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39"/>
  </p:notesMasterIdLst>
  <p:handoutMasterIdLst>
    <p:handoutMasterId r:id="rId40"/>
  </p:handoutMasterIdLst>
  <p:sldIdLst>
    <p:sldId id="280" r:id="rId2"/>
    <p:sldId id="309" r:id="rId3"/>
    <p:sldId id="353" r:id="rId4"/>
    <p:sldId id="368" r:id="rId5"/>
    <p:sldId id="369" r:id="rId6"/>
    <p:sldId id="325" r:id="rId7"/>
    <p:sldId id="357" r:id="rId8"/>
    <p:sldId id="354" r:id="rId9"/>
    <p:sldId id="381" r:id="rId10"/>
    <p:sldId id="379" r:id="rId11"/>
    <p:sldId id="383" r:id="rId12"/>
    <p:sldId id="380" r:id="rId13"/>
    <p:sldId id="384" r:id="rId14"/>
    <p:sldId id="374" r:id="rId15"/>
    <p:sldId id="376" r:id="rId16"/>
    <p:sldId id="364" r:id="rId17"/>
    <p:sldId id="377" r:id="rId18"/>
    <p:sldId id="365" r:id="rId19"/>
    <p:sldId id="333" r:id="rId20"/>
    <p:sldId id="330" r:id="rId21"/>
    <p:sldId id="335" r:id="rId22"/>
    <p:sldId id="336" r:id="rId23"/>
    <p:sldId id="338" r:id="rId24"/>
    <p:sldId id="337" r:id="rId25"/>
    <p:sldId id="334" r:id="rId26"/>
    <p:sldId id="344" r:id="rId27"/>
    <p:sldId id="340" r:id="rId28"/>
    <p:sldId id="341" r:id="rId29"/>
    <p:sldId id="339" r:id="rId30"/>
    <p:sldId id="385" r:id="rId31"/>
    <p:sldId id="386" r:id="rId32"/>
    <p:sldId id="387" r:id="rId33"/>
    <p:sldId id="388" r:id="rId34"/>
    <p:sldId id="260" r:id="rId35"/>
    <p:sldId id="371" r:id="rId36"/>
    <p:sldId id="372" r:id="rId37"/>
    <p:sldId id="37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57CD"/>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2" autoAdjust="0"/>
    <p:restoredTop sz="97374" autoAdjust="0"/>
  </p:normalViewPr>
  <p:slideViewPr>
    <p:cSldViewPr snapToGrid="0" snapToObjects="1">
      <p:cViewPr varScale="1">
        <p:scale>
          <a:sx n="163" d="100"/>
          <a:sy n="163" d="100"/>
        </p:scale>
        <p:origin x="200" y="4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image" Target="../media/image15.png"/><Relationship Id="rId2"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image" Target="../media/image15.png"/><Relationship Id="rId2"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62D2C-CB33-FC4E-BDD2-0136F05FB1EA}" type="doc">
      <dgm:prSet loTypeId="urn:microsoft.com/office/officeart/2005/8/layout/hList6" loCatId="" qsTypeId="urn:microsoft.com/office/officeart/2005/8/quickstyle/simple1" qsCatId="simple" csTypeId="urn:microsoft.com/office/officeart/2005/8/colors/colorful2" csCatId="colorful" phldr="1"/>
      <dgm:spPr/>
    </dgm:pt>
    <dgm:pt modelId="{40DB2105-CE10-B54F-B00A-B9D9D2507529}">
      <dgm:prSet phldrT="[Text]" custT="1"/>
      <dgm:spPr/>
      <dgm:t>
        <a:bodyPr/>
        <a:lstStyle/>
        <a:p>
          <a:pPr lvl="0" algn="ctr" defTabSz="622300">
            <a:lnSpc>
              <a:spcPct val="90000"/>
            </a:lnSpc>
            <a:spcBef>
              <a:spcPct val="0"/>
            </a:spcBef>
            <a:spcAft>
              <a:spcPct val="35000"/>
            </a:spcAft>
          </a:pPr>
          <a:r>
            <a:rPr lang="en-US" sz="1200" dirty="0" smtClean="0"/>
            <a:t>Current state Assessment and Desired State</a:t>
          </a:r>
          <a:r>
            <a:rPr lang="en-US" sz="1200" baseline="0" dirty="0" smtClean="0"/>
            <a:t> Goals</a:t>
          </a:r>
        </a:p>
        <a:p>
          <a:pPr lvl="0" algn="ctr" defTabSz="622300">
            <a:lnSpc>
              <a:spcPct val="90000"/>
            </a:lnSpc>
            <a:spcBef>
              <a:spcPct val="0"/>
            </a:spcBef>
            <a:spcAft>
              <a:spcPct val="35000"/>
            </a:spcAft>
          </a:pPr>
          <a:endParaRPr lang="en-US" sz="1400" dirty="0"/>
        </a:p>
      </dgm:t>
    </dgm:pt>
    <dgm:pt modelId="{FA74ECDE-E645-A448-BB79-FBBD1514EFD4}" type="parTrans" cxnId="{F0B99469-DC6C-7F42-9E68-CC1C248F1DFB}">
      <dgm:prSet/>
      <dgm:spPr/>
      <dgm:t>
        <a:bodyPr/>
        <a:lstStyle/>
        <a:p>
          <a:endParaRPr lang="en-US"/>
        </a:p>
      </dgm:t>
    </dgm:pt>
    <dgm:pt modelId="{C545A04B-B48D-D541-8A16-C65356F58B99}" type="sibTrans" cxnId="{F0B99469-DC6C-7F42-9E68-CC1C248F1DFB}">
      <dgm:prSet/>
      <dgm:spPr/>
      <dgm:t>
        <a:bodyPr/>
        <a:lstStyle/>
        <a:p>
          <a:endParaRPr lang="en-US"/>
        </a:p>
      </dgm:t>
    </dgm:pt>
    <dgm:pt modelId="{B680A7B6-FB0C-BA48-8CF7-31D60F9C009A}">
      <dgm:prSet phldrT="[Text]" custT="1"/>
      <dgm:spPr/>
      <dgm:t>
        <a:bodyPr/>
        <a:lstStyle/>
        <a:p>
          <a:pPr lvl="0" algn="l" defTabSz="622300">
            <a:lnSpc>
              <a:spcPct val="90000"/>
            </a:lnSpc>
            <a:spcBef>
              <a:spcPct val="0"/>
            </a:spcBef>
            <a:spcAft>
              <a:spcPct val="35000"/>
            </a:spcAft>
          </a:pPr>
          <a:r>
            <a:rPr lang="en-US" sz="1200" dirty="0" smtClean="0"/>
            <a:t>Prioritize</a:t>
          </a:r>
          <a:r>
            <a:rPr lang="en-US" sz="1200" baseline="0" dirty="0" smtClean="0"/>
            <a:t> and Define</a:t>
          </a:r>
        </a:p>
        <a:p>
          <a:pPr lvl="0" algn="l" defTabSz="622300">
            <a:lnSpc>
              <a:spcPct val="90000"/>
            </a:lnSpc>
            <a:spcBef>
              <a:spcPct val="0"/>
            </a:spcBef>
            <a:spcAft>
              <a:spcPct val="35000"/>
            </a:spcAft>
          </a:pPr>
          <a:endParaRPr lang="en-US" sz="1200" dirty="0"/>
        </a:p>
      </dgm:t>
    </dgm:pt>
    <dgm:pt modelId="{0F2C3AA1-9D9B-9345-994A-A87884A3E9ED}" type="parTrans" cxnId="{756E903C-B4F1-C44E-8E0E-C9533857F7B9}">
      <dgm:prSet/>
      <dgm:spPr/>
      <dgm:t>
        <a:bodyPr/>
        <a:lstStyle/>
        <a:p>
          <a:endParaRPr lang="en-US"/>
        </a:p>
      </dgm:t>
    </dgm:pt>
    <dgm:pt modelId="{71833302-B4AF-5546-BA1F-3DAC44BF7BEC}" type="sibTrans" cxnId="{756E903C-B4F1-C44E-8E0E-C9533857F7B9}">
      <dgm:prSet/>
      <dgm:spPr/>
      <dgm:t>
        <a:bodyPr/>
        <a:lstStyle/>
        <a:p>
          <a:endParaRPr lang="en-US"/>
        </a:p>
      </dgm:t>
    </dgm:pt>
    <dgm:pt modelId="{02331165-D178-EC45-9174-E5BA2A0628EA}">
      <dgm:prSet phldrT="[Text]" custT="1"/>
      <dgm:spPr/>
      <dgm:t>
        <a:bodyPr/>
        <a:lstStyle/>
        <a:p>
          <a:pPr lvl="0" algn="ctr" defTabSz="577850">
            <a:lnSpc>
              <a:spcPct val="90000"/>
            </a:lnSpc>
            <a:spcBef>
              <a:spcPct val="0"/>
            </a:spcBef>
            <a:spcAft>
              <a:spcPct val="35000"/>
            </a:spcAft>
          </a:pPr>
          <a:r>
            <a:rPr lang="en-US" sz="1200" dirty="0" smtClean="0"/>
            <a:t>Implementation</a:t>
          </a:r>
          <a:r>
            <a:rPr lang="en-US" sz="1200" baseline="0" dirty="0" smtClean="0"/>
            <a:t> </a:t>
          </a:r>
          <a:r>
            <a:rPr lang="en-US" sz="1200" dirty="0" smtClean="0"/>
            <a:t>Roadmap</a:t>
          </a:r>
          <a:endParaRPr lang="en-US" sz="1200" dirty="0"/>
        </a:p>
      </dgm:t>
    </dgm:pt>
    <dgm:pt modelId="{5F419133-7CC4-9D4C-8FD6-A83967D5D392}" type="parTrans" cxnId="{A3B69A7C-2016-3343-AB59-05A30D696474}">
      <dgm:prSet/>
      <dgm:spPr/>
      <dgm:t>
        <a:bodyPr/>
        <a:lstStyle/>
        <a:p>
          <a:endParaRPr lang="en-US"/>
        </a:p>
      </dgm:t>
    </dgm:pt>
    <dgm:pt modelId="{5C8C7413-DC00-3B42-8AC1-AFFF07FD7225}" type="sibTrans" cxnId="{A3B69A7C-2016-3343-AB59-05A30D696474}">
      <dgm:prSet/>
      <dgm:spPr/>
      <dgm:t>
        <a:bodyPr/>
        <a:lstStyle/>
        <a:p>
          <a:endParaRPr lang="en-US"/>
        </a:p>
      </dgm:t>
    </dgm:pt>
    <dgm:pt modelId="{12FEE726-50AB-B749-A668-F646F0A968C7}">
      <dgm:prSet custT="1"/>
      <dgm:spPr/>
      <dgm:t>
        <a:bodyPr/>
        <a:lstStyle/>
        <a:p>
          <a:r>
            <a:rPr lang="en-US" sz="1200" dirty="0" smtClean="0"/>
            <a:t>Team</a:t>
          </a:r>
          <a:r>
            <a:rPr lang="en-US" sz="1200" baseline="0" dirty="0" smtClean="0"/>
            <a:t> Alignment and Education</a:t>
          </a:r>
        </a:p>
        <a:p>
          <a:endParaRPr lang="en-US" sz="1200" baseline="0" dirty="0" smtClean="0"/>
        </a:p>
        <a:p>
          <a:endParaRPr lang="en-US" sz="1200" dirty="0"/>
        </a:p>
      </dgm:t>
    </dgm:pt>
    <dgm:pt modelId="{62FDF237-E569-3A43-8C12-7D73A27C597A}" type="parTrans" cxnId="{8F546A17-8F44-7C4B-B2BA-3BA7BF8FD826}">
      <dgm:prSet/>
      <dgm:spPr/>
      <dgm:t>
        <a:bodyPr/>
        <a:lstStyle/>
        <a:p>
          <a:endParaRPr lang="en-US"/>
        </a:p>
      </dgm:t>
    </dgm:pt>
    <dgm:pt modelId="{B921FA10-FA1C-5345-BF3D-5150257412FA}" type="sibTrans" cxnId="{8F546A17-8F44-7C4B-B2BA-3BA7BF8FD826}">
      <dgm:prSet/>
      <dgm:spPr/>
      <dgm:t>
        <a:bodyPr/>
        <a:lstStyle/>
        <a:p>
          <a:endParaRPr lang="en-US"/>
        </a:p>
      </dgm:t>
    </dgm:pt>
    <dgm:pt modelId="{E16CDB27-F36F-2048-A396-B9C1D8951F9A}">
      <dgm:prSet phldrT="[Text]" custT="1"/>
      <dgm:spPr/>
      <dgm:t>
        <a:bodyPr/>
        <a:lstStyle/>
        <a:p>
          <a:pPr marL="114300" lvl="1" indent="0" algn="l" defTabSz="622300">
            <a:lnSpc>
              <a:spcPct val="90000"/>
            </a:lnSpc>
            <a:spcBef>
              <a:spcPct val="0"/>
            </a:spcBef>
            <a:spcAft>
              <a:spcPct val="15000"/>
            </a:spcAft>
            <a:buNone/>
          </a:pPr>
          <a:r>
            <a:rPr lang="en-US" sz="1000" baseline="0" dirty="0" smtClean="0"/>
            <a:t>  Capture Current state of processes, technology, teams Structure</a:t>
          </a:r>
        </a:p>
      </dgm:t>
    </dgm:pt>
    <dgm:pt modelId="{DC4D549F-F274-7548-9EA9-5FA7D39611E5}" type="parTrans" cxnId="{ACA7A00E-3B1E-DE49-87F2-9464A1DFDF98}">
      <dgm:prSet/>
      <dgm:spPr/>
      <dgm:t>
        <a:bodyPr/>
        <a:lstStyle/>
        <a:p>
          <a:endParaRPr lang="en-US"/>
        </a:p>
      </dgm:t>
    </dgm:pt>
    <dgm:pt modelId="{A9052309-0BF1-534D-9509-28DA4C17EAA2}" type="sibTrans" cxnId="{ACA7A00E-3B1E-DE49-87F2-9464A1DFDF98}">
      <dgm:prSet/>
      <dgm:spPr/>
      <dgm:t>
        <a:bodyPr/>
        <a:lstStyle/>
        <a:p>
          <a:endParaRPr lang="en-US"/>
        </a:p>
      </dgm:t>
    </dgm:pt>
    <dgm:pt modelId="{BEB77BD2-CC40-664C-90DB-F72AA9BBAD27}">
      <dgm:prSet phldrT="[Text]" custT="1"/>
      <dgm:spPr/>
      <dgm:t>
        <a:bodyPr/>
        <a:lstStyle/>
        <a:p>
          <a:pPr marL="114300" lvl="1" indent="0" algn="l" defTabSz="622300">
            <a:lnSpc>
              <a:spcPct val="90000"/>
            </a:lnSpc>
            <a:spcBef>
              <a:spcPct val="0"/>
            </a:spcBef>
            <a:spcAft>
              <a:spcPct val="15000"/>
            </a:spcAft>
            <a:buNone/>
          </a:pPr>
          <a:r>
            <a:rPr lang="en-US" sz="1000" baseline="0" dirty="0" smtClean="0"/>
            <a:t>  Outline specific improvements to current process, technology, policies</a:t>
          </a:r>
        </a:p>
      </dgm:t>
    </dgm:pt>
    <dgm:pt modelId="{919308BD-008D-C744-8FFE-089CBF7AEB32}" type="parTrans" cxnId="{CEE51E73-9F0A-4441-B2A6-E53AD50C5548}">
      <dgm:prSet/>
      <dgm:spPr/>
      <dgm:t>
        <a:bodyPr/>
        <a:lstStyle/>
        <a:p>
          <a:endParaRPr lang="en-US"/>
        </a:p>
      </dgm:t>
    </dgm:pt>
    <dgm:pt modelId="{0FCF37BB-FCDB-804B-9002-37803E9478F5}" type="sibTrans" cxnId="{CEE51E73-9F0A-4441-B2A6-E53AD50C5548}">
      <dgm:prSet/>
      <dgm:spPr/>
      <dgm:t>
        <a:bodyPr/>
        <a:lstStyle/>
        <a:p>
          <a:endParaRPr lang="en-US"/>
        </a:p>
      </dgm:t>
    </dgm:pt>
    <dgm:pt modelId="{08BD983E-1989-9C4E-AFF0-E4F54E0986AD}">
      <dgm:prSet phldrT="[Text]" custT="1"/>
      <dgm:spPr/>
      <dgm:t>
        <a:bodyPr/>
        <a:lstStyle/>
        <a:p>
          <a:pPr marL="114300" lvl="1" indent="0" algn="l" defTabSz="622300">
            <a:lnSpc>
              <a:spcPct val="90000"/>
            </a:lnSpc>
            <a:spcBef>
              <a:spcPct val="0"/>
            </a:spcBef>
            <a:spcAft>
              <a:spcPct val="15000"/>
            </a:spcAft>
            <a:buNone/>
          </a:pPr>
          <a:r>
            <a:rPr lang="en-US" sz="1000" baseline="0" dirty="0" smtClean="0"/>
            <a:t>  Organization alignment on desired state on process and technology</a:t>
          </a:r>
        </a:p>
      </dgm:t>
    </dgm:pt>
    <dgm:pt modelId="{78B1576D-1D15-3A40-B5FD-1B6C76F826DA}" type="parTrans" cxnId="{A81B3765-7D8E-DE4A-AB18-9E178657931E}">
      <dgm:prSet/>
      <dgm:spPr/>
      <dgm:t>
        <a:bodyPr/>
        <a:lstStyle/>
        <a:p>
          <a:endParaRPr lang="en-US"/>
        </a:p>
      </dgm:t>
    </dgm:pt>
    <dgm:pt modelId="{2D4C194E-8618-A040-A384-70CC887E33A1}" type="sibTrans" cxnId="{A81B3765-7D8E-DE4A-AB18-9E178657931E}">
      <dgm:prSet/>
      <dgm:spPr/>
      <dgm:t>
        <a:bodyPr/>
        <a:lstStyle/>
        <a:p>
          <a:endParaRPr lang="en-US"/>
        </a:p>
      </dgm:t>
    </dgm:pt>
    <dgm:pt modelId="{8228896C-7C4B-F64C-9313-7B04E8BE7C40}">
      <dgm:prSet phldrT="[Text]" custT="1"/>
      <dgm:spPr/>
      <dgm:t>
        <a:bodyPr/>
        <a:lstStyle/>
        <a:p>
          <a:pPr marL="57150" lvl="1" indent="0" algn="l" defTabSz="488950">
            <a:lnSpc>
              <a:spcPct val="90000"/>
            </a:lnSpc>
            <a:spcBef>
              <a:spcPct val="0"/>
            </a:spcBef>
            <a:spcAft>
              <a:spcPct val="15000"/>
            </a:spcAft>
            <a:buNone/>
          </a:pPr>
          <a:endParaRPr lang="en-US" sz="1100" dirty="0"/>
        </a:p>
      </dgm:t>
    </dgm:pt>
    <dgm:pt modelId="{768690A3-37CE-BE4B-87A8-446F8B533A93}" type="parTrans" cxnId="{CBC8AA42-3B38-3A40-9416-AFD628EEB0FB}">
      <dgm:prSet/>
      <dgm:spPr/>
      <dgm:t>
        <a:bodyPr/>
        <a:lstStyle/>
        <a:p>
          <a:endParaRPr lang="en-US"/>
        </a:p>
      </dgm:t>
    </dgm:pt>
    <dgm:pt modelId="{1993BD29-7E3C-564A-920A-44F9193DC8AD}" type="sibTrans" cxnId="{CBC8AA42-3B38-3A40-9416-AFD628EEB0FB}">
      <dgm:prSet/>
      <dgm:spPr/>
      <dgm:t>
        <a:bodyPr/>
        <a:lstStyle/>
        <a:p>
          <a:endParaRPr lang="en-US"/>
        </a:p>
      </dgm:t>
    </dgm:pt>
    <dgm:pt modelId="{0DAC894A-E4A9-364D-99A1-9F89E5CF86AA}">
      <dgm:prSet phldrT="[Text]" custT="1"/>
      <dgm:spPr/>
      <dgm:t>
        <a:bodyPr/>
        <a:lstStyle/>
        <a:p>
          <a:pPr marL="114300" lvl="1" indent="0" algn="l" defTabSz="622300">
            <a:lnSpc>
              <a:spcPct val="90000"/>
            </a:lnSpc>
            <a:spcBef>
              <a:spcPct val="0"/>
            </a:spcBef>
            <a:spcAft>
              <a:spcPct val="15000"/>
            </a:spcAft>
            <a:buNone/>
          </a:pPr>
          <a:endParaRPr lang="en-US" sz="1400" dirty="0"/>
        </a:p>
      </dgm:t>
    </dgm:pt>
    <dgm:pt modelId="{7B7E460F-C477-7B4B-8506-513B0CACBFF7}" type="parTrans" cxnId="{E01DB094-9174-A545-A5F4-464875606705}">
      <dgm:prSet/>
      <dgm:spPr/>
      <dgm:t>
        <a:bodyPr/>
        <a:lstStyle/>
        <a:p>
          <a:endParaRPr lang="en-US"/>
        </a:p>
      </dgm:t>
    </dgm:pt>
    <dgm:pt modelId="{8804DDB4-0D08-6840-8643-B5F5C34E670D}" type="sibTrans" cxnId="{E01DB094-9174-A545-A5F4-464875606705}">
      <dgm:prSet/>
      <dgm:spPr/>
      <dgm:t>
        <a:bodyPr/>
        <a:lstStyle/>
        <a:p>
          <a:endParaRPr lang="en-US"/>
        </a:p>
      </dgm:t>
    </dgm:pt>
    <dgm:pt modelId="{6AA11F9B-9B83-6B4D-8CA3-18C4CB9F791E}">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r>
            <a:rPr lang="en-US" sz="1050" dirty="0" smtClean="0"/>
            <a:t>Assess Complexities, user value</a:t>
          </a:r>
          <a:endParaRPr lang="en-US" sz="1050" dirty="0"/>
        </a:p>
      </dgm:t>
    </dgm:pt>
    <dgm:pt modelId="{7ED33143-C8CB-C649-AF99-ED896A9FA2C9}" type="parTrans" cxnId="{7CB172CD-578B-C64C-8362-25394AECDC52}">
      <dgm:prSet/>
      <dgm:spPr/>
      <dgm:t>
        <a:bodyPr/>
        <a:lstStyle/>
        <a:p>
          <a:endParaRPr lang="en-US"/>
        </a:p>
      </dgm:t>
    </dgm:pt>
    <dgm:pt modelId="{8E450DD9-CBAB-B74A-8FA4-2D3DFBC4F96D}" type="sibTrans" cxnId="{7CB172CD-578B-C64C-8362-25394AECDC52}">
      <dgm:prSet/>
      <dgm:spPr/>
      <dgm:t>
        <a:bodyPr/>
        <a:lstStyle/>
        <a:p>
          <a:endParaRPr lang="en-US"/>
        </a:p>
      </dgm:t>
    </dgm:pt>
    <dgm:pt modelId="{40240C45-49B7-CC4C-AE58-6529D5E7760B}">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r>
            <a:rPr lang="en-US" sz="1050" dirty="0" smtClean="0"/>
            <a:t>Use well defined weighted</a:t>
          </a:r>
          <a:r>
            <a:rPr lang="en-US" sz="1050" baseline="0" dirty="0" smtClean="0"/>
            <a:t> approach to prioritization</a:t>
          </a:r>
          <a:endParaRPr lang="en-US" sz="1050" dirty="0"/>
        </a:p>
      </dgm:t>
    </dgm:pt>
    <dgm:pt modelId="{22DA9C0A-18ED-644F-9811-C8E33627F8A2}" type="parTrans" cxnId="{AA722580-61F2-0A4B-A870-15EB8F1FDCB3}">
      <dgm:prSet/>
      <dgm:spPr/>
      <dgm:t>
        <a:bodyPr/>
        <a:lstStyle/>
        <a:p>
          <a:endParaRPr lang="en-US"/>
        </a:p>
      </dgm:t>
    </dgm:pt>
    <dgm:pt modelId="{934A87B4-1788-4441-A534-882460486403}" type="sibTrans" cxnId="{AA722580-61F2-0A4B-A870-15EB8F1FDCB3}">
      <dgm:prSet/>
      <dgm:spPr/>
      <dgm:t>
        <a:bodyPr/>
        <a:lstStyle/>
        <a:p>
          <a:endParaRPr lang="en-US"/>
        </a:p>
      </dgm:t>
    </dgm:pt>
    <dgm:pt modelId="{5B12C9B3-0389-C649-8617-DD545137288C}">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r>
            <a:rPr lang="en-US" sz="1050" dirty="0" smtClean="0"/>
            <a:t>Define maturity priorities</a:t>
          </a:r>
          <a:endParaRPr lang="en-US" sz="1050" dirty="0"/>
        </a:p>
      </dgm:t>
    </dgm:pt>
    <dgm:pt modelId="{5A0A59C0-2A7F-B54B-B4FB-2AB3BD133AD2}" type="parTrans" cxnId="{BD1F486D-D3EB-6141-A3FC-4843AC4FB1A2}">
      <dgm:prSet/>
      <dgm:spPr/>
      <dgm:t>
        <a:bodyPr/>
        <a:lstStyle/>
        <a:p>
          <a:endParaRPr lang="en-US"/>
        </a:p>
      </dgm:t>
    </dgm:pt>
    <dgm:pt modelId="{6ACCB82F-5CAF-7545-A45B-ADF0E7431592}" type="sibTrans" cxnId="{BD1F486D-D3EB-6141-A3FC-4843AC4FB1A2}">
      <dgm:prSet/>
      <dgm:spPr/>
      <dgm:t>
        <a:bodyPr/>
        <a:lstStyle/>
        <a:p>
          <a:endParaRPr lang="en-US"/>
        </a:p>
      </dgm:t>
    </dgm:pt>
    <dgm:pt modelId="{7B8BAA29-620F-2349-B208-1B1FA937C056}">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endParaRPr lang="en-US" sz="1050" dirty="0"/>
        </a:p>
      </dgm:t>
    </dgm:pt>
    <dgm:pt modelId="{C5DD2884-D338-334F-8EB8-C47858A0F4A0}" type="parTrans" cxnId="{4B0A87A5-3A6E-C24C-A3BE-4B5168B3A7C1}">
      <dgm:prSet/>
      <dgm:spPr/>
      <dgm:t>
        <a:bodyPr/>
        <a:lstStyle/>
        <a:p>
          <a:endParaRPr lang="en-US"/>
        </a:p>
      </dgm:t>
    </dgm:pt>
    <dgm:pt modelId="{3A47938B-4693-3D40-BDFB-CA876521A62B}" type="sibTrans" cxnId="{4B0A87A5-3A6E-C24C-A3BE-4B5168B3A7C1}">
      <dgm:prSet/>
      <dgm:spPr/>
      <dgm:t>
        <a:bodyPr/>
        <a:lstStyle/>
        <a:p>
          <a:endParaRPr lang="en-US"/>
        </a:p>
      </dgm:t>
    </dgm:pt>
    <dgm:pt modelId="{D6247D86-4B4C-5746-A981-747CA1E9C164}">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endParaRPr lang="en-US" sz="1050" dirty="0"/>
        </a:p>
      </dgm:t>
    </dgm:pt>
    <dgm:pt modelId="{B52DB368-70BB-2048-9747-05FFDDBE1711}" type="parTrans" cxnId="{1F462A9C-3343-1B4E-B735-15120887AF47}">
      <dgm:prSet/>
      <dgm:spPr/>
      <dgm:t>
        <a:bodyPr/>
        <a:lstStyle/>
        <a:p>
          <a:endParaRPr lang="en-US"/>
        </a:p>
      </dgm:t>
    </dgm:pt>
    <dgm:pt modelId="{38F60352-4B75-0B45-A992-13A6E68A677D}" type="sibTrans" cxnId="{1F462A9C-3343-1B4E-B735-15120887AF47}">
      <dgm:prSet/>
      <dgm:spPr/>
      <dgm:t>
        <a:bodyPr/>
        <a:lstStyle/>
        <a:p>
          <a:endParaRPr lang="en-US"/>
        </a:p>
      </dgm:t>
    </dgm:pt>
    <dgm:pt modelId="{6FAF5935-1C6E-1644-B471-9ADB62750648}">
      <dgm:prSet phldrT="[Text]" custT="1"/>
      <dgm:spPr/>
      <dgm:t>
        <a:bodyPr/>
        <a:lstStyle/>
        <a:p>
          <a:pPr marL="114300" lvl="1" indent="0" algn="l" defTabSz="622300">
            <a:lnSpc>
              <a:spcPct val="90000"/>
            </a:lnSpc>
            <a:spcBef>
              <a:spcPct val="0"/>
            </a:spcBef>
            <a:spcAft>
              <a:spcPct val="15000"/>
            </a:spcAft>
            <a:buNone/>
          </a:pPr>
          <a:endParaRPr lang="en-US" sz="1000" baseline="0" dirty="0" smtClean="0"/>
        </a:p>
      </dgm:t>
    </dgm:pt>
    <dgm:pt modelId="{ACE0E889-481A-9341-8A22-8182BFCEBC0F}" type="parTrans" cxnId="{3F6BFBE5-75D4-CE48-965B-1EA417EF6E87}">
      <dgm:prSet/>
      <dgm:spPr/>
      <dgm:t>
        <a:bodyPr/>
        <a:lstStyle/>
        <a:p>
          <a:endParaRPr lang="en-US"/>
        </a:p>
      </dgm:t>
    </dgm:pt>
    <dgm:pt modelId="{206CB7D5-966F-9140-8BB2-10A59F09F277}" type="sibTrans" cxnId="{3F6BFBE5-75D4-CE48-965B-1EA417EF6E87}">
      <dgm:prSet/>
      <dgm:spPr/>
      <dgm:t>
        <a:bodyPr/>
        <a:lstStyle/>
        <a:p>
          <a:endParaRPr lang="en-US"/>
        </a:p>
      </dgm:t>
    </dgm:pt>
    <dgm:pt modelId="{A8F5D5DD-FA7F-E74F-B6F0-D0138BFA39B7}">
      <dgm:prSet phldrT="[Text]" custT="1"/>
      <dgm:spPr/>
      <dgm:t>
        <a:bodyPr/>
        <a:lstStyle/>
        <a:p>
          <a:pPr marL="114300" lvl="1" indent="0" algn="l" defTabSz="622300">
            <a:lnSpc>
              <a:spcPct val="90000"/>
            </a:lnSpc>
            <a:spcBef>
              <a:spcPct val="0"/>
            </a:spcBef>
            <a:spcAft>
              <a:spcPct val="15000"/>
            </a:spcAft>
            <a:buNone/>
          </a:pPr>
          <a:endParaRPr lang="en-US" sz="1000" baseline="0" dirty="0" smtClean="0"/>
        </a:p>
      </dgm:t>
    </dgm:pt>
    <dgm:pt modelId="{1F45BE2E-AF1F-1C4C-9F0D-027C7F06BBED}" type="parTrans" cxnId="{96422934-188D-9E42-881C-04E8A11E996D}">
      <dgm:prSet/>
      <dgm:spPr/>
      <dgm:t>
        <a:bodyPr/>
        <a:lstStyle/>
        <a:p>
          <a:endParaRPr lang="en-US"/>
        </a:p>
      </dgm:t>
    </dgm:pt>
    <dgm:pt modelId="{4C34E72E-B0B0-E74B-B396-229F2FE63119}" type="sibTrans" cxnId="{96422934-188D-9E42-881C-04E8A11E996D}">
      <dgm:prSet/>
      <dgm:spPr/>
      <dgm:t>
        <a:bodyPr/>
        <a:lstStyle/>
        <a:p>
          <a:endParaRPr lang="en-US"/>
        </a:p>
      </dgm:t>
    </dgm:pt>
    <dgm:pt modelId="{DD89DA6D-01AA-C54F-B4BF-135341E7D8B3}">
      <dgm:prSet phldrT="[Text]"/>
      <dgm:spPr/>
      <dgm:t>
        <a:bodyPr/>
        <a:lstStyle/>
        <a:p>
          <a:pPr marL="57150" lvl="1" indent="0" algn="ctr" defTabSz="444500">
            <a:lnSpc>
              <a:spcPct val="90000"/>
            </a:lnSpc>
            <a:spcBef>
              <a:spcPct val="0"/>
            </a:spcBef>
            <a:spcAft>
              <a:spcPct val="15000"/>
            </a:spcAft>
            <a:buNone/>
          </a:pPr>
          <a:endParaRPr lang="en-US" sz="1000" dirty="0" smtClean="0"/>
        </a:p>
        <a:p>
          <a:pPr marL="57150" lvl="1" indent="0" algn="ctr" defTabSz="444500">
            <a:lnSpc>
              <a:spcPct val="90000"/>
            </a:lnSpc>
            <a:spcBef>
              <a:spcPct val="0"/>
            </a:spcBef>
            <a:spcAft>
              <a:spcPct val="15000"/>
            </a:spcAft>
            <a:buNone/>
          </a:pPr>
          <a:r>
            <a:rPr lang="en-US" sz="1000" dirty="0" smtClean="0"/>
            <a:t>		</a:t>
          </a:r>
        </a:p>
      </dgm:t>
    </dgm:pt>
    <dgm:pt modelId="{13D7A11E-B20C-5046-AFE6-61FF6278F731}" type="parTrans" cxnId="{3C239ECB-944B-DB4C-9BF0-70D7ECA5A8B0}">
      <dgm:prSet/>
      <dgm:spPr/>
      <dgm:t>
        <a:bodyPr/>
        <a:lstStyle/>
        <a:p>
          <a:endParaRPr lang="en-US"/>
        </a:p>
      </dgm:t>
    </dgm:pt>
    <dgm:pt modelId="{C75E52B7-3700-164D-A2A9-577BB3C17E9F}" type="sibTrans" cxnId="{3C239ECB-944B-DB4C-9BF0-70D7ECA5A8B0}">
      <dgm:prSet/>
      <dgm:spPr/>
      <dgm:t>
        <a:bodyPr/>
        <a:lstStyle/>
        <a:p>
          <a:endParaRPr lang="en-US"/>
        </a:p>
      </dgm:t>
    </dgm:pt>
    <dgm:pt modelId="{F013359D-1B79-634A-A498-13DDBBC1D679}">
      <dgm:prSet phldrT="[Text]"/>
      <dgm:spPr/>
      <dgm:t>
        <a:bodyPr/>
        <a:lstStyle/>
        <a:p>
          <a:pPr marL="57150" lvl="1" indent="0" algn="ctr" defTabSz="444500">
            <a:lnSpc>
              <a:spcPct val="90000"/>
            </a:lnSpc>
            <a:spcBef>
              <a:spcPct val="0"/>
            </a:spcBef>
            <a:spcAft>
              <a:spcPct val="15000"/>
            </a:spcAft>
            <a:buNone/>
          </a:pPr>
          <a:endParaRPr lang="en-US" sz="1000" dirty="0"/>
        </a:p>
      </dgm:t>
    </dgm:pt>
    <dgm:pt modelId="{F9404A47-B309-034F-BBCD-DC2BC5DB2CC4}" type="parTrans" cxnId="{242493E3-8474-4549-8904-0AFF6BA434CA}">
      <dgm:prSet/>
      <dgm:spPr/>
      <dgm:t>
        <a:bodyPr/>
        <a:lstStyle/>
        <a:p>
          <a:endParaRPr lang="en-US"/>
        </a:p>
      </dgm:t>
    </dgm:pt>
    <dgm:pt modelId="{953E8894-4926-8242-B164-BD2865F8F886}" type="sibTrans" cxnId="{242493E3-8474-4549-8904-0AFF6BA434CA}">
      <dgm:prSet/>
      <dgm:spPr/>
      <dgm:t>
        <a:bodyPr/>
        <a:lstStyle/>
        <a:p>
          <a:endParaRPr lang="en-US"/>
        </a:p>
      </dgm:t>
    </dgm:pt>
    <dgm:pt modelId="{94ED5C27-955D-B745-AF38-855A6AA56EAD}">
      <dgm:prSet phldrT="[Text]" custT="1"/>
      <dgm:spPr/>
      <dgm:t>
        <a:bodyPr/>
        <a:lstStyle/>
        <a:p>
          <a:pPr marL="57150" lvl="1" indent="0" algn="l" defTabSz="444500">
            <a:lnSpc>
              <a:spcPct val="90000"/>
            </a:lnSpc>
            <a:spcBef>
              <a:spcPct val="0"/>
            </a:spcBef>
            <a:spcAft>
              <a:spcPct val="15000"/>
            </a:spcAft>
            <a:buNone/>
          </a:pPr>
          <a:r>
            <a:rPr lang="en-US" sz="1000" dirty="0" smtClean="0"/>
            <a:t>  Leverage</a:t>
          </a:r>
          <a:r>
            <a:rPr lang="en-US" sz="1000" baseline="0" dirty="0" smtClean="0"/>
            <a:t> UST DevOps Practices and Solutions</a:t>
          </a:r>
          <a:endParaRPr lang="en-US" sz="1050" dirty="0"/>
        </a:p>
      </dgm:t>
    </dgm:pt>
    <dgm:pt modelId="{B5E29FD9-C4A3-224E-9FCB-BB7B5A55661F}" type="sibTrans" cxnId="{CA42AF17-08F6-174C-80DB-344C9A2E5EDF}">
      <dgm:prSet/>
      <dgm:spPr/>
      <dgm:t>
        <a:bodyPr/>
        <a:lstStyle/>
        <a:p>
          <a:endParaRPr lang="en-US"/>
        </a:p>
      </dgm:t>
    </dgm:pt>
    <dgm:pt modelId="{47D6214C-835D-4141-A4E3-3AB9531F63D5}" type="parTrans" cxnId="{CA42AF17-08F6-174C-80DB-344C9A2E5EDF}">
      <dgm:prSet/>
      <dgm:spPr/>
      <dgm:t>
        <a:bodyPr/>
        <a:lstStyle/>
        <a:p>
          <a:endParaRPr lang="en-US"/>
        </a:p>
      </dgm:t>
    </dgm:pt>
    <dgm:pt modelId="{BC82BF8C-0A86-3149-8501-AFEFCB3C8F05}">
      <dgm:prSet phldrT="[Text]" custT="1"/>
      <dgm:spPr/>
      <dgm:t>
        <a:bodyPr/>
        <a:lstStyle/>
        <a:p>
          <a:pPr marL="57150" lvl="1" indent="0" algn="l" defTabSz="444500">
            <a:lnSpc>
              <a:spcPct val="90000"/>
            </a:lnSpc>
            <a:spcBef>
              <a:spcPct val="0"/>
            </a:spcBef>
            <a:spcAft>
              <a:spcPct val="15000"/>
            </a:spcAft>
            <a:buNone/>
          </a:pPr>
          <a:r>
            <a:rPr lang="en-US" sz="1050" dirty="0" smtClean="0"/>
            <a:t>  Identify</a:t>
          </a:r>
          <a:r>
            <a:rPr lang="en-US" sz="1050" baseline="0" dirty="0" smtClean="0"/>
            <a:t> key measurable milestones</a:t>
          </a:r>
          <a:endParaRPr lang="en-US" sz="1050" dirty="0"/>
        </a:p>
      </dgm:t>
    </dgm:pt>
    <dgm:pt modelId="{CDB5AF3F-236F-1345-A694-4578C8EE202F}" type="parTrans" cxnId="{D1885E93-A7B6-6E4A-9A49-D0B1E917F351}">
      <dgm:prSet/>
      <dgm:spPr/>
      <dgm:t>
        <a:bodyPr/>
        <a:lstStyle/>
        <a:p>
          <a:endParaRPr lang="en-US"/>
        </a:p>
      </dgm:t>
    </dgm:pt>
    <dgm:pt modelId="{1E669583-5386-E44A-8E44-01542FC8BD23}" type="sibTrans" cxnId="{D1885E93-A7B6-6E4A-9A49-D0B1E917F351}">
      <dgm:prSet/>
      <dgm:spPr/>
      <dgm:t>
        <a:bodyPr/>
        <a:lstStyle/>
        <a:p>
          <a:endParaRPr lang="en-US"/>
        </a:p>
      </dgm:t>
    </dgm:pt>
    <dgm:pt modelId="{FF632A92-7787-FB45-8D5E-2E290F986D2E}">
      <dgm:prSet phldrT="[Text]" custT="1"/>
      <dgm:spPr/>
      <dgm:t>
        <a:bodyPr/>
        <a:lstStyle/>
        <a:p>
          <a:pPr marL="57150" lvl="1" indent="0" algn="l" defTabSz="444500">
            <a:lnSpc>
              <a:spcPct val="90000"/>
            </a:lnSpc>
            <a:spcBef>
              <a:spcPct val="0"/>
            </a:spcBef>
            <a:spcAft>
              <a:spcPct val="15000"/>
            </a:spcAft>
            <a:buNone/>
          </a:pPr>
          <a:endParaRPr lang="en-US" sz="1050" dirty="0"/>
        </a:p>
      </dgm:t>
    </dgm:pt>
    <dgm:pt modelId="{CADF433E-28FC-8444-A254-CE5B7029C34C}" type="parTrans" cxnId="{BA3A8772-C6FE-094C-B662-28DAAEF06F19}">
      <dgm:prSet/>
      <dgm:spPr/>
      <dgm:t>
        <a:bodyPr/>
        <a:lstStyle/>
        <a:p>
          <a:endParaRPr lang="en-US"/>
        </a:p>
      </dgm:t>
    </dgm:pt>
    <dgm:pt modelId="{CC64E8EE-7AA2-F244-8AE7-5BDC8D3846E1}" type="sibTrans" cxnId="{BA3A8772-C6FE-094C-B662-28DAAEF06F19}">
      <dgm:prSet/>
      <dgm:spPr/>
      <dgm:t>
        <a:bodyPr/>
        <a:lstStyle/>
        <a:p>
          <a:endParaRPr lang="en-US"/>
        </a:p>
      </dgm:t>
    </dgm:pt>
    <dgm:pt modelId="{C95FC0C3-E7D4-5E4C-A66F-C3672BB89F2B}">
      <dgm:prSet phldrT="[Text]" custT="1"/>
      <dgm:spPr/>
      <dgm:t>
        <a:bodyPr/>
        <a:lstStyle/>
        <a:p>
          <a:pPr marL="57150" lvl="1" indent="0" algn="l" defTabSz="444500">
            <a:lnSpc>
              <a:spcPct val="90000"/>
            </a:lnSpc>
            <a:spcBef>
              <a:spcPct val="0"/>
            </a:spcBef>
            <a:spcAft>
              <a:spcPct val="15000"/>
            </a:spcAft>
            <a:buNone/>
          </a:pPr>
          <a:r>
            <a:rPr lang="en-US" sz="1050" dirty="0" smtClean="0"/>
            <a:t>  Outline Framework for Pilot/Phase</a:t>
          </a:r>
          <a:r>
            <a:rPr lang="en-US" sz="1050" baseline="0" dirty="0" smtClean="0"/>
            <a:t> I</a:t>
          </a:r>
          <a:endParaRPr lang="en-US" sz="1050" dirty="0"/>
        </a:p>
      </dgm:t>
    </dgm:pt>
    <dgm:pt modelId="{FF7E97FB-586B-9B4B-AB2C-4E2FF5AB8552}" type="parTrans" cxnId="{F9883F7E-9B66-4A47-8159-3BA776BFAAA3}">
      <dgm:prSet/>
      <dgm:spPr/>
      <dgm:t>
        <a:bodyPr/>
        <a:lstStyle/>
        <a:p>
          <a:endParaRPr lang="en-US"/>
        </a:p>
      </dgm:t>
    </dgm:pt>
    <dgm:pt modelId="{DBE303C7-EBA3-4145-B7D5-6372F0CC24D0}" type="sibTrans" cxnId="{F9883F7E-9B66-4A47-8159-3BA776BFAAA3}">
      <dgm:prSet/>
      <dgm:spPr/>
      <dgm:t>
        <a:bodyPr/>
        <a:lstStyle/>
        <a:p>
          <a:endParaRPr lang="en-US"/>
        </a:p>
      </dgm:t>
    </dgm:pt>
    <dgm:pt modelId="{B75EB8E8-C406-4745-A7FD-63B5F14867E4}">
      <dgm:prSet phldrT="[Text]" custT="1"/>
      <dgm:spPr/>
      <dgm:t>
        <a:bodyPr/>
        <a:lstStyle/>
        <a:p>
          <a:pPr marL="57150" marR="0" lvl="1" indent="-57150" algn="l" defTabSz="444500" rtl="0" eaLnBrk="1" fontAlgn="auto" latinLnBrk="0" hangingPunct="1">
            <a:lnSpc>
              <a:spcPct val="90000"/>
            </a:lnSpc>
            <a:spcBef>
              <a:spcPct val="0"/>
            </a:spcBef>
            <a:spcAft>
              <a:spcPct val="15000"/>
            </a:spcAft>
            <a:buClrTx/>
            <a:buSzTx/>
            <a:buFontTx/>
            <a:buNone/>
            <a:tabLst/>
            <a:defRPr/>
          </a:pPr>
          <a:endParaRPr lang="en-US" sz="1050" dirty="0"/>
        </a:p>
      </dgm:t>
    </dgm:pt>
    <dgm:pt modelId="{1BA557DA-F5B1-CB4B-B467-B7FE6968828D}" type="parTrans" cxnId="{CB183356-8A0B-3844-B142-789287C64775}">
      <dgm:prSet/>
      <dgm:spPr/>
      <dgm:t>
        <a:bodyPr/>
        <a:lstStyle/>
        <a:p>
          <a:endParaRPr lang="en-US"/>
        </a:p>
      </dgm:t>
    </dgm:pt>
    <dgm:pt modelId="{A970B55F-227D-5F40-9B87-EB99CCA92770}" type="sibTrans" cxnId="{CB183356-8A0B-3844-B142-789287C64775}">
      <dgm:prSet/>
      <dgm:spPr/>
      <dgm:t>
        <a:bodyPr/>
        <a:lstStyle/>
        <a:p>
          <a:endParaRPr lang="en-US"/>
        </a:p>
      </dgm:t>
    </dgm:pt>
    <dgm:pt modelId="{C258F921-E7FA-D448-A84C-E904F13DCC1A}">
      <dgm:prSet custT="1"/>
      <dgm:spPr/>
      <dgm:t>
        <a:bodyPr/>
        <a:lstStyle/>
        <a:p>
          <a:r>
            <a:rPr lang="en-US" sz="1100" baseline="0" dirty="0" smtClean="0"/>
            <a:t>Values and outcomes</a:t>
          </a:r>
          <a:endParaRPr lang="en-US" sz="1100" dirty="0"/>
        </a:p>
      </dgm:t>
    </dgm:pt>
    <dgm:pt modelId="{8495B2FA-CDF0-274E-928D-DB67FA79CD6D}" type="parTrans" cxnId="{EA9AE2A5-09C6-464B-A014-A42C6C063C8B}">
      <dgm:prSet/>
      <dgm:spPr/>
      <dgm:t>
        <a:bodyPr/>
        <a:lstStyle/>
        <a:p>
          <a:endParaRPr lang="en-US"/>
        </a:p>
      </dgm:t>
    </dgm:pt>
    <dgm:pt modelId="{2CE2DB54-E47E-3943-8199-8595816F2D1E}" type="sibTrans" cxnId="{EA9AE2A5-09C6-464B-A014-A42C6C063C8B}">
      <dgm:prSet/>
      <dgm:spPr/>
      <dgm:t>
        <a:bodyPr/>
        <a:lstStyle/>
        <a:p>
          <a:endParaRPr lang="en-US"/>
        </a:p>
      </dgm:t>
    </dgm:pt>
    <dgm:pt modelId="{FFF3B2AD-3702-3C4B-B3AB-65AFC06D0AEC}">
      <dgm:prSet custT="1"/>
      <dgm:spPr/>
      <dgm:t>
        <a:bodyPr/>
        <a:lstStyle/>
        <a:p>
          <a:r>
            <a:rPr lang="en-US" sz="1100" baseline="0" dirty="0" smtClean="0"/>
            <a:t>Collaboration process</a:t>
          </a:r>
          <a:endParaRPr lang="en-US" sz="1100" dirty="0"/>
        </a:p>
      </dgm:t>
    </dgm:pt>
    <dgm:pt modelId="{603C864D-A2AC-BE47-9772-A584F984EC83}" type="parTrans" cxnId="{BB8A1015-5C3F-5945-8063-63B814BFFE9D}">
      <dgm:prSet/>
      <dgm:spPr/>
      <dgm:t>
        <a:bodyPr/>
        <a:lstStyle/>
        <a:p>
          <a:endParaRPr lang="en-US"/>
        </a:p>
      </dgm:t>
    </dgm:pt>
    <dgm:pt modelId="{3BFDF6E8-EA7F-DA4B-9C3E-2862A20B99CB}" type="sibTrans" cxnId="{BB8A1015-5C3F-5945-8063-63B814BFFE9D}">
      <dgm:prSet/>
      <dgm:spPr/>
      <dgm:t>
        <a:bodyPr/>
        <a:lstStyle/>
        <a:p>
          <a:endParaRPr lang="en-US"/>
        </a:p>
      </dgm:t>
    </dgm:pt>
    <dgm:pt modelId="{7200E2ED-ECD3-A745-9F72-7872D193C081}">
      <dgm:prSet custT="1"/>
      <dgm:spPr/>
      <dgm:t>
        <a:bodyPr/>
        <a:lstStyle/>
        <a:p>
          <a:r>
            <a:rPr lang="en-US" sz="1100" baseline="0" dirty="0" smtClean="0"/>
            <a:t>Assumptions and Risks</a:t>
          </a:r>
        </a:p>
      </dgm:t>
    </dgm:pt>
    <dgm:pt modelId="{8172D186-E040-954D-8729-24DA10D4D71C}" type="parTrans" cxnId="{A390F99D-C8EE-FD4D-B800-2C30778928FD}">
      <dgm:prSet/>
      <dgm:spPr/>
      <dgm:t>
        <a:bodyPr/>
        <a:lstStyle/>
        <a:p>
          <a:endParaRPr lang="en-US"/>
        </a:p>
      </dgm:t>
    </dgm:pt>
    <dgm:pt modelId="{85C7F21B-65E4-C14C-9BEC-860B594870ED}" type="sibTrans" cxnId="{A390F99D-C8EE-FD4D-B800-2C30778928FD}">
      <dgm:prSet/>
      <dgm:spPr/>
      <dgm:t>
        <a:bodyPr/>
        <a:lstStyle/>
        <a:p>
          <a:endParaRPr lang="en-US"/>
        </a:p>
      </dgm:t>
    </dgm:pt>
    <dgm:pt modelId="{94992988-67BC-B443-B8C6-3A2ABC84A9F8}">
      <dgm:prSet custT="1"/>
      <dgm:spPr/>
      <dgm:t>
        <a:bodyPr/>
        <a:lstStyle/>
        <a:p>
          <a:endParaRPr lang="en-US" sz="1100" dirty="0"/>
        </a:p>
      </dgm:t>
    </dgm:pt>
    <dgm:pt modelId="{432C3D6B-E71D-C349-B3A0-0FF2EF23B5D9}" type="parTrans" cxnId="{CDF41C55-CF20-CF4F-BD99-985D4642AAA4}">
      <dgm:prSet/>
      <dgm:spPr/>
      <dgm:t>
        <a:bodyPr/>
        <a:lstStyle/>
        <a:p>
          <a:endParaRPr lang="en-US"/>
        </a:p>
      </dgm:t>
    </dgm:pt>
    <dgm:pt modelId="{E9FDFE1C-3D13-754F-BC88-59E14C3D481D}" type="sibTrans" cxnId="{CDF41C55-CF20-CF4F-BD99-985D4642AAA4}">
      <dgm:prSet/>
      <dgm:spPr/>
      <dgm:t>
        <a:bodyPr/>
        <a:lstStyle/>
        <a:p>
          <a:endParaRPr lang="en-US"/>
        </a:p>
      </dgm:t>
    </dgm:pt>
    <dgm:pt modelId="{4FA49E74-630E-8C47-ABFC-0FDE0AFE4D32}">
      <dgm:prSet custT="1"/>
      <dgm:spPr/>
      <dgm:t>
        <a:bodyPr/>
        <a:lstStyle/>
        <a:p>
          <a:endParaRPr lang="en-US" sz="1100" dirty="0"/>
        </a:p>
      </dgm:t>
    </dgm:pt>
    <dgm:pt modelId="{61EA0140-E090-BC40-BD73-417CCDFB4445}" type="parTrans" cxnId="{4D6C8109-4079-8A4B-AF74-3EC42B92E0C7}">
      <dgm:prSet/>
      <dgm:spPr/>
      <dgm:t>
        <a:bodyPr/>
        <a:lstStyle/>
        <a:p>
          <a:endParaRPr lang="en-US"/>
        </a:p>
      </dgm:t>
    </dgm:pt>
    <dgm:pt modelId="{C182E164-AFCD-8644-AE33-F981C1D2330C}" type="sibTrans" cxnId="{4D6C8109-4079-8A4B-AF74-3EC42B92E0C7}">
      <dgm:prSet/>
      <dgm:spPr/>
      <dgm:t>
        <a:bodyPr/>
        <a:lstStyle/>
        <a:p>
          <a:endParaRPr lang="en-US"/>
        </a:p>
      </dgm:t>
    </dgm:pt>
    <dgm:pt modelId="{6B029396-361B-D545-B1BE-DAC2EA39C2BC}">
      <dgm:prSet phldrT="[Text]" custT="1"/>
      <dgm:spPr/>
      <dgm:t>
        <a:bodyPr/>
        <a:lstStyle/>
        <a:p>
          <a:pPr marL="57150" lvl="1" indent="0" algn="l" defTabSz="444500">
            <a:lnSpc>
              <a:spcPct val="90000"/>
            </a:lnSpc>
            <a:spcBef>
              <a:spcPct val="0"/>
            </a:spcBef>
            <a:spcAft>
              <a:spcPct val="15000"/>
            </a:spcAft>
            <a:buNone/>
          </a:pPr>
          <a:r>
            <a:rPr lang="en-US" sz="1050" dirty="0" smtClean="0"/>
            <a:t>  Define</a:t>
          </a:r>
          <a:r>
            <a:rPr lang="en-US" sz="1050" baseline="0" dirty="0" smtClean="0"/>
            <a:t> higher level roadmap for pilots, Services/Apps</a:t>
          </a:r>
          <a:endParaRPr lang="en-US" sz="1050" dirty="0"/>
        </a:p>
      </dgm:t>
    </dgm:pt>
    <dgm:pt modelId="{B5B412EC-D4B9-CE47-94DF-49D4B8F32864}" type="parTrans" cxnId="{943D123D-A575-334D-BA38-AE652754B84C}">
      <dgm:prSet/>
      <dgm:spPr/>
      <dgm:t>
        <a:bodyPr/>
        <a:lstStyle/>
        <a:p>
          <a:endParaRPr lang="en-US"/>
        </a:p>
      </dgm:t>
    </dgm:pt>
    <dgm:pt modelId="{AD29AB5F-B4B7-6D4F-9719-2E37536A16E9}" type="sibTrans" cxnId="{943D123D-A575-334D-BA38-AE652754B84C}">
      <dgm:prSet/>
      <dgm:spPr/>
      <dgm:t>
        <a:bodyPr/>
        <a:lstStyle/>
        <a:p>
          <a:endParaRPr lang="en-US"/>
        </a:p>
      </dgm:t>
    </dgm:pt>
    <dgm:pt modelId="{EC2420C4-4EDF-9A49-8FA3-DDE884FB19BB}">
      <dgm:prSet phldrT="[Text]" custT="1"/>
      <dgm:spPr/>
      <dgm:t>
        <a:bodyPr/>
        <a:lstStyle/>
        <a:p>
          <a:pPr marL="57150" lvl="1" indent="0" algn="l" defTabSz="444500">
            <a:lnSpc>
              <a:spcPct val="90000"/>
            </a:lnSpc>
            <a:spcBef>
              <a:spcPct val="0"/>
            </a:spcBef>
            <a:spcAft>
              <a:spcPct val="15000"/>
            </a:spcAft>
            <a:buNone/>
          </a:pPr>
          <a:endParaRPr lang="en-US" sz="1050" dirty="0"/>
        </a:p>
      </dgm:t>
    </dgm:pt>
    <dgm:pt modelId="{80DA2B56-B115-9149-B46F-5FDFBBDF42C5}" type="parTrans" cxnId="{9F230105-6A5A-AB41-90FA-F0D2115C8144}">
      <dgm:prSet/>
      <dgm:spPr/>
      <dgm:t>
        <a:bodyPr/>
        <a:lstStyle/>
        <a:p>
          <a:endParaRPr lang="en-US"/>
        </a:p>
      </dgm:t>
    </dgm:pt>
    <dgm:pt modelId="{960AE06C-DC5C-FF44-B1C2-AF3DF399C4FF}" type="sibTrans" cxnId="{9F230105-6A5A-AB41-90FA-F0D2115C8144}">
      <dgm:prSet/>
      <dgm:spPr/>
      <dgm:t>
        <a:bodyPr/>
        <a:lstStyle/>
        <a:p>
          <a:endParaRPr lang="en-US"/>
        </a:p>
      </dgm:t>
    </dgm:pt>
    <dgm:pt modelId="{5B5AD1BB-6638-2642-82A1-D7807248C30B}" type="pres">
      <dgm:prSet presAssocID="{0B462D2C-CB33-FC4E-BDD2-0136F05FB1EA}" presName="Name0" presStyleCnt="0">
        <dgm:presLayoutVars>
          <dgm:dir/>
          <dgm:resizeHandles val="exact"/>
        </dgm:presLayoutVars>
      </dgm:prSet>
      <dgm:spPr/>
    </dgm:pt>
    <dgm:pt modelId="{D900D605-4C10-5841-8B61-AAF353D57A85}" type="pres">
      <dgm:prSet presAssocID="{40DB2105-CE10-B54F-B00A-B9D9D2507529}" presName="node" presStyleLbl="node1" presStyleIdx="0" presStyleCnt="4">
        <dgm:presLayoutVars>
          <dgm:bulletEnabled val="1"/>
        </dgm:presLayoutVars>
      </dgm:prSet>
      <dgm:spPr/>
      <dgm:t>
        <a:bodyPr/>
        <a:lstStyle/>
        <a:p>
          <a:endParaRPr lang="en-US"/>
        </a:p>
      </dgm:t>
    </dgm:pt>
    <dgm:pt modelId="{8D58FE49-541C-FF40-9F63-D69496235E16}" type="pres">
      <dgm:prSet presAssocID="{C545A04B-B48D-D541-8A16-C65356F58B99}" presName="sibTrans" presStyleCnt="0"/>
      <dgm:spPr/>
    </dgm:pt>
    <dgm:pt modelId="{2F721264-FA8B-DF41-8E3D-1759E84B030F}" type="pres">
      <dgm:prSet presAssocID="{B680A7B6-FB0C-BA48-8CF7-31D60F9C009A}" presName="node" presStyleLbl="node1" presStyleIdx="1" presStyleCnt="4">
        <dgm:presLayoutVars>
          <dgm:bulletEnabled val="1"/>
        </dgm:presLayoutVars>
      </dgm:prSet>
      <dgm:spPr/>
      <dgm:t>
        <a:bodyPr/>
        <a:lstStyle/>
        <a:p>
          <a:endParaRPr lang="en-US"/>
        </a:p>
      </dgm:t>
    </dgm:pt>
    <dgm:pt modelId="{87B430F6-B289-CC48-AC98-056604F8EDFC}" type="pres">
      <dgm:prSet presAssocID="{71833302-B4AF-5546-BA1F-3DAC44BF7BEC}" presName="sibTrans" presStyleCnt="0"/>
      <dgm:spPr/>
    </dgm:pt>
    <dgm:pt modelId="{D7289462-185F-664C-B264-5A5FB597124E}" type="pres">
      <dgm:prSet presAssocID="{02331165-D178-EC45-9174-E5BA2A0628EA}" presName="node" presStyleLbl="node1" presStyleIdx="2" presStyleCnt="4">
        <dgm:presLayoutVars>
          <dgm:bulletEnabled val="1"/>
        </dgm:presLayoutVars>
      </dgm:prSet>
      <dgm:spPr/>
      <dgm:t>
        <a:bodyPr/>
        <a:lstStyle/>
        <a:p>
          <a:endParaRPr lang="en-US"/>
        </a:p>
      </dgm:t>
    </dgm:pt>
    <dgm:pt modelId="{050065E2-BF7B-B14E-8A9B-45F72B8186F2}" type="pres">
      <dgm:prSet presAssocID="{5C8C7413-DC00-3B42-8AC1-AFFF07FD7225}" presName="sibTrans" presStyleCnt="0"/>
      <dgm:spPr/>
    </dgm:pt>
    <dgm:pt modelId="{CD5FF829-D73E-334F-8D29-BC13D6D6632C}" type="pres">
      <dgm:prSet presAssocID="{12FEE726-50AB-B749-A668-F646F0A968C7}" presName="node" presStyleLbl="node1" presStyleIdx="3" presStyleCnt="4">
        <dgm:presLayoutVars>
          <dgm:bulletEnabled val="1"/>
        </dgm:presLayoutVars>
      </dgm:prSet>
      <dgm:spPr/>
      <dgm:t>
        <a:bodyPr/>
        <a:lstStyle/>
        <a:p>
          <a:endParaRPr lang="en-US"/>
        </a:p>
      </dgm:t>
    </dgm:pt>
  </dgm:ptLst>
  <dgm:cxnLst>
    <dgm:cxn modelId="{7CB172CD-578B-C64C-8362-25394AECDC52}" srcId="{B680A7B6-FB0C-BA48-8CF7-31D60F9C009A}" destId="{6AA11F9B-9B83-6B4D-8CA3-18C4CB9F791E}" srcOrd="1" destOrd="0" parTransId="{7ED33143-C8CB-C649-AF99-ED896A9FA2C9}" sibTransId="{8E450DD9-CBAB-B74A-8FA4-2D3DFBC4F96D}"/>
    <dgm:cxn modelId="{ACA7A00E-3B1E-DE49-87F2-9464A1DFDF98}" srcId="{40DB2105-CE10-B54F-B00A-B9D9D2507529}" destId="{E16CDB27-F36F-2048-A396-B9C1D8951F9A}" srcOrd="0" destOrd="0" parTransId="{DC4D549F-F274-7548-9EA9-5FA7D39611E5}" sibTransId="{A9052309-0BF1-534D-9509-28DA4C17EAA2}"/>
    <dgm:cxn modelId="{A81B3765-7D8E-DE4A-AB18-9E178657931E}" srcId="{40DB2105-CE10-B54F-B00A-B9D9D2507529}" destId="{08BD983E-1989-9C4E-AFF0-E4F54E0986AD}" srcOrd="4" destOrd="0" parTransId="{78B1576D-1D15-3A40-B5FD-1B6C76F826DA}" sibTransId="{2D4C194E-8618-A040-A384-70CC887E33A1}"/>
    <dgm:cxn modelId="{E229DF08-B05C-A142-BCBB-60E789EEBF00}" type="presOf" srcId="{94992988-67BC-B443-B8C6-3A2ABC84A9F8}" destId="{CD5FF829-D73E-334F-8D29-BC13D6D6632C}" srcOrd="0" destOrd="2" presId="urn:microsoft.com/office/officeart/2005/8/layout/hList6"/>
    <dgm:cxn modelId="{46C42F5C-EF18-7849-B2AB-11A3A8C17992}" type="presOf" srcId="{12FEE726-50AB-B749-A668-F646F0A968C7}" destId="{CD5FF829-D73E-334F-8D29-BC13D6D6632C}" srcOrd="0" destOrd="0" presId="urn:microsoft.com/office/officeart/2005/8/layout/hList6"/>
    <dgm:cxn modelId="{97D0E54F-9C61-7F43-94DA-879D19193BDC}" type="presOf" srcId="{8228896C-7C4B-F64C-9313-7B04E8BE7C40}" destId="{2F721264-FA8B-DF41-8E3D-1759E84B030F}" srcOrd="0" destOrd="1" presId="urn:microsoft.com/office/officeart/2005/8/layout/hList6"/>
    <dgm:cxn modelId="{66CB492E-7A3D-2E41-8D42-B0F4BCC5FF8B}" type="presOf" srcId="{BC82BF8C-0A86-3149-8501-AFEFCB3C8F05}" destId="{D7289462-185F-664C-B264-5A5FB597124E}" srcOrd="0" destOrd="6" presId="urn:microsoft.com/office/officeart/2005/8/layout/hList6"/>
    <dgm:cxn modelId="{B9DBC5DD-AA87-1140-8A84-E7371C7E1104}" type="presOf" srcId="{E16CDB27-F36F-2048-A396-B9C1D8951F9A}" destId="{D900D605-4C10-5841-8B61-AAF353D57A85}" srcOrd="0" destOrd="1" presId="urn:microsoft.com/office/officeart/2005/8/layout/hList6"/>
    <dgm:cxn modelId="{CBC8AA42-3B38-3A40-9416-AFD628EEB0FB}" srcId="{B680A7B6-FB0C-BA48-8CF7-31D60F9C009A}" destId="{8228896C-7C4B-F64C-9313-7B04E8BE7C40}" srcOrd="0" destOrd="0" parTransId="{768690A3-37CE-BE4B-87A8-446F8B533A93}" sibTransId="{1993BD29-7E3C-564A-920A-44F9193DC8AD}"/>
    <dgm:cxn modelId="{A59A2279-8F0B-8B46-81CE-C6FBFE5F5E10}" type="presOf" srcId="{6B029396-361B-D545-B1BE-DAC2EA39C2BC}" destId="{D7289462-185F-664C-B264-5A5FB597124E}" srcOrd="0" destOrd="4" presId="urn:microsoft.com/office/officeart/2005/8/layout/hList6"/>
    <dgm:cxn modelId="{F9883F7E-9B66-4A47-8159-3BA776BFAAA3}" srcId="{02331165-D178-EC45-9174-E5BA2A0628EA}" destId="{C95FC0C3-E7D4-5E4C-A66F-C3672BB89F2B}" srcOrd="7" destOrd="0" parTransId="{FF7E97FB-586B-9B4B-AB2C-4E2FF5AB8552}" sibTransId="{DBE303C7-EBA3-4145-B7D5-6372F0CC24D0}"/>
    <dgm:cxn modelId="{514729A8-9F64-544B-9D87-612CA069C15B}" type="presOf" srcId="{DD89DA6D-01AA-C54F-B4BF-135341E7D8B3}" destId="{D7289462-185F-664C-B264-5A5FB597124E}" srcOrd="0" destOrd="1" presId="urn:microsoft.com/office/officeart/2005/8/layout/hList6"/>
    <dgm:cxn modelId="{242493E3-8474-4549-8904-0AFF6BA434CA}" srcId="{02331165-D178-EC45-9174-E5BA2A0628EA}" destId="{F013359D-1B79-634A-A498-13DDBBC1D679}" srcOrd="8" destOrd="0" parTransId="{F9404A47-B309-034F-BBCD-DC2BC5DB2CC4}" sibTransId="{953E8894-4926-8242-B164-BD2865F8F886}"/>
    <dgm:cxn modelId="{1E068BA2-6DCF-F14D-BFF8-5E7874B204AA}" type="presOf" srcId="{4FA49E74-630E-8C47-ABFC-0FDE0AFE4D32}" destId="{CD5FF829-D73E-334F-8D29-BC13D6D6632C}" srcOrd="0" destOrd="4" presId="urn:microsoft.com/office/officeart/2005/8/layout/hList6"/>
    <dgm:cxn modelId="{4B0A87A5-3A6E-C24C-A3BE-4B5168B3A7C1}" srcId="{B680A7B6-FB0C-BA48-8CF7-31D60F9C009A}" destId="{7B8BAA29-620F-2349-B208-1B1FA937C056}" srcOrd="2" destOrd="0" parTransId="{C5DD2884-D338-334F-8EB8-C47858A0F4A0}" sibTransId="{3A47938B-4693-3D40-BDFB-CA876521A62B}"/>
    <dgm:cxn modelId="{E48F40BA-EC8F-F44B-B949-A64366FD92A2}" type="presOf" srcId="{D6247D86-4B4C-5746-A981-747CA1E9C164}" destId="{2F721264-FA8B-DF41-8E3D-1759E84B030F}" srcOrd="0" destOrd="5" presId="urn:microsoft.com/office/officeart/2005/8/layout/hList6"/>
    <dgm:cxn modelId="{756E903C-B4F1-C44E-8E0E-C9533857F7B9}" srcId="{0B462D2C-CB33-FC4E-BDD2-0136F05FB1EA}" destId="{B680A7B6-FB0C-BA48-8CF7-31D60F9C009A}" srcOrd="1" destOrd="0" parTransId="{0F2C3AA1-9D9B-9345-994A-A87884A3E9ED}" sibTransId="{71833302-B4AF-5546-BA1F-3DAC44BF7BEC}"/>
    <dgm:cxn modelId="{93C10D47-4A6F-2946-AC1E-D2A97C3E8486}" type="presOf" srcId="{6AA11F9B-9B83-6B4D-8CA3-18C4CB9F791E}" destId="{2F721264-FA8B-DF41-8E3D-1759E84B030F}" srcOrd="0" destOrd="2" presId="urn:microsoft.com/office/officeart/2005/8/layout/hList6"/>
    <dgm:cxn modelId="{B310F86B-4F18-8441-8BA8-886F8769414D}" type="presOf" srcId="{BEB77BD2-CC40-664C-90DB-F72AA9BBAD27}" destId="{D900D605-4C10-5841-8B61-AAF353D57A85}" srcOrd="0" destOrd="3" presId="urn:microsoft.com/office/officeart/2005/8/layout/hList6"/>
    <dgm:cxn modelId="{3C239ECB-944B-DB4C-9BF0-70D7ECA5A8B0}" srcId="{02331165-D178-EC45-9174-E5BA2A0628EA}" destId="{DD89DA6D-01AA-C54F-B4BF-135341E7D8B3}" srcOrd="0" destOrd="0" parTransId="{13D7A11E-B20C-5046-AFE6-61FF6278F731}" sibTransId="{C75E52B7-3700-164D-A2A9-577BB3C17E9F}"/>
    <dgm:cxn modelId="{993D3E9C-7A19-F944-88C5-207AAE18931C}" type="presOf" srcId="{A8F5D5DD-FA7F-E74F-B6F0-D0138BFA39B7}" destId="{D900D605-4C10-5841-8B61-AAF353D57A85}" srcOrd="0" destOrd="4" presId="urn:microsoft.com/office/officeart/2005/8/layout/hList6"/>
    <dgm:cxn modelId="{CEE51E73-9F0A-4441-B2A6-E53AD50C5548}" srcId="{40DB2105-CE10-B54F-B00A-B9D9D2507529}" destId="{BEB77BD2-CC40-664C-90DB-F72AA9BBAD27}" srcOrd="2" destOrd="0" parTransId="{919308BD-008D-C744-8FFE-089CBF7AEB32}" sibTransId="{0FCF37BB-FCDB-804B-9002-37803E9478F5}"/>
    <dgm:cxn modelId="{CB183356-8A0B-3844-B142-789287C64775}" srcId="{02331165-D178-EC45-9174-E5BA2A0628EA}" destId="{B75EB8E8-C406-4745-A7FD-63B5F14867E4}" srcOrd="6" destOrd="0" parTransId="{1BA557DA-F5B1-CB4B-B467-B7FE6968828D}" sibTransId="{A970B55F-227D-5F40-9B87-EB99CCA92770}"/>
    <dgm:cxn modelId="{E01DB094-9174-A545-A5F4-464875606705}" srcId="{B680A7B6-FB0C-BA48-8CF7-31D60F9C009A}" destId="{0DAC894A-E4A9-364D-99A1-9F89E5CF86AA}" srcOrd="6" destOrd="0" parTransId="{7B7E460F-C477-7B4B-8506-513B0CACBFF7}" sibTransId="{8804DDB4-0D08-6840-8643-B5F5C34E670D}"/>
    <dgm:cxn modelId="{3F6BFBE5-75D4-CE48-965B-1EA417EF6E87}" srcId="{40DB2105-CE10-B54F-B00A-B9D9D2507529}" destId="{6FAF5935-1C6E-1644-B471-9ADB62750648}" srcOrd="1" destOrd="0" parTransId="{ACE0E889-481A-9341-8A22-8182BFCEBC0F}" sibTransId="{206CB7D5-966F-9140-8BB2-10A59F09F277}"/>
    <dgm:cxn modelId="{AA722580-61F2-0A4B-A870-15EB8F1FDCB3}" srcId="{B680A7B6-FB0C-BA48-8CF7-31D60F9C009A}" destId="{40240C45-49B7-CC4C-AE58-6529D5E7760B}" srcOrd="3" destOrd="0" parTransId="{22DA9C0A-18ED-644F-9811-C8E33627F8A2}" sibTransId="{934A87B4-1788-4441-A534-882460486403}"/>
    <dgm:cxn modelId="{4FA269D2-1ED6-CC4C-9835-719201E71CEC}" type="presOf" srcId="{5B12C9B3-0389-C649-8617-DD545137288C}" destId="{2F721264-FA8B-DF41-8E3D-1759E84B030F}" srcOrd="0" destOrd="6" presId="urn:microsoft.com/office/officeart/2005/8/layout/hList6"/>
    <dgm:cxn modelId="{A390F99D-C8EE-FD4D-B800-2C30778928FD}" srcId="{12FEE726-50AB-B749-A668-F646F0A968C7}" destId="{7200E2ED-ECD3-A745-9F72-7872D193C081}" srcOrd="4" destOrd="0" parTransId="{8172D186-E040-954D-8729-24DA10D4D71C}" sibTransId="{85C7F21B-65E4-C14C-9BEC-860B594870ED}"/>
    <dgm:cxn modelId="{A3B69A7C-2016-3343-AB59-05A30D696474}" srcId="{0B462D2C-CB33-FC4E-BDD2-0136F05FB1EA}" destId="{02331165-D178-EC45-9174-E5BA2A0628EA}" srcOrd="2" destOrd="0" parTransId="{5F419133-7CC4-9D4C-8FD6-A83967D5D392}" sibTransId="{5C8C7413-DC00-3B42-8AC1-AFFF07FD7225}"/>
    <dgm:cxn modelId="{F1891740-F2AC-AC49-B5D6-B51044E80C58}" type="presOf" srcId="{B75EB8E8-C406-4745-A7FD-63B5F14867E4}" destId="{D7289462-185F-664C-B264-5A5FB597124E}" srcOrd="0" destOrd="7" presId="urn:microsoft.com/office/officeart/2005/8/layout/hList6"/>
    <dgm:cxn modelId="{39ADB0FB-F37B-A44F-A028-8B13CF5E7594}" type="presOf" srcId="{6FAF5935-1C6E-1644-B471-9ADB62750648}" destId="{D900D605-4C10-5841-8B61-AAF353D57A85}" srcOrd="0" destOrd="2" presId="urn:microsoft.com/office/officeart/2005/8/layout/hList6"/>
    <dgm:cxn modelId="{92BD0F1E-61EB-2746-8E5A-CA030A80D818}" type="presOf" srcId="{40240C45-49B7-CC4C-AE58-6529D5E7760B}" destId="{2F721264-FA8B-DF41-8E3D-1759E84B030F}" srcOrd="0" destOrd="4" presId="urn:microsoft.com/office/officeart/2005/8/layout/hList6"/>
    <dgm:cxn modelId="{FDC1C23F-1477-FE49-B5CE-145BB15DBCCC}" type="presOf" srcId="{40DB2105-CE10-B54F-B00A-B9D9D2507529}" destId="{D900D605-4C10-5841-8B61-AAF353D57A85}" srcOrd="0" destOrd="0" presId="urn:microsoft.com/office/officeart/2005/8/layout/hList6"/>
    <dgm:cxn modelId="{CDF41C55-CF20-CF4F-BD99-985D4642AAA4}" srcId="{12FEE726-50AB-B749-A668-F646F0A968C7}" destId="{94992988-67BC-B443-B8C6-3A2ABC84A9F8}" srcOrd="1" destOrd="0" parTransId="{432C3D6B-E71D-C349-B3A0-0FF2EF23B5D9}" sibTransId="{E9FDFE1C-3D13-754F-BC88-59E14C3D481D}"/>
    <dgm:cxn modelId="{17A56C57-3C3A-D045-9D68-F2A0F64BDBD0}" type="presOf" srcId="{7200E2ED-ECD3-A745-9F72-7872D193C081}" destId="{CD5FF829-D73E-334F-8D29-BC13D6D6632C}" srcOrd="0" destOrd="5" presId="urn:microsoft.com/office/officeart/2005/8/layout/hList6"/>
    <dgm:cxn modelId="{5D557B3E-E9EB-FB4F-B9FA-9E6D1A896AB4}" type="presOf" srcId="{FF632A92-7787-FB45-8D5E-2E290F986D2E}" destId="{D7289462-185F-664C-B264-5A5FB597124E}" srcOrd="0" destOrd="5" presId="urn:microsoft.com/office/officeart/2005/8/layout/hList6"/>
    <dgm:cxn modelId="{BA3A8772-C6FE-094C-B662-28DAAEF06F19}" srcId="{02331165-D178-EC45-9174-E5BA2A0628EA}" destId="{FF632A92-7787-FB45-8D5E-2E290F986D2E}" srcOrd="4" destOrd="0" parTransId="{CADF433E-28FC-8444-A254-CE5B7029C34C}" sibTransId="{CC64E8EE-7AA2-F244-8AE7-5BDC8D3846E1}"/>
    <dgm:cxn modelId="{98F00E36-0F77-B44C-B902-91E0088A3C69}" type="presOf" srcId="{C95FC0C3-E7D4-5E4C-A66F-C3672BB89F2B}" destId="{D7289462-185F-664C-B264-5A5FB597124E}" srcOrd="0" destOrd="8" presId="urn:microsoft.com/office/officeart/2005/8/layout/hList6"/>
    <dgm:cxn modelId="{D1885E93-A7B6-6E4A-9A49-D0B1E917F351}" srcId="{02331165-D178-EC45-9174-E5BA2A0628EA}" destId="{BC82BF8C-0A86-3149-8501-AFEFCB3C8F05}" srcOrd="5" destOrd="0" parTransId="{CDB5AF3F-236F-1345-A694-4578C8EE202F}" sibTransId="{1E669583-5386-E44A-8E44-01542FC8BD23}"/>
    <dgm:cxn modelId="{6227478C-3CD1-5642-9ECF-095C0C510AC2}" type="presOf" srcId="{FFF3B2AD-3702-3C4B-B3AB-65AFC06D0AEC}" destId="{CD5FF829-D73E-334F-8D29-BC13D6D6632C}" srcOrd="0" destOrd="3" presId="urn:microsoft.com/office/officeart/2005/8/layout/hList6"/>
    <dgm:cxn modelId="{BD1F486D-D3EB-6141-A3FC-4843AC4FB1A2}" srcId="{B680A7B6-FB0C-BA48-8CF7-31D60F9C009A}" destId="{5B12C9B3-0389-C649-8617-DD545137288C}" srcOrd="5" destOrd="0" parTransId="{5A0A59C0-2A7F-B54B-B4FB-2AB3BD133AD2}" sibTransId="{6ACCB82F-5CAF-7545-A45B-ADF0E7431592}"/>
    <dgm:cxn modelId="{89C3DF89-C9AC-0A46-8DCC-3DAC1EEB1CAF}" type="presOf" srcId="{C258F921-E7FA-D448-A84C-E904F13DCC1A}" destId="{CD5FF829-D73E-334F-8D29-BC13D6D6632C}" srcOrd="0" destOrd="1" presId="urn:microsoft.com/office/officeart/2005/8/layout/hList6"/>
    <dgm:cxn modelId="{8F546A17-8F44-7C4B-B2BA-3BA7BF8FD826}" srcId="{0B462D2C-CB33-FC4E-BDD2-0136F05FB1EA}" destId="{12FEE726-50AB-B749-A668-F646F0A968C7}" srcOrd="3" destOrd="0" parTransId="{62FDF237-E569-3A43-8C12-7D73A27C597A}" sibTransId="{B921FA10-FA1C-5345-BF3D-5150257412FA}"/>
    <dgm:cxn modelId="{F0B99469-DC6C-7F42-9E68-CC1C248F1DFB}" srcId="{0B462D2C-CB33-FC4E-BDD2-0136F05FB1EA}" destId="{40DB2105-CE10-B54F-B00A-B9D9D2507529}" srcOrd="0" destOrd="0" parTransId="{FA74ECDE-E645-A448-BB79-FBBD1514EFD4}" sibTransId="{C545A04B-B48D-D541-8A16-C65356F58B99}"/>
    <dgm:cxn modelId="{5CD86EE7-13AF-F84F-95DF-7D33CE3C40CD}" type="presOf" srcId="{EC2420C4-4EDF-9A49-8FA3-DDE884FB19BB}" destId="{D7289462-185F-664C-B264-5A5FB597124E}" srcOrd="0" destOrd="3" presId="urn:microsoft.com/office/officeart/2005/8/layout/hList6"/>
    <dgm:cxn modelId="{CA42AF17-08F6-174C-80DB-344C9A2E5EDF}" srcId="{02331165-D178-EC45-9174-E5BA2A0628EA}" destId="{94ED5C27-955D-B745-AF38-855A6AA56EAD}" srcOrd="1" destOrd="0" parTransId="{47D6214C-835D-4141-A4E3-3AB9531F63D5}" sibTransId="{B5E29FD9-C4A3-224E-9FCB-BB7B5A55661F}"/>
    <dgm:cxn modelId="{3858F927-F070-9542-BEA4-F0B102DB0224}" type="presOf" srcId="{94ED5C27-955D-B745-AF38-855A6AA56EAD}" destId="{D7289462-185F-664C-B264-5A5FB597124E}" srcOrd="0" destOrd="2" presId="urn:microsoft.com/office/officeart/2005/8/layout/hList6"/>
    <dgm:cxn modelId="{1F462A9C-3343-1B4E-B735-15120887AF47}" srcId="{B680A7B6-FB0C-BA48-8CF7-31D60F9C009A}" destId="{D6247D86-4B4C-5746-A981-747CA1E9C164}" srcOrd="4" destOrd="0" parTransId="{B52DB368-70BB-2048-9747-05FFDDBE1711}" sibTransId="{38F60352-4B75-0B45-A992-13A6E68A677D}"/>
    <dgm:cxn modelId="{BB8A1015-5C3F-5945-8063-63B814BFFE9D}" srcId="{12FEE726-50AB-B749-A668-F646F0A968C7}" destId="{FFF3B2AD-3702-3C4B-B3AB-65AFC06D0AEC}" srcOrd="2" destOrd="0" parTransId="{603C864D-A2AC-BE47-9772-A584F984EC83}" sibTransId="{3BFDF6E8-EA7F-DA4B-9C3E-2862A20B99CB}"/>
    <dgm:cxn modelId="{943D123D-A575-334D-BA38-AE652754B84C}" srcId="{02331165-D178-EC45-9174-E5BA2A0628EA}" destId="{6B029396-361B-D545-B1BE-DAC2EA39C2BC}" srcOrd="3" destOrd="0" parTransId="{B5B412EC-D4B9-CE47-94DF-49D4B8F32864}" sibTransId="{AD29AB5F-B4B7-6D4F-9719-2E37536A16E9}"/>
    <dgm:cxn modelId="{9F230105-6A5A-AB41-90FA-F0D2115C8144}" srcId="{02331165-D178-EC45-9174-E5BA2A0628EA}" destId="{EC2420C4-4EDF-9A49-8FA3-DDE884FB19BB}" srcOrd="2" destOrd="0" parTransId="{80DA2B56-B115-9149-B46F-5FDFBBDF42C5}" sibTransId="{960AE06C-DC5C-FF44-B1C2-AF3DF399C4FF}"/>
    <dgm:cxn modelId="{08810ECF-52C0-E844-8A21-A5D2889D6C77}" type="presOf" srcId="{B680A7B6-FB0C-BA48-8CF7-31D60F9C009A}" destId="{2F721264-FA8B-DF41-8E3D-1759E84B030F}" srcOrd="0" destOrd="0" presId="urn:microsoft.com/office/officeart/2005/8/layout/hList6"/>
    <dgm:cxn modelId="{8D06AD5C-F565-B442-BA72-63A992C8F65C}" type="presOf" srcId="{0DAC894A-E4A9-364D-99A1-9F89E5CF86AA}" destId="{2F721264-FA8B-DF41-8E3D-1759E84B030F}" srcOrd="0" destOrd="7" presId="urn:microsoft.com/office/officeart/2005/8/layout/hList6"/>
    <dgm:cxn modelId="{96422934-188D-9E42-881C-04E8A11E996D}" srcId="{40DB2105-CE10-B54F-B00A-B9D9D2507529}" destId="{A8F5D5DD-FA7F-E74F-B6F0-D0138BFA39B7}" srcOrd="3" destOrd="0" parTransId="{1F45BE2E-AF1F-1C4C-9F0D-027C7F06BBED}" sibTransId="{4C34E72E-B0B0-E74B-B396-229F2FE63119}"/>
    <dgm:cxn modelId="{22B89CDD-F59C-774D-80CB-4EEB4572B7FF}" type="presOf" srcId="{02331165-D178-EC45-9174-E5BA2A0628EA}" destId="{D7289462-185F-664C-B264-5A5FB597124E}" srcOrd="0" destOrd="0" presId="urn:microsoft.com/office/officeart/2005/8/layout/hList6"/>
    <dgm:cxn modelId="{4D6C8109-4079-8A4B-AF74-3EC42B92E0C7}" srcId="{12FEE726-50AB-B749-A668-F646F0A968C7}" destId="{4FA49E74-630E-8C47-ABFC-0FDE0AFE4D32}" srcOrd="3" destOrd="0" parTransId="{61EA0140-E090-BC40-BD73-417CCDFB4445}" sibTransId="{C182E164-AFCD-8644-AE33-F981C1D2330C}"/>
    <dgm:cxn modelId="{EEEDF162-F5CA-ED4F-888A-658CE37D2383}" type="presOf" srcId="{0B462D2C-CB33-FC4E-BDD2-0136F05FB1EA}" destId="{5B5AD1BB-6638-2642-82A1-D7807248C30B}" srcOrd="0" destOrd="0" presId="urn:microsoft.com/office/officeart/2005/8/layout/hList6"/>
    <dgm:cxn modelId="{6D466684-600D-EB45-A43D-AB8002733EB9}" type="presOf" srcId="{F013359D-1B79-634A-A498-13DDBBC1D679}" destId="{D7289462-185F-664C-B264-5A5FB597124E}" srcOrd="0" destOrd="9" presId="urn:microsoft.com/office/officeart/2005/8/layout/hList6"/>
    <dgm:cxn modelId="{7F259973-EDE9-B547-8A60-A59851C95CFE}" type="presOf" srcId="{08BD983E-1989-9C4E-AFF0-E4F54E0986AD}" destId="{D900D605-4C10-5841-8B61-AAF353D57A85}" srcOrd="0" destOrd="5" presId="urn:microsoft.com/office/officeart/2005/8/layout/hList6"/>
    <dgm:cxn modelId="{5941E6C7-A0C2-A949-8B2E-EB776C268247}" type="presOf" srcId="{7B8BAA29-620F-2349-B208-1B1FA937C056}" destId="{2F721264-FA8B-DF41-8E3D-1759E84B030F}" srcOrd="0" destOrd="3" presId="urn:microsoft.com/office/officeart/2005/8/layout/hList6"/>
    <dgm:cxn modelId="{EA9AE2A5-09C6-464B-A014-A42C6C063C8B}" srcId="{12FEE726-50AB-B749-A668-F646F0A968C7}" destId="{C258F921-E7FA-D448-A84C-E904F13DCC1A}" srcOrd="0" destOrd="0" parTransId="{8495B2FA-CDF0-274E-928D-DB67FA79CD6D}" sibTransId="{2CE2DB54-E47E-3943-8199-8595816F2D1E}"/>
    <dgm:cxn modelId="{9F6DCC4F-062E-9A40-A9C2-172113E0D57E}" type="presParOf" srcId="{5B5AD1BB-6638-2642-82A1-D7807248C30B}" destId="{D900D605-4C10-5841-8B61-AAF353D57A85}" srcOrd="0" destOrd="0" presId="urn:microsoft.com/office/officeart/2005/8/layout/hList6"/>
    <dgm:cxn modelId="{1103A663-BBE7-1B40-A959-40CE9DDD663F}" type="presParOf" srcId="{5B5AD1BB-6638-2642-82A1-D7807248C30B}" destId="{8D58FE49-541C-FF40-9F63-D69496235E16}" srcOrd="1" destOrd="0" presId="urn:microsoft.com/office/officeart/2005/8/layout/hList6"/>
    <dgm:cxn modelId="{462504E2-C949-5840-AC7D-A63D18D1F7A7}" type="presParOf" srcId="{5B5AD1BB-6638-2642-82A1-D7807248C30B}" destId="{2F721264-FA8B-DF41-8E3D-1759E84B030F}" srcOrd="2" destOrd="0" presId="urn:microsoft.com/office/officeart/2005/8/layout/hList6"/>
    <dgm:cxn modelId="{1816B406-198B-AA45-A85C-3D6968C20610}" type="presParOf" srcId="{5B5AD1BB-6638-2642-82A1-D7807248C30B}" destId="{87B430F6-B289-CC48-AC98-056604F8EDFC}" srcOrd="3" destOrd="0" presId="urn:microsoft.com/office/officeart/2005/8/layout/hList6"/>
    <dgm:cxn modelId="{8349401B-387D-D44C-A96A-739C1FE5ADCB}" type="presParOf" srcId="{5B5AD1BB-6638-2642-82A1-D7807248C30B}" destId="{D7289462-185F-664C-B264-5A5FB597124E}" srcOrd="4" destOrd="0" presId="urn:microsoft.com/office/officeart/2005/8/layout/hList6"/>
    <dgm:cxn modelId="{E52F084A-C6F6-A143-B5E4-589B41EA6249}" type="presParOf" srcId="{5B5AD1BB-6638-2642-82A1-D7807248C30B}" destId="{050065E2-BF7B-B14E-8A9B-45F72B8186F2}" srcOrd="5" destOrd="0" presId="urn:microsoft.com/office/officeart/2005/8/layout/hList6"/>
    <dgm:cxn modelId="{1B8C0C81-0C5F-8846-8264-CE3F178F1910}" type="presParOf" srcId="{5B5AD1BB-6638-2642-82A1-D7807248C30B}" destId="{CD5FF829-D73E-334F-8D29-BC13D6D6632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B6B212-4835-4776-BF6E-8AC2BD2258BB}" type="doc">
      <dgm:prSet loTypeId="urn:microsoft.com/office/officeart/2005/8/layout/gear1" loCatId="process" qsTypeId="urn:microsoft.com/office/officeart/2005/8/quickstyle/simple1" qsCatId="simple" csTypeId="urn:microsoft.com/office/officeart/2005/8/colors/accent1_2" csCatId="accent1" phldr="1"/>
      <dgm:spPr/>
    </dgm:pt>
    <dgm:pt modelId="{7AFB09EE-FDA7-4719-8D11-A3B5A22F6ACD}">
      <dgm:prSet phldrT="[Text]"/>
      <dgm:spPr/>
      <dgm:t>
        <a:bodyPr/>
        <a:lstStyle/>
        <a:p>
          <a:r>
            <a:rPr lang="en-US" dirty="0" smtClean="0"/>
            <a:t>Receive</a:t>
          </a:r>
          <a:endParaRPr lang="en-US" dirty="0"/>
        </a:p>
      </dgm:t>
    </dgm:pt>
    <dgm:pt modelId="{3F1C2C94-A1C9-40FD-B274-25CD3013ED58}" type="parTrans" cxnId="{C4EE0154-C3D5-4295-AC03-93C281BABB54}">
      <dgm:prSet/>
      <dgm:spPr/>
      <dgm:t>
        <a:bodyPr/>
        <a:lstStyle/>
        <a:p>
          <a:endParaRPr lang="en-US"/>
        </a:p>
      </dgm:t>
    </dgm:pt>
    <dgm:pt modelId="{8D5FEE72-D663-4067-8C3C-FE592C9A8A8B}" type="sibTrans" cxnId="{C4EE0154-C3D5-4295-AC03-93C281BABB54}">
      <dgm:prSet/>
      <dgm:spPr/>
      <dgm:t>
        <a:bodyPr/>
        <a:lstStyle/>
        <a:p>
          <a:endParaRPr lang="en-US"/>
        </a:p>
      </dgm:t>
    </dgm:pt>
    <dgm:pt modelId="{FD4F27D8-05A7-497F-8C14-402E3487A327}">
      <dgm:prSet phldrT="[Text]"/>
      <dgm:spPr/>
      <dgm:t>
        <a:bodyPr/>
        <a:lstStyle/>
        <a:p>
          <a:r>
            <a:rPr lang="en-US" dirty="0" smtClean="0"/>
            <a:t>Analyze</a:t>
          </a:r>
          <a:endParaRPr lang="en-US" dirty="0"/>
        </a:p>
      </dgm:t>
    </dgm:pt>
    <dgm:pt modelId="{06CA53EC-F2B2-40F4-A56B-DB35EC8D6BDE}" type="parTrans" cxnId="{0DAEE1CC-45C6-4FBE-B2BF-59BC22ADEE5E}">
      <dgm:prSet/>
      <dgm:spPr/>
      <dgm:t>
        <a:bodyPr/>
        <a:lstStyle/>
        <a:p>
          <a:endParaRPr lang="en-US"/>
        </a:p>
      </dgm:t>
    </dgm:pt>
    <dgm:pt modelId="{25E50664-EC40-4038-82C7-50E60EF47ADB}" type="sibTrans" cxnId="{0DAEE1CC-45C6-4FBE-B2BF-59BC22ADEE5E}">
      <dgm:prSet/>
      <dgm:spPr/>
      <dgm:t>
        <a:bodyPr/>
        <a:lstStyle/>
        <a:p>
          <a:endParaRPr lang="en-US"/>
        </a:p>
      </dgm:t>
    </dgm:pt>
    <dgm:pt modelId="{B418EF3D-0D5C-42C6-B5CA-F57D984CEEBE}">
      <dgm:prSet phldrT="[Text]"/>
      <dgm:spPr/>
      <dgm:t>
        <a:bodyPr/>
        <a:lstStyle/>
        <a:p>
          <a:r>
            <a:rPr lang="en-US" dirty="0" smtClean="0"/>
            <a:t>Process</a:t>
          </a:r>
          <a:endParaRPr lang="en-US" dirty="0"/>
        </a:p>
      </dgm:t>
    </dgm:pt>
    <dgm:pt modelId="{6487DD57-D681-48AC-A91C-F4C806AA4A5A}" type="parTrans" cxnId="{FE240055-4ABF-4D9E-93CD-6639B0170F99}">
      <dgm:prSet/>
      <dgm:spPr/>
      <dgm:t>
        <a:bodyPr/>
        <a:lstStyle/>
        <a:p>
          <a:endParaRPr lang="en-US"/>
        </a:p>
      </dgm:t>
    </dgm:pt>
    <dgm:pt modelId="{9394BBA8-98DB-4680-B00B-8BC021FF4985}" type="sibTrans" cxnId="{FE240055-4ABF-4D9E-93CD-6639B0170F99}">
      <dgm:prSet/>
      <dgm:spPr/>
      <dgm:t>
        <a:bodyPr/>
        <a:lstStyle/>
        <a:p>
          <a:endParaRPr lang="en-US"/>
        </a:p>
      </dgm:t>
    </dgm:pt>
    <dgm:pt modelId="{DEC6788C-2F9E-4EFA-96AE-292397310C5C}" type="pres">
      <dgm:prSet presAssocID="{01B6B212-4835-4776-BF6E-8AC2BD2258BB}" presName="composite" presStyleCnt="0">
        <dgm:presLayoutVars>
          <dgm:chMax val="3"/>
          <dgm:animLvl val="lvl"/>
          <dgm:resizeHandles val="exact"/>
        </dgm:presLayoutVars>
      </dgm:prSet>
      <dgm:spPr/>
    </dgm:pt>
    <dgm:pt modelId="{384F3870-A620-4544-B8B1-BC56440A1920}" type="pres">
      <dgm:prSet presAssocID="{7AFB09EE-FDA7-4719-8D11-A3B5A22F6ACD}" presName="gear1" presStyleLbl="node1" presStyleIdx="0" presStyleCnt="3">
        <dgm:presLayoutVars>
          <dgm:chMax val="1"/>
          <dgm:bulletEnabled val="1"/>
        </dgm:presLayoutVars>
      </dgm:prSet>
      <dgm:spPr/>
      <dgm:t>
        <a:bodyPr/>
        <a:lstStyle/>
        <a:p>
          <a:endParaRPr lang="en-US"/>
        </a:p>
      </dgm:t>
    </dgm:pt>
    <dgm:pt modelId="{2F3DCA76-4EE6-44AD-98A1-E81333C79043}" type="pres">
      <dgm:prSet presAssocID="{7AFB09EE-FDA7-4719-8D11-A3B5A22F6ACD}" presName="gear1srcNode" presStyleLbl="node1" presStyleIdx="0" presStyleCnt="3"/>
      <dgm:spPr/>
      <dgm:t>
        <a:bodyPr/>
        <a:lstStyle/>
        <a:p>
          <a:endParaRPr lang="en-US"/>
        </a:p>
      </dgm:t>
    </dgm:pt>
    <dgm:pt modelId="{9F5C4656-103E-4ED9-9FC3-C6C4F943B6B1}" type="pres">
      <dgm:prSet presAssocID="{7AFB09EE-FDA7-4719-8D11-A3B5A22F6ACD}" presName="gear1dstNode" presStyleLbl="node1" presStyleIdx="0" presStyleCnt="3"/>
      <dgm:spPr/>
      <dgm:t>
        <a:bodyPr/>
        <a:lstStyle/>
        <a:p>
          <a:endParaRPr lang="en-US"/>
        </a:p>
      </dgm:t>
    </dgm:pt>
    <dgm:pt modelId="{25EC32B4-0B16-4453-841B-EAAB56891CC8}" type="pres">
      <dgm:prSet presAssocID="{FD4F27D8-05A7-497F-8C14-402E3487A327}" presName="gear2" presStyleLbl="node1" presStyleIdx="1" presStyleCnt="3">
        <dgm:presLayoutVars>
          <dgm:chMax val="1"/>
          <dgm:bulletEnabled val="1"/>
        </dgm:presLayoutVars>
      </dgm:prSet>
      <dgm:spPr/>
      <dgm:t>
        <a:bodyPr/>
        <a:lstStyle/>
        <a:p>
          <a:endParaRPr lang="en-US"/>
        </a:p>
      </dgm:t>
    </dgm:pt>
    <dgm:pt modelId="{3E6F2696-C3B3-4319-8959-632B6815E9FD}" type="pres">
      <dgm:prSet presAssocID="{FD4F27D8-05A7-497F-8C14-402E3487A327}" presName="gear2srcNode" presStyleLbl="node1" presStyleIdx="1" presStyleCnt="3"/>
      <dgm:spPr/>
      <dgm:t>
        <a:bodyPr/>
        <a:lstStyle/>
        <a:p>
          <a:endParaRPr lang="en-US"/>
        </a:p>
      </dgm:t>
    </dgm:pt>
    <dgm:pt modelId="{D313D8BB-EF9C-4A39-8851-391CC409B18A}" type="pres">
      <dgm:prSet presAssocID="{FD4F27D8-05A7-497F-8C14-402E3487A327}" presName="gear2dstNode" presStyleLbl="node1" presStyleIdx="1" presStyleCnt="3"/>
      <dgm:spPr/>
      <dgm:t>
        <a:bodyPr/>
        <a:lstStyle/>
        <a:p>
          <a:endParaRPr lang="en-US"/>
        </a:p>
      </dgm:t>
    </dgm:pt>
    <dgm:pt modelId="{4EB5390D-7520-456D-A760-A664662AB1DE}" type="pres">
      <dgm:prSet presAssocID="{B418EF3D-0D5C-42C6-B5CA-F57D984CEEBE}" presName="gear3" presStyleLbl="node1" presStyleIdx="2" presStyleCnt="3"/>
      <dgm:spPr/>
      <dgm:t>
        <a:bodyPr/>
        <a:lstStyle/>
        <a:p>
          <a:endParaRPr lang="en-US"/>
        </a:p>
      </dgm:t>
    </dgm:pt>
    <dgm:pt modelId="{9D8DA8C7-EB2E-4C2A-BB03-2C02BD04616B}" type="pres">
      <dgm:prSet presAssocID="{B418EF3D-0D5C-42C6-B5CA-F57D984CEEBE}" presName="gear3tx" presStyleLbl="node1" presStyleIdx="2" presStyleCnt="3">
        <dgm:presLayoutVars>
          <dgm:chMax val="1"/>
          <dgm:bulletEnabled val="1"/>
        </dgm:presLayoutVars>
      </dgm:prSet>
      <dgm:spPr/>
      <dgm:t>
        <a:bodyPr/>
        <a:lstStyle/>
        <a:p>
          <a:endParaRPr lang="en-US"/>
        </a:p>
      </dgm:t>
    </dgm:pt>
    <dgm:pt modelId="{49702225-9C03-4825-BA31-DAE0C75FE8C5}" type="pres">
      <dgm:prSet presAssocID="{B418EF3D-0D5C-42C6-B5CA-F57D984CEEBE}" presName="gear3srcNode" presStyleLbl="node1" presStyleIdx="2" presStyleCnt="3"/>
      <dgm:spPr/>
      <dgm:t>
        <a:bodyPr/>
        <a:lstStyle/>
        <a:p>
          <a:endParaRPr lang="en-US"/>
        </a:p>
      </dgm:t>
    </dgm:pt>
    <dgm:pt modelId="{08A904A5-C62C-4535-A040-1CE15C0455B0}" type="pres">
      <dgm:prSet presAssocID="{B418EF3D-0D5C-42C6-B5CA-F57D984CEEBE}" presName="gear3dstNode" presStyleLbl="node1" presStyleIdx="2" presStyleCnt="3"/>
      <dgm:spPr/>
      <dgm:t>
        <a:bodyPr/>
        <a:lstStyle/>
        <a:p>
          <a:endParaRPr lang="en-US"/>
        </a:p>
      </dgm:t>
    </dgm:pt>
    <dgm:pt modelId="{FB242CDF-F754-440E-8D0B-4CD381BF166C}" type="pres">
      <dgm:prSet presAssocID="{8D5FEE72-D663-4067-8C3C-FE592C9A8A8B}" presName="connector1" presStyleLbl="sibTrans2D1" presStyleIdx="0" presStyleCnt="3"/>
      <dgm:spPr/>
      <dgm:t>
        <a:bodyPr/>
        <a:lstStyle/>
        <a:p>
          <a:endParaRPr lang="en-US"/>
        </a:p>
      </dgm:t>
    </dgm:pt>
    <dgm:pt modelId="{05EC63F6-3519-4792-A393-DF6A9CAE80E1}" type="pres">
      <dgm:prSet presAssocID="{25E50664-EC40-4038-82C7-50E60EF47ADB}" presName="connector2" presStyleLbl="sibTrans2D1" presStyleIdx="1" presStyleCnt="3"/>
      <dgm:spPr/>
      <dgm:t>
        <a:bodyPr/>
        <a:lstStyle/>
        <a:p>
          <a:endParaRPr lang="en-US"/>
        </a:p>
      </dgm:t>
    </dgm:pt>
    <dgm:pt modelId="{07E00D19-3880-41D7-8A61-40538C30ACCE}" type="pres">
      <dgm:prSet presAssocID="{9394BBA8-98DB-4680-B00B-8BC021FF4985}" presName="connector3" presStyleLbl="sibTrans2D1" presStyleIdx="2" presStyleCnt="3"/>
      <dgm:spPr/>
      <dgm:t>
        <a:bodyPr/>
        <a:lstStyle/>
        <a:p>
          <a:endParaRPr lang="en-US"/>
        </a:p>
      </dgm:t>
    </dgm:pt>
  </dgm:ptLst>
  <dgm:cxnLst>
    <dgm:cxn modelId="{3E48433D-5011-402E-AA71-3216B00F7979}" type="presOf" srcId="{01B6B212-4835-4776-BF6E-8AC2BD2258BB}" destId="{DEC6788C-2F9E-4EFA-96AE-292397310C5C}" srcOrd="0" destOrd="0" presId="urn:microsoft.com/office/officeart/2005/8/layout/gear1"/>
    <dgm:cxn modelId="{C4193DD9-89E1-4BAA-970B-B1EA401B53C5}" type="presOf" srcId="{8D5FEE72-D663-4067-8C3C-FE592C9A8A8B}" destId="{FB242CDF-F754-440E-8D0B-4CD381BF166C}" srcOrd="0" destOrd="0" presId="urn:microsoft.com/office/officeart/2005/8/layout/gear1"/>
    <dgm:cxn modelId="{02A34C7D-8051-4BB0-A6D4-04F841947904}" type="presOf" srcId="{25E50664-EC40-4038-82C7-50E60EF47ADB}" destId="{05EC63F6-3519-4792-A393-DF6A9CAE80E1}" srcOrd="0" destOrd="0" presId="urn:microsoft.com/office/officeart/2005/8/layout/gear1"/>
    <dgm:cxn modelId="{B450F6B5-A4DE-4B83-9ADA-96D754668DF4}" type="presOf" srcId="{7AFB09EE-FDA7-4719-8D11-A3B5A22F6ACD}" destId="{9F5C4656-103E-4ED9-9FC3-C6C4F943B6B1}" srcOrd="2" destOrd="0" presId="urn:microsoft.com/office/officeart/2005/8/layout/gear1"/>
    <dgm:cxn modelId="{C4EE0154-C3D5-4295-AC03-93C281BABB54}" srcId="{01B6B212-4835-4776-BF6E-8AC2BD2258BB}" destId="{7AFB09EE-FDA7-4719-8D11-A3B5A22F6ACD}" srcOrd="0" destOrd="0" parTransId="{3F1C2C94-A1C9-40FD-B274-25CD3013ED58}" sibTransId="{8D5FEE72-D663-4067-8C3C-FE592C9A8A8B}"/>
    <dgm:cxn modelId="{4CA76F78-DA5B-4D69-8A2B-0D420ED12110}" type="presOf" srcId="{B418EF3D-0D5C-42C6-B5CA-F57D984CEEBE}" destId="{4EB5390D-7520-456D-A760-A664662AB1DE}" srcOrd="0" destOrd="0" presId="urn:microsoft.com/office/officeart/2005/8/layout/gear1"/>
    <dgm:cxn modelId="{80CA4961-129B-48AB-957B-6754D1421483}" type="presOf" srcId="{FD4F27D8-05A7-497F-8C14-402E3487A327}" destId="{3E6F2696-C3B3-4319-8959-632B6815E9FD}" srcOrd="1" destOrd="0" presId="urn:microsoft.com/office/officeart/2005/8/layout/gear1"/>
    <dgm:cxn modelId="{58083279-B903-4C8D-A4A1-37495B8D8627}" type="presOf" srcId="{B418EF3D-0D5C-42C6-B5CA-F57D984CEEBE}" destId="{08A904A5-C62C-4535-A040-1CE15C0455B0}" srcOrd="3" destOrd="0" presId="urn:microsoft.com/office/officeart/2005/8/layout/gear1"/>
    <dgm:cxn modelId="{051C3028-64AE-45CA-A500-2C4B287C1686}" type="presOf" srcId="{9394BBA8-98DB-4680-B00B-8BC021FF4985}" destId="{07E00D19-3880-41D7-8A61-40538C30ACCE}" srcOrd="0" destOrd="0" presId="urn:microsoft.com/office/officeart/2005/8/layout/gear1"/>
    <dgm:cxn modelId="{F1F2E8DA-F96B-468E-992F-A02380E59D5F}" type="presOf" srcId="{7AFB09EE-FDA7-4719-8D11-A3B5A22F6ACD}" destId="{2F3DCA76-4EE6-44AD-98A1-E81333C79043}" srcOrd="1" destOrd="0" presId="urn:microsoft.com/office/officeart/2005/8/layout/gear1"/>
    <dgm:cxn modelId="{AFF7EC12-A7B4-4BE5-8966-E508D7F48D72}" type="presOf" srcId="{FD4F27D8-05A7-497F-8C14-402E3487A327}" destId="{D313D8BB-EF9C-4A39-8851-391CC409B18A}" srcOrd="2" destOrd="0" presId="urn:microsoft.com/office/officeart/2005/8/layout/gear1"/>
    <dgm:cxn modelId="{0B64D82D-51EF-4821-A5EE-AED30257C7E1}" type="presOf" srcId="{B418EF3D-0D5C-42C6-B5CA-F57D984CEEBE}" destId="{49702225-9C03-4825-BA31-DAE0C75FE8C5}" srcOrd="2" destOrd="0" presId="urn:microsoft.com/office/officeart/2005/8/layout/gear1"/>
    <dgm:cxn modelId="{0DAEE1CC-45C6-4FBE-B2BF-59BC22ADEE5E}" srcId="{01B6B212-4835-4776-BF6E-8AC2BD2258BB}" destId="{FD4F27D8-05A7-497F-8C14-402E3487A327}" srcOrd="1" destOrd="0" parTransId="{06CA53EC-F2B2-40F4-A56B-DB35EC8D6BDE}" sibTransId="{25E50664-EC40-4038-82C7-50E60EF47ADB}"/>
    <dgm:cxn modelId="{03C36184-0211-4983-AB81-D14B3F21DA15}" type="presOf" srcId="{FD4F27D8-05A7-497F-8C14-402E3487A327}" destId="{25EC32B4-0B16-4453-841B-EAAB56891CC8}" srcOrd="0" destOrd="0" presId="urn:microsoft.com/office/officeart/2005/8/layout/gear1"/>
    <dgm:cxn modelId="{FE240055-4ABF-4D9E-93CD-6639B0170F99}" srcId="{01B6B212-4835-4776-BF6E-8AC2BD2258BB}" destId="{B418EF3D-0D5C-42C6-B5CA-F57D984CEEBE}" srcOrd="2" destOrd="0" parTransId="{6487DD57-D681-48AC-A91C-F4C806AA4A5A}" sibTransId="{9394BBA8-98DB-4680-B00B-8BC021FF4985}"/>
    <dgm:cxn modelId="{1B2F280E-2E10-49F5-A8CA-2F85058B5641}" type="presOf" srcId="{B418EF3D-0D5C-42C6-B5CA-F57D984CEEBE}" destId="{9D8DA8C7-EB2E-4C2A-BB03-2C02BD04616B}" srcOrd="1" destOrd="0" presId="urn:microsoft.com/office/officeart/2005/8/layout/gear1"/>
    <dgm:cxn modelId="{1C80D30F-3A7C-4EA6-AA11-AF2336BF60B3}" type="presOf" srcId="{7AFB09EE-FDA7-4719-8D11-A3B5A22F6ACD}" destId="{384F3870-A620-4544-B8B1-BC56440A1920}" srcOrd="0" destOrd="0" presId="urn:microsoft.com/office/officeart/2005/8/layout/gear1"/>
    <dgm:cxn modelId="{A4DC5B31-C9EC-4E98-8A26-B0126A5F1F61}" type="presParOf" srcId="{DEC6788C-2F9E-4EFA-96AE-292397310C5C}" destId="{384F3870-A620-4544-B8B1-BC56440A1920}" srcOrd="0" destOrd="0" presId="urn:microsoft.com/office/officeart/2005/8/layout/gear1"/>
    <dgm:cxn modelId="{D750B910-12A9-4256-9D54-4C6FDC768F36}" type="presParOf" srcId="{DEC6788C-2F9E-4EFA-96AE-292397310C5C}" destId="{2F3DCA76-4EE6-44AD-98A1-E81333C79043}" srcOrd="1" destOrd="0" presId="urn:microsoft.com/office/officeart/2005/8/layout/gear1"/>
    <dgm:cxn modelId="{622D6040-5A8B-4F06-91D9-BDCB70507F41}" type="presParOf" srcId="{DEC6788C-2F9E-4EFA-96AE-292397310C5C}" destId="{9F5C4656-103E-4ED9-9FC3-C6C4F943B6B1}" srcOrd="2" destOrd="0" presId="urn:microsoft.com/office/officeart/2005/8/layout/gear1"/>
    <dgm:cxn modelId="{C6E84CDE-65BE-4BED-B321-84A6A851122D}" type="presParOf" srcId="{DEC6788C-2F9E-4EFA-96AE-292397310C5C}" destId="{25EC32B4-0B16-4453-841B-EAAB56891CC8}" srcOrd="3" destOrd="0" presId="urn:microsoft.com/office/officeart/2005/8/layout/gear1"/>
    <dgm:cxn modelId="{F3DC2B59-E210-463C-BE88-7AF601C867B1}" type="presParOf" srcId="{DEC6788C-2F9E-4EFA-96AE-292397310C5C}" destId="{3E6F2696-C3B3-4319-8959-632B6815E9FD}" srcOrd="4" destOrd="0" presId="urn:microsoft.com/office/officeart/2005/8/layout/gear1"/>
    <dgm:cxn modelId="{D0E69B23-3E18-4C27-BEFA-C8E3EB0CA6A9}" type="presParOf" srcId="{DEC6788C-2F9E-4EFA-96AE-292397310C5C}" destId="{D313D8BB-EF9C-4A39-8851-391CC409B18A}" srcOrd="5" destOrd="0" presId="urn:microsoft.com/office/officeart/2005/8/layout/gear1"/>
    <dgm:cxn modelId="{89803AD4-8D6D-4C9E-A28A-12B1550AD1BC}" type="presParOf" srcId="{DEC6788C-2F9E-4EFA-96AE-292397310C5C}" destId="{4EB5390D-7520-456D-A760-A664662AB1DE}" srcOrd="6" destOrd="0" presId="urn:microsoft.com/office/officeart/2005/8/layout/gear1"/>
    <dgm:cxn modelId="{05281A4C-795A-4A71-A4BF-2DBD757BB59B}" type="presParOf" srcId="{DEC6788C-2F9E-4EFA-96AE-292397310C5C}" destId="{9D8DA8C7-EB2E-4C2A-BB03-2C02BD04616B}" srcOrd="7" destOrd="0" presId="urn:microsoft.com/office/officeart/2005/8/layout/gear1"/>
    <dgm:cxn modelId="{5988DF3C-25DE-42ED-AE09-B0782A5163DB}" type="presParOf" srcId="{DEC6788C-2F9E-4EFA-96AE-292397310C5C}" destId="{49702225-9C03-4825-BA31-DAE0C75FE8C5}" srcOrd="8" destOrd="0" presId="urn:microsoft.com/office/officeart/2005/8/layout/gear1"/>
    <dgm:cxn modelId="{89085544-1F81-4937-AF36-687CB4D208B3}" type="presParOf" srcId="{DEC6788C-2F9E-4EFA-96AE-292397310C5C}" destId="{08A904A5-C62C-4535-A040-1CE15C0455B0}" srcOrd="9" destOrd="0" presId="urn:microsoft.com/office/officeart/2005/8/layout/gear1"/>
    <dgm:cxn modelId="{B7F4A6EC-4355-45DE-81BC-0604ED6D9543}" type="presParOf" srcId="{DEC6788C-2F9E-4EFA-96AE-292397310C5C}" destId="{FB242CDF-F754-440E-8D0B-4CD381BF166C}" srcOrd="10" destOrd="0" presId="urn:microsoft.com/office/officeart/2005/8/layout/gear1"/>
    <dgm:cxn modelId="{A9DE9CB0-A4B8-4CF9-86ED-D61D63156370}" type="presParOf" srcId="{DEC6788C-2F9E-4EFA-96AE-292397310C5C}" destId="{05EC63F6-3519-4792-A393-DF6A9CAE80E1}" srcOrd="11" destOrd="0" presId="urn:microsoft.com/office/officeart/2005/8/layout/gear1"/>
    <dgm:cxn modelId="{724A9DC7-FAF4-4028-A1C9-2E21A33FD3EE}" type="presParOf" srcId="{DEC6788C-2F9E-4EFA-96AE-292397310C5C}" destId="{07E00D19-3880-41D7-8A61-40538C30ACC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0730C8-2DA2-664D-B56E-BF8989167210}" type="doc">
      <dgm:prSet loTypeId="urn:microsoft.com/office/officeart/2005/8/layout/hList7#9" loCatId="" qsTypeId="urn:microsoft.com/office/officeart/2005/8/quickstyle/simple1" qsCatId="simple" csTypeId="urn:microsoft.com/office/officeart/2005/8/colors/accent1_2" csCatId="accent1" phldr="1"/>
      <dgm:spPr/>
      <dgm:t>
        <a:bodyPr/>
        <a:lstStyle/>
        <a:p>
          <a:endParaRPr lang="en-US"/>
        </a:p>
      </dgm:t>
    </dgm:pt>
    <dgm:pt modelId="{504D917B-0B98-6249-B92F-9E4335F02121}">
      <dgm:prSet phldrT="[Text]" custT="1"/>
      <dgm:spPr/>
      <dgm:t>
        <a:bodyPr tIns="182880" bIns="182880" anchor="t"/>
        <a:lstStyle/>
        <a:p>
          <a:pPr algn="ctr"/>
          <a:r>
            <a:rPr lang="en-US" sz="1100" b="1" dirty="0" smtClean="0"/>
            <a:t>INFRASTRUCTURE</a:t>
          </a:r>
        </a:p>
        <a:p>
          <a:pPr algn="ctr"/>
          <a:r>
            <a:rPr lang="en-US" sz="1200" b="1" dirty="0" smtClean="0"/>
            <a:t>EFFICIENT</a:t>
          </a:r>
        </a:p>
        <a:p>
          <a:pPr algn="ctr"/>
          <a:endParaRPr lang="en-US" sz="1100" dirty="0" smtClean="0"/>
        </a:p>
        <a:p>
          <a:pPr algn="ctr"/>
          <a:endParaRPr lang="en-US" sz="1100" b="0" i="0" dirty="0" smtClean="0"/>
        </a:p>
        <a:p>
          <a:pPr algn="ctr"/>
          <a:endParaRPr lang="en-US" sz="1100" b="0" i="0" dirty="0" smtClean="0"/>
        </a:p>
        <a:p>
          <a:pPr algn="ctr"/>
          <a:endParaRPr lang="en-US" sz="1100" b="0" i="0" dirty="0" smtClean="0"/>
        </a:p>
        <a:p>
          <a:pPr algn="ctr"/>
          <a:r>
            <a:rPr lang="en-US" sz="1200" b="0" i="1" dirty="0" smtClean="0"/>
            <a:t>Virtual Clones</a:t>
          </a:r>
        </a:p>
        <a:p>
          <a:pPr algn="ctr"/>
          <a:r>
            <a:rPr lang="en-US" sz="1200" b="0" i="1" dirty="0" smtClean="0"/>
            <a:t>Lab Governance</a:t>
          </a:r>
          <a:endParaRPr lang="en-US" sz="1200" b="0" i="1" dirty="0"/>
        </a:p>
      </dgm:t>
    </dgm:pt>
    <dgm:pt modelId="{A1F279E9-5B18-2643-AB6C-50A48701BF62}" type="parTrans" cxnId="{227B5092-4116-B343-AAFC-5657F58650B7}">
      <dgm:prSet/>
      <dgm:spPr/>
      <dgm:t>
        <a:bodyPr/>
        <a:lstStyle/>
        <a:p>
          <a:endParaRPr lang="en-US"/>
        </a:p>
      </dgm:t>
    </dgm:pt>
    <dgm:pt modelId="{676C131C-96F3-B842-B57B-E69421F8E5A4}" type="sibTrans" cxnId="{227B5092-4116-B343-AAFC-5657F58650B7}">
      <dgm:prSet/>
      <dgm:spPr/>
      <dgm:t>
        <a:bodyPr/>
        <a:lstStyle/>
        <a:p>
          <a:endParaRPr lang="en-US"/>
        </a:p>
      </dgm:t>
    </dgm:pt>
    <dgm:pt modelId="{6EA2102C-4FA0-0A48-A595-EFED0FAF1C56}">
      <dgm:prSet phldrT="[Text]" custT="1"/>
      <dgm:spPr/>
      <dgm:t>
        <a:bodyPr tIns="182880" bIns="182880" anchor="t"/>
        <a:lstStyle/>
        <a:p>
          <a:pPr algn="ctr"/>
          <a:r>
            <a:rPr lang="en-US" sz="1400" b="1" dirty="0" smtClean="0"/>
            <a:t>REFRESH DEV-TEST INSTANCES</a:t>
          </a:r>
        </a:p>
        <a:p>
          <a:pPr algn="ctr"/>
          <a:endParaRPr lang="en-US" sz="1600" b="0" i="0" dirty="0" smtClean="0"/>
        </a:p>
        <a:p>
          <a:pPr algn="ctr"/>
          <a:endParaRPr lang="en-US" sz="1800" b="0" i="0" dirty="0" smtClean="0"/>
        </a:p>
        <a:p>
          <a:pPr algn="ctr"/>
          <a:r>
            <a:rPr lang="en-US" sz="1400" b="0" i="1" dirty="0" smtClean="0"/>
            <a:t>Instant Refreshes</a:t>
          </a:r>
        </a:p>
      </dgm:t>
    </dgm:pt>
    <dgm:pt modelId="{B1A4B5DD-5FCF-534C-BF92-0E541CDBDD0F}" type="parTrans" cxnId="{9AAFC8A4-0609-A141-B0BD-8F944E57ECE9}">
      <dgm:prSet/>
      <dgm:spPr/>
      <dgm:t>
        <a:bodyPr/>
        <a:lstStyle/>
        <a:p>
          <a:endParaRPr lang="en-US"/>
        </a:p>
      </dgm:t>
    </dgm:pt>
    <dgm:pt modelId="{64C98B59-F786-E64F-A5EF-FC942891EB66}" type="sibTrans" cxnId="{9AAFC8A4-0609-A141-B0BD-8F944E57ECE9}">
      <dgm:prSet/>
      <dgm:spPr/>
      <dgm:t>
        <a:bodyPr/>
        <a:lstStyle/>
        <a:p>
          <a:endParaRPr lang="en-US"/>
        </a:p>
      </dgm:t>
    </dgm:pt>
    <dgm:pt modelId="{B46346ED-BE00-C645-BE49-B7CC189BDCCB}">
      <dgm:prSet phldrT="[Text]" custT="1"/>
      <dgm:spPr/>
      <dgm:t>
        <a:bodyPr tIns="182880" bIns="182880" anchor="t"/>
        <a:lstStyle/>
        <a:p>
          <a:pPr algn="ctr"/>
          <a:r>
            <a:rPr lang="en-US" sz="1400" b="1" smtClean="0"/>
            <a:t>UNIVERSAL COVERAGE</a:t>
          </a:r>
          <a:endParaRPr lang="en-US" sz="1400" b="1" dirty="0" smtClean="0"/>
        </a:p>
        <a:p>
          <a:pPr algn="ctr"/>
          <a:endParaRPr lang="en-US" sz="2000" i="1" dirty="0" smtClean="0"/>
        </a:p>
        <a:p>
          <a:pPr algn="ctr"/>
          <a:endParaRPr lang="en-US" sz="2000" i="1" dirty="0" smtClean="0"/>
        </a:p>
        <a:p>
          <a:pPr algn="ctr"/>
          <a:r>
            <a:rPr lang="en-US" sz="1200" b="0" i="1" dirty="0" smtClean="0"/>
            <a:t>Clouds, Hypervisors </a:t>
          </a:r>
          <a:r>
            <a:rPr lang="en-US" sz="1100" b="0" i="1" dirty="0" smtClean="0"/>
            <a:t>and</a:t>
          </a:r>
          <a:r>
            <a:rPr lang="en-US" sz="1200" b="0" i="1" dirty="0" smtClean="0"/>
            <a:t> DBs</a:t>
          </a:r>
          <a:endParaRPr lang="en-US" sz="1400" b="0" i="1" dirty="0" smtClean="0"/>
        </a:p>
      </dgm:t>
    </dgm:pt>
    <dgm:pt modelId="{494CC69D-A619-C84F-AC95-A54A63E7A988}" type="parTrans" cxnId="{9BB86EAA-1641-CB44-929F-14B397E3D01D}">
      <dgm:prSet/>
      <dgm:spPr/>
      <dgm:t>
        <a:bodyPr/>
        <a:lstStyle/>
        <a:p>
          <a:endParaRPr lang="en-US"/>
        </a:p>
      </dgm:t>
    </dgm:pt>
    <dgm:pt modelId="{6275F75C-7EBA-EB41-ADB0-19B61F7183D8}" type="sibTrans" cxnId="{9BB86EAA-1641-CB44-929F-14B397E3D01D}">
      <dgm:prSet/>
      <dgm:spPr/>
      <dgm:t>
        <a:bodyPr/>
        <a:lstStyle/>
        <a:p>
          <a:endParaRPr lang="en-US"/>
        </a:p>
      </dgm:t>
    </dgm:pt>
    <dgm:pt modelId="{8C333F63-FC2C-8C4C-A2AE-D3C42ACAEAF6}">
      <dgm:prSet phldrT="[Text]" custT="1"/>
      <dgm:spPr/>
      <dgm:t>
        <a:bodyPr tIns="182880" bIns="182880" anchor="t"/>
        <a:lstStyle/>
        <a:p>
          <a:pPr algn="ctr">
            <a:lnSpc>
              <a:spcPct val="90000"/>
            </a:lnSpc>
          </a:pPr>
          <a:r>
            <a:rPr lang="en-US" sz="1400" b="1" dirty="0" smtClean="0"/>
            <a:t>NEARLY INSTANT AUTOMATED PROCESS</a:t>
          </a:r>
        </a:p>
        <a:p>
          <a:pPr algn="ctr">
            <a:lnSpc>
              <a:spcPct val="140000"/>
            </a:lnSpc>
          </a:pPr>
          <a:endParaRPr lang="en-US" sz="2000" b="0" dirty="0" smtClean="0"/>
        </a:p>
        <a:p>
          <a:pPr algn="ctr">
            <a:lnSpc>
              <a:spcPct val="90000"/>
            </a:lnSpc>
          </a:pPr>
          <a:r>
            <a:rPr lang="en-US" sz="1400" b="0" i="1" dirty="0" smtClean="0"/>
            <a:t>Automated Workflows</a:t>
          </a:r>
        </a:p>
      </dgm:t>
    </dgm:pt>
    <dgm:pt modelId="{80E5D558-7ED1-C446-AE48-121F7F2F2A61}" type="sibTrans" cxnId="{857C95B6-63DB-944B-9FA2-7079520B6DC0}">
      <dgm:prSet/>
      <dgm:spPr/>
      <dgm:t>
        <a:bodyPr/>
        <a:lstStyle/>
        <a:p>
          <a:endParaRPr lang="en-US"/>
        </a:p>
      </dgm:t>
    </dgm:pt>
    <dgm:pt modelId="{79942112-133B-FB4C-94C4-D94F36E1B3D6}" type="parTrans" cxnId="{857C95B6-63DB-944B-9FA2-7079520B6DC0}">
      <dgm:prSet/>
      <dgm:spPr/>
      <dgm:t>
        <a:bodyPr/>
        <a:lstStyle/>
        <a:p>
          <a:endParaRPr lang="en-US"/>
        </a:p>
      </dgm:t>
    </dgm:pt>
    <dgm:pt modelId="{EE745099-AAC1-F748-A408-50C5B7F286FC}">
      <dgm:prSet phldrT="[Text]" custT="1"/>
      <dgm:spPr/>
      <dgm:t>
        <a:bodyPr tIns="182880" bIns="182880" anchor="t"/>
        <a:lstStyle/>
        <a:p>
          <a:pPr algn="ctr"/>
          <a:r>
            <a:rPr lang="en-US" sz="1400" b="1" dirty="0" smtClean="0"/>
            <a:t>SELF </a:t>
          </a:r>
          <a:br>
            <a:rPr lang="en-US" sz="1400" b="1" dirty="0" smtClean="0"/>
          </a:br>
          <a:r>
            <a:rPr lang="en-US" sz="1400" b="1" dirty="0" smtClean="0"/>
            <a:t>SERVICE</a:t>
          </a:r>
        </a:p>
        <a:p>
          <a:pPr algn="ctr"/>
          <a:endParaRPr lang="en-US" sz="1400" b="0" i="0" dirty="0" smtClean="0"/>
        </a:p>
        <a:p>
          <a:pPr algn="ctr"/>
          <a:endParaRPr lang="en-US" sz="1600" b="0" i="1" dirty="0" smtClean="0"/>
        </a:p>
        <a:p>
          <a:pPr algn="ctr"/>
          <a:endParaRPr lang="en-US" sz="1600" b="0" i="1" dirty="0" smtClean="0"/>
        </a:p>
        <a:p>
          <a:pPr algn="ctr"/>
          <a:r>
            <a:rPr lang="en-US" sz="1400" b="0" i="1" dirty="0" smtClean="0"/>
            <a:t>Role-Based Delegation &amp; Control</a:t>
          </a:r>
        </a:p>
      </dgm:t>
    </dgm:pt>
    <dgm:pt modelId="{744C7984-FAB9-C543-A665-B6EFF0F8B9CB}" type="sibTrans" cxnId="{1A1CA226-C27D-1B4E-A3C6-74C8192329DF}">
      <dgm:prSet/>
      <dgm:spPr/>
      <dgm:t>
        <a:bodyPr/>
        <a:lstStyle/>
        <a:p>
          <a:endParaRPr lang="en-US"/>
        </a:p>
      </dgm:t>
    </dgm:pt>
    <dgm:pt modelId="{4845FA0A-315F-C14B-9AC4-29357E8F8A3F}" type="parTrans" cxnId="{1A1CA226-C27D-1B4E-A3C6-74C8192329DF}">
      <dgm:prSet/>
      <dgm:spPr/>
      <dgm:t>
        <a:bodyPr/>
        <a:lstStyle/>
        <a:p>
          <a:endParaRPr lang="en-US"/>
        </a:p>
      </dgm:t>
    </dgm:pt>
    <dgm:pt modelId="{FEA1800F-A0CA-A545-AFD8-269D81E7FEE0}" type="pres">
      <dgm:prSet presAssocID="{6A0730C8-2DA2-664D-B56E-BF8989167210}" presName="Name0" presStyleCnt="0">
        <dgm:presLayoutVars>
          <dgm:dir/>
          <dgm:resizeHandles val="exact"/>
        </dgm:presLayoutVars>
      </dgm:prSet>
      <dgm:spPr/>
      <dgm:t>
        <a:bodyPr/>
        <a:lstStyle/>
        <a:p>
          <a:endParaRPr lang="en-US"/>
        </a:p>
      </dgm:t>
    </dgm:pt>
    <dgm:pt modelId="{F8764C20-85E3-5B4E-A6DF-8B91F2F154E6}" type="pres">
      <dgm:prSet presAssocID="{6A0730C8-2DA2-664D-B56E-BF8989167210}" presName="fgShape" presStyleLbl="fgShp" presStyleIdx="0" presStyleCnt="1" custScaleX="85153" custScaleY="11216" custLinFactNeighborX="-994" custLinFactNeighborY="77726"/>
      <dgm:spPr/>
      <dgm:t>
        <a:bodyPr/>
        <a:lstStyle/>
        <a:p>
          <a:endParaRPr lang="en-US"/>
        </a:p>
      </dgm:t>
    </dgm:pt>
    <dgm:pt modelId="{A8CDE313-3F10-8F48-8801-121B677D20D5}" type="pres">
      <dgm:prSet presAssocID="{6A0730C8-2DA2-664D-B56E-BF8989167210}" presName="linComp" presStyleCnt="0"/>
      <dgm:spPr/>
      <dgm:t>
        <a:bodyPr/>
        <a:lstStyle/>
        <a:p>
          <a:endParaRPr lang="en-US"/>
        </a:p>
      </dgm:t>
    </dgm:pt>
    <dgm:pt modelId="{2C69E449-0111-B74B-9CE2-087D34F0A6CA}" type="pres">
      <dgm:prSet presAssocID="{8C333F63-FC2C-8C4C-A2AE-D3C42ACAEAF6}" presName="compNode" presStyleCnt="0"/>
      <dgm:spPr/>
      <dgm:t>
        <a:bodyPr/>
        <a:lstStyle/>
        <a:p>
          <a:endParaRPr lang="en-US"/>
        </a:p>
      </dgm:t>
    </dgm:pt>
    <dgm:pt modelId="{4B0EC1E3-0303-AC4D-99A0-93D13E90E589}" type="pres">
      <dgm:prSet presAssocID="{8C333F63-FC2C-8C4C-A2AE-D3C42ACAEAF6}" presName="bkgdShape" presStyleLbl="node1" presStyleIdx="0" presStyleCnt="5"/>
      <dgm:spPr/>
      <dgm:t>
        <a:bodyPr/>
        <a:lstStyle/>
        <a:p>
          <a:endParaRPr lang="en-US"/>
        </a:p>
      </dgm:t>
    </dgm:pt>
    <dgm:pt modelId="{8484DB1A-3D29-794A-9CD9-D5D85EE2835A}" type="pres">
      <dgm:prSet presAssocID="{8C333F63-FC2C-8C4C-A2AE-D3C42ACAEAF6}" presName="nodeTx" presStyleLbl="node1" presStyleIdx="0" presStyleCnt="5">
        <dgm:presLayoutVars>
          <dgm:bulletEnabled val="1"/>
        </dgm:presLayoutVars>
      </dgm:prSet>
      <dgm:spPr/>
      <dgm:t>
        <a:bodyPr/>
        <a:lstStyle/>
        <a:p>
          <a:endParaRPr lang="en-US"/>
        </a:p>
      </dgm:t>
    </dgm:pt>
    <dgm:pt modelId="{900E3931-B8A0-B948-9F18-47E73104FB26}" type="pres">
      <dgm:prSet presAssocID="{8C333F63-FC2C-8C4C-A2AE-D3C42ACAEAF6}" presName="invisiNode" presStyleLbl="node1" presStyleIdx="0" presStyleCnt="5"/>
      <dgm:spPr/>
      <dgm:t>
        <a:bodyPr/>
        <a:lstStyle/>
        <a:p>
          <a:endParaRPr lang="en-US"/>
        </a:p>
      </dgm:t>
    </dgm:pt>
    <dgm:pt modelId="{F9512D29-0D22-9741-BA8F-B1461A83049C}" type="pres">
      <dgm:prSet presAssocID="{8C333F63-FC2C-8C4C-A2AE-D3C42ACAEAF6}" presName="imagNode" presStyleLbl="fgImgPlace1" presStyleIdx="0" presStyleCnt="5"/>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0F20C3DC-3E55-2F44-BB42-04A3B7495FA9}" type="pres">
      <dgm:prSet presAssocID="{80E5D558-7ED1-C446-AE48-121F7F2F2A61}" presName="sibTrans" presStyleLbl="sibTrans2D1" presStyleIdx="0" presStyleCnt="0"/>
      <dgm:spPr/>
      <dgm:t>
        <a:bodyPr/>
        <a:lstStyle/>
        <a:p>
          <a:endParaRPr lang="en-US"/>
        </a:p>
      </dgm:t>
    </dgm:pt>
    <dgm:pt modelId="{D66B7A0C-7839-AB44-93A0-2DA9329D6375}" type="pres">
      <dgm:prSet presAssocID="{EE745099-AAC1-F748-A408-50C5B7F286FC}" presName="compNode" presStyleCnt="0"/>
      <dgm:spPr/>
      <dgm:t>
        <a:bodyPr/>
        <a:lstStyle/>
        <a:p>
          <a:endParaRPr lang="en-US"/>
        </a:p>
      </dgm:t>
    </dgm:pt>
    <dgm:pt modelId="{F26976A9-AC3E-F447-82E4-D6189132C9E8}" type="pres">
      <dgm:prSet presAssocID="{EE745099-AAC1-F748-A408-50C5B7F286FC}" presName="bkgdShape" presStyleLbl="node1" presStyleIdx="1" presStyleCnt="5"/>
      <dgm:spPr/>
      <dgm:t>
        <a:bodyPr/>
        <a:lstStyle/>
        <a:p>
          <a:endParaRPr lang="en-US"/>
        </a:p>
      </dgm:t>
    </dgm:pt>
    <dgm:pt modelId="{28A55C6A-68E0-9D49-9311-C05BA12FE949}" type="pres">
      <dgm:prSet presAssocID="{EE745099-AAC1-F748-A408-50C5B7F286FC}" presName="nodeTx" presStyleLbl="node1" presStyleIdx="1" presStyleCnt="5">
        <dgm:presLayoutVars>
          <dgm:bulletEnabled val="1"/>
        </dgm:presLayoutVars>
      </dgm:prSet>
      <dgm:spPr/>
      <dgm:t>
        <a:bodyPr/>
        <a:lstStyle/>
        <a:p>
          <a:endParaRPr lang="en-US"/>
        </a:p>
      </dgm:t>
    </dgm:pt>
    <dgm:pt modelId="{0AD28922-91F8-E042-B7D5-3F55FE30A131}" type="pres">
      <dgm:prSet presAssocID="{EE745099-AAC1-F748-A408-50C5B7F286FC}" presName="invisiNode" presStyleLbl="node1" presStyleIdx="1" presStyleCnt="5"/>
      <dgm:spPr/>
      <dgm:t>
        <a:bodyPr/>
        <a:lstStyle/>
        <a:p>
          <a:endParaRPr lang="en-US"/>
        </a:p>
      </dgm:t>
    </dgm:pt>
    <dgm:pt modelId="{322D5543-86EF-B244-B3A5-DB66ED1805CE}" type="pres">
      <dgm:prSet presAssocID="{EE745099-AAC1-F748-A408-50C5B7F286FC}" presName="imagNode" presStyleLbl="fgImgPlace1" presStyleIdx="1" presStyleCnt="5"/>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EE2E8684-606E-CE47-B58A-DF35C79D743C}" type="pres">
      <dgm:prSet presAssocID="{744C7984-FAB9-C543-A665-B6EFF0F8B9CB}" presName="sibTrans" presStyleLbl="sibTrans2D1" presStyleIdx="0" presStyleCnt="0"/>
      <dgm:spPr/>
      <dgm:t>
        <a:bodyPr/>
        <a:lstStyle/>
        <a:p>
          <a:endParaRPr lang="en-US"/>
        </a:p>
      </dgm:t>
    </dgm:pt>
    <dgm:pt modelId="{893FD2F2-7EF2-7E4E-BC28-83378D44B8F3}" type="pres">
      <dgm:prSet presAssocID="{504D917B-0B98-6249-B92F-9E4335F02121}" presName="compNode" presStyleCnt="0"/>
      <dgm:spPr/>
      <dgm:t>
        <a:bodyPr/>
        <a:lstStyle/>
        <a:p>
          <a:endParaRPr lang="en-US"/>
        </a:p>
      </dgm:t>
    </dgm:pt>
    <dgm:pt modelId="{18D69E10-EEEB-934A-9A91-095F4886FB23}" type="pres">
      <dgm:prSet presAssocID="{504D917B-0B98-6249-B92F-9E4335F02121}" presName="bkgdShape" presStyleLbl="node1" presStyleIdx="2" presStyleCnt="5"/>
      <dgm:spPr/>
      <dgm:t>
        <a:bodyPr/>
        <a:lstStyle/>
        <a:p>
          <a:endParaRPr lang="en-US"/>
        </a:p>
      </dgm:t>
    </dgm:pt>
    <dgm:pt modelId="{E503764D-BB1F-D940-A15E-C7F98598AB18}" type="pres">
      <dgm:prSet presAssocID="{504D917B-0B98-6249-B92F-9E4335F02121}" presName="nodeTx" presStyleLbl="node1" presStyleIdx="2" presStyleCnt="5">
        <dgm:presLayoutVars>
          <dgm:bulletEnabled val="1"/>
        </dgm:presLayoutVars>
      </dgm:prSet>
      <dgm:spPr/>
      <dgm:t>
        <a:bodyPr/>
        <a:lstStyle/>
        <a:p>
          <a:endParaRPr lang="en-US"/>
        </a:p>
      </dgm:t>
    </dgm:pt>
    <dgm:pt modelId="{9AC310EB-3D3E-6148-862F-B5DEF552C0CC}" type="pres">
      <dgm:prSet presAssocID="{504D917B-0B98-6249-B92F-9E4335F02121}" presName="invisiNode" presStyleLbl="node1" presStyleIdx="2" presStyleCnt="5"/>
      <dgm:spPr/>
      <dgm:t>
        <a:bodyPr/>
        <a:lstStyle/>
        <a:p>
          <a:endParaRPr lang="en-US"/>
        </a:p>
      </dgm:t>
    </dgm:pt>
    <dgm:pt modelId="{1C5324E6-1C59-3640-B1B2-6A8794D3C8C7}" type="pres">
      <dgm:prSet presAssocID="{504D917B-0B98-6249-B92F-9E4335F02121}" presName="imagNode" presStyleLbl="fgImgPlace1" presStyleIdx="2" presStyleCnt="5"/>
      <dgm:spPr>
        <a:blipFill>
          <a:blip xmlns:r="http://schemas.openxmlformats.org/officeDocument/2006/relationships" r:embed="rId3"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61013CBC-C80B-CF4A-B360-5711710F9DD9}" type="pres">
      <dgm:prSet presAssocID="{676C131C-96F3-B842-B57B-E69421F8E5A4}" presName="sibTrans" presStyleLbl="sibTrans2D1" presStyleIdx="0" presStyleCnt="0"/>
      <dgm:spPr/>
      <dgm:t>
        <a:bodyPr/>
        <a:lstStyle/>
        <a:p>
          <a:endParaRPr lang="en-US"/>
        </a:p>
      </dgm:t>
    </dgm:pt>
    <dgm:pt modelId="{026AB009-6733-FB47-BCD6-A2462ADCC4BD}" type="pres">
      <dgm:prSet presAssocID="{6EA2102C-4FA0-0A48-A595-EFED0FAF1C56}" presName="compNode" presStyleCnt="0"/>
      <dgm:spPr/>
      <dgm:t>
        <a:bodyPr/>
        <a:lstStyle/>
        <a:p>
          <a:endParaRPr lang="en-US"/>
        </a:p>
      </dgm:t>
    </dgm:pt>
    <dgm:pt modelId="{67B97A7B-2C68-2B4F-BABB-AF2BC258E56B}" type="pres">
      <dgm:prSet presAssocID="{6EA2102C-4FA0-0A48-A595-EFED0FAF1C56}" presName="bkgdShape" presStyleLbl="node1" presStyleIdx="3" presStyleCnt="5"/>
      <dgm:spPr/>
      <dgm:t>
        <a:bodyPr/>
        <a:lstStyle/>
        <a:p>
          <a:endParaRPr lang="en-US"/>
        </a:p>
      </dgm:t>
    </dgm:pt>
    <dgm:pt modelId="{78323980-EF49-E648-8A61-9E61A64E2D35}" type="pres">
      <dgm:prSet presAssocID="{6EA2102C-4FA0-0A48-A595-EFED0FAF1C56}" presName="nodeTx" presStyleLbl="node1" presStyleIdx="3" presStyleCnt="5">
        <dgm:presLayoutVars>
          <dgm:bulletEnabled val="1"/>
        </dgm:presLayoutVars>
      </dgm:prSet>
      <dgm:spPr/>
      <dgm:t>
        <a:bodyPr/>
        <a:lstStyle/>
        <a:p>
          <a:endParaRPr lang="en-US"/>
        </a:p>
      </dgm:t>
    </dgm:pt>
    <dgm:pt modelId="{7B181830-DC74-404D-8232-71660C81C710}" type="pres">
      <dgm:prSet presAssocID="{6EA2102C-4FA0-0A48-A595-EFED0FAF1C56}" presName="invisiNode" presStyleLbl="node1" presStyleIdx="3" presStyleCnt="5"/>
      <dgm:spPr/>
      <dgm:t>
        <a:bodyPr/>
        <a:lstStyle/>
        <a:p>
          <a:endParaRPr lang="en-US"/>
        </a:p>
      </dgm:t>
    </dgm:pt>
    <dgm:pt modelId="{2DB968AA-3506-3F46-AC8A-B62563893113}" type="pres">
      <dgm:prSet presAssocID="{6EA2102C-4FA0-0A48-A595-EFED0FAF1C56}" presName="imagNode" presStyleLbl="fgImgPlace1" presStyleIdx="3" presStyleCnt="5"/>
      <dgm:spPr>
        <a:blipFill>
          <a:blip xmlns:r="http://schemas.openxmlformats.org/officeDocument/2006/relationships" r:embed="rId4"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D1EF105D-230E-AF4C-AFCE-054730FE5268}" type="pres">
      <dgm:prSet presAssocID="{64C98B59-F786-E64F-A5EF-FC942891EB66}" presName="sibTrans" presStyleLbl="sibTrans2D1" presStyleIdx="0" presStyleCnt="0"/>
      <dgm:spPr/>
      <dgm:t>
        <a:bodyPr/>
        <a:lstStyle/>
        <a:p>
          <a:endParaRPr lang="en-US"/>
        </a:p>
      </dgm:t>
    </dgm:pt>
    <dgm:pt modelId="{D98585B0-0D61-E446-907B-A2AFCBEB6CC1}" type="pres">
      <dgm:prSet presAssocID="{B46346ED-BE00-C645-BE49-B7CC189BDCCB}" presName="compNode" presStyleCnt="0"/>
      <dgm:spPr/>
      <dgm:t>
        <a:bodyPr/>
        <a:lstStyle/>
        <a:p>
          <a:endParaRPr lang="en-US"/>
        </a:p>
      </dgm:t>
    </dgm:pt>
    <dgm:pt modelId="{5954DACC-79F9-1C4B-B17E-DEBEF708B54E}" type="pres">
      <dgm:prSet presAssocID="{B46346ED-BE00-C645-BE49-B7CC189BDCCB}" presName="bkgdShape" presStyleLbl="node1" presStyleIdx="4" presStyleCnt="5"/>
      <dgm:spPr/>
      <dgm:t>
        <a:bodyPr/>
        <a:lstStyle/>
        <a:p>
          <a:endParaRPr lang="en-US"/>
        </a:p>
      </dgm:t>
    </dgm:pt>
    <dgm:pt modelId="{633E8422-DCC7-ED4C-8A45-27A9F9ACCDB2}" type="pres">
      <dgm:prSet presAssocID="{B46346ED-BE00-C645-BE49-B7CC189BDCCB}" presName="nodeTx" presStyleLbl="node1" presStyleIdx="4" presStyleCnt="5">
        <dgm:presLayoutVars>
          <dgm:bulletEnabled val="1"/>
        </dgm:presLayoutVars>
      </dgm:prSet>
      <dgm:spPr/>
      <dgm:t>
        <a:bodyPr/>
        <a:lstStyle/>
        <a:p>
          <a:endParaRPr lang="en-US"/>
        </a:p>
      </dgm:t>
    </dgm:pt>
    <dgm:pt modelId="{7106010C-A92A-D04A-B27E-374545C3C0C3}" type="pres">
      <dgm:prSet presAssocID="{B46346ED-BE00-C645-BE49-B7CC189BDCCB}" presName="invisiNode" presStyleLbl="node1" presStyleIdx="4" presStyleCnt="5"/>
      <dgm:spPr/>
      <dgm:t>
        <a:bodyPr/>
        <a:lstStyle/>
        <a:p>
          <a:endParaRPr lang="en-US"/>
        </a:p>
      </dgm:t>
    </dgm:pt>
    <dgm:pt modelId="{F755A192-9A44-4F43-90DC-39934C13C13D}" type="pres">
      <dgm:prSet presAssocID="{B46346ED-BE00-C645-BE49-B7CC189BDCCB}" presName="imagNode" presStyleLbl="fgImgPlace1" presStyleIdx="4" presStyleCnt="5"/>
      <dgm:spPr>
        <a:blipFill>
          <a:blip xmlns:r="http://schemas.openxmlformats.org/officeDocument/2006/relationships" r:embed="rId5" cstate="email">
            <a:extLst>
              <a:ext uri="{28A0092B-C50C-407E-A947-70E740481C1C}">
                <a14:useLocalDpi xmlns:a14="http://schemas.microsoft.com/office/drawing/2010/main" val="0"/>
              </a:ext>
            </a:extLst>
          </a:blip>
          <a:srcRect/>
          <a:stretch>
            <a:fillRect/>
          </a:stretch>
        </a:blipFill>
      </dgm:spPr>
      <dgm:t>
        <a:bodyPr/>
        <a:lstStyle/>
        <a:p>
          <a:endParaRPr lang="en-US"/>
        </a:p>
      </dgm:t>
    </dgm:pt>
  </dgm:ptLst>
  <dgm:cxnLst>
    <dgm:cxn modelId="{FA7D9FE5-9C2D-C142-AE6C-E04C58BC6152}" type="presOf" srcId="{6EA2102C-4FA0-0A48-A595-EFED0FAF1C56}" destId="{78323980-EF49-E648-8A61-9E61A64E2D35}" srcOrd="1" destOrd="0" presId="urn:microsoft.com/office/officeart/2005/8/layout/hList7#9"/>
    <dgm:cxn modelId="{1A1CA226-C27D-1B4E-A3C6-74C8192329DF}" srcId="{6A0730C8-2DA2-664D-B56E-BF8989167210}" destId="{EE745099-AAC1-F748-A408-50C5B7F286FC}" srcOrd="1" destOrd="0" parTransId="{4845FA0A-315F-C14B-9AC4-29357E8F8A3F}" sibTransId="{744C7984-FAB9-C543-A665-B6EFF0F8B9CB}"/>
    <dgm:cxn modelId="{AC2B4A43-B32A-0245-B2F2-78958FCA2851}" type="presOf" srcId="{80E5D558-7ED1-C446-AE48-121F7F2F2A61}" destId="{0F20C3DC-3E55-2F44-BB42-04A3B7495FA9}" srcOrd="0" destOrd="0" presId="urn:microsoft.com/office/officeart/2005/8/layout/hList7#9"/>
    <dgm:cxn modelId="{A31C87D7-6A96-CD45-9546-40C0F2C3BF3C}" type="presOf" srcId="{EE745099-AAC1-F748-A408-50C5B7F286FC}" destId="{28A55C6A-68E0-9D49-9311-C05BA12FE949}" srcOrd="1" destOrd="0" presId="urn:microsoft.com/office/officeart/2005/8/layout/hList7#9"/>
    <dgm:cxn modelId="{3E23DA48-55C9-7D45-9A29-7EAB0990BFCF}" type="presOf" srcId="{6EA2102C-4FA0-0A48-A595-EFED0FAF1C56}" destId="{67B97A7B-2C68-2B4F-BABB-AF2BC258E56B}" srcOrd="0" destOrd="0" presId="urn:microsoft.com/office/officeart/2005/8/layout/hList7#9"/>
    <dgm:cxn modelId="{6C35520E-2CBE-3F46-B644-D239A327403E}" type="presOf" srcId="{676C131C-96F3-B842-B57B-E69421F8E5A4}" destId="{61013CBC-C80B-CF4A-B360-5711710F9DD9}" srcOrd="0" destOrd="0" presId="urn:microsoft.com/office/officeart/2005/8/layout/hList7#9"/>
    <dgm:cxn modelId="{9BB86EAA-1641-CB44-929F-14B397E3D01D}" srcId="{6A0730C8-2DA2-664D-B56E-BF8989167210}" destId="{B46346ED-BE00-C645-BE49-B7CC189BDCCB}" srcOrd="4" destOrd="0" parTransId="{494CC69D-A619-C84F-AC95-A54A63E7A988}" sibTransId="{6275F75C-7EBA-EB41-ADB0-19B61F7183D8}"/>
    <dgm:cxn modelId="{227B5092-4116-B343-AAFC-5657F58650B7}" srcId="{6A0730C8-2DA2-664D-B56E-BF8989167210}" destId="{504D917B-0B98-6249-B92F-9E4335F02121}" srcOrd="2" destOrd="0" parTransId="{A1F279E9-5B18-2643-AB6C-50A48701BF62}" sibTransId="{676C131C-96F3-B842-B57B-E69421F8E5A4}"/>
    <dgm:cxn modelId="{05A0D14F-D6D1-7C42-AB27-4C0C824717D0}" type="presOf" srcId="{B46346ED-BE00-C645-BE49-B7CC189BDCCB}" destId="{5954DACC-79F9-1C4B-B17E-DEBEF708B54E}" srcOrd="0" destOrd="0" presId="urn:microsoft.com/office/officeart/2005/8/layout/hList7#9"/>
    <dgm:cxn modelId="{47CEEC41-8E1B-7A44-A4F8-6A6134556637}" type="presOf" srcId="{64C98B59-F786-E64F-A5EF-FC942891EB66}" destId="{D1EF105D-230E-AF4C-AFCE-054730FE5268}" srcOrd="0" destOrd="0" presId="urn:microsoft.com/office/officeart/2005/8/layout/hList7#9"/>
    <dgm:cxn modelId="{5D49AFB7-808F-B74B-89A6-577B25ECA403}" type="presOf" srcId="{B46346ED-BE00-C645-BE49-B7CC189BDCCB}" destId="{633E8422-DCC7-ED4C-8A45-27A9F9ACCDB2}" srcOrd="1" destOrd="0" presId="urn:microsoft.com/office/officeart/2005/8/layout/hList7#9"/>
    <dgm:cxn modelId="{73B34C07-9B20-AE43-A498-B3E22F821A6E}" type="presOf" srcId="{744C7984-FAB9-C543-A665-B6EFF0F8B9CB}" destId="{EE2E8684-606E-CE47-B58A-DF35C79D743C}" srcOrd="0" destOrd="0" presId="urn:microsoft.com/office/officeart/2005/8/layout/hList7#9"/>
    <dgm:cxn modelId="{9AAFC8A4-0609-A141-B0BD-8F944E57ECE9}" srcId="{6A0730C8-2DA2-664D-B56E-BF8989167210}" destId="{6EA2102C-4FA0-0A48-A595-EFED0FAF1C56}" srcOrd="3" destOrd="0" parTransId="{B1A4B5DD-5FCF-534C-BF92-0E541CDBDD0F}" sibTransId="{64C98B59-F786-E64F-A5EF-FC942891EB66}"/>
    <dgm:cxn modelId="{857C95B6-63DB-944B-9FA2-7079520B6DC0}" srcId="{6A0730C8-2DA2-664D-B56E-BF8989167210}" destId="{8C333F63-FC2C-8C4C-A2AE-D3C42ACAEAF6}" srcOrd="0" destOrd="0" parTransId="{79942112-133B-FB4C-94C4-D94F36E1B3D6}" sibTransId="{80E5D558-7ED1-C446-AE48-121F7F2F2A61}"/>
    <dgm:cxn modelId="{ED32CC6E-5992-8D47-9275-ED0CBF1F29F0}" type="presOf" srcId="{504D917B-0B98-6249-B92F-9E4335F02121}" destId="{18D69E10-EEEB-934A-9A91-095F4886FB23}" srcOrd="0" destOrd="0" presId="urn:microsoft.com/office/officeart/2005/8/layout/hList7#9"/>
    <dgm:cxn modelId="{9BFAA45E-07B2-D942-80F8-6CC96643B92B}" type="presOf" srcId="{8C333F63-FC2C-8C4C-A2AE-D3C42ACAEAF6}" destId="{8484DB1A-3D29-794A-9CD9-D5D85EE2835A}" srcOrd="1" destOrd="0" presId="urn:microsoft.com/office/officeart/2005/8/layout/hList7#9"/>
    <dgm:cxn modelId="{7BFCE122-F4D6-1E42-AD8D-9463BF52C2C1}" type="presOf" srcId="{8C333F63-FC2C-8C4C-A2AE-D3C42ACAEAF6}" destId="{4B0EC1E3-0303-AC4D-99A0-93D13E90E589}" srcOrd="0" destOrd="0" presId="urn:microsoft.com/office/officeart/2005/8/layout/hList7#9"/>
    <dgm:cxn modelId="{2924BB73-9D12-E541-9990-E2F79314E36E}" type="presOf" srcId="{EE745099-AAC1-F748-A408-50C5B7F286FC}" destId="{F26976A9-AC3E-F447-82E4-D6189132C9E8}" srcOrd="0" destOrd="0" presId="urn:microsoft.com/office/officeart/2005/8/layout/hList7#9"/>
    <dgm:cxn modelId="{715C3149-DF84-7D42-A40C-BC3639869708}" type="presOf" srcId="{504D917B-0B98-6249-B92F-9E4335F02121}" destId="{E503764D-BB1F-D940-A15E-C7F98598AB18}" srcOrd="1" destOrd="0" presId="urn:microsoft.com/office/officeart/2005/8/layout/hList7#9"/>
    <dgm:cxn modelId="{1BE7C19E-A467-7040-9CAB-2749C82C1A76}" type="presOf" srcId="{6A0730C8-2DA2-664D-B56E-BF8989167210}" destId="{FEA1800F-A0CA-A545-AFD8-269D81E7FEE0}" srcOrd="0" destOrd="0" presId="urn:microsoft.com/office/officeart/2005/8/layout/hList7#9"/>
    <dgm:cxn modelId="{B9E526F1-BE22-C349-8EB9-66975798FE88}" type="presParOf" srcId="{FEA1800F-A0CA-A545-AFD8-269D81E7FEE0}" destId="{F8764C20-85E3-5B4E-A6DF-8B91F2F154E6}" srcOrd="0" destOrd="0" presId="urn:microsoft.com/office/officeart/2005/8/layout/hList7#9"/>
    <dgm:cxn modelId="{3C6DED97-1D46-5D4C-A36A-A1A6D56B3CCA}" type="presParOf" srcId="{FEA1800F-A0CA-A545-AFD8-269D81E7FEE0}" destId="{A8CDE313-3F10-8F48-8801-121B677D20D5}" srcOrd="1" destOrd="0" presId="urn:microsoft.com/office/officeart/2005/8/layout/hList7#9"/>
    <dgm:cxn modelId="{073FD4D2-48B0-FB43-A8C9-8DE443B7FE42}" type="presParOf" srcId="{A8CDE313-3F10-8F48-8801-121B677D20D5}" destId="{2C69E449-0111-B74B-9CE2-087D34F0A6CA}" srcOrd="0" destOrd="0" presId="urn:microsoft.com/office/officeart/2005/8/layout/hList7#9"/>
    <dgm:cxn modelId="{3620A7CE-13B0-D44C-BBD5-77C689C0155A}" type="presParOf" srcId="{2C69E449-0111-B74B-9CE2-087D34F0A6CA}" destId="{4B0EC1E3-0303-AC4D-99A0-93D13E90E589}" srcOrd="0" destOrd="0" presId="urn:microsoft.com/office/officeart/2005/8/layout/hList7#9"/>
    <dgm:cxn modelId="{EF0CAC3D-B7DB-9A44-BC77-A7238DE4AE99}" type="presParOf" srcId="{2C69E449-0111-B74B-9CE2-087D34F0A6CA}" destId="{8484DB1A-3D29-794A-9CD9-D5D85EE2835A}" srcOrd="1" destOrd="0" presId="urn:microsoft.com/office/officeart/2005/8/layout/hList7#9"/>
    <dgm:cxn modelId="{B165E346-F114-8D4A-807B-EE9FACF15419}" type="presParOf" srcId="{2C69E449-0111-B74B-9CE2-087D34F0A6CA}" destId="{900E3931-B8A0-B948-9F18-47E73104FB26}" srcOrd="2" destOrd="0" presId="urn:microsoft.com/office/officeart/2005/8/layout/hList7#9"/>
    <dgm:cxn modelId="{44D2D356-06BC-6546-B175-85C93A9FB9DA}" type="presParOf" srcId="{2C69E449-0111-B74B-9CE2-087D34F0A6CA}" destId="{F9512D29-0D22-9741-BA8F-B1461A83049C}" srcOrd="3" destOrd="0" presId="urn:microsoft.com/office/officeart/2005/8/layout/hList7#9"/>
    <dgm:cxn modelId="{C11F3D1B-BA52-134D-A86E-FFBDAD5CF298}" type="presParOf" srcId="{A8CDE313-3F10-8F48-8801-121B677D20D5}" destId="{0F20C3DC-3E55-2F44-BB42-04A3B7495FA9}" srcOrd="1" destOrd="0" presId="urn:microsoft.com/office/officeart/2005/8/layout/hList7#9"/>
    <dgm:cxn modelId="{07A28163-DCD4-2042-ADC6-A37B42FEB7D6}" type="presParOf" srcId="{A8CDE313-3F10-8F48-8801-121B677D20D5}" destId="{D66B7A0C-7839-AB44-93A0-2DA9329D6375}" srcOrd="2" destOrd="0" presId="urn:microsoft.com/office/officeart/2005/8/layout/hList7#9"/>
    <dgm:cxn modelId="{9F7BDE98-2FE2-9149-82E8-7162AEAB8702}" type="presParOf" srcId="{D66B7A0C-7839-AB44-93A0-2DA9329D6375}" destId="{F26976A9-AC3E-F447-82E4-D6189132C9E8}" srcOrd="0" destOrd="0" presId="urn:microsoft.com/office/officeart/2005/8/layout/hList7#9"/>
    <dgm:cxn modelId="{A2B39FB4-4B00-3441-A825-CFFDA0E53541}" type="presParOf" srcId="{D66B7A0C-7839-AB44-93A0-2DA9329D6375}" destId="{28A55C6A-68E0-9D49-9311-C05BA12FE949}" srcOrd="1" destOrd="0" presId="urn:microsoft.com/office/officeart/2005/8/layout/hList7#9"/>
    <dgm:cxn modelId="{49E91820-1B4C-9D44-8338-CFAB2341D273}" type="presParOf" srcId="{D66B7A0C-7839-AB44-93A0-2DA9329D6375}" destId="{0AD28922-91F8-E042-B7D5-3F55FE30A131}" srcOrd="2" destOrd="0" presId="urn:microsoft.com/office/officeart/2005/8/layout/hList7#9"/>
    <dgm:cxn modelId="{3B9F4AAA-5DC8-CF4E-9924-F88FD9260985}" type="presParOf" srcId="{D66B7A0C-7839-AB44-93A0-2DA9329D6375}" destId="{322D5543-86EF-B244-B3A5-DB66ED1805CE}" srcOrd="3" destOrd="0" presId="urn:microsoft.com/office/officeart/2005/8/layout/hList7#9"/>
    <dgm:cxn modelId="{689BEA1A-EF69-D748-BF6D-3B83D7ECB21B}" type="presParOf" srcId="{A8CDE313-3F10-8F48-8801-121B677D20D5}" destId="{EE2E8684-606E-CE47-B58A-DF35C79D743C}" srcOrd="3" destOrd="0" presId="urn:microsoft.com/office/officeart/2005/8/layout/hList7#9"/>
    <dgm:cxn modelId="{99E170B2-1655-664F-99C3-263C2E2C4081}" type="presParOf" srcId="{A8CDE313-3F10-8F48-8801-121B677D20D5}" destId="{893FD2F2-7EF2-7E4E-BC28-83378D44B8F3}" srcOrd="4" destOrd="0" presId="urn:microsoft.com/office/officeart/2005/8/layout/hList7#9"/>
    <dgm:cxn modelId="{BFB4ADC5-74D4-FC4A-9E14-44A44D66E64A}" type="presParOf" srcId="{893FD2F2-7EF2-7E4E-BC28-83378D44B8F3}" destId="{18D69E10-EEEB-934A-9A91-095F4886FB23}" srcOrd="0" destOrd="0" presId="urn:microsoft.com/office/officeart/2005/8/layout/hList7#9"/>
    <dgm:cxn modelId="{67BB14F7-1E85-9F46-8EB5-9D274A8393F1}" type="presParOf" srcId="{893FD2F2-7EF2-7E4E-BC28-83378D44B8F3}" destId="{E503764D-BB1F-D940-A15E-C7F98598AB18}" srcOrd="1" destOrd="0" presId="urn:microsoft.com/office/officeart/2005/8/layout/hList7#9"/>
    <dgm:cxn modelId="{42990552-7278-2349-B8E4-90A09EF36A52}" type="presParOf" srcId="{893FD2F2-7EF2-7E4E-BC28-83378D44B8F3}" destId="{9AC310EB-3D3E-6148-862F-B5DEF552C0CC}" srcOrd="2" destOrd="0" presId="urn:microsoft.com/office/officeart/2005/8/layout/hList7#9"/>
    <dgm:cxn modelId="{C47320B3-AEBB-314F-A52F-D41238876898}" type="presParOf" srcId="{893FD2F2-7EF2-7E4E-BC28-83378D44B8F3}" destId="{1C5324E6-1C59-3640-B1B2-6A8794D3C8C7}" srcOrd="3" destOrd="0" presId="urn:microsoft.com/office/officeart/2005/8/layout/hList7#9"/>
    <dgm:cxn modelId="{2E1536DA-0A14-134F-B7C0-E3D29BDE2C33}" type="presParOf" srcId="{A8CDE313-3F10-8F48-8801-121B677D20D5}" destId="{61013CBC-C80B-CF4A-B360-5711710F9DD9}" srcOrd="5" destOrd="0" presId="urn:microsoft.com/office/officeart/2005/8/layout/hList7#9"/>
    <dgm:cxn modelId="{FD7EF3C1-2A91-1E4C-8A82-D1ADA7C78CE3}" type="presParOf" srcId="{A8CDE313-3F10-8F48-8801-121B677D20D5}" destId="{026AB009-6733-FB47-BCD6-A2462ADCC4BD}" srcOrd="6" destOrd="0" presId="urn:microsoft.com/office/officeart/2005/8/layout/hList7#9"/>
    <dgm:cxn modelId="{DD7AA745-CF0A-FC43-A9F8-9631FFA8581A}" type="presParOf" srcId="{026AB009-6733-FB47-BCD6-A2462ADCC4BD}" destId="{67B97A7B-2C68-2B4F-BABB-AF2BC258E56B}" srcOrd="0" destOrd="0" presId="urn:microsoft.com/office/officeart/2005/8/layout/hList7#9"/>
    <dgm:cxn modelId="{EBA72B41-0CBD-D140-8E31-F495BFB7A593}" type="presParOf" srcId="{026AB009-6733-FB47-BCD6-A2462ADCC4BD}" destId="{78323980-EF49-E648-8A61-9E61A64E2D35}" srcOrd="1" destOrd="0" presId="urn:microsoft.com/office/officeart/2005/8/layout/hList7#9"/>
    <dgm:cxn modelId="{0764A2B0-C643-4340-A0BA-A818F290AE09}" type="presParOf" srcId="{026AB009-6733-FB47-BCD6-A2462ADCC4BD}" destId="{7B181830-DC74-404D-8232-71660C81C710}" srcOrd="2" destOrd="0" presId="urn:microsoft.com/office/officeart/2005/8/layout/hList7#9"/>
    <dgm:cxn modelId="{DDDABA9C-B9C2-484B-8982-3671BB91ED94}" type="presParOf" srcId="{026AB009-6733-FB47-BCD6-A2462ADCC4BD}" destId="{2DB968AA-3506-3F46-AC8A-B62563893113}" srcOrd="3" destOrd="0" presId="urn:microsoft.com/office/officeart/2005/8/layout/hList7#9"/>
    <dgm:cxn modelId="{B8919F50-70BA-9040-BD3E-42A0E9442CAE}" type="presParOf" srcId="{A8CDE313-3F10-8F48-8801-121B677D20D5}" destId="{D1EF105D-230E-AF4C-AFCE-054730FE5268}" srcOrd="7" destOrd="0" presId="urn:microsoft.com/office/officeart/2005/8/layout/hList7#9"/>
    <dgm:cxn modelId="{3430D760-8775-AB48-8275-A91C1090D82D}" type="presParOf" srcId="{A8CDE313-3F10-8F48-8801-121B677D20D5}" destId="{D98585B0-0D61-E446-907B-A2AFCBEB6CC1}" srcOrd="8" destOrd="0" presId="urn:microsoft.com/office/officeart/2005/8/layout/hList7#9"/>
    <dgm:cxn modelId="{2EA3C26B-66AF-0541-BA3D-76EF41106A5F}" type="presParOf" srcId="{D98585B0-0D61-E446-907B-A2AFCBEB6CC1}" destId="{5954DACC-79F9-1C4B-B17E-DEBEF708B54E}" srcOrd="0" destOrd="0" presId="urn:microsoft.com/office/officeart/2005/8/layout/hList7#9"/>
    <dgm:cxn modelId="{E5E54CCE-C0CC-E043-A769-1421663B4C53}" type="presParOf" srcId="{D98585B0-0D61-E446-907B-A2AFCBEB6CC1}" destId="{633E8422-DCC7-ED4C-8A45-27A9F9ACCDB2}" srcOrd="1" destOrd="0" presId="urn:microsoft.com/office/officeart/2005/8/layout/hList7#9"/>
    <dgm:cxn modelId="{F0A32BE0-EDD5-6F4D-89B5-16009A495571}" type="presParOf" srcId="{D98585B0-0D61-E446-907B-A2AFCBEB6CC1}" destId="{7106010C-A92A-D04A-B27E-374545C3C0C3}" srcOrd="2" destOrd="0" presId="urn:microsoft.com/office/officeart/2005/8/layout/hList7#9"/>
    <dgm:cxn modelId="{7A32EEB9-E89B-5C4B-A57E-A0196B5B14EA}" type="presParOf" srcId="{D98585B0-0D61-E446-907B-A2AFCBEB6CC1}" destId="{F755A192-9A44-4F43-90DC-39934C13C13D}" srcOrd="3" destOrd="0" presId="urn:microsoft.com/office/officeart/2005/8/layout/hList7#9"/>
  </dgm:cxnLst>
  <dgm:bg>
    <a:noFill/>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D605-4C10-5841-8B61-AAF353D57A85}">
      <dsp:nvSpPr>
        <dsp:cNvPr id="0" name=""/>
        <dsp:cNvSpPr/>
      </dsp:nvSpPr>
      <dsp:spPr>
        <a:xfrm rot="16200000">
          <a:off x="-1817763" y="1819181"/>
          <a:ext cx="5029199" cy="139083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ctr" defTabSz="622300">
            <a:lnSpc>
              <a:spcPct val="90000"/>
            </a:lnSpc>
            <a:spcBef>
              <a:spcPct val="0"/>
            </a:spcBef>
            <a:spcAft>
              <a:spcPct val="35000"/>
            </a:spcAft>
          </a:pPr>
          <a:r>
            <a:rPr lang="en-US" sz="1200" kern="1200" dirty="0" smtClean="0"/>
            <a:t>Current state Assessment and Desired State</a:t>
          </a:r>
          <a:r>
            <a:rPr lang="en-US" sz="1200" kern="1200" baseline="0" dirty="0" smtClean="0"/>
            <a:t> Goals</a:t>
          </a:r>
        </a:p>
        <a:p>
          <a:pPr lvl="0" algn="ctr" defTabSz="622300">
            <a:lnSpc>
              <a:spcPct val="90000"/>
            </a:lnSpc>
            <a:spcBef>
              <a:spcPct val="0"/>
            </a:spcBef>
            <a:spcAft>
              <a:spcPct val="35000"/>
            </a:spcAft>
          </a:pPr>
          <a:endParaRPr lang="en-US" sz="1400" kern="1200" dirty="0"/>
        </a:p>
        <a:p>
          <a:pPr marL="114300" lvl="1" indent="0" algn="l" defTabSz="622300">
            <a:lnSpc>
              <a:spcPct val="90000"/>
            </a:lnSpc>
            <a:spcBef>
              <a:spcPct val="0"/>
            </a:spcBef>
            <a:spcAft>
              <a:spcPct val="15000"/>
            </a:spcAft>
            <a:buChar char="••"/>
          </a:pPr>
          <a:r>
            <a:rPr lang="en-US" sz="1000" kern="1200" baseline="0" dirty="0" smtClean="0"/>
            <a:t>  Capture Current state of processes, technology, teams Structure</a:t>
          </a:r>
        </a:p>
        <a:p>
          <a:pPr marL="114300" lvl="1" indent="0" algn="l" defTabSz="622300">
            <a:lnSpc>
              <a:spcPct val="90000"/>
            </a:lnSpc>
            <a:spcBef>
              <a:spcPct val="0"/>
            </a:spcBef>
            <a:spcAft>
              <a:spcPct val="15000"/>
            </a:spcAft>
            <a:buChar char="••"/>
          </a:pPr>
          <a:endParaRPr lang="en-US" sz="1000" kern="1200" baseline="0" dirty="0" smtClean="0"/>
        </a:p>
        <a:p>
          <a:pPr marL="114300" lvl="1" indent="0" algn="l" defTabSz="622300">
            <a:lnSpc>
              <a:spcPct val="90000"/>
            </a:lnSpc>
            <a:spcBef>
              <a:spcPct val="0"/>
            </a:spcBef>
            <a:spcAft>
              <a:spcPct val="15000"/>
            </a:spcAft>
            <a:buChar char="••"/>
          </a:pPr>
          <a:r>
            <a:rPr lang="en-US" sz="1000" kern="1200" baseline="0" dirty="0" smtClean="0"/>
            <a:t>  Outline specific improvements to current process, technology, policies</a:t>
          </a:r>
        </a:p>
        <a:p>
          <a:pPr marL="114300" lvl="1" indent="0" algn="l" defTabSz="622300">
            <a:lnSpc>
              <a:spcPct val="90000"/>
            </a:lnSpc>
            <a:spcBef>
              <a:spcPct val="0"/>
            </a:spcBef>
            <a:spcAft>
              <a:spcPct val="15000"/>
            </a:spcAft>
            <a:buChar char="••"/>
          </a:pPr>
          <a:endParaRPr lang="en-US" sz="1000" kern="1200" baseline="0" dirty="0" smtClean="0"/>
        </a:p>
        <a:p>
          <a:pPr marL="114300" lvl="1" indent="0" algn="l" defTabSz="622300">
            <a:lnSpc>
              <a:spcPct val="90000"/>
            </a:lnSpc>
            <a:spcBef>
              <a:spcPct val="0"/>
            </a:spcBef>
            <a:spcAft>
              <a:spcPct val="15000"/>
            </a:spcAft>
            <a:buChar char="••"/>
          </a:pPr>
          <a:r>
            <a:rPr lang="en-US" sz="1000" kern="1200" baseline="0" dirty="0" smtClean="0"/>
            <a:t>  Organization alignment on desired state on process and technology</a:t>
          </a:r>
        </a:p>
      </dsp:txBody>
      <dsp:txXfrm rot="5400000">
        <a:off x="1418" y="1005840"/>
        <a:ext cx="1390837" cy="3017519"/>
      </dsp:txXfrm>
    </dsp:sp>
    <dsp:sp modelId="{2F721264-FA8B-DF41-8E3D-1759E84B030F}">
      <dsp:nvSpPr>
        <dsp:cNvPr id="0" name=""/>
        <dsp:cNvSpPr/>
      </dsp:nvSpPr>
      <dsp:spPr>
        <a:xfrm rot="16200000">
          <a:off x="-322613" y="1819181"/>
          <a:ext cx="5029199" cy="1390837"/>
        </a:xfrm>
        <a:prstGeom prst="flowChartManualOperation">
          <a:avLst/>
        </a:prstGeom>
        <a:solidFill>
          <a:schemeClr val="accent2">
            <a:hueOff val="-39764"/>
            <a:satOff val="-537"/>
            <a:lumOff val="34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l" defTabSz="622300">
            <a:lnSpc>
              <a:spcPct val="90000"/>
            </a:lnSpc>
            <a:spcBef>
              <a:spcPct val="0"/>
            </a:spcBef>
            <a:spcAft>
              <a:spcPct val="35000"/>
            </a:spcAft>
          </a:pPr>
          <a:r>
            <a:rPr lang="en-US" sz="1200" kern="1200" dirty="0" smtClean="0"/>
            <a:t>Prioritize</a:t>
          </a:r>
          <a:r>
            <a:rPr lang="en-US" sz="1200" kern="1200" baseline="0" dirty="0" smtClean="0"/>
            <a:t> and Define</a:t>
          </a:r>
        </a:p>
        <a:p>
          <a:pPr lvl="0" algn="l" defTabSz="622300">
            <a:lnSpc>
              <a:spcPct val="90000"/>
            </a:lnSpc>
            <a:spcBef>
              <a:spcPct val="0"/>
            </a:spcBef>
            <a:spcAft>
              <a:spcPct val="35000"/>
            </a:spcAft>
          </a:pPr>
          <a:endParaRPr lang="en-US" sz="1200" kern="1200" dirty="0"/>
        </a:p>
        <a:p>
          <a:pPr marL="57150" lvl="1" indent="0" algn="l" defTabSz="488950">
            <a:lnSpc>
              <a:spcPct val="90000"/>
            </a:lnSpc>
            <a:spcBef>
              <a:spcPct val="0"/>
            </a:spcBef>
            <a:spcAft>
              <a:spcPct val="15000"/>
            </a:spcAft>
            <a:buChar char="••"/>
          </a:pPr>
          <a:endParaRPr lang="en-US" sz="110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lang="en-US" sz="1050" kern="1200" dirty="0" smtClean="0"/>
            <a:t>Assess Complexities, user value</a:t>
          </a: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lang="en-US" sz="1050" kern="1200" dirty="0" smtClean="0"/>
            <a:t>Use well defined weighted</a:t>
          </a:r>
          <a:r>
            <a:rPr lang="en-US" sz="1050" kern="1200" baseline="0" dirty="0" smtClean="0"/>
            <a:t> approach to prioritization</a:t>
          </a: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lang="en-US" sz="1050" kern="1200" dirty="0" smtClean="0"/>
            <a:t>Define maturity priorities</a:t>
          </a:r>
          <a:endParaRPr lang="en-US" sz="1050" kern="1200" dirty="0"/>
        </a:p>
        <a:p>
          <a:pPr marL="114300" lvl="1" indent="0" algn="l" defTabSz="622300">
            <a:lnSpc>
              <a:spcPct val="90000"/>
            </a:lnSpc>
            <a:spcBef>
              <a:spcPct val="0"/>
            </a:spcBef>
            <a:spcAft>
              <a:spcPct val="15000"/>
            </a:spcAft>
            <a:buChar char="••"/>
          </a:pPr>
          <a:endParaRPr lang="en-US" sz="1400" kern="1200" dirty="0"/>
        </a:p>
      </dsp:txBody>
      <dsp:txXfrm rot="5400000">
        <a:off x="1496568" y="1005840"/>
        <a:ext cx="1390837" cy="3017519"/>
      </dsp:txXfrm>
    </dsp:sp>
    <dsp:sp modelId="{D7289462-185F-664C-B264-5A5FB597124E}">
      <dsp:nvSpPr>
        <dsp:cNvPr id="0" name=""/>
        <dsp:cNvSpPr/>
      </dsp:nvSpPr>
      <dsp:spPr>
        <a:xfrm rot="16200000">
          <a:off x="1172537" y="1819181"/>
          <a:ext cx="5029199" cy="1390837"/>
        </a:xfrm>
        <a:prstGeom prst="flowChartManualOperation">
          <a:avLst/>
        </a:prstGeom>
        <a:solidFill>
          <a:schemeClr val="accent2">
            <a:hueOff val="-79529"/>
            <a:satOff val="-1074"/>
            <a:lumOff val="69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ctr" defTabSz="577850">
            <a:lnSpc>
              <a:spcPct val="90000"/>
            </a:lnSpc>
            <a:spcBef>
              <a:spcPct val="0"/>
            </a:spcBef>
            <a:spcAft>
              <a:spcPct val="35000"/>
            </a:spcAft>
          </a:pPr>
          <a:r>
            <a:rPr lang="en-US" sz="1200" kern="1200" dirty="0" smtClean="0"/>
            <a:t>Implementation</a:t>
          </a:r>
          <a:r>
            <a:rPr lang="en-US" sz="1200" kern="1200" baseline="0" dirty="0" smtClean="0"/>
            <a:t> </a:t>
          </a:r>
          <a:r>
            <a:rPr lang="en-US" sz="1200" kern="1200" dirty="0" smtClean="0"/>
            <a:t>Roadmap</a:t>
          </a:r>
          <a:endParaRPr lang="en-US" sz="1200" kern="1200" dirty="0"/>
        </a:p>
        <a:p>
          <a:pPr marL="57150" lvl="1" indent="0" algn="ctr" defTabSz="444500">
            <a:lnSpc>
              <a:spcPct val="90000"/>
            </a:lnSpc>
            <a:spcBef>
              <a:spcPct val="0"/>
            </a:spcBef>
            <a:spcAft>
              <a:spcPct val="15000"/>
            </a:spcAft>
            <a:buChar char="••"/>
          </a:pPr>
          <a:endParaRPr lang="en-US" sz="1000" kern="1200" dirty="0" smtClean="0"/>
        </a:p>
        <a:p>
          <a:pPr marL="57150" lvl="1" indent="0" algn="ctr" defTabSz="444500">
            <a:lnSpc>
              <a:spcPct val="90000"/>
            </a:lnSpc>
            <a:spcBef>
              <a:spcPct val="0"/>
            </a:spcBef>
            <a:spcAft>
              <a:spcPct val="15000"/>
            </a:spcAft>
            <a:buChar char="••"/>
          </a:pPr>
          <a:r>
            <a:rPr lang="en-US" sz="1000" kern="1200" dirty="0" smtClean="0"/>
            <a:t>		</a:t>
          </a:r>
        </a:p>
        <a:p>
          <a:pPr marL="57150" lvl="1" indent="0" algn="l" defTabSz="444500">
            <a:lnSpc>
              <a:spcPct val="90000"/>
            </a:lnSpc>
            <a:spcBef>
              <a:spcPct val="0"/>
            </a:spcBef>
            <a:spcAft>
              <a:spcPct val="15000"/>
            </a:spcAft>
            <a:buChar char="••"/>
          </a:pPr>
          <a:r>
            <a:rPr lang="en-US" sz="1000" kern="1200" dirty="0" smtClean="0"/>
            <a:t>  Leverage</a:t>
          </a:r>
          <a:r>
            <a:rPr lang="en-US" sz="1000" kern="1200" baseline="0" dirty="0" smtClean="0"/>
            <a:t> UST DevOps Practices and Solutions</a:t>
          </a:r>
          <a:endParaRPr lang="en-US" sz="1050" kern="1200" dirty="0"/>
        </a:p>
        <a:p>
          <a:pPr marL="57150" lvl="1" indent="0" algn="l" defTabSz="444500">
            <a:lnSpc>
              <a:spcPct val="90000"/>
            </a:lnSpc>
            <a:spcBef>
              <a:spcPct val="0"/>
            </a:spcBef>
            <a:spcAft>
              <a:spcPct val="15000"/>
            </a:spcAft>
            <a:buChar char="••"/>
          </a:pPr>
          <a:endParaRPr lang="en-US" sz="1050" kern="1200" dirty="0"/>
        </a:p>
        <a:p>
          <a:pPr marL="57150" lvl="1" indent="0" algn="l" defTabSz="444500">
            <a:lnSpc>
              <a:spcPct val="90000"/>
            </a:lnSpc>
            <a:spcBef>
              <a:spcPct val="0"/>
            </a:spcBef>
            <a:spcAft>
              <a:spcPct val="15000"/>
            </a:spcAft>
            <a:buChar char="••"/>
          </a:pPr>
          <a:r>
            <a:rPr lang="en-US" sz="1050" kern="1200" dirty="0" smtClean="0"/>
            <a:t>  Define</a:t>
          </a:r>
          <a:r>
            <a:rPr lang="en-US" sz="1050" kern="1200" baseline="0" dirty="0" smtClean="0"/>
            <a:t> higher level roadmap for pilots, Services/Apps</a:t>
          </a:r>
          <a:endParaRPr lang="en-US" sz="1050" kern="1200" dirty="0"/>
        </a:p>
        <a:p>
          <a:pPr marL="57150" lvl="1" indent="0" algn="l" defTabSz="444500">
            <a:lnSpc>
              <a:spcPct val="90000"/>
            </a:lnSpc>
            <a:spcBef>
              <a:spcPct val="0"/>
            </a:spcBef>
            <a:spcAft>
              <a:spcPct val="15000"/>
            </a:spcAft>
            <a:buChar char="••"/>
          </a:pPr>
          <a:endParaRPr lang="en-US" sz="1050" kern="1200" dirty="0"/>
        </a:p>
        <a:p>
          <a:pPr marL="57150" lvl="1" indent="0" algn="l" defTabSz="444500">
            <a:lnSpc>
              <a:spcPct val="90000"/>
            </a:lnSpc>
            <a:spcBef>
              <a:spcPct val="0"/>
            </a:spcBef>
            <a:spcAft>
              <a:spcPct val="15000"/>
            </a:spcAft>
            <a:buChar char="••"/>
          </a:pPr>
          <a:r>
            <a:rPr lang="en-US" sz="1050" kern="1200" dirty="0" smtClean="0"/>
            <a:t>  Identify</a:t>
          </a:r>
          <a:r>
            <a:rPr lang="en-US" sz="1050" kern="1200" baseline="0" dirty="0" smtClean="0"/>
            <a:t> key measurable milestones</a:t>
          </a:r>
          <a:endParaRPr lang="en-US" sz="1050" kern="1200" dirty="0"/>
        </a:p>
        <a:p>
          <a:pPr marL="57150" marR="0" lvl="1" indent="-57150" algn="l" defTabSz="444500" rtl="0" eaLnBrk="1" fontAlgn="auto" latinLnBrk="0" hangingPunct="1">
            <a:lnSpc>
              <a:spcPct val="90000"/>
            </a:lnSpc>
            <a:spcBef>
              <a:spcPct val="0"/>
            </a:spcBef>
            <a:spcAft>
              <a:spcPct val="15000"/>
            </a:spcAft>
            <a:buClrTx/>
            <a:buSzTx/>
            <a:buFontTx/>
            <a:buChar char="••"/>
            <a:tabLst/>
            <a:defRPr/>
          </a:pPr>
          <a:endParaRPr lang="en-US" sz="1050" kern="1200" dirty="0"/>
        </a:p>
        <a:p>
          <a:pPr marL="57150" lvl="1" indent="0" algn="l" defTabSz="444500">
            <a:lnSpc>
              <a:spcPct val="90000"/>
            </a:lnSpc>
            <a:spcBef>
              <a:spcPct val="0"/>
            </a:spcBef>
            <a:spcAft>
              <a:spcPct val="15000"/>
            </a:spcAft>
            <a:buChar char="••"/>
          </a:pPr>
          <a:r>
            <a:rPr lang="en-US" sz="1050" kern="1200" dirty="0" smtClean="0"/>
            <a:t>  Outline Framework for Pilot/Phase</a:t>
          </a:r>
          <a:r>
            <a:rPr lang="en-US" sz="1050" kern="1200" baseline="0" dirty="0" smtClean="0"/>
            <a:t> I</a:t>
          </a:r>
          <a:endParaRPr lang="en-US" sz="1050" kern="1200" dirty="0"/>
        </a:p>
        <a:p>
          <a:pPr marL="57150" lvl="1" indent="0" algn="ctr" defTabSz="444500">
            <a:lnSpc>
              <a:spcPct val="90000"/>
            </a:lnSpc>
            <a:spcBef>
              <a:spcPct val="0"/>
            </a:spcBef>
            <a:spcAft>
              <a:spcPct val="15000"/>
            </a:spcAft>
            <a:buChar char="••"/>
          </a:pPr>
          <a:endParaRPr lang="en-US" sz="1000" kern="1200" dirty="0"/>
        </a:p>
      </dsp:txBody>
      <dsp:txXfrm rot="5400000">
        <a:off x="2991718" y="1005840"/>
        <a:ext cx="1390837" cy="3017519"/>
      </dsp:txXfrm>
    </dsp:sp>
    <dsp:sp modelId="{CD5FF829-D73E-334F-8D29-BC13D6D6632C}">
      <dsp:nvSpPr>
        <dsp:cNvPr id="0" name=""/>
        <dsp:cNvSpPr/>
      </dsp:nvSpPr>
      <dsp:spPr>
        <a:xfrm rot="16200000">
          <a:off x="2667687" y="1819181"/>
          <a:ext cx="5029199" cy="1390837"/>
        </a:xfrm>
        <a:prstGeom prst="flowChartManualOperation">
          <a:avLst/>
        </a:prstGeom>
        <a:solidFill>
          <a:schemeClr val="accent2">
            <a:hueOff val="-119293"/>
            <a:satOff val="-1611"/>
            <a:lumOff val="103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l" defTabSz="533400">
            <a:lnSpc>
              <a:spcPct val="90000"/>
            </a:lnSpc>
            <a:spcBef>
              <a:spcPct val="0"/>
            </a:spcBef>
            <a:spcAft>
              <a:spcPct val="35000"/>
            </a:spcAft>
          </a:pPr>
          <a:r>
            <a:rPr lang="en-US" sz="1200" kern="1200" dirty="0" smtClean="0"/>
            <a:t>Team</a:t>
          </a:r>
          <a:r>
            <a:rPr lang="en-US" sz="1200" kern="1200" baseline="0" dirty="0" smtClean="0"/>
            <a:t> Alignment and Education</a:t>
          </a:r>
        </a:p>
        <a:p>
          <a:pPr lvl="0" algn="l" defTabSz="533400">
            <a:lnSpc>
              <a:spcPct val="90000"/>
            </a:lnSpc>
            <a:spcBef>
              <a:spcPct val="0"/>
            </a:spcBef>
            <a:spcAft>
              <a:spcPct val="35000"/>
            </a:spcAft>
          </a:pPr>
          <a:endParaRPr lang="en-US" sz="1200" kern="1200" baseline="0" dirty="0" smtClean="0"/>
        </a:p>
        <a:p>
          <a:pPr lvl="0" algn="l" defTabSz="533400">
            <a:lnSpc>
              <a:spcPct val="90000"/>
            </a:lnSpc>
            <a:spcBef>
              <a:spcPct val="0"/>
            </a:spcBef>
            <a:spcAft>
              <a:spcPct val="35000"/>
            </a:spcAft>
          </a:pPr>
          <a:endParaRPr lang="en-US" sz="1200" kern="1200" dirty="0"/>
        </a:p>
        <a:p>
          <a:pPr marL="57150" lvl="1" indent="-57150" algn="l" defTabSz="488950">
            <a:lnSpc>
              <a:spcPct val="90000"/>
            </a:lnSpc>
            <a:spcBef>
              <a:spcPct val="0"/>
            </a:spcBef>
            <a:spcAft>
              <a:spcPct val="15000"/>
            </a:spcAft>
            <a:buChar char="••"/>
          </a:pPr>
          <a:r>
            <a:rPr lang="en-US" sz="1100" kern="1200" baseline="0" dirty="0" smtClean="0"/>
            <a:t>Values and outcomes</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baseline="0" dirty="0" smtClean="0"/>
            <a:t>Collaboration process</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baseline="0" dirty="0" smtClean="0"/>
            <a:t>Assumptions and Risks</a:t>
          </a:r>
        </a:p>
      </dsp:txBody>
      <dsp:txXfrm rot="5400000">
        <a:off x="4486868" y="1005840"/>
        <a:ext cx="1390837" cy="301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3870-A620-4544-B8B1-BC56440A1920}">
      <dsp:nvSpPr>
        <dsp:cNvPr id="0" name=""/>
        <dsp:cNvSpPr/>
      </dsp:nvSpPr>
      <dsp:spPr>
        <a:xfrm>
          <a:off x="679904" y="591655"/>
          <a:ext cx="723133" cy="72313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Receive</a:t>
          </a:r>
          <a:endParaRPr lang="en-US" sz="500" kern="1200" dirty="0"/>
        </a:p>
      </dsp:txBody>
      <dsp:txXfrm>
        <a:off x="825286" y="761045"/>
        <a:ext cx="432369" cy="371706"/>
      </dsp:txXfrm>
    </dsp:sp>
    <dsp:sp modelId="{25EC32B4-0B16-4453-841B-EAAB56891CC8}">
      <dsp:nvSpPr>
        <dsp:cNvPr id="0" name=""/>
        <dsp:cNvSpPr/>
      </dsp:nvSpPr>
      <dsp:spPr>
        <a:xfrm>
          <a:off x="259172" y="420732"/>
          <a:ext cx="525915" cy="52591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Analyze</a:t>
          </a:r>
          <a:endParaRPr lang="en-US" sz="500" kern="1200" dirty="0"/>
        </a:p>
      </dsp:txBody>
      <dsp:txXfrm>
        <a:off x="391573" y="553933"/>
        <a:ext cx="261113" cy="259513"/>
      </dsp:txXfrm>
    </dsp:sp>
    <dsp:sp modelId="{4EB5390D-7520-456D-A760-A664662AB1DE}">
      <dsp:nvSpPr>
        <dsp:cNvPr id="0" name=""/>
        <dsp:cNvSpPr/>
      </dsp:nvSpPr>
      <dsp:spPr>
        <a:xfrm rot="20700000">
          <a:off x="553738" y="57904"/>
          <a:ext cx="515289" cy="51528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Process</a:t>
          </a:r>
          <a:endParaRPr lang="en-US" sz="500" kern="1200" dirty="0"/>
        </a:p>
      </dsp:txBody>
      <dsp:txXfrm rot="-20700000">
        <a:off x="666756" y="170922"/>
        <a:ext cx="289253" cy="289253"/>
      </dsp:txXfrm>
    </dsp:sp>
    <dsp:sp modelId="{FB242CDF-F754-440E-8D0B-4CD381BF166C}">
      <dsp:nvSpPr>
        <dsp:cNvPr id="0" name=""/>
        <dsp:cNvSpPr/>
      </dsp:nvSpPr>
      <dsp:spPr>
        <a:xfrm>
          <a:off x="597441" y="496775"/>
          <a:ext cx="925611" cy="925611"/>
        </a:xfrm>
        <a:prstGeom prst="circularArrow">
          <a:avLst>
            <a:gd name="adj1" fmla="val 4687"/>
            <a:gd name="adj2" fmla="val 299029"/>
            <a:gd name="adj3" fmla="val 2348196"/>
            <a:gd name="adj4" fmla="val 1628806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EC63F6-3519-4792-A393-DF6A9CAE80E1}">
      <dsp:nvSpPr>
        <dsp:cNvPr id="0" name=""/>
        <dsp:cNvSpPr/>
      </dsp:nvSpPr>
      <dsp:spPr>
        <a:xfrm>
          <a:off x="166033" y="316724"/>
          <a:ext cx="672514" cy="67251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E00D19-3880-41D7-8A61-40538C30ACCE}">
      <dsp:nvSpPr>
        <dsp:cNvPr id="0" name=""/>
        <dsp:cNvSpPr/>
      </dsp:nvSpPr>
      <dsp:spPr>
        <a:xfrm>
          <a:off x="434546" y="-42605"/>
          <a:ext cx="725106" cy="72510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EC1E3-0303-AC4D-99A0-93D13E90E589}">
      <dsp:nvSpPr>
        <dsp:cNvPr id="0" name=""/>
        <dsp:cNvSpPr/>
      </dsp:nvSpPr>
      <dsp:spPr>
        <a:xfrm>
          <a:off x="0" y="0"/>
          <a:ext cx="1331490" cy="3863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2880" rIns="99568" bIns="182880" numCol="1" spcCol="1270" anchor="t" anchorCtr="0">
          <a:noAutofit/>
        </a:bodyPr>
        <a:lstStyle/>
        <a:p>
          <a:pPr lvl="0" algn="ctr" defTabSz="622300">
            <a:lnSpc>
              <a:spcPct val="90000"/>
            </a:lnSpc>
            <a:spcBef>
              <a:spcPct val="0"/>
            </a:spcBef>
            <a:spcAft>
              <a:spcPct val="35000"/>
            </a:spcAft>
          </a:pPr>
          <a:r>
            <a:rPr lang="en-US" sz="1400" b="1" kern="1200" dirty="0" smtClean="0"/>
            <a:t>NEARLY INSTANT AUTOMATED PROCESS</a:t>
          </a:r>
        </a:p>
        <a:p>
          <a:pPr lvl="0" algn="ctr" defTabSz="622300">
            <a:lnSpc>
              <a:spcPct val="140000"/>
            </a:lnSpc>
            <a:spcBef>
              <a:spcPct val="0"/>
            </a:spcBef>
            <a:spcAft>
              <a:spcPct val="35000"/>
            </a:spcAft>
          </a:pPr>
          <a:endParaRPr lang="en-US" sz="2000" b="0" kern="1200" dirty="0" smtClean="0"/>
        </a:p>
        <a:p>
          <a:pPr lvl="0" algn="ctr" defTabSz="622300">
            <a:lnSpc>
              <a:spcPct val="90000"/>
            </a:lnSpc>
            <a:spcBef>
              <a:spcPct val="0"/>
            </a:spcBef>
            <a:spcAft>
              <a:spcPct val="35000"/>
            </a:spcAft>
          </a:pPr>
          <a:r>
            <a:rPr lang="en-US" sz="1400" b="0" i="1" kern="1200" dirty="0" smtClean="0"/>
            <a:t>Automated Workflows</a:t>
          </a:r>
        </a:p>
      </dsp:txBody>
      <dsp:txXfrm>
        <a:off x="0" y="1545328"/>
        <a:ext cx="1331490" cy="1545328"/>
      </dsp:txXfrm>
    </dsp:sp>
    <dsp:sp modelId="{F9512D29-0D22-9741-BA8F-B1461A83049C}">
      <dsp:nvSpPr>
        <dsp:cNvPr id="0" name=""/>
        <dsp:cNvSpPr/>
      </dsp:nvSpPr>
      <dsp:spPr>
        <a:xfrm>
          <a:off x="39944" y="231799"/>
          <a:ext cx="1251600" cy="1286485"/>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6976A9-AC3E-F447-82E4-D6189132C9E8}">
      <dsp:nvSpPr>
        <dsp:cNvPr id="0" name=""/>
        <dsp:cNvSpPr/>
      </dsp:nvSpPr>
      <dsp:spPr>
        <a:xfrm>
          <a:off x="1371434" y="0"/>
          <a:ext cx="1331490" cy="3863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2880" rIns="99568" bIns="182880" numCol="1" spcCol="1270" anchor="t" anchorCtr="0">
          <a:noAutofit/>
        </a:bodyPr>
        <a:lstStyle/>
        <a:p>
          <a:pPr lvl="0" algn="ctr" defTabSz="622300">
            <a:lnSpc>
              <a:spcPct val="90000"/>
            </a:lnSpc>
            <a:spcBef>
              <a:spcPct val="0"/>
            </a:spcBef>
            <a:spcAft>
              <a:spcPct val="35000"/>
            </a:spcAft>
          </a:pPr>
          <a:r>
            <a:rPr lang="en-US" sz="1400" b="1" kern="1200" dirty="0" smtClean="0"/>
            <a:t>SELF </a:t>
          </a:r>
          <a:br>
            <a:rPr lang="en-US" sz="1400" b="1" kern="1200" dirty="0" smtClean="0"/>
          </a:br>
          <a:r>
            <a:rPr lang="en-US" sz="1400" b="1" kern="1200" dirty="0" smtClean="0"/>
            <a:t>SERVICE</a:t>
          </a:r>
        </a:p>
        <a:p>
          <a:pPr lvl="0" algn="ctr" defTabSz="622300">
            <a:lnSpc>
              <a:spcPct val="90000"/>
            </a:lnSpc>
            <a:spcBef>
              <a:spcPct val="0"/>
            </a:spcBef>
            <a:spcAft>
              <a:spcPct val="35000"/>
            </a:spcAft>
          </a:pPr>
          <a:endParaRPr lang="en-US" sz="1400" b="0" i="0" kern="1200" dirty="0" smtClean="0"/>
        </a:p>
        <a:p>
          <a:pPr lvl="0" algn="ctr" defTabSz="622300">
            <a:lnSpc>
              <a:spcPct val="90000"/>
            </a:lnSpc>
            <a:spcBef>
              <a:spcPct val="0"/>
            </a:spcBef>
            <a:spcAft>
              <a:spcPct val="35000"/>
            </a:spcAft>
          </a:pPr>
          <a:endParaRPr lang="en-US" sz="1600" b="0" i="1" kern="1200" dirty="0" smtClean="0"/>
        </a:p>
        <a:p>
          <a:pPr lvl="0" algn="ctr" defTabSz="622300">
            <a:lnSpc>
              <a:spcPct val="90000"/>
            </a:lnSpc>
            <a:spcBef>
              <a:spcPct val="0"/>
            </a:spcBef>
            <a:spcAft>
              <a:spcPct val="35000"/>
            </a:spcAft>
          </a:pPr>
          <a:endParaRPr lang="en-US" sz="1600" b="0" i="1" kern="1200" dirty="0" smtClean="0"/>
        </a:p>
        <a:p>
          <a:pPr lvl="0" algn="ctr" defTabSz="622300">
            <a:lnSpc>
              <a:spcPct val="90000"/>
            </a:lnSpc>
            <a:spcBef>
              <a:spcPct val="0"/>
            </a:spcBef>
            <a:spcAft>
              <a:spcPct val="35000"/>
            </a:spcAft>
          </a:pPr>
          <a:r>
            <a:rPr lang="en-US" sz="1400" b="0" i="1" kern="1200" dirty="0" smtClean="0"/>
            <a:t>Role-Based Delegation &amp; Control</a:t>
          </a:r>
        </a:p>
      </dsp:txBody>
      <dsp:txXfrm>
        <a:off x="1371434" y="1545328"/>
        <a:ext cx="1331490" cy="1545328"/>
      </dsp:txXfrm>
    </dsp:sp>
    <dsp:sp modelId="{322D5543-86EF-B244-B3A5-DB66ED1805CE}">
      <dsp:nvSpPr>
        <dsp:cNvPr id="0" name=""/>
        <dsp:cNvSpPr/>
      </dsp:nvSpPr>
      <dsp:spPr>
        <a:xfrm>
          <a:off x="1411379" y="231799"/>
          <a:ext cx="1251600" cy="1286485"/>
        </a:xfrm>
        <a:prstGeom prst="ellipse">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D69E10-EEEB-934A-9A91-095F4886FB23}">
      <dsp:nvSpPr>
        <dsp:cNvPr id="0" name=""/>
        <dsp:cNvSpPr/>
      </dsp:nvSpPr>
      <dsp:spPr>
        <a:xfrm>
          <a:off x="2742869" y="0"/>
          <a:ext cx="1331490" cy="3863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182880" rIns="78232" bIns="182880" numCol="1" spcCol="1270" anchor="t" anchorCtr="0">
          <a:noAutofit/>
        </a:bodyPr>
        <a:lstStyle/>
        <a:p>
          <a:pPr lvl="0" algn="ctr" defTabSz="488950">
            <a:lnSpc>
              <a:spcPct val="90000"/>
            </a:lnSpc>
            <a:spcBef>
              <a:spcPct val="0"/>
            </a:spcBef>
            <a:spcAft>
              <a:spcPct val="35000"/>
            </a:spcAft>
          </a:pPr>
          <a:r>
            <a:rPr lang="en-US" sz="1100" b="1" kern="1200" dirty="0" smtClean="0"/>
            <a:t>INFRASTRUCTURE</a:t>
          </a:r>
        </a:p>
        <a:p>
          <a:pPr lvl="0" algn="ctr" defTabSz="488950">
            <a:lnSpc>
              <a:spcPct val="90000"/>
            </a:lnSpc>
            <a:spcBef>
              <a:spcPct val="0"/>
            </a:spcBef>
            <a:spcAft>
              <a:spcPct val="35000"/>
            </a:spcAft>
          </a:pPr>
          <a:r>
            <a:rPr lang="en-US" sz="1200" b="1" kern="1200" dirty="0" smtClean="0"/>
            <a:t>EFFICIENT</a:t>
          </a:r>
        </a:p>
        <a:p>
          <a:pPr lvl="0" algn="ctr" defTabSz="488950">
            <a:lnSpc>
              <a:spcPct val="90000"/>
            </a:lnSpc>
            <a:spcBef>
              <a:spcPct val="0"/>
            </a:spcBef>
            <a:spcAft>
              <a:spcPct val="35000"/>
            </a:spcAft>
          </a:pPr>
          <a:endParaRPr lang="en-US" sz="1100" kern="1200" dirty="0" smtClean="0"/>
        </a:p>
        <a:p>
          <a:pPr lvl="0" algn="ctr" defTabSz="488950">
            <a:lnSpc>
              <a:spcPct val="90000"/>
            </a:lnSpc>
            <a:spcBef>
              <a:spcPct val="0"/>
            </a:spcBef>
            <a:spcAft>
              <a:spcPct val="35000"/>
            </a:spcAft>
          </a:pPr>
          <a:endParaRPr lang="en-US" sz="1100" b="0" i="0" kern="1200" dirty="0" smtClean="0"/>
        </a:p>
        <a:p>
          <a:pPr lvl="0" algn="ctr" defTabSz="488950">
            <a:lnSpc>
              <a:spcPct val="90000"/>
            </a:lnSpc>
            <a:spcBef>
              <a:spcPct val="0"/>
            </a:spcBef>
            <a:spcAft>
              <a:spcPct val="35000"/>
            </a:spcAft>
          </a:pPr>
          <a:endParaRPr lang="en-US" sz="1100" b="0" i="0" kern="1200" dirty="0" smtClean="0"/>
        </a:p>
        <a:p>
          <a:pPr lvl="0" algn="ctr" defTabSz="488950">
            <a:lnSpc>
              <a:spcPct val="90000"/>
            </a:lnSpc>
            <a:spcBef>
              <a:spcPct val="0"/>
            </a:spcBef>
            <a:spcAft>
              <a:spcPct val="35000"/>
            </a:spcAft>
          </a:pPr>
          <a:endParaRPr lang="en-US" sz="1100" b="0" i="0" kern="1200" dirty="0" smtClean="0"/>
        </a:p>
        <a:p>
          <a:pPr lvl="0" algn="ctr" defTabSz="488950">
            <a:lnSpc>
              <a:spcPct val="90000"/>
            </a:lnSpc>
            <a:spcBef>
              <a:spcPct val="0"/>
            </a:spcBef>
            <a:spcAft>
              <a:spcPct val="35000"/>
            </a:spcAft>
          </a:pPr>
          <a:r>
            <a:rPr lang="en-US" sz="1200" b="0" i="1" kern="1200" dirty="0" smtClean="0"/>
            <a:t>Virtual Clones</a:t>
          </a:r>
        </a:p>
        <a:p>
          <a:pPr lvl="0" algn="ctr" defTabSz="488950">
            <a:lnSpc>
              <a:spcPct val="90000"/>
            </a:lnSpc>
            <a:spcBef>
              <a:spcPct val="0"/>
            </a:spcBef>
            <a:spcAft>
              <a:spcPct val="35000"/>
            </a:spcAft>
          </a:pPr>
          <a:r>
            <a:rPr lang="en-US" sz="1200" b="0" i="1" kern="1200" dirty="0" smtClean="0"/>
            <a:t>Lab Governance</a:t>
          </a:r>
          <a:endParaRPr lang="en-US" sz="1200" b="0" i="1" kern="1200" dirty="0"/>
        </a:p>
      </dsp:txBody>
      <dsp:txXfrm>
        <a:off x="2742869" y="1545328"/>
        <a:ext cx="1331490" cy="1545328"/>
      </dsp:txXfrm>
    </dsp:sp>
    <dsp:sp modelId="{1C5324E6-1C59-3640-B1B2-6A8794D3C8C7}">
      <dsp:nvSpPr>
        <dsp:cNvPr id="0" name=""/>
        <dsp:cNvSpPr/>
      </dsp:nvSpPr>
      <dsp:spPr>
        <a:xfrm>
          <a:off x="2782814" y="231799"/>
          <a:ext cx="1251600" cy="1286485"/>
        </a:xfrm>
        <a:prstGeom prst="ellipse">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B97A7B-2C68-2B4F-BABB-AF2BC258E56B}">
      <dsp:nvSpPr>
        <dsp:cNvPr id="0" name=""/>
        <dsp:cNvSpPr/>
      </dsp:nvSpPr>
      <dsp:spPr>
        <a:xfrm>
          <a:off x="4114304" y="0"/>
          <a:ext cx="1331490" cy="3863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2880" rIns="99568" bIns="182880" numCol="1" spcCol="1270" anchor="t" anchorCtr="0">
          <a:noAutofit/>
        </a:bodyPr>
        <a:lstStyle/>
        <a:p>
          <a:pPr lvl="0" algn="ctr" defTabSz="622300">
            <a:lnSpc>
              <a:spcPct val="90000"/>
            </a:lnSpc>
            <a:spcBef>
              <a:spcPct val="0"/>
            </a:spcBef>
            <a:spcAft>
              <a:spcPct val="35000"/>
            </a:spcAft>
          </a:pPr>
          <a:r>
            <a:rPr lang="en-US" sz="1400" b="1" kern="1200" dirty="0" smtClean="0"/>
            <a:t>REFRESH DEV-TEST INSTANCES</a:t>
          </a:r>
        </a:p>
        <a:p>
          <a:pPr lvl="0" algn="ctr" defTabSz="622300">
            <a:lnSpc>
              <a:spcPct val="90000"/>
            </a:lnSpc>
            <a:spcBef>
              <a:spcPct val="0"/>
            </a:spcBef>
            <a:spcAft>
              <a:spcPct val="35000"/>
            </a:spcAft>
          </a:pPr>
          <a:endParaRPr lang="en-US" sz="1600" b="0" i="0" kern="1200" dirty="0" smtClean="0"/>
        </a:p>
        <a:p>
          <a:pPr lvl="0" algn="ctr" defTabSz="622300">
            <a:lnSpc>
              <a:spcPct val="90000"/>
            </a:lnSpc>
            <a:spcBef>
              <a:spcPct val="0"/>
            </a:spcBef>
            <a:spcAft>
              <a:spcPct val="35000"/>
            </a:spcAft>
          </a:pPr>
          <a:endParaRPr lang="en-US" sz="1800" b="0" i="0" kern="1200" dirty="0" smtClean="0"/>
        </a:p>
        <a:p>
          <a:pPr lvl="0" algn="ctr" defTabSz="622300">
            <a:lnSpc>
              <a:spcPct val="90000"/>
            </a:lnSpc>
            <a:spcBef>
              <a:spcPct val="0"/>
            </a:spcBef>
            <a:spcAft>
              <a:spcPct val="35000"/>
            </a:spcAft>
          </a:pPr>
          <a:r>
            <a:rPr lang="en-US" sz="1400" b="0" i="1" kern="1200" dirty="0" smtClean="0"/>
            <a:t>Instant Refreshes</a:t>
          </a:r>
        </a:p>
      </dsp:txBody>
      <dsp:txXfrm>
        <a:off x="4114304" y="1545328"/>
        <a:ext cx="1331490" cy="1545328"/>
      </dsp:txXfrm>
    </dsp:sp>
    <dsp:sp modelId="{2DB968AA-3506-3F46-AC8A-B62563893113}">
      <dsp:nvSpPr>
        <dsp:cNvPr id="0" name=""/>
        <dsp:cNvSpPr/>
      </dsp:nvSpPr>
      <dsp:spPr>
        <a:xfrm>
          <a:off x="4154248" y="231799"/>
          <a:ext cx="1251600" cy="1286485"/>
        </a:xfrm>
        <a:prstGeom prst="ellipse">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4DACC-79F9-1C4B-B17E-DEBEF708B54E}">
      <dsp:nvSpPr>
        <dsp:cNvPr id="0" name=""/>
        <dsp:cNvSpPr/>
      </dsp:nvSpPr>
      <dsp:spPr>
        <a:xfrm>
          <a:off x="5485738" y="0"/>
          <a:ext cx="1331490" cy="3863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2880" rIns="99568" bIns="182880" numCol="1" spcCol="1270" anchor="t" anchorCtr="0">
          <a:noAutofit/>
        </a:bodyPr>
        <a:lstStyle/>
        <a:p>
          <a:pPr lvl="0" algn="ctr" defTabSz="622300">
            <a:lnSpc>
              <a:spcPct val="90000"/>
            </a:lnSpc>
            <a:spcBef>
              <a:spcPct val="0"/>
            </a:spcBef>
            <a:spcAft>
              <a:spcPct val="35000"/>
            </a:spcAft>
          </a:pPr>
          <a:r>
            <a:rPr lang="en-US" sz="1400" b="1" kern="1200" smtClean="0"/>
            <a:t>UNIVERSAL COVERAGE</a:t>
          </a:r>
          <a:endParaRPr lang="en-US" sz="1400" b="1" kern="1200" dirty="0" smtClean="0"/>
        </a:p>
        <a:p>
          <a:pPr lvl="0" algn="ctr" defTabSz="622300">
            <a:lnSpc>
              <a:spcPct val="90000"/>
            </a:lnSpc>
            <a:spcBef>
              <a:spcPct val="0"/>
            </a:spcBef>
            <a:spcAft>
              <a:spcPct val="35000"/>
            </a:spcAft>
          </a:pPr>
          <a:endParaRPr lang="en-US" sz="2000" i="1" kern="1200" dirty="0" smtClean="0"/>
        </a:p>
        <a:p>
          <a:pPr lvl="0" algn="ctr" defTabSz="622300">
            <a:lnSpc>
              <a:spcPct val="90000"/>
            </a:lnSpc>
            <a:spcBef>
              <a:spcPct val="0"/>
            </a:spcBef>
            <a:spcAft>
              <a:spcPct val="35000"/>
            </a:spcAft>
          </a:pPr>
          <a:endParaRPr lang="en-US" sz="2000" i="1" kern="1200" dirty="0" smtClean="0"/>
        </a:p>
        <a:p>
          <a:pPr lvl="0" algn="ctr" defTabSz="622300">
            <a:lnSpc>
              <a:spcPct val="90000"/>
            </a:lnSpc>
            <a:spcBef>
              <a:spcPct val="0"/>
            </a:spcBef>
            <a:spcAft>
              <a:spcPct val="35000"/>
            </a:spcAft>
          </a:pPr>
          <a:r>
            <a:rPr lang="en-US" sz="1200" b="0" i="1" kern="1200" dirty="0" smtClean="0"/>
            <a:t>Clouds, Hypervisors </a:t>
          </a:r>
          <a:r>
            <a:rPr lang="en-US" sz="1100" b="0" i="1" kern="1200" dirty="0" smtClean="0"/>
            <a:t>and</a:t>
          </a:r>
          <a:r>
            <a:rPr lang="en-US" sz="1200" b="0" i="1" kern="1200" dirty="0" smtClean="0"/>
            <a:t> DBs</a:t>
          </a:r>
          <a:endParaRPr lang="en-US" sz="1400" b="0" i="1" kern="1200" dirty="0" smtClean="0"/>
        </a:p>
      </dsp:txBody>
      <dsp:txXfrm>
        <a:off x="5485738" y="1545328"/>
        <a:ext cx="1331490" cy="1545328"/>
      </dsp:txXfrm>
    </dsp:sp>
    <dsp:sp modelId="{F755A192-9A44-4F43-90DC-39934C13C13D}">
      <dsp:nvSpPr>
        <dsp:cNvPr id="0" name=""/>
        <dsp:cNvSpPr/>
      </dsp:nvSpPr>
      <dsp:spPr>
        <a:xfrm>
          <a:off x="5525683" y="231799"/>
          <a:ext cx="1251600" cy="1286485"/>
        </a:xfrm>
        <a:prstGeom prst="ellipse">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64C20-85E3-5B4E-A6DF-8B91F2F154E6}">
      <dsp:nvSpPr>
        <dsp:cNvPr id="0" name=""/>
        <dsp:cNvSpPr/>
      </dsp:nvSpPr>
      <dsp:spPr>
        <a:xfrm>
          <a:off x="675937" y="3798324"/>
          <a:ext cx="5340669" cy="64996"/>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7#9">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5/17/15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5/17/15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smtClean="0">
                <a:ln>
                  <a:noFill/>
                </a:ln>
                <a:solidFill>
                  <a:prstClr val="black"/>
                </a:solidFill>
                <a:effectLst/>
                <a:uLnTx/>
                <a:uFillTx/>
                <a:latin typeface="+mn-lt"/>
              </a:rPr>
              <a:t>HMS:  Please refer to comments on slide 6.</a:t>
            </a:r>
            <a:endParaRPr lang="en-US" dirty="0" smtClean="0"/>
          </a:p>
          <a:p>
            <a:endParaRPr lang="en-US" dirty="0"/>
          </a:p>
        </p:txBody>
      </p:sp>
      <p:sp>
        <p:nvSpPr>
          <p:cNvPr id="4" name="Slide Number Placeholder 3"/>
          <p:cNvSpPr>
            <a:spLocks noGrp="1"/>
          </p:cNvSpPr>
          <p:nvPr>
            <p:ph type="sldNum" sz="quarter" idx="10"/>
          </p:nvPr>
        </p:nvSpPr>
        <p:spPr/>
        <p:txBody>
          <a:bodyPr/>
          <a:lstStyle/>
          <a:p>
            <a:fld id="{60742DB3-0C53-4E85-AF21-D768F3EA2329}" type="slidenum">
              <a:rPr lang="en-US" smtClean="0"/>
              <a:t>13</a:t>
            </a:fld>
            <a:endParaRPr lang="en-US" dirty="0"/>
          </a:p>
        </p:txBody>
      </p:sp>
    </p:spTree>
    <p:extLst>
      <p:ext uri="{BB962C8B-B14F-4D97-AF65-F5344CB8AC3E}">
        <p14:creationId xmlns:p14="http://schemas.microsoft.com/office/powerpoint/2010/main" val="63399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saved has to </a:t>
            </a:r>
          </a:p>
          <a:p>
            <a:r>
              <a:rPr lang="en-US" dirty="0" err="1" smtClean="0"/>
              <a:t>DevOps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285F6436-B484-B64F-8127-D82EA4690EFC}" type="slidenum">
              <a:rPr lang="en-US" smtClean="0"/>
              <a:pPr>
                <a:defRPr/>
              </a:pPr>
              <a:t>31</a:t>
            </a:fld>
            <a:endParaRPr lang="en-US"/>
          </a:p>
        </p:txBody>
      </p:sp>
    </p:spTree>
    <p:extLst>
      <p:ext uri="{BB962C8B-B14F-4D97-AF65-F5344CB8AC3E}">
        <p14:creationId xmlns:p14="http://schemas.microsoft.com/office/powerpoint/2010/main" val="35780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ust-global.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228600" y="3330759"/>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0"/>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4" y="1973974"/>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2"/>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2"/>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29" y="3368165"/>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69" y="6429410"/>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3124200" y="6356350"/>
            <a:ext cx="2895600" cy="36512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77803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1"/>
            <a:ext cx="8305800" cy="609600"/>
          </a:xfrm>
        </p:spPr>
        <p:txBody>
          <a:bodyPr>
            <a:noAutofit/>
          </a:bodyPr>
          <a:lstStyle>
            <a:lvl1pPr>
              <a:defRPr sz="3600" b="0">
                <a:latin typeface="+mj-lt"/>
                <a:ea typeface="Segoe UI Semibold" charset="0"/>
                <a:cs typeface="Segoe UI Semibold"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b="0">
                <a:latin typeface="+mn-lt"/>
                <a:ea typeface="Segoe UI Semibold" charset="0"/>
                <a:cs typeface="Segoe UI Semibold" charset="0"/>
              </a:defRPr>
            </a:lvl1pPr>
            <a:lvl2pPr>
              <a:defRPr b="0">
                <a:latin typeface="+mn-lt"/>
                <a:ea typeface="Segoe UI Semibold" charset="0"/>
                <a:cs typeface="Segoe UI Semibold" charset="0"/>
              </a:defRPr>
            </a:lvl2pPr>
            <a:lvl3pPr>
              <a:defRPr sz="2000" b="0">
                <a:latin typeface="+mn-lt"/>
                <a:ea typeface="Segoe UI Semibold" charset="0"/>
                <a:cs typeface="Segoe UI Semibold" charset="0"/>
              </a:defRPr>
            </a:lvl3pPr>
            <a:lvl4pPr>
              <a:defRPr sz="1800" b="0">
                <a:latin typeface="+mn-lt"/>
                <a:ea typeface="Segoe UI Semibold" charset="0"/>
                <a:cs typeface="Segoe UI Semibold" charset="0"/>
              </a:defRPr>
            </a:lvl4pPr>
            <a:lvl5pPr>
              <a:defRPr sz="1800" b="0">
                <a:latin typeface="+mn-lt"/>
                <a:ea typeface="Segoe UI Semibold" charset="0"/>
                <a:cs typeface="Segoe UI Semibold"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1"/>
            <a:ext cx="9144000" cy="135467"/>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prstClr val="white"/>
              </a:solidFill>
            </a:endParaRPr>
          </a:p>
        </p:txBody>
      </p:sp>
      <p:sp>
        <p:nvSpPr>
          <p:cNvPr id="10"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smtClean="0">
                <a:solidFill>
                  <a:prstClr val="black"/>
                </a:solidFill>
              </a:rPr>
              <a:t>© 2015 UST Global – Proprietary &amp; Confidential  </a:t>
            </a:r>
            <a:endParaRPr lang="en-US" sz="1100" dirty="0">
              <a:solidFill>
                <a:prstClr val="black"/>
              </a:solidFill>
            </a:endParaRPr>
          </a:p>
        </p:txBody>
      </p:sp>
      <p:pic>
        <p:nvPicPr>
          <p:cNvPr id="13" name="Picture 12"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36406"/>
            <a:ext cx="1600200" cy="394700"/>
          </a:xfrm>
          <a:prstGeom prst="rect">
            <a:avLst/>
          </a:prstGeom>
        </p:spPr>
      </p:pic>
    </p:spTree>
    <p:extLst>
      <p:ext uri="{BB962C8B-B14F-4D97-AF65-F5344CB8AC3E}">
        <p14:creationId xmlns:p14="http://schemas.microsoft.com/office/powerpoint/2010/main" val="2122131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0"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8"/>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49"/>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0" y="4808884"/>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t>Copyright and Confidentiality Notice</a:t>
            </a:r>
            <a:endParaRPr lang="en-US" dirty="0"/>
          </a:p>
        </p:txBody>
      </p:sp>
      <p:sp>
        <p:nvSpPr>
          <p:cNvPr id="11"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0"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8"/>
            <a:ext cx="9144000" cy="317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68422"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3"/>
            <a:ext cx="6805068"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5" r:id="rId11"/>
    <p:sldLayoutId id="2147483666" r:id="rId12"/>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ust-globa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g"/><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3284" y="1625851"/>
            <a:ext cx="8857886" cy="533400"/>
          </a:xfrm>
        </p:spPr>
        <p:txBody>
          <a:bodyPr/>
          <a:lstStyle/>
          <a:p>
            <a:r>
              <a:rPr lang="en-US" dirty="0" smtClean="0"/>
              <a:t>SOA to Microservices Proposal </a:t>
            </a:r>
            <a:r>
              <a:rPr lang="en-US" dirty="0"/>
              <a:t>for </a:t>
            </a:r>
            <a:endParaRPr lang="en-US" dirty="0" smtClean="0"/>
          </a:p>
          <a:p>
            <a:r>
              <a:rPr lang="en-US" dirty="0" smtClean="0"/>
              <a:t>Anthem</a:t>
            </a:r>
          </a:p>
          <a:p>
            <a:r>
              <a:rPr lang="en-US" sz="1800" dirty="0" smtClean="0"/>
              <a:t> </a:t>
            </a:r>
          </a:p>
          <a:p>
            <a:r>
              <a:rPr lang="en-US" sz="1800" dirty="0" smtClean="0"/>
              <a:t> </a:t>
            </a:r>
            <a:endParaRPr lang="en-US" sz="1800" dirty="0"/>
          </a:p>
        </p:txBody>
      </p:sp>
      <p:pic>
        <p:nvPicPr>
          <p:cNvPr id="1026" name="Picture 2" descr="http://www.antheminc.com/prodcontrib/groups/wellpoint/@wp_news_main/documents/wlp_assets/pw_e22625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280" y="266684"/>
            <a:ext cx="1711498" cy="46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018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Assessment Process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2676149"/>
              </p:ext>
            </p:extLst>
          </p:nvPr>
        </p:nvGraphicFramePr>
        <p:xfrm>
          <a:off x="380999" y="1371600"/>
          <a:ext cx="5879124"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n-US" dirty="0" smtClean="0"/>
              <a:t>DevOps Maturity</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10</a:t>
            </a:fld>
            <a:endParaRPr lang="en-US" dirty="0"/>
          </a:p>
        </p:txBody>
      </p:sp>
      <p:sp>
        <p:nvSpPr>
          <p:cNvPr id="7" name="Vertical Scroll 6"/>
          <p:cNvSpPr/>
          <p:nvPr/>
        </p:nvSpPr>
        <p:spPr>
          <a:xfrm>
            <a:off x="6879178" y="2876062"/>
            <a:ext cx="1702114" cy="2174630"/>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Detailed roadmap with implementation plan</a:t>
            </a:r>
          </a:p>
        </p:txBody>
      </p:sp>
    </p:spTree>
    <p:extLst>
      <p:ext uri="{BB962C8B-B14F-4D97-AF65-F5344CB8AC3E}">
        <p14:creationId xmlns:p14="http://schemas.microsoft.com/office/powerpoint/2010/main" val="269455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Workshop</a:t>
            </a:r>
            <a:endParaRPr lang="en-US"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dirty="0" smtClean="0"/>
              <a:t>Audience: </a:t>
            </a:r>
          </a:p>
          <a:p>
            <a:pPr marL="695325" lvl="1" indent="-457200"/>
            <a:r>
              <a:rPr lang="en-US" dirty="0" smtClean="0"/>
              <a:t>Key stakeholders, leadership, architects, and product owners</a:t>
            </a:r>
          </a:p>
          <a:p>
            <a:pPr marL="457200" indent="-457200">
              <a:buAutoNum type="arabicPeriod"/>
            </a:pPr>
            <a:r>
              <a:rPr lang="en-US" dirty="0" smtClean="0"/>
              <a:t>Delivered Value: </a:t>
            </a:r>
          </a:p>
          <a:p>
            <a:pPr marL="695325" lvl="1" indent="-457200"/>
            <a:r>
              <a:rPr lang="en-US" dirty="0" smtClean="0"/>
              <a:t>Clear recommendations for achieving better DevOps maturity,</a:t>
            </a:r>
          </a:p>
          <a:p>
            <a:pPr marL="695325" lvl="1" indent="-457200"/>
            <a:r>
              <a:rPr lang="en-US" dirty="0" smtClean="0"/>
              <a:t>Adaption roadmap and </a:t>
            </a:r>
          </a:p>
          <a:p>
            <a:pPr marL="695325" lvl="1" indent="-457200"/>
            <a:r>
              <a:rPr lang="en-US" dirty="0" smtClean="0"/>
              <a:t>Initial architecture</a:t>
            </a:r>
          </a:p>
          <a:p>
            <a:pPr marL="457200" indent="-457200">
              <a:buAutoNum type="arabicPeriod"/>
            </a:pPr>
            <a:r>
              <a:rPr lang="en-US" dirty="0" smtClean="0"/>
              <a:t>Specific Activities: </a:t>
            </a:r>
          </a:p>
          <a:p>
            <a:pPr marL="695325" lvl="1" indent="-457200"/>
            <a:r>
              <a:rPr lang="en-US" dirty="0" smtClean="0"/>
              <a:t>Assessment and planning engagement with teams</a:t>
            </a:r>
          </a:p>
          <a:p>
            <a:pPr marL="695325" lvl="1" indent="-457200"/>
            <a:r>
              <a:rPr lang="en-US" dirty="0" smtClean="0"/>
              <a:t>Detailed discussions &amp; white boarding</a:t>
            </a:r>
          </a:p>
          <a:p>
            <a:pPr marL="695325" lvl="1" indent="-457200"/>
            <a:r>
              <a:rPr lang="en-US" dirty="0"/>
              <a:t>E</a:t>
            </a:r>
            <a:r>
              <a:rPr lang="en-US" dirty="0" smtClean="0"/>
              <a:t>xisting tools/technology pros &amp; cons assessment</a:t>
            </a:r>
          </a:p>
          <a:p>
            <a:pPr marL="457200" indent="-457200">
              <a:buFont typeface="+mj-lt"/>
              <a:buAutoNum type="arabicPeriod"/>
            </a:pPr>
            <a:r>
              <a:rPr lang="en-US" dirty="0" smtClean="0"/>
              <a:t>Specific Deliverables:</a:t>
            </a:r>
          </a:p>
          <a:p>
            <a:pPr marL="695325" lvl="1" indent="-457200"/>
            <a:r>
              <a:rPr lang="en-US" dirty="0" smtClean="0"/>
              <a:t>Current state capture</a:t>
            </a:r>
          </a:p>
          <a:p>
            <a:pPr marL="695325" lvl="1" indent="-457200"/>
            <a:r>
              <a:rPr lang="en-US" dirty="0" smtClean="0"/>
              <a:t>Desired state and recommendations</a:t>
            </a:r>
          </a:p>
          <a:p>
            <a:pPr marL="695325" lvl="1" indent="-457200"/>
            <a:r>
              <a:rPr lang="en-US" dirty="0" smtClean="0"/>
              <a:t>Roadmap</a:t>
            </a:r>
          </a:p>
          <a:p>
            <a:pPr marL="457200" indent="-457200">
              <a:buFont typeface="+mj-lt"/>
              <a:buAutoNum type="arabicPeriod"/>
            </a:pPr>
            <a:r>
              <a:rPr lang="en-US" dirty="0" smtClean="0"/>
              <a:t>People:</a:t>
            </a:r>
          </a:p>
          <a:p>
            <a:pPr marL="695325" lvl="1" indent="-457200"/>
            <a:r>
              <a:rPr lang="en-US" dirty="0" smtClean="0"/>
              <a:t>Two UST DevOps consultants</a:t>
            </a:r>
          </a:p>
          <a:p>
            <a:pPr marL="0" indent="0">
              <a:buNone/>
            </a:pPr>
            <a:endParaRPr lang="en-US" dirty="0" smtClean="0"/>
          </a:p>
          <a:p>
            <a:pPr marL="695325" lvl="1" indent="-457200"/>
            <a:endParaRPr lang="en-US" dirty="0" smtClean="0"/>
          </a:p>
          <a:p>
            <a:pPr marL="0" indent="0">
              <a:buNone/>
            </a:pPr>
            <a:endParaRPr lang="en-US" dirty="0" smtClean="0"/>
          </a:p>
          <a:p>
            <a:pPr marL="0" indent="0">
              <a:buNone/>
            </a:pPr>
            <a:endParaRPr lang="en-US" dirty="0"/>
          </a:p>
        </p:txBody>
      </p:sp>
      <p:sp>
        <p:nvSpPr>
          <p:cNvPr id="4" name="Text Placeholder 3"/>
          <p:cNvSpPr>
            <a:spLocks noGrp="1"/>
          </p:cNvSpPr>
          <p:nvPr>
            <p:ph type="body" sz="quarter" idx="13"/>
          </p:nvPr>
        </p:nvSpPr>
        <p:spPr/>
        <p:txBody>
          <a:bodyPr/>
          <a:lstStyle/>
          <a:p>
            <a:r>
              <a:rPr lang="en-US" dirty="0" smtClean="0"/>
              <a:t>Workshop</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11</a:t>
            </a:fld>
            <a:endParaRPr lang="en-US" dirty="0"/>
          </a:p>
        </p:txBody>
      </p:sp>
    </p:spTree>
    <p:extLst>
      <p:ext uri="{BB962C8B-B14F-4D97-AF65-F5344CB8AC3E}">
        <p14:creationId xmlns:p14="http://schemas.microsoft.com/office/powerpoint/2010/main" val="657150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Assessment Questions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Develop and test: </a:t>
            </a:r>
          </a:p>
          <a:p>
            <a:pPr marL="457200" indent="-457200">
              <a:buFont typeface="+mj-lt"/>
              <a:buAutoNum type="arabicPeriod"/>
            </a:pPr>
            <a:r>
              <a:rPr lang="en-US" sz="1700" dirty="0" smtClean="0"/>
              <a:t>Do all developers and testers understand the release criteria?</a:t>
            </a:r>
          </a:p>
          <a:p>
            <a:pPr marL="457200" indent="-457200">
              <a:buFont typeface="+mj-lt"/>
              <a:buAutoNum type="arabicPeriod"/>
            </a:pPr>
            <a:r>
              <a:rPr lang="en-US" sz="1700" dirty="0" smtClean="0"/>
              <a:t>Can teams create production application configurations in development and test environments?</a:t>
            </a:r>
          </a:p>
          <a:p>
            <a:pPr marL="457200" indent="-457200">
              <a:buFont typeface="+mj-lt"/>
              <a:buAutoNum type="arabicPeriod"/>
            </a:pPr>
            <a:r>
              <a:rPr lang="en-US" sz="1700" dirty="0" smtClean="0"/>
              <a:t>Can developers self-service provision infrastructure?</a:t>
            </a:r>
          </a:p>
          <a:p>
            <a:pPr marL="457200" indent="-457200">
              <a:buFont typeface="+mj-lt"/>
              <a:buAutoNum type="arabicPeriod"/>
            </a:pPr>
            <a:endParaRPr lang="en-US" dirty="0" smtClean="0"/>
          </a:p>
          <a:p>
            <a:pPr marL="0" indent="0">
              <a:buNone/>
            </a:pPr>
            <a:r>
              <a:rPr lang="en-US" dirty="0" smtClean="0"/>
              <a:t>Release and Deploy:</a:t>
            </a:r>
          </a:p>
          <a:p>
            <a:pPr marL="457200" indent="-457200">
              <a:buAutoNum type="arabicPeriod"/>
            </a:pPr>
            <a:r>
              <a:rPr lang="en-US" sz="1700" dirty="0" smtClean="0"/>
              <a:t>Can your teams deliver current tasks and timelines to stakeholders?</a:t>
            </a:r>
          </a:p>
          <a:p>
            <a:pPr marL="457200" indent="-457200">
              <a:buAutoNum type="arabicPeriod"/>
            </a:pPr>
            <a:r>
              <a:rPr lang="en-US" sz="1700" dirty="0" smtClean="0"/>
              <a:t>Are your release deployments automated from development, testing to production?</a:t>
            </a:r>
          </a:p>
          <a:p>
            <a:pPr marL="457200" indent="-457200">
              <a:buAutoNum type="arabicPeriod"/>
            </a:pPr>
            <a:r>
              <a:rPr lang="en-US" sz="1700" dirty="0" smtClean="0"/>
              <a:t>How many change board approvals within a release?</a:t>
            </a:r>
          </a:p>
          <a:p>
            <a:pPr marL="0" indent="0">
              <a:buNone/>
            </a:pPr>
            <a:endParaRPr lang="en-US" dirty="0" smtClean="0"/>
          </a:p>
          <a:p>
            <a:pPr marL="0" indent="0">
              <a:buNone/>
            </a:pPr>
            <a:r>
              <a:rPr lang="en-US" dirty="0" smtClean="0"/>
              <a:t>Operate and Evaluate:</a:t>
            </a:r>
          </a:p>
          <a:p>
            <a:pPr marL="457200" indent="-457200">
              <a:buAutoNum type="arabicPeriod"/>
            </a:pPr>
            <a:r>
              <a:rPr lang="en-US" sz="1600" dirty="0" smtClean="0"/>
              <a:t>Have applications and services moved to third party cloud services?</a:t>
            </a:r>
          </a:p>
          <a:p>
            <a:pPr marL="457200" indent="-457200">
              <a:buAutoNum type="arabicPeriod"/>
            </a:pPr>
            <a:r>
              <a:rPr lang="en-US" sz="1600" dirty="0" smtClean="0"/>
              <a:t>Have your teams understand the need for continuous delivery?</a:t>
            </a:r>
          </a:p>
          <a:p>
            <a:pPr marL="457200" indent="-457200">
              <a:buAutoNum type="arabicPeriod"/>
            </a:pPr>
            <a:r>
              <a:rPr lang="en-US" sz="1600" dirty="0"/>
              <a:t>Can your teams monitor complete business </a:t>
            </a:r>
            <a:r>
              <a:rPr lang="en-US" sz="1600" dirty="0" smtClean="0"/>
              <a:t>services and report to end users whether they are green, yellow or red?</a:t>
            </a:r>
            <a:endParaRPr lang="en-US" sz="1600" dirty="0"/>
          </a:p>
        </p:txBody>
      </p:sp>
      <p:sp>
        <p:nvSpPr>
          <p:cNvPr id="4" name="Text Placeholder 3"/>
          <p:cNvSpPr>
            <a:spLocks noGrp="1"/>
          </p:cNvSpPr>
          <p:nvPr>
            <p:ph type="body" sz="quarter" idx="13"/>
          </p:nvPr>
        </p:nvSpPr>
        <p:spPr/>
        <p:txBody>
          <a:bodyPr/>
          <a:lstStyle/>
          <a:p>
            <a:r>
              <a:rPr lang="en-US" dirty="0" smtClean="0"/>
              <a:t>Maturity Methodology</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spTree>
    <p:extLst>
      <p:ext uri="{BB962C8B-B14F-4D97-AF65-F5344CB8AC3E}">
        <p14:creationId xmlns:p14="http://schemas.microsoft.com/office/powerpoint/2010/main" val="1395235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Continuous Innovation </a:t>
            </a:r>
            <a:r>
              <a:rPr lang="en-US" b="1" dirty="0" smtClean="0"/>
              <a:t>delivered as-a-Service (</a:t>
            </a:r>
            <a:r>
              <a:rPr lang="en-US" b="1" dirty="0" err="1" smtClean="0"/>
              <a:t>CiS</a:t>
            </a:r>
            <a:r>
              <a:rPr lang="en-US" b="1" dirty="0" smtClean="0"/>
              <a:t>) </a:t>
            </a:r>
            <a:endParaRPr lang="en-US" b="1" dirty="0"/>
          </a:p>
        </p:txBody>
      </p:sp>
      <p:sp>
        <p:nvSpPr>
          <p:cNvPr id="6" name="Text Placeholder 5"/>
          <p:cNvSpPr>
            <a:spLocks noGrp="1"/>
          </p:cNvSpPr>
          <p:nvPr>
            <p:ph type="body" sz="quarter" idx="13"/>
          </p:nvPr>
        </p:nvSpPr>
        <p:spPr/>
        <p:txBody>
          <a:bodyPr/>
          <a:lstStyle/>
          <a:p>
            <a:r>
              <a:rPr lang="en-US" dirty="0" err="1" smtClean="0"/>
              <a:t>CiS</a:t>
            </a:r>
            <a:endParaRPr lang="en-US" dirty="0"/>
          </a:p>
        </p:txBody>
      </p:sp>
      <p:sp>
        <p:nvSpPr>
          <p:cNvPr id="4" name="Slide Number Placeholder 3"/>
          <p:cNvSpPr>
            <a:spLocks noGrp="1"/>
          </p:cNvSpPr>
          <p:nvPr>
            <p:ph type="sldNum" sz="quarter" idx="14"/>
          </p:nvPr>
        </p:nvSpPr>
        <p:spPr/>
        <p:txBody>
          <a:bodyPr/>
          <a:lstStyle/>
          <a:p>
            <a:fld id="{3657DB35-97C3-4322-8C54-2B95152DD3E3}" type="slidenum">
              <a:rPr lang="en-US" smtClean="0">
                <a:solidFill>
                  <a:prstClr val="black"/>
                </a:solidFill>
              </a:rPr>
              <a:pPr/>
              <a:t>13</a:t>
            </a:fld>
            <a:endParaRPr lang="en-US" dirty="0">
              <a:solidFill>
                <a:prstClr val="black"/>
              </a:solidFill>
            </a:endParaRPr>
          </a:p>
        </p:txBody>
      </p:sp>
      <p:sp>
        <p:nvSpPr>
          <p:cNvPr id="24" name="Line Callout 3 23"/>
          <p:cNvSpPr/>
          <p:nvPr/>
        </p:nvSpPr>
        <p:spPr>
          <a:xfrm>
            <a:off x="6390167" y="1746906"/>
            <a:ext cx="2144233" cy="1021694"/>
          </a:xfrm>
          <a:prstGeom prst="borderCallout3">
            <a:avLst>
              <a:gd name="adj1" fmla="val 18750"/>
              <a:gd name="adj2" fmla="val -8333"/>
              <a:gd name="adj3" fmla="val 18750"/>
              <a:gd name="adj4" fmla="val -16667"/>
              <a:gd name="adj5" fmla="val 20167"/>
              <a:gd name="adj6" fmla="val -49928"/>
              <a:gd name="adj7" fmla="val 81724"/>
              <a:gd name="adj8" fmla="val -661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smtClean="0"/>
              <a:t>Planning </a:t>
            </a:r>
          </a:p>
          <a:p>
            <a:pPr marL="285750" indent="-285750">
              <a:buFont typeface="Wingdings" charset="2"/>
              <a:buChar char="ü"/>
            </a:pPr>
            <a:r>
              <a:rPr lang="en-US" sz="1400" dirty="0" smtClean="0"/>
              <a:t>Design</a:t>
            </a:r>
          </a:p>
          <a:p>
            <a:pPr marL="285750" indent="-285750">
              <a:buFont typeface="Wingdings" charset="2"/>
              <a:buChar char="ü"/>
            </a:pPr>
            <a:r>
              <a:rPr lang="en-US" sz="1400" dirty="0" smtClean="0"/>
              <a:t>Configuration and Implementation</a:t>
            </a:r>
            <a:endParaRPr lang="en-US" sz="1400" dirty="0"/>
          </a:p>
        </p:txBody>
      </p:sp>
      <p:sp>
        <p:nvSpPr>
          <p:cNvPr id="25" name="Line Callout 3 24"/>
          <p:cNvSpPr/>
          <p:nvPr/>
        </p:nvSpPr>
        <p:spPr>
          <a:xfrm>
            <a:off x="6809187" y="4032606"/>
            <a:ext cx="1979213" cy="1174394"/>
          </a:xfrm>
          <a:prstGeom prst="borderCallout3">
            <a:avLst>
              <a:gd name="adj1" fmla="val 18750"/>
              <a:gd name="adj2" fmla="val -8333"/>
              <a:gd name="adj3" fmla="val 18751"/>
              <a:gd name="adj4" fmla="val -4437"/>
              <a:gd name="adj5" fmla="val 20167"/>
              <a:gd name="adj6" fmla="val -26906"/>
              <a:gd name="adj7" fmla="val -8523"/>
              <a:gd name="adj8" fmla="val -394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err="1" smtClean="0"/>
              <a:t>App.Data.Env</a:t>
            </a:r>
            <a:r>
              <a:rPr lang="en-US" sz="1400" dirty="0" smtClean="0"/>
              <a:t>-as-a-Service Platform</a:t>
            </a:r>
          </a:p>
          <a:p>
            <a:pPr marL="285750" indent="-285750">
              <a:buFont typeface="Wingdings" charset="2"/>
              <a:buChar char="ü"/>
            </a:pPr>
            <a:r>
              <a:rPr lang="en-US" sz="1400" dirty="0" smtClean="0"/>
              <a:t>Federated </a:t>
            </a:r>
            <a:r>
              <a:rPr lang="en-US" sz="1400" dirty="0" smtClean="0"/>
              <a:t>cloud </a:t>
            </a:r>
            <a:r>
              <a:rPr lang="en-US" sz="1400" dirty="0" err="1" smtClean="0"/>
              <a:t>mgmt</a:t>
            </a:r>
            <a:r>
              <a:rPr lang="en-US" sz="1400" dirty="0" smtClean="0"/>
              <a:t> and orchestration</a:t>
            </a:r>
            <a:endParaRPr lang="en-US" sz="1400" dirty="0"/>
          </a:p>
        </p:txBody>
      </p:sp>
      <p:sp>
        <p:nvSpPr>
          <p:cNvPr id="26" name="Line Callout 3 25"/>
          <p:cNvSpPr/>
          <p:nvPr/>
        </p:nvSpPr>
        <p:spPr>
          <a:xfrm>
            <a:off x="5788167" y="5791376"/>
            <a:ext cx="1768333" cy="774524"/>
          </a:xfrm>
          <a:prstGeom prst="borderCallout3">
            <a:avLst>
              <a:gd name="adj1" fmla="val 18751"/>
              <a:gd name="adj2" fmla="val -1138"/>
              <a:gd name="adj3" fmla="val 20485"/>
              <a:gd name="adj4" fmla="val -17386"/>
              <a:gd name="adj5" fmla="val 21902"/>
              <a:gd name="adj6" fmla="val -29784"/>
              <a:gd name="adj7" fmla="val -8523"/>
              <a:gd name="adj8" fmla="val -4952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200" dirty="0" smtClean="0"/>
              <a:t>Testing Tools Integration</a:t>
            </a:r>
          </a:p>
          <a:p>
            <a:pPr marL="285750" indent="-285750">
              <a:buFont typeface="Wingdings" charset="2"/>
              <a:buChar char="ü"/>
            </a:pPr>
            <a:r>
              <a:rPr lang="en-US" sz="1200" dirty="0" smtClean="0"/>
              <a:t>Test Data Management</a:t>
            </a:r>
          </a:p>
          <a:p>
            <a:pPr marL="285750" indent="-285750">
              <a:buFont typeface="Wingdings" charset="2"/>
              <a:buChar char="ü"/>
            </a:pPr>
            <a:endParaRPr lang="en-US" sz="1200" dirty="0"/>
          </a:p>
        </p:txBody>
      </p:sp>
      <p:sp>
        <p:nvSpPr>
          <p:cNvPr id="27" name="Line Callout 3 26"/>
          <p:cNvSpPr/>
          <p:nvPr/>
        </p:nvSpPr>
        <p:spPr>
          <a:xfrm>
            <a:off x="356192" y="4032607"/>
            <a:ext cx="1738422" cy="805116"/>
          </a:xfrm>
          <a:prstGeom prst="borderCallout3">
            <a:avLst>
              <a:gd name="adj1" fmla="val 18751"/>
              <a:gd name="adj2" fmla="val 101020"/>
              <a:gd name="adj3" fmla="val 18751"/>
              <a:gd name="adj4" fmla="val 109088"/>
              <a:gd name="adj5" fmla="val 18432"/>
              <a:gd name="adj6" fmla="val 117048"/>
              <a:gd name="adj7" fmla="val -8522"/>
              <a:gd name="adj8" fmla="val 13896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200" dirty="0" smtClean="0"/>
              <a:t>FogPanel Cloud </a:t>
            </a:r>
            <a:r>
              <a:rPr lang="en-US" sz="1200" dirty="0" err="1" smtClean="0"/>
              <a:t>Mgmt</a:t>
            </a:r>
            <a:endParaRPr lang="en-US" sz="1200" dirty="0" smtClean="0"/>
          </a:p>
          <a:p>
            <a:pPr marL="285750" indent="-285750">
              <a:buFont typeface="Wingdings" charset="2"/>
              <a:buChar char="ü"/>
            </a:pPr>
            <a:r>
              <a:rPr lang="en-US" sz="1200" dirty="0" smtClean="0"/>
              <a:t>Service </a:t>
            </a:r>
            <a:r>
              <a:rPr lang="en-US" sz="1200" dirty="0" err="1" smtClean="0"/>
              <a:t>Mgmt</a:t>
            </a:r>
            <a:r>
              <a:rPr lang="en-US" sz="1200" dirty="0" smtClean="0"/>
              <a:t> &amp; </a:t>
            </a:r>
            <a:r>
              <a:rPr lang="en-US" sz="1200" dirty="0" smtClean="0"/>
              <a:t>Infra integration</a:t>
            </a:r>
            <a:endParaRPr lang="en-US" sz="1200" dirty="0" smtClean="0"/>
          </a:p>
          <a:p>
            <a:pPr marL="285750" indent="-285750">
              <a:buFont typeface="Wingdings" charset="2"/>
              <a:buChar char="ü"/>
            </a:pPr>
            <a:endParaRPr lang="en-US" sz="1200" dirty="0"/>
          </a:p>
        </p:txBody>
      </p:sp>
      <p:sp>
        <p:nvSpPr>
          <p:cNvPr id="28" name="Line Callout 3 27"/>
          <p:cNvSpPr/>
          <p:nvPr/>
        </p:nvSpPr>
        <p:spPr>
          <a:xfrm>
            <a:off x="622301" y="1746906"/>
            <a:ext cx="1888358" cy="704193"/>
          </a:xfrm>
          <a:prstGeom prst="borderCallout3">
            <a:avLst>
              <a:gd name="adj1" fmla="val 20486"/>
              <a:gd name="adj2" fmla="val 100301"/>
              <a:gd name="adj3" fmla="val 20486"/>
              <a:gd name="adj4" fmla="val 119305"/>
              <a:gd name="adj5" fmla="val 20167"/>
              <a:gd name="adj6" fmla="val 134244"/>
              <a:gd name="adj7" fmla="val 74851"/>
              <a:gd name="adj8" fmla="val 13596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smtClean="0"/>
              <a:t>Agile </a:t>
            </a:r>
            <a:r>
              <a:rPr lang="en-US" sz="1400" dirty="0" smtClean="0"/>
              <a:t>Program Management</a:t>
            </a:r>
            <a:endParaRPr lang="en-US" sz="1400" dirty="0"/>
          </a:p>
        </p:txBody>
      </p:sp>
      <p:sp>
        <p:nvSpPr>
          <p:cNvPr id="29" name="Line Callout 3 28"/>
          <p:cNvSpPr/>
          <p:nvPr/>
        </p:nvSpPr>
        <p:spPr>
          <a:xfrm>
            <a:off x="457200" y="5791387"/>
            <a:ext cx="2352991" cy="612648"/>
          </a:xfrm>
          <a:prstGeom prst="borderCallout3">
            <a:avLst>
              <a:gd name="adj1" fmla="val 18751"/>
              <a:gd name="adj2" fmla="val 101020"/>
              <a:gd name="adj3" fmla="val 18751"/>
              <a:gd name="adj4" fmla="val 108293"/>
              <a:gd name="adj5" fmla="val 14961"/>
              <a:gd name="adj6" fmla="val 115670"/>
              <a:gd name="adj7" fmla="val -51909"/>
              <a:gd name="adj8" fmla="val 12327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smtClean="0"/>
              <a:t>Release and Deployment</a:t>
            </a:r>
            <a:endParaRPr lang="en-US" sz="1400" dirty="0"/>
          </a:p>
        </p:txBody>
      </p:sp>
      <p:grpSp>
        <p:nvGrpSpPr>
          <p:cNvPr id="3" name="Group 2"/>
          <p:cNvGrpSpPr/>
          <p:nvPr/>
        </p:nvGrpSpPr>
        <p:grpSpPr>
          <a:xfrm>
            <a:off x="2295884" y="1945758"/>
            <a:ext cx="4015524" cy="4004966"/>
            <a:chOff x="2295884" y="1945758"/>
            <a:chExt cx="4015524" cy="4004966"/>
          </a:xfrm>
        </p:grpSpPr>
        <p:pic>
          <p:nvPicPr>
            <p:cNvPr id="34" name="Picture 33"/>
            <p:cNvPicPr>
              <a:picLocks noChangeAspect="1"/>
            </p:cNvPicPr>
            <p:nvPr/>
          </p:nvPicPr>
          <p:blipFill>
            <a:blip r:embed="rId3"/>
            <a:stretch>
              <a:fillRect/>
            </a:stretch>
          </p:blipFill>
          <p:spPr>
            <a:xfrm>
              <a:off x="3262512" y="2634609"/>
              <a:ext cx="895350" cy="914400"/>
            </a:xfrm>
            <a:prstGeom prst="rect">
              <a:avLst/>
            </a:prstGeom>
          </p:spPr>
        </p:pic>
        <p:grpSp>
          <p:nvGrpSpPr>
            <p:cNvPr id="35" name="Group 34"/>
            <p:cNvGrpSpPr/>
            <p:nvPr/>
          </p:nvGrpSpPr>
          <p:grpSpPr>
            <a:xfrm>
              <a:off x="3208462" y="4117358"/>
              <a:ext cx="977900" cy="1129114"/>
              <a:chOff x="3087207" y="3900044"/>
              <a:chExt cx="977900" cy="1129114"/>
            </a:xfrm>
          </p:grpSpPr>
          <p:pic>
            <p:nvPicPr>
              <p:cNvPr id="36" name="Picture 35"/>
              <p:cNvPicPr>
                <a:picLocks noChangeAspect="1"/>
              </p:cNvPicPr>
              <p:nvPr/>
            </p:nvPicPr>
            <p:blipFill>
              <a:blip r:embed="rId4"/>
              <a:stretch>
                <a:fillRect/>
              </a:stretch>
            </p:blipFill>
            <p:spPr>
              <a:xfrm>
                <a:off x="3087207" y="3900044"/>
                <a:ext cx="977900" cy="939800"/>
              </a:xfrm>
              <a:prstGeom prst="rect">
                <a:avLst/>
              </a:prstGeom>
            </p:spPr>
          </p:pic>
          <p:sp>
            <p:nvSpPr>
              <p:cNvPr id="37" name="TextBox 36"/>
              <p:cNvSpPr txBox="1"/>
              <p:nvPr/>
            </p:nvSpPr>
            <p:spPr>
              <a:xfrm>
                <a:off x="3255325" y="4752159"/>
                <a:ext cx="661528" cy="276999"/>
              </a:xfrm>
              <a:prstGeom prst="rect">
                <a:avLst/>
              </a:prstGeom>
              <a:noFill/>
            </p:spPr>
            <p:txBody>
              <a:bodyPr wrap="none" rtlCol="0">
                <a:spAutoFit/>
              </a:bodyPr>
              <a:lstStyle/>
              <a:p>
                <a:r>
                  <a:rPr lang="en-US" sz="1200" dirty="0" smtClean="0"/>
                  <a:t>Process</a:t>
                </a:r>
                <a:endParaRPr lang="en-US" sz="1200" dirty="0"/>
              </a:p>
            </p:txBody>
          </p:sp>
        </p:grpSp>
        <p:grpSp>
          <p:nvGrpSpPr>
            <p:cNvPr id="38" name="Group 37"/>
            <p:cNvGrpSpPr/>
            <p:nvPr/>
          </p:nvGrpSpPr>
          <p:grpSpPr>
            <a:xfrm>
              <a:off x="4329236" y="2547125"/>
              <a:ext cx="965200" cy="1205986"/>
              <a:chOff x="3823558" y="2525308"/>
              <a:chExt cx="965200" cy="1205986"/>
            </a:xfrm>
          </p:grpSpPr>
          <p:pic>
            <p:nvPicPr>
              <p:cNvPr id="39" name="Picture 38"/>
              <p:cNvPicPr>
                <a:picLocks noChangeAspect="1"/>
              </p:cNvPicPr>
              <p:nvPr/>
            </p:nvPicPr>
            <p:blipFill>
              <a:blip r:embed="rId5"/>
              <a:stretch>
                <a:fillRect/>
              </a:stretch>
            </p:blipFill>
            <p:spPr>
              <a:xfrm>
                <a:off x="3823558" y="2525308"/>
                <a:ext cx="965200" cy="990600"/>
              </a:xfrm>
              <a:prstGeom prst="rect">
                <a:avLst/>
              </a:prstGeom>
            </p:spPr>
          </p:pic>
          <p:sp>
            <p:nvSpPr>
              <p:cNvPr id="40" name="TextBox 39"/>
              <p:cNvSpPr txBox="1"/>
              <p:nvPr/>
            </p:nvSpPr>
            <p:spPr>
              <a:xfrm>
                <a:off x="3999254" y="3454295"/>
                <a:ext cx="612796" cy="276999"/>
              </a:xfrm>
              <a:prstGeom prst="rect">
                <a:avLst/>
              </a:prstGeom>
              <a:noFill/>
            </p:spPr>
            <p:txBody>
              <a:bodyPr wrap="none" rtlCol="0">
                <a:spAutoFit/>
              </a:bodyPr>
              <a:lstStyle/>
              <a:p>
                <a:r>
                  <a:rPr lang="en-US" sz="1200" dirty="0" smtClean="0"/>
                  <a:t>People</a:t>
                </a:r>
                <a:endParaRPr lang="en-US" dirty="0"/>
              </a:p>
            </p:txBody>
          </p:sp>
        </p:grpSp>
        <p:sp>
          <p:nvSpPr>
            <p:cNvPr id="41" name="Donut 40"/>
            <p:cNvSpPr/>
            <p:nvPr/>
          </p:nvSpPr>
          <p:spPr>
            <a:xfrm>
              <a:off x="2296634" y="1945758"/>
              <a:ext cx="3997840" cy="4004966"/>
            </a:xfrm>
            <a:prstGeom prst="donut">
              <a:avLst>
                <a:gd name="adj" fmla="val 119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Striped Right Arrow 41"/>
            <p:cNvSpPr/>
            <p:nvPr/>
          </p:nvSpPr>
          <p:spPr>
            <a:xfrm rot="1358392">
              <a:off x="4865435" y="2179178"/>
              <a:ext cx="717993" cy="498123"/>
            </a:xfrm>
            <a:prstGeom prst="stripedRightArrow">
              <a:avLst>
                <a:gd name="adj1" fmla="val 92456"/>
                <a:gd name="adj2" fmla="val 63465"/>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Striped Right Arrow 42"/>
            <p:cNvSpPr/>
            <p:nvPr/>
          </p:nvSpPr>
          <p:spPr>
            <a:xfrm rot="19403485">
              <a:off x="3045195" y="2167567"/>
              <a:ext cx="717993" cy="498123"/>
            </a:xfrm>
            <a:prstGeom prst="stripedRightArrow">
              <a:avLst>
                <a:gd name="adj1" fmla="val 92456"/>
                <a:gd name="adj2" fmla="val 6346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Striped Right Arrow 43"/>
            <p:cNvSpPr/>
            <p:nvPr/>
          </p:nvSpPr>
          <p:spPr>
            <a:xfrm rot="16042471">
              <a:off x="2185949" y="3644144"/>
              <a:ext cx="717993" cy="498123"/>
            </a:xfrm>
            <a:prstGeom prst="stripedRightArrow">
              <a:avLst>
                <a:gd name="adj1" fmla="val 92456"/>
                <a:gd name="adj2" fmla="val 6346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5" name="Striped Right Arrow 44"/>
            <p:cNvSpPr/>
            <p:nvPr/>
          </p:nvSpPr>
          <p:spPr>
            <a:xfrm rot="12746401">
              <a:off x="2947848" y="5139557"/>
              <a:ext cx="717993" cy="498123"/>
            </a:xfrm>
            <a:prstGeom prst="stripedRightArrow">
              <a:avLst>
                <a:gd name="adj1" fmla="val 92456"/>
                <a:gd name="adj2" fmla="val 63465"/>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6" name="Striped Right Arrow 45"/>
            <p:cNvSpPr/>
            <p:nvPr/>
          </p:nvSpPr>
          <p:spPr>
            <a:xfrm rot="9267040">
              <a:off x="4541822" y="5361408"/>
              <a:ext cx="717993" cy="498123"/>
            </a:xfrm>
            <a:prstGeom prst="stripedRightArrow">
              <a:avLst>
                <a:gd name="adj1" fmla="val 92456"/>
                <a:gd name="adj2" fmla="val 63465"/>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Striped Right Arrow 46"/>
            <p:cNvSpPr/>
            <p:nvPr/>
          </p:nvSpPr>
          <p:spPr>
            <a:xfrm rot="5400000">
              <a:off x="5703350" y="3823415"/>
              <a:ext cx="717993" cy="498123"/>
            </a:xfrm>
            <a:prstGeom prst="stripedRightArrow">
              <a:avLst>
                <a:gd name="adj1" fmla="val 92456"/>
                <a:gd name="adj2" fmla="val 63465"/>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48" name="Group 47"/>
            <p:cNvGrpSpPr/>
            <p:nvPr/>
          </p:nvGrpSpPr>
          <p:grpSpPr>
            <a:xfrm>
              <a:off x="4484705" y="4086368"/>
              <a:ext cx="905274" cy="1162286"/>
              <a:chOff x="4579208" y="3969219"/>
              <a:chExt cx="905274" cy="1162286"/>
            </a:xfrm>
          </p:grpSpPr>
          <p:pic>
            <p:nvPicPr>
              <p:cNvPr id="49" name="Picture 4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579208" y="3969219"/>
                <a:ext cx="905274" cy="921440"/>
              </a:xfrm>
              <a:prstGeom prst="rect">
                <a:avLst/>
              </a:prstGeom>
            </p:spPr>
          </p:pic>
          <p:sp>
            <p:nvSpPr>
              <p:cNvPr id="50" name="TextBox 49"/>
              <p:cNvSpPr txBox="1"/>
              <p:nvPr/>
            </p:nvSpPr>
            <p:spPr>
              <a:xfrm>
                <a:off x="4813542" y="4854506"/>
                <a:ext cx="506164" cy="276999"/>
              </a:xfrm>
              <a:prstGeom prst="rect">
                <a:avLst/>
              </a:prstGeom>
              <a:noFill/>
            </p:spPr>
            <p:txBody>
              <a:bodyPr wrap="none" rtlCol="0">
                <a:spAutoFit/>
              </a:bodyPr>
              <a:lstStyle/>
              <a:p>
                <a:r>
                  <a:rPr lang="en-US" sz="1200" dirty="0" smtClean="0"/>
                  <a:t>Tools</a:t>
                </a:r>
                <a:endParaRPr lang="en-US" sz="1200" dirty="0"/>
              </a:p>
            </p:txBody>
          </p:sp>
        </p:grpSp>
        <p:sp>
          <p:nvSpPr>
            <p:cNvPr id="51" name="TextBox 50"/>
            <p:cNvSpPr txBox="1"/>
            <p:nvPr/>
          </p:nvSpPr>
          <p:spPr>
            <a:xfrm>
              <a:off x="2827125" y="3688396"/>
              <a:ext cx="2869696"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rgbClr val="FF0000"/>
                  </a:solidFill>
                </a:rPr>
                <a:t>Continuous Innovation</a:t>
              </a:r>
              <a:endParaRPr lang="en-US" sz="2000" b="1" dirty="0">
                <a:ln/>
                <a:solidFill>
                  <a:srgbClr val="FF0000"/>
                </a:solidFill>
              </a:endParaRPr>
            </a:p>
          </p:txBody>
        </p:sp>
        <p:sp>
          <p:nvSpPr>
            <p:cNvPr id="52" name="TextBox 51"/>
            <p:cNvSpPr txBox="1"/>
            <p:nvPr/>
          </p:nvSpPr>
          <p:spPr>
            <a:xfrm>
              <a:off x="3394297" y="3489633"/>
              <a:ext cx="701602" cy="276999"/>
            </a:xfrm>
            <a:prstGeom prst="rect">
              <a:avLst/>
            </a:prstGeom>
            <a:noFill/>
          </p:spPr>
          <p:txBody>
            <a:bodyPr wrap="none" rtlCol="0">
              <a:spAutoFit/>
            </a:bodyPr>
            <a:lstStyle/>
            <a:p>
              <a:r>
                <a:rPr lang="en-US" sz="1200" dirty="0" smtClean="0"/>
                <a:t>Policies</a:t>
              </a:r>
              <a:endParaRPr lang="en-US" sz="1200" dirty="0"/>
            </a:p>
          </p:txBody>
        </p:sp>
      </p:grpSp>
    </p:spTree>
    <p:extLst>
      <p:ext uri="{BB962C8B-B14F-4D97-AF65-F5344CB8AC3E}">
        <p14:creationId xmlns:p14="http://schemas.microsoft.com/office/powerpoint/2010/main" val="78546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90703"/>
            <a:ext cx="8436864" cy="530352"/>
          </a:xfrm>
        </p:spPr>
        <p:txBody>
          <a:bodyPr/>
          <a:lstStyle/>
          <a:p>
            <a:r>
              <a:rPr lang="en-US" dirty="0" smtClean="0"/>
              <a:t>UST Microservices Solution for Anthem</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14</a:t>
            </a:fld>
            <a:endParaRPr lang="en-US" dirty="0"/>
          </a:p>
        </p:txBody>
      </p:sp>
      <p:grpSp>
        <p:nvGrpSpPr>
          <p:cNvPr id="3" name="Group 2"/>
          <p:cNvGrpSpPr/>
          <p:nvPr/>
        </p:nvGrpSpPr>
        <p:grpSpPr>
          <a:xfrm>
            <a:off x="680720" y="1888694"/>
            <a:ext cx="1955800" cy="2355933"/>
            <a:chOff x="680720" y="1920160"/>
            <a:chExt cx="1955800" cy="2355933"/>
          </a:xfrm>
        </p:grpSpPr>
        <p:sp>
          <p:nvSpPr>
            <p:cNvPr id="6" name="Rectangle 5"/>
            <p:cNvSpPr/>
            <p:nvPr/>
          </p:nvSpPr>
          <p:spPr>
            <a:xfrm>
              <a:off x="680720" y="1920160"/>
              <a:ext cx="1950720" cy="23295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Tools &amp; Frameworks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7" name="Rectangle 6"/>
            <p:cNvSpPr/>
            <p:nvPr/>
          </p:nvSpPr>
          <p:spPr>
            <a:xfrm>
              <a:off x="680720" y="223287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Centralized Configuration</a:t>
              </a:r>
              <a:endParaRPr lang="en-US" sz="1100" b="1" dirty="0">
                <a:solidFill>
                  <a:schemeClr val="tx1"/>
                </a:solidFill>
                <a:latin typeface="Helvetica" panose="020B0604020202020204" pitchFamily="34" charset="0"/>
                <a:cs typeface="Helvetica" panose="020B0604020202020204" pitchFamily="34" charset="0"/>
              </a:endParaRPr>
            </a:p>
          </p:txBody>
        </p:sp>
        <p:sp>
          <p:nvSpPr>
            <p:cNvPr id="9" name="Rectangle 8"/>
            <p:cNvSpPr/>
            <p:nvPr/>
          </p:nvSpPr>
          <p:spPr>
            <a:xfrm>
              <a:off x="680720" y="3749289"/>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Reactive Services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0" name="Rectangle 9"/>
            <p:cNvSpPr/>
            <p:nvPr/>
          </p:nvSpPr>
          <p:spPr>
            <a:xfrm>
              <a:off x="680720" y="2536157"/>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Event-Driven Architecture</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1" name="Rectangle 10"/>
            <p:cNvSpPr/>
            <p:nvPr/>
          </p:nvSpPr>
          <p:spPr>
            <a:xfrm>
              <a:off x="685800" y="344600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Smart Service Client</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2" name="Rectangle 11"/>
            <p:cNvSpPr/>
            <p:nvPr/>
          </p:nvSpPr>
          <p:spPr>
            <a:xfrm>
              <a:off x="685800" y="283944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Service Registration</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3" name="Rectangle 12"/>
            <p:cNvSpPr/>
            <p:nvPr/>
          </p:nvSpPr>
          <p:spPr>
            <a:xfrm>
              <a:off x="685800" y="314272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Service Discovery</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4" name="Rectangle 13"/>
            <p:cNvSpPr/>
            <p:nvPr/>
          </p:nvSpPr>
          <p:spPr>
            <a:xfrm>
              <a:off x="685800" y="405257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Packaging &amp; Deployment</a:t>
              </a:r>
              <a:endParaRPr lang="en-US" sz="1100" b="1" dirty="0">
                <a:solidFill>
                  <a:schemeClr val="tx1"/>
                </a:solidFill>
                <a:latin typeface="Helvetica" panose="020B0604020202020204" pitchFamily="34" charset="0"/>
                <a:cs typeface="Helvetica" panose="020B0604020202020204" pitchFamily="34" charset="0"/>
              </a:endParaRPr>
            </a:p>
          </p:txBody>
        </p:sp>
      </p:grpSp>
      <p:sp>
        <p:nvSpPr>
          <p:cNvPr id="17" name="Rectangle 16"/>
          <p:cNvSpPr/>
          <p:nvPr/>
        </p:nvSpPr>
        <p:spPr>
          <a:xfrm>
            <a:off x="685038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Security</a:t>
            </a:r>
            <a:endParaRPr lang="en-US" sz="1100" b="1" dirty="0">
              <a:solidFill>
                <a:schemeClr val="tx1"/>
              </a:solidFill>
              <a:latin typeface="Helvetica" panose="020B0604020202020204" pitchFamily="34" charset="0"/>
              <a:cs typeface="Helvetica" panose="020B0604020202020204" pitchFamily="34" charset="0"/>
            </a:endParaRPr>
          </a:p>
        </p:txBody>
      </p:sp>
      <p:sp>
        <p:nvSpPr>
          <p:cNvPr id="21" name="Rectangle 20"/>
          <p:cNvSpPr/>
          <p:nvPr/>
        </p:nvSpPr>
        <p:spPr>
          <a:xfrm>
            <a:off x="3512820" y="5451875"/>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Cloud-Ready</a:t>
            </a:r>
          </a:p>
        </p:txBody>
      </p:sp>
      <p:sp>
        <p:nvSpPr>
          <p:cNvPr id="22" name="Rectangle 21"/>
          <p:cNvSpPr/>
          <p:nvPr/>
        </p:nvSpPr>
        <p:spPr>
          <a:xfrm>
            <a:off x="3536427" y="312224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Test Automation</a:t>
            </a:r>
          </a:p>
        </p:txBody>
      </p:sp>
      <p:sp>
        <p:nvSpPr>
          <p:cNvPr id="27" name="Rectangle 26"/>
          <p:cNvSpPr/>
          <p:nvPr/>
        </p:nvSpPr>
        <p:spPr>
          <a:xfrm>
            <a:off x="66294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Performance</a:t>
            </a:r>
          </a:p>
        </p:txBody>
      </p:sp>
      <p:sp>
        <p:nvSpPr>
          <p:cNvPr id="33" name="Rectangle 32"/>
          <p:cNvSpPr/>
          <p:nvPr/>
        </p:nvSpPr>
        <p:spPr>
          <a:xfrm>
            <a:off x="3536427" y="34235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Build  Automation</a:t>
            </a:r>
          </a:p>
        </p:txBody>
      </p:sp>
      <p:grpSp>
        <p:nvGrpSpPr>
          <p:cNvPr id="20" name="Group 19"/>
          <p:cNvGrpSpPr/>
          <p:nvPr/>
        </p:nvGrpSpPr>
        <p:grpSpPr>
          <a:xfrm>
            <a:off x="6400800" y="1920160"/>
            <a:ext cx="1950720" cy="1660092"/>
            <a:chOff x="6400800" y="1921994"/>
            <a:chExt cx="1950720" cy="1660092"/>
          </a:xfrm>
        </p:grpSpPr>
        <p:sp>
          <p:nvSpPr>
            <p:cNvPr id="8" name="Rectangle 7"/>
            <p:cNvSpPr/>
            <p:nvPr/>
          </p:nvSpPr>
          <p:spPr>
            <a:xfrm>
              <a:off x="6400800" y="27839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Patterns &amp; Practices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28" name="Rectangle 27"/>
            <p:cNvSpPr/>
            <p:nvPr/>
          </p:nvSpPr>
          <p:spPr>
            <a:xfrm>
              <a:off x="6400800" y="307125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Program Management</a:t>
              </a:r>
            </a:p>
          </p:txBody>
        </p:sp>
        <p:sp>
          <p:nvSpPr>
            <p:cNvPr id="29" name="Rectangle 28"/>
            <p:cNvSpPr/>
            <p:nvPr/>
          </p:nvSpPr>
          <p:spPr>
            <a:xfrm>
              <a:off x="6400800" y="335856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Project Governance</a:t>
              </a:r>
            </a:p>
          </p:txBody>
        </p:sp>
        <p:sp>
          <p:nvSpPr>
            <p:cNvPr id="35" name="Rectangle 34"/>
            <p:cNvSpPr/>
            <p:nvPr/>
          </p:nvSpPr>
          <p:spPr>
            <a:xfrm>
              <a:off x="6400800" y="220930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Foundational Readiness</a:t>
              </a:r>
            </a:p>
          </p:txBody>
        </p:sp>
        <p:sp>
          <p:nvSpPr>
            <p:cNvPr id="36" name="Rectangle 35"/>
            <p:cNvSpPr/>
            <p:nvPr/>
          </p:nvSpPr>
          <p:spPr>
            <a:xfrm>
              <a:off x="6400800" y="192199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Agile Execution Model</a:t>
              </a:r>
            </a:p>
          </p:txBody>
        </p:sp>
        <p:sp>
          <p:nvSpPr>
            <p:cNvPr id="39" name="Rectangle 38"/>
            <p:cNvSpPr/>
            <p:nvPr/>
          </p:nvSpPr>
          <p:spPr>
            <a:xfrm>
              <a:off x="6400800" y="2496622"/>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Reference Implementation</a:t>
              </a:r>
              <a:endParaRPr lang="en-US" sz="1100" b="1" dirty="0">
                <a:solidFill>
                  <a:schemeClr val="tx1"/>
                </a:solidFill>
                <a:latin typeface="Helvetica" panose="020B0604020202020204" pitchFamily="34" charset="0"/>
                <a:cs typeface="Helvetica" panose="020B0604020202020204" pitchFamily="34" charset="0"/>
              </a:endParaRPr>
            </a:p>
          </p:txBody>
        </p:sp>
      </p:grpSp>
      <p:sp>
        <p:nvSpPr>
          <p:cNvPr id="41" name="Rectangle 40"/>
          <p:cNvSpPr/>
          <p:nvPr/>
        </p:nvSpPr>
        <p:spPr>
          <a:xfrm>
            <a:off x="272542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Scalability</a:t>
            </a:r>
          </a:p>
        </p:txBody>
      </p:sp>
      <p:sp>
        <p:nvSpPr>
          <p:cNvPr id="42" name="Rectangle 41"/>
          <p:cNvSpPr/>
          <p:nvPr/>
        </p:nvSpPr>
        <p:spPr>
          <a:xfrm>
            <a:off x="478790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Availability</a:t>
            </a:r>
          </a:p>
        </p:txBody>
      </p:sp>
      <p:grpSp>
        <p:nvGrpSpPr>
          <p:cNvPr id="4" name="Group 3"/>
          <p:cNvGrpSpPr/>
          <p:nvPr/>
        </p:nvGrpSpPr>
        <p:grpSpPr>
          <a:xfrm>
            <a:off x="3510280" y="1888694"/>
            <a:ext cx="1950720" cy="806044"/>
            <a:chOff x="3510280" y="2217856"/>
            <a:chExt cx="1950720" cy="806044"/>
          </a:xfrm>
        </p:grpSpPr>
        <p:sp>
          <p:nvSpPr>
            <p:cNvPr id="18" name="Rectangle 17"/>
            <p:cNvSpPr/>
            <p:nvPr/>
          </p:nvSpPr>
          <p:spPr>
            <a:xfrm>
              <a:off x="3510280" y="221785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Event Logging</a:t>
              </a:r>
            </a:p>
          </p:txBody>
        </p:sp>
        <p:sp>
          <p:nvSpPr>
            <p:cNvPr id="19" name="Rectangle 18"/>
            <p:cNvSpPr/>
            <p:nvPr/>
          </p:nvSpPr>
          <p:spPr>
            <a:xfrm>
              <a:off x="3510280" y="280038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Monitoring</a:t>
              </a:r>
            </a:p>
          </p:txBody>
        </p:sp>
        <p:sp>
          <p:nvSpPr>
            <p:cNvPr id="44" name="Rectangle 43"/>
            <p:cNvSpPr/>
            <p:nvPr/>
          </p:nvSpPr>
          <p:spPr>
            <a:xfrm>
              <a:off x="3510280" y="250911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Instrumentation</a:t>
              </a:r>
            </a:p>
          </p:txBody>
        </p:sp>
      </p:grpSp>
      <p:sp>
        <p:nvSpPr>
          <p:cNvPr id="45" name="Rectangle 44"/>
          <p:cNvSpPr/>
          <p:nvPr/>
        </p:nvSpPr>
        <p:spPr>
          <a:xfrm>
            <a:off x="3541507" y="372482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Deployment Automation</a:t>
            </a:r>
          </a:p>
        </p:txBody>
      </p:sp>
      <p:sp>
        <p:nvSpPr>
          <p:cNvPr id="50" name="Title 1"/>
          <p:cNvSpPr txBox="1">
            <a:spLocks/>
          </p:cNvSpPr>
          <p:nvPr/>
        </p:nvSpPr>
        <p:spPr>
          <a:xfrm>
            <a:off x="68580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Architecture</a:t>
            </a:r>
            <a:endParaRPr lang="en-US" sz="1600" dirty="0"/>
          </a:p>
        </p:txBody>
      </p:sp>
      <p:sp>
        <p:nvSpPr>
          <p:cNvPr id="51" name="Title 1"/>
          <p:cNvSpPr txBox="1">
            <a:spLocks/>
          </p:cNvSpPr>
          <p:nvPr/>
        </p:nvSpPr>
        <p:spPr>
          <a:xfrm>
            <a:off x="348742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Operations</a:t>
            </a:r>
            <a:endParaRPr lang="en-US" sz="1600" dirty="0"/>
          </a:p>
        </p:txBody>
      </p:sp>
      <p:sp>
        <p:nvSpPr>
          <p:cNvPr id="52" name="Title 1"/>
          <p:cNvSpPr txBox="1">
            <a:spLocks/>
          </p:cNvSpPr>
          <p:nvPr/>
        </p:nvSpPr>
        <p:spPr>
          <a:xfrm>
            <a:off x="3526267" y="2817156"/>
            <a:ext cx="196596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Automation</a:t>
            </a:r>
            <a:endParaRPr lang="en-US" sz="1600" dirty="0"/>
          </a:p>
        </p:txBody>
      </p:sp>
      <p:sp>
        <p:nvSpPr>
          <p:cNvPr id="53" name="Rectangle 52"/>
          <p:cNvSpPr/>
          <p:nvPr/>
        </p:nvSpPr>
        <p:spPr>
          <a:xfrm>
            <a:off x="3536427" y="4026118"/>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Self-Service Provisioning</a:t>
            </a:r>
          </a:p>
        </p:txBody>
      </p:sp>
      <p:sp>
        <p:nvSpPr>
          <p:cNvPr id="54" name="Title 1"/>
          <p:cNvSpPr txBox="1">
            <a:spLocks/>
          </p:cNvSpPr>
          <p:nvPr/>
        </p:nvSpPr>
        <p:spPr>
          <a:xfrm>
            <a:off x="6197600" y="1586991"/>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UST Execution Model</a:t>
            </a:r>
            <a:endParaRPr lang="en-US" sz="1600" dirty="0"/>
          </a:p>
        </p:txBody>
      </p:sp>
      <p:sp>
        <p:nvSpPr>
          <p:cNvPr id="55" name="Title 1"/>
          <p:cNvSpPr txBox="1">
            <a:spLocks/>
          </p:cNvSpPr>
          <p:nvPr/>
        </p:nvSpPr>
        <p:spPr>
          <a:xfrm>
            <a:off x="3258820" y="4839904"/>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System Qualities</a:t>
            </a:r>
            <a:endParaRPr lang="en-US" sz="1600" dirty="0"/>
          </a:p>
        </p:txBody>
      </p:sp>
      <p:sp>
        <p:nvSpPr>
          <p:cNvPr id="56" name="Title 1"/>
          <p:cNvSpPr txBox="1">
            <a:spLocks/>
          </p:cNvSpPr>
          <p:nvPr/>
        </p:nvSpPr>
        <p:spPr>
          <a:xfrm>
            <a:off x="533400" y="889316"/>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solidFill>
                  <a:schemeClr val="accent2">
                    <a:lumMod val="75000"/>
                  </a:schemeClr>
                </a:solidFill>
              </a:rPr>
              <a:t>Solution Highlights</a:t>
            </a:r>
            <a:endParaRPr lang="en-US" dirty="0">
              <a:solidFill>
                <a:schemeClr val="accent2">
                  <a:lumMod val="75000"/>
                </a:schemeClr>
              </a:solidFill>
            </a:endParaRPr>
          </a:p>
        </p:txBody>
      </p:sp>
    </p:spTree>
    <p:extLst>
      <p:ext uri="{BB962C8B-B14F-4D97-AF65-F5344CB8AC3E}">
        <p14:creationId xmlns:p14="http://schemas.microsoft.com/office/powerpoint/2010/main" val="1613838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63809"/>
            <a:ext cx="8436864" cy="530352"/>
          </a:xfrm>
        </p:spPr>
        <p:txBody>
          <a:bodyPr/>
          <a:lstStyle/>
          <a:p>
            <a:r>
              <a:rPr lang="en-US" dirty="0" smtClean="0"/>
              <a:t>UST Microservices Solution for Anthem</a:t>
            </a:r>
            <a:endParaRPr lang="en-US" dirty="0"/>
          </a:p>
        </p:txBody>
      </p:sp>
      <p:sp>
        <p:nvSpPr>
          <p:cNvPr id="5" name="Slide Number Placeholder 4"/>
          <p:cNvSpPr>
            <a:spLocks noGrp="1"/>
          </p:cNvSpPr>
          <p:nvPr>
            <p:ph type="sldNum" sz="quarter" idx="14"/>
          </p:nvPr>
        </p:nvSpPr>
        <p:spPr>
          <a:xfrm>
            <a:off x="79487" y="6402362"/>
            <a:ext cx="345282" cy="185738"/>
          </a:xfrm>
        </p:spPr>
        <p:txBody>
          <a:bodyPr/>
          <a:lstStyle/>
          <a:p>
            <a:pPr>
              <a:defRPr/>
            </a:pPr>
            <a:fld id="{A85E9118-4525-4620-91B5-75B9750E007A}" type="slidenum">
              <a:rPr lang="en-US" smtClean="0"/>
              <a:pPr>
                <a:defRPr/>
              </a:pPr>
              <a:t>15</a:t>
            </a:fld>
            <a:endParaRPr lang="en-US" dirty="0"/>
          </a:p>
        </p:txBody>
      </p:sp>
      <p:sp>
        <p:nvSpPr>
          <p:cNvPr id="56" name="Title 1"/>
          <p:cNvSpPr txBox="1">
            <a:spLocks/>
          </p:cNvSpPr>
          <p:nvPr/>
        </p:nvSpPr>
        <p:spPr>
          <a:xfrm>
            <a:off x="533400" y="701058"/>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solidFill>
                  <a:schemeClr val="accent2">
                    <a:lumMod val="75000"/>
                  </a:schemeClr>
                </a:solidFill>
              </a:rPr>
              <a:t>Capability Product Mapping</a:t>
            </a:r>
            <a:endParaRPr lang="en-US" dirty="0">
              <a:solidFill>
                <a:schemeClr val="accent2">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745783712"/>
              </p:ext>
            </p:extLst>
          </p:nvPr>
        </p:nvGraphicFramePr>
        <p:xfrm>
          <a:off x="4625788" y="1183345"/>
          <a:ext cx="4389120" cy="3476452"/>
        </p:xfrm>
        <a:graphic>
          <a:graphicData uri="http://schemas.openxmlformats.org/drawingml/2006/table">
            <a:tbl>
              <a:tblPr/>
              <a:tblGrid>
                <a:gridCol w="2194560"/>
                <a:gridCol w="2194560"/>
              </a:tblGrid>
              <a:tr h="173803">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a:solidFill>
                            <a:srgbClr val="000000"/>
                          </a:solidFill>
                          <a:effectLst/>
                          <a:latin typeface="Calibri" panose="020F0502020204030204" pitchFamily="34" charset="0"/>
                        </a:rPr>
                        <a:t>Product</a:t>
                      </a: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3803">
                <a:tc gridSpan="2">
                  <a:txBody>
                    <a:bodyPr/>
                    <a:lstStyle/>
                    <a:p>
                      <a:pPr algn="l" fontAlgn="t"/>
                      <a:r>
                        <a:rPr lang="en-US" sz="1200" b="1" i="0" u="none" strike="noStrike">
                          <a:solidFill>
                            <a:srgbClr val="000000"/>
                          </a:solidFill>
                          <a:effectLst/>
                          <a:latin typeface="Calibri" panose="020F0502020204030204" pitchFamily="34" charset="0"/>
                        </a:rPr>
                        <a:t>Java - Microservices Foundationals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4D6"/>
                    </a:solidFill>
                  </a:tcPr>
                </a:tc>
                <a:tc hMerge="1">
                  <a:txBody>
                    <a:bodyPr/>
                    <a:lstStyle/>
                    <a:p>
                      <a:endParaRPr lang="en-US"/>
                    </a:p>
                  </a:txBody>
                  <a:tcPr/>
                </a:tc>
              </a:tr>
              <a:tr h="340178">
                <a:tc>
                  <a:txBody>
                    <a:bodyPr/>
                    <a:lstStyle/>
                    <a:p>
                      <a:pPr algn="l" fontAlgn="b"/>
                      <a:r>
                        <a:rPr lang="en-US" sz="1200" b="0" i="0" u="none" strike="noStrike" dirty="0">
                          <a:solidFill>
                            <a:srgbClr val="000000"/>
                          </a:solidFill>
                          <a:effectLst/>
                          <a:latin typeface="Calibri" panose="020F0502020204030204" pitchFamily="34" charset="0"/>
                        </a:rPr>
                        <a:t>Core Cloud (Abstraction, </a:t>
                      </a:r>
                      <a:r>
                        <a:rPr lang="en-US" sz="1200" b="0" i="0" u="none" strike="noStrike" dirty="0" err="1">
                          <a:solidFill>
                            <a:srgbClr val="000000"/>
                          </a:solidFill>
                          <a:effectLst/>
                          <a:latin typeface="Calibri" panose="020F0502020204030204" pitchFamily="34" charset="0"/>
                        </a:rPr>
                        <a:t>Autoconfig</a:t>
                      </a:r>
                      <a:r>
                        <a:rPr lang="en-US" sz="1200" b="0" i="0" u="none" strike="noStrike" dirty="0">
                          <a:solidFill>
                            <a:srgbClr val="000000"/>
                          </a:solidFill>
                          <a:effectLst/>
                          <a:latin typeface="Calibri" panose="020F0502020204030204" pitchFamily="34" charset="0"/>
                        </a:rPr>
                        <a:t> &amp; Binding)</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Spring Cloud</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506553">
                <a:tc>
                  <a:txBody>
                    <a:bodyPr/>
                    <a:lstStyle/>
                    <a:p>
                      <a:pPr algn="l" fontAlgn="b"/>
                      <a:r>
                        <a:rPr lang="en-US" sz="1200" b="0" i="0" u="none" strike="noStrike" dirty="0">
                          <a:solidFill>
                            <a:srgbClr val="000000"/>
                          </a:solidFill>
                          <a:effectLst/>
                          <a:latin typeface="Calibri" panose="020F0502020204030204" pitchFamily="34" charset="0"/>
                        </a:rPr>
                        <a:t>Microservices Framework</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Spring Cloud Netflix (Spring Cloud core implemented via Netflix's OSS components)</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340178">
                <a:tc>
                  <a:txBody>
                    <a:bodyPr/>
                    <a:lstStyle/>
                    <a:p>
                      <a:pPr algn="l" fontAlgn="b"/>
                      <a:r>
                        <a:rPr lang="en-US" sz="1200" b="0" i="0" u="none" strike="noStrike" dirty="0">
                          <a:solidFill>
                            <a:srgbClr val="000000"/>
                          </a:solidFill>
                          <a:effectLst/>
                          <a:latin typeface="Calibri" panose="020F0502020204030204" pitchFamily="34" charset="0"/>
                        </a:rPr>
                        <a:t>Service Registration &amp; Service Discovery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Eureka</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Circuit Breaker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Hystrix</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Declarative REST Client</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Feign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Client Side Load Balancer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Ribbon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340178">
                <a:tc>
                  <a:txBody>
                    <a:bodyPr/>
                    <a:lstStyle/>
                    <a:p>
                      <a:pPr algn="l" fontAlgn="b"/>
                      <a:r>
                        <a:rPr lang="en-US" sz="1200" b="0" i="0" u="none" strike="noStrike" dirty="0">
                          <a:solidFill>
                            <a:srgbClr val="000000"/>
                          </a:solidFill>
                          <a:effectLst/>
                          <a:latin typeface="Calibri" panose="020F0502020204030204" pitchFamily="34" charset="0"/>
                        </a:rPr>
                        <a:t>External Configuration</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t"/>
                      <a:r>
                        <a:rPr lang="en-US" sz="1200" b="0" i="0" u="none" strike="noStrike">
                          <a:solidFill>
                            <a:srgbClr val="000000"/>
                          </a:solidFill>
                          <a:effectLst/>
                          <a:latin typeface="Calibri" panose="020F0502020204030204" pitchFamily="34" charset="0"/>
                        </a:rPr>
                        <a:t>Archaius (based on Apache Commons Configuration)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Routing &amp;  Filtering</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Reverse Proxy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445597">
                <a:tc>
                  <a:txBody>
                    <a:bodyPr/>
                    <a:lstStyle/>
                    <a:p>
                      <a:pPr algn="l" fontAlgn="b"/>
                      <a:r>
                        <a:rPr lang="en-US" sz="1200" b="0" i="0" u="none" strike="noStrike" dirty="0">
                          <a:solidFill>
                            <a:srgbClr val="000000"/>
                          </a:solidFill>
                          <a:effectLst/>
                          <a:latin typeface="Calibri" panose="020F0502020204030204" pitchFamily="34" charset="0"/>
                        </a:rPr>
                        <a:t>Log Aggregation</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dirty="0">
                          <a:solidFill>
                            <a:srgbClr val="000000"/>
                          </a:solidFill>
                          <a:effectLst/>
                          <a:latin typeface="Calibri" panose="020F0502020204030204" pitchFamily="34" charset="0"/>
                        </a:rPr>
                        <a:t>Turbine</a:t>
                      </a:r>
                    </a:p>
                  </a:txBody>
                  <a:tcPr marL="171450"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4D6"/>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4847066"/>
              </p:ext>
            </p:extLst>
          </p:nvPr>
        </p:nvGraphicFramePr>
        <p:xfrm>
          <a:off x="121022" y="1169898"/>
          <a:ext cx="4389120" cy="3474719"/>
        </p:xfrm>
        <a:graphic>
          <a:graphicData uri="http://schemas.openxmlformats.org/drawingml/2006/table">
            <a:tbl>
              <a:tblPr>
                <a:tableStyleId>{5C22544A-7EE6-4342-B048-85BDC9FD1C3A}</a:tableStyleId>
              </a:tblPr>
              <a:tblGrid>
                <a:gridCol w="2194560"/>
                <a:gridCol w="2194560"/>
              </a:tblGrid>
              <a:tr h="286830">
                <a:tc>
                  <a:txBody>
                    <a:bodyPr/>
                    <a:lstStyle/>
                    <a:p>
                      <a:pPr algn="l" fontAlgn="b"/>
                      <a:r>
                        <a:rPr lang="en-US" sz="1200" b="1" u="none" strike="noStrike" dirty="0">
                          <a:effectLst/>
                        </a:rPr>
                        <a:t>Capability</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200" b="1" u="none" strike="noStrike" dirty="0">
                          <a:effectLst/>
                        </a:rPr>
                        <a:t>Product</a:t>
                      </a:r>
                      <a:endParaRPr lang="en-US" sz="12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73169">
                <a:tc gridSpan="2">
                  <a:txBody>
                    <a:bodyPr/>
                    <a:lstStyle/>
                    <a:p>
                      <a:pPr algn="l" fontAlgn="t"/>
                      <a:r>
                        <a:rPr lang="en-US" sz="1200" b="1" u="none" strike="noStrike" dirty="0">
                          <a:effectLst/>
                        </a:rPr>
                        <a:t>Java - </a:t>
                      </a:r>
                      <a:r>
                        <a:rPr lang="en-US" sz="1200" b="1" u="none" strike="noStrike" dirty="0" err="1" smtClean="0">
                          <a:effectLst/>
                        </a:rPr>
                        <a:t>Foundationals</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273169">
                <a:tc>
                  <a:txBody>
                    <a:bodyPr/>
                    <a:lstStyle/>
                    <a:p>
                      <a:pPr algn="l" fontAlgn="b"/>
                      <a:r>
                        <a:rPr lang="en-US" sz="1200" u="none" strike="noStrike" dirty="0">
                          <a:effectLst/>
                        </a:rPr>
                        <a:t>Core Foundational</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Framework</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err="1">
                          <a:effectLst/>
                        </a:rPr>
                        <a:t>IoC</a:t>
                      </a:r>
                      <a:r>
                        <a:rPr lang="en-US" sz="1200" u="none" strike="noStrike" dirty="0">
                          <a:effectLst/>
                        </a:rPr>
                        <a:t> Container</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t>
                      </a:r>
                      <a:r>
                        <a:rPr lang="en-US" sz="1200" u="none" strike="noStrike" dirty="0" err="1">
                          <a:effectLst/>
                        </a:rPr>
                        <a:t>IoC</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Enterprise Integration</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Integration</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Relational ORM</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Hibernate</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4438">
                <a:tc>
                  <a:txBody>
                    <a:bodyPr/>
                    <a:lstStyle/>
                    <a:p>
                      <a:pPr algn="l" fontAlgn="b"/>
                      <a:r>
                        <a:rPr lang="en-US" sz="1200" u="none" strike="noStrike" dirty="0">
                          <a:effectLst/>
                        </a:rPr>
                        <a:t>Advanced Persistence (NoSQL, Big Data)</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Data</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4438">
                <a:tc>
                  <a:txBody>
                    <a:bodyPr/>
                    <a:lstStyle/>
                    <a:p>
                      <a:pPr algn="l" fontAlgn="b"/>
                      <a:r>
                        <a:rPr lang="en-US" sz="1200" u="none" strike="noStrike" dirty="0">
                          <a:effectLst/>
                        </a:rPr>
                        <a:t>Aspect-Oriented Programming (AOP)</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AOP</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Runtime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Java EE 7</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Dependency Management</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Maven</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6830">
                <a:tc>
                  <a:txBody>
                    <a:bodyPr/>
                    <a:lstStyle/>
                    <a:p>
                      <a:pPr algn="l" fontAlgn="b"/>
                      <a:r>
                        <a:rPr lang="en-US" sz="1200" u="none" strike="noStrike" dirty="0">
                          <a:effectLst/>
                        </a:rPr>
                        <a:t>IDE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Eclipse</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384440"/>
              </p:ext>
            </p:extLst>
          </p:nvPr>
        </p:nvGraphicFramePr>
        <p:xfrm>
          <a:off x="94129" y="4733365"/>
          <a:ext cx="4417511" cy="1643112"/>
        </p:xfrm>
        <a:graphic>
          <a:graphicData uri="http://schemas.openxmlformats.org/drawingml/2006/table">
            <a:tbl>
              <a:tblPr/>
              <a:tblGrid>
                <a:gridCol w="2745054"/>
                <a:gridCol w="1672457"/>
              </a:tblGrid>
              <a:tr h="251496">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a:solidFill>
                            <a:srgbClr val="000000"/>
                          </a:solidFill>
                          <a:effectLst/>
                          <a:latin typeface="Calibri" panose="020F0502020204030204" pitchFamily="34" charset="0"/>
                        </a:rPr>
                        <a:t>Product</a:t>
                      </a: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9521">
                <a:tc gridSpan="2">
                  <a:txBody>
                    <a:bodyPr/>
                    <a:lstStyle/>
                    <a:p>
                      <a:pPr algn="l" fontAlgn="t"/>
                      <a:r>
                        <a:rPr lang="en-US" sz="1200" b="1" i="0" u="none" strike="noStrike" dirty="0">
                          <a:solidFill>
                            <a:srgbClr val="000000"/>
                          </a:solidFill>
                          <a:effectLst/>
                          <a:latin typeface="Calibri" panose="020F0502020204030204" pitchFamily="34" charset="0"/>
                        </a:rPr>
                        <a:t>Java </a:t>
                      </a:r>
                      <a:r>
                        <a:rPr lang="en-US" sz="1200" b="1" i="0" u="none" strike="noStrike" dirty="0" smtClean="0">
                          <a:solidFill>
                            <a:srgbClr val="000000"/>
                          </a:solidFill>
                          <a:effectLst/>
                          <a:latin typeface="Calibri" panose="020F0502020204030204" pitchFamily="34" charset="0"/>
                        </a:rPr>
                        <a:t>– </a:t>
                      </a:r>
                      <a:r>
                        <a:rPr lang="en-US" sz="1200" b="1" i="0" u="none" strike="noStrike" dirty="0">
                          <a:solidFill>
                            <a:srgbClr val="000000"/>
                          </a:solidFill>
                          <a:effectLst/>
                          <a:latin typeface="Calibri" panose="020F0502020204030204" pitchFamily="34" charset="0"/>
                        </a:rPr>
                        <a:t>Security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hMerge="1">
                  <a:txBody>
                    <a:bodyPr/>
                    <a:lstStyle/>
                    <a:p>
                      <a:endParaRPr lang="en-US"/>
                    </a:p>
                  </a:txBody>
                  <a:tcPr/>
                </a:tc>
              </a:tr>
              <a:tr h="239521">
                <a:tc>
                  <a:txBody>
                    <a:bodyPr/>
                    <a:lstStyle/>
                    <a:p>
                      <a:pPr algn="l" fontAlgn="b"/>
                      <a:r>
                        <a:rPr lang="en-US" sz="1200" b="0" i="0" u="none" strike="noStrike" dirty="0">
                          <a:solidFill>
                            <a:srgbClr val="000000"/>
                          </a:solidFill>
                          <a:effectLst/>
                          <a:latin typeface="Calibri" panose="020F0502020204030204" pitchFamily="34" charset="0"/>
                        </a:rPr>
                        <a:t>Core Security</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239521">
                <a:tc>
                  <a:txBody>
                    <a:bodyPr/>
                    <a:lstStyle/>
                    <a:p>
                      <a:pPr algn="l" fontAlgn="b"/>
                      <a:r>
                        <a:rPr lang="en-US" sz="1200" b="0" i="0" u="none" strike="noStrike">
                          <a:solidFill>
                            <a:srgbClr val="000000"/>
                          </a:solidFill>
                          <a:effectLst/>
                          <a:latin typeface="Calibri" panose="020F0502020204030204" pitchFamily="34" charset="0"/>
                        </a:rPr>
                        <a:t>OpenID</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Core</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239521">
                <a:tc>
                  <a:txBody>
                    <a:bodyPr/>
                    <a:lstStyle/>
                    <a:p>
                      <a:pPr algn="l" fontAlgn="b"/>
                      <a:r>
                        <a:rPr lang="en-US" sz="1200" b="0" i="0" u="none" strike="noStrike">
                          <a:solidFill>
                            <a:srgbClr val="000000"/>
                          </a:solidFill>
                          <a:effectLst/>
                          <a:latin typeface="Calibri" panose="020F0502020204030204" pitchFamily="34" charset="0"/>
                        </a:rPr>
                        <a:t>OAuth</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OAuth</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433532">
                <a:tc>
                  <a:txBody>
                    <a:bodyPr/>
                    <a:lstStyle/>
                    <a:p>
                      <a:pPr algn="l" fontAlgn="b"/>
                      <a:r>
                        <a:rPr lang="en-US" sz="1200" b="0" i="0" u="none" strike="noStrike">
                          <a:solidFill>
                            <a:srgbClr val="000000"/>
                          </a:solidFill>
                          <a:effectLst/>
                          <a:latin typeface="Calibri" panose="020F0502020204030204" pitchFamily="34" charset="0"/>
                        </a:rPr>
                        <a:t>SAML</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200" b="0" i="0" u="none" strike="noStrike" dirty="0">
                          <a:solidFill>
                            <a:srgbClr val="000000"/>
                          </a:solidFill>
                          <a:effectLst/>
                          <a:latin typeface="Calibri" panose="020F0502020204030204" pitchFamily="34" charset="0"/>
                        </a:rPr>
                        <a:t>Spring Security SAML Extension</a:t>
                      </a:r>
                    </a:p>
                  </a:txBody>
                  <a:tcPr marL="85725"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91648726"/>
              </p:ext>
            </p:extLst>
          </p:nvPr>
        </p:nvGraphicFramePr>
        <p:xfrm>
          <a:off x="4625788" y="4730558"/>
          <a:ext cx="4389120" cy="1645920"/>
        </p:xfrm>
        <a:graphic>
          <a:graphicData uri="http://schemas.openxmlformats.org/drawingml/2006/table">
            <a:tbl>
              <a:tblPr>
                <a:tableStyleId>{5C22544A-7EE6-4342-B048-85BDC9FD1C3A}</a:tableStyleId>
              </a:tblPr>
              <a:tblGrid>
                <a:gridCol w="2194560"/>
                <a:gridCol w="2194560"/>
              </a:tblGrid>
              <a:tr h="421517">
                <a:tc>
                  <a:txBody>
                    <a:bodyPr/>
                    <a:lstStyle/>
                    <a:p>
                      <a:pPr algn="l" fontAlgn="b"/>
                      <a:r>
                        <a:rPr lang="en-US" sz="1100" b="1" u="none" strike="noStrike" dirty="0">
                          <a:effectLst/>
                        </a:rPr>
                        <a:t>Capability</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100" b="1" u="none" strike="noStrike" dirty="0">
                          <a:effectLst/>
                        </a:rPr>
                        <a:t>Product</a:t>
                      </a:r>
                      <a:endParaRPr lang="en-US" sz="11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01443">
                <a:tc gridSpan="2">
                  <a:txBody>
                    <a:bodyPr/>
                    <a:lstStyle/>
                    <a:p>
                      <a:pPr algn="l" fontAlgn="t"/>
                      <a:r>
                        <a:rPr lang="en-US" sz="1100" b="1" u="none" strike="noStrike" dirty="0">
                          <a:effectLst/>
                        </a:rPr>
                        <a:t>Java - Testing</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r>
              <a:tr h="401443">
                <a:tc>
                  <a:txBody>
                    <a:bodyPr/>
                    <a:lstStyle/>
                    <a:p>
                      <a:pPr algn="l" fontAlgn="b"/>
                      <a:r>
                        <a:rPr lang="en-US" sz="1100" u="none" strike="noStrike" dirty="0">
                          <a:effectLst/>
                        </a:rPr>
                        <a:t>Test </a:t>
                      </a:r>
                      <a:r>
                        <a:rPr lang="en-US" sz="1200" u="none" strike="noStrike" dirty="0">
                          <a:effectLst/>
                        </a:rPr>
                        <a:t>Development</a:t>
                      </a:r>
                      <a:endParaRPr lang="en-US" sz="11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Spring Test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r>
              <a:tr h="421517">
                <a:tc>
                  <a:txBody>
                    <a:bodyPr/>
                    <a:lstStyle/>
                    <a:p>
                      <a:pPr algn="l" fontAlgn="b"/>
                      <a:r>
                        <a:rPr lang="en-US" sz="1100" u="none" strike="noStrike">
                          <a:effectLst/>
                        </a:rPr>
                        <a:t>Test Execution Environment</a:t>
                      </a:r>
                      <a:endParaRPr lang="en-US" sz="11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Junit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bl>
          </a:graphicData>
        </a:graphic>
      </p:graphicFrame>
    </p:spTree>
    <p:extLst>
      <p:ext uri="{BB962C8B-B14F-4D97-AF65-F5344CB8AC3E}">
        <p14:creationId xmlns:p14="http://schemas.microsoft.com/office/powerpoint/2010/main" val="3139884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942"/>
            <a:ext cx="8436864" cy="530352"/>
          </a:xfrm>
        </p:spPr>
        <p:txBody>
          <a:bodyPr/>
          <a:lstStyle/>
          <a:p>
            <a:r>
              <a:rPr lang="en-US" dirty="0" smtClean="0"/>
              <a:t>SME Profiles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4783873"/>
              </p:ext>
            </p:extLst>
          </p:nvPr>
        </p:nvGraphicFramePr>
        <p:xfrm>
          <a:off x="201707" y="791884"/>
          <a:ext cx="8727140" cy="5582021"/>
        </p:xfrm>
        <a:graphic>
          <a:graphicData uri="http://schemas.openxmlformats.org/drawingml/2006/table">
            <a:tbl>
              <a:tblPr firstRow="1" bandRow="1">
                <a:tableStyleId>{5C22544A-7EE6-4342-B048-85BDC9FD1C3A}</a:tableStyleId>
              </a:tblPr>
              <a:tblGrid>
                <a:gridCol w="1667434"/>
                <a:gridCol w="7059706"/>
              </a:tblGrid>
              <a:tr h="385771">
                <a:tc>
                  <a:txBody>
                    <a:bodyPr/>
                    <a:lstStyle/>
                    <a:p>
                      <a:r>
                        <a:rPr lang="en-US" dirty="0" smtClean="0"/>
                        <a:t>Name</a:t>
                      </a:r>
                      <a:endParaRPr lang="en-US" dirty="0"/>
                    </a:p>
                  </a:txBody>
                  <a:tcPr/>
                </a:tc>
                <a:tc>
                  <a:txBody>
                    <a:bodyPr/>
                    <a:lstStyle/>
                    <a:p>
                      <a:r>
                        <a:rPr lang="en-US" dirty="0" smtClean="0"/>
                        <a:t>Profile</a:t>
                      </a:r>
                      <a:endParaRPr lang="en-US" dirty="0"/>
                    </a:p>
                  </a:txBody>
                  <a:tcPr/>
                </a:tc>
              </a:tr>
              <a:tr h="1141459">
                <a:tc>
                  <a:txBody>
                    <a:bodyPr/>
                    <a:lstStyle/>
                    <a:p>
                      <a:r>
                        <a:rPr lang="en-US" sz="1100" b="0" kern="1200" dirty="0" smtClean="0">
                          <a:solidFill>
                            <a:schemeClr val="dk1"/>
                          </a:solidFill>
                          <a:latin typeface="+mn-lt"/>
                          <a:ea typeface="+mn-ea"/>
                          <a:cs typeface="+mn-cs"/>
                        </a:rPr>
                        <a:t>Dave Cheema, </a:t>
                      </a:r>
                    </a:p>
                    <a:p>
                      <a:r>
                        <a:rPr lang="en-US" sz="1100" b="0" kern="1200" dirty="0" smtClean="0">
                          <a:solidFill>
                            <a:schemeClr val="dk1"/>
                          </a:solidFill>
                          <a:latin typeface="+mn-lt"/>
                          <a:ea typeface="+mn-ea"/>
                          <a:cs typeface="+mn-cs"/>
                        </a:rPr>
                        <a:t>CITA-P, MCA, SCEA, </a:t>
                      </a:r>
                    </a:p>
                    <a:p>
                      <a:r>
                        <a:rPr lang="en-US" sz="1100" b="0" kern="1200" dirty="0" smtClean="0">
                          <a:solidFill>
                            <a:schemeClr val="dk1"/>
                          </a:solidFill>
                          <a:latin typeface="+mn-lt"/>
                          <a:ea typeface="+mn-ea"/>
                          <a:cs typeface="+mn-cs"/>
                        </a:rPr>
                        <a:t>Enterprise Architect</a:t>
                      </a:r>
                      <a:endParaRPr lang="en-US" sz="1100" b="0" kern="1200" dirty="0">
                        <a:solidFill>
                          <a:schemeClr val="dk1"/>
                        </a:solidFill>
                        <a:latin typeface="+mn-lt"/>
                        <a:ea typeface="+mn-ea"/>
                        <a:cs typeface="+mn-cs"/>
                      </a:endParaRPr>
                    </a:p>
                  </a:txBody>
                  <a:tcPr/>
                </a:tc>
                <a:tc>
                  <a:txBody>
                    <a:bodyPr/>
                    <a:lstStyle/>
                    <a:p>
                      <a:pPr marL="285750" lvl="0" indent="-285750">
                        <a:buFont typeface="Arial" pitchFamily="34" charset="0"/>
                        <a:buChar char="•"/>
                      </a:pPr>
                      <a:r>
                        <a:rPr lang="en-US" sz="1100" kern="1200" dirty="0" smtClean="0">
                          <a:solidFill>
                            <a:schemeClr val="dk1"/>
                          </a:solidFill>
                          <a:latin typeface="+mn-lt"/>
                          <a:ea typeface="+mn-ea"/>
                          <a:cs typeface="+mn-cs"/>
                        </a:rPr>
                        <a:t>More than 30 years of data processing experience as a consultant in a variety of industries</a:t>
                      </a:r>
                    </a:p>
                    <a:p>
                      <a:pPr marL="285750" lvl="0" indent="-285750">
                        <a:buFont typeface="Arial" pitchFamily="34" charset="0"/>
                        <a:buChar char="•"/>
                      </a:pPr>
                      <a:r>
                        <a:rPr lang="en-US" sz="1100" kern="1200" dirty="0" smtClean="0">
                          <a:solidFill>
                            <a:schemeClr val="dk1"/>
                          </a:solidFill>
                          <a:latin typeface="+mn-lt"/>
                          <a:ea typeface="+mn-ea"/>
                          <a:cs typeface="+mn-cs"/>
                        </a:rPr>
                        <a:t>Enterprise architecture experience in strategy, design, evaluation, and integration</a:t>
                      </a:r>
                    </a:p>
                    <a:p>
                      <a:pPr marL="285750" lvl="0" indent="-285750">
                        <a:buFont typeface="Arial" pitchFamily="34" charset="0"/>
                        <a:buChar char="•"/>
                      </a:pPr>
                      <a:r>
                        <a:rPr lang="en-US" sz="1100" kern="1200" dirty="0" smtClean="0">
                          <a:solidFill>
                            <a:schemeClr val="dk1"/>
                          </a:solidFill>
                          <a:latin typeface="+mn-lt"/>
                          <a:ea typeface="+mn-ea"/>
                          <a:cs typeface="+mn-cs"/>
                        </a:rPr>
                        <a:t>Experience business strategy and IT systems alignment</a:t>
                      </a:r>
                    </a:p>
                    <a:p>
                      <a:pPr marL="285750" lvl="0" indent="-285750">
                        <a:buFont typeface="Arial" pitchFamily="34" charset="0"/>
                        <a:buChar char="•"/>
                      </a:pPr>
                      <a:r>
                        <a:rPr lang="en-US" sz="1100" kern="1200" dirty="0" smtClean="0">
                          <a:solidFill>
                            <a:schemeClr val="dk1"/>
                          </a:solidFill>
                          <a:latin typeface="+mn-lt"/>
                          <a:ea typeface="+mn-ea"/>
                          <a:cs typeface="+mn-cs"/>
                        </a:rPr>
                        <a:t>Experienced in delivering large, mission critical applications</a:t>
                      </a:r>
                    </a:p>
                    <a:p>
                      <a:pPr marL="285750" lvl="0" indent="-285750">
                        <a:buFont typeface="Arial" pitchFamily="34" charset="0"/>
                        <a:buChar char="•"/>
                      </a:pPr>
                      <a:r>
                        <a:rPr lang="en-US" sz="1100" kern="1200" dirty="0" smtClean="0">
                          <a:solidFill>
                            <a:schemeClr val="dk1"/>
                          </a:solidFill>
                          <a:latin typeface="+mn-lt"/>
                          <a:ea typeface="+mn-ea"/>
                          <a:cs typeface="+mn-cs"/>
                        </a:rPr>
                        <a:t>Experience across multiple platforms, technologies, methodologies, frameworks, design patterns, and languages</a:t>
                      </a:r>
                      <a:endParaRPr lang="en-US" sz="1600" dirty="0"/>
                    </a:p>
                  </a:txBody>
                  <a:tcPr/>
                </a:tc>
              </a:tr>
              <a:tr h="1490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David Lazar</a:t>
                      </a:r>
                      <a:endParaRPr lang="en-US" sz="1100" b="0" kern="1200" dirty="0">
                        <a:solidFill>
                          <a:schemeClr val="dk1"/>
                        </a:solidFill>
                        <a:latin typeface="+mn-lt"/>
                        <a:ea typeface="+mn-ea"/>
                        <a:cs typeface="+mn-cs"/>
                      </a:endParaRPr>
                    </a:p>
                  </a:txBody>
                  <a:tcPr/>
                </a:tc>
                <a:tc>
                  <a:txBody>
                    <a:bodyPr/>
                    <a:lstStyle/>
                    <a:p>
                      <a:pPr marL="171450" lvl="1" indent="-171450">
                        <a:buFont typeface="Arial" panose="020B0604020202020204" pitchFamily="34" charset="0"/>
                        <a:buChar char="•"/>
                      </a:pPr>
                      <a:r>
                        <a:rPr lang="en-US" sz="1100" kern="1200" dirty="0" smtClean="0">
                          <a:solidFill>
                            <a:schemeClr val="dk1"/>
                          </a:solidFill>
                          <a:latin typeface="+mn-lt"/>
                          <a:ea typeface="+mn-ea"/>
                          <a:cs typeface="+mn-cs"/>
                        </a:rPr>
                        <a:t>Chief architect with WebMD Health Services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Built WebMD’s flagship product called Health Concierge, equivalent of "Google" for healthcare information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Authority with deep experience within health care technology on microservices, Domain Driven Design, Event Driven Architecture, cloud enablement, and 3rd-generation Agile practices, DevOps </a:t>
                      </a:r>
                    </a:p>
                    <a:p>
                      <a:pPr marL="171450" lvl="1" indent="-171450">
                        <a:buFont typeface="Arial" panose="020B0604020202020204" pitchFamily="34" charset="0"/>
                        <a:buChar char="•"/>
                      </a:pPr>
                      <a:r>
                        <a:rPr lang="en-US" sz="1100" kern="1200" dirty="0" smtClean="0">
                          <a:solidFill>
                            <a:schemeClr val="dk1"/>
                          </a:solidFill>
                          <a:latin typeface="+mn-lt"/>
                          <a:ea typeface="+mn-ea"/>
                          <a:cs typeface="+mn-cs"/>
                        </a:rPr>
                        <a:t>Worked directly with and for Marty Abbott of AKF Partners, the world's foremost authority on scalability and availability </a:t>
                      </a:r>
                    </a:p>
                    <a:p>
                      <a:pPr marL="171450" lvl="0" indent="-171450">
                        <a:buFont typeface="Arial" panose="020B0604020202020204" pitchFamily="34" charset="0"/>
                        <a:buChar char="•"/>
                      </a:pPr>
                      <a:r>
                        <a:rPr lang="en-US" sz="1100" kern="1200" dirty="0" smtClean="0">
                          <a:solidFill>
                            <a:schemeClr val="dk1"/>
                          </a:solidFill>
                          <a:latin typeface="+mn-lt"/>
                          <a:ea typeface="+mn-ea"/>
                          <a:cs typeface="+mn-cs"/>
                        </a:rPr>
                        <a:t>UST's go-to security guy, having spent 15+ years in that world as a consulting chief architect in information security for American Express, Wells Fargo, and </a:t>
                      </a:r>
                      <a:r>
                        <a:rPr lang="en-US" sz="1100" kern="1200" dirty="0" err="1" smtClean="0">
                          <a:solidFill>
                            <a:schemeClr val="dk1"/>
                          </a:solidFill>
                          <a:latin typeface="+mn-lt"/>
                          <a:ea typeface="+mn-ea"/>
                          <a:cs typeface="+mn-cs"/>
                        </a:rPr>
                        <a:t>JPMorganChase</a:t>
                      </a:r>
                      <a:r>
                        <a:rPr lang="en-US" sz="1100" kern="1200" dirty="0" smtClean="0">
                          <a:solidFill>
                            <a:schemeClr val="dk1"/>
                          </a:solidFill>
                          <a:latin typeface="+mn-lt"/>
                          <a:ea typeface="+mn-ea"/>
                          <a:cs typeface="+mn-cs"/>
                        </a:rPr>
                        <a:t>.</a:t>
                      </a:r>
                      <a:endParaRPr lang="en-US" sz="1100" kern="1200" dirty="0">
                        <a:solidFill>
                          <a:schemeClr val="dk1"/>
                        </a:solidFill>
                        <a:latin typeface="+mn-lt"/>
                        <a:ea typeface="+mn-ea"/>
                        <a:cs typeface="+mn-cs"/>
                      </a:endParaRPr>
                    </a:p>
                  </a:txBody>
                  <a:tcPr/>
                </a:tc>
              </a:tr>
              <a:tr h="80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Sanu Mary Varghese,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Solutions Architect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kern="1200" dirty="0">
                        <a:solidFill>
                          <a:schemeClr val="dk1"/>
                        </a:solidFill>
                        <a:latin typeface="+mn-lt"/>
                        <a:ea typeface="+mn-ea"/>
                        <a:cs typeface="+mn-cs"/>
                      </a:endParaRPr>
                    </a:p>
                  </a:txBody>
                  <a:tcPr/>
                </a:tc>
                <a:tc>
                  <a:txBody>
                    <a:bodyPr/>
                    <a:lstStyle/>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More than 10 years of IT experience  </a:t>
                      </a:r>
                    </a:p>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6+ years of experience in healthcare domain (Anthem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 formerly WellPoint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a:t>
                      </a:r>
                    </a:p>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Experience business strategy and IT systems alignment</a:t>
                      </a:r>
                    </a:p>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Experienced in delivering large, mission critical applications</a:t>
                      </a:r>
                    </a:p>
                  </a:txBody>
                  <a:tcPr/>
                </a:tc>
              </a:tr>
              <a:tr h="9670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err="1" smtClean="0"/>
                        <a:t>Govind</a:t>
                      </a:r>
                      <a:r>
                        <a:rPr lang="en-US" sz="1100" b="0" dirty="0" smtClean="0"/>
                        <a:t> Rangasamy, VP, Cloud and DevOps Practice</a:t>
                      </a:r>
                      <a:endParaRPr lang="en-US" sz="1400" dirty="0"/>
                    </a:p>
                  </a:txBody>
                  <a:tcPr/>
                </a:tc>
                <a:tc>
                  <a:txBody>
                    <a:bodyPr/>
                    <a:lstStyle/>
                    <a:p>
                      <a:pPr marL="285750" lvl="0" indent="-285750">
                        <a:buFont typeface="Arial" pitchFamily="34" charset="0"/>
                        <a:buChar char="•"/>
                      </a:pPr>
                      <a:r>
                        <a:rPr lang="en-US" sz="1100" dirty="0" smtClean="0"/>
                        <a:t>More than 18 years of software development, product management &amp; marketing, Product strategy, thought leadership and evangelism, Business Development</a:t>
                      </a:r>
                    </a:p>
                    <a:p>
                      <a:pPr marL="285750" lvl="0" indent="-285750">
                        <a:buFont typeface="Arial" pitchFamily="34" charset="0"/>
                        <a:buChar char="•"/>
                      </a:pPr>
                      <a:r>
                        <a:rPr lang="en-US" sz="1100" dirty="0" smtClean="0"/>
                        <a:t>Most recently - CEO of </a:t>
                      </a:r>
                      <a:r>
                        <a:rPr lang="en-US" sz="1100" dirty="0" err="1" smtClean="0"/>
                        <a:t>FogPanel</a:t>
                      </a:r>
                      <a:r>
                        <a:rPr lang="en-US" sz="1100" dirty="0" smtClean="0"/>
                        <a:t>, Cloud Orchestration and Governance platform which was sold to UST Global</a:t>
                      </a:r>
                    </a:p>
                    <a:p>
                      <a:pPr marL="285750" lvl="0" indent="-285750">
                        <a:buFont typeface="Arial" pitchFamily="34" charset="0"/>
                        <a:buChar char="•"/>
                      </a:pPr>
                      <a:r>
                        <a:rPr lang="en-US" sz="1100" dirty="0" smtClean="0"/>
                        <a:t>Led DevOps, Test/Dev &amp; Cloud Service Provider products &amp; solution for </a:t>
                      </a:r>
                      <a:r>
                        <a:rPr lang="en-US" sz="1100" dirty="0" err="1" smtClean="0"/>
                        <a:t>Actifio</a:t>
                      </a:r>
                      <a:endParaRPr lang="en-US" sz="1600" dirty="0"/>
                    </a:p>
                  </a:txBody>
                  <a:tcPr/>
                </a:tc>
              </a:tr>
              <a:tr h="792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Venki Pan,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Enterprise Architect</a:t>
                      </a:r>
                    </a:p>
                    <a:p>
                      <a:endParaRPr lang="en-US" sz="1600" dirty="0"/>
                    </a:p>
                  </a:txBody>
                  <a:tcPr/>
                </a:tc>
                <a:tc>
                  <a:txBody>
                    <a:bodyPr/>
                    <a:lstStyle/>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More than 23 years of IT experience  </a:t>
                      </a:r>
                    </a:p>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5+ years of experience in healthcare domain (Anthem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 formerly WellPoint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a:t>
                      </a:r>
                    </a:p>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Experience business strategy and IT systems alignment</a:t>
                      </a:r>
                    </a:p>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Hands on expertise in delivering large, mission critical applications($53M)</a:t>
                      </a:r>
                      <a:endParaRPr lang="en-US" sz="1600" dirty="0"/>
                    </a:p>
                  </a:txBody>
                  <a:tcPr/>
                </a:tc>
              </a:tr>
            </a:tbl>
          </a:graphicData>
        </a:graphic>
      </p:graphicFrame>
    </p:spTree>
    <p:extLst>
      <p:ext uri="{BB962C8B-B14F-4D97-AF65-F5344CB8AC3E}">
        <p14:creationId xmlns:p14="http://schemas.microsoft.com/office/powerpoint/2010/main" val="1252235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Architecture</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17</a:t>
            </a:fld>
            <a:endParaRPr lang="en-US" dirty="0"/>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4769" y="1681480"/>
            <a:ext cx="8393095" cy="4321264"/>
          </a:xfrm>
          <a:prstGeom prst="rect">
            <a:avLst/>
          </a:prstGeom>
          <a:noFill/>
          <a:ln>
            <a:solidFill>
              <a:schemeClr val="tx1">
                <a:alpha val="95000"/>
              </a:schemeClr>
            </a:solidFill>
          </a:ln>
        </p:spPr>
      </p:pic>
    </p:spTree>
    <p:extLst>
      <p:ext uri="{BB962C8B-B14F-4D97-AF65-F5344CB8AC3E}">
        <p14:creationId xmlns:p14="http://schemas.microsoft.com/office/powerpoint/2010/main" val="422537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State Architecture</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18</a:t>
            </a:fld>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4769" y="1554281"/>
            <a:ext cx="8382000" cy="4515883"/>
          </a:xfrm>
          <a:prstGeom prst="rect">
            <a:avLst/>
          </a:prstGeom>
          <a:noFill/>
          <a:ln>
            <a:solidFill>
              <a:schemeClr val="tx1">
                <a:alpha val="95000"/>
              </a:schemeClr>
            </a:solidFill>
          </a:ln>
        </p:spPr>
      </p:pic>
    </p:spTree>
    <p:extLst>
      <p:ext uri="{BB962C8B-B14F-4D97-AF65-F5344CB8AC3E}">
        <p14:creationId xmlns:p14="http://schemas.microsoft.com/office/powerpoint/2010/main" val="3639870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Frameworks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0848987"/>
              </p:ext>
            </p:extLst>
          </p:nvPr>
        </p:nvGraphicFramePr>
        <p:xfrm>
          <a:off x="711200" y="1093470"/>
          <a:ext cx="7477760" cy="5486400"/>
        </p:xfrm>
        <a:graphic>
          <a:graphicData uri="http://schemas.openxmlformats.org/drawingml/2006/table">
            <a:tbl>
              <a:tblPr firstRow="1" firstCol="1" bandRow="1">
                <a:tableStyleId>{5C22544A-7EE6-4342-B048-85BDC9FD1C3A}</a:tableStyleId>
              </a:tblPr>
              <a:tblGrid>
                <a:gridCol w="7477760"/>
              </a:tblGrid>
              <a:tr h="4983956">
                <a:tc>
                  <a:txBody>
                    <a:bodyPr/>
                    <a:lstStyle/>
                    <a:p>
                      <a:pPr marL="0" indent="0">
                        <a:buFont typeface="Arial" panose="020B0604020202020204" pitchFamily="34" charset="0"/>
                        <a:buNone/>
                      </a:pPr>
                      <a:r>
                        <a:rPr lang="en-US" b="1" dirty="0" smtClean="0">
                          <a:solidFill>
                            <a:schemeClr val="tx1"/>
                          </a:solidFill>
                        </a:rPr>
                        <a:t>Spring Cloud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solidFill>
                            <a:schemeClr val="tx1"/>
                          </a:solidFill>
                        </a:rPr>
                        <a:t>Supports</a:t>
                      </a:r>
                      <a:r>
                        <a:rPr lang="en-US" b="0" baseline="0" dirty="0" smtClean="0">
                          <a:solidFill>
                            <a:schemeClr val="tx1"/>
                          </a:solidFill>
                        </a:rPr>
                        <a:t> </a:t>
                      </a:r>
                      <a:r>
                        <a:rPr lang="en-US" b="0" dirty="0" smtClean="0">
                          <a:solidFill>
                            <a:schemeClr val="tx1"/>
                          </a:solidFill>
                        </a:rPr>
                        <a:t>on-premise, private cloud, hybrid cloud deployments</a:t>
                      </a:r>
                    </a:p>
                    <a:p>
                      <a:pPr marL="285750" indent="-285750">
                        <a:buFont typeface="Arial" panose="020B0604020202020204" pitchFamily="34" charset="0"/>
                        <a:buChar char="•"/>
                      </a:pPr>
                      <a:r>
                        <a:rPr lang="en-US" b="0" dirty="0" smtClean="0">
                          <a:solidFill>
                            <a:schemeClr val="tx1"/>
                          </a:solidFill>
                        </a:rPr>
                        <a:t>Enables seamless portability to cloud </a:t>
                      </a:r>
                    </a:p>
                    <a:p>
                      <a:pPr marL="285750" indent="-285750">
                        <a:buFont typeface="Arial" panose="020B0604020202020204" pitchFamily="34" charset="0"/>
                        <a:buChar char="•"/>
                      </a:pPr>
                      <a:r>
                        <a:rPr lang="en-US" b="0" dirty="0" smtClean="0">
                          <a:solidFill>
                            <a:schemeClr val="tx1"/>
                          </a:solidFill>
                        </a:rPr>
                        <a:t>Provides</a:t>
                      </a:r>
                    </a:p>
                    <a:p>
                      <a:pPr marL="742950" lvl="1" indent="-285750">
                        <a:buFont typeface="Arial" panose="020B0604020202020204" pitchFamily="34" charset="0"/>
                        <a:buChar char="•"/>
                      </a:pPr>
                      <a:r>
                        <a:rPr lang="en-US" b="0" dirty="0" smtClean="0">
                          <a:solidFill>
                            <a:schemeClr val="tx1"/>
                          </a:solidFill>
                        </a:rPr>
                        <a:t>Distributed/versioned configuration</a:t>
                      </a:r>
                    </a:p>
                    <a:p>
                      <a:pPr marL="742950" lvl="1" indent="-285750">
                        <a:buFont typeface="Arial" panose="020B0604020202020204" pitchFamily="34" charset="0"/>
                        <a:buChar char="•"/>
                      </a:pPr>
                      <a:r>
                        <a:rPr lang="en-US" b="0" dirty="0" smtClean="0">
                          <a:solidFill>
                            <a:schemeClr val="tx1"/>
                          </a:solidFill>
                        </a:rPr>
                        <a:t>Service registration and discovery</a:t>
                      </a:r>
                    </a:p>
                    <a:p>
                      <a:pPr marL="742950" lvl="1" indent="-285750">
                        <a:buFont typeface="Arial" panose="020B0604020202020204" pitchFamily="34" charset="0"/>
                        <a:buChar char="•"/>
                      </a:pPr>
                      <a:r>
                        <a:rPr lang="en-US" b="0" dirty="0" smtClean="0">
                          <a:solidFill>
                            <a:schemeClr val="tx1"/>
                          </a:solidFill>
                        </a:rPr>
                        <a:t>Routing</a:t>
                      </a:r>
                    </a:p>
                    <a:p>
                      <a:pPr marL="742950" lvl="1" indent="-285750">
                        <a:buFont typeface="Arial" panose="020B0604020202020204" pitchFamily="34" charset="0"/>
                        <a:buChar char="•"/>
                      </a:pPr>
                      <a:r>
                        <a:rPr lang="en-US" b="0" dirty="0" smtClean="0">
                          <a:solidFill>
                            <a:schemeClr val="tx1"/>
                          </a:solidFill>
                        </a:rPr>
                        <a:t>Service-to-service calls</a:t>
                      </a:r>
                    </a:p>
                    <a:p>
                      <a:pPr marL="742950" lvl="1" indent="-285750">
                        <a:buFont typeface="Arial" panose="020B0604020202020204" pitchFamily="34" charset="0"/>
                        <a:buChar char="•"/>
                      </a:pPr>
                      <a:r>
                        <a:rPr lang="en-US" b="0" dirty="0" smtClean="0">
                          <a:solidFill>
                            <a:schemeClr val="tx1"/>
                          </a:solidFill>
                        </a:rPr>
                        <a:t>Client-side Load balancing</a:t>
                      </a:r>
                    </a:p>
                    <a:p>
                      <a:pPr marL="742950" lvl="1" indent="-285750">
                        <a:buFont typeface="Arial" panose="020B0604020202020204" pitchFamily="34" charset="0"/>
                        <a:buChar char="•"/>
                      </a:pPr>
                      <a:r>
                        <a:rPr lang="en-US" b="0" dirty="0" smtClean="0">
                          <a:solidFill>
                            <a:schemeClr val="tx1"/>
                          </a:solidFill>
                        </a:rPr>
                        <a:t>Circuit Breakers</a:t>
                      </a:r>
                    </a:p>
                    <a:p>
                      <a:pPr marL="742950" lvl="1" indent="-285750">
                        <a:buFont typeface="Arial" panose="020B0604020202020204" pitchFamily="34" charset="0"/>
                        <a:buChar char="•"/>
                      </a:pPr>
                      <a:r>
                        <a:rPr lang="en-US" b="0" dirty="0" smtClean="0">
                          <a:solidFill>
                            <a:schemeClr val="tx1"/>
                          </a:solidFill>
                        </a:rPr>
                        <a:t>Global locks</a:t>
                      </a:r>
                    </a:p>
                    <a:p>
                      <a:pPr marL="742950" lvl="1" indent="-285750">
                        <a:buFont typeface="Arial" panose="020B0604020202020204" pitchFamily="34" charset="0"/>
                        <a:buChar char="•"/>
                      </a:pPr>
                      <a:r>
                        <a:rPr lang="en-US" b="0" dirty="0" smtClean="0">
                          <a:solidFill>
                            <a:schemeClr val="tx1"/>
                          </a:solidFill>
                        </a:rPr>
                        <a:t>Leadership election and cluster state</a:t>
                      </a:r>
                    </a:p>
                    <a:p>
                      <a:pPr marL="742950" lvl="1" indent="-285750">
                        <a:buFont typeface="Arial" panose="020B0604020202020204" pitchFamily="34" charset="0"/>
                        <a:buChar char="•"/>
                      </a:pPr>
                      <a:r>
                        <a:rPr lang="en-US" b="0" dirty="0" smtClean="0">
                          <a:solidFill>
                            <a:schemeClr val="tx1"/>
                          </a:solidFill>
                        </a:rPr>
                        <a:t>Distributed messaging</a:t>
                      </a:r>
                    </a:p>
                    <a:p>
                      <a:pPr marL="742950" lvl="1" indent="-285750">
                        <a:buFont typeface="Arial" panose="020B0604020202020204" pitchFamily="34" charset="0"/>
                        <a:buChar char="•"/>
                      </a:pPr>
                      <a:endParaRPr lang="en-US" b="0" dirty="0" smtClean="0">
                        <a:solidFill>
                          <a:schemeClr val="tx1"/>
                        </a:solidFill>
                      </a:endParaRPr>
                    </a:p>
                    <a:p>
                      <a:pPr marL="0" indent="0">
                        <a:buFont typeface="Arial" panose="020B0604020202020204" pitchFamily="34" charset="0"/>
                        <a:buNone/>
                      </a:pPr>
                      <a:r>
                        <a:rPr lang="en-US" b="1" dirty="0" smtClean="0">
                          <a:solidFill>
                            <a:schemeClr val="tx1"/>
                          </a:solidFill>
                        </a:rPr>
                        <a:t>Spring Boot</a:t>
                      </a:r>
                      <a:endParaRPr lang="en-US" dirty="0" smtClean="0">
                        <a:solidFill>
                          <a:schemeClr val="tx1"/>
                        </a:solidFill>
                      </a:endParaRPr>
                    </a:p>
                    <a:p>
                      <a:pPr marL="285750" indent="-285750">
                        <a:buFont typeface="Arial" panose="020B0604020202020204" pitchFamily="34" charset="0"/>
                        <a:buChar char="•"/>
                      </a:pPr>
                      <a:r>
                        <a:rPr lang="en-US" b="0" dirty="0" smtClean="0">
                          <a:solidFill>
                            <a:schemeClr val="tx1"/>
                          </a:solidFill>
                        </a:rPr>
                        <a:t>Tackles dependency complexity</a:t>
                      </a:r>
                    </a:p>
                    <a:p>
                      <a:pPr marL="285750" indent="-285750">
                        <a:buFont typeface="Arial" panose="020B0604020202020204" pitchFamily="34" charset="0"/>
                        <a:buChar char="•"/>
                      </a:pPr>
                      <a:r>
                        <a:rPr lang="en-US" b="0" dirty="0" smtClean="0">
                          <a:solidFill>
                            <a:schemeClr val="tx1"/>
                          </a:solidFill>
                        </a:rPr>
                        <a:t>Pre-packaging of all</a:t>
                      </a:r>
                      <a:r>
                        <a:rPr lang="en-US" b="0" baseline="0" dirty="0" smtClean="0">
                          <a:solidFill>
                            <a:schemeClr val="tx1"/>
                          </a:solidFill>
                        </a:rPr>
                        <a:t> dependencies</a:t>
                      </a:r>
                      <a:endParaRPr lang="en-US" b="0" dirty="0" smtClean="0">
                        <a:solidFill>
                          <a:schemeClr val="tx1"/>
                        </a:solidFill>
                      </a:endParaRPr>
                    </a:p>
                    <a:p>
                      <a:pPr marL="285750" indent="-285750">
                        <a:buFont typeface="Arial" panose="020B0604020202020204" pitchFamily="34" charset="0"/>
                        <a:buChar char="•"/>
                      </a:pPr>
                      <a:r>
                        <a:rPr lang="en-US" b="0" dirty="0" smtClean="0">
                          <a:solidFill>
                            <a:schemeClr val="tx1"/>
                          </a:solidFill>
                        </a:rPr>
                        <a:t>Spring Environment abstraction layer flattens environment &amp; </a:t>
                      </a:r>
                      <a:r>
                        <a:rPr lang="en-US" b="0" dirty="0" err="1" smtClean="0">
                          <a:solidFill>
                            <a:schemeClr val="tx1"/>
                          </a:solidFill>
                        </a:rPr>
                        <a:t>config</a:t>
                      </a:r>
                      <a:r>
                        <a:rPr lang="en-US" b="0" dirty="0" smtClean="0">
                          <a:solidFill>
                            <a:schemeClr val="tx1"/>
                          </a:solidFill>
                        </a:rPr>
                        <a:t> data into properties</a:t>
                      </a:r>
                    </a:p>
                  </a:txBody>
                  <a:tcPr marL="68580" marR="68580" marT="0" marB="0">
                    <a:noFill/>
                  </a:tcPr>
                </a:tc>
              </a:tr>
              <a:tr h="216694">
                <a:tc>
                  <a:txBody>
                    <a:bodyPr/>
                    <a:lstStyle/>
                    <a:p>
                      <a:endParaRPr lang="en-US" dirty="0">
                        <a:solidFill>
                          <a:schemeClr val="tx1"/>
                        </a:solidFill>
                      </a:endParaRPr>
                    </a:p>
                  </a:txBody>
                  <a:tcPr marL="68580" marR="68580" marT="0" marB="0">
                    <a:noFill/>
                  </a:tcPr>
                </a:tc>
              </a:tr>
            </a:tbl>
          </a:graphicData>
        </a:graphic>
      </p:graphicFrame>
    </p:spTree>
    <p:extLst>
      <p:ext uri="{BB962C8B-B14F-4D97-AF65-F5344CB8AC3E}">
        <p14:creationId xmlns:p14="http://schemas.microsoft.com/office/powerpoint/2010/main" val="3970425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dirty="0" smtClean="0"/>
              <a:t>UST Global</a:t>
            </a:r>
            <a:endParaRPr lang="en-US" dirty="0"/>
          </a:p>
        </p:txBody>
      </p:sp>
      <p:sp>
        <p:nvSpPr>
          <p:cNvPr id="7" name="TextBox 6"/>
          <p:cNvSpPr txBox="1"/>
          <p:nvPr/>
        </p:nvSpPr>
        <p:spPr>
          <a:xfrm>
            <a:off x="393700" y="1758949"/>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8" name="TextBox 7"/>
          <p:cNvSpPr txBox="1"/>
          <p:nvPr/>
        </p:nvSpPr>
        <p:spPr>
          <a:xfrm>
            <a:off x="393700" y="4808884"/>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9" name="Title 1"/>
          <p:cNvSpPr txBox="1">
            <a:spLocks/>
          </p:cNvSpPr>
          <p:nvPr/>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t>Copyright and Confidentiality Notice</a:t>
            </a:r>
            <a:endParaRPr lang="en-US" dirty="0"/>
          </a:p>
        </p:txBody>
      </p:sp>
      <p:sp>
        <p:nvSpPr>
          <p:cNvPr id="10" name="TextBox 9"/>
          <p:cNvSpPr txBox="1"/>
          <p:nvPr/>
        </p:nvSpPr>
        <p:spPr>
          <a:xfrm>
            <a:off x="393700" y="3930247"/>
            <a:ext cx="5553059" cy="738664"/>
          </a:xfrm>
          <a:prstGeom prst="rect">
            <a:avLst/>
          </a:prstGeom>
          <a:noFill/>
        </p:spPr>
        <p:txBody>
          <a:bodyPr wrap="none" rtlCol="0">
            <a:spAutoFit/>
          </a:bodyPr>
          <a:lstStyle/>
          <a:p>
            <a:pPr>
              <a:lnSpc>
                <a:spcPct val="150000"/>
              </a:lnSpc>
            </a:pPr>
            <a:r>
              <a:rPr lang="en-US" sz="1400" dirty="0"/>
              <a:t>Proposal Identification Number: WELL-1947-01-00 </a:t>
            </a:r>
          </a:p>
          <a:p>
            <a:pPr>
              <a:lnSpc>
                <a:spcPct val="150000"/>
              </a:lnSpc>
            </a:pPr>
            <a:r>
              <a:rPr lang="en-US" sz="1400" dirty="0"/>
              <a:t>Proposal Expiration Date: </a:t>
            </a:r>
            <a:r>
              <a:rPr lang="en-US" sz="1400" dirty="0" smtClean="0"/>
              <a:t>Three months </a:t>
            </a:r>
            <a:r>
              <a:rPr lang="en-US" sz="1400" dirty="0"/>
              <a:t>from the day of submission</a:t>
            </a:r>
            <a:endParaRPr lang="en-US" sz="1400" dirty="0" smtClean="0"/>
          </a:p>
        </p:txBody>
      </p:sp>
    </p:spTree>
    <p:extLst>
      <p:ext uri="{BB962C8B-B14F-4D97-AF65-F5344CB8AC3E}">
        <p14:creationId xmlns:p14="http://schemas.microsoft.com/office/powerpoint/2010/main" val="662723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Configuration</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584502"/>
              </p:ext>
            </p:extLst>
          </p:nvPr>
        </p:nvGraphicFramePr>
        <p:xfrm>
          <a:off x="711200" y="1093470"/>
          <a:ext cx="7477760" cy="5200650"/>
        </p:xfrm>
        <a:graphic>
          <a:graphicData uri="http://schemas.openxmlformats.org/drawingml/2006/table">
            <a:tbl>
              <a:tblPr firstRow="1" firstCol="1" bandRow="1">
                <a:tableStyleId>{5C22544A-7EE6-4342-B048-85BDC9FD1C3A}</a:tableStyleId>
              </a:tblPr>
              <a:tblGrid>
                <a:gridCol w="7477760"/>
              </a:tblGrid>
              <a:tr h="4983956">
                <a:tc>
                  <a:txBody>
                    <a:bodyPr/>
                    <a:lstStyle/>
                    <a:p>
                      <a:pPr marL="0" indent="0">
                        <a:buFont typeface="Arial" panose="020B0604020202020204" pitchFamily="34" charset="0"/>
                        <a:buNone/>
                      </a:pPr>
                      <a:r>
                        <a:rPr lang="en-US" sz="1400" b="1" kern="1200" dirty="0" smtClean="0">
                          <a:solidFill>
                            <a:schemeClr val="tx1"/>
                          </a:solidFill>
                          <a:effectLst/>
                          <a:latin typeface="+mn-lt"/>
                          <a:ea typeface="+mn-ea"/>
                          <a:cs typeface="+mn-cs"/>
                        </a:rPr>
                        <a:t>Environment-driven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Ensures that microservices can be developed &amp; tested locally, then deployed without changes</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Encapsulates conditional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Allows injecting configuration into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Centralized, external configuration management</a:t>
                      </a:r>
                      <a:r>
                        <a:rPr lang="en-US" sz="1400" b="0" kern="1200" baseline="0" dirty="0" smtClean="0">
                          <a:solidFill>
                            <a:schemeClr val="tx1"/>
                          </a:solidFill>
                          <a:effectLst/>
                          <a:latin typeface="+mn-lt"/>
                          <a:ea typeface="+mn-ea"/>
                          <a:cs typeface="+mn-cs"/>
                        </a:rPr>
                        <a:t> b</a:t>
                      </a:r>
                      <a:r>
                        <a:rPr lang="en-US" sz="1400" b="0" kern="1200" dirty="0" smtClean="0">
                          <a:solidFill>
                            <a:schemeClr val="tx1"/>
                          </a:solidFill>
                          <a:effectLst/>
                          <a:latin typeface="+mn-lt"/>
                          <a:ea typeface="+mn-ea"/>
                          <a:cs typeface="+mn-cs"/>
                        </a:rPr>
                        <a:t>acked by source control repository (</a:t>
                      </a:r>
                      <a:r>
                        <a:rPr lang="en-US" sz="1400" b="0" kern="1200" dirty="0" err="1" smtClean="0">
                          <a:solidFill>
                            <a:schemeClr val="tx1"/>
                          </a:solidFill>
                          <a:effectLst/>
                          <a:latin typeface="+mn-lt"/>
                          <a:ea typeface="+mn-ea"/>
                          <a:cs typeface="+mn-cs"/>
                        </a:rPr>
                        <a:t>Git</a:t>
                      </a:r>
                      <a:r>
                        <a:rPr lang="en-US" sz="1400" b="0" kern="1200" dirty="0" smtClean="0">
                          <a:solidFill>
                            <a:schemeClr val="tx1"/>
                          </a:solidFill>
                          <a:effectLst/>
                          <a:latin typeface="+mn-lt"/>
                          <a:ea typeface="+mn-ea"/>
                          <a:cs typeface="+mn-cs"/>
                        </a:rPr>
                        <a:t>, SVN,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Supports encryption of properties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Client library/plug-in obtains </a:t>
                      </a:r>
                      <a:r>
                        <a:rPr lang="en-US" sz="1400" b="0" kern="1200" dirty="0" err="1" smtClean="0">
                          <a:solidFill>
                            <a:schemeClr val="tx1"/>
                          </a:solidFill>
                          <a:effectLst/>
                          <a:latin typeface="+mn-lt"/>
                          <a:ea typeface="+mn-ea"/>
                          <a:cs typeface="+mn-cs"/>
                        </a:rPr>
                        <a:t>config</a:t>
                      </a:r>
                      <a:r>
                        <a:rPr lang="en-US" sz="1400" b="0" kern="1200" dirty="0" smtClean="0">
                          <a:solidFill>
                            <a:schemeClr val="tx1"/>
                          </a:solidFill>
                          <a:effectLst/>
                          <a:latin typeface="+mn-lt"/>
                          <a:ea typeface="+mn-ea"/>
                          <a:cs typeface="+mn-cs"/>
                        </a:rPr>
                        <a:t> from server</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Application configuration can</a:t>
                      </a:r>
                      <a:r>
                        <a:rPr lang="en-US" sz="1400" b="0" kern="1200" baseline="0" dirty="0" smtClean="0">
                          <a:solidFill>
                            <a:schemeClr val="tx1"/>
                          </a:solidFill>
                          <a:effectLst/>
                          <a:latin typeface="+mn-lt"/>
                          <a:ea typeface="+mn-ea"/>
                          <a:cs typeface="+mn-cs"/>
                        </a:rPr>
                        <a:t> automatically </a:t>
                      </a:r>
                      <a:r>
                        <a:rPr lang="en-US" sz="1400" b="0" kern="1200" dirty="0" smtClean="0">
                          <a:solidFill>
                            <a:schemeClr val="tx1"/>
                          </a:solidFill>
                          <a:effectLst/>
                          <a:latin typeface="+mn-lt"/>
                          <a:ea typeface="+mn-ea"/>
                          <a:cs typeface="+mn-cs"/>
                        </a:rPr>
                        <a:t>refresh whenever centralized</a:t>
                      </a:r>
                      <a:r>
                        <a:rPr lang="en-US" sz="1400" b="0" kern="1200" baseline="0" dirty="0" smtClean="0">
                          <a:solidFill>
                            <a:schemeClr val="tx1"/>
                          </a:solidFill>
                          <a:effectLst/>
                          <a:latin typeface="+mn-lt"/>
                          <a:ea typeface="+mn-ea"/>
                          <a:cs typeface="+mn-cs"/>
                        </a:rPr>
                        <a:t> </a:t>
                      </a:r>
                      <a:r>
                        <a:rPr lang="en-US" sz="1400" b="0" kern="1200" dirty="0" smtClean="0">
                          <a:solidFill>
                            <a:schemeClr val="tx1"/>
                          </a:solidFill>
                          <a:effectLst/>
                          <a:latin typeface="+mn-lt"/>
                          <a:ea typeface="+mn-ea"/>
                          <a:cs typeface="+mn-cs"/>
                        </a:rPr>
                        <a:t>configuration changes</a:t>
                      </a:r>
                    </a:p>
                    <a:p>
                      <a:pPr marL="171450" indent="-171450">
                        <a:buFont typeface="Arial" panose="020B0604020202020204" pitchFamily="34" charset="0"/>
                        <a:buChar char="•"/>
                      </a:pPr>
                      <a:endParaRPr lang="en-US" sz="1400" b="1" kern="1200" dirty="0" smtClean="0">
                        <a:solidFill>
                          <a:schemeClr val="tx1"/>
                        </a:solidFill>
                        <a:effectLst/>
                        <a:latin typeface="+mn-lt"/>
                        <a:ea typeface="+mn-ea"/>
                        <a:cs typeface="+mn-cs"/>
                      </a:endParaRPr>
                    </a:p>
                    <a:p>
                      <a:pPr marL="0" indent="0">
                        <a:buFont typeface="Arial" panose="020B0604020202020204" pitchFamily="34" charset="0"/>
                        <a:buNone/>
                      </a:pPr>
                      <a:r>
                        <a:rPr lang="en-US" sz="1400" b="1" kern="1200" dirty="0" smtClean="0">
                          <a:solidFill>
                            <a:schemeClr val="tx1"/>
                          </a:solidFill>
                          <a:effectLst/>
                          <a:latin typeface="+mn-lt"/>
                          <a:ea typeface="+mn-ea"/>
                          <a:cs typeface="+mn-cs"/>
                        </a:rPr>
                        <a:t>Management endpoints</a:t>
                      </a:r>
                      <a:r>
                        <a:rPr lang="en-US" sz="1400" b="1" kern="1200" baseline="0" dirty="0" smtClean="0">
                          <a:solidFill>
                            <a:schemeClr val="tx1"/>
                          </a:solidFill>
                          <a:effectLst/>
                          <a:latin typeface="+mn-lt"/>
                          <a:ea typeface="+mn-ea"/>
                          <a:cs typeface="+mn-cs"/>
                        </a:rPr>
                        <a:t> (</a:t>
                      </a:r>
                      <a:r>
                        <a:rPr lang="en-US" sz="1400" b="1" kern="1200" dirty="0" smtClean="0">
                          <a:solidFill>
                            <a:schemeClr val="tx1"/>
                          </a:solidFill>
                          <a:effectLst/>
                          <a:latin typeface="+mn-lt"/>
                          <a:ea typeface="+mn-ea"/>
                          <a:cs typeface="+mn-cs"/>
                        </a:rPr>
                        <a:t>REST API)</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Load/Reload </a:t>
                      </a:r>
                      <a:r>
                        <a:rPr lang="en-US" sz="1400" b="0" kern="1200" dirty="0" err="1" smtClean="0">
                          <a:solidFill>
                            <a:schemeClr val="tx1"/>
                          </a:solidFill>
                          <a:effectLst/>
                          <a:latin typeface="+mn-lt"/>
                          <a:ea typeface="+mn-ea"/>
                          <a:cs typeface="+mn-cs"/>
                        </a:rPr>
                        <a:t>config</a:t>
                      </a:r>
                      <a:r>
                        <a:rPr lang="en-US" sz="1400" b="0" kern="1200" dirty="0" smtClean="0">
                          <a:solidFill>
                            <a:schemeClr val="tx1"/>
                          </a:solidFill>
                          <a:effectLst/>
                          <a:latin typeface="+mn-lt"/>
                          <a:ea typeface="+mn-ea"/>
                          <a:cs typeface="+mn-cs"/>
                        </a:rPr>
                        <a:t> from external sources</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Bind/Rebind </a:t>
                      </a:r>
                      <a:r>
                        <a:rPr lang="en-US" sz="1400" b="0" kern="1200" dirty="0" err="1" smtClean="0">
                          <a:solidFill>
                            <a:schemeClr val="tx1"/>
                          </a:solidFill>
                          <a:effectLst/>
                          <a:latin typeface="+mn-lt"/>
                          <a:ea typeface="+mn-ea"/>
                          <a:cs typeface="+mn-cs"/>
                        </a:rPr>
                        <a:t>config</a:t>
                      </a:r>
                      <a:r>
                        <a:rPr lang="en-US" sz="1400" b="0" kern="1200" dirty="0" smtClean="0">
                          <a:solidFill>
                            <a:schemeClr val="tx1"/>
                          </a:solidFill>
                          <a:effectLst/>
                          <a:latin typeface="+mn-lt"/>
                          <a:ea typeface="+mn-ea"/>
                          <a:cs typeface="+mn-cs"/>
                        </a:rPr>
                        <a:t> properties</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Refresh configuration into microservices</a:t>
                      </a:r>
                    </a:p>
                    <a:p>
                      <a:pPr marL="171450" lvl="0" indent="-171450">
                        <a:buFont typeface="Arial" panose="020B0604020202020204" pitchFamily="34" charset="0"/>
                        <a:buChar char="•"/>
                      </a:pPr>
                      <a:endParaRPr lang="en-US" sz="1400" b="0" kern="1200" dirty="0" smtClean="0">
                        <a:solidFill>
                          <a:schemeClr val="tx1"/>
                        </a:solidFill>
                        <a:effectLst/>
                        <a:latin typeface="+mn-lt"/>
                        <a:ea typeface="+mn-ea"/>
                        <a:cs typeface="+mn-cs"/>
                      </a:endParaRPr>
                    </a:p>
                  </a:txBody>
                  <a:tcPr marL="68580" marR="68580" marT="0" marB="0">
                    <a:noFill/>
                  </a:tcPr>
                </a:tc>
              </a:tr>
              <a:tr h="216694">
                <a:tc>
                  <a:txBody>
                    <a:bodyPr/>
                    <a:lstStyle/>
                    <a:p>
                      <a:endParaRPr lang="en-US" sz="1400" dirty="0">
                        <a:solidFill>
                          <a:schemeClr val="tx1"/>
                        </a:solidFill>
                      </a:endParaRPr>
                    </a:p>
                  </a:txBody>
                  <a:tcPr marL="68580" marR="68580" marT="0" marB="0">
                    <a:noFill/>
                  </a:tcPr>
                </a:tc>
              </a:tr>
            </a:tbl>
          </a:graphicData>
        </a:graphic>
      </p:graphicFrame>
    </p:spTree>
    <p:extLst>
      <p:ext uri="{BB962C8B-B14F-4D97-AF65-F5344CB8AC3E}">
        <p14:creationId xmlns:p14="http://schemas.microsoft.com/office/powerpoint/2010/main" val="3876077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Architecture</a:t>
            </a:r>
            <a:endParaRPr lang="en-US" dirty="0"/>
          </a:p>
        </p:txBody>
      </p:sp>
      <p:sp>
        <p:nvSpPr>
          <p:cNvPr id="3" name="Content Placeholder 2"/>
          <p:cNvSpPr>
            <a:spLocks noGrp="1"/>
          </p:cNvSpPr>
          <p:nvPr>
            <p:ph idx="1"/>
          </p:nvPr>
        </p:nvSpPr>
        <p:spPr>
          <a:xfrm>
            <a:off x="255494" y="1371600"/>
            <a:ext cx="6172201" cy="5029200"/>
          </a:xfrm>
        </p:spPr>
        <p:txBody>
          <a:bodyPr>
            <a:noAutofit/>
          </a:bodyPr>
          <a:lstStyle/>
          <a:p>
            <a:pPr marL="225425" lvl="1" indent="0">
              <a:buNone/>
            </a:pPr>
            <a:r>
              <a:rPr lang="en-US" sz="1400" b="1" dirty="0" smtClean="0"/>
              <a:t>Optimization </a:t>
            </a:r>
            <a:r>
              <a:rPr lang="en-US" sz="1400" b="1" dirty="0"/>
              <a:t>tradeoff: scalability/availability vs. consistency</a:t>
            </a:r>
          </a:p>
          <a:p>
            <a:pPr lvl="1"/>
            <a:r>
              <a:rPr lang="en-US" sz="1400" dirty="0"/>
              <a:t>ACID </a:t>
            </a:r>
            <a:r>
              <a:rPr lang="en-US" sz="1400" dirty="0" smtClean="0"/>
              <a:t>problem</a:t>
            </a:r>
            <a:r>
              <a:rPr lang="en-US" sz="1400" dirty="0"/>
              <a:t>: </a:t>
            </a:r>
            <a:r>
              <a:rPr lang="en-US" sz="1400" dirty="0" smtClean="0"/>
              <a:t>doesn’t scale well - distributed transactions, locks, </a:t>
            </a:r>
            <a:r>
              <a:rPr lang="en-US" sz="1400" dirty="0"/>
              <a:t>&amp; 2-phase </a:t>
            </a:r>
            <a:r>
              <a:rPr lang="en-US" sz="1400" dirty="0" smtClean="0"/>
              <a:t>commits limit throughput</a:t>
            </a:r>
            <a:endParaRPr lang="en-US" sz="1400" dirty="0"/>
          </a:p>
          <a:p>
            <a:pPr lvl="1"/>
            <a:r>
              <a:rPr lang="en-US" sz="1400" dirty="0"/>
              <a:t>BASE solution: </a:t>
            </a:r>
            <a:endParaRPr lang="en-US" sz="1400" dirty="0" smtClean="0"/>
          </a:p>
          <a:p>
            <a:pPr lvl="2"/>
            <a:r>
              <a:rPr lang="en-US" sz="1400" dirty="0"/>
              <a:t>Moves data constraints from the database into the application</a:t>
            </a:r>
          </a:p>
          <a:p>
            <a:pPr lvl="2"/>
            <a:r>
              <a:rPr lang="en-US" sz="1400" dirty="0"/>
              <a:t>Achieves improved availability and scale by relaxing </a:t>
            </a:r>
            <a:r>
              <a:rPr lang="en-US" sz="1400" dirty="0" smtClean="0"/>
              <a:t>consistency</a:t>
            </a:r>
            <a:endParaRPr lang="en-US" sz="1400" b="1" dirty="0" smtClean="0"/>
          </a:p>
          <a:p>
            <a:pPr lvl="2"/>
            <a:endParaRPr lang="en-US" sz="1400" b="1" dirty="0"/>
          </a:p>
          <a:p>
            <a:pPr marL="238125" lvl="1" indent="0">
              <a:buNone/>
            </a:pPr>
            <a:r>
              <a:rPr lang="en-US" sz="1400" b="1" dirty="0" smtClean="0"/>
              <a:t>Event-driven Architecture</a:t>
            </a:r>
          </a:p>
          <a:p>
            <a:pPr lvl="1"/>
            <a:r>
              <a:rPr lang="en-US" sz="1400" dirty="0"/>
              <a:t>Loosens coupling, allowing microservices to evolve independently from each other</a:t>
            </a:r>
          </a:p>
          <a:p>
            <a:pPr lvl="1"/>
            <a:r>
              <a:rPr lang="en-US" sz="1400" dirty="0" smtClean="0"/>
              <a:t>Based </a:t>
            </a:r>
            <a:r>
              <a:rPr lang="en-US" sz="1400" dirty="0"/>
              <a:t>on principles of Domain-Driven Design (DDD</a:t>
            </a:r>
            <a:r>
              <a:rPr lang="en-US" sz="1400" dirty="0" smtClean="0"/>
              <a:t>)</a:t>
            </a:r>
            <a:endParaRPr lang="en-US" sz="1400" dirty="0"/>
          </a:p>
          <a:p>
            <a:pPr lvl="1"/>
            <a:r>
              <a:rPr lang="en-US" sz="1400" dirty="0" smtClean="0"/>
              <a:t>Data </a:t>
            </a:r>
            <a:r>
              <a:rPr lang="en-US" sz="1400" dirty="0"/>
              <a:t>and functionality </a:t>
            </a:r>
            <a:r>
              <a:rPr lang="en-US" sz="1400" dirty="0" smtClean="0"/>
              <a:t>are partitioned into </a:t>
            </a:r>
            <a:r>
              <a:rPr lang="en-US" sz="1400" dirty="0"/>
              <a:t>business-focused “domains” </a:t>
            </a:r>
            <a:endParaRPr lang="en-US" sz="1400" dirty="0" smtClean="0"/>
          </a:p>
          <a:p>
            <a:pPr lvl="1"/>
            <a:r>
              <a:rPr lang="en-US" sz="1400" dirty="0" smtClean="0"/>
              <a:t>Consistency can be </a:t>
            </a:r>
            <a:r>
              <a:rPr lang="en-US" sz="1400" dirty="0"/>
              <a:t>enforced </a:t>
            </a:r>
            <a:r>
              <a:rPr lang="en-US" sz="1400" dirty="0" smtClean="0"/>
              <a:t>within, and across, </a:t>
            </a:r>
            <a:r>
              <a:rPr lang="en-US" sz="1400" dirty="0"/>
              <a:t>domain </a:t>
            </a:r>
            <a:r>
              <a:rPr lang="en-US" sz="1400" dirty="0" smtClean="0"/>
              <a:t>boundaries</a:t>
            </a:r>
          </a:p>
          <a:p>
            <a:pPr lvl="2"/>
            <a:r>
              <a:rPr lang="en-US" sz="1400" dirty="0" smtClean="0"/>
              <a:t>Using transaction-less </a:t>
            </a:r>
            <a:r>
              <a:rPr lang="en-US" sz="1400" dirty="0"/>
              <a:t>coordination between services</a:t>
            </a:r>
            <a:endParaRPr lang="en-US" sz="1400" b="1" dirty="0"/>
          </a:p>
          <a:p>
            <a:pPr lvl="2"/>
            <a:r>
              <a:rPr lang="en-US" sz="1400" dirty="0" smtClean="0"/>
              <a:t>All </a:t>
            </a:r>
            <a:r>
              <a:rPr lang="en-US" sz="1400" dirty="0"/>
              <a:t>changes to data are stored as a series of events</a:t>
            </a:r>
          </a:p>
          <a:p>
            <a:pPr lvl="2"/>
            <a:r>
              <a:rPr lang="en-US" sz="1400" dirty="0" smtClean="0"/>
              <a:t>Data </a:t>
            </a:r>
            <a:r>
              <a:rPr lang="en-US" sz="1400" dirty="0"/>
              <a:t>changes are replicated as events (pub/sub) between </a:t>
            </a:r>
            <a:r>
              <a:rPr lang="en-US" sz="1400" dirty="0" smtClean="0"/>
              <a:t>domains</a:t>
            </a:r>
          </a:p>
          <a:p>
            <a:pPr lvl="2"/>
            <a:r>
              <a:rPr lang="en-US" sz="1400" dirty="0" smtClean="0"/>
              <a:t>Data changes are performed in-sequence</a:t>
            </a:r>
          </a:p>
          <a:p>
            <a:pPr lvl="2"/>
            <a:r>
              <a:rPr lang="en-US" sz="1400" dirty="0" smtClean="0"/>
              <a:t>Enables </a:t>
            </a:r>
            <a:r>
              <a:rPr lang="en-US" sz="1400" dirty="0"/>
              <a:t>long-term </a:t>
            </a:r>
            <a:r>
              <a:rPr lang="en-US" sz="1400" dirty="0" smtClean="0"/>
              <a:t>auditability</a:t>
            </a:r>
            <a:endParaRPr lang="en-US" sz="1400" dirty="0"/>
          </a:p>
          <a:p>
            <a:pPr lvl="2"/>
            <a:r>
              <a:rPr lang="en-US" sz="1400" dirty="0"/>
              <a:t>Can query events and reconstruct past states</a:t>
            </a:r>
            <a:endParaRPr lang="en-US" sz="1400" dirty="0" smtClean="0"/>
          </a:p>
          <a:p>
            <a:pPr lvl="1"/>
            <a:endParaRPr lang="en-US" sz="1400" dirty="0"/>
          </a:p>
          <a:p>
            <a:pPr marL="0" indent="0">
              <a:buNone/>
            </a:pPr>
            <a:endParaRPr lang="en-US" sz="1400"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21</a:t>
            </a:fld>
            <a:endParaRPr lang="en-US" dirty="0"/>
          </a:p>
        </p:txBody>
      </p:sp>
      <p:grpSp>
        <p:nvGrpSpPr>
          <p:cNvPr id="6" name="Group 5"/>
          <p:cNvGrpSpPr/>
          <p:nvPr/>
        </p:nvGrpSpPr>
        <p:grpSpPr>
          <a:xfrm>
            <a:off x="6279778" y="1068330"/>
            <a:ext cx="2824113" cy="5034925"/>
            <a:chOff x="6279778" y="1068330"/>
            <a:chExt cx="2824113" cy="5034925"/>
          </a:xfrm>
        </p:grpSpPr>
        <p:sp>
          <p:nvSpPr>
            <p:cNvPr id="7" name="Lightning Bolt 6"/>
            <p:cNvSpPr/>
            <p:nvPr/>
          </p:nvSpPr>
          <p:spPr>
            <a:xfrm rot="1012204">
              <a:off x="7665949" y="1068330"/>
              <a:ext cx="565291" cy="1025066"/>
            </a:xfrm>
            <a:prstGeom prst="lightningBolt">
              <a:avLst/>
            </a:prstGeom>
            <a:gradFill flip="none" rotWithShape="1">
              <a:gsLst>
                <a:gs pos="0">
                  <a:schemeClr val="accent1">
                    <a:lumMod val="5000"/>
                    <a:lumOff val="95000"/>
                  </a:schemeClr>
                </a:gs>
                <a:gs pos="21000">
                  <a:srgbClr val="FFFF00"/>
                </a:gs>
                <a:gs pos="62000">
                  <a:srgbClr val="00B050"/>
                </a:gs>
                <a:gs pos="38000">
                  <a:srgbClr val="92D050"/>
                </a:gs>
              </a:gsLst>
              <a:lin ang="0" scaled="1"/>
              <a:tileRect/>
            </a:gradFill>
            <a:ln>
              <a:gradFill>
                <a:gsLst>
                  <a:gs pos="0">
                    <a:schemeClr val="accent6">
                      <a:lumMod val="60000"/>
                      <a:lumOff val="40000"/>
                    </a:schemeClr>
                  </a:gs>
                  <a:gs pos="72000">
                    <a:schemeClr val="accent1">
                      <a:lumMod val="40000"/>
                      <a:lumOff val="60000"/>
                    </a:schemeClr>
                  </a:gs>
                  <a:gs pos="100000">
                    <a:schemeClr val="accent4">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n 7"/>
            <p:cNvSpPr/>
            <p:nvPr/>
          </p:nvSpPr>
          <p:spPr>
            <a:xfrm>
              <a:off x="7082927" y="2219117"/>
              <a:ext cx="2020964" cy="1594721"/>
            </a:xfrm>
            <a:prstGeom prst="sun">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Event Listener</a:t>
              </a:r>
              <a:endParaRPr lang="en-US" sz="1100" dirty="0"/>
            </a:p>
          </p:txBody>
        </p:sp>
        <p:graphicFrame>
          <p:nvGraphicFramePr>
            <p:cNvPr id="9" name="Diagram 8"/>
            <p:cNvGraphicFramePr/>
            <p:nvPr>
              <p:extLst>
                <p:ext uri="{D42A27DB-BD31-4B8C-83A1-F6EECF244321}">
                  <p14:modId xmlns:p14="http://schemas.microsoft.com/office/powerpoint/2010/main" val="3152862109"/>
                </p:ext>
              </p:extLst>
            </p:nvPr>
          </p:nvGraphicFramePr>
          <p:xfrm>
            <a:off x="7337388" y="4097380"/>
            <a:ext cx="1491288" cy="1314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6279778" y="4626665"/>
              <a:ext cx="975233" cy="509238"/>
            </a:xfrm>
            <a:prstGeom prst="rect">
              <a:avLst/>
            </a:prstGeom>
            <a:solidFill>
              <a:srgbClr val="9A57CD"/>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Subscriber</a:t>
              </a:r>
              <a:endParaRPr lang="en-US" sz="1200" dirty="0"/>
            </a:p>
          </p:txBody>
        </p:sp>
        <p:sp>
          <p:nvSpPr>
            <p:cNvPr id="11" name="Rectangle 10"/>
            <p:cNvSpPr/>
            <p:nvPr/>
          </p:nvSpPr>
          <p:spPr>
            <a:xfrm>
              <a:off x="8093409" y="5594017"/>
              <a:ext cx="946923" cy="509238"/>
            </a:xfrm>
            <a:prstGeom prst="rect">
              <a:avLst/>
            </a:prstGeom>
            <a:solidFill>
              <a:srgbClr val="9A57CD"/>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Subscriber</a:t>
              </a:r>
              <a:endParaRPr lang="en-US" sz="1200" dirty="0"/>
            </a:p>
          </p:txBody>
        </p:sp>
        <p:sp>
          <p:nvSpPr>
            <p:cNvPr id="12" name="Rectangle 11"/>
            <p:cNvSpPr/>
            <p:nvPr/>
          </p:nvSpPr>
          <p:spPr>
            <a:xfrm>
              <a:off x="6783796" y="5446096"/>
              <a:ext cx="1035584" cy="509238"/>
            </a:xfrm>
            <a:prstGeom prst="rect">
              <a:avLst/>
            </a:prstGeom>
            <a:solidFill>
              <a:srgbClr val="9A57CD"/>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Subscriber</a:t>
              </a:r>
            </a:p>
          </p:txBody>
        </p:sp>
        <p:sp>
          <p:nvSpPr>
            <p:cNvPr id="13" name="TextBox 12"/>
            <p:cNvSpPr txBox="1"/>
            <p:nvPr/>
          </p:nvSpPr>
          <p:spPr>
            <a:xfrm rot="15967034">
              <a:off x="7748940" y="1491884"/>
              <a:ext cx="769377" cy="307777"/>
            </a:xfrm>
            <a:prstGeom prst="rect">
              <a:avLst/>
            </a:prstGeom>
            <a:noFill/>
          </p:spPr>
          <p:txBody>
            <a:bodyPr wrap="square" rtlCol="0">
              <a:spAutoFit/>
            </a:bodyPr>
            <a:lstStyle/>
            <a:p>
              <a:r>
                <a:rPr lang="en-US" sz="1400" dirty="0" smtClean="0"/>
                <a:t>Event</a:t>
              </a:r>
              <a:endParaRPr lang="en-US" sz="1400" dirty="0"/>
            </a:p>
          </p:txBody>
        </p:sp>
        <p:cxnSp>
          <p:nvCxnSpPr>
            <p:cNvPr id="14" name="Elbow Connector 13"/>
            <p:cNvCxnSpPr>
              <a:stCxn id="8" idx="2"/>
            </p:cNvCxnSpPr>
            <p:nvPr/>
          </p:nvCxnSpPr>
          <p:spPr>
            <a:xfrm flipH="1">
              <a:off x="8083033" y="3813838"/>
              <a:ext cx="10376" cy="364224"/>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3"/>
            <p:cNvCxnSpPr>
              <a:endCxn id="12" idx="0"/>
            </p:cNvCxnSpPr>
            <p:nvPr/>
          </p:nvCxnSpPr>
          <p:spPr>
            <a:xfrm flipH="1">
              <a:off x="7301588" y="5135903"/>
              <a:ext cx="873893" cy="310193"/>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3"/>
            <p:cNvCxnSpPr/>
            <p:nvPr/>
          </p:nvCxnSpPr>
          <p:spPr>
            <a:xfrm>
              <a:off x="8083885" y="4775110"/>
              <a:ext cx="269510" cy="1563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3"/>
            <p:cNvCxnSpPr>
              <a:endCxn id="10" idx="3"/>
            </p:cNvCxnSpPr>
            <p:nvPr/>
          </p:nvCxnSpPr>
          <p:spPr>
            <a:xfrm flipH="1" flipV="1">
              <a:off x="7255011" y="4881284"/>
              <a:ext cx="875048" cy="254619"/>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3"/>
            <p:cNvCxnSpPr>
              <a:endCxn id="11" idx="0"/>
            </p:cNvCxnSpPr>
            <p:nvPr/>
          </p:nvCxnSpPr>
          <p:spPr>
            <a:xfrm>
              <a:off x="8093409" y="5135903"/>
              <a:ext cx="473462" cy="458114"/>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5400000">
              <a:off x="8190355" y="4339426"/>
              <a:ext cx="747490" cy="461665"/>
            </a:xfrm>
            <a:prstGeom prst="rect">
              <a:avLst/>
            </a:prstGeom>
            <a:noFill/>
          </p:spPr>
          <p:txBody>
            <a:bodyPr wrap="square" rtlCol="0">
              <a:spAutoFit/>
            </a:bodyPr>
            <a:lstStyle/>
            <a:p>
              <a:r>
                <a:rPr lang="en-US" sz="1200" dirty="0" smtClean="0"/>
                <a:t>Event Engine</a:t>
              </a:r>
              <a:endParaRPr lang="en-US" sz="1200" dirty="0"/>
            </a:p>
          </p:txBody>
        </p:sp>
      </p:grpSp>
    </p:spTree>
    <p:extLst>
      <p:ext uri="{BB962C8B-B14F-4D97-AF65-F5344CB8AC3E}">
        <p14:creationId xmlns:p14="http://schemas.microsoft.com/office/powerpoint/2010/main" val="2427077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Registration &amp; Service Discovery</a:t>
            </a:r>
            <a:endParaRPr lang="en-US" dirty="0"/>
          </a:p>
        </p:txBody>
      </p:sp>
      <p:sp>
        <p:nvSpPr>
          <p:cNvPr id="3" name="Content Placeholder 2"/>
          <p:cNvSpPr>
            <a:spLocks noGrp="1"/>
          </p:cNvSpPr>
          <p:nvPr>
            <p:ph idx="1"/>
          </p:nvPr>
        </p:nvSpPr>
        <p:spPr>
          <a:xfrm>
            <a:off x="381000" y="1371600"/>
            <a:ext cx="5428129" cy="5029200"/>
          </a:xfrm>
        </p:spPr>
        <p:txBody>
          <a:bodyPr>
            <a:normAutofit lnSpcReduction="10000"/>
          </a:bodyPr>
          <a:lstStyle/>
          <a:p>
            <a:pPr marL="0" indent="0">
              <a:buNone/>
            </a:pPr>
            <a:r>
              <a:rPr lang="en-US" b="1" dirty="0" smtClean="0"/>
              <a:t>Service Registration</a:t>
            </a:r>
          </a:p>
          <a:p>
            <a:r>
              <a:rPr lang="en-US" dirty="0" smtClean="0"/>
              <a:t>Microservices </a:t>
            </a:r>
            <a:r>
              <a:rPr lang="en-US" dirty="0"/>
              <a:t>register </a:t>
            </a:r>
            <a:r>
              <a:rPr lang="en-US" dirty="0" smtClean="0"/>
              <a:t>themselves with a  service registration server</a:t>
            </a:r>
          </a:p>
          <a:p>
            <a:r>
              <a:rPr lang="en-US" dirty="0"/>
              <a:t>Each service registration server instance is </a:t>
            </a:r>
            <a:r>
              <a:rPr lang="en-US" dirty="0" smtClean="0"/>
              <a:t>also registered</a:t>
            </a:r>
            <a:endParaRPr lang="en-US" dirty="0"/>
          </a:p>
          <a:p>
            <a:r>
              <a:rPr lang="en-US" dirty="0" smtClean="0"/>
              <a:t>Each microservice </a:t>
            </a:r>
            <a:r>
              <a:rPr lang="en-US" dirty="0"/>
              <a:t>maintains a list of its own dependencies in the </a:t>
            </a:r>
            <a:r>
              <a:rPr lang="en-US" dirty="0" smtClean="0"/>
              <a:t>environment</a:t>
            </a:r>
          </a:p>
          <a:p>
            <a:pPr marL="0" indent="0">
              <a:buNone/>
            </a:pPr>
            <a:endParaRPr lang="en-US" dirty="0"/>
          </a:p>
          <a:p>
            <a:pPr marL="0" indent="0">
              <a:buNone/>
            </a:pPr>
            <a:r>
              <a:rPr lang="en-US" b="1" dirty="0" smtClean="0"/>
              <a:t>Service Discovery</a:t>
            </a:r>
            <a:endParaRPr lang="en-US" b="1" dirty="0"/>
          </a:p>
          <a:p>
            <a:r>
              <a:rPr lang="en-US" dirty="0" smtClean="0"/>
              <a:t>Services </a:t>
            </a:r>
            <a:r>
              <a:rPr lang="en-US" dirty="0"/>
              <a:t>can discover each other using environment-based </a:t>
            </a:r>
            <a:r>
              <a:rPr lang="en-US" dirty="0" smtClean="0"/>
              <a:t>configuration</a:t>
            </a:r>
          </a:p>
          <a:p>
            <a:r>
              <a:rPr lang="en-US" dirty="0"/>
              <a:t>Clients can discover registered services using simple Java </a:t>
            </a:r>
            <a:r>
              <a:rPr lang="en-US" dirty="0" smtClean="0"/>
              <a:t>annotations</a:t>
            </a:r>
            <a:endParaRPr lang="en-US" dirty="0"/>
          </a:p>
          <a:p>
            <a:r>
              <a:rPr lang="en-US" dirty="0" smtClean="0"/>
              <a:t>Clients </a:t>
            </a:r>
            <a:r>
              <a:rPr lang="en-US" dirty="0"/>
              <a:t>can discover set of available instances </a:t>
            </a:r>
            <a:r>
              <a:rPr lang="en-US" dirty="0" smtClean="0"/>
              <a:t>for a particular service using </a:t>
            </a:r>
            <a:r>
              <a:rPr lang="en-US" dirty="0"/>
              <a:t>Spring-managed </a:t>
            </a:r>
            <a:r>
              <a:rPr lang="en-US" dirty="0" smtClean="0"/>
              <a:t>beans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22</a:t>
            </a:fld>
            <a:endParaRPr lang="en-US" dirty="0"/>
          </a:p>
        </p:txBody>
      </p:sp>
      <p:sp>
        <p:nvSpPr>
          <p:cNvPr id="4" name="Rectangle 3"/>
          <p:cNvSpPr/>
          <p:nvPr/>
        </p:nvSpPr>
        <p:spPr>
          <a:xfrm>
            <a:off x="6575612" y="2675965"/>
            <a:ext cx="1277471" cy="55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Registry</a:t>
            </a:r>
            <a:endParaRPr lang="en-US" sz="1400" dirty="0"/>
          </a:p>
        </p:txBody>
      </p:sp>
      <p:sp>
        <p:nvSpPr>
          <p:cNvPr id="6" name="Rectangle 5"/>
          <p:cNvSpPr/>
          <p:nvPr/>
        </p:nvSpPr>
        <p:spPr>
          <a:xfrm>
            <a:off x="7642411" y="3922059"/>
            <a:ext cx="1277471" cy="55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Provider</a:t>
            </a:r>
            <a:endParaRPr lang="en-US" sz="1400" dirty="0"/>
          </a:p>
        </p:txBody>
      </p:sp>
      <p:sp>
        <p:nvSpPr>
          <p:cNvPr id="7" name="Rectangle 6"/>
          <p:cNvSpPr/>
          <p:nvPr/>
        </p:nvSpPr>
        <p:spPr>
          <a:xfrm>
            <a:off x="5405720" y="3922059"/>
            <a:ext cx="1324535" cy="519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Requestor</a:t>
            </a:r>
            <a:endParaRPr lang="en-US" sz="1400" dirty="0"/>
          </a:p>
        </p:txBody>
      </p:sp>
      <p:cxnSp>
        <p:nvCxnSpPr>
          <p:cNvPr id="10" name="Straight Arrow Connector 9"/>
          <p:cNvCxnSpPr>
            <a:stCxn id="4" idx="2"/>
            <a:endCxn id="7" idx="0"/>
          </p:cNvCxnSpPr>
          <p:nvPr/>
        </p:nvCxnSpPr>
        <p:spPr>
          <a:xfrm flipH="1">
            <a:off x="6067988" y="3227294"/>
            <a:ext cx="1146360" cy="694765"/>
          </a:xfrm>
          <a:prstGeom prst="straightConnector1">
            <a:avLst/>
          </a:prstGeom>
          <a:ln w="50800">
            <a:solidFill>
              <a:srgbClr val="008AF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H="1" flipV="1">
            <a:off x="7073153" y="3227295"/>
            <a:ext cx="1207994" cy="694764"/>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a:endCxn id="7" idx="3"/>
          </p:cNvCxnSpPr>
          <p:nvPr/>
        </p:nvCxnSpPr>
        <p:spPr>
          <a:xfrm flipH="1" flipV="1">
            <a:off x="6730255" y="4182036"/>
            <a:ext cx="912156" cy="15688"/>
          </a:xfrm>
          <a:prstGeom prst="straightConnector1">
            <a:avLst/>
          </a:prstGeom>
          <a:ln w="50800">
            <a:solidFill>
              <a:srgbClr val="008AF2"/>
            </a:solidFill>
            <a:headEnd type="stealt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711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Service Client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Problem: </a:t>
            </a:r>
            <a:endParaRPr lang="en-US" b="1" dirty="0" smtClean="0"/>
          </a:p>
          <a:p>
            <a:r>
              <a:rPr lang="en-US" b="1" dirty="0" smtClean="0"/>
              <a:t>In </a:t>
            </a:r>
            <a:r>
              <a:rPr lang="en-US" b="1" dirty="0"/>
              <a:t>a large collection of services, </a:t>
            </a:r>
            <a:r>
              <a:rPr lang="en-US" b="1" dirty="0" smtClean="0"/>
              <a:t>some instances </a:t>
            </a:r>
            <a:r>
              <a:rPr lang="en-US" b="1" dirty="0"/>
              <a:t>may be non-operational at any given time</a:t>
            </a:r>
          </a:p>
          <a:p>
            <a:r>
              <a:rPr lang="en-US" b="1" dirty="0" smtClean="0"/>
              <a:t>Building </a:t>
            </a:r>
            <a:r>
              <a:rPr lang="en-US" b="1" dirty="0"/>
              <a:t>in resiliency &amp; stability is essential</a:t>
            </a:r>
          </a:p>
          <a:p>
            <a:pPr marL="0" indent="0">
              <a:buNone/>
            </a:pPr>
            <a:endParaRPr lang="en-US" dirty="0"/>
          </a:p>
          <a:p>
            <a:pPr marL="0" indent="0">
              <a:buNone/>
            </a:pPr>
            <a:r>
              <a:rPr lang="en-US" b="1" dirty="0"/>
              <a:t>Solution: Smart Service Client</a:t>
            </a:r>
            <a:endParaRPr lang="en-US" dirty="0" smtClean="0"/>
          </a:p>
          <a:p>
            <a:r>
              <a:rPr lang="en-US" dirty="0" smtClean="0"/>
              <a:t>Performs lookups of available service endpoints</a:t>
            </a:r>
          </a:p>
          <a:p>
            <a:r>
              <a:rPr lang="en-US" dirty="0"/>
              <a:t>Incorporates service discovery functionality</a:t>
            </a:r>
          </a:p>
          <a:p>
            <a:r>
              <a:rPr lang="en-US" dirty="0"/>
              <a:t>Ensures high-availability &amp; performance best practices are followed consistently across microservices</a:t>
            </a:r>
          </a:p>
          <a:p>
            <a:pPr lvl="1"/>
            <a:r>
              <a:rPr lang="en-US" dirty="0"/>
              <a:t>Supports resiliency patterns from </a:t>
            </a:r>
            <a:r>
              <a:rPr lang="en-US" dirty="0" err="1"/>
              <a:t>ReleaseIT</a:t>
            </a:r>
            <a:r>
              <a:rPr lang="en-US" dirty="0"/>
              <a:t>!</a:t>
            </a:r>
          </a:p>
          <a:p>
            <a:pPr lvl="2"/>
            <a:r>
              <a:rPr lang="en-US" sz="1700" dirty="0"/>
              <a:t>Client-side load balancing</a:t>
            </a:r>
          </a:p>
          <a:p>
            <a:pPr lvl="2"/>
            <a:r>
              <a:rPr lang="en-US" sz="1700" dirty="0"/>
              <a:t>Circuit-breaker pattern</a:t>
            </a:r>
          </a:p>
          <a:p>
            <a:r>
              <a:rPr lang="en-US" dirty="0" smtClean="0"/>
              <a:t>Provides </a:t>
            </a:r>
            <a:r>
              <a:rPr lang="en-US" dirty="0"/>
              <a:t>transport protocol flexibility</a:t>
            </a:r>
          </a:p>
          <a:p>
            <a:pPr lvl="1"/>
            <a:r>
              <a:rPr lang="en-US" dirty="0"/>
              <a:t>Traditional</a:t>
            </a:r>
          </a:p>
          <a:p>
            <a:pPr lvl="2"/>
            <a:r>
              <a:rPr lang="en-US" sz="1700" dirty="0"/>
              <a:t>REST over HTTP (asynchronous or synchronous)</a:t>
            </a:r>
          </a:p>
          <a:p>
            <a:pPr lvl="2"/>
            <a:r>
              <a:rPr lang="en-US" sz="1700" dirty="0"/>
              <a:t>SOAP over HTTP (asynchronous or synchronous)</a:t>
            </a:r>
          </a:p>
          <a:p>
            <a:pPr lvl="2"/>
            <a:r>
              <a:rPr lang="en-US" sz="1700" dirty="0"/>
              <a:t>Pub/sub</a:t>
            </a:r>
          </a:p>
          <a:p>
            <a:pPr lvl="1"/>
            <a:r>
              <a:rPr lang="en-US" dirty="0"/>
              <a:t>Binary transports</a:t>
            </a:r>
          </a:p>
          <a:p>
            <a:pPr lvl="2"/>
            <a:r>
              <a:rPr lang="en-US" sz="1700" dirty="0"/>
              <a:t>Google's Protocol Buffers</a:t>
            </a:r>
          </a:p>
          <a:p>
            <a:pPr lvl="2"/>
            <a:r>
              <a:rPr lang="en-US" sz="1700" dirty="0"/>
              <a:t>Apache Thrift</a:t>
            </a:r>
          </a:p>
          <a:p>
            <a:pPr lvl="2"/>
            <a:r>
              <a:rPr lang="en-US" sz="1700" dirty="0"/>
              <a:t>Avro</a:t>
            </a:r>
          </a:p>
          <a:p>
            <a:pPr lvl="2"/>
            <a:r>
              <a:rPr lang="en-US" sz="1700" dirty="0"/>
              <a:t>Simple Binary Encoding</a:t>
            </a:r>
            <a:endParaRPr lang="en-US" sz="1700" dirty="0" smtClean="0"/>
          </a:p>
          <a:p>
            <a:pPr marL="0" indent="0">
              <a:buNone/>
            </a:pPr>
            <a:endParaRPr lang="en-US" dirty="0"/>
          </a:p>
          <a:p>
            <a:r>
              <a:rPr lang="en-US" dirty="0" smtClean="0"/>
              <a:t>All </a:t>
            </a:r>
            <a:r>
              <a:rPr lang="en-US" dirty="0"/>
              <a:t>HTTP REST API calls between microservices should go through the smart services client </a:t>
            </a:r>
            <a:r>
              <a:rPr lang="en-US" dirty="0" smtClean="0"/>
              <a:t>layer</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23</a:t>
            </a:fld>
            <a:endParaRPr lang="en-US" dirty="0"/>
          </a:p>
        </p:txBody>
      </p:sp>
    </p:spTree>
    <p:extLst>
      <p:ext uri="{BB962C8B-B14F-4D97-AF65-F5344CB8AC3E}">
        <p14:creationId xmlns:p14="http://schemas.microsoft.com/office/powerpoint/2010/main" val="515971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Microservices</a:t>
            </a:r>
            <a:endParaRPr lang="en-US" dirty="0"/>
          </a:p>
        </p:txBody>
      </p:sp>
      <p:sp>
        <p:nvSpPr>
          <p:cNvPr id="3" name="Content Placeholder 2"/>
          <p:cNvSpPr>
            <a:spLocks noGrp="1"/>
          </p:cNvSpPr>
          <p:nvPr>
            <p:ph idx="1"/>
          </p:nvPr>
        </p:nvSpPr>
        <p:spPr/>
        <p:txBody>
          <a:bodyPr>
            <a:normAutofit/>
          </a:bodyPr>
          <a:lstStyle/>
          <a:p>
            <a:r>
              <a:rPr lang="en-US" dirty="0" smtClean="0"/>
              <a:t>Entire architecture designed to be asynchronous, from top to bottom</a:t>
            </a:r>
          </a:p>
          <a:p>
            <a:pPr lvl="1"/>
            <a:r>
              <a:rPr lang="en-US" dirty="0" smtClean="0"/>
              <a:t>Browser</a:t>
            </a:r>
          </a:p>
          <a:p>
            <a:pPr lvl="1"/>
            <a:r>
              <a:rPr lang="en-US" dirty="0" smtClean="0"/>
              <a:t>Web Layer</a:t>
            </a:r>
          </a:p>
          <a:p>
            <a:pPr lvl="1"/>
            <a:r>
              <a:rPr lang="en-US" dirty="0" smtClean="0"/>
              <a:t>API layer</a:t>
            </a:r>
          </a:p>
          <a:p>
            <a:pPr lvl="1"/>
            <a:r>
              <a:rPr lang="en-US" dirty="0" smtClean="0"/>
              <a:t>Integration Layer</a:t>
            </a:r>
          </a:p>
          <a:p>
            <a:pPr lvl="1"/>
            <a:r>
              <a:rPr lang="en-US" dirty="0" smtClean="0"/>
              <a:t>Microservices</a:t>
            </a:r>
          </a:p>
          <a:p>
            <a:pPr lvl="1"/>
            <a:r>
              <a:rPr lang="en-US" dirty="0" smtClean="0"/>
              <a:t>Inter-service Communication</a:t>
            </a:r>
          </a:p>
          <a:p>
            <a:pPr lvl="1"/>
            <a:r>
              <a:rPr lang="en-US" dirty="0" smtClean="0"/>
              <a:t>Dependency consumption</a:t>
            </a:r>
          </a:p>
          <a:p>
            <a:r>
              <a:rPr lang="en-US" dirty="0"/>
              <a:t>Maximizes scalability, responsiveness &amp; resiliency</a:t>
            </a:r>
          </a:p>
          <a:p>
            <a:r>
              <a:rPr lang="en-US" dirty="0" smtClean="0"/>
              <a:t>Enables </a:t>
            </a:r>
            <a:r>
              <a:rPr lang="en-US" dirty="0"/>
              <a:t>easily </a:t>
            </a:r>
            <a:r>
              <a:rPr lang="en-US" dirty="0" smtClean="0"/>
              <a:t>creating asynchronous, </a:t>
            </a:r>
            <a:r>
              <a:rPr lang="en-US" dirty="0"/>
              <a:t>event-driven programs </a:t>
            </a:r>
            <a:endParaRPr lang="en-US" dirty="0" smtClean="0"/>
          </a:p>
          <a:p>
            <a:pPr lvl="1"/>
            <a:r>
              <a:rPr lang="en-US" dirty="0"/>
              <a:t>Built on Spring </a:t>
            </a:r>
            <a:r>
              <a:rPr lang="en-US" dirty="0" smtClean="0"/>
              <a:t>Reactor</a:t>
            </a:r>
            <a:endParaRPr lang="en-US" dirty="0"/>
          </a:p>
          <a:p>
            <a:pPr lvl="1"/>
            <a:r>
              <a:rPr lang="en-US" dirty="0" smtClean="0"/>
              <a:t>Non-blocking </a:t>
            </a:r>
            <a:r>
              <a:rPr lang="en-US" dirty="0"/>
              <a:t> </a:t>
            </a:r>
            <a:r>
              <a:rPr lang="en-US" dirty="0" smtClean="0"/>
              <a:t>(threads never block waiting for responses)</a:t>
            </a:r>
          </a:p>
          <a:p>
            <a:pPr lvl="1"/>
            <a:r>
              <a:rPr lang="en-US" dirty="0"/>
              <a:t>R</a:t>
            </a:r>
            <a:r>
              <a:rPr lang="en-US" dirty="0" smtClean="0"/>
              <a:t>eliable message-passing ensures events are received and processed downstream</a:t>
            </a:r>
          </a:p>
          <a:p>
            <a:pPr lvl="1"/>
            <a:r>
              <a:rPr lang="en-US" dirty="0" smtClean="0"/>
              <a:t>Flow </a:t>
            </a:r>
            <a:r>
              <a:rPr lang="en-US" dirty="0"/>
              <a:t>control </a:t>
            </a:r>
            <a:r>
              <a:rPr lang="en-US" dirty="0" smtClean="0"/>
              <a:t>ensures </a:t>
            </a:r>
            <a:r>
              <a:rPr lang="en-US" dirty="0"/>
              <a:t>receiving side isn't overwhelmed with </a:t>
            </a:r>
            <a:r>
              <a:rPr lang="en-US" dirty="0" smtClean="0"/>
              <a:t>events</a:t>
            </a:r>
          </a:p>
          <a:p>
            <a:pPr marL="0" indent="0">
              <a:buNone/>
            </a:pPr>
            <a:endParaRPr lang="en-US" dirty="0"/>
          </a:p>
          <a:p>
            <a:endParaRPr lang="en-US" dirty="0"/>
          </a:p>
          <a:p>
            <a:pPr marL="0" indent="0">
              <a:buNone/>
            </a:pP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24</a:t>
            </a:fld>
            <a:endParaRPr lang="en-US" dirty="0"/>
          </a:p>
        </p:txBody>
      </p:sp>
    </p:spTree>
    <p:extLst>
      <p:ext uri="{BB962C8B-B14F-4D97-AF65-F5344CB8AC3E}">
        <p14:creationId xmlns:p14="http://schemas.microsoft.com/office/powerpoint/2010/main" val="455002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&amp; Deployment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Packaging is accomplished using Maven or </a:t>
            </a:r>
            <a:r>
              <a:rPr lang="en-US" dirty="0" err="1"/>
              <a:t>Gradle</a:t>
            </a:r>
            <a:r>
              <a:rPr lang="en-US" dirty="0"/>
              <a:t>, with corresponding CI/CD plugins to deploy and manage apps. </a:t>
            </a:r>
          </a:p>
          <a:p>
            <a:pPr marL="0" indent="0">
              <a:buNone/>
            </a:pPr>
            <a:endParaRPr lang="en-US" b="1" dirty="0" smtClean="0"/>
          </a:p>
          <a:p>
            <a:pPr marL="0" indent="0">
              <a:buNone/>
            </a:pPr>
            <a:r>
              <a:rPr lang="en-US" b="1" dirty="0" smtClean="0"/>
              <a:t>Each </a:t>
            </a:r>
            <a:r>
              <a:rPr lang="en-US" b="1" dirty="0"/>
              <a:t>microservice can have its </a:t>
            </a:r>
            <a:r>
              <a:rPr lang="en-US" b="1" dirty="0" smtClean="0"/>
              <a:t>own, separate</a:t>
            </a:r>
            <a:endParaRPr lang="en-US" b="1" dirty="0"/>
          </a:p>
          <a:p>
            <a:pPr lvl="1"/>
            <a:r>
              <a:rPr lang="en-US" dirty="0" smtClean="0"/>
              <a:t>SCM </a:t>
            </a:r>
            <a:r>
              <a:rPr lang="en-US" dirty="0"/>
              <a:t>repository</a:t>
            </a:r>
          </a:p>
          <a:p>
            <a:pPr lvl="1"/>
            <a:r>
              <a:rPr lang="en-US" dirty="0" smtClean="0"/>
              <a:t>Dependencies</a:t>
            </a:r>
          </a:p>
          <a:p>
            <a:pPr lvl="1"/>
            <a:r>
              <a:rPr lang="en-US" dirty="0" smtClean="0"/>
              <a:t>Manifest</a:t>
            </a:r>
            <a:endParaRPr lang="en-US" dirty="0"/>
          </a:p>
          <a:p>
            <a:pPr lvl="1"/>
            <a:r>
              <a:rPr lang="en-US" dirty="0" smtClean="0"/>
              <a:t>CI/CD </a:t>
            </a:r>
            <a:r>
              <a:rPr lang="en-US" dirty="0"/>
              <a:t>pipeline </a:t>
            </a:r>
          </a:p>
          <a:p>
            <a:pPr marL="0" indent="0">
              <a:buNone/>
            </a:pPr>
            <a:endParaRPr lang="en-US" dirty="0"/>
          </a:p>
          <a:p>
            <a:pPr marL="0" indent="0">
              <a:buNone/>
            </a:pPr>
            <a:r>
              <a:rPr lang="en-US" b="1" dirty="0" smtClean="0"/>
              <a:t>Packaging for Local Development</a:t>
            </a:r>
            <a:endParaRPr lang="en-US" b="1" dirty="0"/>
          </a:p>
          <a:p>
            <a:pPr lvl="1"/>
            <a:r>
              <a:rPr lang="en-US" dirty="0" smtClean="0"/>
              <a:t>Large </a:t>
            </a:r>
            <a:r>
              <a:rPr lang="en-US" dirty="0"/>
              <a:t>.JAR files, containing:</a:t>
            </a:r>
          </a:p>
          <a:p>
            <a:pPr lvl="2"/>
            <a:r>
              <a:rPr lang="en-US" dirty="0" smtClean="0"/>
              <a:t>Code, frameworks, &amp; dependencies</a:t>
            </a:r>
          </a:p>
          <a:p>
            <a:pPr lvl="2"/>
            <a:r>
              <a:rPr lang="en-US" dirty="0" smtClean="0"/>
              <a:t>Embedded </a:t>
            </a:r>
            <a:r>
              <a:rPr lang="en-US" dirty="0"/>
              <a:t>application </a:t>
            </a:r>
            <a:r>
              <a:rPr lang="en-US" dirty="0" smtClean="0"/>
              <a:t>server</a:t>
            </a:r>
          </a:p>
          <a:p>
            <a:pPr marL="0" indent="0">
              <a:buNone/>
            </a:pPr>
            <a:endParaRPr lang="en-US" b="1" dirty="0" smtClean="0"/>
          </a:p>
          <a:p>
            <a:pPr marL="0" indent="0">
              <a:buNone/>
            </a:pPr>
            <a:r>
              <a:rPr lang="en-US" b="1" dirty="0" smtClean="0"/>
              <a:t>Packaging for Deployment</a:t>
            </a:r>
            <a:endParaRPr lang="en-US" b="1" dirty="0"/>
          </a:p>
          <a:p>
            <a:pPr lvl="1"/>
            <a:r>
              <a:rPr lang="en-US" dirty="0" smtClean="0"/>
              <a:t>Lightweight </a:t>
            </a:r>
            <a:r>
              <a:rPr lang="en-US" dirty="0"/>
              <a:t>.WAR </a:t>
            </a:r>
            <a:r>
              <a:rPr lang="en-US" dirty="0" smtClean="0"/>
              <a:t>file</a:t>
            </a:r>
          </a:p>
          <a:p>
            <a:pPr lvl="2"/>
            <a:r>
              <a:rPr lang="en-US" dirty="0" smtClean="0"/>
              <a:t>Just the code</a:t>
            </a:r>
            <a:r>
              <a:rPr lang="en-US" dirty="0"/>
              <a:t>, frameworks, &amp; </a:t>
            </a:r>
            <a:r>
              <a:rPr lang="en-US" dirty="0" smtClean="0"/>
              <a:t>dependencies</a:t>
            </a:r>
            <a:endParaRPr lang="en-US" dirty="0"/>
          </a:p>
          <a:p>
            <a:pPr lvl="2"/>
            <a:r>
              <a:rPr lang="en-US" dirty="0" smtClean="0"/>
              <a:t>Does </a:t>
            </a:r>
            <a:r>
              <a:rPr lang="en-US" i="1" dirty="0"/>
              <a:t>not</a:t>
            </a:r>
            <a:r>
              <a:rPr lang="en-US" dirty="0"/>
              <a:t> include the application server </a:t>
            </a:r>
            <a:r>
              <a:rPr lang="en-US" dirty="0" smtClean="0"/>
              <a:t>binaries</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25</a:t>
            </a:fld>
            <a:endParaRPr lang="en-US" dirty="0"/>
          </a:p>
        </p:txBody>
      </p:sp>
    </p:spTree>
    <p:extLst>
      <p:ext uri="{BB962C8B-B14F-4D97-AF65-F5344CB8AC3E}">
        <p14:creationId xmlns:p14="http://schemas.microsoft.com/office/powerpoint/2010/main" val="1589276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424769" y="990600"/>
            <a:ext cx="3728720" cy="4232912"/>
          </a:xfrm>
        </p:spPr>
        <p:txBody>
          <a:bodyPr>
            <a:normAutofit fontScale="47500" lnSpcReduction="20000"/>
          </a:bodyPr>
          <a:lstStyle/>
          <a:p>
            <a:pPr marL="0" indent="0">
              <a:buNone/>
            </a:pPr>
            <a:r>
              <a:rPr lang="en-GB" b="1" dirty="0"/>
              <a:t>Unit Testing </a:t>
            </a:r>
            <a:endParaRPr lang="en-US" b="1" dirty="0"/>
          </a:p>
          <a:p>
            <a:pPr lvl="0"/>
            <a:r>
              <a:rPr lang="en-GB" dirty="0"/>
              <a:t>UST approach uses </a:t>
            </a:r>
            <a:r>
              <a:rPr lang="en-GB" i="1" dirty="0" err="1"/>
              <a:t>wiremock</a:t>
            </a:r>
            <a:r>
              <a:rPr lang="en-GB" dirty="0"/>
              <a:t> framework </a:t>
            </a:r>
            <a:endParaRPr lang="en-US" dirty="0"/>
          </a:p>
          <a:p>
            <a:pPr lvl="0"/>
            <a:r>
              <a:rPr lang="en-GB" dirty="0"/>
              <a:t>Provides direct support for Junit, using  @Rule </a:t>
            </a:r>
            <a:endParaRPr lang="en-GB" dirty="0" smtClean="0"/>
          </a:p>
          <a:p>
            <a:pPr marL="0" lvl="0" indent="0">
              <a:buNone/>
            </a:pPr>
            <a:r>
              <a:rPr lang="en-GB" dirty="0" smtClean="0"/>
              <a:t> </a:t>
            </a:r>
            <a:endParaRPr lang="en-US" dirty="0"/>
          </a:p>
          <a:p>
            <a:pPr marL="0" indent="0">
              <a:buNone/>
            </a:pPr>
            <a:r>
              <a:rPr lang="en-GB" b="1" dirty="0"/>
              <a:t>Integration Testing</a:t>
            </a:r>
            <a:endParaRPr lang="en-US" b="1" dirty="0"/>
          </a:p>
          <a:p>
            <a:pPr lvl="0"/>
            <a:r>
              <a:rPr lang="en-GB" dirty="0"/>
              <a:t>UST approach uses Spring Boot’s </a:t>
            </a:r>
            <a:r>
              <a:rPr lang="en-GB" i="1" dirty="0"/>
              <a:t>@</a:t>
            </a:r>
            <a:r>
              <a:rPr lang="en-GB" i="1" dirty="0" err="1"/>
              <a:t>IntegrationTest</a:t>
            </a:r>
            <a:r>
              <a:rPr lang="en-GB" dirty="0"/>
              <a:t> and Spring’s </a:t>
            </a:r>
            <a:r>
              <a:rPr lang="en-GB" i="1" dirty="0" err="1"/>
              <a:t>TestRestTemplate</a:t>
            </a:r>
            <a:r>
              <a:rPr lang="en-GB" dirty="0"/>
              <a:t> </a:t>
            </a:r>
            <a:endParaRPr lang="en-US" dirty="0"/>
          </a:p>
          <a:p>
            <a:pPr lvl="0"/>
            <a:r>
              <a:rPr lang="en-GB" dirty="0"/>
              <a:t>Provides means of functionally interacting with RESTful services for integration tests </a:t>
            </a:r>
            <a:endParaRPr lang="en-US" dirty="0"/>
          </a:p>
          <a:p>
            <a:pPr lvl="0"/>
            <a:r>
              <a:rPr lang="en-GB" dirty="0"/>
              <a:t>Same  container used for developing, testing and </a:t>
            </a:r>
            <a:r>
              <a:rPr lang="en-GB" dirty="0" smtClean="0"/>
              <a:t>production</a:t>
            </a:r>
          </a:p>
          <a:p>
            <a:pPr lvl="0"/>
            <a:endParaRPr lang="en-US" dirty="0"/>
          </a:p>
          <a:p>
            <a:pPr marL="0" lvl="0" indent="0">
              <a:buNone/>
            </a:pPr>
            <a:r>
              <a:rPr lang="en-GB" b="1" dirty="0"/>
              <a:t>Consumer Driven Contract (CDC) testing </a:t>
            </a:r>
            <a:endParaRPr lang="en-US" b="1" dirty="0"/>
          </a:p>
          <a:p>
            <a:r>
              <a:rPr lang="en-GB" dirty="0"/>
              <a:t>Highly effective supplement for integration tests</a:t>
            </a:r>
            <a:endParaRPr lang="en-US" dirty="0"/>
          </a:p>
          <a:p>
            <a:r>
              <a:rPr lang="en-GB" dirty="0"/>
              <a:t>Can be placed in each service’s build-and-deploy pipeline</a:t>
            </a:r>
            <a:endParaRPr lang="en-US" dirty="0"/>
          </a:p>
          <a:p>
            <a:r>
              <a:rPr lang="en-GB" dirty="0"/>
              <a:t>Far-downstream dependencies or services </a:t>
            </a:r>
            <a:r>
              <a:rPr lang="en-GB" dirty="0" smtClean="0"/>
              <a:t>can be stubbed out</a:t>
            </a:r>
          </a:p>
          <a:p>
            <a:r>
              <a:rPr lang="en-US" dirty="0"/>
              <a:t>Soap UI 5.1.3 will be used for testing of REST based microservices</a:t>
            </a:r>
            <a:endParaRPr lang="en-GB" dirty="0" smtClean="0"/>
          </a:p>
          <a:p>
            <a:pPr marL="0" indent="0">
              <a:buNone/>
            </a:pPr>
            <a:endParaRPr lang="en-US" dirty="0"/>
          </a:p>
          <a:p>
            <a:pPr marL="0" indent="0">
              <a:buNone/>
            </a:pPr>
            <a:r>
              <a:rPr lang="en-GB" b="1" dirty="0"/>
              <a:t>Performance, High Availability &amp; Scalability Testing</a:t>
            </a:r>
            <a:endParaRPr lang="en-US" b="1" dirty="0"/>
          </a:p>
          <a:p>
            <a:pPr lvl="0"/>
            <a:r>
              <a:rPr lang="en-GB" dirty="0"/>
              <a:t>Availability and scalability testing can be integrated directly into the build-and-deploy pipeline</a:t>
            </a:r>
            <a:endParaRPr lang="en-US" dirty="0"/>
          </a:p>
          <a:p>
            <a:pPr lvl="0"/>
            <a:r>
              <a:rPr lang="en-GB" dirty="0"/>
              <a:t>Can leverage traditional enterprise </a:t>
            </a:r>
            <a:r>
              <a:rPr lang="en-GB" dirty="0" err="1"/>
              <a:t>perf</a:t>
            </a:r>
            <a:r>
              <a:rPr lang="en-GB" dirty="0"/>
              <a:t> engineering tooling (e.g., </a:t>
            </a:r>
            <a:r>
              <a:rPr lang="en-GB" dirty="0" err="1"/>
              <a:t>LoadRunner</a:t>
            </a:r>
            <a:r>
              <a:rPr lang="en-GB" dirty="0"/>
              <a:t>) </a:t>
            </a:r>
            <a:endParaRPr lang="en-US" dirty="0"/>
          </a:p>
          <a:p>
            <a:pPr lvl="0"/>
            <a:r>
              <a:rPr lang="en-GB" dirty="0"/>
              <a:t>Can also leverage tools such as Netflix’s </a:t>
            </a:r>
            <a:r>
              <a:rPr lang="en-GB" i="1" dirty="0"/>
              <a:t>simian army</a:t>
            </a:r>
            <a:r>
              <a:rPr lang="en-GB" dirty="0"/>
              <a:t> </a:t>
            </a:r>
            <a:endParaRPr lang="en-US" dirty="0"/>
          </a:p>
          <a:p>
            <a:pPr marL="622300" indent="-171450"/>
            <a:endParaRPr lang="en-US" sz="1200" b="1"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26</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323080" y="1063752"/>
            <a:ext cx="4604593" cy="3649980"/>
          </a:xfrm>
          <a:prstGeom prst="rect">
            <a:avLst/>
          </a:prstGeom>
          <a:ln>
            <a:solidFill>
              <a:schemeClr val="tx1">
                <a:alpha val="95000"/>
              </a:schemeClr>
            </a:solidFill>
          </a:ln>
        </p:spPr>
      </p:pic>
      <p:sp>
        <p:nvSpPr>
          <p:cNvPr id="4" name="Rectangle 3"/>
          <p:cNvSpPr/>
          <p:nvPr/>
        </p:nvSpPr>
        <p:spPr>
          <a:xfrm>
            <a:off x="536529" y="4837366"/>
            <a:ext cx="8391144" cy="1569660"/>
          </a:xfrm>
          <a:prstGeom prst="rect">
            <a:avLst/>
          </a:prstGeom>
          <a:ln>
            <a:solidFill>
              <a:schemeClr val="accent1"/>
            </a:solidFill>
          </a:ln>
        </p:spPr>
        <p:txBody>
          <a:bodyPr wrap="square">
            <a:spAutoFit/>
          </a:bodyPr>
          <a:lstStyle/>
          <a:p>
            <a:pPr lvl="0"/>
            <a:r>
              <a:rPr lang="en-GB" sz="1200" b="1" dirty="0" smtClean="0"/>
              <a:t>Phase I QA Scope</a:t>
            </a:r>
          </a:p>
          <a:p>
            <a:pPr marL="171450" lvl="0" indent="-171450">
              <a:buFont typeface="Arial" panose="020B0604020202020204" pitchFamily="34" charset="0"/>
              <a:buChar char="•"/>
            </a:pPr>
            <a:r>
              <a:rPr lang="en-GB" sz="1200" dirty="0" smtClean="0"/>
              <a:t>Testing </a:t>
            </a:r>
            <a:r>
              <a:rPr lang="en-GB" sz="1200" dirty="0"/>
              <a:t>of the 11 new microservices identified as part of </a:t>
            </a:r>
            <a:r>
              <a:rPr lang="en-GB" sz="1200" dirty="0" smtClean="0"/>
              <a:t>Phase I </a:t>
            </a:r>
            <a:r>
              <a:rPr lang="en-GB" sz="1200" dirty="0"/>
              <a:t>which are developed using DAL </a:t>
            </a:r>
            <a:r>
              <a:rPr lang="en-GB" sz="1200" dirty="0" smtClean="0"/>
              <a:t>approach</a:t>
            </a:r>
            <a:endParaRPr lang="en-US" sz="1200" dirty="0"/>
          </a:p>
          <a:p>
            <a:pPr marL="171450" indent="-171450">
              <a:buFont typeface="Arial" panose="020B0604020202020204" pitchFamily="34" charset="0"/>
              <a:buChar char="•"/>
            </a:pPr>
            <a:r>
              <a:rPr lang="en-US" sz="1200" dirty="0"/>
              <a:t>Testing services in SIT/UAT along with PROD Validation on non-update </a:t>
            </a:r>
            <a:r>
              <a:rPr lang="en-US" sz="1200" dirty="0" smtClean="0"/>
              <a:t>operations</a:t>
            </a:r>
            <a:endParaRPr lang="en-US" sz="1200" dirty="0"/>
          </a:p>
          <a:p>
            <a:pPr marL="171450" indent="-171450">
              <a:buFont typeface="Arial" panose="020B0604020202020204" pitchFamily="34" charset="0"/>
              <a:buChar char="•"/>
            </a:pPr>
            <a:r>
              <a:rPr lang="en-US" sz="1200" dirty="0"/>
              <a:t>Testing of each backend separately for all the microservices</a:t>
            </a:r>
          </a:p>
          <a:p>
            <a:pPr marL="171450" indent="-171450">
              <a:buFont typeface="Arial" panose="020B0604020202020204" pitchFamily="34" charset="0"/>
              <a:buChar char="•"/>
            </a:pPr>
            <a:r>
              <a:rPr lang="en-US" sz="1200" dirty="0" smtClean="0"/>
              <a:t>Includes verification of the data elements with the values DAL returns</a:t>
            </a:r>
          </a:p>
          <a:p>
            <a:pPr marL="171450" lvl="0" indent="-171450">
              <a:buFont typeface="Arial" panose="020B0604020202020204" pitchFamily="34" charset="0"/>
              <a:buChar char="•"/>
            </a:pPr>
            <a:r>
              <a:rPr lang="en-GB" sz="1200" dirty="0" smtClean="0"/>
              <a:t>Performance </a:t>
            </a:r>
            <a:r>
              <a:rPr lang="en-GB" sz="1200" dirty="0"/>
              <a:t>Testing of the 11 new </a:t>
            </a:r>
            <a:r>
              <a:rPr lang="en-GB" sz="1200" dirty="0" smtClean="0"/>
              <a:t>microservices </a:t>
            </a:r>
            <a:r>
              <a:rPr lang="en-GB" sz="1200" dirty="0"/>
              <a:t>for Phase </a:t>
            </a:r>
            <a:r>
              <a:rPr lang="en-GB" sz="1200" dirty="0" smtClean="0"/>
              <a:t>1</a:t>
            </a:r>
            <a:r>
              <a:rPr lang="en-US" sz="1200" dirty="0"/>
              <a:t> </a:t>
            </a:r>
            <a:r>
              <a:rPr lang="en-GB" sz="1200" dirty="0" smtClean="0"/>
              <a:t>in </a:t>
            </a:r>
            <a:r>
              <a:rPr lang="en-GB" sz="1200" dirty="0"/>
              <a:t>one lower region – UAT or </a:t>
            </a:r>
            <a:r>
              <a:rPr lang="en-GB" sz="1200" dirty="0" smtClean="0"/>
              <a:t>PERF </a:t>
            </a:r>
            <a:r>
              <a:rPr lang="en-GB" sz="1200" dirty="0"/>
              <a:t>(if </a:t>
            </a:r>
            <a:r>
              <a:rPr lang="en-GB" sz="1200" dirty="0" smtClean="0"/>
              <a:t>available)</a:t>
            </a:r>
            <a:endParaRPr lang="en-US" sz="1200" dirty="0"/>
          </a:p>
          <a:p>
            <a:pPr marL="171450" lvl="0" indent="-171450">
              <a:buFont typeface="Arial" panose="020B0604020202020204" pitchFamily="34" charset="0"/>
              <a:buChar char="•"/>
            </a:pPr>
            <a:r>
              <a:rPr lang="en-US" sz="1200" dirty="0" smtClean="0"/>
              <a:t>Performance </a:t>
            </a:r>
            <a:r>
              <a:rPr lang="en-GB" sz="1200" dirty="0"/>
              <a:t>M</a:t>
            </a:r>
            <a:r>
              <a:rPr lang="en-GB" sz="1200" dirty="0" smtClean="0"/>
              <a:t>onitoring </a:t>
            </a:r>
            <a:r>
              <a:rPr lang="en-GB" sz="1200" dirty="0"/>
              <a:t>of r</a:t>
            </a:r>
            <a:r>
              <a:rPr lang="en-GB" sz="1200" dirty="0" smtClean="0"/>
              <a:t>esponse </a:t>
            </a:r>
            <a:r>
              <a:rPr lang="en-GB" sz="1200" dirty="0"/>
              <a:t>times </a:t>
            </a:r>
            <a:r>
              <a:rPr lang="en-GB" sz="1200" dirty="0" smtClean="0"/>
              <a:t>&amp; volumes </a:t>
            </a:r>
            <a:r>
              <a:rPr lang="en-GB" sz="1200" dirty="0"/>
              <a:t>in PROD </a:t>
            </a:r>
            <a:r>
              <a:rPr lang="en-GB" sz="1200" dirty="0" smtClean="0"/>
              <a:t>region</a:t>
            </a:r>
            <a:endParaRPr lang="en-US" sz="1200" dirty="0" smtClean="0"/>
          </a:p>
          <a:p>
            <a:pPr marL="171450" indent="-171450">
              <a:buFont typeface="Arial" panose="020B0604020202020204" pitchFamily="34" charset="0"/>
              <a:buChar char="•"/>
            </a:pPr>
            <a:r>
              <a:rPr lang="en-GB" sz="1200" dirty="0"/>
              <a:t>Defects identified during testing will be entered in </a:t>
            </a:r>
            <a:r>
              <a:rPr lang="en-GB" sz="1200" dirty="0" err="1"/>
              <a:t>ClearQuest</a:t>
            </a:r>
            <a:r>
              <a:rPr lang="en-GB" sz="1200" dirty="0"/>
              <a:t> and tracked to </a:t>
            </a:r>
            <a:r>
              <a:rPr lang="en-GB" sz="1200" dirty="0" smtClean="0"/>
              <a:t>closure</a:t>
            </a:r>
            <a:endParaRPr lang="en-US" sz="1200" dirty="0"/>
          </a:p>
        </p:txBody>
      </p:sp>
    </p:spTree>
    <p:extLst>
      <p:ext uri="{BB962C8B-B14F-4D97-AF65-F5344CB8AC3E}">
        <p14:creationId xmlns:p14="http://schemas.microsoft.com/office/powerpoint/2010/main" val="4116285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UST Microservices Framework contains built-in </a:t>
            </a:r>
            <a:r>
              <a:rPr lang="en-US" b="1" dirty="0"/>
              <a:t>facilities for bootstrapping authentication &amp; authorization </a:t>
            </a:r>
            <a:r>
              <a:rPr lang="en-US" b="1" dirty="0" smtClean="0"/>
              <a:t>functionality</a:t>
            </a:r>
          </a:p>
          <a:p>
            <a:pPr marL="0" indent="0">
              <a:buNone/>
            </a:pPr>
            <a:endParaRPr lang="en-US" b="1" dirty="0"/>
          </a:p>
          <a:p>
            <a:r>
              <a:rPr lang="en-US" dirty="0"/>
              <a:t> </a:t>
            </a:r>
            <a:r>
              <a:rPr lang="en-US" dirty="0" smtClean="0"/>
              <a:t>Leverages </a:t>
            </a:r>
            <a:r>
              <a:rPr lang="en-US" dirty="0"/>
              <a:t>full capabilities of Spring Security framework</a:t>
            </a:r>
          </a:p>
          <a:p>
            <a:r>
              <a:rPr lang="en-US" dirty="0"/>
              <a:t> </a:t>
            </a:r>
            <a:r>
              <a:rPr lang="en-US" dirty="0" smtClean="0"/>
              <a:t>Includes </a:t>
            </a:r>
            <a:r>
              <a:rPr lang="en-US" dirty="0"/>
              <a:t>OAuth2 support for authentication and delegated authorization</a:t>
            </a:r>
          </a:p>
          <a:p>
            <a:pPr marL="0" indent="0">
              <a:buNone/>
            </a:pPr>
            <a:endParaRPr lang="en-US" dirty="0" smtClean="0"/>
          </a:p>
          <a:p>
            <a:pPr marL="0" indent="0">
              <a:buNone/>
            </a:pPr>
            <a:r>
              <a:rPr lang="en-US" b="1" dirty="0" smtClean="0"/>
              <a:t>Integration </a:t>
            </a:r>
            <a:r>
              <a:rPr lang="en-US" b="1" dirty="0"/>
              <a:t>points</a:t>
            </a:r>
          </a:p>
          <a:p>
            <a:r>
              <a:rPr lang="en-US" dirty="0"/>
              <a:t>   </a:t>
            </a:r>
            <a:r>
              <a:rPr lang="en-US" dirty="0" smtClean="0"/>
              <a:t>LDAP</a:t>
            </a:r>
            <a:endParaRPr lang="en-US" dirty="0"/>
          </a:p>
          <a:p>
            <a:r>
              <a:rPr lang="en-US" dirty="0"/>
              <a:t>   </a:t>
            </a:r>
            <a:r>
              <a:rPr lang="en-US" dirty="0" smtClean="0"/>
              <a:t>Managed </a:t>
            </a:r>
            <a:r>
              <a:rPr lang="en-US" dirty="0"/>
              <a:t>API layer (Apigee)</a:t>
            </a:r>
          </a:p>
          <a:p>
            <a:r>
              <a:rPr lang="en-US" dirty="0"/>
              <a:t>   </a:t>
            </a:r>
            <a:r>
              <a:rPr lang="en-US" dirty="0" smtClean="0"/>
              <a:t>SSO</a:t>
            </a:r>
            <a:endParaRPr lang="en-US" dirty="0"/>
          </a:p>
          <a:p>
            <a:pPr marL="0" indent="0">
              <a:buNone/>
            </a:pPr>
            <a:endParaRPr lang="en-US" dirty="0" smtClean="0"/>
          </a:p>
          <a:p>
            <a:pPr marL="0" indent="0">
              <a:buNone/>
            </a:pPr>
            <a:r>
              <a:rPr lang="en-US" b="1" dirty="0" smtClean="0"/>
              <a:t>Can </a:t>
            </a:r>
            <a:r>
              <a:rPr lang="en-US" b="1" dirty="0"/>
              <a:t>also leverage additional centralized enterprise </a:t>
            </a:r>
            <a:r>
              <a:rPr lang="en-US" b="1" dirty="0" smtClean="0"/>
              <a:t>capabilities:</a:t>
            </a:r>
            <a:endParaRPr lang="en-US" b="1" dirty="0"/>
          </a:p>
          <a:p>
            <a:r>
              <a:rPr lang="en-US" dirty="0"/>
              <a:t>   </a:t>
            </a:r>
            <a:r>
              <a:rPr lang="en-US" dirty="0" smtClean="0"/>
              <a:t>Identity </a:t>
            </a:r>
            <a:r>
              <a:rPr lang="en-US" dirty="0"/>
              <a:t>Management services</a:t>
            </a:r>
          </a:p>
          <a:p>
            <a:r>
              <a:rPr lang="en-US" dirty="0"/>
              <a:t>   </a:t>
            </a:r>
            <a:r>
              <a:rPr lang="en-US" dirty="0" smtClean="0"/>
              <a:t>Authentication </a:t>
            </a:r>
            <a:r>
              <a:rPr lang="en-US" dirty="0"/>
              <a:t>services</a:t>
            </a:r>
          </a:p>
          <a:p>
            <a:r>
              <a:rPr lang="en-US" dirty="0"/>
              <a:t>   </a:t>
            </a:r>
            <a:r>
              <a:rPr lang="en-US" dirty="0" smtClean="0"/>
              <a:t>Authorization </a:t>
            </a:r>
            <a:r>
              <a:rPr lang="en-US" dirty="0"/>
              <a:t>services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27</a:t>
            </a:fld>
            <a:endParaRPr lang="en-US" dirty="0"/>
          </a:p>
        </p:txBody>
      </p:sp>
    </p:spTree>
    <p:extLst>
      <p:ext uri="{BB962C8B-B14F-4D97-AF65-F5344CB8AC3E}">
        <p14:creationId xmlns:p14="http://schemas.microsoft.com/office/powerpoint/2010/main" val="762619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&amp; Monitoring</a:t>
            </a:r>
            <a:endParaRPr lang="en-US" dirty="0"/>
          </a:p>
        </p:txBody>
      </p:sp>
      <p:sp>
        <p:nvSpPr>
          <p:cNvPr id="3" name="Content Placeholder 2"/>
          <p:cNvSpPr>
            <a:spLocks noGrp="1"/>
          </p:cNvSpPr>
          <p:nvPr>
            <p:ph idx="1"/>
          </p:nvPr>
        </p:nvSpPr>
        <p:spPr>
          <a:xfrm>
            <a:off x="381000" y="987552"/>
            <a:ext cx="3510280" cy="5149088"/>
          </a:xfrm>
          <a:ln>
            <a:solidFill>
              <a:schemeClr val="accent1"/>
            </a:solidFill>
          </a:ln>
        </p:spPr>
        <p:txBody>
          <a:bodyPr>
            <a:noAutofit/>
          </a:bodyPr>
          <a:lstStyle/>
          <a:p>
            <a:pPr marL="0" indent="0">
              <a:buNone/>
            </a:pPr>
            <a:r>
              <a:rPr lang="en-US" sz="1400" b="1" dirty="0" smtClean="0"/>
              <a:t>Highlights </a:t>
            </a:r>
          </a:p>
          <a:p>
            <a:r>
              <a:rPr lang="en-US" sz="1200" dirty="0" smtClean="0"/>
              <a:t>Logs </a:t>
            </a:r>
            <a:r>
              <a:rPr lang="en-US" sz="1200" dirty="0"/>
              <a:t>are captured </a:t>
            </a:r>
            <a:r>
              <a:rPr lang="en-US" sz="1200" dirty="0" smtClean="0"/>
              <a:t>&amp; aggregated </a:t>
            </a:r>
            <a:r>
              <a:rPr lang="en-US" sz="1200" dirty="0"/>
              <a:t>into centralized location in a standard format</a:t>
            </a:r>
          </a:p>
          <a:p>
            <a:r>
              <a:rPr lang="en-US" sz="1200" dirty="0"/>
              <a:t>Can correlate </a:t>
            </a:r>
            <a:r>
              <a:rPr lang="en-US" sz="1200" dirty="0" smtClean="0"/>
              <a:t>app-level metrics, service-level metrics, &amp; machine-level metrics</a:t>
            </a:r>
            <a:endParaRPr lang="en-US" sz="1200" dirty="0"/>
          </a:p>
          <a:p>
            <a:r>
              <a:rPr lang="en-US" sz="1200" dirty="0"/>
              <a:t>Leverages open source </a:t>
            </a:r>
            <a:r>
              <a:rPr lang="en-US" sz="1200" dirty="0" smtClean="0"/>
              <a:t>tools </a:t>
            </a:r>
            <a:r>
              <a:rPr lang="en-US" sz="1200" dirty="0"/>
              <a:t>to collect, filter, &amp; visualize logs &amp; </a:t>
            </a:r>
            <a:r>
              <a:rPr lang="en-US" sz="1200" dirty="0" smtClean="0"/>
              <a:t>metrics</a:t>
            </a:r>
          </a:p>
          <a:p>
            <a:r>
              <a:rPr lang="en-US" sz="1200" dirty="0"/>
              <a:t>Can </a:t>
            </a:r>
            <a:r>
              <a:rPr lang="en-US" sz="1200" dirty="0" smtClean="0"/>
              <a:t>also leverage </a:t>
            </a:r>
            <a:r>
              <a:rPr lang="en-US" sz="1200" dirty="0"/>
              <a:t>3rd-party </a:t>
            </a:r>
            <a:r>
              <a:rPr lang="en-US" sz="1200" dirty="0" smtClean="0"/>
              <a:t>commercial log </a:t>
            </a:r>
            <a:r>
              <a:rPr lang="en-US" sz="1200" dirty="0"/>
              <a:t>management and analysis services (such as </a:t>
            </a:r>
            <a:r>
              <a:rPr lang="en-US" sz="1200" dirty="0" err="1"/>
              <a:t>Splunk</a:t>
            </a:r>
            <a:r>
              <a:rPr lang="en-US" sz="1200" dirty="0"/>
              <a:t>) for advanced querying on unique IDs and creating custom dashboards</a:t>
            </a:r>
          </a:p>
          <a:p>
            <a:pPr marL="0" indent="0">
              <a:buNone/>
            </a:pPr>
            <a:r>
              <a:rPr lang="en-US" sz="1200" b="1" dirty="0" smtClean="0"/>
              <a:t>Flexible </a:t>
            </a:r>
            <a:r>
              <a:rPr lang="en-US" sz="1200" b="1" dirty="0"/>
              <a:t>metric storage</a:t>
            </a:r>
          </a:p>
          <a:p>
            <a:pPr marL="171450" indent="-171450">
              <a:buFont typeface="Arial" panose="020B0604020202020204" pitchFamily="34" charset="0"/>
              <a:buChar char="•"/>
            </a:pPr>
            <a:r>
              <a:rPr lang="en-US" sz="1200" dirty="0"/>
              <a:t>Allows aggregation at application level, service level, and/or machine level</a:t>
            </a:r>
          </a:p>
          <a:p>
            <a:pPr marL="171450" indent="-171450">
              <a:buFont typeface="Arial" panose="020B0604020202020204" pitchFamily="34" charset="0"/>
              <a:buChar char="•"/>
            </a:pPr>
            <a:r>
              <a:rPr lang="en-US" sz="1200" dirty="0"/>
              <a:t>Supports drilling down through logs down to the machine </a:t>
            </a:r>
            <a:r>
              <a:rPr lang="en-US" sz="1200" dirty="0" smtClean="0"/>
              <a:t>level</a:t>
            </a:r>
            <a:endParaRPr lang="en-US" sz="1200" dirty="0"/>
          </a:p>
          <a:p>
            <a:pPr marL="0" indent="0">
              <a:buNone/>
            </a:pPr>
            <a:r>
              <a:rPr lang="en-US" sz="1200" b="1" dirty="0"/>
              <a:t>Data can be maintained over significant time horizon</a:t>
            </a:r>
          </a:p>
          <a:p>
            <a:pPr marL="171450" indent="-171450">
              <a:buFont typeface="Arial" panose="020B0604020202020204" pitchFamily="34" charset="0"/>
              <a:buChar char="•"/>
            </a:pPr>
            <a:r>
              <a:rPr lang="en-US" sz="1200" dirty="0"/>
              <a:t>Helps in understanding long-term trends &amp; patterns</a:t>
            </a:r>
          </a:p>
          <a:p>
            <a:pPr marL="171450" indent="-171450">
              <a:buFont typeface="Arial" panose="020B0604020202020204" pitchFamily="34" charset="0"/>
              <a:buChar char="•"/>
            </a:pPr>
            <a:r>
              <a:rPr lang="en-US" sz="1200" dirty="0"/>
              <a:t>Patterns can be distilled into alerting thresholds &amp; triggers</a:t>
            </a:r>
          </a:p>
          <a:p>
            <a:pPr marL="171450" indent="-171450">
              <a:buFont typeface="Arial" panose="020B0604020202020204" pitchFamily="34" charset="0"/>
              <a:buChar char="•"/>
            </a:pPr>
            <a:r>
              <a:rPr lang="en-US" sz="1200" dirty="0"/>
              <a:t>Dashboards can be constructed to ensure issues get noticed and acted upon in timely </a:t>
            </a:r>
            <a:r>
              <a:rPr lang="en-US" sz="1200" dirty="0" smtClean="0"/>
              <a:t>manner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smtClean="0"/>
          </a:p>
          <a:p>
            <a:pPr marL="511175" lvl="1" indent="-285750"/>
            <a:endParaRPr lang="en-US" sz="1400" dirty="0" smtClean="0"/>
          </a:p>
          <a:p>
            <a:pPr marL="225425" lvl="1" indent="0">
              <a:buNone/>
            </a:pPr>
            <a:endParaRPr lang="en-US" sz="1400" dirty="0" smtClean="0"/>
          </a:p>
          <a:p>
            <a:pPr marL="225425" lvl="1" indent="0">
              <a:buNone/>
            </a:pPr>
            <a:endParaRPr lang="en-US" sz="1400" dirty="0" smtClean="0"/>
          </a:p>
          <a:p>
            <a:pPr lvl="2"/>
            <a:endParaRPr lang="en-US" sz="1400"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28</a:t>
            </a:fld>
            <a:endParaRPr lang="en-US" dirty="0"/>
          </a:p>
        </p:txBody>
      </p:sp>
      <p:sp>
        <p:nvSpPr>
          <p:cNvPr id="7" name="Rectangle 6"/>
          <p:cNvSpPr/>
          <p:nvPr/>
        </p:nvSpPr>
        <p:spPr>
          <a:xfrm>
            <a:off x="6692154" y="1010792"/>
            <a:ext cx="2258806" cy="5124480"/>
          </a:xfrm>
          <a:prstGeom prst="rect">
            <a:avLst/>
          </a:prstGeom>
          <a:ln>
            <a:solidFill>
              <a:schemeClr val="accent1"/>
            </a:solidFill>
          </a:ln>
        </p:spPr>
        <p:txBody>
          <a:bodyPr wrap="square">
            <a:spAutoFit/>
          </a:bodyPr>
          <a:lstStyle/>
          <a:p>
            <a:pPr marL="53975" indent="-285750"/>
            <a:r>
              <a:rPr lang="en-US" sz="1200" b="1" u="sng" dirty="0" smtClean="0"/>
              <a:t>Metrics</a:t>
            </a:r>
          </a:p>
          <a:p>
            <a:pPr marL="53975" indent="-285750"/>
            <a:endParaRPr lang="en-US" sz="1050" b="1" dirty="0" smtClean="0"/>
          </a:p>
          <a:p>
            <a:pPr marL="53975" indent="-285750"/>
            <a:r>
              <a:rPr lang="en-US" sz="1050" b="1" dirty="0" smtClean="0"/>
              <a:t>Application-level </a:t>
            </a:r>
            <a:r>
              <a:rPr lang="en-US" sz="1050" b="1" dirty="0"/>
              <a:t>metrics</a:t>
            </a:r>
          </a:p>
          <a:p>
            <a:pPr marL="285750" indent="-285750">
              <a:buFont typeface="Arial" panose="020B0604020202020204" pitchFamily="34" charset="0"/>
              <a:buChar char="•"/>
            </a:pPr>
            <a:r>
              <a:rPr lang="en-US" sz="1050" dirty="0"/>
              <a:t>Clicks</a:t>
            </a:r>
          </a:p>
          <a:p>
            <a:pPr marL="285750" indent="-285750">
              <a:buFont typeface="Arial" panose="020B0604020202020204" pitchFamily="34" charset="0"/>
              <a:buChar char="•"/>
            </a:pPr>
            <a:r>
              <a:rPr lang="en-US" sz="1050" dirty="0"/>
              <a:t>Feature </a:t>
            </a:r>
            <a:r>
              <a:rPr lang="en-US" sz="1050" dirty="0" smtClean="0"/>
              <a:t>usage</a:t>
            </a:r>
          </a:p>
          <a:p>
            <a:endParaRPr lang="en-US" sz="1050" dirty="0"/>
          </a:p>
          <a:p>
            <a:pPr marL="53975" indent="-285750"/>
            <a:r>
              <a:rPr lang="en-US" sz="1050" b="1" dirty="0"/>
              <a:t>Service-level metrics</a:t>
            </a:r>
          </a:p>
          <a:p>
            <a:pPr marL="285750" indent="-285750">
              <a:buFont typeface="Arial" panose="020B0604020202020204" pitchFamily="34" charset="0"/>
              <a:buChar char="•"/>
            </a:pPr>
            <a:r>
              <a:rPr lang="en-US" sz="1050" dirty="0"/>
              <a:t># service calls</a:t>
            </a:r>
          </a:p>
          <a:p>
            <a:pPr marL="285750" indent="-285750">
              <a:buFont typeface="Arial" panose="020B0604020202020204" pitchFamily="34" charset="0"/>
              <a:buChar char="•"/>
            </a:pPr>
            <a:r>
              <a:rPr lang="en-US" sz="1050" dirty="0"/>
              <a:t>Request/Response rates  &amp; volumes</a:t>
            </a:r>
          </a:p>
          <a:p>
            <a:pPr marL="285750" indent="-285750">
              <a:buFont typeface="Arial" panose="020B0604020202020204" pitchFamily="34" charset="0"/>
              <a:buChar char="•"/>
            </a:pPr>
            <a:r>
              <a:rPr lang="en-US" sz="1050" dirty="0"/>
              <a:t>Inbound response time</a:t>
            </a:r>
          </a:p>
          <a:p>
            <a:pPr marL="285750" indent="-285750">
              <a:buFont typeface="Arial" panose="020B0604020202020204" pitchFamily="34" charset="0"/>
              <a:buChar char="•"/>
            </a:pPr>
            <a:r>
              <a:rPr lang="en-US" sz="1050" dirty="0"/>
              <a:t>Response time of downstream calls</a:t>
            </a:r>
          </a:p>
          <a:p>
            <a:pPr marL="285750" indent="-285750">
              <a:buFont typeface="Arial" panose="020B0604020202020204" pitchFamily="34" charset="0"/>
              <a:buChar char="•"/>
            </a:pPr>
            <a:r>
              <a:rPr lang="en-US" sz="1050" dirty="0"/>
              <a:t>Response error </a:t>
            </a:r>
            <a:r>
              <a:rPr lang="en-US" sz="1050" dirty="0" smtClean="0"/>
              <a:t>rates</a:t>
            </a:r>
          </a:p>
          <a:p>
            <a:pPr marL="285750" indent="-285750">
              <a:buFont typeface="Arial" panose="020B0604020202020204" pitchFamily="34" charset="0"/>
              <a:buChar char="•"/>
            </a:pPr>
            <a:endParaRPr lang="en-US" sz="1050" b="1" dirty="0" smtClean="0"/>
          </a:p>
          <a:p>
            <a:pPr marL="53975" indent="-285750"/>
            <a:r>
              <a:rPr lang="en-US" sz="1050" b="1" dirty="0" smtClean="0"/>
              <a:t>Machine-level </a:t>
            </a:r>
            <a:r>
              <a:rPr lang="en-US" sz="1050" b="1" dirty="0"/>
              <a:t>metrics</a:t>
            </a:r>
          </a:p>
          <a:p>
            <a:pPr marL="285750" indent="-285750">
              <a:buFont typeface="Arial" panose="020B0604020202020204" pitchFamily="34" charset="0"/>
              <a:buChar char="•"/>
            </a:pPr>
            <a:r>
              <a:rPr lang="en-US" sz="1050" dirty="0"/>
              <a:t>CPU utilization</a:t>
            </a:r>
          </a:p>
          <a:p>
            <a:pPr marL="285750" indent="-285750">
              <a:buFont typeface="Arial" panose="020B0604020202020204" pitchFamily="34" charset="0"/>
              <a:buChar char="•"/>
            </a:pPr>
            <a:r>
              <a:rPr lang="en-US" sz="1050" dirty="0"/>
              <a:t>Memory consumption</a:t>
            </a:r>
          </a:p>
          <a:p>
            <a:pPr marL="285750" indent="-285750">
              <a:buFont typeface="Arial" panose="020B0604020202020204" pitchFamily="34" charset="0"/>
              <a:buChar char="•"/>
            </a:pPr>
            <a:r>
              <a:rPr lang="en-US" sz="1050" dirty="0"/>
              <a:t>Network utilization</a:t>
            </a:r>
          </a:p>
          <a:p>
            <a:pPr marL="285750" indent="-285750">
              <a:buFont typeface="Arial" panose="020B0604020202020204" pitchFamily="34" charset="0"/>
              <a:buChar char="•"/>
            </a:pPr>
            <a:r>
              <a:rPr lang="en-US" sz="1050" dirty="0"/>
              <a:t>Disk </a:t>
            </a:r>
            <a:r>
              <a:rPr lang="en-US" sz="1050" dirty="0" smtClean="0"/>
              <a:t>I/O</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p:txBody>
      </p:sp>
      <p:sp>
        <p:nvSpPr>
          <p:cNvPr id="8" name="Rectangle 7"/>
          <p:cNvSpPr/>
          <p:nvPr/>
        </p:nvSpPr>
        <p:spPr>
          <a:xfrm>
            <a:off x="4009017" y="3596115"/>
            <a:ext cx="2565400" cy="2539157"/>
          </a:xfrm>
          <a:prstGeom prst="rect">
            <a:avLst/>
          </a:prstGeom>
          <a:ln>
            <a:solidFill>
              <a:schemeClr val="accent1"/>
            </a:solidFill>
          </a:ln>
        </p:spPr>
        <p:txBody>
          <a:bodyPr wrap="square">
            <a:spAutoFit/>
          </a:bodyPr>
          <a:lstStyle/>
          <a:p>
            <a:r>
              <a:rPr lang="en-US" sz="1200" b="1" u="sng" dirty="0" smtClean="0"/>
              <a:t>Monitoring Approaches</a:t>
            </a:r>
          </a:p>
          <a:p>
            <a:endParaRPr lang="en-US" sz="1050" b="1" dirty="0" smtClean="0"/>
          </a:p>
          <a:p>
            <a:r>
              <a:rPr lang="en-US" sz="1050" b="1" dirty="0" smtClean="0"/>
              <a:t>Active </a:t>
            </a:r>
            <a:r>
              <a:rPr lang="en-US" sz="1050" b="1" dirty="0"/>
              <a:t>monitoring</a:t>
            </a:r>
          </a:p>
          <a:p>
            <a:pPr marL="285750" indent="-285750">
              <a:buFont typeface="Arial" panose="020B0604020202020204" pitchFamily="34" charset="0"/>
              <a:buChar char="•"/>
            </a:pPr>
            <a:r>
              <a:rPr lang="en-US" sz="1050" dirty="0"/>
              <a:t>Synthetic user monitoring</a:t>
            </a:r>
          </a:p>
          <a:p>
            <a:pPr marL="285750" indent="-285750">
              <a:buFont typeface="Arial" panose="020B0604020202020204" pitchFamily="34" charset="0"/>
              <a:buChar char="•"/>
            </a:pPr>
            <a:r>
              <a:rPr lang="en-US" sz="1050" dirty="0"/>
              <a:t>Synthetic transaction </a:t>
            </a:r>
            <a:r>
              <a:rPr lang="en-US" sz="1050" dirty="0" smtClean="0"/>
              <a:t>monitoring</a:t>
            </a:r>
          </a:p>
          <a:p>
            <a:pPr marL="285750" indent="-285750">
              <a:buFont typeface="Arial" panose="020B0604020202020204" pitchFamily="34" charset="0"/>
              <a:buChar char="•"/>
            </a:pPr>
            <a:endParaRPr lang="en-US" sz="1050" dirty="0"/>
          </a:p>
          <a:p>
            <a:r>
              <a:rPr lang="en-US" sz="1050" b="1" dirty="0"/>
              <a:t>Passive monitoring</a:t>
            </a:r>
          </a:p>
          <a:p>
            <a:pPr marL="285750" indent="-285750">
              <a:buFont typeface="Arial" panose="020B0604020202020204" pitchFamily="34" charset="0"/>
              <a:buChar char="•"/>
            </a:pPr>
            <a:r>
              <a:rPr lang="en-US" sz="1050" dirty="0"/>
              <a:t>Real user </a:t>
            </a:r>
            <a:r>
              <a:rPr lang="en-US" sz="1050" dirty="0" smtClean="0"/>
              <a:t>monitoring</a:t>
            </a:r>
          </a:p>
          <a:p>
            <a:pPr marL="285750" indent="-285750">
              <a:buFont typeface="Arial" panose="020B0604020202020204" pitchFamily="34" charset="0"/>
              <a:buChar char="•"/>
            </a:pPr>
            <a:endParaRPr lang="en-US" sz="1050" dirty="0"/>
          </a:p>
          <a:p>
            <a:r>
              <a:rPr lang="en-US" sz="1050" b="1" dirty="0"/>
              <a:t>Semantic monitoring</a:t>
            </a:r>
          </a:p>
          <a:p>
            <a:pPr marL="285750" indent="-285750">
              <a:buFont typeface="Arial" panose="020B0604020202020204" pitchFamily="34" charset="0"/>
              <a:buChar char="•"/>
            </a:pPr>
            <a:r>
              <a:rPr lang="en-US" sz="1050" dirty="0"/>
              <a:t>Uses tests to continuously evaluate apps &amp; microservices</a:t>
            </a:r>
          </a:p>
          <a:p>
            <a:pPr marL="285750" indent="-285750">
              <a:buFont typeface="Arial" panose="020B0604020202020204" pitchFamily="34" charset="0"/>
              <a:buChar char="•"/>
            </a:pPr>
            <a:r>
              <a:rPr lang="en-US" sz="1050" dirty="0"/>
              <a:t>Combines test execution with real-time </a:t>
            </a:r>
            <a:r>
              <a:rPr lang="en-US" sz="1050" dirty="0" smtClean="0"/>
              <a:t>monitoring</a:t>
            </a:r>
          </a:p>
          <a:p>
            <a:pPr marL="285750" indent="-285750">
              <a:buFont typeface="Arial" panose="020B0604020202020204" pitchFamily="34" charset="0"/>
              <a:buChar char="•"/>
            </a:pPr>
            <a:endParaRPr lang="en-US" sz="1050" dirty="0" smtClean="0"/>
          </a:p>
        </p:txBody>
      </p:sp>
      <p:sp>
        <p:nvSpPr>
          <p:cNvPr id="9" name="Rectangle 8"/>
          <p:cNvSpPr/>
          <p:nvPr/>
        </p:nvSpPr>
        <p:spPr>
          <a:xfrm>
            <a:off x="4024296" y="987552"/>
            <a:ext cx="2565400" cy="2508379"/>
          </a:xfrm>
          <a:prstGeom prst="rect">
            <a:avLst/>
          </a:prstGeom>
          <a:ln>
            <a:solidFill>
              <a:schemeClr val="accent1"/>
            </a:solidFill>
          </a:ln>
        </p:spPr>
        <p:txBody>
          <a:bodyPr wrap="square">
            <a:spAutoFit/>
          </a:bodyPr>
          <a:lstStyle/>
          <a:p>
            <a:r>
              <a:rPr lang="en-US" sz="1400" b="1" u="sng" dirty="0" smtClean="0"/>
              <a:t>Framework</a:t>
            </a:r>
            <a:endParaRPr lang="en-US" sz="1400" b="1" u="sng" dirty="0"/>
          </a:p>
          <a:p>
            <a:pPr marL="285750" indent="-285750">
              <a:buFont typeface="Arial" panose="020B0604020202020204" pitchFamily="34" charset="0"/>
              <a:buChar char="•"/>
            </a:pPr>
            <a:r>
              <a:rPr lang="en-US" sz="1100" dirty="0" smtClean="0"/>
              <a:t>Based on Spring </a:t>
            </a:r>
            <a:r>
              <a:rPr lang="en-US" sz="1100" dirty="0"/>
              <a:t>Boot Actuator</a:t>
            </a:r>
          </a:p>
          <a:p>
            <a:pPr marL="285750" indent="-285750">
              <a:buFont typeface="Arial" panose="020B0604020202020204" pitchFamily="34" charset="0"/>
              <a:buChar char="•"/>
            </a:pPr>
            <a:r>
              <a:rPr lang="en-US" sz="1100" dirty="0" smtClean="0"/>
              <a:t>Provides endpoints </a:t>
            </a:r>
            <a:r>
              <a:rPr lang="en-US" sz="1100" dirty="0"/>
              <a:t>to </a:t>
            </a:r>
            <a:r>
              <a:rPr lang="en-US" sz="1100" dirty="0" smtClean="0"/>
              <a:t>monitor &amp; manage </a:t>
            </a:r>
            <a:r>
              <a:rPr lang="en-US" sz="1100" dirty="0"/>
              <a:t>microservices </a:t>
            </a:r>
            <a:endParaRPr lang="en-US" sz="1100" dirty="0" smtClean="0"/>
          </a:p>
          <a:p>
            <a:pPr marL="285750" indent="-285750">
              <a:buFont typeface="Arial" panose="020B0604020202020204" pitchFamily="34" charset="0"/>
              <a:buChar char="•"/>
            </a:pPr>
            <a:r>
              <a:rPr lang="en-US" sz="1100" dirty="0" smtClean="0"/>
              <a:t>Endpoints accessible via </a:t>
            </a:r>
            <a:r>
              <a:rPr lang="en-US" sz="1100" dirty="0"/>
              <a:t>HTTP </a:t>
            </a:r>
            <a:r>
              <a:rPr lang="en-US" sz="1100" dirty="0" smtClean="0"/>
              <a:t>or </a:t>
            </a:r>
            <a:r>
              <a:rPr lang="en-US" sz="1100" dirty="0"/>
              <a:t>JMX</a:t>
            </a:r>
          </a:p>
          <a:p>
            <a:pPr marL="285750" indent="-285750">
              <a:buFont typeface="Arial" panose="020B0604020202020204" pitchFamily="34" charset="0"/>
              <a:buChar char="•"/>
            </a:pPr>
            <a:r>
              <a:rPr lang="en-US" sz="1100" dirty="0" smtClean="0"/>
              <a:t>Auditing</a:t>
            </a:r>
            <a:r>
              <a:rPr lang="en-US" sz="1100" dirty="0"/>
              <a:t>, health </a:t>
            </a:r>
            <a:r>
              <a:rPr lang="en-US" sz="1100" dirty="0" smtClean="0"/>
              <a:t>&amp;metrics </a:t>
            </a:r>
            <a:r>
              <a:rPr lang="en-US" sz="1100" dirty="0"/>
              <a:t>gathering can be automatically applied to microservices </a:t>
            </a:r>
          </a:p>
          <a:p>
            <a:pPr marL="285750" indent="-285750">
              <a:buFont typeface="Arial" panose="020B0604020202020204" pitchFamily="34" charset="0"/>
              <a:buChar char="•"/>
            </a:pPr>
            <a:r>
              <a:rPr lang="en-US" sz="1100" dirty="0"/>
              <a:t>C</a:t>
            </a:r>
            <a:r>
              <a:rPr lang="en-US" sz="1100" dirty="0" smtClean="0"/>
              <a:t>omes with </a:t>
            </a:r>
            <a:r>
              <a:rPr lang="en-US" sz="1100" dirty="0"/>
              <a:t>metrics endpoint with gauge </a:t>
            </a:r>
            <a:r>
              <a:rPr lang="en-US" sz="1100" dirty="0" smtClean="0"/>
              <a:t>&amp; counter </a:t>
            </a:r>
            <a:r>
              <a:rPr lang="en-US" sz="1100" dirty="0"/>
              <a:t>support</a:t>
            </a:r>
          </a:p>
          <a:p>
            <a:pPr marL="285750" indent="-285750">
              <a:buFont typeface="Arial" panose="020B0604020202020204" pitchFamily="34" charset="0"/>
              <a:buChar char="•"/>
            </a:pPr>
            <a:r>
              <a:rPr lang="en-US" sz="1100" dirty="0" smtClean="0"/>
              <a:t>Custom </a:t>
            </a:r>
            <a:r>
              <a:rPr lang="en-US" sz="1100" dirty="0"/>
              <a:t>public metrics can also be added and persisted to a back-end repository</a:t>
            </a:r>
            <a:r>
              <a:rPr lang="en-US" sz="1100" dirty="0" smtClean="0"/>
              <a:t>.</a:t>
            </a:r>
            <a:endParaRPr lang="en-US" sz="1100" dirty="0"/>
          </a:p>
        </p:txBody>
      </p:sp>
    </p:spTree>
    <p:extLst>
      <p:ext uri="{BB962C8B-B14F-4D97-AF65-F5344CB8AC3E}">
        <p14:creationId xmlns:p14="http://schemas.microsoft.com/office/powerpoint/2010/main" val="755101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29</a:t>
            </a:fld>
            <a:endParaRPr lang="en-U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714" y="1325103"/>
            <a:ext cx="4751942" cy="31019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1054677" y="56877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2351" y="1464236"/>
            <a:ext cx="3714632" cy="4601260"/>
          </a:xfrm>
          <a:prstGeom prst="rect">
            <a:avLst/>
          </a:prstGeom>
          <a:ln>
            <a:solidFill>
              <a:schemeClr val="accent1"/>
            </a:solidFill>
          </a:ln>
        </p:spPr>
        <p:txBody>
          <a:bodyPr wrap="square">
            <a:spAutoFit/>
          </a:bodyPr>
          <a:lstStyle/>
          <a:p>
            <a:pPr lvl="0" eaLnBrk="0" fontAlgn="base" hangingPunct="0">
              <a:spcBef>
                <a:spcPct val="0"/>
              </a:spcBef>
              <a:spcAft>
                <a:spcPct val="0"/>
              </a:spcAft>
            </a:pPr>
            <a:r>
              <a:rPr lang="en-GB" altLang="en-US"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U</a:t>
            </a:r>
            <a:r>
              <a:rPr lang="en-GB" altLang="en-US" b="1" dirty="0" bmk="">
                <a:solidFill>
                  <a:srgbClr val="000000"/>
                </a:solidFill>
                <a:latin typeface="Helvetica" panose="020B0604020202020204" pitchFamily="34" charset="0"/>
                <a:ea typeface="Times New Roman" panose="02020603050405020304" pitchFamily="18" charset="0"/>
                <a:cs typeface="Helvetica" panose="020B0604020202020204" pitchFamily="34" charset="0"/>
              </a:rPr>
              <a:t>ST DevOps Platform</a:t>
            </a:r>
            <a:endParaRPr lang="en-GB" altLang="en-US" b="1" dirty="0">
              <a:solidFill>
                <a:srgbClr val="000000"/>
              </a:solidFill>
              <a:latin typeface="Helvetica" panose="020B0604020202020204" pitchFamily="34" charset="0"/>
              <a:ea typeface="Times New Roman" panose="02020603050405020304" pitchFamily="18" charset="0"/>
              <a:cs typeface="Helvetica" panose="020B0604020202020204" pitchFamily="34" charset="0"/>
            </a:endParaRPr>
          </a:p>
          <a:p>
            <a:pPr marL="628650" lvl="1" indent="-171450">
              <a:buFont typeface="Arial" panose="020B0604020202020204" pitchFamily="34" charset="0"/>
              <a:buChar char="•"/>
            </a:pPr>
            <a:endParaRPr lang="en-US" sz="1100" dirty="0" smtClean="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US" sz="1600" b="1" dirty="0" smtClean="0">
                <a:latin typeface="Helvetica" panose="020B0604020202020204" pitchFamily="34" charset="0"/>
                <a:cs typeface="Helvetica" panose="020B0604020202020204" pitchFamily="34" charset="0"/>
              </a:rPr>
              <a:t>Speeds </a:t>
            </a:r>
            <a:r>
              <a:rPr lang="en-US" sz="1600" b="1" dirty="0">
                <a:latin typeface="Helvetica" panose="020B0604020202020204" pitchFamily="34" charset="0"/>
                <a:cs typeface="Helvetica" panose="020B0604020202020204" pitchFamily="34" charset="0"/>
              </a:rPr>
              <a:t>up microservices development </a:t>
            </a:r>
            <a:r>
              <a:rPr lang="en-US" sz="1600" dirty="0">
                <a:latin typeface="Helvetica" panose="020B0604020202020204" pitchFamily="34" charset="0"/>
                <a:cs typeface="Helvetica" panose="020B0604020202020204" pitchFamily="34" charset="0"/>
              </a:rPr>
              <a:t>&amp; </a:t>
            </a:r>
            <a:r>
              <a:rPr lang="en-US" sz="1600" dirty="0" smtClean="0">
                <a:latin typeface="Helvetica" panose="020B0604020202020204" pitchFamily="34" charset="0"/>
                <a:cs typeface="Helvetica" panose="020B0604020202020204" pitchFamily="34" charset="0"/>
              </a:rPr>
              <a:t>delivery</a:t>
            </a:r>
          </a:p>
          <a:p>
            <a:endParaRPr lang="en-US" sz="1600" dirty="0" smtClean="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US" sz="1600" b="1" dirty="0">
                <a:latin typeface="Helvetica" panose="020B0604020202020204" pitchFamily="34" charset="0"/>
                <a:cs typeface="Helvetica" panose="020B0604020202020204" pitchFamily="34" charset="0"/>
              </a:rPr>
              <a:t>Empowers developers &amp; testers </a:t>
            </a:r>
            <a:r>
              <a:rPr lang="en-US" sz="1600" dirty="0">
                <a:latin typeface="Helvetica" panose="020B0604020202020204" pitchFamily="34" charset="0"/>
                <a:cs typeface="Helvetica" panose="020B0604020202020204" pitchFamily="34" charset="0"/>
              </a:rPr>
              <a:t>with self-service capabilities to create virtual environment </a:t>
            </a:r>
            <a:r>
              <a:rPr lang="en-US" sz="1600" dirty="0" smtClean="0">
                <a:latin typeface="Helvetica" panose="020B0604020202020204" pitchFamily="34" charset="0"/>
                <a:cs typeface="Helvetica" panose="020B0604020202020204" pitchFamily="34" charset="0"/>
              </a:rPr>
              <a:t>clones</a:t>
            </a:r>
          </a:p>
          <a:p>
            <a:endParaRPr lang="en-US" sz="1600" dirty="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GB" altLang="en-US" sz="1600" b="1" dirty="0">
                <a:latin typeface="Helvetica" panose="020B0604020202020204" pitchFamily="34" charset="0"/>
                <a:ea typeface="Calibri" panose="020F0502020204030204" pitchFamily="34" charset="0"/>
                <a:cs typeface="Helvetica" panose="020B0604020202020204" pitchFamily="34" charset="0"/>
              </a:rPr>
              <a:t>Removes complexity </a:t>
            </a:r>
            <a:r>
              <a:rPr lang="en-GB" altLang="en-US" sz="1600" dirty="0">
                <a:latin typeface="Helvetica" panose="020B0604020202020204" pitchFamily="34" charset="0"/>
                <a:ea typeface="Calibri" panose="020F0502020204030204" pitchFamily="34" charset="0"/>
                <a:cs typeface="Helvetica" panose="020B0604020202020204" pitchFamily="34" charset="0"/>
              </a:rPr>
              <a:t>around environment </a:t>
            </a:r>
            <a:r>
              <a:rPr lang="en-GB" altLang="en-US" sz="1600" dirty="0" smtClean="0">
                <a:latin typeface="Helvetica" panose="020B0604020202020204" pitchFamily="34" charset="0"/>
                <a:ea typeface="Calibri" panose="020F0502020204030204" pitchFamily="34" charset="0"/>
                <a:cs typeface="Helvetica" panose="020B0604020202020204" pitchFamily="34" charset="0"/>
              </a:rPr>
              <a:t>provisioning</a:t>
            </a:r>
          </a:p>
          <a:p>
            <a:pPr indent="-171450">
              <a:buFont typeface="Arial" panose="020B0604020202020204" pitchFamily="34" charset="0"/>
              <a:buChar char="•"/>
            </a:pPr>
            <a:endParaRPr lang="en-GB" altLang="en-US" sz="1600" dirty="0">
              <a:latin typeface="Helvetica" panose="020B0604020202020204" pitchFamily="34" charset="0"/>
              <a:ea typeface="Calibri" panose="020F0502020204030204" pitchFamily="34" charset="0"/>
              <a:cs typeface="Helvetica" panose="020B0604020202020204" pitchFamily="34" charset="0"/>
            </a:endParaRPr>
          </a:p>
          <a:p>
            <a:pPr indent="-171450">
              <a:buFont typeface="Arial" panose="020B0604020202020204" pitchFamily="34" charset="0"/>
              <a:buChar char="•"/>
            </a:pPr>
            <a:r>
              <a:rPr lang="en-US" sz="1600" b="1" dirty="0" smtClean="0">
                <a:latin typeface="Helvetica" panose="020B0604020202020204" pitchFamily="34" charset="0"/>
                <a:cs typeface="Helvetica" panose="020B0604020202020204" pitchFamily="34" charset="0"/>
              </a:rPr>
              <a:t>Enables automation </a:t>
            </a:r>
            <a:r>
              <a:rPr lang="en-US" sz="1600" dirty="0" smtClean="0">
                <a:latin typeface="Helvetica" panose="020B0604020202020204" pitchFamily="34" charset="0"/>
                <a:cs typeface="Helvetica" panose="020B0604020202020204" pitchFamily="34" charset="0"/>
              </a:rPr>
              <a:t>at and below </a:t>
            </a:r>
            <a:r>
              <a:rPr lang="en-US" sz="1600" dirty="0">
                <a:latin typeface="Helvetica" panose="020B0604020202020204" pitchFamily="34" charset="0"/>
                <a:cs typeface="Helvetica" panose="020B0604020202020204" pitchFamily="34" charset="0"/>
              </a:rPr>
              <a:t>the level of the application </a:t>
            </a:r>
            <a:r>
              <a:rPr lang="en-US" sz="1600" dirty="0" smtClean="0">
                <a:latin typeface="Helvetica" panose="020B0604020202020204" pitchFamily="34" charset="0"/>
                <a:cs typeface="Helvetica" panose="020B0604020202020204" pitchFamily="34" charset="0"/>
              </a:rPr>
              <a:t>stack</a:t>
            </a:r>
          </a:p>
          <a:p>
            <a:pPr indent="-171450">
              <a:buFont typeface="Arial" panose="020B0604020202020204" pitchFamily="34" charset="0"/>
              <a:buChar char="•"/>
            </a:pPr>
            <a:endParaRPr lang="en-US" sz="1600" dirty="0" smtClean="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US" sz="1600" b="1" dirty="0">
                <a:latin typeface="Helvetica" panose="020B0604020202020204" pitchFamily="34" charset="0"/>
                <a:cs typeface="Helvetica" panose="020B0604020202020204" pitchFamily="34" charset="0"/>
              </a:rPr>
              <a:t>Extends versioning &amp; branching capabilities </a:t>
            </a:r>
            <a:r>
              <a:rPr lang="en-US" sz="1600" dirty="0">
                <a:latin typeface="Helvetica" panose="020B0604020202020204" pitchFamily="34" charset="0"/>
                <a:cs typeface="Helvetica" panose="020B0604020202020204" pitchFamily="34" charset="0"/>
              </a:rPr>
              <a:t>to infrastructure &amp; </a:t>
            </a:r>
            <a:r>
              <a:rPr lang="en-US" sz="1600" dirty="0" smtClean="0">
                <a:latin typeface="Helvetica" panose="020B0604020202020204" pitchFamily="34" charset="0"/>
                <a:cs typeface="Helvetica" panose="020B0604020202020204" pitchFamily="34" charset="0"/>
              </a:rPr>
              <a:t>databases</a:t>
            </a:r>
          </a:p>
        </p:txBody>
      </p:sp>
      <p:sp>
        <p:nvSpPr>
          <p:cNvPr id="11" name="Rectangle 10"/>
          <p:cNvSpPr/>
          <p:nvPr/>
        </p:nvSpPr>
        <p:spPr>
          <a:xfrm>
            <a:off x="144228" y="933884"/>
            <a:ext cx="8610111" cy="338554"/>
          </a:xfrm>
          <a:prstGeom prst="rect">
            <a:avLst/>
          </a:prstGeom>
        </p:spPr>
        <p:txBody>
          <a:bodyPr wrap="square">
            <a:spAutoFit/>
          </a:bodyPr>
          <a:lstStyle/>
          <a:p>
            <a:r>
              <a:rPr lang="en-GB" altLang="en-US" sz="1600" b="1" i="1" dirty="0">
                <a:latin typeface="Helvetica" panose="020B0604020202020204" pitchFamily="34" charset="0"/>
                <a:ea typeface="Calibri" panose="020F0502020204030204" pitchFamily="34" charset="0"/>
                <a:cs typeface="Helvetica" panose="020B0604020202020204" pitchFamily="34" charset="0"/>
              </a:rPr>
              <a:t>UST’s DevOps platform accelerates the complete microservices delivery pipeline</a:t>
            </a:r>
            <a:endParaRPr lang="en-US" sz="1600" b="1" i="1" dirty="0">
              <a:latin typeface="Helvetica" panose="020B0604020202020204" pitchFamily="34" charset="0"/>
              <a:cs typeface="Helvetica" panose="020B0604020202020204" pitchFamily="34" charset="0"/>
            </a:endParaRPr>
          </a:p>
        </p:txBody>
      </p:sp>
      <p:sp>
        <p:nvSpPr>
          <p:cNvPr id="12" name="Rectangle 11"/>
          <p:cNvSpPr/>
          <p:nvPr/>
        </p:nvSpPr>
        <p:spPr>
          <a:xfrm>
            <a:off x="4131714" y="4665247"/>
            <a:ext cx="4572000" cy="1384995"/>
          </a:xfrm>
          <a:prstGeom prst="rect">
            <a:avLst/>
          </a:prstGeom>
          <a:ln>
            <a:solidFill>
              <a:schemeClr val="tx1"/>
            </a:solidFill>
            <a:prstDash val="dash"/>
          </a:ln>
        </p:spPr>
        <p:txBody>
          <a:bodyPr>
            <a:spAutoFit/>
          </a:bodyPr>
          <a:lstStyle/>
          <a:p>
            <a:pPr lvl="0" eaLnBrk="0" fontAlgn="base" hangingPunct="0">
              <a:spcBef>
                <a:spcPct val="0"/>
              </a:spcBef>
              <a:spcAft>
                <a:spcPct val="0"/>
              </a:spcAft>
            </a:pPr>
            <a:r>
              <a:rPr lang="en-GB" altLang="en-US" sz="1400" i="1" dirty="0" smtClean="0">
                <a:latin typeface="Helvetica" panose="020B0604020202020204" pitchFamily="34" charset="0"/>
                <a:ea typeface="Calibri" panose="020F0502020204030204" pitchFamily="34" charset="0"/>
                <a:cs typeface="Helvetica" panose="020B0604020202020204" pitchFamily="34" charset="0"/>
              </a:rPr>
              <a:t>DevOps is key to enabling continuous delivery of applications/microservices</a:t>
            </a:r>
          </a:p>
          <a:p>
            <a:pPr lvl="0" eaLnBrk="0" fontAlgn="base" hangingPunct="0">
              <a:spcBef>
                <a:spcPct val="0"/>
              </a:spcBef>
              <a:spcAft>
                <a:spcPct val="0"/>
              </a:spcAft>
            </a:pPr>
            <a:endParaRPr lang="en-GB" altLang="en-US" sz="1400" i="1" dirty="0" smtClean="0">
              <a:latin typeface="Helvetica" panose="020B0604020202020204" pitchFamily="34" charset="0"/>
              <a:ea typeface="Calibri" panose="020F0502020204030204" pitchFamily="34" charset="0"/>
              <a:cs typeface="Helvetica" panose="020B0604020202020204" pitchFamily="34" charset="0"/>
            </a:endParaRPr>
          </a:p>
          <a:p>
            <a:pPr lvl="0" eaLnBrk="0" fontAlgn="base" hangingPunct="0">
              <a:spcBef>
                <a:spcPct val="0"/>
              </a:spcBef>
              <a:spcAft>
                <a:spcPct val="0"/>
              </a:spcAft>
            </a:pPr>
            <a:r>
              <a:rPr lang="en-GB" altLang="en-US" sz="1400" i="1" dirty="0" smtClean="0">
                <a:latin typeface="Helvetica" panose="020B0604020202020204" pitchFamily="34" charset="0"/>
                <a:ea typeface="Calibri" panose="020F0502020204030204" pitchFamily="34" charset="0"/>
                <a:cs typeface="Helvetica" panose="020B0604020202020204" pitchFamily="34" charset="0"/>
              </a:rPr>
              <a:t>To fully realize the potential of DevOps, databases &amp; infrastructure need to be virtualized together with code using versioning and branching capabilities</a:t>
            </a:r>
            <a:endParaRPr lang="en-US" altLang="en-US" sz="1400" i="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50368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Project Scope</a:t>
            </a:r>
            <a:endParaRPr lang="en-US" dirty="0"/>
          </a:p>
        </p:txBody>
      </p:sp>
    </p:spTree>
    <p:extLst>
      <p:ext uri="{BB962C8B-B14F-4D97-AF65-F5344CB8AC3E}">
        <p14:creationId xmlns:p14="http://schemas.microsoft.com/office/powerpoint/2010/main" val="2500333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DevOps </a:t>
            </a:r>
            <a:r>
              <a:rPr lang="en-US" dirty="0" smtClean="0"/>
              <a:t>Platform Difference</a:t>
            </a:r>
            <a:endParaRPr lang="en-US" dirty="0"/>
          </a:p>
        </p:txBody>
      </p:sp>
      <p:sp>
        <p:nvSpPr>
          <p:cNvPr id="6" name="Text Placeholder 5"/>
          <p:cNvSpPr>
            <a:spLocks noGrp="1"/>
          </p:cNvSpPr>
          <p:nvPr>
            <p:ph type="body" sz="quarter" idx="13"/>
          </p:nvPr>
        </p:nvSpPr>
        <p:spPr/>
        <p:txBody>
          <a:bodyPr/>
          <a:lstStyle/>
          <a:p>
            <a:r>
              <a:rPr lang="en-US" dirty="0" smtClean="0"/>
              <a:t>Benefits</a:t>
            </a:r>
            <a:endParaRPr lang="en-US" dirty="0"/>
          </a:p>
        </p:txBody>
      </p:sp>
      <p:graphicFrame>
        <p:nvGraphicFramePr>
          <p:cNvPr id="3" name="Content Placeholder 5"/>
          <p:cNvGraphicFramePr>
            <a:graphicFrameLocks/>
          </p:cNvGraphicFramePr>
          <p:nvPr>
            <p:extLst/>
          </p:nvPr>
        </p:nvGraphicFramePr>
        <p:xfrm>
          <a:off x="1321226" y="2512078"/>
          <a:ext cx="6817229" cy="386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1362714" y="5291785"/>
            <a:ext cx="6759630" cy="2"/>
          </a:xfrm>
          <a:prstGeom prst="line">
            <a:avLst/>
          </a:prstGeom>
          <a:ln w="571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2185180" y="1036532"/>
            <a:ext cx="1050643" cy="1176036"/>
            <a:chOff x="5854541" y="3834996"/>
            <a:chExt cx="1720580" cy="1856690"/>
          </a:xfrm>
        </p:grpSpPr>
        <p:sp>
          <p:nvSpPr>
            <p:cNvPr id="7" name="Rounded Rectangle 6"/>
            <p:cNvSpPr/>
            <p:nvPr/>
          </p:nvSpPr>
          <p:spPr>
            <a:xfrm>
              <a:off x="6106524" y="3834996"/>
              <a:ext cx="1468597" cy="1673207"/>
            </a:xfrm>
            <a:prstGeom prst="roundRect">
              <a:avLst/>
            </a:prstGeom>
            <a:ln>
              <a:prstDash val="sys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a:off x="5854541" y="4018479"/>
              <a:ext cx="1468597" cy="1673207"/>
            </a:xfrm>
            <a:prstGeom prst="roundRect">
              <a:avLst/>
            </a:prstGeom>
            <a:solidFill>
              <a:srgbClr val="FFFFFF"/>
            </a:solid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24" descr="ICON_OSWindows_Q308"/>
            <p:cNvPicPr>
              <a:picLocks noChangeAspect="1" noChangeArrowheads="1"/>
            </p:cNvPicPr>
            <p:nvPr/>
          </p:nvPicPr>
          <p:blipFill>
            <a:blip r:embed="rId7"/>
            <a:srcRect/>
            <a:stretch>
              <a:fillRect/>
            </a:stretch>
          </p:blipFill>
          <p:spPr bwMode="auto">
            <a:xfrm>
              <a:off x="6232193" y="4265827"/>
              <a:ext cx="672991" cy="745205"/>
            </a:xfrm>
            <a:prstGeom prst="rect">
              <a:avLst/>
            </a:prstGeom>
            <a:noFill/>
            <a:ln w="9525">
              <a:noFill/>
              <a:miter lim="800000"/>
              <a:headEnd/>
              <a:tailEnd/>
            </a:ln>
          </p:spPr>
        </p:pic>
        <p:pic>
          <p:nvPicPr>
            <p:cNvPr id="10" name="Picture 14" descr="ICON_Storage_3up_Q408.png"/>
            <p:cNvPicPr>
              <a:picLocks noChangeAspect="1"/>
            </p:cNvPicPr>
            <p:nvPr/>
          </p:nvPicPr>
          <p:blipFill>
            <a:blip r:embed="rId8"/>
            <a:srcRect/>
            <a:stretch>
              <a:fillRect/>
            </a:stretch>
          </p:blipFill>
          <p:spPr bwMode="auto">
            <a:xfrm>
              <a:off x="6359052" y="5192034"/>
              <a:ext cx="445406" cy="439859"/>
            </a:xfrm>
            <a:prstGeom prst="rect">
              <a:avLst/>
            </a:prstGeom>
            <a:noFill/>
            <a:ln w="9525">
              <a:noFill/>
              <a:miter lim="800000"/>
              <a:headEnd/>
              <a:tailEnd/>
            </a:ln>
          </p:spPr>
        </p:pic>
      </p:grpSp>
      <p:sp>
        <p:nvSpPr>
          <p:cNvPr id="12" name="Left Bracket 11"/>
          <p:cNvSpPr/>
          <p:nvPr/>
        </p:nvSpPr>
        <p:spPr>
          <a:xfrm>
            <a:off x="3622318" y="1105717"/>
            <a:ext cx="211694" cy="102194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Bracket 12"/>
          <p:cNvSpPr/>
          <p:nvPr/>
        </p:nvSpPr>
        <p:spPr>
          <a:xfrm>
            <a:off x="7503373" y="1105717"/>
            <a:ext cx="219456" cy="102412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3665758" y="1465588"/>
            <a:ext cx="3994303" cy="461665"/>
          </a:xfrm>
          <a:prstGeom prst="rect">
            <a:avLst/>
          </a:prstGeom>
          <a:noFill/>
        </p:spPr>
        <p:txBody>
          <a:bodyPr wrap="none" rtlCol="0">
            <a:spAutoFit/>
          </a:bodyPr>
          <a:lstStyle/>
          <a:p>
            <a:pPr algn="ctr"/>
            <a:r>
              <a:rPr lang="en-US" sz="2400" b="1" dirty="0" err="1" smtClean="0">
                <a:solidFill>
                  <a:schemeClr val="bg1">
                    <a:lumMod val="50000"/>
                  </a:schemeClr>
                </a:solidFill>
              </a:rPr>
              <a:t>App.Data.Env</a:t>
            </a:r>
            <a:r>
              <a:rPr lang="en-US" sz="2400" b="1" dirty="0" smtClean="0">
                <a:solidFill>
                  <a:schemeClr val="bg1">
                    <a:lumMod val="50000"/>
                  </a:schemeClr>
                </a:solidFill>
              </a:rPr>
              <a:t>-as-a-Service</a:t>
            </a:r>
            <a:endParaRPr lang="en-US" sz="2400" b="1" dirty="0">
              <a:solidFill>
                <a:schemeClr val="bg1">
                  <a:lumMod val="50000"/>
                </a:schemeClr>
              </a:solidFill>
            </a:endParaRPr>
          </a:p>
        </p:txBody>
      </p:sp>
    </p:spTree>
    <p:extLst>
      <p:ext uri="{BB962C8B-B14F-4D97-AF65-F5344CB8AC3E}">
        <p14:creationId xmlns:p14="http://schemas.microsoft.com/office/powerpoint/2010/main" val="1768123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Simple yet Powerful System </a:t>
            </a:r>
            <a:endParaRPr lang="en-US" sz="3200" dirty="0"/>
          </a:p>
        </p:txBody>
      </p:sp>
      <p:sp>
        <p:nvSpPr>
          <p:cNvPr id="7" name="Text Placeholder 6"/>
          <p:cNvSpPr>
            <a:spLocks noGrp="1"/>
          </p:cNvSpPr>
          <p:nvPr>
            <p:ph type="body" sz="quarter" idx="13"/>
          </p:nvPr>
        </p:nvSpPr>
        <p:spPr/>
        <p:txBody>
          <a:bodyPr/>
          <a:lstStyle/>
          <a:p>
            <a:r>
              <a:rPr lang="en-US" dirty="0" smtClean="0"/>
              <a:t>Product</a:t>
            </a:r>
            <a:endParaRPr lang="en-US" dirty="0"/>
          </a:p>
        </p:txBody>
      </p:sp>
      <p:sp>
        <p:nvSpPr>
          <p:cNvPr id="4" name="TextBox 3"/>
          <p:cNvSpPr txBox="1"/>
          <p:nvPr/>
        </p:nvSpPr>
        <p:spPr>
          <a:xfrm>
            <a:off x="120972" y="862298"/>
            <a:ext cx="8621844" cy="923330"/>
          </a:xfrm>
          <a:prstGeom prst="rect">
            <a:avLst/>
          </a:prstGeom>
          <a:noFill/>
        </p:spPr>
        <p:txBody>
          <a:bodyPr wrap="square" rtlCol="0">
            <a:spAutoFit/>
          </a:bodyPr>
          <a:lstStyle/>
          <a:p>
            <a:r>
              <a:rPr lang="en-US" dirty="0" smtClean="0"/>
              <a:t>Empowers </a:t>
            </a:r>
            <a:r>
              <a:rPr lang="en-US" dirty="0"/>
              <a:t>e</a:t>
            </a:r>
            <a:r>
              <a:rPr lang="en-US" dirty="0" smtClean="0"/>
              <a:t>nterprises to develop and test next-generation applications with unprecedented ease of use and efficiency to achieve accelerated time</a:t>
            </a:r>
            <a:r>
              <a:rPr lang="en-US" dirty="0"/>
              <a:t>-to-market </a:t>
            </a:r>
            <a:r>
              <a:rPr lang="en-US" i="1" dirty="0"/>
              <a:t>and</a:t>
            </a:r>
            <a:r>
              <a:rPr lang="en-US" dirty="0"/>
              <a:t> drive down infrastructure </a:t>
            </a:r>
            <a:r>
              <a:rPr lang="en-US" dirty="0" smtClean="0"/>
              <a:t>costs</a:t>
            </a:r>
            <a:endParaRPr lang="en-US" dirty="0"/>
          </a:p>
        </p:txBody>
      </p:sp>
      <p:pic>
        <p:nvPicPr>
          <p:cNvPr id="3" name="Picture 2"/>
          <p:cNvPicPr>
            <a:picLocks noChangeAspect="1"/>
          </p:cNvPicPr>
          <p:nvPr/>
        </p:nvPicPr>
        <p:blipFill>
          <a:blip r:embed="rId3"/>
          <a:stretch>
            <a:fillRect/>
          </a:stretch>
        </p:blipFill>
        <p:spPr>
          <a:xfrm>
            <a:off x="279401" y="1970386"/>
            <a:ext cx="3708399" cy="4100214"/>
          </a:xfrm>
          <a:prstGeom prst="rect">
            <a:avLst/>
          </a:prstGeom>
        </p:spPr>
      </p:pic>
      <p:pic>
        <p:nvPicPr>
          <p:cNvPr id="5" name="Picture 4"/>
          <p:cNvPicPr>
            <a:picLocks noChangeAspect="1"/>
          </p:cNvPicPr>
          <p:nvPr/>
        </p:nvPicPr>
        <p:blipFill>
          <a:blip r:embed="rId4"/>
          <a:stretch>
            <a:fillRect/>
          </a:stretch>
        </p:blipFill>
        <p:spPr>
          <a:xfrm>
            <a:off x="4000499" y="1981200"/>
            <a:ext cx="4881461" cy="4102100"/>
          </a:xfrm>
          <a:prstGeom prst="rect">
            <a:avLst/>
          </a:prstGeom>
        </p:spPr>
      </p:pic>
    </p:spTree>
    <p:extLst>
      <p:ext uri="{BB962C8B-B14F-4D97-AF65-F5344CB8AC3E}">
        <p14:creationId xmlns:p14="http://schemas.microsoft.com/office/powerpoint/2010/main" val="55423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Large Video Game Company</a:t>
            </a:r>
            <a:endParaRPr lang="en-US" dirty="0"/>
          </a:p>
        </p:txBody>
      </p:sp>
      <p:sp>
        <p:nvSpPr>
          <p:cNvPr id="3" name="Content Placeholder 2"/>
          <p:cNvSpPr>
            <a:spLocks noGrp="1"/>
          </p:cNvSpPr>
          <p:nvPr>
            <p:ph idx="1"/>
          </p:nvPr>
        </p:nvSpPr>
        <p:spPr>
          <a:xfrm>
            <a:off x="381000" y="1371600"/>
            <a:ext cx="5136662" cy="5029200"/>
          </a:xfrm>
        </p:spPr>
        <p:txBody>
          <a:bodyPr>
            <a:normAutofit/>
          </a:bodyPr>
          <a:lstStyle/>
          <a:p>
            <a:pPr marL="0" indent="0">
              <a:buNone/>
            </a:pPr>
            <a:r>
              <a:rPr lang="en-US" sz="2000" b="1" dirty="0" smtClean="0"/>
              <a:t>Need</a:t>
            </a:r>
            <a:r>
              <a:rPr lang="en-US" sz="2000" dirty="0" smtClean="0"/>
              <a:t>: Accelerate billing app time to market</a:t>
            </a:r>
          </a:p>
          <a:p>
            <a:pPr marL="0" indent="0">
              <a:buNone/>
            </a:pPr>
            <a:r>
              <a:rPr lang="en-US" sz="2000" b="1" dirty="0" smtClean="0"/>
              <a:t>Challenges</a:t>
            </a:r>
            <a:r>
              <a:rPr lang="en-US" sz="2000" dirty="0" smtClean="0"/>
              <a:t>:</a:t>
            </a:r>
          </a:p>
          <a:p>
            <a:r>
              <a:rPr lang="en-US" sz="2000" dirty="0" smtClean="0"/>
              <a:t>Multiple app team caused log jam at integration testing</a:t>
            </a:r>
          </a:p>
          <a:p>
            <a:r>
              <a:rPr lang="en-US" sz="1900" dirty="0" smtClean="0"/>
              <a:t>Couldn’t test apps at scale</a:t>
            </a:r>
          </a:p>
          <a:p>
            <a:r>
              <a:rPr lang="en-US" sz="1900" dirty="0" smtClean="0"/>
              <a:t>Expensive environment setup and teardown</a:t>
            </a:r>
          </a:p>
          <a:p>
            <a:pPr marL="0" indent="0">
              <a:buNone/>
            </a:pPr>
            <a:r>
              <a:rPr lang="en-US" sz="1900" b="1" dirty="0" smtClean="0"/>
              <a:t>Solution</a:t>
            </a:r>
            <a:r>
              <a:rPr lang="en-US" sz="1900" dirty="0" smtClean="0"/>
              <a:t>:</a:t>
            </a:r>
          </a:p>
          <a:p>
            <a:r>
              <a:rPr lang="en-US" sz="1900" dirty="0" err="1" smtClean="0"/>
              <a:t>Env</a:t>
            </a:r>
            <a:r>
              <a:rPr lang="en-US" sz="1900" dirty="0" smtClean="0"/>
              <a:t>-as-a-service for self-serviceable environments</a:t>
            </a:r>
          </a:p>
          <a:p>
            <a:r>
              <a:rPr lang="en-US" sz="1900" dirty="0" err="1" smtClean="0"/>
              <a:t>Microservices</a:t>
            </a:r>
            <a:r>
              <a:rPr lang="en-US" sz="1900" dirty="0" smtClean="0"/>
              <a:t> based architecture embedded within Gemini with versioning and </a:t>
            </a:r>
            <a:r>
              <a:rPr lang="en-US" sz="1900" dirty="0" err="1" smtClean="0"/>
              <a:t>AppData</a:t>
            </a:r>
            <a:r>
              <a:rPr lang="en-US" sz="1900" dirty="0" smtClean="0"/>
              <a:t> Clones</a:t>
            </a:r>
          </a:p>
          <a:p>
            <a:r>
              <a:rPr lang="en-US" sz="1900" dirty="0" smtClean="0"/>
              <a:t>Multiple </a:t>
            </a:r>
            <a:r>
              <a:rPr lang="en-US" sz="1900" dirty="0" err="1" smtClean="0"/>
              <a:t>dev</a:t>
            </a:r>
            <a:r>
              <a:rPr lang="en-US" sz="1900" dirty="0" smtClean="0"/>
              <a:t>/</a:t>
            </a:r>
            <a:r>
              <a:rPr lang="en-US" sz="1900" dirty="0" err="1" smtClean="0"/>
              <a:t>qa</a:t>
            </a:r>
            <a:r>
              <a:rPr lang="en-US" sz="1900" dirty="0" smtClean="0"/>
              <a:t> streams in parallel at scale with efficient environment backend</a:t>
            </a:r>
          </a:p>
          <a:p>
            <a:endParaRPr lang="en-US" sz="1900" dirty="0" smtClean="0"/>
          </a:p>
        </p:txBody>
      </p:sp>
      <p:sp>
        <p:nvSpPr>
          <p:cNvPr id="8" name="Text Placeholder 7"/>
          <p:cNvSpPr>
            <a:spLocks noGrp="1"/>
          </p:cNvSpPr>
          <p:nvPr>
            <p:ph type="body" sz="quarter" idx="13"/>
          </p:nvPr>
        </p:nvSpPr>
        <p:spPr/>
        <p:txBody>
          <a:bodyPr/>
          <a:lstStyle/>
          <a:p>
            <a:r>
              <a:rPr lang="en-US" dirty="0" smtClean="0"/>
              <a:t>Case Study</a:t>
            </a:r>
            <a:endParaRPr lang="en-US" dirty="0"/>
          </a:p>
        </p:txBody>
      </p:sp>
      <p:sp>
        <p:nvSpPr>
          <p:cNvPr id="4" name="Slide Number Placeholder 3"/>
          <p:cNvSpPr>
            <a:spLocks noGrp="1"/>
          </p:cNvSpPr>
          <p:nvPr>
            <p:ph type="sldNum" sz="quarter" idx="14"/>
          </p:nvPr>
        </p:nvSpPr>
        <p:spPr/>
        <p:txBody>
          <a:bodyPr/>
          <a:lstStyle/>
          <a:p>
            <a:fld id="{3657DB35-97C3-4322-8C54-2B95152DD3E3}" type="slidenum">
              <a:rPr lang="en-US" smtClean="0">
                <a:solidFill>
                  <a:prstClr val="black"/>
                </a:solidFill>
              </a:rPr>
              <a:pPr/>
              <a:t>32</a:t>
            </a:fld>
            <a:endParaRPr lang="en-US" dirty="0">
              <a:solidFill>
                <a:prstClr val="black"/>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722620" y="1422400"/>
            <a:ext cx="2075180" cy="2078674"/>
          </a:xfrm>
          <a:prstGeom prst="rect">
            <a:avLst/>
          </a:prstGeom>
        </p:spPr>
      </p:pic>
      <p:sp>
        <p:nvSpPr>
          <p:cNvPr id="6" name="Down Arrow 5"/>
          <p:cNvSpPr/>
          <p:nvPr/>
        </p:nvSpPr>
        <p:spPr>
          <a:xfrm>
            <a:off x="6248400" y="3606800"/>
            <a:ext cx="406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181600" y="4267201"/>
            <a:ext cx="2209800" cy="2060574"/>
          </a:xfrm>
          <a:prstGeom prst="rect">
            <a:avLst/>
          </a:prstGeom>
        </p:spPr>
      </p:pic>
    </p:spTree>
    <p:extLst>
      <p:ext uri="{BB962C8B-B14F-4D97-AF65-F5344CB8AC3E}">
        <p14:creationId xmlns:p14="http://schemas.microsoft.com/office/powerpoint/2010/main" val="1456211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Large Media/Theme Park/Studio Company</a:t>
            </a:r>
            <a:endParaRPr lang="en-US" sz="3200" dirty="0"/>
          </a:p>
        </p:txBody>
      </p:sp>
      <p:sp>
        <p:nvSpPr>
          <p:cNvPr id="7" name="Content Placeholder 2"/>
          <p:cNvSpPr>
            <a:spLocks noGrp="1"/>
          </p:cNvSpPr>
          <p:nvPr>
            <p:ph idx="1"/>
          </p:nvPr>
        </p:nvSpPr>
        <p:spPr>
          <a:xfrm>
            <a:off x="381000" y="1371600"/>
            <a:ext cx="4843145" cy="5029200"/>
          </a:xfrm>
        </p:spPr>
        <p:txBody>
          <a:bodyPr>
            <a:normAutofit/>
          </a:bodyPr>
          <a:lstStyle/>
          <a:p>
            <a:pPr marL="0" indent="0">
              <a:buNone/>
            </a:pPr>
            <a:r>
              <a:rPr lang="en-US" sz="2000" b="1" dirty="0" smtClean="0"/>
              <a:t>Need</a:t>
            </a:r>
            <a:r>
              <a:rPr lang="en-US" sz="2000" dirty="0" smtClean="0"/>
              <a:t>: Accelerate time to market Ticketing App</a:t>
            </a:r>
          </a:p>
          <a:p>
            <a:pPr marL="0" indent="0">
              <a:buNone/>
            </a:pPr>
            <a:endParaRPr lang="en-US" sz="2000" dirty="0" smtClean="0"/>
          </a:p>
          <a:p>
            <a:pPr marL="0" indent="0">
              <a:buNone/>
            </a:pPr>
            <a:r>
              <a:rPr lang="en-US" sz="2000" b="1" dirty="0" smtClean="0"/>
              <a:t>Challenges</a:t>
            </a:r>
            <a:r>
              <a:rPr lang="en-US" sz="2000" dirty="0" smtClean="0"/>
              <a:t>:</a:t>
            </a:r>
          </a:p>
          <a:p>
            <a:r>
              <a:rPr lang="en-US" sz="2000" dirty="0" smtClean="0"/>
              <a:t>Could not release new features on time</a:t>
            </a:r>
          </a:p>
          <a:p>
            <a:r>
              <a:rPr lang="en-US" sz="2000" dirty="0" smtClean="0"/>
              <a:t>Applications could n</a:t>
            </a:r>
            <a:r>
              <a:rPr lang="fr-FR" sz="2000" dirty="0"/>
              <a:t>o</a:t>
            </a:r>
            <a:r>
              <a:rPr lang="en-US" sz="2000" dirty="0" smtClean="0"/>
              <a:t>t be tested at scale for peak season ticketing</a:t>
            </a:r>
          </a:p>
          <a:p>
            <a:r>
              <a:rPr lang="en-US" sz="2000" dirty="0" smtClean="0"/>
              <a:t>Environment setup delays for Scale and System Tests</a:t>
            </a:r>
          </a:p>
          <a:p>
            <a:endParaRPr lang="en-US" sz="1900" dirty="0" smtClean="0"/>
          </a:p>
          <a:p>
            <a:pPr marL="0" indent="0">
              <a:buNone/>
            </a:pPr>
            <a:r>
              <a:rPr lang="en-US" sz="1900" b="1" dirty="0" smtClean="0"/>
              <a:t>Solution Benefits</a:t>
            </a:r>
            <a:r>
              <a:rPr lang="en-US" sz="1900" dirty="0" smtClean="0"/>
              <a:t>:</a:t>
            </a:r>
          </a:p>
          <a:p>
            <a:r>
              <a:rPr lang="en-US" sz="1900" dirty="0" smtClean="0"/>
              <a:t>Reduced database infra. spend by 80%</a:t>
            </a:r>
          </a:p>
          <a:p>
            <a:r>
              <a:rPr lang="en-US" sz="1900" dirty="0" smtClean="0"/>
              <a:t>Slashed environment setup time by 20%</a:t>
            </a:r>
          </a:p>
          <a:p>
            <a:r>
              <a:rPr lang="en-US" sz="1900" dirty="0" smtClean="0"/>
              <a:t>Higher quality releases</a:t>
            </a:r>
          </a:p>
        </p:txBody>
      </p:sp>
      <p:sp>
        <p:nvSpPr>
          <p:cNvPr id="3" name="Text Placeholder 2"/>
          <p:cNvSpPr>
            <a:spLocks noGrp="1"/>
          </p:cNvSpPr>
          <p:nvPr>
            <p:ph type="body" sz="quarter" idx="13"/>
          </p:nvPr>
        </p:nvSpPr>
        <p:spPr/>
        <p:txBody>
          <a:bodyPr/>
          <a:lstStyle/>
          <a:p>
            <a:r>
              <a:rPr lang="en-US" dirty="0" smtClean="0"/>
              <a:t>Case Study</a:t>
            </a:r>
            <a:endParaRPr lang="en-US" dirty="0"/>
          </a:p>
        </p:txBody>
      </p:sp>
      <p:sp>
        <p:nvSpPr>
          <p:cNvPr id="4" name="Slide Number Placeholder 3"/>
          <p:cNvSpPr>
            <a:spLocks noGrp="1"/>
          </p:cNvSpPr>
          <p:nvPr>
            <p:ph type="sldNum" sz="quarter" idx="14"/>
          </p:nvPr>
        </p:nvSpPr>
        <p:spPr/>
        <p:txBody>
          <a:bodyPr/>
          <a:lstStyle/>
          <a:p>
            <a:fld id="{3657DB35-97C3-4322-8C54-2B95152DD3E3}" type="slidenum">
              <a:rPr lang="en-US" smtClean="0">
                <a:solidFill>
                  <a:prstClr val="black"/>
                </a:solidFill>
              </a:rPr>
              <a:pPr/>
              <a:t>33</a:t>
            </a:fld>
            <a:endParaRPr lang="en-US" dirty="0">
              <a:solidFill>
                <a:prstClr val="black"/>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224145" y="1957070"/>
            <a:ext cx="3445510" cy="3147060"/>
          </a:xfrm>
          <a:prstGeom prst="rect">
            <a:avLst/>
          </a:prstGeom>
        </p:spPr>
      </p:pic>
    </p:spTree>
    <p:extLst>
      <p:ext uri="{BB962C8B-B14F-4D97-AF65-F5344CB8AC3E}">
        <p14:creationId xmlns:p14="http://schemas.microsoft.com/office/powerpoint/2010/main" val="805279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10000"/>
          </a:bodyPr>
          <a:lstStyle/>
          <a:p>
            <a:r>
              <a:rPr lang="en-US" dirty="0" smtClean="0"/>
              <a:t>Anthem SOA Strategy Recap</a:t>
            </a:r>
            <a:endParaRPr lang="en-US" dirty="0"/>
          </a:p>
        </p:txBody>
      </p:sp>
    </p:spTree>
    <p:extLst>
      <p:ext uri="{BB962C8B-B14F-4D97-AF65-F5344CB8AC3E}">
        <p14:creationId xmlns:p14="http://schemas.microsoft.com/office/powerpoint/2010/main" val="606823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Drivers &amp; Current Challenges</a:t>
            </a:r>
            <a:endParaRPr lang="en-US" dirty="0"/>
          </a:p>
        </p:txBody>
      </p:sp>
      <p:sp>
        <p:nvSpPr>
          <p:cNvPr id="3" name="Content Placeholder 2"/>
          <p:cNvSpPr>
            <a:spLocks noGrp="1"/>
          </p:cNvSpPr>
          <p:nvPr>
            <p:ph idx="1"/>
          </p:nvPr>
        </p:nvSpPr>
        <p:spPr>
          <a:xfrm>
            <a:off x="381000" y="1371600"/>
            <a:ext cx="8590280" cy="5029200"/>
          </a:xfrm>
        </p:spPr>
        <p:txBody>
          <a:bodyPr>
            <a:normAutofit fontScale="85000" lnSpcReduction="20000"/>
          </a:bodyPr>
          <a:lstStyle/>
          <a:p>
            <a:pPr marL="0" lvl="0" indent="0">
              <a:buNone/>
            </a:pPr>
            <a:r>
              <a:rPr lang="en-GB" b="1" dirty="0" smtClean="0"/>
              <a:t>Business Drivers</a:t>
            </a:r>
          </a:p>
          <a:p>
            <a:pPr lvl="0"/>
            <a:r>
              <a:rPr lang="en-GB" dirty="0" smtClean="0"/>
              <a:t>Enable inter-business systems and external application providers to participate in the Healthcare Marketplace.</a:t>
            </a:r>
            <a:endParaRPr lang="en-US" dirty="0" smtClean="0"/>
          </a:p>
          <a:p>
            <a:pPr lvl="0"/>
            <a:r>
              <a:rPr lang="en-GB" dirty="0" smtClean="0"/>
              <a:t>Become easier to do business with, by developing and promoting a self-service, efficient and agile SOA delivery model by partnering with customers &amp; providers.</a:t>
            </a:r>
            <a:endParaRPr lang="en-US" dirty="0" smtClean="0"/>
          </a:p>
          <a:p>
            <a:pPr lvl="0"/>
            <a:r>
              <a:rPr lang="en-GB" dirty="0" smtClean="0"/>
              <a:t>Ensure that SOA solutions are stable and highly available.</a:t>
            </a:r>
            <a:endParaRPr lang="en-US" dirty="0" smtClean="0"/>
          </a:p>
          <a:p>
            <a:pPr lvl="0"/>
            <a:r>
              <a:rPr lang="en-GB" dirty="0" smtClean="0"/>
              <a:t>Provide means for reliable and secure information exchange, reducing costs through the use of common information semantics and improved service re-use.</a:t>
            </a:r>
            <a:endParaRPr lang="en-US" dirty="0" smtClean="0"/>
          </a:p>
          <a:p>
            <a:pPr lvl="0"/>
            <a:r>
              <a:rPr lang="en-GB" dirty="0" smtClean="0"/>
              <a:t>Provide greater agility</a:t>
            </a:r>
          </a:p>
          <a:p>
            <a:pPr lvl="0"/>
            <a:r>
              <a:rPr lang="en-GB" dirty="0" smtClean="0"/>
              <a:t>Shorten time-to-value</a:t>
            </a:r>
            <a:endParaRPr lang="en-US" dirty="0" smtClean="0"/>
          </a:p>
          <a:p>
            <a:pPr lvl="0"/>
            <a:r>
              <a:rPr lang="en-GB" dirty="0" smtClean="0"/>
              <a:t>Reduce TCO - decrease level of effort for steady state (maintenance, bug fixes, performance, etc.)</a:t>
            </a:r>
          </a:p>
          <a:p>
            <a:pPr lvl="0"/>
            <a:endParaRPr lang="en-GB" dirty="0" smtClean="0"/>
          </a:p>
          <a:p>
            <a:pPr marL="0" lvl="0" indent="0">
              <a:buNone/>
            </a:pPr>
            <a:r>
              <a:rPr lang="en-GB" b="1" dirty="0"/>
              <a:t>Current Challenges</a:t>
            </a:r>
          </a:p>
          <a:p>
            <a:pPr lvl="0"/>
            <a:r>
              <a:rPr lang="en-GB" dirty="0"/>
              <a:t>Large portfolio of services maintained and supported on separate release cycles</a:t>
            </a:r>
            <a:endParaRPr lang="en-US" dirty="0"/>
          </a:p>
          <a:p>
            <a:pPr lvl="0"/>
            <a:r>
              <a:rPr lang="en-GB" dirty="0"/>
              <a:t>Growing complexity leading to </a:t>
            </a:r>
          </a:p>
          <a:p>
            <a:pPr lvl="1"/>
            <a:r>
              <a:rPr lang="en-GB" dirty="0"/>
              <a:t>higher defect rates</a:t>
            </a:r>
          </a:p>
          <a:p>
            <a:pPr lvl="1"/>
            <a:r>
              <a:rPr lang="en-GB" dirty="0"/>
              <a:t>Increased infrastructure and network usage costs</a:t>
            </a:r>
            <a:endParaRPr lang="en-US" dirty="0"/>
          </a:p>
          <a:p>
            <a:pPr lvl="0"/>
            <a:r>
              <a:rPr lang="en-GB" dirty="0"/>
              <a:t>Point-to-point app/service integrations (limited reusability)</a:t>
            </a:r>
            <a:endParaRPr lang="en-US" dirty="0"/>
          </a:p>
          <a:p>
            <a:pPr lvl="0"/>
            <a:r>
              <a:rPr lang="en-GB" dirty="0"/>
              <a:t>Consumers of services have to build and support business logic</a:t>
            </a:r>
            <a:endParaRPr lang="en-US" dirty="0"/>
          </a:p>
          <a:p>
            <a:pPr marL="0" indent="0">
              <a:buNone/>
            </a:pPr>
            <a:endParaRPr lang="en-US" dirty="0"/>
          </a:p>
          <a:p>
            <a:pPr marL="0" lvl="0" indent="0">
              <a:buNone/>
            </a:pPr>
            <a:endParaRPr lang="en-US" b="1" dirty="0"/>
          </a:p>
          <a:p>
            <a:pPr marL="0" indent="0">
              <a:buNone/>
            </a:pP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36</a:t>
            </a:fld>
            <a:endParaRPr lang="en-US" dirty="0"/>
          </a:p>
        </p:txBody>
      </p:sp>
      <p:cxnSp>
        <p:nvCxnSpPr>
          <p:cNvPr id="6" name="Straight Connector 5"/>
          <p:cNvCxnSpPr/>
          <p:nvPr/>
        </p:nvCxnSpPr>
        <p:spPr>
          <a:xfrm>
            <a:off x="492760" y="4384040"/>
            <a:ext cx="82600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91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Anthem SOA Strategy</a:t>
            </a:r>
            <a:endParaRPr lang="en-US" dirty="0"/>
          </a:p>
        </p:txBody>
      </p:sp>
      <p:sp>
        <p:nvSpPr>
          <p:cNvPr id="3" name="Content Placeholder 2"/>
          <p:cNvSpPr>
            <a:spLocks noGrp="1"/>
          </p:cNvSpPr>
          <p:nvPr>
            <p:ph idx="1"/>
          </p:nvPr>
        </p:nvSpPr>
        <p:spPr>
          <a:xfrm>
            <a:off x="381000" y="1097280"/>
            <a:ext cx="8382000" cy="5303520"/>
          </a:xfrm>
        </p:spPr>
        <p:txBody>
          <a:bodyPr>
            <a:normAutofit fontScale="77500" lnSpcReduction="20000"/>
          </a:bodyPr>
          <a:lstStyle/>
          <a:p>
            <a:pPr lvl="0"/>
            <a:r>
              <a:rPr lang="en-GB" b="1" dirty="0" smtClean="0"/>
              <a:t>Smaller </a:t>
            </a:r>
            <a:r>
              <a:rPr lang="en-GB" b="1" dirty="0"/>
              <a:t>portfolio of business-focused </a:t>
            </a:r>
            <a:r>
              <a:rPr lang="en-GB" b="1" dirty="0" smtClean="0"/>
              <a:t>services</a:t>
            </a:r>
            <a:endParaRPr lang="en-GB" dirty="0"/>
          </a:p>
          <a:p>
            <a:r>
              <a:rPr lang="en-GB" b="1" dirty="0" smtClean="0"/>
              <a:t>Reduce </a:t>
            </a:r>
            <a:r>
              <a:rPr lang="en-GB" b="1" dirty="0"/>
              <a:t>IT spend and simplify integration</a:t>
            </a:r>
            <a:r>
              <a:rPr lang="en-GB" dirty="0"/>
              <a:t> for online users.  </a:t>
            </a:r>
            <a:endParaRPr lang="en-US" dirty="0"/>
          </a:p>
          <a:p>
            <a:pPr lvl="0"/>
            <a:r>
              <a:rPr lang="en-GB" b="1" dirty="0" smtClean="0"/>
              <a:t>Create a simplified, scalable, highly available </a:t>
            </a:r>
            <a:r>
              <a:rPr lang="en-GB" b="1" dirty="0"/>
              <a:t>SOA </a:t>
            </a:r>
            <a:r>
              <a:rPr lang="en-GB" b="1" dirty="0" smtClean="0"/>
              <a:t>platform</a:t>
            </a:r>
            <a:endParaRPr lang="en-US" dirty="0"/>
          </a:p>
          <a:p>
            <a:pPr lvl="0"/>
            <a:r>
              <a:rPr lang="en-GB" b="1" dirty="0" smtClean="0"/>
              <a:t>Add</a:t>
            </a:r>
            <a:r>
              <a:rPr lang="en-GB" dirty="0" smtClean="0"/>
              <a:t> </a:t>
            </a:r>
            <a:r>
              <a:rPr lang="en-GB" b="1" dirty="0" smtClean="0"/>
              <a:t>API </a:t>
            </a:r>
            <a:r>
              <a:rPr lang="en-GB" b="1" dirty="0"/>
              <a:t>Management </a:t>
            </a:r>
            <a:r>
              <a:rPr lang="en-GB" b="1" dirty="0" smtClean="0"/>
              <a:t>capabilities </a:t>
            </a:r>
            <a:r>
              <a:rPr lang="en-GB" dirty="0" smtClean="0"/>
              <a:t>(Apigee</a:t>
            </a:r>
            <a:r>
              <a:rPr lang="en-GB" dirty="0"/>
              <a:t>)</a:t>
            </a:r>
            <a:endParaRPr lang="en-US" dirty="0"/>
          </a:p>
          <a:p>
            <a:pPr lvl="0"/>
            <a:r>
              <a:rPr lang="en-GB" b="1" dirty="0" smtClean="0"/>
              <a:t>Agile </a:t>
            </a:r>
            <a:r>
              <a:rPr lang="en-GB" b="1" dirty="0"/>
              <a:t>service delivery model</a:t>
            </a:r>
            <a:r>
              <a:rPr lang="en-GB" dirty="0"/>
              <a:t> for APIs and services.</a:t>
            </a:r>
            <a:endParaRPr lang="en-US" dirty="0"/>
          </a:p>
          <a:p>
            <a:pPr lvl="0"/>
            <a:r>
              <a:rPr lang="en-GB" b="1" dirty="0" smtClean="0"/>
              <a:t>Leverage Service </a:t>
            </a:r>
            <a:r>
              <a:rPr lang="en-GB" b="1" dirty="0"/>
              <a:t>Virtualization </a:t>
            </a:r>
            <a:r>
              <a:rPr lang="en-GB" dirty="0"/>
              <a:t>to promote parallel development and testing of services, accelerating delivery of business solutions while aiding in continuous testing.</a:t>
            </a:r>
            <a:endParaRPr lang="en-US" dirty="0"/>
          </a:p>
          <a:p>
            <a:pPr lvl="0"/>
            <a:r>
              <a:rPr lang="en-GB" b="1" dirty="0" smtClean="0"/>
              <a:t>Improve maturity </a:t>
            </a:r>
            <a:r>
              <a:rPr lang="en-GB" b="1" dirty="0"/>
              <a:t>around SOA lifecycle </a:t>
            </a:r>
            <a:r>
              <a:rPr lang="en-GB" b="1" dirty="0" smtClean="0"/>
              <a:t>management</a:t>
            </a:r>
            <a:endParaRPr lang="en-GB" dirty="0" smtClean="0"/>
          </a:p>
          <a:p>
            <a:pPr lvl="1"/>
            <a:r>
              <a:rPr lang="en-GB" dirty="0" smtClean="0"/>
              <a:t>SOA </a:t>
            </a:r>
            <a:r>
              <a:rPr lang="en-GB" dirty="0"/>
              <a:t>lifecycle </a:t>
            </a:r>
            <a:r>
              <a:rPr lang="en-GB" dirty="0" smtClean="0"/>
              <a:t>management</a:t>
            </a:r>
          </a:p>
          <a:p>
            <a:pPr lvl="1"/>
            <a:r>
              <a:rPr lang="en-GB" dirty="0" smtClean="0"/>
              <a:t>SOA </a:t>
            </a:r>
            <a:r>
              <a:rPr lang="en-GB" dirty="0"/>
              <a:t>portfolio </a:t>
            </a:r>
            <a:r>
              <a:rPr lang="en-GB" dirty="0" smtClean="0"/>
              <a:t>management</a:t>
            </a:r>
          </a:p>
          <a:p>
            <a:pPr lvl="1"/>
            <a:r>
              <a:rPr lang="en-GB" dirty="0" smtClean="0"/>
              <a:t>Overall </a:t>
            </a:r>
            <a:r>
              <a:rPr lang="en-GB" dirty="0"/>
              <a:t>SOA architecture </a:t>
            </a:r>
            <a:r>
              <a:rPr lang="en-GB" dirty="0" smtClean="0"/>
              <a:t>enforcement</a:t>
            </a:r>
            <a:endParaRPr lang="en-US" dirty="0"/>
          </a:p>
          <a:p>
            <a:pPr lvl="0"/>
            <a:r>
              <a:rPr lang="en-GB" b="1" dirty="0"/>
              <a:t>Standardized, simplified, flexible, extensible data stores</a:t>
            </a:r>
            <a:r>
              <a:rPr lang="en-GB" dirty="0"/>
              <a:t> </a:t>
            </a:r>
            <a:endParaRPr lang="en-GB" dirty="0" smtClean="0"/>
          </a:p>
          <a:p>
            <a:pPr lvl="1"/>
            <a:r>
              <a:rPr lang="en-GB" dirty="0"/>
              <a:t>I</a:t>
            </a:r>
            <a:r>
              <a:rPr lang="en-GB" dirty="0" smtClean="0"/>
              <a:t>solate </a:t>
            </a:r>
            <a:r>
              <a:rPr lang="en-GB" dirty="0"/>
              <a:t>ripple effects of changes </a:t>
            </a:r>
            <a:endParaRPr lang="en-GB" dirty="0" smtClean="0"/>
          </a:p>
          <a:p>
            <a:pPr lvl="1"/>
            <a:r>
              <a:rPr lang="en-GB" dirty="0"/>
              <a:t>P</a:t>
            </a:r>
            <a:r>
              <a:rPr lang="en-GB" dirty="0" smtClean="0"/>
              <a:t>romote </a:t>
            </a:r>
            <a:r>
              <a:rPr lang="en-GB" dirty="0"/>
              <a:t>better scalability.</a:t>
            </a:r>
            <a:endParaRPr lang="en-US" dirty="0"/>
          </a:p>
          <a:p>
            <a:pPr lvl="0"/>
            <a:r>
              <a:rPr lang="en-GB" b="1" dirty="0" smtClean="0"/>
              <a:t>SOA </a:t>
            </a:r>
            <a:r>
              <a:rPr lang="en-GB" b="1" dirty="0"/>
              <a:t>platform </a:t>
            </a:r>
            <a:r>
              <a:rPr lang="en-GB" b="1" dirty="0" smtClean="0"/>
              <a:t>simplification</a:t>
            </a:r>
          </a:p>
          <a:p>
            <a:pPr lvl="1"/>
            <a:r>
              <a:rPr lang="en-GB" dirty="0" smtClean="0"/>
              <a:t>ESB </a:t>
            </a:r>
            <a:r>
              <a:rPr lang="en-GB" dirty="0"/>
              <a:t>rationalization &amp; </a:t>
            </a:r>
            <a:r>
              <a:rPr lang="en-GB" dirty="0" smtClean="0"/>
              <a:t>consolidation </a:t>
            </a:r>
          </a:p>
          <a:p>
            <a:pPr lvl="1"/>
            <a:r>
              <a:rPr lang="en-GB" dirty="0" smtClean="0"/>
              <a:t>Consolidate &amp; </a:t>
            </a:r>
            <a:r>
              <a:rPr lang="en-GB" dirty="0"/>
              <a:t>upgrade </a:t>
            </a:r>
            <a:r>
              <a:rPr lang="en-GB" dirty="0" smtClean="0"/>
              <a:t>legacy systems</a:t>
            </a:r>
          </a:p>
          <a:p>
            <a:pPr lvl="1"/>
            <a:r>
              <a:rPr lang="en-GB" dirty="0" smtClean="0"/>
              <a:t>Improve SOA infrastructure</a:t>
            </a:r>
          </a:p>
          <a:p>
            <a:pPr lvl="1"/>
            <a:r>
              <a:rPr lang="en-GB" dirty="0" smtClean="0"/>
              <a:t>Consolidate </a:t>
            </a:r>
            <a:r>
              <a:rPr lang="en-GB" dirty="0"/>
              <a:t>and </a:t>
            </a:r>
            <a:r>
              <a:rPr lang="en-GB" dirty="0" smtClean="0"/>
              <a:t>expand caching infrastructure</a:t>
            </a:r>
          </a:p>
          <a:p>
            <a:pPr lvl="1"/>
            <a:r>
              <a:rPr lang="en-GB" dirty="0" smtClean="0"/>
              <a:t>Consolidate GPC </a:t>
            </a:r>
            <a:r>
              <a:rPr lang="en-GB" dirty="0"/>
              <a:t>infrastructure into enterprise </a:t>
            </a:r>
            <a:r>
              <a:rPr lang="en-GB" dirty="0" smtClean="0"/>
              <a:t>SOA</a:t>
            </a:r>
            <a:endParaRPr lang="en-US" dirty="0"/>
          </a:p>
          <a:p>
            <a:pPr lvl="0"/>
            <a:r>
              <a:rPr lang="en-GB" b="1" dirty="0" smtClean="0"/>
              <a:t>Reuse current </a:t>
            </a:r>
            <a:r>
              <a:rPr lang="en-GB" b="1" dirty="0"/>
              <a:t>security models</a:t>
            </a:r>
            <a:r>
              <a:rPr lang="en-GB" dirty="0"/>
              <a:t> for accessing </a:t>
            </a:r>
            <a:r>
              <a:rPr lang="en-GB" dirty="0" smtClean="0"/>
              <a:t>services</a:t>
            </a:r>
          </a:p>
          <a:p>
            <a:pPr lvl="0"/>
            <a:r>
              <a:rPr lang="en-GB" b="1" dirty="0" smtClean="0"/>
              <a:t>Implement new </a:t>
            </a:r>
            <a:r>
              <a:rPr lang="en-GB" b="1" dirty="0"/>
              <a:t>security patterns </a:t>
            </a:r>
            <a:r>
              <a:rPr lang="en-GB" dirty="0"/>
              <a:t>(OAuth) to support a RESTful service </a:t>
            </a:r>
            <a:r>
              <a:rPr lang="en-GB" dirty="0" smtClean="0"/>
              <a:t>model</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37</a:t>
            </a:fld>
            <a:endParaRPr lang="en-US" dirty="0"/>
          </a:p>
        </p:txBody>
      </p:sp>
    </p:spTree>
    <p:extLst>
      <p:ext uri="{BB962C8B-B14F-4D97-AF65-F5344CB8AC3E}">
        <p14:creationId xmlns:p14="http://schemas.microsoft.com/office/powerpoint/2010/main" val="192851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9965"/>
            <a:ext cx="8436864" cy="530352"/>
          </a:xfrm>
        </p:spPr>
        <p:txBody>
          <a:bodyPr/>
          <a:lstStyle/>
          <a:p>
            <a:r>
              <a:rPr lang="en-US" dirty="0" smtClean="0"/>
              <a:t>Why UST Global</a:t>
            </a:r>
            <a:endParaRPr lang="en-US" dirty="0"/>
          </a:p>
        </p:txBody>
      </p:sp>
      <p:sp>
        <p:nvSpPr>
          <p:cNvPr id="3" name="Content Placeholder 2"/>
          <p:cNvSpPr>
            <a:spLocks noGrp="1"/>
          </p:cNvSpPr>
          <p:nvPr>
            <p:ph idx="1"/>
          </p:nvPr>
        </p:nvSpPr>
        <p:spPr>
          <a:xfrm>
            <a:off x="389964" y="900954"/>
            <a:ext cx="8373035" cy="5689666"/>
          </a:xfrm>
        </p:spPr>
        <p:txBody>
          <a:bodyPr>
            <a:noAutofit/>
          </a:bodyPr>
          <a:lstStyle/>
          <a:p>
            <a:pPr marL="0" indent="-12700">
              <a:buNone/>
            </a:pPr>
            <a:r>
              <a:rPr lang="en-GB" sz="1100" b="1" dirty="0" smtClean="0"/>
              <a:t>Best Solution for Anthem</a:t>
            </a:r>
          </a:p>
          <a:p>
            <a:r>
              <a:rPr lang="en-US" sz="1100" dirty="0" smtClean="0"/>
              <a:t>Built on world </a:t>
            </a:r>
            <a:r>
              <a:rPr lang="en-US" sz="1100" dirty="0"/>
              <a:t>class microservices technology </a:t>
            </a:r>
            <a:r>
              <a:rPr lang="en-US" sz="1100" dirty="0" smtClean="0"/>
              <a:t>stack with holistic IT ecosystem perspectives, such as, architecture foundation, Agile development, DevOps, and Runtime</a:t>
            </a:r>
          </a:p>
          <a:p>
            <a:r>
              <a:rPr lang="en-GB" sz="1100" dirty="0" smtClean="0"/>
              <a:t>Balanced architecture and design patterns for highly scalable, highly available, and high performance solution</a:t>
            </a:r>
          </a:p>
          <a:p>
            <a:r>
              <a:rPr lang="en-GB" sz="1100" dirty="0" smtClean="0"/>
              <a:t>Platform agnostic solution - Cloud portable and cloud enabled</a:t>
            </a:r>
          </a:p>
          <a:p>
            <a:r>
              <a:rPr lang="en-GB" sz="1100" dirty="0" smtClean="0"/>
              <a:t>Centralized </a:t>
            </a:r>
            <a:r>
              <a:rPr lang="en-GB" sz="1100" dirty="0"/>
              <a:t>external configuration management</a:t>
            </a:r>
            <a:r>
              <a:rPr lang="en-GB" sz="1100" dirty="0" smtClean="0"/>
              <a:t> and configuration are derived from environment</a:t>
            </a:r>
          </a:p>
          <a:p>
            <a:r>
              <a:rPr lang="en-GB" sz="1100" dirty="0" smtClean="0"/>
              <a:t>Quality focused – deep testability</a:t>
            </a:r>
          </a:p>
          <a:p>
            <a:pPr lvl="0"/>
            <a:r>
              <a:rPr lang="en-US" sz="1100" dirty="0"/>
              <a:t>Indoctrination on Microservices Frameworks, Tools, </a:t>
            </a:r>
            <a:r>
              <a:rPr lang="en-US" sz="1100" dirty="0" smtClean="0"/>
              <a:t>Process, and Methodology</a:t>
            </a:r>
          </a:p>
          <a:p>
            <a:pPr lvl="0"/>
            <a:r>
              <a:rPr lang="en-US" sz="1100" dirty="0" smtClean="0"/>
              <a:t>Delivers recommendations, code </a:t>
            </a:r>
            <a:r>
              <a:rPr lang="en-US" sz="1100" dirty="0"/>
              <a:t>templates, </a:t>
            </a:r>
            <a:r>
              <a:rPr lang="en-US" sz="1100" dirty="0" smtClean="0"/>
              <a:t>and reference </a:t>
            </a:r>
            <a:r>
              <a:rPr lang="en-US" sz="1100" dirty="0"/>
              <a:t>architecture</a:t>
            </a:r>
            <a:endParaRPr lang="en-GB" sz="1100" dirty="0" smtClean="0"/>
          </a:p>
          <a:p>
            <a:pPr marL="0" lvl="0" indent="0">
              <a:buNone/>
            </a:pPr>
            <a:r>
              <a:rPr lang="en-GB" sz="1100" b="1" dirty="0" smtClean="0"/>
              <a:t>Experience</a:t>
            </a:r>
            <a:endParaRPr lang="en-GB" sz="1100" strike="sngStrike" dirty="0" smtClean="0"/>
          </a:p>
          <a:p>
            <a:pPr lvl="0"/>
            <a:r>
              <a:rPr lang="en-GB" sz="1100" dirty="0" smtClean="0"/>
              <a:t>UST team has deep experience in microservices architecture</a:t>
            </a:r>
          </a:p>
          <a:p>
            <a:r>
              <a:rPr lang="en-GB" sz="1100" dirty="0" smtClean="0"/>
              <a:t>UST knows how to enable successful adoption &amp; consumption at scale, across broad and deep service portfolio</a:t>
            </a:r>
          </a:p>
          <a:p>
            <a:r>
              <a:rPr lang="en-US" sz="1100" dirty="0" smtClean="0"/>
              <a:t>Ability to transfer deep knowledge of microservices into Anthem – help institutionalize architecture practices</a:t>
            </a:r>
            <a:endParaRPr lang="en-GB" sz="1100" dirty="0" smtClean="0"/>
          </a:p>
          <a:p>
            <a:r>
              <a:rPr lang="en-GB" sz="1100" dirty="0" smtClean="0"/>
              <a:t>Technical SME capability will speed up delivery, ensure quality, and ensure predictability</a:t>
            </a:r>
          </a:p>
          <a:p>
            <a:r>
              <a:rPr lang="en-GB" sz="1100" dirty="0" smtClean="0"/>
              <a:t>Learning from past projects leveraged for proactive, preventive issue/ risk mitigation</a:t>
            </a:r>
          </a:p>
          <a:p>
            <a:r>
              <a:rPr lang="en-GB" sz="1100" dirty="0" smtClean="0"/>
              <a:t>Right blend of technical and domain experience to partner with Anthem in driving future state</a:t>
            </a:r>
          </a:p>
          <a:p>
            <a:r>
              <a:rPr lang="en-GB" sz="1100" dirty="0" smtClean="0"/>
              <a:t>Mature DevOps practice</a:t>
            </a:r>
          </a:p>
          <a:p>
            <a:r>
              <a:rPr lang="en-GB" sz="1100" dirty="0" smtClean="0"/>
              <a:t>Leading-edge 3rd generation Agile practices – consulting &amp; training offerings for successful Agile delivery engagement</a:t>
            </a:r>
          </a:p>
          <a:p>
            <a:pPr marL="0" lvl="0" indent="0">
              <a:buNone/>
            </a:pPr>
            <a:r>
              <a:rPr lang="en-GB" sz="1100" b="1" dirty="0" smtClean="0"/>
              <a:t>Relationship</a:t>
            </a:r>
          </a:p>
          <a:p>
            <a:pPr lvl="0"/>
            <a:r>
              <a:rPr lang="en-GB" sz="1100" dirty="0" smtClean="0"/>
              <a:t>14+ years strategic relationship with Anthem</a:t>
            </a:r>
          </a:p>
          <a:p>
            <a:pPr lvl="0"/>
            <a:r>
              <a:rPr lang="en-GB" sz="1100" dirty="0" smtClean="0"/>
              <a:t>Deep understanding of Anthem’s business &amp; initiatives</a:t>
            </a:r>
          </a:p>
          <a:p>
            <a:r>
              <a:rPr lang="en-GB" sz="1100" dirty="0" smtClean="0"/>
              <a:t>UST teams already involved in Anthem development &amp; maintenance </a:t>
            </a:r>
            <a:endParaRPr lang="en-GB" sz="1100" dirty="0"/>
          </a:p>
          <a:p>
            <a:pPr lvl="1"/>
            <a:r>
              <a:rPr lang="en-GB" sz="1100" dirty="0"/>
              <a:t>Portal areas</a:t>
            </a:r>
          </a:p>
          <a:p>
            <a:pPr lvl="1"/>
            <a:r>
              <a:rPr lang="en-GB" sz="1100" dirty="0"/>
              <a:t>Provider services</a:t>
            </a:r>
          </a:p>
          <a:p>
            <a:pPr lvl="1"/>
            <a:r>
              <a:rPr lang="en-GB" sz="1100" dirty="0"/>
              <a:t>Enterprise Services</a:t>
            </a:r>
          </a:p>
          <a:p>
            <a:pPr lvl="1"/>
            <a:r>
              <a:rPr lang="en-GB" sz="1100" dirty="0"/>
              <a:t>SOA </a:t>
            </a:r>
            <a:r>
              <a:rPr lang="en-GB" sz="1100" dirty="0" smtClean="0"/>
              <a:t>testing</a:t>
            </a:r>
          </a:p>
          <a:p>
            <a:pPr lvl="1"/>
            <a:r>
              <a:rPr lang="en-US" sz="1100" dirty="0" smtClean="0"/>
              <a:t>Mobility</a:t>
            </a:r>
          </a:p>
          <a:p>
            <a:pPr lvl="1"/>
            <a:r>
              <a:rPr lang="en-US" sz="1100" dirty="0" smtClean="0"/>
              <a:t>Claims </a:t>
            </a:r>
            <a:r>
              <a:rPr lang="en-US" sz="1100" dirty="0"/>
              <a:t>platforms </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Tree>
    <p:extLst>
      <p:ext uri="{BB962C8B-B14F-4D97-AF65-F5344CB8AC3E}">
        <p14:creationId xmlns:p14="http://schemas.microsoft.com/office/powerpoint/2010/main" val="1905364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36864" cy="530352"/>
          </a:xfrm>
        </p:spPr>
        <p:txBody>
          <a:bodyPr/>
          <a:lstStyle/>
          <a:p>
            <a:pPr algn="l"/>
            <a:r>
              <a:rPr lang="en-US" dirty="0" smtClean="0"/>
              <a:t>Phase I Scope</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8" name="Content Placeholder 2"/>
          <p:cNvSpPr>
            <a:spLocks noGrp="1"/>
          </p:cNvSpPr>
          <p:nvPr>
            <p:ph idx="1"/>
          </p:nvPr>
        </p:nvSpPr>
        <p:spPr>
          <a:xfrm>
            <a:off x="381000" y="1038351"/>
            <a:ext cx="4130040" cy="3386614"/>
          </a:xfrm>
          <a:ln>
            <a:solidFill>
              <a:schemeClr val="accent1"/>
            </a:solidFill>
          </a:ln>
        </p:spPr>
        <p:txBody>
          <a:bodyPr>
            <a:normAutofit fontScale="92500" lnSpcReduction="10000"/>
          </a:bodyPr>
          <a:lstStyle/>
          <a:p>
            <a:pPr marL="0" indent="0">
              <a:buNone/>
            </a:pPr>
            <a:r>
              <a:rPr lang="en-GB" sz="1900" dirty="0" smtClean="0">
                <a:latin typeface="Helvetica" panose="020B0604020202020204" pitchFamily="34" charset="0"/>
                <a:cs typeface="Helvetica" panose="020B0604020202020204" pitchFamily="34" charset="0"/>
              </a:rPr>
              <a:t>UST </a:t>
            </a:r>
            <a:r>
              <a:rPr lang="en-GB" sz="1900" dirty="0" err="1" smtClean="0">
                <a:latin typeface="Helvetica" panose="020B0604020202020204" pitchFamily="34" charset="0"/>
                <a:cs typeface="Helvetica" panose="020B0604020202020204" pitchFamily="34" charset="0"/>
              </a:rPr>
              <a:t>Global’s</a:t>
            </a:r>
            <a:r>
              <a:rPr lang="en-GB" sz="1900" dirty="0" smtClean="0">
                <a:latin typeface="Helvetica" panose="020B0604020202020204" pitchFamily="34" charset="0"/>
                <a:cs typeface="Helvetica" panose="020B0604020202020204" pitchFamily="34" charset="0"/>
              </a:rPr>
              <a:t> comprehensive solution includes:</a:t>
            </a:r>
          </a:p>
          <a:p>
            <a:r>
              <a:rPr lang="en-GB" sz="1600" dirty="0" smtClean="0">
                <a:latin typeface="Helvetica" panose="020B0604020202020204" pitchFamily="34" charset="0"/>
                <a:cs typeface="Helvetica" panose="020B0604020202020204" pitchFamily="34" charset="0"/>
              </a:rPr>
              <a:t>Architecture consulting</a:t>
            </a:r>
          </a:p>
          <a:p>
            <a:r>
              <a:rPr lang="en-GB" sz="1600" dirty="0" smtClean="0">
                <a:latin typeface="Helvetica" panose="020B0604020202020204" pitchFamily="34" charset="0"/>
                <a:cs typeface="Helvetica" panose="020B0604020202020204" pitchFamily="34" charset="0"/>
              </a:rPr>
              <a:t>Foundational readiness</a:t>
            </a:r>
          </a:p>
          <a:p>
            <a:r>
              <a:rPr lang="en-GB" sz="1600" dirty="0">
                <a:latin typeface="Helvetica" panose="020B0604020202020204" pitchFamily="34" charset="0"/>
                <a:cs typeface="Helvetica" panose="020B0604020202020204" pitchFamily="34" charset="0"/>
              </a:rPr>
              <a:t>Development &amp; </a:t>
            </a:r>
            <a:r>
              <a:rPr lang="en-GB" sz="1600" dirty="0" smtClean="0">
                <a:latin typeface="Helvetica" panose="020B0604020202020204" pitchFamily="34" charset="0"/>
                <a:cs typeface="Helvetica" panose="020B0604020202020204" pitchFamily="34" charset="0"/>
              </a:rPr>
              <a:t>Testing on in-scope microservices</a:t>
            </a:r>
          </a:p>
          <a:p>
            <a:r>
              <a:rPr lang="en-GB" sz="1600" dirty="0" smtClean="0">
                <a:latin typeface="Helvetica" panose="020B0604020202020204" pitchFamily="34" charset="0"/>
                <a:cs typeface="Helvetica" panose="020B0604020202020204" pitchFamily="34" charset="0"/>
              </a:rPr>
              <a:t>Agile consulting</a:t>
            </a:r>
            <a:endParaRPr lang="en-GB"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Recommendation of DevOps </a:t>
            </a:r>
            <a:r>
              <a:rPr lang="en-US" sz="1600" dirty="0" smtClean="0">
                <a:latin typeface="Helvetica" panose="020B0604020202020204" pitchFamily="34" charset="0"/>
                <a:cs typeface="Helvetica" panose="020B0604020202020204" pitchFamily="34" charset="0"/>
              </a:rPr>
              <a:t>platform to enable:</a:t>
            </a:r>
            <a:endParaRPr lang="en-GB" sz="1600" dirty="0">
              <a:latin typeface="Helvetica" panose="020B0604020202020204" pitchFamily="34" charset="0"/>
              <a:cs typeface="Helvetica" panose="020B0604020202020204" pitchFamily="34" charset="0"/>
            </a:endParaRPr>
          </a:p>
          <a:p>
            <a:pPr lvl="1"/>
            <a:r>
              <a:rPr lang="en-GB" sz="1500" dirty="0" smtClean="0">
                <a:latin typeface="Helvetica" panose="020B0604020202020204" pitchFamily="34" charset="0"/>
                <a:cs typeface="Helvetica" panose="020B0604020202020204" pitchFamily="34" charset="0"/>
              </a:rPr>
              <a:t>Configuration management</a:t>
            </a:r>
          </a:p>
          <a:p>
            <a:pPr lvl="1"/>
            <a:r>
              <a:rPr lang="en-GB" sz="1500" dirty="0" smtClean="0">
                <a:latin typeface="Helvetica" panose="020B0604020202020204" pitchFamily="34" charset="0"/>
                <a:cs typeface="Helvetica" panose="020B0604020202020204" pitchFamily="34" charset="0"/>
              </a:rPr>
              <a:t>Build automation</a:t>
            </a:r>
          </a:p>
          <a:p>
            <a:pPr lvl="1"/>
            <a:r>
              <a:rPr lang="en-GB" sz="1500" dirty="0" smtClean="0">
                <a:latin typeface="Helvetica" panose="020B0604020202020204" pitchFamily="34" charset="0"/>
                <a:cs typeface="Helvetica" panose="020B0604020202020204" pitchFamily="34" charset="0"/>
              </a:rPr>
              <a:t>Test automation</a:t>
            </a:r>
          </a:p>
          <a:p>
            <a:pPr lvl="1"/>
            <a:r>
              <a:rPr lang="en-GB" sz="1500" dirty="0" smtClean="0">
                <a:latin typeface="Helvetica" panose="020B0604020202020204" pitchFamily="34" charset="0"/>
                <a:cs typeface="Helvetica" panose="020B0604020202020204" pitchFamily="34" charset="0"/>
              </a:rPr>
              <a:t>CI/CD automation</a:t>
            </a:r>
          </a:p>
          <a:p>
            <a:pPr marL="739775" lvl="3" indent="0">
              <a:buNone/>
            </a:pPr>
            <a:endParaRPr lang="en-US" dirty="0" smtClean="0"/>
          </a:p>
          <a:p>
            <a:endParaRPr lang="en-US" dirty="0"/>
          </a:p>
          <a:p>
            <a:pPr marL="0" indent="0">
              <a:buNone/>
            </a:pPr>
            <a:endParaRPr lang="en-US" dirty="0"/>
          </a:p>
          <a:p>
            <a:endParaRPr lang="en-US" dirty="0"/>
          </a:p>
        </p:txBody>
      </p:sp>
      <p:sp>
        <p:nvSpPr>
          <p:cNvPr id="10" name="Rectangle 9"/>
          <p:cNvSpPr/>
          <p:nvPr/>
        </p:nvSpPr>
        <p:spPr>
          <a:xfrm>
            <a:off x="4692127" y="1038350"/>
            <a:ext cx="4328160" cy="3383280"/>
          </a:xfrm>
          <a:prstGeom prst="rect">
            <a:avLst/>
          </a:prstGeom>
          <a:ln>
            <a:solidFill>
              <a:schemeClr val="accent1"/>
            </a:solidFill>
          </a:ln>
        </p:spPr>
        <p:txBody>
          <a:bodyPr wrap="square">
            <a:spAutoFit/>
          </a:bodyPr>
          <a:lstStyle/>
          <a:p>
            <a:r>
              <a:rPr lang="en-GB" b="1" dirty="0"/>
              <a:t>In </a:t>
            </a:r>
            <a:r>
              <a:rPr lang="en-GB" b="1" dirty="0" smtClean="0"/>
              <a:t>Scope</a:t>
            </a:r>
          </a:p>
          <a:p>
            <a:r>
              <a:rPr lang="en-GB" b="1" dirty="0" smtClean="0"/>
              <a:t> </a:t>
            </a:r>
          </a:p>
          <a:p>
            <a:r>
              <a:rPr lang="en-GB" sz="1300" b="1" dirty="0" err="1" smtClean="0"/>
              <a:t>Microservices</a:t>
            </a:r>
            <a:r>
              <a:rPr lang="en-GB" sz="1300" b="1" dirty="0" smtClean="0"/>
              <a:t> Design, Implementation, &amp; Validation</a:t>
            </a:r>
            <a:endParaRPr lang="en-US" sz="1300" b="1" dirty="0"/>
          </a:p>
          <a:p>
            <a:pPr marL="577850" lvl="1" indent="-295275">
              <a:buFont typeface="Arial" panose="020B0604020202020204" pitchFamily="34" charset="0"/>
              <a:buChar char="•"/>
            </a:pPr>
            <a:r>
              <a:rPr lang="en-GB" sz="1400" dirty="0" err="1"/>
              <a:t>SearchByID</a:t>
            </a:r>
            <a:endParaRPr lang="en-US" sz="1400" dirty="0"/>
          </a:p>
          <a:p>
            <a:pPr marL="577850" lvl="1" indent="-295275">
              <a:buFont typeface="Arial" panose="020B0604020202020204" pitchFamily="34" charset="0"/>
              <a:buChar char="•"/>
            </a:pPr>
            <a:r>
              <a:rPr lang="en-GB" sz="1400" dirty="0" err="1"/>
              <a:t>GetMemberContactInformation</a:t>
            </a:r>
            <a:endParaRPr lang="en-US" sz="1400" dirty="0"/>
          </a:p>
          <a:p>
            <a:pPr marL="577850" lvl="1" indent="-295275">
              <a:buFont typeface="Arial" panose="020B0604020202020204" pitchFamily="34" charset="0"/>
              <a:buChar char="•"/>
            </a:pPr>
            <a:r>
              <a:rPr lang="en-GB" sz="1400" dirty="0" err="1"/>
              <a:t>GetMemberPreferences</a:t>
            </a:r>
            <a:r>
              <a:rPr lang="en-GB" sz="1400" dirty="0"/>
              <a:t>	</a:t>
            </a:r>
            <a:endParaRPr lang="en-US" sz="1400" dirty="0"/>
          </a:p>
          <a:p>
            <a:pPr marL="577850" lvl="1" indent="-295275">
              <a:buFont typeface="Arial" panose="020B0604020202020204" pitchFamily="34" charset="0"/>
              <a:buChar char="•"/>
            </a:pPr>
            <a:r>
              <a:rPr lang="en-GB" sz="1400" dirty="0" err="1"/>
              <a:t>GetMemberEligibility</a:t>
            </a:r>
            <a:r>
              <a:rPr lang="en-GB" sz="1400" dirty="0"/>
              <a:t>	</a:t>
            </a:r>
            <a:endParaRPr lang="en-US" sz="1400" dirty="0"/>
          </a:p>
          <a:p>
            <a:pPr marL="577850" lvl="1" indent="-295275">
              <a:buFont typeface="Arial" panose="020B0604020202020204" pitchFamily="34" charset="0"/>
              <a:buChar char="•"/>
            </a:pPr>
            <a:r>
              <a:rPr lang="en-GB" sz="1400" dirty="0" err="1"/>
              <a:t>UpdateContactInformation</a:t>
            </a:r>
            <a:r>
              <a:rPr lang="en-GB" sz="1400" dirty="0"/>
              <a:t>	</a:t>
            </a:r>
            <a:endParaRPr lang="en-US" sz="1400" dirty="0"/>
          </a:p>
          <a:p>
            <a:pPr marL="577850" lvl="1" indent="-295275">
              <a:buFont typeface="Arial" panose="020B0604020202020204" pitchFamily="34" charset="0"/>
              <a:buChar char="•"/>
            </a:pPr>
            <a:r>
              <a:rPr lang="en-GB" sz="1400" dirty="0" err="1"/>
              <a:t>UpdateMemberPreferences</a:t>
            </a:r>
            <a:r>
              <a:rPr lang="en-GB" sz="1400" dirty="0"/>
              <a:t>	</a:t>
            </a:r>
            <a:endParaRPr lang="en-US" sz="1400" dirty="0"/>
          </a:p>
          <a:p>
            <a:pPr marL="577850" lvl="1" indent="-295275">
              <a:buFont typeface="Arial" panose="020B0604020202020204" pitchFamily="34" charset="0"/>
              <a:buChar char="•"/>
            </a:pPr>
            <a:r>
              <a:rPr lang="en-GB" sz="1400" dirty="0" err="1"/>
              <a:t>UpdatePCPInformation</a:t>
            </a:r>
            <a:endParaRPr lang="en-US" sz="1400" dirty="0"/>
          </a:p>
          <a:p>
            <a:pPr marL="577850" lvl="1" indent="-295275">
              <a:buFont typeface="Arial" panose="020B0604020202020204" pitchFamily="34" charset="0"/>
              <a:buChar char="•"/>
            </a:pPr>
            <a:r>
              <a:rPr lang="en-GB" sz="1400" dirty="0" err="1"/>
              <a:t>GetMemberCDHPAccountInformation</a:t>
            </a:r>
            <a:endParaRPr lang="en-US" sz="1400" dirty="0"/>
          </a:p>
          <a:p>
            <a:pPr marL="577850" lvl="1" indent="-295275">
              <a:buFont typeface="Arial" panose="020B0604020202020204" pitchFamily="34" charset="0"/>
              <a:buChar char="•"/>
            </a:pPr>
            <a:r>
              <a:rPr lang="en-GB" sz="1400" dirty="0"/>
              <a:t>Get Temporary ID Card</a:t>
            </a:r>
            <a:endParaRPr lang="en-US" sz="1400" dirty="0"/>
          </a:p>
          <a:p>
            <a:pPr marL="577850" lvl="1" indent="-295275">
              <a:buFont typeface="Arial" panose="020B0604020202020204" pitchFamily="34" charset="0"/>
              <a:buChar char="•"/>
            </a:pPr>
            <a:r>
              <a:rPr lang="en-GB" sz="1400" dirty="0"/>
              <a:t>Get Indices</a:t>
            </a:r>
            <a:endParaRPr lang="en-US" sz="1400" dirty="0"/>
          </a:p>
          <a:p>
            <a:pPr marL="577850" lvl="1" indent="-295275">
              <a:buFont typeface="Arial" panose="020B0604020202020204" pitchFamily="34" charset="0"/>
              <a:buChar char="•"/>
            </a:pPr>
            <a:r>
              <a:rPr lang="en-GB" sz="1400" dirty="0"/>
              <a:t>Send ID Card via </a:t>
            </a:r>
            <a:r>
              <a:rPr lang="en-GB" sz="1400" dirty="0" smtClean="0"/>
              <a:t>Email/Fax</a:t>
            </a:r>
            <a:endParaRPr lang="en-US" sz="1400" dirty="0"/>
          </a:p>
        </p:txBody>
      </p:sp>
      <p:sp>
        <p:nvSpPr>
          <p:cNvPr id="11" name="Rectangle 10"/>
          <p:cNvSpPr/>
          <p:nvPr/>
        </p:nvSpPr>
        <p:spPr>
          <a:xfrm>
            <a:off x="381000" y="4495465"/>
            <a:ext cx="4130040" cy="615553"/>
          </a:xfrm>
          <a:prstGeom prst="rect">
            <a:avLst/>
          </a:prstGeom>
          <a:ln>
            <a:solidFill>
              <a:schemeClr val="accent1"/>
            </a:solidFill>
          </a:ln>
        </p:spPr>
        <p:txBody>
          <a:bodyPr wrap="square">
            <a:spAutoFit/>
          </a:bodyPr>
          <a:lstStyle/>
          <a:p>
            <a:r>
              <a:rPr lang="en-GB" b="1" dirty="0"/>
              <a:t>Duration</a:t>
            </a:r>
          </a:p>
          <a:p>
            <a:pPr marL="285750" indent="-285750">
              <a:buFont typeface="Arial" panose="020B0604020202020204" pitchFamily="34" charset="0"/>
              <a:buChar char="•"/>
            </a:pPr>
            <a:r>
              <a:rPr lang="en-GB" sz="1600" dirty="0"/>
              <a:t>18 weeks</a:t>
            </a:r>
          </a:p>
        </p:txBody>
      </p:sp>
      <p:sp>
        <p:nvSpPr>
          <p:cNvPr id="12" name="Rectangle 11"/>
          <p:cNvSpPr/>
          <p:nvPr/>
        </p:nvSpPr>
        <p:spPr>
          <a:xfrm>
            <a:off x="381000" y="5229178"/>
            <a:ext cx="4130040" cy="1107996"/>
          </a:xfrm>
          <a:prstGeom prst="rect">
            <a:avLst/>
          </a:prstGeom>
          <a:ln>
            <a:solidFill>
              <a:schemeClr val="accent1"/>
            </a:solidFill>
          </a:ln>
        </p:spPr>
        <p:txBody>
          <a:bodyPr wrap="square">
            <a:spAutoFit/>
          </a:bodyPr>
          <a:lstStyle/>
          <a:p>
            <a:r>
              <a:rPr lang="en-GB" b="1" dirty="0"/>
              <a:t>Teams</a:t>
            </a:r>
          </a:p>
          <a:p>
            <a:pPr marL="285750" indent="-285750">
              <a:buFont typeface="Arial" panose="020B0604020202020204" pitchFamily="34" charset="0"/>
              <a:buChar char="•"/>
            </a:pPr>
            <a:r>
              <a:rPr lang="en-GB" sz="1600" dirty="0"/>
              <a:t>1 Foundational Readiness team</a:t>
            </a:r>
          </a:p>
          <a:p>
            <a:pPr marL="285750" indent="-285750">
              <a:buFont typeface="Arial" panose="020B0604020202020204" pitchFamily="34" charset="0"/>
              <a:buChar char="•"/>
            </a:pPr>
            <a:r>
              <a:rPr lang="en-GB" sz="1600" dirty="0"/>
              <a:t>2 fully staffed, cross-functional implementation teams</a:t>
            </a:r>
            <a:endParaRPr lang="en-US" sz="1600" dirty="0"/>
          </a:p>
        </p:txBody>
      </p:sp>
      <p:sp>
        <p:nvSpPr>
          <p:cNvPr id="13" name="Rectangle 12"/>
          <p:cNvSpPr/>
          <p:nvPr/>
        </p:nvSpPr>
        <p:spPr>
          <a:xfrm>
            <a:off x="4692127" y="4495465"/>
            <a:ext cx="4328160" cy="1877437"/>
          </a:xfrm>
          <a:prstGeom prst="rect">
            <a:avLst/>
          </a:prstGeom>
          <a:ln>
            <a:solidFill>
              <a:schemeClr val="accent1"/>
            </a:solidFill>
          </a:ln>
        </p:spPr>
        <p:txBody>
          <a:bodyPr wrap="square">
            <a:spAutoFit/>
          </a:bodyPr>
          <a:lstStyle/>
          <a:p>
            <a:pPr lvl="0"/>
            <a:r>
              <a:rPr lang="en-GB" b="1" dirty="0" smtClean="0"/>
              <a:t>Out of Scope</a:t>
            </a:r>
          </a:p>
          <a:p>
            <a:pPr marL="285750" lvl="0" indent="-285750">
              <a:buFont typeface="Arial" panose="020B0604020202020204" pitchFamily="34" charset="0"/>
              <a:buChar char="•"/>
            </a:pPr>
            <a:r>
              <a:rPr lang="en-GB" sz="1400" dirty="0" smtClean="0"/>
              <a:t>Service </a:t>
            </a:r>
            <a:r>
              <a:rPr lang="en-GB" sz="1400" dirty="0"/>
              <a:t>Data Stores (SDS) implementation</a:t>
            </a:r>
            <a:endParaRPr lang="en-US" sz="1400" dirty="0"/>
          </a:p>
          <a:p>
            <a:pPr marL="285750" lvl="0" indent="-285750">
              <a:buFont typeface="Arial" panose="020B0604020202020204" pitchFamily="34" charset="0"/>
              <a:buChar char="•"/>
            </a:pPr>
            <a:r>
              <a:rPr lang="en-GB" sz="1400" dirty="0"/>
              <a:t>Application migration process</a:t>
            </a:r>
            <a:endParaRPr lang="en-US" sz="1400" dirty="0"/>
          </a:p>
          <a:p>
            <a:pPr marL="285750" lvl="0" indent="-285750">
              <a:buFont typeface="Arial" panose="020B0604020202020204" pitchFamily="34" charset="0"/>
              <a:buChar char="•"/>
            </a:pPr>
            <a:r>
              <a:rPr lang="en-GB" sz="1400" dirty="0"/>
              <a:t>Service Virtualization </a:t>
            </a:r>
            <a:endParaRPr lang="en-US" sz="1400" dirty="0"/>
          </a:p>
          <a:p>
            <a:pPr marL="285750" lvl="0" indent="-285750">
              <a:buFont typeface="Arial" panose="020B0604020202020204" pitchFamily="34" charset="0"/>
              <a:buChar char="•"/>
            </a:pPr>
            <a:r>
              <a:rPr lang="en-GB" sz="1400" dirty="0"/>
              <a:t>API management</a:t>
            </a:r>
            <a:endParaRPr lang="en-US" sz="1400" dirty="0"/>
          </a:p>
          <a:p>
            <a:pPr marL="285750" lvl="0" indent="-285750">
              <a:buFont typeface="Arial" panose="020B0604020202020204" pitchFamily="34" charset="0"/>
              <a:buChar char="•"/>
            </a:pPr>
            <a:r>
              <a:rPr lang="en-GB" sz="1400" dirty="0"/>
              <a:t>Data lakes</a:t>
            </a:r>
            <a:endParaRPr lang="en-US" sz="1400" dirty="0"/>
          </a:p>
          <a:p>
            <a:pPr marL="285750" lvl="0" indent="-285750">
              <a:buFont typeface="Arial" panose="020B0604020202020204" pitchFamily="34" charset="0"/>
              <a:buChar char="•"/>
            </a:pPr>
            <a:r>
              <a:rPr lang="en-GB" sz="1400" dirty="0"/>
              <a:t>ESB </a:t>
            </a:r>
            <a:endParaRPr lang="en-US" sz="1400" dirty="0"/>
          </a:p>
          <a:p>
            <a:pPr marL="285750" lvl="0" indent="-285750">
              <a:buFont typeface="Arial" panose="020B0604020202020204" pitchFamily="34" charset="0"/>
              <a:buChar char="•"/>
            </a:pPr>
            <a:r>
              <a:rPr lang="en-GB" sz="1400" dirty="0"/>
              <a:t>Enterprise services</a:t>
            </a:r>
          </a:p>
        </p:txBody>
      </p:sp>
    </p:spTree>
    <p:extLst>
      <p:ext uri="{BB962C8B-B14F-4D97-AF65-F5344CB8AC3E}">
        <p14:creationId xmlns:p14="http://schemas.microsoft.com/office/powerpoint/2010/main" val="3130348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Foundational Readiness Activities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4009176"/>
              </p:ext>
            </p:extLst>
          </p:nvPr>
        </p:nvGraphicFramePr>
        <p:xfrm>
          <a:off x="865989" y="1102659"/>
          <a:ext cx="7753576" cy="5325035"/>
        </p:xfrm>
        <a:graphic>
          <a:graphicData uri="http://schemas.openxmlformats.org/drawingml/2006/table">
            <a:tbl>
              <a:tblPr firstRow="1" firstCol="1" bandRow="1">
                <a:tableStyleId>{5C22544A-7EE6-4342-B048-85BDC9FD1C3A}</a:tableStyleId>
              </a:tblPr>
              <a:tblGrid>
                <a:gridCol w="3368304"/>
                <a:gridCol w="4385272"/>
              </a:tblGrid>
              <a:tr h="5325035">
                <a:tc>
                  <a:txBody>
                    <a:bodyPr/>
                    <a:lstStyle/>
                    <a:p>
                      <a:pPr marL="0" marR="0">
                        <a:lnSpc>
                          <a:spcPct val="107000"/>
                        </a:lnSpc>
                        <a:spcBef>
                          <a:spcPts val="0"/>
                        </a:spcBef>
                        <a:spcAft>
                          <a:spcPts val="0"/>
                        </a:spcAft>
                      </a:pPr>
                      <a:r>
                        <a:rPr lang="en-US" sz="1350" b="1" dirty="0">
                          <a:solidFill>
                            <a:schemeClr val="tx1"/>
                          </a:solidFill>
                          <a:effectLst/>
                        </a:rPr>
                        <a:t>Define Microservices Architecture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Architecture Repository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Development Standards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Tools &amp; Frameworks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Security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Testing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CI/CD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Operational Architecture</a:t>
                      </a:r>
                    </a:p>
                    <a:p>
                      <a:pPr marL="228600" marR="0">
                        <a:lnSpc>
                          <a:spcPct val="107000"/>
                        </a:lnSpc>
                        <a:spcBef>
                          <a:spcPts val="0"/>
                        </a:spcBef>
                        <a:spcAft>
                          <a:spcPts val="0"/>
                        </a:spcAft>
                        <a:tabLst>
                          <a:tab pos="4572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Create Microservices Reference Implementation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Frameworks &amp; Tools Integration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Essential Configuration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Templates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Patterns &amp; </a:t>
                      </a:r>
                      <a:r>
                        <a:rPr lang="en-US" sz="1350" b="0" dirty="0" smtClean="0">
                          <a:solidFill>
                            <a:schemeClr val="tx1"/>
                          </a:solidFill>
                          <a:effectLst/>
                        </a:rPr>
                        <a:t>Practices</a:t>
                      </a:r>
                      <a:endParaRPr lang="en-US" sz="1350" b="0" dirty="0">
                        <a:solidFill>
                          <a:schemeClr val="tx1"/>
                        </a:solidFill>
                        <a:effectLst/>
                      </a:endParaRPr>
                    </a:p>
                    <a:p>
                      <a:pPr marL="228600" marR="0">
                        <a:lnSpc>
                          <a:spcPct val="107000"/>
                        </a:lnSpc>
                        <a:spcBef>
                          <a:spcPts val="0"/>
                        </a:spcBef>
                        <a:spcAft>
                          <a:spcPts val="0"/>
                        </a:spcAft>
                        <a:tabLst>
                          <a:tab pos="457200" algn="l"/>
                          <a:tab pos="914400" algn="l"/>
                        </a:tabLst>
                      </a:pPr>
                      <a:r>
                        <a:rPr lang="en-US" sz="1350" dirty="0">
                          <a:solidFill>
                            <a:schemeClr val="tx1"/>
                          </a:solidFill>
                          <a:effectLst/>
                        </a:rPr>
                        <a:t> </a:t>
                      </a:r>
                    </a:p>
                    <a:p>
                      <a:pPr marL="0" marR="0">
                        <a:lnSpc>
                          <a:spcPct val="107000"/>
                        </a:lnSpc>
                        <a:spcBef>
                          <a:spcPts val="0"/>
                        </a:spcBef>
                        <a:spcAft>
                          <a:spcPts val="0"/>
                        </a:spcAft>
                      </a:pPr>
                      <a:r>
                        <a:rPr lang="en-US" sz="1350" dirty="0" smtClean="0">
                          <a:solidFill>
                            <a:schemeClr val="tx1"/>
                          </a:solidFill>
                          <a:effectLst/>
                        </a:rPr>
                        <a:t>Recommend CI/CD/DevOps </a:t>
                      </a:r>
                      <a:r>
                        <a:rPr lang="en-US" sz="1350" dirty="0">
                          <a:solidFill>
                            <a:schemeClr val="tx1"/>
                          </a:solidFill>
                          <a:effectLst/>
                        </a:rPr>
                        <a:t>for </a:t>
                      </a:r>
                      <a:r>
                        <a:rPr lang="en-US" sz="1350" dirty="0" smtClean="0">
                          <a:solidFill>
                            <a:schemeClr val="tx1"/>
                          </a:solidFill>
                          <a:effectLst/>
                        </a:rPr>
                        <a:t>Microservices</a:t>
                      </a:r>
                      <a:endParaRPr lang="en-US" sz="1350" dirty="0">
                        <a:solidFill>
                          <a:schemeClr val="tx1"/>
                        </a:solidFill>
                        <a:effectLst/>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Environment setup and configuration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SCM infrastructure</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CI/CD toolchain &amp; pipelines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Build/deployment automation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DevOps toolchain &amp; </a:t>
                      </a:r>
                      <a:r>
                        <a:rPr lang="en-US" sz="1350" b="0" dirty="0" smtClean="0">
                          <a:solidFill>
                            <a:schemeClr val="tx1"/>
                          </a:solidFill>
                          <a:effectLst/>
                        </a:rPr>
                        <a:t>pipeline</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350" dirty="0">
                          <a:solidFill>
                            <a:schemeClr val="tx1"/>
                          </a:solidFill>
                          <a:effectLst/>
                        </a:rPr>
                        <a:t>Establish Quality Management Foundation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Unit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Integration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E2E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Quality Management Tools</a:t>
                      </a:r>
                    </a:p>
                    <a:p>
                      <a:pPr marL="228600" marR="0">
                        <a:lnSpc>
                          <a:spcPct val="107000"/>
                        </a:lnSpc>
                        <a:spcBef>
                          <a:spcPts val="0"/>
                        </a:spcBef>
                        <a:spcAft>
                          <a:spcPts val="0"/>
                        </a:spcAf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Phase 1 Implementation Team Readiness &amp; Ramp-up</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Indoctrination on Microservices Frameworks, Tools, Process &amp; Methodology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Agile team tools setup (JIRA, Confluence)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Sprint Planning, Backlog grooming, Sprint Dashboard creation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Requirements/Acceptance Criteria definition &amp; refinement for early sprints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Analysis, Design, and Test Planning for early sprints</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r>
            </a:tbl>
          </a:graphicData>
        </a:graphic>
      </p:graphicFrame>
      <p:sp>
        <p:nvSpPr>
          <p:cNvPr id="6" name="Rectangle 5"/>
          <p:cNvSpPr/>
          <p:nvPr/>
        </p:nvSpPr>
        <p:spPr>
          <a:xfrm>
            <a:off x="4233135" y="5338025"/>
            <a:ext cx="4477155" cy="1077218"/>
          </a:xfrm>
          <a:prstGeom prst="rect">
            <a:avLst/>
          </a:prstGeom>
          <a:ln>
            <a:solidFill>
              <a:schemeClr val="accent1"/>
            </a:solidFill>
          </a:ln>
        </p:spPr>
        <p:txBody>
          <a:bodyPr wrap="square">
            <a:spAutoFit/>
          </a:bodyPr>
          <a:lstStyle/>
          <a:p>
            <a:pPr lvl="0"/>
            <a:r>
              <a:rPr lang="en-GB" sz="1600" b="1" dirty="0" smtClean="0"/>
              <a:t>UST </a:t>
            </a:r>
            <a:r>
              <a:rPr lang="en-GB" sz="1600" b="1" dirty="0"/>
              <a:t>will create a Cookbook (instructional manual, lessons learned), to be leveraged and updated during the implementation of additional microservices in later phases.</a:t>
            </a:r>
            <a:endParaRPr lang="en-US" sz="1600" b="1" dirty="0"/>
          </a:p>
        </p:txBody>
      </p:sp>
    </p:spTree>
    <p:extLst>
      <p:ext uri="{BB962C8B-B14F-4D97-AF65-F5344CB8AC3E}">
        <p14:creationId xmlns:p14="http://schemas.microsoft.com/office/powerpoint/2010/main" val="2316085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0306"/>
            <a:ext cx="8589264" cy="530352"/>
          </a:xfrm>
        </p:spPr>
        <p:txBody>
          <a:bodyPr/>
          <a:lstStyle/>
          <a:p>
            <a:pPr algn="l"/>
            <a:r>
              <a:rPr lang="en-US" dirty="0" smtClean="0"/>
              <a:t>Pricing</a:t>
            </a:r>
            <a:endParaRPr lang="en-US" dirty="0"/>
          </a:p>
        </p:txBody>
      </p:sp>
      <p:sp>
        <p:nvSpPr>
          <p:cNvPr id="3" name="Content Placeholder 2"/>
          <p:cNvSpPr>
            <a:spLocks noGrp="1"/>
          </p:cNvSpPr>
          <p:nvPr>
            <p:ph idx="1"/>
          </p:nvPr>
        </p:nvSpPr>
        <p:spPr>
          <a:xfrm>
            <a:off x="228599" y="951529"/>
            <a:ext cx="4410635" cy="5329091"/>
          </a:xfrm>
          <a:ln>
            <a:solidFill>
              <a:schemeClr val="accent1"/>
            </a:solidFill>
          </a:ln>
        </p:spPr>
        <p:txBody>
          <a:bodyPr>
            <a:noAutofit/>
          </a:bodyPr>
          <a:lstStyle/>
          <a:p>
            <a:pPr marL="0" indent="0">
              <a:buNone/>
            </a:pPr>
            <a:r>
              <a:rPr lang="en-US" sz="1280" b="1" dirty="0" smtClean="0"/>
              <a:t>Phase I, Option </a:t>
            </a:r>
            <a:r>
              <a:rPr lang="en-US" sz="1280" b="1" dirty="0"/>
              <a:t>1 (recommended): </a:t>
            </a:r>
            <a:endParaRPr lang="en-US" sz="1280" b="1" dirty="0" smtClean="0"/>
          </a:p>
          <a:p>
            <a:r>
              <a:rPr lang="en-US" sz="1280" dirty="0" smtClean="0"/>
              <a:t>UST will design</a:t>
            </a:r>
            <a:r>
              <a:rPr lang="en-US" sz="1280" dirty="0"/>
              <a:t>, </a:t>
            </a:r>
            <a:r>
              <a:rPr lang="en-US" sz="1280" dirty="0" smtClean="0"/>
              <a:t>implement, and  </a:t>
            </a:r>
            <a:r>
              <a:rPr lang="en-US" sz="1280" dirty="0"/>
              <a:t>validate </a:t>
            </a:r>
            <a:r>
              <a:rPr lang="en-US" sz="1280" dirty="0" smtClean="0"/>
              <a:t>all </a:t>
            </a:r>
            <a:r>
              <a:rPr lang="en-US" sz="1280" dirty="0"/>
              <a:t>features in phase 1 scope </a:t>
            </a:r>
            <a:endParaRPr lang="en-US" sz="1280" dirty="0" smtClean="0"/>
          </a:p>
          <a:p>
            <a:r>
              <a:rPr lang="en-US" sz="1280" dirty="0" smtClean="0"/>
              <a:t>Includes:</a:t>
            </a:r>
          </a:p>
          <a:p>
            <a:pPr lvl="1"/>
            <a:r>
              <a:rPr lang="en-US" sz="1280" dirty="0" smtClean="0"/>
              <a:t>Foundational readiness</a:t>
            </a:r>
          </a:p>
          <a:p>
            <a:pPr lvl="1"/>
            <a:r>
              <a:rPr lang="en-US" sz="1280" dirty="0" smtClean="0"/>
              <a:t>Recommendation for DevOps</a:t>
            </a:r>
          </a:p>
          <a:p>
            <a:pPr lvl="1"/>
            <a:r>
              <a:rPr lang="en-US" sz="1280" dirty="0" smtClean="0"/>
              <a:t>11 microservices in a period of 18 weeks (assuming all dependencies are addressed on time)</a:t>
            </a:r>
          </a:p>
          <a:p>
            <a:r>
              <a:rPr lang="en-US" sz="1280" dirty="0" smtClean="0"/>
              <a:t>Fixed </a:t>
            </a:r>
            <a:r>
              <a:rPr lang="en-US" sz="1280" dirty="0"/>
              <a:t>fee of $</a:t>
            </a:r>
            <a:r>
              <a:rPr lang="en-US" sz="1280" dirty="0" smtClean="0"/>
              <a:t>1,125,000</a:t>
            </a:r>
          </a:p>
          <a:p>
            <a:r>
              <a:rPr lang="en-US" sz="1280" dirty="0" smtClean="0"/>
              <a:t>Price </a:t>
            </a:r>
            <a:r>
              <a:rPr lang="en-US" sz="1280" dirty="0"/>
              <a:t>includes an initial 6 weeks of foundational readiness </a:t>
            </a:r>
            <a:r>
              <a:rPr lang="en-US" sz="1280" dirty="0" smtClean="0"/>
              <a:t>effort </a:t>
            </a:r>
            <a:r>
              <a:rPr lang="en-US" sz="1280" dirty="0"/>
              <a:t>as needed to enable highly effective Agile microservices delivery</a:t>
            </a:r>
            <a:r>
              <a:rPr lang="en-US" sz="1280" dirty="0" smtClean="0"/>
              <a:t>, </a:t>
            </a:r>
            <a:r>
              <a:rPr lang="en-US" sz="1280" dirty="0"/>
              <a:t>to </a:t>
            </a:r>
            <a:r>
              <a:rPr lang="en-US" sz="1280" dirty="0" smtClean="0"/>
              <a:t>include</a:t>
            </a:r>
          </a:p>
          <a:p>
            <a:pPr lvl="1"/>
            <a:r>
              <a:rPr lang="en-US" sz="1280" dirty="0" smtClean="0"/>
              <a:t>Architecture consulting services</a:t>
            </a:r>
          </a:p>
          <a:p>
            <a:pPr lvl="1"/>
            <a:r>
              <a:rPr lang="en-US" sz="1280" dirty="0" smtClean="0"/>
              <a:t>Agile consulting services</a:t>
            </a:r>
          </a:p>
          <a:p>
            <a:pPr lvl="1"/>
            <a:r>
              <a:rPr lang="en-US" sz="1280" dirty="0" smtClean="0"/>
              <a:t>Environment preparation</a:t>
            </a:r>
          </a:p>
          <a:p>
            <a:pPr lvl="1"/>
            <a:r>
              <a:rPr lang="en-US" sz="1280" dirty="0"/>
              <a:t>E</a:t>
            </a:r>
            <a:r>
              <a:rPr lang="en-US" sz="1280" dirty="0" smtClean="0"/>
              <a:t>stablishment </a:t>
            </a:r>
            <a:r>
              <a:rPr lang="en-US" sz="1280" dirty="0"/>
              <a:t>of configuration </a:t>
            </a:r>
            <a:r>
              <a:rPr lang="en-US" sz="1280" dirty="0" smtClean="0"/>
              <a:t>management</a:t>
            </a:r>
          </a:p>
          <a:p>
            <a:pPr lvl="1"/>
            <a:r>
              <a:rPr lang="en-US" sz="1280" dirty="0" smtClean="0"/>
              <a:t>Establishment of build automation</a:t>
            </a:r>
          </a:p>
          <a:p>
            <a:pPr marL="225425" lvl="1" indent="0">
              <a:buNone/>
            </a:pPr>
            <a:endParaRPr lang="en-US" sz="1280" dirty="0" smtClean="0"/>
          </a:p>
          <a:p>
            <a:pPr marL="285750" indent="-285750"/>
            <a:r>
              <a:rPr lang="en-US" sz="1280" b="1" dirty="0"/>
              <a:t>Key Benefits</a:t>
            </a:r>
          </a:p>
          <a:p>
            <a:pPr marL="409575" lvl="1" indent="-171450"/>
            <a:r>
              <a:rPr lang="en-US" sz="1280" dirty="0"/>
              <a:t>Highest level of cost predictability and scope control</a:t>
            </a:r>
          </a:p>
          <a:p>
            <a:pPr marL="409575" lvl="1" indent="-171450"/>
            <a:r>
              <a:rPr lang="en-US" sz="1280" dirty="0"/>
              <a:t>UST owns all responsibilities and risks</a:t>
            </a:r>
          </a:p>
          <a:p>
            <a:pPr marL="409575" lvl="1" indent="-171450"/>
            <a:r>
              <a:rPr lang="en-US" sz="1280" dirty="0"/>
              <a:t>Efficiency gains shared with Anthem</a:t>
            </a:r>
          </a:p>
          <a:p>
            <a:pPr marL="409575" lvl="1" indent="-171450"/>
            <a:r>
              <a:rPr lang="en-US" sz="1280" dirty="0"/>
              <a:t>Includes Foundational Readiness</a:t>
            </a:r>
          </a:p>
          <a:p>
            <a:pPr marL="225425" lvl="1" indent="0">
              <a:buNone/>
            </a:pPr>
            <a:endParaRPr lang="en-US" sz="1200" dirty="0" smtClean="0"/>
          </a:p>
          <a:p>
            <a:pPr marL="0" indent="0">
              <a:buNone/>
            </a:pPr>
            <a:endParaRPr lang="en-US" sz="1200" dirty="0" smtClean="0"/>
          </a:p>
        </p:txBody>
      </p:sp>
      <p:sp>
        <p:nvSpPr>
          <p:cNvPr id="5" name="Slide Number Placeholder 4"/>
          <p:cNvSpPr>
            <a:spLocks noGrp="1"/>
          </p:cNvSpPr>
          <p:nvPr>
            <p:ph type="sldNum" sz="quarter" idx="14"/>
          </p:nvPr>
        </p:nvSpPr>
        <p:spPr>
          <a:xfrm>
            <a:off x="79487" y="6219780"/>
            <a:ext cx="345282" cy="185738"/>
          </a:xfrm>
        </p:spPr>
        <p:txBody>
          <a:bodyPr/>
          <a:lstStyle/>
          <a:p>
            <a:pPr>
              <a:defRPr/>
            </a:pPr>
            <a:fld id="{A85E9118-4525-4620-91B5-75B9750E007A}" type="slidenum">
              <a:rPr lang="en-US" smtClean="0"/>
              <a:pPr>
                <a:defRPr/>
              </a:pPr>
              <a:t>7</a:t>
            </a:fld>
            <a:endParaRPr lang="en-US" dirty="0"/>
          </a:p>
        </p:txBody>
      </p:sp>
      <p:sp>
        <p:nvSpPr>
          <p:cNvPr id="4" name="Rectangle 3"/>
          <p:cNvSpPr/>
          <p:nvPr/>
        </p:nvSpPr>
        <p:spPr>
          <a:xfrm>
            <a:off x="4746812" y="951530"/>
            <a:ext cx="3739329" cy="2788456"/>
          </a:xfrm>
          <a:prstGeom prst="rect">
            <a:avLst/>
          </a:prstGeom>
          <a:solidFill>
            <a:schemeClr val="bg1"/>
          </a:solidFill>
          <a:ln>
            <a:solidFill>
              <a:schemeClr val="accent1"/>
            </a:solidFill>
          </a:ln>
        </p:spPr>
        <p:txBody>
          <a:bodyPr wrap="square">
            <a:spAutoFit/>
          </a:bodyPr>
          <a:lstStyle/>
          <a:p>
            <a:r>
              <a:rPr lang="en-US" sz="1280" b="1" dirty="0" smtClean="0"/>
              <a:t>Phase I, Option 2</a:t>
            </a:r>
          </a:p>
          <a:p>
            <a:pPr marL="171450" indent="-171450">
              <a:buFont typeface="Arial" panose="020B0604020202020204" pitchFamily="34" charset="0"/>
              <a:buChar char="•"/>
            </a:pPr>
            <a:r>
              <a:rPr lang="en-GB" sz="1280" dirty="0" smtClean="0"/>
              <a:t>Time &amp; Material </a:t>
            </a:r>
            <a:r>
              <a:rPr lang="en-GB" sz="1280" dirty="0"/>
              <a:t>staffing </a:t>
            </a:r>
            <a:r>
              <a:rPr lang="en-GB" sz="1280" dirty="0" smtClean="0"/>
              <a:t>model</a:t>
            </a:r>
          </a:p>
          <a:p>
            <a:pPr marL="171450" indent="-171450">
              <a:buFont typeface="Arial" panose="020B0604020202020204" pitchFamily="34" charset="0"/>
              <a:buChar char="•"/>
            </a:pPr>
            <a:r>
              <a:rPr lang="en-GB" sz="1280" dirty="0" smtClean="0"/>
              <a:t>UST </a:t>
            </a:r>
            <a:r>
              <a:rPr lang="en-GB" sz="1280" dirty="0"/>
              <a:t>Global will staff positions based on Anthem’s needs </a:t>
            </a:r>
            <a:endParaRPr lang="en-GB" sz="1280" dirty="0" smtClean="0"/>
          </a:p>
          <a:p>
            <a:pPr marL="171450" indent="-171450">
              <a:buFont typeface="Arial" panose="020B0604020202020204" pitchFamily="34" charset="0"/>
              <a:buChar char="•"/>
            </a:pPr>
            <a:r>
              <a:rPr lang="en-GB" sz="1280" dirty="0" smtClean="0"/>
              <a:t>End </a:t>
            </a:r>
            <a:r>
              <a:rPr lang="en-GB" sz="1280" dirty="0"/>
              <a:t>to end responsibility for project management and delivery will be with </a:t>
            </a:r>
            <a:r>
              <a:rPr lang="en-GB" sz="1280" dirty="0" smtClean="0"/>
              <a:t>Anthem</a:t>
            </a:r>
          </a:p>
          <a:p>
            <a:pPr marL="171450" indent="-171450">
              <a:buFont typeface="Arial" panose="020B0604020202020204" pitchFamily="34" charset="0"/>
              <a:buChar char="•"/>
            </a:pPr>
            <a:r>
              <a:rPr lang="en-GB" sz="1280" dirty="0" smtClean="0"/>
              <a:t>UST Global </a:t>
            </a:r>
            <a:r>
              <a:rPr lang="en-GB" sz="1280" dirty="0"/>
              <a:t>will share outcomes and </a:t>
            </a:r>
            <a:r>
              <a:rPr lang="en-GB" sz="1280" dirty="0" smtClean="0"/>
              <a:t>risks</a:t>
            </a:r>
          </a:p>
          <a:p>
            <a:pPr marL="171450" indent="-171450">
              <a:buFont typeface="Arial" panose="020B0604020202020204" pitchFamily="34" charset="0"/>
              <a:buChar char="•"/>
            </a:pPr>
            <a:r>
              <a:rPr lang="en-GB" sz="1280" dirty="0"/>
              <a:t>M</a:t>
            </a:r>
            <a:r>
              <a:rPr lang="en-GB" sz="1280" dirty="0" smtClean="0"/>
              <a:t>utually </a:t>
            </a:r>
            <a:r>
              <a:rPr lang="en-GB" sz="1280" dirty="0"/>
              <a:t>agreed </a:t>
            </a:r>
            <a:r>
              <a:rPr lang="en-GB" sz="1280" dirty="0" smtClean="0"/>
              <a:t>efficiency </a:t>
            </a:r>
            <a:r>
              <a:rPr lang="en-GB" sz="1280" dirty="0"/>
              <a:t>gains </a:t>
            </a:r>
            <a:r>
              <a:rPr lang="en-GB" sz="1280" dirty="0" smtClean="0"/>
              <a:t>with associated rewards/penalties</a:t>
            </a:r>
            <a:endParaRPr lang="en-GB" sz="1280" dirty="0"/>
          </a:p>
          <a:p>
            <a:endParaRPr lang="en-GB" sz="1200" dirty="0" smtClean="0"/>
          </a:p>
          <a:p>
            <a:endParaRPr lang="en-GB" sz="1200" dirty="0"/>
          </a:p>
          <a:p>
            <a:endParaRPr lang="en-GB" sz="1200" dirty="0"/>
          </a:p>
          <a:p>
            <a:endParaRPr lang="en-GB" sz="1200" dirty="0"/>
          </a:p>
          <a:p>
            <a:pPr marL="171450" indent="-171450">
              <a:buFont typeface="Arial" panose="020B0604020202020204" pitchFamily="34" charset="0"/>
              <a:buChar char="•"/>
            </a:pPr>
            <a:endParaRPr lang="en-US" sz="1200" dirty="0" smtClean="0"/>
          </a:p>
        </p:txBody>
      </p:sp>
      <p:sp>
        <p:nvSpPr>
          <p:cNvPr id="7" name="Rectangle 6"/>
          <p:cNvSpPr/>
          <p:nvPr/>
        </p:nvSpPr>
        <p:spPr>
          <a:xfrm>
            <a:off x="4746812" y="3822875"/>
            <a:ext cx="3739330" cy="2474524"/>
          </a:xfrm>
          <a:prstGeom prst="rect">
            <a:avLst/>
          </a:prstGeom>
          <a:ln>
            <a:solidFill>
              <a:schemeClr val="accent1"/>
            </a:solidFill>
          </a:ln>
        </p:spPr>
        <p:txBody>
          <a:bodyPr wrap="square">
            <a:spAutoFit/>
          </a:bodyPr>
          <a:lstStyle/>
          <a:p>
            <a:r>
              <a:rPr lang="en-US" sz="1280" b="1" dirty="0"/>
              <a:t>Phase II</a:t>
            </a:r>
          </a:p>
          <a:p>
            <a:pPr marL="171450" indent="-171450">
              <a:buFont typeface="Arial" panose="020B0604020202020204" pitchFamily="34" charset="0"/>
              <a:buChar char="•"/>
            </a:pPr>
            <a:r>
              <a:rPr lang="en-US" sz="1280" dirty="0" smtClean="0">
                <a:cs typeface="Arial" panose="020B0604020202020204" pitchFamily="34" charset="0"/>
              </a:rPr>
              <a:t>Scoping </a:t>
            </a:r>
            <a:r>
              <a:rPr lang="en-US" sz="1280" dirty="0">
                <a:cs typeface="Arial" panose="020B0604020202020204" pitchFamily="34" charset="0"/>
              </a:rPr>
              <a:t>&amp; pricing for the remaining 489 microservices will be finalized at the end of phase 1 as a “fixed fee per service implemented” model with guaranteed productivity improvements. </a:t>
            </a:r>
            <a:endParaRPr lang="en-US" sz="1280" dirty="0" smtClean="0">
              <a:cs typeface="Arial" panose="020B0604020202020204" pitchFamily="34" charset="0"/>
            </a:endParaRPr>
          </a:p>
          <a:p>
            <a:pPr marL="171450" indent="-171450">
              <a:buFont typeface="Arial" panose="020B0604020202020204" pitchFamily="34" charset="0"/>
              <a:buChar char="•"/>
            </a:pPr>
            <a:r>
              <a:rPr lang="en-US" sz="1280" dirty="0" smtClean="0">
                <a:cs typeface="Arial" panose="020B0604020202020204" pitchFamily="34" charset="0"/>
              </a:rPr>
              <a:t>Total fee </a:t>
            </a:r>
            <a:r>
              <a:rPr lang="en-US" sz="1280" dirty="0">
                <a:cs typeface="Arial" panose="020B0604020202020204" pitchFamily="34" charset="0"/>
              </a:rPr>
              <a:t>(</a:t>
            </a:r>
            <a:r>
              <a:rPr lang="en-US" sz="1280" dirty="0" smtClean="0">
                <a:cs typeface="Arial" panose="020B0604020202020204" pitchFamily="34" charset="0"/>
              </a:rPr>
              <a:t>estimated)</a:t>
            </a:r>
          </a:p>
          <a:p>
            <a:pPr marL="628650" lvl="1" indent="-171450">
              <a:buFont typeface="Arial" panose="020B0604020202020204" pitchFamily="34" charset="0"/>
              <a:buChar char="•"/>
            </a:pPr>
            <a:r>
              <a:rPr lang="en-US" sz="1280" dirty="0" smtClean="0">
                <a:cs typeface="Arial" panose="020B0604020202020204" pitchFamily="34" charset="0"/>
              </a:rPr>
              <a:t>$</a:t>
            </a:r>
            <a:r>
              <a:rPr lang="en-US" sz="1280" dirty="0">
                <a:cs typeface="Arial" panose="020B0604020202020204" pitchFamily="34" charset="0"/>
              </a:rPr>
              <a:t>11M - $14M with a hybrid (onsite and offshore) </a:t>
            </a:r>
            <a:r>
              <a:rPr lang="en-US" sz="1280" dirty="0" smtClean="0">
                <a:cs typeface="Arial" panose="020B0604020202020204" pitchFamily="34" charset="0"/>
              </a:rPr>
              <a:t>model</a:t>
            </a:r>
          </a:p>
          <a:p>
            <a:pPr marL="628650" lvl="1" indent="-171450">
              <a:buFont typeface="Arial" panose="020B0604020202020204" pitchFamily="34" charset="0"/>
              <a:buChar char="•"/>
            </a:pPr>
            <a:r>
              <a:rPr lang="en-US" sz="1280" dirty="0" smtClean="0">
                <a:cs typeface="Arial" panose="020B0604020202020204" pitchFamily="34" charset="0"/>
              </a:rPr>
              <a:t>$17M </a:t>
            </a:r>
            <a:r>
              <a:rPr lang="en-US" sz="1280" dirty="0">
                <a:cs typeface="Arial" panose="020B0604020202020204" pitchFamily="34" charset="0"/>
              </a:rPr>
              <a:t>- $21M if an onsite only model is </a:t>
            </a:r>
            <a:r>
              <a:rPr lang="en-US" sz="1280" dirty="0" smtClean="0">
                <a:cs typeface="Arial" panose="020B0604020202020204" pitchFamily="34" charset="0"/>
              </a:rPr>
              <a:t>required</a:t>
            </a:r>
          </a:p>
          <a:p>
            <a:pPr marL="171450" indent="-171450">
              <a:buFont typeface="Arial" panose="020B0604020202020204" pitchFamily="34" charset="0"/>
              <a:buChar char="•"/>
            </a:pPr>
            <a:r>
              <a:rPr lang="en-US" sz="1280" dirty="0" smtClean="0"/>
              <a:t>Assumption: 2 </a:t>
            </a:r>
            <a:r>
              <a:rPr lang="en-US" sz="1280" dirty="0"/>
              <a:t>years duration for Phase </a:t>
            </a:r>
            <a:r>
              <a:rPr lang="en-US" sz="1280" dirty="0" smtClean="0"/>
              <a:t>II</a:t>
            </a:r>
            <a:endParaRPr lang="en-US" sz="1280" dirty="0" smtClean="0">
              <a:cs typeface="Arial" panose="020B0604020202020204" pitchFamily="34" charset="0"/>
            </a:endParaRPr>
          </a:p>
        </p:txBody>
      </p:sp>
    </p:spTree>
    <p:extLst>
      <p:ext uri="{BB962C8B-B14F-4D97-AF65-F5344CB8AC3E}">
        <p14:creationId xmlns:p14="http://schemas.microsoft.com/office/powerpoint/2010/main" val="2855650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smtClean="0"/>
              <a:t>UST Global Microservices Solution Overview</a:t>
            </a:r>
            <a:endParaRPr lang="en-US" dirty="0"/>
          </a:p>
        </p:txBody>
      </p:sp>
    </p:spTree>
    <p:extLst>
      <p:ext uri="{BB962C8B-B14F-4D97-AF65-F5344CB8AC3E}">
        <p14:creationId xmlns:p14="http://schemas.microsoft.com/office/powerpoint/2010/main" val="2838420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UST’s Strategic Approach to DevOps</a:t>
            </a:r>
            <a:endParaRPr lang="en-US" dirty="0"/>
          </a:p>
        </p:txBody>
      </p:sp>
      <p:sp>
        <p:nvSpPr>
          <p:cNvPr id="3" name="Content Placeholder 2"/>
          <p:cNvSpPr>
            <a:spLocks noGrp="1"/>
          </p:cNvSpPr>
          <p:nvPr>
            <p:ph idx="1"/>
          </p:nvPr>
        </p:nvSpPr>
        <p:spPr>
          <a:xfrm>
            <a:off x="381000" y="1371600"/>
            <a:ext cx="8382000" cy="590062"/>
          </a:xfrm>
        </p:spPr>
        <p:txBody>
          <a:bodyPr>
            <a:normAutofit fontScale="92500" lnSpcReduction="20000"/>
          </a:bodyPr>
          <a:lstStyle/>
          <a:p>
            <a:pPr marL="0" indent="0">
              <a:buNone/>
            </a:pPr>
            <a:r>
              <a:rPr lang="en-US" dirty="0" smtClean="0"/>
              <a:t>DevOps is more than technology; Biggest bottlenecks may not be technology and toolset</a:t>
            </a:r>
            <a:endParaRPr lang="en-US" dirty="0"/>
          </a:p>
        </p:txBody>
      </p:sp>
      <p:sp>
        <p:nvSpPr>
          <p:cNvPr id="4" name="Text Placeholder 3"/>
          <p:cNvSpPr>
            <a:spLocks noGrp="1"/>
          </p:cNvSpPr>
          <p:nvPr>
            <p:ph type="body" sz="quarter" idx="13"/>
          </p:nvPr>
        </p:nvSpPr>
        <p:spPr/>
        <p:txBody>
          <a:bodyPr/>
          <a:lstStyle/>
          <a:p>
            <a:r>
              <a:rPr lang="en-US" dirty="0" smtClean="0"/>
              <a:t>Approach</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sp>
        <p:nvSpPr>
          <p:cNvPr id="9" name="Oval 8"/>
          <p:cNvSpPr/>
          <p:nvPr/>
        </p:nvSpPr>
        <p:spPr>
          <a:xfrm>
            <a:off x="2578224" y="1828426"/>
            <a:ext cx="1440000" cy="1440000"/>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Strategic Assessment</a:t>
            </a:r>
            <a:endParaRPr lang="en-US" sz="1200">
              <a:solidFill>
                <a:schemeClr val="tx1"/>
              </a:solidFill>
            </a:endParaRPr>
          </a:p>
        </p:txBody>
      </p:sp>
      <p:sp>
        <p:nvSpPr>
          <p:cNvPr id="13" name="Oval 12"/>
          <p:cNvSpPr/>
          <p:nvPr/>
        </p:nvSpPr>
        <p:spPr>
          <a:xfrm>
            <a:off x="4979223" y="1794935"/>
            <a:ext cx="1440000" cy="1440000"/>
          </a:xfrm>
          <a:prstGeom prst="ellipse">
            <a:avLst/>
          </a:prstGeom>
          <a:no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Process Adjustment</a:t>
            </a:r>
            <a:endParaRPr lang="en-US" sz="1200" dirty="0">
              <a:solidFill>
                <a:schemeClr val="tx1"/>
              </a:solidFill>
            </a:endParaRPr>
          </a:p>
        </p:txBody>
      </p:sp>
      <p:sp>
        <p:nvSpPr>
          <p:cNvPr id="14" name="Oval 13"/>
          <p:cNvSpPr/>
          <p:nvPr/>
        </p:nvSpPr>
        <p:spPr>
          <a:xfrm>
            <a:off x="6479776" y="3175892"/>
            <a:ext cx="1440000" cy="1440000"/>
          </a:xfrm>
          <a:prstGeom prst="ellipse">
            <a:avLst/>
          </a:prstGeom>
          <a:noFill/>
          <a:ln w="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Train Teams</a:t>
            </a:r>
          </a:p>
          <a:p>
            <a:pPr algn="ctr"/>
            <a:r>
              <a:rPr lang="en-US" sz="1200" dirty="0" smtClean="0">
                <a:solidFill>
                  <a:schemeClr val="tx1"/>
                </a:solidFill>
              </a:rPr>
              <a:t>(Agile 3.0)</a:t>
            </a:r>
            <a:endParaRPr lang="en-US" sz="1200" dirty="0">
              <a:solidFill>
                <a:schemeClr val="tx1"/>
              </a:solidFill>
            </a:endParaRPr>
          </a:p>
        </p:txBody>
      </p:sp>
      <p:sp>
        <p:nvSpPr>
          <p:cNvPr id="15" name="Oval 14"/>
          <p:cNvSpPr/>
          <p:nvPr/>
        </p:nvSpPr>
        <p:spPr>
          <a:xfrm>
            <a:off x="4979223" y="4628853"/>
            <a:ext cx="1440000" cy="1440000"/>
          </a:xfrm>
          <a:prstGeom prst="ellipse">
            <a:avLst/>
          </a:prstGeom>
          <a:noFill/>
          <a:ln w="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Institute Policies and Governance</a:t>
            </a:r>
            <a:endParaRPr lang="en-US" sz="1200" dirty="0">
              <a:solidFill>
                <a:schemeClr val="tx1"/>
              </a:solidFill>
            </a:endParaRPr>
          </a:p>
        </p:txBody>
      </p:sp>
      <p:sp>
        <p:nvSpPr>
          <p:cNvPr id="16" name="Oval 15"/>
          <p:cNvSpPr/>
          <p:nvPr/>
        </p:nvSpPr>
        <p:spPr>
          <a:xfrm>
            <a:off x="2584318" y="4615892"/>
            <a:ext cx="1440000" cy="1440000"/>
          </a:xfrm>
          <a:prstGeom prst="ellipse">
            <a:avLst/>
          </a:prstGeom>
          <a:noFill/>
          <a:ln w="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Tools and Automation</a:t>
            </a:r>
            <a:endParaRPr lang="en-US" sz="1050" dirty="0" smtClean="0">
              <a:solidFill>
                <a:schemeClr val="tx1"/>
              </a:solidFill>
            </a:endParaRPr>
          </a:p>
        </p:txBody>
      </p:sp>
      <p:sp>
        <p:nvSpPr>
          <p:cNvPr id="17" name="Curved Left Arrow 16"/>
          <p:cNvSpPr/>
          <p:nvPr/>
        </p:nvSpPr>
        <p:spPr>
          <a:xfrm>
            <a:off x="4622096" y="3268426"/>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Right Arrow 17"/>
          <p:cNvSpPr/>
          <p:nvPr/>
        </p:nvSpPr>
        <p:spPr>
          <a:xfrm>
            <a:off x="3890576" y="3268426"/>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3878509" y="3722804"/>
            <a:ext cx="1516762" cy="246221"/>
          </a:xfrm>
          <a:prstGeom prst="rect">
            <a:avLst/>
          </a:prstGeom>
          <a:noFill/>
        </p:spPr>
        <p:txBody>
          <a:bodyPr wrap="none" rtlCol="0">
            <a:spAutoFit/>
          </a:bodyPr>
          <a:lstStyle/>
          <a:p>
            <a:r>
              <a:rPr lang="en-US" sz="1000" smtClean="0"/>
              <a:t>Continuous Refinement</a:t>
            </a:r>
            <a:endParaRPr lang="en-US" sz="1000"/>
          </a:p>
        </p:txBody>
      </p:sp>
      <p:sp>
        <p:nvSpPr>
          <p:cNvPr id="20" name="Right Arrow 19"/>
          <p:cNvSpPr/>
          <p:nvPr/>
        </p:nvSpPr>
        <p:spPr>
          <a:xfrm>
            <a:off x="4284973" y="2251906"/>
            <a:ext cx="427501" cy="588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256336" y="5054635"/>
            <a:ext cx="427501" cy="588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 Arrow 21"/>
          <p:cNvSpPr/>
          <p:nvPr/>
        </p:nvSpPr>
        <p:spPr>
          <a:xfrm rot="5400000">
            <a:off x="6593960" y="2303743"/>
            <a:ext cx="813816" cy="868680"/>
          </a:xfrm>
          <a:prstGeom prst="bentArrow">
            <a:avLst>
              <a:gd name="adj1" fmla="val 42286"/>
              <a:gd name="adj2" fmla="val 26921"/>
              <a:gd name="adj3" fmla="val 25000"/>
              <a:gd name="adj4" fmla="val 48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Bent Arrow 22"/>
          <p:cNvSpPr/>
          <p:nvPr/>
        </p:nvSpPr>
        <p:spPr>
          <a:xfrm rot="10800000">
            <a:off x="6566528" y="4710540"/>
            <a:ext cx="813816" cy="868680"/>
          </a:xfrm>
          <a:prstGeom prst="bentArrow">
            <a:avLst>
              <a:gd name="adj1" fmla="val 42286"/>
              <a:gd name="adj2" fmla="val 26921"/>
              <a:gd name="adj3" fmla="val 25000"/>
              <a:gd name="adj4" fmla="val 48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 name="Group 38"/>
          <p:cNvGrpSpPr/>
          <p:nvPr/>
        </p:nvGrpSpPr>
        <p:grpSpPr>
          <a:xfrm>
            <a:off x="365678" y="2666822"/>
            <a:ext cx="2439583" cy="831931"/>
            <a:chOff x="365678" y="2666822"/>
            <a:chExt cx="2439583" cy="831931"/>
          </a:xfrm>
        </p:grpSpPr>
        <p:sp>
          <p:nvSpPr>
            <p:cNvPr id="6" name="Terminator 5"/>
            <p:cNvSpPr/>
            <p:nvPr/>
          </p:nvSpPr>
          <p:spPr>
            <a:xfrm>
              <a:off x="365678" y="2666822"/>
              <a:ext cx="1539630" cy="301752"/>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People</a:t>
              </a:r>
              <a:endParaRPr lang="en-US" sz="1600"/>
            </a:p>
          </p:txBody>
        </p:sp>
        <p:cxnSp>
          <p:nvCxnSpPr>
            <p:cNvPr id="25" name="Straight Arrow Connector 24"/>
            <p:cNvCxnSpPr/>
            <p:nvPr/>
          </p:nvCxnSpPr>
          <p:spPr>
            <a:xfrm>
              <a:off x="1860451" y="2817698"/>
              <a:ext cx="944810" cy="68105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65678" y="3394244"/>
            <a:ext cx="2398738" cy="301942"/>
            <a:chOff x="365678" y="3394244"/>
            <a:chExt cx="2398738" cy="301942"/>
          </a:xfrm>
        </p:grpSpPr>
        <p:sp>
          <p:nvSpPr>
            <p:cNvPr id="7" name="Terminator 6"/>
            <p:cNvSpPr/>
            <p:nvPr/>
          </p:nvSpPr>
          <p:spPr>
            <a:xfrm>
              <a:off x="365678" y="3394244"/>
              <a:ext cx="1539630" cy="301752"/>
            </a:xfrm>
            <a:prstGeom prst="flowChartTermina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Process</a:t>
              </a:r>
              <a:endParaRPr lang="en-US" sz="1600"/>
            </a:p>
          </p:txBody>
        </p:sp>
        <p:cxnSp>
          <p:nvCxnSpPr>
            <p:cNvPr id="26" name="Straight Arrow Connector 25"/>
            <p:cNvCxnSpPr/>
            <p:nvPr/>
          </p:nvCxnSpPr>
          <p:spPr>
            <a:xfrm>
              <a:off x="1838923" y="3544362"/>
              <a:ext cx="925493" cy="151824"/>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65678" y="3927029"/>
            <a:ext cx="2386671" cy="496389"/>
            <a:chOff x="365678" y="3927029"/>
            <a:chExt cx="2386671" cy="496389"/>
          </a:xfrm>
        </p:grpSpPr>
        <p:sp>
          <p:nvSpPr>
            <p:cNvPr id="10" name="Terminator 9"/>
            <p:cNvSpPr/>
            <p:nvPr/>
          </p:nvSpPr>
          <p:spPr>
            <a:xfrm>
              <a:off x="365678" y="4121666"/>
              <a:ext cx="1539630" cy="301752"/>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Policies</a:t>
              </a:r>
              <a:endParaRPr lang="en-US" sz="1600" dirty="0"/>
            </a:p>
          </p:txBody>
        </p:sp>
        <p:cxnSp>
          <p:nvCxnSpPr>
            <p:cNvPr id="30" name="Straight Arrow Connector 29"/>
            <p:cNvCxnSpPr/>
            <p:nvPr/>
          </p:nvCxnSpPr>
          <p:spPr>
            <a:xfrm flipV="1">
              <a:off x="1804002" y="3927029"/>
              <a:ext cx="948347" cy="395977"/>
            </a:xfrm>
            <a:prstGeom prst="straightConnector1">
              <a:avLst/>
            </a:prstGeom>
            <a:ln w="635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65678" y="4124462"/>
            <a:ext cx="2445942" cy="1026377"/>
            <a:chOff x="365678" y="4124462"/>
            <a:chExt cx="2445942" cy="1026377"/>
          </a:xfrm>
        </p:grpSpPr>
        <p:sp>
          <p:nvSpPr>
            <p:cNvPr id="8" name="Terminator 7"/>
            <p:cNvSpPr/>
            <p:nvPr/>
          </p:nvSpPr>
          <p:spPr>
            <a:xfrm>
              <a:off x="365678" y="4849087"/>
              <a:ext cx="1539631" cy="301752"/>
            </a:xfrm>
            <a:prstGeom prst="flowChartTermina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a:t>
              </a:r>
              <a:endParaRPr lang="en-US" sz="1600" dirty="0"/>
            </a:p>
          </p:txBody>
        </p:sp>
        <p:cxnSp>
          <p:nvCxnSpPr>
            <p:cNvPr id="32" name="Straight Arrow Connector 31"/>
            <p:cNvCxnSpPr/>
            <p:nvPr/>
          </p:nvCxnSpPr>
          <p:spPr>
            <a:xfrm flipV="1">
              <a:off x="1860955" y="4124462"/>
              <a:ext cx="950665" cy="893584"/>
            </a:xfrm>
            <a:prstGeom prst="straightConnector1">
              <a:avLst/>
            </a:prstGeom>
            <a:ln w="635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3443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UST Global_Master template_July 12, 2012</Template>
  <TotalTime>0</TotalTime>
  <Words>3348</Words>
  <Application>Microsoft Macintosh PowerPoint</Application>
  <PresentationFormat>On-screen Show (4:3)</PresentationFormat>
  <Paragraphs>763</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Calibri</vt:lpstr>
      <vt:lpstr>Hand Of Sean</vt:lpstr>
      <vt:lpstr>Helvetica</vt:lpstr>
      <vt:lpstr>Segoe</vt:lpstr>
      <vt:lpstr>Segoe UI Semibold</vt:lpstr>
      <vt:lpstr>Times New Roman</vt:lpstr>
      <vt:lpstr>Wingdings</vt:lpstr>
      <vt:lpstr>Arial</vt:lpstr>
      <vt:lpstr>UST Global_Master template_July 12, 2012</vt:lpstr>
      <vt:lpstr>PowerPoint Presentation</vt:lpstr>
      <vt:lpstr>PowerPoint Presentation</vt:lpstr>
      <vt:lpstr>PowerPoint Presentation</vt:lpstr>
      <vt:lpstr>Why UST Global</vt:lpstr>
      <vt:lpstr>Phase I Scope</vt:lpstr>
      <vt:lpstr>Phase I Foundational Readiness Activities</vt:lpstr>
      <vt:lpstr>Pricing</vt:lpstr>
      <vt:lpstr>PowerPoint Presentation</vt:lpstr>
      <vt:lpstr>UST’s Strategic Approach to DevOps</vt:lpstr>
      <vt:lpstr>Maturity Assessment Process</vt:lpstr>
      <vt:lpstr>Assessment Workshop</vt:lpstr>
      <vt:lpstr>Typical Assessment Questions </vt:lpstr>
      <vt:lpstr>Continuous Innovation delivered as-a-Service (CiS) </vt:lpstr>
      <vt:lpstr>UST Microservices Solution for Anthem</vt:lpstr>
      <vt:lpstr>UST Microservices Solution for Anthem</vt:lpstr>
      <vt:lpstr>SME Profiles</vt:lpstr>
      <vt:lpstr>Current State Architecture</vt:lpstr>
      <vt:lpstr>Future State Architecture</vt:lpstr>
      <vt:lpstr>Tools &amp; Frameworks</vt:lpstr>
      <vt:lpstr>Centralized Configuration</vt:lpstr>
      <vt:lpstr>Event-Driven Architecture</vt:lpstr>
      <vt:lpstr>Service Registration &amp; Service Discovery</vt:lpstr>
      <vt:lpstr>Smart Service Client</vt:lpstr>
      <vt:lpstr>Reactive Microservices</vt:lpstr>
      <vt:lpstr>Packaging &amp; Deployment</vt:lpstr>
      <vt:lpstr>Testing</vt:lpstr>
      <vt:lpstr>Security</vt:lpstr>
      <vt:lpstr>Logging &amp; Monitoring</vt:lpstr>
      <vt:lpstr>DevOps</vt:lpstr>
      <vt:lpstr>DevOps Platform Difference</vt:lpstr>
      <vt:lpstr>Simple yet Powerful System </vt:lpstr>
      <vt:lpstr>A Large Video Game Company</vt:lpstr>
      <vt:lpstr>Large Media/Theme Park/Studio Company</vt:lpstr>
      <vt:lpstr>PowerPoint Presentation</vt:lpstr>
      <vt:lpstr>PowerPoint Presentation</vt:lpstr>
      <vt:lpstr>Business Drivers &amp; Current Challenges</vt:lpstr>
      <vt:lpstr>Anthem SOA Strategy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2015-03-10T06:13:46Z</dcterms:created>
  <dcterms:modified xsi:type="dcterms:W3CDTF">2015-05-18T03:57:11Z</dcterms:modified>
</cp:coreProperties>
</file>