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286" r:id="rId2"/>
    <p:sldId id="311" r:id="rId3"/>
    <p:sldId id="309" r:id="rId4"/>
    <p:sldId id="310" r:id="rId5"/>
    <p:sldId id="312" r:id="rId6"/>
    <p:sldId id="313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5462" autoAdjust="0"/>
  </p:normalViewPr>
  <p:slideViewPr>
    <p:cSldViewPr snapToGrid="0">
      <p:cViewPr>
        <p:scale>
          <a:sx n="75" d="100"/>
          <a:sy n="75" d="100"/>
        </p:scale>
        <p:origin x="-1356" y="-72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 dirty="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 dirty="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1/27/2016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1/27/2016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1/27/2016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1/27/2016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1/27/2016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1/27/2016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0713" y="4764088"/>
            <a:ext cx="8396287" cy="1014412"/>
          </a:xfrm>
        </p:spPr>
        <p:txBody>
          <a:bodyPr/>
          <a:lstStyle/>
          <a:p>
            <a:pPr algn="r"/>
            <a:r>
              <a:rPr lang="en-US" dirty="0"/>
              <a:t>Insight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6593" y="1762078"/>
            <a:ext cx="2356305" cy="1019222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UI</a:t>
            </a:r>
            <a:endParaRPr lang="en-US" sz="1400" b="1" dirty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HTML 5, Angular JS, </a:t>
            </a:r>
            <a:r>
              <a:rPr lang="en-US" sz="1400" dirty="0" err="1" smtClean="0">
                <a:solidFill>
                  <a:srgbClr val="000000"/>
                </a:solidFill>
              </a:rPr>
              <a:t>Highcharts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Hibrid</a:t>
            </a:r>
            <a:r>
              <a:rPr lang="en-US" sz="1400" dirty="0" smtClean="0">
                <a:solidFill>
                  <a:srgbClr val="000000"/>
                </a:solidFill>
              </a:rPr>
              <a:t>, iOS Native</a:t>
            </a: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17570" y="1784256"/>
            <a:ext cx="1924506" cy="1019222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Middle Tier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PHP, Java, Python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3470" y="1771556"/>
            <a:ext cx="1924506" cy="1019222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Persistence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Oracle, </a:t>
            </a:r>
            <a:r>
              <a:rPr lang="en-US" sz="1400" dirty="0" err="1" smtClean="0">
                <a:solidFill>
                  <a:srgbClr val="000000"/>
                </a:solidFill>
              </a:rPr>
              <a:t>Memcached</a:t>
            </a:r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Cassandra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471" y="380713"/>
            <a:ext cx="3646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8470" y="3524156"/>
            <a:ext cx="2424429" cy="1019222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Analytics/Reporting</a:t>
            </a:r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Spotfire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ETA Reporting (Python)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03270" y="3524156"/>
            <a:ext cx="2424429" cy="1019222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ETA Reporting</a:t>
            </a:r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HTML5, </a:t>
            </a:r>
            <a:r>
              <a:rPr lang="en-US" sz="1400" dirty="0" err="1" smtClean="0">
                <a:solidFill>
                  <a:srgbClr val="000000"/>
                </a:solidFill>
              </a:rPr>
              <a:t>Highcharts</a:t>
            </a:r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Python, </a:t>
            </a:r>
            <a:r>
              <a:rPr lang="en-US" sz="1400" dirty="0" err="1" smtClean="0">
                <a:solidFill>
                  <a:srgbClr val="000000"/>
                </a:solidFill>
              </a:rPr>
              <a:t>ReportsLab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73470" y="3470134"/>
            <a:ext cx="2424429" cy="1019222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Rho Calculation Engine</a:t>
            </a:r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Python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8468" y="4994134"/>
            <a:ext cx="2424429" cy="1019222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Search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Elastic Search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17570" y="4994134"/>
            <a:ext cx="2310129" cy="1019222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BigData</a:t>
            </a:r>
            <a:r>
              <a:rPr lang="en-US" sz="1400" b="1" dirty="0" smtClean="0">
                <a:solidFill>
                  <a:srgbClr val="000000"/>
                </a:solidFill>
              </a:rPr>
              <a:t>/Precomputing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Cassandra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Apache Storm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Apache Zookeeper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32933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3922313" y="1233964"/>
            <a:ext cx="3149303" cy="312809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663528" y="1426258"/>
            <a:ext cx="1264198" cy="74349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3231480" y="4639062"/>
            <a:ext cx="2890231" cy="142480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84859" y="4639061"/>
            <a:ext cx="2980961" cy="149241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23244" y="4735316"/>
            <a:ext cx="1264198" cy="11606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4128913" y="2517814"/>
            <a:ext cx="1306208" cy="14255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13722" y="1233964"/>
            <a:ext cx="2021934" cy="312809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695299" y="1409701"/>
            <a:ext cx="1306208" cy="7600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Architecture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92217" y="1545195"/>
            <a:ext cx="1112369" cy="15619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Insight UI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795" y="2337079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</a:t>
            </a:r>
            <a:endParaRPr lang="en-US" sz="10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4284618" y="3363693"/>
            <a:ext cx="924050" cy="529905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Cassandra</a:t>
            </a:r>
          </a:p>
        </p:txBody>
      </p:sp>
      <p:cxnSp>
        <p:nvCxnSpPr>
          <p:cNvPr id="60" name="Elbow Connector 59"/>
          <p:cNvCxnSpPr>
            <a:stCxn id="51" idx="3"/>
            <a:endCxn id="57" idx="1"/>
          </p:cNvCxnSpPr>
          <p:nvPr/>
        </p:nvCxnSpPr>
        <p:spPr>
          <a:xfrm>
            <a:off x="983795" y="1701394"/>
            <a:ext cx="429927" cy="1096619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88" idx="3"/>
            <a:endCxn id="57" idx="1"/>
          </p:cNvCxnSpPr>
          <p:nvPr/>
        </p:nvCxnSpPr>
        <p:spPr>
          <a:xfrm>
            <a:off x="999258" y="2600408"/>
            <a:ext cx="414464" cy="197605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515768" y="94716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DMZ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0762" y="4362062"/>
            <a:ext cx="855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Scrubbing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1605" y="4865106"/>
            <a:ext cx="1114163" cy="4385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Scrubbing Webservices</a:t>
            </a:r>
            <a:endParaRPr lang="en-US" sz="1200" dirty="0"/>
          </a:p>
        </p:txBody>
      </p:sp>
      <p:cxnSp>
        <p:nvCxnSpPr>
          <p:cNvPr id="29" name="Elbow Connector 28"/>
          <p:cNvCxnSpPr>
            <a:stCxn id="87" idx="3"/>
            <a:endCxn id="57" idx="1"/>
          </p:cNvCxnSpPr>
          <p:nvPr/>
        </p:nvCxnSpPr>
        <p:spPr>
          <a:xfrm flipV="1">
            <a:off x="983795" y="2798013"/>
            <a:ext cx="429927" cy="71660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/>
          <p:cNvSpPr/>
          <p:nvPr/>
        </p:nvSpPr>
        <p:spPr>
          <a:xfrm>
            <a:off x="1792216" y="1852075"/>
            <a:ext cx="1112369" cy="201631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Memcahced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4230828" y="2568151"/>
            <a:ext cx="1114163" cy="3495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Cassandra Webservices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4230828" y="3014021"/>
            <a:ext cx="1114163" cy="27252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Rho Workers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035108" y="893056"/>
            <a:ext cx="953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Persistence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98261" y="5456739"/>
            <a:ext cx="1114163" cy="3768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Scrubbing Workers</a:t>
            </a:r>
            <a:endParaRPr lang="en-US" sz="1200" dirty="0"/>
          </a:p>
        </p:txBody>
      </p:sp>
      <p:sp>
        <p:nvSpPr>
          <p:cNvPr id="78" name="Flowchart: Magnetic Disk 77"/>
          <p:cNvSpPr/>
          <p:nvPr/>
        </p:nvSpPr>
        <p:spPr>
          <a:xfrm>
            <a:off x="5814018" y="1515441"/>
            <a:ext cx="924050" cy="519802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Active MQ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472771" y="4352261"/>
            <a:ext cx="83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Reporting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78177" y="3173123"/>
            <a:ext cx="87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Server 2 (8 * 8)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9612" y="2702277"/>
            <a:ext cx="87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Server 1 (8 * 8)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9395" y="1526002"/>
            <a:ext cx="914400" cy="35078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UI Client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9395" y="3277863"/>
            <a:ext cx="914400" cy="47351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Hybrid </a:t>
            </a:r>
            <a:r>
              <a:rPr lang="en-US" sz="1400" dirty="0" smtClean="0">
                <a:solidFill>
                  <a:srgbClr val="000000"/>
                </a:solidFill>
              </a:rPr>
              <a:t>Client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84858" y="2392759"/>
            <a:ext cx="914400" cy="41529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Native </a:t>
            </a:r>
            <a:r>
              <a:rPr lang="en-US" sz="1400" dirty="0" smtClean="0">
                <a:solidFill>
                  <a:srgbClr val="000000"/>
                </a:solidFill>
              </a:rPr>
              <a:t>Client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695299" y="2429974"/>
            <a:ext cx="1306208" cy="7600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759612" y="2473544"/>
            <a:ext cx="1112369" cy="15619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Insight UI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6" name="Flowchart: Magnetic Disk 95"/>
          <p:cNvSpPr/>
          <p:nvPr/>
        </p:nvSpPr>
        <p:spPr>
          <a:xfrm>
            <a:off x="1759612" y="2746161"/>
            <a:ext cx="1112369" cy="201631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Memcahced</a:t>
            </a:r>
            <a:endParaRPr lang="en-US" sz="1200" dirty="0"/>
          </a:p>
        </p:txBody>
      </p:sp>
      <p:sp>
        <p:nvSpPr>
          <p:cNvPr id="101" name="Rounded Rectangle 100"/>
          <p:cNvSpPr/>
          <p:nvPr/>
        </p:nvSpPr>
        <p:spPr>
          <a:xfrm>
            <a:off x="1737309" y="3427294"/>
            <a:ext cx="1264198" cy="3761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792218" y="3501610"/>
            <a:ext cx="1112369" cy="15619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Insight UI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59612" y="2169750"/>
            <a:ext cx="87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Server 1 (8 * 8)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128913" y="1395317"/>
            <a:ext cx="1306208" cy="7600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Magnetic Disk 115"/>
          <p:cNvSpPr/>
          <p:nvPr/>
        </p:nvSpPr>
        <p:spPr>
          <a:xfrm>
            <a:off x="4319992" y="1545195"/>
            <a:ext cx="924050" cy="460295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Oracle DB</a:t>
            </a:r>
            <a:endParaRPr lang="en-US" sz="1200" dirty="0"/>
          </a:p>
        </p:txBody>
      </p:sp>
      <p:sp>
        <p:nvSpPr>
          <p:cNvPr id="124" name="Rounded Rectangle 123"/>
          <p:cNvSpPr/>
          <p:nvPr/>
        </p:nvSpPr>
        <p:spPr>
          <a:xfrm>
            <a:off x="1676158" y="4723349"/>
            <a:ext cx="1264198" cy="11606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747990" y="4875472"/>
            <a:ext cx="1114163" cy="4385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Scrubbing Webservices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1747990" y="5456738"/>
            <a:ext cx="1114163" cy="3768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Scrubbing Workers</a:t>
            </a:r>
            <a:endParaRPr lang="en-US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622939" y="2517814"/>
            <a:ext cx="1306208" cy="14255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713369" y="2635214"/>
            <a:ext cx="1114163" cy="3495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Cassandra </a:t>
            </a:r>
          </a:p>
          <a:p>
            <a:pPr algn="ctr"/>
            <a:r>
              <a:rPr lang="en-US" sz="1200" dirty="0" err="1" smtClean="0"/>
              <a:t>Webservices</a:t>
            </a:r>
            <a:endParaRPr lang="en-US" sz="1200" dirty="0"/>
          </a:p>
        </p:txBody>
      </p:sp>
      <p:sp>
        <p:nvSpPr>
          <p:cNvPr id="131" name="Flowchart: Magnetic Disk 130"/>
          <p:cNvSpPr/>
          <p:nvPr/>
        </p:nvSpPr>
        <p:spPr>
          <a:xfrm>
            <a:off x="5792278" y="3221471"/>
            <a:ext cx="924050" cy="529905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Cassandra</a:t>
            </a:r>
            <a:endParaRPr lang="en-US" sz="1200" dirty="0"/>
          </a:p>
        </p:txBody>
      </p:sp>
      <p:sp>
        <p:nvSpPr>
          <p:cNvPr id="132" name="Rounded Rectangle 131"/>
          <p:cNvSpPr/>
          <p:nvPr/>
        </p:nvSpPr>
        <p:spPr>
          <a:xfrm>
            <a:off x="3354468" y="4723348"/>
            <a:ext cx="1264198" cy="11606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419562" y="4818109"/>
            <a:ext cx="1114163" cy="4385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 Webservices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429485" y="5354103"/>
            <a:ext cx="1114163" cy="3768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 Workers</a:t>
            </a:r>
            <a:endParaRPr lang="en-US" sz="1200" dirty="0"/>
          </a:p>
        </p:txBody>
      </p:sp>
      <p:sp>
        <p:nvSpPr>
          <p:cNvPr id="135" name="Rounded Rectangle 134"/>
          <p:cNvSpPr/>
          <p:nvPr/>
        </p:nvSpPr>
        <p:spPr>
          <a:xfrm>
            <a:off x="4789568" y="4724250"/>
            <a:ext cx="1264198" cy="11606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864585" y="4830077"/>
            <a:ext cx="1114163" cy="4385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 Webservices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4864585" y="5381653"/>
            <a:ext cx="1114163" cy="3768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 Workers</a:t>
            </a:r>
            <a:endParaRPr lang="en-US" sz="1200" dirty="0"/>
          </a:p>
        </p:txBody>
      </p:sp>
      <p:sp>
        <p:nvSpPr>
          <p:cNvPr id="145" name="Rounded Rectangle 144"/>
          <p:cNvSpPr/>
          <p:nvPr/>
        </p:nvSpPr>
        <p:spPr>
          <a:xfrm>
            <a:off x="7294163" y="1224163"/>
            <a:ext cx="1735537" cy="312809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309587" y="893055"/>
            <a:ext cx="700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Spotfire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508827" y="1426258"/>
            <a:ext cx="1306208" cy="7600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7631466" y="1631820"/>
            <a:ext cx="1114163" cy="3495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Spotfire Webplayer</a:t>
            </a:r>
            <a:endParaRPr lang="en-US" sz="1200" dirty="0"/>
          </a:p>
        </p:txBody>
      </p:sp>
      <p:sp>
        <p:nvSpPr>
          <p:cNvPr id="149" name="Rounded Rectangle 148"/>
          <p:cNvSpPr/>
          <p:nvPr/>
        </p:nvSpPr>
        <p:spPr>
          <a:xfrm>
            <a:off x="7535444" y="2428033"/>
            <a:ext cx="1306208" cy="7600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642408" y="2613427"/>
            <a:ext cx="1114163" cy="3495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Spotfire Server</a:t>
            </a:r>
            <a:endParaRPr lang="en-US" sz="1200" dirty="0"/>
          </a:p>
        </p:txBody>
      </p:sp>
      <p:sp>
        <p:nvSpPr>
          <p:cNvPr id="151" name="Rounded Rectangle 150"/>
          <p:cNvSpPr/>
          <p:nvPr/>
        </p:nvSpPr>
        <p:spPr>
          <a:xfrm>
            <a:off x="7511223" y="3423406"/>
            <a:ext cx="1306208" cy="7600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642408" y="3619916"/>
            <a:ext cx="1114163" cy="3495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Composite Server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57957" y="2212589"/>
            <a:ext cx="1051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Shared Server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740690" y="2211534"/>
            <a:ext cx="1051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Server  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295628" y="4597249"/>
            <a:ext cx="2732330" cy="141883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446616" y="4727647"/>
            <a:ext cx="1090478" cy="9098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521634" y="4833937"/>
            <a:ext cx="897137" cy="25315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Rho </a:t>
            </a:r>
            <a:r>
              <a:rPr lang="en-US" sz="900" dirty="0" err="1" smtClean="0"/>
              <a:t>Webservices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6484125" y="5260645"/>
            <a:ext cx="1015460" cy="27420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Rho Workers</a:t>
            </a:r>
            <a:endParaRPr lang="en-US" sz="900" dirty="0"/>
          </a:p>
        </p:txBody>
      </p:sp>
      <p:sp>
        <p:nvSpPr>
          <p:cNvPr id="98" name="Rounded Rectangle 97"/>
          <p:cNvSpPr/>
          <p:nvPr/>
        </p:nvSpPr>
        <p:spPr>
          <a:xfrm>
            <a:off x="7726953" y="4707545"/>
            <a:ext cx="1090478" cy="9098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801971" y="4813835"/>
            <a:ext cx="897137" cy="25315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Rho </a:t>
            </a:r>
            <a:r>
              <a:rPr lang="en-US" sz="900" dirty="0" err="1" smtClean="0"/>
              <a:t>Webservices</a:t>
            </a:r>
            <a:endParaRPr lang="en-US" sz="900" dirty="0"/>
          </a:p>
        </p:txBody>
      </p:sp>
      <p:sp>
        <p:nvSpPr>
          <p:cNvPr id="100" name="Rectangle 99"/>
          <p:cNvSpPr/>
          <p:nvPr/>
        </p:nvSpPr>
        <p:spPr>
          <a:xfrm>
            <a:off x="7764462" y="5240543"/>
            <a:ext cx="1015460" cy="27420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Rho Workers</a:t>
            </a:r>
            <a:endParaRPr 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290156" y="432025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Rho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15730" y="3926477"/>
            <a:ext cx="1264198" cy="74349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366815" y="2769769"/>
            <a:ext cx="1264198" cy="74349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91601" y="2642693"/>
            <a:ext cx="1306208" cy="7809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18580" y="2200465"/>
            <a:ext cx="2021934" cy="312809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4253" y="176213"/>
            <a:ext cx="8459788" cy="998537"/>
          </a:xfrm>
        </p:spPr>
        <p:txBody>
          <a:bodyPr/>
          <a:lstStyle/>
          <a:p>
            <a:r>
              <a:rPr lang="en-US" dirty="0" smtClean="0"/>
              <a:t>Web Services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8653" y="3303580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</a:t>
            </a:r>
            <a:endParaRPr lang="en-US" sz="10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541173" y="4033271"/>
            <a:ext cx="924050" cy="529905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Cassandra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16" idx="3"/>
            <a:endCxn id="6" idx="1"/>
          </p:cNvCxnSpPr>
          <p:nvPr/>
        </p:nvCxnSpPr>
        <p:spPr>
          <a:xfrm>
            <a:off x="1388653" y="2667895"/>
            <a:ext cx="429927" cy="1096619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8" idx="3"/>
            <a:endCxn id="6" idx="1"/>
          </p:cNvCxnSpPr>
          <p:nvPr/>
        </p:nvCxnSpPr>
        <p:spPr>
          <a:xfrm>
            <a:off x="1404116" y="3534652"/>
            <a:ext cx="414464" cy="229862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20626" y="1913665"/>
            <a:ext cx="1515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Insight </a:t>
            </a:r>
            <a:r>
              <a:rPr lang="en-US" sz="1200" dirty="0" err="1" smtClean="0">
                <a:solidFill>
                  <a:srgbClr val="000000"/>
                </a:solidFill>
              </a:rPr>
              <a:t>Webservices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3" name="Elbow Connector 12"/>
          <p:cNvCxnSpPr>
            <a:stCxn id="17" idx="3"/>
            <a:endCxn id="6" idx="1"/>
          </p:cNvCxnSpPr>
          <p:nvPr/>
        </p:nvCxnSpPr>
        <p:spPr>
          <a:xfrm flipV="1">
            <a:off x="1388653" y="3764514"/>
            <a:ext cx="429927" cy="655242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93516" y="2818084"/>
            <a:ext cx="1114163" cy="3495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Scrubbing </a:t>
            </a:r>
            <a:r>
              <a:rPr lang="en-US" sz="1200" dirty="0" err="1" smtClean="0"/>
              <a:t>Webservices</a:t>
            </a:r>
            <a:endParaRPr lang="en-US" sz="12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566550" y="2904785"/>
            <a:ext cx="924050" cy="519802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Active MQ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74253" y="2492503"/>
            <a:ext cx="914400" cy="35078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UI Client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4253" y="4244364"/>
            <a:ext cx="914400" cy="35078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Hybrid Client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9716" y="3359260"/>
            <a:ext cx="914400" cy="35078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Native Client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64470" y="2392759"/>
            <a:ext cx="1271186" cy="380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Site Management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91601" y="1671443"/>
            <a:ext cx="1306208" cy="7600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082680" y="1821321"/>
            <a:ext cx="924050" cy="460295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Oracle DB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79727" y="2925183"/>
            <a:ext cx="1255929" cy="380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Data Controllers Management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1582" y="3549801"/>
            <a:ext cx="1255929" cy="380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Security Management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01581" y="4140182"/>
            <a:ext cx="1255929" cy="380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Reporting Management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6234" y="4766228"/>
            <a:ext cx="1255929" cy="380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Metrics Reporting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24751" y="3691587"/>
            <a:ext cx="1306208" cy="7809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26666" y="3866978"/>
            <a:ext cx="1114163" cy="3495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Cassandra</a:t>
            </a:r>
          </a:p>
          <a:p>
            <a:pPr algn="ctr"/>
            <a:r>
              <a:rPr lang="en-US" sz="1200" dirty="0" err="1" smtClean="0"/>
              <a:t>Webservices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4938018" y="4700062"/>
            <a:ext cx="1306208" cy="7809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39933" y="4875453"/>
            <a:ext cx="1114163" cy="3495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Rho </a:t>
            </a:r>
            <a:r>
              <a:rPr lang="en-US" sz="1200" dirty="0" err="1" smtClean="0"/>
              <a:t>Webservices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6" idx="3"/>
            <a:endCxn id="20" idx="1"/>
          </p:cNvCxnSpPr>
          <p:nvPr/>
        </p:nvCxnSpPr>
        <p:spPr>
          <a:xfrm flipV="1">
            <a:off x="3840514" y="2051468"/>
            <a:ext cx="1051087" cy="17130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3"/>
            <a:endCxn id="28" idx="1"/>
          </p:cNvCxnSpPr>
          <p:nvPr/>
        </p:nvCxnSpPr>
        <p:spPr>
          <a:xfrm>
            <a:off x="3840514" y="3764514"/>
            <a:ext cx="1097504" cy="13260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3"/>
            <a:endCxn id="26" idx="1"/>
          </p:cNvCxnSpPr>
          <p:nvPr/>
        </p:nvCxnSpPr>
        <p:spPr>
          <a:xfrm>
            <a:off x="3840514" y="3764514"/>
            <a:ext cx="1084237" cy="3175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3"/>
            <a:endCxn id="5" idx="1"/>
          </p:cNvCxnSpPr>
          <p:nvPr/>
        </p:nvCxnSpPr>
        <p:spPr>
          <a:xfrm flipV="1">
            <a:off x="3840514" y="3033154"/>
            <a:ext cx="1051087" cy="7313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3"/>
            <a:endCxn id="4" idx="1"/>
          </p:cNvCxnSpPr>
          <p:nvPr/>
        </p:nvCxnSpPr>
        <p:spPr>
          <a:xfrm>
            <a:off x="6197809" y="3033154"/>
            <a:ext cx="1169006" cy="108361"/>
          </a:xfrm>
          <a:prstGeom prst="bentConnector3">
            <a:avLst>
              <a:gd name="adj1" fmla="val 548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" idx="1"/>
          </p:cNvCxnSpPr>
          <p:nvPr/>
        </p:nvCxnSpPr>
        <p:spPr>
          <a:xfrm>
            <a:off x="6244226" y="4082048"/>
            <a:ext cx="1171504" cy="2161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8" idx="3"/>
            <a:endCxn id="3" idx="1"/>
          </p:cNvCxnSpPr>
          <p:nvPr/>
        </p:nvCxnSpPr>
        <p:spPr>
          <a:xfrm flipV="1">
            <a:off x="6244226" y="4298223"/>
            <a:ext cx="1171504" cy="7923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" idx="3"/>
            <a:endCxn id="3" idx="1"/>
          </p:cNvCxnSpPr>
          <p:nvPr/>
        </p:nvCxnSpPr>
        <p:spPr>
          <a:xfrm>
            <a:off x="6197809" y="3033154"/>
            <a:ext cx="1217921" cy="12650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87350" y="280988"/>
            <a:ext cx="8459788" cy="60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kern="0" dirty="0" smtClean="0"/>
              <a:t>Asset Model (</a:t>
            </a:r>
            <a:r>
              <a:rPr lang="en-US" kern="0" dirty="0" err="1" smtClean="0"/>
              <a:t>MetaData</a:t>
            </a:r>
            <a:r>
              <a:rPr lang="en-US" kern="0" dirty="0" smtClean="0"/>
              <a:t> Structure)</a:t>
            </a:r>
            <a:endParaRPr lang="en-US" kern="0" dirty="0"/>
          </a:p>
        </p:txBody>
      </p:sp>
      <p:sp>
        <p:nvSpPr>
          <p:cNvPr id="5" name="Rounded Rectangle 4"/>
          <p:cNvSpPr/>
          <p:nvPr/>
        </p:nvSpPr>
        <p:spPr>
          <a:xfrm>
            <a:off x="3181350" y="1228725"/>
            <a:ext cx="15240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181350" y="1895475"/>
            <a:ext cx="15240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Site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181350" y="2609850"/>
            <a:ext cx="15240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Line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847850" y="4048125"/>
            <a:ext cx="15240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Child Asset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181350" y="3286125"/>
            <a:ext cx="15240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Asset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847850" y="4714875"/>
            <a:ext cx="15240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Parameter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4048125"/>
            <a:ext cx="15240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Parameter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847850" y="5438775"/>
            <a:ext cx="15240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Attribute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0" y="4848225"/>
            <a:ext cx="15240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Attribute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3943350" y="1762125"/>
            <a:ext cx="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3943350" y="2428875"/>
            <a:ext cx="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>
          <a:xfrm>
            <a:off x="3943350" y="3143250"/>
            <a:ext cx="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8" idx="0"/>
          </p:cNvCxnSpPr>
          <p:nvPr/>
        </p:nvCxnSpPr>
        <p:spPr>
          <a:xfrm rot="5400000">
            <a:off x="3162300" y="3267075"/>
            <a:ext cx="228600" cy="1333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>
          <a:xfrm rot="16200000" flipH="1">
            <a:off x="4524375" y="3238500"/>
            <a:ext cx="228600" cy="13906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>
            <a:off x="2609850" y="4581525"/>
            <a:ext cx="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3" idx="0"/>
          </p:cNvCxnSpPr>
          <p:nvPr/>
        </p:nvCxnSpPr>
        <p:spPr>
          <a:xfrm>
            <a:off x="5334000" y="458152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2" idx="0"/>
          </p:cNvCxnSpPr>
          <p:nvPr/>
        </p:nvCxnSpPr>
        <p:spPr>
          <a:xfrm>
            <a:off x="2609850" y="5248275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1444" y="2940766"/>
            <a:ext cx="3818937" cy="306182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Distributed Precompute  Platform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5885" y="890649"/>
            <a:ext cx="3338698" cy="162099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Data Processing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/>
          <a:p>
            <a:r>
              <a:rPr lang="en-US" dirty="0" smtClean="0"/>
              <a:t>Distributed Precompute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0913" y="3421856"/>
            <a:ext cx="1804322" cy="809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Kafka Cluster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3515" y="4517833"/>
            <a:ext cx="1791719" cy="13988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Real Time Stream Precompute Event Processing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0635" y="2940767"/>
            <a:ext cx="2284330" cy="306182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Cassandra Cluster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0185" y="1284523"/>
            <a:ext cx="1295400" cy="5714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Scrubbing Workers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2785" y="1284523"/>
            <a:ext cx="1295400" cy="5715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RHO </a:t>
            </a:r>
            <a:r>
              <a:rPr lang="en-US" sz="1000" b="1" dirty="0" smtClean="0">
                <a:solidFill>
                  <a:srgbClr val="000000"/>
                </a:solidFill>
              </a:rPr>
              <a:t>Workers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6141" y="4197183"/>
            <a:ext cx="1295400" cy="71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Zookeeper Service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9235" y="1958412"/>
            <a:ext cx="3028950" cy="4048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000000"/>
                </a:solidFill>
              </a:rPr>
              <a:t>TimeSeries</a:t>
            </a:r>
            <a:r>
              <a:rPr lang="en-US" sz="1000" b="1" dirty="0" smtClean="0">
                <a:solidFill>
                  <a:srgbClr val="000000"/>
                </a:solidFill>
              </a:rPr>
              <a:t> (TS)  Data Ingestion API 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3" name="Elbow Connector 12"/>
          <p:cNvCxnSpPr>
            <a:stCxn id="4" idx="2"/>
            <a:endCxn id="8" idx="0"/>
          </p:cNvCxnSpPr>
          <p:nvPr/>
        </p:nvCxnSpPr>
        <p:spPr>
          <a:xfrm rot="16200000" flipH="1">
            <a:off x="5729454" y="1507420"/>
            <a:ext cx="429127" cy="243756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97033" y="3872109"/>
            <a:ext cx="1840675" cy="464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TS Raw Column Family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2462" y="4748238"/>
            <a:ext cx="1840675" cy="464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Precompute Column Families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3675" y="5165456"/>
            <a:ext cx="1113298" cy="5546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Storm Cluster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09565" y="2517584"/>
            <a:ext cx="1295400" cy="29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Raw TS Data Points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4883" y="2549578"/>
            <a:ext cx="1295400" cy="391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Precompute </a:t>
            </a:r>
            <a:r>
              <a:rPr lang="en-US" sz="1000" b="1" dirty="0" smtClean="0">
                <a:solidFill>
                  <a:srgbClr val="000000"/>
                </a:solidFill>
              </a:rPr>
              <a:t>Event Messages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9" name="Elbow Connector 18"/>
          <p:cNvCxnSpPr>
            <a:stCxn id="4" idx="2"/>
            <a:endCxn id="3" idx="0"/>
          </p:cNvCxnSpPr>
          <p:nvPr/>
        </p:nvCxnSpPr>
        <p:spPr>
          <a:xfrm rot="5400000">
            <a:off x="3608511" y="1824043"/>
            <a:ext cx="429126" cy="180432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01779" y="3769065"/>
            <a:ext cx="1055194" cy="2773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Precompute Topics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21" name="Elbow Connector 20"/>
          <p:cNvCxnSpPr>
            <a:stCxn id="7" idx="0"/>
            <a:endCxn id="6" idx="2"/>
          </p:cNvCxnSpPr>
          <p:nvPr/>
        </p:nvCxnSpPr>
        <p:spPr>
          <a:xfrm rot="16200000" flipV="1">
            <a:off x="3683049" y="4371506"/>
            <a:ext cx="286352" cy="630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1"/>
            <a:endCxn id="11" idx="3"/>
          </p:cNvCxnSpPr>
          <p:nvPr/>
        </p:nvCxnSpPr>
        <p:spPr>
          <a:xfrm rot="10800000">
            <a:off x="2421541" y="4553410"/>
            <a:ext cx="511974" cy="663863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1"/>
            <a:endCxn id="11" idx="0"/>
          </p:cNvCxnSpPr>
          <p:nvPr/>
        </p:nvCxnSpPr>
        <p:spPr>
          <a:xfrm rot="10800000" flipV="1">
            <a:off x="1773841" y="3826669"/>
            <a:ext cx="1147072" cy="370514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77"/>
          <p:cNvCxnSpPr>
            <a:stCxn id="3" idx="3"/>
          </p:cNvCxnSpPr>
          <p:nvPr/>
        </p:nvCxnSpPr>
        <p:spPr>
          <a:xfrm>
            <a:off x="4830381" y="4471679"/>
            <a:ext cx="1190254" cy="825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83837" y="4691033"/>
            <a:ext cx="1295400" cy="29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Precompute Data Points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2194</TotalTime>
  <Words>251</Words>
  <Application>Microsoft Office PowerPoint</Application>
  <PresentationFormat>On-screen Show (4:3)</PresentationFormat>
  <Paragraphs>114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PowerPoint Presentation</vt:lpstr>
      <vt:lpstr>PowerPoint Presentation</vt:lpstr>
      <vt:lpstr>Insight Architecture</vt:lpstr>
      <vt:lpstr>Web Services Architecture</vt:lpstr>
      <vt:lpstr>PowerPoint Presentation</vt:lpstr>
      <vt:lpstr>Distributed Precompute Architecture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W-Search</dc:title>
  <dc:creator>GE User</dc:creator>
  <cp:keywords>September 22, 2004 – Version 1.1</cp:keywords>
  <dc:description>General Electric Company 2004</dc:description>
  <cp:lastModifiedBy>George Mathew (UST, IND)</cp:lastModifiedBy>
  <cp:revision>288</cp:revision>
  <cp:lastPrinted>2003-08-29T14:38:12Z</cp:lastPrinted>
  <dcterms:created xsi:type="dcterms:W3CDTF">2014-07-15T15:36:21Z</dcterms:created>
  <dcterms:modified xsi:type="dcterms:W3CDTF">2016-01-27T09:08:00Z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