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0" r:id="rId3"/>
    <p:sldId id="298" r:id="rId4"/>
    <p:sldId id="292" r:id="rId5"/>
    <p:sldId id="289" r:id="rId6"/>
    <p:sldId id="280" r:id="rId7"/>
    <p:sldId id="290" r:id="rId8"/>
    <p:sldId id="296" r:id="rId9"/>
    <p:sldId id="291" r:id="rId10"/>
    <p:sldId id="278" r:id="rId11"/>
    <p:sldId id="279" r:id="rId12"/>
    <p:sldId id="284" r:id="rId13"/>
    <p:sldId id="285" r:id="rId14"/>
    <p:sldId id="286" r:id="rId15"/>
    <p:sldId id="288" r:id="rId16"/>
    <p:sldId id="287" r:id="rId17"/>
    <p:sldId id="282" r:id="rId18"/>
    <p:sldId id="299"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1F49AF"/>
    <a:srgbClr val="6883A4"/>
    <a:srgbClr val="D0DADE"/>
    <a:srgbClr val="11B3ED"/>
    <a:srgbClr val="42C2F0"/>
    <a:srgbClr val="39BFEF"/>
    <a:srgbClr val="4DC6F1"/>
    <a:srgbClr val="11ADE5"/>
    <a:srgbClr val="2DB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57" autoAdjust="0"/>
    <p:restoredTop sz="94660"/>
  </p:normalViewPr>
  <p:slideViewPr>
    <p:cSldViewPr>
      <p:cViewPr varScale="1">
        <p:scale>
          <a:sx n="70" d="100"/>
          <a:sy n="70" d="100"/>
        </p:scale>
        <p:origin x="1416" y="72"/>
      </p:cViewPr>
      <p:guideLst>
        <p:guide orient="horz" pos="2160"/>
        <p:guide pos="2880"/>
      </p:guideLst>
    </p:cSldViewPr>
  </p:slideViewPr>
  <p:notesTextViewPr>
    <p:cViewPr>
      <p:scale>
        <a:sx n="50" d="100"/>
        <a:sy n="5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dLbls>
          <c:showLegendKey val="0"/>
          <c:showVal val="0"/>
          <c:showCatName val="0"/>
          <c:showSerName val="0"/>
          <c:showPercent val="0"/>
          <c:showBubbleSize val="0"/>
        </c:dLbls>
        <c:gapWidth val="150"/>
        <c:axId val="285717664"/>
        <c:axId val="285718056"/>
      </c:barChart>
      <c:catAx>
        <c:axId val="285717664"/>
        <c:scaling>
          <c:orientation val="minMax"/>
        </c:scaling>
        <c:delete val="1"/>
        <c:axPos val="b"/>
        <c:numFmt formatCode="General" sourceLinked="0"/>
        <c:majorTickMark val="out"/>
        <c:minorTickMark val="none"/>
        <c:tickLblPos val="nextTo"/>
        <c:crossAx val="285718056"/>
        <c:crosses val="autoZero"/>
        <c:auto val="1"/>
        <c:lblAlgn val="ctr"/>
        <c:lblOffset val="100"/>
        <c:noMultiLvlLbl val="0"/>
      </c:catAx>
      <c:valAx>
        <c:axId val="285718056"/>
        <c:scaling>
          <c:orientation val="minMax"/>
        </c:scaling>
        <c:delete val="0"/>
        <c:axPos val="l"/>
        <c:majorGridlines/>
        <c:numFmt formatCode="General" sourceLinked="1"/>
        <c:majorTickMark val="out"/>
        <c:minorTickMark val="none"/>
        <c:tickLblPos val="nextTo"/>
        <c:txPr>
          <a:bodyPr/>
          <a:lstStyle/>
          <a:p>
            <a:pPr>
              <a:defRPr sz="600"/>
            </a:pPr>
            <a:endParaRPr lang="en-US"/>
          </a:p>
        </c:txPr>
        <c:crossAx val="28571766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6E9B88-8E78-4130-B578-13A339D00703}" type="datetimeFigureOut">
              <a:rPr lang="en-US" smtClean="0"/>
              <a:t>1/11/2016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7D14EE-7C02-4A17-9455-667737FEEDEF}" type="slidenum">
              <a:rPr lang="en-US" smtClean="0"/>
              <a:t>‹#›</a:t>
            </a:fld>
            <a:endParaRPr lang="en-US"/>
          </a:p>
        </p:txBody>
      </p:sp>
    </p:spTree>
    <p:extLst>
      <p:ext uri="{BB962C8B-B14F-4D97-AF65-F5344CB8AC3E}">
        <p14:creationId xmlns:p14="http://schemas.microsoft.com/office/powerpoint/2010/main" val="858398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7D14EE-7C02-4A17-9455-667737FEEDEF}" type="slidenum">
              <a:rPr lang="en-US" smtClean="0"/>
              <a:t>2</a:t>
            </a:fld>
            <a:endParaRPr lang="en-US"/>
          </a:p>
        </p:txBody>
      </p:sp>
    </p:spTree>
    <p:extLst>
      <p:ext uri="{BB962C8B-B14F-4D97-AF65-F5344CB8AC3E}">
        <p14:creationId xmlns:p14="http://schemas.microsoft.com/office/powerpoint/2010/main" val="3959097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7D14EE-7C02-4A17-9455-667737FEEDEF}" type="slidenum">
              <a:rPr lang="en-US" smtClean="0"/>
              <a:t>11</a:t>
            </a:fld>
            <a:endParaRPr lang="en-US"/>
          </a:p>
        </p:txBody>
      </p:sp>
    </p:spTree>
    <p:extLst>
      <p:ext uri="{BB962C8B-B14F-4D97-AF65-F5344CB8AC3E}">
        <p14:creationId xmlns:p14="http://schemas.microsoft.com/office/powerpoint/2010/main" val="3959097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7D14EE-7C02-4A17-9455-667737FEEDEF}" type="slidenum">
              <a:rPr lang="en-US" smtClean="0"/>
              <a:t>12</a:t>
            </a:fld>
            <a:endParaRPr lang="en-US"/>
          </a:p>
        </p:txBody>
      </p:sp>
    </p:spTree>
    <p:extLst>
      <p:ext uri="{BB962C8B-B14F-4D97-AF65-F5344CB8AC3E}">
        <p14:creationId xmlns:p14="http://schemas.microsoft.com/office/powerpoint/2010/main" val="3959097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7D14EE-7C02-4A17-9455-667737FEEDEF}" type="slidenum">
              <a:rPr lang="en-US" smtClean="0"/>
              <a:t>13</a:t>
            </a:fld>
            <a:endParaRPr lang="en-US"/>
          </a:p>
        </p:txBody>
      </p:sp>
    </p:spTree>
    <p:extLst>
      <p:ext uri="{BB962C8B-B14F-4D97-AF65-F5344CB8AC3E}">
        <p14:creationId xmlns:p14="http://schemas.microsoft.com/office/powerpoint/2010/main" val="3959097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7D14EE-7C02-4A17-9455-667737FEEDEF}" type="slidenum">
              <a:rPr lang="en-US" smtClean="0"/>
              <a:t>14</a:t>
            </a:fld>
            <a:endParaRPr lang="en-US"/>
          </a:p>
        </p:txBody>
      </p:sp>
    </p:spTree>
    <p:extLst>
      <p:ext uri="{BB962C8B-B14F-4D97-AF65-F5344CB8AC3E}">
        <p14:creationId xmlns:p14="http://schemas.microsoft.com/office/powerpoint/2010/main" val="3959097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7D14EE-7C02-4A17-9455-667737FEEDEF}" type="slidenum">
              <a:rPr lang="en-US" smtClean="0"/>
              <a:t>15</a:t>
            </a:fld>
            <a:endParaRPr lang="en-US"/>
          </a:p>
        </p:txBody>
      </p:sp>
    </p:spTree>
    <p:extLst>
      <p:ext uri="{BB962C8B-B14F-4D97-AF65-F5344CB8AC3E}">
        <p14:creationId xmlns:p14="http://schemas.microsoft.com/office/powerpoint/2010/main" val="3959097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7D14EE-7C02-4A17-9455-667737FEEDEF}" type="slidenum">
              <a:rPr lang="en-US" smtClean="0"/>
              <a:t>16</a:t>
            </a:fld>
            <a:endParaRPr lang="en-US"/>
          </a:p>
        </p:txBody>
      </p:sp>
    </p:spTree>
    <p:extLst>
      <p:ext uri="{BB962C8B-B14F-4D97-AF65-F5344CB8AC3E}">
        <p14:creationId xmlns:p14="http://schemas.microsoft.com/office/powerpoint/2010/main" val="3959097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7D14EE-7C02-4A17-9455-667737FEEDEF}" type="slidenum">
              <a:rPr lang="en-US" smtClean="0"/>
              <a:t>17</a:t>
            </a:fld>
            <a:endParaRPr lang="en-US"/>
          </a:p>
        </p:txBody>
      </p:sp>
    </p:spTree>
    <p:extLst>
      <p:ext uri="{BB962C8B-B14F-4D97-AF65-F5344CB8AC3E}">
        <p14:creationId xmlns:p14="http://schemas.microsoft.com/office/powerpoint/2010/main" val="3959097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7D14EE-7C02-4A17-9455-667737FEEDEF}" type="slidenum">
              <a:rPr lang="en-US" smtClean="0"/>
              <a:t>18</a:t>
            </a:fld>
            <a:endParaRPr lang="en-US"/>
          </a:p>
        </p:txBody>
      </p:sp>
    </p:spTree>
    <p:extLst>
      <p:ext uri="{BB962C8B-B14F-4D97-AF65-F5344CB8AC3E}">
        <p14:creationId xmlns:p14="http://schemas.microsoft.com/office/powerpoint/2010/main" val="1764011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7D14EE-7C02-4A17-9455-667737FEEDEF}" type="slidenum">
              <a:rPr lang="en-US" smtClean="0"/>
              <a:t>19</a:t>
            </a:fld>
            <a:endParaRPr lang="en-US"/>
          </a:p>
        </p:txBody>
      </p:sp>
    </p:spTree>
    <p:extLst>
      <p:ext uri="{BB962C8B-B14F-4D97-AF65-F5344CB8AC3E}">
        <p14:creationId xmlns:p14="http://schemas.microsoft.com/office/powerpoint/2010/main" val="3959097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7D14EE-7C02-4A17-9455-667737FEEDEF}" type="slidenum">
              <a:rPr lang="en-US" smtClean="0"/>
              <a:t>3</a:t>
            </a:fld>
            <a:endParaRPr lang="en-US"/>
          </a:p>
        </p:txBody>
      </p:sp>
    </p:spTree>
    <p:extLst>
      <p:ext uri="{BB962C8B-B14F-4D97-AF65-F5344CB8AC3E}">
        <p14:creationId xmlns:p14="http://schemas.microsoft.com/office/powerpoint/2010/main" val="2152430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7D14EE-7C02-4A17-9455-667737FEEDEF}" type="slidenum">
              <a:rPr lang="en-US" smtClean="0"/>
              <a:t>4</a:t>
            </a:fld>
            <a:endParaRPr lang="en-US"/>
          </a:p>
        </p:txBody>
      </p:sp>
    </p:spTree>
    <p:extLst>
      <p:ext uri="{BB962C8B-B14F-4D97-AF65-F5344CB8AC3E}">
        <p14:creationId xmlns:p14="http://schemas.microsoft.com/office/powerpoint/2010/main" val="3959097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7D14EE-7C02-4A17-9455-667737FEEDEF}" type="slidenum">
              <a:rPr lang="en-US" smtClean="0"/>
              <a:t>5</a:t>
            </a:fld>
            <a:endParaRPr lang="en-US"/>
          </a:p>
        </p:txBody>
      </p:sp>
    </p:spTree>
    <p:extLst>
      <p:ext uri="{BB962C8B-B14F-4D97-AF65-F5344CB8AC3E}">
        <p14:creationId xmlns:p14="http://schemas.microsoft.com/office/powerpoint/2010/main" val="3959097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7D14EE-7C02-4A17-9455-667737FEEDEF}" type="slidenum">
              <a:rPr lang="en-US" smtClean="0"/>
              <a:t>6</a:t>
            </a:fld>
            <a:endParaRPr lang="en-US"/>
          </a:p>
        </p:txBody>
      </p:sp>
    </p:spTree>
    <p:extLst>
      <p:ext uri="{BB962C8B-B14F-4D97-AF65-F5344CB8AC3E}">
        <p14:creationId xmlns:p14="http://schemas.microsoft.com/office/powerpoint/2010/main" val="3959097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7D14EE-7C02-4A17-9455-667737FEEDEF}" type="slidenum">
              <a:rPr lang="en-US" smtClean="0"/>
              <a:t>7</a:t>
            </a:fld>
            <a:endParaRPr lang="en-US"/>
          </a:p>
        </p:txBody>
      </p:sp>
    </p:spTree>
    <p:extLst>
      <p:ext uri="{BB962C8B-B14F-4D97-AF65-F5344CB8AC3E}">
        <p14:creationId xmlns:p14="http://schemas.microsoft.com/office/powerpoint/2010/main" val="3959097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7D14EE-7C02-4A17-9455-667737FEEDEF}" type="slidenum">
              <a:rPr lang="en-US" smtClean="0"/>
              <a:t>8</a:t>
            </a:fld>
            <a:endParaRPr lang="en-US"/>
          </a:p>
        </p:txBody>
      </p:sp>
    </p:spTree>
    <p:extLst>
      <p:ext uri="{BB962C8B-B14F-4D97-AF65-F5344CB8AC3E}">
        <p14:creationId xmlns:p14="http://schemas.microsoft.com/office/powerpoint/2010/main" val="3959097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7D14EE-7C02-4A17-9455-667737FEEDEF}" type="slidenum">
              <a:rPr lang="en-US" smtClean="0"/>
              <a:t>9</a:t>
            </a:fld>
            <a:endParaRPr lang="en-US"/>
          </a:p>
        </p:txBody>
      </p:sp>
    </p:spTree>
    <p:extLst>
      <p:ext uri="{BB962C8B-B14F-4D97-AF65-F5344CB8AC3E}">
        <p14:creationId xmlns:p14="http://schemas.microsoft.com/office/powerpoint/2010/main" val="3959097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447D14EE-7C02-4A17-9455-667737FEEDEF}" type="slidenum">
              <a:rPr lang="en-US" smtClean="0"/>
              <a:t>10</a:t>
            </a:fld>
            <a:endParaRPr lang="en-US"/>
          </a:p>
        </p:txBody>
      </p:sp>
    </p:spTree>
    <p:extLst>
      <p:ext uri="{BB962C8B-B14F-4D97-AF65-F5344CB8AC3E}">
        <p14:creationId xmlns:p14="http://schemas.microsoft.com/office/powerpoint/2010/main" val="3959097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2BE201-9A89-4BFE-A87F-021F8A8327D9}" type="datetimeFigureOut">
              <a:rPr lang="en-US" smtClean="0"/>
              <a:pPr/>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70C5C-AE24-4D33-A412-9EE14E5A235E}" type="slidenum">
              <a:rPr lang="en-US" smtClean="0"/>
              <a:pPr/>
              <a:t>‹#›</a:t>
            </a:fld>
            <a:endParaRPr lang="en-US"/>
          </a:p>
        </p:txBody>
      </p:sp>
    </p:spTree>
    <p:extLst>
      <p:ext uri="{BB962C8B-B14F-4D97-AF65-F5344CB8AC3E}">
        <p14:creationId xmlns:p14="http://schemas.microsoft.com/office/powerpoint/2010/main" val="3115134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2BE201-9A89-4BFE-A87F-021F8A8327D9}" type="datetimeFigureOut">
              <a:rPr lang="en-US" smtClean="0"/>
              <a:pPr/>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70C5C-AE24-4D33-A412-9EE14E5A235E}" type="slidenum">
              <a:rPr lang="en-US" smtClean="0"/>
              <a:pPr/>
              <a:t>‹#›</a:t>
            </a:fld>
            <a:endParaRPr lang="en-US"/>
          </a:p>
        </p:txBody>
      </p:sp>
    </p:spTree>
    <p:extLst>
      <p:ext uri="{BB962C8B-B14F-4D97-AF65-F5344CB8AC3E}">
        <p14:creationId xmlns:p14="http://schemas.microsoft.com/office/powerpoint/2010/main" val="1909802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2BE201-9A89-4BFE-A87F-021F8A8327D9}" type="datetimeFigureOut">
              <a:rPr lang="en-US" smtClean="0"/>
              <a:pPr/>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70C5C-AE24-4D33-A412-9EE14E5A235E}" type="slidenum">
              <a:rPr lang="en-US" smtClean="0"/>
              <a:pPr/>
              <a:t>‹#›</a:t>
            </a:fld>
            <a:endParaRPr lang="en-US"/>
          </a:p>
        </p:txBody>
      </p:sp>
    </p:spTree>
    <p:extLst>
      <p:ext uri="{BB962C8B-B14F-4D97-AF65-F5344CB8AC3E}">
        <p14:creationId xmlns:p14="http://schemas.microsoft.com/office/powerpoint/2010/main" val="1609264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2BE201-9A89-4BFE-A87F-021F8A8327D9}" type="datetimeFigureOut">
              <a:rPr lang="en-US" smtClean="0"/>
              <a:pPr/>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70C5C-AE24-4D33-A412-9EE14E5A235E}" type="slidenum">
              <a:rPr lang="en-US" smtClean="0"/>
              <a:pPr/>
              <a:t>‹#›</a:t>
            </a:fld>
            <a:endParaRPr lang="en-US"/>
          </a:p>
        </p:txBody>
      </p:sp>
    </p:spTree>
    <p:extLst>
      <p:ext uri="{BB962C8B-B14F-4D97-AF65-F5344CB8AC3E}">
        <p14:creationId xmlns:p14="http://schemas.microsoft.com/office/powerpoint/2010/main" val="243444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2BE201-9A89-4BFE-A87F-021F8A8327D9}" type="datetimeFigureOut">
              <a:rPr lang="en-US" smtClean="0"/>
              <a:pPr/>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70C5C-AE24-4D33-A412-9EE14E5A235E}" type="slidenum">
              <a:rPr lang="en-US" smtClean="0"/>
              <a:pPr/>
              <a:t>‹#›</a:t>
            </a:fld>
            <a:endParaRPr lang="en-US"/>
          </a:p>
        </p:txBody>
      </p:sp>
    </p:spTree>
    <p:extLst>
      <p:ext uri="{BB962C8B-B14F-4D97-AF65-F5344CB8AC3E}">
        <p14:creationId xmlns:p14="http://schemas.microsoft.com/office/powerpoint/2010/main" val="198658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2BE201-9A89-4BFE-A87F-021F8A8327D9}" type="datetimeFigureOut">
              <a:rPr lang="en-US" smtClean="0"/>
              <a:pPr/>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70C5C-AE24-4D33-A412-9EE14E5A235E}" type="slidenum">
              <a:rPr lang="en-US" smtClean="0"/>
              <a:pPr/>
              <a:t>‹#›</a:t>
            </a:fld>
            <a:endParaRPr lang="en-US"/>
          </a:p>
        </p:txBody>
      </p:sp>
    </p:spTree>
    <p:extLst>
      <p:ext uri="{BB962C8B-B14F-4D97-AF65-F5344CB8AC3E}">
        <p14:creationId xmlns:p14="http://schemas.microsoft.com/office/powerpoint/2010/main" val="3966845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2BE201-9A89-4BFE-A87F-021F8A8327D9}" type="datetimeFigureOut">
              <a:rPr lang="en-US" smtClean="0"/>
              <a:pPr/>
              <a:t>1/11/2016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A70C5C-AE24-4D33-A412-9EE14E5A235E}" type="slidenum">
              <a:rPr lang="en-US" smtClean="0"/>
              <a:pPr/>
              <a:t>‹#›</a:t>
            </a:fld>
            <a:endParaRPr lang="en-US"/>
          </a:p>
        </p:txBody>
      </p:sp>
    </p:spTree>
    <p:extLst>
      <p:ext uri="{BB962C8B-B14F-4D97-AF65-F5344CB8AC3E}">
        <p14:creationId xmlns:p14="http://schemas.microsoft.com/office/powerpoint/2010/main" val="1940006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2BE201-9A89-4BFE-A87F-021F8A8327D9}" type="datetimeFigureOut">
              <a:rPr lang="en-US" smtClean="0"/>
              <a:pPr/>
              <a:t>1/11/2016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A70C5C-AE24-4D33-A412-9EE14E5A235E}" type="slidenum">
              <a:rPr lang="en-US" smtClean="0"/>
              <a:pPr/>
              <a:t>‹#›</a:t>
            </a:fld>
            <a:endParaRPr lang="en-US"/>
          </a:p>
        </p:txBody>
      </p:sp>
    </p:spTree>
    <p:extLst>
      <p:ext uri="{BB962C8B-B14F-4D97-AF65-F5344CB8AC3E}">
        <p14:creationId xmlns:p14="http://schemas.microsoft.com/office/powerpoint/2010/main" val="1332685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2BE201-9A89-4BFE-A87F-021F8A8327D9}" type="datetimeFigureOut">
              <a:rPr lang="en-US" smtClean="0"/>
              <a:pPr/>
              <a:t>1/11/2016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A70C5C-AE24-4D33-A412-9EE14E5A235E}" type="slidenum">
              <a:rPr lang="en-US" smtClean="0"/>
              <a:pPr/>
              <a:t>‹#›</a:t>
            </a:fld>
            <a:endParaRPr lang="en-US"/>
          </a:p>
        </p:txBody>
      </p:sp>
    </p:spTree>
    <p:extLst>
      <p:ext uri="{BB962C8B-B14F-4D97-AF65-F5344CB8AC3E}">
        <p14:creationId xmlns:p14="http://schemas.microsoft.com/office/powerpoint/2010/main" val="3337764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2BE201-9A89-4BFE-A87F-021F8A8327D9}" type="datetimeFigureOut">
              <a:rPr lang="en-US" smtClean="0"/>
              <a:pPr/>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70C5C-AE24-4D33-A412-9EE14E5A235E}" type="slidenum">
              <a:rPr lang="en-US" smtClean="0"/>
              <a:pPr/>
              <a:t>‹#›</a:t>
            </a:fld>
            <a:endParaRPr lang="en-US"/>
          </a:p>
        </p:txBody>
      </p:sp>
    </p:spTree>
    <p:extLst>
      <p:ext uri="{BB962C8B-B14F-4D97-AF65-F5344CB8AC3E}">
        <p14:creationId xmlns:p14="http://schemas.microsoft.com/office/powerpoint/2010/main" val="3536394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2BE201-9A89-4BFE-A87F-021F8A8327D9}" type="datetimeFigureOut">
              <a:rPr lang="en-US" smtClean="0"/>
              <a:pPr/>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70C5C-AE24-4D33-A412-9EE14E5A235E}" type="slidenum">
              <a:rPr lang="en-US" smtClean="0"/>
              <a:pPr/>
              <a:t>‹#›</a:t>
            </a:fld>
            <a:endParaRPr lang="en-US"/>
          </a:p>
        </p:txBody>
      </p:sp>
    </p:spTree>
    <p:extLst>
      <p:ext uri="{BB962C8B-B14F-4D97-AF65-F5344CB8AC3E}">
        <p14:creationId xmlns:p14="http://schemas.microsoft.com/office/powerpoint/2010/main" val="89153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2BE201-9A89-4BFE-A87F-021F8A8327D9}" type="datetimeFigureOut">
              <a:rPr lang="en-US" smtClean="0"/>
              <a:pPr/>
              <a:t>1/11/2016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A70C5C-AE24-4D33-A412-9EE14E5A235E}" type="slidenum">
              <a:rPr lang="en-US" smtClean="0"/>
              <a:pPr/>
              <a:t>‹#›</a:t>
            </a:fld>
            <a:endParaRPr lang="en-US"/>
          </a:p>
        </p:txBody>
      </p:sp>
    </p:spTree>
    <p:extLst>
      <p:ext uri="{BB962C8B-B14F-4D97-AF65-F5344CB8AC3E}">
        <p14:creationId xmlns:p14="http://schemas.microsoft.com/office/powerpoint/2010/main" val="2601163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s>
</file>

<file path=ppt/slides/_rels/slide1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47.png"/><Relationship Id="rId4" Type="http://schemas.openxmlformats.org/officeDocument/2006/relationships/image" Target="../media/image46.png"/></Relationships>
</file>

<file path=ppt/slides/_rels/slide1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gif"/><Relationship Id="rId7" Type="http://schemas.openxmlformats.org/officeDocument/2006/relationships/image" Target="../media/image57.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 Id="rId9" Type="http://schemas.openxmlformats.org/officeDocument/2006/relationships/image" Target="../media/image59.png"/></Relationships>
</file>

<file path=ppt/slides/_rels/slide1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62.png"/><Relationship Id="rId4" Type="http://schemas.openxmlformats.org/officeDocument/2006/relationships/image" Target="../media/image6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chart" Target="../charts/chart2.xml"/><Relationship Id="rId3" Type="http://schemas.openxmlformats.org/officeDocument/2006/relationships/image" Target="../media/image15.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chart" Target="../charts/chart1.xml"/><Relationship Id="rId11" Type="http://schemas.openxmlformats.org/officeDocument/2006/relationships/image" Target="../media/image22.png"/><Relationship Id="rId5" Type="http://schemas.openxmlformats.org/officeDocument/2006/relationships/image" Target="../media/image17.png"/><Relationship Id="rId10" Type="http://schemas.openxmlformats.org/officeDocument/2006/relationships/image" Target="../media/image21.png"/><Relationship Id="rId4" Type="http://schemas.openxmlformats.org/officeDocument/2006/relationships/image" Target="../media/image16.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2627208" y="3124200"/>
            <a:ext cx="3127587" cy="523220"/>
          </a:xfrm>
          <a:prstGeom prst="rect">
            <a:avLst/>
          </a:prstGeom>
          <a:noFill/>
        </p:spPr>
        <p:txBody>
          <a:bodyPr wrap="none" rtlCol="0" anchor="ctr">
            <a:spAutoFit/>
          </a:bodyPr>
          <a:lstStyle/>
          <a:p>
            <a:pPr algn="ctr"/>
            <a:r>
              <a:rPr lang="en-US" altLang="en-US" sz="2800" b="1"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Reporting Engine</a:t>
            </a:r>
          </a:p>
        </p:txBody>
      </p:sp>
      <p:pic>
        <p:nvPicPr>
          <p:cNvPr id="17" name="Picture 16" descr="ust_logo.png"/>
          <p:cNvPicPr>
            <a:picLocks noChangeAspect="1"/>
          </p:cNvPicPr>
          <p:nvPr/>
        </p:nvPicPr>
        <p:blipFill>
          <a:blip r:embed="rId2" cstate="print"/>
          <a:stretch>
            <a:fillRect/>
          </a:stretch>
        </p:blipFill>
        <p:spPr>
          <a:xfrm>
            <a:off x="7696200" y="6095999"/>
            <a:ext cx="1104900" cy="402633"/>
          </a:xfrm>
          <a:prstGeom prst="rect">
            <a:avLst/>
          </a:prstGeom>
        </p:spPr>
      </p:pic>
      <p:sp>
        <p:nvSpPr>
          <p:cNvPr id="18" name="Rectangle 46"/>
          <p:cNvSpPr>
            <a:spLocks noChangeArrowheads="1"/>
          </p:cNvSpPr>
          <p:nvPr/>
        </p:nvSpPr>
        <p:spPr bwMode="auto">
          <a:xfrm>
            <a:off x="228600" y="6537325"/>
            <a:ext cx="2776538" cy="168275"/>
          </a:xfrm>
          <a:prstGeom prst="rect">
            <a:avLst/>
          </a:prstGeom>
          <a:noFill/>
          <a:ln w="9525">
            <a:noFill/>
            <a:miter lim="800000"/>
            <a:headEnd/>
            <a:tailEnd/>
          </a:ln>
        </p:spPr>
        <p:txBody>
          <a:bodyPr wrap="none" lIns="0" tIns="0" rIns="0" bIns="0">
            <a:spAutoFit/>
          </a:bodyPr>
          <a:lstStyle/>
          <a:p>
            <a:r>
              <a:rPr lang="en-US" sz="1100" dirty="0">
                <a:solidFill>
                  <a:schemeClr val="bg1">
                    <a:lumMod val="50000"/>
                  </a:schemeClr>
                </a:solidFill>
                <a:latin typeface="Segoe" pitchFamily="34" charset="0"/>
              </a:rPr>
              <a:t>20 Enterprise, 4th Floor, Aliso Viejo, CA </a:t>
            </a:r>
            <a:r>
              <a:rPr lang="en-US" sz="1100" dirty="0" smtClean="0">
                <a:solidFill>
                  <a:schemeClr val="bg1">
                    <a:lumMod val="50000"/>
                  </a:schemeClr>
                </a:solidFill>
                <a:latin typeface="Segoe" pitchFamily="34" charset="0"/>
              </a:rPr>
              <a:t>92656</a:t>
            </a:r>
            <a:endParaRPr lang="en-US" dirty="0">
              <a:solidFill>
                <a:schemeClr val="bg1">
                  <a:lumMod val="50000"/>
                </a:schemeClr>
              </a:solidFill>
            </a:endParaRPr>
          </a:p>
        </p:txBody>
      </p:sp>
      <p:sp>
        <p:nvSpPr>
          <p:cNvPr id="19" name="Rectangle 47"/>
          <p:cNvSpPr>
            <a:spLocks noChangeArrowheads="1"/>
          </p:cNvSpPr>
          <p:nvPr/>
        </p:nvSpPr>
        <p:spPr bwMode="auto">
          <a:xfrm>
            <a:off x="7543800" y="6515100"/>
            <a:ext cx="1258358" cy="169277"/>
          </a:xfrm>
          <a:prstGeom prst="rect">
            <a:avLst/>
          </a:prstGeom>
          <a:noFill/>
          <a:ln w="9525">
            <a:noFill/>
            <a:miter lim="800000"/>
            <a:headEnd/>
            <a:tailEnd/>
          </a:ln>
        </p:spPr>
        <p:txBody>
          <a:bodyPr wrap="none" lIns="0" tIns="0" rIns="0" bIns="0">
            <a:spAutoFit/>
          </a:bodyPr>
          <a:lstStyle/>
          <a:p>
            <a:r>
              <a:rPr lang="en-US" sz="1100" dirty="0" smtClean="0">
                <a:solidFill>
                  <a:schemeClr val="bg1">
                    <a:lumMod val="50000"/>
                  </a:schemeClr>
                </a:solidFill>
                <a:latin typeface="Segoe" pitchFamily="34" charset="0"/>
              </a:rPr>
              <a:t>www.ust-global.com</a:t>
            </a:r>
            <a:endParaRPr lang="en-US" dirty="0">
              <a:solidFill>
                <a:schemeClr val="bg1">
                  <a:lumMod val="50000"/>
                </a:schemeClr>
              </a:solidFill>
            </a:endParaRPr>
          </a:p>
        </p:txBody>
      </p:sp>
      <p:pic>
        <p:nvPicPr>
          <p:cNvPr id="1026" name="Picture 2" descr="C:\Users\u43549\Desktop\Untitled-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405" y="228600"/>
            <a:ext cx="2076450" cy="5619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191000" y="457200"/>
            <a:ext cx="236220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0612848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p:nvPr/>
        </p:nvSpPr>
        <p:spPr>
          <a:xfrm>
            <a:off x="8494083" y="304800"/>
            <a:ext cx="308075" cy="312182"/>
          </a:xfrm>
          <a:custGeom>
            <a:avLst/>
            <a:gdLst>
              <a:gd name="connsiteX0" fmla="*/ 0 w 232544"/>
              <a:gd name="connsiteY0" fmla="*/ 0 h 312182"/>
              <a:gd name="connsiteX1" fmla="*/ 232544 w 232544"/>
              <a:gd name="connsiteY1" fmla="*/ 0 h 312182"/>
              <a:gd name="connsiteX2" fmla="*/ 232544 w 232544"/>
              <a:gd name="connsiteY2" fmla="*/ 312182 h 312182"/>
              <a:gd name="connsiteX3" fmla="*/ 0 w 232544"/>
              <a:gd name="connsiteY3" fmla="*/ 312182 h 312182"/>
              <a:gd name="connsiteX4" fmla="*/ 0 w 232544"/>
              <a:gd name="connsiteY4" fmla="*/ 0 h 312182"/>
              <a:gd name="connsiteX0" fmla="*/ 0 w 270644"/>
              <a:gd name="connsiteY0" fmla="*/ 0 h 312182"/>
              <a:gd name="connsiteX1" fmla="*/ 270644 w 270644"/>
              <a:gd name="connsiteY1" fmla="*/ 0 h 312182"/>
              <a:gd name="connsiteX2" fmla="*/ 232544 w 270644"/>
              <a:gd name="connsiteY2" fmla="*/ 312182 h 312182"/>
              <a:gd name="connsiteX3" fmla="*/ 0 w 270644"/>
              <a:gd name="connsiteY3" fmla="*/ 312182 h 312182"/>
              <a:gd name="connsiteX4" fmla="*/ 0 w 270644"/>
              <a:gd name="connsiteY4" fmla="*/ 0 h 312182"/>
              <a:gd name="connsiteX0" fmla="*/ 37431 w 308075"/>
              <a:gd name="connsiteY0" fmla="*/ 0 h 312182"/>
              <a:gd name="connsiteX1" fmla="*/ 308075 w 308075"/>
              <a:gd name="connsiteY1" fmla="*/ 0 h 312182"/>
              <a:gd name="connsiteX2" fmla="*/ 269975 w 308075"/>
              <a:gd name="connsiteY2" fmla="*/ 312182 h 312182"/>
              <a:gd name="connsiteX3" fmla="*/ 0 w 308075"/>
              <a:gd name="connsiteY3" fmla="*/ 312182 h 312182"/>
              <a:gd name="connsiteX4" fmla="*/ 37431 w 308075"/>
              <a:gd name="connsiteY4" fmla="*/ 0 h 312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075" h="312182">
                <a:moveTo>
                  <a:pt x="37431" y="0"/>
                </a:moveTo>
                <a:lnTo>
                  <a:pt x="308075" y="0"/>
                </a:lnTo>
                <a:lnTo>
                  <a:pt x="269975" y="312182"/>
                </a:lnTo>
                <a:lnTo>
                  <a:pt x="0" y="312182"/>
                </a:lnTo>
                <a:lnTo>
                  <a:pt x="37431"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62938" y="297418"/>
            <a:ext cx="1560042" cy="369332"/>
          </a:xfrm>
          <a:prstGeom prst="rect">
            <a:avLst/>
          </a:prstGeom>
          <a:noFill/>
        </p:spPr>
        <p:txBody>
          <a:bodyPr wrap="none" rtlCol="0" anchor="ctr">
            <a:spAutoFit/>
          </a:bodyPr>
          <a:lstStyle/>
          <a:p>
            <a:r>
              <a:rPr lang="en-US" altLang="en-US" b="1"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Components</a:t>
            </a:r>
            <a:endParaRPr lang="en-US" altLang="en-US" b="1" dirty="0">
              <a:solidFill>
                <a:schemeClr val="tx2"/>
              </a:solidFill>
              <a:latin typeface="Segoe UI" panose="020B0502040204020203" pitchFamily="34" charset="0"/>
              <a:ea typeface="Segoe UI" panose="020B0502040204020203" pitchFamily="34" charset="0"/>
              <a:cs typeface="Segoe UI" panose="020B0502040204020203" pitchFamily="34" charset="0"/>
            </a:endParaRPr>
          </a:p>
        </p:txBody>
      </p:sp>
      <p:sp>
        <p:nvSpPr>
          <p:cNvPr id="19" name="Rectangle 47"/>
          <p:cNvSpPr>
            <a:spLocks noChangeArrowheads="1"/>
          </p:cNvSpPr>
          <p:nvPr/>
        </p:nvSpPr>
        <p:spPr bwMode="auto">
          <a:xfrm>
            <a:off x="265642" y="6515100"/>
            <a:ext cx="681277" cy="153888"/>
          </a:xfrm>
          <a:prstGeom prst="rect">
            <a:avLst/>
          </a:prstGeom>
          <a:noFill/>
          <a:ln w="9525">
            <a:noFill/>
            <a:miter lim="800000"/>
            <a:headEnd/>
            <a:tailEnd/>
          </a:ln>
        </p:spPr>
        <p:txBody>
          <a:bodyPr wrap="none" lIns="0" tIns="0" rIns="0" bIns="0">
            <a:spAutoFit/>
          </a:bodyPr>
          <a:lstStyle/>
          <a:p>
            <a:r>
              <a:rPr lang="en-US" sz="1000" dirty="0" smtClean="0">
                <a:solidFill>
                  <a:schemeClr val="bg1">
                    <a:lumMod val="50000"/>
                  </a:schemeClr>
                </a:solidFill>
                <a:latin typeface="Segoe" pitchFamily="34" charset="0"/>
              </a:rPr>
              <a:t>UST </a:t>
            </a:r>
            <a:r>
              <a:rPr lang="en-US" sz="1000" dirty="0">
                <a:solidFill>
                  <a:schemeClr val="bg1">
                    <a:lumMod val="50000"/>
                  </a:schemeClr>
                </a:solidFill>
                <a:latin typeface="Segoe" pitchFamily="34" charset="0"/>
              </a:rPr>
              <a:t>Internal</a:t>
            </a:r>
          </a:p>
        </p:txBody>
      </p:sp>
      <p:sp>
        <p:nvSpPr>
          <p:cNvPr id="6" name="Slide Number Placeholder 3"/>
          <p:cNvSpPr>
            <a:spLocks noGrp="1"/>
          </p:cNvSpPr>
          <p:nvPr>
            <p:ph type="sldNum" sz="quarter" idx="12"/>
          </p:nvPr>
        </p:nvSpPr>
        <p:spPr>
          <a:xfrm>
            <a:off x="8410575" y="263525"/>
            <a:ext cx="411985" cy="365125"/>
          </a:xfrm>
        </p:spPr>
        <p:txBody>
          <a:bodyPr/>
          <a:lstStyle/>
          <a:p>
            <a:fld id="{0320C1E7-080C-47A3-B2F8-2C12B1E7AAA4}" type="slidenum">
              <a:rPr lang="en-US" smtClean="0">
                <a:solidFill>
                  <a:schemeClr val="bg1"/>
                </a:solidFill>
              </a:rPr>
              <a:pPr/>
              <a:t>10</a:t>
            </a:fld>
            <a:endParaRPr lang="en-US" dirty="0">
              <a:solidFill>
                <a:schemeClr val="bg1"/>
              </a:solidFill>
            </a:endParaRPr>
          </a:p>
        </p:txBody>
      </p:sp>
      <p:sp>
        <p:nvSpPr>
          <p:cNvPr id="2" name="Rectangle 1"/>
          <p:cNvSpPr/>
          <p:nvPr/>
        </p:nvSpPr>
        <p:spPr>
          <a:xfrm>
            <a:off x="-3943" y="316468"/>
            <a:ext cx="270644" cy="312182"/>
          </a:xfrm>
          <a:custGeom>
            <a:avLst/>
            <a:gdLst>
              <a:gd name="connsiteX0" fmla="*/ 0 w 232544"/>
              <a:gd name="connsiteY0" fmla="*/ 0 h 312182"/>
              <a:gd name="connsiteX1" fmla="*/ 232544 w 232544"/>
              <a:gd name="connsiteY1" fmla="*/ 0 h 312182"/>
              <a:gd name="connsiteX2" fmla="*/ 232544 w 232544"/>
              <a:gd name="connsiteY2" fmla="*/ 312182 h 312182"/>
              <a:gd name="connsiteX3" fmla="*/ 0 w 232544"/>
              <a:gd name="connsiteY3" fmla="*/ 312182 h 312182"/>
              <a:gd name="connsiteX4" fmla="*/ 0 w 232544"/>
              <a:gd name="connsiteY4" fmla="*/ 0 h 312182"/>
              <a:gd name="connsiteX0" fmla="*/ 0 w 270644"/>
              <a:gd name="connsiteY0" fmla="*/ 0 h 312182"/>
              <a:gd name="connsiteX1" fmla="*/ 270644 w 270644"/>
              <a:gd name="connsiteY1" fmla="*/ 0 h 312182"/>
              <a:gd name="connsiteX2" fmla="*/ 232544 w 270644"/>
              <a:gd name="connsiteY2" fmla="*/ 312182 h 312182"/>
              <a:gd name="connsiteX3" fmla="*/ 0 w 270644"/>
              <a:gd name="connsiteY3" fmla="*/ 312182 h 312182"/>
              <a:gd name="connsiteX4" fmla="*/ 0 w 270644"/>
              <a:gd name="connsiteY4" fmla="*/ 0 h 312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44" h="312182">
                <a:moveTo>
                  <a:pt x="0" y="0"/>
                </a:moveTo>
                <a:lnTo>
                  <a:pt x="270644" y="0"/>
                </a:lnTo>
                <a:lnTo>
                  <a:pt x="232544" y="312182"/>
                </a:lnTo>
                <a:lnTo>
                  <a:pt x="0" y="312182"/>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457200" y="960432"/>
            <a:ext cx="2133918" cy="523220"/>
          </a:xfrm>
          <a:prstGeom prst="rect">
            <a:avLst/>
          </a:prstGeom>
          <a:noFill/>
        </p:spPr>
        <p:txBody>
          <a:bodyPr wrap="none" rtlCol="0" anchor="ctr">
            <a:spAutoFit/>
          </a:bodyPr>
          <a:lstStyle/>
          <a:p>
            <a:pPr>
              <a:lnSpc>
                <a:spcPct val="200000"/>
              </a:lnSpc>
              <a:buClr>
                <a:srgbClr val="7FD4F3"/>
              </a:buClr>
            </a:pPr>
            <a:r>
              <a:rPr lang="en-US" sz="1400" dirty="0" smtClean="0">
                <a:solidFill>
                  <a:schemeClr val="tx2"/>
                </a:solidFill>
              </a:rPr>
              <a:t>Major Report Components</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81336" y="3733510"/>
            <a:ext cx="774150" cy="64151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08771" y="3685097"/>
            <a:ext cx="774150" cy="641516"/>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56117" y="2011258"/>
            <a:ext cx="774150" cy="641516"/>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22117" y="5265844"/>
            <a:ext cx="774150" cy="641516"/>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69924" y="1942851"/>
            <a:ext cx="774150" cy="641516"/>
          </a:xfrm>
          <a:prstGeom prst="rect">
            <a:avLst/>
          </a:prstGeom>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70578" y="1982002"/>
            <a:ext cx="774150" cy="641516"/>
          </a:xfrm>
          <a:prstGeom prst="rect">
            <a:avLst/>
          </a:prstGeom>
        </p:spPr>
      </p:pic>
      <p:pic>
        <p:nvPicPr>
          <p:cNvPr id="13" name="Pictur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292953" y="3704686"/>
            <a:ext cx="774150" cy="641516"/>
          </a:xfrm>
          <a:prstGeom prst="rect">
            <a:avLst/>
          </a:prstGeom>
        </p:spPr>
      </p:pic>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256771" y="1961343"/>
            <a:ext cx="774150" cy="641516"/>
          </a:xfrm>
          <a:prstGeom prst="rect">
            <a:avLst/>
          </a:prstGeom>
        </p:spPr>
      </p:pic>
      <p:pic>
        <p:nvPicPr>
          <p:cNvPr id="15" name="Picture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6725" y="2019774"/>
            <a:ext cx="853956" cy="550005"/>
          </a:xfrm>
          <a:prstGeom prst="rect">
            <a:avLst/>
          </a:prstGeom>
        </p:spPr>
      </p:pic>
      <p:pic>
        <p:nvPicPr>
          <p:cNvPr id="18" name="Picture 1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633293" y="1944333"/>
            <a:ext cx="774150" cy="641516"/>
          </a:xfrm>
          <a:prstGeom prst="rect">
            <a:avLst/>
          </a:prstGeom>
        </p:spPr>
      </p:pic>
      <p:pic>
        <p:nvPicPr>
          <p:cNvPr id="20" name="Picture 1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085936" y="3689380"/>
            <a:ext cx="774150" cy="641516"/>
          </a:xfrm>
          <a:prstGeom prst="rect">
            <a:avLst/>
          </a:prstGeom>
        </p:spPr>
      </p:pic>
      <p:pic>
        <p:nvPicPr>
          <p:cNvPr id="21" name="Picture 2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523826" y="5265844"/>
            <a:ext cx="774150" cy="641516"/>
          </a:xfrm>
          <a:prstGeom prst="rect">
            <a:avLst/>
          </a:prstGeom>
        </p:spPr>
      </p:pic>
      <p:pic>
        <p:nvPicPr>
          <p:cNvPr id="22" name="Picture 2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653340" y="3687242"/>
            <a:ext cx="774150" cy="641516"/>
          </a:xfrm>
          <a:prstGeom prst="rect">
            <a:avLst/>
          </a:prstGeom>
        </p:spPr>
      </p:pic>
      <p:pic>
        <p:nvPicPr>
          <p:cNvPr id="25" name="Picture 2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06268" y="3704686"/>
            <a:ext cx="774150" cy="641516"/>
          </a:xfrm>
          <a:prstGeom prst="rect">
            <a:avLst/>
          </a:prstGeom>
        </p:spPr>
      </p:pic>
      <p:sp>
        <p:nvSpPr>
          <p:cNvPr id="28" name="TextBox 27"/>
          <p:cNvSpPr txBox="1"/>
          <p:nvPr/>
        </p:nvSpPr>
        <p:spPr>
          <a:xfrm>
            <a:off x="447559" y="2819400"/>
            <a:ext cx="1272287" cy="261610"/>
          </a:xfrm>
          <a:prstGeom prst="rect">
            <a:avLst/>
          </a:prstGeom>
          <a:noFill/>
        </p:spPr>
        <p:txBody>
          <a:bodyPr wrap="square" rtlCol="0" anchor="ctr">
            <a:spAutoFit/>
          </a:bodyPr>
          <a:lstStyle/>
          <a:p>
            <a:pPr algn="ctr">
              <a:buClr>
                <a:srgbClr val="7FD4F3"/>
              </a:buClr>
            </a:pPr>
            <a:r>
              <a:rPr lang="en-US" sz="1100" dirty="0" smtClean="0">
                <a:solidFill>
                  <a:schemeClr val="tx2"/>
                </a:solidFill>
              </a:rPr>
              <a:t>Custom Texts</a:t>
            </a:r>
          </a:p>
        </p:txBody>
      </p:sp>
      <p:sp>
        <p:nvSpPr>
          <p:cNvPr id="30" name="TextBox 29"/>
          <p:cNvSpPr txBox="1"/>
          <p:nvPr/>
        </p:nvSpPr>
        <p:spPr>
          <a:xfrm>
            <a:off x="1828800" y="2819400"/>
            <a:ext cx="1272287" cy="261610"/>
          </a:xfrm>
          <a:prstGeom prst="rect">
            <a:avLst/>
          </a:prstGeom>
          <a:noFill/>
        </p:spPr>
        <p:txBody>
          <a:bodyPr wrap="square" rtlCol="0" anchor="ctr">
            <a:spAutoFit/>
          </a:bodyPr>
          <a:lstStyle/>
          <a:p>
            <a:pPr algn="ctr">
              <a:buClr>
                <a:srgbClr val="7FD4F3"/>
              </a:buClr>
            </a:pPr>
            <a:r>
              <a:rPr lang="en-US" sz="1100" dirty="0" smtClean="0">
                <a:solidFill>
                  <a:schemeClr val="tx2"/>
                </a:solidFill>
              </a:rPr>
              <a:t>Line Charts</a:t>
            </a:r>
          </a:p>
        </p:txBody>
      </p:sp>
      <p:sp>
        <p:nvSpPr>
          <p:cNvPr id="31" name="TextBox 30"/>
          <p:cNvSpPr txBox="1"/>
          <p:nvPr/>
        </p:nvSpPr>
        <p:spPr>
          <a:xfrm>
            <a:off x="3221509" y="2762298"/>
            <a:ext cx="1272287" cy="430887"/>
          </a:xfrm>
          <a:prstGeom prst="rect">
            <a:avLst/>
          </a:prstGeom>
          <a:noFill/>
        </p:spPr>
        <p:txBody>
          <a:bodyPr wrap="square" rtlCol="0" anchor="ctr">
            <a:spAutoFit/>
          </a:bodyPr>
          <a:lstStyle/>
          <a:p>
            <a:pPr algn="ctr">
              <a:buClr>
                <a:srgbClr val="7FD4F3"/>
              </a:buClr>
            </a:pPr>
            <a:r>
              <a:rPr lang="en-US" sz="1100" dirty="0" smtClean="0">
                <a:solidFill>
                  <a:schemeClr val="tx2"/>
                </a:solidFill>
              </a:rPr>
              <a:t>Performance history of selected </a:t>
            </a:r>
          </a:p>
        </p:txBody>
      </p:sp>
      <p:sp>
        <p:nvSpPr>
          <p:cNvPr id="32" name="TextBox 31"/>
          <p:cNvSpPr txBox="1"/>
          <p:nvPr/>
        </p:nvSpPr>
        <p:spPr>
          <a:xfrm>
            <a:off x="4607048" y="2771018"/>
            <a:ext cx="1272287" cy="261610"/>
          </a:xfrm>
          <a:prstGeom prst="rect">
            <a:avLst/>
          </a:prstGeom>
          <a:noFill/>
        </p:spPr>
        <p:txBody>
          <a:bodyPr wrap="square" rtlCol="0" anchor="ctr">
            <a:spAutoFit/>
          </a:bodyPr>
          <a:lstStyle/>
          <a:p>
            <a:pPr algn="ctr">
              <a:buClr>
                <a:srgbClr val="7FD4F3"/>
              </a:buClr>
            </a:pPr>
            <a:r>
              <a:rPr lang="en-US" sz="1100" dirty="0" smtClean="0">
                <a:solidFill>
                  <a:schemeClr val="tx2"/>
                </a:solidFill>
              </a:rPr>
              <a:t>Health indicator</a:t>
            </a:r>
          </a:p>
        </p:txBody>
      </p:sp>
      <p:sp>
        <p:nvSpPr>
          <p:cNvPr id="33" name="TextBox 32"/>
          <p:cNvSpPr txBox="1"/>
          <p:nvPr/>
        </p:nvSpPr>
        <p:spPr>
          <a:xfrm>
            <a:off x="6086475" y="2749189"/>
            <a:ext cx="1272287" cy="261610"/>
          </a:xfrm>
          <a:prstGeom prst="rect">
            <a:avLst/>
          </a:prstGeom>
          <a:noFill/>
        </p:spPr>
        <p:txBody>
          <a:bodyPr wrap="square" rtlCol="0" anchor="ctr">
            <a:spAutoFit/>
          </a:bodyPr>
          <a:lstStyle/>
          <a:p>
            <a:pPr algn="ctr">
              <a:buClr>
                <a:srgbClr val="7FD4F3"/>
              </a:buClr>
            </a:pPr>
            <a:r>
              <a:rPr lang="en-US" sz="1100" dirty="0" smtClean="0">
                <a:solidFill>
                  <a:schemeClr val="tx2"/>
                </a:solidFill>
              </a:rPr>
              <a:t>Pie chart</a:t>
            </a:r>
          </a:p>
        </p:txBody>
      </p:sp>
      <p:sp>
        <p:nvSpPr>
          <p:cNvPr id="23" name="Rounded Rectangle 22"/>
          <p:cNvSpPr/>
          <p:nvPr/>
        </p:nvSpPr>
        <p:spPr>
          <a:xfrm>
            <a:off x="575111" y="1905000"/>
            <a:ext cx="1017185" cy="737571"/>
          </a:xfrm>
          <a:prstGeom prst="roundRect">
            <a:avLst>
              <a:gd name="adj" fmla="val 5843"/>
            </a:avLst>
          </a:prstGeom>
          <a:noFill/>
          <a:ln w="9525">
            <a:solidFill>
              <a:srgbClr val="6883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1948407" y="1904998"/>
            <a:ext cx="1017185" cy="737571"/>
          </a:xfrm>
          <a:prstGeom prst="roundRect">
            <a:avLst>
              <a:gd name="adj" fmla="val 5843"/>
            </a:avLst>
          </a:prstGeom>
          <a:noFill/>
          <a:ln w="9525">
            <a:solidFill>
              <a:srgbClr val="6883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3349061" y="1904997"/>
            <a:ext cx="1017185" cy="737571"/>
          </a:xfrm>
          <a:prstGeom prst="roundRect">
            <a:avLst>
              <a:gd name="adj" fmla="val 5843"/>
            </a:avLst>
          </a:prstGeom>
          <a:noFill/>
          <a:ln w="9525">
            <a:solidFill>
              <a:srgbClr val="6883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4734600" y="1906483"/>
            <a:ext cx="1017185" cy="737571"/>
          </a:xfrm>
          <a:prstGeom prst="roundRect">
            <a:avLst>
              <a:gd name="adj" fmla="val 5843"/>
            </a:avLst>
          </a:prstGeom>
          <a:noFill/>
          <a:ln w="9525">
            <a:solidFill>
              <a:srgbClr val="6883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6135254" y="1906482"/>
            <a:ext cx="1017185" cy="737571"/>
          </a:xfrm>
          <a:prstGeom prst="roundRect">
            <a:avLst>
              <a:gd name="adj" fmla="val 5843"/>
            </a:avLst>
          </a:prstGeom>
          <a:noFill/>
          <a:ln w="9525">
            <a:solidFill>
              <a:srgbClr val="6883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7441467" y="2760841"/>
            <a:ext cx="1272287" cy="261610"/>
          </a:xfrm>
          <a:prstGeom prst="rect">
            <a:avLst/>
          </a:prstGeom>
          <a:noFill/>
        </p:spPr>
        <p:txBody>
          <a:bodyPr wrap="square" rtlCol="0" anchor="ctr">
            <a:spAutoFit/>
          </a:bodyPr>
          <a:lstStyle/>
          <a:p>
            <a:pPr algn="ctr">
              <a:buClr>
                <a:srgbClr val="7FD4F3"/>
              </a:buClr>
            </a:pPr>
            <a:r>
              <a:rPr lang="en-US" sz="1100" dirty="0" smtClean="0">
                <a:solidFill>
                  <a:schemeClr val="tx2"/>
                </a:solidFill>
              </a:rPr>
              <a:t>Tables</a:t>
            </a:r>
          </a:p>
        </p:txBody>
      </p:sp>
      <p:sp>
        <p:nvSpPr>
          <p:cNvPr id="40" name="TextBox 39"/>
          <p:cNvSpPr txBox="1"/>
          <p:nvPr/>
        </p:nvSpPr>
        <p:spPr>
          <a:xfrm>
            <a:off x="457200" y="4505236"/>
            <a:ext cx="1272287" cy="261610"/>
          </a:xfrm>
          <a:prstGeom prst="rect">
            <a:avLst/>
          </a:prstGeom>
          <a:noFill/>
        </p:spPr>
        <p:txBody>
          <a:bodyPr wrap="square" rtlCol="0" anchor="ctr">
            <a:spAutoFit/>
          </a:bodyPr>
          <a:lstStyle/>
          <a:p>
            <a:pPr algn="ctr">
              <a:buClr>
                <a:srgbClr val="7FD4F3"/>
              </a:buClr>
            </a:pPr>
            <a:r>
              <a:rPr lang="en-US" sz="1100" dirty="0" smtClean="0">
                <a:solidFill>
                  <a:schemeClr val="tx2"/>
                </a:solidFill>
              </a:rPr>
              <a:t>Manual data table</a:t>
            </a:r>
          </a:p>
        </p:txBody>
      </p:sp>
      <p:sp>
        <p:nvSpPr>
          <p:cNvPr id="41" name="TextBox 40"/>
          <p:cNvSpPr txBox="1"/>
          <p:nvPr/>
        </p:nvSpPr>
        <p:spPr>
          <a:xfrm>
            <a:off x="1864982" y="4522827"/>
            <a:ext cx="1272287" cy="430887"/>
          </a:xfrm>
          <a:prstGeom prst="rect">
            <a:avLst/>
          </a:prstGeom>
          <a:noFill/>
        </p:spPr>
        <p:txBody>
          <a:bodyPr wrap="square" rtlCol="0" anchor="ctr">
            <a:spAutoFit/>
          </a:bodyPr>
          <a:lstStyle/>
          <a:p>
            <a:pPr algn="ctr">
              <a:buClr>
                <a:srgbClr val="7FD4F3"/>
              </a:buClr>
            </a:pPr>
            <a:r>
              <a:rPr lang="en-US" sz="1100" dirty="0" smtClean="0">
                <a:solidFill>
                  <a:schemeClr val="tx2"/>
                </a:solidFill>
              </a:rPr>
              <a:t>Manual data service</a:t>
            </a:r>
          </a:p>
        </p:txBody>
      </p:sp>
      <p:sp>
        <p:nvSpPr>
          <p:cNvPr id="42" name="TextBox 41"/>
          <p:cNvSpPr txBox="1"/>
          <p:nvPr/>
        </p:nvSpPr>
        <p:spPr>
          <a:xfrm>
            <a:off x="3257691" y="4538990"/>
            <a:ext cx="1272287" cy="261610"/>
          </a:xfrm>
          <a:prstGeom prst="rect">
            <a:avLst/>
          </a:prstGeom>
          <a:noFill/>
        </p:spPr>
        <p:txBody>
          <a:bodyPr wrap="square" rtlCol="0" anchor="ctr">
            <a:spAutoFit/>
          </a:bodyPr>
          <a:lstStyle/>
          <a:p>
            <a:pPr algn="ctr">
              <a:buClr>
                <a:srgbClr val="7FD4F3"/>
              </a:buClr>
            </a:pPr>
            <a:r>
              <a:rPr lang="en-US" sz="1100" dirty="0" smtClean="0">
                <a:solidFill>
                  <a:schemeClr val="tx2"/>
                </a:solidFill>
              </a:rPr>
              <a:t>Activity feed</a:t>
            </a:r>
          </a:p>
        </p:txBody>
      </p:sp>
      <p:sp>
        <p:nvSpPr>
          <p:cNvPr id="43" name="TextBox 42"/>
          <p:cNvSpPr txBox="1"/>
          <p:nvPr/>
        </p:nvSpPr>
        <p:spPr>
          <a:xfrm>
            <a:off x="4643230" y="4505236"/>
            <a:ext cx="1272287" cy="261610"/>
          </a:xfrm>
          <a:prstGeom prst="rect">
            <a:avLst/>
          </a:prstGeom>
          <a:noFill/>
        </p:spPr>
        <p:txBody>
          <a:bodyPr wrap="square" rtlCol="0" anchor="ctr">
            <a:spAutoFit/>
          </a:bodyPr>
          <a:lstStyle/>
          <a:p>
            <a:pPr algn="ctr">
              <a:buClr>
                <a:srgbClr val="7FD4F3"/>
              </a:buClr>
            </a:pPr>
            <a:r>
              <a:rPr lang="en-US" sz="1100" dirty="0" smtClean="0">
                <a:solidFill>
                  <a:schemeClr val="tx2"/>
                </a:solidFill>
              </a:rPr>
              <a:t>Alarms</a:t>
            </a:r>
          </a:p>
        </p:txBody>
      </p:sp>
      <p:sp>
        <p:nvSpPr>
          <p:cNvPr id="44" name="TextBox 43"/>
          <p:cNvSpPr txBox="1"/>
          <p:nvPr/>
        </p:nvSpPr>
        <p:spPr>
          <a:xfrm>
            <a:off x="6122657" y="4398769"/>
            <a:ext cx="1272287" cy="430887"/>
          </a:xfrm>
          <a:prstGeom prst="rect">
            <a:avLst/>
          </a:prstGeom>
          <a:noFill/>
        </p:spPr>
        <p:txBody>
          <a:bodyPr wrap="square" rtlCol="0" anchor="ctr">
            <a:spAutoFit/>
          </a:bodyPr>
          <a:lstStyle/>
          <a:p>
            <a:pPr algn="ctr">
              <a:buClr>
                <a:srgbClr val="7FD4F3"/>
              </a:buClr>
            </a:pPr>
            <a:r>
              <a:rPr lang="en-US" sz="1100" dirty="0" smtClean="0">
                <a:solidFill>
                  <a:schemeClr val="tx2"/>
                </a:solidFill>
              </a:rPr>
              <a:t>Coordinated phosphate</a:t>
            </a:r>
          </a:p>
        </p:txBody>
      </p:sp>
      <p:sp>
        <p:nvSpPr>
          <p:cNvPr id="45" name="Rounded Rectangle 44"/>
          <p:cNvSpPr/>
          <p:nvPr/>
        </p:nvSpPr>
        <p:spPr>
          <a:xfrm>
            <a:off x="7509763" y="1894823"/>
            <a:ext cx="1017185" cy="737571"/>
          </a:xfrm>
          <a:prstGeom prst="roundRect">
            <a:avLst>
              <a:gd name="adj" fmla="val 5843"/>
            </a:avLst>
          </a:prstGeom>
          <a:noFill/>
          <a:ln w="9525">
            <a:solidFill>
              <a:srgbClr val="6883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586647" y="3639217"/>
            <a:ext cx="1017185" cy="737571"/>
          </a:xfrm>
          <a:prstGeom prst="roundRect">
            <a:avLst>
              <a:gd name="adj" fmla="val 5843"/>
            </a:avLst>
          </a:prstGeom>
          <a:noFill/>
          <a:ln w="9525">
            <a:solidFill>
              <a:srgbClr val="6883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a:off x="1984589" y="3639216"/>
            <a:ext cx="1017185" cy="737571"/>
          </a:xfrm>
          <a:prstGeom prst="roundRect">
            <a:avLst>
              <a:gd name="adj" fmla="val 5843"/>
            </a:avLst>
          </a:prstGeom>
          <a:noFill/>
          <a:ln w="9525">
            <a:solidFill>
              <a:srgbClr val="6883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a:off x="3385243" y="3639215"/>
            <a:ext cx="1017185" cy="737571"/>
          </a:xfrm>
          <a:prstGeom prst="roundRect">
            <a:avLst>
              <a:gd name="adj" fmla="val 5843"/>
            </a:avLst>
          </a:prstGeom>
          <a:noFill/>
          <a:ln w="9525">
            <a:solidFill>
              <a:srgbClr val="6883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a:off x="4770782" y="3640701"/>
            <a:ext cx="1017185" cy="737571"/>
          </a:xfrm>
          <a:prstGeom prst="roundRect">
            <a:avLst>
              <a:gd name="adj" fmla="val 5843"/>
            </a:avLst>
          </a:prstGeom>
          <a:noFill/>
          <a:ln w="9525">
            <a:solidFill>
              <a:srgbClr val="6883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6171436" y="3640700"/>
            <a:ext cx="1017185" cy="737571"/>
          </a:xfrm>
          <a:prstGeom prst="roundRect">
            <a:avLst>
              <a:gd name="adj" fmla="val 5843"/>
            </a:avLst>
          </a:prstGeom>
          <a:noFill/>
          <a:ln w="9525">
            <a:solidFill>
              <a:srgbClr val="6883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3274758" y="6060739"/>
            <a:ext cx="1272287" cy="261610"/>
          </a:xfrm>
          <a:prstGeom prst="rect">
            <a:avLst/>
          </a:prstGeom>
          <a:noFill/>
        </p:spPr>
        <p:txBody>
          <a:bodyPr wrap="square" rtlCol="0" anchor="ctr">
            <a:spAutoFit/>
          </a:bodyPr>
          <a:lstStyle/>
          <a:p>
            <a:pPr algn="ctr">
              <a:buClr>
                <a:srgbClr val="7FD4F3"/>
              </a:buClr>
            </a:pPr>
            <a:r>
              <a:rPr lang="en-US" sz="1100" dirty="0" smtClean="0">
                <a:solidFill>
                  <a:schemeClr val="tx2"/>
                </a:solidFill>
              </a:rPr>
              <a:t>Value Project</a:t>
            </a:r>
          </a:p>
        </p:txBody>
      </p:sp>
      <p:sp>
        <p:nvSpPr>
          <p:cNvPr id="54" name="TextBox 53"/>
          <p:cNvSpPr txBox="1"/>
          <p:nvPr/>
        </p:nvSpPr>
        <p:spPr>
          <a:xfrm>
            <a:off x="4654344" y="6096000"/>
            <a:ext cx="1272287" cy="261610"/>
          </a:xfrm>
          <a:prstGeom prst="rect">
            <a:avLst/>
          </a:prstGeom>
          <a:noFill/>
        </p:spPr>
        <p:txBody>
          <a:bodyPr wrap="square" rtlCol="0" anchor="ctr">
            <a:spAutoFit/>
          </a:bodyPr>
          <a:lstStyle/>
          <a:p>
            <a:pPr algn="ctr">
              <a:buClr>
                <a:srgbClr val="7FD4F3"/>
              </a:buClr>
            </a:pPr>
            <a:r>
              <a:rPr lang="en-US" sz="1100" dirty="0" smtClean="0">
                <a:solidFill>
                  <a:schemeClr val="tx2"/>
                </a:solidFill>
              </a:rPr>
              <a:t>Image</a:t>
            </a:r>
          </a:p>
        </p:txBody>
      </p:sp>
      <p:sp>
        <p:nvSpPr>
          <p:cNvPr id="55" name="TextBox 54"/>
          <p:cNvSpPr txBox="1"/>
          <p:nvPr/>
        </p:nvSpPr>
        <p:spPr>
          <a:xfrm>
            <a:off x="7441465" y="4505236"/>
            <a:ext cx="1272287" cy="261610"/>
          </a:xfrm>
          <a:prstGeom prst="rect">
            <a:avLst/>
          </a:prstGeom>
          <a:noFill/>
        </p:spPr>
        <p:txBody>
          <a:bodyPr wrap="square" rtlCol="0" anchor="ctr">
            <a:spAutoFit/>
          </a:bodyPr>
          <a:lstStyle/>
          <a:p>
            <a:pPr algn="ctr">
              <a:buClr>
                <a:srgbClr val="7FD4F3"/>
              </a:buClr>
            </a:pPr>
            <a:r>
              <a:rPr lang="en-US" sz="1100" dirty="0" smtClean="0">
                <a:solidFill>
                  <a:schemeClr val="tx2"/>
                </a:solidFill>
              </a:rPr>
              <a:t>Variable Text</a:t>
            </a:r>
          </a:p>
        </p:txBody>
      </p:sp>
      <p:sp>
        <p:nvSpPr>
          <p:cNvPr id="58" name="Rounded Rectangle 57"/>
          <p:cNvSpPr/>
          <p:nvPr/>
        </p:nvSpPr>
        <p:spPr>
          <a:xfrm>
            <a:off x="3404205" y="5194720"/>
            <a:ext cx="1017185" cy="737571"/>
          </a:xfrm>
          <a:prstGeom prst="roundRect">
            <a:avLst>
              <a:gd name="adj" fmla="val 5843"/>
            </a:avLst>
          </a:prstGeom>
          <a:noFill/>
          <a:ln w="9525">
            <a:solidFill>
              <a:srgbClr val="6883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ed Rectangle 59"/>
          <p:cNvSpPr/>
          <p:nvPr/>
        </p:nvSpPr>
        <p:spPr>
          <a:xfrm>
            <a:off x="4800600" y="5193239"/>
            <a:ext cx="1017185" cy="737571"/>
          </a:xfrm>
          <a:prstGeom prst="roundRect">
            <a:avLst>
              <a:gd name="adj" fmla="val 5843"/>
            </a:avLst>
          </a:prstGeom>
          <a:noFill/>
          <a:ln w="9525">
            <a:solidFill>
              <a:srgbClr val="6883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a:off x="7543800" y="3640701"/>
            <a:ext cx="1017185" cy="737571"/>
          </a:xfrm>
          <a:prstGeom prst="roundRect">
            <a:avLst>
              <a:gd name="adj" fmla="val 5843"/>
            </a:avLst>
          </a:prstGeom>
          <a:noFill/>
          <a:ln w="9525">
            <a:solidFill>
              <a:srgbClr val="6883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80097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p:nvPr/>
        </p:nvSpPr>
        <p:spPr>
          <a:xfrm>
            <a:off x="8494083" y="304800"/>
            <a:ext cx="308075" cy="312182"/>
          </a:xfrm>
          <a:custGeom>
            <a:avLst/>
            <a:gdLst>
              <a:gd name="connsiteX0" fmla="*/ 0 w 232544"/>
              <a:gd name="connsiteY0" fmla="*/ 0 h 312182"/>
              <a:gd name="connsiteX1" fmla="*/ 232544 w 232544"/>
              <a:gd name="connsiteY1" fmla="*/ 0 h 312182"/>
              <a:gd name="connsiteX2" fmla="*/ 232544 w 232544"/>
              <a:gd name="connsiteY2" fmla="*/ 312182 h 312182"/>
              <a:gd name="connsiteX3" fmla="*/ 0 w 232544"/>
              <a:gd name="connsiteY3" fmla="*/ 312182 h 312182"/>
              <a:gd name="connsiteX4" fmla="*/ 0 w 232544"/>
              <a:gd name="connsiteY4" fmla="*/ 0 h 312182"/>
              <a:gd name="connsiteX0" fmla="*/ 0 w 270644"/>
              <a:gd name="connsiteY0" fmla="*/ 0 h 312182"/>
              <a:gd name="connsiteX1" fmla="*/ 270644 w 270644"/>
              <a:gd name="connsiteY1" fmla="*/ 0 h 312182"/>
              <a:gd name="connsiteX2" fmla="*/ 232544 w 270644"/>
              <a:gd name="connsiteY2" fmla="*/ 312182 h 312182"/>
              <a:gd name="connsiteX3" fmla="*/ 0 w 270644"/>
              <a:gd name="connsiteY3" fmla="*/ 312182 h 312182"/>
              <a:gd name="connsiteX4" fmla="*/ 0 w 270644"/>
              <a:gd name="connsiteY4" fmla="*/ 0 h 312182"/>
              <a:gd name="connsiteX0" fmla="*/ 37431 w 308075"/>
              <a:gd name="connsiteY0" fmla="*/ 0 h 312182"/>
              <a:gd name="connsiteX1" fmla="*/ 308075 w 308075"/>
              <a:gd name="connsiteY1" fmla="*/ 0 h 312182"/>
              <a:gd name="connsiteX2" fmla="*/ 269975 w 308075"/>
              <a:gd name="connsiteY2" fmla="*/ 312182 h 312182"/>
              <a:gd name="connsiteX3" fmla="*/ 0 w 308075"/>
              <a:gd name="connsiteY3" fmla="*/ 312182 h 312182"/>
              <a:gd name="connsiteX4" fmla="*/ 37431 w 308075"/>
              <a:gd name="connsiteY4" fmla="*/ 0 h 312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075" h="312182">
                <a:moveTo>
                  <a:pt x="37431" y="0"/>
                </a:moveTo>
                <a:lnTo>
                  <a:pt x="308075" y="0"/>
                </a:lnTo>
                <a:lnTo>
                  <a:pt x="269975" y="312182"/>
                </a:lnTo>
                <a:lnTo>
                  <a:pt x="0" y="312182"/>
                </a:lnTo>
                <a:lnTo>
                  <a:pt x="37431"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62938" y="297418"/>
            <a:ext cx="1560042" cy="369332"/>
          </a:xfrm>
          <a:prstGeom prst="rect">
            <a:avLst/>
          </a:prstGeom>
          <a:noFill/>
        </p:spPr>
        <p:txBody>
          <a:bodyPr wrap="none" rtlCol="0" anchor="ctr">
            <a:spAutoFit/>
          </a:bodyPr>
          <a:lstStyle/>
          <a:p>
            <a:r>
              <a:rPr lang="en-US" altLang="en-US" b="1"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Components</a:t>
            </a:r>
            <a:endParaRPr lang="en-US" altLang="en-US" b="1" dirty="0">
              <a:solidFill>
                <a:schemeClr val="tx2"/>
              </a:solidFill>
              <a:latin typeface="Segoe UI" panose="020B0502040204020203" pitchFamily="34" charset="0"/>
              <a:ea typeface="Segoe UI" panose="020B0502040204020203" pitchFamily="34" charset="0"/>
              <a:cs typeface="Segoe UI" panose="020B0502040204020203" pitchFamily="34" charset="0"/>
            </a:endParaRPr>
          </a:p>
        </p:txBody>
      </p:sp>
      <p:sp>
        <p:nvSpPr>
          <p:cNvPr id="19" name="Rectangle 47"/>
          <p:cNvSpPr>
            <a:spLocks noChangeArrowheads="1"/>
          </p:cNvSpPr>
          <p:nvPr/>
        </p:nvSpPr>
        <p:spPr bwMode="auto">
          <a:xfrm>
            <a:off x="265642" y="6515100"/>
            <a:ext cx="681277" cy="153888"/>
          </a:xfrm>
          <a:prstGeom prst="rect">
            <a:avLst/>
          </a:prstGeom>
          <a:noFill/>
          <a:ln w="9525">
            <a:noFill/>
            <a:miter lim="800000"/>
            <a:headEnd/>
            <a:tailEnd/>
          </a:ln>
        </p:spPr>
        <p:txBody>
          <a:bodyPr wrap="none" lIns="0" tIns="0" rIns="0" bIns="0">
            <a:spAutoFit/>
          </a:bodyPr>
          <a:lstStyle/>
          <a:p>
            <a:r>
              <a:rPr lang="en-US" sz="1000" dirty="0" smtClean="0">
                <a:solidFill>
                  <a:schemeClr val="bg1">
                    <a:lumMod val="50000"/>
                  </a:schemeClr>
                </a:solidFill>
                <a:latin typeface="Segoe" pitchFamily="34" charset="0"/>
              </a:rPr>
              <a:t>UST </a:t>
            </a:r>
            <a:r>
              <a:rPr lang="en-US" sz="1000" dirty="0">
                <a:solidFill>
                  <a:schemeClr val="bg1">
                    <a:lumMod val="50000"/>
                  </a:schemeClr>
                </a:solidFill>
                <a:latin typeface="Segoe" pitchFamily="34" charset="0"/>
              </a:rPr>
              <a:t>Internal</a:t>
            </a:r>
          </a:p>
        </p:txBody>
      </p:sp>
      <p:sp>
        <p:nvSpPr>
          <p:cNvPr id="6" name="Slide Number Placeholder 3"/>
          <p:cNvSpPr>
            <a:spLocks noGrp="1"/>
          </p:cNvSpPr>
          <p:nvPr>
            <p:ph type="sldNum" sz="quarter" idx="12"/>
          </p:nvPr>
        </p:nvSpPr>
        <p:spPr>
          <a:xfrm>
            <a:off x="8410575" y="263525"/>
            <a:ext cx="411985" cy="365125"/>
          </a:xfrm>
        </p:spPr>
        <p:txBody>
          <a:bodyPr/>
          <a:lstStyle/>
          <a:p>
            <a:fld id="{0320C1E7-080C-47A3-B2F8-2C12B1E7AAA4}" type="slidenum">
              <a:rPr lang="en-US" smtClean="0">
                <a:solidFill>
                  <a:schemeClr val="bg1"/>
                </a:solidFill>
              </a:rPr>
              <a:pPr/>
              <a:t>11</a:t>
            </a:fld>
            <a:endParaRPr lang="en-US" dirty="0">
              <a:solidFill>
                <a:schemeClr val="bg1"/>
              </a:solidFill>
            </a:endParaRPr>
          </a:p>
        </p:txBody>
      </p:sp>
      <p:sp>
        <p:nvSpPr>
          <p:cNvPr id="2" name="Rectangle 1"/>
          <p:cNvSpPr/>
          <p:nvPr/>
        </p:nvSpPr>
        <p:spPr>
          <a:xfrm>
            <a:off x="-3943" y="316468"/>
            <a:ext cx="270644" cy="312182"/>
          </a:xfrm>
          <a:custGeom>
            <a:avLst/>
            <a:gdLst>
              <a:gd name="connsiteX0" fmla="*/ 0 w 232544"/>
              <a:gd name="connsiteY0" fmla="*/ 0 h 312182"/>
              <a:gd name="connsiteX1" fmla="*/ 232544 w 232544"/>
              <a:gd name="connsiteY1" fmla="*/ 0 h 312182"/>
              <a:gd name="connsiteX2" fmla="*/ 232544 w 232544"/>
              <a:gd name="connsiteY2" fmla="*/ 312182 h 312182"/>
              <a:gd name="connsiteX3" fmla="*/ 0 w 232544"/>
              <a:gd name="connsiteY3" fmla="*/ 312182 h 312182"/>
              <a:gd name="connsiteX4" fmla="*/ 0 w 232544"/>
              <a:gd name="connsiteY4" fmla="*/ 0 h 312182"/>
              <a:gd name="connsiteX0" fmla="*/ 0 w 270644"/>
              <a:gd name="connsiteY0" fmla="*/ 0 h 312182"/>
              <a:gd name="connsiteX1" fmla="*/ 270644 w 270644"/>
              <a:gd name="connsiteY1" fmla="*/ 0 h 312182"/>
              <a:gd name="connsiteX2" fmla="*/ 232544 w 270644"/>
              <a:gd name="connsiteY2" fmla="*/ 312182 h 312182"/>
              <a:gd name="connsiteX3" fmla="*/ 0 w 270644"/>
              <a:gd name="connsiteY3" fmla="*/ 312182 h 312182"/>
              <a:gd name="connsiteX4" fmla="*/ 0 w 270644"/>
              <a:gd name="connsiteY4" fmla="*/ 0 h 312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44" h="312182">
                <a:moveTo>
                  <a:pt x="0" y="0"/>
                </a:moveTo>
                <a:lnTo>
                  <a:pt x="270644" y="0"/>
                </a:lnTo>
                <a:lnTo>
                  <a:pt x="232544" y="312182"/>
                </a:lnTo>
                <a:lnTo>
                  <a:pt x="0" y="312182"/>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556590" y="990600"/>
            <a:ext cx="917239" cy="462884"/>
          </a:xfrm>
          <a:prstGeom prst="rect">
            <a:avLst/>
          </a:prstGeom>
          <a:noFill/>
        </p:spPr>
        <p:txBody>
          <a:bodyPr wrap="none" rtlCol="0" anchor="ctr">
            <a:spAutoFit/>
          </a:bodyPr>
          <a:lstStyle/>
          <a:p>
            <a:pPr>
              <a:lnSpc>
                <a:spcPct val="200000"/>
              </a:lnSpc>
              <a:buClr>
                <a:srgbClr val="7FD4F3"/>
              </a:buClr>
            </a:pPr>
            <a:r>
              <a:rPr lang="en-US" sz="1400" b="1" dirty="0" smtClean="0">
                <a:solidFill>
                  <a:schemeClr val="tx2"/>
                </a:solidFill>
              </a:rPr>
              <a:t>Line chart</a:t>
            </a:r>
          </a:p>
        </p:txBody>
      </p:sp>
      <p:sp>
        <p:nvSpPr>
          <p:cNvPr id="11" name="TextBox 10"/>
          <p:cNvSpPr txBox="1"/>
          <p:nvPr/>
        </p:nvSpPr>
        <p:spPr>
          <a:xfrm>
            <a:off x="4052062" y="990600"/>
            <a:ext cx="841897" cy="462884"/>
          </a:xfrm>
          <a:prstGeom prst="rect">
            <a:avLst/>
          </a:prstGeom>
          <a:noFill/>
        </p:spPr>
        <p:txBody>
          <a:bodyPr wrap="none" rtlCol="0" anchor="ctr">
            <a:spAutoFit/>
          </a:bodyPr>
          <a:lstStyle/>
          <a:p>
            <a:pPr>
              <a:lnSpc>
                <a:spcPct val="200000"/>
              </a:lnSpc>
              <a:buClr>
                <a:srgbClr val="7FD4F3"/>
              </a:buClr>
            </a:pPr>
            <a:r>
              <a:rPr lang="en-US" sz="1400" b="1" dirty="0" smtClean="0">
                <a:solidFill>
                  <a:schemeClr val="tx2"/>
                </a:solidFill>
              </a:rPr>
              <a:t>Pie chart</a:t>
            </a:r>
          </a:p>
        </p:txBody>
      </p:sp>
      <p:sp>
        <p:nvSpPr>
          <p:cNvPr id="13" name="TextBox 12"/>
          <p:cNvSpPr txBox="1"/>
          <p:nvPr/>
        </p:nvSpPr>
        <p:spPr>
          <a:xfrm>
            <a:off x="6512429" y="1009650"/>
            <a:ext cx="650371" cy="462884"/>
          </a:xfrm>
          <a:prstGeom prst="rect">
            <a:avLst/>
          </a:prstGeom>
          <a:noFill/>
        </p:spPr>
        <p:txBody>
          <a:bodyPr wrap="none" rtlCol="0" anchor="ctr">
            <a:spAutoFit/>
          </a:bodyPr>
          <a:lstStyle/>
          <a:p>
            <a:pPr>
              <a:lnSpc>
                <a:spcPct val="200000"/>
              </a:lnSpc>
              <a:buClr>
                <a:srgbClr val="7FD4F3"/>
              </a:buClr>
            </a:pPr>
            <a:r>
              <a:rPr lang="en-US" sz="1400" b="1" dirty="0" smtClean="0">
                <a:solidFill>
                  <a:schemeClr val="tx2"/>
                </a:solidFill>
              </a:rPr>
              <a:t>Tables</a:t>
            </a:r>
          </a:p>
        </p:txBody>
      </p:sp>
      <p:grpSp>
        <p:nvGrpSpPr>
          <p:cNvPr id="21" name="Group 20"/>
          <p:cNvGrpSpPr/>
          <p:nvPr/>
        </p:nvGrpSpPr>
        <p:grpSpPr>
          <a:xfrm>
            <a:off x="1418780" y="1472534"/>
            <a:ext cx="1062330" cy="889349"/>
            <a:chOff x="533400" y="2300288"/>
            <a:chExt cx="735613" cy="615832"/>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9440" y="2300288"/>
              <a:ext cx="615832" cy="615832"/>
            </a:xfrm>
            <a:prstGeom prst="rect">
              <a:avLst/>
            </a:prstGeom>
          </p:spPr>
        </p:pic>
        <p:sp>
          <p:nvSpPr>
            <p:cNvPr id="18" name="Rounded Rectangle 17"/>
            <p:cNvSpPr/>
            <p:nvPr/>
          </p:nvSpPr>
          <p:spPr>
            <a:xfrm>
              <a:off x="533400" y="2382720"/>
              <a:ext cx="735613" cy="533400"/>
            </a:xfrm>
            <a:prstGeom prst="roundRect">
              <a:avLst>
                <a:gd name="adj" fmla="val 5843"/>
              </a:avLst>
            </a:prstGeom>
            <a:noFill/>
            <a:ln w="9525">
              <a:solidFill>
                <a:srgbClr val="6883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1418780" y="2819400"/>
            <a:ext cx="1062330" cy="770306"/>
            <a:chOff x="533400" y="3276600"/>
            <a:chExt cx="735613" cy="533400"/>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778" y="3279872"/>
              <a:ext cx="526855" cy="526855"/>
            </a:xfrm>
            <a:prstGeom prst="rect">
              <a:avLst/>
            </a:prstGeom>
          </p:spPr>
        </p:pic>
        <p:sp>
          <p:nvSpPr>
            <p:cNvPr id="20" name="Rounded Rectangle 19"/>
            <p:cNvSpPr/>
            <p:nvPr/>
          </p:nvSpPr>
          <p:spPr>
            <a:xfrm>
              <a:off x="533400" y="3276600"/>
              <a:ext cx="735613" cy="533400"/>
            </a:xfrm>
            <a:prstGeom prst="roundRect">
              <a:avLst>
                <a:gd name="adj" fmla="val 5843"/>
              </a:avLst>
            </a:prstGeom>
            <a:noFill/>
            <a:ln w="9525">
              <a:solidFill>
                <a:srgbClr val="6883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1427603" y="3962400"/>
            <a:ext cx="1075497" cy="845195"/>
            <a:chOff x="533400" y="4090628"/>
            <a:chExt cx="735613" cy="578092"/>
          </a:xfrm>
        </p:grpSpPr>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5744" y="4090628"/>
              <a:ext cx="555770" cy="555770"/>
            </a:xfrm>
            <a:prstGeom prst="rect">
              <a:avLst/>
            </a:prstGeom>
          </p:spPr>
        </p:pic>
        <p:sp>
          <p:nvSpPr>
            <p:cNvPr id="23" name="Rounded Rectangle 22"/>
            <p:cNvSpPr/>
            <p:nvPr/>
          </p:nvSpPr>
          <p:spPr>
            <a:xfrm>
              <a:off x="533400" y="4135320"/>
              <a:ext cx="735613" cy="533400"/>
            </a:xfrm>
            <a:prstGeom prst="roundRect">
              <a:avLst>
                <a:gd name="adj" fmla="val 5843"/>
              </a:avLst>
            </a:prstGeom>
            <a:noFill/>
            <a:ln w="9525">
              <a:solidFill>
                <a:srgbClr val="6883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p:cNvGrpSpPr/>
          <p:nvPr/>
        </p:nvGrpSpPr>
        <p:grpSpPr>
          <a:xfrm>
            <a:off x="1440770" y="5334000"/>
            <a:ext cx="1062330" cy="770306"/>
            <a:chOff x="533400" y="5029200"/>
            <a:chExt cx="735613" cy="533400"/>
          </a:xfrm>
        </p:grpSpPr>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2094" y="5043942"/>
              <a:ext cx="505957" cy="505957"/>
            </a:xfrm>
            <a:prstGeom prst="rect">
              <a:avLst/>
            </a:prstGeom>
          </p:spPr>
        </p:pic>
        <p:sp>
          <p:nvSpPr>
            <p:cNvPr id="25" name="Rounded Rectangle 24"/>
            <p:cNvSpPr/>
            <p:nvPr/>
          </p:nvSpPr>
          <p:spPr>
            <a:xfrm>
              <a:off x="533400" y="5029200"/>
              <a:ext cx="735613" cy="533400"/>
            </a:xfrm>
            <a:prstGeom prst="roundRect">
              <a:avLst>
                <a:gd name="adj" fmla="val 5843"/>
              </a:avLst>
            </a:prstGeom>
            <a:noFill/>
            <a:ln w="9525">
              <a:solidFill>
                <a:srgbClr val="6883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3932618" y="2743200"/>
            <a:ext cx="1076474" cy="780562"/>
            <a:chOff x="3455387" y="3284655"/>
            <a:chExt cx="735613" cy="533400"/>
          </a:xfrm>
        </p:grpSpPr>
        <p:sp>
          <p:nvSpPr>
            <p:cNvPr id="27" name="Rounded Rectangle 26"/>
            <p:cNvSpPr/>
            <p:nvPr/>
          </p:nvSpPr>
          <p:spPr>
            <a:xfrm>
              <a:off x="3455387" y="3284655"/>
              <a:ext cx="735613" cy="533400"/>
            </a:xfrm>
            <a:prstGeom prst="roundRect">
              <a:avLst>
                <a:gd name="adj" fmla="val 5843"/>
              </a:avLst>
            </a:prstGeom>
            <a:noFill/>
            <a:ln w="9525">
              <a:solidFill>
                <a:srgbClr val="6883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90925" y="3343275"/>
              <a:ext cx="443240" cy="443240"/>
            </a:xfrm>
            <a:prstGeom prst="rect">
              <a:avLst/>
            </a:prstGeom>
          </p:spPr>
        </p:pic>
      </p:grpSp>
      <p:grpSp>
        <p:nvGrpSpPr>
          <p:cNvPr id="33" name="Group 32"/>
          <p:cNvGrpSpPr/>
          <p:nvPr/>
        </p:nvGrpSpPr>
        <p:grpSpPr>
          <a:xfrm>
            <a:off x="3946524" y="1524000"/>
            <a:ext cx="1076474" cy="861739"/>
            <a:chOff x="3455387" y="2382479"/>
            <a:chExt cx="735613" cy="588873"/>
          </a:xfrm>
        </p:grpSpPr>
        <p:sp>
          <p:nvSpPr>
            <p:cNvPr id="26" name="Rounded Rectangle 25"/>
            <p:cNvSpPr/>
            <p:nvPr/>
          </p:nvSpPr>
          <p:spPr>
            <a:xfrm>
              <a:off x="3455387" y="2390775"/>
              <a:ext cx="735613" cy="533400"/>
            </a:xfrm>
            <a:prstGeom prst="roundRect">
              <a:avLst>
                <a:gd name="adj" fmla="val 5843"/>
              </a:avLst>
            </a:prstGeom>
            <a:noFill/>
            <a:ln w="9525">
              <a:solidFill>
                <a:srgbClr val="6883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00038" y="2382479"/>
              <a:ext cx="588873" cy="588873"/>
            </a:xfrm>
            <a:prstGeom prst="rect">
              <a:avLst/>
            </a:prstGeom>
          </p:spPr>
        </p:pic>
      </p:grpSp>
      <p:grpSp>
        <p:nvGrpSpPr>
          <p:cNvPr id="36" name="Group 35"/>
          <p:cNvGrpSpPr/>
          <p:nvPr/>
        </p:nvGrpSpPr>
        <p:grpSpPr>
          <a:xfrm>
            <a:off x="6286055" y="2733436"/>
            <a:ext cx="1064341" cy="771764"/>
            <a:chOff x="6350987" y="3284655"/>
            <a:chExt cx="735613" cy="533400"/>
          </a:xfrm>
        </p:grpSpPr>
        <p:sp>
          <p:nvSpPr>
            <p:cNvPr id="29" name="Rounded Rectangle 28"/>
            <p:cNvSpPr/>
            <p:nvPr/>
          </p:nvSpPr>
          <p:spPr>
            <a:xfrm>
              <a:off x="6350987" y="3284655"/>
              <a:ext cx="735613" cy="533400"/>
            </a:xfrm>
            <a:prstGeom prst="roundRect">
              <a:avLst>
                <a:gd name="adj" fmla="val 5843"/>
              </a:avLst>
            </a:prstGeom>
            <a:noFill/>
            <a:ln w="9525">
              <a:solidFill>
                <a:srgbClr val="6883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90192" y="3316635"/>
              <a:ext cx="484305" cy="484305"/>
            </a:xfrm>
            <a:prstGeom prst="rect">
              <a:avLst/>
            </a:prstGeom>
          </p:spPr>
        </p:pic>
      </p:grpSp>
      <p:grpSp>
        <p:nvGrpSpPr>
          <p:cNvPr id="35" name="Group 34"/>
          <p:cNvGrpSpPr/>
          <p:nvPr/>
        </p:nvGrpSpPr>
        <p:grpSpPr>
          <a:xfrm>
            <a:off x="6295845" y="1524000"/>
            <a:ext cx="1064341" cy="866107"/>
            <a:chOff x="6350987" y="2377221"/>
            <a:chExt cx="735613" cy="598605"/>
          </a:xfrm>
        </p:grpSpPr>
        <p:sp>
          <p:nvSpPr>
            <p:cNvPr id="28" name="Rounded Rectangle 27"/>
            <p:cNvSpPr/>
            <p:nvPr/>
          </p:nvSpPr>
          <p:spPr>
            <a:xfrm>
              <a:off x="6350987" y="2390775"/>
              <a:ext cx="735613" cy="533400"/>
            </a:xfrm>
            <a:prstGeom prst="roundRect">
              <a:avLst>
                <a:gd name="adj" fmla="val 5843"/>
              </a:avLst>
            </a:prstGeom>
            <a:noFill/>
            <a:ln w="9525">
              <a:solidFill>
                <a:srgbClr val="6883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419490" y="2377221"/>
              <a:ext cx="598605" cy="598605"/>
            </a:xfrm>
            <a:prstGeom prst="rect">
              <a:avLst/>
            </a:prstGeom>
          </p:spPr>
        </p:pic>
      </p:grpSp>
      <p:sp>
        <p:nvSpPr>
          <p:cNvPr id="37" name="Rectangle 36"/>
          <p:cNvSpPr/>
          <p:nvPr/>
        </p:nvSpPr>
        <p:spPr>
          <a:xfrm>
            <a:off x="1304480" y="2211548"/>
            <a:ext cx="1316386" cy="436402"/>
          </a:xfrm>
          <a:prstGeom prst="rect">
            <a:avLst/>
          </a:prstGeom>
        </p:spPr>
        <p:txBody>
          <a:bodyPr wrap="none">
            <a:spAutoFit/>
          </a:bodyPr>
          <a:lstStyle/>
          <a:p>
            <a:pPr algn="ctr">
              <a:lnSpc>
                <a:spcPct val="200000"/>
              </a:lnSpc>
              <a:buClr>
                <a:srgbClr val="7FD4F3"/>
              </a:buClr>
            </a:pPr>
            <a:r>
              <a:rPr lang="en-US" sz="1300" dirty="0">
                <a:solidFill>
                  <a:schemeClr val="tx2"/>
                </a:solidFill>
              </a:rPr>
              <a:t>Single Line Chart</a:t>
            </a:r>
          </a:p>
        </p:txBody>
      </p:sp>
      <p:sp>
        <p:nvSpPr>
          <p:cNvPr id="38" name="Rectangle 37"/>
          <p:cNvSpPr/>
          <p:nvPr/>
        </p:nvSpPr>
        <p:spPr>
          <a:xfrm>
            <a:off x="1138243" y="4668998"/>
            <a:ext cx="1678986" cy="436402"/>
          </a:xfrm>
          <a:prstGeom prst="rect">
            <a:avLst/>
          </a:prstGeom>
        </p:spPr>
        <p:txBody>
          <a:bodyPr wrap="none">
            <a:spAutoFit/>
          </a:bodyPr>
          <a:lstStyle/>
          <a:p>
            <a:pPr algn="ctr">
              <a:lnSpc>
                <a:spcPct val="200000"/>
              </a:lnSpc>
              <a:buClr>
                <a:srgbClr val="7FD4F3"/>
              </a:buClr>
            </a:pPr>
            <a:r>
              <a:rPr lang="en-US" sz="1300" dirty="0">
                <a:solidFill>
                  <a:schemeClr val="tx2"/>
                </a:solidFill>
              </a:rPr>
              <a:t>Single Scattered Chart</a:t>
            </a:r>
          </a:p>
        </p:txBody>
      </p:sp>
      <p:sp>
        <p:nvSpPr>
          <p:cNvPr id="39" name="Rectangle 38"/>
          <p:cNvSpPr/>
          <p:nvPr/>
        </p:nvSpPr>
        <p:spPr>
          <a:xfrm>
            <a:off x="1259943" y="3429000"/>
            <a:ext cx="1435586" cy="436402"/>
          </a:xfrm>
          <a:prstGeom prst="rect">
            <a:avLst/>
          </a:prstGeom>
        </p:spPr>
        <p:txBody>
          <a:bodyPr wrap="none">
            <a:spAutoFit/>
          </a:bodyPr>
          <a:lstStyle/>
          <a:p>
            <a:pPr algn="ctr">
              <a:lnSpc>
                <a:spcPct val="200000"/>
              </a:lnSpc>
              <a:buClr>
                <a:srgbClr val="7FD4F3"/>
              </a:buClr>
            </a:pPr>
            <a:r>
              <a:rPr lang="en-US" sz="1300" dirty="0">
                <a:solidFill>
                  <a:schemeClr val="tx2"/>
                </a:solidFill>
              </a:rPr>
              <a:t>Stacked Line Chart</a:t>
            </a:r>
          </a:p>
        </p:txBody>
      </p:sp>
      <p:sp>
        <p:nvSpPr>
          <p:cNvPr id="40" name="Rectangle 39"/>
          <p:cNvSpPr/>
          <p:nvPr/>
        </p:nvSpPr>
        <p:spPr>
          <a:xfrm>
            <a:off x="1125359" y="5934075"/>
            <a:ext cx="1798185" cy="492443"/>
          </a:xfrm>
          <a:prstGeom prst="rect">
            <a:avLst/>
          </a:prstGeom>
        </p:spPr>
        <p:txBody>
          <a:bodyPr wrap="none">
            <a:spAutoFit/>
          </a:bodyPr>
          <a:lstStyle/>
          <a:p>
            <a:pPr algn="ctr">
              <a:lnSpc>
                <a:spcPct val="200000"/>
              </a:lnSpc>
              <a:buClr>
                <a:srgbClr val="7FD4F3"/>
              </a:buClr>
            </a:pPr>
            <a:r>
              <a:rPr lang="en-US" sz="1300" dirty="0">
                <a:solidFill>
                  <a:schemeClr val="tx2"/>
                </a:solidFill>
              </a:rPr>
              <a:t>Stacked Scattered </a:t>
            </a:r>
            <a:r>
              <a:rPr lang="en-US" sz="1300" dirty="0" smtClean="0">
                <a:solidFill>
                  <a:schemeClr val="tx2"/>
                </a:solidFill>
              </a:rPr>
              <a:t>Chart</a:t>
            </a:r>
            <a:endParaRPr lang="en-US" sz="1300" dirty="0">
              <a:solidFill>
                <a:schemeClr val="tx2"/>
              </a:solidFill>
            </a:endParaRPr>
          </a:p>
        </p:txBody>
      </p:sp>
      <p:sp>
        <p:nvSpPr>
          <p:cNvPr id="41" name="Rectangle 40"/>
          <p:cNvSpPr/>
          <p:nvPr/>
        </p:nvSpPr>
        <p:spPr>
          <a:xfrm>
            <a:off x="3862635" y="2159721"/>
            <a:ext cx="1244251" cy="436402"/>
          </a:xfrm>
          <a:prstGeom prst="rect">
            <a:avLst/>
          </a:prstGeom>
        </p:spPr>
        <p:txBody>
          <a:bodyPr wrap="none">
            <a:spAutoFit/>
          </a:bodyPr>
          <a:lstStyle/>
          <a:p>
            <a:pPr algn="ctr">
              <a:lnSpc>
                <a:spcPct val="200000"/>
              </a:lnSpc>
              <a:buClr>
                <a:srgbClr val="7FD4F3"/>
              </a:buClr>
            </a:pPr>
            <a:r>
              <a:rPr lang="en-US" sz="1300" dirty="0">
                <a:solidFill>
                  <a:schemeClr val="tx2"/>
                </a:solidFill>
              </a:rPr>
              <a:t>Single Pie Chart</a:t>
            </a:r>
          </a:p>
        </p:txBody>
      </p:sp>
      <p:sp>
        <p:nvSpPr>
          <p:cNvPr id="42" name="Rectangle 41"/>
          <p:cNvSpPr/>
          <p:nvPr/>
        </p:nvSpPr>
        <p:spPr>
          <a:xfrm>
            <a:off x="3789130" y="3371362"/>
            <a:ext cx="1363450" cy="436402"/>
          </a:xfrm>
          <a:prstGeom prst="rect">
            <a:avLst/>
          </a:prstGeom>
        </p:spPr>
        <p:txBody>
          <a:bodyPr wrap="none">
            <a:spAutoFit/>
          </a:bodyPr>
          <a:lstStyle/>
          <a:p>
            <a:pPr algn="ctr">
              <a:lnSpc>
                <a:spcPct val="200000"/>
              </a:lnSpc>
              <a:buClr>
                <a:srgbClr val="7FD4F3"/>
              </a:buClr>
            </a:pPr>
            <a:r>
              <a:rPr lang="en-US" sz="1300" dirty="0">
                <a:solidFill>
                  <a:schemeClr val="tx2"/>
                </a:solidFill>
              </a:rPr>
              <a:t>Stacked Pie Chart</a:t>
            </a:r>
          </a:p>
        </p:txBody>
      </p:sp>
      <p:sp>
        <p:nvSpPr>
          <p:cNvPr id="43" name="Rectangle 42"/>
          <p:cNvSpPr/>
          <p:nvPr/>
        </p:nvSpPr>
        <p:spPr>
          <a:xfrm>
            <a:off x="6300204" y="2166452"/>
            <a:ext cx="985976" cy="436402"/>
          </a:xfrm>
          <a:prstGeom prst="rect">
            <a:avLst/>
          </a:prstGeom>
        </p:spPr>
        <p:txBody>
          <a:bodyPr wrap="none">
            <a:spAutoFit/>
          </a:bodyPr>
          <a:lstStyle/>
          <a:p>
            <a:pPr algn="ctr">
              <a:lnSpc>
                <a:spcPct val="200000"/>
              </a:lnSpc>
              <a:buClr>
                <a:srgbClr val="7FD4F3"/>
              </a:buClr>
            </a:pPr>
            <a:r>
              <a:rPr lang="en-US" sz="1300" dirty="0">
                <a:solidFill>
                  <a:schemeClr val="tx2"/>
                </a:solidFill>
              </a:rPr>
              <a:t>Single Table</a:t>
            </a:r>
          </a:p>
        </p:txBody>
      </p:sp>
      <p:sp>
        <p:nvSpPr>
          <p:cNvPr id="44" name="Rectangle 43"/>
          <p:cNvSpPr/>
          <p:nvPr/>
        </p:nvSpPr>
        <p:spPr>
          <a:xfrm>
            <a:off x="6286226" y="3373598"/>
            <a:ext cx="1105174" cy="436402"/>
          </a:xfrm>
          <a:prstGeom prst="rect">
            <a:avLst/>
          </a:prstGeom>
        </p:spPr>
        <p:txBody>
          <a:bodyPr wrap="none">
            <a:spAutoFit/>
          </a:bodyPr>
          <a:lstStyle/>
          <a:p>
            <a:pPr algn="ctr">
              <a:lnSpc>
                <a:spcPct val="200000"/>
              </a:lnSpc>
              <a:buClr>
                <a:srgbClr val="7FD4F3"/>
              </a:buClr>
            </a:pPr>
            <a:r>
              <a:rPr lang="en-US" sz="1300" dirty="0">
                <a:solidFill>
                  <a:schemeClr val="tx2"/>
                </a:solidFill>
              </a:rPr>
              <a:t>Stacked Table</a:t>
            </a:r>
          </a:p>
        </p:txBody>
      </p:sp>
    </p:spTree>
    <p:extLst>
      <p:ext uri="{BB962C8B-B14F-4D97-AF65-F5344CB8AC3E}">
        <p14:creationId xmlns:p14="http://schemas.microsoft.com/office/powerpoint/2010/main" val="7808365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572000" y="2074818"/>
            <a:ext cx="3963759" cy="1490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 name="Rectangle 2"/>
          <p:cNvSpPr/>
          <p:nvPr/>
        </p:nvSpPr>
        <p:spPr>
          <a:xfrm>
            <a:off x="455841" y="2091375"/>
            <a:ext cx="3963759" cy="1490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 name="Rectangle 1"/>
          <p:cNvSpPr/>
          <p:nvPr/>
        </p:nvSpPr>
        <p:spPr>
          <a:xfrm>
            <a:off x="8494083" y="304800"/>
            <a:ext cx="308075" cy="312182"/>
          </a:xfrm>
          <a:custGeom>
            <a:avLst/>
            <a:gdLst>
              <a:gd name="connsiteX0" fmla="*/ 0 w 232544"/>
              <a:gd name="connsiteY0" fmla="*/ 0 h 312182"/>
              <a:gd name="connsiteX1" fmla="*/ 232544 w 232544"/>
              <a:gd name="connsiteY1" fmla="*/ 0 h 312182"/>
              <a:gd name="connsiteX2" fmla="*/ 232544 w 232544"/>
              <a:gd name="connsiteY2" fmla="*/ 312182 h 312182"/>
              <a:gd name="connsiteX3" fmla="*/ 0 w 232544"/>
              <a:gd name="connsiteY3" fmla="*/ 312182 h 312182"/>
              <a:gd name="connsiteX4" fmla="*/ 0 w 232544"/>
              <a:gd name="connsiteY4" fmla="*/ 0 h 312182"/>
              <a:gd name="connsiteX0" fmla="*/ 0 w 270644"/>
              <a:gd name="connsiteY0" fmla="*/ 0 h 312182"/>
              <a:gd name="connsiteX1" fmla="*/ 270644 w 270644"/>
              <a:gd name="connsiteY1" fmla="*/ 0 h 312182"/>
              <a:gd name="connsiteX2" fmla="*/ 232544 w 270644"/>
              <a:gd name="connsiteY2" fmla="*/ 312182 h 312182"/>
              <a:gd name="connsiteX3" fmla="*/ 0 w 270644"/>
              <a:gd name="connsiteY3" fmla="*/ 312182 h 312182"/>
              <a:gd name="connsiteX4" fmla="*/ 0 w 270644"/>
              <a:gd name="connsiteY4" fmla="*/ 0 h 312182"/>
              <a:gd name="connsiteX0" fmla="*/ 37431 w 308075"/>
              <a:gd name="connsiteY0" fmla="*/ 0 h 312182"/>
              <a:gd name="connsiteX1" fmla="*/ 308075 w 308075"/>
              <a:gd name="connsiteY1" fmla="*/ 0 h 312182"/>
              <a:gd name="connsiteX2" fmla="*/ 269975 w 308075"/>
              <a:gd name="connsiteY2" fmla="*/ 312182 h 312182"/>
              <a:gd name="connsiteX3" fmla="*/ 0 w 308075"/>
              <a:gd name="connsiteY3" fmla="*/ 312182 h 312182"/>
              <a:gd name="connsiteX4" fmla="*/ 37431 w 308075"/>
              <a:gd name="connsiteY4" fmla="*/ 0 h 312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075" h="312182">
                <a:moveTo>
                  <a:pt x="37431" y="0"/>
                </a:moveTo>
                <a:lnTo>
                  <a:pt x="308075" y="0"/>
                </a:lnTo>
                <a:lnTo>
                  <a:pt x="269975" y="312182"/>
                </a:lnTo>
                <a:lnTo>
                  <a:pt x="0" y="312182"/>
                </a:lnTo>
                <a:lnTo>
                  <a:pt x="37431"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62938" y="297418"/>
            <a:ext cx="2534925" cy="369332"/>
          </a:xfrm>
          <a:prstGeom prst="rect">
            <a:avLst/>
          </a:prstGeom>
          <a:noFill/>
        </p:spPr>
        <p:txBody>
          <a:bodyPr wrap="none" rtlCol="0" anchor="ctr">
            <a:spAutoFit/>
          </a:bodyPr>
          <a:lstStyle/>
          <a:p>
            <a:r>
              <a:rPr lang="en-US" altLang="en-US" b="1"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Line Chart - Examples</a:t>
            </a:r>
            <a:endParaRPr lang="en-US" altLang="en-US" b="1" dirty="0">
              <a:solidFill>
                <a:schemeClr val="tx2"/>
              </a:solidFill>
              <a:latin typeface="Segoe UI" panose="020B0502040204020203" pitchFamily="34" charset="0"/>
              <a:ea typeface="Segoe UI" panose="020B0502040204020203" pitchFamily="34" charset="0"/>
              <a:cs typeface="Segoe UI" panose="020B0502040204020203" pitchFamily="34" charset="0"/>
            </a:endParaRPr>
          </a:p>
        </p:txBody>
      </p:sp>
      <p:sp>
        <p:nvSpPr>
          <p:cNvPr id="6" name="Slide Number Placeholder 3"/>
          <p:cNvSpPr>
            <a:spLocks noGrp="1"/>
          </p:cNvSpPr>
          <p:nvPr>
            <p:ph type="sldNum" sz="quarter" idx="12"/>
          </p:nvPr>
        </p:nvSpPr>
        <p:spPr>
          <a:xfrm>
            <a:off x="8401250" y="263525"/>
            <a:ext cx="411985" cy="365125"/>
          </a:xfrm>
        </p:spPr>
        <p:txBody>
          <a:bodyPr/>
          <a:lstStyle/>
          <a:p>
            <a:fld id="{0320C1E7-080C-47A3-B2F8-2C12B1E7AAA4}" type="slidenum">
              <a:rPr lang="en-US" smtClean="0">
                <a:solidFill>
                  <a:schemeClr val="bg1"/>
                </a:solidFill>
              </a:rPr>
              <a:pPr/>
              <a:t>12</a:t>
            </a:fld>
            <a:endParaRPr lang="en-US" dirty="0">
              <a:solidFill>
                <a:schemeClr val="bg1"/>
              </a:solidFill>
            </a:endParaRPr>
          </a:p>
        </p:txBody>
      </p:sp>
      <p:sp>
        <p:nvSpPr>
          <p:cNvPr id="2" name="Rectangle 1"/>
          <p:cNvSpPr/>
          <p:nvPr/>
        </p:nvSpPr>
        <p:spPr>
          <a:xfrm>
            <a:off x="-3943" y="316468"/>
            <a:ext cx="270644" cy="312182"/>
          </a:xfrm>
          <a:custGeom>
            <a:avLst/>
            <a:gdLst>
              <a:gd name="connsiteX0" fmla="*/ 0 w 232544"/>
              <a:gd name="connsiteY0" fmla="*/ 0 h 312182"/>
              <a:gd name="connsiteX1" fmla="*/ 232544 w 232544"/>
              <a:gd name="connsiteY1" fmla="*/ 0 h 312182"/>
              <a:gd name="connsiteX2" fmla="*/ 232544 w 232544"/>
              <a:gd name="connsiteY2" fmla="*/ 312182 h 312182"/>
              <a:gd name="connsiteX3" fmla="*/ 0 w 232544"/>
              <a:gd name="connsiteY3" fmla="*/ 312182 h 312182"/>
              <a:gd name="connsiteX4" fmla="*/ 0 w 232544"/>
              <a:gd name="connsiteY4" fmla="*/ 0 h 312182"/>
              <a:gd name="connsiteX0" fmla="*/ 0 w 270644"/>
              <a:gd name="connsiteY0" fmla="*/ 0 h 312182"/>
              <a:gd name="connsiteX1" fmla="*/ 270644 w 270644"/>
              <a:gd name="connsiteY1" fmla="*/ 0 h 312182"/>
              <a:gd name="connsiteX2" fmla="*/ 232544 w 270644"/>
              <a:gd name="connsiteY2" fmla="*/ 312182 h 312182"/>
              <a:gd name="connsiteX3" fmla="*/ 0 w 270644"/>
              <a:gd name="connsiteY3" fmla="*/ 312182 h 312182"/>
              <a:gd name="connsiteX4" fmla="*/ 0 w 270644"/>
              <a:gd name="connsiteY4" fmla="*/ 0 h 312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44" h="312182">
                <a:moveTo>
                  <a:pt x="0" y="0"/>
                </a:moveTo>
                <a:lnTo>
                  <a:pt x="270644" y="0"/>
                </a:lnTo>
                <a:lnTo>
                  <a:pt x="232544" y="312182"/>
                </a:lnTo>
                <a:lnTo>
                  <a:pt x="0" y="312182"/>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993"/>
          <a:stretch/>
        </p:blipFill>
        <p:spPr bwMode="auto">
          <a:xfrm>
            <a:off x="4612906" y="2120250"/>
            <a:ext cx="3849158" cy="13812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373" y="2243775"/>
            <a:ext cx="3807906" cy="1152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1828800" y="1597030"/>
            <a:ext cx="1422184" cy="523220"/>
          </a:xfrm>
          <a:prstGeom prst="rect">
            <a:avLst/>
          </a:prstGeom>
          <a:noFill/>
        </p:spPr>
        <p:txBody>
          <a:bodyPr wrap="none" rtlCol="0" anchor="ctr">
            <a:spAutoFit/>
          </a:bodyPr>
          <a:lstStyle/>
          <a:p>
            <a:pPr>
              <a:lnSpc>
                <a:spcPct val="200000"/>
              </a:lnSpc>
              <a:buClr>
                <a:srgbClr val="7FD4F3"/>
              </a:buClr>
            </a:pPr>
            <a:r>
              <a:rPr lang="en-US" sz="1400" b="1" dirty="0" smtClean="0">
                <a:solidFill>
                  <a:schemeClr val="tx2"/>
                </a:solidFill>
              </a:rPr>
              <a:t>Single Line Chart</a:t>
            </a:r>
          </a:p>
        </p:txBody>
      </p:sp>
      <p:sp>
        <p:nvSpPr>
          <p:cNvPr id="15" name="TextBox 14"/>
          <p:cNvSpPr txBox="1"/>
          <p:nvPr/>
        </p:nvSpPr>
        <p:spPr>
          <a:xfrm>
            <a:off x="5826393" y="1598323"/>
            <a:ext cx="1612942" cy="462884"/>
          </a:xfrm>
          <a:prstGeom prst="rect">
            <a:avLst/>
          </a:prstGeom>
          <a:noFill/>
        </p:spPr>
        <p:txBody>
          <a:bodyPr wrap="none" rtlCol="0" anchor="ctr">
            <a:spAutoFit/>
          </a:bodyPr>
          <a:lstStyle/>
          <a:p>
            <a:pPr>
              <a:lnSpc>
                <a:spcPct val="200000"/>
              </a:lnSpc>
              <a:buClr>
                <a:srgbClr val="7FD4F3"/>
              </a:buClr>
            </a:pPr>
            <a:r>
              <a:rPr lang="en-US" sz="1400" b="1" dirty="0" smtClean="0">
                <a:solidFill>
                  <a:schemeClr val="tx2"/>
                </a:solidFill>
              </a:rPr>
              <a:t>Multiple Line Chart</a:t>
            </a:r>
          </a:p>
        </p:txBody>
      </p:sp>
      <p:sp>
        <p:nvSpPr>
          <p:cNvPr id="17" name="Rectangle 16"/>
          <p:cNvSpPr/>
          <p:nvPr/>
        </p:nvSpPr>
        <p:spPr>
          <a:xfrm>
            <a:off x="2286000" y="4301175"/>
            <a:ext cx="3963759" cy="1490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4098"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t="2839"/>
          <a:stretch/>
        </p:blipFill>
        <p:spPr bwMode="auto">
          <a:xfrm>
            <a:off x="2334328" y="4424999"/>
            <a:ext cx="3915431" cy="1272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3507808" y="3838291"/>
            <a:ext cx="2011128" cy="462884"/>
          </a:xfrm>
          <a:prstGeom prst="rect">
            <a:avLst/>
          </a:prstGeom>
          <a:noFill/>
        </p:spPr>
        <p:txBody>
          <a:bodyPr wrap="none" rtlCol="0" anchor="ctr">
            <a:spAutoFit/>
          </a:bodyPr>
          <a:lstStyle/>
          <a:p>
            <a:pPr>
              <a:lnSpc>
                <a:spcPct val="200000"/>
              </a:lnSpc>
              <a:buClr>
                <a:srgbClr val="7FD4F3"/>
              </a:buClr>
            </a:pPr>
            <a:r>
              <a:rPr lang="en-US" sz="1400" b="1" dirty="0" smtClean="0">
                <a:solidFill>
                  <a:schemeClr val="tx2"/>
                </a:solidFill>
              </a:rPr>
              <a:t>Multiple Scattered Chart</a:t>
            </a:r>
          </a:p>
        </p:txBody>
      </p:sp>
    </p:spTree>
    <p:extLst>
      <p:ext uri="{BB962C8B-B14F-4D97-AF65-F5344CB8AC3E}">
        <p14:creationId xmlns:p14="http://schemas.microsoft.com/office/powerpoint/2010/main" val="4122280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p:nvPr/>
        </p:nvSpPr>
        <p:spPr>
          <a:xfrm>
            <a:off x="8494083" y="304800"/>
            <a:ext cx="308075" cy="312182"/>
          </a:xfrm>
          <a:custGeom>
            <a:avLst/>
            <a:gdLst>
              <a:gd name="connsiteX0" fmla="*/ 0 w 232544"/>
              <a:gd name="connsiteY0" fmla="*/ 0 h 312182"/>
              <a:gd name="connsiteX1" fmla="*/ 232544 w 232544"/>
              <a:gd name="connsiteY1" fmla="*/ 0 h 312182"/>
              <a:gd name="connsiteX2" fmla="*/ 232544 w 232544"/>
              <a:gd name="connsiteY2" fmla="*/ 312182 h 312182"/>
              <a:gd name="connsiteX3" fmla="*/ 0 w 232544"/>
              <a:gd name="connsiteY3" fmla="*/ 312182 h 312182"/>
              <a:gd name="connsiteX4" fmla="*/ 0 w 232544"/>
              <a:gd name="connsiteY4" fmla="*/ 0 h 312182"/>
              <a:gd name="connsiteX0" fmla="*/ 0 w 270644"/>
              <a:gd name="connsiteY0" fmla="*/ 0 h 312182"/>
              <a:gd name="connsiteX1" fmla="*/ 270644 w 270644"/>
              <a:gd name="connsiteY1" fmla="*/ 0 h 312182"/>
              <a:gd name="connsiteX2" fmla="*/ 232544 w 270644"/>
              <a:gd name="connsiteY2" fmla="*/ 312182 h 312182"/>
              <a:gd name="connsiteX3" fmla="*/ 0 w 270644"/>
              <a:gd name="connsiteY3" fmla="*/ 312182 h 312182"/>
              <a:gd name="connsiteX4" fmla="*/ 0 w 270644"/>
              <a:gd name="connsiteY4" fmla="*/ 0 h 312182"/>
              <a:gd name="connsiteX0" fmla="*/ 37431 w 308075"/>
              <a:gd name="connsiteY0" fmla="*/ 0 h 312182"/>
              <a:gd name="connsiteX1" fmla="*/ 308075 w 308075"/>
              <a:gd name="connsiteY1" fmla="*/ 0 h 312182"/>
              <a:gd name="connsiteX2" fmla="*/ 269975 w 308075"/>
              <a:gd name="connsiteY2" fmla="*/ 312182 h 312182"/>
              <a:gd name="connsiteX3" fmla="*/ 0 w 308075"/>
              <a:gd name="connsiteY3" fmla="*/ 312182 h 312182"/>
              <a:gd name="connsiteX4" fmla="*/ 37431 w 308075"/>
              <a:gd name="connsiteY4" fmla="*/ 0 h 312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075" h="312182">
                <a:moveTo>
                  <a:pt x="37431" y="0"/>
                </a:moveTo>
                <a:lnTo>
                  <a:pt x="308075" y="0"/>
                </a:lnTo>
                <a:lnTo>
                  <a:pt x="269975" y="312182"/>
                </a:lnTo>
                <a:lnTo>
                  <a:pt x="0" y="312182"/>
                </a:lnTo>
                <a:lnTo>
                  <a:pt x="37431"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62938" y="297418"/>
            <a:ext cx="2417906" cy="369332"/>
          </a:xfrm>
          <a:prstGeom prst="rect">
            <a:avLst/>
          </a:prstGeom>
          <a:noFill/>
        </p:spPr>
        <p:txBody>
          <a:bodyPr wrap="none" rtlCol="0" anchor="ctr">
            <a:spAutoFit/>
          </a:bodyPr>
          <a:lstStyle/>
          <a:p>
            <a:r>
              <a:rPr lang="en-US" altLang="en-US" b="1"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Pie Chart </a:t>
            </a:r>
            <a:r>
              <a:rPr lang="en-US" altLang="en-US" b="1" dirty="0">
                <a:solidFill>
                  <a:schemeClr val="tx2"/>
                </a:solidFill>
                <a:latin typeface="Segoe UI" panose="020B0502040204020203" pitchFamily="34" charset="0"/>
                <a:ea typeface="Segoe UI" panose="020B0502040204020203" pitchFamily="34" charset="0"/>
                <a:cs typeface="Segoe UI" panose="020B0502040204020203" pitchFamily="34" charset="0"/>
              </a:rPr>
              <a:t>- Examples</a:t>
            </a:r>
          </a:p>
        </p:txBody>
      </p:sp>
      <p:sp>
        <p:nvSpPr>
          <p:cNvPr id="6" name="Slide Number Placeholder 3"/>
          <p:cNvSpPr>
            <a:spLocks noGrp="1"/>
          </p:cNvSpPr>
          <p:nvPr>
            <p:ph type="sldNum" sz="quarter" idx="12"/>
          </p:nvPr>
        </p:nvSpPr>
        <p:spPr>
          <a:xfrm>
            <a:off x="8410075" y="263525"/>
            <a:ext cx="411985" cy="365125"/>
          </a:xfrm>
        </p:spPr>
        <p:txBody>
          <a:bodyPr/>
          <a:lstStyle/>
          <a:p>
            <a:fld id="{0320C1E7-080C-47A3-B2F8-2C12B1E7AAA4}" type="slidenum">
              <a:rPr lang="en-US" smtClean="0">
                <a:solidFill>
                  <a:schemeClr val="bg1"/>
                </a:solidFill>
              </a:rPr>
              <a:pPr/>
              <a:t>13</a:t>
            </a:fld>
            <a:endParaRPr lang="en-US" dirty="0">
              <a:solidFill>
                <a:schemeClr val="bg1"/>
              </a:solidFill>
            </a:endParaRPr>
          </a:p>
        </p:txBody>
      </p:sp>
      <p:sp>
        <p:nvSpPr>
          <p:cNvPr id="2" name="Rectangle 1"/>
          <p:cNvSpPr/>
          <p:nvPr/>
        </p:nvSpPr>
        <p:spPr>
          <a:xfrm>
            <a:off x="-3943" y="316468"/>
            <a:ext cx="270644" cy="312182"/>
          </a:xfrm>
          <a:custGeom>
            <a:avLst/>
            <a:gdLst>
              <a:gd name="connsiteX0" fmla="*/ 0 w 232544"/>
              <a:gd name="connsiteY0" fmla="*/ 0 h 312182"/>
              <a:gd name="connsiteX1" fmla="*/ 232544 w 232544"/>
              <a:gd name="connsiteY1" fmla="*/ 0 h 312182"/>
              <a:gd name="connsiteX2" fmla="*/ 232544 w 232544"/>
              <a:gd name="connsiteY2" fmla="*/ 312182 h 312182"/>
              <a:gd name="connsiteX3" fmla="*/ 0 w 232544"/>
              <a:gd name="connsiteY3" fmla="*/ 312182 h 312182"/>
              <a:gd name="connsiteX4" fmla="*/ 0 w 232544"/>
              <a:gd name="connsiteY4" fmla="*/ 0 h 312182"/>
              <a:gd name="connsiteX0" fmla="*/ 0 w 270644"/>
              <a:gd name="connsiteY0" fmla="*/ 0 h 312182"/>
              <a:gd name="connsiteX1" fmla="*/ 270644 w 270644"/>
              <a:gd name="connsiteY1" fmla="*/ 0 h 312182"/>
              <a:gd name="connsiteX2" fmla="*/ 232544 w 270644"/>
              <a:gd name="connsiteY2" fmla="*/ 312182 h 312182"/>
              <a:gd name="connsiteX3" fmla="*/ 0 w 270644"/>
              <a:gd name="connsiteY3" fmla="*/ 312182 h 312182"/>
              <a:gd name="connsiteX4" fmla="*/ 0 w 270644"/>
              <a:gd name="connsiteY4" fmla="*/ 0 h 312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44" h="312182">
                <a:moveTo>
                  <a:pt x="0" y="0"/>
                </a:moveTo>
                <a:lnTo>
                  <a:pt x="270644" y="0"/>
                </a:lnTo>
                <a:lnTo>
                  <a:pt x="232544" y="312182"/>
                </a:lnTo>
                <a:lnTo>
                  <a:pt x="0" y="312182"/>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572000" y="2838695"/>
            <a:ext cx="3922083" cy="29525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 name="Rectangle 11"/>
          <p:cNvSpPr/>
          <p:nvPr/>
        </p:nvSpPr>
        <p:spPr>
          <a:xfrm>
            <a:off x="455841" y="2855252"/>
            <a:ext cx="3963759" cy="29359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TextBox 12"/>
          <p:cNvSpPr txBox="1"/>
          <p:nvPr/>
        </p:nvSpPr>
        <p:spPr>
          <a:xfrm>
            <a:off x="1828800" y="2391075"/>
            <a:ext cx="1346844" cy="462884"/>
          </a:xfrm>
          <a:prstGeom prst="rect">
            <a:avLst/>
          </a:prstGeom>
          <a:noFill/>
        </p:spPr>
        <p:txBody>
          <a:bodyPr wrap="none" rtlCol="0" anchor="ctr">
            <a:spAutoFit/>
          </a:bodyPr>
          <a:lstStyle/>
          <a:p>
            <a:pPr>
              <a:lnSpc>
                <a:spcPct val="200000"/>
              </a:lnSpc>
              <a:buClr>
                <a:srgbClr val="7FD4F3"/>
              </a:buClr>
            </a:pPr>
            <a:r>
              <a:rPr lang="en-US" sz="1400" b="1" dirty="0" smtClean="0">
                <a:solidFill>
                  <a:schemeClr val="tx2"/>
                </a:solidFill>
              </a:rPr>
              <a:t>Single Pie Chart</a:t>
            </a:r>
          </a:p>
        </p:txBody>
      </p:sp>
      <p:sp>
        <p:nvSpPr>
          <p:cNvPr id="15" name="TextBox 14"/>
          <p:cNvSpPr txBox="1"/>
          <p:nvPr/>
        </p:nvSpPr>
        <p:spPr>
          <a:xfrm>
            <a:off x="5826393" y="2332032"/>
            <a:ext cx="1478033" cy="523220"/>
          </a:xfrm>
          <a:prstGeom prst="rect">
            <a:avLst/>
          </a:prstGeom>
          <a:noFill/>
        </p:spPr>
        <p:txBody>
          <a:bodyPr wrap="none" rtlCol="0" anchor="ctr">
            <a:spAutoFit/>
          </a:bodyPr>
          <a:lstStyle/>
          <a:p>
            <a:pPr>
              <a:lnSpc>
                <a:spcPct val="200000"/>
              </a:lnSpc>
              <a:buClr>
                <a:srgbClr val="7FD4F3"/>
              </a:buClr>
            </a:pPr>
            <a:r>
              <a:rPr lang="en-US" sz="1400" b="1" dirty="0" smtClean="0">
                <a:solidFill>
                  <a:schemeClr val="tx2"/>
                </a:solidFill>
              </a:rPr>
              <a:t>Stacked Pie Chart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9520" y="3697074"/>
            <a:ext cx="1676400" cy="1235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9465"/>
          <a:stretch/>
        </p:blipFill>
        <p:spPr bwMode="auto">
          <a:xfrm>
            <a:off x="5605450" y="4345277"/>
            <a:ext cx="1896858" cy="1309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52302"/>
          <a:stretch/>
        </p:blipFill>
        <p:spPr bwMode="auto">
          <a:xfrm>
            <a:off x="5516887" y="2901548"/>
            <a:ext cx="1790361" cy="1309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09269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p:nvPr/>
        </p:nvSpPr>
        <p:spPr>
          <a:xfrm>
            <a:off x="8494083" y="304800"/>
            <a:ext cx="308075" cy="312182"/>
          </a:xfrm>
          <a:custGeom>
            <a:avLst/>
            <a:gdLst>
              <a:gd name="connsiteX0" fmla="*/ 0 w 232544"/>
              <a:gd name="connsiteY0" fmla="*/ 0 h 312182"/>
              <a:gd name="connsiteX1" fmla="*/ 232544 w 232544"/>
              <a:gd name="connsiteY1" fmla="*/ 0 h 312182"/>
              <a:gd name="connsiteX2" fmla="*/ 232544 w 232544"/>
              <a:gd name="connsiteY2" fmla="*/ 312182 h 312182"/>
              <a:gd name="connsiteX3" fmla="*/ 0 w 232544"/>
              <a:gd name="connsiteY3" fmla="*/ 312182 h 312182"/>
              <a:gd name="connsiteX4" fmla="*/ 0 w 232544"/>
              <a:gd name="connsiteY4" fmla="*/ 0 h 312182"/>
              <a:gd name="connsiteX0" fmla="*/ 0 w 270644"/>
              <a:gd name="connsiteY0" fmla="*/ 0 h 312182"/>
              <a:gd name="connsiteX1" fmla="*/ 270644 w 270644"/>
              <a:gd name="connsiteY1" fmla="*/ 0 h 312182"/>
              <a:gd name="connsiteX2" fmla="*/ 232544 w 270644"/>
              <a:gd name="connsiteY2" fmla="*/ 312182 h 312182"/>
              <a:gd name="connsiteX3" fmla="*/ 0 w 270644"/>
              <a:gd name="connsiteY3" fmla="*/ 312182 h 312182"/>
              <a:gd name="connsiteX4" fmla="*/ 0 w 270644"/>
              <a:gd name="connsiteY4" fmla="*/ 0 h 312182"/>
              <a:gd name="connsiteX0" fmla="*/ 37431 w 308075"/>
              <a:gd name="connsiteY0" fmla="*/ 0 h 312182"/>
              <a:gd name="connsiteX1" fmla="*/ 308075 w 308075"/>
              <a:gd name="connsiteY1" fmla="*/ 0 h 312182"/>
              <a:gd name="connsiteX2" fmla="*/ 269975 w 308075"/>
              <a:gd name="connsiteY2" fmla="*/ 312182 h 312182"/>
              <a:gd name="connsiteX3" fmla="*/ 0 w 308075"/>
              <a:gd name="connsiteY3" fmla="*/ 312182 h 312182"/>
              <a:gd name="connsiteX4" fmla="*/ 37431 w 308075"/>
              <a:gd name="connsiteY4" fmla="*/ 0 h 312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075" h="312182">
                <a:moveTo>
                  <a:pt x="37431" y="0"/>
                </a:moveTo>
                <a:lnTo>
                  <a:pt x="308075" y="0"/>
                </a:lnTo>
                <a:lnTo>
                  <a:pt x="269975" y="312182"/>
                </a:lnTo>
                <a:lnTo>
                  <a:pt x="0" y="312182"/>
                </a:lnTo>
                <a:lnTo>
                  <a:pt x="37431"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62938" y="297418"/>
            <a:ext cx="3675943" cy="369332"/>
          </a:xfrm>
          <a:prstGeom prst="rect">
            <a:avLst/>
          </a:prstGeom>
          <a:noFill/>
        </p:spPr>
        <p:txBody>
          <a:bodyPr wrap="none" rtlCol="0" anchor="ctr">
            <a:spAutoFit/>
          </a:bodyPr>
          <a:lstStyle/>
          <a:p>
            <a:r>
              <a:rPr lang="en-US" altLang="en-US" b="1"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Performance History - Example</a:t>
            </a:r>
            <a:endParaRPr lang="en-US" altLang="en-US" b="1" dirty="0">
              <a:solidFill>
                <a:schemeClr val="tx2"/>
              </a:solidFill>
              <a:latin typeface="Segoe UI" panose="020B0502040204020203" pitchFamily="34" charset="0"/>
              <a:ea typeface="Segoe UI" panose="020B0502040204020203" pitchFamily="34" charset="0"/>
              <a:cs typeface="Segoe UI" panose="020B0502040204020203" pitchFamily="34" charset="0"/>
            </a:endParaRPr>
          </a:p>
        </p:txBody>
      </p:sp>
      <p:sp>
        <p:nvSpPr>
          <p:cNvPr id="6" name="Slide Number Placeholder 3"/>
          <p:cNvSpPr>
            <a:spLocks noGrp="1"/>
          </p:cNvSpPr>
          <p:nvPr>
            <p:ph type="sldNum" sz="quarter" idx="12"/>
          </p:nvPr>
        </p:nvSpPr>
        <p:spPr>
          <a:xfrm>
            <a:off x="8391625" y="263525"/>
            <a:ext cx="411985" cy="365125"/>
          </a:xfrm>
        </p:spPr>
        <p:txBody>
          <a:bodyPr/>
          <a:lstStyle/>
          <a:p>
            <a:fld id="{0320C1E7-080C-47A3-B2F8-2C12B1E7AAA4}" type="slidenum">
              <a:rPr lang="en-US" smtClean="0">
                <a:solidFill>
                  <a:schemeClr val="bg1"/>
                </a:solidFill>
              </a:rPr>
              <a:pPr/>
              <a:t>14</a:t>
            </a:fld>
            <a:endParaRPr lang="en-US" dirty="0">
              <a:solidFill>
                <a:schemeClr val="bg1"/>
              </a:solidFill>
            </a:endParaRPr>
          </a:p>
        </p:txBody>
      </p:sp>
      <p:sp>
        <p:nvSpPr>
          <p:cNvPr id="2" name="Rectangle 1"/>
          <p:cNvSpPr/>
          <p:nvPr/>
        </p:nvSpPr>
        <p:spPr>
          <a:xfrm>
            <a:off x="-3943" y="316468"/>
            <a:ext cx="270644" cy="312182"/>
          </a:xfrm>
          <a:custGeom>
            <a:avLst/>
            <a:gdLst>
              <a:gd name="connsiteX0" fmla="*/ 0 w 232544"/>
              <a:gd name="connsiteY0" fmla="*/ 0 h 312182"/>
              <a:gd name="connsiteX1" fmla="*/ 232544 w 232544"/>
              <a:gd name="connsiteY1" fmla="*/ 0 h 312182"/>
              <a:gd name="connsiteX2" fmla="*/ 232544 w 232544"/>
              <a:gd name="connsiteY2" fmla="*/ 312182 h 312182"/>
              <a:gd name="connsiteX3" fmla="*/ 0 w 232544"/>
              <a:gd name="connsiteY3" fmla="*/ 312182 h 312182"/>
              <a:gd name="connsiteX4" fmla="*/ 0 w 232544"/>
              <a:gd name="connsiteY4" fmla="*/ 0 h 312182"/>
              <a:gd name="connsiteX0" fmla="*/ 0 w 270644"/>
              <a:gd name="connsiteY0" fmla="*/ 0 h 312182"/>
              <a:gd name="connsiteX1" fmla="*/ 270644 w 270644"/>
              <a:gd name="connsiteY1" fmla="*/ 0 h 312182"/>
              <a:gd name="connsiteX2" fmla="*/ 232544 w 270644"/>
              <a:gd name="connsiteY2" fmla="*/ 312182 h 312182"/>
              <a:gd name="connsiteX3" fmla="*/ 0 w 270644"/>
              <a:gd name="connsiteY3" fmla="*/ 312182 h 312182"/>
              <a:gd name="connsiteX4" fmla="*/ 0 w 270644"/>
              <a:gd name="connsiteY4" fmla="*/ 0 h 312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44" h="312182">
                <a:moveTo>
                  <a:pt x="0" y="0"/>
                </a:moveTo>
                <a:lnTo>
                  <a:pt x="270644" y="0"/>
                </a:lnTo>
                <a:lnTo>
                  <a:pt x="232544" y="312182"/>
                </a:lnTo>
                <a:lnTo>
                  <a:pt x="0" y="312182"/>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2000" y="2809221"/>
            <a:ext cx="7467599" cy="20675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TextBox 14"/>
          <p:cNvSpPr txBox="1"/>
          <p:nvPr/>
        </p:nvSpPr>
        <p:spPr>
          <a:xfrm>
            <a:off x="3429000" y="2286000"/>
            <a:ext cx="1716624" cy="462884"/>
          </a:xfrm>
          <a:prstGeom prst="rect">
            <a:avLst/>
          </a:prstGeom>
          <a:noFill/>
        </p:spPr>
        <p:txBody>
          <a:bodyPr wrap="none" rtlCol="0" anchor="ctr">
            <a:spAutoFit/>
          </a:bodyPr>
          <a:lstStyle/>
          <a:p>
            <a:pPr>
              <a:lnSpc>
                <a:spcPct val="200000"/>
              </a:lnSpc>
              <a:buClr>
                <a:srgbClr val="7FD4F3"/>
              </a:buClr>
            </a:pPr>
            <a:r>
              <a:rPr lang="en-US" sz="1400" b="1" dirty="0" smtClean="0">
                <a:solidFill>
                  <a:schemeClr val="tx2"/>
                </a:solidFill>
              </a:rPr>
              <a:t>Performance History</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8458" y="3057197"/>
            <a:ext cx="7115175"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18650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p:nvPr/>
        </p:nvSpPr>
        <p:spPr>
          <a:xfrm>
            <a:off x="8494083" y="304800"/>
            <a:ext cx="308075" cy="312182"/>
          </a:xfrm>
          <a:custGeom>
            <a:avLst/>
            <a:gdLst>
              <a:gd name="connsiteX0" fmla="*/ 0 w 232544"/>
              <a:gd name="connsiteY0" fmla="*/ 0 h 312182"/>
              <a:gd name="connsiteX1" fmla="*/ 232544 w 232544"/>
              <a:gd name="connsiteY1" fmla="*/ 0 h 312182"/>
              <a:gd name="connsiteX2" fmla="*/ 232544 w 232544"/>
              <a:gd name="connsiteY2" fmla="*/ 312182 h 312182"/>
              <a:gd name="connsiteX3" fmla="*/ 0 w 232544"/>
              <a:gd name="connsiteY3" fmla="*/ 312182 h 312182"/>
              <a:gd name="connsiteX4" fmla="*/ 0 w 232544"/>
              <a:gd name="connsiteY4" fmla="*/ 0 h 312182"/>
              <a:gd name="connsiteX0" fmla="*/ 0 w 270644"/>
              <a:gd name="connsiteY0" fmla="*/ 0 h 312182"/>
              <a:gd name="connsiteX1" fmla="*/ 270644 w 270644"/>
              <a:gd name="connsiteY1" fmla="*/ 0 h 312182"/>
              <a:gd name="connsiteX2" fmla="*/ 232544 w 270644"/>
              <a:gd name="connsiteY2" fmla="*/ 312182 h 312182"/>
              <a:gd name="connsiteX3" fmla="*/ 0 w 270644"/>
              <a:gd name="connsiteY3" fmla="*/ 312182 h 312182"/>
              <a:gd name="connsiteX4" fmla="*/ 0 w 270644"/>
              <a:gd name="connsiteY4" fmla="*/ 0 h 312182"/>
              <a:gd name="connsiteX0" fmla="*/ 37431 w 308075"/>
              <a:gd name="connsiteY0" fmla="*/ 0 h 312182"/>
              <a:gd name="connsiteX1" fmla="*/ 308075 w 308075"/>
              <a:gd name="connsiteY1" fmla="*/ 0 h 312182"/>
              <a:gd name="connsiteX2" fmla="*/ 269975 w 308075"/>
              <a:gd name="connsiteY2" fmla="*/ 312182 h 312182"/>
              <a:gd name="connsiteX3" fmla="*/ 0 w 308075"/>
              <a:gd name="connsiteY3" fmla="*/ 312182 h 312182"/>
              <a:gd name="connsiteX4" fmla="*/ 37431 w 308075"/>
              <a:gd name="connsiteY4" fmla="*/ 0 h 312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075" h="312182">
                <a:moveTo>
                  <a:pt x="37431" y="0"/>
                </a:moveTo>
                <a:lnTo>
                  <a:pt x="308075" y="0"/>
                </a:lnTo>
                <a:lnTo>
                  <a:pt x="269975" y="312182"/>
                </a:lnTo>
                <a:lnTo>
                  <a:pt x="0" y="312182"/>
                </a:lnTo>
                <a:lnTo>
                  <a:pt x="37431"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62938" y="297418"/>
            <a:ext cx="3913764" cy="369332"/>
          </a:xfrm>
          <a:prstGeom prst="rect">
            <a:avLst/>
          </a:prstGeom>
          <a:noFill/>
        </p:spPr>
        <p:txBody>
          <a:bodyPr wrap="none" rtlCol="0" anchor="ctr">
            <a:spAutoFit/>
          </a:bodyPr>
          <a:lstStyle/>
          <a:p>
            <a:r>
              <a:rPr lang="en-US" altLang="en-US" b="1"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Coordinated Phosphate- Example</a:t>
            </a:r>
            <a:endParaRPr lang="en-US" altLang="en-US" b="1" dirty="0">
              <a:solidFill>
                <a:schemeClr val="tx2"/>
              </a:solidFill>
              <a:latin typeface="Segoe UI" panose="020B0502040204020203" pitchFamily="34" charset="0"/>
              <a:ea typeface="Segoe UI" panose="020B0502040204020203" pitchFamily="34" charset="0"/>
              <a:cs typeface="Segoe UI" panose="020B0502040204020203" pitchFamily="34" charset="0"/>
            </a:endParaRPr>
          </a:p>
        </p:txBody>
      </p:sp>
      <p:sp>
        <p:nvSpPr>
          <p:cNvPr id="6" name="Slide Number Placeholder 3"/>
          <p:cNvSpPr>
            <a:spLocks noGrp="1"/>
          </p:cNvSpPr>
          <p:nvPr>
            <p:ph type="sldNum" sz="quarter" idx="12"/>
          </p:nvPr>
        </p:nvSpPr>
        <p:spPr>
          <a:xfrm>
            <a:off x="8391625" y="263525"/>
            <a:ext cx="411985" cy="365125"/>
          </a:xfrm>
        </p:spPr>
        <p:txBody>
          <a:bodyPr/>
          <a:lstStyle/>
          <a:p>
            <a:fld id="{0320C1E7-080C-47A3-B2F8-2C12B1E7AAA4}" type="slidenum">
              <a:rPr lang="en-US" smtClean="0">
                <a:solidFill>
                  <a:schemeClr val="bg1"/>
                </a:solidFill>
              </a:rPr>
              <a:pPr/>
              <a:t>15</a:t>
            </a:fld>
            <a:endParaRPr lang="en-US" dirty="0">
              <a:solidFill>
                <a:schemeClr val="bg1"/>
              </a:solidFill>
            </a:endParaRPr>
          </a:p>
        </p:txBody>
      </p:sp>
      <p:sp>
        <p:nvSpPr>
          <p:cNvPr id="2" name="Rectangle 1"/>
          <p:cNvSpPr/>
          <p:nvPr/>
        </p:nvSpPr>
        <p:spPr>
          <a:xfrm>
            <a:off x="-3943" y="316468"/>
            <a:ext cx="270644" cy="312182"/>
          </a:xfrm>
          <a:custGeom>
            <a:avLst/>
            <a:gdLst>
              <a:gd name="connsiteX0" fmla="*/ 0 w 232544"/>
              <a:gd name="connsiteY0" fmla="*/ 0 h 312182"/>
              <a:gd name="connsiteX1" fmla="*/ 232544 w 232544"/>
              <a:gd name="connsiteY1" fmla="*/ 0 h 312182"/>
              <a:gd name="connsiteX2" fmla="*/ 232544 w 232544"/>
              <a:gd name="connsiteY2" fmla="*/ 312182 h 312182"/>
              <a:gd name="connsiteX3" fmla="*/ 0 w 232544"/>
              <a:gd name="connsiteY3" fmla="*/ 312182 h 312182"/>
              <a:gd name="connsiteX4" fmla="*/ 0 w 232544"/>
              <a:gd name="connsiteY4" fmla="*/ 0 h 312182"/>
              <a:gd name="connsiteX0" fmla="*/ 0 w 270644"/>
              <a:gd name="connsiteY0" fmla="*/ 0 h 312182"/>
              <a:gd name="connsiteX1" fmla="*/ 270644 w 270644"/>
              <a:gd name="connsiteY1" fmla="*/ 0 h 312182"/>
              <a:gd name="connsiteX2" fmla="*/ 232544 w 270644"/>
              <a:gd name="connsiteY2" fmla="*/ 312182 h 312182"/>
              <a:gd name="connsiteX3" fmla="*/ 0 w 270644"/>
              <a:gd name="connsiteY3" fmla="*/ 312182 h 312182"/>
              <a:gd name="connsiteX4" fmla="*/ 0 w 270644"/>
              <a:gd name="connsiteY4" fmla="*/ 0 h 312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44" h="312182">
                <a:moveTo>
                  <a:pt x="0" y="0"/>
                </a:moveTo>
                <a:lnTo>
                  <a:pt x="270644" y="0"/>
                </a:lnTo>
                <a:lnTo>
                  <a:pt x="232544" y="312182"/>
                </a:lnTo>
                <a:lnTo>
                  <a:pt x="0" y="312182"/>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2000" y="1143000"/>
            <a:ext cx="7638062" cy="518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3889" y="1295400"/>
            <a:ext cx="5946111"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39163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p:nvPr/>
        </p:nvSpPr>
        <p:spPr>
          <a:xfrm>
            <a:off x="8494083" y="304800"/>
            <a:ext cx="308075" cy="312182"/>
          </a:xfrm>
          <a:custGeom>
            <a:avLst/>
            <a:gdLst>
              <a:gd name="connsiteX0" fmla="*/ 0 w 232544"/>
              <a:gd name="connsiteY0" fmla="*/ 0 h 312182"/>
              <a:gd name="connsiteX1" fmla="*/ 232544 w 232544"/>
              <a:gd name="connsiteY1" fmla="*/ 0 h 312182"/>
              <a:gd name="connsiteX2" fmla="*/ 232544 w 232544"/>
              <a:gd name="connsiteY2" fmla="*/ 312182 h 312182"/>
              <a:gd name="connsiteX3" fmla="*/ 0 w 232544"/>
              <a:gd name="connsiteY3" fmla="*/ 312182 h 312182"/>
              <a:gd name="connsiteX4" fmla="*/ 0 w 232544"/>
              <a:gd name="connsiteY4" fmla="*/ 0 h 312182"/>
              <a:gd name="connsiteX0" fmla="*/ 0 w 270644"/>
              <a:gd name="connsiteY0" fmla="*/ 0 h 312182"/>
              <a:gd name="connsiteX1" fmla="*/ 270644 w 270644"/>
              <a:gd name="connsiteY1" fmla="*/ 0 h 312182"/>
              <a:gd name="connsiteX2" fmla="*/ 232544 w 270644"/>
              <a:gd name="connsiteY2" fmla="*/ 312182 h 312182"/>
              <a:gd name="connsiteX3" fmla="*/ 0 w 270644"/>
              <a:gd name="connsiteY3" fmla="*/ 312182 h 312182"/>
              <a:gd name="connsiteX4" fmla="*/ 0 w 270644"/>
              <a:gd name="connsiteY4" fmla="*/ 0 h 312182"/>
              <a:gd name="connsiteX0" fmla="*/ 37431 w 308075"/>
              <a:gd name="connsiteY0" fmla="*/ 0 h 312182"/>
              <a:gd name="connsiteX1" fmla="*/ 308075 w 308075"/>
              <a:gd name="connsiteY1" fmla="*/ 0 h 312182"/>
              <a:gd name="connsiteX2" fmla="*/ 269975 w 308075"/>
              <a:gd name="connsiteY2" fmla="*/ 312182 h 312182"/>
              <a:gd name="connsiteX3" fmla="*/ 0 w 308075"/>
              <a:gd name="connsiteY3" fmla="*/ 312182 h 312182"/>
              <a:gd name="connsiteX4" fmla="*/ 37431 w 308075"/>
              <a:gd name="connsiteY4" fmla="*/ 0 h 312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075" h="312182">
                <a:moveTo>
                  <a:pt x="37431" y="0"/>
                </a:moveTo>
                <a:lnTo>
                  <a:pt x="308075" y="0"/>
                </a:lnTo>
                <a:lnTo>
                  <a:pt x="269975" y="312182"/>
                </a:lnTo>
                <a:lnTo>
                  <a:pt x="0" y="312182"/>
                </a:lnTo>
                <a:lnTo>
                  <a:pt x="37431"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62938" y="297418"/>
            <a:ext cx="1934760" cy="369332"/>
          </a:xfrm>
          <a:prstGeom prst="rect">
            <a:avLst/>
          </a:prstGeom>
          <a:noFill/>
        </p:spPr>
        <p:txBody>
          <a:bodyPr wrap="none" rtlCol="0" anchor="ctr">
            <a:spAutoFit/>
          </a:bodyPr>
          <a:lstStyle/>
          <a:p>
            <a:r>
              <a:rPr lang="en-US" altLang="en-US" b="1"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Tables- Example</a:t>
            </a:r>
            <a:endParaRPr lang="en-US" altLang="en-US" b="1" dirty="0">
              <a:solidFill>
                <a:schemeClr val="tx2"/>
              </a:solidFill>
              <a:latin typeface="Segoe UI" panose="020B0502040204020203" pitchFamily="34" charset="0"/>
              <a:ea typeface="Segoe UI" panose="020B0502040204020203" pitchFamily="34" charset="0"/>
              <a:cs typeface="Segoe UI" panose="020B0502040204020203" pitchFamily="34" charset="0"/>
            </a:endParaRPr>
          </a:p>
        </p:txBody>
      </p:sp>
      <p:sp>
        <p:nvSpPr>
          <p:cNvPr id="6" name="Slide Number Placeholder 3"/>
          <p:cNvSpPr>
            <a:spLocks noGrp="1"/>
          </p:cNvSpPr>
          <p:nvPr>
            <p:ph type="sldNum" sz="quarter" idx="12"/>
          </p:nvPr>
        </p:nvSpPr>
        <p:spPr>
          <a:xfrm>
            <a:off x="8391625" y="263525"/>
            <a:ext cx="411985" cy="365125"/>
          </a:xfrm>
        </p:spPr>
        <p:txBody>
          <a:bodyPr/>
          <a:lstStyle/>
          <a:p>
            <a:fld id="{0320C1E7-080C-47A3-B2F8-2C12B1E7AAA4}" type="slidenum">
              <a:rPr lang="en-US" smtClean="0">
                <a:solidFill>
                  <a:schemeClr val="bg1"/>
                </a:solidFill>
              </a:rPr>
              <a:pPr/>
              <a:t>16</a:t>
            </a:fld>
            <a:endParaRPr lang="en-US" dirty="0">
              <a:solidFill>
                <a:schemeClr val="bg1"/>
              </a:solidFill>
            </a:endParaRPr>
          </a:p>
        </p:txBody>
      </p:sp>
      <p:sp>
        <p:nvSpPr>
          <p:cNvPr id="2" name="Rectangle 1"/>
          <p:cNvSpPr/>
          <p:nvPr/>
        </p:nvSpPr>
        <p:spPr>
          <a:xfrm>
            <a:off x="-3943" y="316468"/>
            <a:ext cx="270644" cy="312182"/>
          </a:xfrm>
          <a:custGeom>
            <a:avLst/>
            <a:gdLst>
              <a:gd name="connsiteX0" fmla="*/ 0 w 232544"/>
              <a:gd name="connsiteY0" fmla="*/ 0 h 312182"/>
              <a:gd name="connsiteX1" fmla="*/ 232544 w 232544"/>
              <a:gd name="connsiteY1" fmla="*/ 0 h 312182"/>
              <a:gd name="connsiteX2" fmla="*/ 232544 w 232544"/>
              <a:gd name="connsiteY2" fmla="*/ 312182 h 312182"/>
              <a:gd name="connsiteX3" fmla="*/ 0 w 232544"/>
              <a:gd name="connsiteY3" fmla="*/ 312182 h 312182"/>
              <a:gd name="connsiteX4" fmla="*/ 0 w 232544"/>
              <a:gd name="connsiteY4" fmla="*/ 0 h 312182"/>
              <a:gd name="connsiteX0" fmla="*/ 0 w 270644"/>
              <a:gd name="connsiteY0" fmla="*/ 0 h 312182"/>
              <a:gd name="connsiteX1" fmla="*/ 270644 w 270644"/>
              <a:gd name="connsiteY1" fmla="*/ 0 h 312182"/>
              <a:gd name="connsiteX2" fmla="*/ 232544 w 270644"/>
              <a:gd name="connsiteY2" fmla="*/ 312182 h 312182"/>
              <a:gd name="connsiteX3" fmla="*/ 0 w 270644"/>
              <a:gd name="connsiteY3" fmla="*/ 312182 h 312182"/>
              <a:gd name="connsiteX4" fmla="*/ 0 w 270644"/>
              <a:gd name="connsiteY4" fmla="*/ 0 h 312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44" h="312182">
                <a:moveTo>
                  <a:pt x="0" y="0"/>
                </a:moveTo>
                <a:lnTo>
                  <a:pt x="270644" y="0"/>
                </a:lnTo>
                <a:lnTo>
                  <a:pt x="232544" y="312182"/>
                </a:lnTo>
                <a:lnTo>
                  <a:pt x="0" y="312182"/>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85800" y="2809221"/>
            <a:ext cx="7086599" cy="21437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TextBox 14"/>
          <p:cNvSpPr txBox="1"/>
          <p:nvPr/>
        </p:nvSpPr>
        <p:spPr>
          <a:xfrm>
            <a:off x="3903913" y="2286000"/>
            <a:ext cx="650371" cy="462884"/>
          </a:xfrm>
          <a:prstGeom prst="rect">
            <a:avLst/>
          </a:prstGeom>
          <a:noFill/>
        </p:spPr>
        <p:txBody>
          <a:bodyPr wrap="none" rtlCol="0" anchor="ctr">
            <a:spAutoFit/>
          </a:bodyPr>
          <a:lstStyle/>
          <a:p>
            <a:pPr>
              <a:lnSpc>
                <a:spcPct val="200000"/>
              </a:lnSpc>
              <a:buClr>
                <a:srgbClr val="7FD4F3"/>
              </a:buClr>
            </a:pPr>
            <a:r>
              <a:rPr lang="en-US" sz="1400" b="1" dirty="0" smtClean="0">
                <a:solidFill>
                  <a:schemeClr val="tx2"/>
                </a:solidFill>
              </a:rPr>
              <a:t>Tables</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853" y="2991610"/>
            <a:ext cx="6416492" cy="177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63830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p:nvPr/>
        </p:nvSpPr>
        <p:spPr>
          <a:xfrm>
            <a:off x="8494083" y="304800"/>
            <a:ext cx="308075" cy="312182"/>
          </a:xfrm>
          <a:custGeom>
            <a:avLst/>
            <a:gdLst>
              <a:gd name="connsiteX0" fmla="*/ 0 w 232544"/>
              <a:gd name="connsiteY0" fmla="*/ 0 h 312182"/>
              <a:gd name="connsiteX1" fmla="*/ 232544 w 232544"/>
              <a:gd name="connsiteY1" fmla="*/ 0 h 312182"/>
              <a:gd name="connsiteX2" fmla="*/ 232544 w 232544"/>
              <a:gd name="connsiteY2" fmla="*/ 312182 h 312182"/>
              <a:gd name="connsiteX3" fmla="*/ 0 w 232544"/>
              <a:gd name="connsiteY3" fmla="*/ 312182 h 312182"/>
              <a:gd name="connsiteX4" fmla="*/ 0 w 232544"/>
              <a:gd name="connsiteY4" fmla="*/ 0 h 312182"/>
              <a:gd name="connsiteX0" fmla="*/ 0 w 270644"/>
              <a:gd name="connsiteY0" fmla="*/ 0 h 312182"/>
              <a:gd name="connsiteX1" fmla="*/ 270644 w 270644"/>
              <a:gd name="connsiteY1" fmla="*/ 0 h 312182"/>
              <a:gd name="connsiteX2" fmla="*/ 232544 w 270644"/>
              <a:gd name="connsiteY2" fmla="*/ 312182 h 312182"/>
              <a:gd name="connsiteX3" fmla="*/ 0 w 270644"/>
              <a:gd name="connsiteY3" fmla="*/ 312182 h 312182"/>
              <a:gd name="connsiteX4" fmla="*/ 0 w 270644"/>
              <a:gd name="connsiteY4" fmla="*/ 0 h 312182"/>
              <a:gd name="connsiteX0" fmla="*/ 37431 w 308075"/>
              <a:gd name="connsiteY0" fmla="*/ 0 h 312182"/>
              <a:gd name="connsiteX1" fmla="*/ 308075 w 308075"/>
              <a:gd name="connsiteY1" fmla="*/ 0 h 312182"/>
              <a:gd name="connsiteX2" fmla="*/ 269975 w 308075"/>
              <a:gd name="connsiteY2" fmla="*/ 312182 h 312182"/>
              <a:gd name="connsiteX3" fmla="*/ 0 w 308075"/>
              <a:gd name="connsiteY3" fmla="*/ 312182 h 312182"/>
              <a:gd name="connsiteX4" fmla="*/ 37431 w 308075"/>
              <a:gd name="connsiteY4" fmla="*/ 0 h 312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075" h="312182">
                <a:moveTo>
                  <a:pt x="37431" y="0"/>
                </a:moveTo>
                <a:lnTo>
                  <a:pt x="308075" y="0"/>
                </a:lnTo>
                <a:lnTo>
                  <a:pt x="269975" y="312182"/>
                </a:lnTo>
                <a:lnTo>
                  <a:pt x="0" y="312182"/>
                </a:lnTo>
                <a:lnTo>
                  <a:pt x="37431"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62938" y="297418"/>
            <a:ext cx="2194960" cy="369332"/>
          </a:xfrm>
          <a:prstGeom prst="rect">
            <a:avLst/>
          </a:prstGeom>
          <a:noFill/>
        </p:spPr>
        <p:txBody>
          <a:bodyPr wrap="none" rtlCol="0" anchor="ctr">
            <a:spAutoFit/>
          </a:bodyPr>
          <a:lstStyle/>
          <a:p>
            <a:r>
              <a:rPr lang="en-US" altLang="en-US" b="1"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Technologies Used</a:t>
            </a:r>
            <a:endParaRPr lang="en-US" altLang="en-US" b="1" dirty="0">
              <a:solidFill>
                <a:schemeClr val="tx2"/>
              </a:solidFill>
              <a:latin typeface="Segoe UI" panose="020B0502040204020203" pitchFamily="34" charset="0"/>
              <a:ea typeface="Segoe UI" panose="020B0502040204020203" pitchFamily="34" charset="0"/>
              <a:cs typeface="Segoe UI" panose="020B0502040204020203" pitchFamily="34" charset="0"/>
            </a:endParaRPr>
          </a:p>
        </p:txBody>
      </p:sp>
      <p:sp>
        <p:nvSpPr>
          <p:cNvPr id="6" name="Slide Number Placeholder 3"/>
          <p:cNvSpPr>
            <a:spLocks noGrp="1"/>
          </p:cNvSpPr>
          <p:nvPr>
            <p:ph type="sldNum" sz="quarter" idx="12"/>
          </p:nvPr>
        </p:nvSpPr>
        <p:spPr>
          <a:xfrm>
            <a:off x="8503415" y="263525"/>
            <a:ext cx="183385" cy="365125"/>
          </a:xfrm>
        </p:spPr>
        <p:txBody>
          <a:bodyPr/>
          <a:lstStyle/>
          <a:p>
            <a:fld id="{0320C1E7-080C-47A3-B2F8-2C12B1E7AAA4}" type="slidenum">
              <a:rPr lang="en-US" smtClean="0">
                <a:solidFill>
                  <a:schemeClr val="bg1"/>
                </a:solidFill>
              </a:rPr>
              <a:pPr/>
              <a:t>17</a:t>
            </a:fld>
            <a:endParaRPr lang="en-US" dirty="0">
              <a:solidFill>
                <a:schemeClr val="bg1"/>
              </a:solidFill>
            </a:endParaRPr>
          </a:p>
        </p:txBody>
      </p:sp>
      <p:sp>
        <p:nvSpPr>
          <p:cNvPr id="2" name="Rectangle 1"/>
          <p:cNvSpPr/>
          <p:nvPr/>
        </p:nvSpPr>
        <p:spPr>
          <a:xfrm>
            <a:off x="-3943" y="316468"/>
            <a:ext cx="270644" cy="312182"/>
          </a:xfrm>
          <a:custGeom>
            <a:avLst/>
            <a:gdLst>
              <a:gd name="connsiteX0" fmla="*/ 0 w 232544"/>
              <a:gd name="connsiteY0" fmla="*/ 0 h 312182"/>
              <a:gd name="connsiteX1" fmla="*/ 232544 w 232544"/>
              <a:gd name="connsiteY1" fmla="*/ 0 h 312182"/>
              <a:gd name="connsiteX2" fmla="*/ 232544 w 232544"/>
              <a:gd name="connsiteY2" fmla="*/ 312182 h 312182"/>
              <a:gd name="connsiteX3" fmla="*/ 0 w 232544"/>
              <a:gd name="connsiteY3" fmla="*/ 312182 h 312182"/>
              <a:gd name="connsiteX4" fmla="*/ 0 w 232544"/>
              <a:gd name="connsiteY4" fmla="*/ 0 h 312182"/>
              <a:gd name="connsiteX0" fmla="*/ 0 w 270644"/>
              <a:gd name="connsiteY0" fmla="*/ 0 h 312182"/>
              <a:gd name="connsiteX1" fmla="*/ 270644 w 270644"/>
              <a:gd name="connsiteY1" fmla="*/ 0 h 312182"/>
              <a:gd name="connsiteX2" fmla="*/ 232544 w 270644"/>
              <a:gd name="connsiteY2" fmla="*/ 312182 h 312182"/>
              <a:gd name="connsiteX3" fmla="*/ 0 w 270644"/>
              <a:gd name="connsiteY3" fmla="*/ 312182 h 312182"/>
              <a:gd name="connsiteX4" fmla="*/ 0 w 270644"/>
              <a:gd name="connsiteY4" fmla="*/ 0 h 312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44" h="312182">
                <a:moveTo>
                  <a:pt x="0" y="0"/>
                </a:moveTo>
                <a:lnTo>
                  <a:pt x="270644" y="0"/>
                </a:lnTo>
                <a:lnTo>
                  <a:pt x="232544" y="312182"/>
                </a:lnTo>
                <a:lnTo>
                  <a:pt x="0" y="312182"/>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eportlab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008461"/>
            <a:ext cx="1733550" cy="38100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55840" y="1143000"/>
            <a:ext cx="857927" cy="462884"/>
          </a:xfrm>
          <a:prstGeom prst="rect">
            <a:avLst/>
          </a:prstGeom>
          <a:noFill/>
        </p:spPr>
        <p:txBody>
          <a:bodyPr wrap="none" rtlCol="0" anchor="ctr">
            <a:spAutoFit/>
          </a:bodyPr>
          <a:lstStyle/>
          <a:p>
            <a:pPr>
              <a:lnSpc>
                <a:spcPct val="200000"/>
              </a:lnSpc>
              <a:buClr>
                <a:srgbClr val="7FD4F3"/>
              </a:buClr>
            </a:pPr>
            <a:r>
              <a:rPr lang="en-US" sz="1400" b="1" dirty="0" smtClean="0">
                <a:solidFill>
                  <a:schemeClr val="tx2"/>
                </a:solidFill>
              </a:rPr>
              <a:t>Back end</a:t>
            </a:r>
          </a:p>
        </p:txBody>
      </p:sp>
      <p:pic>
        <p:nvPicPr>
          <p:cNvPr id="11"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55840" y="1944163"/>
            <a:ext cx="1747795" cy="50959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521437" y="3880516"/>
            <a:ext cx="903774" cy="462884"/>
          </a:xfrm>
          <a:prstGeom prst="rect">
            <a:avLst/>
          </a:prstGeom>
          <a:noFill/>
        </p:spPr>
        <p:txBody>
          <a:bodyPr wrap="none" rtlCol="0" anchor="ctr">
            <a:spAutoFit/>
          </a:bodyPr>
          <a:lstStyle/>
          <a:p>
            <a:pPr>
              <a:lnSpc>
                <a:spcPct val="200000"/>
              </a:lnSpc>
              <a:buClr>
                <a:srgbClr val="7FD4F3"/>
              </a:buClr>
            </a:pPr>
            <a:r>
              <a:rPr lang="en-US" sz="1400" b="1" dirty="0" smtClean="0">
                <a:solidFill>
                  <a:schemeClr val="tx2"/>
                </a:solidFill>
              </a:rPr>
              <a:t>Front end</a:t>
            </a:r>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2984" y="4696910"/>
            <a:ext cx="1315816" cy="789490"/>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14847" y="4829827"/>
            <a:ext cx="2538154" cy="438777"/>
          </a:xfrm>
          <a:prstGeom prst="rect">
            <a:avLst/>
          </a:prstGeom>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15000" y="4909952"/>
            <a:ext cx="1288746" cy="363406"/>
          </a:xfrm>
          <a:prstGeom prst="rect">
            <a:avLst/>
          </a:prstGeom>
        </p:spPr>
      </p:pic>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05400" y="2092281"/>
            <a:ext cx="1641231" cy="213360"/>
          </a:xfrm>
          <a:prstGeom prst="rect">
            <a:avLst/>
          </a:prstGeom>
        </p:spPr>
      </p:pic>
      <p:pic>
        <p:nvPicPr>
          <p:cNvPr id="13" name="Pictur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1016" y="2784485"/>
            <a:ext cx="1968389" cy="405488"/>
          </a:xfrm>
          <a:prstGeom prst="rect">
            <a:avLst/>
          </a:prstGeom>
        </p:spPr>
      </p:pic>
    </p:spTree>
    <p:extLst>
      <p:ext uri="{BB962C8B-B14F-4D97-AF65-F5344CB8AC3E}">
        <p14:creationId xmlns:p14="http://schemas.microsoft.com/office/powerpoint/2010/main" val="21676052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p:nvPr/>
        </p:nvSpPr>
        <p:spPr>
          <a:xfrm>
            <a:off x="8494083" y="304800"/>
            <a:ext cx="308075" cy="312182"/>
          </a:xfrm>
          <a:custGeom>
            <a:avLst/>
            <a:gdLst>
              <a:gd name="connsiteX0" fmla="*/ 0 w 232544"/>
              <a:gd name="connsiteY0" fmla="*/ 0 h 312182"/>
              <a:gd name="connsiteX1" fmla="*/ 232544 w 232544"/>
              <a:gd name="connsiteY1" fmla="*/ 0 h 312182"/>
              <a:gd name="connsiteX2" fmla="*/ 232544 w 232544"/>
              <a:gd name="connsiteY2" fmla="*/ 312182 h 312182"/>
              <a:gd name="connsiteX3" fmla="*/ 0 w 232544"/>
              <a:gd name="connsiteY3" fmla="*/ 312182 h 312182"/>
              <a:gd name="connsiteX4" fmla="*/ 0 w 232544"/>
              <a:gd name="connsiteY4" fmla="*/ 0 h 312182"/>
              <a:gd name="connsiteX0" fmla="*/ 0 w 270644"/>
              <a:gd name="connsiteY0" fmla="*/ 0 h 312182"/>
              <a:gd name="connsiteX1" fmla="*/ 270644 w 270644"/>
              <a:gd name="connsiteY1" fmla="*/ 0 h 312182"/>
              <a:gd name="connsiteX2" fmla="*/ 232544 w 270644"/>
              <a:gd name="connsiteY2" fmla="*/ 312182 h 312182"/>
              <a:gd name="connsiteX3" fmla="*/ 0 w 270644"/>
              <a:gd name="connsiteY3" fmla="*/ 312182 h 312182"/>
              <a:gd name="connsiteX4" fmla="*/ 0 w 270644"/>
              <a:gd name="connsiteY4" fmla="*/ 0 h 312182"/>
              <a:gd name="connsiteX0" fmla="*/ 37431 w 308075"/>
              <a:gd name="connsiteY0" fmla="*/ 0 h 312182"/>
              <a:gd name="connsiteX1" fmla="*/ 308075 w 308075"/>
              <a:gd name="connsiteY1" fmla="*/ 0 h 312182"/>
              <a:gd name="connsiteX2" fmla="*/ 269975 w 308075"/>
              <a:gd name="connsiteY2" fmla="*/ 312182 h 312182"/>
              <a:gd name="connsiteX3" fmla="*/ 0 w 308075"/>
              <a:gd name="connsiteY3" fmla="*/ 312182 h 312182"/>
              <a:gd name="connsiteX4" fmla="*/ 37431 w 308075"/>
              <a:gd name="connsiteY4" fmla="*/ 0 h 312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075" h="312182">
                <a:moveTo>
                  <a:pt x="37431" y="0"/>
                </a:moveTo>
                <a:lnTo>
                  <a:pt x="308075" y="0"/>
                </a:lnTo>
                <a:lnTo>
                  <a:pt x="269975" y="312182"/>
                </a:lnTo>
                <a:lnTo>
                  <a:pt x="0" y="312182"/>
                </a:lnTo>
                <a:lnTo>
                  <a:pt x="37431"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62938" y="297418"/>
            <a:ext cx="2501454" cy="369332"/>
          </a:xfrm>
          <a:prstGeom prst="rect">
            <a:avLst/>
          </a:prstGeom>
          <a:noFill/>
        </p:spPr>
        <p:txBody>
          <a:bodyPr wrap="none" rtlCol="0" anchor="ctr">
            <a:spAutoFit/>
          </a:bodyPr>
          <a:lstStyle/>
          <a:p>
            <a:r>
              <a:rPr lang="en-US" altLang="en-US" b="1"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Backend Architecture</a:t>
            </a:r>
          </a:p>
        </p:txBody>
      </p:sp>
      <p:sp>
        <p:nvSpPr>
          <p:cNvPr id="6" name="Slide Number Placeholder 3"/>
          <p:cNvSpPr>
            <a:spLocks noGrp="1"/>
          </p:cNvSpPr>
          <p:nvPr>
            <p:ph type="sldNum" sz="quarter" idx="12"/>
          </p:nvPr>
        </p:nvSpPr>
        <p:spPr>
          <a:xfrm>
            <a:off x="8382000" y="263525"/>
            <a:ext cx="411985" cy="365125"/>
          </a:xfrm>
        </p:spPr>
        <p:txBody>
          <a:bodyPr/>
          <a:lstStyle/>
          <a:p>
            <a:fld id="{0320C1E7-080C-47A3-B2F8-2C12B1E7AAA4}" type="slidenum">
              <a:rPr lang="en-US" smtClean="0">
                <a:solidFill>
                  <a:schemeClr val="bg1"/>
                </a:solidFill>
              </a:rPr>
              <a:pPr/>
              <a:t>18</a:t>
            </a:fld>
            <a:endParaRPr lang="en-US" dirty="0">
              <a:solidFill>
                <a:schemeClr val="bg1"/>
              </a:solidFill>
            </a:endParaRPr>
          </a:p>
        </p:txBody>
      </p:sp>
      <p:sp>
        <p:nvSpPr>
          <p:cNvPr id="2" name="Rectangle 1"/>
          <p:cNvSpPr/>
          <p:nvPr/>
        </p:nvSpPr>
        <p:spPr>
          <a:xfrm>
            <a:off x="-3943" y="316468"/>
            <a:ext cx="270644" cy="312182"/>
          </a:xfrm>
          <a:custGeom>
            <a:avLst/>
            <a:gdLst>
              <a:gd name="connsiteX0" fmla="*/ 0 w 232544"/>
              <a:gd name="connsiteY0" fmla="*/ 0 h 312182"/>
              <a:gd name="connsiteX1" fmla="*/ 232544 w 232544"/>
              <a:gd name="connsiteY1" fmla="*/ 0 h 312182"/>
              <a:gd name="connsiteX2" fmla="*/ 232544 w 232544"/>
              <a:gd name="connsiteY2" fmla="*/ 312182 h 312182"/>
              <a:gd name="connsiteX3" fmla="*/ 0 w 232544"/>
              <a:gd name="connsiteY3" fmla="*/ 312182 h 312182"/>
              <a:gd name="connsiteX4" fmla="*/ 0 w 232544"/>
              <a:gd name="connsiteY4" fmla="*/ 0 h 312182"/>
              <a:gd name="connsiteX0" fmla="*/ 0 w 270644"/>
              <a:gd name="connsiteY0" fmla="*/ 0 h 312182"/>
              <a:gd name="connsiteX1" fmla="*/ 270644 w 270644"/>
              <a:gd name="connsiteY1" fmla="*/ 0 h 312182"/>
              <a:gd name="connsiteX2" fmla="*/ 232544 w 270644"/>
              <a:gd name="connsiteY2" fmla="*/ 312182 h 312182"/>
              <a:gd name="connsiteX3" fmla="*/ 0 w 270644"/>
              <a:gd name="connsiteY3" fmla="*/ 312182 h 312182"/>
              <a:gd name="connsiteX4" fmla="*/ 0 w 270644"/>
              <a:gd name="connsiteY4" fmla="*/ 0 h 312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44" h="312182">
                <a:moveTo>
                  <a:pt x="0" y="0"/>
                </a:moveTo>
                <a:lnTo>
                  <a:pt x="270644" y="0"/>
                </a:lnTo>
                <a:lnTo>
                  <a:pt x="232544" y="312182"/>
                </a:lnTo>
                <a:lnTo>
                  <a:pt x="0" y="312182"/>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1424761" y="1904530"/>
            <a:ext cx="1524000" cy="533400"/>
          </a:xfrm>
          <a:prstGeom prst="roundRect">
            <a:avLst>
              <a:gd name="adj" fmla="val 5840"/>
            </a:avLst>
          </a:prstGeom>
          <a:solidFill>
            <a:srgbClr val="6883A4"/>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Web Server (Public)</a:t>
            </a:r>
          </a:p>
        </p:txBody>
      </p:sp>
      <p:sp>
        <p:nvSpPr>
          <p:cNvPr id="25" name="Rounded Rectangle 24"/>
          <p:cNvSpPr/>
          <p:nvPr/>
        </p:nvSpPr>
        <p:spPr>
          <a:xfrm>
            <a:off x="3694097" y="1902627"/>
            <a:ext cx="1524000" cy="533400"/>
          </a:xfrm>
          <a:prstGeom prst="roundRect">
            <a:avLst>
              <a:gd name="adj" fmla="val 5840"/>
            </a:avLst>
          </a:prstGeom>
          <a:solidFill>
            <a:srgbClr val="6883A4"/>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Reporting Web Server</a:t>
            </a:r>
          </a:p>
        </p:txBody>
      </p:sp>
      <p:sp>
        <p:nvSpPr>
          <p:cNvPr id="27" name="Rounded Rectangle 26"/>
          <p:cNvSpPr/>
          <p:nvPr/>
        </p:nvSpPr>
        <p:spPr>
          <a:xfrm>
            <a:off x="6477000" y="3810000"/>
            <a:ext cx="1524000" cy="533400"/>
          </a:xfrm>
          <a:prstGeom prst="roundRect">
            <a:avLst>
              <a:gd name="adj" fmla="val 5840"/>
            </a:avLst>
          </a:prstGeom>
          <a:solidFill>
            <a:srgbClr val="6883A4"/>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Reports Queue (</a:t>
            </a:r>
            <a:r>
              <a:rPr lang="en-US" sz="1400" dirty="0" smtClean="0"/>
              <a:t>AMQ)</a:t>
            </a:r>
            <a:endParaRPr lang="en-US" sz="1400" dirty="0"/>
          </a:p>
        </p:txBody>
      </p:sp>
      <p:sp>
        <p:nvSpPr>
          <p:cNvPr id="5" name="Rectangle 4"/>
          <p:cNvSpPr/>
          <p:nvPr/>
        </p:nvSpPr>
        <p:spPr>
          <a:xfrm>
            <a:off x="1219199" y="1116667"/>
            <a:ext cx="2306429" cy="38100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6883A4"/>
                </a:solidFill>
              </a:rPr>
              <a:t>REPORT BUILDER</a:t>
            </a:r>
            <a:endParaRPr lang="en-US" sz="1200" dirty="0">
              <a:solidFill>
                <a:srgbClr val="6883A4"/>
              </a:solidFill>
            </a:endParaRPr>
          </a:p>
        </p:txBody>
      </p:sp>
      <p:sp>
        <p:nvSpPr>
          <p:cNvPr id="33" name="Rectangle 32"/>
          <p:cNvSpPr/>
          <p:nvPr/>
        </p:nvSpPr>
        <p:spPr>
          <a:xfrm>
            <a:off x="2187858" y="3017216"/>
            <a:ext cx="1337771" cy="38100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6883A4"/>
                </a:solidFill>
              </a:rPr>
              <a:t>SCHEDULE</a:t>
            </a:r>
            <a:endParaRPr lang="en-US" sz="1200" dirty="0">
              <a:solidFill>
                <a:srgbClr val="6883A4"/>
              </a:solidFill>
            </a:endParaRPr>
          </a:p>
        </p:txBody>
      </p:sp>
      <p:sp>
        <p:nvSpPr>
          <p:cNvPr id="35" name="Rectangle 34"/>
          <p:cNvSpPr/>
          <p:nvPr/>
        </p:nvSpPr>
        <p:spPr>
          <a:xfrm>
            <a:off x="3789158" y="3018276"/>
            <a:ext cx="1337771" cy="38100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6883A4"/>
                </a:solidFill>
              </a:rPr>
              <a:t>PREVIEW</a:t>
            </a:r>
            <a:endParaRPr lang="en-US" sz="1200" dirty="0">
              <a:solidFill>
                <a:srgbClr val="6883A4"/>
              </a:solidFill>
            </a:endParaRPr>
          </a:p>
        </p:txBody>
      </p:sp>
      <p:pic>
        <p:nvPicPr>
          <p:cNvPr id="38" name="Picture 8" descr="C:\Users\u26155\Downloads\1449666372_19.png"/>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43400" y="4579219"/>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9" descr="C:\Users\u26155\Downloads\1449666324_database.png"/>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45172" y="3962400"/>
            <a:ext cx="653255" cy="653255"/>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9" descr="C:\Users\u26155\Downloads\1449666324_database.png"/>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45172" y="5105400"/>
            <a:ext cx="653255" cy="653255"/>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p:cNvSpPr txBox="1"/>
          <p:nvPr/>
        </p:nvSpPr>
        <p:spPr>
          <a:xfrm>
            <a:off x="2286000" y="4587573"/>
            <a:ext cx="1371600" cy="276999"/>
          </a:xfrm>
          <a:prstGeom prst="rect">
            <a:avLst/>
          </a:prstGeom>
          <a:noFill/>
        </p:spPr>
        <p:txBody>
          <a:bodyPr wrap="square" rtlCol="0">
            <a:spAutoFit/>
          </a:bodyPr>
          <a:lstStyle/>
          <a:p>
            <a:pPr algn="ctr"/>
            <a:r>
              <a:rPr lang="en-US" sz="1200" dirty="0" err="1"/>
              <a:t>MetaData</a:t>
            </a:r>
            <a:r>
              <a:rPr lang="en-US" sz="1200" dirty="0"/>
              <a:t> DB</a:t>
            </a:r>
          </a:p>
        </p:txBody>
      </p:sp>
      <p:sp>
        <p:nvSpPr>
          <p:cNvPr id="44" name="TextBox 43"/>
          <p:cNvSpPr txBox="1"/>
          <p:nvPr/>
        </p:nvSpPr>
        <p:spPr>
          <a:xfrm>
            <a:off x="2286000" y="5758655"/>
            <a:ext cx="1371600" cy="276999"/>
          </a:xfrm>
          <a:prstGeom prst="rect">
            <a:avLst/>
          </a:prstGeom>
          <a:noFill/>
        </p:spPr>
        <p:txBody>
          <a:bodyPr wrap="square" rtlCol="0">
            <a:spAutoFit/>
          </a:bodyPr>
          <a:lstStyle/>
          <a:p>
            <a:pPr algn="ctr"/>
            <a:r>
              <a:rPr lang="en-US" sz="1200" dirty="0" err="1"/>
              <a:t>Timeseries</a:t>
            </a:r>
            <a:r>
              <a:rPr lang="en-US" sz="1200" dirty="0"/>
              <a:t> DB</a:t>
            </a:r>
          </a:p>
        </p:txBody>
      </p:sp>
      <p:sp>
        <p:nvSpPr>
          <p:cNvPr id="45" name="TextBox 44"/>
          <p:cNvSpPr txBox="1"/>
          <p:nvPr/>
        </p:nvSpPr>
        <p:spPr>
          <a:xfrm>
            <a:off x="4000500" y="5293527"/>
            <a:ext cx="1371600" cy="276999"/>
          </a:xfrm>
          <a:prstGeom prst="rect">
            <a:avLst/>
          </a:prstGeom>
          <a:noFill/>
        </p:spPr>
        <p:txBody>
          <a:bodyPr wrap="square" rtlCol="0">
            <a:spAutoFit/>
          </a:bodyPr>
          <a:lstStyle/>
          <a:p>
            <a:pPr algn="ctr"/>
            <a:r>
              <a:rPr lang="en-US" sz="1200" dirty="0"/>
              <a:t>Report Engine</a:t>
            </a:r>
          </a:p>
        </p:txBody>
      </p:sp>
      <p:sp>
        <p:nvSpPr>
          <p:cNvPr id="10" name="Rectangle 9"/>
          <p:cNvSpPr/>
          <p:nvPr/>
        </p:nvSpPr>
        <p:spPr>
          <a:xfrm>
            <a:off x="1548308" y="3810000"/>
            <a:ext cx="4666263" cy="2362200"/>
          </a:xfrm>
          <a:prstGeom prst="rect">
            <a:avLst/>
          </a:prstGeom>
          <a:solidFill>
            <a:schemeClr val="accent1">
              <a:alpha val="11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6629400" y="5632894"/>
            <a:ext cx="1371600" cy="461665"/>
          </a:xfrm>
          <a:prstGeom prst="rect">
            <a:avLst/>
          </a:prstGeom>
          <a:noFill/>
        </p:spPr>
        <p:txBody>
          <a:bodyPr wrap="square" rtlCol="0">
            <a:spAutoFit/>
          </a:bodyPr>
          <a:lstStyle/>
          <a:p>
            <a:pPr algn="ctr"/>
            <a:r>
              <a:rPr lang="en-US" sz="1200" dirty="0"/>
              <a:t>Scheduled Reports Engine</a:t>
            </a:r>
          </a:p>
        </p:txBody>
      </p:sp>
      <p:pic>
        <p:nvPicPr>
          <p:cNvPr id="48" name="Picture 11" descr="C:\Users\u26155\Downloads\1449666425_editor-alarm-timer-clock-outline-stroke.png"/>
          <p:cNvPicPr>
            <a:picLocks noChangeAspect="1" noChangeArrowheads="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08800" y="4757726"/>
            <a:ext cx="812800" cy="812800"/>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Straight Arrow Connector 48"/>
          <p:cNvCxnSpPr/>
          <p:nvPr/>
        </p:nvCxnSpPr>
        <p:spPr>
          <a:xfrm flipV="1">
            <a:off x="7326429" y="4383846"/>
            <a:ext cx="0" cy="493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33" idx="2"/>
            <a:endCxn id="39" idx="3"/>
          </p:cNvCxnSpPr>
          <p:nvPr/>
        </p:nvCxnSpPr>
        <p:spPr>
          <a:xfrm rot="16200000" flipH="1">
            <a:off x="2632179" y="3622780"/>
            <a:ext cx="890812" cy="441683"/>
          </a:xfrm>
          <a:prstGeom prst="bentConnector4">
            <a:avLst>
              <a:gd name="adj1" fmla="val 31667"/>
              <a:gd name="adj2" fmla="val 203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38" idx="1"/>
          </p:cNvCxnSpPr>
          <p:nvPr/>
        </p:nvCxnSpPr>
        <p:spPr>
          <a:xfrm rot="10800000">
            <a:off x="3298428" y="4495801"/>
            <a:ext cx="1044973" cy="4263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41" idx="3"/>
          </p:cNvCxnSpPr>
          <p:nvPr/>
        </p:nvCxnSpPr>
        <p:spPr>
          <a:xfrm flipV="1">
            <a:off x="3298427" y="4991100"/>
            <a:ext cx="1044974" cy="4409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35" idx="2"/>
            <a:endCxn id="38" idx="0"/>
          </p:cNvCxnSpPr>
          <p:nvPr/>
        </p:nvCxnSpPr>
        <p:spPr>
          <a:xfrm rot="16200000" flipH="1">
            <a:off x="3982201" y="3875119"/>
            <a:ext cx="1179943" cy="2282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27" idx="1"/>
            <a:endCxn id="38" idx="3"/>
          </p:cNvCxnSpPr>
          <p:nvPr/>
        </p:nvCxnSpPr>
        <p:spPr>
          <a:xfrm rot="10800000" flipV="1">
            <a:off x="5029200" y="4076699"/>
            <a:ext cx="1447800" cy="8454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32" idx="0"/>
          </p:cNvCxnSpPr>
          <p:nvPr/>
        </p:nvCxnSpPr>
        <p:spPr>
          <a:xfrm>
            <a:off x="2186761" y="1497667"/>
            <a:ext cx="0" cy="406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5" name="Elbow Connector 1024"/>
          <p:cNvCxnSpPr>
            <a:endCxn id="33" idx="0"/>
          </p:cNvCxnSpPr>
          <p:nvPr/>
        </p:nvCxnSpPr>
        <p:spPr>
          <a:xfrm rot="16200000" flipH="1">
            <a:off x="2203900" y="2364372"/>
            <a:ext cx="734942" cy="57074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2978917" y="2178867"/>
            <a:ext cx="68806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endCxn id="35" idx="0"/>
          </p:cNvCxnSpPr>
          <p:nvPr/>
        </p:nvCxnSpPr>
        <p:spPr>
          <a:xfrm rot="5400000">
            <a:off x="4319659" y="2574413"/>
            <a:ext cx="582249" cy="3054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63547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47"/>
          <p:cNvSpPr>
            <a:spLocks noChangeArrowheads="1"/>
          </p:cNvSpPr>
          <p:nvPr/>
        </p:nvSpPr>
        <p:spPr bwMode="auto">
          <a:xfrm>
            <a:off x="265642" y="6515100"/>
            <a:ext cx="613951" cy="153888"/>
          </a:xfrm>
          <a:prstGeom prst="rect">
            <a:avLst/>
          </a:prstGeom>
          <a:noFill/>
          <a:ln w="9525">
            <a:noFill/>
            <a:miter lim="800000"/>
            <a:headEnd/>
            <a:tailEnd/>
          </a:ln>
        </p:spPr>
        <p:txBody>
          <a:bodyPr wrap="none" lIns="0" tIns="0" rIns="0" bIns="0">
            <a:spAutoFit/>
          </a:bodyPr>
          <a:lstStyle/>
          <a:p>
            <a:r>
              <a:rPr lang="en-US" sz="1000" dirty="0">
                <a:solidFill>
                  <a:schemeClr val="bg1">
                    <a:lumMod val="50000"/>
                  </a:schemeClr>
                </a:solidFill>
                <a:latin typeface="Segoe" pitchFamily="34" charset="0"/>
              </a:rPr>
              <a:t>GE Internal</a:t>
            </a:r>
          </a:p>
        </p:txBody>
      </p:sp>
      <p:sp>
        <p:nvSpPr>
          <p:cNvPr id="38" name="TextBox 37"/>
          <p:cNvSpPr txBox="1"/>
          <p:nvPr/>
        </p:nvSpPr>
        <p:spPr>
          <a:xfrm>
            <a:off x="3519885" y="2782669"/>
            <a:ext cx="2104230" cy="646331"/>
          </a:xfrm>
          <a:prstGeom prst="rect">
            <a:avLst/>
          </a:prstGeom>
          <a:noFill/>
        </p:spPr>
        <p:txBody>
          <a:bodyPr wrap="none" rtlCol="0" anchor="b">
            <a:spAutoFit/>
          </a:bodyPr>
          <a:lstStyle/>
          <a:p>
            <a:pPr algn="ctr"/>
            <a:r>
              <a:rPr lang="en-US" sz="3600" dirty="0" smtClean="0">
                <a:solidFill>
                  <a:schemeClr val="tx2"/>
                </a:solidFill>
              </a:rPr>
              <a:t>Thank You</a:t>
            </a:r>
            <a:endParaRPr lang="en-US" sz="3600" dirty="0">
              <a:solidFill>
                <a:schemeClr val="tx2"/>
              </a:solidFill>
            </a:endParaRPr>
          </a:p>
        </p:txBody>
      </p:sp>
    </p:spTree>
    <p:extLst>
      <p:ext uri="{BB962C8B-B14F-4D97-AF65-F5344CB8AC3E}">
        <p14:creationId xmlns:p14="http://schemas.microsoft.com/office/powerpoint/2010/main" val="37700528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p:nvPr/>
        </p:nvSpPr>
        <p:spPr>
          <a:xfrm>
            <a:off x="8494083" y="304800"/>
            <a:ext cx="308075" cy="312182"/>
          </a:xfrm>
          <a:custGeom>
            <a:avLst/>
            <a:gdLst>
              <a:gd name="connsiteX0" fmla="*/ 0 w 232544"/>
              <a:gd name="connsiteY0" fmla="*/ 0 h 312182"/>
              <a:gd name="connsiteX1" fmla="*/ 232544 w 232544"/>
              <a:gd name="connsiteY1" fmla="*/ 0 h 312182"/>
              <a:gd name="connsiteX2" fmla="*/ 232544 w 232544"/>
              <a:gd name="connsiteY2" fmla="*/ 312182 h 312182"/>
              <a:gd name="connsiteX3" fmla="*/ 0 w 232544"/>
              <a:gd name="connsiteY3" fmla="*/ 312182 h 312182"/>
              <a:gd name="connsiteX4" fmla="*/ 0 w 232544"/>
              <a:gd name="connsiteY4" fmla="*/ 0 h 312182"/>
              <a:gd name="connsiteX0" fmla="*/ 0 w 270644"/>
              <a:gd name="connsiteY0" fmla="*/ 0 h 312182"/>
              <a:gd name="connsiteX1" fmla="*/ 270644 w 270644"/>
              <a:gd name="connsiteY1" fmla="*/ 0 h 312182"/>
              <a:gd name="connsiteX2" fmla="*/ 232544 w 270644"/>
              <a:gd name="connsiteY2" fmla="*/ 312182 h 312182"/>
              <a:gd name="connsiteX3" fmla="*/ 0 w 270644"/>
              <a:gd name="connsiteY3" fmla="*/ 312182 h 312182"/>
              <a:gd name="connsiteX4" fmla="*/ 0 w 270644"/>
              <a:gd name="connsiteY4" fmla="*/ 0 h 312182"/>
              <a:gd name="connsiteX0" fmla="*/ 37431 w 308075"/>
              <a:gd name="connsiteY0" fmla="*/ 0 h 312182"/>
              <a:gd name="connsiteX1" fmla="*/ 308075 w 308075"/>
              <a:gd name="connsiteY1" fmla="*/ 0 h 312182"/>
              <a:gd name="connsiteX2" fmla="*/ 269975 w 308075"/>
              <a:gd name="connsiteY2" fmla="*/ 312182 h 312182"/>
              <a:gd name="connsiteX3" fmla="*/ 0 w 308075"/>
              <a:gd name="connsiteY3" fmla="*/ 312182 h 312182"/>
              <a:gd name="connsiteX4" fmla="*/ 37431 w 308075"/>
              <a:gd name="connsiteY4" fmla="*/ 0 h 312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075" h="312182">
                <a:moveTo>
                  <a:pt x="37431" y="0"/>
                </a:moveTo>
                <a:lnTo>
                  <a:pt x="308075" y="0"/>
                </a:lnTo>
                <a:lnTo>
                  <a:pt x="269975" y="312182"/>
                </a:lnTo>
                <a:lnTo>
                  <a:pt x="0" y="312182"/>
                </a:lnTo>
                <a:lnTo>
                  <a:pt x="37431"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62938" y="297418"/>
            <a:ext cx="2073901" cy="369332"/>
          </a:xfrm>
          <a:prstGeom prst="rect">
            <a:avLst/>
          </a:prstGeom>
          <a:noFill/>
        </p:spPr>
        <p:txBody>
          <a:bodyPr wrap="none" rtlCol="0" anchor="ctr">
            <a:spAutoFit/>
          </a:bodyPr>
          <a:lstStyle/>
          <a:p>
            <a:r>
              <a:rPr lang="en-US" altLang="en-US" b="1" dirty="0">
                <a:solidFill>
                  <a:schemeClr val="tx2"/>
                </a:solidFill>
                <a:latin typeface="Segoe UI" panose="020B0502040204020203" pitchFamily="34" charset="0"/>
                <a:ea typeface="Segoe UI" panose="020B0502040204020203" pitchFamily="34" charset="0"/>
                <a:cs typeface="Segoe UI" panose="020B0502040204020203" pitchFamily="34" charset="0"/>
              </a:rPr>
              <a:t>Reporting Engine</a:t>
            </a:r>
          </a:p>
        </p:txBody>
      </p:sp>
      <p:sp>
        <p:nvSpPr>
          <p:cNvPr id="19" name="Rectangle 47"/>
          <p:cNvSpPr>
            <a:spLocks noChangeArrowheads="1"/>
          </p:cNvSpPr>
          <p:nvPr/>
        </p:nvSpPr>
        <p:spPr bwMode="auto">
          <a:xfrm>
            <a:off x="265642" y="6515100"/>
            <a:ext cx="681277" cy="153888"/>
          </a:xfrm>
          <a:prstGeom prst="rect">
            <a:avLst/>
          </a:prstGeom>
          <a:noFill/>
          <a:ln w="9525">
            <a:noFill/>
            <a:miter lim="800000"/>
            <a:headEnd/>
            <a:tailEnd/>
          </a:ln>
        </p:spPr>
        <p:txBody>
          <a:bodyPr wrap="none" lIns="0" tIns="0" rIns="0" bIns="0">
            <a:spAutoFit/>
          </a:bodyPr>
          <a:lstStyle/>
          <a:p>
            <a:r>
              <a:rPr lang="en-US" sz="1000" dirty="0" smtClean="0">
                <a:solidFill>
                  <a:schemeClr val="bg1">
                    <a:lumMod val="50000"/>
                  </a:schemeClr>
                </a:solidFill>
                <a:latin typeface="Segoe" pitchFamily="34" charset="0"/>
              </a:rPr>
              <a:t>UST </a:t>
            </a:r>
            <a:r>
              <a:rPr lang="en-US" sz="1000" dirty="0">
                <a:solidFill>
                  <a:schemeClr val="bg1">
                    <a:lumMod val="50000"/>
                  </a:schemeClr>
                </a:solidFill>
                <a:latin typeface="Segoe" pitchFamily="34" charset="0"/>
              </a:rPr>
              <a:t>Internal</a:t>
            </a:r>
          </a:p>
        </p:txBody>
      </p:sp>
      <p:sp>
        <p:nvSpPr>
          <p:cNvPr id="6" name="Slide Number Placeholder 3"/>
          <p:cNvSpPr>
            <a:spLocks noGrp="1"/>
          </p:cNvSpPr>
          <p:nvPr>
            <p:ph type="sldNum" sz="quarter" idx="12"/>
          </p:nvPr>
        </p:nvSpPr>
        <p:spPr>
          <a:xfrm>
            <a:off x="8503415" y="263525"/>
            <a:ext cx="183385" cy="365125"/>
          </a:xfrm>
        </p:spPr>
        <p:txBody>
          <a:bodyPr/>
          <a:lstStyle/>
          <a:p>
            <a:fld id="{0320C1E7-080C-47A3-B2F8-2C12B1E7AAA4}" type="slidenum">
              <a:rPr lang="en-US" smtClean="0">
                <a:solidFill>
                  <a:schemeClr val="bg1"/>
                </a:solidFill>
              </a:rPr>
              <a:pPr/>
              <a:t>2</a:t>
            </a:fld>
            <a:endParaRPr lang="en-US" dirty="0">
              <a:solidFill>
                <a:schemeClr val="bg1"/>
              </a:solidFill>
            </a:endParaRPr>
          </a:p>
        </p:txBody>
      </p:sp>
      <p:sp>
        <p:nvSpPr>
          <p:cNvPr id="2" name="Rectangle 1"/>
          <p:cNvSpPr/>
          <p:nvPr/>
        </p:nvSpPr>
        <p:spPr>
          <a:xfrm>
            <a:off x="-3943" y="316468"/>
            <a:ext cx="270644" cy="312182"/>
          </a:xfrm>
          <a:custGeom>
            <a:avLst/>
            <a:gdLst>
              <a:gd name="connsiteX0" fmla="*/ 0 w 232544"/>
              <a:gd name="connsiteY0" fmla="*/ 0 h 312182"/>
              <a:gd name="connsiteX1" fmla="*/ 232544 w 232544"/>
              <a:gd name="connsiteY1" fmla="*/ 0 h 312182"/>
              <a:gd name="connsiteX2" fmla="*/ 232544 w 232544"/>
              <a:gd name="connsiteY2" fmla="*/ 312182 h 312182"/>
              <a:gd name="connsiteX3" fmla="*/ 0 w 232544"/>
              <a:gd name="connsiteY3" fmla="*/ 312182 h 312182"/>
              <a:gd name="connsiteX4" fmla="*/ 0 w 232544"/>
              <a:gd name="connsiteY4" fmla="*/ 0 h 312182"/>
              <a:gd name="connsiteX0" fmla="*/ 0 w 270644"/>
              <a:gd name="connsiteY0" fmla="*/ 0 h 312182"/>
              <a:gd name="connsiteX1" fmla="*/ 270644 w 270644"/>
              <a:gd name="connsiteY1" fmla="*/ 0 h 312182"/>
              <a:gd name="connsiteX2" fmla="*/ 232544 w 270644"/>
              <a:gd name="connsiteY2" fmla="*/ 312182 h 312182"/>
              <a:gd name="connsiteX3" fmla="*/ 0 w 270644"/>
              <a:gd name="connsiteY3" fmla="*/ 312182 h 312182"/>
              <a:gd name="connsiteX4" fmla="*/ 0 w 270644"/>
              <a:gd name="connsiteY4" fmla="*/ 0 h 312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44" h="312182">
                <a:moveTo>
                  <a:pt x="0" y="0"/>
                </a:moveTo>
                <a:lnTo>
                  <a:pt x="270644" y="0"/>
                </a:lnTo>
                <a:lnTo>
                  <a:pt x="232544" y="312182"/>
                </a:lnTo>
                <a:lnTo>
                  <a:pt x="0" y="312182"/>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143000" y="1119428"/>
            <a:ext cx="2064540" cy="4401205"/>
          </a:xfrm>
          <a:prstGeom prst="rect">
            <a:avLst/>
          </a:prstGeom>
          <a:noFill/>
        </p:spPr>
        <p:txBody>
          <a:bodyPr wrap="none" rtlCol="0" anchor="ctr">
            <a:spAutoFit/>
          </a:bodyPr>
          <a:lstStyle/>
          <a:p>
            <a:pPr marL="285750" indent="-285750">
              <a:lnSpc>
                <a:spcPct val="200000"/>
              </a:lnSpc>
              <a:buClr>
                <a:srgbClr val="7FD4F3"/>
              </a:buClr>
              <a:buFont typeface="Wingdings" panose="05000000000000000000" pitchFamily="2" charset="2"/>
              <a:buChar char="ü"/>
            </a:pPr>
            <a:endParaRPr lang="en-US" sz="1400" b="1" dirty="0" smtClean="0">
              <a:solidFill>
                <a:schemeClr val="tx2"/>
              </a:solidFill>
            </a:endParaRPr>
          </a:p>
          <a:p>
            <a:pPr marL="285750" indent="-285750">
              <a:lnSpc>
                <a:spcPct val="200000"/>
              </a:lnSpc>
              <a:buClr>
                <a:srgbClr val="7FD4F3"/>
              </a:buClr>
              <a:buFont typeface="Wingdings" panose="05000000000000000000" pitchFamily="2" charset="2"/>
              <a:buChar char="ü"/>
            </a:pPr>
            <a:r>
              <a:rPr lang="en-US" sz="1400" b="1" dirty="0" smtClean="0">
                <a:solidFill>
                  <a:schemeClr val="tx2"/>
                </a:solidFill>
              </a:rPr>
              <a:t>Overview</a:t>
            </a:r>
          </a:p>
          <a:p>
            <a:pPr marL="285750" indent="-285750">
              <a:lnSpc>
                <a:spcPct val="200000"/>
              </a:lnSpc>
              <a:buClr>
                <a:srgbClr val="7FD4F3"/>
              </a:buClr>
              <a:buFont typeface="Wingdings" panose="05000000000000000000" pitchFamily="2" charset="2"/>
              <a:buChar char="ü"/>
            </a:pPr>
            <a:r>
              <a:rPr lang="en-US" sz="1400" b="1" dirty="0">
                <a:solidFill>
                  <a:schemeClr val="tx2"/>
                </a:solidFill>
              </a:rPr>
              <a:t>R</a:t>
            </a:r>
            <a:r>
              <a:rPr lang="en-US" sz="1400" b="1" dirty="0" smtClean="0">
                <a:solidFill>
                  <a:schemeClr val="tx2"/>
                </a:solidFill>
              </a:rPr>
              <a:t>eport </a:t>
            </a:r>
            <a:r>
              <a:rPr lang="en-US" sz="1400" b="1" dirty="0">
                <a:solidFill>
                  <a:schemeClr val="tx2"/>
                </a:solidFill>
              </a:rPr>
              <a:t>Creation </a:t>
            </a:r>
            <a:r>
              <a:rPr lang="en-US" sz="1400" b="1" dirty="0" smtClean="0">
                <a:solidFill>
                  <a:schemeClr val="tx2"/>
                </a:solidFill>
              </a:rPr>
              <a:t>Flow</a:t>
            </a:r>
            <a:endParaRPr lang="en-US" sz="1400" b="1" dirty="0">
              <a:solidFill>
                <a:schemeClr val="tx2"/>
              </a:solidFill>
            </a:endParaRPr>
          </a:p>
          <a:p>
            <a:pPr marL="285750" indent="-285750">
              <a:lnSpc>
                <a:spcPct val="200000"/>
              </a:lnSpc>
              <a:buClr>
                <a:srgbClr val="7FD4F3"/>
              </a:buClr>
              <a:buFont typeface="Wingdings" panose="05000000000000000000" pitchFamily="2" charset="2"/>
              <a:buChar char="ü"/>
            </a:pPr>
            <a:r>
              <a:rPr lang="en-US" sz="1400" b="1" dirty="0" smtClean="0">
                <a:solidFill>
                  <a:schemeClr val="tx2"/>
                </a:solidFill>
              </a:rPr>
              <a:t>Features</a:t>
            </a:r>
          </a:p>
          <a:p>
            <a:pPr marL="285750" indent="-285750">
              <a:lnSpc>
                <a:spcPct val="200000"/>
              </a:lnSpc>
              <a:buClr>
                <a:srgbClr val="7FD4F3"/>
              </a:buClr>
              <a:buFont typeface="Wingdings" panose="05000000000000000000" pitchFamily="2" charset="2"/>
              <a:buChar char="ü"/>
            </a:pPr>
            <a:r>
              <a:rPr lang="en-US" sz="1400" b="1" dirty="0" smtClean="0">
                <a:solidFill>
                  <a:schemeClr val="tx2"/>
                </a:solidFill>
              </a:rPr>
              <a:t>UI Layout</a:t>
            </a:r>
          </a:p>
          <a:p>
            <a:pPr marL="285750" indent="-285750">
              <a:lnSpc>
                <a:spcPct val="200000"/>
              </a:lnSpc>
              <a:buClr>
                <a:srgbClr val="7FD4F3"/>
              </a:buClr>
              <a:buFont typeface="Wingdings" panose="05000000000000000000" pitchFamily="2" charset="2"/>
              <a:buChar char="ü"/>
            </a:pPr>
            <a:r>
              <a:rPr lang="en-US" sz="1400" b="1" dirty="0" smtClean="0">
                <a:solidFill>
                  <a:schemeClr val="tx2"/>
                </a:solidFill>
              </a:rPr>
              <a:t>Components</a:t>
            </a:r>
            <a:endParaRPr lang="en-US" sz="1400" b="1" dirty="0">
              <a:solidFill>
                <a:schemeClr val="tx2"/>
              </a:solidFill>
            </a:endParaRPr>
          </a:p>
          <a:p>
            <a:pPr marL="285750" indent="-285750">
              <a:lnSpc>
                <a:spcPct val="200000"/>
              </a:lnSpc>
              <a:buClr>
                <a:srgbClr val="7FD4F3"/>
              </a:buClr>
              <a:buFont typeface="Wingdings" panose="05000000000000000000" pitchFamily="2" charset="2"/>
              <a:buChar char="ü"/>
            </a:pPr>
            <a:r>
              <a:rPr lang="en-US" sz="1400" b="1" dirty="0" smtClean="0">
                <a:solidFill>
                  <a:schemeClr val="tx2"/>
                </a:solidFill>
              </a:rPr>
              <a:t>Backend </a:t>
            </a:r>
            <a:r>
              <a:rPr lang="en-US" sz="1400" b="1" dirty="0">
                <a:solidFill>
                  <a:schemeClr val="tx2"/>
                </a:solidFill>
              </a:rPr>
              <a:t>Architecture</a:t>
            </a:r>
          </a:p>
          <a:p>
            <a:pPr marL="285750" indent="-285750">
              <a:lnSpc>
                <a:spcPct val="200000"/>
              </a:lnSpc>
              <a:buClr>
                <a:srgbClr val="7FD4F3"/>
              </a:buClr>
              <a:buFont typeface="Wingdings" panose="05000000000000000000" pitchFamily="2" charset="2"/>
              <a:buChar char="ü"/>
            </a:pPr>
            <a:r>
              <a:rPr lang="en-US" sz="1400" b="1" dirty="0">
                <a:solidFill>
                  <a:schemeClr val="tx2"/>
                </a:solidFill>
              </a:rPr>
              <a:t>Technologies Used</a:t>
            </a:r>
          </a:p>
          <a:p>
            <a:pPr marL="285750" indent="-285750">
              <a:lnSpc>
                <a:spcPct val="200000"/>
              </a:lnSpc>
              <a:buClr>
                <a:srgbClr val="7FD4F3"/>
              </a:buClr>
              <a:buFont typeface="Wingdings" panose="05000000000000000000" pitchFamily="2" charset="2"/>
              <a:buChar char="ü"/>
            </a:pPr>
            <a:r>
              <a:rPr lang="en-US" sz="1400" b="1" dirty="0" smtClean="0">
                <a:solidFill>
                  <a:schemeClr val="tx2"/>
                </a:solidFill>
              </a:rPr>
              <a:t>Charts</a:t>
            </a:r>
          </a:p>
          <a:p>
            <a:pPr marL="285750" indent="-285750">
              <a:lnSpc>
                <a:spcPct val="200000"/>
              </a:lnSpc>
              <a:buClr>
                <a:srgbClr val="7FD4F3"/>
              </a:buClr>
              <a:buFont typeface="Wingdings" panose="05000000000000000000" pitchFamily="2" charset="2"/>
              <a:buChar char="ü"/>
            </a:pPr>
            <a:endParaRPr lang="en-US" sz="1400" b="1" dirty="0" smtClean="0">
              <a:solidFill>
                <a:schemeClr val="tx2"/>
              </a:solidFill>
            </a:endParaRPr>
          </a:p>
        </p:txBody>
      </p:sp>
    </p:spTree>
    <p:extLst>
      <p:ext uri="{BB962C8B-B14F-4D97-AF65-F5344CB8AC3E}">
        <p14:creationId xmlns:p14="http://schemas.microsoft.com/office/powerpoint/2010/main" val="1124183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p:nvPr/>
        </p:nvSpPr>
        <p:spPr>
          <a:xfrm>
            <a:off x="8494083" y="304800"/>
            <a:ext cx="308075" cy="312182"/>
          </a:xfrm>
          <a:custGeom>
            <a:avLst/>
            <a:gdLst>
              <a:gd name="connsiteX0" fmla="*/ 0 w 232544"/>
              <a:gd name="connsiteY0" fmla="*/ 0 h 312182"/>
              <a:gd name="connsiteX1" fmla="*/ 232544 w 232544"/>
              <a:gd name="connsiteY1" fmla="*/ 0 h 312182"/>
              <a:gd name="connsiteX2" fmla="*/ 232544 w 232544"/>
              <a:gd name="connsiteY2" fmla="*/ 312182 h 312182"/>
              <a:gd name="connsiteX3" fmla="*/ 0 w 232544"/>
              <a:gd name="connsiteY3" fmla="*/ 312182 h 312182"/>
              <a:gd name="connsiteX4" fmla="*/ 0 w 232544"/>
              <a:gd name="connsiteY4" fmla="*/ 0 h 312182"/>
              <a:gd name="connsiteX0" fmla="*/ 0 w 270644"/>
              <a:gd name="connsiteY0" fmla="*/ 0 h 312182"/>
              <a:gd name="connsiteX1" fmla="*/ 270644 w 270644"/>
              <a:gd name="connsiteY1" fmla="*/ 0 h 312182"/>
              <a:gd name="connsiteX2" fmla="*/ 232544 w 270644"/>
              <a:gd name="connsiteY2" fmla="*/ 312182 h 312182"/>
              <a:gd name="connsiteX3" fmla="*/ 0 w 270644"/>
              <a:gd name="connsiteY3" fmla="*/ 312182 h 312182"/>
              <a:gd name="connsiteX4" fmla="*/ 0 w 270644"/>
              <a:gd name="connsiteY4" fmla="*/ 0 h 312182"/>
              <a:gd name="connsiteX0" fmla="*/ 37431 w 308075"/>
              <a:gd name="connsiteY0" fmla="*/ 0 h 312182"/>
              <a:gd name="connsiteX1" fmla="*/ 308075 w 308075"/>
              <a:gd name="connsiteY1" fmla="*/ 0 h 312182"/>
              <a:gd name="connsiteX2" fmla="*/ 269975 w 308075"/>
              <a:gd name="connsiteY2" fmla="*/ 312182 h 312182"/>
              <a:gd name="connsiteX3" fmla="*/ 0 w 308075"/>
              <a:gd name="connsiteY3" fmla="*/ 312182 h 312182"/>
              <a:gd name="connsiteX4" fmla="*/ 37431 w 308075"/>
              <a:gd name="connsiteY4" fmla="*/ 0 h 312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075" h="312182">
                <a:moveTo>
                  <a:pt x="37431" y="0"/>
                </a:moveTo>
                <a:lnTo>
                  <a:pt x="308075" y="0"/>
                </a:lnTo>
                <a:lnTo>
                  <a:pt x="269975" y="312182"/>
                </a:lnTo>
                <a:lnTo>
                  <a:pt x="0" y="312182"/>
                </a:lnTo>
                <a:lnTo>
                  <a:pt x="37431"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62938" y="297418"/>
            <a:ext cx="3816686" cy="369332"/>
          </a:xfrm>
          <a:prstGeom prst="rect">
            <a:avLst/>
          </a:prstGeom>
          <a:noFill/>
        </p:spPr>
        <p:txBody>
          <a:bodyPr wrap="none" rtlCol="0" anchor="ctr">
            <a:spAutoFit/>
          </a:bodyPr>
          <a:lstStyle/>
          <a:p>
            <a:r>
              <a:rPr lang="en-US" altLang="en-US" b="1"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An Overview of Reporting </a:t>
            </a:r>
            <a:r>
              <a:rPr lang="en-US" altLang="en-US" b="1" dirty="0">
                <a:solidFill>
                  <a:schemeClr val="tx2"/>
                </a:solidFill>
                <a:latin typeface="Segoe UI" panose="020B0502040204020203" pitchFamily="34" charset="0"/>
                <a:ea typeface="Segoe UI" panose="020B0502040204020203" pitchFamily="34" charset="0"/>
                <a:cs typeface="Segoe UI" panose="020B0502040204020203" pitchFamily="34" charset="0"/>
              </a:rPr>
              <a:t>Engine</a:t>
            </a:r>
          </a:p>
        </p:txBody>
      </p:sp>
      <p:sp>
        <p:nvSpPr>
          <p:cNvPr id="19" name="Rectangle 47"/>
          <p:cNvSpPr>
            <a:spLocks noChangeArrowheads="1"/>
          </p:cNvSpPr>
          <p:nvPr/>
        </p:nvSpPr>
        <p:spPr bwMode="auto">
          <a:xfrm>
            <a:off x="265642" y="6515100"/>
            <a:ext cx="681277" cy="153888"/>
          </a:xfrm>
          <a:prstGeom prst="rect">
            <a:avLst/>
          </a:prstGeom>
          <a:noFill/>
          <a:ln w="9525">
            <a:noFill/>
            <a:miter lim="800000"/>
            <a:headEnd/>
            <a:tailEnd/>
          </a:ln>
        </p:spPr>
        <p:txBody>
          <a:bodyPr wrap="none" lIns="0" tIns="0" rIns="0" bIns="0">
            <a:spAutoFit/>
          </a:bodyPr>
          <a:lstStyle/>
          <a:p>
            <a:r>
              <a:rPr lang="en-US" sz="1000" dirty="0" smtClean="0">
                <a:solidFill>
                  <a:schemeClr val="bg1">
                    <a:lumMod val="50000"/>
                  </a:schemeClr>
                </a:solidFill>
                <a:latin typeface="Segoe" pitchFamily="34" charset="0"/>
              </a:rPr>
              <a:t>UST </a:t>
            </a:r>
            <a:r>
              <a:rPr lang="en-US" sz="1000" dirty="0">
                <a:solidFill>
                  <a:schemeClr val="bg1">
                    <a:lumMod val="50000"/>
                  </a:schemeClr>
                </a:solidFill>
                <a:latin typeface="Segoe" pitchFamily="34" charset="0"/>
              </a:rPr>
              <a:t>Internal</a:t>
            </a:r>
          </a:p>
        </p:txBody>
      </p:sp>
      <p:sp>
        <p:nvSpPr>
          <p:cNvPr id="6" name="Slide Number Placeholder 3"/>
          <p:cNvSpPr>
            <a:spLocks noGrp="1"/>
          </p:cNvSpPr>
          <p:nvPr>
            <p:ph type="sldNum" sz="quarter" idx="12"/>
          </p:nvPr>
        </p:nvSpPr>
        <p:spPr>
          <a:xfrm>
            <a:off x="8503415" y="263525"/>
            <a:ext cx="183385" cy="365125"/>
          </a:xfrm>
        </p:spPr>
        <p:txBody>
          <a:bodyPr/>
          <a:lstStyle/>
          <a:p>
            <a:fld id="{0320C1E7-080C-47A3-B2F8-2C12B1E7AAA4}" type="slidenum">
              <a:rPr lang="en-US" smtClean="0">
                <a:solidFill>
                  <a:schemeClr val="bg1"/>
                </a:solidFill>
              </a:rPr>
              <a:pPr/>
              <a:t>3</a:t>
            </a:fld>
            <a:endParaRPr lang="en-US" dirty="0">
              <a:solidFill>
                <a:schemeClr val="bg1"/>
              </a:solidFill>
            </a:endParaRPr>
          </a:p>
        </p:txBody>
      </p:sp>
      <p:sp>
        <p:nvSpPr>
          <p:cNvPr id="2" name="Rectangle 1"/>
          <p:cNvSpPr/>
          <p:nvPr/>
        </p:nvSpPr>
        <p:spPr>
          <a:xfrm>
            <a:off x="-3943" y="316468"/>
            <a:ext cx="270644" cy="312182"/>
          </a:xfrm>
          <a:custGeom>
            <a:avLst/>
            <a:gdLst>
              <a:gd name="connsiteX0" fmla="*/ 0 w 232544"/>
              <a:gd name="connsiteY0" fmla="*/ 0 h 312182"/>
              <a:gd name="connsiteX1" fmla="*/ 232544 w 232544"/>
              <a:gd name="connsiteY1" fmla="*/ 0 h 312182"/>
              <a:gd name="connsiteX2" fmla="*/ 232544 w 232544"/>
              <a:gd name="connsiteY2" fmla="*/ 312182 h 312182"/>
              <a:gd name="connsiteX3" fmla="*/ 0 w 232544"/>
              <a:gd name="connsiteY3" fmla="*/ 312182 h 312182"/>
              <a:gd name="connsiteX4" fmla="*/ 0 w 232544"/>
              <a:gd name="connsiteY4" fmla="*/ 0 h 312182"/>
              <a:gd name="connsiteX0" fmla="*/ 0 w 270644"/>
              <a:gd name="connsiteY0" fmla="*/ 0 h 312182"/>
              <a:gd name="connsiteX1" fmla="*/ 270644 w 270644"/>
              <a:gd name="connsiteY1" fmla="*/ 0 h 312182"/>
              <a:gd name="connsiteX2" fmla="*/ 232544 w 270644"/>
              <a:gd name="connsiteY2" fmla="*/ 312182 h 312182"/>
              <a:gd name="connsiteX3" fmla="*/ 0 w 270644"/>
              <a:gd name="connsiteY3" fmla="*/ 312182 h 312182"/>
              <a:gd name="connsiteX4" fmla="*/ 0 w 270644"/>
              <a:gd name="connsiteY4" fmla="*/ 0 h 312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44" h="312182">
                <a:moveTo>
                  <a:pt x="0" y="0"/>
                </a:moveTo>
                <a:lnTo>
                  <a:pt x="270644" y="0"/>
                </a:lnTo>
                <a:lnTo>
                  <a:pt x="232544" y="312182"/>
                </a:lnTo>
                <a:lnTo>
                  <a:pt x="0" y="312182"/>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143000" y="2146757"/>
            <a:ext cx="5638800" cy="2246769"/>
          </a:xfrm>
          <a:prstGeom prst="rect">
            <a:avLst/>
          </a:prstGeom>
          <a:noFill/>
        </p:spPr>
        <p:txBody>
          <a:bodyPr wrap="square" rtlCol="0" anchor="ctr">
            <a:spAutoFit/>
          </a:bodyPr>
          <a:lstStyle/>
          <a:p>
            <a:pPr marL="285750" indent="-285750">
              <a:lnSpc>
                <a:spcPct val="200000"/>
              </a:lnSpc>
              <a:buClr>
                <a:srgbClr val="7FD4F3"/>
              </a:buClr>
              <a:buFont typeface="Wingdings" panose="05000000000000000000" pitchFamily="2" charset="2"/>
              <a:buChar char="Ø"/>
            </a:pPr>
            <a:r>
              <a:rPr lang="en-US" sz="1400" b="1" dirty="0" smtClean="0">
                <a:solidFill>
                  <a:schemeClr val="tx2"/>
                </a:solidFill>
              </a:rPr>
              <a:t>Create Custom Report Template</a:t>
            </a:r>
          </a:p>
          <a:p>
            <a:pPr marL="285750" indent="-285750">
              <a:lnSpc>
                <a:spcPct val="200000"/>
              </a:lnSpc>
              <a:buClr>
                <a:srgbClr val="7FD4F3"/>
              </a:buClr>
              <a:buFont typeface="Wingdings" panose="05000000000000000000" pitchFamily="2" charset="2"/>
              <a:buChar char="Ø"/>
            </a:pPr>
            <a:r>
              <a:rPr lang="en-US" sz="1400" b="1" dirty="0" smtClean="0">
                <a:solidFill>
                  <a:schemeClr val="tx2"/>
                </a:solidFill>
              </a:rPr>
              <a:t>Report Preview </a:t>
            </a:r>
            <a:r>
              <a:rPr lang="en-US" sz="1400" b="1" dirty="0">
                <a:solidFill>
                  <a:schemeClr val="tx2"/>
                </a:solidFill>
              </a:rPr>
              <a:t>W</a:t>
            </a:r>
            <a:r>
              <a:rPr lang="en-US" sz="1400" b="1" dirty="0" smtClean="0">
                <a:solidFill>
                  <a:schemeClr val="tx2"/>
                </a:solidFill>
              </a:rPr>
              <a:t>ith </a:t>
            </a:r>
            <a:r>
              <a:rPr lang="en-US" sz="1400" b="1" dirty="0">
                <a:solidFill>
                  <a:schemeClr val="tx2"/>
                </a:solidFill>
              </a:rPr>
              <a:t>L</a:t>
            </a:r>
            <a:r>
              <a:rPr lang="en-US" sz="1400" b="1" dirty="0" smtClean="0">
                <a:solidFill>
                  <a:schemeClr val="tx2"/>
                </a:solidFill>
              </a:rPr>
              <a:t>ive </a:t>
            </a:r>
            <a:r>
              <a:rPr lang="en-US" sz="1400" b="1" dirty="0">
                <a:solidFill>
                  <a:schemeClr val="tx2"/>
                </a:solidFill>
              </a:rPr>
              <a:t>D</a:t>
            </a:r>
            <a:r>
              <a:rPr lang="en-US" sz="1400" b="1" dirty="0" smtClean="0">
                <a:solidFill>
                  <a:schemeClr val="tx2"/>
                </a:solidFill>
              </a:rPr>
              <a:t>ata</a:t>
            </a:r>
          </a:p>
          <a:p>
            <a:pPr marL="285750" indent="-285750">
              <a:lnSpc>
                <a:spcPct val="200000"/>
              </a:lnSpc>
              <a:buClr>
                <a:srgbClr val="7FD4F3"/>
              </a:buClr>
              <a:buFont typeface="Wingdings" panose="05000000000000000000" pitchFamily="2" charset="2"/>
              <a:buChar char="Ø"/>
            </a:pPr>
            <a:r>
              <a:rPr lang="en-US" sz="1400" b="1" dirty="0" smtClean="0">
                <a:solidFill>
                  <a:schemeClr val="tx2"/>
                </a:solidFill>
              </a:rPr>
              <a:t>Schedule Report </a:t>
            </a:r>
            <a:r>
              <a:rPr lang="en-US" sz="1400" b="1" dirty="0">
                <a:solidFill>
                  <a:schemeClr val="tx2"/>
                </a:solidFill>
              </a:rPr>
              <a:t>I</a:t>
            </a:r>
            <a:r>
              <a:rPr lang="en-US" sz="1400" b="1" dirty="0" smtClean="0">
                <a:solidFill>
                  <a:schemeClr val="tx2"/>
                </a:solidFill>
              </a:rPr>
              <a:t>n </a:t>
            </a:r>
            <a:r>
              <a:rPr lang="en-US" sz="1400" b="1" dirty="0">
                <a:solidFill>
                  <a:schemeClr val="tx2"/>
                </a:solidFill>
              </a:rPr>
              <a:t>R</a:t>
            </a:r>
            <a:r>
              <a:rPr lang="en-US" sz="1400" b="1" dirty="0" smtClean="0">
                <a:solidFill>
                  <a:schemeClr val="tx2"/>
                </a:solidFill>
              </a:rPr>
              <a:t>equired </a:t>
            </a:r>
            <a:r>
              <a:rPr lang="en-US" sz="1400" b="1" dirty="0">
                <a:solidFill>
                  <a:schemeClr val="tx2"/>
                </a:solidFill>
              </a:rPr>
              <a:t>F</a:t>
            </a:r>
            <a:r>
              <a:rPr lang="en-US" sz="1400" b="1" dirty="0" smtClean="0">
                <a:solidFill>
                  <a:schemeClr val="tx2"/>
                </a:solidFill>
              </a:rPr>
              <a:t>requency</a:t>
            </a:r>
          </a:p>
          <a:p>
            <a:pPr marL="285750" indent="-285750">
              <a:lnSpc>
                <a:spcPct val="200000"/>
              </a:lnSpc>
              <a:buClr>
                <a:srgbClr val="7FD4F3"/>
              </a:buClr>
              <a:buFont typeface="Wingdings" panose="05000000000000000000" pitchFamily="2" charset="2"/>
              <a:buChar char="Ø"/>
            </a:pPr>
            <a:r>
              <a:rPr lang="en-US" sz="1400" b="1" dirty="0">
                <a:solidFill>
                  <a:schemeClr val="tx2"/>
                </a:solidFill>
              </a:rPr>
              <a:t>Get PDF/Excel </a:t>
            </a:r>
            <a:r>
              <a:rPr lang="en-US" sz="1400" b="1" dirty="0" smtClean="0">
                <a:solidFill>
                  <a:schemeClr val="tx2"/>
                </a:solidFill>
              </a:rPr>
              <a:t>Reports In Mailbox</a:t>
            </a:r>
          </a:p>
          <a:p>
            <a:pPr>
              <a:lnSpc>
                <a:spcPct val="200000"/>
              </a:lnSpc>
              <a:buClr>
                <a:srgbClr val="7FD4F3"/>
              </a:buClr>
            </a:pPr>
            <a:endParaRPr lang="en-US" sz="1400" b="1" dirty="0" smtClean="0">
              <a:solidFill>
                <a:schemeClr val="tx2"/>
              </a:solidFill>
            </a:endParaRPr>
          </a:p>
        </p:txBody>
      </p:sp>
    </p:spTree>
    <p:extLst>
      <p:ext uri="{BB962C8B-B14F-4D97-AF65-F5344CB8AC3E}">
        <p14:creationId xmlns:p14="http://schemas.microsoft.com/office/powerpoint/2010/main" val="19318818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p:nvPr/>
        </p:nvSpPr>
        <p:spPr>
          <a:xfrm>
            <a:off x="8494083" y="304800"/>
            <a:ext cx="308075" cy="312182"/>
          </a:xfrm>
          <a:custGeom>
            <a:avLst/>
            <a:gdLst>
              <a:gd name="connsiteX0" fmla="*/ 0 w 232544"/>
              <a:gd name="connsiteY0" fmla="*/ 0 h 312182"/>
              <a:gd name="connsiteX1" fmla="*/ 232544 w 232544"/>
              <a:gd name="connsiteY1" fmla="*/ 0 h 312182"/>
              <a:gd name="connsiteX2" fmla="*/ 232544 w 232544"/>
              <a:gd name="connsiteY2" fmla="*/ 312182 h 312182"/>
              <a:gd name="connsiteX3" fmla="*/ 0 w 232544"/>
              <a:gd name="connsiteY3" fmla="*/ 312182 h 312182"/>
              <a:gd name="connsiteX4" fmla="*/ 0 w 232544"/>
              <a:gd name="connsiteY4" fmla="*/ 0 h 312182"/>
              <a:gd name="connsiteX0" fmla="*/ 0 w 270644"/>
              <a:gd name="connsiteY0" fmla="*/ 0 h 312182"/>
              <a:gd name="connsiteX1" fmla="*/ 270644 w 270644"/>
              <a:gd name="connsiteY1" fmla="*/ 0 h 312182"/>
              <a:gd name="connsiteX2" fmla="*/ 232544 w 270644"/>
              <a:gd name="connsiteY2" fmla="*/ 312182 h 312182"/>
              <a:gd name="connsiteX3" fmla="*/ 0 w 270644"/>
              <a:gd name="connsiteY3" fmla="*/ 312182 h 312182"/>
              <a:gd name="connsiteX4" fmla="*/ 0 w 270644"/>
              <a:gd name="connsiteY4" fmla="*/ 0 h 312182"/>
              <a:gd name="connsiteX0" fmla="*/ 37431 w 308075"/>
              <a:gd name="connsiteY0" fmla="*/ 0 h 312182"/>
              <a:gd name="connsiteX1" fmla="*/ 308075 w 308075"/>
              <a:gd name="connsiteY1" fmla="*/ 0 h 312182"/>
              <a:gd name="connsiteX2" fmla="*/ 269975 w 308075"/>
              <a:gd name="connsiteY2" fmla="*/ 312182 h 312182"/>
              <a:gd name="connsiteX3" fmla="*/ 0 w 308075"/>
              <a:gd name="connsiteY3" fmla="*/ 312182 h 312182"/>
              <a:gd name="connsiteX4" fmla="*/ 37431 w 308075"/>
              <a:gd name="connsiteY4" fmla="*/ 0 h 312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075" h="312182">
                <a:moveTo>
                  <a:pt x="37431" y="0"/>
                </a:moveTo>
                <a:lnTo>
                  <a:pt x="308075" y="0"/>
                </a:lnTo>
                <a:lnTo>
                  <a:pt x="269975" y="312182"/>
                </a:lnTo>
                <a:lnTo>
                  <a:pt x="0" y="312182"/>
                </a:lnTo>
                <a:lnTo>
                  <a:pt x="37431"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62938" y="297418"/>
            <a:ext cx="2484976" cy="369332"/>
          </a:xfrm>
          <a:prstGeom prst="rect">
            <a:avLst/>
          </a:prstGeom>
          <a:noFill/>
        </p:spPr>
        <p:txBody>
          <a:bodyPr wrap="none" rtlCol="0" anchor="ctr">
            <a:spAutoFit/>
          </a:bodyPr>
          <a:lstStyle/>
          <a:p>
            <a:r>
              <a:rPr lang="en-US" altLang="en-US" b="1"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Report Creation Flow</a:t>
            </a:r>
            <a:endParaRPr lang="en-US" altLang="en-US" b="1" dirty="0">
              <a:solidFill>
                <a:schemeClr val="tx2"/>
              </a:solidFill>
              <a:latin typeface="Segoe UI" panose="020B0502040204020203" pitchFamily="34" charset="0"/>
              <a:ea typeface="Segoe UI" panose="020B0502040204020203" pitchFamily="34" charset="0"/>
              <a:cs typeface="Segoe UI" panose="020B0502040204020203" pitchFamily="34" charset="0"/>
            </a:endParaRPr>
          </a:p>
        </p:txBody>
      </p:sp>
      <p:sp>
        <p:nvSpPr>
          <p:cNvPr id="6" name="Slide Number Placeholder 3"/>
          <p:cNvSpPr>
            <a:spLocks noGrp="1"/>
          </p:cNvSpPr>
          <p:nvPr>
            <p:ph type="sldNum" sz="quarter" idx="12"/>
          </p:nvPr>
        </p:nvSpPr>
        <p:spPr>
          <a:xfrm>
            <a:off x="8401250" y="263525"/>
            <a:ext cx="411985" cy="353457"/>
          </a:xfrm>
        </p:spPr>
        <p:txBody>
          <a:bodyPr/>
          <a:lstStyle/>
          <a:p>
            <a:fld id="{0320C1E7-080C-47A3-B2F8-2C12B1E7AAA4}" type="slidenum">
              <a:rPr lang="en-US" smtClean="0">
                <a:solidFill>
                  <a:schemeClr val="bg1"/>
                </a:solidFill>
              </a:rPr>
              <a:pPr/>
              <a:t>4</a:t>
            </a:fld>
            <a:endParaRPr lang="en-US" dirty="0">
              <a:solidFill>
                <a:schemeClr val="bg1"/>
              </a:solidFill>
            </a:endParaRPr>
          </a:p>
        </p:txBody>
      </p:sp>
      <p:sp>
        <p:nvSpPr>
          <p:cNvPr id="2" name="Rectangle 1"/>
          <p:cNvSpPr/>
          <p:nvPr/>
        </p:nvSpPr>
        <p:spPr>
          <a:xfrm>
            <a:off x="-3943" y="316468"/>
            <a:ext cx="270644" cy="312182"/>
          </a:xfrm>
          <a:custGeom>
            <a:avLst/>
            <a:gdLst>
              <a:gd name="connsiteX0" fmla="*/ 0 w 232544"/>
              <a:gd name="connsiteY0" fmla="*/ 0 h 312182"/>
              <a:gd name="connsiteX1" fmla="*/ 232544 w 232544"/>
              <a:gd name="connsiteY1" fmla="*/ 0 h 312182"/>
              <a:gd name="connsiteX2" fmla="*/ 232544 w 232544"/>
              <a:gd name="connsiteY2" fmla="*/ 312182 h 312182"/>
              <a:gd name="connsiteX3" fmla="*/ 0 w 232544"/>
              <a:gd name="connsiteY3" fmla="*/ 312182 h 312182"/>
              <a:gd name="connsiteX4" fmla="*/ 0 w 232544"/>
              <a:gd name="connsiteY4" fmla="*/ 0 h 312182"/>
              <a:gd name="connsiteX0" fmla="*/ 0 w 270644"/>
              <a:gd name="connsiteY0" fmla="*/ 0 h 312182"/>
              <a:gd name="connsiteX1" fmla="*/ 270644 w 270644"/>
              <a:gd name="connsiteY1" fmla="*/ 0 h 312182"/>
              <a:gd name="connsiteX2" fmla="*/ 232544 w 270644"/>
              <a:gd name="connsiteY2" fmla="*/ 312182 h 312182"/>
              <a:gd name="connsiteX3" fmla="*/ 0 w 270644"/>
              <a:gd name="connsiteY3" fmla="*/ 312182 h 312182"/>
              <a:gd name="connsiteX4" fmla="*/ 0 w 270644"/>
              <a:gd name="connsiteY4" fmla="*/ 0 h 312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44" h="312182">
                <a:moveTo>
                  <a:pt x="0" y="0"/>
                </a:moveTo>
                <a:lnTo>
                  <a:pt x="270644" y="0"/>
                </a:lnTo>
                <a:lnTo>
                  <a:pt x="232544" y="312182"/>
                </a:lnTo>
                <a:lnTo>
                  <a:pt x="0" y="312182"/>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p:nvGrpSpPr>
        <p:grpSpPr>
          <a:xfrm>
            <a:off x="1894573" y="1119337"/>
            <a:ext cx="4506227" cy="4976663"/>
            <a:chOff x="1589773" y="1119337"/>
            <a:chExt cx="4506227" cy="4976663"/>
          </a:xfrm>
        </p:grpSpPr>
        <p:sp>
          <p:nvSpPr>
            <p:cNvPr id="8" name="Rounded Rectangle 7"/>
            <p:cNvSpPr/>
            <p:nvPr/>
          </p:nvSpPr>
          <p:spPr>
            <a:xfrm>
              <a:off x="3113773" y="1119337"/>
              <a:ext cx="1524000" cy="533400"/>
            </a:xfrm>
            <a:prstGeom prst="roundRect">
              <a:avLst>
                <a:gd name="adj" fmla="val 5840"/>
              </a:avLst>
            </a:prstGeom>
            <a:solidFill>
              <a:srgbClr val="6883A4"/>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Create</a:t>
              </a:r>
              <a:endParaRPr lang="en-US" sz="1400" dirty="0"/>
            </a:p>
          </p:txBody>
        </p:sp>
        <p:sp>
          <p:nvSpPr>
            <p:cNvPr id="15" name="Rounded Rectangle 14"/>
            <p:cNvSpPr/>
            <p:nvPr/>
          </p:nvSpPr>
          <p:spPr>
            <a:xfrm>
              <a:off x="1589773" y="2057400"/>
              <a:ext cx="1524000" cy="533400"/>
            </a:xfrm>
            <a:prstGeom prst="roundRect">
              <a:avLst>
                <a:gd name="adj" fmla="val 5840"/>
              </a:avLst>
            </a:prstGeom>
            <a:solidFill>
              <a:srgbClr val="6883A4"/>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From Blue Print</a:t>
              </a:r>
              <a:endParaRPr lang="en-US" sz="1400" dirty="0"/>
            </a:p>
          </p:txBody>
        </p:sp>
        <p:sp>
          <p:nvSpPr>
            <p:cNvPr id="17" name="Rounded Rectangle 16"/>
            <p:cNvSpPr/>
            <p:nvPr/>
          </p:nvSpPr>
          <p:spPr>
            <a:xfrm>
              <a:off x="4572000" y="2057400"/>
              <a:ext cx="1524000" cy="533400"/>
            </a:xfrm>
            <a:prstGeom prst="roundRect">
              <a:avLst>
                <a:gd name="adj" fmla="val 5840"/>
              </a:avLst>
            </a:prstGeom>
            <a:solidFill>
              <a:srgbClr val="6883A4"/>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Create Custom</a:t>
              </a:r>
              <a:endParaRPr lang="en-US" sz="1400" dirty="0"/>
            </a:p>
          </p:txBody>
        </p:sp>
        <p:grpSp>
          <p:nvGrpSpPr>
            <p:cNvPr id="25" name="Group 24"/>
            <p:cNvGrpSpPr/>
            <p:nvPr/>
          </p:nvGrpSpPr>
          <p:grpSpPr>
            <a:xfrm>
              <a:off x="2895600" y="3200400"/>
              <a:ext cx="2057400" cy="1219200"/>
              <a:chOff x="3048000" y="3200400"/>
              <a:chExt cx="2057400" cy="1219200"/>
            </a:xfrm>
          </p:grpSpPr>
          <p:sp>
            <p:nvSpPr>
              <p:cNvPr id="18" name="Rounded Rectangle 17"/>
              <p:cNvSpPr/>
              <p:nvPr/>
            </p:nvSpPr>
            <p:spPr>
              <a:xfrm>
                <a:off x="3048000" y="3200400"/>
                <a:ext cx="2057400" cy="1219200"/>
              </a:xfrm>
              <a:prstGeom prst="roundRect">
                <a:avLst>
                  <a:gd name="adj" fmla="val 5840"/>
                </a:avLst>
              </a:prstGeom>
              <a:solidFill>
                <a:srgbClr val="6883A4"/>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14" name="Straight Connector 13"/>
              <p:cNvCxnSpPr/>
              <p:nvPr/>
            </p:nvCxnSpPr>
            <p:spPr>
              <a:xfrm>
                <a:off x="3505200" y="3333550"/>
                <a:ext cx="0" cy="990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200400" y="3430604"/>
                <a:ext cx="152400" cy="152400"/>
              </a:xfrm>
              <a:prstGeom prst="rect">
                <a:avLst/>
              </a:prstGeom>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200400" y="3733800"/>
                <a:ext cx="152400" cy="152400"/>
              </a:xfrm>
              <a:prstGeom prst="rect">
                <a:avLst/>
              </a:prstGeom>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200400" y="4038600"/>
                <a:ext cx="152400" cy="152400"/>
              </a:xfrm>
              <a:prstGeom prst="rect">
                <a:avLst/>
              </a:prstGeom>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3429000" y="3752650"/>
                <a:ext cx="304800" cy="152400"/>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733800" y="3333550"/>
                <a:ext cx="1219200" cy="990600"/>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3581400" y="3505200"/>
                <a:ext cx="1523999" cy="646331"/>
              </a:xfrm>
              <a:prstGeom prst="rect">
                <a:avLst/>
              </a:prstGeom>
              <a:noFill/>
            </p:spPr>
            <p:txBody>
              <a:bodyPr wrap="square" rtlCol="0">
                <a:spAutoFit/>
              </a:bodyPr>
              <a:lstStyle/>
              <a:p>
                <a:pPr algn="ctr"/>
                <a:r>
                  <a:rPr lang="en-US" sz="1200" dirty="0" smtClean="0">
                    <a:solidFill>
                      <a:schemeClr val="bg1"/>
                    </a:solidFill>
                  </a:rPr>
                  <a:t>Drag, drop and configure Report components</a:t>
                </a:r>
                <a:endParaRPr lang="en-US" sz="1200" dirty="0">
                  <a:solidFill>
                    <a:schemeClr val="bg1"/>
                  </a:solidFill>
                </a:endParaRPr>
              </a:p>
            </p:txBody>
          </p:sp>
        </p:grpSp>
        <p:sp>
          <p:nvSpPr>
            <p:cNvPr id="27" name="Rounded Rectangle 26"/>
            <p:cNvSpPr/>
            <p:nvPr/>
          </p:nvSpPr>
          <p:spPr>
            <a:xfrm>
              <a:off x="3141846" y="4724400"/>
              <a:ext cx="1524000" cy="533400"/>
            </a:xfrm>
            <a:prstGeom prst="roundRect">
              <a:avLst>
                <a:gd name="adj" fmla="val 5840"/>
              </a:avLst>
            </a:prstGeom>
            <a:solidFill>
              <a:srgbClr val="6883A4"/>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Preview Report</a:t>
              </a:r>
              <a:endParaRPr lang="en-US" sz="1400" dirty="0"/>
            </a:p>
          </p:txBody>
        </p:sp>
        <p:sp>
          <p:nvSpPr>
            <p:cNvPr id="28" name="Rounded Rectangle 27"/>
            <p:cNvSpPr/>
            <p:nvPr/>
          </p:nvSpPr>
          <p:spPr>
            <a:xfrm>
              <a:off x="3124200" y="5562600"/>
              <a:ext cx="1524000" cy="533400"/>
            </a:xfrm>
            <a:prstGeom prst="roundRect">
              <a:avLst>
                <a:gd name="adj" fmla="val 5840"/>
              </a:avLst>
            </a:prstGeom>
            <a:solidFill>
              <a:srgbClr val="6883A4"/>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Schedule Report</a:t>
              </a:r>
              <a:endParaRPr lang="en-US" sz="1400" dirty="0"/>
            </a:p>
          </p:txBody>
        </p:sp>
        <p:cxnSp>
          <p:nvCxnSpPr>
            <p:cNvPr id="31" name="Straight Arrow Connector 30"/>
            <p:cNvCxnSpPr/>
            <p:nvPr/>
          </p:nvCxnSpPr>
          <p:spPr>
            <a:xfrm>
              <a:off x="3875773" y="2743200"/>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875773" y="17526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257125" y="1905000"/>
              <a:ext cx="3200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257125" y="1905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471962" y="19050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275573" y="2743200"/>
              <a:ext cx="3200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261135" y="2590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486400" y="25908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3924300" y="4343400"/>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3924300" y="5181600"/>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390254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p:nvPr/>
        </p:nvSpPr>
        <p:spPr>
          <a:xfrm>
            <a:off x="8494083" y="304800"/>
            <a:ext cx="308075" cy="312182"/>
          </a:xfrm>
          <a:custGeom>
            <a:avLst/>
            <a:gdLst>
              <a:gd name="connsiteX0" fmla="*/ 0 w 232544"/>
              <a:gd name="connsiteY0" fmla="*/ 0 h 312182"/>
              <a:gd name="connsiteX1" fmla="*/ 232544 w 232544"/>
              <a:gd name="connsiteY1" fmla="*/ 0 h 312182"/>
              <a:gd name="connsiteX2" fmla="*/ 232544 w 232544"/>
              <a:gd name="connsiteY2" fmla="*/ 312182 h 312182"/>
              <a:gd name="connsiteX3" fmla="*/ 0 w 232544"/>
              <a:gd name="connsiteY3" fmla="*/ 312182 h 312182"/>
              <a:gd name="connsiteX4" fmla="*/ 0 w 232544"/>
              <a:gd name="connsiteY4" fmla="*/ 0 h 312182"/>
              <a:gd name="connsiteX0" fmla="*/ 0 w 270644"/>
              <a:gd name="connsiteY0" fmla="*/ 0 h 312182"/>
              <a:gd name="connsiteX1" fmla="*/ 270644 w 270644"/>
              <a:gd name="connsiteY1" fmla="*/ 0 h 312182"/>
              <a:gd name="connsiteX2" fmla="*/ 232544 w 270644"/>
              <a:gd name="connsiteY2" fmla="*/ 312182 h 312182"/>
              <a:gd name="connsiteX3" fmla="*/ 0 w 270644"/>
              <a:gd name="connsiteY3" fmla="*/ 312182 h 312182"/>
              <a:gd name="connsiteX4" fmla="*/ 0 w 270644"/>
              <a:gd name="connsiteY4" fmla="*/ 0 h 312182"/>
              <a:gd name="connsiteX0" fmla="*/ 37431 w 308075"/>
              <a:gd name="connsiteY0" fmla="*/ 0 h 312182"/>
              <a:gd name="connsiteX1" fmla="*/ 308075 w 308075"/>
              <a:gd name="connsiteY1" fmla="*/ 0 h 312182"/>
              <a:gd name="connsiteX2" fmla="*/ 269975 w 308075"/>
              <a:gd name="connsiteY2" fmla="*/ 312182 h 312182"/>
              <a:gd name="connsiteX3" fmla="*/ 0 w 308075"/>
              <a:gd name="connsiteY3" fmla="*/ 312182 h 312182"/>
              <a:gd name="connsiteX4" fmla="*/ 37431 w 308075"/>
              <a:gd name="connsiteY4" fmla="*/ 0 h 312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075" h="312182">
                <a:moveTo>
                  <a:pt x="37431" y="0"/>
                </a:moveTo>
                <a:lnTo>
                  <a:pt x="308075" y="0"/>
                </a:lnTo>
                <a:lnTo>
                  <a:pt x="269975" y="312182"/>
                </a:lnTo>
                <a:lnTo>
                  <a:pt x="0" y="312182"/>
                </a:lnTo>
                <a:lnTo>
                  <a:pt x="37431"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62938" y="297418"/>
            <a:ext cx="1099083" cy="369332"/>
          </a:xfrm>
          <a:prstGeom prst="rect">
            <a:avLst/>
          </a:prstGeom>
          <a:noFill/>
        </p:spPr>
        <p:txBody>
          <a:bodyPr wrap="none" rtlCol="0" anchor="ctr">
            <a:spAutoFit/>
          </a:bodyPr>
          <a:lstStyle/>
          <a:p>
            <a:r>
              <a:rPr lang="en-US" altLang="en-US" b="1"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Features</a:t>
            </a:r>
            <a:endParaRPr lang="en-US" altLang="en-US" b="1" dirty="0">
              <a:solidFill>
                <a:schemeClr val="tx2"/>
              </a:solidFill>
              <a:latin typeface="Segoe UI" panose="020B0502040204020203" pitchFamily="34" charset="0"/>
              <a:ea typeface="Segoe UI" panose="020B0502040204020203" pitchFamily="34" charset="0"/>
              <a:cs typeface="Segoe UI" panose="020B0502040204020203" pitchFamily="34" charset="0"/>
            </a:endParaRPr>
          </a:p>
        </p:txBody>
      </p:sp>
      <p:sp>
        <p:nvSpPr>
          <p:cNvPr id="6" name="Slide Number Placeholder 3"/>
          <p:cNvSpPr>
            <a:spLocks noGrp="1"/>
          </p:cNvSpPr>
          <p:nvPr>
            <p:ph type="sldNum" sz="quarter" idx="12"/>
          </p:nvPr>
        </p:nvSpPr>
        <p:spPr>
          <a:xfrm>
            <a:off x="8503415" y="263525"/>
            <a:ext cx="183385" cy="365125"/>
          </a:xfrm>
        </p:spPr>
        <p:txBody>
          <a:bodyPr/>
          <a:lstStyle/>
          <a:p>
            <a:fld id="{0320C1E7-080C-47A3-B2F8-2C12B1E7AAA4}" type="slidenum">
              <a:rPr lang="en-US" smtClean="0">
                <a:solidFill>
                  <a:schemeClr val="bg1"/>
                </a:solidFill>
              </a:rPr>
              <a:pPr/>
              <a:t>5</a:t>
            </a:fld>
            <a:endParaRPr lang="en-US" dirty="0">
              <a:solidFill>
                <a:schemeClr val="bg1"/>
              </a:solidFill>
            </a:endParaRPr>
          </a:p>
        </p:txBody>
      </p:sp>
      <p:sp>
        <p:nvSpPr>
          <p:cNvPr id="2" name="Rectangle 1"/>
          <p:cNvSpPr/>
          <p:nvPr/>
        </p:nvSpPr>
        <p:spPr>
          <a:xfrm>
            <a:off x="-3943" y="316468"/>
            <a:ext cx="270644" cy="312182"/>
          </a:xfrm>
          <a:custGeom>
            <a:avLst/>
            <a:gdLst>
              <a:gd name="connsiteX0" fmla="*/ 0 w 232544"/>
              <a:gd name="connsiteY0" fmla="*/ 0 h 312182"/>
              <a:gd name="connsiteX1" fmla="*/ 232544 w 232544"/>
              <a:gd name="connsiteY1" fmla="*/ 0 h 312182"/>
              <a:gd name="connsiteX2" fmla="*/ 232544 w 232544"/>
              <a:gd name="connsiteY2" fmla="*/ 312182 h 312182"/>
              <a:gd name="connsiteX3" fmla="*/ 0 w 232544"/>
              <a:gd name="connsiteY3" fmla="*/ 312182 h 312182"/>
              <a:gd name="connsiteX4" fmla="*/ 0 w 232544"/>
              <a:gd name="connsiteY4" fmla="*/ 0 h 312182"/>
              <a:gd name="connsiteX0" fmla="*/ 0 w 270644"/>
              <a:gd name="connsiteY0" fmla="*/ 0 h 312182"/>
              <a:gd name="connsiteX1" fmla="*/ 270644 w 270644"/>
              <a:gd name="connsiteY1" fmla="*/ 0 h 312182"/>
              <a:gd name="connsiteX2" fmla="*/ 232544 w 270644"/>
              <a:gd name="connsiteY2" fmla="*/ 312182 h 312182"/>
              <a:gd name="connsiteX3" fmla="*/ 0 w 270644"/>
              <a:gd name="connsiteY3" fmla="*/ 312182 h 312182"/>
              <a:gd name="connsiteX4" fmla="*/ 0 w 270644"/>
              <a:gd name="connsiteY4" fmla="*/ 0 h 312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44" h="312182">
                <a:moveTo>
                  <a:pt x="0" y="0"/>
                </a:moveTo>
                <a:lnTo>
                  <a:pt x="270644" y="0"/>
                </a:lnTo>
                <a:lnTo>
                  <a:pt x="232544" y="312182"/>
                </a:lnTo>
                <a:lnTo>
                  <a:pt x="0" y="312182"/>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1098283" y="3962400"/>
            <a:ext cx="2925539" cy="1179858"/>
            <a:chOff x="941055" y="1625227"/>
            <a:chExt cx="2925539" cy="1179858"/>
          </a:xfrm>
        </p:grpSpPr>
        <p:sp>
          <p:nvSpPr>
            <p:cNvPr id="8" name="TextBox 7"/>
            <p:cNvSpPr txBox="1"/>
            <p:nvPr/>
          </p:nvSpPr>
          <p:spPr>
            <a:xfrm>
              <a:off x="2084055" y="1956771"/>
              <a:ext cx="1782539" cy="462884"/>
            </a:xfrm>
            <a:prstGeom prst="rect">
              <a:avLst/>
            </a:prstGeom>
            <a:noFill/>
          </p:spPr>
          <p:txBody>
            <a:bodyPr wrap="none" rtlCol="0" anchor="ctr">
              <a:spAutoFit/>
            </a:bodyPr>
            <a:lstStyle/>
            <a:p>
              <a:pPr>
                <a:lnSpc>
                  <a:spcPct val="200000"/>
                </a:lnSpc>
                <a:buClr>
                  <a:srgbClr val="7FD4F3"/>
                </a:buClr>
              </a:pPr>
              <a:r>
                <a:rPr lang="en-US" sz="1400" b="1" dirty="0">
                  <a:solidFill>
                    <a:schemeClr val="tx2"/>
                  </a:solidFill>
                </a:rPr>
                <a:t>Create Custom report</a:t>
              </a:r>
              <a:endParaRPr lang="en-US" sz="1400" b="1" dirty="0" smtClean="0">
                <a:solidFill>
                  <a:schemeClr val="tx2"/>
                </a:solidFill>
              </a:endParaRPr>
            </a:p>
          </p:txBody>
        </p:sp>
        <p:grpSp>
          <p:nvGrpSpPr>
            <p:cNvPr id="12" name="Group 11"/>
            <p:cNvGrpSpPr/>
            <p:nvPr/>
          </p:nvGrpSpPr>
          <p:grpSpPr>
            <a:xfrm>
              <a:off x="1017255" y="1625227"/>
              <a:ext cx="1017185" cy="788744"/>
              <a:chOff x="1975765" y="1853826"/>
              <a:chExt cx="1017185" cy="788744"/>
            </a:xfrm>
          </p:grpSpPr>
          <p:sp>
            <p:nvSpPr>
              <p:cNvPr id="45" name="Rounded Rectangle 44"/>
              <p:cNvSpPr/>
              <p:nvPr/>
            </p:nvSpPr>
            <p:spPr>
              <a:xfrm>
                <a:off x="1975765" y="1904999"/>
                <a:ext cx="1017185" cy="737571"/>
              </a:xfrm>
              <a:prstGeom prst="roundRect">
                <a:avLst>
                  <a:gd name="adj" fmla="val 5843"/>
                </a:avLst>
              </a:prstGeom>
              <a:noFill/>
              <a:ln w="9525">
                <a:solidFill>
                  <a:srgbClr val="6883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5765" y="1853826"/>
                <a:ext cx="934285" cy="771464"/>
              </a:xfrm>
              <a:prstGeom prst="rect">
                <a:avLst/>
              </a:prstGeom>
            </p:spPr>
          </p:pic>
        </p:grpSp>
        <p:sp>
          <p:nvSpPr>
            <p:cNvPr id="46" name="TextBox 45"/>
            <p:cNvSpPr txBox="1"/>
            <p:nvPr/>
          </p:nvSpPr>
          <p:spPr>
            <a:xfrm>
              <a:off x="941055" y="2543475"/>
              <a:ext cx="2804962" cy="261610"/>
            </a:xfrm>
            <a:prstGeom prst="rect">
              <a:avLst/>
            </a:prstGeom>
            <a:noFill/>
          </p:spPr>
          <p:txBody>
            <a:bodyPr wrap="square" rtlCol="0" anchor="ctr">
              <a:spAutoFit/>
            </a:bodyPr>
            <a:lstStyle/>
            <a:p>
              <a:pPr>
                <a:buClr>
                  <a:srgbClr val="7FD4F3"/>
                </a:buClr>
              </a:pPr>
              <a:r>
                <a:rPr lang="en-US" sz="1100" dirty="0">
                  <a:solidFill>
                    <a:schemeClr val="tx2"/>
                  </a:solidFill>
                </a:rPr>
                <a:t>User can define a reports format by himself.</a:t>
              </a:r>
              <a:endParaRPr lang="en-US" sz="1100" dirty="0" smtClean="0">
                <a:solidFill>
                  <a:schemeClr val="tx2"/>
                </a:solidFill>
              </a:endParaRPr>
            </a:p>
          </p:txBody>
        </p:sp>
      </p:grpSp>
      <p:grpSp>
        <p:nvGrpSpPr>
          <p:cNvPr id="61" name="Group 60"/>
          <p:cNvGrpSpPr/>
          <p:nvPr/>
        </p:nvGrpSpPr>
        <p:grpSpPr>
          <a:xfrm>
            <a:off x="1147173" y="1550492"/>
            <a:ext cx="2804962" cy="1733549"/>
            <a:chOff x="4800600" y="1677576"/>
            <a:chExt cx="2804962" cy="1733549"/>
          </a:xfrm>
        </p:grpSpPr>
        <p:grpSp>
          <p:nvGrpSpPr>
            <p:cNvPr id="50" name="Group 49"/>
            <p:cNvGrpSpPr/>
            <p:nvPr/>
          </p:nvGrpSpPr>
          <p:grpSpPr>
            <a:xfrm>
              <a:off x="4885329" y="1677576"/>
              <a:ext cx="1058271" cy="880730"/>
              <a:chOff x="3645389" y="1820604"/>
              <a:chExt cx="1058271" cy="880730"/>
            </a:xfrm>
          </p:grpSpPr>
          <p:sp>
            <p:nvSpPr>
              <p:cNvPr id="48" name="Rounded Rectangle 47"/>
              <p:cNvSpPr/>
              <p:nvPr/>
            </p:nvSpPr>
            <p:spPr>
              <a:xfrm>
                <a:off x="3657600" y="1895627"/>
                <a:ext cx="1017185" cy="737571"/>
              </a:xfrm>
              <a:prstGeom prst="roundRect">
                <a:avLst>
                  <a:gd name="adj" fmla="val 5843"/>
                </a:avLst>
              </a:prstGeom>
              <a:noFill/>
              <a:ln w="9525">
                <a:solidFill>
                  <a:srgbClr val="6883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5389" y="1827492"/>
                <a:ext cx="1058270" cy="873842"/>
              </a:xfrm>
              <a:prstGeom prst="rect">
                <a:avLst/>
              </a:prstGeom>
            </p:spPr>
          </p:pic>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5390" y="1820604"/>
                <a:ext cx="1058270" cy="873842"/>
              </a:xfrm>
              <a:prstGeom prst="rect">
                <a:avLst/>
              </a:prstGeom>
            </p:spPr>
          </p:pic>
        </p:grpSp>
        <p:sp>
          <p:nvSpPr>
            <p:cNvPr id="51" name="TextBox 50"/>
            <p:cNvSpPr txBox="1"/>
            <p:nvPr/>
          </p:nvSpPr>
          <p:spPr>
            <a:xfrm>
              <a:off x="5943600" y="2063004"/>
              <a:ext cx="1308948" cy="462884"/>
            </a:xfrm>
            <a:prstGeom prst="rect">
              <a:avLst/>
            </a:prstGeom>
            <a:noFill/>
          </p:spPr>
          <p:txBody>
            <a:bodyPr wrap="none" rtlCol="0" anchor="ctr">
              <a:spAutoFit/>
            </a:bodyPr>
            <a:lstStyle/>
            <a:p>
              <a:pPr>
                <a:lnSpc>
                  <a:spcPct val="200000"/>
                </a:lnSpc>
                <a:buClr>
                  <a:srgbClr val="7FD4F3"/>
                </a:buClr>
              </a:pPr>
              <a:r>
                <a:rPr lang="en-US" sz="1400" b="1" dirty="0">
                  <a:solidFill>
                    <a:schemeClr val="tx2"/>
                  </a:solidFill>
                </a:rPr>
                <a:t>Report Builder </a:t>
              </a:r>
              <a:endParaRPr lang="en-US" sz="1400" b="1" dirty="0" smtClean="0">
                <a:solidFill>
                  <a:schemeClr val="tx2"/>
                </a:solidFill>
              </a:endParaRPr>
            </a:p>
          </p:txBody>
        </p:sp>
        <p:sp>
          <p:nvSpPr>
            <p:cNvPr id="52" name="TextBox 51"/>
            <p:cNvSpPr txBox="1"/>
            <p:nvPr/>
          </p:nvSpPr>
          <p:spPr>
            <a:xfrm>
              <a:off x="4800600" y="2641684"/>
              <a:ext cx="2804962" cy="769441"/>
            </a:xfrm>
            <a:prstGeom prst="rect">
              <a:avLst/>
            </a:prstGeom>
            <a:noFill/>
          </p:spPr>
          <p:txBody>
            <a:bodyPr wrap="square" rtlCol="0" anchor="ctr">
              <a:spAutoFit/>
            </a:bodyPr>
            <a:lstStyle/>
            <a:p>
              <a:pPr>
                <a:buClr>
                  <a:srgbClr val="7FD4F3"/>
                </a:buClr>
              </a:pPr>
              <a:r>
                <a:rPr lang="en-US" sz="1100" dirty="0">
                  <a:solidFill>
                    <a:schemeClr val="tx2"/>
                  </a:solidFill>
                </a:rPr>
                <a:t>Flexible report builder with drag and drop option, which help user to easily configure the report and give a preview of the report with live data. </a:t>
              </a:r>
              <a:endParaRPr lang="en-US" sz="1100" dirty="0" smtClean="0">
                <a:solidFill>
                  <a:schemeClr val="tx2"/>
                </a:solidFill>
              </a:endParaRPr>
            </a:p>
          </p:txBody>
        </p:sp>
      </p:grpSp>
      <p:grpSp>
        <p:nvGrpSpPr>
          <p:cNvPr id="60" name="Group 59"/>
          <p:cNvGrpSpPr/>
          <p:nvPr/>
        </p:nvGrpSpPr>
        <p:grpSpPr>
          <a:xfrm>
            <a:off x="4953000" y="1676400"/>
            <a:ext cx="3185962" cy="1607641"/>
            <a:chOff x="446348" y="4267200"/>
            <a:chExt cx="3185962" cy="1607641"/>
          </a:xfrm>
        </p:grpSpPr>
        <p:grpSp>
          <p:nvGrpSpPr>
            <p:cNvPr id="57" name="Group 56"/>
            <p:cNvGrpSpPr/>
            <p:nvPr/>
          </p:nvGrpSpPr>
          <p:grpSpPr>
            <a:xfrm>
              <a:off x="533399" y="4267200"/>
              <a:ext cx="1017185" cy="773798"/>
              <a:chOff x="6794011" y="1813281"/>
              <a:chExt cx="1017185" cy="773798"/>
            </a:xfrm>
          </p:grpSpPr>
          <p:sp>
            <p:nvSpPr>
              <p:cNvPr id="54" name="Rounded Rectangle 53"/>
              <p:cNvSpPr/>
              <p:nvPr/>
            </p:nvSpPr>
            <p:spPr>
              <a:xfrm>
                <a:off x="6794011" y="1826726"/>
                <a:ext cx="1017185" cy="737571"/>
              </a:xfrm>
              <a:prstGeom prst="roundRect">
                <a:avLst>
                  <a:gd name="adj" fmla="val 5843"/>
                </a:avLst>
              </a:prstGeom>
              <a:noFill/>
              <a:ln w="9525">
                <a:solidFill>
                  <a:srgbClr val="6883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46009" y="1813281"/>
                <a:ext cx="937113" cy="773798"/>
              </a:xfrm>
              <a:prstGeom prst="rect">
                <a:avLst/>
              </a:prstGeom>
            </p:spPr>
          </p:pic>
        </p:grpSp>
        <p:sp>
          <p:nvSpPr>
            <p:cNvPr id="58" name="TextBox 57"/>
            <p:cNvSpPr txBox="1"/>
            <p:nvPr/>
          </p:nvSpPr>
          <p:spPr>
            <a:xfrm>
              <a:off x="1679986" y="4578115"/>
              <a:ext cx="1030988" cy="462884"/>
            </a:xfrm>
            <a:prstGeom prst="rect">
              <a:avLst/>
            </a:prstGeom>
            <a:noFill/>
          </p:spPr>
          <p:txBody>
            <a:bodyPr wrap="none" rtlCol="0" anchor="ctr">
              <a:spAutoFit/>
            </a:bodyPr>
            <a:lstStyle/>
            <a:p>
              <a:pPr>
                <a:lnSpc>
                  <a:spcPct val="200000"/>
                </a:lnSpc>
                <a:buClr>
                  <a:srgbClr val="7FD4F3"/>
                </a:buClr>
              </a:pPr>
              <a:r>
                <a:rPr lang="en-US" sz="1400" b="1" dirty="0">
                  <a:solidFill>
                    <a:schemeClr val="tx2"/>
                  </a:solidFill>
                </a:rPr>
                <a:t>Blue prints </a:t>
              </a:r>
              <a:endParaRPr lang="en-US" sz="1400" b="1" dirty="0" smtClean="0">
                <a:solidFill>
                  <a:schemeClr val="tx2"/>
                </a:solidFill>
              </a:endParaRPr>
            </a:p>
          </p:txBody>
        </p:sp>
        <p:sp>
          <p:nvSpPr>
            <p:cNvPr id="59" name="TextBox 58"/>
            <p:cNvSpPr txBox="1"/>
            <p:nvPr/>
          </p:nvSpPr>
          <p:spPr>
            <a:xfrm>
              <a:off x="446348" y="5105400"/>
              <a:ext cx="3185962" cy="769441"/>
            </a:xfrm>
            <a:prstGeom prst="rect">
              <a:avLst/>
            </a:prstGeom>
            <a:noFill/>
          </p:spPr>
          <p:txBody>
            <a:bodyPr wrap="square" rtlCol="0" anchor="ctr">
              <a:spAutoFit/>
            </a:bodyPr>
            <a:lstStyle/>
            <a:p>
              <a:pPr>
                <a:buClr>
                  <a:srgbClr val="7FD4F3"/>
                </a:buClr>
              </a:pPr>
              <a:r>
                <a:rPr lang="en-US" sz="1100" dirty="0" smtClean="0">
                  <a:solidFill>
                    <a:schemeClr val="tx2"/>
                  </a:solidFill>
                </a:rPr>
                <a:t>Blue </a:t>
              </a:r>
              <a:r>
                <a:rPr lang="en-US" sz="1100" dirty="0">
                  <a:solidFill>
                    <a:schemeClr val="tx2"/>
                  </a:solidFill>
                </a:rPr>
                <a:t>prints are predefines template formats.</a:t>
              </a:r>
            </a:p>
            <a:p>
              <a:pPr>
                <a:buClr>
                  <a:srgbClr val="7FD4F3"/>
                </a:buClr>
              </a:pPr>
              <a:r>
                <a:rPr lang="en-US" sz="1100" dirty="0" smtClean="0">
                  <a:solidFill>
                    <a:schemeClr val="tx2"/>
                  </a:solidFill>
                </a:rPr>
                <a:t>Commonly </a:t>
              </a:r>
              <a:r>
                <a:rPr lang="en-US" sz="1100" dirty="0">
                  <a:solidFill>
                    <a:schemeClr val="tx2"/>
                  </a:solidFill>
                </a:rPr>
                <a:t>used template format can be stored </a:t>
              </a:r>
              <a:r>
                <a:rPr lang="en-US" sz="1100" dirty="0" smtClean="0">
                  <a:solidFill>
                    <a:schemeClr val="tx2"/>
                  </a:solidFill>
                </a:rPr>
                <a:t>as Blue </a:t>
              </a:r>
              <a:r>
                <a:rPr lang="en-US" sz="1100" dirty="0">
                  <a:solidFill>
                    <a:schemeClr val="tx2"/>
                  </a:solidFill>
                </a:rPr>
                <a:t>prints , so user can </a:t>
              </a:r>
              <a:r>
                <a:rPr lang="en-US" sz="1100" dirty="0" smtClean="0">
                  <a:solidFill>
                    <a:schemeClr val="tx2"/>
                  </a:solidFill>
                </a:rPr>
                <a:t>use this </a:t>
              </a:r>
              <a:r>
                <a:rPr lang="en-US" sz="1100" dirty="0">
                  <a:solidFill>
                    <a:schemeClr val="tx2"/>
                  </a:solidFill>
                </a:rPr>
                <a:t>blue print to create report, without configuring report from scratch. </a:t>
              </a:r>
            </a:p>
          </p:txBody>
        </p:sp>
      </p:grpSp>
      <p:grpSp>
        <p:nvGrpSpPr>
          <p:cNvPr id="5" name="Group 4"/>
          <p:cNvGrpSpPr/>
          <p:nvPr/>
        </p:nvGrpSpPr>
        <p:grpSpPr>
          <a:xfrm>
            <a:off x="4953000" y="3892702"/>
            <a:ext cx="3285381" cy="1265367"/>
            <a:chOff x="941055" y="1676400"/>
            <a:chExt cx="3285381" cy="1265367"/>
          </a:xfrm>
        </p:grpSpPr>
        <p:sp>
          <p:nvSpPr>
            <p:cNvPr id="31" name="TextBox 30"/>
            <p:cNvSpPr txBox="1"/>
            <p:nvPr/>
          </p:nvSpPr>
          <p:spPr>
            <a:xfrm>
              <a:off x="2084055" y="1926603"/>
              <a:ext cx="2142381" cy="523220"/>
            </a:xfrm>
            <a:prstGeom prst="rect">
              <a:avLst/>
            </a:prstGeom>
            <a:noFill/>
          </p:spPr>
          <p:txBody>
            <a:bodyPr wrap="none" rtlCol="0" anchor="ctr">
              <a:spAutoFit/>
            </a:bodyPr>
            <a:lstStyle/>
            <a:p>
              <a:pPr>
                <a:lnSpc>
                  <a:spcPct val="200000"/>
                </a:lnSpc>
                <a:buClr>
                  <a:srgbClr val="7FD4F3"/>
                </a:buClr>
              </a:pPr>
              <a:r>
                <a:rPr lang="en-US" sz="1400" b="1" dirty="0" smtClean="0">
                  <a:solidFill>
                    <a:schemeClr val="tx2"/>
                  </a:solidFill>
                </a:rPr>
                <a:t>Report Template Selection</a:t>
              </a:r>
            </a:p>
          </p:txBody>
        </p:sp>
        <p:grpSp>
          <p:nvGrpSpPr>
            <p:cNvPr id="32" name="Group 31"/>
            <p:cNvGrpSpPr/>
            <p:nvPr/>
          </p:nvGrpSpPr>
          <p:grpSpPr>
            <a:xfrm>
              <a:off x="1017255" y="1676400"/>
              <a:ext cx="1017185" cy="737571"/>
              <a:chOff x="1975765" y="1904999"/>
              <a:chExt cx="1017185" cy="737571"/>
            </a:xfrm>
          </p:grpSpPr>
          <p:sp>
            <p:nvSpPr>
              <p:cNvPr id="33" name="Rounded Rectangle 32"/>
              <p:cNvSpPr/>
              <p:nvPr/>
            </p:nvSpPr>
            <p:spPr>
              <a:xfrm>
                <a:off x="1975765" y="1904999"/>
                <a:ext cx="1017185" cy="737571"/>
              </a:xfrm>
              <a:prstGeom prst="roundRect">
                <a:avLst>
                  <a:gd name="adj" fmla="val 5843"/>
                </a:avLst>
              </a:prstGeom>
              <a:noFill/>
              <a:ln w="9525">
                <a:solidFill>
                  <a:srgbClr val="6883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79557" y="2022103"/>
                <a:ext cx="609600" cy="503362"/>
              </a:xfrm>
              <a:prstGeom prst="rect">
                <a:avLst/>
              </a:prstGeom>
            </p:spPr>
          </p:pic>
        </p:grpSp>
        <p:sp>
          <p:nvSpPr>
            <p:cNvPr id="35" name="TextBox 34"/>
            <p:cNvSpPr txBox="1"/>
            <p:nvPr/>
          </p:nvSpPr>
          <p:spPr>
            <a:xfrm>
              <a:off x="941055" y="2510880"/>
              <a:ext cx="2804962" cy="430887"/>
            </a:xfrm>
            <a:prstGeom prst="rect">
              <a:avLst/>
            </a:prstGeom>
            <a:noFill/>
          </p:spPr>
          <p:txBody>
            <a:bodyPr wrap="square" rtlCol="0" anchor="ctr">
              <a:spAutoFit/>
            </a:bodyPr>
            <a:lstStyle/>
            <a:p>
              <a:pPr>
                <a:buClr>
                  <a:srgbClr val="7FD4F3"/>
                </a:buClr>
              </a:pPr>
              <a:r>
                <a:rPr lang="en-US" sz="1100" dirty="0" smtClean="0">
                  <a:solidFill>
                    <a:schemeClr val="tx2"/>
                  </a:solidFill>
                </a:rPr>
                <a:t>Choose from a list of predefined Report Templates. User can also search from the  list.</a:t>
              </a:r>
            </a:p>
          </p:txBody>
        </p:sp>
      </p:grpSp>
    </p:spTree>
    <p:extLst>
      <p:ext uri="{BB962C8B-B14F-4D97-AF65-F5344CB8AC3E}">
        <p14:creationId xmlns:p14="http://schemas.microsoft.com/office/powerpoint/2010/main" val="40592723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p:nvPr/>
        </p:nvSpPr>
        <p:spPr>
          <a:xfrm>
            <a:off x="8494083" y="304800"/>
            <a:ext cx="308075" cy="312182"/>
          </a:xfrm>
          <a:custGeom>
            <a:avLst/>
            <a:gdLst>
              <a:gd name="connsiteX0" fmla="*/ 0 w 232544"/>
              <a:gd name="connsiteY0" fmla="*/ 0 h 312182"/>
              <a:gd name="connsiteX1" fmla="*/ 232544 w 232544"/>
              <a:gd name="connsiteY1" fmla="*/ 0 h 312182"/>
              <a:gd name="connsiteX2" fmla="*/ 232544 w 232544"/>
              <a:gd name="connsiteY2" fmla="*/ 312182 h 312182"/>
              <a:gd name="connsiteX3" fmla="*/ 0 w 232544"/>
              <a:gd name="connsiteY3" fmla="*/ 312182 h 312182"/>
              <a:gd name="connsiteX4" fmla="*/ 0 w 232544"/>
              <a:gd name="connsiteY4" fmla="*/ 0 h 312182"/>
              <a:gd name="connsiteX0" fmla="*/ 0 w 270644"/>
              <a:gd name="connsiteY0" fmla="*/ 0 h 312182"/>
              <a:gd name="connsiteX1" fmla="*/ 270644 w 270644"/>
              <a:gd name="connsiteY1" fmla="*/ 0 h 312182"/>
              <a:gd name="connsiteX2" fmla="*/ 232544 w 270644"/>
              <a:gd name="connsiteY2" fmla="*/ 312182 h 312182"/>
              <a:gd name="connsiteX3" fmla="*/ 0 w 270644"/>
              <a:gd name="connsiteY3" fmla="*/ 312182 h 312182"/>
              <a:gd name="connsiteX4" fmla="*/ 0 w 270644"/>
              <a:gd name="connsiteY4" fmla="*/ 0 h 312182"/>
              <a:gd name="connsiteX0" fmla="*/ 37431 w 308075"/>
              <a:gd name="connsiteY0" fmla="*/ 0 h 312182"/>
              <a:gd name="connsiteX1" fmla="*/ 308075 w 308075"/>
              <a:gd name="connsiteY1" fmla="*/ 0 h 312182"/>
              <a:gd name="connsiteX2" fmla="*/ 269975 w 308075"/>
              <a:gd name="connsiteY2" fmla="*/ 312182 h 312182"/>
              <a:gd name="connsiteX3" fmla="*/ 0 w 308075"/>
              <a:gd name="connsiteY3" fmla="*/ 312182 h 312182"/>
              <a:gd name="connsiteX4" fmla="*/ 37431 w 308075"/>
              <a:gd name="connsiteY4" fmla="*/ 0 h 312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075" h="312182">
                <a:moveTo>
                  <a:pt x="37431" y="0"/>
                </a:moveTo>
                <a:lnTo>
                  <a:pt x="308075" y="0"/>
                </a:lnTo>
                <a:lnTo>
                  <a:pt x="269975" y="312182"/>
                </a:lnTo>
                <a:lnTo>
                  <a:pt x="0" y="312182"/>
                </a:lnTo>
                <a:lnTo>
                  <a:pt x="37431"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62938" y="297418"/>
            <a:ext cx="1099083" cy="369332"/>
          </a:xfrm>
          <a:prstGeom prst="rect">
            <a:avLst/>
          </a:prstGeom>
          <a:noFill/>
        </p:spPr>
        <p:txBody>
          <a:bodyPr wrap="none" rtlCol="0" anchor="ctr">
            <a:spAutoFit/>
          </a:bodyPr>
          <a:lstStyle/>
          <a:p>
            <a:r>
              <a:rPr lang="en-US" altLang="en-US" b="1"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Features</a:t>
            </a:r>
            <a:endParaRPr lang="en-US" altLang="en-US" b="1" dirty="0">
              <a:solidFill>
                <a:schemeClr val="tx2"/>
              </a:solidFill>
              <a:latin typeface="Segoe UI" panose="020B0502040204020203" pitchFamily="34" charset="0"/>
              <a:ea typeface="Segoe UI" panose="020B0502040204020203" pitchFamily="34" charset="0"/>
              <a:cs typeface="Segoe UI" panose="020B0502040204020203" pitchFamily="34" charset="0"/>
            </a:endParaRPr>
          </a:p>
        </p:txBody>
      </p:sp>
      <p:sp>
        <p:nvSpPr>
          <p:cNvPr id="6" name="Slide Number Placeholder 3"/>
          <p:cNvSpPr>
            <a:spLocks noGrp="1"/>
          </p:cNvSpPr>
          <p:nvPr>
            <p:ph type="sldNum" sz="quarter" idx="12"/>
          </p:nvPr>
        </p:nvSpPr>
        <p:spPr>
          <a:xfrm>
            <a:off x="8503415" y="263525"/>
            <a:ext cx="183385" cy="365125"/>
          </a:xfrm>
        </p:spPr>
        <p:txBody>
          <a:bodyPr/>
          <a:lstStyle/>
          <a:p>
            <a:fld id="{0320C1E7-080C-47A3-B2F8-2C12B1E7AAA4}" type="slidenum">
              <a:rPr lang="en-US" smtClean="0">
                <a:solidFill>
                  <a:schemeClr val="bg1"/>
                </a:solidFill>
              </a:rPr>
              <a:pPr/>
              <a:t>6</a:t>
            </a:fld>
            <a:endParaRPr lang="en-US" dirty="0">
              <a:solidFill>
                <a:schemeClr val="bg1"/>
              </a:solidFill>
            </a:endParaRPr>
          </a:p>
        </p:txBody>
      </p:sp>
      <p:sp>
        <p:nvSpPr>
          <p:cNvPr id="2" name="Rectangle 1"/>
          <p:cNvSpPr/>
          <p:nvPr/>
        </p:nvSpPr>
        <p:spPr>
          <a:xfrm>
            <a:off x="-3943" y="316468"/>
            <a:ext cx="270644" cy="312182"/>
          </a:xfrm>
          <a:custGeom>
            <a:avLst/>
            <a:gdLst>
              <a:gd name="connsiteX0" fmla="*/ 0 w 232544"/>
              <a:gd name="connsiteY0" fmla="*/ 0 h 312182"/>
              <a:gd name="connsiteX1" fmla="*/ 232544 w 232544"/>
              <a:gd name="connsiteY1" fmla="*/ 0 h 312182"/>
              <a:gd name="connsiteX2" fmla="*/ 232544 w 232544"/>
              <a:gd name="connsiteY2" fmla="*/ 312182 h 312182"/>
              <a:gd name="connsiteX3" fmla="*/ 0 w 232544"/>
              <a:gd name="connsiteY3" fmla="*/ 312182 h 312182"/>
              <a:gd name="connsiteX4" fmla="*/ 0 w 232544"/>
              <a:gd name="connsiteY4" fmla="*/ 0 h 312182"/>
              <a:gd name="connsiteX0" fmla="*/ 0 w 270644"/>
              <a:gd name="connsiteY0" fmla="*/ 0 h 312182"/>
              <a:gd name="connsiteX1" fmla="*/ 270644 w 270644"/>
              <a:gd name="connsiteY1" fmla="*/ 0 h 312182"/>
              <a:gd name="connsiteX2" fmla="*/ 232544 w 270644"/>
              <a:gd name="connsiteY2" fmla="*/ 312182 h 312182"/>
              <a:gd name="connsiteX3" fmla="*/ 0 w 270644"/>
              <a:gd name="connsiteY3" fmla="*/ 312182 h 312182"/>
              <a:gd name="connsiteX4" fmla="*/ 0 w 270644"/>
              <a:gd name="connsiteY4" fmla="*/ 0 h 312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44" h="312182">
                <a:moveTo>
                  <a:pt x="0" y="0"/>
                </a:moveTo>
                <a:lnTo>
                  <a:pt x="270644" y="0"/>
                </a:lnTo>
                <a:lnTo>
                  <a:pt x="232544" y="312182"/>
                </a:lnTo>
                <a:lnTo>
                  <a:pt x="0" y="312182"/>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a:off x="1828800" y="1596217"/>
            <a:ext cx="4648199" cy="1560442"/>
            <a:chOff x="5040051" y="4001160"/>
            <a:chExt cx="4648199" cy="1560442"/>
          </a:xfrm>
        </p:grpSpPr>
        <p:sp>
          <p:nvSpPr>
            <p:cNvPr id="35" name="Rounded Rectangle 34"/>
            <p:cNvSpPr/>
            <p:nvPr/>
          </p:nvSpPr>
          <p:spPr>
            <a:xfrm>
              <a:off x="5040051" y="4001160"/>
              <a:ext cx="1017185" cy="737571"/>
            </a:xfrm>
            <a:prstGeom prst="roundRect">
              <a:avLst>
                <a:gd name="adj" fmla="val 5843"/>
              </a:avLst>
            </a:prstGeom>
            <a:noFill/>
            <a:ln w="9525">
              <a:solidFill>
                <a:srgbClr val="6883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6186638" y="4298630"/>
              <a:ext cx="1199174" cy="462884"/>
            </a:xfrm>
            <a:prstGeom prst="rect">
              <a:avLst/>
            </a:prstGeom>
            <a:noFill/>
          </p:spPr>
          <p:txBody>
            <a:bodyPr wrap="none" rtlCol="0" anchor="ctr">
              <a:spAutoFit/>
            </a:bodyPr>
            <a:lstStyle/>
            <a:p>
              <a:pPr>
                <a:lnSpc>
                  <a:spcPct val="200000"/>
                </a:lnSpc>
                <a:buClr>
                  <a:srgbClr val="7FD4F3"/>
                </a:buClr>
              </a:pPr>
              <a:r>
                <a:rPr lang="en-US" sz="1400" b="1" dirty="0">
                  <a:solidFill>
                    <a:schemeClr val="tx2"/>
                  </a:solidFill>
                </a:rPr>
                <a:t>Configuration</a:t>
              </a:r>
              <a:endParaRPr lang="en-US" sz="1400" b="1" dirty="0" smtClean="0">
                <a:solidFill>
                  <a:schemeClr val="tx2"/>
                </a:solidFill>
              </a:endParaRPr>
            </a:p>
          </p:txBody>
        </p:sp>
        <p:sp>
          <p:nvSpPr>
            <p:cNvPr id="37" name="TextBox 36"/>
            <p:cNvSpPr txBox="1"/>
            <p:nvPr/>
          </p:nvSpPr>
          <p:spPr>
            <a:xfrm>
              <a:off x="5043637" y="4961438"/>
              <a:ext cx="4644613" cy="600164"/>
            </a:xfrm>
            <a:prstGeom prst="rect">
              <a:avLst/>
            </a:prstGeom>
            <a:noFill/>
          </p:spPr>
          <p:txBody>
            <a:bodyPr wrap="square" rtlCol="0" anchor="ctr">
              <a:spAutoFit/>
            </a:bodyPr>
            <a:lstStyle/>
            <a:p>
              <a:pPr>
                <a:buClr>
                  <a:srgbClr val="7FD4F3"/>
                </a:buClr>
              </a:pPr>
              <a:r>
                <a:rPr lang="en-US" sz="1100" dirty="0">
                  <a:solidFill>
                    <a:schemeClr val="tx2"/>
                  </a:solidFill>
                </a:rPr>
                <a:t>Configuration of each chart should mainly have two details, data source and date range for which the date should be taken. This configuration can be done in two methods.</a:t>
              </a:r>
            </a:p>
          </p:txBody>
        </p:sp>
        <p:pic>
          <p:nvPicPr>
            <p:cNvPr id="38" name="Picture 37"/>
            <p:cNvPicPr>
              <a:picLocks noChangeAspect="1"/>
            </p:cNvPicPr>
            <p:nvPr/>
          </p:nvPicPr>
          <p:blipFill rotWithShape="1">
            <a:blip r:embed="rId3" cstate="print">
              <a:extLst>
                <a:ext uri="{28A0092B-C50C-407E-A947-70E740481C1C}">
                  <a14:useLocalDpi xmlns:a14="http://schemas.microsoft.com/office/drawing/2010/main" val="0"/>
                </a:ext>
              </a:extLst>
            </a:blip>
            <a:srcRect l="25363" t="25902" r="24072" b="26780"/>
            <a:stretch/>
          </p:blipFill>
          <p:spPr>
            <a:xfrm>
              <a:off x="5092048" y="4001160"/>
              <a:ext cx="937113" cy="724125"/>
            </a:xfrm>
            <a:prstGeom prst="rect">
              <a:avLst/>
            </a:prstGeom>
          </p:spPr>
        </p:pic>
      </p:grpSp>
      <p:sp>
        <p:nvSpPr>
          <p:cNvPr id="39" name="TextBox 38"/>
          <p:cNvSpPr txBox="1"/>
          <p:nvPr/>
        </p:nvSpPr>
        <p:spPr>
          <a:xfrm>
            <a:off x="5129603" y="3768060"/>
            <a:ext cx="3397473" cy="677108"/>
          </a:xfrm>
          <a:prstGeom prst="rect">
            <a:avLst/>
          </a:prstGeom>
          <a:noFill/>
        </p:spPr>
        <p:txBody>
          <a:bodyPr wrap="square" rtlCol="0" anchor="ctr">
            <a:spAutoFit/>
          </a:bodyPr>
          <a:lstStyle/>
          <a:p>
            <a:pPr>
              <a:buClr>
                <a:srgbClr val="7FD4F3"/>
              </a:buClr>
            </a:pPr>
            <a:r>
              <a:rPr lang="en-US" sz="1600" b="1" dirty="0" smtClean="0">
                <a:solidFill>
                  <a:schemeClr val="tx2"/>
                </a:solidFill>
              </a:rPr>
              <a:t>Components </a:t>
            </a:r>
            <a:r>
              <a:rPr lang="en-US" sz="1600" b="1" dirty="0">
                <a:solidFill>
                  <a:schemeClr val="tx2"/>
                </a:solidFill>
              </a:rPr>
              <a:t>level   </a:t>
            </a:r>
            <a:endParaRPr lang="en-US" sz="1600" b="1" dirty="0" smtClean="0">
              <a:solidFill>
                <a:schemeClr val="tx2"/>
              </a:solidFill>
            </a:endParaRPr>
          </a:p>
          <a:p>
            <a:pPr>
              <a:buClr>
                <a:srgbClr val="7FD4F3"/>
              </a:buClr>
            </a:pPr>
            <a:r>
              <a:rPr lang="en-US" sz="1100" dirty="0">
                <a:solidFill>
                  <a:schemeClr val="tx2"/>
                </a:solidFill>
              </a:rPr>
              <a:t>User can give required data source and date range for each chart specifically.</a:t>
            </a:r>
            <a:endParaRPr lang="en-US" sz="1100" dirty="0" smtClean="0">
              <a:solidFill>
                <a:schemeClr val="tx2"/>
              </a:solidFill>
            </a:endParaRPr>
          </a:p>
        </p:txBody>
      </p:sp>
      <p:sp>
        <p:nvSpPr>
          <p:cNvPr id="40" name="TextBox 39"/>
          <p:cNvSpPr txBox="1"/>
          <p:nvPr/>
        </p:nvSpPr>
        <p:spPr>
          <a:xfrm>
            <a:off x="960623" y="3768060"/>
            <a:ext cx="3382777" cy="1184940"/>
          </a:xfrm>
          <a:prstGeom prst="rect">
            <a:avLst/>
          </a:prstGeom>
          <a:noFill/>
        </p:spPr>
        <p:txBody>
          <a:bodyPr wrap="square" rtlCol="0" anchor="ctr">
            <a:spAutoFit/>
          </a:bodyPr>
          <a:lstStyle/>
          <a:p>
            <a:pPr>
              <a:buClr>
                <a:srgbClr val="7FD4F3"/>
              </a:buClr>
            </a:pPr>
            <a:r>
              <a:rPr lang="en-US" sz="1600" b="1" dirty="0">
                <a:solidFill>
                  <a:schemeClr val="tx2"/>
                </a:solidFill>
              </a:rPr>
              <a:t>Template </a:t>
            </a:r>
            <a:r>
              <a:rPr lang="en-US" sz="1600" b="1" dirty="0" smtClean="0">
                <a:solidFill>
                  <a:schemeClr val="tx2"/>
                </a:solidFill>
              </a:rPr>
              <a:t>level</a:t>
            </a:r>
          </a:p>
          <a:p>
            <a:pPr>
              <a:buClr>
                <a:srgbClr val="7FD4F3"/>
              </a:buClr>
            </a:pPr>
            <a:r>
              <a:rPr lang="en-US" sz="1100" dirty="0">
                <a:solidFill>
                  <a:schemeClr val="tx2"/>
                </a:solidFill>
              </a:rPr>
              <a:t>Define a default data source and date range for a report template, so while configuring each chart user can use this default configuration. It will help user in configuring the report without specifying the same configuration for each chart by using this template level setting.</a:t>
            </a:r>
          </a:p>
        </p:txBody>
      </p:sp>
      <p:cxnSp>
        <p:nvCxnSpPr>
          <p:cNvPr id="5" name="Straight Connector 4"/>
          <p:cNvCxnSpPr/>
          <p:nvPr/>
        </p:nvCxnSpPr>
        <p:spPr>
          <a:xfrm>
            <a:off x="1752600" y="350520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752600" y="35052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638800" y="35052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752600" y="2576362"/>
            <a:ext cx="0" cy="92883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54285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p:nvPr/>
        </p:nvSpPr>
        <p:spPr>
          <a:xfrm>
            <a:off x="8494083" y="304800"/>
            <a:ext cx="308075" cy="312182"/>
          </a:xfrm>
          <a:custGeom>
            <a:avLst/>
            <a:gdLst>
              <a:gd name="connsiteX0" fmla="*/ 0 w 232544"/>
              <a:gd name="connsiteY0" fmla="*/ 0 h 312182"/>
              <a:gd name="connsiteX1" fmla="*/ 232544 w 232544"/>
              <a:gd name="connsiteY1" fmla="*/ 0 h 312182"/>
              <a:gd name="connsiteX2" fmla="*/ 232544 w 232544"/>
              <a:gd name="connsiteY2" fmla="*/ 312182 h 312182"/>
              <a:gd name="connsiteX3" fmla="*/ 0 w 232544"/>
              <a:gd name="connsiteY3" fmla="*/ 312182 h 312182"/>
              <a:gd name="connsiteX4" fmla="*/ 0 w 232544"/>
              <a:gd name="connsiteY4" fmla="*/ 0 h 312182"/>
              <a:gd name="connsiteX0" fmla="*/ 0 w 270644"/>
              <a:gd name="connsiteY0" fmla="*/ 0 h 312182"/>
              <a:gd name="connsiteX1" fmla="*/ 270644 w 270644"/>
              <a:gd name="connsiteY1" fmla="*/ 0 h 312182"/>
              <a:gd name="connsiteX2" fmla="*/ 232544 w 270644"/>
              <a:gd name="connsiteY2" fmla="*/ 312182 h 312182"/>
              <a:gd name="connsiteX3" fmla="*/ 0 w 270644"/>
              <a:gd name="connsiteY3" fmla="*/ 312182 h 312182"/>
              <a:gd name="connsiteX4" fmla="*/ 0 w 270644"/>
              <a:gd name="connsiteY4" fmla="*/ 0 h 312182"/>
              <a:gd name="connsiteX0" fmla="*/ 37431 w 308075"/>
              <a:gd name="connsiteY0" fmla="*/ 0 h 312182"/>
              <a:gd name="connsiteX1" fmla="*/ 308075 w 308075"/>
              <a:gd name="connsiteY1" fmla="*/ 0 h 312182"/>
              <a:gd name="connsiteX2" fmla="*/ 269975 w 308075"/>
              <a:gd name="connsiteY2" fmla="*/ 312182 h 312182"/>
              <a:gd name="connsiteX3" fmla="*/ 0 w 308075"/>
              <a:gd name="connsiteY3" fmla="*/ 312182 h 312182"/>
              <a:gd name="connsiteX4" fmla="*/ 37431 w 308075"/>
              <a:gd name="connsiteY4" fmla="*/ 0 h 312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075" h="312182">
                <a:moveTo>
                  <a:pt x="37431" y="0"/>
                </a:moveTo>
                <a:lnTo>
                  <a:pt x="308075" y="0"/>
                </a:lnTo>
                <a:lnTo>
                  <a:pt x="269975" y="312182"/>
                </a:lnTo>
                <a:lnTo>
                  <a:pt x="0" y="312182"/>
                </a:lnTo>
                <a:lnTo>
                  <a:pt x="37431"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62938" y="297418"/>
            <a:ext cx="1099083" cy="369332"/>
          </a:xfrm>
          <a:prstGeom prst="rect">
            <a:avLst/>
          </a:prstGeom>
          <a:noFill/>
        </p:spPr>
        <p:txBody>
          <a:bodyPr wrap="none" rtlCol="0" anchor="ctr">
            <a:spAutoFit/>
          </a:bodyPr>
          <a:lstStyle/>
          <a:p>
            <a:r>
              <a:rPr lang="en-US" altLang="en-US" b="1"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Features</a:t>
            </a:r>
            <a:endParaRPr lang="en-US" altLang="en-US" b="1" dirty="0">
              <a:solidFill>
                <a:schemeClr val="tx2"/>
              </a:solidFill>
              <a:latin typeface="Segoe UI" panose="020B0502040204020203" pitchFamily="34" charset="0"/>
              <a:ea typeface="Segoe UI" panose="020B0502040204020203" pitchFamily="34" charset="0"/>
              <a:cs typeface="Segoe UI" panose="020B0502040204020203" pitchFamily="34" charset="0"/>
            </a:endParaRPr>
          </a:p>
        </p:txBody>
      </p:sp>
      <p:sp>
        <p:nvSpPr>
          <p:cNvPr id="6" name="Slide Number Placeholder 3"/>
          <p:cNvSpPr>
            <a:spLocks noGrp="1"/>
          </p:cNvSpPr>
          <p:nvPr>
            <p:ph type="sldNum" sz="quarter" idx="12"/>
          </p:nvPr>
        </p:nvSpPr>
        <p:spPr>
          <a:xfrm>
            <a:off x="8503415" y="263525"/>
            <a:ext cx="183385" cy="365125"/>
          </a:xfrm>
        </p:spPr>
        <p:txBody>
          <a:bodyPr/>
          <a:lstStyle/>
          <a:p>
            <a:fld id="{0320C1E7-080C-47A3-B2F8-2C12B1E7AAA4}" type="slidenum">
              <a:rPr lang="en-US" smtClean="0">
                <a:solidFill>
                  <a:schemeClr val="bg1"/>
                </a:solidFill>
              </a:rPr>
              <a:pPr/>
              <a:t>7</a:t>
            </a:fld>
            <a:endParaRPr lang="en-US" dirty="0">
              <a:solidFill>
                <a:schemeClr val="bg1"/>
              </a:solidFill>
            </a:endParaRPr>
          </a:p>
        </p:txBody>
      </p:sp>
      <p:sp>
        <p:nvSpPr>
          <p:cNvPr id="2" name="Rectangle 1"/>
          <p:cNvSpPr/>
          <p:nvPr/>
        </p:nvSpPr>
        <p:spPr>
          <a:xfrm>
            <a:off x="-3943" y="316468"/>
            <a:ext cx="270644" cy="312182"/>
          </a:xfrm>
          <a:custGeom>
            <a:avLst/>
            <a:gdLst>
              <a:gd name="connsiteX0" fmla="*/ 0 w 232544"/>
              <a:gd name="connsiteY0" fmla="*/ 0 h 312182"/>
              <a:gd name="connsiteX1" fmla="*/ 232544 w 232544"/>
              <a:gd name="connsiteY1" fmla="*/ 0 h 312182"/>
              <a:gd name="connsiteX2" fmla="*/ 232544 w 232544"/>
              <a:gd name="connsiteY2" fmla="*/ 312182 h 312182"/>
              <a:gd name="connsiteX3" fmla="*/ 0 w 232544"/>
              <a:gd name="connsiteY3" fmla="*/ 312182 h 312182"/>
              <a:gd name="connsiteX4" fmla="*/ 0 w 232544"/>
              <a:gd name="connsiteY4" fmla="*/ 0 h 312182"/>
              <a:gd name="connsiteX0" fmla="*/ 0 w 270644"/>
              <a:gd name="connsiteY0" fmla="*/ 0 h 312182"/>
              <a:gd name="connsiteX1" fmla="*/ 270644 w 270644"/>
              <a:gd name="connsiteY1" fmla="*/ 0 h 312182"/>
              <a:gd name="connsiteX2" fmla="*/ 232544 w 270644"/>
              <a:gd name="connsiteY2" fmla="*/ 312182 h 312182"/>
              <a:gd name="connsiteX3" fmla="*/ 0 w 270644"/>
              <a:gd name="connsiteY3" fmla="*/ 312182 h 312182"/>
              <a:gd name="connsiteX4" fmla="*/ 0 w 270644"/>
              <a:gd name="connsiteY4" fmla="*/ 0 h 312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44" h="312182">
                <a:moveTo>
                  <a:pt x="0" y="0"/>
                </a:moveTo>
                <a:lnTo>
                  <a:pt x="270644" y="0"/>
                </a:lnTo>
                <a:lnTo>
                  <a:pt x="232544" y="312182"/>
                </a:lnTo>
                <a:lnTo>
                  <a:pt x="0" y="312182"/>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084055" y="1956771"/>
            <a:ext cx="1996765" cy="462884"/>
          </a:xfrm>
          <a:prstGeom prst="rect">
            <a:avLst/>
          </a:prstGeom>
          <a:noFill/>
        </p:spPr>
        <p:txBody>
          <a:bodyPr wrap="none" rtlCol="0" anchor="ctr">
            <a:spAutoFit/>
          </a:bodyPr>
          <a:lstStyle/>
          <a:p>
            <a:pPr>
              <a:lnSpc>
                <a:spcPct val="200000"/>
              </a:lnSpc>
              <a:buClr>
                <a:srgbClr val="7FD4F3"/>
              </a:buClr>
            </a:pPr>
            <a:r>
              <a:rPr lang="en-US" sz="1400" b="1" dirty="0">
                <a:solidFill>
                  <a:schemeClr val="tx2"/>
                </a:solidFill>
              </a:rPr>
              <a:t>PDF Preview/ Download</a:t>
            </a:r>
            <a:endParaRPr lang="en-US" sz="1400" b="1" dirty="0" smtClean="0">
              <a:solidFill>
                <a:schemeClr val="tx2"/>
              </a:solidFill>
            </a:endParaRPr>
          </a:p>
        </p:txBody>
      </p:sp>
      <p:grpSp>
        <p:nvGrpSpPr>
          <p:cNvPr id="12" name="Group 11"/>
          <p:cNvGrpSpPr/>
          <p:nvPr/>
        </p:nvGrpSpPr>
        <p:grpSpPr>
          <a:xfrm>
            <a:off x="1017255" y="1676400"/>
            <a:ext cx="1017185" cy="737571"/>
            <a:chOff x="1975765" y="1904999"/>
            <a:chExt cx="1017185" cy="737571"/>
          </a:xfrm>
        </p:grpSpPr>
        <p:sp>
          <p:nvSpPr>
            <p:cNvPr id="45" name="Rounded Rectangle 44"/>
            <p:cNvSpPr/>
            <p:nvPr/>
          </p:nvSpPr>
          <p:spPr>
            <a:xfrm>
              <a:off x="1975765" y="1904999"/>
              <a:ext cx="1017185" cy="737571"/>
            </a:xfrm>
            <a:prstGeom prst="roundRect">
              <a:avLst>
                <a:gd name="adj" fmla="val 5843"/>
              </a:avLst>
            </a:prstGeom>
            <a:noFill/>
            <a:ln w="9525">
              <a:solidFill>
                <a:srgbClr val="6883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4991" y="1908819"/>
              <a:ext cx="630677" cy="706846"/>
            </a:xfrm>
            <a:prstGeom prst="rect">
              <a:avLst/>
            </a:prstGeom>
          </p:spPr>
        </p:pic>
      </p:grpSp>
      <p:sp>
        <p:nvSpPr>
          <p:cNvPr id="46" name="TextBox 45"/>
          <p:cNvSpPr txBox="1"/>
          <p:nvPr/>
        </p:nvSpPr>
        <p:spPr>
          <a:xfrm>
            <a:off x="941055" y="2524036"/>
            <a:ext cx="2804962" cy="600164"/>
          </a:xfrm>
          <a:prstGeom prst="rect">
            <a:avLst/>
          </a:prstGeom>
          <a:noFill/>
        </p:spPr>
        <p:txBody>
          <a:bodyPr wrap="square" rtlCol="0" anchor="ctr">
            <a:spAutoFit/>
          </a:bodyPr>
          <a:lstStyle/>
          <a:p>
            <a:pPr>
              <a:buClr>
                <a:srgbClr val="7FD4F3"/>
              </a:buClr>
            </a:pPr>
            <a:r>
              <a:rPr lang="en-US" sz="1100" dirty="0">
                <a:solidFill>
                  <a:schemeClr val="tx2"/>
                </a:solidFill>
              </a:rPr>
              <a:t>User can Preview/Download the PDF report from UI , which will be generated with the current data.</a:t>
            </a:r>
            <a:endParaRPr lang="en-US" sz="1100" dirty="0" smtClean="0">
              <a:solidFill>
                <a:schemeClr val="tx2"/>
              </a:solidFill>
            </a:endParaRPr>
          </a:p>
        </p:txBody>
      </p:sp>
      <p:grpSp>
        <p:nvGrpSpPr>
          <p:cNvPr id="61" name="Group 60"/>
          <p:cNvGrpSpPr/>
          <p:nvPr/>
        </p:nvGrpSpPr>
        <p:grpSpPr>
          <a:xfrm>
            <a:off x="4953000" y="1600200"/>
            <a:ext cx="2804962" cy="1345287"/>
            <a:chOff x="4800600" y="1684464"/>
            <a:chExt cx="2804962" cy="1345287"/>
          </a:xfrm>
        </p:grpSpPr>
        <p:grpSp>
          <p:nvGrpSpPr>
            <p:cNvPr id="50" name="Group 49"/>
            <p:cNvGrpSpPr/>
            <p:nvPr/>
          </p:nvGrpSpPr>
          <p:grpSpPr>
            <a:xfrm>
              <a:off x="4897540" y="1684464"/>
              <a:ext cx="1017185" cy="873842"/>
              <a:chOff x="3657600" y="1827492"/>
              <a:chExt cx="1017185" cy="873842"/>
            </a:xfrm>
          </p:grpSpPr>
          <p:sp>
            <p:nvSpPr>
              <p:cNvPr id="48" name="Rounded Rectangle 47"/>
              <p:cNvSpPr/>
              <p:nvPr/>
            </p:nvSpPr>
            <p:spPr>
              <a:xfrm>
                <a:off x="3657600" y="1895627"/>
                <a:ext cx="1017185" cy="737571"/>
              </a:xfrm>
              <a:prstGeom prst="roundRect">
                <a:avLst>
                  <a:gd name="adj" fmla="val 5843"/>
                </a:avLst>
              </a:prstGeom>
              <a:noFill/>
              <a:ln w="9525">
                <a:solidFill>
                  <a:srgbClr val="6883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84202" y="1827492"/>
                <a:ext cx="980644" cy="873842"/>
              </a:xfrm>
              <a:prstGeom prst="rect">
                <a:avLst/>
              </a:prstGeom>
            </p:spPr>
          </p:pic>
        </p:grpSp>
        <p:sp>
          <p:nvSpPr>
            <p:cNvPr id="51" name="TextBox 50"/>
            <p:cNvSpPr txBox="1"/>
            <p:nvPr/>
          </p:nvSpPr>
          <p:spPr>
            <a:xfrm>
              <a:off x="5943600" y="2063004"/>
              <a:ext cx="1469248" cy="462884"/>
            </a:xfrm>
            <a:prstGeom prst="rect">
              <a:avLst/>
            </a:prstGeom>
            <a:noFill/>
          </p:spPr>
          <p:txBody>
            <a:bodyPr wrap="none" rtlCol="0" anchor="ctr">
              <a:spAutoFit/>
            </a:bodyPr>
            <a:lstStyle/>
            <a:p>
              <a:pPr>
                <a:lnSpc>
                  <a:spcPct val="200000"/>
                </a:lnSpc>
                <a:buClr>
                  <a:srgbClr val="7FD4F3"/>
                </a:buClr>
              </a:pPr>
              <a:r>
                <a:rPr lang="en-US" sz="1400" b="1" dirty="0">
                  <a:solidFill>
                    <a:schemeClr val="tx2"/>
                  </a:solidFill>
                </a:rPr>
                <a:t>Report </a:t>
              </a:r>
              <a:r>
                <a:rPr lang="en-US" sz="1400" b="1" dirty="0" smtClean="0">
                  <a:solidFill>
                    <a:schemeClr val="tx2"/>
                  </a:solidFill>
                </a:rPr>
                <a:t>Scheduler</a:t>
              </a:r>
            </a:p>
          </p:txBody>
        </p:sp>
        <p:sp>
          <p:nvSpPr>
            <p:cNvPr id="52" name="TextBox 51"/>
            <p:cNvSpPr txBox="1"/>
            <p:nvPr/>
          </p:nvSpPr>
          <p:spPr>
            <a:xfrm>
              <a:off x="4800600" y="2598864"/>
              <a:ext cx="2804962" cy="430887"/>
            </a:xfrm>
            <a:prstGeom prst="rect">
              <a:avLst/>
            </a:prstGeom>
            <a:noFill/>
          </p:spPr>
          <p:txBody>
            <a:bodyPr wrap="square" rtlCol="0" anchor="ctr">
              <a:spAutoFit/>
            </a:bodyPr>
            <a:lstStyle/>
            <a:p>
              <a:pPr>
                <a:buClr>
                  <a:srgbClr val="7FD4F3"/>
                </a:buClr>
              </a:pPr>
              <a:r>
                <a:rPr lang="en-US" sz="1100" dirty="0">
                  <a:solidFill>
                    <a:schemeClr val="tx2"/>
                  </a:solidFill>
                </a:rPr>
                <a:t>User can schedule the report to send to DLs at any frequency.</a:t>
              </a:r>
              <a:endParaRPr lang="en-US" sz="1100" dirty="0" smtClean="0">
                <a:solidFill>
                  <a:schemeClr val="tx2"/>
                </a:solidFill>
              </a:endParaRPr>
            </a:p>
          </p:txBody>
        </p:sp>
      </p:grpSp>
      <p:grpSp>
        <p:nvGrpSpPr>
          <p:cNvPr id="60" name="Group 59"/>
          <p:cNvGrpSpPr/>
          <p:nvPr/>
        </p:nvGrpSpPr>
        <p:grpSpPr>
          <a:xfrm>
            <a:off x="996215" y="4071028"/>
            <a:ext cx="3189549" cy="1331842"/>
            <a:chOff x="533399" y="4280645"/>
            <a:chExt cx="3189549" cy="1331842"/>
          </a:xfrm>
        </p:grpSpPr>
        <p:grpSp>
          <p:nvGrpSpPr>
            <p:cNvPr id="57" name="Group 56"/>
            <p:cNvGrpSpPr/>
            <p:nvPr/>
          </p:nvGrpSpPr>
          <p:grpSpPr>
            <a:xfrm>
              <a:off x="533399" y="4280645"/>
              <a:ext cx="1017185" cy="737571"/>
              <a:chOff x="6794011" y="1826726"/>
              <a:chExt cx="1017185" cy="737571"/>
            </a:xfrm>
          </p:grpSpPr>
          <p:sp>
            <p:nvSpPr>
              <p:cNvPr id="54" name="Rounded Rectangle 53"/>
              <p:cNvSpPr/>
              <p:nvPr/>
            </p:nvSpPr>
            <p:spPr>
              <a:xfrm>
                <a:off x="6794011" y="1826726"/>
                <a:ext cx="1017185" cy="737571"/>
              </a:xfrm>
              <a:prstGeom prst="roundRect">
                <a:avLst>
                  <a:gd name="adj" fmla="val 5843"/>
                </a:avLst>
              </a:prstGeom>
              <a:noFill/>
              <a:ln w="9525">
                <a:solidFill>
                  <a:srgbClr val="6883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31976" y="1865282"/>
                <a:ext cx="760772" cy="677916"/>
              </a:xfrm>
              <a:prstGeom prst="rect">
                <a:avLst/>
              </a:prstGeom>
            </p:spPr>
          </p:pic>
        </p:grpSp>
        <p:sp>
          <p:nvSpPr>
            <p:cNvPr id="58" name="TextBox 57"/>
            <p:cNvSpPr txBox="1"/>
            <p:nvPr/>
          </p:nvSpPr>
          <p:spPr>
            <a:xfrm>
              <a:off x="1679986" y="4578115"/>
              <a:ext cx="1572546" cy="462884"/>
            </a:xfrm>
            <a:prstGeom prst="rect">
              <a:avLst/>
            </a:prstGeom>
            <a:noFill/>
          </p:spPr>
          <p:txBody>
            <a:bodyPr wrap="none" rtlCol="0" anchor="ctr">
              <a:spAutoFit/>
            </a:bodyPr>
            <a:lstStyle/>
            <a:p>
              <a:pPr>
                <a:lnSpc>
                  <a:spcPct val="200000"/>
                </a:lnSpc>
                <a:buClr>
                  <a:srgbClr val="7FD4F3"/>
                </a:buClr>
              </a:pPr>
              <a:r>
                <a:rPr lang="en-US" sz="1400" b="1" dirty="0">
                  <a:solidFill>
                    <a:srgbClr val="1F497D"/>
                  </a:solidFill>
                </a:rPr>
                <a:t>Multiple language </a:t>
              </a:r>
              <a:endParaRPr lang="en-US" sz="1400" b="1" dirty="0" smtClean="0">
                <a:solidFill>
                  <a:srgbClr val="1F497D"/>
                </a:solidFill>
              </a:endParaRPr>
            </a:p>
          </p:txBody>
        </p:sp>
        <p:sp>
          <p:nvSpPr>
            <p:cNvPr id="59" name="TextBox 58"/>
            <p:cNvSpPr txBox="1"/>
            <p:nvPr/>
          </p:nvSpPr>
          <p:spPr>
            <a:xfrm>
              <a:off x="536986" y="5181600"/>
              <a:ext cx="3185962" cy="430887"/>
            </a:xfrm>
            <a:prstGeom prst="rect">
              <a:avLst/>
            </a:prstGeom>
            <a:noFill/>
          </p:spPr>
          <p:txBody>
            <a:bodyPr wrap="square" rtlCol="0" anchor="ctr">
              <a:spAutoFit/>
            </a:bodyPr>
            <a:lstStyle/>
            <a:p>
              <a:pPr>
                <a:buClr>
                  <a:srgbClr val="7FD4F3"/>
                </a:buClr>
              </a:pPr>
              <a:r>
                <a:rPr lang="en-US" sz="1100" dirty="0" smtClean="0">
                  <a:solidFill>
                    <a:schemeClr val="tx2"/>
                  </a:solidFill>
                </a:rPr>
                <a:t>PDF </a:t>
              </a:r>
              <a:r>
                <a:rPr lang="en-US" sz="1100" dirty="0">
                  <a:solidFill>
                    <a:schemeClr val="tx2"/>
                  </a:solidFill>
                </a:rPr>
                <a:t>generation supports multiple languages English, Chinese, Japanese, Korean, ..etc..</a:t>
              </a:r>
            </a:p>
          </p:txBody>
        </p:sp>
      </p:grpSp>
      <p:grpSp>
        <p:nvGrpSpPr>
          <p:cNvPr id="27" name="Group 26"/>
          <p:cNvGrpSpPr/>
          <p:nvPr/>
        </p:nvGrpSpPr>
        <p:grpSpPr>
          <a:xfrm>
            <a:off x="4890451" y="4032544"/>
            <a:ext cx="2867511" cy="1351343"/>
            <a:chOff x="941055" y="3959612"/>
            <a:chExt cx="2867511" cy="1351343"/>
          </a:xfrm>
        </p:grpSpPr>
        <p:sp>
          <p:nvSpPr>
            <p:cNvPr id="28" name="TextBox 27"/>
            <p:cNvSpPr txBox="1"/>
            <p:nvPr/>
          </p:nvSpPr>
          <p:spPr>
            <a:xfrm>
              <a:off x="2084055" y="4242771"/>
              <a:ext cx="1724511" cy="462884"/>
            </a:xfrm>
            <a:prstGeom prst="rect">
              <a:avLst/>
            </a:prstGeom>
            <a:noFill/>
          </p:spPr>
          <p:txBody>
            <a:bodyPr wrap="none" rtlCol="0" anchor="ctr">
              <a:spAutoFit/>
            </a:bodyPr>
            <a:lstStyle/>
            <a:p>
              <a:pPr>
                <a:lnSpc>
                  <a:spcPct val="200000"/>
                </a:lnSpc>
                <a:buClr>
                  <a:srgbClr val="7FD4F3"/>
                </a:buClr>
              </a:pPr>
              <a:r>
                <a:rPr lang="en-US" sz="1400" b="1" dirty="0">
                  <a:solidFill>
                    <a:srgbClr val="1F497D"/>
                  </a:solidFill>
                </a:rPr>
                <a:t>Adjustable chart size</a:t>
              </a:r>
              <a:endParaRPr lang="en-US" sz="1400" b="1" dirty="0" smtClean="0">
                <a:solidFill>
                  <a:srgbClr val="1F497D"/>
                </a:solidFill>
              </a:endParaRPr>
            </a:p>
          </p:txBody>
        </p:sp>
        <p:grpSp>
          <p:nvGrpSpPr>
            <p:cNvPr id="29" name="Group 28"/>
            <p:cNvGrpSpPr/>
            <p:nvPr/>
          </p:nvGrpSpPr>
          <p:grpSpPr>
            <a:xfrm>
              <a:off x="1017255" y="3959612"/>
              <a:ext cx="1017185" cy="755263"/>
              <a:chOff x="1975765" y="1902211"/>
              <a:chExt cx="1017185" cy="755263"/>
            </a:xfrm>
          </p:grpSpPr>
          <p:sp>
            <p:nvSpPr>
              <p:cNvPr id="31" name="Rounded Rectangle 30"/>
              <p:cNvSpPr/>
              <p:nvPr/>
            </p:nvSpPr>
            <p:spPr>
              <a:xfrm>
                <a:off x="1975765" y="1904999"/>
                <a:ext cx="1017185" cy="737571"/>
              </a:xfrm>
              <a:prstGeom prst="roundRect">
                <a:avLst>
                  <a:gd name="adj" fmla="val 5843"/>
                </a:avLst>
              </a:prstGeom>
              <a:noFill/>
              <a:ln w="9525">
                <a:solidFill>
                  <a:srgbClr val="6883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32" name="Picture 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37841" y="1902211"/>
                <a:ext cx="847574" cy="755263"/>
              </a:xfrm>
              <a:prstGeom prst="rect">
                <a:avLst/>
              </a:prstGeom>
            </p:spPr>
          </p:pic>
        </p:grpSp>
        <p:sp>
          <p:nvSpPr>
            <p:cNvPr id="30" name="TextBox 29"/>
            <p:cNvSpPr txBox="1"/>
            <p:nvPr/>
          </p:nvSpPr>
          <p:spPr>
            <a:xfrm>
              <a:off x="941055" y="4880068"/>
              <a:ext cx="2804962" cy="430887"/>
            </a:xfrm>
            <a:prstGeom prst="rect">
              <a:avLst/>
            </a:prstGeom>
            <a:noFill/>
          </p:spPr>
          <p:txBody>
            <a:bodyPr wrap="square" rtlCol="0" anchor="ctr">
              <a:spAutoFit/>
            </a:bodyPr>
            <a:lstStyle/>
            <a:p>
              <a:pPr>
                <a:buClr>
                  <a:srgbClr val="7FD4F3"/>
                </a:buClr>
              </a:pPr>
              <a:r>
                <a:rPr lang="en-US" sz="1100" dirty="0">
                  <a:solidFill>
                    <a:schemeClr val="tx2"/>
                  </a:solidFill>
                </a:rPr>
                <a:t>Size of the chart can be decided by user while configuring the report</a:t>
              </a:r>
            </a:p>
          </p:txBody>
        </p:sp>
      </p:grpSp>
    </p:spTree>
    <p:extLst>
      <p:ext uri="{BB962C8B-B14F-4D97-AF65-F5344CB8AC3E}">
        <p14:creationId xmlns:p14="http://schemas.microsoft.com/office/powerpoint/2010/main" val="20491545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p:nvPr/>
        </p:nvSpPr>
        <p:spPr>
          <a:xfrm>
            <a:off x="8494083" y="304800"/>
            <a:ext cx="308075" cy="312182"/>
          </a:xfrm>
          <a:custGeom>
            <a:avLst/>
            <a:gdLst>
              <a:gd name="connsiteX0" fmla="*/ 0 w 232544"/>
              <a:gd name="connsiteY0" fmla="*/ 0 h 312182"/>
              <a:gd name="connsiteX1" fmla="*/ 232544 w 232544"/>
              <a:gd name="connsiteY1" fmla="*/ 0 h 312182"/>
              <a:gd name="connsiteX2" fmla="*/ 232544 w 232544"/>
              <a:gd name="connsiteY2" fmla="*/ 312182 h 312182"/>
              <a:gd name="connsiteX3" fmla="*/ 0 w 232544"/>
              <a:gd name="connsiteY3" fmla="*/ 312182 h 312182"/>
              <a:gd name="connsiteX4" fmla="*/ 0 w 232544"/>
              <a:gd name="connsiteY4" fmla="*/ 0 h 312182"/>
              <a:gd name="connsiteX0" fmla="*/ 0 w 270644"/>
              <a:gd name="connsiteY0" fmla="*/ 0 h 312182"/>
              <a:gd name="connsiteX1" fmla="*/ 270644 w 270644"/>
              <a:gd name="connsiteY1" fmla="*/ 0 h 312182"/>
              <a:gd name="connsiteX2" fmla="*/ 232544 w 270644"/>
              <a:gd name="connsiteY2" fmla="*/ 312182 h 312182"/>
              <a:gd name="connsiteX3" fmla="*/ 0 w 270644"/>
              <a:gd name="connsiteY3" fmla="*/ 312182 h 312182"/>
              <a:gd name="connsiteX4" fmla="*/ 0 w 270644"/>
              <a:gd name="connsiteY4" fmla="*/ 0 h 312182"/>
              <a:gd name="connsiteX0" fmla="*/ 37431 w 308075"/>
              <a:gd name="connsiteY0" fmla="*/ 0 h 312182"/>
              <a:gd name="connsiteX1" fmla="*/ 308075 w 308075"/>
              <a:gd name="connsiteY1" fmla="*/ 0 h 312182"/>
              <a:gd name="connsiteX2" fmla="*/ 269975 w 308075"/>
              <a:gd name="connsiteY2" fmla="*/ 312182 h 312182"/>
              <a:gd name="connsiteX3" fmla="*/ 0 w 308075"/>
              <a:gd name="connsiteY3" fmla="*/ 312182 h 312182"/>
              <a:gd name="connsiteX4" fmla="*/ 37431 w 308075"/>
              <a:gd name="connsiteY4" fmla="*/ 0 h 312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075" h="312182">
                <a:moveTo>
                  <a:pt x="37431" y="0"/>
                </a:moveTo>
                <a:lnTo>
                  <a:pt x="308075" y="0"/>
                </a:lnTo>
                <a:lnTo>
                  <a:pt x="269975" y="312182"/>
                </a:lnTo>
                <a:lnTo>
                  <a:pt x="0" y="312182"/>
                </a:lnTo>
                <a:lnTo>
                  <a:pt x="37431"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62938" y="297418"/>
            <a:ext cx="1099083" cy="369332"/>
          </a:xfrm>
          <a:prstGeom prst="rect">
            <a:avLst/>
          </a:prstGeom>
          <a:noFill/>
        </p:spPr>
        <p:txBody>
          <a:bodyPr wrap="none" rtlCol="0" anchor="ctr">
            <a:spAutoFit/>
          </a:bodyPr>
          <a:lstStyle/>
          <a:p>
            <a:r>
              <a:rPr lang="en-US" altLang="en-US" b="1"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Features</a:t>
            </a:r>
            <a:endParaRPr lang="en-US" altLang="en-US" b="1" dirty="0">
              <a:solidFill>
                <a:schemeClr val="tx2"/>
              </a:solidFill>
              <a:latin typeface="Segoe UI" panose="020B0502040204020203" pitchFamily="34" charset="0"/>
              <a:ea typeface="Segoe UI" panose="020B0502040204020203" pitchFamily="34" charset="0"/>
              <a:cs typeface="Segoe UI" panose="020B0502040204020203" pitchFamily="34" charset="0"/>
            </a:endParaRPr>
          </a:p>
        </p:txBody>
      </p:sp>
      <p:sp>
        <p:nvSpPr>
          <p:cNvPr id="6" name="Slide Number Placeholder 3"/>
          <p:cNvSpPr>
            <a:spLocks noGrp="1"/>
          </p:cNvSpPr>
          <p:nvPr>
            <p:ph type="sldNum" sz="quarter" idx="12"/>
          </p:nvPr>
        </p:nvSpPr>
        <p:spPr>
          <a:xfrm>
            <a:off x="8503415" y="263525"/>
            <a:ext cx="183385" cy="365125"/>
          </a:xfrm>
        </p:spPr>
        <p:txBody>
          <a:bodyPr/>
          <a:lstStyle/>
          <a:p>
            <a:fld id="{0320C1E7-080C-47A3-B2F8-2C12B1E7AAA4}" type="slidenum">
              <a:rPr lang="en-US" smtClean="0">
                <a:solidFill>
                  <a:schemeClr val="bg1"/>
                </a:solidFill>
              </a:rPr>
              <a:pPr/>
              <a:t>8</a:t>
            </a:fld>
            <a:endParaRPr lang="en-US" dirty="0">
              <a:solidFill>
                <a:schemeClr val="bg1"/>
              </a:solidFill>
            </a:endParaRPr>
          </a:p>
        </p:txBody>
      </p:sp>
      <p:sp>
        <p:nvSpPr>
          <p:cNvPr id="2" name="Rectangle 1"/>
          <p:cNvSpPr/>
          <p:nvPr/>
        </p:nvSpPr>
        <p:spPr>
          <a:xfrm>
            <a:off x="-3943" y="316468"/>
            <a:ext cx="270644" cy="312182"/>
          </a:xfrm>
          <a:custGeom>
            <a:avLst/>
            <a:gdLst>
              <a:gd name="connsiteX0" fmla="*/ 0 w 232544"/>
              <a:gd name="connsiteY0" fmla="*/ 0 h 312182"/>
              <a:gd name="connsiteX1" fmla="*/ 232544 w 232544"/>
              <a:gd name="connsiteY1" fmla="*/ 0 h 312182"/>
              <a:gd name="connsiteX2" fmla="*/ 232544 w 232544"/>
              <a:gd name="connsiteY2" fmla="*/ 312182 h 312182"/>
              <a:gd name="connsiteX3" fmla="*/ 0 w 232544"/>
              <a:gd name="connsiteY3" fmla="*/ 312182 h 312182"/>
              <a:gd name="connsiteX4" fmla="*/ 0 w 232544"/>
              <a:gd name="connsiteY4" fmla="*/ 0 h 312182"/>
              <a:gd name="connsiteX0" fmla="*/ 0 w 270644"/>
              <a:gd name="connsiteY0" fmla="*/ 0 h 312182"/>
              <a:gd name="connsiteX1" fmla="*/ 270644 w 270644"/>
              <a:gd name="connsiteY1" fmla="*/ 0 h 312182"/>
              <a:gd name="connsiteX2" fmla="*/ 232544 w 270644"/>
              <a:gd name="connsiteY2" fmla="*/ 312182 h 312182"/>
              <a:gd name="connsiteX3" fmla="*/ 0 w 270644"/>
              <a:gd name="connsiteY3" fmla="*/ 312182 h 312182"/>
              <a:gd name="connsiteX4" fmla="*/ 0 w 270644"/>
              <a:gd name="connsiteY4" fmla="*/ 0 h 312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44" h="312182">
                <a:moveTo>
                  <a:pt x="0" y="0"/>
                </a:moveTo>
                <a:lnTo>
                  <a:pt x="270644" y="0"/>
                </a:lnTo>
                <a:lnTo>
                  <a:pt x="232544" y="312182"/>
                </a:lnTo>
                <a:lnTo>
                  <a:pt x="0" y="312182"/>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084055" y="1956771"/>
            <a:ext cx="1925655" cy="462884"/>
          </a:xfrm>
          <a:prstGeom prst="rect">
            <a:avLst/>
          </a:prstGeom>
          <a:noFill/>
        </p:spPr>
        <p:txBody>
          <a:bodyPr wrap="none" rtlCol="0" anchor="ctr">
            <a:spAutoFit/>
          </a:bodyPr>
          <a:lstStyle/>
          <a:p>
            <a:pPr>
              <a:lnSpc>
                <a:spcPct val="200000"/>
              </a:lnSpc>
              <a:buClr>
                <a:srgbClr val="7FD4F3"/>
              </a:buClr>
            </a:pPr>
            <a:r>
              <a:rPr lang="en-US" sz="1400" b="1" dirty="0">
                <a:solidFill>
                  <a:srgbClr val="1F497D"/>
                </a:solidFill>
              </a:rPr>
              <a:t>Create Duplicate report</a:t>
            </a:r>
            <a:endParaRPr lang="en-US" sz="1400" b="1" dirty="0" smtClean="0">
              <a:solidFill>
                <a:srgbClr val="1F497D"/>
              </a:solidFill>
            </a:endParaRPr>
          </a:p>
        </p:txBody>
      </p:sp>
      <p:grpSp>
        <p:nvGrpSpPr>
          <p:cNvPr id="12" name="Group 11"/>
          <p:cNvGrpSpPr/>
          <p:nvPr/>
        </p:nvGrpSpPr>
        <p:grpSpPr>
          <a:xfrm>
            <a:off x="1017255" y="1676400"/>
            <a:ext cx="1017185" cy="737571"/>
            <a:chOff x="1975765" y="1904999"/>
            <a:chExt cx="1017185" cy="737571"/>
          </a:xfrm>
        </p:grpSpPr>
        <p:sp>
          <p:nvSpPr>
            <p:cNvPr id="45" name="Rounded Rectangle 44"/>
            <p:cNvSpPr/>
            <p:nvPr/>
          </p:nvSpPr>
          <p:spPr>
            <a:xfrm>
              <a:off x="1975765" y="1904999"/>
              <a:ext cx="1017185" cy="737571"/>
            </a:xfrm>
            <a:prstGeom prst="roundRect">
              <a:avLst>
                <a:gd name="adj" fmla="val 5843"/>
              </a:avLst>
            </a:prstGeom>
            <a:noFill/>
            <a:ln w="9525">
              <a:solidFill>
                <a:srgbClr val="6883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4991" y="1981247"/>
              <a:ext cx="630677" cy="561989"/>
            </a:xfrm>
            <a:prstGeom prst="rect">
              <a:avLst/>
            </a:prstGeom>
          </p:spPr>
        </p:pic>
      </p:grpSp>
      <p:sp>
        <p:nvSpPr>
          <p:cNvPr id="46" name="TextBox 45"/>
          <p:cNvSpPr txBox="1"/>
          <p:nvPr/>
        </p:nvSpPr>
        <p:spPr>
          <a:xfrm>
            <a:off x="941055" y="2583359"/>
            <a:ext cx="2804962" cy="769441"/>
          </a:xfrm>
          <a:prstGeom prst="rect">
            <a:avLst/>
          </a:prstGeom>
          <a:noFill/>
        </p:spPr>
        <p:txBody>
          <a:bodyPr wrap="square" rtlCol="0" anchor="ctr">
            <a:spAutoFit/>
          </a:bodyPr>
          <a:lstStyle/>
          <a:p>
            <a:pPr>
              <a:buClr>
                <a:srgbClr val="7FD4F3"/>
              </a:buClr>
            </a:pPr>
            <a:r>
              <a:rPr lang="en-US" sz="1100" dirty="0">
                <a:solidFill>
                  <a:schemeClr val="tx2"/>
                </a:solidFill>
              </a:rPr>
              <a:t>Create copy of an existing report, so user don’t have to configure the new report completely if it’s slightly different from an existing report. </a:t>
            </a:r>
          </a:p>
        </p:txBody>
      </p:sp>
      <p:grpSp>
        <p:nvGrpSpPr>
          <p:cNvPr id="60" name="Group 59"/>
          <p:cNvGrpSpPr/>
          <p:nvPr/>
        </p:nvGrpSpPr>
        <p:grpSpPr>
          <a:xfrm>
            <a:off x="5040051" y="1670478"/>
            <a:ext cx="3189549" cy="1351209"/>
            <a:chOff x="533399" y="4261278"/>
            <a:chExt cx="3189549" cy="1351209"/>
          </a:xfrm>
        </p:grpSpPr>
        <p:grpSp>
          <p:nvGrpSpPr>
            <p:cNvPr id="57" name="Group 56"/>
            <p:cNvGrpSpPr/>
            <p:nvPr/>
          </p:nvGrpSpPr>
          <p:grpSpPr>
            <a:xfrm>
              <a:off x="533399" y="4261278"/>
              <a:ext cx="1017185" cy="783463"/>
              <a:chOff x="6794011" y="1807359"/>
              <a:chExt cx="1017185" cy="783463"/>
            </a:xfrm>
          </p:grpSpPr>
          <p:sp>
            <p:nvSpPr>
              <p:cNvPr id="54" name="Rounded Rectangle 53"/>
              <p:cNvSpPr/>
              <p:nvPr/>
            </p:nvSpPr>
            <p:spPr>
              <a:xfrm>
                <a:off x="6794011" y="1826726"/>
                <a:ext cx="1017185" cy="737571"/>
              </a:xfrm>
              <a:prstGeom prst="roundRect">
                <a:avLst>
                  <a:gd name="adj" fmla="val 5843"/>
                </a:avLst>
              </a:prstGeom>
              <a:noFill/>
              <a:ln w="9525">
                <a:solidFill>
                  <a:srgbClr val="6883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56" name="Picture 5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03401" y="1807359"/>
                <a:ext cx="879220" cy="783463"/>
              </a:xfrm>
              <a:prstGeom prst="rect">
                <a:avLst/>
              </a:prstGeom>
            </p:spPr>
          </p:pic>
        </p:grpSp>
        <p:sp>
          <p:nvSpPr>
            <p:cNvPr id="58" name="TextBox 57"/>
            <p:cNvSpPr txBox="1"/>
            <p:nvPr/>
          </p:nvSpPr>
          <p:spPr>
            <a:xfrm>
              <a:off x="1679986" y="4578115"/>
              <a:ext cx="1267526" cy="462884"/>
            </a:xfrm>
            <a:prstGeom prst="rect">
              <a:avLst/>
            </a:prstGeom>
            <a:noFill/>
          </p:spPr>
          <p:txBody>
            <a:bodyPr wrap="none" rtlCol="0" anchor="ctr">
              <a:spAutoFit/>
            </a:bodyPr>
            <a:lstStyle/>
            <a:p>
              <a:pPr>
                <a:lnSpc>
                  <a:spcPct val="200000"/>
                </a:lnSpc>
                <a:buClr>
                  <a:srgbClr val="7FD4F3"/>
                </a:buClr>
              </a:pPr>
              <a:r>
                <a:rPr lang="en-US" sz="1400" b="1" dirty="0">
                  <a:solidFill>
                    <a:srgbClr val="1F497D"/>
                  </a:solidFill>
                </a:rPr>
                <a:t>Report History</a:t>
              </a:r>
              <a:endParaRPr lang="en-US" sz="1400" b="1" dirty="0" smtClean="0">
                <a:solidFill>
                  <a:srgbClr val="1F497D"/>
                </a:solidFill>
              </a:endParaRPr>
            </a:p>
          </p:txBody>
        </p:sp>
        <p:sp>
          <p:nvSpPr>
            <p:cNvPr id="59" name="TextBox 58"/>
            <p:cNvSpPr txBox="1"/>
            <p:nvPr/>
          </p:nvSpPr>
          <p:spPr>
            <a:xfrm>
              <a:off x="536986" y="5181600"/>
              <a:ext cx="3185962" cy="430887"/>
            </a:xfrm>
            <a:prstGeom prst="rect">
              <a:avLst/>
            </a:prstGeom>
            <a:noFill/>
          </p:spPr>
          <p:txBody>
            <a:bodyPr wrap="square" rtlCol="0" anchor="ctr">
              <a:spAutoFit/>
            </a:bodyPr>
            <a:lstStyle/>
            <a:p>
              <a:pPr>
                <a:buClr>
                  <a:srgbClr val="7FD4F3"/>
                </a:buClr>
              </a:pPr>
              <a:r>
                <a:rPr lang="en-US" sz="1100" dirty="0">
                  <a:solidFill>
                    <a:schemeClr val="tx2">
                      <a:lumMod val="75000"/>
                    </a:schemeClr>
                  </a:solidFill>
                </a:rPr>
                <a:t>To preview previous generated version of the report.</a:t>
              </a:r>
            </a:p>
          </p:txBody>
        </p:sp>
      </p:grpSp>
    </p:spTree>
    <p:extLst>
      <p:ext uri="{BB962C8B-B14F-4D97-AF65-F5344CB8AC3E}">
        <p14:creationId xmlns:p14="http://schemas.microsoft.com/office/powerpoint/2010/main" val="4222660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p:nvPr/>
        </p:nvSpPr>
        <p:spPr>
          <a:xfrm>
            <a:off x="8494083" y="304800"/>
            <a:ext cx="308075" cy="312182"/>
          </a:xfrm>
          <a:custGeom>
            <a:avLst/>
            <a:gdLst>
              <a:gd name="connsiteX0" fmla="*/ 0 w 232544"/>
              <a:gd name="connsiteY0" fmla="*/ 0 h 312182"/>
              <a:gd name="connsiteX1" fmla="*/ 232544 w 232544"/>
              <a:gd name="connsiteY1" fmla="*/ 0 h 312182"/>
              <a:gd name="connsiteX2" fmla="*/ 232544 w 232544"/>
              <a:gd name="connsiteY2" fmla="*/ 312182 h 312182"/>
              <a:gd name="connsiteX3" fmla="*/ 0 w 232544"/>
              <a:gd name="connsiteY3" fmla="*/ 312182 h 312182"/>
              <a:gd name="connsiteX4" fmla="*/ 0 w 232544"/>
              <a:gd name="connsiteY4" fmla="*/ 0 h 312182"/>
              <a:gd name="connsiteX0" fmla="*/ 0 w 270644"/>
              <a:gd name="connsiteY0" fmla="*/ 0 h 312182"/>
              <a:gd name="connsiteX1" fmla="*/ 270644 w 270644"/>
              <a:gd name="connsiteY1" fmla="*/ 0 h 312182"/>
              <a:gd name="connsiteX2" fmla="*/ 232544 w 270644"/>
              <a:gd name="connsiteY2" fmla="*/ 312182 h 312182"/>
              <a:gd name="connsiteX3" fmla="*/ 0 w 270644"/>
              <a:gd name="connsiteY3" fmla="*/ 312182 h 312182"/>
              <a:gd name="connsiteX4" fmla="*/ 0 w 270644"/>
              <a:gd name="connsiteY4" fmla="*/ 0 h 312182"/>
              <a:gd name="connsiteX0" fmla="*/ 37431 w 308075"/>
              <a:gd name="connsiteY0" fmla="*/ 0 h 312182"/>
              <a:gd name="connsiteX1" fmla="*/ 308075 w 308075"/>
              <a:gd name="connsiteY1" fmla="*/ 0 h 312182"/>
              <a:gd name="connsiteX2" fmla="*/ 269975 w 308075"/>
              <a:gd name="connsiteY2" fmla="*/ 312182 h 312182"/>
              <a:gd name="connsiteX3" fmla="*/ 0 w 308075"/>
              <a:gd name="connsiteY3" fmla="*/ 312182 h 312182"/>
              <a:gd name="connsiteX4" fmla="*/ 37431 w 308075"/>
              <a:gd name="connsiteY4" fmla="*/ 0 h 312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075" h="312182">
                <a:moveTo>
                  <a:pt x="37431" y="0"/>
                </a:moveTo>
                <a:lnTo>
                  <a:pt x="308075" y="0"/>
                </a:lnTo>
                <a:lnTo>
                  <a:pt x="269975" y="312182"/>
                </a:lnTo>
                <a:lnTo>
                  <a:pt x="0" y="312182"/>
                </a:lnTo>
                <a:lnTo>
                  <a:pt x="37431"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62938" y="297418"/>
            <a:ext cx="1222771" cy="369332"/>
          </a:xfrm>
          <a:prstGeom prst="rect">
            <a:avLst/>
          </a:prstGeom>
          <a:noFill/>
        </p:spPr>
        <p:txBody>
          <a:bodyPr wrap="none" rtlCol="0" anchor="ctr">
            <a:spAutoFit/>
          </a:bodyPr>
          <a:lstStyle/>
          <a:p>
            <a:r>
              <a:rPr lang="en-US" altLang="en-US" b="1" dirty="0" smtClean="0">
                <a:solidFill>
                  <a:schemeClr val="tx2"/>
                </a:solidFill>
                <a:latin typeface="Segoe UI" panose="020B0502040204020203" pitchFamily="34" charset="0"/>
                <a:ea typeface="Segoe UI" panose="020B0502040204020203" pitchFamily="34" charset="0"/>
                <a:cs typeface="Segoe UI" panose="020B0502040204020203" pitchFamily="34" charset="0"/>
              </a:rPr>
              <a:t>UI Layout</a:t>
            </a:r>
            <a:endParaRPr lang="en-US" altLang="en-US" b="1" dirty="0">
              <a:solidFill>
                <a:schemeClr val="tx2"/>
              </a:solidFill>
              <a:latin typeface="Segoe UI" panose="020B0502040204020203" pitchFamily="34" charset="0"/>
              <a:ea typeface="Segoe UI" panose="020B0502040204020203" pitchFamily="34" charset="0"/>
              <a:cs typeface="Segoe UI" panose="020B0502040204020203" pitchFamily="34" charset="0"/>
            </a:endParaRPr>
          </a:p>
        </p:txBody>
      </p:sp>
      <p:sp>
        <p:nvSpPr>
          <p:cNvPr id="6" name="Slide Number Placeholder 3"/>
          <p:cNvSpPr>
            <a:spLocks noGrp="1"/>
          </p:cNvSpPr>
          <p:nvPr>
            <p:ph type="sldNum" sz="quarter" idx="12"/>
          </p:nvPr>
        </p:nvSpPr>
        <p:spPr>
          <a:xfrm>
            <a:off x="8410075" y="263525"/>
            <a:ext cx="411985" cy="353457"/>
          </a:xfrm>
        </p:spPr>
        <p:txBody>
          <a:bodyPr/>
          <a:lstStyle/>
          <a:p>
            <a:fld id="{0320C1E7-080C-47A3-B2F8-2C12B1E7AAA4}" type="slidenum">
              <a:rPr lang="en-US" smtClean="0">
                <a:solidFill>
                  <a:schemeClr val="bg1"/>
                </a:solidFill>
              </a:rPr>
              <a:pPr/>
              <a:t>9</a:t>
            </a:fld>
            <a:endParaRPr lang="en-US" dirty="0">
              <a:solidFill>
                <a:schemeClr val="bg1"/>
              </a:solidFill>
            </a:endParaRPr>
          </a:p>
        </p:txBody>
      </p:sp>
      <p:sp>
        <p:nvSpPr>
          <p:cNvPr id="2" name="Rectangle 1"/>
          <p:cNvSpPr/>
          <p:nvPr/>
        </p:nvSpPr>
        <p:spPr>
          <a:xfrm>
            <a:off x="-3943" y="316468"/>
            <a:ext cx="270644" cy="312182"/>
          </a:xfrm>
          <a:custGeom>
            <a:avLst/>
            <a:gdLst>
              <a:gd name="connsiteX0" fmla="*/ 0 w 232544"/>
              <a:gd name="connsiteY0" fmla="*/ 0 h 312182"/>
              <a:gd name="connsiteX1" fmla="*/ 232544 w 232544"/>
              <a:gd name="connsiteY1" fmla="*/ 0 h 312182"/>
              <a:gd name="connsiteX2" fmla="*/ 232544 w 232544"/>
              <a:gd name="connsiteY2" fmla="*/ 312182 h 312182"/>
              <a:gd name="connsiteX3" fmla="*/ 0 w 232544"/>
              <a:gd name="connsiteY3" fmla="*/ 312182 h 312182"/>
              <a:gd name="connsiteX4" fmla="*/ 0 w 232544"/>
              <a:gd name="connsiteY4" fmla="*/ 0 h 312182"/>
              <a:gd name="connsiteX0" fmla="*/ 0 w 270644"/>
              <a:gd name="connsiteY0" fmla="*/ 0 h 312182"/>
              <a:gd name="connsiteX1" fmla="*/ 270644 w 270644"/>
              <a:gd name="connsiteY1" fmla="*/ 0 h 312182"/>
              <a:gd name="connsiteX2" fmla="*/ 232544 w 270644"/>
              <a:gd name="connsiteY2" fmla="*/ 312182 h 312182"/>
              <a:gd name="connsiteX3" fmla="*/ 0 w 270644"/>
              <a:gd name="connsiteY3" fmla="*/ 312182 h 312182"/>
              <a:gd name="connsiteX4" fmla="*/ 0 w 270644"/>
              <a:gd name="connsiteY4" fmla="*/ 0 h 312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44" h="312182">
                <a:moveTo>
                  <a:pt x="0" y="0"/>
                </a:moveTo>
                <a:lnTo>
                  <a:pt x="270644" y="0"/>
                </a:lnTo>
                <a:lnTo>
                  <a:pt x="232544" y="312182"/>
                </a:lnTo>
                <a:lnTo>
                  <a:pt x="0" y="312182"/>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38201" y="1195120"/>
            <a:ext cx="7543800" cy="4748480"/>
          </a:xfrm>
          <a:prstGeom prst="rect">
            <a:avLst/>
          </a:prstGeom>
          <a:solidFill>
            <a:srgbClr val="D0DADE"/>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3029924982"/>
              </p:ext>
            </p:extLst>
          </p:nvPr>
        </p:nvGraphicFramePr>
        <p:xfrm>
          <a:off x="940910" y="1333187"/>
          <a:ext cx="1116489" cy="853440"/>
        </p:xfrm>
        <a:graphic>
          <a:graphicData uri="http://schemas.openxmlformats.org/drawingml/2006/table">
            <a:tbl>
              <a:tblPr firstRow="1" bandRow="1">
                <a:tableStyleId>{2D5ABB26-0587-4C30-8999-92F81FD0307C}</a:tableStyleId>
              </a:tblPr>
              <a:tblGrid>
                <a:gridCol w="1116489"/>
              </a:tblGrid>
              <a:tr h="209255">
                <a:tc>
                  <a:txBody>
                    <a:bodyPr/>
                    <a:lstStyle/>
                    <a:p>
                      <a:r>
                        <a:rPr lang="en-US" sz="800" dirty="0" smtClean="0"/>
                        <a:t>Template </a:t>
                      </a:r>
                      <a:r>
                        <a:rPr lang="en-US" sz="800" baseline="0" dirty="0" smtClean="0"/>
                        <a:t> Search</a:t>
                      </a:r>
                      <a:endParaRPr lang="en-US" sz="800" dirty="0" smtClean="0"/>
                    </a:p>
                  </a:txBody>
                  <a:tcPr>
                    <a:lnB w="12700" cap="flat" cmpd="sng" algn="ctr">
                      <a:solidFill>
                        <a:schemeClr val="tx1"/>
                      </a:solidFill>
                      <a:prstDash val="solid"/>
                      <a:round/>
                      <a:headEnd type="none" w="med" len="med"/>
                      <a:tailEnd type="none" w="med" len="med"/>
                    </a:lnB>
                    <a:solidFill>
                      <a:schemeClr val="bg1"/>
                    </a:solidFill>
                  </a:tcPr>
                </a:tc>
              </a:tr>
              <a:tr h="209255">
                <a:tc>
                  <a:txBody>
                    <a:bodyPr/>
                    <a:lstStyle/>
                    <a:p>
                      <a:r>
                        <a:rPr lang="en-US" sz="800" dirty="0" smtClean="0"/>
                        <a:t>Report1</a:t>
                      </a:r>
                      <a:endParaRPr lang="en-US" sz="8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9255">
                <a:tc>
                  <a:txBody>
                    <a:bodyPr/>
                    <a:lstStyle/>
                    <a:p>
                      <a:r>
                        <a:rPr lang="en-US" sz="800" dirty="0" smtClean="0"/>
                        <a:t>Report2</a:t>
                      </a:r>
                      <a:endParaRPr lang="en-US" sz="8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9255">
                <a:tc>
                  <a:txBody>
                    <a:bodyPr/>
                    <a:lstStyle/>
                    <a:p>
                      <a:r>
                        <a:rPr lang="en-US" sz="800" dirty="0" smtClean="0"/>
                        <a:t>Report3</a:t>
                      </a:r>
                      <a:endParaRPr lang="en-US" sz="800" dirty="0"/>
                    </a:p>
                  </a:txBody>
                  <a:tcPr>
                    <a:lnT w="12700" cap="flat" cmpd="sng" algn="ctr">
                      <a:solidFill>
                        <a:schemeClr val="tx1"/>
                      </a:solidFill>
                      <a:prstDash val="solid"/>
                      <a:round/>
                      <a:headEnd type="none" w="med" len="med"/>
                      <a:tailEnd type="none" w="med" len="med"/>
                    </a:lnT>
                    <a:solidFill>
                      <a:schemeClr val="bg1"/>
                    </a:solidFill>
                  </a:tcPr>
                </a:tc>
              </a:tr>
            </a:tbl>
          </a:graphicData>
        </a:graphic>
      </p:graphicFrame>
      <p:sp>
        <p:nvSpPr>
          <p:cNvPr id="12" name="Rectangle 11"/>
          <p:cNvSpPr/>
          <p:nvPr/>
        </p:nvSpPr>
        <p:spPr>
          <a:xfrm>
            <a:off x="2286001" y="1828800"/>
            <a:ext cx="5715000" cy="3581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5466813" y="4178633"/>
            <a:ext cx="1728615" cy="846439"/>
            <a:chOff x="3893695" y="2443195"/>
            <a:chExt cx="2430905" cy="1190325"/>
          </a:xfrm>
        </p:grpSpPr>
        <p:cxnSp>
          <p:nvCxnSpPr>
            <p:cNvPr id="15" name="Straight Connector 14"/>
            <p:cNvCxnSpPr/>
            <p:nvPr/>
          </p:nvCxnSpPr>
          <p:spPr>
            <a:xfrm>
              <a:off x="3893695" y="2443195"/>
              <a:ext cx="243090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893695" y="2680620"/>
              <a:ext cx="243090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893695" y="2928470"/>
              <a:ext cx="243090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893695" y="3157070"/>
              <a:ext cx="243090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893695" y="3385670"/>
              <a:ext cx="243090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3893695" y="3023920"/>
              <a:ext cx="525905"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419600" y="3023920"/>
              <a:ext cx="457200" cy="133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4876800" y="2443195"/>
              <a:ext cx="685800" cy="713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3893695" y="2757220"/>
              <a:ext cx="525905" cy="571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419600" y="2757220"/>
              <a:ext cx="800100" cy="62845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5210475" y="2947720"/>
              <a:ext cx="457200" cy="43795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665545" y="2957345"/>
              <a:ext cx="449705" cy="20935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30" name="Picture 4" descr="C:\Users\u26155\Downloads\1449665782_Pie_Chart.png"/>
          <p:cNvPicPr>
            <a:picLocks noChangeAspect="1" noChangeArrowheads="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1087157" y="2582561"/>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5" descr="C:\Users\u26155\Downloads\1449665852_095_Chart.png"/>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06207" y="3142410"/>
            <a:ext cx="272451" cy="27245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C:\Users\u26155\Downloads\1449665821_line-chart.png"/>
          <p:cNvPicPr>
            <a:picLocks noChangeAspect="1" noChangeArrowheads="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64220" y="2589704"/>
            <a:ext cx="297657" cy="297657"/>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Group 36"/>
          <p:cNvGrpSpPr/>
          <p:nvPr/>
        </p:nvGrpSpPr>
        <p:grpSpPr>
          <a:xfrm>
            <a:off x="3962400" y="1325680"/>
            <a:ext cx="659663" cy="215444"/>
            <a:chOff x="5340200" y="1344930"/>
            <a:chExt cx="659663" cy="215444"/>
          </a:xfrm>
        </p:grpSpPr>
        <p:sp>
          <p:nvSpPr>
            <p:cNvPr id="38" name="Rounded Rectangle 37"/>
            <p:cNvSpPr/>
            <p:nvPr/>
          </p:nvSpPr>
          <p:spPr>
            <a:xfrm>
              <a:off x="5360745" y="1371600"/>
              <a:ext cx="609600" cy="173256"/>
            </a:xfrm>
            <a:prstGeom prst="roundRect">
              <a:avLst>
                <a:gd name="adj" fmla="val 851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5340200" y="1344930"/>
              <a:ext cx="659663" cy="215444"/>
            </a:xfrm>
            <a:prstGeom prst="rect">
              <a:avLst/>
            </a:prstGeom>
            <a:noFill/>
          </p:spPr>
          <p:txBody>
            <a:bodyPr wrap="square" rtlCol="0">
              <a:spAutoFit/>
            </a:bodyPr>
            <a:lstStyle/>
            <a:p>
              <a:pPr algn="ctr"/>
              <a:r>
                <a:rPr lang="en-US" sz="800" dirty="0" smtClean="0">
                  <a:solidFill>
                    <a:schemeClr val="bg1"/>
                  </a:solidFill>
                </a:rPr>
                <a:t>Save</a:t>
              </a:r>
              <a:endParaRPr lang="en-US" sz="900" dirty="0">
                <a:solidFill>
                  <a:schemeClr val="bg1"/>
                </a:solidFill>
              </a:endParaRPr>
            </a:p>
          </p:txBody>
        </p:sp>
      </p:grpSp>
      <p:grpSp>
        <p:nvGrpSpPr>
          <p:cNvPr id="5" name="Group 4"/>
          <p:cNvGrpSpPr/>
          <p:nvPr/>
        </p:nvGrpSpPr>
        <p:grpSpPr>
          <a:xfrm>
            <a:off x="6705600" y="5541318"/>
            <a:ext cx="1371600" cy="235828"/>
            <a:chOff x="6629400" y="3952376"/>
            <a:chExt cx="1371600" cy="235828"/>
          </a:xfrm>
        </p:grpSpPr>
        <p:sp>
          <p:nvSpPr>
            <p:cNvPr id="35" name="Rounded Rectangle 34"/>
            <p:cNvSpPr/>
            <p:nvPr/>
          </p:nvSpPr>
          <p:spPr>
            <a:xfrm>
              <a:off x="6669129" y="3990702"/>
              <a:ext cx="609600" cy="173256"/>
            </a:xfrm>
            <a:prstGeom prst="roundRect">
              <a:avLst>
                <a:gd name="adj" fmla="val 851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7362822" y="3990702"/>
              <a:ext cx="609600" cy="173256"/>
            </a:xfrm>
            <a:prstGeom prst="roundRect">
              <a:avLst>
                <a:gd name="adj" fmla="val 851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6629400" y="3957372"/>
              <a:ext cx="659663" cy="230832"/>
            </a:xfrm>
            <a:prstGeom prst="rect">
              <a:avLst/>
            </a:prstGeom>
            <a:noFill/>
          </p:spPr>
          <p:txBody>
            <a:bodyPr wrap="square" rtlCol="0">
              <a:spAutoFit/>
            </a:bodyPr>
            <a:lstStyle/>
            <a:p>
              <a:pPr algn="ctr"/>
              <a:r>
                <a:rPr lang="en-US" sz="900" dirty="0" smtClean="0">
                  <a:solidFill>
                    <a:schemeClr val="bg1"/>
                  </a:solidFill>
                </a:rPr>
                <a:t>Preview</a:t>
              </a:r>
              <a:endParaRPr lang="en-US" sz="900" dirty="0">
                <a:solidFill>
                  <a:schemeClr val="bg1"/>
                </a:solidFill>
              </a:endParaRPr>
            </a:p>
          </p:txBody>
        </p:sp>
        <p:sp>
          <p:nvSpPr>
            <p:cNvPr id="41" name="TextBox 40"/>
            <p:cNvSpPr txBox="1"/>
            <p:nvPr/>
          </p:nvSpPr>
          <p:spPr>
            <a:xfrm>
              <a:off x="7341337" y="3952376"/>
              <a:ext cx="659663" cy="230832"/>
            </a:xfrm>
            <a:prstGeom prst="rect">
              <a:avLst/>
            </a:prstGeom>
            <a:noFill/>
          </p:spPr>
          <p:txBody>
            <a:bodyPr wrap="square" rtlCol="0">
              <a:spAutoFit/>
            </a:bodyPr>
            <a:lstStyle/>
            <a:p>
              <a:pPr algn="ctr"/>
              <a:r>
                <a:rPr lang="en-US" sz="900" dirty="0" smtClean="0">
                  <a:solidFill>
                    <a:schemeClr val="bg1"/>
                  </a:solidFill>
                </a:rPr>
                <a:t>Export</a:t>
              </a:r>
              <a:endParaRPr lang="en-US" sz="900" dirty="0">
                <a:solidFill>
                  <a:schemeClr val="bg1"/>
                </a:solidFill>
              </a:endParaRPr>
            </a:p>
          </p:txBody>
        </p:sp>
      </p:grpSp>
      <p:grpSp>
        <p:nvGrpSpPr>
          <p:cNvPr id="4" name="Group 3"/>
          <p:cNvGrpSpPr/>
          <p:nvPr/>
        </p:nvGrpSpPr>
        <p:grpSpPr>
          <a:xfrm>
            <a:off x="3200400" y="1323634"/>
            <a:ext cx="802536" cy="201972"/>
            <a:chOff x="4010525" y="1342884"/>
            <a:chExt cx="802536" cy="201972"/>
          </a:xfrm>
        </p:grpSpPr>
        <p:sp>
          <p:nvSpPr>
            <p:cNvPr id="45" name="Rounded Rectangle 44"/>
            <p:cNvSpPr/>
            <p:nvPr/>
          </p:nvSpPr>
          <p:spPr>
            <a:xfrm>
              <a:off x="4048928" y="1371600"/>
              <a:ext cx="713572" cy="173256"/>
            </a:xfrm>
            <a:prstGeom prst="roundRect">
              <a:avLst>
                <a:gd name="adj" fmla="val 851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4010525" y="1342884"/>
              <a:ext cx="802536" cy="161866"/>
            </a:xfrm>
            <a:prstGeom prst="rect">
              <a:avLst/>
            </a:prstGeom>
            <a:noFill/>
          </p:spPr>
          <p:txBody>
            <a:bodyPr wrap="square" rtlCol="0">
              <a:spAutoFit/>
            </a:bodyPr>
            <a:lstStyle/>
            <a:p>
              <a:pPr algn="ctr"/>
              <a:r>
                <a:rPr lang="en-US" sz="800" dirty="0" smtClean="0">
                  <a:solidFill>
                    <a:schemeClr val="bg1"/>
                  </a:solidFill>
                </a:rPr>
                <a:t>Schedule</a:t>
              </a:r>
              <a:endParaRPr lang="en-US" sz="800" dirty="0">
                <a:solidFill>
                  <a:schemeClr val="bg1"/>
                </a:solidFill>
              </a:endParaRPr>
            </a:p>
          </p:txBody>
        </p:sp>
      </p:grpSp>
      <p:sp>
        <p:nvSpPr>
          <p:cNvPr id="49" name="TextBox 48"/>
          <p:cNvSpPr txBox="1"/>
          <p:nvPr/>
        </p:nvSpPr>
        <p:spPr>
          <a:xfrm>
            <a:off x="5323624" y="1369313"/>
            <a:ext cx="1077176" cy="215444"/>
          </a:xfrm>
          <a:prstGeom prst="rect">
            <a:avLst/>
          </a:prstGeom>
          <a:noFill/>
        </p:spPr>
        <p:txBody>
          <a:bodyPr wrap="square" rtlCol="0">
            <a:spAutoFit/>
          </a:bodyPr>
          <a:lstStyle/>
          <a:p>
            <a:pPr algn="ctr"/>
            <a:r>
              <a:rPr lang="en-US" sz="800" dirty="0" smtClean="0">
                <a:solidFill>
                  <a:schemeClr val="tx2">
                    <a:lumMod val="75000"/>
                  </a:schemeClr>
                </a:solidFill>
              </a:rPr>
              <a:t>Template default</a:t>
            </a:r>
            <a:endParaRPr lang="en-US" sz="800" dirty="0">
              <a:solidFill>
                <a:schemeClr val="tx2">
                  <a:lumMod val="75000"/>
                </a:schemeClr>
              </a:solidFill>
            </a:endParaRPr>
          </a:p>
        </p:txBody>
      </p:sp>
      <p:grpSp>
        <p:nvGrpSpPr>
          <p:cNvPr id="50" name="Group 49"/>
          <p:cNvGrpSpPr/>
          <p:nvPr/>
        </p:nvGrpSpPr>
        <p:grpSpPr>
          <a:xfrm>
            <a:off x="6324600" y="1366561"/>
            <a:ext cx="715287" cy="215444"/>
            <a:chOff x="3897058" y="1919019"/>
            <a:chExt cx="715287" cy="215444"/>
          </a:xfrm>
        </p:grpSpPr>
        <p:sp>
          <p:nvSpPr>
            <p:cNvPr id="51" name="Rectangle 50"/>
            <p:cNvSpPr/>
            <p:nvPr/>
          </p:nvSpPr>
          <p:spPr>
            <a:xfrm>
              <a:off x="3902047" y="1927255"/>
              <a:ext cx="710298" cy="183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endParaRPr lang="en-US" dirty="0"/>
            </a:p>
          </p:txBody>
        </p:sp>
        <p:sp>
          <p:nvSpPr>
            <p:cNvPr id="52" name="TextBox 51"/>
            <p:cNvSpPr txBox="1"/>
            <p:nvPr/>
          </p:nvSpPr>
          <p:spPr>
            <a:xfrm>
              <a:off x="3897058" y="1919019"/>
              <a:ext cx="518269" cy="215444"/>
            </a:xfrm>
            <a:prstGeom prst="rect">
              <a:avLst/>
            </a:prstGeom>
            <a:noFill/>
          </p:spPr>
          <p:txBody>
            <a:bodyPr wrap="square" rtlCol="0">
              <a:spAutoFit/>
            </a:bodyPr>
            <a:lstStyle/>
            <a:p>
              <a:r>
                <a:rPr lang="en-US" sz="800" dirty="0" smtClean="0"/>
                <a:t>Interval</a:t>
              </a:r>
              <a:endParaRPr lang="en-US" sz="800" dirty="0"/>
            </a:p>
          </p:txBody>
        </p:sp>
        <p:sp>
          <p:nvSpPr>
            <p:cNvPr id="53" name="Isosceles Triangle 52"/>
            <p:cNvSpPr/>
            <p:nvPr/>
          </p:nvSpPr>
          <p:spPr>
            <a:xfrm flipV="1">
              <a:off x="4421158" y="1991837"/>
              <a:ext cx="123310" cy="69807"/>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7202242" y="1358747"/>
            <a:ext cx="876300" cy="215444"/>
            <a:chOff x="3898399" y="1911205"/>
            <a:chExt cx="876300" cy="215444"/>
          </a:xfrm>
        </p:grpSpPr>
        <p:sp>
          <p:nvSpPr>
            <p:cNvPr id="55" name="Rectangle 54"/>
            <p:cNvSpPr/>
            <p:nvPr/>
          </p:nvSpPr>
          <p:spPr>
            <a:xfrm>
              <a:off x="3902047" y="1927255"/>
              <a:ext cx="842732" cy="183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endParaRPr lang="en-US" dirty="0"/>
            </a:p>
          </p:txBody>
        </p:sp>
        <p:sp>
          <p:nvSpPr>
            <p:cNvPr id="56" name="TextBox 55"/>
            <p:cNvSpPr txBox="1"/>
            <p:nvPr/>
          </p:nvSpPr>
          <p:spPr>
            <a:xfrm>
              <a:off x="3898399" y="1911205"/>
              <a:ext cx="876300" cy="215444"/>
            </a:xfrm>
            <a:prstGeom prst="rect">
              <a:avLst/>
            </a:prstGeom>
            <a:noFill/>
          </p:spPr>
          <p:txBody>
            <a:bodyPr wrap="square" rtlCol="0">
              <a:spAutoFit/>
            </a:bodyPr>
            <a:lstStyle/>
            <a:p>
              <a:r>
                <a:rPr lang="en-US" sz="800" dirty="0" smtClean="0"/>
                <a:t>Date range</a:t>
              </a:r>
              <a:endParaRPr lang="en-US" sz="800" dirty="0"/>
            </a:p>
          </p:txBody>
        </p:sp>
        <p:sp>
          <p:nvSpPr>
            <p:cNvPr id="57" name="Isosceles Triangle 56"/>
            <p:cNvSpPr/>
            <p:nvPr/>
          </p:nvSpPr>
          <p:spPr>
            <a:xfrm flipV="1">
              <a:off x="4595848" y="1994589"/>
              <a:ext cx="123310" cy="69807"/>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8" name="Chart 57"/>
          <p:cNvGraphicFramePr/>
          <p:nvPr>
            <p:extLst>
              <p:ext uri="{D42A27DB-BD31-4B8C-83A1-F6EECF244321}">
                <p14:modId xmlns:p14="http://schemas.microsoft.com/office/powerpoint/2010/main" val="3927893928"/>
              </p:ext>
            </p:extLst>
          </p:nvPr>
        </p:nvGraphicFramePr>
        <p:xfrm>
          <a:off x="5448833" y="2564202"/>
          <a:ext cx="1761158" cy="1219567"/>
        </p:xfrm>
        <a:graphic>
          <a:graphicData uri="http://schemas.openxmlformats.org/drawingml/2006/chart">
            <c:chart xmlns:c="http://schemas.openxmlformats.org/drawingml/2006/chart" xmlns:r="http://schemas.openxmlformats.org/officeDocument/2006/relationships" r:id="rId6"/>
          </a:graphicData>
        </a:graphic>
      </p:graphicFrame>
      <p:sp>
        <p:nvSpPr>
          <p:cNvPr id="59" name="Rectangle 58"/>
          <p:cNvSpPr/>
          <p:nvPr/>
        </p:nvSpPr>
        <p:spPr>
          <a:xfrm>
            <a:off x="2665144" y="3823805"/>
            <a:ext cx="798617" cy="307777"/>
          </a:xfrm>
          <a:prstGeom prst="rect">
            <a:avLst/>
          </a:prstGeom>
        </p:spPr>
        <p:txBody>
          <a:bodyPr wrap="none">
            <a:spAutoFit/>
          </a:bodyPr>
          <a:lstStyle/>
          <a:p>
            <a:r>
              <a:rPr lang="en-US" sz="1400" b="1" dirty="0" smtClean="0"/>
              <a:t>Heading</a:t>
            </a:r>
            <a:endParaRPr lang="en-US" sz="1400" b="1" dirty="0"/>
          </a:p>
        </p:txBody>
      </p:sp>
      <p:pic>
        <p:nvPicPr>
          <p:cNvPr id="60" name="Picture 3" descr="C:\Users\u26155\Downloads\1449665356_search-80px.png"/>
          <p:cNvPicPr>
            <a:picLocks noChangeAspect="1" noChangeArrowheads="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85750" y="1333210"/>
            <a:ext cx="185036" cy="185036"/>
          </a:xfrm>
          <a:prstGeom prst="rect">
            <a:avLst/>
          </a:prstGeom>
          <a:noFill/>
          <a:extLst>
            <a:ext uri="{909E8E84-426E-40DD-AFC4-6F175D3DCCD1}">
              <a14:hiddenFill xmlns:a14="http://schemas.microsoft.com/office/drawing/2010/main">
                <a:solidFill>
                  <a:srgbClr val="FFFFFF"/>
                </a:solidFill>
              </a14:hiddenFill>
            </a:ext>
          </a:extLst>
        </p:spPr>
      </p:pic>
      <p:grpSp>
        <p:nvGrpSpPr>
          <p:cNvPr id="61" name="Group 60"/>
          <p:cNvGrpSpPr/>
          <p:nvPr/>
        </p:nvGrpSpPr>
        <p:grpSpPr>
          <a:xfrm>
            <a:off x="2478698" y="1344930"/>
            <a:ext cx="715287" cy="215444"/>
            <a:chOff x="3897058" y="1919019"/>
            <a:chExt cx="715287" cy="215444"/>
          </a:xfrm>
        </p:grpSpPr>
        <p:sp>
          <p:nvSpPr>
            <p:cNvPr id="62" name="Rectangle 61"/>
            <p:cNvSpPr/>
            <p:nvPr/>
          </p:nvSpPr>
          <p:spPr>
            <a:xfrm>
              <a:off x="3902047" y="1927255"/>
              <a:ext cx="710298" cy="183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endParaRPr lang="en-US" dirty="0"/>
            </a:p>
          </p:txBody>
        </p:sp>
        <p:sp>
          <p:nvSpPr>
            <p:cNvPr id="63" name="TextBox 62"/>
            <p:cNvSpPr txBox="1"/>
            <p:nvPr/>
          </p:nvSpPr>
          <p:spPr>
            <a:xfrm>
              <a:off x="3897058" y="1919019"/>
              <a:ext cx="518269" cy="215444"/>
            </a:xfrm>
            <a:prstGeom prst="rect">
              <a:avLst/>
            </a:prstGeom>
            <a:noFill/>
          </p:spPr>
          <p:txBody>
            <a:bodyPr wrap="square" rtlCol="0">
              <a:spAutoFit/>
            </a:bodyPr>
            <a:lstStyle/>
            <a:p>
              <a:r>
                <a:rPr lang="en-US" sz="800" dirty="0" smtClean="0"/>
                <a:t>Report</a:t>
              </a:r>
              <a:endParaRPr lang="en-US" sz="800" dirty="0"/>
            </a:p>
          </p:txBody>
        </p:sp>
        <p:sp>
          <p:nvSpPr>
            <p:cNvPr id="64" name="Isosceles Triangle 63"/>
            <p:cNvSpPr/>
            <p:nvPr/>
          </p:nvSpPr>
          <p:spPr>
            <a:xfrm flipV="1">
              <a:off x="4421158" y="1991837"/>
              <a:ext cx="123310" cy="69807"/>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974323" y="2514599"/>
            <a:ext cx="530468" cy="474179"/>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1547815" y="2514599"/>
            <a:ext cx="530468" cy="474179"/>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974323" y="3036722"/>
            <a:ext cx="530468" cy="474179"/>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1547815" y="3036722"/>
            <a:ext cx="530468" cy="474179"/>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974323" y="3569360"/>
            <a:ext cx="530468" cy="474179"/>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1547815" y="3569360"/>
            <a:ext cx="530468" cy="474179"/>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974323" y="4091483"/>
            <a:ext cx="530468" cy="474179"/>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1547815" y="4091483"/>
            <a:ext cx="530468" cy="474179"/>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79"/>
          <p:cNvPicPr>
            <a:picLocks noChangeAspect="1"/>
          </p:cNvPicPr>
          <p:nvPr/>
        </p:nvPicPr>
        <p:blipFill>
          <a:blip r:embed="rId8"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025167" y="4176598"/>
            <a:ext cx="366790" cy="303948"/>
          </a:xfrm>
          <a:prstGeom prst="rect">
            <a:avLst/>
          </a:prstGeom>
        </p:spPr>
      </p:pic>
      <p:pic>
        <p:nvPicPr>
          <p:cNvPr id="81" name="Picture 80"/>
          <p:cNvPicPr>
            <a:picLocks noChangeAspect="1"/>
          </p:cNvPicPr>
          <p:nvPr/>
        </p:nvPicPr>
        <p:blipFill>
          <a:blip r:embed="rId9"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619510" y="3118256"/>
            <a:ext cx="387075" cy="320758"/>
          </a:xfrm>
          <a:prstGeom prst="rect">
            <a:avLst/>
          </a:prstGeom>
        </p:spPr>
      </p:pic>
      <p:pic>
        <p:nvPicPr>
          <p:cNvPr id="82" name="Picture 81"/>
          <p:cNvPicPr>
            <a:picLocks noChangeAspect="1"/>
          </p:cNvPicPr>
          <p:nvPr/>
        </p:nvPicPr>
        <p:blipFill>
          <a:blip r:embed="rId10"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638360" y="3623390"/>
            <a:ext cx="387075" cy="320758"/>
          </a:xfrm>
          <a:prstGeom prst="rect">
            <a:avLst/>
          </a:prstGeom>
        </p:spPr>
      </p:pic>
      <p:pic>
        <p:nvPicPr>
          <p:cNvPr id="83" name="Picture 82"/>
          <p:cNvPicPr>
            <a:picLocks noChangeAspect="1"/>
          </p:cNvPicPr>
          <p:nvPr/>
        </p:nvPicPr>
        <p:blipFill>
          <a:blip r:embed="rId11"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046327" y="3666047"/>
            <a:ext cx="370431" cy="306966"/>
          </a:xfrm>
          <a:prstGeom prst="rect">
            <a:avLst/>
          </a:prstGeom>
        </p:spPr>
      </p:pic>
      <p:pic>
        <p:nvPicPr>
          <p:cNvPr id="84" name="Picture 83"/>
          <p:cNvPicPr>
            <a:picLocks noChangeAspect="1"/>
          </p:cNvPicPr>
          <p:nvPr/>
        </p:nvPicPr>
        <p:blipFill>
          <a:blip r:embed="rId12"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619509" y="4176598"/>
            <a:ext cx="387075" cy="320758"/>
          </a:xfrm>
          <a:prstGeom prst="rect">
            <a:avLst/>
          </a:prstGeom>
        </p:spPr>
      </p:pic>
      <p:graphicFrame>
        <p:nvGraphicFramePr>
          <p:cNvPr id="85" name="Chart 84"/>
          <p:cNvGraphicFramePr/>
          <p:nvPr>
            <p:extLst>
              <p:ext uri="{D42A27DB-BD31-4B8C-83A1-F6EECF244321}">
                <p14:modId xmlns:p14="http://schemas.microsoft.com/office/powerpoint/2010/main" val="104659500"/>
              </p:ext>
            </p:extLst>
          </p:nvPr>
        </p:nvGraphicFramePr>
        <p:xfrm>
          <a:off x="2614314" y="4091483"/>
          <a:ext cx="2209800" cy="1193800"/>
        </p:xfrm>
        <a:graphic>
          <a:graphicData uri="http://schemas.openxmlformats.org/drawingml/2006/chart">
            <c:chart xmlns:c="http://schemas.openxmlformats.org/drawingml/2006/chart" xmlns:r="http://schemas.openxmlformats.org/officeDocument/2006/relationships" r:id="rId13"/>
          </a:graphicData>
        </a:graphic>
      </p:graphicFrame>
      <p:sp>
        <p:nvSpPr>
          <p:cNvPr id="86" name="Rectangle 85"/>
          <p:cNvSpPr/>
          <p:nvPr/>
        </p:nvSpPr>
        <p:spPr>
          <a:xfrm>
            <a:off x="4567574" y="1981199"/>
            <a:ext cx="1151854" cy="307777"/>
          </a:xfrm>
          <a:prstGeom prst="rect">
            <a:avLst/>
          </a:prstGeom>
        </p:spPr>
        <p:txBody>
          <a:bodyPr wrap="none">
            <a:spAutoFit/>
          </a:bodyPr>
          <a:lstStyle/>
          <a:p>
            <a:r>
              <a:rPr lang="en-US" sz="1400" b="1" dirty="0" smtClean="0"/>
              <a:t>Report name</a:t>
            </a:r>
            <a:endParaRPr lang="en-US" sz="1400" b="1" dirty="0"/>
          </a:p>
        </p:txBody>
      </p:sp>
      <p:sp>
        <p:nvSpPr>
          <p:cNvPr id="87" name="Rectangle 86"/>
          <p:cNvSpPr/>
          <p:nvPr/>
        </p:nvSpPr>
        <p:spPr>
          <a:xfrm>
            <a:off x="5447763" y="3823805"/>
            <a:ext cx="798617" cy="307777"/>
          </a:xfrm>
          <a:prstGeom prst="rect">
            <a:avLst/>
          </a:prstGeom>
        </p:spPr>
        <p:txBody>
          <a:bodyPr wrap="none">
            <a:spAutoFit/>
          </a:bodyPr>
          <a:lstStyle/>
          <a:p>
            <a:r>
              <a:rPr lang="en-US" sz="1400" b="1" dirty="0" smtClean="0"/>
              <a:t>Heading</a:t>
            </a:r>
            <a:endParaRPr lang="en-US" sz="1400" b="1" dirty="0"/>
          </a:p>
        </p:txBody>
      </p:sp>
      <p:graphicFrame>
        <p:nvGraphicFramePr>
          <p:cNvPr id="93" name="Table 92"/>
          <p:cNvGraphicFramePr>
            <a:graphicFrameLocks noGrp="1"/>
          </p:cNvGraphicFramePr>
          <p:nvPr>
            <p:extLst>
              <p:ext uri="{D42A27DB-BD31-4B8C-83A1-F6EECF244321}">
                <p14:modId xmlns:p14="http://schemas.microsoft.com/office/powerpoint/2010/main" val="2193896918"/>
              </p:ext>
            </p:extLst>
          </p:nvPr>
        </p:nvGraphicFramePr>
        <p:xfrm>
          <a:off x="6324600" y="1590256"/>
          <a:ext cx="838200" cy="853440"/>
        </p:xfrm>
        <a:graphic>
          <a:graphicData uri="http://schemas.openxmlformats.org/drawingml/2006/table">
            <a:tbl>
              <a:tblPr firstRow="1" bandRow="1">
                <a:tableStyleId>{2D5ABB26-0587-4C30-8999-92F81FD0307C}</a:tableStyleId>
              </a:tblPr>
              <a:tblGrid>
                <a:gridCol w="838200"/>
              </a:tblGrid>
              <a:tr h="209255">
                <a:tc>
                  <a:txBody>
                    <a:bodyPr/>
                    <a:lstStyle/>
                    <a:p>
                      <a:r>
                        <a:rPr lang="en-US" sz="800" dirty="0" smtClean="0"/>
                        <a:t>Every Hour</a:t>
                      </a:r>
                      <a:endParaRPr lang="en-US" sz="800" dirty="0"/>
                    </a:p>
                  </a:txBody>
                  <a:tcP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accent1">
                        <a:lumMod val="20000"/>
                        <a:lumOff val="80000"/>
                      </a:schemeClr>
                    </a:solidFill>
                  </a:tcPr>
                </a:tc>
              </a:tr>
              <a:tr h="2092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Every Day </a:t>
                      </a:r>
                      <a:endParaRPr lang="en-US" sz="800" dirty="0"/>
                    </a:p>
                  </a:txBody>
                  <a:tcP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r>
              <a:tr h="2092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Every Week</a:t>
                      </a:r>
                      <a:endParaRPr lang="en-US" sz="800" dirty="0"/>
                    </a:p>
                  </a:txBody>
                  <a:tcP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r>
              <a:tr h="2092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Every Month</a:t>
                      </a:r>
                    </a:p>
                  </a:txBody>
                  <a:tcP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94" name="Table 93"/>
          <p:cNvGraphicFramePr>
            <a:graphicFrameLocks noGrp="1"/>
          </p:cNvGraphicFramePr>
          <p:nvPr>
            <p:extLst>
              <p:ext uri="{D42A27DB-BD31-4B8C-83A1-F6EECF244321}">
                <p14:modId xmlns:p14="http://schemas.microsoft.com/office/powerpoint/2010/main" val="938342773"/>
              </p:ext>
            </p:extLst>
          </p:nvPr>
        </p:nvGraphicFramePr>
        <p:xfrm>
          <a:off x="7215415" y="1588949"/>
          <a:ext cx="838200" cy="1493520"/>
        </p:xfrm>
        <a:graphic>
          <a:graphicData uri="http://schemas.openxmlformats.org/drawingml/2006/table">
            <a:tbl>
              <a:tblPr firstRow="1" bandRow="1">
                <a:tableStyleId>{2D5ABB26-0587-4C30-8999-92F81FD0307C}</a:tableStyleId>
              </a:tblPr>
              <a:tblGrid>
                <a:gridCol w="838200"/>
              </a:tblGrid>
              <a:tr h="209255">
                <a:tc>
                  <a:txBody>
                    <a:bodyPr/>
                    <a:lstStyle/>
                    <a:p>
                      <a:r>
                        <a:rPr lang="en-US" sz="800" dirty="0" smtClean="0"/>
                        <a:t>Custom</a:t>
                      </a:r>
                      <a:endParaRPr lang="en-US" sz="800" dirty="0"/>
                    </a:p>
                  </a:txBody>
                  <a:tcP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accent1">
                        <a:lumMod val="20000"/>
                        <a:lumOff val="80000"/>
                      </a:schemeClr>
                    </a:solidFill>
                  </a:tcPr>
                </a:tc>
              </a:tr>
              <a:tr h="2092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Daily</a:t>
                      </a:r>
                      <a:endParaRPr lang="en-US" sz="800" dirty="0"/>
                    </a:p>
                  </a:txBody>
                  <a:tcP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r>
              <a:tr h="2092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Weekly</a:t>
                      </a:r>
                      <a:endParaRPr lang="en-US" sz="800" dirty="0"/>
                    </a:p>
                  </a:txBody>
                  <a:tcP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r>
              <a:tr h="2092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Monthly</a:t>
                      </a:r>
                    </a:p>
                  </a:txBody>
                  <a:tcP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r>
              <a:tr h="2092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Quarterly</a:t>
                      </a:r>
                    </a:p>
                  </a:txBody>
                  <a:tcP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r>
              <a:tr h="2092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Half yearly</a:t>
                      </a:r>
                    </a:p>
                  </a:txBody>
                  <a:tcP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r>
              <a:tr h="2092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Yearly</a:t>
                      </a:r>
                    </a:p>
                  </a:txBody>
                  <a:tcP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aphicFrame>
        <p:nvGraphicFramePr>
          <p:cNvPr id="96" name="Table 95"/>
          <p:cNvGraphicFramePr>
            <a:graphicFrameLocks noGrp="1"/>
          </p:cNvGraphicFramePr>
          <p:nvPr>
            <p:extLst>
              <p:ext uri="{D42A27DB-BD31-4B8C-83A1-F6EECF244321}">
                <p14:modId xmlns:p14="http://schemas.microsoft.com/office/powerpoint/2010/main" val="1684933280"/>
              </p:ext>
            </p:extLst>
          </p:nvPr>
        </p:nvGraphicFramePr>
        <p:xfrm>
          <a:off x="2475198" y="1547664"/>
          <a:ext cx="1126469" cy="1615440"/>
        </p:xfrm>
        <a:graphic>
          <a:graphicData uri="http://schemas.openxmlformats.org/drawingml/2006/table">
            <a:tbl>
              <a:tblPr firstRow="1" bandRow="1">
                <a:tableStyleId>{2D5ABB26-0587-4C30-8999-92F81FD0307C}</a:tableStyleId>
              </a:tblPr>
              <a:tblGrid>
                <a:gridCol w="1126469"/>
              </a:tblGrid>
              <a:tr h="209255">
                <a:tc>
                  <a:txBody>
                    <a:bodyPr/>
                    <a:lstStyle/>
                    <a:p>
                      <a:r>
                        <a:rPr lang="en-US" sz="800" dirty="0" smtClean="0"/>
                        <a:t>Create from Blueprint</a:t>
                      </a:r>
                      <a:endParaRPr lang="en-US" sz="800" dirty="0"/>
                    </a:p>
                  </a:txBody>
                  <a:tcP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accent1">
                        <a:lumMod val="20000"/>
                        <a:lumOff val="80000"/>
                      </a:schemeClr>
                    </a:solidFill>
                  </a:tcPr>
                </a:tc>
              </a:tr>
              <a:tr h="2092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Create Custom</a:t>
                      </a:r>
                      <a:endParaRPr lang="en-US" sz="800" dirty="0"/>
                    </a:p>
                  </a:txBody>
                  <a:tcP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r>
              <a:tr h="2092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Create Raw Data Report</a:t>
                      </a:r>
                      <a:endParaRPr lang="en-US" sz="800" dirty="0"/>
                    </a:p>
                  </a:txBody>
                  <a:tcP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r>
              <a:tr h="2092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Preview PDF</a:t>
                      </a:r>
                    </a:p>
                  </a:txBody>
                  <a:tcP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r>
              <a:tr h="2092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Download</a:t>
                      </a:r>
                      <a:r>
                        <a:rPr lang="en-US" sz="800" baseline="0" dirty="0" smtClean="0"/>
                        <a:t> PDF</a:t>
                      </a:r>
                      <a:endParaRPr lang="en-US" sz="800" dirty="0" smtClean="0"/>
                    </a:p>
                  </a:txBody>
                  <a:tcP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r>
              <a:tr h="2092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Duplicate</a:t>
                      </a:r>
                      <a:r>
                        <a:rPr lang="en-US" sz="800" baseline="0" dirty="0" smtClean="0"/>
                        <a:t> report</a:t>
                      </a:r>
                      <a:endParaRPr lang="en-US" sz="800" dirty="0" smtClean="0"/>
                    </a:p>
                  </a:txBody>
                  <a:tcP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r>
              <a:tr h="2092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Delete Report</a:t>
                      </a:r>
                    </a:p>
                  </a:txBody>
                  <a:tcP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9858469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5710</TotalTime>
  <Words>638</Words>
  <Application>Microsoft Office PowerPoint</Application>
  <PresentationFormat>On-screen Show (4:3)</PresentationFormat>
  <Paragraphs>206</Paragraphs>
  <Slides>19</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Segoe</vt:lpstr>
      <vt:lpstr>Segoe UI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Rajeev Raveendran (UST, IND)</dc:creator>
  <cp:lastModifiedBy>Sanjay Gopinath (UST, IND)</cp:lastModifiedBy>
  <cp:revision>286</cp:revision>
  <dcterms:created xsi:type="dcterms:W3CDTF">2015-10-28T12:52:35Z</dcterms:created>
  <dcterms:modified xsi:type="dcterms:W3CDTF">2016-01-11T14:42:20Z</dcterms:modified>
</cp:coreProperties>
</file>