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736" r:id="rId2"/>
  </p:sldMasterIdLst>
  <p:notesMasterIdLst>
    <p:notesMasterId r:id="rId25"/>
  </p:notesMasterIdLst>
  <p:handoutMasterIdLst>
    <p:handoutMasterId r:id="rId26"/>
  </p:handoutMasterIdLst>
  <p:sldIdLst>
    <p:sldId id="261" r:id="rId3"/>
    <p:sldId id="366" r:id="rId4"/>
    <p:sldId id="367" r:id="rId5"/>
    <p:sldId id="368" r:id="rId6"/>
    <p:sldId id="365" r:id="rId7"/>
    <p:sldId id="369" r:id="rId8"/>
    <p:sldId id="381" r:id="rId9"/>
    <p:sldId id="382" r:id="rId10"/>
    <p:sldId id="390" r:id="rId11"/>
    <p:sldId id="375" r:id="rId12"/>
    <p:sldId id="371" r:id="rId13"/>
    <p:sldId id="396" r:id="rId14"/>
    <p:sldId id="385" r:id="rId15"/>
    <p:sldId id="387" r:id="rId16"/>
    <p:sldId id="386" r:id="rId17"/>
    <p:sldId id="393" r:id="rId18"/>
    <p:sldId id="395" r:id="rId19"/>
    <p:sldId id="398" r:id="rId20"/>
    <p:sldId id="399" r:id="rId21"/>
    <p:sldId id="400" r:id="rId22"/>
    <p:sldId id="401" r:id="rId23"/>
    <p:sldId id="397" r:id="rId24"/>
  </p:sldIdLst>
  <p:sldSz cx="9144000" cy="6858000" type="screen4x3"/>
  <p:notesSz cx="68580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FFCC66"/>
    <a:srgbClr val="66FFFF"/>
    <a:srgbClr val="85CEFF"/>
    <a:srgbClr val="F3833D"/>
    <a:srgbClr val="3C3C3C"/>
    <a:srgbClr val="5D9674"/>
    <a:srgbClr val="815E90"/>
    <a:srgbClr val="BA9D80"/>
    <a:srgbClr val="D3D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34615" autoAdjust="0"/>
    <p:restoredTop sz="97853" autoAdjust="0"/>
  </p:normalViewPr>
  <p:slideViewPr>
    <p:cSldViewPr snapToGrid="0">
      <p:cViewPr>
        <p:scale>
          <a:sx n="110" d="100"/>
          <a:sy n="110" d="100"/>
        </p:scale>
        <p:origin x="-1554" y="360"/>
      </p:cViewPr>
      <p:guideLst>
        <p:guide orient="horz" pos="286"/>
        <p:guide orient="horz" pos="4030"/>
        <p:guide pos="288"/>
        <p:guide pos="1536"/>
        <p:guide pos="1608"/>
        <p:guide pos="2844"/>
        <p:guide pos="2916"/>
        <p:guide pos="4170"/>
        <p:guide pos="4236"/>
        <p:guide pos="54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50" d="100"/>
          <a:sy n="150" d="100"/>
        </p:scale>
        <p:origin x="-1512" y="-72"/>
      </p:cViewPr>
      <p:guideLst>
        <p:guide orient="horz" pos="290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56036"/>
            <a:ext cx="4648200" cy="349736"/>
          </a:xfrm>
          <a:prstGeom prst="rect">
            <a:avLst/>
          </a:prstGeom>
        </p:spPr>
        <p:txBody>
          <a:bodyPr vert="horz" wrap="square" lIns="182813" tIns="91407" rIns="182813" bIns="91407" rtlCol="0" anchor="ctr" anchorCtr="0">
            <a:spAutoFit/>
          </a:bodyPr>
          <a:lstStyle>
            <a:lvl1pPr algn="l">
              <a:defRPr sz="1200"/>
            </a:lvl1pPr>
          </a:lstStyle>
          <a:p>
            <a:endParaRPr lang="en-US" sz="1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05402" y="56036"/>
            <a:ext cx="1751013" cy="349736"/>
          </a:xfrm>
          <a:prstGeom prst="rect">
            <a:avLst/>
          </a:prstGeom>
        </p:spPr>
        <p:txBody>
          <a:bodyPr vert="horz" wrap="square" lIns="182813" tIns="91407" rIns="182813" bIns="91407" rtlCol="0" anchor="ctr" anchorCtr="0">
            <a:spAutoFit/>
          </a:bodyPr>
          <a:lstStyle>
            <a:lvl1pPr algn="r">
              <a:defRPr sz="1200"/>
            </a:lvl1pPr>
          </a:lstStyle>
          <a:p>
            <a:fld id="{84A9A2C0-201B-4B9E-89C5-E97B5622C993}" type="datetimeFigureOut">
              <a:rPr lang="en-US" sz="1000"/>
              <a:pPr/>
              <a:t>5/22/2015</a:t>
            </a:fld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26480" y="8828703"/>
            <a:ext cx="731520" cy="349736"/>
          </a:xfrm>
          <a:prstGeom prst="rect">
            <a:avLst/>
          </a:prstGeom>
        </p:spPr>
        <p:txBody>
          <a:bodyPr vert="horz" wrap="square" lIns="182813" tIns="91407" rIns="182813" bIns="91407" rtlCol="0" anchor="ctr" anchorCtr="0">
            <a:spAutoFit/>
          </a:bodyPr>
          <a:lstStyle>
            <a:lvl1pPr algn="r">
              <a:defRPr sz="1200"/>
            </a:lvl1pPr>
          </a:lstStyle>
          <a:p>
            <a:fld id="{FC356F8F-79E3-4D6C-ABD0-947A52C601F6}" type="slidenum">
              <a:rPr lang="en-US" sz="1000"/>
              <a:pPr/>
              <a:t>‹#›</a:t>
            </a:fld>
            <a:endParaRPr lang="en-US" sz="1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561" y="484984"/>
            <a:ext cx="1002882" cy="27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81315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" y="8857522"/>
            <a:ext cx="1149141" cy="349736"/>
          </a:xfrm>
          <a:prstGeom prst="rect">
            <a:avLst/>
          </a:prstGeom>
        </p:spPr>
        <p:txBody>
          <a:bodyPr vert="horz" wrap="square" lIns="182813" tIns="91407" rIns="182813" bIns="91407" rtlCol="0" anchor="ctr" anchorCtr="0">
            <a:spAutoFit/>
          </a:bodyPr>
          <a:lstStyle>
            <a:lvl1pPr algn="r">
              <a:defRPr sz="1000"/>
            </a:lvl1pPr>
          </a:lstStyle>
          <a:p>
            <a:fld id="{D9F54F27-1581-40D0-938A-3C1E85348357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9563" y="269875"/>
            <a:ext cx="231457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07" tIns="45703" rIns="91407" bIns="4570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0040" y="2135845"/>
            <a:ext cx="6217920" cy="6511433"/>
          </a:xfrm>
          <a:prstGeom prst="rect">
            <a:avLst/>
          </a:prstGeom>
        </p:spPr>
        <p:txBody>
          <a:bodyPr vert="horz" lIns="91407" tIns="45703" rIns="91407" bIns="45703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26480" y="8857522"/>
            <a:ext cx="731520" cy="349736"/>
          </a:xfrm>
          <a:prstGeom prst="rect">
            <a:avLst/>
          </a:prstGeom>
        </p:spPr>
        <p:txBody>
          <a:bodyPr vert="horz" lIns="182813" tIns="91407" rIns="182813" bIns="91407" rtlCol="0" anchor="ctr" anchorCtr="0">
            <a:spAutoFit/>
          </a:bodyPr>
          <a:lstStyle>
            <a:lvl1pPr algn="r">
              <a:defRPr sz="1000"/>
            </a:lvl1pPr>
          </a:lstStyle>
          <a:p>
            <a:fld id="{DDEAD121-A289-4444-9389-D3675A8CD4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211" y="269068"/>
            <a:ext cx="1002882" cy="27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5985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169863" indent="-169863" algn="l" defTabSz="914400" rtl="0" eaLnBrk="1" latinLnBrk="0" hangingPunct="1">
      <a:spcBef>
        <a:spcPts val="1000"/>
      </a:spcBef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indent="-174625" algn="l" defTabSz="914400" rtl="0" eaLnBrk="1" latinLnBrk="0" hangingPunct="1">
      <a:spcBef>
        <a:spcPts val="600"/>
      </a:spcBef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744538" indent="-168275" algn="l" defTabSz="914400" rtl="0" eaLnBrk="1" latinLnBrk="0" hangingPunct="1">
      <a:spcBef>
        <a:spcPts val="600"/>
      </a:spcBef>
      <a:buFont typeface="Arial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027113" indent="-169863" algn="l" defTabSz="914400" rtl="0" eaLnBrk="1" latinLnBrk="0" hangingPunct="1">
      <a:spcBef>
        <a:spcPts val="600"/>
      </a:spcBef>
      <a:buFont typeface="Arial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spcBef>
        <a:spcPts val="600"/>
      </a:spcBef>
      <a:buFont typeface="Arial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305E684-7151-44B3-A754-2DB0FC95B003}" type="datetime1">
              <a:rPr lang="en-US" smtClean="0"/>
              <a:t>5/22/2015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D121-A289-4444-9389-D3675A8CD48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33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61A59E7-4DC2-4B6D-A74C-2D3B4A628543}" type="datetime1">
              <a:rPr lang="en-US" smtClean="0"/>
              <a:t>5/22/2015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EAD121-A289-4444-9389-D3675A8CD48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034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0FB68AB-AF25-4A47-9097-DA21730906DF}" type="datetime1">
              <a:rPr lang="en-US" smtClean="0"/>
              <a:t>5/22/2015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EAD121-A289-4444-9389-D3675A8CD48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92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1F0790A-FF29-4107-81AA-2A33A789387B}" type="datetime1">
              <a:rPr lang="en-US" smtClean="0"/>
              <a:t>5/22/2015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EAD121-A289-4444-9389-D3675A8CD48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940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65F08C0-8079-4B42-92FA-93CF2967495A}" type="datetime1">
              <a:rPr lang="en-US" smtClean="0"/>
              <a:t>5/22/2015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EAD121-A289-4444-9389-D3675A8CD48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18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55E2789-8917-4CA0-84ED-AC1ED2CEC57E}" type="datetime1">
              <a:rPr lang="en-US" smtClean="0"/>
              <a:t>5/22/2015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EAD121-A289-4444-9389-D3675A8CD48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A7210C0-B5FF-4ACB-A730-E354F5C72EE0}" type="datetime1">
              <a:rPr lang="en-US" smtClean="0"/>
              <a:t>5/22/2015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EAD121-A289-4444-9389-D3675A8CD48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63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6C271D7-03FD-46C3-A623-19C3C502938C}" type="datetime1">
              <a:rPr lang="en-US" smtClean="0"/>
              <a:t>5/22/2015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EAD121-A289-4444-9389-D3675A8CD48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78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828BB26-82BC-425B-89BB-03D09A7B0CB2}" type="datetime1">
              <a:rPr lang="en-US" smtClean="0"/>
              <a:t>5/22/2015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EAD121-A289-4444-9389-D3675A8CD48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02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2FC2BD6-E82E-4F28-9810-56A490DF445E}" type="datetime1">
              <a:rPr lang="en-US" smtClean="0"/>
              <a:t>5/22/2015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EAD121-A289-4444-9389-D3675A8CD48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005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55E2789-8917-4CA0-84ED-AC1ED2CEC57E}" type="datetime1">
              <a:rPr lang="en-US" smtClean="0"/>
              <a:t>5/22/2015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EAD121-A289-4444-9389-D3675A8CD48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0D68DE4-8788-4C2B-B16C-2E8FC99C005B}" type="datetime1">
              <a:rPr lang="en-US" smtClean="0"/>
              <a:t>5/22/2015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EAD121-A289-4444-9389-D3675A8CD48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98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A7210C0-B5FF-4ACB-A730-E354F5C72EE0}" type="datetime1">
              <a:rPr lang="en-US" smtClean="0"/>
              <a:t>5/22/2015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EAD121-A289-4444-9389-D3675A8CD48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63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F5AB08E-7D1B-4E84-847A-3BEE8EC55A8F}" type="datetime1">
              <a:rPr lang="en-US" smtClean="0"/>
              <a:t>5/22/2015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EAD121-A289-4444-9389-D3675A8CD48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35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4A46D-A61E-4374-BC53-194FB93B34D5}" type="datetime1">
              <a:rPr lang="en-US" smtClean="0"/>
              <a:t>5/22/2015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EAD121-A289-4444-9389-D3675A8CD48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4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8F9D715-7EFF-4EF5-B4B1-AEF8B69A054E}" type="datetime1">
              <a:rPr lang="en-US" smtClean="0"/>
              <a:t>5/22/2015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EAD121-A289-4444-9389-D3675A8CD48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3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3200400"/>
            <a:ext cx="9144000" cy="36576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icon to add picture from file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95375"/>
            <a:ext cx="6217920" cy="1234440"/>
          </a:xfrm>
        </p:spPr>
        <p:txBody>
          <a:bodyPr vert="horz" lIns="0" tIns="45720" rIns="91440" bIns="4572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600" b="0" i="0" kern="1200" dirty="0" smtClean="0">
                <a:solidFill>
                  <a:schemeClr val="accent1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604135"/>
            <a:ext cx="6126480" cy="457200"/>
          </a:xfrm>
        </p:spPr>
        <p:txBody>
          <a:bodyPr lIns="0">
            <a:noAutofit/>
          </a:bodyPr>
          <a:lstStyle>
            <a:lvl1pPr marL="0" indent="0" algn="l">
              <a:spcBef>
                <a:spcPts val="600"/>
              </a:spcBef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81400" y="6567101"/>
            <a:ext cx="5105400" cy="138499"/>
          </a:xfrm>
        </p:spPr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7" name="Freeform 9"/>
          <p:cNvSpPr>
            <a:spLocks/>
          </p:cNvSpPr>
          <p:nvPr/>
        </p:nvSpPr>
        <p:spPr bwMode="gray">
          <a:xfrm>
            <a:off x="476250" y="914400"/>
            <a:ext cx="6154738" cy="123825"/>
          </a:xfrm>
          <a:custGeom>
            <a:avLst/>
            <a:gdLst/>
            <a:ahLst/>
            <a:cxnLst>
              <a:cxn ang="0">
                <a:pos x="6456" y="79"/>
              </a:cxn>
              <a:cxn ang="0">
                <a:pos x="6456" y="79"/>
              </a:cxn>
              <a:cxn ang="0">
                <a:pos x="6422" y="44"/>
              </a:cxn>
              <a:cxn ang="0">
                <a:pos x="6422" y="44"/>
              </a:cxn>
              <a:cxn ang="0">
                <a:pos x="6366" y="36"/>
              </a:cxn>
              <a:cxn ang="0">
                <a:pos x="6366" y="37"/>
              </a:cxn>
              <a:cxn ang="0">
                <a:pos x="3247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3180" y="77"/>
              </a:cxn>
              <a:cxn ang="0">
                <a:pos x="6366" y="77"/>
              </a:cxn>
              <a:cxn ang="0">
                <a:pos x="6417" y="83"/>
              </a:cxn>
              <a:cxn ang="0">
                <a:pos x="6419" y="84"/>
              </a:cxn>
              <a:cxn ang="0">
                <a:pos x="6450" y="113"/>
              </a:cxn>
              <a:cxn ang="0">
                <a:pos x="6450" y="114"/>
              </a:cxn>
              <a:cxn ang="0">
                <a:pos x="6458" y="114"/>
              </a:cxn>
              <a:cxn ang="0">
                <a:pos x="6458" y="113"/>
              </a:cxn>
              <a:cxn ang="0">
                <a:pos x="6456" y="79"/>
              </a:cxn>
            </a:cxnLst>
            <a:rect l="0" t="0" r="r" b="b"/>
            <a:pathLst>
              <a:path w="6458" h="114">
                <a:moveTo>
                  <a:pt x="6456" y="79"/>
                </a:moveTo>
                <a:lnTo>
                  <a:pt x="6456" y="79"/>
                </a:lnTo>
                <a:cubicBezTo>
                  <a:pt x="6454" y="60"/>
                  <a:pt x="6444" y="51"/>
                  <a:pt x="6422" y="44"/>
                </a:cubicBezTo>
                <a:lnTo>
                  <a:pt x="6422" y="44"/>
                </a:lnTo>
                <a:cubicBezTo>
                  <a:pt x="6410" y="40"/>
                  <a:pt x="6391" y="38"/>
                  <a:pt x="6366" y="36"/>
                </a:cubicBezTo>
                <a:lnTo>
                  <a:pt x="6366" y="37"/>
                </a:lnTo>
                <a:lnTo>
                  <a:pt x="3247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3180" y="77"/>
                </a:lnTo>
                <a:lnTo>
                  <a:pt x="6366" y="77"/>
                </a:lnTo>
                <a:cubicBezTo>
                  <a:pt x="6388" y="78"/>
                  <a:pt x="6406" y="80"/>
                  <a:pt x="6417" y="83"/>
                </a:cubicBezTo>
                <a:lnTo>
                  <a:pt x="6419" y="84"/>
                </a:lnTo>
                <a:cubicBezTo>
                  <a:pt x="6429" y="87"/>
                  <a:pt x="6450" y="94"/>
                  <a:pt x="6450" y="113"/>
                </a:cubicBezTo>
                <a:lnTo>
                  <a:pt x="6450" y="114"/>
                </a:lnTo>
                <a:lnTo>
                  <a:pt x="6458" y="114"/>
                </a:lnTo>
                <a:lnTo>
                  <a:pt x="6458" y="113"/>
                </a:lnTo>
                <a:cubicBezTo>
                  <a:pt x="6458" y="103"/>
                  <a:pt x="6457" y="87"/>
                  <a:pt x="6456" y="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6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9"/>
          <p:cNvSpPr>
            <a:spLocks/>
          </p:cNvSpPr>
          <p:nvPr userDrawn="1"/>
        </p:nvSpPr>
        <p:spPr bwMode="gray">
          <a:xfrm>
            <a:off x="476250" y="2419350"/>
            <a:ext cx="6154738" cy="123825"/>
          </a:xfrm>
          <a:custGeom>
            <a:avLst/>
            <a:gdLst/>
            <a:ahLst/>
            <a:cxnLst>
              <a:cxn ang="0">
                <a:pos x="6456" y="79"/>
              </a:cxn>
              <a:cxn ang="0">
                <a:pos x="6456" y="79"/>
              </a:cxn>
              <a:cxn ang="0">
                <a:pos x="6422" y="44"/>
              </a:cxn>
              <a:cxn ang="0">
                <a:pos x="6422" y="44"/>
              </a:cxn>
              <a:cxn ang="0">
                <a:pos x="6366" y="36"/>
              </a:cxn>
              <a:cxn ang="0">
                <a:pos x="6366" y="37"/>
              </a:cxn>
              <a:cxn ang="0">
                <a:pos x="3247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3180" y="77"/>
              </a:cxn>
              <a:cxn ang="0">
                <a:pos x="6366" y="77"/>
              </a:cxn>
              <a:cxn ang="0">
                <a:pos x="6417" y="83"/>
              </a:cxn>
              <a:cxn ang="0">
                <a:pos x="6419" y="84"/>
              </a:cxn>
              <a:cxn ang="0">
                <a:pos x="6450" y="113"/>
              </a:cxn>
              <a:cxn ang="0">
                <a:pos x="6450" y="114"/>
              </a:cxn>
              <a:cxn ang="0">
                <a:pos x="6458" y="114"/>
              </a:cxn>
              <a:cxn ang="0">
                <a:pos x="6458" y="113"/>
              </a:cxn>
              <a:cxn ang="0">
                <a:pos x="6456" y="79"/>
              </a:cxn>
            </a:cxnLst>
            <a:rect l="0" t="0" r="r" b="b"/>
            <a:pathLst>
              <a:path w="6458" h="114">
                <a:moveTo>
                  <a:pt x="6456" y="79"/>
                </a:moveTo>
                <a:lnTo>
                  <a:pt x="6456" y="79"/>
                </a:lnTo>
                <a:cubicBezTo>
                  <a:pt x="6454" y="60"/>
                  <a:pt x="6444" y="51"/>
                  <a:pt x="6422" y="44"/>
                </a:cubicBezTo>
                <a:lnTo>
                  <a:pt x="6422" y="44"/>
                </a:lnTo>
                <a:cubicBezTo>
                  <a:pt x="6410" y="40"/>
                  <a:pt x="6391" y="38"/>
                  <a:pt x="6366" y="36"/>
                </a:cubicBezTo>
                <a:lnTo>
                  <a:pt x="6366" y="37"/>
                </a:lnTo>
                <a:lnTo>
                  <a:pt x="3247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3180" y="77"/>
                </a:lnTo>
                <a:lnTo>
                  <a:pt x="6366" y="77"/>
                </a:lnTo>
                <a:cubicBezTo>
                  <a:pt x="6388" y="78"/>
                  <a:pt x="6406" y="80"/>
                  <a:pt x="6417" y="83"/>
                </a:cubicBezTo>
                <a:lnTo>
                  <a:pt x="6419" y="84"/>
                </a:lnTo>
                <a:cubicBezTo>
                  <a:pt x="6429" y="87"/>
                  <a:pt x="6450" y="94"/>
                  <a:pt x="6450" y="113"/>
                </a:cubicBezTo>
                <a:lnTo>
                  <a:pt x="6450" y="114"/>
                </a:lnTo>
                <a:lnTo>
                  <a:pt x="6458" y="114"/>
                </a:lnTo>
                <a:lnTo>
                  <a:pt x="6458" y="113"/>
                </a:lnTo>
                <a:cubicBezTo>
                  <a:pt x="6458" y="103"/>
                  <a:pt x="6457" y="87"/>
                  <a:pt x="6456" y="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6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338508"/>
            <a:ext cx="1511719" cy="411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039"/>
            <a:ext cx="8229600" cy="48463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451644" y="1125895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 NO LOGO bullet firs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039"/>
            <a:ext cx="8229600" cy="4846320"/>
          </a:xfrm>
        </p:spPr>
        <p:txBody>
          <a:bodyPr/>
          <a:lstStyle>
            <a:lvl1pPr marL="236538" indent="-236538">
              <a:buSzPct val="100000"/>
              <a:buFont typeface="Arial" panose="020B0604020202020204" pitchFamily="34" charset="0"/>
              <a:buChar char="•"/>
              <a:defRPr/>
            </a:lvl1pPr>
            <a:lvl2pPr marL="736600" indent="-342900"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82675" indent="-285750"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576263" lvl="1" indent="-182563" algn="l" defTabSz="914400" rtl="0" eaLnBrk="1" latinLnBrk="0" hangingPunct="1">
              <a:spcBef>
                <a:spcPts val="1000"/>
              </a:spcBef>
              <a:buClr>
                <a:schemeClr val="tx2"/>
              </a:buClr>
              <a:buFont typeface="Calibri" panose="020F0502020204030204" pitchFamily="34" charset="0"/>
              <a:buChar char="̶"/>
            </a:pPr>
            <a:r>
              <a:rPr lang="en-US" dirty="0" smtClean="0"/>
              <a:t>Second level</a:t>
            </a:r>
          </a:p>
          <a:p>
            <a:pPr marL="1025525" lvl="2" indent="-22860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451644" y="1125895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11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3039"/>
            <a:ext cx="3977640" cy="4846320"/>
          </a:xfrm>
        </p:spPr>
        <p:txBody>
          <a:bodyPr>
            <a:noAutofit/>
          </a:bodyPr>
          <a:lstStyle>
            <a:lvl1pPr marL="114300" indent="-114300">
              <a:defRPr sz="2400"/>
            </a:lvl1pPr>
            <a:lvl2pPr marL="342900" indent="-228600"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463039"/>
            <a:ext cx="3977640" cy="4846320"/>
          </a:xfrm>
        </p:spPr>
        <p:txBody>
          <a:bodyPr>
            <a:noAutofit/>
          </a:bodyPr>
          <a:lstStyle>
            <a:lvl1pPr marL="171450" indent="-171450">
              <a:defRPr sz="2400"/>
            </a:lvl1pPr>
            <a:lvl2pPr marL="342900" indent="-171450"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reeform 5"/>
          <p:cNvSpPr>
            <a:spLocks/>
          </p:cNvSpPr>
          <p:nvPr userDrawn="1"/>
        </p:nvSpPr>
        <p:spPr bwMode="gray">
          <a:xfrm>
            <a:off x="451644" y="1125895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on Left Only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3039"/>
            <a:ext cx="3977640" cy="4846320"/>
          </a:xfrm>
        </p:spPr>
        <p:txBody>
          <a:bodyPr>
            <a:noAutofit/>
          </a:bodyPr>
          <a:lstStyle>
            <a:lvl1pPr marL="114300" indent="-114300">
              <a:defRPr sz="2400"/>
            </a:lvl1pPr>
            <a:lvl2pPr marL="342900" indent="-228600"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51644" y="1125895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on Right Only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463039"/>
            <a:ext cx="3977640" cy="4846320"/>
          </a:xfrm>
        </p:spPr>
        <p:txBody>
          <a:bodyPr>
            <a:noAutofit/>
          </a:bodyPr>
          <a:lstStyle>
            <a:lvl1pPr marL="109538" indent="-109538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reeform 5"/>
          <p:cNvSpPr>
            <a:spLocks/>
          </p:cNvSpPr>
          <p:nvPr userDrawn="1"/>
        </p:nvSpPr>
        <p:spPr bwMode="gray">
          <a:xfrm>
            <a:off x="451644" y="1125895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gray">
          <a:xfrm>
            <a:off x="451644" y="1125895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80160"/>
            <a:ext cx="4114800" cy="1499616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b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91839"/>
            <a:ext cx="4114800" cy="18288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17"/>
          <p:cNvSpPr>
            <a:spLocks/>
          </p:cNvSpPr>
          <p:nvPr userDrawn="1"/>
        </p:nvSpPr>
        <p:spPr bwMode="gray">
          <a:xfrm>
            <a:off x="0" y="2940758"/>
            <a:ext cx="4530725" cy="239713"/>
          </a:xfrm>
          <a:custGeom>
            <a:avLst/>
            <a:gdLst/>
            <a:ahLst/>
            <a:cxnLst>
              <a:cxn ang="0">
                <a:pos x="2103" y="130"/>
              </a:cxn>
              <a:cxn ang="0">
                <a:pos x="2103" y="130"/>
              </a:cxn>
              <a:cxn ang="0">
                <a:pos x="4451" y="130"/>
              </a:cxn>
              <a:cxn ang="0">
                <a:pos x="4615" y="151"/>
              </a:cxn>
              <a:cxn ang="0">
                <a:pos x="4619" y="152"/>
              </a:cxn>
              <a:cxn ang="0">
                <a:pos x="4718" y="244"/>
              </a:cxn>
              <a:cxn ang="0">
                <a:pos x="4718" y="250"/>
              </a:cxn>
              <a:cxn ang="0">
                <a:pos x="4744" y="250"/>
              </a:cxn>
              <a:cxn ang="0">
                <a:pos x="4744" y="244"/>
              </a:cxn>
              <a:cxn ang="0">
                <a:pos x="4740" y="137"/>
              </a:cxn>
              <a:cxn ang="0">
                <a:pos x="4628" y="24"/>
              </a:cxn>
              <a:cxn ang="0">
                <a:pos x="4628" y="24"/>
              </a:cxn>
              <a:cxn ang="0">
                <a:pos x="4451" y="0"/>
              </a:cxn>
              <a:cxn ang="0">
                <a:pos x="4451" y="1"/>
              </a:cxn>
              <a:cxn ang="0">
                <a:pos x="2159" y="1"/>
              </a:cxn>
              <a:cxn ang="0">
                <a:pos x="0" y="1"/>
              </a:cxn>
              <a:cxn ang="0">
                <a:pos x="0" y="130"/>
              </a:cxn>
              <a:cxn ang="0">
                <a:pos x="2103" y="130"/>
              </a:cxn>
            </a:cxnLst>
            <a:rect l="0" t="0" r="r" b="b"/>
            <a:pathLst>
              <a:path w="4745" h="250">
                <a:moveTo>
                  <a:pt x="2103" y="130"/>
                </a:moveTo>
                <a:lnTo>
                  <a:pt x="2103" y="130"/>
                </a:lnTo>
                <a:lnTo>
                  <a:pt x="4451" y="130"/>
                </a:lnTo>
                <a:cubicBezTo>
                  <a:pt x="4519" y="133"/>
                  <a:pt x="4578" y="140"/>
                  <a:pt x="4615" y="151"/>
                </a:cubicBezTo>
                <a:lnTo>
                  <a:pt x="4619" y="152"/>
                </a:lnTo>
                <a:cubicBezTo>
                  <a:pt x="4652" y="163"/>
                  <a:pt x="4720" y="186"/>
                  <a:pt x="4718" y="244"/>
                </a:cubicBezTo>
                <a:lnTo>
                  <a:pt x="4718" y="250"/>
                </a:lnTo>
                <a:lnTo>
                  <a:pt x="4744" y="250"/>
                </a:lnTo>
                <a:lnTo>
                  <a:pt x="4744" y="244"/>
                </a:lnTo>
                <a:cubicBezTo>
                  <a:pt x="4745" y="213"/>
                  <a:pt x="4743" y="164"/>
                  <a:pt x="4740" y="137"/>
                </a:cubicBezTo>
                <a:cubicBezTo>
                  <a:pt x="4731" y="77"/>
                  <a:pt x="4701" y="47"/>
                  <a:pt x="4628" y="24"/>
                </a:cubicBezTo>
                <a:lnTo>
                  <a:pt x="4628" y="24"/>
                </a:lnTo>
                <a:cubicBezTo>
                  <a:pt x="4591" y="13"/>
                  <a:pt x="4532" y="5"/>
                  <a:pt x="4451" y="0"/>
                </a:cubicBezTo>
                <a:lnTo>
                  <a:pt x="4451" y="1"/>
                </a:lnTo>
                <a:lnTo>
                  <a:pt x="2159" y="1"/>
                </a:lnTo>
                <a:lnTo>
                  <a:pt x="0" y="1"/>
                </a:lnTo>
                <a:lnTo>
                  <a:pt x="0" y="130"/>
                </a:lnTo>
                <a:lnTo>
                  <a:pt x="2103" y="13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Light Blue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80160"/>
            <a:ext cx="4114800" cy="1499616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b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91839"/>
            <a:ext cx="4114800" cy="18288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17"/>
          <p:cNvSpPr>
            <a:spLocks/>
          </p:cNvSpPr>
          <p:nvPr/>
        </p:nvSpPr>
        <p:spPr bwMode="gray">
          <a:xfrm>
            <a:off x="0" y="2940758"/>
            <a:ext cx="4530725" cy="239713"/>
          </a:xfrm>
          <a:custGeom>
            <a:avLst/>
            <a:gdLst/>
            <a:ahLst/>
            <a:cxnLst>
              <a:cxn ang="0">
                <a:pos x="2103" y="130"/>
              </a:cxn>
              <a:cxn ang="0">
                <a:pos x="2103" y="130"/>
              </a:cxn>
              <a:cxn ang="0">
                <a:pos x="4451" y="130"/>
              </a:cxn>
              <a:cxn ang="0">
                <a:pos x="4615" y="151"/>
              </a:cxn>
              <a:cxn ang="0">
                <a:pos x="4619" y="152"/>
              </a:cxn>
              <a:cxn ang="0">
                <a:pos x="4718" y="244"/>
              </a:cxn>
              <a:cxn ang="0">
                <a:pos x="4718" y="250"/>
              </a:cxn>
              <a:cxn ang="0">
                <a:pos x="4744" y="250"/>
              </a:cxn>
              <a:cxn ang="0">
                <a:pos x="4744" y="244"/>
              </a:cxn>
              <a:cxn ang="0">
                <a:pos x="4740" y="137"/>
              </a:cxn>
              <a:cxn ang="0">
                <a:pos x="4628" y="24"/>
              </a:cxn>
              <a:cxn ang="0">
                <a:pos x="4628" y="24"/>
              </a:cxn>
              <a:cxn ang="0">
                <a:pos x="4451" y="0"/>
              </a:cxn>
              <a:cxn ang="0">
                <a:pos x="4451" y="1"/>
              </a:cxn>
              <a:cxn ang="0">
                <a:pos x="2159" y="1"/>
              </a:cxn>
              <a:cxn ang="0">
                <a:pos x="0" y="1"/>
              </a:cxn>
              <a:cxn ang="0">
                <a:pos x="0" y="130"/>
              </a:cxn>
              <a:cxn ang="0">
                <a:pos x="2103" y="130"/>
              </a:cxn>
            </a:cxnLst>
            <a:rect l="0" t="0" r="r" b="b"/>
            <a:pathLst>
              <a:path w="4745" h="250">
                <a:moveTo>
                  <a:pt x="2103" y="130"/>
                </a:moveTo>
                <a:lnTo>
                  <a:pt x="2103" y="130"/>
                </a:lnTo>
                <a:lnTo>
                  <a:pt x="4451" y="130"/>
                </a:lnTo>
                <a:cubicBezTo>
                  <a:pt x="4519" y="133"/>
                  <a:pt x="4578" y="140"/>
                  <a:pt x="4615" y="151"/>
                </a:cubicBezTo>
                <a:lnTo>
                  <a:pt x="4619" y="152"/>
                </a:lnTo>
                <a:cubicBezTo>
                  <a:pt x="4652" y="163"/>
                  <a:pt x="4720" y="186"/>
                  <a:pt x="4718" y="244"/>
                </a:cubicBezTo>
                <a:lnTo>
                  <a:pt x="4718" y="250"/>
                </a:lnTo>
                <a:lnTo>
                  <a:pt x="4744" y="250"/>
                </a:lnTo>
                <a:lnTo>
                  <a:pt x="4744" y="244"/>
                </a:lnTo>
                <a:cubicBezTo>
                  <a:pt x="4745" y="213"/>
                  <a:pt x="4743" y="164"/>
                  <a:pt x="4740" y="137"/>
                </a:cubicBezTo>
                <a:cubicBezTo>
                  <a:pt x="4731" y="77"/>
                  <a:pt x="4701" y="47"/>
                  <a:pt x="4628" y="24"/>
                </a:cubicBezTo>
                <a:lnTo>
                  <a:pt x="4628" y="24"/>
                </a:lnTo>
                <a:cubicBezTo>
                  <a:pt x="4591" y="13"/>
                  <a:pt x="4532" y="5"/>
                  <a:pt x="4451" y="0"/>
                </a:cubicBezTo>
                <a:lnTo>
                  <a:pt x="4451" y="1"/>
                </a:lnTo>
                <a:lnTo>
                  <a:pt x="2159" y="1"/>
                </a:lnTo>
                <a:lnTo>
                  <a:pt x="0" y="1"/>
                </a:lnTo>
                <a:lnTo>
                  <a:pt x="0" y="130"/>
                </a:lnTo>
                <a:lnTo>
                  <a:pt x="2103" y="13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Green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80160"/>
            <a:ext cx="4114800" cy="1499616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b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91839"/>
            <a:ext cx="4114800" cy="18288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17"/>
          <p:cNvSpPr>
            <a:spLocks/>
          </p:cNvSpPr>
          <p:nvPr/>
        </p:nvSpPr>
        <p:spPr bwMode="gray">
          <a:xfrm>
            <a:off x="0" y="2940758"/>
            <a:ext cx="4530725" cy="239713"/>
          </a:xfrm>
          <a:custGeom>
            <a:avLst/>
            <a:gdLst/>
            <a:ahLst/>
            <a:cxnLst>
              <a:cxn ang="0">
                <a:pos x="2103" y="130"/>
              </a:cxn>
              <a:cxn ang="0">
                <a:pos x="2103" y="130"/>
              </a:cxn>
              <a:cxn ang="0">
                <a:pos x="4451" y="130"/>
              </a:cxn>
              <a:cxn ang="0">
                <a:pos x="4615" y="151"/>
              </a:cxn>
              <a:cxn ang="0">
                <a:pos x="4619" y="152"/>
              </a:cxn>
              <a:cxn ang="0">
                <a:pos x="4718" y="244"/>
              </a:cxn>
              <a:cxn ang="0">
                <a:pos x="4718" y="250"/>
              </a:cxn>
              <a:cxn ang="0">
                <a:pos x="4744" y="250"/>
              </a:cxn>
              <a:cxn ang="0">
                <a:pos x="4744" y="244"/>
              </a:cxn>
              <a:cxn ang="0">
                <a:pos x="4740" y="137"/>
              </a:cxn>
              <a:cxn ang="0">
                <a:pos x="4628" y="24"/>
              </a:cxn>
              <a:cxn ang="0">
                <a:pos x="4628" y="24"/>
              </a:cxn>
              <a:cxn ang="0">
                <a:pos x="4451" y="0"/>
              </a:cxn>
              <a:cxn ang="0">
                <a:pos x="4451" y="1"/>
              </a:cxn>
              <a:cxn ang="0">
                <a:pos x="2159" y="1"/>
              </a:cxn>
              <a:cxn ang="0">
                <a:pos x="0" y="1"/>
              </a:cxn>
              <a:cxn ang="0">
                <a:pos x="0" y="130"/>
              </a:cxn>
              <a:cxn ang="0">
                <a:pos x="2103" y="130"/>
              </a:cxn>
            </a:cxnLst>
            <a:rect l="0" t="0" r="r" b="b"/>
            <a:pathLst>
              <a:path w="4745" h="250">
                <a:moveTo>
                  <a:pt x="2103" y="130"/>
                </a:moveTo>
                <a:lnTo>
                  <a:pt x="2103" y="130"/>
                </a:lnTo>
                <a:lnTo>
                  <a:pt x="4451" y="130"/>
                </a:lnTo>
                <a:cubicBezTo>
                  <a:pt x="4519" y="133"/>
                  <a:pt x="4578" y="140"/>
                  <a:pt x="4615" y="151"/>
                </a:cubicBezTo>
                <a:lnTo>
                  <a:pt x="4619" y="152"/>
                </a:lnTo>
                <a:cubicBezTo>
                  <a:pt x="4652" y="163"/>
                  <a:pt x="4720" y="186"/>
                  <a:pt x="4718" y="244"/>
                </a:cubicBezTo>
                <a:lnTo>
                  <a:pt x="4718" y="250"/>
                </a:lnTo>
                <a:lnTo>
                  <a:pt x="4744" y="250"/>
                </a:lnTo>
                <a:lnTo>
                  <a:pt x="4744" y="244"/>
                </a:lnTo>
                <a:cubicBezTo>
                  <a:pt x="4745" y="213"/>
                  <a:pt x="4743" y="164"/>
                  <a:pt x="4740" y="137"/>
                </a:cubicBezTo>
                <a:cubicBezTo>
                  <a:pt x="4731" y="77"/>
                  <a:pt x="4701" y="47"/>
                  <a:pt x="4628" y="24"/>
                </a:cubicBezTo>
                <a:lnTo>
                  <a:pt x="4628" y="24"/>
                </a:lnTo>
                <a:cubicBezTo>
                  <a:pt x="4591" y="13"/>
                  <a:pt x="4532" y="5"/>
                  <a:pt x="4451" y="0"/>
                </a:cubicBezTo>
                <a:lnTo>
                  <a:pt x="4451" y="1"/>
                </a:lnTo>
                <a:lnTo>
                  <a:pt x="2159" y="1"/>
                </a:lnTo>
                <a:lnTo>
                  <a:pt x="0" y="1"/>
                </a:lnTo>
                <a:lnTo>
                  <a:pt x="0" y="130"/>
                </a:lnTo>
                <a:lnTo>
                  <a:pt x="2103" y="13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Full Image 1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95375"/>
            <a:ext cx="6217920" cy="1234440"/>
          </a:xfrm>
        </p:spPr>
        <p:txBody>
          <a:bodyPr vert="horz" lIns="0" tIns="45720" rIns="91440" bIns="4572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600" b="0" i="0" kern="1200" dirty="0" smtClean="0">
                <a:solidFill>
                  <a:schemeClr val="accent1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604135"/>
            <a:ext cx="6126480" cy="457200"/>
          </a:xfrm>
        </p:spPr>
        <p:txBody>
          <a:bodyPr lIns="0">
            <a:noAutofit/>
          </a:bodyPr>
          <a:lstStyle>
            <a:lvl1pPr marL="0" indent="0" algn="l">
              <a:spcBef>
                <a:spcPts val="600"/>
              </a:spcBef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81400" y="6567101"/>
            <a:ext cx="5105400" cy="138499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7" name="Freeform 9"/>
          <p:cNvSpPr>
            <a:spLocks/>
          </p:cNvSpPr>
          <p:nvPr/>
        </p:nvSpPr>
        <p:spPr bwMode="gray">
          <a:xfrm>
            <a:off x="476250" y="914400"/>
            <a:ext cx="6154738" cy="123825"/>
          </a:xfrm>
          <a:custGeom>
            <a:avLst/>
            <a:gdLst/>
            <a:ahLst/>
            <a:cxnLst>
              <a:cxn ang="0">
                <a:pos x="6456" y="79"/>
              </a:cxn>
              <a:cxn ang="0">
                <a:pos x="6456" y="79"/>
              </a:cxn>
              <a:cxn ang="0">
                <a:pos x="6422" y="44"/>
              </a:cxn>
              <a:cxn ang="0">
                <a:pos x="6422" y="44"/>
              </a:cxn>
              <a:cxn ang="0">
                <a:pos x="6366" y="36"/>
              </a:cxn>
              <a:cxn ang="0">
                <a:pos x="6366" y="37"/>
              </a:cxn>
              <a:cxn ang="0">
                <a:pos x="3247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3180" y="77"/>
              </a:cxn>
              <a:cxn ang="0">
                <a:pos x="6366" y="77"/>
              </a:cxn>
              <a:cxn ang="0">
                <a:pos x="6417" y="83"/>
              </a:cxn>
              <a:cxn ang="0">
                <a:pos x="6419" y="84"/>
              </a:cxn>
              <a:cxn ang="0">
                <a:pos x="6450" y="113"/>
              </a:cxn>
              <a:cxn ang="0">
                <a:pos x="6450" y="114"/>
              </a:cxn>
              <a:cxn ang="0">
                <a:pos x="6458" y="114"/>
              </a:cxn>
              <a:cxn ang="0">
                <a:pos x="6458" y="113"/>
              </a:cxn>
              <a:cxn ang="0">
                <a:pos x="6456" y="79"/>
              </a:cxn>
            </a:cxnLst>
            <a:rect l="0" t="0" r="r" b="b"/>
            <a:pathLst>
              <a:path w="6458" h="114">
                <a:moveTo>
                  <a:pt x="6456" y="79"/>
                </a:moveTo>
                <a:lnTo>
                  <a:pt x="6456" y="79"/>
                </a:lnTo>
                <a:cubicBezTo>
                  <a:pt x="6454" y="60"/>
                  <a:pt x="6444" y="51"/>
                  <a:pt x="6422" y="44"/>
                </a:cubicBezTo>
                <a:lnTo>
                  <a:pt x="6422" y="44"/>
                </a:lnTo>
                <a:cubicBezTo>
                  <a:pt x="6410" y="40"/>
                  <a:pt x="6391" y="38"/>
                  <a:pt x="6366" y="36"/>
                </a:cubicBezTo>
                <a:lnTo>
                  <a:pt x="6366" y="37"/>
                </a:lnTo>
                <a:lnTo>
                  <a:pt x="3247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3180" y="77"/>
                </a:lnTo>
                <a:lnTo>
                  <a:pt x="6366" y="77"/>
                </a:lnTo>
                <a:cubicBezTo>
                  <a:pt x="6388" y="78"/>
                  <a:pt x="6406" y="80"/>
                  <a:pt x="6417" y="83"/>
                </a:cubicBezTo>
                <a:lnTo>
                  <a:pt x="6419" y="84"/>
                </a:lnTo>
                <a:cubicBezTo>
                  <a:pt x="6429" y="87"/>
                  <a:pt x="6450" y="94"/>
                  <a:pt x="6450" y="113"/>
                </a:cubicBezTo>
                <a:lnTo>
                  <a:pt x="6450" y="114"/>
                </a:lnTo>
                <a:lnTo>
                  <a:pt x="6458" y="114"/>
                </a:lnTo>
                <a:lnTo>
                  <a:pt x="6458" y="113"/>
                </a:lnTo>
                <a:cubicBezTo>
                  <a:pt x="6458" y="103"/>
                  <a:pt x="6457" y="87"/>
                  <a:pt x="6456" y="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6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9"/>
          <p:cNvSpPr>
            <a:spLocks/>
          </p:cNvSpPr>
          <p:nvPr/>
        </p:nvSpPr>
        <p:spPr bwMode="gray">
          <a:xfrm>
            <a:off x="476250" y="2419350"/>
            <a:ext cx="6154738" cy="123825"/>
          </a:xfrm>
          <a:custGeom>
            <a:avLst/>
            <a:gdLst/>
            <a:ahLst/>
            <a:cxnLst>
              <a:cxn ang="0">
                <a:pos x="6456" y="79"/>
              </a:cxn>
              <a:cxn ang="0">
                <a:pos x="6456" y="79"/>
              </a:cxn>
              <a:cxn ang="0">
                <a:pos x="6422" y="44"/>
              </a:cxn>
              <a:cxn ang="0">
                <a:pos x="6422" y="44"/>
              </a:cxn>
              <a:cxn ang="0">
                <a:pos x="6366" y="36"/>
              </a:cxn>
              <a:cxn ang="0">
                <a:pos x="6366" y="37"/>
              </a:cxn>
              <a:cxn ang="0">
                <a:pos x="3247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3180" y="77"/>
              </a:cxn>
              <a:cxn ang="0">
                <a:pos x="6366" y="77"/>
              </a:cxn>
              <a:cxn ang="0">
                <a:pos x="6417" y="83"/>
              </a:cxn>
              <a:cxn ang="0">
                <a:pos x="6419" y="84"/>
              </a:cxn>
              <a:cxn ang="0">
                <a:pos x="6450" y="113"/>
              </a:cxn>
              <a:cxn ang="0">
                <a:pos x="6450" y="114"/>
              </a:cxn>
              <a:cxn ang="0">
                <a:pos x="6458" y="114"/>
              </a:cxn>
              <a:cxn ang="0">
                <a:pos x="6458" y="113"/>
              </a:cxn>
              <a:cxn ang="0">
                <a:pos x="6456" y="79"/>
              </a:cxn>
            </a:cxnLst>
            <a:rect l="0" t="0" r="r" b="b"/>
            <a:pathLst>
              <a:path w="6458" h="114">
                <a:moveTo>
                  <a:pt x="6456" y="79"/>
                </a:moveTo>
                <a:lnTo>
                  <a:pt x="6456" y="79"/>
                </a:lnTo>
                <a:cubicBezTo>
                  <a:pt x="6454" y="60"/>
                  <a:pt x="6444" y="51"/>
                  <a:pt x="6422" y="44"/>
                </a:cubicBezTo>
                <a:lnTo>
                  <a:pt x="6422" y="44"/>
                </a:lnTo>
                <a:cubicBezTo>
                  <a:pt x="6410" y="40"/>
                  <a:pt x="6391" y="38"/>
                  <a:pt x="6366" y="36"/>
                </a:cubicBezTo>
                <a:lnTo>
                  <a:pt x="6366" y="37"/>
                </a:lnTo>
                <a:lnTo>
                  <a:pt x="3247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3180" y="77"/>
                </a:lnTo>
                <a:lnTo>
                  <a:pt x="6366" y="77"/>
                </a:lnTo>
                <a:cubicBezTo>
                  <a:pt x="6388" y="78"/>
                  <a:pt x="6406" y="80"/>
                  <a:pt x="6417" y="83"/>
                </a:cubicBezTo>
                <a:lnTo>
                  <a:pt x="6419" y="84"/>
                </a:lnTo>
                <a:cubicBezTo>
                  <a:pt x="6429" y="87"/>
                  <a:pt x="6450" y="94"/>
                  <a:pt x="6450" y="113"/>
                </a:cubicBezTo>
                <a:lnTo>
                  <a:pt x="6450" y="114"/>
                </a:lnTo>
                <a:lnTo>
                  <a:pt x="6458" y="114"/>
                </a:lnTo>
                <a:lnTo>
                  <a:pt x="6458" y="113"/>
                </a:lnTo>
                <a:cubicBezTo>
                  <a:pt x="6458" y="103"/>
                  <a:pt x="6457" y="87"/>
                  <a:pt x="6456" y="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6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338508"/>
            <a:ext cx="1511719" cy="411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Sand">
    <p:bg bwMode="gray">
      <p:bgPr>
        <a:solidFill>
          <a:srgbClr val="BA9D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80160"/>
            <a:ext cx="4114800" cy="1499616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b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91839"/>
            <a:ext cx="4114800" cy="18288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17"/>
          <p:cNvSpPr>
            <a:spLocks/>
          </p:cNvSpPr>
          <p:nvPr/>
        </p:nvSpPr>
        <p:spPr bwMode="gray">
          <a:xfrm>
            <a:off x="0" y="2940758"/>
            <a:ext cx="4530725" cy="239713"/>
          </a:xfrm>
          <a:custGeom>
            <a:avLst/>
            <a:gdLst/>
            <a:ahLst/>
            <a:cxnLst>
              <a:cxn ang="0">
                <a:pos x="2103" y="130"/>
              </a:cxn>
              <a:cxn ang="0">
                <a:pos x="2103" y="130"/>
              </a:cxn>
              <a:cxn ang="0">
                <a:pos x="4451" y="130"/>
              </a:cxn>
              <a:cxn ang="0">
                <a:pos x="4615" y="151"/>
              </a:cxn>
              <a:cxn ang="0">
                <a:pos x="4619" y="152"/>
              </a:cxn>
              <a:cxn ang="0">
                <a:pos x="4718" y="244"/>
              </a:cxn>
              <a:cxn ang="0">
                <a:pos x="4718" y="250"/>
              </a:cxn>
              <a:cxn ang="0">
                <a:pos x="4744" y="250"/>
              </a:cxn>
              <a:cxn ang="0">
                <a:pos x="4744" y="244"/>
              </a:cxn>
              <a:cxn ang="0">
                <a:pos x="4740" y="137"/>
              </a:cxn>
              <a:cxn ang="0">
                <a:pos x="4628" y="24"/>
              </a:cxn>
              <a:cxn ang="0">
                <a:pos x="4628" y="24"/>
              </a:cxn>
              <a:cxn ang="0">
                <a:pos x="4451" y="0"/>
              </a:cxn>
              <a:cxn ang="0">
                <a:pos x="4451" y="1"/>
              </a:cxn>
              <a:cxn ang="0">
                <a:pos x="2159" y="1"/>
              </a:cxn>
              <a:cxn ang="0">
                <a:pos x="0" y="1"/>
              </a:cxn>
              <a:cxn ang="0">
                <a:pos x="0" y="130"/>
              </a:cxn>
              <a:cxn ang="0">
                <a:pos x="2103" y="130"/>
              </a:cxn>
            </a:cxnLst>
            <a:rect l="0" t="0" r="r" b="b"/>
            <a:pathLst>
              <a:path w="4745" h="250">
                <a:moveTo>
                  <a:pt x="2103" y="130"/>
                </a:moveTo>
                <a:lnTo>
                  <a:pt x="2103" y="130"/>
                </a:lnTo>
                <a:lnTo>
                  <a:pt x="4451" y="130"/>
                </a:lnTo>
                <a:cubicBezTo>
                  <a:pt x="4519" y="133"/>
                  <a:pt x="4578" y="140"/>
                  <a:pt x="4615" y="151"/>
                </a:cubicBezTo>
                <a:lnTo>
                  <a:pt x="4619" y="152"/>
                </a:lnTo>
                <a:cubicBezTo>
                  <a:pt x="4652" y="163"/>
                  <a:pt x="4720" y="186"/>
                  <a:pt x="4718" y="244"/>
                </a:cubicBezTo>
                <a:lnTo>
                  <a:pt x="4718" y="250"/>
                </a:lnTo>
                <a:lnTo>
                  <a:pt x="4744" y="250"/>
                </a:lnTo>
                <a:lnTo>
                  <a:pt x="4744" y="244"/>
                </a:lnTo>
                <a:cubicBezTo>
                  <a:pt x="4745" y="213"/>
                  <a:pt x="4743" y="164"/>
                  <a:pt x="4740" y="137"/>
                </a:cubicBezTo>
                <a:cubicBezTo>
                  <a:pt x="4731" y="77"/>
                  <a:pt x="4701" y="47"/>
                  <a:pt x="4628" y="24"/>
                </a:cubicBezTo>
                <a:lnTo>
                  <a:pt x="4628" y="24"/>
                </a:lnTo>
                <a:cubicBezTo>
                  <a:pt x="4591" y="13"/>
                  <a:pt x="4532" y="5"/>
                  <a:pt x="4451" y="0"/>
                </a:cubicBezTo>
                <a:lnTo>
                  <a:pt x="4451" y="1"/>
                </a:lnTo>
                <a:lnTo>
                  <a:pt x="2159" y="1"/>
                </a:lnTo>
                <a:lnTo>
                  <a:pt x="0" y="1"/>
                </a:lnTo>
                <a:lnTo>
                  <a:pt x="0" y="130"/>
                </a:lnTo>
                <a:lnTo>
                  <a:pt x="2103" y="13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Aqua">
    <p:bg bwMode="gray">
      <p:bgPr>
        <a:solidFill>
          <a:srgbClr val="5D96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80160"/>
            <a:ext cx="4114800" cy="1499616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b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91839"/>
            <a:ext cx="4114800" cy="18288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17"/>
          <p:cNvSpPr>
            <a:spLocks/>
          </p:cNvSpPr>
          <p:nvPr/>
        </p:nvSpPr>
        <p:spPr bwMode="gray">
          <a:xfrm>
            <a:off x="0" y="2940758"/>
            <a:ext cx="4530725" cy="239713"/>
          </a:xfrm>
          <a:custGeom>
            <a:avLst/>
            <a:gdLst/>
            <a:ahLst/>
            <a:cxnLst>
              <a:cxn ang="0">
                <a:pos x="2103" y="130"/>
              </a:cxn>
              <a:cxn ang="0">
                <a:pos x="2103" y="130"/>
              </a:cxn>
              <a:cxn ang="0">
                <a:pos x="4451" y="130"/>
              </a:cxn>
              <a:cxn ang="0">
                <a:pos x="4615" y="151"/>
              </a:cxn>
              <a:cxn ang="0">
                <a:pos x="4619" y="152"/>
              </a:cxn>
              <a:cxn ang="0">
                <a:pos x="4718" y="244"/>
              </a:cxn>
              <a:cxn ang="0">
                <a:pos x="4718" y="250"/>
              </a:cxn>
              <a:cxn ang="0">
                <a:pos x="4744" y="250"/>
              </a:cxn>
              <a:cxn ang="0">
                <a:pos x="4744" y="244"/>
              </a:cxn>
              <a:cxn ang="0">
                <a:pos x="4740" y="137"/>
              </a:cxn>
              <a:cxn ang="0">
                <a:pos x="4628" y="24"/>
              </a:cxn>
              <a:cxn ang="0">
                <a:pos x="4628" y="24"/>
              </a:cxn>
              <a:cxn ang="0">
                <a:pos x="4451" y="0"/>
              </a:cxn>
              <a:cxn ang="0">
                <a:pos x="4451" y="1"/>
              </a:cxn>
              <a:cxn ang="0">
                <a:pos x="2159" y="1"/>
              </a:cxn>
              <a:cxn ang="0">
                <a:pos x="0" y="1"/>
              </a:cxn>
              <a:cxn ang="0">
                <a:pos x="0" y="130"/>
              </a:cxn>
              <a:cxn ang="0">
                <a:pos x="2103" y="130"/>
              </a:cxn>
            </a:cxnLst>
            <a:rect l="0" t="0" r="r" b="b"/>
            <a:pathLst>
              <a:path w="4745" h="250">
                <a:moveTo>
                  <a:pt x="2103" y="130"/>
                </a:moveTo>
                <a:lnTo>
                  <a:pt x="2103" y="130"/>
                </a:lnTo>
                <a:lnTo>
                  <a:pt x="4451" y="130"/>
                </a:lnTo>
                <a:cubicBezTo>
                  <a:pt x="4519" y="133"/>
                  <a:pt x="4578" y="140"/>
                  <a:pt x="4615" y="151"/>
                </a:cubicBezTo>
                <a:lnTo>
                  <a:pt x="4619" y="152"/>
                </a:lnTo>
                <a:cubicBezTo>
                  <a:pt x="4652" y="163"/>
                  <a:pt x="4720" y="186"/>
                  <a:pt x="4718" y="244"/>
                </a:cubicBezTo>
                <a:lnTo>
                  <a:pt x="4718" y="250"/>
                </a:lnTo>
                <a:lnTo>
                  <a:pt x="4744" y="250"/>
                </a:lnTo>
                <a:lnTo>
                  <a:pt x="4744" y="244"/>
                </a:lnTo>
                <a:cubicBezTo>
                  <a:pt x="4745" y="213"/>
                  <a:pt x="4743" y="164"/>
                  <a:pt x="4740" y="137"/>
                </a:cubicBezTo>
                <a:cubicBezTo>
                  <a:pt x="4731" y="77"/>
                  <a:pt x="4701" y="47"/>
                  <a:pt x="4628" y="24"/>
                </a:cubicBezTo>
                <a:lnTo>
                  <a:pt x="4628" y="24"/>
                </a:lnTo>
                <a:cubicBezTo>
                  <a:pt x="4591" y="13"/>
                  <a:pt x="4532" y="5"/>
                  <a:pt x="4451" y="0"/>
                </a:cubicBezTo>
                <a:lnTo>
                  <a:pt x="4451" y="1"/>
                </a:lnTo>
                <a:lnTo>
                  <a:pt x="2159" y="1"/>
                </a:lnTo>
                <a:lnTo>
                  <a:pt x="0" y="1"/>
                </a:lnTo>
                <a:lnTo>
                  <a:pt x="0" y="130"/>
                </a:lnTo>
                <a:lnTo>
                  <a:pt x="2103" y="13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Purple">
    <p:bg bwMode="gray">
      <p:bgPr>
        <a:solidFill>
          <a:srgbClr val="815E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80160"/>
            <a:ext cx="4114800" cy="1499616"/>
          </a:xfrm>
          <a:noFill/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b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91839"/>
            <a:ext cx="4114800" cy="1828800"/>
          </a:xfrm>
          <a:noFill/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17"/>
          <p:cNvSpPr>
            <a:spLocks/>
          </p:cNvSpPr>
          <p:nvPr/>
        </p:nvSpPr>
        <p:spPr bwMode="gray">
          <a:xfrm>
            <a:off x="0" y="2940758"/>
            <a:ext cx="4530725" cy="239713"/>
          </a:xfrm>
          <a:custGeom>
            <a:avLst/>
            <a:gdLst/>
            <a:ahLst/>
            <a:cxnLst>
              <a:cxn ang="0">
                <a:pos x="2103" y="130"/>
              </a:cxn>
              <a:cxn ang="0">
                <a:pos x="2103" y="130"/>
              </a:cxn>
              <a:cxn ang="0">
                <a:pos x="4451" y="130"/>
              </a:cxn>
              <a:cxn ang="0">
                <a:pos x="4615" y="151"/>
              </a:cxn>
              <a:cxn ang="0">
                <a:pos x="4619" y="152"/>
              </a:cxn>
              <a:cxn ang="0">
                <a:pos x="4718" y="244"/>
              </a:cxn>
              <a:cxn ang="0">
                <a:pos x="4718" y="250"/>
              </a:cxn>
              <a:cxn ang="0">
                <a:pos x="4744" y="250"/>
              </a:cxn>
              <a:cxn ang="0">
                <a:pos x="4744" y="244"/>
              </a:cxn>
              <a:cxn ang="0">
                <a:pos x="4740" y="137"/>
              </a:cxn>
              <a:cxn ang="0">
                <a:pos x="4628" y="24"/>
              </a:cxn>
              <a:cxn ang="0">
                <a:pos x="4628" y="24"/>
              </a:cxn>
              <a:cxn ang="0">
                <a:pos x="4451" y="0"/>
              </a:cxn>
              <a:cxn ang="0">
                <a:pos x="4451" y="1"/>
              </a:cxn>
              <a:cxn ang="0">
                <a:pos x="2159" y="1"/>
              </a:cxn>
              <a:cxn ang="0">
                <a:pos x="0" y="1"/>
              </a:cxn>
              <a:cxn ang="0">
                <a:pos x="0" y="130"/>
              </a:cxn>
              <a:cxn ang="0">
                <a:pos x="2103" y="130"/>
              </a:cxn>
            </a:cxnLst>
            <a:rect l="0" t="0" r="r" b="b"/>
            <a:pathLst>
              <a:path w="4745" h="250">
                <a:moveTo>
                  <a:pt x="2103" y="130"/>
                </a:moveTo>
                <a:lnTo>
                  <a:pt x="2103" y="130"/>
                </a:lnTo>
                <a:lnTo>
                  <a:pt x="4451" y="130"/>
                </a:lnTo>
                <a:cubicBezTo>
                  <a:pt x="4519" y="133"/>
                  <a:pt x="4578" y="140"/>
                  <a:pt x="4615" y="151"/>
                </a:cubicBezTo>
                <a:lnTo>
                  <a:pt x="4619" y="152"/>
                </a:lnTo>
                <a:cubicBezTo>
                  <a:pt x="4652" y="163"/>
                  <a:pt x="4720" y="186"/>
                  <a:pt x="4718" y="244"/>
                </a:cubicBezTo>
                <a:lnTo>
                  <a:pt x="4718" y="250"/>
                </a:lnTo>
                <a:lnTo>
                  <a:pt x="4744" y="250"/>
                </a:lnTo>
                <a:lnTo>
                  <a:pt x="4744" y="244"/>
                </a:lnTo>
                <a:cubicBezTo>
                  <a:pt x="4745" y="213"/>
                  <a:pt x="4743" y="164"/>
                  <a:pt x="4740" y="137"/>
                </a:cubicBezTo>
                <a:cubicBezTo>
                  <a:pt x="4731" y="77"/>
                  <a:pt x="4701" y="47"/>
                  <a:pt x="4628" y="24"/>
                </a:cubicBezTo>
                <a:lnTo>
                  <a:pt x="4628" y="24"/>
                </a:lnTo>
                <a:cubicBezTo>
                  <a:pt x="4591" y="13"/>
                  <a:pt x="4532" y="5"/>
                  <a:pt x="4451" y="0"/>
                </a:cubicBezTo>
                <a:lnTo>
                  <a:pt x="4451" y="1"/>
                </a:lnTo>
                <a:lnTo>
                  <a:pt x="2159" y="1"/>
                </a:lnTo>
                <a:lnTo>
                  <a:pt x="0" y="1"/>
                </a:lnTo>
                <a:lnTo>
                  <a:pt x="0" y="130"/>
                </a:lnTo>
                <a:lnTo>
                  <a:pt x="2103" y="13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 Section Header Dark Blu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80160"/>
            <a:ext cx="8229600" cy="1499616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b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91839"/>
            <a:ext cx="5486400" cy="18288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51644" y="2942319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 Section Header Light Blue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80160"/>
            <a:ext cx="8229600" cy="1499616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b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91839"/>
            <a:ext cx="5486400" cy="18288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51644" y="2942319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 Section Header Green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80160"/>
            <a:ext cx="8229600" cy="1499616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b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91839"/>
            <a:ext cx="5486400" cy="18288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51644" y="2942319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 Section Header Sand">
    <p:bg bwMode="gray">
      <p:bgPr>
        <a:solidFill>
          <a:srgbClr val="BA9D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80160"/>
            <a:ext cx="8229600" cy="1499616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b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91839"/>
            <a:ext cx="5486400" cy="18288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51644" y="2942319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 Section Header Aqua">
    <p:bg bwMode="gray">
      <p:bgPr>
        <a:solidFill>
          <a:srgbClr val="5D96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80160"/>
            <a:ext cx="8229600" cy="1499616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b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91839"/>
            <a:ext cx="5486400" cy="18288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51644" y="2942319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 Section Header Purple">
    <p:bg bwMode="gray">
      <p:bgPr>
        <a:solidFill>
          <a:srgbClr val="815E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80160"/>
            <a:ext cx="8229600" cy="1499616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b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91839"/>
            <a:ext cx="5486400" cy="18288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gray">
          <a:xfrm>
            <a:off x="451644" y="2942319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lumn with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46320" y="1149013"/>
            <a:ext cx="4114800" cy="954107"/>
          </a:xfrm>
        </p:spPr>
        <p:txBody>
          <a:bodyPr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846320" y="2286000"/>
            <a:ext cx="4114800" cy="3931920"/>
          </a:xfrm>
        </p:spPr>
        <p:txBody>
          <a:bodyPr>
            <a:noAutofit/>
          </a:bodyPr>
          <a:lstStyle>
            <a:lvl1pPr marL="61913" indent="-61913">
              <a:defRPr sz="240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5"/>
          <p:cNvSpPr>
            <a:spLocks/>
          </p:cNvSpPr>
          <p:nvPr/>
        </p:nvSpPr>
        <p:spPr bwMode="gray">
          <a:xfrm>
            <a:off x="4509294" y="412750"/>
            <a:ext cx="125413" cy="6032500"/>
          </a:xfrm>
          <a:custGeom>
            <a:avLst/>
            <a:gdLst/>
            <a:ahLst/>
            <a:cxnLst>
              <a:cxn ang="0">
                <a:pos x="80" y="2"/>
              </a:cxn>
              <a:cxn ang="0">
                <a:pos x="80" y="2"/>
              </a:cxn>
              <a:cxn ang="0">
                <a:pos x="44" y="36"/>
              </a:cxn>
              <a:cxn ang="0">
                <a:pos x="44" y="36"/>
              </a:cxn>
              <a:cxn ang="0">
                <a:pos x="37" y="91"/>
              </a:cxn>
              <a:cxn ang="0">
                <a:pos x="37" y="91"/>
              </a:cxn>
              <a:cxn ang="0">
                <a:pos x="37" y="3071"/>
              </a:cxn>
              <a:cxn ang="0">
                <a:pos x="37" y="6227"/>
              </a:cxn>
              <a:cxn ang="0">
                <a:pos x="31" y="6278"/>
              </a:cxn>
              <a:cxn ang="0">
                <a:pos x="30" y="6279"/>
              </a:cxn>
              <a:cxn ang="0">
                <a:pos x="1" y="6310"/>
              </a:cxn>
              <a:cxn ang="0">
                <a:pos x="0" y="6310"/>
              </a:cxn>
              <a:cxn ang="0">
                <a:pos x="0" y="6318"/>
              </a:cxn>
              <a:cxn ang="0">
                <a:pos x="1" y="6318"/>
              </a:cxn>
              <a:cxn ang="0">
                <a:pos x="35" y="6317"/>
              </a:cxn>
              <a:cxn ang="0">
                <a:pos x="70" y="6282"/>
              </a:cxn>
              <a:cxn ang="0">
                <a:pos x="70" y="6282"/>
              </a:cxn>
              <a:cxn ang="0">
                <a:pos x="78" y="6227"/>
              </a:cxn>
              <a:cxn ang="0">
                <a:pos x="77" y="6227"/>
              </a:cxn>
              <a:cxn ang="0">
                <a:pos x="77" y="3138"/>
              </a:cxn>
              <a:cxn ang="0">
                <a:pos x="77" y="91"/>
              </a:cxn>
              <a:cxn ang="0">
                <a:pos x="84" y="40"/>
              </a:cxn>
              <a:cxn ang="0">
                <a:pos x="84" y="39"/>
              </a:cxn>
              <a:cxn ang="0">
                <a:pos x="113" y="8"/>
              </a:cxn>
              <a:cxn ang="0">
                <a:pos x="115" y="8"/>
              </a:cxn>
              <a:cxn ang="0">
                <a:pos x="115" y="1"/>
              </a:cxn>
              <a:cxn ang="0">
                <a:pos x="113" y="1"/>
              </a:cxn>
              <a:cxn ang="0">
                <a:pos x="80" y="2"/>
              </a:cxn>
            </a:cxnLst>
            <a:rect l="0" t="0" r="r" b="b"/>
            <a:pathLst>
              <a:path w="115" h="6319">
                <a:moveTo>
                  <a:pt x="80" y="2"/>
                </a:moveTo>
                <a:lnTo>
                  <a:pt x="80" y="2"/>
                </a:lnTo>
                <a:cubicBezTo>
                  <a:pt x="61" y="4"/>
                  <a:pt x="51" y="13"/>
                  <a:pt x="44" y="36"/>
                </a:cubicBezTo>
                <a:lnTo>
                  <a:pt x="44" y="36"/>
                </a:lnTo>
                <a:cubicBezTo>
                  <a:pt x="41" y="48"/>
                  <a:pt x="39" y="66"/>
                  <a:pt x="37" y="91"/>
                </a:cubicBezTo>
                <a:lnTo>
                  <a:pt x="37" y="91"/>
                </a:lnTo>
                <a:lnTo>
                  <a:pt x="37" y="3071"/>
                </a:lnTo>
                <a:lnTo>
                  <a:pt x="37" y="6227"/>
                </a:lnTo>
                <a:cubicBezTo>
                  <a:pt x="36" y="6248"/>
                  <a:pt x="34" y="6267"/>
                  <a:pt x="31" y="6278"/>
                </a:cubicBezTo>
                <a:lnTo>
                  <a:pt x="30" y="6279"/>
                </a:lnTo>
                <a:cubicBezTo>
                  <a:pt x="27" y="6290"/>
                  <a:pt x="20" y="6311"/>
                  <a:pt x="1" y="6310"/>
                </a:cubicBezTo>
                <a:lnTo>
                  <a:pt x="0" y="6310"/>
                </a:lnTo>
                <a:lnTo>
                  <a:pt x="0" y="6318"/>
                </a:lnTo>
                <a:lnTo>
                  <a:pt x="1" y="6318"/>
                </a:lnTo>
                <a:cubicBezTo>
                  <a:pt x="11" y="6319"/>
                  <a:pt x="26" y="6318"/>
                  <a:pt x="35" y="6317"/>
                </a:cubicBezTo>
                <a:cubicBezTo>
                  <a:pt x="54" y="6314"/>
                  <a:pt x="63" y="6305"/>
                  <a:pt x="70" y="6282"/>
                </a:cubicBezTo>
                <a:lnTo>
                  <a:pt x="70" y="6282"/>
                </a:lnTo>
                <a:cubicBezTo>
                  <a:pt x="74" y="6271"/>
                  <a:pt x="76" y="6252"/>
                  <a:pt x="78" y="6227"/>
                </a:cubicBezTo>
                <a:lnTo>
                  <a:pt x="77" y="6227"/>
                </a:lnTo>
                <a:lnTo>
                  <a:pt x="77" y="3138"/>
                </a:lnTo>
                <a:lnTo>
                  <a:pt x="77" y="91"/>
                </a:lnTo>
                <a:cubicBezTo>
                  <a:pt x="79" y="70"/>
                  <a:pt x="81" y="52"/>
                  <a:pt x="84" y="40"/>
                </a:cubicBezTo>
                <a:lnTo>
                  <a:pt x="84" y="39"/>
                </a:lnTo>
                <a:cubicBezTo>
                  <a:pt x="88" y="29"/>
                  <a:pt x="95" y="7"/>
                  <a:pt x="113" y="8"/>
                </a:cubicBezTo>
                <a:lnTo>
                  <a:pt x="115" y="8"/>
                </a:lnTo>
                <a:lnTo>
                  <a:pt x="115" y="1"/>
                </a:lnTo>
                <a:lnTo>
                  <a:pt x="113" y="1"/>
                </a:lnTo>
                <a:cubicBezTo>
                  <a:pt x="103" y="0"/>
                  <a:pt x="88" y="1"/>
                  <a:pt x="80" y="2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" y="457200"/>
            <a:ext cx="3931920" cy="5943600"/>
          </a:xfrm>
          <a:prstGeom prst="roundRect">
            <a:avLst>
              <a:gd name="adj" fmla="val 4237"/>
            </a:avLst>
          </a:prstGeom>
        </p:spPr>
        <p:txBody>
          <a:bodyPr>
            <a:normAutofit/>
          </a:bodyPr>
          <a:lstStyle>
            <a:lvl1pPr>
              <a:defRPr sz="2000"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icon to insert picture from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282575" indent="-182563"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lumn with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46320" y="1149013"/>
            <a:ext cx="4114800" cy="954107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846320" y="2286000"/>
            <a:ext cx="4114800" cy="3931920"/>
          </a:xfrm>
        </p:spPr>
        <p:txBody>
          <a:bodyPr>
            <a:noAutofit/>
          </a:bodyPr>
          <a:lstStyle>
            <a:lvl1pPr marL="61913" indent="-61913">
              <a:defRPr sz="240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5"/>
          <p:cNvSpPr>
            <a:spLocks/>
          </p:cNvSpPr>
          <p:nvPr/>
        </p:nvSpPr>
        <p:spPr bwMode="gray">
          <a:xfrm>
            <a:off x="4509294" y="412750"/>
            <a:ext cx="125413" cy="6032500"/>
          </a:xfrm>
          <a:custGeom>
            <a:avLst/>
            <a:gdLst/>
            <a:ahLst/>
            <a:cxnLst>
              <a:cxn ang="0">
                <a:pos x="80" y="2"/>
              </a:cxn>
              <a:cxn ang="0">
                <a:pos x="80" y="2"/>
              </a:cxn>
              <a:cxn ang="0">
                <a:pos x="44" y="36"/>
              </a:cxn>
              <a:cxn ang="0">
                <a:pos x="44" y="36"/>
              </a:cxn>
              <a:cxn ang="0">
                <a:pos x="37" y="91"/>
              </a:cxn>
              <a:cxn ang="0">
                <a:pos x="37" y="91"/>
              </a:cxn>
              <a:cxn ang="0">
                <a:pos x="37" y="3071"/>
              </a:cxn>
              <a:cxn ang="0">
                <a:pos x="37" y="6227"/>
              </a:cxn>
              <a:cxn ang="0">
                <a:pos x="31" y="6278"/>
              </a:cxn>
              <a:cxn ang="0">
                <a:pos x="30" y="6279"/>
              </a:cxn>
              <a:cxn ang="0">
                <a:pos x="1" y="6310"/>
              </a:cxn>
              <a:cxn ang="0">
                <a:pos x="0" y="6310"/>
              </a:cxn>
              <a:cxn ang="0">
                <a:pos x="0" y="6318"/>
              </a:cxn>
              <a:cxn ang="0">
                <a:pos x="1" y="6318"/>
              </a:cxn>
              <a:cxn ang="0">
                <a:pos x="35" y="6317"/>
              </a:cxn>
              <a:cxn ang="0">
                <a:pos x="70" y="6282"/>
              </a:cxn>
              <a:cxn ang="0">
                <a:pos x="70" y="6282"/>
              </a:cxn>
              <a:cxn ang="0">
                <a:pos x="78" y="6227"/>
              </a:cxn>
              <a:cxn ang="0">
                <a:pos x="77" y="6227"/>
              </a:cxn>
              <a:cxn ang="0">
                <a:pos x="77" y="3138"/>
              </a:cxn>
              <a:cxn ang="0">
                <a:pos x="77" y="91"/>
              </a:cxn>
              <a:cxn ang="0">
                <a:pos x="84" y="40"/>
              </a:cxn>
              <a:cxn ang="0">
                <a:pos x="84" y="39"/>
              </a:cxn>
              <a:cxn ang="0">
                <a:pos x="113" y="8"/>
              </a:cxn>
              <a:cxn ang="0">
                <a:pos x="115" y="8"/>
              </a:cxn>
              <a:cxn ang="0">
                <a:pos x="115" y="1"/>
              </a:cxn>
              <a:cxn ang="0">
                <a:pos x="113" y="1"/>
              </a:cxn>
              <a:cxn ang="0">
                <a:pos x="80" y="2"/>
              </a:cxn>
            </a:cxnLst>
            <a:rect l="0" t="0" r="r" b="b"/>
            <a:pathLst>
              <a:path w="115" h="6319">
                <a:moveTo>
                  <a:pt x="80" y="2"/>
                </a:moveTo>
                <a:lnTo>
                  <a:pt x="80" y="2"/>
                </a:lnTo>
                <a:cubicBezTo>
                  <a:pt x="61" y="4"/>
                  <a:pt x="51" y="13"/>
                  <a:pt x="44" y="36"/>
                </a:cubicBezTo>
                <a:lnTo>
                  <a:pt x="44" y="36"/>
                </a:lnTo>
                <a:cubicBezTo>
                  <a:pt x="41" y="48"/>
                  <a:pt x="39" y="66"/>
                  <a:pt x="37" y="91"/>
                </a:cubicBezTo>
                <a:lnTo>
                  <a:pt x="37" y="91"/>
                </a:lnTo>
                <a:lnTo>
                  <a:pt x="37" y="3071"/>
                </a:lnTo>
                <a:lnTo>
                  <a:pt x="37" y="6227"/>
                </a:lnTo>
                <a:cubicBezTo>
                  <a:pt x="36" y="6248"/>
                  <a:pt x="34" y="6267"/>
                  <a:pt x="31" y="6278"/>
                </a:cubicBezTo>
                <a:lnTo>
                  <a:pt x="30" y="6279"/>
                </a:lnTo>
                <a:cubicBezTo>
                  <a:pt x="27" y="6290"/>
                  <a:pt x="20" y="6311"/>
                  <a:pt x="1" y="6310"/>
                </a:cubicBezTo>
                <a:lnTo>
                  <a:pt x="0" y="6310"/>
                </a:lnTo>
                <a:lnTo>
                  <a:pt x="0" y="6318"/>
                </a:lnTo>
                <a:lnTo>
                  <a:pt x="1" y="6318"/>
                </a:lnTo>
                <a:cubicBezTo>
                  <a:pt x="11" y="6319"/>
                  <a:pt x="26" y="6318"/>
                  <a:pt x="35" y="6317"/>
                </a:cubicBezTo>
                <a:cubicBezTo>
                  <a:pt x="54" y="6314"/>
                  <a:pt x="63" y="6305"/>
                  <a:pt x="70" y="6282"/>
                </a:cubicBezTo>
                <a:lnTo>
                  <a:pt x="70" y="6282"/>
                </a:lnTo>
                <a:cubicBezTo>
                  <a:pt x="74" y="6271"/>
                  <a:pt x="76" y="6252"/>
                  <a:pt x="78" y="6227"/>
                </a:cubicBezTo>
                <a:lnTo>
                  <a:pt x="77" y="6227"/>
                </a:lnTo>
                <a:lnTo>
                  <a:pt x="77" y="3138"/>
                </a:lnTo>
                <a:lnTo>
                  <a:pt x="77" y="91"/>
                </a:lnTo>
                <a:cubicBezTo>
                  <a:pt x="79" y="70"/>
                  <a:pt x="81" y="52"/>
                  <a:pt x="84" y="40"/>
                </a:cubicBezTo>
                <a:lnTo>
                  <a:pt x="84" y="39"/>
                </a:lnTo>
                <a:cubicBezTo>
                  <a:pt x="88" y="29"/>
                  <a:pt x="95" y="7"/>
                  <a:pt x="113" y="8"/>
                </a:cubicBezTo>
                <a:lnTo>
                  <a:pt x="115" y="8"/>
                </a:lnTo>
                <a:lnTo>
                  <a:pt x="115" y="1"/>
                </a:lnTo>
                <a:lnTo>
                  <a:pt x="113" y="1"/>
                </a:lnTo>
                <a:cubicBezTo>
                  <a:pt x="103" y="0"/>
                  <a:pt x="88" y="1"/>
                  <a:pt x="80" y="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" y="457200"/>
            <a:ext cx="3931920" cy="5943600"/>
          </a:xfrm>
          <a:prstGeom prst="roundRect">
            <a:avLst>
              <a:gd name="adj" fmla="val 4237"/>
            </a:avLst>
          </a:prstGeom>
        </p:spPr>
        <p:txBody>
          <a:bodyPr>
            <a:normAutofit/>
          </a:bodyPr>
          <a:lstStyle>
            <a:lvl1pPr>
              <a:defRPr sz="2000"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icon to insert picture from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67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Blue Two Column with Text +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gray">
          <a:xfrm>
            <a:off x="457200" y="457200"/>
            <a:ext cx="3931920" cy="5943600"/>
          </a:xfrm>
          <a:prstGeom prst="roundRect">
            <a:avLst>
              <a:gd name="adj" fmla="val 45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46320" y="1645920"/>
            <a:ext cx="4114800" cy="1005840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846320" y="2834640"/>
            <a:ext cx="4114800" cy="3291840"/>
          </a:xfrm>
        </p:spPr>
        <p:txBody>
          <a:bodyPr>
            <a:noAutofit/>
          </a:bodyPr>
          <a:lstStyle>
            <a:lvl1pPr marL="61913" indent="-61913">
              <a:buClr>
                <a:schemeClr val="accent1"/>
              </a:buClr>
              <a:defRPr sz="2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defRPr sz="200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600"/>
            </a:lvl4pPr>
            <a:lvl5pPr>
              <a:buClr>
                <a:schemeClr val="accent1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509294" y="412750"/>
            <a:ext cx="125413" cy="6032500"/>
          </a:xfrm>
          <a:custGeom>
            <a:avLst/>
            <a:gdLst/>
            <a:ahLst/>
            <a:cxnLst>
              <a:cxn ang="0">
                <a:pos x="80" y="2"/>
              </a:cxn>
              <a:cxn ang="0">
                <a:pos x="80" y="2"/>
              </a:cxn>
              <a:cxn ang="0">
                <a:pos x="44" y="36"/>
              </a:cxn>
              <a:cxn ang="0">
                <a:pos x="44" y="36"/>
              </a:cxn>
              <a:cxn ang="0">
                <a:pos x="37" y="91"/>
              </a:cxn>
              <a:cxn ang="0">
                <a:pos x="37" y="91"/>
              </a:cxn>
              <a:cxn ang="0">
                <a:pos x="37" y="3071"/>
              </a:cxn>
              <a:cxn ang="0">
                <a:pos x="37" y="6227"/>
              </a:cxn>
              <a:cxn ang="0">
                <a:pos x="31" y="6278"/>
              </a:cxn>
              <a:cxn ang="0">
                <a:pos x="30" y="6279"/>
              </a:cxn>
              <a:cxn ang="0">
                <a:pos x="1" y="6310"/>
              </a:cxn>
              <a:cxn ang="0">
                <a:pos x="0" y="6310"/>
              </a:cxn>
              <a:cxn ang="0">
                <a:pos x="0" y="6318"/>
              </a:cxn>
              <a:cxn ang="0">
                <a:pos x="1" y="6318"/>
              </a:cxn>
              <a:cxn ang="0">
                <a:pos x="35" y="6317"/>
              </a:cxn>
              <a:cxn ang="0">
                <a:pos x="70" y="6282"/>
              </a:cxn>
              <a:cxn ang="0">
                <a:pos x="70" y="6282"/>
              </a:cxn>
              <a:cxn ang="0">
                <a:pos x="78" y="6227"/>
              </a:cxn>
              <a:cxn ang="0">
                <a:pos x="77" y="6227"/>
              </a:cxn>
              <a:cxn ang="0">
                <a:pos x="77" y="3138"/>
              </a:cxn>
              <a:cxn ang="0">
                <a:pos x="77" y="91"/>
              </a:cxn>
              <a:cxn ang="0">
                <a:pos x="84" y="40"/>
              </a:cxn>
              <a:cxn ang="0">
                <a:pos x="84" y="39"/>
              </a:cxn>
              <a:cxn ang="0">
                <a:pos x="113" y="8"/>
              </a:cxn>
              <a:cxn ang="0">
                <a:pos x="115" y="8"/>
              </a:cxn>
              <a:cxn ang="0">
                <a:pos x="115" y="1"/>
              </a:cxn>
              <a:cxn ang="0">
                <a:pos x="113" y="1"/>
              </a:cxn>
              <a:cxn ang="0">
                <a:pos x="80" y="2"/>
              </a:cxn>
            </a:cxnLst>
            <a:rect l="0" t="0" r="r" b="b"/>
            <a:pathLst>
              <a:path w="115" h="6319">
                <a:moveTo>
                  <a:pt x="80" y="2"/>
                </a:moveTo>
                <a:lnTo>
                  <a:pt x="80" y="2"/>
                </a:lnTo>
                <a:cubicBezTo>
                  <a:pt x="61" y="4"/>
                  <a:pt x="51" y="13"/>
                  <a:pt x="44" y="36"/>
                </a:cubicBezTo>
                <a:lnTo>
                  <a:pt x="44" y="36"/>
                </a:lnTo>
                <a:cubicBezTo>
                  <a:pt x="41" y="48"/>
                  <a:pt x="39" y="66"/>
                  <a:pt x="37" y="91"/>
                </a:cubicBezTo>
                <a:lnTo>
                  <a:pt x="37" y="91"/>
                </a:lnTo>
                <a:lnTo>
                  <a:pt x="37" y="3071"/>
                </a:lnTo>
                <a:lnTo>
                  <a:pt x="37" y="6227"/>
                </a:lnTo>
                <a:cubicBezTo>
                  <a:pt x="36" y="6248"/>
                  <a:pt x="34" y="6267"/>
                  <a:pt x="31" y="6278"/>
                </a:cubicBezTo>
                <a:lnTo>
                  <a:pt x="30" y="6279"/>
                </a:lnTo>
                <a:cubicBezTo>
                  <a:pt x="27" y="6290"/>
                  <a:pt x="20" y="6311"/>
                  <a:pt x="1" y="6310"/>
                </a:cubicBezTo>
                <a:lnTo>
                  <a:pt x="0" y="6310"/>
                </a:lnTo>
                <a:lnTo>
                  <a:pt x="0" y="6318"/>
                </a:lnTo>
                <a:lnTo>
                  <a:pt x="1" y="6318"/>
                </a:lnTo>
                <a:cubicBezTo>
                  <a:pt x="11" y="6319"/>
                  <a:pt x="26" y="6318"/>
                  <a:pt x="35" y="6317"/>
                </a:cubicBezTo>
                <a:cubicBezTo>
                  <a:pt x="54" y="6314"/>
                  <a:pt x="63" y="6305"/>
                  <a:pt x="70" y="6282"/>
                </a:cubicBezTo>
                <a:lnTo>
                  <a:pt x="70" y="6282"/>
                </a:lnTo>
                <a:cubicBezTo>
                  <a:pt x="74" y="6271"/>
                  <a:pt x="76" y="6252"/>
                  <a:pt x="78" y="6227"/>
                </a:cubicBezTo>
                <a:lnTo>
                  <a:pt x="77" y="6227"/>
                </a:lnTo>
                <a:lnTo>
                  <a:pt x="77" y="3138"/>
                </a:lnTo>
                <a:lnTo>
                  <a:pt x="77" y="91"/>
                </a:lnTo>
                <a:cubicBezTo>
                  <a:pt x="79" y="70"/>
                  <a:pt x="81" y="52"/>
                  <a:pt x="84" y="40"/>
                </a:cubicBezTo>
                <a:lnTo>
                  <a:pt x="84" y="39"/>
                </a:lnTo>
                <a:cubicBezTo>
                  <a:pt x="88" y="29"/>
                  <a:pt x="95" y="7"/>
                  <a:pt x="113" y="8"/>
                </a:cubicBezTo>
                <a:lnTo>
                  <a:pt x="115" y="8"/>
                </a:lnTo>
                <a:lnTo>
                  <a:pt x="115" y="1"/>
                </a:lnTo>
                <a:lnTo>
                  <a:pt x="113" y="1"/>
                </a:lnTo>
                <a:cubicBezTo>
                  <a:pt x="103" y="0"/>
                  <a:pt x="88" y="1"/>
                  <a:pt x="80" y="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005840"/>
            <a:ext cx="3931920" cy="1188720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% here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548640" y="2194560"/>
            <a:ext cx="3749040" cy="822960"/>
          </a:xfrm>
        </p:spPr>
        <p:txBody>
          <a:bodyPr>
            <a:noAutofit/>
          </a:bodyPr>
          <a:lstStyle>
            <a:lvl1pPr>
              <a:buNone/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48640" y="3840480"/>
            <a:ext cx="3931920" cy="1188720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% here</a:t>
            </a:r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548640" y="5029200"/>
            <a:ext cx="3749040" cy="822960"/>
          </a:xfrm>
        </p:spPr>
        <p:txBody>
          <a:bodyPr>
            <a:noAutofit/>
          </a:bodyPr>
          <a:lstStyle>
            <a:lvl1pPr>
              <a:buNone/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Blue Two Column with Text +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gray">
          <a:xfrm>
            <a:off x="457200" y="457200"/>
            <a:ext cx="3931920" cy="5943600"/>
          </a:xfrm>
          <a:prstGeom prst="roundRect">
            <a:avLst>
              <a:gd name="adj" fmla="val 45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46320" y="1645920"/>
            <a:ext cx="4114800" cy="1005840"/>
          </a:xfr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846320" y="2834640"/>
            <a:ext cx="4114800" cy="3291840"/>
          </a:xfrm>
        </p:spPr>
        <p:txBody>
          <a:bodyPr>
            <a:noAutofit/>
          </a:bodyPr>
          <a:lstStyle>
            <a:lvl1pPr marL="61913" indent="-61913">
              <a:buClr>
                <a:schemeClr val="accent2"/>
              </a:buClr>
              <a:defRPr sz="2400">
                <a:solidFill>
                  <a:schemeClr val="tx2"/>
                </a:solidFill>
              </a:defRPr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005840"/>
            <a:ext cx="3931920" cy="1188720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% here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548640" y="2194560"/>
            <a:ext cx="3749040" cy="822960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48640" y="3840480"/>
            <a:ext cx="3931920" cy="1188720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% here</a:t>
            </a:r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548640" y="5029200"/>
            <a:ext cx="3749040" cy="822960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4509294" y="412750"/>
            <a:ext cx="125413" cy="6032500"/>
          </a:xfrm>
          <a:custGeom>
            <a:avLst/>
            <a:gdLst/>
            <a:ahLst/>
            <a:cxnLst>
              <a:cxn ang="0">
                <a:pos x="80" y="2"/>
              </a:cxn>
              <a:cxn ang="0">
                <a:pos x="80" y="2"/>
              </a:cxn>
              <a:cxn ang="0">
                <a:pos x="44" y="36"/>
              </a:cxn>
              <a:cxn ang="0">
                <a:pos x="44" y="36"/>
              </a:cxn>
              <a:cxn ang="0">
                <a:pos x="37" y="91"/>
              </a:cxn>
              <a:cxn ang="0">
                <a:pos x="37" y="91"/>
              </a:cxn>
              <a:cxn ang="0">
                <a:pos x="37" y="3071"/>
              </a:cxn>
              <a:cxn ang="0">
                <a:pos x="37" y="6227"/>
              </a:cxn>
              <a:cxn ang="0">
                <a:pos x="31" y="6278"/>
              </a:cxn>
              <a:cxn ang="0">
                <a:pos x="30" y="6279"/>
              </a:cxn>
              <a:cxn ang="0">
                <a:pos x="1" y="6310"/>
              </a:cxn>
              <a:cxn ang="0">
                <a:pos x="0" y="6310"/>
              </a:cxn>
              <a:cxn ang="0">
                <a:pos x="0" y="6318"/>
              </a:cxn>
              <a:cxn ang="0">
                <a:pos x="1" y="6318"/>
              </a:cxn>
              <a:cxn ang="0">
                <a:pos x="35" y="6317"/>
              </a:cxn>
              <a:cxn ang="0">
                <a:pos x="70" y="6282"/>
              </a:cxn>
              <a:cxn ang="0">
                <a:pos x="70" y="6282"/>
              </a:cxn>
              <a:cxn ang="0">
                <a:pos x="78" y="6227"/>
              </a:cxn>
              <a:cxn ang="0">
                <a:pos x="77" y="6227"/>
              </a:cxn>
              <a:cxn ang="0">
                <a:pos x="77" y="3138"/>
              </a:cxn>
              <a:cxn ang="0">
                <a:pos x="77" y="91"/>
              </a:cxn>
              <a:cxn ang="0">
                <a:pos x="84" y="40"/>
              </a:cxn>
              <a:cxn ang="0">
                <a:pos x="84" y="39"/>
              </a:cxn>
              <a:cxn ang="0">
                <a:pos x="113" y="8"/>
              </a:cxn>
              <a:cxn ang="0">
                <a:pos x="115" y="8"/>
              </a:cxn>
              <a:cxn ang="0">
                <a:pos x="115" y="1"/>
              </a:cxn>
              <a:cxn ang="0">
                <a:pos x="113" y="1"/>
              </a:cxn>
              <a:cxn ang="0">
                <a:pos x="80" y="2"/>
              </a:cxn>
            </a:cxnLst>
            <a:rect l="0" t="0" r="r" b="b"/>
            <a:pathLst>
              <a:path w="115" h="6319">
                <a:moveTo>
                  <a:pt x="80" y="2"/>
                </a:moveTo>
                <a:lnTo>
                  <a:pt x="80" y="2"/>
                </a:lnTo>
                <a:cubicBezTo>
                  <a:pt x="61" y="4"/>
                  <a:pt x="51" y="13"/>
                  <a:pt x="44" y="36"/>
                </a:cubicBezTo>
                <a:lnTo>
                  <a:pt x="44" y="36"/>
                </a:lnTo>
                <a:cubicBezTo>
                  <a:pt x="41" y="48"/>
                  <a:pt x="39" y="66"/>
                  <a:pt x="37" y="91"/>
                </a:cubicBezTo>
                <a:lnTo>
                  <a:pt x="37" y="91"/>
                </a:lnTo>
                <a:lnTo>
                  <a:pt x="37" y="3071"/>
                </a:lnTo>
                <a:lnTo>
                  <a:pt x="37" y="6227"/>
                </a:lnTo>
                <a:cubicBezTo>
                  <a:pt x="36" y="6248"/>
                  <a:pt x="34" y="6267"/>
                  <a:pt x="31" y="6278"/>
                </a:cubicBezTo>
                <a:lnTo>
                  <a:pt x="30" y="6279"/>
                </a:lnTo>
                <a:cubicBezTo>
                  <a:pt x="27" y="6290"/>
                  <a:pt x="20" y="6311"/>
                  <a:pt x="1" y="6310"/>
                </a:cubicBezTo>
                <a:lnTo>
                  <a:pt x="0" y="6310"/>
                </a:lnTo>
                <a:lnTo>
                  <a:pt x="0" y="6318"/>
                </a:lnTo>
                <a:lnTo>
                  <a:pt x="1" y="6318"/>
                </a:lnTo>
                <a:cubicBezTo>
                  <a:pt x="11" y="6319"/>
                  <a:pt x="26" y="6318"/>
                  <a:pt x="35" y="6317"/>
                </a:cubicBezTo>
                <a:cubicBezTo>
                  <a:pt x="54" y="6314"/>
                  <a:pt x="63" y="6305"/>
                  <a:pt x="70" y="6282"/>
                </a:cubicBezTo>
                <a:lnTo>
                  <a:pt x="70" y="6282"/>
                </a:lnTo>
                <a:cubicBezTo>
                  <a:pt x="74" y="6271"/>
                  <a:pt x="76" y="6252"/>
                  <a:pt x="78" y="6227"/>
                </a:cubicBezTo>
                <a:lnTo>
                  <a:pt x="77" y="6227"/>
                </a:lnTo>
                <a:lnTo>
                  <a:pt x="77" y="3138"/>
                </a:lnTo>
                <a:lnTo>
                  <a:pt x="77" y="91"/>
                </a:lnTo>
                <a:cubicBezTo>
                  <a:pt x="79" y="70"/>
                  <a:pt x="81" y="52"/>
                  <a:pt x="84" y="40"/>
                </a:cubicBezTo>
                <a:lnTo>
                  <a:pt x="84" y="39"/>
                </a:lnTo>
                <a:cubicBezTo>
                  <a:pt x="88" y="29"/>
                  <a:pt x="95" y="7"/>
                  <a:pt x="113" y="8"/>
                </a:cubicBezTo>
                <a:lnTo>
                  <a:pt x="115" y="8"/>
                </a:lnTo>
                <a:lnTo>
                  <a:pt x="115" y="1"/>
                </a:lnTo>
                <a:lnTo>
                  <a:pt x="113" y="1"/>
                </a:lnTo>
                <a:cubicBezTo>
                  <a:pt x="103" y="0"/>
                  <a:pt x="88" y="1"/>
                  <a:pt x="80" y="2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Two Column with Text +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gray">
          <a:xfrm>
            <a:off x="457200" y="457200"/>
            <a:ext cx="3931920" cy="5943600"/>
          </a:xfrm>
          <a:prstGeom prst="roundRect">
            <a:avLst>
              <a:gd name="adj" fmla="val 45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46320" y="1645920"/>
            <a:ext cx="4114800" cy="1005840"/>
          </a:xfrm>
        </p:spPr>
        <p:txBody>
          <a:bodyPr>
            <a:no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846320" y="2834640"/>
            <a:ext cx="4114800" cy="3291840"/>
          </a:xfrm>
        </p:spPr>
        <p:txBody>
          <a:bodyPr>
            <a:noAutofit/>
          </a:bodyPr>
          <a:lstStyle>
            <a:lvl1pPr marL="61913" indent="-61913">
              <a:buClr>
                <a:schemeClr val="accent4"/>
              </a:buClr>
              <a:defRPr sz="2400">
                <a:solidFill>
                  <a:schemeClr val="tx2"/>
                </a:solidFill>
              </a:defRPr>
            </a:lvl1pPr>
            <a:lvl2pPr>
              <a:buClr>
                <a:schemeClr val="accent4"/>
              </a:buClr>
              <a:defRPr sz="2000"/>
            </a:lvl2pPr>
            <a:lvl3pPr>
              <a:buClr>
                <a:schemeClr val="accent4"/>
              </a:buClr>
              <a:defRPr sz="1800"/>
            </a:lvl3pPr>
            <a:lvl4pPr>
              <a:buClr>
                <a:schemeClr val="accent4"/>
              </a:buClr>
              <a:defRPr sz="1600"/>
            </a:lvl4pPr>
            <a:lvl5pPr>
              <a:buClr>
                <a:schemeClr val="accent4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005840"/>
            <a:ext cx="3931920" cy="1188720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8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% here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548640" y="2194560"/>
            <a:ext cx="3749040" cy="822960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48640" y="3840480"/>
            <a:ext cx="3931920" cy="1188720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% here</a:t>
            </a:r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548640" y="5029200"/>
            <a:ext cx="3749040" cy="822960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4509294" y="412750"/>
            <a:ext cx="125413" cy="6032500"/>
          </a:xfrm>
          <a:custGeom>
            <a:avLst/>
            <a:gdLst/>
            <a:ahLst/>
            <a:cxnLst>
              <a:cxn ang="0">
                <a:pos x="80" y="2"/>
              </a:cxn>
              <a:cxn ang="0">
                <a:pos x="80" y="2"/>
              </a:cxn>
              <a:cxn ang="0">
                <a:pos x="44" y="36"/>
              </a:cxn>
              <a:cxn ang="0">
                <a:pos x="44" y="36"/>
              </a:cxn>
              <a:cxn ang="0">
                <a:pos x="37" y="91"/>
              </a:cxn>
              <a:cxn ang="0">
                <a:pos x="37" y="91"/>
              </a:cxn>
              <a:cxn ang="0">
                <a:pos x="37" y="3071"/>
              </a:cxn>
              <a:cxn ang="0">
                <a:pos x="37" y="6227"/>
              </a:cxn>
              <a:cxn ang="0">
                <a:pos x="31" y="6278"/>
              </a:cxn>
              <a:cxn ang="0">
                <a:pos x="30" y="6279"/>
              </a:cxn>
              <a:cxn ang="0">
                <a:pos x="1" y="6310"/>
              </a:cxn>
              <a:cxn ang="0">
                <a:pos x="0" y="6310"/>
              </a:cxn>
              <a:cxn ang="0">
                <a:pos x="0" y="6318"/>
              </a:cxn>
              <a:cxn ang="0">
                <a:pos x="1" y="6318"/>
              </a:cxn>
              <a:cxn ang="0">
                <a:pos x="35" y="6317"/>
              </a:cxn>
              <a:cxn ang="0">
                <a:pos x="70" y="6282"/>
              </a:cxn>
              <a:cxn ang="0">
                <a:pos x="70" y="6282"/>
              </a:cxn>
              <a:cxn ang="0">
                <a:pos x="78" y="6227"/>
              </a:cxn>
              <a:cxn ang="0">
                <a:pos x="77" y="6227"/>
              </a:cxn>
              <a:cxn ang="0">
                <a:pos x="77" y="3138"/>
              </a:cxn>
              <a:cxn ang="0">
                <a:pos x="77" y="91"/>
              </a:cxn>
              <a:cxn ang="0">
                <a:pos x="84" y="40"/>
              </a:cxn>
              <a:cxn ang="0">
                <a:pos x="84" y="39"/>
              </a:cxn>
              <a:cxn ang="0">
                <a:pos x="113" y="8"/>
              </a:cxn>
              <a:cxn ang="0">
                <a:pos x="115" y="8"/>
              </a:cxn>
              <a:cxn ang="0">
                <a:pos x="115" y="1"/>
              </a:cxn>
              <a:cxn ang="0">
                <a:pos x="113" y="1"/>
              </a:cxn>
              <a:cxn ang="0">
                <a:pos x="80" y="2"/>
              </a:cxn>
            </a:cxnLst>
            <a:rect l="0" t="0" r="r" b="b"/>
            <a:pathLst>
              <a:path w="115" h="6319">
                <a:moveTo>
                  <a:pt x="80" y="2"/>
                </a:moveTo>
                <a:lnTo>
                  <a:pt x="80" y="2"/>
                </a:lnTo>
                <a:cubicBezTo>
                  <a:pt x="61" y="4"/>
                  <a:pt x="51" y="13"/>
                  <a:pt x="44" y="36"/>
                </a:cubicBezTo>
                <a:lnTo>
                  <a:pt x="44" y="36"/>
                </a:lnTo>
                <a:cubicBezTo>
                  <a:pt x="41" y="48"/>
                  <a:pt x="39" y="66"/>
                  <a:pt x="37" y="91"/>
                </a:cubicBezTo>
                <a:lnTo>
                  <a:pt x="37" y="91"/>
                </a:lnTo>
                <a:lnTo>
                  <a:pt x="37" y="3071"/>
                </a:lnTo>
                <a:lnTo>
                  <a:pt x="37" y="6227"/>
                </a:lnTo>
                <a:cubicBezTo>
                  <a:pt x="36" y="6248"/>
                  <a:pt x="34" y="6267"/>
                  <a:pt x="31" y="6278"/>
                </a:cubicBezTo>
                <a:lnTo>
                  <a:pt x="30" y="6279"/>
                </a:lnTo>
                <a:cubicBezTo>
                  <a:pt x="27" y="6290"/>
                  <a:pt x="20" y="6311"/>
                  <a:pt x="1" y="6310"/>
                </a:cubicBezTo>
                <a:lnTo>
                  <a:pt x="0" y="6310"/>
                </a:lnTo>
                <a:lnTo>
                  <a:pt x="0" y="6318"/>
                </a:lnTo>
                <a:lnTo>
                  <a:pt x="1" y="6318"/>
                </a:lnTo>
                <a:cubicBezTo>
                  <a:pt x="11" y="6319"/>
                  <a:pt x="26" y="6318"/>
                  <a:pt x="35" y="6317"/>
                </a:cubicBezTo>
                <a:cubicBezTo>
                  <a:pt x="54" y="6314"/>
                  <a:pt x="63" y="6305"/>
                  <a:pt x="70" y="6282"/>
                </a:cubicBezTo>
                <a:lnTo>
                  <a:pt x="70" y="6282"/>
                </a:lnTo>
                <a:cubicBezTo>
                  <a:pt x="74" y="6271"/>
                  <a:pt x="76" y="6252"/>
                  <a:pt x="78" y="6227"/>
                </a:cubicBezTo>
                <a:lnTo>
                  <a:pt x="77" y="6227"/>
                </a:lnTo>
                <a:lnTo>
                  <a:pt x="77" y="3138"/>
                </a:lnTo>
                <a:lnTo>
                  <a:pt x="77" y="91"/>
                </a:lnTo>
                <a:cubicBezTo>
                  <a:pt x="79" y="70"/>
                  <a:pt x="81" y="52"/>
                  <a:pt x="84" y="40"/>
                </a:cubicBezTo>
                <a:lnTo>
                  <a:pt x="84" y="39"/>
                </a:lnTo>
                <a:cubicBezTo>
                  <a:pt x="88" y="29"/>
                  <a:pt x="95" y="7"/>
                  <a:pt x="113" y="8"/>
                </a:cubicBezTo>
                <a:lnTo>
                  <a:pt x="115" y="8"/>
                </a:lnTo>
                <a:lnTo>
                  <a:pt x="115" y="1"/>
                </a:lnTo>
                <a:lnTo>
                  <a:pt x="113" y="1"/>
                </a:lnTo>
                <a:cubicBezTo>
                  <a:pt x="103" y="0"/>
                  <a:pt x="88" y="1"/>
                  <a:pt x="80" y="2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nd Two Column with Text +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gray">
          <a:xfrm>
            <a:off x="457200" y="457200"/>
            <a:ext cx="3931920" cy="5943600"/>
          </a:xfrm>
          <a:prstGeom prst="roundRect">
            <a:avLst>
              <a:gd name="adj" fmla="val 4567"/>
            </a:avLst>
          </a:prstGeom>
          <a:solidFill>
            <a:srgbClr val="BA9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46320" y="1645920"/>
            <a:ext cx="4114800" cy="1005840"/>
          </a:xfrm>
        </p:spPr>
        <p:txBody>
          <a:bodyPr>
            <a:noAutofit/>
          </a:bodyPr>
          <a:lstStyle>
            <a:lvl1pPr>
              <a:defRPr>
                <a:solidFill>
                  <a:srgbClr val="BA9D8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320" y="2834640"/>
            <a:ext cx="4114800" cy="3291840"/>
          </a:xfrm>
        </p:spPr>
        <p:txBody>
          <a:bodyPr>
            <a:noAutofit/>
          </a:bodyPr>
          <a:lstStyle>
            <a:lvl1pPr marL="61913" indent="-61913">
              <a:buClr>
                <a:srgbClr val="BA9D80"/>
              </a:buClr>
              <a:defRPr sz="2400">
                <a:solidFill>
                  <a:schemeClr val="tx2"/>
                </a:solidFill>
              </a:defRPr>
            </a:lvl1pPr>
            <a:lvl2pPr>
              <a:buClr>
                <a:srgbClr val="BA9D80"/>
              </a:buClr>
              <a:defRPr sz="2000"/>
            </a:lvl2pPr>
            <a:lvl3pPr>
              <a:buClr>
                <a:srgbClr val="BA9D80"/>
              </a:buClr>
              <a:defRPr sz="1800"/>
            </a:lvl3pPr>
            <a:lvl4pPr>
              <a:buClr>
                <a:srgbClr val="BA9D80"/>
              </a:buClr>
              <a:defRPr sz="1600"/>
            </a:lvl4pPr>
            <a:lvl5pPr>
              <a:buClr>
                <a:srgbClr val="BA9D80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005840"/>
            <a:ext cx="3931920" cy="1188720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8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% here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548640" y="2194560"/>
            <a:ext cx="3749040" cy="822960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48640" y="3840480"/>
            <a:ext cx="3931920" cy="1188720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% here</a:t>
            </a:r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548640" y="5029200"/>
            <a:ext cx="3749040" cy="822960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4509294" y="412750"/>
            <a:ext cx="125413" cy="6032500"/>
          </a:xfrm>
          <a:custGeom>
            <a:avLst/>
            <a:gdLst/>
            <a:ahLst/>
            <a:cxnLst>
              <a:cxn ang="0">
                <a:pos x="80" y="2"/>
              </a:cxn>
              <a:cxn ang="0">
                <a:pos x="80" y="2"/>
              </a:cxn>
              <a:cxn ang="0">
                <a:pos x="44" y="36"/>
              </a:cxn>
              <a:cxn ang="0">
                <a:pos x="44" y="36"/>
              </a:cxn>
              <a:cxn ang="0">
                <a:pos x="37" y="91"/>
              </a:cxn>
              <a:cxn ang="0">
                <a:pos x="37" y="91"/>
              </a:cxn>
              <a:cxn ang="0">
                <a:pos x="37" y="3071"/>
              </a:cxn>
              <a:cxn ang="0">
                <a:pos x="37" y="6227"/>
              </a:cxn>
              <a:cxn ang="0">
                <a:pos x="31" y="6278"/>
              </a:cxn>
              <a:cxn ang="0">
                <a:pos x="30" y="6279"/>
              </a:cxn>
              <a:cxn ang="0">
                <a:pos x="1" y="6310"/>
              </a:cxn>
              <a:cxn ang="0">
                <a:pos x="0" y="6310"/>
              </a:cxn>
              <a:cxn ang="0">
                <a:pos x="0" y="6318"/>
              </a:cxn>
              <a:cxn ang="0">
                <a:pos x="1" y="6318"/>
              </a:cxn>
              <a:cxn ang="0">
                <a:pos x="35" y="6317"/>
              </a:cxn>
              <a:cxn ang="0">
                <a:pos x="70" y="6282"/>
              </a:cxn>
              <a:cxn ang="0">
                <a:pos x="70" y="6282"/>
              </a:cxn>
              <a:cxn ang="0">
                <a:pos x="78" y="6227"/>
              </a:cxn>
              <a:cxn ang="0">
                <a:pos x="77" y="6227"/>
              </a:cxn>
              <a:cxn ang="0">
                <a:pos x="77" y="3138"/>
              </a:cxn>
              <a:cxn ang="0">
                <a:pos x="77" y="91"/>
              </a:cxn>
              <a:cxn ang="0">
                <a:pos x="84" y="40"/>
              </a:cxn>
              <a:cxn ang="0">
                <a:pos x="84" y="39"/>
              </a:cxn>
              <a:cxn ang="0">
                <a:pos x="113" y="8"/>
              </a:cxn>
              <a:cxn ang="0">
                <a:pos x="115" y="8"/>
              </a:cxn>
              <a:cxn ang="0">
                <a:pos x="115" y="1"/>
              </a:cxn>
              <a:cxn ang="0">
                <a:pos x="113" y="1"/>
              </a:cxn>
              <a:cxn ang="0">
                <a:pos x="80" y="2"/>
              </a:cxn>
            </a:cxnLst>
            <a:rect l="0" t="0" r="r" b="b"/>
            <a:pathLst>
              <a:path w="115" h="6319">
                <a:moveTo>
                  <a:pt x="80" y="2"/>
                </a:moveTo>
                <a:lnTo>
                  <a:pt x="80" y="2"/>
                </a:lnTo>
                <a:cubicBezTo>
                  <a:pt x="61" y="4"/>
                  <a:pt x="51" y="13"/>
                  <a:pt x="44" y="36"/>
                </a:cubicBezTo>
                <a:lnTo>
                  <a:pt x="44" y="36"/>
                </a:lnTo>
                <a:cubicBezTo>
                  <a:pt x="41" y="48"/>
                  <a:pt x="39" y="66"/>
                  <a:pt x="37" y="91"/>
                </a:cubicBezTo>
                <a:lnTo>
                  <a:pt x="37" y="91"/>
                </a:lnTo>
                <a:lnTo>
                  <a:pt x="37" y="3071"/>
                </a:lnTo>
                <a:lnTo>
                  <a:pt x="37" y="6227"/>
                </a:lnTo>
                <a:cubicBezTo>
                  <a:pt x="36" y="6248"/>
                  <a:pt x="34" y="6267"/>
                  <a:pt x="31" y="6278"/>
                </a:cubicBezTo>
                <a:lnTo>
                  <a:pt x="30" y="6279"/>
                </a:lnTo>
                <a:cubicBezTo>
                  <a:pt x="27" y="6290"/>
                  <a:pt x="20" y="6311"/>
                  <a:pt x="1" y="6310"/>
                </a:cubicBezTo>
                <a:lnTo>
                  <a:pt x="0" y="6310"/>
                </a:lnTo>
                <a:lnTo>
                  <a:pt x="0" y="6318"/>
                </a:lnTo>
                <a:lnTo>
                  <a:pt x="1" y="6318"/>
                </a:lnTo>
                <a:cubicBezTo>
                  <a:pt x="11" y="6319"/>
                  <a:pt x="26" y="6318"/>
                  <a:pt x="35" y="6317"/>
                </a:cubicBezTo>
                <a:cubicBezTo>
                  <a:pt x="54" y="6314"/>
                  <a:pt x="63" y="6305"/>
                  <a:pt x="70" y="6282"/>
                </a:cubicBezTo>
                <a:lnTo>
                  <a:pt x="70" y="6282"/>
                </a:lnTo>
                <a:cubicBezTo>
                  <a:pt x="74" y="6271"/>
                  <a:pt x="76" y="6252"/>
                  <a:pt x="78" y="6227"/>
                </a:cubicBezTo>
                <a:lnTo>
                  <a:pt x="77" y="6227"/>
                </a:lnTo>
                <a:lnTo>
                  <a:pt x="77" y="3138"/>
                </a:lnTo>
                <a:lnTo>
                  <a:pt x="77" y="91"/>
                </a:lnTo>
                <a:cubicBezTo>
                  <a:pt x="79" y="70"/>
                  <a:pt x="81" y="52"/>
                  <a:pt x="84" y="40"/>
                </a:cubicBezTo>
                <a:lnTo>
                  <a:pt x="84" y="39"/>
                </a:lnTo>
                <a:cubicBezTo>
                  <a:pt x="88" y="29"/>
                  <a:pt x="95" y="7"/>
                  <a:pt x="113" y="8"/>
                </a:cubicBezTo>
                <a:lnTo>
                  <a:pt x="115" y="8"/>
                </a:lnTo>
                <a:lnTo>
                  <a:pt x="115" y="1"/>
                </a:lnTo>
                <a:lnTo>
                  <a:pt x="113" y="1"/>
                </a:lnTo>
                <a:cubicBezTo>
                  <a:pt x="103" y="0"/>
                  <a:pt x="88" y="1"/>
                  <a:pt x="80" y="2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qua Two Column with Text +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gray">
          <a:xfrm>
            <a:off x="457200" y="457200"/>
            <a:ext cx="3931920" cy="5943600"/>
          </a:xfrm>
          <a:prstGeom prst="roundRect">
            <a:avLst>
              <a:gd name="adj" fmla="val 4567"/>
            </a:avLst>
          </a:prstGeom>
          <a:solidFill>
            <a:srgbClr val="5D9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46320" y="1645920"/>
            <a:ext cx="4114800" cy="1005840"/>
          </a:xfrm>
        </p:spPr>
        <p:txBody>
          <a:bodyPr>
            <a:noAutofit/>
          </a:bodyPr>
          <a:lstStyle>
            <a:lvl1pPr>
              <a:defRPr>
                <a:solidFill>
                  <a:srgbClr val="5D967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320" y="2834640"/>
            <a:ext cx="4114800" cy="3291840"/>
          </a:xfrm>
        </p:spPr>
        <p:txBody>
          <a:bodyPr>
            <a:noAutofit/>
          </a:bodyPr>
          <a:lstStyle>
            <a:lvl1pPr marL="61913" indent="-61913">
              <a:buClr>
                <a:srgbClr val="5D9674"/>
              </a:buClr>
              <a:defRPr sz="2400">
                <a:solidFill>
                  <a:schemeClr val="tx2"/>
                </a:solidFill>
              </a:defRPr>
            </a:lvl1pPr>
            <a:lvl2pPr>
              <a:buClr>
                <a:srgbClr val="5D9674"/>
              </a:buClr>
              <a:defRPr sz="2000"/>
            </a:lvl2pPr>
            <a:lvl3pPr>
              <a:buClr>
                <a:srgbClr val="5D9674"/>
              </a:buClr>
              <a:defRPr sz="1800"/>
            </a:lvl3pPr>
            <a:lvl4pPr>
              <a:buClr>
                <a:srgbClr val="5D9674"/>
              </a:buClr>
              <a:defRPr sz="1600"/>
            </a:lvl4pPr>
            <a:lvl5pPr>
              <a:buClr>
                <a:srgbClr val="5D9674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005840"/>
            <a:ext cx="3931920" cy="1188720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% here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548640" y="2194560"/>
            <a:ext cx="3749040" cy="822960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48640" y="3840480"/>
            <a:ext cx="3931920" cy="1188720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% here</a:t>
            </a:r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548640" y="5029200"/>
            <a:ext cx="3749040" cy="822960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4509294" y="412750"/>
            <a:ext cx="125413" cy="6032500"/>
          </a:xfrm>
          <a:custGeom>
            <a:avLst/>
            <a:gdLst/>
            <a:ahLst/>
            <a:cxnLst>
              <a:cxn ang="0">
                <a:pos x="80" y="2"/>
              </a:cxn>
              <a:cxn ang="0">
                <a:pos x="80" y="2"/>
              </a:cxn>
              <a:cxn ang="0">
                <a:pos x="44" y="36"/>
              </a:cxn>
              <a:cxn ang="0">
                <a:pos x="44" y="36"/>
              </a:cxn>
              <a:cxn ang="0">
                <a:pos x="37" y="91"/>
              </a:cxn>
              <a:cxn ang="0">
                <a:pos x="37" y="91"/>
              </a:cxn>
              <a:cxn ang="0">
                <a:pos x="37" y="3071"/>
              </a:cxn>
              <a:cxn ang="0">
                <a:pos x="37" y="6227"/>
              </a:cxn>
              <a:cxn ang="0">
                <a:pos x="31" y="6278"/>
              </a:cxn>
              <a:cxn ang="0">
                <a:pos x="30" y="6279"/>
              </a:cxn>
              <a:cxn ang="0">
                <a:pos x="1" y="6310"/>
              </a:cxn>
              <a:cxn ang="0">
                <a:pos x="0" y="6310"/>
              </a:cxn>
              <a:cxn ang="0">
                <a:pos x="0" y="6318"/>
              </a:cxn>
              <a:cxn ang="0">
                <a:pos x="1" y="6318"/>
              </a:cxn>
              <a:cxn ang="0">
                <a:pos x="35" y="6317"/>
              </a:cxn>
              <a:cxn ang="0">
                <a:pos x="70" y="6282"/>
              </a:cxn>
              <a:cxn ang="0">
                <a:pos x="70" y="6282"/>
              </a:cxn>
              <a:cxn ang="0">
                <a:pos x="78" y="6227"/>
              </a:cxn>
              <a:cxn ang="0">
                <a:pos x="77" y="6227"/>
              </a:cxn>
              <a:cxn ang="0">
                <a:pos x="77" y="3138"/>
              </a:cxn>
              <a:cxn ang="0">
                <a:pos x="77" y="91"/>
              </a:cxn>
              <a:cxn ang="0">
                <a:pos x="84" y="40"/>
              </a:cxn>
              <a:cxn ang="0">
                <a:pos x="84" y="39"/>
              </a:cxn>
              <a:cxn ang="0">
                <a:pos x="113" y="8"/>
              </a:cxn>
              <a:cxn ang="0">
                <a:pos x="115" y="8"/>
              </a:cxn>
              <a:cxn ang="0">
                <a:pos x="115" y="1"/>
              </a:cxn>
              <a:cxn ang="0">
                <a:pos x="113" y="1"/>
              </a:cxn>
              <a:cxn ang="0">
                <a:pos x="80" y="2"/>
              </a:cxn>
            </a:cxnLst>
            <a:rect l="0" t="0" r="r" b="b"/>
            <a:pathLst>
              <a:path w="115" h="6319">
                <a:moveTo>
                  <a:pt x="80" y="2"/>
                </a:moveTo>
                <a:lnTo>
                  <a:pt x="80" y="2"/>
                </a:lnTo>
                <a:cubicBezTo>
                  <a:pt x="61" y="4"/>
                  <a:pt x="51" y="13"/>
                  <a:pt x="44" y="36"/>
                </a:cubicBezTo>
                <a:lnTo>
                  <a:pt x="44" y="36"/>
                </a:lnTo>
                <a:cubicBezTo>
                  <a:pt x="41" y="48"/>
                  <a:pt x="39" y="66"/>
                  <a:pt x="37" y="91"/>
                </a:cubicBezTo>
                <a:lnTo>
                  <a:pt x="37" y="91"/>
                </a:lnTo>
                <a:lnTo>
                  <a:pt x="37" y="3071"/>
                </a:lnTo>
                <a:lnTo>
                  <a:pt x="37" y="6227"/>
                </a:lnTo>
                <a:cubicBezTo>
                  <a:pt x="36" y="6248"/>
                  <a:pt x="34" y="6267"/>
                  <a:pt x="31" y="6278"/>
                </a:cubicBezTo>
                <a:lnTo>
                  <a:pt x="30" y="6279"/>
                </a:lnTo>
                <a:cubicBezTo>
                  <a:pt x="27" y="6290"/>
                  <a:pt x="20" y="6311"/>
                  <a:pt x="1" y="6310"/>
                </a:cubicBezTo>
                <a:lnTo>
                  <a:pt x="0" y="6310"/>
                </a:lnTo>
                <a:lnTo>
                  <a:pt x="0" y="6318"/>
                </a:lnTo>
                <a:lnTo>
                  <a:pt x="1" y="6318"/>
                </a:lnTo>
                <a:cubicBezTo>
                  <a:pt x="11" y="6319"/>
                  <a:pt x="26" y="6318"/>
                  <a:pt x="35" y="6317"/>
                </a:cubicBezTo>
                <a:cubicBezTo>
                  <a:pt x="54" y="6314"/>
                  <a:pt x="63" y="6305"/>
                  <a:pt x="70" y="6282"/>
                </a:cubicBezTo>
                <a:lnTo>
                  <a:pt x="70" y="6282"/>
                </a:lnTo>
                <a:cubicBezTo>
                  <a:pt x="74" y="6271"/>
                  <a:pt x="76" y="6252"/>
                  <a:pt x="78" y="6227"/>
                </a:cubicBezTo>
                <a:lnTo>
                  <a:pt x="77" y="6227"/>
                </a:lnTo>
                <a:lnTo>
                  <a:pt x="77" y="3138"/>
                </a:lnTo>
                <a:lnTo>
                  <a:pt x="77" y="91"/>
                </a:lnTo>
                <a:cubicBezTo>
                  <a:pt x="79" y="70"/>
                  <a:pt x="81" y="52"/>
                  <a:pt x="84" y="40"/>
                </a:cubicBezTo>
                <a:lnTo>
                  <a:pt x="84" y="39"/>
                </a:lnTo>
                <a:cubicBezTo>
                  <a:pt x="88" y="29"/>
                  <a:pt x="95" y="7"/>
                  <a:pt x="113" y="8"/>
                </a:cubicBezTo>
                <a:lnTo>
                  <a:pt x="115" y="8"/>
                </a:lnTo>
                <a:lnTo>
                  <a:pt x="115" y="1"/>
                </a:lnTo>
                <a:lnTo>
                  <a:pt x="113" y="1"/>
                </a:lnTo>
                <a:cubicBezTo>
                  <a:pt x="103" y="0"/>
                  <a:pt x="88" y="1"/>
                  <a:pt x="80" y="2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Two Column with Text +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gray">
          <a:xfrm>
            <a:off x="457200" y="457200"/>
            <a:ext cx="3931920" cy="5943600"/>
          </a:xfrm>
          <a:prstGeom prst="roundRect">
            <a:avLst>
              <a:gd name="adj" fmla="val 4567"/>
            </a:avLst>
          </a:prstGeom>
          <a:solidFill>
            <a:srgbClr val="815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46320" y="1645920"/>
            <a:ext cx="4114800" cy="1005840"/>
          </a:xfrm>
        </p:spPr>
        <p:txBody>
          <a:bodyPr>
            <a:noAutofit/>
          </a:bodyPr>
          <a:lstStyle>
            <a:lvl1pPr>
              <a:defRPr>
                <a:solidFill>
                  <a:srgbClr val="815E9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320" y="2834640"/>
            <a:ext cx="4114800" cy="3291840"/>
          </a:xfrm>
        </p:spPr>
        <p:txBody>
          <a:bodyPr>
            <a:noAutofit/>
          </a:bodyPr>
          <a:lstStyle>
            <a:lvl1pPr marL="61913" indent="-61913">
              <a:buClr>
                <a:srgbClr val="815E90"/>
              </a:buClr>
              <a:defRPr sz="2400">
                <a:solidFill>
                  <a:schemeClr val="tx2"/>
                </a:solidFill>
              </a:defRPr>
            </a:lvl1pPr>
            <a:lvl2pPr>
              <a:buClr>
                <a:srgbClr val="815E90"/>
              </a:buClr>
              <a:defRPr sz="2000"/>
            </a:lvl2pPr>
            <a:lvl3pPr>
              <a:buClr>
                <a:srgbClr val="815E90"/>
              </a:buClr>
              <a:defRPr sz="1800"/>
            </a:lvl3pPr>
            <a:lvl4pPr>
              <a:buClr>
                <a:srgbClr val="815E90"/>
              </a:buClr>
              <a:defRPr sz="1600"/>
            </a:lvl4pPr>
            <a:lvl5pPr>
              <a:buClr>
                <a:srgbClr val="815E90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005840"/>
            <a:ext cx="3931920" cy="1188720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% here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548640" y="2194560"/>
            <a:ext cx="3749040" cy="822960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48640" y="3840480"/>
            <a:ext cx="3931920" cy="1188720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% here</a:t>
            </a:r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548640" y="5029200"/>
            <a:ext cx="3749040" cy="822960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4509294" y="412750"/>
            <a:ext cx="125413" cy="6032500"/>
          </a:xfrm>
          <a:custGeom>
            <a:avLst/>
            <a:gdLst/>
            <a:ahLst/>
            <a:cxnLst>
              <a:cxn ang="0">
                <a:pos x="80" y="2"/>
              </a:cxn>
              <a:cxn ang="0">
                <a:pos x="80" y="2"/>
              </a:cxn>
              <a:cxn ang="0">
                <a:pos x="44" y="36"/>
              </a:cxn>
              <a:cxn ang="0">
                <a:pos x="44" y="36"/>
              </a:cxn>
              <a:cxn ang="0">
                <a:pos x="37" y="91"/>
              </a:cxn>
              <a:cxn ang="0">
                <a:pos x="37" y="91"/>
              </a:cxn>
              <a:cxn ang="0">
                <a:pos x="37" y="3071"/>
              </a:cxn>
              <a:cxn ang="0">
                <a:pos x="37" y="6227"/>
              </a:cxn>
              <a:cxn ang="0">
                <a:pos x="31" y="6278"/>
              </a:cxn>
              <a:cxn ang="0">
                <a:pos x="30" y="6279"/>
              </a:cxn>
              <a:cxn ang="0">
                <a:pos x="1" y="6310"/>
              </a:cxn>
              <a:cxn ang="0">
                <a:pos x="0" y="6310"/>
              </a:cxn>
              <a:cxn ang="0">
                <a:pos x="0" y="6318"/>
              </a:cxn>
              <a:cxn ang="0">
                <a:pos x="1" y="6318"/>
              </a:cxn>
              <a:cxn ang="0">
                <a:pos x="35" y="6317"/>
              </a:cxn>
              <a:cxn ang="0">
                <a:pos x="70" y="6282"/>
              </a:cxn>
              <a:cxn ang="0">
                <a:pos x="70" y="6282"/>
              </a:cxn>
              <a:cxn ang="0">
                <a:pos x="78" y="6227"/>
              </a:cxn>
              <a:cxn ang="0">
                <a:pos x="77" y="6227"/>
              </a:cxn>
              <a:cxn ang="0">
                <a:pos x="77" y="3138"/>
              </a:cxn>
              <a:cxn ang="0">
                <a:pos x="77" y="91"/>
              </a:cxn>
              <a:cxn ang="0">
                <a:pos x="84" y="40"/>
              </a:cxn>
              <a:cxn ang="0">
                <a:pos x="84" y="39"/>
              </a:cxn>
              <a:cxn ang="0">
                <a:pos x="113" y="8"/>
              </a:cxn>
              <a:cxn ang="0">
                <a:pos x="115" y="8"/>
              </a:cxn>
              <a:cxn ang="0">
                <a:pos x="115" y="1"/>
              </a:cxn>
              <a:cxn ang="0">
                <a:pos x="113" y="1"/>
              </a:cxn>
              <a:cxn ang="0">
                <a:pos x="80" y="2"/>
              </a:cxn>
            </a:cxnLst>
            <a:rect l="0" t="0" r="r" b="b"/>
            <a:pathLst>
              <a:path w="115" h="6319">
                <a:moveTo>
                  <a:pt x="80" y="2"/>
                </a:moveTo>
                <a:lnTo>
                  <a:pt x="80" y="2"/>
                </a:lnTo>
                <a:cubicBezTo>
                  <a:pt x="61" y="4"/>
                  <a:pt x="51" y="13"/>
                  <a:pt x="44" y="36"/>
                </a:cubicBezTo>
                <a:lnTo>
                  <a:pt x="44" y="36"/>
                </a:lnTo>
                <a:cubicBezTo>
                  <a:pt x="41" y="48"/>
                  <a:pt x="39" y="66"/>
                  <a:pt x="37" y="91"/>
                </a:cubicBezTo>
                <a:lnTo>
                  <a:pt x="37" y="91"/>
                </a:lnTo>
                <a:lnTo>
                  <a:pt x="37" y="3071"/>
                </a:lnTo>
                <a:lnTo>
                  <a:pt x="37" y="6227"/>
                </a:lnTo>
                <a:cubicBezTo>
                  <a:pt x="36" y="6248"/>
                  <a:pt x="34" y="6267"/>
                  <a:pt x="31" y="6278"/>
                </a:cubicBezTo>
                <a:lnTo>
                  <a:pt x="30" y="6279"/>
                </a:lnTo>
                <a:cubicBezTo>
                  <a:pt x="27" y="6290"/>
                  <a:pt x="20" y="6311"/>
                  <a:pt x="1" y="6310"/>
                </a:cubicBezTo>
                <a:lnTo>
                  <a:pt x="0" y="6310"/>
                </a:lnTo>
                <a:lnTo>
                  <a:pt x="0" y="6318"/>
                </a:lnTo>
                <a:lnTo>
                  <a:pt x="1" y="6318"/>
                </a:lnTo>
                <a:cubicBezTo>
                  <a:pt x="11" y="6319"/>
                  <a:pt x="26" y="6318"/>
                  <a:pt x="35" y="6317"/>
                </a:cubicBezTo>
                <a:cubicBezTo>
                  <a:pt x="54" y="6314"/>
                  <a:pt x="63" y="6305"/>
                  <a:pt x="70" y="6282"/>
                </a:cubicBezTo>
                <a:lnTo>
                  <a:pt x="70" y="6282"/>
                </a:lnTo>
                <a:cubicBezTo>
                  <a:pt x="74" y="6271"/>
                  <a:pt x="76" y="6252"/>
                  <a:pt x="78" y="6227"/>
                </a:cubicBezTo>
                <a:lnTo>
                  <a:pt x="77" y="6227"/>
                </a:lnTo>
                <a:lnTo>
                  <a:pt x="77" y="3138"/>
                </a:lnTo>
                <a:lnTo>
                  <a:pt x="77" y="91"/>
                </a:lnTo>
                <a:cubicBezTo>
                  <a:pt x="79" y="70"/>
                  <a:pt x="81" y="52"/>
                  <a:pt x="84" y="40"/>
                </a:cubicBezTo>
                <a:lnTo>
                  <a:pt x="84" y="39"/>
                </a:lnTo>
                <a:cubicBezTo>
                  <a:pt x="88" y="29"/>
                  <a:pt x="95" y="7"/>
                  <a:pt x="113" y="8"/>
                </a:cubicBezTo>
                <a:lnTo>
                  <a:pt x="115" y="8"/>
                </a:lnTo>
                <a:lnTo>
                  <a:pt x="115" y="1"/>
                </a:lnTo>
                <a:lnTo>
                  <a:pt x="113" y="1"/>
                </a:lnTo>
                <a:cubicBezTo>
                  <a:pt x="103" y="0"/>
                  <a:pt x="88" y="1"/>
                  <a:pt x="80" y="2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lumn with Text +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gray">
          <a:xfrm>
            <a:off x="4754880" y="457200"/>
            <a:ext cx="3931920" cy="5943600"/>
          </a:xfrm>
          <a:prstGeom prst="roundRect">
            <a:avLst>
              <a:gd name="adj" fmla="val 45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7200" y="1645920"/>
            <a:ext cx="3977640" cy="1005840"/>
          </a:xfrm>
        </p:spPr>
        <p:txBody>
          <a:bodyPr>
            <a:noAutofit/>
          </a:bodyPr>
          <a:lstStyle>
            <a:lvl1pPr marL="53975" indent="0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34640"/>
            <a:ext cx="3977640" cy="3291840"/>
          </a:xfrm>
        </p:spPr>
        <p:txBody>
          <a:bodyPr>
            <a:noAutofit/>
          </a:bodyPr>
          <a:lstStyle>
            <a:lvl1pPr marL="109538" indent="-109538">
              <a:buClr>
                <a:schemeClr val="accent1"/>
              </a:buClr>
              <a:defRPr sz="2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defRPr sz="200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600"/>
            </a:lvl4pPr>
            <a:lvl5pPr>
              <a:buClr>
                <a:schemeClr val="accent1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4509294" y="412750"/>
            <a:ext cx="125413" cy="6032500"/>
          </a:xfrm>
          <a:custGeom>
            <a:avLst/>
            <a:gdLst/>
            <a:ahLst/>
            <a:cxnLst>
              <a:cxn ang="0">
                <a:pos x="80" y="2"/>
              </a:cxn>
              <a:cxn ang="0">
                <a:pos x="80" y="2"/>
              </a:cxn>
              <a:cxn ang="0">
                <a:pos x="44" y="36"/>
              </a:cxn>
              <a:cxn ang="0">
                <a:pos x="44" y="36"/>
              </a:cxn>
              <a:cxn ang="0">
                <a:pos x="37" y="91"/>
              </a:cxn>
              <a:cxn ang="0">
                <a:pos x="37" y="91"/>
              </a:cxn>
              <a:cxn ang="0">
                <a:pos x="37" y="3071"/>
              </a:cxn>
              <a:cxn ang="0">
                <a:pos x="37" y="6227"/>
              </a:cxn>
              <a:cxn ang="0">
                <a:pos x="31" y="6278"/>
              </a:cxn>
              <a:cxn ang="0">
                <a:pos x="30" y="6279"/>
              </a:cxn>
              <a:cxn ang="0">
                <a:pos x="1" y="6310"/>
              </a:cxn>
              <a:cxn ang="0">
                <a:pos x="0" y="6310"/>
              </a:cxn>
              <a:cxn ang="0">
                <a:pos x="0" y="6318"/>
              </a:cxn>
              <a:cxn ang="0">
                <a:pos x="1" y="6318"/>
              </a:cxn>
              <a:cxn ang="0">
                <a:pos x="35" y="6317"/>
              </a:cxn>
              <a:cxn ang="0">
                <a:pos x="70" y="6282"/>
              </a:cxn>
              <a:cxn ang="0">
                <a:pos x="70" y="6282"/>
              </a:cxn>
              <a:cxn ang="0">
                <a:pos x="78" y="6227"/>
              </a:cxn>
              <a:cxn ang="0">
                <a:pos x="77" y="6227"/>
              </a:cxn>
              <a:cxn ang="0">
                <a:pos x="77" y="3138"/>
              </a:cxn>
              <a:cxn ang="0">
                <a:pos x="77" y="91"/>
              </a:cxn>
              <a:cxn ang="0">
                <a:pos x="84" y="40"/>
              </a:cxn>
              <a:cxn ang="0">
                <a:pos x="84" y="39"/>
              </a:cxn>
              <a:cxn ang="0">
                <a:pos x="113" y="8"/>
              </a:cxn>
              <a:cxn ang="0">
                <a:pos x="115" y="8"/>
              </a:cxn>
              <a:cxn ang="0">
                <a:pos x="115" y="1"/>
              </a:cxn>
              <a:cxn ang="0">
                <a:pos x="113" y="1"/>
              </a:cxn>
              <a:cxn ang="0">
                <a:pos x="80" y="2"/>
              </a:cxn>
            </a:cxnLst>
            <a:rect l="0" t="0" r="r" b="b"/>
            <a:pathLst>
              <a:path w="115" h="6319">
                <a:moveTo>
                  <a:pt x="80" y="2"/>
                </a:moveTo>
                <a:lnTo>
                  <a:pt x="80" y="2"/>
                </a:lnTo>
                <a:cubicBezTo>
                  <a:pt x="61" y="4"/>
                  <a:pt x="51" y="13"/>
                  <a:pt x="44" y="36"/>
                </a:cubicBezTo>
                <a:lnTo>
                  <a:pt x="44" y="36"/>
                </a:lnTo>
                <a:cubicBezTo>
                  <a:pt x="41" y="48"/>
                  <a:pt x="39" y="66"/>
                  <a:pt x="37" y="91"/>
                </a:cubicBezTo>
                <a:lnTo>
                  <a:pt x="37" y="91"/>
                </a:lnTo>
                <a:lnTo>
                  <a:pt x="37" y="3071"/>
                </a:lnTo>
                <a:lnTo>
                  <a:pt x="37" y="6227"/>
                </a:lnTo>
                <a:cubicBezTo>
                  <a:pt x="36" y="6248"/>
                  <a:pt x="34" y="6267"/>
                  <a:pt x="31" y="6278"/>
                </a:cubicBezTo>
                <a:lnTo>
                  <a:pt x="30" y="6279"/>
                </a:lnTo>
                <a:cubicBezTo>
                  <a:pt x="27" y="6290"/>
                  <a:pt x="20" y="6311"/>
                  <a:pt x="1" y="6310"/>
                </a:cubicBezTo>
                <a:lnTo>
                  <a:pt x="0" y="6310"/>
                </a:lnTo>
                <a:lnTo>
                  <a:pt x="0" y="6318"/>
                </a:lnTo>
                <a:lnTo>
                  <a:pt x="1" y="6318"/>
                </a:lnTo>
                <a:cubicBezTo>
                  <a:pt x="11" y="6319"/>
                  <a:pt x="26" y="6318"/>
                  <a:pt x="35" y="6317"/>
                </a:cubicBezTo>
                <a:cubicBezTo>
                  <a:pt x="54" y="6314"/>
                  <a:pt x="63" y="6305"/>
                  <a:pt x="70" y="6282"/>
                </a:cubicBezTo>
                <a:lnTo>
                  <a:pt x="70" y="6282"/>
                </a:lnTo>
                <a:cubicBezTo>
                  <a:pt x="74" y="6271"/>
                  <a:pt x="76" y="6252"/>
                  <a:pt x="78" y="6227"/>
                </a:cubicBezTo>
                <a:lnTo>
                  <a:pt x="77" y="6227"/>
                </a:lnTo>
                <a:lnTo>
                  <a:pt x="77" y="3138"/>
                </a:lnTo>
                <a:lnTo>
                  <a:pt x="77" y="91"/>
                </a:lnTo>
                <a:cubicBezTo>
                  <a:pt x="79" y="70"/>
                  <a:pt x="81" y="52"/>
                  <a:pt x="84" y="40"/>
                </a:cubicBezTo>
                <a:lnTo>
                  <a:pt x="84" y="39"/>
                </a:lnTo>
                <a:cubicBezTo>
                  <a:pt x="88" y="29"/>
                  <a:pt x="95" y="7"/>
                  <a:pt x="113" y="8"/>
                </a:cubicBezTo>
                <a:lnTo>
                  <a:pt x="115" y="8"/>
                </a:lnTo>
                <a:lnTo>
                  <a:pt x="115" y="1"/>
                </a:lnTo>
                <a:lnTo>
                  <a:pt x="113" y="1"/>
                </a:lnTo>
                <a:cubicBezTo>
                  <a:pt x="103" y="0"/>
                  <a:pt x="88" y="1"/>
                  <a:pt x="80" y="2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4754880" y="4572000"/>
            <a:ext cx="3840480" cy="1508760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COMPANY CONFIDENTIAL  |  FOR INTERNAL USE ONLY  |  DO NOT COPY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2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first lin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6538" indent="-236538">
              <a:buSzPct val="100000"/>
              <a:buFont typeface="Arial" panose="020B0604020202020204" pitchFamily="34" charset="0"/>
              <a:buChar char="•"/>
              <a:defRPr/>
            </a:lvl1pPr>
            <a:lvl2pPr marL="576263" indent="-182563">
              <a:buFont typeface="Calibri" panose="020F0502020204030204" pitchFamily="34" charset="0"/>
              <a:buChar char="̶"/>
              <a:defRPr/>
            </a:lvl2pPr>
            <a:lvl3pPr marL="1025525" indent="-22860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3040"/>
            <a:ext cx="3977640" cy="4525963"/>
          </a:xfrm>
        </p:spPr>
        <p:txBody>
          <a:bodyPr>
            <a:noAutofit/>
          </a:bodyPr>
          <a:lstStyle>
            <a:lvl1pPr marL="61913" indent="-61913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463040"/>
            <a:ext cx="3977640" cy="4525963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 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3040"/>
            <a:ext cx="3977640" cy="4525963"/>
          </a:xfrm>
        </p:spPr>
        <p:txBody>
          <a:bodyPr>
            <a:noAutofit/>
          </a:bodyPr>
          <a:lstStyle>
            <a:lvl1pPr marL="61913" indent="-61913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 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463040"/>
            <a:ext cx="3977640" cy="4525963"/>
          </a:xfrm>
        </p:spPr>
        <p:txBody>
          <a:bodyPr>
            <a:noAutofit/>
          </a:bodyPr>
          <a:lstStyle>
            <a:lvl1pPr marL="112713" indent="-112713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44" y="6442431"/>
            <a:ext cx="966847" cy="263169"/>
          </a:xfrm>
          <a:prstGeom prst="rect">
            <a:avLst/>
          </a:prstGeom>
        </p:spPr>
      </p:pic>
      <p:sp>
        <p:nvSpPr>
          <p:cNvPr id="8" name="Freeform 5"/>
          <p:cNvSpPr>
            <a:spLocks/>
          </p:cNvSpPr>
          <p:nvPr userDrawn="1"/>
        </p:nvSpPr>
        <p:spPr bwMode="gray">
          <a:xfrm>
            <a:off x="451644" y="6153804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73152"/>
            <a:ext cx="8229600" cy="1005840"/>
          </a:xfrm>
          <a:prstGeom prst="rect">
            <a:avLst/>
          </a:prstGeom>
        </p:spPr>
        <p:txBody>
          <a:bodyPr vert="horz" lIns="13716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46304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124200" y="6567101"/>
            <a:ext cx="5105400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05800" y="6567101"/>
            <a:ext cx="381000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5"/>
          <p:cNvSpPr>
            <a:spLocks/>
          </p:cNvSpPr>
          <p:nvPr userDrawn="1"/>
        </p:nvSpPr>
        <p:spPr bwMode="gray">
          <a:xfrm>
            <a:off x="451644" y="1125895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gray">
          <a:xfrm>
            <a:off x="451644" y="6153804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44" y="6442431"/>
            <a:ext cx="966847" cy="2631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33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35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  <p:sldLayoutId id="2147483724" r:id="rId29"/>
    <p:sldLayoutId id="2147483725" r:id="rId30"/>
    <p:sldLayoutId id="2147483726" r:id="rId31"/>
    <p:sldLayoutId id="2147483727" r:id="rId32"/>
    <p:sldLayoutId id="2147483728" r:id="rId33"/>
    <p:sldLayoutId id="2147483729" r:id="rId34"/>
    <p:sldLayoutId id="2147483730" r:id="rId35"/>
    <p:sldLayoutId id="2147483731" r:id="rId36"/>
    <p:sldLayoutId id="2147483732" r:id="rId3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Georgia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800"/>
        </a:spcBef>
        <a:buSzPct val="25000"/>
        <a:buFont typeface="Georgia" panose="02040502050405020303" pitchFamily="18" charset="0"/>
        <a:buChar char=" "/>
        <a:defRPr sz="2400" kern="1200">
          <a:solidFill>
            <a:schemeClr val="accent2"/>
          </a:solidFill>
          <a:latin typeface="Georgia" pitchFamily="18" charset="0"/>
          <a:ea typeface="+mn-ea"/>
          <a:cs typeface="+mn-cs"/>
        </a:defRPr>
      </a:lvl1pPr>
      <a:lvl2pPr marL="228600" indent="-165100" algn="l" defTabSz="914400" rtl="0" eaLnBrk="1" latinLnBrk="0" hangingPunct="1">
        <a:spcBef>
          <a:spcPts val="1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687388" indent="-228600" algn="l" defTabSz="914400" rtl="0" eaLnBrk="1" latinLnBrk="0" hangingPunct="1"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1225" indent="-182563" algn="l" defTabSz="914400" rtl="0" eaLnBrk="1" latinLnBrk="0" hangingPunct="1">
        <a:spcBef>
          <a:spcPts val="6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211263" indent="-228600" algn="l" defTabSz="914400" rtl="0" eaLnBrk="1" latinLnBrk="0" hangingPunct="1">
        <a:spcBef>
          <a:spcPts val="300"/>
        </a:spcBef>
        <a:buClr>
          <a:schemeClr val="tx2"/>
        </a:buClr>
        <a:buFont typeface="Arial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557184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7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73152"/>
            <a:ext cx="8229600" cy="100584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46304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124200" y="6567101"/>
            <a:ext cx="5105400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COMPANY CONFIDENTIAL  |  FOR INTERNAL USE ONLY  |  DO NOT COPY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05800" y="6567101"/>
            <a:ext cx="381000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A2DCB2D-F3A1-47AC-A248-15826C4C808C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451644" y="1125895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60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Georgia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800"/>
        </a:spcBef>
        <a:buFont typeface="Arial" pitchFamily="34" charset="0"/>
        <a:buNone/>
        <a:defRPr sz="2400" kern="1200">
          <a:solidFill>
            <a:schemeClr val="accent2"/>
          </a:solidFill>
          <a:latin typeface="Georgia" pitchFamily="18" charset="0"/>
          <a:ea typeface="+mn-ea"/>
          <a:cs typeface="+mn-cs"/>
        </a:defRPr>
      </a:lvl1pPr>
      <a:lvl2pPr marL="182880" indent="-182880" algn="l" defTabSz="914400" rtl="0" eaLnBrk="1" latinLnBrk="0" hangingPunct="1">
        <a:spcBef>
          <a:spcPts val="1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822960" indent="-182880" algn="l" defTabSz="914400" rtl="0" eaLnBrk="1" latinLnBrk="0" hangingPunct="1">
        <a:spcBef>
          <a:spcPts val="6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spcBef>
          <a:spcPts val="300"/>
        </a:spcBef>
        <a:buClr>
          <a:schemeClr val="tx2"/>
        </a:buClr>
        <a:buFont typeface="Arial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7" b="20007"/>
          <a:stretch/>
        </p:blipFill>
        <p:spPr/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57199" y="858891"/>
            <a:ext cx="6677025" cy="123444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Accum ODS </a:t>
            </a:r>
            <a:r>
              <a:rPr lang="en-US" dirty="0" smtClean="0"/>
              <a:t>Technology Strategy and Roadmap - Draft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8,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COMPANY CONFIDENTIAL  |  FOR INTERNAL USE ONLY  |  DO NOT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2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  <a:r>
              <a:rPr lang="en-US" dirty="0" smtClean="0"/>
              <a:t>#1b: </a:t>
            </a:r>
            <a:r>
              <a:rPr lang="en-US" dirty="0"/>
              <a:t>Add Logging/Analytics to </a:t>
            </a:r>
            <a:r>
              <a:rPr lang="en-US" dirty="0" smtClean="0"/>
              <a:t>the ODS Backend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7700" y="1302709"/>
            <a:ext cx="794385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u="sng" dirty="0"/>
              <a:t>What is the business problem that we are trying to solve?</a:t>
            </a:r>
            <a:endParaRPr lang="en-US" sz="1700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1700" dirty="0"/>
              <a:t>At the Accum ODS backend, we only capture successful accumulator updates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1700" dirty="0"/>
              <a:t>We do not capture any information regarding unsuccessful ODS update attempts (either read or update requests)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1700" dirty="0"/>
              <a:t>This hinders us when we need to troubleshoot issues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1700" dirty="0" smtClean="0"/>
              <a:t>Most issues are with ESI and we </a:t>
            </a:r>
            <a:r>
              <a:rPr lang="en-US" sz="1700" dirty="0"/>
              <a:t>are overly dependent on ESI to send us log information so that we can troubleshoot </a:t>
            </a:r>
            <a:r>
              <a:rPr lang="en-US" sz="1700" dirty="0" smtClean="0"/>
              <a:t>issues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1700" dirty="0" smtClean="0"/>
              <a:t>We are unable to quantify how successful the Accum ODS truly is</a:t>
            </a:r>
            <a:endParaRPr lang="en-US" sz="1700" dirty="0"/>
          </a:p>
          <a:p>
            <a:r>
              <a:rPr lang="en-US" sz="1700" dirty="0"/>
              <a:t> </a:t>
            </a:r>
          </a:p>
          <a:p>
            <a:r>
              <a:rPr lang="en-US" sz="1700" dirty="0"/>
              <a:t> </a:t>
            </a:r>
          </a:p>
          <a:p>
            <a:pPr fontAlgn="ctr"/>
            <a:r>
              <a:rPr lang="en-US" sz="1700" u="sng" dirty="0" smtClean="0"/>
              <a:t>Work to be done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1700" dirty="0" smtClean="0"/>
              <a:t>Develop plans for lightweight logging of all Accum ODS Inquiries and Updates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1700" dirty="0" smtClean="0"/>
              <a:t>Develop plans for detailed logging of all Accum ODS failed transactions</a:t>
            </a:r>
            <a:endParaRPr lang="en-US" sz="17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5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Improvement </a:t>
            </a:r>
            <a:r>
              <a:rPr lang="en-US" sz="2400" dirty="0"/>
              <a:t>#</a:t>
            </a:r>
            <a:r>
              <a:rPr lang="en-US" sz="2400" dirty="0" smtClean="0"/>
              <a:t>2: Eliminate Duplicate </a:t>
            </a:r>
            <a:r>
              <a:rPr lang="en-US" sz="2400" dirty="0"/>
              <a:t>Entries in Accum </a:t>
            </a:r>
            <a:r>
              <a:rPr lang="en-US" sz="2400" dirty="0" smtClean="0"/>
              <a:t>ODS from ESI</a:t>
            </a:r>
            <a:endParaRPr lang="en-US" sz="2400" dirty="0"/>
          </a:p>
        </p:txBody>
      </p:sp>
      <p:grpSp>
        <p:nvGrpSpPr>
          <p:cNvPr id="272" name="Group 271"/>
          <p:cNvGrpSpPr/>
          <p:nvPr/>
        </p:nvGrpSpPr>
        <p:grpSpPr>
          <a:xfrm>
            <a:off x="4707051" y="1896340"/>
            <a:ext cx="1191146" cy="857652"/>
            <a:chOff x="4217438" y="1300892"/>
            <a:chExt cx="1428750" cy="857652"/>
          </a:xfrm>
        </p:grpSpPr>
        <p:sp>
          <p:nvSpPr>
            <p:cNvPr id="6" name="Rectangle 5"/>
            <p:cNvSpPr/>
            <p:nvPr/>
          </p:nvSpPr>
          <p:spPr>
            <a:xfrm>
              <a:off x="4217438" y="1300892"/>
              <a:ext cx="1428750" cy="825858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08782" y="1518684"/>
              <a:ext cx="501609" cy="3547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17438" y="1912323"/>
              <a:ext cx="1428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Integration Layer</a:t>
              </a:r>
              <a:endParaRPr lang="en-US" sz="1000" dirty="0"/>
            </a:p>
          </p:txBody>
        </p:sp>
      </p:grpSp>
      <p:sp>
        <p:nvSpPr>
          <p:cNvPr id="17" name="Can 16"/>
          <p:cNvSpPr/>
          <p:nvPr/>
        </p:nvSpPr>
        <p:spPr>
          <a:xfrm>
            <a:off x="7847463" y="1887146"/>
            <a:ext cx="815524" cy="822309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2"/>
              </a:solidFill>
            </a:endParaRPr>
          </a:p>
        </p:txBody>
      </p:sp>
      <p:cxnSp>
        <p:nvCxnSpPr>
          <p:cNvPr id="26" name="Straight Connector 25"/>
          <p:cNvCxnSpPr>
            <a:stCxn id="15" idx="3"/>
            <a:endCxn id="17" idx="2"/>
          </p:cNvCxnSpPr>
          <p:nvPr/>
        </p:nvCxnSpPr>
        <p:spPr>
          <a:xfrm>
            <a:off x="7408312" y="2037069"/>
            <a:ext cx="439151" cy="261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4" idx="3"/>
            <a:endCxn id="17" idx="2"/>
          </p:cNvCxnSpPr>
          <p:nvPr/>
        </p:nvCxnSpPr>
        <p:spPr>
          <a:xfrm flipV="1">
            <a:off x="7400061" y="2298301"/>
            <a:ext cx="447402" cy="50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91193" y="2088572"/>
            <a:ext cx="2973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r>
              <a:rPr lang="en-US" sz="1200" dirty="0"/>
              <a:t>.</a:t>
            </a:r>
            <a:r>
              <a:rPr lang="en-US" sz="1200" dirty="0" smtClean="0"/>
              <a:t> ESI sends POST that gets assigned to Sys A (SEND Counter = 0) 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91193" y="1326855"/>
            <a:ext cx="824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duplicate Accum entries are inserted into the ODS:</a:t>
            </a:r>
            <a:endParaRPr lang="en-US" dirty="0"/>
          </a:p>
        </p:txBody>
      </p:sp>
      <p:grpSp>
        <p:nvGrpSpPr>
          <p:cNvPr id="273" name="Group 272"/>
          <p:cNvGrpSpPr/>
          <p:nvPr/>
        </p:nvGrpSpPr>
        <p:grpSpPr>
          <a:xfrm>
            <a:off x="6037256" y="1887146"/>
            <a:ext cx="1523456" cy="838117"/>
            <a:chOff x="6037256" y="1291698"/>
            <a:chExt cx="1523456" cy="838117"/>
          </a:xfrm>
        </p:grpSpPr>
        <p:sp>
          <p:nvSpPr>
            <p:cNvPr id="5" name="Rectangle 4"/>
            <p:cNvSpPr/>
            <p:nvPr/>
          </p:nvSpPr>
          <p:spPr>
            <a:xfrm>
              <a:off x="6037256" y="1291698"/>
              <a:ext cx="1523456" cy="82231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37256" y="1883594"/>
              <a:ext cx="15234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CA Mainframe</a:t>
              </a:r>
              <a:endParaRPr lang="en-US" sz="1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65313" y="1342474"/>
              <a:ext cx="1142999" cy="1982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Sys A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717363" y="1342474"/>
              <a:ext cx="682698" cy="200055"/>
            </a:xfrm>
            <a:prstGeom prst="rect">
              <a:avLst/>
            </a:prstGeom>
            <a:solidFill>
              <a:schemeClr val="accent3">
                <a:alpha val="7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1</a:t>
              </a:r>
              <a:r>
                <a:rPr lang="en-US" sz="700" baseline="30000" dirty="0" smtClean="0"/>
                <a:t>st</a:t>
              </a:r>
              <a:r>
                <a:rPr lang="en-US" sz="700" dirty="0" smtClean="0"/>
                <a:t> Post </a:t>
              </a:r>
              <a:r>
                <a:rPr lang="en-US" sz="700" dirty="0" err="1" smtClean="0"/>
                <a:t>Req</a:t>
              </a:r>
              <a:endParaRPr lang="en-US" sz="70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257062" y="1654378"/>
              <a:ext cx="1142999" cy="1982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SysB</a:t>
              </a: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3364229" y="1889916"/>
            <a:ext cx="1180760" cy="857652"/>
            <a:chOff x="2360695" y="1303957"/>
            <a:chExt cx="1435674" cy="857652"/>
          </a:xfrm>
        </p:grpSpPr>
        <p:sp>
          <p:nvSpPr>
            <p:cNvPr id="144" name="Rectangle 143"/>
            <p:cNvSpPr/>
            <p:nvPr/>
          </p:nvSpPr>
          <p:spPr>
            <a:xfrm>
              <a:off x="2367618" y="1303957"/>
              <a:ext cx="1428750" cy="825858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823605" y="1537651"/>
              <a:ext cx="501609" cy="3547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360695" y="1915388"/>
              <a:ext cx="14356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ESI</a:t>
              </a:r>
              <a:endParaRPr lang="en-US" sz="1000" dirty="0"/>
            </a:p>
          </p:txBody>
        </p:sp>
      </p:grpSp>
      <p:cxnSp>
        <p:nvCxnSpPr>
          <p:cNvPr id="24" name="Straight Connector 23"/>
          <p:cNvCxnSpPr>
            <a:stCxn id="12" idx="3"/>
            <a:endCxn id="15" idx="1"/>
          </p:cNvCxnSpPr>
          <p:nvPr/>
        </p:nvCxnSpPr>
        <p:spPr>
          <a:xfrm flipV="1">
            <a:off x="5451504" y="2037069"/>
            <a:ext cx="813809" cy="254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3"/>
            <a:endCxn id="114" idx="1"/>
          </p:cNvCxnSpPr>
          <p:nvPr/>
        </p:nvCxnSpPr>
        <p:spPr>
          <a:xfrm>
            <a:off x="5451504" y="2291512"/>
            <a:ext cx="805558" cy="57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4" name="Group 273"/>
          <p:cNvGrpSpPr/>
          <p:nvPr/>
        </p:nvGrpSpPr>
        <p:grpSpPr>
          <a:xfrm>
            <a:off x="4707051" y="3093059"/>
            <a:ext cx="1191146" cy="857652"/>
            <a:chOff x="4217438" y="1300892"/>
            <a:chExt cx="1428750" cy="857652"/>
          </a:xfrm>
        </p:grpSpPr>
        <p:sp>
          <p:nvSpPr>
            <p:cNvPr id="275" name="Rectangle 274"/>
            <p:cNvSpPr/>
            <p:nvPr/>
          </p:nvSpPr>
          <p:spPr>
            <a:xfrm>
              <a:off x="4217438" y="1300892"/>
              <a:ext cx="1428750" cy="825858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4608782" y="1518684"/>
              <a:ext cx="501609" cy="3547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4217438" y="1912323"/>
              <a:ext cx="1428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Integration Layer</a:t>
              </a:r>
              <a:endParaRPr lang="en-US" sz="1000" dirty="0"/>
            </a:p>
          </p:txBody>
        </p:sp>
      </p:grpSp>
      <p:sp>
        <p:nvSpPr>
          <p:cNvPr id="278" name="Can 277"/>
          <p:cNvSpPr/>
          <p:nvPr/>
        </p:nvSpPr>
        <p:spPr>
          <a:xfrm>
            <a:off x="7847463" y="3083865"/>
            <a:ext cx="815524" cy="822309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2"/>
              </a:solidFill>
            </a:endParaRPr>
          </a:p>
        </p:txBody>
      </p:sp>
      <p:cxnSp>
        <p:nvCxnSpPr>
          <p:cNvPr id="279" name="Straight Connector 278"/>
          <p:cNvCxnSpPr>
            <a:stCxn id="285" idx="3"/>
            <a:endCxn id="278" idx="2"/>
          </p:cNvCxnSpPr>
          <p:nvPr/>
        </p:nvCxnSpPr>
        <p:spPr>
          <a:xfrm>
            <a:off x="7408312" y="3233788"/>
            <a:ext cx="439151" cy="261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stCxn id="287" idx="3"/>
            <a:endCxn id="278" idx="2"/>
          </p:cNvCxnSpPr>
          <p:nvPr/>
        </p:nvCxnSpPr>
        <p:spPr>
          <a:xfrm flipV="1">
            <a:off x="7400061" y="3495020"/>
            <a:ext cx="447402" cy="50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391193" y="3147275"/>
            <a:ext cx="2973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 POST times out and ESI Sends 2</a:t>
            </a:r>
            <a:r>
              <a:rPr lang="en-US" sz="1200" baseline="30000" dirty="0" smtClean="0"/>
              <a:t>nd</a:t>
            </a:r>
            <a:r>
              <a:rPr lang="en-US" sz="1200" dirty="0" smtClean="0"/>
              <a:t> POST, which get assigned to SysB</a:t>
            </a:r>
          </a:p>
          <a:p>
            <a:r>
              <a:rPr lang="en-US" sz="1200" dirty="0" smtClean="0"/>
              <a:t>(Send Counter = 1)</a:t>
            </a:r>
            <a:endParaRPr lang="en-US" sz="1200" dirty="0"/>
          </a:p>
        </p:txBody>
      </p:sp>
      <p:grpSp>
        <p:nvGrpSpPr>
          <p:cNvPr id="282" name="Group 281"/>
          <p:cNvGrpSpPr/>
          <p:nvPr/>
        </p:nvGrpSpPr>
        <p:grpSpPr>
          <a:xfrm>
            <a:off x="6037256" y="3083865"/>
            <a:ext cx="1523456" cy="838117"/>
            <a:chOff x="6037256" y="1291698"/>
            <a:chExt cx="1523456" cy="838117"/>
          </a:xfrm>
        </p:grpSpPr>
        <p:sp>
          <p:nvSpPr>
            <p:cNvPr id="283" name="Rectangle 282"/>
            <p:cNvSpPr/>
            <p:nvPr/>
          </p:nvSpPr>
          <p:spPr>
            <a:xfrm>
              <a:off x="6037256" y="1291698"/>
              <a:ext cx="1523456" cy="82231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6037256" y="1883594"/>
              <a:ext cx="15234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CA Mainframe</a:t>
              </a:r>
              <a:endParaRPr lang="en-US" sz="1000" dirty="0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6265313" y="1342474"/>
              <a:ext cx="1142999" cy="1982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Sys A</a:t>
              </a: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6717363" y="1342474"/>
              <a:ext cx="682698" cy="200055"/>
            </a:xfrm>
            <a:prstGeom prst="rect">
              <a:avLst/>
            </a:prstGeom>
            <a:solidFill>
              <a:schemeClr val="accent3">
                <a:alpha val="7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1</a:t>
              </a:r>
              <a:r>
                <a:rPr lang="en-US" sz="700" baseline="30000" dirty="0" smtClean="0"/>
                <a:t>st</a:t>
              </a:r>
              <a:r>
                <a:rPr lang="en-US" sz="700" dirty="0" smtClean="0"/>
                <a:t> Post </a:t>
              </a:r>
              <a:r>
                <a:rPr lang="en-US" sz="700" dirty="0" err="1" smtClean="0"/>
                <a:t>Req</a:t>
              </a:r>
              <a:endParaRPr lang="en-US" sz="700" dirty="0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6257062" y="1654378"/>
              <a:ext cx="1142999" cy="1982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SysB</a:t>
              </a:r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3364229" y="3086635"/>
            <a:ext cx="1180760" cy="857652"/>
            <a:chOff x="2360695" y="1303957"/>
            <a:chExt cx="1435674" cy="857652"/>
          </a:xfrm>
        </p:grpSpPr>
        <p:sp>
          <p:nvSpPr>
            <p:cNvPr id="289" name="Rectangle 288"/>
            <p:cNvSpPr/>
            <p:nvPr/>
          </p:nvSpPr>
          <p:spPr>
            <a:xfrm>
              <a:off x="2367618" y="1303957"/>
              <a:ext cx="1428750" cy="825858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810676" y="1521749"/>
              <a:ext cx="501609" cy="3547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360695" y="1915388"/>
              <a:ext cx="14356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ESI</a:t>
              </a:r>
              <a:endParaRPr lang="en-US" sz="1000" dirty="0"/>
            </a:p>
          </p:txBody>
        </p:sp>
      </p:grpSp>
      <p:cxnSp>
        <p:nvCxnSpPr>
          <p:cNvPr id="292" name="Straight Connector 291"/>
          <p:cNvCxnSpPr>
            <a:stCxn id="276" idx="3"/>
            <a:endCxn id="285" idx="1"/>
          </p:cNvCxnSpPr>
          <p:nvPr/>
        </p:nvCxnSpPr>
        <p:spPr>
          <a:xfrm flipV="1">
            <a:off x="5451504" y="3233788"/>
            <a:ext cx="813809" cy="254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>
            <a:stCxn id="276" idx="3"/>
            <a:endCxn id="287" idx="1"/>
          </p:cNvCxnSpPr>
          <p:nvPr/>
        </p:nvCxnSpPr>
        <p:spPr>
          <a:xfrm>
            <a:off x="5451504" y="3488231"/>
            <a:ext cx="805558" cy="57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Group 293"/>
          <p:cNvGrpSpPr/>
          <p:nvPr/>
        </p:nvGrpSpPr>
        <p:grpSpPr>
          <a:xfrm>
            <a:off x="4707051" y="4196044"/>
            <a:ext cx="1191146" cy="857652"/>
            <a:chOff x="4217438" y="1300892"/>
            <a:chExt cx="1428750" cy="857652"/>
          </a:xfrm>
        </p:grpSpPr>
        <p:sp>
          <p:nvSpPr>
            <p:cNvPr id="295" name="Rectangle 294"/>
            <p:cNvSpPr/>
            <p:nvPr/>
          </p:nvSpPr>
          <p:spPr>
            <a:xfrm>
              <a:off x="4217438" y="1300892"/>
              <a:ext cx="1428750" cy="825858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4608782" y="1518684"/>
              <a:ext cx="501609" cy="3547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4217438" y="1912323"/>
              <a:ext cx="1428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Integration Layer</a:t>
              </a:r>
              <a:endParaRPr lang="en-US" sz="1000" dirty="0"/>
            </a:p>
          </p:txBody>
        </p:sp>
      </p:grpSp>
      <p:sp>
        <p:nvSpPr>
          <p:cNvPr id="298" name="Can 297"/>
          <p:cNvSpPr/>
          <p:nvPr/>
        </p:nvSpPr>
        <p:spPr>
          <a:xfrm>
            <a:off x="7847463" y="4186850"/>
            <a:ext cx="815524" cy="822309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2"/>
              </a:solidFill>
            </a:endParaRPr>
          </a:p>
        </p:txBody>
      </p:sp>
      <p:cxnSp>
        <p:nvCxnSpPr>
          <p:cNvPr id="299" name="Straight Connector 298"/>
          <p:cNvCxnSpPr>
            <a:stCxn id="305" idx="3"/>
            <a:endCxn id="298" idx="2"/>
          </p:cNvCxnSpPr>
          <p:nvPr/>
        </p:nvCxnSpPr>
        <p:spPr>
          <a:xfrm>
            <a:off x="7408312" y="4336773"/>
            <a:ext cx="439151" cy="261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stCxn id="307" idx="3"/>
            <a:endCxn id="298" idx="2"/>
          </p:cNvCxnSpPr>
          <p:nvPr/>
        </p:nvCxnSpPr>
        <p:spPr>
          <a:xfrm flipV="1">
            <a:off x="7400061" y="4598005"/>
            <a:ext cx="447402" cy="50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391193" y="4087716"/>
            <a:ext cx="2973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3. The 2</a:t>
            </a:r>
            <a:r>
              <a:rPr lang="en-US" sz="1200" baseline="30000" dirty="0" smtClean="0"/>
              <a:t>nd</a:t>
            </a:r>
            <a:r>
              <a:rPr lang="en-US" sz="1200" dirty="0" smtClean="0"/>
              <a:t> POST is processed first and is written to the ODS DB </a:t>
            </a:r>
          </a:p>
          <a:p>
            <a:endParaRPr lang="en-US" sz="1200" dirty="0" smtClean="0"/>
          </a:p>
          <a:p>
            <a:r>
              <a:rPr lang="en-US" sz="1200" dirty="0" smtClean="0"/>
              <a:t>(Dup Check  performed, but no duplicate found)</a:t>
            </a:r>
            <a:endParaRPr lang="en-US" sz="1200" dirty="0"/>
          </a:p>
        </p:txBody>
      </p:sp>
      <p:grpSp>
        <p:nvGrpSpPr>
          <p:cNvPr id="302" name="Group 301"/>
          <p:cNvGrpSpPr/>
          <p:nvPr/>
        </p:nvGrpSpPr>
        <p:grpSpPr>
          <a:xfrm>
            <a:off x="6037256" y="4186850"/>
            <a:ext cx="1523456" cy="838117"/>
            <a:chOff x="6037256" y="1291698"/>
            <a:chExt cx="1523456" cy="838117"/>
          </a:xfrm>
        </p:grpSpPr>
        <p:sp>
          <p:nvSpPr>
            <p:cNvPr id="303" name="Rectangle 302"/>
            <p:cNvSpPr/>
            <p:nvPr/>
          </p:nvSpPr>
          <p:spPr>
            <a:xfrm>
              <a:off x="6037256" y="1291698"/>
              <a:ext cx="1523456" cy="82231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6037256" y="1883594"/>
              <a:ext cx="15234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CA Mainframe</a:t>
              </a:r>
              <a:endParaRPr lang="en-US" sz="1000" dirty="0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6265313" y="1342474"/>
              <a:ext cx="1142999" cy="1982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Sys A</a:t>
              </a: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6717363" y="1342474"/>
              <a:ext cx="682698" cy="215444"/>
            </a:xfrm>
            <a:prstGeom prst="rect">
              <a:avLst/>
            </a:prstGeom>
            <a:solidFill>
              <a:schemeClr val="accent3">
                <a:alpha val="7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</a:t>
              </a:r>
              <a:r>
                <a:rPr lang="en-US" sz="800" baseline="30000" dirty="0" smtClean="0"/>
                <a:t>st</a:t>
              </a:r>
              <a:r>
                <a:rPr lang="en-US" sz="800" dirty="0" smtClean="0"/>
                <a:t> Post </a:t>
              </a:r>
              <a:r>
                <a:rPr lang="en-US" sz="800" dirty="0" err="1" smtClean="0"/>
                <a:t>Req</a:t>
              </a:r>
              <a:endParaRPr lang="en-US" sz="800" dirty="0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6257062" y="1654378"/>
              <a:ext cx="1142999" cy="1982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SysB</a:t>
              </a:r>
            </a:p>
          </p:txBody>
        </p:sp>
      </p:grpSp>
      <p:grpSp>
        <p:nvGrpSpPr>
          <p:cNvPr id="308" name="Group 307"/>
          <p:cNvGrpSpPr/>
          <p:nvPr/>
        </p:nvGrpSpPr>
        <p:grpSpPr>
          <a:xfrm>
            <a:off x="3364229" y="4189620"/>
            <a:ext cx="1180760" cy="857652"/>
            <a:chOff x="2360695" y="1303957"/>
            <a:chExt cx="1435674" cy="857652"/>
          </a:xfrm>
        </p:grpSpPr>
        <p:sp>
          <p:nvSpPr>
            <p:cNvPr id="309" name="Rectangle 308"/>
            <p:cNvSpPr/>
            <p:nvPr/>
          </p:nvSpPr>
          <p:spPr>
            <a:xfrm>
              <a:off x="2367618" y="1303957"/>
              <a:ext cx="1428750" cy="825858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2810676" y="1521749"/>
              <a:ext cx="501609" cy="3547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2360695" y="1915388"/>
              <a:ext cx="14356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ESI</a:t>
              </a:r>
              <a:endParaRPr lang="en-US" sz="1000" dirty="0"/>
            </a:p>
          </p:txBody>
        </p:sp>
      </p:grpSp>
      <p:cxnSp>
        <p:nvCxnSpPr>
          <p:cNvPr id="312" name="Straight Connector 311"/>
          <p:cNvCxnSpPr>
            <a:stCxn id="296" idx="3"/>
            <a:endCxn id="305" idx="1"/>
          </p:cNvCxnSpPr>
          <p:nvPr/>
        </p:nvCxnSpPr>
        <p:spPr>
          <a:xfrm flipV="1">
            <a:off x="5451504" y="4336773"/>
            <a:ext cx="813809" cy="254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296" idx="3"/>
            <a:endCxn id="307" idx="1"/>
          </p:cNvCxnSpPr>
          <p:nvPr/>
        </p:nvCxnSpPr>
        <p:spPr>
          <a:xfrm>
            <a:off x="5451504" y="4591216"/>
            <a:ext cx="805558" cy="57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4" name="Group 313"/>
          <p:cNvGrpSpPr/>
          <p:nvPr/>
        </p:nvGrpSpPr>
        <p:grpSpPr>
          <a:xfrm>
            <a:off x="4741930" y="5257725"/>
            <a:ext cx="1191146" cy="857652"/>
            <a:chOff x="4217438" y="1300892"/>
            <a:chExt cx="1428750" cy="857652"/>
          </a:xfrm>
        </p:grpSpPr>
        <p:sp>
          <p:nvSpPr>
            <p:cNvPr id="315" name="Rectangle 314"/>
            <p:cNvSpPr/>
            <p:nvPr/>
          </p:nvSpPr>
          <p:spPr>
            <a:xfrm>
              <a:off x="4217438" y="1300892"/>
              <a:ext cx="1428750" cy="825858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4608782" y="1518684"/>
              <a:ext cx="501609" cy="3547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4217438" y="1912323"/>
              <a:ext cx="1428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Integration Layer</a:t>
              </a:r>
              <a:endParaRPr lang="en-US" sz="1000" dirty="0"/>
            </a:p>
          </p:txBody>
        </p:sp>
      </p:grpSp>
      <p:sp>
        <p:nvSpPr>
          <p:cNvPr id="318" name="Can 317"/>
          <p:cNvSpPr/>
          <p:nvPr/>
        </p:nvSpPr>
        <p:spPr>
          <a:xfrm>
            <a:off x="7882342" y="5248531"/>
            <a:ext cx="815524" cy="822309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2"/>
              </a:solidFill>
            </a:endParaRPr>
          </a:p>
        </p:txBody>
      </p:sp>
      <p:cxnSp>
        <p:nvCxnSpPr>
          <p:cNvPr id="319" name="Straight Connector 318"/>
          <p:cNvCxnSpPr>
            <a:stCxn id="325" idx="3"/>
            <a:endCxn id="318" idx="2"/>
          </p:cNvCxnSpPr>
          <p:nvPr/>
        </p:nvCxnSpPr>
        <p:spPr>
          <a:xfrm>
            <a:off x="7443191" y="5398454"/>
            <a:ext cx="439151" cy="261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>
            <a:stCxn id="327" idx="3"/>
            <a:endCxn id="318" idx="2"/>
          </p:cNvCxnSpPr>
          <p:nvPr/>
        </p:nvCxnSpPr>
        <p:spPr>
          <a:xfrm flipV="1">
            <a:off x="7434940" y="5659686"/>
            <a:ext cx="447402" cy="50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/>
          <p:cNvSpPr txBox="1"/>
          <p:nvPr/>
        </p:nvSpPr>
        <p:spPr>
          <a:xfrm>
            <a:off x="426072" y="5171374"/>
            <a:ext cx="2973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4. The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POST is written as a duplicate to the ODS</a:t>
            </a:r>
          </a:p>
          <a:p>
            <a:endParaRPr lang="en-US" sz="1200" dirty="0" smtClean="0"/>
          </a:p>
          <a:p>
            <a:r>
              <a:rPr lang="en-US" sz="1200" dirty="0" smtClean="0"/>
              <a:t>(Dup Check not performed since SEND Counter = 0)</a:t>
            </a:r>
            <a:endParaRPr lang="en-US" sz="1200" dirty="0"/>
          </a:p>
        </p:txBody>
      </p:sp>
      <p:grpSp>
        <p:nvGrpSpPr>
          <p:cNvPr id="322" name="Group 321"/>
          <p:cNvGrpSpPr/>
          <p:nvPr/>
        </p:nvGrpSpPr>
        <p:grpSpPr>
          <a:xfrm>
            <a:off x="6072135" y="5248531"/>
            <a:ext cx="1523456" cy="838117"/>
            <a:chOff x="6037256" y="1291698"/>
            <a:chExt cx="1523456" cy="838117"/>
          </a:xfrm>
        </p:grpSpPr>
        <p:sp>
          <p:nvSpPr>
            <p:cNvPr id="323" name="Rectangle 322"/>
            <p:cNvSpPr/>
            <p:nvPr/>
          </p:nvSpPr>
          <p:spPr>
            <a:xfrm>
              <a:off x="6037256" y="1291698"/>
              <a:ext cx="1523456" cy="82231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6037256" y="1883594"/>
              <a:ext cx="15234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CA Mainframe</a:t>
              </a:r>
              <a:endParaRPr lang="en-US" sz="1000" dirty="0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6265313" y="1342474"/>
              <a:ext cx="1142999" cy="1982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Sys A</a:t>
              </a: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6257062" y="1654378"/>
              <a:ext cx="1142999" cy="1982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SysB</a:t>
              </a:r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3399108" y="5251301"/>
            <a:ext cx="1180760" cy="857652"/>
            <a:chOff x="2360695" y="1303957"/>
            <a:chExt cx="1435674" cy="857652"/>
          </a:xfrm>
        </p:grpSpPr>
        <p:sp>
          <p:nvSpPr>
            <p:cNvPr id="329" name="Rectangle 328"/>
            <p:cNvSpPr/>
            <p:nvPr/>
          </p:nvSpPr>
          <p:spPr>
            <a:xfrm>
              <a:off x="2367618" y="1303957"/>
              <a:ext cx="1428750" cy="825858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2810676" y="1521749"/>
              <a:ext cx="501609" cy="3547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2360695" y="1915388"/>
              <a:ext cx="14356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ESI</a:t>
              </a:r>
              <a:endParaRPr lang="en-US" sz="1000" dirty="0"/>
            </a:p>
          </p:txBody>
        </p:sp>
      </p:grpSp>
      <p:cxnSp>
        <p:nvCxnSpPr>
          <p:cNvPr id="332" name="Straight Connector 331"/>
          <p:cNvCxnSpPr>
            <a:stCxn id="316" idx="3"/>
            <a:endCxn id="325" idx="1"/>
          </p:cNvCxnSpPr>
          <p:nvPr/>
        </p:nvCxnSpPr>
        <p:spPr>
          <a:xfrm flipV="1">
            <a:off x="5486383" y="5398454"/>
            <a:ext cx="813809" cy="254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316" idx="3"/>
            <a:endCxn id="327" idx="1"/>
          </p:cNvCxnSpPr>
          <p:nvPr/>
        </p:nvCxnSpPr>
        <p:spPr>
          <a:xfrm>
            <a:off x="5486383" y="5652897"/>
            <a:ext cx="805558" cy="57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6717363" y="3437969"/>
            <a:ext cx="682698" cy="200055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smtClean="0"/>
              <a:t>2nd Post </a:t>
            </a:r>
            <a:r>
              <a:rPr lang="en-US" sz="700" dirty="0" err="1" smtClean="0"/>
              <a:t>Req</a:t>
            </a:r>
            <a:endParaRPr lang="en-US" sz="700" dirty="0"/>
          </a:p>
        </p:txBody>
      </p:sp>
      <p:sp>
        <p:nvSpPr>
          <p:cNvPr id="337" name="TextBox 336"/>
          <p:cNvSpPr txBox="1"/>
          <p:nvPr/>
        </p:nvSpPr>
        <p:spPr>
          <a:xfrm>
            <a:off x="7913876" y="4426087"/>
            <a:ext cx="682698" cy="200055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smtClean="0"/>
              <a:t>2nd Post </a:t>
            </a:r>
            <a:r>
              <a:rPr lang="en-US" sz="700" dirty="0" err="1" smtClean="0"/>
              <a:t>Req</a:t>
            </a:r>
            <a:endParaRPr lang="en-US" sz="700" dirty="0"/>
          </a:p>
        </p:txBody>
      </p:sp>
      <p:sp>
        <p:nvSpPr>
          <p:cNvPr id="338" name="TextBox 337"/>
          <p:cNvSpPr txBox="1"/>
          <p:nvPr/>
        </p:nvSpPr>
        <p:spPr>
          <a:xfrm>
            <a:off x="7948755" y="5493087"/>
            <a:ext cx="682698" cy="200055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smtClean="0"/>
              <a:t>2nd Post </a:t>
            </a:r>
            <a:r>
              <a:rPr lang="en-US" sz="700" dirty="0" err="1" smtClean="0"/>
              <a:t>Req</a:t>
            </a:r>
            <a:endParaRPr lang="en-US" sz="7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948755" y="5748093"/>
            <a:ext cx="682698" cy="200055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</a:t>
            </a:r>
            <a:r>
              <a:rPr lang="en-US" sz="700" baseline="30000" dirty="0" smtClean="0"/>
              <a:t>st</a:t>
            </a:r>
            <a:r>
              <a:rPr lang="en-US" sz="700" dirty="0" smtClean="0"/>
              <a:t> Post </a:t>
            </a:r>
            <a:r>
              <a:rPr lang="en-US" sz="700" dirty="0" err="1" smtClean="0"/>
              <a:t>Req</a:t>
            </a:r>
            <a:endParaRPr lang="en-US" sz="700" dirty="0"/>
          </a:p>
        </p:txBody>
      </p:sp>
      <p:cxnSp>
        <p:nvCxnSpPr>
          <p:cNvPr id="4" name="Straight Arrow Connector 3"/>
          <p:cNvCxnSpPr>
            <a:endCxn id="12" idx="1"/>
          </p:cNvCxnSpPr>
          <p:nvPr/>
        </p:nvCxnSpPr>
        <p:spPr>
          <a:xfrm>
            <a:off x="4157491" y="2285087"/>
            <a:ext cx="875823" cy="64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90" idx="3"/>
            <a:endCxn id="276" idx="1"/>
          </p:cNvCxnSpPr>
          <p:nvPr/>
        </p:nvCxnSpPr>
        <p:spPr>
          <a:xfrm>
            <a:off x="4146858" y="3481807"/>
            <a:ext cx="886456" cy="642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10" idx="3"/>
            <a:endCxn id="296" idx="1"/>
          </p:cNvCxnSpPr>
          <p:nvPr/>
        </p:nvCxnSpPr>
        <p:spPr>
          <a:xfrm>
            <a:off x="4146858" y="4584792"/>
            <a:ext cx="886456" cy="642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30" idx="3"/>
            <a:endCxn id="316" idx="1"/>
          </p:cNvCxnSpPr>
          <p:nvPr/>
        </p:nvCxnSpPr>
        <p:spPr>
          <a:xfrm>
            <a:off x="4181737" y="5646473"/>
            <a:ext cx="886456" cy="642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19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Improvement </a:t>
            </a:r>
            <a:r>
              <a:rPr lang="en-US" sz="2400" dirty="0" smtClean="0"/>
              <a:t>#2: Implement Controls to Eliminate Dups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12279" y="2364866"/>
            <a:ext cx="1688122" cy="560728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err="1" smtClean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27436" y="2506472"/>
            <a:ext cx="412545" cy="2775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0905" y="2744431"/>
            <a:ext cx="836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Consumer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12278" y="3105261"/>
            <a:ext cx="1688122" cy="559432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err="1" smtClean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19353" y="3252792"/>
            <a:ext cx="418190" cy="240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7587" y="3450779"/>
            <a:ext cx="663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Int</a:t>
            </a:r>
            <a:r>
              <a:rPr lang="en-US" sz="1000" dirty="0" smtClean="0"/>
              <a:t> Layer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621102" y="3954929"/>
            <a:ext cx="3579962" cy="147038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51662" y="5179097"/>
            <a:ext cx="971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CA Mainframe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2523771" y="4346322"/>
            <a:ext cx="1513391" cy="751898"/>
          </a:xfrm>
          <a:prstGeom prst="rect">
            <a:avLst/>
          </a:prstGeom>
          <a:solidFill>
            <a:schemeClr val="accent1">
              <a:lumMod val="40000"/>
              <a:lumOff val="60000"/>
              <a:alpha val="76000"/>
            </a:schemeClr>
          </a:solidFill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SysB</a:t>
            </a:r>
          </a:p>
        </p:txBody>
      </p:sp>
      <p:sp>
        <p:nvSpPr>
          <p:cNvPr id="23" name="Can 22"/>
          <p:cNvSpPr/>
          <p:nvPr/>
        </p:nvSpPr>
        <p:spPr>
          <a:xfrm>
            <a:off x="2108103" y="5494610"/>
            <a:ext cx="509512" cy="603251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/>
                </a:solidFill>
              </a:rPr>
              <a:t>AccumODS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1783" y="1313760"/>
            <a:ext cx="3750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Duplicate check only performed when SEND counter ≥ </a:t>
            </a:r>
            <a:r>
              <a:rPr lang="en-US" sz="1400" dirty="0"/>
              <a:t>1</a:t>
            </a:r>
            <a:endParaRPr lang="en-US" sz="14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4805710" y="1313759"/>
            <a:ext cx="39193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Duplicate check </a:t>
            </a:r>
            <a:r>
              <a:rPr lang="en-US" sz="1400" dirty="0" smtClean="0"/>
              <a:t>always performed</a:t>
            </a:r>
            <a:endParaRPr lang="en-US" sz="1400" dirty="0"/>
          </a:p>
        </p:txBody>
      </p:sp>
      <p:cxnSp>
        <p:nvCxnSpPr>
          <p:cNvPr id="28" name="Straight Arrow Connector 27"/>
          <p:cNvCxnSpPr>
            <a:stCxn id="7" idx="2"/>
            <a:endCxn id="11" idx="0"/>
          </p:cNvCxnSpPr>
          <p:nvPr/>
        </p:nvCxnSpPr>
        <p:spPr>
          <a:xfrm flipH="1">
            <a:off x="2328448" y="2783986"/>
            <a:ext cx="5261" cy="468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44" idx="0"/>
          </p:cNvCxnSpPr>
          <p:nvPr/>
        </p:nvCxnSpPr>
        <p:spPr>
          <a:xfrm flipH="1">
            <a:off x="1424774" y="3493104"/>
            <a:ext cx="903674" cy="853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5" idx="2"/>
            <a:endCxn id="23" idx="2"/>
          </p:cNvCxnSpPr>
          <p:nvPr/>
        </p:nvCxnSpPr>
        <p:spPr>
          <a:xfrm>
            <a:off x="1424562" y="4934373"/>
            <a:ext cx="683541" cy="861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598983" y="1644173"/>
            <a:ext cx="0" cy="4353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98740" y="4346322"/>
            <a:ext cx="1452067" cy="751898"/>
          </a:xfrm>
          <a:prstGeom prst="rect">
            <a:avLst/>
          </a:prstGeom>
          <a:solidFill>
            <a:schemeClr val="accent1">
              <a:lumMod val="40000"/>
              <a:lumOff val="60000"/>
              <a:alpha val="76000"/>
            </a:schemeClr>
          </a:solidFill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SysA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58699" y="4656858"/>
            <a:ext cx="1331726" cy="277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Dup  Check when Send Counter  ≥ 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630733" y="4674532"/>
            <a:ext cx="1331726" cy="277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Dup  Check when Send Counter  ≥ 1</a:t>
            </a:r>
          </a:p>
        </p:txBody>
      </p:sp>
      <p:cxnSp>
        <p:nvCxnSpPr>
          <p:cNvPr id="17" name="Straight Arrow Connector 16"/>
          <p:cNvCxnSpPr>
            <a:stCxn id="46" idx="2"/>
            <a:endCxn id="23" idx="4"/>
          </p:cNvCxnSpPr>
          <p:nvPr/>
        </p:nvCxnSpPr>
        <p:spPr>
          <a:xfrm flipH="1">
            <a:off x="2617615" y="4952047"/>
            <a:ext cx="678981" cy="844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2"/>
            <a:endCxn id="16" idx="0"/>
          </p:cNvCxnSpPr>
          <p:nvPr/>
        </p:nvCxnSpPr>
        <p:spPr>
          <a:xfrm>
            <a:off x="2328448" y="3493104"/>
            <a:ext cx="952019" cy="853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866565" y="2329650"/>
            <a:ext cx="1688122" cy="560728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err="1" smtClean="0">
              <a:solidFill>
                <a:schemeClr val="tx2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481722" y="2471256"/>
            <a:ext cx="412545" cy="2775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815191" y="2709215"/>
            <a:ext cx="836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Consumer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866564" y="3070045"/>
            <a:ext cx="1688122" cy="559432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err="1" smtClean="0">
              <a:solidFill>
                <a:schemeClr val="tx2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473639" y="3217576"/>
            <a:ext cx="418190" cy="240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951873" y="3415563"/>
            <a:ext cx="663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Int</a:t>
            </a:r>
            <a:r>
              <a:rPr lang="en-US" sz="1000" dirty="0" smtClean="0"/>
              <a:t> Layer</a:t>
            </a:r>
            <a:endParaRPr lang="en-US" sz="1000" dirty="0"/>
          </a:p>
        </p:txBody>
      </p:sp>
      <p:sp>
        <p:nvSpPr>
          <p:cNvPr id="87" name="Rectangle 86"/>
          <p:cNvSpPr/>
          <p:nvPr/>
        </p:nvSpPr>
        <p:spPr>
          <a:xfrm>
            <a:off x="4975388" y="3919713"/>
            <a:ext cx="3579962" cy="147038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605948" y="5143881"/>
            <a:ext cx="971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CA Mainframe</a:t>
            </a:r>
            <a:endParaRPr lang="en-US" sz="1000" dirty="0"/>
          </a:p>
        </p:txBody>
      </p:sp>
      <p:sp>
        <p:nvSpPr>
          <p:cNvPr id="92" name="Rectangle 91"/>
          <p:cNvSpPr/>
          <p:nvPr/>
        </p:nvSpPr>
        <p:spPr>
          <a:xfrm>
            <a:off x="6878057" y="4311106"/>
            <a:ext cx="1513391" cy="751898"/>
          </a:xfrm>
          <a:prstGeom prst="rect">
            <a:avLst/>
          </a:prstGeom>
          <a:solidFill>
            <a:schemeClr val="accent1">
              <a:lumMod val="40000"/>
              <a:lumOff val="60000"/>
              <a:alpha val="76000"/>
            </a:schemeClr>
          </a:solidFill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SysB</a:t>
            </a:r>
          </a:p>
        </p:txBody>
      </p:sp>
      <p:sp>
        <p:nvSpPr>
          <p:cNvPr id="93" name="Can 92"/>
          <p:cNvSpPr/>
          <p:nvPr/>
        </p:nvSpPr>
        <p:spPr>
          <a:xfrm>
            <a:off x="6462389" y="5459394"/>
            <a:ext cx="509512" cy="603251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/>
                </a:solidFill>
              </a:rPr>
              <a:t>AccumODS</a:t>
            </a:r>
          </a:p>
        </p:txBody>
      </p:sp>
      <p:cxnSp>
        <p:nvCxnSpPr>
          <p:cNvPr id="94" name="Straight Arrow Connector 93"/>
          <p:cNvCxnSpPr>
            <a:stCxn id="67" idx="2"/>
            <a:endCxn id="81" idx="0"/>
          </p:cNvCxnSpPr>
          <p:nvPr/>
        </p:nvCxnSpPr>
        <p:spPr>
          <a:xfrm flipH="1">
            <a:off x="6682734" y="2748770"/>
            <a:ext cx="5261" cy="468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1" idx="2"/>
            <a:endCxn id="97" idx="0"/>
          </p:cNvCxnSpPr>
          <p:nvPr/>
        </p:nvCxnSpPr>
        <p:spPr>
          <a:xfrm flipH="1">
            <a:off x="5779060" y="3457888"/>
            <a:ext cx="903674" cy="853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8" idx="2"/>
            <a:endCxn id="93" idx="2"/>
          </p:cNvCxnSpPr>
          <p:nvPr/>
        </p:nvCxnSpPr>
        <p:spPr>
          <a:xfrm>
            <a:off x="5778848" y="4899157"/>
            <a:ext cx="683541" cy="861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053026" y="4311106"/>
            <a:ext cx="1452067" cy="751898"/>
          </a:xfrm>
          <a:prstGeom prst="rect">
            <a:avLst/>
          </a:prstGeom>
          <a:solidFill>
            <a:schemeClr val="accent1">
              <a:lumMod val="40000"/>
              <a:lumOff val="60000"/>
              <a:alpha val="76000"/>
            </a:schemeClr>
          </a:solidFill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SysA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112985" y="4621642"/>
            <a:ext cx="1331726" cy="277515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Dup  Check when Send Counter  ≥ 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985019" y="4639316"/>
            <a:ext cx="1331726" cy="277515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Dup  Check when Send Counter  ≥ 0</a:t>
            </a:r>
          </a:p>
        </p:txBody>
      </p:sp>
      <p:cxnSp>
        <p:nvCxnSpPr>
          <p:cNvPr id="100" name="Straight Arrow Connector 99"/>
          <p:cNvCxnSpPr>
            <a:stCxn id="99" idx="2"/>
            <a:endCxn id="93" idx="4"/>
          </p:cNvCxnSpPr>
          <p:nvPr/>
        </p:nvCxnSpPr>
        <p:spPr>
          <a:xfrm flipH="1">
            <a:off x="6971901" y="4916831"/>
            <a:ext cx="678981" cy="844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1" idx="2"/>
            <a:endCxn id="92" idx="0"/>
          </p:cNvCxnSpPr>
          <p:nvPr/>
        </p:nvCxnSpPr>
        <p:spPr>
          <a:xfrm>
            <a:off x="6682734" y="3457888"/>
            <a:ext cx="952019" cy="853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0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"/>
            <a:ext cx="8282763" cy="1005840"/>
          </a:xfrm>
        </p:spPr>
        <p:txBody>
          <a:bodyPr/>
          <a:lstStyle/>
          <a:p>
            <a:r>
              <a:rPr lang="en-US" sz="2400" dirty="0"/>
              <a:t>Improvement #2: Eliminate Duplicate Entries in Accum ODS from ESI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7700" y="1302709"/>
            <a:ext cx="7943850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u="sng" dirty="0"/>
              <a:t>What is the business problem that we are trying to solve?</a:t>
            </a:r>
            <a:endParaRPr lang="en-US" sz="1700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1700" dirty="0" smtClean="0"/>
              <a:t>The Accum ODS currently takes in approx 1500 duplicate transactions/day from ESI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1700" dirty="0" smtClean="0"/>
              <a:t>As a result, the possibility exists that we are overcharging or undercharging our members for their medicines</a:t>
            </a:r>
            <a:endParaRPr lang="en-US" sz="1700" dirty="0"/>
          </a:p>
          <a:p>
            <a:r>
              <a:rPr lang="en-US" sz="1700" dirty="0"/>
              <a:t> </a:t>
            </a:r>
          </a:p>
          <a:p>
            <a:pPr fontAlgn="ctr"/>
            <a:r>
              <a:rPr lang="en-US" sz="1700" u="sng" dirty="0" smtClean="0"/>
              <a:t>Work to be done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1700" dirty="0" smtClean="0"/>
              <a:t>Multiple options exist to address this issue: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700" dirty="0" smtClean="0"/>
              <a:t>Check for dups 100% of the time (even when the Resend counter = 0)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700" dirty="0" smtClean="0"/>
              <a:t>Only take transactions whose Resend counter = 0 and assume that any missed transactions will be cleaned up via the Missing claims report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700" dirty="0" smtClean="0"/>
              <a:t>Other approaches</a:t>
            </a:r>
            <a:endParaRPr lang="en-US" sz="1700" dirty="0"/>
          </a:p>
          <a:p>
            <a:endParaRPr lang="en-US" dirty="0" smtClean="0"/>
          </a:p>
          <a:p>
            <a:r>
              <a:rPr lang="en-US" sz="1700" u="sng" dirty="0"/>
              <a:t>Next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Conduct meetings with Accum ODS team, DBA team, Performance team to develop approach for eliminating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Target a date for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Target a date for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/>
          <p:cNvSpPr/>
          <p:nvPr/>
        </p:nvSpPr>
        <p:spPr>
          <a:xfrm>
            <a:off x="7106734" y="4415789"/>
            <a:ext cx="1713296" cy="167317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Improvement </a:t>
            </a:r>
            <a:r>
              <a:rPr lang="en-US" sz="2000" dirty="0"/>
              <a:t>#3: </a:t>
            </a:r>
            <a:r>
              <a:rPr lang="en-US" sz="2000" dirty="0" smtClean="0"/>
              <a:t>Simplify the Accum ODS Integration Layer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866315" y="4436181"/>
            <a:ext cx="1947481" cy="166127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900712" y="2670888"/>
            <a:ext cx="3919318" cy="1384571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tx2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949663" y="2155870"/>
            <a:ext cx="715992" cy="353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Consumer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915158" y="2793236"/>
            <a:ext cx="785171" cy="3536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DataPower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Gateway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384476" y="3358211"/>
            <a:ext cx="817247" cy="3536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BPM Servers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991472" y="2794936"/>
            <a:ext cx="833719" cy="353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DataPower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DAL</a:t>
            </a:r>
          </a:p>
        </p:txBody>
      </p:sp>
      <p:cxnSp>
        <p:nvCxnSpPr>
          <p:cNvPr id="71" name="Straight Arrow Connector 70"/>
          <p:cNvCxnSpPr>
            <a:stCxn id="57" idx="2"/>
            <a:endCxn id="58" idx="0"/>
          </p:cNvCxnSpPr>
          <p:nvPr/>
        </p:nvCxnSpPr>
        <p:spPr>
          <a:xfrm>
            <a:off x="8307659" y="2509553"/>
            <a:ext cx="85" cy="283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024921" y="3752365"/>
            <a:ext cx="1789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ODS Integration Layer</a:t>
            </a:r>
            <a:endParaRPr lang="en-US" sz="1400" dirty="0"/>
          </a:p>
        </p:txBody>
      </p:sp>
      <p:sp>
        <p:nvSpPr>
          <p:cNvPr id="84" name="Rectangle 83"/>
          <p:cNvSpPr/>
          <p:nvPr/>
        </p:nvSpPr>
        <p:spPr>
          <a:xfrm>
            <a:off x="5013273" y="4936377"/>
            <a:ext cx="808356" cy="353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IMS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996033" y="4573109"/>
            <a:ext cx="833718" cy="3536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IMS Connect</a:t>
            </a:r>
          </a:p>
        </p:txBody>
      </p:sp>
      <p:cxnSp>
        <p:nvCxnSpPr>
          <p:cNvPr id="7" name="Straight Arrow Connector 6"/>
          <p:cNvCxnSpPr>
            <a:stCxn id="58" idx="1"/>
            <a:endCxn id="66" idx="3"/>
          </p:cNvCxnSpPr>
          <p:nvPr/>
        </p:nvCxnSpPr>
        <p:spPr>
          <a:xfrm flipH="1">
            <a:off x="5825191" y="2970078"/>
            <a:ext cx="2089967" cy="1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6" idx="2"/>
            <a:endCxn id="92" idx="0"/>
          </p:cNvCxnSpPr>
          <p:nvPr/>
        </p:nvCxnSpPr>
        <p:spPr>
          <a:xfrm>
            <a:off x="5408332" y="3148619"/>
            <a:ext cx="4560" cy="142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74190" y="2786208"/>
            <a:ext cx="137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Non-HRA transactions</a:t>
            </a:r>
            <a:endParaRPr lang="en-US" sz="1000" dirty="0"/>
          </a:p>
        </p:txBody>
      </p:sp>
      <p:sp>
        <p:nvSpPr>
          <p:cNvPr id="109" name="Rectangle 108"/>
          <p:cNvSpPr/>
          <p:nvPr/>
        </p:nvSpPr>
        <p:spPr>
          <a:xfrm>
            <a:off x="7233458" y="4929006"/>
            <a:ext cx="833718" cy="353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LITES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222654" y="3349478"/>
            <a:ext cx="1076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HRA transactions</a:t>
            </a:r>
            <a:endParaRPr lang="en-US" sz="1000" dirty="0"/>
          </a:p>
        </p:txBody>
      </p:sp>
      <p:cxnSp>
        <p:nvCxnSpPr>
          <p:cNvPr id="128" name="Elbow Connector 127"/>
          <p:cNvCxnSpPr>
            <a:stCxn id="58" idx="2"/>
            <a:endCxn id="61" idx="3"/>
          </p:cNvCxnSpPr>
          <p:nvPr/>
        </p:nvCxnSpPr>
        <p:spPr>
          <a:xfrm rot="5400000">
            <a:off x="7560667" y="2787976"/>
            <a:ext cx="388134" cy="11060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61" idx="2"/>
            <a:endCxn id="109" idx="0"/>
          </p:cNvCxnSpPr>
          <p:nvPr/>
        </p:nvCxnSpPr>
        <p:spPr>
          <a:xfrm rot="16200000" flipH="1">
            <a:off x="6613152" y="3891841"/>
            <a:ext cx="1217112" cy="857217"/>
          </a:xfrm>
          <a:prstGeom prst="bentConnector3">
            <a:avLst>
              <a:gd name="adj1" fmla="val 386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61" idx="1"/>
          </p:cNvCxnSpPr>
          <p:nvPr/>
        </p:nvCxnSpPr>
        <p:spPr>
          <a:xfrm rot="10800000">
            <a:off x="5812510" y="3099231"/>
            <a:ext cx="571966" cy="43582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8067803" y="5850271"/>
            <a:ext cx="864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St. Louis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2617623" y="4344199"/>
            <a:ext cx="1685068" cy="1728678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93426" y="4344198"/>
            <a:ext cx="2019960" cy="171677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93426" y="2658276"/>
            <a:ext cx="3909265" cy="1384571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tx2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442378" y="2143258"/>
            <a:ext cx="715992" cy="353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Consumer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407873" y="2780624"/>
            <a:ext cx="785171" cy="353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DataPower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Gateway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2012586" y="2780623"/>
            <a:ext cx="817247" cy="35368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BPM Servers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567312" y="2782324"/>
            <a:ext cx="833719" cy="353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DataPower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DAL</a:t>
            </a:r>
          </a:p>
        </p:txBody>
      </p:sp>
      <p:cxnSp>
        <p:nvCxnSpPr>
          <p:cNvPr id="147" name="Straight Arrow Connector 146"/>
          <p:cNvCxnSpPr>
            <a:stCxn id="143" idx="2"/>
            <a:endCxn id="144" idx="0"/>
          </p:cNvCxnSpPr>
          <p:nvPr/>
        </p:nvCxnSpPr>
        <p:spPr>
          <a:xfrm>
            <a:off x="3800374" y="2496941"/>
            <a:ext cx="85" cy="283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505761" y="3739753"/>
            <a:ext cx="1789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ODS Integration Layer</a:t>
            </a:r>
            <a:endParaRPr lang="en-US" sz="1400" dirty="0"/>
          </a:p>
        </p:txBody>
      </p:sp>
      <p:sp>
        <p:nvSpPr>
          <p:cNvPr id="149" name="Rectangle 148"/>
          <p:cNvSpPr/>
          <p:nvPr/>
        </p:nvSpPr>
        <p:spPr>
          <a:xfrm>
            <a:off x="565363" y="4993731"/>
            <a:ext cx="808356" cy="353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IMS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460181" y="5788625"/>
            <a:ext cx="953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 Mainframe</a:t>
            </a:r>
            <a:endParaRPr lang="en-US" sz="1000" dirty="0"/>
          </a:p>
        </p:txBody>
      </p:sp>
      <p:sp>
        <p:nvSpPr>
          <p:cNvPr id="151" name="Can 150"/>
          <p:cNvSpPr/>
          <p:nvPr/>
        </p:nvSpPr>
        <p:spPr>
          <a:xfrm>
            <a:off x="635975" y="5426583"/>
            <a:ext cx="667131" cy="493116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ODS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Accums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2823683" y="4929005"/>
            <a:ext cx="833718" cy="353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LITES</a:t>
            </a:r>
          </a:p>
        </p:txBody>
      </p:sp>
      <p:cxnSp>
        <p:nvCxnSpPr>
          <p:cNvPr id="161" name="Elbow Connector 160"/>
          <p:cNvCxnSpPr>
            <a:stCxn id="145" idx="2"/>
            <a:endCxn id="158" idx="0"/>
          </p:cNvCxnSpPr>
          <p:nvPr/>
        </p:nvCxnSpPr>
        <p:spPr>
          <a:xfrm rot="16200000" flipH="1">
            <a:off x="1933527" y="3621989"/>
            <a:ext cx="1794699" cy="819332"/>
          </a:xfrm>
          <a:prstGeom prst="bentConnector3">
            <a:avLst>
              <a:gd name="adj1" fmla="val 566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3584268" y="5813909"/>
            <a:ext cx="864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St. Louis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568057" y="3476346"/>
            <a:ext cx="833718" cy="392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Midrange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MQ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568057" y="4446805"/>
            <a:ext cx="833718" cy="392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Mainframe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MQ</a:t>
            </a:r>
          </a:p>
        </p:txBody>
      </p:sp>
      <p:cxnSp>
        <p:nvCxnSpPr>
          <p:cNvPr id="169" name="Straight Arrow Connector 168"/>
          <p:cNvCxnSpPr>
            <a:stCxn id="144" idx="1"/>
            <a:endCxn id="145" idx="3"/>
          </p:cNvCxnSpPr>
          <p:nvPr/>
        </p:nvCxnSpPr>
        <p:spPr>
          <a:xfrm flipH="1" flipV="1">
            <a:off x="2829833" y="2957465"/>
            <a:ext cx="57804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45" idx="1"/>
            <a:endCxn id="146" idx="3"/>
          </p:cNvCxnSpPr>
          <p:nvPr/>
        </p:nvCxnSpPr>
        <p:spPr>
          <a:xfrm flipH="1">
            <a:off x="1401031" y="2957465"/>
            <a:ext cx="611555" cy="1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46" idx="2"/>
            <a:endCxn id="164" idx="0"/>
          </p:cNvCxnSpPr>
          <p:nvPr/>
        </p:nvCxnSpPr>
        <p:spPr>
          <a:xfrm>
            <a:off x="984172" y="3136007"/>
            <a:ext cx="744" cy="3403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64" idx="2"/>
            <a:endCxn id="165" idx="0"/>
          </p:cNvCxnSpPr>
          <p:nvPr/>
        </p:nvCxnSpPr>
        <p:spPr>
          <a:xfrm>
            <a:off x="984916" y="3868886"/>
            <a:ext cx="0" cy="577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65" idx="2"/>
            <a:endCxn id="149" idx="0"/>
          </p:cNvCxnSpPr>
          <p:nvPr/>
        </p:nvCxnSpPr>
        <p:spPr>
          <a:xfrm flipH="1">
            <a:off x="969541" y="4839345"/>
            <a:ext cx="15375" cy="154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49" idx="2"/>
          </p:cNvCxnSpPr>
          <p:nvPr/>
        </p:nvCxnSpPr>
        <p:spPr>
          <a:xfrm>
            <a:off x="969541" y="5347414"/>
            <a:ext cx="7687" cy="79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Can 181"/>
          <p:cNvSpPr/>
          <p:nvPr/>
        </p:nvSpPr>
        <p:spPr>
          <a:xfrm>
            <a:off x="5071108" y="5521583"/>
            <a:ext cx="667131" cy="493116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ODS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Accums</a:t>
            </a:r>
          </a:p>
        </p:txBody>
      </p:sp>
      <p:sp>
        <p:nvSpPr>
          <p:cNvPr id="183" name="Can 182"/>
          <p:cNvSpPr/>
          <p:nvPr/>
        </p:nvSpPr>
        <p:spPr>
          <a:xfrm>
            <a:off x="2910832" y="5434457"/>
            <a:ext cx="667131" cy="493116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HRA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Balance</a:t>
            </a:r>
          </a:p>
        </p:txBody>
      </p:sp>
      <p:cxnSp>
        <p:nvCxnSpPr>
          <p:cNvPr id="185" name="Straight Arrow Connector 184"/>
          <p:cNvCxnSpPr>
            <a:endCxn id="182" idx="1"/>
          </p:cNvCxnSpPr>
          <p:nvPr/>
        </p:nvCxnSpPr>
        <p:spPr>
          <a:xfrm>
            <a:off x="5404673" y="5297587"/>
            <a:ext cx="1" cy="223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an 185"/>
          <p:cNvSpPr/>
          <p:nvPr/>
        </p:nvSpPr>
        <p:spPr>
          <a:xfrm>
            <a:off x="7316751" y="5513095"/>
            <a:ext cx="667131" cy="493116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HRA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Balance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5860591" y="5807490"/>
            <a:ext cx="953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 Mainframe</a:t>
            </a:r>
            <a:endParaRPr lang="en-US" sz="1000" dirty="0"/>
          </a:p>
        </p:txBody>
      </p:sp>
      <p:sp>
        <p:nvSpPr>
          <p:cNvPr id="191" name="TextBox 190"/>
          <p:cNvSpPr txBox="1"/>
          <p:nvPr/>
        </p:nvSpPr>
        <p:spPr>
          <a:xfrm>
            <a:off x="551783" y="1313760"/>
            <a:ext cx="3750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All transactions go through BPM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All transactions go through two MQ stages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4900710" y="1313759"/>
            <a:ext cx="39193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Only HRA transactions go through BPM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IMS Connect replaces two MQ stages</a:t>
            </a:r>
            <a:endParaRPr lang="en-US" sz="1400" dirty="0"/>
          </a:p>
        </p:txBody>
      </p:sp>
      <p:cxnSp>
        <p:nvCxnSpPr>
          <p:cNvPr id="196" name="Straight Arrow Connector 195"/>
          <p:cNvCxnSpPr>
            <a:stCxn id="158" idx="2"/>
            <a:endCxn id="183" idx="1"/>
          </p:cNvCxnSpPr>
          <p:nvPr/>
        </p:nvCxnSpPr>
        <p:spPr>
          <a:xfrm>
            <a:off x="3240542" y="5282688"/>
            <a:ext cx="3856" cy="151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09" idx="2"/>
            <a:endCxn id="186" idx="1"/>
          </p:cNvCxnSpPr>
          <p:nvPr/>
        </p:nvCxnSpPr>
        <p:spPr>
          <a:xfrm>
            <a:off x="7650317" y="5282689"/>
            <a:ext cx="0" cy="230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7743995" y="4519964"/>
            <a:ext cx="1076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Only HRA transactions</a:t>
            </a:r>
            <a:endParaRPr lang="en-US" sz="1000" dirty="0"/>
          </a:p>
        </p:txBody>
      </p:sp>
      <p:sp>
        <p:nvSpPr>
          <p:cNvPr id="202" name="TextBox 201"/>
          <p:cNvSpPr txBox="1"/>
          <p:nvPr/>
        </p:nvSpPr>
        <p:spPr>
          <a:xfrm>
            <a:off x="5365106" y="4042847"/>
            <a:ext cx="1076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HRA &amp; non HRA transactions</a:t>
            </a:r>
            <a:endParaRPr lang="en-US" sz="10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4608872" y="1400175"/>
            <a:ext cx="0" cy="4685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6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Improvement #3: Simplify the Accum ODS </a:t>
            </a:r>
            <a:r>
              <a:rPr lang="en-US" sz="2000" dirty="0" smtClean="0"/>
              <a:t>Integration Layer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7700" y="1302709"/>
            <a:ext cx="79438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u="sng" dirty="0"/>
              <a:t>What is the business problem that we are trying to solve?</a:t>
            </a:r>
            <a:endParaRPr lang="en-US" sz="1700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1700" dirty="0" smtClean="0"/>
              <a:t>There are multiple stages in the Accum ODS transactions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700" dirty="0" smtClean="0"/>
              <a:t>When there are problems with the Accum ODS is it difficult to determine where the problem lies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700" dirty="0" smtClean="0"/>
              <a:t>Unnecessary stages in the transaction degrade performance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sz="1700" dirty="0"/>
          </a:p>
          <a:p>
            <a:pPr fontAlgn="ctr"/>
            <a:r>
              <a:rPr lang="en-US" sz="1700" u="sng" dirty="0" smtClean="0"/>
              <a:t>Work to be done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1700" dirty="0" smtClean="0"/>
              <a:t>Simplify the Accum ODS by bypassing BPM for non-HRA transactions (99% of transaction volume)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1700" dirty="0" smtClean="0"/>
              <a:t>Substitute IMS Connect for IBM MQ to eliminate two stages and provide better visibility to Accum ODS transactions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en-US" sz="1700" dirty="0"/>
          </a:p>
          <a:p>
            <a:pPr fontAlgn="ctr"/>
            <a:r>
              <a:rPr lang="en-US" sz="1700" u="sng" dirty="0" smtClean="0"/>
              <a:t>Executive Support Needed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1700" dirty="0" smtClean="0"/>
              <a:t>Persuading the SOA </a:t>
            </a:r>
            <a:r>
              <a:rPr lang="en-US" sz="1700" dirty="0" smtClean="0"/>
              <a:t>Team </a:t>
            </a:r>
            <a:r>
              <a:rPr lang="en-US" sz="1700" dirty="0" smtClean="0"/>
              <a:t>to implement IMS Connect</a:t>
            </a:r>
            <a:endParaRPr lang="en-US" sz="1700" dirty="0" smtClean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1700" dirty="0" smtClean="0"/>
              <a:t>An adapter must be developed for DataPower to connect to </a:t>
            </a:r>
            <a:r>
              <a:rPr lang="en-US" sz="1700" dirty="0" smtClean="0"/>
              <a:t>IMS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1700" dirty="0" smtClean="0"/>
              <a:t>A framework must be developed to ease development</a:t>
            </a:r>
            <a:endParaRPr lang="en-US" sz="1700" dirty="0" smtClean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1700" dirty="0" smtClean="0"/>
              <a:t>Since this technology is new to Anthem a POC has been recommended</a:t>
            </a:r>
            <a:br>
              <a:rPr lang="en-US" sz="1700" dirty="0" smtClean="0"/>
            </a:b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218751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2872" y="4280578"/>
            <a:ext cx="2967485" cy="121178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9546" y="4596800"/>
            <a:ext cx="2678726" cy="677917"/>
          </a:xfrm>
          <a:prstGeom prst="rect">
            <a:avLst/>
          </a:prstGeom>
          <a:solidFill>
            <a:schemeClr val="accent1">
              <a:lumMod val="40000"/>
              <a:lumOff val="60000"/>
              <a:alpha val="76000"/>
            </a:schemeClr>
          </a:solidFill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87101" y="4692671"/>
            <a:ext cx="889941" cy="277515"/>
          </a:xfrm>
          <a:prstGeom prst="rect">
            <a:avLst/>
          </a:prstGeom>
          <a:solidFill>
            <a:srgbClr val="92D050"/>
          </a:solidFill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Improvement </a:t>
            </a:r>
            <a:r>
              <a:rPr lang="en-US" sz="2400" dirty="0" smtClean="0"/>
              <a:t>#5: Eliminate Transactional Dependency on IMS Membership DB’s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17630" y="6567101"/>
            <a:ext cx="381000" cy="138499"/>
          </a:xfrm>
        </p:spPr>
        <p:txBody>
          <a:bodyPr/>
          <a:lstStyle/>
          <a:p>
            <a:fld id="{1A2DCB2D-F3A1-47AC-A248-15826C4C808C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98077" y="2376012"/>
            <a:ext cx="795407" cy="804183"/>
            <a:chOff x="2336015" y="2274876"/>
            <a:chExt cx="1187696" cy="1209085"/>
          </a:xfrm>
        </p:grpSpPr>
        <p:sp>
          <p:nvSpPr>
            <p:cNvPr id="6" name="Rectangle 5"/>
            <p:cNvSpPr/>
            <p:nvPr/>
          </p:nvSpPr>
          <p:spPr>
            <a:xfrm>
              <a:off x="2336015" y="2274876"/>
              <a:ext cx="1175065" cy="1209085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98768" y="2879315"/>
              <a:ext cx="412545" cy="3547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48643" y="2274876"/>
              <a:ext cx="1175068" cy="511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All Consumers</a:t>
              </a:r>
              <a:endParaRPr lang="en-US" sz="10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706535" y="3374999"/>
            <a:ext cx="767774" cy="679107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err="1" smtClean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8364" y="3591539"/>
            <a:ext cx="268935" cy="240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298" y="3841732"/>
            <a:ext cx="700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Int</a:t>
            </a:r>
            <a:r>
              <a:rPr lang="en-US" sz="1000" dirty="0" smtClean="0"/>
              <a:t> Layer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671027" y="4280578"/>
            <a:ext cx="971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CA Mainframe</a:t>
            </a:r>
            <a:endParaRPr lang="en-US" sz="1000" dirty="0"/>
          </a:p>
        </p:txBody>
      </p:sp>
      <p:sp>
        <p:nvSpPr>
          <p:cNvPr id="19" name="Can 18"/>
          <p:cNvSpPr/>
          <p:nvPr/>
        </p:nvSpPr>
        <p:spPr>
          <a:xfrm>
            <a:off x="1290751" y="5625713"/>
            <a:ext cx="509512" cy="473156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/>
                </a:solidFill>
              </a:rPr>
              <a:t>ISG </a:t>
            </a:r>
            <a:r>
              <a:rPr lang="en-US" sz="800" dirty="0" err="1" smtClean="0">
                <a:solidFill>
                  <a:schemeClr val="tx2"/>
                </a:solidFill>
              </a:rPr>
              <a:t>Mem</a:t>
            </a:r>
            <a:endParaRPr lang="en-US" sz="800" dirty="0" smtClean="0">
              <a:solidFill>
                <a:schemeClr val="tx2"/>
              </a:solidFill>
            </a:endParaRPr>
          </a:p>
          <a:p>
            <a:pPr algn="ctr"/>
            <a:r>
              <a:rPr lang="en-US" sz="800" dirty="0" smtClean="0">
                <a:solidFill>
                  <a:schemeClr val="tx2"/>
                </a:solidFill>
              </a:rPr>
              <a:t>DB</a:t>
            </a:r>
          </a:p>
        </p:txBody>
      </p:sp>
      <p:sp>
        <p:nvSpPr>
          <p:cNvPr id="22" name="Can 21"/>
          <p:cNvSpPr/>
          <p:nvPr/>
        </p:nvSpPr>
        <p:spPr>
          <a:xfrm>
            <a:off x="690676" y="5625712"/>
            <a:ext cx="509512" cy="473157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/>
                </a:solidFill>
              </a:rPr>
              <a:t>WGS </a:t>
            </a:r>
            <a:r>
              <a:rPr lang="en-US" sz="800" dirty="0" err="1" smtClean="0">
                <a:solidFill>
                  <a:schemeClr val="tx2"/>
                </a:solidFill>
              </a:rPr>
              <a:t>Mem</a:t>
            </a:r>
            <a:r>
              <a:rPr lang="en-US" sz="800" dirty="0" smtClean="0">
                <a:solidFill>
                  <a:schemeClr val="tx2"/>
                </a:solidFill>
              </a:rPr>
              <a:t> DB</a:t>
            </a:r>
          </a:p>
        </p:txBody>
      </p:sp>
      <p:sp>
        <p:nvSpPr>
          <p:cNvPr id="23" name="Can 22"/>
          <p:cNvSpPr/>
          <p:nvPr/>
        </p:nvSpPr>
        <p:spPr>
          <a:xfrm>
            <a:off x="2908760" y="5644764"/>
            <a:ext cx="509512" cy="454106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/>
                </a:solidFill>
              </a:rPr>
              <a:t>AccumODS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1783" y="1242201"/>
            <a:ext cx="3750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Accum ODS IMS transaction definitions include reference to IMS Membership DB’s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58210" y="1242200"/>
            <a:ext cx="39193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New “Member-less IMS transaction definitions to eliminate dependency on Membership DB’s</a:t>
            </a:r>
          </a:p>
        </p:txBody>
      </p:sp>
      <p:cxnSp>
        <p:nvCxnSpPr>
          <p:cNvPr id="28" name="Straight Arrow Connector 27"/>
          <p:cNvCxnSpPr>
            <a:stCxn id="7" idx="2"/>
            <a:endCxn id="11" idx="0"/>
          </p:cNvCxnSpPr>
          <p:nvPr/>
        </p:nvCxnSpPr>
        <p:spPr>
          <a:xfrm>
            <a:off x="1079157" y="3013991"/>
            <a:ext cx="3675" cy="577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</p:cNvCxnSpPr>
          <p:nvPr/>
        </p:nvCxnSpPr>
        <p:spPr>
          <a:xfrm>
            <a:off x="1082832" y="3831851"/>
            <a:ext cx="843" cy="893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9" idx="1"/>
          </p:cNvCxnSpPr>
          <p:nvPr/>
        </p:nvCxnSpPr>
        <p:spPr>
          <a:xfrm>
            <a:off x="1545507" y="5084968"/>
            <a:ext cx="0" cy="5407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2" idx="1"/>
          </p:cNvCxnSpPr>
          <p:nvPr/>
        </p:nvCxnSpPr>
        <p:spPr>
          <a:xfrm>
            <a:off x="945432" y="5074515"/>
            <a:ext cx="0" cy="5511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1" idx="3"/>
            <a:endCxn id="23" idx="1"/>
          </p:cNvCxnSpPr>
          <p:nvPr/>
        </p:nvCxnSpPr>
        <p:spPr>
          <a:xfrm>
            <a:off x="1777042" y="4831429"/>
            <a:ext cx="1386474" cy="8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846321" y="4797000"/>
            <a:ext cx="869913" cy="277515"/>
          </a:xfrm>
          <a:prstGeom prst="rect">
            <a:avLst/>
          </a:prstGeom>
          <a:solidFill>
            <a:srgbClr val="92D050"/>
          </a:solidFill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ADD/GET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ACCUM Trans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87270" y="2134239"/>
            <a:ext cx="20530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When Accum ODS initially implemented on 1/1/2014, Real-time transactions  for all consumers were dependent  on calls to Membership DB’s.</a:t>
            </a:r>
          </a:p>
          <a:p>
            <a:endParaRPr lang="en-US" sz="800" dirty="0"/>
          </a:p>
          <a:p>
            <a:r>
              <a:rPr lang="en-US" sz="800" dirty="0" smtClean="0"/>
              <a:t>In December, 2014 that dependency was eliminated for all Consumers, except DeCare.  However, because the DeCare transaction needs  the Membership DB’s, the IMS transaction definitions still reference the Membership DB’s.</a:t>
            </a:r>
          </a:p>
          <a:p>
            <a:endParaRPr lang="en-US" sz="800" dirty="0"/>
          </a:p>
          <a:p>
            <a:r>
              <a:rPr lang="en-US" sz="800" dirty="0" smtClean="0"/>
              <a:t>Thus, whenever the  Membership DB’s are not available (during batch transition from R/W to R/O mode, the Accum ODS transactions stall for all consumers</a:t>
            </a:r>
            <a:endParaRPr lang="en-US" sz="800" dirty="0"/>
          </a:p>
        </p:txBody>
      </p:sp>
      <p:sp>
        <p:nvSpPr>
          <p:cNvPr id="117" name="Rectangle 116"/>
          <p:cNvSpPr/>
          <p:nvPr/>
        </p:nvSpPr>
        <p:spPr>
          <a:xfrm>
            <a:off x="4827508" y="4280578"/>
            <a:ext cx="3856463" cy="1165786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894182" y="4550802"/>
            <a:ext cx="3773210" cy="723936"/>
          </a:xfrm>
          <a:prstGeom prst="rect">
            <a:avLst/>
          </a:prstGeom>
          <a:solidFill>
            <a:schemeClr val="accent1">
              <a:lumMod val="40000"/>
              <a:lumOff val="60000"/>
              <a:alpha val="76000"/>
            </a:schemeClr>
          </a:solidFill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041738" y="4646673"/>
            <a:ext cx="942909" cy="277515"/>
          </a:xfrm>
          <a:prstGeom prst="rect">
            <a:avLst/>
          </a:prstGeom>
          <a:solidFill>
            <a:srgbClr val="92D050"/>
          </a:solidFill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4809583" y="2233512"/>
            <a:ext cx="795407" cy="922546"/>
            <a:chOff x="2336015" y="2274875"/>
            <a:chExt cx="1187696" cy="1476051"/>
          </a:xfrm>
        </p:grpSpPr>
        <p:sp>
          <p:nvSpPr>
            <p:cNvPr id="121" name="Rectangle 120"/>
            <p:cNvSpPr/>
            <p:nvPr/>
          </p:nvSpPr>
          <p:spPr>
            <a:xfrm>
              <a:off x="2336015" y="2274875"/>
              <a:ext cx="1175065" cy="1476051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698768" y="2835207"/>
              <a:ext cx="412545" cy="3547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348643" y="2274876"/>
              <a:ext cx="1175068" cy="31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DeCare</a:t>
              </a:r>
              <a:endParaRPr lang="en-US" sz="1000" dirty="0"/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4829871" y="3381593"/>
            <a:ext cx="3739106" cy="679107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err="1" smtClean="0">
              <a:solidFill>
                <a:schemeClr val="tx2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016740" y="3545541"/>
            <a:ext cx="376043" cy="240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232282" y="4218341"/>
            <a:ext cx="971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CA Mainframe</a:t>
            </a:r>
            <a:endParaRPr lang="en-US" sz="1000" dirty="0"/>
          </a:p>
        </p:txBody>
      </p:sp>
      <p:sp>
        <p:nvSpPr>
          <p:cNvPr id="128" name="Can 127"/>
          <p:cNvSpPr/>
          <p:nvPr/>
        </p:nvSpPr>
        <p:spPr>
          <a:xfrm>
            <a:off x="5592029" y="5579715"/>
            <a:ext cx="509512" cy="519155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/>
                </a:solidFill>
              </a:rPr>
              <a:t>ISG </a:t>
            </a:r>
            <a:r>
              <a:rPr lang="en-US" sz="800" dirty="0" err="1" smtClean="0">
                <a:solidFill>
                  <a:schemeClr val="tx2"/>
                </a:solidFill>
              </a:rPr>
              <a:t>Mem</a:t>
            </a:r>
            <a:endParaRPr lang="en-US" sz="800" dirty="0" smtClean="0">
              <a:solidFill>
                <a:schemeClr val="tx2"/>
              </a:solidFill>
            </a:endParaRPr>
          </a:p>
          <a:p>
            <a:pPr algn="ctr"/>
            <a:r>
              <a:rPr lang="en-US" sz="800" dirty="0" smtClean="0">
                <a:solidFill>
                  <a:schemeClr val="tx2"/>
                </a:solidFill>
              </a:rPr>
              <a:t>DB</a:t>
            </a:r>
          </a:p>
        </p:txBody>
      </p:sp>
      <p:sp>
        <p:nvSpPr>
          <p:cNvPr id="129" name="Can 128"/>
          <p:cNvSpPr/>
          <p:nvPr/>
        </p:nvSpPr>
        <p:spPr>
          <a:xfrm>
            <a:off x="4991954" y="5579714"/>
            <a:ext cx="509512" cy="519155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/>
                </a:solidFill>
              </a:rPr>
              <a:t>WGS </a:t>
            </a:r>
            <a:r>
              <a:rPr lang="en-US" sz="800" dirty="0" err="1" smtClean="0">
                <a:solidFill>
                  <a:schemeClr val="tx2"/>
                </a:solidFill>
              </a:rPr>
              <a:t>Mem</a:t>
            </a:r>
            <a:r>
              <a:rPr lang="en-US" sz="800" dirty="0" smtClean="0">
                <a:solidFill>
                  <a:schemeClr val="tx2"/>
                </a:solidFill>
              </a:rPr>
              <a:t> DB</a:t>
            </a:r>
          </a:p>
        </p:txBody>
      </p:sp>
      <p:sp>
        <p:nvSpPr>
          <p:cNvPr id="130" name="Can 129"/>
          <p:cNvSpPr/>
          <p:nvPr/>
        </p:nvSpPr>
        <p:spPr>
          <a:xfrm>
            <a:off x="7878124" y="5598765"/>
            <a:ext cx="509512" cy="500105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/>
                </a:solidFill>
              </a:rPr>
              <a:t>AccumODS</a:t>
            </a:r>
          </a:p>
        </p:txBody>
      </p:sp>
      <p:cxnSp>
        <p:nvCxnSpPr>
          <p:cNvPr id="131" name="Straight Arrow Connector 130"/>
          <p:cNvCxnSpPr>
            <a:stCxn id="122" idx="2"/>
            <a:endCxn id="125" idx="0"/>
          </p:cNvCxnSpPr>
          <p:nvPr/>
        </p:nvCxnSpPr>
        <p:spPr>
          <a:xfrm>
            <a:off x="5190663" y="2805453"/>
            <a:ext cx="14099" cy="740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208741" y="3759187"/>
            <a:ext cx="2774" cy="8874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128" idx="1"/>
          </p:cNvCxnSpPr>
          <p:nvPr/>
        </p:nvCxnSpPr>
        <p:spPr>
          <a:xfrm>
            <a:off x="5846785" y="5038970"/>
            <a:ext cx="0" cy="5407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endCxn id="129" idx="1"/>
          </p:cNvCxnSpPr>
          <p:nvPr/>
        </p:nvCxnSpPr>
        <p:spPr>
          <a:xfrm>
            <a:off x="5246710" y="5028517"/>
            <a:ext cx="0" cy="5511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6" idx="3"/>
            <a:endCxn id="130" idx="2"/>
          </p:cNvCxnSpPr>
          <p:nvPr/>
        </p:nvCxnSpPr>
        <p:spPr>
          <a:xfrm>
            <a:off x="5870870" y="4889760"/>
            <a:ext cx="2007254" cy="959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5000957" y="4751002"/>
            <a:ext cx="869913" cy="277515"/>
          </a:xfrm>
          <a:prstGeom prst="rect">
            <a:avLst/>
          </a:prstGeom>
          <a:solidFill>
            <a:srgbClr val="92D050"/>
          </a:solidFill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ADD/GET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ACCUM Trans</a:t>
            </a:r>
          </a:p>
        </p:txBody>
      </p:sp>
      <p:grpSp>
        <p:nvGrpSpPr>
          <p:cNvPr id="144" name="Group 143"/>
          <p:cNvGrpSpPr/>
          <p:nvPr/>
        </p:nvGrpSpPr>
        <p:grpSpPr>
          <a:xfrm>
            <a:off x="7773569" y="2245388"/>
            <a:ext cx="795407" cy="919902"/>
            <a:chOff x="2336015" y="2274876"/>
            <a:chExt cx="1187696" cy="1491406"/>
          </a:xfrm>
        </p:grpSpPr>
        <p:sp>
          <p:nvSpPr>
            <p:cNvPr id="145" name="Rectangle 144"/>
            <p:cNvSpPr/>
            <p:nvPr/>
          </p:nvSpPr>
          <p:spPr>
            <a:xfrm>
              <a:off x="2336015" y="2274876"/>
              <a:ext cx="1175065" cy="1491406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737409" y="2879315"/>
              <a:ext cx="412545" cy="3547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348643" y="2274876"/>
              <a:ext cx="1175068" cy="511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All Other Consumers</a:t>
              </a:r>
              <a:endParaRPr lang="en-US" sz="1000" dirty="0"/>
            </a:p>
          </p:txBody>
        </p:sp>
      </p:grpSp>
      <p:sp>
        <p:nvSpPr>
          <p:cNvPr id="153" name="Rectangle 152"/>
          <p:cNvSpPr/>
          <p:nvPr/>
        </p:nvSpPr>
        <p:spPr>
          <a:xfrm>
            <a:off x="7736933" y="4663925"/>
            <a:ext cx="889941" cy="410590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696153" y="4768254"/>
            <a:ext cx="869913" cy="423844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Member-less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ADD/GET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ACCUM Trans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6430358" y="3385300"/>
            <a:ext cx="700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Int</a:t>
            </a:r>
            <a:r>
              <a:rPr lang="en-US" sz="1000" dirty="0" smtClean="0"/>
              <a:t> Layer</a:t>
            </a:r>
            <a:endParaRPr lang="en-US" sz="1000" dirty="0"/>
          </a:p>
        </p:txBody>
      </p:sp>
      <p:cxnSp>
        <p:nvCxnSpPr>
          <p:cNvPr id="163" name="Straight Arrow Connector 162"/>
          <p:cNvCxnSpPr>
            <a:stCxn id="146" idx="2"/>
            <a:endCxn id="61" idx="0"/>
          </p:cNvCxnSpPr>
          <p:nvPr/>
        </p:nvCxnSpPr>
        <p:spPr>
          <a:xfrm flipH="1">
            <a:off x="8176516" y="2837023"/>
            <a:ext cx="4011" cy="681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61" idx="2"/>
            <a:endCxn id="153" idx="0"/>
          </p:cNvCxnSpPr>
          <p:nvPr/>
        </p:nvCxnSpPr>
        <p:spPr>
          <a:xfrm>
            <a:off x="8176516" y="3759187"/>
            <a:ext cx="5388" cy="904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54" idx="2"/>
            <a:endCxn id="130" idx="1"/>
          </p:cNvCxnSpPr>
          <p:nvPr/>
        </p:nvCxnSpPr>
        <p:spPr>
          <a:xfrm>
            <a:off x="8131110" y="5192098"/>
            <a:ext cx="1770" cy="406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5662872" y="2275785"/>
            <a:ext cx="2109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DeCare uses existing IMS transactions, but all other consumers use new Member-less versions of the transactions</a:t>
            </a:r>
          </a:p>
          <a:p>
            <a:endParaRPr lang="en-US" sz="800" dirty="0"/>
          </a:p>
          <a:p>
            <a:r>
              <a:rPr lang="en-US" sz="800" dirty="0" smtClean="0"/>
              <a:t>Consumers using Member-less transactions will  not be stalled during nightly batch when Membership DB’s are temporarily unavailable</a:t>
            </a:r>
            <a:endParaRPr lang="en-US" sz="8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4332647" y="1626921"/>
            <a:ext cx="0" cy="4353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988494" y="3518875"/>
            <a:ext cx="376043" cy="240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54171" y="4600632"/>
            <a:ext cx="604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IMS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6366711" y="4554491"/>
            <a:ext cx="604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IMS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74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1191096" y="4918084"/>
            <a:ext cx="1683713" cy="539382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Improvement #6: Staggered Upgrades of CA Mainframe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41889" y="2926410"/>
            <a:ext cx="1094907" cy="1901323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70957" y="2464745"/>
            <a:ext cx="833718" cy="3428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ODS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68876" y="3039806"/>
            <a:ext cx="827173" cy="353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DataPower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Gateway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70566" y="3520349"/>
            <a:ext cx="825483" cy="353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BPM Servers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62330" y="3971449"/>
            <a:ext cx="833719" cy="351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DataPower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62330" y="4409119"/>
            <a:ext cx="833719" cy="3547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MQ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259534" y="4989979"/>
            <a:ext cx="715992" cy="386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Sys A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089809" y="4993010"/>
            <a:ext cx="715992" cy="386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SysB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1230610" y="4993010"/>
            <a:ext cx="751852" cy="398094"/>
          </a:xfrm>
          <a:prstGeom prst="line">
            <a:avLst/>
          </a:prstGeom>
          <a:ln w="63500">
            <a:solidFill>
              <a:schemeClr val="accent6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1277263" y="4989979"/>
            <a:ext cx="698263" cy="385199"/>
          </a:xfrm>
          <a:prstGeom prst="line">
            <a:avLst/>
          </a:prstGeom>
          <a:ln w="63500">
            <a:solidFill>
              <a:schemeClr val="accent6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51783" y="1313760"/>
            <a:ext cx="262833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Both LPARs of CA mainframe taken down for 7 hours once per month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404763" y="1313758"/>
            <a:ext cx="52024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Each LPAR of CA Mainframe is taken down in a staggered fashion so that Accum ODS services are not disrupted</a:t>
            </a:r>
          </a:p>
        </p:txBody>
      </p:sp>
      <p:sp>
        <p:nvSpPr>
          <p:cNvPr id="73" name="Can 72"/>
          <p:cNvSpPr/>
          <p:nvPr/>
        </p:nvSpPr>
        <p:spPr>
          <a:xfrm>
            <a:off x="1728551" y="5500716"/>
            <a:ext cx="509512" cy="500105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/>
                </a:solidFill>
              </a:rPr>
              <a:t>AccumODS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4402" y="4938425"/>
            <a:ext cx="107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 </a:t>
            </a:r>
          </a:p>
          <a:p>
            <a:pPr algn="ctr"/>
            <a:r>
              <a:rPr lang="en-US" sz="1200" dirty="0" smtClean="0"/>
              <a:t>Mainframe</a:t>
            </a:r>
            <a:endParaRPr lang="en-US" sz="1200" dirty="0"/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2053949" y="4973086"/>
            <a:ext cx="751852" cy="398094"/>
          </a:xfrm>
          <a:prstGeom prst="line">
            <a:avLst/>
          </a:prstGeom>
          <a:ln w="63500">
            <a:solidFill>
              <a:schemeClr val="accent6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2073659" y="4985981"/>
            <a:ext cx="698263" cy="385199"/>
          </a:xfrm>
          <a:prstGeom prst="line">
            <a:avLst/>
          </a:prstGeom>
          <a:ln w="63500">
            <a:solidFill>
              <a:schemeClr val="accent6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80122" y="2222552"/>
            <a:ext cx="0" cy="3758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67791" y="3643199"/>
            <a:ext cx="107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Integration</a:t>
            </a:r>
          </a:p>
          <a:p>
            <a:pPr algn="ctr"/>
            <a:r>
              <a:rPr lang="en-US" sz="1200" dirty="0" smtClean="0"/>
              <a:t>Layer</a:t>
            </a:r>
            <a:endParaRPr lang="en-US" sz="1200" dirty="0"/>
          </a:p>
        </p:txBody>
      </p:sp>
      <p:cxnSp>
        <p:nvCxnSpPr>
          <p:cNvPr id="31" name="Straight Arrow Connector 30"/>
          <p:cNvCxnSpPr>
            <a:stCxn id="13" idx="2"/>
            <a:endCxn id="15" idx="0"/>
          </p:cNvCxnSpPr>
          <p:nvPr/>
        </p:nvCxnSpPr>
        <p:spPr>
          <a:xfrm flipH="1">
            <a:off x="1982463" y="2807573"/>
            <a:ext cx="5353" cy="232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2"/>
            <a:endCxn id="16" idx="0"/>
          </p:cNvCxnSpPr>
          <p:nvPr/>
        </p:nvCxnSpPr>
        <p:spPr>
          <a:xfrm>
            <a:off x="1982463" y="3393489"/>
            <a:ext cx="845" cy="126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2"/>
            <a:endCxn id="17" idx="0"/>
          </p:cNvCxnSpPr>
          <p:nvPr/>
        </p:nvCxnSpPr>
        <p:spPr>
          <a:xfrm flipH="1">
            <a:off x="1979190" y="3874032"/>
            <a:ext cx="4118" cy="97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2"/>
            <a:endCxn id="18" idx="0"/>
          </p:cNvCxnSpPr>
          <p:nvPr/>
        </p:nvCxnSpPr>
        <p:spPr>
          <a:xfrm>
            <a:off x="1979190" y="4322761"/>
            <a:ext cx="0" cy="86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8" idx="2"/>
            <a:endCxn id="48" idx="0"/>
          </p:cNvCxnSpPr>
          <p:nvPr/>
        </p:nvCxnSpPr>
        <p:spPr>
          <a:xfrm flipH="1">
            <a:off x="1617530" y="4763878"/>
            <a:ext cx="361660" cy="226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2"/>
            <a:endCxn id="49" idx="0"/>
          </p:cNvCxnSpPr>
          <p:nvPr/>
        </p:nvCxnSpPr>
        <p:spPr>
          <a:xfrm>
            <a:off x="1979190" y="4763878"/>
            <a:ext cx="468615" cy="229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3386395" y="4897964"/>
            <a:ext cx="1683713" cy="539382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3637188" y="2906290"/>
            <a:ext cx="1094907" cy="1901323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tx2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3766256" y="2444625"/>
            <a:ext cx="833718" cy="3428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ODS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3764175" y="3019686"/>
            <a:ext cx="827173" cy="353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DataPower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Gateway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3765865" y="3500229"/>
            <a:ext cx="825483" cy="353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BPM Servers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3757629" y="3951329"/>
            <a:ext cx="833719" cy="351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DataPower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DAL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3757629" y="4388999"/>
            <a:ext cx="833719" cy="3547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MQ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3454833" y="4969859"/>
            <a:ext cx="715992" cy="386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Sys A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4285108" y="4972890"/>
            <a:ext cx="715992" cy="386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SysB</a:t>
            </a:r>
          </a:p>
        </p:txBody>
      </p:sp>
      <p:cxnSp>
        <p:nvCxnSpPr>
          <p:cNvPr id="158" name="Straight Connector 157"/>
          <p:cNvCxnSpPr/>
          <p:nvPr/>
        </p:nvCxnSpPr>
        <p:spPr>
          <a:xfrm flipH="1">
            <a:off x="3425909" y="4972890"/>
            <a:ext cx="751852" cy="398094"/>
          </a:xfrm>
          <a:prstGeom prst="line">
            <a:avLst/>
          </a:prstGeom>
          <a:ln w="63500">
            <a:solidFill>
              <a:schemeClr val="accent6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 flipV="1">
            <a:off x="3472562" y="4969859"/>
            <a:ext cx="698263" cy="385199"/>
          </a:xfrm>
          <a:prstGeom prst="line">
            <a:avLst/>
          </a:prstGeom>
          <a:ln w="63500">
            <a:solidFill>
              <a:schemeClr val="accent6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Can 159"/>
          <p:cNvSpPr/>
          <p:nvPr/>
        </p:nvSpPr>
        <p:spPr>
          <a:xfrm>
            <a:off x="3923850" y="5480596"/>
            <a:ext cx="509512" cy="500105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/>
                </a:solidFill>
              </a:rPr>
              <a:t>AccumODS</a:t>
            </a:r>
          </a:p>
        </p:txBody>
      </p:sp>
      <p:cxnSp>
        <p:nvCxnSpPr>
          <p:cNvPr id="163" name="Straight Arrow Connector 162"/>
          <p:cNvCxnSpPr>
            <a:stCxn id="151" idx="2"/>
            <a:endCxn id="152" idx="0"/>
          </p:cNvCxnSpPr>
          <p:nvPr/>
        </p:nvCxnSpPr>
        <p:spPr>
          <a:xfrm flipH="1">
            <a:off x="4177762" y="2787453"/>
            <a:ext cx="5353" cy="232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2" idx="2"/>
            <a:endCxn id="153" idx="0"/>
          </p:cNvCxnSpPr>
          <p:nvPr/>
        </p:nvCxnSpPr>
        <p:spPr>
          <a:xfrm>
            <a:off x="4177762" y="3373369"/>
            <a:ext cx="845" cy="126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53" idx="2"/>
            <a:endCxn id="154" idx="0"/>
          </p:cNvCxnSpPr>
          <p:nvPr/>
        </p:nvCxnSpPr>
        <p:spPr>
          <a:xfrm flipH="1">
            <a:off x="4174489" y="3853912"/>
            <a:ext cx="4118" cy="97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54" idx="2"/>
            <a:endCxn id="155" idx="0"/>
          </p:cNvCxnSpPr>
          <p:nvPr/>
        </p:nvCxnSpPr>
        <p:spPr>
          <a:xfrm>
            <a:off x="4174489" y="4302641"/>
            <a:ext cx="0" cy="86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55" idx="2"/>
            <a:endCxn id="156" idx="0"/>
          </p:cNvCxnSpPr>
          <p:nvPr/>
        </p:nvCxnSpPr>
        <p:spPr>
          <a:xfrm flipH="1">
            <a:off x="3812829" y="4743758"/>
            <a:ext cx="361660" cy="226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55" idx="2"/>
            <a:endCxn id="157" idx="0"/>
          </p:cNvCxnSpPr>
          <p:nvPr/>
        </p:nvCxnSpPr>
        <p:spPr>
          <a:xfrm>
            <a:off x="4174489" y="4743758"/>
            <a:ext cx="468615" cy="229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5270316" y="4893642"/>
            <a:ext cx="1683713" cy="539382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521109" y="2901968"/>
            <a:ext cx="1094907" cy="1901323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tx2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5650177" y="2440303"/>
            <a:ext cx="833718" cy="3428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ODS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5648096" y="3015364"/>
            <a:ext cx="827173" cy="353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DataPower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Gateway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5649786" y="3495907"/>
            <a:ext cx="825483" cy="353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BPM Servers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5641550" y="3947007"/>
            <a:ext cx="833719" cy="351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DataPower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DAL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5641550" y="4384677"/>
            <a:ext cx="833719" cy="3547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MQ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5338754" y="4965537"/>
            <a:ext cx="715992" cy="386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Sys A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6169029" y="4968568"/>
            <a:ext cx="715992" cy="386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SysB</a:t>
            </a:r>
          </a:p>
        </p:txBody>
      </p:sp>
      <p:sp>
        <p:nvSpPr>
          <p:cNvPr id="180" name="Can 179"/>
          <p:cNvSpPr/>
          <p:nvPr/>
        </p:nvSpPr>
        <p:spPr>
          <a:xfrm>
            <a:off x="5807771" y="5476274"/>
            <a:ext cx="509512" cy="500105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/>
                </a:solidFill>
              </a:rPr>
              <a:t>AccumODS</a:t>
            </a:r>
          </a:p>
        </p:txBody>
      </p:sp>
      <p:cxnSp>
        <p:nvCxnSpPr>
          <p:cNvPr id="181" name="Straight Connector 180"/>
          <p:cNvCxnSpPr/>
          <p:nvPr/>
        </p:nvCxnSpPr>
        <p:spPr>
          <a:xfrm flipH="1">
            <a:off x="6133169" y="4948644"/>
            <a:ext cx="751852" cy="398094"/>
          </a:xfrm>
          <a:prstGeom prst="line">
            <a:avLst/>
          </a:prstGeom>
          <a:ln w="63500">
            <a:solidFill>
              <a:schemeClr val="accent6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 flipV="1">
            <a:off x="6152879" y="4961539"/>
            <a:ext cx="698263" cy="385199"/>
          </a:xfrm>
          <a:prstGeom prst="line">
            <a:avLst/>
          </a:prstGeom>
          <a:ln w="63500">
            <a:solidFill>
              <a:schemeClr val="accent6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1" idx="2"/>
            <a:endCxn id="172" idx="0"/>
          </p:cNvCxnSpPr>
          <p:nvPr/>
        </p:nvCxnSpPr>
        <p:spPr>
          <a:xfrm flipH="1">
            <a:off x="6061683" y="2783131"/>
            <a:ext cx="5353" cy="232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72" idx="2"/>
            <a:endCxn id="173" idx="0"/>
          </p:cNvCxnSpPr>
          <p:nvPr/>
        </p:nvCxnSpPr>
        <p:spPr>
          <a:xfrm>
            <a:off x="6061683" y="3369047"/>
            <a:ext cx="845" cy="126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73" idx="2"/>
            <a:endCxn id="174" idx="0"/>
          </p:cNvCxnSpPr>
          <p:nvPr/>
        </p:nvCxnSpPr>
        <p:spPr>
          <a:xfrm flipH="1">
            <a:off x="6058410" y="3849590"/>
            <a:ext cx="4118" cy="97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74" idx="2"/>
            <a:endCxn id="175" idx="0"/>
          </p:cNvCxnSpPr>
          <p:nvPr/>
        </p:nvCxnSpPr>
        <p:spPr>
          <a:xfrm>
            <a:off x="6058410" y="4298319"/>
            <a:ext cx="0" cy="86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75" idx="2"/>
            <a:endCxn id="176" idx="0"/>
          </p:cNvCxnSpPr>
          <p:nvPr/>
        </p:nvCxnSpPr>
        <p:spPr>
          <a:xfrm flipH="1">
            <a:off x="5696750" y="4739436"/>
            <a:ext cx="361660" cy="226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75" idx="2"/>
            <a:endCxn id="177" idx="0"/>
          </p:cNvCxnSpPr>
          <p:nvPr/>
        </p:nvCxnSpPr>
        <p:spPr>
          <a:xfrm>
            <a:off x="6058410" y="4739436"/>
            <a:ext cx="468615" cy="229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7119046" y="4890602"/>
            <a:ext cx="1683713" cy="539382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7369839" y="2898928"/>
            <a:ext cx="1094907" cy="1901323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tx2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7498907" y="2437263"/>
            <a:ext cx="833718" cy="3428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ODS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7496826" y="3012324"/>
            <a:ext cx="827173" cy="353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DataPower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Gateway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7498516" y="3492867"/>
            <a:ext cx="825483" cy="353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BPM Servers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7490280" y="3943967"/>
            <a:ext cx="833719" cy="351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DataPower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DAL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7490280" y="4381637"/>
            <a:ext cx="833719" cy="3547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MQ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7187484" y="4962497"/>
            <a:ext cx="715992" cy="386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Sys A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8017759" y="4965528"/>
            <a:ext cx="715992" cy="386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SysB</a:t>
            </a:r>
          </a:p>
        </p:txBody>
      </p:sp>
      <p:sp>
        <p:nvSpPr>
          <p:cNvPr id="200" name="Can 199"/>
          <p:cNvSpPr/>
          <p:nvPr/>
        </p:nvSpPr>
        <p:spPr>
          <a:xfrm>
            <a:off x="7656501" y="5473234"/>
            <a:ext cx="509512" cy="500105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/>
                </a:solidFill>
              </a:rPr>
              <a:t>AccumODS</a:t>
            </a:r>
          </a:p>
        </p:txBody>
      </p:sp>
      <p:cxnSp>
        <p:nvCxnSpPr>
          <p:cNvPr id="203" name="Straight Arrow Connector 202"/>
          <p:cNvCxnSpPr>
            <a:stCxn id="191" idx="2"/>
            <a:endCxn id="192" idx="0"/>
          </p:cNvCxnSpPr>
          <p:nvPr/>
        </p:nvCxnSpPr>
        <p:spPr>
          <a:xfrm flipH="1">
            <a:off x="7910413" y="2780091"/>
            <a:ext cx="5353" cy="232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92" idx="2"/>
            <a:endCxn id="193" idx="0"/>
          </p:cNvCxnSpPr>
          <p:nvPr/>
        </p:nvCxnSpPr>
        <p:spPr>
          <a:xfrm>
            <a:off x="7910413" y="3366007"/>
            <a:ext cx="845" cy="126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93" idx="2"/>
            <a:endCxn id="194" idx="0"/>
          </p:cNvCxnSpPr>
          <p:nvPr/>
        </p:nvCxnSpPr>
        <p:spPr>
          <a:xfrm flipH="1">
            <a:off x="7907140" y="3846550"/>
            <a:ext cx="4118" cy="97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94" idx="2"/>
            <a:endCxn id="195" idx="0"/>
          </p:cNvCxnSpPr>
          <p:nvPr/>
        </p:nvCxnSpPr>
        <p:spPr>
          <a:xfrm>
            <a:off x="7907140" y="4295279"/>
            <a:ext cx="0" cy="86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95" idx="2"/>
            <a:endCxn id="196" idx="0"/>
          </p:cNvCxnSpPr>
          <p:nvPr/>
        </p:nvCxnSpPr>
        <p:spPr>
          <a:xfrm flipH="1">
            <a:off x="7545480" y="4736396"/>
            <a:ext cx="361660" cy="226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95" idx="2"/>
            <a:endCxn id="197" idx="0"/>
          </p:cNvCxnSpPr>
          <p:nvPr/>
        </p:nvCxnSpPr>
        <p:spPr>
          <a:xfrm>
            <a:off x="7907140" y="4736396"/>
            <a:ext cx="468615" cy="229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3881327" y="2110318"/>
            <a:ext cx="578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1st</a:t>
            </a:r>
            <a:endParaRPr lang="en-US" sz="1400" dirty="0" smtClean="0"/>
          </a:p>
        </p:txBody>
      </p:sp>
      <p:sp>
        <p:nvSpPr>
          <p:cNvPr id="210" name="TextBox 209"/>
          <p:cNvSpPr txBox="1"/>
          <p:nvPr/>
        </p:nvSpPr>
        <p:spPr>
          <a:xfrm>
            <a:off x="7619701" y="2110318"/>
            <a:ext cx="578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3</a:t>
            </a:r>
            <a:r>
              <a:rPr lang="en-US" sz="1600" dirty="0"/>
              <a:t>r</a:t>
            </a:r>
            <a:r>
              <a:rPr lang="en-US" sz="1600" dirty="0" smtClean="0"/>
              <a:t>d</a:t>
            </a:r>
            <a:endParaRPr lang="en-US" sz="1400" dirty="0" smtClean="0"/>
          </a:p>
        </p:txBody>
      </p:sp>
      <p:sp>
        <p:nvSpPr>
          <p:cNvPr id="211" name="TextBox 210"/>
          <p:cNvSpPr txBox="1"/>
          <p:nvPr/>
        </p:nvSpPr>
        <p:spPr>
          <a:xfrm>
            <a:off x="5793448" y="2105150"/>
            <a:ext cx="578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2nd</a:t>
            </a:r>
            <a:endParaRPr lang="en-US" sz="1400" dirty="0" smtClean="0"/>
          </a:p>
        </p:txBody>
      </p:sp>
      <p:cxnSp>
        <p:nvCxnSpPr>
          <p:cNvPr id="6" name="Straight Arrow Connector 5"/>
          <p:cNvCxnSpPr>
            <a:endCxn id="160" idx="2"/>
          </p:cNvCxnSpPr>
          <p:nvPr/>
        </p:nvCxnSpPr>
        <p:spPr>
          <a:xfrm>
            <a:off x="3812829" y="5359874"/>
            <a:ext cx="111021" cy="370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160" idx="4"/>
          </p:cNvCxnSpPr>
          <p:nvPr/>
        </p:nvCxnSpPr>
        <p:spPr>
          <a:xfrm flipH="1">
            <a:off x="4433362" y="5391104"/>
            <a:ext cx="209742" cy="339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8" idx="2"/>
            <a:endCxn id="73" idx="2"/>
          </p:cNvCxnSpPr>
          <p:nvPr/>
        </p:nvCxnSpPr>
        <p:spPr>
          <a:xfrm>
            <a:off x="1617530" y="5376963"/>
            <a:ext cx="111021" cy="373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9" idx="2"/>
            <a:endCxn id="73" idx="4"/>
          </p:cNvCxnSpPr>
          <p:nvPr/>
        </p:nvCxnSpPr>
        <p:spPr>
          <a:xfrm flipH="1">
            <a:off x="2238063" y="5379994"/>
            <a:ext cx="209742" cy="370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6" idx="2"/>
            <a:endCxn id="180" idx="2"/>
          </p:cNvCxnSpPr>
          <p:nvPr/>
        </p:nvCxnSpPr>
        <p:spPr>
          <a:xfrm>
            <a:off x="5696750" y="5352521"/>
            <a:ext cx="111021" cy="373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80" idx="4"/>
          </p:cNvCxnSpPr>
          <p:nvPr/>
        </p:nvCxnSpPr>
        <p:spPr>
          <a:xfrm flipH="1">
            <a:off x="6317283" y="5352521"/>
            <a:ext cx="209742" cy="373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00" idx="2"/>
          </p:cNvCxnSpPr>
          <p:nvPr/>
        </p:nvCxnSpPr>
        <p:spPr>
          <a:xfrm>
            <a:off x="7545480" y="5352521"/>
            <a:ext cx="111021" cy="370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00" idx="4"/>
          </p:cNvCxnSpPr>
          <p:nvPr/>
        </p:nvCxnSpPr>
        <p:spPr>
          <a:xfrm flipH="1">
            <a:off x="8166013" y="5352521"/>
            <a:ext cx="209742" cy="370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79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0160"/>
            <a:ext cx="6751122" cy="1499616"/>
          </a:xfrm>
        </p:spPr>
        <p:txBody>
          <a:bodyPr/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7700" y="1302709"/>
            <a:ext cx="794385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u="sng" dirty="0" smtClean="0"/>
              <a:t>Goals of </a:t>
            </a:r>
            <a:r>
              <a:rPr lang="en-US" sz="1700" u="sng" dirty="0" err="1" smtClean="0"/>
              <a:t>Microservices</a:t>
            </a:r>
            <a:endParaRPr lang="en-US" sz="1700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1700" dirty="0" smtClean="0"/>
              <a:t>Autonomy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1700" dirty="0" smtClean="0"/>
              <a:t>Speed of implementation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1700" dirty="0" smtClean="0"/>
              <a:t>Opening up seams for other applications to build upon</a:t>
            </a:r>
          </a:p>
          <a:p>
            <a:pPr lvl="1" fontAlgn="ctr"/>
            <a:endParaRPr lang="en-US" sz="1700" dirty="0" smtClean="0"/>
          </a:p>
          <a:p>
            <a:pPr algn="just" fontAlgn="ctr"/>
            <a:r>
              <a:rPr lang="en-US" sz="1700" u="sng" dirty="0" smtClean="0"/>
              <a:t>Guiding Principles</a:t>
            </a:r>
            <a:endParaRPr lang="en-US" sz="1700" u="sng" dirty="0" smtClean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1700" dirty="0" smtClean="0"/>
              <a:t>Services should be independent and decoupled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1700" dirty="0" smtClean="0"/>
              <a:t>Cohesive 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700" dirty="0" smtClean="0"/>
              <a:t>Group things that change for the same reason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700" dirty="0" smtClean="0"/>
              <a:t>Separate things that change for different reasons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29290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Guiding Principles</a:t>
            </a:r>
          </a:p>
          <a:p>
            <a:r>
              <a:rPr lang="en-US" sz="2000" dirty="0" smtClean="0"/>
              <a:t>Challenges and Impacts</a:t>
            </a:r>
          </a:p>
          <a:p>
            <a:r>
              <a:rPr lang="en-US" sz="2000" dirty="0" smtClean="0"/>
              <a:t>Improvements</a:t>
            </a:r>
          </a:p>
          <a:p>
            <a:r>
              <a:rPr lang="en-US" sz="2000" dirty="0" smtClean="0"/>
              <a:t>Roadmap Summary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Improvement </a:t>
            </a:r>
            <a:r>
              <a:rPr lang="en-US" sz="2400" dirty="0" smtClean="0"/>
              <a:t>#4: Eliminate shared components between ODS and WGS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523771" y="2528760"/>
            <a:ext cx="1175065" cy="560728"/>
            <a:chOff x="2336015" y="2367484"/>
            <a:chExt cx="1175065" cy="716803"/>
          </a:xfrm>
        </p:grpSpPr>
        <p:sp>
          <p:nvSpPr>
            <p:cNvPr id="6" name="Rectangle 5"/>
            <p:cNvSpPr/>
            <p:nvPr/>
          </p:nvSpPr>
          <p:spPr>
            <a:xfrm>
              <a:off x="2336015" y="2367484"/>
              <a:ext cx="1175065" cy="716803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98768" y="2548505"/>
              <a:ext cx="412545" cy="3547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523603" y="3269155"/>
            <a:ext cx="1191146" cy="578901"/>
            <a:chOff x="4217438" y="1300892"/>
            <a:chExt cx="1428750" cy="854599"/>
          </a:xfrm>
        </p:grpSpPr>
        <p:sp>
          <p:nvSpPr>
            <p:cNvPr id="10" name="Rectangle 9"/>
            <p:cNvSpPr/>
            <p:nvPr/>
          </p:nvSpPr>
          <p:spPr>
            <a:xfrm>
              <a:off x="4217438" y="1300892"/>
              <a:ext cx="1428750" cy="825858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43057" y="1518684"/>
              <a:ext cx="501609" cy="3547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27607" y="1792009"/>
              <a:ext cx="816789" cy="363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/>
                <a:t>Int</a:t>
              </a:r>
              <a:r>
                <a:rPr lang="en-US" sz="1000" dirty="0" smtClean="0"/>
                <a:t> Layer</a:t>
              </a:r>
              <a:endParaRPr lang="en-US" sz="10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914400" y="3998060"/>
            <a:ext cx="2800349" cy="1054376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57762" y="4834791"/>
            <a:ext cx="971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CA Mainframe</a:t>
            </a:r>
            <a:endParaRPr lang="en-US" sz="1000" dirty="0"/>
          </a:p>
        </p:txBody>
      </p:sp>
      <p:sp>
        <p:nvSpPr>
          <p:cNvPr id="21" name="Rectangle 20"/>
          <p:cNvSpPr/>
          <p:nvPr/>
        </p:nvSpPr>
        <p:spPr>
          <a:xfrm>
            <a:off x="1078846" y="4156874"/>
            <a:ext cx="1444757" cy="675602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WGS Claims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85999" y="4156874"/>
            <a:ext cx="1207103" cy="677917"/>
          </a:xfrm>
          <a:prstGeom prst="rect">
            <a:avLst/>
          </a:prstGeom>
          <a:solidFill>
            <a:schemeClr val="accent1">
              <a:lumMod val="40000"/>
              <a:lumOff val="60000"/>
              <a:alpha val="76000"/>
            </a:schemeClr>
          </a:solidFill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chemeClr val="tx1"/>
                </a:solidFill>
              </a:rPr>
              <a:t>Accum ODS Programs</a:t>
            </a:r>
          </a:p>
        </p:txBody>
      </p:sp>
      <p:sp>
        <p:nvSpPr>
          <p:cNvPr id="23" name="Can 22"/>
          <p:cNvSpPr/>
          <p:nvPr/>
        </p:nvSpPr>
        <p:spPr>
          <a:xfrm>
            <a:off x="2789557" y="5166822"/>
            <a:ext cx="509512" cy="603251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/>
                </a:solidFill>
              </a:rPr>
              <a:t>AccumODS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1783" y="1313760"/>
            <a:ext cx="3750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Shared </a:t>
            </a:r>
            <a:r>
              <a:rPr lang="en-US" sz="1400" dirty="0"/>
              <a:t>programs, data sets, etc. between </a:t>
            </a:r>
            <a:r>
              <a:rPr lang="en-US" sz="1400" dirty="0" smtClean="0"/>
              <a:t>Accum ODS and WGS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Makes Accum ODS dependent on WGS and less autonomous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05710" y="1313759"/>
            <a:ext cx="391931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Shared programs, data sets, etc. between Accum ODS and WGS eliminated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Accum ODS decoupled from WGS code</a:t>
            </a:r>
            <a:endParaRPr lang="en-US" sz="1400" dirty="0"/>
          </a:p>
        </p:txBody>
      </p:sp>
      <p:cxnSp>
        <p:nvCxnSpPr>
          <p:cNvPr id="28" name="Straight Arrow Connector 27"/>
          <p:cNvCxnSpPr>
            <a:stCxn id="7" idx="2"/>
            <a:endCxn id="11" idx="0"/>
          </p:cNvCxnSpPr>
          <p:nvPr/>
        </p:nvCxnSpPr>
        <p:spPr>
          <a:xfrm flipH="1">
            <a:off x="3087536" y="2947880"/>
            <a:ext cx="5261" cy="468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</p:cNvCxnSpPr>
          <p:nvPr/>
        </p:nvCxnSpPr>
        <p:spPr>
          <a:xfrm>
            <a:off x="3087536" y="3656998"/>
            <a:ext cx="0" cy="528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3" idx="1"/>
          </p:cNvCxnSpPr>
          <p:nvPr/>
        </p:nvCxnSpPr>
        <p:spPr>
          <a:xfrm>
            <a:off x="3044313" y="4815828"/>
            <a:ext cx="0" cy="350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255254" y="3136434"/>
            <a:ext cx="10307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Shared programs, datasets, etc.</a:t>
            </a:r>
            <a:endParaRPr lang="en-US" sz="10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075290" y="3625264"/>
            <a:ext cx="368059" cy="68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990996" y="2528760"/>
            <a:ext cx="1278439" cy="627883"/>
            <a:chOff x="2336015" y="2367484"/>
            <a:chExt cx="1278439" cy="802650"/>
          </a:xfrm>
        </p:grpSpPr>
        <p:sp>
          <p:nvSpPr>
            <p:cNvPr id="70" name="Rectangle 69"/>
            <p:cNvSpPr/>
            <p:nvPr/>
          </p:nvSpPr>
          <p:spPr>
            <a:xfrm>
              <a:off x="2336015" y="2367484"/>
              <a:ext cx="1175065" cy="716803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98768" y="2548505"/>
              <a:ext cx="412545" cy="3547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28641" y="2855379"/>
              <a:ext cx="785813" cy="31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Consumer</a:t>
              </a:r>
              <a:endParaRPr lang="en-US" sz="10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990828" y="3269155"/>
            <a:ext cx="1191146" cy="513657"/>
            <a:chOff x="4217438" y="1300892"/>
            <a:chExt cx="1428750" cy="825858"/>
          </a:xfrm>
        </p:grpSpPr>
        <p:sp>
          <p:nvSpPr>
            <p:cNvPr id="74" name="Rectangle 73"/>
            <p:cNvSpPr/>
            <p:nvPr/>
          </p:nvSpPr>
          <p:spPr>
            <a:xfrm>
              <a:off x="4217438" y="1300892"/>
              <a:ext cx="1428750" cy="825858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643057" y="1518684"/>
              <a:ext cx="501609" cy="3547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5343525" y="3979097"/>
            <a:ext cx="2838449" cy="1054376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24987" y="4815828"/>
            <a:ext cx="971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CA Mainframe</a:t>
            </a:r>
            <a:endParaRPr lang="en-US" sz="1000" dirty="0"/>
          </a:p>
        </p:txBody>
      </p:sp>
      <p:sp>
        <p:nvSpPr>
          <p:cNvPr id="80" name="Rectangle 79"/>
          <p:cNvSpPr/>
          <p:nvPr/>
        </p:nvSpPr>
        <p:spPr>
          <a:xfrm>
            <a:off x="5546071" y="4137911"/>
            <a:ext cx="1109667" cy="675602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WGS Claims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990996" y="4137911"/>
            <a:ext cx="969331" cy="688195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Accum ODS Programs</a:t>
            </a:r>
          </a:p>
        </p:txBody>
      </p:sp>
      <p:sp>
        <p:nvSpPr>
          <p:cNvPr id="83" name="Can 82"/>
          <p:cNvSpPr/>
          <p:nvPr/>
        </p:nvSpPr>
        <p:spPr>
          <a:xfrm>
            <a:off x="7293663" y="5166824"/>
            <a:ext cx="509512" cy="603251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/>
                </a:solidFill>
              </a:rPr>
              <a:t>AccumODS</a:t>
            </a:r>
          </a:p>
        </p:txBody>
      </p:sp>
      <p:cxnSp>
        <p:nvCxnSpPr>
          <p:cNvPr id="84" name="Straight Arrow Connector 83"/>
          <p:cNvCxnSpPr>
            <a:stCxn id="71" idx="2"/>
            <a:endCxn id="75" idx="0"/>
          </p:cNvCxnSpPr>
          <p:nvPr/>
        </p:nvCxnSpPr>
        <p:spPr>
          <a:xfrm flipH="1">
            <a:off x="7554761" y="2947880"/>
            <a:ext cx="5261" cy="456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5" idx="2"/>
          </p:cNvCxnSpPr>
          <p:nvPr/>
        </p:nvCxnSpPr>
        <p:spPr>
          <a:xfrm>
            <a:off x="7554761" y="3625264"/>
            <a:ext cx="0" cy="5126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83" idx="1"/>
          </p:cNvCxnSpPr>
          <p:nvPr/>
        </p:nvCxnSpPr>
        <p:spPr>
          <a:xfrm>
            <a:off x="7548419" y="4826106"/>
            <a:ext cx="0" cy="340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522550" y="2782491"/>
            <a:ext cx="1030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Clear separation between WGS Claims and Accum ODS</a:t>
            </a:r>
            <a:endParaRPr lang="en-US" sz="1000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400902" y="3325592"/>
            <a:ext cx="438048" cy="968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504097" y="1626921"/>
            <a:ext cx="0" cy="4353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09976" y="2903054"/>
            <a:ext cx="785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Consumer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7501019" y="3573642"/>
            <a:ext cx="680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Int</a:t>
            </a:r>
            <a:r>
              <a:rPr lang="en-US" sz="1000" dirty="0" smtClean="0"/>
              <a:t> Layer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3598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Improvement </a:t>
            </a:r>
            <a:r>
              <a:rPr lang="en-US" sz="2400" dirty="0" smtClean="0"/>
              <a:t>: Implement Accum ODS as a </a:t>
            </a:r>
            <a:r>
              <a:rPr lang="en-US" sz="2400" dirty="0" err="1" smtClean="0"/>
              <a:t>Microservice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785252" y="4733622"/>
            <a:ext cx="381000" cy="138499"/>
          </a:xfrm>
        </p:spPr>
        <p:txBody>
          <a:bodyPr/>
          <a:lstStyle/>
          <a:p>
            <a:fld id="{1A2DCB2D-F3A1-47AC-A248-15826C4C808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420783" y="2172908"/>
            <a:ext cx="6305702" cy="3201916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725311" y="5059838"/>
            <a:ext cx="971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CA Mainframe</a:t>
            </a:r>
            <a:endParaRPr lang="en-US" sz="1000" dirty="0"/>
          </a:p>
        </p:txBody>
      </p:sp>
      <p:sp>
        <p:nvSpPr>
          <p:cNvPr id="83" name="Can 82"/>
          <p:cNvSpPr/>
          <p:nvPr/>
        </p:nvSpPr>
        <p:spPr>
          <a:xfrm>
            <a:off x="5347544" y="3345275"/>
            <a:ext cx="509512" cy="603251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/>
                </a:solidFill>
              </a:rPr>
              <a:t>AccumODS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3858241" y="4009412"/>
            <a:ext cx="0" cy="340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300817" y="2291839"/>
            <a:ext cx="3606365" cy="2755772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300817" y="2291839"/>
            <a:ext cx="2677061" cy="621030"/>
          </a:xfrm>
          <a:prstGeom prst="rect">
            <a:avLst/>
          </a:prstGeom>
          <a:solidFill>
            <a:srgbClr val="5D967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08846" y="2687377"/>
            <a:ext cx="1403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Real-time Interface</a:t>
            </a:r>
            <a:endParaRPr lang="en-US" sz="1000" dirty="0"/>
          </a:p>
        </p:txBody>
      </p:sp>
      <p:sp>
        <p:nvSpPr>
          <p:cNvPr id="53" name="Rectangle 52"/>
          <p:cNvSpPr/>
          <p:nvPr/>
        </p:nvSpPr>
        <p:spPr>
          <a:xfrm>
            <a:off x="3299295" y="2289802"/>
            <a:ext cx="453205" cy="399930"/>
          </a:xfrm>
          <a:prstGeom prst="rect">
            <a:avLst/>
          </a:prstGeom>
          <a:solidFill>
            <a:srgbClr val="FF0000">
              <a:alpha val="50000"/>
            </a:srgb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206027" y="2294981"/>
            <a:ext cx="460520" cy="392396"/>
          </a:xfrm>
          <a:prstGeom prst="rect">
            <a:avLst/>
          </a:prstGeom>
          <a:solidFill>
            <a:srgbClr val="FF0000">
              <a:alpha val="50000"/>
            </a:srgb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752821" y="2294762"/>
            <a:ext cx="453205" cy="392615"/>
          </a:xfrm>
          <a:prstGeom prst="rect">
            <a:avLst/>
          </a:prstGeom>
          <a:solidFill>
            <a:srgbClr val="FF0000">
              <a:alpha val="50000"/>
            </a:srgb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660423" y="2289802"/>
            <a:ext cx="453205" cy="399930"/>
          </a:xfrm>
          <a:prstGeom prst="rect">
            <a:avLst/>
          </a:prstGeom>
          <a:solidFill>
            <a:srgbClr val="FF0000">
              <a:alpha val="50000"/>
            </a:srgb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00818" y="2911847"/>
            <a:ext cx="1023278" cy="1777319"/>
          </a:xfrm>
          <a:prstGeom prst="rect">
            <a:avLst/>
          </a:prstGeom>
          <a:solidFill>
            <a:srgbClr val="5D967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32769" y="3419611"/>
            <a:ext cx="759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Batch</a:t>
            </a:r>
          </a:p>
          <a:p>
            <a:r>
              <a:rPr lang="en-US" sz="1000" dirty="0" smtClean="0"/>
              <a:t>Interface</a:t>
            </a:r>
            <a:endParaRPr lang="en-US" sz="1000" dirty="0"/>
          </a:p>
        </p:txBody>
      </p:sp>
      <p:sp>
        <p:nvSpPr>
          <p:cNvPr id="64" name="Rectangle 63"/>
          <p:cNvSpPr/>
          <p:nvPr/>
        </p:nvSpPr>
        <p:spPr>
          <a:xfrm>
            <a:off x="3299295" y="4426581"/>
            <a:ext cx="2677061" cy="621030"/>
          </a:xfrm>
          <a:prstGeom prst="rect">
            <a:avLst/>
          </a:prstGeom>
          <a:solidFill>
            <a:srgbClr val="5D967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00368" y="4426581"/>
            <a:ext cx="1403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Interactive Interface</a:t>
            </a:r>
            <a:endParaRPr lang="en-US" sz="1000" dirty="0"/>
          </a:p>
        </p:txBody>
      </p:sp>
      <p:sp>
        <p:nvSpPr>
          <p:cNvPr id="66" name="Rectangle 65"/>
          <p:cNvSpPr/>
          <p:nvPr/>
        </p:nvSpPr>
        <p:spPr>
          <a:xfrm>
            <a:off x="3300818" y="4647681"/>
            <a:ext cx="453205" cy="399930"/>
          </a:xfrm>
          <a:prstGeom prst="rect">
            <a:avLst/>
          </a:prstGeom>
          <a:solidFill>
            <a:srgbClr val="FF0000">
              <a:alpha val="50000"/>
            </a:srgb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754023" y="4647681"/>
            <a:ext cx="453205" cy="399930"/>
          </a:xfrm>
          <a:prstGeom prst="rect">
            <a:avLst/>
          </a:prstGeom>
          <a:solidFill>
            <a:srgbClr val="FF0000">
              <a:alpha val="50000"/>
            </a:srgb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206027" y="4647681"/>
            <a:ext cx="453205" cy="399930"/>
          </a:xfrm>
          <a:prstGeom prst="rect">
            <a:avLst/>
          </a:prstGeom>
          <a:solidFill>
            <a:srgbClr val="FF0000">
              <a:alpha val="50000"/>
            </a:srgb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660422" y="4647681"/>
            <a:ext cx="453205" cy="399930"/>
          </a:xfrm>
          <a:prstGeom prst="rect">
            <a:avLst/>
          </a:prstGeom>
          <a:solidFill>
            <a:srgbClr val="FF0000">
              <a:alpha val="50000"/>
            </a:srgb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299616" y="2933598"/>
            <a:ext cx="453205" cy="399930"/>
          </a:xfrm>
          <a:prstGeom prst="rect">
            <a:avLst/>
          </a:prstGeom>
          <a:solidFill>
            <a:srgbClr val="FF0000">
              <a:alpha val="50000"/>
            </a:srgb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300818" y="3337960"/>
            <a:ext cx="453205" cy="399930"/>
          </a:xfrm>
          <a:prstGeom prst="rect">
            <a:avLst/>
          </a:prstGeom>
          <a:solidFill>
            <a:srgbClr val="FF0000">
              <a:alpha val="50000"/>
            </a:srgb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299294" y="3737890"/>
            <a:ext cx="453205" cy="399930"/>
          </a:xfrm>
          <a:prstGeom prst="rect">
            <a:avLst/>
          </a:prstGeom>
          <a:solidFill>
            <a:srgbClr val="FF0000">
              <a:alpha val="50000"/>
            </a:srgb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300818" y="4142817"/>
            <a:ext cx="453205" cy="399930"/>
          </a:xfrm>
          <a:prstGeom prst="rect">
            <a:avLst/>
          </a:prstGeom>
          <a:solidFill>
            <a:srgbClr val="FF0000">
              <a:alpha val="50000"/>
            </a:srgb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91" name="Can 90"/>
          <p:cNvSpPr/>
          <p:nvPr/>
        </p:nvSpPr>
        <p:spPr>
          <a:xfrm>
            <a:off x="6175318" y="3414382"/>
            <a:ext cx="509512" cy="500105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2"/>
                </a:solidFill>
              </a:rPr>
              <a:t>AccumODS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412772" y="3468215"/>
            <a:ext cx="453205" cy="399930"/>
          </a:xfrm>
          <a:prstGeom prst="rect">
            <a:avLst/>
          </a:prstGeom>
          <a:solidFill>
            <a:srgbClr val="FF0000">
              <a:alpha val="50000"/>
            </a:srgb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959567" y="3469760"/>
            <a:ext cx="453205" cy="399930"/>
          </a:xfrm>
          <a:prstGeom prst="rect">
            <a:avLst/>
          </a:prstGeom>
          <a:solidFill>
            <a:srgbClr val="FF0000">
              <a:alpha val="50000"/>
            </a:srgb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504925" y="3468215"/>
            <a:ext cx="453205" cy="399930"/>
          </a:xfrm>
          <a:prstGeom prst="rect">
            <a:avLst/>
          </a:prstGeom>
          <a:solidFill>
            <a:srgbClr val="FF0000">
              <a:alpha val="50000"/>
            </a:srgb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92" idx="3"/>
            <a:endCxn id="91" idx="2"/>
          </p:cNvCxnSpPr>
          <p:nvPr/>
        </p:nvCxnSpPr>
        <p:spPr>
          <a:xfrm flipV="1">
            <a:off x="5865977" y="3664435"/>
            <a:ext cx="309341" cy="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38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Summary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155285"/>
              </p:ext>
            </p:extLst>
          </p:nvPr>
        </p:nvGraphicFramePr>
        <p:xfrm>
          <a:off x="379565" y="1289076"/>
          <a:ext cx="5836597" cy="47681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4683"/>
                <a:gridCol w="3135728"/>
                <a:gridCol w="2256186"/>
              </a:tblGrid>
              <a:tr h="23617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Improvement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Our Team’s Role</a:t>
                      </a:r>
                      <a:endParaRPr lang="en-US" sz="1000" dirty="0"/>
                    </a:p>
                  </a:txBody>
                  <a:tcPr/>
                </a:tc>
              </a:tr>
              <a:tr h="383784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1a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Work with DataPower team to solve Splunk logging problems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Advocate/stakeholder</a:t>
                      </a:r>
                    </a:p>
                  </a:txBody>
                  <a:tcPr/>
                </a:tc>
              </a:tr>
              <a:tr h="383784"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Integrate BPM logging with Splunk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Ensure</a:t>
                      </a:r>
                      <a:r>
                        <a:rPr lang="en-US" sz="1000" baseline="0" dirty="0" smtClean="0"/>
                        <a:t> requirements included in project / consult with SOA</a:t>
                      </a:r>
                      <a:endParaRPr lang="en-US" sz="1000" dirty="0"/>
                    </a:p>
                  </a:txBody>
                  <a:tcPr/>
                </a:tc>
              </a:tr>
              <a:tr h="2361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1b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Add Accum</a:t>
                      </a:r>
                      <a:r>
                        <a:rPr lang="en-US" sz="1000" baseline="0" dirty="0" smtClean="0"/>
                        <a:t> ODS Analytics DB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Delivery responsibility</a:t>
                      </a:r>
                      <a:endParaRPr lang="en-US" sz="1000" dirty="0"/>
                    </a:p>
                  </a:txBody>
                  <a:tcPr/>
                </a:tc>
              </a:tr>
              <a:tr h="2361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Implement controls to eliminate dups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Delivery responsibility</a:t>
                      </a:r>
                    </a:p>
                  </a:txBody>
                  <a:tcPr/>
                </a:tc>
              </a:tr>
              <a:tr h="383784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Bypass BPM for non-HRA 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Ensure</a:t>
                      </a:r>
                      <a:r>
                        <a:rPr lang="en-US" sz="1000" baseline="0" dirty="0" smtClean="0"/>
                        <a:t> requirements included in project / consult with SOA</a:t>
                      </a:r>
                      <a:endParaRPr lang="en-US" sz="1000" dirty="0"/>
                    </a:p>
                  </a:txBody>
                  <a:tcPr/>
                </a:tc>
              </a:tr>
              <a:tr h="236175"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Modify services to use IMS Connect rather than MQ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Advocate/stakeholder</a:t>
                      </a:r>
                      <a:r>
                        <a:rPr lang="en-US" sz="1000" baseline="0" dirty="0" smtClean="0"/>
                        <a:t> with SOA</a:t>
                      </a:r>
                      <a:endParaRPr lang="en-US" sz="1000" dirty="0"/>
                    </a:p>
                  </a:txBody>
                  <a:tcPr/>
                </a:tc>
              </a:tr>
              <a:tr h="236175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Understand overlap between Accum</a:t>
                      </a:r>
                      <a:r>
                        <a:rPr lang="en-US" sz="1000" baseline="0" dirty="0" smtClean="0"/>
                        <a:t> ODS and WGS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Lead</a:t>
                      </a:r>
                      <a:endParaRPr lang="en-US" sz="1000" dirty="0"/>
                    </a:p>
                  </a:txBody>
                  <a:tcPr/>
                </a:tc>
              </a:tr>
              <a:tr h="236175"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Eliminate</a:t>
                      </a:r>
                      <a:r>
                        <a:rPr lang="en-US" sz="1000" baseline="0" dirty="0" smtClean="0"/>
                        <a:t> coupling between Accum ODS and WGS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Design /</a:t>
                      </a:r>
                      <a:r>
                        <a:rPr lang="en-US" sz="1000" baseline="0" dirty="0" smtClean="0"/>
                        <a:t> Governance</a:t>
                      </a:r>
                      <a:endParaRPr lang="en-US" sz="1000" dirty="0"/>
                    </a:p>
                  </a:txBody>
                  <a:tcPr/>
                </a:tc>
              </a:tr>
              <a:tr h="53139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Develop </a:t>
                      </a:r>
                      <a:r>
                        <a:rPr lang="en-US" sz="1000" dirty="0" err="1" smtClean="0"/>
                        <a:t>Microservices</a:t>
                      </a:r>
                      <a:r>
                        <a:rPr lang="en-US" sz="1000" dirty="0" smtClean="0"/>
                        <a:t> approach to building Accum</a:t>
                      </a:r>
                      <a:r>
                        <a:rPr lang="en-US" sz="1000" baseline="0" dirty="0" smtClean="0"/>
                        <a:t> ODS functionality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Owner / Delivery</a:t>
                      </a:r>
                      <a:r>
                        <a:rPr lang="en-US" sz="1000" baseline="0" dirty="0" smtClean="0"/>
                        <a:t> responsibility</a:t>
                      </a:r>
                      <a:endParaRPr lang="en-US" sz="1000" dirty="0"/>
                    </a:p>
                  </a:txBody>
                  <a:tcPr/>
                </a:tc>
              </a:tr>
              <a:tr h="38378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Make</a:t>
                      </a:r>
                      <a:r>
                        <a:rPr lang="en-US" sz="1000" baseline="0" dirty="0" smtClean="0"/>
                        <a:t> IMS transaction changes to eliminate overnight spikes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Delivery responsibility</a:t>
                      </a:r>
                      <a:endParaRPr lang="en-US" sz="1000" dirty="0"/>
                    </a:p>
                  </a:txBody>
                  <a:tcPr/>
                </a:tc>
              </a:tr>
              <a:tr h="383784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Implement staggered</a:t>
                      </a:r>
                      <a:r>
                        <a:rPr lang="en-US" sz="1000" baseline="0" dirty="0" smtClean="0"/>
                        <a:t> IPL’s of mainframe LPAR’s as often as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Advocate/stakeholder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</a:tr>
              <a:tr h="394639"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Advocate for SLA with infrastructure and higher levels of 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Advocate/stakeholder</a:t>
                      </a:r>
                      <a:endParaRPr lang="en-US" sz="1000" dirty="0"/>
                    </a:p>
                  </a:txBody>
                  <a:tcPr/>
                </a:tc>
              </a:tr>
              <a:tr h="38378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000" baseline="0" dirty="0" smtClean="0"/>
                        <a:t>Reduce Number of Security Certificates in LITES / Regression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Advocate/stakeholder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0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 ODS: Guiding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8740"/>
            <a:ext cx="8229600" cy="4525963"/>
          </a:xfrm>
        </p:spPr>
        <p:txBody>
          <a:bodyPr/>
          <a:lstStyle/>
          <a:p>
            <a:r>
              <a:rPr lang="en-US" sz="2200" dirty="0" smtClean="0"/>
              <a:t>The Accum ODS should be treated like a bank</a:t>
            </a:r>
          </a:p>
          <a:p>
            <a:pPr lvl="1"/>
            <a:r>
              <a:rPr lang="en-US" dirty="0" smtClean="0"/>
              <a:t>Maintain the consistency and sanctity of transactions</a:t>
            </a:r>
          </a:p>
          <a:p>
            <a:pPr lvl="1"/>
            <a:r>
              <a:rPr lang="en-US" dirty="0" smtClean="0"/>
              <a:t>Applies to both real-time and batch interactions</a:t>
            </a:r>
          </a:p>
          <a:p>
            <a:r>
              <a:rPr lang="en-US" sz="2200" dirty="0" smtClean="0"/>
              <a:t>Capture analytics about how well the Accum ODS is functioning</a:t>
            </a:r>
          </a:p>
          <a:p>
            <a:pPr lvl="1"/>
            <a:r>
              <a:rPr lang="en-US" dirty="0" smtClean="0"/>
              <a:t>Supports fact-based decision making</a:t>
            </a:r>
          </a:p>
          <a:p>
            <a:pPr lvl="1"/>
            <a:r>
              <a:rPr lang="en-US" dirty="0" smtClean="0"/>
              <a:t>Supports auditing, logging, balance and controls</a:t>
            </a:r>
          </a:p>
          <a:p>
            <a:r>
              <a:rPr lang="en-US" sz="2200" dirty="0" smtClean="0"/>
              <a:t>The Accum ODS must be treated like a </a:t>
            </a:r>
            <a:r>
              <a:rPr lang="en-US" sz="2200" dirty="0" err="1" smtClean="0"/>
              <a:t>microservice</a:t>
            </a:r>
            <a:endParaRPr lang="en-US" sz="2200" dirty="0" smtClean="0"/>
          </a:p>
          <a:p>
            <a:pPr lvl="1"/>
            <a:r>
              <a:rPr lang="en-US" dirty="0" smtClean="0"/>
              <a:t>Must maintain autonomy and have the ability to make changes independent of any other system, including WGS</a:t>
            </a:r>
          </a:p>
          <a:p>
            <a:pPr lvl="1"/>
            <a:r>
              <a:rPr lang="en-US" dirty="0" smtClean="0"/>
              <a:t>Points of coupling with other systems must be minimized or eliminated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Impacts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78406"/>
              </p:ext>
            </p:extLst>
          </p:nvPr>
        </p:nvGraphicFramePr>
        <p:xfrm>
          <a:off x="385947" y="1248873"/>
          <a:ext cx="8235538" cy="50985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6927"/>
                <a:gridCol w="4091591"/>
                <a:gridCol w="3517020"/>
              </a:tblGrid>
              <a:tr h="30085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Challenge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I</a:t>
                      </a:r>
                      <a:r>
                        <a:rPr lang="en-US" sz="1400" dirty="0" smtClean="0"/>
                        <a:t>mpact</a:t>
                      </a:r>
                      <a:endParaRPr lang="en-US" sz="1400" dirty="0"/>
                    </a:p>
                  </a:txBody>
                  <a:tcPr/>
                </a:tc>
              </a:tr>
              <a:tr h="81510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1a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Insufficient</a:t>
                      </a:r>
                      <a:r>
                        <a:rPr lang="en-US" sz="1300" baseline="0" dirty="0" smtClean="0"/>
                        <a:t> Data Logging ODS Integration Layer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Difficult to troubleshoot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Limited ability to produce analytics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Unable to implement balance and controls internal to ODS</a:t>
                      </a:r>
                    </a:p>
                  </a:txBody>
                  <a:tcPr/>
                </a:tc>
              </a:tr>
              <a:tr h="267018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1b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Insufficient</a:t>
                      </a:r>
                      <a:r>
                        <a:rPr lang="en-US" sz="1300" baseline="0" dirty="0" smtClean="0"/>
                        <a:t> Data Logging ODS Back End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 smtClean="0"/>
                        <a:t>Same as above</a:t>
                      </a:r>
                      <a:endParaRPr lang="en-US" sz="1300" dirty="0"/>
                    </a:p>
                  </a:txBody>
                  <a:tcPr/>
                </a:tc>
              </a:tr>
              <a:tr h="267018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Duplicate</a:t>
                      </a:r>
                      <a:r>
                        <a:rPr lang="en-US" sz="1300" baseline="0" dirty="0" smtClean="0"/>
                        <a:t> Entries in the Accum ODS from ESI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 smtClean="0"/>
                        <a:t>Approx</a:t>
                      </a:r>
                      <a:r>
                        <a:rPr lang="en-US" sz="1300" baseline="0" dirty="0" smtClean="0"/>
                        <a:t> 1500 dups/day from ESI in the ODS</a:t>
                      </a:r>
                      <a:endParaRPr lang="en-US" sz="1300" dirty="0"/>
                    </a:p>
                  </a:txBody>
                  <a:tcPr/>
                </a:tc>
              </a:tr>
              <a:tr h="449714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Integration</a:t>
                      </a:r>
                      <a:r>
                        <a:rPr lang="en-US" sz="1300" baseline="0" dirty="0" smtClean="0"/>
                        <a:t> layer is complex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Difficult to troubleshoot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Slows performance</a:t>
                      </a:r>
                    </a:p>
                  </a:txBody>
                  <a:tcPr/>
                </a:tc>
              </a:tr>
              <a:tr h="81510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The</a:t>
                      </a:r>
                      <a:r>
                        <a:rPr lang="en-US" sz="1300" baseline="0" dirty="0" smtClean="0"/>
                        <a:t> Accum ODS shares code with WGS and accesses IMS Membership DB’s directly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 smtClean="0"/>
                        <a:t>Points of coupling restrict </a:t>
                      </a:r>
                      <a:r>
                        <a:rPr lang="en-US" sz="1300" baseline="0" dirty="0" smtClean="0"/>
                        <a:t>Accum ODS independence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baseline="0" dirty="0" smtClean="0"/>
                        <a:t>Dependence on code / DB’s managed by other teams limits our agility</a:t>
                      </a:r>
                      <a:endParaRPr lang="en-US" sz="1300" dirty="0"/>
                    </a:p>
                  </a:txBody>
                  <a:tcPr/>
                </a:tc>
              </a:tr>
              <a:tr h="449714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Existing Member Other Enrollment (MOE)</a:t>
                      </a:r>
                      <a:r>
                        <a:rPr lang="en-US" sz="1300" baseline="0" dirty="0" smtClean="0"/>
                        <a:t> Process is problematic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 smtClean="0"/>
                        <a:t>We encounter issues with Transitions</a:t>
                      </a:r>
                      <a:r>
                        <a:rPr lang="en-US" sz="1300" baseline="0" dirty="0" smtClean="0"/>
                        <a:t> and Renewals</a:t>
                      </a:r>
                      <a:endParaRPr lang="en-US" sz="1300" dirty="0"/>
                    </a:p>
                  </a:txBody>
                  <a:tcPr/>
                </a:tc>
              </a:tr>
              <a:tr h="449714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6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Accum</a:t>
                      </a:r>
                      <a:r>
                        <a:rPr lang="en-US" sz="1300" baseline="0" dirty="0" smtClean="0"/>
                        <a:t> ODS stalls briefly multiple times during WGS nightly batch process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 smtClean="0"/>
                        <a:t>Transactions must be retried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 smtClean="0"/>
                        <a:t>Anthem </a:t>
                      </a:r>
                      <a:r>
                        <a:rPr lang="en-US" sz="1300" baseline="0" dirty="0" smtClean="0"/>
                        <a:t>members delayed at the pharmacy</a:t>
                      </a:r>
                      <a:endParaRPr lang="en-US" sz="1300" dirty="0"/>
                    </a:p>
                  </a:txBody>
                  <a:tcPr/>
                </a:tc>
              </a:tr>
              <a:tr h="449714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rgbClr val="000000"/>
                          </a:solidFill>
                        </a:rPr>
                        <a:t>During WellPoint’s monthly hardware maintenance window the Accum ODS is down for 7 hours</a:t>
                      </a:r>
                      <a:r>
                        <a:rPr lang="en-US" sz="1300" baseline="0" dirty="0" smtClean="0">
                          <a:solidFill>
                            <a:srgbClr val="000000"/>
                          </a:solidFill>
                        </a:rPr>
                        <a:t> every month</a:t>
                      </a:r>
                      <a:endParaRPr lang="en-US" sz="1300" dirty="0" smtClean="0">
                        <a:solidFill>
                          <a:prstClr val="black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 smtClean="0"/>
                        <a:t>Members impacted at pharmacy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 smtClean="0"/>
                        <a:t>We</a:t>
                      </a:r>
                      <a:r>
                        <a:rPr lang="en-US" sz="1300" baseline="0" dirty="0" smtClean="0"/>
                        <a:t> can’t service our Members 24x7</a:t>
                      </a:r>
                      <a:endParaRPr lang="en-US" sz="1300" dirty="0"/>
                    </a:p>
                  </a:txBody>
                  <a:tcPr/>
                </a:tc>
              </a:tr>
              <a:tr h="496084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8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prstClr val="black"/>
                          </a:solidFill>
                        </a:rPr>
                        <a:t>Accum ODS HRA transactions are intermittently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 smtClean="0"/>
                        <a:t>Members impacted at pharmacy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 smtClean="0"/>
                        <a:t>Transactions retried</a:t>
                      </a:r>
                      <a:endParaRPr lang="en-US" sz="13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0160"/>
            <a:ext cx="6751122" cy="1499616"/>
          </a:xfrm>
        </p:spPr>
        <p:txBody>
          <a:bodyPr/>
          <a:lstStyle/>
          <a:p>
            <a:r>
              <a:rPr lang="en-US" dirty="0" smtClean="0"/>
              <a:t>Strategy and Roadmap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83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 #1a: Add Logging/Analytics to ODS</a:t>
            </a:r>
            <a:br>
              <a:rPr lang="en-US" dirty="0" smtClean="0"/>
            </a:br>
            <a:r>
              <a:rPr lang="en-US" dirty="0" smtClean="0"/>
              <a:t>Integration Layer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51783" y="5070764"/>
            <a:ext cx="3750908" cy="1014726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51783" y="2677983"/>
            <a:ext cx="3750908" cy="1989267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tx2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11683" y="2281715"/>
            <a:ext cx="715992" cy="353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Consumer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77178" y="3575721"/>
            <a:ext cx="785171" cy="353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DataPower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Gateway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094745" y="3576957"/>
            <a:ext cx="817247" cy="353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BPM Servers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13707" y="3577421"/>
            <a:ext cx="833719" cy="353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DataPower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DAL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13708" y="4179465"/>
            <a:ext cx="833718" cy="392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Midrange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MQ</a:t>
            </a:r>
          </a:p>
        </p:txBody>
      </p:sp>
      <p:cxnSp>
        <p:nvCxnSpPr>
          <p:cNvPr id="42" name="Straight Arrow Connector 41"/>
          <p:cNvCxnSpPr>
            <a:stCxn id="36" idx="2"/>
            <a:endCxn id="37" idx="0"/>
          </p:cNvCxnSpPr>
          <p:nvPr/>
        </p:nvCxnSpPr>
        <p:spPr>
          <a:xfrm>
            <a:off x="3669679" y="2635398"/>
            <a:ext cx="85" cy="940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1"/>
            <a:endCxn id="38" idx="3"/>
          </p:cNvCxnSpPr>
          <p:nvPr/>
        </p:nvCxnSpPr>
        <p:spPr>
          <a:xfrm flipH="1">
            <a:off x="2911992" y="3752563"/>
            <a:ext cx="365186" cy="1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1"/>
            <a:endCxn id="39" idx="3"/>
          </p:cNvCxnSpPr>
          <p:nvPr/>
        </p:nvCxnSpPr>
        <p:spPr>
          <a:xfrm flipH="1">
            <a:off x="1747426" y="3753799"/>
            <a:ext cx="347319" cy="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2"/>
            <a:endCxn id="40" idx="0"/>
          </p:cNvCxnSpPr>
          <p:nvPr/>
        </p:nvCxnSpPr>
        <p:spPr>
          <a:xfrm>
            <a:off x="1330567" y="3931104"/>
            <a:ext cx="0" cy="248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64082" y="2700935"/>
            <a:ext cx="1789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ODS Integration Layer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2094744" y="5338551"/>
            <a:ext cx="817247" cy="353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IMS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64082" y="5777713"/>
            <a:ext cx="1229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 Mainframe</a:t>
            </a:r>
            <a:endParaRPr lang="en-US" sz="1400" dirty="0"/>
          </a:p>
        </p:txBody>
      </p:sp>
      <p:sp>
        <p:nvSpPr>
          <p:cNvPr id="49" name="Can 48"/>
          <p:cNvSpPr/>
          <p:nvPr/>
        </p:nvSpPr>
        <p:spPr>
          <a:xfrm>
            <a:off x="3392095" y="5260556"/>
            <a:ext cx="555167" cy="493116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ODS</a:t>
            </a:r>
          </a:p>
        </p:txBody>
      </p:sp>
      <p:cxnSp>
        <p:nvCxnSpPr>
          <p:cNvPr id="50" name="Straight Arrow Connector 49"/>
          <p:cNvCxnSpPr>
            <a:endCxn id="47" idx="1"/>
          </p:cNvCxnSpPr>
          <p:nvPr/>
        </p:nvCxnSpPr>
        <p:spPr>
          <a:xfrm>
            <a:off x="1670232" y="5507114"/>
            <a:ext cx="424512" cy="8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3"/>
            <a:endCxn id="49" idx="2"/>
          </p:cNvCxnSpPr>
          <p:nvPr/>
        </p:nvCxnSpPr>
        <p:spPr>
          <a:xfrm flipV="1">
            <a:off x="2911991" y="5507114"/>
            <a:ext cx="480104" cy="8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787577" y="5070764"/>
            <a:ext cx="3750908" cy="1014726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87577" y="2677983"/>
            <a:ext cx="3750908" cy="1989267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tx2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505022" y="2281715"/>
            <a:ext cx="785170" cy="353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Consumer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505021" y="3575964"/>
            <a:ext cx="785171" cy="353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DataPower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Gateway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322588" y="3577200"/>
            <a:ext cx="817247" cy="3536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BPM Servers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141550" y="3577664"/>
            <a:ext cx="833719" cy="353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DataPower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DAL</a:t>
            </a:r>
          </a:p>
        </p:txBody>
      </p:sp>
      <p:cxnSp>
        <p:nvCxnSpPr>
          <p:cNvPr id="68" name="Straight Arrow Connector 67"/>
          <p:cNvCxnSpPr>
            <a:stCxn id="62" idx="2"/>
            <a:endCxn id="63" idx="0"/>
          </p:cNvCxnSpPr>
          <p:nvPr/>
        </p:nvCxnSpPr>
        <p:spPr>
          <a:xfrm>
            <a:off x="7897607" y="2635398"/>
            <a:ext cx="0" cy="940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3" idx="1"/>
            <a:endCxn id="64" idx="3"/>
          </p:cNvCxnSpPr>
          <p:nvPr/>
        </p:nvCxnSpPr>
        <p:spPr>
          <a:xfrm flipH="1">
            <a:off x="7139835" y="3752806"/>
            <a:ext cx="365186" cy="1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4" idx="1"/>
            <a:endCxn id="65" idx="3"/>
          </p:cNvCxnSpPr>
          <p:nvPr/>
        </p:nvCxnSpPr>
        <p:spPr>
          <a:xfrm flipH="1">
            <a:off x="5975269" y="3754042"/>
            <a:ext cx="347319" cy="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787577" y="2673699"/>
            <a:ext cx="1789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ODS Integration Layer</a:t>
            </a:r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6322588" y="5340779"/>
            <a:ext cx="817247" cy="353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IMS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802023" y="5771359"/>
            <a:ext cx="1229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 Mainframe</a:t>
            </a:r>
            <a:endParaRPr lang="en-US" sz="1400" dirty="0"/>
          </a:p>
        </p:txBody>
      </p:sp>
      <p:sp>
        <p:nvSpPr>
          <p:cNvPr id="75" name="Can 74"/>
          <p:cNvSpPr/>
          <p:nvPr/>
        </p:nvSpPr>
        <p:spPr>
          <a:xfrm>
            <a:off x="7564690" y="5273211"/>
            <a:ext cx="673699" cy="493116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ODS</a:t>
            </a:r>
          </a:p>
        </p:txBody>
      </p:sp>
      <p:cxnSp>
        <p:nvCxnSpPr>
          <p:cNvPr id="77" name="Straight Arrow Connector 76"/>
          <p:cNvCxnSpPr>
            <a:stCxn id="73" idx="3"/>
            <a:endCxn id="75" idx="2"/>
          </p:cNvCxnSpPr>
          <p:nvPr/>
        </p:nvCxnSpPr>
        <p:spPr>
          <a:xfrm>
            <a:off x="7139835" y="5517621"/>
            <a:ext cx="424855" cy="2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n 106"/>
          <p:cNvSpPr/>
          <p:nvPr/>
        </p:nvSpPr>
        <p:spPr>
          <a:xfrm>
            <a:off x="2150403" y="2982570"/>
            <a:ext cx="686206" cy="493116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Splunk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Logging</a:t>
            </a:r>
          </a:p>
        </p:txBody>
      </p:sp>
      <p:cxnSp>
        <p:nvCxnSpPr>
          <p:cNvPr id="116" name="Elbow Connector 115"/>
          <p:cNvCxnSpPr>
            <a:stCxn id="39" idx="0"/>
            <a:endCxn id="107" idx="2"/>
          </p:cNvCxnSpPr>
          <p:nvPr/>
        </p:nvCxnSpPr>
        <p:spPr>
          <a:xfrm rot="5400000" flipH="1" flipV="1">
            <a:off x="1566339" y="2993357"/>
            <a:ext cx="348293" cy="8198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an 123"/>
          <p:cNvSpPr/>
          <p:nvPr/>
        </p:nvSpPr>
        <p:spPr>
          <a:xfrm>
            <a:off x="6392701" y="2940935"/>
            <a:ext cx="686208" cy="493116"/>
          </a:xfrm>
          <a:prstGeom prst="ca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Improved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Splunk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Logging</a:t>
            </a:r>
          </a:p>
        </p:txBody>
      </p:sp>
      <p:cxnSp>
        <p:nvCxnSpPr>
          <p:cNvPr id="129" name="Elbow Connector 128"/>
          <p:cNvCxnSpPr>
            <a:endCxn id="107" idx="4"/>
          </p:cNvCxnSpPr>
          <p:nvPr/>
        </p:nvCxnSpPr>
        <p:spPr>
          <a:xfrm rot="10800000">
            <a:off x="2836610" y="3229129"/>
            <a:ext cx="635901" cy="346595"/>
          </a:xfrm>
          <a:prstGeom prst="bentConnector3">
            <a:avLst>
              <a:gd name="adj1" fmla="val -12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/>
          <p:nvPr/>
        </p:nvCxnSpPr>
        <p:spPr>
          <a:xfrm rot="10800000">
            <a:off x="7068277" y="3229129"/>
            <a:ext cx="572927" cy="346593"/>
          </a:xfrm>
          <a:prstGeom prst="bentConnector3">
            <a:avLst>
              <a:gd name="adj1" fmla="val 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65" idx="0"/>
            <a:endCxn id="124" idx="2"/>
          </p:cNvCxnSpPr>
          <p:nvPr/>
        </p:nvCxnSpPr>
        <p:spPr>
          <a:xfrm rot="5400000" flipH="1" flipV="1">
            <a:off x="5780470" y="2965434"/>
            <a:ext cx="390171" cy="8342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78" idx="0"/>
          </p:cNvCxnSpPr>
          <p:nvPr/>
        </p:nvCxnSpPr>
        <p:spPr>
          <a:xfrm>
            <a:off x="5562863" y="3930640"/>
            <a:ext cx="1485" cy="285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73" idx="1"/>
          </p:cNvCxnSpPr>
          <p:nvPr/>
        </p:nvCxnSpPr>
        <p:spPr>
          <a:xfrm>
            <a:off x="5916406" y="5517621"/>
            <a:ext cx="4061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1783" y="1254385"/>
            <a:ext cx="375090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Minimal logging at Integration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Splunk accuracy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BPM not integrated with Splunk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781874" y="1254385"/>
            <a:ext cx="375090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Improved logging at Integration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Splunk accuracy issues resolved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BPM </a:t>
            </a:r>
            <a:r>
              <a:rPr lang="en-US" sz="1400" dirty="0" smtClean="0"/>
              <a:t>integrated </a:t>
            </a:r>
            <a:r>
              <a:rPr lang="en-US" sz="1400" dirty="0"/>
              <a:t>with Splunk</a:t>
            </a:r>
          </a:p>
        </p:txBody>
      </p:sp>
      <p:cxnSp>
        <p:nvCxnSpPr>
          <p:cNvPr id="24" name="Straight Arrow Connector 23"/>
          <p:cNvCxnSpPr>
            <a:stCxn id="64" idx="0"/>
            <a:endCxn id="124" idx="3"/>
          </p:cNvCxnSpPr>
          <p:nvPr/>
        </p:nvCxnSpPr>
        <p:spPr>
          <a:xfrm flipV="1">
            <a:off x="6731212" y="3434051"/>
            <a:ext cx="4593" cy="143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913708" y="5338551"/>
            <a:ext cx="833718" cy="353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Mainframe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MQ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147488" y="4216184"/>
            <a:ext cx="833719" cy="3558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Midrange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MQ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141550" y="5340779"/>
            <a:ext cx="839657" cy="353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Mainframe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MQ</a:t>
            </a:r>
          </a:p>
        </p:txBody>
      </p:sp>
      <p:cxnSp>
        <p:nvCxnSpPr>
          <p:cNvPr id="31" name="Straight Arrow Connector 30"/>
          <p:cNvCxnSpPr>
            <a:stCxn id="40" idx="2"/>
            <a:endCxn id="76" idx="0"/>
          </p:cNvCxnSpPr>
          <p:nvPr/>
        </p:nvCxnSpPr>
        <p:spPr>
          <a:xfrm>
            <a:off x="1330567" y="4572005"/>
            <a:ext cx="0" cy="766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8" idx="2"/>
            <a:endCxn id="80" idx="0"/>
          </p:cNvCxnSpPr>
          <p:nvPr/>
        </p:nvCxnSpPr>
        <p:spPr>
          <a:xfrm flipH="1">
            <a:off x="5561379" y="4572008"/>
            <a:ext cx="2969" cy="768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55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Improvement#1a: </a:t>
            </a:r>
            <a:r>
              <a:rPr lang="en-US" dirty="0"/>
              <a:t>Add Logging/Analytics </a:t>
            </a:r>
            <a:r>
              <a:rPr lang="en-US" dirty="0" smtClean="0"/>
              <a:t>to Integration Layer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7700" y="1302709"/>
            <a:ext cx="794385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u="sng" dirty="0"/>
              <a:t>What is the business problem that we are trying to solve?</a:t>
            </a:r>
            <a:endParaRPr lang="en-US" sz="1700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1700" dirty="0" smtClean="0"/>
              <a:t>There are multiple stages in the Accum ODS transactions and the transaction counts at each stage are inaccurate and we do not have an E2E view of transaction flow.</a:t>
            </a:r>
          </a:p>
          <a:p>
            <a:pPr lvl="1" fontAlgn="ctr"/>
            <a:endParaRPr lang="en-US" sz="1700" dirty="0" smtClean="0"/>
          </a:p>
          <a:p>
            <a:pPr algn="just" fontAlgn="ctr"/>
            <a:r>
              <a:rPr lang="en-US" sz="1700" u="sng" dirty="0" smtClean="0"/>
              <a:t>Work done to date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1700" dirty="0" smtClean="0"/>
              <a:t>During 2014 and early 2015 we worked with the DataPower team and determined that the SPLUNK logs are not accurate for all transactions (not only the Accum ODS)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700" dirty="0" smtClean="0"/>
              <a:t>Transaction counts from SPLUNK latency logs do not match SPLUNK trace logs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700" dirty="0" smtClean="0"/>
              <a:t>Transaction counts from SPLUNK latency and trace logs do not match IMS counts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700" dirty="0" smtClean="0"/>
              <a:t>SPLUNK does not gather logging info from BPM servers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700" dirty="0" smtClean="0"/>
              <a:t>SPLUNK uses UDP for transport, which does not guarantee delivery</a:t>
            </a:r>
          </a:p>
        </p:txBody>
      </p:sp>
    </p:spTree>
    <p:extLst>
      <p:ext uri="{BB962C8B-B14F-4D97-AF65-F5344CB8AC3E}">
        <p14:creationId xmlns:p14="http://schemas.microsoft.com/office/powerpoint/2010/main" val="271704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Improvement#1a: Add Logging/Analytics to Integration </a:t>
            </a:r>
            <a:r>
              <a:rPr lang="en-US" dirty="0" smtClean="0"/>
              <a:t>Layer cont.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7700" y="1302709"/>
            <a:ext cx="794385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u="sng" dirty="0" smtClean="0"/>
              <a:t>Work to be done:</a:t>
            </a:r>
            <a:endParaRPr lang="en-US" sz="17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Add trace logs to BPM so that BPM we could have an end-to-end view of a transaction through the Integration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Change Accum ODS header format to be the format that Splunk is expecting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Change logging protocol from UDP to TCP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Investigate where there are problems with the logging applications</a:t>
            </a:r>
          </a:p>
          <a:p>
            <a:endParaRPr lang="en-US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u="sng" dirty="0" smtClean="0"/>
              <a:t>Strategy for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Most of this work must be done by the DataPower team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We must identify a project that can cover these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Our team can advocate for changes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Navaneeth at an executive level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Kevin at a technical level</a:t>
            </a:r>
          </a:p>
          <a:p>
            <a:endParaRPr lang="en-US" sz="1700" u="sng" dirty="0"/>
          </a:p>
          <a:p>
            <a:endParaRPr lang="en-US" sz="1700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 #1b: Add Logging/Analytics to ODS</a:t>
            </a:r>
            <a:br>
              <a:rPr lang="en-US" dirty="0" smtClean="0"/>
            </a:br>
            <a:r>
              <a:rPr lang="en-US" dirty="0" smtClean="0"/>
              <a:t>Integration Layer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27519" y="4795409"/>
            <a:ext cx="3476936" cy="1290081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7519" y="2677983"/>
            <a:ext cx="3479470" cy="1989267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tx2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50433" y="2186465"/>
            <a:ext cx="715992" cy="353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Consumer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15928" y="3575721"/>
            <a:ext cx="785171" cy="353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DataPower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Gateway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833495" y="3576957"/>
            <a:ext cx="817247" cy="353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BPM Servers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2457" y="3577421"/>
            <a:ext cx="833719" cy="353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DataPower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DAL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52458" y="4179465"/>
            <a:ext cx="833718" cy="392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Midrange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MQ</a:t>
            </a:r>
          </a:p>
        </p:txBody>
      </p:sp>
      <p:cxnSp>
        <p:nvCxnSpPr>
          <p:cNvPr id="42" name="Straight Arrow Connector 41"/>
          <p:cNvCxnSpPr>
            <a:stCxn id="36" idx="2"/>
            <a:endCxn id="37" idx="0"/>
          </p:cNvCxnSpPr>
          <p:nvPr/>
        </p:nvCxnSpPr>
        <p:spPr>
          <a:xfrm>
            <a:off x="3408429" y="2540148"/>
            <a:ext cx="85" cy="1035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1"/>
            <a:endCxn id="38" idx="3"/>
          </p:cNvCxnSpPr>
          <p:nvPr/>
        </p:nvCxnSpPr>
        <p:spPr>
          <a:xfrm flipH="1">
            <a:off x="2650742" y="3752563"/>
            <a:ext cx="365186" cy="1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1"/>
            <a:endCxn id="39" idx="3"/>
          </p:cNvCxnSpPr>
          <p:nvPr/>
        </p:nvCxnSpPr>
        <p:spPr>
          <a:xfrm flipH="1">
            <a:off x="1486176" y="3753799"/>
            <a:ext cx="347319" cy="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2"/>
            <a:endCxn id="40" idx="0"/>
          </p:cNvCxnSpPr>
          <p:nvPr/>
        </p:nvCxnSpPr>
        <p:spPr>
          <a:xfrm>
            <a:off x="1069317" y="3931104"/>
            <a:ext cx="0" cy="248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4082" y="2700935"/>
            <a:ext cx="1789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ODS Integration Layer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1833494" y="5017926"/>
            <a:ext cx="817247" cy="353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IMS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45332" y="5777713"/>
            <a:ext cx="1229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 Mainframe</a:t>
            </a:r>
            <a:endParaRPr lang="en-US" sz="1400" dirty="0"/>
          </a:p>
        </p:txBody>
      </p:sp>
      <p:sp>
        <p:nvSpPr>
          <p:cNvPr id="49" name="Can 48"/>
          <p:cNvSpPr/>
          <p:nvPr/>
        </p:nvSpPr>
        <p:spPr>
          <a:xfrm>
            <a:off x="3130845" y="4939931"/>
            <a:ext cx="555167" cy="493116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ODS</a:t>
            </a:r>
          </a:p>
        </p:txBody>
      </p:sp>
      <p:cxnSp>
        <p:nvCxnSpPr>
          <p:cNvPr id="50" name="Straight Arrow Connector 49"/>
          <p:cNvCxnSpPr>
            <a:endCxn id="47" idx="1"/>
          </p:cNvCxnSpPr>
          <p:nvPr/>
        </p:nvCxnSpPr>
        <p:spPr>
          <a:xfrm>
            <a:off x="1408982" y="5186489"/>
            <a:ext cx="424512" cy="8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3"/>
            <a:endCxn id="49" idx="2"/>
          </p:cNvCxnSpPr>
          <p:nvPr/>
        </p:nvCxnSpPr>
        <p:spPr>
          <a:xfrm flipV="1">
            <a:off x="2650741" y="5186489"/>
            <a:ext cx="480104" cy="8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453253" y="4805915"/>
            <a:ext cx="3431969" cy="1279575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453253" y="2677983"/>
            <a:ext cx="3431969" cy="1989267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tx2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024977" y="2186465"/>
            <a:ext cx="715992" cy="353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Consumer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82521" y="3575964"/>
            <a:ext cx="785171" cy="353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DataPower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Gateway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800088" y="3577200"/>
            <a:ext cx="817247" cy="353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BPM Servers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619050" y="3577664"/>
            <a:ext cx="833719" cy="353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DataPower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DAL</a:t>
            </a:r>
          </a:p>
        </p:txBody>
      </p:sp>
      <p:cxnSp>
        <p:nvCxnSpPr>
          <p:cNvPr id="68" name="Straight Arrow Connector 67"/>
          <p:cNvCxnSpPr>
            <a:stCxn id="62" idx="2"/>
            <a:endCxn id="63" idx="0"/>
          </p:cNvCxnSpPr>
          <p:nvPr/>
        </p:nvCxnSpPr>
        <p:spPr>
          <a:xfrm flipH="1">
            <a:off x="7375107" y="2540148"/>
            <a:ext cx="7866" cy="1035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3" idx="1"/>
            <a:endCxn id="64" idx="3"/>
          </p:cNvCxnSpPr>
          <p:nvPr/>
        </p:nvCxnSpPr>
        <p:spPr>
          <a:xfrm flipH="1">
            <a:off x="6617335" y="3752806"/>
            <a:ext cx="365186" cy="1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4" idx="1"/>
            <a:endCxn id="65" idx="3"/>
          </p:cNvCxnSpPr>
          <p:nvPr/>
        </p:nvCxnSpPr>
        <p:spPr>
          <a:xfrm flipH="1">
            <a:off x="5452769" y="3754042"/>
            <a:ext cx="347319" cy="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478827" y="2673699"/>
            <a:ext cx="1789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ODS Integration Layer</a:t>
            </a:r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5800088" y="5020154"/>
            <a:ext cx="817247" cy="353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IMS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671398" y="5771359"/>
            <a:ext cx="1229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 Mainframe</a:t>
            </a:r>
            <a:endParaRPr lang="en-US" sz="1400" dirty="0"/>
          </a:p>
        </p:txBody>
      </p:sp>
      <p:sp>
        <p:nvSpPr>
          <p:cNvPr id="75" name="Can 74"/>
          <p:cNvSpPr/>
          <p:nvPr/>
        </p:nvSpPr>
        <p:spPr>
          <a:xfrm>
            <a:off x="7042190" y="4952586"/>
            <a:ext cx="673699" cy="493116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ODS</a:t>
            </a:r>
          </a:p>
        </p:txBody>
      </p:sp>
      <p:cxnSp>
        <p:nvCxnSpPr>
          <p:cNvPr id="77" name="Straight Arrow Connector 76"/>
          <p:cNvCxnSpPr>
            <a:stCxn id="73" idx="3"/>
            <a:endCxn id="75" idx="2"/>
          </p:cNvCxnSpPr>
          <p:nvPr/>
        </p:nvCxnSpPr>
        <p:spPr>
          <a:xfrm>
            <a:off x="6617335" y="5196996"/>
            <a:ext cx="424855" cy="2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n 97"/>
          <p:cNvSpPr/>
          <p:nvPr/>
        </p:nvSpPr>
        <p:spPr>
          <a:xfrm>
            <a:off x="7046123" y="5524801"/>
            <a:ext cx="673699" cy="493116"/>
          </a:xfrm>
          <a:prstGeom prst="ca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Analytics DB</a:t>
            </a:r>
          </a:p>
        </p:txBody>
      </p:sp>
      <p:cxnSp>
        <p:nvCxnSpPr>
          <p:cNvPr id="104" name="Elbow Connector 103"/>
          <p:cNvCxnSpPr>
            <a:stCxn id="73" idx="2"/>
            <a:endCxn id="98" idx="2"/>
          </p:cNvCxnSpPr>
          <p:nvPr/>
        </p:nvCxnSpPr>
        <p:spPr>
          <a:xfrm rot="16200000" flipH="1">
            <a:off x="6428656" y="5153892"/>
            <a:ext cx="397522" cy="83741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n 106"/>
          <p:cNvSpPr/>
          <p:nvPr/>
        </p:nvSpPr>
        <p:spPr>
          <a:xfrm>
            <a:off x="1889153" y="2982570"/>
            <a:ext cx="686206" cy="493116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Splunk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Logging</a:t>
            </a:r>
          </a:p>
        </p:txBody>
      </p:sp>
      <p:cxnSp>
        <p:nvCxnSpPr>
          <p:cNvPr id="116" name="Elbow Connector 115"/>
          <p:cNvCxnSpPr>
            <a:stCxn id="39" idx="0"/>
            <a:endCxn id="107" idx="2"/>
          </p:cNvCxnSpPr>
          <p:nvPr/>
        </p:nvCxnSpPr>
        <p:spPr>
          <a:xfrm rot="5400000" flipH="1" flipV="1">
            <a:off x="1305089" y="2993357"/>
            <a:ext cx="348293" cy="8198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an 123"/>
          <p:cNvSpPr/>
          <p:nvPr/>
        </p:nvSpPr>
        <p:spPr>
          <a:xfrm>
            <a:off x="5870201" y="2940935"/>
            <a:ext cx="686208" cy="493116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Splunk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Logging</a:t>
            </a:r>
          </a:p>
        </p:txBody>
      </p:sp>
      <p:cxnSp>
        <p:nvCxnSpPr>
          <p:cNvPr id="129" name="Elbow Connector 128"/>
          <p:cNvCxnSpPr>
            <a:endCxn id="107" idx="4"/>
          </p:cNvCxnSpPr>
          <p:nvPr/>
        </p:nvCxnSpPr>
        <p:spPr>
          <a:xfrm rot="10800000">
            <a:off x="2575360" y="3229129"/>
            <a:ext cx="635901" cy="346595"/>
          </a:xfrm>
          <a:prstGeom prst="bentConnector3">
            <a:avLst>
              <a:gd name="adj1" fmla="val -12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/>
          <p:nvPr/>
        </p:nvCxnSpPr>
        <p:spPr>
          <a:xfrm rot="10800000">
            <a:off x="6545777" y="3229129"/>
            <a:ext cx="572927" cy="346593"/>
          </a:xfrm>
          <a:prstGeom prst="bentConnector3">
            <a:avLst>
              <a:gd name="adj1" fmla="val 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65" idx="0"/>
            <a:endCxn id="124" idx="2"/>
          </p:cNvCxnSpPr>
          <p:nvPr/>
        </p:nvCxnSpPr>
        <p:spPr>
          <a:xfrm rot="5400000" flipH="1" flipV="1">
            <a:off x="5257970" y="2965434"/>
            <a:ext cx="390171" cy="8342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78" idx="0"/>
          </p:cNvCxnSpPr>
          <p:nvPr/>
        </p:nvCxnSpPr>
        <p:spPr>
          <a:xfrm>
            <a:off x="5040363" y="3930640"/>
            <a:ext cx="1485" cy="285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73" idx="1"/>
          </p:cNvCxnSpPr>
          <p:nvPr/>
        </p:nvCxnSpPr>
        <p:spPr>
          <a:xfrm>
            <a:off x="5393906" y="5196996"/>
            <a:ext cx="4061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1783" y="1254385"/>
            <a:ext cx="3750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No logging at ODS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Only successful Accum updates captured 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4502577" y="1295461"/>
            <a:ext cx="3750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ODS Logging and Analytics DB at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Captures real-time and batch metrics</a:t>
            </a:r>
          </a:p>
        </p:txBody>
      </p:sp>
      <p:cxnSp>
        <p:nvCxnSpPr>
          <p:cNvPr id="24" name="Straight Arrow Connector 23"/>
          <p:cNvCxnSpPr>
            <a:stCxn id="64" idx="0"/>
            <a:endCxn id="124" idx="3"/>
          </p:cNvCxnSpPr>
          <p:nvPr/>
        </p:nvCxnSpPr>
        <p:spPr>
          <a:xfrm flipV="1">
            <a:off x="6208712" y="3434051"/>
            <a:ext cx="4593" cy="143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52458" y="5017926"/>
            <a:ext cx="833718" cy="353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Mainframe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MQ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624988" y="4216184"/>
            <a:ext cx="833719" cy="3558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Midrange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MQ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619050" y="5020154"/>
            <a:ext cx="839657" cy="353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Mainframe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MQ</a:t>
            </a:r>
          </a:p>
        </p:txBody>
      </p:sp>
      <p:cxnSp>
        <p:nvCxnSpPr>
          <p:cNvPr id="31" name="Straight Arrow Connector 30"/>
          <p:cNvCxnSpPr>
            <a:stCxn id="40" idx="2"/>
            <a:endCxn id="76" idx="0"/>
          </p:cNvCxnSpPr>
          <p:nvPr/>
        </p:nvCxnSpPr>
        <p:spPr>
          <a:xfrm>
            <a:off x="1069317" y="4572005"/>
            <a:ext cx="0" cy="445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8" idx="2"/>
            <a:endCxn id="80" idx="0"/>
          </p:cNvCxnSpPr>
          <p:nvPr/>
        </p:nvCxnSpPr>
        <p:spPr>
          <a:xfrm flipH="1">
            <a:off x="5038879" y="4572008"/>
            <a:ext cx="2969" cy="448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8057537" y="4812269"/>
            <a:ext cx="724395" cy="1273221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Batch Processes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134604" y="5596302"/>
            <a:ext cx="586878" cy="353683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Batch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Jobs</a:t>
            </a:r>
          </a:p>
        </p:txBody>
      </p:sp>
      <p:cxnSp>
        <p:nvCxnSpPr>
          <p:cNvPr id="7" name="Straight Arrow Connector 6"/>
          <p:cNvCxnSpPr>
            <a:stCxn id="56" idx="1"/>
            <a:endCxn id="98" idx="4"/>
          </p:cNvCxnSpPr>
          <p:nvPr/>
        </p:nvCxnSpPr>
        <p:spPr>
          <a:xfrm flipH="1" flipV="1">
            <a:off x="7719822" y="5771359"/>
            <a:ext cx="414782" cy="1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183358" y="1739173"/>
            <a:ext cx="0" cy="4353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68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ANTHEM_Internal_Design">
  <a:themeElements>
    <a:clrScheme name="Anthem NEW">
      <a:dk1>
        <a:srgbClr val="000000"/>
      </a:dk1>
      <a:lt1>
        <a:sysClr val="window" lastClr="FFFFFF"/>
      </a:lt1>
      <a:dk2>
        <a:srgbClr val="5E5E5E"/>
      </a:dk2>
      <a:lt2>
        <a:srgbClr val="FFFFFF"/>
      </a:lt2>
      <a:accent1>
        <a:srgbClr val="0C2577"/>
      </a:accent1>
      <a:accent2>
        <a:srgbClr val="3D719C"/>
      </a:accent2>
      <a:accent3>
        <a:srgbClr val="FEC246"/>
      </a:accent3>
      <a:accent4>
        <a:srgbClr val="98B460"/>
      </a:accent4>
      <a:accent5>
        <a:srgbClr val="D9D9D9"/>
      </a:accent5>
      <a:accent6>
        <a:srgbClr val="D90026"/>
      </a:accent6>
      <a:hlink>
        <a:srgbClr val="3D719C"/>
      </a:hlink>
      <a:folHlink>
        <a:srgbClr val="FEC246"/>
      </a:folHlink>
    </a:clrScheme>
    <a:fontScheme name="Custom 1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sz="2000" dirty="0" err="1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Accent 1">
      <a:srgbClr val="BA9D80"/>
    </a:custClr>
    <a:custClr name="Accent 2">
      <a:srgbClr val="5D9674"/>
    </a:custClr>
    <a:custClr name="Accent 3">
      <a:srgbClr val="F3833D"/>
    </a:custClr>
    <a:custClr name="Accent 4">
      <a:srgbClr val="815E90"/>
    </a:custClr>
    <a:custClr name="Accent 5">
      <a:srgbClr val="766B2B"/>
    </a:custClr>
    <a:custClr name="Accent 6">
      <a:srgbClr val="D3D0A1"/>
    </a:custClr>
    <a:custClr name="Accent 7">
      <a:srgbClr val="3C3C3C"/>
    </a:custClr>
    <a:custClr name="Anthem Blue">
      <a:srgbClr val="0063A8"/>
    </a:custClr>
  </a:custClrLst>
</a:theme>
</file>

<file path=ppt/theme/theme2.xml><?xml version="1.0" encoding="utf-8"?>
<a:theme xmlns:a="http://schemas.openxmlformats.org/drawingml/2006/main" name="6_WellPoint_Culture_Template">
  <a:themeElements>
    <a:clrScheme name="WellPoint Palette">
      <a:dk1>
        <a:srgbClr val="000000"/>
      </a:dk1>
      <a:lt1>
        <a:sysClr val="window" lastClr="FFFFFF"/>
      </a:lt1>
      <a:dk2>
        <a:srgbClr val="5E5E5E"/>
      </a:dk2>
      <a:lt2>
        <a:srgbClr val="FFFFFF"/>
      </a:lt2>
      <a:accent1>
        <a:srgbClr val="0C2577"/>
      </a:accent1>
      <a:accent2>
        <a:srgbClr val="3D719C"/>
      </a:accent2>
      <a:accent3>
        <a:srgbClr val="FEC246"/>
      </a:accent3>
      <a:accent4>
        <a:srgbClr val="98B460"/>
      </a:accent4>
      <a:accent5>
        <a:srgbClr val="D9D9D9"/>
      </a:accent5>
      <a:accent6>
        <a:srgbClr val="D90026"/>
      </a:accent6>
      <a:hlink>
        <a:srgbClr val="3D719C"/>
      </a:hlink>
      <a:folHlink>
        <a:srgbClr val="FEC246"/>
      </a:folHlink>
    </a:clrScheme>
    <a:fontScheme name="WellPoint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sz="2000" dirty="0" err="1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WellPoint Palette">
      <a:dk1>
        <a:srgbClr val="000000"/>
      </a:dk1>
      <a:lt1>
        <a:sysClr val="window" lastClr="FFFFFF"/>
      </a:lt1>
      <a:dk2>
        <a:srgbClr val="5E5E5E"/>
      </a:dk2>
      <a:lt2>
        <a:srgbClr val="FFFFFF"/>
      </a:lt2>
      <a:accent1>
        <a:srgbClr val="0C2577"/>
      </a:accent1>
      <a:accent2>
        <a:srgbClr val="3D719C"/>
      </a:accent2>
      <a:accent3>
        <a:srgbClr val="FEC246"/>
      </a:accent3>
      <a:accent4>
        <a:srgbClr val="98B460"/>
      </a:accent4>
      <a:accent5>
        <a:srgbClr val="D9D9D9"/>
      </a:accent5>
      <a:accent6>
        <a:srgbClr val="D90026"/>
      </a:accent6>
      <a:hlink>
        <a:srgbClr val="3D719C"/>
      </a:hlink>
      <a:folHlink>
        <a:srgbClr val="FEC24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WellPoint Palette">
      <a:dk1>
        <a:srgbClr val="000000"/>
      </a:dk1>
      <a:lt1>
        <a:sysClr val="window" lastClr="FFFFFF"/>
      </a:lt1>
      <a:dk2>
        <a:srgbClr val="5E5E5E"/>
      </a:dk2>
      <a:lt2>
        <a:srgbClr val="FFFFFF"/>
      </a:lt2>
      <a:accent1>
        <a:srgbClr val="0C2577"/>
      </a:accent1>
      <a:accent2>
        <a:srgbClr val="3D719C"/>
      </a:accent2>
      <a:accent3>
        <a:srgbClr val="FEC246"/>
      </a:accent3>
      <a:accent4>
        <a:srgbClr val="98B460"/>
      </a:accent4>
      <a:accent5>
        <a:srgbClr val="D9D9D9"/>
      </a:accent5>
      <a:accent6>
        <a:srgbClr val="D90026"/>
      </a:accent6>
      <a:hlink>
        <a:srgbClr val="3D719C"/>
      </a:hlink>
      <a:folHlink>
        <a:srgbClr val="FEC24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35985</TotalTime>
  <Words>2174</Words>
  <Application>Microsoft Office PowerPoint</Application>
  <PresentationFormat>On-screen Show (4:3)</PresentationFormat>
  <Paragraphs>559</Paragraphs>
  <Slides>22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2_ANTHEM_Internal_Design</vt:lpstr>
      <vt:lpstr>6_WellPoint_Culture_Template</vt:lpstr>
      <vt:lpstr>think-cell Slide</vt:lpstr>
      <vt:lpstr> Accum ODS Technology Strategy and Roadmap - Draft </vt:lpstr>
      <vt:lpstr>Topics</vt:lpstr>
      <vt:lpstr>Accum ODS: Guiding Principles</vt:lpstr>
      <vt:lpstr>Challenges and Impacts</vt:lpstr>
      <vt:lpstr>Strategy and Roadmap</vt:lpstr>
      <vt:lpstr>Improvement #1a: Add Logging/Analytics to ODS Integration Layer</vt:lpstr>
      <vt:lpstr>Improvement#1a: Add Logging/Analytics to Integration Layer</vt:lpstr>
      <vt:lpstr>Improvement#1a: Add Logging/Analytics to Integration Layer cont.</vt:lpstr>
      <vt:lpstr>Improvement #1b: Add Logging/Analytics to ODS Integration Layer</vt:lpstr>
      <vt:lpstr>Challenge #1b: Add Logging/Analytics to the ODS Backend</vt:lpstr>
      <vt:lpstr>Improvement #2: Eliminate Duplicate Entries in Accum ODS from ESI</vt:lpstr>
      <vt:lpstr>Improvement #2: Implement Controls to Eliminate Dups</vt:lpstr>
      <vt:lpstr>Improvement #2: Eliminate Duplicate Entries in Accum ODS from ESI</vt:lpstr>
      <vt:lpstr>Improvement #3: Simplify the Accum ODS Integration Layer</vt:lpstr>
      <vt:lpstr>Improvement #3: Simplify the Accum ODS Integration Layer</vt:lpstr>
      <vt:lpstr>Improvement #5: Eliminate Transactional Dependency on IMS Membership DB’s</vt:lpstr>
      <vt:lpstr>Improvement #6: Staggered Upgrades of CA Mainframe</vt:lpstr>
      <vt:lpstr>Microservices</vt:lpstr>
      <vt:lpstr>Microservices</vt:lpstr>
      <vt:lpstr>Improvement #4: Eliminate shared components between ODS and WGS</vt:lpstr>
      <vt:lpstr>Improvement : Implement Accum ODS as a Microservice</vt:lpstr>
      <vt:lpstr>Roadmap Summary</vt:lpstr>
    </vt:vector>
  </TitlesOfParts>
  <Company>WellPoint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 Kandrac</dc:creator>
  <cp:lastModifiedBy>Kevin Murphy</cp:lastModifiedBy>
  <cp:revision>465</cp:revision>
  <cp:lastPrinted>2015-05-13T20:48:29Z</cp:lastPrinted>
  <dcterms:created xsi:type="dcterms:W3CDTF">2013-04-16T15:43:32Z</dcterms:created>
  <dcterms:modified xsi:type="dcterms:W3CDTF">2015-05-22T20:36:52Z</dcterms:modified>
</cp:coreProperties>
</file>