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1" r:id="rId5"/>
    <p:sldId id="280" r:id="rId6"/>
    <p:sldId id="290" r:id="rId7"/>
    <p:sldId id="281" r:id="rId8"/>
    <p:sldId id="291" r:id="rId9"/>
    <p:sldId id="289" r:id="rId10"/>
    <p:sldId id="292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anjan Ram (UST, USA)" initials="NR(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1" autoAdjust="0"/>
    <p:restoredTop sz="94590" autoAdjust="0"/>
  </p:normalViewPr>
  <p:slideViewPr>
    <p:cSldViewPr snapToGrid="0">
      <p:cViewPr varScale="1">
        <p:scale>
          <a:sx n="74" d="100"/>
          <a:sy n="7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D20CA-449A-49FF-91FD-FE591C19058E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07A1-2926-49B1-9231-67F85B6D59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u14804\Desktop\New folder (2)\ppt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4000" cy="63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38"/>
          <p:cNvSpPr>
            <a:spLocks/>
          </p:cNvSpPr>
          <p:nvPr userDrawn="1"/>
        </p:nvSpPr>
        <p:spPr bwMode="auto">
          <a:xfrm>
            <a:off x="163284" y="399168"/>
            <a:ext cx="2959100" cy="611188"/>
          </a:xfrm>
          <a:custGeom>
            <a:avLst/>
            <a:gdLst>
              <a:gd name="T0" fmla="*/ 0 w 1041"/>
              <a:gd name="T1" fmla="*/ 162036 h 215"/>
              <a:gd name="T2" fmla="*/ 159183 w 1041"/>
              <a:gd name="T3" fmla="*/ 0 h 215"/>
              <a:gd name="T4" fmla="*/ 2799917 w 1041"/>
              <a:gd name="T5" fmla="*/ 56855 h 215"/>
              <a:gd name="T6" fmla="*/ 2959100 w 1041"/>
              <a:gd name="T7" fmla="*/ 216048 h 215"/>
              <a:gd name="T8" fmla="*/ 2959100 w 1041"/>
              <a:gd name="T9" fmla="*/ 446309 h 215"/>
              <a:gd name="T10" fmla="*/ 2799917 w 1041"/>
              <a:gd name="T11" fmla="*/ 605503 h 215"/>
              <a:gd name="T12" fmla="*/ 159183 w 1041"/>
              <a:gd name="T13" fmla="*/ 611188 h 215"/>
              <a:gd name="T14" fmla="*/ 0 w 1041"/>
              <a:gd name="T15" fmla="*/ 449152 h 215"/>
              <a:gd name="T16" fmla="*/ 0 w 1041"/>
              <a:gd name="T17" fmla="*/ 162036 h 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41" h="215">
                <a:moveTo>
                  <a:pt x="0" y="57"/>
                </a:moveTo>
                <a:cubicBezTo>
                  <a:pt x="0" y="26"/>
                  <a:pt x="25" y="0"/>
                  <a:pt x="56" y="0"/>
                </a:cubicBezTo>
                <a:cubicBezTo>
                  <a:pt x="985" y="20"/>
                  <a:pt x="985" y="20"/>
                  <a:pt x="985" y="20"/>
                </a:cubicBezTo>
                <a:cubicBezTo>
                  <a:pt x="1015" y="20"/>
                  <a:pt x="1041" y="45"/>
                  <a:pt x="1041" y="76"/>
                </a:cubicBezTo>
                <a:cubicBezTo>
                  <a:pt x="1041" y="157"/>
                  <a:pt x="1041" y="157"/>
                  <a:pt x="1041" y="157"/>
                </a:cubicBezTo>
                <a:cubicBezTo>
                  <a:pt x="1041" y="188"/>
                  <a:pt x="1015" y="213"/>
                  <a:pt x="985" y="213"/>
                </a:cubicBezTo>
                <a:cubicBezTo>
                  <a:pt x="56" y="215"/>
                  <a:pt x="56" y="215"/>
                  <a:pt x="56" y="215"/>
                </a:cubicBezTo>
                <a:cubicBezTo>
                  <a:pt x="25" y="215"/>
                  <a:pt x="0" y="189"/>
                  <a:pt x="0" y="158"/>
                </a:cubicBezTo>
                <a:lnTo>
                  <a:pt x="0" y="5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24970" y="473780"/>
            <a:ext cx="2819400" cy="534988"/>
          </a:xfrm>
        </p:spPr>
        <p:txBody>
          <a:bodyPr anchor="ctr">
            <a:noAutofit/>
          </a:bodyPr>
          <a:lstStyle>
            <a:lvl1pPr algn="ctr">
              <a:buNone/>
              <a:defRPr sz="2000" b="0" baseline="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 smtClean="0"/>
              <a:t>Vertical/ Business Unit</a:t>
            </a:r>
          </a:p>
        </p:txBody>
      </p:sp>
      <p:sp>
        <p:nvSpPr>
          <p:cNvPr id="17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63284" y="3374574"/>
            <a:ext cx="4952999" cy="5334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3" hasCustomPrompt="1"/>
          </p:nvPr>
        </p:nvSpPr>
        <p:spPr>
          <a:xfrm>
            <a:off x="163284" y="1622002"/>
            <a:ext cx="1295400" cy="1295400"/>
          </a:xfrm>
          <a:ln>
            <a:noFill/>
          </a:ln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3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163284" y="4318002"/>
            <a:ext cx="4953000" cy="612648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49A0D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Description about the presentation and/or version number and date of release</a:t>
            </a:r>
          </a:p>
        </p:txBody>
      </p:sp>
      <p:sp>
        <p:nvSpPr>
          <p:cNvPr id="25" name="Date Placeholder 5"/>
          <p:cNvSpPr>
            <a:spLocks noGrp="1"/>
          </p:cNvSpPr>
          <p:nvPr userDrawn="1">
            <p:ph type="dt" sz="half" idx="10"/>
          </p:nvPr>
        </p:nvSpPr>
        <p:spPr>
          <a:xfrm>
            <a:off x="7353300" y="381000"/>
            <a:ext cx="1638300" cy="22860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Segoe" panose="020B0502040504020203" pitchFamily="34" charset="0"/>
              </a:defRPr>
            </a:lvl1pPr>
          </a:lstStyle>
          <a:p>
            <a:endParaRPr lang="en-US" kern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u14804\Desktop\New folder (2)\ppt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3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49"/>
          <p:cNvSpPr>
            <a:spLocks/>
          </p:cNvSpPr>
          <p:nvPr userDrawn="1"/>
        </p:nvSpPr>
        <p:spPr bwMode="auto">
          <a:xfrm>
            <a:off x="-12700" y="2286000"/>
            <a:ext cx="7175500" cy="2590800"/>
          </a:xfrm>
          <a:custGeom>
            <a:avLst/>
            <a:gdLst>
              <a:gd name="T0" fmla="*/ 9525 w 5340"/>
              <a:gd name="T1" fmla="*/ 196245 h 2162"/>
              <a:gd name="T2" fmla="*/ 8197851 w 5340"/>
              <a:gd name="T3" fmla="*/ 0 h 2162"/>
              <a:gd name="T4" fmla="*/ 8477251 w 5340"/>
              <a:gd name="T5" fmla="*/ 370004 h 2162"/>
              <a:gd name="T6" fmla="*/ 8477251 w 5340"/>
              <a:gd name="T7" fmla="*/ 4049596 h 2162"/>
              <a:gd name="T8" fmla="*/ 8197851 w 5340"/>
              <a:gd name="T9" fmla="*/ 4419600 h 2162"/>
              <a:gd name="T10" fmla="*/ 9525 w 5340"/>
              <a:gd name="T11" fmla="*/ 4276505 h 2162"/>
              <a:gd name="T12" fmla="*/ 9525 w 5340"/>
              <a:gd name="T13" fmla="*/ 196245 h 2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40" h="2162">
                <a:moveTo>
                  <a:pt x="6" y="96"/>
                </a:moveTo>
                <a:cubicBezTo>
                  <a:pt x="5100" y="6"/>
                  <a:pt x="5164" y="0"/>
                  <a:pt x="5164" y="0"/>
                </a:cubicBezTo>
                <a:cubicBezTo>
                  <a:pt x="5297" y="0"/>
                  <a:pt x="5340" y="45"/>
                  <a:pt x="5340" y="181"/>
                </a:cubicBezTo>
                <a:cubicBezTo>
                  <a:pt x="5340" y="1981"/>
                  <a:pt x="5340" y="1981"/>
                  <a:pt x="5340" y="1981"/>
                </a:cubicBezTo>
                <a:cubicBezTo>
                  <a:pt x="5340" y="2117"/>
                  <a:pt x="5297" y="2162"/>
                  <a:pt x="5164" y="2162"/>
                </a:cubicBezTo>
                <a:cubicBezTo>
                  <a:pt x="70" y="2101"/>
                  <a:pt x="94" y="2094"/>
                  <a:pt x="6" y="2092"/>
                </a:cubicBezTo>
                <a:cubicBezTo>
                  <a:pt x="6" y="818"/>
                  <a:pt x="0" y="942"/>
                  <a:pt x="6" y="96"/>
                </a:cubicBezTo>
                <a:close/>
              </a:path>
            </a:pathLst>
          </a:custGeom>
          <a:noFill/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7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119742" y="3581400"/>
            <a:ext cx="4953000" cy="685800"/>
          </a:xfrm>
        </p:spPr>
        <p:txBody>
          <a:bodyPr anchor="ctr">
            <a:normAutofit/>
          </a:bodyPr>
          <a:lstStyle>
            <a:lvl1pPr marL="63500" indent="-63500">
              <a:buNone/>
              <a:defRPr sz="3200" b="1" baseline="0">
                <a:latin typeface="+mn-lt"/>
              </a:defRPr>
            </a:lvl1pPr>
          </a:lstStyle>
          <a:p>
            <a:pPr lvl="0"/>
            <a:r>
              <a:rPr lang="en-US" dirty="0" smtClean="0"/>
              <a:t>Section Break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57200"/>
            <a:ext cx="8436864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382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u14804\Desktop\New folder (2)\ppt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3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49"/>
          <p:cNvSpPr>
            <a:spLocks/>
          </p:cNvSpPr>
          <p:nvPr userDrawn="1"/>
        </p:nvSpPr>
        <p:spPr bwMode="auto">
          <a:xfrm>
            <a:off x="-12700" y="2286000"/>
            <a:ext cx="7175500" cy="2590800"/>
          </a:xfrm>
          <a:custGeom>
            <a:avLst/>
            <a:gdLst>
              <a:gd name="T0" fmla="*/ 9525 w 5340"/>
              <a:gd name="T1" fmla="*/ 196245 h 2162"/>
              <a:gd name="T2" fmla="*/ 8197851 w 5340"/>
              <a:gd name="T3" fmla="*/ 0 h 2162"/>
              <a:gd name="T4" fmla="*/ 8477251 w 5340"/>
              <a:gd name="T5" fmla="*/ 370004 h 2162"/>
              <a:gd name="T6" fmla="*/ 8477251 w 5340"/>
              <a:gd name="T7" fmla="*/ 4049596 h 2162"/>
              <a:gd name="T8" fmla="*/ 8197851 w 5340"/>
              <a:gd name="T9" fmla="*/ 4419600 h 2162"/>
              <a:gd name="T10" fmla="*/ 9525 w 5340"/>
              <a:gd name="T11" fmla="*/ 4276505 h 2162"/>
              <a:gd name="T12" fmla="*/ 9525 w 5340"/>
              <a:gd name="T13" fmla="*/ 196245 h 2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40" h="2162">
                <a:moveTo>
                  <a:pt x="6" y="96"/>
                </a:moveTo>
                <a:cubicBezTo>
                  <a:pt x="5100" y="6"/>
                  <a:pt x="5164" y="0"/>
                  <a:pt x="5164" y="0"/>
                </a:cubicBezTo>
                <a:cubicBezTo>
                  <a:pt x="5297" y="0"/>
                  <a:pt x="5340" y="45"/>
                  <a:pt x="5340" y="181"/>
                </a:cubicBezTo>
                <a:cubicBezTo>
                  <a:pt x="5340" y="1981"/>
                  <a:pt x="5340" y="1981"/>
                  <a:pt x="5340" y="1981"/>
                </a:cubicBezTo>
                <a:cubicBezTo>
                  <a:pt x="5340" y="2117"/>
                  <a:pt x="5297" y="2162"/>
                  <a:pt x="5164" y="2162"/>
                </a:cubicBezTo>
                <a:cubicBezTo>
                  <a:pt x="70" y="2101"/>
                  <a:pt x="94" y="2094"/>
                  <a:pt x="6" y="2092"/>
                </a:cubicBezTo>
                <a:cubicBezTo>
                  <a:pt x="6" y="818"/>
                  <a:pt x="0" y="942"/>
                  <a:pt x="6" y="96"/>
                </a:cubicBezTo>
                <a:close/>
              </a:path>
            </a:pathLst>
          </a:custGeom>
          <a:noFill/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41437"/>
            <a:ext cx="3813048" cy="4830763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1352" y="1341437"/>
            <a:ext cx="3813048" cy="4830763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52549"/>
            <a:ext cx="3813048" cy="689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992312"/>
            <a:ext cx="3813048" cy="4256088"/>
          </a:xfrm>
        </p:spPr>
        <p:txBody>
          <a:bodyPr/>
          <a:lstStyle>
            <a:lvl1pPr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352549"/>
            <a:ext cx="3813048" cy="689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92312"/>
            <a:ext cx="3813048" cy="4256088"/>
          </a:xfrm>
        </p:spPr>
        <p:txBody>
          <a:bodyPr/>
          <a:lstStyle>
            <a:lvl1pPr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10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9487" y="6590620"/>
            <a:ext cx="34528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"/>
            <a:ext cx="2667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u14804\Desktop\New folder (2)\ppt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4000" cy="63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1"/>
          <p:cNvSpPr>
            <a:spLocks noChangeArrowheads="1"/>
          </p:cNvSpPr>
          <p:nvPr userDrawn="1"/>
        </p:nvSpPr>
        <p:spPr bwMode="auto">
          <a:xfrm>
            <a:off x="170329" y="3368165"/>
            <a:ext cx="22161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3200" b="1" baseline="0" dirty="0">
                <a:solidFill>
                  <a:schemeClr val="tx1"/>
                </a:solidFill>
                <a:latin typeface="+mn-lt"/>
              </a:rPr>
              <a:t>Thank You</a:t>
            </a:r>
          </a:p>
        </p:txBody>
      </p:sp>
      <p:sp>
        <p:nvSpPr>
          <p:cNvPr id="12" name="Rectangle 46"/>
          <p:cNvSpPr>
            <a:spLocks noChangeArrowheads="1"/>
          </p:cNvSpPr>
          <p:nvPr userDrawn="1"/>
        </p:nvSpPr>
        <p:spPr bwMode="auto">
          <a:xfrm>
            <a:off x="2746440" y="6583447"/>
            <a:ext cx="3419206" cy="169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</a:schemeClr>
                </a:solidFill>
                <a:latin typeface="Segoe" pitchFamily="34" charset="0"/>
                <a:ea typeface="+mn-ea"/>
                <a:cs typeface="+mn-cs"/>
              </a:rPr>
              <a:t>                20 Enterprise, 4th Floor, Aliso Viejo, CA 92656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3"/>
            <a:endParaRPr lang="en-US" dirty="0"/>
          </a:p>
          <a:p>
            <a:pPr lvl="5"/>
            <a:endParaRPr lang="en-US" dirty="0" smtClean="0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304800" y="-3177"/>
            <a:ext cx="2667000" cy="380999"/>
          </a:xfrm>
          <a:prstGeom prst="round2SameRect">
            <a:avLst>
              <a:gd name="adj1" fmla="val 39623"/>
              <a:gd name="adj2" fmla="val 0"/>
            </a:avLst>
          </a:prstGeom>
          <a:solidFill>
            <a:srgbClr val="49A0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0" y="-3178"/>
            <a:ext cx="9144000" cy="317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8422" y="6385560"/>
            <a:ext cx="1375577" cy="47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13060" y="6540161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www.ust-global.com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66911" y="6540161"/>
            <a:ext cx="3198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2014 © UST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Global Confidential and Proprietary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4" r:id="rId4"/>
    <p:sldLayoutId id="2147483651" r:id="rId5"/>
    <p:sldLayoutId id="2147483662" r:id="rId6"/>
    <p:sldLayoutId id="2147483652" r:id="rId7"/>
    <p:sldLayoutId id="2147483653" r:id="rId8"/>
    <p:sldLayoutId id="2147483661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63550" indent="-238125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688975" indent="-225425" algn="l" defTabSz="914400" rtl="0" eaLnBrk="1" latinLnBrk="0" hangingPunct="1">
        <a:spcBef>
          <a:spcPct val="20000"/>
        </a:spcBef>
        <a:buFont typeface="Calibri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976313" indent="-236538" algn="l" defTabSz="914400" rtl="0" eaLnBrk="1" latinLnBrk="0" hangingPunct="1">
        <a:spcBef>
          <a:spcPct val="20000"/>
        </a:spcBef>
        <a:buFont typeface="Calibri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76313" indent="-236538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UST Global - Healthcare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4970" y="1321418"/>
            <a:ext cx="4952999" cy="533400"/>
          </a:xfrm>
        </p:spPr>
        <p:txBody>
          <a:bodyPr/>
          <a:lstStyle/>
          <a:p>
            <a:r>
              <a:rPr lang="en-US" dirty="0" smtClean="0"/>
              <a:t>WGS </a:t>
            </a:r>
            <a:r>
              <a:rPr lang="en-US" dirty="0" err="1" smtClean="0"/>
              <a:t>Accum</a:t>
            </a:r>
            <a:r>
              <a:rPr lang="en-US" dirty="0" smtClean="0"/>
              <a:t> ODS </a:t>
            </a:r>
            <a:r>
              <a:rPr lang="en-US" dirty="0" smtClean="0"/>
              <a:t>Recommendations</a:t>
            </a:r>
          </a:p>
          <a:p>
            <a:endParaRPr lang="en-US" dirty="0" smtClean="0"/>
          </a:p>
        </p:txBody>
      </p:sp>
      <p:pic>
        <p:nvPicPr>
          <p:cNvPr id="15" name="Picture 14" descr="Anthem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5292" y="546011"/>
            <a:ext cx="1971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245" y="474345"/>
            <a:ext cx="7997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1" u="sng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Anthem is proposing changes to </a:t>
            </a:r>
            <a:r>
              <a:rPr lang="en-US" dirty="0" err="1" smtClean="0">
                <a:latin typeface="Calibri" panose="020F0502020204030204" pitchFamily="34" charset="0"/>
              </a:rPr>
              <a:t>Accum</a:t>
            </a:r>
            <a:r>
              <a:rPr lang="en-US" dirty="0" smtClean="0">
                <a:latin typeface="Calibri" panose="020F0502020204030204" pitchFamily="34" charset="0"/>
              </a:rPr>
              <a:t> ODS functioning and here are the vision statements.</a:t>
            </a: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 err="1" smtClean="0">
                <a:latin typeface="Calibri" panose="020F0502020204030204" pitchFamily="34" charset="0"/>
              </a:rPr>
              <a:t>Accum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ODS </a:t>
            </a:r>
            <a:r>
              <a:rPr lang="en-US" dirty="0" smtClean="0">
                <a:latin typeface="Calibri" panose="020F0502020204030204" pitchFamily="34" charset="0"/>
              </a:rPr>
              <a:t>should function like </a:t>
            </a:r>
            <a:r>
              <a:rPr lang="en-US" dirty="0">
                <a:latin typeface="Calibri" panose="020F0502020204030204" pitchFamily="34" charset="0"/>
              </a:rPr>
              <a:t>a financial </a:t>
            </a:r>
            <a:r>
              <a:rPr lang="en-US" dirty="0" smtClean="0">
                <a:latin typeface="Calibri" panose="020F0502020204030204" pitchFamily="34" charset="0"/>
              </a:rPr>
              <a:t>system with consistency.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Capture analytics </a:t>
            </a:r>
            <a:r>
              <a:rPr lang="en-US" dirty="0">
                <a:latin typeface="Calibri" panose="020F0502020204030204" pitchFamily="34" charset="0"/>
              </a:rPr>
              <a:t>about how well the </a:t>
            </a: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ODS is functioning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Treat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ODS like a micro-service to gain autonomy and maintain isolation from other systems changes</a:t>
            </a:r>
          </a:p>
          <a:p>
            <a:pPr algn="just"/>
            <a:endParaRPr lang="en-US" dirty="0">
              <a:latin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0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245" y="1168611"/>
            <a:ext cx="7997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Accumulator Operations Data Store (ODS) is where the out-of-pocket maximum accumulators are </a:t>
            </a:r>
            <a:r>
              <a:rPr lang="en-US" dirty="0" smtClean="0">
                <a:latin typeface="Calibri" panose="020F0502020204030204" pitchFamily="34" charset="0"/>
              </a:rPr>
              <a:t>shared, </a:t>
            </a:r>
            <a:r>
              <a:rPr lang="en-US" dirty="0">
                <a:latin typeface="Calibri" panose="020F0502020204030204" pitchFamily="34" charset="0"/>
              </a:rPr>
              <a:t>are stored.    This application will be used to support commingling of cost-shares toward a single out-of-pocket maximum for Anthem </a:t>
            </a:r>
            <a:r>
              <a:rPr lang="en-US" dirty="0" smtClean="0">
                <a:latin typeface="Calibri" panose="020F0502020204030204" pitchFamily="34" charset="0"/>
              </a:rPr>
              <a:t>products.</a:t>
            </a:r>
            <a:endParaRPr lang="en-US" dirty="0"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Commingling must be indicated on the WGS Contract Profile through group set-up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Membership </a:t>
            </a:r>
            <a:r>
              <a:rPr lang="en-US" dirty="0" smtClean="0">
                <a:latin typeface="Calibri" panose="020F0502020204030204" pitchFamily="34" charset="0"/>
              </a:rPr>
              <a:t>and product  information is </a:t>
            </a:r>
            <a:r>
              <a:rPr lang="en-US" dirty="0">
                <a:latin typeface="Calibri" panose="020F0502020204030204" pitchFamily="34" charset="0"/>
              </a:rPr>
              <a:t>electronically transmitted to the </a:t>
            </a: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ODS </a:t>
            </a:r>
            <a:r>
              <a:rPr lang="en-US" dirty="0" smtClean="0">
                <a:latin typeface="Calibri" panose="020F0502020204030204" pitchFamily="34" charset="0"/>
              </a:rPr>
              <a:t>including </a:t>
            </a:r>
            <a:r>
              <a:rPr lang="en-US" dirty="0">
                <a:latin typeface="Calibri" panose="020F0502020204030204" pitchFamily="34" charset="0"/>
              </a:rPr>
              <a:t>contract codes, accumulation name and benefit limits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Claims reads the </a:t>
            </a: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ODS in real-time to get current values using Medical Member IDs and processes, subject to the member’s current contract benefits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Accum</a:t>
            </a:r>
            <a:r>
              <a:rPr lang="en-US" dirty="0">
                <a:latin typeface="Calibri" panose="020F0502020204030204" pitchFamily="34" charset="0"/>
              </a:rPr>
              <a:t> ODS uses Medical IDs for inquiry and </a:t>
            </a:r>
            <a:r>
              <a:rPr lang="en-US" dirty="0" smtClean="0">
                <a:latin typeface="Calibri" panose="020F0502020204030204" pitchFamily="34" charset="0"/>
              </a:rPr>
              <a:t>updates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Accum</a:t>
            </a:r>
            <a:r>
              <a:rPr lang="en-US" dirty="0" smtClean="0">
                <a:latin typeface="Calibri" panose="020F0502020204030204" pitchFamily="34" charset="0"/>
              </a:rPr>
              <a:t> ODS supports P2P transfer when member switches product and his availed accumulator services are transferred to new product if applicable.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10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7" y="457200"/>
            <a:ext cx="8809150" cy="593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99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799" y="1"/>
            <a:ext cx="2837645" cy="381000"/>
          </a:xfrm>
        </p:spPr>
        <p:txBody>
          <a:bodyPr>
            <a:normAutofit/>
          </a:bodyPr>
          <a:lstStyle/>
          <a:p>
            <a:r>
              <a:rPr lang="en-US" dirty="0" smtClean="0"/>
              <a:t>Problem 1 and Approach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1972" y="499702"/>
            <a:ext cx="8293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Calibri" panose="020F0502020204030204" pitchFamily="34" charset="0"/>
              </a:rPr>
              <a:t>Problem Statement: </a:t>
            </a:r>
            <a:r>
              <a:rPr lang="en-US" dirty="0" smtClean="0">
                <a:latin typeface="Calibri" panose="020F0502020204030204" pitchFamily="34" charset="0"/>
              </a:rPr>
              <a:t>Current architecture doesn’t track all the accumulator transactions. 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76184"/>
              </p:ext>
            </p:extLst>
          </p:nvPr>
        </p:nvGraphicFramePr>
        <p:xfrm>
          <a:off x="347730" y="1777305"/>
          <a:ext cx="8268236" cy="2932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800"/>
                <a:gridCol w="3556001"/>
                <a:gridCol w="1867435"/>
              </a:tblGrid>
              <a:tr h="328981"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Step</a:t>
                      </a:r>
                      <a:endParaRPr lang="en-US" dirty="0"/>
                    </a:p>
                  </a:txBody>
                  <a:tcPr/>
                </a:tc>
              </a:tr>
              <a:tr h="933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SPLUNK(the product used in SOA) is not registering all the transactions in the SOA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layer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Tracking, Auditing, Reporting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transactions should be introduced at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the back end, SOA layer may not capture all the transactions.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Come up with a design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77666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err="1" smtClean="0">
                          <a:latin typeface="Calibri" panose="020F0502020204030204" pitchFamily="34" charset="0"/>
                        </a:rPr>
                        <a:t>Accum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 updates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are done directly through batch feeds and mainframe</a:t>
                      </a:r>
                      <a:endParaRPr lang="en-US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Introduce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auditing at the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Accums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back-end level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5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2 and Approach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1972" y="525460"/>
            <a:ext cx="8293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Calibri" panose="020F0502020204030204" pitchFamily="34" charset="0"/>
              </a:rPr>
              <a:t>Problem Statement: 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Duplicate records are getting updated in </a:t>
            </a:r>
            <a:r>
              <a:rPr lang="en-US" dirty="0" smtClean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ccumulator ODS creating </a:t>
            </a:r>
            <a:r>
              <a:rPr lang="en-US" dirty="0" smtClean="0">
                <a:latin typeface="Calibri" panose="020F0502020204030204" pitchFamily="34" charset="0"/>
              </a:rPr>
              <a:t>incorrect </a:t>
            </a:r>
            <a:r>
              <a:rPr lang="en-US" dirty="0" smtClean="0">
                <a:latin typeface="Calibri" panose="020F0502020204030204" pitchFamily="34" charset="0"/>
              </a:rPr>
              <a:t>claim payments resulting in adjustments.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97033"/>
              </p:ext>
            </p:extLst>
          </p:nvPr>
        </p:nvGraphicFramePr>
        <p:xfrm>
          <a:off x="416416" y="1539144"/>
          <a:ext cx="8366976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6333"/>
                <a:gridCol w="3305381"/>
                <a:gridCol w="215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During the real time updates from different systems, when the response is slow, source system might be informed with failure status as services have a cut off time to get the response. Because of this, source system will retry the transaction which results in double updates. 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Check Network Latency is due to SOA middle layer or application processing time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Based on the findings come up with design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Peripheral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application availability is causing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</a:rPr>
                        <a:t>accum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call to fail  from ESI, those applications don’t have direct dependency on the accumulator update</a:t>
                      </a:r>
                      <a:endParaRPr lang="en-US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Remove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IMS PCBs from Service Transactions from ESI and make it independent</a:t>
                      </a:r>
                      <a:endParaRPr lang="en-US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Come up with design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1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3 and Approach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707" y="789232"/>
            <a:ext cx="7878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</a:rPr>
              <a:t>Problem Statement: 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Source specific business logic in the </a:t>
            </a:r>
            <a:r>
              <a:rPr lang="en-US" dirty="0" err="1" smtClean="0">
                <a:latin typeface="Calibri" panose="020F0502020204030204" pitchFamily="34" charset="0"/>
              </a:rPr>
              <a:t>accum</a:t>
            </a:r>
            <a:r>
              <a:rPr lang="en-US" dirty="0" smtClean="0">
                <a:latin typeface="Calibri" panose="020F0502020204030204" pitchFamily="34" charset="0"/>
              </a:rPr>
              <a:t> ODS IO layer. This is against the guiding principles of autonomy and isolation from source system changes.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88662"/>
              </p:ext>
            </p:extLst>
          </p:nvPr>
        </p:nvGraphicFramePr>
        <p:xfrm>
          <a:off x="432707" y="2517820"/>
          <a:ext cx="8366976" cy="238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6333"/>
                <a:gridCol w="3305381"/>
                <a:gridCol w="215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Source system limitations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has forced those business logic to be part of IO layer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Isolate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source systems logic from IO layer and move to source system.</a:t>
                      </a:r>
                      <a:endParaRPr lang="en-US" baseline="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Create Inventory identifying the source specific logic and involve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source systems to incorporate those changes.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T Global_Master template_July 12, 2012">
  <a:themeElements>
    <a:clrScheme name="UST Global Theme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007EAE"/>
      </a:accent1>
      <a:accent2>
        <a:srgbClr val="49A0D8"/>
      </a:accent2>
      <a:accent3>
        <a:srgbClr val="76BAE0"/>
      </a:accent3>
      <a:accent4>
        <a:srgbClr val="F07F09"/>
      </a:accent4>
      <a:accent5>
        <a:srgbClr val="C32148"/>
      </a:accent5>
      <a:accent6>
        <a:srgbClr val="35B050"/>
      </a:accent6>
      <a:hlink>
        <a:srgbClr val="5DD3FF"/>
      </a:hlink>
      <a:folHlink>
        <a:srgbClr val="2A89B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87F5866BB824AA831ABB0051B108F" ma:contentTypeVersion="1" ma:contentTypeDescription="Create a new document." ma:contentTypeScope="" ma:versionID="e53bd44d597846b52419d3698ea5121b">
  <xsd:schema xmlns:xsd="http://www.w3.org/2001/XMLSchema" xmlns:xs="http://www.w3.org/2001/XMLSchema" xmlns:p="http://schemas.microsoft.com/office/2006/metadata/properties" xmlns:ns2="92abf26b-c51d-48e7-9814-e818c3d31a74" targetNamespace="http://schemas.microsoft.com/office/2006/metadata/properties" ma:root="true" ma:fieldsID="e29a0175af1c45c8e8c923cecc013dff" ns2:_="">
    <xsd:import namespace="92abf26b-c51d-48e7-9814-e818c3d31a74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bf26b-c51d-48e7-9814-e818c3d31a74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internalName="Statu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tus xmlns="92abf26b-c51d-48e7-9814-e818c3d31a7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336242-6B0B-4045-AC1A-1D3C0FE106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bf26b-c51d-48e7-9814-e818c3d31a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10D9C-FEFD-4CCB-AF98-8766BF6B8CF3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92abf26b-c51d-48e7-9814-e818c3d31a74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08A9DC-4AB3-4D8D-AD7E-B11AB2CD3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UST Global_Master template_July 12, 2012</Template>
  <TotalTime>28145</TotalTime>
  <Words>499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UST Global_Master template_July 12, 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UST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Gireesh Panicker</dc:creator>
  <cp:lastModifiedBy>Gireesh Krishnakutty (UST, USA)</cp:lastModifiedBy>
  <cp:revision>165</cp:revision>
  <dcterms:created xsi:type="dcterms:W3CDTF">2014-11-25T05:40:45Z</dcterms:created>
  <dcterms:modified xsi:type="dcterms:W3CDTF">2015-05-22T00:35:06Z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0x010100B7E87F5866BB824AA831ABB0051B108F</vt:lpwstr>
  </property>
</Properties>
</file>