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61" r:id="rId5"/>
    <p:sldId id="280" r:id="rId6"/>
    <p:sldId id="290" r:id="rId7"/>
    <p:sldId id="281" r:id="rId8"/>
    <p:sldId id="291" r:id="rId9"/>
    <p:sldId id="289" r:id="rId10"/>
    <p:sldId id="292" r:id="rId11"/>
    <p:sldId id="293" r:id="rId12"/>
    <p:sldId id="294"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ranjan Ram (UST, USA)" initials="NR(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51" autoAdjust="0"/>
    <p:restoredTop sz="94590" autoAdjust="0"/>
  </p:normalViewPr>
  <p:slideViewPr>
    <p:cSldViewPr snapToGrid="0">
      <p:cViewPr varScale="1">
        <p:scale>
          <a:sx n="117" d="100"/>
          <a:sy n="117" d="100"/>
        </p:scale>
        <p:origin x="-173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5/17/2015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38"/>
          <p:cNvSpPr>
            <a:spLocks/>
          </p:cNvSpPr>
          <p:nvPr userDrawn="1"/>
        </p:nvSpPr>
        <p:spPr bwMode="auto">
          <a:xfrm>
            <a:off x="163284" y="399168"/>
            <a:ext cx="2959100" cy="611188"/>
          </a:xfrm>
          <a:custGeom>
            <a:avLst/>
            <a:gdLst>
              <a:gd name="T0" fmla="*/ 0 w 1041"/>
              <a:gd name="T1" fmla="*/ 162036 h 215"/>
              <a:gd name="T2" fmla="*/ 159183 w 1041"/>
              <a:gd name="T3" fmla="*/ 0 h 215"/>
              <a:gd name="T4" fmla="*/ 2799917 w 1041"/>
              <a:gd name="T5" fmla="*/ 56855 h 215"/>
              <a:gd name="T6" fmla="*/ 2959100 w 1041"/>
              <a:gd name="T7" fmla="*/ 216048 h 215"/>
              <a:gd name="T8" fmla="*/ 2959100 w 1041"/>
              <a:gd name="T9" fmla="*/ 446309 h 215"/>
              <a:gd name="T10" fmla="*/ 2799917 w 1041"/>
              <a:gd name="T11" fmla="*/ 605503 h 215"/>
              <a:gd name="T12" fmla="*/ 159183 w 1041"/>
              <a:gd name="T13" fmla="*/ 611188 h 215"/>
              <a:gd name="T14" fmla="*/ 0 w 1041"/>
              <a:gd name="T15" fmla="*/ 449152 h 215"/>
              <a:gd name="T16" fmla="*/ 0 w 1041"/>
              <a:gd name="T17" fmla="*/ 162036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 h="215">
                <a:moveTo>
                  <a:pt x="0" y="57"/>
                </a:moveTo>
                <a:cubicBezTo>
                  <a:pt x="0" y="26"/>
                  <a:pt x="25" y="0"/>
                  <a:pt x="56" y="0"/>
                </a:cubicBezTo>
                <a:cubicBezTo>
                  <a:pt x="985" y="20"/>
                  <a:pt x="985" y="20"/>
                  <a:pt x="985" y="20"/>
                </a:cubicBezTo>
                <a:cubicBezTo>
                  <a:pt x="1015" y="20"/>
                  <a:pt x="1041" y="45"/>
                  <a:pt x="1041" y="76"/>
                </a:cubicBezTo>
                <a:cubicBezTo>
                  <a:pt x="1041" y="157"/>
                  <a:pt x="1041" y="157"/>
                  <a:pt x="1041" y="157"/>
                </a:cubicBezTo>
                <a:cubicBezTo>
                  <a:pt x="1041" y="188"/>
                  <a:pt x="1015" y="213"/>
                  <a:pt x="985" y="213"/>
                </a:cubicBezTo>
                <a:cubicBezTo>
                  <a:pt x="56" y="215"/>
                  <a:pt x="56" y="215"/>
                  <a:pt x="56" y="215"/>
                </a:cubicBezTo>
                <a:cubicBezTo>
                  <a:pt x="25" y="215"/>
                  <a:pt x="0" y="189"/>
                  <a:pt x="0" y="158"/>
                </a:cubicBezTo>
                <a:lnTo>
                  <a:pt x="0" y="57"/>
                </a:lnTo>
                <a:close/>
              </a:path>
            </a:pathLst>
          </a:custGeom>
          <a:solidFill>
            <a:srgbClr val="0070C0"/>
          </a:solidFill>
          <a:ln>
            <a:noFill/>
          </a:ln>
          <a:extLst/>
        </p:spPr>
        <p:txBody>
          <a:bodyPr/>
          <a:lstStyle/>
          <a:p>
            <a:endParaRPr lang="en-US" dirty="0">
              <a:latin typeface="Segoe" panose="020B0502040504020203" pitchFamily="34" charset="0"/>
            </a:endParaRPr>
          </a:p>
        </p:txBody>
      </p:sp>
      <p:sp>
        <p:nvSpPr>
          <p:cNvPr id="13" name="Text Placeholder 25"/>
          <p:cNvSpPr>
            <a:spLocks noGrp="1"/>
          </p:cNvSpPr>
          <p:nvPr>
            <p:ph type="body" sz="quarter" idx="14" hasCustomPrompt="1"/>
          </p:nvPr>
        </p:nvSpPr>
        <p:spPr>
          <a:xfrm>
            <a:off x="224970" y="473780"/>
            <a:ext cx="2819400" cy="534988"/>
          </a:xfrm>
        </p:spPr>
        <p:txBody>
          <a:bodyPr anchor="ctr">
            <a:noAutofit/>
          </a:bodyPr>
          <a:lstStyle>
            <a:lvl1pPr algn="ctr">
              <a:buNone/>
              <a:defRPr sz="2000" b="0" baseline="0">
                <a:solidFill>
                  <a:schemeClr val="bg1"/>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4" y="3374574"/>
            <a:ext cx="4952999" cy="533400"/>
          </a:xfrm>
        </p:spPr>
        <p:txBody>
          <a:bodyPr>
            <a:noAutofit/>
          </a:bodyPr>
          <a:lstStyle>
            <a:lvl1pPr marL="0" indent="0">
              <a:buNone/>
              <a:defRPr sz="3200" b="1" baseline="0">
                <a:solidFill>
                  <a:schemeClr val="tx1"/>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163284" y="1622002"/>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4318002"/>
            <a:ext cx="4953000" cy="612648"/>
          </a:xfrm>
        </p:spPr>
        <p:txBody>
          <a:bodyPr/>
          <a:lstStyle>
            <a:lvl1pPr marL="0" indent="0">
              <a:buNone/>
              <a:defRPr sz="1400" b="0" baseline="0">
                <a:solidFill>
                  <a:srgbClr val="49A0D8"/>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8"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29" y="3368165"/>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2746440" y="6583447"/>
            <a:ext cx="3419206" cy="169277"/>
          </a:xfrm>
          <a:prstGeom prst="rect">
            <a:avLst/>
          </a:prstGeom>
          <a:solidFill>
            <a:schemeClr val="bg1"/>
          </a:solidFill>
          <a:ln w="9525">
            <a:noFill/>
            <a:miter lim="800000"/>
            <a:headEnd/>
            <a:tailEnd/>
          </a:ln>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Segoe" pitchFamily="34" charset="0"/>
                <a:ea typeface="+mn-ea"/>
                <a:cs typeface="+mn-cs"/>
              </a:rPr>
              <a:t>                20 Enterprise, 4th Floor, Aliso Viejo, CA 92656</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7"/>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8"/>
            <a:ext cx="9144000" cy="3178"/>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7768422"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userDrawn="1"/>
        </p:nvSpPr>
        <p:spPr>
          <a:xfrm>
            <a:off x="713060" y="6540161"/>
            <a:ext cx="1443024" cy="261610"/>
          </a:xfrm>
          <a:prstGeom prst="rect">
            <a:avLst/>
          </a:prstGeom>
          <a:noFill/>
        </p:spPr>
        <p:txBody>
          <a:bodyPr wrap="none" rtlCol="0">
            <a:spAutoFit/>
          </a:bodyPr>
          <a:lstStyle/>
          <a:p>
            <a:r>
              <a:rPr lang="en-US" sz="1100" dirty="0" smtClean="0">
                <a:solidFill>
                  <a:schemeClr val="bg1">
                    <a:lumMod val="50000"/>
                  </a:schemeClr>
                </a:solidFill>
                <a:latin typeface="+mj-lt"/>
              </a:rPr>
              <a:t>www.ust-global.com</a:t>
            </a:r>
            <a:endParaRPr lang="en-US" sz="1100" dirty="0">
              <a:solidFill>
                <a:schemeClr val="bg1">
                  <a:lumMod val="50000"/>
                </a:schemeClr>
              </a:solidFill>
              <a:latin typeface="+mj-lt"/>
            </a:endParaRPr>
          </a:p>
        </p:txBody>
      </p:sp>
      <p:sp>
        <p:nvSpPr>
          <p:cNvPr id="11" name="TextBox 10"/>
          <p:cNvSpPr txBox="1"/>
          <p:nvPr userDrawn="1"/>
        </p:nvSpPr>
        <p:spPr>
          <a:xfrm>
            <a:off x="3066911" y="6540161"/>
            <a:ext cx="3198311" cy="261610"/>
          </a:xfrm>
          <a:prstGeom prst="rect">
            <a:avLst/>
          </a:prstGeom>
          <a:noFill/>
        </p:spPr>
        <p:txBody>
          <a:bodyPr wrap="none" rtlCol="0">
            <a:spAutoFit/>
          </a:bodyPr>
          <a:lstStyle/>
          <a:p>
            <a:r>
              <a:rPr lang="en-US" sz="1100" dirty="0" smtClean="0">
                <a:solidFill>
                  <a:schemeClr val="bg1">
                    <a:lumMod val="50000"/>
                  </a:schemeClr>
                </a:solidFill>
                <a:latin typeface="+mj-lt"/>
              </a:rPr>
              <a:t>2014 © UST</a:t>
            </a:r>
            <a:r>
              <a:rPr lang="en-US" sz="1100" baseline="0" dirty="0" smtClean="0">
                <a:solidFill>
                  <a:schemeClr val="bg1">
                    <a:lumMod val="50000"/>
                  </a:schemeClr>
                </a:solidFill>
                <a:latin typeface="+mj-lt"/>
              </a:rPr>
              <a:t> Global Confidential and Proprietary</a:t>
            </a:r>
            <a:endParaRPr lang="en-US" sz="1100" dirty="0">
              <a:solidFill>
                <a:schemeClr val="bg1">
                  <a:lumMod val="50000"/>
                </a:schemeClr>
              </a:solidFill>
              <a:latin typeface="+mj-lt"/>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4" r:id="rId4"/>
    <p:sldLayoutId id="2147483651" r:id="rId5"/>
    <p:sldLayoutId id="2147483662" r:id="rId6"/>
    <p:sldLayoutId id="2147483652" r:id="rId7"/>
    <p:sldLayoutId id="2147483653" r:id="rId8"/>
    <p:sldLayoutId id="2147483661" r:id="rId9"/>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UST Global - Healthcare</a:t>
            </a:r>
            <a:endParaRPr lang="en-US" dirty="0"/>
          </a:p>
        </p:txBody>
      </p:sp>
      <p:sp>
        <p:nvSpPr>
          <p:cNvPr id="3" name="Text Placeholder 2"/>
          <p:cNvSpPr>
            <a:spLocks noGrp="1"/>
          </p:cNvSpPr>
          <p:nvPr>
            <p:ph type="body" sz="quarter" idx="11"/>
          </p:nvPr>
        </p:nvSpPr>
        <p:spPr>
          <a:xfrm>
            <a:off x="224970" y="1321418"/>
            <a:ext cx="4952999" cy="533400"/>
          </a:xfrm>
        </p:spPr>
        <p:txBody>
          <a:bodyPr/>
          <a:lstStyle/>
          <a:p>
            <a:r>
              <a:rPr lang="en-US" dirty="0" smtClean="0"/>
              <a:t>WGS </a:t>
            </a:r>
            <a:r>
              <a:rPr lang="en-US" dirty="0" err="1" smtClean="0"/>
              <a:t>Accum</a:t>
            </a:r>
            <a:r>
              <a:rPr lang="en-US" dirty="0" smtClean="0"/>
              <a:t> ODS </a:t>
            </a:r>
            <a:r>
              <a:rPr lang="en-US" dirty="0" smtClean="0"/>
              <a:t>Recommendations</a:t>
            </a:r>
          </a:p>
          <a:p>
            <a:endParaRPr lang="en-US" dirty="0" smtClean="0"/>
          </a:p>
        </p:txBody>
      </p:sp>
      <p:pic>
        <p:nvPicPr>
          <p:cNvPr id="15" name="Picture 14" descr="Anthem Logo.jpg"/>
          <p:cNvPicPr>
            <a:picLocks noChangeAspect="1"/>
          </p:cNvPicPr>
          <p:nvPr/>
        </p:nvPicPr>
        <p:blipFill>
          <a:blip r:embed="rId2" cstate="print"/>
          <a:stretch>
            <a:fillRect/>
          </a:stretch>
        </p:blipFill>
        <p:spPr>
          <a:xfrm>
            <a:off x="3465292" y="546011"/>
            <a:ext cx="1971675" cy="390525"/>
          </a:xfrm>
          <a:prstGeom prst="rect">
            <a:avLst/>
          </a:prstGeom>
        </p:spPr>
      </p:pic>
    </p:spTree>
    <p:extLst>
      <p:ext uri="{BB962C8B-B14F-4D97-AF65-F5344CB8AC3E}">
        <p14:creationId xmlns:p14="http://schemas.microsoft.com/office/powerpoint/2010/main" val="3545562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3" name="Text Placeholder 2"/>
          <p:cNvSpPr>
            <a:spLocks noGrp="1"/>
          </p:cNvSpPr>
          <p:nvPr>
            <p:ph type="body" sz="quarter" idx="13"/>
          </p:nvPr>
        </p:nvSpPr>
        <p:spPr/>
        <p:txBody>
          <a:bodyPr/>
          <a:lstStyle/>
          <a:p>
            <a:r>
              <a:rPr lang="en-US" dirty="0" smtClean="0"/>
              <a:t>Overview</a:t>
            </a:r>
            <a:endParaRPr lang="en-US" dirty="0"/>
          </a:p>
        </p:txBody>
      </p:sp>
      <p:sp>
        <p:nvSpPr>
          <p:cNvPr id="4" name="Rectangle 3"/>
          <p:cNvSpPr/>
          <p:nvPr/>
        </p:nvSpPr>
        <p:spPr>
          <a:xfrm>
            <a:off x="399245" y="474345"/>
            <a:ext cx="7997780" cy="3693319"/>
          </a:xfrm>
          <a:prstGeom prst="rect">
            <a:avLst/>
          </a:prstGeom>
        </p:spPr>
        <p:txBody>
          <a:bodyPr wrap="square">
            <a:spAutoFit/>
          </a:bodyPr>
          <a:lstStyle/>
          <a:p>
            <a:pPr algn="just"/>
            <a:r>
              <a:rPr lang="en-US" b="1" u="sng" dirty="0" smtClean="0">
                <a:latin typeface="Calibri" panose="020F0502020204030204" pitchFamily="34" charset="0"/>
              </a:rPr>
              <a:t>Vision Statement</a:t>
            </a:r>
            <a:endParaRPr lang="en-US" b="1" u="sng" dirty="0" smtClean="0">
              <a:latin typeface="Calibri" panose="020F0502020204030204" pitchFamily="34" charset="0"/>
            </a:endParaRPr>
          </a:p>
          <a:p>
            <a:pPr algn="just"/>
            <a:endParaRPr lang="en-US" b="1" u="sng" dirty="0" smtClean="0">
              <a:latin typeface="Calibri" panose="020F0502020204030204" pitchFamily="34" charset="0"/>
            </a:endParaRPr>
          </a:p>
          <a:p>
            <a:pPr algn="just"/>
            <a:r>
              <a:rPr lang="en-US" dirty="0" smtClean="0">
                <a:latin typeface="Calibri" panose="020F0502020204030204" pitchFamily="34" charset="0"/>
              </a:rPr>
              <a:t>Anthem is proposing changes to </a:t>
            </a:r>
            <a:r>
              <a:rPr lang="en-US" dirty="0" err="1" smtClean="0">
                <a:latin typeface="Calibri" panose="020F0502020204030204" pitchFamily="34" charset="0"/>
              </a:rPr>
              <a:t>Accum</a:t>
            </a:r>
            <a:r>
              <a:rPr lang="en-US" dirty="0" smtClean="0">
                <a:latin typeface="Calibri" panose="020F0502020204030204" pitchFamily="34" charset="0"/>
              </a:rPr>
              <a:t> ODS functioning and here are the vision statements.</a:t>
            </a:r>
          </a:p>
          <a:p>
            <a:pPr algn="just"/>
            <a:endParaRPr lang="en-US" dirty="0" smtClean="0">
              <a:latin typeface="Calibri" panose="020F0502020204030204" pitchFamily="34" charset="0"/>
            </a:endParaRPr>
          </a:p>
          <a:p>
            <a:pPr marL="342900" indent="-342900" algn="just">
              <a:buAutoNum type="arabicPeriod"/>
            </a:pPr>
            <a:r>
              <a:rPr lang="en-US" dirty="0" err="1" smtClean="0">
                <a:latin typeface="Calibri" panose="020F0502020204030204" pitchFamily="34" charset="0"/>
              </a:rPr>
              <a:t>Accum</a:t>
            </a:r>
            <a:r>
              <a:rPr lang="en-US" dirty="0" smtClean="0">
                <a:latin typeface="Calibri" panose="020F0502020204030204" pitchFamily="34" charset="0"/>
              </a:rPr>
              <a:t> </a:t>
            </a:r>
            <a:r>
              <a:rPr lang="en-US" dirty="0">
                <a:latin typeface="Calibri" panose="020F0502020204030204" pitchFamily="34" charset="0"/>
              </a:rPr>
              <a:t>ODS </a:t>
            </a:r>
            <a:r>
              <a:rPr lang="en-US" dirty="0" smtClean="0">
                <a:latin typeface="Calibri" panose="020F0502020204030204" pitchFamily="34" charset="0"/>
              </a:rPr>
              <a:t>should function like </a:t>
            </a:r>
            <a:r>
              <a:rPr lang="en-US" dirty="0">
                <a:latin typeface="Calibri" panose="020F0502020204030204" pitchFamily="34" charset="0"/>
              </a:rPr>
              <a:t>a financial </a:t>
            </a:r>
            <a:r>
              <a:rPr lang="en-US" dirty="0" smtClean="0">
                <a:latin typeface="Calibri" panose="020F0502020204030204" pitchFamily="34" charset="0"/>
              </a:rPr>
              <a:t>system with consistency.</a:t>
            </a:r>
            <a:endParaRPr lang="en-US" dirty="0">
              <a:latin typeface="Calibri" panose="020F0502020204030204" pitchFamily="34" charset="0"/>
            </a:endParaRPr>
          </a:p>
          <a:p>
            <a:pPr marL="342900" indent="-342900" algn="just">
              <a:buAutoNum type="arabicPeriod"/>
            </a:pPr>
            <a:endParaRPr lang="en-US" dirty="0">
              <a:latin typeface="Calibri" panose="020F0502020204030204" pitchFamily="34" charset="0"/>
            </a:endParaRPr>
          </a:p>
          <a:p>
            <a:pPr marL="342900" indent="-342900" algn="just">
              <a:buFontTx/>
              <a:buAutoNum type="arabicPeriod"/>
            </a:pPr>
            <a:r>
              <a:rPr lang="en-US" dirty="0" smtClean="0">
                <a:latin typeface="Calibri" panose="020F0502020204030204" pitchFamily="34" charset="0"/>
              </a:rPr>
              <a:t>Capture analytics </a:t>
            </a:r>
            <a:r>
              <a:rPr lang="en-US" dirty="0">
                <a:latin typeface="Calibri" panose="020F0502020204030204" pitchFamily="34" charset="0"/>
              </a:rPr>
              <a:t>about how well the </a:t>
            </a:r>
            <a:r>
              <a:rPr lang="en-US" dirty="0" err="1">
                <a:latin typeface="Calibri" panose="020F0502020204030204" pitchFamily="34" charset="0"/>
              </a:rPr>
              <a:t>Accum</a:t>
            </a:r>
            <a:r>
              <a:rPr lang="en-US" dirty="0">
                <a:latin typeface="Calibri" panose="020F0502020204030204" pitchFamily="34" charset="0"/>
              </a:rPr>
              <a:t> ODS is functioning</a:t>
            </a:r>
            <a:r>
              <a:rPr lang="en-US" dirty="0" smtClean="0">
                <a:latin typeface="Calibri" panose="020F0502020204030204" pitchFamily="34" charset="0"/>
              </a:rPr>
              <a:t>.</a:t>
            </a:r>
          </a:p>
          <a:p>
            <a:pPr marL="342900" indent="-342900" algn="just">
              <a:buFontTx/>
              <a:buAutoNum type="arabicPeriod"/>
            </a:pPr>
            <a:endParaRPr lang="en-US" dirty="0">
              <a:latin typeface="Calibri" panose="020F0502020204030204" pitchFamily="34" charset="0"/>
            </a:endParaRPr>
          </a:p>
          <a:p>
            <a:pPr marL="342900" indent="-342900" algn="just">
              <a:buFontTx/>
              <a:buAutoNum type="arabicPeriod"/>
            </a:pPr>
            <a:r>
              <a:rPr lang="en-US" dirty="0">
                <a:latin typeface="Calibri" panose="020F0502020204030204" pitchFamily="34" charset="0"/>
              </a:rPr>
              <a:t>Treat </a:t>
            </a:r>
            <a:r>
              <a:rPr lang="en-US" dirty="0">
                <a:latin typeface="Calibri" panose="020F0502020204030204" pitchFamily="34" charset="0"/>
              </a:rPr>
              <a:t>the </a:t>
            </a:r>
            <a:r>
              <a:rPr lang="en-US" dirty="0" err="1">
                <a:latin typeface="Calibri" panose="020F0502020204030204" pitchFamily="34" charset="0"/>
              </a:rPr>
              <a:t>Accum</a:t>
            </a:r>
            <a:r>
              <a:rPr lang="en-US" dirty="0">
                <a:latin typeface="Calibri" panose="020F0502020204030204" pitchFamily="34" charset="0"/>
              </a:rPr>
              <a:t> ODS like a micro-service to gain autonomy and maintain isolation from other systems changes</a:t>
            </a:r>
          </a:p>
          <a:p>
            <a:pPr algn="just"/>
            <a:endParaRPr lang="en-US" dirty="0">
              <a:latin typeface="Calibri" panose="020F0502020204030204" pitchFamily="34" charset="0"/>
            </a:endParaRPr>
          </a:p>
          <a:p>
            <a:pPr marL="342900" lvl="0" indent="-342900">
              <a:buFont typeface="+mj-lt"/>
              <a:buAutoNum type="arabicPeriod"/>
            </a:pPr>
            <a:endParaRPr lang="en-US" dirty="0">
              <a:latin typeface="Calibri" panose="020F0502020204030204" pitchFamily="34" charset="0"/>
            </a:endParaRPr>
          </a:p>
        </p:txBody>
      </p:sp>
    </p:spTree>
    <p:extLst>
      <p:ext uri="{BB962C8B-B14F-4D97-AF65-F5344CB8AC3E}">
        <p14:creationId xmlns:p14="http://schemas.microsoft.com/office/powerpoint/2010/main" val="230650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sp>
        <p:nvSpPr>
          <p:cNvPr id="3" name="Text Placeholder 2"/>
          <p:cNvSpPr>
            <a:spLocks noGrp="1"/>
          </p:cNvSpPr>
          <p:nvPr>
            <p:ph type="body" sz="quarter" idx="13"/>
          </p:nvPr>
        </p:nvSpPr>
        <p:spPr/>
        <p:txBody>
          <a:bodyPr/>
          <a:lstStyle/>
          <a:p>
            <a:r>
              <a:rPr lang="en-US" dirty="0" smtClean="0"/>
              <a:t>Background</a:t>
            </a:r>
            <a:endParaRPr lang="en-US" dirty="0"/>
          </a:p>
        </p:txBody>
      </p:sp>
      <p:sp>
        <p:nvSpPr>
          <p:cNvPr id="4" name="Rectangle 3"/>
          <p:cNvSpPr/>
          <p:nvPr/>
        </p:nvSpPr>
        <p:spPr>
          <a:xfrm>
            <a:off x="399245" y="1168611"/>
            <a:ext cx="7997780" cy="3970318"/>
          </a:xfrm>
          <a:prstGeom prst="rect">
            <a:avLst/>
          </a:prstGeom>
        </p:spPr>
        <p:txBody>
          <a:bodyPr wrap="square">
            <a:spAutoFit/>
          </a:bodyPr>
          <a:lstStyle/>
          <a:p>
            <a:r>
              <a:rPr lang="en-US" dirty="0">
                <a:latin typeface="Calibri" panose="020F0502020204030204" pitchFamily="34" charset="0"/>
              </a:rPr>
              <a:t>The Accumulator Operations Data Store (ODS) is where the out-of-pocket maximum accumulators are </a:t>
            </a:r>
            <a:r>
              <a:rPr lang="en-US" dirty="0" smtClean="0">
                <a:latin typeface="Calibri" panose="020F0502020204030204" pitchFamily="34" charset="0"/>
              </a:rPr>
              <a:t>shared, </a:t>
            </a:r>
            <a:r>
              <a:rPr lang="en-US" dirty="0">
                <a:latin typeface="Calibri" panose="020F0502020204030204" pitchFamily="34" charset="0"/>
              </a:rPr>
              <a:t>are stored.    This application will be used to support commingling of cost-shares toward a single out-of-pocket maximum for Anthem </a:t>
            </a:r>
            <a:r>
              <a:rPr lang="en-US" dirty="0" smtClean="0">
                <a:latin typeface="Calibri" panose="020F0502020204030204" pitchFamily="34" charset="0"/>
              </a:rPr>
              <a:t>products.</a:t>
            </a:r>
            <a:endParaRPr lang="en-US" dirty="0">
              <a:latin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rPr>
              <a:t>Commingling must be indicated on the WGS Contract Profile through group set-up</a:t>
            </a:r>
          </a:p>
          <a:p>
            <a:pPr marL="285750" lvl="0" indent="-285750">
              <a:buFont typeface="Arial" panose="020B0604020202020204" pitchFamily="34" charset="0"/>
              <a:buChar char="•"/>
            </a:pPr>
            <a:r>
              <a:rPr lang="en-US" dirty="0">
                <a:latin typeface="Calibri" panose="020F0502020204030204" pitchFamily="34" charset="0"/>
              </a:rPr>
              <a:t>Membership </a:t>
            </a:r>
            <a:r>
              <a:rPr lang="en-US" dirty="0" smtClean="0">
                <a:latin typeface="Calibri" panose="020F0502020204030204" pitchFamily="34" charset="0"/>
              </a:rPr>
              <a:t>and product  information is </a:t>
            </a:r>
            <a:r>
              <a:rPr lang="en-US" dirty="0">
                <a:latin typeface="Calibri" panose="020F0502020204030204" pitchFamily="34" charset="0"/>
              </a:rPr>
              <a:t>electronically transmitted to the </a:t>
            </a:r>
            <a:r>
              <a:rPr lang="en-US" dirty="0" err="1">
                <a:latin typeface="Calibri" panose="020F0502020204030204" pitchFamily="34" charset="0"/>
              </a:rPr>
              <a:t>Accum</a:t>
            </a:r>
            <a:r>
              <a:rPr lang="en-US" dirty="0">
                <a:latin typeface="Calibri" panose="020F0502020204030204" pitchFamily="34" charset="0"/>
              </a:rPr>
              <a:t> </a:t>
            </a:r>
            <a:r>
              <a:rPr lang="en-US" dirty="0">
                <a:latin typeface="Calibri" panose="020F0502020204030204" pitchFamily="34" charset="0"/>
              </a:rPr>
              <a:t>ODS </a:t>
            </a:r>
            <a:r>
              <a:rPr lang="en-US" dirty="0" smtClean="0">
                <a:latin typeface="Calibri" panose="020F0502020204030204" pitchFamily="34" charset="0"/>
              </a:rPr>
              <a:t>including </a:t>
            </a:r>
            <a:r>
              <a:rPr lang="en-US" dirty="0">
                <a:latin typeface="Calibri" panose="020F0502020204030204" pitchFamily="34" charset="0"/>
              </a:rPr>
              <a:t>contract codes, accumulation name and benefit limits</a:t>
            </a:r>
          </a:p>
          <a:p>
            <a:pPr marL="285750" lvl="0" indent="-285750">
              <a:buFont typeface="Arial" panose="020B0604020202020204" pitchFamily="34" charset="0"/>
              <a:buChar char="•"/>
            </a:pPr>
            <a:r>
              <a:rPr lang="en-US" dirty="0">
                <a:latin typeface="Calibri" panose="020F0502020204030204" pitchFamily="34" charset="0"/>
              </a:rPr>
              <a:t>Claims reads the </a:t>
            </a:r>
            <a:r>
              <a:rPr lang="en-US" dirty="0" err="1">
                <a:latin typeface="Calibri" panose="020F0502020204030204" pitchFamily="34" charset="0"/>
              </a:rPr>
              <a:t>Accum</a:t>
            </a:r>
            <a:r>
              <a:rPr lang="en-US" dirty="0">
                <a:latin typeface="Calibri" panose="020F0502020204030204" pitchFamily="34" charset="0"/>
              </a:rPr>
              <a:t> ODS in real-time to get current values using Medical Member IDs and processes, subject to the member’s current contract benefits</a:t>
            </a:r>
          </a:p>
          <a:p>
            <a:pPr marL="285750" lvl="0" indent="-285750">
              <a:buFont typeface="Arial" panose="020B0604020202020204" pitchFamily="34" charset="0"/>
              <a:buChar char="•"/>
            </a:pPr>
            <a:r>
              <a:rPr lang="en-US" dirty="0" err="1">
                <a:latin typeface="Calibri" panose="020F0502020204030204" pitchFamily="34" charset="0"/>
              </a:rPr>
              <a:t>Accum</a:t>
            </a:r>
            <a:r>
              <a:rPr lang="en-US" dirty="0">
                <a:latin typeface="Calibri" panose="020F0502020204030204" pitchFamily="34" charset="0"/>
              </a:rPr>
              <a:t> ODS uses Medical IDs for inquiry and </a:t>
            </a:r>
            <a:r>
              <a:rPr lang="en-US" dirty="0" smtClean="0">
                <a:latin typeface="Calibri" panose="020F0502020204030204" pitchFamily="34" charset="0"/>
              </a:rPr>
              <a:t>updates</a:t>
            </a:r>
          </a:p>
          <a:p>
            <a:pPr marL="285750" lvl="0" indent="-285750">
              <a:buFont typeface="Arial" panose="020B0604020202020204" pitchFamily="34" charset="0"/>
              <a:buChar char="•"/>
            </a:pPr>
            <a:r>
              <a:rPr lang="en-US" dirty="0" err="1" smtClean="0">
                <a:latin typeface="Calibri" panose="020F0502020204030204" pitchFamily="34" charset="0"/>
              </a:rPr>
              <a:t>Accum</a:t>
            </a:r>
            <a:r>
              <a:rPr lang="en-US" dirty="0" smtClean="0">
                <a:latin typeface="Calibri" panose="020F0502020204030204" pitchFamily="34" charset="0"/>
              </a:rPr>
              <a:t> ODS supports P2P transfer when member switches product and his availed accumulator services are transferred to new product if applicable.</a:t>
            </a:r>
          </a:p>
          <a:p>
            <a:pPr marL="285750" lvl="0" indent="-285750">
              <a:buFont typeface="Arial" panose="020B0604020202020204" pitchFamily="34" charset="0"/>
              <a:buChar char="•"/>
            </a:pPr>
            <a:endParaRPr lang="en-US" dirty="0">
              <a:latin typeface="Calibri" panose="020F0502020204030204" pitchFamily="34" charset="0"/>
            </a:endParaRPr>
          </a:p>
        </p:txBody>
      </p:sp>
    </p:spTree>
    <p:extLst>
      <p:ext uri="{BB962C8B-B14F-4D97-AF65-F5344CB8AC3E}">
        <p14:creationId xmlns:p14="http://schemas.microsoft.com/office/powerpoint/2010/main" val="334310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3" name="Text Placeholder 2"/>
          <p:cNvSpPr>
            <a:spLocks noGrp="1"/>
          </p:cNvSpPr>
          <p:nvPr>
            <p:ph type="body" sz="quarter" idx="13"/>
          </p:nvPr>
        </p:nvSpPr>
        <p:spPr/>
        <p:txBody>
          <a:bodyPr/>
          <a:lstStyle/>
          <a:p>
            <a:r>
              <a:rPr lang="en-US" dirty="0" smtClean="0"/>
              <a:t>Current </a:t>
            </a:r>
            <a:r>
              <a:rPr lang="en-US" dirty="0" smtClean="0"/>
              <a:t>State</a:t>
            </a:r>
            <a:endParaRPr lang="en-US" dirty="0"/>
          </a:p>
        </p:txBody>
      </p:sp>
      <p:sp>
        <p:nvSpPr>
          <p:cNvPr id="7" name="Rectangle 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7" y="457200"/>
            <a:ext cx="8809150" cy="5930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99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3" name="Text Placeholder 2"/>
          <p:cNvSpPr>
            <a:spLocks noGrp="1"/>
          </p:cNvSpPr>
          <p:nvPr>
            <p:ph type="body" sz="quarter" idx="13"/>
          </p:nvPr>
        </p:nvSpPr>
        <p:spPr>
          <a:xfrm>
            <a:off x="304799" y="1"/>
            <a:ext cx="2837645" cy="381000"/>
          </a:xfrm>
        </p:spPr>
        <p:txBody>
          <a:bodyPr>
            <a:normAutofit/>
          </a:bodyPr>
          <a:lstStyle/>
          <a:p>
            <a:r>
              <a:rPr lang="en-US" dirty="0" smtClean="0"/>
              <a:t>Problem 1 and Approach</a:t>
            </a:r>
            <a:endParaRPr lang="en-US" dirty="0"/>
          </a:p>
        </p:txBody>
      </p:sp>
      <p:sp>
        <p:nvSpPr>
          <p:cNvPr id="6" name="Rectangle 5"/>
          <p:cNvSpPr/>
          <p:nvPr/>
        </p:nvSpPr>
        <p:spPr>
          <a:xfrm>
            <a:off x="321972" y="499702"/>
            <a:ext cx="8293994" cy="646331"/>
          </a:xfrm>
          <a:prstGeom prst="rect">
            <a:avLst/>
          </a:prstGeom>
        </p:spPr>
        <p:txBody>
          <a:bodyPr wrap="square">
            <a:spAutoFit/>
          </a:bodyPr>
          <a:lstStyle/>
          <a:p>
            <a:pPr algn="just"/>
            <a:r>
              <a:rPr lang="en-US" b="1" dirty="0" smtClean="0">
                <a:latin typeface="Calibri" panose="020F0502020204030204" pitchFamily="34" charset="0"/>
              </a:rPr>
              <a:t>Problem Statement: </a:t>
            </a:r>
            <a:r>
              <a:rPr lang="en-US" dirty="0" smtClean="0">
                <a:latin typeface="Calibri" panose="020F0502020204030204" pitchFamily="34" charset="0"/>
              </a:rPr>
              <a:t>Current architecture doesn’t track all the accumulator transactions.</a:t>
            </a:r>
            <a:endParaRPr lang="en-US"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47066739"/>
              </p:ext>
            </p:extLst>
          </p:nvPr>
        </p:nvGraphicFramePr>
        <p:xfrm>
          <a:off x="347730" y="1777305"/>
          <a:ext cx="8268236" cy="3361962"/>
        </p:xfrm>
        <a:graphic>
          <a:graphicData uri="http://schemas.openxmlformats.org/drawingml/2006/table">
            <a:tbl>
              <a:tblPr firstRow="1" bandRow="1">
                <a:tableStyleId>{073A0DAA-6AF3-43AB-8588-CEC1D06C72B9}</a:tableStyleId>
              </a:tblPr>
              <a:tblGrid>
                <a:gridCol w="2844800"/>
                <a:gridCol w="3556001"/>
                <a:gridCol w="1867435"/>
              </a:tblGrid>
              <a:tr h="418924">
                <a:tc>
                  <a:txBody>
                    <a:bodyPr/>
                    <a:lstStyle/>
                    <a:p>
                      <a:r>
                        <a:rPr lang="en-US" dirty="0" smtClean="0"/>
                        <a:t>Cause</a:t>
                      </a:r>
                      <a:endParaRPr lang="en-US" dirty="0"/>
                    </a:p>
                  </a:txBody>
                  <a:tcPr/>
                </a:tc>
                <a:tc>
                  <a:txBody>
                    <a:bodyPr/>
                    <a:lstStyle/>
                    <a:p>
                      <a:r>
                        <a:rPr lang="en-US" dirty="0" smtClean="0"/>
                        <a:t>Resolution</a:t>
                      </a:r>
                      <a:endParaRPr lang="en-US" dirty="0"/>
                    </a:p>
                  </a:txBody>
                  <a:tcPr/>
                </a:tc>
                <a:tc>
                  <a:txBody>
                    <a:bodyPr/>
                    <a:lstStyle/>
                    <a:p>
                      <a:r>
                        <a:rPr lang="en-US" dirty="0" smtClean="0"/>
                        <a:t>Next</a:t>
                      </a:r>
                      <a:r>
                        <a:rPr lang="en-US" baseline="0" dirty="0" smtClean="0"/>
                        <a:t> Step</a:t>
                      </a:r>
                      <a:endParaRPr lang="en-US" dirty="0"/>
                    </a:p>
                  </a:txBody>
                  <a:tcPr/>
                </a:tc>
              </a:tr>
              <a:tr h="843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Calibri" panose="020F0502020204030204" pitchFamily="34" charset="0"/>
                          <a:ea typeface="+mn-ea"/>
                          <a:cs typeface="+mn-cs"/>
                        </a:rPr>
                        <a:t>SPLUNK(the product used in SOA) is not registering all the transactions in the SOA</a:t>
                      </a:r>
                      <a:r>
                        <a:rPr lang="en-US" sz="1800" kern="1200" baseline="0" dirty="0" smtClean="0">
                          <a:solidFill>
                            <a:schemeClr val="tx1"/>
                          </a:solidFill>
                          <a:latin typeface="Calibri" panose="020F0502020204030204" pitchFamily="34" charset="0"/>
                          <a:ea typeface="+mn-ea"/>
                          <a:cs typeface="+mn-cs"/>
                        </a:rPr>
                        <a:t> layer</a:t>
                      </a:r>
                      <a:endParaRPr lang="en-US" sz="1800" kern="1200" dirty="0" smtClean="0">
                        <a:solidFill>
                          <a:schemeClr val="tx1"/>
                        </a:solidFill>
                        <a:latin typeface="Calibri" panose="020F050202020403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Tracking, Auditing, Reporting</a:t>
                      </a:r>
                      <a:r>
                        <a:rPr lang="en-US" sz="1800" kern="1200" baseline="0" dirty="0" smtClean="0">
                          <a:solidFill>
                            <a:schemeClr val="dk1"/>
                          </a:solidFill>
                          <a:latin typeface="Calibri" panose="020F0502020204030204" pitchFamily="34" charset="0"/>
                          <a:ea typeface="+mn-ea"/>
                          <a:cs typeface="+mn-cs"/>
                        </a:rPr>
                        <a:t> of </a:t>
                      </a:r>
                      <a:r>
                        <a:rPr lang="en-US" sz="1800" kern="1200" dirty="0" smtClean="0">
                          <a:solidFill>
                            <a:schemeClr val="dk1"/>
                          </a:solidFill>
                          <a:latin typeface="Calibri" panose="020F0502020204030204" pitchFamily="34" charset="0"/>
                          <a:ea typeface="+mn-ea"/>
                          <a:cs typeface="+mn-cs"/>
                        </a:rPr>
                        <a:t> transactions should be introduced</a:t>
                      </a:r>
                      <a:endParaRPr lang="en-US" sz="1800" kern="1200" dirty="0" smtClean="0">
                        <a:solidFill>
                          <a:schemeClr val="dk1"/>
                        </a:solidFill>
                        <a:latin typeface="Calibri" panose="020F0502020204030204" pitchFamily="34" charset="0"/>
                        <a:ea typeface="+mn-ea"/>
                        <a:cs typeface="+mn-cs"/>
                      </a:endParaRPr>
                    </a:p>
                  </a:txBody>
                  <a:tcPr/>
                </a:tc>
                <a:tc>
                  <a:txBody>
                    <a:bodyPr/>
                    <a:lstStyle/>
                    <a:p>
                      <a:r>
                        <a:rPr lang="en-US" sz="1800" kern="1200" dirty="0" smtClean="0">
                          <a:solidFill>
                            <a:schemeClr val="tx1"/>
                          </a:solidFill>
                          <a:latin typeface="Calibri" panose="020F0502020204030204" pitchFamily="34" charset="0"/>
                          <a:ea typeface="+mn-ea"/>
                          <a:cs typeface="+mn-cs"/>
                        </a:rPr>
                        <a:t>Check Micro service in-built</a:t>
                      </a:r>
                      <a:r>
                        <a:rPr lang="en-US" sz="1800" kern="1200" baseline="0" dirty="0" smtClean="0">
                          <a:solidFill>
                            <a:schemeClr val="tx1"/>
                          </a:solidFill>
                          <a:latin typeface="Calibri" panose="020F0502020204030204" pitchFamily="34" charset="0"/>
                          <a:ea typeface="+mn-ea"/>
                          <a:cs typeface="+mn-cs"/>
                        </a:rPr>
                        <a:t> logging facility can be used</a:t>
                      </a:r>
                      <a:endParaRPr lang="en-US" sz="1800" kern="1200" dirty="0">
                        <a:solidFill>
                          <a:schemeClr val="tx1"/>
                        </a:solidFill>
                        <a:latin typeface="Calibri" panose="020F0502020204030204" pitchFamily="34" charset="0"/>
                        <a:ea typeface="+mn-ea"/>
                        <a:cs typeface="+mn-cs"/>
                      </a:endParaRPr>
                    </a:p>
                  </a:txBody>
                  <a:tcPr/>
                </a:tc>
              </a:tr>
              <a:tr h="1754318">
                <a:tc>
                  <a:txBody>
                    <a:bodyPr/>
                    <a:lstStyle/>
                    <a:p>
                      <a:pPr marL="0" indent="0" algn="just">
                        <a:buNone/>
                      </a:pPr>
                      <a:endParaRPr lang="en-US" dirty="0" smtClean="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Calibri" panose="020F0502020204030204" pitchFamily="34" charset="0"/>
                          <a:ea typeface="+mn-ea"/>
                          <a:cs typeface="+mn-cs"/>
                        </a:rPr>
                        <a:t>Introduce</a:t>
                      </a:r>
                      <a:r>
                        <a:rPr lang="en-US" sz="1800" kern="1200" baseline="0" dirty="0" smtClean="0">
                          <a:solidFill>
                            <a:schemeClr val="tx1"/>
                          </a:solidFill>
                          <a:latin typeface="Calibri" panose="020F0502020204030204" pitchFamily="34" charset="0"/>
                          <a:ea typeface="+mn-ea"/>
                          <a:cs typeface="+mn-cs"/>
                        </a:rPr>
                        <a:t> auditing at the </a:t>
                      </a:r>
                      <a:r>
                        <a:rPr lang="en-US" sz="1800" kern="1200" baseline="0" dirty="0" err="1" smtClean="0">
                          <a:solidFill>
                            <a:schemeClr val="tx1"/>
                          </a:solidFill>
                          <a:latin typeface="Calibri" panose="020F0502020204030204" pitchFamily="34" charset="0"/>
                          <a:ea typeface="+mn-ea"/>
                          <a:cs typeface="+mn-cs"/>
                        </a:rPr>
                        <a:t>Accums</a:t>
                      </a:r>
                      <a:r>
                        <a:rPr lang="en-US" sz="1800" kern="1200" baseline="0" dirty="0" smtClean="0">
                          <a:solidFill>
                            <a:schemeClr val="tx1"/>
                          </a:solidFill>
                          <a:latin typeface="Calibri" panose="020F0502020204030204" pitchFamily="34" charset="0"/>
                          <a:ea typeface="+mn-ea"/>
                          <a:cs typeface="+mn-cs"/>
                        </a:rPr>
                        <a:t> back-end level</a:t>
                      </a:r>
                      <a:endParaRPr lang="en-US" sz="1800" kern="1200" dirty="0" smtClean="0">
                        <a:solidFill>
                          <a:schemeClr val="tx1"/>
                        </a:solidFill>
                        <a:latin typeface="Calibri" panose="020F0502020204030204" pitchFamily="34" charset="0"/>
                        <a:ea typeface="+mn-ea"/>
                        <a:cs typeface="+mn-cs"/>
                      </a:endParaRPr>
                    </a:p>
                  </a:txBody>
                  <a:tcPr/>
                </a:tc>
                <a:tc>
                  <a:txBody>
                    <a:bodyPr/>
                    <a:lstStyle/>
                    <a:p>
                      <a:r>
                        <a:rPr lang="en-US" sz="1800" kern="1200" dirty="0" smtClean="0">
                          <a:solidFill>
                            <a:schemeClr val="tx1"/>
                          </a:solidFill>
                          <a:latin typeface="Calibri" panose="020F0502020204030204" pitchFamily="34" charset="0"/>
                          <a:ea typeface="+mn-ea"/>
                          <a:cs typeface="+mn-cs"/>
                        </a:rPr>
                        <a:t>Check whether micro service in-built</a:t>
                      </a:r>
                      <a:r>
                        <a:rPr lang="en-US" sz="1800" kern="1200" baseline="0" dirty="0" smtClean="0">
                          <a:solidFill>
                            <a:schemeClr val="tx1"/>
                          </a:solidFill>
                          <a:latin typeface="Calibri" panose="020F0502020204030204" pitchFamily="34" charset="0"/>
                          <a:ea typeface="+mn-ea"/>
                          <a:cs typeface="+mn-cs"/>
                        </a:rPr>
                        <a:t> logging facility can be used.</a:t>
                      </a:r>
                      <a:endParaRPr lang="en-US" sz="1800" kern="1200" dirty="0">
                        <a:solidFill>
                          <a:schemeClr val="tx1"/>
                        </a:solidFill>
                        <a:latin typeface="Calibri" panose="020F0502020204030204" pitchFamily="34" charset="0"/>
                        <a:ea typeface="+mn-ea"/>
                        <a:cs typeface="+mn-cs"/>
                      </a:endParaRPr>
                    </a:p>
                  </a:txBody>
                  <a:tcPr/>
                </a:tc>
              </a:tr>
            </a:tbl>
          </a:graphicData>
        </a:graphic>
      </p:graphicFrame>
    </p:spTree>
    <p:extLst>
      <p:ext uri="{BB962C8B-B14F-4D97-AF65-F5344CB8AC3E}">
        <p14:creationId xmlns:p14="http://schemas.microsoft.com/office/powerpoint/2010/main" val="2581543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sp>
        <p:nvSpPr>
          <p:cNvPr id="3" name="Text Placeholder 2"/>
          <p:cNvSpPr>
            <a:spLocks noGrp="1"/>
          </p:cNvSpPr>
          <p:nvPr>
            <p:ph type="body" sz="quarter" idx="13"/>
          </p:nvPr>
        </p:nvSpPr>
        <p:spPr/>
        <p:txBody>
          <a:bodyPr>
            <a:normAutofit/>
          </a:bodyPr>
          <a:lstStyle/>
          <a:p>
            <a:r>
              <a:rPr lang="en-US" dirty="0" smtClean="0"/>
              <a:t>Problem 2 and Approach</a:t>
            </a:r>
            <a:endParaRPr lang="en-US" dirty="0"/>
          </a:p>
        </p:txBody>
      </p:sp>
      <p:sp>
        <p:nvSpPr>
          <p:cNvPr id="6" name="Rectangle 5"/>
          <p:cNvSpPr/>
          <p:nvPr/>
        </p:nvSpPr>
        <p:spPr>
          <a:xfrm>
            <a:off x="321972" y="525460"/>
            <a:ext cx="8293994" cy="923330"/>
          </a:xfrm>
          <a:prstGeom prst="rect">
            <a:avLst/>
          </a:prstGeom>
        </p:spPr>
        <p:txBody>
          <a:bodyPr wrap="square">
            <a:spAutoFit/>
          </a:bodyPr>
          <a:lstStyle/>
          <a:p>
            <a:pPr algn="just"/>
            <a:r>
              <a:rPr lang="en-US" b="1" dirty="0" smtClean="0">
                <a:latin typeface="Calibri" panose="020F0502020204030204" pitchFamily="34" charset="0"/>
              </a:rPr>
              <a:t>Problem Statement: </a:t>
            </a:r>
          </a:p>
          <a:p>
            <a:pPr algn="just"/>
            <a:r>
              <a:rPr lang="en-US" dirty="0" smtClean="0">
                <a:latin typeface="Calibri" panose="020F0502020204030204" pitchFamily="34" charset="0"/>
              </a:rPr>
              <a:t>Duplicate records are getting updated in </a:t>
            </a:r>
            <a:r>
              <a:rPr lang="en-US" dirty="0" err="1">
                <a:latin typeface="Calibri" panose="020F0502020204030204" pitchFamily="34" charset="0"/>
              </a:rPr>
              <a:t>a</a:t>
            </a:r>
            <a:r>
              <a:rPr lang="en-US" dirty="0" err="1" smtClean="0">
                <a:latin typeface="Calibri" panose="020F0502020204030204" pitchFamily="34" charset="0"/>
              </a:rPr>
              <a:t>ccum</a:t>
            </a:r>
            <a:r>
              <a:rPr lang="en-US" dirty="0" smtClean="0">
                <a:latin typeface="Calibri" panose="020F0502020204030204" pitchFamily="34" charset="0"/>
              </a:rPr>
              <a:t> ODS creating </a:t>
            </a:r>
            <a:r>
              <a:rPr lang="en-US" dirty="0" smtClean="0">
                <a:latin typeface="Calibri" panose="020F0502020204030204" pitchFamily="34" charset="0"/>
              </a:rPr>
              <a:t>incorrect </a:t>
            </a:r>
            <a:r>
              <a:rPr lang="en-US" dirty="0" smtClean="0">
                <a:latin typeface="Calibri" panose="020F0502020204030204" pitchFamily="34" charset="0"/>
              </a:rPr>
              <a:t>claim payments resulting in adjustments.</a:t>
            </a:r>
            <a:endParaRPr lang="en-US" dirty="0" smtClean="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93141203"/>
              </p:ext>
            </p:extLst>
          </p:nvPr>
        </p:nvGraphicFramePr>
        <p:xfrm>
          <a:off x="416416" y="1539144"/>
          <a:ext cx="8366976" cy="4942840"/>
        </p:xfrm>
        <a:graphic>
          <a:graphicData uri="http://schemas.openxmlformats.org/drawingml/2006/table">
            <a:tbl>
              <a:tblPr firstRow="1" bandRow="1">
                <a:tableStyleId>{073A0DAA-6AF3-43AB-8588-CEC1D06C72B9}</a:tableStyleId>
              </a:tblPr>
              <a:tblGrid>
                <a:gridCol w="2906333"/>
                <a:gridCol w="3305381"/>
                <a:gridCol w="2155262"/>
              </a:tblGrid>
              <a:tr h="370840">
                <a:tc>
                  <a:txBody>
                    <a:bodyPr/>
                    <a:lstStyle/>
                    <a:p>
                      <a:r>
                        <a:rPr lang="en-US" dirty="0" smtClean="0"/>
                        <a:t>Cause</a:t>
                      </a:r>
                      <a:endParaRPr lang="en-US" dirty="0"/>
                    </a:p>
                  </a:txBody>
                  <a:tcPr/>
                </a:tc>
                <a:tc>
                  <a:txBody>
                    <a:bodyPr/>
                    <a:lstStyle/>
                    <a:p>
                      <a:r>
                        <a:rPr lang="en-US" dirty="0" smtClean="0"/>
                        <a:t>Resolution</a:t>
                      </a:r>
                      <a:endParaRPr lang="en-US" dirty="0"/>
                    </a:p>
                  </a:txBody>
                  <a:tcPr/>
                </a:tc>
                <a:tc>
                  <a:txBody>
                    <a:bodyPr/>
                    <a:lstStyle/>
                    <a:p>
                      <a:r>
                        <a:rPr lang="en-US" dirty="0" smtClean="0"/>
                        <a:t>Next Step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alibri" panose="020F0502020204030204" pitchFamily="34" charset="0"/>
                          <a:ea typeface="+mn-ea"/>
                          <a:cs typeface="+mn-cs"/>
                        </a:rPr>
                        <a:t>During the real time updates from different systems, when the response is slow, source system might be informed with failure status as services have a cut off time to get the response. Because of this, source system will retry the transaction which results in double updates.  </a:t>
                      </a:r>
                      <a:endParaRPr lang="en-US" sz="1800" kern="1200" dirty="0" smtClean="0">
                        <a:solidFill>
                          <a:schemeClr val="dk1"/>
                        </a:solidFill>
                        <a:latin typeface="Calibri" panose="020F050202020403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Track and remove duplicate transactions</a:t>
                      </a:r>
                      <a:endParaRPr lang="en-US" dirty="0" smtClean="0">
                        <a:latin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mn-cs"/>
                        </a:rPr>
                        <a:t>Come up with solution</a:t>
                      </a:r>
                      <a:r>
                        <a:rPr lang="en-US" sz="1800" kern="1200" baseline="0" dirty="0" smtClean="0">
                          <a:solidFill>
                            <a:schemeClr val="dk1"/>
                          </a:solidFill>
                          <a:latin typeface="Calibri" panose="020F0502020204030204" pitchFamily="34" charset="0"/>
                          <a:ea typeface="+mn-ea"/>
                          <a:cs typeface="+mn-cs"/>
                        </a:rPr>
                        <a:t> to address the duplicate issues and check any of the micro service frame work can support to avoid duplicate transactions.</a:t>
                      </a:r>
                      <a:endParaRPr lang="en-US" sz="1800" kern="1200" dirty="0">
                        <a:solidFill>
                          <a:schemeClr val="dk1"/>
                        </a:solidFill>
                        <a:latin typeface="Calibri" panose="020F0502020204030204" pitchFamily="34"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Peripheral</a:t>
                      </a:r>
                      <a:r>
                        <a:rPr lang="en-US" baseline="0" dirty="0" smtClean="0">
                          <a:latin typeface="Calibri" panose="020F0502020204030204" pitchFamily="34" charset="0"/>
                        </a:rPr>
                        <a:t> application availability is causing </a:t>
                      </a:r>
                      <a:r>
                        <a:rPr lang="en-US" baseline="0" dirty="0" err="1" smtClean="0">
                          <a:latin typeface="Calibri" panose="020F0502020204030204" pitchFamily="34" charset="0"/>
                        </a:rPr>
                        <a:t>accum</a:t>
                      </a:r>
                      <a:r>
                        <a:rPr lang="en-US" baseline="0" dirty="0" smtClean="0">
                          <a:latin typeface="Calibri" panose="020F0502020204030204" pitchFamily="34" charset="0"/>
                        </a:rPr>
                        <a:t> call to fail  from ESI, those applications don’t have direct dependency on the accumulator update</a:t>
                      </a:r>
                      <a:endParaRPr lang="en-US" dirty="0" smtClean="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Remove</a:t>
                      </a:r>
                      <a:r>
                        <a:rPr lang="en-US" baseline="0" dirty="0" smtClean="0">
                          <a:latin typeface="Calibri" panose="020F0502020204030204" pitchFamily="34" charset="0"/>
                        </a:rPr>
                        <a:t> IMS PCBs from Service Transactions from ESI and make it independent</a:t>
                      </a:r>
                      <a:endParaRPr lang="en-US" dirty="0" smtClean="0">
                        <a:latin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mn-cs"/>
                        </a:rPr>
                        <a:t>Check SDS concept</a:t>
                      </a:r>
                      <a:r>
                        <a:rPr lang="en-US" sz="1800" kern="1200" baseline="0" dirty="0" smtClean="0">
                          <a:solidFill>
                            <a:schemeClr val="dk1"/>
                          </a:solidFill>
                          <a:latin typeface="Calibri" panose="020F0502020204030204" pitchFamily="34" charset="0"/>
                          <a:ea typeface="+mn-ea"/>
                          <a:cs typeface="+mn-cs"/>
                        </a:rPr>
                        <a:t> from </a:t>
                      </a:r>
                      <a:r>
                        <a:rPr lang="en-US" sz="1800" kern="1200" baseline="0" dirty="0" err="1" smtClean="0">
                          <a:solidFill>
                            <a:schemeClr val="dk1"/>
                          </a:solidFill>
                          <a:latin typeface="Calibri" panose="020F0502020204030204" pitchFamily="34" charset="0"/>
                          <a:ea typeface="+mn-ea"/>
                          <a:cs typeface="+mn-cs"/>
                        </a:rPr>
                        <a:t>microservices</a:t>
                      </a:r>
                      <a:endParaRPr lang="en-US" sz="1800" kern="1200" dirty="0">
                        <a:solidFill>
                          <a:schemeClr val="dk1"/>
                        </a:solidFill>
                        <a:latin typeface="Calibri" panose="020F0502020204030204" pitchFamily="34" charset="0"/>
                        <a:ea typeface="+mn-ea"/>
                        <a:cs typeface="+mn-cs"/>
                      </a:endParaRPr>
                    </a:p>
                  </a:txBody>
                  <a:tcPr/>
                </a:tc>
              </a:tr>
            </a:tbl>
          </a:graphicData>
        </a:graphic>
      </p:graphicFrame>
    </p:spTree>
    <p:extLst>
      <p:ext uri="{BB962C8B-B14F-4D97-AF65-F5344CB8AC3E}">
        <p14:creationId xmlns:p14="http://schemas.microsoft.com/office/powerpoint/2010/main" val="852183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7</a:t>
            </a:fld>
            <a:endParaRPr lang="en-US" dirty="0"/>
          </a:p>
        </p:txBody>
      </p:sp>
      <p:sp>
        <p:nvSpPr>
          <p:cNvPr id="3" name="Text Placeholder 2"/>
          <p:cNvSpPr>
            <a:spLocks noGrp="1"/>
          </p:cNvSpPr>
          <p:nvPr>
            <p:ph type="body" sz="quarter" idx="13"/>
          </p:nvPr>
        </p:nvSpPr>
        <p:spPr/>
        <p:txBody>
          <a:bodyPr>
            <a:normAutofit/>
          </a:bodyPr>
          <a:lstStyle/>
          <a:p>
            <a:r>
              <a:rPr lang="en-US" dirty="0" smtClean="0"/>
              <a:t>Problem 2 </a:t>
            </a:r>
            <a:r>
              <a:rPr lang="en-US" dirty="0" smtClean="0"/>
              <a:t>Resolution</a:t>
            </a:r>
            <a:endParaRPr lang="en-US" dirty="0"/>
          </a:p>
        </p:txBody>
      </p:sp>
      <p:sp>
        <p:nvSpPr>
          <p:cNvPr id="5" name="Rectangle 4"/>
          <p:cNvSpPr/>
          <p:nvPr/>
        </p:nvSpPr>
        <p:spPr>
          <a:xfrm>
            <a:off x="432707" y="789232"/>
            <a:ext cx="7878536" cy="2862322"/>
          </a:xfrm>
          <a:prstGeom prst="rect">
            <a:avLst/>
          </a:prstGeom>
        </p:spPr>
        <p:txBody>
          <a:bodyPr wrap="square">
            <a:spAutoFit/>
          </a:bodyPr>
          <a:lstStyle/>
          <a:p>
            <a:pPr marL="342900" indent="-342900" algn="just">
              <a:buAutoNum type="arabicPeriod"/>
            </a:pPr>
            <a:r>
              <a:rPr lang="en-US" dirty="0" smtClean="0">
                <a:latin typeface="Calibri" panose="020F0502020204030204" pitchFamily="34" charset="0"/>
              </a:rPr>
              <a:t>Introduce </a:t>
            </a:r>
            <a:r>
              <a:rPr lang="en-US" dirty="0" err="1" smtClean="0">
                <a:latin typeface="Calibri" panose="020F0502020204030204" pitchFamily="34" charset="0"/>
              </a:rPr>
              <a:t>microservice</a:t>
            </a:r>
            <a:r>
              <a:rPr lang="en-US" dirty="0" smtClean="0">
                <a:latin typeface="Calibri" panose="020F0502020204030204" pitchFamily="34" charset="0"/>
              </a:rPr>
              <a:t> architecture and create SDS for </a:t>
            </a:r>
            <a:r>
              <a:rPr lang="en-US" dirty="0" err="1" smtClean="0">
                <a:latin typeface="Calibri" panose="020F0502020204030204" pitchFamily="34" charset="0"/>
              </a:rPr>
              <a:t>Accum</a:t>
            </a:r>
            <a:r>
              <a:rPr lang="en-US" dirty="0" smtClean="0">
                <a:latin typeface="Calibri" panose="020F0502020204030204" pitchFamily="34" charset="0"/>
              </a:rPr>
              <a:t> ODS service. This will resolve network latency issue causing duplicate records during real time transactions.</a:t>
            </a:r>
            <a:endParaRPr lang="en-US" dirty="0">
              <a:latin typeface="Calibri" panose="020F0502020204030204" pitchFamily="34" charset="0"/>
            </a:endParaRPr>
          </a:p>
          <a:p>
            <a:pPr marL="342900" indent="-342900" algn="just">
              <a:buAutoNum type="arabicPeriod"/>
            </a:pPr>
            <a:endParaRPr lang="en-US" dirty="0">
              <a:latin typeface="Calibri" panose="020F0502020204030204" pitchFamily="34" charset="0"/>
            </a:endParaRPr>
          </a:p>
          <a:p>
            <a:pPr marL="342900" indent="-342900" algn="just">
              <a:buFontTx/>
              <a:buAutoNum type="arabicPeriod"/>
            </a:pPr>
            <a:r>
              <a:rPr lang="en-US" dirty="0" smtClean="0">
                <a:latin typeface="Calibri" panose="020F0502020204030204" pitchFamily="34" charset="0"/>
              </a:rPr>
              <a:t>Change WGS logic to access ODS through micro service layer. Existing WGS mainframe accumulator data structure will act like Data lake and support any batch processing happening. Daily data synch will be between SDS and Data lake ODS structure.</a:t>
            </a:r>
          </a:p>
          <a:p>
            <a:pPr marL="342900" indent="-342900" algn="just">
              <a:buFontTx/>
              <a:buAutoNum type="arabicPeriod"/>
            </a:pPr>
            <a:endParaRPr lang="en-US" dirty="0">
              <a:latin typeface="Calibri" panose="020F0502020204030204" pitchFamily="34" charset="0"/>
            </a:endParaRPr>
          </a:p>
          <a:p>
            <a:pPr marL="342900" indent="-342900" algn="just">
              <a:buFontTx/>
              <a:buAutoNum type="arabicPeriod"/>
            </a:pPr>
            <a:endParaRPr lang="en-US" dirty="0">
              <a:latin typeface="Calibri" panose="020F0502020204030204" pitchFamily="34" charset="0"/>
            </a:endParaRPr>
          </a:p>
        </p:txBody>
      </p:sp>
    </p:spTree>
    <p:extLst>
      <p:ext uri="{BB962C8B-B14F-4D97-AF65-F5344CB8AC3E}">
        <p14:creationId xmlns:p14="http://schemas.microsoft.com/office/powerpoint/2010/main" val="3468766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8</a:t>
            </a:fld>
            <a:endParaRPr lang="en-US" dirty="0"/>
          </a:p>
        </p:txBody>
      </p:sp>
      <p:sp>
        <p:nvSpPr>
          <p:cNvPr id="3" name="Text Placeholder 2"/>
          <p:cNvSpPr>
            <a:spLocks noGrp="1"/>
          </p:cNvSpPr>
          <p:nvPr>
            <p:ph type="body" sz="quarter" idx="13"/>
          </p:nvPr>
        </p:nvSpPr>
        <p:spPr/>
        <p:txBody>
          <a:bodyPr>
            <a:normAutofit/>
          </a:bodyPr>
          <a:lstStyle/>
          <a:p>
            <a:r>
              <a:rPr lang="en-US" dirty="0" smtClean="0"/>
              <a:t>Problem 2 </a:t>
            </a:r>
            <a:r>
              <a:rPr lang="en-US" dirty="0" smtClean="0"/>
              <a:t>Resolution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93" y="523702"/>
            <a:ext cx="8001000" cy="5493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5268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9</a:t>
            </a:fld>
            <a:endParaRPr lang="en-US" dirty="0"/>
          </a:p>
        </p:txBody>
      </p:sp>
      <p:sp>
        <p:nvSpPr>
          <p:cNvPr id="3" name="Text Placeholder 2"/>
          <p:cNvSpPr>
            <a:spLocks noGrp="1"/>
          </p:cNvSpPr>
          <p:nvPr>
            <p:ph type="body" sz="quarter" idx="13"/>
          </p:nvPr>
        </p:nvSpPr>
        <p:spPr/>
        <p:txBody>
          <a:bodyPr>
            <a:normAutofit/>
          </a:bodyPr>
          <a:lstStyle/>
          <a:p>
            <a:r>
              <a:rPr lang="en-US" dirty="0" smtClean="0"/>
              <a:t>Next Steps</a:t>
            </a:r>
            <a:endParaRPr lang="en-US" dirty="0"/>
          </a:p>
        </p:txBody>
      </p:sp>
      <p:sp>
        <p:nvSpPr>
          <p:cNvPr id="5" name="Rectangle 4"/>
          <p:cNvSpPr/>
          <p:nvPr/>
        </p:nvSpPr>
        <p:spPr>
          <a:xfrm>
            <a:off x="432707" y="789232"/>
            <a:ext cx="7878536" cy="1754326"/>
          </a:xfrm>
          <a:prstGeom prst="rect">
            <a:avLst/>
          </a:prstGeom>
        </p:spPr>
        <p:txBody>
          <a:bodyPr wrap="square">
            <a:spAutoFit/>
          </a:bodyPr>
          <a:lstStyle/>
          <a:p>
            <a:pPr marL="342900" indent="-342900" algn="just">
              <a:buFontTx/>
              <a:buAutoNum type="arabicPeriod"/>
            </a:pPr>
            <a:r>
              <a:rPr lang="en-US" dirty="0">
                <a:latin typeface="Calibri" panose="020F0502020204030204" pitchFamily="34" charset="0"/>
              </a:rPr>
              <a:t>WGS may introduce new risk due to accessing SDS through </a:t>
            </a:r>
            <a:r>
              <a:rPr lang="en-US" dirty="0" err="1">
                <a:latin typeface="Calibri" panose="020F0502020204030204" pitchFamily="34" charset="0"/>
              </a:rPr>
              <a:t>microservice</a:t>
            </a:r>
            <a:r>
              <a:rPr lang="en-US" dirty="0">
                <a:latin typeface="Calibri" panose="020F0502020204030204" pitchFamily="34" charset="0"/>
              </a:rPr>
              <a:t> causing network latency during adjudication process. This should be addressed through piloting.</a:t>
            </a:r>
          </a:p>
          <a:p>
            <a:pPr marL="342900" indent="-342900" algn="just">
              <a:buAutoNum type="arabicPeriod"/>
            </a:pPr>
            <a:endParaRPr lang="en-US" dirty="0">
              <a:latin typeface="Calibri" panose="020F0502020204030204" pitchFamily="34" charset="0"/>
            </a:endParaRPr>
          </a:p>
          <a:p>
            <a:pPr algn="just"/>
            <a:endParaRPr lang="en-US" dirty="0">
              <a:latin typeface="Calibri" panose="020F0502020204030204" pitchFamily="34" charset="0"/>
            </a:endParaRPr>
          </a:p>
          <a:p>
            <a:pPr marL="342900" indent="-342900" algn="just">
              <a:buFontTx/>
              <a:buAutoNum type="arabicPeriod"/>
            </a:pPr>
            <a:endParaRPr lang="en-US" dirty="0">
              <a:latin typeface="Calibri" panose="020F0502020204030204" pitchFamily="34" charset="0"/>
            </a:endParaRPr>
          </a:p>
        </p:txBody>
      </p:sp>
    </p:spTree>
    <p:extLst>
      <p:ext uri="{BB962C8B-B14F-4D97-AF65-F5344CB8AC3E}">
        <p14:creationId xmlns:p14="http://schemas.microsoft.com/office/powerpoint/2010/main" val="326875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E87F5866BB824AA831ABB0051B108F" ma:contentTypeVersion="1" ma:contentTypeDescription="Create a new document." ma:contentTypeScope="" ma:versionID="e53bd44d597846b52419d3698ea5121b">
  <xsd:schema xmlns:xsd="http://www.w3.org/2001/XMLSchema" xmlns:xs="http://www.w3.org/2001/XMLSchema" xmlns:p="http://schemas.microsoft.com/office/2006/metadata/properties" xmlns:ns2="92abf26b-c51d-48e7-9814-e818c3d31a74" targetNamespace="http://schemas.microsoft.com/office/2006/metadata/properties" ma:root="true" ma:fieldsID="e29a0175af1c45c8e8c923cecc013dff" ns2:_="">
    <xsd:import namespace="92abf26b-c51d-48e7-9814-e818c3d31a74"/>
    <xsd:element name="properties">
      <xsd:complexType>
        <xsd:sequence>
          <xsd:element name="documentManagement">
            <xsd:complexType>
              <xsd:all>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abf26b-c51d-48e7-9814-e818c3d31a74" elementFormDefault="qualified">
    <xsd:import namespace="http://schemas.microsoft.com/office/2006/documentManagement/types"/>
    <xsd:import namespace="http://schemas.microsoft.com/office/infopath/2007/PartnerControls"/>
    <xsd:element name="Status" ma:index="8" nillable="true" ma:displayName="Status" ma:internalName="Statu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tatus xmlns="92abf26b-c51d-48e7-9814-e818c3d31a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336242-6B0B-4045-AC1A-1D3C0FE106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abf26b-c51d-48e7-9814-e818c3d31a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10D9C-FEFD-4CCB-AF98-8766BF6B8CF3}">
  <ds:schemaRefs>
    <ds:schemaRef ds:uri="http://schemas.microsoft.com/office/2006/metadata/properties"/>
    <ds:schemaRef ds:uri="http://purl.org/dc/terms/"/>
    <ds:schemaRef ds:uri="http://purl.org/dc/dcmitype/"/>
    <ds:schemaRef ds:uri="http://schemas.microsoft.com/office/2006/documentManagement/types"/>
    <ds:schemaRef ds:uri="http://purl.org/dc/elements/1.1/"/>
    <ds:schemaRef ds:uri="http://schemas.microsoft.com/office/infopath/2007/PartnerControls"/>
    <ds:schemaRef ds:uri="92abf26b-c51d-48e7-9814-e818c3d31a74"/>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F08A9DC-4AB3-4D8D-AD7E-B11AB2CD3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UST Global_Master template_July 12, 2012</Template>
  <TotalTime>26363</TotalTime>
  <Words>523</Words>
  <Application>Microsoft Office PowerPoint</Application>
  <PresentationFormat>On-screen Show (4:3)</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UST Global_Master template_July 12, 2012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UST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Gireesh Panicker</dc:creator>
  <cp:lastModifiedBy>Gireesh Krishnakutty (UST, USA)</cp:lastModifiedBy>
  <cp:revision>161</cp:revision>
  <dcterms:created xsi:type="dcterms:W3CDTF">2014-11-25T05:40:45Z</dcterms:created>
  <dcterms:modified xsi:type="dcterms:W3CDTF">2015-05-20T18:52:09Z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0x010100B7E87F5866BB824AA831ABB0051B108F</vt:lpwstr>
  </property>
</Properties>
</file>