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319" r:id="rId5"/>
    <p:sldId id="316" r:id="rId6"/>
    <p:sldId id="317" r:id="rId7"/>
    <p:sldId id="320" r:id="rId8"/>
    <p:sldId id="321" r:id="rId9"/>
    <p:sldId id="322" r:id="rId10"/>
    <p:sldId id="323" r:id="rId11"/>
    <p:sldId id="31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71136" autoAdjust="0"/>
  </p:normalViewPr>
  <p:slideViewPr>
    <p:cSldViewPr snapToGrid="0" snapToObjects="1">
      <p:cViewPr>
        <p:scale>
          <a:sx n="70" d="100"/>
          <a:sy n="70" d="100"/>
        </p:scale>
        <p:origin x="-1560" y="-1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6/4/2015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6/4/2015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91D5B7-29C5-4039-86E4-F466CE7EE885}"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2"/>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420"/>
          <a:stretch/>
        </p:blipFill>
        <p:spPr bwMode="auto">
          <a:xfrm>
            <a:off x="-228600" y="3330761"/>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1"/>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6" y="1973975"/>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524750" y="1622003"/>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2917403"/>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2" y="5707748"/>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2"/>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31" y="3368166"/>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71" y="6429411"/>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p:nvSpPr>
        <p:spPr>
          <a:xfrm>
            <a:off x="0" y="6248401"/>
            <a:ext cx="6934200" cy="440623"/>
          </a:xfrm>
          <a:prstGeom prst="rect">
            <a:avLst/>
          </a:prstGeom>
          <a:solidFill>
            <a:srgbClr val="00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UST_Global_logo.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248402"/>
            <a:ext cx="1828800" cy="451087"/>
          </a:xfrm>
          <a:prstGeom prst="rect">
            <a:avLst/>
          </a:prstGeom>
        </p:spPr>
      </p:pic>
      <p:sp>
        <p:nvSpPr>
          <p:cNvPr id="5" name="Footer Placeholder 4"/>
          <p:cNvSpPr>
            <a:spLocks noGrp="1"/>
          </p:cNvSpPr>
          <p:nvPr>
            <p:ph type="ftr" sz="quarter" idx="11"/>
          </p:nvPr>
        </p:nvSpPr>
        <p:spPr>
          <a:xfrm>
            <a:off x="457200" y="6276976"/>
            <a:ext cx="2895600" cy="365125"/>
          </a:xfrm>
          <a:prstGeom prst="rect">
            <a:avLst/>
          </a:prstGeom>
        </p:spPr>
        <p:txBody>
          <a:bodyPr/>
          <a:lstStyle>
            <a:lvl1pPr>
              <a:defRPr>
                <a:solidFill>
                  <a:schemeClr val="bg1"/>
                </a:solidFill>
              </a:defRPr>
            </a:lvl1pPr>
          </a:lstStyle>
          <a:p>
            <a:endParaRPr lang="en-US"/>
          </a:p>
        </p:txBody>
      </p:sp>
      <p:sp>
        <p:nvSpPr>
          <p:cNvPr id="9" name="Slide Number Placeholder 3"/>
          <p:cNvSpPr>
            <a:spLocks noGrp="1"/>
          </p:cNvSpPr>
          <p:nvPr>
            <p:ph type="sldNum" sz="quarter" idx="12"/>
          </p:nvPr>
        </p:nvSpPr>
        <p:spPr>
          <a:xfrm>
            <a:off x="0" y="6276975"/>
            <a:ext cx="457200" cy="365125"/>
          </a:xfrm>
          <a:prstGeom prst="rect">
            <a:avLst/>
          </a:prstGeom>
        </p:spPr>
        <p:txBody>
          <a:bodyPr/>
          <a:lstStyle>
            <a:lvl1pPr>
              <a:defRPr>
                <a:solidFill>
                  <a:schemeClr val="bg1"/>
                </a:solidFill>
              </a:defRPr>
            </a:lvl1pPr>
          </a:lstStyle>
          <a:p>
            <a:fld id="{B5DDA84D-1781-40C4-818C-C2B37FA26A28}" type="slidenum">
              <a:rPr lang="en-US" smtClean="0"/>
              <a:pPr/>
              <a:t>‹#›</a:t>
            </a:fld>
            <a:endParaRPr lang="en-US"/>
          </a:p>
        </p:txBody>
      </p:sp>
    </p:spTree>
    <p:extLst>
      <p:ext uri="{BB962C8B-B14F-4D97-AF65-F5344CB8AC3E}">
        <p14:creationId xmlns:p14="http://schemas.microsoft.com/office/powerpoint/2010/main" val="286452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8" name="Text Placeholder 6"/>
          <p:cNvSpPr>
            <a:spLocks noGrp="1"/>
          </p:cNvSpPr>
          <p:nvPr>
            <p:ph type="body" sz="quarter" idx="11" hasCustomPrompt="1"/>
          </p:nvPr>
        </p:nvSpPr>
        <p:spPr>
          <a:xfrm>
            <a:off x="304800" y="7290"/>
            <a:ext cx="2667000" cy="449911"/>
          </a:xfrm>
        </p:spPr>
        <p:txBody>
          <a:bodyPr anchor="ctr" anchorCtr="1"/>
          <a:lstStyle>
            <a:lvl1pPr algn="ctr">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27766" y="6604348"/>
            <a:ext cx="44196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53726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4" name="Rectangle 33"/>
          <p:cNvSpPr/>
          <p:nvPr userDrawn="1"/>
        </p:nvSpPr>
        <p:spPr>
          <a:xfrm>
            <a:off x="0" y="0"/>
            <a:ext cx="9144000" cy="762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457200" y="6383179"/>
            <a:ext cx="1295400" cy="123111"/>
          </a:xfrm>
          <a:prstGeom prst="rect">
            <a:avLst/>
          </a:prstGeom>
          <a:noFill/>
        </p:spPr>
        <p:txBody>
          <a:bodyPr wrap="square" lIns="0" tIns="0" rIns="0" bIns="0" rtlCol="0">
            <a:spAutoFit/>
          </a:bodyPr>
          <a:lstStyle/>
          <a:p>
            <a:pPr algn="l"/>
            <a:r>
              <a:rPr lang="en-US" sz="800" dirty="0" smtClean="0">
                <a:solidFill>
                  <a:schemeClr val="bg1"/>
                </a:solidFill>
              </a:rPr>
              <a:t>Healthcare</a:t>
            </a:r>
            <a:endParaRPr lang="en-US" sz="800" dirty="0">
              <a:solidFill>
                <a:schemeClr val="bg1"/>
              </a:solidFill>
            </a:endParaRPr>
          </a:p>
        </p:txBody>
      </p:sp>
      <p:sp>
        <p:nvSpPr>
          <p:cNvPr id="17"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pPr/>
              <a:t>‹#›</a:t>
            </a:fld>
            <a:endParaRPr lang="en-US" dirty="0"/>
          </a:p>
        </p:txBody>
      </p:sp>
      <p:sp>
        <p:nvSpPr>
          <p:cNvPr id="18"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0" dirty="0" smtClean="0">
                <a:solidFill>
                  <a:schemeClr val="tx1"/>
                </a:solidFill>
              </a:rPr>
              <a:t>© 2014 UST Global – Proprietary &amp; Confidential  </a:t>
            </a:r>
            <a:endParaRPr lang="en-US" sz="1100" b="0" dirty="0">
              <a:solidFill>
                <a:schemeClr val="tx1"/>
              </a:solidFill>
            </a:endParaRPr>
          </a:p>
        </p:txBody>
      </p:sp>
      <p:pic>
        <p:nvPicPr>
          <p:cNvPr id="19" name="Picture 18"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36406"/>
            <a:ext cx="1600200" cy="394700"/>
          </a:xfrm>
          <a:prstGeom prst="rect">
            <a:avLst/>
          </a:prstGeom>
        </p:spPr>
      </p:pic>
    </p:spTree>
    <p:extLst>
      <p:ext uri="{BB962C8B-B14F-4D97-AF65-F5344CB8AC3E}">
        <p14:creationId xmlns:p14="http://schemas.microsoft.com/office/powerpoint/2010/main" val="29807074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4"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defTabSz="914400"/>
            <a:fld id="{62119FA8-E5A2-4DF3-95A6-8A1A29F058E5}" type="slidenum">
              <a:rPr lang="en-US">
                <a:solidFill>
                  <a:prstClr val="white"/>
                </a:solidFill>
              </a:rPr>
              <a:pPr defTabSz="914400"/>
              <a:t>‹#›</a:t>
            </a:fld>
            <a:endParaRPr lang="en-US" dirty="0">
              <a:solidFill>
                <a:prstClr val="white"/>
              </a:solidFill>
            </a:endParaRPr>
          </a:p>
        </p:txBody>
      </p:sp>
    </p:spTree>
    <p:extLst>
      <p:ext uri="{BB962C8B-B14F-4D97-AF65-F5344CB8AC3E}">
        <p14:creationId xmlns:p14="http://schemas.microsoft.com/office/powerpoint/2010/main" val="2248651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smtClean="0"/>
              <a:t>Edit Heading</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129717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smtClean="0"/>
              <a:t>Edit Heading</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270402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9014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pPr/>
              <a:t>‹#›</a:t>
            </a:fld>
            <a:endParaRPr lang="en-US" dirty="0"/>
          </a:p>
        </p:txBody>
      </p:sp>
      <p:sp>
        <p:nvSpPr>
          <p:cNvPr id="8" name="Rectangle 7"/>
          <p:cNvSpPr/>
          <p:nvPr userDrawn="1"/>
        </p:nvSpPr>
        <p:spPr>
          <a:xfrm>
            <a:off x="0" y="0"/>
            <a:ext cx="9144000" cy="76200"/>
          </a:xfrm>
          <a:prstGeom prst="rect">
            <a:avLst/>
          </a:prstGeom>
          <a:solidFill>
            <a:srgbClr val="00A0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rot="10800000">
            <a:off x="304800" y="76200"/>
            <a:ext cx="2667000" cy="380999"/>
          </a:xfrm>
          <a:prstGeom prst="round2SameRect">
            <a:avLst>
              <a:gd name="adj1" fmla="val 39623"/>
              <a:gd name="adj2" fmla="val 0"/>
            </a:avLst>
          </a:prstGeom>
          <a:solidFill>
            <a:srgbClr val="00A0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prstClr val="black"/>
              </a:solidFill>
            </a:endParaRPr>
          </a:p>
        </p:txBody>
      </p:sp>
      <p:sp>
        <p:nvSpPr>
          <p:cNvPr id="10"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0" dirty="0" smtClean="0">
                <a:solidFill>
                  <a:schemeClr val="tx1"/>
                </a:solidFill>
              </a:rPr>
              <a:t>© 2014 UST Global – Proprietary &amp; Confidential  </a:t>
            </a:r>
            <a:endParaRPr lang="en-US" sz="1100" b="0" dirty="0">
              <a:solidFill>
                <a:schemeClr val="tx1"/>
              </a:solidFill>
            </a:endParaRPr>
          </a:p>
        </p:txBody>
      </p:sp>
      <p:pic>
        <p:nvPicPr>
          <p:cNvPr id="11" name="Picture 10"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63300"/>
            <a:ext cx="1600200" cy="394700"/>
          </a:xfrm>
          <a:prstGeom prst="rect">
            <a:avLst/>
          </a:prstGeom>
        </p:spPr>
      </p:pic>
    </p:spTree>
    <p:extLst>
      <p:ext uri="{BB962C8B-B14F-4D97-AF65-F5344CB8AC3E}">
        <p14:creationId xmlns:p14="http://schemas.microsoft.com/office/powerpoint/2010/main" val="300757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2"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9"/>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50"/>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7" name="TextBox 6"/>
          <p:cNvSpPr txBox="1"/>
          <p:nvPr userDrawn="1"/>
        </p:nvSpPr>
        <p:spPr>
          <a:xfrm>
            <a:off x="393702" y="4116389"/>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mtClean="0"/>
              <a:t>Copyright and Confidentiality Notice</a:t>
            </a:r>
            <a:endParaRPr lang="en-US" dirty="0"/>
          </a:p>
        </p:txBody>
      </p:sp>
      <p:sp>
        <p:nvSpPr>
          <p:cNvPr id="12" name="Text Placeholder 6"/>
          <p:cNvSpPr>
            <a:spLocks noGrp="1"/>
          </p:cNvSpPr>
          <p:nvPr>
            <p:ph type="body" sz="quarter" idx="15"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UST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2"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6"/>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9"/>
            <a:ext cx="9144000" cy="3179"/>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7768424"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4"/>
            <a:ext cx="6766596"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3" r:id="rId11"/>
    <p:sldLayoutId id="2147483665" r:id="rId12"/>
    <p:sldLayoutId id="2147483666" r:id="rId13"/>
    <p:sldLayoutId id="2147483667" r:id="rId14"/>
    <p:sldLayoutId id="2147483668" r:id="rId15"/>
    <p:sldLayoutId id="2147483669" r:id="rId16"/>
    <p:sldLayoutId id="2147483671" r:id="rId17"/>
    <p:sldLayoutId id="2147483672" r:id="rId18"/>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smtClean="0"/>
              <a:t>Healthcare</a:t>
            </a:r>
            <a:endParaRPr lang="en-US" dirty="0"/>
          </a:p>
        </p:txBody>
      </p:sp>
      <p:sp>
        <p:nvSpPr>
          <p:cNvPr id="3" name="Text Placeholder 2"/>
          <p:cNvSpPr>
            <a:spLocks noGrp="1"/>
          </p:cNvSpPr>
          <p:nvPr>
            <p:ph type="body" sz="quarter" idx="11"/>
          </p:nvPr>
        </p:nvSpPr>
        <p:spPr/>
        <p:txBody>
          <a:bodyPr/>
          <a:lstStyle/>
          <a:p>
            <a:r>
              <a:rPr lang="en-US" dirty="0" smtClean="0"/>
              <a:t>ODS MOE Process</a:t>
            </a:r>
            <a:endParaRPr lang="en-US" dirty="0"/>
          </a:p>
          <a:p>
            <a:endParaRPr lang="en-US" dirty="0"/>
          </a:p>
        </p:txBody>
      </p:sp>
      <p:sp>
        <p:nvSpPr>
          <p:cNvPr id="5" name="Text Placeholder 4"/>
          <p:cNvSpPr>
            <a:spLocks noGrp="1"/>
          </p:cNvSpPr>
          <p:nvPr>
            <p:ph type="body" sz="quarter" idx="15"/>
          </p:nvPr>
        </p:nvSpPr>
        <p:spPr/>
        <p:txBody>
          <a:bodyPr/>
          <a:lstStyle/>
          <a:p>
            <a:r>
              <a:rPr lang="en-US" dirty="0" smtClean="0"/>
              <a:t>Version 1, </a:t>
            </a:r>
            <a:r>
              <a:rPr lang="en-US" dirty="0" smtClean="0"/>
              <a:t>June 2015</a:t>
            </a:r>
            <a:endParaRPr lang="en-US" dirty="0"/>
          </a:p>
        </p:txBody>
      </p:sp>
      <p:pic>
        <p:nvPicPr>
          <p:cNvPr id="6" name="Picture 5" descr="Anthem Logo.jpg"/>
          <p:cNvPicPr>
            <a:picLocks noChangeAspect="1"/>
          </p:cNvPicPr>
          <p:nvPr/>
        </p:nvPicPr>
        <p:blipFill>
          <a:blip r:embed="rId2" cstate="print"/>
          <a:stretch>
            <a:fillRect/>
          </a:stretch>
        </p:blipFill>
        <p:spPr>
          <a:xfrm>
            <a:off x="6373496" y="2038569"/>
            <a:ext cx="2624300" cy="519790"/>
          </a:xfrm>
          <a:prstGeom prst="rect">
            <a:avLst/>
          </a:prstGeom>
        </p:spPr>
      </p:pic>
    </p:spTree>
    <p:extLst>
      <p:ext uri="{BB962C8B-B14F-4D97-AF65-F5344CB8AC3E}">
        <p14:creationId xmlns:p14="http://schemas.microsoft.com/office/powerpoint/2010/main" val="623372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3" name="Text Placeholder 2"/>
          <p:cNvSpPr>
            <a:spLocks noGrp="1"/>
          </p:cNvSpPr>
          <p:nvPr>
            <p:ph type="body" sz="quarter" idx="15"/>
          </p:nvPr>
        </p:nvSpPr>
        <p:spPr/>
        <p:txBody>
          <a:bodyPr/>
          <a:lstStyle/>
          <a:p>
            <a:r>
              <a:rPr lang="en-US" dirty="0" smtClean="0"/>
              <a:t>Copyright</a:t>
            </a:r>
            <a:endParaRPr lang="en-US" dirty="0"/>
          </a:p>
        </p:txBody>
      </p:sp>
    </p:spTree>
    <p:extLst>
      <p:ext uri="{BB962C8B-B14F-4D97-AF65-F5344CB8AC3E}">
        <p14:creationId xmlns:p14="http://schemas.microsoft.com/office/powerpoint/2010/main" val="791922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36864" cy="530352"/>
          </a:xfrm>
        </p:spPr>
        <p:txBody>
          <a:bodyPr/>
          <a:lstStyle/>
          <a:p>
            <a:r>
              <a:rPr lang="en-US" dirty="0" smtClean="0"/>
              <a:t>Agenda</a:t>
            </a:r>
            <a:endParaRPr lang="en-US" dirty="0"/>
          </a:p>
        </p:txBody>
      </p:sp>
      <p:sp>
        <p:nvSpPr>
          <p:cNvPr id="3" name="Text Placeholder 2"/>
          <p:cNvSpPr>
            <a:spLocks noGrp="1"/>
          </p:cNvSpPr>
          <p:nvPr>
            <p:ph type="body" sz="quarter" idx="13"/>
          </p:nvPr>
        </p:nvSpPr>
        <p:spPr/>
        <p:txBody>
          <a:bodyPr/>
          <a:lstStyle/>
          <a:p>
            <a:r>
              <a:rPr lang="en-US" dirty="0" smtClean="0"/>
              <a:t>Agenda</a:t>
            </a:r>
            <a:endParaRPr lang="en-US" dirty="0"/>
          </a:p>
        </p:txBody>
      </p:sp>
      <p:sp>
        <p:nvSpPr>
          <p:cNvPr id="16" name="Rounded Rectangle 15"/>
          <p:cNvSpPr/>
          <p:nvPr/>
        </p:nvSpPr>
        <p:spPr>
          <a:xfrm>
            <a:off x="304799" y="3155045"/>
            <a:ext cx="4352924" cy="498292"/>
          </a:xfrm>
          <a:prstGeom prst="roundRect">
            <a:avLst/>
          </a:prstGeom>
          <a:solidFill>
            <a:srgbClr val="00B0F0"/>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99568" tIns="99568" rIns="99568" bIns="99568" numCol="1" spcCol="1270" anchor="ctr" anchorCtr="0">
            <a:spAutoFit/>
          </a:bodyPr>
          <a:lstStyle/>
          <a:p>
            <a:pPr algn="ctr" defTabSz="622300">
              <a:lnSpc>
                <a:spcPct val="90000"/>
              </a:lnSpc>
              <a:spcBef>
                <a:spcPct val="0"/>
              </a:spcBef>
              <a:spcAft>
                <a:spcPct val="35000"/>
              </a:spcAft>
            </a:pPr>
            <a:r>
              <a:rPr lang="en-US" b="1" dirty="0" smtClean="0">
                <a:solidFill>
                  <a:schemeClr val="bg1"/>
                </a:solidFill>
              </a:rPr>
              <a:t>Current </a:t>
            </a:r>
            <a:r>
              <a:rPr lang="en-US" b="1" dirty="0" smtClean="0">
                <a:solidFill>
                  <a:schemeClr val="bg1"/>
                </a:solidFill>
              </a:rPr>
              <a:t>Challenges</a:t>
            </a:r>
            <a:endParaRPr lang="en-US" b="1" dirty="0">
              <a:solidFill>
                <a:schemeClr val="bg1"/>
              </a:solidFill>
            </a:endParaRPr>
          </a:p>
        </p:txBody>
      </p:sp>
      <p:sp>
        <p:nvSpPr>
          <p:cNvPr id="17" name="Rounded Rectangle 16"/>
          <p:cNvSpPr/>
          <p:nvPr/>
        </p:nvSpPr>
        <p:spPr>
          <a:xfrm>
            <a:off x="304799" y="2223616"/>
            <a:ext cx="4352924" cy="498292"/>
          </a:xfrm>
          <a:prstGeom prst="roundRect">
            <a:avLst/>
          </a:prstGeom>
          <a:solidFill>
            <a:srgbClr val="00B0F0"/>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99568" tIns="99568" rIns="99568" bIns="99568" numCol="1" spcCol="1270" anchor="ctr" anchorCtr="0">
            <a:spAutoFit/>
          </a:bodyPr>
          <a:lstStyle/>
          <a:p>
            <a:pPr algn="ctr" defTabSz="622300">
              <a:lnSpc>
                <a:spcPct val="90000"/>
              </a:lnSpc>
              <a:spcBef>
                <a:spcPct val="0"/>
              </a:spcBef>
              <a:spcAft>
                <a:spcPct val="35000"/>
              </a:spcAft>
            </a:pPr>
            <a:r>
              <a:rPr lang="en-US" b="1" dirty="0" smtClean="0">
                <a:solidFill>
                  <a:schemeClr val="bg1"/>
                </a:solidFill>
              </a:rPr>
              <a:t>Background</a:t>
            </a:r>
            <a:endParaRPr lang="en-US" b="1" dirty="0">
              <a:solidFill>
                <a:schemeClr val="bg1"/>
              </a:solidFill>
            </a:endParaRPr>
          </a:p>
        </p:txBody>
      </p:sp>
      <p:sp>
        <p:nvSpPr>
          <p:cNvPr id="18" name="Rounded Rectangle 17"/>
          <p:cNvSpPr/>
          <p:nvPr/>
        </p:nvSpPr>
        <p:spPr>
          <a:xfrm>
            <a:off x="304799" y="1292187"/>
            <a:ext cx="4352924" cy="498292"/>
          </a:xfrm>
          <a:prstGeom prst="roundRect">
            <a:avLst/>
          </a:prstGeom>
          <a:solidFill>
            <a:srgbClr val="00B0F0"/>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99568" tIns="99568" rIns="99568" bIns="99568" numCol="1" spcCol="1270" anchor="ctr" anchorCtr="0">
            <a:spAutoFit/>
          </a:bodyPr>
          <a:lstStyle/>
          <a:p>
            <a:pPr algn="ctr" defTabSz="622300">
              <a:lnSpc>
                <a:spcPct val="90000"/>
              </a:lnSpc>
              <a:spcBef>
                <a:spcPct val="0"/>
              </a:spcBef>
              <a:spcAft>
                <a:spcPct val="35000"/>
              </a:spcAft>
            </a:pPr>
            <a:r>
              <a:rPr lang="en-US" b="1" dirty="0" smtClean="0">
                <a:solidFill>
                  <a:schemeClr val="bg1"/>
                </a:solidFill>
              </a:rPr>
              <a:t>Overview</a:t>
            </a:r>
            <a:endParaRPr lang="en-US" b="1" dirty="0">
              <a:solidFill>
                <a:schemeClr val="bg1"/>
              </a:solidFill>
            </a:endParaRPr>
          </a:p>
        </p:txBody>
      </p:sp>
      <p:pic>
        <p:nvPicPr>
          <p:cNvPr id="1026" name="Picture 2" descr="C:\Users\u41702\Desktop\Pictures\shutterstock_176995769.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46884" y="1249651"/>
            <a:ext cx="4397116" cy="3297837"/>
          </a:xfrm>
          <a:prstGeom prst="rect">
            <a:avLst/>
          </a:prstGeom>
          <a:noFill/>
          <a:extLst>
            <a:ext uri="{909E8E84-426E-40DD-AFC4-6F175D3DCCD1}">
              <a14:hiddenFill xmlns:a14="http://schemas.microsoft.com/office/drawing/2010/main">
                <a:solidFill>
                  <a:srgbClr val="FFFFFF"/>
                </a:solidFill>
              </a14:hiddenFill>
            </a:ext>
          </a:extLst>
        </p:spPr>
      </p:pic>
      <p:sp>
        <p:nvSpPr>
          <p:cNvPr id="23" name="Slide Number Placeholder 22"/>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spTree>
    <p:extLst>
      <p:ext uri="{BB962C8B-B14F-4D97-AF65-F5344CB8AC3E}">
        <p14:creationId xmlns:p14="http://schemas.microsoft.com/office/powerpoint/2010/main" val="2043850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Text Placeholder 3"/>
          <p:cNvSpPr>
            <a:spLocks noGrp="1"/>
          </p:cNvSpPr>
          <p:nvPr>
            <p:ph type="body" sz="quarter" idx="13"/>
          </p:nvPr>
        </p:nvSpPr>
        <p:spPr/>
        <p:txBody>
          <a:bodyPr anchor="t"/>
          <a:lstStyle/>
          <a:p>
            <a:r>
              <a:rPr lang="en-US" dirty="0"/>
              <a:t>ODS MOE Process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6" name="Rounded Rectangle 5"/>
          <p:cNvSpPr/>
          <p:nvPr/>
        </p:nvSpPr>
        <p:spPr>
          <a:xfrm>
            <a:off x="430749" y="1187355"/>
            <a:ext cx="8282503" cy="5073560"/>
          </a:xfrm>
          <a:prstGeom prst="roundRect">
            <a:avLst>
              <a:gd name="adj" fmla="val 1891"/>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tx1"/>
              </a:solidFill>
              <a:latin typeface="+mj-lt"/>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88" y="1364776"/>
            <a:ext cx="7806519" cy="472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61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Text Placeholder 3"/>
          <p:cNvSpPr>
            <a:spLocks noGrp="1"/>
          </p:cNvSpPr>
          <p:nvPr>
            <p:ph type="body" sz="quarter" idx="13"/>
          </p:nvPr>
        </p:nvSpPr>
        <p:spPr/>
        <p:txBody>
          <a:bodyPr anchor="t"/>
          <a:lstStyle/>
          <a:p>
            <a:r>
              <a:rPr lang="en-US" dirty="0"/>
              <a:t>ODS MOE Process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6" name="Rounded Rectangle 5"/>
          <p:cNvSpPr/>
          <p:nvPr/>
        </p:nvSpPr>
        <p:spPr>
          <a:xfrm>
            <a:off x="381000" y="1088414"/>
            <a:ext cx="8282503" cy="5172501"/>
          </a:xfrm>
          <a:prstGeom prst="roundRect">
            <a:avLst>
              <a:gd name="adj" fmla="val 1891"/>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solidFill>
                  <a:schemeClr val="tx1"/>
                </a:solidFill>
                <a:latin typeface="+mj-lt"/>
              </a:rPr>
              <a:t>Member Other Enrollment (MOE) process is used for legacy to HIX product transfers by Accum </a:t>
            </a:r>
            <a:r>
              <a:rPr lang="en-US" dirty="0" smtClean="0">
                <a:solidFill>
                  <a:schemeClr val="tx1"/>
                </a:solidFill>
                <a:latin typeface="+mj-lt"/>
              </a:rPr>
              <a:t>ODS. </a:t>
            </a:r>
            <a:endParaRPr lang="en-US" dirty="0">
              <a:solidFill>
                <a:schemeClr val="tx1"/>
              </a:solidFill>
              <a:latin typeface="+mj-lt"/>
            </a:endParaRPr>
          </a:p>
        </p:txBody>
      </p:sp>
      <p:sp>
        <p:nvSpPr>
          <p:cNvPr id="3" name="Rounded Rectangle 2"/>
          <p:cNvSpPr/>
          <p:nvPr/>
        </p:nvSpPr>
        <p:spPr>
          <a:xfrm>
            <a:off x="736978" y="1910688"/>
            <a:ext cx="7670042" cy="4107976"/>
          </a:xfrm>
          <a:prstGeom prst="roundRect">
            <a:avLst>
              <a:gd name="adj" fmla="val 1042"/>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The process uses membership trigger as input and outputs data in MOE </a:t>
            </a:r>
            <a:r>
              <a:rPr lang="en-US" dirty="0"/>
              <a:t>file layout of </a:t>
            </a:r>
            <a:r>
              <a:rPr lang="en-US" dirty="0" smtClean="0"/>
              <a:t>8380 bytes</a:t>
            </a:r>
            <a:endParaRPr lang="en-US" dirty="0"/>
          </a:p>
          <a:p>
            <a:pPr marL="285750" indent="-285750">
              <a:buFont typeface="Arial" panose="020B0604020202020204" pitchFamily="34" charset="0"/>
              <a:buChar char="•"/>
            </a:pPr>
            <a:r>
              <a:rPr lang="en-US" dirty="0" smtClean="0"/>
              <a:t>The file contains all the prior contract information for th</a:t>
            </a:r>
            <a:r>
              <a:rPr lang="en-US" dirty="0" smtClean="0"/>
              <a:t>e member spanning across multiple legacy systems.</a:t>
            </a:r>
            <a:endParaRPr lang="en-US" dirty="0"/>
          </a:p>
          <a:p>
            <a:pPr marL="285750" indent="-285750">
              <a:buFont typeface="Arial" panose="020B0604020202020204" pitchFamily="34" charset="0"/>
              <a:buChar char="•"/>
            </a:pPr>
            <a:r>
              <a:rPr lang="en-US" dirty="0" smtClean="0"/>
              <a:t>The process uses EMPI query and </a:t>
            </a:r>
            <a:r>
              <a:rPr lang="en-US" dirty="0" err="1" smtClean="0"/>
              <a:t>getContract</a:t>
            </a:r>
            <a:r>
              <a:rPr lang="en-US" dirty="0" err="1" smtClean="0"/>
              <a:t>List</a:t>
            </a:r>
            <a:r>
              <a:rPr lang="en-US" dirty="0"/>
              <a:t> </a:t>
            </a:r>
            <a:r>
              <a:rPr lang="en-US" dirty="0" smtClean="0"/>
              <a:t>services to get the prior legacy information.</a:t>
            </a:r>
            <a:endParaRPr lang="en-US" dirty="0"/>
          </a:p>
          <a:p>
            <a:pPr marL="285750" indent="-285750">
              <a:buFont typeface="Arial" panose="020B0604020202020204" pitchFamily="34" charset="0"/>
              <a:buChar char="•"/>
            </a:pPr>
            <a:r>
              <a:rPr lang="en-US" dirty="0" smtClean="0"/>
              <a:t>The </a:t>
            </a:r>
            <a:r>
              <a:rPr lang="en-US" dirty="0" err="1" smtClean="0"/>
              <a:t>getContract</a:t>
            </a:r>
            <a:r>
              <a:rPr lang="en-US" dirty="0" err="1" smtClean="0"/>
              <a:t>List</a:t>
            </a:r>
            <a:r>
              <a:rPr lang="en-US" dirty="0" smtClean="0"/>
              <a:t> service in-turn uses </a:t>
            </a:r>
            <a:r>
              <a:rPr lang="en-US" dirty="0" err="1" smtClean="0"/>
              <a:t>searchMember</a:t>
            </a:r>
            <a:r>
              <a:rPr lang="en-US" dirty="0" smtClean="0"/>
              <a:t> service implementation for each legacy to gather information.</a:t>
            </a:r>
            <a:r>
              <a:rPr lang="en-US" dirty="0" smtClean="0"/>
              <a:t> </a:t>
            </a:r>
            <a:endParaRPr lang="en-US" dirty="0"/>
          </a:p>
          <a:p>
            <a:pPr marL="285750" indent="-285750">
              <a:buFont typeface="Arial" panose="020B0604020202020204" pitchFamily="34" charset="0"/>
              <a:buChar char="•"/>
            </a:pPr>
            <a:r>
              <a:rPr lang="en-US" dirty="0" smtClean="0"/>
              <a:t>The services are existing ones and not created specifically for ODS.</a:t>
            </a:r>
            <a:endParaRPr lang="en-US" dirty="0"/>
          </a:p>
        </p:txBody>
      </p:sp>
    </p:spTree>
    <p:extLst>
      <p:ext uri="{BB962C8B-B14F-4D97-AF65-F5344CB8AC3E}">
        <p14:creationId xmlns:p14="http://schemas.microsoft.com/office/powerpoint/2010/main" val="3717971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smtClean="0"/>
              <a:t>Challenges</a:t>
            </a:r>
            <a:endParaRPr lang="en-US" dirty="0"/>
          </a:p>
        </p:txBody>
      </p:sp>
      <p:sp>
        <p:nvSpPr>
          <p:cNvPr id="4" name="Text Placeholder 3"/>
          <p:cNvSpPr>
            <a:spLocks noGrp="1"/>
          </p:cNvSpPr>
          <p:nvPr>
            <p:ph type="body" sz="quarter" idx="13"/>
          </p:nvPr>
        </p:nvSpPr>
        <p:spPr/>
        <p:txBody>
          <a:bodyPr anchor="t"/>
          <a:lstStyle/>
          <a:p>
            <a:r>
              <a:rPr lang="en-US" dirty="0" smtClean="0"/>
              <a:t>ODS MOE Process</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sp>
        <p:nvSpPr>
          <p:cNvPr id="8" name="Rounded Rectangle 7"/>
          <p:cNvSpPr/>
          <p:nvPr/>
        </p:nvSpPr>
        <p:spPr>
          <a:xfrm>
            <a:off x="736978" y="987552"/>
            <a:ext cx="7670042" cy="5031112"/>
          </a:xfrm>
          <a:prstGeom prst="roundRect">
            <a:avLst>
              <a:gd name="adj" fmla="val 1042"/>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Arial" panose="020B0604020202020204" pitchFamily="34" charset="0"/>
              <a:buChar char="•"/>
            </a:pPr>
            <a:r>
              <a:rPr lang="en-US" dirty="0"/>
              <a:t>For each member record, we get the member information for all the members under the subscriber. Matching the members to their coverage is difficult and prone to errors. </a:t>
            </a:r>
          </a:p>
          <a:p>
            <a:pPr marL="285750" indent="-285750">
              <a:buFont typeface="Arial" panose="020B0604020202020204" pitchFamily="34" charset="0"/>
              <a:buChar char="•"/>
            </a:pPr>
            <a:r>
              <a:rPr lang="en-US" dirty="0"/>
              <a:t>The process searches for all the prior coverage, not the most recent one. Hence there are a lot of partial data found errors if any one of those identified systems didn’t respond. </a:t>
            </a:r>
          </a:p>
          <a:p>
            <a:pPr marL="285750" indent="-285750">
              <a:buFont typeface="Arial" panose="020B0604020202020204" pitchFamily="34" charset="0"/>
              <a:buChar char="•"/>
            </a:pPr>
            <a:r>
              <a:rPr lang="en-US" dirty="0"/>
              <a:t>Each legacy system has their own implementation of search member so the data being returned is not uniform in details.</a:t>
            </a:r>
          </a:p>
          <a:p>
            <a:pPr marL="285750" indent="-285750">
              <a:buFont typeface="Arial" panose="020B0604020202020204" pitchFamily="34" charset="0"/>
              <a:buChar char="•"/>
            </a:pPr>
            <a:r>
              <a:rPr lang="en-US" dirty="0"/>
              <a:t>The process doesn’t always return the desired ISG/Legacy information. The resultant file has found to miss ISG or Legacy information sometimes. </a:t>
            </a:r>
          </a:p>
          <a:p>
            <a:pPr marL="285750" indent="-285750">
              <a:buFont typeface="Arial" panose="020B0604020202020204" pitchFamily="34" charset="0"/>
              <a:buChar char="•"/>
            </a:pPr>
            <a:r>
              <a:rPr lang="en-US" dirty="0"/>
              <a:t>Data like Legacy state/product missing from MOE and ODS currently takes it from other sources like XREF/Membership. </a:t>
            </a:r>
          </a:p>
          <a:p>
            <a:pPr marL="285750" indent="-285750">
              <a:buFont typeface="Arial" panose="020B0604020202020204" pitchFamily="34" charset="0"/>
              <a:buChar char="•"/>
            </a:pPr>
            <a:r>
              <a:rPr lang="en-US" dirty="0"/>
              <a:t>Member not found/Member failed response coming from Legacy during sync trigger process due to incorrect MOE information.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96966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lstStyle/>
          <a:p>
            <a:r>
              <a:rPr lang="en-US" dirty="0" smtClean="0"/>
              <a:t>We are currently planning to replace the MOE process with a feed file from T&amp;R team. </a:t>
            </a:r>
            <a:endParaRPr lang="en-US" dirty="0"/>
          </a:p>
        </p:txBody>
      </p:sp>
      <p:sp>
        <p:nvSpPr>
          <p:cNvPr id="4" name="Text Placeholder 3"/>
          <p:cNvSpPr>
            <a:spLocks noGrp="1"/>
          </p:cNvSpPr>
          <p:nvPr>
            <p:ph type="body" sz="quarter" idx="13"/>
          </p:nvPr>
        </p:nvSpPr>
        <p:spPr/>
        <p:txBody>
          <a:bodyPr/>
          <a:lstStyle/>
          <a:p>
            <a:r>
              <a:rPr lang="en-US" dirty="0"/>
              <a:t>ODS MOE Process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7</a:t>
            </a:fld>
            <a:endParaRPr lang="en-US" dirty="0"/>
          </a:p>
        </p:txBody>
      </p:sp>
    </p:spTree>
    <p:extLst>
      <p:ext uri="{BB962C8B-B14F-4D97-AF65-F5344CB8AC3E}">
        <p14:creationId xmlns:p14="http://schemas.microsoft.com/office/powerpoint/2010/main" val="28439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22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05703631632A4392E5DE376A3ABA96" ma:contentTypeVersion="0" ma:contentTypeDescription="Create a new document." ma:contentTypeScope="" ma:versionID="bf6444003ebe4d6b5b75b8516863e5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34247A2-7BDC-4174-962A-0D0B4F922F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F08A9DC-4AB3-4D8D-AD7E-B11AB2CD3E00}">
  <ds:schemaRefs>
    <ds:schemaRef ds:uri="http://schemas.microsoft.com/sharepoint/v3/contenttype/forms"/>
  </ds:schemaRefs>
</ds:datastoreItem>
</file>

<file path=customXml/itemProps3.xml><?xml version="1.0" encoding="utf-8"?>
<ds:datastoreItem xmlns:ds="http://schemas.openxmlformats.org/officeDocument/2006/customXml" ds:itemID="{6F110D9C-FEFD-4CCB-AF98-8766BF6B8CF3}">
  <ds:schemaRefs>
    <ds:schemaRef ds:uri="http://purl.org/dc/dcmitype/"/>
    <ds:schemaRef ds:uri="http://schemas.microsoft.com/office/2006/documentManagement/types"/>
    <ds:schemaRef ds:uri="http://schemas.openxmlformats.org/package/2006/metadata/core-properties"/>
    <ds:schemaRef ds:uri="http://www.w3.org/XML/1998/namespace"/>
    <ds:schemaRef ds:uri="http://purl.org/dc/elements/1.1/"/>
    <ds:schemaRef ds:uri="http://purl.org/dc/term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UST Global_Master template_July 12, 2012</Template>
  <TotalTime>804</TotalTime>
  <Words>298</Words>
  <Application>Microsoft Office PowerPoint</Application>
  <PresentationFormat>On-screen Show (4:3)</PresentationFormat>
  <Paragraphs>37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UST Global_Master template_July 12, 2012</vt:lpstr>
      <vt:lpstr>PowerPoint Presentation</vt:lpstr>
      <vt:lpstr>PowerPoint Presentation</vt:lpstr>
      <vt:lpstr>Agenda</vt:lpstr>
      <vt:lpstr>Overview</vt:lpstr>
      <vt:lpstr>Background</vt:lpstr>
      <vt:lpstr>Current Challenges</vt:lpstr>
      <vt:lpstr>Resolution</vt:lpstr>
      <vt:lpstr>PowerPoint Presentation</vt:lpstr>
    </vt:vector>
  </TitlesOfParts>
  <Company>UST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Janardhanan (UST, IND)</dc:creator>
  <cp:lastModifiedBy>Sethumadhavan, Suvin</cp:lastModifiedBy>
  <cp:revision>143</cp:revision>
  <dcterms:created xsi:type="dcterms:W3CDTF">2014-11-25T05:40:45Z</dcterms:created>
  <dcterms:modified xsi:type="dcterms:W3CDTF">2015-06-04T21:28:06Z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0x010100F905703631632A4392E5DE376A3ABA96</vt:lpwstr>
  </property>
</Properties>
</file>