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319" r:id="rId5"/>
    <p:sldId id="320" r:id="rId6"/>
    <p:sldId id="330" r:id="rId7"/>
    <p:sldId id="333" r:id="rId8"/>
    <p:sldId id="332" r:id="rId9"/>
    <p:sldId id="331" r:id="rId10"/>
    <p:sldId id="334" r:id="rId11"/>
    <p:sldId id="31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71136" autoAdjust="0"/>
  </p:normalViewPr>
  <p:slideViewPr>
    <p:cSldViewPr snapToGrid="0" snapToObjects="1">
      <p:cViewPr>
        <p:scale>
          <a:sx n="70" d="100"/>
          <a:sy n="70" d="100"/>
        </p:scale>
        <p:origin x="-147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02"/>
    </p:cViewPr>
  </p:sorterViewPr>
  <p:notesViewPr>
    <p:cSldViewPr snapToGrid="0" snapToObjects="1">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468A65-2093-4CA5-BAC8-7EC01C9AC48C}" type="datetimeFigureOut">
              <a:rPr lang="en-US" smtClean="0"/>
              <a:t>6/12/2015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FF3DC3-52C2-41BE-9C12-13CA2C026DEA}" type="slidenum">
              <a:rPr lang="en-US" smtClean="0"/>
              <a:t>‹#›</a:t>
            </a:fld>
            <a:endParaRPr lang="en-US"/>
          </a:p>
        </p:txBody>
      </p:sp>
    </p:spTree>
    <p:extLst>
      <p:ext uri="{BB962C8B-B14F-4D97-AF65-F5344CB8AC3E}">
        <p14:creationId xmlns:p14="http://schemas.microsoft.com/office/powerpoint/2010/main" val="999628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6/12/2015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a:p>
        </p:txBody>
      </p:sp>
    </p:spTree>
    <p:extLst>
      <p:ext uri="{BB962C8B-B14F-4D97-AF65-F5344CB8AC3E}">
        <p14:creationId xmlns:p14="http://schemas.microsoft.com/office/powerpoint/2010/main" val="3274125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ust-global.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2"/>
            <a:ext cx="9144000" cy="82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C:\Users\u26878\Downloads\shutterstock_149655416 (1).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420"/>
          <a:stretch/>
        </p:blipFill>
        <p:spPr bwMode="auto">
          <a:xfrm>
            <a:off x="-228600" y="3330761"/>
            <a:ext cx="9372600" cy="3070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5"/>
          <p:cNvSpPr>
            <a:spLocks noGrp="1"/>
          </p:cNvSpPr>
          <p:nvPr>
            <p:ph type="body" sz="quarter" idx="14" hasCustomPrompt="1"/>
          </p:nvPr>
        </p:nvSpPr>
        <p:spPr>
          <a:xfrm>
            <a:off x="224970" y="473781"/>
            <a:ext cx="2819400" cy="534988"/>
          </a:xfrm>
        </p:spPr>
        <p:txBody>
          <a:bodyPr anchor="ctr">
            <a:noAutofit/>
          </a:bodyPr>
          <a:lstStyle>
            <a:lvl1pPr algn="ctr">
              <a:buNone/>
              <a:defRPr sz="2000" b="0" baseline="0">
                <a:solidFill>
                  <a:schemeClr val="bg2">
                    <a:lumMod val="50000"/>
                  </a:schemeClr>
                </a:solidFill>
                <a:latin typeface="Hand Of Sean" pitchFamily="2" charset="0"/>
              </a:defRPr>
            </a:lvl1pPr>
          </a:lstStyle>
          <a:p>
            <a:pPr lvl="0"/>
            <a:r>
              <a:rPr lang="en-US" dirty="0" smtClean="0"/>
              <a:t>Vertical/ Business Unit</a:t>
            </a:r>
          </a:p>
        </p:txBody>
      </p:sp>
      <p:sp>
        <p:nvSpPr>
          <p:cNvPr id="17" name="Text Placeholder 25"/>
          <p:cNvSpPr>
            <a:spLocks noGrp="1"/>
          </p:cNvSpPr>
          <p:nvPr>
            <p:ph type="body" sz="quarter" idx="11" hasCustomPrompt="1"/>
          </p:nvPr>
        </p:nvSpPr>
        <p:spPr>
          <a:xfrm>
            <a:off x="163286" y="1973975"/>
            <a:ext cx="4952999" cy="533400"/>
          </a:xfrm>
        </p:spPr>
        <p:txBody>
          <a:bodyPr>
            <a:noAutofit/>
          </a:bodyPr>
          <a:lstStyle>
            <a:lvl1pPr marL="0" indent="0">
              <a:buNone/>
              <a:defRPr sz="3200" b="1" baseline="0">
                <a:solidFill>
                  <a:schemeClr val="tx1">
                    <a:lumMod val="75000"/>
                    <a:lumOff val="25000"/>
                  </a:schemeClr>
                </a:solidFill>
                <a:latin typeface="+mn-lt"/>
              </a:defRPr>
            </a:lvl1pPr>
          </a:lstStyle>
          <a:p>
            <a:pPr lvl="0"/>
            <a:r>
              <a:rPr lang="en-US" dirty="0" smtClean="0"/>
              <a:t>Presentation Title</a:t>
            </a:r>
          </a:p>
        </p:txBody>
      </p:sp>
      <p:sp>
        <p:nvSpPr>
          <p:cNvPr id="19" name="Picture Placeholder 28"/>
          <p:cNvSpPr>
            <a:spLocks noGrp="1"/>
          </p:cNvSpPr>
          <p:nvPr>
            <p:ph type="pic" sz="quarter" idx="13" hasCustomPrompt="1"/>
          </p:nvPr>
        </p:nvSpPr>
        <p:spPr>
          <a:xfrm>
            <a:off x="7524750" y="1622003"/>
            <a:ext cx="1295400" cy="1295400"/>
          </a:xfrm>
          <a:ln>
            <a:noFill/>
          </a:ln>
        </p:spPr>
        <p:txBody>
          <a:bodyPr>
            <a:normAutofit/>
          </a:bodyPr>
          <a:lstStyle>
            <a:lvl1pPr>
              <a:buNone/>
              <a:defRPr sz="1600"/>
            </a:lvl1pPr>
          </a:lstStyle>
          <a:p>
            <a:r>
              <a:rPr lang="en-US" dirty="0" smtClean="0"/>
              <a:t>Client Logo</a:t>
            </a:r>
            <a:endParaRPr lang="en-US" dirty="0"/>
          </a:p>
        </p:txBody>
      </p:sp>
      <p:sp>
        <p:nvSpPr>
          <p:cNvPr id="23" name="Text Placeholder 37"/>
          <p:cNvSpPr>
            <a:spLocks noGrp="1"/>
          </p:cNvSpPr>
          <p:nvPr>
            <p:ph type="body" sz="quarter" idx="15" hasCustomPrompt="1"/>
          </p:nvPr>
        </p:nvSpPr>
        <p:spPr>
          <a:xfrm>
            <a:off x="163284" y="2917403"/>
            <a:ext cx="4953000" cy="612648"/>
          </a:xfrm>
        </p:spPr>
        <p:txBody>
          <a:bodyPr/>
          <a:lstStyle>
            <a:lvl1pPr marL="0" indent="0">
              <a:buNone/>
              <a:defRPr sz="1400" b="0" baseline="0">
                <a:solidFill>
                  <a:schemeClr val="tx1">
                    <a:lumMod val="75000"/>
                    <a:lumOff val="25000"/>
                  </a:schemeClr>
                </a:solidFill>
                <a:latin typeface="+mn-lt"/>
                <a:cs typeface="Arial" panose="020B0604020202020204" pitchFamily="34" charset="0"/>
              </a:defRPr>
            </a:lvl1pPr>
          </a:lstStyle>
          <a:p>
            <a:pPr lvl="0"/>
            <a:r>
              <a:rPr lang="en-US" dirty="0" smtClean="0"/>
              <a:t>Description about the presentation and/or version number and date of release</a:t>
            </a:r>
          </a:p>
        </p:txBody>
      </p:sp>
      <p:sp>
        <p:nvSpPr>
          <p:cNvPr id="25" name="Date Placeholder 5"/>
          <p:cNvSpPr>
            <a:spLocks noGrp="1"/>
          </p:cNvSpPr>
          <p:nvPr userDrawn="1">
            <p:ph type="dt" sz="half" idx="10"/>
          </p:nvPr>
        </p:nvSpPr>
        <p:spPr>
          <a:xfrm>
            <a:off x="7353300" y="381000"/>
            <a:ext cx="16383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p>
        </p:txBody>
      </p:sp>
      <p:sp>
        <p:nvSpPr>
          <p:cNvPr id="10" name="Rectangle 9"/>
          <p:cNvSpPr/>
          <p:nvPr userDrawn="1"/>
        </p:nvSpPr>
        <p:spPr>
          <a:xfrm>
            <a:off x="2" y="5707748"/>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0" y="2"/>
            <a:ext cx="9144000" cy="63862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1"/>
          <p:cNvSpPr>
            <a:spLocks noChangeArrowheads="1"/>
          </p:cNvSpPr>
          <p:nvPr userDrawn="1"/>
        </p:nvSpPr>
        <p:spPr bwMode="auto">
          <a:xfrm>
            <a:off x="170331" y="3368166"/>
            <a:ext cx="22161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3200" b="1" baseline="0" dirty="0">
                <a:solidFill>
                  <a:schemeClr val="tx1"/>
                </a:solidFill>
                <a:latin typeface="+mn-lt"/>
              </a:rPr>
              <a:t>Thank You</a:t>
            </a:r>
          </a:p>
        </p:txBody>
      </p:sp>
      <p:sp>
        <p:nvSpPr>
          <p:cNvPr id="12" name="Rectangle 46"/>
          <p:cNvSpPr>
            <a:spLocks noChangeArrowheads="1"/>
          </p:cNvSpPr>
          <p:nvPr userDrawn="1"/>
        </p:nvSpPr>
        <p:spPr bwMode="auto">
          <a:xfrm>
            <a:off x="3114071" y="6429411"/>
            <a:ext cx="2915863" cy="169277"/>
          </a:xfrm>
          <a:prstGeom prst="rect">
            <a:avLst/>
          </a:prstGeom>
          <a:solidFill>
            <a:schemeClr val="bg1"/>
          </a:solidFill>
          <a:ln w="9525">
            <a:noFill/>
            <a:miter lim="800000"/>
            <a:headEnd/>
            <a:tailEnd/>
          </a:ln>
        </p:spPr>
        <p:txBody>
          <a:bodyPr wrap="none" lIns="0" tIns="0" rIns="0" bIns="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bg1">
                    <a:lumMod val="50000"/>
                  </a:schemeClr>
                </a:solidFill>
                <a:latin typeface="+mn-lt"/>
                <a:ea typeface="+mn-ea"/>
                <a:cs typeface="+mn-cs"/>
              </a:rPr>
              <a:t>20 Enterprise, 4th Floor, Aliso Viejo, CA 92656</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p:nvSpPr>
        <p:spPr>
          <a:xfrm>
            <a:off x="0" y="6248401"/>
            <a:ext cx="6934200" cy="440623"/>
          </a:xfrm>
          <a:prstGeom prst="rect">
            <a:avLst/>
          </a:prstGeom>
          <a:solidFill>
            <a:srgbClr val="009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UST_Global_logo.ai"/>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6248402"/>
            <a:ext cx="1828800" cy="451087"/>
          </a:xfrm>
          <a:prstGeom prst="rect">
            <a:avLst/>
          </a:prstGeom>
        </p:spPr>
      </p:pic>
      <p:sp>
        <p:nvSpPr>
          <p:cNvPr id="5" name="Footer Placeholder 4"/>
          <p:cNvSpPr>
            <a:spLocks noGrp="1"/>
          </p:cNvSpPr>
          <p:nvPr>
            <p:ph type="ftr" sz="quarter" idx="11"/>
          </p:nvPr>
        </p:nvSpPr>
        <p:spPr>
          <a:xfrm>
            <a:off x="457200" y="6276976"/>
            <a:ext cx="2895600" cy="365125"/>
          </a:xfrm>
          <a:prstGeom prst="rect">
            <a:avLst/>
          </a:prstGeom>
        </p:spPr>
        <p:txBody>
          <a:bodyPr/>
          <a:lstStyle>
            <a:lvl1pPr>
              <a:defRPr>
                <a:solidFill>
                  <a:schemeClr val="bg1"/>
                </a:solidFill>
              </a:defRPr>
            </a:lvl1pPr>
          </a:lstStyle>
          <a:p>
            <a:endParaRPr lang="en-US"/>
          </a:p>
        </p:txBody>
      </p:sp>
      <p:sp>
        <p:nvSpPr>
          <p:cNvPr id="9" name="Slide Number Placeholder 3"/>
          <p:cNvSpPr>
            <a:spLocks noGrp="1"/>
          </p:cNvSpPr>
          <p:nvPr>
            <p:ph type="sldNum" sz="quarter" idx="12"/>
          </p:nvPr>
        </p:nvSpPr>
        <p:spPr>
          <a:xfrm>
            <a:off x="0" y="6276975"/>
            <a:ext cx="457200" cy="365125"/>
          </a:xfrm>
          <a:prstGeom prst="rect">
            <a:avLst/>
          </a:prstGeom>
        </p:spPr>
        <p:txBody>
          <a:bodyPr/>
          <a:lstStyle>
            <a:lvl1pPr>
              <a:defRPr>
                <a:solidFill>
                  <a:schemeClr val="bg1"/>
                </a:solidFill>
              </a:defRPr>
            </a:lvl1pPr>
          </a:lstStyle>
          <a:p>
            <a:fld id="{B5DDA84D-1781-40C4-818C-C2B37FA26A28}" type="slidenum">
              <a:rPr lang="en-US" smtClean="0"/>
              <a:pPr/>
              <a:t>‹#›</a:t>
            </a:fld>
            <a:endParaRPr lang="en-US"/>
          </a:p>
        </p:txBody>
      </p:sp>
    </p:spTree>
    <p:extLst>
      <p:ext uri="{BB962C8B-B14F-4D97-AF65-F5344CB8AC3E}">
        <p14:creationId xmlns:p14="http://schemas.microsoft.com/office/powerpoint/2010/main" val="286452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title</a:t>
            </a:r>
            <a:endParaRPr lang="en-US" dirty="0"/>
          </a:p>
        </p:txBody>
      </p:sp>
      <p:sp>
        <p:nvSpPr>
          <p:cNvPr id="8" name="Text Placeholder 6"/>
          <p:cNvSpPr>
            <a:spLocks noGrp="1"/>
          </p:cNvSpPr>
          <p:nvPr>
            <p:ph type="body" sz="quarter" idx="11" hasCustomPrompt="1"/>
          </p:nvPr>
        </p:nvSpPr>
        <p:spPr>
          <a:xfrm>
            <a:off x="304800" y="7290"/>
            <a:ext cx="2667000" cy="449911"/>
          </a:xfrm>
        </p:spPr>
        <p:txBody>
          <a:bodyPr anchor="ctr" anchorCtr="1"/>
          <a:lstStyle>
            <a:lvl1pPr algn="ctr">
              <a:defRPr sz="1800">
                <a:solidFill>
                  <a:schemeClr val="bg1"/>
                </a:solidFill>
                <a:latin typeface="Hand Of Sean" pitchFamily="2" charset="0"/>
              </a:defRPr>
            </a:lvl1pPr>
          </a:lstStyle>
          <a:p>
            <a:pPr lvl="0"/>
            <a:r>
              <a:rPr lang="en-US" dirty="0" smtClean="0"/>
              <a:t>Edit Heading</a:t>
            </a:r>
            <a:endParaRPr lang="en-US" dirty="0"/>
          </a:p>
        </p:txBody>
      </p:sp>
      <p:sp>
        <p:nvSpPr>
          <p:cNvPr id="5" name="Rectangle 96"/>
          <p:cNvSpPr>
            <a:spLocks noGrp="1" noChangeArrowheads="1"/>
          </p:cNvSpPr>
          <p:nvPr>
            <p:ph type="sldNum" sz="quarter" idx="4"/>
          </p:nvPr>
        </p:nvSpPr>
        <p:spPr bwMode="auto">
          <a:xfrm>
            <a:off x="27766" y="6604348"/>
            <a:ext cx="44196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537263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4" name="Rectangle 33"/>
          <p:cNvSpPr/>
          <p:nvPr userDrawn="1"/>
        </p:nvSpPr>
        <p:spPr>
          <a:xfrm>
            <a:off x="0" y="0"/>
            <a:ext cx="9144000" cy="76200"/>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457200" y="6383179"/>
            <a:ext cx="1295400" cy="123111"/>
          </a:xfrm>
          <a:prstGeom prst="rect">
            <a:avLst/>
          </a:prstGeom>
          <a:noFill/>
        </p:spPr>
        <p:txBody>
          <a:bodyPr wrap="square" lIns="0" tIns="0" rIns="0" bIns="0" rtlCol="0">
            <a:spAutoFit/>
          </a:bodyPr>
          <a:lstStyle/>
          <a:p>
            <a:pPr algn="l"/>
            <a:r>
              <a:rPr lang="en-US" sz="800" dirty="0" smtClean="0">
                <a:solidFill>
                  <a:schemeClr val="bg1"/>
                </a:solidFill>
              </a:rPr>
              <a:t>Healthcare</a:t>
            </a:r>
            <a:endParaRPr lang="en-US" sz="800" dirty="0">
              <a:solidFill>
                <a:schemeClr val="bg1"/>
              </a:solidFill>
            </a:endParaRPr>
          </a:p>
        </p:txBody>
      </p:sp>
      <p:sp>
        <p:nvSpPr>
          <p:cNvPr id="17" name="Slide Number Placeholder 3"/>
          <p:cNvSpPr>
            <a:spLocks noGrp="1"/>
          </p:cNvSpPr>
          <p:nvPr>
            <p:ph type="sldNum" sz="quarter" idx="12"/>
          </p:nvPr>
        </p:nvSpPr>
        <p:spPr>
          <a:xfrm>
            <a:off x="0" y="6478088"/>
            <a:ext cx="457200" cy="365125"/>
          </a:xfrm>
        </p:spPr>
        <p:txBody>
          <a:bodyPr/>
          <a:lstStyle>
            <a:lvl1pPr>
              <a:defRPr sz="1100" b="0">
                <a:solidFill>
                  <a:schemeClr val="tx1"/>
                </a:solidFill>
              </a:defRPr>
            </a:lvl1pPr>
          </a:lstStyle>
          <a:p>
            <a:fld id="{3657DB35-97C3-4322-8C54-2B95152DD3E3}" type="slidenum">
              <a:rPr lang="en-US" smtClean="0"/>
              <a:pPr/>
              <a:t>‹#›</a:t>
            </a:fld>
            <a:endParaRPr lang="en-US" dirty="0"/>
          </a:p>
        </p:txBody>
      </p:sp>
      <p:sp>
        <p:nvSpPr>
          <p:cNvPr id="18" name="Footer Placeholder 4"/>
          <p:cNvSpPr txBox="1">
            <a:spLocks/>
          </p:cNvSpPr>
          <p:nvPr userDrawn="1"/>
        </p:nvSpPr>
        <p:spPr>
          <a:xfrm>
            <a:off x="685800" y="6478088"/>
            <a:ext cx="4267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0" dirty="0" smtClean="0">
                <a:solidFill>
                  <a:schemeClr val="tx1"/>
                </a:solidFill>
              </a:rPr>
              <a:t>© 2014 UST Global – Proprietary &amp; Confidential  </a:t>
            </a:r>
            <a:endParaRPr lang="en-US" sz="1100" b="0" dirty="0">
              <a:solidFill>
                <a:schemeClr val="tx1"/>
              </a:solidFill>
            </a:endParaRPr>
          </a:p>
        </p:txBody>
      </p:sp>
      <p:pic>
        <p:nvPicPr>
          <p:cNvPr id="19" name="Picture 18" descr="UST_Global_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67600" y="6436406"/>
            <a:ext cx="1600200" cy="394700"/>
          </a:xfrm>
          <a:prstGeom prst="rect">
            <a:avLst/>
          </a:prstGeom>
        </p:spPr>
      </p:pic>
    </p:spTree>
    <p:extLst>
      <p:ext uri="{BB962C8B-B14F-4D97-AF65-F5344CB8AC3E}">
        <p14:creationId xmlns:p14="http://schemas.microsoft.com/office/powerpoint/2010/main" val="29807074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only slide">
    <p:spTree>
      <p:nvGrpSpPr>
        <p:cNvPr id="1" name=""/>
        <p:cNvGrpSpPr/>
        <p:nvPr/>
      </p:nvGrpSpPr>
      <p:grpSpPr>
        <a:xfrm>
          <a:off x="0" y="0"/>
          <a:ext cx="0" cy="0"/>
          <a:chOff x="0" y="0"/>
          <a:chExt cx="0" cy="0"/>
        </a:xfrm>
      </p:grpSpPr>
      <p:sp>
        <p:nvSpPr>
          <p:cNvPr id="6" name="Text Placeholder 6"/>
          <p:cNvSpPr>
            <a:spLocks noGrp="1"/>
          </p:cNvSpPr>
          <p:nvPr>
            <p:ph type="body" sz="quarter" idx="13" hasCustomPrompt="1"/>
          </p:nvPr>
        </p:nvSpPr>
        <p:spPr>
          <a:xfrm>
            <a:off x="304800" y="0"/>
            <a:ext cx="2667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4"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defTabSz="914400"/>
            <a:fld id="{62119FA8-E5A2-4DF3-95A6-8A1A29F058E5}" type="slidenum">
              <a:rPr lang="en-US">
                <a:solidFill>
                  <a:prstClr val="white"/>
                </a:solidFill>
              </a:rPr>
              <a:pPr defTabSz="914400"/>
              <a:t>‹#›</a:t>
            </a:fld>
            <a:endParaRPr lang="en-US" dirty="0">
              <a:solidFill>
                <a:prstClr val="white"/>
              </a:solidFill>
            </a:endParaRPr>
          </a:p>
        </p:txBody>
      </p:sp>
    </p:spTree>
    <p:extLst>
      <p:ext uri="{BB962C8B-B14F-4D97-AF65-F5344CB8AC3E}">
        <p14:creationId xmlns:p14="http://schemas.microsoft.com/office/powerpoint/2010/main" val="2248651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7" name="Text Placeholder 6"/>
          <p:cNvSpPr>
            <a:spLocks noGrp="1"/>
          </p:cNvSpPr>
          <p:nvPr>
            <p:ph type="body" sz="quarter" idx="13" hasCustomPrompt="1"/>
          </p:nvPr>
        </p:nvSpPr>
        <p:spPr>
          <a:xfrm>
            <a:off x="304800" y="1"/>
            <a:ext cx="2667000" cy="381000"/>
          </a:xfrm>
        </p:spPr>
        <p:txBody>
          <a:bodyPr vert="horz" lIns="91440" tIns="45720" rIns="91440" bIns="45720" rtlCol="0" anchor="ctr" anchorCtr="1">
            <a:normAutofit/>
          </a:bodyPr>
          <a:lstStyle>
            <a:lvl1pPr>
              <a:defRPr lang="en-US" sz="1600" dirty="0">
                <a:solidFill>
                  <a:schemeClr val="bg1"/>
                </a:solidFill>
                <a:latin typeface="Segoe" panose="020B0502040504020203" pitchFamily="34" charset="0"/>
              </a:defRPr>
            </a:lvl1pPr>
          </a:lstStyle>
          <a:p>
            <a:pPr lvl="0" algn="ctr">
              <a:buNone/>
            </a:pPr>
            <a:r>
              <a:rPr lang="en-US" dirty="0" smtClean="0"/>
              <a:t>Edit Heading</a:t>
            </a:r>
            <a:endParaRPr lang="en-US" dirty="0"/>
          </a:p>
        </p:txBody>
      </p:sp>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Segoe" panose="020B0502040504020203" pitchFamily="34" charset="0"/>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129717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7" name="Text Placeholder 6"/>
          <p:cNvSpPr>
            <a:spLocks noGrp="1"/>
          </p:cNvSpPr>
          <p:nvPr>
            <p:ph type="body" sz="quarter" idx="13" hasCustomPrompt="1"/>
          </p:nvPr>
        </p:nvSpPr>
        <p:spPr>
          <a:xfrm>
            <a:off x="304800" y="1"/>
            <a:ext cx="2667000" cy="381000"/>
          </a:xfrm>
        </p:spPr>
        <p:txBody>
          <a:bodyPr vert="horz" lIns="91440" tIns="45720" rIns="91440" bIns="45720" rtlCol="0" anchor="ctr" anchorCtr="1">
            <a:normAutofit/>
          </a:bodyPr>
          <a:lstStyle>
            <a:lvl1pPr>
              <a:defRPr lang="en-US" sz="1600" dirty="0">
                <a:solidFill>
                  <a:schemeClr val="bg1"/>
                </a:solidFill>
                <a:latin typeface="Segoe" panose="020B0502040504020203" pitchFamily="34" charset="0"/>
              </a:defRPr>
            </a:lvl1pPr>
          </a:lstStyle>
          <a:p>
            <a:pPr lvl="0" algn="ctr">
              <a:buNone/>
            </a:pPr>
            <a:r>
              <a:rPr lang="en-US" dirty="0" smtClean="0"/>
              <a:t>Edit Heading</a:t>
            </a:r>
            <a:endParaRPr lang="en-US" dirty="0"/>
          </a:p>
        </p:txBody>
      </p:sp>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Segoe" panose="020B0502040504020203" pitchFamily="34" charset="0"/>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2704020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7" name="Text Placeholder 6"/>
          <p:cNvSpPr>
            <a:spLocks noGrp="1"/>
          </p:cNvSpPr>
          <p:nvPr>
            <p:ph type="body" sz="quarter" idx="13" hasCustomPrompt="1"/>
          </p:nvPr>
        </p:nvSpPr>
        <p:spPr>
          <a:xfrm>
            <a:off x="304800" y="0"/>
            <a:ext cx="2667000" cy="457199"/>
          </a:xfrm>
        </p:spPr>
        <p:txBody>
          <a:bodyPr anchor="ctr" anchorCtr="1"/>
          <a:lstStyle>
            <a:lvl1pPr algn="ctr">
              <a:buNone/>
              <a:defRPr sz="1800">
                <a:solidFill>
                  <a:schemeClr val="bg1"/>
                </a:solidFill>
                <a:latin typeface="Hand Of Sean" pitchFamily="2" charset="0"/>
              </a:defRPr>
            </a:lvl1pPr>
          </a:lstStyle>
          <a:p>
            <a:pPr lvl="0"/>
            <a:r>
              <a:rPr lang="en-US" dirty="0" smtClean="0"/>
              <a:t>Edit Heading</a:t>
            </a:r>
            <a:endParaRPr lang="en-US" dirty="0"/>
          </a:p>
        </p:txBody>
      </p:sp>
      <p:sp>
        <p:nvSpPr>
          <p:cNvPr id="5"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390144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478088"/>
            <a:ext cx="457200" cy="365125"/>
          </a:xfrm>
        </p:spPr>
        <p:txBody>
          <a:bodyPr/>
          <a:lstStyle>
            <a:lvl1pPr>
              <a:defRPr sz="1100" b="0">
                <a:solidFill>
                  <a:schemeClr val="tx1"/>
                </a:solidFill>
              </a:defRPr>
            </a:lvl1pPr>
          </a:lstStyle>
          <a:p>
            <a:fld id="{3657DB35-97C3-4322-8C54-2B95152DD3E3}" type="slidenum">
              <a:rPr lang="en-US" smtClean="0"/>
              <a:pPr/>
              <a:t>‹#›</a:t>
            </a:fld>
            <a:endParaRPr lang="en-US" dirty="0"/>
          </a:p>
        </p:txBody>
      </p:sp>
      <p:sp>
        <p:nvSpPr>
          <p:cNvPr id="8" name="Rectangle 7"/>
          <p:cNvSpPr/>
          <p:nvPr userDrawn="1"/>
        </p:nvSpPr>
        <p:spPr>
          <a:xfrm>
            <a:off x="0" y="0"/>
            <a:ext cx="9144000" cy="76200"/>
          </a:xfrm>
          <a:prstGeom prst="rect">
            <a:avLst/>
          </a:prstGeom>
          <a:solidFill>
            <a:srgbClr val="00A0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rot="10800000">
            <a:off x="304800" y="76200"/>
            <a:ext cx="2667000" cy="380999"/>
          </a:xfrm>
          <a:prstGeom prst="round2SameRect">
            <a:avLst>
              <a:gd name="adj1" fmla="val 39623"/>
              <a:gd name="adj2" fmla="val 0"/>
            </a:avLst>
          </a:prstGeom>
          <a:solidFill>
            <a:srgbClr val="00A0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prstClr val="black"/>
              </a:solidFill>
            </a:endParaRPr>
          </a:p>
        </p:txBody>
      </p:sp>
      <p:sp>
        <p:nvSpPr>
          <p:cNvPr id="10" name="Footer Placeholder 4"/>
          <p:cNvSpPr txBox="1">
            <a:spLocks/>
          </p:cNvSpPr>
          <p:nvPr userDrawn="1"/>
        </p:nvSpPr>
        <p:spPr>
          <a:xfrm>
            <a:off x="685800" y="6478088"/>
            <a:ext cx="4267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0" dirty="0" smtClean="0">
                <a:solidFill>
                  <a:schemeClr val="tx1"/>
                </a:solidFill>
              </a:rPr>
              <a:t>© 2014 UST Global – Proprietary &amp; Confidential  </a:t>
            </a:r>
            <a:endParaRPr lang="en-US" sz="1100" b="0" dirty="0">
              <a:solidFill>
                <a:schemeClr val="tx1"/>
              </a:solidFill>
            </a:endParaRPr>
          </a:p>
        </p:txBody>
      </p:sp>
      <p:pic>
        <p:nvPicPr>
          <p:cNvPr id="11" name="Picture 10" descr="UST_Global_logo.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67600" y="6463300"/>
            <a:ext cx="1600200" cy="394700"/>
          </a:xfrm>
          <a:prstGeom prst="rect">
            <a:avLst/>
          </a:prstGeom>
        </p:spPr>
      </p:pic>
    </p:spTree>
    <p:extLst>
      <p:ext uri="{BB962C8B-B14F-4D97-AF65-F5344CB8AC3E}">
        <p14:creationId xmlns:p14="http://schemas.microsoft.com/office/powerpoint/2010/main" val="300757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grpSp>
        <p:nvGrpSpPr>
          <p:cNvPr id="5" name="Group 4"/>
          <p:cNvGrpSpPr/>
          <p:nvPr userDrawn="1"/>
        </p:nvGrpSpPr>
        <p:grpSpPr>
          <a:xfrm>
            <a:off x="2" y="0"/>
            <a:ext cx="9144001" cy="6400800"/>
            <a:chOff x="0" y="0"/>
            <a:chExt cx="9144001" cy="6400800"/>
          </a:xfrm>
        </p:grpSpPr>
        <p:pic>
          <p:nvPicPr>
            <p:cNvPr id="8"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 name="Rectangle 9"/>
          <p:cNvSpPr/>
          <p:nvPr userDrawn="1"/>
        </p:nvSpPr>
        <p:spPr>
          <a:xfrm>
            <a:off x="-1" y="3316519"/>
            <a:ext cx="9144001" cy="1531253"/>
          </a:xfrm>
          <a:prstGeom prst="rect">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231320" y="3739244"/>
            <a:ext cx="8681358" cy="685800"/>
          </a:xfrm>
        </p:spPr>
        <p:txBody>
          <a:bodyPr anchor="ctr">
            <a:normAutofit/>
          </a:bodyPr>
          <a:lstStyle>
            <a:lvl1pPr marL="63500" indent="-63500" algn="l">
              <a:buNone/>
              <a:defRPr sz="3200" b="1" baseline="0">
                <a:latin typeface="+mn-lt"/>
              </a:defRPr>
            </a:lvl1pPr>
          </a:lstStyle>
          <a:p>
            <a:pPr lvl="0"/>
            <a:r>
              <a:rPr lang="en-US" dirty="0" smtClean="0"/>
              <a:t>Section Break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Break Slide">
    <p:spTree>
      <p:nvGrpSpPr>
        <p:cNvPr id="1" name=""/>
        <p:cNvGrpSpPr/>
        <p:nvPr/>
      </p:nvGrpSpPr>
      <p:grpSpPr>
        <a:xfrm>
          <a:off x="0" y="0"/>
          <a:ext cx="0" cy="0"/>
          <a:chOff x="0" y="0"/>
          <a:chExt cx="0" cy="0"/>
        </a:xfrm>
      </p:grpSpPr>
      <p:pic>
        <p:nvPicPr>
          <p:cNvPr id="11" name="Picture 3" descr="C:\Users\u14804\Desktop\New folder (2)\ppt.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9144000" cy="6386287"/>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
        <p:nvSpPr>
          <p:cNvPr id="7" name="Text Placeholder 37"/>
          <p:cNvSpPr>
            <a:spLocks noGrp="1"/>
          </p:cNvSpPr>
          <p:nvPr>
            <p:ph type="body" sz="quarter" idx="10" hasCustomPrompt="1"/>
          </p:nvPr>
        </p:nvSpPr>
        <p:spPr>
          <a:xfrm>
            <a:off x="119742" y="3581400"/>
            <a:ext cx="4953000" cy="685800"/>
          </a:xfrm>
        </p:spPr>
        <p:txBody>
          <a:bodyPr anchor="ctr">
            <a:normAutofit/>
          </a:bodyPr>
          <a:lstStyle>
            <a:lvl1pPr marL="63500" indent="-63500">
              <a:buNone/>
              <a:defRPr sz="3200" b="1" baseline="0">
                <a:latin typeface="+mn-lt"/>
              </a:defRPr>
            </a:lvl1pPr>
          </a:lstStyle>
          <a:p>
            <a:pPr lvl="0"/>
            <a:r>
              <a:rPr lang="en-US" dirty="0" smtClean="0"/>
              <a:t>Section Break Title</a:t>
            </a:r>
          </a:p>
        </p:txBody>
      </p:sp>
    </p:spTree>
    <p:extLst>
      <p:ext uri="{BB962C8B-B14F-4D97-AF65-F5344CB8AC3E}">
        <p14:creationId xmlns:p14="http://schemas.microsoft.com/office/powerpoint/2010/main" val="295259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457200"/>
            <a:ext cx="8436864" cy="530352"/>
          </a:xfrm>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371600"/>
            <a:ext cx="8382000" cy="5029200"/>
          </a:xfrm>
        </p:spPr>
        <p:txBody>
          <a:bodyPr/>
          <a:lstStyle>
            <a:lvl3pPr>
              <a:defRPr/>
            </a:lvl3pPr>
            <a:lvl4pPr>
              <a:buFont typeface="Calibri" pitchFamily="34" charset="0"/>
              <a:buChar char="»"/>
              <a:defRPr/>
            </a:lvl4pPr>
            <a:lvl5pP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p:txBody>
      </p:sp>
      <p:sp>
        <p:nvSpPr>
          <p:cNvPr id="7"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
        <p:nvSpPr>
          <p:cNvPr id="8"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Box 4"/>
          <p:cNvSpPr txBox="1"/>
          <p:nvPr userDrawn="1"/>
        </p:nvSpPr>
        <p:spPr>
          <a:xfrm>
            <a:off x="393700" y="1758950"/>
            <a:ext cx="8343900" cy="2031325"/>
          </a:xfrm>
          <a:prstGeom prst="rect">
            <a:avLst/>
          </a:prstGeom>
          <a:noFill/>
        </p:spPr>
        <p:txBody>
          <a:bodyPr wrap="square" rtlCol="0">
            <a:spAutoFit/>
          </a:bodyPr>
          <a:lstStyle/>
          <a:p>
            <a:pPr algn="just"/>
            <a:r>
              <a:rPr lang="en-US" sz="1400" dirty="0"/>
              <a:t>Copyright © 2015 by UST Global </a:t>
            </a:r>
            <a:r>
              <a:rPr lang="en-US" sz="1400" dirty="0" smtClean="0"/>
              <a:t>Inc. All </a:t>
            </a:r>
            <a:r>
              <a:rPr lang="en-US" sz="1400" dirty="0"/>
              <a:t>rights reserved</a:t>
            </a:r>
            <a:r>
              <a:rPr lang="en-US" sz="1400" dirty="0" smtClean="0"/>
              <a:t>. </a:t>
            </a:r>
            <a:r>
              <a:rPr lang="en-US" sz="1400"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a:t>
            </a:r>
            <a:r>
              <a:rPr lang="en-US" sz="1400" dirty="0" smtClean="0"/>
              <a:t>. </a:t>
            </a:r>
            <a:r>
              <a:rPr lang="en-US" sz="1400" dirty="0"/>
              <a:t>Further, all information contained herein is proprietary and confidential to UST Global </a:t>
            </a:r>
            <a:r>
              <a:rPr lang="en-US" sz="1400" dirty="0" err="1"/>
              <a:t>Inc</a:t>
            </a:r>
            <a:r>
              <a:rPr lang="en-US" sz="1400" dirty="0"/>
              <a:t> and may not be disclosed to any third party</a:t>
            </a:r>
            <a:r>
              <a:rPr lang="en-US" sz="1400" dirty="0" smtClean="0"/>
              <a:t>. </a:t>
            </a:r>
            <a:r>
              <a:rPr lang="en-US" sz="1400" dirty="0"/>
              <a:t>Exceptions to this notice are permitted only with the express, written permission of UST Global Inc</a:t>
            </a:r>
            <a:r>
              <a:rPr lang="en-US" sz="1400" dirty="0" smtClean="0"/>
              <a:t>.</a:t>
            </a:r>
          </a:p>
          <a:p>
            <a:pPr algn="just"/>
            <a:endParaRPr lang="en-US" sz="1400" dirty="0"/>
          </a:p>
          <a:p>
            <a:pPr algn="just"/>
            <a:r>
              <a:rPr lang="en-US" sz="1400" dirty="0"/>
              <a:t>UST Global® is a registered service mark of UST Global </a:t>
            </a:r>
            <a:r>
              <a:rPr lang="en-US" sz="1400" dirty="0" err="1" smtClean="0"/>
              <a:t>Inc</a:t>
            </a:r>
            <a:endParaRPr lang="en-US" sz="1400" dirty="0"/>
          </a:p>
        </p:txBody>
      </p:sp>
      <p:sp>
        <p:nvSpPr>
          <p:cNvPr id="7" name="TextBox 6"/>
          <p:cNvSpPr txBox="1"/>
          <p:nvPr userDrawn="1"/>
        </p:nvSpPr>
        <p:spPr>
          <a:xfrm>
            <a:off x="393702" y="4116389"/>
            <a:ext cx="8376331" cy="1384995"/>
          </a:xfrm>
          <a:prstGeom prst="rect">
            <a:avLst/>
          </a:prstGeom>
          <a:noFill/>
        </p:spPr>
        <p:txBody>
          <a:bodyPr wrap="square" rtlCol="0">
            <a:spAutoFit/>
          </a:bodyPr>
          <a:lstStyle/>
          <a:p>
            <a:r>
              <a:rPr lang="en-US" sz="1400" dirty="0" smtClean="0"/>
              <a:t>UST </a:t>
            </a:r>
            <a:r>
              <a:rPr lang="en-US" sz="1400" dirty="0"/>
              <a:t>Global</a:t>
            </a:r>
          </a:p>
          <a:p>
            <a:r>
              <a:rPr lang="en-US" sz="1400" dirty="0"/>
              <a:t>20 Enterprise</a:t>
            </a:r>
          </a:p>
          <a:p>
            <a:r>
              <a:rPr lang="en-US" sz="1400" dirty="0"/>
              <a:t>Aliso Viejo, CA 92656</a:t>
            </a:r>
          </a:p>
          <a:p>
            <a:r>
              <a:rPr lang="en-US" sz="1400" dirty="0"/>
              <a:t>Tel: 949.716.8757</a:t>
            </a:r>
          </a:p>
          <a:p>
            <a:r>
              <a:rPr lang="en-US" sz="1400" dirty="0"/>
              <a:t>Fax: 949.716.8396</a:t>
            </a:r>
          </a:p>
          <a:p>
            <a:r>
              <a:rPr lang="en-US" sz="1400" u="sng" dirty="0" smtClean="0">
                <a:hlinkClick r:id="rId2"/>
              </a:rPr>
              <a:t>www.ust-global.com</a:t>
            </a:r>
            <a:endParaRPr lang="en-US" sz="1400" dirty="0"/>
          </a:p>
        </p:txBody>
      </p:sp>
      <p:sp>
        <p:nvSpPr>
          <p:cNvPr id="10" name="Title 1"/>
          <p:cNvSpPr txBox="1">
            <a:spLocks/>
          </p:cNvSpPr>
          <p:nvPr userDrawn="1"/>
        </p:nvSpPr>
        <p:spPr>
          <a:xfrm>
            <a:off x="381000" y="499932"/>
            <a:ext cx="8436864" cy="530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mtClean="0"/>
              <a:t>Copyright and Confidentiality Notice</a:t>
            </a:r>
            <a:endParaRPr lang="en-US" dirty="0"/>
          </a:p>
        </p:txBody>
      </p:sp>
      <p:sp>
        <p:nvSpPr>
          <p:cNvPr id="12" name="Text Placeholder 6"/>
          <p:cNvSpPr>
            <a:spLocks noGrp="1"/>
          </p:cNvSpPr>
          <p:nvPr>
            <p:ph type="body" sz="quarter" idx="15"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UST Global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 Slide">
    <p:spTree>
      <p:nvGrpSpPr>
        <p:cNvPr id="1" name=""/>
        <p:cNvGrpSpPr/>
        <p:nvPr/>
      </p:nvGrpSpPr>
      <p:grpSpPr>
        <a:xfrm>
          <a:off x="0" y="0"/>
          <a:ext cx="0" cy="0"/>
          <a:chOff x="0" y="0"/>
          <a:chExt cx="0" cy="0"/>
        </a:xfrm>
      </p:grpSpPr>
      <p:grpSp>
        <p:nvGrpSpPr>
          <p:cNvPr id="4" name="Group 3"/>
          <p:cNvGrpSpPr/>
          <p:nvPr userDrawn="1"/>
        </p:nvGrpSpPr>
        <p:grpSpPr>
          <a:xfrm>
            <a:off x="2" y="0"/>
            <a:ext cx="9144001" cy="6400800"/>
            <a:chOff x="0" y="0"/>
            <a:chExt cx="9144001" cy="6400800"/>
          </a:xfrm>
        </p:grpSpPr>
        <p:pic>
          <p:nvPicPr>
            <p:cNvPr id="5" name="Picture 4" descr="C:\Users\u26878\Downloads\shutterstock_1489319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0"/>
              <a:ext cx="9144000" cy="6400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5707747"/>
              <a:ext cx="9144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a:extLst/>
        </p:spPr>
        <p:txBody>
          <a:bodyPr/>
          <a:lstStyle/>
          <a:p>
            <a:endParaRPr lang="en-US"/>
          </a:p>
        </p:txBody>
      </p:sp>
    </p:spTree>
    <p:extLst>
      <p:ext uri="{BB962C8B-B14F-4D97-AF65-F5344CB8AC3E}">
        <p14:creationId xmlns:p14="http://schemas.microsoft.com/office/powerpoint/2010/main" val="407353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a:latin typeface="+mn-lt"/>
              </a:defRPr>
            </a:lvl1pPr>
          </a:lstStyle>
          <a:p>
            <a:r>
              <a:rPr lang="en-US" dirty="0" smtClean="0"/>
              <a:t>Click to add title</a:t>
            </a:r>
            <a:endParaRPr lang="en-US" dirty="0"/>
          </a:p>
        </p:txBody>
      </p:sp>
      <p:sp>
        <p:nvSpPr>
          <p:cNvPr id="3" name="Content Placeholder 2"/>
          <p:cNvSpPr>
            <a:spLocks noGrp="1"/>
          </p:cNvSpPr>
          <p:nvPr>
            <p:ph sz="half" idx="1" hasCustomPrompt="1"/>
          </p:nvPr>
        </p:nvSpPr>
        <p:spPr>
          <a:xfrm>
            <a:off x="457200"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4" name="Content Placeholder 3"/>
          <p:cNvSpPr>
            <a:spLocks noGrp="1"/>
          </p:cNvSpPr>
          <p:nvPr>
            <p:ph sz="half" idx="2" hasCustomPrompt="1"/>
          </p:nvPr>
        </p:nvSpPr>
        <p:spPr>
          <a:xfrm>
            <a:off x="4721352"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7"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0"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 Placeholder 2"/>
          <p:cNvSpPr>
            <a:spLocks noGrp="1"/>
          </p:cNvSpPr>
          <p:nvPr>
            <p:ph type="body" idx="1" hasCustomPrompt="1"/>
          </p:nvPr>
        </p:nvSpPr>
        <p:spPr>
          <a:xfrm>
            <a:off x="457200" y="1352550"/>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4" name="Content Placeholder 3"/>
          <p:cNvSpPr>
            <a:spLocks noGrp="1"/>
          </p:cNvSpPr>
          <p:nvPr>
            <p:ph sz="half" idx="2" hasCustomPrompt="1"/>
          </p:nvPr>
        </p:nvSpPr>
        <p:spPr>
          <a:xfrm>
            <a:off x="457200"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5" name="Text Placeholder 4"/>
          <p:cNvSpPr>
            <a:spLocks noGrp="1"/>
          </p:cNvSpPr>
          <p:nvPr>
            <p:ph type="body" sz="quarter" idx="3" hasCustomPrompt="1"/>
          </p:nvPr>
        </p:nvSpPr>
        <p:spPr>
          <a:xfrm>
            <a:off x="4645025" y="1352550"/>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6" name="Content Placeholder 5"/>
          <p:cNvSpPr>
            <a:spLocks noGrp="1"/>
          </p:cNvSpPr>
          <p:nvPr>
            <p:ph sz="quarter" idx="4" hasCustomPrompt="1"/>
          </p:nvPr>
        </p:nvSpPr>
        <p:spPr>
          <a:xfrm>
            <a:off x="4645025"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0"/>
            <a:endParaRPr lang="en-US" dirty="0"/>
          </a:p>
        </p:txBody>
      </p:sp>
      <p:sp>
        <p:nvSpPr>
          <p:cNvPr id="10" name="Rectangle 96"/>
          <p:cNvSpPr>
            <a:spLocks noGrp="1" noChangeArrowheads="1"/>
          </p:cNvSpPr>
          <p:nvPr>
            <p:ph type="sldNum" sz="quarter" idx="1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12"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mn-lt"/>
              </a:defRPr>
            </a:lvl1pPr>
          </a:lstStyle>
          <a:p>
            <a:pPr lvl="0"/>
            <a:r>
              <a:rPr lang="en-US" dirty="0" smtClean="0"/>
              <a:t>Edit Heading</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57200"/>
            <a:ext cx="8436864" cy="530352"/>
          </a:xfrm>
          <a:prstGeom prst="rect">
            <a:avLst/>
          </a:prstGeom>
        </p:spPr>
        <p:txBody>
          <a:bodyPr vert="horz" lIns="91440" tIns="45720" rIns="91440" bIns="45720" rtlCol="0" anchor="ctr">
            <a:noAutofit/>
          </a:bodyPr>
          <a:lstStyle/>
          <a:p>
            <a:r>
              <a:rPr lang="en-US" dirty="0" smtClean="0"/>
              <a:t>Click to add title</a:t>
            </a:r>
            <a:endParaRPr lang="en-US" dirty="0"/>
          </a:p>
        </p:txBody>
      </p:sp>
      <p:sp>
        <p:nvSpPr>
          <p:cNvPr id="3" name="Text Placeholder 2"/>
          <p:cNvSpPr>
            <a:spLocks noGrp="1"/>
          </p:cNvSpPr>
          <p:nvPr>
            <p:ph type="body" idx="1"/>
          </p:nvPr>
        </p:nvSpPr>
        <p:spPr>
          <a:xfrm>
            <a:off x="381000" y="1371600"/>
            <a:ext cx="8458200" cy="50292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endParaRPr lang="en-US" dirty="0"/>
          </a:p>
          <a:p>
            <a:pPr lvl="3"/>
            <a:endParaRPr lang="en-US" dirty="0"/>
          </a:p>
          <a:p>
            <a:pPr lvl="5"/>
            <a:endParaRPr lang="en-US" dirty="0" smtClean="0"/>
          </a:p>
        </p:txBody>
      </p:sp>
      <p:sp>
        <p:nvSpPr>
          <p:cNvPr id="7" name="Round Same Side Corner Rectangle 6"/>
          <p:cNvSpPr/>
          <p:nvPr/>
        </p:nvSpPr>
        <p:spPr>
          <a:xfrm rot="10800000">
            <a:off x="304800" y="-3176"/>
            <a:ext cx="2667000" cy="380999"/>
          </a:xfrm>
          <a:prstGeom prst="round2SameRect">
            <a:avLst>
              <a:gd name="adj1" fmla="val 39623"/>
              <a:gd name="adj2" fmla="val 0"/>
            </a:avLst>
          </a:prstGeom>
          <a:solidFill>
            <a:srgbClr val="49A0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dirty="0" smtClean="0">
              <a:solidFill>
                <a:schemeClr val="tx1"/>
              </a:solidFill>
            </a:endParaRPr>
          </a:p>
        </p:txBody>
      </p:sp>
      <p:cxnSp>
        <p:nvCxnSpPr>
          <p:cNvPr id="5" name="Straight Connector 4"/>
          <p:cNvCxnSpPr/>
          <p:nvPr userDrawn="1"/>
        </p:nvCxnSpPr>
        <p:spPr>
          <a:xfrm flipV="1">
            <a:off x="0" y="-3179"/>
            <a:ext cx="9144000" cy="3179"/>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userDrawn="1"/>
        </p:nvPicPr>
        <p:blipFill>
          <a:blip r:embed="rId20" cstate="email">
            <a:extLst>
              <a:ext uri="{28A0092B-C50C-407E-A947-70E740481C1C}">
                <a14:useLocalDpi xmlns:a14="http://schemas.microsoft.com/office/drawing/2010/main" val="0"/>
              </a:ext>
            </a:extLst>
          </a:blip>
          <a:srcRect/>
          <a:stretch>
            <a:fillRect/>
          </a:stretch>
        </p:blipFill>
        <p:spPr bwMode="auto">
          <a:xfrm>
            <a:off x="7768424" y="6385560"/>
            <a:ext cx="1375577"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730015" y="6563974"/>
            <a:ext cx="6766596" cy="261610"/>
          </a:xfrm>
          <a:prstGeom prst="rect">
            <a:avLst/>
          </a:prstGeom>
          <a:noFill/>
        </p:spPr>
        <p:txBody>
          <a:bodyPr wrap="none" rtlCol="0">
            <a:spAutoFit/>
          </a:bodyPr>
          <a:lstStyle/>
          <a:p>
            <a:r>
              <a:rPr lang="en-US" sz="1100" dirty="0">
                <a:solidFill>
                  <a:prstClr val="white">
                    <a:lumMod val="50000"/>
                  </a:prstClr>
                </a:solidFill>
              </a:rPr>
              <a:t>Confidential and proprietary. Not to be disclosed to anyone but intended recipient. © 2015 UST Global </a:t>
            </a:r>
            <a:r>
              <a:rPr lang="en-US" sz="1100" dirty="0" err="1">
                <a:solidFill>
                  <a:prstClr val="white">
                    <a:lumMod val="50000"/>
                  </a:prstClr>
                </a:solidFill>
              </a:rPr>
              <a:t>Inc</a:t>
            </a:r>
            <a:endParaRPr lang="en-US" sz="1100" dirty="0">
              <a:solidFill>
                <a:prstClr val="white">
                  <a:lumMod val="50000"/>
                </a:prstClr>
              </a:solidFill>
            </a:endParaRPr>
          </a:p>
        </p:txBody>
      </p:sp>
      <p:sp>
        <p:nvSpPr>
          <p:cNvPr id="12" name="Rectangle 96"/>
          <p:cNvSpPr>
            <a:spLocks noGrp="1" noChangeArrowheads="1"/>
          </p:cNvSpPr>
          <p:nvPr>
            <p:ph type="sldNum" sz="quarter" idx="4"/>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50" r:id="rId4"/>
    <p:sldLayoutId id="2147483654" r:id="rId5"/>
    <p:sldLayoutId id="2147483651" r:id="rId6"/>
    <p:sldLayoutId id="2147483662" r:id="rId7"/>
    <p:sldLayoutId id="2147483652" r:id="rId8"/>
    <p:sldLayoutId id="2147483653" r:id="rId9"/>
    <p:sldLayoutId id="2147483661" r:id="rId10"/>
    <p:sldLayoutId id="2147483663" r:id="rId11"/>
    <p:sldLayoutId id="2147483665" r:id="rId12"/>
    <p:sldLayoutId id="2147483666" r:id="rId13"/>
    <p:sldLayoutId id="2147483667" r:id="rId14"/>
    <p:sldLayoutId id="2147483668" r:id="rId15"/>
    <p:sldLayoutId id="2147483669" r:id="rId16"/>
    <p:sldLayoutId id="2147483671" r:id="rId17"/>
    <p:sldLayoutId id="2147483672" r:id="rId18"/>
  </p:sldLayoutIdLst>
  <p:hf hdr="0" ftr="0" dt="0"/>
  <p:txStyles>
    <p:titleStyle>
      <a:lvl1pPr algn="ctr" defTabSz="914400" rtl="0" eaLnBrk="1" latinLnBrk="0" hangingPunct="1">
        <a:spcBef>
          <a:spcPct val="0"/>
        </a:spcBef>
        <a:buNone/>
        <a:defRPr sz="2400" b="1" kern="1200">
          <a:solidFill>
            <a:schemeClr val="tx1"/>
          </a:solidFill>
          <a:latin typeface="+mn-lt"/>
          <a:ea typeface="+mj-ea"/>
          <a:cs typeface="+mj-cs"/>
        </a:defRPr>
      </a:lvl1pPr>
    </p:titleStyle>
    <p:body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algn="l"/>
            <a:r>
              <a:rPr lang="en-US" dirty="0" smtClean="0"/>
              <a:t>Healthcare</a:t>
            </a:r>
            <a:endParaRPr lang="en-US" dirty="0"/>
          </a:p>
        </p:txBody>
      </p:sp>
      <p:sp>
        <p:nvSpPr>
          <p:cNvPr id="3" name="Text Placeholder 2"/>
          <p:cNvSpPr>
            <a:spLocks noGrp="1"/>
          </p:cNvSpPr>
          <p:nvPr>
            <p:ph type="body" sz="quarter" idx="11"/>
          </p:nvPr>
        </p:nvSpPr>
        <p:spPr>
          <a:xfrm>
            <a:off x="163286" y="1973975"/>
            <a:ext cx="6551413" cy="943428"/>
          </a:xfrm>
        </p:spPr>
        <p:txBody>
          <a:bodyPr/>
          <a:lstStyle/>
          <a:p>
            <a:r>
              <a:rPr lang="en-US" dirty="0" err="1" smtClean="0"/>
              <a:t>Accum</a:t>
            </a:r>
            <a:r>
              <a:rPr lang="en-US" dirty="0" smtClean="0"/>
              <a:t> Hub – Bi-weekly </a:t>
            </a:r>
            <a:r>
              <a:rPr lang="en-US" dirty="0" err="1" smtClean="0"/>
              <a:t>touchpoint</a:t>
            </a:r>
            <a:endParaRPr lang="en-US" dirty="0"/>
          </a:p>
          <a:p>
            <a:endParaRPr lang="en-US" dirty="0"/>
          </a:p>
        </p:txBody>
      </p:sp>
      <p:sp>
        <p:nvSpPr>
          <p:cNvPr id="5" name="Text Placeholder 4"/>
          <p:cNvSpPr>
            <a:spLocks noGrp="1"/>
          </p:cNvSpPr>
          <p:nvPr>
            <p:ph type="body" sz="quarter" idx="15"/>
          </p:nvPr>
        </p:nvSpPr>
        <p:spPr/>
        <p:txBody>
          <a:bodyPr/>
          <a:lstStyle/>
          <a:p>
            <a:r>
              <a:rPr lang="en-US" dirty="0" smtClean="0"/>
              <a:t>Version 1, May 2015</a:t>
            </a:r>
            <a:endParaRPr lang="en-US" dirty="0"/>
          </a:p>
        </p:txBody>
      </p:sp>
      <p:pic>
        <p:nvPicPr>
          <p:cNvPr id="6" name="Picture 5" descr="Anthem Logo.jpg"/>
          <p:cNvPicPr>
            <a:picLocks noChangeAspect="1"/>
          </p:cNvPicPr>
          <p:nvPr/>
        </p:nvPicPr>
        <p:blipFill>
          <a:blip r:embed="rId2" cstate="print"/>
          <a:stretch>
            <a:fillRect/>
          </a:stretch>
        </p:blipFill>
        <p:spPr>
          <a:xfrm>
            <a:off x="6373496" y="2038569"/>
            <a:ext cx="2624300" cy="519790"/>
          </a:xfrm>
          <a:prstGeom prst="rect">
            <a:avLst/>
          </a:prstGeom>
        </p:spPr>
      </p:pic>
    </p:spTree>
    <p:extLst>
      <p:ext uri="{BB962C8B-B14F-4D97-AF65-F5344CB8AC3E}">
        <p14:creationId xmlns:p14="http://schemas.microsoft.com/office/powerpoint/2010/main" val="62337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a:t>
            </a:r>
            <a:endParaRPr lang="en-US" dirty="0"/>
          </a:p>
        </p:txBody>
      </p:sp>
      <p:sp>
        <p:nvSpPr>
          <p:cNvPr id="4" name="Text Placeholder 3"/>
          <p:cNvSpPr>
            <a:spLocks noGrp="1"/>
          </p:cNvSpPr>
          <p:nvPr>
            <p:ph type="body" sz="quarter" idx="13"/>
          </p:nvPr>
        </p:nvSpPr>
        <p:spPr/>
        <p:txBody>
          <a:bodyPr anchor="t"/>
          <a:lstStyle/>
          <a:p>
            <a:r>
              <a:rPr lang="en-US" dirty="0" smtClean="0"/>
              <a:t>WGS </a:t>
            </a:r>
            <a:r>
              <a:rPr lang="en-US" dirty="0" err="1"/>
              <a:t>Accum</a:t>
            </a:r>
            <a:r>
              <a:rPr lang="en-US" dirty="0"/>
              <a:t> ODS</a:t>
            </a:r>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a:t>
            </a:fld>
            <a:endParaRPr lang="en-US" dirty="0"/>
          </a:p>
        </p:txBody>
      </p:sp>
      <p:sp>
        <p:nvSpPr>
          <p:cNvPr id="6" name="Rounded Rectangle 5"/>
          <p:cNvSpPr/>
          <p:nvPr/>
        </p:nvSpPr>
        <p:spPr>
          <a:xfrm>
            <a:off x="430749" y="1088414"/>
            <a:ext cx="8282503" cy="5172501"/>
          </a:xfrm>
          <a:prstGeom prst="roundRect">
            <a:avLst>
              <a:gd name="adj" fmla="val 1891"/>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a:solidFill>
                <a:schemeClr val="tx1"/>
              </a:solidFill>
              <a:latin typeface="+mj-lt"/>
            </a:endParaRPr>
          </a:p>
        </p:txBody>
      </p:sp>
      <p:sp>
        <p:nvSpPr>
          <p:cNvPr id="7" name="Rounded Rectangle 6"/>
          <p:cNvSpPr/>
          <p:nvPr/>
        </p:nvSpPr>
        <p:spPr>
          <a:xfrm>
            <a:off x="968990" y="2361063"/>
            <a:ext cx="7233313" cy="818865"/>
          </a:xfrm>
          <a:prstGeom prst="roundRect">
            <a:avLst/>
          </a:prstGeom>
          <a:ln/>
          <a:effectLst>
            <a:outerShdw blurRad="63500" sx="102000" sy="102000" algn="ctr"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r>
              <a:rPr lang="en-US" b="1" dirty="0"/>
              <a:t>Accum ODS should function like a financial system with consistency and </a:t>
            </a:r>
            <a:r>
              <a:rPr lang="en-US" b="1" dirty="0" smtClean="0"/>
              <a:t>sanctity of the </a:t>
            </a:r>
            <a:r>
              <a:rPr lang="en-US" b="1" dirty="0" smtClean="0"/>
              <a:t>transactions</a:t>
            </a:r>
            <a:endParaRPr lang="en-US" b="1" dirty="0"/>
          </a:p>
        </p:txBody>
      </p:sp>
      <p:sp>
        <p:nvSpPr>
          <p:cNvPr id="9" name="Rounded Rectangle 8"/>
          <p:cNvSpPr/>
          <p:nvPr/>
        </p:nvSpPr>
        <p:spPr>
          <a:xfrm>
            <a:off x="982642" y="3626897"/>
            <a:ext cx="7233313" cy="818865"/>
          </a:xfrm>
          <a:prstGeom prst="roundRect">
            <a:avLst/>
          </a:prstGeom>
          <a:ln/>
          <a:effectLst>
            <a:outerShdw blurRad="63500" sx="102000" sy="102000" algn="ctr"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endParaRPr lang="en-US" b="1" dirty="0" smtClean="0"/>
          </a:p>
          <a:p>
            <a:r>
              <a:rPr lang="en-US" b="1" dirty="0" smtClean="0"/>
              <a:t>Treat </a:t>
            </a:r>
            <a:r>
              <a:rPr lang="en-US" b="1" dirty="0"/>
              <a:t>the Accum </a:t>
            </a:r>
            <a:r>
              <a:rPr lang="en-US" b="1" dirty="0" smtClean="0"/>
              <a:t>hub </a:t>
            </a:r>
            <a:r>
              <a:rPr lang="en-US" b="1" dirty="0"/>
              <a:t>like a </a:t>
            </a:r>
            <a:r>
              <a:rPr lang="en-US" b="1" dirty="0" err="1" smtClean="0"/>
              <a:t>microservice</a:t>
            </a:r>
            <a:r>
              <a:rPr lang="en-US" b="1" dirty="0" smtClean="0"/>
              <a:t> </a:t>
            </a:r>
            <a:r>
              <a:rPr lang="en-US" b="1" dirty="0"/>
              <a:t>to gain autonomy and maintain isolation from other systems changes</a:t>
            </a:r>
          </a:p>
          <a:p>
            <a:endParaRPr lang="en-US" b="1" dirty="0"/>
          </a:p>
        </p:txBody>
      </p:sp>
    </p:spTree>
    <p:extLst>
      <p:ext uri="{BB962C8B-B14F-4D97-AF65-F5344CB8AC3E}">
        <p14:creationId xmlns:p14="http://schemas.microsoft.com/office/powerpoint/2010/main" val="427661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chor="t">
            <a:normAutofit fontScale="92500"/>
          </a:bodyPr>
          <a:lstStyle/>
          <a:p>
            <a:r>
              <a:rPr lang="en-US" dirty="0" smtClean="0"/>
              <a:t>Eliminate out of sync issues</a:t>
            </a:r>
            <a:endParaRPr lang="en-US" dirty="0"/>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3</a:t>
            </a:fld>
            <a:endParaRPr lang="en-US" dirty="0"/>
          </a:p>
        </p:txBody>
      </p:sp>
      <p:sp>
        <p:nvSpPr>
          <p:cNvPr id="7" name="Title 1"/>
          <p:cNvSpPr>
            <a:spLocks noGrp="1"/>
          </p:cNvSpPr>
          <p:nvPr>
            <p:ph type="title"/>
          </p:nvPr>
        </p:nvSpPr>
        <p:spPr>
          <a:xfrm>
            <a:off x="381000" y="457200"/>
            <a:ext cx="8436864" cy="530352"/>
          </a:xfrm>
        </p:spPr>
        <p:txBody>
          <a:bodyPr/>
          <a:lstStyle/>
          <a:p>
            <a:pPr algn="l"/>
            <a:r>
              <a:rPr lang="en-US" sz="2000" dirty="0" smtClean="0"/>
              <a:t>MOE File – Consistency Issue</a:t>
            </a:r>
            <a:endParaRPr lang="en-US" sz="2000" dirty="0"/>
          </a:p>
        </p:txBody>
      </p:sp>
      <p:sp>
        <p:nvSpPr>
          <p:cNvPr id="8" name="Slide Number Placeholder 4"/>
          <p:cNvSpPr txBox="1">
            <a:spLocks/>
          </p:cNvSpPr>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en-US"/>
            </a:defPPr>
            <a:lvl1pPr marL="0" algn="ctr" defTabSz="914400" rtl="0" eaLnBrk="1" latinLnBrk="0" hangingPunct="1">
              <a:defRPr sz="1100" b="0" kern="1200" smtClean="0">
                <a:solidFill>
                  <a:schemeClr val="bg1">
                    <a:lumMod val="50000"/>
                  </a:schemeClr>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85E9118-4525-4620-91B5-75B9750E007A}" type="slidenum">
              <a:rPr lang="en-US" smtClean="0">
                <a:solidFill>
                  <a:prstClr val="white">
                    <a:lumMod val="50000"/>
                  </a:prstClr>
                </a:solidFill>
              </a:rPr>
              <a:pPr>
                <a:defRPr/>
              </a:pPr>
              <a:t>3</a:t>
            </a:fld>
            <a:endParaRPr lang="en-US" dirty="0">
              <a:solidFill>
                <a:prstClr val="white">
                  <a:lumMod val="50000"/>
                </a:prstClr>
              </a:solidFill>
            </a:endParaRPr>
          </a:p>
        </p:txBody>
      </p:sp>
      <p:sp>
        <p:nvSpPr>
          <p:cNvPr id="9" name="Rounded Rectangle 8"/>
          <p:cNvSpPr/>
          <p:nvPr/>
        </p:nvSpPr>
        <p:spPr>
          <a:xfrm>
            <a:off x="4311430" y="937134"/>
            <a:ext cx="4641497" cy="5333206"/>
          </a:xfrm>
          <a:prstGeom prst="roundRect">
            <a:avLst>
              <a:gd name="adj" fmla="val 9109"/>
            </a:avLst>
          </a:prstGeom>
          <a:solidFill>
            <a:schemeClr val="accent2">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TextBox 9"/>
          <p:cNvSpPr txBox="1"/>
          <p:nvPr/>
        </p:nvSpPr>
        <p:spPr>
          <a:xfrm>
            <a:off x="4326630" y="976582"/>
            <a:ext cx="4642373" cy="4647426"/>
          </a:xfrm>
          <a:prstGeom prst="rect">
            <a:avLst/>
          </a:prstGeom>
          <a:noFill/>
        </p:spPr>
        <p:txBody>
          <a:bodyPr wrap="square" rtlCol="0">
            <a:spAutoFit/>
          </a:bodyPr>
          <a:lstStyle/>
          <a:p>
            <a:pPr marL="285750" indent="-285750">
              <a:buFont typeface="Arial" panose="020B0604020202020204" pitchFamily="34" charset="0"/>
              <a:buChar char="•"/>
            </a:pPr>
            <a:endParaRPr lang="en-US" sz="1600" dirty="0" smtClean="0">
              <a:solidFill>
                <a:prstClr val="black"/>
              </a:solidFill>
            </a:endParaRPr>
          </a:p>
          <a:p>
            <a:endParaRPr lang="en-US" sz="1400" dirty="0" smtClean="0"/>
          </a:p>
          <a:p>
            <a:r>
              <a:rPr lang="en-US" sz="1400" dirty="0" smtClean="0"/>
              <a:t>MOE </a:t>
            </a:r>
            <a:r>
              <a:rPr lang="en-US" sz="1400" dirty="0"/>
              <a:t>file is using service ‘</a:t>
            </a:r>
            <a:r>
              <a:rPr lang="en-US" sz="1400" dirty="0" err="1"/>
              <a:t>getContractList</a:t>
            </a:r>
            <a:r>
              <a:rPr lang="en-US" sz="1400" dirty="0"/>
              <a:t>’  </a:t>
            </a:r>
          </a:p>
          <a:p>
            <a:r>
              <a:rPr lang="en-US" sz="1400" dirty="0"/>
              <a:t>which doesn’t handle exception during calls to legacy</a:t>
            </a:r>
          </a:p>
          <a:p>
            <a:r>
              <a:rPr lang="en-US" sz="1400" dirty="0"/>
              <a:t>E&amp;B systems resulting in inconsistent data</a:t>
            </a:r>
            <a:r>
              <a:rPr lang="en-US" sz="1400" dirty="0" smtClean="0"/>
              <a:t>. This creates out of synch situations on member </a:t>
            </a:r>
            <a:r>
              <a:rPr lang="en-US" sz="1400" dirty="0" err="1" smtClean="0"/>
              <a:t>accum</a:t>
            </a:r>
            <a:r>
              <a:rPr lang="en-US" sz="1400" dirty="0" smtClean="0"/>
              <a:t> data.</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Two solutions</a:t>
            </a:r>
          </a:p>
          <a:p>
            <a:r>
              <a:rPr lang="en-US" sz="1400" dirty="0" smtClean="0"/>
              <a:t>      1. Use full batch </a:t>
            </a:r>
            <a:r>
              <a:rPr lang="en-US" sz="1400" dirty="0"/>
              <a:t>file from </a:t>
            </a:r>
            <a:r>
              <a:rPr lang="en-US" sz="1400" dirty="0" smtClean="0"/>
              <a:t>Transition (TR) </a:t>
            </a:r>
            <a:r>
              <a:rPr lang="en-US" sz="1400" dirty="0" smtClean="0"/>
              <a:t>Team,    	Dependency </a:t>
            </a:r>
            <a:r>
              <a:rPr lang="en-US" sz="1400" dirty="0"/>
              <a:t>with TR </a:t>
            </a:r>
            <a:r>
              <a:rPr lang="en-US" sz="1400" dirty="0" smtClean="0"/>
              <a:t>team</a:t>
            </a:r>
            <a:endParaRPr lang="en-US" sz="1400" dirty="0"/>
          </a:p>
          <a:p>
            <a:r>
              <a:rPr lang="en-US" sz="1400" dirty="0"/>
              <a:t> </a:t>
            </a:r>
            <a:r>
              <a:rPr lang="en-US" sz="1400" dirty="0" smtClean="0"/>
              <a:t>      2. Use </a:t>
            </a:r>
            <a:r>
              <a:rPr lang="en-US" sz="1400" dirty="0"/>
              <a:t>membership </a:t>
            </a:r>
            <a:r>
              <a:rPr lang="en-US" sz="1400" dirty="0" err="1"/>
              <a:t>microservices</a:t>
            </a:r>
            <a:r>
              <a:rPr lang="en-US" sz="1400" dirty="0"/>
              <a:t> planned for  </a:t>
            </a:r>
            <a:r>
              <a:rPr lang="en-US" sz="1400" dirty="0" smtClean="0"/>
              <a:t>     	October </a:t>
            </a:r>
            <a:r>
              <a:rPr lang="en-US" sz="1400" dirty="0"/>
              <a:t>release, </a:t>
            </a:r>
            <a:r>
              <a:rPr lang="en-US" sz="1400" dirty="0" smtClean="0"/>
              <a:t>data is fetched from 	</a:t>
            </a:r>
            <a:r>
              <a:rPr lang="en-US" sz="1400" dirty="0" err="1" smtClean="0"/>
              <a:t>consumber</a:t>
            </a:r>
            <a:r>
              <a:rPr lang="en-US" sz="1400" dirty="0" smtClean="0"/>
              <a:t> hub which is consistent and 	reliable. </a:t>
            </a:r>
          </a:p>
          <a:p>
            <a:endParaRPr lang="en-US" sz="1400" dirty="0"/>
          </a:p>
          <a:p>
            <a:endParaRPr lang="en-US" sz="1400" dirty="0" smtClean="0"/>
          </a:p>
          <a:p>
            <a:endParaRPr lang="en-US" sz="1400" dirty="0"/>
          </a:p>
          <a:p>
            <a:r>
              <a:rPr lang="en-US" sz="1400" dirty="0" smtClean="0"/>
              <a:t>Out of synch situations are eliminated or reduced.</a:t>
            </a:r>
          </a:p>
        </p:txBody>
      </p:sp>
      <p:sp>
        <p:nvSpPr>
          <p:cNvPr id="11" name="Round Same Side Corner Rectangle 10"/>
          <p:cNvSpPr/>
          <p:nvPr/>
        </p:nvSpPr>
        <p:spPr>
          <a:xfrm>
            <a:off x="4340276" y="4836247"/>
            <a:ext cx="4641497"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Benefits</a:t>
            </a:r>
            <a:endParaRPr lang="en-US" sz="1600" b="1" dirty="0">
              <a:solidFill>
                <a:prstClr val="white"/>
              </a:solidFill>
            </a:endParaRPr>
          </a:p>
        </p:txBody>
      </p:sp>
      <p:sp>
        <p:nvSpPr>
          <p:cNvPr id="12" name="Round Same Side Corner Rectangle 11"/>
          <p:cNvSpPr/>
          <p:nvPr/>
        </p:nvSpPr>
        <p:spPr>
          <a:xfrm>
            <a:off x="4326629" y="2631666"/>
            <a:ext cx="4641497"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Solution Highlights</a:t>
            </a:r>
            <a:endParaRPr lang="en-US" sz="1600" b="1" dirty="0">
              <a:solidFill>
                <a:prstClr val="white"/>
              </a:solidFill>
            </a:endParaRPr>
          </a:p>
        </p:txBody>
      </p:sp>
      <p:sp>
        <p:nvSpPr>
          <p:cNvPr id="13" name="Round Same Side Corner Rectangle 12"/>
          <p:cNvSpPr/>
          <p:nvPr/>
        </p:nvSpPr>
        <p:spPr>
          <a:xfrm>
            <a:off x="4310552" y="937748"/>
            <a:ext cx="4641497"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Problem Statement</a:t>
            </a:r>
            <a:endParaRPr lang="en-US" sz="1600" b="1" dirty="0">
              <a:solidFill>
                <a:prstClr val="white"/>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87" y="895350"/>
            <a:ext cx="3932955" cy="5374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791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chor="t"/>
          <a:lstStyle/>
          <a:p>
            <a:r>
              <a:rPr lang="en-US" dirty="0" smtClean="0"/>
              <a:t>Automation</a:t>
            </a:r>
            <a:endParaRPr lang="en-US" dirty="0"/>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4</a:t>
            </a:fld>
            <a:endParaRPr lang="en-US" dirty="0"/>
          </a:p>
        </p:txBody>
      </p:sp>
      <p:sp>
        <p:nvSpPr>
          <p:cNvPr id="7" name="Title 1"/>
          <p:cNvSpPr>
            <a:spLocks noGrp="1"/>
          </p:cNvSpPr>
          <p:nvPr>
            <p:ph type="title"/>
          </p:nvPr>
        </p:nvSpPr>
        <p:spPr>
          <a:xfrm>
            <a:off x="381000" y="457200"/>
            <a:ext cx="8436864" cy="530352"/>
          </a:xfrm>
        </p:spPr>
        <p:txBody>
          <a:bodyPr/>
          <a:lstStyle/>
          <a:p>
            <a:pPr algn="l"/>
            <a:r>
              <a:rPr lang="en-US" sz="2000" dirty="0" smtClean="0"/>
              <a:t>Automate manual adjustments for RX over-apply accumulators</a:t>
            </a:r>
            <a:endParaRPr lang="en-US" sz="2000" dirty="0"/>
          </a:p>
        </p:txBody>
      </p:sp>
      <p:sp>
        <p:nvSpPr>
          <p:cNvPr id="8" name="Slide Number Placeholder 4"/>
          <p:cNvSpPr txBox="1">
            <a:spLocks/>
          </p:cNvSpPr>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en-US"/>
            </a:defPPr>
            <a:lvl1pPr marL="0" algn="ctr" defTabSz="914400" rtl="0" eaLnBrk="1" latinLnBrk="0" hangingPunct="1">
              <a:defRPr sz="1100" b="0" kern="1200" smtClean="0">
                <a:solidFill>
                  <a:schemeClr val="bg1">
                    <a:lumMod val="50000"/>
                  </a:schemeClr>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85E9118-4525-4620-91B5-75B9750E007A}" type="slidenum">
              <a:rPr lang="en-US" smtClean="0">
                <a:solidFill>
                  <a:prstClr val="white">
                    <a:lumMod val="50000"/>
                  </a:prstClr>
                </a:solidFill>
              </a:rPr>
              <a:pPr>
                <a:defRPr/>
              </a:pPr>
              <a:t>4</a:t>
            </a:fld>
            <a:endParaRPr lang="en-US" dirty="0">
              <a:solidFill>
                <a:prstClr val="white">
                  <a:lumMod val="50000"/>
                </a:prstClr>
              </a:solidFill>
            </a:endParaRPr>
          </a:p>
        </p:txBody>
      </p:sp>
      <p:sp>
        <p:nvSpPr>
          <p:cNvPr id="9" name="Rounded Rectangle 8"/>
          <p:cNvSpPr/>
          <p:nvPr/>
        </p:nvSpPr>
        <p:spPr>
          <a:xfrm>
            <a:off x="4311430" y="937134"/>
            <a:ext cx="4641497" cy="5333206"/>
          </a:xfrm>
          <a:prstGeom prst="roundRect">
            <a:avLst>
              <a:gd name="adj" fmla="val 9109"/>
            </a:avLst>
          </a:prstGeom>
          <a:solidFill>
            <a:schemeClr val="accent2">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TextBox 9"/>
          <p:cNvSpPr txBox="1"/>
          <p:nvPr/>
        </p:nvSpPr>
        <p:spPr>
          <a:xfrm>
            <a:off x="4326630" y="976582"/>
            <a:ext cx="4642373" cy="5293757"/>
          </a:xfrm>
          <a:prstGeom prst="rect">
            <a:avLst/>
          </a:prstGeom>
          <a:noFill/>
        </p:spPr>
        <p:txBody>
          <a:bodyPr wrap="square" rtlCol="0">
            <a:spAutoFit/>
          </a:bodyPr>
          <a:lstStyle/>
          <a:p>
            <a:pPr marL="285750" indent="-285750">
              <a:buFont typeface="Arial" panose="020B0604020202020204" pitchFamily="34" charset="0"/>
              <a:buChar char="•"/>
            </a:pPr>
            <a:endParaRPr lang="en-US" sz="1600" dirty="0" smtClean="0">
              <a:solidFill>
                <a:prstClr val="black"/>
              </a:solidFill>
            </a:endParaRPr>
          </a:p>
          <a:p>
            <a:pPr marL="285750" indent="-285750">
              <a:buFont typeface="Arial" panose="020B0604020202020204" pitchFamily="34" charset="0"/>
              <a:buChar char="•"/>
            </a:pPr>
            <a:r>
              <a:rPr lang="en-US" sz="1400" dirty="0" smtClean="0"/>
              <a:t>Member accumulators are over applied due to out of sync scenarios between medical and Rx </a:t>
            </a:r>
          </a:p>
          <a:p>
            <a:pPr marL="285750" indent="-285750">
              <a:buFont typeface="Arial" panose="020B0604020202020204" pitchFamily="34" charset="0"/>
              <a:buChar char="•"/>
            </a:pPr>
            <a:r>
              <a:rPr lang="en-US" sz="1400" dirty="0" smtClean="0"/>
              <a:t>Member accumulator over-apply reports are generated and it is manually reviewed by operations to identify the claims to be adjusted </a:t>
            </a:r>
            <a:endParaRPr lang="en-US" sz="1400" dirty="0"/>
          </a:p>
          <a:p>
            <a:pPr marL="285750" indent="-285750">
              <a:buFont typeface="Arial" panose="020B0604020202020204" pitchFamily="34" charset="0"/>
              <a:buChar char="•"/>
            </a:pPr>
            <a:r>
              <a:rPr lang="en-US" sz="1400" dirty="0"/>
              <a:t>~ 200 members from non HIX LOBs and ~60 members from HIX LOB on an average impacted daily with ~700 claims adjusted manually</a:t>
            </a:r>
          </a:p>
          <a:p>
            <a:pPr marL="285750" indent="-285750">
              <a:buFont typeface="Arial" panose="020B0604020202020204" pitchFamily="34" charset="0"/>
              <a:buChar char="•"/>
            </a:pPr>
            <a:r>
              <a:rPr lang="en-US" sz="1400" dirty="0" smtClean="0"/>
              <a:t>Any adjustments missed by operations will result in incorrect payment calculations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Validate the member overapply reports </a:t>
            </a:r>
          </a:p>
          <a:p>
            <a:pPr marL="285750" indent="-285750">
              <a:buFont typeface="Arial" panose="020B0604020202020204" pitchFamily="34" charset="0"/>
              <a:buChar char="•"/>
            </a:pPr>
            <a:r>
              <a:rPr lang="en-US" sz="1400" dirty="0" smtClean="0"/>
              <a:t>Setup rule based identification of claims </a:t>
            </a:r>
          </a:p>
          <a:p>
            <a:pPr marL="285750" indent="-285750">
              <a:buFont typeface="Arial" panose="020B0604020202020204" pitchFamily="34" charset="0"/>
              <a:buChar char="•"/>
            </a:pPr>
            <a:r>
              <a:rPr lang="en-US" sz="1400" dirty="0" smtClean="0"/>
              <a:t>Create automatic trigger with the list of claims to be sent to Open Connect Macros for auto adjustments</a:t>
            </a:r>
          </a:p>
          <a:p>
            <a:pPr marL="285750" indent="-285750">
              <a:buFont typeface="Arial" panose="020B0604020202020204" pitchFamily="34" charset="0"/>
              <a:buChar char="•"/>
            </a:pPr>
            <a:r>
              <a:rPr lang="en-US" sz="1400" dirty="0" smtClean="0"/>
              <a:t>Capture exceptions for manual process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Assuming about 80% of the claims pass through, 500 claims can be auto adjusted with annual savings of ~$217K per year</a:t>
            </a:r>
          </a:p>
          <a:p>
            <a:pPr marL="285750" indent="-285750">
              <a:buFont typeface="Arial" panose="020B0604020202020204" pitchFamily="34" charset="0"/>
              <a:buChar char="•"/>
            </a:pPr>
            <a:r>
              <a:rPr lang="en-US" sz="1400" dirty="0" smtClean="0"/>
              <a:t>Avoid any possible late payment penalty</a:t>
            </a:r>
          </a:p>
        </p:txBody>
      </p:sp>
      <p:sp>
        <p:nvSpPr>
          <p:cNvPr id="11" name="Round Same Side Corner Rectangle 10"/>
          <p:cNvSpPr/>
          <p:nvPr/>
        </p:nvSpPr>
        <p:spPr>
          <a:xfrm>
            <a:off x="4340276" y="4959079"/>
            <a:ext cx="4641497"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Benefits</a:t>
            </a:r>
            <a:endParaRPr lang="en-US" sz="1600" b="1" dirty="0">
              <a:solidFill>
                <a:prstClr val="white"/>
              </a:solidFill>
            </a:endParaRPr>
          </a:p>
        </p:txBody>
      </p:sp>
      <p:sp>
        <p:nvSpPr>
          <p:cNvPr id="12" name="Round Same Side Corner Rectangle 11"/>
          <p:cNvSpPr/>
          <p:nvPr/>
        </p:nvSpPr>
        <p:spPr>
          <a:xfrm>
            <a:off x="4326629" y="3464194"/>
            <a:ext cx="4641497"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Solution Highlights</a:t>
            </a:r>
            <a:endParaRPr lang="en-US" sz="1600" b="1" dirty="0">
              <a:solidFill>
                <a:prstClr val="white"/>
              </a:solidFill>
            </a:endParaRPr>
          </a:p>
        </p:txBody>
      </p:sp>
      <p:sp>
        <p:nvSpPr>
          <p:cNvPr id="13" name="Round Same Side Corner Rectangle 12"/>
          <p:cNvSpPr/>
          <p:nvPr/>
        </p:nvSpPr>
        <p:spPr>
          <a:xfrm>
            <a:off x="4310552" y="937748"/>
            <a:ext cx="4641497"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Problem Statement</a:t>
            </a:r>
            <a:endParaRPr lang="en-US" sz="1600" b="1" dirty="0">
              <a:solidFill>
                <a:prstClr val="white"/>
              </a:solidFill>
            </a:endParaRPr>
          </a:p>
        </p:txBody>
      </p:sp>
      <p:pic>
        <p:nvPicPr>
          <p:cNvPr id="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88" y="1675580"/>
            <a:ext cx="4091864" cy="3368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4955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chor="t"/>
          <a:lstStyle/>
          <a:p>
            <a:r>
              <a:rPr lang="en-US" dirty="0" smtClean="0"/>
              <a:t>Membership decoupling</a:t>
            </a:r>
            <a:endParaRPr lang="en-US" dirty="0"/>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5</a:t>
            </a:fld>
            <a:endParaRPr lang="en-US" dirty="0"/>
          </a:p>
        </p:txBody>
      </p:sp>
      <p:sp>
        <p:nvSpPr>
          <p:cNvPr id="7" name="Title 1"/>
          <p:cNvSpPr>
            <a:spLocks noGrp="1"/>
          </p:cNvSpPr>
          <p:nvPr>
            <p:ph type="title"/>
          </p:nvPr>
        </p:nvSpPr>
        <p:spPr>
          <a:xfrm>
            <a:off x="381000" y="457200"/>
            <a:ext cx="8436864" cy="530352"/>
          </a:xfrm>
        </p:spPr>
        <p:txBody>
          <a:bodyPr/>
          <a:lstStyle/>
          <a:p>
            <a:pPr algn="l"/>
            <a:r>
              <a:rPr lang="en-US" sz="2000" dirty="0" err="1" smtClean="0"/>
              <a:t>DeCare</a:t>
            </a:r>
            <a:r>
              <a:rPr lang="en-US" sz="2000" dirty="0" smtClean="0"/>
              <a:t> – Membership Decoupling</a:t>
            </a:r>
            <a:endParaRPr lang="en-US" sz="2000" dirty="0"/>
          </a:p>
        </p:txBody>
      </p:sp>
      <p:sp>
        <p:nvSpPr>
          <p:cNvPr id="8" name="Slide Number Placeholder 4"/>
          <p:cNvSpPr txBox="1">
            <a:spLocks/>
          </p:cNvSpPr>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en-US"/>
            </a:defPPr>
            <a:lvl1pPr marL="0" algn="ctr" defTabSz="914400" rtl="0" eaLnBrk="1" latinLnBrk="0" hangingPunct="1">
              <a:defRPr sz="1100" b="0" kern="1200" smtClean="0">
                <a:solidFill>
                  <a:schemeClr val="bg1">
                    <a:lumMod val="50000"/>
                  </a:schemeClr>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85E9118-4525-4620-91B5-75B9750E007A}" type="slidenum">
              <a:rPr lang="en-US" smtClean="0">
                <a:solidFill>
                  <a:prstClr val="white">
                    <a:lumMod val="50000"/>
                  </a:prstClr>
                </a:solidFill>
              </a:rPr>
              <a:pPr>
                <a:defRPr/>
              </a:pPr>
              <a:t>5</a:t>
            </a:fld>
            <a:endParaRPr lang="en-US" dirty="0">
              <a:solidFill>
                <a:prstClr val="white">
                  <a:lumMod val="50000"/>
                </a:prstClr>
              </a:solidFill>
            </a:endParaRPr>
          </a:p>
        </p:txBody>
      </p:sp>
      <p:sp>
        <p:nvSpPr>
          <p:cNvPr id="9" name="Rounded Rectangle 8"/>
          <p:cNvSpPr/>
          <p:nvPr/>
        </p:nvSpPr>
        <p:spPr>
          <a:xfrm>
            <a:off x="4311430" y="937134"/>
            <a:ext cx="4641497" cy="5333206"/>
          </a:xfrm>
          <a:prstGeom prst="roundRect">
            <a:avLst>
              <a:gd name="adj" fmla="val 9109"/>
            </a:avLst>
          </a:prstGeom>
          <a:solidFill>
            <a:schemeClr val="accent2">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TextBox 9"/>
          <p:cNvSpPr txBox="1"/>
          <p:nvPr/>
        </p:nvSpPr>
        <p:spPr>
          <a:xfrm>
            <a:off x="4326630" y="976582"/>
            <a:ext cx="4642373" cy="5509200"/>
          </a:xfrm>
          <a:prstGeom prst="rect">
            <a:avLst/>
          </a:prstGeom>
          <a:noFill/>
        </p:spPr>
        <p:txBody>
          <a:bodyPr wrap="square" rtlCol="0">
            <a:spAutoFit/>
          </a:bodyPr>
          <a:lstStyle/>
          <a:p>
            <a:pPr marL="285750" indent="-285750">
              <a:buFont typeface="Arial" panose="020B0604020202020204" pitchFamily="34" charset="0"/>
              <a:buChar char="•"/>
            </a:pPr>
            <a:endParaRPr lang="en-US" sz="1600" dirty="0" smtClean="0">
              <a:solidFill>
                <a:prstClr val="black"/>
              </a:solidFill>
            </a:endParaRPr>
          </a:p>
          <a:p>
            <a:pPr marL="285750" indent="-285750">
              <a:buFont typeface="Arial" panose="020B0604020202020204" pitchFamily="34" charset="0"/>
              <a:buChar char="•"/>
            </a:pPr>
            <a:r>
              <a:rPr lang="en-US" sz="1400" dirty="0" err="1" smtClean="0"/>
              <a:t>DeCare</a:t>
            </a:r>
            <a:r>
              <a:rPr lang="en-US" sz="1400" dirty="0" smtClean="0"/>
              <a:t> doesn’t pass member contract which is one of the critical data field for </a:t>
            </a:r>
            <a:r>
              <a:rPr lang="en-US" sz="1400" dirty="0" err="1" smtClean="0"/>
              <a:t>Accum</a:t>
            </a:r>
            <a:r>
              <a:rPr lang="en-US" sz="1400" dirty="0" smtClean="0"/>
              <a:t> </a:t>
            </a:r>
            <a:r>
              <a:rPr lang="en-US" sz="1400" dirty="0" smtClean="0"/>
              <a:t>update</a:t>
            </a:r>
            <a:endParaRPr lang="en-US" sz="1400" dirty="0" smtClean="0"/>
          </a:p>
          <a:p>
            <a:pPr marL="285750" indent="-285750">
              <a:buFont typeface="Arial" panose="020B0604020202020204" pitchFamily="34" charset="0"/>
              <a:buChar char="•"/>
            </a:pPr>
            <a:r>
              <a:rPr lang="en-US" sz="1400" dirty="0" smtClean="0"/>
              <a:t>So member call is done to get the member contract for </a:t>
            </a:r>
            <a:r>
              <a:rPr lang="en-US" sz="1400" dirty="0" err="1" smtClean="0"/>
              <a:t>DeCare</a:t>
            </a:r>
            <a:r>
              <a:rPr lang="en-US" sz="1400" dirty="0" smtClean="0"/>
              <a:t> transactions</a:t>
            </a:r>
          </a:p>
          <a:p>
            <a:pPr marL="285750" indent="-285750">
              <a:buFont typeface="Arial" panose="020B0604020202020204" pitchFamily="34" charset="0"/>
              <a:buChar char="•"/>
            </a:pPr>
            <a:r>
              <a:rPr lang="en-US" sz="1400" dirty="0" smtClean="0"/>
              <a:t>Thus whenever </a:t>
            </a:r>
            <a:r>
              <a:rPr lang="en-US" sz="1400" dirty="0"/>
              <a:t>the  Membership </a:t>
            </a:r>
            <a:r>
              <a:rPr lang="en-US" sz="1400" dirty="0" smtClean="0"/>
              <a:t>DBs </a:t>
            </a:r>
            <a:r>
              <a:rPr lang="en-US" sz="1400" dirty="0"/>
              <a:t>are not available (during batch transition from R/W to R/O </a:t>
            </a:r>
            <a:r>
              <a:rPr lang="en-US" sz="1400" dirty="0" smtClean="0"/>
              <a:t>mode), </a:t>
            </a:r>
            <a:r>
              <a:rPr lang="en-US" sz="1400" dirty="0"/>
              <a:t>the Accum ODS transactions stall for all consumers</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Remove dependency on membership for </a:t>
            </a:r>
            <a:r>
              <a:rPr lang="en-US" sz="1400" dirty="0" err="1" smtClean="0"/>
              <a:t>DeCare</a:t>
            </a:r>
            <a:r>
              <a:rPr lang="en-US" sz="1400" dirty="0" smtClean="0"/>
              <a:t> by</a:t>
            </a:r>
          </a:p>
          <a:p>
            <a:pPr marL="800100" lvl="1" indent="-342900">
              <a:buFont typeface="Arial" panose="020B0604020202020204" pitchFamily="34" charset="0"/>
              <a:buChar char="•"/>
            </a:pPr>
            <a:r>
              <a:rPr lang="en-US" sz="1400" dirty="0" smtClean="0"/>
              <a:t>Decompose </a:t>
            </a:r>
            <a:r>
              <a:rPr lang="en-US" sz="1400" dirty="0"/>
              <a:t>from </a:t>
            </a:r>
            <a:r>
              <a:rPr lang="en-US" sz="1400" dirty="0" err="1"/>
              <a:t>Decare</a:t>
            </a:r>
            <a:r>
              <a:rPr lang="en-US" sz="1400" dirty="0"/>
              <a:t> side and call two services, first membership and then </a:t>
            </a:r>
            <a:r>
              <a:rPr lang="en-US" sz="1400" dirty="0" smtClean="0"/>
              <a:t>ODS</a:t>
            </a:r>
          </a:p>
          <a:p>
            <a:pPr marL="800100" lvl="1" indent="-342900">
              <a:buFont typeface="Arial" panose="020B0604020202020204" pitchFamily="34" charset="0"/>
              <a:buChar char="•"/>
            </a:pPr>
            <a:r>
              <a:rPr lang="en-US" sz="1400" dirty="0" smtClean="0"/>
              <a:t>Create </a:t>
            </a:r>
            <a:r>
              <a:rPr lang="en-US" sz="1400" dirty="0"/>
              <a:t>separate </a:t>
            </a:r>
            <a:r>
              <a:rPr lang="en-US" sz="1400" dirty="0"/>
              <a:t>transactions (creates inconsistency </a:t>
            </a:r>
            <a:r>
              <a:rPr lang="en-US" sz="1400" dirty="0" smtClean="0"/>
              <a:t> between membership </a:t>
            </a:r>
            <a:r>
              <a:rPr lang="en-US" sz="1400" dirty="0" smtClean="0"/>
              <a:t>dependent and </a:t>
            </a:r>
            <a:r>
              <a:rPr lang="en-US" sz="1400" dirty="0" err="1" smtClean="0"/>
              <a:t>memberless</a:t>
            </a:r>
            <a:r>
              <a:rPr lang="en-US" sz="1400" dirty="0" smtClean="0"/>
              <a:t> </a:t>
            </a:r>
            <a:r>
              <a:rPr lang="en-US" sz="1400" dirty="0" smtClean="0"/>
              <a:t>transactions)</a:t>
            </a:r>
            <a:endParaRPr lang="en-US" sz="1400" dirty="0" smtClean="0"/>
          </a:p>
          <a:p>
            <a:pPr marL="800100" lvl="1" indent="-342900">
              <a:buFont typeface="Arial" panose="020B0604020202020204" pitchFamily="34" charset="0"/>
              <a:buChar char="•"/>
            </a:pPr>
            <a:r>
              <a:rPr lang="en-US" sz="1400" dirty="0" smtClean="0"/>
              <a:t>Decompose </a:t>
            </a:r>
            <a:r>
              <a:rPr lang="en-US" sz="1400" dirty="0"/>
              <a:t>services during ODS call in service </a:t>
            </a:r>
            <a:r>
              <a:rPr lang="en-US" sz="1400" dirty="0" smtClean="0"/>
              <a:t>layer</a:t>
            </a:r>
          </a:p>
          <a:p>
            <a:pPr marL="800100" lvl="1" indent="-342900">
              <a:buFont typeface="Arial" panose="020B0604020202020204" pitchFamily="34" charset="0"/>
              <a:buChar char="•"/>
            </a:pPr>
            <a:endParaRPr lang="en-US" sz="1400" dirty="0"/>
          </a:p>
          <a:p>
            <a:pPr lvl="1"/>
            <a:endParaRPr lang="en-US" sz="1400" dirty="0"/>
          </a:p>
          <a:p>
            <a:pPr marL="342900" indent="-342900">
              <a:buFont typeface="Arial" panose="020B0604020202020204" pitchFamily="34" charset="0"/>
              <a:buChar char="•"/>
            </a:pPr>
            <a:endParaRPr lang="en-US" sz="1400" dirty="0" smtClean="0"/>
          </a:p>
          <a:p>
            <a:pPr marL="342900" indent="-342900">
              <a:buFont typeface="Arial" panose="020B0604020202020204" pitchFamily="34" charset="0"/>
              <a:buChar char="•"/>
            </a:pPr>
            <a:r>
              <a:rPr lang="en-US" sz="1400" dirty="0" smtClean="0"/>
              <a:t>System </a:t>
            </a:r>
            <a:r>
              <a:rPr lang="en-US" sz="1400" dirty="0" smtClean="0"/>
              <a:t>is available 24/7</a:t>
            </a:r>
          </a:p>
          <a:p>
            <a:pPr marL="342900" indent="-342900">
              <a:buFont typeface="Arial" panose="020B0604020202020204" pitchFamily="34" charset="0"/>
              <a:buChar char="•"/>
            </a:pPr>
            <a:r>
              <a:rPr lang="en-US" sz="1400" dirty="0" smtClean="0"/>
              <a:t>Out of synch situations are reduced</a:t>
            </a:r>
          </a:p>
          <a:p>
            <a:pPr marL="342900" indent="-342900">
              <a:buFont typeface="Arial" panose="020B0604020202020204" pitchFamily="34" charset="0"/>
              <a:buChar char="•"/>
            </a:pPr>
            <a:endParaRPr lang="en-US" sz="1400" dirty="0"/>
          </a:p>
        </p:txBody>
      </p:sp>
      <p:sp>
        <p:nvSpPr>
          <p:cNvPr id="11" name="Round Same Side Corner Rectangle 10"/>
          <p:cNvSpPr/>
          <p:nvPr/>
        </p:nvSpPr>
        <p:spPr>
          <a:xfrm>
            <a:off x="4326628" y="5204743"/>
            <a:ext cx="4641497"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Benefits</a:t>
            </a:r>
            <a:endParaRPr lang="en-US" sz="1600" b="1" dirty="0">
              <a:solidFill>
                <a:prstClr val="white"/>
              </a:solidFill>
            </a:endParaRPr>
          </a:p>
        </p:txBody>
      </p:sp>
      <p:sp>
        <p:nvSpPr>
          <p:cNvPr id="12" name="Round Same Side Corner Rectangle 11"/>
          <p:cNvSpPr/>
          <p:nvPr/>
        </p:nvSpPr>
        <p:spPr>
          <a:xfrm>
            <a:off x="4326629" y="2986514"/>
            <a:ext cx="4641497"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Solution Highlights</a:t>
            </a:r>
            <a:endParaRPr lang="en-US" sz="1600" b="1" dirty="0">
              <a:solidFill>
                <a:prstClr val="white"/>
              </a:solidFill>
            </a:endParaRPr>
          </a:p>
        </p:txBody>
      </p:sp>
      <p:sp>
        <p:nvSpPr>
          <p:cNvPr id="13" name="Round Same Side Corner Rectangle 12"/>
          <p:cNvSpPr/>
          <p:nvPr/>
        </p:nvSpPr>
        <p:spPr>
          <a:xfrm>
            <a:off x="4310552" y="937748"/>
            <a:ext cx="4641497"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Problem Statement</a:t>
            </a:r>
            <a:endParaRPr lang="en-US" sz="1600" b="1" dirty="0">
              <a:solidFill>
                <a:prstClr val="white"/>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28" y="1433015"/>
            <a:ext cx="3883144" cy="4924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3112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chor="t"/>
          <a:lstStyle/>
          <a:p>
            <a:r>
              <a:rPr lang="en-US" dirty="0" smtClean="0"/>
              <a:t>Improve Integration layer</a:t>
            </a:r>
            <a:endParaRPr lang="en-US" dirty="0"/>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6</a:t>
            </a:fld>
            <a:endParaRPr lang="en-US" dirty="0"/>
          </a:p>
        </p:txBody>
      </p:sp>
      <p:sp>
        <p:nvSpPr>
          <p:cNvPr id="7" name="Title 1"/>
          <p:cNvSpPr>
            <a:spLocks noGrp="1"/>
          </p:cNvSpPr>
          <p:nvPr>
            <p:ph type="title"/>
          </p:nvPr>
        </p:nvSpPr>
        <p:spPr>
          <a:xfrm>
            <a:off x="381000" y="457200"/>
            <a:ext cx="8436864" cy="530352"/>
          </a:xfrm>
        </p:spPr>
        <p:txBody>
          <a:bodyPr/>
          <a:lstStyle/>
          <a:p>
            <a:pPr algn="l"/>
            <a:r>
              <a:rPr lang="en-US" sz="2000" dirty="0" smtClean="0"/>
              <a:t>Improving Logging/Analytics </a:t>
            </a:r>
            <a:r>
              <a:rPr lang="en-US" sz="2000" dirty="0"/>
              <a:t>to Integration Layer</a:t>
            </a:r>
          </a:p>
        </p:txBody>
      </p:sp>
      <p:sp>
        <p:nvSpPr>
          <p:cNvPr id="8" name="Slide Number Placeholder 4"/>
          <p:cNvSpPr txBox="1">
            <a:spLocks/>
          </p:cNvSpPr>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en-US"/>
            </a:defPPr>
            <a:lvl1pPr marL="0" algn="ctr" defTabSz="914400" rtl="0" eaLnBrk="1" latinLnBrk="0" hangingPunct="1">
              <a:defRPr sz="1100" b="0" kern="1200" smtClean="0">
                <a:solidFill>
                  <a:schemeClr val="bg1">
                    <a:lumMod val="50000"/>
                  </a:schemeClr>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85E9118-4525-4620-91B5-75B9750E007A}" type="slidenum">
              <a:rPr lang="en-US" smtClean="0">
                <a:solidFill>
                  <a:prstClr val="white">
                    <a:lumMod val="50000"/>
                  </a:prstClr>
                </a:solidFill>
              </a:rPr>
              <a:pPr>
                <a:defRPr/>
              </a:pPr>
              <a:t>6</a:t>
            </a:fld>
            <a:endParaRPr lang="en-US" dirty="0">
              <a:solidFill>
                <a:prstClr val="white">
                  <a:lumMod val="50000"/>
                </a:prstClr>
              </a:solidFill>
            </a:endParaRPr>
          </a:p>
        </p:txBody>
      </p:sp>
      <p:sp>
        <p:nvSpPr>
          <p:cNvPr id="9" name="Rounded Rectangle 8"/>
          <p:cNvSpPr/>
          <p:nvPr/>
        </p:nvSpPr>
        <p:spPr>
          <a:xfrm>
            <a:off x="5622878" y="937134"/>
            <a:ext cx="3330049" cy="5333206"/>
          </a:xfrm>
          <a:prstGeom prst="roundRect">
            <a:avLst>
              <a:gd name="adj" fmla="val 9109"/>
            </a:avLst>
          </a:prstGeom>
          <a:solidFill>
            <a:schemeClr val="accent2">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TextBox 9"/>
          <p:cNvSpPr txBox="1"/>
          <p:nvPr/>
        </p:nvSpPr>
        <p:spPr>
          <a:xfrm>
            <a:off x="5622877" y="976582"/>
            <a:ext cx="3346125" cy="4862870"/>
          </a:xfrm>
          <a:prstGeom prst="rect">
            <a:avLst/>
          </a:prstGeom>
          <a:noFill/>
        </p:spPr>
        <p:txBody>
          <a:bodyPr wrap="square" rtlCol="0">
            <a:spAutoFit/>
          </a:bodyPr>
          <a:lstStyle/>
          <a:p>
            <a:pPr marL="285750" indent="-285750">
              <a:buFont typeface="Arial" panose="020B0604020202020204" pitchFamily="34" charset="0"/>
              <a:buChar char="•"/>
            </a:pPr>
            <a:endParaRPr lang="en-US" sz="1600" dirty="0" smtClean="0">
              <a:solidFill>
                <a:prstClr val="black"/>
              </a:solidFill>
            </a:endParaRPr>
          </a:p>
          <a:p>
            <a:endParaRPr lang="en-US" sz="1400" dirty="0" smtClean="0"/>
          </a:p>
          <a:p>
            <a:r>
              <a:rPr lang="en-US" sz="1400" dirty="0"/>
              <a:t>There are multiple stages in the Accum ODS transactions and the transaction counts at each stage are inaccurate and </a:t>
            </a:r>
            <a:r>
              <a:rPr lang="en-US" sz="1400" dirty="0" smtClean="0"/>
              <a:t> </a:t>
            </a:r>
            <a:r>
              <a:rPr lang="en-US" sz="1400" dirty="0"/>
              <a:t>E2E view of transaction </a:t>
            </a:r>
            <a:r>
              <a:rPr lang="en-US" sz="1400" dirty="0" smtClean="0"/>
              <a:t>flow is missing.</a:t>
            </a:r>
          </a:p>
          <a:p>
            <a:endParaRPr lang="en-US" sz="1400" dirty="0"/>
          </a:p>
          <a:p>
            <a:endParaRPr lang="en-US" sz="1400" dirty="0"/>
          </a:p>
          <a:p>
            <a:pPr marL="285750" indent="-285750">
              <a:buFont typeface="Arial" panose="020B0604020202020204" pitchFamily="34" charset="0"/>
              <a:buChar char="•"/>
            </a:pPr>
            <a:endParaRPr lang="en-US" sz="1400" dirty="0"/>
          </a:p>
          <a:p>
            <a:r>
              <a:rPr lang="en-US" sz="1400" dirty="0" smtClean="0"/>
              <a:t>Introduce Trace logging at </a:t>
            </a:r>
            <a:r>
              <a:rPr lang="en-US" sz="1400" dirty="0"/>
              <a:t>the </a:t>
            </a:r>
            <a:r>
              <a:rPr lang="en-US" sz="1400" dirty="0" smtClean="0"/>
              <a:t>Data power (DP) </a:t>
            </a:r>
            <a:r>
              <a:rPr lang="en-US" sz="1400" dirty="0"/>
              <a:t>Gateway and DP DAL </a:t>
            </a:r>
            <a:r>
              <a:rPr lang="en-US" sz="1400" dirty="0" smtClean="0"/>
              <a:t>tiers to improve transparency.</a:t>
            </a:r>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r>
              <a:rPr lang="en-US" sz="1400" dirty="0" smtClean="0"/>
              <a:t>Improved transparency and easy resolutions for out of synch situations.</a:t>
            </a:r>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endParaRPr lang="en-US" sz="1400" dirty="0" smtClean="0"/>
          </a:p>
        </p:txBody>
      </p:sp>
      <p:sp>
        <p:nvSpPr>
          <p:cNvPr id="11" name="Round Same Side Corner Rectangle 10"/>
          <p:cNvSpPr/>
          <p:nvPr/>
        </p:nvSpPr>
        <p:spPr>
          <a:xfrm>
            <a:off x="5593154" y="4045641"/>
            <a:ext cx="3358895"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Benefits</a:t>
            </a:r>
            <a:endParaRPr lang="en-US" sz="1600" b="1" dirty="0">
              <a:solidFill>
                <a:prstClr val="white"/>
              </a:solidFill>
            </a:endParaRPr>
          </a:p>
        </p:txBody>
      </p:sp>
      <p:sp>
        <p:nvSpPr>
          <p:cNvPr id="12" name="Round Same Side Corner Rectangle 11"/>
          <p:cNvSpPr/>
          <p:nvPr/>
        </p:nvSpPr>
        <p:spPr>
          <a:xfrm>
            <a:off x="5606801" y="2604407"/>
            <a:ext cx="3345248"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Solution Highlights</a:t>
            </a:r>
            <a:endParaRPr lang="en-US" sz="1600" b="1" dirty="0">
              <a:solidFill>
                <a:prstClr val="white"/>
              </a:solidFill>
            </a:endParaRPr>
          </a:p>
        </p:txBody>
      </p:sp>
      <p:sp>
        <p:nvSpPr>
          <p:cNvPr id="13" name="Round Same Side Corner Rectangle 12"/>
          <p:cNvSpPr/>
          <p:nvPr/>
        </p:nvSpPr>
        <p:spPr>
          <a:xfrm>
            <a:off x="5622878" y="937748"/>
            <a:ext cx="3329171"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Problem Statement</a:t>
            </a:r>
            <a:endParaRPr lang="en-US" sz="1600" b="1" dirty="0">
              <a:solidFill>
                <a:prstClr val="white"/>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p:cNvSpPr/>
          <p:nvPr/>
        </p:nvSpPr>
        <p:spPr>
          <a:xfrm>
            <a:off x="564082" y="4007250"/>
            <a:ext cx="3750908" cy="1151603"/>
          </a:xfrm>
          <a:prstGeom prst="rect">
            <a:avLst/>
          </a:prstGeom>
          <a:solidFill>
            <a:schemeClr val="accent3">
              <a:lumMod val="20000"/>
              <a:lumOff val="8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2"/>
              </a:solidFill>
            </a:endParaRPr>
          </a:p>
        </p:txBody>
      </p:sp>
      <p:sp>
        <p:nvSpPr>
          <p:cNvPr id="15" name="Rectangle 14"/>
          <p:cNvSpPr/>
          <p:nvPr/>
        </p:nvSpPr>
        <p:spPr>
          <a:xfrm>
            <a:off x="564082" y="1614470"/>
            <a:ext cx="3750908" cy="1989267"/>
          </a:xfrm>
          <a:prstGeom prst="rect">
            <a:avLst/>
          </a:prstGeom>
          <a:solidFill>
            <a:schemeClr val="accent3">
              <a:lumMod val="20000"/>
              <a:lumOff val="8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smtClean="0">
              <a:solidFill>
                <a:schemeClr val="tx2"/>
              </a:solidFill>
            </a:endParaRPr>
          </a:p>
        </p:txBody>
      </p:sp>
      <p:sp>
        <p:nvSpPr>
          <p:cNvPr id="16" name="Rectangle 15"/>
          <p:cNvSpPr/>
          <p:nvPr/>
        </p:nvSpPr>
        <p:spPr>
          <a:xfrm>
            <a:off x="3323982" y="1218202"/>
            <a:ext cx="879528" cy="3536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Consumer</a:t>
            </a:r>
            <a:endParaRPr lang="en-US" sz="1000" dirty="0">
              <a:solidFill>
                <a:schemeClr val="tx1"/>
              </a:solidFill>
            </a:endParaRPr>
          </a:p>
        </p:txBody>
      </p:sp>
      <p:sp>
        <p:nvSpPr>
          <p:cNvPr id="17" name="Rectangle 16"/>
          <p:cNvSpPr/>
          <p:nvPr/>
        </p:nvSpPr>
        <p:spPr>
          <a:xfrm>
            <a:off x="3289477" y="2512208"/>
            <a:ext cx="914033" cy="3536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DataPower</a:t>
            </a:r>
          </a:p>
          <a:p>
            <a:pPr algn="ctr"/>
            <a:r>
              <a:rPr lang="en-US" sz="1000" dirty="0" smtClean="0">
                <a:solidFill>
                  <a:schemeClr val="tx1"/>
                </a:solidFill>
              </a:rPr>
              <a:t>Gateway</a:t>
            </a:r>
          </a:p>
        </p:txBody>
      </p:sp>
      <p:sp>
        <p:nvSpPr>
          <p:cNvPr id="18" name="Rectangle 17"/>
          <p:cNvSpPr/>
          <p:nvPr/>
        </p:nvSpPr>
        <p:spPr>
          <a:xfrm>
            <a:off x="2107044" y="2513444"/>
            <a:ext cx="817247" cy="3536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BPM Servers</a:t>
            </a:r>
          </a:p>
        </p:txBody>
      </p:sp>
      <p:sp>
        <p:nvSpPr>
          <p:cNvPr id="19" name="Rectangle 18"/>
          <p:cNvSpPr/>
          <p:nvPr/>
        </p:nvSpPr>
        <p:spPr>
          <a:xfrm>
            <a:off x="926006" y="2513908"/>
            <a:ext cx="833719" cy="3536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DataPower</a:t>
            </a:r>
          </a:p>
          <a:p>
            <a:pPr algn="ctr"/>
            <a:r>
              <a:rPr lang="en-US" sz="1000" dirty="0" smtClean="0">
                <a:solidFill>
                  <a:schemeClr val="tx1"/>
                </a:solidFill>
              </a:rPr>
              <a:t>DAL</a:t>
            </a:r>
          </a:p>
        </p:txBody>
      </p:sp>
      <p:sp>
        <p:nvSpPr>
          <p:cNvPr id="20" name="Rectangle 19"/>
          <p:cNvSpPr/>
          <p:nvPr/>
        </p:nvSpPr>
        <p:spPr>
          <a:xfrm>
            <a:off x="926007" y="3115952"/>
            <a:ext cx="833718" cy="3925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Midrange</a:t>
            </a:r>
          </a:p>
          <a:p>
            <a:pPr algn="ctr"/>
            <a:r>
              <a:rPr lang="en-US" sz="1000" dirty="0" smtClean="0">
                <a:solidFill>
                  <a:schemeClr val="tx1"/>
                </a:solidFill>
              </a:rPr>
              <a:t>MQ</a:t>
            </a:r>
          </a:p>
        </p:txBody>
      </p:sp>
      <p:cxnSp>
        <p:nvCxnSpPr>
          <p:cNvPr id="21" name="Straight Arrow Connector 20"/>
          <p:cNvCxnSpPr>
            <a:stCxn id="16" idx="2"/>
            <a:endCxn id="17" idx="0"/>
          </p:cNvCxnSpPr>
          <p:nvPr/>
        </p:nvCxnSpPr>
        <p:spPr>
          <a:xfrm flipH="1">
            <a:off x="3746494" y="1571885"/>
            <a:ext cx="17252" cy="940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1"/>
            <a:endCxn id="18" idx="3"/>
          </p:cNvCxnSpPr>
          <p:nvPr/>
        </p:nvCxnSpPr>
        <p:spPr>
          <a:xfrm flipH="1">
            <a:off x="2924291" y="2689050"/>
            <a:ext cx="365186" cy="1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19" idx="3"/>
          </p:cNvCxnSpPr>
          <p:nvPr/>
        </p:nvCxnSpPr>
        <p:spPr>
          <a:xfrm flipH="1">
            <a:off x="1759725" y="2690286"/>
            <a:ext cx="347319" cy="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2"/>
            <a:endCxn id="20" idx="0"/>
          </p:cNvCxnSpPr>
          <p:nvPr/>
        </p:nvCxnSpPr>
        <p:spPr>
          <a:xfrm>
            <a:off x="1342866" y="2867591"/>
            <a:ext cx="0" cy="24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6381" y="1637422"/>
            <a:ext cx="1789175" cy="307777"/>
          </a:xfrm>
          <a:prstGeom prst="rect">
            <a:avLst/>
          </a:prstGeom>
          <a:noFill/>
        </p:spPr>
        <p:txBody>
          <a:bodyPr wrap="square" rtlCol="0">
            <a:spAutoFit/>
          </a:bodyPr>
          <a:lstStyle/>
          <a:p>
            <a:r>
              <a:rPr lang="en-US" sz="1400" dirty="0" smtClean="0"/>
              <a:t>ODS Integration Layer</a:t>
            </a:r>
            <a:endParaRPr lang="en-US" sz="1400" dirty="0"/>
          </a:p>
        </p:txBody>
      </p:sp>
      <p:sp>
        <p:nvSpPr>
          <p:cNvPr id="26" name="Rectangle 25"/>
          <p:cNvSpPr/>
          <p:nvPr/>
        </p:nvSpPr>
        <p:spPr>
          <a:xfrm>
            <a:off x="2107043" y="4275038"/>
            <a:ext cx="817247" cy="3536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IMS</a:t>
            </a:r>
          </a:p>
        </p:txBody>
      </p:sp>
      <p:sp>
        <p:nvSpPr>
          <p:cNvPr id="27" name="TextBox 26"/>
          <p:cNvSpPr txBox="1"/>
          <p:nvPr/>
        </p:nvSpPr>
        <p:spPr>
          <a:xfrm>
            <a:off x="576381" y="4714200"/>
            <a:ext cx="1229137" cy="307777"/>
          </a:xfrm>
          <a:prstGeom prst="rect">
            <a:avLst/>
          </a:prstGeom>
          <a:noFill/>
        </p:spPr>
        <p:txBody>
          <a:bodyPr wrap="square" rtlCol="0">
            <a:spAutoFit/>
          </a:bodyPr>
          <a:lstStyle/>
          <a:p>
            <a:r>
              <a:rPr lang="en-US" sz="1400" dirty="0" smtClean="0"/>
              <a:t>CA Mainframe</a:t>
            </a:r>
            <a:endParaRPr lang="en-US" sz="1400" dirty="0"/>
          </a:p>
        </p:txBody>
      </p:sp>
      <p:sp>
        <p:nvSpPr>
          <p:cNvPr id="28" name="Can 27"/>
          <p:cNvSpPr/>
          <p:nvPr/>
        </p:nvSpPr>
        <p:spPr>
          <a:xfrm>
            <a:off x="3404394" y="4197043"/>
            <a:ext cx="555167" cy="493116"/>
          </a:xfrm>
          <a:prstGeom prst="ca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ODS</a:t>
            </a:r>
          </a:p>
        </p:txBody>
      </p:sp>
      <p:cxnSp>
        <p:nvCxnSpPr>
          <p:cNvPr id="29" name="Straight Arrow Connector 28"/>
          <p:cNvCxnSpPr>
            <a:endCxn id="26" idx="1"/>
          </p:cNvCxnSpPr>
          <p:nvPr/>
        </p:nvCxnSpPr>
        <p:spPr>
          <a:xfrm>
            <a:off x="1682531" y="4443601"/>
            <a:ext cx="424512" cy="82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3"/>
            <a:endCxn id="28" idx="2"/>
          </p:cNvCxnSpPr>
          <p:nvPr/>
        </p:nvCxnSpPr>
        <p:spPr>
          <a:xfrm flipV="1">
            <a:off x="2924290" y="4443601"/>
            <a:ext cx="480104" cy="82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Can 30"/>
          <p:cNvSpPr/>
          <p:nvPr/>
        </p:nvSpPr>
        <p:spPr>
          <a:xfrm>
            <a:off x="2162702" y="1919057"/>
            <a:ext cx="686206" cy="493116"/>
          </a:xfrm>
          <a:prstGeom prst="ca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Splunk</a:t>
            </a:r>
          </a:p>
          <a:p>
            <a:pPr algn="ctr"/>
            <a:r>
              <a:rPr lang="en-US" sz="1000" dirty="0" smtClean="0">
                <a:solidFill>
                  <a:schemeClr val="tx1"/>
                </a:solidFill>
              </a:rPr>
              <a:t>Logging</a:t>
            </a:r>
          </a:p>
        </p:txBody>
      </p:sp>
      <p:cxnSp>
        <p:nvCxnSpPr>
          <p:cNvPr id="32" name="Elbow Connector 31"/>
          <p:cNvCxnSpPr>
            <a:stCxn id="19" idx="0"/>
            <a:endCxn id="31" idx="2"/>
          </p:cNvCxnSpPr>
          <p:nvPr/>
        </p:nvCxnSpPr>
        <p:spPr>
          <a:xfrm rot="5400000" flipH="1" flipV="1">
            <a:off x="1578638" y="1929844"/>
            <a:ext cx="348293" cy="8198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endCxn id="31" idx="4"/>
          </p:cNvCxnSpPr>
          <p:nvPr/>
        </p:nvCxnSpPr>
        <p:spPr>
          <a:xfrm rot="10800000">
            <a:off x="2848909" y="2165616"/>
            <a:ext cx="635901" cy="346595"/>
          </a:xfrm>
          <a:prstGeom prst="bentConnector3">
            <a:avLst>
              <a:gd name="adj1" fmla="val -1266"/>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926007" y="4275038"/>
            <a:ext cx="833718" cy="3536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Mainframe</a:t>
            </a:r>
          </a:p>
          <a:p>
            <a:pPr algn="ctr"/>
            <a:r>
              <a:rPr lang="en-US" sz="1000" dirty="0" smtClean="0">
                <a:solidFill>
                  <a:schemeClr val="tx1"/>
                </a:solidFill>
              </a:rPr>
              <a:t>MQ</a:t>
            </a:r>
          </a:p>
        </p:txBody>
      </p:sp>
      <p:cxnSp>
        <p:nvCxnSpPr>
          <p:cNvPr id="35" name="Straight Arrow Connector 34"/>
          <p:cNvCxnSpPr>
            <a:stCxn id="20" idx="2"/>
            <a:endCxn id="34" idx="0"/>
          </p:cNvCxnSpPr>
          <p:nvPr/>
        </p:nvCxnSpPr>
        <p:spPr>
          <a:xfrm>
            <a:off x="1342866" y="3508492"/>
            <a:ext cx="0" cy="7665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033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chor="t"/>
          <a:lstStyle/>
          <a:p>
            <a:r>
              <a:rPr lang="en-US" dirty="0" smtClean="0"/>
              <a:t>IMS connect case study</a:t>
            </a:r>
            <a:endParaRPr lang="en-US" dirty="0"/>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7</a:t>
            </a:fld>
            <a:endParaRPr lang="en-US" dirty="0"/>
          </a:p>
        </p:txBody>
      </p:sp>
      <p:sp>
        <p:nvSpPr>
          <p:cNvPr id="7" name="Title 1"/>
          <p:cNvSpPr>
            <a:spLocks noGrp="1"/>
          </p:cNvSpPr>
          <p:nvPr>
            <p:ph type="title"/>
          </p:nvPr>
        </p:nvSpPr>
        <p:spPr>
          <a:xfrm>
            <a:off x="381000" y="457200"/>
            <a:ext cx="8436864" cy="530352"/>
          </a:xfrm>
        </p:spPr>
        <p:txBody>
          <a:bodyPr/>
          <a:lstStyle/>
          <a:p>
            <a:pPr algn="l"/>
            <a:r>
              <a:rPr lang="en-US" sz="2000" dirty="0" err="1" smtClean="0"/>
              <a:t>IMSConnect</a:t>
            </a:r>
            <a:r>
              <a:rPr lang="en-US" sz="2000" dirty="0" smtClean="0"/>
              <a:t>  </a:t>
            </a:r>
            <a:r>
              <a:rPr lang="en-US" sz="2000" dirty="0" smtClean="0"/>
              <a:t>Vs. </a:t>
            </a:r>
            <a:r>
              <a:rPr lang="en-US" sz="2000" dirty="0" smtClean="0"/>
              <a:t>MQ	</a:t>
            </a:r>
            <a:endParaRPr lang="en-US" sz="2000" dirty="0"/>
          </a:p>
        </p:txBody>
      </p:sp>
      <p:sp>
        <p:nvSpPr>
          <p:cNvPr id="8" name="Slide Number Placeholder 4"/>
          <p:cNvSpPr txBox="1">
            <a:spLocks/>
          </p:cNvSpPr>
          <p:nvPr/>
        </p:nvSpPr>
        <p:spPr bwMode="auto">
          <a:xfrm>
            <a:off x="79487" y="6590620"/>
            <a:ext cx="345282" cy="18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en-US"/>
            </a:defPPr>
            <a:lvl1pPr marL="0" algn="ctr" defTabSz="914400" rtl="0" eaLnBrk="1" latinLnBrk="0" hangingPunct="1">
              <a:defRPr sz="1100" b="0" kern="1200" smtClean="0">
                <a:solidFill>
                  <a:schemeClr val="bg1">
                    <a:lumMod val="50000"/>
                  </a:schemeClr>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85E9118-4525-4620-91B5-75B9750E007A}" type="slidenum">
              <a:rPr lang="en-US" smtClean="0">
                <a:solidFill>
                  <a:prstClr val="white">
                    <a:lumMod val="50000"/>
                  </a:prstClr>
                </a:solidFill>
              </a:rPr>
              <a:pPr>
                <a:defRPr/>
              </a:pPr>
              <a:t>7</a:t>
            </a:fld>
            <a:endParaRPr lang="en-US" dirty="0">
              <a:solidFill>
                <a:prstClr val="white">
                  <a:lumMod val="50000"/>
                </a:prstClr>
              </a:solidFill>
            </a:endParaRPr>
          </a:p>
        </p:txBody>
      </p:sp>
      <p:sp>
        <p:nvSpPr>
          <p:cNvPr id="9" name="Rounded Rectangle 8"/>
          <p:cNvSpPr/>
          <p:nvPr/>
        </p:nvSpPr>
        <p:spPr>
          <a:xfrm>
            <a:off x="370177" y="937134"/>
            <a:ext cx="8528159" cy="5333206"/>
          </a:xfrm>
          <a:prstGeom prst="roundRect">
            <a:avLst>
              <a:gd name="adj" fmla="val 9109"/>
            </a:avLst>
          </a:prstGeom>
          <a:solidFill>
            <a:schemeClr val="accent2">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TextBox 9"/>
          <p:cNvSpPr txBox="1"/>
          <p:nvPr/>
        </p:nvSpPr>
        <p:spPr>
          <a:xfrm>
            <a:off x="370177" y="976582"/>
            <a:ext cx="8598825" cy="4832092"/>
          </a:xfrm>
          <a:prstGeom prst="rect">
            <a:avLst/>
          </a:prstGeom>
          <a:noFill/>
        </p:spPr>
        <p:txBody>
          <a:bodyPr wrap="square" rtlCol="0">
            <a:spAutoFit/>
          </a:bodyPr>
          <a:lstStyle/>
          <a:p>
            <a:r>
              <a:rPr lang="en-US" altLang="en-US" sz="1400" dirty="0"/>
              <a:t>The choice of one solution versus the other is primarily based on the request type.</a:t>
            </a:r>
          </a:p>
          <a:p>
            <a:pPr>
              <a:spcBef>
                <a:spcPct val="0"/>
              </a:spcBef>
            </a:pPr>
            <a:endParaRPr lang="en-US" altLang="en-US" sz="1400" dirty="0"/>
          </a:p>
          <a:p>
            <a:pPr>
              <a:spcBef>
                <a:spcPct val="0"/>
              </a:spcBef>
            </a:pPr>
            <a:r>
              <a:rPr lang="en-US" altLang="en-US" sz="1400" dirty="0"/>
              <a:t>IMS Connect </a:t>
            </a:r>
          </a:p>
          <a:p>
            <a:pPr lvl="1"/>
            <a:r>
              <a:rPr lang="en-US" altLang="en-US" sz="1400" dirty="0"/>
              <a:t>A solution for synchronous or remote procedure call types of requests (</a:t>
            </a:r>
            <a:r>
              <a:rPr lang="en-US" altLang="en-US" sz="1400" dirty="0" err="1" smtClean="0"/>
              <a:t>a.k.a</a:t>
            </a:r>
            <a:r>
              <a:rPr lang="en-US" altLang="en-US" sz="1400" dirty="0" smtClean="0"/>
              <a:t> </a:t>
            </a:r>
            <a:r>
              <a:rPr lang="en-US" altLang="en-US" sz="1400" dirty="0"/>
              <a:t>direct connection model)</a:t>
            </a:r>
          </a:p>
          <a:p>
            <a:pPr lvl="1"/>
            <a:r>
              <a:rPr lang="en-US" altLang="en-US" sz="1400" dirty="0"/>
              <a:t>Applications that use this model are written to interact with a partner application and to react to error conditions such as the partner being unavailable or a connection failure.</a:t>
            </a:r>
          </a:p>
          <a:p>
            <a:pPr>
              <a:spcBef>
                <a:spcPct val="0"/>
              </a:spcBef>
            </a:pPr>
            <a:endParaRPr lang="en-US" altLang="en-US" sz="1400" dirty="0"/>
          </a:p>
          <a:p>
            <a:pPr>
              <a:spcBef>
                <a:spcPct val="0"/>
              </a:spcBef>
            </a:pPr>
            <a:r>
              <a:rPr lang="en-US" altLang="en-US" sz="1400" dirty="0"/>
              <a:t>WebSphere </a:t>
            </a:r>
            <a:r>
              <a:rPr lang="en-US" altLang="en-US" sz="1400" dirty="0" smtClean="0"/>
              <a:t>MQ</a:t>
            </a:r>
          </a:p>
          <a:p>
            <a:pPr lvl="1"/>
            <a:r>
              <a:rPr lang="en-US" altLang="en-US" sz="1400" dirty="0" smtClean="0"/>
              <a:t>A </a:t>
            </a:r>
            <a:r>
              <a:rPr lang="en-US" altLang="en-US" sz="1400" dirty="0"/>
              <a:t>solution for asynchronous requests (aka messaging and queuing model)</a:t>
            </a:r>
          </a:p>
          <a:p>
            <a:pPr lvl="1"/>
            <a:r>
              <a:rPr lang="en-US" altLang="en-US" sz="1400" dirty="0"/>
              <a:t>Applications that choose this model expect assured delivery of a message it is sending even if the partner or a component in the connection is unavailable. Replies are not necessarily expected</a:t>
            </a:r>
            <a:r>
              <a:rPr lang="en-US" altLang="en-US" sz="1400" dirty="0" smtClean="0"/>
              <a:t>.</a:t>
            </a:r>
          </a:p>
          <a:p>
            <a:pPr lvl="1"/>
            <a:endParaRPr lang="en-US" altLang="en-US" sz="1400" dirty="0"/>
          </a:p>
          <a:p>
            <a:pPr lvl="1"/>
            <a:endParaRPr lang="en-US" altLang="en-US" sz="1400" dirty="0" smtClean="0"/>
          </a:p>
          <a:p>
            <a:pPr lvl="1"/>
            <a:endParaRPr lang="en-US" altLang="en-US" sz="1400" dirty="0"/>
          </a:p>
          <a:p>
            <a:pPr lvl="1"/>
            <a:endParaRPr lang="en-US" altLang="en-US" sz="1400" dirty="0" smtClean="0"/>
          </a:p>
          <a:p>
            <a:pPr lvl="0"/>
            <a:r>
              <a:rPr lang="en-US" sz="1400" dirty="0" smtClean="0"/>
              <a:t>Case </a:t>
            </a:r>
            <a:r>
              <a:rPr lang="en-US" sz="1400" dirty="0"/>
              <a:t>study was done integrating the adaptor in the mainframe server itself using ILF. </a:t>
            </a:r>
            <a:r>
              <a:rPr lang="en-US" sz="1400" dirty="0" smtClean="0"/>
              <a:t>Accum hub </a:t>
            </a:r>
            <a:r>
              <a:rPr lang="en-US" sz="1400" dirty="0"/>
              <a:t>scenario is different, Adaptor is outside mainframe, so the projected savings in the case study may not reflect in our scenario.</a:t>
            </a:r>
          </a:p>
          <a:p>
            <a:pPr lvl="0"/>
            <a:r>
              <a:rPr lang="en-US" sz="1400" dirty="0"/>
              <a:t>IMS connect works well with Synchronous transactions. So since current problem is related to synchronous type transaction, this can be piloted to bench mark the performance constraints involved on the scalability aspect.</a:t>
            </a:r>
          </a:p>
          <a:p>
            <a:pPr lvl="1"/>
            <a:endParaRPr lang="en-US" altLang="en-US" sz="1400" dirty="0"/>
          </a:p>
        </p:txBody>
      </p:sp>
      <p:sp>
        <p:nvSpPr>
          <p:cNvPr id="12" name="Round Same Side Corner Rectangle 11"/>
          <p:cNvSpPr/>
          <p:nvPr/>
        </p:nvSpPr>
        <p:spPr>
          <a:xfrm>
            <a:off x="370177" y="3546119"/>
            <a:ext cx="8528159"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Recommendation</a:t>
            </a:r>
            <a:endParaRPr lang="en-US" sz="1600" b="1" dirty="0">
              <a:solidFill>
                <a:prstClr val="white"/>
              </a:solidFill>
            </a:endParaRPr>
          </a:p>
        </p:txBody>
      </p:sp>
      <p:sp>
        <p:nvSpPr>
          <p:cNvPr id="13" name="Round Same Side Corner Rectangle 12"/>
          <p:cNvSpPr/>
          <p:nvPr/>
        </p:nvSpPr>
        <p:spPr>
          <a:xfrm>
            <a:off x="381000" y="951396"/>
            <a:ext cx="8517336" cy="369974"/>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prstClr val="white"/>
                </a:solidFill>
              </a:rPr>
              <a:t>Compariso</a:t>
            </a:r>
            <a:r>
              <a:rPr lang="en-US" sz="1600" b="1" dirty="0">
                <a:solidFill>
                  <a:prstClr val="white"/>
                </a:solidFill>
              </a:rPr>
              <a:t>n</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90303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6227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UST Global_Master template_July 12, 2012">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C32148"/>
      </a:accent5>
      <a:accent6>
        <a:srgbClr val="35B050"/>
      </a:accent6>
      <a:hlink>
        <a:srgbClr val="5DD3FF"/>
      </a:hlink>
      <a:folHlink>
        <a:srgbClr val="2A89B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905703631632A4392E5DE376A3ABA96" ma:contentTypeVersion="0" ma:contentTypeDescription="Create a new document." ma:contentTypeScope="" ma:versionID="bf6444003ebe4d6b5b75b8516863e55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10D9C-FEFD-4CCB-AF98-8766BF6B8CF3}">
  <ds:schemaRefs>
    <ds:schemaRef ds:uri="http://www.w3.org/XML/1998/namespace"/>
    <ds:schemaRef ds:uri="http://purl.org/dc/elements/1.1/"/>
    <ds:schemaRef ds:uri="http://schemas.microsoft.com/office/2006/documentManagement/types"/>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CF08A9DC-4AB3-4D8D-AD7E-B11AB2CD3E00}">
  <ds:schemaRefs>
    <ds:schemaRef ds:uri="http://schemas.microsoft.com/sharepoint/v3/contenttype/forms"/>
  </ds:schemaRefs>
</ds:datastoreItem>
</file>

<file path=customXml/itemProps3.xml><?xml version="1.0" encoding="utf-8"?>
<ds:datastoreItem xmlns:ds="http://schemas.openxmlformats.org/officeDocument/2006/customXml" ds:itemID="{334247A2-7BDC-4174-962A-0D0B4F922F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UST Global_Master template_July 12, 2012</Template>
  <TotalTime>24254</TotalTime>
  <Words>635</Words>
  <Application>Microsoft Office PowerPoint</Application>
  <PresentationFormat>On-screen Show (4:3)</PresentationFormat>
  <Paragraphs>134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UST Global_Master template_July 12, 2012</vt:lpstr>
      <vt:lpstr>PowerPoint Presentation</vt:lpstr>
      <vt:lpstr>Vision </vt:lpstr>
      <vt:lpstr>MOE File – Consistency Issue</vt:lpstr>
      <vt:lpstr>Automate manual adjustments for RX over-apply accumulators</vt:lpstr>
      <vt:lpstr>DeCare – Membership Decoupling</vt:lpstr>
      <vt:lpstr>Improving Logging/Analytics to Integration Layer</vt:lpstr>
      <vt:lpstr>IMSConnect  Vs. MQ </vt:lpstr>
      <vt:lpstr>PowerPoint Presentation</vt:lpstr>
    </vt:vector>
  </TitlesOfParts>
  <Company>UST Global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Janardhanan (UST, IND)</dc:creator>
  <cp:lastModifiedBy>Anu Thekumparampil</cp:lastModifiedBy>
  <cp:revision>196</cp:revision>
  <dcterms:created xsi:type="dcterms:W3CDTF">2014-11-25T05:40:45Z</dcterms:created>
  <dcterms:modified xsi:type="dcterms:W3CDTF">2015-06-13T01:18:29Z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0x010100F905703631632A4392E5DE376A3ABA96</vt:lpwstr>
  </property>
</Properties>
</file>