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319" r:id="rId5"/>
    <p:sldId id="316" r:id="rId6"/>
    <p:sldId id="317" r:id="rId7"/>
    <p:sldId id="320" r:id="rId8"/>
    <p:sldId id="321" r:id="rId9"/>
    <p:sldId id="326" r:id="rId10"/>
    <p:sldId id="322" r:id="rId11"/>
    <p:sldId id="323" r:id="rId12"/>
    <p:sldId id="324" r:id="rId13"/>
    <p:sldId id="325" r:id="rId14"/>
    <p:sldId id="31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71136" autoAdjust="0"/>
  </p:normalViewPr>
  <p:slideViewPr>
    <p:cSldViewPr snapToGrid="0" snapToObjects="1">
      <p:cViewPr>
        <p:scale>
          <a:sx n="70" d="100"/>
          <a:sy n="70" d="100"/>
        </p:scale>
        <p:origin x="-1560" y="-1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02"/>
    </p:cViewPr>
  </p:sorterViewPr>
  <p:notesViewPr>
    <p:cSldViewPr snapToGrid="0" snapToObjects="1">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468A65-2093-4CA5-BAC8-7EC01C9AC48C}" type="datetimeFigureOut">
              <a:rPr lang="en-US" smtClean="0"/>
              <a:t>5/27/2015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FF3DC3-52C2-41BE-9C12-13CA2C026DEA}" type="slidenum">
              <a:rPr lang="en-US" smtClean="0"/>
              <a:t>‹#›</a:t>
            </a:fld>
            <a:endParaRPr lang="en-US"/>
          </a:p>
        </p:txBody>
      </p:sp>
    </p:spTree>
    <p:extLst>
      <p:ext uri="{BB962C8B-B14F-4D97-AF65-F5344CB8AC3E}">
        <p14:creationId xmlns:p14="http://schemas.microsoft.com/office/powerpoint/2010/main" val="999628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5/27/2015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a:p>
        </p:txBody>
      </p:sp>
    </p:spTree>
    <p:extLst>
      <p:ext uri="{BB962C8B-B14F-4D97-AF65-F5344CB8AC3E}">
        <p14:creationId xmlns:p14="http://schemas.microsoft.com/office/powerpoint/2010/main" val="3274125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091D5B7-29C5-4039-86E4-F466CE7EE885}"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ust-global.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2"/>
            <a:ext cx="9144000" cy="82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C:\Users\u26878\Downloads\shutterstock_149655416 (1).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420"/>
          <a:stretch/>
        </p:blipFill>
        <p:spPr bwMode="auto">
          <a:xfrm>
            <a:off x="-228600" y="3330761"/>
            <a:ext cx="9372600" cy="3070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5"/>
          <p:cNvSpPr>
            <a:spLocks noGrp="1"/>
          </p:cNvSpPr>
          <p:nvPr>
            <p:ph type="body" sz="quarter" idx="14" hasCustomPrompt="1"/>
          </p:nvPr>
        </p:nvSpPr>
        <p:spPr>
          <a:xfrm>
            <a:off x="224970" y="473781"/>
            <a:ext cx="2819400" cy="534988"/>
          </a:xfrm>
        </p:spPr>
        <p:txBody>
          <a:bodyPr anchor="ctr">
            <a:noAutofit/>
          </a:bodyPr>
          <a:lstStyle>
            <a:lvl1pPr algn="ctr">
              <a:buNone/>
              <a:defRPr sz="2000" b="0" baseline="0">
                <a:solidFill>
                  <a:schemeClr val="bg2">
                    <a:lumMod val="50000"/>
                  </a:schemeClr>
                </a:solidFill>
                <a:latin typeface="Hand Of Sean" pitchFamily="2" charset="0"/>
              </a:defRPr>
            </a:lvl1pPr>
          </a:lstStyle>
          <a:p>
            <a:pPr lvl="0"/>
            <a:r>
              <a:rPr lang="en-US" dirty="0" smtClean="0"/>
              <a:t>Vertical/ Business Unit</a:t>
            </a:r>
          </a:p>
        </p:txBody>
      </p:sp>
      <p:sp>
        <p:nvSpPr>
          <p:cNvPr id="17" name="Text Placeholder 25"/>
          <p:cNvSpPr>
            <a:spLocks noGrp="1"/>
          </p:cNvSpPr>
          <p:nvPr>
            <p:ph type="body" sz="quarter" idx="11" hasCustomPrompt="1"/>
          </p:nvPr>
        </p:nvSpPr>
        <p:spPr>
          <a:xfrm>
            <a:off x="163286" y="1973975"/>
            <a:ext cx="4952999" cy="533400"/>
          </a:xfrm>
        </p:spPr>
        <p:txBody>
          <a:bodyPr>
            <a:noAutofit/>
          </a:bodyPr>
          <a:lstStyle>
            <a:lvl1pPr marL="0" indent="0">
              <a:buNone/>
              <a:defRPr sz="3200" b="1" baseline="0">
                <a:solidFill>
                  <a:schemeClr val="tx1">
                    <a:lumMod val="75000"/>
                    <a:lumOff val="25000"/>
                  </a:schemeClr>
                </a:solidFill>
                <a:latin typeface="+mn-lt"/>
              </a:defRPr>
            </a:lvl1pPr>
          </a:lstStyle>
          <a:p>
            <a:pPr lvl="0"/>
            <a:r>
              <a:rPr lang="en-US" dirty="0" smtClean="0"/>
              <a:t>Presentation Title</a:t>
            </a:r>
          </a:p>
        </p:txBody>
      </p:sp>
      <p:sp>
        <p:nvSpPr>
          <p:cNvPr id="19" name="Picture Placeholder 28"/>
          <p:cNvSpPr>
            <a:spLocks noGrp="1"/>
          </p:cNvSpPr>
          <p:nvPr>
            <p:ph type="pic" sz="quarter" idx="13" hasCustomPrompt="1"/>
          </p:nvPr>
        </p:nvSpPr>
        <p:spPr>
          <a:xfrm>
            <a:off x="7524750" y="1622003"/>
            <a:ext cx="1295400" cy="1295400"/>
          </a:xfrm>
          <a:ln>
            <a:noFill/>
          </a:ln>
        </p:spPr>
        <p:txBody>
          <a:bodyPr>
            <a:normAutofit/>
          </a:bodyPr>
          <a:lstStyle>
            <a:lvl1pPr>
              <a:buNone/>
              <a:defRPr sz="1600"/>
            </a:lvl1pPr>
          </a:lstStyle>
          <a:p>
            <a:r>
              <a:rPr lang="en-US" dirty="0" smtClean="0"/>
              <a:t>Client Logo</a:t>
            </a:r>
            <a:endParaRPr lang="en-US" dirty="0"/>
          </a:p>
        </p:txBody>
      </p:sp>
      <p:sp>
        <p:nvSpPr>
          <p:cNvPr id="23" name="Text Placeholder 37"/>
          <p:cNvSpPr>
            <a:spLocks noGrp="1"/>
          </p:cNvSpPr>
          <p:nvPr>
            <p:ph type="body" sz="quarter" idx="15" hasCustomPrompt="1"/>
          </p:nvPr>
        </p:nvSpPr>
        <p:spPr>
          <a:xfrm>
            <a:off x="163284" y="2917403"/>
            <a:ext cx="4953000" cy="612648"/>
          </a:xfrm>
        </p:spPr>
        <p:txBody>
          <a:bodyPr/>
          <a:lstStyle>
            <a:lvl1pPr marL="0" indent="0">
              <a:buNone/>
              <a:defRPr sz="1400" b="0" baseline="0">
                <a:solidFill>
                  <a:schemeClr val="tx1">
                    <a:lumMod val="75000"/>
                    <a:lumOff val="25000"/>
                  </a:schemeClr>
                </a:solidFill>
                <a:latin typeface="+mn-lt"/>
                <a:cs typeface="Arial" panose="020B0604020202020204" pitchFamily="34" charset="0"/>
              </a:defRPr>
            </a:lvl1pPr>
          </a:lstStyle>
          <a:p>
            <a:pPr lvl="0"/>
            <a:r>
              <a:rPr lang="en-US" dirty="0" smtClean="0"/>
              <a:t>Description about the presentation and/or version number and date of release</a:t>
            </a:r>
          </a:p>
        </p:txBody>
      </p:sp>
      <p:sp>
        <p:nvSpPr>
          <p:cNvPr id="25" name="Date Placeholder 5"/>
          <p:cNvSpPr>
            <a:spLocks noGrp="1"/>
          </p:cNvSpPr>
          <p:nvPr userDrawn="1">
            <p:ph type="dt" sz="half" idx="10"/>
          </p:nvPr>
        </p:nvSpPr>
        <p:spPr>
          <a:xfrm>
            <a:off x="7353300" y="381000"/>
            <a:ext cx="16383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p>
        </p:txBody>
      </p:sp>
      <p:sp>
        <p:nvSpPr>
          <p:cNvPr id="10" name="Rectangle 9"/>
          <p:cNvSpPr/>
          <p:nvPr userDrawn="1"/>
        </p:nvSpPr>
        <p:spPr>
          <a:xfrm>
            <a:off x="2" y="5707748"/>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2"/>
            <a:ext cx="9144000" cy="63862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1"/>
          <p:cNvSpPr>
            <a:spLocks noChangeArrowheads="1"/>
          </p:cNvSpPr>
          <p:nvPr userDrawn="1"/>
        </p:nvSpPr>
        <p:spPr bwMode="auto">
          <a:xfrm>
            <a:off x="170331" y="3368166"/>
            <a:ext cx="22161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3200" b="1" baseline="0" dirty="0">
                <a:solidFill>
                  <a:schemeClr val="tx1"/>
                </a:solidFill>
                <a:latin typeface="+mn-lt"/>
              </a:rPr>
              <a:t>Thank You</a:t>
            </a:r>
          </a:p>
        </p:txBody>
      </p:sp>
      <p:sp>
        <p:nvSpPr>
          <p:cNvPr id="12" name="Rectangle 46"/>
          <p:cNvSpPr>
            <a:spLocks noChangeArrowheads="1"/>
          </p:cNvSpPr>
          <p:nvPr userDrawn="1"/>
        </p:nvSpPr>
        <p:spPr bwMode="auto">
          <a:xfrm>
            <a:off x="3114071" y="6429411"/>
            <a:ext cx="2915863" cy="169277"/>
          </a:xfrm>
          <a:prstGeom prst="rect">
            <a:avLst/>
          </a:prstGeom>
          <a:solidFill>
            <a:schemeClr val="bg1"/>
          </a:solidFill>
          <a:ln w="9525">
            <a:noFill/>
            <a:miter lim="800000"/>
            <a:headEnd/>
            <a:tailEnd/>
          </a:ln>
        </p:spPr>
        <p:txBody>
          <a:bodyPr wrap="none" lIns="0" tIns="0" rIns="0" bIns="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bg1">
                    <a:lumMod val="50000"/>
                  </a:schemeClr>
                </a:solidFill>
                <a:latin typeface="+mn-lt"/>
                <a:ea typeface="+mn-ea"/>
                <a:cs typeface="+mn-cs"/>
              </a:rPr>
              <a:t>20 Enterprise, 4th Floor, Aliso Viejo, CA 92656</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p:nvSpPr>
        <p:spPr>
          <a:xfrm>
            <a:off x="0" y="6248401"/>
            <a:ext cx="6934200" cy="440623"/>
          </a:xfrm>
          <a:prstGeom prst="rect">
            <a:avLst/>
          </a:prstGeom>
          <a:solidFill>
            <a:srgbClr val="00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UST_Global_logo.ai"/>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6248402"/>
            <a:ext cx="1828800" cy="451087"/>
          </a:xfrm>
          <a:prstGeom prst="rect">
            <a:avLst/>
          </a:prstGeom>
        </p:spPr>
      </p:pic>
      <p:sp>
        <p:nvSpPr>
          <p:cNvPr id="5" name="Footer Placeholder 4"/>
          <p:cNvSpPr>
            <a:spLocks noGrp="1"/>
          </p:cNvSpPr>
          <p:nvPr>
            <p:ph type="ftr" sz="quarter" idx="11"/>
          </p:nvPr>
        </p:nvSpPr>
        <p:spPr>
          <a:xfrm>
            <a:off x="457200" y="6276976"/>
            <a:ext cx="2895600" cy="365125"/>
          </a:xfrm>
          <a:prstGeom prst="rect">
            <a:avLst/>
          </a:prstGeom>
        </p:spPr>
        <p:txBody>
          <a:bodyPr/>
          <a:lstStyle>
            <a:lvl1pPr>
              <a:defRPr>
                <a:solidFill>
                  <a:schemeClr val="bg1"/>
                </a:solidFill>
              </a:defRPr>
            </a:lvl1pPr>
          </a:lstStyle>
          <a:p>
            <a:endParaRPr lang="en-US"/>
          </a:p>
        </p:txBody>
      </p:sp>
      <p:sp>
        <p:nvSpPr>
          <p:cNvPr id="9" name="Slide Number Placeholder 3"/>
          <p:cNvSpPr>
            <a:spLocks noGrp="1"/>
          </p:cNvSpPr>
          <p:nvPr>
            <p:ph type="sldNum" sz="quarter" idx="12"/>
          </p:nvPr>
        </p:nvSpPr>
        <p:spPr>
          <a:xfrm>
            <a:off x="0" y="6276975"/>
            <a:ext cx="457200" cy="365125"/>
          </a:xfrm>
          <a:prstGeom prst="rect">
            <a:avLst/>
          </a:prstGeom>
        </p:spPr>
        <p:txBody>
          <a:bodyPr/>
          <a:lstStyle>
            <a:lvl1pPr>
              <a:defRPr>
                <a:solidFill>
                  <a:schemeClr val="bg1"/>
                </a:solidFill>
              </a:defRPr>
            </a:lvl1pPr>
          </a:lstStyle>
          <a:p>
            <a:fld id="{B5DDA84D-1781-40C4-818C-C2B37FA26A28}" type="slidenum">
              <a:rPr lang="en-US" smtClean="0"/>
              <a:pPr/>
              <a:t>‹#›</a:t>
            </a:fld>
            <a:endParaRPr lang="en-US"/>
          </a:p>
        </p:txBody>
      </p:sp>
    </p:spTree>
    <p:extLst>
      <p:ext uri="{BB962C8B-B14F-4D97-AF65-F5344CB8AC3E}">
        <p14:creationId xmlns:p14="http://schemas.microsoft.com/office/powerpoint/2010/main" val="286452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title</a:t>
            </a:r>
            <a:endParaRPr lang="en-US" dirty="0"/>
          </a:p>
        </p:txBody>
      </p:sp>
      <p:sp>
        <p:nvSpPr>
          <p:cNvPr id="8" name="Text Placeholder 6"/>
          <p:cNvSpPr>
            <a:spLocks noGrp="1"/>
          </p:cNvSpPr>
          <p:nvPr>
            <p:ph type="body" sz="quarter" idx="11" hasCustomPrompt="1"/>
          </p:nvPr>
        </p:nvSpPr>
        <p:spPr>
          <a:xfrm>
            <a:off x="304800" y="7290"/>
            <a:ext cx="2667000" cy="449911"/>
          </a:xfrm>
        </p:spPr>
        <p:txBody>
          <a:bodyPr anchor="ctr" anchorCtr="1"/>
          <a:lstStyle>
            <a:lvl1pPr algn="ctr">
              <a:defRPr sz="1800">
                <a:solidFill>
                  <a:schemeClr val="bg1"/>
                </a:solidFill>
                <a:latin typeface="Hand Of Sean" pitchFamily="2" charset="0"/>
              </a:defRPr>
            </a:lvl1pPr>
          </a:lstStyle>
          <a:p>
            <a:pPr lvl="0"/>
            <a:r>
              <a:rPr lang="en-US" dirty="0" smtClean="0"/>
              <a:t>Edit Heading</a:t>
            </a:r>
            <a:endParaRPr lang="en-US" dirty="0"/>
          </a:p>
        </p:txBody>
      </p:sp>
      <p:sp>
        <p:nvSpPr>
          <p:cNvPr id="5" name="Rectangle 96"/>
          <p:cNvSpPr>
            <a:spLocks noGrp="1" noChangeArrowheads="1"/>
          </p:cNvSpPr>
          <p:nvPr>
            <p:ph type="sldNum" sz="quarter" idx="4"/>
          </p:nvPr>
        </p:nvSpPr>
        <p:spPr bwMode="auto">
          <a:xfrm>
            <a:off x="27766" y="6604348"/>
            <a:ext cx="44196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537263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4" name="Rectangle 33"/>
          <p:cNvSpPr/>
          <p:nvPr userDrawn="1"/>
        </p:nvSpPr>
        <p:spPr>
          <a:xfrm>
            <a:off x="0" y="0"/>
            <a:ext cx="9144000" cy="76200"/>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457200" y="6383179"/>
            <a:ext cx="1295400" cy="123111"/>
          </a:xfrm>
          <a:prstGeom prst="rect">
            <a:avLst/>
          </a:prstGeom>
          <a:noFill/>
        </p:spPr>
        <p:txBody>
          <a:bodyPr wrap="square" lIns="0" tIns="0" rIns="0" bIns="0" rtlCol="0">
            <a:spAutoFit/>
          </a:bodyPr>
          <a:lstStyle/>
          <a:p>
            <a:pPr algn="l"/>
            <a:r>
              <a:rPr lang="en-US" sz="800" dirty="0" smtClean="0">
                <a:solidFill>
                  <a:schemeClr val="bg1"/>
                </a:solidFill>
              </a:rPr>
              <a:t>Healthcare</a:t>
            </a:r>
            <a:endParaRPr lang="en-US" sz="800" dirty="0">
              <a:solidFill>
                <a:schemeClr val="bg1"/>
              </a:solidFill>
            </a:endParaRPr>
          </a:p>
        </p:txBody>
      </p:sp>
      <p:sp>
        <p:nvSpPr>
          <p:cNvPr id="17" name="Slide Number Placeholder 3"/>
          <p:cNvSpPr>
            <a:spLocks noGrp="1"/>
          </p:cNvSpPr>
          <p:nvPr>
            <p:ph type="sldNum" sz="quarter" idx="12"/>
          </p:nvPr>
        </p:nvSpPr>
        <p:spPr>
          <a:xfrm>
            <a:off x="0" y="6478088"/>
            <a:ext cx="457200" cy="365125"/>
          </a:xfrm>
        </p:spPr>
        <p:txBody>
          <a:bodyPr/>
          <a:lstStyle>
            <a:lvl1pPr>
              <a:defRPr sz="1100" b="0">
                <a:solidFill>
                  <a:schemeClr val="tx1"/>
                </a:solidFill>
              </a:defRPr>
            </a:lvl1pPr>
          </a:lstStyle>
          <a:p>
            <a:fld id="{3657DB35-97C3-4322-8C54-2B95152DD3E3}" type="slidenum">
              <a:rPr lang="en-US" smtClean="0"/>
              <a:pPr/>
              <a:t>‹#›</a:t>
            </a:fld>
            <a:endParaRPr lang="en-US" dirty="0"/>
          </a:p>
        </p:txBody>
      </p:sp>
      <p:sp>
        <p:nvSpPr>
          <p:cNvPr id="18" name="Footer Placeholder 4"/>
          <p:cNvSpPr txBox="1">
            <a:spLocks/>
          </p:cNvSpPr>
          <p:nvPr userDrawn="1"/>
        </p:nvSpPr>
        <p:spPr>
          <a:xfrm>
            <a:off x="685800" y="6478088"/>
            <a:ext cx="4267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0" dirty="0" smtClean="0">
                <a:solidFill>
                  <a:schemeClr val="tx1"/>
                </a:solidFill>
              </a:rPr>
              <a:t>© 2014 UST Global – Proprietary &amp; Confidential  </a:t>
            </a:r>
            <a:endParaRPr lang="en-US" sz="1100" b="0" dirty="0">
              <a:solidFill>
                <a:schemeClr val="tx1"/>
              </a:solidFill>
            </a:endParaRPr>
          </a:p>
        </p:txBody>
      </p:sp>
      <p:pic>
        <p:nvPicPr>
          <p:cNvPr id="19" name="Picture 18" descr="UST_Global_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67600" y="6436406"/>
            <a:ext cx="1600200" cy="394700"/>
          </a:xfrm>
          <a:prstGeom prst="rect">
            <a:avLst/>
          </a:prstGeom>
        </p:spPr>
      </p:pic>
    </p:spTree>
    <p:extLst>
      <p:ext uri="{BB962C8B-B14F-4D97-AF65-F5344CB8AC3E}">
        <p14:creationId xmlns:p14="http://schemas.microsoft.com/office/powerpoint/2010/main" val="29807074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only slide">
    <p:spTree>
      <p:nvGrpSpPr>
        <p:cNvPr id="1" name=""/>
        <p:cNvGrpSpPr/>
        <p:nvPr/>
      </p:nvGrpSpPr>
      <p:grpSpPr>
        <a:xfrm>
          <a:off x="0" y="0"/>
          <a:ext cx="0" cy="0"/>
          <a:chOff x="0" y="0"/>
          <a:chExt cx="0" cy="0"/>
        </a:xfrm>
      </p:grpSpPr>
      <p:sp>
        <p:nvSpPr>
          <p:cNvPr id="6" name="Text Placeholder 6"/>
          <p:cNvSpPr>
            <a:spLocks noGrp="1"/>
          </p:cNvSpPr>
          <p:nvPr>
            <p:ph type="body" sz="quarter" idx="13" hasCustomPrompt="1"/>
          </p:nvPr>
        </p:nvSpPr>
        <p:spPr>
          <a:xfrm>
            <a:off x="304800" y="0"/>
            <a:ext cx="2667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4"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defTabSz="914400"/>
            <a:fld id="{62119FA8-E5A2-4DF3-95A6-8A1A29F058E5}" type="slidenum">
              <a:rPr lang="en-US">
                <a:solidFill>
                  <a:prstClr val="white"/>
                </a:solidFill>
              </a:rPr>
              <a:pPr defTabSz="914400"/>
              <a:t>‹#›</a:t>
            </a:fld>
            <a:endParaRPr lang="en-US" dirty="0">
              <a:solidFill>
                <a:prstClr val="white"/>
              </a:solidFill>
            </a:endParaRPr>
          </a:p>
        </p:txBody>
      </p:sp>
    </p:spTree>
    <p:extLst>
      <p:ext uri="{BB962C8B-B14F-4D97-AF65-F5344CB8AC3E}">
        <p14:creationId xmlns:p14="http://schemas.microsoft.com/office/powerpoint/2010/main" val="2248651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7" name="Text Placeholder 6"/>
          <p:cNvSpPr>
            <a:spLocks noGrp="1"/>
          </p:cNvSpPr>
          <p:nvPr>
            <p:ph type="body" sz="quarter" idx="13" hasCustomPrompt="1"/>
          </p:nvPr>
        </p:nvSpPr>
        <p:spPr>
          <a:xfrm>
            <a:off x="304800" y="1"/>
            <a:ext cx="2667000" cy="381000"/>
          </a:xfrm>
        </p:spPr>
        <p:txBody>
          <a:bodyPr vert="horz" lIns="91440" tIns="45720" rIns="91440" bIns="45720" rtlCol="0" anchor="ctr" anchorCtr="1">
            <a:normAutofit/>
          </a:bodyPr>
          <a:lstStyle>
            <a:lvl1pPr>
              <a:defRPr lang="en-US" sz="1600" dirty="0">
                <a:solidFill>
                  <a:schemeClr val="bg1"/>
                </a:solidFill>
                <a:latin typeface="Segoe" panose="020B0502040504020203" pitchFamily="34" charset="0"/>
              </a:defRPr>
            </a:lvl1pPr>
          </a:lstStyle>
          <a:p>
            <a:pPr lvl="0" algn="ctr">
              <a:buNone/>
            </a:pPr>
            <a:r>
              <a:rPr lang="en-US" dirty="0" smtClean="0"/>
              <a:t>Edit Heading</a:t>
            </a:r>
            <a:endParaRPr lang="en-US" dirty="0"/>
          </a:p>
        </p:txBody>
      </p:sp>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Segoe" panose="020B0502040504020203" pitchFamily="34" charset="0"/>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129717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7" name="Text Placeholder 6"/>
          <p:cNvSpPr>
            <a:spLocks noGrp="1"/>
          </p:cNvSpPr>
          <p:nvPr>
            <p:ph type="body" sz="quarter" idx="13" hasCustomPrompt="1"/>
          </p:nvPr>
        </p:nvSpPr>
        <p:spPr>
          <a:xfrm>
            <a:off x="304800" y="1"/>
            <a:ext cx="2667000" cy="381000"/>
          </a:xfrm>
        </p:spPr>
        <p:txBody>
          <a:bodyPr vert="horz" lIns="91440" tIns="45720" rIns="91440" bIns="45720" rtlCol="0" anchor="ctr" anchorCtr="1">
            <a:normAutofit/>
          </a:bodyPr>
          <a:lstStyle>
            <a:lvl1pPr>
              <a:defRPr lang="en-US" sz="1600" dirty="0">
                <a:solidFill>
                  <a:schemeClr val="bg1"/>
                </a:solidFill>
                <a:latin typeface="Segoe" panose="020B0502040504020203" pitchFamily="34" charset="0"/>
              </a:defRPr>
            </a:lvl1pPr>
          </a:lstStyle>
          <a:p>
            <a:pPr lvl="0" algn="ctr">
              <a:buNone/>
            </a:pPr>
            <a:r>
              <a:rPr lang="en-US" dirty="0" smtClean="0"/>
              <a:t>Edit Heading</a:t>
            </a:r>
            <a:endParaRPr lang="en-US" dirty="0"/>
          </a:p>
        </p:txBody>
      </p:sp>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Segoe" panose="020B0502040504020203" pitchFamily="34" charset="0"/>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2704020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7" name="Text Placeholder 6"/>
          <p:cNvSpPr>
            <a:spLocks noGrp="1"/>
          </p:cNvSpPr>
          <p:nvPr>
            <p:ph type="body" sz="quarter" idx="13" hasCustomPrompt="1"/>
          </p:nvPr>
        </p:nvSpPr>
        <p:spPr>
          <a:xfrm>
            <a:off x="304800" y="0"/>
            <a:ext cx="2667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5"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390144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478088"/>
            <a:ext cx="457200" cy="365125"/>
          </a:xfrm>
        </p:spPr>
        <p:txBody>
          <a:bodyPr/>
          <a:lstStyle>
            <a:lvl1pPr>
              <a:defRPr sz="1100" b="0">
                <a:solidFill>
                  <a:schemeClr val="tx1"/>
                </a:solidFill>
              </a:defRPr>
            </a:lvl1pPr>
          </a:lstStyle>
          <a:p>
            <a:fld id="{3657DB35-97C3-4322-8C54-2B95152DD3E3}" type="slidenum">
              <a:rPr lang="en-US" smtClean="0"/>
              <a:pPr/>
              <a:t>‹#›</a:t>
            </a:fld>
            <a:endParaRPr lang="en-US" dirty="0"/>
          </a:p>
        </p:txBody>
      </p:sp>
      <p:sp>
        <p:nvSpPr>
          <p:cNvPr id="8" name="Rectangle 7"/>
          <p:cNvSpPr/>
          <p:nvPr userDrawn="1"/>
        </p:nvSpPr>
        <p:spPr>
          <a:xfrm>
            <a:off x="0" y="0"/>
            <a:ext cx="9144000" cy="76200"/>
          </a:xfrm>
          <a:prstGeom prst="rect">
            <a:avLst/>
          </a:prstGeom>
          <a:solidFill>
            <a:srgbClr val="00A0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rot="10800000">
            <a:off x="304800" y="76200"/>
            <a:ext cx="2667000" cy="380999"/>
          </a:xfrm>
          <a:prstGeom prst="round2SameRect">
            <a:avLst>
              <a:gd name="adj1" fmla="val 39623"/>
              <a:gd name="adj2" fmla="val 0"/>
            </a:avLst>
          </a:prstGeom>
          <a:solidFill>
            <a:srgbClr val="00A0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prstClr val="black"/>
              </a:solidFill>
            </a:endParaRPr>
          </a:p>
        </p:txBody>
      </p:sp>
      <p:sp>
        <p:nvSpPr>
          <p:cNvPr id="10" name="Footer Placeholder 4"/>
          <p:cNvSpPr txBox="1">
            <a:spLocks/>
          </p:cNvSpPr>
          <p:nvPr userDrawn="1"/>
        </p:nvSpPr>
        <p:spPr>
          <a:xfrm>
            <a:off x="685800" y="6478088"/>
            <a:ext cx="4267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0" dirty="0" smtClean="0">
                <a:solidFill>
                  <a:schemeClr val="tx1"/>
                </a:solidFill>
              </a:rPr>
              <a:t>© 2014 UST Global – Proprietary &amp; Confidential  </a:t>
            </a:r>
            <a:endParaRPr lang="en-US" sz="1100" b="0" dirty="0">
              <a:solidFill>
                <a:schemeClr val="tx1"/>
              </a:solidFill>
            </a:endParaRPr>
          </a:p>
        </p:txBody>
      </p:sp>
      <p:pic>
        <p:nvPicPr>
          <p:cNvPr id="11" name="Picture 10" descr="UST_Global_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67600" y="6463300"/>
            <a:ext cx="1600200" cy="394700"/>
          </a:xfrm>
          <a:prstGeom prst="rect">
            <a:avLst/>
          </a:prstGeom>
        </p:spPr>
      </p:pic>
    </p:spTree>
    <p:extLst>
      <p:ext uri="{BB962C8B-B14F-4D97-AF65-F5344CB8AC3E}">
        <p14:creationId xmlns:p14="http://schemas.microsoft.com/office/powerpoint/2010/main" val="300757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grpSp>
        <p:nvGrpSpPr>
          <p:cNvPr id="5" name="Group 4"/>
          <p:cNvGrpSpPr/>
          <p:nvPr userDrawn="1"/>
        </p:nvGrpSpPr>
        <p:grpSpPr>
          <a:xfrm>
            <a:off x="2" y="0"/>
            <a:ext cx="9144001" cy="6400800"/>
            <a:chOff x="0" y="0"/>
            <a:chExt cx="9144001" cy="6400800"/>
          </a:xfrm>
        </p:grpSpPr>
        <p:pic>
          <p:nvPicPr>
            <p:cNvPr id="8"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 name="Rectangle 9"/>
          <p:cNvSpPr/>
          <p:nvPr userDrawn="1"/>
        </p:nvSpPr>
        <p:spPr>
          <a:xfrm>
            <a:off x="-1" y="3316519"/>
            <a:ext cx="9144001" cy="1531253"/>
          </a:xfrm>
          <a:prstGeom prst="rect">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231320" y="3739244"/>
            <a:ext cx="8681358" cy="685800"/>
          </a:xfrm>
        </p:spPr>
        <p:txBody>
          <a:bodyPr anchor="ctr">
            <a:normAutofit/>
          </a:bodyPr>
          <a:lstStyle>
            <a:lvl1pPr marL="63500" indent="-63500" algn="l">
              <a:buNone/>
              <a:defRPr sz="3200" b="1" baseline="0">
                <a:latin typeface="+mn-lt"/>
              </a:defRPr>
            </a:lvl1pPr>
          </a:lstStyle>
          <a:p>
            <a:pPr lvl="0"/>
            <a:r>
              <a:rPr lang="en-US" dirty="0" smtClean="0"/>
              <a:t>Section Break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Break Slide">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9144000" cy="6386287"/>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119742" y="3581400"/>
            <a:ext cx="4953000" cy="685800"/>
          </a:xfrm>
        </p:spPr>
        <p:txBody>
          <a:bodyPr anchor="ctr">
            <a:normAutofit/>
          </a:bodyPr>
          <a:lstStyle>
            <a:lvl1pPr marL="63500" indent="-63500">
              <a:buNone/>
              <a:defRPr sz="3200" b="1" baseline="0">
                <a:latin typeface="+mn-lt"/>
              </a:defRPr>
            </a:lvl1pPr>
          </a:lstStyle>
          <a:p>
            <a:pPr lvl="0"/>
            <a:r>
              <a:rPr lang="en-US" dirty="0" smtClean="0"/>
              <a:t>Section Break Title</a:t>
            </a:r>
          </a:p>
        </p:txBody>
      </p:sp>
    </p:spTree>
    <p:extLst>
      <p:ext uri="{BB962C8B-B14F-4D97-AF65-F5344CB8AC3E}">
        <p14:creationId xmlns:p14="http://schemas.microsoft.com/office/powerpoint/2010/main" val="295259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457200"/>
            <a:ext cx="8436864" cy="530352"/>
          </a:xfrm>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371600"/>
            <a:ext cx="8382000" cy="5029200"/>
          </a:xfrm>
        </p:spPr>
        <p:txBody>
          <a:bodyPr/>
          <a:lstStyle>
            <a:lvl3pPr>
              <a:defRPr/>
            </a:lvl3pPr>
            <a:lvl4pPr>
              <a:buFont typeface="Calibri" pitchFamily="34" charset="0"/>
              <a:buChar char="»"/>
              <a:defRPr/>
            </a:lvl4pPr>
            <a:lvl5pP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
        <p:nvSpPr>
          <p:cNvPr id="8"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Box 4"/>
          <p:cNvSpPr txBox="1"/>
          <p:nvPr userDrawn="1"/>
        </p:nvSpPr>
        <p:spPr>
          <a:xfrm>
            <a:off x="393700" y="1758950"/>
            <a:ext cx="8343900" cy="2031325"/>
          </a:xfrm>
          <a:prstGeom prst="rect">
            <a:avLst/>
          </a:prstGeom>
          <a:noFill/>
        </p:spPr>
        <p:txBody>
          <a:bodyPr wrap="square" rtlCol="0">
            <a:spAutoFit/>
          </a:bodyPr>
          <a:lstStyle/>
          <a:p>
            <a:pPr algn="just"/>
            <a:r>
              <a:rPr lang="en-US" sz="1400" dirty="0"/>
              <a:t>Copyright © 2015 by UST Global </a:t>
            </a:r>
            <a:r>
              <a:rPr lang="en-US" sz="1400" dirty="0" smtClean="0"/>
              <a:t>Inc. All </a:t>
            </a:r>
            <a:r>
              <a:rPr lang="en-US" sz="1400" dirty="0"/>
              <a:t>rights reserved</a:t>
            </a:r>
            <a:r>
              <a:rPr lang="en-US" sz="1400" dirty="0" smtClean="0"/>
              <a:t>. </a:t>
            </a:r>
            <a:r>
              <a:rPr lang="en-US" sz="1400"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a:t>
            </a:r>
            <a:r>
              <a:rPr lang="en-US" sz="1400" dirty="0" smtClean="0"/>
              <a:t>. </a:t>
            </a:r>
            <a:r>
              <a:rPr lang="en-US" sz="1400" dirty="0"/>
              <a:t>Further, all information contained herein is proprietary and confidential to UST Global </a:t>
            </a:r>
            <a:r>
              <a:rPr lang="en-US" sz="1400" dirty="0" err="1"/>
              <a:t>Inc</a:t>
            </a:r>
            <a:r>
              <a:rPr lang="en-US" sz="1400" dirty="0"/>
              <a:t> and may not be disclosed to any third party</a:t>
            </a:r>
            <a:r>
              <a:rPr lang="en-US" sz="1400" dirty="0" smtClean="0"/>
              <a:t>. </a:t>
            </a:r>
            <a:r>
              <a:rPr lang="en-US" sz="1400" dirty="0"/>
              <a:t>Exceptions to this notice are permitted only with the express, written permission of UST Global Inc</a:t>
            </a:r>
            <a:r>
              <a:rPr lang="en-US" sz="1400" dirty="0" smtClean="0"/>
              <a:t>.</a:t>
            </a:r>
          </a:p>
          <a:p>
            <a:pPr algn="just"/>
            <a:endParaRPr lang="en-US" sz="1400" dirty="0"/>
          </a:p>
          <a:p>
            <a:pPr algn="just"/>
            <a:r>
              <a:rPr lang="en-US" sz="1400" dirty="0"/>
              <a:t>UST Global® is a registered service mark of UST Global </a:t>
            </a:r>
            <a:r>
              <a:rPr lang="en-US" sz="1400" dirty="0" err="1" smtClean="0"/>
              <a:t>Inc</a:t>
            </a:r>
            <a:endParaRPr lang="en-US" sz="1400" dirty="0"/>
          </a:p>
        </p:txBody>
      </p:sp>
      <p:sp>
        <p:nvSpPr>
          <p:cNvPr id="7" name="TextBox 6"/>
          <p:cNvSpPr txBox="1"/>
          <p:nvPr userDrawn="1"/>
        </p:nvSpPr>
        <p:spPr>
          <a:xfrm>
            <a:off x="393702" y="4116389"/>
            <a:ext cx="8376331" cy="1384995"/>
          </a:xfrm>
          <a:prstGeom prst="rect">
            <a:avLst/>
          </a:prstGeom>
          <a:noFill/>
        </p:spPr>
        <p:txBody>
          <a:bodyPr wrap="square" rtlCol="0">
            <a:spAutoFit/>
          </a:bodyPr>
          <a:lstStyle/>
          <a:p>
            <a:r>
              <a:rPr lang="en-US" sz="1400" dirty="0" smtClean="0"/>
              <a:t>UST </a:t>
            </a:r>
            <a:r>
              <a:rPr lang="en-US" sz="1400" dirty="0"/>
              <a:t>Global</a:t>
            </a:r>
          </a:p>
          <a:p>
            <a:r>
              <a:rPr lang="en-US" sz="1400" dirty="0"/>
              <a:t>20 Enterprise</a:t>
            </a:r>
          </a:p>
          <a:p>
            <a:r>
              <a:rPr lang="en-US" sz="1400" dirty="0"/>
              <a:t>Aliso Viejo, CA 92656</a:t>
            </a:r>
          </a:p>
          <a:p>
            <a:r>
              <a:rPr lang="en-US" sz="1400" dirty="0"/>
              <a:t>Tel: 949.716.8757</a:t>
            </a:r>
          </a:p>
          <a:p>
            <a:r>
              <a:rPr lang="en-US" sz="1400" dirty="0"/>
              <a:t>Fax: 949.716.8396</a:t>
            </a:r>
          </a:p>
          <a:p>
            <a:r>
              <a:rPr lang="en-US" sz="1400" u="sng" dirty="0" smtClean="0">
                <a:hlinkClick r:id="rId2"/>
              </a:rPr>
              <a:t>www.ust-global.com</a:t>
            </a:r>
            <a:endParaRPr lang="en-US" sz="1400" dirty="0"/>
          </a:p>
        </p:txBody>
      </p:sp>
      <p:sp>
        <p:nvSpPr>
          <p:cNvPr id="10" name="Title 1"/>
          <p:cNvSpPr txBox="1">
            <a:spLocks/>
          </p:cNvSpPr>
          <p:nvPr userDrawn="1"/>
        </p:nvSpPr>
        <p:spPr>
          <a:xfrm>
            <a:off x="381000" y="499932"/>
            <a:ext cx="8436864" cy="530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mtClean="0"/>
              <a:t>Copyright and Confidentiality Notice</a:t>
            </a:r>
            <a:endParaRPr lang="en-US" dirty="0"/>
          </a:p>
        </p:txBody>
      </p:sp>
      <p:sp>
        <p:nvSpPr>
          <p:cNvPr id="12" name="Text Placeholder 6"/>
          <p:cNvSpPr>
            <a:spLocks noGrp="1"/>
          </p:cNvSpPr>
          <p:nvPr>
            <p:ph type="body" sz="quarter" idx="15"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UST Global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 Slide">
    <p:spTree>
      <p:nvGrpSpPr>
        <p:cNvPr id="1" name=""/>
        <p:cNvGrpSpPr/>
        <p:nvPr/>
      </p:nvGrpSpPr>
      <p:grpSpPr>
        <a:xfrm>
          <a:off x="0" y="0"/>
          <a:ext cx="0" cy="0"/>
          <a:chOff x="0" y="0"/>
          <a:chExt cx="0" cy="0"/>
        </a:xfrm>
      </p:grpSpPr>
      <p:grpSp>
        <p:nvGrpSpPr>
          <p:cNvPr id="4" name="Group 3"/>
          <p:cNvGrpSpPr/>
          <p:nvPr userDrawn="1"/>
        </p:nvGrpSpPr>
        <p:grpSpPr>
          <a:xfrm>
            <a:off x="2" y="0"/>
            <a:ext cx="9144001" cy="6400800"/>
            <a:chOff x="0" y="0"/>
            <a:chExt cx="9144001" cy="6400800"/>
          </a:xfrm>
        </p:grpSpPr>
        <p:pic>
          <p:nvPicPr>
            <p:cNvPr id="5"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Tree>
    <p:extLst>
      <p:ext uri="{BB962C8B-B14F-4D97-AF65-F5344CB8AC3E}">
        <p14:creationId xmlns:p14="http://schemas.microsoft.com/office/powerpoint/2010/main" val="407353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a:latin typeface="+mn-lt"/>
              </a:defRPr>
            </a:lvl1pPr>
          </a:lstStyle>
          <a:p>
            <a:r>
              <a:rPr lang="en-US" dirty="0" smtClean="0"/>
              <a:t>Click to add title</a:t>
            </a:r>
            <a:endParaRPr lang="en-US" dirty="0"/>
          </a:p>
        </p:txBody>
      </p:sp>
      <p:sp>
        <p:nvSpPr>
          <p:cNvPr id="3" name="Content Placeholder 2"/>
          <p:cNvSpPr>
            <a:spLocks noGrp="1"/>
          </p:cNvSpPr>
          <p:nvPr>
            <p:ph sz="half" idx="1" hasCustomPrompt="1"/>
          </p:nvPr>
        </p:nvSpPr>
        <p:spPr>
          <a:xfrm>
            <a:off x="457200"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4" name="Content Placeholder 3"/>
          <p:cNvSpPr>
            <a:spLocks noGrp="1"/>
          </p:cNvSpPr>
          <p:nvPr>
            <p:ph sz="half" idx="2" hasCustomPrompt="1"/>
          </p:nvPr>
        </p:nvSpPr>
        <p:spPr>
          <a:xfrm>
            <a:off x="4721352"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7"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0"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 Placeholder 2"/>
          <p:cNvSpPr>
            <a:spLocks noGrp="1"/>
          </p:cNvSpPr>
          <p:nvPr>
            <p:ph type="body" idx="1" hasCustomPrompt="1"/>
          </p:nvPr>
        </p:nvSpPr>
        <p:spPr>
          <a:xfrm>
            <a:off x="457200" y="1352550"/>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4" name="Content Placeholder 3"/>
          <p:cNvSpPr>
            <a:spLocks noGrp="1"/>
          </p:cNvSpPr>
          <p:nvPr>
            <p:ph sz="half" idx="2" hasCustomPrompt="1"/>
          </p:nvPr>
        </p:nvSpPr>
        <p:spPr>
          <a:xfrm>
            <a:off x="457200"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5" name="Text Placeholder 4"/>
          <p:cNvSpPr>
            <a:spLocks noGrp="1"/>
          </p:cNvSpPr>
          <p:nvPr>
            <p:ph type="body" sz="quarter" idx="3" hasCustomPrompt="1"/>
          </p:nvPr>
        </p:nvSpPr>
        <p:spPr>
          <a:xfrm>
            <a:off x="4645025" y="1352550"/>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6" name="Content Placeholder 5"/>
          <p:cNvSpPr>
            <a:spLocks noGrp="1"/>
          </p:cNvSpPr>
          <p:nvPr>
            <p:ph sz="quarter" idx="4" hasCustomPrompt="1"/>
          </p:nvPr>
        </p:nvSpPr>
        <p:spPr>
          <a:xfrm>
            <a:off x="4645025"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10"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2"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57200"/>
            <a:ext cx="8436864" cy="530352"/>
          </a:xfrm>
          <a:prstGeom prst="rect">
            <a:avLst/>
          </a:prstGeom>
        </p:spPr>
        <p:txBody>
          <a:bodyPr vert="horz" lIns="91440" tIns="45720" rIns="91440" bIns="45720" rtlCol="0" anchor="ctr">
            <a:noAutofit/>
          </a:bodyPr>
          <a:lstStyle/>
          <a:p>
            <a:r>
              <a:rPr lang="en-US" dirty="0" smtClean="0"/>
              <a:t>Click to add title</a:t>
            </a:r>
            <a:endParaRPr lang="en-US" dirty="0"/>
          </a:p>
        </p:txBody>
      </p:sp>
      <p:sp>
        <p:nvSpPr>
          <p:cNvPr id="3" name="Text Placeholder 2"/>
          <p:cNvSpPr>
            <a:spLocks noGrp="1"/>
          </p:cNvSpPr>
          <p:nvPr>
            <p:ph type="body" idx="1"/>
          </p:nvPr>
        </p:nvSpPr>
        <p:spPr>
          <a:xfrm>
            <a:off x="381000" y="1371600"/>
            <a:ext cx="8458200" cy="50292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a:p>
            <a:pPr lvl="3"/>
            <a:endParaRPr lang="en-US" dirty="0"/>
          </a:p>
          <a:p>
            <a:pPr lvl="5"/>
            <a:endParaRPr lang="en-US" dirty="0" smtClean="0"/>
          </a:p>
        </p:txBody>
      </p:sp>
      <p:sp>
        <p:nvSpPr>
          <p:cNvPr id="7" name="Round Same Side Corner Rectangle 6"/>
          <p:cNvSpPr/>
          <p:nvPr/>
        </p:nvSpPr>
        <p:spPr>
          <a:xfrm rot="10800000">
            <a:off x="304800" y="-3176"/>
            <a:ext cx="2667000" cy="380999"/>
          </a:xfrm>
          <a:prstGeom prst="round2SameRect">
            <a:avLst>
              <a:gd name="adj1" fmla="val 39623"/>
              <a:gd name="adj2" fmla="val 0"/>
            </a:avLst>
          </a:prstGeom>
          <a:solidFill>
            <a:srgbClr val="49A0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dirty="0" smtClean="0">
              <a:solidFill>
                <a:schemeClr val="tx1"/>
              </a:solidFill>
            </a:endParaRPr>
          </a:p>
        </p:txBody>
      </p:sp>
      <p:cxnSp>
        <p:nvCxnSpPr>
          <p:cNvPr id="5" name="Straight Connector 4"/>
          <p:cNvCxnSpPr/>
          <p:nvPr userDrawn="1"/>
        </p:nvCxnSpPr>
        <p:spPr>
          <a:xfrm flipV="1">
            <a:off x="0" y="-3179"/>
            <a:ext cx="9144000" cy="3179"/>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userDrawn="1"/>
        </p:nvPicPr>
        <p:blipFill>
          <a:blip r:embed="rId20" cstate="email">
            <a:extLst>
              <a:ext uri="{28A0092B-C50C-407E-A947-70E740481C1C}">
                <a14:useLocalDpi xmlns:a14="http://schemas.microsoft.com/office/drawing/2010/main" val="0"/>
              </a:ext>
            </a:extLst>
          </a:blip>
          <a:srcRect/>
          <a:stretch>
            <a:fillRect/>
          </a:stretch>
        </p:blipFill>
        <p:spPr bwMode="auto">
          <a:xfrm>
            <a:off x="7768424" y="6385560"/>
            <a:ext cx="1375577"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730015" y="6563974"/>
            <a:ext cx="6766596" cy="261610"/>
          </a:xfrm>
          <a:prstGeom prst="rect">
            <a:avLst/>
          </a:prstGeom>
          <a:noFill/>
        </p:spPr>
        <p:txBody>
          <a:bodyPr wrap="none" rtlCol="0">
            <a:spAutoFit/>
          </a:bodyPr>
          <a:lstStyle/>
          <a:p>
            <a:r>
              <a:rPr lang="en-US" sz="1100" dirty="0">
                <a:solidFill>
                  <a:prstClr val="white">
                    <a:lumMod val="50000"/>
                  </a:prstClr>
                </a:solidFill>
              </a:rPr>
              <a:t>Confidential and proprietary. Not to be disclosed to anyone but intended recipient. © 2015 UST Global </a:t>
            </a:r>
            <a:r>
              <a:rPr lang="en-US" sz="1100" dirty="0" err="1">
                <a:solidFill>
                  <a:prstClr val="white">
                    <a:lumMod val="50000"/>
                  </a:prstClr>
                </a:solidFill>
              </a:rPr>
              <a:t>Inc</a:t>
            </a:r>
            <a:endParaRPr lang="en-US" sz="1100" dirty="0">
              <a:solidFill>
                <a:prstClr val="white">
                  <a:lumMod val="50000"/>
                </a:prstClr>
              </a:solidFill>
            </a:endParaRPr>
          </a:p>
        </p:txBody>
      </p:sp>
      <p:sp>
        <p:nvSpPr>
          <p:cNvPr id="12" name="Rectangle 96"/>
          <p:cNvSpPr>
            <a:spLocks noGrp="1" noChangeArrowheads="1"/>
          </p:cNvSpPr>
          <p:nvPr>
            <p:ph type="sldNum" sz="quarter" idx="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50" r:id="rId4"/>
    <p:sldLayoutId id="2147483654" r:id="rId5"/>
    <p:sldLayoutId id="2147483651" r:id="rId6"/>
    <p:sldLayoutId id="2147483662" r:id="rId7"/>
    <p:sldLayoutId id="2147483652" r:id="rId8"/>
    <p:sldLayoutId id="2147483653" r:id="rId9"/>
    <p:sldLayoutId id="2147483661" r:id="rId10"/>
    <p:sldLayoutId id="2147483663" r:id="rId11"/>
    <p:sldLayoutId id="2147483665" r:id="rId12"/>
    <p:sldLayoutId id="2147483666" r:id="rId13"/>
    <p:sldLayoutId id="2147483667" r:id="rId14"/>
    <p:sldLayoutId id="2147483668" r:id="rId15"/>
    <p:sldLayoutId id="2147483669" r:id="rId16"/>
    <p:sldLayoutId id="2147483671" r:id="rId17"/>
    <p:sldLayoutId id="2147483672" r:id="rId18"/>
  </p:sldLayoutIdLst>
  <p:hf hdr="0" ftr="0" dt="0"/>
  <p:txStyles>
    <p:titleStyle>
      <a:lvl1pPr algn="ctr" defTabSz="914400" rtl="0" eaLnBrk="1" latinLnBrk="0" hangingPunct="1">
        <a:spcBef>
          <a:spcPct val="0"/>
        </a:spcBef>
        <a:buNone/>
        <a:defRPr sz="2400" b="1" kern="1200">
          <a:solidFill>
            <a:schemeClr val="tx1"/>
          </a:solidFill>
          <a:latin typeface="+mn-lt"/>
          <a:ea typeface="+mj-ea"/>
          <a:cs typeface="+mj-cs"/>
        </a:defRPr>
      </a:lvl1pPr>
    </p:titleStyle>
    <p:body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algn="l"/>
            <a:r>
              <a:rPr lang="en-US" dirty="0" smtClean="0"/>
              <a:t>Healthcare</a:t>
            </a:r>
            <a:endParaRPr lang="en-US" dirty="0"/>
          </a:p>
        </p:txBody>
      </p:sp>
      <p:sp>
        <p:nvSpPr>
          <p:cNvPr id="3" name="Text Placeholder 2"/>
          <p:cNvSpPr>
            <a:spLocks noGrp="1"/>
          </p:cNvSpPr>
          <p:nvPr>
            <p:ph type="body" sz="quarter" idx="11"/>
          </p:nvPr>
        </p:nvSpPr>
        <p:spPr/>
        <p:txBody>
          <a:bodyPr/>
          <a:lstStyle/>
          <a:p>
            <a:r>
              <a:rPr lang="en-US" dirty="0"/>
              <a:t>WGS </a:t>
            </a:r>
            <a:r>
              <a:rPr lang="en-US" dirty="0" err="1"/>
              <a:t>Accum</a:t>
            </a:r>
            <a:r>
              <a:rPr lang="en-US" dirty="0"/>
              <a:t> ODS</a:t>
            </a:r>
          </a:p>
          <a:p>
            <a:endParaRPr lang="en-US" dirty="0"/>
          </a:p>
        </p:txBody>
      </p:sp>
      <p:sp>
        <p:nvSpPr>
          <p:cNvPr id="5" name="Text Placeholder 4"/>
          <p:cNvSpPr>
            <a:spLocks noGrp="1"/>
          </p:cNvSpPr>
          <p:nvPr>
            <p:ph type="body" sz="quarter" idx="15"/>
          </p:nvPr>
        </p:nvSpPr>
        <p:spPr/>
        <p:txBody>
          <a:bodyPr/>
          <a:lstStyle/>
          <a:p>
            <a:r>
              <a:rPr lang="en-US" dirty="0" smtClean="0"/>
              <a:t>Version 1, May 2015</a:t>
            </a:r>
            <a:endParaRPr lang="en-US" dirty="0"/>
          </a:p>
        </p:txBody>
      </p:sp>
      <p:pic>
        <p:nvPicPr>
          <p:cNvPr id="6" name="Picture 5" descr="Anthem Logo.jpg"/>
          <p:cNvPicPr>
            <a:picLocks noChangeAspect="1"/>
          </p:cNvPicPr>
          <p:nvPr/>
        </p:nvPicPr>
        <p:blipFill>
          <a:blip r:embed="rId2" cstate="print"/>
          <a:stretch>
            <a:fillRect/>
          </a:stretch>
        </p:blipFill>
        <p:spPr>
          <a:xfrm>
            <a:off x="6373496" y="2038569"/>
            <a:ext cx="2624300" cy="519790"/>
          </a:xfrm>
          <a:prstGeom prst="rect">
            <a:avLst/>
          </a:prstGeom>
        </p:spPr>
      </p:pic>
    </p:spTree>
    <p:extLst>
      <p:ext uri="{BB962C8B-B14F-4D97-AF65-F5344CB8AC3E}">
        <p14:creationId xmlns:p14="http://schemas.microsoft.com/office/powerpoint/2010/main" val="62337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Points</a:t>
            </a:r>
            <a:endParaRPr lang="en-US" dirty="0"/>
          </a:p>
        </p:txBody>
      </p:sp>
      <p:sp>
        <p:nvSpPr>
          <p:cNvPr id="4" name="Text Placeholder 3"/>
          <p:cNvSpPr>
            <a:spLocks noGrp="1"/>
          </p:cNvSpPr>
          <p:nvPr>
            <p:ph type="body" sz="quarter" idx="13"/>
          </p:nvPr>
        </p:nvSpPr>
        <p:spPr/>
        <p:txBody>
          <a:bodyPr anchor="t"/>
          <a:lstStyle/>
          <a:p>
            <a:r>
              <a:rPr lang="en-US" dirty="0" smtClean="0"/>
              <a:t>WGS </a:t>
            </a:r>
            <a:r>
              <a:rPr lang="en-US" dirty="0" err="1"/>
              <a:t>Accum</a:t>
            </a:r>
            <a:r>
              <a:rPr lang="en-US" dirty="0"/>
              <a:t> ODS</a:t>
            </a:r>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92394861"/>
              </p:ext>
            </p:extLst>
          </p:nvPr>
        </p:nvGraphicFramePr>
        <p:xfrm>
          <a:off x="789455" y="1007159"/>
          <a:ext cx="7565090" cy="2475731"/>
        </p:xfrm>
        <a:graphic>
          <a:graphicData uri="http://schemas.openxmlformats.org/drawingml/2006/table">
            <a:tbl>
              <a:tblPr firstRow="1" bandRow="1">
                <a:tableStyleId>{72833802-FEF1-4C79-8D5D-14CF1EAF98D9}</a:tableStyleId>
              </a:tblPr>
              <a:tblGrid>
                <a:gridCol w="1780023"/>
                <a:gridCol w="2076690"/>
                <a:gridCol w="1817104"/>
                <a:gridCol w="1891273"/>
              </a:tblGrid>
              <a:tr h="566195">
                <a:tc>
                  <a:txBody>
                    <a:bodyPr/>
                    <a:lstStyle/>
                    <a:p>
                      <a:r>
                        <a:rPr lang="en-US" sz="1400" dirty="0" smtClean="0"/>
                        <a:t>Problem</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Cause</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UST Global Involvement</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Next Steps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95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err="1" smtClean="0">
                          <a:solidFill>
                            <a:schemeClr val="tx1"/>
                          </a:solidFill>
                          <a:latin typeface="+mn-lt"/>
                          <a:ea typeface="+mn-ea"/>
                          <a:cs typeface="+mn-cs"/>
                        </a:rPr>
                        <a:t>Accum</a:t>
                      </a:r>
                      <a:r>
                        <a:rPr lang="en-US" sz="1300" kern="1200" dirty="0" smtClean="0">
                          <a:solidFill>
                            <a:schemeClr val="tx1"/>
                          </a:solidFill>
                          <a:latin typeface="+mn-lt"/>
                          <a:ea typeface="+mn-ea"/>
                          <a:cs typeface="+mn-cs"/>
                        </a:rPr>
                        <a:t> ODS Integration layer is making additional message hops slowing the transaction.  </a:t>
                      </a:r>
                      <a:endParaRPr lang="en-US" sz="13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tx1"/>
                          </a:solidFill>
                          <a:latin typeface="+mn-lt"/>
                          <a:ea typeface="+mn-ea"/>
                          <a:cs typeface="+mn-cs"/>
                        </a:rPr>
                        <a:t>Current structure makes 11 message hops before reaching the mainframe to get the ODS data. Some of these message hops are redundant and can be avoided.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tx1"/>
                          </a:solidFill>
                          <a:latin typeface="+mn-lt"/>
                          <a:ea typeface="+mn-ea"/>
                          <a:cs typeface="+mn-cs"/>
                        </a:rPr>
                        <a:t>Analyze each message request and response layer and confirm some are redundant and can be cut down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tx1"/>
                          </a:solidFill>
                          <a:latin typeface="+mn-lt"/>
                          <a:ea typeface="+mn-ea"/>
                          <a:cs typeface="+mn-cs"/>
                        </a:rPr>
                        <a:t>Finalize the analysis and come up with approach document</a:t>
                      </a:r>
                      <a:endParaRPr lang="en-US" sz="13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052" name="Picture 4" descr="https://www.mcgill.ca/oss/files/oss/channels/image/confus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13679" y="51203"/>
            <a:ext cx="1215742" cy="87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135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6227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2</a:t>
            </a:fld>
            <a:endParaRPr lang="en-US" dirty="0"/>
          </a:p>
        </p:txBody>
      </p:sp>
      <p:sp>
        <p:nvSpPr>
          <p:cNvPr id="3" name="Text Placeholder 2"/>
          <p:cNvSpPr>
            <a:spLocks noGrp="1"/>
          </p:cNvSpPr>
          <p:nvPr>
            <p:ph type="body" sz="quarter" idx="15"/>
          </p:nvPr>
        </p:nvSpPr>
        <p:spPr/>
        <p:txBody>
          <a:bodyPr/>
          <a:lstStyle/>
          <a:p>
            <a:r>
              <a:rPr lang="en-US" dirty="0" smtClean="0"/>
              <a:t>Copyright</a:t>
            </a:r>
            <a:endParaRPr lang="en-US" dirty="0"/>
          </a:p>
        </p:txBody>
      </p:sp>
    </p:spTree>
    <p:extLst>
      <p:ext uri="{BB962C8B-B14F-4D97-AF65-F5344CB8AC3E}">
        <p14:creationId xmlns:p14="http://schemas.microsoft.com/office/powerpoint/2010/main" val="79192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436864" cy="530352"/>
          </a:xfrm>
        </p:spPr>
        <p:txBody>
          <a:bodyPr/>
          <a:lstStyle/>
          <a:p>
            <a:r>
              <a:rPr lang="en-US" dirty="0" smtClean="0"/>
              <a:t>Agenda</a:t>
            </a:r>
            <a:endParaRPr lang="en-US" dirty="0"/>
          </a:p>
        </p:txBody>
      </p:sp>
      <p:sp>
        <p:nvSpPr>
          <p:cNvPr id="3" name="Text Placeholder 2"/>
          <p:cNvSpPr>
            <a:spLocks noGrp="1"/>
          </p:cNvSpPr>
          <p:nvPr>
            <p:ph type="body" sz="quarter" idx="13"/>
          </p:nvPr>
        </p:nvSpPr>
        <p:spPr/>
        <p:txBody>
          <a:bodyPr/>
          <a:lstStyle/>
          <a:p>
            <a:r>
              <a:rPr lang="en-US" dirty="0" smtClean="0"/>
              <a:t>Agenda</a:t>
            </a:r>
            <a:endParaRPr lang="en-US" dirty="0"/>
          </a:p>
        </p:txBody>
      </p:sp>
      <p:sp>
        <p:nvSpPr>
          <p:cNvPr id="15" name="Rounded Rectangle 14"/>
          <p:cNvSpPr/>
          <p:nvPr/>
        </p:nvSpPr>
        <p:spPr>
          <a:xfrm>
            <a:off x="304799" y="4086475"/>
            <a:ext cx="4352925" cy="498292"/>
          </a:xfrm>
          <a:prstGeom prst="roundRect">
            <a:avLst/>
          </a:prstGeom>
          <a:solidFill>
            <a:srgbClr val="00B0F0"/>
          </a:solid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txBody>
          <a:bodyPr spcFirstLastPara="0" vert="horz" wrap="square" lIns="99568" tIns="99568" rIns="99568" bIns="99568" numCol="1" spcCol="1270" anchor="ctr" anchorCtr="0">
            <a:spAutoFit/>
          </a:bodyPr>
          <a:lstStyle/>
          <a:p>
            <a:pPr algn="ctr" defTabSz="622300">
              <a:lnSpc>
                <a:spcPct val="90000"/>
              </a:lnSpc>
              <a:spcBef>
                <a:spcPct val="0"/>
              </a:spcBef>
              <a:spcAft>
                <a:spcPct val="35000"/>
              </a:spcAft>
            </a:pPr>
            <a:r>
              <a:rPr lang="en-US" b="1" dirty="0" smtClean="0">
                <a:solidFill>
                  <a:schemeClr val="bg1"/>
                </a:solidFill>
              </a:rPr>
              <a:t>Pain Points</a:t>
            </a:r>
            <a:endParaRPr lang="en-US" b="1" dirty="0">
              <a:solidFill>
                <a:schemeClr val="bg1"/>
              </a:solidFill>
            </a:endParaRPr>
          </a:p>
        </p:txBody>
      </p:sp>
      <p:sp>
        <p:nvSpPr>
          <p:cNvPr id="16" name="Rounded Rectangle 15"/>
          <p:cNvSpPr/>
          <p:nvPr/>
        </p:nvSpPr>
        <p:spPr>
          <a:xfrm>
            <a:off x="304799" y="3155045"/>
            <a:ext cx="4352924" cy="498292"/>
          </a:xfrm>
          <a:prstGeom prst="roundRect">
            <a:avLst/>
          </a:prstGeom>
          <a:solidFill>
            <a:srgbClr val="00B0F0"/>
          </a:solid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txBody>
          <a:bodyPr spcFirstLastPara="0" vert="horz" wrap="square" lIns="99568" tIns="99568" rIns="99568" bIns="99568" numCol="1" spcCol="1270" anchor="ctr" anchorCtr="0">
            <a:spAutoFit/>
          </a:bodyPr>
          <a:lstStyle/>
          <a:p>
            <a:pPr algn="ctr" defTabSz="622300">
              <a:lnSpc>
                <a:spcPct val="90000"/>
              </a:lnSpc>
              <a:spcBef>
                <a:spcPct val="0"/>
              </a:spcBef>
              <a:spcAft>
                <a:spcPct val="35000"/>
              </a:spcAft>
            </a:pPr>
            <a:r>
              <a:rPr lang="en-US" b="1" dirty="0" smtClean="0">
                <a:solidFill>
                  <a:schemeClr val="bg1"/>
                </a:solidFill>
              </a:rPr>
              <a:t>Current State</a:t>
            </a:r>
            <a:endParaRPr lang="en-US" b="1" dirty="0">
              <a:solidFill>
                <a:schemeClr val="bg1"/>
              </a:solidFill>
            </a:endParaRPr>
          </a:p>
        </p:txBody>
      </p:sp>
      <p:sp>
        <p:nvSpPr>
          <p:cNvPr id="17" name="Rounded Rectangle 16"/>
          <p:cNvSpPr/>
          <p:nvPr/>
        </p:nvSpPr>
        <p:spPr>
          <a:xfrm>
            <a:off x="304799" y="2223616"/>
            <a:ext cx="4352924" cy="498292"/>
          </a:xfrm>
          <a:prstGeom prst="roundRect">
            <a:avLst/>
          </a:prstGeom>
          <a:solidFill>
            <a:srgbClr val="00B0F0"/>
          </a:solid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txBody>
          <a:bodyPr spcFirstLastPara="0" vert="horz" wrap="square" lIns="99568" tIns="99568" rIns="99568" bIns="99568" numCol="1" spcCol="1270" anchor="ctr" anchorCtr="0">
            <a:spAutoFit/>
          </a:bodyPr>
          <a:lstStyle/>
          <a:p>
            <a:pPr algn="ctr" defTabSz="622300">
              <a:lnSpc>
                <a:spcPct val="90000"/>
              </a:lnSpc>
              <a:spcBef>
                <a:spcPct val="0"/>
              </a:spcBef>
              <a:spcAft>
                <a:spcPct val="35000"/>
              </a:spcAft>
            </a:pPr>
            <a:r>
              <a:rPr lang="en-US" b="1" dirty="0" smtClean="0">
                <a:solidFill>
                  <a:schemeClr val="bg1"/>
                </a:solidFill>
              </a:rPr>
              <a:t>Background</a:t>
            </a:r>
            <a:endParaRPr lang="en-US" b="1" dirty="0">
              <a:solidFill>
                <a:schemeClr val="bg1"/>
              </a:solidFill>
            </a:endParaRPr>
          </a:p>
        </p:txBody>
      </p:sp>
      <p:sp>
        <p:nvSpPr>
          <p:cNvPr id="18" name="Rounded Rectangle 17"/>
          <p:cNvSpPr/>
          <p:nvPr/>
        </p:nvSpPr>
        <p:spPr>
          <a:xfrm>
            <a:off x="304799" y="1292187"/>
            <a:ext cx="4352924" cy="498292"/>
          </a:xfrm>
          <a:prstGeom prst="roundRect">
            <a:avLst/>
          </a:prstGeom>
          <a:solidFill>
            <a:srgbClr val="00B0F0"/>
          </a:solidFill>
          <a:ln>
            <a:no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txBody>
          <a:bodyPr spcFirstLastPara="0" vert="horz" wrap="square" lIns="99568" tIns="99568" rIns="99568" bIns="99568" numCol="1" spcCol="1270" anchor="ctr" anchorCtr="0">
            <a:spAutoFit/>
          </a:bodyPr>
          <a:lstStyle/>
          <a:p>
            <a:pPr algn="ctr" defTabSz="622300">
              <a:lnSpc>
                <a:spcPct val="90000"/>
              </a:lnSpc>
              <a:spcBef>
                <a:spcPct val="0"/>
              </a:spcBef>
              <a:spcAft>
                <a:spcPct val="35000"/>
              </a:spcAft>
            </a:pPr>
            <a:r>
              <a:rPr lang="en-US" b="1" dirty="0" smtClean="0">
                <a:solidFill>
                  <a:schemeClr val="bg1"/>
                </a:solidFill>
              </a:rPr>
              <a:t>Overview</a:t>
            </a:r>
            <a:endParaRPr lang="en-US" b="1" dirty="0">
              <a:solidFill>
                <a:schemeClr val="bg1"/>
              </a:solidFill>
            </a:endParaRPr>
          </a:p>
        </p:txBody>
      </p:sp>
      <p:pic>
        <p:nvPicPr>
          <p:cNvPr id="1026" name="Picture 2" descr="C:\Users\u41702\Desktop\Pictures\shutterstock_176995769.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46884" y="1249651"/>
            <a:ext cx="4397116" cy="3297837"/>
          </a:xfrm>
          <a:prstGeom prst="rect">
            <a:avLst/>
          </a:prstGeom>
          <a:noFill/>
          <a:extLst>
            <a:ext uri="{909E8E84-426E-40DD-AFC4-6F175D3DCCD1}">
              <a14:hiddenFill xmlns:a14="http://schemas.microsoft.com/office/drawing/2010/main">
                <a:solidFill>
                  <a:srgbClr val="FFFFFF"/>
                </a:solidFill>
              </a14:hiddenFill>
            </a:ext>
          </a:extLst>
        </p:spPr>
      </p:pic>
      <p:sp>
        <p:nvSpPr>
          <p:cNvPr id="23" name="Slide Number Placeholder 22"/>
          <p:cNvSpPr>
            <a:spLocks noGrp="1"/>
          </p:cNvSpPr>
          <p:nvPr>
            <p:ph type="sldNum" sz="quarter" idx="14"/>
          </p:nvPr>
        </p:nvSpPr>
        <p:spPr/>
        <p:txBody>
          <a:bodyPr/>
          <a:lstStyle/>
          <a:p>
            <a:pPr>
              <a:defRPr/>
            </a:pPr>
            <a:fld id="{A85E9118-4525-4620-91B5-75B9750E007A}" type="slidenum">
              <a:rPr lang="en-US" smtClean="0"/>
              <a:pPr>
                <a:defRPr/>
              </a:pPr>
              <a:t>3</a:t>
            </a:fld>
            <a:endParaRPr lang="en-US" dirty="0"/>
          </a:p>
        </p:txBody>
      </p:sp>
    </p:spTree>
    <p:extLst>
      <p:ext uri="{BB962C8B-B14F-4D97-AF65-F5344CB8AC3E}">
        <p14:creationId xmlns:p14="http://schemas.microsoft.com/office/powerpoint/2010/main" val="2043850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Text Placeholder 3"/>
          <p:cNvSpPr>
            <a:spLocks noGrp="1"/>
          </p:cNvSpPr>
          <p:nvPr>
            <p:ph type="body" sz="quarter" idx="13"/>
          </p:nvPr>
        </p:nvSpPr>
        <p:spPr/>
        <p:txBody>
          <a:bodyPr anchor="t"/>
          <a:lstStyle/>
          <a:p>
            <a:r>
              <a:rPr lang="en-US" dirty="0" smtClean="0"/>
              <a:t>WGS </a:t>
            </a:r>
            <a:r>
              <a:rPr lang="en-US" dirty="0" err="1"/>
              <a:t>Accum</a:t>
            </a:r>
            <a:r>
              <a:rPr lang="en-US" dirty="0"/>
              <a:t> ODS</a:t>
            </a:r>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4</a:t>
            </a:fld>
            <a:endParaRPr lang="en-US" dirty="0"/>
          </a:p>
        </p:txBody>
      </p:sp>
      <p:sp>
        <p:nvSpPr>
          <p:cNvPr id="6" name="Rounded Rectangle 5"/>
          <p:cNvSpPr/>
          <p:nvPr/>
        </p:nvSpPr>
        <p:spPr>
          <a:xfrm>
            <a:off x="430749" y="1088414"/>
            <a:ext cx="8282503" cy="5172501"/>
          </a:xfrm>
          <a:prstGeom prst="roundRect">
            <a:avLst>
              <a:gd name="adj" fmla="val 1891"/>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solidFill>
                  <a:schemeClr val="tx1"/>
                </a:solidFill>
                <a:latin typeface="+mj-lt"/>
              </a:rPr>
              <a:t>Anthem is proposing changes to </a:t>
            </a:r>
            <a:r>
              <a:rPr lang="en-US" dirty="0" err="1">
                <a:solidFill>
                  <a:schemeClr val="tx1"/>
                </a:solidFill>
                <a:latin typeface="+mj-lt"/>
              </a:rPr>
              <a:t>Accum</a:t>
            </a:r>
            <a:r>
              <a:rPr lang="en-US" dirty="0">
                <a:solidFill>
                  <a:schemeClr val="tx1"/>
                </a:solidFill>
                <a:latin typeface="+mj-lt"/>
              </a:rPr>
              <a:t> ODS functioning and here are the vision statements.</a:t>
            </a:r>
          </a:p>
        </p:txBody>
      </p:sp>
      <p:sp>
        <p:nvSpPr>
          <p:cNvPr id="7" name="Rounded Rectangle 6"/>
          <p:cNvSpPr/>
          <p:nvPr/>
        </p:nvSpPr>
        <p:spPr>
          <a:xfrm>
            <a:off x="1323838" y="2361063"/>
            <a:ext cx="7233313" cy="818865"/>
          </a:xfrm>
          <a:prstGeom prst="roundRect">
            <a:avLst/>
          </a:prstGeom>
          <a:ln/>
          <a:effectLst>
            <a:outerShdw blurRad="63500" sx="102000" sy="102000" algn="ctr"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r>
              <a:rPr lang="en-US" b="1" dirty="0"/>
              <a:t>Accum ODS should function like a financial system with consistency and </a:t>
            </a:r>
            <a:r>
              <a:rPr lang="en-US" b="1" dirty="0" smtClean="0"/>
              <a:t>sanctity of the transactions.</a:t>
            </a:r>
            <a:endParaRPr lang="en-US" b="1" dirty="0"/>
          </a:p>
        </p:txBody>
      </p:sp>
      <p:sp>
        <p:nvSpPr>
          <p:cNvPr id="8" name="Rounded Rectangle 7"/>
          <p:cNvSpPr/>
          <p:nvPr/>
        </p:nvSpPr>
        <p:spPr>
          <a:xfrm>
            <a:off x="1323838" y="3429000"/>
            <a:ext cx="7233313" cy="818865"/>
          </a:xfrm>
          <a:prstGeom prst="roundRect">
            <a:avLst/>
          </a:prstGeom>
          <a:ln/>
          <a:effectLst>
            <a:outerShdw blurRad="63500" sx="102000" sy="102000" algn="ctr"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r>
              <a:rPr lang="en-US" b="1" dirty="0"/>
              <a:t>Capture analytics about how well the </a:t>
            </a:r>
            <a:r>
              <a:rPr lang="en-US" b="1" dirty="0" err="1"/>
              <a:t>Accum</a:t>
            </a:r>
            <a:r>
              <a:rPr lang="en-US" b="1" dirty="0"/>
              <a:t> ODS is functioning</a:t>
            </a:r>
          </a:p>
        </p:txBody>
      </p:sp>
      <p:sp>
        <p:nvSpPr>
          <p:cNvPr id="9" name="Rounded Rectangle 8"/>
          <p:cNvSpPr/>
          <p:nvPr/>
        </p:nvSpPr>
        <p:spPr>
          <a:xfrm>
            <a:off x="1323838" y="4496937"/>
            <a:ext cx="7233313" cy="818865"/>
          </a:xfrm>
          <a:prstGeom prst="roundRect">
            <a:avLst/>
          </a:prstGeom>
          <a:ln/>
          <a:effectLst>
            <a:outerShdw blurRad="63500" sx="102000" sy="102000" algn="ctr"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endParaRPr lang="en-US" b="1" dirty="0" smtClean="0"/>
          </a:p>
          <a:p>
            <a:r>
              <a:rPr lang="en-US" b="1" dirty="0" smtClean="0"/>
              <a:t>Treat </a:t>
            </a:r>
            <a:r>
              <a:rPr lang="en-US" b="1" dirty="0"/>
              <a:t>the </a:t>
            </a:r>
            <a:r>
              <a:rPr lang="en-US" b="1" dirty="0" err="1"/>
              <a:t>Accum</a:t>
            </a:r>
            <a:r>
              <a:rPr lang="en-US" b="1" dirty="0"/>
              <a:t> ODS like a micro-service to gain autonomy and maintain isolation from other systems changes</a:t>
            </a:r>
          </a:p>
          <a:p>
            <a:endParaRPr lang="en-US" b="1" dirty="0"/>
          </a:p>
        </p:txBody>
      </p:sp>
      <p:pic>
        <p:nvPicPr>
          <p:cNvPr id="1026" name="Picture 2" descr="D:\PICS\Benefits 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199" y="2383308"/>
            <a:ext cx="718511" cy="6134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PICS\Benefits 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823" y="3422828"/>
            <a:ext cx="718511" cy="6134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PICS\Benefits 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47" y="4462348"/>
            <a:ext cx="718511" cy="61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61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4" name="Text Placeholder 3"/>
          <p:cNvSpPr>
            <a:spLocks noGrp="1"/>
          </p:cNvSpPr>
          <p:nvPr>
            <p:ph type="body" sz="quarter" idx="13"/>
          </p:nvPr>
        </p:nvSpPr>
        <p:spPr/>
        <p:txBody>
          <a:bodyPr anchor="t"/>
          <a:lstStyle/>
          <a:p>
            <a:r>
              <a:rPr lang="en-US" dirty="0" smtClean="0"/>
              <a:t>WGS </a:t>
            </a:r>
            <a:r>
              <a:rPr lang="en-US" dirty="0" err="1"/>
              <a:t>Accum</a:t>
            </a:r>
            <a:r>
              <a:rPr lang="en-US" dirty="0"/>
              <a:t> ODS</a:t>
            </a:r>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5</a:t>
            </a:fld>
            <a:endParaRPr lang="en-US" dirty="0"/>
          </a:p>
        </p:txBody>
      </p:sp>
      <p:sp>
        <p:nvSpPr>
          <p:cNvPr id="6" name="Rounded Rectangle 5"/>
          <p:cNvSpPr/>
          <p:nvPr/>
        </p:nvSpPr>
        <p:spPr>
          <a:xfrm>
            <a:off x="430749" y="1088414"/>
            <a:ext cx="8282503" cy="5172501"/>
          </a:xfrm>
          <a:prstGeom prst="roundRect">
            <a:avLst>
              <a:gd name="adj" fmla="val 1891"/>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solidFill>
                  <a:schemeClr val="tx1"/>
                </a:solidFill>
                <a:latin typeface="+mj-lt"/>
              </a:rPr>
              <a:t>The Accumulator Operations Data Store (ODS) is where the out-of-pocket maximum accumulators are shared, are stored.    This application will be used to support commingling of cost-shares toward a single out-of-pocket maximum for Anthem products.</a:t>
            </a:r>
          </a:p>
          <a:p>
            <a:pPr algn="just"/>
            <a:r>
              <a:rPr lang="en-US" dirty="0" smtClean="0">
                <a:solidFill>
                  <a:schemeClr val="tx1"/>
                </a:solidFill>
                <a:latin typeface="+mj-lt"/>
              </a:rPr>
              <a:t>.</a:t>
            </a:r>
            <a:endParaRPr lang="en-US" dirty="0">
              <a:solidFill>
                <a:schemeClr val="tx1"/>
              </a:solidFill>
              <a:latin typeface="+mj-lt"/>
            </a:endParaRPr>
          </a:p>
        </p:txBody>
      </p:sp>
      <p:sp>
        <p:nvSpPr>
          <p:cNvPr id="3" name="Rounded Rectangle 2"/>
          <p:cNvSpPr/>
          <p:nvPr/>
        </p:nvSpPr>
        <p:spPr>
          <a:xfrm>
            <a:off x="736978" y="2524836"/>
            <a:ext cx="7670042" cy="3493827"/>
          </a:xfrm>
          <a:prstGeom prst="roundRect">
            <a:avLst>
              <a:gd name="adj" fmla="val 1042"/>
            </a:avLst>
          </a:prstGeom>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Arial" panose="020B0604020202020204" pitchFamily="34" charset="0"/>
              <a:buChar char="•"/>
            </a:pPr>
            <a:r>
              <a:rPr lang="en-US" dirty="0"/>
              <a:t>Commingling must be indicated on the WGS Contract Profile through group set-up</a:t>
            </a:r>
          </a:p>
          <a:p>
            <a:pPr marL="285750" indent="-285750">
              <a:buFont typeface="Arial" panose="020B0604020202020204" pitchFamily="34" charset="0"/>
              <a:buChar char="•"/>
            </a:pPr>
            <a:r>
              <a:rPr lang="en-US" dirty="0"/>
              <a:t>Membership and product  information is electronically transmitted to the </a:t>
            </a:r>
            <a:r>
              <a:rPr lang="en-US" dirty="0" err="1"/>
              <a:t>Accum</a:t>
            </a:r>
            <a:r>
              <a:rPr lang="en-US" dirty="0"/>
              <a:t> ODS including contract codes, accumulation name and benefit limits</a:t>
            </a:r>
          </a:p>
          <a:p>
            <a:pPr marL="285750" indent="-285750">
              <a:buFont typeface="Arial" panose="020B0604020202020204" pitchFamily="34" charset="0"/>
              <a:buChar char="•"/>
            </a:pPr>
            <a:r>
              <a:rPr lang="en-US" dirty="0"/>
              <a:t>Claims reads the </a:t>
            </a:r>
            <a:r>
              <a:rPr lang="en-US" dirty="0" err="1"/>
              <a:t>Accum</a:t>
            </a:r>
            <a:r>
              <a:rPr lang="en-US" dirty="0"/>
              <a:t> ODS in real-time to get current values using Medical Member IDs and processes, subject to the member’s current contract benefits</a:t>
            </a:r>
          </a:p>
          <a:p>
            <a:pPr marL="285750" indent="-285750">
              <a:buFont typeface="Arial" panose="020B0604020202020204" pitchFamily="34" charset="0"/>
              <a:buChar char="•"/>
            </a:pPr>
            <a:r>
              <a:rPr lang="en-US" dirty="0" err="1"/>
              <a:t>Accum</a:t>
            </a:r>
            <a:r>
              <a:rPr lang="en-US" dirty="0"/>
              <a:t> ODS uses Medical IDs for inquiry and updates</a:t>
            </a:r>
          </a:p>
          <a:p>
            <a:pPr marL="285750" indent="-285750">
              <a:buFont typeface="Arial" panose="020B0604020202020204" pitchFamily="34" charset="0"/>
              <a:buChar char="•"/>
            </a:pPr>
            <a:r>
              <a:rPr lang="en-US" dirty="0"/>
              <a:t>Accum ODS supports P2P transfer when member switches product and his availed </a:t>
            </a:r>
            <a:r>
              <a:rPr lang="en-US" dirty="0" smtClean="0"/>
              <a:t>benefit accumulators </a:t>
            </a:r>
            <a:r>
              <a:rPr lang="en-US" dirty="0"/>
              <a:t>are transferred to new product if applicable.</a:t>
            </a:r>
          </a:p>
        </p:txBody>
      </p:sp>
    </p:spTree>
    <p:extLst>
      <p:ext uri="{BB962C8B-B14F-4D97-AF65-F5344CB8AC3E}">
        <p14:creationId xmlns:p14="http://schemas.microsoft.com/office/powerpoint/2010/main" val="3717971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Micro-Services for </a:t>
            </a:r>
            <a:r>
              <a:rPr lang="en-US" dirty="0" err="1"/>
              <a:t>Accums</a:t>
            </a:r>
            <a:r>
              <a:rPr lang="en-US" dirty="0"/>
              <a:t> ODS – Key Considerations.</a:t>
            </a:r>
          </a:p>
        </p:txBody>
      </p:sp>
      <p:sp>
        <p:nvSpPr>
          <p:cNvPr id="4" name="Text Placeholder 3"/>
          <p:cNvSpPr>
            <a:spLocks noGrp="1"/>
          </p:cNvSpPr>
          <p:nvPr>
            <p:ph type="body" sz="quarter" idx="13"/>
          </p:nvPr>
        </p:nvSpPr>
        <p:spPr/>
        <p:txBody>
          <a:bodyPr anchor="t"/>
          <a:lstStyle/>
          <a:p>
            <a:r>
              <a:rPr lang="en-US" dirty="0" smtClean="0"/>
              <a:t>WGS </a:t>
            </a:r>
            <a:r>
              <a:rPr lang="en-US" dirty="0" err="1"/>
              <a:t>Accum</a:t>
            </a:r>
            <a:r>
              <a:rPr lang="en-US" dirty="0"/>
              <a:t> ODS</a:t>
            </a:r>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6</a:t>
            </a:fld>
            <a:endParaRPr lang="en-US" dirty="0"/>
          </a:p>
        </p:txBody>
      </p:sp>
      <p:sp>
        <p:nvSpPr>
          <p:cNvPr id="6" name="Rounded Rectangle 5"/>
          <p:cNvSpPr/>
          <p:nvPr/>
        </p:nvSpPr>
        <p:spPr>
          <a:xfrm>
            <a:off x="430749" y="1088414"/>
            <a:ext cx="8282503" cy="5172501"/>
          </a:xfrm>
          <a:prstGeom prst="roundRect">
            <a:avLst>
              <a:gd name="adj" fmla="val 1891"/>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latin typeface="+mj-lt"/>
              </a:rPr>
              <a:t>Foundation: </a:t>
            </a:r>
          </a:p>
          <a:p>
            <a:pPr algn="just"/>
            <a:endParaRPr lang="en-US" dirty="0">
              <a:solidFill>
                <a:schemeClr val="tx1"/>
              </a:solidFill>
              <a:latin typeface="+mj-lt"/>
            </a:endParaRPr>
          </a:p>
          <a:p>
            <a:pPr marL="342900" indent="-342900" algn="just">
              <a:buAutoNum type="arabicPeriod"/>
            </a:pPr>
            <a:r>
              <a:rPr lang="en-US" dirty="0" smtClean="0">
                <a:solidFill>
                  <a:schemeClr val="tx1"/>
                </a:solidFill>
                <a:latin typeface="+mj-lt"/>
              </a:rPr>
              <a:t>Consistency</a:t>
            </a:r>
          </a:p>
          <a:p>
            <a:pPr algn="just"/>
            <a:r>
              <a:rPr lang="en-US" dirty="0">
                <a:solidFill>
                  <a:schemeClr val="tx1"/>
                </a:solidFill>
                <a:latin typeface="+mj-lt"/>
              </a:rPr>
              <a:t>	</a:t>
            </a:r>
            <a:r>
              <a:rPr lang="en-US" dirty="0" smtClean="0">
                <a:solidFill>
                  <a:schemeClr val="tx1"/>
                </a:solidFill>
                <a:latin typeface="+mj-lt"/>
              </a:rPr>
              <a:t>Build Audit/Log structure to support analytics to bring in consistency for real time and batch transactions. Current structure doesn’t support auditing and reporting. </a:t>
            </a:r>
          </a:p>
          <a:p>
            <a:pPr marL="342900" indent="-342900" algn="just">
              <a:buAutoNum type="arabicPeriod" startAt="2"/>
            </a:pPr>
            <a:r>
              <a:rPr lang="en-US" dirty="0" smtClean="0">
                <a:solidFill>
                  <a:schemeClr val="tx1"/>
                </a:solidFill>
                <a:latin typeface="+mj-lt"/>
              </a:rPr>
              <a:t>Improve the integration layer to speed up the response</a:t>
            </a:r>
          </a:p>
          <a:p>
            <a:pPr lvl="1" algn="just"/>
            <a:r>
              <a:rPr lang="en-US" dirty="0" smtClean="0">
                <a:solidFill>
                  <a:schemeClr val="tx1"/>
                </a:solidFill>
                <a:latin typeface="+mj-lt"/>
              </a:rPr>
              <a:t>      Reduce network latency by introducing </a:t>
            </a:r>
            <a:r>
              <a:rPr lang="en-US" dirty="0" err="1" smtClean="0">
                <a:solidFill>
                  <a:schemeClr val="tx1"/>
                </a:solidFill>
                <a:latin typeface="+mj-lt"/>
              </a:rPr>
              <a:t>IMSconnect</a:t>
            </a:r>
            <a:r>
              <a:rPr lang="en-US" dirty="0" smtClean="0">
                <a:solidFill>
                  <a:schemeClr val="tx1"/>
                </a:solidFill>
                <a:latin typeface="+mj-lt"/>
              </a:rPr>
              <a:t> or improved MQ integration layer.</a:t>
            </a:r>
          </a:p>
          <a:p>
            <a:pPr marL="342900" indent="-342900" algn="just">
              <a:buAutoNum type="arabicPeriod" startAt="2"/>
            </a:pPr>
            <a:endParaRPr lang="en-US" dirty="0">
              <a:solidFill>
                <a:schemeClr val="tx1"/>
              </a:solidFill>
              <a:latin typeface="+mj-lt"/>
            </a:endParaRPr>
          </a:p>
          <a:p>
            <a:pPr algn="just"/>
            <a:r>
              <a:rPr lang="en-US" dirty="0" smtClean="0">
                <a:solidFill>
                  <a:schemeClr val="tx1"/>
                </a:solidFill>
                <a:latin typeface="+mj-lt"/>
              </a:rPr>
              <a:t>Function:</a:t>
            </a:r>
          </a:p>
          <a:p>
            <a:pPr algn="just"/>
            <a:endParaRPr lang="en-US" dirty="0" smtClean="0">
              <a:solidFill>
                <a:schemeClr val="tx1"/>
              </a:solidFill>
              <a:latin typeface="+mj-lt"/>
            </a:endParaRPr>
          </a:p>
          <a:p>
            <a:pPr algn="just"/>
            <a:r>
              <a:rPr lang="en-US" dirty="0" smtClean="0">
                <a:solidFill>
                  <a:schemeClr val="tx1"/>
                </a:solidFill>
                <a:latin typeface="+mj-lt"/>
              </a:rPr>
              <a:t>1.   </a:t>
            </a:r>
            <a:r>
              <a:rPr lang="en-US" dirty="0" smtClean="0">
                <a:solidFill>
                  <a:schemeClr val="tx1"/>
                </a:solidFill>
                <a:latin typeface="+mj-lt"/>
              </a:rPr>
              <a:t>Scalability</a:t>
            </a:r>
          </a:p>
          <a:p>
            <a:pPr algn="just"/>
            <a:r>
              <a:rPr lang="en-US" dirty="0" smtClean="0">
                <a:solidFill>
                  <a:schemeClr val="tx1"/>
                </a:solidFill>
                <a:latin typeface="+mj-lt"/>
              </a:rPr>
              <a:t>	Bring in </a:t>
            </a:r>
            <a:r>
              <a:rPr lang="en-US" dirty="0" err="1" smtClean="0">
                <a:solidFill>
                  <a:schemeClr val="tx1"/>
                </a:solidFill>
                <a:latin typeface="+mj-lt"/>
              </a:rPr>
              <a:t>microservice</a:t>
            </a:r>
            <a:r>
              <a:rPr lang="en-US" dirty="0" smtClean="0">
                <a:solidFill>
                  <a:schemeClr val="tx1"/>
                </a:solidFill>
                <a:latin typeface="+mj-lt"/>
              </a:rPr>
              <a:t> layer to scale up the ODS service by breaking down functions and building separate services.</a:t>
            </a:r>
          </a:p>
          <a:p>
            <a:pPr algn="just"/>
            <a:r>
              <a:rPr lang="en-US" dirty="0" smtClean="0">
                <a:solidFill>
                  <a:schemeClr val="tx1"/>
                </a:solidFill>
                <a:latin typeface="+mj-lt"/>
              </a:rPr>
              <a:t>2.    Agility</a:t>
            </a:r>
          </a:p>
          <a:p>
            <a:pPr lvl="1" algn="just"/>
            <a:r>
              <a:rPr lang="en-US" smtClean="0">
                <a:solidFill>
                  <a:schemeClr val="tx1"/>
                </a:solidFill>
                <a:latin typeface="+mj-lt"/>
              </a:rPr>
              <a:t>	Maintain </a:t>
            </a:r>
            <a:r>
              <a:rPr lang="en-US" dirty="0" smtClean="0">
                <a:solidFill>
                  <a:schemeClr val="tx1"/>
                </a:solidFill>
                <a:latin typeface="+mj-lt"/>
              </a:rPr>
              <a:t>autonomy of the service by eliminating or reducing points of coupling</a:t>
            </a:r>
            <a:endParaRPr lang="en-US" dirty="0">
              <a:solidFill>
                <a:schemeClr val="tx1"/>
              </a:solidFill>
              <a:latin typeface="+mj-lt"/>
            </a:endParaRPr>
          </a:p>
        </p:txBody>
      </p:sp>
    </p:spTree>
    <p:extLst>
      <p:ext uri="{BB962C8B-B14F-4D97-AF65-F5344CB8AC3E}">
        <p14:creationId xmlns:p14="http://schemas.microsoft.com/office/powerpoint/2010/main" val="1219869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State</a:t>
            </a:r>
            <a:endParaRPr lang="en-US" dirty="0"/>
          </a:p>
        </p:txBody>
      </p:sp>
      <p:sp>
        <p:nvSpPr>
          <p:cNvPr id="4" name="Text Placeholder 3"/>
          <p:cNvSpPr>
            <a:spLocks noGrp="1"/>
          </p:cNvSpPr>
          <p:nvPr>
            <p:ph type="body" sz="quarter" idx="13"/>
          </p:nvPr>
        </p:nvSpPr>
        <p:spPr/>
        <p:txBody>
          <a:bodyPr anchor="t"/>
          <a:lstStyle/>
          <a:p>
            <a:r>
              <a:rPr lang="en-US" dirty="0" smtClean="0"/>
              <a:t>WGS </a:t>
            </a:r>
            <a:r>
              <a:rPr lang="en-US" dirty="0" err="1"/>
              <a:t>Accum</a:t>
            </a:r>
            <a:r>
              <a:rPr lang="en-US" dirty="0"/>
              <a:t> ODS</a:t>
            </a:r>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7</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63" y="1013386"/>
            <a:ext cx="8008318" cy="5391565"/>
          </a:xfrm>
          <a:prstGeom prst="rect">
            <a:avLst/>
          </a:prstGeom>
          <a:noFill/>
          <a:ln w="952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96966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Points</a:t>
            </a:r>
            <a:endParaRPr lang="en-US" dirty="0"/>
          </a:p>
        </p:txBody>
      </p:sp>
      <p:sp>
        <p:nvSpPr>
          <p:cNvPr id="4" name="Text Placeholder 3"/>
          <p:cNvSpPr>
            <a:spLocks noGrp="1"/>
          </p:cNvSpPr>
          <p:nvPr>
            <p:ph type="body" sz="quarter" idx="13"/>
          </p:nvPr>
        </p:nvSpPr>
        <p:spPr/>
        <p:txBody>
          <a:bodyPr anchor="t"/>
          <a:lstStyle/>
          <a:p>
            <a:r>
              <a:rPr lang="en-US" dirty="0" smtClean="0"/>
              <a:t>WGS </a:t>
            </a:r>
            <a:r>
              <a:rPr lang="en-US" dirty="0" err="1"/>
              <a:t>Accum</a:t>
            </a:r>
            <a:r>
              <a:rPr lang="en-US" dirty="0"/>
              <a:t> ODS</a:t>
            </a:r>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78167871"/>
              </p:ext>
            </p:extLst>
          </p:nvPr>
        </p:nvGraphicFramePr>
        <p:xfrm>
          <a:off x="789455" y="1007159"/>
          <a:ext cx="7565090" cy="4944611"/>
        </p:xfrm>
        <a:graphic>
          <a:graphicData uri="http://schemas.openxmlformats.org/drawingml/2006/table">
            <a:tbl>
              <a:tblPr firstRow="1" bandRow="1">
                <a:tableStyleId>{72833802-FEF1-4C79-8D5D-14CF1EAF98D9}</a:tableStyleId>
              </a:tblPr>
              <a:tblGrid>
                <a:gridCol w="1780023"/>
                <a:gridCol w="2076690"/>
                <a:gridCol w="1817104"/>
                <a:gridCol w="1891273"/>
              </a:tblGrid>
              <a:tr h="566195">
                <a:tc>
                  <a:txBody>
                    <a:bodyPr/>
                    <a:lstStyle/>
                    <a:p>
                      <a:r>
                        <a:rPr lang="en-US" sz="1400" dirty="0" smtClean="0"/>
                        <a:t>Problem</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Cause</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UST Global Involvement</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Next Steps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9536">
                <a:tc>
                  <a:txBody>
                    <a:bodyPr/>
                    <a:lstStyle/>
                    <a:p>
                      <a:r>
                        <a:rPr lang="en-US" sz="1300" dirty="0" smtClean="0"/>
                        <a:t>Current architecture doesn’t support Tracking, Auditing, Reporting of  accumulator transactions. </a:t>
                      </a:r>
                      <a:endParaRPr lang="en-US" sz="13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dirty="0" smtClean="0"/>
                        <a:t>SPLUNK logging is not registering all the transactions.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dirty="0" smtClean="0"/>
                        <a:t>Direct accumulator update through WGS transactions and batch processing  are not captured in the back end. </a:t>
                      </a:r>
                      <a:endParaRPr lang="en-US" sz="13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smtClean="0"/>
                        <a:t>Approach document on  </a:t>
                      </a:r>
                      <a:r>
                        <a:rPr lang="en-US" sz="1300" kern="1200" dirty="0" smtClean="0"/>
                        <a:t>mainframe</a:t>
                      </a:r>
                      <a:r>
                        <a:rPr lang="en-US" sz="1300" kern="1200" baseline="0" dirty="0" smtClean="0"/>
                        <a:t> </a:t>
                      </a:r>
                      <a:r>
                        <a:rPr lang="en-US" sz="1300" kern="1200" dirty="0" smtClean="0"/>
                        <a:t>solution </a:t>
                      </a:r>
                      <a:r>
                        <a:rPr lang="en-US" sz="1300" kern="1200" dirty="0" smtClean="0"/>
                        <a:t>was shared with Kevin</a:t>
                      </a:r>
                      <a:endParaRPr lang="en-US" sz="13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smtClean="0"/>
                        <a:t>Finalize the</a:t>
                      </a:r>
                      <a:r>
                        <a:rPr lang="en-US" sz="1300" baseline="0" dirty="0" smtClean="0"/>
                        <a:t> design and come up with timelines</a:t>
                      </a:r>
                      <a:endParaRPr lang="en-US" sz="13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658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Duplicate records are getting inserted in accumulator ODS creating incorrect claim payments causing</a:t>
                      </a:r>
                      <a:r>
                        <a:rPr lang="en-US" sz="1300" baseline="0" dirty="0" smtClean="0"/>
                        <a:t> </a:t>
                      </a:r>
                      <a:r>
                        <a:rPr lang="en-US" sz="1300" dirty="0" smtClean="0"/>
                        <a:t>adjustments.</a:t>
                      </a:r>
                      <a:endParaRPr lang="en-US" sz="13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t>Slow response triggers time outs in SOA layer causing source systems to resubmit transactions</a:t>
                      </a:r>
                      <a:r>
                        <a:rPr lang="en-US" sz="1300" baseline="0" dirty="0" smtClean="0"/>
                        <a:t> resulting in duplicate updates</a:t>
                      </a:r>
                      <a:r>
                        <a:rPr lang="en-US" sz="1300" dirty="0" smtClean="0"/>
                        <a:t>.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smtClean="0"/>
                        <a:t>Peripheral applications’ downtime causing </a:t>
                      </a:r>
                      <a:r>
                        <a:rPr lang="en-US" sz="1300" kern="1200" baseline="0" dirty="0" err="1" smtClean="0"/>
                        <a:t>Accum</a:t>
                      </a:r>
                      <a:r>
                        <a:rPr lang="en-US" sz="1300" kern="1200" baseline="0" dirty="0" smtClean="0"/>
                        <a:t> calls to fail</a:t>
                      </a:r>
                      <a:endParaRPr lang="en-US" sz="1300" kern="1200" baseline="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t>Approach document on  solution was shared with Kevin</a:t>
                      </a:r>
                      <a:endParaRPr lang="en-US" sz="13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Finalize the</a:t>
                      </a:r>
                      <a:r>
                        <a:rPr lang="en-US" sz="1300" baseline="0" dirty="0" smtClean="0"/>
                        <a:t> design and come up with timelines</a:t>
                      </a:r>
                      <a:endParaRPr lang="en-US" sz="13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052" name="Picture 4" descr="https://www.mcgill.ca/oss/files/oss/channels/image/confus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13679" y="51203"/>
            <a:ext cx="1215742" cy="87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721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Points</a:t>
            </a:r>
            <a:endParaRPr lang="en-US" dirty="0"/>
          </a:p>
        </p:txBody>
      </p:sp>
      <p:sp>
        <p:nvSpPr>
          <p:cNvPr id="4" name="Text Placeholder 3"/>
          <p:cNvSpPr>
            <a:spLocks noGrp="1"/>
          </p:cNvSpPr>
          <p:nvPr>
            <p:ph type="body" sz="quarter" idx="13"/>
          </p:nvPr>
        </p:nvSpPr>
        <p:spPr/>
        <p:txBody>
          <a:bodyPr anchor="t"/>
          <a:lstStyle/>
          <a:p>
            <a:r>
              <a:rPr lang="en-US" dirty="0" smtClean="0"/>
              <a:t>WGS </a:t>
            </a:r>
            <a:r>
              <a:rPr lang="en-US" dirty="0" err="1"/>
              <a:t>Accum</a:t>
            </a:r>
            <a:r>
              <a:rPr lang="en-US" dirty="0"/>
              <a:t> ODS</a:t>
            </a:r>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85782281"/>
              </p:ext>
            </p:extLst>
          </p:nvPr>
        </p:nvGraphicFramePr>
        <p:xfrm>
          <a:off x="789455" y="1007159"/>
          <a:ext cx="7565090" cy="4741539"/>
        </p:xfrm>
        <a:graphic>
          <a:graphicData uri="http://schemas.openxmlformats.org/drawingml/2006/table">
            <a:tbl>
              <a:tblPr firstRow="1" bandRow="1">
                <a:tableStyleId>{72833802-FEF1-4C79-8D5D-14CF1EAF98D9}</a:tableStyleId>
              </a:tblPr>
              <a:tblGrid>
                <a:gridCol w="1780023"/>
                <a:gridCol w="2076690"/>
                <a:gridCol w="1817104"/>
                <a:gridCol w="1891273"/>
              </a:tblGrid>
              <a:tr h="566195">
                <a:tc>
                  <a:txBody>
                    <a:bodyPr/>
                    <a:lstStyle/>
                    <a:p>
                      <a:r>
                        <a:rPr lang="en-US" sz="1400" dirty="0" smtClean="0"/>
                        <a:t>Problem</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Cause</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UST Global Involvement</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Next Steps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9536">
                <a:tc>
                  <a:txBody>
                    <a:bodyPr/>
                    <a:lstStyle/>
                    <a:p>
                      <a:pPr algn="l"/>
                      <a:r>
                        <a:rPr lang="en-US" sz="1300" dirty="0" smtClean="0">
                          <a:solidFill>
                            <a:schemeClr val="tx1"/>
                          </a:solidFill>
                          <a:latin typeface="+mn-lt"/>
                        </a:rPr>
                        <a:t>Source specific business logic in the </a:t>
                      </a:r>
                      <a:r>
                        <a:rPr lang="en-US" sz="1300" dirty="0" err="1" smtClean="0">
                          <a:solidFill>
                            <a:schemeClr val="tx1"/>
                          </a:solidFill>
                          <a:latin typeface="+mn-lt"/>
                        </a:rPr>
                        <a:t>accum</a:t>
                      </a:r>
                      <a:r>
                        <a:rPr lang="en-US" sz="1300" dirty="0" smtClean="0">
                          <a:solidFill>
                            <a:schemeClr val="tx1"/>
                          </a:solidFill>
                          <a:latin typeface="+mn-lt"/>
                        </a:rPr>
                        <a:t> ODS layer. This is against the guiding principles of autonomy and isolation from source system changes. </a:t>
                      </a:r>
                      <a:endParaRPr lang="en-US" sz="13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300" dirty="0" smtClean="0">
                          <a:solidFill>
                            <a:schemeClr val="tx1"/>
                          </a:solidFill>
                          <a:latin typeface="+mn-lt"/>
                        </a:rPr>
                        <a:t>Source system limitations has forced those</a:t>
                      </a:r>
                      <a:r>
                        <a:rPr lang="en-US" sz="1300" baseline="0" dirty="0" smtClean="0">
                          <a:solidFill>
                            <a:schemeClr val="tx1"/>
                          </a:solidFill>
                          <a:latin typeface="+mn-lt"/>
                        </a:rPr>
                        <a:t> </a:t>
                      </a:r>
                      <a:r>
                        <a:rPr lang="en-US" sz="1300" dirty="0" smtClean="0">
                          <a:solidFill>
                            <a:schemeClr val="tx1"/>
                          </a:solidFill>
                          <a:latin typeface="+mn-lt"/>
                        </a:rPr>
                        <a:t>business logic to be part of ODS layer</a:t>
                      </a:r>
                      <a:r>
                        <a:rPr lang="en-US" sz="1300" kern="1200" dirty="0" smtClean="0">
                          <a:solidFill>
                            <a:schemeClr val="tx1"/>
                          </a:solidFill>
                          <a:latin typeface="+mn-lt"/>
                        </a:rPr>
                        <a:t>. </a:t>
                      </a:r>
                      <a:endParaRPr lang="en-US" sz="13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sz="1300" dirty="0" smtClean="0">
                          <a:solidFill>
                            <a:schemeClr val="tx1"/>
                          </a:solidFill>
                          <a:latin typeface="+mn-lt"/>
                        </a:rPr>
                        <a:t>Documented all the system specific logic and shared with Kevin</a:t>
                      </a:r>
                    </a:p>
                    <a:p>
                      <a:pPr marL="285750" indent="-285750" algn="l">
                        <a:buFont typeface="Arial" panose="020B0604020202020204" pitchFamily="34" charset="0"/>
                        <a:buChar char="•"/>
                      </a:pPr>
                      <a:endParaRPr lang="en-US" sz="1300" dirty="0" smtClean="0">
                        <a:solidFill>
                          <a:schemeClr val="tx1"/>
                        </a:solidFill>
                        <a:latin typeface="+mn-lt"/>
                      </a:endParaRPr>
                    </a:p>
                    <a:p>
                      <a:pPr marL="285750" indent="-285750" algn="l">
                        <a:buFont typeface="Arial" panose="020B0604020202020204" pitchFamily="34" charset="0"/>
                        <a:buChar char="•"/>
                      </a:pPr>
                      <a:r>
                        <a:rPr lang="en-US" sz="1300" dirty="0" smtClean="0">
                          <a:solidFill>
                            <a:schemeClr val="tx1"/>
                          </a:solidFill>
                          <a:latin typeface="+mn-lt"/>
                        </a:rPr>
                        <a:t>Updated ODS component </a:t>
                      </a:r>
                      <a:r>
                        <a:rPr lang="en-US" sz="1300" dirty="0" smtClean="0">
                          <a:solidFill>
                            <a:schemeClr val="tx1"/>
                          </a:solidFill>
                          <a:latin typeface="+mn-lt"/>
                        </a:rPr>
                        <a:t>inventory and shared with Kevin</a:t>
                      </a:r>
                      <a:endParaRPr lang="en-US" sz="130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300" dirty="0" smtClean="0">
                          <a:solidFill>
                            <a:schemeClr val="tx1"/>
                          </a:solidFill>
                          <a:latin typeface="+mn-lt"/>
                        </a:rPr>
                        <a:t>Co-ordinate discussions with source systems and come up with approach to</a:t>
                      </a:r>
                      <a:r>
                        <a:rPr lang="en-US" sz="1300" baseline="0" dirty="0" smtClean="0">
                          <a:solidFill>
                            <a:schemeClr val="tx1"/>
                          </a:solidFill>
                          <a:latin typeface="+mn-lt"/>
                        </a:rPr>
                        <a:t> remove system specific logic from ODS layer and be part of source system logic.</a:t>
                      </a:r>
                      <a:endParaRPr lang="en-US" sz="13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65808">
                <a:tc>
                  <a:txBody>
                    <a:bodyPr/>
                    <a:lstStyle/>
                    <a:p>
                      <a:pPr algn="l"/>
                      <a:r>
                        <a:rPr lang="en-US" sz="1300" dirty="0" smtClean="0">
                          <a:solidFill>
                            <a:schemeClr val="tx1"/>
                          </a:solidFill>
                          <a:latin typeface="+mn-lt"/>
                        </a:rPr>
                        <a:t>MOE(Member Other Enrollment) File is providing inconsistent data.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300" dirty="0" smtClean="0">
                          <a:solidFill>
                            <a:schemeClr val="tx1"/>
                          </a:solidFill>
                          <a:latin typeface="+mn-lt"/>
                        </a:rPr>
                        <a:t>MOE file is using SOA service ‘</a:t>
                      </a:r>
                      <a:r>
                        <a:rPr lang="en-US" sz="1300" dirty="0" err="1" smtClean="0">
                          <a:solidFill>
                            <a:schemeClr val="tx1"/>
                          </a:solidFill>
                          <a:latin typeface="+mn-lt"/>
                        </a:rPr>
                        <a:t>getContractList</a:t>
                      </a:r>
                      <a:r>
                        <a:rPr lang="en-US" sz="1300" dirty="0" smtClean="0">
                          <a:solidFill>
                            <a:schemeClr val="tx1"/>
                          </a:solidFill>
                          <a:latin typeface="+mn-lt"/>
                        </a:rPr>
                        <a:t>’  </a:t>
                      </a:r>
                    </a:p>
                    <a:p>
                      <a:pPr algn="l"/>
                      <a:r>
                        <a:rPr lang="en-US" sz="1300" dirty="0" smtClean="0">
                          <a:solidFill>
                            <a:schemeClr val="tx1"/>
                          </a:solidFill>
                          <a:latin typeface="+mn-lt"/>
                        </a:rPr>
                        <a:t>which doesn’t handle application exception and any failure on the eligibility call to </a:t>
                      </a:r>
                      <a:endParaRPr lang="en-US" sz="1300" dirty="0" smtClean="0">
                        <a:solidFill>
                          <a:schemeClr val="tx1"/>
                        </a:solidFill>
                        <a:latin typeface="+mn-lt"/>
                      </a:endParaRPr>
                    </a:p>
                    <a:p>
                      <a:pPr algn="l"/>
                      <a:r>
                        <a:rPr lang="en-US" sz="1300" dirty="0" smtClean="0">
                          <a:solidFill>
                            <a:schemeClr val="tx1"/>
                          </a:solidFill>
                          <a:latin typeface="+mn-lt"/>
                        </a:rPr>
                        <a:t>legacy E&amp;B </a:t>
                      </a:r>
                      <a:r>
                        <a:rPr lang="en-US" sz="1300" dirty="0" smtClean="0">
                          <a:solidFill>
                            <a:schemeClr val="tx1"/>
                          </a:solidFill>
                          <a:latin typeface="+mn-lt"/>
                        </a:rPr>
                        <a:t>systems results in inconsistent</a:t>
                      </a:r>
                      <a:r>
                        <a:rPr lang="en-US" sz="1300" baseline="0" dirty="0" smtClean="0">
                          <a:solidFill>
                            <a:schemeClr val="tx1"/>
                          </a:solidFill>
                          <a:latin typeface="+mn-lt"/>
                        </a:rPr>
                        <a:t> data</a:t>
                      </a:r>
                      <a:r>
                        <a:rPr lang="en-US" sz="1300" dirty="0" smtClean="0">
                          <a:solidFill>
                            <a:schemeClr val="tx1"/>
                          </a:solidFill>
                          <a:latin typeface="+mn-lt"/>
                        </a:rPr>
                        <a:t>.</a:t>
                      </a:r>
                      <a:endParaRPr lang="en-US" sz="13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tx1"/>
                          </a:solidFill>
                          <a:latin typeface="+mn-lt"/>
                        </a:rPr>
                        <a:t>Analysis is</a:t>
                      </a:r>
                      <a:r>
                        <a:rPr lang="en-US" sz="1300" kern="1200" baseline="0" dirty="0" smtClean="0">
                          <a:solidFill>
                            <a:schemeClr val="tx1"/>
                          </a:solidFill>
                          <a:latin typeface="+mn-lt"/>
                        </a:rPr>
                        <a:t> in progress to look at the possibility of using member micro services</a:t>
                      </a:r>
                      <a:endParaRPr lang="en-US" sz="13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mn-lt"/>
                        </a:rPr>
                        <a:t>Finalize the</a:t>
                      </a:r>
                      <a:r>
                        <a:rPr lang="en-US" sz="1300" baseline="0" dirty="0" smtClean="0">
                          <a:solidFill>
                            <a:schemeClr val="tx1"/>
                          </a:solidFill>
                          <a:latin typeface="+mn-lt"/>
                        </a:rPr>
                        <a:t> analysis and come up with approach document.</a:t>
                      </a:r>
                      <a:endParaRPr lang="en-US" sz="130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052" name="Picture 4" descr="https://www.mcgill.ca/oss/files/oss/channels/image/confus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13679" y="51203"/>
            <a:ext cx="1215742" cy="87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41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UST Global_Master template_July 12, 2012">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C32148"/>
      </a:accent5>
      <a:accent6>
        <a:srgbClr val="35B050"/>
      </a:accent6>
      <a:hlink>
        <a:srgbClr val="5DD3FF"/>
      </a:hlink>
      <a:folHlink>
        <a:srgbClr val="2A89B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905703631632A4392E5DE376A3ABA96" ma:contentTypeVersion="0" ma:contentTypeDescription="Create a new document." ma:contentTypeScope="" ma:versionID="bf6444003ebe4d6b5b75b8516863e55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10D9C-FEFD-4CCB-AF98-8766BF6B8CF3}">
  <ds:schemaRefs>
    <ds:schemaRef ds:uri="http://schemas.microsoft.com/office/2006/documentManagement/types"/>
    <ds:schemaRef ds:uri="http://purl.org/dc/elements/1.1/"/>
    <ds:schemaRef ds:uri="http://schemas.microsoft.com/office/2006/metadata/properties"/>
    <ds:schemaRef ds:uri="http://purl.org/dc/dcmitype/"/>
    <ds:schemaRef ds:uri="http://schemas.openxmlformats.org/package/2006/metadata/core-properti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CF08A9DC-4AB3-4D8D-AD7E-B11AB2CD3E00}">
  <ds:schemaRefs>
    <ds:schemaRef ds:uri="http://schemas.microsoft.com/sharepoint/v3/contenttype/forms"/>
  </ds:schemaRefs>
</ds:datastoreItem>
</file>

<file path=customXml/itemProps3.xml><?xml version="1.0" encoding="utf-8"?>
<ds:datastoreItem xmlns:ds="http://schemas.openxmlformats.org/officeDocument/2006/customXml" ds:itemID="{334247A2-7BDC-4174-962A-0D0B4F922F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UST Global_Master template_July 12, 2012</Template>
  <TotalTime>662</TotalTime>
  <Words>586</Words>
  <Application>Microsoft Office PowerPoint</Application>
  <PresentationFormat>On-screen Show (4:3)</PresentationFormat>
  <Paragraphs>98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UST Global_Master template_July 12, 2012</vt:lpstr>
      <vt:lpstr>PowerPoint Presentation</vt:lpstr>
      <vt:lpstr>PowerPoint Presentation</vt:lpstr>
      <vt:lpstr>Agenda</vt:lpstr>
      <vt:lpstr>Overview</vt:lpstr>
      <vt:lpstr>Background</vt:lpstr>
      <vt:lpstr>Micro-Services for Accums ODS – Key Considerations.</vt:lpstr>
      <vt:lpstr>Current State</vt:lpstr>
      <vt:lpstr>Pain Points</vt:lpstr>
      <vt:lpstr>Pain Points</vt:lpstr>
      <vt:lpstr>Pain Points</vt:lpstr>
      <vt:lpstr>PowerPoint Presentation</vt:lpstr>
    </vt:vector>
  </TitlesOfParts>
  <Company>UST Global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Janardhanan (UST, IND)</dc:creator>
  <cp:lastModifiedBy>Gireesh Krishnakutty (UST, USA)</cp:lastModifiedBy>
  <cp:revision>140</cp:revision>
  <dcterms:created xsi:type="dcterms:W3CDTF">2014-11-25T05:40:45Z</dcterms:created>
  <dcterms:modified xsi:type="dcterms:W3CDTF">2015-05-27T15:27:57Z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0x010100F905703631632A4392E5DE376A3ABA96</vt:lpwstr>
  </property>
</Properties>
</file>