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2" r:id="rId2"/>
    <p:sldId id="301" r:id="rId3"/>
    <p:sldId id="294" r:id="rId4"/>
    <p:sldId id="264" r:id="rId5"/>
    <p:sldId id="265" r:id="rId6"/>
    <p:sldId id="266" r:id="rId7"/>
    <p:sldId id="267" r:id="rId8"/>
    <p:sldId id="268" r:id="rId9"/>
    <p:sldId id="269" r:id="rId10"/>
    <p:sldId id="270" r:id="rId11"/>
    <p:sldId id="271" r:id="rId12"/>
    <p:sldId id="272" r:id="rId13"/>
    <p:sldId id="295" r:id="rId14"/>
    <p:sldId id="291" r:id="rId15"/>
    <p:sldId id="275" r:id="rId16"/>
    <p:sldId id="276" r:id="rId17"/>
    <p:sldId id="277" r:id="rId18"/>
    <p:sldId id="278" r:id="rId19"/>
    <p:sldId id="279" r:id="rId20"/>
    <p:sldId id="292" r:id="rId21"/>
    <p:sldId id="281" r:id="rId22"/>
    <p:sldId id="282" r:id="rId23"/>
    <p:sldId id="283" r:id="rId24"/>
    <p:sldId id="293" r:id="rId25"/>
    <p:sldId id="285" r:id="rId26"/>
    <p:sldId id="286" r:id="rId27"/>
    <p:sldId id="287" r:id="rId28"/>
    <p:sldId id="288" r:id="rId29"/>
    <p:sldId id="303" r:id="rId30"/>
    <p:sldId id="290" r:id="rId31"/>
    <p:sldId id="302" r:id="rId32"/>
    <p:sldId id="299" r:id="rId33"/>
    <p:sldId id="30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52" autoAdjust="0"/>
    <p:restoredTop sz="94660"/>
  </p:normalViewPr>
  <p:slideViewPr>
    <p:cSldViewPr snapToGrid="0">
      <p:cViewPr varScale="1">
        <p:scale>
          <a:sx n="83" d="100"/>
          <a:sy n="83" d="100"/>
        </p:scale>
        <p:origin x="41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9920EA12-F765-4567-8658-37D9A7AB5450}" type="datetimeFigureOut">
              <a:rPr lang="en-US" smtClean="0"/>
              <a:pPr/>
              <a:t>5/2/2020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F4F2EF2C-8C89-4977-B3B0-2D696DB92502}" type="slidenum">
              <a:rPr lang="en-US" smtClean="0"/>
              <a:pPr/>
              <a:t>‹#›</a:t>
            </a:fld>
            <a:endParaRPr lang="en-US" dirty="0"/>
          </a:p>
        </p:txBody>
      </p:sp>
    </p:spTree>
    <p:extLst>
      <p:ext uri="{BB962C8B-B14F-4D97-AF65-F5344CB8AC3E}">
        <p14:creationId xmlns:p14="http://schemas.microsoft.com/office/powerpoint/2010/main" val="2636387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369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27708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036B703-5C3F-DD48-8ADE-297D8DA6F651}" type="slidenum">
              <a:rPr lang="en-CA" smtClean="0"/>
              <a:t>22</a:t>
            </a:fld>
            <a:endParaRPr lang="en-CA" dirty="0"/>
          </a:p>
        </p:txBody>
      </p:sp>
    </p:spTree>
    <p:extLst>
      <p:ext uri="{BB962C8B-B14F-4D97-AF65-F5344CB8AC3E}">
        <p14:creationId xmlns:p14="http://schemas.microsoft.com/office/powerpoint/2010/main" val="3219642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5942" y="106135"/>
            <a:ext cx="4316545" cy="1562623"/>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pic>
        <p:nvPicPr>
          <p:cNvPr id="1026" name="Picture 2" descr="Canada Life Vector Logo | Free Download - (.SVG + .PNG) format ..."/>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5669" b="15669"/>
          <a:stretch/>
        </p:blipFill>
        <p:spPr bwMode="auto">
          <a:xfrm>
            <a:off x="4492487" y="106466"/>
            <a:ext cx="3305070" cy="12607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4BA977D-F01B-45A3-A788-241A0D7E09A5}"/>
              </a:ext>
            </a:extLst>
          </p:cNvPr>
          <p:cNvPicPr>
            <a:picLocks noChangeAspect="1"/>
          </p:cNvPicPr>
          <p:nvPr userDrawn="1"/>
        </p:nvPicPr>
        <p:blipFill>
          <a:blip r:embed="rId4"/>
          <a:stretch>
            <a:fillRect/>
          </a:stretch>
        </p:blipFill>
        <p:spPr>
          <a:xfrm>
            <a:off x="0" y="5935982"/>
            <a:ext cx="12188825" cy="922020"/>
          </a:xfrm>
          <a:prstGeom prst="rect">
            <a:avLst/>
          </a:prstGeom>
        </p:spPr>
      </p:pic>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441" y="6343036"/>
            <a:ext cx="6703854"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2020 Cognizant</a:t>
            </a:r>
            <a:endParaRPr lang="en-US" dirty="0"/>
          </a:p>
        </p:txBody>
      </p:sp>
    </p:spTree>
    <p:extLst>
      <p:ext uri="{BB962C8B-B14F-4D97-AF65-F5344CB8AC3E}">
        <p14:creationId xmlns:p14="http://schemas.microsoft.com/office/powerpoint/2010/main" val="2634315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a:xfrm>
            <a:off x="512064" y="251460"/>
            <a:ext cx="11180064" cy="1060704"/>
          </a:xfrm>
        </p:spPr>
        <p:txBody>
          <a:bodyPr>
            <a:normAutofit/>
          </a:bodyPr>
          <a:lstStyle>
            <a:lvl1pPr>
              <a:defRPr sz="2667" b="1"/>
            </a:lvl1p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5/2/2020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01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90" y="0"/>
            <a:ext cx="12191621" cy="6858000"/>
          </a:xfrm>
          <a:prstGeom prst="rect">
            <a:avLst/>
          </a:prstGeom>
        </p:spPr>
      </p:pic>
      <p:sp>
        <p:nvSpPr>
          <p:cNvPr id="5" name="Text Placeholder 4"/>
          <p:cNvSpPr>
            <a:spLocks noGrp="1"/>
          </p:cNvSpPr>
          <p:nvPr>
            <p:ph type="body" sz="quarter" idx="10"/>
          </p:nvPr>
        </p:nvSpPr>
        <p:spPr>
          <a:xfrm>
            <a:off x="792163" y="2020390"/>
            <a:ext cx="10494962" cy="3908425"/>
          </a:xfrm>
        </p:spPr>
        <p:txBody>
          <a:bodyPr>
            <a:normAutofit/>
          </a:bodyPr>
          <a:lstStyle>
            <a:lvl1pPr>
              <a:defRPr sz="5400" b="1">
                <a:solidFill>
                  <a:schemeClr val="bg1"/>
                </a:solidFill>
              </a:defRPr>
            </a:lvl1pPr>
            <a:lvl2pPr>
              <a:defRPr sz="4400" b="1">
                <a:solidFill>
                  <a:schemeClr val="bg1"/>
                </a:solidFill>
              </a:defRPr>
            </a:lvl2pPr>
            <a:lvl3pPr>
              <a:defRPr sz="4000" b="1">
                <a:solidFill>
                  <a:schemeClr val="bg1"/>
                </a:solidFill>
              </a:defRPr>
            </a:lvl3pPr>
            <a:lvl4pPr>
              <a:defRPr sz="3600" b="1">
                <a:solidFill>
                  <a:schemeClr val="bg1"/>
                </a:solidFill>
              </a:defRPr>
            </a:lvl4pPr>
            <a:lvl5pPr>
              <a:defRPr sz="3200" b="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648127" y="1774209"/>
            <a:ext cx="107547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35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95534" y="133749"/>
            <a:ext cx="12096466" cy="828040"/>
          </a:xfrm>
        </p:spPr>
        <p:txBody>
          <a:bodyPr wrap="square">
            <a:noAutofit/>
          </a:bodyPr>
          <a:lstStyle>
            <a:lvl1pPr>
              <a:defRPr sz="2400"/>
            </a:lvl1pPr>
          </a:lstStyle>
          <a:p>
            <a:r>
              <a:rPr lang="en-US" dirty="0"/>
              <a:t>Click to edit Master title style</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3" name="TextBox 2"/>
          <p:cNvSpPr txBox="1"/>
          <p:nvPr userDrawn="1"/>
        </p:nvSpPr>
        <p:spPr>
          <a:xfrm>
            <a:off x="880515" y="6345992"/>
            <a:ext cx="5977719" cy="164212"/>
          </a:xfrm>
          <a:prstGeom prst="rect">
            <a:avLst/>
          </a:prstGeom>
        </p:spPr>
        <p:txBody>
          <a:bodyPr vert="horz" lIns="0" tIns="0" rIns="0" bIns="0" rtlCol="0" anchor="b" anchorCtr="0"/>
          <a:lstStyle>
            <a:defPPr>
              <a:defRPr lang="en-US"/>
            </a:defPPr>
            <a:lvl1pPr>
              <a:defRPr sz="1067">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pPr lvl="0"/>
            <a:r>
              <a:rPr lang="en-US" dirty="0"/>
              <a:t>© 2020 Cognizant</a:t>
            </a:r>
          </a:p>
        </p:txBody>
      </p:sp>
    </p:spTree>
    <p:extLst>
      <p:ext uri="{BB962C8B-B14F-4D97-AF65-F5344CB8AC3E}">
        <p14:creationId xmlns:p14="http://schemas.microsoft.com/office/powerpoint/2010/main" val="356207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Main Layout_White Background">
    <p:spTree>
      <p:nvGrpSpPr>
        <p:cNvPr id="1" name=""/>
        <p:cNvGrpSpPr/>
        <p:nvPr/>
      </p:nvGrpSpPr>
      <p:grpSpPr>
        <a:xfrm>
          <a:off x="0" y="0"/>
          <a:ext cx="0" cy="0"/>
          <a:chOff x="0" y="0"/>
          <a:chExt cx="0" cy="0"/>
        </a:xfrm>
      </p:grpSpPr>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3" name="TextBox 2"/>
          <p:cNvSpPr txBox="1"/>
          <p:nvPr userDrawn="1"/>
        </p:nvSpPr>
        <p:spPr>
          <a:xfrm>
            <a:off x="880515" y="6345992"/>
            <a:ext cx="5977719" cy="164212"/>
          </a:xfrm>
          <a:prstGeom prst="rect">
            <a:avLst/>
          </a:prstGeom>
        </p:spPr>
        <p:txBody>
          <a:bodyPr vert="horz" lIns="0" tIns="0" rIns="0" bIns="0" rtlCol="0" anchor="b" anchorCtr="0"/>
          <a:lstStyle>
            <a:defPPr>
              <a:defRPr lang="en-US"/>
            </a:defPPr>
            <a:lvl1pPr>
              <a:defRPr sz="1067">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pPr lvl="0"/>
            <a:r>
              <a:rPr lang="en-US" dirty="0"/>
              <a:t>© 2020 Cognizant</a:t>
            </a:r>
          </a:p>
        </p:txBody>
      </p:sp>
    </p:spTree>
    <p:extLst>
      <p:ext uri="{BB962C8B-B14F-4D97-AF65-F5344CB8AC3E}">
        <p14:creationId xmlns:p14="http://schemas.microsoft.com/office/powerpoint/2010/main" val="82201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92316" y="5486401"/>
            <a:ext cx="3346032"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2" descr="Canada Life Vector Logo | Free Download - (.SVG + .PNG) format ..."/>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5669" b="15669"/>
          <a:stretch/>
        </p:blipFill>
        <p:spPr bwMode="auto">
          <a:xfrm>
            <a:off x="9208114" y="5565963"/>
            <a:ext cx="2257407" cy="86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8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60"/>
            <a:ext cx="12192000" cy="6856680"/>
          </a:xfrm>
          <a:prstGeom prst="rect">
            <a:avLst/>
          </a:prstGeom>
        </p:spPr>
      </p:pic>
    </p:spTree>
    <p:extLst>
      <p:ext uri="{BB962C8B-B14F-4D97-AF65-F5344CB8AC3E}">
        <p14:creationId xmlns:p14="http://schemas.microsoft.com/office/powerpoint/2010/main" val="15420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571" y="0"/>
            <a:ext cx="12213949" cy="6858000"/>
          </a:xfrm>
          <a:prstGeom prst="rect">
            <a:avLst/>
          </a:prstGeom>
        </p:spPr>
      </p:pic>
    </p:spTree>
    <p:extLst>
      <p:ext uri="{BB962C8B-B14F-4D97-AF65-F5344CB8AC3E}">
        <p14:creationId xmlns:p14="http://schemas.microsoft.com/office/powerpoint/2010/main" val="1457784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346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90" y="0"/>
            <a:ext cx="12191621"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64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71936" cy="82804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457739"/>
            <a:ext cx="11171936"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2019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bwMode="black">
          <a:xfrm>
            <a:off x="10298626" y="6322756"/>
            <a:ext cx="1385375" cy="297329"/>
          </a:xfrm>
          <a:prstGeom prst="rect">
            <a:avLst/>
          </a:prstGeom>
        </p:spPr>
      </p:pic>
      <p:pic>
        <p:nvPicPr>
          <p:cNvPr id="11" name="Picture 2" descr="Canada Life Vector Logo | Free Download - (.SVG + .PNG) format ..."/>
          <p:cNvPicPr>
            <a:picLocks noChangeAspect="1" noChangeArrowheads="1"/>
          </p:cNvPicPr>
          <p:nvPr userDrawn="1"/>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t="15669" b="15669"/>
          <a:stretch/>
        </p:blipFill>
        <p:spPr bwMode="auto">
          <a:xfrm>
            <a:off x="8868577" y="6207189"/>
            <a:ext cx="1158406" cy="44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977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1" r:id="rId4"/>
    <p:sldLayoutId id="2147483664" r:id="rId5"/>
    <p:sldLayoutId id="2147483665" r:id="rId6"/>
    <p:sldLayoutId id="2147483666" r:id="rId7"/>
    <p:sldLayoutId id="2147483667" r:id="rId8"/>
    <p:sldLayoutId id="2147483672" r:id="rId9"/>
    <p:sldLayoutId id="2147483682" r:id="rId10"/>
  </p:sldLayoutIdLst>
  <p:hf hdr="0" ftr="0" dt="0"/>
  <p:txStyles>
    <p:title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228594" indent="-228594" algn="l" defTabSz="1219140" rtl="0" eaLnBrk="1" latinLnBrk="0" hangingPunct="1">
        <a:lnSpc>
          <a:spcPct val="100000"/>
        </a:lnSpc>
        <a:spcBef>
          <a:spcPts val="800"/>
        </a:spcBef>
        <a:buClrTx/>
        <a:buSzPct val="125000"/>
        <a:buFont typeface="Arial" panose="020B0604020202020204" pitchFamily="34" charset="0"/>
        <a:buChar char="•"/>
        <a:tabLst/>
        <a:defRPr sz="1867"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533387" indent="-228594" algn="l" defTabSz="1219140" rtl="0" eaLnBrk="1" latinLnBrk="0" hangingPunct="1">
        <a:lnSpc>
          <a:spcPct val="100000"/>
        </a:lnSpc>
        <a:spcBef>
          <a:spcPts val="533"/>
        </a:spcBef>
        <a:buClrTx/>
        <a:buSzPct val="100000"/>
        <a:buFont typeface="Arial" panose="020B0604020202020204" pitchFamily="34" charset="0"/>
        <a:buChar char="–"/>
        <a:tabLst/>
        <a:defRPr sz="16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764098" indent="-154513" algn="l" defTabSz="1219140" rtl="0" eaLnBrk="1" latinLnBrk="0" hangingPunct="1">
        <a:lnSpc>
          <a:spcPct val="100000"/>
        </a:lnSpc>
        <a:spcBef>
          <a:spcPts val="533"/>
        </a:spcBef>
        <a:buClrTx/>
        <a:buSzPct val="100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1145089" indent="-230712" algn="l" defTabSz="1219140" rtl="0" eaLnBrk="1" latinLnBrk="0" hangingPunct="1">
        <a:lnSpc>
          <a:spcPct val="100000"/>
        </a:lnSpc>
        <a:spcBef>
          <a:spcPts val="533"/>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26.tiff"/><Relationship Id="rId4" Type="http://schemas.openxmlformats.org/officeDocument/2006/relationships/image" Target="../media/image25.tif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jpe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notesSlide" Target="../notesSlides/notesSlide1.xml"/><Relationship Id="rId16" Type="http://schemas.openxmlformats.org/officeDocument/2006/relationships/image" Target="../media/image40.png"/><Relationship Id="rId20" Type="http://schemas.openxmlformats.org/officeDocument/2006/relationships/image" Target="../media/image44.tiff"/><Relationship Id="rId29"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32" Type="http://schemas.openxmlformats.org/officeDocument/2006/relationships/image" Target="../media/image17.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28" Type="http://schemas.openxmlformats.org/officeDocument/2006/relationships/image" Target="../media/image52.tiff"/><Relationship Id="rId10" Type="http://schemas.openxmlformats.org/officeDocument/2006/relationships/image" Target="../media/image34.png"/><Relationship Id="rId19" Type="http://schemas.openxmlformats.org/officeDocument/2006/relationships/image" Target="../media/image43.png"/><Relationship Id="rId31" Type="http://schemas.openxmlformats.org/officeDocument/2006/relationships/image" Target="../media/image55.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 Id="rId30" Type="http://schemas.openxmlformats.org/officeDocument/2006/relationships/image" Target="../media/image54.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6.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3.png"/><Relationship Id="rId26" Type="http://schemas.openxmlformats.org/officeDocument/2006/relationships/image" Target="../media/image50.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notesSlide" Target="../notesSlides/notesSlide2.xml"/><Relationship Id="rId16" Type="http://schemas.openxmlformats.org/officeDocument/2006/relationships/image" Target="../media/image40.png"/><Relationship Id="rId20" Type="http://schemas.openxmlformats.org/officeDocument/2006/relationships/image" Target="../media/image42.png"/><Relationship Id="rId29"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32" Type="http://schemas.openxmlformats.org/officeDocument/2006/relationships/image" Target="../media/image15.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28" Type="http://schemas.openxmlformats.org/officeDocument/2006/relationships/image" Target="../media/image52.tiff"/><Relationship Id="rId10" Type="http://schemas.openxmlformats.org/officeDocument/2006/relationships/image" Target="../media/image34.png"/><Relationship Id="rId19" Type="http://schemas.openxmlformats.org/officeDocument/2006/relationships/image" Target="../media/image44.tiff"/><Relationship Id="rId31" Type="http://schemas.openxmlformats.org/officeDocument/2006/relationships/image" Target="../media/image55.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 Id="rId30" Type="http://schemas.openxmlformats.org/officeDocument/2006/relationships/image" Target="../media/image54.png"/></Relationships>
</file>

<file path=ppt/slides/_rels/slide2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15.png"/><Relationship Id="rId3" Type="http://schemas.openxmlformats.org/officeDocument/2006/relationships/image" Target="../media/image56.tiff"/><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68.png"/><Relationship Id="rId2" Type="http://schemas.openxmlformats.org/officeDocument/2006/relationships/notesSlide" Target="../notesSlides/notesSlide3.xml"/><Relationship Id="rId16" Type="http://schemas.openxmlformats.org/officeDocument/2006/relationships/image" Target="../media/image54.png"/><Relationship Id="rId1" Type="http://schemas.openxmlformats.org/officeDocument/2006/relationships/slideLayout" Target="../slideLayouts/slideLayout3.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53.png"/><Relationship Id="rId10" Type="http://schemas.openxmlformats.org/officeDocument/2006/relationships/image" Target="../media/image63.tiff"/><Relationship Id="rId19" Type="http://schemas.openxmlformats.org/officeDocument/2006/relationships/image" Target="../media/image69.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5.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2218" y="2210956"/>
            <a:ext cx="11131783" cy="1218795"/>
          </a:xfrm>
        </p:spPr>
        <p:txBody>
          <a:bodyPr/>
          <a:lstStyle/>
          <a:p>
            <a:r>
              <a:rPr lang="en-US" sz="4400" dirty="0"/>
              <a:t>Canada Life – Enterprise Data Hub</a:t>
            </a:r>
            <a:br>
              <a:rPr lang="en-US" sz="4400" dirty="0"/>
            </a:br>
            <a:r>
              <a:rPr lang="en-US" sz="4400" dirty="0"/>
              <a:t>Recommendations</a:t>
            </a:r>
          </a:p>
        </p:txBody>
      </p:sp>
      <p:sp>
        <p:nvSpPr>
          <p:cNvPr id="6" name="Text Placeholder 5"/>
          <p:cNvSpPr>
            <a:spLocks noGrp="1"/>
          </p:cNvSpPr>
          <p:nvPr>
            <p:ph type="body" sz="quarter" idx="13"/>
          </p:nvPr>
        </p:nvSpPr>
        <p:spPr/>
        <p:txBody>
          <a:bodyPr/>
          <a:lstStyle/>
          <a:p>
            <a:r>
              <a:rPr lang="en-US" dirty="0"/>
              <a:t>April 2020</a:t>
            </a:r>
          </a:p>
        </p:txBody>
      </p:sp>
    </p:spTree>
    <p:extLst>
      <p:ext uri="{BB962C8B-B14F-4D97-AF65-F5344CB8AC3E}">
        <p14:creationId xmlns:p14="http://schemas.microsoft.com/office/powerpoint/2010/main" val="20671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Repository Assessment Criteria against to user requested features</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85783380"/>
              </p:ext>
            </p:extLst>
          </p:nvPr>
        </p:nvGraphicFramePr>
        <p:xfrm>
          <a:off x="95533" y="547769"/>
          <a:ext cx="11821054" cy="5609501"/>
        </p:xfrm>
        <a:graphic>
          <a:graphicData uri="http://schemas.openxmlformats.org/drawingml/2006/table">
            <a:tbl>
              <a:tblPr firstRow="1"/>
              <a:tblGrid>
                <a:gridCol w="651427">
                  <a:extLst>
                    <a:ext uri="{9D8B030D-6E8A-4147-A177-3AD203B41FA5}">
                      <a16:colId xmlns:a16="http://schemas.microsoft.com/office/drawing/2014/main" val="2253834204"/>
                    </a:ext>
                  </a:extLst>
                </a:gridCol>
                <a:gridCol w="9106024">
                  <a:extLst>
                    <a:ext uri="{9D8B030D-6E8A-4147-A177-3AD203B41FA5}">
                      <a16:colId xmlns:a16="http://schemas.microsoft.com/office/drawing/2014/main" val="2834105940"/>
                    </a:ext>
                  </a:extLst>
                </a:gridCol>
                <a:gridCol w="2063603">
                  <a:extLst>
                    <a:ext uri="{9D8B030D-6E8A-4147-A177-3AD203B41FA5}">
                      <a16:colId xmlns:a16="http://schemas.microsoft.com/office/drawing/2014/main" val="2784774929"/>
                    </a:ext>
                  </a:extLst>
                </a:gridCol>
              </a:tblGrid>
              <a:tr h="481489">
                <a:tc>
                  <a:txBody>
                    <a:bodyPr/>
                    <a:lstStyle/>
                    <a:p>
                      <a:pPr algn="ctr" fontAlgn="b"/>
                      <a:r>
                        <a:rPr lang="en-US" sz="1200" u="none" strike="noStrike" dirty="0">
                          <a:solidFill>
                            <a:schemeClr val="bg1"/>
                          </a:solidFill>
                          <a:effectLst/>
                          <a:latin typeface="Calibiri"/>
                        </a:rPr>
                        <a:t>Item #</a:t>
                      </a:r>
                      <a:endParaRPr lang="en-US" sz="1200" b="1" i="0" u="none" strike="noStrike" dirty="0">
                        <a:solidFill>
                          <a:schemeClr val="bg1"/>
                        </a:solidFill>
                        <a:effectLst/>
                        <a:latin typeface="Calibiri"/>
                      </a:endParaRPr>
                    </a:p>
                  </a:txBody>
                  <a:tcPr marL="3862" marR="3862" marT="3862" marB="0" anchor="ctr">
                    <a:lnL w="12700" cmpd="sng">
                      <a:solidFill>
                        <a:srgbClr val="FFFFFF"/>
                      </a:solidFill>
                    </a:lnL>
                    <a:lnR w="12700" cmpd="sng">
                      <a:solidFill>
                        <a:srgbClr val="FFFFFF"/>
                      </a:solidFill>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algn="ctr" fontAlgn="t"/>
                      <a:r>
                        <a:rPr lang="en-US" sz="1200" u="none" strike="noStrike" dirty="0">
                          <a:solidFill>
                            <a:schemeClr val="bg1"/>
                          </a:solidFill>
                          <a:effectLst/>
                          <a:latin typeface="Calibiri"/>
                        </a:rPr>
                        <a:t>User feature Description</a:t>
                      </a:r>
                      <a:endParaRPr lang="en-US" sz="1200" b="1" i="0" u="none" strike="noStrike" dirty="0">
                        <a:solidFill>
                          <a:schemeClr val="bg1"/>
                        </a:solidFill>
                        <a:effectLst/>
                        <a:latin typeface="Calibiri"/>
                      </a:endParaRPr>
                    </a:p>
                  </a:txBody>
                  <a:tcPr marL="3862" marR="3862" marT="3862"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algn="ctr" fontAlgn="t"/>
                      <a:r>
                        <a:rPr lang="en-US" sz="1200" u="none" strike="noStrike" dirty="0">
                          <a:solidFill>
                            <a:schemeClr val="bg1"/>
                          </a:solidFill>
                          <a:effectLst/>
                          <a:latin typeface="Calibiri"/>
                        </a:rPr>
                        <a:t>Summary Criteria</a:t>
                      </a:r>
                      <a:endParaRPr lang="en-US" sz="1200" b="1" i="0" u="none" strike="noStrike" dirty="0">
                        <a:solidFill>
                          <a:schemeClr val="bg1"/>
                        </a:solidFill>
                        <a:effectLst/>
                        <a:latin typeface="Calibiri"/>
                      </a:endParaRPr>
                    </a:p>
                  </a:txBody>
                  <a:tcPr marL="3862" marR="3862" marT="3862"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extLst>
                  <a:ext uri="{0D108BD9-81ED-4DB2-BD59-A6C34878D82A}">
                    <a16:rowId xmlns:a16="http://schemas.microsoft.com/office/drawing/2014/main" val="2164624722"/>
                  </a:ext>
                </a:extLst>
              </a:tr>
              <a:tr h="550131">
                <a:tc>
                  <a:txBody>
                    <a:bodyPr/>
                    <a:lstStyle/>
                    <a:p>
                      <a:pPr algn="ctr" fontAlgn="ctr"/>
                      <a:r>
                        <a:rPr lang="en-US" sz="1100" b="1" kern="1200" dirty="0">
                          <a:solidFill>
                            <a:schemeClr val="tx2"/>
                          </a:solidFill>
                          <a:latin typeface="+mj-lt"/>
                          <a:ea typeface="+mn-ea"/>
                          <a:cs typeface="Arial" panose="020B0604020202020204" pitchFamily="34" charset="0"/>
                        </a:rPr>
                        <a:t>1</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self-service data engineering development cycle including ingestion, curation, publication of data allowing users choice on data engineering toolsets based on experience and preference (e.g. plug ad play SQL/R/Python, notebooks, graph, etc.)​</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Usability | Compatibility And Integration</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40630967"/>
                  </a:ext>
                </a:extLst>
              </a:tr>
              <a:tr h="427562">
                <a:tc>
                  <a:txBody>
                    <a:bodyPr/>
                    <a:lstStyle/>
                    <a:p>
                      <a:pPr algn="ctr" fontAlgn="ctr"/>
                      <a:r>
                        <a:rPr lang="en-US" sz="1100" b="1" kern="1200" dirty="0">
                          <a:solidFill>
                            <a:schemeClr val="tx2"/>
                          </a:solidFill>
                          <a:latin typeface="+mj-lt"/>
                          <a:ea typeface="+mn-ea"/>
                          <a:cs typeface="Arial" panose="020B0604020202020204" pitchFamily="34" charset="0"/>
                        </a:rPr>
                        <a:t>2</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secure integration and connectivity to broad range of self-service analytics and data science tools that are able to leverage the processing and storage power data that remains securely hosted, governed, and resident in the hub​</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Compatibility And Integration</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4451135"/>
                  </a:ext>
                </a:extLst>
              </a:tr>
              <a:tr h="427562">
                <a:tc>
                  <a:txBody>
                    <a:bodyPr/>
                    <a:lstStyle/>
                    <a:p>
                      <a:pPr algn="ctr" fontAlgn="ctr"/>
                      <a:r>
                        <a:rPr lang="en-US" sz="1100" b="1" kern="1200" dirty="0">
                          <a:solidFill>
                            <a:schemeClr val="tx2"/>
                          </a:solidFill>
                          <a:latin typeface="+mj-lt"/>
                          <a:ea typeface="+mn-ea"/>
                          <a:cs typeface="Arial" panose="020B0604020202020204" pitchFamily="34" charset="0"/>
                        </a:rPr>
                        <a:t>3</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secure integration and connectivity to broad range of self-service reporting, discovery tools and report visualization  that are able to leverage a centralized publishing hub where data can be governed and trusted (e.g. data is no longer exposed in EUC tools)​</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Compatibility And Integration</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44912253"/>
                  </a:ext>
                </a:extLst>
              </a:tr>
              <a:tr h="427562">
                <a:tc>
                  <a:txBody>
                    <a:bodyPr/>
                    <a:lstStyle/>
                    <a:p>
                      <a:pPr algn="ctr" fontAlgn="ctr"/>
                      <a:r>
                        <a:rPr lang="en-US" sz="1100" b="1" kern="1200" dirty="0">
                          <a:solidFill>
                            <a:schemeClr val="tx2"/>
                          </a:solidFill>
                          <a:latin typeface="+mj-lt"/>
                          <a:ea typeface="+mn-ea"/>
                          <a:cs typeface="Arial" panose="020B0604020202020204" pitchFamily="34" charset="0"/>
                        </a:rPr>
                        <a:t>4</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a friendly user experience with limited learning curve that allows for flexibility and choice based on the users level of experience and preference, including clear handling of error messaging and strong online user community support​</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Usability</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12090461"/>
                  </a:ext>
                </a:extLst>
              </a:tr>
              <a:tr h="427562">
                <a:tc>
                  <a:txBody>
                    <a:bodyPr/>
                    <a:lstStyle/>
                    <a:p>
                      <a:pPr algn="ctr" fontAlgn="ctr"/>
                      <a:r>
                        <a:rPr lang="en-US" sz="1100" b="1" kern="1200" dirty="0">
                          <a:solidFill>
                            <a:schemeClr val="tx2"/>
                          </a:solidFill>
                          <a:latin typeface="+mj-lt"/>
                          <a:ea typeface="+mn-ea"/>
                          <a:cs typeface="Arial" panose="020B0604020202020204" pitchFamily="34" charset="0"/>
                        </a:rPr>
                        <a:t>5</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a broad range of data security, audit, retention, and usage needs across jurisdiction, including who is accessing what data and securing areas with higher data access and security controls from other security zones. Need centralized integration with our security (IA)​</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Reliability | Security</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31593342"/>
                  </a:ext>
                </a:extLst>
              </a:tr>
              <a:tr h="427562">
                <a:tc>
                  <a:txBody>
                    <a:bodyPr/>
                    <a:lstStyle/>
                    <a:p>
                      <a:pPr algn="ctr" fontAlgn="ctr"/>
                      <a:r>
                        <a:rPr lang="en-US" sz="1100" b="1" kern="1200" dirty="0">
                          <a:solidFill>
                            <a:schemeClr val="tx2"/>
                          </a:solidFill>
                          <a:latin typeface="+mj-lt"/>
                          <a:ea typeface="+mn-ea"/>
                          <a:cs typeface="Arial" panose="020B0604020202020204" pitchFamily="34" charset="0"/>
                        </a:rPr>
                        <a:t>6</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a broad range of data sources and types including batch, CDC/delta loads, unstructured data, real-time streaming, and messaging queues​</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Data Sourcing Flexibility</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33378601"/>
                  </a:ext>
                </a:extLst>
              </a:tr>
              <a:tr h="361782">
                <a:tc>
                  <a:txBody>
                    <a:bodyPr/>
                    <a:lstStyle/>
                    <a:p>
                      <a:pPr algn="ctr" fontAlgn="ctr"/>
                      <a:r>
                        <a:rPr lang="en-US" sz="1100" b="1" kern="1200" dirty="0">
                          <a:solidFill>
                            <a:schemeClr val="tx2"/>
                          </a:solidFill>
                          <a:latin typeface="+mj-lt"/>
                          <a:ea typeface="+mn-ea"/>
                          <a:cs typeface="Arial" panose="020B0604020202020204" pitchFamily="34" charset="0"/>
                        </a:rPr>
                        <a:t>7</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easy migration and integration as technology ecosystems evolves, to promote time to value and prevent vendor lock in​</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Reliability</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6346938"/>
                  </a:ext>
                </a:extLst>
              </a:tr>
              <a:tr h="427562">
                <a:tc>
                  <a:txBody>
                    <a:bodyPr/>
                    <a:lstStyle/>
                    <a:p>
                      <a:pPr algn="ctr" fontAlgn="ctr"/>
                      <a:r>
                        <a:rPr lang="en-US" sz="1100" b="1" kern="1200" dirty="0">
                          <a:solidFill>
                            <a:schemeClr val="tx2"/>
                          </a:solidFill>
                          <a:latin typeface="+mj-lt"/>
                          <a:ea typeface="+mn-ea"/>
                          <a:cs typeface="Arial" panose="020B0604020202020204" pitchFamily="34" charset="0"/>
                        </a:rPr>
                        <a:t>8</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integration with unified metadata/cataloging tools like Collibra to allow users to easily search and find data (structured and unstructured)  and understand what happened to the data along its journey​</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Compatibility And Integration</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7401098"/>
                  </a:ext>
                </a:extLst>
              </a:tr>
              <a:tr h="368041">
                <a:tc>
                  <a:txBody>
                    <a:bodyPr/>
                    <a:lstStyle/>
                    <a:p>
                      <a:pPr algn="ctr" fontAlgn="ctr"/>
                      <a:r>
                        <a:rPr lang="en-US" sz="1100" b="1" kern="1200" dirty="0">
                          <a:solidFill>
                            <a:schemeClr val="tx2"/>
                          </a:solidFill>
                          <a:latin typeface="+mj-lt"/>
                          <a:ea typeface="+mn-ea"/>
                          <a:cs typeface="Arial" panose="020B0604020202020204" pitchFamily="34" charset="0"/>
                        </a:rPr>
                        <a:t>9</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storage and search of larges amounts of data in native formats like ASCII/EBCDIC/JSON/XML/unstructured​</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Data Sourcing Flexibility</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39312306"/>
                  </a:ext>
                </a:extLst>
              </a:tr>
              <a:tr h="427562">
                <a:tc>
                  <a:txBody>
                    <a:bodyPr/>
                    <a:lstStyle/>
                    <a:p>
                      <a:pPr algn="ctr" fontAlgn="ctr"/>
                      <a:r>
                        <a:rPr lang="en-US" sz="1100" b="1" kern="1200" dirty="0">
                          <a:solidFill>
                            <a:schemeClr val="tx2"/>
                          </a:solidFill>
                          <a:latin typeface="+mj-lt"/>
                          <a:ea typeface="+mn-ea"/>
                          <a:cs typeface="Arial" panose="020B0604020202020204" pitchFamily="34" charset="0"/>
                        </a:rPr>
                        <a:t>10</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integration data quality tools to ensure data consumers can trust the data they dependent on daily (reliable operational data)​</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Compatibility And Integration</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288489"/>
                  </a:ext>
                </a:extLst>
              </a:tr>
              <a:tr h="427562">
                <a:tc>
                  <a:txBody>
                    <a:bodyPr/>
                    <a:lstStyle/>
                    <a:p>
                      <a:pPr algn="ctr" fontAlgn="ctr"/>
                      <a:r>
                        <a:rPr lang="en-US" sz="1100" b="1" kern="1200" dirty="0">
                          <a:solidFill>
                            <a:schemeClr val="tx2"/>
                          </a:solidFill>
                          <a:latin typeface="+mj-lt"/>
                          <a:ea typeface="+mn-ea"/>
                          <a:cs typeface="Arial" panose="020B0604020202020204" pitchFamily="34" charset="0"/>
                        </a:rPr>
                        <a:t>11</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Solution supports innovation and continuous improvement allowing us to recruit and retain top talent from university and industry (e.g. popular best in class tools and integration points, vendor “university” training programs, etc.).​</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Roadmap</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5727395"/>
                  </a:ext>
                </a:extLst>
              </a:tr>
              <a:tr h="427562">
                <a:tc>
                  <a:txBody>
                    <a:bodyPr/>
                    <a:lstStyle/>
                    <a:p>
                      <a:pPr algn="ctr" fontAlgn="ctr"/>
                      <a:r>
                        <a:rPr lang="en-US" sz="1100" b="1" kern="1200" dirty="0">
                          <a:solidFill>
                            <a:schemeClr val="tx2"/>
                          </a:solidFill>
                          <a:latin typeface="+mj-lt"/>
                          <a:ea typeface="+mn-ea"/>
                          <a:cs typeface="Arial" panose="020B0604020202020204" pitchFamily="34" charset="0"/>
                        </a:rPr>
                        <a:t>12</a:t>
                      </a:r>
                    </a:p>
                  </a:txBody>
                  <a:tcPr marL="3862" marR="3862" marT="3862"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Supports integration with code management tools to manage code use to build data assets​</a:t>
                      </a: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1100" b="1" u="none" strike="noStrike" dirty="0">
                          <a:solidFill>
                            <a:schemeClr val="tx2">
                              <a:lumMod val="75000"/>
                              <a:lumOff val="25000"/>
                            </a:schemeClr>
                          </a:solidFill>
                          <a:effectLst/>
                          <a:latin typeface="+mj-lt"/>
                        </a:rPr>
                        <a:t>Compatibility And Integration</a:t>
                      </a:r>
                      <a:endParaRPr lang="en-US" sz="1100" b="1" i="0" u="none" strike="noStrike" dirty="0">
                        <a:solidFill>
                          <a:schemeClr val="tx2">
                            <a:lumMod val="75000"/>
                            <a:lumOff val="25000"/>
                          </a:schemeClr>
                        </a:solidFill>
                        <a:effectLst/>
                        <a:latin typeface="+mj-lt"/>
                      </a:endParaRPr>
                    </a:p>
                  </a:txBody>
                  <a:tcPr marT="18288" marB="18288"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5796401"/>
                  </a:ext>
                </a:extLst>
              </a:tr>
            </a:tbl>
          </a:graphicData>
        </a:graphic>
      </p:graphicFrame>
      <p:sp>
        <p:nvSpPr>
          <p:cNvPr id="8" name="Oval 7"/>
          <p:cNvSpPr/>
          <p:nvPr/>
        </p:nvSpPr>
        <p:spPr>
          <a:xfrm>
            <a:off x="11527698" y="133749"/>
            <a:ext cx="542868" cy="54286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9" name="Picture 8"/>
          <p:cNvPicPr>
            <a:picLocks noChangeAspect="1"/>
          </p:cNvPicPr>
          <p:nvPr/>
        </p:nvPicPr>
        <p:blipFill rotWithShape="1">
          <a:blip r:embed="rId2">
            <a:clrChange>
              <a:clrFrom>
                <a:srgbClr val="FFFFFF"/>
              </a:clrFrom>
              <a:clrTo>
                <a:srgbClr val="FFFFFF">
                  <a:alpha val="0"/>
                </a:srgbClr>
              </a:clrTo>
            </a:clrChange>
            <a:duotone>
              <a:schemeClr val="accent2">
                <a:shade val="45000"/>
                <a:satMod val="135000"/>
              </a:schemeClr>
              <a:prstClr val="white"/>
            </a:duotone>
          </a:blip>
          <a:srcRect b="9157"/>
          <a:stretch/>
        </p:blipFill>
        <p:spPr>
          <a:xfrm>
            <a:off x="11651885" y="261132"/>
            <a:ext cx="294493" cy="288102"/>
          </a:xfrm>
          <a:prstGeom prst="rect">
            <a:avLst/>
          </a:prstGeom>
        </p:spPr>
      </p:pic>
    </p:spTree>
    <p:extLst>
      <p:ext uri="{BB962C8B-B14F-4D97-AF65-F5344CB8AC3E}">
        <p14:creationId xmlns:p14="http://schemas.microsoft.com/office/powerpoint/2010/main" val="330254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Repository Assessment Dashboard</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11</a:t>
            </a:fld>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1317" y="849666"/>
            <a:ext cx="4495082" cy="2425895"/>
          </a:xfrm>
          <a:prstGeom prst="rect">
            <a:avLst/>
          </a:prstGeom>
        </p:spPr>
      </p:pic>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34256" y="833786"/>
            <a:ext cx="4508118" cy="2494213"/>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5860" y="3710361"/>
            <a:ext cx="9346513" cy="2393640"/>
          </a:xfrm>
          <a:prstGeom prst="rect">
            <a:avLst/>
          </a:prstGeom>
        </p:spPr>
      </p:pic>
      <p:sp>
        <p:nvSpPr>
          <p:cNvPr id="14" name="Rectangle 13"/>
          <p:cNvSpPr/>
          <p:nvPr/>
        </p:nvSpPr>
        <p:spPr>
          <a:xfrm>
            <a:off x="297807" y="601240"/>
            <a:ext cx="4421703" cy="268687"/>
          </a:xfrm>
          <a:prstGeom prst="rect">
            <a:avLst/>
          </a:prstGeom>
          <a:solidFill>
            <a:schemeClr val="tx2">
              <a:lumMod val="50000"/>
              <a:lumOff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1" b="1" dirty="0">
                <a:solidFill>
                  <a:schemeClr val="bg1"/>
                </a:solidFill>
                <a:latin typeface="Arial" panose="020B0604020202020204" pitchFamily="34" charset="0"/>
                <a:cs typeface="Arial" panose="020B0604020202020204" pitchFamily="34" charset="0"/>
              </a:rPr>
              <a:t>Overall Scoring</a:t>
            </a:r>
          </a:p>
        </p:txBody>
      </p:sp>
      <p:sp>
        <p:nvSpPr>
          <p:cNvPr id="15" name="Rectangle 14"/>
          <p:cNvSpPr/>
          <p:nvPr/>
        </p:nvSpPr>
        <p:spPr>
          <a:xfrm>
            <a:off x="5217671" y="588130"/>
            <a:ext cx="4424702" cy="256492"/>
          </a:xfrm>
          <a:prstGeom prst="rect">
            <a:avLst/>
          </a:prstGeom>
          <a:solidFill>
            <a:schemeClr val="tx2">
              <a:lumMod val="50000"/>
              <a:lumOff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1" b="1" dirty="0">
                <a:solidFill>
                  <a:schemeClr val="bg1"/>
                </a:solidFill>
                <a:latin typeface="Arial" panose="020B0604020202020204" pitchFamily="34" charset="0"/>
                <a:cs typeface="Arial" panose="020B0604020202020204" pitchFamily="34" charset="0"/>
              </a:rPr>
              <a:t>Features Requirement Scoring</a:t>
            </a:r>
          </a:p>
        </p:txBody>
      </p:sp>
      <p:sp>
        <p:nvSpPr>
          <p:cNvPr id="16" name="Rectangle 15"/>
          <p:cNvSpPr/>
          <p:nvPr/>
        </p:nvSpPr>
        <p:spPr>
          <a:xfrm>
            <a:off x="297805" y="3445335"/>
            <a:ext cx="9344569" cy="265026"/>
          </a:xfrm>
          <a:prstGeom prst="rect">
            <a:avLst/>
          </a:prstGeom>
          <a:solidFill>
            <a:schemeClr val="tx2">
              <a:lumMod val="50000"/>
              <a:lumOff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1" b="1" dirty="0">
                <a:solidFill>
                  <a:schemeClr val="bg1"/>
                </a:solidFill>
                <a:latin typeface="Arial" panose="020B0604020202020204" pitchFamily="34" charset="0"/>
                <a:cs typeface="Arial" panose="020B0604020202020204" pitchFamily="34" charset="0"/>
              </a:rPr>
              <a:t>Criteria Analysis</a:t>
            </a:r>
          </a:p>
        </p:txBody>
      </p:sp>
      <p:sp>
        <p:nvSpPr>
          <p:cNvPr id="17" name="Rounded Rectangle 16"/>
          <p:cNvSpPr/>
          <p:nvPr/>
        </p:nvSpPr>
        <p:spPr>
          <a:xfrm flipH="1">
            <a:off x="9820617" y="2080892"/>
            <a:ext cx="2148405" cy="2613749"/>
          </a:xfrm>
          <a:prstGeom prst="roundRect">
            <a:avLst>
              <a:gd name="adj" fmla="val 2149"/>
            </a:avLst>
          </a:prstGeom>
          <a:solidFill>
            <a:schemeClr val="bg1"/>
          </a:solidFill>
          <a:ln w="3175" cap="flat" cmpd="sng" algn="ctr">
            <a:solidFill>
              <a:schemeClr val="bg2">
                <a:lumMod val="75000"/>
              </a:schemeClr>
            </a:solidFill>
            <a:prstDash val="solid"/>
          </a:ln>
          <a:effectLst/>
        </p:spPr>
        <p:txBody>
          <a:bodyPr rtlCol="0" anchor="ctr"/>
          <a:lstStyle/>
          <a:p>
            <a:pPr algn="ctr"/>
            <a:r>
              <a:rPr lang="en-US" sz="1400" dirty="0">
                <a:solidFill>
                  <a:schemeClr val="tx2"/>
                </a:solidFill>
                <a:latin typeface="Arial" panose="020B0604020202020204" pitchFamily="34" charset="0"/>
                <a:cs typeface="Arial" panose="020B0604020202020204" pitchFamily="34" charset="0"/>
              </a:rPr>
              <a:t>Based on critical features, such as, Compatibility/Integration, Data Sourcing Flexibility and Roadmap, features requested by Canada Life for its EDH platform, Azure Synapse platform scores the highest</a:t>
            </a:r>
          </a:p>
        </p:txBody>
      </p:sp>
      <p:sp>
        <p:nvSpPr>
          <p:cNvPr id="18" name="Rectangle 17"/>
          <p:cNvSpPr/>
          <p:nvPr/>
        </p:nvSpPr>
        <p:spPr bwMode="auto">
          <a:xfrm>
            <a:off x="9835734" y="1586326"/>
            <a:ext cx="2159507" cy="441459"/>
          </a:xfrm>
          <a:prstGeom prst="rect">
            <a:avLst/>
          </a:prstGeom>
          <a:solidFill>
            <a:schemeClr val="tx1"/>
          </a:solidFill>
          <a:ln w="9525" cap="flat" cmpd="sng" algn="ctr">
            <a:noFill/>
            <a:prstDash val="solid"/>
            <a:round/>
            <a:headEnd type="none" w="med" len="med"/>
            <a:tailEnd type="none" w="med" len="med"/>
          </a:ln>
          <a:effectLst>
            <a:outerShdw blurRad="25400" dist="25400" dir="5400000" algn="t" rotWithShape="0">
              <a:prstClr val="black">
                <a:alpha val="35000"/>
              </a:prstClr>
            </a:outerShdw>
          </a:effectLst>
        </p:spPr>
        <p:txBody>
          <a:bodyPr vert="horz" wrap="square" lIns="76199" tIns="38099" rIns="76199" bIns="38099" numCol="1" rtlCol="0" anchor="ctr" anchorCtr="0" compatLnSpc="1">
            <a:prstTxWarp prst="textNoShape">
              <a:avLst/>
            </a:prstTxWarp>
          </a:bodyPr>
          <a:lstStyle/>
          <a:p>
            <a:pPr algn="ctr" defTabSz="761956" fontAlgn="base">
              <a:spcBef>
                <a:spcPct val="0"/>
              </a:spcBef>
              <a:spcAft>
                <a:spcPct val="0"/>
              </a:spcAft>
              <a:defRPr/>
            </a:pPr>
            <a:r>
              <a:rPr lang="en-US" altLang="en-US" sz="1351" b="1" kern="0" dirty="0">
                <a:solidFill>
                  <a:prstClr val="white"/>
                </a:solidFill>
                <a:latin typeface="Arial" panose="020B0604020202020204" pitchFamily="34" charset="0"/>
                <a:cs typeface="Arial" panose="020B0604020202020204" pitchFamily="34" charset="0"/>
              </a:rPr>
              <a:t>Key Highlights</a:t>
            </a:r>
          </a:p>
        </p:txBody>
      </p:sp>
      <p:sp>
        <p:nvSpPr>
          <p:cNvPr id="19" name="Oval 18"/>
          <p:cNvSpPr/>
          <p:nvPr/>
        </p:nvSpPr>
        <p:spPr>
          <a:xfrm>
            <a:off x="11527698" y="133749"/>
            <a:ext cx="542868" cy="54286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20" name="Picture 19"/>
          <p:cNvPicPr>
            <a:picLocks noChangeAspect="1"/>
          </p:cNvPicPr>
          <p:nvPr/>
        </p:nvPicPr>
        <p:blipFill rotWithShape="1">
          <a:blip r:embed="rId5">
            <a:clrChange>
              <a:clrFrom>
                <a:srgbClr val="FFFFFF"/>
              </a:clrFrom>
              <a:clrTo>
                <a:srgbClr val="FFFFFF">
                  <a:alpha val="0"/>
                </a:srgbClr>
              </a:clrTo>
            </a:clrChange>
            <a:duotone>
              <a:schemeClr val="accent2">
                <a:shade val="45000"/>
                <a:satMod val="135000"/>
              </a:schemeClr>
              <a:prstClr val="white"/>
            </a:duotone>
          </a:blip>
          <a:srcRect b="9157"/>
          <a:stretch/>
        </p:blipFill>
        <p:spPr>
          <a:xfrm>
            <a:off x="11651885" y="261132"/>
            <a:ext cx="294493" cy="288102"/>
          </a:xfrm>
          <a:prstGeom prst="rect">
            <a:avLst/>
          </a:prstGeom>
        </p:spPr>
      </p:pic>
    </p:spTree>
    <p:extLst>
      <p:ext uri="{BB962C8B-B14F-4D97-AF65-F5344CB8AC3E}">
        <p14:creationId xmlns:p14="http://schemas.microsoft.com/office/powerpoint/2010/main" val="262131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Annual Cost Assessment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12</a:t>
            </a:fld>
            <a:endParaRPr lang="en-US" dirty="0"/>
          </a:p>
        </p:txBody>
      </p:sp>
      <p:sp>
        <p:nvSpPr>
          <p:cNvPr id="11" name="Rectangle 10"/>
          <p:cNvSpPr/>
          <p:nvPr/>
        </p:nvSpPr>
        <p:spPr>
          <a:xfrm>
            <a:off x="3284887" y="739297"/>
            <a:ext cx="2542448" cy="276426"/>
          </a:xfrm>
          <a:prstGeom prst="rect">
            <a:avLst/>
          </a:prstGeom>
          <a:solidFill>
            <a:schemeClr val="tx2">
              <a:lumMod val="75000"/>
              <a:lumOff val="2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1" b="1" dirty="0">
                <a:solidFill>
                  <a:schemeClr val="bg1"/>
                </a:solidFill>
                <a:latin typeface="Arial" panose="020B0604020202020204" pitchFamily="34" charset="0"/>
                <a:cs typeface="Arial" panose="020B0604020202020204" pitchFamily="34" charset="0"/>
              </a:rPr>
              <a:t>Run Costs</a:t>
            </a:r>
          </a:p>
        </p:txBody>
      </p:sp>
      <p:pic>
        <p:nvPicPr>
          <p:cNvPr id="15" name="Picture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4940" y="3423411"/>
            <a:ext cx="7122343" cy="2837084"/>
          </a:xfrm>
          <a:prstGeom prst="rect">
            <a:avLst/>
          </a:prstGeom>
        </p:spPr>
      </p:pic>
      <p:sp>
        <p:nvSpPr>
          <p:cNvPr id="12" name="Rectangle 11"/>
          <p:cNvSpPr/>
          <p:nvPr/>
        </p:nvSpPr>
        <p:spPr>
          <a:xfrm>
            <a:off x="3035644" y="3266099"/>
            <a:ext cx="3040935" cy="315357"/>
          </a:xfrm>
          <a:prstGeom prst="rect">
            <a:avLst/>
          </a:prstGeom>
          <a:solidFill>
            <a:schemeClr val="tx2">
              <a:lumMod val="75000"/>
              <a:lumOff val="2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1" b="1" dirty="0">
                <a:solidFill>
                  <a:schemeClr val="bg1"/>
                </a:solidFill>
                <a:latin typeface="Arial" panose="020B0604020202020204" pitchFamily="34" charset="0"/>
                <a:cs typeface="Arial" panose="020B0604020202020204" pitchFamily="34" charset="0"/>
              </a:rPr>
              <a:t>Operational and Overall Costs</a:t>
            </a:r>
          </a:p>
        </p:txBody>
      </p:sp>
      <p:sp>
        <p:nvSpPr>
          <p:cNvPr id="20" name="Rounded Rectangle 19"/>
          <p:cNvSpPr/>
          <p:nvPr/>
        </p:nvSpPr>
        <p:spPr>
          <a:xfrm flipH="1">
            <a:off x="9107017" y="2117969"/>
            <a:ext cx="2544868" cy="3107437"/>
          </a:xfrm>
          <a:prstGeom prst="roundRect">
            <a:avLst>
              <a:gd name="adj" fmla="val 2149"/>
            </a:avLst>
          </a:prstGeom>
          <a:solidFill>
            <a:schemeClr val="bg1"/>
          </a:solidFill>
          <a:ln w="3175" cap="flat" cmpd="sng" algn="ctr">
            <a:solidFill>
              <a:schemeClr val="bg2">
                <a:lumMod val="75000"/>
              </a:schemeClr>
            </a:solidFill>
            <a:prstDash val="solid"/>
          </a:ln>
          <a:effectLst/>
        </p:spPr>
        <p:txBody>
          <a:bodyPr rtlCol="0" anchor="ctr"/>
          <a:lstStyle/>
          <a:p>
            <a:pPr algn="ctr"/>
            <a:r>
              <a:rPr lang="en-US" sz="1400" dirty="0">
                <a:solidFill>
                  <a:schemeClr val="tx2"/>
                </a:solidFill>
                <a:latin typeface="Arial" panose="020B0604020202020204" pitchFamily="34" charset="0"/>
                <a:cs typeface="Arial" panose="020B0604020202020204" pitchFamily="34" charset="0"/>
              </a:rPr>
              <a:t>The operational cost for CDP and Azure Synapse is higher</a:t>
            </a:r>
          </a:p>
          <a:p>
            <a:pPr algn="ctr"/>
            <a:endParaRPr lang="en-US" sz="1400" dirty="0">
              <a:solidFill>
                <a:schemeClr val="tx2"/>
              </a:solidFill>
              <a:latin typeface="Arial" panose="020B0604020202020204" pitchFamily="34" charset="0"/>
              <a:cs typeface="Arial" panose="020B0604020202020204" pitchFamily="34" charset="0"/>
            </a:endParaRPr>
          </a:p>
          <a:p>
            <a:pPr algn="ctr"/>
            <a:r>
              <a:rPr lang="en-US" sz="1400" dirty="0">
                <a:solidFill>
                  <a:schemeClr val="tx2"/>
                </a:solidFill>
                <a:latin typeface="Arial" panose="020B0604020202020204" pitchFamily="34" charset="0"/>
                <a:cs typeface="Arial" panose="020B0604020202020204" pitchFamily="34" charset="0"/>
              </a:rPr>
              <a:t>The run cost for Snowflake is higher</a:t>
            </a:r>
          </a:p>
          <a:p>
            <a:pPr algn="ctr"/>
            <a:endParaRPr lang="en-US" sz="1400" dirty="0">
              <a:solidFill>
                <a:schemeClr val="tx2"/>
              </a:solidFill>
              <a:latin typeface="Arial" panose="020B0604020202020204" pitchFamily="34" charset="0"/>
              <a:cs typeface="Arial" panose="020B0604020202020204" pitchFamily="34" charset="0"/>
            </a:endParaRPr>
          </a:p>
          <a:p>
            <a:pPr algn="ctr"/>
            <a:r>
              <a:rPr lang="en-US" sz="1400" dirty="0">
                <a:solidFill>
                  <a:schemeClr val="tx2"/>
                </a:solidFill>
                <a:latin typeface="Arial" panose="020B0604020202020204" pitchFamily="34" charset="0"/>
                <a:cs typeface="Arial" panose="020B0604020202020204" pitchFamily="34" charset="0"/>
              </a:rPr>
              <a:t>The operational cost for Snowflake is the lowest and Synapse and CDP costs are equal</a:t>
            </a:r>
          </a:p>
          <a:p>
            <a:pPr algn="ctr"/>
            <a:endParaRPr lang="en-US" sz="1400" dirty="0">
              <a:solidFill>
                <a:schemeClr val="tx2"/>
              </a:solidFill>
              <a:latin typeface="Arial" panose="020B0604020202020204" pitchFamily="34" charset="0"/>
              <a:cs typeface="Arial" panose="020B0604020202020204" pitchFamily="34" charset="0"/>
            </a:endParaRPr>
          </a:p>
          <a:p>
            <a:pPr algn="ctr"/>
            <a:r>
              <a:rPr lang="en-US" sz="1400" dirty="0">
                <a:solidFill>
                  <a:schemeClr val="tx2"/>
                </a:solidFill>
                <a:latin typeface="Arial" panose="020B0604020202020204" pitchFamily="34" charset="0"/>
                <a:cs typeface="Arial" panose="020B0604020202020204" pitchFamily="34" charset="0"/>
              </a:rPr>
              <a:t>The total cost for CDP is the highest</a:t>
            </a:r>
          </a:p>
        </p:txBody>
      </p:sp>
      <p:sp>
        <p:nvSpPr>
          <p:cNvPr id="21" name="Rectangle 20"/>
          <p:cNvSpPr/>
          <p:nvPr/>
        </p:nvSpPr>
        <p:spPr bwMode="auto">
          <a:xfrm>
            <a:off x="9107017" y="1640978"/>
            <a:ext cx="2544868" cy="441459"/>
          </a:xfrm>
          <a:prstGeom prst="rect">
            <a:avLst/>
          </a:prstGeom>
          <a:solidFill>
            <a:schemeClr val="tx1"/>
          </a:solidFill>
          <a:ln w="9525" cap="flat" cmpd="sng" algn="ctr">
            <a:noFill/>
            <a:prstDash val="solid"/>
            <a:round/>
            <a:headEnd type="none" w="med" len="med"/>
            <a:tailEnd type="none" w="med" len="med"/>
          </a:ln>
          <a:effectLst>
            <a:outerShdw blurRad="25400" dist="25400" dir="5400000" algn="t" rotWithShape="0">
              <a:prstClr val="black">
                <a:alpha val="35000"/>
              </a:prstClr>
            </a:outerShdw>
          </a:effectLst>
        </p:spPr>
        <p:txBody>
          <a:bodyPr vert="horz" wrap="square" lIns="76199" tIns="38099" rIns="76199" bIns="38099" numCol="1" rtlCol="0" anchor="ctr" anchorCtr="0" compatLnSpc="1">
            <a:prstTxWarp prst="textNoShape">
              <a:avLst/>
            </a:prstTxWarp>
          </a:bodyPr>
          <a:lstStyle/>
          <a:p>
            <a:pPr algn="ctr" defTabSz="761956" fontAlgn="base">
              <a:spcBef>
                <a:spcPct val="0"/>
              </a:spcBef>
              <a:spcAft>
                <a:spcPct val="0"/>
              </a:spcAft>
              <a:defRPr/>
            </a:pPr>
            <a:r>
              <a:rPr lang="en-US" altLang="en-US" sz="1351" b="1" kern="0" dirty="0">
                <a:solidFill>
                  <a:prstClr val="white"/>
                </a:solidFill>
                <a:latin typeface="Arial" panose="020B0604020202020204" pitchFamily="34" charset="0"/>
                <a:cs typeface="Arial" panose="020B0604020202020204" pitchFamily="34" charset="0"/>
              </a:rPr>
              <a:t>Key Highlights</a:t>
            </a:r>
          </a:p>
        </p:txBody>
      </p:sp>
      <p:pic>
        <p:nvPicPr>
          <p:cNvPr id="5" name="Picture 4">
            <a:extLst>
              <a:ext uri="{FF2B5EF4-FFF2-40B4-BE49-F238E27FC236}">
                <a16:creationId xmlns:a16="http://schemas.microsoft.com/office/drawing/2014/main" id="{E2D46168-201A-6149-BE21-56A12401CBC9}"/>
              </a:ext>
            </a:extLst>
          </p:cNvPr>
          <p:cNvPicPr>
            <a:picLocks noChangeAspect="1"/>
          </p:cNvPicPr>
          <p:nvPr/>
        </p:nvPicPr>
        <p:blipFill>
          <a:blip r:embed="rId3"/>
          <a:stretch>
            <a:fillRect/>
          </a:stretch>
        </p:blipFill>
        <p:spPr>
          <a:xfrm>
            <a:off x="1014471" y="1044678"/>
            <a:ext cx="7083280" cy="2252091"/>
          </a:xfrm>
          <a:prstGeom prst="rect">
            <a:avLst/>
          </a:prstGeom>
        </p:spPr>
      </p:pic>
      <p:sp>
        <p:nvSpPr>
          <p:cNvPr id="13" name="Oval 12"/>
          <p:cNvSpPr/>
          <p:nvPr/>
        </p:nvSpPr>
        <p:spPr>
          <a:xfrm>
            <a:off x="11527698" y="133749"/>
            <a:ext cx="542868" cy="54286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4" name="Picture 13"/>
          <p:cNvPicPr>
            <a:picLocks noChangeAspect="1"/>
          </p:cNvPicPr>
          <p:nvPr/>
        </p:nvPicPr>
        <p:blipFill rotWithShape="1">
          <a:blip r:embed="rId4">
            <a:clrChange>
              <a:clrFrom>
                <a:srgbClr val="FFFFFF"/>
              </a:clrFrom>
              <a:clrTo>
                <a:srgbClr val="FFFFFF">
                  <a:alpha val="0"/>
                </a:srgbClr>
              </a:clrTo>
            </a:clrChange>
            <a:duotone>
              <a:schemeClr val="accent2">
                <a:shade val="45000"/>
                <a:satMod val="135000"/>
              </a:schemeClr>
              <a:prstClr val="white"/>
            </a:duotone>
          </a:blip>
          <a:srcRect b="9157"/>
          <a:stretch/>
        </p:blipFill>
        <p:spPr>
          <a:xfrm>
            <a:off x="11651885" y="261132"/>
            <a:ext cx="294493" cy="288102"/>
          </a:xfrm>
          <a:prstGeom prst="rect">
            <a:avLst/>
          </a:prstGeom>
        </p:spPr>
      </p:pic>
    </p:spTree>
    <p:extLst>
      <p:ext uri="{BB962C8B-B14F-4D97-AF65-F5344CB8AC3E}">
        <p14:creationId xmlns:p14="http://schemas.microsoft.com/office/powerpoint/2010/main" val="108003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Cognizant findings</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13</a:t>
            </a:fld>
            <a:endParaRPr lang="en-US" dirty="0"/>
          </a:p>
        </p:txBody>
      </p:sp>
      <p:sp>
        <p:nvSpPr>
          <p:cNvPr id="12" name="Oval 11"/>
          <p:cNvSpPr/>
          <p:nvPr/>
        </p:nvSpPr>
        <p:spPr>
          <a:xfrm>
            <a:off x="11527698" y="133749"/>
            <a:ext cx="542868" cy="54286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3" name="Picture 12"/>
          <p:cNvPicPr>
            <a:picLocks noChangeAspect="1"/>
          </p:cNvPicPr>
          <p:nvPr/>
        </p:nvPicPr>
        <p:blipFill rotWithShape="1">
          <a:blip r:embed="rId2">
            <a:clrChange>
              <a:clrFrom>
                <a:srgbClr val="FFFFFF"/>
              </a:clrFrom>
              <a:clrTo>
                <a:srgbClr val="FFFFFF">
                  <a:alpha val="0"/>
                </a:srgbClr>
              </a:clrTo>
            </a:clrChange>
            <a:duotone>
              <a:schemeClr val="accent2">
                <a:shade val="45000"/>
                <a:satMod val="135000"/>
              </a:schemeClr>
              <a:prstClr val="white"/>
            </a:duotone>
          </a:blip>
          <a:srcRect b="9157"/>
          <a:stretch/>
        </p:blipFill>
        <p:spPr>
          <a:xfrm>
            <a:off x="11651885" y="261132"/>
            <a:ext cx="294493" cy="288102"/>
          </a:xfrm>
          <a:prstGeom prst="rect">
            <a:avLst/>
          </a:prstGeom>
        </p:spPr>
      </p:pic>
      <p:sp>
        <p:nvSpPr>
          <p:cNvPr id="17" name="Round Same Side Corner Rectangle 16"/>
          <p:cNvSpPr/>
          <p:nvPr/>
        </p:nvSpPr>
        <p:spPr>
          <a:xfrm>
            <a:off x="113209" y="775009"/>
            <a:ext cx="3870961" cy="5299218"/>
          </a:xfrm>
          <a:prstGeom prst="round2SameRect">
            <a:avLst>
              <a:gd name="adj1" fmla="val 10864"/>
              <a:gd name="adj2" fmla="val 0"/>
            </a:avLst>
          </a:prstGeom>
          <a:solidFill>
            <a:srgbClr val="00B14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8" name="Rounded Rectangle 17"/>
          <p:cNvSpPr/>
          <p:nvPr/>
        </p:nvSpPr>
        <p:spPr>
          <a:xfrm>
            <a:off x="211677" y="981029"/>
            <a:ext cx="3653263" cy="999334"/>
          </a:xfrm>
          <a:prstGeom prst="roundRect">
            <a:avLst/>
          </a:prstGeom>
          <a:solidFill>
            <a:srgbClr val="FFFFFF"/>
          </a:solidFill>
          <a:ln w="12700" cap="flat" cmpd="sng" algn="ctr">
            <a:solidFill>
              <a:srgbClr val="00B14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9" name="Rectangle 18"/>
          <p:cNvSpPr/>
          <p:nvPr/>
        </p:nvSpPr>
        <p:spPr>
          <a:xfrm>
            <a:off x="211677" y="2117169"/>
            <a:ext cx="3653263" cy="377417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150000"/>
              </a:lnSpc>
              <a:buFont typeface="+mj-lt"/>
              <a:buAutoNum type="arabicPeriod"/>
              <a:defRPr/>
            </a:pPr>
            <a:r>
              <a:rPr lang="en-US" sz="1200" dirty="0">
                <a:solidFill>
                  <a:schemeClr val="tx2">
                    <a:lumMod val="75000"/>
                    <a:lumOff val="25000"/>
                  </a:schemeClr>
                </a:solidFill>
              </a:rPr>
              <a:t>Synapse Analytics is a PaaS offering on Azure platform</a:t>
            </a:r>
          </a:p>
          <a:p>
            <a:pPr marL="228600" lvl="0" indent="-228600">
              <a:lnSpc>
                <a:spcPct val="150000"/>
              </a:lnSpc>
              <a:buFont typeface="+mj-lt"/>
              <a:buAutoNum type="arabicPeriod"/>
              <a:defRPr/>
            </a:pPr>
            <a:r>
              <a:rPr lang="en-US" sz="1200" dirty="0">
                <a:solidFill>
                  <a:schemeClr val="tx2">
                    <a:lumMod val="75000"/>
                    <a:lumOff val="25000"/>
                  </a:schemeClr>
                </a:solidFill>
              </a:rPr>
              <a:t>Highly Performant on consumption end</a:t>
            </a:r>
          </a:p>
          <a:p>
            <a:pPr marL="228600" lvl="0" indent="-228600">
              <a:lnSpc>
                <a:spcPct val="150000"/>
              </a:lnSpc>
              <a:buFont typeface="+mj-lt"/>
              <a:buAutoNum type="arabicPeriod"/>
              <a:defRPr/>
            </a:pPr>
            <a:r>
              <a:rPr lang="en-US" sz="1200" dirty="0">
                <a:solidFill>
                  <a:schemeClr val="tx2">
                    <a:lumMod val="75000"/>
                    <a:lumOff val="25000"/>
                  </a:schemeClr>
                </a:solidFill>
              </a:rPr>
              <a:t>Single tenant offering provides superior security controls</a:t>
            </a:r>
          </a:p>
          <a:p>
            <a:pPr marL="228600" lvl="0" indent="-228600">
              <a:lnSpc>
                <a:spcPct val="150000"/>
              </a:lnSpc>
              <a:buFont typeface="+mj-lt"/>
              <a:buAutoNum type="arabicPeriod"/>
              <a:defRPr/>
            </a:pPr>
            <a:r>
              <a:rPr lang="en-US" sz="1200" dirty="0">
                <a:solidFill>
                  <a:schemeClr val="tx2">
                    <a:lumMod val="75000"/>
                    <a:lumOff val="25000"/>
                  </a:schemeClr>
                </a:solidFill>
              </a:rPr>
              <a:t>Integrated and Unified platform &amp; experience</a:t>
            </a:r>
          </a:p>
          <a:p>
            <a:pPr marL="228600" lvl="0" indent="-228600">
              <a:lnSpc>
                <a:spcPct val="150000"/>
              </a:lnSpc>
              <a:buFont typeface="+mj-lt"/>
              <a:buAutoNum type="arabicPeriod"/>
              <a:defRPr/>
            </a:pPr>
            <a:r>
              <a:rPr lang="en-US" sz="1200" dirty="0">
                <a:solidFill>
                  <a:schemeClr val="tx2">
                    <a:lumMod val="75000"/>
                    <a:lumOff val="25000"/>
                  </a:schemeClr>
                </a:solidFill>
              </a:rPr>
              <a:t>Azure Cloud Specific</a:t>
            </a:r>
          </a:p>
          <a:p>
            <a:pPr marL="228600" lvl="0" indent="-228600">
              <a:lnSpc>
                <a:spcPct val="150000"/>
              </a:lnSpc>
              <a:buFont typeface="+mj-lt"/>
              <a:buAutoNum type="arabicPeriod"/>
              <a:defRPr/>
            </a:pPr>
            <a:r>
              <a:rPr lang="en-US" sz="1200" dirty="0">
                <a:solidFill>
                  <a:schemeClr val="tx2">
                    <a:lumMod val="75000"/>
                    <a:lumOff val="25000"/>
                  </a:schemeClr>
                </a:solidFill>
              </a:rPr>
              <a:t>Significant roadmap on Data Governance and Catalog</a:t>
            </a:r>
          </a:p>
          <a:p>
            <a:pPr marL="228600" lvl="0" indent="-228600">
              <a:lnSpc>
                <a:spcPct val="150000"/>
              </a:lnSpc>
              <a:buFont typeface="+mj-lt"/>
              <a:buAutoNum type="arabicPeriod"/>
              <a:defRPr/>
            </a:pPr>
            <a:r>
              <a:rPr lang="en-US" sz="1200" dirty="0">
                <a:solidFill>
                  <a:schemeClr val="tx2">
                    <a:lumMod val="75000"/>
                    <a:lumOff val="25000"/>
                  </a:schemeClr>
                </a:solidFill>
              </a:rPr>
              <a:t>Moderate complexity on maintenance</a:t>
            </a:r>
          </a:p>
        </p:txBody>
      </p:sp>
      <p:sp>
        <p:nvSpPr>
          <p:cNvPr id="26" name="Round Same Side Corner Rectangle 25"/>
          <p:cNvSpPr/>
          <p:nvPr/>
        </p:nvSpPr>
        <p:spPr>
          <a:xfrm>
            <a:off x="4158347" y="757591"/>
            <a:ext cx="3870961" cy="5299218"/>
          </a:xfrm>
          <a:prstGeom prst="round2SameRect">
            <a:avLst>
              <a:gd name="adj1" fmla="val 10864"/>
              <a:gd name="adj2" fmla="val 0"/>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7" name="Rounded Rectangle 26"/>
          <p:cNvSpPr/>
          <p:nvPr/>
        </p:nvSpPr>
        <p:spPr>
          <a:xfrm>
            <a:off x="4256815" y="963611"/>
            <a:ext cx="3653263" cy="999334"/>
          </a:xfrm>
          <a:prstGeom prst="roundRect">
            <a:avLst/>
          </a:prstGeom>
          <a:solidFill>
            <a:srgbClr val="FFFFFF"/>
          </a:solidFill>
          <a:ln w="12700" cap="flat" cmpd="sng" algn="ctr">
            <a:solidFill>
              <a:srgbClr val="00B14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8" name="Rectangle 27"/>
          <p:cNvSpPr/>
          <p:nvPr/>
        </p:nvSpPr>
        <p:spPr>
          <a:xfrm>
            <a:off x="4256815" y="2099751"/>
            <a:ext cx="3653263" cy="377417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150000"/>
              </a:lnSpc>
              <a:buFont typeface="+mj-lt"/>
              <a:buAutoNum type="arabicPeriod"/>
            </a:pPr>
            <a:r>
              <a:rPr lang="en-US" sz="1200" dirty="0">
                <a:solidFill>
                  <a:schemeClr val="tx2">
                    <a:lumMod val="75000"/>
                    <a:lumOff val="25000"/>
                  </a:schemeClr>
                </a:solidFill>
              </a:rPr>
              <a:t>Snowflake is a SaaS offering eliminates the need for managing IaaS and PaaS capabilities</a:t>
            </a:r>
          </a:p>
          <a:p>
            <a:pPr marL="228600" lvl="0" indent="-228600">
              <a:lnSpc>
                <a:spcPct val="150000"/>
              </a:lnSpc>
              <a:buFont typeface="+mj-lt"/>
              <a:buAutoNum type="arabicPeriod"/>
              <a:defRPr/>
            </a:pPr>
            <a:r>
              <a:rPr lang="en-US" sz="1200" dirty="0">
                <a:solidFill>
                  <a:schemeClr val="tx2">
                    <a:lumMod val="75000"/>
                    <a:lumOff val="25000"/>
                  </a:schemeClr>
                </a:solidFill>
              </a:rPr>
              <a:t>Highly Performant on consumption end</a:t>
            </a:r>
          </a:p>
          <a:p>
            <a:pPr marL="228600" lvl="0" indent="-228600">
              <a:lnSpc>
                <a:spcPct val="150000"/>
              </a:lnSpc>
              <a:buFont typeface="+mj-lt"/>
              <a:buAutoNum type="arabicPeriod"/>
            </a:pPr>
            <a:r>
              <a:rPr lang="en-US" sz="1200" dirty="0">
                <a:solidFill>
                  <a:schemeClr val="tx2">
                    <a:lumMod val="75000"/>
                    <a:lumOff val="25000"/>
                  </a:schemeClr>
                </a:solidFill>
              </a:rPr>
              <a:t>Multi-tenant model offers less security controls</a:t>
            </a:r>
          </a:p>
          <a:p>
            <a:pPr marL="228600" lvl="0" indent="-228600">
              <a:lnSpc>
                <a:spcPct val="150000"/>
              </a:lnSpc>
              <a:buFont typeface="+mj-lt"/>
              <a:buAutoNum type="arabicPeriod"/>
              <a:defRPr/>
            </a:pPr>
            <a:r>
              <a:rPr lang="en-US" sz="1200" dirty="0">
                <a:solidFill>
                  <a:schemeClr val="tx2">
                    <a:lumMod val="75000"/>
                    <a:lumOff val="25000"/>
                  </a:schemeClr>
                </a:solidFill>
              </a:rPr>
              <a:t>Decoupled storage and compute</a:t>
            </a:r>
          </a:p>
          <a:p>
            <a:pPr marL="228600" lvl="0" indent="-228600">
              <a:lnSpc>
                <a:spcPct val="150000"/>
              </a:lnSpc>
              <a:buFont typeface="+mj-lt"/>
              <a:buAutoNum type="arabicPeriod"/>
            </a:pPr>
            <a:r>
              <a:rPr lang="en-US" sz="1200" dirty="0">
                <a:solidFill>
                  <a:schemeClr val="tx2">
                    <a:lumMod val="75000"/>
                    <a:lumOff val="25000"/>
                  </a:schemeClr>
                </a:solidFill>
              </a:rPr>
              <a:t>Available on all leading Cloud platforms</a:t>
            </a:r>
          </a:p>
          <a:p>
            <a:pPr marL="228600" lvl="0" indent="-228600">
              <a:lnSpc>
                <a:spcPct val="150000"/>
              </a:lnSpc>
              <a:buFont typeface="+mj-lt"/>
              <a:buAutoNum type="arabicPeriod"/>
              <a:defRPr/>
            </a:pPr>
            <a:r>
              <a:rPr lang="en-US" sz="1200" dirty="0">
                <a:solidFill>
                  <a:schemeClr val="tx2">
                    <a:lumMod val="75000"/>
                    <a:lumOff val="25000"/>
                  </a:schemeClr>
                </a:solidFill>
              </a:rPr>
              <a:t>No built-in functions or capability to support data catalog and data lineage directly</a:t>
            </a:r>
          </a:p>
          <a:p>
            <a:pPr marL="228600" lvl="0" indent="-228600">
              <a:lnSpc>
                <a:spcPct val="150000"/>
              </a:lnSpc>
              <a:buFont typeface="+mj-lt"/>
              <a:buAutoNum type="arabicPeriod"/>
              <a:defRPr/>
            </a:pPr>
            <a:r>
              <a:rPr lang="en-US" sz="1200" dirty="0">
                <a:solidFill>
                  <a:schemeClr val="tx2">
                    <a:lumMod val="75000"/>
                    <a:lumOff val="25000"/>
                  </a:schemeClr>
                </a:solidFill>
              </a:rPr>
              <a:t>Easy to maintain snowflake, but maintenance of other supporting technologies also required</a:t>
            </a:r>
          </a:p>
        </p:txBody>
      </p:sp>
      <p:sp>
        <p:nvSpPr>
          <p:cNvPr id="29" name="Round Same Side Corner Rectangle 28"/>
          <p:cNvSpPr/>
          <p:nvPr/>
        </p:nvSpPr>
        <p:spPr>
          <a:xfrm>
            <a:off x="8203485" y="740173"/>
            <a:ext cx="3870961" cy="5299218"/>
          </a:xfrm>
          <a:prstGeom prst="round2SameRect">
            <a:avLst>
              <a:gd name="adj1" fmla="val 10864"/>
              <a:gd name="adj2" fmla="val 0"/>
            </a:avLst>
          </a:prstGeom>
          <a:solidFill>
            <a:schemeClr val="accent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0" name="Rounded Rectangle 29"/>
          <p:cNvSpPr/>
          <p:nvPr/>
        </p:nvSpPr>
        <p:spPr>
          <a:xfrm>
            <a:off x="8301953" y="946193"/>
            <a:ext cx="3653263" cy="999334"/>
          </a:xfrm>
          <a:prstGeom prst="roundRect">
            <a:avLst/>
          </a:prstGeom>
          <a:solidFill>
            <a:srgbClr val="FFFFFF"/>
          </a:solidFill>
          <a:ln w="12700" cap="flat" cmpd="sng" algn="ctr">
            <a:solidFill>
              <a:srgbClr val="00B14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31" name="Rectangle 30"/>
          <p:cNvSpPr/>
          <p:nvPr/>
        </p:nvSpPr>
        <p:spPr>
          <a:xfrm>
            <a:off x="8301953" y="2082333"/>
            <a:ext cx="3653263" cy="377417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150000"/>
              </a:lnSpc>
              <a:buFont typeface="+mj-lt"/>
              <a:buAutoNum type="arabicPeriod"/>
              <a:defRPr/>
            </a:pPr>
            <a:r>
              <a:rPr lang="en-US" sz="1200" dirty="0">
                <a:solidFill>
                  <a:schemeClr val="tx2">
                    <a:lumMod val="75000"/>
                    <a:lumOff val="25000"/>
                  </a:schemeClr>
                </a:solidFill>
              </a:rPr>
              <a:t>Cloudera is a good upgrade option for HDInsight Hadoop customers for big data workloads</a:t>
            </a:r>
          </a:p>
          <a:p>
            <a:pPr marL="228600" lvl="0" indent="-228600">
              <a:lnSpc>
                <a:spcPct val="150000"/>
              </a:lnSpc>
              <a:buFont typeface="+mj-lt"/>
              <a:buAutoNum type="arabicPeriod"/>
              <a:defRPr/>
            </a:pPr>
            <a:r>
              <a:rPr lang="en-US" sz="1200" dirty="0">
                <a:solidFill>
                  <a:schemeClr val="tx2">
                    <a:lumMod val="75000"/>
                    <a:lumOff val="25000"/>
                  </a:schemeClr>
                </a:solidFill>
              </a:rPr>
              <a:t>Moderately performant on consumption end</a:t>
            </a:r>
          </a:p>
          <a:p>
            <a:pPr marL="228600" lvl="0" indent="-228600">
              <a:lnSpc>
                <a:spcPct val="150000"/>
              </a:lnSpc>
              <a:buFont typeface="+mj-lt"/>
              <a:buAutoNum type="arabicPeriod"/>
              <a:defRPr/>
            </a:pPr>
            <a:r>
              <a:rPr lang="en-US" sz="1200" dirty="0">
                <a:solidFill>
                  <a:schemeClr val="tx2">
                    <a:lumMod val="75000"/>
                    <a:lumOff val="25000"/>
                  </a:schemeClr>
                </a:solidFill>
              </a:rPr>
              <a:t>Single tenant offering provides superior security controls</a:t>
            </a:r>
          </a:p>
          <a:p>
            <a:pPr marL="228600" lvl="0" indent="-228600">
              <a:lnSpc>
                <a:spcPct val="150000"/>
              </a:lnSpc>
              <a:buFont typeface="+mj-lt"/>
              <a:buAutoNum type="arabicPeriod"/>
              <a:defRPr/>
            </a:pPr>
            <a:r>
              <a:rPr lang="en-US" sz="1200" dirty="0">
                <a:solidFill>
                  <a:schemeClr val="tx2">
                    <a:lumMod val="75000"/>
                    <a:lumOff val="25000"/>
                  </a:schemeClr>
                </a:solidFill>
              </a:rPr>
              <a:t>Integrated platform</a:t>
            </a:r>
          </a:p>
          <a:p>
            <a:pPr marL="228600" lvl="0" indent="-228600">
              <a:lnSpc>
                <a:spcPct val="150000"/>
              </a:lnSpc>
              <a:buFont typeface="+mj-lt"/>
              <a:buAutoNum type="arabicPeriod"/>
            </a:pPr>
            <a:r>
              <a:rPr lang="en-US" sz="1200" dirty="0">
                <a:solidFill>
                  <a:schemeClr val="tx2">
                    <a:lumMod val="75000"/>
                    <a:lumOff val="25000"/>
                  </a:schemeClr>
                </a:solidFill>
              </a:rPr>
              <a:t>Available on all leading cloud platforms</a:t>
            </a:r>
          </a:p>
          <a:p>
            <a:pPr marL="228600" lvl="0" indent="-228600">
              <a:lnSpc>
                <a:spcPct val="150000"/>
              </a:lnSpc>
              <a:buFont typeface="+mj-lt"/>
              <a:buAutoNum type="arabicPeriod"/>
              <a:defRPr/>
            </a:pPr>
            <a:r>
              <a:rPr lang="en-US" sz="1200" dirty="0">
                <a:solidFill>
                  <a:schemeClr val="tx2">
                    <a:lumMod val="75000"/>
                    <a:lumOff val="25000"/>
                  </a:schemeClr>
                </a:solidFill>
              </a:rPr>
              <a:t>Well established Data Governance and Catalog as of today in market</a:t>
            </a:r>
          </a:p>
          <a:p>
            <a:pPr marL="228600" lvl="0" indent="-228600">
              <a:lnSpc>
                <a:spcPct val="150000"/>
              </a:lnSpc>
              <a:buFont typeface="+mj-lt"/>
              <a:buAutoNum type="arabicPeriod"/>
              <a:defRPr/>
            </a:pPr>
            <a:r>
              <a:rPr lang="en-US" sz="1200" dirty="0">
                <a:solidFill>
                  <a:schemeClr val="tx2">
                    <a:lumMod val="75000"/>
                    <a:lumOff val="25000"/>
                  </a:schemeClr>
                </a:solidFill>
              </a:rPr>
              <a:t>Cloudera single pane of management console made things easier than prior CDH or HDP, but still multiple components to maintain.</a:t>
            </a:r>
          </a:p>
        </p:txBody>
      </p:sp>
      <p:pic>
        <p:nvPicPr>
          <p:cNvPr id="32" name="Picture 31">
            <a:extLst>
              <a:ext uri="{FF2B5EF4-FFF2-40B4-BE49-F238E27FC236}">
                <a16:creationId xmlns:a16="http://schemas.microsoft.com/office/drawing/2014/main" id="{5737010B-23EC-D74B-BF6E-11E218758D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87899" y="1068024"/>
            <a:ext cx="771245" cy="645825"/>
          </a:xfrm>
          <a:prstGeom prst="rect">
            <a:avLst/>
          </a:prstGeom>
        </p:spPr>
      </p:pic>
      <p:pic>
        <p:nvPicPr>
          <p:cNvPr id="33" name="Picture 32">
            <a:extLst>
              <a:ext uri="{FF2B5EF4-FFF2-40B4-BE49-F238E27FC236}">
                <a16:creationId xmlns:a16="http://schemas.microsoft.com/office/drawing/2014/main" id="{6FD3888C-672E-794B-A84E-853B734ED53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35990" b="35990"/>
          <a:stretch/>
        </p:blipFill>
        <p:spPr>
          <a:xfrm>
            <a:off x="4981190" y="1153381"/>
            <a:ext cx="2079531" cy="582704"/>
          </a:xfrm>
          <a:prstGeom prst="rect">
            <a:avLst/>
          </a:prstGeom>
        </p:spPr>
      </p:pic>
      <p:pic>
        <p:nvPicPr>
          <p:cNvPr id="34" name="Picture 33">
            <a:extLst>
              <a:ext uri="{FF2B5EF4-FFF2-40B4-BE49-F238E27FC236}">
                <a16:creationId xmlns:a16="http://schemas.microsoft.com/office/drawing/2014/main" id="{B4316FA3-BEEC-494E-9492-1FA5D00C986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30843" b="30843"/>
          <a:stretch/>
        </p:blipFill>
        <p:spPr>
          <a:xfrm>
            <a:off x="9221152" y="1230443"/>
            <a:ext cx="1600876" cy="320987"/>
          </a:xfrm>
          <a:prstGeom prst="rect">
            <a:avLst/>
          </a:prstGeom>
        </p:spPr>
      </p:pic>
    </p:spTree>
    <p:extLst>
      <p:ext uri="{BB962C8B-B14F-4D97-AF65-F5344CB8AC3E}">
        <p14:creationId xmlns:p14="http://schemas.microsoft.com/office/powerpoint/2010/main" val="259426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6276636" y="1052505"/>
            <a:ext cx="2199053" cy="2199053"/>
          </a:xfrm>
          <a:prstGeom prst="ellipse">
            <a:avLst/>
          </a:prstGeom>
          <a:solidFill>
            <a:schemeClr val="bg1"/>
          </a:solidFill>
          <a:ln w="381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Architecture, data, data architecture, document, enterpri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1197" y="1325180"/>
            <a:ext cx="1709930" cy="170993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F922180-77D2-4312-B80B-5124869CBDE7}"/>
              </a:ext>
            </a:extLst>
          </p:cNvPr>
          <p:cNvSpPr>
            <a:spLocks noGrp="1"/>
          </p:cNvSpPr>
          <p:nvPr>
            <p:ph type="sldNum" sz="quarter" idx="4"/>
          </p:nvPr>
        </p:nvSpPr>
        <p:spPr/>
        <p:txBody>
          <a:bodyPr/>
          <a:lstStyle/>
          <a:p>
            <a:fld id="{2EFEF571-C9B4-4D92-A7F7-315B894862A8}" type="slidenum">
              <a:rPr lang="en-US" smtClean="0"/>
              <a:pPr/>
              <a:t>14</a:t>
            </a:fld>
            <a:endParaRPr lang="en-US" dirty="0"/>
          </a:p>
        </p:txBody>
      </p:sp>
      <p:sp>
        <p:nvSpPr>
          <p:cNvPr id="14" name="Rectangle 13"/>
          <p:cNvSpPr/>
          <p:nvPr/>
        </p:nvSpPr>
        <p:spPr>
          <a:xfrm>
            <a:off x="5174322" y="3534639"/>
            <a:ext cx="4403680" cy="477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2">
                    <a:lumMod val="75000"/>
                    <a:lumOff val="25000"/>
                  </a:schemeClr>
                </a:solidFill>
              </a:rPr>
              <a:t>Reference Architecture</a:t>
            </a:r>
          </a:p>
          <a:p>
            <a:pPr algn="ctr"/>
            <a:r>
              <a:rPr lang="en-US" sz="1600" i="1" dirty="0">
                <a:solidFill>
                  <a:schemeClr val="tx2">
                    <a:lumMod val="75000"/>
                    <a:lumOff val="25000"/>
                  </a:schemeClr>
                </a:solidFill>
              </a:rPr>
              <a:t>with key solution considerations</a:t>
            </a:r>
          </a:p>
        </p:txBody>
      </p:sp>
      <p:sp>
        <p:nvSpPr>
          <p:cNvPr id="17" name="Rectangle 16"/>
          <p:cNvSpPr/>
          <p:nvPr/>
        </p:nvSpPr>
        <p:spPr>
          <a:xfrm>
            <a:off x="4182586" y="4295522"/>
            <a:ext cx="6387152" cy="923330"/>
          </a:xfrm>
          <a:prstGeom prst="rect">
            <a:avLst/>
          </a:prstGeom>
        </p:spPr>
        <p:txBody>
          <a:bodyPr wrap="square" lIns="0" rIns="0">
            <a:spAutoFit/>
          </a:bodyPr>
          <a:lstStyle/>
          <a:p>
            <a:pPr algn="ctr"/>
            <a:r>
              <a:rPr lang="en-US" dirty="0">
                <a:solidFill>
                  <a:schemeClr val="tx2">
                    <a:lumMod val="50000"/>
                    <a:lumOff val="50000"/>
                  </a:schemeClr>
                </a:solidFill>
                <a:latin typeface="Arial" panose="020B0604020202020204" pitchFamily="34" charset="0"/>
              </a:rPr>
              <a:t>Key Guidelines </a:t>
            </a:r>
          </a:p>
          <a:p>
            <a:pPr algn="ctr"/>
            <a:r>
              <a:rPr lang="en-US" dirty="0">
                <a:solidFill>
                  <a:schemeClr val="tx2">
                    <a:lumMod val="50000"/>
                    <a:lumOff val="50000"/>
                  </a:schemeClr>
                </a:solidFill>
                <a:latin typeface="Arial" panose="020B0604020202020204" pitchFamily="34" charset="0"/>
              </a:rPr>
              <a:t>Reference Architecture</a:t>
            </a:r>
          </a:p>
          <a:p>
            <a:pPr algn="ctr"/>
            <a:r>
              <a:rPr lang="en-US" dirty="0">
                <a:solidFill>
                  <a:schemeClr val="tx2">
                    <a:lumMod val="50000"/>
                    <a:lumOff val="50000"/>
                  </a:schemeClr>
                </a:solidFill>
                <a:latin typeface="Arial" panose="020B0604020202020204" pitchFamily="34" charset="0"/>
              </a:rPr>
              <a:t>Significant Design Considerations</a:t>
            </a:r>
          </a:p>
        </p:txBody>
      </p:sp>
      <p:sp>
        <p:nvSpPr>
          <p:cNvPr id="12" name="Oval 11"/>
          <p:cNvSpPr/>
          <p:nvPr/>
        </p:nvSpPr>
        <p:spPr>
          <a:xfrm>
            <a:off x="9289576"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p:cNvSpPr/>
          <p:nvPr/>
        </p:nvSpPr>
        <p:spPr>
          <a:xfrm>
            <a:off x="10036004" y="211876"/>
            <a:ext cx="542868" cy="542868"/>
          </a:xfrm>
          <a:prstGeom prst="ellipse">
            <a:avLst/>
          </a:prstGeom>
          <a:solidFill>
            <a:schemeClr val="bg1"/>
          </a:solidFill>
          <a:ln w="127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p:cNvSpPr/>
          <p:nvPr/>
        </p:nvSpPr>
        <p:spPr>
          <a:xfrm>
            <a:off x="10782431"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Oval 18"/>
          <p:cNvSpPr/>
          <p:nvPr/>
        </p:nvSpPr>
        <p:spPr>
          <a:xfrm>
            <a:off x="11528859"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20" name="Picture 19"/>
          <p:cNvPicPr>
            <a:picLocks noChangeAspect="1"/>
          </p:cNvPicPr>
          <p:nvPr/>
        </p:nvPicPr>
        <p:blipFill rotWithShape="1">
          <a:blip r:embed="rId3">
            <a:duotone>
              <a:schemeClr val="bg2">
                <a:shade val="45000"/>
                <a:satMod val="135000"/>
              </a:schemeClr>
              <a:prstClr val="white"/>
            </a:duotone>
            <a:clrChange>
              <a:clrFrom>
                <a:srgbClr val="FFFFFF"/>
              </a:clrFrom>
              <a:clrTo>
                <a:srgbClr val="FFFFFF">
                  <a:alpha val="0"/>
                </a:srgbClr>
              </a:clrTo>
            </a:clrChange>
          </a:blip>
          <a:srcRect b="9157"/>
          <a:stretch/>
        </p:blipFill>
        <p:spPr>
          <a:xfrm>
            <a:off x="9413763" y="339259"/>
            <a:ext cx="294493" cy="288102"/>
          </a:xfrm>
          <a:prstGeom prst="rect">
            <a:avLst/>
          </a:prstGeom>
        </p:spPr>
      </p:pic>
      <p:pic>
        <p:nvPicPr>
          <p:cNvPr id="21" name="Picture 2" descr="Architecture, data, data architecture, document, enterprise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15564" y="292463"/>
            <a:ext cx="383746" cy="38374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5">
            <a:clrChange>
              <a:clrFrom>
                <a:srgbClr val="FFFFFF"/>
              </a:clrFrom>
              <a:clrTo>
                <a:srgbClr val="FFFFFF">
                  <a:alpha val="0"/>
                </a:srgbClr>
              </a:clrTo>
            </a:clrChange>
            <a:duotone>
              <a:schemeClr val="bg2">
                <a:shade val="45000"/>
                <a:satMod val="135000"/>
              </a:schemeClr>
              <a:prstClr val="white"/>
            </a:duotone>
          </a:blip>
          <a:stretch>
            <a:fillRect/>
          </a:stretch>
        </p:blipFill>
        <p:spPr>
          <a:xfrm>
            <a:off x="10957333" y="339259"/>
            <a:ext cx="288314" cy="288314"/>
          </a:xfrm>
          <a:prstGeom prst="rect">
            <a:avLst/>
          </a:prstGeom>
        </p:spPr>
      </p:pic>
      <p:pic>
        <p:nvPicPr>
          <p:cNvPr id="23" name="Picture 22"/>
          <p:cNvPicPr>
            <a:picLocks noChangeAspect="1"/>
          </p:cNvPicPr>
          <p:nvPr/>
        </p:nvPicPr>
        <p:blipFill rotWithShape="1">
          <a:blip r:embed="rId6">
            <a:clrChange>
              <a:clrFrom>
                <a:srgbClr val="FFFFFF"/>
              </a:clrFrom>
              <a:clrTo>
                <a:srgbClr val="FFFFFF">
                  <a:alpha val="0"/>
                </a:srgbClr>
              </a:clrTo>
            </a:clrChange>
            <a:duotone>
              <a:schemeClr val="bg2">
                <a:shade val="45000"/>
                <a:satMod val="135000"/>
              </a:schemeClr>
              <a:prstClr val="white"/>
            </a:duotone>
          </a:blip>
          <a:srcRect t="13651" b="13651"/>
          <a:stretch/>
        </p:blipFill>
        <p:spPr>
          <a:xfrm>
            <a:off x="11622124" y="343823"/>
            <a:ext cx="356336" cy="278973"/>
          </a:xfrm>
          <a:prstGeom prst="rect">
            <a:avLst/>
          </a:prstGeom>
        </p:spPr>
      </p:pic>
      <p:pic>
        <p:nvPicPr>
          <p:cNvPr id="27" name="Picture 26">
            <a:extLst>
              <a:ext uri="{FF2B5EF4-FFF2-40B4-BE49-F238E27FC236}">
                <a16:creationId xmlns:a16="http://schemas.microsoft.com/office/drawing/2014/main" id="{F1B9C837-1028-9D44-997A-8FB6E8276459}"/>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17076" y="-263"/>
            <a:ext cx="4370912" cy="6858000"/>
          </a:xfrm>
          <a:prstGeom prst="rect">
            <a:avLst/>
          </a:prstGeom>
          <a:solidFill>
            <a:srgbClr val="000000"/>
          </a:solidFill>
        </p:spPr>
      </p:pic>
      <p:sp>
        <p:nvSpPr>
          <p:cNvPr id="28" name="Rectangle 27"/>
          <p:cNvSpPr/>
          <p:nvPr/>
        </p:nvSpPr>
        <p:spPr>
          <a:xfrm>
            <a:off x="-101" y="0"/>
            <a:ext cx="4370912" cy="6870800"/>
          </a:xfrm>
          <a:prstGeom prst="rect">
            <a:avLst/>
          </a:pr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Tree>
    <p:extLst>
      <p:ext uri="{BB962C8B-B14F-4D97-AF65-F5344CB8AC3E}">
        <p14:creationId xmlns:p14="http://schemas.microsoft.com/office/powerpoint/2010/main" val="30470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2F3F-8135-884B-850C-2642242FF5B7}"/>
              </a:ext>
            </a:extLst>
          </p:cNvPr>
          <p:cNvSpPr>
            <a:spLocks noGrp="1"/>
          </p:cNvSpPr>
          <p:nvPr>
            <p:ph type="title"/>
          </p:nvPr>
        </p:nvSpPr>
        <p:spPr/>
        <p:txBody>
          <a:bodyPr/>
          <a:lstStyle/>
          <a:p>
            <a:r>
              <a:rPr lang="en-US"/>
              <a:t>Canada Life – Enterprise Data Hub - Architecture – Key Guidelines </a:t>
            </a:r>
            <a:endParaRPr lang="en-US" dirty="0"/>
          </a:p>
        </p:txBody>
      </p:sp>
      <p:sp>
        <p:nvSpPr>
          <p:cNvPr id="4" name="Slide Number Placeholder 3">
            <a:extLst>
              <a:ext uri="{FF2B5EF4-FFF2-40B4-BE49-F238E27FC236}">
                <a16:creationId xmlns:a16="http://schemas.microsoft.com/office/drawing/2014/main" id="{AFB203C8-9395-0444-B0DD-A1BDD55F3CEE}"/>
              </a:ext>
            </a:extLst>
          </p:cNvPr>
          <p:cNvSpPr>
            <a:spLocks noGrp="1"/>
          </p:cNvSpPr>
          <p:nvPr>
            <p:ph type="sldNum" sz="quarter" idx="4"/>
          </p:nvPr>
        </p:nvSpPr>
        <p:spPr/>
        <p:txBody>
          <a:bodyPr/>
          <a:lstStyle/>
          <a:p>
            <a:fld id="{2EFEF571-C9B4-4D92-A7F7-315B894862A8}" type="slidenum">
              <a:rPr lang="en-US" smtClean="0"/>
              <a:pPr/>
              <a:t>15</a:t>
            </a:fld>
            <a:endParaRPr lang="en-US" dirty="0"/>
          </a:p>
        </p:txBody>
      </p:sp>
      <p:sp>
        <p:nvSpPr>
          <p:cNvPr id="6" name="Rectangle 5"/>
          <p:cNvSpPr/>
          <p:nvPr/>
        </p:nvSpPr>
        <p:spPr>
          <a:xfrm>
            <a:off x="9683543" y="1372583"/>
            <a:ext cx="2252665" cy="4740685"/>
          </a:xfrm>
          <a:prstGeom prst="rect">
            <a:avLst/>
          </a:prstGeom>
          <a:solidFill>
            <a:sysClr val="window" lastClr="FFFFFF">
              <a:lumMod val="95000"/>
            </a:sysClr>
          </a:solidFill>
          <a:ln w="9525" cap="flat" cmpd="sng" algn="ctr">
            <a:noFill/>
            <a:prstDash val="solid"/>
          </a:ln>
          <a:effectLst/>
        </p:spPr>
        <p:txBody>
          <a:bodyPr rtlCol="0" anchor="ctr"/>
          <a:lstStyle/>
          <a:p>
            <a:pPr algn="ctr" defTabSz="910468">
              <a:defRPr/>
            </a:pPr>
            <a:endParaRPr lang="en-US" sz="1792" kern="0">
              <a:solidFill>
                <a:prstClr val="white"/>
              </a:solidFill>
              <a:latin typeface="Arial"/>
            </a:endParaRPr>
          </a:p>
        </p:txBody>
      </p:sp>
      <p:sp>
        <p:nvSpPr>
          <p:cNvPr id="7" name="Rectangle 6"/>
          <p:cNvSpPr/>
          <p:nvPr/>
        </p:nvSpPr>
        <p:spPr>
          <a:xfrm>
            <a:off x="2963070" y="1372583"/>
            <a:ext cx="6594894" cy="4740685"/>
          </a:xfrm>
          <a:prstGeom prst="rect">
            <a:avLst/>
          </a:prstGeom>
          <a:solidFill>
            <a:sysClr val="window" lastClr="FFFFFF">
              <a:lumMod val="95000"/>
            </a:sysClr>
          </a:solidFill>
          <a:ln w="9525" cap="flat" cmpd="sng" algn="ctr">
            <a:noFill/>
            <a:prstDash val="solid"/>
          </a:ln>
          <a:effectLst/>
        </p:spPr>
        <p:txBody>
          <a:bodyPr rtlCol="0" anchor="ctr"/>
          <a:lstStyle/>
          <a:p>
            <a:pPr algn="ctr" defTabSz="910468">
              <a:defRPr/>
            </a:pPr>
            <a:endParaRPr lang="en-US" sz="1792" kern="0">
              <a:solidFill>
                <a:prstClr val="white"/>
              </a:solidFill>
              <a:latin typeface="Arial"/>
            </a:endParaRPr>
          </a:p>
        </p:txBody>
      </p:sp>
      <p:sp>
        <p:nvSpPr>
          <p:cNvPr id="8" name="Rectangle 7"/>
          <p:cNvSpPr/>
          <p:nvPr/>
        </p:nvSpPr>
        <p:spPr>
          <a:xfrm>
            <a:off x="141791" y="1372583"/>
            <a:ext cx="2690716" cy="4740685"/>
          </a:xfrm>
          <a:prstGeom prst="rect">
            <a:avLst/>
          </a:prstGeom>
          <a:solidFill>
            <a:sysClr val="window" lastClr="FFFFFF">
              <a:lumMod val="95000"/>
            </a:sysClr>
          </a:solidFill>
          <a:ln w="9525" cap="flat" cmpd="sng" algn="ctr">
            <a:noFill/>
            <a:prstDash val="solid"/>
          </a:ln>
          <a:effectLst/>
        </p:spPr>
        <p:txBody>
          <a:bodyPr rtlCol="0" anchor="ctr"/>
          <a:lstStyle/>
          <a:p>
            <a:pPr algn="ctr" defTabSz="910468">
              <a:defRPr/>
            </a:pPr>
            <a:endParaRPr lang="en-US" sz="1792" kern="0">
              <a:solidFill>
                <a:prstClr val="white"/>
              </a:solidFill>
              <a:latin typeface="Arial"/>
            </a:endParaRPr>
          </a:p>
        </p:txBody>
      </p:sp>
      <p:sp>
        <p:nvSpPr>
          <p:cNvPr id="15" name="Rectangle 14"/>
          <p:cNvSpPr/>
          <p:nvPr/>
        </p:nvSpPr>
        <p:spPr>
          <a:xfrm>
            <a:off x="2958085" y="804812"/>
            <a:ext cx="6601473" cy="567771"/>
          </a:xfrm>
          <a:prstGeom prst="rect">
            <a:avLst/>
          </a:prstGeom>
          <a:solidFill>
            <a:schemeClr val="accent1">
              <a:alpha val="87000"/>
            </a:schemeClr>
          </a:solidFill>
        </p:spPr>
        <p:txBody>
          <a:bodyPr wrap="square" anchor="ctr">
            <a:spAutoFit/>
          </a:bodyPr>
          <a:lstStyle/>
          <a:p>
            <a:pPr algn="ctr" defTabSz="910468">
              <a:defRPr/>
            </a:pPr>
            <a:r>
              <a:rPr lang="en-US" sz="1460" b="1" kern="0" dirty="0">
                <a:solidFill>
                  <a:prstClr val="white"/>
                </a:solidFill>
                <a:latin typeface="Arial" panose="020B0604020202020204" pitchFamily="34" charset="0"/>
                <a:cs typeface="Arial" panose="020B0604020202020204" pitchFamily="34" charset="0"/>
              </a:rPr>
              <a:t>Description</a:t>
            </a:r>
          </a:p>
        </p:txBody>
      </p:sp>
      <p:sp>
        <p:nvSpPr>
          <p:cNvPr id="16" name="Rectangle 15"/>
          <p:cNvSpPr/>
          <p:nvPr/>
        </p:nvSpPr>
        <p:spPr>
          <a:xfrm>
            <a:off x="141788" y="804812"/>
            <a:ext cx="2693401" cy="567771"/>
          </a:xfrm>
          <a:prstGeom prst="rect">
            <a:avLst/>
          </a:prstGeom>
          <a:solidFill>
            <a:schemeClr val="accent1">
              <a:alpha val="87000"/>
            </a:schemeClr>
          </a:solidFill>
        </p:spPr>
        <p:txBody>
          <a:bodyPr wrap="square" anchor="ctr">
            <a:noAutofit/>
          </a:bodyPr>
          <a:lstStyle/>
          <a:p>
            <a:pPr algn="ctr" defTabSz="910468">
              <a:defRPr/>
            </a:pPr>
            <a:r>
              <a:rPr lang="en-US" sz="1460" b="1" kern="0" dirty="0">
                <a:solidFill>
                  <a:prstClr val="white"/>
                </a:solidFill>
                <a:latin typeface="Arial" panose="020B0604020202020204" pitchFamily="34" charset="0"/>
                <a:cs typeface="Arial" panose="020B0604020202020204" pitchFamily="34" charset="0"/>
              </a:rPr>
              <a:t>Guidelines aligned to Canada Life’s requirements</a:t>
            </a:r>
          </a:p>
        </p:txBody>
      </p:sp>
      <p:sp>
        <p:nvSpPr>
          <p:cNvPr id="17" name="Rectangle 16"/>
          <p:cNvSpPr/>
          <p:nvPr/>
        </p:nvSpPr>
        <p:spPr>
          <a:xfrm>
            <a:off x="9669129" y="804812"/>
            <a:ext cx="2254912" cy="567771"/>
          </a:xfrm>
          <a:prstGeom prst="rect">
            <a:avLst/>
          </a:prstGeom>
          <a:solidFill>
            <a:schemeClr val="accent1">
              <a:alpha val="87000"/>
            </a:schemeClr>
          </a:solidFill>
        </p:spPr>
        <p:txBody>
          <a:bodyPr wrap="square" anchor="ctr">
            <a:noAutofit/>
          </a:bodyPr>
          <a:lstStyle/>
          <a:p>
            <a:pPr algn="ctr" defTabSz="910468">
              <a:defRPr/>
            </a:pPr>
            <a:r>
              <a:rPr lang="en-US" sz="1460" b="1" kern="0" dirty="0">
                <a:solidFill>
                  <a:prstClr val="white"/>
                </a:solidFill>
                <a:latin typeface="Arial" panose="020B0604020202020204" pitchFamily="34" charset="0"/>
                <a:cs typeface="Arial" panose="020B0604020202020204" pitchFamily="34" charset="0"/>
              </a:rPr>
              <a:t>Architecture component</a:t>
            </a:r>
          </a:p>
        </p:txBody>
      </p:sp>
      <p:sp>
        <p:nvSpPr>
          <p:cNvPr id="18" name="Rounded Rectangle 17"/>
          <p:cNvSpPr/>
          <p:nvPr/>
        </p:nvSpPr>
        <p:spPr>
          <a:xfrm>
            <a:off x="251628" y="1555841"/>
            <a:ext cx="2382685" cy="781645"/>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algn="ctr"/>
            <a:r>
              <a:rPr lang="en-US" sz="1400" dirty="0">
                <a:solidFill>
                  <a:schemeClr val="tx2"/>
                </a:solidFill>
                <a:latin typeface="Arial" panose="020B0604020202020204" pitchFamily="34" charset="0"/>
                <a:cs typeface="Arial" panose="020B0604020202020204" pitchFamily="34" charset="0"/>
              </a:rPr>
              <a:t>Responsive Data Architecture</a:t>
            </a:r>
          </a:p>
        </p:txBody>
      </p:sp>
      <p:sp>
        <p:nvSpPr>
          <p:cNvPr id="19" name="Rounded Rectangle 18"/>
          <p:cNvSpPr/>
          <p:nvPr/>
        </p:nvSpPr>
        <p:spPr>
          <a:xfrm>
            <a:off x="3077157" y="1555841"/>
            <a:ext cx="6285461" cy="781645"/>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marL="227617" indent="-227617">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Modular and layered data architecture</a:t>
            </a:r>
          </a:p>
          <a:p>
            <a:pPr marL="227617" indent="-227617">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Decoupled storage and compute</a:t>
            </a:r>
          </a:p>
          <a:p>
            <a:pPr marL="227617" indent="-227617">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Delivers Data in different Grains, Schemas &amp; Temporal Values </a:t>
            </a:r>
          </a:p>
        </p:txBody>
      </p:sp>
      <p:sp>
        <p:nvSpPr>
          <p:cNvPr id="20" name="Rounded Rectangle 19"/>
          <p:cNvSpPr/>
          <p:nvPr/>
        </p:nvSpPr>
        <p:spPr>
          <a:xfrm>
            <a:off x="9809121" y="1584284"/>
            <a:ext cx="1877511" cy="753699"/>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algn="ctr"/>
            <a:r>
              <a:rPr lang="en-US" sz="1200" dirty="0">
                <a:solidFill>
                  <a:schemeClr val="tx2"/>
                </a:solidFill>
                <a:latin typeface="Arial" panose="020B0604020202020204" pitchFamily="34" charset="0"/>
                <a:cs typeface="Arial" panose="020B0604020202020204" pitchFamily="34" charset="0"/>
              </a:rPr>
              <a:t>Overall Architecture</a:t>
            </a:r>
          </a:p>
        </p:txBody>
      </p:sp>
      <p:sp>
        <p:nvSpPr>
          <p:cNvPr id="33" name="Rounded Rectangle 32"/>
          <p:cNvSpPr/>
          <p:nvPr/>
        </p:nvSpPr>
        <p:spPr>
          <a:xfrm>
            <a:off x="251628" y="2483729"/>
            <a:ext cx="2382685" cy="781645"/>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algn="ctr"/>
            <a:r>
              <a:rPr lang="en-US" sz="1400" dirty="0">
                <a:solidFill>
                  <a:schemeClr val="tx2"/>
                </a:solidFill>
                <a:latin typeface="Arial" panose="020B0604020202020204" pitchFamily="34" charset="0"/>
                <a:cs typeface="Arial" panose="020B0604020202020204" pitchFamily="34" charset="0"/>
              </a:rPr>
              <a:t>Data Sourcing Flexibility</a:t>
            </a:r>
          </a:p>
        </p:txBody>
      </p:sp>
      <p:sp>
        <p:nvSpPr>
          <p:cNvPr id="34" name="Rounded Rectangle 33"/>
          <p:cNvSpPr/>
          <p:nvPr/>
        </p:nvSpPr>
        <p:spPr>
          <a:xfrm>
            <a:off x="3077157" y="2483729"/>
            <a:ext cx="6285461" cy="781645"/>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marL="227617" indent="-227617">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Support for various ingest patterns – Batch, Near-real time, Real time, CDC, push/pull</a:t>
            </a:r>
          </a:p>
          <a:p>
            <a:pPr marL="227617" indent="-227617">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Allows for unstructured, semi-structured and structured data storage and analysis</a:t>
            </a:r>
          </a:p>
        </p:txBody>
      </p:sp>
      <p:sp>
        <p:nvSpPr>
          <p:cNvPr id="35" name="Rounded Rectangle 34"/>
          <p:cNvSpPr/>
          <p:nvPr/>
        </p:nvSpPr>
        <p:spPr>
          <a:xfrm>
            <a:off x="9809121" y="2512173"/>
            <a:ext cx="1877511" cy="753699"/>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algn="ctr"/>
            <a:r>
              <a:rPr lang="en-US" sz="1200" dirty="0">
                <a:solidFill>
                  <a:schemeClr val="tx2"/>
                </a:solidFill>
                <a:latin typeface="Arial" panose="020B0604020202020204" pitchFamily="34" charset="0"/>
                <a:cs typeface="Arial" panose="020B0604020202020204" pitchFamily="34" charset="0"/>
              </a:rPr>
              <a:t>Acquire</a:t>
            </a:r>
          </a:p>
        </p:txBody>
      </p:sp>
      <p:sp>
        <p:nvSpPr>
          <p:cNvPr id="36" name="Rounded Rectangle 35"/>
          <p:cNvSpPr/>
          <p:nvPr/>
        </p:nvSpPr>
        <p:spPr>
          <a:xfrm>
            <a:off x="251628" y="3411618"/>
            <a:ext cx="2382685" cy="781645"/>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algn="ctr"/>
            <a:r>
              <a:rPr lang="en-US" sz="1400" dirty="0">
                <a:solidFill>
                  <a:schemeClr val="tx2"/>
                </a:solidFill>
                <a:latin typeface="Arial" panose="020B0604020202020204" pitchFamily="34" charset="0"/>
                <a:cs typeface="Arial" panose="020B0604020202020204" pitchFamily="34" charset="0"/>
              </a:rPr>
              <a:t>Self-Service Enablement</a:t>
            </a:r>
          </a:p>
          <a:p>
            <a:pPr algn="ctr"/>
            <a:r>
              <a:rPr lang="en-US" sz="1400" dirty="0">
                <a:solidFill>
                  <a:schemeClr val="tx2"/>
                </a:solidFill>
                <a:latin typeface="Arial" panose="020B0604020202020204" pitchFamily="34" charset="0"/>
                <a:cs typeface="Arial" panose="020B0604020202020204" pitchFamily="34" charset="0"/>
              </a:rPr>
              <a:t>and Data Governance</a:t>
            </a:r>
          </a:p>
        </p:txBody>
      </p:sp>
      <p:sp>
        <p:nvSpPr>
          <p:cNvPr id="37" name="Rounded Rectangle 36"/>
          <p:cNvSpPr/>
          <p:nvPr/>
        </p:nvSpPr>
        <p:spPr>
          <a:xfrm>
            <a:off x="3077157" y="3373589"/>
            <a:ext cx="6285461" cy="927889"/>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marL="227617" indent="-227617">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Data Catalog provides: </a:t>
            </a:r>
          </a:p>
          <a:p>
            <a:pPr marL="683519" lvl="1" indent="-227617">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Business glossary and technical metadata to enable self-service</a:t>
            </a:r>
          </a:p>
          <a:p>
            <a:pPr marL="683519" lvl="1" indent="-227617">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Data Lineage and tracking</a:t>
            </a:r>
          </a:p>
          <a:p>
            <a:pPr marL="227617" indent="-227617">
              <a:buFont typeface="Arial" panose="020B0604020202020204" pitchFamily="34" charset="0"/>
              <a:buChar char="•"/>
            </a:pPr>
            <a:endParaRPr lang="en-US" sz="1200" dirty="0">
              <a:solidFill>
                <a:schemeClr val="tx2"/>
              </a:solidFill>
              <a:latin typeface="Arial" panose="020B0604020202020204" pitchFamily="34" charset="0"/>
              <a:cs typeface="Arial" panose="020B0604020202020204" pitchFamily="34" charset="0"/>
            </a:endParaRPr>
          </a:p>
        </p:txBody>
      </p:sp>
      <p:sp>
        <p:nvSpPr>
          <p:cNvPr id="38" name="Rounded Rectangle 37"/>
          <p:cNvSpPr/>
          <p:nvPr/>
        </p:nvSpPr>
        <p:spPr>
          <a:xfrm>
            <a:off x="9809121" y="3440062"/>
            <a:ext cx="1877511" cy="753699"/>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algn="ctr"/>
            <a:r>
              <a:rPr lang="en-US" sz="1200" dirty="0">
                <a:solidFill>
                  <a:schemeClr val="tx2"/>
                </a:solidFill>
                <a:latin typeface="Arial" panose="020B0604020202020204" pitchFamily="34" charset="0"/>
                <a:cs typeface="Arial" panose="020B0604020202020204" pitchFamily="34" charset="0"/>
              </a:rPr>
              <a:t>Analyze, Visualize &amp; Publish</a:t>
            </a:r>
          </a:p>
        </p:txBody>
      </p:sp>
      <p:sp>
        <p:nvSpPr>
          <p:cNvPr id="39" name="Rounded Rectangle 38"/>
          <p:cNvSpPr/>
          <p:nvPr/>
        </p:nvSpPr>
        <p:spPr>
          <a:xfrm>
            <a:off x="251628" y="4406832"/>
            <a:ext cx="2382685" cy="675936"/>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algn="ctr"/>
            <a:r>
              <a:rPr lang="en-US" sz="1400" dirty="0">
                <a:solidFill>
                  <a:schemeClr val="tx2"/>
                </a:solidFill>
                <a:latin typeface="Arial" panose="020B0604020202020204" pitchFamily="34" charset="0"/>
                <a:cs typeface="Arial" panose="020B0604020202020204" pitchFamily="34" charset="0"/>
              </a:rPr>
              <a:t>Unified Security Model</a:t>
            </a:r>
          </a:p>
        </p:txBody>
      </p:sp>
      <p:sp>
        <p:nvSpPr>
          <p:cNvPr id="40" name="Rounded Rectangle 39"/>
          <p:cNvSpPr/>
          <p:nvPr/>
        </p:nvSpPr>
        <p:spPr>
          <a:xfrm>
            <a:off x="3077157" y="4445218"/>
            <a:ext cx="6285461" cy="675934"/>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marL="227617" indent="-227617" defTabSz="1618570">
              <a:buFont typeface="Arial" panose="020B0604020202020204" pitchFamily="34" charset="0"/>
              <a:buChar char="•"/>
              <a:defRPr/>
            </a:pPr>
            <a:r>
              <a:rPr lang="en-US" sz="1200" dirty="0">
                <a:solidFill>
                  <a:schemeClr val="tx2"/>
                </a:solidFill>
                <a:latin typeface="Arial" panose="020B0604020202020204" pitchFamily="34" charset="0"/>
                <a:cs typeface="Arial" panose="020B0604020202020204" pitchFamily="34" charset="0"/>
              </a:rPr>
              <a:t>Native data security, authentication and authorization (Row, column level access control, dynamic data masking) model</a:t>
            </a:r>
          </a:p>
        </p:txBody>
      </p:sp>
      <p:sp>
        <p:nvSpPr>
          <p:cNvPr id="41" name="Rounded Rectangle 40"/>
          <p:cNvSpPr/>
          <p:nvPr/>
        </p:nvSpPr>
        <p:spPr>
          <a:xfrm>
            <a:off x="9809121" y="4367950"/>
            <a:ext cx="1877511" cy="753699"/>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algn="ctr"/>
            <a:r>
              <a:rPr lang="en-US" sz="1200" dirty="0">
                <a:solidFill>
                  <a:schemeClr val="tx2"/>
                </a:solidFill>
                <a:latin typeface="Arial" panose="020B0604020202020204" pitchFamily="34" charset="0"/>
                <a:cs typeface="Arial" panose="020B0604020202020204" pitchFamily="34" charset="0"/>
              </a:rPr>
              <a:t>Manage &amp; Govern</a:t>
            </a:r>
          </a:p>
        </p:txBody>
      </p:sp>
      <p:sp>
        <p:nvSpPr>
          <p:cNvPr id="42" name="Rounded Rectangle 41"/>
          <p:cNvSpPr/>
          <p:nvPr/>
        </p:nvSpPr>
        <p:spPr>
          <a:xfrm>
            <a:off x="251628" y="5211585"/>
            <a:ext cx="2382685" cy="628158"/>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algn="ctr"/>
            <a:r>
              <a:rPr lang="en-US" sz="1400" dirty="0">
                <a:solidFill>
                  <a:schemeClr val="tx2"/>
                </a:solidFill>
                <a:latin typeface="Arial" panose="020B0604020202020204" pitchFamily="34" charset="0"/>
                <a:cs typeface="Arial" panose="020B0604020202020204" pitchFamily="34" charset="0"/>
              </a:rPr>
              <a:t>Compatibility and Integration</a:t>
            </a:r>
          </a:p>
        </p:txBody>
      </p:sp>
      <p:sp>
        <p:nvSpPr>
          <p:cNvPr id="43" name="Rounded Rectangle 42"/>
          <p:cNvSpPr/>
          <p:nvPr/>
        </p:nvSpPr>
        <p:spPr>
          <a:xfrm>
            <a:off x="3077157" y="5211585"/>
            <a:ext cx="6285461" cy="628158"/>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marL="227617" indent="-227617">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Built-in Integration with various exploratory analytics and BI tools</a:t>
            </a:r>
          </a:p>
        </p:txBody>
      </p:sp>
      <p:sp>
        <p:nvSpPr>
          <p:cNvPr id="44" name="Rounded Rectangle 43"/>
          <p:cNvSpPr/>
          <p:nvPr/>
        </p:nvSpPr>
        <p:spPr>
          <a:xfrm>
            <a:off x="9809121" y="5240028"/>
            <a:ext cx="1877511" cy="599714"/>
          </a:xfrm>
          <a:prstGeom prst="roundRect">
            <a:avLst>
              <a:gd name="adj" fmla="val 8302"/>
            </a:avLst>
          </a:prstGeom>
          <a:solidFill>
            <a:schemeClr val="bg2"/>
          </a:solidFill>
          <a:ln w="3175" cap="flat" cmpd="sng" algn="ctr">
            <a:solidFill>
              <a:schemeClr val="accent1"/>
            </a:solidFill>
            <a:prstDash val="sysDot"/>
            <a:round/>
            <a:headEnd type="none" w="med" len="med"/>
            <a:tailEnd type="none" w="med" len="med"/>
          </a:ln>
          <a:effectLst/>
        </p:spPr>
        <p:txBody>
          <a:bodyPr lIns="92513" tIns="46257" rIns="92513" bIns="46257" anchor="ctr"/>
          <a:lstStyle/>
          <a:p>
            <a:pPr algn="ctr"/>
            <a:r>
              <a:rPr lang="en-US" sz="1200" dirty="0">
                <a:solidFill>
                  <a:schemeClr val="tx2"/>
                </a:solidFill>
                <a:latin typeface="Arial" panose="020B0604020202020204" pitchFamily="34" charset="0"/>
                <a:cs typeface="Arial" panose="020B0604020202020204" pitchFamily="34" charset="0"/>
              </a:rPr>
              <a:t>Analyze, Visualize &amp; Publish</a:t>
            </a:r>
          </a:p>
        </p:txBody>
      </p:sp>
      <p:sp>
        <p:nvSpPr>
          <p:cNvPr id="31" name="Oval 30"/>
          <p:cNvSpPr/>
          <p:nvPr/>
        </p:nvSpPr>
        <p:spPr>
          <a:xfrm>
            <a:off x="11433282" y="69665"/>
            <a:ext cx="542868" cy="542868"/>
          </a:xfrm>
          <a:prstGeom prst="ellipse">
            <a:avLst/>
          </a:prstGeom>
          <a:solidFill>
            <a:schemeClr val="bg1"/>
          </a:solidFill>
          <a:ln w="127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2" name="Picture 2" descr="Architecture, data, data architecture, document, enterpri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2842" y="150252"/>
            <a:ext cx="383746" cy="38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009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Enterprise Data Hub – Azure Synapse - Reference Architecture </a:t>
            </a:r>
            <a:endParaRPr lang="en-US" dirty="0"/>
          </a:p>
        </p:txBody>
      </p:sp>
      <p:sp>
        <p:nvSpPr>
          <p:cNvPr id="3" name="Slide Number Placeholder 2"/>
          <p:cNvSpPr>
            <a:spLocks noGrp="1"/>
          </p:cNvSpPr>
          <p:nvPr>
            <p:ph type="sldNum" sz="quarter" idx="4"/>
          </p:nvPr>
        </p:nvSpPr>
        <p:spPr/>
        <p:txBody>
          <a:bodyPr/>
          <a:lstStyle/>
          <a:p>
            <a:fld id="{CB7FF9B4-5852-41BE-A888-446F43ABEF2A}" type="slidenum">
              <a:rPr lang="en-US" smtClean="0"/>
              <a:pPr/>
              <a:t>16</a:t>
            </a:fld>
            <a:endParaRPr lang="en-US" dirty="0"/>
          </a:p>
        </p:txBody>
      </p:sp>
      <p:sp>
        <p:nvSpPr>
          <p:cNvPr id="161" name="Rounded Rectangle 160"/>
          <p:cNvSpPr/>
          <p:nvPr/>
        </p:nvSpPr>
        <p:spPr>
          <a:xfrm>
            <a:off x="2983477" y="1237009"/>
            <a:ext cx="952321" cy="1321561"/>
          </a:xfrm>
          <a:prstGeom prst="roundRect">
            <a:avLst/>
          </a:prstGeom>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23" name="Rounded Rectangle 22"/>
          <p:cNvSpPr/>
          <p:nvPr/>
        </p:nvSpPr>
        <p:spPr bwMode="auto">
          <a:xfrm>
            <a:off x="1771178" y="940615"/>
            <a:ext cx="9975866" cy="4728297"/>
          </a:xfrm>
          <a:prstGeom prst="roundRect">
            <a:avLst>
              <a:gd name="adj" fmla="val 181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642" tIns="6642" rIns="6642" bIns="6642" numCol="1" rtlCol="0" anchor="ctr" anchorCtr="0" compatLnSpc="1">
            <a:prstTxWarp prst="textNoShape">
              <a:avLst/>
            </a:prstTxWarp>
            <a:noAutofit/>
          </a:bodyPr>
          <a:lstStyle/>
          <a:p>
            <a:pPr algn="ctr" defTabSz="186836">
              <a:lnSpc>
                <a:spcPct val="120000"/>
              </a:lnSpc>
              <a:spcBef>
                <a:spcPct val="20000"/>
              </a:spcBef>
              <a:defRPr/>
            </a:pPr>
            <a:endParaRPr lang="en-US" sz="1000" b="1" kern="0" dirty="0">
              <a:solidFill>
                <a:prstClr val="black"/>
              </a:solidFill>
              <a:latin typeface="Arial" panose="020B0604020202020204" pitchFamily="34" charset="0"/>
              <a:ea typeface="ＭＳ Ｐゴシック"/>
              <a:cs typeface="Arial" panose="020B0604020202020204" pitchFamily="34" charset="0"/>
            </a:endParaRPr>
          </a:p>
        </p:txBody>
      </p:sp>
      <p:sp>
        <p:nvSpPr>
          <p:cNvPr id="19" name="TextBox 18"/>
          <p:cNvSpPr txBox="1"/>
          <p:nvPr/>
        </p:nvSpPr>
        <p:spPr>
          <a:xfrm>
            <a:off x="5574435" y="2017011"/>
            <a:ext cx="1264120" cy="342590"/>
          </a:xfrm>
          <a:prstGeom prst="rect">
            <a:avLst/>
          </a:prstGeom>
          <a:noFill/>
        </p:spPr>
        <p:txBody>
          <a:bodyPr wrap="square" lIns="24907" tIns="12454" rIns="24907" bIns="12454" rtlCol="0" anchor="ctr">
            <a:noAutofit/>
          </a:bodyPr>
          <a:lstStyle/>
          <a:p>
            <a:pPr marL="42664" indent="-42664" algn="ctr" defTabSz="332098" fontAlgn="base">
              <a:spcBef>
                <a:spcPct val="0"/>
              </a:spcBef>
              <a:spcAft>
                <a:spcPct val="0"/>
              </a:spcAft>
              <a:defRPr/>
            </a:pPr>
            <a:r>
              <a:rPr lang="en-US" sz="1000" b="1" kern="0" dirty="0">
                <a:solidFill>
                  <a:schemeClr val="tx2"/>
                </a:solidFill>
                <a:latin typeface="Arial" panose="020B0604020202020204" pitchFamily="34" charset="0"/>
                <a:cs typeface="Arial" panose="020B0604020202020204" pitchFamily="34" charset="0"/>
              </a:rPr>
              <a:t>2017</a:t>
            </a:r>
          </a:p>
        </p:txBody>
      </p:sp>
      <p:sp>
        <p:nvSpPr>
          <p:cNvPr id="22" name="Rounded Rectangle 21"/>
          <p:cNvSpPr/>
          <p:nvPr/>
        </p:nvSpPr>
        <p:spPr>
          <a:xfrm>
            <a:off x="156635" y="929685"/>
            <a:ext cx="1378599" cy="4739227"/>
          </a:xfrm>
          <a:prstGeom prst="roundRect">
            <a:avLst>
              <a:gd name="adj" fmla="val 8631"/>
            </a:avLst>
          </a:prstGeom>
          <a:noFill/>
          <a:ln/>
        </p:spPr>
        <p:style>
          <a:lnRef idx="2">
            <a:schemeClr val="accent2">
              <a:shade val="50000"/>
            </a:schemeClr>
          </a:lnRef>
          <a:fillRef idx="1">
            <a:schemeClr val="accent2"/>
          </a:fillRef>
          <a:effectRef idx="0">
            <a:schemeClr val="accent2"/>
          </a:effectRef>
          <a:fontRef idx="minor">
            <a:schemeClr val="lt1"/>
          </a:fontRef>
        </p:style>
        <p:txBody>
          <a:bodyPr wrap="square" lIns="6642" tIns="6642" rIns="6642" bIns="6642" rtlCol="0" anchor="ctr">
            <a:noAutofit/>
          </a:bodyPr>
          <a:lstStyle/>
          <a:p>
            <a:pPr algn="ctr" defTabSz="249120">
              <a:defRPr/>
            </a:pPr>
            <a:endParaRPr lang="en-US" sz="1000" b="1" kern="0" dirty="0">
              <a:solidFill>
                <a:srgbClr val="141414"/>
              </a:solidFill>
              <a:latin typeface="Arial" panose="020B0604020202020204" pitchFamily="34" charset="0"/>
              <a:cs typeface="Arial" panose="020B0604020202020204" pitchFamily="34" charset="0"/>
            </a:endParaRPr>
          </a:p>
        </p:txBody>
      </p:sp>
      <p:sp>
        <p:nvSpPr>
          <p:cNvPr id="26" name="Rectangle 25"/>
          <p:cNvSpPr/>
          <p:nvPr/>
        </p:nvSpPr>
        <p:spPr>
          <a:xfrm>
            <a:off x="2969680" y="1045741"/>
            <a:ext cx="987620" cy="4372539"/>
          </a:xfrm>
          <a:prstGeom prst="rect">
            <a:avLst/>
          </a:prstGeom>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27" name="TextBox 26"/>
          <p:cNvSpPr txBox="1"/>
          <p:nvPr/>
        </p:nvSpPr>
        <p:spPr>
          <a:xfrm>
            <a:off x="2449562" y="1020034"/>
            <a:ext cx="1815628" cy="298499"/>
          </a:xfrm>
          <a:prstGeom prst="rect">
            <a:avLst/>
          </a:prstGeom>
          <a:noFill/>
        </p:spPr>
        <p:txBody>
          <a:bodyPr wrap="square" lIns="6642" tIns="6642" rIns="6642" bIns="6642" rtlCol="0" anchor="ctr">
            <a:noAutofit/>
          </a:bodyPr>
          <a:lstStyle/>
          <a:p>
            <a:pPr algn="ctr" defTabSz="249120">
              <a:defRPr/>
            </a:pPr>
            <a:endParaRPr lang="en-US" sz="1000" b="1" kern="0" dirty="0">
              <a:solidFill>
                <a:srgbClr val="141414"/>
              </a:solidFill>
              <a:latin typeface="Arial" panose="020B0604020202020204" pitchFamily="34" charset="0"/>
              <a:cs typeface="Arial" panose="020B0604020202020204" pitchFamily="34" charset="0"/>
            </a:endParaRPr>
          </a:p>
        </p:txBody>
      </p:sp>
      <p:sp>
        <p:nvSpPr>
          <p:cNvPr id="30" name="Rounded Rectangle 29"/>
          <p:cNvSpPr/>
          <p:nvPr/>
        </p:nvSpPr>
        <p:spPr>
          <a:xfrm>
            <a:off x="4140292" y="1281276"/>
            <a:ext cx="5430198" cy="1277295"/>
          </a:xfrm>
          <a:prstGeom prst="roundRect">
            <a:avLst>
              <a:gd name="adj" fmla="val 7826"/>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141414"/>
              </a:solidFill>
              <a:latin typeface="Arial" panose="020B0604020202020204" pitchFamily="34" charset="0"/>
              <a:cs typeface="Arial" panose="020B0604020202020204" pitchFamily="34" charset="0"/>
            </a:endParaRPr>
          </a:p>
        </p:txBody>
      </p:sp>
      <p:sp>
        <p:nvSpPr>
          <p:cNvPr id="32" name="Rectangle 31"/>
          <p:cNvSpPr/>
          <p:nvPr/>
        </p:nvSpPr>
        <p:spPr>
          <a:xfrm>
            <a:off x="4292427" y="1350039"/>
            <a:ext cx="1720401" cy="106627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lIns="4982" tIns="9225" rIns="4982" bIns="6642" rtlCol="0" anchor="ctr">
            <a:noAutofit/>
          </a:bodyPr>
          <a:lstStyle/>
          <a:p>
            <a:pPr algn="ctr" defTabSz="249120">
              <a:lnSpc>
                <a:spcPts val="292"/>
              </a:lnSpc>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p:txBody>
      </p:sp>
      <p:sp>
        <p:nvSpPr>
          <p:cNvPr id="35" name="Rectangle 34"/>
          <p:cNvSpPr/>
          <p:nvPr/>
        </p:nvSpPr>
        <p:spPr>
          <a:xfrm>
            <a:off x="4402435" y="3279166"/>
            <a:ext cx="5122702" cy="694794"/>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40" name="TextBox 39"/>
          <p:cNvSpPr txBox="1"/>
          <p:nvPr/>
        </p:nvSpPr>
        <p:spPr>
          <a:xfrm>
            <a:off x="8557721" y="1446369"/>
            <a:ext cx="913134" cy="206274"/>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Published</a:t>
            </a:r>
          </a:p>
        </p:txBody>
      </p:sp>
      <p:sp>
        <p:nvSpPr>
          <p:cNvPr id="41" name="Rounded Rectangle 40"/>
          <p:cNvSpPr/>
          <p:nvPr/>
        </p:nvSpPr>
        <p:spPr bwMode="auto">
          <a:xfrm>
            <a:off x="1693489" y="846227"/>
            <a:ext cx="10132549" cy="4906795"/>
          </a:xfrm>
          <a:prstGeom prst="roundRect">
            <a:avLst>
              <a:gd name="adj" fmla="val 2930"/>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6642" tIns="6642" rIns="6642" bIns="6642" numCol="1" rtlCol="0" anchor="ctr" anchorCtr="0" compatLnSpc="1">
            <a:prstTxWarp prst="textNoShape">
              <a:avLst/>
            </a:prstTxWarp>
            <a:noAutofit/>
          </a:bodyPr>
          <a:lstStyle/>
          <a:p>
            <a:pPr algn="ctr" defTabSz="186836">
              <a:lnSpc>
                <a:spcPct val="120000"/>
              </a:lnSpc>
              <a:spcBef>
                <a:spcPct val="20000"/>
              </a:spcBef>
              <a:defRPr/>
            </a:pPr>
            <a:endParaRPr lang="en-US" sz="1000" b="1" kern="0" dirty="0">
              <a:solidFill>
                <a:prstClr val="black"/>
              </a:solidFill>
              <a:latin typeface="Arial" panose="020B0604020202020204" pitchFamily="34" charset="0"/>
              <a:ea typeface="ＭＳ Ｐゴシック"/>
              <a:cs typeface="Arial" panose="020B0604020202020204" pitchFamily="34" charset="0"/>
            </a:endParaRPr>
          </a:p>
        </p:txBody>
      </p:sp>
      <p:sp>
        <p:nvSpPr>
          <p:cNvPr id="42" name="Rounded Rectangle 41"/>
          <p:cNvSpPr/>
          <p:nvPr/>
        </p:nvSpPr>
        <p:spPr>
          <a:xfrm>
            <a:off x="1841357" y="3229253"/>
            <a:ext cx="844369" cy="814373"/>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43" name="Rounded Rectangle 42"/>
          <p:cNvSpPr/>
          <p:nvPr/>
        </p:nvSpPr>
        <p:spPr>
          <a:xfrm>
            <a:off x="207075" y="4264331"/>
            <a:ext cx="1241534" cy="320040"/>
          </a:xfrm>
          <a:prstGeom prst="roundRect">
            <a:avLst>
              <a:gd name="adj" fmla="val 8631"/>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sz="900" dirty="0">
                <a:solidFill>
                  <a:schemeClr val="bg1"/>
                </a:solidFill>
                <a:latin typeface="Arial" panose="020B0604020202020204" pitchFamily="34" charset="0"/>
                <a:cs typeface="Arial" panose="020B0604020202020204" pitchFamily="34" charset="0"/>
              </a:rPr>
              <a:t>Other Sources</a:t>
            </a:r>
          </a:p>
        </p:txBody>
      </p:sp>
      <p:pic>
        <p:nvPicPr>
          <p:cNvPr id="66" name="Picture 6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64763" y="622235"/>
            <a:ext cx="523056" cy="307450"/>
          </a:xfrm>
          <a:prstGeom prst="rect">
            <a:avLst/>
          </a:prstGeom>
          <a:solidFill>
            <a:srgbClr val="65655B"/>
          </a:solidFill>
          <a:ln>
            <a:noFill/>
          </a:ln>
        </p:spPr>
      </p:pic>
      <p:sp>
        <p:nvSpPr>
          <p:cNvPr id="72" name="Rectangle 71"/>
          <p:cNvSpPr/>
          <p:nvPr/>
        </p:nvSpPr>
        <p:spPr>
          <a:xfrm>
            <a:off x="5761883" y="4584774"/>
            <a:ext cx="2558663" cy="655101"/>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85" name="Rectangle 84"/>
          <p:cNvSpPr/>
          <p:nvPr/>
        </p:nvSpPr>
        <p:spPr>
          <a:xfrm>
            <a:off x="4416387" y="2629341"/>
            <a:ext cx="5084577" cy="593774"/>
          </a:xfrm>
          <a:prstGeom prst="rect">
            <a:avLst/>
          </a:prstGeom>
          <a:solidFill>
            <a:schemeClr val="accent6">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lIns="6642" tIns="6642" rIns="6642" bIns="6642" rtlCol="0" anchor="ctr">
            <a:noAutofit/>
          </a:bodyPr>
          <a:lstStyle/>
          <a:p>
            <a:pPr algn="ctr" defTabSz="249120">
              <a:defRPr/>
            </a:pPr>
            <a:endParaRPr lang="en-US" sz="1000" b="1" kern="0" dirty="0">
              <a:solidFill>
                <a:schemeClr val="accent6"/>
              </a:solidFill>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A536EE2C-DE3E-4E6C-88C6-8DC95BCF58F6}"/>
              </a:ext>
            </a:extLst>
          </p:cNvPr>
          <p:cNvSpPr/>
          <p:nvPr/>
        </p:nvSpPr>
        <p:spPr>
          <a:xfrm>
            <a:off x="6899600" y="1856052"/>
            <a:ext cx="600705" cy="278892"/>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Azure ML</a:t>
            </a:r>
          </a:p>
        </p:txBody>
      </p:sp>
      <p:sp>
        <p:nvSpPr>
          <p:cNvPr id="93" name="Rectangle 92"/>
          <p:cNvSpPr/>
          <p:nvPr/>
        </p:nvSpPr>
        <p:spPr>
          <a:xfrm>
            <a:off x="9667007" y="1398877"/>
            <a:ext cx="898762" cy="3879843"/>
          </a:xfrm>
          <a:prstGeom prst="rect">
            <a:avLst/>
          </a:prstGeom>
          <a:solidFill>
            <a:schemeClr val="bg1"/>
          </a:solidFill>
          <a:ln w="9525" cap="flat" cmpd="sng" algn="ctr">
            <a:solidFill>
              <a:schemeClr val="accent6"/>
            </a:solidFill>
            <a:prstDash val="solid"/>
          </a:ln>
          <a:effectLst/>
        </p:spPr>
        <p:txBody>
          <a:bodyPr lIns="42838" tIns="21418" rIns="42838" bIns="21418" rtlCol="0" anchor="ctr"/>
          <a:lstStyle/>
          <a:p>
            <a:pPr algn="ctr" defTabSz="428350" fontAlgn="base">
              <a:spcBef>
                <a:spcPct val="0"/>
              </a:spcBef>
              <a:spcAft>
                <a:spcPct val="0"/>
              </a:spcAft>
              <a:defRPr/>
            </a:pPr>
            <a:endParaRPr lang="en-US" sz="500" kern="0" dirty="0">
              <a:solidFill>
                <a:prstClr val="white"/>
              </a:solidFill>
              <a:latin typeface="Arial" panose="020B0604020202020204" pitchFamily="34" charset="0"/>
              <a:ea typeface="ＭＳ Ｐゴシック" pitchFamily="-112" charset="-128"/>
              <a:cs typeface="Arial" panose="020B0604020202020204" pitchFamily="34" charset="0"/>
            </a:endParaRPr>
          </a:p>
        </p:txBody>
      </p:sp>
      <p:sp>
        <p:nvSpPr>
          <p:cNvPr id="94" name="Rectangle 93"/>
          <p:cNvSpPr/>
          <p:nvPr/>
        </p:nvSpPr>
        <p:spPr bwMode="auto">
          <a:xfrm>
            <a:off x="9668308" y="1119167"/>
            <a:ext cx="908538" cy="302935"/>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p>
            <a:pPr algn="ctr" defTabSz="428350" fontAlgn="base">
              <a:spcBef>
                <a:spcPct val="0"/>
              </a:spcBef>
              <a:spcAft>
                <a:spcPct val="0"/>
              </a:spcAft>
              <a:defRPr/>
            </a:pPr>
            <a:r>
              <a:rPr lang="en-US" sz="900" kern="0" dirty="0">
                <a:solidFill>
                  <a:prstClr val="white"/>
                </a:solidFill>
                <a:latin typeface="Arial" panose="020B0604020202020204" pitchFamily="34" charset="0"/>
                <a:ea typeface="ＭＳ Ｐゴシック" pitchFamily="-112" charset="-128"/>
                <a:cs typeface="Arial" panose="020B0604020202020204" pitchFamily="34" charset="0"/>
              </a:rPr>
              <a:t>Data Access</a:t>
            </a:r>
          </a:p>
        </p:txBody>
      </p:sp>
      <p:sp>
        <p:nvSpPr>
          <p:cNvPr id="73" name="TextBox 72"/>
          <p:cNvSpPr txBox="1"/>
          <p:nvPr/>
        </p:nvSpPr>
        <p:spPr>
          <a:xfrm>
            <a:off x="8685367" y="4121664"/>
            <a:ext cx="679970" cy="162532"/>
          </a:xfrm>
          <a:prstGeom prst="rect">
            <a:avLst/>
          </a:prstGeom>
          <a:noFill/>
        </p:spPr>
        <p:txBody>
          <a:bodyPr wrap="square" lIns="6642" tIns="6642" rIns="6642" bIns="6642" rtlCol="0" anchor="ctr">
            <a:noAutofit/>
          </a:bodyPr>
          <a:lstStyle>
            <a:defPPr>
              <a:defRPr lang="en-US"/>
            </a:defPPr>
            <a:lvl1pPr algn="ctr" defTabSz="249094">
              <a:defRPr sz="900" b="1" kern="0">
                <a:solidFill>
                  <a:srgbClr val="00728F">
                    <a:lumMod val="50000"/>
                  </a:srgbClr>
                </a:solidFill>
                <a:latin typeface="Calibri" panose="020F0502020204030204" pitchFamily="34" charset="0"/>
                <a:cs typeface="Calibri" panose="020F0502020204030204" pitchFamily="34" charset="0"/>
              </a:defRPr>
            </a:lvl1pPr>
          </a:lstStyle>
          <a:p>
            <a:r>
              <a:rPr lang="en-US" b="0" dirty="0">
                <a:latin typeface="Arial" panose="020B0604020202020204" pitchFamily="34" charset="0"/>
                <a:cs typeface="Arial" panose="020B0604020202020204" pitchFamily="34" charset="0"/>
              </a:rPr>
              <a:t>Archived </a:t>
            </a:r>
          </a:p>
        </p:txBody>
      </p:sp>
      <p:sp>
        <p:nvSpPr>
          <p:cNvPr id="115" name="Rounded Rectangle 114"/>
          <p:cNvSpPr/>
          <p:nvPr/>
        </p:nvSpPr>
        <p:spPr>
          <a:xfrm>
            <a:off x="8650930" y="4079396"/>
            <a:ext cx="755505" cy="683784"/>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700" dirty="0">
              <a:solidFill>
                <a:srgbClr val="50B3CF"/>
              </a:solidFill>
              <a:latin typeface="Arial" panose="020B0604020202020204" pitchFamily="34" charset="0"/>
              <a:cs typeface="Arial" panose="020B0604020202020204" pitchFamily="34" charset="0"/>
            </a:endParaRPr>
          </a:p>
        </p:txBody>
      </p:sp>
      <p:grpSp>
        <p:nvGrpSpPr>
          <p:cNvPr id="9" name="Group 8"/>
          <p:cNvGrpSpPr/>
          <p:nvPr/>
        </p:nvGrpSpPr>
        <p:grpSpPr>
          <a:xfrm>
            <a:off x="1953522" y="2291811"/>
            <a:ext cx="600512" cy="676497"/>
            <a:chOff x="2429642" y="1347716"/>
            <a:chExt cx="822269" cy="613933"/>
          </a:xfrm>
        </p:grpSpPr>
        <p:sp>
          <p:nvSpPr>
            <p:cNvPr id="24" name="TextBox 23"/>
            <p:cNvSpPr txBox="1"/>
            <p:nvPr/>
          </p:nvSpPr>
          <p:spPr>
            <a:xfrm>
              <a:off x="2429642" y="1347716"/>
              <a:ext cx="822269" cy="150825"/>
            </a:xfrm>
            <a:prstGeom prst="rect">
              <a:avLst/>
            </a:prstGeom>
            <a:noFill/>
          </p:spPr>
          <p:txBody>
            <a:bodyPr wrap="square" lIns="6642" tIns="6642" rIns="6642" bIns="6642" rtlCol="0" anchor="ctr">
              <a:noAutofit/>
            </a:bodyPr>
            <a:lstStyle/>
            <a:p>
              <a:pPr algn="ctr" defTabSz="249120">
                <a:defRPr/>
              </a:pPr>
              <a:r>
                <a:rPr lang="en-US" sz="700" b="1" kern="0" dirty="0">
                  <a:solidFill>
                    <a:srgbClr val="141414"/>
                  </a:solidFill>
                  <a:latin typeface="Arial" panose="020B0604020202020204" pitchFamily="34" charset="0"/>
                  <a:cs typeface="Arial" panose="020B0604020202020204" pitchFamily="34" charset="0"/>
                </a:rPr>
                <a:t>Landing</a:t>
              </a:r>
            </a:p>
          </p:txBody>
        </p:sp>
        <p:sp>
          <p:nvSpPr>
            <p:cNvPr id="74" name="Rounded Rectangle 73"/>
            <p:cNvSpPr/>
            <p:nvPr/>
          </p:nvSpPr>
          <p:spPr>
            <a:xfrm>
              <a:off x="2467656" y="1376383"/>
              <a:ext cx="760262" cy="585266"/>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700" dirty="0">
                <a:solidFill>
                  <a:srgbClr val="50B3CF"/>
                </a:solidFill>
                <a:latin typeface="Arial" panose="020B0604020202020204" pitchFamily="34" charset="0"/>
                <a:cs typeface="Arial" panose="020B0604020202020204" pitchFamily="34" charset="0"/>
              </a:endParaRPr>
            </a:p>
          </p:txBody>
        </p:sp>
      </p:grpSp>
      <p:sp>
        <p:nvSpPr>
          <p:cNvPr id="129" name="Rectangle 128">
            <a:extLst>
              <a:ext uri="{FF2B5EF4-FFF2-40B4-BE49-F238E27FC236}">
                <a16:creationId xmlns:a16="http://schemas.microsoft.com/office/drawing/2014/main" id="{A536EE2C-DE3E-4E6C-88C6-8DC95BCF58F6}"/>
              </a:ext>
            </a:extLst>
          </p:cNvPr>
          <p:cNvSpPr/>
          <p:nvPr/>
        </p:nvSpPr>
        <p:spPr>
          <a:xfrm>
            <a:off x="5382689" y="2840605"/>
            <a:ext cx="638234" cy="301308"/>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External Metastore</a:t>
            </a:r>
          </a:p>
        </p:txBody>
      </p:sp>
      <p:sp>
        <p:nvSpPr>
          <p:cNvPr id="101" name="Rectangle 100"/>
          <p:cNvSpPr/>
          <p:nvPr/>
        </p:nvSpPr>
        <p:spPr>
          <a:xfrm>
            <a:off x="10742444" y="1406088"/>
            <a:ext cx="898762" cy="3879843"/>
          </a:xfrm>
          <a:prstGeom prst="rect">
            <a:avLst/>
          </a:prstGeom>
          <a:solidFill>
            <a:schemeClr val="bg1"/>
          </a:solidFill>
          <a:ln w="9525" cap="flat" cmpd="sng" algn="ctr">
            <a:solidFill>
              <a:schemeClr val="accent6"/>
            </a:solidFill>
            <a:prstDash val="solid"/>
          </a:ln>
          <a:effectLst/>
        </p:spPr>
        <p:txBody>
          <a:bodyPr lIns="42838" tIns="21418" rIns="42838" bIns="21418" rtlCol="0" anchor="ctr"/>
          <a:lstStyle/>
          <a:p>
            <a:pPr algn="ctr" defTabSz="428350" fontAlgn="base">
              <a:spcBef>
                <a:spcPct val="0"/>
              </a:spcBef>
              <a:spcAft>
                <a:spcPct val="0"/>
              </a:spcAft>
              <a:defRPr/>
            </a:pPr>
            <a:endParaRPr lang="en-US" sz="500" kern="0" dirty="0">
              <a:solidFill>
                <a:prstClr val="white"/>
              </a:solidFill>
              <a:latin typeface="Arial" panose="020B0604020202020204" pitchFamily="34" charset="0"/>
              <a:ea typeface="ＭＳ Ｐゴシック" pitchFamily="-112" charset="-128"/>
              <a:cs typeface="Arial" panose="020B0604020202020204" pitchFamily="34" charset="0"/>
            </a:endParaRPr>
          </a:p>
        </p:txBody>
      </p:sp>
      <p:sp>
        <p:nvSpPr>
          <p:cNvPr id="102" name="Rectangle 101"/>
          <p:cNvSpPr/>
          <p:nvPr/>
        </p:nvSpPr>
        <p:spPr bwMode="auto">
          <a:xfrm>
            <a:off x="10743746" y="1095905"/>
            <a:ext cx="908538" cy="333408"/>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p>
            <a:pPr algn="ctr" defTabSz="428350" fontAlgn="base">
              <a:spcBef>
                <a:spcPct val="0"/>
              </a:spcBef>
              <a:spcAft>
                <a:spcPct val="0"/>
              </a:spcAft>
              <a:defRPr/>
            </a:pPr>
            <a:r>
              <a:rPr lang="en-US" sz="900" kern="0" dirty="0">
                <a:solidFill>
                  <a:prstClr val="white"/>
                </a:solidFill>
                <a:latin typeface="Arial" panose="020B0604020202020204" pitchFamily="34" charset="0"/>
                <a:ea typeface="ＭＳ Ｐゴシック" pitchFamily="-112" charset="-128"/>
                <a:cs typeface="Arial" panose="020B0604020202020204" pitchFamily="34" charset="0"/>
              </a:rPr>
              <a:t>Visualize &amp; Publish</a:t>
            </a:r>
          </a:p>
        </p:txBody>
      </p:sp>
      <p:sp>
        <p:nvSpPr>
          <p:cNvPr id="147" name="TextBox 146">
            <a:extLst>
              <a:ext uri="{FF2B5EF4-FFF2-40B4-BE49-F238E27FC236}">
                <a16:creationId xmlns:a16="http://schemas.microsoft.com/office/drawing/2014/main" id="{FA6F0B25-CFCD-7147-8B52-B379C5D59230}"/>
              </a:ext>
            </a:extLst>
          </p:cNvPr>
          <p:cNvSpPr txBox="1"/>
          <p:nvPr/>
        </p:nvSpPr>
        <p:spPr>
          <a:xfrm>
            <a:off x="6416046" y="4599809"/>
            <a:ext cx="1330021" cy="163371"/>
          </a:xfrm>
          <a:prstGeom prst="rect">
            <a:avLst/>
          </a:prstGeom>
          <a:noFill/>
        </p:spPr>
        <p:txBody>
          <a:bodyPr wrap="square" lIns="6642" tIns="6642" rIns="6642" bIns="6642" rtlCol="0" anchor="ctr">
            <a:noAutofit/>
          </a:bodyPr>
          <a:lstStyle/>
          <a:p>
            <a:pPr defTabSz="249120">
              <a:defRPr/>
            </a:pPr>
            <a:r>
              <a:rPr lang="en-US" sz="900" kern="0" dirty="0">
                <a:solidFill>
                  <a:srgbClr val="00728F">
                    <a:lumMod val="50000"/>
                  </a:srgbClr>
                </a:solidFill>
                <a:latin typeface="Arial" panose="020B0604020202020204" pitchFamily="34" charset="0"/>
                <a:cs typeface="Arial" panose="020B0604020202020204" pitchFamily="34" charset="0"/>
              </a:rPr>
              <a:t>Streaming Analytics</a:t>
            </a:r>
          </a:p>
        </p:txBody>
      </p:sp>
      <p:sp>
        <p:nvSpPr>
          <p:cNvPr id="33" name="Rectangle 32"/>
          <p:cNvSpPr/>
          <p:nvPr/>
        </p:nvSpPr>
        <p:spPr>
          <a:xfrm>
            <a:off x="6151873" y="1345711"/>
            <a:ext cx="1846326" cy="1097866"/>
          </a:xfrm>
          <a:prstGeom prst="rect">
            <a:avLst/>
          </a:prstGeom>
          <a:ln/>
        </p:spPr>
        <p:style>
          <a:lnRef idx="2">
            <a:schemeClr val="accent6"/>
          </a:lnRef>
          <a:fillRef idx="1">
            <a:schemeClr val="lt1"/>
          </a:fillRef>
          <a:effectRef idx="0">
            <a:schemeClr val="accent6"/>
          </a:effectRef>
          <a:fontRef idx="minor">
            <a:schemeClr val="dk1"/>
          </a:fontRef>
        </p:style>
        <p:txBody>
          <a:bodyPr wrap="square" lIns="6642" tIns="9225" rIns="6642" bIns="6642" rtlCol="0" anchor="ctr">
            <a:noAutofit/>
          </a:bodyPr>
          <a:lstStyle/>
          <a:p>
            <a:pPr algn="ctr" defTabSz="249120">
              <a:lnSpc>
                <a:spcPts val="292"/>
              </a:lnSpc>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49" name="TextBox 48"/>
          <p:cNvSpPr txBox="1"/>
          <p:nvPr/>
        </p:nvSpPr>
        <p:spPr>
          <a:xfrm>
            <a:off x="6175950" y="2276442"/>
            <a:ext cx="1822248" cy="147594"/>
          </a:xfrm>
          <a:prstGeom prst="rect">
            <a:avLst/>
          </a:prstGeom>
          <a:solidFill>
            <a:schemeClr val="bg1">
              <a:lumMod val="85000"/>
            </a:schemeClr>
          </a:solidFill>
        </p:spPr>
        <p:txBody>
          <a:bodyPr wrap="square" lIns="6642" tIns="6642" rIns="6642" bIns="6642" rtlCol="0" anchor="ctr">
            <a:noAutofit/>
          </a:bodyPr>
          <a:lstStyle/>
          <a:p>
            <a:pPr algn="ctr" defTabSz="249120">
              <a:defRPr/>
            </a:pPr>
            <a:r>
              <a:rPr lang="en-US" sz="900" kern="0" dirty="0">
                <a:solidFill>
                  <a:srgbClr val="00728F">
                    <a:lumMod val="50000"/>
                  </a:srgbClr>
                </a:solidFill>
                <a:latin typeface="Arial" panose="020B0604020202020204" pitchFamily="34" charset="0"/>
                <a:cs typeface="Arial" panose="020B0604020202020204" pitchFamily="34" charset="0"/>
              </a:rPr>
              <a:t>Exploratory Analytics</a:t>
            </a:r>
          </a:p>
        </p:txBody>
      </p:sp>
      <p:sp>
        <p:nvSpPr>
          <p:cNvPr id="25" name="TextBox 24"/>
          <p:cNvSpPr txBox="1"/>
          <p:nvPr/>
        </p:nvSpPr>
        <p:spPr>
          <a:xfrm>
            <a:off x="1874266" y="3345624"/>
            <a:ext cx="830280" cy="169534"/>
          </a:xfrm>
          <a:prstGeom prst="rect">
            <a:avLst/>
          </a:prstGeom>
          <a:noFill/>
        </p:spPr>
        <p:txBody>
          <a:bodyPr wrap="square" lIns="6642" tIns="6642" rIns="6642" bIns="6642" rtlCol="0" anchor="ctr">
            <a:noAutofit/>
          </a:bodyPr>
          <a:lstStyle/>
          <a:p>
            <a:pPr algn="ctr" defTabSz="249120">
              <a:defRPr/>
            </a:pPr>
            <a:r>
              <a:rPr lang="en-US" sz="700" b="1" kern="0" dirty="0">
                <a:solidFill>
                  <a:srgbClr val="141414"/>
                </a:solidFill>
                <a:latin typeface="Arial" panose="020B0604020202020204" pitchFamily="34" charset="0"/>
                <a:cs typeface="Arial" panose="020B0604020202020204" pitchFamily="34" charset="0"/>
              </a:rPr>
              <a:t>Streaming Data</a:t>
            </a:r>
          </a:p>
        </p:txBody>
      </p:sp>
      <p:sp>
        <p:nvSpPr>
          <p:cNvPr id="157" name="Rectangle 156"/>
          <p:cNvSpPr/>
          <p:nvPr/>
        </p:nvSpPr>
        <p:spPr>
          <a:xfrm>
            <a:off x="8254775" y="1379058"/>
            <a:ext cx="1151661" cy="1060895"/>
          </a:xfrm>
          <a:prstGeom prst="rect">
            <a:avLst/>
          </a:prstGeom>
          <a:ln/>
        </p:spPr>
        <p:style>
          <a:lnRef idx="2">
            <a:schemeClr val="accent6"/>
          </a:lnRef>
          <a:fillRef idx="1">
            <a:schemeClr val="lt1"/>
          </a:fillRef>
          <a:effectRef idx="0">
            <a:schemeClr val="accent6"/>
          </a:effectRef>
          <a:fontRef idx="minor">
            <a:schemeClr val="dk1"/>
          </a:fontRef>
        </p:style>
        <p:txBody>
          <a:bodyPr wrap="square" lIns="6642" tIns="9225" rIns="6642" bIns="6642" rtlCol="0" anchor="ctr">
            <a:noAutofit/>
          </a:bodyPr>
          <a:lstStyle/>
          <a:p>
            <a:pPr algn="ctr" defTabSz="249120">
              <a:lnSpc>
                <a:spcPts val="292"/>
              </a:lnSpc>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158" name="TextBox 157"/>
          <p:cNvSpPr txBox="1"/>
          <p:nvPr/>
        </p:nvSpPr>
        <p:spPr>
          <a:xfrm>
            <a:off x="8281286" y="2254636"/>
            <a:ext cx="1153362" cy="190622"/>
          </a:xfrm>
          <a:prstGeom prst="rect">
            <a:avLst/>
          </a:prstGeom>
          <a:solidFill>
            <a:schemeClr val="bg1">
              <a:lumMod val="85000"/>
            </a:schemeClr>
          </a:solidFill>
        </p:spPr>
        <p:txBody>
          <a:bodyPr wrap="square" lIns="6642" tIns="6642" rIns="6642" bIns="6642" rtlCol="0" anchor="ctr">
            <a:noAutofit/>
          </a:bodyPr>
          <a:lstStyle/>
          <a:p>
            <a:pPr defTabSz="249120">
              <a:defRPr/>
            </a:pPr>
            <a:r>
              <a:rPr lang="en-US" sz="900" kern="0" dirty="0">
                <a:solidFill>
                  <a:srgbClr val="00728F">
                    <a:lumMod val="50000"/>
                  </a:srgbClr>
                </a:solidFill>
                <a:latin typeface="Arial" panose="020B0604020202020204" pitchFamily="34" charset="0"/>
                <a:cs typeface="Arial" panose="020B0604020202020204" pitchFamily="34" charset="0"/>
              </a:rPr>
              <a:t>Descriptive Analytics</a:t>
            </a:r>
          </a:p>
        </p:txBody>
      </p:sp>
      <p:pic>
        <p:nvPicPr>
          <p:cNvPr id="6" name="Picture 5"/>
          <p:cNvPicPr>
            <a:picLocks noChangeAspect="1"/>
          </p:cNvPicPr>
          <p:nvPr/>
        </p:nvPicPr>
        <p:blipFill>
          <a:blip r:embed="rId4"/>
          <a:stretch>
            <a:fillRect/>
          </a:stretch>
        </p:blipFill>
        <p:spPr>
          <a:xfrm>
            <a:off x="2212518" y="716255"/>
            <a:ext cx="464376" cy="407320"/>
          </a:xfrm>
          <a:prstGeom prst="rect">
            <a:avLst/>
          </a:prstGeom>
          <a:solidFill>
            <a:srgbClr val="65655B"/>
          </a:solidFill>
          <a:ln>
            <a:noFill/>
          </a:ln>
        </p:spPr>
      </p:pic>
      <p:sp>
        <p:nvSpPr>
          <p:cNvPr id="126" name="Rounded Rectangle 125"/>
          <p:cNvSpPr/>
          <p:nvPr/>
        </p:nvSpPr>
        <p:spPr>
          <a:xfrm>
            <a:off x="227129" y="1035927"/>
            <a:ext cx="1182116" cy="343983"/>
          </a:xfrm>
          <a:prstGeom prst="roundRect">
            <a:avLst>
              <a:gd name="adj" fmla="val 8631"/>
            </a:avLst>
          </a:prstGeom>
          <a:solidFill>
            <a:schemeClr val="accent2">
              <a:lumMod val="75000"/>
              <a:lumOff val="25000"/>
            </a:schemeClr>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lIns="6642" tIns="6642" rIns="6642" bIns="6642" rtlCol="0" anchor="ctr">
            <a:noAutofit/>
          </a:bodyPr>
          <a:lstStyle/>
          <a:p>
            <a:pPr algn="ctr" defTabSz="249120">
              <a:defRPr/>
            </a:pPr>
            <a:r>
              <a:rPr lang="en-US" sz="1000" b="1" kern="0" dirty="0">
                <a:solidFill>
                  <a:srgbClr val="FFFFFF"/>
                </a:solidFill>
                <a:latin typeface="Arial" panose="020B0604020202020204" pitchFamily="34" charset="0"/>
                <a:cs typeface="Arial" panose="020B0604020202020204" pitchFamily="34" charset="0"/>
              </a:rPr>
              <a:t>Internal Sources</a:t>
            </a:r>
          </a:p>
        </p:txBody>
      </p:sp>
      <p:sp>
        <p:nvSpPr>
          <p:cNvPr id="411" name="Rectangle 410">
            <a:extLst>
              <a:ext uri="{FF2B5EF4-FFF2-40B4-BE49-F238E27FC236}">
                <a16:creationId xmlns:a16="http://schemas.microsoft.com/office/drawing/2014/main" id="{030134BD-A57E-4867-8E7C-C659987E17C5}"/>
              </a:ext>
            </a:extLst>
          </p:cNvPr>
          <p:cNvSpPr/>
          <p:nvPr/>
        </p:nvSpPr>
        <p:spPr>
          <a:xfrm>
            <a:off x="236583" y="1484471"/>
            <a:ext cx="1182518" cy="320040"/>
          </a:xfrm>
          <a:prstGeom prst="rect">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CA" sz="900" dirty="0">
                <a:solidFill>
                  <a:schemeClr val="bg1"/>
                </a:solidFill>
                <a:latin typeface="Arial" panose="020B0604020202020204" pitchFamily="34" charset="0"/>
                <a:cs typeface="Arial" panose="020B0604020202020204" pitchFamily="34" charset="0"/>
              </a:rPr>
              <a:t>Master data</a:t>
            </a:r>
          </a:p>
        </p:txBody>
      </p:sp>
      <p:sp>
        <p:nvSpPr>
          <p:cNvPr id="414" name="Rectangle 413">
            <a:extLst>
              <a:ext uri="{FF2B5EF4-FFF2-40B4-BE49-F238E27FC236}">
                <a16:creationId xmlns:a16="http://schemas.microsoft.com/office/drawing/2014/main" id="{F9C6AB01-53A3-4A1B-A3E8-725186C40E92}"/>
              </a:ext>
            </a:extLst>
          </p:cNvPr>
          <p:cNvSpPr/>
          <p:nvPr/>
        </p:nvSpPr>
        <p:spPr>
          <a:xfrm>
            <a:off x="236583" y="2040443"/>
            <a:ext cx="1182518" cy="320040"/>
          </a:xfrm>
          <a:prstGeom prst="rect">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CA" sz="900" dirty="0">
                <a:solidFill>
                  <a:schemeClr val="bg1"/>
                </a:solidFill>
                <a:latin typeface="Arial" panose="020B0604020202020204" pitchFamily="34" charset="0"/>
                <a:cs typeface="Arial" panose="020B0604020202020204" pitchFamily="34" charset="0"/>
              </a:rPr>
              <a:t>Mainframe(MF)Files</a:t>
            </a:r>
          </a:p>
        </p:txBody>
      </p:sp>
      <p:sp>
        <p:nvSpPr>
          <p:cNvPr id="415" name="Rectangle 414">
            <a:extLst>
              <a:ext uri="{FF2B5EF4-FFF2-40B4-BE49-F238E27FC236}">
                <a16:creationId xmlns:a16="http://schemas.microsoft.com/office/drawing/2014/main" id="{7A71F034-A44E-4F3F-AC51-FDE7C72C9AFE}"/>
              </a:ext>
            </a:extLst>
          </p:cNvPr>
          <p:cNvSpPr/>
          <p:nvPr/>
        </p:nvSpPr>
        <p:spPr>
          <a:xfrm>
            <a:off x="236583" y="2596415"/>
            <a:ext cx="1182518" cy="320040"/>
          </a:xfrm>
          <a:prstGeom prst="rect">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CA" sz="900" dirty="0">
                <a:solidFill>
                  <a:schemeClr val="bg1"/>
                </a:solidFill>
                <a:latin typeface="Arial" panose="020B0604020202020204" pitchFamily="34" charset="0"/>
                <a:cs typeface="Arial" panose="020B0604020202020204" pitchFamily="34" charset="0"/>
              </a:rPr>
              <a:t>ERP (PPM, HR, Fin)</a:t>
            </a:r>
          </a:p>
        </p:txBody>
      </p:sp>
      <p:sp>
        <p:nvSpPr>
          <p:cNvPr id="416" name="Rectangle 415">
            <a:extLst>
              <a:ext uri="{FF2B5EF4-FFF2-40B4-BE49-F238E27FC236}">
                <a16:creationId xmlns:a16="http://schemas.microsoft.com/office/drawing/2014/main" id="{7A71F034-A44E-4F3F-AC51-FDE7C72C9AFE}"/>
              </a:ext>
            </a:extLst>
          </p:cNvPr>
          <p:cNvSpPr/>
          <p:nvPr/>
        </p:nvSpPr>
        <p:spPr>
          <a:xfrm>
            <a:off x="215839" y="3708359"/>
            <a:ext cx="1224006" cy="320040"/>
          </a:xfrm>
          <a:prstGeom prst="rect">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CA" sz="900" dirty="0">
                <a:solidFill>
                  <a:schemeClr val="bg1"/>
                </a:solidFill>
                <a:latin typeface="Arial" panose="020B0604020202020204" pitchFamily="34" charset="0"/>
                <a:cs typeface="Arial" panose="020B0604020202020204" pitchFamily="34" charset="0"/>
              </a:rPr>
              <a:t>Operational </a:t>
            </a:r>
          </a:p>
          <a:p>
            <a:pPr algn="ctr"/>
            <a:r>
              <a:rPr lang="en-CA" sz="900" dirty="0">
                <a:solidFill>
                  <a:schemeClr val="bg1"/>
                </a:solidFill>
                <a:latin typeface="Arial" panose="020B0604020202020204" pitchFamily="34" charset="0"/>
                <a:cs typeface="Arial" panose="020B0604020202020204" pitchFamily="34" charset="0"/>
              </a:rPr>
              <a:t>System(s))</a:t>
            </a:r>
          </a:p>
        </p:txBody>
      </p:sp>
      <p:sp>
        <p:nvSpPr>
          <p:cNvPr id="417" name="Rectangle 416">
            <a:extLst>
              <a:ext uri="{FF2B5EF4-FFF2-40B4-BE49-F238E27FC236}">
                <a16:creationId xmlns:a16="http://schemas.microsoft.com/office/drawing/2014/main" id="{7A71F034-A44E-4F3F-AC51-FDE7C72C9AFE}"/>
              </a:ext>
            </a:extLst>
          </p:cNvPr>
          <p:cNvSpPr/>
          <p:nvPr/>
        </p:nvSpPr>
        <p:spPr>
          <a:xfrm>
            <a:off x="222523" y="3152387"/>
            <a:ext cx="1210639" cy="320040"/>
          </a:xfrm>
          <a:prstGeom prst="rect">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CA" sz="900" dirty="0">
                <a:solidFill>
                  <a:schemeClr val="bg1"/>
                </a:solidFill>
                <a:latin typeface="Arial" panose="020B0604020202020204" pitchFamily="34" charset="0"/>
                <a:cs typeface="Arial" panose="020B0604020202020204" pitchFamily="34" charset="0"/>
              </a:rPr>
              <a:t>Enterprise Content Management</a:t>
            </a:r>
          </a:p>
        </p:txBody>
      </p:sp>
      <p:cxnSp>
        <p:nvCxnSpPr>
          <p:cNvPr id="505" name="Straight Arrow Connector 504"/>
          <p:cNvCxnSpPr>
            <a:cxnSpLocks/>
            <a:endCxn id="74" idx="1"/>
          </p:cNvCxnSpPr>
          <p:nvPr/>
        </p:nvCxnSpPr>
        <p:spPr>
          <a:xfrm>
            <a:off x="1515957" y="2636256"/>
            <a:ext cx="465327" cy="95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a:cxnSpLocks/>
          </p:cNvCxnSpPr>
          <p:nvPr/>
        </p:nvCxnSpPr>
        <p:spPr>
          <a:xfrm>
            <a:off x="1523348" y="1492305"/>
            <a:ext cx="14463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7" name="TextBox 506"/>
          <p:cNvSpPr txBox="1"/>
          <p:nvPr/>
        </p:nvSpPr>
        <p:spPr>
          <a:xfrm>
            <a:off x="1671208" y="3772284"/>
            <a:ext cx="1115480" cy="200022"/>
          </a:xfrm>
          <a:prstGeom prst="rect">
            <a:avLst/>
          </a:prstGeom>
          <a:noFill/>
        </p:spPr>
        <p:txBody>
          <a:bodyPr wrap="square" lIns="91411" tIns="45704" rIns="91411" bIns="45704" rtlCol="0" anchor="ctr">
            <a:spAutoFit/>
          </a:bodyPr>
          <a:lstStyle/>
          <a:p>
            <a:pPr algn="ctr" defTabSz="914071">
              <a:defRPr/>
            </a:pPr>
            <a:r>
              <a:rPr lang="en-US" sz="700" b="1" kern="0" dirty="0">
                <a:solidFill>
                  <a:prstClr val="black"/>
                </a:solidFill>
                <a:latin typeface="Arial" panose="020B0604020202020204" pitchFamily="34" charset="0"/>
                <a:cs typeface="Arial" panose="020B0604020202020204" pitchFamily="34" charset="0"/>
              </a:rPr>
              <a:t>Azure Event Hub</a:t>
            </a:r>
          </a:p>
        </p:txBody>
      </p:sp>
      <p:pic>
        <p:nvPicPr>
          <p:cNvPr id="508" name="Picture 507"/>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104987" y="3446785"/>
            <a:ext cx="268760" cy="366370"/>
          </a:xfrm>
          <a:prstGeom prst="rect">
            <a:avLst/>
          </a:prstGeom>
        </p:spPr>
      </p:pic>
      <p:sp>
        <p:nvSpPr>
          <p:cNvPr id="510" name="Rectangle 509"/>
          <p:cNvSpPr/>
          <p:nvPr/>
        </p:nvSpPr>
        <p:spPr>
          <a:xfrm>
            <a:off x="1957369" y="2814267"/>
            <a:ext cx="603050" cy="200055"/>
          </a:xfrm>
          <a:prstGeom prst="rect">
            <a:avLst/>
          </a:prstGeom>
        </p:spPr>
        <p:txBody>
          <a:bodyPr wrap="none" anchor="ctr">
            <a:spAutoFit/>
          </a:bodyPr>
          <a:lstStyle/>
          <a:p>
            <a:pPr algn="ctr" defTabSz="699235"/>
            <a:r>
              <a:rPr lang="en-US" sz="700" kern="0" dirty="0">
                <a:solidFill>
                  <a:schemeClr val="tx2"/>
                </a:solidFill>
                <a:latin typeface="Arial" panose="020B0604020202020204" pitchFamily="34" charset="0"/>
                <a:ea typeface="MS PGothic" panose="020B0600070205080204" pitchFamily="34" charset="-128"/>
                <a:cs typeface="Arial" panose="020B0604020202020204" pitchFamily="34" charset="0"/>
              </a:rPr>
              <a:t>Blob Store</a:t>
            </a:r>
          </a:p>
        </p:txBody>
      </p:sp>
      <p:pic>
        <p:nvPicPr>
          <p:cNvPr id="511" name="Picture 510">
            <a:extLst>
              <a:ext uri="{FF2B5EF4-FFF2-40B4-BE49-F238E27FC236}">
                <a16:creationId xmlns:a16="http://schemas.microsoft.com/office/drawing/2014/main" id="{4A84F077-8F25-4C06-BAE4-4AF90482A3B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54192" y="2490519"/>
            <a:ext cx="235377" cy="322053"/>
          </a:xfrm>
          <a:prstGeom prst="rect">
            <a:avLst/>
          </a:prstGeom>
        </p:spPr>
      </p:pic>
      <p:cxnSp>
        <p:nvCxnSpPr>
          <p:cNvPr id="516" name="Straight Arrow Connector 515"/>
          <p:cNvCxnSpPr>
            <a:cxnSpLocks/>
          </p:cNvCxnSpPr>
          <p:nvPr/>
        </p:nvCxnSpPr>
        <p:spPr>
          <a:xfrm>
            <a:off x="1523348" y="1906754"/>
            <a:ext cx="14463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8" name="TextBox 517"/>
          <p:cNvSpPr txBox="1"/>
          <p:nvPr/>
        </p:nvSpPr>
        <p:spPr>
          <a:xfrm>
            <a:off x="1916453" y="1314760"/>
            <a:ext cx="387716" cy="138499"/>
          </a:xfrm>
          <a:prstGeom prst="rect">
            <a:avLst/>
          </a:prstGeom>
        </p:spPr>
        <p:txBody>
          <a:bodyPr wrap="square" lIns="0" tIns="0" rIns="0" bIns="0" rtlCol="0" anchor="ctr">
            <a:spAutoFit/>
          </a:bodyPr>
          <a:lstStyle/>
          <a:p>
            <a:pPr algn="l"/>
            <a:r>
              <a:rPr lang="en-US" sz="900" b="1" dirty="0">
                <a:solidFill>
                  <a:schemeClr val="tx2"/>
                </a:solidFill>
              </a:rPr>
              <a:t>Pull</a:t>
            </a:r>
          </a:p>
        </p:txBody>
      </p:sp>
      <p:sp>
        <p:nvSpPr>
          <p:cNvPr id="519" name="TextBox 518"/>
          <p:cNvSpPr txBox="1"/>
          <p:nvPr/>
        </p:nvSpPr>
        <p:spPr>
          <a:xfrm>
            <a:off x="1580688" y="2431765"/>
            <a:ext cx="387716" cy="138499"/>
          </a:xfrm>
          <a:prstGeom prst="rect">
            <a:avLst/>
          </a:prstGeom>
        </p:spPr>
        <p:txBody>
          <a:bodyPr wrap="square" lIns="0" tIns="0" rIns="0" bIns="0" rtlCol="0" anchor="ctr">
            <a:spAutoFit/>
          </a:bodyPr>
          <a:lstStyle/>
          <a:p>
            <a:pPr algn="l"/>
            <a:r>
              <a:rPr lang="en-US" sz="900" b="1" dirty="0">
                <a:solidFill>
                  <a:schemeClr val="tx2"/>
                </a:solidFill>
              </a:rPr>
              <a:t>Push</a:t>
            </a:r>
          </a:p>
        </p:txBody>
      </p:sp>
      <p:sp>
        <p:nvSpPr>
          <p:cNvPr id="522" name="TextBox 521"/>
          <p:cNvSpPr txBox="1"/>
          <p:nvPr/>
        </p:nvSpPr>
        <p:spPr>
          <a:xfrm>
            <a:off x="4989242" y="3326563"/>
            <a:ext cx="382587" cy="160241"/>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Raw</a:t>
            </a:r>
          </a:p>
        </p:txBody>
      </p:sp>
      <p:pic>
        <p:nvPicPr>
          <p:cNvPr id="523" name="Picture 522">
            <a:extLst>
              <a:ext uri="{FF2B5EF4-FFF2-40B4-BE49-F238E27FC236}">
                <a16:creationId xmlns:a16="http://schemas.microsoft.com/office/drawing/2014/main" id="{79D9E63C-F1D1-4047-BC34-E226EF482F0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64926" y="3515090"/>
            <a:ext cx="231219" cy="228323"/>
          </a:xfrm>
          <a:prstGeom prst="rect">
            <a:avLst/>
          </a:prstGeom>
        </p:spPr>
      </p:pic>
      <p:sp>
        <p:nvSpPr>
          <p:cNvPr id="524" name="Rectangle 523">
            <a:extLst>
              <a:ext uri="{FF2B5EF4-FFF2-40B4-BE49-F238E27FC236}">
                <a16:creationId xmlns:a16="http://schemas.microsoft.com/office/drawing/2014/main" id="{A536EE2C-DE3E-4E6C-88C6-8DC95BCF58F6}"/>
              </a:ext>
            </a:extLst>
          </p:cNvPr>
          <p:cNvSpPr/>
          <p:nvPr/>
        </p:nvSpPr>
        <p:spPr>
          <a:xfrm>
            <a:off x="4861418" y="3730719"/>
            <a:ext cx="638234" cy="301307"/>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ADLS Gen2</a:t>
            </a:r>
          </a:p>
        </p:txBody>
      </p:sp>
      <p:pic>
        <p:nvPicPr>
          <p:cNvPr id="528" name="Picture 52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153610" y="1582017"/>
            <a:ext cx="649449" cy="369954"/>
          </a:xfrm>
          <a:prstGeom prst="rect">
            <a:avLst/>
          </a:prstGeom>
        </p:spPr>
      </p:pic>
      <p:pic>
        <p:nvPicPr>
          <p:cNvPr id="529" name="Picture 528"/>
          <p:cNvPicPr>
            <a:picLocks noChangeAspect="1"/>
          </p:cNvPicPr>
          <p:nvPr/>
        </p:nvPicPr>
        <p:blipFill>
          <a:blip r:embed="rId9" cstate="screen">
            <a:clrChange>
              <a:clrFrom>
                <a:srgbClr val="FFFBFD"/>
              </a:clrFrom>
              <a:clrTo>
                <a:srgbClr val="FFFBFD">
                  <a:alpha val="0"/>
                </a:srgbClr>
              </a:clrTo>
            </a:clrChange>
            <a:extLst>
              <a:ext uri="{28A0092B-C50C-407E-A947-70E740481C1C}">
                <a14:useLocalDpi xmlns:a14="http://schemas.microsoft.com/office/drawing/2010/main"/>
              </a:ext>
            </a:extLst>
          </a:blip>
          <a:stretch>
            <a:fillRect/>
          </a:stretch>
        </p:blipFill>
        <p:spPr>
          <a:xfrm>
            <a:off x="4397154" y="1574869"/>
            <a:ext cx="319598" cy="297204"/>
          </a:xfrm>
          <a:prstGeom prst="rect">
            <a:avLst/>
          </a:prstGeom>
        </p:spPr>
      </p:pic>
      <p:pic>
        <p:nvPicPr>
          <p:cNvPr id="530" name="Picture 52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986237" y="2788752"/>
            <a:ext cx="170001" cy="218700"/>
          </a:xfrm>
          <a:prstGeom prst="rect">
            <a:avLst/>
          </a:prstGeom>
        </p:spPr>
      </p:pic>
      <p:sp>
        <p:nvSpPr>
          <p:cNvPr id="531" name="Striped Right Arrow 530"/>
          <p:cNvSpPr/>
          <p:nvPr/>
        </p:nvSpPr>
        <p:spPr>
          <a:xfrm rot="5400000">
            <a:off x="4938468" y="2823358"/>
            <a:ext cx="739688" cy="175203"/>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pic>
        <p:nvPicPr>
          <p:cNvPr id="532" name="Picture 531"/>
          <p:cNvPicPr>
            <a:picLocks noChangeAspect="1"/>
          </p:cNvPicPr>
          <p:nvPr/>
        </p:nvPicPr>
        <p:blipFill>
          <a:blip r:embed="rId11"/>
          <a:stretch>
            <a:fillRect/>
          </a:stretch>
        </p:blipFill>
        <p:spPr>
          <a:xfrm>
            <a:off x="8141505" y="2863494"/>
            <a:ext cx="759971" cy="270741"/>
          </a:xfrm>
          <a:prstGeom prst="rect">
            <a:avLst/>
          </a:prstGeom>
        </p:spPr>
      </p:pic>
      <p:sp>
        <p:nvSpPr>
          <p:cNvPr id="533" name="Rectangle 532">
            <a:extLst>
              <a:ext uri="{FF2B5EF4-FFF2-40B4-BE49-F238E27FC236}">
                <a16:creationId xmlns:a16="http://schemas.microsoft.com/office/drawing/2014/main" id="{A536EE2C-DE3E-4E6C-88C6-8DC95BCF58F6}"/>
              </a:ext>
            </a:extLst>
          </p:cNvPr>
          <p:cNvSpPr/>
          <p:nvPr/>
        </p:nvSpPr>
        <p:spPr>
          <a:xfrm>
            <a:off x="6378680" y="2908612"/>
            <a:ext cx="1460286" cy="154287"/>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Azure Data Catalog</a:t>
            </a:r>
          </a:p>
        </p:txBody>
      </p:sp>
      <p:pic>
        <p:nvPicPr>
          <p:cNvPr id="534" name="Picture 533"/>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311899" y="2924660"/>
            <a:ext cx="190797" cy="220625"/>
          </a:xfrm>
          <a:prstGeom prst="rect">
            <a:avLst/>
          </a:prstGeom>
        </p:spPr>
      </p:pic>
      <p:sp>
        <p:nvSpPr>
          <p:cNvPr id="535" name="TextBox 534"/>
          <p:cNvSpPr txBox="1"/>
          <p:nvPr/>
        </p:nvSpPr>
        <p:spPr>
          <a:xfrm>
            <a:off x="6364479" y="3253687"/>
            <a:ext cx="581270" cy="210005"/>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Curated</a:t>
            </a:r>
          </a:p>
        </p:txBody>
      </p:sp>
      <p:pic>
        <p:nvPicPr>
          <p:cNvPr id="536" name="Picture 535">
            <a:extLst>
              <a:ext uri="{FF2B5EF4-FFF2-40B4-BE49-F238E27FC236}">
                <a16:creationId xmlns:a16="http://schemas.microsoft.com/office/drawing/2014/main" id="{79D9E63C-F1D1-4047-BC34-E226EF482F0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539505" y="3515090"/>
            <a:ext cx="231219" cy="228323"/>
          </a:xfrm>
          <a:prstGeom prst="rect">
            <a:avLst/>
          </a:prstGeom>
        </p:spPr>
      </p:pic>
      <p:sp>
        <p:nvSpPr>
          <p:cNvPr id="537" name="Rectangle 536">
            <a:extLst>
              <a:ext uri="{FF2B5EF4-FFF2-40B4-BE49-F238E27FC236}">
                <a16:creationId xmlns:a16="http://schemas.microsoft.com/office/drawing/2014/main" id="{A536EE2C-DE3E-4E6C-88C6-8DC95BCF58F6}"/>
              </a:ext>
            </a:extLst>
          </p:cNvPr>
          <p:cNvSpPr/>
          <p:nvPr/>
        </p:nvSpPr>
        <p:spPr>
          <a:xfrm>
            <a:off x="6335997" y="3730718"/>
            <a:ext cx="638234" cy="301308"/>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ADLS Gen2</a:t>
            </a:r>
          </a:p>
        </p:txBody>
      </p:sp>
      <p:pic>
        <p:nvPicPr>
          <p:cNvPr id="538" name="Picture 53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69575" y="3495818"/>
            <a:ext cx="235431" cy="266866"/>
          </a:xfrm>
          <a:prstGeom prst="rect">
            <a:avLst/>
          </a:prstGeom>
        </p:spPr>
      </p:pic>
      <p:sp>
        <p:nvSpPr>
          <p:cNvPr id="539" name="Rectangle 538"/>
          <p:cNvSpPr/>
          <p:nvPr/>
        </p:nvSpPr>
        <p:spPr>
          <a:xfrm>
            <a:off x="8610141" y="4512340"/>
            <a:ext cx="603049" cy="200054"/>
          </a:xfrm>
          <a:prstGeom prst="rect">
            <a:avLst/>
          </a:prstGeom>
        </p:spPr>
        <p:txBody>
          <a:bodyPr wrap="none" anchor="ctr">
            <a:spAutoFit/>
          </a:bodyPr>
          <a:lstStyle/>
          <a:p>
            <a:pPr algn="ctr" defTabSz="699235"/>
            <a:r>
              <a:rPr lang="en-US" sz="700" kern="0" dirty="0">
                <a:solidFill>
                  <a:schemeClr val="tx2"/>
                </a:solidFill>
                <a:latin typeface="Arial" panose="020B0604020202020204" pitchFamily="34" charset="0"/>
                <a:ea typeface="MS PGothic" panose="020B0600070205080204" pitchFamily="34" charset="-128"/>
                <a:cs typeface="Arial" panose="020B0604020202020204" pitchFamily="34" charset="0"/>
              </a:rPr>
              <a:t>Blob Store</a:t>
            </a:r>
          </a:p>
        </p:txBody>
      </p:sp>
      <p:pic>
        <p:nvPicPr>
          <p:cNvPr id="540" name="Picture 539">
            <a:extLst>
              <a:ext uri="{FF2B5EF4-FFF2-40B4-BE49-F238E27FC236}">
                <a16:creationId xmlns:a16="http://schemas.microsoft.com/office/drawing/2014/main" id="{4A84F077-8F25-4C06-BAE4-4AF90482A3B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806637" y="4276691"/>
            <a:ext cx="214715" cy="249676"/>
          </a:xfrm>
          <a:prstGeom prst="rect">
            <a:avLst/>
          </a:prstGeom>
        </p:spPr>
      </p:pic>
      <p:sp>
        <p:nvSpPr>
          <p:cNvPr id="541" name="TextBox 540"/>
          <p:cNvSpPr txBox="1"/>
          <p:nvPr/>
        </p:nvSpPr>
        <p:spPr>
          <a:xfrm>
            <a:off x="7952112" y="3232197"/>
            <a:ext cx="670356" cy="235676"/>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Published</a:t>
            </a:r>
          </a:p>
        </p:txBody>
      </p:sp>
      <p:sp>
        <p:nvSpPr>
          <p:cNvPr id="542" name="Rectangle 541">
            <a:extLst>
              <a:ext uri="{FF2B5EF4-FFF2-40B4-BE49-F238E27FC236}">
                <a16:creationId xmlns:a16="http://schemas.microsoft.com/office/drawing/2014/main" id="{80637646-CB72-4C88-B47E-B2162EEB6CAA}"/>
              </a:ext>
            </a:extLst>
          </p:cNvPr>
          <p:cNvSpPr/>
          <p:nvPr/>
        </p:nvSpPr>
        <p:spPr>
          <a:xfrm>
            <a:off x="7447131" y="3664281"/>
            <a:ext cx="1680318" cy="434183"/>
          </a:xfrm>
          <a:prstGeom prst="rect">
            <a:avLst/>
          </a:prstGeom>
        </p:spPr>
        <p:txBody>
          <a:bodyPr wrap="non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Synapse Managed Storage</a:t>
            </a:r>
          </a:p>
        </p:txBody>
      </p:sp>
      <p:sp>
        <p:nvSpPr>
          <p:cNvPr id="543" name="TextBox 212"/>
          <p:cNvSpPr txBox="1"/>
          <p:nvPr/>
        </p:nvSpPr>
        <p:spPr>
          <a:xfrm>
            <a:off x="4342827" y="1826844"/>
            <a:ext cx="444931" cy="156415"/>
          </a:xfrm>
          <a:prstGeom prst="rect">
            <a:avLst/>
          </a:prstGeom>
          <a:noFill/>
        </p:spPr>
        <p:txBody>
          <a:bodyPr wrap="square" lIns="48220" tIns="24111" rIns="48220" bIns="24111" rtlCol="0" anchor="ctr">
            <a:spAutoFit/>
          </a:bodyP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482214" fontAlgn="auto" hangingPunct="1">
              <a:spcBef>
                <a:spcPts val="0"/>
              </a:spcBef>
              <a:spcAft>
                <a:spcPts val="0"/>
              </a:spcAft>
              <a:defRPr/>
            </a:pPr>
            <a:r>
              <a:rPr lang="en-US" sz="700" dirty="0">
                <a:solidFill>
                  <a:prstClr val="black"/>
                </a:solidFill>
                <a:latin typeface="+mn-lt"/>
                <a:ea typeface="+mn-ea"/>
                <a:cs typeface="+mn-cs"/>
              </a:rPr>
              <a:t>ADF   </a:t>
            </a:r>
          </a:p>
        </p:txBody>
      </p:sp>
      <p:pic>
        <p:nvPicPr>
          <p:cNvPr id="544" name="Picture 543"/>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4466260" y="2012150"/>
            <a:ext cx="198065" cy="224513"/>
          </a:xfrm>
          <a:prstGeom prst="rect">
            <a:avLst/>
          </a:prstGeom>
        </p:spPr>
      </p:pic>
      <p:sp>
        <p:nvSpPr>
          <p:cNvPr id="545" name="Rectangle 544">
            <a:extLst>
              <a:ext uri="{FF2B5EF4-FFF2-40B4-BE49-F238E27FC236}">
                <a16:creationId xmlns:a16="http://schemas.microsoft.com/office/drawing/2014/main" id="{A536EE2C-DE3E-4E6C-88C6-8DC95BCF58F6}"/>
              </a:ext>
            </a:extLst>
          </p:cNvPr>
          <p:cNvSpPr/>
          <p:nvPr/>
        </p:nvSpPr>
        <p:spPr>
          <a:xfrm>
            <a:off x="4238752" y="2208304"/>
            <a:ext cx="638234" cy="301308"/>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Polybase</a:t>
            </a:r>
          </a:p>
        </p:txBody>
      </p:sp>
      <p:sp>
        <p:nvSpPr>
          <p:cNvPr id="546" name="Rectangle 545">
            <a:extLst>
              <a:ext uri="{FF2B5EF4-FFF2-40B4-BE49-F238E27FC236}">
                <a16:creationId xmlns:a16="http://schemas.microsoft.com/office/drawing/2014/main" id="{80637646-CB72-4C88-B47E-B2162EEB6CAA}"/>
              </a:ext>
            </a:extLst>
          </p:cNvPr>
          <p:cNvSpPr/>
          <p:nvPr/>
        </p:nvSpPr>
        <p:spPr>
          <a:xfrm>
            <a:off x="4972223" y="2101467"/>
            <a:ext cx="1052485" cy="434183"/>
          </a:xfrm>
          <a:prstGeom prst="rect">
            <a:avLst/>
          </a:prstGeom>
        </p:spPr>
        <p:txBody>
          <a:bodyPr wrap="non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Synapse Analytics</a:t>
            </a:r>
          </a:p>
        </p:txBody>
      </p:sp>
      <p:pic>
        <p:nvPicPr>
          <p:cNvPr id="549" name="Picture 548"/>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362729" y="1977041"/>
            <a:ext cx="230378" cy="261139"/>
          </a:xfrm>
          <a:prstGeom prst="rect">
            <a:avLst/>
          </a:prstGeom>
        </p:spPr>
      </p:pic>
      <p:pic>
        <p:nvPicPr>
          <p:cNvPr id="556" name="Picture 555"/>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6563303" y="4745370"/>
            <a:ext cx="759746" cy="432786"/>
          </a:xfrm>
          <a:prstGeom prst="rect">
            <a:avLst/>
          </a:prstGeom>
        </p:spPr>
      </p:pic>
      <p:sp>
        <p:nvSpPr>
          <p:cNvPr id="557" name="Striped Right Arrow 556"/>
          <p:cNvSpPr/>
          <p:nvPr/>
        </p:nvSpPr>
        <p:spPr>
          <a:xfrm rot="16200000">
            <a:off x="8843298" y="2811995"/>
            <a:ext cx="740017" cy="202585"/>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pic>
        <p:nvPicPr>
          <p:cNvPr id="558" name="Picture 55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6171987" y="1754833"/>
            <a:ext cx="578248" cy="342390"/>
          </a:xfrm>
          <a:prstGeom prst="rect">
            <a:avLst/>
          </a:prstGeom>
        </p:spPr>
      </p:pic>
      <p:pic>
        <p:nvPicPr>
          <p:cNvPr id="559" name="Picture 558"/>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45628" y="1706836"/>
            <a:ext cx="245431" cy="268521"/>
          </a:xfrm>
          <a:prstGeom prst="rect">
            <a:avLst/>
          </a:prstGeom>
        </p:spPr>
      </p:pic>
      <p:pic>
        <p:nvPicPr>
          <p:cNvPr id="560" name="Picture 559"/>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6958675" y="1914478"/>
            <a:ext cx="276889" cy="272861"/>
          </a:xfrm>
          <a:prstGeom prst="rect">
            <a:avLst/>
          </a:prstGeom>
        </p:spPr>
      </p:pic>
      <p:pic>
        <p:nvPicPr>
          <p:cNvPr id="562" name="Picture 561">
            <a:extLst>
              <a:ext uri="{FF2B5EF4-FFF2-40B4-BE49-F238E27FC236}">
                <a16:creationId xmlns:a16="http://schemas.microsoft.com/office/drawing/2014/main" id="{9B54D196-9955-824A-B9D0-EF2D7DEE9B38}"/>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6872195" y="1620070"/>
            <a:ext cx="459863" cy="205969"/>
          </a:xfrm>
          <a:prstGeom prst="rect">
            <a:avLst/>
          </a:prstGeom>
        </p:spPr>
      </p:pic>
      <p:pic>
        <p:nvPicPr>
          <p:cNvPr id="564" name="Picture 563"/>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745733" y="1625179"/>
            <a:ext cx="274090" cy="310688"/>
          </a:xfrm>
          <a:prstGeom prst="rect">
            <a:avLst/>
          </a:prstGeom>
        </p:spPr>
      </p:pic>
      <p:sp>
        <p:nvSpPr>
          <p:cNvPr id="565" name="Rectangle 564">
            <a:extLst>
              <a:ext uri="{FF2B5EF4-FFF2-40B4-BE49-F238E27FC236}">
                <a16:creationId xmlns:a16="http://schemas.microsoft.com/office/drawing/2014/main" id="{80637646-CB72-4C88-B47E-B2162EEB6CAA}"/>
              </a:ext>
            </a:extLst>
          </p:cNvPr>
          <p:cNvSpPr/>
          <p:nvPr/>
        </p:nvSpPr>
        <p:spPr>
          <a:xfrm>
            <a:off x="8357005" y="1897612"/>
            <a:ext cx="1052485" cy="434184"/>
          </a:xfrm>
          <a:prstGeom prst="rect">
            <a:avLst/>
          </a:prstGeom>
        </p:spPr>
        <p:txBody>
          <a:bodyPr wrap="non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Synapse Analytics</a:t>
            </a:r>
          </a:p>
        </p:txBody>
      </p:sp>
      <p:sp>
        <p:nvSpPr>
          <p:cNvPr id="566" name="Rectangle 565">
            <a:extLst>
              <a:ext uri="{FF2B5EF4-FFF2-40B4-BE49-F238E27FC236}">
                <a16:creationId xmlns:a16="http://schemas.microsoft.com/office/drawing/2014/main" id="{A536EE2C-DE3E-4E6C-88C6-8DC95BCF58F6}"/>
              </a:ext>
            </a:extLst>
          </p:cNvPr>
          <p:cNvSpPr/>
          <p:nvPr/>
        </p:nvSpPr>
        <p:spPr>
          <a:xfrm>
            <a:off x="7364190" y="1994767"/>
            <a:ext cx="600705" cy="278892"/>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Azure ML</a:t>
            </a:r>
          </a:p>
        </p:txBody>
      </p:sp>
      <p:grpSp>
        <p:nvGrpSpPr>
          <p:cNvPr id="568" name="Group 567"/>
          <p:cNvGrpSpPr/>
          <p:nvPr/>
        </p:nvGrpSpPr>
        <p:grpSpPr>
          <a:xfrm>
            <a:off x="8312664" y="1509366"/>
            <a:ext cx="3262729" cy="3655903"/>
            <a:chOff x="6424078" y="1278810"/>
            <a:chExt cx="2503123" cy="2664696"/>
          </a:xfrm>
        </p:grpSpPr>
        <p:sp>
          <p:nvSpPr>
            <p:cNvPr id="571" name="TextBox 570"/>
            <p:cNvSpPr txBox="1"/>
            <p:nvPr/>
          </p:nvSpPr>
          <p:spPr>
            <a:xfrm>
              <a:off x="7481541" y="2891849"/>
              <a:ext cx="596778" cy="252356"/>
            </a:xfrm>
            <a:prstGeom prst="rect">
              <a:avLst/>
            </a:prstGeom>
            <a:noFill/>
          </p:spPr>
          <p:txBody>
            <a:bodyPr wrap="square" lIns="68558" tIns="34279" rIns="68558" bIns="34279" rtlCol="0" anchor="ctr">
              <a:spAutoFit/>
            </a:bodyPr>
            <a:lstStyle/>
            <a:p>
              <a:pPr algn="ctr" defTabSz="685605">
                <a:defRPr/>
              </a:pPr>
              <a:r>
                <a:rPr lang="en-US" sz="900" kern="0" dirty="0">
                  <a:solidFill>
                    <a:prstClr val="black"/>
                  </a:solidFill>
                  <a:latin typeface="Arial" panose="020B0604020202020204" pitchFamily="34" charset="0"/>
                  <a:cs typeface="Arial" panose="020B0604020202020204" pitchFamily="34" charset="0"/>
                </a:rPr>
                <a:t>Web App</a:t>
              </a:r>
              <a:r>
                <a:rPr lang="en-US" sz="900" kern="0" dirty="0">
                  <a:solidFill>
                    <a:srgbClr val="000000"/>
                  </a:solidFill>
                  <a:latin typeface="Arial" panose="020B0604020202020204" pitchFamily="34" charset="0"/>
                  <a:cs typeface="Arial" panose="020B0604020202020204" pitchFamily="34" charset="0"/>
                </a:rPr>
                <a:t> </a:t>
              </a:r>
              <a:r>
                <a:rPr lang="en-US" sz="900" kern="0" dirty="0">
                  <a:solidFill>
                    <a:prstClr val="black"/>
                  </a:solidFill>
                  <a:latin typeface="Arial" panose="020B0604020202020204" pitchFamily="34" charset="0"/>
                  <a:cs typeface="Arial" panose="020B0604020202020204" pitchFamily="34" charset="0"/>
                </a:rPr>
                <a:t>Services</a:t>
              </a:r>
            </a:p>
          </p:txBody>
        </p:sp>
        <p:pic>
          <p:nvPicPr>
            <p:cNvPr id="572" name="Picture 4" descr="https://www.west-wind.com/wsdlgenerator/images/WebService_128.png"/>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7588931" y="2586109"/>
              <a:ext cx="283023" cy="278660"/>
            </a:xfrm>
            <a:prstGeom prst="rect">
              <a:avLst/>
            </a:prstGeom>
            <a:noFill/>
            <a:extLst>
              <a:ext uri="{909E8E84-426E-40DD-AFC4-6F175D3DCCD1}">
                <a14:hiddenFill xmlns:a14="http://schemas.microsoft.com/office/drawing/2010/main">
                  <a:solidFill>
                    <a:srgbClr val="FFFFFF"/>
                  </a:solidFill>
                </a14:hiddenFill>
              </a:ext>
            </a:extLst>
          </p:spPr>
        </p:pic>
        <p:sp>
          <p:nvSpPr>
            <p:cNvPr id="573" name="TextBox 572"/>
            <p:cNvSpPr txBox="1"/>
            <p:nvPr/>
          </p:nvSpPr>
          <p:spPr>
            <a:xfrm>
              <a:off x="7531627" y="2155878"/>
              <a:ext cx="486219" cy="291598"/>
            </a:xfrm>
            <a:prstGeom prst="rect">
              <a:avLst/>
            </a:prstGeom>
            <a:noFill/>
          </p:spPr>
          <p:txBody>
            <a:bodyPr wrap="square" lIns="121880" tIns="60938" rIns="121880" bIns="60938" rtlCol="0" anchor="ctr">
              <a:spAutoFit/>
            </a:bodyPr>
            <a:lstStyle/>
            <a:p>
              <a:pPr algn="ctr" defTabSz="1218791">
                <a:defRPr/>
              </a:pPr>
              <a:r>
                <a:rPr lang="en-US" sz="900" kern="0" dirty="0">
                  <a:solidFill>
                    <a:prstClr val="black"/>
                  </a:solidFill>
                  <a:latin typeface="Arial" panose="020B0604020202020204" pitchFamily="34" charset="0"/>
                  <a:cs typeface="Arial" panose="020B0604020202020204" pitchFamily="34" charset="0"/>
                </a:rPr>
                <a:t>REST API</a:t>
              </a:r>
            </a:p>
          </p:txBody>
        </p:sp>
        <p:pic>
          <p:nvPicPr>
            <p:cNvPr id="574" name="Picture 573"/>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7614226" y="1889937"/>
              <a:ext cx="276754" cy="262612"/>
            </a:xfrm>
            <a:prstGeom prst="rect">
              <a:avLst/>
            </a:prstGeom>
          </p:spPr>
        </p:pic>
        <p:sp>
          <p:nvSpPr>
            <p:cNvPr id="575" name="TextBox 574"/>
            <p:cNvSpPr txBox="1"/>
            <p:nvPr/>
          </p:nvSpPr>
          <p:spPr>
            <a:xfrm>
              <a:off x="7476852" y="3550959"/>
              <a:ext cx="551502" cy="392547"/>
            </a:xfrm>
            <a:prstGeom prst="rect">
              <a:avLst/>
            </a:prstGeom>
            <a:noFill/>
          </p:spPr>
          <p:txBody>
            <a:bodyPr wrap="square" lIns="121880" tIns="60938" rIns="121880" bIns="60938" rtlCol="0" anchor="ctr">
              <a:spAutoFit/>
            </a:bodyPr>
            <a:lstStyle>
              <a:defPPr>
                <a:defRPr lang="en-US"/>
              </a:defPPr>
              <a:lvl1pPr algn="ctr" defTabSz="1624881">
                <a:defRPr sz="800" b="1" kern="0">
                  <a:solidFill>
                    <a:prstClr val="black"/>
                  </a:solidFill>
                  <a:latin typeface="Calibri" panose="020F0502020204030204" pitchFamily="34" charset="0"/>
                </a:defRPr>
              </a:lvl1pPr>
            </a:lstStyle>
            <a:p>
              <a:pPr defTabSz="1625054">
                <a:defRPr/>
              </a:pPr>
              <a:r>
                <a:rPr lang="en-US" sz="900" b="0" dirty="0">
                  <a:latin typeface="Arial" panose="020B0604020202020204" pitchFamily="34" charset="0"/>
                  <a:cs typeface="Arial" panose="020B0604020202020204" pitchFamily="34" charset="0"/>
                </a:rPr>
                <a:t>Azure Service Fabric</a:t>
              </a:r>
            </a:p>
          </p:txBody>
        </p:sp>
        <p:pic>
          <p:nvPicPr>
            <p:cNvPr id="576" name="Picture 575"/>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7523343" y="3300640"/>
              <a:ext cx="398451" cy="244676"/>
            </a:xfrm>
            <a:prstGeom prst="rect">
              <a:avLst/>
            </a:prstGeom>
          </p:spPr>
        </p:pic>
        <p:grpSp>
          <p:nvGrpSpPr>
            <p:cNvPr id="577" name="Group 576"/>
            <p:cNvGrpSpPr/>
            <p:nvPr/>
          </p:nvGrpSpPr>
          <p:grpSpPr>
            <a:xfrm>
              <a:off x="7336946" y="1278810"/>
              <a:ext cx="870112" cy="496272"/>
              <a:chOff x="8923884" y="1185848"/>
              <a:chExt cx="870112" cy="496272"/>
            </a:xfrm>
          </p:grpSpPr>
          <p:pic>
            <p:nvPicPr>
              <p:cNvPr id="586" name="Picture 2" descr="https://azure.microsoft.com/svghandler/analysis-services/?width=600&amp;height=315"/>
              <p:cNvPicPr>
                <a:picLocks noChangeAspect="1" noChangeArrowheads="1"/>
              </p:cNvPicPr>
              <p:nvPr/>
            </p:nvPicPr>
            <p:blipFill>
              <a:blip r:embed="rId24" cstate="screen">
                <a:extLst>
                  <a:ext uri="{28A0092B-C50C-407E-A947-70E740481C1C}">
                    <a14:useLocalDpi xmlns:a14="http://schemas.microsoft.com/office/drawing/2010/main"/>
                  </a:ext>
                </a:extLst>
              </a:blip>
              <a:srcRect/>
              <a:stretch>
                <a:fillRect/>
              </a:stretch>
            </p:blipFill>
            <p:spPr bwMode="auto">
              <a:xfrm>
                <a:off x="9100036" y="1185848"/>
                <a:ext cx="466241" cy="244777"/>
              </a:xfrm>
              <a:prstGeom prst="rect">
                <a:avLst/>
              </a:prstGeom>
              <a:noFill/>
              <a:extLst>
                <a:ext uri="{909E8E84-426E-40DD-AFC4-6F175D3DCCD1}">
                  <a14:hiddenFill xmlns:a14="http://schemas.microsoft.com/office/drawing/2010/main">
                    <a:solidFill>
                      <a:srgbClr val="FFFFFF"/>
                    </a:solidFill>
                  </a14:hiddenFill>
                </a:ext>
              </a:extLst>
            </p:spPr>
          </p:pic>
          <p:sp>
            <p:nvSpPr>
              <p:cNvPr id="587" name="TextBox 586"/>
              <p:cNvSpPr txBox="1"/>
              <p:nvPr/>
            </p:nvSpPr>
            <p:spPr>
              <a:xfrm>
                <a:off x="8923884" y="1536346"/>
                <a:ext cx="870112" cy="145774"/>
              </a:xfrm>
              <a:prstGeom prst="rect">
                <a:avLst/>
              </a:prstGeom>
              <a:noFill/>
            </p:spPr>
            <p:txBody>
              <a:bodyPr wrap="square" lIns="91387" tIns="45692" rIns="91387" bIns="45692" rtlCol="0" anchor="ctr">
                <a:spAutoFit/>
              </a:bodyPr>
              <a:lstStyle/>
              <a:p>
                <a:pPr algn="ctr" defTabSz="913819">
                  <a:defRPr/>
                </a:pPr>
                <a:r>
                  <a:rPr lang="en-US" sz="700" kern="0" dirty="0">
                    <a:solidFill>
                      <a:prstClr val="black"/>
                    </a:solidFill>
                    <a:latin typeface="Arial" panose="020B0604020202020204" pitchFamily="34" charset="0"/>
                    <a:cs typeface="Arial" panose="020B0604020202020204" pitchFamily="34" charset="0"/>
                  </a:rPr>
                  <a:t>Azure Analysis Services</a:t>
                </a:r>
              </a:p>
            </p:txBody>
          </p:sp>
        </p:grpSp>
        <p:pic>
          <p:nvPicPr>
            <p:cNvPr id="578" name="Picture 577"/>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8304576" y="2889614"/>
              <a:ext cx="622625" cy="202617"/>
            </a:xfrm>
            <a:prstGeom prst="rect">
              <a:avLst/>
            </a:prstGeom>
          </p:spPr>
        </p:pic>
        <p:pic>
          <p:nvPicPr>
            <p:cNvPr id="579" name="Picture 578"/>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8338944" y="2137446"/>
              <a:ext cx="472206" cy="364615"/>
            </a:xfrm>
            <a:prstGeom prst="rect">
              <a:avLst/>
            </a:prstGeom>
          </p:spPr>
        </p:pic>
        <p:pic>
          <p:nvPicPr>
            <p:cNvPr id="580" name="Picture 579">
              <a:extLst>
                <a:ext uri="{FF2B5EF4-FFF2-40B4-BE49-F238E27FC236}">
                  <a16:creationId xmlns:a16="http://schemas.microsoft.com/office/drawing/2014/main" id="{62ADC41B-797C-4703-9AD6-F2BB9968DD61}"/>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8423460" y="1382577"/>
              <a:ext cx="330495" cy="328440"/>
            </a:xfrm>
            <a:prstGeom prst="rect">
              <a:avLst/>
            </a:prstGeom>
          </p:spPr>
        </p:pic>
        <p:sp>
          <p:nvSpPr>
            <p:cNvPr id="581" name="Rectangle 580">
              <a:extLst>
                <a:ext uri="{FF2B5EF4-FFF2-40B4-BE49-F238E27FC236}">
                  <a16:creationId xmlns:a16="http://schemas.microsoft.com/office/drawing/2014/main" id="{30FA1DB5-2CE2-4DB0-80EF-86B39B677E05}"/>
                </a:ext>
              </a:extLst>
            </p:cNvPr>
            <p:cNvSpPr/>
            <p:nvPr/>
          </p:nvSpPr>
          <p:spPr>
            <a:xfrm>
              <a:off x="8324228" y="1693172"/>
              <a:ext cx="504566" cy="2191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68584" tIns="34292" rIns="68584" bIns="34292"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solidFill>
                    <a:srgbClr val="002060"/>
                  </a:solidFill>
                </a:rPr>
                <a:t>PowerBI</a:t>
              </a:r>
            </a:p>
          </p:txBody>
        </p:sp>
        <p:sp>
          <p:nvSpPr>
            <p:cNvPr id="582" name="Right Arrow 581"/>
            <p:cNvSpPr/>
            <p:nvPr/>
          </p:nvSpPr>
          <p:spPr>
            <a:xfrm>
              <a:off x="7270618" y="1704412"/>
              <a:ext cx="202391" cy="14272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83" name="Right Arrow 582"/>
            <p:cNvSpPr/>
            <p:nvPr/>
          </p:nvSpPr>
          <p:spPr>
            <a:xfrm>
              <a:off x="8148722" y="1920326"/>
              <a:ext cx="161378" cy="1037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84" name="Right Arrow 583"/>
            <p:cNvSpPr/>
            <p:nvPr/>
          </p:nvSpPr>
          <p:spPr>
            <a:xfrm>
              <a:off x="6424078" y="3692375"/>
              <a:ext cx="1053741" cy="899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585" name="Picture 584">
              <a:extLst>
                <a:ext uri="{FF2B5EF4-FFF2-40B4-BE49-F238E27FC236}">
                  <a16:creationId xmlns:a16="http://schemas.microsoft.com/office/drawing/2014/main" id="{9B54D196-9955-824A-B9D0-EF2D7DEE9B38}"/>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8371077" y="3479420"/>
              <a:ext cx="432256" cy="176955"/>
            </a:xfrm>
            <a:prstGeom prst="rect">
              <a:avLst/>
            </a:prstGeom>
          </p:spPr>
        </p:pic>
      </p:grpSp>
      <p:grpSp>
        <p:nvGrpSpPr>
          <p:cNvPr id="467" name="Group 466"/>
          <p:cNvGrpSpPr/>
          <p:nvPr/>
        </p:nvGrpSpPr>
        <p:grpSpPr>
          <a:xfrm>
            <a:off x="3023340" y="1294721"/>
            <a:ext cx="860780" cy="1214892"/>
            <a:chOff x="2310479" y="1123984"/>
            <a:chExt cx="685802" cy="885506"/>
          </a:xfrm>
        </p:grpSpPr>
        <p:sp>
          <p:nvSpPr>
            <p:cNvPr id="163" name="Rounded Rectangle 162"/>
            <p:cNvSpPr/>
            <p:nvPr/>
          </p:nvSpPr>
          <p:spPr>
            <a:xfrm>
              <a:off x="2310479" y="1123984"/>
              <a:ext cx="685802" cy="885506"/>
            </a:xfrm>
            <a:prstGeom prst="roundRect">
              <a:avLst/>
            </a:prstGeom>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162" name="TextBox 161"/>
            <p:cNvSpPr txBox="1"/>
            <p:nvPr/>
          </p:nvSpPr>
          <p:spPr>
            <a:xfrm>
              <a:off x="2340455" y="1834050"/>
              <a:ext cx="609495" cy="154514"/>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Batch</a:t>
              </a:r>
            </a:p>
          </p:txBody>
        </p:sp>
        <p:pic>
          <p:nvPicPr>
            <p:cNvPr id="512" name="Picture 511">
              <a:extLst>
                <a:ext uri="{FF2B5EF4-FFF2-40B4-BE49-F238E27FC236}">
                  <a16:creationId xmlns:a16="http://schemas.microsoft.com/office/drawing/2014/main" id="{C10FDF68-51EB-4CBB-B2CF-0615793DA776}"/>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750001" y="1635917"/>
              <a:ext cx="117415" cy="133336"/>
            </a:xfrm>
            <a:prstGeom prst="rect">
              <a:avLst/>
            </a:prstGeom>
          </p:spPr>
        </p:pic>
        <p:pic>
          <p:nvPicPr>
            <p:cNvPr id="521" name="Picture 520"/>
            <p:cNvPicPr>
              <a:picLocks noChangeAspect="1"/>
            </p:cNvPicPr>
            <p:nvPr/>
          </p:nvPicPr>
          <p:blipFill>
            <a:blip r:embed="rId30"/>
            <a:stretch>
              <a:fillRect/>
            </a:stretch>
          </p:blipFill>
          <p:spPr>
            <a:xfrm>
              <a:off x="2435576" y="1520011"/>
              <a:ext cx="381000" cy="123825"/>
            </a:xfrm>
            <a:prstGeom prst="rect">
              <a:avLst/>
            </a:prstGeom>
          </p:spPr>
        </p:pic>
        <p:sp>
          <p:nvSpPr>
            <p:cNvPr id="514" name="TextBox 212"/>
            <p:cNvSpPr txBox="1"/>
            <p:nvPr/>
          </p:nvSpPr>
          <p:spPr>
            <a:xfrm>
              <a:off x="2599745" y="1210112"/>
              <a:ext cx="341346" cy="114007"/>
            </a:xfrm>
            <a:prstGeom prst="rect">
              <a:avLst/>
            </a:prstGeom>
            <a:noFill/>
          </p:spPr>
          <p:txBody>
            <a:bodyPr wrap="square" lIns="48220" tIns="24111" rIns="48220" bIns="24111" rtlCol="0" anchor="ctr">
              <a:spAutoFit/>
            </a:bodyP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482214" fontAlgn="auto" hangingPunct="1">
                <a:spcBef>
                  <a:spcPts val="0"/>
                </a:spcBef>
                <a:spcAft>
                  <a:spcPts val="0"/>
                </a:spcAft>
                <a:defRPr/>
              </a:pPr>
              <a:r>
                <a:rPr lang="en-US" sz="700" dirty="0">
                  <a:solidFill>
                    <a:prstClr val="black"/>
                  </a:solidFill>
                  <a:latin typeface="+mn-lt"/>
                  <a:ea typeface="+mn-ea"/>
                  <a:cs typeface="+mn-cs"/>
                </a:rPr>
                <a:t>ADF   </a:t>
              </a:r>
            </a:p>
          </p:txBody>
        </p:sp>
        <p:pic>
          <p:nvPicPr>
            <p:cNvPr id="513" name="Picture 512"/>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2429855" y="1154229"/>
              <a:ext cx="221418" cy="195622"/>
            </a:xfrm>
            <a:prstGeom prst="rect">
              <a:avLst/>
            </a:prstGeom>
          </p:spPr>
        </p:pic>
        <p:sp>
          <p:nvSpPr>
            <p:cNvPr id="164" name="Rounded Rectangle 163"/>
            <p:cNvSpPr/>
            <p:nvPr/>
          </p:nvSpPr>
          <p:spPr>
            <a:xfrm>
              <a:off x="2366064" y="1450096"/>
              <a:ext cx="566564" cy="341286"/>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165" name="Rounded Rectangle 164"/>
            <p:cNvSpPr/>
            <p:nvPr/>
          </p:nvSpPr>
          <p:spPr>
            <a:xfrm>
              <a:off x="2368682" y="1160170"/>
              <a:ext cx="570553" cy="197129"/>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grpSp>
      <p:cxnSp>
        <p:nvCxnSpPr>
          <p:cNvPr id="180" name="Straight Arrow Connector 179"/>
          <p:cNvCxnSpPr/>
          <p:nvPr/>
        </p:nvCxnSpPr>
        <p:spPr>
          <a:xfrm>
            <a:off x="3979606" y="3620076"/>
            <a:ext cx="422831" cy="64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cxnSpLocks/>
            <a:endCxn id="42" idx="2"/>
          </p:cNvCxnSpPr>
          <p:nvPr/>
        </p:nvCxnSpPr>
        <p:spPr>
          <a:xfrm flipV="1">
            <a:off x="2263542" y="4043626"/>
            <a:ext cx="0" cy="183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58" name="Group 457"/>
          <p:cNvGrpSpPr/>
          <p:nvPr/>
        </p:nvGrpSpPr>
        <p:grpSpPr>
          <a:xfrm>
            <a:off x="1824120" y="4271150"/>
            <a:ext cx="933782" cy="821465"/>
            <a:chOff x="1517699" y="2517616"/>
            <a:chExt cx="716382" cy="568684"/>
          </a:xfrm>
        </p:grpSpPr>
        <p:sp>
          <p:nvSpPr>
            <p:cNvPr id="182" name="Rounded Rectangle 181"/>
            <p:cNvSpPr/>
            <p:nvPr/>
          </p:nvSpPr>
          <p:spPr>
            <a:xfrm>
              <a:off x="1517699" y="2526889"/>
              <a:ext cx="716382" cy="559411"/>
            </a:xfrm>
            <a:prstGeom prst="roundRect">
              <a:avLst/>
            </a:prstGeom>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183" name="TextBox 182"/>
            <p:cNvSpPr txBox="1"/>
            <p:nvPr/>
          </p:nvSpPr>
          <p:spPr>
            <a:xfrm>
              <a:off x="1631830" y="2517616"/>
              <a:ext cx="492007" cy="125104"/>
            </a:xfrm>
            <a:prstGeom prst="rect">
              <a:avLst/>
            </a:prstGeom>
            <a:noFill/>
          </p:spPr>
          <p:txBody>
            <a:bodyPr wrap="square" lIns="6642" tIns="6642" rIns="6642" bIns="6642" rtlCol="0" anchor="ctr">
              <a:noAutofit/>
            </a:bodyPr>
            <a:lstStyle>
              <a:defPPr>
                <a:defRPr lang="en-US"/>
              </a:defPPr>
              <a:lvl1pPr algn="ctr" defTabSz="249094">
                <a:defRPr sz="900" b="1" kern="0">
                  <a:solidFill>
                    <a:srgbClr val="141414"/>
                  </a:solidFill>
                  <a:latin typeface="Calibri" panose="020F0502020204030204" pitchFamily="34" charset="0"/>
                  <a:cs typeface="Calibri" panose="020F0502020204030204" pitchFamily="34" charset="0"/>
                </a:defRPr>
              </a:lvl1pPr>
            </a:lstStyle>
            <a:p>
              <a:r>
                <a:rPr lang="en-US" sz="1000" dirty="0">
                  <a:latin typeface="Arial" panose="020B0604020202020204" pitchFamily="34" charset="0"/>
                  <a:cs typeface="Arial" panose="020B0604020202020204" pitchFamily="34" charset="0"/>
                </a:rPr>
                <a:t>CDC</a:t>
              </a:r>
            </a:p>
          </p:txBody>
        </p:sp>
        <p:pic>
          <p:nvPicPr>
            <p:cNvPr id="191" name="Picture 190">
              <a:extLst>
                <a:ext uri="{FF2B5EF4-FFF2-40B4-BE49-F238E27FC236}">
                  <a16:creationId xmlns:a16="http://schemas.microsoft.com/office/drawing/2014/main" id="{C10FDF68-51EB-4CBB-B2CF-0615793DA776}"/>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085719" y="2853480"/>
              <a:ext cx="117415" cy="133336"/>
            </a:xfrm>
            <a:prstGeom prst="rect">
              <a:avLst/>
            </a:prstGeom>
          </p:spPr>
        </p:pic>
        <p:pic>
          <p:nvPicPr>
            <p:cNvPr id="192" name="Picture 191"/>
            <p:cNvPicPr>
              <a:picLocks noChangeAspect="1"/>
            </p:cNvPicPr>
            <p:nvPr/>
          </p:nvPicPr>
          <p:blipFill>
            <a:blip r:embed="rId30"/>
            <a:stretch>
              <a:fillRect/>
            </a:stretch>
          </p:blipFill>
          <p:spPr>
            <a:xfrm>
              <a:off x="1672931" y="2637701"/>
              <a:ext cx="381000" cy="123825"/>
            </a:xfrm>
            <a:prstGeom prst="rect">
              <a:avLst/>
            </a:prstGeom>
          </p:spPr>
        </p:pic>
        <p:sp>
          <p:nvSpPr>
            <p:cNvPr id="193" name="Rounded Rectangle 192"/>
            <p:cNvSpPr/>
            <p:nvPr/>
          </p:nvSpPr>
          <p:spPr>
            <a:xfrm>
              <a:off x="1562427" y="2650286"/>
              <a:ext cx="609495" cy="287515"/>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451" name="TextBox 450"/>
            <p:cNvSpPr txBox="1"/>
            <p:nvPr/>
          </p:nvSpPr>
          <p:spPr>
            <a:xfrm>
              <a:off x="1622449" y="2776781"/>
              <a:ext cx="541629" cy="74574"/>
            </a:xfrm>
            <a:prstGeom prst="rect">
              <a:avLst/>
            </a:prstGeom>
          </p:spPr>
          <p:txBody>
            <a:bodyPr wrap="square" lIns="0" tIns="0" rIns="0" bIns="0" rtlCol="0" anchor="ctr">
              <a:spAutoFit/>
            </a:bodyPr>
            <a:lstStyle/>
            <a:p>
              <a:pPr algn="l"/>
              <a:r>
                <a:rPr lang="en-US" sz="700" dirty="0">
                  <a:solidFill>
                    <a:schemeClr val="tx2"/>
                  </a:solidFill>
                </a:rPr>
                <a:t>MIMIX Share</a:t>
              </a:r>
            </a:p>
          </p:txBody>
        </p:sp>
      </p:grpSp>
      <p:cxnSp>
        <p:nvCxnSpPr>
          <p:cNvPr id="198" name="Straight Arrow Connector 197"/>
          <p:cNvCxnSpPr>
            <a:cxnSpLocks/>
            <a:endCxn id="42" idx="1"/>
          </p:cNvCxnSpPr>
          <p:nvPr/>
        </p:nvCxnSpPr>
        <p:spPr>
          <a:xfrm>
            <a:off x="1535234" y="3626560"/>
            <a:ext cx="306123" cy="98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15" name="Group 214"/>
          <p:cNvGrpSpPr/>
          <p:nvPr/>
        </p:nvGrpSpPr>
        <p:grpSpPr>
          <a:xfrm>
            <a:off x="3029320" y="3217250"/>
            <a:ext cx="893919" cy="1171513"/>
            <a:chOff x="2310479" y="1123983"/>
            <a:chExt cx="685802" cy="853887"/>
          </a:xfrm>
        </p:grpSpPr>
        <p:sp>
          <p:nvSpPr>
            <p:cNvPr id="216" name="Rounded Rectangle 215"/>
            <p:cNvSpPr/>
            <p:nvPr/>
          </p:nvSpPr>
          <p:spPr>
            <a:xfrm>
              <a:off x="2310479" y="1123983"/>
              <a:ext cx="685802" cy="853887"/>
            </a:xfrm>
            <a:prstGeom prst="roundRect">
              <a:avLst/>
            </a:prstGeom>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217" name="TextBox 216"/>
            <p:cNvSpPr txBox="1"/>
            <p:nvPr/>
          </p:nvSpPr>
          <p:spPr>
            <a:xfrm>
              <a:off x="2320024" y="1615307"/>
              <a:ext cx="609495" cy="154514"/>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CDC and Streaming</a:t>
              </a:r>
            </a:p>
          </p:txBody>
        </p:sp>
        <p:sp>
          <p:nvSpPr>
            <p:cNvPr id="220" name="TextBox 212"/>
            <p:cNvSpPr txBox="1"/>
            <p:nvPr/>
          </p:nvSpPr>
          <p:spPr>
            <a:xfrm>
              <a:off x="2599747" y="1318265"/>
              <a:ext cx="341347" cy="114007"/>
            </a:xfrm>
            <a:prstGeom prst="rect">
              <a:avLst/>
            </a:prstGeom>
            <a:noFill/>
          </p:spPr>
          <p:txBody>
            <a:bodyPr wrap="square" lIns="48220" tIns="24111" rIns="48220" bIns="24111" rtlCol="0" anchor="ctr">
              <a:spAutoFit/>
            </a:bodyP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482214" fontAlgn="auto" hangingPunct="1">
                <a:spcBef>
                  <a:spcPts val="0"/>
                </a:spcBef>
                <a:spcAft>
                  <a:spcPts val="0"/>
                </a:spcAft>
                <a:defRPr/>
              </a:pPr>
              <a:r>
                <a:rPr lang="en-US" sz="700" dirty="0">
                  <a:solidFill>
                    <a:prstClr val="black"/>
                  </a:solidFill>
                  <a:latin typeface="+mn-lt"/>
                  <a:ea typeface="+mn-ea"/>
                  <a:cs typeface="+mn-cs"/>
                </a:rPr>
                <a:t>ADF   </a:t>
              </a:r>
            </a:p>
          </p:txBody>
        </p:sp>
        <p:pic>
          <p:nvPicPr>
            <p:cNvPr id="221" name="Picture 220"/>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2429855" y="1262381"/>
              <a:ext cx="221418" cy="195622"/>
            </a:xfrm>
            <a:prstGeom prst="rect">
              <a:avLst/>
            </a:prstGeom>
          </p:spPr>
        </p:pic>
        <p:sp>
          <p:nvSpPr>
            <p:cNvPr id="223" name="Rounded Rectangle 222"/>
            <p:cNvSpPr/>
            <p:nvPr/>
          </p:nvSpPr>
          <p:spPr>
            <a:xfrm>
              <a:off x="2368682" y="1268322"/>
              <a:ext cx="570553" cy="197129"/>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grpSp>
      <p:cxnSp>
        <p:nvCxnSpPr>
          <p:cNvPr id="224" name="Straight Arrow Connector 223"/>
          <p:cNvCxnSpPr/>
          <p:nvPr/>
        </p:nvCxnSpPr>
        <p:spPr>
          <a:xfrm>
            <a:off x="2540532" y="2656136"/>
            <a:ext cx="454189" cy="5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6" name="Straight Arrow Connector 225"/>
          <p:cNvCxnSpPr/>
          <p:nvPr/>
        </p:nvCxnSpPr>
        <p:spPr>
          <a:xfrm>
            <a:off x="2704546" y="3608865"/>
            <a:ext cx="265135" cy="2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1" name="TextBox 240"/>
          <p:cNvSpPr txBox="1"/>
          <p:nvPr/>
        </p:nvSpPr>
        <p:spPr>
          <a:xfrm>
            <a:off x="1819187" y="1726175"/>
            <a:ext cx="1298308" cy="138499"/>
          </a:xfrm>
          <a:prstGeom prst="rect">
            <a:avLst/>
          </a:prstGeom>
        </p:spPr>
        <p:txBody>
          <a:bodyPr wrap="square" lIns="0" tIns="0" rIns="0" bIns="0" rtlCol="0" anchor="ctr">
            <a:spAutoFit/>
          </a:bodyPr>
          <a:lstStyle/>
          <a:p>
            <a:pPr algn="l"/>
            <a:r>
              <a:rPr lang="en-US" sz="900" b="1" dirty="0">
                <a:solidFill>
                  <a:schemeClr val="tx2"/>
                </a:solidFill>
              </a:rPr>
              <a:t>MF File Pull</a:t>
            </a:r>
          </a:p>
        </p:txBody>
      </p:sp>
      <p:sp>
        <p:nvSpPr>
          <p:cNvPr id="250" name="TextBox 249"/>
          <p:cNvSpPr txBox="1"/>
          <p:nvPr/>
        </p:nvSpPr>
        <p:spPr>
          <a:xfrm>
            <a:off x="1548547" y="3452429"/>
            <a:ext cx="571226" cy="138499"/>
          </a:xfrm>
          <a:prstGeom prst="rect">
            <a:avLst/>
          </a:prstGeom>
        </p:spPr>
        <p:txBody>
          <a:bodyPr wrap="square" lIns="0" tIns="0" rIns="0" bIns="0" rtlCol="0" anchor="ctr">
            <a:spAutoFit/>
          </a:bodyPr>
          <a:lstStyle/>
          <a:p>
            <a:pPr algn="l"/>
            <a:r>
              <a:rPr lang="en-US" sz="900" b="1" dirty="0">
                <a:solidFill>
                  <a:schemeClr val="tx2"/>
                </a:solidFill>
              </a:rPr>
              <a:t>Publish</a:t>
            </a:r>
          </a:p>
        </p:txBody>
      </p:sp>
      <p:sp>
        <p:nvSpPr>
          <p:cNvPr id="252" name="TextBox 251"/>
          <p:cNvSpPr txBox="1"/>
          <p:nvPr/>
        </p:nvSpPr>
        <p:spPr>
          <a:xfrm>
            <a:off x="1497004" y="4476905"/>
            <a:ext cx="387716" cy="138499"/>
          </a:xfrm>
          <a:prstGeom prst="rect">
            <a:avLst/>
          </a:prstGeom>
        </p:spPr>
        <p:txBody>
          <a:bodyPr wrap="square" lIns="0" tIns="0" rIns="0" bIns="0" rtlCol="0" anchor="ctr">
            <a:spAutoFit/>
          </a:bodyPr>
          <a:lstStyle/>
          <a:p>
            <a:pPr algn="l"/>
            <a:r>
              <a:rPr lang="en-US" sz="900" b="1" dirty="0">
                <a:solidFill>
                  <a:schemeClr val="tx2"/>
                </a:solidFill>
              </a:rPr>
              <a:t>Push</a:t>
            </a:r>
          </a:p>
        </p:txBody>
      </p:sp>
      <p:sp>
        <p:nvSpPr>
          <p:cNvPr id="256" name="Rounded Rectangle 255"/>
          <p:cNvSpPr/>
          <p:nvPr/>
        </p:nvSpPr>
        <p:spPr>
          <a:xfrm>
            <a:off x="227131" y="4801284"/>
            <a:ext cx="1224006" cy="343982"/>
          </a:xfrm>
          <a:prstGeom prst="roundRect">
            <a:avLst>
              <a:gd name="adj" fmla="val 8631"/>
            </a:avLst>
          </a:prstGeom>
          <a:solidFill>
            <a:schemeClr val="accent1">
              <a:lumMod val="25000"/>
              <a:lumOff val="75000"/>
            </a:schemeClr>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lIns="6642" tIns="6642" rIns="6642" bIns="6642" rtlCol="0" anchor="ctr">
            <a:noAutofit/>
          </a:bodyPr>
          <a:lstStyle/>
          <a:p>
            <a:pPr algn="ctr" defTabSz="249120">
              <a:defRPr/>
            </a:pPr>
            <a:r>
              <a:rPr lang="en-US" sz="1000" b="1" kern="0" dirty="0">
                <a:solidFill>
                  <a:schemeClr val="tx2"/>
                </a:solidFill>
                <a:latin typeface="Arial" panose="020B0604020202020204" pitchFamily="34" charset="0"/>
                <a:cs typeface="Arial" panose="020B0604020202020204" pitchFamily="34" charset="0"/>
              </a:rPr>
              <a:t>External Sources</a:t>
            </a:r>
          </a:p>
        </p:txBody>
      </p:sp>
      <p:cxnSp>
        <p:nvCxnSpPr>
          <p:cNvPr id="257" name="Straight Arrow Connector 256"/>
          <p:cNvCxnSpPr/>
          <p:nvPr/>
        </p:nvCxnSpPr>
        <p:spPr>
          <a:xfrm>
            <a:off x="3957297" y="4901748"/>
            <a:ext cx="1804585" cy="15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6" name="TextBox 155"/>
          <p:cNvSpPr txBox="1"/>
          <p:nvPr/>
        </p:nvSpPr>
        <p:spPr>
          <a:xfrm>
            <a:off x="2969679" y="1028737"/>
            <a:ext cx="987617" cy="226766"/>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Acquire</a:t>
            </a:r>
          </a:p>
        </p:txBody>
      </p:sp>
      <p:sp>
        <p:nvSpPr>
          <p:cNvPr id="159" name="TextBox 158"/>
          <p:cNvSpPr txBox="1"/>
          <p:nvPr/>
        </p:nvSpPr>
        <p:spPr>
          <a:xfrm>
            <a:off x="4704701" y="1081173"/>
            <a:ext cx="738236" cy="246384"/>
          </a:xfrm>
          <a:prstGeom prst="rect">
            <a:avLst/>
          </a:prstGeom>
          <a:noFill/>
        </p:spPr>
        <p:txBody>
          <a:bodyPr wrap="square" lIns="6642" tIns="6642" rIns="6642" bIns="6642" rtlCol="0" anchor="ctr">
            <a:noAutofit/>
          </a:bodyPr>
          <a:lstStyle/>
          <a:p>
            <a:pPr defTabSz="249120">
              <a:defRPr/>
            </a:pPr>
            <a:r>
              <a:rPr lang="en-US" sz="1000" b="1" kern="0" dirty="0">
                <a:solidFill>
                  <a:srgbClr val="00728F">
                    <a:lumMod val="50000"/>
                  </a:srgbClr>
                </a:solidFill>
                <a:latin typeface="Arial" panose="020B0604020202020204" pitchFamily="34" charset="0"/>
                <a:cs typeface="Arial" panose="020B0604020202020204" pitchFamily="34" charset="0"/>
              </a:rPr>
              <a:t>Compute</a:t>
            </a:r>
          </a:p>
        </p:txBody>
      </p:sp>
      <p:sp>
        <p:nvSpPr>
          <p:cNvPr id="160" name="TextBox 159"/>
          <p:cNvSpPr txBox="1"/>
          <p:nvPr/>
        </p:nvSpPr>
        <p:spPr>
          <a:xfrm>
            <a:off x="6413690" y="4040714"/>
            <a:ext cx="1003117" cy="231742"/>
          </a:xfrm>
          <a:prstGeom prst="rect">
            <a:avLst/>
          </a:prstGeom>
          <a:noFill/>
        </p:spPr>
        <p:txBody>
          <a:bodyPr wrap="square" lIns="6642" tIns="6642" rIns="6642" bIns="6642" rtlCol="0" anchor="ctr">
            <a:noAutofit/>
          </a:bodyPr>
          <a:lstStyle/>
          <a:p>
            <a:pPr defTabSz="249120">
              <a:defRPr/>
            </a:pPr>
            <a:r>
              <a:rPr lang="en-US" sz="1000" b="1" kern="0" dirty="0">
                <a:solidFill>
                  <a:srgbClr val="00728F">
                    <a:lumMod val="50000"/>
                  </a:srgbClr>
                </a:solidFill>
                <a:latin typeface="Arial" panose="020B0604020202020204" pitchFamily="34" charset="0"/>
                <a:cs typeface="Arial" panose="020B0604020202020204" pitchFamily="34" charset="0"/>
              </a:rPr>
              <a:t>Storage</a:t>
            </a:r>
          </a:p>
        </p:txBody>
      </p:sp>
      <p:sp>
        <p:nvSpPr>
          <p:cNvPr id="166" name="TextBox 165"/>
          <p:cNvSpPr txBox="1"/>
          <p:nvPr/>
        </p:nvSpPr>
        <p:spPr>
          <a:xfrm>
            <a:off x="6179930" y="1355581"/>
            <a:ext cx="3226504" cy="176755"/>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Analyze</a:t>
            </a:r>
          </a:p>
        </p:txBody>
      </p:sp>
      <p:sp>
        <p:nvSpPr>
          <p:cNvPr id="5" name="Rectangle 4"/>
          <p:cNvSpPr/>
          <p:nvPr/>
        </p:nvSpPr>
        <p:spPr>
          <a:xfrm>
            <a:off x="5714592" y="2634678"/>
            <a:ext cx="2706189" cy="246221"/>
          </a:xfrm>
          <a:prstGeom prst="rect">
            <a:avLst/>
          </a:prstGeom>
        </p:spPr>
        <p:txBody>
          <a:bodyPr wrap="none" anchor="ctr">
            <a:spAutoFit/>
          </a:bodyPr>
          <a:lstStyle/>
          <a:p>
            <a:pPr algn="ctr" defTabSz="249120">
              <a:defRPr/>
            </a:pPr>
            <a:r>
              <a:rPr lang="en-US" sz="1000" b="1" kern="0" dirty="0">
                <a:solidFill>
                  <a:schemeClr val="tx2"/>
                </a:solidFill>
                <a:latin typeface="Arial" panose="020B0604020202020204" pitchFamily="34" charset="0"/>
                <a:cs typeface="Arial" panose="020B0604020202020204" pitchFamily="34" charset="0"/>
              </a:rPr>
              <a:t>Metadata + Access Control + Governance</a:t>
            </a:r>
          </a:p>
        </p:txBody>
      </p:sp>
      <p:sp>
        <p:nvSpPr>
          <p:cNvPr id="169" name="TextBox 168"/>
          <p:cNvSpPr txBox="1"/>
          <p:nvPr/>
        </p:nvSpPr>
        <p:spPr>
          <a:xfrm rot="16200000">
            <a:off x="4273207" y="2783482"/>
            <a:ext cx="567140" cy="280776"/>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Manage</a:t>
            </a:r>
          </a:p>
        </p:txBody>
      </p:sp>
      <p:sp>
        <p:nvSpPr>
          <p:cNvPr id="170" name="TextBox 169"/>
          <p:cNvSpPr txBox="1"/>
          <p:nvPr/>
        </p:nvSpPr>
        <p:spPr>
          <a:xfrm rot="16200000">
            <a:off x="4223819" y="3500613"/>
            <a:ext cx="682552" cy="264140"/>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Persist</a:t>
            </a:r>
          </a:p>
        </p:txBody>
      </p:sp>
      <p:sp>
        <p:nvSpPr>
          <p:cNvPr id="154" name="TextBox 153"/>
          <p:cNvSpPr txBox="1"/>
          <p:nvPr/>
        </p:nvSpPr>
        <p:spPr>
          <a:xfrm rot="16200000">
            <a:off x="5619141" y="4773352"/>
            <a:ext cx="629772" cy="303272"/>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Analyze</a:t>
            </a:r>
          </a:p>
        </p:txBody>
      </p:sp>
      <p:sp>
        <p:nvSpPr>
          <p:cNvPr id="155" name="TextBox 154"/>
          <p:cNvSpPr txBox="1"/>
          <p:nvPr/>
        </p:nvSpPr>
        <p:spPr>
          <a:xfrm>
            <a:off x="4308912" y="1379058"/>
            <a:ext cx="1703915" cy="181332"/>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Engineer</a:t>
            </a:r>
          </a:p>
        </p:txBody>
      </p:sp>
      <p:cxnSp>
        <p:nvCxnSpPr>
          <p:cNvPr id="152" name="Straight Arrow Connector 151"/>
          <p:cNvCxnSpPr>
            <a:cxnSpLocks/>
            <a:endCxn id="182" idx="1"/>
          </p:cNvCxnSpPr>
          <p:nvPr/>
        </p:nvCxnSpPr>
        <p:spPr>
          <a:xfrm>
            <a:off x="1523348" y="4681494"/>
            <a:ext cx="300772" cy="7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11433282" y="69665"/>
            <a:ext cx="542868" cy="542868"/>
          </a:xfrm>
          <a:prstGeom prst="ellipse">
            <a:avLst/>
          </a:prstGeom>
          <a:solidFill>
            <a:schemeClr val="bg1"/>
          </a:solidFill>
          <a:ln w="127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 name="Picture 2" descr="Architecture, data, data architecture, document, enterprise ..."/>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11512842" y="150252"/>
            <a:ext cx="383746" cy="383746"/>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a:extLst>
              <a:ext uri="{FF2B5EF4-FFF2-40B4-BE49-F238E27FC236}">
                <a16:creationId xmlns:a16="http://schemas.microsoft.com/office/drawing/2014/main" id="{913B3F15-ECE5-4A5A-8F44-D8417F1D5EB2}"/>
              </a:ext>
            </a:extLst>
          </p:cNvPr>
          <p:cNvSpPr/>
          <p:nvPr/>
        </p:nvSpPr>
        <p:spPr>
          <a:xfrm>
            <a:off x="3041762" y="1691542"/>
            <a:ext cx="830944" cy="5808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9" name="Rectangle 148">
            <a:extLst>
              <a:ext uri="{FF2B5EF4-FFF2-40B4-BE49-F238E27FC236}">
                <a16:creationId xmlns:a16="http://schemas.microsoft.com/office/drawing/2014/main" id="{2C592A78-7538-4E7A-B2D5-71254519C64A}"/>
              </a:ext>
            </a:extLst>
          </p:cNvPr>
          <p:cNvSpPr/>
          <p:nvPr/>
        </p:nvSpPr>
        <p:spPr>
          <a:xfrm>
            <a:off x="1842643" y="4420409"/>
            <a:ext cx="885791" cy="54626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0" name="Rectangle 149">
            <a:extLst>
              <a:ext uri="{FF2B5EF4-FFF2-40B4-BE49-F238E27FC236}">
                <a16:creationId xmlns:a16="http://schemas.microsoft.com/office/drawing/2014/main" id="{8A9AB7AC-4045-4C77-9AC8-B644ADE1FBD2}"/>
              </a:ext>
            </a:extLst>
          </p:cNvPr>
          <p:cNvSpPr/>
          <p:nvPr/>
        </p:nvSpPr>
        <p:spPr>
          <a:xfrm>
            <a:off x="8169574" y="2840604"/>
            <a:ext cx="836601" cy="31370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7" name="Rectangle 166">
            <a:extLst>
              <a:ext uri="{FF2B5EF4-FFF2-40B4-BE49-F238E27FC236}">
                <a16:creationId xmlns:a16="http://schemas.microsoft.com/office/drawing/2014/main" id="{099BB3E7-CCE6-4FC3-8C2B-DA510F4D442E}"/>
              </a:ext>
            </a:extLst>
          </p:cNvPr>
          <p:cNvSpPr/>
          <p:nvPr/>
        </p:nvSpPr>
        <p:spPr>
          <a:xfrm>
            <a:off x="6809835" y="1578276"/>
            <a:ext cx="546269" cy="276761"/>
          </a:xfrm>
          <a:prstGeom prst="rect">
            <a:avLst/>
          </a:prstGeom>
          <a:noFill/>
          <a:ln w="19050">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2" name="Rectangle 171">
            <a:extLst>
              <a:ext uri="{FF2B5EF4-FFF2-40B4-BE49-F238E27FC236}">
                <a16:creationId xmlns:a16="http://schemas.microsoft.com/office/drawing/2014/main" id="{E28FFC01-9249-4971-9752-776651AFEAF5}"/>
              </a:ext>
            </a:extLst>
          </p:cNvPr>
          <p:cNvSpPr/>
          <p:nvPr/>
        </p:nvSpPr>
        <p:spPr>
          <a:xfrm>
            <a:off x="2757902" y="5876137"/>
            <a:ext cx="172854" cy="16407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3" name="TextBox 172">
            <a:extLst>
              <a:ext uri="{FF2B5EF4-FFF2-40B4-BE49-F238E27FC236}">
                <a16:creationId xmlns:a16="http://schemas.microsoft.com/office/drawing/2014/main" id="{61A7A54A-74B4-496E-A975-623CF4C07852}"/>
              </a:ext>
            </a:extLst>
          </p:cNvPr>
          <p:cNvSpPr txBox="1"/>
          <p:nvPr/>
        </p:nvSpPr>
        <p:spPr>
          <a:xfrm>
            <a:off x="1850130" y="5852335"/>
            <a:ext cx="844204" cy="161583"/>
          </a:xfrm>
          <a:prstGeom prst="rect">
            <a:avLst/>
          </a:prstGeom>
        </p:spPr>
        <p:txBody>
          <a:bodyPr wrap="square" lIns="0" tIns="0" rIns="0" bIns="0" rtlCol="0" anchor="ctr">
            <a:spAutoFit/>
          </a:bodyPr>
          <a:lstStyle/>
          <a:p>
            <a:pPr algn="l"/>
            <a:r>
              <a:rPr lang="en-US" sz="1050" b="1" dirty="0">
                <a:solidFill>
                  <a:schemeClr val="tx2"/>
                </a:solidFill>
              </a:rPr>
              <a:t>LEGEND:</a:t>
            </a:r>
          </a:p>
        </p:txBody>
      </p:sp>
      <p:sp>
        <p:nvSpPr>
          <p:cNvPr id="174" name="TextBox 173">
            <a:extLst>
              <a:ext uri="{FF2B5EF4-FFF2-40B4-BE49-F238E27FC236}">
                <a16:creationId xmlns:a16="http://schemas.microsoft.com/office/drawing/2014/main" id="{492C92EB-421C-47A7-8874-5FDBFBFBD217}"/>
              </a:ext>
            </a:extLst>
          </p:cNvPr>
          <p:cNvSpPr txBox="1"/>
          <p:nvPr/>
        </p:nvSpPr>
        <p:spPr>
          <a:xfrm>
            <a:off x="2934129" y="5887055"/>
            <a:ext cx="1853629" cy="161583"/>
          </a:xfrm>
          <a:prstGeom prst="rect">
            <a:avLst/>
          </a:prstGeom>
        </p:spPr>
        <p:txBody>
          <a:bodyPr wrap="square" lIns="0" tIns="0" rIns="0" bIns="0" rtlCol="0" anchor="ctr">
            <a:spAutoFit/>
          </a:bodyPr>
          <a:lstStyle/>
          <a:p>
            <a:pPr algn="l"/>
            <a:r>
              <a:rPr lang="en-US" sz="1050" dirty="0">
                <a:solidFill>
                  <a:schemeClr val="tx2"/>
                </a:solidFill>
              </a:rPr>
              <a:t> - Non-Microsoft new tools</a:t>
            </a:r>
          </a:p>
        </p:txBody>
      </p:sp>
      <p:sp>
        <p:nvSpPr>
          <p:cNvPr id="175" name="Rectangle 174">
            <a:extLst>
              <a:ext uri="{FF2B5EF4-FFF2-40B4-BE49-F238E27FC236}">
                <a16:creationId xmlns:a16="http://schemas.microsoft.com/office/drawing/2014/main" id="{079D586E-EE3F-4F22-8CBE-FF76E0C2A4AD}"/>
              </a:ext>
            </a:extLst>
          </p:cNvPr>
          <p:cNvSpPr/>
          <p:nvPr/>
        </p:nvSpPr>
        <p:spPr>
          <a:xfrm>
            <a:off x="7016512" y="5871206"/>
            <a:ext cx="172854" cy="164079"/>
          </a:xfrm>
          <a:prstGeom prst="rect">
            <a:avLst/>
          </a:prstGeom>
          <a:noFill/>
          <a:ln w="19050">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6" name="TextBox 175">
            <a:extLst>
              <a:ext uri="{FF2B5EF4-FFF2-40B4-BE49-F238E27FC236}">
                <a16:creationId xmlns:a16="http://schemas.microsoft.com/office/drawing/2014/main" id="{C3308807-CF2A-4E78-9267-F108A6C49913}"/>
              </a:ext>
            </a:extLst>
          </p:cNvPr>
          <p:cNvSpPr txBox="1"/>
          <p:nvPr/>
        </p:nvSpPr>
        <p:spPr>
          <a:xfrm>
            <a:off x="7179311" y="5881342"/>
            <a:ext cx="1836953" cy="161583"/>
          </a:xfrm>
          <a:prstGeom prst="rect">
            <a:avLst/>
          </a:prstGeom>
        </p:spPr>
        <p:txBody>
          <a:bodyPr wrap="square" lIns="0" tIns="0" rIns="0" bIns="0" rtlCol="0" anchor="ctr">
            <a:spAutoFit/>
          </a:bodyPr>
          <a:lstStyle/>
          <a:p>
            <a:pPr algn="l"/>
            <a:r>
              <a:rPr lang="en-US" sz="1050" dirty="0">
                <a:solidFill>
                  <a:schemeClr val="tx2"/>
                </a:solidFill>
              </a:rPr>
              <a:t> - Non-Microsoft existing tools</a:t>
            </a:r>
          </a:p>
        </p:txBody>
      </p:sp>
      <p:sp>
        <p:nvSpPr>
          <p:cNvPr id="177" name="Rectangle 176">
            <a:extLst>
              <a:ext uri="{FF2B5EF4-FFF2-40B4-BE49-F238E27FC236}">
                <a16:creationId xmlns:a16="http://schemas.microsoft.com/office/drawing/2014/main" id="{A32395F0-532C-4EDA-A74A-1CAABD92CE84}"/>
              </a:ext>
            </a:extLst>
          </p:cNvPr>
          <p:cNvSpPr/>
          <p:nvPr/>
        </p:nvSpPr>
        <p:spPr>
          <a:xfrm>
            <a:off x="10798418" y="2656136"/>
            <a:ext cx="776819" cy="2221719"/>
          </a:xfrm>
          <a:prstGeom prst="rect">
            <a:avLst/>
          </a:prstGeom>
          <a:noFill/>
          <a:ln w="19050">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50908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t>Enterprise Data Hub – Azure Synapse – Significant Design Considerations</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446255504"/>
              </p:ext>
            </p:extLst>
          </p:nvPr>
        </p:nvGraphicFramePr>
        <p:xfrm>
          <a:off x="95534" y="533998"/>
          <a:ext cx="11880616" cy="5654928"/>
        </p:xfrm>
        <a:graphic>
          <a:graphicData uri="http://schemas.openxmlformats.org/drawingml/2006/table">
            <a:tbl>
              <a:tblPr firstRow="1">
                <a:tableStyleId>{E8B1032C-EA38-4F05-BA0D-38AFFFC7BED3}</a:tableStyleId>
              </a:tblPr>
              <a:tblGrid>
                <a:gridCol w="1374708">
                  <a:extLst>
                    <a:ext uri="{9D8B030D-6E8A-4147-A177-3AD203B41FA5}">
                      <a16:colId xmlns:a16="http://schemas.microsoft.com/office/drawing/2014/main" val="2404012215"/>
                    </a:ext>
                  </a:extLst>
                </a:gridCol>
                <a:gridCol w="2307019">
                  <a:extLst>
                    <a:ext uri="{9D8B030D-6E8A-4147-A177-3AD203B41FA5}">
                      <a16:colId xmlns:a16="http://schemas.microsoft.com/office/drawing/2014/main" val="702996486"/>
                    </a:ext>
                  </a:extLst>
                </a:gridCol>
                <a:gridCol w="2262625">
                  <a:extLst>
                    <a:ext uri="{9D8B030D-6E8A-4147-A177-3AD203B41FA5}">
                      <a16:colId xmlns:a16="http://schemas.microsoft.com/office/drawing/2014/main" val="576642585"/>
                    </a:ext>
                  </a:extLst>
                </a:gridCol>
                <a:gridCol w="5936264">
                  <a:extLst>
                    <a:ext uri="{9D8B030D-6E8A-4147-A177-3AD203B41FA5}">
                      <a16:colId xmlns:a16="http://schemas.microsoft.com/office/drawing/2014/main" val="1151491552"/>
                    </a:ext>
                  </a:extLst>
                </a:gridCol>
              </a:tblGrid>
              <a:tr h="270907">
                <a:tc>
                  <a:txBody>
                    <a:bodyPr/>
                    <a:lstStyle/>
                    <a:p>
                      <a:pPr marL="0" algn="ctr" defTabSz="1219170" rtl="0" eaLnBrk="1" latinLnBrk="0" hangingPunct="1"/>
                      <a:r>
                        <a:rPr lang="en-US" sz="1300" kern="1200" dirty="0">
                          <a:solidFill>
                            <a:schemeClr val="bg1"/>
                          </a:solidFill>
                          <a:latin typeface="Arial" panose="020B0604020202020204" pitchFamily="34" charset="0"/>
                          <a:cs typeface="Arial" panose="020B0604020202020204" pitchFamily="34" charset="0"/>
                        </a:rPr>
                        <a:t>Data Layer</a:t>
                      </a:r>
                      <a:endParaRPr lang="en-US" sz="1300" b="1" kern="1200" dirty="0">
                        <a:solidFill>
                          <a:schemeClr val="bg1"/>
                        </a:solidFill>
                        <a:latin typeface="Arial" panose="020B0604020202020204" pitchFamily="34" charset="0"/>
                        <a:ea typeface="+mn-ea"/>
                        <a:cs typeface="Arial" panose="020B0604020202020204" pitchFamily="34" charset="0"/>
                      </a:endParaRPr>
                    </a:p>
                  </a:txBody>
                  <a:tcPr marL="68584" marR="68584" marT="34292" marB="34292">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tc>
                  <a:txBody>
                    <a:bodyPr/>
                    <a:lstStyle/>
                    <a:p>
                      <a:pPr marL="0" algn="ctr" defTabSz="1219170" rtl="0" eaLnBrk="1" latinLnBrk="0" hangingPunct="1"/>
                      <a:r>
                        <a:rPr lang="en-US" sz="1300" b="1" kern="1200" dirty="0">
                          <a:solidFill>
                            <a:schemeClr val="bg1"/>
                          </a:solidFill>
                          <a:latin typeface="Arial" panose="020B0604020202020204" pitchFamily="34" charset="0"/>
                          <a:ea typeface="+mn-ea"/>
                          <a:cs typeface="Arial" panose="020B0604020202020204" pitchFamily="34" charset="0"/>
                        </a:rPr>
                        <a:t>Data Layer- Detail</a:t>
                      </a:r>
                    </a:p>
                  </a:txBody>
                  <a:tcPr marL="68584" marR="68584" marT="34292" marB="3429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tc>
                  <a:txBody>
                    <a:bodyPr/>
                    <a:lstStyle/>
                    <a:p>
                      <a:pPr algn="ctr"/>
                      <a:r>
                        <a:rPr lang="en-US" sz="1300" dirty="0">
                          <a:solidFill>
                            <a:schemeClr val="bg1"/>
                          </a:solidFill>
                          <a:latin typeface="Arial" panose="020B0604020202020204" pitchFamily="34" charset="0"/>
                          <a:cs typeface="Arial" panose="020B0604020202020204" pitchFamily="34" charset="0"/>
                        </a:rPr>
                        <a:t>Technology </a:t>
                      </a:r>
                      <a:r>
                        <a:rPr lang="en-US" sz="1300" baseline="0" dirty="0">
                          <a:solidFill>
                            <a:schemeClr val="bg1"/>
                          </a:solidFill>
                          <a:latin typeface="Arial" panose="020B0604020202020204" pitchFamily="34" charset="0"/>
                          <a:cs typeface="Arial" panose="020B0604020202020204" pitchFamily="34" charset="0"/>
                        </a:rPr>
                        <a:t> Options</a:t>
                      </a:r>
                      <a:endParaRPr lang="en-US" sz="1300" dirty="0">
                        <a:solidFill>
                          <a:schemeClr val="bg1"/>
                        </a:solidFill>
                        <a:latin typeface="Arial" panose="020B0604020202020204" pitchFamily="34" charset="0"/>
                        <a:cs typeface="Arial" panose="020B0604020202020204" pitchFamily="34" charset="0"/>
                      </a:endParaRPr>
                    </a:p>
                  </a:txBody>
                  <a:tcPr marL="68584" marR="68584" marT="34292" marB="3429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tc>
                  <a:txBody>
                    <a:bodyPr/>
                    <a:lstStyle/>
                    <a:p>
                      <a:pPr algn="ctr"/>
                      <a:r>
                        <a:rPr lang="en-US" sz="1300" dirty="0">
                          <a:solidFill>
                            <a:schemeClr val="bg1"/>
                          </a:solidFill>
                          <a:latin typeface="Arial" panose="020B0604020202020204" pitchFamily="34" charset="0"/>
                          <a:cs typeface="Arial" panose="020B0604020202020204" pitchFamily="34" charset="0"/>
                        </a:rPr>
                        <a:t>Function</a:t>
                      </a:r>
                    </a:p>
                  </a:txBody>
                  <a:tcPr marL="68584" marR="68584" marT="34292" marB="3429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045293893"/>
                  </a:ext>
                </a:extLst>
              </a:tr>
              <a:tr h="727605">
                <a:tc>
                  <a:txBody>
                    <a:bodyPr/>
                    <a:lstStyle/>
                    <a:p>
                      <a:pPr algn="l"/>
                      <a:r>
                        <a:rPr lang="en-US" sz="1200" dirty="0">
                          <a:solidFill>
                            <a:schemeClr val="tx2"/>
                          </a:solidFill>
                          <a:latin typeface="Arial" panose="020B0604020202020204" pitchFamily="34" charset="0"/>
                          <a:cs typeface="Arial" panose="020B0604020202020204" pitchFamily="34" charset="0"/>
                        </a:rPr>
                        <a:t>Landing </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1200" dirty="0">
                        <a:solidFill>
                          <a:schemeClr val="tx2"/>
                        </a:solidFill>
                        <a:latin typeface="Arial" panose="020B0604020202020204" pitchFamily="34" charset="0"/>
                        <a:cs typeface="Arial" panose="020B0604020202020204" pitchFamily="34" charset="0"/>
                      </a:endParaRP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Azure Blob Storage </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Point of entry for sources systems which push data</a:t>
                      </a:r>
                    </a:p>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Transient storage supporting file and database options </a:t>
                      </a:r>
                    </a:p>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“Life of Data” is limited to successful processing</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3982480593"/>
                  </a:ext>
                </a:extLst>
              </a:tr>
              <a:tr h="979033">
                <a:tc>
                  <a:txBody>
                    <a:bodyPr/>
                    <a:lstStyle/>
                    <a:p>
                      <a:pPr marL="0" algn="l" defTabSz="688819" rtl="0" eaLnBrk="1" latinLnBrk="0" hangingPunct="1">
                        <a:buFontTx/>
                        <a:buNone/>
                      </a:pPr>
                      <a:r>
                        <a:rPr lang="en-US" sz="1200" kern="1200" dirty="0">
                          <a:solidFill>
                            <a:schemeClr val="tx2"/>
                          </a:solidFill>
                          <a:latin typeface="Arial" panose="020B0604020202020204" pitchFamily="34" charset="0"/>
                          <a:ea typeface="+mn-ea"/>
                          <a:cs typeface="Arial" panose="020B0604020202020204" pitchFamily="34" charset="0"/>
                        </a:rPr>
                        <a:t>Acquire</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171450" indent="-171450" algn="l" defTabSz="688819"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Batch </a:t>
                      </a:r>
                    </a:p>
                    <a:p>
                      <a:pPr marL="282575" indent="-171450" algn="l" defTabSz="688819" rtl="0" eaLnBrk="1" latinLnBrk="0" hangingPunct="1">
                        <a:buFont typeface="Courier New" panose="02070309020205020404" pitchFamily="49" charset="0"/>
                        <a:buChar char="o"/>
                      </a:pPr>
                      <a:r>
                        <a:rPr lang="en-US" sz="1200" kern="1200" dirty="0">
                          <a:solidFill>
                            <a:schemeClr val="tx2"/>
                          </a:solidFill>
                          <a:latin typeface="Arial" panose="020B0604020202020204" pitchFamily="34" charset="0"/>
                          <a:ea typeface="+mn-ea"/>
                          <a:cs typeface="Arial" panose="020B0604020202020204" pitchFamily="34" charset="0"/>
                        </a:rPr>
                        <a:t>RDBMS  Pull</a:t>
                      </a:r>
                    </a:p>
                    <a:p>
                      <a:pPr marL="282575" indent="-171450" algn="l" defTabSz="688819" rtl="0" eaLnBrk="1" latinLnBrk="0" hangingPunct="1">
                        <a:buFont typeface="Courier New" panose="02070309020205020404" pitchFamily="49" charset="0"/>
                        <a:buChar char="o"/>
                      </a:pPr>
                      <a:r>
                        <a:rPr lang="en-US" sz="1200" kern="1200" dirty="0">
                          <a:solidFill>
                            <a:schemeClr val="tx2"/>
                          </a:solidFill>
                          <a:latin typeface="Arial" panose="020B0604020202020204" pitchFamily="34" charset="0"/>
                          <a:ea typeface="+mn-ea"/>
                          <a:cs typeface="Arial" panose="020B0604020202020204" pitchFamily="34" charset="0"/>
                        </a:rPr>
                        <a:t>Mainframe Pull</a:t>
                      </a:r>
                    </a:p>
                    <a:p>
                      <a:pPr marL="282575" indent="-171450" algn="l" defTabSz="688819" rtl="0" eaLnBrk="1" latinLnBrk="0" hangingPunct="1">
                        <a:buFont typeface="Courier New" panose="02070309020205020404" pitchFamily="49" charset="0"/>
                        <a:buChar char="o"/>
                      </a:pPr>
                      <a:r>
                        <a:rPr lang="en-US" sz="1200" kern="1200" dirty="0">
                          <a:solidFill>
                            <a:schemeClr val="tx2"/>
                          </a:solidFill>
                          <a:latin typeface="Arial" panose="020B0604020202020204" pitchFamily="34" charset="0"/>
                          <a:ea typeface="+mn-ea"/>
                          <a:cs typeface="Arial" panose="020B0604020202020204" pitchFamily="34" charset="0"/>
                        </a:rPr>
                        <a:t>Internal &amp; external system Push</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28600" indent="-22860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Azure Data Factory</a:t>
                      </a:r>
                    </a:p>
                    <a:p>
                      <a:pPr marL="228600" indent="-22860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Syncsort DMX</a:t>
                      </a:r>
                    </a:p>
                    <a:p>
                      <a:pPr marL="228600" indent="-22860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Data will be pushed to landing area in Azure Blob Storage</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Azure data factory to connect RDBMS data source directly and pull data to Raw layer</a:t>
                      </a:r>
                    </a:p>
                    <a:p>
                      <a:pPr marL="285750" indent="-285750" algn="l">
                        <a:buFont typeface="Arial" panose="020B0604020202020204" pitchFamily="34" charset="0"/>
                        <a:buChar char="•"/>
                      </a:pPr>
                      <a:r>
                        <a:rPr lang="en-US" sz="1200" baseline="0" dirty="0">
                          <a:solidFill>
                            <a:schemeClr val="tx2"/>
                          </a:solidFill>
                          <a:latin typeface="Arial" panose="020B0604020202020204" pitchFamily="34" charset="0"/>
                          <a:cs typeface="Arial" panose="020B0604020202020204" pitchFamily="34" charset="0"/>
                        </a:rPr>
                        <a:t>Syncsort DMX to read Cobol copy book and source data from mainframe to Raw</a:t>
                      </a:r>
                    </a:p>
                    <a:p>
                      <a:pPr marL="285750" indent="-28575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Azure data factory 2.0  reads data from landing area loads to Raw </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2175919300"/>
                  </a:ext>
                </a:extLst>
              </a:tr>
              <a:tr h="1161123">
                <a:tc>
                  <a:txBody>
                    <a:bodyPr/>
                    <a:lstStyle/>
                    <a:p>
                      <a:pPr algn="l"/>
                      <a:r>
                        <a:rPr lang="en-US" sz="1200" dirty="0">
                          <a:solidFill>
                            <a:schemeClr val="tx2"/>
                          </a:solidFill>
                          <a:latin typeface="Arial" panose="020B0604020202020204" pitchFamily="34" charset="0"/>
                          <a:cs typeface="Arial" panose="020B0604020202020204" pitchFamily="34" charset="0"/>
                        </a:rPr>
                        <a:t>Acquire</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111125" indent="-111125"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Near to Real-time (CDC)/</a:t>
                      </a:r>
                    </a:p>
                    <a:p>
                      <a:pPr marL="111125" indent="-111125" algn="l">
                        <a:buFont typeface="Arial" panose="020B0604020202020204" pitchFamily="34" charset="0"/>
                        <a:buNone/>
                      </a:pPr>
                      <a:r>
                        <a:rPr lang="en-US" sz="1200" baseline="0" dirty="0">
                          <a:solidFill>
                            <a:schemeClr val="tx2"/>
                          </a:solidFill>
                          <a:latin typeface="Arial" panose="020B0604020202020204" pitchFamily="34" charset="0"/>
                          <a:cs typeface="Arial" panose="020B0604020202020204" pitchFamily="34" charset="0"/>
                        </a:rPr>
                        <a:t>Real time Event Processing</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28600" indent="-22860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CDC  Source  - Syncsort MIMIX Share</a:t>
                      </a:r>
                    </a:p>
                    <a:p>
                      <a:pPr marL="228600" indent="-228600" algn="l">
                        <a:buFont typeface="Arial" panose="020B0604020202020204" pitchFamily="34" charset="0"/>
                        <a:buChar char="•"/>
                      </a:pPr>
                      <a:r>
                        <a:rPr lang="en-US" sz="1200" baseline="0" dirty="0">
                          <a:solidFill>
                            <a:schemeClr val="tx2"/>
                          </a:solidFill>
                          <a:latin typeface="Arial" panose="020B0604020202020204" pitchFamily="34" charset="0"/>
                          <a:cs typeface="Arial" panose="020B0604020202020204" pitchFamily="34" charset="0"/>
                        </a:rPr>
                        <a:t>Realtime Event Data </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28600" indent="-22860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Syncsort</a:t>
                      </a:r>
                      <a:r>
                        <a:rPr lang="en-US" sz="1200" baseline="0" dirty="0">
                          <a:solidFill>
                            <a:schemeClr val="tx2"/>
                          </a:solidFill>
                          <a:latin typeface="Arial" panose="020B0604020202020204" pitchFamily="34" charset="0"/>
                          <a:cs typeface="Arial" panose="020B0604020202020204" pitchFamily="34" charset="0"/>
                        </a:rPr>
                        <a:t> </a:t>
                      </a:r>
                      <a:r>
                        <a:rPr lang="en-US" sz="1200" dirty="0">
                          <a:solidFill>
                            <a:schemeClr val="tx2"/>
                          </a:solidFill>
                          <a:latin typeface="Arial" panose="020B0604020202020204" pitchFamily="34" charset="0"/>
                          <a:cs typeface="Arial" panose="020B0604020202020204" pitchFamily="34" charset="0"/>
                        </a:rPr>
                        <a:t>MIMIX Share will be connected to RDBMS or Mainframe to sync database DB log</a:t>
                      </a:r>
                    </a:p>
                    <a:p>
                      <a:pPr marL="228600" marR="0" lvl="0" indent="-228600" algn="l" defTabSz="68881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Arial" panose="020B0604020202020204" pitchFamily="34" charset="0"/>
                          <a:cs typeface="Arial" panose="020B0604020202020204" pitchFamily="34" charset="0"/>
                        </a:rPr>
                        <a:t>Syncsort MIMIX Share will publish data to EventHubs and Azure Data Factory will subscribe data and ingest to RAW</a:t>
                      </a:r>
                    </a:p>
                    <a:p>
                      <a:pPr marL="228600" marR="0" lvl="0" indent="-228600" algn="l" defTabSz="68881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Arial" panose="020B0604020202020204" pitchFamily="34" charset="0"/>
                          <a:cs typeface="Arial" panose="020B0604020202020204" pitchFamily="34" charset="0"/>
                        </a:rPr>
                        <a:t>Azure Data Factory 2.0  reads data from subscribes data from event hub and ingest to Raw</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3581048967"/>
                  </a:ext>
                </a:extLst>
              </a:tr>
              <a:tr h="1161123">
                <a:tc>
                  <a:txBody>
                    <a:bodyPr/>
                    <a:lstStyle/>
                    <a:p>
                      <a:pPr algn="l"/>
                      <a:r>
                        <a:rPr lang="en-US" sz="1200" dirty="0">
                          <a:solidFill>
                            <a:schemeClr val="tx2"/>
                          </a:solidFill>
                          <a:latin typeface="Arial" panose="020B0604020202020204" pitchFamily="34" charset="0"/>
                          <a:cs typeface="Arial" panose="020B0604020202020204" pitchFamily="34" charset="0"/>
                        </a:rPr>
                        <a:t>Raw layer</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1200" dirty="0">
                        <a:solidFill>
                          <a:schemeClr val="tx2"/>
                        </a:solidFill>
                        <a:latin typeface="Arial" panose="020B0604020202020204" pitchFamily="34" charset="0"/>
                        <a:cs typeface="Arial" panose="020B0604020202020204" pitchFamily="34" charset="0"/>
                      </a:endParaRP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ADLS Gen2</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Acquires data directly from sources or Landing layer</a:t>
                      </a:r>
                    </a:p>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First point of data integration, acquires and processes data in real-time or batch mode</a:t>
                      </a:r>
                    </a:p>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Supports checks and balances</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Data granularity is close to the source, have different data management policies as compared to the warehouse.</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2014491620"/>
                  </a:ext>
                </a:extLst>
              </a:tr>
              <a:tr h="979033">
                <a:tc>
                  <a:txBody>
                    <a:bodyPr/>
                    <a:lstStyle/>
                    <a:p>
                      <a:pPr marL="0" marR="0" lvl="0" indent="0" algn="l" defTabSz="688819"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cs typeface="Arial" panose="020B0604020202020204" pitchFamily="34" charset="0"/>
                        </a:rPr>
                        <a:t>Engineer</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171450" marR="0" lvl="0" indent="-171450" algn="l" defTabSz="68881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Arial" panose="020B0604020202020204" pitchFamily="34" charset="0"/>
                          <a:cs typeface="Arial" panose="020B0604020202020204" pitchFamily="34" charset="0"/>
                        </a:rPr>
                        <a:t>Batch and Near</a:t>
                      </a:r>
                      <a:r>
                        <a:rPr lang="en-US" sz="1200" baseline="0" dirty="0">
                          <a:solidFill>
                            <a:schemeClr val="tx2"/>
                          </a:solidFill>
                          <a:latin typeface="Arial" panose="020B0604020202020204" pitchFamily="34" charset="0"/>
                          <a:cs typeface="Arial" panose="020B0604020202020204" pitchFamily="34" charset="0"/>
                        </a:rPr>
                        <a:t> to Real-time(CDC)</a:t>
                      </a:r>
                      <a:r>
                        <a:rPr lang="en-US" sz="1200" dirty="0">
                          <a:solidFill>
                            <a:schemeClr val="tx2"/>
                          </a:solidFill>
                          <a:latin typeface="Arial" panose="020B0604020202020204" pitchFamily="34" charset="0"/>
                          <a:cs typeface="Arial" panose="020B0604020202020204" pitchFamily="34" charset="0"/>
                        </a:rPr>
                        <a:t> Processing</a:t>
                      </a:r>
                    </a:p>
                    <a:p>
                      <a:pPr marL="171450" indent="-171450" algn="l">
                        <a:buFont typeface="Arial" panose="020B0604020202020204" pitchFamily="34" charset="0"/>
                        <a:buChar char="•"/>
                      </a:pPr>
                      <a:endParaRPr lang="en-US" sz="1200" dirty="0">
                        <a:solidFill>
                          <a:schemeClr val="tx2"/>
                        </a:solidFill>
                        <a:latin typeface="Arial" panose="020B0604020202020204" pitchFamily="34" charset="0"/>
                        <a:cs typeface="Arial" panose="020B0604020202020204" pitchFamily="34" charset="0"/>
                      </a:endParaRP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Azure Data Factory </a:t>
                      </a:r>
                    </a:p>
                    <a:p>
                      <a:pPr marL="171450" indent="-17145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Azure Databricks</a:t>
                      </a:r>
                      <a:endParaRPr lang="en-US" sz="1200" baseline="0" dirty="0">
                        <a:solidFill>
                          <a:schemeClr val="tx2"/>
                        </a:solidFill>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1200" baseline="0" dirty="0">
                          <a:solidFill>
                            <a:schemeClr val="tx2"/>
                          </a:solidFill>
                          <a:latin typeface="Arial" panose="020B0604020202020204" pitchFamily="34" charset="0"/>
                          <a:cs typeface="Arial" panose="020B0604020202020204" pitchFamily="34" charset="0"/>
                        </a:rPr>
                        <a:t>Azure Synapse Analytics and Polybase</a:t>
                      </a:r>
                      <a:endParaRPr lang="en-US" sz="1200" dirty="0">
                        <a:solidFill>
                          <a:schemeClr val="tx2"/>
                        </a:solidFill>
                        <a:latin typeface="Arial" panose="020B0604020202020204" pitchFamily="34" charset="0"/>
                        <a:cs typeface="Arial" panose="020B0604020202020204" pitchFamily="34" charset="0"/>
                      </a:endParaRP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Data From Raw layer is standardized and integrated in the Curated layer using Azure Data Factory</a:t>
                      </a:r>
                      <a:endParaRPr lang="en-US" sz="1200" baseline="0" dirty="0">
                        <a:solidFill>
                          <a:schemeClr val="tx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200" baseline="0" dirty="0">
                          <a:solidFill>
                            <a:schemeClr val="tx2"/>
                          </a:solidFill>
                          <a:latin typeface="Arial" panose="020B0604020202020204" pitchFamily="34" charset="0"/>
                          <a:cs typeface="Arial" panose="020B0604020202020204" pitchFamily="34" charset="0"/>
                        </a:rPr>
                        <a:t>Databricks is used on complex integration &amp; users' choice on use case </a:t>
                      </a:r>
                    </a:p>
                    <a:p>
                      <a:pPr marL="285750" indent="-285750" algn="l">
                        <a:buFont typeface="Arial" panose="020B0604020202020204" pitchFamily="34" charset="0"/>
                        <a:buChar char="•"/>
                      </a:pPr>
                      <a:r>
                        <a:rPr lang="en-US" sz="1200" baseline="0" dirty="0">
                          <a:solidFill>
                            <a:schemeClr val="tx2"/>
                          </a:solidFill>
                          <a:latin typeface="Arial" panose="020B0604020202020204" pitchFamily="34" charset="0"/>
                          <a:cs typeface="Arial" panose="020B0604020202020204" pitchFamily="34" charset="0"/>
                        </a:rPr>
                        <a:t>Azure Synapse Analytics and PolyBase to be used for loading data to the Published layer</a:t>
                      </a:r>
                      <a:endParaRPr lang="en-US" sz="1200" dirty="0">
                        <a:solidFill>
                          <a:schemeClr val="tx2"/>
                        </a:solidFill>
                        <a:latin typeface="Arial" panose="020B0604020202020204" pitchFamily="34" charset="0"/>
                        <a:cs typeface="Arial" panose="020B0604020202020204" pitchFamily="34" charset="0"/>
                      </a:endParaRP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2179830470"/>
                  </a:ext>
                </a:extLst>
              </a:tr>
              <a:tr h="358720">
                <a:tc>
                  <a:txBody>
                    <a:bodyPr/>
                    <a:lstStyle/>
                    <a:p>
                      <a:pPr marL="0" algn="l" defTabSz="1219170" rtl="0" eaLnBrk="1" latinLnBrk="0" hangingPunct="1"/>
                      <a:r>
                        <a:rPr lang="en-US" sz="1200" kern="1200" dirty="0">
                          <a:solidFill>
                            <a:schemeClr val="tx2"/>
                          </a:solidFill>
                          <a:latin typeface="Arial" panose="020B0604020202020204" pitchFamily="34" charset="0"/>
                          <a:cs typeface="Arial" panose="020B0604020202020204" pitchFamily="34" charset="0"/>
                        </a:rPr>
                        <a:t>Engineer</a:t>
                      </a: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171450" indent="-1714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cs typeface="Arial" panose="020B0604020202020204" pitchFamily="34" charset="0"/>
                        </a:rPr>
                        <a:t>Data Workflow</a:t>
                      </a: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Azure Data Factory</a:t>
                      </a: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cs typeface="Arial" panose="020B0604020202020204" pitchFamily="34" charset="0"/>
                        </a:rPr>
                        <a:t>ADF  will be used for job orchestration</a:t>
                      </a: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Oval 8"/>
          <p:cNvSpPr/>
          <p:nvPr/>
        </p:nvSpPr>
        <p:spPr>
          <a:xfrm>
            <a:off x="11433282" y="69665"/>
            <a:ext cx="542868" cy="542868"/>
          </a:xfrm>
          <a:prstGeom prst="ellipse">
            <a:avLst/>
          </a:prstGeom>
          <a:solidFill>
            <a:schemeClr val="bg1"/>
          </a:solidFill>
          <a:ln w="127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 name="Picture 2" descr="Architecture, data, data architecture, document, enterpri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2842" y="150252"/>
            <a:ext cx="383746" cy="38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60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t>Enterprise Data Hub – Azure Synapse – Significant Design Considerations</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95223120"/>
              </p:ext>
            </p:extLst>
          </p:nvPr>
        </p:nvGraphicFramePr>
        <p:xfrm>
          <a:off x="95534" y="575359"/>
          <a:ext cx="11801054" cy="5421440"/>
        </p:xfrm>
        <a:graphic>
          <a:graphicData uri="http://schemas.openxmlformats.org/drawingml/2006/table">
            <a:tbl>
              <a:tblPr firstRow="1">
                <a:tableStyleId>{E8B1032C-EA38-4F05-BA0D-38AFFFC7BED3}</a:tableStyleId>
              </a:tblPr>
              <a:tblGrid>
                <a:gridCol w="1607412">
                  <a:extLst>
                    <a:ext uri="{9D8B030D-6E8A-4147-A177-3AD203B41FA5}">
                      <a16:colId xmlns:a16="http://schemas.microsoft.com/office/drawing/2014/main" val="2404012215"/>
                    </a:ext>
                  </a:extLst>
                </a:gridCol>
                <a:gridCol w="1745011">
                  <a:extLst>
                    <a:ext uri="{9D8B030D-6E8A-4147-A177-3AD203B41FA5}">
                      <a16:colId xmlns:a16="http://schemas.microsoft.com/office/drawing/2014/main" val="702996486"/>
                    </a:ext>
                  </a:extLst>
                </a:gridCol>
                <a:gridCol w="2552122">
                  <a:extLst>
                    <a:ext uri="{9D8B030D-6E8A-4147-A177-3AD203B41FA5}">
                      <a16:colId xmlns:a16="http://schemas.microsoft.com/office/drawing/2014/main" val="576642585"/>
                    </a:ext>
                  </a:extLst>
                </a:gridCol>
                <a:gridCol w="5896509">
                  <a:extLst>
                    <a:ext uri="{9D8B030D-6E8A-4147-A177-3AD203B41FA5}">
                      <a16:colId xmlns:a16="http://schemas.microsoft.com/office/drawing/2014/main" val="1151491552"/>
                    </a:ext>
                  </a:extLst>
                </a:gridCol>
              </a:tblGrid>
              <a:tr h="300544">
                <a:tc>
                  <a:txBody>
                    <a:bodyPr/>
                    <a:lstStyle/>
                    <a:p>
                      <a:pPr marL="0" algn="ctr" defTabSz="688819" rtl="0" eaLnBrk="1" latinLnBrk="0" hangingPunct="1"/>
                      <a:r>
                        <a:rPr lang="en-US" sz="1300" b="1" kern="1200" dirty="0">
                          <a:solidFill>
                            <a:schemeClr val="bg1"/>
                          </a:solidFill>
                          <a:latin typeface="Arial" panose="020B0604020202020204" pitchFamily="34" charset="0"/>
                          <a:ea typeface="+mn-ea"/>
                          <a:cs typeface="Arial" panose="020B0604020202020204" pitchFamily="34" charset="0"/>
                        </a:rPr>
                        <a:t>Data Layer</a:t>
                      </a:r>
                    </a:p>
                  </a:txBody>
                  <a:tcPr marL="68584" marR="68584" marT="34292" marB="34292">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tc>
                  <a:txBody>
                    <a:bodyPr/>
                    <a:lstStyle/>
                    <a:p>
                      <a:pPr marL="0" marR="0" lvl="0" indent="0" algn="ctr" defTabSz="688819" rtl="0" eaLnBrk="1" fontAlgn="auto" latinLnBrk="0" hangingPunct="1">
                        <a:lnSpc>
                          <a:spcPct val="100000"/>
                        </a:lnSpc>
                        <a:spcBef>
                          <a:spcPts val="0"/>
                        </a:spcBef>
                        <a:spcAft>
                          <a:spcPts val="0"/>
                        </a:spcAft>
                        <a:buClrTx/>
                        <a:buSzTx/>
                        <a:buFontTx/>
                        <a:buNone/>
                        <a:tabLst/>
                        <a:defRPr/>
                      </a:pPr>
                      <a:r>
                        <a:rPr lang="en-US" sz="1300" b="1" kern="1200" dirty="0">
                          <a:solidFill>
                            <a:schemeClr val="bg1"/>
                          </a:solidFill>
                          <a:latin typeface="Arial" panose="020B0604020202020204" pitchFamily="34" charset="0"/>
                          <a:ea typeface="+mn-ea"/>
                          <a:cs typeface="Arial" panose="020B0604020202020204" pitchFamily="34" charset="0"/>
                        </a:rPr>
                        <a:t>Data Layer- Detail</a:t>
                      </a:r>
                    </a:p>
                  </a:txBody>
                  <a:tcPr marL="68584" marR="68584" marT="34292" marB="3429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tc>
                  <a:txBody>
                    <a:bodyPr/>
                    <a:lstStyle/>
                    <a:p>
                      <a:pPr marL="0" algn="ctr" defTabSz="688819" rtl="0" eaLnBrk="1" latinLnBrk="0" hangingPunct="1"/>
                      <a:r>
                        <a:rPr lang="en-US" sz="1300" b="1" kern="1200" dirty="0">
                          <a:solidFill>
                            <a:schemeClr val="bg1"/>
                          </a:solidFill>
                          <a:latin typeface="Arial" panose="020B0604020202020204" pitchFamily="34" charset="0"/>
                          <a:ea typeface="+mn-ea"/>
                          <a:cs typeface="Arial" panose="020B0604020202020204" pitchFamily="34" charset="0"/>
                        </a:rPr>
                        <a:t>Technology  Options</a:t>
                      </a:r>
                    </a:p>
                  </a:txBody>
                  <a:tcPr marL="68584" marR="68584" marT="34292" marB="3429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tc>
                  <a:txBody>
                    <a:bodyPr/>
                    <a:lstStyle/>
                    <a:p>
                      <a:pPr marL="0" algn="ctr" defTabSz="688819" rtl="0" eaLnBrk="1" latinLnBrk="0" hangingPunct="1"/>
                      <a:r>
                        <a:rPr lang="en-US" sz="1300" b="1" kern="1200" dirty="0">
                          <a:solidFill>
                            <a:schemeClr val="bg1"/>
                          </a:solidFill>
                          <a:latin typeface="Arial" panose="020B0604020202020204" pitchFamily="34" charset="0"/>
                          <a:ea typeface="+mn-ea"/>
                          <a:cs typeface="Arial" panose="020B0604020202020204" pitchFamily="34" charset="0"/>
                        </a:rPr>
                        <a:t>Function</a:t>
                      </a:r>
                    </a:p>
                  </a:txBody>
                  <a:tcPr marL="68584" marR="68584" marT="34292" marB="3429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045293893"/>
                  </a:ext>
                </a:extLst>
              </a:tr>
              <a:tr h="684747">
                <a:tc>
                  <a:txBody>
                    <a:bodyPr/>
                    <a:lstStyle/>
                    <a:p>
                      <a:pPr marL="0" indent="0" algn="l" defTabSz="1219170" rtl="0" eaLnBrk="1" latinLnBrk="0" hangingPunct="1">
                        <a:buFont typeface="Arial" panose="020B0604020202020204" pitchFamily="34" charset="0"/>
                        <a:buNone/>
                      </a:pPr>
                      <a:r>
                        <a:rPr lang="en-US" sz="1200" kern="1200" dirty="0">
                          <a:solidFill>
                            <a:schemeClr val="tx2"/>
                          </a:solidFill>
                          <a:latin typeface="Arial" panose="020B0604020202020204" pitchFamily="34" charset="0"/>
                          <a:ea typeface="+mn-ea"/>
                          <a:cs typeface="Arial" panose="020B0604020202020204" pitchFamily="34" charset="0"/>
                        </a:rPr>
                        <a:t>Curated Layer</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ADLS Gen2</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Integrate data across sources and apply data transformation, aggregation logic, and business logic</a:t>
                      </a:r>
                    </a:p>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 Primary layer which stores the integrated data</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3097806883"/>
                  </a:ext>
                </a:extLst>
              </a:tr>
              <a:tr h="1293408">
                <a:tc>
                  <a:txBody>
                    <a:bodyPr/>
                    <a:lstStyle/>
                    <a:p>
                      <a:pPr marL="0" indent="0" algn="l" defTabSz="1219170" rtl="0" eaLnBrk="1" latinLnBrk="0" hangingPunct="1">
                        <a:buFont typeface="Arial" panose="020B0604020202020204" pitchFamily="34" charset="0"/>
                        <a:buNone/>
                      </a:pPr>
                      <a:r>
                        <a:rPr lang="en-US" sz="1200" kern="1200" dirty="0">
                          <a:solidFill>
                            <a:schemeClr val="tx2"/>
                          </a:solidFill>
                          <a:latin typeface="Arial" panose="020B0604020202020204" pitchFamily="34" charset="0"/>
                          <a:ea typeface="+mn-ea"/>
                          <a:cs typeface="Arial" panose="020B0604020202020204" pitchFamily="34" charset="0"/>
                        </a:rPr>
                        <a:t>Published Layer</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Data Warehouse</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Azure Synapse</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Dimensional Data at unified structure </a:t>
                      </a:r>
                    </a:p>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Aggregated and summarized dataset to optimize performance and enhance efficiency</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Snapshot of data for specific functional area</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Semantic layer to provide controlled data access and abstract technology from business</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4034995952"/>
                  </a:ext>
                </a:extLst>
              </a:tr>
              <a:tr h="684747">
                <a:tc>
                  <a:txBody>
                    <a:bodyPr/>
                    <a:lstStyle/>
                    <a:p>
                      <a:pPr marL="0" indent="0" algn="l" defTabSz="1219170" rtl="0" eaLnBrk="1" latinLnBrk="0" hangingPunct="1">
                        <a:buFont typeface="Arial" panose="020B0604020202020204" pitchFamily="34" charset="0"/>
                        <a:buNone/>
                      </a:pPr>
                      <a:r>
                        <a:rPr lang="en-US" sz="1200" kern="1200" dirty="0">
                          <a:solidFill>
                            <a:schemeClr val="tx2"/>
                          </a:solidFill>
                          <a:latin typeface="Arial" panose="020B0604020202020204" pitchFamily="34" charset="0"/>
                          <a:ea typeface="+mn-ea"/>
                          <a:cs typeface="Arial" panose="020B0604020202020204" pitchFamily="34" charset="0"/>
                        </a:rPr>
                        <a:t>Archival Layer</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Blob Store</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Serves as historical data storage or data archival layer</a:t>
                      </a:r>
                    </a:p>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Low cost storage , may or may not support direct processing </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1624530033"/>
                  </a:ext>
                </a:extLst>
              </a:tr>
              <a:tr h="1293408">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2"/>
                          </a:solidFill>
                          <a:latin typeface="Arial" panose="020B0604020202020204" pitchFamily="34" charset="0"/>
                          <a:ea typeface="+mn-ea"/>
                          <a:cs typeface="Arial" panose="020B0604020202020204" pitchFamily="34" charset="0"/>
                        </a:rPr>
                        <a:t>Manage</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Metadata</a:t>
                      </a:r>
                      <a:r>
                        <a:rPr lang="en-US" sz="1200" kern="1200" baseline="0" dirty="0">
                          <a:solidFill>
                            <a:schemeClr val="tx2"/>
                          </a:solidFill>
                          <a:latin typeface="Arial" panose="020B0604020202020204" pitchFamily="34" charset="0"/>
                          <a:ea typeface="+mn-ea"/>
                          <a:cs typeface="Arial" panose="020B0604020202020204" pitchFamily="34" charset="0"/>
                        </a:rPr>
                        <a:t> and </a:t>
                      </a:r>
                      <a:r>
                        <a:rPr lang="en-US" sz="1200" kern="1200" dirty="0">
                          <a:solidFill>
                            <a:schemeClr val="tx2"/>
                          </a:solidFill>
                          <a:latin typeface="Arial" panose="020B0604020202020204" pitchFamily="34" charset="0"/>
                          <a:ea typeface="+mn-ea"/>
                          <a:cs typeface="Arial" panose="020B0604020202020204" pitchFamily="34" charset="0"/>
                        </a:rPr>
                        <a:t>Data</a:t>
                      </a:r>
                      <a:r>
                        <a:rPr lang="en-US" sz="1200" kern="1200" baseline="0" dirty="0">
                          <a:solidFill>
                            <a:schemeClr val="tx2"/>
                          </a:solidFill>
                          <a:latin typeface="Arial" panose="020B0604020202020204" pitchFamily="34" charset="0"/>
                          <a:ea typeface="+mn-ea"/>
                          <a:cs typeface="Arial" panose="020B0604020202020204" pitchFamily="34" charset="0"/>
                        </a:rPr>
                        <a:t> Governance</a:t>
                      </a: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Azure Data Catalog and Collibra</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Define policies around data ownership and data lineage</a:t>
                      </a:r>
                    </a:p>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Tool based/Customized metadata management across all layers to capture operational, business and technical metadata</a:t>
                      </a:r>
                    </a:p>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Supports metadata reports, including Business Glossary, Data Dictionary, Usage Analysis, Resource Utilization etc.</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3774399904"/>
                  </a:ext>
                </a:extLst>
              </a:tr>
              <a:tr h="582293">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2"/>
                          </a:solidFill>
                          <a:latin typeface="Arial" panose="020B0604020202020204" pitchFamily="34" charset="0"/>
                          <a:ea typeface="+mn-ea"/>
                          <a:cs typeface="Arial" panose="020B0604020202020204" pitchFamily="34" charset="0"/>
                        </a:rPr>
                        <a:t>Manage</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Access Control</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r>
                        <a:rPr lang="en-US" sz="1200" kern="1200" dirty="0">
                          <a:solidFill>
                            <a:schemeClr val="tx2"/>
                          </a:solidFill>
                          <a:latin typeface="Arial" panose="020B0604020202020204" pitchFamily="34" charset="0"/>
                          <a:ea typeface="+mn-ea"/>
                          <a:cs typeface="Arial" panose="020B0604020202020204" pitchFamily="34" charset="0"/>
                        </a:rPr>
                        <a:t>Azure AAD and Azure</a:t>
                      </a:r>
                      <a:r>
                        <a:rPr lang="en-US" sz="1200" kern="1200" baseline="0" dirty="0">
                          <a:solidFill>
                            <a:schemeClr val="tx2"/>
                          </a:solidFill>
                          <a:latin typeface="Arial" panose="020B0604020202020204" pitchFamily="34" charset="0"/>
                          <a:ea typeface="+mn-ea"/>
                          <a:cs typeface="Arial" panose="020B0604020202020204" pitchFamily="34" charset="0"/>
                        </a:rPr>
                        <a:t> Data Catalog</a:t>
                      </a: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Authentication</a:t>
                      </a:r>
                      <a:r>
                        <a:rPr lang="en-US" sz="1200" kern="1200" baseline="0" dirty="0">
                          <a:solidFill>
                            <a:schemeClr val="tx2"/>
                          </a:solidFill>
                          <a:latin typeface="Arial" panose="020B0604020202020204" pitchFamily="34" charset="0"/>
                          <a:ea typeface="+mn-ea"/>
                          <a:cs typeface="Arial" panose="020B0604020202020204" pitchFamily="34" charset="0"/>
                        </a:rPr>
                        <a:t> with Azure AAD and r</a:t>
                      </a:r>
                      <a:r>
                        <a:rPr lang="en-US" sz="1200" kern="1200" dirty="0">
                          <a:solidFill>
                            <a:schemeClr val="tx2"/>
                          </a:solidFill>
                          <a:latin typeface="Arial" panose="020B0604020202020204" pitchFamily="34" charset="0"/>
                          <a:ea typeface="+mn-ea"/>
                          <a:cs typeface="Arial" panose="020B0604020202020204" pitchFamily="34" charset="0"/>
                        </a:rPr>
                        <a:t>ow and column level access control/authorization policies</a:t>
                      </a:r>
                      <a:r>
                        <a:rPr lang="en-US" sz="1200" kern="1200" baseline="0" dirty="0">
                          <a:solidFill>
                            <a:schemeClr val="tx2"/>
                          </a:solidFill>
                          <a:latin typeface="Arial" panose="020B0604020202020204" pitchFamily="34" charset="0"/>
                          <a:ea typeface="+mn-ea"/>
                          <a:cs typeface="Arial" panose="020B0604020202020204" pitchFamily="34" charset="0"/>
                        </a:rPr>
                        <a:t> defined in Azure Data Catalog</a:t>
                      </a: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4051684342"/>
                  </a:ext>
                </a:extLst>
              </a:tr>
              <a:tr h="582293">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2"/>
                          </a:solidFill>
                          <a:latin typeface="Arial" panose="020B0604020202020204" pitchFamily="34" charset="0"/>
                          <a:ea typeface="+mn-ea"/>
                          <a:cs typeface="Arial" panose="020B0604020202020204" pitchFamily="34" charset="0"/>
                        </a:rPr>
                        <a:t>Manage</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Data Security</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indent="-285750" algn="l" defTabSz="1219170" rtl="0" eaLnBrk="1" latinLnBrk="0" hangingPunct="1">
                        <a:buFont typeface="Arial" panose="020B0604020202020204" pitchFamily="34" charset="0"/>
                        <a:buChar char="•"/>
                      </a:pP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Encryption of data at rest and  in motion</a:t>
                      </a:r>
                      <a:r>
                        <a:rPr lang="en-US" sz="1200" kern="1200" baseline="0" dirty="0">
                          <a:solidFill>
                            <a:schemeClr val="tx2"/>
                          </a:solidFill>
                          <a:latin typeface="Arial" panose="020B0604020202020204" pitchFamily="34" charset="0"/>
                          <a:ea typeface="+mn-ea"/>
                          <a:cs typeface="Arial" panose="020B0604020202020204" pitchFamily="34" charset="0"/>
                        </a:rPr>
                        <a:t> with right techniques as recommended by Azure</a:t>
                      </a: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242563144"/>
                  </a:ext>
                </a:extLst>
              </a:tr>
            </a:tbl>
          </a:graphicData>
        </a:graphic>
      </p:graphicFrame>
      <p:sp>
        <p:nvSpPr>
          <p:cNvPr id="9" name="Oval 8"/>
          <p:cNvSpPr/>
          <p:nvPr/>
        </p:nvSpPr>
        <p:spPr>
          <a:xfrm>
            <a:off x="11433282" y="69665"/>
            <a:ext cx="542868" cy="542868"/>
          </a:xfrm>
          <a:prstGeom prst="ellipse">
            <a:avLst/>
          </a:prstGeom>
          <a:solidFill>
            <a:schemeClr val="bg1"/>
          </a:solidFill>
          <a:ln w="127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 name="Picture 2" descr="Architecture, data, data architecture, document, enterpri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2842" y="150252"/>
            <a:ext cx="383746" cy="38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2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t>Enterprise Data Hub – Azure Synapse – Significant Design Considerations</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19</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70591419"/>
              </p:ext>
            </p:extLst>
          </p:nvPr>
        </p:nvGraphicFramePr>
        <p:xfrm>
          <a:off x="95534" y="676617"/>
          <a:ext cx="11801054" cy="2770719"/>
        </p:xfrm>
        <a:graphic>
          <a:graphicData uri="http://schemas.openxmlformats.org/drawingml/2006/table">
            <a:tbl>
              <a:tblPr firstRow="1">
                <a:tableStyleId>{E8B1032C-EA38-4F05-BA0D-38AFFFC7BED3}</a:tableStyleId>
              </a:tblPr>
              <a:tblGrid>
                <a:gridCol w="1809009">
                  <a:extLst>
                    <a:ext uri="{9D8B030D-6E8A-4147-A177-3AD203B41FA5}">
                      <a16:colId xmlns:a16="http://schemas.microsoft.com/office/drawing/2014/main" val="2404012215"/>
                    </a:ext>
                  </a:extLst>
                </a:gridCol>
                <a:gridCol w="1575068">
                  <a:extLst>
                    <a:ext uri="{9D8B030D-6E8A-4147-A177-3AD203B41FA5}">
                      <a16:colId xmlns:a16="http://schemas.microsoft.com/office/drawing/2014/main" val="702996486"/>
                    </a:ext>
                  </a:extLst>
                </a:gridCol>
                <a:gridCol w="2520467">
                  <a:extLst>
                    <a:ext uri="{9D8B030D-6E8A-4147-A177-3AD203B41FA5}">
                      <a16:colId xmlns:a16="http://schemas.microsoft.com/office/drawing/2014/main" val="576642585"/>
                    </a:ext>
                  </a:extLst>
                </a:gridCol>
                <a:gridCol w="5896510">
                  <a:extLst>
                    <a:ext uri="{9D8B030D-6E8A-4147-A177-3AD203B41FA5}">
                      <a16:colId xmlns:a16="http://schemas.microsoft.com/office/drawing/2014/main" val="1151491552"/>
                    </a:ext>
                  </a:extLst>
                </a:gridCol>
              </a:tblGrid>
              <a:tr h="301650">
                <a:tc>
                  <a:txBody>
                    <a:bodyPr/>
                    <a:lstStyle/>
                    <a:p>
                      <a:pPr marL="0" algn="ctr" defTabSz="688819" rtl="0" eaLnBrk="1" latinLnBrk="0" hangingPunct="1"/>
                      <a:r>
                        <a:rPr lang="en-US" sz="1300" b="1" kern="1200" dirty="0">
                          <a:solidFill>
                            <a:schemeClr val="bg1"/>
                          </a:solidFill>
                          <a:latin typeface="Arial" panose="020B0604020202020204" pitchFamily="34" charset="0"/>
                          <a:ea typeface="+mn-ea"/>
                          <a:cs typeface="Arial" panose="020B0604020202020204" pitchFamily="34" charset="0"/>
                        </a:rPr>
                        <a:t>Data Layer</a:t>
                      </a:r>
                    </a:p>
                  </a:txBody>
                  <a:tcPr marL="68584" marR="68584" marT="34292" marB="34292">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tc>
                  <a:txBody>
                    <a:bodyPr/>
                    <a:lstStyle/>
                    <a:p>
                      <a:pPr marL="0" algn="ctr" defTabSz="688819" rtl="0" eaLnBrk="1" latinLnBrk="0" hangingPunct="1"/>
                      <a:endParaRPr lang="en-US" sz="1300" b="1" kern="1200" dirty="0">
                        <a:solidFill>
                          <a:schemeClr val="bg1"/>
                        </a:solidFill>
                        <a:latin typeface="Arial" panose="020B0604020202020204" pitchFamily="34" charset="0"/>
                        <a:ea typeface="+mn-ea"/>
                        <a:cs typeface="Arial" panose="020B0604020202020204" pitchFamily="34" charset="0"/>
                      </a:endParaRPr>
                    </a:p>
                  </a:txBody>
                  <a:tcPr marL="68584" marR="68584" marT="34292" marB="3429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tc>
                  <a:txBody>
                    <a:bodyPr/>
                    <a:lstStyle/>
                    <a:p>
                      <a:pPr marL="0" algn="ctr" defTabSz="688819" rtl="0" eaLnBrk="1" latinLnBrk="0" hangingPunct="1"/>
                      <a:r>
                        <a:rPr lang="en-US" sz="1300" b="1" kern="1200" dirty="0">
                          <a:solidFill>
                            <a:schemeClr val="bg1"/>
                          </a:solidFill>
                          <a:latin typeface="Arial" panose="020B0604020202020204" pitchFamily="34" charset="0"/>
                          <a:ea typeface="+mn-ea"/>
                          <a:cs typeface="Arial" panose="020B0604020202020204" pitchFamily="34" charset="0"/>
                        </a:rPr>
                        <a:t>Technology  Options</a:t>
                      </a:r>
                    </a:p>
                  </a:txBody>
                  <a:tcPr marL="68584" marR="68584" marT="34292" marB="3429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tc>
                  <a:txBody>
                    <a:bodyPr/>
                    <a:lstStyle/>
                    <a:p>
                      <a:pPr marL="0" algn="ctr" defTabSz="688819" rtl="0" eaLnBrk="1" latinLnBrk="0" hangingPunct="1"/>
                      <a:r>
                        <a:rPr lang="en-US" sz="1300" b="1" kern="1200" dirty="0">
                          <a:solidFill>
                            <a:schemeClr val="bg1"/>
                          </a:solidFill>
                          <a:latin typeface="Arial" panose="020B0604020202020204" pitchFamily="34" charset="0"/>
                          <a:ea typeface="+mn-ea"/>
                          <a:cs typeface="Arial" panose="020B0604020202020204" pitchFamily="34" charset="0"/>
                        </a:rPr>
                        <a:t>Function</a:t>
                      </a:r>
                    </a:p>
                  </a:txBody>
                  <a:tcPr marL="68584" marR="68584" marT="34292" marB="3429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045293893"/>
                  </a:ext>
                </a:extLst>
              </a:tr>
              <a:tr h="1298168">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2"/>
                          </a:solidFill>
                          <a:latin typeface="Arial" panose="020B0604020202020204" pitchFamily="34" charset="0"/>
                          <a:ea typeface="+mn-ea"/>
                          <a:cs typeface="Arial" panose="020B0604020202020204" pitchFamily="34" charset="0"/>
                        </a:rPr>
                        <a:t>Exploratory Analytics</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Azure Databricks (ML) </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R</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Python</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a:solidFill>
                            <a:schemeClr val="tx2"/>
                          </a:solidFill>
                          <a:latin typeface="Arial" panose="020B0604020202020204" pitchFamily="34" charset="0"/>
                          <a:ea typeface="+mn-ea"/>
                          <a:cs typeface="Arial" panose="020B0604020202020204" pitchFamily="34" charset="0"/>
                        </a:rPr>
                        <a:t>DataRobot</a:t>
                      </a:r>
                      <a:endParaRPr lang="en-US" sz="1200" kern="1200" dirty="0">
                        <a:solidFill>
                          <a:schemeClr val="tx2"/>
                        </a:solidFill>
                        <a:latin typeface="Arial" panose="020B0604020202020204" pitchFamily="34" charset="0"/>
                        <a:ea typeface="+mn-ea"/>
                        <a:cs typeface="Arial" panose="020B0604020202020204" pitchFamily="34" charset="0"/>
                      </a:endParaRP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2"/>
                          </a:solidFill>
                          <a:latin typeface="Arial" panose="020B0604020202020204" pitchFamily="34" charset="0"/>
                          <a:ea typeface="+mn-ea"/>
                          <a:cs typeface="Arial" panose="020B0604020202020204" pitchFamily="34" charset="0"/>
                        </a:rPr>
                        <a:t>SAS</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Other</a:t>
                      </a:r>
                      <a:r>
                        <a:rPr lang="en-US" sz="1200" kern="1200" baseline="0" dirty="0">
                          <a:solidFill>
                            <a:schemeClr val="tx2"/>
                          </a:solidFill>
                          <a:latin typeface="Arial" panose="020B0604020202020204" pitchFamily="34" charset="0"/>
                          <a:ea typeface="+mn-ea"/>
                          <a:cs typeface="Arial" panose="020B0604020202020204" pitchFamily="34" charset="0"/>
                        </a:rPr>
                        <a:t> tools</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Provides data exploration and discovery capabilities including support for natural language</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Supports descriptive, predictive, prescriptive, customized and advanced analytics</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1024906153"/>
                  </a:ext>
                </a:extLst>
              </a:tr>
              <a:tr h="687267">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2"/>
                          </a:solidFill>
                          <a:latin typeface="Arial" panose="020B0604020202020204" pitchFamily="34" charset="0"/>
                          <a:ea typeface="+mn-ea"/>
                          <a:cs typeface="Arial" panose="020B0604020202020204" pitchFamily="34" charset="0"/>
                        </a:rPr>
                        <a:t>Descriptive Analytics</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Business Intelligence</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Azure Synapse</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Azure Analytical Services </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Power BI </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Generates standard, canned, pre-defined reports; ad-hoc, OLAP, slice and dice, drillable reports and dashboards</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3432390405"/>
                  </a:ext>
                </a:extLst>
              </a:tr>
              <a:tr h="483634">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2"/>
                          </a:solidFill>
                          <a:latin typeface="Arial" panose="020B0604020202020204" pitchFamily="34" charset="0"/>
                          <a:ea typeface="+mn-ea"/>
                          <a:cs typeface="Arial" panose="020B0604020202020204" pitchFamily="34" charset="0"/>
                        </a:rPr>
                        <a:t>Streaming Analytics</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2"/>
                        </a:solidFill>
                        <a:latin typeface="Arial" panose="020B0604020202020204" pitchFamily="34" charset="0"/>
                        <a:ea typeface="+mn-ea"/>
                        <a:cs typeface="Arial" panose="020B0604020202020204" pitchFamily="34" charset="0"/>
                      </a:endParaRP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Azure Databricks </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Acquires data in real-time, manages profile data stores to action on events</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Arial" panose="020B0604020202020204" pitchFamily="34" charset="0"/>
                          <a:ea typeface="+mn-ea"/>
                          <a:cs typeface="Arial" panose="020B0604020202020204" pitchFamily="34" charset="0"/>
                        </a:rPr>
                        <a:t>In-memory layer for Real-time action/output for further decisioning</a:t>
                      </a:r>
                    </a:p>
                  </a:txBody>
                  <a:tcPr marL="68584" marR="68584" marT="34292" marB="34292"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981061827"/>
                  </a:ext>
                </a:extLst>
              </a:tr>
            </a:tbl>
          </a:graphicData>
        </a:graphic>
      </p:graphicFrame>
      <p:sp>
        <p:nvSpPr>
          <p:cNvPr id="9" name="Oval 8"/>
          <p:cNvSpPr/>
          <p:nvPr/>
        </p:nvSpPr>
        <p:spPr>
          <a:xfrm>
            <a:off x="11433282" y="69665"/>
            <a:ext cx="542868" cy="542868"/>
          </a:xfrm>
          <a:prstGeom prst="ellipse">
            <a:avLst/>
          </a:prstGeom>
          <a:solidFill>
            <a:schemeClr val="bg1"/>
          </a:solidFill>
          <a:ln w="127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 name="Picture 2" descr="Architecture, data, data architecture, document, enterpri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2842" y="150252"/>
            <a:ext cx="383746" cy="38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88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33" dirty="0"/>
              <a:t>Table of Contents</a:t>
            </a:r>
          </a:p>
        </p:txBody>
      </p:sp>
      <p:sp>
        <p:nvSpPr>
          <p:cNvPr id="3" name="Footer Placeholder 2"/>
          <p:cNvSpPr>
            <a:spLocks noGrp="1"/>
          </p:cNvSpPr>
          <p:nvPr>
            <p:ph type="ftr" sz="quarter" idx="11"/>
          </p:nvPr>
        </p:nvSpPr>
        <p:spPr/>
        <p:txBody>
          <a:bodyPr/>
          <a:lstStyle/>
          <a:p>
            <a:r>
              <a:rPr lang="en-US" dirty="0"/>
              <a:t>© 2020 Cognizant</a:t>
            </a:r>
          </a:p>
        </p:txBody>
      </p:sp>
      <p:sp>
        <p:nvSpPr>
          <p:cNvPr id="19" name="Slide Number Placeholder 18"/>
          <p:cNvSpPr>
            <a:spLocks noGrp="1"/>
          </p:cNvSpPr>
          <p:nvPr>
            <p:ph type="sldNum" sz="quarter" idx="12"/>
          </p:nvPr>
        </p:nvSpPr>
        <p:spPr/>
        <p:txBody>
          <a:bodyPr/>
          <a:lstStyle/>
          <a:p>
            <a:fld id="{2EFEF571-C9B4-4D92-A7F7-315B894862A8}" type="slidenum">
              <a:rPr lang="en-US" smtClean="0"/>
              <a:pPr/>
              <a:t>2</a:t>
            </a:fld>
            <a:endParaRPr lang="en-US" dirty="0"/>
          </a:p>
        </p:txBody>
      </p:sp>
      <p:grpSp>
        <p:nvGrpSpPr>
          <p:cNvPr id="6" name="Group 5"/>
          <p:cNvGrpSpPr/>
          <p:nvPr/>
        </p:nvGrpSpPr>
        <p:grpSpPr>
          <a:xfrm>
            <a:off x="4231389" y="838382"/>
            <a:ext cx="1348931" cy="4735865"/>
            <a:chOff x="3037751" y="1391211"/>
            <a:chExt cx="1466045" cy="4033023"/>
          </a:xfrm>
        </p:grpSpPr>
        <p:cxnSp>
          <p:nvCxnSpPr>
            <p:cNvPr id="7" name="Elbow Connector 6"/>
            <p:cNvCxnSpPr/>
            <p:nvPr/>
          </p:nvCxnSpPr>
          <p:spPr>
            <a:xfrm flipV="1">
              <a:off x="3058113" y="1391211"/>
              <a:ext cx="1417410" cy="911709"/>
            </a:xfrm>
            <a:prstGeom prst="bentConnector3">
              <a:avLst>
                <a:gd name="adj1" fmla="val 50000"/>
              </a:avLst>
            </a:prstGeom>
            <a:noFill/>
            <a:ln w="19050" cap="flat" cmpd="sng" algn="ctr">
              <a:solidFill>
                <a:srgbClr val="0034A5"/>
              </a:solidFill>
              <a:prstDash val="solid"/>
            </a:ln>
            <a:effectLst/>
          </p:spPr>
        </p:cxnSp>
        <p:cxnSp>
          <p:nvCxnSpPr>
            <p:cNvPr id="8" name="Elbow Connector 7"/>
            <p:cNvCxnSpPr/>
            <p:nvPr/>
          </p:nvCxnSpPr>
          <p:spPr>
            <a:xfrm>
              <a:off x="3037751" y="4986381"/>
              <a:ext cx="1466045" cy="437853"/>
            </a:xfrm>
            <a:prstGeom prst="bentConnector3">
              <a:avLst>
                <a:gd name="adj1" fmla="val 50000"/>
              </a:avLst>
            </a:prstGeom>
            <a:noFill/>
            <a:ln w="19050" cap="flat" cmpd="sng" algn="ctr">
              <a:solidFill>
                <a:srgbClr val="0034A5"/>
              </a:solidFill>
              <a:prstDash val="solid"/>
            </a:ln>
            <a:effectLst/>
          </p:spPr>
        </p:cxnSp>
      </p:grpSp>
      <p:grpSp>
        <p:nvGrpSpPr>
          <p:cNvPr id="9" name="Group 8"/>
          <p:cNvGrpSpPr/>
          <p:nvPr/>
        </p:nvGrpSpPr>
        <p:grpSpPr>
          <a:xfrm>
            <a:off x="1231461" y="1534090"/>
            <a:ext cx="4018960" cy="3764949"/>
            <a:chOff x="66443" y="1781616"/>
            <a:chExt cx="3932644" cy="3709018"/>
          </a:xfrm>
        </p:grpSpPr>
        <p:sp>
          <p:nvSpPr>
            <p:cNvPr id="10" name="Block Arc 9"/>
            <p:cNvSpPr/>
            <p:nvPr/>
          </p:nvSpPr>
          <p:spPr>
            <a:xfrm rot="5400000" flipH="1">
              <a:off x="58250" y="2059987"/>
              <a:ext cx="3264227" cy="3247842"/>
            </a:xfrm>
            <a:prstGeom prst="blockArc">
              <a:avLst>
                <a:gd name="adj1" fmla="val 10883492"/>
                <a:gd name="adj2" fmla="val 21467657"/>
                <a:gd name="adj3" fmla="val 13547"/>
              </a:avLst>
            </a:prstGeom>
            <a:solidFill>
              <a:srgbClr val="0034A5"/>
            </a:solidFill>
            <a:ln w="19050" cap="flat" cmpd="sng" algn="ctr">
              <a:solidFill>
                <a:srgbClr val="0034A5"/>
              </a:solidFill>
              <a:prstDash val="solid"/>
            </a:ln>
            <a:effectLst/>
          </p:spPr>
          <p:txBody>
            <a:bodyPr rtlCol="0" anchor="ctr"/>
            <a:lstStyle/>
            <a:p>
              <a:pPr algn="ctr" defTabSz="1097226">
                <a:defRPr/>
              </a:pPr>
              <a:endParaRPr lang="en-US" sz="2800" kern="0" dirty="0">
                <a:solidFill>
                  <a:srgbClr val="50B3CF"/>
                </a:solidFill>
                <a:latin typeface="Calibri" panose="020F0502020204030204" pitchFamily="34" charset="0"/>
                <a:cs typeface="Calibri" panose="020F0502020204030204" pitchFamily="34" charset="0"/>
              </a:endParaRPr>
            </a:p>
          </p:txBody>
        </p:sp>
        <p:sp>
          <p:nvSpPr>
            <p:cNvPr id="11" name="Oval 10"/>
            <p:cNvSpPr/>
            <p:nvPr/>
          </p:nvSpPr>
          <p:spPr>
            <a:xfrm>
              <a:off x="740143" y="2738442"/>
              <a:ext cx="1886486" cy="1886486"/>
            </a:xfrm>
            <a:prstGeom prst="ellipse">
              <a:avLst/>
            </a:prstGeom>
            <a:noFill/>
            <a:ln w="19050" cap="flat" cmpd="sng" algn="ctr">
              <a:solidFill>
                <a:srgbClr val="00B050"/>
              </a:solidFill>
              <a:prstDash val="solid"/>
            </a:ln>
            <a:effectLst/>
          </p:spPr>
          <p:txBody>
            <a:bodyPr rtlCol="0" anchor="ctr"/>
            <a:lstStyle/>
            <a:p>
              <a:pPr algn="ctr" defTabSz="914354">
                <a:defRPr/>
              </a:pPr>
              <a:endParaRPr lang="en-US" sz="2400" kern="0" dirty="0">
                <a:solidFill>
                  <a:prstClr val="white"/>
                </a:solidFill>
                <a:latin typeface="Calibri" panose="020F0502020204030204" pitchFamily="34" charset="0"/>
                <a:cs typeface="Calibri" panose="020F0502020204030204" pitchFamily="34" charset="0"/>
              </a:endParaRPr>
            </a:p>
          </p:txBody>
        </p:sp>
        <p:sp>
          <p:nvSpPr>
            <p:cNvPr id="12" name="Freeform 11"/>
            <p:cNvSpPr/>
            <p:nvPr/>
          </p:nvSpPr>
          <p:spPr>
            <a:xfrm>
              <a:off x="1739768" y="1781616"/>
              <a:ext cx="1152228" cy="582387"/>
            </a:xfrm>
            <a:custGeom>
              <a:avLst/>
              <a:gdLst>
                <a:gd name="connsiteX0" fmla="*/ 0 w 1774960"/>
                <a:gd name="connsiteY0" fmla="*/ 0 h 3609006"/>
                <a:gd name="connsiteX1" fmla="*/ 153547 w 1774960"/>
                <a:gd name="connsiteY1" fmla="*/ 7754 h 3609006"/>
                <a:gd name="connsiteX2" fmla="*/ 1305775 w 1774960"/>
                <a:gd name="connsiteY2" fmla="*/ 590140 h 3609006"/>
                <a:gd name="connsiteX3" fmla="*/ 1333442 w 1774960"/>
                <a:gd name="connsiteY3" fmla="*/ 623463 h 3609006"/>
                <a:gd name="connsiteX4" fmla="*/ 1222229 w 1774960"/>
                <a:gd name="connsiteY4" fmla="*/ 623463 h 3609006"/>
                <a:gd name="connsiteX5" fmla="*/ 1222229 w 1774960"/>
                <a:gd name="connsiteY5" fmla="*/ 884897 h 3609006"/>
                <a:gd name="connsiteX6" fmla="*/ 1522024 w 1774960"/>
                <a:gd name="connsiteY6" fmla="*/ 884897 h 3609006"/>
                <a:gd name="connsiteX7" fmla="*/ 1582334 w 1774960"/>
                <a:gd name="connsiteY7" fmla="*/ 992037 h 3609006"/>
                <a:gd name="connsiteX8" fmla="*/ 1774960 w 1774960"/>
                <a:gd name="connsiteY8" fmla="*/ 1804503 h 3609006"/>
                <a:gd name="connsiteX9" fmla="*/ 1582334 w 1774960"/>
                <a:gd name="connsiteY9" fmla="*/ 2616969 h 3609006"/>
                <a:gd name="connsiteX10" fmla="*/ 1523590 w 1774960"/>
                <a:gd name="connsiteY10" fmla="*/ 2721328 h 3609006"/>
                <a:gd name="connsiteX11" fmla="*/ 1523590 w 1774960"/>
                <a:gd name="connsiteY11" fmla="*/ 2646152 h 3609006"/>
                <a:gd name="connsiteX12" fmla="*/ 1222229 w 1774960"/>
                <a:gd name="connsiteY12" fmla="*/ 2646152 h 3609006"/>
                <a:gd name="connsiteX13" fmla="*/ 1222229 w 1774960"/>
                <a:gd name="connsiteY13" fmla="*/ 2907586 h 3609006"/>
                <a:gd name="connsiteX14" fmla="*/ 1398167 w 1774960"/>
                <a:gd name="connsiteY14" fmla="*/ 2907586 h 3609006"/>
                <a:gd name="connsiteX15" fmla="*/ 1305775 w 1774960"/>
                <a:gd name="connsiteY15" fmla="*/ 3018867 h 3609006"/>
                <a:gd name="connsiteX16" fmla="*/ 153547 w 1774960"/>
                <a:gd name="connsiteY16" fmla="*/ 3601252 h 3609006"/>
                <a:gd name="connsiteX17" fmla="*/ 0 w 1774960"/>
                <a:gd name="connsiteY17" fmla="*/ 3609006 h 3609006"/>
                <a:gd name="connsiteX18" fmla="*/ 0 w 1774960"/>
                <a:gd name="connsiteY18" fmla="*/ 0 h 3609006"/>
                <a:gd name="connsiteX0" fmla="*/ 1222229 w 1774960"/>
                <a:gd name="connsiteY0" fmla="*/ 884897 h 3609006"/>
                <a:gd name="connsiteX1" fmla="*/ 1522024 w 1774960"/>
                <a:gd name="connsiteY1" fmla="*/ 884897 h 3609006"/>
                <a:gd name="connsiteX2" fmla="*/ 1582334 w 1774960"/>
                <a:gd name="connsiteY2" fmla="*/ 992037 h 3609006"/>
                <a:gd name="connsiteX3" fmla="*/ 1774960 w 1774960"/>
                <a:gd name="connsiteY3" fmla="*/ 1804503 h 3609006"/>
                <a:gd name="connsiteX4" fmla="*/ 1582334 w 1774960"/>
                <a:gd name="connsiteY4" fmla="*/ 2616969 h 3609006"/>
                <a:gd name="connsiteX5" fmla="*/ 1523590 w 1774960"/>
                <a:gd name="connsiteY5" fmla="*/ 2721328 h 3609006"/>
                <a:gd name="connsiteX6" fmla="*/ 1523590 w 1774960"/>
                <a:gd name="connsiteY6" fmla="*/ 2646152 h 3609006"/>
                <a:gd name="connsiteX7" fmla="*/ 1222229 w 1774960"/>
                <a:gd name="connsiteY7" fmla="*/ 2646152 h 3609006"/>
                <a:gd name="connsiteX8" fmla="*/ 1222229 w 1774960"/>
                <a:gd name="connsiteY8" fmla="*/ 2907586 h 3609006"/>
                <a:gd name="connsiteX9" fmla="*/ 1398167 w 1774960"/>
                <a:gd name="connsiteY9" fmla="*/ 2907586 h 3609006"/>
                <a:gd name="connsiteX10" fmla="*/ 1305775 w 1774960"/>
                <a:gd name="connsiteY10" fmla="*/ 3018867 h 3609006"/>
                <a:gd name="connsiteX11" fmla="*/ 153547 w 1774960"/>
                <a:gd name="connsiteY11" fmla="*/ 3601252 h 3609006"/>
                <a:gd name="connsiteX12" fmla="*/ 0 w 1774960"/>
                <a:gd name="connsiteY12" fmla="*/ 3609006 h 3609006"/>
                <a:gd name="connsiteX13" fmla="*/ 0 w 1774960"/>
                <a:gd name="connsiteY13" fmla="*/ 0 h 3609006"/>
                <a:gd name="connsiteX14" fmla="*/ 153547 w 1774960"/>
                <a:gd name="connsiteY14" fmla="*/ 7754 h 3609006"/>
                <a:gd name="connsiteX15" fmla="*/ 1305775 w 1774960"/>
                <a:gd name="connsiteY15" fmla="*/ 590140 h 3609006"/>
                <a:gd name="connsiteX16" fmla="*/ 1333442 w 1774960"/>
                <a:gd name="connsiteY16" fmla="*/ 623463 h 3609006"/>
                <a:gd name="connsiteX17" fmla="*/ 1222229 w 1774960"/>
                <a:gd name="connsiteY17" fmla="*/ 623463 h 3609006"/>
                <a:gd name="connsiteX18" fmla="*/ 1313669 w 1774960"/>
                <a:gd name="connsiteY18" fmla="*/ 976337 h 3609006"/>
                <a:gd name="connsiteX0" fmla="*/ 1522024 w 1774960"/>
                <a:gd name="connsiteY0" fmla="*/ 884897 h 3609006"/>
                <a:gd name="connsiteX1" fmla="*/ 1582334 w 1774960"/>
                <a:gd name="connsiteY1" fmla="*/ 992037 h 3609006"/>
                <a:gd name="connsiteX2" fmla="*/ 1774960 w 1774960"/>
                <a:gd name="connsiteY2" fmla="*/ 1804503 h 3609006"/>
                <a:gd name="connsiteX3" fmla="*/ 1582334 w 1774960"/>
                <a:gd name="connsiteY3" fmla="*/ 2616969 h 3609006"/>
                <a:gd name="connsiteX4" fmla="*/ 1523590 w 1774960"/>
                <a:gd name="connsiteY4" fmla="*/ 2721328 h 3609006"/>
                <a:gd name="connsiteX5" fmla="*/ 1523590 w 1774960"/>
                <a:gd name="connsiteY5" fmla="*/ 2646152 h 3609006"/>
                <a:gd name="connsiteX6" fmla="*/ 1222229 w 1774960"/>
                <a:gd name="connsiteY6" fmla="*/ 2646152 h 3609006"/>
                <a:gd name="connsiteX7" fmla="*/ 1222229 w 1774960"/>
                <a:gd name="connsiteY7" fmla="*/ 2907586 h 3609006"/>
                <a:gd name="connsiteX8" fmla="*/ 1398167 w 1774960"/>
                <a:gd name="connsiteY8" fmla="*/ 2907586 h 3609006"/>
                <a:gd name="connsiteX9" fmla="*/ 1305775 w 1774960"/>
                <a:gd name="connsiteY9" fmla="*/ 3018867 h 3609006"/>
                <a:gd name="connsiteX10" fmla="*/ 153547 w 1774960"/>
                <a:gd name="connsiteY10" fmla="*/ 3601252 h 3609006"/>
                <a:gd name="connsiteX11" fmla="*/ 0 w 1774960"/>
                <a:gd name="connsiteY11" fmla="*/ 3609006 h 3609006"/>
                <a:gd name="connsiteX12" fmla="*/ 0 w 1774960"/>
                <a:gd name="connsiteY12" fmla="*/ 0 h 3609006"/>
                <a:gd name="connsiteX13" fmla="*/ 153547 w 1774960"/>
                <a:gd name="connsiteY13" fmla="*/ 7754 h 3609006"/>
                <a:gd name="connsiteX14" fmla="*/ 1305775 w 1774960"/>
                <a:gd name="connsiteY14" fmla="*/ 590140 h 3609006"/>
                <a:gd name="connsiteX15" fmla="*/ 1333442 w 1774960"/>
                <a:gd name="connsiteY15" fmla="*/ 623463 h 3609006"/>
                <a:gd name="connsiteX16" fmla="*/ 1222229 w 1774960"/>
                <a:gd name="connsiteY16" fmla="*/ 623463 h 3609006"/>
                <a:gd name="connsiteX17" fmla="*/ 1313669 w 1774960"/>
                <a:gd name="connsiteY17" fmla="*/ 976337 h 3609006"/>
                <a:gd name="connsiteX0" fmla="*/ 1582334 w 1774960"/>
                <a:gd name="connsiteY0" fmla="*/ 992037 h 3609006"/>
                <a:gd name="connsiteX1" fmla="*/ 1774960 w 1774960"/>
                <a:gd name="connsiteY1" fmla="*/ 1804503 h 3609006"/>
                <a:gd name="connsiteX2" fmla="*/ 1582334 w 1774960"/>
                <a:gd name="connsiteY2" fmla="*/ 2616969 h 3609006"/>
                <a:gd name="connsiteX3" fmla="*/ 1523590 w 1774960"/>
                <a:gd name="connsiteY3" fmla="*/ 2721328 h 3609006"/>
                <a:gd name="connsiteX4" fmla="*/ 1523590 w 1774960"/>
                <a:gd name="connsiteY4" fmla="*/ 2646152 h 3609006"/>
                <a:gd name="connsiteX5" fmla="*/ 1222229 w 1774960"/>
                <a:gd name="connsiteY5" fmla="*/ 2646152 h 3609006"/>
                <a:gd name="connsiteX6" fmla="*/ 1222229 w 1774960"/>
                <a:gd name="connsiteY6" fmla="*/ 2907586 h 3609006"/>
                <a:gd name="connsiteX7" fmla="*/ 1398167 w 1774960"/>
                <a:gd name="connsiteY7" fmla="*/ 2907586 h 3609006"/>
                <a:gd name="connsiteX8" fmla="*/ 1305775 w 1774960"/>
                <a:gd name="connsiteY8" fmla="*/ 3018867 h 3609006"/>
                <a:gd name="connsiteX9" fmla="*/ 153547 w 1774960"/>
                <a:gd name="connsiteY9" fmla="*/ 3601252 h 3609006"/>
                <a:gd name="connsiteX10" fmla="*/ 0 w 1774960"/>
                <a:gd name="connsiteY10" fmla="*/ 3609006 h 3609006"/>
                <a:gd name="connsiteX11" fmla="*/ 0 w 1774960"/>
                <a:gd name="connsiteY11" fmla="*/ 0 h 3609006"/>
                <a:gd name="connsiteX12" fmla="*/ 153547 w 1774960"/>
                <a:gd name="connsiteY12" fmla="*/ 7754 h 3609006"/>
                <a:gd name="connsiteX13" fmla="*/ 1305775 w 1774960"/>
                <a:gd name="connsiteY13" fmla="*/ 590140 h 3609006"/>
                <a:gd name="connsiteX14" fmla="*/ 1333442 w 1774960"/>
                <a:gd name="connsiteY14" fmla="*/ 623463 h 3609006"/>
                <a:gd name="connsiteX15" fmla="*/ 1222229 w 1774960"/>
                <a:gd name="connsiteY15" fmla="*/ 623463 h 3609006"/>
                <a:gd name="connsiteX16" fmla="*/ 1313669 w 1774960"/>
                <a:gd name="connsiteY16" fmla="*/ 976337 h 3609006"/>
                <a:gd name="connsiteX0" fmla="*/ 1582334 w 1774960"/>
                <a:gd name="connsiteY0" fmla="*/ 984283 h 3601252"/>
                <a:gd name="connsiteX1" fmla="*/ 1774960 w 1774960"/>
                <a:gd name="connsiteY1" fmla="*/ 1796749 h 3601252"/>
                <a:gd name="connsiteX2" fmla="*/ 1582334 w 1774960"/>
                <a:gd name="connsiteY2" fmla="*/ 2609215 h 3601252"/>
                <a:gd name="connsiteX3" fmla="*/ 1523590 w 1774960"/>
                <a:gd name="connsiteY3" fmla="*/ 2713574 h 3601252"/>
                <a:gd name="connsiteX4" fmla="*/ 1523590 w 1774960"/>
                <a:gd name="connsiteY4" fmla="*/ 2638398 h 3601252"/>
                <a:gd name="connsiteX5" fmla="*/ 1222229 w 1774960"/>
                <a:gd name="connsiteY5" fmla="*/ 2638398 h 3601252"/>
                <a:gd name="connsiteX6" fmla="*/ 1222229 w 1774960"/>
                <a:gd name="connsiteY6" fmla="*/ 2899832 h 3601252"/>
                <a:gd name="connsiteX7" fmla="*/ 1398167 w 1774960"/>
                <a:gd name="connsiteY7" fmla="*/ 2899832 h 3601252"/>
                <a:gd name="connsiteX8" fmla="*/ 1305775 w 1774960"/>
                <a:gd name="connsiteY8" fmla="*/ 3011113 h 3601252"/>
                <a:gd name="connsiteX9" fmla="*/ 153547 w 1774960"/>
                <a:gd name="connsiteY9" fmla="*/ 3593498 h 3601252"/>
                <a:gd name="connsiteX10" fmla="*/ 0 w 1774960"/>
                <a:gd name="connsiteY10" fmla="*/ 3601252 h 3601252"/>
                <a:gd name="connsiteX11" fmla="*/ 153547 w 1774960"/>
                <a:gd name="connsiteY11" fmla="*/ 0 h 3601252"/>
                <a:gd name="connsiteX12" fmla="*/ 1305775 w 1774960"/>
                <a:gd name="connsiteY12" fmla="*/ 582386 h 3601252"/>
                <a:gd name="connsiteX13" fmla="*/ 1333442 w 1774960"/>
                <a:gd name="connsiteY13" fmla="*/ 615709 h 3601252"/>
                <a:gd name="connsiteX14" fmla="*/ 1222229 w 1774960"/>
                <a:gd name="connsiteY14" fmla="*/ 615709 h 3601252"/>
                <a:gd name="connsiteX15" fmla="*/ 1313669 w 1774960"/>
                <a:gd name="connsiteY15" fmla="*/ 968583 h 3601252"/>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12" fmla="*/ 1179895 w 1621413"/>
                <a:gd name="connsiteY12" fmla="*/ 615709 h 3593498"/>
                <a:gd name="connsiteX13" fmla="*/ 1068682 w 1621413"/>
                <a:gd name="connsiteY13" fmla="*/ 615709 h 3593498"/>
                <a:gd name="connsiteX14" fmla="*/ 1160122 w 1621413"/>
                <a:gd name="connsiteY14" fmla="*/ 968583 h 3593498"/>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12" fmla="*/ 1179895 w 1621413"/>
                <a:gd name="connsiteY12" fmla="*/ 615709 h 3593498"/>
                <a:gd name="connsiteX13" fmla="*/ 1068682 w 1621413"/>
                <a:gd name="connsiteY13" fmla="*/ 615709 h 3593498"/>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12" fmla="*/ 1179895 w 1621413"/>
                <a:gd name="connsiteY12" fmla="*/ 615709 h 3593498"/>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0" fmla="*/ 1621413 w 1621413"/>
                <a:gd name="connsiteY0" fmla="*/ 1796749 h 3593498"/>
                <a:gd name="connsiteX1" fmla="*/ 1428787 w 1621413"/>
                <a:gd name="connsiteY1" fmla="*/ 2609215 h 3593498"/>
                <a:gd name="connsiteX2" fmla="*/ 1370043 w 1621413"/>
                <a:gd name="connsiteY2" fmla="*/ 2713574 h 3593498"/>
                <a:gd name="connsiteX3" fmla="*/ 1370043 w 1621413"/>
                <a:gd name="connsiteY3" fmla="*/ 2638398 h 3593498"/>
                <a:gd name="connsiteX4" fmla="*/ 1068682 w 1621413"/>
                <a:gd name="connsiteY4" fmla="*/ 2638398 h 3593498"/>
                <a:gd name="connsiteX5" fmla="*/ 1068682 w 1621413"/>
                <a:gd name="connsiteY5" fmla="*/ 2899832 h 3593498"/>
                <a:gd name="connsiteX6" fmla="*/ 1244620 w 1621413"/>
                <a:gd name="connsiteY6" fmla="*/ 2899832 h 3593498"/>
                <a:gd name="connsiteX7" fmla="*/ 1152228 w 1621413"/>
                <a:gd name="connsiteY7" fmla="*/ 3011113 h 3593498"/>
                <a:gd name="connsiteX8" fmla="*/ 0 w 1621413"/>
                <a:gd name="connsiteY8" fmla="*/ 3593498 h 3593498"/>
                <a:gd name="connsiteX9" fmla="*/ 0 w 1621413"/>
                <a:gd name="connsiteY9" fmla="*/ 0 h 3593498"/>
                <a:gd name="connsiteX10" fmla="*/ 1152228 w 1621413"/>
                <a:gd name="connsiteY10" fmla="*/ 582386 h 3593498"/>
                <a:gd name="connsiteX0" fmla="*/ 1428787 w 1428787"/>
                <a:gd name="connsiteY0" fmla="*/ 2609215 h 3593498"/>
                <a:gd name="connsiteX1" fmla="*/ 1370043 w 1428787"/>
                <a:gd name="connsiteY1" fmla="*/ 2713574 h 3593498"/>
                <a:gd name="connsiteX2" fmla="*/ 1370043 w 1428787"/>
                <a:gd name="connsiteY2" fmla="*/ 2638398 h 3593498"/>
                <a:gd name="connsiteX3" fmla="*/ 1068682 w 1428787"/>
                <a:gd name="connsiteY3" fmla="*/ 2638398 h 3593498"/>
                <a:gd name="connsiteX4" fmla="*/ 1068682 w 1428787"/>
                <a:gd name="connsiteY4" fmla="*/ 2899832 h 3593498"/>
                <a:gd name="connsiteX5" fmla="*/ 1244620 w 1428787"/>
                <a:gd name="connsiteY5" fmla="*/ 2899832 h 3593498"/>
                <a:gd name="connsiteX6" fmla="*/ 1152228 w 1428787"/>
                <a:gd name="connsiteY6" fmla="*/ 3011113 h 3593498"/>
                <a:gd name="connsiteX7" fmla="*/ 0 w 1428787"/>
                <a:gd name="connsiteY7" fmla="*/ 3593498 h 3593498"/>
                <a:gd name="connsiteX8" fmla="*/ 0 w 1428787"/>
                <a:gd name="connsiteY8" fmla="*/ 0 h 3593498"/>
                <a:gd name="connsiteX9" fmla="*/ 1152228 w 1428787"/>
                <a:gd name="connsiteY9" fmla="*/ 582386 h 3593498"/>
                <a:gd name="connsiteX0" fmla="*/ 1370043 w 1370043"/>
                <a:gd name="connsiteY0" fmla="*/ 2713574 h 3593498"/>
                <a:gd name="connsiteX1" fmla="*/ 1370043 w 1370043"/>
                <a:gd name="connsiteY1" fmla="*/ 2638398 h 3593498"/>
                <a:gd name="connsiteX2" fmla="*/ 1068682 w 1370043"/>
                <a:gd name="connsiteY2" fmla="*/ 2638398 h 3593498"/>
                <a:gd name="connsiteX3" fmla="*/ 1068682 w 1370043"/>
                <a:gd name="connsiteY3" fmla="*/ 2899832 h 3593498"/>
                <a:gd name="connsiteX4" fmla="*/ 1244620 w 1370043"/>
                <a:gd name="connsiteY4" fmla="*/ 2899832 h 3593498"/>
                <a:gd name="connsiteX5" fmla="*/ 1152228 w 1370043"/>
                <a:gd name="connsiteY5" fmla="*/ 3011113 h 3593498"/>
                <a:gd name="connsiteX6" fmla="*/ 0 w 1370043"/>
                <a:gd name="connsiteY6" fmla="*/ 3593498 h 3593498"/>
                <a:gd name="connsiteX7" fmla="*/ 0 w 1370043"/>
                <a:gd name="connsiteY7" fmla="*/ 0 h 3593498"/>
                <a:gd name="connsiteX8" fmla="*/ 1152228 w 1370043"/>
                <a:gd name="connsiteY8" fmla="*/ 582386 h 3593498"/>
                <a:gd name="connsiteX0" fmla="*/ 1370043 w 1370043"/>
                <a:gd name="connsiteY0" fmla="*/ 2638398 h 3593498"/>
                <a:gd name="connsiteX1" fmla="*/ 1068682 w 1370043"/>
                <a:gd name="connsiteY1" fmla="*/ 2638398 h 3593498"/>
                <a:gd name="connsiteX2" fmla="*/ 1068682 w 1370043"/>
                <a:gd name="connsiteY2" fmla="*/ 2899832 h 3593498"/>
                <a:gd name="connsiteX3" fmla="*/ 1244620 w 1370043"/>
                <a:gd name="connsiteY3" fmla="*/ 2899832 h 3593498"/>
                <a:gd name="connsiteX4" fmla="*/ 1152228 w 1370043"/>
                <a:gd name="connsiteY4" fmla="*/ 3011113 h 3593498"/>
                <a:gd name="connsiteX5" fmla="*/ 0 w 1370043"/>
                <a:gd name="connsiteY5" fmla="*/ 3593498 h 3593498"/>
                <a:gd name="connsiteX6" fmla="*/ 0 w 1370043"/>
                <a:gd name="connsiteY6" fmla="*/ 0 h 3593498"/>
                <a:gd name="connsiteX7" fmla="*/ 1152228 w 1370043"/>
                <a:gd name="connsiteY7" fmla="*/ 582386 h 3593498"/>
                <a:gd name="connsiteX0" fmla="*/ 1068682 w 1244620"/>
                <a:gd name="connsiteY0" fmla="*/ 2638398 h 3593498"/>
                <a:gd name="connsiteX1" fmla="*/ 1068682 w 1244620"/>
                <a:gd name="connsiteY1" fmla="*/ 2899832 h 3593498"/>
                <a:gd name="connsiteX2" fmla="*/ 1244620 w 1244620"/>
                <a:gd name="connsiteY2" fmla="*/ 2899832 h 3593498"/>
                <a:gd name="connsiteX3" fmla="*/ 1152228 w 1244620"/>
                <a:gd name="connsiteY3" fmla="*/ 3011113 h 3593498"/>
                <a:gd name="connsiteX4" fmla="*/ 0 w 1244620"/>
                <a:gd name="connsiteY4" fmla="*/ 3593498 h 3593498"/>
                <a:gd name="connsiteX5" fmla="*/ 0 w 1244620"/>
                <a:gd name="connsiteY5" fmla="*/ 0 h 3593498"/>
                <a:gd name="connsiteX6" fmla="*/ 1152228 w 1244620"/>
                <a:gd name="connsiteY6" fmla="*/ 582386 h 3593498"/>
                <a:gd name="connsiteX0" fmla="*/ 1068682 w 1244620"/>
                <a:gd name="connsiteY0" fmla="*/ 2899832 h 3593498"/>
                <a:gd name="connsiteX1" fmla="*/ 1244620 w 1244620"/>
                <a:gd name="connsiteY1" fmla="*/ 2899832 h 3593498"/>
                <a:gd name="connsiteX2" fmla="*/ 1152228 w 1244620"/>
                <a:gd name="connsiteY2" fmla="*/ 3011113 h 3593498"/>
                <a:gd name="connsiteX3" fmla="*/ 0 w 1244620"/>
                <a:gd name="connsiteY3" fmla="*/ 3593498 h 3593498"/>
                <a:gd name="connsiteX4" fmla="*/ 0 w 1244620"/>
                <a:gd name="connsiteY4" fmla="*/ 0 h 3593498"/>
                <a:gd name="connsiteX5" fmla="*/ 1152228 w 1244620"/>
                <a:gd name="connsiteY5" fmla="*/ 582386 h 3593498"/>
                <a:gd name="connsiteX0" fmla="*/ 1244620 w 1244620"/>
                <a:gd name="connsiteY0" fmla="*/ 2899832 h 3593498"/>
                <a:gd name="connsiteX1" fmla="*/ 1152228 w 1244620"/>
                <a:gd name="connsiteY1" fmla="*/ 3011113 h 3593498"/>
                <a:gd name="connsiteX2" fmla="*/ 0 w 1244620"/>
                <a:gd name="connsiteY2" fmla="*/ 3593498 h 3593498"/>
                <a:gd name="connsiteX3" fmla="*/ 0 w 1244620"/>
                <a:gd name="connsiteY3" fmla="*/ 0 h 3593498"/>
                <a:gd name="connsiteX4" fmla="*/ 1152228 w 1244620"/>
                <a:gd name="connsiteY4" fmla="*/ 582386 h 3593498"/>
                <a:gd name="connsiteX0" fmla="*/ 1152228 w 1152228"/>
                <a:gd name="connsiteY0" fmla="*/ 3011113 h 3593498"/>
                <a:gd name="connsiteX1" fmla="*/ 0 w 1152228"/>
                <a:gd name="connsiteY1" fmla="*/ 3593498 h 3593498"/>
                <a:gd name="connsiteX2" fmla="*/ 0 w 1152228"/>
                <a:gd name="connsiteY2" fmla="*/ 0 h 3593498"/>
                <a:gd name="connsiteX3" fmla="*/ 1152228 w 1152228"/>
                <a:gd name="connsiteY3" fmla="*/ 582386 h 3593498"/>
                <a:gd name="connsiteX0" fmla="*/ 0 w 1152228"/>
                <a:gd name="connsiteY0" fmla="*/ 3593498 h 3593498"/>
                <a:gd name="connsiteX1" fmla="*/ 0 w 1152228"/>
                <a:gd name="connsiteY1" fmla="*/ 0 h 3593498"/>
                <a:gd name="connsiteX2" fmla="*/ 1152228 w 1152228"/>
                <a:gd name="connsiteY2" fmla="*/ 582386 h 3593498"/>
                <a:gd name="connsiteX0" fmla="*/ 0 w 1152228"/>
                <a:gd name="connsiteY0" fmla="*/ 0 h 582386"/>
                <a:gd name="connsiteX1" fmla="*/ 1152228 w 1152228"/>
                <a:gd name="connsiteY1" fmla="*/ 582386 h 582386"/>
              </a:gdLst>
              <a:ahLst/>
              <a:cxnLst>
                <a:cxn ang="0">
                  <a:pos x="connsiteX0" y="connsiteY0"/>
                </a:cxn>
                <a:cxn ang="0">
                  <a:pos x="connsiteX1" y="connsiteY1"/>
                </a:cxn>
              </a:cxnLst>
              <a:rect l="l" t="t" r="r" b="b"/>
              <a:pathLst>
                <a:path w="1152228" h="582386">
                  <a:moveTo>
                    <a:pt x="0" y="0"/>
                  </a:moveTo>
                  <a:cubicBezTo>
                    <a:pt x="455361" y="46244"/>
                    <a:pt x="860715" y="261650"/>
                    <a:pt x="1152228" y="582386"/>
                  </a:cubicBezTo>
                </a:path>
              </a:pathLst>
            </a:custGeom>
            <a:noFill/>
            <a:ln w="19050" cap="flat" cmpd="sng" algn="ctr">
              <a:solidFill>
                <a:srgbClr val="0034A5"/>
              </a:solidFill>
              <a:prstDash val="solid"/>
              <a:headEnd type="oval"/>
            </a:ln>
            <a:effectLst/>
          </p:spPr>
          <p:txBody>
            <a:bodyPr rtlCol="0" anchor="ctr"/>
            <a:lstStyle/>
            <a:p>
              <a:pPr algn="ctr" defTabSz="914354">
                <a:defRPr/>
              </a:pPr>
              <a:endParaRPr lang="en-US" sz="2400" kern="0" dirty="0">
                <a:solidFill>
                  <a:prstClr val="white"/>
                </a:solidFill>
                <a:latin typeface="Calibri" panose="020F0502020204030204" pitchFamily="34" charset="0"/>
                <a:cs typeface="Calibri" panose="020F0502020204030204" pitchFamily="34" charset="0"/>
              </a:endParaRPr>
            </a:p>
          </p:txBody>
        </p:sp>
        <p:sp>
          <p:nvSpPr>
            <p:cNvPr id="13" name="Freeform 12"/>
            <p:cNvSpPr/>
            <p:nvPr/>
          </p:nvSpPr>
          <p:spPr>
            <a:xfrm flipV="1">
              <a:off x="1868046" y="4896048"/>
              <a:ext cx="1152228" cy="594586"/>
            </a:xfrm>
            <a:custGeom>
              <a:avLst/>
              <a:gdLst>
                <a:gd name="connsiteX0" fmla="*/ 0 w 1774960"/>
                <a:gd name="connsiteY0" fmla="*/ 0 h 3609006"/>
                <a:gd name="connsiteX1" fmla="*/ 153547 w 1774960"/>
                <a:gd name="connsiteY1" fmla="*/ 7754 h 3609006"/>
                <a:gd name="connsiteX2" fmla="*/ 1305775 w 1774960"/>
                <a:gd name="connsiteY2" fmla="*/ 590140 h 3609006"/>
                <a:gd name="connsiteX3" fmla="*/ 1333442 w 1774960"/>
                <a:gd name="connsiteY3" fmla="*/ 623463 h 3609006"/>
                <a:gd name="connsiteX4" fmla="*/ 1222229 w 1774960"/>
                <a:gd name="connsiteY4" fmla="*/ 623463 h 3609006"/>
                <a:gd name="connsiteX5" fmla="*/ 1222229 w 1774960"/>
                <a:gd name="connsiteY5" fmla="*/ 884897 h 3609006"/>
                <a:gd name="connsiteX6" fmla="*/ 1522024 w 1774960"/>
                <a:gd name="connsiteY6" fmla="*/ 884897 h 3609006"/>
                <a:gd name="connsiteX7" fmla="*/ 1582334 w 1774960"/>
                <a:gd name="connsiteY7" fmla="*/ 992037 h 3609006"/>
                <a:gd name="connsiteX8" fmla="*/ 1774960 w 1774960"/>
                <a:gd name="connsiteY8" fmla="*/ 1804503 h 3609006"/>
                <a:gd name="connsiteX9" fmla="*/ 1582334 w 1774960"/>
                <a:gd name="connsiteY9" fmla="*/ 2616969 h 3609006"/>
                <a:gd name="connsiteX10" fmla="*/ 1523590 w 1774960"/>
                <a:gd name="connsiteY10" fmla="*/ 2721328 h 3609006"/>
                <a:gd name="connsiteX11" fmla="*/ 1523590 w 1774960"/>
                <a:gd name="connsiteY11" fmla="*/ 2646152 h 3609006"/>
                <a:gd name="connsiteX12" fmla="*/ 1222229 w 1774960"/>
                <a:gd name="connsiteY12" fmla="*/ 2646152 h 3609006"/>
                <a:gd name="connsiteX13" fmla="*/ 1222229 w 1774960"/>
                <a:gd name="connsiteY13" fmla="*/ 2907586 h 3609006"/>
                <a:gd name="connsiteX14" fmla="*/ 1398167 w 1774960"/>
                <a:gd name="connsiteY14" fmla="*/ 2907586 h 3609006"/>
                <a:gd name="connsiteX15" fmla="*/ 1305775 w 1774960"/>
                <a:gd name="connsiteY15" fmla="*/ 3018867 h 3609006"/>
                <a:gd name="connsiteX16" fmla="*/ 153547 w 1774960"/>
                <a:gd name="connsiteY16" fmla="*/ 3601252 h 3609006"/>
                <a:gd name="connsiteX17" fmla="*/ 0 w 1774960"/>
                <a:gd name="connsiteY17" fmla="*/ 3609006 h 3609006"/>
                <a:gd name="connsiteX18" fmla="*/ 0 w 1774960"/>
                <a:gd name="connsiteY18" fmla="*/ 0 h 3609006"/>
                <a:gd name="connsiteX0" fmla="*/ 1222229 w 1774960"/>
                <a:gd name="connsiteY0" fmla="*/ 884897 h 3609006"/>
                <a:gd name="connsiteX1" fmla="*/ 1522024 w 1774960"/>
                <a:gd name="connsiteY1" fmla="*/ 884897 h 3609006"/>
                <a:gd name="connsiteX2" fmla="*/ 1582334 w 1774960"/>
                <a:gd name="connsiteY2" fmla="*/ 992037 h 3609006"/>
                <a:gd name="connsiteX3" fmla="*/ 1774960 w 1774960"/>
                <a:gd name="connsiteY3" fmla="*/ 1804503 h 3609006"/>
                <a:gd name="connsiteX4" fmla="*/ 1582334 w 1774960"/>
                <a:gd name="connsiteY4" fmla="*/ 2616969 h 3609006"/>
                <a:gd name="connsiteX5" fmla="*/ 1523590 w 1774960"/>
                <a:gd name="connsiteY5" fmla="*/ 2721328 h 3609006"/>
                <a:gd name="connsiteX6" fmla="*/ 1523590 w 1774960"/>
                <a:gd name="connsiteY6" fmla="*/ 2646152 h 3609006"/>
                <a:gd name="connsiteX7" fmla="*/ 1222229 w 1774960"/>
                <a:gd name="connsiteY7" fmla="*/ 2646152 h 3609006"/>
                <a:gd name="connsiteX8" fmla="*/ 1222229 w 1774960"/>
                <a:gd name="connsiteY8" fmla="*/ 2907586 h 3609006"/>
                <a:gd name="connsiteX9" fmla="*/ 1398167 w 1774960"/>
                <a:gd name="connsiteY9" fmla="*/ 2907586 h 3609006"/>
                <a:gd name="connsiteX10" fmla="*/ 1305775 w 1774960"/>
                <a:gd name="connsiteY10" fmla="*/ 3018867 h 3609006"/>
                <a:gd name="connsiteX11" fmla="*/ 153547 w 1774960"/>
                <a:gd name="connsiteY11" fmla="*/ 3601252 h 3609006"/>
                <a:gd name="connsiteX12" fmla="*/ 0 w 1774960"/>
                <a:gd name="connsiteY12" fmla="*/ 3609006 h 3609006"/>
                <a:gd name="connsiteX13" fmla="*/ 0 w 1774960"/>
                <a:gd name="connsiteY13" fmla="*/ 0 h 3609006"/>
                <a:gd name="connsiteX14" fmla="*/ 153547 w 1774960"/>
                <a:gd name="connsiteY14" fmla="*/ 7754 h 3609006"/>
                <a:gd name="connsiteX15" fmla="*/ 1305775 w 1774960"/>
                <a:gd name="connsiteY15" fmla="*/ 590140 h 3609006"/>
                <a:gd name="connsiteX16" fmla="*/ 1333442 w 1774960"/>
                <a:gd name="connsiteY16" fmla="*/ 623463 h 3609006"/>
                <a:gd name="connsiteX17" fmla="*/ 1222229 w 1774960"/>
                <a:gd name="connsiteY17" fmla="*/ 623463 h 3609006"/>
                <a:gd name="connsiteX18" fmla="*/ 1313669 w 1774960"/>
                <a:gd name="connsiteY18" fmla="*/ 976337 h 3609006"/>
                <a:gd name="connsiteX0" fmla="*/ 1522024 w 1774960"/>
                <a:gd name="connsiteY0" fmla="*/ 884897 h 3609006"/>
                <a:gd name="connsiteX1" fmla="*/ 1582334 w 1774960"/>
                <a:gd name="connsiteY1" fmla="*/ 992037 h 3609006"/>
                <a:gd name="connsiteX2" fmla="*/ 1774960 w 1774960"/>
                <a:gd name="connsiteY2" fmla="*/ 1804503 h 3609006"/>
                <a:gd name="connsiteX3" fmla="*/ 1582334 w 1774960"/>
                <a:gd name="connsiteY3" fmla="*/ 2616969 h 3609006"/>
                <a:gd name="connsiteX4" fmla="*/ 1523590 w 1774960"/>
                <a:gd name="connsiteY4" fmla="*/ 2721328 h 3609006"/>
                <a:gd name="connsiteX5" fmla="*/ 1523590 w 1774960"/>
                <a:gd name="connsiteY5" fmla="*/ 2646152 h 3609006"/>
                <a:gd name="connsiteX6" fmla="*/ 1222229 w 1774960"/>
                <a:gd name="connsiteY6" fmla="*/ 2646152 h 3609006"/>
                <a:gd name="connsiteX7" fmla="*/ 1222229 w 1774960"/>
                <a:gd name="connsiteY7" fmla="*/ 2907586 h 3609006"/>
                <a:gd name="connsiteX8" fmla="*/ 1398167 w 1774960"/>
                <a:gd name="connsiteY8" fmla="*/ 2907586 h 3609006"/>
                <a:gd name="connsiteX9" fmla="*/ 1305775 w 1774960"/>
                <a:gd name="connsiteY9" fmla="*/ 3018867 h 3609006"/>
                <a:gd name="connsiteX10" fmla="*/ 153547 w 1774960"/>
                <a:gd name="connsiteY10" fmla="*/ 3601252 h 3609006"/>
                <a:gd name="connsiteX11" fmla="*/ 0 w 1774960"/>
                <a:gd name="connsiteY11" fmla="*/ 3609006 h 3609006"/>
                <a:gd name="connsiteX12" fmla="*/ 0 w 1774960"/>
                <a:gd name="connsiteY12" fmla="*/ 0 h 3609006"/>
                <a:gd name="connsiteX13" fmla="*/ 153547 w 1774960"/>
                <a:gd name="connsiteY13" fmla="*/ 7754 h 3609006"/>
                <a:gd name="connsiteX14" fmla="*/ 1305775 w 1774960"/>
                <a:gd name="connsiteY14" fmla="*/ 590140 h 3609006"/>
                <a:gd name="connsiteX15" fmla="*/ 1333442 w 1774960"/>
                <a:gd name="connsiteY15" fmla="*/ 623463 h 3609006"/>
                <a:gd name="connsiteX16" fmla="*/ 1222229 w 1774960"/>
                <a:gd name="connsiteY16" fmla="*/ 623463 h 3609006"/>
                <a:gd name="connsiteX17" fmla="*/ 1313669 w 1774960"/>
                <a:gd name="connsiteY17" fmla="*/ 976337 h 3609006"/>
                <a:gd name="connsiteX0" fmla="*/ 1582334 w 1774960"/>
                <a:gd name="connsiteY0" fmla="*/ 992037 h 3609006"/>
                <a:gd name="connsiteX1" fmla="*/ 1774960 w 1774960"/>
                <a:gd name="connsiteY1" fmla="*/ 1804503 h 3609006"/>
                <a:gd name="connsiteX2" fmla="*/ 1582334 w 1774960"/>
                <a:gd name="connsiteY2" fmla="*/ 2616969 h 3609006"/>
                <a:gd name="connsiteX3" fmla="*/ 1523590 w 1774960"/>
                <a:gd name="connsiteY3" fmla="*/ 2721328 h 3609006"/>
                <a:gd name="connsiteX4" fmla="*/ 1523590 w 1774960"/>
                <a:gd name="connsiteY4" fmla="*/ 2646152 h 3609006"/>
                <a:gd name="connsiteX5" fmla="*/ 1222229 w 1774960"/>
                <a:gd name="connsiteY5" fmla="*/ 2646152 h 3609006"/>
                <a:gd name="connsiteX6" fmla="*/ 1222229 w 1774960"/>
                <a:gd name="connsiteY6" fmla="*/ 2907586 h 3609006"/>
                <a:gd name="connsiteX7" fmla="*/ 1398167 w 1774960"/>
                <a:gd name="connsiteY7" fmla="*/ 2907586 h 3609006"/>
                <a:gd name="connsiteX8" fmla="*/ 1305775 w 1774960"/>
                <a:gd name="connsiteY8" fmla="*/ 3018867 h 3609006"/>
                <a:gd name="connsiteX9" fmla="*/ 153547 w 1774960"/>
                <a:gd name="connsiteY9" fmla="*/ 3601252 h 3609006"/>
                <a:gd name="connsiteX10" fmla="*/ 0 w 1774960"/>
                <a:gd name="connsiteY10" fmla="*/ 3609006 h 3609006"/>
                <a:gd name="connsiteX11" fmla="*/ 0 w 1774960"/>
                <a:gd name="connsiteY11" fmla="*/ 0 h 3609006"/>
                <a:gd name="connsiteX12" fmla="*/ 153547 w 1774960"/>
                <a:gd name="connsiteY12" fmla="*/ 7754 h 3609006"/>
                <a:gd name="connsiteX13" fmla="*/ 1305775 w 1774960"/>
                <a:gd name="connsiteY13" fmla="*/ 590140 h 3609006"/>
                <a:gd name="connsiteX14" fmla="*/ 1333442 w 1774960"/>
                <a:gd name="connsiteY14" fmla="*/ 623463 h 3609006"/>
                <a:gd name="connsiteX15" fmla="*/ 1222229 w 1774960"/>
                <a:gd name="connsiteY15" fmla="*/ 623463 h 3609006"/>
                <a:gd name="connsiteX16" fmla="*/ 1313669 w 1774960"/>
                <a:gd name="connsiteY16" fmla="*/ 976337 h 3609006"/>
                <a:gd name="connsiteX0" fmla="*/ 1582334 w 1774960"/>
                <a:gd name="connsiteY0" fmla="*/ 984283 h 3601252"/>
                <a:gd name="connsiteX1" fmla="*/ 1774960 w 1774960"/>
                <a:gd name="connsiteY1" fmla="*/ 1796749 h 3601252"/>
                <a:gd name="connsiteX2" fmla="*/ 1582334 w 1774960"/>
                <a:gd name="connsiteY2" fmla="*/ 2609215 h 3601252"/>
                <a:gd name="connsiteX3" fmla="*/ 1523590 w 1774960"/>
                <a:gd name="connsiteY3" fmla="*/ 2713574 h 3601252"/>
                <a:gd name="connsiteX4" fmla="*/ 1523590 w 1774960"/>
                <a:gd name="connsiteY4" fmla="*/ 2638398 h 3601252"/>
                <a:gd name="connsiteX5" fmla="*/ 1222229 w 1774960"/>
                <a:gd name="connsiteY5" fmla="*/ 2638398 h 3601252"/>
                <a:gd name="connsiteX6" fmla="*/ 1222229 w 1774960"/>
                <a:gd name="connsiteY6" fmla="*/ 2899832 h 3601252"/>
                <a:gd name="connsiteX7" fmla="*/ 1398167 w 1774960"/>
                <a:gd name="connsiteY7" fmla="*/ 2899832 h 3601252"/>
                <a:gd name="connsiteX8" fmla="*/ 1305775 w 1774960"/>
                <a:gd name="connsiteY8" fmla="*/ 3011113 h 3601252"/>
                <a:gd name="connsiteX9" fmla="*/ 153547 w 1774960"/>
                <a:gd name="connsiteY9" fmla="*/ 3593498 h 3601252"/>
                <a:gd name="connsiteX10" fmla="*/ 0 w 1774960"/>
                <a:gd name="connsiteY10" fmla="*/ 3601252 h 3601252"/>
                <a:gd name="connsiteX11" fmla="*/ 153547 w 1774960"/>
                <a:gd name="connsiteY11" fmla="*/ 0 h 3601252"/>
                <a:gd name="connsiteX12" fmla="*/ 1305775 w 1774960"/>
                <a:gd name="connsiteY12" fmla="*/ 582386 h 3601252"/>
                <a:gd name="connsiteX13" fmla="*/ 1333442 w 1774960"/>
                <a:gd name="connsiteY13" fmla="*/ 615709 h 3601252"/>
                <a:gd name="connsiteX14" fmla="*/ 1222229 w 1774960"/>
                <a:gd name="connsiteY14" fmla="*/ 615709 h 3601252"/>
                <a:gd name="connsiteX15" fmla="*/ 1313669 w 1774960"/>
                <a:gd name="connsiteY15" fmla="*/ 968583 h 3601252"/>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12" fmla="*/ 1179895 w 1621413"/>
                <a:gd name="connsiteY12" fmla="*/ 615709 h 3593498"/>
                <a:gd name="connsiteX13" fmla="*/ 1068682 w 1621413"/>
                <a:gd name="connsiteY13" fmla="*/ 615709 h 3593498"/>
                <a:gd name="connsiteX14" fmla="*/ 1160122 w 1621413"/>
                <a:gd name="connsiteY14" fmla="*/ 968583 h 3593498"/>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12" fmla="*/ 1179895 w 1621413"/>
                <a:gd name="connsiteY12" fmla="*/ 615709 h 3593498"/>
                <a:gd name="connsiteX13" fmla="*/ 1068682 w 1621413"/>
                <a:gd name="connsiteY13" fmla="*/ 615709 h 3593498"/>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12" fmla="*/ 1179895 w 1621413"/>
                <a:gd name="connsiteY12" fmla="*/ 615709 h 3593498"/>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0" fmla="*/ 1621413 w 1621413"/>
                <a:gd name="connsiteY0" fmla="*/ 1796749 h 3593498"/>
                <a:gd name="connsiteX1" fmla="*/ 1428787 w 1621413"/>
                <a:gd name="connsiteY1" fmla="*/ 2609215 h 3593498"/>
                <a:gd name="connsiteX2" fmla="*/ 1370043 w 1621413"/>
                <a:gd name="connsiteY2" fmla="*/ 2713574 h 3593498"/>
                <a:gd name="connsiteX3" fmla="*/ 1370043 w 1621413"/>
                <a:gd name="connsiteY3" fmla="*/ 2638398 h 3593498"/>
                <a:gd name="connsiteX4" fmla="*/ 1068682 w 1621413"/>
                <a:gd name="connsiteY4" fmla="*/ 2638398 h 3593498"/>
                <a:gd name="connsiteX5" fmla="*/ 1068682 w 1621413"/>
                <a:gd name="connsiteY5" fmla="*/ 2899832 h 3593498"/>
                <a:gd name="connsiteX6" fmla="*/ 1244620 w 1621413"/>
                <a:gd name="connsiteY6" fmla="*/ 2899832 h 3593498"/>
                <a:gd name="connsiteX7" fmla="*/ 1152228 w 1621413"/>
                <a:gd name="connsiteY7" fmla="*/ 3011113 h 3593498"/>
                <a:gd name="connsiteX8" fmla="*/ 0 w 1621413"/>
                <a:gd name="connsiteY8" fmla="*/ 3593498 h 3593498"/>
                <a:gd name="connsiteX9" fmla="*/ 0 w 1621413"/>
                <a:gd name="connsiteY9" fmla="*/ 0 h 3593498"/>
                <a:gd name="connsiteX10" fmla="*/ 1152228 w 1621413"/>
                <a:gd name="connsiteY10" fmla="*/ 582386 h 3593498"/>
                <a:gd name="connsiteX0" fmla="*/ 1428787 w 1428787"/>
                <a:gd name="connsiteY0" fmla="*/ 2609215 h 3593498"/>
                <a:gd name="connsiteX1" fmla="*/ 1370043 w 1428787"/>
                <a:gd name="connsiteY1" fmla="*/ 2713574 h 3593498"/>
                <a:gd name="connsiteX2" fmla="*/ 1370043 w 1428787"/>
                <a:gd name="connsiteY2" fmla="*/ 2638398 h 3593498"/>
                <a:gd name="connsiteX3" fmla="*/ 1068682 w 1428787"/>
                <a:gd name="connsiteY3" fmla="*/ 2638398 h 3593498"/>
                <a:gd name="connsiteX4" fmla="*/ 1068682 w 1428787"/>
                <a:gd name="connsiteY4" fmla="*/ 2899832 h 3593498"/>
                <a:gd name="connsiteX5" fmla="*/ 1244620 w 1428787"/>
                <a:gd name="connsiteY5" fmla="*/ 2899832 h 3593498"/>
                <a:gd name="connsiteX6" fmla="*/ 1152228 w 1428787"/>
                <a:gd name="connsiteY6" fmla="*/ 3011113 h 3593498"/>
                <a:gd name="connsiteX7" fmla="*/ 0 w 1428787"/>
                <a:gd name="connsiteY7" fmla="*/ 3593498 h 3593498"/>
                <a:gd name="connsiteX8" fmla="*/ 0 w 1428787"/>
                <a:gd name="connsiteY8" fmla="*/ 0 h 3593498"/>
                <a:gd name="connsiteX9" fmla="*/ 1152228 w 1428787"/>
                <a:gd name="connsiteY9" fmla="*/ 582386 h 3593498"/>
                <a:gd name="connsiteX0" fmla="*/ 1370043 w 1370043"/>
                <a:gd name="connsiteY0" fmla="*/ 2713574 h 3593498"/>
                <a:gd name="connsiteX1" fmla="*/ 1370043 w 1370043"/>
                <a:gd name="connsiteY1" fmla="*/ 2638398 h 3593498"/>
                <a:gd name="connsiteX2" fmla="*/ 1068682 w 1370043"/>
                <a:gd name="connsiteY2" fmla="*/ 2638398 h 3593498"/>
                <a:gd name="connsiteX3" fmla="*/ 1068682 w 1370043"/>
                <a:gd name="connsiteY3" fmla="*/ 2899832 h 3593498"/>
                <a:gd name="connsiteX4" fmla="*/ 1244620 w 1370043"/>
                <a:gd name="connsiteY4" fmla="*/ 2899832 h 3593498"/>
                <a:gd name="connsiteX5" fmla="*/ 1152228 w 1370043"/>
                <a:gd name="connsiteY5" fmla="*/ 3011113 h 3593498"/>
                <a:gd name="connsiteX6" fmla="*/ 0 w 1370043"/>
                <a:gd name="connsiteY6" fmla="*/ 3593498 h 3593498"/>
                <a:gd name="connsiteX7" fmla="*/ 0 w 1370043"/>
                <a:gd name="connsiteY7" fmla="*/ 0 h 3593498"/>
                <a:gd name="connsiteX8" fmla="*/ 1152228 w 1370043"/>
                <a:gd name="connsiteY8" fmla="*/ 582386 h 3593498"/>
                <a:gd name="connsiteX0" fmla="*/ 1370043 w 1370043"/>
                <a:gd name="connsiteY0" fmla="*/ 2638398 h 3593498"/>
                <a:gd name="connsiteX1" fmla="*/ 1068682 w 1370043"/>
                <a:gd name="connsiteY1" fmla="*/ 2638398 h 3593498"/>
                <a:gd name="connsiteX2" fmla="*/ 1068682 w 1370043"/>
                <a:gd name="connsiteY2" fmla="*/ 2899832 h 3593498"/>
                <a:gd name="connsiteX3" fmla="*/ 1244620 w 1370043"/>
                <a:gd name="connsiteY3" fmla="*/ 2899832 h 3593498"/>
                <a:gd name="connsiteX4" fmla="*/ 1152228 w 1370043"/>
                <a:gd name="connsiteY4" fmla="*/ 3011113 h 3593498"/>
                <a:gd name="connsiteX5" fmla="*/ 0 w 1370043"/>
                <a:gd name="connsiteY5" fmla="*/ 3593498 h 3593498"/>
                <a:gd name="connsiteX6" fmla="*/ 0 w 1370043"/>
                <a:gd name="connsiteY6" fmla="*/ 0 h 3593498"/>
                <a:gd name="connsiteX7" fmla="*/ 1152228 w 1370043"/>
                <a:gd name="connsiteY7" fmla="*/ 582386 h 3593498"/>
                <a:gd name="connsiteX0" fmla="*/ 1068682 w 1244620"/>
                <a:gd name="connsiteY0" fmla="*/ 2638398 h 3593498"/>
                <a:gd name="connsiteX1" fmla="*/ 1068682 w 1244620"/>
                <a:gd name="connsiteY1" fmla="*/ 2899832 h 3593498"/>
                <a:gd name="connsiteX2" fmla="*/ 1244620 w 1244620"/>
                <a:gd name="connsiteY2" fmla="*/ 2899832 h 3593498"/>
                <a:gd name="connsiteX3" fmla="*/ 1152228 w 1244620"/>
                <a:gd name="connsiteY3" fmla="*/ 3011113 h 3593498"/>
                <a:gd name="connsiteX4" fmla="*/ 0 w 1244620"/>
                <a:gd name="connsiteY4" fmla="*/ 3593498 h 3593498"/>
                <a:gd name="connsiteX5" fmla="*/ 0 w 1244620"/>
                <a:gd name="connsiteY5" fmla="*/ 0 h 3593498"/>
                <a:gd name="connsiteX6" fmla="*/ 1152228 w 1244620"/>
                <a:gd name="connsiteY6" fmla="*/ 582386 h 3593498"/>
                <a:gd name="connsiteX0" fmla="*/ 1068682 w 1244620"/>
                <a:gd name="connsiteY0" fmla="*/ 2899832 h 3593498"/>
                <a:gd name="connsiteX1" fmla="*/ 1244620 w 1244620"/>
                <a:gd name="connsiteY1" fmla="*/ 2899832 h 3593498"/>
                <a:gd name="connsiteX2" fmla="*/ 1152228 w 1244620"/>
                <a:gd name="connsiteY2" fmla="*/ 3011113 h 3593498"/>
                <a:gd name="connsiteX3" fmla="*/ 0 w 1244620"/>
                <a:gd name="connsiteY3" fmla="*/ 3593498 h 3593498"/>
                <a:gd name="connsiteX4" fmla="*/ 0 w 1244620"/>
                <a:gd name="connsiteY4" fmla="*/ 0 h 3593498"/>
                <a:gd name="connsiteX5" fmla="*/ 1152228 w 1244620"/>
                <a:gd name="connsiteY5" fmla="*/ 582386 h 3593498"/>
                <a:gd name="connsiteX0" fmla="*/ 1244620 w 1244620"/>
                <a:gd name="connsiteY0" fmla="*/ 2899832 h 3593498"/>
                <a:gd name="connsiteX1" fmla="*/ 1152228 w 1244620"/>
                <a:gd name="connsiteY1" fmla="*/ 3011113 h 3593498"/>
                <a:gd name="connsiteX2" fmla="*/ 0 w 1244620"/>
                <a:gd name="connsiteY2" fmla="*/ 3593498 h 3593498"/>
                <a:gd name="connsiteX3" fmla="*/ 0 w 1244620"/>
                <a:gd name="connsiteY3" fmla="*/ 0 h 3593498"/>
                <a:gd name="connsiteX4" fmla="*/ 1152228 w 1244620"/>
                <a:gd name="connsiteY4" fmla="*/ 582386 h 3593498"/>
                <a:gd name="connsiteX0" fmla="*/ 1152228 w 1152228"/>
                <a:gd name="connsiteY0" fmla="*/ 3011113 h 3593498"/>
                <a:gd name="connsiteX1" fmla="*/ 0 w 1152228"/>
                <a:gd name="connsiteY1" fmla="*/ 3593498 h 3593498"/>
                <a:gd name="connsiteX2" fmla="*/ 0 w 1152228"/>
                <a:gd name="connsiteY2" fmla="*/ 0 h 3593498"/>
                <a:gd name="connsiteX3" fmla="*/ 1152228 w 1152228"/>
                <a:gd name="connsiteY3" fmla="*/ 582386 h 3593498"/>
                <a:gd name="connsiteX0" fmla="*/ 0 w 1152228"/>
                <a:gd name="connsiteY0" fmla="*/ 3593498 h 3593498"/>
                <a:gd name="connsiteX1" fmla="*/ 0 w 1152228"/>
                <a:gd name="connsiteY1" fmla="*/ 0 h 3593498"/>
                <a:gd name="connsiteX2" fmla="*/ 1152228 w 1152228"/>
                <a:gd name="connsiteY2" fmla="*/ 582386 h 3593498"/>
                <a:gd name="connsiteX0" fmla="*/ 0 w 1152228"/>
                <a:gd name="connsiteY0" fmla="*/ 0 h 582386"/>
                <a:gd name="connsiteX1" fmla="*/ 1152228 w 1152228"/>
                <a:gd name="connsiteY1" fmla="*/ 582386 h 582386"/>
              </a:gdLst>
              <a:ahLst/>
              <a:cxnLst>
                <a:cxn ang="0">
                  <a:pos x="connsiteX0" y="connsiteY0"/>
                </a:cxn>
                <a:cxn ang="0">
                  <a:pos x="connsiteX1" y="connsiteY1"/>
                </a:cxn>
              </a:cxnLst>
              <a:rect l="l" t="t" r="r" b="b"/>
              <a:pathLst>
                <a:path w="1152228" h="582386">
                  <a:moveTo>
                    <a:pt x="0" y="0"/>
                  </a:moveTo>
                  <a:cubicBezTo>
                    <a:pt x="455361" y="46244"/>
                    <a:pt x="860715" y="261650"/>
                    <a:pt x="1152228" y="582386"/>
                  </a:cubicBezTo>
                </a:path>
              </a:pathLst>
            </a:custGeom>
            <a:noFill/>
            <a:ln w="19050" cap="flat" cmpd="sng" algn="ctr">
              <a:solidFill>
                <a:srgbClr val="0034A5"/>
              </a:solidFill>
              <a:prstDash val="solid"/>
              <a:headEnd type="oval"/>
            </a:ln>
            <a:effectLst/>
          </p:spPr>
          <p:txBody>
            <a:bodyPr rtlCol="0" anchor="ctr"/>
            <a:lstStyle/>
            <a:p>
              <a:pPr algn="ctr" defTabSz="914354">
                <a:defRPr/>
              </a:pPr>
              <a:endParaRPr lang="en-US" sz="2400" kern="0" dirty="0">
                <a:solidFill>
                  <a:prstClr val="white"/>
                </a:solidFill>
                <a:latin typeface="Calibri" panose="020F0502020204030204" pitchFamily="34" charset="0"/>
                <a:cs typeface="Calibri" panose="020F0502020204030204" pitchFamily="34" charset="0"/>
              </a:endParaRPr>
            </a:p>
          </p:txBody>
        </p:sp>
        <p:sp>
          <p:nvSpPr>
            <p:cNvPr id="14" name="Freeform 13"/>
            <p:cNvSpPr/>
            <p:nvPr/>
          </p:nvSpPr>
          <p:spPr>
            <a:xfrm rot="18164608" flipV="1">
              <a:off x="2806066" y="3546994"/>
              <a:ext cx="1152228" cy="594586"/>
            </a:xfrm>
            <a:custGeom>
              <a:avLst/>
              <a:gdLst>
                <a:gd name="connsiteX0" fmla="*/ 0 w 1774960"/>
                <a:gd name="connsiteY0" fmla="*/ 0 h 3609006"/>
                <a:gd name="connsiteX1" fmla="*/ 153547 w 1774960"/>
                <a:gd name="connsiteY1" fmla="*/ 7754 h 3609006"/>
                <a:gd name="connsiteX2" fmla="*/ 1305775 w 1774960"/>
                <a:gd name="connsiteY2" fmla="*/ 590140 h 3609006"/>
                <a:gd name="connsiteX3" fmla="*/ 1333442 w 1774960"/>
                <a:gd name="connsiteY3" fmla="*/ 623463 h 3609006"/>
                <a:gd name="connsiteX4" fmla="*/ 1222229 w 1774960"/>
                <a:gd name="connsiteY4" fmla="*/ 623463 h 3609006"/>
                <a:gd name="connsiteX5" fmla="*/ 1222229 w 1774960"/>
                <a:gd name="connsiteY5" fmla="*/ 884897 h 3609006"/>
                <a:gd name="connsiteX6" fmla="*/ 1522024 w 1774960"/>
                <a:gd name="connsiteY6" fmla="*/ 884897 h 3609006"/>
                <a:gd name="connsiteX7" fmla="*/ 1582334 w 1774960"/>
                <a:gd name="connsiteY7" fmla="*/ 992037 h 3609006"/>
                <a:gd name="connsiteX8" fmla="*/ 1774960 w 1774960"/>
                <a:gd name="connsiteY8" fmla="*/ 1804503 h 3609006"/>
                <a:gd name="connsiteX9" fmla="*/ 1582334 w 1774960"/>
                <a:gd name="connsiteY9" fmla="*/ 2616969 h 3609006"/>
                <a:gd name="connsiteX10" fmla="*/ 1523590 w 1774960"/>
                <a:gd name="connsiteY10" fmla="*/ 2721328 h 3609006"/>
                <a:gd name="connsiteX11" fmla="*/ 1523590 w 1774960"/>
                <a:gd name="connsiteY11" fmla="*/ 2646152 h 3609006"/>
                <a:gd name="connsiteX12" fmla="*/ 1222229 w 1774960"/>
                <a:gd name="connsiteY12" fmla="*/ 2646152 h 3609006"/>
                <a:gd name="connsiteX13" fmla="*/ 1222229 w 1774960"/>
                <a:gd name="connsiteY13" fmla="*/ 2907586 h 3609006"/>
                <a:gd name="connsiteX14" fmla="*/ 1398167 w 1774960"/>
                <a:gd name="connsiteY14" fmla="*/ 2907586 h 3609006"/>
                <a:gd name="connsiteX15" fmla="*/ 1305775 w 1774960"/>
                <a:gd name="connsiteY15" fmla="*/ 3018867 h 3609006"/>
                <a:gd name="connsiteX16" fmla="*/ 153547 w 1774960"/>
                <a:gd name="connsiteY16" fmla="*/ 3601252 h 3609006"/>
                <a:gd name="connsiteX17" fmla="*/ 0 w 1774960"/>
                <a:gd name="connsiteY17" fmla="*/ 3609006 h 3609006"/>
                <a:gd name="connsiteX18" fmla="*/ 0 w 1774960"/>
                <a:gd name="connsiteY18" fmla="*/ 0 h 3609006"/>
                <a:gd name="connsiteX0" fmla="*/ 1222229 w 1774960"/>
                <a:gd name="connsiteY0" fmla="*/ 884897 h 3609006"/>
                <a:gd name="connsiteX1" fmla="*/ 1522024 w 1774960"/>
                <a:gd name="connsiteY1" fmla="*/ 884897 h 3609006"/>
                <a:gd name="connsiteX2" fmla="*/ 1582334 w 1774960"/>
                <a:gd name="connsiteY2" fmla="*/ 992037 h 3609006"/>
                <a:gd name="connsiteX3" fmla="*/ 1774960 w 1774960"/>
                <a:gd name="connsiteY3" fmla="*/ 1804503 h 3609006"/>
                <a:gd name="connsiteX4" fmla="*/ 1582334 w 1774960"/>
                <a:gd name="connsiteY4" fmla="*/ 2616969 h 3609006"/>
                <a:gd name="connsiteX5" fmla="*/ 1523590 w 1774960"/>
                <a:gd name="connsiteY5" fmla="*/ 2721328 h 3609006"/>
                <a:gd name="connsiteX6" fmla="*/ 1523590 w 1774960"/>
                <a:gd name="connsiteY6" fmla="*/ 2646152 h 3609006"/>
                <a:gd name="connsiteX7" fmla="*/ 1222229 w 1774960"/>
                <a:gd name="connsiteY7" fmla="*/ 2646152 h 3609006"/>
                <a:gd name="connsiteX8" fmla="*/ 1222229 w 1774960"/>
                <a:gd name="connsiteY8" fmla="*/ 2907586 h 3609006"/>
                <a:gd name="connsiteX9" fmla="*/ 1398167 w 1774960"/>
                <a:gd name="connsiteY9" fmla="*/ 2907586 h 3609006"/>
                <a:gd name="connsiteX10" fmla="*/ 1305775 w 1774960"/>
                <a:gd name="connsiteY10" fmla="*/ 3018867 h 3609006"/>
                <a:gd name="connsiteX11" fmla="*/ 153547 w 1774960"/>
                <a:gd name="connsiteY11" fmla="*/ 3601252 h 3609006"/>
                <a:gd name="connsiteX12" fmla="*/ 0 w 1774960"/>
                <a:gd name="connsiteY12" fmla="*/ 3609006 h 3609006"/>
                <a:gd name="connsiteX13" fmla="*/ 0 w 1774960"/>
                <a:gd name="connsiteY13" fmla="*/ 0 h 3609006"/>
                <a:gd name="connsiteX14" fmla="*/ 153547 w 1774960"/>
                <a:gd name="connsiteY14" fmla="*/ 7754 h 3609006"/>
                <a:gd name="connsiteX15" fmla="*/ 1305775 w 1774960"/>
                <a:gd name="connsiteY15" fmla="*/ 590140 h 3609006"/>
                <a:gd name="connsiteX16" fmla="*/ 1333442 w 1774960"/>
                <a:gd name="connsiteY16" fmla="*/ 623463 h 3609006"/>
                <a:gd name="connsiteX17" fmla="*/ 1222229 w 1774960"/>
                <a:gd name="connsiteY17" fmla="*/ 623463 h 3609006"/>
                <a:gd name="connsiteX18" fmla="*/ 1313669 w 1774960"/>
                <a:gd name="connsiteY18" fmla="*/ 976337 h 3609006"/>
                <a:gd name="connsiteX0" fmla="*/ 1522024 w 1774960"/>
                <a:gd name="connsiteY0" fmla="*/ 884897 h 3609006"/>
                <a:gd name="connsiteX1" fmla="*/ 1582334 w 1774960"/>
                <a:gd name="connsiteY1" fmla="*/ 992037 h 3609006"/>
                <a:gd name="connsiteX2" fmla="*/ 1774960 w 1774960"/>
                <a:gd name="connsiteY2" fmla="*/ 1804503 h 3609006"/>
                <a:gd name="connsiteX3" fmla="*/ 1582334 w 1774960"/>
                <a:gd name="connsiteY3" fmla="*/ 2616969 h 3609006"/>
                <a:gd name="connsiteX4" fmla="*/ 1523590 w 1774960"/>
                <a:gd name="connsiteY4" fmla="*/ 2721328 h 3609006"/>
                <a:gd name="connsiteX5" fmla="*/ 1523590 w 1774960"/>
                <a:gd name="connsiteY5" fmla="*/ 2646152 h 3609006"/>
                <a:gd name="connsiteX6" fmla="*/ 1222229 w 1774960"/>
                <a:gd name="connsiteY6" fmla="*/ 2646152 h 3609006"/>
                <a:gd name="connsiteX7" fmla="*/ 1222229 w 1774960"/>
                <a:gd name="connsiteY7" fmla="*/ 2907586 h 3609006"/>
                <a:gd name="connsiteX8" fmla="*/ 1398167 w 1774960"/>
                <a:gd name="connsiteY8" fmla="*/ 2907586 h 3609006"/>
                <a:gd name="connsiteX9" fmla="*/ 1305775 w 1774960"/>
                <a:gd name="connsiteY9" fmla="*/ 3018867 h 3609006"/>
                <a:gd name="connsiteX10" fmla="*/ 153547 w 1774960"/>
                <a:gd name="connsiteY10" fmla="*/ 3601252 h 3609006"/>
                <a:gd name="connsiteX11" fmla="*/ 0 w 1774960"/>
                <a:gd name="connsiteY11" fmla="*/ 3609006 h 3609006"/>
                <a:gd name="connsiteX12" fmla="*/ 0 w 1774960"/>
                <a:gd name="connsiteY12" fmla="*/ 0 h 3609006"/>
                <a:gd name="connsiteX13" fmla="*/ 153547 w 1774960"/>
                <a:gd name="connsiteY13" fmla="*/ 7754 h 3609006"/>
                <a:gd name="connsiteX14" fmla="*/ 1305775 w 1774960"/>
                <a:gd name="connsiteY14" fmla="*/ 590140 h 3609006"/>
                <a:gd name="connsiteX15" fmla="*/ 1333442 w 1774960"/>
                <a:gd name="connsiteY15" fmla="*/ 623463 h 3609006"/>
                <a:gd name="connsiteX16" fmla="*/ 1222229 w 1774960"/>
                <a:gd name="connsiteY16" fmla="*/ 623463 h 3609006"/>
                <a:gd name="connsiteX17" fmla="*/ 1313669 w 1774960"/>
                <a:gd name="connsiteY17" fmla="*/ 976337 h 3609006"/>
                <a:gd name="connsiteX0" fmla="*/ 1582334 w 1774960"/>
                <a:gd name="connsiteY0" fmla="*/ 992037 h 3609006"/>
                <a:gd name="connsiteX1" fmla="*/ 1774960 w 1774960"/>
                <a:gd name="connsiteY1" fmla="*/ 1804503 h 3609006"/>
                <a:gd name="connsiteX2" fmla="*/ 1582334 w 1774960"/>
                <a:gd name="connsiteY2" fmla="*/ 2616969 h 3609006"/>
                <a:gd name="connsiteX3" fmla="*/ 1523590 w 1774960"/>
                <a:gd name="connsiteY3" fmla="*/ 2721328 h 3609006"/>
                <a:gd name="connsiteX4" fmla="*/ 1523590 w 1774960"/>
                <a:gd name="connsiteY4" fmla="*/ 2646152 h 3609006"/>
                <a:gd name="connsiteX5" fmla="*/ 1222229 w 1774960"/>
                <a:gd name="connsiteY5" fmla="*/ 2646152 h 3609006"/>
                <a:gd name="connsiteX6" fmla="*/ 1222229 w 1774960"/>
                <a:gd name="connsiteY6" fmla="*/ 2907586 h 3609006"/>
                <a:gd name="connsiteX7" fmla="*/ 1398167 w 1774960"/>
                <a:gd name="connsiteY7" fmla="*/ 2907586 h 3609006"/>
                <a:gd name="connsiteX8" fmla="*/ 1305775 w 1774960"/>
                <a:gd name="connsiteY8" fmla="*/ 3018867 h 3609006"/>
                <a:gd name="connsiteX9" fmla="*/ 153547 w 1774960"/>
                <a:gd name="connsiteY9" fmla="*/ 3601252 h 3609006"/>
                <a:gd name="connsiteX10" fmla="*/ 0 w 1774960"/>
                <a:gd name="connsiteY10" fmla="*/ 3609006 h 3609006"/>
                <a:gd name="connsiteX11" fmla="*/ 0 w 1774960"/>
                <a:gd name="connsiteY11" fmla="*/ 0 h 3609006"/>
                <a:gd name="connsiteX12" fmla="*/ 153547 w 1774960"/>
                <a:gd name="connsiteY12" fmla="*/ 7754 h 3609006"/>
                <a:gd name="connsiteX13" fmla="*/ 1305775 w 1774960"/>
                <a:gd name="connsiteY13" fmla="*/ 590140 h 3609006"/>
                <a:gd name="connsiteX14" fmla="*/ 1333442 w 1774960"/>
                <a:gd name="connsiteY14" fmla="*/ 623463 h 3609006"/>
                <a:gd name="connsiteX15" fmla="*/ 1222229 w 1774960"/>
                <a:gd name="connsiteY15" fmla="*/ 623463 h 3609006"/>
                <a:gd name="connsiteX16" fmla="*/ 1313669 w 1774960"/>
                <a:gd name="connsiteY16" fmla="*/ 976337 h 3609006"/>
                <a:gd name="connsiteX0" fmla="*/ 1582334 w 1774960"/>
                <a:gd name="connsiteY0" fmla="*/ 984283 h 3601252"/>
                <a:gd name="connsiteX1" fmla="*/ 1774960 w 1774960"/>
                <a:gd name="connsiteY1" fmla="*/ 1796749 h 3601252"/>
                <a:gd name="connsiteX2" fmla="*/ 1582334 w 1774960"/>
                <a:gd name="connsiteY2" fmla="*/ 2609215 h 3601252"/>
                <a:gd name="connsiteX3" fmla="*/ 1523590 w 1774960"/>
                <a:gd name="connsiteY3" fmla="*/ 2713574 h 3601252"/>
                <a:gd name="connsiteX4" fmla="*/ 1523590 w 1774960"/>
                <a:gd name="connsiteY4" fmla="*/ 2638398 h 3601252"/>
                <a:gd name="connsiteX5" fmla="*/ 1222229 w 1774960"/>
                <a:gd name="connsiteY5" fmla="*/ 2638398 h 3601252"/>
                <a:gd name="connsiteX6" fmla="*/ 1222229 w 1774960"/>
                <a:gd name="connsiteY6" fmla="*/ 2899832 h 3601252"/>
                <a:gd name="connsiteX7" fmla="*/ 1398167 w 1774960"/>
                <a:gd name="connsiteY7" fmla="*/ 2899832 h 3601252"/>
                <a:gd name="connsiteX8" fmla="*/ 1305775 w 1774960"/>
                <a:gd name="connsiteY8" fmla="*/ 3011113 h 3601252"/>
                <a:gd name="connsiteX9" fmla="*/ 153547 w 1774960"/>
                <a:gd name="connsiteY9" fmla="*/ 3593498 h 3601252"/>
                <a:gd name="connsiteX10" fmla="*/ 0 w 1774960"/>
                <a:gd name="connsiteY10" fmla="*/ 3601252 h 3601252"/>
                <a:gd name="connsiteX11" fmla="*/ 153547 w 1774960"/>
                <a:gd name="connsiteY11" fmla="*/ 0 h 3601252"/>
                <a:gd name="connsiteX12" fmla="*/ 1305775 w 1774960"/>
                <a:gd name="connsiteY12" fmla="*/ 582386 h 3601252"/>
                <a:gd name="connsiteX13" fmla="*/ 1333442 w 1774960"/>
                <a:gd name="connsiteY13" fmla="*/ 615709 h 3601252"/>
                <a:gd name="connsiteX14" fmla="*/ 1222229 w 1774960"/>
                <a:gd name="connsiteY14" fmla="*/ 615709 h 3601252"/>
                <a:gd name="connsiteX15" fmla="*/ 1313669 w 1774960"/>
                <a:gd name="connsiteY15" fmla="*/ 968583 h 3601252"/>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12" fmla="*/ 1179895 w 1621413"/>
                <a:gd name="connsiteY12" fmla="*/ 615709 h 3593498"/>
                <a:gd name="connsiteX13" fmla="*/ 1068682 w 1621413"/>
                <a:gd name="connsiteY13" fmla="*/ 615709 h 3593498"/>
                <a:gd name="connsiteX14" fmla="*/ 1160122 w 1621413"/>
                <a:gd name="connsiteY14" fmla="*/ 968583 h 3593498"/>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12" fmla="*/ 1179895 w 1621413"/>
                <a:gd name="connsiteY12" fmla="*/ 615709 h 3593498"/>
                <a:gd name="connsiteX13" fmla="*/ 1068682 w 1621413"/>
                <a:gd name="connsiteY13" fmla="*/ 615709 h 3593498"/>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12" fmla="*/ 1179895 w 1621413"/>
                <a:gd name="connsiteY12" fmla="*/ 615709 h 3593498"/>
                <a:gd name="connsiteX0" fmla="*/ 1428787 w 1621413"/>
                <a:gd name="connsiteY0" fmla="*/ 984283 h 3593498"/>
                <a:gd name="connsiteX1" fmla="*/ 1621413 w 1621413"/>
                <a:gd name="connsiteY1" fmla="*/ 1796749 h 3593498"/>
                <a:gd name="connsiteX2" fmla="*/ 1428787 w 1621413"/>
                <a:gd name="connsiteY2" fmla="*/ 2609215 h 3593498"/>
                <a:gd name="connsiteX3" fmla="*/ 1370043 w 1621413"/>
                <a:gd name="connsiteY3" fmla="*/ 2713574 h 3593498"/>
                <a:gd name="connsiteX4" fmla="*/ 1370043 w 1621413"/>
                <a:gd name="connsiteY4" fmla="*/ 2638398 h 3593498"/>
                <a:gd name="connsiteX5" fmla="*/ 1068682 w 1621413"/>
                <a:gd name="connsiteY5" fmla="*/ 2638398 h 3593498"/>
                <a:gd name="connsiteX6" fmla="*/ 1068682 w 1621413"/>
                <a:gd name="connsiteY6" fmla="*/ 2899832 h 3593498"/>
                <a:gd name="connsiteX7" fmla="*/ 1244620 w 1621413"/>
                <a:gd name="connsiteY7" fmla="*/ 2899832 h 3593498"/>
                <a:gd name="connsiteX8" fmla="*/ 1152228 w 1621413"/>
                <a:gd name="connsiteY8" fmla="*/ 3011113 h 3593498"/>
                <a:gd name="connsiteX9" fmla="*/ 0 w 1621413"/>
                <a:gd name="connsiteY9" fmla="*/ 3593498 h 3593498"/>
                <a:gd name="connsiteX10" fmla="*/ 0 w 1621413"/>
                <a:gd name="connsiteY10" fmla="*/ 0 h 3593498"/>
                <a:gd name="connsiteX11" fmla="*/ 1152228 w 1621413"/>
                <a:gd name="connsiteY11" fmla="*/ 582386 h 3593498"/>
                <a:gd name="connsiteX0" fmla="*/ 1621413 w 1621413"/>
                <a:gd name="connsiteY0" fmla="*/ 1796749 h 3593498"/>
                <a:gd name="connsiteX1" fmla="*/ 1428787 w 1621413"/>
                <a:gd name="connsiteY1" fmla="*/ 2609215 h 3593498"/>
                <a:gd name="connsiteX2" fmla="*/ 1370043 w 1621413"/>
                <a:gd name="connsiteY2" fmla="*/ 2713574 h 3593498"/>
                <a:gd name="connsiteX3" fmla="*/ 1370043 w 1621413"/>
                <a:gd name="connsiteY3" fmla="*/ 2638398 h 3593498"/>
                <a:gd name="connsiteX4" fmla="*/ 1068682 w 1621413"/>
                <a:gd name="connsiteY4" fmla="*/ 2638398 h 3593498"/>
                <a:gd name="connsiteX5" fmla="*/ 1068682 w 1621413"/>
                <a:gd name="connsiteY5" fmla="*/ 2899832 h 3593498"/>
                <a:gd name="connsiteX6" fmla="*/ 1244620 w 1621413"/>
                <a:gd name="connsiteY6" fmla="*/ 2899832 h 3593498"/>
                <a:gd name="connsiteX7" fmla="*/ 1152228 w 1621413"/>
                <a:gd name="connsiteY7" fmla="*/ 3011113 h 3593498"/>
                <a:gd name="connsiteX8" fmla="*/ 0 w 1621413"/>
                <a:gd name="connsiteY8" fmla="*/ 3593498 h 3593498"/>
                <a:gd name="connsiteX9" fmla="*/ 0 w 1621413"/>
                <a:gd name="connsiteY9" fmla="*/ 0 h 3593498"/>
                <a:gd name="connsiteX10" fmla="*/ 1152228 w 1621413"/>
                <a:gd name="connsiteY10" fmla="*/ 582386 h 3593498"/>
                <a:gd name="connsiteX0" fmla="*/ 1428787 w 1428787"/>
                <a:gd name="connsiteY0" fmla="*/ 2609215 h 3593498"/>
                <a:gd name="connsiteX1" fmla="*/ 1370043 w 1428787"/>
                <a:gd name="connsiteY1" fmla="*/ 2713574 h 3593498"/>
                <a:gd name="connsiteX2" fmla="*/ 1370043 w 1428787"/>
                <a:gd name="connsiteY2" fmla="*/ 2638398 h 3593498"/>
                <a:gd name="connsiteX3" fmla="*/ 1068682 w 1428787"/>
                <a:gd name="connsiteY3" fmla="*/ 2638398 h 3593498"/>
                <a:gd name="connsiteX4" fmla="*/ 1068682 w 1428787"/>
                <a:gd name="connsiteY4" fmla="*/ 2899832 h 3593498"/>
                <a:gd name="connsiteX5" fmla="*/ 1244620 w 1428787"/>
                <a:gd name="connsiteY5" fmla="*/ 2899832 h 3593498"/>
                <a:gd name="connsiteX6" fmla="*/ 1152228 w 1428787"/>
                <a:gd name="connsiteY6" fmla="*/ 3011113 h 3593498"/>
                <a:gd name="connsiteX7" fmla="*/ 0 w 1428787"/>
                <a:gd name="connsiteY7" fmla="*/ 3593498 h 3593498"/>
                <a:gd name="connsiteX8" fmla="*/ 0 w 1428787"/>
                <a:gd name="connsiteY8" fmla="*/ 0 h 3593498"/>
                <a:gd name="connsiteX9" fmla="*/ 1152228 w 1428787"/>
                <a:gd name="connsiteY9" fmla="*/ 582386 h 3593498"/>
                <a:gd name="connsiteX0" fmla="*/ 1370043 w 1370043"/>
                <a:gd name="connsiteY0" fmla="*/ 2713574 h 3593498"/>
                <a:gd name="connsiteX1" fmla="*/ 1370043 w 1370043"/>
                <a:gd name="connsiteY1" fmla="*/ 2638398 h 3593498"/>
                <a:gd name="connsiteX2" fmla="*/ 1068682 w 1370043"/>
                <a:gd name="connsiteY2" fmla="*/ 2638398 h 3593498"/>
                <a:gd name="connsiteX3" fmla="*/ 1068682 w 1370043"/>
                <a:gd name="connsiteY3" fmla="*/ 2899832 h 3593498"/>
                <a:gd name="connsiteX4" fmla="*/ 1244620 w 1370043"/>
                <a:gd name="connsiteY4" fmla="*/ 2899832 h 3593498"/>
                <a:gd name="connsiteX5" fmla="*/ 1152228 w 1370043"/>
                <a:gd name="connsiteY5" fmla="*/ 3011113 h 3593498"/>
                <a:gd name="connsiteX6" fmla="*/ 0 w 1370043"/>
                <a:gd name="connsiteY6" fmla="*/ 3593498 h 3593498"/>
                <a:gd name="connsiteX7" fmla="*/ 0 w 1370043"/>
                <a:gd name="connsiteY7" fmla="*/ 0 h 3593498"/>
                <a:gd name="connsiteX8" fmla="*/ 1152228 w 1370043"/>
                <a:gd name="connsiteY8" fmla="*/ 582386 h 3593498"/>
                <a:gd name="connsiteX0" fmla="*/ 1370043 w 1370043"/>
                <a:gd name="connsiteY0" fmla="*/ 2638398 h 3593498"/>
                <a:gd name="connsiteX1" fmla="*/ 1068682 w 1370043"/>
                <a:gd name="connsiteY1" fmla="*/ 2638398 h 3593498"/>
                <a:gd name="connsiteX2" fmla="*/ 1068682 w 1370043"/>
                <a:gd name="connsiteY2" fmla="*/ 2899832 h 3593498"/>
                <a:gd name="connsiteX3" fmla="*/ 1244620 w 1370043"/>
                <a:gd name="connsiteY3" fmla="*/ 2899832 h 3593498"/>
                <a:gd name="connsiteX4" fmla="*/ 1152228 w 1370043"/>
                <a:gd name="connsiteY4" fmla="*/ 3011113 h 3593498"/>
                <a:gd name="connsiteX5" fmla="*/ 0 w 1370043"/>
                <a:gd name="connsiteY5" fmla="*/ 3593498 h 3593498"/>
                <a:gd name="connsiteX6" fmla="*/ 0 w 1370043"/>
                <a:gd name="connsiteY6" fmla="*/ 0 h 3593498"/>
                <a:gd name="connsiteX7" fmla="*/ 1152228 w 1370043"/>
                <a:gd name="connsiteY7" fmla="*/ 582386 h 3593498"/>
                <a:gd name="connsiteX0" fmla="*/ 1068682 w 1244620"/>
                <a:gd name="connsiteY0" fmla="*/ 2638398 h 3593498"/>
                <a:gd name="connsiteX1" fmla="*/ 1068682 w 1244620"/>
                <a:gd name="connsiteY1" fmla="*/ 2899832 h 3593498"/>
                <a:gd name="connsiteX2" fmla="*/ 1244620 w 1244620"/>
                <a:gd name="connsiteY2" fmla="*/ 2899832 h 3593498"/>
                <a:gd name="connsiteX3" fmla="*/ 1152228 w 1244620"/>
                <a:gd name="connsiteY3" fmla="*/ 3011113 h 3593498"/>
                <a:gd name="connsiteX4" fmla="*/ 0 w 1244620"/>
                <a:gd name="connsiteY4" fmla="*/ 3593498 h 3593498"/>
                <a:gd name="connsiteX5" fmla="*/ 0 w 1244620"/>
                <a:gd name="connsiteY5" fmla="*/ 0 h 3593498"/>
                <a:gd name="connsiteX6" fmla="*/ 1152228 w 1244620"/>
                <a:gd name="connsiteY6" fmla="*/ 582386 h 3593498"/>
                <a:gd name="connsiteX0" fmla="*/ 1068682 w 1244620"/>
                <a:gd name="connsiteY0" fmla="*/ 2899832 h 3593498"/>
                <a:gd name="connsiteX1" fmla="*/ 1244620 w 1244620"/>
                <a:gd name="connsiteY1" fmla="*/ 2899832 h 3593498"/>
                <a:gd name="connsiteX2" fmla="*/ 1152228 w 1244620"/>
                <a:gd name="connsiteY2" fmla="*/ 3011113 h 3593498"/>
                <a:gd name="connsiteX3" fmla="*/ 0 w 1244620"/>
                <a:gd name="connsiteY3" fmla="*/ 3593498 h 3593498"/>
                <a:gd name="connsiteX4" fmla="*/ 0 w 1244620"/>
                <a:gd name="connsiteY4" fmla="*/ 0 h 3593498"/>
                <a:gd name="connsiteX5" fmla="*/ 1152228 w 1244620"/>
                <a:gd name="connsiteY5" fmla="*/ 582386 h 3593498"/>
                <a:gd name="connsiteX0" fmla="*/ 1244620 w 1244620"/>
                <a:gd name="connsiteY0" fmla="*/ 2899832 h 3593498"/>
                <a:gd name="connsiteX1" fmla="*/ 1152228 w 1244620"/>
                <a:gd name="connsiteY1" fmla="*/ 3011113 h 3593498"/>
                <a:gd name="connsiteX2" fmla="*/ 0 w 1244620"/>
                <a:gd name="connsiteY2" fmla="*/ 3593498 h 3593498"/>
                <a:gd name="connsiteX3" fmla="*/ 0 w 1244620"/>
                <a:gd name="connsiteY3" fmla="*/ 0 h 3593498"/>
                <a:gd name="connsiteX4" fmla="*/ 1152228 w 1244620"/>
                <a:gd name="connsiteY4" fmla="*/ 582386 h 3593498"/>
                <a:gd name="connsiteX0" fmla="*/ 1152228 w 1152228"/>
                <a:gd name="connsiteY0" fmla="*/ 3011113 h 3593498"/>
                <a:gd name="connsiteX1" fmla="*/ 0 w 1152228"/>
                <a:gd name="connsiteY1" fmla="*/ 3593498 h 3593498"/>
                <a:gd name="connsiteX2" fmla="*/ 0 w 1152228"/>
                <a:gd name="connsiteY2" fmla="*/ 0 h 3593498"/>
                <a:gd name="connsiteX3" fmla="*/ 1152228 w 1152228"/>
                <a:gd name="connsiteY3" fmla="*/ 582386 h 3593498"/>
                <a:gd name="connsiteX0" fmla="*/ 0 w 1152228"/>
                <a:gd name="connsiteY0" fmla="*/ 3593498 h 3593498"/>
                <a:gd name="connsiteX1" fmla="*/ 0 w 1152228"/>
                <a:gd name="connsiteY1" fmla="*/ 0 h 3593498"/>
                <a:gd name="connsiteX2" fmla="*/ 1152228 w 1152228"/>
                <a:gd name="connsiteY2" fmla="*/ 582386 h 3593498"/>
                <a:gd name="connsiteX0" fmla="*/ 0 w 1152228"/>
                <a:gd name="connsiteY0" fmla="*/ 0 h 582386"/>
                <a:gd name="connsiteX1" fmla="*/ 1152228 w 1152228"/>
                <a:gd name="connsiteY1" fmla="*/ 582386 h 582386"/>
              </a:gdLst>
              <a:ahLst/>
              <a:cxnLst>
                <a:cxn ang="0">
                  <a:pos x="connsiteX0" y="connsiteY0"/>
                </a:cxn>
                <a:cxn ang="0">
                  <a:pos x="connsiteX1" y="connsiteY1"/>
                </a:cxn>
              </a:cxnLst>
              <a:rect l="l" t="t" r="r" b="b"/>
              <a:pathLst>
                <a:path w="1152228" h="582386">
                  <a:moveTo>
                    <a:pt x="0" y="0"/>
                  </a:moveTo>
                  <a:cubicBezTo>
                    <a:pt x="455361" y="46244"/>
                    <a:pt x="860715" y="261650"/>
                    <a:pt x="1152228" y="582386"/>
                  </a:cubicBezTo>
                </a:path>
              </a:pathLst>
            </a:custGeom>
            <a:noFill/>
            <a:ln w="19050" cap="flat" cmpd="sng" algn="ctr">
              <a:solidFill>
                <a:srgbClr val="0034A5"/>
              </a:solidFill>
              <a:prstDash val="solid"/>
              <a:headEnd type="oval"/>
            </a:ln>
            <a:effectLst/>
          </p:spPr>
          <p:txBody>
            <a:bodyPr rtlCol="0" anchor="ctr"/>
            <a:lstStyle/>
            <a:p>
              <a:pPr algn="ctr" defTabSz="914354">
                <a:defRPr/>
              </a:pPr>
              <a:endParaRPr lang="en-US" sz="2400" kern="0" dirty="0">
                <a:solidFill>
                  <a:prstClr val="white"/>
                </a:solidFill>
                <a:latin typeface="Calibri" panose="020F0502020204030204" pitchFamily="34" charset="0"/>
                <a:cs typeface="Calibri" panose="020F0502020204030204" pitchFamily="34" charset="0"/>
              </a:endParaRPr>
            </a:p>
          </p:txBody>
        </p:sp>
        <p:sp>
          <p:nvSpPr>
            <p:cNvPr id="15" name="Freeform 14"/>
            <p:cNvSpPr/>
            <p:nvPr/>
          </p:nvSpPr>
          <p:spPr>
            <a:xfrm rot="1209274">
              <a:off x="3298303" y="4081321"/>
              <a:ext cx="202970" cy="1128141"/>
            </a:xfrm>
            <a:custGeom>
              <a:avLst/>
              <a:gdLst>
                <a:gd name="connsiteX0" fmla="*/ 0 w 2147254"/>
                <a:gd name="connsiteY0" fmla="*/ 0 h 4365988"/>
                <a:gd name="connsiteX1" fmla="*/ 185753 w 2147254"/>
                <a:gd name="connsiteY1" fmla="*/ 9380 h 4365988"/>
                <a:gd name="connsiteX2" fmla="*/ 2060649 w 2147254"/>
                <a:gd name="connsiteY2" fmla="*/ 1571908 h 4365988"/>
                <a:gd name="connsiteX3" fmla="*/ 2073634 w 2147254"/>
                <a:gd name="connsiteY3" fmla="*/ 1625879 h 4365988"/>
                <a:gd name="connsiteX4" fmla="*/ 1909538 w 2147254"/>
                <a:gd name="connsiteY4" fmla="*/ 1625879 h 4365988"/>
                <a:gd name="connsiteX5" fmla="*/ 1909538 w 2147254"/>
                <a:gd name="connsiteY5" fmla="*/ 1970688 h 4365988"/>
                <a:gd name="connsiteX6" fmla="*/ 2136944 w 2147254"/>
                <a:gd name="connsiteY6" fmla="*/ 1970688 h 4365988"/>
                <a:gd name="connsiteX7" fmla="*/ 2137330 w 2147254"/>
                <a:gd name="connsiteY7" fmla="*/ 1973386 h 4365988"/>
                <a:gd name="connsiteX8" fmla="*/ 2147254 w 2147254"/>
                <a:gd name="connsiteY8" fmla="*/ 2182994 h 4365988"/>
                <a:gd name="connsiteX9" fmla="*/ 1995703 w 2147254"/>
                <a:gd name="connsiteY9" fmla="*/ 2984140 h 4365988"/>
                <a:gd name="connsiteX10" fmla="*/ 1944284 w 2147254"/>
                <a:gd name="connsiteY10" fmla="*/ 3098829 h 4365988"/>
                <a:gd name="connsiteX11" fmla="*/ 1669395 w 2147254"/>
                <a:gd name="connsiteY11" fmla="*/ 3098829 h 4365988"/>
                <a:gd name="connsiteX12" fmla="*/ 1669395 w 2147254"/>
                <a:gd name="connsiteY12" fmla="*/ 3443638 h 4365988"/>
                <a:gd name="connsiteX13" fmla="*/ 1744627 w 2147254"/>
                <a:gd name="connsiteY13" fmla="*/ 3443638 h 4365988"/>
                <a:gd name="connsiteX14" fmla="*/ 1705298 w 2147254"/>
                <a:gd name="connsiteY14" fmla="*/ 3500743 h 4365988"/>
                <a:gd name="connsiteX15" fmla="*/ 185753 w 2147254"/>
                <a:gd name="connsiteY15" fmla="*/ 4356608 h 4365988"/>
                <a:gd name="connsiteX16" fmla="*/ 0 w 2147254"/>
                <a:gd name="connsiteY16" fmla="*/ 4365988 h 4365988"/>
                <a:gd name="connsiteX17" fmla="*/ 0 w 2147254"/>
                <a:gd name="connsiteY17" fmla="*/ 0 h 4365988"/>
                <a:gd name="connsiteX0" fmla="*/ 185753 w 2147254"/>
                <a:gd name="connsiteY0" fmla="*/ 9380 h 4365988"/>
                <a:gd name="connsiteX1" fmla="*/ 2060649 w 2147254"/>
                <a:gd name="connsiteY1" fmla="*/ 1571908 h 4365988"/>
                <a:gd name="connsiteX2" fmla="*/ 2073634 w 2147254"/>
                <a:gd name="connsiteY2" fmla="*/ 1625879 h 4365988"/>
                <a:gd name="connsiteX3" fmla="*/ 1909538 w 2147254"/>
                <a:gd name="connsiteY3" fmla="*/ 1625879 h 4365988"/>
                <a:gd name="connsiteX4" fmla="*/ 1909538 w 2147254"/>
                <a:gd name="connsiteY4" fmla="*/ 1970688 h 4365988"/>
                <a:gd name="connsiteX5" fmla="*/ 2136944 w 2147254"/>
                <a:gd name="connsiteY5" fmla="*/ 1970688 h 4365988"/>
                <a:gd name="connsiteX6" fmla="*/ 2137330 w 2147254"/>
                <a:gd name="connsiteY6" fmla="*/ 1973386 h 4365988"/>
                <a:gd name="connsiteX7" fmla="*/ 2147254 w 2147254"/>
                <a:gd name="connsiteY7" fmla="*/ 2182994 h 4365988"/>
                <a:gd name="connsiteX8" fmla="*/ 1995703 w 2147254"/>
                <a:gd name="connsiteY8" fmla="*/ 2984140 h 4365988"/>
                <a:gd name="connsiteX9" fmla="*/ 1944284 w 2147254"/>
                <a:gd name="connsiteY9" fmla="*/ 3098829 h 4365988"/>
                <a:gd name="connsiteX10" fmla="*/ 1669395 w 2147254"/>
                <a:gd name="connsiteY10" fmla="*/ 3098829 h 4365988"/>
                <a:gd name="connsiteX11" fmla="*/ 1669395 w 2147254"/>
                <a:gd name="connsiteY11" fmla="*/ 3443638 h 4365988"/>
                <a:gd name="connsiteX12" fmla="*/ 1744627 w 2147254"/>
                <a:gd name="connsiteY12" fmla="*/ 3443638 h 4365988"/>
                <a:gd name="connsiteX13" fmla="*/ 1705298 w 2147254"/>
                <a:gd name="connsiteY13" fmla="*/ 3500743 h 4365988"/>
                <a:gd name="connsiteX14" fmla="*/ 185753 w 2147254"/>
                <a:gd name="connsiteY14" fmla="*/ 4356608 h 4365988"/>
                <a:gd name="connsiteX15" fmla="*/ 0 w 2147254"/>
                <a:gd name="connsiteY15" fmla="*/ 4365988 h 4365988"/>
                <a:gd name="connsiteX16" fmla="*/ 0 w 2147254"/>
                <a:gd name="connsiteY16" fmla="*/ 0 h 4365988"/>
                <a:gd name="connsiteX17" fmla="*/ 277193 w 2147254"/>
                <a:gd name="connsiteY17" fmla="*/ 100820 h 4365988"/>
                <a:gd name="connsiteX0" fmla="*/ 185753 w 2147254"/>
                <a:gd name="connsiteY0" fmla="*/ 0 h 4356608"/>
                <a:gd name="connsiteX1" fmla="*/ 2060649 w 2147254"/>
                <a:gd name="connsiteY1" fmla="*/ 1562528 h 4356608"/>
                <a:gd name="connsiteX2" fmla="*/ 2073634 w 2147254"/>
                <a:gd name="connsiteY2" fmla="*/ 1616499 h 4356608"/>
                <a:gd name="connsiteX3" fmla="*/ 1909538 w 2147254"/>
                <a:gd name="connsiteY3" fmla="*/ 1616499 h 4356608"/>
                <a:gd name="connsiteX4" fmla="*/ 1909538 w 2147254"/>
                <a:gd name="connsiteY4" fmla="*/ 1961308 h 4356608"/>
                <a:gd name="connsiteX5" fmla="*/ 2136944 w 2147254"/>
                <a:gd name="connsiteY5" fmla="*/ 1961308 h 4356608"/>
                <a:gd name="connsiteX6" fmla="*/ 2137330 w 2147254"/>
                <a:gd name="connsiteY6" fmla="*/ 1964006 h 4356608"/>
                <a:gd name="connsiteX7" fmla="*/ 2147254 w 2147254"/>
                <a:gd name="connsiteY7" fmla="*/ 2173614 h 4356608"/>
                <a:gd name="connsiteX8" fmla="*/ 1995703 w 2147254"/>
                <a:gd name="connsiteY8" fmla="*/ 2974760 h 4356608"/>
                <a:gd name="connsiteX9" fmla="*/ 1944284 w 2147254"/>
                <a:gd name="connsiteY9" fmla="*/ 3089449 h 4356608"/>
                <a:gd name="connsiteX10" fmla="*/ 1669395 w 2147254"/>
                <a:gd name="connsiteY10" fmla="*/ 3089449 h 4356608"/>
                <a:gd name="connsiteX11" fmla="*/ 1669395 w 2147254"/>
                <a:gd name="connsiteY11" fmla="*/ 3434258 h 4356608"/>
                <a:gd name="connsiteX12" fmla="*/ 1744627 w 2147254"/>
                <a:gd name="connsiteY12" fmla="*/ 3434258 h 4356608"/>
                <a:gd name="connsiteX13" fmla="*/ 1705298 w 2147254"/>
                <a:gd name="connsiteY13" fmla="*/ 3491363 h 4356608"/>
                <a:gd name="connsiteX14" fmla="*/ 185753 w 2147254"/>
                <a:gd name="connsiteY14" fmla="*/ 4347228 h 4356608"/>
                <a:gd name="connsiteX15" fmla="*/ 0 w 2147254"/>
                <a:gd name="connsiteY15" fmla="*/ 4356608 h 4356608"/>
                <a:gd name="connsiteX16" fmla="*/ 277193 w 2147254"/>
                <a:gd name="connsiteY16" fmla="*/ 91440 h 4356608"/>
                <a:gd name="connsiteX0" fmla="*/ 185753 w 2147254"/>
                <a:gd name="connsiteY0" fmla="*/ 0 h 4356608"/>
                <a:gd name="connsiteX1" fmla="*/ 2060649 w 2147254"/>
                <a:gd name="connsiteY1" fmla="*/ 1562528 h 4356608"/>
                <a:gd name="connsiteX2" fmla="*/ 2073634 w 2147254"/>
                <a:gd name="connsiteY2" fmla="*/ 1616499 h 4356608"/>
                <a:gd name="connsiteX3" fmla="*/ 1909538 w 2147254"/>
                <a:gd name="connsiteY3" fmla="*/ 1616499 h 4356608"/>
                <a:gd name="connsiteX4" fmla="*/ 1909538 w 2147254"/>
                <a:gd name="connsiteY4" fmla="*/ 1961308 h 4356608"/>
                <a:gd name="connsiteX5" fmla="*/ 2136944 w 2147254"/>
                <a:gd name="connsiteY5" fmla="*/ 1961308 h 4356608"/>
                <a:gd name="connsiteX6" fmla="*/ 2137330 w 2147254"/>
                <a:gd name="connsiteY6" fmla="*/ 1964006 h 4356608"/>
                <a:gd name="connsiteX7" fmla="*/ 2147254 w 2147254"/>
                <a:gd name="connsiteY7" fmla="*/ 2173614 h 4356608"/>
                <a:gd name="connsiteX8" fmla="*/ 1995703 w 2147254"/>
                <a:gd name="connsiteY8" fmla="*/ 2974760 h 4356608"/>
                <a:gd name="connsiteX9" fmla="*/ 1944284 w 2147254"/>
                <a:gd name="connsiteY9" fmla="*/ 3089449 h 4356608"/>
                <a:gd name="connsiteX10" fmla="*/ 1669395 w 2147254"/>
                <a:gd name="connsiteY10" fmla="*/ 3089449 h 4356608"/>
                <a:gd name="connsiteX11" fmla="*/ 1669395 w 2147254"/>
                <a:gd name="connsiteY11" fmla="*/ 3434258 h 4356608"/>
                <a:gd name="connsiteX12" fmla="*/ 1744627 w 2147254"/>
                <a:gd name="connsiteY12" fmla="*/ 3434258 h 4356608"/>
                <a:gd name="connsiteX13" fmla="*/ 1705298 w 2147254"/>
                <a:gd name="connsiteY13" fmla="*/ 3491363 h 4356608"/>
                <a:gd name="connsiteX14" fmla="*/ 185753 w 2147254"/>
                <a:gd name="connsiteY14" fmla="*/ 4347228 h 4356608"/>
                <a:gd name="connsiteX15" fmla="*/ 0 w 2147254"/>
                <a:gd name="connsiteY15" fmla="*/ 4356608 h 4356608"/>
                <a:gd name="connsiteX0" fmla="*/ 0 w 1961501"/>
                <a:gd name="connsiteY0" fmla="*/ 0 h 4347228"/>
                <a:gd name="connsiteX1" fmla="*/ 1874896 w 1961501"/>
                <a:gd name="connsiteY1" fmla="*/ 1562528 h 4347228"/>
                <a:gd name="connsiteX2" fmla="*/ 1887881 w 1961501"/>
                <a:gd name="connsiteY2" fmla="*/ 1616499 h 4347228"/>
                <a:gd name="connsiteX3" fmla="*/ 1723785 w 1961501"/>
                <a:gd name="connsiteY3" fmla="*/ 1616499 h 4347228"/>
                <a:gd name="connsiteX4" fmla="*/ 1723785 w 1961501"/>
                <a:gd name="connsiteY4" fmla="*/ 1961308 h 4347228"/>
                <a:gd name="connsiteX5" fmla="*/ 1951191 w 1961501"/>
                <a:gd name="connsiteY5" fmla="*/ 1961308 h 4347228"/>
                <a:gd name="connsiteX6" fmla="*/ 1951577 w 1961501"/>
                <a:gd name="connsiteY6" fmla="*/ 1964006 h 4347228"/>
                <a:gd name="connsiteX7" fmla="*/ 1961501 w 1961501"/>
                <a:gd name="connsiteY7" fmla="*/ 2173614 h 4347228"/>
                <a:gd name="connsiteX8" fmla="*/ 1809950 w 1961501"/>
                <a:gd name="connsiteY8" fmla="*/ 2974760 h 4347228"/>
                <a:gd name="connsiteX9" fmla="*/ 1758531 w 1961501"/>
                <a:gd name="connsiteY9" fmla="*/ 3089449 h 4347228"/>
                <a:gd name="connsiteX10" fmla="*/ 1483642 w 1961501"/>
                <a:gd name="connsiteY10" fmla="*/ 3089449 h 4347228"/>
                <a:gd name="connsiteX11" fmla="*/ 1483642 w 1961501"/>
                <a:gd name="connsiteY11" fmla="*/ 3434258 h 4347228"/>
                <a:gd name="connsiteX12" fmla="*/ 1558874 w 1961501"/>
                <a:gd name="connsiteY12" fmla="*/ 3434258 h 4347228"/>
                <a:gd name="connsiteX13" fmla="*/ 1519545 w 1961501"/>
                <a:gd name="connsiteY13" fmla="*/ 3491363 h 4347228"/>
                <a:gd name="connsiteX14" fmla="*/ 0 w 1961501"/>
                <a:gd name="connsiteY14" fmla="*/ 4347228 h 4347228"/>
                <a:gd name="connsiteX0" fmla="*/ 0 w 1961501"/>
                <a:gd name="connsiteY0" fmla="*/ 0 h 3491363"/>
                <a:gd name="connsiteX1" fmla="*/ 1874896 w 1961501"/>
                <a:gd name="connsiteY1" fmla="*/ 1562528 h 3491363"/>
                <a:gd name="connsiteX2" fmla="*/ 1887881 w 1961501"/>
                <a:gd name="connsiteY2" fmla="*/ 1616499 h 3491363"/>
                <a:gd name="connsiteX3" fmla="*/ 1723785 w 1961501"/>
                <a:gd name="connsiteY3" fmla="*/ 1616499 h 3491363"/>
                <a:gd name="connsiteX4" fmla="*/ 1723785 w 1961501"/>
                <a:gd name="connsiteY4" fmla="*/ 1961308 h 3491363"/>
                <a:gd name="connsiteX5" fmla="*/ 1951191 w 1961501"/>
                <a:gd name="connsiteY5" fmla="*/ 1961308 h 3491363"/>
                <a:gd name="connsiteX6" fmla="*/ 1951577 w 1961501"/>
                <a:gd name="connsiteY6" fmla="*/ 1964006 h 3491363"/>
                <a:gd name="connsiteX7" fmla="*/ 1961501 w 1961501"/>
                <a:gd name="connsiteY7" fmla="*/ 2173614 h 3491363"/>
                <a:gd name="connsiteX8" fmla="*/ 1809950 w 1961501"/>
                <a:gd name="connsiteY8" fmla="*/ 2974760 h 3491363"/>
                <a:gd name="connsiteX9" fmla="*/ 1758531 w 1961501"/>
                <a:gd name="connsiteY9" fmla="*/ 3089449 h 3491363"/>
                <a:gd name="connsiteX10" fmla="*/ 1483642 w 1961501"/>
                <a:gd name="connsiteY10" fmla="*/ 3089449 h 3491363"/>
                <a:gd name="connsiteX11" fmla="*/ 1483642 w 1961501"/>
                <a:gd name="connsiteY11" fmla="*/ 3434258 h 3491363"/>
                <a:gd name="connsiteX12" fmla="*/ 1558874 w 1961501"/>
                <a:gd name="connsiteY12" fmla="*/ 3434258 h 3491363"/>
                <a:gd name="connsiteX13" fmla="*/ 1519545 w 1961501"/>
                <a:gd name="connsiteY13" fmla="*/ 3491363 h 3491363"/>
                <a:gd name="connsiteX0" fmla="*/ 0 w 1961501"/>
                <a:gd name="connsiteY0" fmla="*/ 0 h 3434258"/>
                <a:gd name="connsiteX1" fmla="*/ 1874896 w 1961501"/>
                <a:gd name="connsiteY1" fmla="*/ 1562528 h 3434258"/>
                <a:gd name="connsiteX2" fmla="*/ 1887881 w 1961501"/>
                <a:gd name="connsiteY2" fmla="*/ 1616499 h 3434258"/>
                <a:gd name="connsiteX3" fmla="*/ 1723785 w 1961501"/>
                <a:gd name="connsiteY3" fmla="*/ 1616499 h 3434258"/>
                <a:gd name="connsiteX4" fmla="*/ 1723785 w 1961501"/>
                <a:gd name="connsiteY4" fmla="*/ 1961308 h 3434258"/>
                <a:gd name="connsiteX5" fmla="*/ 1951191 w 1961501"/>
                <a:gd name="connsiteY5" fmla="*/ 1961308 h 3434258"/>
                <a:gd name="connsiteX6" fmla="*/ 1951577 w 1961501"/>
                <a:gd name="connsiteY6" fmla="*/ 1964006 h 3434258"/>
                <a:gd name="connsiteX7" fmla="*/ 1961501 w 1961501"/>
                <a:gd name="connsiteY7" fmla="*/ 2173614 h 3434258"/>
                <a:gd name="connsiteX8" fmla="*/ 1809950 w 1961501"/>
                <a:gd name="connsiteY8" fmla="*/ 2974760 h 3434258"/>
                <a:gd name="connsiteX9" fmla="*/ 1758531 w 1961501"/>
                <a:gd name="connsiteY9" fmla="*/ 3089449 h 3434258"/>
                <a:gd name="connsiteX10" fmla="*/ 1483642 w 1961501"/>
                <a:gd name="connsiteY10" fmla="*/ 3089449 h 3434258"/>
                <a:gd name="connsiteX11" fmla="*/ 1483642 w 1961501"/>
                <a:gd name="connsiteY11" fmla="*/ 3434258 h 3434258"/>
                <a:gd name="connsiteX12" fmla="*/ 1558874 w 1961501"/>
                <a:gd name="connsiteY12" fmla="*/ 3434258 h 3434258"/>
                <a:gd name="connsiteX0" fmla="*/ 0 w 1961501"/>
                <a:gd name="connsiteY0" fmla="*/ 0 h 3434258"/>
                <a:gd name="connsiteX1" fmla="*/ 1874896 w 1961501"/>
                <a:gd name="connsiteY1" fmla="*/ 1562528 h 3434258"/>
                <a:gd name="connsiteX2" fmla="*/ 1887881 w 1961501"/>
                <a:gd name="connsiteY2" fmla="*/ 1616499 h 3434258"/>
                <a:gd name="connsiteX3" fmla="*/ 1723785 w 1961501"/>
                <a:gd name="connsiteY3" fmla="*/ 1616499 h 3434258"/>
                <a:gd name="connsiteX4" fmla="*/ 1723785 w 1961501"/>
                <a:gd name="connsiteY4" fmla="*/ 1961308 h 3434258"/>
                <a:gd name="connsiteX5" fmla="*/ 1951191 w 1961501"/>
                <a:gd name="connsiteY5" fmla="*/ 1961308 h 3434258"/>
                <a:gd name="connsiteX6" fmla="*/ 1951577 w 1961501"/>
                <a:gd name="connsiteY6" fmla="*/ 1964006 h 3434258"/>
                <a:gd name="connsiteX7" fmla="*/ 1961501 w 1961501"/>
                <a:gd name="connsiteY7" fmla="*/ 2173614 h 3434258"/>
                <a:gd name="connsiteX8" fmla="*/ 1809950 w 1961501"/>
                <a:gd name="connsiteY8" fmla="*/ 2974760 h 3434258"/>
                <a:gd name="connsiteX9" fmla="*/ 1758531 w 1961501"/>
                <a:gd name="connsiteY9" fmla="*/ 3089449 h 3434258"/>
                <a:gd name="connsiteX10" fmla="*/ 1483642 w 1961501"/>
                <a:gd name="connsiteY10" fmla="*/ 3089449 h 3434258"/>
                <a:gd name="connsiteX11" fmla="*/ 1483642 w 1961501"/>
                <a:gd name="connsiteY11" fmla="*/ 3434258 h 3434258"/>
                <a:gd name="connsiteX0" fmla="*/ 0 w 1961501"/>
                <a:gd name="connsiteY0" fmla="*/ 0 h 3089449"/>
                <a:gd name="connsiteX1" fmla="*/ 1874896 w 1961501"/>
                <a:gd name="connsiteY1" fmla="*/ 1562528 h 3089449"/>
                <a:gd name="connsiteX2" fmla="*/ 1887881 w 1961501"/>
                <a:gd name="connsiteY2" fmla="*/ 1616499 h 3089449"/>
                <a:gd name="connsiteX3" fmla="*/ 1723785 w 1961501"/>
                <a:gd name="connsiteY3" fmla="*/ 1616499 h 3089449"/>
                <a:gd name="connsiteX4" fmla="*/ 1723785 w 1961501"/>
                <a:gd name="connsiteY4" fmla="*/ 1961308 h 3089449"/>
                <a:gd name="connsiteX5" fmla="*/ 1951191 w 1961501"/>
                <a:gd name="connsiteY5" fmla="*/ 1961308 h 3089449"/>
                <a:gd name="connsiteX6" fmla="*/ 1951577 w 1961501"/>
                <a:gd name="connsiteY6" fmla="*/ 1964006 h 3089449"/>
                <a:gd name="connsiteX7" fmla="*/ 1961501 w 1961501"/>
                <a:gd name="connsiteY7" fmla="*/ 2173614 h 3089449"/>
                <a:gd name="connsiteX8" fmla="*/ 1809950 w 1961501"/>
                <a:gd name="connsiteY8" fmla="*/ 2974760 h 3089449"/>
                <a:gd name="connsiteX9" fmla="*/ 1758531 w 1961501"/>
                <a:gd name="connsiteY9" fmla="*/ 3089449 h 3089449"/>
                <a:gd name="connsiteX10" fmla="*/ 1483642 w 1961501"/>
                <a:gd name="connsiteY10" fmla="*/ 3089449 h 3089449"/>
                <a:gd name="connsiteX0" fmla="*/ 0 w 1961501"/>
                <a:gd name="connsiteY0" fmla="*/ 0 h 3089449"/>
                <a:gd name="connsiteX1" fmla="*/ 1874896 w 1961501"/>
                <a:gd name="connsiteY1" fmla="*/ 1562528 h 3089449"/>
                <a:gd name="connsiteX2" fmla="*/ 1887881 w 1961501"/>
                <a:gd name="connsiteY2" fmla="*/ 1616499 h 3089449"/>
                <a:gd name="connsiteX3" fmla="*/ 1723785 w 1961501"/>
                <a:gd name="connsiteY3" fmla="*/ 1616499 h 3089449"/>
                <a:gd name="connsiteX4" fmla="*/ 1723785 w 1961501"/>
                <a:gd name="connsiteY4" fmla="*/ 1961308 h 3089449"/>
                <a:gd name="connsiteX5" fmla="*/ 1951191 w 1961501"/>
                <a:gd name="connsiteY5" fmla="*/ 1961308 h 3089449"/>
                <a:gd name="connsiteX6" fmla="*/ 1951577 w 1961501"/>
                <a:gd name="connsiteY6" fmla="*/ 1964006 h 3089449"/>
                <a:gd name="connsiteX7" fmla="*/ 1961501 w 1961501"/>
                <a:gd name="connsiteY7" fmla="*/ 2173614 h 3089449"/>
                <a:gd name="connsiteX8" fmla="*/ 1809950 w 1961501"/>
                <a:gd name="connsiteY8" fmla="*/ 2974760 h 3089449"/>
                <a:gd name="connsiteX9" fmla="*/ 1758531 w 1961501"/>
                <a:gd name="connsiteY9" fmla="*/ 3089449 h 3089449"/>
                <a:gd name="connsiteX0" fmla="*/ 151111 w 237716"/>
                <a:gd name="connsiteY0" fmla="*/ 0 h 1526921"/>
                <a:gd name="connsiteX1" fmla="*/ 164096 w 237716"/>
                <a:gd name="connsiteY1" fmla="*/ 53971 h 1526921"/>
                <a:gd name="connsiteX2" fmla="*/ 0 w 237716"/>
                <a:gd name="connsiteY2" fmla="*/ 53971 h 1526921"/>
                <a:gd name="connsiteX3" fmla="*/ 0 w 237716"/>
                <a:gd name="connsiteY3" fmla="*/ 398780 h 1526921"/>
                <a:gd name="connsiteX4" fmla="*/ 227406 w 237716"/>
                <a:gd name="connsiteY4" fmla="*/ 398780 h 1526921"/>
                <a:gd name="connsiteX5" fmla="*/ 227792 w 237716"/>
                <a:gd name="connsiteY5" fmla="*/ 401478 h 1526921"/>
                <a:gd name="connsiteX6" fmla="*/ 237716 w 237716"/>
                <a:gd name="connsiteY6" fmla="*/ 611086 h 1526921"/>
                <a:gd name="connsiteX7" fmla="*/ 86165 w 237716"/>
                <a:gd name="connsiteY7" fmla="*/ 1412232 h 1526921"/>
                <a:gd name="connsiteX8" fmla="*/ 34746 w 237716"/>
                <a:gd name="connsiteY8" fmla="*/ 1526921 h 1526921"/>
                <a:gd name="connsiteX0" fmla="*/ 151111 w 237716"/>
                <a:gd name="connsiteY0" fmla="*/ 0 h 1526921"/>
                <a:gd name="connsiteX1" fmla="*/ 0 w 237716"/>
                <a:gd name="connsiteY1" fmla="*/ 53971 h 1526921"/>
                <a:gd name="connsiteX2" fmla="*/ 0 w 237716"/>
                <a:gd name="connsiteY2" fmla="*/ 398780 h 1526921"/>
                <a:gd name="connsiteX3" fmla="*/ 227406 w 237716"/>
                <a:gd name="connsiteY3" fmla="*/ 398780 h 1526921"/>
                <a:gd name="connsiteX4" fmla="*/ 227792 w 237716"/>
                <a:gd name="connsiteY4" fmla="*/ 401478 h 1526921"/>
                <a:gd name="connsiteX5" fmla="*/ 237716 w 237716"/>
                <a:gd name="connsiteY5" fmla="*/ 611086 h 1526921"/>
                <a:gd name="connsiteX6" fmla="*/ 86165 w 237716"/>
                <a:gd name="connsiteY6" fmla="*/ 1412232 h 1526921"/>
                <a:gd name="connsiteX7" fmla="*/ 34746 w 237716"/>
                <a:gd name="connsiteY7" fmla="*/ 1526921 h 1526921"/>
                <a:gd name="connsiteX0" fmla="*/ 0 w 237716"/>
                <a:gd name="connsiteY0" fmla="*/ 0 h 1472950"/>
                <a:gd name="connsiteX1" fmla="*/ 0 w 237716"/>
                <a:gd name="connsiteY1" fmla="*/ 344809 h 1472950"/>
                <a:gd name="connsiteX2" fmla="*/ 227406 w 237716"/>
                <a:gd name="connsiteY2" fmla="*/ 344809 h 1472950"/>
                <a:gd name="connsiteX3" fmla="*/ 227792 w 237716"/>
                <a:gd name="connsiteY3" fmla="*/ 347507 h 1472950"/>
                <a:gd name="connsiteX4" fmla="*/ 237716 w 237716"/>
                <a:gd name="connsiteY4" fmla="*/ 557115 h 1472950"/>
                <a:gd name="connsiteX5" fmla="*/ 86165 w 237716"/>
                <a:gd name="connsiteY5" fmla="*/ 1358261 h 1472950"/>
                <a:gd name="connsiteX6" fmla="*/ 34746 w 237716"/>
                <a:gd name="connsiteY6" fmla="*/ 1472950 h 1472950"/>
                <a:gd name="connsiteX0" fmla="*/ 0 w 237716"/>
                <a:gd name="connsiteY0" fmla="*/ 0 h 1128141"/>
                <a:gd name="connsiteX1" fmla="*/ 227406 w 237716"/>
                <a:gd name="connsiteY1" fmla="*/ 0 h 1128141"/>
                <a:gd name="connsiteX2" fmla="*/ 227792 w 237716"/>
                <a:gd name="connsiteY2" fmla="*/ 2698 h 1128141"/>
                <a:gd name="connsiteX3" fmla="*/ 237716 w 237716"/>
                <a:gd name="connsiteY3" fmla="*/ 212306 h 1128141"/>
                <a:gd name="connsiteX4" fmla="*/ 86165 w 237716"/>
                <a:gd name="connsiteY4" fmla="*/ 1013452 h 1128141"/>
                <a:gd name="connsiteX5" fmla="*/ 34746 w 237716"/>
                <a:gd name="connsiteY5" fmla="*/ 1128141 h 1128141"/>
                <a:gd name="connsiteX0" fmla="*/ 192660 w 202970"/>
                <a:gd name="connsiteY0" fmla="*/ 0 h 1128141"/>
                <a:gd name="connsiteX1" fmla="*/ 193046 w 202970"/>
                <a:gd name="connsiteY1" fmla="*/ 2698 h 1128141"/>
                <a:gd name="connsiteX2" fmla="*/ 202970 w 202970"/>
                <a:gd name="connsiteY2" fmla="*/ 212306 h 1128141"/>
                <a:gd name="connsiteX3" fmla="*/ 51419 w 202970"/>
                <a:gd name="connsiteY3" fmla="*/ 1013452 h 1128141"/>
                <a:gd name="connsiteX4" fmla="*/ 0 w 202970"/>
                <a:gd name="connsiteY4" fmla="*/ 1128141 h 1128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70" h="1128141">
                  <a:moveTo>
                    <a:pt x="192660" y="0"/>
                  </a:moveTo>
                  <a:cubicBezTo>
                    <a:pt x="192789" y="899"/>
                    <a:pt x="192917" y="1799"/>
                    <a:pt x="193046" y="2698"/>
                  </a:cubicBezTo>
                  <a:cubicBezTo>
                    <a:pt x="199612" y="71682"/>
                    <a:pt x="202970" y="141602"/>
                    <a:pt x="202970" y="212306"/>
                  </a:cubicBezTo>
                  <a:cubicBezTo>
                    <a:pt x="202970" y="495123"/>
                    <a:pt x="149235" y="765389"/>
                    <a:pt x="51419" y="1013452"/>
                  </a:cubicBezTo>
                  <a:lnTo>
                    <a:pt x="0" y="1128141"/>
                  </a:lnTo>
                </a:path>
              </a:pathLst>
            </a:custGeom>
            <a:noFill/>
            <a:ln w="19050" cap="flat" cmpd="sng" algn="ctr">
              <a:solidFill>
                <a:srgbClr val="00B050"/>
              </a:solidFill>
              <a:prstDash val="solid"/>
              <a:tailEnd type="oval"/>
            </a:ln>
            <a:effectLst/>
          </p:spPr>
          <p:txBody>
            <a:bodyPr rtlCol="0" anchor="ctr"/>
            <a:lstStyle/>
            <a:p>
              <a:pPr algn="ctr" defTabSz="914354">
                <a:defRPr/>
              </a:pPr>
              <a:endParaRPr lang="en-US" sz="2400" kern="0" dirty="0">
                <a:solidFill>
                  <a:prstClr val="white"/>
                </a:solidFill>
                <a:latin typeface="Calibri" panose="020F0502020204030204" pitchFamily="34" charset="0"/>
                <a:cs typeface="Calibri" panose="020F0502020204030204" pitchFamily="34" charset="0"/>
              </a:endParaRPr>
            </a:p>
          </p:txBody>
        </p:sp>
        <p:sp>
          <p:nvSpPr>
            <p:cNvPr id="16" name="Freeform 15"/>
            <p:cNvSpPr/>
            <p:nvPr/>
          </p:nvSpPr>
          <p:spPr>
            <a:xfrm rot="18780088">
              <a:off x="3333531" y="2131175"/>
              <a:ext cx="202970" cy="1128143"/>
            </a:xfrm>
            <a:custGeom>
              <a:avLst/>
              <a:gdLst>
                <a:gd name="connsiteX0" fmla="*/ 0 w 2147254"/>
                <a:gd name="connsiteY0" fmla="*/ 0 h 4365988"/>
                <a:gd name="connsiteX1" fmla="*/ 185753 w 2147254"/>
                <a:gd name="connsiteY1" fmla="*/ 9380 h 4365988"/>
                <a:gd name="connsiteX2" fmla="*/ 2060649 w 2147254"/>
                <a:gd name="connsiteY2" fmla="*/ 1571908 h 4365988"/>
                <a:gd name="connsiteX3" fmla="*/ 2073634 w 2147254"/>
                <a:gd name="connsiteY3" fmla="*/ 1625879 h 4365988"/>
                <a:gd name="connsiteX4" fmla="*/ 1909538 w 2147254"/>
                <a:gd name="connsiteY4" fmla="*/ 1625879 h 4365988"/>
                <a:gd name="connsiteX5" fmla="*/ 1909538 w 2147254"/>
                <a:gd name="connsiteY5" fmla="*/ 1970688 h 4365988"/>
                <a:gd name="connsiteX6" fmla="*/ 2136944 w 2147254"/>
                <a:gd name="connsiteY6" fmla="*/ 1970688 h 4365988"/>
                <a:gd name="connsiteX7" fmla="*/ 2137330 w 2147254"/>
                <a:gd name="connsiteY7" fmla="*/ 1973386 h 4365988"/>
                <a:gd name="connsiteX8" fmla="*/ 2147254 w 2147254"/>
                <a:gd name="connsiteY8" fmla="*/ 2182994 h 4365988"/>
                <a:gd name="connsiteX9" fmla="*/ 1995703 w 2147254"/>
                <a:gd name="connsiteY9" fmla="*/ 2984140 h 4365988"/>
                <a:gd name="connsiteX10" fmla="*/ 1944284 w 2147254"/>
                <a:gd name="connsiteY10" fmla="*/ 3098829 h 4365988"/>
                <a:gd name="connsiteX11" fmla="*/ 1669395 w 2147254"/>
                <a:gd name="connsiteY11" fmla="*/ 3098829 h 4365988"/>
                <a:gd name="connsiteX12" fmla="*/ 1669395 w 2147254"/>
                <a:gd name="connsiteY12" fmla="*/ 3443638 h 4365988"/>
                <a:gd name="connsiteX13" fmla="*/ 1744627 w 2147254"/>
                <a:gd name="connsiteY13" fmla="*/ 3443638 h 4365988"/>
                <a:gd name="connsiteX14" fmla="*/ 1705298 w 2147254"/>
                <a:gd name="connsiteY14" fmla="*/ 3500743 h 4365988"/>
                <a:gd name="connsiteX15" fmla="*/ 185753 w 2147254"/>
                <a:gd name="connsiteY15" fmla="*/ 4356608 h 4365988"/>
                <a:gd name="connsiteX16" fmla="*/ 0 w 2147254"/>
                <a:gd name="connsiteY16" fmla="*/ 4365988 h 4365988"/>
                <a:gd name="connsiteX17" fmla="*/ 0 w 2147254"/>
                <a:gd name="connsiteY17" fmla="*/ 0 h 4365988"/>
                <a:gd name="connsiteX0" fmla="*/ 185753 w 2147254"/>
                <a:gd name="connsiteY0" fmla="*/ 9380 h 4365988"/>
                <a:gd name="connsiteX1" fmla="*/ 2060649 w 2147254"/>
                <a:gd name="connsiteY1" fmla="*/ 1571908 h 4365988"/>
                <a:gd name="connsiteX2" fmla="*/ 2073634 w 2147254"/>
                <a:gd name="connsiteY2" fmla="*/ 1625879 h 4365988"/>
                <a:gd name="connsiteX3" fmla="*/ 1909538 w 2147254"/>
                <a:gd name="connsiteY3" fmla="*/ 1625879 h 4365988"/>
                <a:gd name="connsiteX4" fmla="*/ 1909538 w 2147254"/>
                <a:gd name="connsiteY4" fmla="*/ 1970688 h 4365988"/>
                <a:gd name="connsiteX5" fmla="*/ 2136944 w 2147254"/>
                <a:gd name="connsiteY5" fmla="*/ 1970688 h 4365988"/>
                <a:gd name="connsiteX6" fmla="*/ 2137330 w 2147254"/>
                <a:gd name="connsiteY6" fmla="*/ 1973386 h 4365988"/>
                <a:gd name="connsiteX7" fmla="*/ 2147254 w 2147254"/>
                <a:gd name="connsiteY7" fmla="*/ 2182994 h 4365988"/>
                <a:gd name="connsiteX8" fmla="*/ 1995703 w 2147254"/>
                <a:gd name="connsiteY8" fmla="*/ 2984140 h 4365988"/>
                <a:gd name="connsiteX9" fmla="*/ 1944284 w 2147254"/>
                <a:gd name="connsiteY9" fmla="*/ 3098829 h 4365988"/>
                <a:gd name="connsiteX10" fmla="*/ 1669395 w 2147254"/>
                <a:gd name="connsiteY10" fmla="*/ 3098829 h 4365988"/>
                <a:gd name="connsiteX11" fmla="*/ 1669395 w 2147254"/>
                <a:gd name="connsiteY11" fmla="*/ 3443638 h 4365988"/>
                <a:gd name="connsiteX12" fmla="*/ 1744627 w 2147254"/>
                <a:gd name="connsiteY12" fmla="*/ 3443638 h 4365988"/>
                <a:gd name="connsiteX13" fmla="*/ 1705298 w 2147254"/>
                <a:gd name="connsiteY13" fmla="*/ 3500743 h 4365988"/>
                <a:gd name="connsiteX14" fmla="*/ 185753 w 2147254"/>
                <a:gd name="connsiteY14" fmla="*/ 4356608 h 4365988"/>
                <a:gd name="connsiteX15" fmla="*/ 0 w 2147254"/>
                <a:gd name="connsiteY15" fmla="*/ 4365988 h 4365988"/>
                <a:gd name="connsiteX16" fmla="*/ 0 w 2147254"/>
                <a:gd name="connsiteY16" fmla="*/ 0 h 4365988"/>
                <a:gd name="connsiteX17" fmla="*/ 277193 w 2147254"/>
                <a:gd name="connsiteY17" fmla="*/ 100820 h 4365988"/>
                <a:gd name="connsiteX0" fmla="*/ 185753 w 2147254"/>
                <a:gd name="connsiteY0" fmla="*/ 0 h 4356608"/>
                <a:gd name="connsiteX1" fmla="*/ 2060649 w 2147254"/>
                <a:gd name="connsiteY1" fmla="*/ 1562528 h 4356608"/>
                <a:gd name="connsiteX2" fmla="*/ 2073634 w 2147254"/>
                <a:gd name="connsiteY2" fmla="*/ 1616499 h 4356608"/>
                <a:gd name="connsiteX3" fmla="*/ 1909538 w 2147254"/>
                <a:gd name="connsiteY3" fmla="*/ 1616499 h 4356608"/>
                <a:gd name="connsiteX4" fmla="*/ 1909538 w 2147254"/>
                <a:gd name="connsiteY4" fmla="*/ 1961308 h 4356608"/>
                <a:gd name="connsiteX5" fmla="*/ 2136944 w 2147254"/>
                <a:gd name="connsiteY5" fmla="*/ 1961308 h 4356608"/>
                <a:gd name="connsiteX6" fmla="*/ 2137330 w 2147254"/>
                <a:gd name="connsiteY6" fmla="*/ 1964006 h 4356608"/>
                <a:gd name="connsiteX7" fmla="*/ 2147254 w 2147254"/>
                <a:gd name="connsiteY7" fmla="*/ 2173614 h 4356608"/>
                <a:gd name="connsiteX8" fmla="*/ 1995703 w 2147254"/>
                <a:gd name="connsiteY8" fmla="*/ 2974760 h 4356608"/>
                <a:gd name="connsiteX9" fmla="*/ 1944284 w 2147254"/>
                <a:gd name="connsiteY9" fmla="*/ 3089449 h 4356608"/>
                <a:gd name="connsiteX10" fmla="*/ 1669395 w 2147254"/>
                <a:gd name="connsiteY10" fmla="*/ 3089449 h 4356608"/>
                <a:gd name="connsiteX11" fmla="*/ 1669395 w 2147254"/>
                <a:gd name="connsiteY11" fmla="*/ 3434258 h 4356608"/>
                <a:gd name="connsiteX12" fmla="*/ 1744627 w 2147254"/>
                <a:gd name="connsiteY12" fmla="*/ 3434258 h 4356608"/>
                <a:gd name="connsiteX13" fmla="*/ 1705298 w 2147254"/>
                <a:gd name="connsiteY13" fmla="*/ 3491363 h 4356608"/>
                <a:gd name="connsiteX14" fmla="*/ 185753 w 2147254"/>
                <a:gd name="connsiteY14" fmla="*/ 4347228 h 4356608"/>
                <a:gd name="connsiteX15" fmla="*/ 0 w 2147254"/>
                <a:gd name="connsiteY15" fmla="*/ 4356608 h 4356608"/>
                <a:gd name="connsiteX16" fmla="*/ 277193 w 2147254"/>
                <a:gd name="connsiteY16" fmla="*/ 91440 h 4356608"/>
                <a:gd name="connsiteX0" fmla="*/ 185753 w 2147254"/>
                <a:gd name="connsiteY0" fmla="*/ 0 h 4356608"/>
                <a:gd name="connsiteX1" fmla="*/ 2060649 w 2147254"/>
                <a:gd name="connsiteY1" fmla="*/ 1562528 h 4356608"/>
                <a:gd name="connsiteX2" fmla="*/ 2073634 w 2147254"/>
                <a:gd name="connsiteY2" fmla="*/ 1616499 h 4356608"/>
                <a:gd name="connsiteX3" fmla="*/ 1909538 w 2147254"/>
                <a:gd name="connsiteY3" fmla="*/ 1616499 h 4356608"/>
                <a:gd name="connsiteX4" fmla="*/ 1909538 w 2147254"/>
                <a:gd name="connsiteY4" fmla="*/ 1961308 h 4356608"/>
                <a:gd name="connsiteX5" fmla="*/ 2136944 w 2147254"/>
                <a:gd name="connsiteY5" fmla="*/ 1961308 h 4356608"/>
                <a:gd name="connsiteX6" fmla="*/ 2137330 w 2147254"/>
                <a:gd name="connsiteY6" fmla="*/ 1964006 h 4356608"/>
                <a:gd name="connsiteX7" fmla="*/ 2147254 w 2147254"/>
                <a:gd name="connsiteY7" fmla="*/ 2173614 h 4356608"/>
                <a:gd name="connsiteX8" fmla="*/ 1995703 w 2147254"/>
                <a:gd name="connsiteY8" fmla="*/ 2974760 h 4356608"/>
                <a:gd name="connsiteX9" fmla="*/ 1944284 w 2147254"/>
                <a:gd name="connsiteY9" fmla="*/ 3089449 h 4356608"/>
                <a:gd name="connsiteX10" fmla="*/ 1669395 w 2147254"/>
                <a:gd name="connsiteY10" fmla="*/ 3089449 h 4356608"/>
                <a:gd name="connsiteX11" fmla="*/ 1669395 w 2147254"/>
                <a:gd name="connsiteY11" fmla="*/ 3434258 h 4356608"/>
                <a:gd name="connsiteX12" fmla="*/ 1744627 w 2147254"/>
                <a:gd name="connsiteY12" fmla="*/ 3434258 h 4356608"/>
                <a:gd name="connsiteX13" fmla="*/ 1705298 w 2147254"/>
                <a:gd name="connsiteY13" fmla="*/ 3491363 h 4356608"/>
                <a:gd name="connsiteX14" fmla="*/ 185753 w 2147254"/>
                <a:gd name="connsiteY14" fmla="*/ 4347228 h 4356608"/>
                <a:gd name="connsiteX15" fmla="*/ 0 w 2147254"/>
                <a:gd name="connsiteY15" fmla="*/ 4356608 h 4356608"/>
                <a:gd name="connsiteX0" fmla="*/ 0 w 1961501"/>
                <a:gd name="connsiteY0" fmla="*/ 0 h 4347228"/>
                <a:gd name="connsiteX1" fmla="*/ 1874896 w 1961501"/>
                <a:gd name="connsiteY1" fmla="*/ 1562528 h 4347228"/>
                <a:gd name="connsiteX2" fmla="*/ 1887881 w 1961501"/>
                <a:gd name="connsiteY2" fmla="*/ 1616499 h 4347228"/>
                <a:gd name="connsiteX3" fmla="*/ 1723785 w 1961501"/>
                <a:gd name="connsiteY3" fmla="*/ 1616499 h 4347228"/>
                <a:gd name="connsiteX4" fmla="*/ 1723785 w 1961501"/>
                <a:gd name="connsiteY4" fmla="*/ 1961308 h 4347228"/>
                <a:gd name="connsiteX5" fmla="*/ 1951191 w 1961501"/>
                <a:gd name="connsiteY5" fmla="*/ 1961308 h 4347228"/>
                <a:gd name="connsiteX6" fmla="*/ 1951577 w 1961501"/>
                <a:gd name="connsiteY6" fmla="*/ 1964006 h 4347228"/>
                <a:gd name="connsiteX7" fmla="*/ 1961501 w 1961501"/>
                <a:gd name="connsiteY7" fmla="*/ 2173614 h 4347228"/>
                <a:gd name="connsiteX8" fmla="*/ 1809950 w 1961501"/>
                <a:gd name="connsiteY8" fmla="*/ 2974760 h 4347228"/>
                <a:gd name="connsiteX9" fmla="*/ 1758531 w 1961501"/>
                <a:gd name="connsiteY9" fmla="*/ 3089449 h 4347228"/>
                <a:gd name="connsiteX10" fmla="*/ 1483642 w 1961501"/>
                <a:gd name="connsiteY10" fmla="*/ 3089449 h 4347228"/>
                <a:gd name="connsiteX11" fmla="*/ 1483642 w 1961501"/>
                <a:gd name="connsiteY11" fmla="*/ 3434258 h 4347228"/>
                <a:gd name="connsiteX12" fmla="*/ 1558874 w 1961501"/>
                <a:gd name="connsiteY12" fmla="*/ 3434258 h 4347228"/>
                <a:gd name="connsiteX13" fmla="*/ 1519545 w 1961501"/>
                <a:gd name="connsiteY13" fmla="*/ 3491363 h 4347228"/>
                <a:gd name="connsiteX14" fmla="*/ 0 w 1961501"/>
                <a:gd name="connsiteY14" fmla="*/ 4347228 h 4347228"/>
                <a:gd name="connsiteX0" fmla="*/ 0 w 1961501"/>
                <a:gd name="connsiteY0" fmla="*/ 0 h 3491363"/>
                <a:gd name="connsiteX1" fmla="*/ 1874896 w 1961501"/>
                <a:gd name="connsiteY1" fmla="*/ 1562528 h 3491363"/>
                <a:gd name="connsiteX2" fmla="*/ 1887881 w 1961501"/>
                <a:gd name="connsiteY2" fmla="*/ 1616499 h 3491363"/>
                <a:gd name="connsiteX3" fmla="*/ 1723785 w 1961501"/>
                <a:gd name="connsiteY3" fmla="*/ 1616499 h 3491363"/>
                <a:gd name="connsiteX4" fmla="*/ 1723785 w 1961501"/>
                <a:gd name="connsiteY4" fmla="*/ 1961308 h 3491363"/>
                <a:gd name="connsiteX5" fmla="*/ 1951191 w 1961501"/>
                <a:gd name="connsiteY5" fmla="*/ 1961308 h 3491363"/>
                <a:gd name="connsiteX6" fmla="*/ 1951577 w 1961501"/>
                <a:gd name="connsiteY6" fmla="*/ 1964006 h 3491363"/>
                <a:gd name="connsiteX7" fmla="*/ 1961501 w 1961501"/>
                <a:gd name="connsiteY7" fmla="*/ 2173614 h 3491363"/>
                <a:gd name="connsiteX8" fmla="*/ 1809950 w 1961501"/>
                <a:gd name="connsiteY8" fmla="*/ 2974760 h 3491363"/>
                <a:gd name="connsiteX9" fmla="*/ 1758531 w 1961501"/>
                <a:gd name="connsiteY9" fmla="*/ 3089449 h 3491363"/>
                <a:gd name="connsiteX10" fmla="*/ 1483642 w 1961501"/>
                <a:gd name="connsiteY10" fmla="*/ 3089449 h 3491363"/>
                <a:gd name="connsiteX11" fmla="*/ 1483642 w 1961501"/>
                <a:gd name="connsiteY11" fmla="*/ 3434258 h 3491363"/>
                <a:gd name="connsiteX12" fmla="*/ 1558874 w 1961501"/>
                <a:gd name="connsiteY12" fmla="*/ 3434258 h 3491363"/>
                <a:gd name="connsiteX13" fmla="*/ 1519545 w 1961501"/>
                <a:gd name="connsiteY13" fmla="*/ 3491363 h 3491363"/>
                <a:gd name="connsiteX0" fmla="*/ 0 w 1961501"/>
                <a:gd name="connsiteY0" fmla="*/ 0 h 3434258"/>
                <a:gd name="connsiteX1" fmla="*/ 1874896 w 1961501"/>
                <a:gd name="connsiteY1" fmla="*/ 1562528 h 3434258"/>
                <a:gd name="connsiteX2" fmla="*/ 1887881 w 1961501"/>
                <a:gd name="connsiteY2" fmla="*/ 1616499 h 3434258"/>
                <a:gd name="connsiteX3" fmla="*/ 1723785 w 1961501"/>
                <a:gd name="connsiteY3" fmla="*/ 1616499 h 3434258"/>
                <a:gd name="connsiteX4" fmla="*/ 1723785 w 1961501"/>
                <a:gd name="connsiteY4" fmla="*/ 1961308 h 3434258"/>
                <a:gd name="connsiteX5" fmla="*/ 1951191 w 1961501"/>
                <a:gd name="connsiteY5" fmla="*/ 1961308 h 3434258"/>
                <a:gd name="connsiteX6" fmla="*/ 1951577 w 1961501"/>
                <a:gd name="connsiteY6" fmla="*/ 1964006 h 3434258"/>
                <a:gd name="connsiteX7" fmla="*/ 1961501 w 1961501"/>
                <a:gd name="connsiteY7" fmla="*/ 2173614 h 3434258"/>
                <a:gd name="connsiteX8" fmla="*/ 1809950 w 1961501"/>
                <a:gd name="connsiteY8" fmla="*/ 2974760 h 3434258"/>
                <a:gd name="connsiteX9" fmla="*/ 1758531 w 1961501"/>
                <a:gd name="connsiteY9" fmla="*/ 3089449 h 3434258"/>
                <a:gd name="connsiteX10" fmla="*/ 1483642 w 1961501"/>
                <a:gd name="connsiteY10" fmla="*/ 3089449 h 3434258"/>
                <a:gd name="connsiteX11" fmla="*/ 1483642 w 1961501"/>
                <a:gd name="connsiteY11" fmla="*/ 3434258 h 3434258"/>
                <a:gd name="connsiteX12" fmla="*/ 1558874 w 1961501"/>
                <a:gd name="connsiteY12" fmla="*/ 3434258 h 3434258"/>
                <a:gd name="connsiteX0" fmla="*/ 0 w 1961501"/>
                <a:gd name="connsiteY0" fmla="*/ 0 h 3434258"/>
                <a:gd name="connsiteX1" fmla="*/ 1874896 w 1961501"/>
                <a:gd name="connsiteY1" fmla="*/ 1562528 h 3434258"/>
                <a:gd name="connsiteX2" fmla="*/ 1887881 w 1961501"/>
                <a:gd name="connsiteY2" fmla="*/ 1616499 h 3434258"/>
                <a:gd name="connsiteX3" fmla="*/ 1723785 w 1961501"/>
                <a:gd name="connsiteY3" fmla="*/ 1616499 h 3434258"/>
                <a:gd name="connsiteX4" fmla="*/ 1723785 w 1961501"/>
                <a:gd name="connsiteY4" fmla="*/ 1961308 h 3434258"/>
                <a:gd name="connsiteX5" fmla="*/ 1951191 w 1961501"/>
                <a:gd name="connsiteY5" fmla="*/ 1961308 h 3434258"/>
                <a:gd name="connsiteX6" fmla="*/ 1951577 w 1961501"/>
                <a:gd name="connsiteY6" fmla="*/ 1964006 h 3434258"/>
                <a:gd name="connsiteX7" fmla="*/ 1961501 w 1961501"/>
                <a:gd name="connsiteY7" fmla="*/ 2173614 h 3434258"/>
                <a:gd name="connsiteX8" fmla="*/ 1809950 w 1961501"/>
                <a:gd name="connsiteY8" fmla="*/ 2974760 h 3434258"/>
                <a:gd name="connsiteX9" fmla="*/ 1758531 w 1961501"/>
                <a:gd name="connsiteY9" fmla="*/ 3089449 h 3434258"/>
                <a:gd name="connsiteX10" fmla="*/ 1483642 w 1961501"/>
                <a:gd name="connsiteY10" fmla="*/ 3089449 h 3434258"/>
                <a:gd name="connsiteX11" fmla="*/ 1483642 w 1961501"/>
                <a:gd name="connsiteY11" fmla="*/ 3434258 h 3434258"/>
                <a:gd name="connsiteX0" fmla="*/ 0 w 1961501"/>
                <a:gd name="connsiteY0" fmla="*/ 0 h 3089449"/>
                <a:gd name="connsiteX1" fmla="*/ 1874896 w 1961501"/>
                <a:gd name="connsiteY1" fmla="*/ 1562528 h 3089449"/>
                <a:gd name="connsiteX2" fmla="*/ 1887881 w 1961501"/>
                <a:gd name="connsiteY2" fmla="*/ 1616499 h 3089449"/>
                <a:gd name="connsiteX3" fmla="*/ 1723785 w 1961501"/>
                <a:gd name="connsiteY3" fmla="*/ 1616499 h 3089449"/>
                <a:gd name="connsiteX4" fmla="*/ 1723785 w 1961501"/>
                <a:gd name="connsiteY4" fmla="*/ 1961308 h 3089449"/>
                <a:gd name="connsiteX5" fmla="*/ 1951191 w 1961501"/>
                <a:gd name="connsiteY5" fmla="*/ 1961308 h 3089449"/>
                <a:gd name="connsiteX6" fmla="*/ 1951577 w 1961501"/>
                <a:gd name="connsiteY6" fmla="*/ 1964006 h 3089449"/>
                <a:gd name="connsiteX7" fmla="*/ 1961501 w 1961501"/>
                <a:gd name="connsiteY7" fmla="*/ 2173614 h 3089449"/>
                <a:gd name="connsiteX8" fmla="*/ 1809950 w 1961501"/>
                <a:gd name="connsiteY8" fmla="*/ 2974760 h 3089449"/>
                <a:gd name="connsiteX9" fmla="*/ 1758531 w 1961501"/>
                <a:gd name="connsiteY9" fmla="*/ 3089449 h 3089449"/>
                <a:gd name="connsiteX10" fmla="*/ 1483642 w 1961501"/>
                <a:gd name="connsiteY10" fmla="*/ 3089449 h 3089449"/>
                <a:gd name="connsiteX0" fmla="*/ 0 w 1961501"/>
                <a:gd name="connsiteY0" fmla="*/ 0 h 3089449"/>
                <a:gd name="connsiteX1" fmla="*/ 1874896 w 1961501"/>
                <a:gd name="connsiteY1" fmla="*/ 1562528 h 3089449"/>
                <a:gd name="connsiteX2" fmla="*/ 1887881 w 1961501"/>
                <a:gd name="connsiteY2" fmla="*/ 1616499 h 3089449"/>
                <a:gd name="connsiteX3" fmla="*/ 1723785 w 1961501"/>
                <a:gd name="connsiteY3" fmla="*/ 1616499 h 3089449"/>
                <a:gd name="connsiteX4" fmla="*/ 1723785 w 1961501"/>
                <a:gd name="connsiteY4" fmla="*/ 1961308 h 3089449"/>
                <a:gd name="connsiteX5" fmla="*/ 1951191 w 1961501"/>
                <a:gd name="connsiteY5" fmla="*/ 1961308 h 3089449"/>
                <a:gd name="connsiteX6" fmla="*/ 1951577 w 1961501"/>
                <a:gd name="connsiteY6" fmla="*/ 1964006 h 3089449"/>
                <a:gd name="connsiteX7" fmla="*/ 1961501 w 1961501"/>
                <a:gd name="connsiteY7" fmla="*/ 2173614 h 3089449"/>
                <a:gd name="connsiteX8" fmla="*/ 1809950 w 1961501"/>
                <a:gd name="connsiteY8" fmla="*/ 2974760 h 3089449"/>
                <a:gd name="connsiteX9" fmla="*/ 1758531 w 1961501"/>
                <a:gd name="connsiteY9" fmla="*/ 3089449 h 3089449"/>
                <a:gd name="connsiteX0" fmla="*/ 151111 w 237716"/>
                <a:gd name="connsiteY0" fmla="*/ 0 h 1526921"/>
                <a:gd name="connsiteX1" fmla="*/ 164096 w 237716"/>
                <a:gd name="connsiteY1" fmla="*/ 53971 h 1526921"/>
                <a:gd name="connsiteX2" fmla="*/ 0 w 237716"/>
                <a:gd name="connsiteY2" fmla="*/ 53971 h 1526921"/>
                <a:gd name="connsiteX3" fmla="*/ 0 w 237716"/>
                <a:gd name="connsiteY3" fmla="*/ 398780 h 1526921"/>
                <a:gd name="connsiteX4" fmla="*/ 227406 w 237716"/>
                <a:gd name="connsiteY4" fmla="*/ 398780 h 1526921"/>
                <a:gd name="connsiteX5" fmla="*/ 227792 w 237716"/>
                <a:gd name="connsiteY5" fmla="*/ 401478 h 1526921"/>
                <a:gd name="connsiteX6" fmla="*/ 237716 w 237716"/>
                <a:gd name="connsiteY6" fmla="*/ 611086 h 1526921"/>
                <a:gd name="connsiteX7" fmla="*/ 86165 w 237716"/>
                <a:gd name="connsiteY7" fmla="*/ 1412232 h 1526921"/>
                <a:gd name="connsiteX8" fmla="*/ 34746 w 237716"/>
                <a:gd name="connsiteY8" fmla="*/ 1526921 h 1526921"/>
                <a:gd name="connsiteX0" fmla="*/ 151111 w 237716"/>
                <a:gd name="connsiteY0" fmla="*/ 0 h 1526921"/>
                <a:gd name="connsiteX1" fmla="*/ 0 w 237716"/>
                <a:gd name="connsiteY1" fmla="*/ 53971 h 1526921"/>
                <a:gd name="connsiteX2" fmla="*/ 0 w 237716"/>
                <a:gd name="connsiteY2" fmla="*/ 398780 h 1526921"/>
                <a:gd name="connsiteX3" fmla="*/ 227406 w 237716"/>
                <a:gd name="connsiteY3" fmla="*/ 398780 h 1526921"/>
                <a:gd name="connsiteX4" fmla="*/ 227792 w 237716"/>
                <a:gd name="connsiteY4" fmla="*/ 401478 h 1526921"/>
                <a:gd name="connsiteX5" fmla="*/ 237716 w 237716"/>
                <a:gd name="connsiteY5" fmla="*/ 611086 h 1526921"/>
                <a:gd name="connsiteX6" fmla="*/ 86165 w 237716"/>
                <a:gd name="connsiteY6" fmla="*/ 1412232 h 1526921"/>
                <a:gd name="connsiteX7" fmla="*/ 34746 w 237716"/>
                <a:gd name="connsiteY7" fmla="*/ 1526921 h 1526921"/>
                <a:gd name="connsiteX0" fmla="*/ 0 w 237716"/>
                <a:gd name="connsiteY0" fmla="*/ 0 h 1472950"/>
                <a:gd name="connsiteX1" fmla="*/ 0 w 237716"/>
                <a:gd name="connsiteY1" fmla="*/ 344809 h 1472950"/>
                <a:gd name="connsiteX2" fmla="*/ 227406 w 237716"/>
                <a:gd name="connsiteY2" fmla="*/ 344809 h 1472950"/>
                <a:gd name="connsiteX3" fmla="*/ 227792 w 237716"/>
                <a:gd name="connsiteY3" fmla="*/ 347507 h 1472950"/>
                <a:gd name="connsiteX4" fmla="*/ 237716 w 237716"/>
                <a:gd name="connsiteY4" fmla="*/ 557115 h 1472950"/>
                <a:gd name="connsiteX5" fmla="*/ 86165 w 237716"/>
                <a:gd name="connsiteY5" fmla="*/ 1358261 h 1472950"/>
                <a:gd name="connsiteX6" fmla="*/ 34746 w 237716"/>
                <a:gd name="connsiteY6" fmla="*/ 1472950 h 1472950"/>
                <a:gd name="connsiteX0" fmla="*/ 0 w 237716"/>
                <a:gd name="connsiteY0" fmla="*/ 0 h 1128141"/>
                <a:gd name="connsiteX1" fmla="*/ 227406 w 237716"/>
                <a:gd name="connsiteY1" fmla="*/ 0 h 1128141"/>
                <a:gd name="connsiteX2" fmla="*/ 227792 w 237716"/>
                <a:gd name="connsiteY2" fmla="*/ 2698 h 1128141"/>
                <a:gd name="connsiteX3" fmla="*/ 237716 w 237716"/>
                <a:gd name="connsiteY3" fmla="*/ 212306 h 1128141"/>
                <a:gd name="connsiteX4" fmla="*/ 86165 w 237716"/>
                <a:gd name="connsiteY4" fmla="*/ 1013452 h 1128141"/>
                <a:gd name="connsiteX5" fmla="*/ 34746 w 237716"/>
                <a:gd name="connsiteY5" fmla="*/ 1128141 h 1128141"/>
                <a:gd name="connsiteX0" fmla="*/ 192660 w 202970"/>
                <a:gd name="connsiteY0" fmla="*/ 0 h 1128141"/>
                <a:gd name="connsiteX1" fmla="*/ 193046 w 202970"/>
                <a:gd name="connsiteY1" fmla="*/ 2698 h 1128141"/>
                <a:gd name="connsiteX2" fmla="*/ 202970 w 202970"/>
                <a:gd name="connsiteY2" fmla="*/ 212306 h 1128141"/>
                <a:gd name="connsiteX3" fmla="*/ 51419 w 202970"/>
                <a:gd name="connsiteY3" fmla="*/ 1013452 h 1128141"/>
                <a:gd name="connsiteX4" fmla="*/ 0 w 202970"/>
                <a:gd name="connsiteY4" fmla="*/ 1128141 h 1128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70" h="1128141">
                  <a:moveTo>
                    <a:pt x="192660" y="0"/>
                  </a:moveTo>
                  <a:cubicBezTo>
                    <a:pt x="192789" y="899"/>
                    <a:pt x="192917" y="1799"/>
                    <a:pt x="193046" y="2698"/>
                  </a:cubicBezTo>
                  <a:cubicBezTo>
                    <a:pt x="199612" y="71682"/>
                    <a:pt x="202970" y="141602"/>
                    <a:pt x="202970" y="212306"/>
                  </a:cubicBezTo>
                  <a:cubicBezTo>
                    <a:pt x="202970" y="495123"/>
                    <a:pt x="149235" y="765389"/>
                    <a:pt x="51419" y="1013452"/>
                  </a:cubicBezTo>
                  <a:lnTo>
                    <a:pt x="0" y="1128141"/>
                  </a:lnTo>
                </a:path>
              </a:pathLst>
            </a:custGeom>
            <a:noFill/>
            <a:ln w="19050" cap="flat" cmpd="sng" algn="ctr">
              <a:solidFill>
                <a:srgbClr val="00B050"/>
              </a:solidFill>
              <a:prstDash val="solid"/>
              <a:headEnd type="oval"/>
              <a:tailEnd type="none"/>
            </a:ln>
            <a:effectLst/>
          </p:spPr>
          <p:txBody>
            <a:bodyPr rtlCol="0" anchor="ctr"/>
            <a:lstStyle/>
            <a:p>
              <a:pPr algn="ctr" defTabSz="914354">
                <a:defRPr/>
              </a:pPr>
              <a:endParaRPr lang="en-US" sz="2400" kern="0" dirty="0">
                <a:solidFill>
                  <a:prstClr val="white"/>
                </a:solidFill>
                <a:latin typeface="Calibri" panose="020F0502020204030204" pitchFamily="34" charset="0"/>
                <a:cs typeface="Calibri" panose="020F0502020204030204" pitchFamily="34" charset="0"/>
              </a:endParaRPr>
            </a:p>
          </p:txBody>
        </p:sp>
        <p:sp>
          <p:nvSpPr>
            <p:cNvPr id="17" name="Block Arc 16"/>
            <p:cNvSpPr/>
            <p:nvPr/>
          </p:nvSpPr>
          <p:spPr>
            <a:xfrm rot="16200000">
              <a:off x="345635" y="2411450"/>
              <a:ext cx="2540471" cy="2540471"/>
            </a:xfrm>
            <a:prstGeom prst="blockArc">
              <a:avLst>
                <a:gd name="adj1" fmla="val 11928797"/>
                <a:gd name="adj2" fmla="val 20279056"/>
                <a:gd name="adj3" fmla="val 6044"/>
              </a:avLst>
            </a:prstGeom>
            <a:solidFill>
              <a:srgbClr val="00B050"/>
            </a:solidFill>
            <a:ln w="19050" cap="flat" cmpd="sng" algn="ctr">
              <a:solidFill>
                <a:srgbClr val="00B050"/>
              </a:solidFill>
              <a:prstDash val="solid"/>
            </a:ln>
            <a:effectLst/>
          </p:spPr>
          <p:txBody>
            <a:bodyPr rtlCol="0" anchor="ctr"/>
            <a:lstStyle/>
            <a:p>
              <a:pPr algn="ctr" defTabSz="914354">
                <a:defRPr/>
              </a:pPr>
              <a:endParaRPr lang="en-US" sz="2400" kern="0" dirty="0">
                <a:solidFill>
                  <a:srgbClr val="50B3CF"/>
                </a:solidFill>
                <a:latin typeface="Calibri" panose="020F0502020204030204" pitchFamily="34" charset="0"/>
                <a:cs typeface="Calibri" panose="020F0502020204030204" pitchFamily="34" charset="0"/>
              </a:endParaRPr>
            </a:p>
          </p:txBody>
        </p:sp>
        <p:pic>
          <p:nvPicPr>
            <p:cNvPr id="18" name="Picture 2" descr="Image result for Agend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192" y="3256289"/>
              <a:ext cx="1019923" cy="1019923"/>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Rectangle 56"/>
          <p:cNvSpPr/>
          <p:nvPr/>
        </p:nvSpPr>
        <p:spPr>
          <a:xfrm>
            <a:off x="5580318" y="838382"/>
            <a:ext cx="4409257" cy="4735865"/>
          </a:xfrm>
          <a:prstGeom prst="rect">
            <a:avLst/>
          </a:prstGeom>
          <a:solidFill>
            <a:srgbClr val="F9F9F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609585">
              <a:spcBef>
                <a:spcPts val="400"/>
              </a:spcBef>
              <a:buFont typeface="Arial" panose="020B0604020202020204" pitchFamily="34" charset="0"/>
              <a:buChar char="•"/>
              <a:defRPr/>
            </a:pPr>
            <a:r>
              <a:rPr lang="en-US" sz="1600" b="1" dirty="0">
                <a:solidFill>
                  <a:schemeClr val="tx2"/>
                </a:solidFill>
                <a:latin typeface="Calibri" panose="020F0502020204030204" pitchFamily="34" charset="0"/>
                <a:cs typeface="Calibri" panose="020F0502020204030204" pitchFamily="34" charset="0"/>
              </a:rPr>
              <a:t>Scope and Approach</a:t>
            </a:r>
          </a:p>
          <a:p>
            <a:pPr marL="285750" indent="-285750" defTabSz="609585">
              <a:spcBef>
                <a:spcPts val="400"/>
              </a:spcBef>
              <a:buFont typeface="Arial" panose="020B0604020202020204" pitchFamily="34" charset="0"/>
              <a:buChar char="•"/>
              <a:defRPr/>
            </a:pPr>
            <a:r>
              <a:rPr lang="en-US" sz="1600" b="1" dirty="0">
                <a:solidFill>
                  <a:schemeClr val="tx2"/>
                </a:solidFill>
                <a:latin typeface="Calibri" panose="020F0502020204030204" pitchFamily="34" charset="0"/>
                <a:cs typeface="Calibri" panose="020F0502020204030204" pitchFamily="34" charset="0"/>
              </a:rPr>
              <a:t>Recommendations</a:t>
            </a:r>
          </a:p>
          <a:p>
            <a:pPr marL="742950" lvl="1" indent="-285750" defTabSz="609585">
              <a:spcBef>
                <a:spcPts val="400"/>
              </a:spcBef>
              <a:buFont typeface="Wingdings" panose="05000000000000000000" pitchFamily="2" charset="2"/>
              <a:buChar char="Ø"/>
              <a:defRPr/>
            </a:pPr>
            <a:r>
              <a:rPr lang="en-US" sz="1600" dirty="0">
                <a:solidFill>
                  <a:schemeClr val="tx2"/>
                </a:solidFill>
                <a:latin typeface="Calibri" panose="020F0502020204030204" pitchFamily="34" charset="0"/>
                <a:cs typeface="Calibri" panose="020F0502020204030204" pitchFamily="34" charset="0"/>
              </a:rPr>
              <a:t>Data Repository</a:t>
            </a:r>
          </a:p>
          <a:p>
            <a:pPr marL="742950" lvl="1" indent="-285750" defTabSz="609585">
              <a:spcBef>
                <a:spcPts val="400"/>
              </a:spcBef>
              <a:buFont typeface="Wingdings" panose="05000000000000000000" pitchFamily="2" charset="2"/>
              <a:buChar char="Ø"/>
              <a:defRPr/>
            </a:pPr>
            <a:r>
              <a:rPr lang="en-US" sz="1600" dirty="0">
                <a:solidFill>
                  <a:schemeClr val="tx2"/>
                </a:solidFill>
                <a:latin typeface="Calibri" panose="020F0502020204030204" pitchFamily="34" charset="0"/>
                <a:cs typeface="Calibri" panose="020F0502020204030204" pitchFamily="34" charset="0"/>
              </a:rPr>
              <a:t>Reference Architecture</a:t>
            </a:r>
          </a:p>
          <a:p>
            <a:pPr marL="742950" lvl="1" indent="-285750" defTabSz="609585">
              <a:spcBef>
                <a:spcPts val="400"/>
              </a:spcBef>
              <a:buFont typeface="Wingdings" panose="05000000000000000000" pitchFamily="2" charset="2"/>
              <a:buChar char="Ø"/>
              <a:defRPr/>
            </a:pPr>
            <a:r>
              <a:rPr lang="en-US" sz="1600" dirty="0">
                <a:solidFill>
                  <a:schemeClr val="tx2"/>
                </a:solidFill>
                <a:latin typeface="Calibri" panose="020F0502020204030204" pitchFamily="34" charset="0"/>
                <a:cs typeface="Calibri" panose="020F0502020204030204" pitchFamily="34" charset="0"/>
              </a:rPr>
              <a:t>Ingestion and Integration</a:t>
            </a:r>
          </a:p>
          <a:p>
            <a:pPr marL="742950" lvl="1" indent="-285750">
              <a:spcBef>
                <a:spcPts val="400"/>
              </a:spcBef>
              <a:buFont typeface="Wingdings" panose="05000000000000000000" pitchFamily="2" charset="2"/>
              <a:buChar char="Ø"/>
              <a:defRPr/>
            </a:pPr>
            <a:r>
              <a:rPr lang="en-US" sz="1600" dirty="0">
                <a:solidFill>
                  <a:schemeClr val="tx2"/>
                </a:solidFill>
                <a:latin typeface="Calibri" panose="020F0502020204030204" pitchFamily="34" charset="0"/>
                <a:cs typeface="Calibri" panose="020F0502020204030204" pitchFamily="34" charset="0"/>
              </a:rPr>
              <a:t>Data Catalog</a:t>
            </a:r>
          </a:p>
          <a:p>
            <a:pPr marL="285750" indent="-285750" defTabSz="609585">
              <a:spcBef>
                <a:spcPts val="400"/>
              </a:spcBef>
              <a:buFont typeface="Arial" panose="020B0604020202020204" pitchFamily="34" charset="0"/>
              <a:buChar char="•"/>
              <a:defRPr/>
            </a:pPr>
            <a:r>
              <a:rPr lang="en-US" sz="1600" b="1" dirty="0">
                <a:solidFill>
                  <a:schemeClr val="tx2"/>
                </a:solidFill>
                <a:latin typeface="Calibri" panose="020F0502020204030204" pitchFamily="34" charset="0"/>
                <a:cs typeface="Calibri" panose="020F0502020204030204" pitchFamily="34" charset="0"/>
              </a:rPr>
              <a:t>Next Steps</a:t>
            </a:r>
          </a:p>
          <a:p>
            <a:pPr marL="285750" indent="-285750" defTabSz="609585">
              <a:spcBef>
                <a:spcPts val="400"/>
              </a:spcBef>
              <a:buFont typeface="Arial" panose="020B0604020202020204" pitchFamily="34" charset="0"/>
              <a:buChar char="•"/>
              <a:defRPr/>
            </a:pPr>
            <a:r>
              <a:rPr lang="en-US" sz="1600" b="1" dirty="0">
                <a:solidFill>
                  <a:schemeClr val="tx2"/>
                </a:solidFill>
                <a:latin typeface="Calibri" panose="020F0502020204030204" pitchFamily="34" charset="0"/>
                <a:cs typeface="Calibri" panose="020F0502020204030204" pitchFamily="34" charset="0"/>
              </a:rPr>
              <a:t>Appendix</a:t>
            </a:r>
          </a:p>
        </p:txBody>
      </p:sp>
    </p:spTree>
    <p:extLst>
      <p:ext uri="{BB962C8B-B14F-4D97-AF65-F5344CB8AC3E}">
        <p14:creationId xmlns:p14="http://schemas.microsoft.com/office/powerpoint/2010/main" val="259336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6315825" y="1052505"/>
            <a:ext cx="2199053" cy="2199053"/>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F922180-77D2-4312-B80B-5124869CBDE7}"/>
              </a:ext>
            </a:extLst>
          </p:cNvPr>
          <p:cNvSpPr>
            <a:spLocks noGrp="1"/>
          </p:cNvSpPr>
          <p:nvPr>
            <p:ph type="sldNum" sz="quarter" idx="4"/>
          </p:nvPr>
        </p:nvSpPr>
        <p:spPr/>
        <p:txBody>
          <a:bodyPr/>
          <a:lstStyle/>
          <a:p>
            <a:fld id="{2EFEF571-C9B4-4D92-A7F7-315B894862A8}" type="slidenum">
              <a:rPr lang="en-US" smtClean="0"/>
              <a:pPr/>
              <a:t>20</a:t>
            </a:fld>
            <a:endParaRPr lang="en-US" dirty="0"/>
          </a:p>
        </p:txBody>
      </p:sp>
      <p:sp>
        <p:nvSpPr>
          <p:cNvPr id="14" name="Rectangle 13"/>
          <p:cNvSpPr/>
          <p:nvPr/>
        </p:nvSpPr>
        <p:spPr>
          <a:xfrm>
            <a:off x="5213511" y="3534639"/>
            <a:ext cx="4403680" cy="477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accent1"/>
                </a:solidFill>
              </a:rPr>
              <a:t>Ingestion and Integration</a:t>
            </a:r>
            <a:endParaRPr lang="en-US" sz="1600" i="1" dirty="0">
              <a:solidFill>
                <a:schemeClr val="accent1"/>
              </a:solidFill>
            </a:endParaRPr>
          </a:p>
        </p:txBody>
      </p:sp>
      <p:sp>
        <p:nvSpPr>
          <p:cNvPr id="17" name="Rectangle 16"/>
          <p:cNvSpPr/>
          <p:nvPr/>
        </p:nvSpPr>
        <p:spPr>
          <a:xfrm>
            <a:off x="4221775" y="4179408"/>
            <a:ext cx="6387152" cy="646331"/>
          </a:xfrm>
          <a:prstGeom prst="rect">
            <a:avLst/>
          </a:prstGeom>
        </p:spPr>
        <p:txBody>
          <a:bodyPr wrap="square" lIns="0" rIns="0">
            <a:spAutoFit/>
          </a:bodyPr>
          <a:lstStyle/>
          <a:p>
            <a:pPr algn="ctr"/>
            <a:r>
              <a:rPr lang="en-US" dirty="0">
                <a:solidFill>
                  <a:schemeClr val="tx2">
                    <a:lumMod val="50000"/>
                    <a:lumOff val="50000"/>
                  </a:schemeClr>
                </a:solidFill>
                <a:latin typeface="Arial" panose="020B0604020202020204" pitchFamily="34" charset="0"/>
              </a:rPr>
              <a:t>Ingestion reference architecture</a:t>
            </a:r>
          </a:p>
          <a:p>
            <a:pPr algn="ctr"/>
            <a:r>
              <a:rPr lang="en-US" dirty="0">
                <a:solidFill>
                  <a:schemeClr val="tx2">
                    <a:lumMod val="50000"/>
                    <a:lumOff val="50000"/>
                  </a:schemeClr>
                </a:solidFill>
                <a:latin typeface="Arial" panose="020B0604020202020204" pitchFamily="34" charset="0"/>
              </a:rPr>
              <a:t>Ingestion Engine - Evaluation Criteria</a:t>
            </a:r>
          </a:p>
        </p:txBody>
      </p:sp>
      <p:pic>
        <p:nvPicPr>
          <p:cNvPr id="9" name="Picture 8"/>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blip>
          <a:stretch>
            <a:fillRect/>
          </a:stretch>
        </p:blipFill>
        <p:spPr>
          <a:xfrm>
            <a:off x="6708767" y="1445447"/>
            <a:ext cx="1413166" cy="1413166"/>
          </a:xfrm>
          <a:prstGeom prst="rect">
            <a:avLst/>
          </a:prstGeom>
        </p:spPr>
      </p:pic>
      <p:sp>
        <p:nvSpPr>
          <p:cNvPr id="11" name="Oval 10"/>
          <p:cNvSpPr/>
          <p:nvPr/>
        </p:nvSpPr>
        <p:spPr>
          <a:xfrm>
            <a:off x="9289576"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Oval 11"/>
          <p:cNvSpPr/>
          <p:nvPr/>
        </p:nvSpPr>
        <p:spPr>
          <a:xfrm>
            <a:off x="10036004"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Oval 14"/>
          <p:cNvSpPr/>
          <p:nvPr/>
        </p:nvSpPr>
        <p:spPr>
          <a:xfrm>
            <a:off x="10782431" y="211876"/>
            <a:ext cx="542868" cy="542868"/>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p:cNvSpPr/>
          <p:nvPr/>
        </p:nvSpPr>
        <p:spPr>
          <a:xfrm>
            <a:off x="11528859"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8" name="Picture 17"/>
          <p:cNvPicPr>
            <a:picLocks noChangeAspect="1"/>
          </p:cNvPicPr>
          <p:nvPr/>
        </p:nvPicPr>
        <p:blipFill rotWithShape="1">
          <a:blip r:embed="rId3">
            <a:duotone>
              <a:schemeClr val="bg2">
                <a:shade val="45000"/>
                <a:satMod val="135000"/>
              </a:schemeClr>
              <a:prstClr val="white"/>
            </a:duotone>
            <a:clrChange>
              <a:clrFrom>
                <a:srgbClr val="FFFFFF"/>
              </a:clrFrom>
              <a:clrTo>
                <a:srgbClr val="FFFFFF">
                  <a:alpha val="0"/>
                </a:srgbClr>
              </a:clrTo>
            </a:clrChange>
          </a:blip>
          <a:srcRect b="9157"/>
          <a:stretch/>
        </p:blipFill>
        <p:spPr>
          <a:xfrm>
            <a:off x="9413763" y="339259"/>
            <a:ext cx="294493" cy="288102"/>
          </a:xfrm>
          <a:prstGeom prst="rect">
            <a:avLst/>
          </a:prstGeom>
        </p:spPr>
      </p:pic>
      <p:pic>
        <p:nvPicPr>
          <p:cNvPr id="19" name="Picture 2" descr="Architecture, data, data architecture, document, enterprise ..."/>
          <p:cNvPicPr>
            <a:picLocks noChangeAspect="1" noChangeArrowheads="1"/>
          </p:cNvPicPr>
          <p:nvPr/>
        </p:nvPicPr>
        <p:blipFill>
          <a:blip r:embed="rId4"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15564" y="292463"/>
            <a:ext cx="383746" cy="383746"/>
          </a:xfrm>
          <a:prstGeom prst="rect">
            <a:avLst/>
          </a:prstGeom>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2">
            <a:duotone>
              <a:schemeClr val="accent1">
                <a:shade val="45000"/>
                <a:satMod val="135000"/>
              </a:schemeClr>
              <a:prstClr val="white"/>
            </a:duotone>
            <a:clrChange>
              <a:clrFrom>
                <a:srgbClr val="FFFFFF"/>
              </a:clrFrom>
              <a:clrTo>
                <a:srgbClr val="FFFFFF">
                  <a:alpha val="0"/>
                </a:srgbClr>
              </a:clrTo>
            </a:clrChange>
          </a:blip>
          <a:stretch>
            <a:fillRect/>
          </a:stretch>
        </p:blipFill>
        <p:spPr>
          <a:xfrm>
            <a:off x="10909708" y="339259"/>
            <a:ext cx="288314" cy="288314"/>
          </a:xfrm>
          <a:prstGeom prst="rect">
            <a:avLst/>
          </a:prstGeom>
        </p:spPr>
      </p:pic>
      <p:pic>
        <p:nvPicPr>
          <p:cNvPr id="21" name="Picture 20"/>
          <p:cNvPicPr>
            <a:picLocks noChangeAspect="1"/>
          </p:cNvPicPr>
          <p:nvPr/>
        </p:nvPicPr>
        <p:blipFill rotWithShape="1">
          <a:blip r:embed="rId5">
            <a:clrChange>
              <a:clrFrom>
                <a:srgbClr val="FFFFFF"/>
              </a:clrFrom>
              <a:clrTo>
                <a:srgbClr val="FFFFFF">
                  <a:alpha val="0"/>
                </a:srgbClr>
              </a:clrTo>
            </a:clrChange>
            <a:duotone>
              <a:schemeClr val="bg2">
                <a:shade val="45000"/>
                <a:satMod val="135000"/>
              </a:schemeClr>
              <a:prstClr val="white"/>
            </a:duotone>
          </a:blip>
          <a:srcRect t="13651" b="13651"/>
          <a:stretch/>
        </p:blipFill>
        <p:spPr>
          <a:xfrm>
            <a:off x="11622124" y="343823"/>
            <a:ext cx="356336" cy="278973"/>
          </a:xfrm>
          <a:prstGeom prst="rect">
            <a:avLst/>
          </a:prstGeom>
        </p:spPr>
      </p:pic>
      <p:pic>
        <p:nvPicPr>
          <p:cNvPr id="22" name="Picture 21">
            <a:extLst>
              <a:ext uri="{FF2B5EF4-FFF2-40B4-BE49-F238E27FC236}">
                <a16:creationId xmlns:a16="http://schemas.microsoft.com/office/drawing/2014/main" id="{F1B9C837-1028-9D44-997A-8FB6E8276459}"/>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7076" y="12800"/>
            <a:ext cx="4370912" cy="6858000"/>
          </a:xfrm>
          <a:prstGeom prst="rect">
            <a:avLst/>
          </a:prstGeom>
          <a:solidFill>
            <a:srgbClr val="000000"/>
          </a:solidFill>
        </p:spPr>
      </p:pic>
      <p:sp>
        <p:nvSpPr>
          <p:cNvPr id="23" name="Rectangle 22"/>
          <p:cNvSpPr/>
          <p:nvPr/>
        </p:nvSpPr>
        <p:spPr>
          <a:xfrm>
            <a:off x="-13163" y="0"/>
            <a:ext cx="4370912" cy="6870800"/>
          </a:xfrm>
          <a:prstGeom prst="rect">
            <a:avLst/>
          </a:pr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Tree>
    <p:extLst>
      <p:ext uri="{BB962C8B-B14F-4D97-AF65-F5344CB8AC3E}">
        <p14:creationId xmlns:p14="http://schemas.microsoft.com/office/powerpoint/2010/main" val="2631688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Enterprise Data Hub – Azure Synapse – Ingestion and Integration</a:t>
            </a:r>
            <a:endParaRPr lang="en-US" dirty="0"/>
          </a:p>
        </p:txBody>
      </p:sp>
      <p:sp>
        <p:nvSpPr>
          <p:cNvPr id="3" name="Slide Number Placeholder 2"/>
          <p:cNvSpPr>
            <a:spLocks noGrp="1"/>
          </p:cNvSpPr>
          <p:nvPr>
            <p:ph type="sldNum" sz="quarter" idx="4"/>
          </p:nvPr>
        </p:nvSpPr>
        <p:spPr/>
        <p:txBody>
          <a:bodyPr/>
          <a:lstStyle/>
          <a:p>
            <a:fld id="{CB7FF9B4-5852-41BE-A888-446F43ABEF2A}" type="slidenum">
              <a:rPr lang="en-US" smtClean="0"/>
              <a:pPr/>
              <a:t>21</a:t>
            </a:fld>
            <a:endParaRPr lang="en-US" dirty="0"/>
          </a:p>
        </p:txBody>
      </p:sp>
      <p:sp>
        <p:nvSpPr>
          <p:cNvPr id="161" name="Rounded Rectangle 160"/>
          <p:cNvSpPr/>
          <p:nvPr/>
        </p:nvSpPr>
        <p:spPr>
          <a:xfrm>
            <a:off x="2983477" y="1237009"/>
            <a:ext cx="952321" cy="1321561"/>
          </a:xfrm>
          <a:prstGeom prst="roundRect">
            <a:avLst/>
          </a:prstGeom>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23" name="Rounded Rectangle 22"/>
          <p:cNvSpPr/>
          <p:nvPr/>
        </p:nvSpPr>
        <p:spPr bwMode="auto">
          <a:xfrm>
            <a:off x="1771178" y="940615"/>
            <a:ext cx="9975866" cy="4728297"/>
          </a:xfrm>
          <a:prstGeom prst="roundRect">
            <a:avLst>
              <a:gd name="adj" fmla="val 181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642" tIns="6642" rIns="6642" bIns="6642" numCol="1" rtlCol="0" anchor="ctr" anchorCtr="0" compatLnSpc="1">
            <a:prstTxWarp prst="textNoShape">
              <a:avLst/>
            </a:prstTxWarp>
            <a:noAutofit/>
          </a:bodyPr>
          <a:lstStyle/>
          <a:p>
            <a:pPr algn="ctr" defTabSz="186836">
              <a:lnSpc>
                <a:spcPct val="120000"/>
              </a:lnSpc>
              <a:spcBef>
                <a:spcPct val="20000"/>
              </a:spcBef>
              <a:defRPr/>
            </a:pPr>
            <a:endParaRPr lang="en-US" sz="1000" b="1" kern="0" dirty="0">
              <a:solidFill>
                <a:prstClr val="black"/>
              </a:solidFill>
              <a:latin typeface="Arial" panose="020B0604020202020204" pitchFamily="34" charset="0"/>
              <a:ea typeface="ＭＳ Ｐゴシック"/>
              <a:cs typeface="Arial" panose="020B0604020202020204" pitchFamily="34" charset="0"/>
            </a:endParaRPr>
          </a:p>
        </p:txBody>
      </p:sp>
      <p:sp>
        <p:nvSpPr>
          <p:cNvPr id="19" name="TextBox 18"/>
          <p:cNvSpPr txBox="1"/>
          <p:nvPr/>
        </p:nvSpPr>
        <p:spPr>
          <a:xfrm>
            <a:off x="5574435" y="2017011"/>
            <a:ext cx="1264120" cy="342590"/>
          </a:xfrm>
          <a:prstGeom prst="rect">
            <a:avLst/>
          </a:prstGeom>
          <a:noFill/>
        </p:spPr>
        <p:txBody>
          <a:bodyPr wrap="square" lIns="24907" tIns="12454" rIns="24907" bIns="12454" rtlCol="0" anchor="ctr">
            <a:noAutofit/>
          </a:bodyPr>
          <a:lstStyle/>
          <a:p>
            <a:pPr marL="42664" indent="-42664" algn="ctr" defTabSz="332098" fontAlgn="base">
              <a:spcBef>
                <a:spcPct val="0"/>
              </a:spcBef>
              <a:spcAft>
                <a:spcPct val="0"/>
              </a:spcAft>
              <a:defRPr/>
            </a:pPr>
            <a:r>
              <a:rPr lang="en-US" sz="1000" b="1" kern="0" dirty="0">
                <a:solidFill>
                  <a:schemeClr val="tx2"/>
                </a:solidFill>
                <a:latin typeface="Arial" panose="020B0604020202020204" pitchFamily="34" charset="0"/>
                <a:cs typeface="Arial" panose="020B0604020202020204" pitchFamily="34" charset="0"/>
              </a:rPr>
              <a:t>2017</a:t>
            </a:r>
          </a:p>
        </p:txBody>
      </p:sp>
      <p:sp>
        <p:nvSpPr>
          <p:cNvPr id="22" name="Rounded Rectangle 21"/>
          <p:cNvSpPr/>
          <p:nvPr/>
        </p:nvSpPr>
        <p:spPr>
          <a:xfrm>
            <a:off x="156635" y="830969"/>
            <a:ext cx="1378599" cy="4916521"/>
          </a:xfrm>
          <a:prstGeom prst="roundRect">
            <a:avLst>
              <a:gd name="adj" fmla="val 8631"/>
            </a:avLst>
          </a:prstGeom>
          <a:noFill/>
          <a:ln/>
        </p:spPr>
        <p:style>
          <a:lnRef idx="2">
            <a:schemeClr val="accent2">
              <a:shade val="50000"/>
            </a:schemeClr>
          </a:lnRef>
          <a:fillRef idx="1">
            <a:schemeClr val="accent2"/>
          </a:fillRef>
          <a:effectRef idx="0">
            <a:schemeClr val="accent2"/>
          </a:effectRef>
          <a:fontRef idx="minor">
            <a:schemeClr val="lt1"/>
          </a:fontRef>
        </p:style>
        <p:txBody>
          <a:bodyPr wrap="square" lIns="6642" tIns="6642" rIns="6642" bIns="6642" rtlCol="0" anchor="ctr">
            <a:noAutofit/>
          </a:bodyPr>
          <a:lstStyle/>
          <a:p>
            <a:pPr algn="ctr" defTabSz="249120">
              <a:defRPr/>
            </a:pPr>
            <a:endParaRPr lang="en-US" sz="1000" b="1" kern="0" dirty="0">
              <a:solidFill>
                <a:srgbClr val="141414"/>
              </a:solidFill>
              <a:latin typeface="Arial" panose="020B0604020202020204" pitchFamily="34" charset="0"/>
              <a:cs typeface="Arial" panose="020B0604020202020204" pitchFamily="34" charset="0"/>
            </a:endParaRPr>
          </a:p>
        </p:txBody>
      </p:sp>
      <p:sp>
        <p:nvSpPr>
          <p:cNvPr id="26" name="Rectangle 25"/>
          <p:cNvSpPr/>
          <p:nvPr/>
        </p:nvSpPr>
        <p:spPr>
          <a:xfrm>
            <a:off x="2969680" y="1045741"/>
            <a:ext cx="987620" cy="4372539"/>
          </a:xfrm>
          <a:prstGeom prst="rect">
            <a:avLst/>
          </a:prstGeom>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27" name="TextBox 26"/>
          <p:cNvSpPr txBox="1"/>
          <p:nvPr/>
        </p:nvSpPr>
        <p:spPr>
          <a:xfrm>
            <a:off x="2449562" y="1020034"/>
            <a:ext cx="1815628" cy="298499"/>
          </a:xfrm>
          <a:prstGeom prst="rect">
            <a:avLst/>
          </a:prstGeom>
          <a:noFill/>
        </p:spPr>
        <p:txBody>
          <a:bodyPr wrap="square" lIns="6642" tIns="6642" rIns="6642" bIns="6642" rtlCol="0" anchor="ctr">
            <a:noAutofit/>
          </a:bodyPr>
          <a:lstStyle/>
          <a:p>
            <a:pPr algn="ctr" defTabSz="249120">
              <a:defRPr/>
            </a:pPr>
            <a:endParaRPr lang="en-US" sz="1000" b="1" kern="0" dirty="0">
              <a:solidFill>
                <a:srgbClr val="141414"/>
              </a:solidFill>
              <a:latin typeface="Arial" panose="020B0604020202020204" pitchFamily="34" charset="0"/>
              <a:cs typeface="Arial" panose="020B0604020202020204" pitchFamily="34" charset="0"/>
            </a:endParaRPr>
          </a:p>
        </p:txBody>
      </p:sp>
      <p:sp>
        <p:nvSpPr>
          <p:cNvPr id="30" name="Rounded Rectangle 29"/>
          <p:cNvSpPr/>
          <p:nvPr/>
        </p:nvSpPr>
        <p:spPr>
          <a:xfrm>
            <a:off x="4140292" y="1281276"/>
            <a:ext cx="5430198" cy="1277295"/>
          </a:xfrm>
          <a:prstGeom prst="roundRect">
            <a:avLst>
              <a:gd name="adj" fmla="val 7826"/>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141414"/>
              </a:solidFill>
              <a:latin typeface="Arial" panose="020B0604020202020204" pitchFamily="34" charset="0"/>
              <a:cs typeface="Arial" panose="020B0604020202020204" pitchFamily="34" charset="0"/>
            </a:endParaRPr>
          </a:p>
        </p:txBody>
      </p:sp>
      <p:sp>
        <p:nvSpPr>
          <p:cNvPr id="32" name="Rectangle 31"/>
          <p:cNvSpPr/>
          <p:nvPr/>
        </p:nvSpPr>
        <p:spPr>
          <a:xfrm>
            <a:off x="4292427" y="1350039"/>
            <a:ext cx="1720401" cy="106627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lIns="4982" tIns="9225" rIns="4982" bIns="6642" rtlCol="0" anchor="ctr">
            <a:noAutofit/>
          </a:bodyPr>
          <a:lstStyle/>
          <a:p>
            <a:pPr algn="ctr" defTabSz="249120">
              <a:lnSpc>
                <a:spcPts val="292"/>
              </a:lnSpc>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p:txBody>
      </p:sp>
      <p:sp>
        <p:nvSpPr>
          <p:cNvPr id="35" name="Rectangle 34"/>
          <p:cNvSpPr/>
          <p:nvPr/>
        </p:nvSpPr>
        <p:spPr>
          <a:xfrm>
            <a:off x="4402435" y="3279166"/>
            <a:ext cx="5122702" cy="694794"/>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40" name="TextBox 39"/>
          <p:cNvSpPr txBox="1"/>
          <p:nvPr/>
        </p:nvSpPr>
        <p:spPr>
          <a:xfrm>
            <a:off x="8557721" y="1446369"/>
            <a:ext cx="913134" cy="206274"/>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Published</a:t>
            </a:r>
          </a:p>
        </p:txBody>
      </p:sp>
      <p:sp>
        <p:nvSpPr>
          <p:cNvPr id="41" name="Rounded Rectangle 40"/>
          <p:cNvSpPr/>
          <p:nvPr/>
        </p:nvSpPr>
        <p:spPr bwMode="auto">
          <a:xfrm>
            <a:off x="1693489" y="846227"/>
            <a:ext cx="10132549" cy="4906795"/>
          </a:xfrm>
          <a:prstGeom prst="roundRect">
            <a:avLst>
              <a:gd name="adj" fmla="val 2930"/>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6642" tIns="6642" rIns="6642" bIns="6642" numCol="1" rtlCol="0" anchor="ctr" anchorCtr="0" compatLnSpc="1">
            <a:prstTxWarp prst="textNoShape">
              <a:avLst/>
            </a:prstTxWarp>
            <a:noAutofit/>
          </a:bodyPr>
          <a:lstStyle/>
          <a:p>
            <a:pPr algn="ctr" defTabSz="186836">
              <a:lnSpc>
                <a:spcPct val="120000"/>
              </a:lnSpc>
              <a:spcBef>
                <a:spcPct val="20000"/>
              </a:spcBef>
              <a:defRPr/>
            </a:pPr>
            <a:endParaRPr lang="en-US" sz="1000" b="1" kern="0" dirty="0">
              <a:solidFill>
                <a:prstClr val="black"/>
              </a:solidFill>
              <a:latin typeface="Arial" panose="020B0604020202020204" pitchFamily="34" charset="0"/>
              <a:ea typeface="ＭＳ Ｐゴシック"/>
              <a:cs typeface="Arial" panose="020B0604020202020204" pitchFamily="34" charset="0"/>
            </a:endParaRPr>
          </a:p>
        </p:txBody>
      </p:sp>
      <p:sp>
        <p:nvSpPr>
          <p:cNvPr id="42" name="Rounded Rectangle 41"/>
          <p:cNvSpPr/>
          <p:nvPr/>
        </p:nvSpPr>
        <p:spPr>
          <a:xfrm>
            <a:off x="1841357" y="3229253"/>
            <a:ext cx="844369" cy="814373"/>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pic>
        <p:nvPicPr>
          <p:cNvPr id="66" name="Picture 6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63455" y="622235"/>
            <a:ext cx="523056" cy="307450"/>
          </a:xfrm>
          <a:prstGeom prst="rect">
            <a:avLst/>
          </a:prstGeom>
          <a:solidFill>
            <a:srgbClr val="65655B"/>
          </a:solidFill>
          <a:ln>
            <a:noFill/>
          </a:ln>
        </p:spPr>
      </p:pic>
      <p:sp>
        <p:nvSpPr>
          <p:cNvPr id="72" name="Rectangle 71"/>
          <p:cNvSpPr/>
          <p:nvPr/>
        </p:nvSpPr>
        <p:spPr>
          <a:xfrm>
            <a:off x="5761883" y="4584774"/>
            <a:ext cx="2558663" cy="655101"/>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85" name="Rectangle 84"/>
          <p:cNvSpPr/>
          <p:nvPr/>
        </p:nvSpPr>
        <p:spPr>
          <a:xfrm>
            <a:off x="4416387" y="2629341"/>
            <a:ext cx="5084577" cy="593774"/>
          </a:xfrm>
          <a:prstGeom prst="rect">
            <a:avLst/>
          </a:prstGeom>
          <a:solidFill>
            <a:schemeClr val="accent6">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lIns="6642" tIns="6642" rIns="6642" bIns="6642" rtlCol="0" anchor="ctr">
            <a:noAutofit/>
          </a:bodyPr>
          <a:lstStyle/>
          <a:p>
            <a:pPr algn="ctr" defTabSz="249120">
              <a:defRPr/>
            </a:pPr>
            <a:endParaRPr lang="en-US" sz="1000" b="1" kern="0" dirty="0">
              <a:solidFill>
                <a:schemeClr val="accent6"/>
              </a:solidFill>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A536EE2C-DE3E-4E6C-88C6-8DC95BCF58F6}"/>
              </a:ext>
            </a:extLst>
          </p:cNvPr>
          <p:cNvSpPr/>
          <p:nvPr/>
        </p:nvSpPr>
        <p:spPr>
          <a:xfrm>
            <a:off x="6899600" y="1856052"/>
            <a:ext cx="600705" cy="278892"/>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Azure ML</a:t>
            </a:r>
          </a:p>
        </p:txBody>
      </p:sp>
      <p:sp>
        <p:nvSpPr>
          <p:cNvPr id="93" name="Rectangle 92"/>
          <p:cNvSpPr/>
          <p:nvPr/>
        </p:nvSpPr>
        <p:spPr>
          <a:xfrm>
            <a:off x="9667007" y="1398877"/>
            <a:ext cx="898762" cy="3879843"/>
          </a:xfrm>
          <a:prstGeom prst="rect">
            <a:avLst/>
          </a:prstGeom>
          <a:solidFill>
            <a:schemeClr val="bg1"/>
          </a:solidFill>
          <a:ln w="9525" cap="flat" cmpd="sng" algn="ctr">
            <a:solidFill>
              <a:schemeClr val="accent6"/>
            </a:solidFill>
            <a:prstDash val="solid"/>
          </a:ln>
          <a:effectLst/>
        </p:spPr>
        <p:txBody>
          <a:bodyPr lIns="42838" tIns="21418" rIns="42838" bIns="21418" rtlCol="0" anchor="ctr"/>
          <a:lstStyle/>
          <a:p>
            <a:pPr algn="ctr" defTabSz="428350" fontAlgn="base">
              <a:spcBef>
                <a:spcPct val="0"/>
              </a:spcBef>
              <a:spcAft>
                <a:spcPct val="0"/>
              </a:spcAft>
              <a:defRPr/>
            </a:pPr>
            <a:endParaRPr lang="en-US" sz="500" kern="0" dirty="0">
              <a:solidFill>
                <a:prstClr val="white"/>
              </a:solidFill>
              <a:latin typeface="Arial" panose="020B0604020202020204" pitchFamily="34" charset="0"/>
              <a:ea typeface="ＭＳ Ｐゴシック" pitchFamily="-112" charset="-128"/>
              <a:cs typeface="Arial" panose="020B0604020202020204" pitchFamily="34" charset="0"/>
            </a:endParaRPr>
          </a:p>
        </p:txBody>
      </p:sp>
      <p:sp>
        <p:nvSpPr>
          <p:cNvPr id="94" name="Rectangle 93"/>
          <p:cNvSpPr/>
          <p:nvPr/>
        </p:nvSpPr>
        <p:spPr bwMode="auto">
          <a:xfrm>
            <a:off x="9668308" y="1119167"/>
            <a:ext cx="908538" cy="302935"/>
          </a:xfrm>
          <a:prstGeom prst="rect">
            <a:avLst/>
          </a:prstGeom>
          <a:solidFill>
            <a:schemeClr val="accent6"/>
          </a:solidFill>
          <a:ln w="25400" cap="flat" cmpd="sng" algn="ctr">
            <a:solidFill>
              <a:schemeClr val="accent6"/>
            </a:solidFill>
            <a:prstDash val="solid"/>
          </a:ln>
          <a:effectLst/>
        </p:spPr>
        <p:txBody>
          <a:bodyPr lIns="42838" tIns="21418" rIns="42838" bIns="21418" rtlCol="0" anchor="ctr"/>
          <a:lstStyle/>
          <a:p>
            <a:pPr algn="ctr" defTabSz="428350" fontAlgn="base">
              <a:spcBef>
                <a:spcPct val="0"/>
              </a:spcBef>
              <a:spcAft>
                <a:spcPct val="0"/>
              </a:spcAft>
              <a:defRPr/>
            </a:pPr>
            <a:r>
              <a:rPr lang="en-US" sz="900" kern="0" dirty="0">
                <a:solidFill>
                  <a:prstClr val="white"/>
                </a:solidFill>
                <a:latin typeface="Arial" panose="020B0604020202020204" pitchFamily="34" charset="0"/>
                <a:ea typeface="ＭＳ Ｐゴシック" pitchFamily="-112" charset="-128"/>
                <a:cs typeface="Arial" panose="020B0604020202020204" pitchFamily="34" charset="0"/>
              </a:rPr>
              <a:t>Data Access</a:t>
            </a:r>
          </a:p>
        </p:txBody>
      </p:sp>
      <p:sp>
        <p:nvSpPr>
          <p:cNvPr id="73" name="TextBox 72"/>
          <p:cNvSpPr txBox="1"/>
          <p:nvPr/>
        </p:nvSpPr>
        <p:spPr>
          <a:xfrm>
            <a:off x="8685367" y="4121664"/>
            <a:ext cx="679970" cy="162532"/>
          </a:xfrm>
          <a:prstGeom prst="rect">
            <a:avLst/>
          </a:prstGeom>
          <a:noFill/>
        </p:spPr>
        <p:txBody>
          <a:bodyPr wrap="square" lIns="6642" tIns="6642" rIns="6642" bIns="6642" rtlCol="0" anchor="ctr">
            <a:noAutofit/>
          </a:bodyPr>
          <a:lstStyle>
            <a:defPPr>
              <a:defRPr lang="en-US"/>
            </a:defPPr>
            <a:lvl1pPr algn="ctr" defTabSz="249094">
              <a:defRPr sz="900" b="1" kern="0">
                <a:solidFill>
                  <a:srgbClr val="00728F">
                    <a:lumMod val="50000"/>
                  </a:srgbClr>
                </a:solidFill>
                <a:latin typeface="Calibri" panose="020F0502020204030204" pitchFamily="34" charset="0"/>
                <a:cs typeface="Calibri" panose="020F0502020204030204" pitchFamily="34" charset="0"/>
              </a:defRPr>
            </a:lvl1pPr>
          </a:lstStyle>
          <a:p>
            <a:r>
              <a:rPr lang="en-US" b="0" dirty="0">
                <a:latin typeface="Arial" panose="020B0604020202020204" pitchFamily="34" charset="0"/>
                <a:cs typeface="Arial" panose="020B0604020202020204" pitchFamily="34" charset="0"/>
              </a:rPr>
              <a:t>Archived </a:t>
            </a:r>
          </a:p>
        </p:txBody>
      </p:sp>
      <p:sp>
        <p:nvSpPr>
          <p:cNvPr id="115" name="Rounded Rectangle 114"/>
          <p:cNvSpPr/>
          <p:nvPr/>
        </p:nvSpPr>
        <p:spPr>
          <a:xfrm>
            <a:off x="8650930" y="4079396"/>
            <a:ext cx="755505" cy="683784"/>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700" dirty="0">
              <a:solidFill>
                <a:srgbClr val="50B3CF"/>
              </a:solidFill>
              <a:latin typeface="Arial" panose="020B0604020202020204" pitchFamily="34" charset="0"/>
              <a:cs typeface="Arial" panose="020B0604020202020204" pitchFamily="34" charset="0"/>
            </a:endParaRPr>
          </a:p>
        </p:txBody>
      </p:sp>
      <p:grpSp>
        <p:nvGrpSpPr>
          <p:cNvPr id="9" name="Group 8"/>
          <p:cNvGrpSpPr/>
          <p:nvPr/>
        </p:nvGrpSpPr>
        <p:grpSpPr>
          <a:xfrm>
            <a:off x="1953522" y="2291811"/>
            <a:ext cx="600512" cy="676497"/>
            <a:chOff x="2429642" y="1347716"/>
            <a:chExt cx="822269" cy="613933"/>
          </a:xfrm>
        </p:grpSpPr>
        <p:sp>
          <p:nvSpPr>
            <p:cNvPr id="24" name="TextBox 23"/>
            <p:cNvSpPr txBox="1"/>
            <p:nvPr/>
          </p:nvSpPr>
          <p:spPr>
            <a:xfrm>
              <a:off x="2429642" y="1347716"/>
              <a:ext cx="822269" cy="150825"/>
            </a:xfrm>
            <a:prstGeom prst="rect">
              <a:avLst/>
            </a:prstGeom>
            <a:noFill/>
          </p:spPr>
          <p:txBody>
            <a:bodyPr wrap="square" lIns="6642" tIns="6642" rIns="6642" bIns="6642" rtlCol="0" anchor="ctr">
              <a:noAutofit/>
            </a:bodyPr>
            <a:lstStyle/>
            <a:p>
              <a:pPr algn="ctr" defTabSz="249120">
                <a:defRPr/>
              </a:pPr>
              <a:r>
                <a:rPr lang="en-US" sz="700" b="1" kern="0" dirty="0">
                  <a:solidFill>
                    <a:srgbClr val="141414"/>
                  </a:solidFill>
                  <a:latin typeface="Arial" panose="020B0604020202020204" pitchFamily="34" charset="0"/>
                  <a:cs typeface="Arial" panose="020B0604020202020204" pitchFamily="34" charset="0"/>
                </a:rPr>
                <a:t>Landing</a:t>
              </a:r>
            </a:p>
          </p:txBody>
        </p:sp>
        <p:sp>
          <p:nvSpPr>
            <p:cNvPr id="74" name="Rounded Rectangle 73"/>
            <p:cNvSpPr/>
            <p:nvPr/>
          </p:nvSpPr>
          <p:spPr>
            <a:xfrm>
              <a:off x="2467656" y="1376383"/>
              <a:ext cx="760262" cy="585266"/>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700" dirty="0">
                <a:solidFill>
                  <a:srgbClr val="50B3CF"/>
                </a:solidFill>
                <a:latin typeface="Arial" panose="020B0604020202020204" pitchFamily="34" charset="0"/>
                <a:cs typeface="Arial" panose="020B0604020202020204" pitchFamily="34" charset="0"/>
              </a:endParaRPr>
            </a:p>
          </p:txBody>
        </p:sp>
      </p:grpSp>
      <p:sp>
        <p:nvSpPr>
          <p:cNvPr id="129" name="Rectangle 128">
            <a:extLst>
              <a:ext uri="{FF2B5EF4-FFF2-40B4-BE49-F238E27FC236}">
                <a16:creationId xmlns:a16="http://schemas.microsoft.com/office/drawing/2014/main" id="{A536EE2C-DE3E-4E6C-88C6-8DC95BCF58F6}"/>
              </a:ext>
            </a:extLst>
          </p:cNvPr>
          <p:cNvSpPr/>
          <p:nvPr/>
        </p:nvSpPr>
        <p:spPr>
          <a:xfrm>
            <a:off x="5295113" y="2840605"/>
            <a:ext cx="638234" cy="301308"/>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External Metastore</a:t>
            </a:r>
          </a:p>
        </p:txBody>
      </p:sp>
      <p:sp>
        <p:nvSpPr>
          <p:cNvPr id="101" name="Rectangle 100"/>
          <p:cNvSpPr/>
          <p:nvPr/>
        </p:nvSpPr>
        <p:spPr>
          <a:xfrm>
            <a:off x="10742444" y="1406088"/>
            <a:ext cx="898762" cy="3879843"/>
          </a:xfrm>
          <a:prstGeom prst="rect">
            <a:avLst/>
          </a:prstGeom>
          <a:solidFill>
            <a:schemeClr val="bg1"/>
          </a:solidFill>
          <a:ln w="9525" cap="flat" cmpd="sng" algn="ctr">
            <a:solidFill>
              <a:schemeClr val="accent6"/>
            </a:solidFill>
            <a:prstDash val="solid"/>
          </a:ln>
          <a:effectLst/>
        </p:spPr>
        <p:txBody>
          <a:bodyPr lIns="42838" tIns="21418" rIns="42838" bIns="21418" rtlCol="0" anchor="ctr"/>
          <a:lstStyle/>
          <a:p>
            <a:pPr algn="ctr" defTabSz="428350" fontAlgn="base">
              <a:spcBef>
                <a:spcPct val="0"/>
              </a:spcBef>
              <a:spcAft>
                <a:spcPct val="0"/>
              </a:spcAft>
              <a:defRPr/>
            </a:pPr>
            <a:endParaRPr lang="en-US" sz="500" kern="0" dirty="0">
              <a:solidFill>
                <a:prstClr val="white"/>
              </a:solidFill>
              <a:latin typeface="Arial" panose="020B0604020202020204" pitchFamily="34" charset="0"/>
              <a:ea typeface="ＭＳ Ｐゴシック" pitchFamily="-112" charset="-128"/>
              <a:cs typeface="Arial" panose="020B0604020202020204" pitchFamily="34" charset="0"/>
            </a:endParaRPr>
          </a:p>
        </p:txBody>
      </p:sp>
      <p:sp>
        <p:nvSpPr>
          <p:cNvPr id="102" name="Rectangle 101"/>
          <p:cNvSpPr/>
          <p:nvPr/>
        </p:nvSpPr>
        <p:spPr bwMode="auto">
          <a:xfrm>
            <a:off x="10743746" y="1095905"/>
            <a:ext cx="908538" cy="333408"/>
          </a:xfrm>
          <a:prstGeom prst="rect">
            <a:avLst/>
          </a:prstGeom>
          <a:solidFill>
            <a:schemeClr val="accent6"/>
          </a:solidFill>
          <a:ln w="25400" cap="flat" cmpd="sng" algn="ctr">
            <a:solidFill>
              <a:schemeClr val="accent6"/>
            </a:solidFill>
            <a:prstDash val="solid"/>
          </a:ln>
          <a:effectLst/>
        </p:spPr>
        <p:txBody>
          <a:bodyPr lIns="42838" tIns="21418" rIns="42838" bIns="21418" rtlCol="0" anchor="ctr"/>
          <a:lstStyle/>
          <a:p>
            <a:pPr algn="ctr" defTabSz="428350" fontAlgn="base">
              <a:spcBef>
                <a:spcPct val="0"/>
              </a:spcBef>
              <a:spcAft>
                <a:spcPct val="0"/>
              </a:spcAft>
              <a:defRPr/>
            </a:pPr>
            <a:r>
              <a:rPr lang="en-US" sz="900" kern="0" dirty="0">
                <a:solidFill>
                  <a:prstClr val="white"/>
                </a:solidFill>
                <a:latin typeface="Arial" panose="020B0604020202020204" pitchFamily="34" charset="0"/>
                <a:ea typeface="ＭＳ Ｐゴシック" pitchFamily="-112" charset="-128"/>
                <a:cs typeface="Arial" panose="020B0604020202020204" pitchFamily="34" charset="0"/>
              </a:rPr>
              <a:t>Visualize &amp; Publish</a:t>
            </a:r>
          </a:p>
        </p:txBody>
      </p:sp>
      <p:sp>
        <p:nvSpPr>
          <p:cNvPr id="147" name="TextBox 146">
            <a:extLst>
              <a:ext uri="{FF2B5EF4-FFF2-40B4-BE49-F238E27FC236}">
                <a16:creationId xmlns:a16="http://schemas.microsoft.com/office/drawing/2014/main" id="{FA6F0B25-CFCD-7147-8B52-B379C5D59230}"/>
              </a:ext>
            </a:extLst>
          </p:cNvPr>
          <p:cNvSpPr txBox="1"/>
          <p:nvPr/>
        </p:nvSpPr>
        <p:spPr>
          <a:xfrm>
            <a:off x="6416046" y="4599809"/>
            <a:ext cx="1330021" cy="163371"/>
          </a:xfrm>
          <a:prstGeom prst="rect">
            <a:avLst/>
          </a:prstGeom>
          <a:noFill/>
        </p:spPr>
        <p:txBody>
          <a:bodyPr wrap="square" lIns="6642" tIns="6642" rIns="6642" bIns="6642" rtlCol="0" anchor="ctr">
            <a:noAutofit/>
          </a:bodyPr>
          <a:lstStyle/>
          <a:p>
            <a:pPr defTabSz="249120">
              <a:defRPr/>
            </a:pPr>
            <a:r>
              <a:rPr lang="en-US" sz="900" kern="0" dirty="0">
                <a:solidFill>
                  <a:srgbClr val="00728F">
                    <a:lumMod val="50000"/>
                  </a:srgbClr>
                </a:solidFill>
                <a:latin typeface="Arial" panose="020B0604020202020204" pitchFamily="34" charset="0"/>
                <a:cs typeface="Arial" panose="020B0604020202020204" pitchFamily="34" charset="0"/>
              </a:rPr>
              <a:t>Streaming Analytics</a:t>
            </a:r>
          </a:p>
        </p:txBody>
      </p:sp>
      <p:sp>
        <p:nvSpPr>
          <p:cNvPr id="33" name="Rectangle 32"/>
          <p:cNvSpPr/>
          <p:nvPr/>
        </p:nvSpPr>
        <p:spPr>
          <a:xfrm>
            <a:off x="6151873" y="1345711"/>
            <a:ext cx="1846326" cy="1097866"/>
          </a:xfrm>
          <a:prstGeom prst="rect">
            <a:avLst/>
          </a:prstGeom>
          <a:ln/>
        </p:spPr>
        <p:style>
          <a:lnRef idx="2">
            <a:schemeClr val="accent6"/>
          </a:lnRef>
          <a:fillRef idx="1">
            <a:schemeClr val="lt1"/>
          </a:fillRef>
          <a:effectRef idx="0">
            <a:schemeClr val="accent6"/>
          </a:effectRef>
          <a:fontRef idx="minor">
            <a:schemeClr val="dk1"/>
          </a:fontRef>
        </p:style>
        <p:txBody>
          <a:bodyPr wrap="square" lIns="6642" tIns="9225" rIns="6642" bIns="6642" rtlCol="0" anchor="ctr">
            <a:noAutofit/>
          </a:bodyPr>
          <a:lstStyle/>
          <a:p>
            <a:pPr algn="ctr" defTabSz="249120">
              <a:lnSpc>
                <a:spcPts val="292"/>
              </a:lnSpc>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49" name="TextBox 48"/>
          <p:cNvSpPr txBox="1"/>
          <p:nvPr/>
        </p:nvSpPr>
        <p:spPr>
          <a:xfrm>
            <a:off x="6175950" y="2276442"/>
            <a:ext cx="1822248" cy="147594"/>
          </a:xfrm>
          <a:prstGeom prst="rect">
            <a:avLst/>
          </a:prstGeom>
          <a:solidFill>
            <a:schemeClr val="bg1">
              <a:lumMod val="85000"/>
            </a:schemeClr>
          </a:solidFill>
        </p:spPr>
        <p:txBody>
          <a:bodyPr wrap="square" lIns="6642" tIns="6642" rIns="6642" bIns="6642" rtlCol="0" anchor="ctr">
            <a:noAutofit/>
          </a:bodyPr>
          <a:lstStyle/>
          <a:p>
            <a:pPr algn="ctr" defTabSz="249120">
              <a:defRPr/>
            </a:pPr>
            <a:r>
              <a:rPr lang="en-US" sz="900" kern="0" dirty="0">
                <a:solidFill>
                  <a:srgbClr val="00728F">
                    <a:lumMod val="50000"/>
                  </a:srgbClr>
                </a:solidFill>
                <a:latin typeface="Arial" panose="020B0604020202020204" pitchFamily="34" charset="0"/>
                <a:cs typeface="Arial" panose="020B0604020202020204" pitchFamily="34" charset="0"/>
              </a:rPr>
              <a:t>Exploratory Analytics</a:t>
            </a:r>
          </a:p>
        </p:txBody>
      </p:sp>
      <p:sp>
        <p:nvSpPr>
          <p:cNvPr id="25" name="TextBox 24"/>
          <p:cNvSpPr txBox="1"/>
          <p:nvPr/>
        </p:nvSpPr>
        <p:spPr>
          <a:xfrm>
            <a:off x="1874266" y="3345624"/>
            <a:ext cx="830280" cy="169534"/>
          </a:xfrm>
          <a:prstGeom prst="rect">
            <a:avLst/>
          </a:prstGeom>
          <a:noFill/>
        </p:spPr>
        <p:txBody>
          <a:bodyPr wrap="square" lIns="6642" tIns="6642" rIns="6642" bIns="6642" rtlCol="0" anchor="ctr">
            <a:noAutofit/>
          </a:bodyPr>
          <a:lstStyle/>
          <a:p>
            <a:pPr algn="ctr" defTabSz="249120">
              <a:defRPr/>
            </a:pPr>
            <a:r>
              <a:rPr lang="en-US" sz="700" b="1" kern="0" dirty="0">
                <a:solidFill>
                  <a:srgbClr val="141414"/>
                </a:solidFill>
                <a:latin typeface="Arial" panose="020B0604020202020204" pitchFamily="34" charset="0"/>
                <a:cs typeface="Arial" panose="020B0604020202020204" pitchFamily="34" charset="0"/>
              </a:rPr>
              <a:t>Streaming Data</a:t>
            </a:r>
          </a:p>
        </p:txBody>
      </p:sp>
      <p:sp>
        <p:nvSpPr>
          <p:cNvPr id="157" name="Rectangle 156"/>
          <p:cNvSpPr/>
          <p:nvPr/>
        </p:nvSpPr>
        <p:spPr>
          <a:xfrm>
            <a:off x="8254775" y="1379058"/>
            <a:ext cx="1151661" cy="1060895"/>
          </a:xfrm>
          <a:prstGeom prst="rect">
            <a:avLst/>
          </a:prstGeom>
          <a:ln/>
        </p:spPr>
        <p:style>
          <a:lnRef idx="2">
            <a:schemeClr val="accent6"/>
          </a:lnRef>
          <a:fillRef idx="1">
            <a:schemeClr val="lt1"/>
          </a:fillRef>
          <a:effectRef idx="0">
            <a:schemeClr val="accent6"/>
          </a:effectRef>
          <a:fontRef idx="minor">
            <a:schemeClr val="dk1"/>
          </a:fontRef>
        </p:style>
        <p:txBody>
          <a:bodyPr wrap="square" lIns="6642" tIns="9225" rIns="6642" bIns="6642" rtlCol="0" anchor="ctr">
            <a:noAutofit/>
          </a:bodyPr>
          <a:lstStyle/>
          <a:p>
            <a:pPr algn="ctr" defTabSz="249120">
              <a:lnSpc>
                <a:spcPts val="292"/>
              </a:lnSpc>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141414"/>
              </a:solidFill>
              <a:latin typeface="Arial" panose="020B0604020202020204" pitchFamily="34" charset="0"/>
              <a:cs typeface="Arial" panose="020B0604020202020204" pitchFamily="34" charset="0"/>
            </a:endParaRPr>
          </a:p>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158" name="TextBox 157"/>
          <p:cNvSpPr txBox="1"/>
          <p:nvPr/>
        </p:nvSpPr>
        <p:spPr>
          <a:xfrm>
            <a:off x="8281286" y="2254636"/>
            <a:ext cx="1153362" cy="190622"/>
          </a:xfrm>
          <a:prstGeom prst="rect">
            <a:avLst/>
          </a:prstGeom>
          <a:solidFill>
            <a:schemeClr val="bg1">
              <a:lumMod val="85000"/>
            </a:schemeClr>
          </a:solidFill>
        </p:spPr>
        <p:txBody>
          <a:bodyPr wrap="square" lIns="6642" tIns="6642" rIns="6642" bIns="6642" rtlCol="0" anchor="ctr">
            <a:noAutofit/>
          </a:bodyPr>
          <a:lstStyle/>
          <a:p>
            <a:pPr defTabSz="249120">
              <a:defRPr/>
            </a:pPr>
            <a:r>
              <a:rPr lang="en-US" sz="900" kern="0" dirty="0">
                <a:solidFill>
                  <a:srgbClr val="00728F">
                    <a:lumMod val="50000"/>
                  </a:srgbClr>
                </a:solidFill>
                <a:latin typeface="Arial" panose="020B0604020202020204" pitchFamily="34" charset="0"/>
                <a:cs typeface="Arial" panose="020B0604020202020204" pitchFamily="34" charset="0"/>
              </a:rPr>
              <a:t>Descriptive Analytics</a:t>
            </a:r>
          </a:p>
        </p:txBody>
      </p:sp>
      <p:pic>
        <p:nvPicPr>
          <p:cNvPr id="6" name="Picture 5"/>
          <p:cNvPicPr>
            <a:picLocks noChangeAspect="1"/>
          </p:cNvPicPr>
          <p:nvPr/>
        </p:nvPicPr>
        <p:blipFill>
          <a:blip r:embed="rId4"/>
          <a:stretch>
            <a:fillRect/>
          </a:stretch>
        </p:blipFill>
        <p:spPr>
          <a:xfrm>
            <a:off x="2212518" y="716255"/>
            <a:ext cx="464376" cy="407320"/>
          </a:xfrm>
          <a:prstGeom prst="rect">
            <a:avLst/>
          </a:prstGeom>
          <a:solidFill>
            <a:srgbClr val="65655B"/>
          </a:solidFill>
          <a:ln>
            <a:noFill/>
          </a:ln>
        </p:spPr>
      </p:pic>
      <p:cxnSp>
        <p:nvCxnSpPr>
          <p:cNvPr id="505" name="Straight Arrow Connector 504"/>
          <p:cNvCxnSpPr>
            <a:endCxn id="74" idx="1"/>
          </p:cNvCxnSpPr>
          <p:nvPr/>
        </p:nvCxnSpPr>
        <p:spPr>
          <a:xfrm>
            <a:off x="1515957" y="2636256"/>
            <a:ext cx="465328" cy="9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a:cxnSpLocks/>
          </p:cNvCxnSpPr>
          <p:nvPr/>
        </p:nvCxnSpPr>
        <p:spPr>
          <a:xfrm>
            <a:off x="1523348" y="1492305"/>
            <a:ext cx="14463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7" name="TextBox 506"/>
          <p:cNvSpPr txBox="1"/>
          <p:nvPr/>
        </p:nvSpPr>
        <p:spPr>
          <a:xfrm>
            <a:off x="1671208" y="3756896"/>
            <a:ext cx="1115480" cy="200022"/>
          </a:xfrm>
          <a:prstGeom prst="rect">
            <a:avLst/>
          </a:prstGeom>
          <a:noFill/>
        </p:spPr>
        <p:txBody>
          <a:bodyPr wrap="square" lIns="91411" tIns="45704" rIns="91411" bIns="45704" rtlCol="0" anchor="ctr">
            <a:spAutoFit/>
          </a:bodyPr>
          <a:lstStyle/>
          <a:p>
            <a:pPr algn="ctr" defTabSz="914071">
              <a:defRPr/>
            </a:pPr>
            <a:r>
              <a:rPr lang="en-US" sz="700" b="1" kern="0" dirty="0">
                <a:solidFill>
                  <a:prstClr val="black"/>
                </a:solidFill>
                <a:latin typeface="Arial" panose="020B0604020202020204" pitchFamily="34" charset="0"/>
                <a:cs typeface="Arial" panose="020B0604020202020204" pitchFamily="34" charset="0"/>
              </a:rPr>
              <a:t>Azure Event Hub</a:t>
            </a:r>
          </a:p>
        </p:txBody>
      </p:sp>
      <p:pic>
        <p:nvPicPr>
          <p:cNvPr id="508" name="Picture 507"/>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104987" y="3446785"/>
            <a:ext cx="268760" cy="366370"/>
          </a:xfrm>
          <a:prstGeom prst="rect">
            <a:avLst/>
          </a:prstGeom>
        </p:spPr>
      </p:pic>
      <p:sp>
        <p:nvSpPr>
          <p:cNvPr id="510" name="Rectangle 509"/>
          <p:cNvSpPr/>
          <p:nvPr/>
        </p:nvSpPr>
        <p:spPr>
          <a:xfrm>
            <a:off x="1883072" y="2747289"/>
            <a:ext cx="751646" cy="200055"/>
          </a:xfrm>
          <a:prstGeom prst="rect">
            <a:avLst/>
          </a:prstGeom>
        </p:spPr>
        <p:txBody>
          <a:bodyPr wrap="square" anchor="ctr">
            <a:spAutoFit/>
          </a:bodyPr>
          <a:lstStyle/>
          <a:p>
            <a:pPr algn="ctr" defTabSz="699235"/>
            <a:r>
              <a:rPr lang="en-US" sz="700" kern="0" dirty="0">
                <a:solidFill>
                  <a:schemeClr val="tx2"/>
                </a:solidFill>
                <a:latin typeface="Arial" panose="020B0604020202020204" pitchFamily="34" charset="0"/>
                <a:ea typeface="MS PGothic" panose="020B0600070205080204" pitchFamily="34" charset="-128"/>
                <a:cs typeface="Arial" panose="020B0604020202020204" pitchFamily="34" charset="0"/>
              </a:rPr>
              <a:t>Blob Store</a:t>
            </a:r>
          </a:p>
        </p:txBody>
      </p:sp>
      <p:pic>
        <p:nvPicPr>
          <p:cNvPr id="511" name="Picture 510">
            <a:extLst>
              <a:ext uri="{FF2B5EF4-FFF2-40B4-BE49-F238E27FC236}">
                <a16:creationId xmlns:a16="http://schemas.microsoft.com/office/drawing/2014/main" id="{4A84F077-8F25-4C06-BAE4-4AF90482A3B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54192" y="2490519"/>
            <a:ext cx="235377" cy="322053"/>
          </a:xfrm>
          <a:prstGeom prst="rect">
            <a:avLst/>
          </a:prstGeom>
        </p:spPr>
      </p:pic>
      <p:cxnSp>
        <p:nvCxnSpPr>
          <p:cNvPr id="516" name="Straight Arrow Connector 515"/>
          <p:cNvCxnSpPr>
            <a:cxnSpLocks/>
          </p:cNvCxnSpPr>
          <p:nvPr/>
        </p:nvCxnSpPr>
        <p:spPr>
          <a:xfrm>
            <a:off x="1523350" y="1906754"/>
            <a:ext cx="14601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8" name="TextBox 517"/>
          <p:cNvSpPr txBox="1"/>
          <p:nvPr/>
        </p:nvSpPr>
        <p:spPr>
          <a:xfrm>
            <a:off x="1916453" y="1302289"/>
            <a:ext cx="387716" cy="138499"/>
          </a:xfrm>
          <a:prstGeom prst="rect">
            <a:avLst/>
          </a:prstGeom>
        </p:spPr>
        <p:txBody>
          <a:bodyPr wrap="square" lIns="0" tIns="0" rIns="0" bIns="0" rtlCol="0" anchor="ctr">
            <a:spAutoFit/>
          </a:bodyPr>
          <a:lstStyle/>
          <a:p>
            <a:pPr algn="l"/>
            <a:r>
              <a:rPr lang="en-US" sz="900" b="1" dirty="0">
                <a:solidFill>
                  <a:schemeClr val="tx2"/>
                </a:solidFill>
              </a:rPr>
              <a:t>Pull</a:t>
            </a:r>
          </a:p>
        </p:txBody>
      </p:sp>
      <p:sp>
        <p:nvSpPr>
          <p:cNvPr id="519" name="TextBox 518"/>
          <p:cNvSpPr txBox="1"/>
          <p:nvPr/>
        </p:nvSpPr>
        <p:spPr>
          <a:xfrm>
            <a:off x="1580688" y="2419294"/>
            <a:ext cx="387716" cy="138499"/>
          </a:xfrm>
          <a:prstGeom prst="rect">
            <a:avLst/>
          </a:prstGeom>
        </p:spPr>
        <p:txBody>
          <a:bodyPr wrap="square" lIns="0" tIns="0" rIns="0" bIns="0" rtlCol="0" anchor="ctr">
            <a:spAutoFit/>
          </a:bodyPr>
          <a:lstStyle/>
          <a:p>
            <a:pPr algn="l"/>
            <a:r>
              <a:rPr lang="en-US" sz="900" b="1" dirty="0">
                <a:solidFill>
                  <a:schemeClr val="tx2"/>
                </a:solidFill>
              </a:rPr>
              <a:t>Push</a:t>
            </a:r>
          </a:p>
        </p:txBody>
      </p:sp>
      <p:sp>
        <p:nvSpPr>
          <p:cNvPr id="522" name="TextBox 521"/>
          <p:cNvSpPr txBox="1"/>
          <p:nvPr/>
        </p:nvSpPr>
        <p:spPr>
          <a:xfrm>
            <a:off x="4919897" y="3326563"/>
            <a:ext cx="382587" cy="160241"/>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Raw</a:t>
            </a:r>
          </a:p>
        </p:txBody>
      </p:sp>
      <p:pic>
        <p:nvPicPr>
          <p:cNvPr id="523" name="Picture 522">
            <a:extLst>
              <a:ext uri="{FF2B5EF4-FFF2-40B4-BE49-F238E27FC236}">
                <a16:creationId xmlns:a16="http://schemas.microsoft.com/office/drawing/2014/main" id="{79D9E63C-F1D1-4047-BC34-E226EF482F0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999733" y="3524410"/>
            <a:ext cx="307752" cy="303897"/>
          </a:xfrm>
          <a:prstGeom prst="rect">
            <a:avLst/>
          </a:prstGeom>
        </p:spPr>
      </p:pic>
      <p:sp>
        <p:nvSpPr>
          <p:cNvPr id="524" name="Rectangle 523">
            <a:extLst>
              <a:ext uri="{FF2B5EF4-FFF2-40B4-BE49-F238E27FC236}">
                <a16:creationId xmlns:a16="http://schemas.microsoft.com/office/drawing/2014/main" id="{A536EE2C-DE3E-4E6C-88C6-8DC95BCF58F6}"/>
              </a:ext>
            </a:extLst>
          </p:cNvPr>
          <p:cNvSpPr/>
          <p:nvPr/>
        </p:nvSpPr>
        <p:spPr>
          <a:xfrm>
            <a:off x="4861418" y="3777537"/>
            <a:ext cx="638234" cy="301307"/>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ADLS Gen2</a:t>
            </a:r>
          </a:p>
        </p:txBody>
      </p:sp>
      <p:grpSp>
        <p:nvGrpSpPr>
          <p:cNvPr id="527" name="Group 526"/>
          <p:cNvGrpSpPr/>
          <p:nvPr/>
        </p:nvGrpSpPr>
        <p:grpSpPr>
          <a:xfrm>
            <a:off x="4238752" y="1574869"/>
            <a:ext cx="4974438" cy="3119893"/>
            <a:chOff x="3311073" y="1328177"/>
            <a:chExt cx="3816319" cy="2274016"/>
          </a:xfrm>
        </p:grpSpPr>
        <p:pic>
          <p:nvPicPr>
            <p:cNvPr id="528" name="Picture 52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12939" y="1333387"/>
              <a:ext cx="498248" cy="269651"/>
            </a:xfrm>
            <a:prstGeom prst="rect">
              <a:avLst/>
            </a:prstGeom>
          </p:spPr>
        </p:pic>
        <p:pic>
          <p:nvPicPr>
            <p:cNvPr id="529" name="Picture 528"/>
            <p:cNvPicPr>
              <a:picLocks noChangeAspect="1"/>
            </p:cNvPicPr>
            <p:nvPr/>
          </p:nvPicPr>
          <p:blipFill>
            <a:blip r:embed="rId9" cstate="screen">
              <a:clrChange>
                <a:clrFrom>
                  <a:srgbClr val="FFFBFD"/>
                </a:clrFrom>
                <a:clrTo>
                  <a:srgbClr val="FFFBFD">
                    <a:alpha val="0"/>
                  </a:srgbClr>
                </a:clrTo>
              </a:clrChange>
              <a:extLst>
                <a:ext uri="{28A0092B-C50C-407E-A947-70E740481C1C}">
                  <a14:useLocalDpi xmlns:a14="http://schemas.microsoft.com/office/drawing/2010/main"/>
                </a:ext>
              </a:extLst>
            </a:blip>
            <a:stretch>
              <a:fillRect/>
            </a:stretch>
          </p:blipFill>
          <p:spPr>
            <a:xfrm>
              <a:off x="3394676" y="1328177"/>
              <a:ext cx="245191" cy="216625"/>
            </a:xfrm>
            <a:prstGeom prst="rect">
              <a:avLst/>
            </a:prstGeom>
          </p:spPr>
        </p:pic>
        <p:pic>
          <p:nvPicPr>
            <p:cNvPr id="530" name="Picture 52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884533" y="2212948"/>
              <a:ext cx="130422" cy="159405"/>
            </a:xfrm>
            <a:prstGeom prst="rect">
              <a:avLst/>
            </a:prstGeom>
          </p:spPr>
        </p:pic>
        <p:sp>
          <p:nvSpPr>
            <p:cNvPr id="531" name="Striped Right Arrow 530"/>
            <p:cNvSpPr/>
            <p:nvPr/>
          </p:nvSpPr>
          <p:spPr>
            <a:xfrm rot="5400000">
              <a:off x="3862054" y="2234815"/>
              <a:ext cx="539141" cy="134413"/>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pic>
          <p:nvPicPr>
            <p:cNvPr id="532" name="Picture 531"/>
            <p:cNvPicPr>
              <a:picLocks noChangeAspect="1"/>
            </p:cNvPicPr>
            <p:nvPr/>
          </p:nvPicPr>
          <p:blipFill>
            <a:blip r:embed="rId11"/>
            <a:stretch>
              <a:fillRect/>
            </a:stretch>
          </p:blipFill>
          <p:spPr>
            <a:xfrm>
              <a:off x="6305210" y="2267426"/>
              <a:ext cx="560576" cy="189734"/>
            </a:xfrm>
            <a:prstGeom prst="rect">
              <a:avLst/>
            </a:prstGeom>
          </p:spPr>
        </p:pic>
        <p:sp>
          <p:nvSpPr>
            <p:cNvPr id="533" name="Rectangle 532">
              <a:extLst>
                <a:ext uri="{FF2B5EF4-FFF2-40B4-BE49-F238E27FC236}">
                  <a16:creationId xmlns:a16="http://schemas.microsoft.com/office/drawing/2014/main" id="{A536EE2C-DE3E-4E6C-88C6-8DC95BCF58F6}"/>
                </a:ext>
              </a:extLst>
            </p:cNvPr>
            <p:cNvSpPr/>
            <p:nvPr/>
          </p:nvSpPr>
          <p:spPr>
            <a:xfrm>
              <a:off x="4952796" y="2300311"/>
              <a:ext cx="1120311" cy="112456"/>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Azure Data Catalog</a:t>
              </a:r>
            </a:p>
          </p:txBody>
        </p:sp>
        <p:pic>
          <p:nvPicPr>
            <p:cNvPr id="534" name="Picture 533"/>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4901562" y="2312008"/>
              <a:ext cx="146377" cy="160808"/>
            </a:xfrm>
            <a:prstGeom prst="rect">
              <a:avLst/>
            </a:prstGeom>
          </p:spPr>
        </p:pic>
        <p:sp>
          <p:nvSpPr>
            <p:cNvPr id="535" name="TextBox 534"/>
            <p:cNvSpPr txBox="1"/>
            <p:nvPr/>
          </p:nvSpPr>
          <p:spPr>
            <a:xfrm>
              <a:off x="4909604" y="2551828"/>
              <a:ext cx="445942" cy="153068"/>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Curated</a:t>
              </a:r>
            </a:p>
          </p:txBody>
        </p:sp>
        <p:pic>
          <p:nvPicPr>
            <p:cNvPr id="536" name="Picture 535">
              <a:extLst>
                <a:ext uri="{FF2B5EF4-FFF2-40B4-BE49-F238E27FC236}">
                  <a16:creationId xmlns:a16="http://schemas.microsoft.com/office/drawing/2014/main" id="{79D9E63C-F1D1-4047-BC34-E226EF482F0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18325" y="2694345"/>
              <a:ext cx="236103" cy="221503"/>
            </a:xfrm>
            <a:prstGeom prst="rect">
              <a:avLst/>
            </a:prstGeom>
          </p:spPr>
        </p:pic>
        <p:sp>
          <p:nvSpPr>
            <p:cNvPr id="537" name="Rectangle 536">
              <a:extLst>
                <a:ext uri="{FF2B5EF4-FFF2-40B4-BE49-F238E27FC236}">
                  <a16:creationId xmlns:a16="http://schemas.microsoft.com/office/drawing/2014/main" id="{A536EE2C-DE3E-4E6C-88C6-8DC95BCF58F6}"/>
                </a:ext>
              </a:extLst>
            </p:cNvPr>
            <p:cNvSpPr/>
            <p:nvPr/>
          </p:nvSpPr>
          <p:spPr>
            <a:xfrm>
              <a:off x="4930496" y="2900652"/>
              <a:ext cx="489644" cy="219616"/>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ADLS Gen2</a:t>
              </a:r>
            </a:p>
          </p:txBody>
        </p:sp>
        <p:pic>
          <p:nvPicPr>
            <p:cNvPr id="538" name="Picture 53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315642" y="2680481"/>
              <a:ext cx="240404" cy="258896"/>
            </a:xfrm>
            <a:prstGeom prst="rect">
              <a:avLst/>
            </a:prstGeom>
          </p:spPr>
        </p:pic>
        <p:sp>
          <p:nvSpPr>
            <p:cNvPr id="539" name="Rectangle 538"/>
            <p:cNvSpPr/>
            <p:nvPr/>
          </p:nvSpPr>
          <p:spPr>
            <a:xfrm>
              <a:off x="6664741" y="3456378"/>
              <a:ext cx="462651" cy="145815"/>
            </a:xfrm>
            <a:prstGeom prst="rect">
              <a:avLst/>
            </a:prstGeom>
          </p:spPr>
          <p:txBody>
            <a:bodyPr wrap="none" anchor="ctr">
              <a:spAutoFit/>
            </a:bodyPr>
            <a:lstStyle/>
            <a:p>
              <a:pPr algn="ctr" defTabSz="699235"/>
              <a:r>
                <a:rPr lang="en-US" sz="700" kern="0" dirty="0">
                  <a:solidFill>
                    <a:schemeClr val="tx2"/>
                  </a:solidFill>
                  <a:latin typeface="Arial" panose="020B0604020202020204" pitchFamily="34" charset="0"/>
                  <a:ea typeface="MS PGothic" panose="020B0600070205080204" pitchFamily="34" charset="-128"/>
                  <a:cs typeface="Arial" panose="020B0604020202020204" pitchFamily="34" charset="0"/>
                </a:rPr>
                <a:t>Blob Store</a:t>
              </a:r>
            </a:p>
          </p:txBody>
        </p:sp>
        <p:pic>
          <p:nvPicPr>
            <p:cNvPr id="540" name="Picture 539">
              <a:extLst>
                <a:ext uri="{FF2B5EF4-FFF2-40B4-BE49-F238E27FC236}">
                  <a16:creationId xmlns:a16="http://schemas.microsoft.com/office/drawing/2014/main" id="{4A84F077-8F25-4C06-BAE4-4AF90482A3B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15490" y="3297471"/>
              <a:ext cx="164726" cy="181983"/>
            </a:xfrm>
            <a:prstGeom prst="rect">
              <a:avLst/>
            </a:prstGeom>
          </p:spPr>
        </p:pic>
        <p:sp>
          <p:nvSpPr>
            <p:cNvPr id="541" name="TextBox 540"/>
            <p:cNvSpPr txBox="1"/>
            <p:nvPr/>
          </p:nvSpPr>
          <p:spPr>
            <a:xfrm>
              <a:off x="6145159" y="2536164"/>
              <a:ext cx="514288" cy="171779"/>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Published</a:t>
              </a:r>
            </a:p>
          </p:txBody>
        </p:sp>
        <p:sp>
          <p:nvSpPr>
            <p:cNvPr id="542" name="Rectangle 541">
              <a:extLst>
                <a:ext uri="{FF2B5EF4-FFF2-40B4-BE49-F238E27FC236}">
                  <a16:creationId xmlns:a16="http://schemas.microsoft.com/office/drawing/2014/main" id="{80637646-CB72-4C88-B47E-B2162EEB6CAA}"/>
                </a:ext>
              </a:extLst>
            </p:cNvPr>
            <p:cNvSpPr/>
            <p:nvPr/>
          </p:nvSpPr>
          <p:spPr>
            <a:xfrm>
              <a:off x="5772496" y="2928496"/>
              <a:ext cx="1289116" cy="316466"/>
            </a:xfrm>
            <a:prstGeom prst="rect">
              <a:avLst/>
            </a:prstGeom>
          </p:spPr>
          <p:txBody>
            <a:bodyPr wrap="non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Synapse Managed Storage</a:t>
              </a:r>
            </a:p>
          </p:txBody>
        </p:sp>
        <p:sp>
          <p:nvSpPr>
            <p:cNvPr id="543" name="TextBox 212"/>
            <p:cNvSpPr txBox="1"/>
            <p:nvPr/>
          </p:nvSpPr>
          <p:spPr>
            <a:xfrm>
              <a:off x="3390918" y="1498984"/>
              <a:ext cx="341345" cy="114007"/>
            </a:xfrm>
            <a:prstGeom prst="rect">
              <a:avLst/>
            </a:prstGeom>
            <a:noFill/>
          </p:spPr>
          <p:txBody>
            <a:bodyPr wrap="square" lIns="48220" tIns="24111" rIns="48220" bIns="24111" rtlCol="0" anchor="ctr">
              <a:spAutoFit/>
            </a:bodyP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482214" fontAlgn="auto" hangingPunct="1">
                <a:spcBef>
                  <a:spcPts val="0"/>
                </a:spcBef>
                <a:spcAft>
                  <a:spcPts val="0"/>
                </a:spcAft>
                <a:defRPr/>
              </a:pPr>
              <a:r>
                <a:rPr lang="en-US" sz="700" dirty="0">
                  <a:solidFill>
                    <a:prstClr val="black"/>
                  </a:solidFill>
                  <a:latin typeface="+mn-lt"/>
                  <a:ea typeface="+mn-ea"/>
                  <a:cs typeface="+mn-cs"/>
                </a:rPr>
                <a:t>ADF   </a:t>
              </a:r>
            </a:p>
          </p:txBody>
        </p:sp>
        <p:pic>
          <p:nvPicPr>
            <p:cNvPr id="544" name="Picture 543"/>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485614" y="1646901"/>
              <a:ext cx="151953" cy="163642"/>
            </a:xfrm>
            <a:prstGeom prst="rect">
              <a:avLst/>
            </a:prstGeom>
          </p:spPr>
        </p:pic>
        <p:sp>
          <p:nvSpPr>
            <p:cNvPr id="545" name="Rectangle 544">
              <a:extLst>
                <a:ext uri="{FF2B5EF4-FFF2-40B4-BE49-F238E27FC236}">
                  <a16:creationId xmlns:a16="http://schemas.microsoft.com/office/drawing/2014/main" id="{A536EE2C-DE3E-4E6C-88C6-8DC95BCF58F6}"/>
                </a:ext>
              </a:extLst>
            </p:cNvPr>
            <p:cNvSpPr/>
            <p:nvPr/>
          </p:nvSpPr>
          <p:spPr>
            <a:xfrm>
              <a:off x="3311073" y="1789873"/>
              <a:ext cx="489644" cy="219616"/>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Polybase</a:t>
              </a:r>
            </a:p>
          </p:txBody>
        </p:sp>
        <p:sp>
          <p:nvSpPr>
            <p:cNvPr id="546" name="Rectangle 545">
              <a:extLst>
                <a:ext uri="{FF2B5EF4-FFF2-40B4-BE49-F238E27FC236}">
                  <a16:creationId xmlns:a16="http://schemas.microsoft.com/office/drawing/2014/main" id="{80637646-CB72-4C88-B47E-B2162EEB6CAA}"/>
                </a:ext>
              </a:extLst>
            </p:cNvPr>
            <p:cNvSpPr/>
            <p:nvPr/>
          </p:nvSpPr>
          <p:spPr>
            <a:xfrm>
              <a:off x="3854268" y="1819395"/>
              <a:ext cx="807452" cy="316466"/>
            </a:xfrm>
            <a:prstGeom prst="rect">
              <a:avLst/>
            </a:prstGeom>
          </p:spPr>
          <p:txBody>
            <a:bodyPr wrap="non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Synapse Analytics</a:t>
              </a:r>
            </a:p>
          </p:txBody>
        </p:sp>
        <p:pic>
          <p:nvPicPr>
            <p:cNvPr id="549" name="Picture 548"/>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4173372" y="1621311"/>
              <a:ext cx="176743" cy="190338"/>
            </a:xfrm>
            <a:prstGeom prst="rect">
              <a:avLst/>
            </a:prstGeom>
          </p:spPr>
        </p:pic>
      </p:grpSp>
      <p:pic>
        <p:nvPicPr>
          <p:cNvPr id="556" name="Picture 555"/>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6563303" y="4745370"/>
            <a:ext cx="759746" cy="432786"/>
          </a:xfrm>
          <a:prstGeom prst="rect">
            <a:avLst/>
          </a:prstGeom>
        </p:spPr>
      </p:pic>
      <p:sp>
        <p:nvSpPr>
          <p:cNvPr id="557" name="Striped Right Arrow 556"/>
          <p:cNvSpPr/>
          <p:nvPr/>
        </p:nvSpPr>
        <p:spPr>
          <a:xfrm rot="16200000">
            <a:off x="8843298" y="2811995"/>
            <a:ext cx="740017" cy="202585"/>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pic>
        <p:nvPicPr>
          <p:cNvPr id="558" name="Picture 55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6222630" y="1713703"/>
            <a:ext cx="578248" cy="454566"/>
          </a:xfrm>
          <a:prstGeom prst="rect">
            <a:avLst/>
          </a:prstGeom>
        </p:spPr>
      </p:pic>
      <p:pic>
        <p:nvPicPr>
          <p:cNvPr id="560" name="Picture 559"/>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6957461" y="1939146"/>
            <a:ext cx="276889" cy="272861"/>
          </a:xfrm>
          <a:prstGeom prst="rect">
            <a:avLst/>
          </a:prstGeom>
        </p:spPr>
      </p:pic>
      <p:pic>
        <p:nvPicPr>
          <p:cNvPr id="562" name="Picture 561">
            <a:extLst>
              <a:ext uri="{FF2B5EF4-FFF2-40B4-BE49-F238E27FC236}">
                <a16:creationId xmlns:a16="http://schemas.microsoft.com/office/drawing/2014/main" id="{9B54D196-9955-824A-B9D0-EF2D7DEE9B38}"/>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6872195" y="1620070"/>
            <a:ext cx="459863" cy="205969"/>
          </a:xfrm>
          <a:prstGeom prst="rect">
            <a:avLst/>
          </a:prstGeom>
        </p:spPr>
      </p:pic>
      <p:pic>
        <p:nvPicPr>
          <p:cNvPr id="564" name="Picture 563"/>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745733" y="1625179"/>
            <a:ext cx="274090" cy="310688"/>
          </a:xfrm>
          <a:prstGeom prst="rect">
            <a:avLst/>
          </a:prstGeom>
        </p:spPr>
      </p:pic>
      <p:sp>
        <p:nvSpPr>
          <p:cNvPr id="565" name="Rectangle 564">
            <a:extLst>
              <a:ext uri="{FF2B5EF4-FFF2-40B4-BE49-F238E27FC236}">
                <a16:creationId xmlns:a16="http://schemas.microsoft.com/office/drawing/2014/main" id="{80637646-CB72-4C88-B47E-B2162EEB6CAA}"/>
              </a:ext>
            </a:extLst>
          </p:cNvPr>
          <p:cNvSpPr/>
          <p:nvPr/>
        </p:nvSpPr>
        <p:spPr>
          <a:xfrm>
            <a:off x="8357005" y="1897612"/>
            <a:ext cx="1052485" cy="434184"/>
          </a:xfrm>
          <a:prstGeom prst="rect">
            <a:avLst/>
          </a:prstGeom>
        </p:spPr>
        <p:txBody>
          <a:bodyPr wrap="non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Synapse Analytics</a:t>
            </a:r>
          </a:p>
        </p:txBody>
      </p:sp>
      <p:pic>
        <p:nvPicPr>
          <p:cNvPr id="559" name="Picture 558"/>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7522007" y="1802527"/>
            <a:ext cx="245431" cy="268521"/>
          </a:xfrm>
          <a:prstGeom prst="rect">
            <a:avLst/>
          </a:prstGeom>
        </p:spPr>
      </p:pic>
      <p:sp>
        <p:nvSpPr>
          <p:cNvPr id="566" name="Rectangle 565">
            <a:extLst>
              <a:ext uri="{FF2B5EF4-FFF2-40B4-BE49-F238E27FC236}">
                <a16:creationId xmlns:a16="http://schemas.microsoft.com/office/drawing/2014/main" id="{A536EE2C-DE3E-4E6C-88C6-8DC95BCF58F6}"/>
              </a:ext>
            </a:extLst>
          </p:cNvPr>
          <p:cNvSpPr/>
          <p:nvPr/>
        </p:nvSpPr>
        <p:spPr>
          <a:xfrm>
            <a:off x="7344370" y="2041111"/>
            <a:ext cx="600705" cy="278892"/>
          </a:xfrm>
          <a:prstGeom prst="rect">
            <a:avLst/>
          </a:prstGeom>
        </p:spPr>
        <p:txBody>
          <a:bodyPr wrap="square" lIns="13718" tIns="13718" rIns="13718" bIns="13718" anchor="ctr">
            <a:noAutofit/>
          </a:bodyPr>
          <a:lstStyle/>
          <a:p>
            <a:pPr algn="ctr" defTabSz="699235"/>
            <a:r>
              <a:rPr lang="en-US" sz="900" kern="0" dirty="0">
                <a:solidFill>
                  <a:schemeClr val="tx2"/>
                </a:solidFill>
                <a:latin typeface="Arial" panose="020B0604020202020204" pitchFamily="34" charset="0"/>
                <a:ea typeface="MS PGothic" panose="020B0600070205080204" pitchFamily="34" charset="-128"/>
                <a:cs typeface="Arial" panose="020B0604020202020204" pitchFamily="34" charset="0"/>
              </a:rPr>
              <a:t>Azure ML</a:t>
            </a:r>
          </a:p>
        </p:txBody>
      </p:sp>
      <p:grpSp>
        <p:nvGrpSpPr>
          <p:cNvPr id="568" name="Group 567"/>
          <p:cNvGrpSpPr/>
          <p:nvPr/>
        </p:nvGrpSpPr>
        <p:grpSpPr>
          <a:xfrm>
            <a:off x="8312665" y="1509354"/>
            <a:ext cx="3288345" cy="3618484"/>
            <a:chOff x="6424078" y="1278810"/>
            <a:chExt cx="2522775" cy="2637427"/>
          </a:xfrm>
        </p:grpSpPr>
        <p:sp>
          <p:nvSpPr>
            <p:cNvPr id="571" name="TextBox 570"/>
            <p:cNvSpPr txBox="1"/>
            <p:nvPr/>
          </p:nvSpPr>
          <p:spPr>
            <a:xfrm>
              <a:off x="7481541" y="2873669"/>
              <a:ext cx="596778" cy="252356"/>
            </a:xfrm>
            <a:prstGeom prst="rect">
              <a:avLst/>
            </a:prstGeom>
            <a:noFill/>
          </p:spPr>
          <p:txBody>
            <a:bodyPr wrap="square" lIns="68558" tIns="34279" rIns="68558" bIns="34279" rtlCol="0" anchor="ctr">
              <a:spAutoFit/>
            </a:bodyPr>
            <a:lstStyle/>
            <a:p>
              <a:pPr algn="ctr" defTabSz="685605">
                <a:defRPr/>
              </a:pPr>
              <a:r>
                <a:rPr lang="en-US" sz="900" kern="0" dirty="0">
                  <a:solidFill>
                    <a:prstClr val="black"/>
                  </a:solidFill>
                  <a:latin typeface="Arial" panose="020B0604020202020204" pitchFamily="34" charset="0"/>
                  <a:cs typeface="Arial" panose="020B0604020202020204" pitchFamily="34" charset="0"/>
                </a:rPr>
                <a:t>Web App</a:t>
              </a:r>
              <a:r>
                <a:rPr lang="en-US" sz="900" kern="0" dirty="0">
                  <a:solidFill>
                    <a:srgbClr val="000000"/>
                  </a:solidFill>
                  <a:latin typeface="Arial" panose="020B0604020202020204" pitchFamily="34" charset="0"/>
                  <a:cs typeface="Arial" panose="020B0604020202020204" pitchFamily="34" charset="0"/>
                </a:rPr>
                <a:t> </a:t>
              </a:r>
              <a:r>
                <a:rPr lang="en-US" sz="900" kern="0" dirty="0">
                  <a:solidFill>
                    <a:prstClr val="black"/>
                  </a:solidFill>
                  <a:latin typeface="Arial" panose="020B0604020202020204" pitchFamily="34" charset="0"/>
                  <a:cs typeface="Arial" panose="020B0604020202020204" pitchFamily="34" charset="0"/>
                </a:rPr>
                <a:t>Services</a:t>
              </a:r>
            </a:p>
          </p:txBody>
        </p:sp>
        <p:pic>
          <p:nvPicPr>
            <p:cNvPr id="572" name="Picture 4" descr="https://www.west-wind.com/wsdlgenerator/images/WebService_128.png"/>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7588931" y="2586109"/>
              <a:ext cx="283023" cy="278660"/>
            </a:xfrm>
            <a:prstGeom prst="rect">
              <a:avLst/>
            </a:prstGeom>
            <a:noFill/>
            <a:extLst>
              <a:ext uri="{909E8E84-426E-40DD-AFC4-6F175D3DCCD1}">
                <a14:hiddenFill xmlns:a14="http://schemas.microsoft.com/office/drawing/2010/main">
                  <a:solidFill>
                    <a:srgbClr val="FFFFFF"/>
                  </a:solidFill>
                </a14:hiddenFill>
              </a:ext>
            </a:extLst>
          </p:spPr>
        </p:pic>
        <p:sp>
          <p:nvSpPr>
            <p:cNvPr id="573" name="TextBox 572"/>
            <p:cNvSpPr txBox="1"/>
            <p:nvPr/>
          </p:nvSpPr>
          <p:spPr>
            <a:xfrm>
              <a:off x="7531627" y="2137698"/>
              <a:ext cx="486219" cy="291598"/>
            </a:xfrm>
            <a:prstGeom prst="rect">
              <a:avLst/>
            </a:prstGeom>
            <a:noFill/>
          </p:spPr>
          <p:txBody>
            <a:bodyPr wrap="square" lIns="121880" tIns="60938" rIns="121880" bIns="60938" rtlCol="0" anchor="ctr">
              <a:spAutoFit/>
            </a:bodyPr>
            <a:lstStyle/>
            <a:p>
              <a:pPr algn="ctr" defTabSz="1218791">
                <a:defRPr/>
              </a:pPr>
              <a:r>
                <a:rPr lang="en-US" sz="900" kern="0" dirty="0">
                  <a:solidFill>
                    <a:prstClr val="black"/>
                  </a:solidFill>
                  <a:latin typeface="Arial" panose="020B0604020202020204" pitchFamily="34" charset="0"/>
                  <a:cs typeface="Arial" panose="020B0604020202020204" pitchFamily="34" charset="0"/>
                </a:rPr>
                <a:t>REST API</a:t>
              </a:r>
            </a:p>
          </p:txBody>
        </p:sp>
        <p:pic>
          <p:nvPicPr>
            <p:cNvPr id="574" name="Picture 573"/>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7614226" y="1889937"/>
              <a:ext cx="276754" cy="262612"/>
            </a:xfrm>
            <a:prstGeom prst="rect">
              <a:avLst/>
            </a:prstGeom>
          </p:spPr>
        </p:pic>
        <p:sp>
          <p:nvSpPr>
            <p:cNvPr id="575" name="TextBox 574"/>
            <p:cNvSpPr txBox="1"/>
            <p:nvPr/>
          </p:nvSpPr>
          <p:spPr>
            <a:xfrm>
              <a:off x="7476852" y="3523690"/>
              <a:ext cx="551502" cy="392547"/>
            </a:xfrm>
            <a:prstGeom prst="rect">
              <a:avLst/>
            </a:prstGeom>
            <a:noFill/>
          </p:spPr>
          <p:txBody>
            <a:bodyPr wrap="square" lIns="121880" tIns="60938" rIns="121880" bIns="60938" rtlCol="0" anchor="ctr">
              <a:spAutoFit/>
            </a:bodyPr>
            <a:lstStyle>
              <a:defPPr>
                <a:defRPr lang="en-US"/>
              </a:defPPr>
              <a:lvl1pPr algn="ctr" defTabSz="1624881">
                <a:defRPr sz="800" b="1" kern="0">
                  <a:solidFill>
                    <a:prstClr val="black"/>
                  </a:solidFill>
                  <a:latin typeface="Calibri" panose="020F0502020204030204" pitchFamily="34" charset="0"/>
                </a:defRPr>
              </a:lvl1pPr>
            </a:lstStyle>
            <a:p>
              <a:pPr defTabSz="1625054">
                <a:defRPr/>
              </a:pPr>
              <a:r>
                <a:rPr lang="en-US" sz="900" b="0" dirty="0">
                  <a:latin typeface="Arial" panose="020B0604020202020204" pitchFamily="34" charset="0"/>
                  <a:cs typeface="Arial" panose="020B0604020202020204" pitchFamily="34" charset="0"/>
                </a:rPr>
                <a:t>Azure Service Fabric</a:t>
              </a:r>
            </a:p>
          </p:txBody>
        </p:sp>
        <p:pic>
          <p:nvPicPr>
            <p:cNvPr id="576" name="Picture 575"/>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7523343" y="3300640"/>
              <a:ext cx="398451" cy="244676"/>
            </a:xfrm>
            <a:prstGeom prst="rect">
              <a:avLst/>
            </a:prstGeom>
          </p:spPr>
        </p:pic>
        <p:grpSp>
          <p:nvGrpSpPr>
            <p:cNvPr id="577" name="Group 576"/>
            <p:cNvGrpSpPr/>
            <p:nvPr/>
          </p:nvGrpSpPr>
          <p:grpSpPr>
            <a:xfrm>
              <a:off x="7336946" y="1278810"/>
              <a:ext cx="870112" cy="431309"/>
              <a:chOff x="8923884" y="1185848"/>
              <a:chExt cx="870112" cy="431309"/>
            </a:xfrm>
          </p:grpSpPr>
          <p:pic>
            <p:nvPicPr>
              <p:cNvPr id="586" name="Picture 2" descr="https://azure.microsoft.com/svghandler/analysis-services/?width=600&amp;height=315"/>
              <p:cNvPicPr>
                <a:picLocks noChangeAspect="1" noChangeArrowheads="1"/>
              </p:cNvPicPr>
              <p:nvPr/>
            </p:nvPicPr>
            <p:blipFill>
              <a:blip r:embed="rId24" cstate="screen">
                <a:extLst>
                  <a:ext uri="{28A0092B-C50C-407E-A947-70E740481C1C}">
                    <a14:useLocalDpi xmlns:a14="http://schemas.microsoft.com/office/drawing/2010/main"/>
                  </a:ext>
                </a:extLst>
              </a:blip>
              <a:srcRect/>
              <a:stretch>
                <a:fillRect/>
              </a:stretch>
            </p:blipFill>
            <p:spPr bwMode="auto">
              <a:xfrm>
                <a:off x="9100036" y="1185848"/>
                <a:ext cx="466241" cy="244777"/>
              </a:xfrm>
              <a:prstGeom prst="rect">
                <a:avLst/>
              </a:prstGeom>
              <a:noFill/>
              <a:extLst>
                <a:ext uri="{909E8E84-426E-40DD-AFC4-6F175D3DCCD1}">
                  <a14:hiddenFill xmlns:a14="http://schemas.microsoft.com/office/drawing/2010/main">
                    <a:solidFill>
                      <a:srgbClr val="FFFFFF"/>
                    </a:solidFill>
                  </a14:hiddenFill>
                </a:ext>
              </a:extLst>
            </p:spPr>
          </p:pic>
          <p:sp>
            <p:nvSpPr>
              <p:cNvPr id="587" name="TextBox 586"/>
              <p:cNvSpPr txBox="1"/>
              <p:nvPr/>
            </p:nvSpPr>
            <p:spPr>
              <a:xfrm>
                <a:off x="8923884" y="1471383"/>
                <a:ext cx="870112" cy="145774"/>
              </a:xfrm>
              <a:prstGeom prst="rect">
                <a:avLst/>
              </a:prstGeom>
              <a:noFill/>
            </p:spPr>
            <p:txBody>
              <a:bodyPr wrap="square" lIns="91387" tIns="45692" rIns="91387" bIns="45692" rtlCol="0" anchor="ctr">
                <a:spAutoFit/>
              </a:bodyPr>
              <a:lstStyle/>
              <a:p>
                <a:pPr algn="ctr" defTabSz="913819">
                  <a:defRPr/>
                </a:pPr>
                <a:r>
                  <a:rPr lang="en-US" sz="700" kern="0" dirty="0">
                    <a:solidFill>
                      <a:prstClr val="black"/>
                    </a:solidFill>
                    <a:latin typeface="Arial" panose="020B0604020202020204" pitchFamily="34" charset="0"/>
                    <a:cs typeface="Arial" panose="020B0604020202020204" pitchFamily="34" charset="0"/>
                  </a:rPr>
                  <a:t>Azure Analysis Services</a:t>
                </a:r>
              </a:p>
            </p:txBody>
          </p:sp>
        </p:grpSp>
        <p:pic>
          <p:nvPicPr>
            <p:cNvPr id="578" name="Picture 577"/>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8324228" y="2328524"/>
              <a:ext cx="622625" cy="202617"/>
            </a:xfrm>
            <a:prstGeom prst="rect">
              <a:avLst/>
            </a:prstGeom>
          </p:spPr>
        </p:pic>
        <p:pic>
          <p:nvPicPr>
            <p:cNvPr id="579" name="Picture 578"/>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8407087" y="2835219"/>
              <a:ext cx="472206" cy="364615"/>
            </a:xfrm>
            <a:prstGeom prst="rect">
              <a:avLst/>
            </a:prstGeom>
          </p:spPr>
        </p:pic>
        <p:pic>
          <p:nvPicPr>
            <p:cNvPr id="580" name="Picture 579">
              <a:extLst>
                <a:ext uri="{FF2B5EF4-FFF2-40B4-BE49-F238E27FC236}">
                  <a16:creationId xmlns:a16="http://schemas.microsoft.com/office/drawing/2014/main" id="{62ADC41B-797C-4703-9AD6-F2BB9968DD61}"/>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8461206" y="1634454"/>
              <a:ext cx="330495" cy="328440"/>
            </a:xfrm>
            <a:prstGeom prst="rect">
              <a:avLst/>
            </a:prstGeom>
          </p:spPr>
        </p:pic>
        <p:sp>
          <p:nvSpPr>
            <p:cNvPr id="581" name="Rectangle 580">
              <a:extLst>
                <a:ext uri="{FF2B5EF4-FFF2-40B4-BE49-F238E27FC236}">
                  <a16:creationId xmlns:a16="http://schemas.microsoft.com/office/drawing/2014/main" id="{30FA1DB5-2CE2-4DB0-80EF-86B39B677E05}"/>
                </a:ext>
              </a:extLst>
            </p:cNvPr>
            <p:cNvSpPr/>
            <p:nvPr/>
          </p:nvSpPr>
          <p:spPr>
            <a:xfrm>
              <a:off x="8384688" y="1923470"/>
              <a:ext cx="504566" cy="2191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68584" tIns="34292" rIns="68584" bIns="34292"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700" dirty="0">
                  <a:solidFill>
                    <a:srgbClr val="002060"/>
                  </a:solidFill>
                </a:rPr>
                <a:t>PowerBI</a:t>
              </a:r>
            </a:p>
          </p:txBody>
        </p:sp>
        <p:sp>
          <p:nvSpPr>
            <p:cNvPr id="582" name="Right Arrow 581"/>
            <p:cNvSpPr/>
            <p:nvPr/>
          </p:nvSpPr>
          <p:spPr>
            <a:xfrm>
              <a:off x="7270618" y="1704412"/>
              <a:ext cx="202391" cy="14272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83" name="Right Arrow 582"/>
            <p:cNvSpPr/>
            <p:nvPr/>
          </p:nvSpPr>
          <p:spPr>
            <a:xfrm>
              <a:off x="8148722" y="1920326"/>
              <a:ext cx="161378" cy="1037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84" name="Right Arrow 583"/>
            <p:cNvSpPr/>
            <p:nvPr/>
          </p:nvSpPr>
          <p:spPr>
            <a:xfrm>
              <a:off x="6424078" y="3692375"/>
              <a:ext cx="1053741" cy="899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585" name="Picture 584">
              <a:extLst>
                <a:ext uri="{FF2B5EF4-FFF2-40B4-BE49-F238E27FC236}">
                  <a16:creationId xmlns:a16="http://schemas.microsoft.com/office/drawing/2014/main" id="{9B54D196-9955-824A-B9D0-EF2D7DEE9B38}"/>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8439221" y="3479420"/>
              <a:ext cx="432257" cy="176955"/>
            </a:xfrm>
            <a:prstGeom prst="rect">
              <a:avLst/>
            </a:prstGeom>
          </p:spPr>
        </p:pic>
      </p:grpSp>
      <p:grpSp>
        <p:nvGrpSpPr>
          <p:cNvPr id="467" name="Group 466"/>
          <p:cNvGrpSpPr/>
          <p:nvPr/>
        </p:nvGrpSpPr>
        <p:grpSpPr>
          <a:xfrm>
            <a:off x="3023340" y="1294721"/>
            <a:ext cx="860780" cy="1214892"/>
            <a:chOff x="2310479" y="1123984"/>
            <a:chExt cx="685802" cy="885506"/>
          </a:xfrm>
        </p:grpSpPr>
        <p:sp>
          <p:nvSpPr>
            <p:cNvPr id="163" name="Rounded Rectangle 162"/>
            <p:cNvSpPr/>
            <p:nvPr/>
          </p:nvSpPr>
          <p:spPr>
            <a:xfrm>
              <a:off x="2310479" y="1123984"/>
              <a:ext cx="685802" cy="885506"/>
            </a:xfrm>
            <a:prstGeom prst="roundRect">
              <a:avLst/>
            </a:prstGeom>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162" name="TextBox 161"/>
            <p:cNvSpPr txBox="1"/>
            <p:nvPr/>
          </p:nvSpPr>
          <p:spPr>
            <a:xfrm>
              <a:off x="2340455" y="1834050"/>
              <a:ext cx="609495" cy="154514"/>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Batch</a:t>
              </a:r>
            </a:p>
          </p:txBody>
        </p:sp>
        <p:pic>
          <p:nvPicPr>
            <p:cNvPr id="512" name="Picture 511">
              <a:extLst>
                <a:ext uri="{FF2B5EF4-FFF2-40B4-BE49-F238E27FC236}">
                  <a16:creationId xmlns:a16="http://schemas.microsoft.com/office/drawing/2014/main" id="{C10FDF68-51EB-4CBB-B2CF-0615793DA776}"/>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750001" y="1635917"/>
              <a:ext cx="117415" cy="133336"/>
            </a:xfrm>
            <a:prstGeom prst="rect">
              <a:avLst/>
            </a:prstGeom>
          </p:spPr>
        </p:pic>
        <p:pic>
          <p:nvPicPr>
            <p:cNvPr id="521" name="Picture 520"/>
            <p:cNvPicPr>
              <a:picLocks noChangeAspect="1"/>
            </p:cNvPicPr>
            <p:nvPr/>
          </p:nvPicPr>
          <p:blipFill>
            <a:blip r:embed="rId30"/>
            <a:stretch>
              <a:fillRect/>
            </a:stretch>
          </p:blipFill>
          <p:spPr>
            <a:xfrm>
              <a:off x="2435576" y="1520011"/>
              <a:ext cx="381000" cy="123825"/>
            </a:xfrm>
            <a:prstGeom prst="rect">
              <a:avLst/>
            </a:prstGeom>
          </p:spPr>
        </p:pic>
        <p:sp>
          <p:nvSpPr>
            <p:cNvPr id="514" name="TextBox 212"/>
            <p:cNvSpPr txBox="1"/>
            <p:nvPr/>
          </p:nvSpPr>
          <p:spPr>
            <a:xfrm>
              <a:off x="2599745" y="1197260"/>
              <a:ext cx="341346" cy="114007"/>
            </a:xfrm>
            <a:prstGeom prst="rect">
              <a:avLst/>
            </a:prstGeom>
            <a:noFill/>
          </p:spPr>
          <p:txBody>
            <a:bodyPr wrap="square" lIns="48220" tIns="24111" rIns="48220" bIns="24111" rtlCol="0" anchor="ctr">
              <a:spAutoFit/>
            </a:bodyP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482214" fontAlgn="auto" hangingPunct="1">
                <a:spcBef>
                  <a:spcPts val="0"/>
                </a:spcBef>
                <a:spcAft>
                  <a:spcPts val="0"/>
                </a:spcAft>
                <a:defRPr/>
              </a:pPr>
              <a:r>
                <a:rPr lang="en-US" sz="700" dirty="0">
                  <a:solidFill>
                    <a:prstClr val="black"/>
                  </a:solidFill>
                  <a:latin typeface="+mn-lt"/>
                  <a:ea typeface="+mn-ea"/>
                  <a:cs typeface="+mn-cs"/>
                </a:rPr>
                <a:t>ADF   </a:t>
              </a:r>
            </a:p>
          </p:txBody>
        </p:sp>
        <p:pic>
          <p:nvPicPr>
            <p:cNvPr id="513" name="Picture 512"/>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2429855" y="1154229"/>
              <a:ext cx="221418" cy="195622"/>
            </a:xfrm>
            <a:prstGeom prst="rect">
              <a:avLst/>
            </a:prstGeom>
          </p:spPr>
        </p:pic>
        <p:sp>
          <p:nvSpPr>
            <p:cNvPr id="164" name="Rounded Rectangle 163"/>
            <p:cNvSpPr/>
            <p:nvPr/>
          </p:nvSpPr>
          <p:spPr>
            <a:xfrm>
              <a:off x="2366064" y="1450096"/>
              <a:ext cx="566564" cy="341286"/>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165" name="Rounded Rectangle 164"/>
            <p:cNvSpPr/>
            <p:nvPr/>
          </p:nvSpPr>
          <p:spPr>
            <a:xfrm>
              <a:off x="2368682" y="1160170"/>
              <a:ext cx="570553" cy="197129"/>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grpSp>
      <p:cxnSp>
        <p:nvCxnSpPr>
          <p:cNvPr id="180" name="Straight Arrow Connector 179"/>
          <p:cNvCxnSpPr/>
          <p:nvPr/>
        </p:nvCxnSpPr>
        <p:spPr>
          <a:xfrm>
            <a:off x="3979606" y="3620076"/>
            <a:ext cx="422831" cy="64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cxnSpLocks/>
            <a:endCxn id="42" idx="2"/>
          </p:cNvCxnSpPr>
          <p:nvPr/>
        </p:nvCxnSpPr>
        <p:spPr>
          <a:xfrm flipH="1" flipV="1">
            <a:off x="2263542" y="4043626"/>
            <a:ext cx="8338" cy="206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58" name="Group 457"/>
          <p:cNvGrpSpPr/>
          <p:nvPr/>
        </p:nvGrpSpPr>
        <p:grpSpPr>
          <a:xfrm>
            <a:off x="1824120" y="4271150"/>
            <a:ext cx="933782" cy="821465"/>
            <a:chOff x="1517699" y="2517616"/>
            <a:chExt cx="716382" cy="568684"/>
          </a:xfrm>
        </p:grpSpPr>
        <p:sp>
          <p:nvSpPr>
            <p:cNvPr id="182" name="Rounded Rectangle 181"/>
            <p:cNvSpPr/>
            <p:nvPr/>
          </p:nvSpPr>
          <p:spPr>
            <a:xfrm>
              <a:off x="1517699" y="2526889"/>
              <a:ext cx="716382" cy="559411"/>
            </a:xfrm>
            <a:prstGeom prst="roundRect">
              <a:avLst/>
            </a:prstGeom>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183" name="TextBox 182"/>
            <p:cNvSpPr txBox="1"/>
            <p:nvPr/>
          </p:nvSpPr>
          <p:spPr>
            <a:xfrm>
              <a:off x="1631830" y="2517616"/>
              <a:ext cx="492007" cy="125104"/>
            </a:xfrm>
            <a:prstGeom prst="rect">
              <a:avLst/>
            </a:prstGeom>
            <a:noFill/>
          </p:spPr>
          <p:txBody>
            <a:bodyPr wrap="square" lIns="6642" tIns="6642" rIns="6642" bIns="6642" rtlCol="0" anchor="ctr">
              <a:noAutofit/>
            </a:bodyPr>
            <a:lstStyle>
              <a:defPPr>
                <a:defRPr lang="en-US"/>
              </a:defPPr>
              <a:lvl1pPr algn="ctr" defTabSz="249094">
                <a:defRPr sz="900" b="1" kern="0">
                  <a:solidFill>
                    <a:srgbClr val="141414"/>
                  </a:solidFill>
                  <a:latin typeface="Calibri" panose="020F0502020204030204" pitchFamily="34" charset="0"/>
                  <a:cs typeface="Calibri" panose="020F0502020204030204" pitchFamily="34" charset="0"/>
                </a:defRPr>
              </a:lvl1pPr>
            </a:lstStyle>
            <a:p>
              <a:r>
                <a:rPr lang="en-US" sz="1000" dirty="0">
                  <a:latin typeface="Arial" panose="020B0604020202020204" pitchFamily="34" charset="0"/>
                  <a:cs typeface="Arial" panose="020B0604020202020204" pitchFamily="34" charset="0"/>
                </a:rPr>
                <a:t>CDC</a:t>
              </a:r>
            </a:p>
          </p:txBody>
        </p:sp>
        <p:pic>
          <p:nvPicPr>
            <p:cNvPr id="191" name="Picture 190">
              <a:extLst>
                <a:ext uri="{FF2B5EF4-FFF2-40B4-BE49-F238E27FC236}">
                  <a16:creationId xmlns:a16="http://schemas.microsoft.com/office/drawing/2014/main" id="{C10FDF68-51EB-4CBB-B2CF-0615793DA776}"/>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085719" y="2853480"/>
              <a:ext cx="117415" cy="133336"/>
            </a:xfrm>
            <a:prstGeom prst="rect">
              <a:avLst/>
            </a:prstGeom>
          </p:spPr>
        </p:pic>
        <p:pic>
          <p:nvPicPr>
            <p:cNvPr id="192" name="Picture 191"/>
            <p:cNvPicPr>
              <a:picLocks noChangeAspect="1"/>
            </p:cNvPicPr>
            <p:nvPr/>
          </p:nvPicPr>
          <p:blipFill>
            <a:blip r:embed="rId30"/>
            <a:stretch>
              <a:fillRect/>
            </a:stretch>
          </p:blipFill>
          <p:spPr>
            <a:xfrm>
              <a:off x="1672931" y="2637701"/>
              <a:ext cx="381000" cy="123825"/>
            </a:xfrm>
            <a:prstGeom prst="rect">
              <a:avLst/>
            </a:prstGeom>
          </p:spPr>
        </p:pic>
        <p:sp>
          <p:nvSpPr>
            <p:cNvPr id="193" name="Rounded Rectangle 192"/>
            <p:cNvSpPr/>
            <p:nvPr/>
          </p:nvSpPr>
          <p:spPr>
            <a:xfrm>
              <a:off x="1562427" y="2650286"/>
              <a:ext cx="609495" cy="287515"/>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451" name="TextBox 450"/>
            <p:cNvSpPr txBox="1"/>
            <p:nvPr/>
          </p:nvSpPr>
          <p:spPr>
            <a:xfrm>
              <a:off x="1622449" y="2764575"/>
              <a:ext cx="541629" cy="74574"/>
            </a:xfrm>
            <a:prstGeom prst="rect">
              <a:avLst/>
            </a:prstGeom>
          </p:spPr>
          <p:txBody>
            <a:bodyPr wrap="square" lIns="0" tIns="0" rIns="0" bIns="0" rtlCol="0" anchor="ctr">
              <a:spAutoFit/>
            </a:bodyPr>
            <a:lstStyle/>
            <a:p>
              <a:pPr algn="l"/>
              <a:r>
                <a:rPr lang="en-US" sz="700" dirty="0">
                  <a:solidFill>
                    <a:schemeClr val="tx2"/>
                  </a:solidFill>
                </a:rPr>
                <a:t>MIMIX Share</a:t>
              </a:r>
            </a:p>
          </p:txBody>
        </p:sp>
      </p:grpSp>
      <p:cxnSp>
        <p:nvCxnSpPr>
          <p:cNvPr id="198" name="Straight Arrow Connector 197"/>
          <p:cNvCxnSpPr>
            <a:cxnSpLocks/>
            <a:endCxn id="42" idx="1"/>
          </p:cNvCxnSpPr>
          <p:nvPr/>
        </p:nvCxnSpPr>
        <p:spPr>
          <a:xfrm flipV="1">
            <a:off x="1529000" y="3636440"/>
            <a:ext cx="312358" cy="23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15" name="Group 214"/>
          <p:cNvGrpSpPr/>
          <p:nvPr/>
        </p:nvGrpSpPr>
        <p:grpSpPr>
          <a:xfrm>
            <a:off x="3029320" y="3217250"/>
            <a:ext cx="893919" cy="1171513"/>
            <a:chOff x="2310479" y="1123983"/>
            <a:chExt cx="685802" cy="853887"/>
          </a:xfrm>
        </p:grpSpPr>
        <p:sp>
          <p:nvSpPr>
            <p:cNvPr id="216" name="Rounded Rectangle 215"/>
            <p:cNvSpPr/>
            <p:nvPr/>
          </p:nvSpPr>
          <p:spPr>
            <a:xfrm>
              <a:off x="2310479" y="1123983"/>
              <a:ext cx="685802" cy="853887"/>
            </a:xfrm>
            <a:prstGeom prst="roundRect">
              <a:avLst/>
            </a:prstGeom>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sp>
          <p:nvSpPr>
            <p:cNvPr id="217" name="TextBox 216"/>
            <p:cNvSpPr txBox="1"/>
            <p:nvPr/>
          </p:nvSpPr>
          <p:spPr>
            <a:xfrm>
              <a:off x="2320024" y="1615307"/>
              <a:ext cx="609495" cy="154514"/>
            </a:xfrm>
            <a:prstGeom prst="rect">
              <a:avLst/>
            </a:prstGeom>
            <a:noFill/>
          </p:spPr>
          <p:txBody>
            <a:bodyPr wrap="square" lIns="6642" tIns="6642" rIns="6642" bIns="6642" rtlCol="0" anchor="ctr">
              <a:noAutofit/>
            </a:bodyPr>
            <a:lstStyle/>
            <a:p>
              <a:pPr algn="ctr" defTabSz="249120">
                <a:defRPr/>
              </a:pPr>
              <a:r>
                <a:rPr lang="en-US" sz="1000" b="1" kern="0" dirty="0">
                  <a:solidFill>
                    <a:srgbClr val="141414"/>
                  </a:solidFill>
                  <a:latin typeface="Arial" panose="020B0604020202020204" pitchFamily="34" charset="0"/>
                  <a:cs typeface="Arial" panose="020B0604020202020204" pitchFamily="34" charset="0"/>
                </a:rPr>
                <a:t>CDC and Streaming</a:t>
              </a:r>
            </a:p>
          </p:txBody>
        </p:sp>
        <p:sp>
          <p:nvSpPr>
            <p:cNvPr id="220" name="TextBox 212"/>
            <p:cNvSpPr txBox="1"/>
            <p:nvPr/>
          </p:nvSpPr>
          <p:spPr>
            <a:xfrm>
              <a:off x="2599747" y="1305413"/>
              <a:ext cx="341347" cy="114007"/>
            </a:xfrm>
            <a:prstGeom prst="rect">
              <a:avLst/>
            </a:prstGeom>
            <a:noFill/>
          </p:spPr>
          <p:txBody>
            <a:bodyPr wrap="square" lIns="48220" tIns="24111" rIns="48220" bIns="24111" rtlCol="0" anchor="ctr">
              <a:spAutoFit/>
            </a:bodyP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482214" fontAlgn="auto" hangingPunct="1">
                <a:spcBef>
                  <a:spcPts val="0"/>
                </a:spcBef>
                <a:spcAft>
                  <a:spcPts val="0"/>
                </a:spcAft>
                <a:defRPr/>
              </a:pPr>
              <a:r>
                <a:rPr lang="en-US" sz="700" dirty="0">
                  <a:solidFill>
                    <a:prstClr val="black"/>
                  </a:solidFill>
                  <a:latin typeface="+mn-lt"/>
                  <a:ea typeface="+mn-ea"/>
                  <a:cs typeface="+mn-cs"/>
                </a:rPr>
                <a:t>ADF   </a:t>
              </a:r>
            </a:p>
          </p:txBody>
        </p:sp>
        <p:pic>
          <p:nvPicPr>
            <p:cNvPr id="221" name="Picture 220"/>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2429855" y="1262381"/>
              <a:ext cx="221418" cy="195622"/>
            </a:xfrm>
            <a:prstGeom prst="rect">
              <a:avLst/>
            </a:prstGeom>
          </p:spPr>
        </p:pic>
        <p:sp>
          <p:nvSpPr>
            <p:cNvPr id="223" name="Rounded Rectangle 222"/>
            <p:cNvSpPr/>
            <p:nvPr/>
          </p:nvSpPr>
          <p:spPr>
            <a:xfrm>
              <a:off x="2368682" y="1268322"/>
              <a:ext cx="570553" cy="197129"/>
            </a:xfrm>
            <a:prstGeom prst="roundRect">
              <a:avLst/>
            </a:prstGeom>
            <a:no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000" dirty="0">
                <a:solidFill>
                  <a:srgbClr val="50B3CF"/>
                </a:solidFill>
                <a:latin typeface="Arial" panose="020B0604020202020204" pitchFamily="34" charset="0"/>
                <a:cs typeface="Arial" panose="020B0604020202020204" pitchFamily="34" charset="0"/>
              </a:endParaRPr>
            </a:p>
          </p:txBody>
        </p:sp>
      </p:grpSp>
      <p:cxnSp>
        <p:nvCxnSpPr>
          <p:cNvPr id="224" name="Straight Arrow Connector 223"/>
          <p:cNvCxnSpPr/>
          <p:nvPr/>
        </p:nvCxnSpPr>
        <p:spPr>
          <a:xfrm>
            <a:off x="2540532" y="2656136"/>
            <a:ext cx="454189" cy="5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6" name="Straight Arrow Connector 225"/>
          <p:cNvCxnSpPr/>
          <p:nvPr/>
        </p:nvCxnSpPr>
        <p:spPr>
          <a:xfrm>
            <a:off x="2704546" y="3608865"/>
            <a:ext cx="265135" cy="2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1" name="TextBox 240"/>
          <p:cNvSpPr txBox="1"/>
          <p:nvPr/>
        </p:nvSpPr>
        <p:spPr>
          <a:xfrm>
            <a:off x="1819187" y="1713704"/>
            <a:ext cx="1298308" cy="138499"/>
          </a:xfrm>
          <a:prstGeom prst="rect">
            <a:avLst/>
          </a:prstGeom>
        </p:spPr>
        <p:txBody>
          <a:bodyPr wrap="square" lIns="0" tIns="0" rIns="0" bIns="0" rtlCol="0" anchor="ctr">
            <a:spAutoFit/>
          </a:bodyPr>
          <a:lstStyle/>
          <a:p>
            <a:pPr algn="l"/>
            <a:r>
              <a:rPr lang="en-US" sz="900" b="1" dirty="0">
                <a:solidFill>
                  <a:schemeClr val="tx2"/>
                </a:solidFill>
              </a:rPr>
              <a:t>MF File Pull</a:t>
            </a:r>
          </a:p>
        </p:txBody>
      </p:sp>
      <p:sp>
        <p:nvSpPr>
          <p:cNvPr id="250" name="TextBox 249"/>
          <p:cNvSpPr txBox="1"/>
          <p:nvPr/>
        </p:nvSpPr>
        <p:spPr>
          <a:xfrm>
            <a:off x="1548547" y="3439958"/>
            <a:ext cx="571226" cy="138499"/>
          </a:xfrm>
          <a:prstGeom prst="rect">
            <a:avLst/>
          </a:prstGeom>
        </p:spPr>
        <p:txBody>
          <a:bodyPr wrap="square" lIns="0" tIns="0" rIns="0" bIns="0" rtlCol="0" anchor="ctr">
            <a:spAutoFit/>
          </a:bodyPr>
          <a:lstStyle/>
          <a:p>
            <a:pPr algn="l"/>
            <a:r>
              <a:rPr lang="en-US" sz="900" b="1" dirty="0">
                <a:solidFill>
                  <a:schemeClr val="tx2"/>
                </a:solidFill>
              </a:rPr>
              <a:t>Publish</a:t>
            </a:r>
          </a:p>
        </p:txBody>
      </p:sp>
      <p:sp>
        <p:nvSpPr>
          <p:cNvPr id="252" name="TextBox 251"/>
          <p:cNvSpPr txBox="1"/>
          <p:nvPr/>
        </p:nvSpPr>
        <p:spPr>
          <a:xfrm>
            <a:off x="1497004" y="4464434"/>
            <a:ext cx="387716" cy="138499"/>
          </a:xfrm>
          <a:prstGeom prst="rect">
            <a:avLst/>
          </a:prstGeom>
        </p:spPr>
        <p:txBody>
          <a:bodyPr wrap="square" lIns="0" tIns="0" rIns="0" bIns="0" rtlCol="0" anchor="ctr">
            <a:spAutoFit/>
          </a:bodyPr>
          <a:lstStyle/>
          <a:p>
            <a:pPr algn="l"/>
            <a:r>
              <a:rPr lang="en-US" sz="900" b="1" dirty="0">
                <a:solidFill>
                  <a:schemeClr val="tx2"/>
                </a:solidFill>
              </a:rPr>
              <a:t>Push</a:t>
            </a:r>
          </a:p>
        </p:txBody>
      </p:sp>
      <p:cxnSp>
        <p:nvCxnSpPr>
          <p:cNvPr id="257" name="Straight Arrow Connector 256"/>
          <p:cNvCxnSpPr/>
          <p:nvPr/>
        </p:nvCxnSpPr>
        <p:spPr>
          <a:xfrm>
            <a:off x="3957297" y="4901748"/>
            <a:ext cx="1804585" cy="15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6" name="TextBox 155"/>
          <p:cNvSpPr txBox="1"/>
          <p:nvPr/>
        </p:nvSpPr>
        <p:spPr>
          <a:xfrm>
            <a:off x="2969679" y="1028737"/>
            <a:ext cx="987617" cy="226766"/>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Acquire</a:t>
            </a:r>
          </a:p>
        </p:txBody>
      </p:sp>
      <p:sp>
        <p:nvSpPr>
          <p:cNvPr id="159" name="TextBox 158"/>
          <p:cNvSpPr txBox="1"/>
          <p:nvPr/>
        </p:nvSpPr>
        <p:spPr>
          <a:xfrm>
            <a:off x="4704701" y="1081173"/>
            <a:ext cx="738236" cy="246384"/>
          </a:xfrm>
          <a:prstGeom prst="rect">
            <a:avLst/>
          </a:prstGeom>
          <a:noFill/>
        </p:spPr>
        <p:txBody>
          <a:bodyPr wrap="square" lIns="6642" tIns="6642" rIns="6642" bIns="6642" rtlCol="0" anchor="ctr">
            <a:noAutofit/>
          </a:bodyPr>
          <a:lstStyle/>
          <a:p>
            <a:pPr defTabSz="249120">
              <a:defRPr/>
            </a:pPr>
            <a:r>
              <a:rPr lang="en-US" sz="1000" b="1" kern="0" dirty="0">
                <a:solidFill>
                  <a:srgbClr val="00728F">
                    <a:lumMod val="50000"/>
                  </a:srgbClr>
                </a:solidFill>
                <a:latin typeface="Arial" panose="020B0604020202020204" pitchFamily="34" charset="0"/>
                <a:cs typeface="Arial" panose="020B0604020202020204" pitchFamily="34" charset="0"/>
              </a:rPr>
              <a:t>Compute</a:t>
            </a:r>
          </a:p>
        </p:txBody>
      </p:sp>
      <p:sp>
        <p:nvSpPr>
          <p:cNvPr id="160" name="TextBox 159"/>
          <p:cNvSpPr txBox="1"/>
          <p:nvPr/>
        </p:nvSpPr>
        <p:spPr>
          <a:xfrm>
            <a:off x="6413690" y="4040714"/>
            <a:ext cx="1003117" cy="231742"/>
          </a:xfrm>
          <a:prstGeom prst="rect">
            <a:avLst/>
          </a:prstGeom>
          <a:noFill/>
        </p:spPr>
        <p:txBody>
          <a:bodyPr wrap="square" lIns="6642" tIns="6642" rIns="6642" bIns="6642" rtlCol="0" anchor="ctr">
            <a:noAutofit/>
          </a:bodyPr>
          <a:lstStyle/>
          <a:p>
            <a:pPr defTabSz="249120">
              <a:defRPr/>
            </a:pPr>
            <a:r>
              <a:rPr lang="en-US" sz="1000" b="1" kern="0" dirty="0">
                <a:solidFill>
                  <a:srgbClr val="00728F">
                    <a:lumMod val="50000"/>
                  </a:srgbClr>
                </a:solidFill>
                <a:latin typeface="Arial" panose="020B0604020202020204" pitchFamily="34" charset="0"/>
                <a:cs typeface="Arial" panose="020B0604020202020204" pitchFamily="34" charset="0"/>
              </a:rPr>
              <a:t>Storage</a:t>
            </a:r>
          </a:p>
        </p:txBody>
      </p:sp>
      <p:sp>
        <p:nvSpPr>
          <p:cNvPr id="166" name="TextBox 165"/>
          <p:cNvSpPr txBox="1"/>
          <p:nvPr/>
        </p:nvSpPr>
        <p:spPr>
          <a:xfrm>
            <a:off x="6179930" y="1355581"/>
            <a:ext cx="3226504" cy="176755"/>
          </a:xfrm>
          <a:prstGeom prst="rect">
            <a:avLst/>
          </a:prstGeom>
          <a:solidFill>
            <a:schemeClr val="accent6"/>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Analyze</a:t>
            </a:r>
          </a:p>
        </p:txBody>
      </p:sp>
      <p:sp>
        <p:nvSpPr>
          <p:cNvPr id="5" name="Rectangle 4"/>
          <p:cNvSpPr/>
          <p:nvPr/>
        </p:nvSpPr>
        <p:spPr>
          <a:xfrm>
            <a:off x="5714592" y="2626984"/>
            <a:ext cx="2706189" cy="246221"/>
          </a:xfrm>
          <a:prstGeom prst="rect">
            <a:avLst/>
          </a:prstGeom>
        </p:spPr>
        <p:txBody>
          <a:bodyPr wrap="none" anchor="ctr">
            <a:spAutoFit/>
          </a:bodyPr>
          <a:lstStyle/>
          <a:p>
            <a:pPr algn="ctr" defTabSz="249120">
              <a:defRPr/>
            </a:pPr>
            <a:r>
              <a:rPr lang="en-US" sz="1000" b="1" kern="0" dirty="0">
                <a:solidFill>
                  <a:schemeClr val="tx2"/>
                </a:solidFill>
                <a:latin typeface="Arial" panose="020B0604020202020204" pitchFamily="34" charset="0"/>
                <a:cs typeface="Arial" panose="020B0604020202020204" pitchFamily="34" charset="0"/>
              </a:rPr>
              <a:t>Metadata + Access Control + Governance</a:t>
            </a:r>
          </a:p>
        </p:txBody>
      </p:sp>
      <p:sp>
        <p:nvSpPr>
          <p:cNvPr id="169" name="TextBox 168"/>
          <p:cNvSpPr txBox="1"/>
          <p:nvPr/>
        </p:nvSpPr>
        <p:spPr>
          <a:xfrm rot="16200000">
            <a:off x="4273207" y="2783482"/>
            <a:ext cx="567140" cy="280776"/>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Manage</a:t>
            </a:r>
          </a:p>
        </p:txBody>
      </p:sp>
      <p:sp>
        <p:nvSpPr>
          <p:cNvPr id="170" name="TextBox 169"/>
          <p:cNvSpPr txBox="1"/>
          <p:nvPr/>
        </p:nvSpPr>
        <p:spPr>
          <a:xfrm rot="16200000">
            <a:off x="4223819" y="3500613"/>
            <a:ext cx="682552" cy="264140"/>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Persist</a:t>
            </a:r>
          </a:p>
        </p:txBody>
      </p:sp>
      <p:sp>
        <p:nvSpPr>
          <p:cNvPr id="154" name="TextBox 153"/>
          <p:cNvSpPr txBox="1"/>
          <p:nvPr/>
        </p:nvSpPr>
        <p:spPr>
          <a:xfrm rot="16200000">
            <a:off x="5619141" y="4773352"/>
            <a:ext cx="629772" cy="303272"/>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Analyze</a:t>
            </a:r>
          </a:p>
        </p:txBody>
      </p:sp>
      <p:sp>
        <p:nvSpPr>
          <p:cNvPr id="155" name="TextBox 154"/>
          <p:cNvSpPr txBox="1"/>
          <p:nvPr/>
        </p:nvSpPr>
        <p:spPr>
          <a:xfrm>
            <a:off x="4308912" y="1369189"/>
            <a:ext cx="1703915" cy="181332"/>
          </a:xfrm>
          <a:prstGeom prst="rect">
            <a:avLst/>
          </a:prstGeom>
          <a:solidFill>
            <a:schemeClr val="tx2">
              <a:lumMod val="50000"/>
              <a:lumOff val="50000"/>
            </a:schemeClr>
          </a:solidFill>
          <a:ln w="25400" cap="flat" cmpd="sng" algn="ctr">
            <a:solidFill>
              <a:schemeClr val="accent6"/>
            </a:solidFill>
            <a:prstDash val="solid"/>
          </a:ln>
          <a:effectLst/>
        </p:spPr>
        <p:txBody>
          <a:bodyPr lIns="42838" tIns="21418" rIns="42838" bIns="21418" rtlCol="0" anchor="ctr"/>
          <a:lstStyle>
            <a:defPPr>
              <a:defRPr lang="en-US"/>
            </a:defPPr>
            <a:lvl1pPr algn="ctr" defTabSz="322650" fontAlgn="base">
              <a:spcBef>
                <a:spcPct val="0"/>
              </a:spcBef>
              <a:spcAft>
                <a:spcPct val="0"/>
              </a:spcAft>
              <a:defRPr sz="800" kern="0">
                <a:solidFill>
                  <a:prstClr val="white"/>
                </a:solidFill>
                <a:latin typeface="Calibri" panose="020F0502020204030204" pitchFamily="34" charset="0"/>
                <a:ea typeface="ＭＳ Ｐゴシック" pitchFamily="-112" charset="-128"/>
                <a:cs typeface="Calibri" panose="020F0502020204030204" pitchFamily="34" charset="0"/>
              </a:defRPr>
            </a:lvl1pPr>
          </a:lstStyle>
          <a:p>
            <a:r>
              <a:rPr lang="en-US" sz="900" dirty="0">
                <a:latin typeface="Arial" panose="020B0604020202020204" pitchFamily="34" charset="0"/>
                <a:cs typeface="Arial" panose="020B0604020202020204" pitchFamily="34" charset="0"/>
              </a:rPr>
              <a:t>Engineer</a:t>
            </a:r>
          </a:p>
        </p:txBody>
      </p:sp>
      <p:cxnSp>
        <p:nvCxnSpPr>
          <p:cNvPr id="152" name="Straight Arrow Connector 151"/>
          <p:cNvCxnSpPr/>
          <p:nvPr/>
        </p:nvCxnSpPr>
        <p:spPr>
          <a:xfrm>
            <a:off x="1547621" y="4746053"/>
            <a:ext cx="265135" cy="2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BDEC57F0-98B7-4E73-A0F4-7C2BB630596A}"/>
              </a:ext>
            </a:extLst>
          </p:cNvPr>
          <p:cNvSpPr/>
          <p:nvPr/>
        </p:nvSpPr>
        <p:spPr>
          <a:xfrm>
            <a:off x="3099970" y="1921952"/>
            <a:ext cx="498855" cy="261610"/>
          </a:xfrm>
          <a:prstGeom prst="rect">
            <a:avLst/>
          </a:prstGeom>
        </p:spPr>
        <p:txBody>
          <a:bodyPr wrap="none" anchor="ctr">
            <a:spAutoFit/>
          </a:bodyPr>
          <a:lstStyle/>
          <a:p>
            <a:r>
              <a:rPr lang="en-US" sz="1050" dirty="0">
                <a:solidFill>
                  <a:schemeClr val="tx2"/>
                </a:solidFill>
                <a:latin typeface="Arial" panose="020B0604020202020204" pitchFamily="34" charset="0"/>
                <a:cs typeface="Arial" panose="020B0604020202020204" pitchFamily="34" charset="0"/>
              </a:rPr>
              <a:t>DMX</a:t>
            </a:r>
            <a:endParaRPr lang="en-US" sz="1050" dirty="0"/>
          </a:p>
        </p:txBody>
      </p:sp>
      <p:sp>
        <p:nvSpPr>
          <p:cNvPr id="10" name="Rectangle 9">
            <a:extLst>
              <a:ext uri="{FF2B5EF4-FFF2-40B4-BE49-F238E27FC236}">
                <a16:creationId xmlns:a16="http://schemas.microsoft.com/office/drawing/2014/main" id="{913B3F15-ECE5-4A5A-8F44-D8417F1D5EB2}"/>
              </a:ext>
            </a:extLst>
          </p:cNvPr>
          <p:cNvSpPr/>
          <p:nvPr/>
        </p:nvSpPr>
        <p:spPr>
          <a:xfrm>
            <a:off x="3041762" y="1691542"/>
            <a:ext cx="830944" cy="5808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3" name="Rectangle 152">
            <a:extLst>
              <a:ext uri="{FF2B5EF4-FFF2-40B4-BE49-F238E27FC236}">
                <a16:creationId xmlns:a16="http://schemas.microsoft.com/office/drawing/2014/main" id="{099BB3E7-CCE6-4FC3-8C2B-DA510F4D442E}"/>
              </a:ext>
            </a:extLst>
          </p:cNvPr>
          <p:cNvSpPr/>
          <p:nvPr/>
        </p:nvSpPr>
        <p:spPr>
          <a:xfrm>
            <a:off x="6809835" y="1578276"/>
            <a:ext cx="546269" cy="276761"/>
          </a:xfrm>
          <a:prstGeom prst="rect">
            <a:avLst/>
          </a:prstGeom>
          <a:noFill/>
          <a:ln w="19050">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7" name="Rectangle 166">
            <a:extLst>
              <a:ext uri="{FF2B5EF4-FFF2-40B4-BE49-F238E27FC236}">
                <a16:creationId xmlns:a16="http://schemas.microsoft.com/office/drawing/2014/main" id="{2C592A78-7538-4E7A-B2D5-71254519C64A}"/>
              </a:ext>
            </a:extLst>
          </p:cNvPr>
          <p:cNvSpPr/>
          <p:nvPr/>
        </p:nvSpPr>
        <p:spPr>
          <a:xfrm>
            <a:off x="1842643" y="4420409"/>
            <a:ext cx="885791" cy="54626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8" name="Rectangle 167">
            <a:extLst>
              <a:ext uri="{FF2B5EF4-FFF2-40B4-BE49-F238E27FC236}">
                <a16:creationId xmlns:a16="http://schemas.microsoft.com/office/drawing/2014/main" id="{E28FFC01-9249-4971-9752-776651AFEAF5}"/>
              </a:ext>
            </a:extLst>
          </p:cNvPr>
          <p:cNvSpPr/>
          <p:nvPr/>
        </p:nvSpPr>
        <p:spPr>
          <a:xfrm>
            <a:off x="2757902" y="5876137"/>
            <a:ext cx="172854" cy="16407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a:extLst>
              <a:ext uri="{FF2B5EF4-FFF2-40B4-BE49-F238E27FC236}">
                <a16:creationId xmlns:a16="http://schemas.microsoft.com/office/drawing/2014/main" id="{61A7A54A-74B4-496E-A975-623CF4C07852}"/>
              </a:ext>
            </a:extLst>
          </p:cNvPr>
          <p:cNvSpPr txBox="1"/>
          <p:nvPr/>
        </p:nvSpPr>
        <p:spPr>
          <a:xfrm>
            <a:off x="1850130" y="5852335"/>
            <a:ext cx="844204" cy="161583"/>
          </a:xfrm>
          <a:prstGeom prst="rect">
            <a:avLst/>
          </a:prstGeom>
        </p:spPr>
        <p:txBody>
          <a:bodyPr wrap="square" lIns="0" tIns="0" rIns="0" bIns="0" rtlCol="0" anchor="ctr">
            <a:spAutoFit/>
          </a:bodyPr>
          <a:lstStyle/>
          <a:p>
            <a:pPr algn="l"/>
            <a:r>
              <a:rPr lang="en-US" sz="1050" b="1" dirty="0">
                <a:solidFill>
                  <a:schemeClr val="tx2"/>
                </a:solidFill>
              </a:rPr>
              <a:t>LEGEND:</a:t>
            </a:r>
          </a:p>
        </p:txBody>
      </p:sp>
      <p:sp>
        <p:nvSpPr>
          <p:cNvPr id="12" name="TextBox 11">
            <a:extLst>
              <a:ext uri="{FF2B5EF4-FFF2-40B4-BE49-F238E27FC236}">
                <a16:creationId xmlns:a16="http://schemas.microsoft.com/office/drawing/2014/main" id="{492C92EB-421C-47A7-8874-5FDBFBFBD217}"/>
              </a:ext>
            </a:extLst>
          </p:cNvPr>
          <p:cNvSpPr txBox="1"/>
          <p:nvPr/>
        </p:nvSpPr>
        <p:spPr>
          <a:xfrm>
            <a:off x="2934129" y="5852334"/>
            <a:ext cx="3965964" cy="161583"/>
          </a:xfrm>
          <a:prstGeom prst="rect">
            <a:avLst/>
          </a:prstGeom>
        </p:spPr>
        <p:txBody>
          <a:bodyPr wrap="square" lIns="0" tIns="0" rIns="0" bIns="0" rtlCol="0" anchor="ctr">
            <a:spAutoFit/>
          </a:bodyPr>
          <a:lstStyle/>
          <a:p>
            <a:pPr algn="l"/>
            <a:r>
              <a:rPr lang="en-US" sz="1050" dirty="0">
                <a:solidFill>
                  <a:schemeClr val="tx2"/>
                </a:solidFill>
              </a:rPr>
              <a:t> - Non-Microsoft new tools. May add additional costs</a:t>
            </a:r>
          </a:p>
        </p:txBody>
      </p:sp>
      <p:sp>
        <p:nvSpPr>
          <p:cNvPr id="171" name="Rectangle 170">
            <a:extLst>
              <a:ext uri="{FF2B5EF4-FFF2-40B4-BE49-F238E27FC236}">
                <a16:creationId xmlns:a16="http://schemas.microsoft.com/office/drawing/2014/main" id="{8A9AB7AC-4045-4C77-9AC8-B644ADE1FBD2}"/>
              </a:ext>
            </a:extLst>
          </p:cNvPr>
          <p:cNvSpPr/>
          <p:nvPr/>
        </p:nvSpPr>
        <p:spPr>
          <a:xfrm>
            <a:off x="8097788" y="2823096"/>
            <a:ext cx="814243" cy="33121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3" name="Rectangle 172">
            <a:extLst>
              <a:ext uri="{FF2B5EF4-FFF2-40B4-BE49-F238E27FC236}">
                <a16:creationId xmlns:a16="http://schemas.microsoft.com/office/drawing/2014/main" id="{A32395F0-532C-4EDA-A74A-1CAABD92CE84}"/>
              </a:ext>
            </a:extLst>
          </p:cNvPr>
          <p:cNvSpPr/>
          <p:nvPr/>
        </p:nvSpPr>
        <p:spPr>
          <a:xfrm>
            <a:off x="10798418" y="2816878"/>
            <a:ext cx="776819" cy="2060977"/>
          </a:xfrm>
          <a:prstGeom prst="rect">
            <a:avLst/>
          </a:prstGeom>
          <a:noFill/>
          <a:ln w="19050">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6" name="Rectangle 175">
            <a:extLst>
              <a:ext uri="{FF2B5EF4-FFF2-40B4-BE49-F238E27FC236}">
                <a16:creationId xmlns:a16="http://schemas.microsoft.com/office/drawing/2014/main" id="{079D586E-EE3F-4F22-8CBE-FF76E0C2A4AD}"/>
              </a:ext>
            </a:extLst>
          </p:cNvPr>
          <p:cNvSpPr/>
          <p:nvPr/>
        </p:nvSpPr>
        <p:spPr>
          <a:xfrm>
            <a:off x="7016512" y="5871206"/>
            <a:ext cx="172854" cy="164079"/>
          </a:xfrm>
          <a:prstGeom prst="rect">
            <a:avLst/>
          </a:prstGeom>
          <a:noFill/>
          <a:ln w="19050">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7" name="TextBox 176">
            <a:extLst>
              <a:ext uri="{FF2B5EF4-FFF2-40B4-BE49-F238E27FC236}">
                <a16:creationId xmlns:a16="http://schemas.microsoft.com/office/drawing/2014/main" id="{C3308807-CF2A-4E78-9267-F108A6C49913}"/>
              </a:ext>
            </a:extLst>
          </p:cNvPr>
          <p:cNvSpPr txBox="1"/>
          <p:nvPr/>
        </p:nvSpPr>
        <p:spPr>
          <a:xfrm>
            <a:off x="7182870" y="5847403"/>
            <a:ext cx="4215904" cy="161583"/>
          </a:xfrm>
          <a:prstGeom prst="rect">
            <a:avLst/>
          </a:prstGeom>
        </p:spPr>
        <p:txBody>
          <a:bodyPr wrap="square" lIns="0" tIns="0" rIns="0" bIns="0" rtlCol="0" anchor="ctr">
            <a:spAutoFit/>
          </a:bodyPr>
          <a:lstStyle/>
          <a:p>
            <a:pPr algn="l"/>
            <a:r>
              <a:rPr lang="en-US" sz="1050" dirty="0">
                <a:solidFill>
                  <a:schemeClr val="tx2"/>
                </a:solidFill>
              </a:rPr>
              <a:t> - Non-Microsoft existing tools. May add additional costs</a:t>
            </a:r>
          </a:p>
        </p:txBody>
      </p:sp>
      <p:sp>
        <p:nvSpPr>
          <p:cNvPr id="172" name="Rectangle 171">
            <a:extLst>
              <a:ext uri="{FF2B5EF4-FFF2-40B4-BE49-F238E27FC236}">
                <a16:creationId xmlns:a16="http://schemas.microsoft.com/office/drawing/2014/main" id="{FEBDD56D-DE24-42A1-9730-1A3477337DBC}"/>
              </a:ext>
            </a:extLst>
          </p:cNvPr>
          <p:cNvSpPr/>
          <p:nvPr/>
        </p:nvSpPr>
        <p:spPr>
          <a:xfrm>
            <a:off x="6112598" y="1265082"/>
            <a:ext cx="3448679" cy="117294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4" name="Rectangle 173">
            <a:extLst>
              <a:ext uri="{FF2B5EF4-FFF2-40B4-BE49-F238E27FC236}">
                <a16:creationId xmlns:a16="http://schemas.microsoft.com/office/drawing/2014/main" id="{7A844647-89F6-49EE-BEDF-2B739050D6B6}"/>
              </a:ext>
            </a:extLst>
          </p:cNvPr>
          <p:cNvSpPr/>
          <p:nvPr/>
        </p:nvSpPr>
        <p:spPr>
          <a:xfrm>
            <a:off x="8580710" y="4055128"/>
            <a:ext cx="881110" cy="740757"/>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5" name="Rectangle 174">
            <a:extLst>
              <a:ext uri="{FF2B5EF4-FFF2-40B4-BE49-F238E27FC236}">
                <a16:creationId xmlns:a16="http://schemas.microsoft.com/office/drawing/2014/main" id="{EDF39538-7FA3-4212-AA40-EB9913C30316}"/>
              </a:ext>
            </a:extLst>
          </p:cNvPr>
          <p:cNvSpPr/>
          <p:nvPr/>
        </p:nvSpPr>
        <p:spPr>
          <a:xfrm>
            <a:off x="9620890" y="1058644"/>
            <a:ext cx="2140779" cy="4277763"/>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Oval 177"/>
          <p:cNvSpPr/>
          <p:nvPr/>
        </p:nvSpPr>
        <p:spPr>
          <a:xfrm>
            <a:off x="11568225" y="49908"/>
            <a:ext cx="542868" cy="542868"/>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79" name="Picture 178"/>
          <p:cNvPicPr>
            <a:picLocks noChangeAspect="1"/>
          </p:cNvPicPr>
          <p:nvPr/>
        </p:nvPicPr>
        <p:blipFill>
          <a:blip r:embed="rId32">
            <a:duotone>
              <a:schemeClr val="accent1">
                <a:shade val="45000"/>
                <a:satMod val="135000"/>
              </a:schemeClr>
              <a:prstClr val="white"/>
            </a:duotone>
            <a:clrChange>
              <a:clrFrom>
                <a:srgbClr val="FFFFFF"/>
              </a:clrFrom>
              <a:clrTo>
                <a:srgbClr val="FFFFFF">
                  <a:alpha val="0"/>
                </a:srgbClr>
              </a:clrTo>
            </a:clrChange>
          </a:blip>
          <a:stretch>
            <a:fillRect/>
          </a:stretch>
        </p:blipFill>
        <p:spPr>
          <a:xfrm>
            <a:off x="11695502" y="177291"/>
            <a:ext cx="288314" cy="288314"/>
          </a:xfrm>
          <a:prstGeom prst="rect">
            <a:avLst/>
          </a:prstGeom>
        </p:spPr>
      </p:pic>
      <p:sp>
        <p:nvSpPr>
          <p:cNvPr id="181" name="Rounded Rectangle 42">
            <a:extLst>
              <a:ext uri="{FF2B5EF4-FFF2-40B4-BE49-F238E27FC236}">
                <a16:creationId xmlns:a16="http://schemas.microsoft.com/office/drawing/2014/main" id="{A78EE026-9E60-4054-8B97-EF7136B9D4AF}"/>
              </a:ext>
            </a:extLst>
          </p:cNvPr>
          <p:cNvSpPr/>
          <p:nvPr/>
        </p:nvSpPr>
        <p:spPr>
          <a:xfrm>
            <a:off x="207075" y="4116553"/>
            <a:ext cx="1241534" cy="320040"/>
          </a:xfrm>
          <a:prstGeom prst="roundRect">
            <a:avLst>
              <a:gd name="adj" fmla="val 8631"/>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sz="900" dirty="0">
                <a:solidFill>
                  <a:schemeClr val="bg1"/>
                </a:solidFill>
                <a:latin typeface="Arial" panose="020B0604020202020204" pitchFamily="34" charset="0"/>
                <a:cs typeface="Arial" panose="020B0604020202020204" pitchFamily="34" charset="0"/>
              </a:rPr>
              <a:t>Other Sources</a:t>
            </a:r>
          </a:p>
        </p:txBody>
      </p:sp>
      <p:sp>
        <p:nvSpPr>
          <p:cNvPr id="184" name="Rounded Rectangle 125">
            <a:extLst>
              <a:ext uri="{FF2B5EF4-FFF2-40B4-BE49-F238E27FC236}">
                <a16:creationId xmlns:a16="http://schemas.microsoft.com/office/drawing/2014/main" id="{D7B06FF3-1CF9-4953-A8FF-97720263EF01}"/>
              </a:ext>
            </a:extLst>
          </p:cNvPr>
          <p:cNvSpPr/>
          <p:nvPr/>
        </p:nvSpPr>
        <p:spPr>
          <a:xfrm>
            <a:off x="227129" y="888149"/>
            <a:ext cx="1182116" cy="343983"/>
          </a:xfrm>
          <a:prstGeom prst="roundRect">
            <a:avLst>
              <a:gd name="adj" fmla="val 8631"/>
            </a:avLst>
          </a:prstGeom>
          <a:solidFill>
            <a:schemeClr val="accent2">
              <a:lumMod val="75000"/>
              <a:lumOff val="25000"/>
            </a:schemeClr>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lIns="6642" tIns="6642" rIns="6642" bIns="6642" rtlCol="0" anchor="ctr">
            <a:noAutofit/>
          </a:bodyPr>
          <a:lstStyle/>
          <a:p>
            <a:pPr algn="ctr" defTabSz="249120">
              <a:defRPr/>
            </a:pPr>
            <a:r>
              <a:rPr lang="en-US" sz="1000" b="1" kern="0" dirty="0">
                <a:solidFill>
                  <a:srgbClr val="FFFFFF"/>
                </a:solidFill>
                <a:latin typeface="Arial" panose="020B0604020202020204" pitchFamily="34" charset="0"/>
                <a:cs typeface="Arial" panose="020B0604020202020204" pitchFamily="34" charset="0"/>
              </a:rPr>
              <a:t>Internal Sources</a:t>
            </a:r>
          </a:p>
        </p:txBody>
      </p:sp>
      <p:sp>
        <p:nvSpPr>
          <p:cNvPr id="185" name="Rectangle 184">
            <a:extLst>
              <a:ext uri="{FF2B5EF4-FFF2-40B4-BE49-F238E27FC236}">
                <a16:creationId xmlns:a16="http://schemas.microsoft.com/office/drawing/2014/main" id="{A82B9BDE-7CE0-46F1-9226-DB85FF32530A}"/>
              </a:ext>
            </a:extLst>
          </p:cNvPr>
          <p:cNvSpPr/>
          <p:nvPr/>
        </p:nvSpPr>
        <p:spPr>
          <a:xfrm>
            <a:off x="236583" y="1336693"/>
            <a:ext cx="1182518" cy="320040"/>
          </a:xfrm>
          <a:prstGeom prst="rect">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CA" sz="900" dirty="0">
                <a:solidFill>
                  <a:schemeClr val="bg1"/>
                </a:solidFill>
                <a:latin typeface="Arial" panose="020B0604020202020204" pitchFamily="34" charset="0"/>
                <a:cs typeface="Arial" panose="020B0604020202020204" pitchFamily="34" charset="0"/>
              </a:rPr>
              <a:t>Master data</a:t>
            </a:r>
          </a:p>
        </p:txBody>
      </p:sp>
      <p:sp>
        <p:nvSpPr>
          <p:cNvPr id="186" name="Rectangle 185">
            <a:extLst>
              <a:ext uri="{FF2B5EF4-FFF2-40B4-BE49-F238E27FC236}">
                <a16:creationId xmlns:a16="http://schemas.microsoft.com/office/drawing/2014/main" id="{59580B75-E27B-42DC-BC0D-7F18FEF6D1ED}"/>
              </a:ext>
            </a:extLst>
          </p:cNvPr>
          <p:cNvSpPr/>
          <p:nvPr/>
        </p:nvSpPr>
        <p:spPr>
          <a:xfrm>
            <a:off x="236583" y="1892665"/>
            <a:ext cx="1182518" cy="320040"/>
          </a:xfrm>
          <a:prstGeom prst="rect">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CA" sz="900" dirty="0">
                <a:solidFill>
                  <a:schemeClr val="bg1"/>
                </a:solidFill>
                <a:latin typeface="Arial" panose="020B0604020202020204" pitchFamily="34" charset="0"/>
                <a:cs typeface="Arial" panose="020B0604020202020204" pitchFamily="34" charset="0"/>
              </a:rPr>
              <a:t>Mainframe(MF)Files</a:t>
            </a:r>
          </a:p>
        </p:txBody>
      </p:sp>
      <p:sp>
        <p:nvSpPr>
          <p:cNvPr id="187" name="Rectangle 186">
            <a:extLst>
              <a:ext uri="{FF2B5EF4-FFF2-40B4-BE49-F238E27FC236}">
                <a16:creationId xmlns:a16="http://schemas.microsoft.com/office/drawing/2014/main" id="{45D66454-D9A7-4DDC-8234-6F42AF3D94CB}"/>
              </a:ext>
            </a:extLst>
          </p:cNvPr>
          <p:cNvSpPr/>
          <p:nvPr/>
        </p:nvSpPr>
        <p:spPr>
          <a:xfrm>
            <a:off x="236583" y="2448637"/>
            <a:ext cx="1182518" cy="320040"/>
          </a:xfrm>
          <a:prstGeom prst="rect">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CA" sz="900" dirty="0">
                <a:solidFill>
                  <a:schemeClr val="bg1"/>
                </a:solidFill>
                <a:latin typeface="Arial" panose="020B0604020202020204" pitchFamily="34" charset="0"/>
                <a:cs typeface="Arial" panose="020B0604020202020204" pitchFamily="34" charset="0"/>
              </a:rPr>
              <a:t>ERP (PPM, HR, Fin)</a:t>
            </a:r>
          </a:p>
        </p:txBody>
      </p:sp>
      <p:sp>
        <p:nvSpPr>
          <p:cNvPr id="189" name="Rectangle 188">
            <a:extLst>
              <a:ext uri="{FF2B5EF4-FFF2-40B4-BE49-F238E27FC236}">
                <a16:creationId xmlns:a16="http://schemas.microsoft.com/office/drawing/2014/main" id="{1AFAD42F-1991-419E-B05A-848554B59222}"/>
              </a:ext>
            </a:extLst>
          </p:cNvPr>
          <p:cNvSpPr/>
          <p:nvPr/>
        </p:nvSpPr>
        <p:spPr>
          <a:xfrm>
            <a:off x="215839" y="3560581"/>
            <a:ext cx="1224006" cy="320040"/>
          </a:xfrm>
          <a:prstGeom prst="rect">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CA" sz="900" dirty="0">
                <a:solidFill>
                  <a:schemeClr val="bg1"/>
                </a:solidFill>
                <a:latin typeface="Arial" panose="020B0604020202020204" pitchFamily="34" charset="0"/>
                <a:cs typeface="Arial" panose="020B0604020202020204" pitchFamily="34" charset="0"/>
              </a:rPr>
              <a:t>Operational </a:t>
            </a:r>
          </a:p>
          <a:p>
            <a:pPr algn="ctr"/>
            <a:r>
              <a:rPr lang="en-CA" sz="900" dirty="0">
                <a:solidFill>
                  <a:schemeClr val="bg1"/>
                </a:solidFill>
                <a:latin typeface="Arial" panose="020B0604020202020204" pitchFamily="34" charset="0"/>
                <a:cs typeface="Arial" panose="020B0604020202020204" pitchFamily="34" charset="0"/>
              </a:rPr>
              <a:t>System(s))</a:t>
            </a:r>
          </a:p>
        </p:txBody>
      </p:sp>
      <p:sp>
        <p:nvSpPr>
          <p:cNvPr id="190" name="Rectangle 189">
            <a:extLst>
              <a:ext uri="{FF2B5EF4-FFF2-40B4-BE49-F238E27FC236}">
                <a16:creationId xmlns:a16="http://schemas.microsoft.com/office/drawing/2014/main" id="{1173670D-A0E8-4A5D-ACD8-593D5B6CEE19}"/>
              </a:ext>
            </a:extLst>
          </p:cNvPr>
          <p:cNvSpPr/>
          <p:nvPr/>
        </p:nvSpPr>
        <p:spPr>
          <a:xfrm>
            <a:off x="222523" y="3004609"/>
            <a:ext cx="1210639" cy="320040"/>
          </a:xfrm>
          <a:prstGeom prst="rect">
            <a:avLst/>
          </a:prstGeom>
          <a:solidFill>
            <a:srgbClr val="65655B"/>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CA" sz="900" dirty="0">
                <a:solidFill>
                  <a:schemeClr val="bg1"/>
                </a:solidFill>
                <a:latin typeface="Arial" panose="020B0604020202020204" pitchFamily="34" charset="0"/>
                <a:cs typeface="Arial" panose="020B0604020202020204" pitchFamily="34" charset="0"/>
              </a:rPr>
              <a:t>Enterprise Content Management</a:t>
            </a:r>
          </a:p>
        </p:txBody>
      </p:sp>
      <p:sp>
        <p:nvSpPr>
          <p:cNvPr id="194" name="Rounded Rectangle 255">
            <a:extLst>
              <a:ext uri="{FF2B5EF4-FFF2-40B4-BE49-F238E27FC236}">
                <a16:creationId xmlns:a16="http://schemas.microsoft.com/office/drawing/2014/main" id="{E8B1BCE1-E133-4A02-919E-C62C909E2D39}"/>
              </a:ext>
            </a:extLst>
          </p:cNvPr>
          <p:cNvSpPr/>
          <p:nvPr/>
        </p:nvSpPr>
        <p:spPr>
          <a:xfrm>
            <a:off x="227131" y="4653506"/>
            <a:ext cx="1224006" cy="343982"/>
          </a:xfrm>
          <a:prstGeom prst="roundRect">
            <a:avLst>
              <a:gd name="adj" fmla="val 8631"/>
            </a:avLst>
          </a:prstGeom>
          <a:solidFill>
            <a:schemeClr val="accent1">
              <a:lumMod val="25000"/>
              <a:lumOff val="75000"/>
            </a:schemeClr>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lIns="6642" tIns="6642" rIns="6642" bIns="6642" rtlCol="0" anchor="ctr">
            <a:noAutofit/>
          </a:bodyPr>
          <a:lstStyle/>
          <a:p>
            <a:pPr algn="ctr" defTabSz="249120">
              <a:defRPr/>
            </a:pPr>
            <a:r>
              <a:rPr lang="en-US" sz="1000" b="1" kern="0" dirty="0">
                <a:solidFill>
                  <a:schemeClr val="tx2"/>
                </a:solidFill>
                <a:latin typeface="Arial" panose="020B0604020202020204" pitchFamily="34" charset="0"/>
                <a:cs typeface="Arial" panose="020B0604020202020204" pitchFamily="34" charset="0"/>
              </a:rPr>
              <a:t>External Sources</a:t>
            </a:r>
          </a:p>
        </p:txBody>
      </p:sp>
    </p:spTree>
    <p:extLst>
      <p:ext uri="{BB962C8B-B14F-4D97-AF65-F5344CB8AC3E}">
        <p14:creationId xmlns:p14="http://schemas.microsoft.com/office/powerpoint/2010/main" val="60410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AA86E1F1-F9D2-294B-A993-17162A31E7CB}"/>
              </a:ext>
            </a:extLst>
          </p:cNvPr>
          <p:cNvPicPr>
            <a:picLocks noChangeAspect="1"/>
          </p:cNvPicPr>
          <p:nvPr/>
        </p:nvPicPr>
        <p:blipFill>
          <a:blip r:embed="rId3"/>
          <a:stretch>
            <a:fillRect/>
          </a:stretch>
        </p:blipFill>
        <p:spPr>
          <a:xfrm>
            <a:off x="6858173" y="5792736"/>
            <a:ext cx="312788" cy="312788"/>
          </a:xfrm>
          <a:prstGeom prst="rect">
            <a:avLst/>
          </a:prstGeom>
        </p:spPr>
      </p:pic>
      <p:sp>
        <p:nvSpPr>
          <p:cNvPr id="2" name="Title 1">
            <a:extLst>
              <a:ext uri="{FF2B5EF4-FFF2-40B4-BE49-F238E27FC236}">
                <a16:creationId xmlns:a16="http://schemas.microsoft.com/office/drawing/2014/main" id="{40500CE5-60A8-4C87-B9C9-999C59CC08E8}"/>
              </a:ext>
            </a:extLst>
          </p:cNvPr>
          <p:cNvSpPr>
            <a:spLocks noGrp="1"/>
          </p:cNvSpPr>
          <p:nvPr>
            <p:ph type="title"/>
          </p:nvPr>
        </p:nvSpPr>
        <p:spPr/>
        <p:txBody>
          <a:bodyPr/>
          <a:lstStyle/>
          <a:p>
            <a:r>
              <a:rPr lang="en-US"/>
              <a:t>Ingestion – Reference Architecture</a:t>
            </a:r>
            <a:endParaRPr lang="en-CA" dirty="0"/>
          </a:p>
        </p:txBody>
      </p:sp>
      <p:sp>
        <p:nvSpPr>
          <p:cNvPr id="120" name="Rectangle 119">
            <a:extLst>
              <a:ext uri="{FF2B5EF4-FFF2-40B4-BE49-F238E27FC236}">
                <a16:creationId xmlns:a16="http://schemas.microsoft.com/office/drawing/2014/main" id="{A7569518-6763-DB40-8DBD-64FE64AC647D}"/>
              </a:ext>
            </a:extLst>
          </p:cNvPr>
          <p:cNvSpPr/>
          <p:nvPr/>
        </p:nvSpPr>
        <p:spPr>
          <a:xfrm>
            <a:off x="4955502" y="1622364"/>
            <a:ext cx="1441482" cy="374916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6553">
              <a:defRPr/>
            </a:pPr>
            <a:endParaRPr lang="en-US" sz="1784" dirty="0">
              <a:solidFill>
                <a:prstClr val="white"/>
              </a:solidFill>
              <a:latin typeface="Arial" panose="020B0604020202020204" pitchFamily="34" charset="0"/>
            </a:endParaRPr>
          </a:p>
        </p:txBody>
      </p:sp>
      <p:sp>
        <p:nvSpPr>
          <p:cNvPr id="122" name="Rectangle 121">
            <a:extLst>
              <a:ext uri="{FF2B5EF4-FFF2-40B4-BE49-F238E27FC236}">
                <a16:creationId xmlns:a16="http://schemas.microsoft.com/office/drawing/2014/main" id="{DE6BE2E6-A12E-044C-AA20-7B8EF56ABC64}"/>
              </a:ext>
            </a:extLst>
          </p:cNvPr>
          <p:cNvSpPr/>
          <p:nvPr/>
        </p:nvSpPr>
        <p:spPr>
          <a:xfrm>
            <a:off x="6618250" y="1622365"/>
            <a:ext cx="2965942" cy="3749167"/>
          </a:xfrm>
          <a:prstGeom prst="rect">
            <a:avLst/>
          </a:prstGeom>
          <a:solidFill>
            <a:srgbClr val="EFF3FF"/>
          </a:solidFill>
          <a:ln w="12700" cap="flat" cmpd="sng" algn="ctr">
            <a:solidFill>
              <a:schemeClr val="accent1">
                <a:lumMod val="50000"/>
              </a:schemeClr>
            </a:solidFill>
            <a:prstDash val="solid"/>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sp>
        <p:nvSpPr>
          <p:cNvPr id="123" name="Rounded Rectangle 122">
            <a:extLst>
              <a:ext uri="{FF2B5EF4-FFF2-40B4-BE49-F238E27FC236}">
                <a16:creationId xmlns:a16="http://schemas.microsoft.com/office/drawing/2014/main" id="{BC150E7E-AE66-7849-99C6-4DD31B10EAB0}"/>
              </a:ext>
            </a:extLst>
          </p:cNvPr>
          <p:cNvSpPr/>
          <p:nvPr/>
        </p:nvSpPr>
        <p:spPr>
          <a:xfrm>
            <a:off x="6744176" y="2458891"/>
            <a:ext cx="2735279" cy="2268924"/>
          </a:xfrm>
          <a:prstGeom prst="roundRect">
            <a:avLst>
              <a:gd name="adj" fmla="val 0"/>
            </a:avLst>
          </a:prstGeom>
          <a:solidFill>
            <a:sysClr val="window" lastClr="FFFFFF">
              <a:alpha val="53000"/>
            </a:sysClr>
          </a:solidFill>
          <a:ln w="3175" cap="flat" cmpd="sng" algn="ctr">
            <a:solidFill>
              <a:schemeClr val="accent1">
                <a:lumMod val="50000"/>
              </a:schemeClr>
            </a:solidFill>
            <a:prstDash val="dash"/>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sp>
        <p:nvSpPr>
          <p:cNvPr id="127" name="Rectangle 126">
            <a:extLst>
              <a:ext uri="{FF2B5EF4-FFF2-40B4-BE49-F238E27FC236}">
                <a16:creationId xmlns:a16="http://schemas.microsoft.com/office/drawing/2014/main" id="{7FA28E1D-4FF7-334F-87AA-AF53D3467D57}"/>
              </a:ext>
            </a:extLst>
          </p:cNvPr>
          <p:cNvSpPr/>
          <p:nvPr/>
        </p:nvSpPr>
        <p:spPr>
          <a:xfrm>
            <a:off x="6810990" y="2574027"/>
            <a:ext cx="1523750" cy="1601720"/>
          </a:xfrm>
          <a:prstGeom prst="rect">
            <a:avLst/>
          </a:prstGeom>
          <a:solidFill>
            <a:sysClr val="window" lastClr="FFFFFF"/>
          </a:solidFill>
          <a:ln w="12700" cap="flat" cmpd="sng" algn="ctr">
            <a:solidFill>
              <a:schemeClr val="accent1">
                <a:lumMod val="50000"/>
              </a:schemeClr>
            </a:solidFill>
            <a:prstDash val="solid"/>
            <a:miter lim="800000"/>
          </a:ln>
          <a:effectLst/>
        </p:spPr>
        <p:txBody>
          <a:bodyPr rtlCol="0" anchor="ctr"/>
          <a:lstStyle/>
          <a:p>
            <a:pPr algn="ctr" defTabSz="1096349">
              <a:defRPr/>
            </a:pPr>
            <a:endParaRPr lang="en-IN" sz="1438" kern="0" dirty="0">
              <a:solidFill>
                <a:prstClr val="white"/>
              </a:solidFill>
              <a:latin typeface="Arial" panose="020B0604020202020204" pitchFamily="34" charset="0"/>
              <a:ea typeface="ＭＳ Ｐゴシック" charset="-128"/>
            </a:endParaRPr>
          </a:p>
        </p:txBody>
      </p:sp>
      <p:sp>
        <p:nvSpPr>
          <p:cNvPr id="128" name="Rectangle 127">
            <a:extLst>
              <a:ext uri="{FF2B5EF4-FFF2-40B4-BE49-F238E27FC236}">
                <a16:creationId xmlns:a16="http://schemas.microsoft.com/office/drawing/2014/main" id="{61A3EA1D-37CE-1F4B-BFBA-F7D926BF23B8}"/>
              </a:ext>
            </a:extLst>
          </p:cNvPr>
          <p:cNvSpPr/>
          <p:nvPr/>
        </p:nvSpPr>
        <p:spPr>
          <a:xfrm>
            <a:off x="6889851" y="2927088"/>
            <a:ext cx="1370015" cy="253209"/>
          </a:xfrm>
          <a:prstGeom prst="rect">
            <a:avLst/>
          </a:prstGeom>
          <a:solidFill>
            <a:schemeClr val="accent1">
              <a:lumMod val="75000"/>
            </a:schemeClr>
          </a:solidFill>
          <a:ln w="12700" cap="flat" cmpd="sng" algn="ctr">
            <a:noFill/>
            <a:prstDash val="solid"/>
            <a:miter lim="800000"/>
          </a:ln>
          <a:effectLst/>
        </p:spPr>
        <p:txBody>
          <a:bodyPr rtlCol="0" anchor="ctr"/>
          <a:lstStyle/>
          <a:p>
            <a:pPr algn="ctr" defTabSz="1096349">
              <a:defRPr/>
            </a:pPr>
            <a:r>
              <a:rPr lang="en-GB" sz="1079" b="1" kern="0" dirty="0">
                <a:solidFill>
                  <a:prstClr val="white"/>
                </a:solidFill>
                <a:latin typeface="Arial" panose="020B0604020202020204" pitchFamily="34" charset="0"/>
                <a:ea typeface="ＭＳ Ｐゴシック" charset="-128"/>
              </a:rPr>
              <a:t>Data Extraction</a:t>
            </a:r>
            <a:endParaRPr lang="en-IN" sz="1079" b="1" kern="0" dirty="0">
              <a:solidFill>
                <a:prstClr val="white"/>
              </a:solidFill>
              <a:latin typeface="Arial" panose="020B0604020202020204" pitchFamily="34" charset="0"/>
              <a:ea typeface="ＭＳ Ｐゴシック" charset="-128"/>
            </a:endParaRPr>
          </a:p>
        </p:txBody>
      </p:sp>
      <p:sp>
        <p:nvSpPr>
          <p:cNvPr id="129" name="Rectangle 128">
            <a:extLst>
              <a:ext uri="{FF2B5EF4-FFF2-40B4-BE49-F238E27FC236}">
                <a16:creationId xmlns:a16="http://schemas.microsoft.com/office/drawing/2014/main" id="{721B8042-E57D-AC48-BF36-D13BB61368DB}"/>
              </a:ext>
            </a:extLst>
          </p:cNvPr>
          <p:cNvSpPr/>
          <p:nvPr/>
        </p:nvSpPr>
        <p:spPr>
          <a:xfrm>
            <a:off x="6895891" y="3347748"/>
            <a:ext cx="1370015" cy="253209"/>
          </a:xfrm>
          <a:prstGeom prst="rect">
            <a:avLst/>
          </a:prstGeom>
          <a:solidFill>
            <a:schemeClr val="accent1">
              <a:lumMod val="75000"/>
            </a:schemeClr>
          </a:solidFill>
          <a:ln w="12700" cap="flat" cmpd="sng" algn="ctr">
            <a:noFill/>
            <a:prstDash val="solid"/>
            <a:miter lim="800000"/>
          </a:ln>
          <a:effectLst/>
        </p:spPr>
        <p:txBody>
          <a:bodyPr rtlCol="0" anchor="ctr"/>
          <a:lstStyle/>
          <a:p>
            <a:pPr algn="ctr" defTabSz="1096349">
              <a:defRPr/>
            </a:pPr>
            <a:r>
              <a:rPr lang="en-GB" sz="1079" b="1" kern="0" dirty="0">
                <a:solidFill>
                  <a:prstClr val="white"/>
                </a:solidFill>
                <a:latin typeface="Arial" panose="020B0604020202020204" pitchFamily="34" charset="0"/>
                <a:ea typeface="ＭＳ Ｐゴシック" charset="-128"/>
              </a:rPr>
              <a:t>Data Mapping</a:t>
            </a:r>
            <a:endParaRPr lang="en-IN" sz="1079" b="1" kern="0" dirty="0">
              <a:solidFill>
                <a:prstClr val="white"/>
              </a:solidFill>
              <a:latin typeface="Arial" panose="020B0604020202020204" pitchFamily="34" charset="0"/>
              <a:ea typeface="ＭＳ Ｐゴシック" charset="-128"/>
            </a:endParaRPr>
          </a:p>
        </p:txBody>
      </p:sp>
      <p:sp>
        <p:nvSpPr>
          <p:cNvPr id="130" name="Rounded Rectangle 129">
            <a:extLst>
              <a:ext uri="{FF2B5EF4-FFF2-40B4-BE49-F238E27FC236}">
                <a16:creationId xmlns:a16="http://schemas.microsoft.com/office/drawing/2014/main" id="{7FE3EE55-934E-5542-8C14-5EA42BE852EA}"/>
              </a:ext>
            </a:extLst>
          </p:cNvPr>
          <p:cNvSpPr/>
          <p:nvPr/>
        </p:nvSpPr>
        <p:spPr>
          <a:xfrm>
            <a:off x="8443049" y="2574028"/>
            <a:ext cx="927424" cy="1266054"/>
          </a:xfrm>
          <a:prstGeom prst="roundRect">
            <a:avLst>
              <a:gd name="adj" fmla="val 0"/>
            </a:avLst>
          </a:prstGeom>
          <a:solidFill>
            <a:schemeClr val="bg1">
              <a:alpha val="53000"/>
            </a:schemeClr>
          </a:solidFill>
          <a:ln w="3175" cap="flat" cmpd="sng" algn="ctr">
            <a:solidFill>
              <a:schemeClr val="accent1">
                <a:lumMod val="50000"/>
              </a:schemeClr>
            </a:solidFill>
            <a:prstDash val="dash"/>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sp>
        <p:nvSpPr>
          <p:cNvPr id="131" name="TextBox 130">
            <a:extLst>
              <a:ext uri="{FF2B5EF4-FFF2-40B4-BE49-F238E27FC236}">
                <a16:creationId xmlns:a16="http://schemas.microsoft.com/office/drawing/2014/main" id="{9BF52A8B-6F91-2648-8489-92CE4C6F3BCF}"/>
              </a:ext>
            </a:extLst>
          </p:cNvPr>
          <p:cNvSpPr txBox="1"/>
          <p:nvPr/>
        </p:nvSpPr>
        <p:spPr>
          <a:xfrm>
            <a:off x="8772697" y="3166100"/>
            <a:ext cx="749543" cy="336374"/>
          </a:xfrm>
          <a:prstGeom prst="rect">
            <a:avLst/>
          </a:prstGeom>
          <a:noFill/>
        </p:spPr>
        <p:txBody>
          <a:bodyPr wrap="square" rtlCol="0">
            <a:spAutoFit/>
          </a:bodyPr>
          <a:lstStyle/>
          <a:p>
            <a:pPr algn="ctr" defTabSz="1096349">
              <a:defRPr/>
            </a:pPr>
            <a:r>
              <a:rPr lang="en-US" sz="793" kern="0" dirty="0">
                <a:solidFill>
                  <a:prstClr val="black"/>
                </a:solidFill>
                <a:latin typeface="Arial" panose="020B0604020202020204" pitchFamily="34" charset="0"/>
                <a:ea typeface="ＭＳ Ｐゴシック" charset="-128"/>
              </a:rPr>
              <a:t>Column Mapping</a:t>
            </a:r>
            <a:endParaRPr lang="en-IN" sz="793" kern="0" dirty="0">
              <a:solidFill>
                <a:prstClr val="black"/>
              </a:solidFill>
              <a:latin typeface="Arial" panose="020B0604020202020204" pitchFamily="34" charset="0"/>
              <a:ea typeface="ＭＳ Ｐゴシック" charset="-128"/>
            </a:endParaRPr>
          </a:p>
        </p:txBody>
      </p:sp>
      <p:pic>
        <p:nvPicPr>
          <p:cNvPr id="132" name="Picture 14" descr="http://www.psd100.com/wp-content/themes/ReeooV3/timthumb.php?src=http://www2.psd100.com/ppp/2013/10/0501/spreadsheet-icon-1005023433.png&amp;w=300&amp;h=200&amp;zc=1">
            <a:extLst>
              <a:ext uri="{FF2B5EF4-FFF2-40B4-BE49-F238E27FC236}">
                <a16:creationId xmlns:a16="http://schemas.microsoft.com/office/drawing/2014/main" id="{64C0E445-75FE-9F44-976B-F2FE76EDF410}"/>
              </a:ext>
            </a:extLst>
          </p:cNvPr>
          <p:cNvPicPr>
            <a:picLocks noChangeAspect="1" noChangeArrowheads="1"/>
          </p:cNvPicPr>
          <p:nvPr/>
        </p:nvPicPr>
        <p:blipFill>
          <a:blip r:embed="rId4" cstate="print">
            <a:duotone>
              <a:srgbClr val="ED7D31">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529023" y="2868841"/>
            <a:ext cx="372145" cy="230736"/>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4" descr="http://www.psd100.com/wp-content/themes/ReeooV3/timthumb.php?src=http://www2.psd100.com/ppp/2013/10/0501/spreadsheet-icon-1005023433.png&amp;w=300&amp;h=200&amp;zc=1">
            <a:extLst>
              <a:ext uri="{FF2B5EF4-FFF2-40B4-BE49-F238E27FC236}">
                <a16:creationId xmlns:a16="http://schemas.microsoft.com/office/drawing/2014/main" id="{32D67226-F8F2-4F46-99B3-7B7492E83596}"/>
              </a:ext>
            </a:extLst>
          </p:cNvPr>
          <p:cNvPicPr>
            <a:picLocks noChangeAspect="1" noChangeArrowheads="1"/>
          </p:cNvPicPr>
          <p:nvPr/>
        </p:nvPicPr>
        <p:blipFill rotWithShape="1">
          <a:blip r:embed="rId5" cstate="print">
            <a:duotone>
              <a:srgbClr val="5B9BD5">
                <a:shade val="45000"/>
                <a:satMod val="135000"/>
              </a:srgbClr>
              <a:prstClr val="white"/>
            </a:duotone>
            <a:extLst>
              <a:ext uri="{28A0092B-C50C-407E-A947-70E740481C1C}">
                <a14:useLocalDpi xmlns:a14="http://schemas.microsoft.com/office/drawing/2010/main" val="0"/>
              </a:ext>
            </a:extLst>
          </a:blip>
          <a:srcRect l="11209" r="11302"/>
          <a:stretch/>
        </p:blipFill>
        <p:spPr bwMode="auto">
          <a:xfrm>
            <a:off x="8599172" y="3556291"/>
            <a:ext cx="288367" cy="230736"/>
          </a:xfrm>
          <a:prstGeom prst="rect">
            <a:avLst/>
          </a:prstGeom>
          <a:solidFill>
            <a:srgbClr val="FFFFFF"/>
          </a:solidFill>
        </p:spPr>
      </p:pic>
      <p:sp>
        <p:nvSpPr>
          <p:cNvPr id="134" name="Rectangle 133">
            <a:extLst>
              <a:ext uri="{FF2B5EF4-FFF2-40B4-BE49-F238E27FC236}">
                <a16:creationId xmlns:a16="http://schemas.microsoft.com/office/drawing/2014/main" id="{E2D99985-4BF9-1B4B-9196-B76FC4ACEAD9}"/>
              </a:ext>
            </a:extLst>
          </p:cNvPr>
          <p:cNvSpPr/>
          <p:nvPr/>
        </p:nvSpPr>
        <p:spPr>
          <a:xfrm>
            <a:off x="6895891" y="3764081"/>
            <a:ext cx="1370015" cy="253209"/>
          </a:xfrm>
          <a:prstGeom prst="rect">
            <a:avLst/>
          </a:prstGeom>
          <a:solidFill>
            <a:schemeClr val="accent1">
              <a:lumMod val="75000"/>
            </a:schemeClr>
          </a:solidFill>
          <a:ln w="12700" cap="flat" cmpd="sng" algn="ctr">
            <a:noFill/>
            <a:prstDash val="solid"/>
            <a:miter lim="800000"/>
          </a:ln>
          <a:effectLst/>
        </p:spPr>
        <p:txBody>
          <a:bodyPr rtlCol="0" anchor="ctr"/>
          <a:lstStyle/>
          <a:p>
            <a:pPr algn="ctr" defTabSz="1096349">
              <a:defRPr/>
            </a:pPr>
            <a:r>
              <a:rPr lang="en-GB" sz="1079" b="1" kern="0" dirty="0">
                <a:solidFill>
                  <a:prstClr val="white"/>
                </a:solidFill>
                <a:latin typeface="Arial" panose="020B0604020202020204" pitchFamily="34" charset="0"/>
                <a:ea typeface="ＭＳ Ｐゴシック" charset="-128"/>
              </a:rPr>
              <a:t>Data Delivery</a:t>
            </a:r>
            <a:endParaRPr lang="en-IN" sz="1079" b="1" kern="0" dirty="0">
              <a:solidFill>
                <a:prstClr val="white"/>
              </a:solidFill>
              <a:latin typeface="Arial" panose="020B0604020202020204" pitchFamily="34" charset="0"/>
              <a:ea typeface="ＭＳ Ｐゴシック" charset="-128"/>
            </a:endParaRPr>
          </a:p>
        </p:txBody>
      </p:sp>
      <p:sp>
        <p:nvSpPr>
          <p:cNvPr id="135" name="TextBox 134">
            <a:extLst>
              <a:ext uri="{FF2B5EF4-FFF2-40B4-BE49-F238E27FC236}">
                <a16:creationId xmlns:a16="http://schemas.microsoft.com/office/drawing/2014/main" id="{CD924207-19DB-C94C-9DDF-EE85B0C02C20}"/>
              </a:ext>
            </a:extLst>
          </p:cNvPr>
          <p:cNvSpPr txBox="1"/>
          <p:nvPr/>
        </p:nvSpPr>
        <p:spPr>
          <a:xfrm>
            <a:off x="7321600" y="2639063"/>
            <a:ext cx="1234680" cy="183127"/>
          </a:xfrm>
          <a:prstGeom prst="rect">
            <a:avLst/>
          </a:prstGeom>
        </p:spPr>
        <p:txBody>
          <a:bodyPr wrap="square" lIns="0" tIns="0" rIns="0" bIns="0" rtlCol="0">
            <a:spAutoFit/>
          </a:bodyPr>
          <a:lstStyle/>
          <a:p>
            <a:pPr defTabSz="906553">
              <a:defRPr/>
            </a:pPr>
            <a:r>
              <a:rPr lang="en-US" sz="1190" dirty="0">
                <a:solidFill>
                  <a:srgbClr val="44546A"/>
                </a:solidFill>
                <a:latin typeface="Arial" panose="020B0604020202020204" pitchFamily="34" charset="0"/>
                <a:cs typeface="Arial" panose="020B0604020202020204" pitchFamily="34" charset="0"/>
              </a:rPr>
              <a:t>Ingestion</a:t>
            </a:r>
          </a:p>
        </p:txBody>
      </p:sp>
      <p:sp>
        <p:nvSpPr>
          <p:cNvPr id="136" name="Rectangle 135">
            <a:extLst>
              <a:ext uri="{FF2B5EF4-FFF2-40B4-BE49-F238E27FC236}">
                <a16:creationId xmlns:a16="http://schemas.microsoft.com/office/drawing/2014/main" id="{4830A32C-E856-6446-9D92-5F742F97912F}"/>
              </a:ext>
            </a:extLst>
          </p:cNvPr>
          <p:cNvSpPr/>
          <p:nvPr/>
        </p:nvSpPr>
        <p:spPr>
          <a:xfrm>
            <a:off x="4958665" y="1625192"/>
            <a:ext cx="1438320" cy="26833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6553">
              <a:defRPr/>
            </a:pPr>
            <a:r>
              <a:rPr lang="en-US" sz="1387" dirty="0">
                <a:solidFill>
                  <a:prstClr val="white"/>
                </a:solidFill>
                <a:latin typeface="Arial" panose="020B0604020202020204" pitchFamily="34" charset="0"/>
                <a:cs typeface="Arial" panose="020B0604020202020204" pitchFamily="34" charset="0"/>
              </a:rPr>
              <a:t>Sources</a:t>
            </a:r>
          </a:p>
        </p:txBody>
      </p:sp>
      <p:sp>
        <p:nvSpPr>
          <p:cNvPr id="137" name="Rectangle 136">
            <a:extLst>
              <a:ext uri="{FF2B5EF4-FFF2-40B4-BE49-F238E27FC236}">
                <a16:creationId xmlns:a16="http://schemas.microsoft.com/office/drawing/2014/main" id="{0C8AD116-EFCA-644A-B00B-8D8A77D464E6}"/>
              </a:ext>
            </a:extLst>
          </p:cNvPr>
          <p:cNvSpPr/>
          <p:nvPr/>
        </p:nvSpPr>
        <p:spPr>
          <a:xfrm>
            <a:off x="9803634" y="1621643"/>
            <a:ext cx="1516757" cy="374916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6553">
              <a:defRPr/>
            </a:pPr>
            <a:endParaRPr lang="en-US" sz="1784" dirty="0">
              <a:solidFill>
                <a:prstClr val="white"/>
              </a:solidFill>
              <a:latin typeface="Arial" panose="020B0604020202020204" pitchFamily="34" charset="0"/>
            </a:endParaRPr>
          </a:p>
        </p:txBody>
      </p:sp>
      <p:sp>
        <p:nvSpPr>
          <p:cNvPr id="138" name="Rectangle 137">
            <a:extLst>
              <a:ext uri="{FF2B5EF4-FFF2-40B4-BE49-F238E27FC236}">
                <a16:creationId xmlns:a16="http://schemas.microsoft.com/office/drawing/2014/main" id="{7A63A243-F657-C241-B11A-6887948C64D3}"/>
              </a:ext>
            </a:extLst>
          </p:cNvPr>
          <p:cNvSpPr/>
          <p:nvPr/>
        </p:nvSpPr>
        <p:spPr>
          <a:xfrm>
            <a:off x="9937866" y="2031162"/>
            <a:ext cx="1230530" cy="2682002"/>
          </a:xfrm>
          <a:prstGeom prst="rect">
            <a:avLst/>
          </a:prstGeom>
          <a:solidFill>
            <a:srgbClr val="EFF7E9"/>
          </a:solidFill>
          <a:ln w="12700" cap="flat" cmpd="sng" algn="ctr">
            <a:solidFill>
              <a:schemeClr val="accent2">
                <a:lumMod val="75000"/>
              </a:schemeClr>
            </a:solidFill>
            <a:prstDash val="solid"/>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sp>
        <p:nvSpPr>
          <p:cNvPr id="140" name="Rectangle 139">
            <a:extLst>
              <a:ext uri="{FF2B5EF4-FFF2-40B4-BE49-F238E27FC236}">
                <a16:creationId xmlns:a16="http://schemas.microsoft.com/office/drawing/2014/main" id="{480EA660-9746-CE43-AD56-20050A56AFCA}"/>
              </a:ext>
            </a:extLst>
          </p:cNvPr>
          <p:cNvSpPr/>
          <p:nvPr/>
        </p:nvSpPr>
        <p:spPr>
          <a:xfrm>
            <a:off x="10048934" y="2089712"/>
            <a:ext cx="1026149" cy="364279"/>
          </a:xfrm>
          <a:prstGeom prst="rect">
            <a:avLst/>
          </a:prstGeom>
          <a:solidFill>
            <a:schemeClr val="tx1"/>
          </a:solidFill>
          <a:ln w="12700" cap="flat" cmpd="sng" algn="ctr">
            <a:noFill/>
            <a:prstDash val="solid"/>
            <a:miter lim="800000"/>
          </a:ln>
          <a:effectLst/>
        </p:spPr>
        <p:txBody>
          <a:bodyPr rtlCol="0" anchor="ctr"/>
          <a:lstStyle/>
          <a:p>
            <a:pPr algn="ctr" defTabSz="1096349">
              <a:defRPr/>
            </a:pPr>
            <a:r>
              <a:rPr lang="en-GB" sz="992" kern="0" dirty="0">
                <a:solidFill>
                  <a:prstClr val="white"/>
                </a:solidFill>
                <a:latin typeface="Arial" panose="020B0604020202020204" pitchFamily="34" charset="0"/>
                <a:ea typeface="ＭＳ Ｐゴシック" charset="-128"/>
              </a:rPr>
              <a:t>Raw</a:t>
            </a:r>
            <a:endParaRPr lang="en-IN" sz="992" kern="0" dirty="0">
              <a:solidFill>
                <a:prstClr val="white"/>
              </a:solidFill>
              <a:latin typeface="Arial" panose="020B0604020202020204" pitchFamily="34" charset="0"/>
              <a:ea typeface="ＭＳ Ｐゴシック" charset="-128"/>
            </a:endParaRPr>
          </a:p>
        </p:txBody>
      </p:sp>
      <p:sp>
        <p:nvSpPr>
          <p:cNvPr id="142" name="Rectangle 141">
            <a:extLst>
              <a:ext uri="{FF2B5EF4-FFF2-40B4-BE49-F238E27FC236}">
                <a16:creationId xmlns:a16="http://schemas.microsoft.com/office/drawing/2014/main" id="{2812682B-BE60-254B-B770-400F3214B2CC}"/>
              </a:ext>
            </a:extLst>
          </p:cNvPr>
          <p:cNvSpPr/>
          <p:nvPr/>
        </p:nvSpPr>
        <p:spPr>
          <a:xfrm>
            <a:off x="9806909" y="1625192"/>
            <a:ext cx="1513480" cy="26833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6553">
              <a:defRPr/>
            </a:pPr>
            <a:r>
              <a:rPr lang="en-US" sz="1387" dirty="0">
                <a:solidFill>
                  <a:prstClr val="white"/>
                </a:solidFill>
                <a:latin typeface="Arial" panose="020B0604020202020204" pitchFamily="34" charset="0"/>
                <a:cs typeface="Arial" panose="020B0604020202020204" pitchFamily="34" charset="0"/>
              </a:rPr>
              <a:t>Targets</a:t>
            </a:r>
          </a:p>
        </p:txBody>
      </p:sp>
      <p:sp>
        <p:nvSpPr>
          <p:cNvPr id="143" name="Rectangle 142">
            <a:extLst>
              <a:ext uri="{FF2B5EF4-FFF2-40B4-BE49-F238E27FC236}">
                <a16:creationId xmlns:a16="http://schemas.microsoft.com/office/drawing/2014/main" id="{F66C2F1D-C6B1-5245-9A26-442BBB7C511C}"/>
              </a:ext>
            </a:extLst>
          </p:cNvPr>
          <p:cNvSpPr/>
          <p:nvPr/>
        </p:nvSpPr>
        <p:spPr>
          <a:xfrm>
            <a:off x="6618791" y="1630854"/>
            <a:ext cx="2965399" cy="253248"/>
          </a:xfrm>
          <a:prstGeom prst="rect">
            <a:avLst/>
          </a:prstGeom>
          <a:solidFill>
            <a:schemeClr val="tx2">
              <a:lumMod val="50000"/>
              <a:lumOff val="50000"/>
            </a:schemeClr>
          </a:solidFill>
          <a:ln w="12700" cap="flat" cmpd="sng" algn="ctr">
            <a:noFill/>
            <a:prstDash val="solid"/>
          </a:ln>
          <a:effectLst/>
        </p:spPr>
        <p:txBody>
          <a:bodyPr rtlCol="0" anchor="ctr"/>
          <a:lstStyle/>
          <a:p>
            <a:pPr algn="ctr" defTabSz="1096349">
              <a:defRPr/>
            </a:pPr>
            <a:r>
              <a:rPr lang="en-US" sz="1387" kern="0" dirty="0">
                <a:solidFill>
                  <a:prstClr val="white"/>
                </a:solidFill>
                <a:latin typeface="Arial" panose="020B0604020202020204" pitchFamily="34" charset="0"/>
              </a:rPr>
              <a:t>Ingestion Framework</a:t>
            </a:r>
            <a:endParaRPr lang="en-US" sz="1387" kern="0" dirty="0">
              <a:solidFill>
                <a:prstClr val="white"/>
              </a:solidFill>
              <a:latin typeface="Arial" panose="020B0604020202020204" pitchFamily="34" charset="0"/>
              <a:ea typeface="ＭＳ Ｐゴシック" charset="-128"/>
            </a:endParaRPr>
          </a:p>
        </p:txBody>
      </p:sp>
      <p:sp>
        <p:nvSpPr>
          <p:cNvPr id="144" name="TextBox 143">
            <a:extLst>
              <a:ext uri="{FF2B5EF4-FFF2-40B4-BE49-F238E27FC236}">
                <a16:creationId xmlns:a16="http://schemas.microsoft.com/office/drawing/2014/main" id="{14EFB876-F14E-CC41-8E19-477C11976BC9}"/>
              </a:ext>
            </a:extLst>
          </p:cNvPr>
          <p:cNvSpPr txBox="1"/>
          <p:nvPr/>
        </p:nvSpPr>
        <p:spPr>
          <a:xfrm>
            <a:off x="8301224" y="2580472"/>
            <a:ext cx="1167000" cy="229615"/>
          </a:xfrm>
          <a:prstGeom prst="rect">
            <a:avLst/>
          </a:prstGeom>
          <a:noFill/>
        </p:spPr>
        <p:txBody>
          <a:bodyPr wrap="square" rtlCol="0">
            <a:spAutoFit/>
          </a:bodyPr>
          <a:lstStyle/>
          <a:p>
            <a:pPr algn="ctr" defTabSz="1096349">
              <a:defRPr/>
            </a:pPr>
            <a:r>
              <a:rPr lang="en-US" sz="892" kern="0" dirty="0">
                <a:solidFill>
                  <a:prstClr val="black"/>
                </a:solidFill>
                <a:latin typeface="Arial" panose="020B0604020202020204" pitchFamily="34" charset="0"/>
                <a:ea typeface="ＭＳ Ｐゴシック" charset="-128"/>
              </a:rPr>
              <a:t>Metadata Store</a:t>
            </a:r>
            <a:endParaRPr lang="en-IN" sz="892" kern="0" dirty="0">
              <a:solidFill>
                <a:prstClr val="black"/>
              </a:solidFill>
              <a:latin typeface="Arial" panose="020B0604020202020204" pitchFamily="34" charset="0"/>
              <a:ea typeface="ＭＳ Ｐゴシック" charset="-128"/>
            </a:endParaRPr>
          </a:p>
        </p:txBody>
      </p:sp>
      <p:cxnSp>
        <p:nvCxnSpPr>
          <p:cNvPr id="145" name="Straight Arrow Connector 144">
            <a:extLst>
              <a:ext uri="{FF2B5EF4-FFF2-40B4-BE49-F238E27FC236}">
                <a16:creationId xmlns:a16="http://schemas.microsoft.com/office/drawing/2014/main" id="{70232546-4B5C-2841-B818-D78807EB5226}"/>
              </a:ext>
            </a:extLst>
          </p:cNvPr>
          <p:cNvCxnSpPr>
            <a:cxnSpLocks/>
          </p:cNvCxnSpPr>
          <p:nvPr/>
        </p:nvCxnSpPr>
        <p:spPr>
          <a:xfrm flipV="1">
            <a:off x="6211993" y="2906970"/>
            <a:ext cx="441144" cy="3807"/>
          </a:xfrm>
          <a:prstGeom prst="straightConnector1">
            <a:avLst/>
          </a:prstGeom>
          <a:ln w="28575">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6" name="Rounded Rectangle 145">
            <a:extLst>
              <a:ext uri="{FF2B5EF4-FFF2-40B4-BE49-F238E27FC236}">
                <a16:creationId xmlns:a16="http://schemas.microsoft.com/office/drawing/2014/main" id="{90E9A230-198A-EF47-BD26-8FCD7CCEAE53}"/>
              </a:ext>
            </a:extLst>
          </p:cNvPr>
          <p:cNvSpPr/>
          <p:nvPr/>
        </p:nvSpPr>
        <p:spPr>
          <a:xfrm>
            <a:off x="6739902" y="1914242"/>
            <a:ext cx="2735279" cy="460400"/>
          </a:xfrm>
          <a:prstGeom prst="roundRect">
            <a:avLst>
              <a:gd name="adj" fmla="val 0"/>
            </a:avLst>
          </a:prstGeom>
          <a:solidFill>
            <a:sysClr val="window" lastClr="FFFFFF">
              <a:alpha val="53000"/>
            </a:sysClr>
          </a:solidFill>
          <a:ln w="3175" cap="flat" cmpd="sng" algn="ctr">
            <a:solidFill>
              <a:schemeClr val="accent1">
                <a:lumMod val="50000"/>
              </a:schemeClr>
            </a:solidFill>
            <a:prstDash val="dash"/>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pic>
        <p:nvPicPr>
          <p:cNvPr id="147" name="Picture 146">
            <a:extLst>
              <a:ext uri="{FF2B5EF4-FFF2-40B4-BE49-F238E27FC236}">
                <a16:creationId xmlns:a16="http://schemas.microsoft.com/office/drawing/2014/main" id="{99A23192-BEDC-7048-AEEE-E3358E8D19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7966" y="1968333"/>
            <a:ext cx="296771" cy="305102"/>
          </a:xfrm>
          <a:prstGeom prst="rect">
            <a:avLst/>
          </a:prstGeom>
        </p:spPr>
      </p:pic>
      <p:sp>
        <p:nvSpPr>
          <p:cNvPr id="148" name="TextBox 147">
            <a:extLst>
              <a:ext uri="{FF2B5EF4-FFF2-40B4-BE49-F238E27FC236}">
                <a16:creationId xmlns:a16="http://schemas.microsoft.com/office/drawing/2014/main" id="{1D5771A1-E66C-884E-AE93-1E175F91D989}"/>
              </a:ext>
            </a:extLst>
          </p:cNvPr>
          <p:cNvSpPr txBox="1"/>
          <p:nvPr/>
        </p:nvSpPr>
        <p:spPr>
          <a:xfrm>
            <a:off x="6889851" y="1944570"/>
            <a:ext cx="1155138" cy="397673"/>
          </a:xfrm>
          <a:prstGeom prst="rect">
            <a:avLst/>
          </a:prstGeom>
          <a:noFill/>
        </p:spPr>
        <p:txBody>
          <a:bodyPr wrap="square" rtlCol="0">
            <a:spAutoFit/>
          </a:bodyPr>
          <a:lstStyle/>
          <a:p>
            <a:pPr algn="ctr" defTabSz="1096349">
              <a:defRPr/>
            </a:pPr>
            <a:r>
              <a:rPr lang="en-US" sz="992" kern="0" dirty="0">
                <a:solidFill>
                  <a:prstClr val="black"/>
                </a:solidFill>
                <a:latin typeface="Arial" panose="020B0604020202020204" pitchFamily="34" charset="0"/>
                <a:ea typeface="ＭＳ Ｐゴシック" charset="-128"/>
              </a:rPr>
              <a:t>Metadata </a:t>
            </a:r>
            <a:r>
              <a:rPr lang="en-IN" sz="992" kern="0" dirty="0">
                <a:solidFill>
                  <a:prstClr val="black"/>
                </a:solidFill>
                <a:latin typeface="Arial" panose="020B0604020202020204" pitchFamily="34" charset="0"/>
                <a:ea typeface="ＭＳ Ｐゴシック" charset="-128"/>
              </a:rPr>
              <a:t>Configurations</a:t>
            </a:r>
          </a:p>
        </p:txBody>
      </p:sp>
      <p:cxnSp>
        <p:nvCxnSpPr>
          <p:cNvPr id="149" name="Elbow Connector 148">
            <a:extLst>
              <a:ext uri="{FF2B5EF4-FFF2-40B4-BE49-F238E27FC236}">
                <a16:creationId xmlns:a16="http://schemas.microsoft.com/office/drawing/2014/main" id="{E114C797-44C2-5F42-983F-C685169ECBAD}"/>
              </a:ext>
            </a:extLst>
          </p:cNvPr>
          <p:cNvCxnSpPr>
            <a:stCxn id="147" idx="3"/>
            <a:endCxn id="130" idx="0"/>
          </p:cNvCxnSpPr>
          <p:nvPr/>
        </p:nvCxnSpPr>
        <p:spPr>
          <a:xfrm>
            <a:off x="8334739" y="2120885"/>
            <a:ext cx="572023" cy="453143"/>
          </a:xfrm>
          <a:prstGeom prst="bentConnector2">
            <a:avLst/>
          </a:prstGeom>
          <a:ln w="28575">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15CA605C-80B2-7E48-AF5A-98C8D0FA32D2}"/>
              </a:ext>
            </a:extLst>
          </p:cNvPr>
          <p:cNvSpPr txBox="1"/>
          <p:nvPr/>
        </p:nvSpPr>
        <p:spPr>
          <a:xfrm>
            <a:off x="8686180" y="2777576"/>
            <a:ext cx="821129" cy="458395"/>
          </a:xfrm>
          <a:prstGeom prst="rect">
            <a:avLst/>
          </a:prstGeom>
          <a:noFill/>
        </p:spPr>
        <p:txBody>
          <a:bodyPr wrap="square" rtlCol="0">
            <a:spAutoFit/>
          </a:bodyPr>
          <a:lstStyle/>
          <a:p>
            <a:pPr algn="ctr" defTabSz="1096349">
              <a:defRPr/>
            </a:pPr>
            <a:r>
              <a:rPr lang="en-US" sz="793" kern="0" dirty="0">
                <a:solidFill>
                  <a:prstClr val="black"/>
                </a:solidFill>
                <a:latin typeface="Arial" panose="020B0604020202020204" pitchFamily="34" charset="0"/>
                <a:ea typeface="ＭＳ Ｐゴシック" charset="-128"/>
              </a:rPr>
              <a:t>Source &amp; Target Connections</a:t>
            </a:r>
            <a:endParaRPr lang="en-IN" sz="793" kern="0" dirty="0">
              <a:solidFill>
                <a:prstClr val="black"/>
              </a:solidFill>
              <a:latin typeface="Arial" panose="020B0604020202020204" pitchFamily="34" charset="0"/>
              <a:ea typeface="ＭＳ Ｐゴシック" charset="-128"/>
            </a:endParaRPr>
          </a:p>
        </p:txBody>
      </p:sp>
      <p:pic>
        <p:nvPicPr>
          <p:cNvPr id="151" name="Picture 14" descr="http://www.psd100.com/wp-content/themes/ReeooV3/timthumb.php?src=http://www2.psd100.com/ppp/2013/10/0501/spreadsheet-icon-1005023433.png&amp;w=300&amp;h=200&amp;zc=1">
            <a:extLst>
              <a:ext uri="{FF2B5EF4-FFF2-40B4-BE49-F238E27FC236}">
                <a16:creationId xmlns:a16="http://schemas.microsoft.com/office/drawing/2014/main" id="{60B915FA-E314-F149-90CB-914AB8C0CA2E}"/>
              </a:ext>
            </a:extLst>
          </p:cNvPr>
          <p:cNvPicPr>
            <a:picLocks noChangeAspect="1" noChangeArrowheads="1"/>
          </p:cNvPicPr>
          <p:nvPr/>
        </p:nvPicPr>
        <p:blipFill>
          <a:blip r:embed="rId4" cstate="print">
            <a:duotone>
              <a:srgbClr val="ED7D31">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544565" y="3227052"/>
            <a:ext cx="372145" cy="230736"/>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a:extLst>
              <a:ext uri="{FF2B5EF4-FFF2-40B4-BE49-F238E27FC236}">
                <a16:creationId xmlns:a16="http://schemas.microsoft.com/office/drawing/2014/main" id="{AC689C23-21C0-C84E-B966-53972DF8E059}"/>
              </a:ext>
            </a:extLst>
          </p:cNvPr>
          <p:cNvSpPr txBox="1"/>
          <p:nvPr/>
        </p:nvSpPr>
        <p:spPr>
          <a:xfrm>
            <a:off x="8866738" y="3515702"/>
            <a:ext cx="539107" cy="214354"/>
          </a:xfrm>
          <a:prstGeom prst="rect">
            <a:avLst/>
          </a:prstGeom>
          <a:noFill/>
        </p:spPr>
        <p:txBody>
          <a:bodyPr wrap="square" rtlCol="0">
            <a:spAutoFit/>
          </a:bodyPr>
          <a:lstStyle/>
          <a:p>
            <a:pPr algn="ctr" defTabSz="1096349">
              <a:defRPr/>
            </a:pPr>
            <a:r>
              <a:rPr lang="en-US" sz="793" kern="0" dirty="0">
                <a:solidFill>
                  <a:prstClr val="black"/>
                </a:solidFill>
                <a:latin typeface="Arial" panose="020B0604020202020204" pitchFamily="34" charset="0"/>
                <a:ea typeface="ＭＳ Ｐゴシック" charset="-128"/>
              </a:rPr>
              <a:t>Rules</a:t>
            </a:r>
            <a:endParaRPr lang="en-IN" sz="793" kern="0" dirty="0">
              <a:solidFill>
                <a:prstClr val="black"/>
              </a:solidFill>
              <a:latin typeface="Arial" panose="020B0604020202020204" pitchFamily="34" charset="0"/>
              <a:ea typeface="ＭＳ Ｐゴシック" charset="-128"/>
            </a:endParaRPr>
          </a:p>
        </p:txBody>
      </p:sp>
      <p:sp>
        <p:nvSpPr>
          <p:cNvPr id="153" name="Rounded Rectangle 152">
            <a:extLst>
              <a:ext uri="{FF2B5EF4-FFF2-40B4-BE49-F238E27FC236}">
                <a16:creationId xmlns:a16="http://schemas.microsoft.com/office/drawing/2014/main" id="{E83411F2-2934-7340-B0FC-D9026BC935D9}"/>
              </a:ext>
            </a:extLst>
          </p:cNvPr>
          <p:cNvSpPr/>
          <p:nvPr/>
        </p:nvSpPr>
        <p:spPr>
          <a:xfrm>
            <a:off x="8438790" y="4062503"/>
            <a:ext cx="927424" cy="573873"/>
          </a:xfrm>
          <a:prstGeom prst="roundRect">
            <a:avLst>
              <a:gd name="adj" fmla="val 0"/>
            </a:avLst>
          </a:prstGeom>
          <a:solidFill>
            <a:schemeClr val="bg1">
              <a:alpha val="53000"/>
            </a:schemeClr>
          </a:solidFill>
          <a:ln w="3175" cap="flat" cmpd="sng" algn="ctr">
            <a:solidFill>
              <a:schemeClr val="accent1">
                <a:lumMod val="50000"/>
              </a:schemeClr>
            </a:solidFill>
            <a:prstDash val="dash"/>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pic>
        <p:nvPicPr>
          <p:cNvPr id="154" name="Picture 153">
            <a:extLst>
              <a:ext uri="{FF2B5EF4-FFF2-40B4-BE49-F238E27FC236}">
                <a16:creationId xmlns:a16="http://schemas.microsoft.com/office/drawing/2014/main" id="{33B88CF3-5796-1D4D-82A6-E2AD2FECFA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43355" y="4106956"/>
            <a:ext cx="345506" cy="345506"/>
          </a:xfrm>
          <a:prstGeom prst="rect">
            <a:avLst/>
          </a:prstGeom>
        </p:spPr>
      </p:pic>
      <p:cxnSp>
        <p:nvCxnSpPr>
          <p:cNvPr id="155" name="Elbow Connector 154">
            <a:extLst>
              <a:ext uri="{FF2B5EF4-FFF2-40B4-BE49-F238E27FC236}">
                <a16:creationId xmlns:a16="http://schemas.microsoft.com/office/drawing/2014/main" id="{9121F05E-482C-7F41-9903-694C5643D7F3}"/>
              </a:ext>
            </a:extLst>
          </p:cNvPr>
          <p:cNvCxnSpPr>
            <a:cxnSpLocks/>
            <a:stCxn id="127" idx="2"/>
            <a:endCxn id="153" idx="1"/>
          </p:cNvCxnSpPr>
          <p:nvPr/>
        </p:nvCxnSpPr>
        <p:spPr>
          <a:xfrm rot="16200000" flipH="1">
            <a:off x="7918982" y="3829631"/>
            <a:ext cx="173693" cy="865924"/>
          </a:xfrm>
          <a:prstGeom prst="bentConnector2">
            <a:avLst/>
          </a:prstGeom>
          <a:ln w="28575">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6" name="Down Arrow 155">
            <a:extLst>
              <a:ext uri="{FF2B5EF4-FFF2-40B4-BE49-F238E27FC236}">
                <a16:creationId xmlns:a16="http://schemas.microsoft.com/office/drawing/2014/main" id="{1CB2C632-DB6C-6D44-A54B-7398220C1C19}"/>
              </a:ext>
            </a:extLst>
          </p:cNvPr>
          <p:cNvSpPr/>
          <p:nvPr/>
        </p:nvSpPr>
        <p:spPr>
          <a:xfrm>
            <a:off x="8781751" y="3853759"/>
            <a:ext cx="164862" cy="198558"/>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6553">
              <a:defRPr/>
            </a:pPr>
            <a:endParaRPr lang="en-US" sz="1784" dirty="0">
              <a:solidFill>
                <a:prstClr val="white"/>
              </a:solidFill>
              <a:latin typeface="Arial" panose="020B0604020202020204" pitchFamily="34" charset="0"/>
            </a:endParaRPr>
          </a:p>
        </p:txBody>
      </p:sp>
      <p:cxnSp>
        <p:nvCxnSpPr>
          <p:cNvPr id="158" name="Elbow Connector 157">
            <a:extLst>
              <a:ext uri="{FF2B5EF4-FFF2-40B4-BE49-F238E27FC236}">
                <a16:creationId xmlns:a16="http://schemas.microsoft.com/office/drawing/2014/main" id="{A87202BE-B4AD-B74B-854F-DDAA853D1919}"/>
              </a:ext>
            </a:extLst>
          </p:cNvPr>
          <p:cNvCxnSpPr>
            <a:cxnSpLocks/>
            <a:stCxn id="153" idx="3"/>
          </p:cNvCxnSpPr>
          <p:nvPr/>
        </p:nvCxnSpPr>
        <p:spPr>
          <a:xfrm>
            <a:off x="9366214" y="4349440"/>
            <a:ext cx="571652" cy="0"/>
          </a:xfrm>
          <a:prstGeom prst="straightConnector1">
            <a:avLst/>
          </a:prstGeom>
          <a:ln w="28575">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42BDC582-5A3F-D44A-B110-45F23A441A8A}"/>
              </a:ext>
            </a:extLst>
          </p:cNvPr>
          <p:cNvSpPr txBox="1"/>
          <p:nvPr/>
        </p:nvSpPr>
        <p:spPr>
          <a:xfrm>
            <a:off x="8364823" y="4376261"/>
            <a:ext cx="1167000" cy="229615"/>
          </a:xfrm>
          <a:prstGeom prst="rect">
            <a:avLst/>
          </a:prstGeom>
          <a:noFill/>
        </p:spPr>
        <p:txBody>
          <a:bodyPr wrap="square" rtlCol="0">
            <a:spAutoFit/>
          </a:bodyPr>
          <a:lstStyle/>
          <a:p>
            <a:pPr algn="ctr" defTabSz="1096349">
              <a:defRPr/>
            </a:pPr>
            <a:r>
              <a:rPr lang="en-US" sz="892" kern="0" dirty="0">
                <a:solidFill>
                  <a:prstClr val="black"/>
                </a:solidFill>
                <a:latin typeface="Arial" panose="020B0604020202020204" pitchFamily="34" charset="0"/>
                <a:ea typeface="ＭＳ Ｐゴシック" charset="-128"/>
              </a:rPr>
              <a:t>Ingestion Engine</a:t>
            </a:r>
            <a:endParaRPr lang="en-IN" sz="892" kern="0" dirty="0">
              <a:solidFill>
                <a:prstClr val="black"/>
              </a:solidFill>
              <a:latin typeface="Arial" panose="020B0604020202020204" pitchFamily="34" charset="0"/>
              <a:ea typeface="ＭＳ Ｐゴシック" charset="-128"/>
            </a:endParaRPr>
          </a:p>
        </p:txBody>
      </p:sp>
      <p:sp>
        <p:nvSpPr>
          <p:cNvPr id="162" name="Rectangle 161">
            <a:extLst>
              <a:ext uri="{FF2B5EF4-FFF2-40B4-BE49-F238E27FC236}">
                <a16:creationId xmlns:a16="http://schemas.microsoft.com/office/drawing/2014/main" id="{0C640B20-244E-0346-B247-27B1B08CAFBA}"/>
              </a:ext>
            </a:extLst>
          </p:cNvPr>
          <p:cNvSpPr/>
          <p:nvPr/>
        </p:nvSpPr>
        <p:spPr>
          <a:xfrm>
            <a:off x="4848667" y="1312031"/>
            <a:ext cx="6589115" cy="4161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6553">
              <a:defRPr/>
            </a:pPr>
            <a:endParaRPr lang="en-US" sz="1784" dirty="0">
              <a:solidFill>
                <a:prstClr val="white"/>
              </a:solidFill>
              <a:latin typeface="Arial" panose="020B0604020202020204" pitchFamily="34" charset="0"/>
            </a:endParaRPr>
          </a:p>
        </p:txBody>
      </p:sp>
      <p:sp>
        <p:nvSpPr>
          <p:cNvPr id="163" name="Rectangle 162">
            <a:extLst>
              <a:ext uri="{FF2B5EF4-FFF2-40B4-BE49-F238E27FC236}">
                <a16:creationId xmlns:a16="http://schemas.microsoft.com/office/drawing/2014/main" id="{2696FCAD-9EA1-E244-85B6-7D853F27FD0C}"/>
              </a:ext>
            </a:extLst>
          </p:cNvPr>
          <p:cNvSpPr/>
          <p:nvPr/>
        </p:nvSpPr>
        <p:spPr>
          <a:xfrm>
            <a:off x="4848664" y="1092101"/>
            <a:ext cx="6589113" cy="3745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6553">
              <a:defRPr/>
            </a:pPr>
            <a:r>
              <a:rPr lang="en-US" sz="1387" b="1" dirty="0">
                <a:solidFill>
                  <a:prstClr val="white"/>
                </a:solidFill>
                <a:latin typeface="Arial" panose="020B0604020202020204" pitchFamily="34" charset="0"/>
              </a:rPr>
              <a:t>Ingestion Reference Architecture</a:t>
            </a:r>
          </a:p>
        </p:txBody>
      </p:sp>
      <p:sp>
        <p:nvSpPr>
          <p:cNvPr id="12" name="TextBox 11">
            <a:extLst>
              <a:ext uri="{FF2B5EF4-FFF2-40B4-BE49-F238E27FC236}">
                <a16:creationId xmlns:a16="http://schemas.microsoft.com/office/drawing/2014/main" id="{CC98BD27-745D-6C49-98BC-E492BEB814FB}"/>
              </a:ext>
            </a:extLst>
          </p:cNvPr>
          <p:cNvSpPr txBox="1"/>
          <p:nvPr/>
        </p:nvSpPr>
        <p:spPr>
          <a:xfrm>
            <a:off x="162012" y="575951"/>
            <a:ext cx="12010937" cy="214546"/>
          </a:xfrm>
          <a:prstGeom prst="rect">
            <a:avLst/>
          </a:prstGeom>
        </p:spPr>
        <p:txBody>
          <a:bodyPr wrap="square" lIns="0" tIns="0" rIns="0" bIns="0" rtlCol="0">
            <a:spAutoFit/>
          </a:bodyPr>
          <a:lstStyle/>
          <a:p>
            <a:pPr algn="l"/>
            <a:r>
              <a:rPr lang="en-US" sz="1394" dirty="0">
                <a:solidFill>
                  <a:schemeClr val="tx2"/>
                </a:solidFill>
              </a:rPr>
              <a:t>Metadata Driven ingestion is the industry standard methodology. Ingestion engine can be implemented via different technologies and tool sets</a:t>
            </a:r>
          </a:p>
        </p:txBody>
      </p:sp>
      <p:cxnSp>
        <p:nvCxnSpPr>
          <p:cNvPr id="195" name="Straight Arrow Connector 194">
            <a:extLst>
              <a:ext uri="{FF2B5EF4-FFF2-40B4-BE49-F238E27FC236}">
                <a16:creationId xmlns:a16="http://schemas.microsoft.com/office/drawing/2014/main" id="{9F85B72F-65E0-C242-8974-24065811416E}"/>
              </a:ext>
            </a:extLst>
          </p:cNvPr>
          <p:cNvCxnSpPr>
            <a:cxnSpLocks/>
          </p:cNvCxnSpPr>
          <p:nvPr/>
        </p:nvCxnSpPr>
        <p:spPr>
          <a:xfrm flipV="1">
            <a:off x="6211993" y="3780271"/>
            <a:ext cx="402793" cy="13487"/>
          </a:xfrm>
          <a:prstGeom prst="straightConnector1">
            <a:avLst/>
          </a:prstGeom>
          <a:ln w="28575">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3" name="Picture 52" descr="A screenshot of a cell phone&#10;&#10;Description automatically generated">
            <a:extLst>
              <a:ext uri="{FF2B5EF4-FFF2-40B4-BE49-F238E27FC236}">
                <a16:creationId xmlns:a16="http://schemas.microsoft.com/office/drawing/2014/main" id="{023644E5-CBE7-3B45-8CB6-7FDAD0D73BC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592" y="1505188"/>
            <a:ext cx="2046923" cy="4456132"/>
          </a:xfrm>
          <a:prstGeom prst="rect">
            <a:avLst/>
          </a:prstGeom>
        </p:spPr>
      </p:pic>
      <p:pic>
        <p:nvPicPr>
          <p:cNvPr id="185" name="Picture 184" descr="A screenshot of a cell phone&#10;&#10;Description automatically generated">
            <a:extLst>
              <a:ext uri="{FF2B5EF4-FFF2-40B4-BE49-F238E27FC236}">
                <a16:creationId xmlns:a16="http://schemas.microsoft.com/office/drawing/2014/main" id="{7ABAE9D3-B3DD-B741-8385-6B2AC3B019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76421" y="1632774"/>
            <a:ext cx="2149772" cy="4236081"/>
          </a:xfrm>
          <a:prstGeom prst="rect">
            <a:avLst/>
          </a:prstGeom>
        </p:spPr>
      </p:pic>
      <p:sp>
        <p:nvSpPr>
          <p:cNvPr id="196" name="Rectangle 195">
            <a:extLst>
              <a:ext uri="{FF2B5EF4-FFF2-40B4-BE49-F238E27FC236}">
                <a16:creationId xmlns:a16="http://schemas.microsoft.com/office/drawing/2014/main" id="{2F5F0E46-5D23-C145-AB8F-B632B3002781}"/>
              </a:ext>
            </a:extLst>
          </p:cNvPr>
          <p:cNvSpPr/>
          <p:nvPr/>
        </p:nvSpPr>
        <p:spPr>
          <a:xfrm>
            <a:off x="350145" y="1092856"/>
            <a:ext cx="1676001" cy="3693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6553"/>
            <a:r>
              <a:rPr lang="en-US" sz="1387" b="1" dirty="0">
                <a:solidFill>
                  <a:prstClr val="white"/>
                </a:solidFill>
                <a:latin typeface="Arial" panose="020B0604020202020204" pitchFamily="34" charset="0"/>
              </a:rPr>
              <a:t>Batch</a:t>
            </a:r>
          </a:p>
        </p:txBody>
      </p:sp>
      <p:sp>
        <p:nvSpPr>
          <p:cNvPr id="197" name="Rectangle 196">
            <a:extLst>
              <a:ext uri="{FF2B5EF4-FFF2-40B4-BE49-F238E27FC236}">
                <a16:creationId xmlns:a16="http://schemas.microsoft.com/office/drawing/2014/main" id="{6DEFEEA6-8B5C-CD41-B8DB-EBA896129507}"/>
              </a:ext>
            </a:extLst>
          </p:cNvPr>
          <p:cNvSpPr/>
          <p:nvPr/>
        </p:nvSpPr>
        <p:spPr>
          <a:xfrm>
            <a:off x="2613306" y="1092101"/>
            <a:ext cx="1676001" cy="3693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6553"/>
            <a:r>
              <a:rPr lang="en-US" sz="1387" b="1" dirty="0">
                <a:solidFill>
                  <a:prstClr val="white"/>
                </a:solidFill>
                <a:latin typeface="Arial" panose="020B0604020202020204" pitchFamily="34" charset="0"/>
              </a:rPr>
              <a:t>Streams</a:t>
            </a:r>
          </a:p>
        </p:txBody>
      </p:sp>
      <p:sp>
        <p:nvSpPr>
          <p:cNvPr id="198" name="Rounded Rectangle 197">
            <a:extLst>
              <a:ext uri="{FF2B5EF4-FFF2-40B4-BE49-F238E27FC236}">
                <a16:creationId xmlns:a16="http://schemas.microsoft.com/office/drawing/2014/main" id="{54CFB65E-A6CF-7D4F-9810-21C6428B006A}"/>
              </a:ext>
            </a:extLst>
          </p:cNvPr>
          <p:cNvSpPr/>
          <p:nvPr/>
        </p:nvSpPr>
        <p:spPr>
          <a:xfrm>
            <a:off x="5810383" y="5571361"/>
            <a:ext cx="927424" cy="573873"/>
          </a:xfrm>
          <a:prstGeom prst="roundRect">
            <a:avLst>
              <a:gd name="adj" fmla="val 0"/>
            </a:avLst>
          </a:prstGeom>
          <a:solidFill>
            <a:schemeClr val="bg1">
              <a:alpha val="53000"/>
            </a:schemeClr>
          </a:solidFill>
          <a:ln w="3175" cap="flat" cmpd="sng" algn="ctr">
            <a:solidFill>
              <a:schemeClr val="accent1">
                <a:lumMod val="50000"/>
              </a:schemeClr>
            </a:solidFill>
            <a:prstDash val="dash"/>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pic>
        <p:nvPicPr>
          <p:cNvPr id="199" name="Picture 198">
            <a:extLst>
              <a:ext uri="{FF2B5EF4-FFF2-40B4-BE49-F238E27FC236}">
                <a16:creationId xmlns:a16="http://schemas.microsoft.com/office/drawing/2014/main" id="{2FEA8C43-2840-524E-BE4A-71810FC508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4949" y="5615814"/>
            <a:ext cx="345506" cy="345506"/>
          </a:xfrm>
          <a:prstGeom prst="rect">
            <a:avLst/>
          </a:prstGeom>
        </p:spPr>
      </p:pic>
      <p:sp>
        <p:nvSpPr>
          <p:cNvPr id="200" name="TextBox 199">
            <a:extLst>
              <a:ext uri="{FF2B5EF4-FFF2-40B4-BE49-F238E27FC236}">
                <a16:creationId xmlns:a16="http://schemas.microsoft.com/office/drawing/2014/main" id="{48B20842-E122-D941-A0F0-6A3242BDA379}"/>
              </a:ext>
            </a:extLst>
          </p:cNvPr>
          <p:cNvSpPr txBox="1"/>
          <p:nvPr/>
        </p:nvSpPr>
        <p:spPr>
          <a:xfrm>
            <a:off x="5736416" y="5885119"/>
            <a:ext cx="1167000" cy="229615"/>
          </a:xfrm>
          <a:prstGeom prst="rect">
            <a:avLst/>
          </a:prstGeom>
          <a:noFill/>
        </p:spPr>
        <p:txBody>
          <a:bodyPr wrap="square" rtlCol="0">
            <a:spAutoFit/>
          </a:bodyPr>
          <a:lstStyle/>
          <a:p>
            <a:pPr algn="ctr" defTabSz="1096349">
              <a:defRPr/>
            </a:pPr>
            <a:r>
              <a:rPr lang="en-US" sz="892" kern="0" dirty="0">
                <a:solidFill>
                  <a:prstClr val="black"/>
                </a:solidFill>
                <a:latin typeface="Arial" panose="020B0604020202020204" pitchFamily="34" charset="0"/>
                <a:ea typeface="ＭＳ Ｐゴシック" charset="-128"/>
              </a:rPr>
              <a:t>Ingestion Engine</a:t>
            </a:r>
            <a:endParaRPr lang="en-IN" sz="892" kern="0" dirty="0">
              <a:solidFill>
                <a:prstClr val="black"/>
              </a:solidFill>
              <a:latin typeface="Arial" panose="020B0604020202020204" pitchFamily="34" charset="0"/>
              <a:ea typeface="ＭＳ Ｐゴシック" charset="-128"/>
            </a:endParaRPr>
          </a:p>
        </p:txBody>
      </p:sp>
      <p:graphicFrame>
        <p:nvGraphicFramePr>
          <p:cNvPr id="54" name="Table 53">
            <a:extLst>
              <a:ext uri="{FF2B5EF4-FFF2-40B4-BE49-F238E27FC236}">
                <a16:creationId xmlns:a16="http://schemas.microsoft.com/office/drawing/2014/main" id="{848133C0-F240-6449-9EEA-A085278F3235}"/>
              </a:ext>
            </a:extLst>
          </p:cNvPr>
          <p:cNvGraphicFramePr>
            <a:graphicFrameLocks noGrp="1"/>
          </p:cNvGraphicFramePr>
          <p:nvPr>
            <p:extLst>
              <p:ext uri="{D42A27DB-BD31-4B8C-83A1-F6EECF244321}">
                <p14:modId xmlns:p14="http://schemas.microsoft.com/office/powerpoint/2010/main" val="2690620618"/>
              </p:ext>
            </p:extLst>
          </p:nvPr>
        </p:nvGraphicFramePr>
        <p:xfrm>
          <a:off x="6782250" y="5651821"/>
          <a:ext cx="3294556" cy="492317"/>
        </p:xfrm>
        <a:graphic>
          <a:graphicData uri="http://schemas.openxmlformats.org/drawingml/2006/table">
            <a:tbl>
              <a:tblPr firstRow="1" bandRow="1">
                <a:tableStyleId>{5940675A-B579-460E-94D1-54222C63F5DA}</a:tableStyleId>
              </a:tblPr>
              <a:tblGrid>
                <a:gridCol w="1647278">
                  <a:extLst>
                    <a:ext uri="{9D8B030D-6E8A-4147-A177-3AD203B41FA5}">
                      <a16:colId xmlns:a16="http://schemas.microsoft.com/office/drawing/2014/main" val="169753080"/>
                    </a:ext>
                  </a:extLst>
                </a:gridCol>
                <a:gridCol w="1647278">
                  <a:extLst>
                    <a:ext uri="{9D8B030D-6E8A-4147-A177-3AD203B41FA5}">
                      <a16:colId xmlns:a16="http://schemas.microsoft.com/office/drawing/2014/main" val="1913840772"/>
                    </a:ext>
                  </a:extLst>
                </a:gridCol>
              </a:tblGrid>
              <a:tr h="492317">
                <a:tc>
                  <a:txBody>
                    <a:bodyPr/>
                    <a:lstStyle/>
                    <a:p>
                      <a:pPr algn="ctr"/>
                      <a:r>
                        <a:rPr lang="en-US" sz="1100" dirty="0"/>
                        <a:t>Azure Data Factory </a:t>
                      </a:r>
                    </a:p>
                  </a:txBody>
                  <a:tcPr marL="121393" marR="121393" marT="60697" marB="60697"/>
                </a:tc>
                <a:tc>
                  <a:txBody>
                    <a:bodyPr/>
                    <a:lstStyle/>
                    <a:p>
                      <a:pPr algn="ctr"/>
                      <a:r>
                        <a:rPr lang="en-US" sz="1100" dirty="0"/>
                        <a:t>Syncsort DMX</a:t>
                      </a:r>
                    </a:p>
                  </a:txBody>
                  <a:tcPr marL="121393" marR="121393" marT="60697" marB="60697"/>
                </a:tc>
                <a:extLst>
                  <a:ext uri="{0D108BD9-81ED-4DB2-BD59-A6C34878D82A}">
                    <a16:rowId xmlns:a16="http://schemas.microsoft.com/office/drawing/2014/main" val="4229397023"/>
                  </a:ext>
                </a:extLst>
              </a:tr>
            </a:tbl>
          </a:graphicData>
        </a:graphic>
      </p:graphicFrame>
      <p:pic>
        <p:nvPicPr>
          <p:cNvPr id="202" name="Picture 201">
            <a:extLst>
              <a:ext uri="{FF2B5EF4-FFF2-40B4-BE49-F238E27FC236}">
                <a16:creationId xmlns:a16="http://schemas.microsoft.com/office/drawing/2014/main" id="{C373F474-FA47-1541-9626-E754A3855BCA}"/>
              </a:ext>
            </a:extLst>
          </p:cNvPr>
          <p:cNvPicPr>
            <a:picLocks noChangeAspect="1"/>
          </p:cNvPicPr>
          <p:nvPr/>
        </p:nvPicPr>
        <p:blipFill>
          <a:blip r:embed="rId10"/>
          <a:stretch>
            <a:fillRect/>
          </a:stretch>
        </p:blipFill>
        <p:spPr>
          <a:xfrm>
            <a:off x="8942977" y="5878957"/>
            <a:ext cx="605258" cy="226567"/>
          </a:xfrm>
          <a:prstGeom prst="rect">
            <a:avLst/>
          </a:prstGeom>
        </p:spPr>
      </p:pic>
      <p:grpSp>
        <p:nvGrpSpPr>
          <p:cNvPr id="11" name="Group 10">
            <a:extLst>
              <a:ext uri="{FF2B5EF4-FFF2-40B4-BE49-F238E27FC236}">
                <a16:creationId xmlns:a16="http://schemas.microsoft.com/office/drawing/2014/main" id="{DA5A05CD-3669-4028-B6BF-137E74D0D02F}"/>
              </a:ext>
            </a:extLst>
          </p:cNvPr>
          <p:cNvGrpSpPr/>
          <p:nvPr/>
        </p:nvGrpSpPr>
        <p:grpSpPr>
          <a:xfrm>
            <a:off x="5070470" y="1946731"/>
            <a:ext cx="1225144" cy="1651755"/>
            <a:chOff x="2781456" y="1466335"/>
            <a:chExt cx="922846" cy="1244193"/>
          </a:xfrm>
        </p:grpSpPr>
        <p:sp>
          <p:nvSpPr>
            <p:cNvPr id="121" name="Rectangle 120">
              <a:extLst>
                <a:ext uri="{FF2B5EF4-FFF2-40B4-BE49-F238E27FC236}">
                  <a16:creationId xmlns:a16="http://schemas.microsoft.com/office/drawing/2014/main" id="{CECBABFF-2360-7745-A8C2-26F131346780}"/>
                </a:ext>
              </a:extLst>
            </p:cNvPr>
            <p:cNvSpPr/>
            <p:nvPr/>
          </p:nvSpPr>
          <p:spPr>
            <a:xfrm>
              <a:off x="2781456" y="1466335"/>
              <a:ext cx="859858" cy="1244193"/>
            </a:xfrm>
            <a:prstGeom prst="rect">
              <a:avLst/>
            </a:prstGeom>
            <a:solidFill>
              <a:srgbClr val="EFF7E9"/>
            </a:solidFill>
            <a:ln w="12700" cap="flat" cmpd="sng" algn="ctr">
              <a:solidFill>
                <a:schemeClr val="accent2">
                  <a:lumMod val="75000"/>
                </a:schemeClr>
              </a:solidFill>
              <a:prstDash val="solid"/>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sp>
          <p:nvSpPr>
            <p:cNvPr id="157" name="Rectangle 156">
              <a:extLst>
                <a:ext uri="{FF2B5EF4-FFF2-40B4-BE49-F238E27FC236}">
                  <a16:creationId xmlns:a16="http://schemas.microsoft.com/office/drawing/2014/main" id="{655347E4-04A9-704C-88E4-FE3A9EF70DE9}"/>
                </a:ext>
              </a:extLst>
            </p:cNvPr>
            <p:cNvSpPr/>
            <p:nvPr/>
          </p:nvSpPr>
          <p:spPr>
            <a:xfrm>
              <a:off x="2820428" y="1494907"/>
              <a:ext cx="765423" cy="157593"/>
            </a:xfrm>
            <a:prstGeom prst="rect">
              <a:avLst/>
            </a:prstGeom>
            <a:solidFill>
              <a:schemeClr val="tx1"/>
            </a:solidFill>
            <a:ln w="12700" cap="flat" cmpd="sng" algn="ctr">
              <a:noFill/>
              <a:prstDash val="solid"/>
              <a:miter lim="800000"/>
            </a:ln>
            <a:effectLst/>
          </p:spPr>
          <p:txBody>
            <a:bodyPr rtlCol="0" anchor="ctr"/>
            <a:lstStyle/>
            <a:p>
              <a:pPr algn="ctr" defTabSz="453267">
                <a:defRPr/>
              </a:pPr>
              <a:r>
                <a:rPr lang="en-US" sz="992" kern="0" dirty="0">
                  <a:solidFill>
                    <a:prstClr val="white"/>
                  </a:solidFill>
                  <a:latin typeface="Arial" panose="020B0604020202020204" pitchFamily="34" charset="0"/>
                </a:rPr>
                <a:t>Batch</a:t>
              </a:r>
            </a:p>
          </p:txBody>
        </p:sp>
        <p:pic>
          <p:nvPicPr>
            <p:cNvPr id="164" name="Picture 2" descr="Image result for database icon no background">
              <a:extLst>
                <a:ext uri="{FF2B5EF4-FFF2-40B4-BE49-F238E27FC236}">
                  <a16:creationId xmlns:a16="http://schemas.microsoft.com/office/drawing/2014/main" id="{46401833-DDE9-A44C-9E90-9AD33D2556D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73726" y="1656167"/>
              <a:ext cx="207974" cy="25439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171">
              <a:extLst>
                <a:ext uri="{FF2B5EF4-FFF2-40B4-BE49-F238E27FC236}">
                  <a16:creationId xmlns:a16="http://schemas.microsoft.com/office/drawing/2014/main" id="{23B6D133-559A-D542-881D-E7F13932CDA8}"/>
                </a:ext>
              </a:extLst>
            </p:cNvPr>
            <p:cNvPicPr>
              <a:picLocks noChangeAspect="1"/>
            </p:cNvPicPr>
            <p:nvPr/>
          </p:nvPicPr>
          <p:blipFill>
            <a:blip r:embed="rId12"/>
            <a:stretch>
              <a:fillRect/>
            </a:stretch>
          </p:blipFill>
          <p:spPr>
            <a:xfrm>
              <a:off x="2874068" y="2415051"/>
              <a:ext cx="196667" cy="277945"/>
            </a:xfrm>
            <a:prstGeom prst="rect">
              <a:avLst/>
            </a:prstGeom>
          </p:spPr>
        </p:pic>
        <p:sp>
          <p:nvSpPr>
            <p:cNvPr id="181" name="TextBox 180">
              <a:extLst>
                <a:ext uri="{FF2B5EF4-FFF2-40B4-BE49-F238E27FC236}">
                  <a16:creationId xmlns:a16="http://schemas.microsoft.com/office/drawing/2014/main" id="{38B0D088-CB44-7042-9A5A-39F39B7E42DC}"/>
                </a:ext>
              </a:extLst>
            </p:cNvPr>
            <p:cNvSpPr txBox="1"/>
            <p:nvPr/>
          </p:nvSpPr>
          <p:spPr>
            <a:xfrm>
              <a:off x="3070735" y="1673749"/>
              <a:ext cx="493118" cy="184550"/>
            </a:xfrm>
            <a:prstGeom prst="rect">
              <a:avLst/>
            </a:prstGeom>
            <a:noFill/>
          </p:spPr>
          <p:txBody>
            <a:bodyPr wrap="square" rtlCol="0">
              <a:spAutoFit/>
            </a:bodyPr>
            <a:lstStyle/>
            <a:p>
              <a:pPr defTabSz="1096349">
                <a:defRPr/>
              </a:pPr>
              <a:r>
                <a:rPr lang="en-US" sz="992" kern="0" dirty="0">
                  <a:solidFill>
                    <a:prstClr val="black"/>
                  </a:solidFill>
                  <a:latin typeface="Arial" panose="020B0604020202020204" pitchFamily="34" charset="0"/>
                  <a:ea typeface="ＭＳ Ｐゴシック" charset="-128"/>
                </a:rPr>
                <a:t>RDBMS</a:t>
              </a:r>
              <a:endParaRPr lang="en-IN" sz="992" kern="0" dirty="0">
                <a:solidFill>
                  <a:prstClr val="black"/>
                </a:solidFill>
                <a:latin typeface="Arial" panose="020B0604020202020204" pitchFamily="34" charset="0"/>
                <a:ea typeface="ＭＳ Ｐゴシック" charset="-128"/>
              </a:endParaRPr>
            </a:p>
          </p:txBody>
        </p:sp>
        <p:sp>
          <p:nvSpPr>
            <p:cNvPr id="182" name="TextBox 181">
              <a:extLst>
                <a:ext uri="{FF2B5EF4-FFF2-40B4-BE49-F238E27FC236}">
                  <a16:creationId xmlns:a16="http://schemas.microsoft.com/office/drawing/2014/main" id="{068671A4-2032-0548-9D50-1EF9DF5AD121}"/>
                </a:ext>
              </a:extLst>
            </p:cNvPr>
            <p:cNvSpPr txBox="1"/>
            <p:nvPr/>
          </p:nvSpPr>
          <p:spPr>
            <a:xfrm>
              <a:off x="3070735" y="2453273"/>
              <a:ext cx="592680" cy="184550"/>
            </a:xfrm>
            <a:prstGeom prst="rect">
              <a:avLst/>
            </a:prstGeom>
            <a:noFill/>
          </p:spPr>
          <p:txBody>
            <a:bodyPr wrap="square" rtlCol="0">
              <a:spAutoFit/>
            </a:bodyPr>
            <a:lstStyle/>
            <a:p>
              <a:pPr defTabSz="1096349">
                <a:defRPr/>
              </a:pPr>
              <a:r>
                <a:rPr lang="en-US" sz="992" kern="0" dirty="0">
                  <a:solidFill>
                    <a:prstClr val="black"/>
                  </a:solidFill>
                  <a:latin typeface="Arial" panose="020B0604020202020204" pitchFamily="34" charset="0"/>
                  <a:ea typeface="ＭＳ Ｐゴシック" charset="-128"/>
                </a:rPr>
                <a:t>Flat Files</a:t>
              </a:r>
              <a:endParaRPr lang="en-IN" sz="992" kern="0" dirty="0">
                <a:solidFill>
                  <a:prstClr val="black"/>
                </a:solidFill>
                <a:latin typeface="Arial" panose="020B0604020202020204" pitchFamily="34" charset="0"/>
                <a:ea typeface="ＭＳ Ｐゴシック" charset="-128"/>
              </a:endParaRPr>
            </a:p>
          </p:txBody>
        </p:sp>
        <p:pic>
          <p:nvPicPr>
            <p:cNvPr id="6" name="Picture 5">
              <a:extLst>
                <a:ext uri="{FF2B5EF4-FFF2-40B4-BE49-F238E27FC236}">
                  <a16:creationId xmlns:a16="http://schemas.microsoft.com/office/drawing/2014/main" id="{C27BD611-463F-4921-9F45-93D19517346F}"/>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r="45698" b="1276"/>
            <a:stretch/>
          </p:blipFill>
          <p:spPr>
            <a:xfrm>
              <a:off x="2872671" y="1907708"/>
              <a:ext cx="210085" cy="256032"/>
            </a:xfrm>
            <a:prstGeom prst="rect">
              <a:avLst/>
            </a:prstGeom>
          </p:spPr>
        </p:pic>
        <p:sp>
          <p:nvSpPr>
            <p:cNvPr id="68" name="TextBox 67">
              <a:extLst>
                <a:ext uri="{FF2B5EF4-FFF2-40B4-BE49-F238E27FC236}">
                  <a16:creationId xmlns:a16="http://schemas.microsoft.com/office/drawing/2014/main" id="{E721C34F-B862-481B-98EC-A3B3AAC74EF3}"/>
                </a:ext>
              </a:extLst>
            </p:cNvPr>
            <p:cNvSpPr txBox="1"/>
            <p:nvPr/>
          </p:nvSpPr>
          <p:spPr>
            <a:xfrm>
              <a:off x="3070735" y="1862262"/>
              <a:ext cx="633567" cy="299549"/>
            </a:xfrm>
            <a:prstGeom prst="rect">
              <a:avLst/>
            </a:prstGeom>
            <a:noFill/>
          </p:spPr>
          <p:txBody>
            <a:bodyPr wrap="square" rtlCol="0">
              <a:spAutoFit/>
            </a:bodyPr>
            <a:lstStyle/>
            <a:p>
              <a:pPr defTabSz="1096349">
                <a:defRPr/>
              </a:pPr>
              <a:r>
                <a:rPr lang="en-US" sz="992" kern="0" dirty="0">
                  <a:solidFill>
                    <a:prstClr val="black"/>
                  </a:solidFill>
                  <a:latin typeface="Arial" panose="020B0604020202020204" pitchFamily="34" charset="0"/>
                  <a:ea typeface="ＭＳ Ｐゴシック" charset="-128"/>
                </a:rPr>
                <a:t>Mainframe Files</a:t>
              </a:r>
              <a:endParaRPr lang="en-IN" sz="992" kern="0" dirty="0">
                <a:solidFill>
                  <a:prstClr val="black"/>
                </a:solidFill>
                <a:latin typeface="Arial" panose="020B0604020202020204" pitchFamily="34" charset="0"/>
                <a:ea typeface="ＭＳ Ｐゴシック" charset="-128"/>
              </a:endParaRPr>
            </a:p>
          </p:txBody>
        </p:sp>
        <p:pic>
          <p:nvPicPr>
            <p:cNvPr id="1026" name="Picture 2" descr="Azure Blob File System | Drupal.org">
              <a:extLst>
                <a:ext uri="{FF2B5EF4-FFF2-40B4-BE49-F238E27FC236}">
                  <a16:creationId xmlns:a16="http://schemas.microsoft.com/office/drawing/2014/main" id="{0F249545-3EE7-41A1-B7E2-906151CF104D}"/>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4829" b="7921"/>
            <a:stretch/>
          </p:blipFill>
          <p:spPr bwMode="auto">
            <a:xfrm>
              <a:off x="2857190" y="2172636"/>
              <a:ext cx="241046" cy="210312"/>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15467FA1-D587-480E-83E6-86ED323416F1}"/>
                </a:ext>
              </a:extLst>
            </p:cNvPr>
            <p:cNvSpPr txBox="1"/>
            <p:nvPr/>
          </p:nvSpPr>
          <p:spPr>
            <a:xfrm>
              <a:off x="3070735" y="2141040"/>
              <a:ext cx="633567" cy="299549"/>
            </a:xfrm>
            <a:prstGeom prst="rect">
              <a:avLst/>
            </a:prstGeom>
            <a:noFill/>
          </p:spPr>
          <p:txBody>
            <a:bodyPr wrap="square" rtlCol="0">
              <a:spAutoFit/>
            </a:bodyPr>
            <a:lstStyle/>
            <a:p>
              <a:pPr defTabSz="1096349">
                <a:defRPr/>
              </a:pPr>
              <a:r>
                <a:rPr lang="en-US" sz="992" kern="0" dirty="0">
                  <a:solidFill>
                    <a:prstClr val="black"/>
                  </a:solidFill>
                  <a:latin typeface="Arial" panose="020B0604020202020204" pitchFamily="34" charset="0"/>
                  <a:ea typeface="ＭＳ Ｐゴシック" charset="-128"/>
                </a:rPr>
                <a:t>Landing Blob Store</a:t>
              </a:r>
              <a:endParaRPr lang="en-IN" sz="992" kern="0" dirty="0">
                <a:solidFill>
                  <a:prstClr val="black"/>
                </a:solidFill>
                <a:latin typeface="Arial" panose="020B0604020202020204" pitchFamily="34" charset="0"/>
                <a:ea typeface="ＭＳ Ｐゴシック" charset="-128"/>
              </a:endParaRPr>
            </a:p>
          </p:txBody>
        </p:sp>
      </p:grpSp>
      <p:grpSp>
        <p:nvGrpSpPr>
          <p:cNvPr id="10" name="Group 9">
            <a:extLst>
              <a:ext uri="{FF2B5EF4-FFF2-40B4-BE49-F238E27FC236}">
                <a16:creationId xmlns:a16="http://schemas.microsoft.com/office/drawing/2014/main" id="{5D88B23A-50B0-42DD-B44C-F9FC1F235DAD}"/>
              </a:ext>
            </a:extLst>
          </p:cNvPr>
          <p:cNvGrpSpPr/>
          <p:nvPr/>
        </p:nvGrpSpPr>
        <p:grpSpPr>
          <a:xfrm>
            <a:off x="5072804" y="3655466"/>
            <a:ext cx="1141523" cy="775948"/>
            <a:chOff x="2780811" y="2746015"/>
            <a:chExt cx="859858" cy="584487"/>
          </a:xfrm>
        </p:grpSpPr>
        <p:sp>
          <p:nvSpPr>
            <p:cNvPr id="69" name="Rectangle 68">
              <a:extLst>
                <a:ext uri="{FF2B5EF4-FFF2-40B4-BE49-F238E27FC236}">
                  <a16:creationId xmlns:a16="http://schemas.microsoft.com/office/drawing/2014/main" id="{55AB2986-3A6E-4709-A083-309C6636AF85}"/>
                </a:ext>
              </a:extLst>
            </p:cNvPr>
            <p:cNvSpPr/>
            <p:nvPr/>
          </p:nvSpPr>
          <p:spPr>
            <a:xfrm>
              <a:off x="2780811" y="2746015"/>
              <a:ext cx="859858" cy="584487"/>
            </a:xfrm>
            <a:prstGeom prst="rect">
              <a:avLst/>
            </a:prstGeom>
            <a:solidFill>
              <a:srgbClr val="EFF7E9"/>
            </a:solidFill>
            <a:ln w="12700" cap="flat" cmpd="sng" algn="ctr">
              <a:solidFill>
                <a:schemeClr val="accent2">
                  <a:lumMod val="75000"/>
                </a:schemeClr>
              </a:solidFill>
              <a:prstDash val="solid"/>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grpSp>
          <p:nvGrpSpPr>
            <p:cNvPr id="9" name="Group 8">
              <a:extLst>
                <a:ext uri="{FF2B5EF4-FFF2-40B4-BE49-F238E27FC236}">
                  <a16:creationId xmlns:a16="http://schemas.microsoft.com/office/drawing/2014/main" id="{A453B92E-DFF6-46A7-87FE-FAF43D13F586}"/>
                </a:ext>
              </a:extLst>
            </p:cNvPr>
            <p:cNvGrpSpPr/>
            <p:nvPr/>
          </p:nvGrpSpPr>
          <p:grpSpPr>
            <a:xfrm>
              <a:off x="2819783" y="2773968"/>
              <a:ext cx="765423" cy="537465"/>
              <a:chOff x="2819783" y="2773968"/>
              <a:chExt cx="765423" cy="537465"/>
            </a:xfrm>
          </p:grpSpPr>
          <p:sp>
            <p:nvSpPr>
              <p:cNvPr id="70" name="Rectangle 69">
                <a:extLst>
                  <a:ext uri="{FF2B5EF4-FFF2-40B4-BE49-F238E27FC236}">
                    <a16:creationId xmlns:a16="http://schemas.microsoft.com/office/drawing/2014/main" id="{92CF6116-FEEB-4840-B394-D25663AF51A2}"/>
                  </a:ext>
                </a:extLst>
              </p:cNvPr>
              <p:cNvSpPr/>
              <p:nvPr/>
            </p:nvSpPr>
            <p:spPr>
              <a:xfrm>
                <a:off x="2819783" y="2773968"/>
                <a:ext cx="765423" cy="155448"/>
              </a:xfrm>
              <a:prstGeom prst="rect">
                <a:avLst/>
              </a:prstGeom>
              <a:solidFill>
                <a:schemeClr val="tx1"/>
              </a:solidFill>
              <a:ln w="12700" cap="flat" cmpd="sng" algn="ctr">
                <a:noFill/>
                <a:prstDash val="solid"/>
                <a:miter lim="800000"/>
              </a:ln>
              <a:effectLst/>
            </p:spPr>
            <p:txBody>
              <a:bodyPr rtlCol="0" anchor="ctr"/>
              <a:lstStyle/>
              <a:p>
                <a:pPr algn="ctr" defTabSz="453267">
                  <a:defRPr/>
                </a:pPr>
                <a:r>
                  <a:rPr lang="en-US" sz="992" kern="0" dirty="0">
                    <a:solidFill>
                      <a:prstClr val="white"/>
                    </a:solidFill>
                    <a:latin typeface="Arial" panose="020B0604020202020204" pitchFamily="34" charset="0"/>
                  </a:rPr>
                  <a:t>CDC</a:t>
                </a:r>
              </a:p>
            </p:txBody>
          </p:sp>
          <p:pic>
            <p:nvPicPr>
              <p:cNvPr id="76" name="Picture 75">
                <a:extLst>
                  <a:ext uri="{FF2B5EF4-FFF2-40B4-BE49-F238E27FC236}">
                    <a16:creationId xmlns:a16="http://schemas.microsoft.com/office/drawing/2014/main" id="{73DBD567-22D0-4FE3-BD43-8F5D00377DA3}"/>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3418560" y="3166353"/>
                <a:ext cx="115283" cy="145080"/>
              </a:xfrm>
              <a:prstGeom prst="rect">
                <a:avLst/>
              </a:prstGeom>
            </p:spPr>
          </p:pic>
          <p:pic>
            <p:nvPicPr>
              <p:cNvPr id="77" name="Picture 76">
                <a:extLst>
                  <a:ext uri="{FF2B5EF4-FFF2-40B4-BE49-F238E27FC236}">
                    <a16:creationId xmlns:a16="http://schemas.microsoft.com/office/drawing/2014/main" id="{674C1457-676D-42D5-8355-F96CDF6D2EF0}"/>
                  </a:ext>
                </a:extLst>
              </p:cNvPr>
              <p:cNvPicPr>
                <a:picLocks noChangeAspect="1"/>
              </p:cNvPicPr>
              <p:nvPr/>
            </p:nvPicPr>
            <p:blipFill>
              <a:blip r:embed="rId16"/>
              <a:stretch>
                <a:fillRect/>
              </a:stretch>
            </p:blipFill>
            <p:spPr>
              <a:xfrm>
                <a:off x="3013266" y="2946437"/>
                <a:ext cx="374083" cy="134731"/>
              </a:xfrm>
              <a:prstGeom prst="rect">
                <a:avLst/>
              </a:prstGeom>
            </p:spPr>
          </p:pic>
          <p:sp>
            <p:nvSpPr>
              <p:cNvPr id="78" name="Rounded Rectangle 192">
                <a:extLst>
                  <a:ext uri="{FF2B5EF4-FFF2-40B4-BE49-F238E27FC236}">
                    <a16:creationId xmlns:a16="http://schemas.microsoft.com/office/drawing/2014/main" id="{187D923A-6CE1-4DC4-8575-1F53EF2067E9}"/>
                  </a:ext>
                </a:extLst>
              </p:cNvPr>
              <p:cNvSpPr/>
              <p:nvPr/>
            </p:nvSpPr>
            <p:spPr>
              <a:xfrm>
                <a:off x="2904768" y="2960130"/>
                <a:ext cx="598430" cy="312839"/>
              </a:xfrm>
              <a:prstGeom prst="round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lIns="6642" tIns="6642" rIns="6642" bIns="6642" rtlCol="0" anchor="ctr">
                <a:noAutofit/>
              </a:bodyPr>
              <a:lstStyle/>
              <a:p>
                <a:pPr algn="ctr" defTabSz="249120">
                  <a:defRPr/>
                </a:pPr>
                <a:endParaRPr lang="en-US" sz="1195" dirty="0">
                  <a:solidFill>
                    <a:srgbClr val="50B3CF"/>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10BECCA2-4EF5-44EF-8271-B8653ADE4441}"/>
                  </a:ext>
                </a:extLst>
              </p:cNvPr>
              <p:cNvSpPr txBox="1"/>
              <p:nvPr/>
            </p:nvSpPr>
            <p:spPr>
              <a:xfrm>
                <a:off x="2963699" y="3084486"/>
                <a:ext cx="535703" cy="107706"/>
              </a:xfrm>
              <a:prstGeom prst="rect">
                <a:avLst/>
              </a:prstGeom>
            </p:spPr>
            <p:txBody>
              <a:bodyPr wrap="square" lIns="0" tIns="0" rIns="0" bIns="0" rtlCol="0">
                <a:spAutoFit/>
              </a:bodyPr>
              <a:lstStyle/>
              <a:p>
                <a:pPr algn="l"/>
                <a:r>
                  <a:rPr lang="en-US" sz="929" dirty="0">
                    <a:solidFill>
                      <a:schemeClr val="tx2"/>
                    </a:solidFill>
                  </a:rPr>
                  <a:t>MIMIX Share</a:t>
                </a:r>
              </a:p>
            </p:txBody>
          </p:sp>
        </p:grpSp>
      </p:grpSp>
      <p:grpSp>
        <p:nvGrpSpPr>
          <p:cNvPr id="8" name="Group 7">
            <a:extLst>
              <a:ext uri="{FF2B5EF4-FFF2-40B4-BE49-F238E27FC236}">
                <a16:creationId xmlns:a16="http://schemas.microsoft.com/office/drawing/2014/main" id="{40C47F05-7A74-44B7-91F1-213C753967AF}"/>
              </a:ext>
            </a:extLst>
          </p:cNvPr>
          <p:cNvGrpSpPr/>
          <p:nvPr/>
        </p:nvGrpSpPr>
        <p:grpSpPr>
          <a:xfrm>
            <a:off x="5072804" y="4479549"/>
            <a:ext cx="1141523" cy="822445"/>
            <a:chOff x="2791962" y="3374193"/>
            <a:chExt cx="859858" cy="619511"/>
          </a:xfrm>
        </p:grpSpPr>
        <p:sp>
          <p:nvSpPr>
            <p:cNvPr id="193" name="Rectangle 192">
              <a:extLst>
                <a:ext uri="{FF2B5EF4-FFF2-40B4-BE49-F238E27FC236}">
                  <a16:creationId xmlns:a16="http://schemas.microsoft.com/office/drawing/2014/main" id="{3A6E71D2-9FEB-CE45-8BA6-1C9A15AAE46B}"/>
                </a:ext>
              </a:extLst>
            </p:cNvPr>
            <p:cNvSpPr/>
            <p:nvPr/>
          </p:nvSpPr>
          <p:spPr>
            <a:xfrm>
              <a:off x="2791962" y="3374193"/>
              <a:ext cx="859858" cy="619511"/>
            </a:xfrm>
            <a:prstGeom prst="rect">
              <a:avLst/>
            </a:prstGeom>
            <a:solidFill>
              <a:srgbClr val="EFF7E9"/>
            </a:solidFill>
            <a:ln w="12700" cap="flat" cmpd="sng" algn="ctr">
              <a:solidFill>
                <a:schemeClr val="accent2">
                  <a:lumMod val="75000"/>
                </a:schemeClr>
              </a:solidFill>
              <a:prstDash val="solid"/>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pic>
          <p:nvPicPr>
            <p:cNvPr id="191" name="Picture 190">
              <a:extLst>
                <a:ext uri="{FF2B5EF4-FFF2-40B4-BE49-F238E27FC236}">
                  <a16:creationId xmlns:a16="http://schemas.microsoft.com/office/drawing/2014/main" id="{5327E5E3-DB9D-FB45-AA28-707243C769CC}"/>
                </a:ext>
              </a:extLst>
            </p:cNvPr>
            <p:cNvPicPr>
              <a:picLocks noChangeAspect="1"/>
            </p:cNvPicPr>
            <p:nvPr/>
          </p:nvPicPr>
          <p:blipFill>
            <a:blip r:embed="rId17"/>
            <a:stretch>
              <a:fillRect/>
            </a:stretch>
          </p:blipFill>
          <p:spPr>
            <a:xfrm>
              <a:off x="3043094" y="3582515"/>
              <a:ext cx="358386" cy="358386"/>
            </a:xfrm>
            <a:prstGeom prst="rect">
              <a:avLst/>
            </a:prstGeom>
          </p:spPr>
        </p:pic>
        <p:sp>
          <p:nvSpPr>
            <p:cNvPr id="80" name="Rectangle 79">
              <a:extLst>
                <a:ext uri="{FF2B5EF4-FFF2-40B4-BE49-F238E27FC236}">
                  <a16:creationId xmlns:a16="http://schemas.microsoft.com/office/drawing/2014/main" id="{1AA68358-6409-4E5C-B0B0-3A9A986C6038}"/>
                </a:ext>
              </a:extLst>
            </p:cNvPr>
            <p:cNvSpPr/>
            <p:nvPr/>
          </p:nvSpPr>
          <p:spPr>
            <a:xfrm>
              <a:off x="2845805" y="3394717"/>
              <a:ext cx="765423" cy="155448"/>
            </a:xfrm>
            <a:prstGeom prst="rect">
              <a:avLst/>
            </a:prstGeom>
            <a:solidFill>
              <a:schemeClr val="tx1"/>
            </a:solidFill>
            <a:ln w="12700" cap="flat" cmpd="sng" algn="ctr">
              <a:noFill/>
              <a:prstDash val="solid"/>
              <a:miter lim="800000"/>
            </a:ln>
            <a:effectLst/>
          </p:spPr>
          <p:txBody>
            <a:bodyPr rtlCol="0" anchor="ctr"/>
            <a:lstStyle/>
            <a:p>
              <a:pPr algn="ctr" defTabSz="453267">
                <a:defRPr/>
              </a:pPr>
              <a:r>
                <a:rPr lang="en-US" sz="992" kern="0" dirty="0">
                  <a:solidFill>
                    <a:prstClr val="white"/>
                  </a:solidFill>
                  <a:latin typeface="Arial" panose="020B0604020202020204" pitchFamily="34" charset="0"/>
                </a:rPr>
                <a:t>Streaming</a:t>
              </a:r>
            </a:p>
          </p:txBody>
        </p:sp>
      </p:grpSp>
      <p:cxnSp>
        <p:nvCxnSpPr>
          <p:cNvPr id="85" name="Straight Arrow Connector 84">
            <a:extLst>
              <a:ext uri="{FF2B5EF4-FFF2-40B4-BE49-F238E27FC236}">
                <a16:creationId xmlns:a16="http://schemas.microsoft.com/office/drawing/2014/main" id="{177BC9CD-42A0-4F5E-8B69-532B65CB32B2}"/>
              </a:ext>
            </a:extLst>
          </p:cNvPr>
          <p:cNvCxnSpPr>
            <a:cxnSpLocks/>
          </p:cNvCxnSpPr>
          <p:nvPr/>
        </p:nvCxnSpPr>
        <p:spPr>
          <a:xfrm flipV="1">
            <a:off x="6211993" y="4663252"/>
            <a:ext cx="402793" cy="13487"/>
          </a:xfrm>
          <a:prstGeom prst="straightConnector1">
            <a:avLst/>
          </a:prstGeom>
          <a:ln w="28575">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
          </p:nvPr>
        </p:nvSpPr>
        <p:spPr/>
        <p:txBody>
          <a:bodyPr/>
          <a:lstStyle/>
          <a:p>
            <a:fld id="{2EFEF571-C9B4-4D92-A7F7-315B894862A8}" type="slidenum">
              <a:rPr lang="en-US" smtClean="0"/>
              <a:pPr/>
              <a:t>22</a:t>
            </a:fld>
            <a:endParaRPr lang="en-US" dirty="0"/>
          </a:p>
        </p:txBody>
      </p:sp>
      <p:sp>
        <p:nvSpPr>
          <p:cNvPr id="81" name="Oval 80"/>
          <p:cNvSpPr/>
          <p:nvPr/>
        </p:nvSpPr>
        <p:spPr>
          <a:xfrm>
            <a:off x="11568225" y="49908"/>
            <a:ext cx="542868" cy="542868"/>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2" name="Picture 81"/>
          <p:cNvPicPr>
            <a:picLocks noChangeAspect="1"/>
          </p:cNvPicPr>
          <p:nvPr/>
        </p:nvPicPr>
        <p:blipFill>
          <a:blip r:embed="rId18">
            <a:duotone>
              <a:schemeClr val="accent1">
                <a:shade val="45000"/>
                <a:satMod val="135000"/>
              </a:schemeClr>
              <a:prstClr val="white"/>
            </a:duotone>
            <a:clrChange>
              <a:clrFrom>
                <a:srgbClr val="FFFFFF"/>
              </a:clrFrom>
              <a:clrTo>
                <a:srgbClr val="FFFFFF">
                  <a:alpha val="0"/>
                </a:srgbClr>
              </a:clrTo>
            </a:clrChange>
          </a:blip>
          <a:stretch>
            <a:fillRect/>
          </a:stretch>
        </p:blipFill>
        <p:spPr>
          <a:xfrm>
            <a:off x="11695502" y="177291"/>
            <a:ext cx="288314" cy="288314"/>
          </a:xfrm>
          <a:prstGeom prst="rect">
            <a:avLst/>
          </a:prstGeom>
        </p:spPr>
      </p:pic>
      <p:grpSp>
        <p:nvGrpSpPr>
          <p:cNvPr id="17" name="Group 16">
            <a:extLst>
              <a:ext uri="{FF2B5EF4-FFF2-40B4-BE49-F238E27FC236}">
                <a16:creationId xmlns:a16="http://schemas.microsoft.com/office/drawing/2014/main" id="{0CB27655-386C-4264-BE7A-8C0475656450}"/>
              </a:ext>
            </a:extLst>
          </p:cNvPr>
          <p:cNvGrpSpPr/>
          <p:nvPr/>
        </p:nvGrpSpPr>
        <p:grpSpPr>
          <a:xfrm>
            <a:off x="10005037" y="2797282"/>
            <a:ext cx="1089523" cy="1289796"/>
            <a:chOff x="10005037" y="2797282"/>
            <a:chExt cx="1089523" cy="1289796"/>
          </a:xfrm>
        </p:grpSpPr>
        <p:sp>
          <p:nvSpPr>
            <p:cNvPr id="139" name="Rounded Rectangle 138">
              <a:extLst>
                <a:ext uri="{FF2B5EF4-FFF2-40B4-BE49-F238E27FC236}">
                  <a16:creationId xmlns:a16="http://schemas.microsoft.com/office/drawing/2014/main" id="{3C733F32-E66B-2040-98BF-52E7A6BA54F8}"/>
                </a:ext>
              </a:extLst>
            </p:cNvPr>
            <p:cNvSpPr/>
            <p:nvPr/>
          </p:nvSpPr>
          <p:spPr>
            <a:xfrm>
              <a:off x="10005037" y="2797282"/>
              <a:ext cx="1089523" cy="1289796"/>
            </a:xfrm>
            <a:prstGeom prst="roundRect">
              <a:avLst>
                <a:gd name="adj" fmla="val 0"/>
              </a:avLst>
            </a:prstGeom>
            <a:solidFill>
              <a:schemeClr val="tx2">
                <a:lumMod val="25000"/>
                <a:lumOff val="75000"/>
                <a:alpha val="53000"/>
              </a:schemeClr>
            </a:solidFill>
            <a:ln w="3175" cap="flat" cmpd="sng" algn="ctr">
              <a:solidFill>
                <a:srgbClr val="92D050"/>
              </a:solidFill>
              <a:prstDash val="dash"/>
            </a:ln>
            <a:effectLst/>
          </p:spPr>
          <p:txBody>
            <a:bodyPr rtlCol="0" anchor="ctr"/>
            <a:lstStyle/>
            <a:p>
              <a:pPr algn="ctr" defTabSz="1096349">
                <a:defRPr/>
              </a:pPr>
              <a:endParaRPr lang="en-US" sz="1438" kern="0" dirty="0">
                <a:solidFill>
                  <a:prstClr val="white"/>
                </a:solidFill>
                <a:latin typeface="Arial" panose="020B0604020202020204" pitchFamily="34" charset="0"/>
                <a:ea typeface="ＭＳ Ｐゴシック" charset="-128"/>
              </a:endParaRPr>
            </a:p>
          </p:txBody>
        </p:sp>
        <p:pic>
          <p:nvPicPr>
            <p:cNvPr id="13" name="Picture 2" descr="Importing Data into Azure Data Lake Storage Gen2">
              <a:extLst>
                <a:ext uri="{FF2B5EF4-FFF2-40B4-BE49-F238E27FC236}">
                  <a16:creationId xmlns:a16="http://schemas.microsoft.com/office/drawing/2014/main" id="{4A85CD1A-7BE9-45D6-80B8-8FF876768926}"/>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8023" r="27147"/>
            <a:stretch/>
          </p:blipFill>
          <p:spPr bwMode="auto">
            <a:xfrm>
              <a:off x="10128936" y="2950881"/>
              <a:ext cx="841724" cy="98259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8D248DF-E281-40B0-B0FD-1CCE6E340EA9}"/>
                </a:ext>
              </a:extLst>
            </p:cNvPr>
            <p:cNvSpPr txBox="1"/>
            <p:nvPr/>
          </p:nvSpPr>
          <p:spPr>
            <a:xfrm>
              <a:off x="10150764" y="3217241"/>
              <a:ext cx="810128" cy="369332"/>
            </a:xfrm>
            <a:prstGeom prst="rect">
              <a:avLst/>
            </a:prstGeom>
          </p:spPr>
          <p:txBody>
            <a:bodyPr wrap="square" lIns="0" tIns="0" rIns="0" bIns="0" rtlCol="0">
              <a:spAutoFit/>
            </a:bodyPr>
            <a:lstStyle/>
            <a:p>
              <a:pPr algn="ctr"/>
              <a:r>
                <a:rPr lang="en-US" sz="1200" b="1" dirty="0">
                  <a:solidFill>
                    <a:schemeClr val="bg1"/>
                  </a:solidFill>
                </a:rPr>
                <a:t>ADLS Gen2</a:t>
              </a:r>
            </a:p>
          </p:txBody>
        </p:sp>
      </p:grpSp>
    </p:spTree>
    <p:extLst>
      <p:ext uri="{BB962C8B-B14F-4D97-AF65-F5344CB8AC3E}">
        <p14:creationId xmlns:p14="http://schemas.microsoft.com/office/powerpoint/2010/main" val="2157269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0FE1-679F-5348-A90C-1C5F52FC24C0}"/>
              </a:ext>
            </a:extLst>
          </p:cNvPr>
          <p:cNvSpPr>
            <a:spLocks noGrp="1"/>
          </p:cNvSpPr>
          <p:nvPr>
            <p:ph type="title"/>
          </p:nvPr>
        </p:nvSpPr>
        <p:spPr/>
        <p:txBody>
          <a:bodyPr/>
          <a:lstStyle/>
          <a:p>
            <a:r>
              <a:rPr lang="en-US"/>
              <a:t>Tool Evaluation Criteria – Ingestion Engine</a:t>
            </a:r>
            <a:endParaRPr lang="en-US" dirty="0"/>
          </a:p>
        </p:txBody>
      </p:sp>
      <p:graphicFrame>
        <p:nvGraphicFramePr>
          <p:cNvPr id="5" name="Table 4">
            <a:extLst>
              <a:ext uri="{FF2B5EF4-FFF2-40B4-BE49-F238E27FC236}">
                <a16:creationId xmlns:a16="http://schemas.microsoft.com/office/drawing/2014/main" id="{C457007B-45D3-B748-9CBF-BD031F35F1D4}"/>
              </a:ext>
            </a:extLst>
          </p:cNvPr>
          <p:cNvGraphicFramePr>
            <a:graphicFrameLocks noGrp="1"/>
          </p:cNvGraphicFramePr>
          <p:nvPr>
            <p:extLst>
              <p:ext uri="{D42A27DB-BD31-4B8C-83A1-F6EECF244321}">
                <p14:modId xmlns:p14="http://schemas.microsoft.com/office/powerpoint/2010/main" val="924051645"/>
              </p:ext>
            </p:extLst>
          </p:nvPr>
        </p:nvGraphicFramePr>
        <p:xfrm>
          <a:off x="1347670" y="679556"/>
          <a:ext cx="9223716" cy="4371707"/>
        </p:xfrm>
        <a:graphic>
          <a:graphicData uri="http://schemas.openxmlformats.org/drawingml/2006/table">
            <a:tbl>
              <a:tblPr>
                <a:tableStyleId>{8A107856-5554-42FB-B03E-39F5DBC370BA}</a:tableStyleId>
              </a:tblPr>
              <a:tblGrid>
                <a:gridCol w="2884137">
                  <a:extLst>
                    <a:ext uri="{9D8B030D-6E8A-4147-A177-3AD203B41FA5}">
                      <a16:colId xmlns:a16="http://schemas.microsoft.com/office/drawing/2014/main" val="394514884"/>
                    </a:ext>
                  </a:extLst>
                </a:gridCol>
                <a:gridCol w="3567888">
                  <a:extLst>
                    <a:ext uri="{9D8B030D-6E8A-4147-A177-3AD203B41FA5}">
                      <a16:colId xmlns:a16="http://schemas.microsoft.com/office/drawing/2014/main" val="2246907076"/>
                    </a:ext>
                  </a:extLst>
                </a:gridCol>
                <a:gridCol w="2771691">
                  <a:extLst>
                    <a:ext uri="{9D8B030D-6E8A-4147-A177-3AD203B41FA5}">
                      <a16:colId xmlns:a16="http://schemas.microsoft.com/office/drawing/2014/main" val="617961969"/>
                    </a:ext>
                  </a:extLst>
                </a:gridCol>
              </a:tblGrid>
              <a:tr h="583091">
                <a:tc>
                  <a:txBody>
                    <a:bodyPr/>
                    <a:lstStyle/>
                    <a:p>
                      <a:pPr algn="ctr" fontAlgn="b"/>
                      <a:r>
                        <a:rPr lang="en-US" sz="1400" b="1" u="none" strike="noStrike" dirty="0">
                          <a:solidFill>
                            <a:schemeClr val="bg1"/>
                          </a:solidFill>
                          <a:effectLst/>
                        </a:rPr>
                        <a:t>Criteria</a:t>
                      </a:r>
                      <a:endParaRPr lang="en-US" sz="1400" b="1" i="0" u="none" strike="noStrike" dirty="0">
                        <a:solidFill>
                          <a:schemeClr val="bg1"/>
                        </a:solidFill>
                        <a:effectLst/>
                        <a:latin typeface="Arial" panose="020B0604020202020204" pitchFamily="34" charset="0"/>
                      </a:endParaRPr>
                    </a:p>
                  </a:txBody>
                  <a:tcPr marL="12645" marR="12645" marT="12645"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400" b="1" u="none" strike="noStrike" dirty="0">
                          <a:solidFill>
                            <a:schemeClr val="bg1"/>
                          </a:solidFill>
                          <a:effectLst/>
                        </a:rPr>
                        <a:t>Azure Data Factory</a:t>
                      </a:r>
                      <a:endParaRPr lang="en-US" sz="1400" b="1" i="0" u="none" strike="noStrike" dirty="0">
                        <a:solidFill>
                          <a:schemeClr val="bg1"/>
                        </a:solidFill>
                        <a:effectLst/>
                        <a:latin typeface="Arial" panose="020B0604020202020204" pitchFamily="34" charset="0"/>
                      </a:endParaRPr>
                    </a:p>
                  </a:txBody>
                  <a:tcPr marL="12645" marR="12645" marT="12645"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400" b="1" u="none" strike="noStrike" dirty="0">
                          <a:solidFill>
                            <a:schemeClr val="bg1"/>
                          </a:solidFill>
                          <a:effectLst/>
                        </a:rPr>
                        <a:t>Syncsort</a:t>
                      </a:r>
                    </a:p>
                  </a:txBody>
                  <a:tcPr marL="12645" marR="12645" marT="12645"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838867223"/>
                  </a:ext>
                </a:extLst>
              </a:tr>
              <a:tr h="315718">
                <a:tc>
                  <a:txBody>
                    <a:bodyPr/>
                    <a:lstStyle/>
                    <a:p>
                      <a:pPr algn="ctr" fontAlgn="b"/>
                      <a:r>
                        <a:rPr lang="en-US" sz="1200" u="none" strike="noStrike" dirty="0">
                          <a:solidFill>
                            <a:schemeClr val="tx2"/>
                          </a:solidFill>
                          <a:effectLst/>
                        </a:rPr>
                        <a:t>File Ingestion</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57</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57</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24105052"/>
                  </a:ext>
                </a:extLst>
              </a:tr>
              <a:tr h="315718">
                <a:tc>
                  <a:txBody>
                    <a:bodyPr/>
                    <a:lstStyle/>
                    <a:p>
                      <a:pPr algn="ctr" fontAlgn="b"/>
                      <a:r>
                        <a:rPr lang="en-US" sz="1200" u="none" strike="noStrike" dirty="0">
                          <a:solidFill>
                            <a:schemeClr val="tx2"/>
                          </a:solidFill>
                          <a:effectLst/>
                        </a:rPr>
                        <a:t>Database</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28</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28</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88708611"/>
                  </a:ext>
                </a:extLst>
              </a:tr>
              <a:tr h="315718">
                <a:tc>
                  <a:txBody>
                    <a:bodyPr/>
                    <a:lstStyle/>
                    <a:p>
                      <a:pPr algn="ctr" fontAlgn="b"/>
                      <a:r>
                        <a:rPr lang="en-US" sz="1200" u="none" strike="noStrike" dirty="0">
                          <a:solidFill>
                            <a:schemeClr val="tx2"/>
                          </a:solidFill>
                          <a:effectLst/>
                        </a:rPr>
                        <a:t>Mainframe</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0</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45</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0591965"/>
                  </a:ext>
                </a:extLst>
              </a:tr>
              <a:tr h="315718">
                <a:tc>
                  <a:txBody>
                    <a:bodyPr/>
                    <a:lstStyle/>
                    <a:p>
                      <a:pPr algn="ctr" fontAlgn="b"/>
                      <a:r>
                        <a:rPr lang="en-US" sz="1200" u="none" strike="noStrike" dirty="0">
                          <a:solidFill>
                            <a:schemeClr val="tx2"/>
                          </a:solidFill>
                          <a:effectLst/>
                        </a:rPr>
                        <a:t>API Calls (Real time/Batch)</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25</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16</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08619337"/>
                  </a:ext>
                </a:extLst>
              </a:tr>
              <a:tr h="315718">
                <a:tc>
                  <a:txBody>
                    <a:bodyPr/>
                    <a:lstStyle/>
                    <a:p>
                      <a:pPr algn="ctr" fontAlgn="b"/>
                      <a:r>
                        <a:rPr lang="en-US" sz="1200" u="none" strike="noStrike" dirty="0">
                          <a:solidFill>
                            <a:schemeClr val="tx2"/>
                          </a:solidFill>
                          <a:effectLst/>
                        </a:rPr>
                        <a:t>Streaming</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99</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57</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23597696"/>
                  </a:ext>
                </a:extLst>
              </a:tr>
              <a:tr h="315718">
                <a:tc>
                  <a:txBody>
                    <a:bodyPr/>
                    <a:lstStyle/>
                    <a:p>
                      <a:pPr algn="ctr" fontAlgn="b"/>
                      <a:r>
                        <a:rPr lang="en-US" sz="1200" u="none" strike="noStrike" dirty="0">
                          <a:solidFill>
                            <a:schemeClr val="tx2"/>
                          </a:solidFill>
                          <a:effectLst/>
                        </a:rPr>
                        <a:t>Customization</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21</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8</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00634165"/>
                  </a:ext>
                </a:extLst>
              </a:tr>
              <a:tr h="315718">
                <a:tc>
                  <a:txBody>
                    <a:bodyPr/>
                    <a:lstStyle/>
                    <a:p>
                      <a:pPr algn="ctr" fontAlgn="b"/>
                      <a:r>
                        <a:rPr lang="en-US" sz="1200" u="none" strike="noStrike" dirty="0">
                          <a:solidFill>
                            <a:schemeClr val="tx2"/>
                          </a:solidFill>
                          <a:effectLst/>
                        </a:rPr>
                        <a:t>Governance and Security</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22</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12</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53428672"/>
                  </a:ext>
                </a:extLst>
              </a:tr>
              <a:tr h="315718">
                <a:tc>
                  <a:txBody>
                    <a:bodyPr/>
                    <a:lstStyle/>
                    <a:p>
                      <a:pPr algn="ctr" fontAlgn="b"/>
                      <a:r>
                        <a:rPr lang="en-US" sz="1200" u="none" strike="noStrike" dirty="0">
                          <a:solidFill>
                            <a:schemeClr val="tx2"/>
                          </a:solidFill>
                          <a:effectLst/>
                        </a:rPr>
                        <a:t>Audit and Scheduler</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3</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2</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39417327"/>
                  </a:ext>
                </a:extLst>
              </a:tr>
              <a:tr h="315718">
                <a:tc>
                  <a:txBody>
                    <a:bodyPr/>
                    <a:lstStyle/>
                    <a:p>
                      <a:pPr algn="ctr" fontAlgn="b"/>
                      <a:r>
                        <a:rPr lang="en-US" sz="1200" u="none" strike="noStrike" dirty="0">
                          <a:solidFill>
                            <a:schemeClr val="tx2"/>
                          </a:solidFill>
                          <a:effectLst/>
                        </a:rPr>
                        <a:t>Egress</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16</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12</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46607221"/>
                  </a:ext>
                </a:extLst>
              </a:tr>
              <a:tr h="315718">
                <a:tc>
                  <a:txBody>
                    <a:bodyPr/>
                    <a:lstStyle/>
                    <a:p>
                      <a:pPr algn="ctr" fontAlgn="b"/>
                      <a:r>
                        <a:rPr lang="en-US" sz="1200" u="none" strike="noStrike" dirty="0">
                          <a:solidFill>
                            <a:schemeClr val="tx2"/>
                          </a:solidFill>
                          <a:effectLst/>
                        </a:rPr>
                        <a:t>Cloud Capability</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45</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24</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88224661"/>
                  </a:ext>
                </a:extLst>
              </a:tr>
              <a:tr h="315718">
                <a:tc>
                  <a:txBody>
                    <a:bodyPr/>
                    <a:lstStyle/>
                    <a:p>
                      <a:pPr algn="ctr" fontAlgn="b"/>
                      <a:r>
                        <a:rPr lang="en-US" sz="1200" u="none" strike="noStrike" dirty="0">
                          <a:solidFill>
                            <a:schemeClr val="tx2"/>
                          </a:solidFill>
                          <a:effectLst/>
                        </a:rPr>
                        <a:t>General</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30</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14</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36965852"/>
                  </a:ext>
                </a:extLst>
              </a:tr>
              <a:tr h="315718">
                <a:tc>
                  <a:txBody>
                    <a:bodyPr/>
                    <a:lstStyle/>
                    <a:p>
                      <a:pPr algn="ctr" fontAlgn="b"/>
                      <a:r>
                        <a:rPr lang="en-US" sz="1200" u="none" strike="noStrike" dirty="0">
                          <a:solidFill>
                            <a:schemeClr val="tx2"/>
                          </a:solidFill>
                          <a:effectLst/>
                        </a:rPr>
                        <a:t>Total</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346</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200" u="none" strike="noStrike" dirty="0">
                          <a:solidFill>
                            <a:schemeClr val="tx2"/>
                          </a:solidFill>
                          <a:effectLst/>
                        </a:rPr>
                        <a:t>275</a:t>
                      </a:r>
                      <a:endParaRPr lang="en-US" sz="1200" b="0" i="0" u="none" strike="noStrike" dirty="0">
                        <a:solidFill>
                          <a:schemeClr val="tx2"/>
                        </a:solidFill>
                        <a:effectLst/>
                        <a:latin typeface="Arial" panose="020B0604020202020204" pitchFamily="34" charset="0"/>
                      </a:endParaRPr>
                    </a:p>
                  </a:txBody>
                  <a:tcPr marL="0" marR="0" marT="0" marB="0"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05064660"/>
                  </a:ext>
                </a:extLst>
              </a:tr>
            </a:tbl>
          </a:graphicData>
        </a:graphic>
      </p:graphicFrame>
      <p:sp>
        <p:nvSpPr>
          <p:cNvPr id="3" name="TextBox 2">
            <a:extLst>
              <a:ext uri="{FF2B5EF4-FFF2-40B4-BE49-F238E27FC236}">
                <a16:creationId xmlns:a16="http://schemas.microsoft.com/office/drawing/2014/main" id="{2A34612E-6EAB-D44A-BC47-27A6F39FC3CE}"/>
              </a:ext>
            </a:extLst>
          </p:cNvPr>
          <p:cNvSpPr txBox="1"/>
          <p:nvPr/>
        </p:nvSpPr>
        <p:spPr>
          <a:xfrm>
            <a:off x="275771" y="5258179"/>
            <a:ext cx="11612678" cy="738664"/>
          </a:xfrm>
          <a:prstGeom prst="rect">
            <a:avLst/>
          </a:prstGeom>
          <a:ln w="19050">
            <a:noFill/>
          </a:ln>
        </p:spPr>
        <p:txBody>
          <a:bodyPr wrap="square" lIns="0" tIns="0" rIns="0" bIns="0" rtlCol="0">
            <a:spAutoFit/>
          </a:bodyPr>
          <a:lstStyle/>
          <a:p>
            <a:pPr algn="ctr"/>
            <a:r>
              <a:rPr lang="en-US" sz="1600" b="1" dirty="0">
                <a:solidFill>
                  <a:schemeClr val="tx2"/>
                </a:solidFill>
              </a:rPr>
              <a:t>Recommendation</a:t>
            </a:r>
            <a:endParaRPr lang="en-US" sz="1600" dirty="0">
              <a:solidFill>
                <a:schemeClr val="tx2"/>
              </a:solidFill>
            </a:endParaRPr>
          </a:p>
          <a:p>
            <a:pPr algn="ctr"/>
            <a:r>
              <a:rPr lang="en-US" sz="1600" dirty="0">
                <a:solidFill>
                  <a:schemeClr val="tx2"/>
                </a:solidFill>
              </a:rPr>
              <a:t>Use Syncsort DMX non-Hadoop version on a VM for the mainframe ingestion only, due to its limited scalability. Use ADF 2.0, Databricks, Polybase, and Azure Synapse for the remaining ingestion &amp; integration.</a:t>
            </a:r>
          </a:p>
        </p:txBody>
      </p:sp>
      <p:sp>
        <p:nvSpPr>
          <p:cNvPr id="7" name="Slide Number Placeholder 6"/>
          <p:cNvSpPr>
            <a:spLocks noGrp="1"/>
          </p:cNvSpPr>
          <p:nvPr>
            <p:ph type="sldNum" sz="quarter" idx="4"/>
          </p:nvPr>
        </p:nvSpPr>
        <p:spPr/>
        <p:txBody>
          <a:bodyPr/>
          <a:lstStyle/>
          <a:p>
            <a:fld id="{2EFEF571-C9B4-4D92-A7F7-315B894862A8}" type="slidenum">
              <a:rPr lang="en-US" smtClean="0"/>
              <a:pPr/>
              <a:t>23</a:t>
            </a:fld>
            <a:endParaRPr lang="en-US" dirty="0"/>
          </a:p>
        </p:txBody>
      </p:sp>
      <p:sp>
        <p:nvSpPr>
          <p:cNvPr id="8" name="Oval 7"/>
          <p:cNvSpPr/>
          <p:nvPr/>
        </p:nvSpPr>
        <p:spPr>
          <a:xfrm>
            <a:off x="11568225" y="49908"/>
            <a:ext cx="542868" cy="542868"/>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9" name="Picture 8"/>
          <p:cNvPicPr>
            <a:picLocks noChangeAspect="1"/>
          </p:cNvPicPr>
          <p:nvPr/>
        </p:nvPicPr>
        <p:blipFill>
          <a:blip r:embed="rId2">
            <a:duotone>
              <a:schemeClr val="accent1">
                <a:shade val="45000"/>
                <a:satMod val="135000"/>
              </a:schemeClr>
              <a:prstClr val="white"/>
            </a:duotone>
            <a:clrChange>
              <a:clrFrom>
                <a:srgbClr val="FFFFFF"/>
              </a:clrFrom>
              <a:clrTo>
                <a:srgbClr val="FFFFFF">
                  <a:alpha val="0"/>
                </a:srgbClr>
              </a:clrTo>
            </a:clrChange>
          </a:blip>
          <a:stretch>
            <a:fillRect/>
          </a:stretch>
        </p:blipFill>
        <p:spPr>
          <a:xfrm>
            <a:off x="11695502" y="177291"/>
            <a:ext cx="288314" cy="288314"/>
          </a:xfrm>
          <a:prstGeom prst="rect">
            <a:avLst/>
          </a:prstGeom>
        </p:spPr>
      </p:pic>
    </p:spTree>
    <p:extLst>
      <p:ext uri="{BB962C8B-B14F-4D97-AF65-F5344CB8AC3E}">
        <p14:creationId xmlns:p14="http://schemas.microsoft.com/office/powerpoint/2010/main" val="354169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6668523" y="1130883"/>
            <a:ext cx="2199053" cy="2199053"/>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F922180-77D2-4312-B80B-5124869CBDE7}"/>
              </a:ext>
            </a:extLst>
          </p:cNvPr>
          <p:cNvSpPr>
            <a:spLocks noGrp="1"/>
          </p:cNvSpPr>
          <p:nvPr>
            <p:ph type="sldNum" sz="quarter" idx="4"/>
          </p:nvPr>
        </p:nvSpPr>
        <p:spPr/>
        <p:txBody>
          <a:bodyPr/>
          <a:lstStyle/>
          <a:p>
            <a:fld id="{2EFEF571-C9B4-4D92-A7F7-315B894862A8}" type="slidenum">
              <a:rPr lang="en-US" smtClean="0"/>
              <a:pPr/>
              <a:t>24</a:t>
            </a:fld>
            <a:endParaRPr lang="en-US" dirty="0"/>
          </a:p>
        </p:txBody>
      </p:sp>
      <p:sp>
        <p:nvSpPr>
          <p:cNvPr id="14" name="Rectangle 13"/>
          <p:cNvSpPr/>
          <p:nvPr/>
        </p:nvSpPr>
        <p:spPr>
          <a:xfrm>
            <a:off x="5566209" y="3613017"/>
            <a:ext cx="4403680" cy="477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accent3"/>
                </a:solidFill>
              </a:rPr>
              <a:t>Data Catalog</a:t>
            </a:r>
            <a:endParaRPr lang="en-US" sz="1600" i="1" dirty="0">
              <a:solidFill>
                <a:schemeClr val="accent3"/>
              </a:solidFill>
            </a:endParaRPr>
          </a:p>
        </p:txBody>
      </p:sp>
      <p:sp>
        <p:nvSpPr>
          <p:cNvPr id="17" name="Rectangle 16"/>
          <p:cNvSpPr/>
          <p:nvPr/>
        </p:nvSpPr>
        <p:spPr>
          <a:xfrm>
            <a:off x="4574473" y="4257786"/>
            <a:ext cx="6387152" cy="369332"/>
          </a:xfrm>
          <a:prstGeom prst="rect">
            <a:avLst/>
          </a:prstGeom>
        </p:spPr>
        <p:txBody>
          <a:bodyPr wrap="square" lIns="0" rIns="0">
            <a:spAutoFit/>
          </a:bodyPr>
          <a:lstStyle/>
          <a:p>
            <a:pPr algn="ctr"/>
            <a:r>
              <a:rPr lang="en-US" dirty="0">
                <a:solidFill>
                  <a:schemeClr val="tx2">
                    <a:lumMod val="50000"/>
                    <a:lumOff val="50000"/>
                  </a:schemeClr>
                </a:solidFill>
                <a:latin typeface="Arial" panose="020B0604020202020204" pitchFamily="34" charset="0"/>
              </a:rPr>
              <a:t>Evaluation Criteria and Scoring</a:t>
            </a:r>
          </a:p>
        </p:txBody>
      </p:sp>
      <p:pic>
        <p:nvPicPr>
          <p:cNvPr id="11" name="Picture 10"/>
          <p:cNvPicPr>
            <a:picLocks noChangeAspect="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blip>
          <a:srcRect t="13651" b="13651"/>
          <a:stretch/>
        </p:blipFill>
        <p:spPr>
          <a:xfrm>
            <a:off x="6894762" y="1546718"/>
            <a:ext cx="1746573" cy="1367380"/>
          </a:xfrm>
          <a:prstGeom prst="rect">
            <a:avLst/>
          </a:prstGeom>
        </p:spPr>
      </p:pic>
      <p:sp>
        <p:nvSpPr>
          <p:cNvPr id="12" name="Oval 11"/>
          <p:cNvSpPr/>
          <p:nvPr/>
        </p:nvSpPr>
        <p:spPr>
          <a:xfrm>
            <a:off x="9289576"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Oval 14"/>
          <p:cNvSpPr/>
          <p:nvPr/>
        </p:nvSpPr>
        <p:spPr>
          <a:xfrm>
            <a:off x="10036004"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p:cNvSpPr/>
          <p:nvPr/>
        </p:nvSpPr>
        <p:spPr>
          <a:xfrm>
            <a:off x="10782431"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p:cNvSpPr/>
          <p:nvPr/>
        </p:nvSpPr>
        <p:spPr>
          <a:xfrm>
            <a:off x="11528859" y="211876"/>
            <a:ext cx="542868" cy="542868"/>
          </a:xfrm>
          <a:prstGeom prst="ellipse">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9" name="Picture 18"/>
          <p:cNvPicPr>
            <a:picLocks noChangeAspect="1"/>
          </p:cNvPicPr>
          <p:nvPr/>
        </p:nvPicPr>
        <p:blipFill rotWithShape="1">
          <a:blip r:embed="rId3">
            <a:duotone>
              <a:schemeClr val="bg2">
                <a:shade val="45000"/>
                <a:satMod val="135000"/>
              </a:schemeClr>
              <a:prstClr val="white"/>
            </a:duotone>
            <a:clrChange>
              <a:clrFrom>
                <a:srgbClr val="FFFFFF"/>
              </a:clrFrom>
              <a:clrTo>
                <a:srgbClr val="FFFFFF">
                  <a:alpha val="0"/>
                </a:srgbClr>
              </a:clrTo>
            </a:clrChange>
          </a:blip>
          <a:srcRect b="9157"/>
          <a:stretch/>
        </p:blipFill>
        <p:spPr>
          <a:xfrm>
            <a:off x="9413763" y="339259"/>
            <a:ext cx="294493" cy="288102"/>
          </a:xfrm>
          <a:prstGeom prst="rect">
            <a:avLst/>
          </a:prstGeom>
        </p:spPr>
      </p:pic>
      <p:pic>
        <p:nvPicPr>
          <p:cNvPr id="20" name="Picture 2" descr="Architecture, data, data architecture, document, enterprise ..."/>
          <p:cNvPicPr>
            <a:picLocks noChangeAspect="1" noChangeArrowheads="1"/>
          </p:cNvPicPr>
          <p:nvPr/>
        </p:nvPicPr>
        <p:blipFill>
          <a:blip r:embed="rId4"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15564" y="292463"/>
            <a:ext cx="383746" cy="383746"/>
          </a:xfrm>
          <a:prstGeom prst="rect">
            <a:avLst/>
          </a:prstGeom>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5">
            <a:duotone>
              <a:schemeClr val="bg2">
                <a:shade val="45000"/>
                <a:satMod val="135000"/>
              </a:schemeClr>
              <a:prstClr val="white"/>
            </a:duotone>
            <a:clrChange>
              <a:clrFrom>
                <a:srgbClr val="FFFFFF"/>
              </a:clrFrom>
              <a:clrTo>
                <a:srgbClr val="FFFFFF">
                  <a:alpha val="0"/>
                </a:srgbClr>
              </a:clrTo>
            </a:clrChange>
          </a:blip>
          <a:stretch>
            <a:fillRect/>
          </a:stretch>
        </p:blipFill>
        <p:spPr>
          <a:xfrm>
            <a:off x="10909708" y="339259"/>
            <a:ext cx="288314" cy="288314"/>
          </a:xfrm>
          <a:prstGeom prst="rect">
            <a:avLst/>
          </a:prstGeom>
        </p:spPr>
      </p:pic>
      <p:pic>
        <p:nvPicPr>
          <p:cNvPr id="22" name="Picture 21"/>
          <p:cNvPicPr>
            <a:picLocks noChangeAspect="1"/>
          </p:cNvPicPr>
          <p:nvPr/>
        </p:nvPicPr>
        <p:blipFill rotWithShape="1">
          <a:blip r:embed="rId2">
            <a:duotone>
              <a:schemeClr val="accent3">
                <a:shade val="45000"/>
                <a:satMod val="135000"/>
              </a:schemeClr>
              <a:prstClr val="white"/>
            </a:duotone>
            <a:clrChange>
              <a:clrFrom>
                <a:srgbClr val="FFFFFF"/>
              </a:clrFrom>
              <a:clrTo>
                <a:srgbClr val="FFFFFF">
                  <a:alpha val="0"/>
                </a:srgbClr>
              </a:clrTo>
            </a:clrChange>
          </a:blip>
          <a:srcRect t="13651" b="13651"/>
          <a:stretch/>
        </p:blipFill>
        <p:spPr>
          <a:xfrm>
            <a:off x="11622124" y="343823"/>
            <a:ext cx="356336" cy="278973"/>
          </a:xfrm>
          <a:prstGeom prst="rect">
            <a:avLst/>
          </a:prstGeom>
        </p:spPr>
      </p:pic>
      <p:pic>
        <p:nvPicPr>
          <p:cNvPr id="23" name="Picture 22">
            <a:extLst>
              <a:ext uri="{FF2B5EF4-FFF2-40B4-BE49-F238E27FC236}">
                <a16:creationId xmlns:a16="http://schemas.microsoft.com/office/drawing/2014/main" id="{F1B9C837-1028-9D44-997A-8FB6E8276459}"/>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7076" y="12800"/>
            <a:ext cx="4370912" cy="6858000"/>
          </a:xfrm>
          <a:prstGeom prst="rect">
            <a:avLst/>
          </a:prstGeom>
          <a:solidFill>
            <a:srgbClr val="000000"/>
          </a:solidFill>
        </p:spPr>
      </p:pic>
      <p:sp>
        <p:nvSpPr>
          <p:cNvPr id="24" name="Rectangle 23"/>
          <p:cNvSpPr/>
          <p:nvPr/>
        </p:nvSpPr>
        <p:spPr>
          <a:xfrm>
            <a:off x="12966" y="0"/>
            <a:ext cx="4370912" cy="6870800"/>
          </a:xfrm>
          <a:prstGeom prst="rect">
            <a:avLst/>
          </a:pr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Tree>
    <p:extLst>
      <p:ext uri="{BB962C8B-B14F-4D97-AF65-F5344CB8AC3E}">
        <p14:creationId xmlns:p14="http://schemas.microsoft.com/office/powerpoint/2010/main" val="379197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DA6F-5829-44C1-BDB1-39E487F03A5F}"/>
              </a:ext>
            </a:extLst>
          </p:cNvPr>
          <p:cNvSpPr>
            <a:spLocks noGrp="1"/>
          </p:cNvSpPr>
          <p:nvPr>
            <p:ph type="title"/>
          </p:nvPr>
        </p:nvSpPr>
        <p:spPr/>
        <p:txBody>
          <a:bodyPr/>
          <a:lstStyle/>
          <a:p>
            <a:r>
              <a:rPr lang="en-US"/>
              <a:t>Data Catalog – Criteria evaluation</a:t>
            </a:r>
            <a:endParaRPr lang="en-US" dirty="0"/>
          </a:p>
        </p:txBody>
      </p:sp>
      <p:sp>
        <p:nvSpPr>
          <p:cNvPr id="4" name="Slide Number Placeholder 3">
            <a:extLst>
              <a:ext uri="{FF2B5EF4-FFF2-40B4-BE49-F238E27FC236}">
                <a16:creationId xmlns:a16="http://schemas.microsoft.com/office/drawing/2014/main" id="{735149A9-BBB7-49D7-9F42-6FB3AA20CA8F}"/>
              </a:ext>
            </a:extLst>
          </p:cNvPr>
          <p:cNvSpPr>
            <a:spLocks noGrp="1"/>
          </p:cNvSpPr>
          <p:nvPr>
            <p:ph type="sldNum" sz="quarter" idx="4"/>
          </p:nvPr>
        </p:nvSpPr>
        <p:spPr/>
        <p:txBody>
          <a:bodyPr/>
          <a:lstStyle/>
          <a:p>
            <a:fld id="{2EFEF571-C9B4-4D92-A7F7-315B894862A8}" type="slidenum">
              <a:rPr lang="en-US" smtClean="0"/>
              <a:pPr/>
              <a:t>25</a:t>
            </a:fld>
            <a:endParaRPr lang="en-US" dirty="0"/>
          </a:p>
        </p:txBody>
      </p:sp>
      <p:sp>
        <p:nvSpPr>
          <p:cNvPr id="9" name="Oval 8"/>
          <p:cNvSpPr/>
          <p:nvPr/>
        </p:nvSpPr>
        <p:spPr>
          <a:xfrm>
            <a:off x="11548459" y="133749"/>
            <a:ext cx="542868" cy="542868"/>
          </a:xfrm>
          <a:prstGeom prst="ellipse">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 name="Picture 9"/>
          <p:cNvPicPr>
            <a:picLocks noChangeAspect="1"/>
          </p:cNvPicPr>
          <p:nvPr/>
        </p:nvPicPr>
        <p:blipFill rotWithShape="1">
          <a:blip r:embed="rId2">
            <a:duotone>
              <a:schemeClr val="accent3">
                <a:shade val="45000"/>
                <a:satMod val="135000"/>
              </a:schemeClr>
              <a:prstClr val="white"/>
            </a:duotone>
            <a:clrChange>
              <a:clrFrom>
                <a:srgbClr val="FFFFFF"/>
              </a:clrFrom>
              <a:clrTo>
                <a:srgbClr val="FFFFFF">
                  <a:alpha val="0"/>
                </a:srgbClr>
              </a:clrTo>
            </a:clrChange>
          </a:blip>
          <a:srcRect t="13651" b="13651"/>
          <a:stretch/>
        </p:blipFill>
        <p:spPr>
          <a:xfrm>
            <a:off x="11641724" y="265696"/>
            <a:ext cx="356336" cy="27897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121215912"/>
              </p:ext>
            </p:extLst>
          </p:nvPr>
        </p:nvGraphicFramePr>
        <p:xfrm>
          <a:off x="268480" y="529389"/>
          <a:ext cx="11279976" cy="5432222"/>
        </p:xfrm>
        <a:graphic>
          <a:graphicData uri="http://schemas.openxmlformats.org/drawingml/2006/table">
            <a:tbl>
              <a:tblPr/>
              <a:tblGrid>
                <a:gridCol w="1182352">
                  <a:extLst>
                    <a:ext uri="{9D8B030D-6E8A-4147-A177-3AD203B41FA5}">
                      <a16:colId xmlns:a16="http://schemas.microsoft.com/office/drawing/2014/main" val="292039150"/>
                    </a:ext>
                  </a:extLst>
                </a:gridCol>
                <a:gridCol w="1886528">
                  <a:extLst>
                    <a:ext uri="{9D8B030D-6E8A-4147-A177-3AD203B41FA5}">
                      <a16:colId xmlns:a16="http://schemas.microsoft.com/office/drawing/2014/main" val="3360486902"/>
                    </a:ext>
                  </a:extLst>
                </a:gridCol>
                <a:gridCol w="562355">
                  <a:extLst>
                    <a:ext uri="{9D8B030D-6E8A-4147-A177-3AD203B41FA5}">
                      <a16:colId xmlns:a16="http://schemas.microsoft.com/office/drawing/2014/main" val="3811170783"/>
                    </a:ext>
                  </a:extLst>
                </a:gridCol>
                <a:gridCol w="323296">
                  <a:extLst>
                    <a:ext uri="{9D8B030D-6E8A-4147-A177-3AD203B41FA5}">
                      <a16:colId xmlns:a16="http://schemas.microsoft.com/office/drawing/2014/main" val="170253195"/>
                    </a:ext>
                  </a:extLst>
                </a:gridCol>
                <a:gridCol w="470573">
                  <a:extLst>
                    <a:ext uri="{9D8B030D-6E8A-4147-A177-3AD203B41FA5}">
                      <a16:colId xmlns:a16="http://schemas.microsoft.com/office/drawing/2014/main" val="3879561654"/>
                    </a:ext>
                  </a:extLst>
                </a:gridCol>
                <a:gridCol w="384182">
                  <a:extLst>
                    <a:ext uri="{9D8B030D-6E8A-4147-A177-3AD203B41FA5}">
                      <a16:colId xmlns:a16="http://schemas.microsoft.com/office/drawing/2014/main" val="2329967264"/>
                    </a:ext>
                  </a:extLst>
                </a:gridCol>
                <a:gridCol w="571150">
                  <a:extLst>
                    <a:ext uri="{9D8B030D-6E8A-4147-A177-3AD203B41FA5}">
                      <a16:colId xmlns:a16="http://schemas.microsoft.com/office/drawing/2014/main" val="34837026"/>
                    </a:ext>
                  </a:extLst>
                </a:gridCol>
                <a:gridCol w="283605">
                  <a:extLst>
                    <a:ext uri="{9D8B030D-6E8A-4147-A177-3AD203B41FA5}">
                      <a16:colId xmlns:a16="http://schemas.microsoft.com/office/drawing/2014/main" val="908584485"/>
                    </a:ext>
                  </a:extLst>
                </a:gridCol>
                <a:gridCol w="482025">
                  <a:extLst>
                    <a:ext uri="{9D8B030D-6E8A-4147-A177-3AD203B41FA5}">
                      <a16:colId xmlns:a16="http://schemas.microsoft.com/office/drawing/2014/main" val="948540304"/>
                    </a:ext>
                  </a:extLst>
                </a:gridCol>
                <a:gridCol w="352132">
                  <a:extLst>
                    <a:ext uri="{9D8B030D-6E8A-4147-A177-3AD203B41FA5}">
                      <a16:colId xmlns:a16="http://schemas.microsoft.com/office/drawing/2014/main" val="718424752"/>
                    </a:ext>
                  </a:extLst>
                </a:gridCol>
                <a:gridCol w="490140">
                  <a:extLst>
                    <a:ext uri="{9D8B030D-6E8A-4147-A177-3AD203B41FA5}">
                      <a16:colId xmlns:a16="http://schemas.microsoft.com/office/drawing/2014/main" val="911419478"/>
                    </a:ext>
                  </a:extLst>
                </a:gridCol>
                <a:gridCol w="4291638">
                  <a:extLst>
                    <a:ext uri="{9D8B030D-6E8A-4147-A177-3AD203B41FA5}">
                      <a16:colId xmlns:a16="http://schemas.microsoft.com/office/drawing/2014/main" val="2439514920"/>
                    </a:ext>
                  </a:extLst>
                </a:gridCol>
              </a:tblGrid>
              <a:tr h="364444">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Functional Areas</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Parameters</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Weightage</a:t>
                      </a:r>
                    </a:p>
                    <a:p>
                      <a:pPr marL="0" algn="ctr" defTabSz="1219140" rtl="0" eaLnBrk="1" fontAlgn="b" latinLnBrk="0" hangingPunct="1"/>
                      <a:r>
                        <a:rPr lang="en-US" sz="900" b="0" u="none" strike="noStrike" kern="1200" dirty="0">
                          <a:solidFill>
                            <a:schemeClr val="bg1"/>
                          </a:solidFill>
                          <a:effectLst/>
                          <a:latin typeface="+mn-lt"/>
                          <a:ea typeface="+mn-ea"/>
                          <a:cs typeface="+mn-cs"/>
                        </a:rPr>
                        <a:t>(1-3)</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grid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Collibra</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hMerge="1">
                  <a:txBody>
                    <a:bodyPr/>
                    <a:lstStyle/>
                    <a:p>
                      <a:endParaRPr lang="en-US"/>
                    </a:p>
                  </a:txBody>
                  <a:tcPr/>
                </a:tc>
                <a:tc grid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Informatica (Axon+EDC)</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hMerge="1">
                  <a:txBody>
                    <a:bodyPr/>
                    <a:lstStyle/>
                    <a:p>
                      <a:endParaRPr lang="en-US"/>
                    </a:p>
                  </a:txBody>
                  <a:tcPr/>
                </a:tc>
                <a:tc grid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Alation</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hMerge="1">
                  <a:txBody>
                    <a:bodyPr/>
                    <a:lstStyle/>
                    <a:p>
                      <a:endParaRPr lang="en-US"/>
                    </a:p>
                  </a:txBody>
                  <a:tcPr/>
                </a:tc>
                <a:tc grid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IBM</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hMerge="1">
                  <a:txBody>
                    <a:bodyPr/>
                    <a:lstStyle/>
                    <a:p>
                      <a:endParaRPr lang="en-US"/>
                    </a:p>
                  </a:txBody>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Comments</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4041146193"/>
                  </a:ext>
                </a:extLst>
              </a:tr>
              <a:tr h="397169">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 </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 </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 </a:t>
                      </a:r>
                    </a:p>
                  </a:txBody>
                  <a:tcPr marL="4959" marR="4959" marT="4959"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S</a:t>
                      </a:r>
                    </a:p>
                  </a:txBody>
                  <a:tcPr marL="4082" marR="4082" marT="40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WS</a:t>
                      </a:r>
                    </a:p>
                  </a:txBody>
                  <a:tcPr marL="4082" marR="4082" marT="40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S</a:t>
                      </a:r>
                    </a:p>
                  </a:txBody>
                  <a:tcPr marL="4082" marR="4082" marT="40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WS</a:t>
                      </a:r>
                    </a:p>
                  </a:txBody>
                  <a:tcPr marL="4082" marR="4082" marT="40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S</a:t>
                      </a:r>
                    </a:p>
                  </a:txBody>
                  <a:tcPr marL="4082" marR="4082" marT="40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WS</a:t>
                      </a:r>
                    </a:p>
                  </a:txBody>
                  <a:tcPr marL="4082" marR="4082" marT="40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S</a:t>
                      </a:r>
                    </a:p>
                  </a:txBody>
                  <a:tcPr marL="4082" marR="4082" marT="40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WS</a:t>
                      </a:r>
                    </a:p>
                  </a:txBody>
                  <a:tcPr marL="4082" marR="4082" marT="40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endParaRPr lang="en-US" sz="900" b="0" u="none" strike="noStrike" kern="1200" dirty="0">
                        <a:solidFill>
                          <a:schemeClr val="bg1"/>
                        </a:solidFill>
                        <a:effectLst/>
                        <a:latin typeface="+mn-lt"/>
                        <a:ea typeface="+mn-ea"/>
                        <a:cs typeface="+mn-cs"/>
                      </a:endParaRPr>
                    </a:p>
                  </a:txBody>
                  <a:tcPr marL="4082" marR="4082" marT="40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1"/>
                    </a:solidFill>
                  </a:tcPr>
                </a:tc>
                <a:extLst>
                  <a:ext uri="{0D108BD9-81ED-4DB2-BD59-A6C34878D82A}">
                    <a16:rowId xmlns:a16="http://schemas.microsoft.com/office/drawing/2014/main" val="3985198806"/>
                  </a:ext>
                </a:extLst>
              </a:tr>
              <a:tr h="409092">
                <a:tc rowSpan="7">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Data Catalog</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Business Glossary</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Collibra has fully configurable meta model which enables capturing rich and custom Business Taxonomies</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5542693"/>
                  </a:ext>
                </a:extLst>
              </a:tr>
              <a:tr h="269861">
                <a:tc vMerge="1">
                  <a:txBody>
                    <a:bodyPr/>
                    <a:lstStyle/>
                    <a:p>
                      <a:endParaRPr lang="en-US"/>
                    </a:p>
                  </a:txBody>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RDBMS Metadata Harvesting</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Collibra has OOB connectors available for most RDBMS sources</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25045266"/>
                  </a:ext>
                </a:extLst>
              </a:tr>
              <a:tr h="539721">
                <a:tc vMerge="1">
                  <a:txBody>
                    <a:bodyPr/>
                    <a:lstStyle/>
                    <a:p>
                      <a:endParaRPr lang="en-US"/>
                    </a:p>
                  </a:txBody>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ETL Metadata Harvesting </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4</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4</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4</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4</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ETL metadata has different models in different ETL tools and is too verbose for Visual Consumption. Generally this requires custom builds and abstractions to be made usable</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716504294"/>
                  </a:ext>
                </a:extLst>
              </a:tr>
              <a:tr h="409092">
                <a:tc vMerge="1">
                  <a:txBody>
                    <a:bodyPr/>
                    <a:lstStyle/>
                    <a:p>
                      <a:endParaRPr lang="en-US"/>
                    </a:p>
                  </a:txBody>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Data Lake Metadata Harvesting  (Hdfs, Hive, ADLSGen2)</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This can be done via Azure Data Catalog - AZUREDC2DGC solution </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810252522"/>
                  </a:ext>
                </a:extLst>
              </a:tr>
              <a:tr h="409092">
                <a:tc vMerge="1">
                  <a:txBody>
                    <a:bodyPr/>
                    <a:lstStyle/>
                    <a:p>
                      <a:endParaRPr lang="en-US"/>
                    </a:p>
                  </a:txBody>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BI Metadata Harvesting  (PowerBI, Tableau)</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Collibra has OOB connector for Tableau and Power BI</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94536573"/>
                  </a:ext>
                </a:extLst>
              </a:tr>
              <a:tr h="269861">
                <a:tc vMerge="1">
                  <a:txBody>
                    <a:bodyPr/>
                    <a:lstStyle/>
                    <a:p>
                      <a:endParaRPr lang="en-US"/>
                    </a:p>
                  </a:txBody>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Cloud Storage Harvesting  (Azure Blob)</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This can be done via Azure Data Catalog - AZUREDC2DGC solution </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225552142"/>
                  </a:ext>
                </a:extLst>
              </a:tr>
              <a:tr h="409092">
                <a:tc vMerge="1">
                  <a:txBody>
                    <a:bodyPr/>
                    <a:lstStyle/>
                    <a:p>
                      <a:endParaRPr lang="en-US"/>
                    </a:p>
                  </a:txBody>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Cloud Database Harvesting   (Azure Synapse Analytics)</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1</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Collibra has OOB connector for any source which can be connected through JDBC drivers which includes Azure Synapse Analytics</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560630376"/>
                  </a:ext>
                </a:extLst>
              </a:tr>
              <a:tr h="269861">
                <a:tc rowSpan="3">
                  <a:txBody>
                    <a:bodyPr/>
                    <a:lstStyle/>
                    <a:p>
                      <a:pPr marL="0" algn="l" defTabSz="1219140" rtl="0" eaLnBrk="1" fontAlgn="b" latinLnBrk="0" hangingPunct="1"/>
                      <a:r>
                        <a:rPr lang="en-US" sz="1000" u="none" strike="noStrike" kern="1200">
                          <a:solidFill>
                            <a:schemeClr val="tx2"/>
                          </a:solidFill>
                          <a:effectLst/>
                          <a:latin typeface="+mn-lt"/>
                          <a:ea typeface="+mn-ea"/>
                          <a:cs typeface="+mn-cs"/>
                        </a:rPr>
                        <a:t>Data Governance</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Policy Management</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Business friendly UI and custom meta model to manage Policy metadata</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94364611"/>
                  </a:ext>
                </a:extLst>
              </a:tr>
              <a:tr h="269861">
                <a:tc vMerge="1">
                  <a:txBody>
                    <a:bodyPr/>
                    <a:lstStyle/>
                    <a:p>
                      <a:endParaRPr lang="en-US"/>
                    </a:p>
                  </a:txBody>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Rules Management</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Business friendly UI and custom meta model to manage Policy metadata</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23035249"/>
                  </a:ext>
                </a:extLst>
              </a:tr>
              <a:tr h="409092">
                <a:tc vMerge="1">
                  <a:txBody>
                    <a:bodyPr/>
                    <a:lstStyle/>
                    <a:p>
                      <a:endParaRPr lang="en-US"/>
                    </a:p>
                  </a:txBody>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Process Workflow </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BPMN 2.0 compliant Workflow framework to build and operationalize custom governance processes. 20 + OOB Processes also available</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365436488"/>
                  </a:ext>
                </a:extLst>
              </a:tr>
              <a:tr h="656327">
                <a:tc rowSpan="2">
                  <a:txBody>
                    <a:bodyPr/>
                    <a:lstStyle/>
                    <a:p>
                      <a:pPr marL="0" algn="l" defTabSz="1219140" rtl="0" eaLnBrk="1" fontAlgn="b" latinLnBrk="0" hangingPunct="1"/>
                      <a:r>
                        <a:rPr lang="en-US" sz="1000" u="none" strike="noStrike" kern="1200">
                          <a:solidFill>
                            <a:schemeClr val="tx2"/>
                          </a:solidFill>
                          <a:effectLst/>
                          <a:latin typeface="+mn-lt"/>
                          <a:ea typeface="+mn-ea"/>
                          <a:cs typeface="+mn-cs"/>
                        </a:rPr>
                        <a:t>Data Lineage</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Technical Data Lineage (Attribute/Column level)</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Collibra has great Visualization features, but sourcing attribute level lineage data needs manual effort to extract and visualize at a level of abstraction that adds maximum value to end users.</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06563307"/>
                  </a:ext>
                </a:extLst>
              </a:tr>
              <a:tr h="269861">
                <a:tc vMerge="1">
                  <a:txBody>
                    <a:bodyPr/>
                    <a:lstStyle/>
                    <a:p>
                      <a:endParaRPr lang="en-US"/>
                    </a:p>
                  </a:txBody>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Business Lineage and Traceability</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4959" marR="4959" marT="4959"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Great Visualization features including interactive Diagrams to explore traceability</a:t>
                      </a:r>
                    </a:p>
                  </a:txBody>
                  <a:tcPr marL="4959" marR="4959" marT="4959"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92245546"/>
                  </a:ext>
                </a:extLst>
              </a:tr>
            </a:tbl>
          </a:graphicData>
        </a:graphic>
      </p:graphicFrame>
      <p:sp>
        <p:nvSpPr>
          <p:cNvPr id="12" name="Rectangle 11"/>
          <p:cNvSpPr/>
          <p:nvPr/>
        </p:nvSpPr>
        <p:spPr>
          <a:xfrm>
            <a:off x="4581201" y="6044798"/>
            <a:ext cx="1963595" cy="465405"/>
          </a:xfrm>
          <a:prstGeom prst="rect">
            <a:avLst/>
          </a:prstGeom>
          <a:noFill/>
          <a:ln w="3175">
            <a:solidFill>
              <a:schemeClr val="tx2">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a:solidFill>
                  <a:schemeClr val="tx2">
                    <a:lumMod val="65000"/>
                    <a:lumOff val="35000"/>
                  </a:schemeClr>
                </a:solidFill>
              </a:rPr>
              <a:t>S - Score</a:t>
            </a:r>
          </a:p>
          <a:p>
            <a:pPr marL="171450" indent="-171450">
              <a:buFont typeface="Arial" panose="020B0604020202020204" pitchFamily="34" charset="0"/>
              <a:buChar char="•"/>
            </a:pPr>
            <a:r>
              <a:rPr lang="en-US" sz="1050" dirty="0">
                <a:solidFill>
                  <a:schemeClr val="tx2">
                    <a:lumMod val="65000"/>
                    <a:lumOff val="35000"/>
                  </a:schemeClr>
                </a:solidFill>
              </a:rPr>
              <a:t>WS – Weighted Score</a:t>
            </a:r>
          </a:p>
        </p:txBody>
      </p:sp>
    </p:spTree>
    <p:extLst>
      <p:ext uri="{BB962C8B-B14F-4D97-AF65-F5344CB8AC3E}">
        <p14:creationId xmlns:p14="http://schemas.microsoft.com/office/powerpoint/2010/main" val="369670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DA6F-5829-44C1-BDB1-39E487F03A5F}"/>
              </a:ext>
            </a:extLst>
          </p:cNvPr>
          <p:cNvSpPr>
            <a:spLocks noGrp="1"/>
          </p:cNvSpPr>
          <p:nvPr>
            <p:ph type="title"/>
          </p:nvPr>
        </p:nvSpPr>
        <p:spPr/>
        <p:txBody>
          <a:bodyPr/>
          <a:lstStyle/>
          <a:p>
            <a:r>
              <a:rPr lang="en-US"/>
              <a:t>Data Catalog – Criteria evaluation</a:t>
            </a:r>
            <a:endParaRPr lang="en-US" dirty="0"/>
          </a:p>
        </p:txBody>
      </p:sp>
      <p:sp>
        <p:nvSpPr>
          <p:cNvPr id="4" name="Slide Number Placeholder 3">
            <a:extLst>
              <a:ext uri="{FF2B5EF4-FFF2-40B4-BE49-F238E27FC236}">
                <a16:creationId xmlns:a16="http://schemas.microsoft.com/office/drawing/2014/main" id="{735149A9-BBB7-49D7-9F42-6FB3AA20CA8F}"/>
              </a:ext>
            </a:extLst>
          </p:cNvPr>
          <p:cNvSpPr>
            <a:spLocks noGrp="1"/>
          </p:cNvSpPr>
          <p:nvPr>
            <p:ph type="sldNum" sz="quarter" idx="4"/>
          </p:nvPr>
        </p:nvSpPr>
        <p:spPr/>
        <p:txBody>
          <a:bodyPr/>
          <a:lstStyle/>
          <a:p>
            <a:fld id="{2EFEF571-C9B4-4D92-A7F7-315B894862A8}" type="slidenum">
              <a:rPr lang="en-US" smtClean="0"/>
              <a:pPr/>
              <a:t>26</a:t>
            </a:fld>
            <a:endParaRPr lang="en-US" dirty="0"/>
          </a:p>
        </p:txBody>
      </p:sp>
      <p:graphicFrame>
        <p:nvGraphicFramePr>
          <p:cNvPr id="6" name="Table 5">
            <a:extLst>
              <a:ext uri="{FF2B5EF4-FFF2-40B4-BE49-F238E27FC236}">
                <a16:creationId xmlns:a16="http://schemas.microsoft.com/office/drawing/2014/main" id="{99359BEC-CE8D-4A55-9CCB-CBB6ADA7CBE0}"/>
              </a:ext>
            </a:extLst>
          </p:cNvPr>
          <p:cNvGraphicFramePr>
            <a:graphicFrameLocks noGrp="1"/>
          </p:cNvGraphicFramePr>
          <p:nvPr>
            <p:extLst>
              <p:ext uri="{D42A27DB-BD31-4B8C-83A1-F6EECF244321}">
                <p14:modId xmlns:p14="http://schemas.microsoft.com/office/powerpoint/2010/main" val="2283731254"/>
              </p:ext>
            </p:extLst>
          </p:nvPr>
        </p:nvGraphicFramePr>
        <p:xfrm>
          <a:off x="95534" y="544669"/>
          <a:ext cx="10895376" cy="4435463"/>
        </p:xfrm>
        <a:graphic>
          <a:graphicData uri="http://schemas.openxmlformats.org/drawingml/2006/table">
            <a:tbl>
              <a:tblPr>
                <a:tableStyleId>{5C22544A-7EE6-4342-B048-85BDC9FD1C3A}</a:tableStyleId>
              </a:tblPr>
              <a:tblGrid>
                <a:gridCol w="1086552">
                  <a:extLst>
                    <a:ext uri="{9D8B030D-6E8A-4147-A177-3AD203B41FA5}">
                      <a16:colId xmlns:a16="http://schemas.microsoft.com/office/drawing/2014/main" val="2549415122"/>
                    </a:ext>
                  </a:extLst>
                </a:gridCol>
                <a:gridCol w="1486501">
                  <a:extLst>
                    <a:ext uri="{9D8B030D-6E8A-4147-A177-3AD203B41FA5}">
                      <a16:colId xmlns:a16="http://schemas.microsoft.com/office/drawing/2014/main" val="579308174"/>
                    </a:ext>
                  </a:extLst>
                </a:gridCol>
                <a:gridCol w="596696">
                  <a:extLst>
                    <a:ext uri="{9D8B030D-6E8A-4147-A177-3AD203B41FA5}">
                      <a16:colId xmlns:a16="http://schemas.microsoft.com/office/drawing/2014/main" val="3945886928"/>
                    </a:ext>
                  </a:extLst>
                </a:gridCol>
                <a:gridCol w="314050">
                  <a:extLst>
                    <a:ext uri="{9D8B030D-6E8A-4147-A177-3AD203B41FA5}">
                      <a16:colId xmlns:a16="http://schemas.microsoft.com/office/drawing/2014/main" val="633490195"/>
                    </a:ext>
                  </a:extLst>
                </a:gridCol>
                <a:gridCol w="460607">
                  <a:extLst>
                    <a:ext uri="{9D8B030D-6E8A-4147-A177-3AD203B41FA5}">
                      <a16:colId xmlns:a16="http://schemas.microsoft.com/office/drawing/2014/main" val="57699900"/>
                    </a:ext>
                  </a:extLst>
                </a:gridCol>
                <a:gridCol w="408264">
                  <a:extLst>
                    <a:ext uri="{9D8B030D-6E8A-4147-A177-3AD203B41FA5}">
                      <a16:colId xmlns:a16="http://schemas.microsoft.com/office/drawing/2014/main" val="1841490378"/>
                    </a:ext>
                  </a:extLst>
                </a:gridCol>
                <a:gridCol w="523417">
                  <a:extLst>
                    <a:ext uri="{9D8B030D-6E8A-4147-A177-3AD203B41FA5}">
                      <a16:colId xmlns:a16="http://schemas.microsoft.com/office/drawing/2014/main" val="250194754"/>
                    </a:ext>
                  </a:extLst>
                </a:gridCol>
                <a:gridCol w="314050">
                  <a:extLst>
                    <a:ext uri="{9D8B030D-6E8A-4147-A177-3AD203B41FA5}">
                      <a16:colId xmlns:a16="http://schemas.microsoft.com/office/drawing/2014/main" val="294591994"/>
                    </a:ext>
                  </a:extLst>
                </a:gridCol>
                <a:gridCol w="523416">
                  <a:extLst>
                    <a:ext uri="{9D8B030D-6E8A-4147-A177-3AD203B41FA5}">
                      <a16:colId xmlns:a16="http://schemas.microsoft.com/office/drawing/2014/main" val="1276560158"/>
                    </a:ext>
                  </a:extLst>
                </a:gridCol>
                <a:gridCol w="484330">
                  <a:extLst>
                    <a:ext uri="{9D8B030D-6E8A-4147-A177-3AD203B41FA5}">
                      <a16:colId xmlns:a16="http://schemas.microsoft.com/office/drawing/2014/main" val="2160066810"/>
                    </a:ext>
                  </a:extLst>
                </a:gridCol>
                <a:gridCol w="300794">
                  <a:extLst>
                    <a:ext uri="{9D8B030D-6E8A-4147-A177-3AD203B41FA5}">
                      <a16:colId xmlns:a16="http://schemas.microsoft.com/office/drawing/2014/main" val="960556909"/>
                    </a:ext>
                  </a:extLst>
                </a:gridCol>
                <a:gridCol w="4396699">
                  <a:extLst>
                    <a:ext uri="{9D8B030D-6E8A-4147-A177-3AD203B41FA5}">
                      <a16:colId xmlns:a16="http://schemas.microsoft.com/office/drawing/2014/main" val="953834396"/>
                    </a:ext>
                  </a:extLst>
                </a:gridCol>
              </a:tblGrid>
              <a:tr h="392527">
                <a:tc row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Functional Areas</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row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Parameters</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row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Weightage(1-3)</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grid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Collibra</a:t>
                      </a:r>
                    </a:p>
                  </a:txBody>
                  <a:tcPr marL="4082" marR="4082" marT="4082" marB="0" anchor="ctr">
                    <a:solidFill>
                      <a:schemeClr val="tx1"/>
                    </a:solidFill>
                  </a:tcPr>
                </a:tc>
                <a:tc hMerge="1">
                  <a:txBody>
                    <a:bodyPr/>
                    <a:lstStyle/>
                    <a:p>
                      <a:endParaRPr lang="en-US"/>
                    </a:p>
                  </a:txBody>
                  <a:tcPr>
                    <a:solidFill>
                      <a:schemeClr val="bg1">
                        <a:lumMod val="95000"/>
                      </a:schemeClr>
                    </a:solidFill>
                  </a:tcPr>
                </a:tc>
                <a:tc grid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Informatica (Axon+EDC)</a:t>
                      </a:r>
                    </a:p>
                  </a:txBody>
                  <a:tcPr marL="4082" marR="4082" marT="4082" marB="0" anchor="ctr">
                    <a:solidFill>
                      <a:schemeClr val="tx1"/>
                    </a:solidFill>
                  </a:tcPr>
                </a:tc>
                <a:tc hMerge="1">
                  <a:txBody>
                    <a:bodyPr/>
                    <a:lstStyle/>
                    <a:p>
                      <a:endParaRPr lang="en-US"/>
                    </a:p>
                  </a:txBody>
                  <a:tcPr>
                    <a:solidFill>
                      <a:schemeClr val="bg1">
                        <a:lumMod val="95000"/>
                      </a:schemeClr>
                    </a:solidFill>
                  </a:tcPr>
                </a:tc>
                <a:tc grid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Alation</a:t>
                      </a:r>
                    </a:p>
                  </a:txBody>
                  <a:tcPr marL="4082" marR="4082" marT="4082" marB="0" anchor="ctr">
                    <a:solidFill>
                      <a:schemeClr val="tx1"/>
                    </a:solidFill>
                  </a:tcPr>
                </a:tc>
                <a:tc hMerge="1">
                  <a:txBody>
                    <a:bodyPr/>
                    <a:lstStyle/>
                    <a:p>
                      <a:endParaRPr lang="en-US"/>
                    </a:p>
                  </a:txBody>
                  <a:tcPr>
                    <a:solidFill>
                      <a:schemeClr val="bg1">
                        <a:lumMod val="95000"/>
                      </a:schemeClr>
                    </a:solidFill>
                  </a:tcPr>
                </a:tc>
                <a:tc grid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IBM</a:t>
                      </a:r>
                    </a:p>
                  </a:txBody>
                  <a:tcPr marL="4082" marR="4082" marT="4082" marB="0" anchor="ctr">
                    <a:solidFill>
                      <a:schemeClr val="tx1"/>
                    </a:solidFill>
                  </a:tcPr>
                </a:tc>
                <a:tc hMerge="1">
                  <a:txBody>
                    <a:bodyPr/>
                    <a:lstStyle/>
                    <a:p>
                      <a:endParaRPr lang="en-US"/>
                    </a:p>
                  </a:txBody>
                  <a:tcPr>
                    <a:solidFill>
                      <a:schemeClr val="bg1">
                        <a:lumMod val="95000"/>
                      </a:schemeClr>
                    </a:solidFill>
                  </a:tcPr>
                </a:tc>
                <a:tc rowSpan="2">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Comments (Collibra)</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extLst>
                  <a:ext uri="{0D108BD9-81ED-4DB2-BD59-A6C34878D82A}">
                    <a16:rowId xmlns:a16="http://schemas.microsoft.com/office/drawing/2014/main" val="3623083697"/>
                  </a:ext>
                </a:extLst>
              </a:tr>
              <a:tr h="171765">
                <a:tc vMerge="1">
                  <a:txBody>
                    <a:bodyPr/>
                    <a:lstStyle/>
                    <a:p>
                      <a:pPr marL="0" algn="ctr" defTabSz="1219140" rtl="0" eaLnBrk="1" fontAlgn="b" latinLnBrk="0" hangingPunct="1"/>
                      <a:endParaRPr lang="en-US" sz="900" b="1" u="none" strike="noStrike" kern="1200" dirty="0">
                        <a:solidFill>
                          <a:schemeClr val="bg1"/>
                        </a:solidFill>
                        <a:effectLst/>
                        <a:latin typeface="+mn-lt"/>
                        <a:ea typeface="+mn-ea"/>
                        <a:cs typeface="+mn-cs"/>
                      </a:endParaRPr>
                    </a:p>
                  </a:txBody>
                  <a:tcPr marL="4082" marR="4082" marT="4082" marB="0" anchor="ctr">
                    <a:solidFill>
                      <a:schemeClr val="tx2">
                        <a:lumMod val="75000"/>
                        <a:lumOff val="25000"/>
                      </a:schemeClr>
                    </a:solidFill>
                  </a:tcPr>
                </a:tc>
                <a:tc vMerge="1">
                  <a:txBody>
                    <a:bodyPr/>
                    <a:lstStyle/>
                    <a:p>
                      <a:pPr marL="0" algn="ctr" defTabSz="1219140" rtl="0" eaLnBrk="1" fontAlgn="b" latinLnBrk="0" hangingPunct="1"/>
                      <a:endParaRPr lang="en-US" sz="900" b="1" u="none" strike="noStrike" kern="1200" dirty="0">
                        <a:solidFill>
                          <a:schemeClr val="bg1"/>
                        </a:solidFill>
                        <a:effectLst/>
                        <a:latin typeface="+mn-lt"/>
                        <a:ea typeface="+mn-ea"/>
                        <a:cs typeface="+mn-cs"/>
                      </a:endParaRPr>
                    </a:p>
                  </a:txBody>
                  <a:tcPr marL="4082" marR="4082" marT="4082" marB="0" anchor="ctr">
                    <a:solidFill>
                      <a:schemeClr val="tx2">
                        <a:lumMod val="75000"/>
                        <a:lumOff val="25000"/>
                      </a:schemeClr>
                    </a:solidFill>
                  </a:tcPr>
                </a:tc>
                <a:tc vMerge="1">
                  <a:txBody>
                    <a:bodyPr/>
                    <a:lstStyle/>
                    <a:p>
                      <a:pPr marL="0" algn="ctr" defTabSz="1219140" rtl="0" eaLnBrk="1" fontAlgn="b" latinLnBrk="0" hangingPunct="1"/>
                      <a:endParaRPr lang="en-US" sz="900" b="1" u="none" strike="noStrike" kern="1200" dirty="0">
                        <a:solidFill>
                          <a:schemeClr val="bg1"/>
                        </a:solidFill>
                        <a:effectLst/>
                        <a:latin typeface="+mn-lt"/>
                        <a:ea typeface="+mn-ea"/>
                        <a:cs typeface="+mn-cs"/>
                      </a:endParaRPr>
                    </a:p>
                  </a:txBody>
                  <a:tcPr marL="4082" marR="4082" marT="4082" marB="0" anchor="ctr">
                    <a:solidFill>
                      <a:schemeClr val="tx2">
                        <a:lumMod val="75000"/>
                        <a:lumOff val="25000"/>
                      </a:schemeClr>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S</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WS</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S</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WS</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S</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WS</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S</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a:txBody>
                    <a:bodyPr/>
                    <a:lstStyle/>
                    <a:p>
                      <a:pPr marL="0" algn="ctr" defTabSz="1219140" rtl="0" eaLnBrk="1" fontAlgn="b" latinLnBrk="0" hangingPunct="1"/>
                      <a:r>
                        <a:rPr lang="en-US" sz="900" b="0" u="none" strike="noStrike" kern="1200" dirty="0">
                          <a:solidFill>
                            <a:schemeClr val="bg1"/>
                          </a:solidFill>
                          <a:effectLst/>
                          <a:latin typeface="+mn-lt"/>
                          <a:ea typeface="+mn-ea"/>
                          <a:cs typeface="+mn-cs"/>
                        </a:rPr>
                        <a:t>WS</a:t>
                      </a:r>
                    </a:p>
                  </a:txBody>
                  <a:tcPr marL="4082" marR="4082" marT="4082" marB="0" anchor="ctr">
                    <a:lnB w="12700" cap="flat" cmpd="sng" algn="ctr">
                      <a:solidFill>
                        <a:schemeClr val="tx2"/>
                      </a:solidFill>
                      <a:prstDash val="solid"/>
                      <a:round/>
                      <a:headEnd type="none" w="med" len="med"/>
                      <a:tailEnd type="none" w="med" len="med"/>
                    </a:lnB>
                    <a:solidFill>
                      <a:schemeClr val="tx1"/>
                    </a:solidFill>
                  </a:tcPr>
                </a:tc>
                <a:tc vMerge="1">
                  <a:txBody>
                    <a:bodyPr/>
                    <a:lstStyle/>
                    <a:p>
                      <a:pPr marL="0" algn="ctr" defTabSz="1219140" rtl="0" eaLnBrk="1" fontAlgn="b" latinLnBrk="0" hangingPunct="1"/>
                      <a:endParaRPr lang="en-US" sz="900" b="1" u="none" strike="noStrike" kern="1200" dirty="0">
                        <a:solidFill>
                          <a:schemeClr val="bg1"/>
                        </a:solidFill>
                        <a:effectLst/>
                        <a:latin typeface="+mn-lt"/>
                        <a:ea typeface="+mn-ea"/>
                        <a:cs typeface="+mn-cs"/>
                      </a:endParaRPr>
                    </a:p>
                  </a:txBody>
                  <a:tcPr marL="4082" marR="4082" marT="4082" marB="0" anchor="ctr">
                    <a:solidFill>
                      <a:schemeClr val="tx2">
                        <a:lumMod val="75000"/>
                        <a:lumOff val="25000"/>
                      </a:schemeClr>
                    </a:solidFill>
                  </a:tcPr>
                </a:tc>
                <a:extLst>
                  <a:ext uri="{0D108BD9-81ED-4DB2-BD59-A6C34878D82A}">
                    <a16:rowId xmlns:a16="http://schemas.microsoft.com/office/drawing/2014/main" val="2217569894"/>
                  </a:ext>
                </a:extLst>
              </a:tr>
              <a:tr h="435502">
                <a:tc rowSpan="3">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GDPR</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Data Discovery / Identify Sensitive data</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9</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Reference Lookups, Pattern based and Machine Learning enabled discovery features for Automatic Data Classification</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57042497"/>
                  </a:ext>
                </a:extLst>
              </a:tr>
              <a:tr h="435502">
                <a:tc vMerge="1">
                  <a:txBody>
                    <a:bodyPr/>
                    <a:lstStyle/>
                    <a:p>
                      <a:endParaRPr lang="en-US"/>
                    </a:p>
                  </a:txBody>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Data Classification / Tagging/ Annotation</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a:solidFill>
                            <a:schemeClr val="tx2"/>
                          </a:solidFill>
                          <a:effectLst/>
                          <a:latin typeface="+mn-lt"/>
                          <a:ea typeface="+mn-ea"/>
                          <a:cs typeface="+mn-cs"/>
                        </a:rPr>
                        <a:t>Automatic Data Classification and business friendly UI featurs to manage Tags</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7751794"/>
                  </a:ext>
                </a:extLst>
              </a:tr>
              <a:tr h="650375">
                <a:tc vMerge="1">
                  <a:txBody>
                    <a:bodyPr/>
                    <a:lstStyle/>
                    <a:p>
                      <a:endParaRPr lang="en-US"/>
                    </a:p>
                  </a:txBody>
                  <a:tcPr/>
                </a:tc>
                <a:tc>
                  <a:txBody>
                    <a:bodyPr/>
                    <a:lstStyle/>
                    <a:p>
                      <a:pPr marL="0" algn="l" defTabSz="1219140" rtl="0" eaLnBrk="1" fontAlgn="b" latinLnBrk="0" hangingPunct="1"/>
                      <a:r>
                        <a:rPr lang="en-US" sz="1000" u="none" strike="noStrike" kern="1200">
                          <a:solidFill>
                            <a:schemeClr val="tx2"/>
                          </a:solidFill>
                          <a:effectLst/>
                          <a:latin typeface="+mn-lt"/>
                          <a:ea typeface="+mn-ea"/>
                          <a:cs typeface="+mn-cs"/>
                        </a:rPr>
                        <a:t>Tracking Data Usage - Data Events,</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Custom Meta Model helps manage metadata across business and technology layers enabling tracking Data </a:t>
                      </a:r>
                      <a:r>
                        <a:rPr lang="en-US" sz="1000" u="none" strike="noStrike" kern="1200" dirty="0" err="1">
                          <a:solidFill>
                            <a:schemeClr val="tx2"/>
                          </a:solidFill>
                          <a:effectLst/>
                          <a:latin typeface="+mn-lt"/>
                          <a:ea typeface="+mn-ea"/>
                          <a:cs typeface="+mn-cs"/>
                        </a:rPr>
                        <a:t>Usage.e.g</a:t>
                      </a:r>
                      <a:r>
                        <a:rPr lang="en-US" sz="1000" u="none" strike="noStrike" kern="1200" dirty="0">
                          <a:solidFill>
                            <a:schemeClr val="tx2"/>
                          </a:solidFill>
                          <a:effectLst/>
                          <a:latin typeface="+mn-lt"/>
                          <a:ea typeface="+mn-ea"/>
                          <a:cs typeface="+mn-cs"/>
                        </a:rPr>
                        <a:t>. Usage per Business Process/Application</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43664146"/>
                  </a:ext>
                </a:extLst>
              </a:tr>
              <a:tr h="650375">
                <a:tc rowSpan="4">
                  <a:txBody>
                    <a:bodyPr/>
                    <a:lstStyle/>
                    <a:p>
                      <a:pPr marL="0" algn="l" defTabSz="1219140" rtl="0" eaLnBrk="1" fontAlgn="b" latinLnBrk="0" hangingPunct="1"/>
                      <a:r>
                        <a:rPr lang="en-US" sz="1000" u="none" strike="noStrike" kern="1200">
                          <a:solidFill>
                            <a:schemeClr val="tx2"/>
                          </a:solidFill>
                          <a:effectLst/>
                          <a:latin typeface="+mn-lt"/>
                          <a:ea typeface="+mn-ea"/>
                          <a:cs typeface="+mn-cs"/>
                        </a:rPr>
                        <a:t>Data Marketplace</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a:solidFill>
                            <a:schemeClr val="tx2"/>
                          </a:solidFill>
                          <a:effectLst/>
                          <a:latin typeface="+mn-lt"/>
                          <a:ea typeface="+mn-ea"/>
                          <a:cs typeface="+mn-cs"/>
                        </a:rPr>
                        <a:t>Business User Experience - Search/Explore/ Trust</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9</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9</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Excellent Business friendly UI is </a:t>
                      </a:r>
                      <a:r>
                        <a:rPr lang="en-US" sz="1000" u="none" strike="noStrike" kern="1200" dirty="0" err="1">
                          <a:solidFill>
                            <a:schemeClr val="tx2"/>
                          </a:solidFill>
                          <a:effectLst/>
                          <a:latin typeface="+mn-lt"/>
                          <a:ea typeface="+mn-ea"/>
                          <a:cs typeface="+mn-cs"/>
                        </a:rPr>
                        <a:t>Collibra's</a:t>
                      </a:r>
                      <a:r>
                        <a:rPr lang="en-US" sz="1000" u="none" strike="noStrike" kern="1200" dirty="0">
                          <a:solidFill>
                            <a:schemeClr val="tx2"/>
                          </a:solidFill>
                          <a:effectLst/>
                          <a:latin typeface="+mn-lt"/>
                          <a:ea typeface="+mn-ea"/>
                          <a:cs typeface="+mn-cs"/>
                        </a:rPr>
                        <a:t> USP</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73064444"/>
                  </a:ext>
                </a:extLst>
              </a:tr>
              <a:tr h="435502">
                <a:tc vMerge="1">
                  <a:txBody>
                    <a:bodyPr/>
                    <a:lstStyle/>
                    <a:p>
                      <a:endParaRPr lang="en-US"/>
                    </a:p>
                  </a:txBody>
                  <a:tcPr/>
                </a:tc>
                <a:tc>
                  <a:txBody>
                    <a:bodyPr/>
                    <a:lstStyle/>
                    <a:p>
                      <a:pPr marL="0" algn="l" defTabSz="1219140" rtl="0" eaLnBrk="1" fontAlgn="b" latinLnBrk="0" hangingPunct="1"/>
                      <a:r>
                        <a:rPr lang="en-US" sz="1000" u="none" strike="noStrike" kern="1200">
                          <a:solidFill>
                            <a:schemeClr val="tx2"/>
                          </a:solidFill>
                          <a:effectLst/>
                          <a:latin typeface="+mn-lt"/>
                          <a:ea typeface="+mn-ea"/>
                          <a:cs typeface="+mn-cs"/>
                        </a:rPr>
                        <a:t>Intelligent Facet Search</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4</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4</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4</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4</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Features like Search Recommendations based on Weightages, Usage, Personas</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079975410"/>
                  </a:ext>
                </a:extLst>
              </a:tr>
              <a:tr h="650375">
                <a:tc vMerge="1">
                  <a:txBody>
                    <a:bodyPr/>
                    <a:lstStyle/>
                    <a:p>
                      <a:endParaRPr lang="en-US"/>
                    </a:p>
                  </a:txBody>
                  <a:tcPr/>
                </a:tc>
                <a:tc>
                  <a:txBody>
                    <a:bodyPr/>
                    <a:lstStyle/>
                    <a:p>
                      <a:pPr marL="0" algn="l" defTabSz="1219140" rtl="0" eaLnBrk="1" fontAlgn="b" latinLnBrk="0" hangingPunct="1"/>
                      <a:r>
                        <a:rPr lang="en-US" sz="1000" u="none" strike="noStrike" kern="1200">
                          <a:solidFill>
                            <a:schemeClr val="tx2"/>
                          </a:solidFill>
                          <a:effectLst/>
                          <a:latin typeface="+mn-lt"/>
                          <a:ea typeface="+mn-ea"/>
                          <a:cs typeface="+mn-cs"/>
                        </a:rPr>
                        <a:t>Data Access Request</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9</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Data </a:t>
                      </a:r>
                      <a:r>
                        <a:rPr lang="en-US" sz="1000" u="none" strike="noStrike" kern="1200" dirty="0" err="1">
                          <a:solidFill>
                            <a:schemeClr val="tx2"/>
                          </a:solidFill>
                          <a:effectLst/>
                          <a:latin typeface="+mn-lt"/>
                          <a:ea typeface="+mn-ea"/>
                          <a:cs typeface="+mn-cs"/>
                        </a:rPr>
                        <a:t>Acccess</a:t>
                      </a:r>
                      <a:r>
                        <a:rPr lang="en-US" sz="1000" u="none" strike="noStrike" kern="1200" dirty="0">
                          <a:solidFill>
                            <a:schemeClr val="tx2"/>
                          </a:solidFill>
                          <a:effectLst/>
                          <a:latin typeface="+mn-lt"/>
                          <a:ea typeface="+mn-ea"/>
                          <a:cs typeface="+mn-cs"/>
                        </a:rPr>
                        <a:t>/Shopping Experience enabled through a combination of capabilities like cataloging, governance assets management and governance workflows</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8489300"/>
                  </a:ext>
                </a:extLst>
              </a:tr>
              <a:tr h="392911">
                <a:tc vMerge="1">
                  <a:txBody>
                    <a:bodyPr/>
                    <a:lstStyle/>
                    <a:p>
                      <a:endParaRPr lang="en-US"/>
                    </a:p>
                  </a:txBody>
                  <a:tcPr/>
                </a:tc>
                <a:tc>
                  <a:txBody>
                    <a:bodyPr/>
                    <a:lstStyle/>
                    <a:p>
                      <a:pPr marL="0" algn="l" defTabSz="1219140" rtl="0" eaLnBrk="1" fontAlgn="b" latinLnBrk="0" hangingPunct="1"/>
                      <a:r>
                        <a:rPr lang="en-US" sz="1000" u="none" strike="noStrike" kern="1200">
                          <a:solidFill>
                            <a:schemeClr val="tx2"/>
                          </a:solidFill>
                          <a:effectLst/>
                          <a:latin typeface="+mn-lt"/>
                          <a:ea typeface="+mn-ea"/>
                          <a:cs typeface="+mn-cs"/>
                        </a:rPr>
                        <a:t>Crowdsourcing Metadata </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3</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6</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a:solidFill>
                            <a:schemeClr val="tx2"/>
                          </a:solidFill>
                          <a:effectLst/>
                          <a:latin typeface="+mn-lt"/>
                          <a:ea typeface="+mn-ea"/>
                          <a:cs typeface="+mn-cs"/>
                        </a:rPr>
                        <a:t>4</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2</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ctr" defTabSz="1219140" rtl="0" eaLnBrk="1" fontAlgn="b" latinLnBrk="0" hangingPunct="1"/>
                      <a:r>
                        <a:rPr lang="en-US" sz="1000" u="none" strike="noStrike" kern="1200" dirty="0">
                          <a:solidFill>
                            <a:schemeClr val="tx2"/>
                          </a:solidFill>
                          <a:effectLst/>
                          <a:latin typeface="+mn-lt"/>
                          <a:ea typeface="+mn-ea"/>
                          <a:cs typeface="+mn-cs"/>
                        </a:rPr>
                        <a:t>4</a:t>
                      </a: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1219140" rtl="0" eaLnBrk="1" fontAlgn="b" latinLnBrk="0" hangingPunct="1"/>
                      <a:r>
                        <a:rPr lang="en-US" sz="1000" u="none" strike="noStrike" kern="1200" dirty="0">
                          <a:solidFill>
                            <a:schemeClr val="tx2"/>
                          </a:solidFill>
                          <a:effectLst/>
                          <a:latin typeface="+mn-lt"/>
                          <a:ea typeface="+mn-ea"/>
                          <a:cs typeface="+mn-cs"/>
                        </a:rPr>
                        <a:t>Business friendly UI makes it easy to manage crowd sourced metadata like Tags, Ratings, Comments </a:t>
                      </a:r>
                      <a:r>
                        <a:rPr lang="en-US" sz="1000" u="none" strike="noStrike" kern="1200" dirty="0" err="1">
                          <a:solidFill>
                            <a:schemeClr val="tx2"/>
                          </a:solidFill>
                          <a:effectLst/>
                          <a:latin typeface="+mn-lt"/>
                          <a:ea typeface="+mn-ea"/>
                          <a:cs typeface="+mn-cs"/>
                        </a:rPr>
                        <a:t>etc</a:t>
                      </a:r>
                      <a:endParaRPr lang="en-US" sz="1000" u="none" strike="noStrike" kern="1200" dirty="0">
                        <a:solidFill>
                          <a:schemeClr val="tx2"/>
                        </a:solidFill>
                        <a:effectLst/>
                        <a:latin typeface="+mn-lt"/>
                        <a:ea typeface="+mn-ea"/>
                        <a:cs typeface="+mn-cs"/>
                      </a:endParaRP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57596839"/>
                  </a:ext>
                </a:extLst>
              </a:tr>
              <a:tr h="220629">
                <a:tc gridSpan="2">
                  <a:txBody>
                    <a:bodyPr/>
                    <a:lstStyle/>
                    <a:p>
                      <a:pPr algn="ctr" fontAlgn="b"/>
                      <a:r>
                        <a:rPr lang="en-US" sz="1000" b="1" u="none" strike="noStrike" dirty="0">
                          <a:solidFill>
                            <a:schemeClr val="bg1"/>
                          </a:solidFill>
                          <a:effectLst/>
                        </a:rPr>
                        <a:t>Total</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hMerge="1">
                  <a:txBody>
                    <a:bodyPr/>
                    <a:lstStyle/>
                    <a:p>
                      <a:endParaRPr lang="en-US"/>
                    </a:p>
                  </a:txBody>
                  <a:tcPr/>
                </a:tc>
                <a:tc>
                  <a:txBody>
                    <a:bodyPr/>
                    <a:lstStyle/>
                    <a:p>
                      <a:pPr algn="ctr" fontAlgn="b"/>
                      <a:r>
                        <a:rPr lang="en-US" sz="1000" b="1" u="none" strike="noStrike" dirty="0">
                          <a:solidFill>
                            <a:schemeClr val="bg1"/>
                          </a:solidFill>
                          <a:effectLst/>
                        </a:rPr>
                        <a:t> </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000" b="1" u="none" strike="noStrike" dirty="0">
                          <a:solidFill>
                            <a:schemeClr val="bg1"/>
                          </a:solidFill>
                          <a:effectLst/>
                        </a:rPr>
                        <a:t> </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000" b="1" u="none" strike="noStrike" dirty="0">
                          <a:solidFill>
                            <a:schemeClr val="bg1"/>
                          </a:solidFill>
                          <a:effectLst/>
                        </a:rPr>
                        <a:t>143</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000" b="1" u="none" strike="noStrike" dirty="0">
                          <a:solidFill>
                            <a:schemeClr val="bg1"/>
                          </a:solidFill>
                          <a:effectLst/>
                        </a:rPr>
                        <a:t> </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000" b="1" u="none" strike="noStrike" dirty="0">
                          <a:solidFill>
                            <a:schemeClr val="bg1"/>
                          </a:solidFill>
                          <a:effectLst/>
                        </a:rPr>
                        <a:t>134</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000" b="1" u="none" strike="noStrike" dirty="0">
                          <a:solidFill>
                            <a:schemeClr val="bg1"/>
                          </a:solidFill>
                          <a:effectLst/>
                        </a:rPr>
                        <a:t> </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000" b="1" u="none" strike="noStrike" dirty="0">
                          <a:solidFill>
                            <a:schemeClr val="bg1"/>
                          </a:solidFill>
                          <a:effectLst/>
                        </a:rPr>
                        <a:t>114</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000" b="1" u="none" strike="noStrike" dirty="0">
                          <a:solidFill>
                            <a:schemeClr val="bg1"/>
                          </a:solidFill>
                          <a:effectLst/>
                        </a:rPr>
                        <a:t> </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000" b="1" u="none" strike="noStrike" dirty="0">
                          <a:solidFill>
                            <a:schemeClr val="bg1"/>
                          </a:solidFill>
                          <a:effectLst/>
                        </a:rPr>
                        <a:t>107</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tc>
                  <a:txBody>
                    <a:bodyPr/>
                    <a:lstStyle/>
                    <a:p>
                      <a:pPr algn="ctr" fontAlgn="b"/>
                      <a:r>
                        <a:rPr lang="en-US" sz="1000" b="1" u="none" strike="noStrike" dirty="0">
                          <a:solidFill>
                            <a:schemeClr val="bg1"/>
                          </a:solidFill>
                          <a:effectLst/>
                        </a:rPr>
                        <a:t> </a:t>
                      </a:r>
                      <a:endParaRPr lang="en-US" sz="1000" b="1" i="0" u="none" strike="noStrike" dirty="0">
                        <a:solidFill>
                          <a:schemeClr val="bg1"/>
                        </a:solidFill>
                        <a:effectLst/>
                        <a:latin typeface="Arial" panose="020B0604020202020204" pitchFamily="34" charset="0"/>
                      </a:endParaRPr>
                    </a:p>
                  </a:txBody>
                  <a:tcPr marL="9144" marR="9144" marT="9144" marB="9144"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551650655"/>
                  </a:ext>
                </a:extLst>
              </a:tr>
            </a:tbl>
          </a:graphicData>
        </a:graphic>
      </p:graphicFrame>
      <p:pic>
        <p:nvPicPr>
          <p:cNvPr id="8" name="Picture 7">
            <a:extLst>
              <a:ext uri="{FF2B5EF4-FFF2-40B4-BE49-F238E27FC236}">
                <a16:creationId xmlns:a16="http://schemas.microsoft.com/office/drawing/2014/main" id="{3EF3BD60-903F-43B9-A95F-49D65EE13123}"/>
              </a:ext>
            </a:extLst>
          </p:cNvPr>
          <p:cNvPicPr>
            <a:picLocks noChangeAspect="1"/>
          </p:cNvPicPr>
          <p:nvPr/>
        </p:nvPicPr>
        <p:blipFill rotWithShape="1">
          <a:blip r:embed="rId2"/>
          <a:srcRect b="52146"/>
          <a:stretch/>
        </p:blipFill>
        <p:spPr>
          <a:xfrm>
            <a:off x="512127" y="5048655"/>
            <a:ext cx="2971302" cy="1139500"/>
          </a:xfrm>
          <a:prstGeom prst="rect">
            <a:avLst/>
          </a:prstGeom>
        </p:spPr>
      </p:pic>
      <p:pic>
        <p:nvPicPr>
          <p:cNvPr id="9" name="Picture 8">
            <a:extLst>
              <a:ext uri="{FF2B5EF4-FFF2-40B4-BE49-F238E27FC236}">
                <a16:creationId xmlns:a16="http://schemas.microsoft.com/office/drawing/2014/main" id="{8DD4FFBD-BDDF-411D-A7BE-1C66C184F894}"/>
              </a:ext>
            </a:extLst>
          </p:cNvPr>
          <p:cNvPicPr>
            <a:picLocks noChangeAspect="1"/>
          </p:cNvPicPr>
          <p:nvPr/>
        </p:nvPicPr>
        <p:blipFill rotWithShape="1">
          <a:blip r:embed="rId2"/>
          <a:srcRect t="58990"/>
          <a:stretch/>
        </p:blipFill>
        <p:spPr>
          <a:xfrm>
            <a:off x="8478467" y="5049479"/>
            <a:ext cx="3519593" cy="1138676"/>
          </a:xfrm>
          <a:prstGeom prst="rect">
            <a:avLst/>
          </a:prstGeom>
        </p:spPr>
      </p:pic>
      <p:sp>
        <p:nvSpPr>
          <p:cNvPr id="12" name="Oval 11"/>
          <p:cNvSpPr/>
          <p:nvPr/>
        </p:nvSpPr>
        <p:spPr>
          <a:xfrm>
            <a:off x="11548459" y="133749"/>
            <a:ext cx="542868" cy="542868"/>
          </a:xfrm>
          <a:prstGeom prst="ellipse">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3" name="Picture 12"/>
          <p:cNvPicPr>
            <a:picLocks noChangeAspect="1"/>
          </p:cNvPicPr>
          <p:nvPr/>
        </p:nvPicPr>
        <p:blipFill rotWithShape="1">
          <a:blip r:embed="rId3">
            <a:duotone>
              <a:schemeClr val="accent3">
                <a:shade val="45000"/>
                <a:satMod val="135000"/>
              </a:schemeClr>
              <a:prstClr val="white"/>
            </a:duotone>
            <a:clrChange>
              <a:clrFrom>
                <a:srgbClr val="FFFFFF"/>
              </a:clrFrom>
              <a:clrTo>
                <a:srgbClr val="FFFFFF">
                  <a:alpha val="0"/>
                </a:srgbClr>
              </a:clrTo>
            </a:clrChange>
          </a:blip>
          <a:srcRect t="13651" b="13651"/>
          <a:stretch/>
        </p:blipFill>
        <p:spPr>
          <a:xfrm>
            <a:off x="11641724" y="265696"/>
            <a:ext cx="356336" cy="278973"/>
          </a:xfrm>
          <a:prstGeom prst="rect">
            <a:avLst/>
          </a:prstGeom>
        </p:spPr>
      </p:pic>
      <p:sp>
        <p:nvSpPr>
          <p:cNvPr id="14" name="Rectangle 13"/>
          <p:cNvSpPr/>
          <p:nvPr/>
        </p:nvSpPr>
        <p:spPr>
          <a:xfrm>
            <a:off x="5161969" y="5385702"/>
            <a:ext cx="1963595" cy="465405"/>
          </a:xfrm>
          <a:prstGeom prst="rect">
            <a:avLst/>
          </a:prstGeom>
          <a:noFill/>
          <a:ln w="3175">
            <a:solidFill>
              <a:schemeClr val="tx2">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a:solidFill>
                  <a:schemeClr val="tx2">
                    <a:lumMod val="65000"/>
                    <a:lumOff val="35000"/>
                  </a:schemeClr>
                </a:solidFill>
              </a:rPr>
              <a:t>S - Score</a:t>
            </a:r>
          </a:p>
          <a:p>
            <a:pPr marL="171450" indent="-171450">
              <a:buFont typeface="Arial" panose="020B0604020202020204" pitchFamily="34" charset="0"/>
              <a:buChar char="•"/>
            </a:pPr>
            <a:r>
              <a:rPr lang="en-US" sz="1050" dirty="0">
                <a:solidFill>
                  <a:schemeClr val="tx2">
                    <a:lumMod val="65000"/>
                    <a:lumOff val="35000"/>
                  </a:schemeClr>
                </a:solidFill>
              </a:rPr>
              <a:t>WS – Weighted Score</a:t>
            </a:r>
          </a:p>
        </p:txBody>
      </p:sp>
    </p:spTree>
    <p:extLst>
      <p:ext uri="{BB962C8B-B14F-4D97-AF65-F5344CB8AC3E}">
        <p14:creationId xmlns:p14="http://schemas.microsoft.com/office/powerpoint/2010/main" val="3355947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a:t>Components by Vendor</a:t>
            </a:r>
          </a:p>
          <a:p>
            <a:endParaRPr lang="en-US" dirty="0"/>
          </a:p>
        </p:txBody>
      </p:sp>
      <p:sp>
        <p:nvSpPr>
          <p:cNvPr id="4" name="Slide Number Placeholder 3">
            <a:extLst>
              <a:ext uri="{FF2B5EF4-FFF2-40B4-BE49-F238E27FC236}">
                <a16:creationId xmlns:a16="http://schemas.microsoft.com/office/drawing/2014/main" id="{AF922180-77D2-4312-B80B-5124869CBDE7}"/>
              </a:ext>
            </a:extLst>
          </p:cNvPr>
          <p:cNvSpPr>
            <a:spLocks noGrp="1"/>
          </p:cNvSpPr>
          <p:nvPr>
            <p:ph type="sldNum" sz="quarter" idx="4294967295"/>
          </p:nvPr>
        </p:nvSpPr>
        <p:spPr>
          <a:xfrm>
            <a:off x="0" y="6346825"/>
            <a:ext cx="304800" cy="163513"/>
          </a:xfrm>
        </p:spPr>
        <p:txBody>
          <a:bodyPr/>
          <a:lstStyle/>
          <a:p>
            <a:fld id="{2EFEF571-C9B4-4D92-A7F7-315B894862A8}" type="slidenum">
              <a:rPr lang="en-US" smtClean="0"/>
              <a:pPr/>
              <a:t>27</a:t>
            </a:fld>
            <a:endParaRPr lang="en-US" dirty="0"/>
          </a:p>
        </p:txBody>
      </p:sp>
    </p:spTree>
    <p:extLst>
      <p:ext uri="{BB962C8B-B14F-4D97-AF65-F5344CB8AC3E}">
        <p14:creationId xmlns:p14="http://schemas.microsoft.com/office/powerpoint/2010/main" val="2461387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08E0-4B01-4D91-A97B-65F93CD4274E}"/>
              </a:ext>
            </a:extLst>
          </p:cNvPr>
          <p:cNvSpPr>
            <a:spLocks noGrp="1"/>
          </p:cNvSpPr>
          <p:nvPr>
            <p:ph type="title"/>
          </p:nvPr>
        </p:nvSpPr>
        <p:spPr/>
        <p:txBody>
          <a:bodyPr/>
          <a:lstStyle/>
          <a:p>
            <a:r>
              <a:rPr lang="en-US"/>
              <a:t>Canada Life – Enterprise Data Hub - List of components by vendor</a:t>
            </a:r>
            <a:endParaRPr lang="en-US" dirty="0"/>
          </a:p>
        </p:txBody>
      </p:sp>
      <p:sp>
        <p:nvSpPr>
          <p:cNvPr id="4" name="Slide Number Placeholder 3">
            <a:extLst>
              <a:ext uri="{FF2B5EF4-FFF2-40B4-BE49-F238E27FC236}">
                <a16:creationId xmlns:a16="http://schemas.microsoft.com/office/drawing/2014/main" id="{3B2F94C9-F0FF-47DD-A51F-F89B4CD363F6}"/>
              </a:ext>
            </a:extLst>
          </p:cNvPr>
          <p:cNvSpPr>
            <a:spLocks noGrp="1"/>
          </p:cNvSpPr>
          <p:nvPr>
            <p:ph type="sldNum" sz="quarter" idx="4"/>
          </p:nvPr>
        </p:nvSpPr>
        <p:spPr/>
        <p:txBody>
          <a:bodyPr/>
          <a:lstStyle/>
          <a:p>
            <a:fld id="{2EFEF571-C9B4-4D92-A7F7-315B894862A8}" type="slidenum">
              <a:rPr lang="en-US" smtClean="0"/>
              <a:pPr/>
              <a:t>28</a:t>
            </a:fld>
            <a:endParaRPr lang="en-US" dirty="0"/>
          </a:p>
        </p:txBody>
      </p:sp>
      <p:graphicFrame>
        <p:nvGraphicFramePr>
          <p:cNvPr id="6" name="Table 6">
            <a:extLst>
              <a:ext uri="{FF2B5EF4-FFF2-40B4-BE49-F238E27FC236}">
                <a16:creationId xmlns:a16="http://schemas.microsoft.com/office/drawing/2014/main" id="{6D165857-B158-47F9-A2BB-80C6095B1C9A}"/>
              </a:ext>
            </a:extLst>
          </p:cNvPr>
          <p:cNvGraphicFramePr>
            <a:graphicFrameLocks noGrp="1"/>
          </p:cNvGraphicFramePr>
          <p:nvPr>
            <p:extLst>
              <p:ext uri="{D42A27DB-BD31-4B8C-83A1-F6EECF244321}">
                <p14:modId xmlns:p14="http://schemas.microsoft.com/office/powerpoint/2010/main" val="2041219932"/>
              </p:ext>
            </p:extLst>
          </p:nvPr>
        </p:nvGraphicFramePr>
        <p:xfrm>
          <a:off x="95534" y="779998"/>
          <a:ext cx="11791665" cy="5617286"/>
        </p:xfrm>
        <a:graphic>
          <a:graphicData uri="http://schemas.openxmlformats.org/drawingml/2006/table">
            <a:tbl>
              <a:tblPr firstRow="1" bandRow="1">
                <a:tableStyleId>{5940675A-B579-460E-94D1-54222C63F5DA}</a:tableStyleId>
              </a:tblPr>
              <a:tblGrid>
                <a:gridCol w="2215756">
                  <a:extLst>
                    <a:ext uri="{9D8B030D-6E8A-4147-A177-3AD203B41FA5}">
                      <a16:colId xmlns:a16="http://schemas.microsoft.com/office/drawing/2014/main" val="1781167190"/>
                    </a:ext>
                  </a:extLst>
                </a:gridCol>
                <a:gridCol w="9575909">
                  <a:extLst>
                    <a:ext uri="{9D8B030D-6E8A-4147-A177-3AD203B41FA5}">
                      <a16:colId xmlns:a16="http://schemas.microsoft.com/office/drawing/2014/main" val="829157861"/>
                    </a:ext>
                  </a:extLst>
                </a:gridCol>
              </a:tblGrid>
              <a:tr h="529240">
                <a:tc>
                  <a:txBody>
                    <a:bodyPr/>
                    <a:lstStyle/>
                    <a:p>
                      <a:pPr algn="ctr"/>
                      <a:r>
                        <a:rPr lang="en-US" sz="1400" b="1" dirty="0">
                          <a:solidFill>
                            <a:schemeClr val="bg1"/>
                          </a:solidFill>
                        </a:rPr>
                        <a:t>Product Vendor</a:t>
                      </a:r>
                    </a:p>
                  </a:txBody>
                  <a:tcPr marL="121393" marR="121393" marT="60697" marB="60697"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accent1"/>
                    </a:solidFill>
                  </a:tcPr>
                </a:tc>
                <a:tc>
                  <a:txBody>
                    <a:bodyPr/>
                    <a:lstStyle/>
                    <a:p>
                      <a:pPr algn="ctr"/>
                      <a:r>
                        <a:rPr lang="en-US" sz="1400" b="1" dirty="0">
                          <a:solidFill>
                            <a:schemeClr val="bg1"/>
                          </a:solidFill>
                        </a:rPr>
                        <a:t>Product/Service</a:t>
                      </a:r>
                    </a:p>
                  </a:txBody>
                  <a:tcPr marL="121393" marR="121393" marT="60697" marB="60697"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4069224795"/>
                  </a:ext>
                </a:extLst>
              </a:tr>
              <a:tr h="2611895">
                <a:tc>
                  <a:txBody>
                    <a:bodyPr/>
                    <a:lstStyle/>
                    <a:p>
                      <a:pPr algn="ctr"/>
                      <a:r>
                        <a:rPr lang="en-US" sz="1600" b="1" dirty="0">
                          <a:solidFill>
                            <a:schemeClr val="tx2"/>
                          </a:solidFill>
                        </a:rPr>
                        <a:t>Microsoft</a:t>
                      </a:r>
                    </a:p>
                  </a:txBody>
                  <a:tcPr marL="121393" marR="121393" marT="60697" marB="60697"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tcPr>
                </a:tc>
                <a:tc>
                  <a:txBody>
                    <a:bodyPr/>
                    <a:lstStyle/>
                    <a:p>
                      <a:pPr marL="166688" indent="-166688" fontAlgn="ctr">
                        <a:lnSpc>
                          <a:spcPct val="120000"/>
                        </a:lnSpc>
                        <a:buFont typeface="Arial" panose="020B0604020202020204" pitchFamily="34" charset="0"/>
                        <a:buChar char="•"/>
                      </a:pPr>
                      <a:r>
                        <a:rPr lang="en-US" sz="1400" dirty="0">
                          <a:solidFill>
                            <a:schemeClr val="tx2"/>
                          </a:solidFill>
                        </a:rPr>
                        <a:t>Azure Blob store (Hot, Cool, Archived)</a:t>
                      </a:r>
                    </a:p>
                    <a:p>
                      <a:pPr marL="166688" indent="-166688" fontAlgn="ctr">
                        <a:lnSpc>
                          <a:spcPct val="120000"/>
                        </a:lnSpc>
                        <a:buFont typeface="Arial" panose="020B0604020202020204" pitchFamily="34" charset="0"/>
                        <a:buChar char="•"/>
                      </a:pPr>
                      <a:r>
                        <a:rPr lang="en-US" sz="1400" dirty="0">
                          <a:solidFill>
                            <a:schemeClr val="tx2"/>
                          </a:solidFill>
                        </a:rPr>
                        <a:t>Azure Data Lake Storage gen2 (ADLS Gen2)</a:t>
                      </a:r>
                    </a:p>
                    <a:p>
                      <a:pPr marL="166688" indent="-166688" fontAlgn="ctr">
                        <a:lnSpc>
                          <a:spcPct val="120000"/>
                        </a:lnSpc>
                        <a:buFont typeface="Arial" panose="020B0604020202020204" pitchFamily="34" charset="0"/>
                        <a:buChar char="•"/>
                      </a:pPr>
                      <a:r>
                        <a:rPr lang="en-US" sz="1400" dirty="0">
                          <a:solidFill>
                            <a:schemeClr val="tx2"/>
                          </a:solidFill>
                        </a:rPr>
                        <a:t>Azure Event Hubs</a:t>
                      </a:r>
                    </a:p>
                    <a:p>
                      <a:pPr marL="166688" indent="-166688" fontAlgn="ctr">
                        <a:lnSpc>
                          <a:spcPct val="120000"/>
                        </a:lnSpc>
                        <a:buFont typeface="Arial" panose="020B0604020202020204" pitchFamily="34" charset="0"/>
                        <a:buChar char="•"/>
                      </a:pPr>
                      <a:r>
                        <a:rPr lang="en-US" sz="1400" dirty="0">
                          <a:solidFill>
                            <a:schemeClr val="tx2"/>
                          </a:solidFill>
                        </a:rPr>
                        <a:t>Azure Data Factory 2.0</a:t>
                      </a:r>
                    </a:p>
                    <a:p>
                      <a:pPr marL="166688" indent="-166688" fontAlgn="ctr">
                        <a:lnSpc>
                          <a:spcPct val="120000"/>
                        </a:lnSpc>
                        <a:buFont typeface="Arial" panose="020B0604020202020204" pitchFamily="34" charset="0"/>
                        <a:buChar char="•"/>
                      </a:pPr>
                      <a:r>
                        <a:rPr lang="en-US" sz="1400" dirty="0">
                          <a:solidFill>
                            <a:schemeClr val="tx2"/>
                          </a:solidFill>
                        </a:rPr>
                        <a:t>Azure Databricks</a:t>
                      </a:r>
                    </a:p>
                    <a:p>
                      <a:pPr marL="166688" indent="-166688" fontAlgn="ctr">
                        <a:lnSpc>
                          <a:spcPct val="120000"/>
                        </a:lnSpc>
                        <a:buFont typeface="Arial" panose="020B0604020202020204" pitchFamily="34" charset="0"/>
                        <a:buChar char="•"/>
                      </a:pPr>
                      <a:r>
                        <a:rPr lang="en-US" sz="1400" dirty="0">
                          <a:solidFill>
                            <a:schemeClr val="tx2"/>
                          </a:solidFill>
                        </a:rPr>
                        <a:t>PolyBase</a:t>
                      </a:r>
                    </a:p>
                    <a:p>
                      <a:pPr marL="166688" indent="-166688" fontAlgn="ctr">
                        <a:lnSpc>
                          <a:spcPct val="120000"/>
                        </a:lnSpc>
                        <a:buFont typeface="Arial" panose="020B0604020202020204" pitchFamily="34" charset="0"/>
                        <a:buChar char="•"/>
                      </a:pPr>
                      <a:r>
                        <a:rPr lang="en-US" sz="1400" dirty="0">
                          <a:solidFill>
                            <a:schemeClr val="tx2"/>
                          </a:solidFill>
                        </a:rPr>
                        <a:t>Azure Synapse Analytics</a:t>
                      </a:r>
                    </a:p>
                    <a:p>
                      <a:pPr marL="166688" indent="-166688" fontAlgn="ctr">
                        <a:lnSpc>
                          <a:spcPct val="120000"/>
                        </a:lnSpc>
                        <a:buFont typeface="Arial" panose="020B0604020202020204" pitchFamily="34" charset="0"/>
                        <a:buChar char="•"/>
                      </a:pPr>
                      <a:r>
                        <a:rPr lang="en-US" sz="1400" dirty="0">
                          <a:solidFill>
                            <a:schemeClr val="tx2"/>
                          </a:solidFill>
                        </a:rPr>
                        <a:t>Azure Machine Learning service</a:t>
                      </a:r>
                    </a:p>
                    <a:p>
                      <a:pPr marL="166688" indent="-166688" fontAlgn="ctr">
                        <a:lnSpc>
                          <a:spcPct val="120000"/>
                        </a:lnSpc>
                        <a:buFont typeface="Arial" panose="020B0604020202020204" pitchFamily="34" charset="0"/>
                        <a:buChar char="•"/>
                      </a:pPr>
                      <a:r>
                        <a:rPr lang="en-US" sz="1400" dirty="0">
                          <a:solidFill>
                            <a:schemeClr val="tx2"/>
                          </a:solidFill>
                        </a:rPr>
                        <a:t>Power BI</a:t>
                      </a:r>
                    </a:p>
                    <a:p>
                      <a:pPr marL="166688" indent="-166688" fontAlgn="ctr">
                        <a:lnSpc>
                          <a:spcPct val="120000"/>
                        </a:lnSpc>
                        <a:buFont typeface="Arial" panose="020B0604020202020204" pitchFamily="34" charset="0"/>
                        <a:buChar char="•"/>
                      </a:pPr>
                      <a:r>
                        <a:rPr lang="en-US" sz="1400" dirty="0">
                          <a:solidFill>
                            <a:schemeClr val="tx2"/>
                          </a:solidFill>
                        </a:rPr>
                        <a:t>Azure Analysis services</a:t>
                      </a:r>
                    </a:p>
                    <a:p>
                      <a:pPr marL="166688" indent="-166688" fontAlgn="ctr">
                        <a:lnSpc>
                          <a:spcPct val="120000"/>
                        </a:lnSpc>
                        <a:buFont typeface="Arial" panose="020B0604020202020204" pitchFamily="34" charset="0"/>
                        <a:buChar char="•"/>
                      </a:pPr>
                      <a:r>
                        <a:rPr lang="en-US" sz="1400" b="0" dirty="0">
                          <a:solidFill>
                            <a:schemeClr val="tx2"/>
                          </a:solidFill>
                          <a:latin typeface="Arial" panose="020B0604020202020204" pitchFamily="34" charset="0"/>
                        </a:rPr>
                        <a:t>Azure Key Vault</a:t>
                      </a:r>
                    </a:p>
                    <a:p>
                      <a:pPr marL="166688" indent="-166688" fontAlgn="ctr">
                        <a:lnSpc>
                          <a:spcPct val="120000"/>
                        </a:lnSpc>
                        <a:buFont typeface="Arial" panose="020B0604020202020204" pitchFamily="34" charset="0"/>
                        <a:buChar char="•"/>
                      </a:pPr>
                      <a:r>
                        <a:rPr lang="en-US" sz="1400" b="0" dirty="0">
                          <a:solidFill>
                            <a:schemeClr val="tx2"/>
                          </a:solidFill>
                          <a:latin typeface="Arial" panose="020B0604020202020204" pitchFamily="34" charset="0"/>
                        </a:rPr>
                        <a:t>Azure Monitor</a:t>
                      </a:r>
                    </a:p>
                  </a:txBody>
                  <a:tcPr marL="121393" marR="121393" marT="60697" marB="60697"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541988350"/>
                  </a:ext>
                </a:extLst>
              </a:tr>
              <a:tr h="759916">
                <a:tc>
                  <a:txBody>
                    <a:bodyPr/>
                    <a:lstStyle/>
                    <a:p>
                      <a:pPr marL="0" marR="0" lvl="0" indent="0" algn="ctr" defTabSz="688819" rtl="0" eaLnBrk="1" fontAlgn="auto" latinLnBrk="0" hangingPunct="1">
                        <a:lnSpc>
                          <a:spcPct val="100000"/>
                        </a:lnSpc>
                        <a:spcBef>
                          <a:spcPts val="0"/>
                        </a:spcBef>
                        <a:spcAft>
                          <a:spcPts val="0"/>
                        </a:spcAft>
                        <a:buClrTx/>
                        <a:buSzTx/>
                        <a:buFontTx/>
                        <a:buNone/>
                        <a:tabLst/>
                        <a:defRPr/>
                      </a:pPr>
                      <a:r>
                        <a:rPr lang="en-US" sz="1600" b="1" dirty="0">
                          <a:solidFill>
                            <a:schemeClr val="tx2"/>
                          </a:solidFill>
                        </a:rPr>
                        <a:t>Collibra</a:t>
                      </a:r>
                    </a:p>
                    <a:p>
                      <a:pPr algn="ctr"/>
                      <a:endParaRPr lang="en-US" sz="1600" b="1" dirty="0">
                        <a:solidFill>
                          <a:schemeClr val="tx2"/>
                        </a:solidFill>
                      </a:endParaRPr>
                    </a:p>
                  </a:txBody>
                  <a:tcPr marL="121393" marR="121393" marT="60697" marB="60697"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tcPr>
                </a:tc>
                <a:tc>
                  <a:txBody>
                    <a:bodyPr/>
                    <a:lstStyle/>
                    <a:p>
                      <a:pPr marL="166688" indent="-166688" fontAlgn="ctr">
                        <a:lnSpc>
                          <a:spcPct val="120000"/>
                        </a:lnSpc>
                        <a:buFont typeface="Arial" panose="020B0604020202020204" pitchFamily="34" charset="0"/>
                        <a:buChar char="•"/>
                      </a:pPr>
                      <a:r>
                        <a:rPr lang="en-US" sz="1400" dirty="0">
                          <a:solidFill>
                            <a:schemeClr val="tx2"/>
                          </a:solidFill>
                        </a:rPr>
                        <a:t>Collibra® Data Catalog </a:t>
                      </a:r>
                    </a:p>
                    <a:p>
                      <a:pPr marL="0" indent="0" fontAlgn="ctr">
                        <a:lnSpc>
                          <a:spcPct val="120000"/>
                        </a:lnSpc>
                        <a:buFont typeface="Arial" panose="020B0604020202020204" pitchFamily="34" charset="0"/>
                        <a:buNone/>
                      </a:pPr>
                      <a:r>
                        <a:rPr lang="en-US" sz="1400" dirty="0">
                          <a:solidFill>
                            <a:schemeClr val="tx2"/>
                          </a:solidFill>
                        </a:rPr>
                        <a:t>(Note: Azure Data Catalog is available in Preview/GA. If Microsoft can demo your use case, it should be given a serious consideration)</a:t>
                      </a:r>
                      <a:endParaRPr lang="en-US" sz="1400" b="0" dirty="0">
                        <a:solidFill>
                          <a:schemeClr val="tx2"/>
                        </a:solidFill>
                        <a:latin typeface="Arial" panose="020B0604020202020204" pitchFamily="34" charset="0"/>
                      </a:endParaRPr>
                    </a:p>
                  </a:txBody>
                  <a:tcPr marL="121393" marR="121393" marT="60697" marB="60697"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024414407"/>
                  </a:ext>
                </a:extLst>
              </a:tr>
              <a:tr h="1004778">
                <a:tc>
                  <a:txBody>
                    <a:bodyPr/>
                    <a:lstStyle/>
                    <a:p>
                      <a:pPr algn="ctr"/>
                      <a:r>
                        <a:rPr lang="en-US" sz="1600" b="1" dirty="0">
                          <a:solidFill>
                            <a:schemeClr val="tx2"/>
                          </a:solidFill>
                        </a:rPr>
                        <a:t>Syncsort</a:t>
                      </a:r>
                    </a:p>
                  </a:txBody>
                  <a:tcPr marL="121393" marR="121393" marT="60697" marB="60697"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tcPr>
                </a:tc>
                <a:tc>
                  <a:txBody>
                    <a:bodyPr/>
                    <a:lstStyle/>
                    <a:p>
                      <a:pPr marL="166688" indent="-166688" fontAlgn="ctr">
                        <a:lnSpc>
                          <a:spcPct val="120000"/>
                        </a:lnSpc>
                        <a:buFont typeface="Arial" panose="020B0604020202020204" pitchFamily="34" charset="0"/>
                        <a:buChar char="•"/>
                      </a:pPr>
                      <a:r>
                        <a:rPr lang="en-US" sz="1400" dirty="0">
                          <a:solidFill>
                            <a:schemeClr val="tx2"/>
                          </a:solidFill>
                        </a:rPr>
                        <a:t>DMX</a:t>
                      </a:r>
                    </a:p>
                    <a:p>
                      <a:pPr marL="166688" indent="-166688" fontAlgn="ctr">
                        <a:lnSpc>
                          <a:spcPct val="120000"/>
                        </a:lnSpc>
                        <a:buFont typeface="Arial" panose="020B0604020202020204" pitchFamily="34" charset="0"/>
                        <a:buChar char="•"/>
                      </a:pPr>
                      <a:r>
                        <a:rPr lang="en-US" sz="1400" dirty="0">
                          <a:solidFill>
                            <a:schemeClr val="tx2"/>
                          </a:solidFill>
                        </a:rPr>
                        <a:t>MIMIX Share</a:t>
                      </a:r>
                    </a:p>
                  </a:txBody>
                  <a:tcPr marL="121393" marR="121393" marT="60697" marB="60697" anchor="ctr">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574716607"/>
                  </a:ext>
                </a:extLst>
              </a:tr>
            </a:tbl>
          </a:graphicData>
        </a:graphic>
      </p:graphicFrame>
    </p:spTree>
    <p:extLst>
      <p:ext uri="{BB962C8B-B14F-4D97-AF65-F5344CB8AC3E}">
        <p14:creationId xmlns:p14="http://schemas.microsoft.com/office/powerpoint/2010/main" val="2644243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8165-4501-4D90-B958-5B2A66D48363}"/>
              </a:ext>
            </a:extLst>
          </p:cNvPr>
          <p:cNvSpPr>
            <a:spLocks noGrp="1"/>
          </p:cNvSpPr>
          <p:nvPr>
            <p:ph type="title"/>
          </p:nvPr>
        </p:nvSpPr>
        <p:spPr>
          <a:xfrm>
            <a:off x="95534" y="133749"/>
            <a:ext cx="12096466" cy="421125"/>
          </a:xfrm>
        </p:spPr>
        <p:txBody>
          <a:bodyPr/>
          <a:lstStyle/>
          <a:p>
            <a:r>
              <a:rPr lang="en-US" dirty="0"/>
              <a:t>Next steps…</a:t>
            </a:r>
          </a:p>
        </p:txBody>
      </p:sp>
      <p:sp>
        <p:nvSpPr>
          <p:cNvPr id="4" name="Slide Number Placeholder 3">
            <a:extLst>
              <a:ext uri="{FF2B5EF4-FFF2-40B4-BE49-F238E27FC236}">
                <a16:creationId xmlns:a16="http://schemas.microsoft.com/office/drawing/2014/main" id="{679B3DE3-1EAC-41AC-9258-36CAE1BBE794}"/>
              </a:ext>
            </a:extLst>
          </p:cNvPr>
          <p:cNvSpPr>
            <a:spLocks noGrp="1"/>
          </p:cNvSpPr>
          <p:nvPr>
            <p:ph type="sldNum" sz="quarter" idx="4"/>
          </p:nvPr>
        </p:nvSpPr>
        <p:spPr/>
        <p:txBody>
          <a:bodyPr/>
          <a:lstStyle/>
          <a:p>
            <a:fld id="{2EFEF571-C9B4-4D92-A7F7-315B894862A8}" type="slidenum">
              <a:rPr lang="en-US" smtClean="0"/>
              <a:pPr/>
              <a:t>29</a:t>
            </a:fld>
            <a:endParaRPr lang="en-US" dirty="0"/>
          </a:p>
        </p:txBody>
      </p:sp>
      <p:sp>
        <p:nvSpPr>
          <p:cNvPr id="5" name="Rectangle 4">
            <a:extLst>
              <a:ext uri="{FF2B5EF4-FFF2-40B4-BE49-F238E27FC236}">
                <a16:creationId xmlns:a16="http://schemas.microsoft.com/office/drawing/2014/main" id="{744F092E-B9AF-439C-AB8C-F809FD5B4FAE}"/>
              </a:ext>
            </a:extLst>
          </p:cNvPr>
          <p:cNvSpPr/>
          <p:nvPr/>
        </p:nvSpPr>
        <p:spPr>
          <a:xfrm>
            <a:off x="5191812" y="2948709"/>
            <a:ext cx="1526678" cy="960582"/>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Next Steps</a:t>
            </a:r>
          </a:p>
        </p:txBody>
      </p:sp>
      <p:cxnSp>
        <p:nvCxnSpPr>
          <p:cNvPr id="11" name="Connector: Elbow 10">
            <a:extLst>
              <a:ext uri="{FF2B5EF4-FFF2-40B4-BE49-F238E27FC236}">
                <a16:creationId xmlns:a16="http://schemas.microsoft.com/office/drawing/2014/main" id="{8DCCD434-ECC9-4150-99BC-677F941B7627}"/>
              </a:ext>
            </a:extLst>
          </p:cNvPr>
          <p:cNvCxnSpPr>
            <a:cxnSpLocks/>
            <a:endCxn id="6" idx="3"/>
          </p:cNvCxnSpPr>
          <p:nvPr/>
        </p:nvCxnSpPr>
        <p:spPr>
          <a:xfrm rot="16200000" flipV="1">
            <a:off x="4475207" y="2228041"/>
            <a:ext cx="770942" cy="6622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513D9DDF-9430-4154-80CD-751EBE09B15A}"/>
              </a:ext>
            </a:extLst>
          </p:cNvPr>
          <p:cNvCxnSpPr>
            <a:cxnSpLocks/>
            <a:endCxn id="7" idx="1"/>
          </p:cNvCxnSpPr>
          <p:nvPr/>
        </p:nvCxnSpPr>
        <p:spPr>
          <a:xfrm rot="5400000" flipH="1" flipV="1">
            <a:off x="6650506" y="2233447"/>
            <a:ext cx="779185" cy="6813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A120F51-B455-42B6-A7A6-FD7A92B32214}"/>
              </a:ext>
            </a:extLst>
          </p:cNvPr>
          <p:cNvCxnSpPr>
            <a:cxnSpLocks/>
            <a:endCxn id="8" idx="3"/>
          </p:cNvCxnSpPr>
          <p:nvPr/>
        </p:nvCxnSpPr>
        <p:spPr>
          <a:xfrm rot="5400000">
            <a:off x="4304217" y="4055751"/>
            <a:ext cx="1065706" cy="722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AD5B4B98-446C-4A52-9F1B-6C2F658A50DF}"/>
              </a:ext>
            </a:extLst>
          </p:cNvPr>
          <p:cNvGrpSpPr/>
          <p:nvPr/>
        </p:nvGrpSpPr>
        <p:grpSpPr>
          <a:xfrm>
            <a:off x="1218317" y="778930"/>
            <a:ext cx="3311227" cy="5300141"/>
            <a:chOff x="1211395" y="581025"/>
            <a:chExt cx="3178759" cy="5300141"/>
          </a:xfrm>
        </p:grpSpPr>
        <p:grpSp>
          <p:nvGrpSpPr>
            <p:cNvPr id="39" name="Group 38">
              <a:extLst>
                <a:ext uri="{FF2B5EF4-FFF2-40B4-BE49-F238E27FC236}">
                  <a16:creationId xmlns:a16="http://schemas.microsoft.com/office/drawing/2014/main" id="{F191CBF4-7792-4AB5-BD5B-28D23C91508D}"/>
                </a:ext>
              </a:extLst>
            </p:cNvPr>
            <p:cNvGrpSpPr/>
            <p:nvPr/>
          </p:nvGrpSpPr>
          <p:grpSpPr>
            <a:xfrm>
              <a:off x="1266824" y="581025"/>
              <a:ext cx="3123330" cy="2522847"/>
              <a:chOff x="1266824" y="742950"/>
              <a:chExt cx="3123330" cy="2522847"/>
            </a:xfrm>
          </p:grpSpPr>
          <p:sp>
            <p:nvSpPr>
              <p:cNvPr id="6" name="Rectangle 5">
                <a:extLst>
                  <a:ext uri="{FF2B5EF4-FFF2-40B4-BE49-F238E27FC236}">
                    <a16:creationId xmlns:a16="http://schemas.microsoft.com/office/drawing/2014/main" id="{9805C49F-43D4-4E0C-82B8-445DCCBEFF32}"/>
                  </a:ext>
                </a:extLst>
              </p:cNvPr>
              <p:cNvSpPr/>
              <p:nvPr/>
            </p:nvSpPr>
            <p:spPr>
              <a:xfrm>
                <a:off x="1266825" y="1009650"/>
                <a:ext cx="3123329" cy="22561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marR="0" indent="-1714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Complete contractual terms</a:t>
                </a:r>
                <a:endParaRPr lang="en-US" sz="1400" dirty="0">
                  <a:latin typeface="Calibri" panose="020F0502020204030204" pitchFamily="34" charset="0"/>
                  <a:ea typeface="Times New Roman" panose="02020603050405020304" pitchFamily="18"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Identify subscription services required</a:t>
                </a:r>
                <a:endParaRPr lang="en-US" sz="1400" dirty="0">
                  <a:latin typeface="Calibri" panose="020F0502020204030204" pitchFamily="34" charset="0"/>
                  <a:ea typeface="Times New Roman" panose="02020603050405020304" pitchFamily="18"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Organize subscriptions and resource groups for different environments </a:t>
                </a:r>
                <a:endParaRPr lang="en-US" sz="1400" dirty="0">
                  <a:latin typeface="Calibri" panose="020F0502020204030204" pitchFamily="34" charset="0"/>
                  <a:ea typeface="Times New Roman" panose="02020603050405020304" pitchFamily="18"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Active directory setup</a:t>
                </a:r>
                <a:endParaRPr lang="en-US" sz="1400" dirty="0">
                  <a:latin typeface="Calibri" panose="020F0502020204030204" pitchFamily="34" charset="0"/>
                  <a:ea typeface="Times New Roman" panose="02020603050405020304" pitchFamily="18"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ExpressRoute setup</a:t>
                </a:r>
                <a:r>
                  <a:rPr lang="en-US" sz="1400" dirty="0">
                    <a:latin typeface="Calibri" panose="020F0502020204030204" pitchFamily="34" charset="0"/>
                    <a:ea typeface="Times New Roman" panose="02020603050405020304" pitchFamily="18" charset="0"/>
                    <a:cs typeface="Calibri" panose="020F0502020204030204" pitchFamily="34" charset="0"/>
                  </a:rPr>
                  <a:t> </a:t>
                </a:r>
                <a:endPar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Individual services (Synapse Analytics, Storage account, ADLSGen2, VMs, etc.) setup</a:t>
                </a:r>
                <a:endParaRPr lang="en-US" sz="1400" dirty="0">
                  <a:latin typeface="Calibri" panose="020F0502020204030204" pitchFamily="34" charset="0"/>
                  <a:ea typeface="Times New Roman" panose="02020603050405020304" pitchFamily="18"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More…</a:t>
                </a:r>
                <a:endParaRPr lang="en-US" sz="1400" dirty="0">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endParaRPr lang="en-US" sz="1400" dirty="0"/>
              </a:p>
            </p:txBody>
          </p:sp>
          <p:sp>
            <p:nvSpPr>
              <p:cNvPr id="34" name="Rectangle: Rounded Corners 33">
                <a:extLst>
                  <a:ext uri="{FF2B5EF4-FFF2-40B4-BE49-F238E27FC236}">
                    <a16:creationId xmlns:a16="http://schemas.microsoft.com/office/drawing/2014/main" id="{C62B27CD-D018-4201-BA6F-125250BFB530}"/>
                  </a:ext>
                </a:extLst>
              </p:cNvPr>
              <p:cNvSpPr/>
              <p:nvPr/>
            </p:nvSpPr>
            <p:spPr>
              <a:xfrm>
                <a:off x="1266824" y="742950"/>
                <a:ext cx="3121891" cy="2667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ea typeface="Times New Roman" panose="02020603050405020304" pitchFamily="18" charset="0"/>
                    <a:cs typeface="Calibri" panose="020F0502020204030204" pitchFamily="34" charset="0"/>
                  </a:rPr>
                  <a:t>Azure Reference Architecture Setup</a:t>
                </a:r>
              </a:p>
            </p:txBody>
          </p:sp>
        </p:grpSp>
        <p:grpSp>
          <p:nvGrpSpPr>
            <p:cNvPr id="40" name="Group 39">
              <a:extLst>
                <a:ext uri="{FF2B5EF4-FFF2-40B4-BE49-F238E27FC236}">
                  <a16:creationId xmlns:a16="http://schemas.microsoft.com/office/drawing/2014/main" id="{74232363-3FE0-470D-91C8-9CFF4A54E6DD}"/>
                </a:ext>
              </a:extLst>
            </p:cNvPr>
            <p:cNvGrpSpPr/>
            <p:nvPr/>
          </p:nvGrpSpPr>
          <p:grpSpPr>
            <a:xfrm>
              <a:off x="1211395" y="3343275"/>
              <a:ext cx="3139220" cy="2537891"/>
              <a:chOff x="1211395" y="3343275"/>
              <a:chExt cx="3139220" cy="2537891"/>
            </a:xfrm>
          </p:grpSpPr>
          <p:sp>
            <p:nvSpPr>
              <p:cNvPr id="8" name="Rectangle 7">
                <a:extLst>
                  <a:ext uri="{FF2B5EF4-FFF2-40B4-BE49-F238E27FC236}">
                    <a16:creationId xmlns:a16="http://schemas.microsoft.com/office/drawing/2014/main" id="{1E032096-1BD7-4A64-B273-7DF0CA557B74}"/>
                  </a:ext>
                </a:extLst>
              </p:cNvPr>
              <p:cNvSpPr/>
              <p:nvPr/>
            </p:nvSpPr>
            <p:spPr>
              <a:xfrm>
                <a:off x="1211395" y="3622598"/>
                <a:ext cx="3127248" cy="22585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5938" indent="-285750">
                  <a:buFont typeface="Arial" panose="020B0604020202020204" pitchFamily="34" charset="0"/>
                  <a:buChar char="•"/>
                </a:pPr>
                <a:r>
                  <a:rPr lang="en-US" sz="1400" dirty="0">
                    <a:solidFill>
                      <a:srgbClr val="323130"/>
                    </a:solidFill>
                    <a:latin typeface="Calibri" panose="020F0502020204030204" pitchFamily="34" charset="0"/>
                    <a:cs typeface="Calibri" panose="020F0502020204030204" pitchFamily="34" charset="0"/>
                  </a:rPr>
                  <a:t>Ingestion framework with support for Change Data Capture (CDC)</a:t>
                </a:r>
              </a:p>
              <a:p>
                <a:pPr marL="515938" marR="0" indent="-2857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Error handling framework</a:t>
                </a:r>
                <a:endParaRPr lang="en-US" sz="1400" dirty="0">
                  <a:latin typeface="Calibri" panose="020F0502020204030204" pitchFamily="34" charset="0"/>
                  <a:ea typeface="Times New Roman" panose="02020603050405020304" pitchFamily="18" charset="0"/>
                  <a:cs typeface="Calibri" panose="020F0502020204030204" pitchFamily="34" charset="0"/>
                </a:endParaRPr>
              </a:p>
              <a:p>
                <a:pPr marL="515938" marR="0" indent="-2857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Audit balance and control framework</a:t>
                </a:r>
                <a:endParaRPr lang="en-US" sz="1400" dirty="0">
                  <a:latin typeface="Calibri" panose="020F0502020204030204" pitchFamily="34" charset="0"/>
                  <a:ea typeface="Times New Roman" panose="02020603050405020304" pitchFamily="18" charset="0"/>
                  <a:cs typeface="Calibri" panose="020F0502020204030204" pitchFamily="34" charset="0"/>
                </a:endParaRPr>
              </a:p>
              <a:p>
                <a:pPr marL="515938" marR="0" indent="-2857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Metadata integration framework</a:t>
                </a:r>
                <a:endParaRPr lang="en-US" sz="1400" dirty="0">
                  <a:latin typeface="Calibri" panose="020F0502020204030204" pitchFamily="34" charset="0"/>
                  <a:ea typeface="Times New Roman" panose="02020603050405020304" pitchFamily="18" charset="0"/>
                  <a:cs typeface="Calibri" panose="020F0502020204030204" pitchFamily="34" charset="0"/>
                </a:endParaRPr>
              </a:p>
              <a:p>
                <a:pPr marL="515938" marR="0" indent="-285750">
                  <a:spcBef>
                    <a:spcPts val="0"/>
                  </a:spcBef>
                  <a:spcAft>
                    <a:spcPts val="0"/>
                  </a:spcAft>
                  <a:buFont typeface="Arial" panose="020B0604020202020204" pitchFamily="34" charset="0"/>
                  <a:buChar char="•"/>
                </a:pPr>
                <a:r>
                  <a:rPr lang="en-US" sz="1400" dirty="0">
                    <a:solidFill>
                      <a:srgbClr val="323130"/>
                    </a:solidFill>
                    <a:latin typeface="Calibri" panose="020F0502020204030204" pitchFamily="34" charset="0"/>
                    <a:ea typeface="Times New Roman" panose="02020603050405020304" pitchFamily="18" charset="0"/>
                    <a:cs typeface="Calibri" panose="020F0502020204030204" pitchFamily="34" charset="0"/>
                  </a:rPr>
                  <a:t>DevOps for Data pipeline (DataOps) setup and framework</a:t>
                </a:r>
              </a:p>
            </p:txBody>
          </p:sp>
          <p:sp>
            <p:nvSpPr>
              <p:cNvPr id="35" name="Rectangle: Rounded Corners 34">
                <a:extLst>
                  <a:ext uri="{FF2B5EF4-FFF2-40B4-BE49-F238E27FC236}">
                    <a16:creationId xmlns:a16="http://schemas.microsoft.com/office/drawing/2014/main" id="{68E10731-DD74-4764-AC3C-7B8ADD0EDE46}"/>
                  </a:ext>
                </a:extLst>
              </p:cNvPr>
              <p:cNvSpPr/>
              <p:nvPr/>
            </p:nvSpPr>
            <p:spPr>
              <a:xfrm>
                <a:off x="1228724" y="3343275"/>
                <a:ext cx="3121891" cy="2667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ea typeface="Times New Roman" panose="02020603050405020304" pitchFamily="18" charset="0"/>
                    <a:cs typeface="Calibri" panose="020F0502020204030204" pitchFamily="34" charset="0"/>
                  </a:rPr>
                  <a:t>Foundation components build</a:t>
                </a:r>
              </a:p>
            </p:txBody>
          </p:sp>
        </p:grpSp>
      </p:grpSp>
      <p:grpSp>
        <p:nvGrpSpPr>
          <p:cNvPr id="54" name="Group 53">
            <a:extLst>
              <a:ext uri="{FF2B5EF4-FFF2-40B4-BE49-F238E27FC236}">
                <a16:creationId xmlns:a16="http://schemas.microsoft.com/office/drawing/2014/main" id="{6B282F41-1EE3-4EC6-BA74-A35123BE0F6D}"/>
              </a:ext>
            </a:extLst>
          </p:cNvPr>
          <p:cNvGrpSpPr/>
          <p:nvPr/>
        </p:nvGrpSpPr>
        <p:grpSpPr>
          <a:xfrm>
            <a:off x="7380757" y="781954"/>
            <a:ext cx="3310128" cy="5294093"/>
            <a:chOff x="8736676" y="581025"/>
            <a:chExt cx="3184115" cy="5294093"/>
          </a:xfrm>
        </p:grpSpPr>
        <p:grpSp>
          <p:nvGrpSpPr>
            <p:cNvPr id="42" name="Group 41">
              <a:extLst>
                <a:ext uri="{FF2B5EF4-FFF2-40B4-BE49-F238E27FC236}">
                  <a16:creationId xmlns:a16="http://schemas.microsoft.com/office/drawing/2014/main" id="{B6F77895-0508-4140-A6BB-7B2D22280975}"/>
                </a:ext>
              </a:extLst>
            </p:cNvPr>
            <p:cNvGrpSpPr/>
            <p:nvPr/>
          </p:nvGrpSpPr>
          <p:grpSpPr>
            <a:xfrm>
              <a:off x="8793543" y="3343275"/>
              <a:ext cx="3127248" cy="2531843"/>
              <a:chOff x="8793543" y="3629025"/>
              <a:chExt cx="3127248" cy="2531843"/>
            </a:xfrm>
          </p:grpSpPr>
          <p:sp>
            <p:nvSpPr>
              <p:cNvPr id="9" name="Rectangle 8">
                <a:extLst>
                  <a:ext uri="{FF2B5EF4-FFF2-40B4-BE49-F238E27FC236}">
                    <a16:creationId xmlns:a16="http://schemas.microsoft.com/office/drawing/2014/main" id="{8F47B272-7CA8-4F38-8FAF-5E84055312D0}"/>
                  </a:ext>
                </a:extLst>
              </p:cNvPr>
              <p:cNvSpPr/>
              <p:nvPr/>
            </p:nvSpPr>
            <p:spPr>
              <a:xfrm>
                <a:off x="8793543" y="3902300"/>
                <a:ext cx="3127248" cy="22585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5938" lvl="1" indent="-285750">
                  <a:buFont typeface="Arial" panose="020B0604020202020204" pitchFamily="34" charset="0"/>
                  <a:buChar char="•"/>
                </a:pPr>
                <a:r>
                  <a:rPr lang="en-US" sz="1300" dirty="0">
                    <a:solidFill>
                      <a:srgbClr val="323130"/>
                    </a:solidFill>
                    <a:latin typeface="Calibri" panose="020F0502020204030204" pitchFamily="34" charset="0"/>
                    <a:ea typeface="Times New Roman" panose="02020603050405020304" pitchFamily="18" charset="0"/>
                    <a:cs typeface="Calibri" panose="020F0502020204030204" pitchFamily="34" charset="0"/>
                  </a:rPr>
                  <a:t>Identify use cases working with business/IT stakeholders. (</a:t>
                </a:r>
                <a:r>
                  <a:rPr lang="en-US" sz="1300" i="1" dirty="0">
                    <a:solidFill>
                      <a:srgbClr val="323130"/>
                    </a:solidFill>
                    <a:latin typeface="Calibri" panose="020F0502020204030204" pitchFamily="34" charset="0"/>
                    <a:ea typeface="Times New Roman" panose="02020603050405020304" pitchFamily="18" charset="0"/>
                    <a:cs typeface="Calibri" panose="020F0502020204030204" pitchFamily="34" charset="0"/>
                  </a:rPr>
                  <a:t>Should be outcome based. Start with small and simple ones</a:t>
                </a:r>
                <a:r>
                  <a:rPr lang="en-US" sz="1300" dirty="0">
                    <a:solidFill>
                      <a:srgbClr val="323130"/>
                    </a:solidFill>
                    <a:latin typeface="Calibri" panose="020F0502020204030204" pitchFamily="34" charset="0"/>
                    <a:ea typeface="Times New Roman" panose="02020603050405020304" pitchFamily="18" charset="0"/>
                    <a:cs typeface="Calibri" panose="020F0502020204030204" pitchFamily="34" charset="0"/>
                  </a:rPr>
                  <a:t>) </a:t>
                </a:r>
              </a:p>
              <a:p>
                <a:pPr marL="515938" lvl="1" indent="-285750">
                  <a:buFont typeface="Arial" panose="020B0604020202020204" pitchFamily="34" charset="0"/>
                  <a:buChar char="•"/>
                </a:pPr>
                <a:r>
                  <a:rPr lang="en-US" sz="1300" dirty="0">
                    <a:solidFill>
                      <a:srgbClr val="323130"/>
                    </a:solidFill>
                    <a:latin typeface="Calibri" panose="020F0502020204030204" pitchFamily="34" charset="0"/>
                    <a:ea typeface="Times New Roman" panose="02020603050405020304" pitchFamily="18" charset="0"/>
                    <a:cs typeface="Calibri" panose="020F0502020204030204" pitchFamily="34" charset="0"/>
                  </a:rPr>
                  <a:t>Implement a use case as Pilot Adopt an iterative approach</a:t>
                </a:r>
              </a:p>
              <a:p>
                <a:pPr marL="515938" lvl="1" indent="-285750">
                  <a:lnSpc>
                    <a:spcPct val="107000"/>
                  </a:lnSpc>
                  <a:buFont typeface="Arial" panose="020B0604020202020204" pitchFamily="34" charset="0"/>
                  <a:buChar char="•"/>
                </a:pPr>
                <a:r>
                  <a:rPr lang="en-US" sz="1300" dirty="0">
                    <a:solidFill>
                      <a:srgbClr val="323130"/>
                    </a:solidFill>
                    <a:latin typeface="Calibri" panose="020F0502020204030204" pitchFamily="34" charset="0"/>
                    <a:ea typeface="Calibri" panose="020F0502020204030204" pitchFamily="34" charset="0"/>
                    <a:cs typeface="Calibri" panose="020F0502020204030204" pitchFamily="34" charset="0"/>
                  </a:rPr>
                  <a:t>Document the process</a:t>
                </a:r>
              </a:p>
              <a:p>
                <a:pPr marL="515938" lvl="1" indent="-285750">
                  <a:lnSpc>
                    <a:spcPct val="107000"/>
                  </a:lnSpc>
                  <a:spcAft>
                    <a:spcPts val="800"/>
                  </a:spcAft>
                  <a:buFont typeface="Arial" panose="020B0604020202020204" pitchFamily="34" charset="0"/>
                  <a:buChar char="•"/>
                </a:pPr>
                <a:r>
                  <a:rPr lang="en-US" sz="1300" dirty="0">
                    <a:solidFill>
                      <a:srgbClr val="323130"/>
                    </a:solidFill>
                    <a:latin typeface="Calibri" panose="020F0502020204030204" pitchFamily="34" charset="0"/>
                    <a:ea typeface="Calibri" panose="020F0502020204030204" pitchFamily="34" charset="0"/>
                    <a:cs typeface="Calibri" panose="020F0502020204030204" pitchFamily="34" charset="0"/>
                  </a:rPr>
                  <a:t>Retrospect after each iteration and feed the process</a:t>
                </a:r>
              </a:p>
            </p:txBody>
          </p:sp>
          <p:sp>
            <p:nvSpPr>
              <p:cNvPr id="37" name="Rectangle: Rounded Corners 36">
                <a:extLst>
                  <a:ext uri="{FF2B5EF4-FFF2-40B4-BE49-F238E27FC236}">
                    <a16:creationId xmlns:a16="http://schemas.microsoft.com/office/drawing/2014/main" id="{119FFE57-3FEC-4365-B18D-06CF0E960FBC}"/>
                  </a:ext>
                </a:extLst>
              </p:cNvPr>
              <p:cNvSpPr/>
              <p:nvPr/>
            </p:nvSpPr>
            <p:spPr>
              <a:xfrm>
                <a:off x="8793543" y="3629025"/>
                <a:ext cx="3121891" cy="2667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ea typeface="Times New Roman" panose="02020603050405020304" pitchFamily="18" charset="0"/>
                    <a:cs typeface="Calibri" panose="020F0502020204030204" pitchFamily="34" charset="0"/>
                  </a:rPr>
                  <a:t>Pilot program</a:t>
                </a:r>
              </a:p>
            </p:txBody>
          </p:sp>
        </p:grpSp>
        <p:grpSp>
          <p:nvGrpSpPr>
            <p:cNvPr id="41" name="Group 40">
              <a:extLst>
                <a:ext uri="{FF2B5EF4-FFF2-40B4-BE49-F238E27FC236}">
                  <a16:creationId xmlns:a16="http://schemas.microsoft.com/office/drawing/2014/main" id="{7DBDEB58-8D0B-47CE-B9EC-C90880404465}"/>
                </a:ext>
              </a:extLst>
            </p:cNvPr>
            <p:cNvGrpSpPr/>
            <p:nvPr/>
          </p:nvGrpSpPr>
          <p:grpSpPr>
            <a:xfrm>
              <a:off x="8736676" y="581025"/>
              <a:ext cx="3129164" cy="2531843"/>
              <a:chOff x="8736676" y="323850"/>
              <a:chExt cx="3129164" cy="2531843"/>
            </a:xfrm>
          </p:grpSpPr>
          <p:sp>
            <p:nvSpPr>
              <p:cNvPr id="7" name="Rectangle 6">
                <a:extLst>
                  <a:ext uri="{FF2B5EF4-FFF2-40B4-BE49-F238E27FC236}">
                    <a16:creationId xmlns:a16="http://schemas.microsoft.com/office/drawing/2014/main" id="{C03BCDFF-E841-425A-9F61-BB1F370DA16E}"/>
                  </a:ext>
                </a:extLst>
              </p:cNvPr>
              <p:cNvSpPr/>
              <p:nvPr/>
            </p:nvSpPr>
            <p:spPr>
              <a:xfrm>
                <a:off x="8736676" y="597125"/>
                <a:ext cx="3127248" cy="22585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5937" marR="0" lvl="1" indent="-285750">
                  <a:lnSpc>
                    <a:spcPct val="107000"/>
                  </a:lnSpc>
                  <a:spcBef>
                    <a:spcPts val="0"/>
                  </a:spcBef>
                  <a:spcAft>
                    <a:spcPts val="0"/>
                  </a:spcAft>
                  <a:buClr>
                    <a:schemeClr val="tx2"/>
                  </a:buClr>
                  <a:buFont typeface="Arial" panose="020B0604020202020204" pitchFamily="34" charset="0"/>
                  <a:buChar char="•"/>
                </a:pPr>
                <a:r>
                  <a:rPr lang="en-US" sz="1300" dirty="0">
                    <a:solidFill>
                      <a:schemeClr val="tx2"/>
                    </a:solidFill>
                    <a:latin typeface="Calibri" panose="020F0502020204030204" pitchFamily="34" charset="0"/>
                    <a:ea typeface="Calibri" panose="020F0502020204030204" pitchFamily="34" charset="0"/>
                    <a:cs typeface="Calibri" panose="020F0502020204030204" pitchFamily="34" charset="0"/>
                  </a:rPr>
                  <a:t>Define Roles &amp; Responsibilities</a:t>
                </a:r>
              </a:p>
              <a:p>
                <a:pPr marL="515937" marR="0" lvl="1" indent="-285750">
                  <a:lnSpc>
                    <a:spcPct val="107000"/>
                  </a:lnSpc>
                  <a:spcBef>
                    <a:spcPts val="0"/>
                  </a:spcBef>
                  <a:spcAft>
                    <a:spcPts val="0"/>
                  </a:spcAft>
                  <a:buClr>
                    <a:schemeClr val="tx2"/>
                  </a:buClr>
                  <a:buFont typeface="Arial" panose="020B0604020202020204" pitchFamily="34" charset="0"/>
                  <a:buChar char="•"/>
                </a:pPr>
                <a:r>
                  <a:rPr lang="en-US" sz="1300" dirty="0">
                    <a:solidFill>
                      <a:schemeClr val="tx2"/>
                    </a:solidFill>
                    <a:latin typeface="Calibri" panose="020F0502020204030204" pitchFamily="34" charset="0"/>
                    <a:ea typeface="Calibri" panose="020F0502020204030204" pitchFamily="34" charset="0"/>
                    <a:cs typeface="Calibri" panose="020F0502020204030204" pitchFamily="34" charset="0"/>
                  </a:rPr>
                  <a:t>Assemble team - Identify resources </a:t>
                </a:r>
              </a:p>
              <a:p>
                <a:pPr marL="515937" marR="0" lvl="1" indent="-285750">
                  <a:lnSpc>
                    <a:spcPct val="107000"/>
                  </a:lnSpc>
                  <a:spcBef>
                    <a:spcPts val="0"/>
                  </a:spcBef>
                  <a:spcAft>
                    <a:spcPts val="0"/>
                  </a:spcAft>
                  <a:buClr>
                    <a:schemeClr val="tx2"/>
                  </a:buClr>
                  <a:buFont typeface="Arial" panose="020B0604020202020204" pitchFamily="34" charset="0"/>
                  <a:buChar char="•"/>
                </a:pPr>
                <a:r>
                  <a:rPr lang="en-US" sz="1300" dirty="0">
                    <a:solidFill>
                      <a:schemeClr val="tx2"/>
                    </a:solidFill>
                    <a:latin typeface="Calibri" panose="020F0502020204030204" pitchFamily="34" charset="0"/>
                    <a:ea typeface="Calibri" panose="020F0502020204030204" pitchFamily="34" charset="0"/>
                    <a:cs typeface="Calibri" panose="020F0502020204030204" pitchFamily="34" charset="0"/>
                  </a:rPr>
                  <a:t>Define Governance and Operating Model</a:t>
                </a:r>
              </a:p>
              <a:p>
                <a:pPr marL="515937" marR="0" lvl="1" indent="-285750">
                  <a:lnSpc>
                    <a:spcPct val="107000"/>
                  </a:lnSpc>
                  <a:spcBef>
                    <a:spcPts val="0"/>
                  </a:spcBef>
                  <a:spcAft>
                    <a:spcPts val="0"/>
                  </a:spcAft>
                  <a:buClr>
                    <a:schemeClr val="tx2"/>
                  </a:buClr>
                  <a:buFont typeface="Arial" panose="020B0604020202020204" pitchFamily="34" charset="0"/>
                  <a:buChar char="•"/>
                </a:pPr>
                <a:r>
                  <a:rPr lang="en-US" sz="1300" dirty="0">
                    <a:solidFill>
                      <a:schemeClr val="tx2"/>
                    </a:solidFill>
                    <a:latin typeface="Calibri" panose="020F0502020204030204" pitchFamily="34" charset="0"/>
                    <a:ea typeface="Calibri" panose="020F0502020204030204" pitchFamily="34" charset="0"/>
                    <a:cs typeface="Calibri" panose="020F0502020204030204" pitchFamily="34" charset="0"/>
                  </a:rPr>
                  <a:t>Change Management Procedures</a:t>
                </a:r>
              </a:p>
              <a:p>
                <a:pPr marL="515937" marR="0" lvl="1" indent="-285750">
                  <a:lnSpc>
                    <a:spcPct val="107000"/>
                  </a:lnSpc>
                  <a:spcBef>
                    <a:spcPts val="0"/>
                  </a:spcBef>
                  <a:spcAft>
                    <a:spcPts val="0"/>
                  </a:spcAft>
                  <a:buClr>
                    <a:schemeClr val="tx2"/>
                  </a:buClr>
                  <a:buFont typeface="Arial" panose="020B0604020202020204" pitchFamily="34" charset="0"/>
                  <a:buChar char="•"/>
                </a:pPr>
                <a:r>
                  <a:rPr lang="en-US" sz="1300" dirty="0">
                    <a:solidFill>
                      <a:schemeClr val="tx2"/>
                    </a:solidFill>
                    <a:latin typeface="Calibri" panose="020F0502020204030204" pitchFamily="34" charset="0"/>
                    <a:ea typeface="Calibri" panose="020F0502020204030204" pitchFamily="34" charset="0"/>
                    <a:cs typeface="Calibri" panose="020F0502020204030204" pitchFamily="34" charset="0"/>
                  </a:rPr>
                  <a:t>More..</a:t>
                </a:r>
              </a:p>
              <a:p>
                <a:endParaRPr lang="en-US" sz="1400" dirty="0"/>
              </a:p>
            </p:txBody>
          </p:sp>
          <p:sp>
            <p:nvSpPr>
              <p:cNvPr id="38" name="Rectangle: Rounded Corners 37">
                <a:extLst>
                  <a:ext uri="{FF2B5EF4-FFF2-40B4-BE49-F238E27FC236}">
                    <a16:creationId xmlns:a16="http://schemas.microsoft.com/office/drawing/2014/main" id="{B5E68C2B-8702-4CB2-A719-B37624733C25}"/>
                  </a:ext>
                </a:extLst>
              </p:cNvPr>
              <p:cNvSpPr/>
              <p:nvPr/>
            </p:nvSpPr>
            <p:spPr>
              <a:xfrm>
                <a:off x="8743949" y="323850"/>
                <a:ext cx="3121891" cy="2667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ea typeface="Times New Roman" panose="02020603050405020304" pitchFamily="18" charset="0"/>
                    <a:cs typeface="Calibri" panose="020F0502020204030204" pitchFamily="34" charset="0"/>
                  </a:rPr>
                  <a:t>Process, Controls and Team Setup</a:t>
                </a:r>
              </a:p>
            </p:txBody>
          </p:sp>
        </p:grpSp>
      </p:grpSp>
      <p:cxnSp>
        <p:nvCxnSpPr>
          <p:cNvPr id="77" name="Connector: Elbow 76">
            <a:extLst>
              <a:ext uri="{FF2B5EF4-FFF2-40B4-BE49-F238E27FC236}">
                <a16:creationId xmlns:a16="http://schemas.microsoft.com/office/drawing/2014/main" id="{0C8B00D0-4AEC-4DFA-BC5F-4A75D4A7333E}"/>
              </a:ext>
            </a:extLst>
          </p:cNvPr>
          <p:cNvCxnSpPr>
            <a:cxnSpLocks/>
            <a:endCxn id="9" idx="1"/>
          </p:cNvCxnSpPr>
          <p:nvPr/>
        </p:nvCxnSpPr>
        <p:spPr>
          <a:xfrm rot="16200000" flipH="1">
            <a:off x="6536804" y="4043691"/>
            <a:ext cx="1065707" cy="7404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5C8B0C34-6DA6-4BFD-BF2B-01C85A858798}"/>
              </a:ext>
            </a:extLst>
          </p:cNvPr>
          <p:cNvSpPr/>
          <p:nvPr/>
        </p:nvSpPr>
        <p:spPr>
          <a:xfrm>
            <a:off x="6566543" y="4275964"/>
            <a:ext cx="274320" cy="274320"/>
          </a:xfrm>
          <a:prstGeom prst="ellipse">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2" name="Oval 81">
            <a:extLst>
              <a:ext uri="{FF2B5EF4-FFF2-40B4-BE49-F238E27FC236}">
                <a16:creationId xmlns:a16="http://schemas.microsoft.com/office/drawing/2014/main" id="{5524CDA7-602F-4013-B06F-F559C33F0D48}"/>
              </a:ext>
            </a:extLst>
          </p:cNvPr>
          <p:cNvSpPr/>
          <p:nvPr/>
        </p:nvSpPr>
        <p:spPr>
          <a:xfrm>
            <a:off x="5059632" y="4275964"/>
            <a:ext cx="274320" cy="274320"/>
          </a:xfrm>
          <a:prstGeom prst="ellipse">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3" name="Oval 82">
            <a:extLst>
              <a:ext uri="{FF2B5EF4-FFF2-40B4-BE49-F238E27FC236}">
                <a16:creationId xmlns:a16="http://schemas.microsoft.com/office/drawing/2014/main" id="{69A2905E-80F7-4761-887A-CDA7FB460781}"/>
              </a:ext>
            </a:extLst>
          </p:cNvPr>
          <p:cNvSpPr/>
          <p:nvPr/>
        </p:nvSpPr>
        <p:spPr>
          <a:xfrm>
            <a:off x="6566543" y="2335942"/>
            <a:ext cx="274320" cy="274320"/>
          </a:xfrm>
          <a:prstGeom prst="ellipse">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4" name="Oval 83">
            <a:extLst>
              <a:ext uri="{FF2B5EF4-FFF2-40B4-BE49-F238E27FC236}">
                <a16:creationId xmlns:a16="http://schemas.microsoft.com/office/drawing/2014/main" id="{227EBB7E-366B-4D67-A752-7ECA422B4A8C}"/>
              </a:ext>
            </a:extLst>
          </p:cNvPr>
          <p:cNvSpPr/>
          <p:nvPr/>
        </p:nvSpPr>
        <p:spPr>
          <a:xfrm>
            <a:off x="5059632" y="2335942"/>
            <a:ext cx="274320" cy="274320"/>
          </a:xfrm>
          <a:prstGeom prst="ellipse">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18721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E6B3-A64F-4981-B617-D5D83B6BB33E}"/>
              </a:ext>
            </a:extLst>
          </p:cNvPr>
          <p:cNvSpPr>
            <a:spLocks noGrp="1"/>
          </p:cNvSpPr>
          <p:nvPr>
            <p:ph type="title"/>
          </p:nvPr>
        </p:nvSpPr>
        <p:spPr/>
        <p:txBody>
          <a:bodyPr/>
          <a:lstStyle/>
          <a:p>
            <a:r>
              <a:rPr lang="en-US"/>
              <a:t>Scope and Approach</a:t>
            </a:r>
            <a:endParaRPr lang="en-US" dirty="0"/>
          </a:p>
        </p:txBody>
      </p:sp>
      <p:sp>
        <p:nvSpPr>
          <p:cNvPr id="4" name="Slide Number Placeholder 3">
            <a:extLst>
              <a:ext uri="{FF2B5EF4-FFF2-40B4-BE49-F238E27FC236}">
                <a16:creationId xmlns:a16="http://schemas.microsoft.com/office/drawing/2014/main" id="{F7B4851A-BB8B-4698-9902-492D5A9A82E8}"/>
              </a:ext>
            </a:extLst>
          </p:cNvPr>
          <p:cNvSpPr>
            <a:spLocks noGrp="1"/>
          </p:cNvSpPr>
          <p:nvPr>
            <p:ph type="sldNum" sz="quarter" idx="4"/>
          </p:nvPr>
        </p:nvSpPr>
        <p:spPr/>
        <p:txBody>
          <a:bodyPr/>
          <a:lstStyle/>
          <a:p>
            <a:fld id="{2EFEF571-C9B4-4D92-A7F7-315B894862A8}" type="slidenum">
              <a:rPr lang="en-US" smtClean="0"/>
              <a:pPr/>
              <a:t>3</a:t>
            </a:fld>
            <a:endParaRPr lang="en-US" dirty="0"/>
          </a:p>
        </p:txBody>
      </p:sp>
      <p:sp>
        <p:nvSpPr>
          <p:cNvPr id="11" name="Rectangle 10">
            <a:extLst>
              <a:ext uri="{FF2B5EF4-FFF2-40B4-BE49-F238E27FC236}">
                <a16:creationId xmlns:a16="http://schemas.microsoft.com/office/drawing/2014/main" id="{D23B67CA-85FE-4C38-9E3D-4B763A242A7B}"/>
              </a:ext>
            </a:extLst>
          </p:cNvPr>
          <p:cNvSpPr/>
          <p:nvPr/>
        </p:nvSpPr>
        <p:spPr>
          <a:xfrm>
            <a:off x="518146" y="2757715"/>
            <a:ext cx="11103028" cy="3360138"/>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797"/>
              </a:spcAft>
            </a:pPr>
            <a:endParaRPr lang="en-US" sz="1100" dirty="0">
              <a:solidFill>
                <a:schemeClr val="tx2"/>
              </a:solidFill>
            </a:endParaRPr>
          </a:p>
        </p:txBody>
      </p:sp>
      <p:sp>
        <p:nvSpPr>
          <p:cNvPr id="12" name="Rectangle: Rounded Corners 11">
            <a:extLst>
              <a:ext uri="{FF2B5EF4-FFF2-40B4-BE49-F238E27FC236}">
                <a16:creationId xmlns:a16="http://schemas.microsoft.com/office/drawing/2014/main" id="{2E3E57B6-A91B-4BAB-8B20-9B7CED0AFDF9}"/>
              </a:ext>
            </a:extLst>
          </p:cNvPr>
          <p:cNvSpPr/>
          <p:nvPr/>
        </p:nvSpPr>
        <p:spPr>
          <a:xfrm>
            <a:off x="4953491" y="2574822"/>
            <a:ext cx="2285018" cy="398752"/>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Approach</a:t>
            </a:r>
          </a:p>
        </p:txBody>
      </p:sp>
      <p:sp>
        <p:nvSpPr>
          <p:cNvPr id="13" name="TextBox 12">
            <a:extLst>
              <a:ext uri="{FF2B5EF4-FFF2-40B4-BE49-F238E27FC236}">
                <a16:creationId xmlns:a16="http://schemas.microsoft.com/office/drawing/2014/main" id="{5A5BAC49-98F5-4829-9642-C4D7797AF2C8}"/>
              </a:ext>
            </a:extLst>
          </p:cNvPr>
          <p:cNvSpPr txBox="1"/>
          <p:nvPr/>
        </p:nvSpPr>
        <p:spPr>
          <a:xfrm>
            <a:off x="587230" y="3103367"/>
            <a:ext cx="10950051" cy="204671"/>
          </a:xfrm>
          <a:prstGeom prst="rect">
            <a:avLst/>
          </a:prstGeom>
        </p:spPr>
        <p:txBody>
          <a:bodyPr wrap="square" lIns="0" tIns="0" rIns="0" bIns="0" rtlCol="0">
            <a:spAutoFit/>
          </a:bodyPr>
          <a:lstStyle/>
          <a:p>
            <a:pPr algn="ctr">
              <a:spcAft>
                <a:spcPts val="797"/>
              </a:spcAft>
            </a:pPr>
            <a:r>
              <a:rPr lang="en-US" sz="1330" dirty="0">
                <a:solidFill>
                  <a:schemeClr val="tx2">
                    <a:lumMod val="75000"/>
                    <a:lumOff val="25000"/>
                  </a:schemeClr>
                </a:solidFill>
              </a:rPr>
              <a:t>Due Coronavirus travel restrictions currently in effect, the work was delivered remotely</a:t>
            </a:r>
          </a:p>
        </p:txBody>
      </p:sp>
      <p:sp>
        <p:nvSpPr>
          <p:cNvPr id="17" name="Rectangle 16"/>
          <p:cNvSpPr/>
          <p:nvPr/>
        </p:nvSpPr>
        <p:spPr>
          <a:xfrm>
            <a:off x="995214" y="4228252"/>
            <a:ext cx="3209514" cy="1703030"/>
          </a:xfrm>
          <a:prstGeom prst="rect">
            <a:avLst/>
          </a:prstGeom>
        </p:spPr>
        <p:txBody>
          <a:bodyPr>
            <a:spAutoFit/>
          </a:bodyPr>
          <a:lstStyle/>
          <a:p>
            <a:pPr algn="ctr">
              <a:spcAft>
                <a:spcPts val="797"/>
              </a:spcAft>
            </a:pPr>
            <a:r>
              <a:rPr lang="en-US" sz="1400" b="1" dirty="0">
                <a:solidFill>
                  <a:schemeClr val="tx2"/>
                </a:solidFill>
              </a:rPr>
              <a:t>Week 1</a:t>
            </a:r>
          </a:p>
          <a:p>
            <a:pPr algn="ctr">
              <a:spcAft>
                <a:spcPts val="797"/>
              </a:spcAft>
            </a:pPr>
            <a:r>
              <a:rPr lang="en-US" sz="1200" dirty="0">
                <a:solidFill>
                  <a:schemeClr val="tx2"/>
                </a:solidFill>
              </a:rPr>
              <a:t>Knowledge transfer, conducted through workshops (Virtual) facilitated by Cognizant team, focusing on business use cases and capabilities; current state architecture, recent evaluation results of data platforms and tools, review of existing relevant documentation and current state data processing workflows</a:t>
            </a:r>
          </a:p>
        </p:txBody>
      </p:sp>
      <p:sp>
        <p:nvSpPr>
          <p:cNvPr id="18" name="Rectangle 17"/>
          <p:cNvSpPr/>
          <p:nvPr/>
        </p:nvSpPr>
        <p:spPr>
          <a:xfrm>
            <a:off x="4462433" y="4228252"/>
            <a:ext cx="3209514" cy="1518364"/>
          </a:xfrm>
          <a:prstGeom prst="rect">
            <a:avLst/>
          </a:prstGeom>
        </p:spPr>
        <p:txBody>
          <a:bodyPr>
            <a:spAutoFit/>
          </a:bodyPr>
          <a:lstStyle/>
          <a:p>
            <a:pPr algn="ctr">
              <a:spcAft>
                <a:spcPts val="797"/>
              </a:spcAft>
            </a:pPr>
            <a:r>
              <a:rPr lang="en-US" sz="1400" b="1" dirty="0">
                <a:solidFill>
                  <a:schemeClr val="tx2"/>
                </a:solidFill>
              </a:rPr>
              <a:t>Week 2</a:t>
            </a:r>
          </a:p>
          <a:p>
            <a:pPr algn="ctr">
              <a:spcAft>
                <a:spcPts val="797"/>
              </a:spcAft>
            </a:pPr>
            <a:r>
              <a:rPr lang="en-US" sz="1200" dirty="0">
                <a:solidFill>
                  <a:schemeClr val="tx2"/>
                </a:solidFill>
              </a:rPr>
              <a:t>Customize the data reference architecture and solution alternatives definition to meet the Canada Life’s needs. It was conducted through working sessions amongst a smaller team and reviewed with key stakeholders from Week 1 workshops</a:t>
            </a:r>
          </a:p>
        </p:txBody>
      </p:sp>
      <p:sp>
        <p:nvSpPr>
          <p:cNvPr id="19" name="Rectangle 18"/>
          <p:cNvSpPr/>
          <p:nvPr/>
        </p:nvSpPr>
        <p:spPr>
          <a:xfrm>
            <a:off x="7929653" y="4228252"/>
            <a:ext cx="3209514" cy="1518364"/>
          </a:xfrm>
          <a:prstGeom prst="rect">
            <a:avLst/>
          </a:prstGeom>
        </p:spPr>
        <p:txBody>
          <a:bodyPr>
            <a:spAutoFit/>
          </a:bodyPr>
          <a:lstStyle/>
          <a:p>
            <a:pPr algn="ctr">
              <a:spcAft>
                <a:spcPts val="797"/>
              </a:spcAft>
            </a:pPr>
            <a:r>
              <a:rPr lang="en-US" sz="1400" b="1" dirty="0">
                <a:solidFill>
                  <a:schemeClr val="tx2"/>
                </a:solidFill>
              </a:rPr>
              <a:t>Week 3-4</a:t>
            </a:r>
          </a:p>
          <a:p>
            <a:pPr algn="ctr">
              <a:spcAft>
                <a:spcPts val="797"/>
              </a:spcAft>
            </a:pPr>
            <a:r>
              <a:rPr lang="en-US" sz="1200" dirty="0">
                <a:solidFill>
                  <a:schemeClr val="tx2"/>
                </a:solidFill>
              </a:rPr>
              <a:t>Incorporate all the feedback to finalize the reference architecture, and present to Canada Life. Recommendations will comprise of architecture components, their definition, possible solution alternatives and along with Cognizant’s point of view.</a:t>
            </a:r>
          </a:p>
        </p:txBody>
      </p:sp>
      <p:grpSp>
        <p:nvGrpSpPr>
          <p:cNvPr id="32" name="Group 31"/>
          <p:cNvGrpSpPr/>
          <p:nvPr/>
        </p:nvGrpSpPr>
        <p:grpSpPr>
          <a:xfrm>
            <a:off x="2405701" y="3602261"/>
            <a:ext cx="374032" cy="374032"/>
            <a:chOff x="2405701" y="3602261"/>
            <a:chExt cx="374032" cy="374032"/>
          </a:xfrm>
        </p:grpSpPr>
        <p:sp>
          <p:nvSpPr>
            <p:cNvPr id="20" name="Oval 19"/>
            <p:cNvSpPr/>
            <p:nvPr/>
          </p:nvSpPr>
          <p:spPr>
            <a:xfrm>
              <a:off x="2491246" y="3687806"/>
              <a:ext cx="211131" cy="2111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405701" y="3602261"/>
              <a:ext cx="374032" cy="374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5872920" y="3602261"/>
            <a:ext cx="374032" cy="374032"/>
            <a:chOff x="5867985" y="3602261"/>
            <a:chExt cx="374032" cy="374032"/>
          </a:xfrm>
        </p:grpSpPr>
        <p:sp>
          <p:nvSpPr>
            <p:cNvPr id="21" name="Oval 20"/>
            <p:cNvSpPr/>
            <p:nvPr/>
          </p:nvSpPr>
          <p:spPr>
            <a:xfrm>
              <a:off x="5953530" y="3687806"/>
              <a:ext cx="211131" cy="2111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867985" y="3602261"/>
              <a:ext cx="374032" cy="374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9340140" y="3602261"/>
            <a:ext cx="374032" cy="374032"/>
            <a:chOff x="9340140" y="3602261"/>
            <a:chExt cx="374032" cy="374032"/>
          </a:xfrm>
        </p:grpSpPr>
        <p:sp>
          <p:nvSpPr>
            <p:cNvPr id="22" name="Oval 21"/>
            <p:cNvSpPr/>
            <p:nvPr/>
          </p:nvSpPr>
          <p:spPr>
            <a:xfrm>
              <a:off x="9425685" y="3687806"/>
              <a:ext cx="211131" cy="2111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340140" y="3602261"/>
              <a:ext cx="374032" cy="374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Connector 29"/>
          <p:cNvCxnSpPr/>
          <p:nvPr/>
        </p:nvCxnSpPr>
        <p:spPr>
          <a:xfrm>
            <a:off x="6297519" y="3789277"/>
            <a:ext cx="2992052" cy="0"/>
          </a:xfrm>
          <a:prstGeom prst="line">
            <a:avLst/>
          </a:prstGeom>
          <a:ln>
            <a:solidFill>
              <a:schemeClr val="bg2">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30300" y="3789277"/>
            <a:ext cx="2992052" cy="0"/>
          </a:xfrm>
          <a:prstGeom prst="line">
            <a:avLst/>
          </a:prstGeom>
          <a:ln>
            <a:solidFill>
              <a:schemeClr val="bg2">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rotWithShape="1">
          <a:blip r:embed="rId2">
            <a:extLst>
              <a:ext uri="{28A0092B-C50C-407E-A947-70E740481C1C}">
                <a14:useLocalDpi xmlns:a14="http://schemas.microsoft.com/office/drawing/2010/main" val="0"/>
              </a:ext>
            </a:extLst>
          </a:blip>
          <a:srcRect l="16873" t="20706" b="31355"/>
          <a:stretch/>
        </p:blipFill>
        <p:spPr>
          <a:xfrm>
            <a:off x="511933" y="724689"/>
            <a:ext cx="11109241" cy="1770317"/>
          </a:xfrm>
          <a:prstGeom prst="rect">
            <a:avLst/>
          </a:prstGeom>
        </p:spPr>
      </p:pic>
      <p:sp>
        <p:nvSpPr>
          <p:cNvPr id="53" name="Rectangle 52"/>
          <p:cNvSpPr/>
          <p:nvPr/>
        </p:nvSpPr>
        <p:spPr>
          <a:xfrm>
            <a:off x="511933" y="706158"/>
            <a:ext cx="11109241" cy="1788848"/>
          </a:xfrm>
          <a:prstGeom prst="rect">
            <a:avLst/>
          </a:prstGeom>
          <a:solidFill>
            <a:srgbClr val="000000">
              <a:alpha val="61176"/>
            </a:srgbClr>
          </a:solidFill>
          <a:ln w="12700" cap="flat" cmpd="sng" algn="ctr">
            <a:noFill/>
            <a:prstDash val="solid"/>
            <a:miter lim="800000"/>
          </a:ln>
          <a:effectLst/>
        </p:spPr>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marL="0" marR="0" lvl="0" indent="0" algn="ctr" defTabSz="609418" eaLnBrk="1" fontAlgn="auto" latinLnBrk="0" hangingPunct="1">
              <a:lnSpc>
                <a:spcPct val="100000"/>
              </a:lnSpc>
              <a:spcBef>
                <a:spcPts val="0"/>
              </a:spcBef>
              <a:spcAft>
                <a:spcPts val="0"/>
              </a:spcAft>
              <a:buClrTx/>
              <a:buSzTx/>
              <a:buFontTx/>
              <a:buNone/>
              <a:tabLst/>
              <a:defRPr/>
            </a:pPr>
            <a:r>
              <a:rPr kumimoji="0" lang="en-US" sz="3199"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54" name="Rectangle 53"/>
          <p:cNvSpPr/>
          <p:nvPr/>
        </p:nvSpPr>
        <p:spPr>
          <a:xfrm>
            <a:off x="511933" y="1191217"/>
            <a:ext cx="11207365" cy="845040"/>
          </a:xfrm>
          <a:prstGeom prst="rect">
            <a:avLst/>
          </a:prstGeom>
        </p:spPr>
        <p:txBody>
          <a:bodyPr wrap="square">
            <a:spAutoFit/>
          </a:bodyPr>
          <a:lstStyle/>
          <a:p>
            <a:pPr marL="742950" lvl="1" indent="-285750" algn="just" defTabSz="609218">
              <a:lnSpc>
                <a:spcPts val="2000"/>
              </a:lnSpc>
              <a:buFont typeface="Arial" panose="020B0604020202020204" pitchFamily="34" charset="0"/>
              <a:buChar char="•"/>
              <a:defRPr/>
            </a:pPr>
            <a:r>
              <a:rPr lang="en-US" sz="1400" dirty="0">
                <a:solidFill>
                  <a:srgbClr val="FFFFFF"/>
                </a:solidFill>
                <a:latin typeface="Calibri" panose="020F0502020204030204" pitchFamily="34" charset="0"/>
                <a:ea typeface="Calibri" charset="0"/>
                <a:cs typeface="Calibri" panose="020F0502020204030204" pitchFamily="34" charset="0"/>
              </a:rPr>
              <a:t>High level reference architecture for data ecosystem </a:t>
            </a:r>
          </a:p>
          <a:p>
            <a:pPr marL="742950" lvl="1" indent="-285750" algn="just" defTabSz="609218">
              <a:lnSpc>
                <a:spcPts val="2000"/>
              </a:lnSpc>
              <a:buFont typeface="Arial" panose="020B0604020202020204" pitchFamily="34" charset="0"/>
              <a:buChar char="•"/>
              <a:defRPr/>
            </a:pPr>
            <a:r>
              <a:rPr lang="en-US" sz="1400" dirty="0">
                <a:solidFill>
                  <a:srgbClr val="FFFFFF"/>
                </a:solidFill>
                <a:latin typeface="Calibri" panose="020F0502020204030204" pitchFamily="34" charset="0"/>
                <a:ea typeface="Calibri" charset="0"/>
                <a:cs typeface="Calibri" panose="020F0502020204030204" pitchFamily="34" charset="0"/>
              </a:rPr>
              <a:t>List of strategic criteria used for making recommendations </a:t>
            </a:r>
          </a:p>
          <a:p>
            <a:pPr marL="742950" lvl="1" indent="-285750" algn="just" defTabSz="609218">
              <a:lnSpc>
                <a:spcPts val="2000"/>
              </a:lnSpc>
              <a:buFont typeface="Arial" panose="020B0604020202020204" pitchFamily="34" charset="0"/>
              <a:buChar char="•"/>
              <a:defRPr/>
            </a:pPr>
            <a:r>
              <a:rPr lang="en-US" sz="1400" dirty="0">
                <a:solidFill>
                  <a:srgbClr val="FFFFFF"/>
                </a:solidFill>
                <a:latin typeface="Calibri" panose="020F0502020204030204" pitchFamily="34" charset="0"/>
                <a:ea typeface="Calibri" charset="0"/>
                <a:cs typeface="Calibri" panose="020F0502020204030204" pitchFamily="34" charset="0"/>
              </a:rPr>
              <a:t>Validated recommendations for the overall data platform, with specific for data repository, ingestion, and data catalog</a:t>
            </a:r>
          </a:p>
        </p:txBody>
      </p:sp>
      <p:cxnSp>
        <p:nvCxnSpPr>
          <p:cNvPr id="55" name="Straight Connector 54"/>
          <p:cNvCxnSpPr/>
          <p:nvPr/>
        </p:nvCxnSpPr>
        <p:spPr>
          <a:xfrm flipV="1">
            <a:off x="2500800" y="1155361"/>
            <a:ext cx="7187224" cy="1"/>
          </a:xfrm>
          <a:prstGeom prst="line">
            <a:avLst/>
          </a:prstGeom>
          <a:noFill/>
          <a:ln w="6350" cap="flat" cmpd="sng" algn="ctr">
            <a:solidFill>
              <a:srgbClr val="00B140"/>
            </a:solidFill>
            <a:prstDash val="solid"/>
            <a:miter lim="800000"/>
          </a:ln>
          <a:effectLst/>
        </p:spPr>
      </p:cxnSp>
      <p:grpSp>
        <p:nvGrpSpPr>
          <p:cNvPr id="56" name="Group 55"/>
          <p:cNvGrpSpPr/>
          <p:nvPr/>
        </p:nvGrpSpPr>
        <p:grpSpPr>
          <a:xfrm>
            <a:off x="4676433" y="859913"/>
            <a:ext cx="2835963" cy="300013"/>
            <a:chOff x="3521998" y="892803"/>
            <a:chExt cx="2127526" cy="225068"/>
          </a:xfrm>
        </p:grpSpPr>
        <p:sp>
          <p:nvSpPr>
            <p:cNvPr id="57" name="Freeform 56"/>
            <p:cNvSpPr/>
            <p:nvPr/>
          </p:nvSpPr>
          <p:spPr>
            <a:xfrm rot="16200000" flipH="1">
              <a:off x="4879233" y="347579"/>
              <a:ext cx="225068" cy="1315515"/>
            </a:xfrm>
            <a:custGeom>
              <a:avLst/>
              <a:gdLst>
                <a:gd name="connsiteX0" fmla="*/ 119063 w 123825"/>
                <a:gd name="connsiteY0" fmla="*/ 0 h 466725"/>
                <a:gd name="connsiteX1" fmla="*/ 52388 w 123825"/>
                <a:gd name="connsiteY1" fmla="*/ 0 h 466725"/>
                <a:gd name="connsiteX2" fmla="*/ 0 w 123825"/>
                <a:gd name="connsiteY2" fmla="*/ 52387 h 466725"/>
                <a:gd name="connsiteX3" fmla="*/ 0 w 123825"/>
                <a:gd name="connsiteY3" fmla="*/ 304800 h 466725"/>
                <a:gd name="connsiteX4" fmla="*/ 47625 w 123825"/>
                <a:gd name="connsiteY4" fmla="*/ 376237 h 466725"/>
                <a:gd name="connsiteX5" fmla="*/ 123825 w 123825"/>
                <a:gd name="connsiteY5" fmla="*/ 466725 h 466725"/>
                <a:gd name="connsiteX6" fmla="*/ 119063 w 123825"/>
                <a:gd name="connsiteY6" fmla="*/ 0 h 466725"/>
                <a:gd name="connsiteX0" fmla="*/ 119063 w 123825"/>
                <a:gd name="connsiteY0" fmla="*/ 0 h 466725"/>
                <a:gd name="connsiteX1" fmla="*/ 52388 w 123825"/>
                <a:gd name="connsiteY1" fmla="*/ 0 h 466725"/>
                <a:gd name="connsiteX2" fmla="*/ 0 w 123825"/>
                <a:gd name="connsiteY2" fmla="*/ 52387 h 466725"/>
                <a:gd name="connsiteX3" fmla="*/ 0 w 123825"/>
                <a:gd name="connsiteY3" fmla="*/ 304800 h 466725"/>
                <a:gd name="connsiteX4" fmla="*/ 47625 w 123825"/>
                <a:gd name="connsiteY4" fmla="*/ 376237 h 466725"/>
                <a:gd name="connsiteX5" fmla="*/ 123825 w 123825"/>
                <a:gd name="connsiteY5" fmla="*/ 466725 h 466725"/>
                <a:gd name="connsiteX6" fmla="*/ 119063 w 123825"/>
                <a:gd name="connsiteY6" fmla="*/ 0 h 466725"/>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77906"/>
                <a:gd name="connsiteX1" fmla="*/ 52388 w 123825"/>
                <a:gd name="connsiteY1" fmla="*/ 529 h 477906"/>
                <a:gd name="connsiteX2" fmla="*/ 0 w 123825"/>
                <a:gd name="connsiteY2" fmla="*/ 52916 h 477906"/>
                <a:gd name="connsiteX3" fmla="*/ 0 w 123825"/>
                <a:gd name="connsiteY3" fmla="*/ 305329 h 477906"/>
                <a:gd name="connsiteX4" fmla="*/ 123825 w 123825"/>
                <a:gd name="connsiteY4" fmla="*/ 467254 h 477906"/>
                <a:gd name="connsiteX5" fmla="*/ 119063 w 123825"/>
                <a:gd name="connsiteY5" fmla="*/ 529 h 477906"/>
                <a:gd name="connsiteX0" fmla="*/ 120718 w 125480"/>
                <a:gd name="connsiteY0" fmla="*/ 529 h 476171"/>
                <a:gd name="connsiteX1" fmla="*/ 54043 w 125480"/>
                <a:gd name="connsiteY1" fmla="*/ 529 h 476171"/>
                <a:gd name="connsiteX2" fmla="*/ 1655 w 125480"/>
                <a:gd name="connsiteY2" fmla="*/ 52916 h 476171"/>
                <a:gd name="connsiteX3" fmla="*/ 1655 w 125480"/>
                <a:gd name="connsiteY3" fmla="*/ 305329 h 476171"/>
                <a:gd name="connsiteX4" fmla="*/ 125480 w 125480"/>
                <a:gd name="connsiteY4" fmla="*/ 467254 h 476171"/>
                <a:gd name="connsiteX5" fmla="*/ 120718 w 125480"/>
                <a:gd name="connsiteY5" fmla="*/ 529 h 476171"/>
                <a:gd name="connsiteX0" fmla="*/ 121162 w 125924"/>
                <a:gd name="connsiteY0" fmla="*/ 529 h 467254"/>
                <a:gd name="connsiteX1" fmla="*/ 54487 w 125924"/>
                <a:gd name="connsiteY1" fmla="*/ 529 h 467254"/>
                <a:gd name="connsiteX2" fmla="*/ 2099 w 125924"/>
                <a:gd name="connsiteY2" fmla="*/ 52916 h 467254"/>
                <a:gd name="connsiteX3" fmla="*/ 2099 w 125924"/>
                <a:gd name="connsiteY3" fmla="*/ 305329 h 467254"/>
                <a:gd name="connsiteX4" fmla="*/ 125924 w 125924"/>
                <a:gd name="connsiteY4" fmla="*/ 467254 h 467254"/>
                <a:gd name="connsiteX5" fmla="*/ 121162 w 125924"/>
                <a:gd name="connsiteY5" fmla="*/ 529 h 467254"/>
                <a:gd name="connsiteX0" fmla="*/ 122335 w 127097"/>
                <a:gd name="connsiteY0" fmla="*/ 529 h 467254"/>
                <a:gd name="connsiteX1" fmla="*/ 55660 w 127097"/>
                <a:gd name="connsiteY1" fmla="*/ 529 h 467254"/>
                <a:gd name="connsiteX2" fmla="*/ 3272 w 127097"/>
                <a:gd name="connsiteY2" fmla="*/ 52916 h 467254"/>
                <a:gd name="connsiteX3" fmla="*/ 3272 w 127097"/>
                <a:gd name="connsiteY3" fmla="*/ 305329 h 467254"/>
                <a:gd name="connsiteX4" fmla="*/ 127097 w 127097"/>
                <a:gd name="connsiteY4" fmla="*/ 467254 h 467254"/>
                <a:gd name="connsiteX5" fmla="*/ 122335 w 127097"/>
                <a:gd name="connsiteY5" fmla="*/ 529 h 467254"/>
                <a:gd name="connsiteX0" fmla="*/ 122117 w 126879"/>
                <a:gd name="connsiteY0" fmla="*/ 529 h 467254"/>
                <a:gd name="connsiteX1" fmla="*/ 55442 w 126879"/>
                <a:gd name="connsiteY1" fmla="*/ 529 h 467254"/>
                <a:gd name="connsiteX2" fmla="*/ 3054 w 126879"/>
                <a:gd name="connsiteY2" fmla="*/ 52916 h 467254"/>
                <a:gd name="connsiteX3" fmla="*/ 3054 w 126879"/>
                <a:gd name="connsiteY3" fmla="*/ 305329 h 467254"/>
                <a:gd name="connsiteX4" fmla="*/ 126879 w 126879"/>
                <a:gd name="connsiteY4" fmla="*/ 467254 h 467254"/>
                <a:gd name="connsiteX5" fmla="*/ 122117 w 126879"/>
                <a:gd name="connsiteY5" fmla="*/ 529 h 467254"/>
                <a:gd name="connsiteX0" fmla="*/ 121360 w 126122"/>
                <a:gd name="connsiteY0" fmla="*/ 529 h 467254"/>
                <a:gd name="connsiteX1" fmla="*/ 54685 w 126122"/>
                <a:gd name="connsiteY1" fmla="*/ 529 h 467254"/>
                <a:gd name="connsiteX2" fmla="*/ 2297 w 126122"/>
                <a:gd name="connsiteY2" fmla="*/ 52916 h 467254"/>
                <a:gd name="connsiteX3" fmla="*/ 2297 w 126122"/>
                <a:gd name="connsiteY3" fmla="*/ 305329 h 467254"/>
                <a:gd name="connsiteX4" fmla="*/ 126122 w 126122"/>
                <a:gd name="connsiteY4" fmla="*/ 467254 h 467254"/>
                <a:gd name="connsiteX5" fmla="*/ 121360 w 126122"/>
                <a:gd name="connsiteY5" fmla="*/ 529 h 467254"/>
                <a:gd name="connsiteX0" fmla="*/ 124794 w 126122"/>
                <a:gd name="connsiteY0" fmla="*/ 529 h 467254"/>
                <a:gd name="connsiteX1" fmla="*/ 54685 w 126122"/>
                <a:gd name="connsiteY1" fmla="*/ 529 h 467254"/>
                <a:gd name="connsiteX2" fmla="*/ 2297 w 126122"/>
                <a:gd name="connsiteY2" fmla="*/ 52916 h 467254"/>
                <a:gd name="connsiteX3" fmla="*/ 2297 w 126122"/>
                <a:gd name="connsiteY3" fmla="*/ 305329 h 467254"/>
                <a:gd name="connsiteX4" fmla="*/ 126122 w 126122"/>
                <a:gd name="connsiteY4" fmla="*/ 467254 h 467254"/>
                <a:gd name="connsiteX5" fmla="*/ 124794 w 126122"/>
                <a:gd name="connsiteY5" fmla="*/ 529 h 467254"/>
                <a:gd name="connsiteX0" fmla="*/ 124794 w 126122"/>
                <a:gd name="connsiteY0" fmla="*/ 529 h 467254"/>
                <a:gd name="connsiteX1" fmla="*/ 54685 w 126122"/>
                <a:gd name="connsiteY1" fmla="*/ 529 h 467254"/>
                <a:gd name="connsiteX2" fmla="*/ 2297 w 126122"/>
                <a:gd name="connsiteY2" fmla="*/ 52916 h 467254"/>
                <a:gd name="connsiteX3" fmla="*/ 2297 w 126122"/>
                <a:gd name="connsiteY3" fmla="*/ 305329 h 467254"/>
                <a:gd name="connsiteX4" fmla="*/ 126122 w 126122"/>
                <a:gd name="connsiteY4" fmla="*/ 467254 h 467254"/>
                <a:gd name="connsiteX5" fmla="*/ 124794 w 126122"/>
                <a:gd name="connsiteY5" fmla="*/ 529 h 467254"/>
                <a:gd name="connsiteX0" fmla="*/ 123221 w 124549"/>
                <a:gd name="connsiteY0" fmla="*/ 529 h 467254"/>
                <a:gd name="connsiteX1" fmla="*/ 53112 w 124549"/>
                <a:gd name="connsiteY1" fmla="*/ 529 h 467254"/>
                <a:gd name="connsiteX2" fmla="*/ 724 w 124549"/>
                <a:gd name="connsiteY2" fmla="*/ 52916 h 467254"/>
                <a:gd name="connsiteX3" fmla="*/ 724 w 124549"/>
                <a:gd name="connsiteY3" fmla="*/ 305329 h 467254"/>
                <a:gd name="connsiteX4" fmla="*/ 124549 w 124549"/>
                <a:gd name="connsiteY4" fmla="*/ 467254 h 467254"/>
                <a:gd name="connsiteX5" fmla="*/ 123221 w 124549"/>
                <a:gd name="connsiteY5" fmla="*/ 529 h 467254"/>
                <a:gd name="connsiteX0" fmla="*/ 123221 w 124549"/>
                <a:gd name="connsiteY0" fmla="*/ 529 h 467254"/>
                <a:gd name="connsiteX1" fmla="*/ 53112 w 124549"/>
                <a:gd name="connsiteY1" fmla="*/ 529 h 467254"/>
                <a:gd name="connsiteX2" fmla="*/ 724 w 124549"/>
                <a:gd name="connsiteY2" fmla="*/ 52916 h 467254"/>
                <a:gd name="connsiteX3" fmla="*/ 724 w 124549"/>
                <a:gd name="connsiteY3" fmla="*/ 327390 h 467254"/>
                <a:gd name="connsiteX4" fmla="*/ 124549 w 124549"/>
                <a:gd name="connsiteY4" fmla="*/ 467254 h 467254"/>
                <a:gd name="connsiteX5" fmla="*/ 123221 w 124549"/>
                <a:gd name="connsiteY5" fmla="*/ 529 h 467254"/>
                <a:gd name="connsiteX0" fmla="*/ 124011 w 125339"/>
                <a:gd name="connsiteY0" fmla="*/ 529 h 467254"/>
                <a:gd name="connsiteX1" fmla="*/ 53902 w 125339"/>
                <a:gd name="connsiteY1" fmla="*/ 529 h 467254"/>
                <a:gd name="connsiteX2" fmla="*/ 1514 w 125339"/>
                <a:gd name="connsiteY2" fmla="*/ 52916 h 467254"/>
                <a:gd name="connsiteX3" fmla="*/ 1514 w 125339"/>
                <a:gd name="connsiteY3" fmla="*/ 327390 h 467254"/>
                <a:gd name="connsiteX4" fmla="*/ 125339 w 125339"/>
                <a:gd name="connsiteY4" fmla="*/ 467254 h 467254"/>
                <a:gd name="connsiteX5" fmla="*/ 124011 w 125339"/>
                <a:gd name="connsiteY5" fmla="*/ 529 h 467254"/>
                <a:gd name="connsiteX0" fmla="*/ 124011 w 125339"/>
                <a:gd name="connsiteY0" fmla="*/ 1673 h 468398"/>
                <a:gd name="connsiteX1" fmla="*/ 53902 w 125339"/>
                <a:gd name="connsiteY1" fmla="*/ 1673 h 468398"/>
                <a:gd name="connsiteX2" fmla="*/ 1514 w 125339"/>
                <a:gd name="connsiteY2" fmla="*/ 45787 h 468398"/>
                <a:gd name="connsiteX3" fmla="*/ 1514 w 125339"/>
                <a:gd name="connsiteY3" fmla="*/ 328534 h 468398"/>
                <a:gd name="connsiteX4" fmla="*/ 125339 w 125339"/>
                <a:gd name="connsiteY4" fmla="*/ 468398 h 468398"/>
                <a:gd name="connsiteX5" fmla="*/ 124011 w 125339"/>
                <a:gd name="connsiteY5" fmla="*/ 1673 h 468398"/>
                <a:gd name="connsiteX0" fmla="*/ 124011 w 125339"/>
                <a:gd name="connsiteY0" fmla="*/ 281 h 467006"/>
                <a:gd name="connsiteX1" fmla="*/ 53902 w 125339"/>
                <a:gd name="connsiteY1" fmla="*/ 281 h 467006"/>
                <a:gd name="connsiteX2" fmla="*/ 1514 w 125339"/>
                <a:gd name="connsiteY2" fmla="*/ 44395 h 467006"/>
                <a:gd name="connsiteX3" fmla="*/ 1514 w 125339"/>
                <a:gd name="connsiteY3" fmla="*/ 327142 h 467006"/>
                <a:gd name="connsiteX4" fmla="*/ 125339 w 125339"/>
                <a:gd name="connsiteY4" fmla="*/ 467006 h 467006"/>
                <a:gd name="connsiteX5" fmla="*/ 124011 w 125339"/>
                <a:gd name="connsiteY5" fmla="*/ 281 h 467006"/>
                <a:gd name="connsiteX0" fmla="*/ 124011 w 125339"/>
                <a:gd name="connsiteY0" fmla="*/ 281 h 467006"/>
                <a:gd name="connsiteX1" fmla="*/ 53902 w 125339"/>
                <a:gd name="connsiteY1" fmla="*/ 281 h 467006"/>
                <a:gd name="connsiteX2" fmla="*/ 1514 w 125339"/>
                <a:gd name="connsiteY2" fmla="*/ 44395 h 467006"/>
                <a:gd name="connsiteX3" fmla="*/ 1514 w 125339"/>
                <a:gd name="connsiteY3" fmla="*/ 327142 h 467006"/>
                <a:gd name="connsiteX4" fmla="*/ 125339 w 125339"/>
                <a:gd name="connsiteY4" fmla="*/ 467006 h 467006"/>
                <a:gd name="connsiteX5" fmla="*/ 124011 w 125339"/>
                <a:gd name="connsiteY5" fmla="*/ 281 h 467006"/>
                <a:gd name="connsiteX0" fmla="*/ 124011 w 125339"/>
                <a:gd name="connsiteY0" fmla="*/ 1173 h 467898"/>
                <a:gd name="connsiteX1" fmla="*/ 53902 w 125339"/>
                <a:gd name="connsiteY1" fmla="*/ 1173 h 467898"/>
                <a:gd name="connsiteX2" fmla="*/ 1514 w 125339"/>
                <a:gd name="connsiteY2" fmla="*/ 35637 h 467898"/>
                <a:gd name="connsiteX3" fmla="*/ 1514 w 125339"/>
                <a:gd name="connsiteY3" fmla="*/ 328034 h 467898"/>
                <a:gd name="connsiteX4" fmla="*/ 125339 w 125339"/>
                <a:gd name="connsiteY4" fmla="*/ 467898 h 467898"/>
                <a:gd name="connsiteX5" fmla="*/ 124011 w 125339"/>
                <a:gd name="connsiteY5" fmla="*/ 1173 h 467898"/>
                <a:gd name="connsiteX0" fmla="*/ 124011 w 125339"/>
                <a:gd name="connsiteY0" fmla="*/ 1173 h 467898"/>
                <a:gd name="connsiteX1" fmla="*/ 53902 w 125339"/>
                <a:gd name="connsiteY1" fmla="*/ 1173 h 467898"/>
                <a:gd name="connsiteX2" fmla="*/ 1514 w 125339"/>
                <a:gd name="connsiteY2" fmla="*/ 35637 h 467898"/>
                <a:gd name="connsiteX3" fmla="*/ 1514 w 125339"/>
                <a:gd name="connsiteY3" fmla="*/ 328034 h 467898"/>
                <a:gd name="connsiteX4" fmla="*/ 125339 w 125339"/>
                <a:gd name="connsiteY4" fmla="*/ 467898 h 467898"/>
                <a:gd name="connsiteX5" fmla="*/ 124011 w 125339"/>
                <a:gd name="connsiteY5" fmla="*/ 1173 h 467898"/>
                <a:gd name="connsiteX0" fmla="*/ 124011 w 125339"/>
                <a:gd name="connsiteY0" fmla="*/ 86 h 466811"/>
                <a:gd name="connsiteX1" fmla="*/ 53902 w 125339"/>
                <a:gd name="connsiteY1" fmla="*/ 86 h 466811"/>
                <a:gd name="connsiteX2" fmla="*/ 1514 w 125339"/>
                <a:gd name="connsiteY2" fmla="*/ 34550 h 466811"/>
                <a:gd name="connsiteX3" fmla="*/ 1514 w 125339"/>
                <a:gd name="connsiteY3" fmla="*/ 326947 h 466811"/>
                <a:gd name="connsiteX4" fmla="*/ 125339 w 125339"/>
                <a:gd name="connsiteY4" fmla="*/ 466811 h 466811"/>
                <a:gd name="connsiteX5" fmla="*/ 124011 w 125339"/>
                <a:gd name="connsiteY5" fmla="*/ 86 h 466811"/>
                <a:gd name="connsiteX0" fmla="*/ 124011 w 125339"/>
                <a:gd name="connsiteY0" fmla="*/ 12646 h 479371"/>
                <a:gd name="connsiteX1" fmla="*/ 53902 w 125339"/>
                <a:gd name="connsiteY1" fmla="*/ 12646 h 479371"/>
                <a:gd name="connsiteX2" fmla="*/ 1514 w 125339"/>
                <a:gd name="connsiteY2" fmla="*/ 20631 h 479371"/>
                <a:gd name="connsiteX3" fmla="*/ 1514 w 125339"/>
                <a:gd name="connsiteY3" fmla="*/ 339507 h 479371"/>
                <a:gd name="connsiteX4" fmla="*/ 125339 w 125339"/>
                <a:gd name="connsiteY4" fmla="*/ 479371 h 479371"/>
                <a:gd name="connsiteX5" fmla="*/ 124011 w 125339"/>
                <a:gd name="connsiteY5" fmla="*/ 12646 h 479371"/>
                <a:gd name="connsiteX0" fmla="*/ 124011 w 125339"/>
                <a:gd name="connsiteY0" fmla="*/ 0 h 466725"/>
                <a:gd name="connsiteX1" fmla="*/ 1514 w 125339"/>
                <a:gd name="connsiteY1" fmla="*/ 7985 h 466725"/>
                <a:gd name="connsiteX2" fmla="*/ 1514 w 125339"/>
                <a:gd name="connsiteY2" fmla="*/ 326861 h 466725"/>
                <a:gd name="connsiteX3" fmla="*/ 125339 w 125339"/>
                <a:gd name="connsiteY3" fmla="*/ 466725 h 466725"/>
                <a:gd name="connsiteX4" fmla="*/ 124011 w 125339"/>
                <a:gd name="connsiteY4" fmla="*/ 0 h 466725"/>
                <a:gd name="connsiteX0" fmla="*/ 124011 w 125339"/>
                <a:gd name="connsiteY0" fmla="*/ 161 h 466886"/>
                <a:gd name="connsiteX1" fmla="*/ 1515 w 125339"/>
                <a:gd name="connsiteY1" fmla="*/ 0 h 466886"/>
                <a:gd name="connsiteX2" fmla="*/ 1514 w 125339"/>
                <a:gd name="connsiteY2" fmla="*/ 327022 h 466886"/>
                <a:gd name="connsiteX3" fmla="*/ 125339 w 125339"/>
                <a:gd name="connsiteY3" fmla="*/ 466886 h 466886"/>
                <a:gd name="connsiteX4" fmla="*/ 124011 w 125339"/>
                <a:gd name="connsiteY4" fmla="*/ 161 h 466886"/>
                <a:gd name="connsiteX0" fmla="*/ 124011 w 125339"/>
                <a:gd name="connsiteY0" fmla="*/ 95890 h 562615"/>
                <a:gd name="connsiteX1" fmla="*/ 1517 w 125339"/>
                <a:gd name="connsiteY1" fmla="*/ 0 h 562615"/>
                <a:gd name="connsiteX2" fmla="*/ 1514 w 125339"/>
                <a:gd name="connsiteY2" fmla="*/ 422751 h 562615"/>
                <a:gd name="connsiteX3" fmla="*/ 125339 w 125339"/>
                <a:gd name="connsiteY3" fmla="*/ 562615 h 562615"/>
                <a:gd name="connsiteX4" fmla="*/ 124011 w 125339"/>
                <a:gd name="connsiteY4" fmla="*/ 95890 h 562615"/>
                <a:gd name="connsiteX0" fmla="*/ 127941 w 128219"/>
                <a:gd name="connsiteY0" fmla="*/ 160 h 562615"/>
                <a:gd name="connsiteX1" fmla="*/ 1517 w 128219"/>
                <a:gd name="connsiteY1" fmla="*/ 0 h 562615"/>
                <a:gd name="connsiteX2" fmla="*/ 1514 w 128219"/>
                <a:gd name="connsiteY2" fmla="*/ 422751 h 562615"/>
                <a:gd name="connsiteX3" fmla="*/ 125339 w 128219"/>
                <a:gd name="connsiteY3" fmla="*/ 562615 h 562615"/>
                <a:gd name="connsiteX4" fmla="*/ 127941 w 128219"/>
                <a:gd name="connsiteY4" fmla="*/ 160 h 562615"/>
                <a:gd name="connsiteX0" fmla="*/ 126633 w 126979"/>
                <a:gd name="connsiteY0" fmla="*/ 161 h 562615"/>
                <a:gd name="connsiteX1" fmla="*/ 1517 w 126979"/>
                <a:gd name="connsiteY1" fmla="*/ 0 h 562615"/>
                <a:gd name="connsiteX2" fmla="*/ 1514 w 126979"/>
                <a:gd name="connsiteY2" fmla="*/ 422751 h 562615"/>
                <a:gd name="connsiteX3" fmla="*/ 125339 w 126979"/>
                <a:gd name="connsiteY3" fmla="*/ 562615 h 562615"/>
                <a:gd name="connsiteX4" fmla="*/ 126633 w 126979"/>
                <a:gd name="connsiteY4" fmla="*/ 161 h 562615"/>
                <a:gd name="connsiteX0" fmla="*/ 122704 w 125339"/>
                <a:gd name="connsiteY0" fmla="*/ 1180 h 562615"/>
                <a:gd name="connsiteX1" fmla="*/ 1517 w 125339"/>
                <a:gd name="connsiteY1" fmla="*/ 0 h 562615"/>
                <a:gd name="connsiteX2" fmla="*/ 1514 w 125339"/>
                <a:gd name="connsiteY2" fmla="*/ 422751 h 562615"/>
                <a:gd name="connsiteX3" fmla="*/ 125339 w 125339"/>
                <a:gd name="connsiteY3" fmla="*/ 562615 h 562615"/>
                <a:gd name="connsiteX4" fmla="*/ 122704 w 125339"/>
                <a:gd name="connsiteY4" fmla="*/ 1180 h 562615"/>
                <a:gd name="connsiteX0" fmla="*/ 124014 w 125339"/>
                <a:gd name="connsiteY0" fmla="*/ 2198 h 562615"/>
                <a:gd name="connsiteX1" fmla="*/ 1517 w 125339"/>
                <a:gd name="connsiteY1" fmla="*/ 0 h 562615"/>
                <a:gd name="connsiteX2" fmla="*/ 1514 w 125339"/>
                <a:gd name="connsiteY2" fmla="*/ 422751 h 562615"/>
                <a:gd name="connsiteX3" fmla="*/ 125339 w 125339"/>
                <a:gd name="connsiteY3" fmla="*/ 562615 h 562615"/>
                <a:gd name="connsiteX4" fmla="*/ 124014 w 125339"/>
                <a:gd name="connsiteY4" fmla="*/ 2198 h 562615"/>
                <a:gd name="connsiteX0" fmla="*/ 122527 w 123852"/>
                <a:gd name="connsiteY0" fmla="*/ 2198 h 562615"/>
                <a:gd name="connsiteX1" fmla="*/ 30 w 123852"/>
                <a:gd name="connsiteY1" fmla="*/ 0 h 562615"/>
                <a:gd name="connsiteX2" fmla="*/ 27 w 123852"/>
                <a:gd name="connsiteY2" fmla="*/ 422751 h 562615"/>
                <a:gd name="connsiteX3" fmla="*/ 123852 w 123852"/>
                <a:gd name="connsiteY3" fmla="*/ 562615 h 562615"/>
                <a:gd name="connsiteX4" fmla="*/ 122527 w 123852"/>
                <a:gd name="connsiteY4" fmla="*/ 2198 h 562615"/>
                <a:gd name="connsiteX0" fmla="*/ 122502 w 123827"/>
                <a:gd name="connsiteY0" fmla="*/ 2198 h 562615"/>
                <a:gd name="connsiteX1" fmla="*/ 5 w 123827"/>
                <a:gd name="connsiteY1" fmla="*/ 0 h 562615"/>
                <a:gd name="connsiteX2" fmla="*/ 2 w 123827"/>
                <a:gd name="connsiteY2" fmla="*/ 422751 h 562615"/>
                <a:gd name="connsiteX3" fmla="*/ 123827 w 123827"/>
                <a:gd name="connsiteY3" fmla="*/ 562615 h 562615"/>
                <a:gd name="connsiteX4" fmla="*/ 122502 w 123827"/>
                <a:gd name="connsiteY4" fmla="*/ 2198 h 562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7" h="562615">
                  <a:moveTo>
                    <a:pt x="122502" y="2198"/>
                  </a:moveTo>
                  <a:lnTo>
                    <a:pt x="5" y="0"/>
                  </a:lnTo>
                  <a:cubicBezTo>
                    <a:pt x="5" y="109007"/>
                    <a:pt x="2" y="313744"/>
                    <a:pt x="2" y="422751"/>
                  </a:cubicBezTo>
                  <a:cubicBezTo>
                    <a:pt x="-433" y="499692"/>
                    <a:pt x="83380" y="474345"/>
                    <a:pt x="123827" y="562615"/>
                  </a:cubicBezTo>
                  <a:cubicBezTo>
                    <a:pt x="122240" y="407040"/>
                    <a:pt x="124089" y="157773"/>
                    <a:pt x="122502" y="2198"/>
                  </a:cubicBezTo>
                  <a:close/>
                </a:path>
              </a:pathLst>
            </a:custGeom>
            <a:solidFill>
              <a:srgbClr val="00B140"/>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8" name="Freeform 57"/>
            <p:cNvSpPr/>
            <p:nvPr/>
          </p:nvSpPr>
          <p:spPr>
            <a:xfrm rot="5400000">
              <a:off x="4067225" y="347580"/>
              <a:ext cx="225062" cy="1315515"/>
            </a:xfrm>
            <a:custGeom>
              <a:avLst/>
              <a:gdLst>
                <a:gd name="connsiteX0" fmla="*/ 119063 w 123825"/>
                <a:gd name="connsiteY0" fmla="*/ 0 h 466725"/>
                <a:gd name="connsiteX1" fmla="*/ 52388 w 123825"/>
                <a:gd name="connsiteY1" fmla="*/ 0 h 466725"/>
                <a:gd name="connsiteX2" fmla="*/ 0 w 123825"/>
                <a:gd name="connsiteY2" fmla="*/ 52387 h 466725"/>
                <a:gd name="connsiteX3" fmla="*/ 0 w 123825"/>
                <a:gd name="connsiteY3" fmla="*/ 304800 h 466725"/>
                <a:gd name="connsiteX4" fmla="*/ 47625 w 123825"/>
                <a:gd name="connsiteY4" fmla="*/ 376237 h 466725"/>
                <a:gd name="connsiteX5" fmla="*/ 123825 w 123825"/>
                <a:gd name="connsiteY5" fmla="*/ 466725 h 466725"/>
                <a:gd name="connsiteX6" fmla="*/ 119063 w 123825"/>
                <a:gd name="connsiteY6" fmla="*/ 0 h 466725"/>
                <a:gd name="connsiteX0" fmla="*/ 119063 w 123825"/>
                <a:gd name="connsiteY0" fmla="*/ 0 h 466725"/>
                <a:gd name="connsiteX1" fmla="*/ 52388 w 123825"/>
                <a:gd name="connsiteY1" fmla="*/ 0 h 466725"/>
                <a:gd name="connsiteX2" fmla="*/ 0 w 123825"/>
                <a:gd name="connsiteY2" fmla="*/ 52387 h 466725"/>
                <a:gd name="connsiteX3" fmla="*/ 0 w 123825"/>
                <a:gd name="connsiteY3" fmla="*/ 304800 h 466725"/>
                <a:gd name="connsiteX4" fmla="*/ 47625 w 123825"/>
                <a:gd name="connsiteY4" fmla="*/ 376237 h 466725"/>
                <a:gd name="connsiteX5" fmla="*/ 123825 w 123825"/>
                <a:gd name="connsiteY5" fmla="*/ 466725 h 466725"/>
                <a:gd name="connsiteX6" fmla="*/ 119063 w 123825"/>
                <a:gd name="connsiteY6" fmla="*/ 0 h 466725"/>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67254"/>
                <a:gd name="connsiteX1" fmla="*/ 52388 w 123825"/>
                <a:gd name="connsiteY1" fmla="*/ 529 h 467254"/>
                <a:gd name="connsiteX2" fmla="*/ 0 w 123825"/>
                <a:gd name="connsiteY2" fmla="*/ 52916 h 467254"/>
                <a:gd name="connsiteX3" fmla="*/ 0 w 123825"/>
                <a:gd name="connsiteY3" fmla="*/ 305329 h 467254"/>
                <a:gd name="connsiteX4" fmla="*/ 47625 w 123825"/>
                <a:gd name="connsiteY4" fmla="*/ 376766 h 467254"/>
                <a:gd name="connsiteX5" fmla="*/ 123825 w 123825"/>
                <a:gd name="connsiteY5" fmla="*/ 467254 h 467254"/>
                <a:gd name="connsiteX6" fmla="*/ 119063 w 123825"/>
                <a:gd name="connsiteY6" fmla="*/ 529 h 467254"/>
                <a:gd name="connsiteX0" fmla="*/ 119063 w 123825"/>
                <a:gd name="connsiteY0" fmla="*/ 529 h 477906"/>
                <a:gd name="connsiteX1" fmla="*/ 52388 w 123825"/>
                <a:gd name="connsiteY1" fmla="*/ 529 h 477906"/>
                <a:gd name="connsiteX2" fmla="*/ 0 w 123825"/>
                <a:gd name="connsiteY2" fmla="*/ 52916 h 477906"/>
                <a:gd name="connsiteX3" fmla="*/ 0 w 123825"/>
                <a:gd name="connsiteY3" fmla="*/ 305329 h 477906"/>
                <a:gd name="connsiteX4" fmla="*/ 123825 w 123825"/>
                <a:gd name="connsiteY4" fmla="*/ 467254 h 477906"/>
                <a:gd name="connsiteX5" fmla="*/ 119063 w 123825"/>
                <a:gd name="connsiteY5" fmla="*/ 529 h 477906"/>
                <a:gd name="connsiteX0" fmla="*/ 120718 w 125480"/>
                <a:gd name="connsiteY0" fmla="*/ 529 h 476171"/>
                <a:gd name="connsiteX1" fmla="*/ 54043 w 125480"/>
                <a:gd name="connsiteY1" fmla="*/ 529 h 476171"/>
                <a:gd name="connsiteX2" fmla="*/ 1655 w 125480"/>
                <a:gd name="connsiteY2" fmla="*/ 52916 h 476171"/>
                <a:gd name="connsiteX3" fmla="*/ 1655 w 125480"/>
                <a:gd name="connsiteY3" fmla="*/ 305329 h 476171"/>
                <a:gd name="connsiteX4" fmla="*/ 125480 w 125480"/>
                <a:gd name="connsiteY4" fmla="*/ 467254 h 476171"/>
                <a:gd name="connsiteX5" fmla="*/ 120718 w 125480"/>
                <a:gd name="connsiteY5" fmla="*/ 529 h 476171"/>
                <a:gd name="connsiteX0" fmla="*/ 121162 w 125924"/>
                <a:gd name="connsiteY0" fmla="*/ 529 h 467254"/>
                <a:gd name="connsiteX1" fmla="*/ 54487 w 125924"/>
                <a:gd name="connsiteY1" fmla="*/ 529 h 467254"/>
                <a:gd name="connsiteX2" fmla="*/ 2099 w 125924"/>
                <a:gd name="connsiteY2" fmla="*/ 52916 h 467254"/>
                <a:gd name="connsiteX3" fmla="*/ 2099 w 125924"/>
                <a:gd name="connsiteY3" fmla="*/ 305329 h 467254"/>
                <a:gd name="connsiteX4" fmla="*/ 125924 w 125924"/>
                <a:gd name="connsiteY4" fmla="*/ 467254 h 467254"/>
                <a:gd name="connsiteX5" fmla="*/ 121162 w 125924"/>
                <a:gd name="connsiteY5" fmla="*/ 529 h 467254"/>
                <a:gd name="connsiteX0" fmla="*/ 122335 w 127097"/>
                <a:gd name="connsiteY0" fmla="*/ 529 h 467254"/>
                <a:gd name="connsiteX1" fmla="*/ 55660 w 127097"/>
                <a:gd name="connsiteY1" fmla="*/ 529 h 467254"/>
                <a:gd name="connsiteX2" fmla="*/ 3272 w 127097"/>
                <a:gd name="connsiteY2" fmla="*/ 52916 h 467254"/>
                <a:gd name="connsiteX3" fmla="*/ 3272 w 127097"/>
                <a:gd name="connsiteY3" fmla="*/ 305329 h 467254"/>
                <a:gd name="connsiteX4" fmla="*/ 127097 w 127097"/>
                <a:gd name="connsiteY4" fmla="*/ 467254 h 467254"/>
                <a:gd name="connsiteX5" fmla="*/ 122335 w 127097"/>
                <a:gd name="connsiteY5" fmla="*/ 529 h 467254"/>
                <a:gd name="connsiteX0" fmla="*/ 122117 w 126879"/>
                <a:gd name="connsiteY0" fmla="*/ 529 h 467254"/>
                <a:gd name="connsiteX1" fmla="*/ 55442 w 126879"/>
                <a:gd name="connsiteY1" fmla="*/ 529 h 467254"/>
                <a:gd name="connsiteX2" fmla="*/ 3054 w 126879"/>
                <a:gd name="connsiteY2" fmla="*/ 52916 h 467254"/>
                <a:gd name="connsiteX3" fmla="*/ 3054 w 126879"/>
                <a:gd name="connsiteY3" fmla="*/ 305329 h 467254"/>
                <a:gd name="connsiteX4" fmla="*/ 126879 w 126879"/>
                <a:gd name="connsiteY4" fmla="*/ 467254 h 467254"/>
                <a:gd name="connsiteX5" fmla="*/ 122117 w 126879"/>
                <a:gd name="connsiteY5" fmla="*/ 529 h 467254"/>
                <a:gd name="connsiteX0" fmla="*/ 121360 w 126122"/>
                <a:gd name="connsiteY0" fmla="*/ 529 h 467254"/>
                <a:gd name="connsiteX1" fmla="*/ 54685 w 126122"/>
                <a:gd name="connsiteY1" fmla="*/ 529 h 467254"/>
                <a:gd name="connsiteX2" fmla="*/ 2297 w 126122"/>
                <a:gd name="connsiteY2" fmla="*/ 52916 h 467254"/>
                <a:gd name="connsiteX3" fmla="*/ 2297 w 126122"/>
                <a:gd name="connsiteY3" fmla="*/ 305329 h 467254"/>
                <a:gd name="connsiteX4" fmla="*/ 126122 w 126122"/>
                <a:gd name="connsiteY4" fmla="*/ 467254 h 467254"/>
                <a:gd name="connsiteX5" fmla="*/ 121360 w 126122"/>
                <a:gd name="connsiteY5" fmla="*/ 529 h 467254"/>
                <a:gd name="connsiteX0" fmla="*/ 124794 w 126122"/>
                <a:gd name="connsiteY0" fmla="*/ 529 h 467254"/>
                <a:gd name="connsiteX1" fmla="*/ 54685 w 126122"/>
                <a:gd name="connsiteY1" fmla="*/ 529 h 467254"/>
                <a:gd name="connsiteX2" fmla="*/ 2297 w 126122"/>
                <a:gd name="connsiteY2" fmla="*/ 52916 h 467254"/>
                <a:gd name="connsiteX3" fmla="*/ 2297 w 126122"/>
                <a:gd name="connsiteY3" fmla="*/ 305329 h 467254"/>
                <a:gd name="connsiteX4" fmla="*/ 126122 w 126122"/>
                <a:gd name="connsiteY4" fmla="*/ 467254 h 467254"/>
                <a:gd name="connsiteX5" fmla="*/ 124794 w 126122"/>
                <a:gd name="connsiteY5" fmla="*/ 529 h 467254"/>
                <a:gd name="connsiteX0" fmla="*/ 124794 w 126122"/>
                <a:gd name="connsiteY0" fmla="*/ 529 h 467254"/>
                <a:gd name="connsiteX1" fmla="*/ 54685 w 126122"/>
                <a:gd name="connsiteY1" fmla="*/ 529 h 467254"/>
                <a:gd name="connsiteX2" fmla="*/ 2297 w 126122"/>
                <a:gd name="connsiteY2" fmla="*/ 52916 h 467254"/>
                <a:gd name="connsiteX3" fmla="*/ 2297 w 126122"/>
                <a:gd name="connsiteY3" fmla="*/ 305329 h 467254"/>
                <a:gd name="connsiteX4" fmla="*/ 126122 w 126122"/>
                <a:gd name="connsiteY4" fmla="*/ 467254 h 467254"/>
                <a:gd name="connsiteX5" fmla="*/ 124794 w 126122"/>
                <a:gd name="connsiteY5" fmla="*/ 529 h 467254"/>
                <a:gd name="connsiteX0" fmla="*/ 123221 w 124549"/>
                <a:gd name="connsiteY0" fmla="*/ 529 h 467254"/>
                <a:gd name="connsiteX1" fmla="*/ 53112 w 124549"/>
                <a:gd name="connsiteY1" fmla="*/ 529 h 467254"/>
                <a:gd name="connsiteX2" fmla="*/ 724 w 124549"/>
                <a:gd name="connsiteY2" fmla="*/ 52916 h 467254"/>
                <a:gd name="connsiteX3" fmla="*/ 724 w 124549"/>
                <a:gd name="connsiteY3" fmla="*/ 305329 h 467254"/>
                <a:gd name="connsiteX4" fmla="*/ 124549 w 124549"/>
                <a:gd name="connsiteY4" fmla="*/ 467254 h 467254"/>
                <a:gd name="connsiteX5" fmla="*/ 123221 w 124549"/>
                <a:gd name="connsiteY5" fmla="*/ 529 h 467254"/>
                <a:gd name="connsiteX0" fmla="*/ 123221 w 124549"/>
                <a:gd name="connsiteY0" fmla="*/ 529 h 467254"/>
                <a:gd name="connsiteX1" fmla="*/ 53112 w 124549"/>
                <a:gd name="connsiteY1" fmla="*/ 529 h 467254"/>
                <a:gd name="connsiteX2" fmla="*/ 724 w 124549"/>
                <a:gd name="connsiteY2" fmla="*/ 52916 h 467254"/>
                <a:gd name="connsiteX3" fmla="*/ 724 w 124549"/>
                <a:gd name="connsiteY3" fmla="*/ 327390 h 467254"/>
                <a:gd name="connsiteX4" fmla="*/ 124549 w 124549"/>
                <a:gd name="connsiteY4" fmla="*/ 467254 h 467254"/>
                <a:gd name="connsiteX5" fmla="*/ 123221 w 124549"/>
                <a:gd name="connsiteY5" fmla="*/ 529 h 467254"/>
                <a:gd name="connsiteX0" fmla="*/ 124011 w 125339"/>
                <a:gd name="connsiteY0" fmla="*/ 529 h 467254"/>
                <a:gd name="connsiteX1" fmla="*/ 53902 w 125339"/>
                <a:gd name="connsiteY1" fmla="*/ 529 h 467254"/>
                <a:gd name="connsiteX2" fmla="*/ 1514 w 125339"/>
                <a:gd name="connsiteY2" fmla="*/ 52916 h 467254"/>
                <a:gd name="connsiteX3" fmla="*/ 1514 w 125339"/>
                <a:gd name="connsiteY3" fmla="*/ 327390 h 467254"/>
                <a:gd name="connsiteX4" fmla="*/ 125339 w 125339"/>
                <a:gd name="connsiteY4" fmla="*/ 467254 h 467254"/>
                <a:gd name="connsiteX5" fmla="*/ 124011 w 125339"/>
                <a:gd name="connsiteY5" fmla="*/ 529 h 467254"/>
                <a:gd name="connsiteX0" fmla="*/ 124011 w 125339"/>
                <a:gd name="connsiteY0" fmla="*/ 1673 h 468398"/>
                <a:gd name="connsiteX1" fmla="*/ 53902 w 125339"/>
                <a:gd name="connsiteY1" fmla="*/ 1673 h 468398"/>
                <a:gd name="connsiteX2" fmla="*/ 1514 w 125339"/>
                <a:gd name="connsiteY2" fmla="*/ 45787 h 468398"/>
                <a:gd name="connsiteX3" fmla="*/ 1514 w 125339"/>
                <a:gd name="connsiteY3" fmla="*/ 328534 h 468398"/>
                <a:gd name="connsiteX4" fmla="*/ 125339 w 125339"/>
                <a:gd name="connsiteY4" fmla="*/ 468398 h 468398"/>
                <a:gd name="connsiteX5" fmla="*/ 124011 w 125339"/>
                <a:gd name="connsiteY5" fmla="*/ 1673 h 468398"/>
                <a:gd name="connsiteX0" fmla="*/ 124011 w 125339"/>
                <a:gd name="connsiteY0" fmla="*/ 281 h 467006"/>
                <a:gd name="connsiteX1" fmla="*/ 53902 w 125339"/>
                <a:gd name="connsiteY1" fmla="*/ 281 h 467006"/>
                <a:gd name="connsiteX2" fmla="*/ 1514 w 125339"/>
                <a:gd name="connsiteY2" fmla="*/ 44395 h 467006"/>
                <a:gd name="connsiteX3" fmla="*/ 1514 w 125339"/>
                <a:gd name="connsiteY3" fmla="*/ 327142 h 467006"/>
                <a:gd name="connsiteX4" fmla="*/ 125339 w 125339"/>
                <a:gd name="connsiteY4" fmla="*/ 467006 h 467006"/>
                <a:gd name="connsiteX5" fmla="*/ 124011 w 125339"/>
                <a:gd name="connsiteY5" fmla="*/ 281 h 467006"/>
                <a:gd name="connsiteX0" fmla="*/ 124011 w 125339"/>
                <a:gd name="connsiteY0" fmla="*/ 281 h 467006"/>
                <a:gd name="connsiteX1" fmla="*/ 53902 w 125339"/>
                <a:gd name="connsiteY1" fmla="*/ 281 h 467006"/>
                <a:gd name="connsiteX2" fmla="*/ 1514 w 125339"/>
                <a:gd name="connsiteY2" fmla="*/ 44395 h 467006"/>
                <a:gd name="connsiteX3" fmla="*/ 1514 w 125339"/>
                <a:gd name="connsiteY3" fmla="*/ 327142 h 467006"/>
                <a:gd name="connsiteX4" fmla="*/ 125339 w 125339"/>
                <a:gd name="connsiteY4" fmla="*/ 467006 h 467006"/>
                <a:gd name="connsiteX5" fmla="*/ 124011 w 125339"/>
                <a:gd name="connsiteY5" fmla="*/ 281 h 467006"/>
                <a:gd name="connsiteX0" fmla="*/ 124011 w 125339"/>
                <a:gd name="connsiteY0" fmla="*/ 1173 h 467898"/>
                <a:gd name="connsiteX1" fmla="*/ 53902 w 125339"/>
                <a:gd name="connsiteY1" fmla="*/ 1173 h 467898"/>
                <a:gd name="connsiteX2" fmla="*/ 1514 w 125339"/>
                <a:gd name="connsiteY2" fmla="*/ 35637 h 467898"/>
                <a:gd name="connsiteX3" fmla="*/ 1514 w 125339"/>
                <a:gd name="connsiteY3" fmla="*/ 328034 h 467898"/>
                <a:gd name="connsiteX4" fmla="*/ 125339 w 125339"/>
                <a:gd name="connsiteY4" fmla="*/ 467898 h 467898"/>
                <a:gd name="connsiteX5" fmla="*/ 124011 w 125339"/>
                <a:gd name="connsiteY5" fmla="*/ 1173 h 467898"/>
                <a:gd name="connsiteX0" fmla="*/ 124011 w 125339"/>
                <a:gd name="connsiteY0" fmla="*/ 1173 h 467898"/>
                <a:gd name="connsiteX1" fmla="*/ 53902 w 125339"/>
                <a:gd name="connsiteY1" fmla="*/ 1173 h 467898"/>
                <a:gd name="connsiteX2" fmla="*/ 1514 w 125339"/>
                <a:gd name="connsiteY2" fmla="*/ 35637 h 467898"/>
                <a:gd name="connsiteX3" fmla="*/ 1514 w 125339"/>
                <a:gd name="connsiteY3" fmla="*/ 328034 h 467898"/>
                <a:gd name="connsiteX4" fmla="*/ 125339 w 125339"/>
                <a:gd name="connsiteY4" fmla="*/ 467898 h 467898"/>
                <a:gd name="connsiteX5" fmla="*/ 124011 w 125339"/>
                <a:gd name="connsiteY5" fmla="*/ 1173 h 467898"/>
                <a:gd name="connsiteX0" fmla="*/ 124011 w 125339"/>
                <a:gd name="connsiteY0" fmla="*/ 86 h 466811"/>
                <a:gd name="connsiteX1" fmla="*/ 53902 w 125339"/>
                <a:gd name="connsiteY1" fmla="*/ 86 h 466811"/>
                <a:gd name="connsiteX2" fmla="*/ 1514 w 125339"/>
                <a:gd name="connsiteY2" fmla="*/ 34550 h 466811"/>
                <a:gd name="connsiteX3" fmla="*/ 1514 w 125339"/>
                <a:gd name="connsiteY3" fmla="*/ 326947 h 466811"/>
                <a:gd name="connsiteX4" fmla="*/ 125339 w 125339"/>
                <a:gd name="connsiteY4" fmla="*/ 466811 h 466811"/>
                <a:gd name="connsiteX5" fmla="*/ 124011 w 125339"/>
                <a:gd name="connsiteY5" fmla="*/ 86 h 466811"/>
                <a:gd name="connsiteX0" fmla="*/ 124011 w 125339"/>
                <a:gd name="connsiteY0" fmla="*/ 12646 h 479371"/>
                <a:gd name="connsiteX1" fmla="*/ 53902 w 125339"/>
                <a:gd name="connsiteY1" fmla="*/ 12646 h 479371"/>
                <a:gd name="connsiteX2" fmla="*/ 1514 w 125339"/>
                <a:gd name="connsiteY2" fmla="*/ 20631 h 479371"/>
                <a:gd name="connsiteX3" fmla="*/ 1514 w 125339"/>
                <a:gd name="connsiteY3" fmla="*/ 339507 h 479371"/>
                <a:gd name="connsiteX4" fmla="*/ 125339 w 125339"/>
                <a:gd name="connsiteY4" fmla="*/ 479371 h 479371"/>
                <a:gd name="connsiteX5" fmla="*/ 124011 w 125339"/>
                <a:gd name="connsiteY5" fmla="*/ 12646 h 479371"/>
                <a:gd name="connsiteX0" fmla="*/ 124011 w 125339"/>
                <a:gd name="connsiteY0" fmla="*/ 0 h 466725"/>
                <a:gd name="connsiteX1" fmla="*/ 1514 w 125339"/>
                <a:gd name="connsiteY1" fmla="*/ 7985 h 466725"/>
                <a:gd name="connsiteX2" fmla="*/ 1514 w 125339"/>
                <a:gd name="connsiteY2" fmla="*/ 326861 h 466725"/>
                <a:gd name="connsiteX3" fmla="*/ 125339 w 125339"/>
                <a:gd name="connsiteY3" fmla="*/ 466725 h 466725"/>
                <a:gd name="connsiteX4" fmla="*/ 124011 w 125339"/>
                <a:gd name="connsiteY4" fmla="*/ 0 h 466725"/>
                <a:gd name="connsiteX0" fmla="*/ 124011 w 125339"/>
                <a:gd name="connsiteY0" fmla="*/ 161 h 466886"/>
                <a:gd name="connsiteX1" fmla="*/ 1515 w 125339"/>
                <a:gd name="connsiteY1" fmla="*/ 0 h 466886"/>
                <a:gd name="connsiteX2" fmla="*/ 1514 w 125339"/>
                <a:gd name="connsiteY2" fmla="*/ 327022 h 466886"/>
                <a:gd name="connsiteX3" fmla="*/ 125339 w 125339"/>
                <a:gd name="connsiteY3" fmla="*/ 466886 h 466886"/>
                <a:gd name="connsiteX4" fmla="*/ 124011 w 125339"/>
                <a:gd name="connsiteY4" fmla="*/ 161 h 466886"/>
                <a:gd name="connsiteX0" fmla="*/ 124011 w 125339"/>
                <a:gd name="connsiteY0" fmla="*/ 95890 h 562615"/>
                <a:gd name="connsiteX1" fmla="*/ 1517 w 125339"/>
                <a:gd name="connsiteY1" fmla="*/ 0 h 562615"/>
                <a:gd name="connsiteX2" fmla="*/ 1514 w 125339"/>
                <a:gd name="connsiteY2" fmla="*/ 422751 h 562615"/>
                <a:gd name="connsiteX3" fmla="*/ 125339 w 125339"/>
                <a:gd name="connsiteY3" fmla="*/ 562615 h 562615"/>
                <a:gd name="connsiteX4" fmla="*/ 124011 w 125339"/>
                <a:gd name="connsiteY4" fmla="*/ 95890 h 562615"/>
                <a:gd name="connsiteX0" fmla="*/ 127941 w 128219"/>
                <a:gd name="connsiteY0" fmla="*/ 160 h 562615"/>
                <a:gd name="connsiteX1" fmla="*/ 1517 w 128219"/>
                <a:gd name="connsiteY1" fmla="*/ 0 h 562615"/>
                <a:gd name="connsiteX2" fmla="*/ 1514 w 128219"/>
                <a:gd name="connsiteY2" fmla="*/ 422751 h 562615"/>
                <a:gd name="connsiteX3" fmla="*/ 125339 w 128219"/>
                <a:gd name="connsiteY3" fmla="*/ 562615 h 562615"/>
                <a:gd name="connsiteX4" fmla="*/ 127941 w 128219"/>
                <a:gd name="connsiteY4" fmla="*/ 160 h 562615"/>
                <a:gd name="connsiteX0" fmla="*/ 126633 w 126979"/>
                <a:gd name="connsiteY0" fmla="*/ 161 h 562615"/>
                <a:gd name="connsiteX1" fmla="*/ 1517 w 126979"/>
                <a:gd name="connsiteY1" fmla="*/ 0 h 562615"/>
                <a:gd name="connsiteX2" fmla="*/ 1514 w 126979"/>
                <a:gd name="connsiteY2" fmla="*/ 422751 h 562615"/>
                <a:gd name="connsiteX3" fmla="*/ 125339 w 126979"/>
                <a:gd name="connsiteY3" fmla="*/ 562615 h 562615"/>
                <a:gd name="connsiteX4" fmla="*/ 126633 w 126979"/>
                <a:gd name="connsiteY4" fmla="*/ 161 h 562615"/>
                <a:gd name="connsiteX0" fmla="*/ 122704 w 125339"/>
                <a:gd name="connsiteY0" fmla="*/ 1180 h 562615"/>
                <a:gd name="connsiteX1" fmla="*/ 1517 w 125339"/>
                <a:gd name="connsiteY1" fmla="*/ 0 h 562615"/>
                <a:gd name="connsiteX2" fmla="*/ 1514 w 125339"/>
                <a:gd name="connsiteY2" fmla="*/ 422751 h 562615"/>
                <a:gd name="connsiteX3" fmla="*/ 125339 w 125339"/>
                <a:gd name="connsiteY3" fmla="*/ 562615 h 562615"/>
                <a:gd name="connsiteX4" fmla="*/ 122704 w 125339"/>
                <a:gd name="connsiteY4" fmla="*/ 1180 h 562615"/>
                <a:gd name="connsiteX0" fmla="*/ 124014 w 125339"/>
                <a:gd name="connsiteY0" fmla="*/ 2198 h 562615"/>
                <a:gd name="connsiteX1" fmla="*/ 1517 w 125339"/>
                <a:gd name="connsiteY1" fmla="*/ 0 h 562615"/>
                <a:gd name="connsiteX2" fmla="*/ 1514 w 125339"/>
                <a:gd name="connsiteY2" fmla="*/ 422751 h 562615"/>
                <a:gd name="connsiteX3" fmla="*/ 125339 w 125339"/>
                <a:gd name="connsiteY3" fmla="*/ 562615 h 562615"/>
                <a:gd name="connsiteX4" fmla="*/ 124014 w 125339"/>
                <a:gd name="connsiteY4" fmla="*/ 2198 h 562615"/>
                <a:gd name="connsiteX0" fmla="*/ 122500 w 123825"/>
                <a:gd name="connsiteY0" fmla="*/ 2198 h 562615"/>
                <a:gd name="connsiteX1" fmla="*/ 3 w 123825"/>
                <a:gd name="connsiteY1" fmla="*/ 0 h 562615"/>
                <a:gd name="connsiteX2" fmla="*/ 0 w 123825"/>
                <a:gd name="connsiteY2" fmla="*/ 422751 h 562615"/>
                <a:gd name="connsiteX3" fmla="*/ 123825 w 123825"/>
                <a:gd name="connsiteY3" fmla="*/ 562615 h 562615"/>
                <a:gd name="connsiteX4" fmla="*/ 122500 w 123825"/>
                <a:gd name="connsiteY4" fmla="*/ 2198 h 562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562615">
                  <a:moveTo>
                    <a:pt x="122500" y="2198"/>
                  </a:moveTo>
                  <a:lnTo>
                    <a:pt x="3" y="0"/>
                  </a:lnTo>
                  <a:cubicBezTo>
                    <a:pt x="3" y="109007"/>
                    <a:pt x="0" y="313744"/>
                    <a:pt x="0" y="422751"/>
                  </a:cubicBezTo>
                  <a:cubicBezTo>
                    <a:pt x="875" y="500711"/>
                    <a:pt x="83378" y="474345"/>
                    <a:pt x="123825" y="562615"/>
                  </a:cubicBezTo>
                  <a:cubicBezTo>
                    <a:pt x="122238" y="407040"/>
                    <a:pt x="124087" y="157773"/>
                    <a:pt x="122500" y="2198"/>
                  </a:cubicBezTo>
                  <a:close/>
                </a:path>
              </a:pathLst>
            </a:custGeom>
            <a:solidFill>
              <a:srgbClr val="00B140"/>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sp>
        <p:nvSpPr>
          <p:cNvPr id="59" name="Rectangle 58"/>
          <p:cNvSpPr/>
          <p:nvPr/>
        </p:nvSpPr>
        <p:spPr>
          <a:xfrm>
            <a:off x="5346326" y="902863"/>
            <a:ext cx="1496174" cy="248237"/>
          </a:xfrm>
          <a:prstGeom prst="rect">
            <a:avLst/>
          </a:prstGeom>
        </p:spPr>
        <p:txBody>
          <a:bodyPr wrap="none" anchor="ctr">
            <a:noAutofit/>
          </a:bodyPr>
          <a:lstStyle/>
          <a:p>
            <a:pPr algn="ctr" defTabSz="609418"/>
            <a:r>
              <a:rPr lang="en-US" sz="1866" dirty="0">
                <a:solidFill>
                  <a:srgbClr val="FFFFFF"/>
                </a:solidFill>
                <a:latin typeface="Calibri" panose="020F0502020204030204" pitchFamily="34" charset="0"/>
                <a:cs typeface="Calibri" panose="020F0502020204030204" pitchFamily="34" charset="0"/>
              </a:rPr>
              <a:t>Scope of service</a:t>
            </a:r>
          </a:p>
        </p:txBody>
      </p:sp>
    </p:spTree>
    <p:extLst>
      <p:ext uri="{BB962C8B-B14F-4D97-AF65-F5344CB8AC3E}">
        <p14:creationId xmlns:p14="http://schemas.microsoft.com/office/powerpoint/2010/main" val="698042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341836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a:t>Appendix</a:t>
            </a:r>
          </a:p>
          <a:p>
            <a:endParaRPr lang="en-US" dirty="0"/>
          </a:p>
        </p:txBody>
      </p:sp>
      <p:sp>
        <p:nvSpPr>
          <p:cNvPr id="4" name="Slide Number Placeholder 3">
            <a:extLst>
              <a:ext uri="{FF2B5EF4-FFF2-40B4-BE49-F238E27FC236}">
                <a16:creationId xmlns:a16="http://schemas.microsoft.com/office/drawing/2014/main" id="{AF922180-77D2-4312-B80B-5124869CBDE7}"/>
              </a:ext>
            </a:extLst>
          </p:cNvPr>
          <p:cNvSpPr>
            <a:spLocks noGrp="1"/>
          </p:cNvSpPr>
          <p:nvPr>
            <p:ph type="sldNum" sz="quarter" idx="4294967295"/>
          </p:nvPr>
        </p:nvSpPr>
        <p:spPr>
          <a:xfrm>
            <a:off x="0" y="6346825"/>
            <a:ext cx="304800" cy="163513"/>
          </a:xfrm>
        </p:spPr>
        <p:txBody>
          <a:bodyPr/>
          <a:lstStyle/>
          <a:p>
            <a:fld id="{2EFEF571-C9B4-4D92-A7F7-315B894862A8}" type="slidenum">
              <a:rPr lang="en-US" smtClean="0"/>
              <a:pPr/>
              <a:t>31</a:t>
            </a:fld>
            <a:endParaRPr lang="en-US" dirty="0"/>
          </a:p>
        </p:txBody>
      </p:sp>
    </p:spTree>
    <p:extLst>
      <p:ext uri="{BB962C8B-B14F-4D97-AF65-F5344CB8AC3E}">
        <p14:creationId xmlns:p14="http://schemas.microsoft.com/office/powerpoint/2010/main" val="1197046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5534" y="133749"/>
            <a:ext cx="12096466" cy="400249"/>
          </a:xfrm>
        </p:spPr>
        <p:txBody>
          <a:bodyPr/>
          <a:lstStyle/>
          <a:p>
            <a:r>
              <a:rPr lang="en-US" dirty="0"/>
              <a:t>Enterprise Data Hub – FAQs</a:t>
            </a:r>
          </a:p>
        </p:txBody>
      </p:sp>
      <p:sp>
        <p:nvSpPr>
          <p:cNvPr id="4" name="Slide Number Placeholder 3"/>
          <p:cNvSpPr>
            <a:spLocks noGrp="1"/>
          </p:cNvSpPr>
          <p:nvPr>
            <p:ph type="sldNum" sz="quarter" idx="4"/>
          </p:nvPr>
        </p:nvSpPr>
        <p:spPr/>
        <p:txBody>
          <a:bodyPr/>
          <a:lstStyle/>
          <a:p>
            <a:fld id="{2EFEF571-C9B4-4D92-A7F7-315B894862A8}" type="slidenum">
              <a:rPr lang="en-US" smtClean="0"/>
              <a:pPr/>
              <a:t>32</a:t>
            </a:fld>
            <a:endParaRPr lang="en-US" dirty="0"/>
          </a:p>
        </p:txBody>
      </p:sp>
      <p:sp>
        <p:nvSpPr>
          <p:cNvPr id="9" name="Oval 8"/>
          <p:cNvSpPr/>
          <p:nvPr/>
        </p:nvSpPr>
        <p:spPr>
          <a:xfrm>
            <a:off x="11433282" y="69665"/>
            <a:ext cx="542868" cy="542868"/>
          </a:xfrm>
          <a:prstGeom prst="ellipse">
            <a:avLst/>
          </a:prstGeom>
          <a:solidFill>
            <a:schemeClr val="bg1"/>
          </a:solidFill>
          <a:ln w="127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 name="Picture 2" descr="Architecture, data, data architecture, document, enterpri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2842" y="150252"/>
            <a:ext cx="383746" cy="3837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87BE5DB-E9D6-442E-84C3-70FA6FDDF4A0}"/>
              </a:ext>
            </a:extLst>
          </p:cNvPr>
          <p:cNvSpPr/>
          <p:nvPr/>
        </p:nvSpPr>
        <p:spPr>
          <a:xfrm>
            <a:off x="591127" y="578485"/>
            <a:ext cx="10842153" cy="5475538"/>
          </a:xfrm>
          <a:prstGeom prst="rect">
            <a:avLst/>
          </a:prstGeom>
          <a:ln>
            <a:solidFill>
              <a:schemeClr val="bg1">
                <a:lumMod val="85000"/>
              </a:schemeClr>
            </a:solidFill>
          </a:ln>
        </p:spPr>
        <p:txBody>
          <a:bodyPr wrap="square">
            <a:spAutoFit/>
          </a:bodyPr>
          <a:lstStyle/>
          <a:p>
            <a:pPr marL="628650" marR="0" indent="-628650" fontAlgn="base">
              <a:lnSpc>
                <a:spcPct val="106000"/>
              </a:lnSpc>
              <a:spcBef>
                <a:spcPts val="0"/>
              </a:spcBef>
              <a:spcAft>
                <a:spcPts val="0"/>
              </a:spcAft>
            </a:pPr>
            <a:r>
              <a:rPr lang="en-CA" sz="1200" b="1"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a:t>
            </a:r>
            <a:r>
              <a:rPr lang="en-CA" sz="1200"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ADF vs. Syncsort – One of the questions was if we can already use Syncsort to ingest all the data sources MF(VSAM, DB2, IMS) and SQL Server, Oracle, DB2 LUW among others, why not use SYNCSORT to land it in the lake and then use ADF inside the data hub after this?   This way all ingestions from traditional data sources are consistent.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628650" marR="0" indent="-628650">
              <a:lnSpc>
                <a:spcPct val="106000"/>
              </a:lnSpc>
              <a:spcBef>
                <a:spcPts val="600"/>
              </a:spcBef>
              <a:spcAft>
                <a:spcPts val="0"/>
              </a:spcAft>
            </a:pPr>
            <a:r>
              <a:rPr lang="en-US" sz="1200" b="1" dirty="0">
                <a:latin typeface="Calibri" panose="020F0502020204030204" pitchFamily="34" charset="0"/>
                <a:ea typeface="Times New Roman" panose="02020603050405020304" pitchFamily="18" charset="0"/>
                <a:cs typeface="Calibri" panose="020F0502020204030204" pitchFamily="34" charset="0"/>
              </a:rPr>
              <a:t>Answer:</a:t>
            </a:r>
            <a:r>
              <a:rPr lang="en-US" sz="1200" dirty="0">
                <a:latin typeface="Calibri" panose="020F0502020204030204" pitchFamily="34" charset="0"/>
                <a:ea typeface="Times New Roman" panose="02020603050405020304" pitchFamily="18" charset="0"/>
                <a:cs typeface="Calibri" panose="020F0502020204030204" pitchFamily="34" charset="0"/>
              </a:rPr>
              <a:t>   Based on our implementation experience at our various customers, Syncsort is mostly used on the mainframe only. DMX non-Hadoop version is VM based &amp; does not have distributed computing to execute across nodes. Bigger size DMX VM costs more compared to ADF. ADF does not have the mainframe connector.  A small size VM based DMX non-Hadoop version should be sufficient for the mainframe ingestion.</a:t>
            </a:r>
          </a:p>
          <a:p>
            <a:pPr marL="628650" indent="-628650"/>
            <a:endParaRPr lang="en-US" sz="1200" b="1" i="1" dirty="0">
              <a:solidFill>
                <a:srgbClr val="000000"/>
              </a:solidFill>
              <a:latin typeface="Calibri" panose="020F0502020204030204" pitchFamily="34" charset="0"/>
              <a:cs typeface="Calibri" panose="020F0502020204030204" pitchFamily="34" charset="0"/>
            </a:endParaRPr>
          </a:p>
          <a:p>
            <a:pPr marL="628650" indent="-628650" fontAlgn="base">
              <a:lnSpc>
                <a:spcPct val="106000"/>
              </a:lnSpc>
            </a:pPr>
            <a:r>
              <a:rPr lang="en-CA" sz="1200" b="1"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a:t>
            </a:r>
            <a:r>
              <a:rPr lang="en-CA" sz="1200"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the demo from Microsoft they showed both the data lake (Hadoop based) and the data warehouse working in conjunction.   Is your implementation only the data warehouse component?  Polybase was used to distribute the calls to the place where the data was stored, basically treating the lake and the warehouse like a distributed database.   This allowed for the structured data and the unstructured data to be combined if required.   Can you elaborate on your design and the functionality that is being delivered?</a:t>
            </a:r>
            <a:endParaRPr lang="en-US" sz="1200" i="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628650" indent="-628650"/>
            <a:endParaRPr lang="en-US" sz="1200" b="1" i="1" dirty="0">
              <a:solidFill>
                <a:srgbClr val="000000"/>
              </a:solidFill>
              <a:latin typeface="Calibri" panose="020F0502020204030204" pitchFamily="34" charset="0"/>
              <a:cs typeface="Calibri" panose="020F0502020204030204" pitchFamily="34" charset="0"/>
            </a:endParaRPr>
          </a:p>
          <a:p>
            <a:pPr marL="628650" indent="-628650">
              <a:lnSpc>
                <a:spcPct val="106000"/>
              </a:lnSpc>
              <a:spcBef>
                <a:spcPts val="600"/>
              </a:spcBef>
            </a:pPr>
            <a:r>
              <a:rPr lang="en-US" sz="1200" b="1" dirty="0">
                <a:latin typeface="Calibri" panose="020F0502020204030204" pitchFamily="34" charset="0"/>
                <a:ea typeface="Times New Roman" panose="02020603050405020304" pitchFamily="18" charset="0"/>
                <a:cs typeface="Calibri" panose="020F0502020204030204" pitchFamily="34" charset="0"/>
              </a:rPr>
              <a:t>Answer:   </a:t>
            </a:r>
            <a:r>
              <a:rPr lang="en-US" sz="1200" dirty="0">
                <a:latin typeface="Calibri" panose="020F0502020204030204" pitchFamily="34" charset="0"/>
                <a:ea typeface="Times New Roman" panose="02020603050405020304" pitchFamily="18" charset="0"/>
                <a:cs typeface="Calibri" panose="020F0502020204030204" pitchFamily="34" charset="0"/>
              </a:rPr>
              <a:t>We want to look at the hub as a LakeHouse so that we take advantages of both lake and warehouse construct. We are seeing usage of this term LakeHouse in the industry more and more. As you have noted, data from the lake can be combined with the warehouse via Polybase construct and all the data across lake and warehouse will be available for doing analytics via the catalog/metadata layer. For data engineering, azure data factory will be used in conjunction with Databricks (between raw and curated) and Polybase (between curated and published). Hope this helps.</a:t>
            </a:r>
          </a:p>
          <a:p>
            <a:pPr marL="628650" indent="-628650"/>
            <a:endParaRPr lang="en-US" sz="1200" b="1" i="1" dirty="0">
              <a:solidFill>
                <a:srgbClr val="000000"/>
              </a:solidFill>
              <a:latin typeface="Calibri" panose="020F0502020204030204" pitchFamily="34" charset="0"/>
              <a:cs typeface="Calibri" panose="020F0502020204030204" pitchFamily="34" charset="0"/>
            </a:endParaRPr>
          </a:p>
          <a:p>
            <a:pPr marL="628650" indent="-628650"/>
            <a:r>
              <a:rPr lang="en-US" sz="1200" b="1" i="1" dirty="0">
                <a:solidFill>
                  <a:srgbClr val="000000"/>
                </a:solidFill>
                <a:latin typeface="Calibri" panose="020F0502020204030204" pitchFamily="34" charset="0"/>
                <a:cs typeface="Calibri" panose="020F0502020204030204" pitchFamily="34" charset="0"/>
              </a:rPr>
              <a:t>Question: </a:t>
            </a:r>
            <a:r>
              <a:rPr lang="en-US" sz="1200" i="1" dirty="0">
                <a:solidFill>
                  <a:srgbClr val="000000"/>
                </a:solidFill>
                <a:latin typeface="Calibri" panose="020F0502020204030204" pitchFamily="34" charset="0"/>
                <a:cs typeface="Calibri" panose="020F0502020204030204" pitchFamily="34" charset="0"/>
              </a:rPr>
              <a:t>New terms every day. Right now, we think of it as a Data Lake (Hadoop Microsoft Version) and a Warehouse where things end up for structured fast BI/Reporting/Dashboarding. In this case Syncsort has the ability to use the power of the lake for ingestions and transformation. Have you seen customers using this functionality like we did in the pilot effectively? It allowed for greater throughput on ingestions. Tying to a VM limits abilities. Again, DMX and DMX-H allow for the batch ingestions and remove a single machine limitation for doing the transformations, allowing for scaling. Looking for your insights on this, limiting to a VM seems old school batch oriented. What are your experiences using the DMX-H foundation at customers?</a:t>
            </a:r>
          </a:p>
          <a:p>
            <a:pPr marL="628650" indent="-628650">
              <a:spcBef>
                <a:spcPts val="600"/>
              </a:spcBef>
            </a:pPr>
            <a:r>
              <a:rPr lang="en-US" sz="1200" b="1" dirty="0">
                <a:latin typeface="Calibri" panose="020F0502020204030204" pitchFamily="34" charset="0"/>
                <a:cs typeface="Calibri" panose="020F0502020204030204" pitchFamily="34" charset="0"/>
              </a:rPr>
              <a:t>Answer:</a:t>
            </a:r>
            <a:r>
              <a:rPr lang="en-US" sz="1200" dirty="0">
                <a:latin typeface="Calibri" panose="020F0502020204030204" pitchFamily="34" charset="0"/>
                <a:cs typeface="Calibri" panose="020F0502020204030204" pitchFamily="34" charset="0"/>
              </a:rPr>
              <a:t>  On Cloud, across the board, we are seeing native tools such as Azure Data Factory or AWS Glue or GCP’s data flow/fusion and other vendor data integration tools such as, Talend, Informatica, Matillion or </a:t>
            </a:r>
            <a:r>
              <a:rPr lang="en-US" sz="1200" dirty="0" err="1">
                <a:latin typeface="Calibri" panose="020F0502020204030204" pitchFamily="34" charset="0"/>
                <a:cs typeface="Calibri" panose="020F0502020204030204" pitchFamily="34" charset="0"/>
              </a:rPr>
              <a:t>Snaplogic</a:t>
            </a:r>
            <a:r>
              <a:rPr lang="en-US" sz="1200" dirty="0">
                <a:latin typeface="Calibri" panose="020F0502020204030204" pitchFamily="34" charset="0"/>
                <a:cs typeface="Calibri" panose="020F0502020204030204" pitchFamily="34" charset="0"/>
              </a:rPr>
              <a:t> that offers data integration PaaS. Customers want to and are utilizing what is native to the cloud platform due to its availability/simplicity than working out another contract and becoming dependent on another vendor. Syncsort is limited to ingestion and CDC scenarios like we have recommended here.</a:t>
            </a:r>
          </a:p>
          <a:p>
            <a:pPr marL="628650" marR="0" indent="-628650">
              <a:lnSpc>
                <a:spcPct val="106000"/>
              </a:lnSpc>
              <a:spcBef>
                <a:spcPts val="0"/>
              </a:spcBef>
              <a:spcAft>
                <a:spcPts val="0"/>
              </a:spcAft>
            </a:pPr>
            <a:r>
              <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US" sz="1200" dirty="0"/>
          </a:p>
        </p:txBody>
      </p:sp>
    </p:spTree>
    <p:extLst>
      <p:ext uri="{BB962C8B-B14F-4D97-AF65-F5344CB8AC3E}">
        <p14:creationId xmlns:p14="http://schemas.microsoft.com/office/powerpoint/2010/main" val="323696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5534" y="133749"/>
            <a:ext cx="12096466" cy="400249"/>
          </a:xfrm>
        </p:spPr>
        <p:txBody>
          <a:bodyPr/>
          <a:lstStyle/>
          <a:p>
            <a:r>
              <a:rPr lang="en-US" dirty="0"/>
              <a:t>Enterprise Data Hub – FAQs</a:t>
            </a:r>
          </a:p>
        </p:txBody>
      </p:sp>
      <p:sp>
        <p:nvSpPr>
          <p:cNvPr id="4" name="Slide Number Placeholder 3"/>
          <p:cNvSpPr>
            <a:spLocks noGrp="1"/>
          </p:cNvSpPr>
          <p:nvPr>
            <p:ph type="sldNum" sz="quarter" idx="4"/>
          </p:nvPr>
        </p:nvSpPr>
        <p:spPr/>
        <p:txBody>
          <a:bodyPr/>
          <a:lstStyle/>
          <a:p>
            <a:fld id="{2EFEF571-C9B4-4D92-A7F7-315B894862A8}" type="slidenum">
              <a:rPr lang="en-US" smtClean="0"/>
              <a:pPr/>
              <a:t>33</a:t>
            </a:fld>
            <a:endParaRPr lang="en-US" dirty="0"/>
          </a:p>
        </p:txBody>
      </p:sp>
      <p:sp>
        <p:nvSpPr>
          <p:cNvPr id="9" name="Oval 8"/>
          <p:cNvSpPr/>
          <p:nvPr/>
        </p:nvSpPr>
        <p:spPr>
          <a:xfrm>
            <a:off x="11433282" y="69665"/>
            <a:ext cx="542868" cy="542868"/>
          </a:xfrm>
          <a:prstGeom prst="ellipse">
            <a:avLst/>
          </a:prstGeom>
          <a:solidFill>
            <a:schemeClr val="bg1"/>
          </a:solidFill>
          <a:ln w="127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 name="Picture 2" descr="Architecture, data, data architecture, document, enterpri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2842" y="150252"/>
            <a:ext cx="383746" cy="3837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87BE5DB-E9D6-442E-84C3-70FA6FDDF4A0}"/>
              </a:ext>
            </a:extLst>
          </p:cNvPr>
          <p:cNvSpPr/>
          <p:nvPr/>
        </p:nvSpPr>
        <p:spPr>
          <a:xfrm>
            <a:off x="591127" y="578485"/>
            <a:ext cx="10842153" cy="2366289"/>
          </a:xfrm>
          <a:prstGeom prst="rect">
            <a:avLst/>
          </a:prstGeom>
          <a:ln>
            <a:solidFill>
              <a:schemeClr val="bg1">
                <a:lumMod val="85000"/>
              </a:schemeClr>
            </a:solidFill>
          </a:ln>
        </p:spPr>
        <p:txBody>
          <a:bodyPr wrap="square">
            <a:spAutoFit/>
          </a:bodyPr>
          <a:lstStyle/>
          <a:p>
            <a:pPr marL="628650" marR="0" indent="-628650">
              <a:lnSpc>
                <a:spcPct val="106000"/>
              </a:lnSpc>
              <a:spcBef>
                <a:spcPts val="0"/>
              </a:spcBef>
              <a:spcAft>
                <a:spcPts val="0"/>
              </a:spcAft>
            </a:pPr>
            <a:r>
              <a:rPr lang="en-CA" sz="1200" b="1"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a:t>
            </a:r>
            <a:r>
              <a:rPr lang="en-CA" sz="1200"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Batch/CDC ingestions via ETL can post directly to the RAW area, thought landing area would be for passing files to and from that are not using the new ETL methodologies.   Looks like Batch goes to Landing all the time which is not necessary and a waste of time if it is being passed through to the HUB.   Can we get this reflected better?   It is somewhat there but I think we should call it out.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628650" marR="0" indent="-628650">
              <a:lnSpc>
                <a:spcPct val="106000"/>
              </a:lnSpc>
              <a:spcBef>
                <a:spcPts val="600"/>
              </a:spcBef>
              <a:spcAft>
                <a:spcPts val="0"/>
              </a:spcAft>
            </a:pPr>
            <a:r>
              <a:rPr lang="en-US" sz="1200" b="1" dirty="0">
                <a:latin typeface="Calibri" panose="020F0502020204030204" pitchFamily="34" charset="0"/>
                <a:ea typeface="Times New Roman" panose="02020603050405020304" pitchFamily="18" charset="0"/>
                <a:cs typeface="Calibri" panose="020F0502020204030204" pitchFamily="34" charset="0"/>
              </a:rPr>
              <a:t>Answer:</a:t>
            </a:r>
            <a:r>
              <a:rPr lang="en-US" sz="1200" dirty="0">
                <a:latin typeface="Calibri" panose="020F0502020204030204" pitchFamily="34" charset="0"/>
                <a:ea typeface="Times New Roman" panose="02020603050405020304" pitchFamily="18" charset="0"/>
                <a:cs typeface="Calibri" panose="020F0502020204030204" pitchFamily="34" charset="0"/>
              </a:rPr>
              <a:t>   The Landing zone is used for the File Push from internal and external systems. The remainder of the data lands in the RAW (ADLS Gen2) zone directly. It is reflected as such in the reference architecture.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628650" indent="-628650">
              <a:lnSpc>
                <a:spcPct val="106000"/>
              </a:lnSpc>
            </a:pPr>
            <a:r>
              <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628650" marR="0" indent="-628650">
              <a:lnSpc>
                <a:spcPct val="106000"/>
              </a:lnSpc>
              <a:spcBef>
                <a:spcPts val="0"/>
              </a:spcBef>
              <a:spcAft>
                <a:spcPts val="0"/>
              </a:spcAft>
            </a:pPr>
            <a:r>
              <a:rPr lang="en-CA" sz="1200" b="1"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a:t>
            </a:r>
            <a:r>
              <a:rPr lang="en-CA" sz="1200"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Archival layer we will want this to be searchable, we talked about ADLS GEN2 HOT, WARM and COLD all being searchable.   Would like to understand where the BLOB is coming in except maybe the landing zone?  Landing zone might be ADLS GEN2 and BLOG storage depending.</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628650" indent="-628650">
              <a:spcBef>
                <a:spcPts val="600"/>
              </a:spcBef>
            </a:pPr>
            <a:r>
              <a:rPr lang="en-US" sz="1200" b="1" dirty="0">
                <a:latin typeface="Calibri" panose="020F0502020204030204" pitchFamily="34" charset="0"/>
                <a:ea typeface="Times New Roman" panose="02020603050405020304" pitchFamily="18" charset="0"/>
              </a:rPr>
              <a:t>Answer:</a:t>
            </a:r>
            <a:r>
              <a:rPr lang="en-US" sz="1200" dirty="0">
                <a:latin typeface="Calibri" panose="020F0502020204030204" pitchFamily="34" charset="0"/>
                <a:ea typeface="Times New Roman" panose="02020603050405020304" pitchFamily="18" charset="0"/>
              </a:rPr>
              <a:t>   The archival layer is usually not searchable. It is used for the long-term storage only, maybe even on tape. Whenever there is a need for the archived data, a request ticket is generated specifying the date range, the audience and the purpose. The retrieved data is then stored in some kind of a staging area, when its purpose is served, the retrieved data is discarded.</a:t>
            </a:r>
            <a:endParaRPr lang="en-US" sz="1200" dirty="0"/>
          </a:p>
        </p:txBody>
      </p:sp>
    </p:spTree>
    <p:extLst>
      <p:ext uri="{BB962C8B-B14F-4D97-AF65-F5344CB8AC3E}">
        <p14:creationId xmlns:p14="http://schemas.microsoft.com/office/powerpoint/2010/main" val="60641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Approach for EDH Repository Recommendation</a:t>
            </a:r>
            <a:endParaRPr lang="en-US" dirty="0"/>
          </a:p>
        </p:txBody>
      </p:sp>
      <p:sp>
        <p:nvSpPr>
          <p:cNvPr id="46" name="Rectangle 45"/>
          <p:cNvSpPr/>
          <p:nvPr/>
        </p:nvSpPr>
        <p:spPr>
          <a:xfrm>
            <a:off x="365307" y="1362725"/>
            <a:ext cx="4724975" cy="4745327"/>
          </a:xfrm>
          <a:prstGeom prst="rect">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47" name="Rectangle 46"/>
          <p:cNvSpPr/>
          <p:nvPr/>
        </p:nvSpPr>
        <p:spPr>
          <a:xfrm>
            <a:off x="397646" y="1379035"/>
            <a:ext cx="4486044" cy="1277273"/>
          </a:xfrm>
          <a:prstGeom prst="rect">
            <a:avLst/>
          </a:prstGeom>
        </p:spPr>
        <p:txBody>
          <a:bodyPr wrap="square">
            <a:spAutoFit/>
          </a:bodyPr>
          <a:lstStyle/>
          <a:p>
            <a:pPr fontAlgn="b"/>
            <a:r>
              <a:rPr lang="en-US" sz="1100" dirty="0">
                <a:solidFill>
                  <a:schemeClr val="tx2"/>
                </a:solidFill>
                <a:latin typeface="+mj-lt"/>
                <a:cs typeface="Arial" panose="020B0604020202020204" pitchFamily="34" charset="0"/>
              </a:rPr>
              <a:t>Knowledge transfer from Canada Life on</a:t>
            </a:r>
          </a:p>
          <a:p>
            <a:pPr marL="228595" indent="-228595" fontAlgn="b">
              <a:buAutoNum type="arabicPeriod"/>
            </a:pPr>
            <a:r>
              <a:rPr lang="en-US" sz="1100" dirty="0">
                <a:solidFill>
                  <a:schemeClr val="tx2"/>
                </a:solidFill>
                <a:latin typeface="+mj-lt"/>
                <a:cs typeface="Arial" panose="020B0604020202020204" pitchFamily="34" charset="0"/>
              </a:rPr>
              <a:t>Current State </a:t>
            </a:r>
          </a:p>
          <a:p>
            <a:pPr marL="228595" indent="-228595" fontAlgn="b">
              <a:buAutoNum type="arabicPeriod"/>
            </a:pPr>
            <a:r>
              <a:rPr lang="en-US" sz="1100" dirty="0">
                <a:solidFill>
                  <a:schemeClr val="tx2"/>
                </a:solidFill>
                <a:latin typeface="+mj-lt"/>
                <a:cs typeface="Arial" panose="020B0604020202020204" pitchFamily="34" charset="0"/>
              </a:rPr>
              <a:t>Strategy &amp; Road Map</a:t>
            </a:r>
          </a:p>
          <a:p>
            <a:pPr marL="228595" indent="-228595" fontAlgn="b">
              <a:buAutoNum type="arabicPeriod"/>
            </a:pPr>
            <a:r>
              <a:rPr lang="en-US" sz="1100" dirty="0">
                <a:solidFill>
                  <a:schemeClr val="tx2"/>
                </a:solidFill>
                <a:latin typeface="+mj-lt"/>
                <a:cs typeface="Arial" panose="020B0604020202020204" pitchFamily="34" charset="0"/>
              </a:rPr>
              <a:t>Capability Framework</a:t>
            </a:r>
          </a:p>
          <a:p>
            <a:pPr marL="228595" indent="-228595" fontAlgn="b">
              <a:buAutoNum type="arabicPeriod"/>
            </a:pPr>
            <a:r>
              <a:rPr lang="en-US" sz="1100" dirty="0">
                <a:solidFill>
                  <a:schemeClr val="tx2"/>
                </a:solidFill>
                <a:latin typeface="+mj-lt"/>
                <a:cs typeface="Arial" panose="020B0604020202020204" pitchFamily="34" charset="0"/>
              </a:rPr>
              <a:t>Data Hub Assessment findings</a:t>
            </a:r>
          </a:p>
          <a:p>
            <a:pPr marL="228595" indent="-228595" fontAlgn="b">
              <a:buAutoNum type="arabicPeriod"/>
            </a:pPr>
            <a:r>
              <a:rPr lang="en-US" sz="1100" dirty="0">
                <a:solidFill>
                  <a:schemeClr val="tx2"/>
                </a:solidFill>
                <a:latin typeface="+mj-lt"/>
                <a:cs typeface="Arial" panose="020B0604020202020204" pitchFamily="34" charset="0"/>
              </a:rPr>
              <a:t>Vendor Capability Model</a:t>
            </a:r>
          </a:p>
          <a:p>
            <a:pPr marL="228595" indent="-228595" fontAlgn="b">
              <a:buAutoNum type="arabicPeriod"/>
            </a:pPr>
            <a:r>
              <a:rPr lang="en-US" sz="1100" dirty="0">
                <a:solidFill>
                  <a:schemeClr val="tx2"/>
                </a:solidFill>
                <a:latin typeface="+mj-lt"/>
                <a:cs typeface="Arial" panose="020B0604020202020204" pitchFamily="34" charset="0"/>
              </a:rPr>
              <a:t>Cost Model &amp; Other </a:t>
            </a:r>
          </a:p>
        </p:txBody>
      </p:sp>
      <p:sp>
        <p:nvSpPr>
          <p:cNvPr id="52" name="Rectangle 51"/>
          <p:cNvSpPr/>
          <p:nvPr/>
        </p:nvSpPr>
        <p:spPr>
          <a:xfrm>
            <a:off x="397645" y="3033529"/>
            <a:ext cx="4717308" cy="1954381"/>
          </a:xfrm>
          <a:prstGeom prst="rect">
            <a:avLst/>
          </a:prstGeom>
        </p:spPr>
        <p:txBody>
          <a:bodyPr wrap="square">
            <a:spAutoFit/>
          </a:bodyPr>
          <a:lstStyle/>
          <a:p>
            <a:pPr marL="228595" indent="-228595" fontAlgn="b">
              <a:buFont typeface="Arial" panose="020B0604020202020204" pitchFamily="34" charset="0"/>
              <a:buChar char="•"/>
            </a:pPr>
            <a:r>
              <a:rPr lang="en-US" sz="1100" dirty="0">
                <a:solidFill>
                  <a:schemeClr val="tx2"/>
                </a:solidFill>
                <a:latin typeface="+mj-lt"/>
                <a:cs typeface="Arial" panose="020B0604020202020204" pitchFamily="34" charset="0"/>
              </a:rPr>
              <a:t>Categorized Analysis into Segments</a:t>
            </a:r>
          </a:p>
          <a:p>
            <a:pPr marL="364060" lvl="1" indent="-133348" fontAlgn="b">
              <a:buFont typeface="Arial" panose="020B0604020202020204" pitchFamily="34" charset="0"/>
              <a:buChar char="•"/>
            </a:pPr>
            <a:r>
              <a:rPr lang="en-US" sz="1100" dirty="0">
                <a:solidFill>
                  <a:schemeClr val="tx2"/>
                </a:solidFill>
                <a:latin typeface="+mj-lt"/>
                <a:cs typeface="Arial" panose="020B0604020202020204" pitchFamily="34" charset="0"/>
              </a:rPr>
              <a:t>Repository </a:t>
            </a:r>
          </a:p>
          <a:p>
            <a:pPr marL="364060" lvl="1" indent="-133348" fontAlgn="b">
              <a:buFont typeface="Arial" panose="020B0604020202020204" pitchFamily="34" charset="0"/>
              <a:buChar char="•"/>
            </a:pPr>
            <a:r>
              <a:rPr lang="en-US" sz="1100" dirty="0">
                <a:solidFill>
                  <a:schemeClr val="tx2"/>
                </a:solidFill>
                <a:latin typeface="+mj-lt"/>
                <a:cs typeface="Arial" panose="020B0604020202020204" pitchFamily="34" charset="0"/>
              </a:rPr>
              <a:t>Data ingestion &amp; Data Integration</a:t>
            </a:r>
          </a:p>
          <a:p>
            <a:pPr marL="364060" lvl="1" indent="-133348" fontAlgn="b">
              <a:buFont typeface="Arial" panose="020B0604020202020204" pitchFamily="34" charset="0"/>
              <a:buChar char="•"/>
            </a:pPr>
            <a:r>
              <a:rPr lang="en-US" sz="1100" dirty="0">
                <a:solidFill>
                  <a:schemeClr val="tx2"/>
                </a:solidFill>
                <a:latin typeface="+mj-lt"/>
                <a:cs typeface="Arial" panose="020B0604020202020204" pitchFamily="34" charset="0"/>
              </a:rPr>
              <a:t>Data Catalog &amp; Governance</a:t>
            </a:r>
          </a:p>
          <a:p>
            <a:pPr marL="231644" indent="-231644" fontAlgn="b">
              <a:buFont typeface="Arial" panose="020B0604020202020204" pitchFamily="34" charset="0"/>
              <a:buChar char="•"/>
            </a:pPr>
            <a:r>
              <a:rPr lang="en-US" sz="1100" dirty="0">
                <a:solidFill>
                  <a:schemeClr val="tx2"/>
                </a:solidFill>
                <a:latin typeface="+mj-lt"/>
                <a:cs typeface="Arial" panose="020B0604020202020204" pitchFamily="34" charset="0"/>
              </a:rPr>
              <a:t>Defined Evaluation Criteria</a:t>
            </a:r>
          </a:p>
          <a:p>
            <a:pPr marL="231644" indent="-231644" fontAlgn="b">
              <a:buFont typeface="Arial" panose="020B0604020202020204" pitchFamily="34" charset="0"/>
              <a:buChar char="•"/>
            </a:pPr>
            <a:r>
              <a:rPr lang="en-US" sz="1100" dirty="0">
                <a:solidFill>
                  <a:schemeClr val="tx2"/>
                </a:solidFill>
                <a:latin typeface="+mj-lt"/>
                <a:cs typeface="Arial" panose="020B0604020202020204" pitchFamily="34" charset="0"/>
              </a:rPr>
              <a:t>Mapped evaluation criteria to user requested features</a:t>
            </a:r>
          </a:p>
          <a:p>
            <a:pPr marL="231644" indent="-231644" fontAlgn="b">
              <a:buFont typeface="Arial" panose="020B0604020202020204" pitchFamily="34" charset="0"/>
              <a:buChar char="•"/>
            </a:pPr>
            <a:r>
              <a:rPr lang="en-US" sz="1100" dirty="0">
                <a:solidFill>
                  <a:schemeClr val="tx2"/>
                </a:solidFill>
                <a:latin typeface="+mj-lt"/>
                <a:cs typeface="Arial" panose="020B0604020202020204" pitchFamily="34" charset="0"/>
              </a:rPr>
              <a:t>Weighted criteria</a:t>
            </a:r>
          </a:p>
          <a:p>
            <a:pPr marL="231644" indent="-231644" fontAlgn="b">
              <a:buFont typeface="Arial" panose="020B0604020202020204" pitchFamily="34" charset="0"/>
              <a:buChar char="•"/>
            </a:pPr>
            <a:r>
              <a:rPr lang="en-US" sz="1100" dirty="0">
                <a:solidFill>
                  <a:schemeClr val="tx2"/>
                </a:solidFill>
                <a:latin typeface="+mj-lt"/>
                <a:cs typeface="Arial" panose="020B0604020202020204" pitchFamily="34" charset="0"/>
              </a:rPr>
              <a:t>Had meetings with Canada Life teams, SME’s and  other stakeholders</a:t>
            </a:r>
          </a:p>
          <a:p>
            <a:pPr marL="231644" indent="-231644" fontAlgn="b">
              <a:buFont typeface="Arial" panose="020B0604020202020204" pitchFamily="34" charset="0"/>
              <a:buChar char="•"/>
            </a:pPr>
            <a:r>
              <a:rPr lang="en-US" sz="1100" dirty="0">
                <a:solidFill>
                  <a:schemeClr val="tx2"/>
                </a:solidFill>
                <a:latin typeface="+mj-lt"/>
                <a:cs typeface="Arial" panose="020B0604020202020204" pitchFamily="34" charset="0"/>
              </a:rPr>
              <a:t>Consulted with Cognizant SME’s and technology experts across Data Practice to collect multiple view points</a:t>
            </a:r>
          </a:p>
        </p:txBody>
      </p:sp>
      <p:sp>
        <p:nvSpPr>
          <p:cNvPr id="53" name="Rectangle 52"/>
          <p:cNvSpPr/>
          <p:nvPr/>
        </p:nvSpPr>
        <p:spPr>
          <a:xfrm>
            <a:off x="363357" y="1072187"/>
            <a:ext cx="4751595" cy="29760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76189" tIns="38095" rIns="76189" bIns="38095" numCol="1" rtlCol="0" anchor="ctr" anchorCtr="0" compatLnSpc="1">
            <a:prstTxWarp prst="textNoShape">
              <a:avLst/>
            </a:prstTxWarp>
          </a:bodyPr>
          <a:lstStyle/>
          <a:p>
            <a:pPr algn="ctr" fontAlgn="b"/>
            <a:r>
              <a:rPr lang="en-US" sz="1400" b="1" dirty="0">
                <a:solidFill>
                  <a:schemeClr val="bg1"/>
                </a:solidFill>
                <a:latin typeface="+mj-lt"/>
                <a:cs typeface="Arial" panose="020B0604020202020204" pitchFamily="34" charset="0"/>
              </a:rPr>
              <a:t>Requirement understanding</a:t>
            </a:r>
          </a:p>
        </p:txBody>
      </p:sp>
      <p:sp>
        <p:nvSpPr>
          <p:cNvPr id="54" name="Rectangle 53"/>
          <p:cNvSpPr/>
          <p:nvPr/>
        </p:nvSpPr>
        <p:spPr>
          <a:xfrm>
            <a:off x="375161" y="2689404"/>
            <a:ext cx="4751595" cy="27616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76189" tIns="38095" rIns="76189" bIns="38095" numCol="1" rtlCol="0" anchor="ctr" anchorCtr="0" compatLnSpc="1">
            <a:prstTxWarp prst="textNoShape">
              <a:avLst/>
            </a:prstTxWarp>
          </a:bodyPr>
          <a:lstStyle/>
          <a:p>
            <a:pPr algn="ctr" fontAlgn="b"/>
            <a:r>
              <a:rPr lang="en-US" sz="1400" b="1" dirty="0">
                <a:solidFill>
                  <a:schemeClr val="bg1"/>
                </a:solidFill>
                <a:latin typeface="+mj-lt"/>
                <a:cs typeface="Arial" panose="020B0604020202020204" pitchFamily="34" charset="0"/>
              </a:rPr>
              <a:t>Assessment</a:t>
            </a:r>
          </a:p>
        </p:txBody>
      </p:sp>
      <p:sp>
        <p:nvSpPr>
          <p:cNvPr id="69" name="Trapezoid 68"/>
          <p:cNvSpPr/>
          <p:nvPr/>
        </p:nvSpPr>
        <p:spPr>
          <a:xfrm rot="5400000" flipH="1">
            <a:off x="3024507" y="3210147"/>
            <a:ext cx="4882256" cy="592206"/>
          </a:xfrm>
          <a:prstGeom prst="trapezoid">
            <a:avLst>
              <a:gd name="adj" fmla="val 59270"/>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71" name="Round Same Side Corner Rectangle 70"/>
          <p:cNvSpPr/>
          <p:nvPr/>
        </p:nvSpPr>
        <p:spPr>
          <a:xfrm>
            <a:off x="351405" y="676730"/>
            <a:ext cx="4744602" cy="346274"/>
          </a:xfrm>
          <a:prstGeom prst="round2SameRect">
            <a:avLst/>
          </a:prstGeom>
          <a:solidFill>
            <a:schemeClr val="tx2">
              <a:lumMod val="65000"/>
              <a:lumOff val="35000"/>
            </a:schemeClr>
          </a:solidFill>
          <a:ln w="12700" cap="flat" cmpd="sng" algn="ctr">
            <a:solidFill>
              <a:schemeClr val="tx1">
                <a:lumMod val="20000"/>
                <a:lumOff val="80000"/>
              </a:schemeClr>
            </a:solidFill>
            <a:prstDash val="solid"/>
            <a:miter lim="800000"/>
          </a:ln>
          <a:effectLst/>
        </p:spPr>
        <p:txBody>
          <a:bodyPr rtlCol="0" anchor="ctr"/>
          <a:lstStyle/>
          <a:p>
            <a:pPr algn="ctr" defTabSz="914361">
              <a:defRPr/>
            </a:pPr>
            <a:r>
              <a:rPr lang="en-US" sz="1400" b="1" kern="0" dirty="0">
                <a:solidFill>
                  <a:prstClr val="white"/>
                </a:solidFill>
                <a:latin typeface="+mj-lt"/>
                <a:cs typeface="Arial" panose="020B0604020202020204" pitchFamily="34" charset="0"/>
              </a:rPr>
              <a:t>Activities</a:t>
            </a:r>
          </a:p>
        </p:txBody>
      </p:sp>
      <p:sp>
        <p:nvSpPr>
          <p:cNvPr id="73" name="Rectangle 72"/>
          <p:cNvSpPr/>
          <p:nvPr/>
        </p:nvSpPr>
        <p:spPr>
          <a:xfrm>
            <a:off x="5773686" y="1411960"/>
            <a:ext cx="2801377" cy="4184652"/>
          </a:xfrm>
          <a:prstGeom prst="rect">
            <a:avLst/>
          </a:prstGeom>
          <a:solidFill>
            <a:schemeClr val="bg1"/>
          </a:solidFill>
          <a:ln>
            <a:solidFill>
              <a:schemeClr val="tx2">
                <a:lumMod val="50000"/>
                <a:lumOff val="50000"/>
              </a:schemeClr>
            </a:solidFill>
          </a:ln>
        </p:spPr>
        <p:txBody>
          <a:bodyPr wrap="square">
            <a:noAutofit/>
          </a:bodyPr>
          <a:lstStyle/>
          <a:p>
            <a:pPr marL="228595" indent="-228595" fontAlgn="b">
              <a:buFont typeface="Wingdings" panose="05000000000000000000" pitchFamily="2" charset="2"/>
              <a:buChar char="ü"/>
            </a:pPr>
            <a:endParaRPr lang="en-US" sz="1100" dirty="0">
              <a:solidFill>
                <a:schemeClr val="tx2"/>
              </a:solidFill>
              <a:latin typeface="+mj-lt"/>
              <a:cs typeface="Arial" panose="020B0604020202020204" pitchFamily="34" charset="0"/>
            </a:endParaRPr>
          </a:p>
        </p:txBody>
      </p:sp>
      <p:sp>
        <p:nvSpPr>
          <p:cNvPr id="75" name="Rectangle 74"/>
          <p:cNvSpPr/>
          <p:nvPr/>
        </p:nvSpPr>
        <p:spPr>
          <a:xfrm>
            <a:off x="5773686" y="1058169"/>
            <a:ext cx="2801377" cy="29760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76189" tIns="38095" rIns="76189" bIns="38095" numCol="1" rtlCol="0" anchor="ctr" anchorCtr="0" compatLnSpc="1">
            <a:prstTxWarp prst="textNoShape">
              <a:avLst/>
            </a:prstTxWarp>
          </a:bodyPr>
          <a:lstStyle/>
          <a:p>
            <a:pPr algn="ctr" fontAlgn="b"/>
            <a:r>
              <a:rPr lang="en-US" sz="1400" b="1" dirty="0">
                <a:solidFill>
                  <a:schemeClr val="bg1"/>
                </a:solidFill>
                <a:latin typeface="+mj-lt"/>
                <a:cs typeface="Arial" panose="020B0604020202020204" pitchFamily="34" charset="0"/>
              </a:rPr>
              <a:t>Key methodologies</a:t>
            </a:r>
          </a:p>
        </p:txBody>
      </p:sp>
      <p:sp>
        <p:nvSpPr>
          <p:cNvPr id="76" name="Rectangle 75"/>
          <p:cNvSpPr/>
          <p:nvPr/>
        </p:nvSpPr>
        <p:spPr>
          <a:xfrm>
            <a:off x="9164962" y="1348708"/>
            <a:ext cx="2636586" cy="4247900"/>
          </a:xfrm>
          <a:prstGeom prst="rect">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2"/>
              </a:solidFill>
              <a:latin typeface="+mj-lt"/>
              <a:cs typeface="Arial" panose="020B0604020202020204" pitchFamily="34" charset="0"/>
            </a:endParaRPr>
          </a:p>
          <a:p>
            <a:endParaRPr lang="en-US" sz="1100" dirty="0">
              <a:solidFill>
                <a:schemeClr val="tx2"/>
              </a:solidFill>
              <a:latin typeface="+mj-lt"/>
              <a:cs typeface="Arial" panose="020B0604020202020204" pitchFamily="34" charset="0"/>
            </a:endParaRPr>
          </a:p>
        </p:txBody>
      </p:sp>
      <p:sp>
        <p:nvSpPr>
          <p:cNvPr id="77" name="Trapezoid 76"/>
          <p:cNvSpPr/>
          <p:nvPr/>
        </p:nvSpPr>
        <p:spPr>
          <a:xfrm rot="5400000" flipH="1">
            <a:off x="6469782" y="3191474"/>
            <a:ext cx="4538439" cy="271827"/>
          </a:xfrm>
          <a:prstGeom prst="trapezoid">
            <a:avLst>
              <a:gd name="adj" fmla="val 52653"/>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78" name="Trapezoid 77"/>
          <p:cNvSpPr/>
          <p:nvPr/>
        </p:nvSpPr>
        <p:spPr>
          <a:xfrm rot="16200000">
            <a:off x="6741252" y="3191833"/>
            <a:ext cx="4538439" cy="271110"/>
          </a:xfrm>
          <a:prstGeom prst="trapezoid">
            <a:avLst>
              <a:gd name="adj" fmla="val 52653"/>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79" name="Rectangle 78"/>
          <p:cNvSpPr/>
          <p:nvPr/>
        </p:nvSpPr>
        <p:spPr>
          <a:xfrm>
            <a:off x="9166170" y="1051104"/>
            <a:ext cx="2635379" cy="29760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76189" tIns="38095" rIns="76189" bIns="38095" numCol="1" rtlCol="0" anchor="ctr" anchorCtr="0" compatLnSpc="1">
            <a:prstTxWarp prst="textNoShape">
              <a:avLst/>
            </a:prstTxWarp>
          </a:bodyPr>
          <a:lstStyle/>
          <a:p>
            <a:pPr algn="ctr" fontAlgn="b"/>
            <a:r>
              <a:rPr lang="en-US" sz="1400" b="1" dirty="0">
                <a:solidFill>
                  <a:schemeClr val="bg1"/>
                </a:solidFill>
                <a:latin typeface="+mj-lt"/>
                <a:cs typeface="Arial" panose="020B0604020202020204" pitchFamily="34" charset="0"/>
              </a:rPr>
              <a:t>Key deliverables</a:t>
            </a:r>
          </a:p>
        </p:txBody>
      </p:sp>
      <p:sp>
        <p:nvSpPr>
          <p:cNvPr id="80" name="Round Same Side Corner Rectangle 79"/>
          <p:cNvSpPr/>
          <p:nvPr/>
        </p:nvSpPr>
        <p:spPr>
          <a:xfrm>
            <a:off x="5782006" y="655711"/>
            <a:ext cx="2715729" cy="346274"/>
          </a:xfrm>
          <a:prstGeom prst="round2SameRect">
            <a:avLst/>
          </a:prstGeom>
          <a:solidFill>
            <a:schemeClr val="tx2">
              <a:lumMod val="65000"/>
              <a:lumOff val="35000"/>
            </a:schemeClr>
          </a:solidFill>
          <a:ln w="12700" cap="flat" cmpd="sng" algn="ctr">
            <a:solidFill>
              <a:schemeClr val="tx1">
                <a:lumMod val="20000"/>
                <a:lumOff val="80000"/>
              </a:schemeClr>
            </a:solidFill>
            <a:prstDash val="solid"/>
            <a:miter lim="800000"/>
          </a:ln>
          <a:effectLst/>
        </p:spPr>
        <p:txBody>
          <a:bodyPr rtlCol="0" anchor="ctr"/>
          <a:lstStyle/>
          <a:p>
            <a:pPr algn="ctr" defTabSz="914361">
              <a:defRPr/>
            </a:pPr>
            <a:r>
              <a:rPr lang="en-US" sz="1400" b="1" kern="0" dirty="0">
                <a:solidFill>
                  <a:prstClr val="white"/>
                </a:solidFill>
                <a:latin typeface="+mj-lt"/>
                <a:cs typeface="Arial" panose="020B0604020202020204" pitchFamily="34" charset="0"/>
              </a:rPr>
              <a:t>Methodology</a:t>
            </a:r>
          </a:p>
        </p:txBody>
      </p:sp>
      <p:sp>
        <p:nvSpPr>
          <p:cNvPr id="81" name="Round Same Side Corner Rectangle 80"/>
          <p:cNvSpPr/>
          <p:nvPr/>
        </p:nvSpPr>
        <p:spPr>
          <a:xfrm>
            <a:off x="9164963" y="662716"/>
            <a:ext cx="2576900" cy="346274"/>
          </a:xfrm>
          <a:prstGeom prst="round2SameRect">
            <a:avLst/>
          </a:prstGeom>
          <a:solidFill>
            <a:schemeClr val="tx2">
              <a:lumMod val="65000"/>
              <a:lumOff val="35000"/>
            </a:schemeClr>
          </a:solidFill>
          <a:ln w="12700" cap="flat" cmpd="sng" algn="ctr">
            <a:solidFill>
              <a:schemeClr val="tx1">
                <a:lumMod val="20000"/>
                <a:lumOff val="80000"/>
              </a:schemeClr>
            </a:solidFill>
            <a:prstDash val="solid"/>
            <a:miter lim="800000"/>
          </a:ln>
          <a:effectLst/>
        </p:spPr>
        <p:txBody>
          <a:bodyPr rtlCol="0" anchor="ctr"/>
          <a:lstStyle/>
          <a:p>
            <a:pPr algn="ctr" defTabSz="914361">
              <a:defRPr/>
            </a:pPr>
            <a:r>
              <a:rPr lang="en-US" sz="1400" b="1" kern="0" dirty="0">
                <a:solidFill>
                  <a:prstClr val="white"/>
                </a:solidFill>
                <a:latin typeface="+mj-lt"/>
                <a:cs typeface="Arial" panose="020B0604020202020204" pitchFamily="34" charset="0"/>
              </a:rPr>
              <a:t>Deliverables</a:t>
            </a:r>
          </a:p>
        </p:txBody>
      </p:sp>
      <p:sp>
        <p:nvSpPr>
          <p:cNvPr id="83" name="Rectangle 82">
            <a:extLst>
              <a:ext uri="{FF2B5EF4-FFF2-40B4-BE49-F238E27FC236}">
                <a16:creationId xmlns:a16="http://schemas.microsoft.com/office/drawing/2014/main" id="{BA4FD1C5-7346-254A-911F-9FC64F3C9617}"/>
              </a:ext>
            </a:extLst>
          </p:cNvPr>
          <p:cNvSpPr/>
          <p:nvPr/>
        </p:nvSpPr>
        <p:spPr>
          <a:xfrm>
            <a:off x="5893660" y="1872539"/>
            <a:ext cx="2437601" cy="6615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b="1" dirty="0">
                <a:solidFill>
                  <a:schemeClr val="tx2"/>
                </a:solidFill>
                <a:latin typeface="+mj-lt"/>
              </a:rPr>
              <a:t>Cognizant’s Data Modernization Assessment Models</a:t>
            </a:r>
          </a:p>
        </p:txBody>
      </p:sp>
      <p:sp>
        <p:nvSpPr>
          <p:cNvPr id="84" name="Rectangle 83">
            <a:extLst>
              <a:ext uri="{FF2B5EF4-FFF2-40B4-BE49-F238E27FC236}">
                <a16:creationId xmlns:a16="http://schemas.microsoft.com/office/drawing/2014/main" id="{BA4FD1C5-7346-254A-911F-9FC64F3C9617}"/>
              </a:ext>
            </a:extLst>
          </p:cNvPr>
          <p:cNvSpPr/>
          <p:nvPr/>
        </p:nvSpPr>
        <p:spPr>
          <a:xfrm>
            <a:off x="5893660" y="3196334"/>
            <a:ext cx="2486651" cy="17516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b="1" dirty="0">
                <a:solidFill>
                  <a:schemeClr val="tx2"/>
                </a:solidFill>
                <a:latin typeface="+mj-lt"/>
              </a:rPr>
              <a:t>Validation against Cognizant's implementations in insurance &amp; other relevant domains. Based on their experiences learned what works and what does not.</a:t>
            </a:r>
          </a:p>
        </p:txBody>
      </p:sp>
      <p:sp>
        <p:nvSpPr>
          <p:cNvPr id="85" name="Rectangle 84"/>
          <p:cNvSpPr/>
          <p:nvPr/>
        </p:nvSpPr>
        <p:spPr>
          <a:xfrm>
            <a:off x="376628" y="5330392"/>
            <a:ext cx="4486044" cy="938719"/>
          </a:xfrm>
          <a:prstGeom prst="rect">
            <a:avLst/>
          </a:prstGeom>
        </p:spPr>
        <p:txBody>
          <a:bodyPr wrap="square">
            <a:spAutoFit/>
          </a:bodyPr>
          <a:lstStyle/>
          <a:p>
            <a:pPr marL="228595" indent="-228595" fontAlgn="b">
              <a:buAutoNum type="arabicPeriod"/>
            </a:pPr>
            <a:r>
              <a:rPr lang="en-US" sz="1100" dirty="0">
                <a:solidFill>
                  <a:schemeClr val="tx2"/>
                </a:solidFill>
                <a:latin typeface="+mj-lt"/>
                <a:cs typeface="Arial" panose="020B0604020202020204" pitchFamily="34" charset="0"/>
              </a:rPr>
              <a:t>Performed Ranking &amp; Scoring</a:t>
            </a:r>
          </a:p>
          <a:p>
            <a:pPr marL="228595" indent="-228595" fontAlgn="b">
              <a:buAutoNum type="arabicPeriod"/>
            </a:pPr>
            <a:r>
              <a:rPr lang="en-US" sz="1100" dirty="0">
                <a:solidFill>
                  <a:schemeClr val="tx2"/>
                </a:solidFill>
                <a:latin typeface="+mj-lt"/>
                <a:cs typeface="Arial" panose="020B0604020202020204" pitchFamily="34" charset="0"/>
              </a:rPr>
              <a:t>Validated Ranking &amp; Scoring &amp; discussed methodologies used</a:t>
            </a:r>
          </a:p>
          <a:p>
            <a:pPr marL="228595" indent="-228595" fontAlgn="b">
              <a:buAutoNum type="arabicPeriod"/>
            </a:pPr>
            <a:r>
              <a:rPr lang="en-US" sz="1100" dirty="0">
                <a:solidFill>
                  <a:schemeClr val="tx2"/>
                </a:solidFill>
                <a:latin typeface="+mj-lt"/>
                <a:cs typeface="Arial" panose="020B0604020202020204" pitchFamily="34" charset="0"/>
              </a:rPr>
              <a:t>Developed an assessment &amp; scoring report to derive the recommended solution</a:t>
            </a:r>
          </a:p>
          <a:p>
            <a:pPr marL="228595" indent="-228595" fontAlgn="b">
              <a:buAutoNum type="arabicPeriod"/>
            </a:pPr>
            <a:endParaRPr lang="en-US" sz="1100" dirty="0">
              <a:solidFill>
                <a:schemeClr val="tx2"/>
              </a:solidFill>
              <a:latin typeface="+mj-lt"/>
              <a:cs typeface="Arial" panose="020B0604020202020204" pitchFamily="34" charset="0"/>
            </a:endParaRPr>
          </a:p>
        </p:txBody>
      </p:sp>
      <p:sp>
        <p:nvSpPr>
          <p:cNvPr id="86" name="Rectangle 85"/>
          <p:cNvSpPr/>
          <p:nvPr/>
        </p:nvSpPr>
        <p:spPr>
          <a:xfrm>
            <a:off x="342339" y="5059026"/>
            <a:ext cx="4751595" cy="252257"/>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76189" tIns="38095" rIns="76189" bIns="38095" numCol="1" rtlCol="0" anchor="ctr" anchorCtr="0" compatLnSpc="1">
            <a:prstTxWarp prst="textNoShape">
              <a:avLst/>
            </a:prstTxWarp>
          </a:bodyPr>
          <a:lstStyle/>
          <a:p>
            <a:pPr algn="ctr" fontAlgn="b"/>
            <a:r>
              <a:rPr lang="en-US" sz="1400" b="1" dirty="0">
                <a:solidFill>
                  <a:schemeClr val="bg1"/>
                </a:solidFill>
                <a:latin typeface="+mj-lt"/>
                <a:cs typeface="Arial" panose="020B0604020202020204" pitchFamily="34" charset="0"/>
              </a:rPr>
              <a:t>Evaluation Report</a:t>
            </a:r>
          </a:p>
        </p:txBody>
      </p:sp>
      <p:sp>
        <p:nvSpPr>
          <p:cNvPr id="87" name="Rectangle 86">
            <a:extLst>
              <a:ext uri="{FF2B5EF4-FFF2-40B4-BE49-F238E27FC236}">
                <a16:creationId xmlns:a16="http://schemas.microsoft.com/office/drawing/2014/main" id="{BA4FD1C5-7346-254A-911F-9FC64F3C9617}"/>
              </a:ext>
            </a:extLst>
          </p:cNvPr>
          <p:cNvSpPr/>
          <p:nvPr/>
        </p:nvSpPr>
        <p:spPr>
          <a:xfrm>
            <a:off x="9277918" y="1872539"/>
            <a:ext cx="2437601" cy="9080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b="1" dirty="0">
                <a:solidFill>
                  <a:schemeClr val="tx2"/>
                </a:solidFill>
                <a:latin typeface="+mj-lt"/>
              </a:rPr>
              <a:t>Enterprise data hub repository recommendation with cost model</a:t>
            </a:r>
          </a:p>
        </p:txBody>
      </p:sp>
      <p:sp>
        <p:nvSpPr>
          <p:cNvPr id="88" name="Rectangle 87">
            <a:extLst>
              <a:ext uri="{FF2B5EF4-FFF2-40B4-BE49-F238E27FC236}">
                <a16:creationId xmlns:a16="http://schemas.microsoft.com/office/drawing/2014/main" id="{BA4FD1C5-7346-254A-911F-9FC64F3C9617}"/>
              </a:ext>
            </a:extLst>
          </p:cNvPr>
          <p:cNvSpPr/>
          <p:nvPr/>
        </p:nvSpPr>
        <p:spPr>
          <a:xfrm>
            <a:off x="9298939" y="3196334"/>
            <a:ext cx="2437601" cy="6615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b="1" dirty="0">
                <a:solidFill>
                  <a:schemeClr val="tx2"/>
                </a:solidFill>
                <a:latin typeface="+mj-lt"/>
              </a:rPr>
              <a:t>Recommended reference architecture</a:t>
            </a:r>
          </a:p>
        </p:txBody>
      </p:sp>
      <p:sp>
        <p:nvSpPr>
          <p:cNvPr id="5" name="Slide Number Placeholder 4"/>
          <p:cNvSpPr>
            <a:spLocks noGrp="1"/>
          </p:cNvSpPr>
          <p:nvPr>
            <p:ph type="sldNum" sz="quarter" idx="4"/>
          </p:nvPr>
        </p:nvSpPr>
        <p:spPr/>
        <p:txBody>
          <a:bodyPr/>
          <a:lstStyle/>
          <a:p>
            <a:fld id="{2EFEF571-C9B4-4D92-A7F7-315B894862A8}" type="slidenum">
              <a:rPr lang="en-US" smtClean="0"/>
              <a:pPr/>
              <a:t>4</a:t>
            </a:fld>
            <a:endParaRPr lang="en-US" dirty="0"/>
          </a:p>
        </p:txBody>
      </p:sp>
      <p:sp>
        <p:nvSpPr>
          <p:cNvPr id="25" name="Rectangle 24">
            <a:extLst>
              <a:ext uri="{FF2B5EF4-FFF2-40B4-BE49-F238E27FC236}">
                <a16:creationId xmlns:a16="http://schemas.microsoft.com/office/drawing/2014/main" id="{BA4FD1C5-7346-254A-911F-9FC64F3C9617}"/>
              </a:ext>
            </a:extLst>
          </p:cNvPr>
          <p:cNvSpPr/>
          <p:nvPr/>
        </p:nvSpPr>
        <p:spPr>
          <a:xfrm>
            <a:off x="9277918" y="4155446"/>
            <a:ext cx="2437601" cy="6615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b="1" dirty="0">
                <a:solidFill>
                  <a:schemeClr val="tx2"/>
                </a:solidFill>
                <a:latin typeface="+mj-lt"/>
              </a:rPr>
              <a:t>Ingest, Integration and Catalog recommendation</a:t>
            </a:r>
          </a:p>
        </p:txBody>
      </p:sp>
    </p:spTree>
    <p:extLst>
      <p:ext uri="{BB962C8B-B14F-4D97-AF65-F5344CB8AC3E}">
        <p14:creationId xmlns:p14="http://schemas.microsoft.com/office/powerpoint/2010/main" val="427273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C0DF-BF75-4AC5-8464-476D81CF6DA0}"/>
              </a:ext>
            </a:extLst>
          </p:cNvPr>
          <p:cNvSpPr>
            <a:spLocks noGrp="1"/>
          </p:cNvSpPr>
          <p:nvPr>
            <p:ph type="title"/>
          </p:nvPr>
        </p:nvSpPr>
        <p:spPr/>
        <p:txBody>
          <a:bodyPr/>
          <a:lstStyle/>
          <a:p>
            <a:r>
              <a:rPr lang="en-US"/>
              <a:t>Cognizant recommendations</a:t>
            </a:r>
            <a:endParaRPr lang="en-US" dirty="0"/>
          </a:p>
        </p:txBody>
      </p:sp>
      <p:sp>
        <p:nvSpPr>
          <p:cNvPr id="4" name="Slide Number Placeholder 3">
            <a:extLst>
              <a:ext uri="{FF2B5EF4-FFF2-40B4-BE49-F238E27FC236}">
                <a16:creationId xmlns:a16="http://schemas.microsoft.com/office/drawing/2014/main" id="{3078F5E5-9341-4026-9E46-04EF873C488F}"/>
              </a:ext>
            </a:extLst>
          </p:cNvPr>
          <p:cNvSpPr>
            <a:spLocks noGrp="1"/>
          </p:cNvSpPr>
          <p:nvPr>
            <p:ph type="sldNum" sz="quarter" idx="4"/>
          </p:nvPr>
        </p:nvSpPr>
        <p:spPr/>
        <p:txBody>
          <a:bodyPr/>
          <a:lstStyle/>
          <a:p>
            <a:fld id="{2EFEF571-C9B4-4D92-A7F7-315B894862A8}" type="slidenum">
              <a:rPr lang="en-US" smtClean="0"/>
              <a:pPr/>
              <a:t>5</a:t>
            </a:fld>
            <a:endParaRPr lang="en-US" dirty="0"/>
          </a:p>
        </p:txBody>
      </p:sp>
      <p:sp>
        <p:nvSpPr>
          <p:cNvPr id="16" name="Oval 15"/>
          <p:cNvSpPr/>
          <p:nvPr/>
        </p:nvSpPr>
        <p:spPr>
          <a:xfrm>
            <a:off x="823607" y="1590732"/>
            <a:ext cx="1999139" cy="19991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p:cNvSpPr/>
          <p:nvPr/>
        </p:nvSpPr>
        <p:spPr>
          <a:xfrm>
            <a:off x="3572364" y="1590732"/>
            <a:ext cx="1999139" cy="1999139"/>
          </a:xfrm>
          <a:prstGeom prst="ellipse">
            <a:avLst/>
          </a:prstGeom>
          <a:solidFill>
            <a:schemeClr val="bg1"/>
          </a:solidFill>
          <a:ln w="381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Oval 18"/>
          <p:cNvSpPr/>
          <p:nvPr/>
        </p:nvSpPr>
        <p:spPr>
          <a:xfrm>
            <a:off x="6321121" y="1590732"/>
            <a:ext cx="1999139" cy="199913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Oval 19"/>
          <p:cNvSpPr/>
          <p:nvPr/>
        </p:nvSpPr>
        <p:spPr>
          <a:xfrm>
            <a:off x="9069879" y="1590732"/>
            <a:ext cx="1999139" cy="199913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Rectangle 7"/>
          <p:cNvSpPr/>
          <p:nvPr/>
        </p:nvSpPr>
        <p:spPr>
          <a:xfrm>
            <a:off x="853426" y="3847217"/>
            <a:ext cx="1939499" cy="1100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Data Repository</a:t>
            </a:r>
          </a:p>
        </p:txBody>
      </p:sp>
      <p:sp>
        <p:nvSpPr>
          <p:cNvPr id="9" name="Rectangle 8"/>
          <p:cNvSpPr/>
          <p:nvPr/>
        </p:nvSpPr>
        <p:spPr>
          <a:xfrm>
            <a:off x="3004322" y="3847217"/>
            <a:ext cx="3135222" cy="1100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2">
                    <a:lumMod val="75000"/>
                    <a:lumOff val="25000"/>
                  </a:schemeClr>
                </a:solidFill>
              </a:rPr>
              <a:t>Reference Architecture</a:t>
            </a:r>
          </a:p>
          <a:p>
            <a:pPr algn="ctr"/>
            <a:r>
              <a:rPr lang="en-US" sz="1400" i="1" dirty="0">
                <a:solidFill>
                  <a:schemeClr val="tx2">
                    <a:lumMod val="75000"/>
                    <a:lumOff val="25000"/>
                  </a:schemeClr>
                </a:solidFill>
              </a:rPr>
              <a:t>with key solution considerations</a:t>
            </a:r>
          </a:p>
        </p:txBody>
      </p:sp>
      <p:sp>
        <p:nvSpPr>
          <p:cNvPr id="10" name="Rectangle 9"/>
          <p:cNvSpPr/>
          <p:nvPr/>
        </p:nvSpPr>
        <p:spPr>
          <a:xfrm>
            <a:off x="6350940" y="3847217"/>
            <a:ext cx="1939499" cy="1100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accent1"/>
                </a:solidFill>
              </a:rPr>
              <a:t>Ingestion and Integration</a:t>
            </a:r>
          </a:p>
        </p:txBody>
      </p:sp>
      <p:sp>
        <p:nvSpPr>
          <p:cNvPr id="11" name="Rectangle 10"/>
          <p:cNvSpPr/>
          <p:nvPr/>
        </p:nvSpPr>
        <p:spPr>
          <a:xfrm>
            <a:off x="9099698" y="3847217"/>
            <a:ext cx="1939499" cy="1100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accent3"/>
                </a:solidFill>
              </a:rPr>
              <a:t>Data Catalog</a:t>
            </a:r>
          </a:p>
        </p:txBody>
      </p:sp>
      <p:pic>
        <p:nvPicPr>
          <p:cNvPr id="13" name="Picture 12"/>
          <p:cNvPicPr>
            <a:picLocks noChangeAspect="1"/>
          </p:cNvPicPr>
          <p:nvPr/>
        </p:nvPicPr>
        <p:blipFill rotWithShape="1">
          <a:blip r:embed="rId2">
            <a:clrChange>
              <a:clrFrom>
                <a:srgbClr val="FFFFFF"/>
              </a:clrFrom>
              <a:clrTo>
                <a:srgbClr val="FFFFFF">
                  <a:alpha val="0"/>
                </a:srgbClr>
              </a:clrTo>
            </a:clrChange>
            <a:duotone>
              <a:schemeClr val="accent2">
                <a:shade val="45000"/>
                <a:satMod val="135000"/>
              </a:schemeClr>
              <a:prstClr val="white"/>
            </a:duotone>
          </a:blip>
          <a:srcRect b="9157"/>
          <a:stretch/>
        </p:blipFill>
        <p:spPr>
          <a:xfrm>
            <a:off x="1280932" y="2059826"/>
            <a:ext cx="1084485" cy="1060949"/>
          </a:xfrm>
          <a:prstGeom prst="rect">
            <a:avLst/>
          </a:prstGeom>
        </p:spPr>
      </p:pic>
      <p:pic>
        <p:nvPicPr>
          <p:cNvPr id="2050" name="Picture 2" descr="Architecture, data, data architecture, document, enterprise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5349" y="1887496"/>
            <a:ext cx="1413165" cy="141316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a:off x="6789823" y="2059434"/>
            <a:ext cx="1061732" cy="1061732"/>
          </a:xfrm>
          <a:prstGeom prst="rect">
            <a:avLst/>
          </a:prstGeom>
        </p:spPr>
      </p:pic>
      <p:pic>
        <p:nvPicPr>
          <p:cNvPr id="15" name="Picture 14"/>
          <p:cNvPicPr>
            <a:picLocks noChangeAspect="1"/>
          </p:cNvPicPr>
          <p:nvPr/>
        </p:nvPicPr>
        <p:blipFill rotWithShape="1">
          <a:blip r:embed="rId5">
            <a:clrChange>
              <a:clrFrom>
                <a:srgbClr val="FFFFFF"/>
              </a:clrFrom>
              <a:clrTo>
                <a:srgbClr val="FFFFFF">
                  <a:alpha val="0"/>
                </a:srgbClr>
              </a:clrTo>
            </a:clrChange>
            <a:duotone>
              <a:schemeClr val="accent3">
                <a:shade val="45000"/>
                <a:satMod val="135000"/>
              </a:schemeClr>
              <a:prstClr val="white"/>
            </a:duotone>
          </a:blip>
          <a:srcRect t="13651" b="13651"/>
          <a:stretch/>
        </p:blipFill>
        <p:spPr>
          <a:xfrm>
            <a:off x="9413333" y="2076634"/>
            <a:ext cx="1312226" cy="1027333"/>
          </a:xfrm>
          <a:prstGeom prst="rect">
            <a:avLst/>
          </a:prstGeom>
        </p:spPr>
      </p:pic>
      <p:sp>
        <p:nvSpPr>
          <p:cNvPr id="22" name="Oval 21"/>
          <p:cNvSpPr/>
          <p:nvPr/>
        </p:nvSpPr>
        <p:spPr>
          <a:xfrm>
            <a:off x="9289576" y="211876"/>
            <a:ext cx="542868" cy="54286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Oval 22"/>
          <p:cNvSpPr/>
          <p:nvPr/>
        </p:nvSpPr>
        <p:spPr>
          <a:xfrm>
            <a:off x="10036004" y="211876"/>
            <a:ext cx="542868" cy="542868"/>
          </a:xfrm>
          <a:prstGeom prst="ellipse">
            <a:avLst/>
          </a:prstGeom>
          <a:solidFill>
            <a:schemeClr val="bg1"/>
          </a:solidFill>
          <a:ln w="12700">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Oval 23"/>
          <p:cNvSpPr/>
          <p:nvPr/>
        </p:nvSpPr>
        <p:spPr>
          <a:xfrm>
            <a:off x="10782431" y="211876"/>
            <a:ext cx="542868" cy="542868"/>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Oval 24"/>
          <p:cNvSpPr/>
          <p:nvPr/>
        </p:nvSpPr>
        <p:spPr>
          <a:xfrm>
            <a:off x="11528859" y="211876"/>
            <a:ext cx="542868" cy="542868"/>
          </a:xfrm>
          <a:prstGeom prst="ellipse">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26" name="Picture 25"/>
          <p:cNvPicPr>
            <a:picLocks noChangeAspect="1"/>
          </p:cNvPicPr>
          <p:nvPr/>
        </p:nvPicPr>
        <p:blipFill rotWithShape="1">
          <a:blip r:embed="rId2">
            <a:clrChange>
              <a:clrFrom>
                <a:srgbClr val="FFFFFF"/>
              </a:clrFrom>
              <a:clrTo>
                <a:srgbClr val="FFFFFF">
                  <a:alpha val="0"/>
                </a:srgbClr>
              </a:clrTo>
            </a:clrChange>
            <a:duotone>
              <a:schemeClr val="accent2">
                <a:shade val="45000"/>
                <a:satMod val="135000"/>
              </a:schemeClr>
              <a:prstClr val="white"/>
            </a:duotone>
          </a:blip>
          <a:srcRect b="9157"/>
          <a:stretch/>
        </p:blipFill>
        <p:spPr>
          <a:xfrm>
            <a:off x="9413763" y="339259"/>
            <a:ext cx="294493" cy="288102"/>
          </a:xfrm>
          <a:prstGeom prst="rect">
            <a:avLst/>
          </a:prstGeom>
        </p:spPr>
      </p:pic>
      <p:pic>
        <p:nvPicPr>
          <p:cNvPr id="27" name="Picture 2" descr="Architecture, data, data architecture, document, enterprise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15564" y="292463"/>
            <a:ext cx="383746" cy="38374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a:off x="10909708" y="339152"/>
            <a:ext cx="288314" cy="288314"/>
          </a:xfrm>
          <a:prstGeom prst="rect">
            <a:avLst/>
          </a:prstGeom>
        </p:spPr>
      </p:pic>
      <p:pic>
        <p:nvPicPr>
          <p:cNvPr id="29" name="Picture 28"/>
          <p:cNvPicPr>
            <a:picLocks noChangeAspect="1"/>
          </p:cNvPicPr>
          <p:nvPr/>
        </p:nvPicPr>
        <p:blipFill rotWithShape="1">
          <a:blip r:embed="rId5">
            <a:clrChange>
              <a:clrFrom>
                <a:srgbClr val="FFFFFF"/>
              </a:clrFrom>
              <a:clrTo>
                <a:srgbClr val="FFFFFF">
                  <a:alpha val="0"/>
                </a:srgbClr>
              </a:clrTo>
            </a:clrChange>
            <a:duotone>
              <a:schemeClr val="accent3">
                <a:shade val="45000"/>
                <a:satMod val="135000"/>
              </a:schemeClr>
              <a:prstClr val="white"/>
            </a:duotone>
          </a:blip>
          <a:srcRect t="13651" b="13651"/>
          <a:stretch/>
        </p:blipFill>
        <p:spPr>
          <a:xfrm>
            <a:off x="11623486" y="344689"/>
            <a:ext cx="356336" cy="278973"/>
          </a:xfrm>
          <a:prstGeom prst="rect">
            <a:avLst/>
          </a:prstGeom>
        </p:spPr>
      </p:pic>
      <p:pic>
        <p:nvPicPr>
          <p:cNvPr id="40" name="Picture 39"/>
          <p:cNvPicPr>
            <a:picLocks noChangeAspect="1"/>
          </p:cNvPicPr>
          <p:nvPr/>
        </p:nvPicPr>
        <p:blipFill rotWithShape="1">
          <a:blip r:embed="rId7">
            <a:extLst>
              <a:ext uri="{28A0092B-C50C-407E-A947-70E740481C1C}">
                <a14:useLocalDpi xmlns:a14="http://schemas.microsoft.com/office/drawing/2010/main" val="0"/>
              </a:ext>
            </a:extLst>
          </a:blip>
          <a:srcRect l="16873" t="20706" b="31355"/>
          <a:stretch/>
        </p:blipFill>
        <p:spPr>
          <a:xfrm>
            <a:off x="1" y="5205306"/>
            <a:ext cx="12188825" cy="784089"/>
          </a:xfrm>
          <a:prstGeom prst="rect">
            <a:avLst/>
          </a:prstGeom>
        </p:spPr>
      </p:pic>
      <p:sp>
        <p:nvSpPr>
          <p:cNvPr id="41" name="Rectangle 40"/>
          <p:cNvSpPr/>
          <p:nvPr/>
        </p:nvSpPr>
        <p:spPr>
          <a:xfrm>
            <a:off x="-29158" y="5205306"/>
            <a:ext cx="12188825" cy="800897"/>
          </a:xfrm>
          <a:prstGeom prst="rect">
            <a:avLst/>
          </a:prstGeom>
          <a:solidFill>
            <a:srgbClr val="000000">
              <a:alpha val="61176"/>
            </a:srgbClr>
          </a:solidFill>
          <a:ln w="12700" cap="flat" cmpd="sng" algn="ctr">
            <a:noFill/>
            <a:prstDash val="solid"/>
            <a:miter lim="800000"/>
          </a:ln>
          <a:effectLst/>
        </p:spPr>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marL="0" marR="0" lvl="0" indent="0" algn="ctr" defTabSz="609418" eaLnBrk="1" fontAlgn="auto" latinLnBrk="0" hangingPunct="1">
              <a:lnSpc>
                <a:spcPct val="100000"/>
              </a:lnSpc>
              <a:spcBef>
                <a:spcPts val="0"/>
              </a:spcBef>
              <a:spcAft>
                <a:spcPts val="0"/>
              </a:spcAft>
              <a:buClrTx/>
              <a:buSzTx/>
              <a:buFontTx/>
              <a:buNone/>
              <a:tabLst/>
              <a:defRPr/>
            </a:pPr>
            <a:r>
              <a:rPr kumimoji="0" lang="en-US" sz="3199"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42" name="Rectangle 41"/>
          <p:cNvSpPr/>
          <p:nvPr/>
        </p:nvSpPr>
        <p:spPr>
          <a:xfrm>
            <a:off x="11403" y="5588326"/>
            <a:ext cx="12162844" cy="397105"/>
          </a:xfrm>
          <a:prstGeom prst="rect">
            <a:avLst/>
          </a:prstGeom>
          <a:solidFill>
            <a:srgbClr val="0033A0">
              <a:alpha val="85000"/>
            </a:srgbClr>
          </a:solidFill>
          <a:ln w="9525" cap="flat" cmpd="sng" algn="ctr">
            <a:noFill/>
            <a:prstDash val="solid"/>
          </a:ln>
          <a:effectLst/>
        </p:spPr>
        <p:txBody>
          <a:bodyPr rtlCol="0" anchor="ctr"/>
          <a:lstStyle/>
          <a:p>
            <a:pPr marL="0" marR="0" lvl="0" indent="0" defTabSz="609386" eaLnBrk="1" fontAlgn="auto" latinLnBrk="0" hangingPunct="1">
              <a:lnSpc>
                <a:spcPct val="100000"/>
              </a:lnSpc>
              <a:spcBef>
                <a:spcPts val="0"/>
              </a:spcBef>
              <a:spcAft>
                <a:spcPts val="0"/>
              </a:spcAft>
              <a:buClrTx/>
              <a:buSzTx/>
              <a:buFontTx/>
              <a:buNone/>
              <a:tabLst/>
              <a:defRPr/>
            </a:pPr>
            <a:r>
              <a:rPr kumimoji="0" lang="en-US" sz="2666"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 </a:t>
            </a:r>
            <a:endParaRPr kumimoji="0" lang="en-US" sz="3199"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590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F1B9C837-1028-9D44-997A-8FB6E827645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013" y="-263"/>
            <a:ext cx="4370912" cy="6858000"/>
          </a:xfrm>
          <a:prstGeom prst="rect">
            <a:avLst/>
          </a:prstGeom>
          <a:solidFill>
            <a:srgbClr val="000000"/>
          </a:solidFill>
        </p:spPr>
      </p:pic>
      <p:sp>
        <p:nvSpPr>
          <p:cNvPr id="4" name="Slide Number Placeholder 3">
            <a:extLst>
              <a:ext uri="{FF2B5EF4-FFF2-40B4-BE49-F238E27FC236}">
                <a16:creationId xmlns:a16="http://schemas.microsoft.com/office/drawing/2014/main" id="{AF922180-77D2-4312-B80B-5124869CBDE7}"/>
              </a:ext>
            </a:extLst>
          </p:cNvPr>
          <p:cNvSpPr>
            <a:spLocks noGrp="1"/>
          </p:cNvSpPr>
          <p:nvPr>
            <p:ph type="sldNum" sz="quarter" idx="4"/>
          </p:nvPr>
        </p:nvSpPr>
        <p:spPr/>
        <p:txBody>
          <a:bodyPr/>
          <a:lstStyle/>
          <a:p>
            <a:fld id="{2EFEF571-C9B4-4D92-A7F7-315B894862A8}" type="slidenum">
              <a:rPr lang="en-US" smtClean="0"/>
              <a:pPr/>
              <a:t>6</a:t>
            </a:fld>
            <a:endParaRPr lang="en-US" dirty="0"/>
          </a:p>
        </p:txBody>
      </p:sp>
      <p:sp>
        <p:nvSpPr>
          <p:cNvPr id="13" name="Oval 12"/>
          <p:cNvSpPr/>
          <p:nvPr/>
        </p:nvSpPr>
        <p:spPr>
          <a:xfrm>
            <a:off x="6668522" y="1052505"/>
            <a:ext cx="2199053" cy="219905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566208" y="3534639"/>
            <a:ext cx="4403680" cy="477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Data Repository</a:t>
            </a:r>
          </a:p>
        </p:txBody>
      </p:sp>
      <p:pic>
        <p:nvPicPr>
          <p:cNvPr id="15" name="Picture 14"/>
          <p:cNvPicPr>
            <a:picLocks noChangeAspect="1"/>
          </p:cNvPicPr>
          <p:nvPr/>
        </p:nvPicPr>
        <p:blipFill rotWithShape="1">
          <a:blip r:embed="rId3">
            <a:clrChange>
              <a:clrFrom>
                <a:srgbClr val="FFFFFF"/>
              </a:clrFrom>
              <a:clrTo>
                <a:srgbClr val="FFFFFF">
                  <a:alpha val="0"/>
                </a:srgbClr>
              </a:clrTo>
            </a:clrChange>
            <a:duotone>
              <a:schemeClr val="accent2">
                <a:shade val="45000"/>
                <a:satMod val="135000"/>
              </a:schemeClr>
              <a:prstClr val="white"/>
            </a:duotone>
          </a:blip>
          <a:srcRect b="9157"/>
          <a:stretch/>
        </p:blipFill>
        <p:spPr>
          <a:xfrm>
            <a:off x="7171582" y="1568508"/>
            <a:ext cx="1192933" cy="1167044"/>
          </a:xfrm>
          <a:prstGeom prst="rect">
            <a:avLst/>
          </a:prstGeom>
        </p:spPr>
      </p:pic>
      <p:sp>
        <p:nvSpPr>
          <p:cNvPr id="17" name="Rectangle 16"/>
          <p:cNvSpPr/>
          <p:nvPr/>
        </p:nvSpPr>
        <p:spPr>
          <a:xfrm>
            <a:off x="4574472" y="4152039"/>
            <a:ext cx="6387152" cy="1200329"/>
          </a:xfrm>
          <a:prstGeom prst="rect">
            <a:avLst/>
          </a:prstGeom>
        </p:spPr>
        <p:txBody>
          <a:bodyPr wrap="square" lIns="0" rIns="0">
            <a:spAutoFit/>
          </a:bodyPr>
          <a:lstStyle/>
          <a:p>
            <a:pPr algn="ctr"/>
            <a:r>
              <a:rPr lang="en-US" dirty="0">
                <a:solidFill>
                  <a:schemeClr val="tx2">
                    <a:lumMod val="50000"/>
                    <a:lumOff val="50000"/>
                  </a:schemeClr>
                </a:solidFill>
                <a:latin typeface="Arial" panose="020B0604020202020204" pitchFamily="34" charset="0"/>
              </a:rPr>
              <a:t>Assessment criteria</a:t>
            </a:r>
          </a:p>
          <a:p>
            <a:pPr algn="ctr"/>
            <a:r>
              <a:rPr lang="en-US" dirty="0">
                <a:solidFill>
                  <a:schemeClr val="tx2">
                    <a:lumMod val="50000"/>
                    <a:lumOff val="50000"/>
                  </a:schemeClr>
                </a:solidFill>
                <a:latin typeface="Arial" panose="020B0604020202020204" pitchFamily="34" charset="0"/>
              </a:rPr>
              <a:t>Assessment criteria mapped against user requested features</a:t>
            </a:r>
          </a:p>
          <a:p>
            <a:pPr algn="ctr"/>
            <a:r>
              <a:rPr lang="en-US" dirty="0">
                <a:solidFill>
                  <a:schemeClr val="tx2">
                    <a:lumMod val="50000"/>
                    <a:lumOff val="50000"/>
                  </a:schemeClr>
                </a:solidFill>
                <a:latin typeface="Arial" panose="020B0604020202020204" pitchFamily="34" charset="0"/>
              </a:rPr>
              <a:t>Repository assessment dashboard</a:t>
            </a:r>
          </a:p>
          <a:p>
            <a:pPr algn="ctr"/>
            <a:r>
              <a:rPr lang="en-US" dirty="0">
                <a:solidFill>
                  <a:schemeClr val="tx2">
                    <a:lumMod val="50000"/>
                    <a:lumOff val="50000"/>
                  </a:schemeClr>
                </a:solidFill>
                <a:latin typeface="Arial" panose="020B0604020202020204" pitchFamily="34" charset="0"/>
              </a:rPr>
              <a:t>Annual cost assessment</a:t>
            </a:r>
          </a:p>
        </p:txBody>
      </p:sp>
      <p:sp>
        <p:nvSpPr>
          <p:cNvPr id="20" name="Oval 19"/>
          <p:cNvSpPr/>
          <p:nvPr/>
        </p:nvSpPr>
        <p:spPr>
          <a:xfrm>
            <a:off x="9289576" y="211876"/>
            <a:ext cx="542868" cy="54286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Oval 20"/>
          <p:cNvSpPr/>
          <p:nvPr/>
        </p:nvSpPr>
        <p:spPr>
          <a:xfrm>
            <a:off x="10036004"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Oval 21"/>
          <p:cNvSpPr/>
          <p:nvPr/>
        </p:nvSpPr>
        <p:spPr>
          <a:xfrm>
            <a:off x="10782431"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Oval 22"/>
          <p:cNvSpPr/>
          <p:nvPr/>
        </p:nvSpPr>
        <p:spPr>
          <a:xfrm>
            <a:off x="11528859" y="211876"/>
            <a:ext cx="542868" cy="542868"/>
          </a:xfrm>
          <a:prstGeom prst="ellipse">
            <a:avLst/>
          </a:prstGeom>
          <a:solidFill>
            <a:schemeClr val="bg1"/>
          </a:solidFill>
          <a:ln w="1270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24" name="Picture 23"/>
          <p:cNvPicPr>
            <a:picLocks noChangeAspect="1"/>
          </p:cNvPicPr>
          <p:nvPr/>
        </p:nvPicPr>
        <p:blipFill rotWithShape="1">
          <a:blip r:embed="rId3">
            <a:clrChange>
              <a:clrFrom>
                <a:srgbClr val="FFFFFF"/>
              </a:clrFrom>
              <a:clrTo>
                <a:srgbClr val="FFFFFF">
                  <a:alpha val="0"/>
                </a:srgbClr>
              </a:clrTo>
            </a:clrChange>
            <a:duotone>
              <a:schemeClr val="accent2">
                <a:shade val="45000"/>
                <a:satMod val="135000"/>
              </a:schemeClr>
              <a:prstClr val="white"/>
            </a:duotone>
          </a:blip>
          <a:srcRect b="9157"/>
          <a:stretch/>
        </p:blipFill>
        <p:spPr>
          <a:xfrm>
            <a:off x="9413763" y="339259"/>
            <a:ext cx="294493" cy="288102"/>
          </a:xfrm>
          <a:prstGeom prst="rect">
            <a:avLst/>
          </a:prstGeom>
        </p:spPr>
      </p:pic>
      <p:pic>
        <p:nvPicPr>
          <p:cNvPr id="25" name="Picture 2" descr="Architecture, data, data architecture, document, enterprise ..."/>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15564" y="292463"/>
            <a:ext cx="383746" cy="3837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5">
            <a:clrChange>
              <a:clrFrom>
                <a:srgbClr val="FFFFFF"/>
              </a:clrFrom>
              <a:clrTo>
                <a:srgbClr val="FFFFFF">
                  <a:alpha val="0"/>
                </a:srgbClr>
              </a:clrTo>
            </a:clrChange>
            <a:duotone>
              <a:schemeClr val="bg2">
                <a:shade val="45000"/>
                <a:satMod val="135000"/>
              </a:schemeClr>
              <a:prstClr val="white"/>
            </a:duotone>
          </a:blip>
          <a:stretch>
            <a:fillRect/>
          </a:stretch>
        </p:blipFill>
        <p:spPr>
          <a:xfrm>
            <a:off x="10909708" y="339152"/>
            <a:ext cx="288314" cy="288314"/>
          </a:xfrm>
          <a:prstGeom prst="rect">
            <a:avLst/>
          </a:prstGeom>
        </p:spPr>
      </p:pic>
      <p:pic>
        <p:nvPicPr>
          <p:cNvPr id="27" name="Picture 26"/>
          <p:cNvPicPr>
            <a:picLocks noChangeAspect="1"/>
          </p:cNvPicPr>
          <p:nvPr/>
        </p:nvPicPr>
        <p:blipFill rotWithShape="1">
          <a:blip r:embed="rId6">
            <a:clrChange>
              <a:clrFrom>
                <a:srgbClr val="FFFFFF"/>
              </a:clrFrom>
              <a:clrTo>
                <a:srgbClr val="FFFFFF">
                  <a:alpha val="0"/>
                </a:srgbClr>
              </a:clrTo>
            </a:clrChange>
            <a:duotone>
              <a:schemeClr val="bg2">
                <a:shade val="45000"/>
                <a:satMod val="135000"/>
              </a:schemeClr>
              <a:prstClr val="white"/>
            </a:duotone>
          </a:blip>
          <a:srcRect t="13651" b="13651"/>
          <a:stretch/>
        </p:blipFill>
        <p:spPr>
          <a:xfrm>
            <a:off x="11622124" y="343823"/>
            <a:ext cx="356336" cy="278973"/>
          </a:xfrm>
          <a:prstGeom prst="rect">
            <a:avLst/>
          </a:prstGeom>
        </p:spPr>
      </p:pic>
      <p:sp>
        <p:nvSpPr>
          <p:cNvPr id="31" name="Rectangle 30"/>
          <p:cNvSpPr/>
          <p:nvPr/>
        </p:nvSpPr>
        <p:spPr>
          <a:xfrm>
            <a:off x="12964" y="0"/>
            <a:ext cx="4370912" cy="6870800"/>
          </a:xfrm>
          <a:prstGeom prst="rect">
            <a:avLst/>
          </a:pr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Tree>
    <p:extLst>
      <p:ext uri="{BB962C8B-B14F-4D97-AF65-F5344CB8AC3E}">
        <p14:creationId xmlns:p14="http://schemas.microsoft.com/office/powerpoint/2010/main" val="97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Repository Assessment Criteria</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7</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29368680"/>
              </p:ext>
            </p:extLst>
          </p:nvPr>
        </p:nvGraphicFramePr>
        <p:xfrm>
          <a:off x="95534" y="547770"/>
          <a:ext cx="11850844" cy="5656540"/>
        </p:xfrm>
        <a:graphic>
          <a:graphicData uri="http://schemas.openxmlformats.org/drawingml/2006/table">
            <a:tbl>
              <a:tblPr firstRow="1"/>
              <a:tblGrid>
                <a:gridCol w="2855068">
                  <a:extLst>
                    <a:ext uri="{9D8B030D-6E8A-4147-A177-3AD203B41FA5}">
                      <a16:colId xmlns:a16="http://schemas.microsoft.com/office/drawing/2014/main" val="2253834204"/>
                    </a:ext>
                  </a:extLst>
                </a:gridCol>
                <a:gridCol w="815378">
                  <a:extLst>
                    <a:ext uri="{9D8B030D-6E8A-4147-A177-3AD203B41FA5}">
                      <a16:colId xmlns:a16="http://schemas.microsoft.com/office/drawing/2014/main" val="3150565569"/>
                    </a:ext>
                  </a:extLst>
                </a:gridCol>
                <a:gridCol w="815378">
                  <a:extLst>
                    <a:ext uri="{9D8B030D-6E8A-4147-A177-3AD203B41FA5}">
                      <a16:colId xmlns:a16="http://schemas.microsoft.com/office/drawing/2014/main" val="2834105940"/>
                    </a:ext>
                  </a:extLst>
                </a:gridCol>
                <a:gridCol w="815378">
                  <a:extLst>
                    <a:ext uri="{9D8B030D-6E8A-4147-A177-3AD203B41FA5}">
                      <a16:colId xmlns:a16="http://schemas.microsoft.com/office/drawing/2014/main" val="2784774929"/>
                    </a:ext>
                  </a:extLst>
                </a:gridCol>
                <a:gridCol w="815378">
                  <a:extLst>
                    <a:ext uri="{9D8B030D-6E8A-4147-A177-3AD203B41FA5}">
                      <a16:colId xmlns:a16="http://schemas.microsoft.com/office/drawing/2014/main" val="3489008554"/>
                    </a:ext>
                  </a:extLst>
                </a:gridCol>
                <a:gridCol w="5734264">
                  <a:extLst>
                    <a:ext uri="{9D8B030D-6E8A-4147-A177-3AD203B41FA5}">
                      <a16:colId xmlns:a16="http://schemas.microsoft.com/office/drawing/2014/main" val="2148345863"/>
                    </a:ext>
                  </a:extLst>
                </a:gridCol>
              </a:tblGrid>
              <a:tr h="483729">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Criteria</a:t>
                      </a:r>
                    </a:p>
                  </a:txBody>
                  <a:tcPr marL="12700" marR="12700" marT="12700" marB="0" anchor="ctr">
                    <a:lnL w="12700" cmpd="sng">
                      <a:solidFill>
                        <a:srgbClr val="FFFFFF"/>
                      </a:solidFill>
                    </a:lnL>
                    <a:lnR w="12700" cmpd="sng">
                      <a:solidFill>
                        <a:srgbClr val="FFFFFF"/>
                      </a:solidFill>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Wt.</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Azure Score</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Snowflake Score</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CDP Score</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algn="ctr"/>
                      <a:r>
                        <a:rPr lang="en-US" sz="1100" b="1" dirty="0">
                          <a:solidFill>
                            <a:schemeClr val="bg2"/>
                          </a:solidFill>
                          <a:latin typeface="+mj-lt"/>
                          <a:cs typeface="Arial" panose="020B0604020202020204" pitchFamily="34" charset="0"/>
                        </a:rPr>
                        <a:t>Description</a:t>
                      </a:r>
                    </a:p>
                  </a:txBody>
                  <a:tcPr marL="121918" marR="121918" marT="60959" marB="60959"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extLst>
                  <a:ext uri="{0D108BD9-81ED-4DB2-BD59-A6C34878D82A}">
                    <a16:rowId xmlns:a16="http://schemas.microsoft.com/office/drawing/2014/main" val="2164624722"/>
                  </a:ext>
                </a:extLst>
              </a:tr>
              <a:tr h="385613">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Cost (Run + Operational) &amp; Resource Availability</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19</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21</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11</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l"/>
                      <a:r>
                        <a:rPr lang="en-US" sz="1100" b="0" dirty="0">
                          <a:solidFill>
                            <a:schemeClr val="tx2">
                              <a:lumMod val="75000"/>
                              <a:lumOff val="25000"/>
                            </a:schemeClr>
                          </a:solidFill>
                          <a:latin typeface="+mj-lt"/>
                          <a:cs typeface="Arial" panose="020B0604020202020204" pitchFamily="34" charset="0"/>
                        </a:rPr>
                        <a:t>Refers to  the  cost</a:t>
                      </a:r>
                      <a:r>
                        <a:rPr lang="en-US" sz="1100" b="0" baseline="0" dirty="0">
                          <a:solidFill>
                            <a:schemeClr val="tx2">
                              <a:lumMod val="75000"/>
                              <a:lumOff val="25000"/>
                            </a:schemeClr>
                          </a:solidFill>
                          <a:latin typeface="+mj-lt"/>
                          <a:cs typeface="Arial" panose="020B0604020202020204" pitchFamily="34" charset="0"/>
                        </a:rPr>
                        <a:t> required to operate the platform</a:t>
                      </a:r>
                      <a:endParaRPr lang="en-US" sz="1100" b="0" dirty="0">
                        <a:solidFill>
                          <a:schemeClr val="tx2">
                            <a:lumMod val="75000"/>
                            <a:lumOff val="25000"/>
                          </a:schemeClr>
                        </a:solidFill>
                        <a:latin typeface="+mj-lt"/>
                        <a:cs typeface="Arial" panose="020B0604020202020204" pitchFamily="34" charset="0"/>
                      </a:endParaRP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1040630967"/>
                  </a:ext>
                </a:extLst>
              </a:tr>
              <a:tr h="502029">
                <a:tc>
                  <a:txBody>
                    <a:bodyPr/>
                    <a:lstStyle/>
                    <a:p>
                      <a:pPr marL="117475" lvl="1" indent="0" algn="ctr" fontAlgn="b"/>
                      <a:r>
                        <a:rPr lang="en-US" sz="1100" b="0" u="none" strike="noStrike" dirty="0">
                          <a:solidFill>
                            <a:schemeClr val="tx2"/>
                          </a:solidFill>
                          <a:effectLst/>
                          <a:latin typeface="+mj-lt"/>
                          <a:cs typeface="Arial" panose="020B0604020202020204" pitchFamily="34" charset="0"/>
                        </a:rPr>
                        <a:t>Operational  Simplicity</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9</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3</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100" dirty="0">
                          <a:solidFill>
                            <a:schemeClr val="tx2"/>
                          </a:solidFill>
                          <a:latin typeface="+mj-lt"/>
                          <a:cs typeface="Arial" panose="020B0604020202020204" pitchFamily="34" charset="0"/>
                        </a:rPr>
                        <a:t>Is the service easy to operate, maintain and manage  in a cost effective manner; does it take a lot  resource to operate it</a:t>
                      </a: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434451135"/>
                  </a:ext>
                </a:extLst>
              </a:tr>
              <a:tr h="502029">
                <a:tc>
                  <a:txBody>
                    <a:bodyPr/>
                    <a:lstStyle/>
                    <a:p>
                      <a:pPr marL="457200" lvl="1" indent="-339725" algn="ctr" fontAlgn="b"/>
                      <a:r>
                        <a:rPr lang="en-US" sz="1100" b="0" u="none" strike="noStrike" dirty="0">
                          <a:solidFill>
                            <a:schemeClr val="tx2"/>
                          </a:solidFill>
                          <a:effectLst/>
                          <a:latin typeface="+mj-lt"/>
                          <a:cs typeface="Arial" panose="020B0604020202020204" pitchFamily="34" charset="0"/>
                        </a:rPr>
                        <a:t>Training &amp; Resource Availability</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2</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100" dirty="0">
                          <a:solidFill>
                            <a:schemeClr val="tx2"/>
                          </a:solidFill>
                          <a:latin typeface="+mj-lt"/>
                          <a:cs typeface="Arial" panose="020B0604020202020204" pitchFamily="34" charset="0"/>
                        </a:rPr>
                        <a:t>Are multiple training options available that are trainee friendly and cost effective. Resource availability refers</a:t>
                      </a:r>
                      <a:r>
                        <a:rPr lang="en-US" sz="1100" baseline="0" dirty="0">
                          <a:solidFill>
                            <a:schemeClr val="tx2"/>
                          </a:solidFill>
                          <a:latin typeface="+mj-lt"/>
                          <a:cs typeface="Arial" panose="020B0604020202020204" pitchFamily="34" charset="0"/>
                        </a:rPr>
                        <a:t> to availability of people with that skillset</a:t>
                      </a:r>
                      <a:endParaRPr lang="en-US" sz="1100" dirty="0">
                        <a:solidFill>
                          <a:schemeClr val="tx2"/>
                        </a:solidFill>
                        <a:latin typeface="+mj-lt"/>
                        <a:cs typeface="Arial" panose="020B0604020202020204" pitchFamily="34" charset="0"/>
                      </a:endParaRP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244912253"/>
                  </a:ext>
                </a:extLst>
              </a:tr>
              <a:tr h="313768">
                <a:tc>
                  <a:txBody>
                    <a:bodyPr/>
                    <a:lstStyle/>
                    <a:p>
                      <a:pPr marL="117475" indent="0" algn="ctr" fontAlgn="b"/>
                      <a:r>
                        <a:rPr lang="en-US" sz="1100" b="0" u="none" strike="noStrike" dirty="0">
                          <a:solidFill>
                            <a:schemeClr val="tx2"/>
                          </a:solidFill>
                          <a:effectLst/>
                          <a:latin typeface="+mj-lt"/>
                          <a:cs typeface="Arial" panose="020B0604020202020204" pitchFamily="34" charset="0"/>
                        </a:rPr>
                        <a:t>Run Cost</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9</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100" kern="1200" dirty="0">
                          <a:solidFill>
                            <a:schemeClr val="tx2"/>
                          </a:solidFill>
                          <a:latin typeface="+mj-lt"/>
                          <a:ea typeface="+mn-ea"/>
                          <a:cs typeface="Arial" panose="020B0604020202020204" pitchFamily="34" charset="0"/>
                        </a:rPr>
                        <a:t>The long run cost model is used  here to leverage the PAYG model to minimize CapEx</a:t>
                      </a: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312090461"/>
                  </a:ext>
                </a:extLst>
              </a:tr>
              <a:tr h="502029">
                <a:tc>
                  <a:txBody>
                    <a:bodyPr/>
                    <a:lstStyle/>
                    <a:p>
                      <a:pPr marL="0" algn="ctr" defTabSz="914378" rtl="0" eaLnBrk="1" fontAlgn="b" latinLnBrk="0" hangingPunct="1"/>
                      <a:r>
                        <a:rPr lang="en-US" sz="1100" b="1" u="none" strike="noStrike" kern="1200" dirty="0">
                          <a:solidFill>
                            <a:schemeClr val="tx2">
                              <a:lumMod val="75000"/>
                              <a:lumOff val="25000"/>
                            </a:schemeClr>
                          </a:solidFill>
                          <a:effectLst/>
                          <a:latin typeface="+mj-lt"/>
                          <a:ea typeface="+mn-ea"/>
                          <a:cs typeface="Arial" panose="020B0604020202020204" pitchFamily="34" charset="0"/>
                        </a:rPr>
                        <a:t>Compatibility And Integration</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algn="ctr" defTabSz="914378" rtl="0" eaLnBrk="1" fontAlgn="b" latinLnBrk="0" hangingPunct="1"/>
                      <a:endParaRPr lang="en-US" sz="1100" b="1" u="none" strike="noStrike" kern="1200" dirty="0">
                        <a:solidFill>
                          <a:schemeClr val="tx2">
                            <a:lumMod val="75000"/>
                            <a:lumOff val="25000"/>
                          </a:schemeClr>
                        </a:solidFill>
                        <a:effectLst/>
                        <a:latin typeface="+mj-lt"/>
                        <a:ea typeface="+mn-ea"/>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algn="ctr" defTabSz="914378" rtl="0" eaLnBrk="1" fontAlgn="b" latinLnBrk="0" hangingPunct="1"/>
                      <a:r>
                        <a:rPr lang="en-US" sz="1100" b="1" u="none" strike="noStrike" kern="1200" dirty="0">
                          <a:solidFill>
                            <a:schemeClr val="tx2">
                              <a:lumMod val="75000"/>
                              <a:lumOff val="25000"/>
                            </a:schemeClr>
                          </a:solidFill>
                          <a:effectLst/>
                          <a:latin typeface="+mj-lt"/>
                          <a:ea typeface="+mn-ea"/>
                          <a:cs typeface="Arial" panose="020B0604020202020204" pitchFamily="34" charset="0"/>
                        </a:rPr>
                        <a:t>42</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algn="ctr" defTabSz="914378" rtl="0" eaLnBrk="1" fontAlgn="b" latinLnBrk="0" hangingPunct="1"/>
                      <a:r>
                        <a:rPr lang="en-US" sz="1100" b="1" u="none" strike="noStrike" kern="1200" dirty="0">
                          <a:solidFill>
                            <a:schemeClr val="tx2">
                              <a:lumMod val="75000"/>
                              <a:lumOff val="25000"/>
                            </a:schemeClr>
                          </a:solidFill>
                          <a:effectLst/>
                          <a:latin typeface="+mj-lt"/>
                          <a:ea typeface="+mn-ea"/>
                          <a:cs typeface="Arial" panose="020B0604020202020204" pitchFamily="34" charset="0"/>
                        </a:rPr>
                        <a:t>27</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algn="ctr" defTabSz="914378" rtl="0" eaLnBrk="1" fontAlgn="b" latinLnBrk="0" hangingPunct="1"/>
                      <a:r>
                        <a:rPr lang="en-US" sz="1100" b="1" u="none" strike="noStrike" kern="1200" dirty="0">
                          <a:solidFill>
                            <a:schemeClr val="tx2">
                              <a:lumMod val="75000"/>
                              <a:lumOff val="25000"/>
                            </a:schemeClr>
                          </a:solidFill>
                          <a:effectLst/>
                          <a:latin typeface="+mj-lt"/>
                          <a:ea typeface="+mn-ea"/>
                          <a:cs typeface="Arial" panose="020B0604020202020204" pitchFamily="34" charset="0"/>
                        </a:rPr>
                        <a:t>41</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algn="l" defTabSz="914378" rtl="0" eaLnBrk="1" fontAlgn="b" latinLnBrk="0" hangingPunct="1"/>
                      <a:r>
                        <a:rPr lang="en-US" sz="1100" b="0" u="none" strike="noStrike" kern="1200" dirty="0">
                          <a:solidFill>
                            <a:schemeClr val="tx2">
                              <a:lumMod val="75000"/>
                              <a:lumOff val="25000"/>
                            </a:schemeClr>
                          </a:solidFill>
                          <a:effectLst/>
                          <a:latin typeface="+mj-lt"/>
                          <a:ea typeface="+mn-ea"/>
                          <a:cs typeface="Arial" panose="020B0604020202020204" pitchFamily="34" charset="0"/>
                        </a:rPr>
                        <a:t>Does it  provide the ability to integrate with other tools and services to complete your use case. Is the integration easy or challenging</a:t>
                      </a: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4031593342"/>
                  </a:ext>
                </a:extLst>
              </a:tr>
              <a:tr h="502029">
                <a:tc>
                  <a:txBody>
                    <a:bodyPr/>
                    <a:lstStyle/>
                    <a:p>
                      <a:pPr marL="117475" indent="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Bi, Insights &amp; Reports  Tools Integration</a:t>
                      </a: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9</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6</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6</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378" rtl="0" eaLnBrk="1" fontAlgn="b" latinLnBrk="0" hangingPunct="1"/>
                      <a:r>
                        <a:rPr lang="en-US" sz="1100" u="none" strike="noStrike" kern="1200" dirty="0">
                          <a:solidFill>
                            <a:schemeClr val="tx2"/>
                          </a:solidFill>
                          <a:effectLst/>
                          <a:latin typeface="+mj-lt"/>
                          <a:ea typeface="+mn-ea"/>
                          <a:cs typeface="Arial" panose="020B0604020202020204" pitchFamily="34" charset="0"/>
                        </a:rPr>
                        <a:t>Does it provide BI and Insights or does it work with other tools/services easily to enable those capabilities. Does it adopt industry standards or its own custom standards</a:t>
                      </a: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4133378601"/>
                  </a:ext>
                </a:extLst>
              </a:tr>
              <a:tr h="502029">
                <a:tc>
                  <a:txBody>
                    <a:bodyPr/>
                    <a:lstStyle/>
                    <a:p>
                      <a:pPr marL="117475" indent="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Data Engineering And Data Science Tool Integration</a:t>
                      </a: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9</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6</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9</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378" rtl="0" eaLnBrk="1" fontAlgn="b" latinLnBrk="0" hangingPunct="1"/>
                      <a:r>
                        <a:rPr lang="en-US" sz="1100" u="none" strike="noStrike" kern="1200" dirty="0">
                          <a:solidFill>
                            <a:schemeClr val="tx2"/>
                          </a:solidFill>
                          <a:effectLst/>
                          <a:latin typeface="+mj-lt"/>
                          <a:ea typeface="+mn-ea"/>
                          <a:cs typeface="Arial" panose="020B0604020202020204" pitchFamily="34" charset="0"/>
                        </a:rPr>
                        <a:t>Ability to  easily and intuitively design and develop data systems and be able to integrate with well-known  data science tools</a:t>
                      </a: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56346938"/>
                  </a:ext>
                </a:extLst>
              </a:tr>
              <a:tr h="502029">
                <a:tc>
                  <a:txBody>
                    <a:bodyPr/>
                    <a:lstStyle/>
                    <a:p>
                      <a:pPr marL="117475" indent="0" algn="ctr" defTabSz="914378" rtl="0" eaLnBrk="1" fontAlgn="b" latinLnBrk="0" hangingPunct="1"/>
                      <a:r>
                        <a:rPr lang="it-IT" sz="1100" b="0" u="none" strike="noStrike" kern="1200" dirty="0">
                          <a:solidFill>
                            <a:schemeClr val="tx2"/>
                          </a:solidFill>
                          <a:effectLst/>
                          <a:latin typeface="+mj-lt"/>
                          <a:ea typeface="+mn-ea"/>
                          <a:cs typeface="Arial" panose="020B0604020202020204" pitchFamily="34" charset="0"/>
                        </a:rPr>
                        <a:t>Data Governance(data Catalog. Data Lineage &amp; Data Quality) Tool Integration</a:t>
                      </a: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6</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9</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378" rtl="0" eaLnBrk="1" fontAlgn="b" latinLnBrk="0" hangingPunct="1"/>
                      <a:r>
                        <a:rPr lang="en-US" sz="1100" u="none" strike="noStrike" kern="1200" dirty="0">
                          <a:solidFill>
                            <a:schemeClr val="tx2"/>
                          </a:solidFill>
                          <a:effectLst/>
                          <a:latin typeface="+mj-lt"/>
                          <a:ea typeface="+mn-ea"/>
                          <a:cs typeface="Arial" panose="020B0604020202020204" pitchFamily="34" charset="0"/>
                        </a:rPr>
                        <a:t>Does it provide or integrate with data catalog, data lineage and data quality tools to ensure data management &amp; tracking</a:t>
                      </a: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37401098"/>
                  </a:ext>
                </a:extLst>
              </a:tr>
              <a:tr h="502029">
                <a:tc>
                  <a:txBody>
                    <a:bodyPr/>
                    <a:lstStyle/>
                    <a:p>
                      <a:pPr marL="0" indent="117475"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Integrated Development Environment</a:t>
                      </a: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9</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6</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9</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378" rtl="0" eaLnBrk="1" fontAlgn="b" latinLnBrk="0" hangingPunct="1"/>
                      <a:r>
                        <a:rPr lang="en-US" sz="1100" u="none" strike="noStrike" kern="1200" dirty="0">
                          <a:solidFill>
                            <a:schemeClr val="tx2"/>
                          </a:solidFill>
                          <a:effectLst/>
                          <a:latin typeface="+mj-lt"/>
                          <a:ea typeface="+mn-ea"/>
                          <a:cs typeface="Arial" panose="020B0604020202020204" pitchFamily="34" charset="0"/>
                        </a:rPr>
                        <a:t>Refers to  the ability of  all aspects of development. Seamless integration is the key to high quality and speedy development</a:t>
                      </a: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339312306"/>
                  </a:ext>
                </a:extLst>
              </a:tr>
              <a:tr h="313768">
                <a:tc>
                  <a:txBody>
                    <a:bodyPr/>
                    <a:lstStyle/>
                    <a:p>
                      <a:pPr marL="0" indent="117475"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Orchestration</a:t>
                      </a: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2</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6</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4</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6</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378" rtl="0" eaLnBrk="1" fontAlgn="b" latinLnBrk="0" hangingPunct="1"/>
                      <a:r>
                        <a:rPr lang="en-US" sz="1100" u="none" strike="noStrike" kern="1200" dirty="0">
                          <a:solidFill>
                            <a:schemeClr val="tx2"/>
                          </a:solidFill>
                          <a:effectLst/>
                          <a:latin typeface="+mj-lt"/>
                          <a:ea typeface="+mn-ea"/>
                          <a:cs typeface="Arial" panose="020B0604020202020204" pitchFamily="34" charset="0"/>
                        </a:rPr>
                        <a:t>The ability of data movement along the data pipeline based on defined conditions and controls</a:t>
                      </a: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306288489"/>
                  </a:ext>
                </a:extLst>
              </a:tr>
              <a:tr h="502029">
                <a:tc>
                  <a:txBody>
                    <a:bodyPr/>
                    <a:lstStyle/>
                    <a:p>
                      <a:pPr marL="117475" indent="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Stored Procedures Support</a:t>
                      </a: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1</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2</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ctr" defTabSz="914378" rtl="0" eaLnBrk="1" fontAlgn="b" latinLnBrk="0" hangingPunct="1"/>
                      <a:r>
                        <a:rPr lang="en-US" sz="1100" b="0" u="none" strike="noStrike" kern="1200" dirty="0">
                          <a:solidFill>
                            <a:schemeClr val="tx2"/>
                          </a:solidFill>
                          <a:effectLst/>
                          <a:latin typeface="+mj-lt"/>
                          <a:ea typeface="+mn-ea"/>
                          <a:cs typeface="Arial" panose="020B0604020202020204" pitchFamily="34" charset="0"/>
                        </a:rPr>
                        <a:t>2</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378" rtl="0" eaLnBrk="1" fontAlgn="b" latinLnBrk="0" hangingPunct="1"/>
                      <a:r>
                        <a:rPr lang="en-US" sz="1100" u="none" strike="noStrike" kern="1200" dirty="0">
                          <a:solidFill>
                            <a:schemeClr val="tx2"/>
                          </a:solidFill>
                          <a:effectLst/>
                          <a:latin typeface="+mj-lt"/>
                          <a:ea typeface="+mn-ea"/>
                          <a:cs typeface="Arial" panose="020B0604020202020204" pitchFamily="34" charset="0"/>
                        </a:rPr>
                        <a:t>Stored procedures are compiled sets of SQL commands that provide significant performance advantage over dynamic SQL statements</a:t>
                      </a:r>
                    </a:p>
                  </a:txBody>
                  <a:tcPr marL="121918" marR="121918" marT="60959" marB="60959"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75727395"/>
                  </a:ext>
                </a:extLst>
              </a:tr>
            </a:tbl>
          </a:graphicData>
        </a:graphic>
      </p:graphicFrame>
      <p:sp>
        <p:nvSpPr>
          <p:cNvPr id="8" name="Oval 7"/>
          <p:cNvSpPr/>
          <p:nvPr/>
        </p:nvSpPr>
        <p:spPr>
          <a:xfrm>
            <a:off x="11527698" y="133749"/>
            <a:ext cx="542868" cy="54286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9" name="Picture 8"/>
          <p:cNvPicPr>
            <a:picLocks noChangeAspect="1"/>
          </p:cNvPicPr>
          <p:nvPr/>
        </p:nvPicPr>
        <p:blipFill rotWithShape="1">
          <a:blip r:embed="rId2">
            <a:clrChange>
              <a:clrFrom>
                <a:srgbClr val="FFFFFF"/>
              </a:clrFrom>
              <a:clrTo>
                <a:srgbClr val="FFFFFF">
                  <a:alpha val="0"/>
                </a:srgbClr>
              </a:clrTo>
            </a:clrChange>
            <a:duotone>
              <a:schemeClr val="accent2">
                <a:shade val="45000"/>
                <a:satMod val="135000"/>
              </a:schemeClr>
              <a:prstClr val="white"/>
            </a:duotone>
          </a:blip>
          <a:srcRect b="9157"/>
          <a:stretch/>
        </p:blipFill>
        <p:spPr>
          <a:xfrm>
            <a:off x="11651885" y="261132"/>
            <a:ext cx="294493" cy="288102"/>
          </a:xfrm>
          <a:prstGeom prst="rect">
            <a:avLst/>
          </a:prstGeom>
        </p:spPr>
      </p:pic>
    </p:spTree>
    <p:extLst>
      <p:ext uri="{BB962C8B-B14F-4D97-AF65-F5344CB8AC3E}">
        <p14:creationId xmlns:p14="http://schemas.microsoft.com/office/powerpoint/2010/main" val="52432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50876974"/>
              </p:ext>
            </p:extLst>
          </p:nvPr>
        </p:nvGraphicFramePr>
        <p:xfrm>
          <a:off x="95536" y="547762"/>
          <a:ext cx="11850843" cy="5687029"/>
        </p:xfrm>
        <a:graphic>
          <a:graphicData uri="http://schemas.openxmlformats.org/drawingml/2006/table">
            <a:tbl>
              <a:tblPr firstRow="1"/>
              <a:tblGrid>
                <a:gridCol w="2756846">
                  <a:extLst>
                    <a:ext uri="{9D8B030D-6E8A-4147-A177-3AD203B41FA5}">
                      <a16:colId xmlns:a16="http://schemas.microsoft.com/office/drawing/2014/main" val="2253834204"/>
                    </a:ext>
                  </a:extLst>
                </a:gridCol>
                <a:gridCol w="815454">
                  <a:extLst>
                    <a:ext uri="{9D8B030D-6E8A-4147-A177-3AD203B41FA5}">
                      <a16:colId xmlns:a16="http://schemas.microsoft.com/office/drawing/2014/main" val="3331676123"/>
                    </a:ext>
                  </a:extLst>
                </a:gridCol>
                <a:gridCol w="815454">
                  <a:extLst>
                    <a:ext uri="{9D8B030D-6E8A-4147-A177-3AD203B41FA5}">
                      <a16:colId xmlns:a16="http://schemas.microsoft.com/office/drawing/2014/main" val="2834105940"/>
                    </a:ext>
                  </a:extLst>
                </a:gridCol>
                <a:gridCol w="815454">
                  <a:extLst>
                    <a:ext uri="{9D8B030D-6E8A-4147-A177-3AD203B41FA5}">
                      <a16:colId xmlns:a16="http://schemas.microsoft.com/office/drawing/2014/main" val="2784774929"/>
                    </a:ext>
                  </a:extLst>
                </a:gridCol>
                <a:gridCol w="815454">
                  <a:extLst>
                    <a:ext uri="{9D8B030D-6E8A-4147-A177-3AD203B41FA5}">
                      <a16:colId xmlns:a16="http://schemas.microsoft.com/office/drawing/2014/main" val="3489008554"/>
                    </a:ext>
                  </a:extLst>
                </a:gridCol>
                <a:gridCol w="5832181">
                  <a:extLst>
                    <a:ext uri="{9D8B030D-6E8A-4147-A177-3AD203B41FA5}">
                      <a16:colId xmlns:a16="http://schemas.microsoft.com/office/drawing/2014/main" val="2148345863"/>
                    </a:ext>
                  </a:extLst>
                </a:gridCol>
              </a:tblGrid>
              <a:tr h="475715">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Criteria</a:t>
                      </a:r>
                    </a:p>
                  </a:txBody>
                  <a:tcPr marL="12700" marR="12700" marT="12700" marB="0" anchor="ctr">
                    <a:lnL w="12700" cmpd="sng">
                      <a:solidFill>
                        <a:srgbClr val="FFFFFF"/>
                      </a:solidFill>
                    </a:lnL>
                    <a:lnR w="12700" cmpd="sng">
                      <a:solidFill>
                        <a:srgbClr val="FFFFFF"/>
                      </a:solidFill>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Wt.</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Azure Score</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Snowflake Score</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CDP Score</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algn="ctr"/>
                      <a:r>
                        <a:rPr lang="en-US" sz="1100" b="1" dirty="0">
                          <a:solidFill>
                            <a:schemeClr val="bg2"/>
                          </a:solidFill>
                          <a:latin typeface="+mj-lt"/>
                          <a:cs typeface="Arial" panose="020B0604020202020204" pitchFamily="34" charset="0"/>
                        </a:rPr>
                        <a:t>Description</a:t>
                      </a:r>
                    </a:p>
                  </a:txBody>
                  <a:tcPr marL="121918" marR="121918" marT="60959" marB="60959"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33B4"/>
                    </a:solidFill>
                  </a:tcPr>
                </a:tc>
                <a:extLst>
                  <a:ext uri="{0D108BD9-81ED-4DB2-BD59-A6C34878D82A}">
                    <a16:rowId xmlns:a16="http://schemas.microsoft.com/office/drawing/2014/main" val="2164624722"/>
                  </a:ext>
                </a:extLst>
              </a:tr>
              <a:tr h="308570">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Usability</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22</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24</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13</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r>
                        <a:rPr lang="en-US" sz="1100" dirty="0">
                          <a:solidFill>
                            <a:schemeClr val="tx2">
                              <a:lumMod val="75000"/>
                              <a:lumOff val="25000"/>
                            </a:schemeClr>
                          </a:solidFill>
                          <a:latin typeface="+mj-lt"/>
                          <a:cs typeface="Arial" panose="020B0604020202020204" pitchFamily="34" charset="0"/>
                        </a:rPr>
                        <a:t>Refers to the ease of use and customer satisfaction with the service</a:t>
                      </a: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1040630967"/>
                  </a:ext>
                </a:extLst>
              </a:tr>
              <a:tr h="379226">
                <a:tc>
                  <a:txBody>
                    <a:bodyPr/>
                    <a:lstStyle/>
                    <a:p>
                      <a:pPr marL="117475" indent="0" algn="ctr" fontAlgn="b"/>
                      <a:r>
                        <a:rPr lang="en-US" sz="1100" u="none" strike="noStrike" dirty="0">
                          <a:solidFill>
                            <a:schemeClr val="tx2"/>
                          </a:solidFill>
                          <a:effectLst/>
                          <a:latin typeface="+mj-lt"/>
                          <a:cs typeface="Arial" panose="020B0604020202020204" pitchFamily="34" charset="0"/>
                        </a:rPr>
                        <a:t>Customer Implementation And Satisfaction</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dirty="0">
                          <a:solidFill>
                            <a:schemeClr val="tx2"/>
                          </a:solidFill>
                          <a:effectLst/>
                          <a:latin typeface="+mj-lt"/>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u="none" strike="noStrike" dirty="0">
                          <a:solidFill>
                            <a:schemeClr val="tx2"/>
                          </a:solidFill>
                          <a:effectLst/>
                          <a:latin typeface="+mj-lt"/>
                          <a:cs typeface="Arial" panose="020B0604020202020204" pitchFamily="34" charset="0"/>
                        </a:rPr>
                        <a:t>9</a:t>
                      </a:r>
                      <a:endParaRPr lang="en-US" sz="1100" b="1"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u="none" strike="noStrike" dirty="0">
                          <a:solidFill>
                            <a:schemeClr val="tx2"/>
                          </a:solidFill>
                          <a:effectLst/>
                          <a:latin typeface="+mj-lt"/>
                          <a:cs typeface="Arial" panose="020B0604020202020204" pitchFamily="34" charset="0"/>
                        </a:rPr>
                        <a:t>9</a:t>
                      </a:r>
                      <a:endParaRPr lang="en-US" sz="1100" b="1"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u="none" strike="noStrike" dirty="0">
                          <a:solidFill>
                            <a:schemeClr val="tx2"/>
                          </a:solidFill>
                          <a:effectLst/>
                          <a:latin typeface="+mj-lt"/>
                          <a:cs typeface="Arial" panose="020B0604020202020204" pitchFamily="34" charset="0"/>
                        </a:rPr>
                        <a:t>3</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100" dirty="0">
                          <a:solidFill>
                            <a:schemeClr val="tx2"/>
                          </a:solidFill>
                          <a:latin typeface="+mj-lt"/>
                          <a:cs typeface="Arial" panose="020B0604020202020204" pitchFamily="34" charset="0"/>
                        </a:rPr>
                        <a:t>Are customers satisfied and happy with service</a:t>
                      </a: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4451135"/>
                  </a:ext>
                </a:extLst>
              </a:tr>
              <a:tr h="524570">
                <a:tc>
                  <a:txBody>
                    <a:bodyPr/>
                    <a:lstStyle/>
                    <a:p>
                      <a:pPr marL="117475" indent="0" algn="ctr" fontAlgn="b"/>
                      <a:r>
                        <a:rPr lang="en-US" sz="1100" u="none" strike="noStrike" dirty="0">
                          <a:solidFill>
                            <a:schemeClr val="tx2"/>
                          </a:solidFill>
                          <a:effectLst/>
                          <a:latin typeface="+mj-lt"/>
                          <a:cs typeface="Arial" panose="020B0604020202020204" pitchFamily="34" charset="0"/>
                        </a:rPr>
                        <a:t>Data Sharing</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u="none" strike="noStrike" dirty="0">
                          <a:solidFill>
                            <a:schemeClr val="tx2"/>
                          </a:solidFill>
                          <a:effectLst/>
                          <a:latin typeface="+mj-lt"/>
                          <a:cs typeface="Arial" panose="020B0604020202020204" pitchFamily="34" charset="0"/>
                        </a:rPr>
                        <a:t>6</a:t>
                      </a:r>
                      <a:endParaRPr lang="en-US" sz="1100" b="1"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100" dirty="0">
                          <a:solidFill>
                            <a:schemeClr val="tx2"/>
                          </a:solidFill>
                          <a:latin typeface="+mj-lt"/>
                          <a:cs typeface="Arial" panose="020B0604020202020204" pitchFamily="34" charset="0"/>
                        </a:rPr>
                        <a:t>How easy is it to share data internally and externally without compromising integrity and access policies</a:t>
                      </a: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44912253"/>
                  </a:ext>
                </a:extLst>
              </a:tr>
              <a:tr h="524570">
                <a:tc>
                  <a:txBody>
                    <a:bodyPr/>
                    <a:lstStyle/>
                    <a:p>
                      <a:pPr marL="117475" indent="0" algn="ctr" fontAlgn="b"/>
                      <a:r>
                        <a:rPr lang="en-US" sz="1100" u="none" strike="noStrike" dirty="0">
                          <a:solidFill>
                            <a:schemeClr val="tx2"/>
                          </a:solidFill>
                          <a:effectLst/>
                          <a:latin typeface="+mj-lt"/>
                          <a:cs typeface="Arial" panose="020B0604020202020204" pitchFamily="34" charset="0"/>
                        </a:rPr>
                        <a:t>End User Experience</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6</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u="none" strike="noStrike" dirty="0">
                          <a:solidFill>
                            <a:schemeClr val="tx2"/>
                          </a:solidFill>
                          <a:effectLst/>
                          <a:latin typeface="+mj-lt"/>
                          <a:cs typeface="Arial" panose="020B0604020202020204" pitchFamily="34" charset="0"/>
                        </a:rPr>
                        <a:t>9</a:t>
                      </a:r>
                      <a:endParaRPr lang="en-US" sz="1100" b="1"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100" dirty="0">
                          <a:solidFill>
                            <a:schemeClr val="tx2"/>
                          </a:solidFill>
                          <a:latin typeface="+mj-lt"/>
                          <a:cs typeface="Arial" panose="020B0604020202020204" pitchFamily="34" charset="0"/>
                        </a:rPr>
                        <a:t>Are the end users able to complete their work; is the experience pleasant;  is it intuitive; is adequate help/support available</a:t>
                      </a: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12090461"/>
                  </a:ext>
                </a:extLst>
              </a:tr>
              <a:tr h="493713">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Security</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9</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6</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9</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algn="l" defTabSz="914378" rtl="0" eaLnBrk="1" fontAlgn="b" latinLnBrk="0" hangingPunct="1"/>
                      <a:r>
                        <a:rPr lang="en-US" sz="1100" u="none" strike="noStrike" kern="1200" dirty="0">
                          <a:solidFill>
                            <a:schemeClr val="tx2">
                              <a:lumMod val="75000"/>
                              <a:lumOff val="25000"/>
                            </a:schemeClr>
                          </a:solidFill>
                          <a:effectLst/>
                          <a:latin typeface="+mj-lt"/>
                          <a:ea typeface="+mn-ea"/>
                          <a:cs typeface="Arial" panose="020B0604020202020204" pitchFamily="34" charset="0"/>
                        </a:rPr>
                        <a:t>The defense of a system/service against intrusion and unauthorized use of resources;  the ability of a service to provide, privacy, confidentiality and integrity</a:t>
                      </a: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4031593342"/>
                  </a:ext>
                </a:extLst>
              </a:tr>
              <a:tr h="493713">
                <a:tc>
                  <a:txBody>
                    <a:bodyPr/>
                    <a:lstStyle/>
                    <a:p>
                      <a:pPr marL="117475" indent="0" algn="ctr" fontAlgn="b"/>
                      <a:r>
                        <a:rPr lang="en-US" sz="1100" u="none" strike="noStrike" dirty="0">
                          <a:solidFill>
                            <a:schemeClr val="tx2"/>
                          </a:solidFill>
                          <a:effectLst/>
                          <a:latin typeface="+mj-lt"/>
                          <a:cs typeface="Arial" panose="020B0604020202020204" pitchFamily="34" charset="0"/>
                        </a:rPr>
                        <a:t>Security</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1" i="0" u="none" strike="noStrike" dirty="0">
                          <a:solidFill>
                            <a:schemeClr val="tx2"/>
                          </a:solidFill>
                          <a:effectLst/>
                          <a:latin typeface="+mj-lt"/>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1" u="none" strike="noStrike" dirty="0">
                          <a:solidFill>
                            <a:schemeClr val="tx2"/>
                          </a:solidFill>
                          <a:effectLst/>
                          <a:latin typeface="+mj-lt"/>
                          <a:cs typeface="Arial" panose="020B0604020202020204" pitchFamily="34" charset="0"/>
                        </a:rPr>
                        <a:t>9</a:t>
                      </a:r>
                      <a:endParaRPr lang="en-US" sz="1100" b="1"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1" u="none" strike="noStrike" dirty="0">
                          <a:solidFill>
                            <a:schemeClr val="tx2"/>
                          </a:solidFill>
                          <a:effectLst/>
                          <a:latin typeface="+mj-lt"/>
                          <a:cs typeface="Arial" panose="020B0604020202020204" pitchFamily="34" charset="0"/>
                        </a:rPr>
                        <a:t>9</a:t>
                      </a:r>
                      <a:endParaRPr lang="en-US" sz="1100" b="1"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lvl="0" indent="0" algn="l" defTabSz="914378" rtl="0" eaLnBrk="1" fontAlgn="b" latinLnBrk="0" hangingPunct="1">
                        <a:lnSpc>
                          <a:spcPct val="100000"/>
                        </a:lnSpc>
                        <a:spcBef>
                          <a:spcPts val="0"/>
                        </a:spcBef>
                        <a:spcAft>
                          <a:spcPts val="0"/>
                        </a:spcAft>
                        <a:buClrTx/>
                        <a:buSzTx/>
                        <a:buFontTx/>
                        <a:buNone/>
                        <a:tabLst/>
                        <a:defRPr/>
                      </a:pPr>
                      <a:r>
                        <a:rPr lang="en-US" sz="1100" u="none" strike="noStrike" kern="1200" dirty="0">
                          <a:solidFill>
                            <a:schemeClr val="tx2"/>
                          </a:solidFill>
                          <a:effectLst/>
                          <a:latin typeface="+mj-lt"/>
                          <a:ea typeface="+mn-ea"/>
                          <a:cs typeface="Arial" panose="020B0604020202020204" pitchFamily="34" charset="0"/>
                        </a:rPr>
                        <a:t>The defense of a system/service against intrusion and unauthorized use of resources;  the ability of a service to provide, privacy, confidentiality and integrity</a:t>
                      </a: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4133378601"/>
                  </a:ext>
                </a:extLst>
              </a:tr>
              <a:tr h="493713">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Performance</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23</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30</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23</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algn="l" defTabSz="914378" rtl="0" eaLnBrk="1" fontAlgn="b" latinLnBrk="0" hangingPunct="1"/>
                      <a:r>
                        <a:rPr lang="en-US" sz="1100" u="none" strike="noStrike" kern="1200" dirty="0">
                          <a:solidFill>
                            <a:schemeClr val="tx2">
                              <a:lumMod val="75000"/>
                              <a:lumOff val="25000"/>
                            </a:schemeClr>
                          </a:solidFill>
                          <a:effectLst/>
                          <a:latin typeface="+mj-lt"/>
                          <a:ea typeface="+mn-ea"/>
                          <a:cs typeface="Arial" panose="020B0604020202020204" pitchFamily="34" charset="0"/>
                        </a:rPr>
                        <a:t>How a system performs in terms of responsiveness and stability under a particular workload considering time constraints and allocation of resources</a:t>
                      </a: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56346938"/>
                  </a:ext>
                </a:extLst>
              </a:tr>
              <a:tr h="512100">
                <a:tc>
                  <a:txBody>
                    <a:bodyPr/>
                    <a:lstStyle/>
                    <a:p>
                      <a:pPr marL="117475" indent="0" algn="ctr" fontAlgn="b"/>
                      <a:r>
                        <a:rPr lang="en-US" sz="1100" u="none" strike="noStrike" dirty="0">
                          <a:solidFill>
                            <a:schemeClr val="tx2"/>
                          </a:solidFill>
                          <a:effectLst/>
                          <a:latin typeface="+mj-lt"/>
                          <a:cs typeface="Arial" panose="020B0604020202020204" pitchFamily="34" charset="0"/>
                        </a:rPr>
                        <a:t>Concurrency</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1" u="none" strike="noStrike" dirty="0">
                          <a:solidFill>
                            <a:schemeClr val="tx2"/>
                          </a:solidFill>
                          <a:effectLst/>
                          <a:latin typeface="+mj-lt"/>
                          <a:cs typeface="Arial" panose="020B0604020202020204" pitchFamily="34" charset="0"/>
                        </a:rPr>
                        <a:t>6</a:t>
                      </a:r>
                      <a:endParaRPr lang="en-US" sz="1100" b="1"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378" rtl="0" eaLnBrk="1" fontAlgn="b" latinLnBrk="0" hangingPunct="1"/>
                      <a:r>
                        <a:rPr lang="en-US" sz="1100" u="none" strike="noStrike" kern="1200" dirty="0">
                          <a:solidFill>
                            <a:schemeClr val="tx2"/>
                          </a:solidFill>
                          <a:effectLst/>
                          <a:latin typeface="+mj-lt"/>
                          <a:ea typeface="+mn-ea"/>
                          <a:cs typeface="Arial" panose="020B0604020202020204" pitchFamily="34" charset="0"/>
                        </a:rPr>
                        <a:t>Refers to the ability of a service to maintain performance level under increased workload; how many users can run their workloads at the same time without losing performance</a:t>
                      </a: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37401098"/>
                  </a:ext>
                </a:extLst>
              </a:tr>
              <a:tr h="493713">
                <a:tc>
                  <a:txBody>
                    <a:bodyPr/>
                    <a:lstStyle/>
                    <a:p>
                      <a:pPr marL="117475" indent="0" algn="ctr" fontAlgn="b"/>
                      <a:r>
                        <a:rPr lang="en-US" sz="1100" u="none" strike="noStrike" dirty="0">
                          <a:solidFill>
                            <a:schemeClr val="tx2"/>
                          </a:solidFill>
                          <a:effectLst/>
                          <a:latin typeface="+mj-lt"/>
                          <a:cs typeface="Arial" panose="020B0604020202020204" pitchFamily="34" charset="0"/>
                        </a:rPr>
                        <a:t>Data Access Pattern Support</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1" u="none" strike="noStrike" dirty="0">
                          <a:solidFill>
                            <a:schemeClr val="tx2"/>
                          </a:solidFill>
                          <a:effectLst/>
                          <a:latin typeface="+mj-lt"/>
                          <a:cs typeface="Arial" panose="020B0604020202020204" pitchFamily="34" charset="0"/>
                        </a:rPr>
                        <a:t>6</a:t>
                      </a:r>
                      <a:endParaRPr lang="en-US" sz="1100" b="1"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378" rtl="0" eaLnBrk="1" fontAlgn="b" latinLnBrk="0" hangingPunct="1"/>
                      <a:r>
                        <a:rPr lang="en-US" sz="1100" u="none" strike="noStrike" kern="1200" dirty="0">
                          <a:solidFill>
                            <a:schemeClr val="tx2"/>
                          </a:solidFill>
                          <a:effectLst/>
                          <a:latin typeface="+mj-lt"/>
                          <a:ea typeface="+mn-ea"/>
                          <a:cs typeface="Arial" panose="020B0604020202020204" pitchFamily="34" charset="0"/>
                        </a:rPr>
                        <a:t>How does the service react to the change in demand patterns; does it require understanding of </a:t>
                      </a:r>
                      <a:r>
                        <a:rPr lang="en-US" sz="1100" u="none" strike="noStrike" kern="1200" baseline="0" dirty="0">
                          <a:solidFill>
                            <a:schemeClr val="tx2"/>
                          </a:solidFill>
                          <a:effectLst/>
                          <a:latin typeface="+mj-lt"/>
                          <a:ea typeface="+mn-ea"/>
                          <a:cs typeface="Arial" panose="020B0604020202020204" pitchFamily="34" charset="0"/>
                        </a:rPr>
                        <a:t> access patterns so that data can be distributed appropriately</a:t>
                      </a:r>
                      <a:endParaRPr lang="en-US" sz="1100" u="none" strike="noStrike" kern="1200" dirty="0">
                        <a:solidFill>
                          <a:schemeClr val="tx2"/>
                        </a:solidFill>
                        <a:effectLst/>
                        <a:latin typeface="+mj-lt"/>
                        <a:ea typeface="+mn-ea"/>
                        <a:cs typeface="Arial" panose="020B0604020202020204" pitchFamily="34" charset="0"/>
                      </a:endParaRP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339312306"/>
                  </a:ext>
                </a:extLst>
              </a:tr>
              <a:tr h="678856">
                <a:tc>
                  <a:txBody>
                    <a:bodyPr/>
                    <a:lstStyle/>
                    <a:p>
                      <a:pPr marL="117475" indent="0" algn="ctr" fontAlgn="b"/>
                      <a:r>
                        <a:rPr lang="en-US" sz="1100" u="none" strike="noStrike" dirty="0">
                          <a:solidFill>
                            <a:schemeClr val="tx2"/>
                          </a:solidFill>
                          <a:effectLst/>
                          <a:latin typeface="+mj-lt"/>
                          <a:cs typeface="Arial" panose="020B0604020202020204" pitchFamily="34" charset="0"/>
                        </a:rPr>
                        <a:t>Elasticity</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1" u="none" strike="noStrike" dirty="0">
                          <a:solidFill>
                            <a:schemeClr val="tx2"/>
                          </a:solidFill>
                          <a:effectLst/>
                          <a:latin typeface="+mj-lt"/>
                          <a:cs typeface="Arial" panose="020B0604020202020204" pitchFamily="34" charset="0"/>
                        </a:rPr>
                        <a:t>9</a:t>
                      </a:r>
                      <a:endParaRPr lang="en-US" sz="1100" b="1"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1" u="none" strike="noStrike" dirty="0">
                          <a:solidFill>
                            <a:schemeClr val="tx2"/>
                          </a:solidFill>
                          <a:effectLst/>
                          <a:latin typeface="+mj-lt"/>
                          <a:cs typeface="Arial" panose="020B0604020202020204" pitchFamily="34" charset="0"/>
                        </a:rPr>
                        <a:t>9</a:t>
                      </a:r>
                      <a:endParaRPr lang="en-US" sz="1100" b="1" i="0" u="none" strike="noStrike" dirty="0">
                        <a:solidFill>
                          <a:schemeClr val="tx2"/>
                        </a:solidFill>
                        <a:effectLst/>
                        <a:latin typeface="+mj-lt"/>
                        <a:cs typeface="Arial" panose="020B0604020202020204" pitchFamily="34" charset="0"/>
                      </a:endParaRP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378" rtl="0" eaLnBrk="1" fontAlgn="b" latinLnBrk="0" hangingPunct="1"/>
                      <a:r>
                        <a:rPr lang="en-US" sz="1100" u="none" strike="noStrike" kern="1200" dirty="0">
                          <a:solidFill>
                            <a:schemeClr val="tx2"/>
                          </a:solidFill>
                          <a:effectLst/>
                          <a:latin typeface="+mj-lt"/>
                          <a:ea typeface="+mn-ea"/>
                          <a:cs typeface="Arial" panose="020B0604020202020204" pitchFamily="34" charset="0"/>
                        </a:rPr>
                        <a:t>The ability of a system/service to adapt to workload changes by allocating and de-allocating resources automatically, so that the available resources match the current demand as closely as possible</a:t>
                      </a: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306288489"/>
                  </a:ext>
                </a:extLst>
              </a:tr>
              <a:tr h="308570">
                <a:tc>
                  <a:txBody>
                    <a:bodyPr/>
                    <a:lstStyle/>
                    <a:p>
                      <a:pPr marL="117475" indent="0" algn="ctr" fontAlgn="b"/>
                      <a:r>
                        <a:rPr lang="en-US" sz="1100" b="0" i="0" u="none" strike="noStrike" dirty="0">
                          <a:solidFill>
                            <a:schemeClr val="tx2"/>
                          </a:solidFill>
                          <a:effectLst/>
                          <a:latin typeface="+mj-lt"/>
                          <a:cs typeface="Arial" panose="020B0604020202020204" pitchFamily="34" charset="0"/>
                        </a:rPr>
                        <a:t>Performance</a:t>
                      </a:r>
                    </a:p>
                  </a:txBody>
                  <a:tcPr marL="7946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3</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9</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1" i="0" u="none" strike="noStrike" dirty="0">
                          <a:solidFill>
                            <a:schemeClr val="tx2"/>
                          </a:solidFill>
                          <a:effectLst/>
                          <a:latin typeface="+mj-lt"/>
                          <a:cs typeface="Arial" panose="020B0604020202020204" pitchFamily="34" charset="0"/>
                        </a:rPr>
                        <a:t>9</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1" i="0" u="none" strike="noStrike" dirty="0">
                          <a:solidFill>
                            <a:schemeClr val="tx2"/>
                          </a:solidFill>
                          <a:effectLst/>
                          <a:latin typeface="+mj-lt"/>
                          <a:cs typeface="Arial" panose="020B0604020202020204" pitchFamily="34" charset="0"/>
                        </a:rPr>
                        <a:t>6</a:t>
                      </a:r>
                    </a:p>
                  </a:txBody>
                  <a:tcPr marL="8830" marR="8830" marT="8830"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378" rtl="0" eaLnBrk="1" fontAlgn="b" latinLnBrk="0" hangingPunct="1"/>
                      <a:r>
                        <a:rPr lang="en-US" sz="1100" u="none" strike="noStrike" kern="1200" dirty="0">
                          <a:solidFill>
                            <a:schemeClr val="tx2"/>
                          </a:solidFill>
                          <a:effectLst/>
                          <a:latin typeface="+mj-lt"/>
                          <a:ea typeface="+mn-ea"/>
                          <a:cs typeface="Arial" panose="020B0604020202020204" pitchFamily="34" charset="0"/>
                        </a:rPr>
                        <a:t>Support for Multi Parallel</a:t>
                      </a:r>
                      <a:r>
                        <a:rPr lang="en-US" sz="1100" u="none" strike="noStrike" kern="1200" baseline="0" dirty="0">
                          <a:solidFill>
                            <a:schemeClr val="tx2"/>
                          </a:solidFill>
                          <a:effectLst/>
                          <a:latin typeface="+mj-lt"/>
                          <a:ea typeface="+mn-ea"/>
                          <a:cs typeface="Arial" panose="020B0604020202020204" pitchFamily="34" charset="0"/>
                        </a:rPr>
                        <a:t> Processing and in-memory caching</a:t>
                      </a:r>
                      <a:endParaRPr lang="en-US" sz="1100" u="none" strike="noStrike" kern="1200" dirty="0">
                        <a:solidFill>
                          <a:schemeClr val="tx2"/>
                        </a:solidFill>
                        <a:effectLst/>
                        <a:latin typeface="+mj-lt"/>
                        <a:ea typeface="+mn-ea"/>
                        <a:cs typeface="Arial" panose="020B0604020202020204" pitchFamily="34" charset="0"/>
                      </a:endParaRPr>
                    </a:p>
                  </a:txBody>
                  <a:tcPr marL="121918" marR="121918" marT="60959" marB="60959">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460129557"/>
                  </a:ext>
                </a:extLst>
              </a:tr>
            </a:tbl>
          </a:graphicData>
        </a:graphic>
      </p:graphicFrame>
      <p:sp>
        <p:nvSpPr>
          <p:cNvPr id="2" name="Title 1"/>
          <p:cNvSpPr>
            <a:spLocks noGrp="1"/>
          </p:cNvSpPr>
          <p:nvPr>
            <p:ph type="title"/>
          </p:nvPr>
        </p:nvSpPr>
        <p:spPr/>
        <p:txBody>
          <a:bodyPr/>
          <a:lstStyle/>
          <a:p>
            <a:r>
              <a:rPr lang="en-US"/>
              <a:t>Repository Assessment Criteria</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8</a:t>
            </a:fld>
            <a:endParaRPr lang="en-US" dirty="0"/>
          </a:p>
        </p:txBody>
      </p:sp>
      <p:sp>
        <p:nvSpPr>
          <p:cNvPr id="8" name="Oval 7"/>
          <p:cNvSpPr/>
          <p:nvPr/>
        </p:nvSpPr>
        <p:spPr>
          <a:xfrm>
            <a:off x="11527698" y="133749"/>
            <a:ext cx="542868" cy="54286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9" name="Picture 8"/>
          <p:cNvPicPr>
            <a:picLocks noChangeAspect="1"/>
          </p:cNvPicPr>
          <p:nvPr/>
        </p:nvPicPr>
        <p:blipFill rotWithShape="1">
          <a:blip r:embed="rId2">
            <a:clrChange>
              <a:clrFrom>
                <a:srgbClr val="FFFFFF"/>
              </a:clrFrom>
              <a:clrTo>
                <a:srgbClr val="FFFFFF">
                  <a:alpha val="0"/>
                </a:srgbClr>
              </a:clrTo>
            </a:clrChange>
            <a:duotone>
              <a:schemeClr val="accent2">
                <a:shade val="45000"/>
                <a:satMod val="135000"/>
              </a:schemeClr>
              <a:prstClr val="white"/>
            </a:duotone>
          </a:blip>
          <a:srcRect b="9157"/>
          <a:stretch/>
        </p:blipFill>
        <p:spPr>
          <a:xfrm>
            <a:off x="11651885" y="261132"/>
            <a:ext cx="294493" cy="288102"/>
          </a:xfrm>
          <a:prstGeom prst="rect">
            <a:avLst/>
          </a:prstGeom>
        </p:spPr>
      </p:pic>
    </p:spTree>
    <p:extLst>
      <p:ext uri="{BB962C8B-B14F-4D97-AF65-F5344CB8AC3E}">
        <p14:creationId xmlns:p14="http://schemas.microsoft.com/office/powerpoint/2010/main" val="46631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61455105"/>
              </p:ext>
            </p:extLst>
          </p:nvPr>
        </p:nvGraphicFramePr>
        <p:xfrm>
          <a:off x="95534" y="547761"/>
          <a:ext cx="11850848" cy="5620994"/>
        </p:xfrm>
        <a:graphic>
          <a:graphicData uri="http://schemas.openxmlformats.org/drawingml/2006/table">
            <a:tbl>
              <a:tblPr firstRow="1"/>
              <a:tblGrid>
                <a:gridCol w="2096123">
                  <a:extLst>
                    <a:ext uri="{9D8B030D-6E8A-4147-A177-3AD203B41FA5}">
                      <a16:colId xmlns:a16="http://schemas.microsoft.com/office/drawing/2014/main" val="2253834204"/>
                    </a:ext>
                  </a:extLst>
                </a:gridCol>
                <a:gridCol w="537029">
                  <a:extLst>
                    <a:ext uri="{9D8B030D-6E8A-4147-A177-3AD203B41FA5}">
                      <a16:colId xmlns:a16="http://schemas.microsoft.com/office/drawing/2014/main" val="3132967065"/>
                    </a:ext>
                  </a:extLst>
                </a:gridCol>
                <a:gridCol w="580571">
                  <a:extLst>
                    <a:ext uri="{9D8B030D-6E8A-4147-A177-3AD203B41FA5}">
                      <a16:colId xmlns:a16="http://schemas.microsoft.com/office/drawing/2014/main" val="2834105940"/>
                    </a:ext>
                  </a:extLst>
                </a:gridCol>
                <a:gridCol w="790487">
                  <a:extLst>
                    <a:ext uri="{9D8B030D-6E8A-4147-A177-3AD203B41FA5}">
                      <a16:colId xmlns:a16="http://schemas.microsoft.com/office/drawing/2014/main" val="2784774929"/>
                    </a:ext>
                  </a:extLst>
                </a:gridCol>
                <a:gridCol w="636029">
                  <a:extLst>
                    <a:ext uri="{9D8B030D-6E8A-4147-A177-3AD203B41FA5}">
                      <a16:colId xmlns:a16="http://schemas.microsoft.com/office/drawing/2014/main" val="3489008554"/>
                    </a:ext>
                  </a:extLst>
                </a:gridCol>
                <a:gridCol w="7210609">
                  <a:extLst>
                    <a:ext uri="{9D8B030D-6E8A-4147-A177-3AD203B41FA5}">
                      <a16:colId xmlns:a16="http://schemas.microsoft.com/office/drawing/2014/main" val="2148345863"/>
                    </a:ext>
                  </a:extLst>
                </a:gridCol>
              </a:tblGrid>
              <a:tr h="222475">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Criteria</a:t>
                      </a:r>
                    </a:p>
                  </a:txBody>
                  <a:tcPr marL="12700" marR="12700" marT="12700" marB="0"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Wt.</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Azure Score</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Snowflake Score</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marL="0" algn="ctr" defTabSz="914378" rtl="0" eaLnBrk="1" fontAlgn="b" latinLnBrk="0" hangingPunct="1"/>
                      <a:r>
                        <a:rPr lang="en-US" sz="1100" b="1" kern="1200" dirty="0">
                          <a:solidFill>
                            <a:schemeClr val="bg2"/>
                          </a:solidFill>
                          <a:latin typeface="+mj-lt"/>
                          <a:ea typeface="+mn-ea"/>
                          <a:cs typeface="Arial" panose="020B0604020202020204" pitchFamily="34" charset="0"/>
                        </a:rPr>
                        <a:t>CDP Score</a:t>
                      </a:r>
                    </a:p>
                  </a:txBody>
                  <a:tcPr marL="12700" marR="12700" marT="1270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3B4"/>
                    </a:solidFill>
                  </a:tcPr>
                </a:tc>
                <a:tc>
                  <a:txBody>
                    <a:bodyPr/>
                    <a:lstStyle/>
                    <a:p>
                      <a:pPr algn="ctr"/>
                      <a:r>
                        <a:rPr lang="en-US" sz="1100" b="1" dirty="0">
                          <a:solidFill>
                            <a:schemeClr val="bg2"/>
                          </a:solidFill>
                          <a:latin typeface="+mj-lt"/>
                          <a:cs typeface="Arial" panose="020B0604020202020204" pitchFamily="34" charset="0"/>
                        </a:rPr>
                        <a:t>Description</a:t>
                      </a:r>
                    </a:p>
                  </a:txBody>
                  <a:tcPr marL="121918" marR="121918" marT="60959" marB="60959"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3B4"/>
                    </a:solidFill>
                  </a:tcPr>
                </a:tc>
                <a:extLst>
                  <a:ext uri="{0D108BD9-81ED-4DB2-BD59-A6C34878D82A}">
                    <a16:rowId xmlns:a16="http://schemas.microsoft.com/office/drawing/2014/main" val="2164624722"/>
                  </a:ext>
                </a:extLst>
              </a:tr>
              <a:tr h="286678">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Reliability</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2">
                        <a:lumMod val="85000"/>
                      </a:schemeClr>
                    </a:solidFill>
                  </a:tcPr>
                </a:tc>
                <a:tc>
                  <a:txBody>
                    <a:bodyPr/>
                    <a:lstStyle/>
                    <a:p>
                      <a:pPr algn="ctr" fontAlgn="b"/>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34</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40</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36</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r>
                        <a:rPr lang="en-US" sz="1100" b="0" dirty="0">
                          <a:solidFill>
                            <a:schemeClr val="tx2">
                              <a:lumMod val="75000"/>
                              <a:lumOff val="25000"/>
                            </a:schemeClr>
                          </a:solidFill>
                          <a:latin typeface="+mj-lt"/>
                          <a:cs typeface="Arial" panose="020B0604020202020204" pitchFamily="34" charset="0"/>
                        </a:rPr>
                        <a:t>The ability of a service/system to  be available whenever  requested  and repeatedly perform at the same expected level, even in adverse conditions</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1040630967"/>
                  </a:ext>
                </a:extLst>
              </a:tr>
              <a:tr h="286678">
                <a:tc>
                  <a:txBody>
                    <a:bodyPr/>
                    <a:lstStyle/>
                    <a:p>
                      <a:pPr marL="117475" indent="0" algn="ctr" fontAlgn="b"/>
                      <a:r>
                        <a:rPr lang="en-US" sz="1100" u="none" strike="noStrike" dirty="0">
                          <a:solidFill>
                            <a:schemeClr val="tx2"/>
                          </a:solidFill>
                          <a:effectLst/>
                          <a:latin typeface="+mj-lt"/>
                          <a:cs typeface="Arial" panose="020B0604020202020204" pitchFamily="34" charset="0"/>
                        </a:rPr>
                        <a:t> Time Travel Querying (Data Flashback)</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1</a:t>
                      </a: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1</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3</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1</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100" dirty="0">
                          <a:solidFill>
                            <a:schemeClr val="tx2"/>
                          </a:solidFill>
                          <a:latin typeface="+mj-lt"/>
                          <a:cs typeface="Arial" panose="020B0604020202020204" pitchFamily="34" charset="0"/>
                        </a:rPr>
                        <a:t>A Snowflake feature, enables accessing historical data (i.e. data that has been changed or deleted) at any point within a defined period</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4451135"/>
                  </a:ext>
                </a:extLst>
              </a:tr>
              <a:tr h="286678">
                <a:tc>
                  <a:txBody>
                    <a:bodyPr/>
                    <a:lstStyle/>
                    <a:p>
                      <a:pPr marL="117475" indent="0" algn="ctr" fontAlgn="b"/>
                      <a:r>
                        <a:rPr lang="en-US" sz="1100" u="none" strike="noStrike" dirty="0">
                          <a:solidFill>
                            <a:schemeClr val="tx2"/>
                          </a:solidFill>
                          <a:effectLst/>
                          <a:latin typeface="+mj-lt"/>
                          <a:cs typeface="Arial" panose="020B0604020202020204" pitchFamily="34" charset="0"/>
                        </a:rPr>
                        <a:t>Data Storage Archival, Compression And Cloning</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r>
                        <a:rPr lang="en-US" sz="1100" kern="1200" dirty="0">
                          <a:solidFill>
                            <a:schemeClr val="tx2"/>
                          </a:solidFill>
                          <a:latin typeface="+mj-lt"/>
                          <a:ea typeface="+mn-ea"/>
                          <a:cs typeface="Arial" panose="020B0604020202020204" pitchFamily="34" charset="0"/>
                        </a:rPr>
                        <a:t>Data archival is provided by  all platforms. But Snowflake provides Zero Copy Cloning, meaning share data with others without actually creating another copy of it</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44912253"/>
                  </a:ext>
                </a:extLst>
              </a:tr>
              <a:tr h="286678">
                <a:tc>
                  <a:txBody>
                    <a:bodyPr/>
                    <a:lstStyle/>
                    <a:p>
                      <a:pPr marL="117475" indent="0" algn="ctr" fontAlgn="b"/>
                      <a:r>
                        <a:rPr lang="en-US" sz="1100" u="none" strike="noStrike" dirty="0">
                          <a:solidFill>
                            <a:schemeClr val="tx2"/>
                          </a:solidFill>
                          <a:effectLst/>
                          <a:latin typeface="+mj-lt"/>
                          <a:cs typeface="Arial" panose="020B0604020202020204" pitchFamily="34" charset="0"/>
                        </a:rPr>
                        <a:t>Multi-cloud Availability</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2</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r>
                        <a:rPr lang="en-US" sz="1100" kern="1200" dirty="0">
                          <a:solidFill>
                            <a:schemeClr val="tx2"/>
                          </a:solidFill>
                          <a:latin typeface="+mj-lt"/>
                          <a:ea typeface="+mn-ea"/>
                          <a:cs typeface="Arial" panose="020B0604020202020204" pitchFamily="34" charset="0"/>
                        </a:rPr>
                        <a:t>Ability to migrate the workload to a different cloud platform, cost effectively. Helps avoid vendor lock-in; available in Snowflake and CDP</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12090461"/>
                  </a:ext>
                </a:extLst>
              </a:tr>
              <a:tr h="394183">
                <a:tc>
                  <a:txBody>
                    <a:bodyPr/>
                    <a:lstStyle/>
                    <a:p>
                      <a:pPr marL="117475" indent="0" algn="ctr" fontAlgn="b"/>
                      <a:r>
                        <a:rPr lang="en-US" sz="1100" u="none" strike="noStrike" dirty="0">
                          <a:solidFill>
                            <a:schemeClr val="tx2"/>
                          </a:solidFill>
                          <a:effectLst/>
                          <a:latin typeface="+mj-lt"/>
                          <a:cs typeface="Arial" panose="020B0604020202020204" pitchFamily="34" charset="0"/>
                        </a:rPr>
                        <a:t>Service Availability And Replication Support</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Refers to the service being available in different geographic locations and be able to replicate it to those locations, e.g., Synapse Analytics and CDP are available in Canada East and Canada Central, whereas, Snowflake is only available in Canada Central</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31593342"/>
                  </a:ext>
                </a:extLst>
              </a:tr>
              <a:tr h="286678">
                <a:tc>
                  <a:txBody>
                    <a:bodyPr/>
                    <a:lstStyle/>
                    <a:p>
                      <a:pPr marL="117475" indent="0" algn="ctr" fontAlgn="b"/>
                      <a:r>
                        <a:rPr lang="en-US" sz="1100" u="none" strike="noStrike" dirty="0">
                          <a:solidFill>
                            <a:schemeClr val="tx2"/>
                          </a:solidFill>
                          <a:effectLst/>
                          <a:latin typeface="+mj-lt"/>
                          <a:cs typeface="Arial" panose="020B0604020202020204" pitchFamily="34" charset="0"/>
                        </a:rPr>
                        <a:t>Support Model/SLA’S</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3</a:t>
                      </a: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9</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9</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9</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Availability of different levels and types supports models available and the SLA’s refer to how quickly will the vendor respond and via which medium, e.g., phone, email, etc.</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33378601"/>
                  </a:ext>
                </a:extLst>
              </a:tr>
              <a:tr h="286678">
                <a:tc>
                  <a:txBody>
                    <a:bodyPr/>
                    <a:lstStyle/>
                    <a:p>
                      <a:pPr marL="117475" indent="0" algn="ctr" fontAlgn="b"/>
                      <a:r>
                        <a:rPr lang="en-US" sz="1100" u="none" strike="noStrike" dirty="0">
                          <a:solidFill>
                            <a:schemeClr val="tx2"/>
                          </a:solidFill>
                          <a:effectLst/>
                          <a:latin typeface="+mj-lt"/>
                          <a:cs typeface="Arial" panose="020B0604020202020204" pitchFamily="34" charset="0"/>
                        </a:rPr>
                        <a:t>Upgrade Process</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How and when upgrades will be performed, will it disrupt/downgrade  the service; do they have any availability zone pairings</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6346938"/>
                  </a:ext>
                </a:extLst>
              </a:tr>
              <a:tr h="179173">
                <a:tc>
                  <a:txBody>
                    <a:bodyPr/>
                    <a:lstStyle/>
                    <a:p>
                      <a:pPr marL="117475" indent="0" algn="ctr" fontAlgn="b"/>
                      <a:r>
                        <a:rPr lang="en-US" sz="1100" u="none" strike="noStrike" dirty="0">
                          <a:solidFill>
                            <a:schemeClr val="tx2"/>
                          </a:solidFill>
                          <a:effectLst/>
                          <a:latin typeface="+mj-lt"/>
                          <a:cs typeface="Arial" panose="020B0604020202020204" pitchFamily="34" charset="0"/>
                        </a:rPr>
                        <a:t>Vendor Viability</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How reliable is the service vendor;  what kind of track record does it have; what support models it has</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7401098"/>
                  </a:ext>
                </a:extLst>
              </a:tr>
              <a:tr h="179173">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Data Sourcing Flexibility</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15</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10</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15</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algn="l" defTabSz="914400" rtl="0" eaLnBrk="1" fontAlgn="b" latinLnBrk="0" hangingPunct="1"/>
                      <a:r>
                        <a:rPr lang="en-US" sz="1100" b="0" kern="1200" dirty="0">
                          <a:solidFill>
                            <a:schemeClr val="tx2">
                              <a:lumMod val="75000"/>
                              <a:lumOff val="25000"/>
                            </a:schemeClr>
                          </a:solidFill>
                          <a:latin typeface="+mj-lt"/>
                          <a:ea typeface="+mn-ea"/>
                          <a:cs typeface="Arial" panose="020B0604020202020204" pitchFamily="34" charset="0"/>
                        </a:rPr>
                        <a:t>Ability to accommodate different data sources and types, velocity and volumes</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1339312306"/>
                  </a:ext>
                </a:extLst>
              </a:tr>
              <a:tr h="179173">
                <a:tc>
                  <a:txBody>
                    <a:bodyPr/>
                    <a:lstStyle/>
                    <a:p>
                      <a:pPr marL="117475" indent="0" algn="ctr" fontAlgn="b"/>
                      <a:r>
                        <a:rPr lang="en-US" sz="1100" u="none" strike="noStrike" dirty="0">
                          <a:solidFill>
                            <a:schemeClr val="tx2"/>
                          </a:solidFill>
                          <a:effectLst/>
                          <a:latin typeface="+mj-lt"/>
                          <a:cs typeface="Arial" panose="020B0604020202020204" pitchFamily="34" charset="0"/>
                        </a:rPr>
                        <a:t>Continuous Data Load</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4</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Can it handle  data streams, IoT streams, data variability, velocity and volume</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306288489"/>
                  </a:ext>
                </a:extLst>
              </a:tr>
              <a:tr h="179173">
                <a:tc>
                  <a:txBody>
                    <a:bodyPr/>
                    <a:lstStyle/>
                    <a:p>
                      <a:pPr marL="117475" indent="0" algn="ctr" fontAlgn="b"/>
                      <a:r>
                        <a:rPr lang="en-US" sz="1100" u="none" strike="noStrike" dirty="0">
                          <a:solidFill>
                            <a:schemeClr val="tx2"/>
                          </a:solidFill>
                          <a:effectLst/>
                          <a:latin typeface="+mj-lt"/>
                          <a:cs typeface="Arial" panose="020B0604020202020204" pitchFamily="34" charset="0"/>
                        </a:rPr>
                        <a:t>Supported Data Formats</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3</a:t>
                      </a: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9</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9</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algn="l" defTabSz="914400" rtl="0" eaLnBrk="1" fontAlgn="b" latinLnBrk="0" hangingPunct="1"/>
                      <a:r>
                        <a:rPr lang="en-US" sz="1100" kern="1200" dirty="0">
                          <a:solidFill>
                            <a:schemeClr val="tx2"/>
                          </a:solidFill>
                          <a:latin typeface="+mj-lt"/>
                          <a:ea typeface="+mn-ea"/>
                          <a:cs typeface="Arial" panose="020B0604020202020204" pitchFamily="34" charset="0"/>
                        </a:rPr>
                        <a:t>Can it handle different data formats, e.g., structured, semi-structured, unstructured</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75727395"/>
                  </a:ext>
                </a:extLst>
              </a:tr>
              <a:tr h="179173">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Roadmap</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6</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6</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algn="ctr" fontAlgn="b"/>
                      <a:r>
                        <a:rPr lang="en-US" sz="1100" b="1" u="none" strike="noStrike" dirty="0">
                          <a:solidFill>
                            <a:schemeClr val="tx2">
                              <a:lumMod val="75000"/>
                              <a:lumOff val="25000"/>
                            </a:schemeClr>
                          </a:solidFill>
                          <a:effectLst/>
                          <a:latin typeface="+mj-lt"/>
                          <a:cs typeface="Arial" panose="020B0604020202020204" pitchFamily="34" charset="0"/>
                        </a:rPr>
                        <a:t>6</a:t>
                      </a:r>
                      <a:endParaRPr lang="en-US" sz="1100" b="1" i="0" u="none" strike="noStrike" dirty="0">
                        <a:solidFill>
                          <a:schemeClr val="tx2">
                            <a:lumMod val="75000"/>
                            <a:lumOff val="25000"/>
                          </a:schemeClr>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algn="l" defTabSz="914400" rtl="0" eaLnBrk="1" latinLnBrk="0" hangingPunct="1"/>
                      <a:endParaRPr lang="en-US" sz="1100" kern="1200" dirty="0">
                        <a:solidFill>
                          <a:schemeClr val="tx2">
                            <a:lumMod val="75000"/>
                            <a:lumOff val="25000"/>
                          </a:schemeClr>
                        </a:solidFill>
                        <a:latin typeface="+mj-lt"/>
                        <a:ea typeface="+mn-ea"/>
                        <a:cs typeface="Arial" panose="020B0604020202020204" pitchFamily="34" charset="0"/>
                      </a:endParaRP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835796401"/>
                  </a:ext>
                </a:extLst>
              </a:tr>
              <a:tr h="286678">
                <a:tc>
                  <a:txBody>
                    <a:bodyPr/>
                    <a:lstStyle/>
                    <a:p>
                      <a:pPr marL="117475" indent="0" algn="ctr" fontAlgn="b"/>
                      <a:r>
                        <a:rPr lang="en-US" sz="1100" u="none" strike="noStrike" dirty="0">
                          <a:solidFill>
                            <a:schemeClr val="tx2"/>
                          </a:solidFill>
                          <a:effectLst/>
                          <a:latin typeface="+mj-lt"/>
                          <a:cs typeface="Arial" panose="020B0604020202020204" pitchFamily="34" charset="0"/>
                        </a:rPr>
                        <a:t>Innovation &amp; Continuous Improvement</a:t>
                      </a:r>
                      <a:endParaRPr lang="en-US" sz="1100" b="0" i="0" u="none" strike="noStrike" dirty="0">
                        <a:solidFill>
                          <a:schemeClr val="tx2"/>
                        </a:solidFill>
                        <a:effectLst/>
                        <a:latin typeface="+mj-lt"/>
                        <a:cs typeface="Arial" panose="020B0604020202020204" pitchFamily="34" charset="0"/>
                      </a:endParaRPr>
                    </a:p>
                  </a:txBody>
                  <a:tcPr marL="79460" marR="8830" marT="883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i="0" u="none" strike="noStrike" dirty="0">
                          <a:solidFill>
                            <a:schemeClr val="tx2"/>
                          </a:solidFill>
                          <a:effectLst/>
                          <a:latin typeface="+mj-lt"/>
                          <a:cs typeface="Arial" panose="020B0604020202020204" pitchFamily="34" charset="0"/>
                        </a:rPr>
                        <a:t>2</a:t>
                      </a: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p>
                      <a:pPr algn="ctr" fontAlgn="b"/>
                      <a:r>
                        <a:rPr lang="en-US" sz="1100" b="0" u="none" strike="noStrike" dirty="0">
                          <a:solidFill>
                            <a:schemeClr val="tx2"/>
                          </a:solidFill>
                          <a:effectLst/>
                          <a:latin typeface="+mj-lt"/>
                          <a:cs typeface="Arial" panose="020B0604020202020204" pitchFamily="34" charset="0"/>
                        </a:rPr>
                        <a:t>6</a:t>
                      </a:r>
                      <a:endParaRPr lang="en-US" sz="1100" b="0" i="0" u="none" strike="noStrike" dirty="0">
                        <a:solidFill>
                          <a:schemeClr val="tx2"/>
                        </a:solidFill>
                        <a:effectLst/>
                        <a:latin typeface="+mj-lt"/>
                        <a:cs typeface="Arial" panose="020B0604020202020204" pitchFamily="34" charset="0"/>
                      </a:endParaRPr>
                    </a:p>
                  </a:txBody>
                  <a:tcPr marL="8830" marR="8830" marT="88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p>
                      <a:pPr marL="0" algn="l" defTabSz="914400" rtl="0" eaLnBrk="1" latinLnBrk="0" hangingPunct="1"/>
                      <a:r>
                        <a:rPr lang="en-US" sz="1100" kern="1200" dirty="0">
                          <a:solidFill>
                            <a:schemeClr val="tx2"/>
                          </a:solidFill>
                          <a:latin typeface="+mj-lt"/>
                          <a:ea typeface="+mn-ea"/>
                          <a:cs typeface="Arial" panose="020B0604020202020204" pitchFamily="34" charset="0"/>
                        </a:rPr>
                        <a:t>Does the vendor continuously strive to improve its service; does it provide new  features; does it keep up with new paradigms and innovations</a:t>
                      </a:r>
                    </a:p>
                  </a:txBody>
                  <a:tcPr marL="121918" marR="121918" marT="60959" marB="60959">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15940022"/>
                  </a:ext>
                </a:extLst>
              </a:tr>
            </a:tbl>
          </a:graphicData>
        </a:graphic>
      </p:graphicFrame>
      <p:sp>
        <p:nvSpPr>
          <p:cNvPr id="2" name="Title 1"/>
          <p:cNvSpPr>
            <a:spLocks noGrp="1"/>
          </p:cNvSpPr>
          <p:nvPr>
            <p:ph type="title"/>
          </p:nvPr>
        </p:nvSpPr>
        <p:spPr/>
        <p:txBody>
          <a:bodyPr/>
          <a:lstStyle/>
          <a:p>
            <a:r>
              <a:rPr lang="en-US"/>
              <a:t>Repository Assessment Criteria</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9</a:t>
            </a:fld>
            <a:endParaRPr lang="en-US" dirty="0"/>
          </a:p>
        </p:txBody>
      </p:sp>
      <p:sp>
        <p:nvSpPr>
          <p:cNvPr id="8" name="Oval 7"/>
          <p:cNvSpPr/>
          <p:nvPr/>
        </p:nvSpPr>
        <p:spPr>
          <a:xfrm>
            <a:off x="11527698" y="133749"/>
            <a:ext cx="542868" cy="54286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9" name="Picture 8"/>
          <p:cNvPicPr>
            <a:picLocks noChangeAspect="1"/>
          </p:cNvPicPr>
          <p:nvPr/>
        </p:nvPicPr>
        <p:blipFill rotWithShape="1">
          <a:blip r:embed="rId2">
            <a:clrChange>
              <a:clrFrom>
                <a:srgbClr val="FFFFFF"/>
              </a:clrFrom>
              <a:clrTo>
                <a:srgbClr val="FFFFFF">
                  <a:alpha val="0"/>
                </a:srgbClr>
              </a:clrTo>
            </a:clrChange>
            <a:duotone>
              <a:schemeClr val="accent2">
                <a:shade val="45000"/>
                <a:satMod val="135000"/>
              </a:schemeClr>
              <a:prstClr val="white"/>
            </a:duotone>
          </a:blip>
          <a:srcRect b="9157"/>
          <a:stretch/>
        </p:blipFill>
        <p:spPr>
          <a:xfrm>
            <a:off x="11651885" y="261132"/>
            <a:ext cx="294493" cy="288102"/>
          </a:xfrm>
          <a:prstGeom prst="rect">
            <a:avLst/>
          </a:prstGeom>
        </p:spPr>
      </p:pic>
    </p:spTree>
    <p:extLst>
      <p:ext uri="{BB962C8B-B14F-4D97-AF65-F5344CB8AC3E}">
        <p14:creationId xmlns:p14="http://schemas.microsoft.com/office/powerpoint/2010/main" val="702967327"/>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5269</Words>
  <Application>Microsoft Office PowerPoint</Application>
  <PresentationFormat>Widescreen</PresentationFormat>
  <Paragraphs>1107</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Calibiri</vt:lpstr>
      <vt:lpstr>Calibri</vt:lpstr>
      <vt:lpstr>Courier New</vt:lpstr>
      <vt:lpstr>Wingdings</vt:lpstr>
      <vt:lpstr>Cognizantnewbrand</vt:lpstr>
      <vt:lpstr>Canada Life – Enterprise Data Hub Recommendations</vt:lpstr>
      <vt:lpstr>Table of Contents</vt:lpstr>
      <vt:lpstr>Scope and Approach</vt:lpstr>
      <vt:lpstr>Approach for EDH Repository Recommendation</vt:lpstr>
      <vt:lpstr>Cognizant recommendations</vt:lpstr>
      <vt:lpstr>PowerPoint Presentation</vt:lpstr>
      <vt:lpstr>Repository Assessment Criteria</vt:lpstr>
      <vt:lpstr>Repository Assessment Criteria</vt:lpstr>
      <vt:lpstr>Repository Assessment Criteria</vt:lpstr>
      <vt:lpstr>Repository Assessment Criteria against to user requested features</vt:lpstr>
      <vt:lpstr>Repository Assessment Dashboard</vt:lpstr>
      <vt:lpstr>Annual Cost Assessment</vt:lpstr>
      <vt:lpstr>Cognizant findings</vt:lpstr>
      <vt:lpstr>PowerPoint Presentation</vt:lpstr>
      <vt:lpstr>Canada Life – Enterprise Data Hub - Architecture – Key Guidelines </vt:lpstr>
      <vt:lpstr>Enterprise Data Hub – Azure Synapse - Reference Architecture </vt:lpstr>
      <vt:lpstr>Enterprise Data Hub – Azure Synapse – Significant Design Considerations</vt:lpstr>
      <vt:lpstr>Enterprise Data Hub – Azure Synapse – Significant Design Considerations</vt:lpstr>
      <vt:lpstr>Enterprise Data Hub – Azure Synapse – Significant Design Considerations</vt:lpstr>
      <vt:lpstr>PowerPoint Presentation</vt:lpstr>
      <vt:lpstr>Enterprise Data Hub – Azure Synapse – Ingestion and Integration</vt:lpstr>
      <vt:lpstr>Ingestion – Reference Architecture</vt:lpstr>
      <vt:lpstr>Tool Evaluation Criteria – Ingestion Engine</vt:lpstr>
      <vt:lpstr>PowerPoint Presentation</vt:lpstr>
      <vt:lpstr>Data Catalog – Criteria evaluation</vt:lpstr>
      <vt:lpstr>Data Catalog – Criteria evaluation</vt:lpstr>
      <vt:lpstr>PowerPoint Presentation</vt:lpstr>
      <vt:lpstr>Canada Life – Enterprise Data Hub - List of components by vendor</vt:lpstr>
      <vt:lpstr>Next steps…</vt:lpstr>
      <vt:lpstr>Thank You</vt:lpstr>
      <vt:lpstr>PowerPoint Presentation</vt:lpstr>
      <vt:lpstr>Enterprise Data Hub – FAQs</vt:lpstr>
      <vt:lpstr>Enterprise Data Hub – FAQs</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Execution Real time</dc:title>
  <dc:creator>Kedia, Apurv (Cognizant)</dc:creator>
  <cp:lastModifiedBy>Dave Cheema</cp:lastModifiedBy>
  <cp:revision>98</cp:revision>
  <dcterms:created xsi:type="dcterms:W3CDTF">2020-04-22T11:17:19Z</dcterms:created>
  <dcterms:modified xsi:type="dcterms:W3CDTF">2020-05-03T03:28:55Z</dcterms:modified>
</cp:coreProperties>
</file>