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82" r:id="rId3"/>
    <p:sldId id="2929" r:id="rId4"/>
    <p:sldId id="292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4B61D-67B0-45D7-92E1-F9A08C761BC4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BEC4F-F2A1-44F9-A02F-307A1C839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7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2D6E04-3A2F-4B48-A297-666578EDF1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69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6B703-5C3F-DD48-8ADE-297D8DA6F651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964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CC313-BF8D-439D-8F8D-645363EE554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E5B8-F7AE-4A0D-A4EB-BACCC2149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221C1-C63E-4B7E-9EF3-69A241FBC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29228-B90D-4E1A-9F85-7C985E80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3941-8FBE-41CA-BDF4-609087D1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02B6-FA26-47D3-A071-10853238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6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7CF8-D114-4150-83D9-4720CA1E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90782-0748-47B8-B762-45AD43D3B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EB69F-90E0-4B5A-B29D-598EA0EF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4704-AC1E-4B88-858D-DE7F0C42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BD26-F4B4-43B9-9D9F-ABA67D7F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2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A11DD0-9991-4161-8C85-4727A80BC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18D13-4162-4E13-B768-498E3FE7B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99AAA-C6AE-4ADD-9795-3C876DA0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8245-218A-4471-A651-7972C2FF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A235-E345-4064-9BB1-4F619E30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6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34" y="133749"/>
            <a:ext cx="12096466" cy="828040"/>
          </a:xfrm>
        </p:spPr>
        <p:txBody>
          <a:bodyPr wrap="squar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0515" y="6345992"/>
            <a:ext cx="5977719" cy="16421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1067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pPr lvl="0"/>
            <a:r>
              <a:rPr lang="en-US" dirty="0"/>
              <a:t>© 2020 Cognizant</a:t>
            </a:r>
          </a:p>
        </p:txBody>
      </p:sp>
    </p:spTree>
    <p:extLst>
      <p:ext uri="{BB962C8B-B14F-4D97-AF65-F5344CB8AC3E}">
        <p14:creationId xmlns:p14="http://schemas.microsoft.com/office/powerpoint/2010/main" val="194318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1796-7CEB-434F-B2B3-C251DC0A1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403B3-7CFA-4A8F-BE6D-62176E1A4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F44A-ED0F-48FC-A3FB-5A8CC978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B4FA-4A70-4DF9-838F-033FBB06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4E12-021C-4796-AE96-7623A554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5753-C6AC-4F0F-B227-132032D6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959F-73AB-4696-BF4D-614AB7F4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569C-6ECD-457D-BB6F-45F5C3FE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DC4E-565E-476D-AE1A-43449261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7901-F2C5-41E8-BE70-039B96E8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EC56-B796-4E93-8C02-F8EF7F07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7372-182F-42CF-AA6C-00A6C2A0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B4F0A-3648-4B8C-B694-958671FE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6FF42-2330-4E52-8E7E-79A5C640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13664-B2C9-461C-87CE-FCECAB48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6F0D-527C-45CB-8498-01F62F5D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28F-A93E-462C-ADAB-B2F671DD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CB34-2DA9-4A9A-9085-B2019422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411D7-5243-4FFC-B55A-DD53C9AB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ADA1D-9004-4B6D-91D8-76FF1536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DBA2A-A6E2-44BF-937A-1EB2843A2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43540-B06E-4D2D-976F-399B338F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92A53-34C5-4CD4-BCF1-9EF83B8B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44382-B2BE-44AE-8150-0031C68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7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2B07-412D-4791-AB16-2EF9CD75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2C178-665E-46FE-BA08-F7B9E5C0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B0CA3-5924-4FF7-BB87-175258E6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05B2F-2653-459C-899F-855B320E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2DD7D-CA7D-4604-B8FB-F4EE0BF5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06224-F292-4C4D-82E5-A0C7B700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B7756-17C2-4A09-94D6-546E17C5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CEB6-5E48-4FA9-A560-D436B7DB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EC9F-5F19-42C8-83DC-26C74490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E9F7-6932-4844-AE5D-D90061B9B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B71FF-6A43-409B-805A-8B34F2D8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5BCE4-EC69-409B-A6FE-A5FA8369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D671-E646-4C4D-BFCD-B770D32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94D5-EAC9-4F2C-B878-D1610385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74102-3FAF-4BDF-B6DB-013D6D9E1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97E96-BAAD-42EC-B501-283269BF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93F40-7E95-4795-85EB-884D13E1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C962C-6695-431C-8320-C079276E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544CD-2727-4F5D-9695-9B674AF2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69C73-9A26-4F53-91E7-F2E0DEDB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D0DF5-3B7D-4C40-BF51-296BFDCAE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F53D-C78E-4C43-A500-3B28E6D5F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C884A-7368-40C7-9EFB-7B4A59B1DE25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4B8EC-32AA-411E-8FF0-36F66CBFA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4A8E-DDBD-4701-8FBA-DEA8F12F0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46B4-3EBC-4E06-BF4C-80FB25DC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tiff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tif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4.png"/><Relationship Id="rId3" Type="http://schemas.openxmlformats.org/officeDocument/2006/relationships/image" Target="../media/image31.tiff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27.png"/><Relationship Id="rId10" Type="http://schemas.openxmlformats.org/officeDocument/2006/relationships/image" Target="../media/image38.tiff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jpe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png"/><Relationship Id="rId1" Type="http://schemas.openxmlformats.org/officeDocument/2006/relationships/tags" Target="../tags/tag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18" Type="http://schemas.microsoft.com/office/2007/relationships/hdphoto" Target="../media/hdphoto2.wdp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0.png"/><Relationship Id="rId7" Type="http://schemas.openxmlformats.org/officeDocument/2006/relationships/image" Target="../media/image50.jpe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svg"/><Relationship Id="rId20" Type="http://schemas.microsoft.com/office/2007/relationships/hdphoto" Target="../media/hdphoto3.wdp"/><Relationship Id="rId1" Type="http://schemas.openxmlformats.org/officeDocument/2006/relationships/tags" Target="../tags/tag2.xml"/><Relationship Id="rId6" Type="http://schemas.openxmlformats.org/officeDocument/2006/relationships/image" Target="../media/image53.png"/><Relationship Id="rId11" Type="http://schemas.microsoft.com/office/2007/relationships/hdphoto" Target="../media/hdphoto1.wdp"/><Relationship Id="rId5" Type="http://schemas.openxmlformats.org/officeDocument/2006/relationships/image" Target="../media/image49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10" Type="http://schemas.openxmlformats.org/officeDocument/2006/relationships/image" Target="../media/image62.png"/><Relationship Id="rId19" Type="http://schemas.openxmlformats.org/officeDocument/2006/relationships/image" Target="../media/image69.png"/><Relationship Id="rId4" Type="http://schemas.openxmlformats.org/officeDocument/2006/relationships/image" Target="../media/image46.png"/><Relationship Id="rId9" Type="http://schemas.openxmlformats.org/officeDocument/2006/relationships/image" Target="../media/image61.jpeg"/><Relationship Id="rId14" Type="http://schemas.openxmlformats.org/officeDocument/2006/relationships/image" Target="../media/image65.svg"/><Relationship Id="rId22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Data Hub – Azure Synapse - Reference Architecture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7FF9B4-5852-41BE-A888-446F43ABEF2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1" name="Rounded Rectangle 160"/>
          <p:cNvSpPr/>
          <p:nvPr/>
        </p:nvSpPr>
        <p:spPr>
          <a:xfrm>
            <a:off x="2983477" y="1237009"/>
            <a:ext cx="952321" cy="132156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1771178" y="940615"/>
            <a:ext cx="9975866" cy="4728297"/>
          </a:xfrm>
          <a:prstGeom prst="roundRect">
            <a:avLst>
              <a:gd name="adj" fmla="val 18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642" tIns="6642" rIns="6642" bIns="664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86836">
              <a:lnSpc>
                <a:spcPct val="120000"/>
              </a:lnSpc>
              <a:spcBef>
                <a:spcPct val="20000"/>
              </a:spcBef>
              <a:defRPr/>
            </a:pPr>
            <a:endParaRPr lang="en-US" sz="1000" b="1" kern="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74435" y="2017011"/>
            <a:ext cx="1264120" cy="342590"/>
          </a:xfrm>
          <a:prstGeom prst="rect">
            <a:avLst/>
          </a:prstGeom>
          <a:noFill/>
        </p:spPr>
        <p:txBody>
          <a:bodyPr wrap="square" lIns="24907" tIns="12454" rIns="24907" bIns="12454" rtlCol="0" anchor="ctr">
            <a:noAutofit/>
          </a:bodyPr>
          <a:lstStyle/>
          <a:p>
            <a:pPr marL="42664" indent="-42664" algn="ctr" defTabSz="3320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56635" y="929685"/>
            <a:ext cx="1378599" cy="4739227"/>
          </a:xfrm>
          <a:prstGeom prst="roundRect">
            <a:avLst>
              <a:gd name="adj" fmla="val 8631"/>
            </a:avLst>
          </a:prstGeom>
          <a:noFill/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b="1" kern="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69680" y="1045741"/>
            <a:ext cx="987620" cy="43725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49562" y="1020034"/>
            <a:ext cx="1815628" cy="298499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b="1" kern="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140292" y="1281276"/>
            <a:ext cx="5430198" cy="1277295"/>
          </a:xfrm>
          <a:prstGeom prst="roundRect">
            <a:avLst>
              <a:gd name="adj" fmla="val 7826"/>
            </a:avLst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292427" y="1350039"/>
            <a:ext cx="1720401" cy="106627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982" tIns="9225" rIns="4982" bIns="6642" rtlCol="0" anchor="ctr">
            <a:noAutofit/>
          </a:bodyPr>
          <a:lstStyle/>
          <a:p>
            <a:pPr algn="ctr" defTabSz="249120">
              <a:lnSpc>
                <a:spcPts val="292"/>
              </a:lnSpc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402435" y="3279166"/>
            <a:ext cx="5122702" cy="694794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57721" y="1446369"/>
            <a:ext cx="913134" cy="206274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1000" b="1" kern="0" dirty="0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</a:t>
            </a:r>
          </a:p>
        </p:txBody>
      </p:sp>
      <p:sp>
        <p:nvSpPr>
          <p:cNvPr id="41" name="Rounded Rectangle 40"/>
          <p:cNvSpPr/>
          <p:nvPr/>
        </p:nvSpPr>
        <p:spPr bwMode="auto">
          <a:xfrm>
            <a:off x="1693489" y="846227"/>
            <a:ext cx="10132549" cy="4906795"/>
          </a:xfrm>
          <a:prstGeom prst="roundRect">
            <a:avLst>
              <a:gd name="adj" fmla="val 2930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6642" tIns="6642" rIns="6642" bIns="6642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86836">
              <a:lnSpc>
                <a:spcPct val="120000"/>
              </a:lnSpc>
              <a:spcBef>
                <a:spcPct val="20000"/>
              </a:spcBef>
              <a:defRPr/>
            </a:pPr>
            <a:endParaRPr lang="en-US" sz="1000" b="1" kern="0" dirty="0">
              <a:solidFill>
                <a:prstClr val="black"/>
              </a:solidFill>
              <a:latin typeface="Arial" panose="020B0604020202020204" pitchFamily="34" charset="0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841357" y="3229253"/>
            <a:ext cx="844369" cy="814373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07075" y="4264331"/>
            <a:ext cx="1241534" cy="320040"/>
          </a:xfrm>
          <a:prstGeom prst="roundRect">
            <a:avLst>
              <a:gd name="adj" fmla="val 8631"/>
            </a:avLst>
          </a:prstGeom>
          <a:solidFill>
            <a:srgbClr val="656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Sources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4763" y="622235"/>
            <a:ext cx="523056" cy="307450"/>
          </a:xfrm>
          <a:prstGeom prst="rect">
            <a:avLst/>
          </a:prstGeom>
          <a:solidFill>
            <a:srgbClr val="65655B"/>
          </a:solidFill>
          <a:ln>
            <a:noFill/>
          </a:ln>
        </p:spPr>
      </p:pic>
      <p:sp>
        <p:nvSpPr>
          <p:cNvPr id="72" name="Rectangle 71"/>
          <p:cNvSpPr/>
          <p:nvPr/>
        </p:nvSpPr>
        <p:spPr>
          <a:xfrm>
            <a:off x="5761883" y="4584774"/>
            <a:ext cx="2558663" cy="655101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416387" y="2629341"/>
            <a:ext cx="5084577" cy="593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1000" b="1" kern="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536EE2C-DE3E-4E6C-88C6-8DC95BCF58F6}"/>
              </a:ext>
            </a:extLst>
          </p:cNvPr>
          <p:cNvSpPr/>
          <p:nvPr/>
        </p:nvSpPr>
        <p:spPr>
          <a:xfrm>
            <a:off x="6899600" y="1856052"/>
            <a:ext cx="600705" cy="278892"/>
          </a:xfrm>
          <a:prstGeom prst="rect">
            <a:avLst/>
          </a:prstGeom>
        </p:spPr>
        <p:txBody>
          <a:bodyPr wrap="squar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Azure ML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667007" y="1398877"/>
            <a:ext cx="898762" cy="3879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/>
          <a:p>
            <a:pPr algn="ctr" defTabSz="42835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00" kern="0" dirty="0">
              <a:solidFill>
                <a:prstClr val="white"/>
              </a:solidFill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9668308" y="1119167"/>
            <a:ext cx="908538" cy="3029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/>
          <a:p>
            <a:pPr algn="ctr" defTabSz="428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Data Access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85367" y="4121664"/>
            <a:ext cx="679970" cy="162532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>
            <a:defPPr>
              <a:defRPr lang="en-US"/>
            </a:defPPr>
            <a:lvl1pPr algn="ctr" defTabSz="249094">
              <a:defRPr sz="900" b="1" kern="0">
                <a:solidFill>
                  <a:srgbClr val="00728F">
                    <a:lumMod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Archived 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8650930" y="4079396"/>
            <a:ext cx="755505" cy="683784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endParaRPr lang="en-US" sz="7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53522" y="2291811"/>
            <a:ext cx="600512" cy="676497"/>
            <a:chOff x="2429642" y="1347716"/>
            <a:chExt cx="822269" cy="613933"/>
          </a:xfrm>
        </p:grpSpPr>
        <p:sp>
          <p:nvSpPr>
            <p:cNvPr id="24" name="TextBox 23"/>
            <p:cNvSpPr txBox="1"/>
            <p:nvPr/>
          </p:nvSpPr>
          <p:spPr>
            <a:xfrm>
              <a:off x="2429642" y="1347716"/>
              <a:ext cx="822269" cy="150825"/>
            </a:xfrm>
            <a:prstGeom prst="rect">
              <a:avLst/>
            </a:prstGeom>
            <a:noFill/>
          </p:spPr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r>
                <a:rPr lang="en-US" sz="700" b="1" kern="0" dirty="0">
                  <a:solidFill>
                    <a:srgbClr val="1414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Landing</a:t>
              </a: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2467656" y="1376383"/>
              <a:ext cx="760262" cy="585266"/>
            </a:xfrm>
            <a:prstGeom prst="round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7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36EE2C-DE3E-4E6C-88C6-8DC95BCF58F6}"/>
              </a:ext>
            </a:extLst>
          </p:cNvPr>
          <p:cNvSpPr/>
          <p:nvPr/>
        </p:nvSpPr>
        <p:spPr>
          <a:xfrm>
            <a:off x="5382689" y="2840605"/>
            <a:ext cx="638234" cy="301308"/>
          </a:xfrm>
          <a:prstGeom prst="rect">
            <a:avLst/>
          </a:prstGeom>
        </p:spPr>
        <p:txBody>
          <a:bodyPr wrap="squar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External Metastore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742444" y="1406088"/>
            <a:ext cx="898762" cy="38798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/>
          <a:p>
            <a:pPr algn="ctr" defTabSz="42835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500" kern="0" dirty="0">
              <a:solidFill>
                <a:prstClr val="white"/>
              </a:solidFill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10743746" y="1095905"/>
            <a:ext cx="908538" cy="33340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/>
          <a:p>
            <a:pPr algn="ctr" defTabSz="42835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Visualize &amp; Publish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A6F0B25-CFCD-7147-8B52-B379C5D59230}"/>
              </a:ext>
            </a:extLst>
          </p:cNvPr>
          <p:cNvSpPr txBox="1"/>
          <p:nvPr/>
        </p:nvSpPr>
        <p:spPr>
          <a:xfrm>
            <a:off x="6416046" y="4599809"/>
            <a:ext cx="1330021" cy="163371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defTabSz="249120">
              <a:defRPr/>
            </a:pPr>
            <a:r>
              <a:rPr lang="en-US" sz="900" kern="0" dirty="0">
                <a:solidFill>
                  <a:srgbClr val="00728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 Analytics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51873" y="1345711"/>
            <a:ext cx="1846326" cy="109786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9225" rIns="6642" bIns="6642" rtlCol="0" anchor="ctr">
            <a:noAutofit/>
          </a:bodyPr>
          <a:lstStyle/>
          <a:p>
            <a:pPr algn="ctr" defTabSz="249120">
              <a:lnSpc>
                <a:spcPts val="292"/>
              </a:lnSpc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75950" y="2276442"/>
            <a:ext cx="1822248" cy="1475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900" kern="0" dirty="0">
                <a:solidFill>
                  <a:srgbClr val="00728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Analytics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74266" y="3345624"/>
            <a:ext cx="830280" cy="169534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700" b="1" kern="0" dirty="0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 Data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254775" y="1379058"/>
            <a:ext cx="1151661" cy="10608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642" tIns="9225" rIns="6642" bIns="6642" rtlCol="0" anchor="ctr">
            <a:noAutofit/>
          </a:bodyPr>
          <a:lstStyle/>
          <a:p>
            <a:pPr algn="ctr" defTabSz="249120">
              <a:lnSpc>
                <a:spcPts val="292"/>
              </a:lnSpc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1414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249120">
              <a:defRPr/>
            </a:pPr>
            <a:endParaRPr lang="en-US" sz="1000" dirty="0">
              <a:solidFill>
                <a:srgbClr val="50B3C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281286" y="2254636"/>
            <a:ext cx="1153362" cy="1906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6642" tIns="6642" rIns="6642" bIns="6642" rtlCol="0" anchor="ctr">
            <a:noAutofit/>
          </a:bodyPr>
          <a:lstStyle/>
          <a:p>
            <a:pPr defTabSz="249120">
              <a:defRPr/>
            </a:pPr>
            <a:r>
              <a:rPr lang="en-US" sz="900" kern="0" dirty="0">
                <a:solidFill>
                  <a:srgbClr val="00728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 Analytics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518" y="716255"/>
            <a:ext cx="464376" cy="407320"/>
          </a:xfrm>
          <a:prstGeom prst="rect">
            <a:avLst/>
          </a:prstGeom>
          <a:solidFill>
            <a:srgbClr val="65655B"/>
          </a:solidFill>
          <a:ln>
            <a:noFill/>
          </a:ln>
        </p:spPr>
      </p:pic>
      <p:sp>
        <p:nvSpPr>
          <p:cNvPr id="126" name="Rounded Rectangle 125"/>
          <p:cNvSpPr/>
          <p:nvPr/>
        </p:nvSpPr>
        <p:spPr>
          <a:xfrm>
            <a:off x="227129" y="1035927"/>
            <a:ext cx="1182116" cy="343983"/>
          </a:xfrm>
          <a:prstGeom prst="roundRect">
            <a:avLst>
              <a:gd name="adj" fmla="val 8631"/>
            </a:avLst>
          </a:prstGeom>
          <a:solidFill>
            <a:schemeClr val="accent2">
              <a:lumMod val="75000"/>
              <a:lumOff val="2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1000" b="1" kern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Sources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030134BD-A57E-4867-8E7C-C659987E17C5}"/>
              </a:ext>
            </a:extLst>
          </p:cNvPr>
          <p:cNvSpPr/>
          <p:nvPr/>
        </p:nvSpPr>
        <p:spPr>
          <a:xfrm>
            <a:off x="236583" y="1484471"/>
            <a:ext cx="1182518" cy="320040"/>
          </a:xfrm>
          <a:prstGeom prst="rect">
            <a:avLst/>
          </a:prstGeom>
          <a:solidFill>
            <a:srgbClr val="656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data</a:t>
            </a: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9C6AB01-53A3-4A1B-A3E8-725186C40E92}"/>
              </a:ext>
            </a:extLst>
          </p:cNvPr>
          <p:cNvSpPr/>
          <p:nvPr/>
        </p:nvSpPr>
        <p:spPr>
          <a:xfrm>
            <a:off x="236583" y="2040443"/>
            <a:ext cx="1182518" cy="320040"/>
          </a:xfrm>
          <a:prstGeom prst="rect">
            <a:avLst/>
          </a:prstGeom>
          <a:solidFill>
            <a:srgbClr val="656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Mainframe(MF)Files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7A71F034-A44E-4F3F-AC51-FDE7C72C9AFE}"/>
              </a:ext>
            </a:extLst>
          </p:cNvPr>
          <p:cNvSpPr/>
          <p:nvPr/>
        </p:nvSpPr>
        <p:spPr>
          <a:xfrm>
            <a:off x="236583" y="2596415"/>
            <a:ext cx="1182518" cy="320040"/>
          </a:xfrm>
          <a:prstGeom prst="rect">
            <a:avLst/>
          </a:prstGeom>
          <a:solidFill>
            <a:srgbClr val="656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 (PPM, HR, Fin)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A71F034-A44E-4F3F-AC51-FDE7C72C9AFE}"/>
              </a:ext>
            </a:extLst>
          </p:cNvPr>
          <p:cNvSpPr/>
          <p:nvPr/>
        </p:nvSpPr>
        <p:spPr>
          <a:xfrm>
            <a:off x="215839" y="3708359"/>
            <a:ext cx="1224006" cy="320040"/>
          </a:xfrm>
          <a:prstGeom prst="rect">
            <a:avLst/>
          </a:prstGeom>
          <a:solidFill>
            <a:srgbClr val="656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</a:t>
            </a:r>
          </a:p>
          <a:p>
            <a:pPr algn="ctr"/>
            <a:r>
              <a:rPr lang="en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System(s))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7A71F034-A44E-4F3F-AC51-FDE7C72C9AFE}"/>
              </a:ext>
            </a:extLst>
          </p:cNvPr>
          <p:cNvSpPr/>
          <p:nvPr/>
        </p:nvSpPr>
        <p:spPr>
          <a:xfrm>
            <a:off x="222523" y="3152387"/>
            <a:ext cx="1210639" cy="320040"/>
          </a:xfrm>
          <a:prstGeom prst="rect">
            <a:avLst/>
          </a:prstGeom>
          <a:solidFill>
            <a:srgbClr val="6565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Content Management</a:t>
            </a:r>
          </a:p>
        </p:txBody>
      </p:sp>
      <p:cxnSp>
        <p:nvCxnSpPr>
          <p:cNvPr id="505" name="Straight Arrow Connector 504"/>
          <p:cNvCxnSpPr>
            <a:cxnSpLocks/>
            <a:endCxn id="74" idx="1"/>
          </p:cNvCxnSpPr>
          <p:nvPr/>
        </p:nvCxnSpPr>
        <p:spPr>
          <a:xfrm>
            <a:off x="1515957" y="2636256"/>
            <a:ext cx="465327" cy="95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Arrow Connector 505"/>
          <p:cNvCxnSpPr>
            <a:cxnSpLocks/>
          </p:cNvCxnSpPr>
          <p:nvPr/>
        </p:nvCxnSpPr>
        <p:spPr>
          <a:xfrm>
            <a:off x="1523348" y="1492305"/>
            <a:ext cx="1446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671208" y="3772284"/>
            <a:ext cx="1115480" cy="200022"/>
          </a:xfrm>
          <a:prstGeom prst="rect">
            <a:avLst/>
          </a:prstGeom>
          <a:noFill/>
        </p:spPr>
        <p:txBody>
          <a:bodyPr wrap="square" lIns="91411" tIns="45704" rIns="91411" bIns="45704" rtlCol="0" anchor="ctr">
            <a:spAutoFit/>
          </a:bodyPr>
          <a:lstStyle/>
          <a:p>
            <a:pPr algn="ctr" defTabSz="914071">
              <a:defRPr/>
            </a:pPr>
            <a:r>
              <a:rPr lang="en-US" sz="7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Event Hub</a:t>
            </a:r>
          </a:p>
        </p:txBody>
      </p:sp>
      <p:pic>
        <p:nvPicPr>
          <p:cNvPr id="508" name="Picture 507"/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4987" y="3446785"/>
            <a:ext cx="268760" cy="366370"/>
          </a:xfrm>
          <a:prstGeom prst="rect">
            <a:avLst/>
          </a:prstGeom>
        </p:spPr>
      </p:pic>
      <p:sp>
        <p:nvSpPr>
          <p:cNvPr id="510" name="Rectangle 509"/>
          <p:cNvSpPr/>
          <p:nvPr/>
        </p:nvSpPr>
        <p:spPr>
          <a:xfrm>
            <a:off x="1957369" y="2814267"/>
            <a:ext cx="603050" cy="20005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99235"/>
            <a:r>
              <a:rPr lang="en-US" sz="7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Blob Store</a:t>
            </a:r>
          </a:p>
        </p:txBody>
      </p:sp>
      <p:pic>
        <p:nvPicPr>
          <p:cNvPr id="511" name="Picture 510">
            <a:extLst>
              <a:ext uri="{FF2B5EF4-FFF2-40B4-BE49-F238E27FC236}">
                <a16:creationId xmlns:a16="http://schemas.microsoft.com/office/drawing/2014/main" id="{4A84F077-8F25-4C06-BAE4-4AF90482A3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4192" y="2490519"/>
            <a:ext cx="235377" cy="322053"/>
          </a:xfrm>
          <a:prstGeom prst="rect">
            <a:avLst/>
          </a:prstGeom>
        </p:spPr>
      </p:pic>
      <p:cxnSp>
        <p:nvCxnSpPr>
          <p:cNvPr id="516" name="Straight Arrow Connector 515"/>
          <p:cNvCxnSpPr>
            <a:cxnSpLocks/>
          </p:cNvCxnSpPr>
          <p:nvPr/>
        </p:nvCxnSpPr>
        <p:spPr>
          <a:xfrm>
            <a:off x="1523348" y="1906754"/>
            <a:ext cx="1446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1916453" y="1314760"/>
            <a:ext cx="387716" cy="1384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tx2"/>
                </a:solidFill>
              </a:rPr>
              <a:t>Pull</a:t>
            </a:r>
          </a:p>
        </p:txBody>
      </p:sp>
      <p:sp>
        <p:nvSpPr>
          <p:cNvPr id="519" name="TextBox 518"/>
          <p:cNvSpPr txBox="1"/>
          <p:nvPr/>
        </p:nvSpPr>
        <p:spPr>
          <a:xfrm>
            <a:off x="1580688" y="2431765"/>
            <a:ext cx="387716" cy="1384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tx2"/>
                </a:solidFill>
              </a:rPr>
              <a:t>Push</a:t>
            </a:r>
          </a:p>
        </p:txBody>
      </p:sp>
      <p:sp>
        <p:nvSpPr>
          <p:cNvPr id="522" name="TextBox 521"/>
          <p:cNvSpPr txBox="1"/>
          <p:nvPr/>
        </p:nvSpPr>
        <p:spPr>
          <a:xfrm>
            <a:off x="4989242" y="3326563"/>
            <a:ext cx="382587" cy="160241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1000" b="1" kern="0" dirty="0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</a:p>
        </p:txBody>
      </p:sp>
      <p:pic>
        <p:nvPicPr>
          <p:cNvPr id="523" name="Picture 522">
            <a:extLst>
              <a:ext uri="{FF2B5EF4-FFF2-40B4-BE49-F238E27FC236}">
                <a16:creationId xmlns:a16="http://schemas.microsoft.com/office/drawing/2014/main" id="{79D9E63C-F1D1-4047-BC34-E226EF482F0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4926" y="3515090"/>
            <a:ext cx="231219" cy="228323"/>
          </a:xfrm>
          <a:prstGeom prst="rect">
            <a:avLst/>
          </a:prstGeom>
        </p:spPr>
      </p:pic>
      <p:sp>
        <p:nvSpPr>
          <p:cNvPr id="524" name="Rectangle 523">
            <a:extLst>
              <a:ext uri="{FF2B5EF4-FFF2-40B4-BE49-F238E27FC236}">
                <a16:creationId xmlns:a16="http://schemas.microsoft.com/office/drawing/2014/main" id="{A536EE2C-DE3E-4E6C-88C6-8DC95BCF58F6}"/>
              </a:ext>
            </a:extLst>
          </p:cNvPr>
          <p:cNvSpPr/>
          <p:nvPr/>
        </p:nvSpPr>
        <p:spPr>
          <a:xfrm>
            <a:off x="4861418" y="3730719"/>
            <a:ext cx="638234" cy="301307"/>
          </a:xfrm>
          <a:prstGeom prst="rect">
            <a:avLst/>
          </a:prstGeom>
        </p:spPr>
        <p:txBody>
          <a:bodyPr wrap="squar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ADLS Gen2</a:t>
            </a:r>
          </a:p>
        </p:txBody>
      </p:sp>
      <p:pic>
        <p:nvPicPr>
          <p:cNvPr id="528" name="Picture 527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610" y="1582017"/>
            <a:ext cx="649449" cy="369954"/>
          </a:xfrm>
          <a:prstGeom prst="rect">
            <a:avLst/>
          </a:prstGeom>
        </p:spPr>
      </p:pic>
      <p:pic>
        <p:nvPicPr>
          <p:cNvPr id="529" name="Picture 528"/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BFD"/>
              </a:clrFrom>
              <a:clrTo>
                <a:srgbClr val="FFFB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7154" y="1574869"/>
            <a:ext cx="319598" cy="297204"/>
          </a:xfrm>
          <a:prstGeom prst="rect">
            <a:avLst/>
          </a:prstGeom>
        </p:spPr>
      </p:pic>
      <p:pic>
        <p:nvPicPr>
          <p:cNvPr id="530" name="Picture 529"/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6237" y="2788752"/>
            <a:ext cx="170001" cy="218700"/>
          </a:xfrm>
          <a:prstGeom prst="rect">
            <a:avLst/>
          </a:prstGeom>
        </p:spPr>
      </p:pic>
      <p:sp>
        <p:nvSpPr>
          <p:cNvPr id="531" name="Striped Right Arrow 530"/>
          <p:cNvSpPr/>
          <p:nvPr/>
        </p:nvSpPr>
        <p:spPr>
          <a:xfrm rot="5400000">
            <a:off x="4938468" y="2823358"/>
            <a:ext cx="739688" cy="175203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532" name="Picture 5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1505" y="2863494"/>
            <a:ext cx="759971" cy="270741"/>
          </a:xfrm>
          <a:prstGeom prst="rect">
            <a:avLst/>
          </a:prstGeom>
        </p:spPr>
      </p:pic>
      <p:sp>
        <p:nvSpPr>
          <p:cNvPr id="533" name="Rectangle 532">
            <a:extLst>
              <a:ext uri="{FF2B5EF4-FFF2-40B4-BE49-F238E27FC236}">
                <a16:creationId xmlns:a16="http://schemas.microsoft.com/office/drawing/2014/main" id="{A536EE2C-DE3E-4E6C-88C6-8DC95BCF58F6}"/>
              </a:ext>
            </a:extLst>
          </p:cNvPr>
          <p:cNvSpPr/>
          <p:nvPr/>
        </p:nvSpPr>
        <p:spPr>
          <a:xfrm>
            <a:off x="6378680" y="2908612"/>
            <a:ext cx="1460286" cy="154287"/>
          </a:xfrm>
          <a:prstGeom prst="rect">
            <a:avLst/>
          </a:prstGeom>
        </p:spPr>
        <p:txBody>
          <a:bodyPr wrap="squar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Azure Data Catalog</a:t>
            </a:r>
          </a:p>
        </p:txBody>
      </p:sp>
      <p:pic>
        <p:nvPicPr>
          <p:cNvPr id="534" name="Picture 533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1899" y="2924660"/>
            <a:ext cx="190797" cy="220625"/>
          </a:xfrm>
          <a:prstGeom prst="rect">
            <a:avLst/>
          </a:prstGeom>
        </p:spPr>
      </p:pic>
      <p:sp>
        <p:nvSpPr>
          <p:cNvPr id="535" name="TextBox 534"/>
          <p:cNvSpPr txBox="1"/>
          <p:nvPr/>
        </p:nvSpPr>
        <p:spPr>
          <a:xfrm>
            <a:off x="6364479" y="3253687"/>
            <a:ext cx="581270" cy="210005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1000" b="1" kern="0" dirty="0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Curated</a:t>
            </a:r>
          </a:p>
        </p:txBody>
      </p:sp>
      <p:pic>
        <p:nvPicPr>
          <p:cNvPr id="536" name="Picture 535">
            <a:extLst>
              <a:ext uri="{FF2B5EF4-FFF2-40B4-BE49-F238E27FC236}">
                <a16:creationId xmlns:a16="http://schemas.microsoft.com/office/drawing/2014/main" id="{79D9E63C-F1D1-4047-BC34-E226EF482F0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9505" y="3515090"/>
            <a:ext cx="231219" cy="228323"/>
          </a:xfrm>
          <a:prstGeom prst="rect">
            <a:avLst/>
          </a:prstGeom>
        </p:spPr>
      </p:pic>
      <p:sp>
        <p:nvSpPr>
          <p:cNvPr id="537" name="Rectangle 536">
            <a:extLst>
              <a:ext uri="{FF2B5EF4-FFF2-40B4-BE49-F238E27FC236}">
                <a16:creationId xmlns:a16="http://schemas.microsoft.com/office/drawing/2014/main" id="{A536EE2C-DE3E-4E6C-88C6-8DC95BCF58F6}"/>
              </a:ext>
            </a:extLst>
          </p:cNvPr>
          <p:cNvSpPr/>
          <p:nvPr/>
        </p:nvSpPr>
        <p:spPr>
          <a:xfrm>
            <a:off x="6335997" y="3730718"/>
            <a:ext cx="638234" cy="301308"/>
          </a:xfrm>
          <a:prstGeom prst="rect">
            <a:avLst/>
          </a:prstGeom>
        </p:spPr>
        <p:txBody>
          <a:bodyPr wrap="squar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ADLS Gen2</a:t>
            </a:r>
          </a:p>
        </p:txBody>
      </p:sp>
      <p:pic>
        <p:nvPicPr>
          <p:cNvPr id="538" name="Picture 53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9575" y="3495818"/>
            <a:ext cx="235431" cy="266866"/>
          </a:xfrm>
          <a:prstGeom prst="rect">
            <a:avLst/>
          </a:prstGeom>
        </p:spPr>
      </p:pic>
      <p:sp>
        <p:nvSpPr>
          <p:cNvPr id="539" name="Rectangle 538"/>
          <p:cNvSpPr/>
          <p:nvPr/>
        </p:nvSpPr>
        <p:spPr>
          <a:xfrm>
            <a:off x="8610141" y="4512340"/>
            <a:ext cx="603049" cy="2000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699235"/>
            <a:r>
              <a:rPr lang="en-US" sz="7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Blob Store</a:t>
            </a:r>
          </a:p>
        </p:txBody>
      </p:sp>
      <p:pic>
        <p:nvPicPr>
          <p:cNvPr id="540" name="Picture 539">
            <a:extLst>
              <a:ext uri="{FF2B5EF4-FFF2-40B4-BE49-F238E27FC236}">
                <a16:creationId xmlns:a16="http://schemas.microsoft.com/office/drawing/2014/main" id="{4A84F077-8F25-4C06-BAE4-4AF90482A3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6637" y="4276691"/>
            <a:ext cx="214715" cy="249676"/>
          </a:xfrm>
          <a:prstGeom prst="rect">
            <a:avLst/>
          </a:prstGeom>
        </p:spPr>
      </p:pic>
      <p:sp>
        <p:nvSpPr>
          <p:cNvPr id="541" name="TextBox 540"/>
          <p:cNvSpPr txBox="1"/>
          <p:nvPr/>
        </p:nvSpPr>
        <p:spPr>
          <a:xfrm>
            <a:off x="7952112" y="3232197"/>
            <a:ext cx="670356" cy="235676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1000" b="1" kern="0" dirty="0">
                <a:solidFill>
                  <a:srgbClr val="1414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Published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80637646-CB72-4C88-B47E-B2162EEB6CAA}"/>
              </a:ext>
            </a:extLst>
          </p:cNvPr>
          <p:cNvSpPr/>
          <p:nvPr/>
        </p:nvSpPr>
        <p:spPr>
          <a:xfrm>
            <a:off x="7447131" y="3664281"/>
            <a:ext cx="1680318" cy="434183"/>
          </a:xfrm>
          <a:prstGeom prst="rect">
            <a:avLst/>
          </a:prstGeom>
        </p:spPr>
        <p:txBody>
          <a:bodyPr wrap="non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Synapse Managed Storage</a:t>
            </a:r>
          </a:p>
        </p:txBody>
      </p:sp>
      <p:sp>
        <p:nvSpPr>
          <p:cNvPr id="543" name="TextBox 212"/>
          <p:cNvSpPr txBox="1"/>
          <p:nvPr/>
        </p:nvSpPr>
        <p:spPr>
          <a:xfrm>
            <a:off x="4342827" y="1826844"/>
            <a:ext cx="444931" cy="156415"/>
          </a:xfrm>
          <a:prstGeom prst="rect">
            <a:avLst/>
          </a:prstGeom>
          <a:noFill/>
        </p:spPr>
        <p:txBody>
          <a:bodyPr wrap="square" lIns="48220" tIns="24111" rIns="48220" bIns="24111" rtlCol="0" anchor="ctr">
            <a:spAutoFit/>
          </a:bodyPr>
          <a:lstStyle>
            <a:defPPr>
              <a:defRPr lang="en-US"/>
            </a:defPPr>
            <a:lvl1pPr algn="ctr" defTabSz="58414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342864" indent="114288" algn="ctr" defTabSz="58414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685729" indent="228577" algn="ctr" defTabSz="58414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028595" indent="342864" algn="ctr" defTabSz="58414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1371460" indent="457152" algn="ctr" defTabSz="584140" rtl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285767" algn="l" defTabSz="914307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742919" algn="l" defTabSz="914307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200072" algn="l" defTabSz="914307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657226" algn="l" defTabSz="914307" rtl="0" eaLnBrk="1" latinLnBrk="0" hangingPunct="1">
              <a:defRPr sz="3600" kern="12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defTabSz="482214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prstClr val="black"/>
                </a:solidFill>
                <a:latin typeface="+mn-lt"/>
                <a:ea typeface="+mn-ea"/>
                <a:cs typeface="+mn-cs"/>
              </a:rPr>
              <a:t>ADF   </a:t>
            </a:r>
          </a:p>
        </p:txBody>
      </p:sp>
      <p:pic>
        <p:nvPicPr>
          <p:cNvPr id="544" name="Picture 543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6260" y="2012150"/>
            <a:ext cx="198065" cy="224513"/>
          </a:xfrm>
          <a:prstGeom prst="rect">
            <a:avLst/>
          </a:prstGeom>
        </p:spPr>
      </p:pic>
      <p:sp>
        <p:nvSpPr>
          <p:cNvPr id="545" name="Rectangle 544">
            <a:extLst>
              <a:ext uri="{FF2B5EF4-FFF2-40B4-BE49-F238E27FC236}">
                <a16:creationId xmlns:a16="http://schemas.microsoft.com/office/drawing/2014/main" id="{A536EE2C-DE3E-4E6C-88C6-8DC95BCF58F6}"/>
              </a:ext>
            </a:extLst>
          </p:cNvPr>
          <p:cNvSpPr/>
          <p:nvPr/>
        </p:nvSpPr>
        <p:spPr>
          <a:xfrm>
            <a:off x="4238752" y="2208304"/>
            <a:ext cx="638234" cy="301308"/>
          </a:xfrm>
          <a:prstGeom prst="rect">
            <a:avLst/>
          </a:prstGeom>
        </p:spPr>
        <p:txBody>
          <a:bodyPr wrap="squar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Polybase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80637646-CB72-4C88-B47E-B2162EEB6CAA}"/>
              </a:ext>
            </a:extLst>
          </p:cNvPr>
          <p:cNvSpPr/>
          <p:nvPr/>
        </p:nvSpPr>
        <p:spPr>
          <a:xfrm>
            <a:off x="4972223" y="2101467"/>
            <a:ext cx="1052485" cy="434183"/>
          </a:xfrm>
          <a:prstGeom prst="rect">
            <a:avLst/>
          </a:prstGeom>
        </p:spPr>
        <p:txBody>
          <a:bodyPr wrap="non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Synapse Analytics</a:t>
            </a:r>
          </a:p>
        </p:txBody>
      </p:sp>
      <p:pic>
        <p:nvPicPr>
          <p:cNvPr id="549" name="Picture 548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2729" y="1977041"/>
            <a:ext cx="230378" cy="261139"/>
          </a:xfrm>
          <a:prstGeom prst="rect">
            <a:avLst/>
          </a:prstGeom>
        </p:spPr>
      </p:pic>
      <p:pic>
        <p:nvPicPr>
          <p:cNvPr id="556" name="Picture 55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3303" y="4745370"/>
            <a:ext cx="759746" cy="432786"/>
          </a:xfrm>
          <a:prstGeom prst="rect">
            <a:avLst/>
          </a:prstGeom>
        </p:spPr>
      </p:pic>
      <p:sp>
        <p:nvSpPr>
          <p:cNvPr id="557" name="Striped Right Arrow 556"/>
          <p:cNvSpPr/>
          <p:nvPr/>
        </p:nvSpPr>
        <p:spPr>
          <a:xfrm rot="16200000">
            <a:off x="8843298" y="2811995"/>
            <a:ext cx="740017" cy="202585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558" name="Picture 557"/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987" y="1754833"/>
            <a:ext cx="578248" cy="342390"/>
          </a:xfrm>
          <a:prstGeom prst="rect">
            <a:avLst/>
          </a:prstGeom>
        </p:spPr>
      </p:pic>
      <p:pic>
        <p:nvPicPr>
          <p:cNvPr id="559" name="Picture 558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5628" y="1706836"/>
            <a:ext cx="245431" cy="268521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675" y="1914478"/>
            <a:ext cx="276889" cy="272861"/>
          </a:xfrm>
          <a:prstGeom prst="rect">
            <a:avLst/>
          </a:prstGeom>
        </p:spPr>
      </p:pic>
      <p:pic>
        <p:nvPicPr>
          <p:cNvPr id="562" name="Picture 561">
            <a:extLst>
              <a:ext uri="{FF2B5EF4-FFF2-40B4-BE49-F238E27FC236}">
                <a16:creationId xmlns:a16="http://schemas.microsoft.com/office/drawing/2014/main" id="{9B54D196-9955-824A-B9D0-EF2D7DEE9B38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2195" y="1620070"/>
            <a:ext cx="459863" cy="205969"/>
          </a:xfrm>
          <a:prstGeom prst="rect">
            <a:avLst/>
          </a:prstGeom>
        </p:spPr>
      </p:pic>
      <p:pic>
        <p:nvPicPr>
          <p:cNvPr id="564" name="Picture 563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5733" y="1625179"/>
            <a:ext cx="274090" cy="310688"/>
          </a:xfrm>
          <a:prstGeom prst="rect">
            <a:avLst/>
          </a:prstGeom>
        </p:spPr>
      </p:pic>
      <p:sp>
        <p:nvSpPr>
          <p:cNvPr id="565" name="Rectangle 564">
            <a:extLst>
              <a:ext uri="{FF2B5EF4-FFF2-40B4-BE49-F238E27FC236}">
                <a16:creationId xmlns:a16="http://schemas.microsoft.com/office/drawing/2014/main" id="{80637646-CB72-4C88-B47E-B2162EEB6CAA}"/>
              </a:ext>
            </a:extLst>
          </p:cNvPr>
          <p:cNvSpPr/>
          <p:nvPr/>
        </p:nvSpPr>
        <p:spPr>
          <a:xfrm>
            <a:off x="8357005" y="1897612"/>
            <a:ext cx="1052485" cy="434184"/>
          </a:xfrm>
          <a:prstGeom prst="rect">
            <a:avLst/>
          </a:prstGeom>
        </p:spPr>
        <p:txBody>
          <a:bodyPr wrap="non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Synapse Analytics</a:t>
            </a: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A536EE2C-DE3E-4E6C-88C6-8DC95BCF58F6}"/>
              </a:ext>
            </a:extLst>
          </p:cNvPr>
          <p:cNvSpPr/>
          <p:nvPr/>
        </p:nvSpPr>
        <p:spPr>
          <a:xfrm>
            <a:off x="7364190" y="1994767"/>
            <a:ext cx="600705" cy="278892"/>
          </a:xfrm>
          <a:prstGeom prst="rect">
            <a:avLst/>
          </a:prstGeom>
        </p:spPr>
        <p:txBody>
          <a:bodyPr wrap="square" lIns="13718" tIns="13718" rIns="13718" bIns="13718" anchor="ctr">
            <a:noAutofit/>
          </a:bodyPr>
          <a:lstStyle/>
          <a:p>
            <a:pPr algn="ctr" defTabSz="699235"/>
            <a:r>
              <a:rPr lang="en-US" sz="900" kern="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Azure ML</a:t>
            </a:r>
          </a:p>
        </p:txBody>
      </p:sp>
      <p:grpSp>
        <p:nvGrpSpPr>
          <p:cNvPr id="568" name="Group 567"/>
          <p:cNvGrpSpPr/>
          <p:nvPr/>
        </p:nvGrpSpPr>
        <p:grpSpPr>
          <a:xfrm>
            <a:off x="8312664" y="1509366"/>
            <a:ext cx="3262729" cy="3655903"/>
            <a:chOff x="6424078" y="1278810"/>
            <a:chExt cx="2503123" cy="2664696"/>
          </a:xfrm>
        </p:grpSpPr>
        <p:sp>
          <p:nvSpPr>
            <p:cNvPr id="571" name="TextBox 570"/>
            <p:cNvSpPr txBox="1"/>
            <p:nvPr/>
          </p:nvSpPr>
          <p:spPr>
            <a:xfrm>
              <a:off x="7481541" y="2891849"/>
              <a:ext cx="596778" cy="252356"/>
            </a:xfrm>
            <a:prstGeom prst="rect">
              <a:avLst/>
            </a:prstGeom>
            <a:noFill/>
          </p:spPr>
          <p:txBody>
            <a:bodyPr wrap="square" lIns="68558" tIns="34279" rIns="68558" bIns="34279" rtlCol="0" anchor="ctr">
              <a:spAutoFit/>
            </a:bodyPr>
            <a:lstStyle/>
            <a:p>
              <a:pPr algn="ctr" defTabSz="685605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</a:t>
              </a:r>
              <a:r>
                <a:rPr lang="en-US" sz="9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9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</a:p>
          </p:txBody>
        </p:sp>
        <p:pic>
          <p:nvPicPr>
            <p:cNvPr id="572" name="Picture 4" descr="https://www.west-wind.com/wsdlgenerator/images/WebService_128.png"/>
            <p:cNvPicPr>
              <a:picLocks noChangeAspect="1" noChangeArrowheads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931" y="2586109"/>
              <a:ext cx="283023" cy="27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" name="TextBox 572"/>
            <p:cNvSpPr txBox="1"/>
            <p:nvPr/>
          </p:nvSpPr>
          <p:spPr>
            <a:xfrm>
              <a:off x="7531627" y="2155878"/>
              <a:ext cx="486219" cy="291598"/>
            </a:xfrm>
            <a:prstGeom prst="rect">
              <a:avLst/>
            </a:prstGeom>
            <a:noFill/>
          </p:spPr>
          <p:txBody>
            <a:bodyPr wrap="square" lIns="121880" tIns="60938" rIns="121880" bIns="60938" rtlCol="0" anchor="ctr">
              <a:spAutoFit/>
            </a:bodyPr>
            <a:lstStyle/>
            <a:p>
              <a:pPr algn="ctr" defTabSz="1218791">
                <a:defRPr/>
              </a:pPr>
              <a:r>
                <a:rPr lang="en-US" sz="9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REST API</a:t>
              </a:r>
            </a:p>
          </p:txBody>
        </p:sp>
        <p:pic>
          <p:nvPicPr>
            <p:cNvPr id="574" name="Picture 573"/>
            <p:cNvPicPr>
              <a:picLocks noChangeAspect="1"/>
            </p:cNvPicPr>
            <p:nvPr/>
          </p:nvPicPr>
          <p:blipFill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14226" y="1889937"/>
              <a:ext cx="276754" cy="262612"/>
            </a:xfrm>
            <a:prstGeom prst="rect">
              <a:avLst/>
            </a:prstGeom>
          </p:spPr>
        </p:pic>
        <p:sp>
          <p:nvSpPr>
            <p:cNvPr id="575" name="TextBox 574"/>
            <p:cNvSpPr txBox="1"/>
            <p:nvPr/>
          </p:nvSpPr>
          <p:spPr>
            <a:xfrm>
              <a:off x="7476852" y="3550959"/>
              <a:ext cx="551502" cy="392547"/>
            </a:xfrm>
            <a:prstGeom prst="rect">
              <a:avLst/>
            </a:prstGeom>
            <a:noFill/>
          </p:spPr>
          <p:txBody>
            <a:bodyPr wrap="square" lIns="121880" tIns="60938" rIns="121880" bIns="60938" rtlCol="0" anchor="ctr">
              <a:spAutoFit/>
            </a:bodyPr>
            <a:lstStyle>
              <a:defPPr>
                <a:defRPr lang="en-US"/>
              </a:defPPr>
              <a:lvl1pPr algn="ctr" defTabSz="1624881">
                <a:defRPr sz="800" b="1" kern="0">
                  <a:solidFill>
                    <a:prstClr val="black"/>
                  </a:solidFill>
                  <a:latin typeface="Calibri" panose="020F0502020204030204" pitchFamily="34" charset="0"/>
                </a:defRPr>
              </a:lvl1pPr>
            </a:lstStyle>
            <a:p>
              <a:pPr defTabSz="1625054">
                <a:defRPr/>
              </a:pPr>
              <a:r>
                <a:rPr lang="en-US" sz="900" b="0" dirty="0">
                  <a:latin typeface="Arial" panose="020B0604020202020204" pitchFamily="34" charset="0"/>
                  <a:cs typeface="Arial" panose="020B0604020202020204" pitchFamily="34" charset="0"/>
                </a:rPr>
                <a:t>Azure Service Fabric</a:t>
              </a:r>
            </a:p>
          </p:txBody>
        </p:sp>
        <p:pic>
          <p:nvPicPr>
            <p:cNvPr id="576" name="Picture 575"/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23343" y="3300640"/>
              <a:ext cx="398451" cy="244676"/>
            </a:xfrm>
            <a:prstGeom prst="rect">
              <a:avLst/>
            </a:prstGeom>
          </p:spPr>
        </p:pic>
        <p:grpSp>
          <p:nvGrpSpPr>
            <p:cNvPr id="577" name="Group 576"/>
            <p:cNvGrpSpPr/>
            <p:nvPr/>
          </p:nvGrpSpPr>
          <p:grpSpPr>
            <a:xfrm>
              <a:off x="7336946" y="1278810"/>
              <a:ext cx="870112" cy="496272"/>
              <a:chOff x="8923884" y="1185848"/>
              <a:chExt cx="870112" cy="496272"/>
            </a:xfrm>
          </p:grpSpPr>
          <p:pic>
            <p:nvPicPr>
              <p:cNvPr id="586" name="Picture 2" descr="https://azure.microsoft.com/svghandler/analysis-services/?width=600&amp;height=315"/>
              <p:cNvPicPr>
                <a:picLocks noChangeAspect="1" noChangeArrowheads="1"/>
              </p:cNvPicPr>
              <p:nvPr/>
            </p:nvPicPr>
            <p:blipFill>
              <a:blip r:embed="rId2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00036" y="1185848"/>
                <a:ext cx="466241" cy="2447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7" name="TextBox 586"/>
              <p:cNvSpPr txBox="1"/>
              <p:nvPr/>
            </p:nvSpPr>
            <p:spPr>
              <a:xfrm>
                <a:off x="8923884" y="1536346"/>
                <a:ext cx="870112" cy="145774"/>
              </a:xfrm>
              <a:prstGeom prst="rect">
                <a:avLst/>
              </a:prstGeom>
              <a:noFill/>
            </p:spPr>
            <p:txBody>
              <a:bodyPr wrap="square" lIns="91387" tIns="45692" rIns="91387" bIns="45692" rtlCol="0" anchor="ctr">
                <a:spAutoFit/>
              </a:bodyPr>
              <a:lstStyle/>
              <a:p>
                <a:pPr algn="ctr" defTabSz="913819">
                  <a:defRPr/>
                </a:pPr>
                <a:r>
                  <a:rPr lang="en-US" sz="700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Azure Analysis Services</a:t>
                </a:r>
              </a:p>
            </p:txBody>
          </p:sp>
        </p:grpSp>
        <p:pic>
          <p:nvPicPr>
            <p:cNvPr id="578" name="Picture 577"/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4576" y="2889614"/>
              <a:ext cx="622625" cy="202617"/>
            </a:xfrm>
            <a:prstGeom prst="rect">
              <a:avLst/>
            </a:prstGeom>
          </p:spPr>
        </p:pic>
        <p:pic>
          <p:nvPicPr>
            <p:cNvPr id="579" name="Picture 578"/>
            <p:cNvPicPr>
              <a:picLocks noChangeAspect="1"/>
            </p:cNvPicPr>
            <p:nvPr/>
          </p:nvPicPr>
          <p:blipFill>
            <a:blip r:embed="rId2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8944" y="2137446"/>
              <a:ext cx="472206" cy="364615"/>
            </a:xfrm>
            <a:prstGeom prst="rect">
              <a:avLst/>
            </a:prstGeom>
          </p:spPr>
        </p:pic>
        <p:pic>
          <p:nvPicPr>
            <p:cNvPr id="580" name="Picture 579">
              <a:extLst>
                <a:ext uri="{FF2B5EF4-FFF2-40B4-BE49-F238E27FC236}">
                  <a16:creationId xmlns:a16="http://schemas.microsoft.com/office/drawing/2014/main" id="{62ADC41B-797C-4703-9AD6-F2BB9968D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3460" y="1382577"/>
              <a:ext cx="330495" cy="328440"/>
            </a:xfrm>
            <a:prstGeom prst="rect">
              <a:avLst/>
            </a:prstGeom>
          </p:spPr>
        </p:pic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30FA1DB5-2CE2-4DB0-80EF-86B39B677E05}"/>
                </a:ext>
              </a:extLst>
            </p:cNvPr>
            <p:cNvSpPr/>
            <p:nvPr/>
          </p:nvSpPr>
          <p:spPr>
            <a:xfrm>
              <a:off x="8324228" y="1693172"/>
              <a:ext cx="504566" cy="21911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4" tIns="34292" rIns="68584" bIns="3429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002060"/>
                  </a:solidFill>
                </a:rPr>
                <a:t>PowerBI</a:t>
              </a:r>
            </a:p>
          </p:txBody>
        </p:sp>
        <p:sp>
          <p:nvSpPr>
            <p:cNvPr id="582" name="Right Arrow 581"/>
            <p:cNvSpPr/>
            <p:nvPr/>
          </p:nvSpPr>
          <p:spPr>
            <a:xfrm>
              <a:off x="7270618" y="1704412"/>
              <a:ext cx="202391" cy="14272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83" name="Right Arrow 582"/>
            <p:cNvSpPr/>
            <p:nvPr/>
          </p:nvSpPr>
          <p:spPr>
            <a:xfrm>
              <a:off x="8148722" y="1920326"/>
              <a:ext cx="161378" cy="103797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84" name="Right Arrow 583"/>
            <p:cNvSpPr/>
            <p:nvPr/>
          </p:nvSpPr>
          <p:spPr>
            <a:xfrm>
              <a:off x="6424078" y="3692375"/>
              <a:ext cx="1053741" cy="8990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9B54D196-9955-824A-B9D0-EF2D7DEE9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1077" y="3479420"/>
              <a:ext cx="432256" cy="176955"/>
            </a:xfrm>
            <a:prstGeom prst="rect">
              <a:avLst/>
            </a:prstGeom>
          </p:spPr>
        </p:pic>
      </p:grpSp>
      <p:grpSp>
        <p:nvGrpSpPr>
          <p:cNvPr id="467" name="Group 466"/>
          <p:cNvGrpSpPr/>
          <p:nvPr/>
        </p:nvGrpSpPr>
        <p:grpSpPr>
          <a:xfrm>
            <a:off x="3023340" y="1294721"/>
            <a:ext cx="860780" cy="1214892"/>
            <a:chOff x="2310479" y="1123984"/>
            <a:chExt cx="685802" cy="885506"/>
          </a:xfrm>
        </p:grpSpPr>
        <p:sp>
          <p:nvSpPr>
            <p:cNvPr id="163" name="Rounded Rectangle 162"/>
            <p:cNvSpPr/>
            <p:nvPr/>
          </p:nvSpPr>
          <p:spPr>
            <a:xfrm>
              <a:off x="2310479" y="1123984"/>
              <a:ext cx="685802" cy="885506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10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340455" y="1834050"/>
              <a:ext cx="609495" cy="154514"/>
            </a:xfrm>
            <a:prstGeom prst="rect">
              <a:avLst/>
            </a:prstGeom>
            <a:noFill/>
          </p:spPr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r>
                <a:rPr lang="en-US" sz="1000" b="1" kern="0" dirty="0">
                  <a:solidFill>
                    <a:srgbClr val="1414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</a:t>
              </a:r>
            </a:p>
          </p:txBody>
        </p:sp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C10FDF68-51EB-4CBB-B2CF-0615793DA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50001" y="1635917"/>
              <a:ext cx="117415" cy="133336"/>
            </a:xfrm>
            <a:prstGeom prst="rect">
              <a:avLst/>
            </a:prstGeom>
          </p:spPr>
        </p:pic>
        <p:pic>
          <p:nvPicPr>
            <p:cNvPr id="521" name="Picture 520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435576" y="1520011"/>
              <a:ext cx="381000" cy="123825"/>
            </a:xfrm>
            <a:prstGeom prst="rect">
              <a:avLst/>
            </a:prstGeom>
          </p:spPr>
        </p:pic>
        <p:sp>
          <p:nvSpPr>
            <p:cNvPr id="514" name="TextBox 212"/>
            <p:cNvSpPr txBox="1"/>
            <p:nvPr/>
          </p:nvSpPr>
          <p:spPr>
            <a:xfrm>
              <a:off x="2599745" y="1210112"/>
              <a:ext cx="341346" cy="114007"/>
            </a:xfrm>
            <a:prstGeom prst="rect">
              <a:avLst/>
            </a:prstGeom>
            <a:noFill/>
          </p:spPr>
          <p:txBody>
            <a:bodyPr wrap="square" lIns="48220" tIns="24111" rIns="48220" bIns="24111" rtlCol="0" anchor="ctr">
              <a:spAutoFit/>
            </a:bodyPr>
            <a:lstStyle>
              <a:defPPr>
                <a:defRPr lang="en-US"/>
              </a:defPPr>
              <a:lvl1pPr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342864" indent="114288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685729" indent="228577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028595" indent="342864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1371460" indent="457152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285767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742919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200072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657226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defTabSz="482214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ADF   </a:t>
              </a:r>
            </a:p>
          </p:txBody>
        </p:sp>
        <p:pic>
          <p:nvPicPr>
            <p:cNvPr id="513" name="Picture 512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9855" y="1154229"/>
              <a:ext cx="221418" cy="195622"/>
            </a:xfrm>
            <a:prstGeom prst="rect">
              <a:avLst/>
            </a:prstGeom>
          </p:spPr>
        </p:pic>
        <p:sp>
          <p:nvSpPr>
            <p:cNvPr id="164" name="Rounded Rectangle 163"/>
            <p:cNvSpPr/>
            <p:nvPr/>
          </p:nvSpPr>
          <p:spPr>
            <a:xfrm>
              <a:off x="2366064" y="1450096"/>
              <a:ext cx="566564" cy="341286"/>
            </a:xfrm>
            <a:prstGeom prst="round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10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2368682" y="1160170"/>
              <a:ext cx="570553" cy="197129"/>
            </a:xfrm>
            <a:prstGeom prst="round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10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0" name="Straight Arrow Connector 179"/>
          <p:cNvCxnSpPr/>
          <p:nvPr/>
        </p:nvCxnSpPr>
        <p:spPr>
          <a:xfrm>
            <a:off x="3979606" y="3620076"/>
            <a:ext cx="422831" cy="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  <a:endCxn id="42" idx="2"/>
          </p:cNvCxnSpPr>
          <p:nvPr/>
        </p:nvCxnSpPr>
        <p:spPr>
          <a:xfrm flipV="1">
            <a:off x="2263542" y="4043626"/>
            <a:ext cx="0" cy="183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8" name="Group 457"/>
          <p:cNvGrpSpPr/>
          <p:nvPr/>
        </p:nvGrpSpPr>
        <p:grpSpPr>
          <a:xfrm>
            <a:off x="1824120" y="4271150"/>
            <a:ext cx="933782" cy="821465"/>
            <a:chOff x="1517699" y="2517616"/>
            <a:chExt cx="716382" cy="568684"/>
          </a:xfrm>
        </p:grpSpPr>
        <p:sp>
          <p:nvSpPr>
            <p:cNvPr id="182" name="Rounded Rectangle 181"/>
            <p:cNvSpPr/>
            <p:nvPr/>
          </p:nvSpPr>
          <p:spPr>
            <a:xfrm>
              <a:off x="1517699" y="2526889"/>
              <a:ext cx="716382" cy="559411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10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1631830" y="2517616"/>
              <a:ext cx="492007" cy="125104"/>
            </a:xfrm>
            <a:prstGeom prst="rect">
              <a:avLst/>
            </a:prstGeom>
            <a:noFill/>
          </p:spPr>
          <p:txBody>
            <a:bodyPr wrap="square" lIns="6642" tIns="6642" rIns="6642" bIns="6642" rtlCol="0" anchor="ctr">
              <a:noAutofit/>
            </a:bodyPr>
            <a:lstStyle>
              <a:defPPr>
                <a:defRPr lang="en-US"/>
              </a:defPPr>
              <a:lvl1pPr algn="ctr" defTabSz="249094">
                <a:defRPr sz="900" b="1" kern="0">
                  <a:solidFill>
                    <a:srgbClr val="141414"/>
                  </a:solidFill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CDC</a:t>
              </a: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10FDF68-51EB-4CBB-B2CF-0615793DA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85719" y="2853480"/>
              <a:ext cx="117415" cy="133336"/>
            </a:xfrm>
            <a:prstGeom prst="rect">
              <a:avLst/>
            </a:prstGeom>
          </p:spPr>
        </p:pic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672931" y="2637701"/>
              <a:ext cx="381000" cy="123825"/>
            </a:xfrm>
            <a:prstGeom prst="rect">
              <a:avLst/>
            </a:prstGeom>
          </p:spPr>
        </p:pic>
        <p:sp>
          <p:nvSpPr>
            <p:cNvPr id="193" name="Rounded Rectangle 192"/>
            <p:cNvSpPr/>
            <p:nvPr/>
          </p:nvSpPr>
          <p:spPr>
            <a:xfrm>
              <a:off x="1562427" y="2650286"/>
              <a:ext cx="609495" cy="287515"/>
            </a:xfrm>
            <a:prstGeom prst="round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10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622449" y="2776781"/>
              <a:ext cx="541629" cy="74574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700" dirty="0">
                  <a:solidFill>
                    <a:schemeClr val="tx2"/>
                  </a:solidFill>
                </a:rPr>
                <a:t>MIMIX Share</a:t>
              </a:r>
            </a:p>
          </p:txBody>
        </p:sp>
      </p:grpSp>
      <p:cxnSp>
        <p:nvCxnSpPr>
          <p:cNvPr id="198" name="Straight Arrow Connector 197"/>
          <p:cNvCxnSpPr>
            <a:cxnSpLocks/>
            <a:endCxn id="42" idx="1"/>
          </p:cNvCxnSpPr>
          <p:nvPr/>
        </p:nvCxnSpPr>
        <p:spPr>
          <a:xfrm>
            <a:off x="1535234" y="3626560"/>
            <a:ext cx="306123" cy="9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>
            <a:off x="3029320" y="3217250"/>
            <a:ext cx="893919" cy="1171513"/>
            <a:chOff x="2310479" y="1123983"/>
            <a:chExt cx="685802" cy="853887"/>
          </a:xfrm>
        </p:grpSpPr>
        <p:sp>
          <p:nvSpPr>
            <p:cNvPr id="216" name="Rounded Rectangle 215"/>
            <p:cNvSpPr/>
            <p:nvPr/>
          </p:nvSpPr>
          <p:spPr>
            <a:xfrm>
              <a:off x="2310479" y="1123983"/>
              <a:ext cx="685802" cy="853887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10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320024" y="1615307"/>
              <a:ext cx="609495" cy="154514"/>
            </a:xfrm>
            <a:prstGeom prst="rect">
              <a:avLst/>
            </a:prstGeom>
            <a:noFill/>
          </p:spPr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r>
                <a:rPr lang="en-US" sz="1000" b="1" kern="0" dirty="0">
                  <a:solidFill>
                    <a:srgbClr val="14141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CDC and Streaming</a:t>
              </a:r>
            </a:p>
          </p:txBody>
        </p:sp>
        <p:sp>
          <p:nvSpPr>
            <p:cNvPr id="220" name="TextBox 212"/>
            <p:cNvSpPr txBox="1"/>
            <p:nvPr/>
          </p:nvSpPr>
          <p:spPr>
            <a:xfrm>
              <a:off x="2599747" y="1318265"/>
              <a:ext cx="341347" cy="114007"/>
            </a:xfrm>
            <a:prstGeom prst="rect">
              <a:avLst/>
            </a:prstGeom>
            <a:noFill/>
          </p:spPr>
          <p:txBody>
            <a:bodyPr wrap="square" lIns="48220" tIns="24111" rIns="48220" bIns="24111" rtlCol="0" anchor="ctr">
              <a:spAutoFit/>
            </a:bodyPr>
            <a:lstStyle>
              <a:defPPr>
                <a:defRPr lang="en-US"/>
              </a:defPPr>
              <a:lvl1pPr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342864" indent="114288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685729" indent="228577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028595" indent="342864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1371460" indent="457152" algn="ctr" defTabSz="584140" rtl="0" fontAlgn="base" hangingPunct="0"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285767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742919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200072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657226" algn="l" defTabSz="914307" rtl="0" eaLnBrk="1" latinLnBrk="0" hangingPunct="1">
                <a:defRPr sz="3600" kern="12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defTabSz="482214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ADF   </a:t>
              </a:r>
            </a:p>
          </p:txBody>
        </p:sp>
        <p:pic>
          <p:nvPicPr>
            <p:cNvPr id="221" name="Picture 220"/>
            <p:cNvPicPr>
              <a:picLocks noChangeAspect="1"/>
            </p:cNvPicPr>
            <p:nvPr/>
          </p:nvPicPr>
          <p:blipFill>
            <a:blip r:embed="rId3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29855" y="1262381"/>
              <a:ext cx="221418" cy="195622"/>
            </a:xfrm>
            <a:prstGeom prst="rect">
              <a:avLst/>
            </a:prstGeom>
          </p:spPr>
        </p:pic>
        <p:sp>
          <p:nvSpPr>
            <p:cNvPr id="223" name="Rounded Rectangle 222"/>
            <p:cNvSpPr/>
            <p:nvPr/>
          </p:nvSpPr>
          <p:spPr>
            <a:xfrm>
              <a:off x="2368682" y="1268322"/>
              <a:ext cx="570553" cy="197129"/>
            </a:xfrm>
            <a:prstGeom prst="round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6642" tIns="6642" rIns="6642" bIns="6642" rtlCol="0" anchor="ctr">
              <a:noAutofit/>
            </a:bodyPr>
            <a:lstStyle/>
            <a:p>
              <a:pPr algn="ctr" defTabSz="249120">
                <a:defRPr/>
              </a:pPr>
              <a:endParaRPr lang="en-US" sz="1000" dirty="0">
                <a:solidFill>
                  <a:srgbClr val="50B3C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4" name="Straight Arrow Connector 223"/>
          <p:cNvCxnSpPr/>
          <p:nvPr/>
        </p:nvCxnSpPr>
        <p:spPr>
          <a:xfrm>
            <a:off x="2540532" y="2656136"/>
            <a:ext cx="454189" cy="58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/>
          <p:nvPr/>
        </p:nvCxnSpPr>
        <p:spPr>
          <a:xfrm>
            <a:off x="2704546" y="3608865"/>
            <a:ext cx="265135" cy="2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819187" y="1726175"/>
            <a:ext cx="1298308" cy="1384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tx2"/>
                </a:solidFill>
              </a:rPr>
              <a:t>MF File Pull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1548547" y="3452429"/>
            <a:ext cx="571226" cy="1384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tx2"/>
                </a:solidFill>
              </a:rPr>
              <a:t>Publish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1497004" y="4476905"/>
            <a:ext cx="387716" cy="138499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900" b="1" dirty="0">
                <a:solidFill>
                  <a:schemeClr val="tx2"/>
                </a:solidFill>
              </a:rPr>
              <a:t>Push</a:t>
            </a:r>
          </a:p>
        </p:txBody>
      </p:sp>
      <p:sp>
        <p:nvSpPr>
          <p:cNvPr id="256" name="Rounded Rectangle 255"/>
          <p:cNvSpPr/>
          <p:nvPr/>
        </p:nvSpPr>
        <p:spPr>
          <a:xfrm>
            <a:off x="227131" y="4801284"/>
            <a:ext cx="1224006" cy="343982"/>
          </a:xfrm>
          <a:prstGeom prst="roundRect">
            <a:avLst>
              <a:gd name="adj" fmla="val 8631"/>
            </a:avLst>
          </a:prstGeom>
          <a:solidFill>
            <a:schemeClr val="accent1">
              <a:lumMod val="25000"/>
              <a:lumOff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6642" tIns="6642" rIns="6642" bIns="6642" rtlCol="0" anchor="ctr">
            <a:noAutofit/>
          </a:bodyPr>
          <a:lstStyle/>
          <a:p>
            <a:pPr algn="ctr" defTabSz="249120">
              <a:defRPr/>
            </a:pPr>
            <a:r>
              <a:rPr lang="en-US" sz="10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Sources</a:t>
            </a:r>
          </a:p>
        </p:txBody>
      </p:sp>
      <p:cxnSp>
        <p:nvCxnSpPr>
          <p:cNvPr id="257" name="Straight Arrow Connector 256"/>
          <p:cNvCxnSpPr/>
          <p:nvPr/>
        </p:nvCxnSpPr>
        <p:spPr>
          <a:xfrm>
            <a:off x="3957297" y="4901748"/>
            <a:ext cx="1804585" cy="15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969679" y="1028737"/>
            <a:ext cx="987617" cy="22676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>
            <a:defPPr>
              <a:defRPr lang="en-US"/>
            </a:defPPr>
            <a:lvl1pPr algn="ctr" defTabSz="322650" fontAlgn="base">
              <a:spcBef>
                <a:spcPct val="0"/>
              </a:spcBef>
              <a:spcAft>
                <a:spcPct val="0"/>
              </a:spcAft>
              <a:defRPr sz="800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Acquire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704701" y="1081173"/>
            <a:ext cx="738236" cy="246384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defTabSz="249120">
              <a:defRPr/>
            </a:pPr>
            <a:r>
              <a:rPr lang="en-US" sz="1000" b="1" kern="0" dirty="0">
                <a:solidFill>
                  <a:srgbClr val="00728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413690" y="4040714"/>
            <a:ext cx="1003117" cy="231742"/>
          </a:xfrm>
          <a:prstGeom prst="rect">
            <a:avLst/>
          </a:prstGeom>
          <a:noFill/>
        </p:spPr>
        <p:txBody>
          <a:bodyPr wrap="square" lIns="6642" tIns="6642" rIns="6642" bIns="6642" rtlCol="0" anchor="ctr">
            <a:noAutofit/>
          </a:bodyPr>
          <a:lstStyle/>
          <a:p>
            <a:pPr defTabSz="249120">
              <a:defRPr/>
            </a:pPr>
            <a:r>
              <a:rPr lang="en-US" sz="1000" b="1" kern="0" dirty="0">
                <a:solidFill>
                  <a:srgbClr val="00728F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179930" y="1355581"/>
            <a:ext cx="3226504" cy="17675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>
            <a:defPPr>
              <a:defRPr lang="en-US"/>
            </a:defPPr>
            <a:lvl1pPr algn="ctr" defTabSz="322650" fontAlgn="base">
              <a:spcBef>
                <a:spcPct val="0"/>
              </a:spcBef>
              <a:spcAft>
                <a:spcPct val="0"/>
              </a:spcAft>
              <a:defRPr sz="800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4592" y="2634678"/>
            <a:ext cx="2706189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249120">
              <a:defRPr/>
            </a:pPr>
            <a:r>
              <a:rPr lang="en-US" sz="1000" b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 + Access Control + Governance</a:t>
            </a:r>
          </a:p>
        </p:txBody>
      </p:sp>
      <p:sp>
        <p:nvSpPr>
          <p:cNvPr id="169" name="TextBox 168"/>
          <p:cNvSpPr txBox="1"/>
          <p:nvPr/>
        </p:nvSpPr>
        <p:spPr>
          <a:xfrm rot="16200000">
            <a:off x="4273207" y="2783482"/>
            <a:ext cx="567140" cy="2807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>
            <a:defPPr>
              <a:defRPr lang="en-US"/>
            </a:defPPr>
            <a:lvl1pPr algn="ctr" defTabSz="322650" fontAlgn="base">
              <a:spcBef>
                <a:spcPct val="0"/>
              </a:spcBef>
              <a:spcAft>
                <a:spcPct val="0"/>
              </a:spcAft>
              <a:defRPr sz="800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</a:p>
        </p:txBody>
      </p:sp>
      <p:sp>
        <p:nvSpPr>
          <p:cNvPr id="170" name="TextBox 169"/>
          <p:cNvSpPr txBox="1"/>
          <p:nvPr/>
        </p:nvSpPr>
        <p:spPr>
          <a:xfrm rot="16200000">
            <a:off x="4223819" y="3500613"/>
            <a:ext cx="682552" cy="26414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>
            <a:defPPr>
              <a:defRPr lang="en-US"/>
            </a:defPPr>
            <a:lvl1pPr algn="ctr" defTabSz="322650" fontAlgn="base">
              <a:spcBef>
                <a:spcPct val="0"/>
              </a:spcBef>
              <a:spcAft>
                <a:spcPct val="0"/>
              </a:spcAft>
              <a:defRPr sz="800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Persist</a:t>
            </a:r>
          </a:p>
        </p:txBody>
      </p:sp>
      <p:sp>
        <p:nvSpPr>
          <p:cNvPr id="154" name="TextBox 153"/>
          <p:cNvSpPr txBox="1"/>
          <p:nvPr/>
        </p:nvSpPr>
        <p:spPr>
          <a:xfrm rot="16200000">
            <a:off x="5619141" y="4773352"/>
            <a:ext cx="629772" cy="3032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>
            <a:defPPr>
              <a:defRPr lang="en-US"/>
            </a:defPPr>
            <a:lvl1pPr algn="ctr" defTabSz="322650" fontAlgn="base">
              <a:spcBef>
                <a:spcPct val="0"/>
              </a:spcBef>
              <a:spcAft>
                <a:spcPct val="0"/>
              </a:spcAft>
              <a:defRPr sz="800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308912" y="1379058"/>
            <a:ext cx="1703915" cy="181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5400" cap="flat" cmpd="sng" algn="ctr">
            <a:solidFill>
              <a:schemeClr val="accent6"/>
            </a:solidFill>
            <a:prstDash val="solid"/>
          </a:ln>
          <a:effectLst/>
        </p:spPr>
        <p:txBody>
          <a:bodyPr lIns="42838" tIns="21418" rIns="42838" bIns="21418" rtlCol="0" anchor="ctr"/>
          <a:lstStyle>
            <a:defPPr>
              <a:defRPr lang="en-US"/>
            </a:defPPr>
            <a:lvl1pPr algn="ctr" defTabSz="322650" fontAlgn="base">
              <a:spcBef>
                <a:spcPct val="0"/>
              </a:spcBef>
              <a:spcAft>
                <a:spcPct val="0"/>
              </a:spcAft>
              <a:defRPr sz="800" kern="0">
                <a:solidFill>
                  <a:prstClr val="white"/>
                </a:solidFill>
                <a:latin typeface="Calibri" panose="020F0502020204030204" pitchFamily="34" charset="0"/>
                <a:ea typeface="ＭＳ Ｐゴシック" pitchFamily="-112" charset="-128"/>
                <a:cs typeface="Calibri" panose="020F0502020204030204" pitchFamily="34" charset="0"/>
              </a:defRPr>
            </a:lvl1pPr>
          </a:lstStyle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Engineer</a:t>
            </a:r>
          </a:p>
        </p:txBody>
      </p:sp>
      <p:cxnSp>
        <p:nvCxnSpPr>
          <p:cNvPr id="152" name="Straight Arrow Connector 151"/>
          <p:cNvCxnSpPr>
            <a:cxnSpLocks/>
            <a:endCxn id="182" idx="1"/>
          </p:cNvCxnSpPr>
          <p:nvPr/>
        </p:nvCxnSpPr>
        <p:spPr>
          <a:xfrm>
            <a:off x="1523348" y="4681494"/>
            <a:ext cx="300772" cy="7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11433282" y="69665"/>
            <a:ext cx="542868" cy="5428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" name="Picture 2" descr="Architecture, data, data architecture, document, enterprise ...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842" y="150252"/>
            <a:ext cx="383746" cy="38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913B3F15-ECE5-4A5A-8F44-D8417F1D5EB2}"/>
              </a:ext>
            </a:extLst>
          </p:cNvPr>
          <p:cNvSpPr/>
          <p:nvPr/>
        </p:nvSpPr>
        <p:spPr>
          <a:xfrm>
            <a:off x="3041762" y="1691542"/>
            <a:ext cx="830944" cy="5808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C592A78-7538-4E7A-B2D5-71254519C64A}"/>
              </a:ext>
            </a:extLst>
          </p:cNvPr>
          <p:cNvSpPr/>
          <p:nvPr/>
        </p:nvSpPr>
        <p:spPr>
          <a:xfrm>
            <a:off x="1842643" y="4420409"/>
            <a:ext cx="885791" cy="54626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A9AB7AC-4045-4C77-9AC8-B644ADE1FBD2}"/>
              </a:ext>
            </a:extLst>
          </p:cNvPr>
          <p:cNvSpPr/>
          <p:nvPr/>
        </p:nvSpPr>
        <p:spPr>
          <a:xfrm>
            <a:off x="8169574" y="2840604"/>
            <a:ext cx="836601" cy="31370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9BB3E7-CCE6-4FC3-8C2B-DA510F4D442E}"/>
              </a:ext>
            </a:extLst>
          </p:cNvPr>
          <p:cNvSpPr/>
          <p:nvPr/>
        </p:nvSpPr>
        <p:spPr>
          <a:xfrm>
            <a:off x="6809835" y="1578276"/>
            <a:ext cx="546269" cy="276761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28FFC01-9249-4971-9752-776651AFEAF5}"/>
              </a:ext>
            </a:extLst>
          </p:cNvPr>
          <p:cNvSpPr/>
          <p:nvPr/>
        </p:nvSpPr>
        <p:spPr>
          <a:xfrm>
            <a:off x="2757902" y="5876137"/>
            <a:ext cx="172854" cy="1640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1A7A54A-74B4-496E-A975-623CF4C07852}"/>
              </a:ext>
            </a:extLst>
          </p:cNvPr>
          <p:cNvSpPr txBox="1"/>
          <p:nvPr/>
        </p:nvSpPr>
        <p:spPr>
          <a:xfrm>
            <a:off x="1850130" y="5852335"/>
            <a:ext cx="844204" cy="1615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050" b="1" dirty="0">
                <a:solidFill>
                  <a:schemeClr val="tx2"/>
                </a:solidFill>
              </a:rPr>
              <a:t>LEGEND: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92C92EB-421C-47A7-8874-5FDBFBFBD217}"/>
              </a:ext>
            </a:extLst>
          </p:cNvPr>
          <p:cNvSpPr txBox="1"/>
          <p:nvPr/>
        </p:nvSpPr>
        <p:spPr>
          <a:xfrm>
            <a:off x="2934129" y="5887055"/>
            <a:ext cx="1853629" cy="1615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tx2"/>
                </a:solidFill>
              </a:rPr>
              <a:t> - Non-Microsoft new tools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79D586E-EE3F-4F22-8CBE-FF76E0C2A4AD}"/>
              </a:ext>
            </a:extLst>
          </p:cNvPr>
          <p:cNvSpPr/>
          <p:nvPr/>
        </p:nvSpPr>
        <p:spPr>
          <a:xfrm>
            <a:off x="7016512" y="5871206"/>
            <a:ext cx="172854" cy="164079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3308807-CF2A-4E78-9267-F108A6C49913}"/>
              </a:ext>
            </a:extLst>
          </p:cNvPr>
          <p:cNvSpPr txBox="1"/>
          <p:nvPr/>
        </p:nvSpPr>
        <p:spPr>
          <a:xfrm>
            <a:off x="7179311" y="5881342"/>
            <a:ext cx="1836953" cy="16158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050" dirty="0">
                <a:solidFill>
                  <a:schemeClr val="tx2"/>
                </a:solidFill>
              </a:rPr>
              <a:t> - Non-Microsoft existing tools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2395F0-532C-4EDA-A74A-1CAABD92CE84}"/>
              </a:ext>
            </a:extLst>
          </p:cNvPr>
          <p:cNvSpPr/>
          <p:nvPr/>
        </p:nvSpPr>
        <p:spPr>
          <a:xfrm>
            <a:off x="10798418" y="2656136"/>
            <a:ext cx="776819" cy="2221719"/>
          </a:xfrm>
          <a:prstGeom prst="rect">
            <a:avLst/>
          </a:prstGeom>
          <a:noFill/>
          <a:ln w="19050">
            <a:solidFill>
              <a:srgbClr val="FF81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090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AA86E1F1-F9D2-294B-A993-17162A31E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173" y="5792736"/>
            <a:ext cx="312788" cy="312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00CE5-60A8-4C87-B9C9-999C59CC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Ingestion – Reference Architecture</a:t>
            </a:r>
            <a:endParaRPr lang="en-CA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7569518-6763-DB40-8DBD-64FE64AC647D}"/>
              </a:ext>
            </a:extLst>
          </p:cNvPr>
          <p:cNvSpPr/>
          <p:nvPr/>
        </p:nvSpPr>
        <p:spPr>
          <a:xfrm>
            <a:off x="4955502" y="1622364"/>
            <a:ext cx="1441482" cy="3749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>
              <a:defRPr/>
            </a:pPr>
            <a:endParaRPr lang="en-US" sz="1784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E6BE2E6-A12E-044C-AA20-7B8EF56ABC64}"/>
              </a:ext>
            </a:extLst>
          </p:cNvPr>
          <p:cNvSpPr/>
          <p:nvPr/>
        </p:nvSpPr>
        <p:spPr>
          <a:xfrm>
            <a:off x="6618250" y="1622365"/>
            <a:ext cx="2965942" cy="3749167"/>
          </a:xfrm>
          <a:prstGeom prst="rect">
            <a:avLst/>
          </a:prstGeom>
          <a:solidFill>
            <a:srgbClr val="EFF3FF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US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C150E7E-AE66-7849-99C6-4DD31B10EAB0}"/>
              </a:ext>
            </a:extLst>
          </p:cNvPr>
          <p:cNvSpPr/>
          <p:nvPr/>
        </p:nvSpPr>
        <p:spPr>
          <a:xfrm>
            <a:off x="6744176" y="2458891"/>
            <a:ext cx="2735279" cy="2268924"/>
          </a:xfrm>
          <a:prstGeom prst="roundRect">
            <a:avLst>
              <a:gd name="adj" fmla="val 0"/>
            </a:avLst>
          </a:prstGeom>
          <a:solidFill>
            <a:sysClr val="window" lastClr="FFFFFF">
              <a:alpha val="53000"/>
            </a:sysClr>
          </a:solidFill>
          <a:ln w="3175" cap="flat" cmpd="sng" algn="ctr"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US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FA28E1D-4FF7-334F-87AA-AF53D3467D57}"/>
              </a:ext>
            </a:extLst>
          </p:cNvPr>
          <p:cNvSpPr/>
          <p:nvPr/>
        </p:nvSpPr>
        <p:spPr>
          <a:xfrm>
            <a:off x="6810990" y="2574027"/>
            <a:ext cx="1523750" cy="16017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IN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1A3EA1D-37CE-1F4B-BFBA-F7D926BF23B8}"/>
              </a:ext>
            </a:extLst>
          </p:cNvPr>
          <p:cNvSpPr/>
          <p:nvPr/>
        </p:nvSpPr>
        <p:spPr>
          <a:xfrm>
            <a:off x="6889851" y="2927088"/>
            <a:ext cx="1370015" cy="2532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r>
              <a:rPr lang="en-GB" sz="1079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rPr>
              <a:t>Data Extraction</a:t>
            </a:r>
            <a:endParaRPr lang="en-IN" sz="1079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1B8042-E57D-AC48-BF36-D13BB61368DB}"/>
              </a:ext>
            </a:extLst>
          </p:cNvPr>
          <p:cNvSpPr/>
          <p:nvPr/>
        </p:nvSpPr>
        <p:spPr>
          <a:xfrm>
            <a:off x="6895891" y="3347748"/>
            <a:ext cx="1370015" cy="2532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r>
              <a:rPr lang="en-GB" sz="1079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rPr>
              <a:t>Data Mapping</a:t>
            </a:r>
            <a:endParaRPr lang="en-IN" sz="1079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7FE3EE55-934E-5542-8C14-5EA42BE852EA}"/>
              </a:ext>
            </a:extLst>
          </p:cNvPr>
          <p:cNvSpPr/>
          <p:nvPr/>
        </p:nvSpPr>
        <p:spPr>
          <a:xfrm>
            <a:off x="8443049" y="2574028"/>
            <a:ext cx="927424" cy="1266054"/>
          </a:xfrm>
          <a:prstGeom prst="roundRect">
            <a:avLst>
              <a:gd name="adj" fmla="val 0"/>
            </a:avLst>
          </a:prstGeom>
          <a:solidFill>
            <a:schemeClr val="bg1">
              <a:alpha val="53000"/>
            </a:schemeClr>
          </a:solidFill>
          <a:ln w="3175" cap="flat" cmpd="sng" algn="ctr"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US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F52A8B-6F91-2648-8489-92CE4C6F3BCF}"/>
              </a:ext>
            </a:extLst>
          </p:cNvPr>
          <p:cNvSpPr txBox="1"/>
          <p:nvPr/>
        </p:nvSpPr>
        <p:spPr>
          <a:xfrm>
            <a:off x="8772697" y="3166100"/>
            <a:ext cx="749543" cy="33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349">
              <a:defRPr/>
            </a:pPr>
            <a:r>
              <a:rPr lang="en-US" sz="793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Column Mapping</a:t>
            </a:r>
            <a:endParaRPr lang="en-IN" sz="793" kern="0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pic>
        <p:nvPicPr>
          <p:cNvPr id="132" name="Picture 14" descr="http://www.psd100.com/wp-content/themes/ReeooV3/timthumb.php?src=http://www2.psd100.com/ppp/2013/10/0501/spreadsheet-icon-1005023433.png&amp;w=300&amp;h=200&amp;zc=1">
            <a:extLst>
              <a:ext uri="{FF2B5EF4-FFF2-40B4-BE49-F238E27FC236}">
                <a16:creationId xmlns:a16="http://schemas.microsoft.com/office/drawing/2014/main" id="{64C0E445-75FE-9F44-976B-F2FE76ED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023" y="2868841"/>
            <a:ext cx="372145" cy="2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4" descr="http://www.psd100.com/wp-content/themes/ReeooV3/timthumb.php?src=http://www2.psd100.com/ppp/2013/10/0501/spreadsheet-icon-1005023433.png&amp;w=300&amp;h=200&amp;zc=1">
            <a:extLst>
              <a:ext uri="{FF2B5EF4-FFF2-40B4-BE49-F238E27FC236}">
                <a16:creationId xmlns:a16="http://schemas.microsoft.com/office/drawing/2014/main" id="{32D67226-F8F2-4F46-99B3-7B7492E83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duotone>
              <a:srgbClr val="5B9BD5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9" r="11302"/>
          <a:stretch/>
        </p:blipFill>
        <p:spPr bwMode="auto">
          <a:xfrm>
            <a:off x="8599172" y="3556291"/>
            <a:ext cx="288367" cy="23073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E2D99985-4BF9-1B4B-9196-B76FC4ACEAD9}"/>
              </a:ext>
            </a:extLst>
          </p:cNvPr>
          <p:cNvSpPr/>
          <p:nvPr/>
        </p:nvSpPr>
        <p:spPr>
          <a:xfrm>
            <a:off x="6895891" y="3764081"/>
            <a:ext cx="1370015" cy="25320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r>
              <a:rPr lang="en-GB" sz="1079" b="1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rPr>
              <a:t>Data Delivery</a:t>
            </a:r>
            <a:endParaRPr lang="en-IN" sz="1079" b="1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924207-19DB-C94C-9DDF-EE85B0C02C20}"/>
              </a:ext>
            </a:extLst>
          </p:cNvPr>
          <p:cNvSpPr txBox="1"/>
          <p:nvPr/>
        </p:nvSpPr>
        <p:spPr>
          <a:xfrm>
            <a:off x="7321600" y="2639063"/>
            <a:ext cx="1234680" cy="18312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906553">
              <a:defRPr/>
            </a:pPr>
            <a:r>
              <a:rPr lang="en-US" sz="1190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Ingestion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830A32C-E856-6446-9D92-5F742F97912F}"/>
              </a:ext>
            </a:extLst>
          </p:cNvPr>
          <p:cNvSpPr/>
          <p:nvPr/>
        </p:nvSpPr>
        <p:spPr>
          <a:xfrm>
            <a:off x="4958665" y="1625192"/>
            <a:ext cx="1438320" cy="268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>
              <a:defRPr/>
            </a:pPr>
            <a:r>
              <a:rPr lang="en-US" sz="138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C8AD116-EFCA-644A-B00B-8D8A77D464E6}"/>
              </a:ext>
            </a:extLst>
          </p:cNvPr>
          <p:cNvSpPr/>
          <p:nvPr/>
        </p:nvSpPr>
        <p:spPr>
          <a:xfrm>
            <a:off x="9803634" y="1621643"/>
            <a:ext cx="1516757" cy="37491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>
              <a:defRPr/>
            </a:pPr>
            <a:endParaRPr lang="en-US" sz="1784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A63A243-F657-C241-B11A-6887948C64D3}"/>
              </a:ext>
            </a:extLst>
          </p:cNvPr>
          <p:cNvSpPr/>
          <p:nvPr/>
        </p:nvSpPr>
        <p:spPr>
          <a:xfrm>
            <a:off x="9937866" y="2031162"/>
            <a:ext cx="1230530" cy="2682002"/>
          </a:xfrm>
          <a:prstGeom prst="rect">
            <a:avLst/>
          </a:prstGeom>
          <a:solidFill>
            <a:srgbClr val="EFF7E9"/>
          </a:solidFill>
          <a:ln w="12700" cap="flat" cmpd="sng" algn="ctr">
            <a:solidFill>
              <a:schemeClr val="accent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US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80EA660-9746-CE43-AD56-20050A56AFCA}"/>
              </a:ext>
            </a:extLst>
          </p:cNvPr>
          <p:cNvSpPr/>
          <p:nvPr/>
        </p:nvSpPr>
        <p:spPr>
          <a:xfrm>
            <a:off x="10048934" y="2089712"/>
            <a:ext cx="1026149" cy="364279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r>
              <a:rPr lang="en-GB" sz="992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rPr>
              <a:t>Raw</a:t>
            </a:r>
            <a:endParaRPr lang="en-IN" sz="992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812682B-BE60-254B-B770-400F3214B2CC}"/>
              </a:ext>
            </a:extLst>
          </p:cNvPr>
          <p:cNvSpPr/>
          <p:nvPr/>
        </p:nvSpPr>
        <p:spPr>
          <a:xfrm>
            <a:off x="9806909" y="1625192"/>
            <a:ext cx="1513480" cy="268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>
              <a:defRPr/>
            </a:pPr>
            <a:r>
              <a:rPr lang="en-US" sz="1387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6C2F1D-C6B1-5245-9A26-442BBB7C511C}"/>
              </a:ext>
            </a:extLst>
          </p:cNvPr>
          <p:cNvSpPr/>
          <p:nvPr/>
        </p:nvSpPr>
        <p:spPr>
          <a:xfrm>
            <a:off x="6618791" y="1630854"/>
            <a:ext cx="2965399" cy="2532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r>
              <a:rPr lang="en-US" sz="1387" kern="0" dirty="0">
                <a:solidFill>
                  <a:prstClr val="white"/>
                </a:solidFill>
                <a:latin typeface="Arial" panose="020B0604020202020204" pitchFamily="34" charset="0"/>
              </a:rPr>
              <a:t>Ingestion Framework</a:t>
            </a:r>
            <a:endParaRPr lang="en-US" sz="1387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4EFB876-F14E-CC41-8E19-477C11976BC9}"/>
              </a:ext>
            </a:extLst>
          </p:cNvPr>
          <p:cNvSpPr txBox="1"/>
          <p:nvPr/>
        </p:nvSpPr>
        <p:spPr>
          <a:xfrm>
            <a:off x="8301224" y="2580472"/>
            <a:ext cx="1167000" cy="22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349">
              <a:defRPr/>
            </a:pPr>
            <a:r>
              <a:rPr lang="en-US" sz="8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Metadata Store</a:t>
            </a:r>
            <a:endParaRPr lang="en-IN" sz="892" kern="0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0232546-4B5C-2841-B818-D78807EB5226}"/>
              </a:ext>
            </a:extLst>
          </p:cNvPr>
          <p:cNvCxnSpPr>
            <a:cxnSpLocks/>
          </p:cNvCxnSpPr>
          <p:nvPr/>
        </p:nvCxnSpPr>
        <p:spPr>
          <a:xfrm flipV="1">
            <a:off x="6211993" y="2906970"/>
            <a:ext cx="441144" cy="380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90E9A230-198A-EF47-BD26-8FCD7CCEAE53}"/>
              </a:ext>
            </a:extLst>
          </p:cNvPr>
          <p:cNvSpPr/>
          <p:nvPr/>
        </p:nvSpPr>
        <p:spPr>
          <a:xfrm>
            <a:off x="6739902" y="1914242"/>
            <a:ext cx="2735279" cy="460400"/>
          </a:xfrm>
          <a:prstGeom prst="roundRect">
            <a:avLst>
              <a:gd name="adj" fmla="val 0"/>
            </a:avLst>
          </a:prstGeom>
          <a:solidFill>
            <a:sysClr val="window" lastClr="FFFFFF">
              <a:alpha val="53000"/>
            </a:sysClr>
          </a:solidFill>
          <a:ln w="3175" cap="flat" cmpd="sng" algn="ctr"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US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99A23192-BEDC-7048-AEEE-E3358E8D19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966" y="1968333"/>
            <a:ext cx="296771" cy="305102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1D5771A1-E66C-884E-AE93-1E175F91D989}"/>
              </a:ext>
            </a:extLst>
          </p:cNvPr>
          <p:cNvSpPr txBox="1"/>
          <p:nvPr/>
        </p:nvSpPr>
        <p:spPr>
          <a:xfrm>
            <a:off x="6889851" y="1944570"/>
            <a:ext cx="1155138" cy="3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349">
              <a:defRPr/>
            </a:pPr>
            <a:r>
              <a:rPr lang="en-US" sz="9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Metadata </a:t>
            </a:r>
            <a:r>
              <a:rPr lang="en-IN" sz="9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Configurations</a:t>
            </a:r>
          </a:p>
        </p:txBody>
      </p: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E114C797-44C2-5F42-983F-C685169ECBAD}"/>
              </a:ext>
            </a:extLst>
          </p:cNvPr>
          <p:cNvCxnSpPr>
            <a:stCxn id="147" idx="3"/>
            <a:endCxn id="130" idx="0"/>
          </p:cNvCxnSpPr>
          <p:nvPr/>
        </p:nvCxnSpPr>
        <p:spPr>
          <a:xfrm>
            <a:off x="8334739" y="2120885"/>
            <a:ext cx="572023" cy="453143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5CA605C-80B2-7E48-AF5A-98C8D0FA32D2}"/>
              </a:ext>
            </a:extLst>
          </p:cNvPr>
          <p:cNvSpPr txBox="1"/>
          <p:nvPr/>
        </p:nvSpPr>
        <p:spPr>
          <a:xfrm>
            <a:off x="8686180" y="2777576"/>
            <a:ext cx="821129" cy="45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349">
              <a:defRPr/>
            </a:pPr>
            <a:r>
              <a:rPr lang="en-US" sz="793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Source &amp; Target Connections</a:t>
            </a:r>
            <a:endParaRPr lang="en-IN" sz="793" kern="0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pic>
        <p:nvPicPr>
          <p:cNvPr id="151" name="Picture 14" descr="http://www.psd100.com/wp-content/themes/ReeooV3/timthumb.php?src=http://www2.psd100.com/ppp/2013/10/0501/spreadsheet-icon-1005023433.png&amp;w=300&amp;h=200&amp;zc=1">
            <a:extLst>
              <a:ext uri="{FF2B5EF4-FFF2-40B4-BE49-F238E27FC236}">
                <a16:creationId xmlns:a16="http://schemas.microsoft.com/office/drawing/2014/main" id="{60B915FA-E314-F149-90CB-914AB8C0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65" y="3227052"/>
            <a:ext cx="372145" cy="23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AC689C23-21C0-C84E-B966-53972DF8E059}"/>
              </a:ext>
            </a:extLst>
          </p:cNvPr>
          <p:cNvSpPr txBox="1"/>
          <p:nvPr/>
        </p:nvSpPr>
        <p:spPr>
          <a:xfrm>
            <a:off x="8866738" y="3515702"/>
            <a:ext cx="539107" cy="21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349">
              <a:defRPr/>
            </a:pPr>
            <a:r>
              <a:rPr lang="en-US" sz="793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Rules</a:t>
            </a:r>
            <a:endParaRPr lang="en-IN" sz="793" kern="0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83411F2-2934-7340-B0FC-D9026BC935D9}"/>
              </a:ext>
            </a:extLst>
          </p:cNvPr>
          <p:cNvSpPr/>
          <p:nvPr/>
        </p:nvSpPr>
        <p:spPr>
          <a:xfrm>
            <a:off x="8438790" y="4062503"/>
            <a:ext cx="927424" cy="573873"/>
          </a:xfrm>
          <a:prstGeom prst="roundRect">
            <a:avLst>
              <a:gd name="adj" fmla="val 0"/>
            </a:avLst>
          </a:prstGeom>
          <a:solidFill>
            <a:schemeClr val="bg1">
              <a:alpha val="53000"/>
            </a:schemeClr>
          </a:solidFill>
          <a:ln w="3175" cap="flat" cmpd="sng" algn="ctr"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US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33B88CF3-5796-1D4D-82A6-E2AD2FECFA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55" y="4106956"/>
            <a:ext cx="345506" cy="345506"/>
          </a:xfrm>
          <a:prstGeom prst="rect">
            <a:avLst/>
          </a:prstGeom>
        </p:spPr>
      </p:pic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9121F05E-482C-7F41-9903-694C5643D7F3}"/>
              </a:ext>
            </a:extLst>
          </p:cNvPr>
          <p:cNvCxnSpPr>
            <a:cxnSpLocks/>
            <a:stCxn id="127" idx="2"/>
            <a:endCxn id="153" idx="1"/>
          </p:cNvCxnSpPr>
          <p:nvPr/>
        </p:nvCxnSpPr>
        <p:spPr>
          <a:xfrm rot="16200000" flipH="1">
            <a:off x="7918982" y="3829631"/>
            <a:ext cx="173693" cy="865924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Down Arrow 155">
            <a:extLst>
              <a:ext uri="{FF2B5EF4-FFF2-40B4-BE49-F238E27FC236}">
                <a16:creationId xmlns:a16="http://schemas.microsoft.com/office/drawing/2014/main" id="{1CB2C632-DB6C-6D44-A54B-7398220C1C19}"/>
              </a:ext>
            </a:extLst>
          </p:cNvPr>
          <p:cNvSpPr/>
          <p:nvPr/>
        </p:nvSpPr>
        <p:spPr>
          <a:xfrm>
            <a:off x="8781751" y="3853759"/>
            <a:ext cx="164862" cy="198558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>
              <a:defRPr/>
            </a:pPr>
            <a:endParaRPr lang="en-US" sz="1784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A87202BE-B4AD-B74B-854F-DDAA853D1919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9366214" y="4349440"/>
            <a:ext cx="571652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42BDC582-5A3F-D44A-B110-45F23A441A8A}"/>
              </a:ext>
            </a:extLst>
          </p:cNvPr>
          <p:cNvSpPr txBox="1"/>
          <p:nvPr/>
        </p:nvSpPr>
        <p:spPr>
          <a:xfrm>
            <a:off x="8364823" y="4376261"/>
            <a:ext cx="1167000" cy="22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349">
              <a:defRPr/>
            </a:pPr>
            <a:r>
              <a:rPr lang="en-US" sz="8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Ingestion Engine</a:t>
            </a:r>
            <a:endParaRPr lang="en-IN" sz="892" kern="0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C640B20-244E-0346-B247-27B1B08CAFBA}"/>
              </a:ext>
            </a:extLst>
          </p:cNvPr>
          <p:cNvSpPr/>
          <p:nvPr/>
        </p:nvSpPr>
        <p:spPr>
          <a:xfrm>
            <a:off x="4848667" y="1312031"/>
            <a:ext cx="6589115" cy="4161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>
              <a:defRPr/>
            </a:pPr>
            <a:endParaRPr lang="en-US" sz="1784" dirty="0">
              <a:solidFill>
                <a:prstClr val="white"/>
              </a:solidFill>
              <a:latin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696FCAD-9EA1-E244-85B6-7D853F27FD0C}"/>
              </a:ext>
            </a:extLst>
          </p:cNvPr>
          <p:cNvSpPr/>
          <p:nvPr/>
        </p:nvSpPr>
        <p:spPr>
          <a:xfrm>
            <a:off x="4848664" y="1092101"/>
            <a:ext cx="6589113" cy="374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>
              <a:defRPr/>
            </a:pPr>
            <a:r>
              <a:rPr lang="en-US" sz="1387" b="1" dirty="0">
                <a:solidFill>
                  <a:prstClr val="white"/>
                </a:solidFill>
                <a:latin typeface="Arial" panose="020B0604020202020204" pitchFamily="34" charset="0"/>
              </a:rPr>
              <a:t>Ingestion Reference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8BD27-745D-6C49-98BC-E492BEB814FB}"/>
              </a:ext>
            </a:extLst>
          </p:cNvPr>
          <p:cNvSpPr txBox="1"/>
          <p:nvPr/>
        </p:nvSpPr>
        <p:spPr>
          <a:xfrm>
            <a:off x="162012" y="575951"/>
            <a:ext cx="12010937" cy="2145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394" dirty="0">
                <a:solidFill>
                  <a:schemeClr val="tx2"/>
                </a:solidFill>
              </a:rPr>
              <a:t>Metadata Driven ingestion is the industry standard methodology. Ingestion engine can be implemented via different technologies and tool sets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F85B72F-65E0-C242-8974-24065811416E}"/>
              </a:ext>
            </a:extLst>
          </p:cNvPr>
          <p:cNvCxnSpPr>
            <a:cxnSpLocks/>
          </p:cNvCxnSpPr>
          <p:nvPr/>
        </p:nvCxnSpPr>
        <p:spPr>
          <a:xfrm flipV="1">
            <a:off x="6211993" y="3780271"/>
            <a:ext cx="402793" cy="134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3644E5-CBE7-3B45-8CB6-7FDAD0D73B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2" y="1505188"/>
            <a:ext cx="2046923" cy="4456132"/>
          </a:xfrm>
          <a:prstGeom prst="rect">
            <a:avLst/>
          </a:prstGeom>
        </p:spPr>
      </p:pic>
      <p:pic>
        <p:nvPicPr>
          <p:cNvPr id="185" name="Picture 18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BAE9D3-B3DD-B741-8385-6B2AC3B019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21" y="1632774"/>
            <a:ext cx="2149772" cy="4236081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2F5F0E46-5D23-C145-AB8F-B632B3002781}"/>
              </a:ext>
            </a:extLst>
          </p:cNvPr>
          <p:cNvSpPr/>
          <p:nvPr/>
        </p:nvSpPr>
        <p:spPr>
          <a:xfrm>
            <a:off x="350145" y="1092856"/>
            <a:ext cx="1676001" cy="369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/>
            <a:r>
              <a:rPr lang="en-US" sz="1387" b="1" dirty="0">
                <a:solidFill>
                  <a:prstClr val="white"/>
                </a:solidFill>
                <a:latin typeface="Arial" panose="020B0604020202020204" pitchFamily="34" charset="0"/>
              </a:rPr>
              <a:t>Batch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DEFEEA6-8B5C-CD41-B8DB-EBA896129507}"/>
              </a:ext>
            </a:extLst>
          </p:cNvPr>
          <p:cNvSpPr/>
          <p:nvPr/>
        </p:nvSpPr>
        <p:spPr>
          <a:xfrm>
            <a:off x="2613306" y="1092101"/>
            <a:ext cx="1676001" cy="3693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6553"/>
            <a:r>
              <a:rPr lang="en-US" sz="1387" b="1" dirty="0">
                <a:solidFill>
                  <a:prstClr val="white"/>
                </a:solidFill>
                <a:latin typeface="Arial" panose="020B0604020202020204" pitchFamily="34" charset="0"/>
              </a:rPr>
              <a:t>Streams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54CFB65E-A6CF-7D4F-9810-21C6428B006A}"/>
              </a:ext>
            </a:extLst>
          </p:cNvPr>
          <p:cNvSpPr/>
          <p:nvPr/>
        </p:nvSpPr>
        <p:spPr>
          <a:xfrm>
            <a:off x="5810383" y="5571361"/>
            <a:ext cx="927424" cy="573873"/>
          </a:xfrm>
          <a:prstGeom prst="roundRect">
            <a:avLst>
              <a:gd name="adj" fmla="val 0"/>
            </a:avLst>
          </a:prstGeom>
          <a:solidFill>
            <a:schemeClr val="bg1">
              <a:alpha val="53000"/>
            </a:schemeClr>
          </a:solidFill>
          <a:ln w="3175" cap="flat" cmpd="sng" algn="ctr"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rtlCol="0" anchor="ctr"/>
          <a:lstStyle/>
          <a:p>
            <a:pPr algn="ctr" defTabSz="1096349">
              <a:defRPr/>
            </a:pPr>
            <a:endParaRPr lang="en-US" sz="1438" kern="0" dirty="0">
              <a:solidFill>
                <a:prstClr val="white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2FEA8C43-2840-524E-BE4A-71810FC508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949" y="5615814"/>
            <a:ext cx="345506" cy="345506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48B20842-E122-D941-A0F0-6A3242BDA379}"/>
              </a:ext>
            </a:extLst>
          </p:cNvPr>
          <p:cNvSpPr txBox="1"/>
          <p:nvPr/>
        </p:nvSpPr>
        <p:spPr>
          <a:xfrm>
            <a:off x="5736416" y="5885119"/>
            <a:ext cx="1167000" cy="22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6349">
              <a:defRPr/>
            </a:pPr>
            <a:r>
              <a:rPr lang="en-US" sz="8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rPr>
              <a:t>Ingestion Engine</a:t>
            </a:r>
            <a:endParaRPr lang="en-IN" sz="892" kern="0" dirty="0">
              <a:solidFill>
                <a:prstClr val="black"/>
              </a:solidFill>
              <a:latin typeface="Arial" panose="020B0604020202020204" pitchFamily="34" charset="0"/>
              <a:ea typeface="ＭＳ Ｐゴシック" charset="-128"/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848133C0-F240-6449-9EEA-A085278F3235}"/>
              </a:ext>
            </a:extLst>
          </p:cNvPr>
          <p:cNvGraphicFramePr>
            <a:graphicFrameLocks noGrp="1"/>
          </p:cNvGraphicFramePr>
          <p:nvPr/>
        </p:nvGraphicFramePr>
        <p:xfrm>
          <a:off x="6782250" y="5651821"/>
          <a:ext cx="3294556" cy="4923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7278">
                  <a:extLst>
                    <a:ext uri="{9D8B030D-6E8A-4147-A177-3AD203B41FA5}">
                      <a16:colId xmlns:a16="http://schemas.microsoft.com/office/drawing/2014/main" val="169753080"/>
                    </a:ext>
                  </a:extLst>
                </a:gridCol>
                <a:gridCol w="1647278">
                  <a:extLst>
                    <a:ext uri="{9D8B030D-6E8A-4147-A177-3AD203B41FA5}">
                      <a16:colId xmlns:a16="http://schemas.microsoft.com/office/drawing/2014/main" val="1913840772"/>
                    </a:ext>
                  </a:extLst>
                </a:gridCol>
              </a:tblGrid>
              <a:tr h="49231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Azure Data Factory </a:t>
                      </a:r>
                    </a:p>
                  </a:txBody>
                  <a:tcPr marL="121393" marR="121393" marT="60697" marB="6069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Syncsort DMX</a:t>
                      </a:r>
                    </a:p>
                  </a:txBody>
                  <a:tcPr marL="121393" marR="121393" marT="60697" marB="60697"/>
                </a:tc>
                <a:extLst>
                  <a:ext uri="{0D108BD9-81ED-4DB2-BD59-A6C34878D82A}">
                    <a16:rowId xmlns:a16="http://schemas.microsoft.com/office/drawing/2014/main" val="4229397023"/>
                  </a:ext>
                </a:extLst>
              </a:tr>
            </a:tbl>
          </a:graphicData>
        </a:graphic>
      </p:graphicFrame>
      <p:pic>
        <p:nvPicPr>
          <p:cNvPr id="202" name="Picture 201">
            <a:extLst>
              <a:ext uri="{FF2B5EF4-FFF2-40B4-BE49-F238E27FC236}">
                <a16:creationId xmlns:a16="http://schemas.microsoft.com/office/drawing/2014/main" id="{C373F474-FA47-1541-9626-E754A3855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42977" y="5878957"/>
            <a:ext cx="605258" cy="2265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A5A05CD-3669-4028-B6BF-137E74D0D02F}"/>
              </a:ext>
            </a:extLst>
          </p:cNvPr>
          <p:cNvGrpSpPr/>
          <p:nvPr/>
        </p:nvGrpSpPr>
        <p:grpSpPr>
          <a:xfrm>
            <a:off x="5070470" y="1946731"/>
            <a:ext cx="1225144" cy="1651755"/>
            <a:chOff x="2781456" y="1466335"/>
            <a:chExt cx="922846" cy="1244193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ECBABFF-2360-7745-A8C2-26F131346780}"/>
                </a:ext>
              </a:extLst>
            </p:cNvPr>
            <p:cNvSpPr/>
            <p:nvPr/>
          </p:nvSpPr>
          <p:spPr>
            <a:xfrm>
              <a:off x="2781456" y="1466335"/>
              <a:ext cx="859858" cy="1244193"/>
            </a:xfrm>
            <a:prstGeom prst="rect">
              <a:avLst/>
            </a:prstGeom>
            <a:solidFill>
              <a:srgbClr val="EFF7E9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6349">
                <a:defRPr/>
              </a:pPr>
              <a:endParaRPr lang="en-US" sz="1438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55347E4-04A9-704C-88E4-FE3A9EF70DE9}"/>
                </a:ext>
              </a:extLst>
            </p:cNvPr>
            <p:cNvSpPr/>
            <p:nvPr/>
          </p:nvSpPr>
          <p:spPr>
            <a:xfrm>
              <a:off x="2820428" y="1494907"/>
              <a:ext cx="765423" cy="157593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3267">
                <a:defRPr/>
              </a:pPr>
              <a:r>
                <a:rPr lang="en-US" sz="992" kern="0" dirty="0">
                  <a:solidFill>
                    <a:prstClr val="white"/>
                  </a:solidFill>
                  <a:latin typeface="Arial" panose="020B0604020202020204" pitchFamily="34" charset="0"/>
                </a:rPr>
                <a:t>Batch</a:t>
              </a:r>
            </a:p>
          </p:txBody>
        </p:sp>
        <p:pic>
          <p:nvPicPr>
            <p:cNvPr id="164" name="Picture 2" descr="Image result for database icon no background">
              <a:extLst>
                <a:ext uri="{FF2B5EF4-FFF2-40B4-BE49-F238E27FC236}">
                  <a16:creationId xmlns:a16="http://schemas.microsoft.com/office/drawing/2014/main" id="{46401833-DDE9-A44C-9E90-9AD33D255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3726" y="1656167"/>
              <a:ext cx="207974" cy="25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23B6D133-559A-D542-881D-E7F13932C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74068" y="2415051"/>
              <a:ext cx="196667" cy="277945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8B0D088-CB44-7042-9A5A-39F39B7E42DC}"/>
                </a:ext>
              </a:extLst>
            </p:cNvPr>
            <p:cNvSpPr txBox="1"/>
            <p:nvPr/>
          </p:nvSpPr>
          <p:spPr>
            <a:xfrm>
              <a:off x="3070735" y="1673749"/>
              <a:ext cx="493118" cy="18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6349">
                <a:defRPr/>
              </a:pPr>
              <a:r>
                <a:rPr lang="en-US" sz="992" kern="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charset="-128"/>
                </a:rPr>
                <a:t>RDBMS</a:t>
              </a:r>
              <a:endParaRPr lang="en-IN" sz="9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068671A4-2032-0548-9D50-1EF9DF5AD121}"/>
                </a:ext>
              </a:extLst>
            </p:cNvPr>
            <p:cNvSpPr txBox="1"/>
            <p:nvPr/>
          </p:nvSpPr>
          <p:spPr>
            <a:xfrm>
              <a:off x="3070735" y="2453273"/>
              <a:ext cx="592680" cy="184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6349">
                <a:defRPr/>
              </a:pPr>
              <a:r>
                <a:rPr lang="en-US" sz="992" kern="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charset="-128"/>
                </a:rPr>
                <a:t>Flat Files</a:t>
              </a:r>
              <a:endParaRPr lang="en-IN" sz="9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7BD611-463F-4921-9F45-93D195173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698" b="1276"/>
            <a:stretch/>
          </p:blipFill>
          <p:spPr>
            <a:xfrm>
              <a:off x="2872671" y="1907708"/>
              <a:ext cx="210085" cy="25603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721C34F-B862-481B-98EC-A3B3AAC74EF3}"/>
                </a:ext>
              </a:extLst>
            </p:cNvPr>
            <p:cNvSpPr txBox="1"/>
            <p:nvPr/>
          </p:nvSpPr>
          <p:spPr>
            <a:xfrm>
              <a:off x="3070735" y="1862262"/>
              <a:ext cx="633567" cy="29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6349">
                <a:defRPr/>
              </a:pPr>
              <a:r>
                <a:rPr lang="en-US" sz="992" kern="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charset="-128"/>
                </a:rPr>
                <a:t>Mainframe Files</a:t>
              </a:r>
              <a:endParaRPr lang="en-IN" sz="9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  <p:pic>
          <p:nvPicPr>
            <p:cNvPr id="1026" name="Picture 2" descr="Azure Blob File System | Drupal.org">
              <a:extLst>
                <a:ext uri="{FF2B5EF4-FFF2-40B4-BE49-F238E27FC236}">
                  <a16:creationId xmlns:a16="http://schemas.microsoft.com/office/drawing/2014/main" id="{0F249545-3EE7-41A1-B7E2-906151CF10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9" b="7921"/>
            <a:stretch/>
          </p:blipFill>
          <p:spPr bwMode="auto">
            <a:xfrm>
              <a:off x="2857190" y="2172636"/>
              <a:ext cx="241046" cy="21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5467FA1-D587-480E-83E6-86ED323416F1}"/>
                </a:ext>
              </a:extLst>
            </p:cNvPr>
            <p:cNvSpPr txBox="1"/>
            <p:nvPr/>
          </p:nvSpPr>
          <p:spPr>
            <a:xfrm>
              <a:off x="3070735" y="2141040"/>
              <a:ext cx="633567" cy="299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6349">
                <a:defRPr/>
              </a:pPr>
              <a:r>
                <a:rPr lang="en-US" sz="992" kern="0" dirty="0">
                  <a:solidFill>
                    <a:prstClr val="black"/>
                  </a:solidFill>
                  <a:latin typeface="Arial" panose="020B0604020202020204" pitchFamily="34" charset="0"/>
                  <a:ea typeface="ＭＳ Ｐゴシック" charset="-128"/>
                </a:rPr>
                <a:t>Landing Blob Store</a:t>
              </a:r>
              <a:endParaRPr lang="en-IN" sz="992" kern="0" dirty="0">
                <a:solidFill>
                  <a:prstClr val="black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88B23A-50B0-42DD-B44C-F9FC1F235DAD}"/>
              </a:ext>
            </a:extLst>
          </p:cNvPr>
          <p:cNvGrpSpPr/>
          <p:nvPr/>
        </p:nvGrpSpPr>
        <p:grpSpPr>
          <a:xfrm>
            <a:off x="5072804" y="3655466"/>
            <a:ext cx="1141523" cy="775948"/>
            <a:chOff x="2780811" y="2746015"/>
            <a:chExt cx="859858" cy="58448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AB2986-3A6E-4709-A083-309C6636AF85}"/>
                </a:ext>
              </a:extLst>
            </p:cNvPr>
            <p:cNvSpPr/>
            <p:nvPr/>
          </p:nvSpPr>
          <p:spPr>
            <a:xfrm>
              <a:off x="2780811" y="2746015"/>
              <a:ext cx="859858" cy="584487"/>
            </a:xfrm>
            <a:prstGeom prst="rect">
              <a:avLst/>
            </a:prstGeom>
            <a:solidFill>
              <a:srgbClr val="EFF7E9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6349">
                <a:defRPr/>
              </a:pPr>
              <a:endParaRPr lang="en-US" sz="1438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53B92E-DFF6-46A7-87FE-FAF43D13F586}"/>
                </a:ext>
              </a:extLst>
            </p:cNvPr>
            <p:cNvGrpSpPr/>
            <p:nvPr/>
          </p:nvGrpSpPr>
          <p:grpSpPr>
            <a:xfrm>
              <a:off x="2819783" y="2773968"/>
              <a:ext cx="765423" cy="537465"/>
              <a:chOff x="2819783" y="2773968"/>
              <a:chExt cx="765423" cy="537465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2CF6116-FEEB-4840-B394-D25663AF51A2}"/>
                  </a:ext>
                </a:extLst>
              </p:cNvPr>
              <p:cNvSpPr/>
              <p:nvPr/>
            </p:nvSpPr>
            <p:spPr>
              <a:xfrm>
                <a:off x="2819783" y="2773968"/>
                <a:ext cx="765423" cy="155448"/>
              </a:xfrm>
              <a:prstGeom prst="rect">
                <a:avLst/>
              </a:pr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3267">
                  <a:defRPr/>
                </a:pPr>
                <a:r>
                  <a:rPr lang="en-US" sz="992" kern="0" dirty="0">
                    <a:solidFill>
                      <a:prstClr val="white"/>
                    </a:solidFill>
                    <a:latin typeface="Arial" panose="020B0604020202020204" pitchFamily="34" charset="0"/>
                  </a:rPr>
                  <a:t>CDC</a:t>
                </a: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73DBD567-22D0-4FE3-BD43-8F5D00377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8560" y="3166353"/>
                <a:ext cx="115283" cy="145080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674C1457-676D-42D5-8355-F96CDF6D2E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3266" y="2946437"/>
                <a:ext cx="374083" cy="134731"/>
              </a:xfrm>
              <a:prstGeom prst="rect">
                <a:avLst/>
              </a:prstGeom>
            </p:spPr>
          </p:pic>
          <p:sp>
            <p:nvSpPr>
              <p:cNvPr id="78" name="Rounded Rectangle 192">
                <a:extLst>
                  <a:ext uri="{FF2B5EF4-FFF2-40B4-BE49-F238E27FC236}">
                    <a16:creationId xmlns:a16="http://schemas.microsoft.com/office/drawing/2014/main" id="{187D923A-6CE1-4DC4-8575-1F53EF2067E9}"/>
                  </a:ext>
                </a:extLst>
              </p:cNvPr>
              <p:cNvSpPr/>
              <p:nvPr/>
            </p:nvSpPr>
            <p:spPr>
              <a:xfrm>
                <a:off x="2904768" y="2960130"/>
                <a:ext cx="598430" cy="31283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6642" tIns="6642" rIns="6642" bIns="6642" rtlCol="0" anchor="ctr">
                <a:noAutofit/>
              </a:bodyPr>
              <a:lstStyle/>
              <a:p>
                <a:pPr algn="ctr" defTabSz="249120">
                  <a:defRPr/>
                </a:pPr>
                <a:endParaRPr lang="en-US" sz="1195" dirty="0">
                  <a:solidFill>
                    <a:srgbClr val="50B3C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0BECCA2-4EF5-44EF-8271-B8653ADE4441}"/>
                  </a:ext>
                </a:extLst>
              </p:cNvPr>
              <p:cNvSpPr txBox="1"/>
              <p:nvPr/>
            </p:nvSpPr>
            <p:spPr>
              <a:xfrm>
                <a:off x="2963699" y="3084486"/>
                <a:ext cx="535703" cy="107706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929" dirty="0">
                    <a:solidFill>
                      <a:schemeClr val="tx2"/>
                    </a:solidFill>
                  </a:rPr>
                  <a:t>MIMIX Share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C47F05-7A74-44B7-91F1-213C753967AF}"/>
              </a:ext>
            </a:extLst>
          </p:cNvPr>
          <p:cNvGrpSpPr/>
          <p:nvPr/>
        </p:nvGrpSpPr>
        <p:grpSpPr>
          <a:xfrm>
            <a:off x="5072804" y="4479549"/>
            <a:ext cx="1141523" cy="822445"/>
            <a:chOff x="2791962" y="3374193"/>
            <a:chExt cx="859858" cy="61951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A6E71D2-9FEB-CE45-8BA6-1C9A15AAE46B}"/>
                </a:ext>
              </a:extLst>
            </p:cNvPr>
            <p:cNvSpPr/>
            <p:nvPr/>
          </p:nvSpPr>
          <p:spPr>
            <a:xfrm>
              <a:off x="2791962" y="3374193"/>
              <a:ext cx="859858" cy="619511"/>
            </a:xfrm>
            <a:prstGeom prst="rect">
              <a:avLst/>
            </a:prstGeom>
            <a:solidFill>
              <a:srgbClr val="EFF7E9"/>
            </a:solidFill>
            <a:ln w="127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096349">
                <a:defRPr/>
              </a:pPr>
              <a:endParaRPr lang="en-US" sz="1438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327E5E3-DB9D-FB45-AA28-707243C76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43094" y="3582515"/>
              <a:ext cx="358386" cy="358386"/>
            </a:xfrm>
            <a:prstGeom prst="rect">
              <a:avLst/>
            </a:prstGeom>
          </p:spPr>
        </p:pic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A68358-6409-4E5C-B0B0-3A9A986C6038}"/>
                </a:ext>
              </a:extLst>
            </p:cNvPr>
            <p:cNvSpPr/>
            <p:nvPr/>
          </p:nvSpPr>
          <p:spPr>
            <a:xfrm>
              <a:off x="2845805" y="3394717"/>
              <a:ext cx="765423" cy="155448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3267">
                <a:defRPr/>
              </a:pPr>
              <a:r>
                <a:rPr lang="en-US" sz="992" kern="0" dirty="0">
                  <a:solidFill>
                    <a:prstClr val="white"/>
                  </a:solidFill>
                  <a:latin typeface="Arial" panose="020B0604020202020204" pitchFamily="34" charset="0"/>
                </a:rPr>
                <a:t>Streaming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77BC9CD-42A0-4F5E-8B69-532B65CB32B2}"/>
              </a:ext>
            </a:extLst>
          </p:cNvPr>
          <p:cNvCxnSpPr>
            <a:cxnSpLocks/>
          </p:cNvCxnSpPr>
          <p:nvPr/>
        </p:nvCxnSpPr>
        <p:spPr>
          <a:xfrm flipV="1">
            <a:off x="6211993" y="4663252"/>
            <a:ext cx="402793" cy="1348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11568225" y="49908"/>
            <a:ext cx="542868" cy="54286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695502" y="177291"/>
            <a:ext cx="288314" cy="2883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27655-386C-4264-BE7A-8C0475656450}"/>
              </a:ext>
            </a:extLst>
          </p:cNvPr>
          <p:cNvGrpSpPr/>
          <p:nvPr/>
        </p:nvGrpSpPr>
        <p:grpSpPr>
          <a:xfrm>
            <a:off x="10005037" y="2797282"/>
            <a:ext cx="1089523" cy="1289796"/>
            <a:chOff x="10005037" y="2797282"/>
            <a:chExt cx="1089523" cy="1289796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3C733F32-E66B-2040-98BF-52E7A6BA54F8}"/>
                </a:ext>
              </a:extLst>
            </p:cNvPr>
            <p:cNvSpPr/>
            <p:nvPr/>
          </p:nvSpPr>
          <p:spPr>
            <a:xfrm>
              <a:off x="10005037" y="2797282"/>
              <a:ext cx="1089523" cy="1289796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25000"/>
                <a:lumOff val="75000"/>
                <a:alpha val="53000"/>
              </a:schemeClr>
            </a:solidFill>
            <a:ln w="3175" cap="flat" cmpd="sng" algn="ctr">
              <a:solidFill>
                <a:srgbClr val="92D050"/>
              </a:solidFill>
              <a:prstDash val="dash"/>
            </a:ln>
            <a:effectLst/>
          </p:spPr>
          <p:txBody>
            <a:bodyPr rtlCol="0" anchor="ctr"/>
            <a:lstStyle/>
            <a:p>
              <a:pPr algn="ctr" defTabSz="1096349">
                <a:defRPr/>
              </a:pPr>
              <a:endParaRPr lang="en-US" sz="1438" kern="0" dirty="0">
                <a:solidFill>
                  <a:prstClr val="white"/>
                </a:solidFill>
                <a:latin typeface="Arial" panose="020B0604020202020204" pitchFamily="34" charset="0"/>
                <a:ea typeface="ＭＳ Ｐゴシック" charset="-128"/>
              </a:endParaRPr>
            </a:p>
          </p:txBody>
        </p:sp>
        <p:pic>
          <p:nvPicPr>
            <p:cNvPr id="13" name="Picture 2" descr="Importing Data into Azure Data Lake Storage Gen2">
              <a:extLst>
                <a:ext uri="{FF2B5EF4-FFF2-40B4-BE49-F238E27FC236}">
                  <a16:creationId xmlns:a16="http://schemas.microsoft.com/office/drawing/2014/main" id="{4A85CD1A-7BE9-45D6-80B8-8FF8767689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23" r="27147"/>
            <a:stretch/>
          </p:blipFill>
          <p:spPr bwMode="auto">
            <a:xfrm>
              <a:off x="10128936" y="2950881"/>
              <a:ext cx="841724" cy="982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D248DF-E281-40B0-B0FD-1CCE6E340EA9}"/>
                </a:ext>
              </a:extLst>
            </p:cNvPr>
            <p:cNvSpPr txBox="1"/>
            <p:nvPr/>
          </p:nvSpPr>
          <p:spPr>
            <a:xfrm>
              <a:off x="10150764" y="3217241"/>
              <a:ext cx="810128" cy="36933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ADLS Gen2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26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B7C7E9-D162-475A-9870-5E86B653B874}"/>
              </a:ext>
            </a:extLst>
          </p:cNvPr>
          <p:cNvSpPr/>
          <p:nvPr/>
        </p:nvSpPr>
        <p:spPr>
          <a:xfrm>
            <a:off x="89150" y="45602"/>
            <a:ext cx="877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BA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Kaiser A20 Reference Architecture – Current State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C8BCA3-717E-419E-8868-E9D79BCE8AFD}"/>
              </a:ext>
            </a:extLst>
          </p:cNvPr>
          <p:cNvGrpSpPr/>
          <p:nvPr/>
        </p:nvGrpSpPr>
        <p:grpSpPr>
          <a:xfrm>
            <a:off x="206719" y="924618"/>
            <a:ext cx="10761134" cy="5083203"/>
            <a:chOff x="1267559" y="931111"/>
            <a:chExt cx="7469923" cy="37398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07DA32-CFDF-4EC6-93E8-2FFAF18931DA}"/>
                </a:ext>
              </a:extLst>
            </p:cNvPr>
            <p:cNvSpPr/>
            <p:nvPr/>
          </p:nvSpPr>
          <p:spPr>
            <a:xfrm>
              <a:off x="1267559" y="931111"/>
              <a:ext cx="7469923" cy="3739883"/>
            </a:xfrm>
            <a:prstGeom prst="rect">
              <a:avLst/>
            </a:prstGeom>
            <a:solidFill>
              <a:srgbClr val="8FB3C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vert="horz"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0F4933-2DBC-41D2-BDE3-8AADEA9CDE74}"/>
                </a:ext>
              </a:extLst>
            </p:cNvPr>
            <p:cNvSpPr/>
            <p:nvPr/>
          </p:nvSpPr>
          <p:spPr>
            <a:xfrm>
              <a:off x="5528635" y="992565"/>
              <a:ext cx="1647488" cy="2624255"/>
            </a:xfrm>
            <a:prstGeom prst="rect">
              <a:avLst/>
            </a:prstGeom>
            <a:solidFill>
              <a:sysClr val="window" lastClr="FFFFFF">
                <a:alpha val="80000"/>
              </a:sys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Analytics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2410F0-8106-452C-B24E-41160E9D35C2}"/>
                </a:ext>
              </a:extLst>
            </p:cNvPr>
            <p:cNvSpPr/>
            <p:nvPr/>
          </p:nvSpPr>
          <p:spPr>
            <a:xfrm>
              <a:off x="5595962" y="1193777"/>
              <a:ext cx="1516383" cy="2343884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vert="horz" rtlCol="0" anchor="t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71EFED-AEB7-4943-BF6C-A5E1AD428793}"/>
                </a:ext>
              </a:extLst>
            </p:cNvPr>
            <p:cNvSpPr/>
            <p:nvPr/>
          </p:nvSpPr>
          <p:spPr>
            <a:xfrm>
              <a:off x="7236591" y="992563"/>
              <a:ext cx="1429991" cy="2628195"/>
            </a:xfrm>
            <a:prstGeom prst="rect">
              <a:avLst/>
            </a:prstGeom>
            <a:solidFill>
              <a:sysClr val="window" lastClr="FFFFFF">
                <a:alpha val="80000"/>
              </a:sys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Information Access &amp; Delivery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171DC6-D9EE-48E4-9879-F2B593507D95}"/>
                </a:ext>
              </a:extLst>
            </p:cNvPr>
            <p:cNvSpPr/>
            <p:nvPr/>
          </p:nvSpPr>
          <p:spPr>
            <a:xfrm>
              <a:off x="1351921" y="992565"/>
              <a:ext cx="1981967" cy="2624255"/>
            </a:xfrm>
            <a:prstGeom prst="rect">
              <a:avLst/>
            </a:prstGeom>
            <a:solidFill>
              <a:sysClr val="window" lastClr="FFFFFF">
                <a:alpha val="80000"/>
              </a:sys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Acquisition &amp; Staging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1963B2-CA02-42BF-B7E0-9B0789ECA87D}"/>
                </a:ext>
              </a:extLst>
            </p:cNvPr>
            <p:cNvSpPr/>
            <p:nvPr/>
          </p:nvSpPr>
          <p:spPr>
            <a:xfrm>
              <a:off x="1438153" y="1198263"/>
              <a:ext cx="564196" cy="2330209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rtlCol="0" anchor="t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Ingest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6504D9-07CB-45C2-AD4B-F1E33CEDAE30}"/>
                </a:ext>
              </a:extLst>
            </p:cNvPr>
            <p:cNvSpPr/>
            <p:nvPr/>
          </p:nvSpPr>
          <p:spPr>
            <a:xfrm rot="5400000">
              <a:off x="1580797" y="2299935"/>
              <a:ext cx="277003" cy="482611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Replicate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C4B448-75FE-4728-BA66-B75D8BA8F3BC}"/>
                </a:ext>
              </a:extLst>
            </p:cNvPr>
            <p:cNvSpPr/>
            <p:nvPr/>
          </p:nvSpPr>
          <p:spPr>
            <a:xfrm rot="5400000">
              <a:off x="1598413" y="2611051"/>
              <a:ext cx="241775" cy="482611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RDBMS connect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C3E77-496D-4A12-AF2D-32037BAE5FF2}"/>
                </a:ext>
              </a:extLst>
            </p:cNvPr>
            <p:cNvSpPr/>
            <p:nvPr/>
          </p:nvSpPr>
          <p:spPr>
            <a:xfrm rot="5400000">
              <a:off x="1627830" y="1625403"/>
              <a:ext cx="182941" cy="482611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Stream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A01DBB-8F22-4F85-87A2-FB45E3487D2F}"/>
                </a:ext>
              </a:extLst>
            </p:cNvPr>
            <p:cNvSpPr/>
            <p:nvPr/>
          </p:nvSpPr>
          <p:spPr>
            <a:xfrm rot="5400000">
              <a:off x="1614081" y="1866771"/>
              <a:ext cx="210435" cy="482611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Messaging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19EFD5-4AE0-4A2E-AE85-83663FF4A706}"/>
                </a:ext>
              </a:extLst>
            </p:cNvPr>
            <p:cNvSpPr/>
            <p:nvPr/>
          </p:nvSpPr>
          <p:spPr>
            <a:xfrm rot="5400000">
              <a:off x="1618832" y="2903183"/>
              <a:ext cx="200936" cy="482611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File-Based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B256C7D-49F9-4C80-96EB-AF128FD4FB12}"/>
                </a:ext>
              </a:extLst>
            </p:cNvPr>
            <p:cNvSpPr/>
            <p:nvPr/>
          </p:nvSpPr>
          <p:spPr>
            <a:xfrm rot="5400000">
              <a:off x="1655413" y="3138315"/>
              <a:ext cx="127775" cy="48261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Adapters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76B36C-9479-4D7C-8BF1-717F8CEA6386}"/>
                </a:ext>
              </a:extLst>
            </p:cNvPr>
            <p:cNvSpPr txBox="1"/>
            <p:nvPr/>
          </p:nvSpPr>
          <p:spPr>
            <a:xfrm>
              <a:off x="1386507" y="1582871"/>
              <a:ext cx="655111" cy="15452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In motion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27C6C3-A0A6-482C-B9CE-63AEFC65AB60}"/>
                </a:ext>
              </a:extLst>
            </p:cNvPr>
            <p:cNvSpPr txBox="1"/>
            <p:nvPr/>
          </p:nvSpPr>
          <p:spPr>
            <a:xfrm>
              <a:off x="1440938" y="2230732"/>
              <a:ext cx="512711" cy="15452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At rest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C08E0B-5772-4B08-BA87-7F6960BD1238}"/>
                </a:ext>
              </a:extLst>
            </p:cNvPr>
            <p:cNvSpPr/>
            <p:nvPr/>
          </p:nvSpPr>
          <p:spPr>
            <a:xfrm rot="5400000">
              <a:off x="4826121" y="768384"/>
              <a:ext cx="368483" cy="731243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vert="vert270" lIns="0" tIns="0" rtlCol="0" anchor="t" anchorCtr="0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Security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98555C-6678-43E8-AD2D-0C13E88BB7D0}"/>
                </a:ext>
              </a:extLst>
            </p:cNvPr>
            <p:cNvSpPr/>
            <p:nvPr/>
          </p:nvSpPr>
          <p:spPr>
            <a:xfrm rot="5400000">
              <a:off x="5023857" y="1918548"/>
              <a:ext cx="1941753" cy="6451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t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Business Intelligence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96D1B5-2886-446E-95E1-0166B7C300B0}"/>
                </a:ext>
              </a:extLst>
            </p:cNvPr>
            <p:cNvSpPr/>
            <p:nvPr/>
          </p:nvSpPr>
          <p:spPr>
            <a:xfrm>
              <a:off x="2455606" y="1193777"/>
              <a:ext cx="819751" cy="2334647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rtlCol="0" anchor="t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E35ECE-1326-4319-915C-3322CE81E2D0}"/>
                </a:ext>
              </a:extLst>
            </p:cNvPr>
            <p:cNvSpPr/>
            <p:nvPr/>
          </p:nvSpPr>
          <p:spPr>
            <a:xfrm rot="5400000">
              <a:off x="5907732" y="1447607"/>
              <a:ext cx="18046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Diagnostic/</a:t>
              </a:r>
            </a:p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Descriptive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7C160BC-6847-49FB-A4E5-F287804770F5}"/>
                </a:ext>
              </a:extLst>
            </p:cNvPr>
            <p:cNvSpPr/>
            <p:nvPr/>
          </p:nvSpPr>
          <p:spPr>
            <a:xfrm rot="5400000">
              <a:off x="5907304" y="1676660"/>
              <a:ext cx="18046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Reporting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C79D79-518F-45F0-A673-72CA9BA267FB}"/>
                </a:ext>
              </a:extLst>
            </p:cNvPr>
            <p:cNvSpPr/>
            <p:nvPr/>
          </p:nvSpPr>
          <p:spPr>
            <a:xfrm rot="5400000">
              <a:off x="5906876" y="1912698"/>
              <a:ext cx="18046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Operational Analytics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53FA02-7669-4CDF-B08C-801A32379020}"/>
                </a:ext>
              </a:extLst>
            </p:cNvPr>
            <p:cNvSpPr/>
            <p:nvPr/>
          </p:nvSpPr>
          <p:spPr>
            <a:xfrm rot="5400000">
              <a:off x="5906448" y="2148736"/>
              <a:ext cx="18046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Real-Time Analytics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2C2BAD-E4A8-4A5B-88B6-7CB2550B49B0}"/>
                </a:ext>
              </a:extLst>
            </p:cNvPr>
            <p:cNvSpPr/>
            <p:nvPr/>
          </p:nvSpPr>
          <p:spPr>
            <a:xfrm rot="5400000">
              <a:off x="5814116" y="2476678"/>
              <a:ext cx="364277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Online Analytical Processing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14DAFF-4A00-434F-8691-B9C57C6C1608}"/>
                </a:ext>
              </a:extLst>
            </p:cNvPr>
            <p:cNvSpPr/>
            <p:nvPr/>
          </p:nvSpPr>
          <p:spPr>
            <a:xfrm rot="5400000">
              <a:off x="5756258" y="1919532"/>
              <a:ext cx="1943721" cy="6451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t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Advanced Analytics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2E9373-4472-433F-90CA-E321CCFA82F3}"/>
                </a:ext>
              </a:extLst>
            </p:cNvPr>
            <p:cNvSpPr/>
            <p:nvPr/>
          </p:nvSpPr>
          <p:spPr>
            <a:xfrm rot="5400000">
              <a:off x="6637462" y="1941222"/>
              <a:ext cx="19191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Statistical Modelling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55C465-B360-4200-BF8F-1921F1F0462A}"/>
                </a:ext>
              </a:extLst>
            </p:cNvPr>
            <p:cNvSpPr/>
            <p:nvPr/>
          </p:nvSpPr>
          <p:spPr>
            <a:xfrm rot="5400000">
              <a:off x="6574056" y="2252066"/>
              <a:ext cx="318728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Natural Language Processing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DF49BF4-B410-42C5-97DD-9ABEAC3FBC93}"/>
                </a:ext>
              </a:extLst>
            </p:cNvPr>
            <p:cNvSpPr/>
            <p:nvPr/>
          </p:nvSpPr>
          <p:spPr>
            <a:xfrm rot="5400000">
              <a:off x="6637462" y="1446346"/>
              <a:ext cx="19191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Predictive &amp; Prescriptive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5ED67AE-F230-41B2-8435-D1D5C99F892C}"/>
                </a:ext>
              </a:extLst>
            </p:cNvPr>
            <p:cNvSpPr/>
            <p:nvPr/>
          </p:nvSpPr>
          <p:spPr>
            <a:xfrm rot="5400000">
              <a:off x="6632158" y="2562909"/>
              <a:ext cx="19191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Cognitive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2A54F1-C62A-4AF4-99FC-DB38F75A3186}"/>
                </a:ext>
              </a:extLst>
            </p:cNvPr>
            <p:cNvSpPr/>
            <p:nvPr/>
          </p:nvSpPr>
          <p:spPr>
            <a:xfrm rot="5400000">
              <a:off x="6632158" y="1693785"/>
              <a:ext cx="19191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Discovery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605FA90-A17A-47AF-AD39-745A4F9B41E1}"/>
                </a:ext>
              </a:extLst>
            </p:cNvPr>
            <p:cNvSpPr/>
            <p:nvPr/>
          </p:nvSpPr>
          <p:spPr>
            <a:xfrm rot="5400000">
              <a:off x="6637462" y="2810346"/>
              <a:ext cx="19191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Machine Learning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CF670B-E37A-411B-BA75-F550ED3FF488}"/>
                </a:ext>
              </a:extLst>
            </p:cNvPr>
            <p:cNvSpPr/>
            <p:nvPr/>
          </p:nvSpPr>
          <p:spPr>
            <a:xfrm rot="5400000">
              <a:off x="5905592" y="2804621"/>
              <a:ext cx="180469" cy="5671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Ad-Hoc Analysis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E3084E-1BE3-425A-897D-90837D0CA5D0}"/>
                </a:ext>
              </a:extLst>
            </p:cNvPr>
            <p:cNvSpPr/>
            <p:nvPr/>
          </p:nvSpPr>
          <p:spPr>
            <a:xfrm rot="5400000">
              <a:off x="6248730" y="2678601"/>
              <a:ext cx="225388" cy="137848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Business Rules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B1410F8-886B-485B-80BE-E68954452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435" y="3279367"/>
              <a:ext cx="172268" cy="172268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79178B-53BF-414F-85E4-880B15AAB47E}"/>
                </a:ext>
              </a:extLst>
            </p:cNvPr>
            <p:cNvSpPr/>
            <p:nvPr/>
          </p:nvSpPr>
          <p:spPr>
            <a:xfrm rot="5400000">
              <a:off x="1773327" y="2018516"/>
              <a:ext cx="2185316" cy="66466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Raw Zone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FEA75B-E806-4005-A118-D9D58D6A0982}"/>
                </a:ext>
              </a:extLst>
            </p:cNvPr>
            <p:cNvSpPr/>
            <p:nvPr/>
          </p:nvSpPr>
          <p:spPr>
            <a:xfrm rot="5400000">
              <a:off x="1655413" y="3138315"/>
              <a:ext cx="127775" cy="48261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Adapters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0052C7-34EB-44AB-961A-BF89F2563BCC}"/>
                </a:ext>
              </a:extLst>
            </p:cNvPr>
            <p:cNvSpPr/>
            <p:nvPr/>
          </p:nvSpPr>
          <p:spPr>
            <a:xfrm rot="5400000">
              <a:off x="7425315" y="1275277"/>
              <a:ext cx="1064357" cy="12015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</a:ln>
            <a:effectLst/>
          </p:spPr>
          <p:txBody>
            <a:bodyPr vert="vert270"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Analytics as a Service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3889D8-A98B-4D00-8C13-86A53D900AFA}"/>
                </a:ext>
              </a:extLst>
            </p:cNvPr>
            <p:cNvSpPr/>
            <p:nvPr/>
          </p:nvSpPr>
          <p:spPr>
            <a:xfrm rot="5400000">
              <a:off x="7425668" y="2401712"/>
              <a:ext cx="1051920" cy="1201501"/>
            </a:xfrm>
            <a:prstGeom prst="rect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</a:ln>
            <a:effectLst/>
          </p:spPr>
          <p:txBody>
            <a:bodyPr vert="vert270"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Analytic as a service APIs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214231-583B-4E6E-955C-3E2326B15FC0}"/>
                </a:ext>
              </a:extLst>
            </p:cNvPr>
            <p:cNvSpPr/>
            <p:nvPr/>
          </p:nvSpPr>
          <p:spPr>
            <a:xfrm rot="5400000">
              <a:off x="7549475" y="2567207"/>
              <a:ext cx="225384" cy="53490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Text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6F249A-ED74-42BF-B296-0B7FFEB1E7F9}"/>
                </a:ext>
              </a:extLst>
            </p:cNvPr>
            <p:cNvSpPr/>
            <p:nvPr/>
          </p:nvSpPr>
          <p:spPr>
            <a:xfrm rot="5400000">
              <a:off x="8123774" y="2567206"/>
              <a:ext cx="225383" cy="53490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Vision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C796E5C-DF80-4346-AE96-8447E0BB60F2}"/>
                </a:ext>
              </a:extLst>
            </p:cNvPr>
            <p:cNvSpPr/>
            <p:nvPr/>
          </p:nvSpPr>
          <p:spPr>
            <a:xfrm rot="5400000">
              <a:off x="8123775" y="2837271"/>
              <a:ext cx="225384" cy="53490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Emotion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61B919-06A4-4766-B6A8-27CE453FBA95}"/>
                </a:ext>
              </a:extLst>
            </p:cNvPr>
            <p:cNvSpPr/>
            <p:nvPr/>
          </p:nvSpPr>
          <p:spPr>
            <a:xfrm rot="5400000">
              <a:off x="7549477" y="2833798"/>
              <a:ext cx="225383" cy="53490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Recommend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FAC26EC-69F3-42F5-B339-98C9094D624E}"/>
                </a:ext>
              </a:extLst>
            </p:cNvPr>
            <p:cNvSpPr/>
            <p:nvPr/>
          </p:nvSpPr>
          <p:spPr>
            <a:xfrm rot="5400000">
              <a:off x="7549475" y="3100390"/>
              <a:ext cx="225384" cy="53490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Bot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DC1733-17C0-4643-BF3D-430B332BE6AE}"/>
                </a:ext>
              </a:extLst>
            </p:cNvPr>
            <p:cNvSpPr/>
            <p:nvPr/>
          </p:nvSpPr>
          <p:spPr>
            <a:xfrm rot="5400000">
              <a:off x="8123773" y="3094369"/>
              <a:ext cx="225384" cy="53490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Speech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D29322-1879-4300-BCF1-D7829117D504}"/>
                </a:ext>
              </a:extLst>
            </p:cNvPr>
            <p:cNvSpPr/>
            <p:nvPr/>
          </p:nvSpPr>
          <p:spPr>
            <a:xfrm>
              <a:off x="3424202" y="993575"/>
              <a:ext cx="2042759" cy="2624255"/>
            </a:xfrm>
            <a:prstGeom prst="rect">
              <a:avLst/>
            </a:prstGeom>
            <a:solidFill>
              <a:sysClr val="window" lastClr="FFFFFF">
                <a:alpha val="80000"/>
              </a:sys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Stores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9C9A95-7CFA-4EA9-85B1-09F9AFDF2E71}"/>
                </a:ext>
              </a:extLst>
            </p:cNvPr>
            <p:cNvSpPr/>
            <p:nvPr/>
          </p:nvSpPr>
          <p:spPr>
            <a:xfrm rot="5400000">
              <a:off x="7594659" y="1404533"/>
              <a:ext cx="185919" cy="5533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l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Visualization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781C385-69BE-4AF5-8A45-3C7F2952F642}"/>
                </a:ext>
              </a:extLst>
            </p:cNvPr>
            <p:cNvSpPr/>
            <p:nvPr/>
          </p:nvSpPr>
          <p:spPr>
            <a:xfrm rot="5400000">
              <a:off x="8143144" y="1728616"/>
              <a:ext cx="210423" cy="46287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Self-service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CD36B2-E57C-4105-9396-121915263D04}"/>
                </a:ext>
              </a:extLst>
            </p:cNvPr>
            <p:cNvSpPr/>
            <p:nvPr/>
          </p:nvSpPr>
          <p:spPr>
            <a:xfrm rot="5400000">
              <a:off x="8156912" y="1456607"/>
              <a:ext cx="197640" cy="4667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Portals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36B8B6-3AE2-4E4D-8E99-A7E46D75E258}"/>
                </a:ext>
              </a:extLst>
            </p:cNvPr>
            <p:cNvSpPr/>
            <p:nvPr/>
          </p:nvSpPr>
          <p:spPr>
            <a:xfrm rot="5400000">
              <a:off x="7594657" y="1815797"/>
              <a:ext cx="185919" cy="5533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Dashboards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148D59A-CDC3-45AA-9682-9A5CD9A7A6C9}"/>
                </a:ext>
              </a:extLst>
            </p:cNvPr>
            <p:cNvSpPr/>
            <p:nvPr/>
          </p:nvSpPr>
          <p:spPr>
            <a:xfrm rot="5400000">
              <a:off x="7604451" y="2032441"/>
              <a:ext cx="185919" cy="5533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Alerts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6BD28F6-E431-43B4-A520-C4623599CC2C}"/>
                </a:ext>
              </a:extLst>
            </p:cNvPr>
            <p:cNvSpPr/>
            <p:nvPr/>
          </p:nvSpPr>
          <p:spPr>
            <a:xfrm>
              <a:off x="1351920" y="3674016"/>
              <a:ext cx="7314659" cy="516567"/>
            </a:xfrm>
            <a:prstGeom prst="rect">
              <a:avLst/>
            </a:prstGeom>
            <a:solidFill>
              <a:sysClr val="window" lastClr="FFFFFF">
                <a:alpha val="80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Management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8D80898-0AF3-4E4C-BA49-F284C581A2C8}"/>
                </a:ext>
              </a:extLst>
            </p:cNvPr>
            <p:cNvSpPr/>
            <p:nvPr/>
          </p:nvSpPr>
          <p:spPr>
            <a:xfrm>
              <a:off x="1358269" y="3674016"/>
              <a:ext cx="7314659" cy="516567"/>
            </a:xfrm>
            <a:prstGeom prst="rect">
              <a:avLst/>
            </a:prstGeom>
            <a:solidFill>
              <a:sysClr val="window" lastClr="FFFFFF">
                <a:alpha val="80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Management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CD42092-B66B-4271-861F-F52105514852}"/>
                </a:ext>
              </a:extLst>
            </p:cNvPr>
            <p:cNvSpPr txBox="1"/>
            <p:nvPr/>
          </p:nvSpPr>
          <p:spPr>
            <a:xfrm>
              <a:off x="1732964" y="3897093"/>
              <a:ext cx="681131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Metadata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AF1E7D-24F5-4678-8D0A-AB8BA468DDD7}"/>
                </a:ext>
              </a:extLst>
            </p:cNvPr>
            <p:cNvSpPr txBox="1"/>
            <p:nvPr/>
          </p:nvSpPr>
          <p:spPr>
            <a:xfrm>
              <a:off x="3451312" y="3897093"/>
              <a:ext cx="560633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Lineage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51C5A3-AE62-4225-ADB8-330D1A17106B}"/>
                </a:ext>
              </a:extLst>
            </p:cNvPr>
            <p:cNvSpPr txBox="1"/>
            <p:nvPr/>
          </p:nvSpPr>
          <p:spPr>
            <a:xfrm>
              <a:off x="4249177" y="3897093"/>
              <a:ext cx="1010064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Governance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96F4707-F23E-4A37-9D0D-397C7B3B72D5}"/>
                </a:ext>
              </a:extLst>
            </p:cNvPr>
            <p:cNvSpPr txBox="1"/>
            <p:nvPr/>
          </p:nvSpPr>
          <p:spPr>
            <a:xfrm>
              <a:off x="5496478" y="3897093"/>
              <a:ext cx="1143343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Data Quality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49DA1F1-29C5-45ED-BD58-F1ACAEBB3126}"/>
                </a:ext>
              </a:extLst>
            </p:cNvPr>
            <p:cNvSpPr txBox="1"/>
            <p:nvPr/>
          </p:nvSpPr>
          <p:spPr>
            <a:xfrm>
              <a:off x="6877052" y="3897093"/>
              <a:ext cx="1626869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Master Data Management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142744-A6AE-4DB3-BF1A-2320B1F3A581}"/>
                </a:ext>
              </a:extLst>
            </p:cNvPr>
            <p:cNvSpPr txBox="1"/>
            <p:nvPr/>
          </p:nvSpPr>
          <p:spPr>
            <a:xfrm>
              <a:off x="2651329" y="3897093"/>
              <a:ext cx="562749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Tagging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ABF03FB-480F-46DD-A117-77B4A866C419}"/>
                </a:ext>
              </a:extLst>
            </p:cNvPr>
            <p:cNvSpPr/>
            <p:nvPr/>
          </p:nvSpPr>
          <p:spPr>
            <a:xfrm rot="5400000">
              <a:off x="4826121" y="761891"/>
              <a:ext cx="368483" cy="7312431"/>
            </a:xfrm>
            <a:prstGeom prst="rect">
              <a:avLst/>
            </a:prstGeom>
            <a:solidFill>
              <a:sysClr val="window" lastClr="FFFFFF">
                <a:alpha val="80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vert="vert270" lIns="0" tIns="0" rtlCol="0" anchor="t" anchorCtr="0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Security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F588B71-1919-4AAC-9012-3D256CAF2B57}"/>
                </a:ext>
              </a:extLst>
            </p:cNvPr>
            <p:cNvSpPr txBox="1"/>
            <p:nvPr/>
          </p:nvSpPr>
          <p:spPr>
            <a:xfrm>
              <a:off x="5409069" y="4340928"/>
              <a:ext cx="556955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Authorization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06BF613-E8A2-4AF1-A68B-B2B09B430A97}"/>
                </a:ext>
              </a:extLst>
            </p:cNvPr>
            <p:cNvSpPr/>
            <p:nvPr/>
          </p:nvSpPr>
          <p:spPr>
            <a:xfrm>
              <a:off x="3508868" y="1198263"/>
              <a:ext cx="1869803" cy="2339399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rtlCol="0" anchor="t"/>
            <a:lstStyle/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87183AE-DA71-49DD-B176-0242CAA00BF4}"/>
                </a:ext>
              </a:extLst>
            </p:cNvPr>
            <p:cNvSpPr txBox="1"/>
            <p:nvPr/>
          </p:nvSpPr>
          <p:spPr>
            <a:xfrm>
              <a:off x="4022286" y="4340928"/>
              <a:ext cx="595879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Authentication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AB18F3-BAD9-4D52-909C-AAB62365F0F7}"/>
                </a:ext>
              </a:extLst>
            </p:cNvPr>
            <p:cNvSpPr txBox="1"/>
            <p:nvPr/>
          </p:nvSpPr>
          <p:spPr>
            <a:xfrm>
              <a:off x="2777754" y="4340928"/>
              <a:ext cx="467314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Key Mgmt.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1F8088C-BD3D-4C85-A2AD-D2FF45B0E8C5}"/>
                </a:ext>
              </a:extLst>
            </p:cNvPr>
            <p:cNvSpPr/>
            <p:nvPr/>
          </p:nvSpPr>
          <p:spPr>
            <a:xfrm rot="5400000">
              <a:off x="3907105" y="1914182"/>
              <a:ext cx="493952" cy="117873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Enriched </a:t>
              </a:r>
            </a:p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Zone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0883C4A-E622-4089-8674-56B2A4CF9524}"/>
                </a:ext>
              </a:extLst>
            </p:cNvPr>
            <p:cNvSpPr/>
            <p:nvPr/>
          </p:nvSpPr>
          <p:spPr>
            <a:xfrm rot="5400000">
              <a:off x="4281094" y="2426477"/>
              <a:ext cx="324479" cy="178364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Archival Zone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D1213D3-1E7E-42CC-BBAC-A4920B467126}"/>
                </a:ext>
              </a:extLst>
            </p:cNvPr>
            <p:cNvSpPr/>
            <p:nvPr/>
          </p:nvSpPr>
          <p:spPr>
            <a:xfrm rot="5400000">
              <a:off x="3677761" y="1149487"/>
              <a:ext cx="950761" cy="1176857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Refined</a:t>
              </a:r>
            </a:p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Zone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56A9ECA-CE36-41DF-A6A6-C4CAAC02F6E6}"/>
                </a:ext>
              </a:extLst>
            </p:cNvPr>
            <p:cNvSpPr/>
            <p:nvPr/>
          </p:nvSpPr>
          <p:spPr>
            <a:xfrm rot="5400000">
              <a:off x="4484373" y="1899748"/>
              <a:ext cx="1156411" cy="54515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Tenant  </a:t>
              </a:r>
            </a:p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Zone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4E0BEEA-3400-4B6B-BF16-1FFCACF8D989}"/>
                </a:ext>
              </a:extLst>
            </p:cNvPr>
            <p:cNvSpPr/>
            <p:nvPr/>
          </p:nvSpPr>
          <p:spPr>
            <a:xfrm rot="5400000">
              <a:off x="4913080" y="1141149"/>
              <a:ext cx="299001" cy="545151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vert="vert270" tIns="0" rtlCol="0" anchor="ctr"/>
            <a:lstStyle/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User  </a:t>
              </a:r>
            </a:p>
            <a:p>
              <a:pPr marL="0" marR="0" lvl="0" indent="0" algn="ctr" defTabSz="46288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Zone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0B439EB-1236-476B-A163-687363273608}"/>
                </a:ext>
              </a:extLst>
            </p:cNvPr>
            <p:cNvSpPr txBox="1"/>
            <p:nvPr/>
          </p:nvSpPr>
          <p:spPr>
            <a:xfrm>
              <a:off x="6738657" y="4340928"/>
              <a:ext cx="467314" cy="166409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600" b="1">
                  <a:solidFill>
                    <a:schemeClr val="tx1"/>
                  </a:solidFill>
                  <a:latin typeface="Calibri"/>
                  <a:cs typeface="Calibri"/>
                </a:defRPr>
              </a:lvl1pPr>
            </a:lstStyle>
            <a:p>
              <a:pPr marL="0" marR="0" lvl="0" indent="0" algn="ctr" defTabSz="5143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Encryption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E59D1DE-7E19-4244-A575-EDA9A5E39D1F}"/>
                </a:ext>
              </a:extLst>
            </p:cNvPr>
            <p:cNvGrpSpPr/>
            <p:nvPr/>
          </p:nvGrpSpPr>
          <p:grpSpPr>
            <a:xfrm>
              <a:off x="1984511" y="1239245"/>
              <a:ext cx="470781" cy="2233703"/>
              <a:chOff x="1984511" y="1239245"/>
              <a:chExt cx="470781" cy="2233702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3A66E934-CC1A-4E17-9CEF-0513462AA6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07599" y="3266018"/>
                <a:ext cx="315" cy="206929"/>
              </a:xfrm>
              <a:prstGeom prst="line">
                <a:avLst/>
              </a:prstGeom>
              <a:solidFill>
                <a:srgbClr val="006BA6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C8F5310-1D78-495F-A038-7C90035C20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20038" y="1239245"/>
                <a:ext cx="0" cy="630132"/>
              </a:xfrm>
              <a:prstGeom prst="line">
                <a:avLst/>
              </a:prstGeom>
              <a:solidFill>
                <a:srgbClr val="006BA6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C1D6AEC-ABE6-42E0-9214-E45C29A87CA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06727" y="2533885"/>
                <a:ext cx="0" cy="177963"/>
              </a:xfrm>
              <a:prstGeom prst="line">
                <a:avLst/>
              </a:prstGeom>
              <a:solidFill>
                <a:srgbClr val="006BA6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819D1D45-02F1-4A63-B121-DEFCDEDEC4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19723" y="2052691"/>
                <a:ext cx="0" cy="177963"/>
              </a:xfrm>
              <a:prstGeom prst="line">
                <a:avLst/>
              </a:prstGeom>
              <a:solidFill>
                <a:srgbClr val="006BA6"/>
              </a:solidFill>
              <a:ln w="15875" cap="flat" cmpd="sng" algn="ctr">
                <a:solidFill>
                  <a:sysClr val="windowText" lastClr="000000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125B6E02-C4C4-47B6-AD48-3EBB6D5D9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5396" y="1808201"/>
                <a:ext cx="205418" cy="207233"/>
              </a:xfrm>
              <a:prstGeom prst="rect">
                <a:avLst/>
              </a:prstGeom>
              <a:ln>
                <a:solidFill>
                  <a:sysClr val="window" lastClr="FFFFFF">
                    <a:lumMod val="65000"/>
                  </a:sysClr>
                </a:solidFill>
              </a:ln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0A9D47E4-0617-4542-AF46-433BEFA7E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6823" y="1530004"/>
                <a:ext cx="295266" cy="181702"/>
              </a:xfrm>
              <a:prstGeom prst="rect">
                <a:avLst/>
              </a:prstGeom>
            </p:spPr>
          </p:pic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B55EB3B-606B-4C26-984F-4C3998CB8F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06727" y="2787885"/>
                <a:ext cx="0" cy="457071"/>
              </a:xfrm>
              <a:prstGeom prst="line">
                <a:avLst/>
              </a:prstGeom>
              <a:solidFill>
                <a:srgbClr val="006BA6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1853F03-0EAE-4582-874F-8B9FCAE56B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13077" y="2216385"/>
                <a:ext cx="0" cy="177963"/>
              </a:xfrm>
              <a:prstGeom prst="line">
                <a:avLst/>
              </a:prstGeom>
              <a:solidFill>
                <a:srgbClr val="006BA6"/>
              </a:solidFill>
              <a:ln w="158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133" name="Picture 10" descr="https://azure.microsoft.com/svghandler/expressroute/?width=600&amp;height=315">
                <a:extLst>
                  <a:ext uri="{FF2B5EF4-FFF2-40B4-BE49-F238E27FC236}">
                    <a16:creationId xmlns:a16="http://schemas.microsoft.com/office/drawing/2014/main" id="{C04D39B6-7F80-4E70-8C5E-BCEB1DC66B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023924" y="2364575"/>
                <a:ext cx="368363" cy="174493"/>
              </a:xfrm>
              <a:prstGeom prst="rect">
                <a:avLst/>
              </a:prstGeom>
              <a:solidFill>
                <a:srgbClr val="FFFFFF"/>
              </a:solidFill>
            </p:spPr>
          </p:pic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7613DBB4-2C78-4D42-A91E-1A2C683609C3}"/>
                  </a:ext>
                </a:extLst>
              </p:cNvPr>
              <p:cNvSpPr/>
              <p:nvPr/>
            </p:nvSpPr>
            <p:spPr>
              <a:xfrm>
                <a:off x="1984511" y="2610021"/>
                <a:ext cx="470781" cy="237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385754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charset="0"/>
                    <a:ea typeface="Calibri" charset="0"/>
                    <a:cs typeface="Calibri" charset="0"/>
                  </a:rPr>
                  <a:t>Express Routes</a:t>
                </a:r>
              </a:p>
            </p:txBody>
          </p:sp>
          <p:pic>
            <p:nvPicPr>
              <p:cNvPr id="135" name="Picture 6" descr="Image result for kafka">
                <a:extLst>
                  <a:ext uri="{FF2B5EF4-FFF2-40B4-BE49-F238E27FC236}">
                    <a16:creationId xmlns:a16="http://schemas.microsoft.com/office/drawing/2014/main" id="{6F94D517-FBCF-42DA-9354-60BFFF0F10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1460" y="2086388"/>
                <a:ext cx="213290" cy="207233"/>
              </a:xfrm>
              <a:prstGeom prst="rect">
                <a:avLst/>
              </a:prstGeom>
              <a:noFill/>
              <a:ln>
                <a:solidFill>
                  <a:sysClr val="window" lastClr="FFFFFF">
                    <a:lumMod val="65000"/>
                  </a:sys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428C11C-F15F-4579-A65D-F876D57D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92429" y="1423825"/>
              <a:ext cx="415567" cy="492813"/>
            </a:xfrm>
            <a:prstGeom prst="rect">
              <a:avLst/>
            </a:prstGeom>
          </p:spPr>
        </p:pic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4284AAA-7B83-48B6-9B9D-430901169FAF}"/>
                </a:ext>
              </a:extLst>
            </p:cNvPr>
            <p:cNvGrpSpPr/>
            <p:nvPr/>
          </p:nvGrpSpPr>
          <p:grpSpPr>
            <a:xfrm>
              <a:off x="2533650" y="2774740"/>
              <a:ext cx="2801505" cy="362983"/>
              <a:chOff x="2399006" y="2263739"/>
              <a:chExt cx="2874711" cy="362982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6224B50-2224-4282-8956-E628170CDF5D}"/>
                  </a:ext>
                </a:extLst>
              </p:cNvPr>
              <p:cNvGrpSpPr/>
              <p:nvPr/>
            </p:nvGrpSpPr>
            <p:grpSpPr>
              <a:xfrm>
                <a:off x="2399006" y="2278704"/>
                <a:ext cx="2874711" cy="331958"/>
                <a:chOff x="3295806" y="3946557"/>
                <a:chExt cx="3763350" cy="442611"/>
              </a:xfrm>
            </p:grpSpPr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99736D2-8775-4095-9D81-F1C7E031D179}"/>
                    </a:ext>
                  </a:extLst>
                </p:cNvPr>
                <p:cNvSpPr txBox="1"/>
                <p:nvPr/>
              </p:nvSpPr>
              <p:spPr>
                <a:xfrm>
                  <a:off x="3295806" y="3946557"/>
                  <a:ext cx="3763350" cy="204898"/>
                </a:xfrm>
                <a:prstGeom prst="rect">
                  <a:avLst/>
                </a:prstGeom>
                <a:solidFill>
                  <a:srgbClr val="52A496"/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6292" tIns="23146" rIns="46292" bIns="23146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marR="0" indent="0" algn="ctr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  <a:defRPr kumimoji="0" sz="70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  <a:cs typeface="Arial" charset="0"/>
                    </a:defRPr>
                  </a:lvl1pPr>
                </a:lstStyle>
                <a:p>
                  <a:pPr marL="0" marR="0" lvl="0" indent="0" algn="ctr" defTabSz="51433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rPr>
                    <a:t>Azure Data Lake Storage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D8D205F-902F-4662-BE91-52ED608FE6B3}"/>
                    </a:ext>
                  </a:extLst>
                </p:cNvPr>
                <p:cNvSpPr txBox="1"/>
                <p:nvPr/>
              </p:nvSpPr>
              <p:spPr>
                <a:xfrm>
                  <a:off x="3295806" y="4182920"/>
                  <a:ext cx="3763350" cy="206248"/>
                </a:xfrm>
                <a:prstGeom prst="rect">
                  <a:avLst/>
                </a:prstGeom>
                <a:solidFill>
                  <a:srgbClr val="0070C0"/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46292" tIns="23146" rIns="46292" bIns="23146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marR="0" indent="0" algn="ctr" defTabSz="914400" eaLnBrk="1" latinLnBrk="0" hangingPunct="1">
                    <a:lnSpc>
                      <a:spcPct val="100000"/>
                    </a:lnSpc>
                    <a:buClrTx/>
                    <a:buSzTx/>
                    <a:buFontTx/>
                    <a:buNone/>
                    <a:tabLst/>
                    <a:defRPr kumimoji="0" sz="700" b="0" i="0" u="none" strike="noStrike" cap="none" normalizeH="0" baseline="0">
                      <a:ln>
                        <a:noFill/>
                      </a:ln>
                      <a:effectLst/>
                      <a:latin typeface="+mn-lt"/>
                      <a:cs typeface="Arial" charset="0"/>
                    </a:defRPr>
                  </a:lvl1pPr>
                </a:lstStyle>
                <a:p>
                  <a:pPr marL="0" marR="0" lvl="0" indent="0" algn="ctr" defTabSz="514337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charset="0"/>
                      <a:ea typeface="Calibri" charset="0"/>
                      <a:cs typeface="Calibri" charset="0"/>
                    </a:rPr>
                    <a:t>HD Insight Hadoop</a:t>
                  </a:r>
                </a:p>
              </p:txBody>
            </p:sp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9D8E98E9-8F8D-4351-AE13-9FAFC6EFA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128913" y="2436236"/>
                <a:ext cx="272250" cy="190485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4665B42B-AC13-4712-87C6-941C66611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208659" y="2263739"/>
                <a:ext cx="114001" cy="175571"/>
              </a:xfrm>
              <a:prstGeom prst="rect">
                <a:avLst/>
              </a:prstGeom>
            </p:spPr>
          </p:pic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714C3AFB-CB81-40BC-B09D-9600B3872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9392" y="2796463"/>
              <a:ext cx="103381" cy="7753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5735C10F-D1C0-4A7E-AEAA-BFC1D1F0C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6278" y="2796463"/>
              <a:ext cx="125465" cy="87191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95789A4A-077E-4AAE-BD17-7A277172D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68820" y="3316100"/>
              <a:ext cx="178969" cy="94103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9523F68A-7C1A-444D-AB46-0195D3AE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6277" y="3326066"/>
              <a:ext cx="105387" cy="93293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963D662A-CA74-45EC-9ED6-FB98F297B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76277" y="3057959"/>
              <a:ext cx="98876" cy="94697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695C9DA-9AC3-4EBF-A719-6C717FA30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89393" y="2991107"/>
              <a:ext cx="81908" cy="75843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ABEE405-D5D4-4712-8E4C-B7BE9D8C1F63}"/>
                </a:ext>
              </a:extLst>
            </p:cNvPr>
            <p:cNvSpPr/>
            <p:nvPr/>
          </p:nvSpPr>
          <p:spPr>
            <a:xfrm rot="5400000">
              <a:off x="3356273" y="4334760"/>
              <a:ext cx="128243" cy="427360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SafeNet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DF2EA6-B1B6-4E62-9BDE-AC8535BEF70D}"/>
                </a:ext>
              </a:extLst>
            </p:cNvPr>
            <p:cNvSpPr/>
            <p:nvPr/>
          </p:nvSpPr>
          <p:spPr>
            <a:xfrm rot="5400000">
              <a:off x="2507212" y="4334760"/>
              <a:ext cx="128243" cy="427360"/>
            </a:xfrm>
            <a:prstGeom prst="rect">
              <a:avLst/>
            </a:prstGeom>
            <a:solidFill>
              <a:srgbClr val="52A496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Key Vault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D65EC5-C8C2-4E7A-9EE1-6D2A3B80AE5D}"/>
                </a:ext>
              </a:extLst>
            </p:cNvPr>
            <p:cNvSpPr/>
            <p:nvPr/>
          </p:nvSpPr>
          <p:spPr>
            <a:xfrm rot="5400000">
              <a:off x="4238045" y="4334760"/>
              <a:ext cx="128243" cy="427360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ＭＳ Ｐゴシック"/>
                  <a:cs typeface="Calibri" charset="0"/>
                </a:rPr>
                <a:t>Kerberos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D806D56-DA75-4906-8184-475EEF73710D}"/>
                </a:ext>
              </a:extLst>
            </p:cNvPr>
            <p:cNvSpPr/>
            <p:nvPr/>
          </p:nvSpPr>
          <p:spPr>
            <a:xfrm rot="5400000">
              <a:off x="5637725" y="4327909"/>
              <a:ext cx="128243" cy="427360"/>
            </a:xfrm>
            <a:prstGeom prst="rect">
              <a:avLst/>
            </a:prstGeom>
            <a:solidFill>
              <a:srgbClr val="0070C0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ＭＳ Ｐゴシック"/>
                  <a:cs typeface="Calibri" charset="0"/>
                </a:rPr>
                <a:t>Ranger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235DC33-6B6B-425E-82DF-000E7A4B8B76}"/>
                </a:ext>
              </a:extLst>
            </p:cNvPr>
            <p:cNvSpPr txBox="1"/>
            <p:nvPr/>
          </p:nvSpPr>
          <p:spPr>
            <a:xfrm>
              <a:off x="4442058" y="4050857"/>
              <a:ext cx="685800" cy="137160"/>
            </a:xfrm>
            <a:prstGeom prst="rect">
              <a:avLst/>
            </a:prstGeom>
            <a:solidFill>
              <a:srgbClr val="F0AA1F">
                <a:lumMod val="60000"/>
                <a:lumOff val="40000"/>
              </a:srgbClr>
            </a:solidFill>
            <a:ln>
              <a:noFill/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cs typeface="Calibri" charset="0"/>
                </a:rPr>
                <a:t>Collibra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4B44D04-5280-441B-822E-8EE995A742EF}"/>
                </a:ext>
              </a:extLst>
            </p:cNvPr>
            <p:cNvSpPr txBox="1"/>
            <p:nvPr/>
          </p:nvSpPr>
          <p:spPr>
            <a:xfrm>
              <a:off x="1858026" y="4050857"/>
              <a:ext cx="499629" cy="132829"/>
            </a:xfrm>
            <a:prstGeom prst="rect">
              <a:avLst/>
            </a:prstGeom>
            <a:solidFill>
              <a:srgbClr val="F0AA1F">
                <a:lumMod val="60000"/>
                <a:lumOff val="40000"/>
              </a:srgbClr>
            </a:solidFill>
            <a:ln>
              <a:noFill/>
              <a:prstDash val="solid"/>
            </a:ln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marL="0" marR="0" lvl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cs typeface="Calibri" charset="0"/>
                </a:rPr>
                <a:t>Collibra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2F424D5-7B34-43F6-AB19-509298764D11}"/>
                </a:ext>
              </a:extLst>
            </p:cNvPr>
            <p:cNvSpPr/>
            <p:nvPr/>
          </p:nvSpPr>
          <p:spPr bwMode="auto">
            <a:xfrm>
              <a:off x="5687545" y="4050857"/>
              <a:ext cx="869132" cy="137160"/>
            </a:xfrm>
            <a:prstGeom prst="rect">
              <a:avLst/>
            </a:prstGeom>
            <a:solidFill>
              <a:srgbClr val="F0AA1F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29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Waterline Data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9B19B1C-AF22-466F-9BE3-9C7C691D50DB}"/>
                </a:ext>
              </a:extLst>
            </p:cNvPr>
            <p:cNvSpPr txBox="1"/>
            <p:nvPr/>
          </p:nvSpPr>
          <p:spPr>
            <a:xfrm>
              <a:off x="7396199" y="4050857"/>
              <a:ext cx="685800" cy="137160"/>
            </a:xfrm>
            <a:prstGeom prst="rect">
              <a:avLst/>
            </a:prstGeom>
            <a:solidFill>
              <a:srgbClr val="F0AA1F">
                <a:lumMod val="60000"/>
                <a:lumOff val="40000"/>
              </a:srgbClr>
            </a:solidFill>
            <a:ln>
              <a:noFill/>
              <a:prstDash val="solid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Tamr</a:t>
              </a:r>
              <a:endPara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7A39621-4A01-4883-98FF-830A45B6D6A0}"/>
                </a:ext>
              </a:extLst>
            </p:cNvPr>
            <p:cNvSpPr txBox="1"/>
            <p:nvPr/>
          </p:nvSpPr>
          <p:spPr>
            <a:xfrm>
              <a:off x="2694782" y="4050857"/>
              <a:ext cx="489697" cy="137160"/>
            </a:xfrm>
            <a:prstGeom prst="rect">
              <a:avLst/>
            </a:prstGeom>
            <a:solidFill>
              <a:srgbClr val="F0AA1F">
                <a:lumMod val="60000"/>
                <a:lumOff val="40000"/>
              </a:srgbClr>
            </a:solidFill>
            <a:ln>
              <a:noFill/>
              <a:prstDash val="solid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Waterline Data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846BF6D-1329-4E03-AC52-46A6FEA5D1DF}"/>
                </a:ext>
              </a:extLst>
            </p:cNvPr>
            <p:cNvSpPr txBox="1"/>
            <p:nvPr/>
          </p:nvSpPr>
          <p:spPr>
            <a:xfrm>
              <a:off x="3496213" y="4050857"/>
              <a:ext cx="489697" cy="137160"/>
            </a:xfrm>
            <a:prstGeom prst="rect">
              <a:avLst/>
            </a:prstGeom>
            <a:solidFill>
              <a:srgbClr val="0070C0"/>
            </a:solidFill>
            <a:ln>
              <a:noFill/>
              <a:prstDash val="solid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Atlas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50782B5-B8CB-4007-8B11-FB4BD3DE719A}"/>
                </a:ext>
              </a:extLst>
            </p:cNvPr>
            <p:cNvSpPr txBox="1"/>
            <p:nvPr/>
          </p:nvSpPr>
          <p:spPr>
            <a:xfrm>
              <a:off x="4829861" y="3325489"/>
              <a:ext cx="465435" cy="137160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Azure Blob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D5D9B36-079F-4E9A-9706-71120EEACA4A}"/>
                </a:ext>
              </a:extLst>
            </p:cNvPr>
            <p:cNvSpPr/>
            <p:nvPr/>
          </p:nvSpPr>
          <p:spPr bwMode="auto">
            <a:xfrm>
              <a:off x="2574944" y="3284548"/>
              <a:ext cx="601763" cy="12565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46292" tIns="23146" rIns="46292" bIns="23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+mn-ea"/>
                  <a:cs typeface="Calibri" charset="0"/>
                </a:rPr>
                <a:t>HDInsight Hbase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DDE18D7-7751-4BFA-950F-C5A2BF013673}"/>
                </a:ext>
              </a:extLst>
            </p:cNvPr>
            <p:cNvSpPr txBox="1"/>
            <p:nvPr/>
          </p:nvSpPr>
          <p:spPr>
            <a:xfrm>
              <a:off x="4818535" y="2539068"/>
              <a:ext cx="470632" cy="174702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Azure SQL DB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46B88756-0A39-41DA-BE8D-1E457EEDB021}"/>
                </a:ext>
              </a:extLst>
            </p:cNvPr>
            <p:cNvSpPr txBox="1"/>
            <p:nvPr/>
          </p:nvSpPr>
          <p:spPr>
            <a:xfrm>
              <a:off x="6915874" y="3003768"/>
              <a:ext cx="420505" cy="192609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Azure ML Studio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88A1C06-73EE-43C4-AA09-C46508ADAA0F}"/>
                </a:ext>
              </a:extLst>
            </p:cNvPr>
            <p:cNvSpPr txBox="1"/>
            <p:nvPr/>
          </p:nvSpPr>
          <p:spPr>
            <a:xfrm>
              <a:off x="6915874" y="2639465"/>
              <a:ext cx="420505" cy="149349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Cortana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E18BAA-0E58-4FD2-9D62-DC8DA4A0368C}"/>
                </a:ext>
              </a:extLst>
            </p:cNvPr>
            <p:cNvSpPr txBox="1"/>
            <p:nvPr/>
          </p:nvSpPr>
          <p:spPr>
            <a:xfrm>
              <a:off x="6915874" y="2128841"/>
              <a:ext cx="420505" cy="200703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Azure ML Server-R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6443095-FE43-48F2-B242-85F233FC5701}"/>
                </a:ext>
              </a:extLst>
            </p:cNvPr>
            <p:cNvSpPr txBox="1"/>
            <p:nvPr/>
          </p:nvSpPr>
          <p:spPr>
            <a:xfrm>
              <a:off x="5350658" y="1805452"/>
              <a:ext cx="450527" cy="118558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Power BI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C7C7014-A097-4C54-BCFE-417B1C6DB0C6}"/>
                </a:ext>
              </a:extLst>
            </p:cNvPr>
            <p:cNvSpPr txBox="1"/>
            <p:nvPr/>
          </p:nvSpPr>
          <p:spPr>
            <a:xfrm>
              <a:off x="8049705" y="2265163"/>
              <a:ext cx="420505" cy="311251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Azure Machine Learning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750C8CE-B88B-4BC9-B317-3BE00BDC2754}"/>
                </a:ext>
              </a:extLst>
            </p:cNvPr>
            <p:cNvSpPr txBox="1"/>
            <p:nvPr/>
          </p:nvSpPr>
          <p:spPr>
            <a:xfrm>
              <a:off x="7519773" y="1739646"/>
              <a:ext cx="379679" cy="120655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Power BI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AB09C38-5AD3-4021-82DA-F1CEC059D49E}"/>
                </a:ext>
              </a:extLst>
            </p:cNvPr>
            <p:cNvSpPr txBox="1"/>
            <p:nvPr/>
          </p:nvSpPr>
          <p:spPr>
            <a:xfrm>
              <a:off x="5350658" y="1934251"/>
              <a:ext cx="450527" cy="296481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SQL Server Analysis Services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D07D5B6-30C4-4E50-927F-995EB54C9A40}"/>
                </a:ext>
              </a:extLst>
            </p:cNvPr>
            <p:cNvSpPr txBox="1"/>
            <p:nvPr/>
          </p:nvSpPr>
          <p:spPr>
            <a:xfrm>
              <a:off x="3583845" y="3178435"/>
              <a:ext cx="465435" cy="284215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Azure Data Lake Storage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EC48551-BA19-49B7-813E-C5D69A49868C}"/>
                </a:ext>
              </a:extLst>
            </p:cNvPr>
            <p:cNvSpPr/>
            <p:nvPr/>
          </p:nvSpPr>
          <p:spPr>
            <a:xfrm rot="5400000">
              <a:off x="6914935" y="4322513"/>
              <a:ext cx="128243" cy="427360"/>
            </a:xfrm>
            <a:prstGeom prst="rect">
              <a:avLst/>
            </a:prstGeom>
            <a:solidFill>
              <a:srgbClr val="52A496"/>
            </a:solidFill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vert="vert270" lIns="0" tIns="0" rIns="0" bIns="0" rtlCol="0" anchor="b"/>
            <a:lstStyle/>
            <a:p>
              <a:pPr marL="0" marR="0" lvl="0" indent="0" algn="ctr" defTabSz="514337" rtl="0" eaLnBrk="1" fontAlgn="auto" latinLnBrk="0" hangingPunct="1">
                <a:lnSpc>
                  <a:spcPts val="3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+mn-ea"/>
                  <a:cs typeface="Calibri" charset="0"/>
                </a:rPr>
                <a:t>Azure Encryption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A9DF3D-F2E0-46CD-A295-604CA18856BC}"/>
                </a:ext>
              </a:extLst>
            </p:cNvPr>
            <p:cNvSpPr txBox="1"/>
            <p:nvPr/>
          </p:nvSpPr>
          <p:spPr>
            <a:xfrm>
              <a:off x="5349652" y="2370934"/>
              <a:ext cx="450527" cy="118558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LLAP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15AFB09-BC1E-49B7-BB1D-879901919B83}"/>
                </a:ext>
              </a:extLst>
            </p:cNvPr>
            <p:cNvSpPr txBox="1"/>
            <p:nvPr/>
          </p:nvSpPr>
          <p:spPr>
            <a:xfrm>
              <a:off x="5350241" y="2512346"/>
              <a:ext cx="450527" cy="118558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TEZ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A5C7686-1C26-4506-9CEA-B931F9EA7A9F}"/>
                </a:ext>
              </a:extLst>
            </p:cNvPr>
            <p:cNvSpPr txBox="1"/>
            <p:nvPr/>
          </p:nvSpPr>
          <p:spPr>
            <a:xfrm>
              <a:off x="5355832" y="2652570"/>
              <a:ext cx="450527" cy="118558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Spark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CA78A69-A4B5-4CF8-8C99-036F83436DB2}"/>
              </a:ext>
            </a:extLst>
          </p:cNvPr>
          <p:cNvGrpSpPr/>
          <p:nvPr/>
        </p:nvGrpSpPr>
        <p:grpSpPr>
          <a:xfrm>
            <a:off x="11118250" y="2237539"/>
            <a:ext cx="989950" cy="479120"/>
            <a:chOff x="11137551" y="3188428"/>
            <a:chExt cx="989950" cy="47912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AEDEE63-A2D6-404E-93C0-9D3D542B21F4}"/>
                </a:ext>
              </a:extLst>
            </p:cNvPr>
            <p:cNvSpPr/>
            <p:nvPr/>
          </p:nvSpPr>
          <p:spPr bwMode="auto">
            <a:xfrm>
              <a:off x="11539463" y="3188428"/>
              <a:ext cx="130510" cy="200055"/>
            </a:xfrm>
            <a:prstGeom prst="rect">
              <a:avLst/>
            </a:prstGeom>
            <a:solidFill>
              <a:srgbClr val="009999"/>
            </a:solidFill>
            <a:ln w="317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DD1BCE-4547-4AB8-A2E8-85940EE3B7BB}"/>
                </a:ext>
              </a:extLst>
            </p:cNvPr>
            <p:cNvSpPr txBox="1"/>
            <p:nvPr/>
          </p:nvSpPr>
          <p:spPr>
            <a:xfrm>
              <a:off x="11137551" y="3445642"/>
              <a:ext cx="989950" cy="2219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+mn-lt"/>
                </a:defRPr>
              </a:lvl1pPr>
            </a:lstStyle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Microsoft Application Native to MS Azure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4CA105-707E-4521-9666-25855BBE7C68}"/>
              </a:ext>
            </a:extLst>
          </p:cNvPr>
          <p:cNvGrpSpPr/>
          <p:nvPr/>
        </p:nvGrpSpPr>
        <p:grpSpPr>
          <a:xfrm>
            <a:off x="11063120" y="4110490"/>
            <a:ext cx="1019620" cy="463744"/>
            <a:chOff x="11082421" y="5095396"/>
            <a:chExt cx="1019620" cy="463744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A85B695-101B-474D-B4D9-CC2DFDB21DA0}"/>
                </a:ext>
              </a:extLst>
            </p:cNvPr>
            <p:cNvSpPr/>
            <p:nvPr/>
          </p:nvSpPr>
          <p:spPr bwMode="auto">
            <a:xfrm>
              <a:off x="11550343" y="5095396"/>
              <a:ext cx="108750" cy="200055"/>
            </a:xfrm>
            <a:prstGeom prst="rect">
              <a:avLst/>
            </a:prstGeom>
            <a:solidFill>
              <a:srgbClr val="F0AA1F">
                <a:lumMod val="60000"/>
                <a:lumOff val="40000"/>
              </a:srgbClr>
            </a:solidFill>
            <a:ln w="317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C508D63-5DE0-4E4A-807F-461B0A1B8D3E}"/>
                </a:ext>
              </a:extLst>
            </p:cNvPr>
            <p:cNvSpPr txBox="1"/>
            <p:nvPr/>
          </p:nvSpPr>
          <p:spPr>
            <a:xfrm>
              <a:off x="11082421" y="5338063"/>
              <a:ext cx="1019620" cy="2210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+mn-ea"/>
                  <a:cs typeface="Calibri" charset="0"/>
                </a:rPr>
                <a:t>Additional technologies to enable Analytics 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BD85E14C-99B5-4C15-94E8-E49989E87321}"/>
              </a:ext>
            </a:extLst>
          </p:cNvPr>
          <p:cNvGrpSpPr/>
          <p:nvPr/>
        </p:nvGrpSpPr>
        <p:grpSpPr>
          <a:xfrm>
            <a:off x="11081219" y="3192450"/>
            <a:ext cx="1008395" cy="442250"/>
            <a:chOff x="11100520" y="4273387"/>
            <a:chExt cx="1008395" cy="442250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E897507-BC78-4D4A-8864-2078B01CD1EF}"/>
                </a:ext>
              </a:extLst>
            </p:cNvPr>
            <p:cNvSpPr txBox="1"/>
            <p:nvPr/>
          </p:nvSpPr>
          <p:spPr>
            <a:xfrm>
              <a:off x="11100520" y="4500193"/>
              <a:ext cx="100839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Calibri" charset="0"/>
                  <a:cs typeface="Calibri" charset="0"/>
                </a:rPr>
                <a:t>Third Party Application Native to MS Azure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27A9416-1A49-4523-BDB4-21A30618CAB7}"/>
                </a:ext>
              </a:extLst>
            </p:cNvPr>
            <p:cNvSpPr/>
            <p:nvPr/>
          </p:nvSpPr>
          <p:spPr bwMode="auto">
            <a:xfrm>
              <a:off x="11539463" y="4273387"/>
              <a:ext cx="130510" cy="200055"/>
            </a:xfrm>
            <a:prstGeom prst="rect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1D7BA6A8-C46A-4540-8A3B-0F65FE63E45C}"/>
              </a:ext>
            </a:extLst>
          </p:cNvPr>
          <p:cNvSpPr txBox="1"/>
          <p:nvPr/>
        </p:nvSpPr>
        <p:spPr>
          <a:xfrm>
            <a:off x="11057170" y="1852537"/>
            <a:ext cx="1045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LEGEND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3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B7C7E9-D162-475A-9870-5E86B653B874}"/>
              </a:ext>
            </a:extLst>
          </p:cNvPr>
          <p:cNvSpPr/>
          <p:nvPr/>
        </p:nvSpPr>
        <p:spPr>
          <a:xfrm>
            <a:off x="499481" y="20842"/>
            <a:ext cx="8746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kern="0" dirty="0">
                <a:solidFill>
                  <a:schemeClr val="tx2"/>
                </a:solidFill>
                <a:ea typeface="+mj-ea"/>
                <a:cs typeface="Calibri Light"/>
              </a:rPr>
              <a:t>Kaiser A20 Reference Architecture – Future State 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07DA32-CFDF-4EC6-93E8-2FFAF18931DA}"/>
              </a:ext>
            </a:extLst>
          </p:cNvPr>
          <p:cNvSpPr/>
          <p:nvPr/>
        </p:nvSpPr>
        <p:spPr>
          <a:xfrm>
            <a:off x="192396" y="837356"/>
            <a:ext cx="10761134" cy="5335602"/>
          </a:xfrm>
          <a:prstGeom prst="rect">
            <a:avLst/>
          </a:prstGeom>
          <a:solidFill>
            <a:srgbClr val="8FB3C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vert="horz"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kern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0F4933-2DBC-41D2-BDE3-8AADEA9CDE74}"/>
              </a:ext>
            </a:extLst>
          </p:cNvPr>
          <p:cNvSpPr/>
          <p:nvPr/>
        </p:nvSpPr>
        <p:spPr>
          <a:xfrm>
            <a:off x="6330881" y="920884"/>
            <a:ext cx="2373363" cy="3566855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410F0-8106-452C-B24E-41160E9D35C2}"/>
              </a:ext>
            </a:extLst>
          </p:cNvPr>
          <p:cNvSpPr/>
          <p:nvPr/>
        </p:nvSpPr>
        <p:spPr>
          <a:xfrm>
            <a:off x="6427872" y="1194368"/>
            <a:ext cx="2184494" cy="3185778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vert="horz" rtlCol="0" anchor="t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kern="0" dirty="0">
              <a:solidFill>
                <a:prstClr val="black">
                  <a:lumMod val="75000"/>
                  <a:lumOff val="25000"/>
                </a:prst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1EFED-AEB7-4943-BF6C-A5E1AD428793}"/>
              </a:ext>
            </a:extLst>
          </p:cNvPr>
          <p:cNvSpPr/>
          <p:nvPr/>
        </p:nvSpPr>
        <p:spPr>
          <a:xfrm>
            <a:off x="8791354" y="920881"/>
            <a:ext cx="2060038" cy="3572210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Information Access &amp; Delivery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171DC6-D9EE-48E4-9879-F2B593507D95}"/>
              </a:ext>
            </a:extLst>
          </p:cNvPr>
          <p:cNvSpPr/>
          <p:nvPr/>
        </p:nvSpPr>
        <p:spPr>
          <a:xfrm>
            <a:off x="313927" y="920884"/>
            <a:ext cx="2855212" cy="3566855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Data Acquisition &amp; Staging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1963B2-CA02-42BF-B7E0-9B0789ECA87D}"/>
              </a:ext>
            </a:extLst>
          </p:cNvPr>
          <p:cNvSpPr/>
          <p:nvPr/>
        </p:nvSpPr>
        <p:spPr>
          <a:xfrm>
            <a:off x="438152" y="1200466"/>
            <a:ext cx="1403047" cy="3167191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rtlCol="0" anchor="t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Ingest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6504D9-07CB-45C2-AD4B-F1E33CEDAE30}"/>
              </a:ext>
            </a:extLst>
          </p:cNvPr>
          <p:cNvSpPr/>
          <p:nvPr/>
        </p:nvSpPr>
        <p:spPr>
          <a:xfrm rot="5400000">
            <a:off x="654920" y="2678201"/>
            <a:ext cx="376499" cy="69524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Replicate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C4B448-75FE-4728-BA66-B75D8BA8F3BC}"/>
              </a:ext>
            </a:extLst>
          </p:cNvPr>
          <p:cNvSpPr/>
          <p:nvPr/>
        </p:nvSpPr>
        <p:spPr>
          <a:xfrm rot="5400000">
            <a:off x="678864" y="3101066"/>
            <a:ext cx="328618" cy="69524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RDBMS connect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7C3E77-496D-4A12-AF2D-32037BAE5FF2}"/>
              </a:ext>
            </a:extLst>
          </p:cNvPr>
          <p:cNvSpPr/>
          <p:nvPr/>
        </p:nvSpPr>
        <p:spPr>
          <a:xfrm rot="5400000">
            <a:off x="718847" y="1761385"/>
            <a:ext cx="248651" cy="69524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Stream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A01DBB-8F22-4F85-87A2-FB45E3487D2F}"/>
              </a:ext>
            </a:extLst>
          </p:cNvPr>
          <p:cNvSpPr/>
          <p:nvPr/>
        </p:nvSpPr>
        <p:spPr>
          <a:xfrm rot="5400000">
            <a:off x="700159" y="2089450"/>
            <a:ext cx="286021" cy="69524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Messaging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19EFD5-4AE0-4A2E-AE85-83663FF4A706}"/>
              </a:ext>
            </a:extLst>
          </p:cNvPr>
          <p:cNvSpPr/>
          <p:nvPr/>
        </p:nvSpPr>
        <p:spPr>
          <a:xfrm rot="5400000">
            <a:off x="706617" y="3498128"/>
            <a:ext cx="273110" cy="695247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File-Based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256C7D-49F9-4C80-96EB-AF128FD4FB12}"/>
              </a:ext>
            </a:extLst>
          </p:cNvPr>
          <p:cNvSpPr/>
          <p:nvPr/>
        </p:nvSpPr>
        <p:spPr>
          <a:xfrm rot="5400000">
            <a:off x="756337" y="3817717"/>
            <a:ext cx="173670" cy="69524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Adapters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6B36C-9479-4D7C-8BF1-717F8CEA6386}"/>
              </a:ext>
            </a:extLst>
          </p:cNvPr>
          <p:cNvSpPr txBox="1"/>
          <p:nvPr/>
        </p:nvSpPr>
        <p:spPr>
          <a:xfrm>
            <a:off x="363752" y="1723220"/>
            <a:ext cx="943750" cy="2100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514313" eaLnBrk="1" hangingPunct="1">
              <a:defRPr/>
            </a:pPr>
            <a:r>
              <a:rPr lang="en-US" sz="7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In motion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27C6C3-A0A6-482C-B9CE-63AEFC65AB60}"/>
              </a:ext>
            </a:extLst>
          </p:cNvPr>
          <p:cNvSpPr txBox="1"/>
          <p:nvPr/>
        </p:nvSpPr>
        <p:spPr>
          <a:xfrm>
            <a:off x="442165" y="2603785"/>
            <a:ext cx="738609" cy="2100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 defTabSz="514313" eaLnBrk="1" hangingPunct="1">
              <a:defRPr/>
            </a:pPr>
            <a:r>
              <a:rPr lang="en-US" sz="700" b="1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At rest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C08E0B-5772-4B08-BA87-7F6960BD1238}"/>
              </a:ext>
            </a:extLst>
          </p:cNvPr>
          <p:cNvSpPr/>
          <p:nvPr/>
        </p:nvSpPr>
        <p:spPr>
          <a:xfrm rot="5400000">
            <a:off x="5322544" y="590343"/>
            <a:ext cx="500838" cy="1053425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vert270" lIns="0" tIns="0" rtlCol="0" anchor="t" anchorCtr="0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Security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98555C-6678-43E8-AD2D-0C13E88BB7D0}"/>
              </a:ext>
            </a:extLst>
          </p:cNvPr>
          <p:cNvSpPr/>
          <p:nvPr/>
        </p:nvSpPr>
        <p:spPr>
          <a:xfrm rot="5400000">
            <a:off x="5682737" y="2153210"/>
            <a:ext cx="2639207" cy="92932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t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Business Intelligence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96D1B5-2886-446E-95E1-0166B7C300B0}"/>
              </a:ext>
            </a:extLst>
          </p:cNvPr>
          <p:cNvSpPr/>
          <p:nvPr/>
        </p:nvSpPr>
        <p:spPr>
          <a:xfrm>
            <a:off x="1903891" y="1194368"/>
            <a:ext cx="1180929" cy="3173224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rtlCol="0" anchor="t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14DAFF-4A00-434F-8691-B9C57C6C1608}"/>
              </a:ext>
            </a:extLst>
          </p:cNvPr>
          <p:cNvSpPr/>
          <p:nvPr/>
        </p:nvSpPr>
        <p:spPr>
          <a:xfrm rot="5400000">
            <a:off x="6737910" y="2154548"/>
            <a:ext cx="2641882" cy="92932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t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Advanced Analytics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E3084E-1BE3-425A-897D-90837D0CA5D0}"/>
              </a:ext>
            </a:extLst>
          </p:cNvPr>
          <p:cNvSpPr/>
          <p:nvPr/>
        </p:nvSpPr>
        <p:spPr>
          <a:xfrm rot="5400000">
            <a:off x="7377420" y="3156413"/>
            <a:ext cx="306345" cy="198584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Business Rules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B1410F8-886B-485B-80BE-E689544520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07" y="4029077"/>
            <a:ext cx="248168" cy="2341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B79178B-53BF-414F-85E4-880B15AAB47E}"/>
              </a:ext>
            </a:extLst>
          </p:cNvPr>
          <p:cNvSpPr/>
          <p:nvPr/>
        </p:nvSpPr>
        <p:spPr>
          <a:xfrm rot="5400000">
            <a:off x="1009953" y="2288289"/>
            <a:ext cx="2970255" cy="957519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Raw Zone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FEA75B-E806-4005-A118-D9D58D6A0982}"/>
              </a:ext>
            </a:extLst>
          </p:cNvPr>
          <p:cNvSpPr/>
          <p:nvPr/>
        </p:nvSpPr>
        <p:spPr>
          <a:xfrm rot="5400000">
            <a:off x="756337" y="3817717"/>
            <a:ext cx="173670" cy="69524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Adapters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052C7-34EB-44AB-961A-BF89F2563BCC}"/>
              </a:ext>
            </a:extLst>
          </p:cNvPr>
          <p:cNvSpPr/>
          <p:nvPr/>
        </p:nvSpPr>
        <p:spPr>
          <a:xfrm rot="5400000">
            <a:off x="9106552" y="1256237"/>
            <a:ext cx="1446661" cy="173087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vert="vert270"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Data Analytics as a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3889D8-A98B-4D00-8C13-86A53D900AFA}"/>
              </a:ext>
            </a:extLst>
          </p:cNvPr>
          <p:cNvSpPr/>
          <p:nvPr/>
        </p:nvSpPr>
        <p:spPr>
          <a:xfrm rot="5400000">
            <a:off x="9106554" y="2787273"/>
            <a:ext cx="1429757" cy="1730876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</a:ln>
          <a:effectLst/>
        </p:spPr>
        <p:txBody>
          <a:bodyPr vert="vert270"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Analytic as a service APIs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29322-1879-4300-BCF1-D7829117D504}"/>
              </a:ext>
            </a:extLst>
          </p:cNvPr>
          <p:cNvSpPr/>
          <p:nvPr/>
        </p:nvSpPr>
        <p:spPr>
          <a:xfrm>
            <a:off x="3299245" y="922256"/>
            <a:ext cx="2942788" cy="3566855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Data Stores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6BD28F6-E431-43B4-A520-C4623599CC2C}"/>
              </a:ext>
            </a:extLst>
          </p:cNvPr>
          <p:cNvSpPr/>
          <p:nvPr/>
        </p:nvSpPr>
        <p:spPr>
          <a:xfrm>
            <a:off x="313926" y="4565479"/>
            <a:ext cx="10537461" cy="70211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Data Management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D80898-0AF3-4E4C-BA49-F284C581A2C8}"/>
              </a:ext>
            </a:extLst>
          </p:cNvPr>
          <p:cNvSpPr/>
          <p:nvPr/>
        </p:nvSpPr>
        <p:spPr>
          <a:xfrm>
            <a:off x="323072" y="4565479"/>
            <a:ext cx="10537461" cy="974678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Data Management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D42092-B66B-4271-861F-F52105514852}"/>
              </a:ext>
            </a:extLst>
          </p:cNvPr>
          <p:cNvSpPr txBox="1"/>
          <p:nvPr/>
        </p:nvSpPr>
        <p:spPr>
          <a:xfrm>
            <a:off x="862856" y="5122687"/>
            <a:ext cx="981234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Metadata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AF1E7D-24F5-4678-8D0A-AB8BA468DDD7}"/>
              </a:ext>
            </a:extLst>
          </p:cNvPr>
          <p:cNvSpPr txBox="1"/>
          <p:nvPr/>
        </p:nvSpPr>
        <p:spPr>
          <a:xfrm>
            <a:off x="3338300" y="5122687"/>
            <a:ext cx="807645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Lineage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51C5A3-AE62-4225-ADB8-330D1A17106B}"/>
              </a:ext>
            </a:extLst>
          </p:cNvPr>
          <p:cNvSpPr txBox="1"/>
          <p:nvPr/>
        </p:nvSpPr>
        <p:spPr>
          <a:xfrm>
            <a:off x="4487700" y="5122687"/>
            <a:ext cx="1455093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Data Governance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6F4707-F23E-4A37-9D0D-397C7B3B72D5}"/>
              </a:ext>
            </a:extLst>
          </p:cNvPr>
          <p:cNvSpPr txBox="1"/>
          <p:nvPr/>
        </p:nvSpPr>
        <p:spPr>
          <a:xfrm>
            <a:off x="6284556" y="5122687"/>
            <a:ext cx="1647094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Data Quality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9DA1F1-29C5-45ED-BD58-F1ACAEBB3126}"/>
              </a:ext>
            </a:extLst>
          </p:cNvPr>
          <p:cNvSpPr txBox="1"/>
          <p:nvPr/>
        </p:nvSpPr>
        <p:spPr>
          <a:xfrm>
            <a:off x="8273404" y="5122687"/>
            <a:ext cx="2343659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Master Data Management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142744-A6AE-4DB3-BF1A-2320B1F3A581}"/>
              </a:ext>
            </a:extLst>
          </p:cNvPr>
          <p:cNvSpPr txBox="1"/>
          <p:nvPr/>
        </p:nvSpPr>
        <p:spPr>
          <a:xfrm>
            <a:off x="2185848" y="5122687"/>
            <a:ext cx="810693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Tagging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BF03FB-480F-46DD-A117-77B4A866C419}"/>
              </a:ext>
            </a:extLst>
          </p:cNvPr>
          <p:cNvSpPr/>
          <p:nvPr/>
        </p:nvSpPr>
        <p:spPr>
          <a:xfrm rot="5400000">
            <a:off x="5322544" y="581518"/>
            <a:ext cx="500838" cy="10534252"/>
          </a:xfrm>
          <a:prstGeom prst="rect">
            <a:avLst/>
          </a:prstGeom>
          <a:solidFill>
            <a:sysClr val="window" lastClr="FFFFFF">
              <a:alpha val="80000"/>
            </a:sys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vert="vert270" lIns="0" tIns="0" rtlCol="0" anchor="t" anchorCtr="0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Security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588B71-1919-4AAC-9012-3D256CAF2B57}"/>
              </a:ext>
            </a:extLst>
          </p:cNvPr>
          <p:cNvSpPr txBox="1"/>
          <p:nvPr/>
        </p:nvSpPr>
        <p:spPr>
          <a:xfrm>
            <a:off x="6147338" y="5743743"/>
            <a:ext cx="802347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Authorization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6BF613-E8A2-4AF1-A68B-B2B09B430A97}"/>
              </a:ext>
            </a:extLst>
          </p:cNvPr>
          <p:cNvSpPr/>
          <p:nvPr/>
        </p:nvSpPr>
        <p:spPr>
          <a:xfrm>
            <a:off x="3421215" y="1200466"/>
            <a:ext cx="2693629" cy="3179682"/>
          </a:xfrm>
          <a:prstGeom prst="rect">
            <a:avLst/>
          </a:prstGeom>
          <a:solidFill>
            <a:sysClr val="window" lastClr="FFFFFF"/>
          </a:solidFill>
          <a:ln w="38100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rtlCol="0" anchor="t"/>
          <a:lstStyle/>
          <a:p>
            <a:pPr algn="ctr"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7183AE-DA71-49DD-B176-0242CAA00BF4}"/>
              </a:ext>
            </a:extLst>
          </p:cNvPr>
          <p:cNvSpPr txBox="1"/>
          <p:nvPr/>
        </p:nvSpPr>
        <p:spPr>
          <a:xfrm>
            <a:off x="4149545" y="5743743"/>
            <a:ext cx="858420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Authentication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AB18F3-BAD9-4D52-909C-AAB62365F0F7}"/>
              </a:ext>
            </a:extLst>
          </p:cNvPr>
          <p:cNvSpPr txBox="1"/>
          <p:nvPr/>
        </p:nvSpPr>
        <p:spPr>
          <a:xfrm>
            <a:off x="2356678" y="5743743"/>
            <a:ext cx="673210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Key Mgmt.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F8088C-BD3D-4C85-A2AD-D2FF45B0E8C5}"/>
              </a:ext>
            </a:extLst>
          </p:cNvPr>
          <p:cNvSpPr/>
          <p:nvPr/>
        </p:nvSpPr>
        <p:spPr>
          <a:xfrm rot="5400000">
            <a:off x="4015019" y="2125555"/>
            <a:ext cx="671373" cy="1698086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Enriched </a:t>
            </a: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Zone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883C4A-E622-4089-8674-56B2A4CF9524}"/>
              </a:ext>
            </a:extLst>
          </p:cNvPr>
          <p:cNvSpPr/>
          <p:nvPr/>
        </p:nvSpPr>
        <p:spPr>
          <a:xfrm rot="5400000">
            <a:off x="4546887" y="2797238"/>
            <a:ext cx="441028" cy="2569507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Archival Zone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D1213D3-1E7E-42CC-BBAC-A4920B467126}"/>
              </a:ext>
            </a:extLst>
          </p:cNvPr>
          <p:cNvSpPr/>
          <p:nvPr/>
        </p:nvSpPr>
        <p:spPr>
          <a:xfrm rot="5400000">
            <a:off x="3703220" y="1086268"/>
            <a:ext cx="1292263" cy="169537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t" anchorCtr="0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charset="0"/>
                <a:ea typeface="Calibri" charset="0"/>
                <a:cs typeface="Calibri" charset="0"/>
              </a:rPr>
              <a:t>Refined Zone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6A9ECA-CE36-41DF-A6A6-C4CAAC02F6E6}"/>
              </a:ext>
            </a:extLst>
          </p:cNvPr>
          <p:cNvSpPr/>
          <p:nvPr/>
        </p:nvSpPr>
        <p:spPr>
          <a:xfrm rot="5400000">
            <a:off x="4873592" y="2131726"/>
            <a:ext cx="1571780" cy="78534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Tenant  </a:t>
            </a: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Zone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E0BEEA-3400-4B6B-BF16-1FFCACF8D989}"/>
              </a:ext>
            </a:extLst>
          </p:cNvPr>
          <p:cNvSpPr/>
          <p:nvPr/>
        </p:nvSpPr>
        <p:spPr>
          <a:xfrm rot="5400000">
            <a:off x="5456286" y="1100647"/>
            <a:ext cx="406398" cy="78534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vert="vert270" tIns="0" rtlCol="0" anchor="ctr"/>
          <a:lstStyle/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User Zone</a:t>
            </a:r>
          </a:p>
          <a:p>
            <a:pPr algn="ctr" defTabSz="46288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B439EB-1236-476B-A163-687363273608}"/>
              </a:ext>
            </a:extLst>
          </p:cNvPr>
          <p:cNvSpPr txBox="1"/>
          <p:nvPr/>
        </p:nvSpPr>
        <p:spPr>
          <a:xfrm>
            <a:off x="8062736" y="5743743"/>
            <a:ext cx="673210" cy="226181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/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rtlCol="0" anchor="ctr">
            <a:spAutoFit/>
          </a:bodyPr>
          <a:lstStyle>
            <a:defPPr>
              <a:defRPr lang="en-US"/>
            </a:defPPr>
            <a:lvl1pPr algn="ctr">
              <a:defRPr sz="600" b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defTabSz="5143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0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Encryption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A66E934-CC1A-4E17-9CEF-0513462AA66A}"/>
              </a:ext>
            </a:extLst>
          </p:cNvPr>
          <p:cNvCxnSpPr>
            <a:cxnSpLocks/>
          </p:cNvCxnSpPr>
          <p:nvPr/>
        </p:nvCxnSpPr>
        <p:spPr bwMode="auto">
          <a:xfrm>
            <a:off x="1546613" y="4010934"/>
            <a:ext cx="454" cy="281256"/>
          </a:xfrm>
          <a:prstGeom prst="line">
            <a:avLst/>
          </a:prstGeom>
          <a:solidFill>
            <a:srgbClr val="006BA6"/>
          </a:solidFill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C8F5310-1D78-495F-A038-7C90035C209B}"/>
              </a:ext>
            </a:extLst>
          </p:cNvPr>
          <p:cNvCxnSpPr>
            <a:cxnSpLocks/>
          </p:cNvCxnSpPr>
          <p:nvPr/>
        </p:nvCxnSpPr>
        <p:spPr bwMode="auto">
          <a:xfrm>
            <a:off x="1564532" y="1645635"/>
            <a:ext cx="0" cy="856468"/>
          </a:xfrm>
          <a:prstGeom prst="line">
            <a:avLst/>
          </a:prstGeom>
          <a:solidFill>
            <a:srgbClr val="006BA6"/>
          </a:solidFill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C1D6AEC-ABE6-42E0-9214-E45C29A87CA5}"/>
              </a:ext>
            </a:extLst>
          </p:cNvPr>
          <p:cNvCxnSpPr>
            <a:cxnSpLocks/>
          </p:cNvCxnSpPr>
          <p:nvPr/>
        </p:nvCxnSpPr>
        <p:spPr bwMode="auto">
          <a:xfrm>
            <a:off x="1545356" y="3015828"/>
            <a:ext cx="0" cy="241885"/>
          </a:xfrm>
          <a:prstGeom prst="line">
            <a:avLst/>
          </a:prstGeom>
          <a:solidFill>
            <a:srgbClr val="006BA6"/>
          </a:solidFill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19D1D45-02F1-4A63-B121-DEFCDEDEC458}"/>
              </a:ext>
            </a:extLst>
          </p:cNvPr>
          <p:cNvCxnSpPr>
            <a:cxnSpLocks/>
          </p:cNvCxnSpPr>
          <p:nvPr/>
        </p:nvCxnSpPr>
        <p:spPr bwMode="auto">
          <a:xfrm>
            <a:off x="1564078" y="2361794"/>
            <a:ext cx="0" cy="241885"/>
          </a:xfrm>
          <a:prstGeom prst="line">
            <a:avLst/>
          </a:prstGeom>
          <a:solidFill>
            <a:srgbClr val="006BA6"/>
          </a:solidFill>
          <a:ln w="15875" cap="flat" cmpd="sng" algn="ctr">
            <a:solidFill>
              <a:sysClr val="windowText" lastClr="0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B55EB3B-606B-4C26-984F-4C3998CB8FEE}"/>
              </a:ext>
            </a:extLst>
          </p:cNvPr>
          <p:cNvCxnSpPr>
            <a:cxnSpLocks/>
          </p:cNvCxnSpPr>
          <p:nvPr/>
        </p:nvCxnSpPr>
        <p:spPr bwMode="auto">
          <a:xfrm>
            <a:off x="1545356" y="3361062"/>
            <a:ext cx="0" cy="621246"/>
          </a:xfrm>
          <a:prstGeom prst="line">
            <a:avLst/>
          </a:prstGeom>
          <a:solidFill>
            <a:srgbClr val="006BA6"/>
          </a:solidFill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1853F03-0EAE-4582-874F-8B9FCAE56B57}"/>
              </a:ext>
            </a:extLst>
          </p:cNvPr>
          <p:cNvCxnSpPr>
            <a:cxnSpLocks/>
          </p:cNvCxnSpPr>
          <p:nvPr/>
        </p:nvCxnSpPr>
        <p:spPr bwMode="auto">
          <a:xfrm>
            <a:off x="1554504" y="2584285"/>
            <a:ext cx="0" cy="241885"/>
          </a:xfrm>
          <a:prstGeom prst="line">
            <a:avLst/>
          </a:prstGeom>
          <a:solidFill>
            <a:srgbClr val="006BA6"/>
          </a:solidFill>
          <a:ln w="158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0744E12-5D76-48DF-AFA6-09BA2050541A}"/>
              </a:ext>
            </a:extLst>
          </p:cNvPr>
          <p:cNvGrpSpPr/>
          <p:nvPr/>
        </p:nvGrpSpPr>
        <p:grpSpPr>
          <a:xfrm>
            <a:off x="1208415" y="3844041"/>
            <a:ext cx="678205" cy="521253"/>
            <a:chOff x="1748270" y="3894083"/>
            <a:chExt cx="678205" cy="521253"/>
          </a:xfrm>
        </p:grpSpPr>
        <p:pic>
          <p:nvPicPr>
            <p:cNvPr id="133" name="Picture 10" descr="https://azure.microsoft.com/svghandler/expressroute/?width=600&amp;height=315">
              <a:extLst>
                <a:ext uri="{FF2B5EF4-FFF2-40B4-BE49-F238E27FC236}">
                  <a16:creationId xmlns:a16="http://schemas.microsoft.com/office/drawing/2014/main" id="{C04D39B6-7F80-4E70-8C5E-BCEB1DC66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05048" y="3894083"/>
              <a:ext cx="530662" cy="237169"/>
            </a:xfrm>
            <a:prstGeom prst="rect">
              <a:avLst/>
            </a:prstGeom>
            <a:solidFill>
              <a:srgbClr val="FFFFFF"/>
            </a:solidFill>
          </p:spPr>
        </p:pic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613DBB4-2C78-4D42-A91E-1A2C683609C3}"/>
                </a:ext>
              </a:extLst>
            </p:cNvPr>
            <p:cNvSpPr/>
            <p:nvPr/>
          </p:nvSpPr>
          <p:spPr>
            <a:xfrm>
              <a:off x="1748270" y="4092220"/>
              <a:ext cx="678205" cy="323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85754" eaLnBrk="1" hangingPunct="1">
                <a:defRPr/>
              </a:pPr>
              <a:r>
                <a:rPr lang="en-US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charset="0"/>
                  <a:ea typeface="Calibri" charset="0"/>
                  <a:cs typeface="Calibri" charset="0"/>
                </a:rPr>
                <a:t>Express Routes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284AAA-7B83-48B6-9B9D-430901169FAF}"/>
              </a:ext>
            </a:extLst>
          </p:cNvPr>
          <p:cNvGrpSpPr/>
          <p:nvPr/>
        </p:nvGrpSpPr>
        <p:grpSpPr>
          <a:xfrm>
            <a:off x="2016320" y="3563330"/>
            <a:ext cx="4035834" cy="238635"/>
            <a:chOff x="2399006" y="2263739"/>
            <a:chExt cx="2874711" cy="175571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99736D2-8775-4095-9D81-F1C7E031D179}"/>
                </a:ext>
              </a:extLst>
            </p:cNvPr>
            <p:cNvSpPr txBox="1"/>
            <p:nvPr/>
          </p:nvSpPr>
          <p:spPr>
            <a:xfrm>
              <a:off x="2399006" y="2278704"/>
              <a:ext cx="2874711" cy="153673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292" tIns="23146" rIns="46292" bIns="23146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marR="0" indent="0" algn="ctr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 kumimoji="0" sz="700" b="0" i="0" u="none" strike="noStrike" cap="none" normalizeH="0" baseline="0">
                  <a:ln>
                    <a:noFill/>
                  </a:ln>
                  <a:effectLst/>
                  <a:latin typeface="+mn-lt"/>
                  <a:cs typeface="Arial" charset="0"/>
                </a:defRPr>
              </a:lvl1pPr>
            </a:lstStyle>
            <a:p>
              <a:pPr defTabSz="514337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Calibri" charset="0"/>
                  <a:ea typeface="Calibri" charset="0"/>
                  <a:cs typeface="Calibri" charset="0"/>
                </a:rPr>
                <a:t>Azure Data Lake Storage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4665B42B-AC13-4712-87C6-941C66611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8659" y="2263739"/>
              <a:ext cx="114001" cy="175571"/>
            </a:xfrm>
            <a:prstGeom prst="rect">
              <a:avLst/>
            </a:prstGeom>
          </p:spPr>
        </p:pic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2ABEE405-D5D4-4712-8E4C-B7BE9D8C1F63}"/>
              </a:ext>
            </a:extLst>
          </p:cNvPr>
          <p:cNvSpPr/>
          <p:nvPr/>
        </p:nvSpPr>
        <p:spPr>
          <a:xfrm rot="5400000">
            <a:off x="3195310" y="5717965"/>
            <a:ext cx="174306" cy="615653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SafeNet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2DF2EA6-B1B6-4E62-9BDE-AC8535BEF70D}"/>
              </a:ext>
            </a:extLst>
          </p:cNvPr>
          <p:cNvSpPr/>
          <p:nvPr/>
        </p:nvSpPr>
        <p:spPr>
          <a:xfrm rot="5400000">
            <a:off x="1972157" y="5717965"/>
            <a:ext cx="174306" cy="615653"/>
          </a:xfrm>
          <a:prstGeom prst="rect">
            <a:avLst/>
          </a:prstGeom>
          <a:solidFill>
            <a:srgbClr val="52A496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Key Vault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9D65EC5-C8C2-4E7A-9EE1-6D2A3B80AE5D}"/>
              </a:ext>
            </a:extLst>
          </p:cNvPr>
          <p:cNvSpPr/>
          <p:nvPr/>
        </p:nvSpPr>
        <p:spPr>
          <a:xfrm rot="5400000">
            <a:off x="4465586" y="5717965"/>
            <a:ext cx="174306" cy="615653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>
                <a:solidFill>
                  <a:prstClr val="white"/>
                </a:solidFill>
                <a:latin typeface="Calibri" charset="0"/>
                <a:ea typeface="ＭＳ Ｐゴシック"/>
                <a:cs typeface="Calibri" charset="0"/>
              </a:rPr>
              <a:t>Kerberos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D806D56-DA75-4906-8184-475EEF73710D}"/>
              </a:ext>
            </a:extLst>
          </p:cNvPr>
          <p:cNvSpPr/>
          <p:nvPr/>
        </p:nvSpPr>
        <p:spPr>
          <a:xfrm rot="5400000">
            <a:off x="6481958" y="5708653"/>
            <a:ext cx="174306" cy="615653"/>
          </a:xfrm>
          <a:prstGeom prst="rect">
            <a:avLst/>
          </a:prstGeom>
          <a:solidFill>
            <a:srgbClr val="0070C0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vert="vert270" rtlCol="0" anchor="ctr"/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>
                <a:solidFill>
                  <a:prstClr val="white"/>
                </a:solidFill>
                <a:latin typeface="Calibri" charset="0"/>
                <a:ea typeface="ＭＳ Ｐゴシック"/>
                <a:cs typeface="Calibri" charset="0"/>
              </a:rPr>
              <a:t>Ranger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35DC33-6B6B-425E-82DF-000E7A4B8B76}"/>
              </a:ext>
            </a:extLst>
          </p:cNvPr>
          <p:cNvSpPr txBox="1"/>
          <p:nvPr/>
        </p:nvSpPr>
        <p:spPr>
          <a:xfrm>
            <a:off x="4765564" y="5331681"/>
            <a:ext cx="987960" cy="186426"/>
          </a:xfrm>
          <a:prstGeom prst="rect">
            <a:avLst/>
          </a:prstGeom>
          <a:solidFill>
            <a:srgbClr val="F0AA1F">
              <a:lumMod val="60000"/>
              <a:lumOff val="40000"/>
            </a:srgbClr>
          </a:solidFill>
          <a:ln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defTabSz="5143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/>
              <a:t>Collibra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B44D04-5280-441B-822E-8EE995A742EF}"/>
              </a:ext>
            </a:extLst>
          </p:cNvPr>
          <p:cNvSpPr txBox="1"/>
          <p:nvPr/>
        </p:nvSpPr>
        <p:spPr>
          <a:xfrm>
            <a:off x="1043020" y="5331681"/>
            <a:ext cx="719763" cy="180540"/>
          </a:xfrm>
          <a:prstGeom prst="rect">
            <a:avLst/>
          </a:prstGeom>
          <a:solidFill>
            <a:srgbClr val="F0AA1F">
              <a:lumMod val="60000"/>
              <a:lumOff val="40000"/>
            </a:srgbClr>
          </a:solidFill>
          <a:ln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marR="0" lvl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defTabSz="5143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/>
              <a:t>Collibra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2F424D5-7B34-43F6-AB19-509298764D11}"/>
              </a:ext>
            </a:extLst>
          </p:cNvPr>
          <p:cNvSpPr/>
          <p:nvPr/>
        </p:nvSpPr>
        <p:spPr bwMode="auto">
          <a:xfrm>
            <a:off x="6559806" y="5331681"/>
            <a:ext cx="1252067" cy="186426"/>
          </a:xfrm>
          <a:prstGeom prst="rect">
            <a:avLst/>
          </a:prstGeom>
          <a:solidFill>
            <a:srgbClr val="F0AA1F">
              <a:lumMod val="60000"/>
              <a:lumOff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4629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Waterline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B19B1C-AF22-466F-9BE3-9C7C691D50DB}"/>
              </a:ext>
            </a:extLst>
          </p:cNvPr>
          <p:cNvSpPr txBox="1"/>
          <p:nvPr/>
        </p:nvSpPr>
        <p:spPr>
          <a:xfrm>
            <a:off x="9021284" y="5331681"/>
            <a:ext cx="987960" cy="186426"/>
          </a:xfrm>
          <a:prstGeom prst="rect">
            <a:avLst/>
          </a:prstGeom>
          <a:solidFill>
            <a:srgbClr val="F0AA1F">
              <a:lumMod val="60000"/>
              <a:lumOff val="40000"/>
            </a:srgbClr>
          </a:solidFill>
          <a:ln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 err="1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Tamr</a:t>
            </a:r>
            <a:endParaRPr lang="en-US" sz="700" b="1" kern="0" dirty="0">
              <a:solidFill>
                <a:prstClr val="black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7A39621-4A01-4883-98FF-830A45B6D6A0}"/>
              </a:ext>
            </a:extLst>
          </p:cNvPr>
          <p:cNvSpPr txBox="1"/>
          <p:nvPr/>
        </p:nvSpPr>
        <p:spPr>
          <a:xfrm>
            <a:off x="2248446" y="5331681"/>
            <a:ext cx="705455" cy="186426"/>
          </a:xfrm>
          <a:prstGeom prst="rect">
            <a:avLst/>
          </a:prstGeom>
          <a:solidFill>
            <a:srgbClr val="F0AA1F">
              <a:lumMod val="60000"/>
              <a:lumOff val="40000"/>
            </a:srgbClr>
          </a:solidFill>
          <a:ln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>
                <a:solidFill>
                  <a:prstClr val="black"/>
                </a:solidFill>
                <a:latin typeface="Calibri" charset="0"/>
                <a:ea typeface="Calibri" charset="0"/>
                <a:cs typeface="Calibri" charset="0"/>
              </a:rPr>
              <a:t>Waterline Data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846BF6D-1329-4E03-AC52-46A6FEA5D1DF}"/>
              </a:ext>
            </a:extLst>
          </p:cNvPr>
          <p:cNvSpPr txBox="1"/>
          <p:nvPr/>
        </p:nvSpPr>
        <p:spPr>
          <a:xfrm>
            <a:off x="3402984" y="5331681"/>
            <a:ext cx="705455" cy="186426"/>
          </a:xfrm>
          <a:prstGeom prst="rect">
            <a:avLst/>
          </a:prstGeom>
          <a:solidFill>
            <a:srgbClr val="0070C0"/>
          </a:solidFill>
          <a:ln>
            <a:noFill/>
            <a:prstDash val="solid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kern="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Atlas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5D9B36-079F-4E9A-9706-71120EEACA4A}"/>
              </a:ext>
            </a:extLst>
          </p:cNvPr>
          <p:cNvSpPr/>
          <p:nvPr/>
        </p:nvSpPr>
        <p:spPr bwMode="auto">
          <a:xfrm>
            <a:off x="2023633" y="3337357"/>
            <a:ext cx="866897" cy="230494"/>
          </a:xfrm>
          <a:prstGeom prst="rect">
            <a:avLst/>
          </a:prstGeom>
          <a:solidFill>
            <a:srgbClr val="52A49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292" tIns="23146" rIns="46292" bIns="23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 charset="0"/>
                <a:cs typeface="Calibri" charset="0"/>
              </a:rPr>
              <a:t> Clearlake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C48551-BA19-49B7-813E-C5D69A49868C}"/>
              </a:ext>
            </a:extLst>
          </p:cNvPr>
          <p:cNvSpPr/>
          <p:nvPr/>
        </p:nvSpPr>
        <p:spPr>
          <a:xfrm rot="5400000">
            <a:off x="8321901" y="5701319"/>
            <a:ext cx="174306" cy="615653"/>
          </a:xfrm>
          <a:prstGeom prst="rect">
            <a:avLst/>
          </a:prstGeom>
          <a:solidFill>
            <a:srgbClr val="52A496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vert="vert270" lIns="0" tIns="0" rIns="0" bIns="0" rtlCol="0" anchor="b"/>
          <a:lstStyle/>
          <a:p>
            <a:pPr algn="ctr" defTabSz="514337" eaLnBrk="1" fontAlgn="auto" hangingPunct="1">
              <a:lnSpc>
                <a:spcPts val="3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" b="1" kern="0" dirty="0">
                <a:solidFill>
                  <a:prstClr val="white"/>
                </a:solidFill>
                <a:latin typeface="Calibri" charset="0"/>
                <a:cs typeface="Calibri" charset="0"/>
              </a:rPr>
              <a:t>Azure Encryption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B23246C-598B-42E1-AF41-DF1220989C58}"/>
              </a:ext>
            </a:extLst>
          </p:cNvPr>
          <p:cNvSpPr/>
          <p:nvPr/>
        </p:nvSpPr>
        <p:spPr bwMode="auto">
          <a:xfrm>
            <a:off x="7624129" y="3282165"/>
            <a:ext cx="866898" cy="228600"/>
          </a:xfrm>
          <a:prstGeom prst="rect">
            <a:avLst/>
          </a:prstGeom>
          <a:solidFill>
            <a:srgbClr val="52A496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292" tIns="23146" rIns="46292" bIns="23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37"/>
            <a:r>
              <a:rPr lang="en-US" sz="600" b="1" kern="0" dirty="0">
                <a:solidFill>
                  <a:prstClr val="white"/>
                </a:solidFill>
                <a:latin typeface="Calibri" charset="0"/>
                <a:cs typeface="Calibri" charset="0"/>
              </a:rPr>
              <a:t> Azure Databricks 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9C067-EE61-4154-BF39-A3492ADDDBDA}"/>
              </a:ext>
            </a:extLst>
          </p:cNvPr>
          <p:cNvGrpSpPr/>
          <p:nvPr/>
        </p:nvGrpSpPr>
        <p:grpSpPr>
          <a:xfrm>
            <a:off x="1208415" y="3360756"/>
            <a:ext cx="678205" cy="438206"/>
            <a:chOff x="1714633" y="3134974"/>
            <a:chExt cx="678205" cy="438206"/>
          </a:xfrm>
        </p:grpSpPr>
        <p:pic>
          <p:nvPicPr>
            <p:cNvPr id="135" name="Picture 6" descr="Image result for kafka">
              <a:extLst>
                <a:ext uri="{FF2B5EF4-FFF2-40B4-BE49-F238E27FC236}">
                  <a16:creationId xmlns:a16="http://schemas.microsoft.com/office/drawing/2014/main" id="{6F94D517-FBCF-42DA-9354-60BFFF0F1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746" y="3134974"/>
              <a:ext cx="307265" cy="281669"/>
            </a:xfrm>
            <a:prstGeom prst="rect">
              <a:avLst/>
            </a:prstGeom>
            <a:noFill/>
            <a:ln>
              <a:solidFill>
                <a:sysClr val="window" lastClr="FFFFFF">
                  <a:lumMod val="65000"/>
                </a:sys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B87AAD0-9236-40B5-854E-DE3AE6545734}"/>
                </a:ext>
              </a:extLst>
            </p:cNvPr>
            <p:cNvSpPr/>
            <p:nvPr/>
          </p:nvSpPr>
          <p:spPr>
            <a:xfrm>
              <a:off x="1714633" y="3373125"/>
              <a:ext cx="67820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85754" eaLnBrk="1" hangingPunct="1">
                <a:defRPr/>
              </a:pPr>
              <a:r>
                <a:rPr lang="en-US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charset="0"/>
                  <a:ea typeface="Calibri" charset="0"/>
                  <a:cs typeface="Calibri" charset="0"/>
                </a:rPr>
                <a:t>Kafka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5C31CEA-174B-4941-966E-3EDC74249D46}"/>
              </a:ext>
            </a:extLst>
          </p:cNvPr>
          <p:cNvGrpSpPr/>
          <p:nvPr/>
        </p:nvGrpSpPr>
        <p:grpSpPr>
          <a:xfrm>
            <a:off x="1222942" y="1696517"/>
            <a:ext cx="663678" cy="369507"/>
            <a:chOff x="1728190" y="1587627"/>
            <a:chExt cx="678205" cy="469177"/>
          </a:xfrm>
        </p:grpSpPr>
        <p:pic>
          <p:nvPicPr>
            <p:cNvPr id="63490" name="Picture 2" descr="Image result for event hub microsoft">
              <a:extLst>
                <a:ext uri="{FF2B5EF4-FFF2-40B4-BE49-F238E27FC236}">
                  <a16:creationId xmlns:a16="http://schemas.microsoft.com/office/drawing/2014/main" id="{B0D9B2E3-0824-4BA3-9507-26C352238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194" y="1587627"/>
              <a:ext cx="342482" cy="342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5AB9CC3-02D6-4DD6-99F9-4829C141DFC7}"/>
                </a:ext>
              </a:extLst>
            </p:cNvPr>
            <p:cNvSpPr/>
            <p:nvPr/>
          </p:nvSpPr>
          <p:spPr>
            <a:xfrm>
              <a:off x="1728190" y="1856749"/>
              <a:ext cx="678205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85754" eaLnBrk="1" hangingPunct="1">
                <a:defRPr/>
              </a:pPr>
              <a:r>
                <a:rPr lang="en-US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charset="0"/>
                  <a:ea typeface="Calibri" charset="0"/>
                  <a:cs typeface="Calibri" charset="0"/>
                </a:rPr>
                <a:t>Event Hub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266F477-9DB0-4DA0-90AD-1066AAACA151}"/>
              </a:ext>
            </a:extLst>
          </p:cNvPr>
          <p:cNvGrpSpPr/>
          <p:nvPr/>
        </p:nvGrpSpPr>
        <p:grpSpPr>
          <a:xfrm>
            <a:off x="1208415" y="2661444"/>
            <a:ext cx="678205" cy="611900"/>
            <a:chOff x="1748012" y="2272661"/>
            <a:chExt cx="678205" cy="611900"/>
          </a:xfrm>
        </p:grpSpPr>
        <p:pic>
          <p:nvPicPr>
            <p:cNvPr id="136" name="Picture 6" descr="Image result for azure data factory">
              <a:extLst>
                <a:ext uri="{FF2B5EF4-FFF2-40B4-BE49-F238E27FC236}">
                  <a16:creationId xmlns:a16="http://schemas.microsoft.com/office/drawing/2014/main" id="{85FA98D8-9FF1-459C-90A8-3CF31E9C3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6746" y="2272661"/>
              <a:ext cx="323117" cy="323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71A05B2-440E-44A1-8DD1-63759651C306}"/>
                </a:ext>
              </a:extLst>
            </p:cNvPr>
            <p:cNvSpPr/>
            <p:nvPr/>
          </p:nvSpPr>
          <p:spPr>
            <a:xfrm>
              <a:off x="1748012" y="2576784"/>
              <a:ext cx="67820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85754" eaLnBrk="1" hangingPunct="1">
                <a:defRPr/>
              </a:pPr>
              <a:r>
                <a:rPr lang="en-US" sz="7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Calibri" charset="0"/>
                  <a:ea typeface="Calibri" charset="0"/>
                  <a:cs typeface="Calibri" charset="0"/>
                </a:rPr>
                <a:t>Azure Data Factory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38C99EA-12D7-43E8-A7A9-A12EA7148540}"/>
              </a:ext>
            </a:extLst>
          </p:cNvPr>
          <p:cNvSpPr txBox="1"/>
          <p:nvPr/>
        </p:nvSpPr>
        <p:spPr>
          <a:xfrm>
            <a:off x="862856" y="4766866"/>
            <a:ext cx="7079525" cy="182880"/>
          </a:xfrm>
          <a:prstGeom prst="rect">
            <a:avLst/>
          </a:prstGeom>
          <a:solidFill>
            <a:srgbClr val="52A49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51433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0" cap="none" normalizeH="0" baseline="0">
                <a:ln>
                  <a:noFill/>
                </a:ln>
                <a:solidFill>
                  <a:prstClr val="white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900" dirty="0"/>
              <a:t>AZURE CATALOG &amp; GOVERNANCE(BABYLON)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967B8C-32E6-4E2E-B6CB-F6D22100B7B5}"/>
              </a:ext>
            </a:extLst>
          </p:cNvPr>
          <p:cNvGrpSpPr/>
          <p:nvPr/>
        </p:nvGrpSpPr>
        <p:grpSpPr>
          <a:xfrm>
            <a:off x="11109986" y="3038787"/>
            <a:ext cx="989950" cy="479120"/>
            <a:chOff x="11137551" y="3188428"/>
            <a:chExt cx="989950" cy="47912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EECDE97-D814-4D8A-B35C-4242DC9B7E08}"/>
                </a:ext>
              </a:extLst>
            </p:cNvPr>
            <p:cNvSpPr/>
            <p:nvPr/>
          </p:nvSpPr>
          <p:spPr bwMode="auto">
            <a:xfrm>
              <a:off x="11539463" y="3188428"/>
              <a:ext cx="130510" cy="200055"/>
            </a:xfrm>
            <a:prstGeom prst="rect">
              <a:avLst/>
            </a:prstGeom>
            <a:solidFill>
              <a:srgbClr val="009999"/>
            </a:solidFill>
            <a:ln w="317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 defTabSz="514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kern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3CB3BF1-96E7-4475-80A3-DD1AC01EDC6F}"/>
                </a:ext>
              </a:extLst>
            </p:cNvPr>
            <p:cNvSpPr txBox="1"/>
            <p:nvPr/>
          </p:nvSpPr>
          <p:spPr>
            <a:xfrm>
              <a:off x="11137551" y="3445642"/>
              <a:ext cx="989950" cy="2219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800">
                  <a:latin typeface="+mn-lt"/>
                </a:defRPr>
              </a:lvl1pPr>
            </a:lstStyle>
            <a:p>
              <a:pPr algn="ctr" defTabSz="514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prstClr val="black"/>
                  </a:solidFill>
                  <a:latin typeface="Calibri" charset="0"/>
                  <a:ea typeface="Calibri" charset="0"/>
                  <a:cs typeface="Calibri" charset="0"/>
                </a:rPr>
                <a:t>Microsoft Application Native to MS Azure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0A6CB-1A6C-43AB-8171-60B1508B973A}"/>
              </a:ext>
            </a:extLst>
          </p:cNvPr>
          <p:cNvGrpSpPr/>
          <p:nvPr/>
        </p:nvGrpSpPr>
        <p:grpSpPr>
          <a:xfrm>
            <a:off x="11095151" y="4728081"/>
            <a:ext cx="1019620" cy="458111"/>
            <a:chOff x="11082421" y="5095396"/>
            <a:chExt cx="1019620" cy="458111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D156BED-58DF-4342-B061-0F5DEAEFA0B1}"/>
                </a:ext>
              </a:extLst>
            </p:cNvPr>
            <p:cNvSpPr/>
            <p:nvPr/>
          </p:nvSpPr>
          <p:spPr bwMode="auto">
            <a:xfrm>
              <a:off x="11550343" y="5095396"/>
              <a:ext cx="108750" cy="200055"/>
            </a:xfrm>
            <a:prstGeom prst="rect">
              <a:avLst/>
            </a:prstGeom>
            <a:solidFill>
              <a:srgbClr val="F0AA1F">
                <a:lumMod val="60000"/>
                <a:lumOff val="40000"/>
              </a:srgbClr>
            </a:solidFill>
            <a:ln w="317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 defTabSz="514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kern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94B3CC7-6AC2-4DBF-A6B5-435B9AE30443}"/>
                </a:ext>
              </a:extLst>
            </p:cNvPr>
            <p:cNvSpPr txBox="1"/>
            <p:nvPr/>
          </p:nvSpPr>
          <p:spPr>
            <a:xfrm>
              <a:off x="11082421" y="5338063"/>
              <a:ext cx="101962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14337">
                <a:defRPr/>
              </a:pPr>
              <a:r>
                <a:rPr lang="en-US" sz="700" dirty="0">
                  <a:solidFill>
                    <a:prstClr val="black"/>
                  </a:solidFill>
                </a:rPr>
                <a:t>Additional technologies to enable Analytics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2A9FE-CF21-4E8D-B698-6205EF0EDFE7}"/>
              </a:ext>
            </a:extLst>
          </p:cNvPr>
          <p:cNvGrpSpPr/>
          <p:nvPr/>
        </p:nvGrpSpPr>
        <p:grpSpPr>
          <a:xfrm>
            <a:off x="11100764" y="3901869"/>
            <a:ext cx="1008395" cy="442250"/>
            <a:chOff x="11100520" y="4273387"/>
            <a:chExt cx="1008395" cy="44225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164279A-584D-435C-B123-4AD7C1CF233E}"/>
                </a:ext>
              </a:extLst>
            </p:cNvPr>
            <p:cNvSpPr txBox="1"/>
            <p:nvPr/>
          </p:nvSpPr>
          <p:spPr>
            <a:xfrm>
              <a:off x="11100520" y="4500193"/>
              <a:ext cx="100839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514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prstClr val="black"/>
                  </a:solidFill>
                  <a:latin typeface="Calibri" charset="0"/>
                  <a:ea typeface="Calibri" charset="0"/>
                  <a:cs typeface="Calibri" charset="0"/>
                </a:rPr>
                <a:t>Third Party Application Native to MS Azure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B5EE2AE-A23F-4835-A202-C24F0308BC26}"/>
                </a:ext>
              </a:extLst>
            </p:cNvPr>
            <p:cNvSpPr/>
            <p:nvPr/>
          </p:nvSpPr>
          <p:spPr bwMode="auto">
            <a:xfrm>
              <a:off x="11539463" y="4273387"/>
              <a:ext cx="130510" cy="200055"/>
            </a:xfrm>
            <a:prstGeom prst="rect">
              <a:avLst/>
            </a:prstGeom>
            <a:solidFill>
              <a:srgbClr val="0070C0"/>
            </a:solidFill>
            <a:ln w="317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rtlCol="0" anchor="ctr">
              <a:spAutoFit/>
            </a:bodyPr>
            <a:lstStyle/>
            <a:p>
              <a:pPr algn="ctr" defTabSz="51433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700" kern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898BBBA-C1EC-43DB-BD6A-0CE87DF3A603}"/>
              </a:ext>
            </a:extLst>
          </p:cNvPr>
          <p:cNvSpPr txBox="1"/>
          <p:nvPr/>
        </p:nvSpPr>
        <p:spPr>
          <a:xfrm>
            <a:off x="1314821" y="2069105"/>
            <a:ext cx="4736016" cy="504737"/>
          </a:xfrm>
          <a:prstGeom prst="rect">
            <a:avLst/>
          </a:prstGeom>
          <a:solidFill>
            <a:srgbClr val="52A49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700" b="0" i="0" u="none" strike="noStrike" cap="none" normalizeH="0" baseline="0">
                <a:ln>
                  <a:noFill/>
                </a:ln>
                <a:effectLst/>
                <a:latin typeface="+mn-lt"/>
                <a:cs typeface="Arial" charset="0"/>
              </a:defRPr>
            </a:lvl1pPr>
          </a:lstStyle>
          <a:p>
            <a:pPr defTabSz="51433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1" kern="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  <a:p>
            <a:pPr defTabSz="51433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1" kern="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  <a:p>
            <a:pPr defTabSz="5143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kern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AZURE SYNAPSE ANALYTICS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717D24E-6378-4554-A685-643FF8A74ECC}"/>
              </a:ext>
            </a:extLst>
          </p:cNvPr>
          <p:cNvSpPr txBox="1"/>
          <p:nvPr/>
        </p:nvSpPr>
        <p:spPr>
          <a:xfrm>
            <a:off x="2042574" y="1510785"/>
            <a:ext cx="4008262" cy="429064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51433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1" i="0" u="none" strike="noStrike" kern="0" cap="none" normalizeH="0" baseline="0">
                <a:ln>
                  <a:noFill/>
                </a:ln>
                <a:solidFill>
                  <a:prstClr val="white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 dirty="0"/>
          </a:p>
          <a:p>
            <a:r>
              <a:rPr lang="en-US" dirty="0"/>
              <a:t>SNOWFLAKE</a:t>
            </a:r>
          </a:p>
        </p:txBody>
      </p:sp>
      <p:pic>
        <p:nvPicPr>
          <p:cNvPr id="63492" name="Picture 4" descr="Image result for databricks">
            <a:extLst>
              <a:ext uri="{FF2B5EF4-FFF2-40B4-BE49-F238E27FC236}">
                <a16:creationId xmlns:a16="http://schemas.microsoft.com/office/drawing/2014/main" id="{A5C2D95C-1AD0-4906-B3E0-E4823442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99" y="3302618"/>
            <a:ext cx="201171" cy="20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8C570D19-B8EF-44C7-8F70-743F6E4AB422}"/>
              </a:ext>
            </a:extLst>
          </p:cNvPr>
          <p:cNvSpPr/>
          <p:nvPr/>
        </p:nvSpPr>
        <p:spPr bwMode="auto">
          <a:xfrm>
            <a:off x="6546150" y="3301219"/>
            <a:ext cx="866897" cy="230494"/>
          </a:xfrm>
          <a:prstGeom prst="rect">
            <a:avLst/>
          </a:prstGeom>
          <a:solidFill>
            <a:srgbClr val="52A496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292" tIns="23146" rIns="46292" bIns="23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0" dirty="0">
                <a:solidFill>
                  <a:prstClr val="white"/>
                </a:solidFill>
                <a:latin typeface="Calibri" charset="0"/>
                <a:cs typeface="Calibri" charset="0"/>
              </a:rPr>
              <a:t>SSAS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0010F6F-78B3-4AC5-9971-2D92711BD14A}"/>
              </a:ext>
            </a:extLst>
          </p:cNvPr>
          <p:cNvSpPr/>
          <p:nvPr/>
        </p:nvSpPr>
        <p:spPr bwMode="auto">
          <a:xfrm>
            <a:off x="6578436" y="1770398"/>
            <a:ext cx="866897" cy="269195"/>
          </a:xfrm>
          <a:prstGeom prst="rect">
            <a:avLst/>
          </a:prstGeom>
          <a:solidFill>
            <a:srgbClr val="52A496"/>
          </a:solidFill>
          <a:ln w="9525" cap="flat" cmpd="sng" algn="ctr">
            <a:solidFill>
              <a:sysClr val="window" lastClr="FFFFFF">
                <a:lumMod val="85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6292" tIns="23146" rIns="46292" bIns="2314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33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kern="0" dirty="0">
                <a:solidFill>
                  <a:prstClr val="white"/>
                </a:solidFill>
                <a:latin typeface="Calibri" charset="0"/>
                <a:cs typeface="Calibri" charset="0"/>
              </a:rPr>
              <a:t>POWER BI</a:t>
            </a:r>
          </a:p>
        </p:txBody>
      </p:sp>
      <p:pic>
        <p:nvPicPr>
          <p:cNvPr id="63500" name="Picture 12" descr="Image result for power BI">
            <a:extLst>
              <a:ext uri="{FF2B5EF4-FFF2-40B4-BE49-F238E27FC236}">
                <a16:creationId xmlns:a16="http://schemas.microsoft.com/office/drawing/2014/main" id="{7EA51CB1-B4C8-4533-BD6E-3398E740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921" y="1801749"/>
            <a:ext cx="210031" cy="21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FF18FD6B-1561-4853-9F65-B4DFCB85BE03}"/>
              </a:ext>
            </a:extLst>
          </p:cNvPr>
          <p:cNvSpPr txBox="1"/>
          <p:nvPr/>
        </p:nvSpPr>
        <p:spPr>
          <a:xfrm>
            <a:off x="862856" y="4963869"/>
            <a:ext cx="7068794" cy="182880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indent="0" algn="ctr" defTabSz="51433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0" cap="none" normalizeH="0" baseline="0">
                <a:ln>
                  <a:noFill/>
                </a:ln>
                <a:solidFill>
                  <a:prstClr val="white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sz="900" dirty="0"/>
              <a:t>INFORMATICA DATA MANAGEMENT</a:t>
            </a:r>
          </a:p>
        </p:txBody>
      </p:sp>
      <p:pic>
        <p:nvPicPr>
          <p:cNvPr id="169" name="Graphic 168" descr="Marker">
            <a:extLst>
              <a:ext uri="{FF2B5EF4-FFF2-40B4-BE49-F238E27FC236}">
                <a16:creationId xmlns:a16="http://schemas.microsoft.com/office/drawing/2014/main" id="{BED22E79-4374-4C5D-8798-5FEEEFC7F4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99816" y="1560083"/>
            <a:ext cx="346294" cy="346294"/>
          </a:xfrm>
          <a:prstGeom prst="rect">
            <a:avLst/>
          </a:prstGeom>
        </p:spPr>
      </p:pic>
      <p:pic>
        <p:nvPicPr>
          <p:cNvPr id="170" name="Graphic 169" descr="Marker">
            <a:extLst>
              <a:ext uri="{FF2B5EF4-FFF2-40B4-BE49-F238E27FC236}">
                <a16:creationId xmlns:a16="http://schemas.microsoft.com/office/drawing/2014/main" id="{EFA5ACE8-A5AA-4D43-9D18-AEA36A5DFBA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856831" y="4768022"/>
            <a:ext cx="346294" cy="346294"/>
          </a:xfrm>
          <a:prstGeom prst="rect">
            <a:avLst/>
          </a:prstGeom>
        </p:spPr>
      </p:pic>
      <p:pic>
        <p:nvPicPr>
          <p:cNvPr id="173" name="Graphic 172" descr="Marker">
            <a:extLst>
              <a:ext uri="{FF2B5EF4-FFF2-40B4-BE49-F238E27FC236}">
                <a16:creationId xmlns:a16="http://schemas.microsoft.com/office/drawing/2014/main" id="{3EDC7868-6BDB-48EC-BC3F-FEDB2E2258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17383" y="4527050"/>
            <a:ext cx="346294" cy="346294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16E67B9-86AA-4970-AF4E-2ACF51FBB8BF}"/>
              </a:ext>
            </a:extLst>
          </p:cNvPr>
          <p:cNvGrpSpPr/>
          <p:nvPr/>
        </p:nvGrpSpPr>
        <p:grpSpPr>
          <a:xfrm>
            <a:off x="11306181" y="1214354"/>
            <a:ext cx="597561" cy="538109"/>
            <a:chOff x="11305938" y="1214354"/>
            <a:chExt cx="597561" cy="538109"/>
          </a:xfrm>
        </p:grpSpPr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1B028C34-E52A-4386-A707-FAFD0057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1431571" y="1214354"/>
              <a:ext cx="346294" cy="3462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C29CE0-CB67-42E7-B491-2781EAF1E317}"/>
                </a:ext>
              </a:extLst>
            </p:cNvPr>
            <p:cNvSpPr txBox="1"/>
            <p:nvPr/>
          </p:nvSpPr>
          <p:spPr>
            <a:xfrm>
              <a:off x="11305938" y="1537019"/>
              <a:ext cx="5975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>
                  <a:latin typeface="+mn-lt"/>
                </a:rPr>
                <a:t>Best of Breed on Azure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854A6B-46A2-4E23-87DC-40ED5BCE9C44}"/>
              </a:ext>
            </a:extLst>
          </p:cNvPr>
          <p:cNvGrpSpPr/>
          <p:nvPr/>
        </p:nvGrpSpPr>
        <p:grpSpPr>
          <a:xfrm>
            <a:off x="11222989" y="2136425"/>
            <a:ext cx="763944" cy="518400"/>
            <a:chOff x="11220399" y="2179328"/>
            <a:chExt cx="763944" cy="518400"/>
          </a:xfrm>
        </p:grpSpPr>
        <p:pic>
          <p:nvPicPr>
            <p:cNvPr id="168" name="Graphic 167" descr="Marker">
              <a:extLst>
                <a:ext uri="{FF2B5EF4-FFF2-40B4-BE49-F238E27FC236}">
                  <a16:creationId xmlns:a16="http://schemas.microsoft.com/office/drawing/2014/main" id="{4A5A6546-8277-4882-86F2-0B17FC95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431571" y="2179328"/>
              <a:ext cx="346294" cy="346294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84B56F9-46E2-49B8-BBD3-C4DF4307B3DB}"/>
                </a:ext>
              </a:extLst>
            </p:cNvPr>
            <p:cNvSpPr txBox="1"/>
            <p:nvPr/>
          </p:nvSpPr>
          <p:spPr>
            <a:xfrm>
              <a:off x="11220399" y="2482284"/>
              <a:ext cx="76394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>
                  <a:latin typeface="+mn-lt"/>
                </a:rPr>
                <a:t>Microsoft Roadmap Aligned </a:t>
              </a:r>
            </a:p>
          </p:txBody>
        </p:sp>
      </p:grpSp>
      <p:pic>
        <p:nvPicPr>
          <p:cNvPr id="175" name="Graphic 174" descr="Marker">
            <a:extLst>
              <a:ext uri="{FF2B5EF4-FFF2-40B4-BE49-F238E27FC236}">
                <a16:creationId xmlns:a16="http://schemas.microsoft.com/office/drawing/2014/main" id="{EA266F0D-FF6A-40BE-8DF4-B17B229E8BC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01405" y="2134024"/>
            <a:ext cx="346294" cy="346294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179376-C018-41D6-BAAF-01294008CF0F}"/>
              </a:ext>
            </a:extLst>
          </p:cNvPr>
          <p:cNvCxnSpPr/>
          <p:nvPr/>
        </p:nvCxnSpPr>
        <p:spPr bwMode="auto">
          <a:xfrm>
            <a:off x="11151410" y="2685875"/>
            <a:ext cx="907102" cy="0"/>
          </a:xfrm>
          <a:prstGeom prst="line">
            <a:avLst/>
          </a:prstGeom>
          <a:noFill/>
          <a:ln w="19050" algn="ctr">
            <a:solidFill>
              <a:schemeClr val="bg1">
                <a:lumMod val="75000"/>
              </a:schemeClr>
            </a:solidFill>
            <a:round/>
            <a:headEnd type="none" w="med" len="med"/>
            <a:tailEnd/>
          </a:ln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E3561D1-4394-4411-9C71-7C2F508DC8AE}"/>
              </a:ext>
            </a:extLst>
          </p:cNvPr>
          <p:cNvSpPr/>
          <p:nvPr/>
        </p:nvSpPr>
        <p:spPr bwMode="auto">
          <a:xfrm>
            <a:off x="1402453" y="1297488"/>
            <a:ext cx="340644" cy="308836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t" anchorCtr="0" compatLnSpc="1">
            <a:prstTxWarp prst="textNoShape">
              <a:avLst/>
            </a:prstTxWarp>
          </a:bodyPr>
          <a:lstStyle/>
          <a:p>
            <a:pPr algn="ctr" defTabSz="514337"/>
            <a:r>
              <a:rPr lang="en-US" sz="900" b="1" kern="0" dirty="0">
                <a:solidFill>
                  <a:prstClr val="white"/>
                </a:solidFill>
                <a:latin typeface="Calibri" charset="0"/>
                <a:cs typeface="Calibri" charset="0"/>
              </a:rPr>
              <a:t>Informatica BDM</a:t>
            </a:r>
          </a:p>
        </p:txBody>
      </p:sp>
      <p:pic>
        <p:nvPicPr>
          <p:cNvPr id="183" name="Graphic 182" descr="Marker">
            <a:extLst>
              <a:ext uri="{FF2B5EF4-FFF2-40B4-BE49-F238E27FC236}">
                <a16:creationId xmlns:a16="http://schemas.microsoft.com/office/drawing/2014/main" id="{29704C97-9F5F-4A43-8B8F-A86B3A2902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22710" y="1066273"/>
            <a:ext cx="346294" cy="346294"/>
          </a:xfrm>
          <a:prstGeom prst="rect">
            <a:avLst/>
          </a:prstGeom>
        </p:spPr>
      </p:pic>
      <p:pic>
        <p:nvPicPr>
          <p:cNvPr id="188" name="Picture 18" descr="Image result for azure synapse">
            <a:extLst>
              <a:ext uri="{FF2B5EF4-FFF2-40B4-BE49-F238E27FC236}">
                <a16:creationId xmlns:a16="http://schemas.microsoft.com/office/drawing/2014/main" id="{F8DC58F1-ECCF-4D56-8363-8D1A0981D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27917" b="61806" l="30703" r="48281">
                        <a14:foregroundMark x1="33672" y1="34722" x2="33672" y2="34722"/>
                        <a14:foregroundMark x1="31484" y1="41944" x2="31484" y2="41944"/>
                        <a14:foregroundMark x1="47578" y1="46250" x2="47578" y2="46250"/>
                        <a14:foregroundMark x1="43750" y1="57639" x2="43750" y2="57639"/>
                        <a14:foregroundMark x1="41172" y1="59028" x2="44375" y2="55972"/>
                        <a14:foregroundMark x1="47578" y1="50556" x2="47578" y2="43750"/>
                        <a14:foregroundMark x1="37344" y1="59028" x2="40156" y2="60417"/>
                        <a14:foregroundMark x1="47734" y1="39028" x2="46406" y2="34861"/>
                        <a14:foregroundMark x1="39531" y1="62083" x2="39531" y2="62083"/>
                        <a14:foregroundMark x1="30859" y1="42083" x2="30859" y2="42083"/>
                        <a14:foregroundMark x1="39766" y1="27917" x2="39766" y2="27917"/>
                        <a14:foregroundMark x1="48281" y1="42083" x2="48281" y2="4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19" t="24931" r="50326" b="35865"/>
          <a:stretch/>
        </p:blipFill>
        <p:spPr bwMode="auto">
          <a:xfrm>
            <a:off x="2511917" y="2091393"/>
            <a:ext cx="404226" cy="43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08" name="Picture 20" descr="Image result for SNowflake tecnology">
            <a:extLst>
              <a:ext uri="{FF2B5EF4-FFF2-40B4-BE49-F238E27FC236}">
                <a16:creationId xmlns:a16="http://schemas.microsoft.com/office/drawing/2014/main" id="{67EAC6BF-B93A-4227-BFE2-2556EF150E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30857" b="69714" l="1452" r="23065">
                        <a14:foregroundMark x1="7258" y1="42286" x2="7258" y2="42286"/>
                        <a14:foregroundMark x1="15968" y1="40571" x2="15968" y2="40571"/>
                        <a14:foregroundMark x1="18710" y1="50571" x2="18710" y2="50571"/>
                        <a14:foregroundMark x1="5161" y1="52286" x2="5161" y2="52286"/>
                        <a14:foregroundMark x1="8387" y1="60286" x2="8387" y2="60286"/>
                        <a14:foregroundMark x1="10323" y1="51143" x2="10323" y2="51143"/>
                        <a14:foregroundMark x1="1452" y1="44286" x2="1452" y2="44286"/>
                        <a14:foregroundMark x1="15323" y1="58571" x2="15323" y2="5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090" r="74293" b="25308"/>
          <a:stretch/>
        </p:blipFill>
        <p:spPr bwMode="auto">
          <a:xfrm>
            <a:off x="3338942" y="1543988"/>
            <a:ext cx="325901" cy="34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C32CCBEC-9E8F-4763-9CA1-0261F8C7CFF6}"/>
              </a:ext>
            </a:extLst>
          </p:cNvPr>
          <p:cNvSpPr txBox="1"/>
          <p:nvPr/>
        </p:nvSpPr>
        <p:spPr>
          <a:xfrm>
            <a:off x="11082421" y="837356"/>
            <a:ext cx="10450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LEGEND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203B431-A37A-4DF4-8015-C0BAB7992EBB}"/>
              </a:ext>
            </a:extLst>
          </p:cNvPr>
          <p:cNvSpPr txBox="1"/>
          <p:nvPr/>
        </p:nvSpPr>
        <p:spPr>
          <a:xfrm>
            <a:off x="6582653" y="2247482"/>
            <a:ext cx="855462" cy="33527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700" b="0" i="0" u="none" strike="noStrike" cap="none" normalizeH="0" baseline="0">
                <a:ln>
                  <a:noFill/>
                </a:ln>
                <a:effectLst/>
                <a:latin typeface="+mn-lt"/>
                <a:cs typeface="Arial" charset="0"/>
              </a:defRPr>
            </a:lvl1pPr>
          </a:lstStyle>
          <a:p>
            <a:pPr defTabSz="51433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prstClr val="white"/>
                </a:solidFill>
                <a:latin typeface="Calibri" charset="0"/>
                <a:ea typeface="Calibri" charset="0"/>
                <a:cs typeface="Calibri" charset="0"/>
              </a:rPr>
              <a:t>       TABLEAU</a:t>
            </a:r>
          </a:p>
        </p:txBody>
      </p:sp>
      <p:pic>
        <p:nvPicPr>
          <p:cNvPr id="63496" name="Picture 8" descr="Image result for tableau icon">
            <a:extLst>
              <a:ext uri="{FF2B5EF4-FFF2-40B4-BE49-F238E27FC236}">
                <a16:creationId xmlns:a16="http://schemas.microsoft.com/office/drawing/2014/main" id="{F2132535-CA5B-4665-A57A-BE29D1B4C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6" t="10970" r="37692" b="59038"/>
          <a:stretch/>
        </p:blipFill>
        <p:spPr bwMode="auto">
          <a:xfrm>
            <a:off x="6618723" y="2302993"/>
            <a:ext cx="218511" cy="22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FA60356-99A4-4538-97DC-8F0E23DADB48}"/>
              </a:ext>
            </a:extLst>
          </p:cNvPr>
          <p:cNvSpPr txBox="1"/>
          <p:nvPr/>
        </p:nvSpPr>
        <p:spPr>
          <a:xfrm>
            <a:off x="6582653" y="2753399"/>
            <a:ext cx="855462" cy="33527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6292" tIns="23146" rIns="46292" bIns="23146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  <a:defRPr kumimoji="0" sz="700" b="0" i="0" u="none" strike="noStrike" cap="none" normalizeH="0" baseline="0">
                <a:ln>
                  <a:noFill/>
                </a:ln>
                <a:effectLst/>
                <a:latin typeface="+mn-lt"/>
                <a:cs typeface="Arial" charset="0"/>
              </a:defRPr>
            </a:lvl1pPr>
          </a:lstStyle>
          <a:p>
            <a:pPr defTabSz="514337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b="1" kern="0" dirty="0">
              <a:solidFill>
                <a:prstClr val="white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3498" name="Picture 10" descr="Image result for cognos">
            <a:extLst>
              <a:ext uri="{FF2B5EF4-FFF2-40B4-BE49-F238E27FC236}">
                <a16:creationId xmlns:a16="http://schemas.microsoft.com/office/drawing/2014/main" id="{413994F7-B7C6-43A9-A013-1DF9D83E7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0" t="37584" r="7933" b="41613"/>
          <a:stretch/>
        </p:blipFill>
        <p:spPr bwMode="auto">
          <a:xfrm>
            <a:off x="6655049" y="2855902"/>
            <a:ext cx="751882" cy="1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1A7DB5C-7E25-416A-BEEE-9ACDF755F8CB}"/>
              </a:ext>
            </a:extLst>
          </p:cNvPr>
          <p:cNvGrpSpPr/>
          <p:nvPr/>
        </p:nvGrpSpPr>
        <p:grpSpPr>
          <a:xfrm>
            <a:off x="7610431" y="2695146"/>
            <a:ext cx="896841" cy="451778"/>
            <a:chOff x="7610431" y="2233335"/>
            <a:chExt cx="896841" cy="4517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B4E32-1E31-4959-A3B3-4644FA83B2C1}"/>
                </a:ext>
              </a:extLst>
            </p:cNvPr>
            <p:cNvSpPr/>
            <p:nvPr/>
          </p:nvSpPr>
          <p:spPr bwMode="auto">
            <a:xfrm>
              <a:off x="7610431" y="2233335"/>
              <a:ext cx="896841" cy="451778"/>
            </a:xfrm>
            <a:prstGeom prst="rect">
              <a:avLst/>
            </a:prstGeom>
            <a:solidFill>
              <a:srgbClr val="52A496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46292" tIns="23146" rIns="46292" bIns="2314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14337"/>
              <a:endParaRPr lang="en-US" sz="600" b="1" kern="0" dirty="0">
                <a:solidFill>
                  <a:prstClr val="white"/>
                </a:solidFill>
                <a:latin typeface="Calibri" charset="0"/>
                <a:cs typeface="Calibri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2213442-D557-47EC-9DE2-58111E02A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12" t="26507" r="12464" b="8655"/>
            <a:stretch/>
          </p:blipFill>
          <p:spPr>
            <a:xfrm>
              <a:off x="7647371" y="2294923"/>
              <a:ext cx="822960" cy="34656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904445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577</Words>
  <Application>Microsoft Office PowerPoint</Application>
  <PresentationFormat>Widescreen</PresentationFormat>
  <Paragraphs>294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Enterprise Data Hub – Azure Synapse - Reference Architecture </vt:lpstr>
      <vt:lpstr>Ingestion – Reference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Hub – Azure Synapse - Reference Architecture</dc:title>
  <dc:creator>Dave Cheema</dc:creator>
  <cp:lastModifiedBy>Dave Cheema</cp:lastModifiedBy>
  <cp:revision>2</cp:revision>
  <dcterms:created xsi:type="dcterms:W3CDTF">2021-03-04T17:57:59Z</dcterms:created>
  <dcterms:modified xsi:type="dcterms:W3CDTF">2021-03-04T18:34:04Z</dcterms:modified>
</cp:coreProperties>
</file>