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4"/>
  </p:sldMasterIdLst>
  <p:notesMasterIdLst>
    <p:notesMasterId r:id="rId16"/>
  </p:notesMasterIdLst>
  <p:handoutMasterIdLst>
    <p:handoutMasterId r:id="rId17"/>
  </p:handoutMasterIdLst>
  <p:sldIdLst>
    <p:sldId id="299" r:id="rId5"/>
    <p:sldId id="278" r:id="rId6"/>
    <p:sldId id="295" r:id="rId7"/>
    <p:sldId id="296" r:id="rId8"/>
    <p:sldId id="279" r:id="rId9"/>
    <p:sldId id="260" r:id="rId10"/>
    <p:sldId id="300" r:id="rId11"/>
    <p:sldId id="297" r:id="rId12"/>
    <p:sldId id="298" r:id="rId13"/>
    <p:sldId id="282" r:id="rId14"/>
    <p:sldId id="294"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6BF717-8611-430E-A979-83EAD6D51FB7}">
  <a:tblStyle styleId="{CB6BF717-8611-430E-A979-83EAD6D51FB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4162" autoAdjust="0"/>
  </p:normalViewPr>
  <p:slideViewPr>
    <p:cSldViewPr snapToGrid="0">
      <p:cViewPr varScale="1">
        <p:scale>
          <a:sx n="113" d="100"/>
          <a:sy n="113" d="100"/>
        </p:scale>
        <p:origin x="816" y="91"/>
      </p:cViewPr>
      <p:guideLst/>
    </p:cSldViewPr>
  </p:slideViewPr>
  <p:notesTextViewPr>
    <p:cViewPr>
      <p:scale>
        <a:sx n="1" d="1"/>
        <a:sy n="1" d="1"/>
      </p:scale>
      <p:origin x="0" y="0"/>
    </p:cViewPr>
  </p:notesTextViewPr>
  <p:sorterViewPr>
    <p:cViewPr>
      <p:scale>
        <a:sx n="100" d="100"/>
        <a:sy n="100" d="100"/>
      </p:scale>
      <p:origin x="0" y="-288"/>
    </p:cViewPr>
  </p:sorterViewPr>
  <p:notesViewPr>
    <p:cSldViewPr snapToGrid="0">
      <p:cViewPr varScale="1">
        <p:scale>
          <a:sx n="51" d="100"/>
          <a:sy n="51" d="100"/>
        </p:scale>
        <p:origin x="288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F08BBE-6FBC-4A0A-8D12-EF25E6941F42}" type="datetimeFigureOut">
              <a:rPr lang="en-US" smtClean="0"/>
              <a:t>3/4/2021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49076E-14B2-459F-A5C8-C10701959BFA}" type="slidenum">
              <a:rPr lang="en-US" smtClean="0"/>
              <a:t>‹#›</a:t>
            </a:fld>
            <a:endParaRPr lang="en-US"/>
          </a:p>
        </p:txBody>
      </p:sp>
    </p:spTree>
    <p:extLst>
      <p:ext uri="{BB962C8B-B14F-4D97-AF65-F5344CB8AC3E}">
        <p14:creationId xmlns:p14="http://schemas.microsoft.com/office/powerpoint/2010/main" val="1518180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900" b="0" i="0" u="none" strike="noStrike" cap="none">
                <a:solidFill>
                  <a:schemeClr val="dk1"/>
                </a:solidFill>
                <a:latin typeface="Calibri"/>
                <a:ea typeface="Calibri"/>
                <a:cs typeface="Calibri"/>
                <a:sym typeface="Calibri"/>
              </a:defRPr>
            </a:lvl1pPr>
            <a:lvl2pPr marL="342900" marR="0" lvl="1" indent="0" algn="l" rtl="0">
              <a:spcBef>
                <a:spcPts val="0"/>
              </a:spcBef>
              <a:buNone/>
              <a:defRPr sz="900" b="0" i="0" u="none" strike="noStrike" cap="none">
                <a:solidFill>
                  <a:schemeClr val="dk1"/>
                </a:solidFill>
                <a:latin typeface="Calibri"/>
                <a:ea typeface="Calibri"/>
                <a:cs typeface="Calibri"/>
                <a:sym typeface="Calibri"/>
              </a:defRPr>
            </a:lvl2pPr>
            <a:lvl3pPr marL="685800" marR="0" lvl="2" indent="0" algn="l" rtl="0">
              <a:spcBef>
                <a:spcPts val="0"/>
              </a:spcBef>
              <a:buNone/>
              <a:defRPr sz="900" b="0" i="0" u="none" strike="noStrike" cap="none">
                <a:solidFill>
                  <a:schemeClr val="dk1"/>
                </a:solidFill>
                <a:latin typeface="Calibri"/>
                <a:ea typeface="Calibri"/>
                <a:cs typeface="Calibri"/>
                <a:sym typeface="Calibri"/>
              </a:defRPr>
            </a:lvl3pPr>
            <a:lvl4pPr marL="1028700" marR="0" lvl="3" indent="0" algn="l" rtl="0">
              <a:spcBef>
                <a:spcPts val="0"/>
              </a:spcBef>
              <a:buNone/>
              <a:defRPr sz="900" b="0" i="0" u="none" strike="noStrike" cap="none">
                <a:solidFill>
                  <a:schemeClr val="dk1"/>
                </a:solidFill>
                <a:latin typeface="Calibri"/>
                <a:ea typeface="Calibri"/>
                <a:cs typeface="Calibri"/>
                <a:sym typeface="Calibri"/>
              </a:defRPr>
            </a:lvl4pPr>
            <a:lvl5pPr marL="1371600" marR="0" lvl="4" indent="0" algn="l" rtl="0">
              <a:spcBef>
                <a:spcPts val="0"/>
              </a:spcBef>
              <a:buNone/>
              <a:defRPr sz="900" b="0" i="0" u="none" strike="noStrike" cap="none">
                <a:solidFill>
                  <a:schemeClr val="dk1"/>
                </a:solidFill>
                <a:latin typeface="Calibri"/>
                <a:ea typeface="Calibri"/>
                <a:cs typeface="Calibri"/>
                <a:sym typeface="Calibri"/>
              </a:defRPr>
            </a:lvl5pPr>
            <a:lvl6pPr marL="1714500" marR="0" lvl="5" indent="0" algn="l" rtl="0">
              <a:spcBef>
                <a:spcPts val="0"/>
              </a:spcBef>
              <a:buNone/>
              <a:defRPr sz="900" b="0" i="0" u="none" strike="noStrike" cap="none">
                <a:solidFill>
                  <a:schemeClr val="dk1"/>
                </a:solidFill>
                <a:latin typeface="Calibri"/>
                <a:ea typeface="Calibri"/>
                <a:cs typeface="Calibri"/>
                <a:sym typeface="Calibri"/>
              </a:defRPr>
            </a:lvl6pPr>
            <a:lvl7pPr marL="2057400" marR="0" lvl="6" indent="0" algn="l" rtl="0">
              <a:spcBef>
                <a:spcPts val="0"/>
              </a:spcBef>
              <a:buNone/>
              <a:defRPr sz="900" b="0" i="0" u="none" strike="noStrike" cap="none">
                <a:solidFill>
                  <a:schemeClr val="dk1"/>
                </a:solidFill>
                <a:latin typeface="Calibri"/>
                <a:ea typeface="Calibri"/>
                <a:cs typeface="Calibri"/>
                <a:sym typeface="Calibri"/>
              </a:defRPr>
            </a:lvl7pPr>
            <a:lvl8pPr marL="2400300" marR="0" lvl="7" indent="0" algn="l" rtl="0">
              <a:spcBef>
                <a:spcPts val="0"/>
              </a:spcBef>
              <a:buNone/>
              <a:defRPr sz="900" b="0" i="0" u="none" strike="noStrike" cap="none">
                <a:solidFill>
                  <a:schemeClr val="dk1"/>
                </a:solidFill>
                <a:latin typeface="Calibri"/>
                <a:ea typeface="Calibri"/>
                <a:cs typeface="Calibri"/>
                <a:sym typeface="Calibri"/>
              </a:defRPr>
            </a:lvl8pPr>
            <a:lvl9pPr marL="2743200" marR="0" lvl="8" indent="0" algn="l" rtl="0">
              <a:spcBef>
                <a:spcPts val="0"/>
              </a:spcBef>
              <a:buNone/>
              <a:defRPr sz="9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59477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2779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3</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2708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dirty="0">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2779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23" name="Shape 12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5</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3565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6</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1097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13" name="Shape 11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14" name="Shape 11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7</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8368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33" name="Shape 133"/>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endParaRPr sz="900" b="0" i="0" u="none" strike="noStrike" cap="none">
              <a:solidFill>
                <a:schemeClr val="dk1"/>
              </a:solidFill>
              <a:latin typeface="Calibri"/>
              <a:ea typeface="Calibri"/>
              <a:cs typeface="Calibri"/>
              <a:sym typeface="Calibri"/>
            </a:endParaRPr>
          </a:p>
        </p:txBody>
      </p:sp>
      <p:sp>
        <p:nvSpPr>
          <p:cNvPr id="134" name="Shape 134"/>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a:solidFill>
                  <a:schemeClr val="dk1"/>
                </a:solidFill>
                <a:latin typeface="Calibri"/>
                <a:ea typeface="Calibri"/>
                <a:cs typeface="Calibri"/>
                <a:sym typeface="Calibri"/>
              </a:rPr>
              <a:t>9</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191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Shape 7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
        <p:nvSpPr>
          <p:cNvPr id="775" name="Shape 7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2424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2.emf"/><Relationship Id="rId3" Type="http://schemas.microsoft.com/office/2007/relationships/hdphoto" Target="../media/hdphoto1.wdp"/><Relationship Id="rId7" Type="http://schemas.openxmlformats.org/officeDocument/2006/relationships/image" Target="../media/image13.emf"/><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hyperlink" Target="https://www.linkedin.com/company/ust-global" TargetMode="External"/><Relationship Id="rId5" Type="http://schemas.openxmlformats.org/officeDocument/2006/relationships/image" Target="../media/image12.emf"/><Relationship Id="rId4" Type="http://schemas.openxmlformats.org/officeDocument/2006/relationships/hyperlink" Target="https://www.facebook.com/USTGlobal/"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www.ust-global.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3" name="Picture 12" descr="4_Background.jpg"/>
          <p:cNvPicPr>
            <a:picLocks noChangeAspect="1"/>
          </p:cNvPicPr>
          <p:nvPr/>
        </p:nvPicPr>
        <p:blipFill rotWithShape="1">
          <a:blip r:embed="rId2" cstate="email">
            <a:extLst>
              <a:ext uri="{28A0092B-C50C-407E-A947-70E740481C1C}">
                <a14:useLocalDpi xmlns:a14="http://schemas.microsoft.com/office/drawing/2010/main"/>
              </a:ext>
            </a:extLst>
          </a:blip>
          <a:srcRect r="2108"/>
          <a:stretch/>
        </p:blipFill>
        <p:spPr>
          <a:xfrm>
            <a:off x="0" y="1"/>
            <a:ext cx="9144000" cy="5143500"/>
          </a:xfrm>
          <a:prstGeom prst="rect">
            <a:avLst/>
          </a:prstGeom>
        </p:spPr>
      </p:pic>
      <p:sp>
        <p:nvSpPr>
          <p:cNvPr id="9" name="Text Placeholder 8"/>
          <p:cNvSpPr>
            <a:spLocks noGrp="1"/>
          </p:cNvSpPr>
          <p:nvPr>
            <p:ph type="body" sz="quarter" idx="17" hasCustomPrompt="1"/>
          </p:nvPr>
        </p:nvSpPr>
        <p:spPr>
          <a:xfrm>
            <a:off x="4628440" y="3333750"/>
            <a:ext cx="3302710" cy="911225"/>
          </a:xfrm>
          <a:prstGeom prst="rect">
            <a:avLst/>
          </a:prstGeom>
        </p:spPr>
        <p:txBody>
          <a:bodyPr anchor="t">
            <a:noAutofit/>
          </a:bodyPr>
          <a:lstStyle>
            <a:lvl1pPr marL="0" indent="0" algn="r">
              <a:lnSpc>
                <a:spcPct val="100000"/>
              </a:lnSpc>
              <a:buNone/>
              <a:defRPr sz="1400" b="0" i="0">
                <a:solidFill>
                  <a:srgbClr val="FFFFFF"/>
                </a:solidFill>
                <a:effectLst>
                  <a:outerShdw blurRad="50800" dist="38100" dir="2700000" algn="tl" rotWithShape="0">
                    <a:prstClr val="black">
                      <a:alpha val="40000"/>
                    </a:prstClr>
                  </a:outerShdw>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29" name="Title 6"/>
          <p:cNvSpPr>
            <a:spLocks noGrp="1"/>
          </p:cNvSpPr>
          <p:nvPr>
            <p:ph type="title" hasCustomPrompt="1"/>
          </p:nvPr>
        </p:nvSpPr>
        <p:spPr>
          <a:xfrm>
            <a:off x="1235242" y="1885950"/>
            <a:ext cx="6695909" cy="1100953"/>
          </a:xfrm>
        </p:spPr>
        <p:txBody>
          <a:bodyPr anchor="b">
            <a:noAutofit/>
          </a:bodyPr>
          <a:lstStyle>
            <a:lvl1pPr algn="r">
              <a:defRPr sz="3600" b="1" i="0">
                <a:solidFill>
                  <a:srgbClr val="FFFFFF"/>
                </a:solidFill>
                <a:effectLst/>
                <a:latin typeface="+mj-lt"/>
                <a:cs typeface="Trebuchet MS"/>
              </a:defRPr>
            </a:lvl1pPr>
          </a:lstStyle>
          <a:p>
            <a:r>
              <a:rPr lang="en-US" dirty="0"/>
              <a:t>CLICK TO EDIT MASTER TITLE STYLE</a:t>
            </a:r>
          </a:p>
        </p:txBody>
      </p:sp>
      <p:sp>
        <p:nvSpPr>
          <p:cNvPr id="5" name="Picture Placeholder 4"/>
          <p:cNvSpPr>
            <a:spLocks noGrp="1"/>
          </p:cNvSpPr>
          <p:nvPr>
            <p:ph type="pic" sz="quarter" idx="18" hasCustomPrompt="1"/>
          </p:nvPr>
        </p:nvSpPr>
        <p:spPr>
          <a:xfrm>
            <a:off x="6299200" y="357188"/>
            <a:ext cx="2463800" cy="929760"/>
          </a:xfrm>
        </p:spPr>
        <p:txBody>
          <a:bodyPr/>
          <a:lstStyle>
            <a:lvl1pPr marL="0" indent="0" algn="ctr">
              <a:buNone/>
              <a:defRPr sz="1400">
                <a:solidFill>
                  <a:srgbClr val="FFFFFF"/>
                </a:solidFill>
              </a:defRPr>
            </a:lvl1pPr>
          </a:lstStyle>
          <a:p>
            <a:r>
              <a:rPr lang="en-US" dirty="0"/>
              <a:t>CLIENT LOGO</a:t>
            </a:r>
          </a:p>
        </p:txBody>
      </p:sp>
      <p:sp>
        <p:nvSpPr>
          <p:cNvPr id="6" name="Text Placeholder 5"/>
          <p:cNvSpPr>
            <a:spLocks noGrp="1"/>
          </p:cNvSpPr>
          <p:nvPr>
            <p:ph type="body" sz="quarter" idx="19" hasCustomPrompt="1"/>
          </p:nvPr>
        </p:nvSpPr>
        <p:spPr>
          <a:xfrm>
            <a:off x="6428176" y="4397375"/>
            <a:ext cx="1502974" cy="307975"/>
          </a:xfrm>
        </p:spPr>
        <p:txBody>
          <a:bodyPr anchor="t"/>
          <a:lstStyle>
            <a:lvl1pPr marL="0" indent="0" algn="r">
              <a:buNone/>
              <a:defRPr sz="1000" b="0" i="0">
                <a:solidFill>
                  <a:schemeClr val="bg1">
                    <a:lumMod val="85000"/>
                  </a:schemeClr>
                </a:solidFill>
                <a:latin typeface="+mj-lt"/>
                <a:cs typeface="Tahoma"/>
              </a:defRPr>
            </a:lvl1pPr>
          </a:lstStyle>
          <a:p>
            <a:pPr lvl="0"/>
            <a:r>
              <a:rPr lang="en-US" dirty="0"/>
              <a:t>Updated:</a:t>
            </a:r>
          </a:p>
        </p:txBody>
      </p:sp>
      <p:sp>
        <p:nvSpPr>
          <p:cNvPr id="33" name="TextBox 32"/>
          <p:cNvSpPr txBox="1"/>
          <p:nvPr/>
        </p:nvSpPr>
        <p:spPr>
          <a:xfrm>
            <a:off x="1965973" y="-558412"/>
            <a:ext cx="184666" cy="353943"/>
          </a:xfrm>
          <a:prstGeom prst="rect">
            <a:avLst/>
          </a:prstGeom>
          <a:noFill/>
        </p:spPr>
        <p:txBody>
          <a:bodyPr wrap="none" rtlCol="0">
            <a:spAutoFit/>
          </a:bodyPr>
          <a:lstStyle/>
          <a:p>
            <a:endParaRPr lang="en-US" dirty="0"/>
          </a:p>
        </p:txBody>
      </p:sp>
      <p:cxnSp>
        <p:nvCxnSpPr>
          <p:cNvPr id="34" name="Straight Connector 33"/>
          <p:cNvCxnSpPr/>
          <p:nvPr/>
        </p:nvCxnSpPr>
        <p:spPr>
          <a:xfrm flipH="1">
            <a:off x="6299200" y="3181350"/>
            <a:ext cx="1530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955" y="370198"/>
            <a:ext cx="1600200" cy="592982"/>
          </a:xfrm>
          <a:prstGeom prst="rect">
            <a:avLst/>
          </a:prstGeom>
        </p:spPr>
      </p:pic>
    </p:spTree>
    <p:extLst>
      <p:ext uri="{BB962C8B-B14F-4D97-AF65-F5344CB8AC3E}">
        <p14:creationId xmlns:p14="http://schemas.microsoft.com/office/powerpoint/2010/main" val="786925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8_Storytelling">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2298700" cy="5143500"/>
          </a:xfrm>
          <a:prstGeom prst="rect">
            <a:avLst/>
          </a:prstGeom>
          <a:solidFill>
            <a:srgbClr val="53585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lumMod val="75000"/>
                </a:schemeClr>
              </a:solidFill>
            </a:endParaRPr>
          </a:p>
        </p:txBody>
      </p:sp>
      <p:sp>
        <p:nvSpPr>
          <p:cNvPr id="4" name="Title Placeholder 1"/>
          <p:cNvSpPr txBox="1">
            <a:spLocks/>
          </p:cNvSpPr>
          <p:nvPr/>
        </p:nvSpPr>
        <p:spPr>
          <a:xfrm>
            <a:off x="0" y="2372869"/>
            <a:ext cx="2298700"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schemeClr val="bg1"/>
              </a:solidFill>
            </a:endParaRPr>
          </a:p>
        </p:txBody>
      </p:sp>
      <p:sp>
        <p:nvSpPr>
          <p:cNvPr id="12" name="Text Placeholder 1"/>
          <p:cNvSpPr>
            <a:spLocks noGrp="1"/>
          </p:cNvSpPr>
          <p:nvPr>
            <p:ph idx="1"/>
          </p:nvPr>
        </p:nvSpPr>
        <p:spPr>
          <a:xfrm>
            <a:off x="2590801" y="971550"/>
            <a:ext cx="6318778" cy="3503874"/>
          </a:xfrm>
          <a:prstGeom prst="rect">
            <a:avLst/>
          </a:prstGeom>
        </p:spPr>
        <p:txBody>
          <a:bodyPr vert="horz" lIns="91440" tIns="45720" rIns="91440" bIns="45720" rtlCol="0">
            <a:noAutofit/>
          </a:bodyPr>
          <a:lstStyle>
            <a:lvl1pPr>
              <a:defRPr sz="18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0" hasCustomPrompt="1"/>
          </p:nvPr>
        </p:nvSpPr>
        <p:spPr>
          <a:xfrm>
            <a:off x="7030561" y="4784849"/>
            <a:ext cx="1908175" cy="274638"/>
          </a:xfrm>
        </p:spPr>
        <p:txBody>
          <a:bodyPr anchor="ctr"/>
          <a:lstStyle>
            <a:lvl1pPr marL="0" indent="0" algn="ctr">
              <a:buNone/>
              <a:defRPr sz="1100" b="1" baseline="0">
                <a:solidFill>
                  <a:srgbClr val="00AEEF"/>
                </a:solidFill>
              </a:defRPr>
            </a:lvl1pPr>
          </a:lstStyle>
          <a:p>
            <a:pPr lvl="0"/>
            <a:r>
              <a:rPr lang="en-US" dirty="0"/>
              <a:t>CLIENT LOGO</a:t>
            </a:r>
          </a:p>
        </p:txBody>
      </p:sp>
      <p:sp>
        <p:nvSpPr>
          <p:cNvPr id="14" name="Slide Number Placeholder 10"/>
          <p:cNvSpPr>
            <a:spLocks noGrp="1"/>
          </p:cNvSpPr>
          <p:nvPr>
            <p:ph type="sldNum" sz="quarter" idx="4"/>
          </p:nvPr>
        </p:nvSpPr>
        <p:spPr>
          <a:xfrm>
            <a:off x="2590801" y="4784850"/>
            <a:ext cx="998698" cy="274637"/>
          </a:xfrm>
          <a:prstGeom prst="rect">
            <a:avLst/>
          </a:prstGeom>
        </p:spPr>
        <p:txBody>
          <a:bodyPr vert="horz" lIns="91440" tIns="45720" rIns="91440" bIns="45720" rtlCol="0" anchor="ctr"/>
          <a:lstStyle>
            <a:lvl1pPr algn="r">
              <a:defRPr sz="1000">
                <a:solidFill>
                  <a:srgbClr val="7DD4FF"/>
                </a:solidFill>
                <a:latin typeface="Trebuchet MS"/>
                <a:cs typeface="Trebuchet MS"/>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1" name="TextBox 10"/>
          <p:cNvSpPr txBox="1"/>
          <p:nvPr/>
        </p:nvSpPr>
        <p:spPr>
          <a:xfrm>
            <a:off x="4017616" y="4815533"/>
            <a:ext cx="2584829" cy="213271"/>
          </a:xfrm>
          <a:prstGeom prst="rect">
            <a:avLst/>
          </a:prstGeom>
          <a:noFill/>
        </p:spPr>
        <p:txBody>
          <a:bodyPr wrap="none" lIns="89290" tIns="44644" rIns="89290" bIns="44644" rtlCol="0">
            <a:spAutoFit/>
          </a:bodyPr>
          <a:lstStyle/>
          <a:p>
            <a:pPr algn="ctr"/>
            <a:r>
              <a:rPr lang="en-US" sz="800" dirty="0">
                <a:solidFill>
                  <a:schemeClr val="tx1">
                    <a:lumMod val="85000"/>
                    <a:lumOff val="15000"/>
                  </a:schemeClr>
                </a:solidFill>
                <a:latin typeface="+mj-lt"/>
                <a:ea typeface="Tahoma" panose="020B0604030504040204" pitchFamily="34" charset="0"/>
                <a:cs typeface="Tahoma" panose="020B0604030504040204" pitchFamily="34" charset="0"/>
              </a:rPr>
              <a:t>Confidential and Proprietary. © 2016 UST Global </a:t>
            </a:r>
            <a:r>
              <a:rPr lang="en-US" sz="800" dirty="0" err="1">
                <a:solidFill>
                  <a:schemeClr val="tx1">
                    <a:lumMod val="85000"/>
                    <a:lumOff val="15000"/>
                  </a:schemeClr>
                </a:solidFill>
                <a:latin typeface="+mj-lt"/>
                <a:ea typeface="Tahoma" panose="020B0604030504040204" pitchFamily="34" charset="0"/>
                <a:cs typeface="Tahoma" panose="020B0604030504040204" pitchFamily="34" charset="0"/>
              </a:rPr>
              <a:t>Inc</a:t>
            </a:r>
            <a:endParaRPr lang="en-US" sz="800" dirty="0">
              <a:solidFill>
                <a:schemeClr val="tx1">
                  <a:lumMod val="85000"/>
                  <a:lumOff val="15000"/>
                </a:schemeClr>
              </a:solidFill>
              <a:latin typeface="+mj-lt"/>
              <a:ea typeface="Tahoma" panose="020B0604030504040204" pitchFamily="34" charset="0"/>
              <a:cs typeface="Tahoma" panose="020B0604030504040204" pitchFamily="34" charset="0"/>
            </a:endParaRPr>
          </a:p>
        </p:txBody>
      </p:sp>
      <p:pic>
        <p:nvPicPr>
          <p:cNvPr id="16" name="Picture 15"/>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
        <p:nvSpPr>
          <p:cNvPr id="3" name="Title 2"/>
          <p:cNvSpPr>
            <a:spLocks noGrp="1"/>
          </p:cNvSpPr>
          <p:nvPr>
            <p:ph type="title"/>
          </p:nvPr>
        </p:nvSpPr>
        <p:spPr>
          <a:xfrm>
            <a:off x="2590801" y="272041"/>
            <a:ext cx="6347936" cy="608620"/>
          </a:xfrm>
        </p:spPr>
        <p:txBody>
          <a:bodyPr/>
          <a:lstStyle/>
          <a:p>
            <a:r>
              <a:rPr lang="en-US"/>
              <a:t>Click to edit Master title style</a:t>
            </a:r>
            <a:endParaRPr lang="en-US" dirty="0"/>
          </a:p>
        </p:txBody>
      </p:sp>
      <p:sp>
        <p:nvSpPr>
          <p:cNvPr id="15" name="Text Placeholder 14"/>
          <p:cNvSpPr>
            <a:spLocks noGrp="1"/>
          </p:cNvSpPr>
          <p:nvPr>
            <p:ph type="body" sz="quarter" idx="11" hasCustomPrompt="1"/>
          </p:nvPr>
        </p:nvSpPr>
        <p:spPr>
          <a:xfrm>
            <a:off x="112296" y="2114550"/>
            <a:ext cx="2098370" cy="914400"/>
          </a:xfrm>
        </p:spPr>
        <p:txBody>
          <a:bodyPr anchor="ctr"/>
          <a:lstStyle>
            <a:lvl1pPr marL="0" indent="0" algn="ctr">
              <a:buNone/>
              <a:defRPr>
                <a:solidFill>
                  <a:schemeClr val="bg1"/>
                </a:solidFill>
                <a:latin typeface="+mj-lt"/>
              </a:defRPr>
            </a:lvl1pPr>
            <a:lvl2pPr marL="347472" indent="0">
              <a:buNone/>
              <a:defRPr/>
            </a:lvl2pPr>
            <a:lvl3pPr marL="640080" indent="0">
              <a:buNone/>
              <a:defRPr/>
            </a:lvl3pPr>
            <a:lvl4pPr marL="912114" indent="0">
              <a:buNone/>
              <a:defRPr/>
            </a:lvl4pPr>
            <a:lvl5pPr marL="0" indent="0">
              <a:buFont typeface="Arial" panose="020B0604020202020204" pitchFamily="34" charset="0"/>
              <a:buNone/>
              <a:defRPr/>
            </a:lvl5pPr>
          </a:lstStyle>
          <a:p>
            <a:pPr lvl="0"/>
            <a:r>
              <a:rPr lang="en-US" dirty="0"/>
              <a:t>Summary</a:t>
            </a:r>
          </a:p>
        </p:txBody>
      </p:sp>
    </p:spTree>
    <p:extLst>
      <p:ext uri="{BB962C8B-B14F-4D97-AF65-F5344CB8AC3E}">
        <p14:creationId xmlns:p14="http://schemas.microsoft.com/office/powerpoint/2010/main" val="900304555"/>
      </p:ext>
    </p:extLst>
  </p:cSld>
  <p:clrMapOvr>
    <a:overrideClrMapping bg1="lt1" tx1="dk1" bg2="lt2" tx2="dk2" accent1="accent1" accent2="accent2" accent3="accent3" accent4="accent4" accent5="accent5" accent6="accent6" hlink="hlink" folHlink="folHlink"/>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9_Storytelling">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2298700" cy="51435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lumMod val="75000"/>
                </a:schemeClr>
              </a:solidFill>
            </a:endParaRPr>
          </a:p>
        </p:txBody>
      </p:sp>
      <p:sp>
        <p:nvSpPr>
          <p:cNvPr id="4" name="Title Placeholder 1"/>
          <p:cNvSpPr txBox="1">
            <a:spLocks/>
          </p:cNvSpPr>
          <p:nvPr/>
        </p:nvSpPr>
        <p:spPr>
          <a:xfrm>
            <a:off x="0" y="2372869"/>
            <a:ext cx="2298700"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schemeClr val="bg1"/>
              </a:solidFill>
            </a:endParaRPr>
          </a:p>
        </p:txBody>
      </p:sp>
      <p:sp>
        <p:nvSpPr>
          <p:cNvPr id="12" name="Text Placeholder 1"/>
          <p:cNvSpPr>
            <a:spLocks noGrp="1"/>
          </p:cNvSpPr>
          <p:nvPr>
            <p:ph idx="1"/>
          </p:nvPr>
        </p:nvSpPr>
        <p:spPr>
          <a:xfrm>
            <a:off x="2590801" y="971550"/>
            <a:ext cx="6318778" cy="3503874"/>
          </a:xfrm>
          <a:prstGeom prst="rect">
            <a:avLst/>
          </a:prstGeom>
        </p:spPr>
        <p:txBody>
          <a:bodyPr vert="horz" lIns="91440" tIns="45720" rIns="91440" bIns="45720" rtlCol="0">
            <a:noAutofit/>
          </a:bodyPr>
          <a:lstStyle>
            <a:lvl1pPr>
              <a:defRPr sz="18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0" hasCustomPrompt="1"/>
          </p:nvPr>
        </p:nvSpPr>
        <p:spPr>
          <a:xfrm>
            <a:off x="7030561" y="4784849"/>
            <a:ext cx="1908175" cy="274638"/>
          </a:xfrm>
        </p:spPr>
        <p:txBody>
          <a:bodyPr anchor="ctr"/>
          <a:lstStyle>
            <a:lvl1pPr marL="0" indent="0" algn="ctr">
              <a:buNone/>
              <a:defRPr sz="1100" b="1" baseline="0">
                <a:solidFill>
                  <a:srgbClr val="00AEEF"/>
                </a:solidFill>
              </a:defRPr>
            </a:lvl1pPr>
          </a:lstStyle>
          <a:p>
            <a:pPr lvl="0"/>
            <a:r>
              <a:rPr lang="en-US" dirty="0"/>
              <a:t>CLIENT LOGO</a:t>
            </a:r>
          </a:p>
        </p:txBody>
      </p:sp>
      <p:sp>
        <p:nvSpPr>
          <p:cNvPr id="14" name="Slide Number Placeholder 10"/>
          <p:cNvSpPr>
            <a:spLocks noGrp="1"/>
          </p:cNvSpPr>
          <p:nvPr>
            <p:ph type="sldNum" sz="quarter" idx="4"/>
          </p:nvPr>
        </p:nvSpPr>
        <p:spPr>
          <a:xfrm>
            <a:off x="2590801" y="4784850"/>
            <a:ext cx="998698" cy="274637"/>
          </a:xfrm>
          <a:prstGeom prst="rect">
            <a:avLst/>
          </a:prstGeom>
        </p:spPr>
        <p:txBody>
          <a:bodyPr vert="horz" lIns="91440" tIns="45720" rIns="91440" bIns="45720" rtlCol="0" anchor="ctr"/>
          <a:lstStyle>
            <a:lvl1pPr algn="r">
              <a:defRPr sz="1000">
                <a:solidFill>
                  <a:srgbClr val="7DD4FF"/>
                </a:solidFill>
                <a:latin typeface="Trebuchet MS"/>
                <a:cs typeface="Trebuchet MS"/>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1" name="TextBox 10"/>
          <p:cNvSpPr txBox="1"/>
          <p:nvPr/>
        </p:nvSpPr>
        <p:spPr>
          <a:xfrm>
            <a:off x="4017616" y="4815533"/>
            <a:ext cx="2584829" cy="213271"/>
          </a:xfrm>
          <a:prstGeom prst="rect">
            <a:avLst/>
          </a:prstGeom>
          <a:noFill/>
        </p:spPr>
        <p:txBody>
          <a:bodyPr wrap="none" lIns="89290" tIns="44644" rIns="89290" bIns="44644" rtlCol="0">
            <a:spAutoFit/>
          </a:bodyPr>
          <a:lstStyle/>
          <a:p>
            <a:pPr algn="ctr"/>
            <a:r>
              <a:rPr lang="en-US" sz="800" dirty="0">
                <a:solidFill>
                  <a:schemeClr val="tx1">
                    <a:lumMod val="85000"/>
                    <a:lumOff val="15000"/>
                  </a:schemeClr>
                </a:solidFill>
                <a:latin typeface="+mj-lt"/>
                <a:ea typeface="Tahoma" panose="020B0604030504040204" pitchFamily="34" charset="0"/>
                <a:cs typeface="Tahoma" panose="020B0604030504040204" pitchFamily="34" charset="0"/>
              </a:rPr>
              <a:t>Confidential and Proprietary. © 2016 UST Global </a:t>
            </a:r>
            <a:r>
              <a:rPr lang="en-US" sz="800" dirty="0" err="1">
                <a:solidFill>
                  <a:schemeClr val="tx1">
                    <a:lumMod val="85000"/>
                    <a:lumOff val="15000"/>
                  </a:schemeClr>
                </a:solidFill>
                <a:latin typeface="+mj-lt"/>
                <a:ea typeface="Tahoma" panose="020B0604030504040204" pitchFamily="34" charset="0"/>
                <a:cs typeface="Tahoma" panose="020B0604030504040204" pitchFamily="34" charset="0"/>
              </a:rPr>
              <a:t>Inc</a:t>
            </a:r>
            <a:endParaRPr lang="en-US" sz="800" dirty="0">
              <a:solidFill>
                <a:schemeClr val="tx1">
                  <a:lumMod val="85000"/>
                  <a:lumOff val="15000"/>
                </a:schemeClr>
              </a:solidFill>
              <a:latin typeface="+mj-lt"/>
              <a:ea typeface="Tahoma" panose="020B0604030504040204" pitchFamily="34" charset="0"/>
              <a:cs typeface="Tahoma" panose="020B0604030504040204" pitchFamily="34" charset="0"/>
            </a:endParaRPr>
          </a:p>
        </p:txBody>
      </p:sp>
      <p:pic>
        <p:nvPicPr>
          <p:cNvPr id="16" name="Picture 15"/>
          <p:cNvPicPr>
            <a:picLocks noChangeAspect="1"/>
          </p:cNvPicPr>
          <p:nvPr/>
        </p:nvPicPr>
        <p:blipFill>
          <a:blip r:embed="rId2" cstate="email">
            <a:biLevel thresh="25000"/>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
        <p:nvSpPr>
          <p:cNvPr id="3" name="Title 2"/>
          <p:cNvSpPr>
            <a:spLocks noGrp="1"/>
          </p:cNvSpPr>
          <p:nvPr>
            <p:ph type="title"/>
          </p:nvPr>
        </p:nvSpPr>
        <p:spPr>
          <a:xfrm>
            <a:off x="2590801" y="272041"/>
            <a:ext cx="6347936" cy="608620"/>
          </a:xfrm>
        </p:spPr>
        <p:txBody>
          <a:bodyPr/>
          <a:lstStyle/>
          <a:p>
            <a:r>
              <a:rPr lang="en-US"/>
              <a:t>Click to edit Master title style</a:t>
            </a:r>
            <a:endParaRPr lang="en-US" dirty="0"/>
          </a:p>
        </p:txBody>
      </p:sp>
      <p:sp>
        <p:nvSpPr>
          <p:cNvPr id="15" name="Text Placeholder 14"/>
          <p:cNvSpPr>
            <a:spLocks noGrp="1"/>
          </p:cNvSpPr>
          <p:nvPr>
            <p:ph type="body" sz="quarter" idx="11" hasCustomPrompt="1"/>
          </p:nvPr>
        </p:nvSpPr>
        <p:spPr>
          <a:xfrm>
            <a:off x="104140" y="2114550"/>
            <a:ext cx="2106526" cy="914400"/>
          </a:xfrm>
        </p:spPr>
        <p:txBody>
          <a:bodyPr anchor="ctr"/>
          <a:lstStyle>
            <a:lvl1pPr marL="0" indent="0" algn="ctr">
              <a:buNone/>
              <a:defRPr>
                <a:solidFill>
                  <a:schemeClr val="bg1"/>
                </a:solidFill>
                <a:latin typeface="+mj-lt"/>
              </a:defRPr>
            </a:lvl1pPr>
            <a:lvl2pPr marL="347472" indent="0">
              <a:buNone/>
              <a:defRPr/>
            </a:lvl2pPr>
            <a:lvl3pPr marL="640080" indent="0">
              <a:buNone/>
              <a:defRPr/>
            </a:lvl3pPr>
            <a:lvl4pPr marL="912114" indent="0">
              <a:buNone/>
              <a:defRPr/>
            </a:lvl4pPr>
            <a:lvl5pPr marL="0" indent="0">
              <a:buFont typeface="Arial" panose="020B0604020202020204" pitchFamily="34" charset="0"/>
              <a:buNone/>
              <a:defRPr/>
            </a:lvl5pPr>
          </a:lstStyle>
          <a:p>
            <a:pPr lvl="0"/>
            <a:r>
              <a:rPr lang="en-US" dirty="0"/>
              <a:t>Summary</a:t>
            </a:r>
          </a:p>
        </p:txBody>
      </p:sp>
      <p:pic>
        <p:nvPicPr>
          <p:cNvPr id="20" name="pasted-image.pdf"/>
          <p:cNvPicPr/>
          <p:nvPr/>
        </p:nvPicPr>
        <p:blipFill>
          <a:blip r:embed="rId3"/>
          <a:stretch>
            <a:fillRect/>
          </a:stretch>
        </p:blipFill>
        <p:spPr>
          <a:xfrm>
            <a:off x="104139" y="8759125"/>
            <a:ext cx="3634187" cy="825451"/>
          </a:xfrm>
          <a:prstGeom prst="rect">
            <a:avLst/>
          </a:prstGeom>
          <a:ln w="12700">
            <a:miter lim="400000"/>
          </a:ln>
        </p:spPr>
      </p:pic>
    </p:spTree>
    <p:extLst>
      <p:ext uri="{BB962C8B-B14F-4D97-AF65-F5344CB8AC3E}">
        <p14:creationId xmlns:p14="http://schemas.microsoft.com/office/powerpoint/2010/main" val="248879123"/>
      </p:ext>
    </p:extLst>
  </p:cSld>
  <p:clrMapOvr>
    <a:overrideClrMapping bg1="lt1" tx1="dk1" bg2="lt2" tx2="dk2" accent1="accent1" accent2="accent2" accent3="accent3" accent4="accent4" accent5="accent5" accent6="accent6" hlink="hlink" folHlink="folHlink"/>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Blank ">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1770494" y="4760479"/>
            <a:ext cx="1734706" cy="249671"/>
          </a:xfrm>
        </p:spPr>
        <p:txBody>
          <a:bodyPr anchor="ctr"/>
          <a:lstStyle>
            <a:lvl1pPr marL="0" indent="0" algn="ctr">
              <a:buNone/>
              <a:defRPr sz="1100" b="1" baseline="0">
                <a:solidFill>
                  <a:srgbClr val="00AEEF"/>
                </a:solidFill>
                <a:latin typeface="+mj-lt"/>
              </a:defRPr>
            </a:lvl1pPr>
          </a:lstStyle>
          <a:p>
            <a:pPr lvl="0"/>
            <a:r>
              <a:rPr lang="en-US" dirty="0"/>
              <a:t>CLIENT LOGO</a:t>
            </a:r>
          </a:p>
        </p:txBody>
      </p:sp>
      <p:sp>
        <p:nvSpPr>
          <p:cNvPr id="7" name="Slide Number Placeholder 10"/>
          <p:cNvSpPr>
            <a:spLocks noGrp="1"/>
          </p:cNvSpPr>
          <p:nvPr>
            <p:ph type="sldNum" sz="quarter" idx="4"/>
          </p:nvPr>
        </p:nvSpPr>
        <p:spPr>
          <a:xfrm>
            <a:off x="8330005" y="4806157"/>
            <a:ext cx="750336" cy="274637"/>
          </a:xfrm>
          <a:prstGeom prst="rect">
            <a:avLst/>
          </a:prstGeom>
        </p:spPr>
        <p:txBody>
          <a:bodyPr vert="horz" lIns="91440" tIns="45720" rIns="91440" bIns="45720" rtlCol="0" anchor="ctr"/>
          <a:lstStyle>
            <a:lvl1pPr algn="r">
              <a:defRPr sz="1000">
                <a:solidFill>
                  <a:srgbClr val="00ADEE"/>
                </a:solidFill>
                <a:latin typeface="Helvetica"/>
                <a:cs typeface="Helvetica"/>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Tree>
    <p:extLst>
      <p:ext uri="{BB962C8B-B14F-4D97-AF65-F5344CB8AC3E}">
        <p14:creationId xmlns:p14="http://schemas.microsoft.com/office/powerpoint/2010/main" val="176075955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9_Thank You + Social">
    <p:spTree>
      <p:nvGrpSpPr>
        <p:cNvPr id="1" name=""/>
        <p:cNvGrpSpPr/>
        <p:nvPr/>
      </p:nvGrpSpPr>
      <p:grpSpPr>
        <a:xfrm>
          <a:off x="0" y="0"/>
          <a:ext cx="0" cy="0"/>
          <a:chOff x="0" y="0"/>
          <a:chExt cx="0" cy="0"/>
        </a:xfrm>
      </p:grpSpPr>
      <p:pic>
        <p:nvPicPr>
          <p:cNvPr id="4" name="Picture 3" descr="1_Thank-You"/>
          <p:cNvPicPr>
            <a:picLocks noChangeAspect="1"/>
          </p:cNvPicPr>
          <p:nvPr/>
        </p:nvPicPr>
        <p:blipFill>
          <a:blip r:embed="rId2" cstate="email">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7" name="Rectangle 51"/>
          <p:cNvSpPr>
            <a:spLocks noChangeArrowheads="1"/>
          </p:cNvSpPr>
          <p:nvPr/>
        </p:nvSpPr>
        <p:spPr bwMode="auto">
          <a:xfrm>
            <a:off x="1679598" y="1645263"/>
            <a:ext cx="5930900"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5400" b="1" spc="600" baseline="0" dirty="0">
                <a:solidFill>
                  <a:schemeClr val="accent5"/>
                </a:solidFill>
                <a:latin typeface="Trebuchet MS"/>
                <a:cs typeface="Trebuchet MS"/>
              </a:rPr>
              <a:t>THANK YOU!</a:t>
            </a:r>
          </a:p>
        </p:txBody>
      </p:sp>
      <p:sp>
        <p:nvSpPr>
          <p:cNvPr id="5" name="Rectangle 51"/>
          <p:cNvSpPr>
            <a:spLocks noChangeArrowheads="1"/>
          </p:cNvSpPr>
          <p:nvPr/>
        </p:nvSpPr>
        <p:spPr bwMode="auto">
          <a:xfrm>
            <a:off x="1600200" y="2800350"/>
            <a:ext cx="5930900" cy="246221"/>
          </a:xfrm>
          <a:prstGeom prst="rect">
            <a:avLst/>
          </a:prstGeom>
          <a:noFill/>
          <a:ln w="9525">
            <a:noFill/>
            <a:miter lim="800000"/>
            <a:headEnd/>
            <a:tailEnd/>
          </a:ln>
          <a:effectLst/>
        </p:spPr>
        <p:txBody>
          <a:bodyPr wrap="square" lIns="0" tIns="0" rIns="0" bIns="0">
            <a:spAutoFit/>
          </a:bodyPr>
          <a:lstStyle/>
          <a:p>
            <a:pPr lvl="0" algn="ctr"/>
            <a:r>
              <a:rPr lang="en-US" sz="1600" b="0" spc="300" baseline="0" dirty="0">
                <a:solidFill>
                  <a:srgbClr val="007481"/>
                </a:solidFill>
                <a:latin typeface="Tahoma"/>
                <a:cs typeface="Tahoma"/>
              </a:rPr>
              <a:t>CONNECT WITH US</a:t>
            </a:r>
          </a:p>
        </p:txBody>
      </p:sp>
      <p:cxnSp>
        <p:nvCxnSpPr>
          <p:cNvPr id="6" name="Straight Connector 5"/>
          <p:cNvCxnSpPr/>
          <p:nvPr/>
        </p:nvCxnSpPr>
        <p:spPr>
          <a:xfrm flipH="1">
            <a:off x="3191934" y="2621702"/>
            <a:ext cx="2751666" cy="0"/>
          </a:xfrm>
          <a:prstGeom prst="line">
            <a:avLst/>
          </a:prstGeom>
          <a:ln w="28575" cmpd="sng">
            <a:solidFill>
              <a:schemeClr val="accent5"/>
            </a:solidFill>
            <a:prstDash val="solid"/>
          </a:ln>
          <a:effectLst/>
        </p:spPr>
        <p:style>
          <a:lnRef idx="2">
            <a:schemeClr val="accent1"/>
          </a:lnRef>
          <a:fillRef idx="0">
            <a:schemeClr val="accent1"/>
          </a:fillRef>
          <a:effectRef idx="1">
            <a:schemeClr val="accent1"/>
          </a:effectRef>
          <a:fontRef idx="minor">
            <a:schemeClr val="tx1"/>
          </a:fontRef>
        </p:style>
      </p:cxnSp>
      <p:pic>
        <p:nvPicPr>
          <p:cNvPr id="11" name="Picture 10">
            <a:hlinkClick r:id="rId4"/>
          </p:cNvPr>
          <p:cNvPicPr>
            <a:picLocks noChangeAspect="1"/>
          </p:cNvPicPr>
          <p:nvPr/>
        </p:nvPicPr>
        <p:blipFill>
          <a:blip r:embed="rId5" cstate="email">
            <a:biLevel thresh="50000"/>
            <a:extLst>
              <a:ext uri="{28A0092B-C50C-407E-A947-70E740481C1C}">
                <a14:useLocalDpi xmlns:a14="http://schemas.microsoft.com/office/drawing/2010/main"/>
              </a:ext>
            </a:extLst>
          </a:blip>
          <a:stretch>
            <a:fillRect/>
          </a:stretch>
        </p:blipFill>
        <p:spPr>
          <a:xfrm>
            <a:off x="4713537" y="3272123"/>
            <a:ext cx="495527" cy="495527"/>
          </a:xfrm>
          <a:prstGeom prst="rect">
            <a:avLst/>
          </a:prstGeom>
        </p:spPr>
      </p:pic>
      <p:pic>
        <p:nvPicPr>
          <p:cNvPr id="13" name="Picture 12">
            <a:hlinkClick r:id="rId6"/>
          </p:cNvPr>
          <p:cNvPicPr>
            <a:picLocks noChangeAspect="1"/>
          </p:cNvPicPr>
          <p:nvPr/>
        </p:nvPicPr>
        <p:blipFill>
          <a:blip r:embed="rId7" cstate="email">
            <a:biLevel thresh="50000"/>
            <a:extLst>
              <a:ext uri="{28A0092B-C50C-407E-A947-70E740481C1C}">
                <a14:useLocalDpi xmlns:a14="http://schemas.microsoft.com/office/drawing/2010/main"/>
              </a:ext>
            </a:extLst>
          </a:blip>
          <a:stretch>
            <a:fillRect/>
          </a:stretch>
        </p:blipFill>
        <p:spPr>
          <a:xfrm>
            <a:off x="3935990" y="3272122"/>
            <a:ext cx="492086" cy="495527"/>
          </a:xfrm>
          <a:prstGeom prst="rect">
            <a:avLst/>
          </a:prstGeom>
        </p:spPr>
      </p:pic>
      <p:pic>
        <p:nvPicPr>
          <p:cNvPr id="9" name="Picture 8"/>
          <p:cNvPicPr>
            <a:picLocks noChangeAspect="1"/>
          </p:cNvPicPr>
          <p:nvPr/>
        </p:nvPicPr>
        <p:blipFill>
          <a:blip r:embed="rId8" cstate="email">
            <a:biLevel thresh="25000"/>
            <a:extLst>
              <a:ext uri="{28A0092B-C50C-407E-A947-70E740481C1C}">
                <a14:useLocalDpi xmlns:a14="http://schemas.microsoft.com/office/drawing/2010/main"/>
              </a:ext>
            </a:extLst>
          </a:blip>
          <a:stretch>
            <a:fillRect/>
          </a:stretch>
        </p:blipFill>
        <p:spPr>
          <a:xfrm>
            <a:off x="348408" y="345260"/>
            <a:ext cx="1600200" cy="592982"/>
          </a:xfrm>
          <a:prstGeom prst="rect">
            <a:avLst/>
          </a:prstGeom>
        </p:spPr>
      </p:pic>
    </p:spTree>
    <p:extLst>
      <p:ext uri="{BB962C8B-B14F-4D97-AF65-F5344CB8AC3E}">
        <p14:creationId xmlns:p14="http://schemas.microsoft.com/office/powerpoint/2010/main" val="76113480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0_Copyright">
    <p:spTree>
      <p:nvGrpSpPr>
        <p:cNvPr id="1" name=""/>
        <p:cNvGrpSpPr/>
        <p:nvPr/>
      </p:nvGrpSpPr>
      <p:grpSpPr>
        <a:xfrm>
          <a:off x="0" y="0"/>
          <a:ext cx="0" cy="0"/>
          <a:chOff x="0" y="0"/>
          <a:chExt cx="0" cy="0"/>
        </a:xfrm>
      </p:grpSpPr>
      <p:sp>
        <p:nvSpPr>
          <p:cNvPr id="5" name="TextBox 4"/>
          <p:cNvSpPr txBox="1"/>
          <p:nvPr/>
        </p:nvSpPr>
        <p:spPr>
          <a:xfrm>
            <a:off x="408227" y="329608"/>
            <a:ext cx="8405573" cy="1998375"/>
          </a:xfrm>
          <a:prstGeom prst="rect">
            <a:avLst/>
          </a:prstGeom>
          <a:noFill/>
        </p:spPr>
        <p:txBody>
          <a:bodyPr wrap="square" lIns="89290" tIns="44644" rIns="89290" bIns="44644" rtlCol="0">
            <a:spAutoFit/>
          </a:bodyPr>
          <a:lstStyle/>
          <a:p>
            <a:pPr marL="0" marR="0" indent="0" algn="r" defTabSz="892894" rtl="0" eaLnBrk="1" fontAlgn="auto" latinLnBrk="0" hangingPunct="1">
              <a:lnSpc>
                <a:spcPct val="100000"/>
              </a:lnSpc>
              <a:spcBef>
                <a:spcPts val="0"/>
              </a:spcBef>
              <a:spcAft>
                <a:spcPts val="0"/>
              </a:spcAft>
              <a:buClrTx/>
              <a:buSzTx/>
              <a:buFontTx/>
              <a:buNone/>
              <a:tabLst/>
              <a:defRPr/>
            </a:pPr>
            <a:r>
              <a:rPr lang="en-US" sz="1400" b="1" dirty="0">
                <a:solidFill>
                  <a:schemeClr val="tx1">
                    <a:lumMod val="85000"/>
                    <a:lumOff val="15000"/>
                  </a:schemeClr>
                </a:solidFill>
                <a:latin typeface="Trebuchet MS"/>
                <a:cs typeface="Trebuchet MS"/>
              </a:rPr>
              <a:t>Copyright and Confidentiality Notice</a:t>
            </a:r>
          </a:p>
          <a:p>
            <a:pPr algn="just"/>
            <a:endParaRPr lang="en-US" sz="1400" dirty="0">
              <a:solidFill>
                <a:schemeClr val="tx1">
                  <a:lumMod val="85000"/>
                  <a:lumOff val="15000"/>
                </a:schemeClr>
              </a:solidFill>
              <a:latin typeface="Trebuchet MS"/>
              <a:cs typeface="Trebuchet MS"/>
            </a:endParaRPr>
          </a:p>
          <a:p>
            <a:pPr algn="just"/>
            <a:r>
              <a:rPr lang="en-US" sz="1200" dirty="0">
                <a:solidFill>
                  <a:schemeClr val="tx1">
                    <a:lumMod val="85000"/>
                    <a:lumOff val="15000"/>
                  </a:schemeClr>
                </a:solidFill>
                <a:latin typeface="Trebuchet MS"/>
                <a:cs typeface="Trebuchet MS"/>
              </a:rPr>
              <a:t>Copyright © 2015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a:t>
            </a:r>
            <a:r>
              <a:rPr lang="en-US" sz="1200" dirty="0" err="1">
                <a:solidFill>
                  <a:schemeClr val="tx1">
                    <a:lumMod val="85000"/>
                    <a:lumOff val="15000"/>
                  </a:schemeClr>
                </a:solidFill>
                <a:latin typeface="Trebuchet MS"/>
                <a:cs typeface="Trebuchet MS"/>
              </a:rPr>
              <a:t>Inc</a:t>
            </a:r>
            <a:r>
              <a:rPr lang="en-US" sz="1200" dirty="0">
                <a:solidFill>
                  <a:schemeClr val="tx1">
                    <a:lumMod val="85000"/>
                    <a:lumOff val="15000"/>
                  </a:schemeClr>
                </a:solidFill>
                <a:latin typeface="Trebuchet MS"/>
                <a:cs typeface="Trebuchet MS"/>
              </a:rPr>
              <a:t> and may not be disclosed to any third party. Exceptions to this notice are permitted only with the express, written permission of UST Global Inc.</a:t>
            </a:r>
          </a:p>
          <a:p>
            <a:pPr algn="just"/>
            <a:endParaRPr lang="en-US" sz="1200" dirty="0">
              <a:solidFill>
                <a:schemeClr val="tx1">
                  <a:lumMod val="85000"/>
                  <a:lumOff val="15000"/>
                </a:schemeClr>
              </a:solidFill>
              <a:latin typeface="Trebuchet MS"/>
              <a:cs typeface="Trebuchet MS"/>
            </a:endParaRPr>
          </a:p>
          <a:p>
            <a:pPr algn="just"/>
            <a:r>
              <a:rPr lang="en-US" sz="1200" dirty="0">
                <a:solidFill>
                  <a:schemeClr val="tx1">
                    <a:lumMod val="85000"/>
                    <a:lumOff val="15000"/>
                  </a:schemeClr>
                </a:solidFill>
                <a:latin typeface="Trebuchet MS"/>
                <a:cs typeface="Trebuchet MS"/>
              </a:rPr>
              <a:t>UST Global® is a registered service mark of UST Global </a:t>
            </a:r>
            <a:r>
              <a:rPr lang="en-US" sz="1200" dirty="0" err="1">
                <a:solidFill>
                  <a:schemeClr val="tx1">
                    <a:lumMod val="85000"/>
                    <a:lumOff val="15000"/>
                  </a:schemeClr>
                </a:solidFill>
                <a:latin typeface="Trebuchet MS"/>
                <a:cs typeface="Trebuchet MS"/>
              </a:rPr>
              <a:t>Inc</a:t>
            </a:r>
            <a:endParaRPr lang="en-US" sz="1200" dirty="0">
              <a:solidFill>
                <a:schemeClr val="tx1">
                  <a:lumMod val="85000"/>
                  <a:lumOff val="15000"/>
                </a:schemeClr>
              </a:solidFill>
              <a:latin typeface="Trebuchet MS"/>
              <a:cs typeface="Trebuchet MS"/>
            </a:endParaRPr>
          </a:p>
        </p:txBody>
      </p:sp>
      <p:sp>
        <p:nvSpPr>
          <p:cNvPr id="7" name="TextBox 6"/>
          <p:cNvSpPr txBox="1"/>
          <p:nvPr/>
        </p:nvSpPr>
        <p:spPr>
          <a:xfrm>
            <a:off x="425386" y="3076888"/>
            <a:ext cx="6346509" cy="1105823"/>
          </a:xfrm>
          <a:prstGeom prst="rect">
            <a:avLst/>
          </a:prstGeom>
          <a:noFill/>
        </p:spPr>
        <p:txBody>
          <a:bodyPr wrap="square" lIns="89290" tIns="44644" rIns="89290" bIns="44644" rtlCol="0">
            <a:spAutoFit/>
          </a:bodyPr>
          <a:lstStyle/>
          <a:p>
            <a:r>
              <a:rPr lang="en-US" sz="1100" dirty="0">
                <a:solidFill>
                  <a:schemeClr val="tx1">
                    <a:lumMod val="85000"/>
                    <a:lumOff val="15000"/>
                  </a:schemeClr>
                </a:solidFill>
                <a:latin typeface="Trebuchet MS"/>
                <a:cs typeface="Trebuchet MS"/>
              </a:rPr>
              <a:t>UST Global</a:t>
            </a:r>
          </a:p>
          <a:p>
            <a:r>
              <a:rPr lang="en-US" sz="1100" dirty="0">
                <a:solidFill>
                  <a:schemeClr val="tx1">
                    <a:lumMod val="85000"/>
                    <a:lumOff val="15000"/>
                  </a:schemeClr>
                </a:solidFill>
                <a:latin typeface="Trebuchet MS"/>
                <a:cs typeface="Trebuchet MS"/>
              </a:rPr>
              <a:t>20 Enterprise</a:t>
            </a:r>
          </a:p>
          <a:p>
            <a:r>
              <a:rPr lang="en-US" sz="1100" dirty="0">
                <a:solidFill>
                  <a:schemeClr val="tx1">
                    <a:lumMod val="85000"/>
                    <a:lumOff val="15000"/>
                  </a:schemeClr>
                </a:solidFill>
                <a:latin typeface="Trebuchet MS"/>
                <a:cs typeface="Trebuchet MS"/>
              </a:rPr>
              <a:t>Aliso Viejo, CA 92656</a:t>
            </a:r>
          </a:p>
          <a:p>
            <a:r>
              <a:rPr lang="en-US" sz="1100" dirty="0">
                <a:solidFill>
                  <a:schemeClr val="tx1">
                    <a:lumMod val="85000"/>
                    <a:lumOff val="15000"/>
                  </a:schemeClr>
                </a:solidFill>
                <a:latin typeface="Trebuchet MS"/>
                <a:cs typeface="Trebuchet MS"/>
              </a:rPr>
              <a:t>Tel: 949.716.8757</a:t>
            </a:r>
          </a:p>
          <a:p>
            <a:r>
              <a:rPr lang="en-US" sz="1100" dirty="0">
                <a:solidFill>
                  <a:schemeClr val="tx1">
                    <a:lumMod val="85000"/>
                    <a:lumOff val="15000"/>
                  </a:schemeClr>
                </a:solidFill>
                <a:latin typeface="Trebuchet MS"/>
                <a:cs typeface="Trebuchet MS"/>
              </a:rPr>
              <a:t>Fax: 949.716.8396</a:t>
            </a:r>
          </a:p>
          <a:p>
            <a:r>
              <a:rPr lang="en-US" sz="1100" u="sng" dirty="0">
                <a:solidFill>
                  <a:srgbClr val="00AEEF"/>
                </a:solidFill>
                <a:latin typeface="Trebuchet MS"/>
                <a:cs typeface="Trebuchet MS"/>
                <a:hlinkClick r:id="rId2"/>
              </a:rPr>
              <a:t>www.ust-global.com</a:t>
            </a:r>
            <a:endParaRPr lang="en-US" sz="1100" dirty="0">
              <a:solidFill>
                <a:srgbClr val="00AEEF"/>
              </a:solidFill>
              <a:latin typeface="Trebuchet MS"/>
              <a:cs typeface="Trebuchet MS"/>
            </a:endParaRPr>
          </a:p>
        </p:txBody>
      </p:sp>
      <p:sp>
        <p:nvSpPr>
          <p:cNvPr id="10" name="Title 1"/>
          <p:cNvSpPr txBox="1">
            <a:spLocks/>
          </p:cNvSpPr>
          <p:nvPr/>
        </p:nvSpPr>
        <p:spPr>
          <a:xfrm>
            <a:off x="2504562" y="329607"/>
            <a:ext cx="6207638"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2400" b="1" kern="1200">
                <a:solidFill>
                  <a:schemeClr val="tx1"/>
                </a:solidFill>
                <a:latin typeface="+mn-lt"/>
                <a:ea typeface="+mj-ea"/>
                <a:cs typeface="+mj-cs"/>
              </a:defRPr>
            </a:lvl1pPr>
          </a:lstStyle>
          <a:p>
            <a:endParaRPr lang="en-US" sz="3200" b="0" dirty="0">
              <a:solidFill>
                <a:schemeClr val="tx1"/>
              </a:solidFill>
              <a:latin typeface="Calibri Light" panose="020F0302020204030204" pitchFamily="34" charset="0"/>
            </a:endParaRPr>
          </a:p>
        </p:txBody>
      </p:sp>
      <p:sp>
        <p:nvSpPr>
          <p:cNvPr id="8" name="Content Placeholder 3"/>
          <p:cNvSpPr>
            <a:spLocks noGrp="1"/>
          </p:cNvSpPr>
          <p:nvPr>
            <p:ph sz="quarter" idx="10" hasCustomPrompt="1"/>
          </p:nvPr>
        </p:nvSpPr>
        <p:spPr>
          <a:xfrm>
            <a:off x="1770494" y="4760479"/>
            <a:ext cx="1734706" cy="249671"/>
          </a:xfrm>
        </p:spPr>
        <p:txBody>
          <a:bodyPr anchor="ctr"/>
          <a:lstStyle>
            <a:lvl1pPr marL="0" indent="0" algn="ctr">
              <a:buNone/>
              <a:defRPr sz="1100" b="1" baseline="0">
                <a:solidFill>
                  <a:srgbClr val="00AEEF"/>
                </a:solidFill>
              </a:defRPr>
            </a:lvl1pPr>
          </a:lstStyle>
          <a:p>
            <a:pPr lvl="0"/>
            <a:r>
              <a:rPr lang="en-US" dirty="0"/>
              <a:t>CLIENT LOGO</a:t>
            </a:r>
          </a:p>
        </p:txBody>
      </p:sp>
      <p:sp>
        <p:nvSpPr>
          <p:cNvPr id="12" name="Slide Number Placeholder 10"/>
          <p:cNvSpPr>
            <a:spLocks noGrp="1"/>
          </p:cNvSpPr>
          <p:nvPr>
            <p:ph type="sldNum" sz="quarter" idx="4"/>
          </p:nvPr>
        </p:nvSpPr>
        <p:spPr>
          <a:xfrm>
            <a:off x="8330005" y="4806157"/>
            <a:ext cx="750336" cy="274637"/>
          </a:xfrm>
          <a:prstGeom prst="rect">
            <a:avLst/>
          </a:prstGeom>
        </p:spPr>
        <p:txBody>
          <a:bodyPr vert="horz" lIns="91440" tIns="45720" rIns="91440" bIns="45720" rtlCol="0" anchor="ctr"/>
          <a:lstStyle>
            <a:lvl1pPr algn="r">
              <a:defRPr sz="1000">
                <a:solidFill>
                  <a:srgbClr val="00ADEE"/>
                </a:solidFill>
                <a:latin typeface="Helvetica"/>
                <a:cs typeface="Helvetica"/>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13" name="Picture 1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Tree>
    <p:extLst>
      <p:ext uri="{BB962C8B-B14F-4D97-AF65-F5344CB8AC3E}">
        <p14:creationId xmlns:p14="http://schemas.microsoft.com/office/powerpoint/2010/main" val="19800492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9_Blank ">
    <p:spTree>
      <p:nvGrpSpPr>
        <p:cNvPr id="1" name=""/>
        <p:cNvGrpSpPr/>
        <p:nvPr/>
      </p:nvGrpSpPr>
      <p:grpSpPr>
        <a:xfrm>
          <a:off x="0" y="0"/>
          <a:ext cx="0" cy="0"/>
          <a:chOff x="0" y="0"/>
          <a:chExt cx="0" cy="0"/>
        </a:xfrm>
      </p:grpSpPr>
      <p:sp>
        <p:nvSpPr>
          <p:cNvPr id="6" name="Content Placeholder 3"/>
          <p:cNvSpPr>
            <a:spLocks noGrp="1"/>
          </p:cNvSpPr>
          <p:nvPr>
            <p:ph sz="quarter" idx="11" hasCustomPrompt="1"/>
          </p:nvPr>
        </p:nvSpPr>
        <p:spPr>
          <a:xfrm>
            <a:off x="1770494" y="4760479"/>
            <a:ext cx="1734706" cy="249671"/>
          </a:xfrm>
        </p:spPr>
        <p:txBody>
          <a:bodyPr anchor="ctr"/>
          <a:lstStyle>
            <a:lvl1pPr marL="0" indent="0" algn="ctr">
              <a:buNone/>
              <a:defRPr sz="1100" b="1" baseline="0">
                <a:solidFill>
                  <a:srgbClr val="00AEEF"/>
                </a:solidFill>
              </a:defRPr>
            </a:lvl1pPr>
          </a:lstStyle>
          <a:p>
            <a:pPr lvl="0"/>
            <a:r>
              <a:rPr lang="en-US" dirty="0"/>
              <a:t>CLIENT LOGO</a:t>
            </a:r>
          </a:p>
        </p:txBody>
      </p:sp>
      <p:sp>
        <p:nvSpPr>
          <p:cNvPr id="7" name="Slide Number Placeholder 10"/>
          <p:cNvSpPr>
            <a:spLocks noGrp="1"/>
          </p:cNvSpPr>
          <p:nvPr>
            <p:ph type="sldNum" sz="quarter" idx="4"/>
          </p:nvPr>
        </p:nvSpPr>
        <p:spPr>
          <a:xfrm>
            <a:off x="8330005" y="4806157"/>
            <a:ext cx="750336" cy="274637"/>
          </a:xfrm>
          <a:prstGeom prst="rect">
            <a:avLst/>
          </a:prstGeom>
        </p:spPr>
        <p:txBody>
          <a:bodyPr vert="horz" lIns="91440" tIns="45720" rIns="91440" bIns="45720" rtlCol="0" anchor="ctr"/>
          <a:lstStyle>
            <a:lvl1pPr algn="r">
              <a:defRPr sz="1000">
                <a:solidFill>
                  <a:srgbClr val="00ADEE"/>
                </a:solidFill>
                <a:latin typeface="Helvetica"/>
                <a:cs typeface="Helvetica"/>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8" name="Picture 7"/>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
        <p:nvSpPr>
          <p:cNvPr id="2" name="Rectangle 1"/>
          <p:cNvSpPr/>
          <p:nvPr/>
        </p:nvSpPr>
        <p:spPr>
          <a:xfrm>
            <a:off x="385011" y="1090859"/>
            <a:ext cx="986589" cy="136357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202</a:t>
            </a:r>
          </a:p>
          <a:p>
            <a:pPr algn="l"/>
            <a:r>
              <a:rPr lang="en-US" baseline="0" dirty="0"/>
              <a:t>G- 222</a:t>
            </a:r>
          </a:p>
          <a:p>
            <a:pPr algn="l"/>
            <a:r>
              <a:rPr lang="en-US" baseline="0" dirty="0"/>
              <a:t>B- 0</a:t>
            </a:r>
          </a:p>
          <a:p>
            <a:pPr algn="l"/>
            <a:r>
              <a:rPr lang="en-US" dirty="0"/>
              <a:t>CFDE00</a:t>
            </a:r>
          </a:p>
        </p:txBody>
      </p:sp>
      <p:sp>
        <p:nvSpPr>
          <p:cNvPr id="13" name="Rectangle 12"/>
          <p:cNvSpPr/>
          <p:nvPr/>
        </p:nvSpPr>
        <p:spPr>
          <a:xfrm>
            <a:off x="5440899" y="1090857"/>
            <a:ext cx="986589" cy="13635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0</a:t>
            </a:r>
          </a:p>
          <a:p>
            <a:pPr algn="l"/>
            <a:r>
              <a:rPr lang="en-US" baseline="0" dirty="0"/>
              <a:t>G- 124</a:t>
            </a:r>
          </a:p>
          <a:p>
            <a:pPr algn="l"/>
            <a:r>
              <a:rPr lang="en-US" baseline="0" dirty="0"/>
              <a:t>B- 186</a:t>
            </a:r>
          </a:p>
          <a:p>
            <a:pPr algn="l"/>
            <a:r>
              <a:rPr lang="is-IS" dirty="0"/>
              <a:t>007CBA</a:t>
            </a:r>
            <a:endParaRPr lang="en-US" dirty="0"/>
          </a:p>
        </p:txBody>
      </p:sp>
      <p:sp>
        <p:nvSpPr>
          <p:cNvPr id="14" name="Rectangle 13"/>
          <p:cNvSpPr/>
          <p:nvPr/>
        </p:nvSpPr>
        <p:spPr>
          <a:xfrm>
            <a:off x="4174652" y="1090857"/>
            <a:ext cx="986589" cy="13635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0</a:t>
            </a:r>
          </a:p>
          <a:p>
            <a:pPr algn="l"/>
            <a:r>
              <a:rPr lang="en-US" baseline="0" dirty="0"/>
              <a:t>G- 173</a:t>
            </a:r>
          </a:p>
          <a:p>
            <a:pPr algn="l"/>
            <a:r>
              <a:rPr lang="en-US" baseline="0" dirty="0"/>
              <a:t>B- 238</a:t>
            </a:r>
          </a:p>
          <a:p>
            <a:pPr algn="l"/>
            <a:r>
              <a:rPr lang="en-US" dirty="0"/>
              <a:t>00ADEE</a:t>
            </a:r>
          </a:p>
        </p:txBody>
      </p:sp>
      <p:sp>
        <p:nvSpPr>
          <p:cNvPr id="15" name="Rectangle 14"/>
          <p:cNvSpPr/>
          <p:nvPr/>
        </p:nvSpPr>
        <p:spPr>
          <a:xfrm>
            <a:off x="2917505" y="1090858"/>
            <a:ext cx="986589" cy="136357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0</a:t>
            </a:r>
          </a:p>
          <a:p>
            <a:pPr algn="l"/>
            <a:r>
              <a:rPr lang="en-US" baseline="0" dirty="0"/>
              <a:t>G- 72</a:t>
            </a:r>
          </a:p>
          <a:p>
            <a:pPr algn="l"/>
            <a:r>
              <a:rPr lang="en-US" baseline="0" dirty="0"/>
              <a:t>B- 105</a:t>
            </a:r>
          </a:p>
          <a:p>
            <a:pPr algn="l"/>
            <a:r>
              <a:rPr lang="is-IS" dirty="0"/>
              <a:t>004869</a:t>
            </a:r>
            <a:endParaRPr lang="en-US" dirty="0"/>
          </a:p>
        </p:txBody>
      </p:sp>
      <p:sp>
        <p:nvSpPr>
          <p:cNvPr id="16" name="Rectangle 15"/>
          <p:cNvSpPr/>
          <p:nvPr/>
        </p:nvSpPr>
        <p:spPr>
          <a:xfrm>
            <a:off x="1651258" y="1090858"/>
            <a:ext cx="986589" cy="13635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90</a:t>
            </a:r>
          </a:p>
          <a:p>
            <a:pPr algn="l"/>
            <a:r>
              <a:rPr lang="en-US" baseline="0" dirty="0"/>
              <a:t>G- 60</a:t>
            </a:r>
          </a:p>
          <a:p>
            <a:pPr algn="l"/>
            <a:r>
              <a:rPr lang="en-US" baseline="0" dirty="0"/>
              <a:t>B- 0</a:t>
            </a:r>
          </a:p>
          <a:p>
            <a:pPr algn="l"/>
            <a:r>
              <a:rPr lang="en-US" dirty="0"/>
              <a:t>5A3C3D</a:t>
            </a:r>
          </a:p>
        </p:txBody>
      </p:sp>
      <p:sp>
        <p:nvSpPr>
          <p:cNvPr id="17" name="Rectangle 16"/>
          <p:cNvSpPr/>
          <p:nvPr/>
        </p:nvSpPr>
        <p:spPr>
          <a:xfrm>
            <a:off x="385010" y="2703091"/>
            <a:ext cx="986589" cy="136357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230</a:t>
            </a:r>
          </a:p>
          <a:p>
            <a:pPr algn="l"/>
            <a:r>
              <a:rPr lang="en-US" baseline="0" dirty="0"/>
              <a:t>G- 60</a:t>
            </a:r>
          </a:p>
          <a:p>
            <a:pPr algn="l"/>
            <a:r>
              <a:rPr lang="en-US" baseline="0" dirty="0"/>
              <a:t>B- 47 </a:t>
            </a:r>
            <a:r>
              <a:rPr lang="is-IS" baseline="0" dirty="0"/>
              <a:t>E63C2F</a:t>
            </a:r>
            <a:endParaRPr lang="en-US" baseline="0" dirty="0"/>
          </a:p>
        </p:txBody>
      </p:sp>
      <p:sp>
        <p:nvSpPr>
          <p:cNvPr id="18" name="Rectangle 17"/>
          <p:cNvSpPr/>
          <p:nvPr/>
        </p:nvSpPr>
        <p:spPr>
          <a:xfrm>
            <a:off x="7930051" y="1090856"/>
            <a:ext cx="986589" cy="13635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0</a:t>
            </a:r>
          </a:p>
          <a:p>
            <a:pPr algn="l"/>
            <a:r>
              <a:rPr lang="en-US" baseline="0" dirty="0"/>
              <a:t>G- 116</a:t>
            </a:r>
          </a:p>
          <a:p>
            <a:pPr algn="l"/>
            <a:r>
              <a:rPr lang="en-US" baseline="0" dirty="0"/>
              <a:t>B- 129</a:t>
            </a:r>
          </a:p>
          <a:p>
            <a:pPr algn="l"/>
            <a:r>
              <a:rPr lang="is-IS" baseline="0" dirty="0"/>
              <a:t>007481</a:t>
            </a:r>
            <a:endParaRPr lang="en-US" baseline="0" dirty="0"/>
          </a:p>
        </p:txBody>
      </p:sp>
      <p:sp>
        <p:nvSpPr>
          <p:cNvPr id="19" name="Rectangle 18"/>
          <p:cNvSpPr/>
          <p:nvPr/>
        </p:nvSpPr>
        <p:spPr>
          <a:xfrm>
            <a:off x="6693496" y="1090857"/>
            <a:ext cx="986589" cy="1363579"/>
          </a:xfrm>
          <a:prstGeom prst="rect">
            <a:avLst/>
          </a:prstGeom>
          <a:solidFill>
            <a:srgbClr val="00C4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0</a:t>
            </a:r>
          </a:p>
          <a:p>
            <a:pPr algn="l"/>
            <a:r>
              <a:rPr lang="en-US" baseline="0" dirty="0"/>
              <a:t>G- 196</a:t>
            </a:r>
          </a:p>
          <a:p>
            <a:pPr algn="l"/>
            <a:r>
              <a:rPr lang="en-US" baseline="0" dirty="0"/>
              <a:t>B- 179</a:t>
            </a:r>
          </a:p>
          <a:p>
            <a:pPr algn="l"/>
            <a:r>
              <a:rPr lang="is-IS" dirty="0"/>
              <a:t>00C4B3</a:t>
            </a:r>
            <a:endParaRPr lang="en-US" dirty="0"/>
          </a:p>
        </p:txBody>
      </p:sp>
      <p:pic>
        <p:nvPicPr>
          <p:cNvPr id="20" name="Picture 19"/>
          <p:cNvPicPr>
            <a:picLocks noChangeAspect="1"/>
          </p:cNvPicPr>
          <p:nvPr/>
        </p:nvPicPr>
        <p:blipFill>
          <a:blip r:embed="rId3"/>
          <a:stretch>
            <a:fillRect/>
          </a:stretch>
        </p:blipFill>
        <p:spPr>
          <a:xfrm>
            <a:off x="6496793" y="2995078"/>
            <a:ext cx="1874438" cy="694605"/>
          </a:xfrm>
          <a:prstGeom prst="rect">
            <a:avLst/>
          </a:prstGeom>
        </p:spPr>
      </p:pic>
      <p:sp>
        <p:nvSpPr>
          <p:cNvPr id="21" name="Title 1"/>
          <p:cNvSpPr>
            <a:spLocks noGrp="1"/>
          </p:cNvSpPr>
          <p:nvPr>
            <p:ph type="title" hasCustomPrompt="1"/>
          </p:nvPr>
        </p:nvSpPr>
        <p:spPr>
          <a:xfrm>
            <a:off x="644876" y="272041"/>
            <a:ext cx="7854248" cy="608620"/>
          </a:xfrm>
        </p:spPr>
        <p:txBody>
          <a:bodyPr/>
          <a:lstStyle>
            <a:lvl1pPr>
              <a:defRPr>
                <a:solidFill>
                  <a:srgbClr val="E63C2F"/>
                </a:solidFill>
              </a:defRPr>
            </a:lvl1pPr>
          </a:lstStyle>
          <a:p>
            <a:r>
              <a:rPr lang="en-US" dirty="0"/>
              <a:t>Color and logo usage</a:t>
            </a:r>
          </a:p>
        </p:txBody>
      </p:sp>
      <p:sp>
        <p:nvSpPr>
          <p:cNvPr id="22" name="Rectangle 21"/>
          <p:cNvSpPr/>
          <p:nvPr/>
        </p:nvSpPr>
        <p:spPr>
          <a:xfrm>
            <a:off x="1643236" y="2703091"/>
            <a:ext cx="986589" cy="1363579"/>
          </a:xfrm>
          <a:prstGeom prst="rect">
            <a:avLst/>
          </a:prstGeom>
          <a:solidFill>
            <a:srgbClr val="535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R-</a:t>
            </a:r>
            <a:r>
              <a:rPr lang="en-US" baseline="0" dirty="0"/>
              <a:t> 83</a:t>
            </a:r>
          </a:p>
          <a:p>
            <a:pPr algn="l"/>
            <a:r>
              <a:rPr lang="en-US" baseline="0" dirty="0"/>
              <a:t>G- 88</a:t>
            </a:r>
          </a:p>
          <a:p>
            <a:pPr marL="0" marR="0" indent="0" algn="l" defTabSz="892894" rtl="0" eaLnBrk="1" fontAlgn="auto" latinLnBrk="0" hangingPunct="1">
              <a:lnSpc>
                <a:spcPct val="100000"/>
              </a:lnSpc>
              <a:spcBef>
                <a:spcPts val="0"/>
              </a:spcBef>
              <a:spcAft>
                <a:spcPts val="0"/>
              </a:spcAft>
              <a:buClrTx/>
              <a:buSzTx/>
              <a:buFontTx/>
              <a:buNone/>
              <a:tabLst/>
              <a:defRPr/>
            </a:pPr>
            <a:r>
              <a:rPr lang="en-US" baseline="0" dirty="0"/>
              <a:t>B- 95 </a:t>
            </a:r>
            <a:r>
              <a:rPr lang="en-US" dirty="0"/>
              <a:t>53585F</a:t>
            </a:r>
          </a:p>
        </p:txBody>
      </p:sp>
    </p:spTree>
    <p:extLst>
      <p:ext uri="{BB962C8B-B14F-4D97-AF65-F5344CB8AC3E}">
        <p14:creationId xmlns:p14="http://schemas.microsoft.com/office/powerpoint/2010/main" val="128192396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979"/>
            <a:ext cx="8229600" cy="85725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457200" y="1200150"/>
            <a:ext cx="8229600" cy="3394472"/>
          </a:xfrm>
          <a:prstGeom prst="rect">
            <a:avLst/>
          </a:prstGeom>
          <a:noFill/>
          <a:ln>
            <a:noFill/>
          </a:ln>
        </p:spPr>
        <p:txBody>
          <a:bodyPr lIns="91425" tIns="91425" rIns="91425" bIns="91425" anchor="t" anchorCtr="0"/>
          <a:lstStyle>
            <a:lvl1pPr marL="342830" marR="0" lvl="0" indent="-13963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805" marR="0" lvl="1" indent="-120505"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2773" marR="0" lvl="2" indent="-88672"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599880" marR="0" lvl="3" indent="-113979"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6990" marR="0" lvl="4" indent="-11389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096" marR="0" lvl="5" indent="-11379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208" marR="0" lvl="6" indent="-113707"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8316" marR="0" lvl="7" indent="-113615"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5424" marR="0" lvl="8" indent="-113524"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57200" y="4767264"/>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2862942" y="4904185"/>
            <a:ext cx="3418113" cy="194788"/>
          </a:xfrm>
          <a:prstGeom prst="rect">
            <a:avLst/>
          </a:prstGeom>
          <a:noFill/>
          <a:ln>
            <a:noFill/>
          </a:ln>
        </p:spPr>
        <p:txBody>
          <a:bodyPr lIns="91425" tIns="91425" rIns="91425" bIns="91425" anchor="ctr" anchorCtr="0"/>
          <a:lstStyle>
            <a:lvl1pPr marL="0" marR="0" lvl="0" indent="0" algn="ctr" rtl="0">
              <a:spcBef>
                <a:spcPts val="0"/>
              </a:spcBef>
              <a:buNone/>
              <a:defRPr sz="1000">
                <a:solidFill>
                  <a:srgbClr val="7F7F7F"/>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6553200" y="4888471"/>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000">
                <a:solidFill>
                  <a:srgbClr val="888888"/>
                </a:solidFill>
                <a:latin typeface="Calibri"/>
                <a:ea typeface="Calibri"/>
                <a:cs typeface="Calibri"/>
                <a:sym typeface="Calibri"/>
              </a:rPr>
              <a:t>‹#›</a:t>
            </a:fld>
            <a:endParaRPr lang="en-US" sz="10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400490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685800" y="1597829"/>
            <a:ext cx="7772400" cy="1102518"/>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371600" y="2914650"/>
            <a:ext cx="6400799" cy="1314449"/>
          </a:xfrm>
          <a:prstGeom prst="rect">
            <a:avLst/>
          </a:prstGeom>
          <a:noFill/>
          <a:ln>
            <a:noFill/>
          </a:ln>
        </p:spPr>
        <p:txBody>
          <a:bodyPr lIns="91425" tIns="91425" rIns="91425" bIns="91425" anchor="t" anchorCtr="0"/>
          <a:lstStyle>
            <a:lvl1pPr marL="0" marR="0" lvl="0" indent="0" algn="ctr" rtl="0">
              <a:spcBef>
                <a:spcPts val="640"/>
              </a:spcBef>
              <a:buClr>
                <a:srgbClr val="888888"/>
              </a:buClr>
              <a:buFont typeface="Arial"/>
              <a:buNone/>
              <a:defRPr sz="3200" b="0" i="0" u="none" strike="noStrike" cap="none">
                <a:solidFill>
                  <a:srgbClr val="888888"/>
                </a:solidFill>
                <a:latin typeface="Calibri"/>
                <a:ea typeface="Calibri"/>
                <a:cs typeface="Calibri"/>
                <a:sym typeface="Calibri"/>
              </a:defRPr>
            </a:lvl1pPr>
            <a:lvl2pPr marL="457106" marR="0" lvl="1" indent="-12606"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220" marR="0" lvl="2" indent="-12519"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328" marR="0" lvl="3" indent="-12428"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439" marR="0" lvl="4" indent="-12338"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5544" marR="0" lvl="5" indent="-12244"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2650" marR="0" lvl="6" indent="-1215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199760" marR="0" lvl="7" indent="-12059"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6869" marR="0" lvl="8" indent="-11969"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57200" y="4767264"/>
            <a:ext cx="2133599" cy="273843"/>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2917372" y="4767264"/>
            <a:ext cx="3635829" cy="273843"/>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342900" marR="0" lvl="1" indent="0" algn="l" rtl="0">
              <a:spcBef>
                <a:spcPts val="0"/>
              </a:spcBef>
              <a:buNone/>
              <a:defRPr sz="1350" b="0" i="0" u="none" strike="noStrike" cap="none">
                <a:solidFill>
                  <a:schemeClr val="dk1"/>
                </a:solidFill>
                <a:latin typeface="Calibri"/>
                <a:ea typeface="Calibri"/>
                <a:cs typeface="Calibri"/>
                <a:sym typeface="Calibri"/>
              </a:defRPr>
            </a:lvl2pPr>
            <a:lvl3pPr marL="685800" marR="0" lvl="2" indent="0" algn="l" rtl="0">
              <a:spcBef>
                <a:spcPts val="0"/>
              </a:spcBef>
              <a:buNone/>
              <a:defRPr sz="1350" b="0" i="0" u="none" strike="noStrike" cap="none">
                <a:solidFill>
                  <a:schemeClr val="dk1"/>
                </a:solidFill>
                <a:latin typeface="Calibri"/>
                <a:ea typeface="Calibri"/>
                <a:cs typeface="Calibri"/>
                <a:sym typeface="Calibri"/>
              </a:defRPr>
            </a:lvl3pPr>
            <a:lvl4pPr marL="1028700" marR="0" lvl="3" indent="0" algn="l" rtl="0">
              <a:spcBef>
                <a:spcPts val="0"/>
              </a:spcBef>
              <a:buNone/>
              <a:defRPr sz="1350" b="0" i="0" u="none" strike="noStrike" cap="none">
                <a:solidFill>
                  <a:schemeClr val="dk1"/>
                </a:solidFill>
                <a:latin typeface="Calibri"/>
                <a:ea typeface="Calibri"/>
                <a:cs typeface="Calibri"/>
                <a:sym typeface="Calibri"/>
              </a:defRPr>
            </a:lvl4pPr>
            <a:lvl5pPr marL="1371600" marR="0" lvl="4" indent="0" algn="l" rtl="0">
              <a:spcBef>
                <a:spcPts val="0"/>
              </a:spcBef>
              <a:buNone/>
              <a:defRPr sz="1350" b="0" i="0" u="none" strike="noStrike" cap="none">
                <a:solidFill>
                  <a:schemeClr val="dk1"/>
                </a:solidFill>
                <a:latin typeface="Calibri"/>
                <a:ea typeface="Calibri"/>
                <a:cs typeface="Calibri"/>
                <a:sym typeface="Calibri"/>
              </a:defRPr>
            </a:lvl5pPr>
            <a:lvl6pPr marL="1714500" marR="0" lvl="5" indent="0" algn="l" rtl="0">
              <a:spcBef>
                <a:spcPts val="0"/>
              </a:spcBef>
              <a:buNone/>
              <a:defRPr sz="1350" b="0" i="0" u="none" strike="noStrike" cap="none">
                <a:solidFill>
                  <a:schemeClr val="dk1"/>
                </a:solidFill>
                <a:latin typeface="Calibri"/>
                <a:ea typeface="Calibri"/>
                <a:cs typeface="Calibri"/>
                <a:sym typeface="Calibri"/>
              </a:defRPr>
            </a:lvl6pPr>
            <a:lvl7pPr marL="2057400" marR="0" lvl="6" indent="0" algn="l" rtl="0">
              <a:spcBef>
                <a:spcPts val="0"/>
              </a:spcBef>
              <a:buNone/>
              <a:defRPr sz="1350" b="0" i="0" u="none" strike="noStrike" cap="none">
                <a:solidFill>
                  <a:schemeClr val="dk1"/>
                </a:solidFill>
                <a:latin typeface="Calibri"/>
                <a:ea typeface="Calibri"/>
                <a:cs typeface="Calibri"/>
                <a:sym typeface="Calibri"/>
              </a:defRPr>
            </a:lvl7pPr>
            <a:lvl8pPr marL="2400300" marR="0" lvl="7" indent="0" algn="l" rtl="0">
              <a:spcBef>
                <a:spcPts val="0"/>
              </a:spcBef>
              <a:buNone/>
              <a:defRPr sz="1350" b="0" i="0" u="none" strike="noStrike" cap="none">
                <a:solidFill>
                  <a:schemeClr val="dk1"/>
                </a:solidFill>
                <a:latin typeface="Calibri"/>
                <a:ea typeface="Calibri"/>
                <a:cs typeface="Calibri"/>
                <a:sym typeface="Calibri"/>
              </a:defRPr>
            </a:lvl8pPr>
            <a:lvl9pPr marL="2743200" marR="0" lvl="8" indent="0" algn="l" rtl="0">
              <a:spcBef>
                <a:spcPts val="0"/>
              </a:spcBef>
              <a:buNone/>
              <a:defRPr sz="135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6553200" y="4767264"/>
            <a:ext cx="213359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7150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Copyright">
    <p:spTree>
      <p:nvGrpSpPr>
        <p:cNvPr id="1" name="Shape 54"/>
        <p:cNvGrpSpPr/>
        <p:nvPr/>
      </p:nvGrpSpPr>
      <p:grpSpPr>
        <a:xfrm>
          <a:off x="0" y="0"/>
          <a:ext cx="0" cy="0"/>
          <a:chOff x="0" y="0"/>
          <a:chExt cx="0" cy="0"/>
        </a:xfrm>
      </p:grpSpPr>
      <p:sp>
        <p:nvSpPr>
          <p:cNvPr id="55" name="Shape 55"/>
          <p:cNvSpPr txBox="1"/>
          <p:nvPr/>
        </p:nvSpPr>
        <p:spPr>
          <a:xfrm>
            <a:off x="408228" y="329608"/>
            <a:ext cx="8405573" cy="1998374"/>
          </a:xfrm>
          <a:prstGeom prst="rect">
            <a:avLst/>
          </a:prstGeom>
          <a:noFill/>
          <a:ln>
            <a:noFill/>
          </a:ln>
        </p:spPr>
        <p:txBody>
          <a:bodyPr lIns="89275" tIns="44625" rIns="89275" bIns="44625" anchor="t" anchorCtr="0">
            <a:noAutofit/>
          </a:bodyPr>
          <a:lstStyle/>
          <a:p>
            <a:pPr algn="r">
              <a:buClr>
                <a:srgbClr val="444444"/>
              </a:buClr>
              <a:buSzPct val="25000"/>
              <a:buFont typeface="Trebuchet MS"/>
              <a:buNone/>
            </a:pPr>
            <a:r>
              <a:rPr lang="en-US" sz="1400" b="1" kern="0" dirty="0">
                <a:solidFill>
                  <a:srgbClr val="444444"/>
                </a:solidFill>
                <a:latin typeface="Trebuchet MS"/>
                <a:ea typeface="Trebuchet MS"/>
                <a:cs typeface="Trebuchet MS"/>
                <a:sym typeface="Trebuchet MS"/>
              </a:rPr>
              <a:t>Copyright and Confidentiality Notice</a:t>
            </a:r>
          </a:p>
          <a:p>
            <a:pPr algn="just"/>
            <a:endParaRPr sz="1400" kern="0" dirty="0">
              <a:solidFill>
                <a:srgbClr val="444444"/>
              </a:solidFill>
              <a:latin typeface="Trebuchet MS"/>
              <a:ea typeface="Trebuchet MS"/>
              <a:cs typeface="Trebuchet MS"/>
              <a:sym typeface="Trebuchet MS"/>
            </a:endParaRPr>
          </a:p>
          <a:p>
            <a:pPr algn="just">
              <a:buSzPct val="25000"/>
            </a:pPr>
            <a:r>
              <a:rPr lang="en-US" sz="1200" kern="0" dirty="0">
                <a:solidFill>
                  <a:srgbClr val="444444"/>
                </a:solidFill>
                <a:latin typeface="Trebuchet MS"/>
                <a:ea typeface="Trebuchet MS"/>
                <a:cs typeface="Trebuchet MS"/>
                <a:sym typeface="Trebuchet MS"/>
              </a:rPr>
              <a:t>Copyright © 2016 by UST Global Inc. All rights reserved. 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gn="just"/>
            <a:endParaRPr sz="1200" kern="0" dirty="0">
              <a:solidFill>
                <a:srgbClr val="444444"/>
              </a:solidFill>
              <a:latin typeface="Trebuchet MS"/>
              <a:ea typeface="Trebuchet MS"/>
              <a:cs typeface="Trebuchet MS"/>
              <a:sym typeface="Trebuchet MS"/>
            </a:endParaRPr>
          </a:p>
          <a:p>
            <a:pPr algn="just">
              <a:buSzPct val="25000"/>
            </a:pPr>
            <a:r>
              <a:rPr lang="en-US" sz="1200" kern="0" dirty="0">
                <a:solidFill>
                  <a:srgbClr val="444444"/>
                </a:solidFill>
                <a:latin typeface="Trebuchet MS"/>
                <a:ea typeface="Trebuchet MS"/>
                <a:cs typeface="Trebuchet MS"/>
                <a:sym typeface="Trebuchet MS"/>
              </a:rPr>
              <a:t>UST Global® is a registered service mark of UST Global Inc</a:t>
            </a:r>
          </a:p>
        </p:txBody>
      </p:sp>
      <p:sp>
        <p:nvSpPr>
          <p:cNvPr id="56" name="Shape 56"/>
          <p:cNvSpPr txBox="1"/>
          <p:nvPr/>
        </p:nvSpPr>
        <p:spPr>
          <a:xfrm>
            <a:off x="425386" y="3076889"/>
            <a:ext cx="6346509" cy="1105823"/>
          </a:xfrm>
          <a:prstGeom prst="rect">
            <a:avLst/>
          </a:prstGeom>
          <a:noFill/>
          <a:ln>
            <a:noFill/>
          </a:ln>
        </p:spPr>
        <p:txBody>
          <a:bodyPr lIns="89275" tIns="44625" rIns="89275" bIns="44625" anchor="t" anchorCtr="0">
            <a:noAutofit/>
          </a:bodyPr>
          <a:lstStyle/>
          <a:p>
            <a:pPr>
              <a:buSzPct val="25000"/>
            </a:pPr>
            <a:r>
              <a:rPr lang="en-US" sz="1100" kern="0" dirty="0">
                <a:solidFill>
                  <a:srgbClr val="444444"/>
                </a:solidFill>
                <a:latin typeface="Trebuchet MS"/>
                <a:ea typeface="Trebuchet MS"/>
                <a:cs typeface="Trebuchet MS"/>
                <a:sym typeface="Trebuchet MS"/>
              </a:rPr>
              <a:t>UST Global</a:t>
            </a:r>
          </a:p>
          <a:p>
            <a:pPr>
              <a:buSzPct val="25000"/>
            </a:pPr>
            <a:r>
              <a:rPr lang="en-US" sz="1100" kern="0" dirty="0">
                <a:solidFill>
                  <a:srgbClr val="444444"/>
                </a:solidFill>
                <a:latin typeface="Trebuchet MS"/>
                <a:ea typeface="Trebuchet MS"/>
                <a:cs typeface="Trebuchet MS"/>
                <a:sym typeface="Trebuchet MS"/>
              </a:rPr>
              <a:t>20 Enterprise</a:t>
            </a:r>
          </a:p>
          <a:p>
            <a:pPr>
              <a:buSzPct val="25000"/>
            </a:pPr>
            <a:r>
              <a:rPr lang="en-US" sz="1100" kern="0" dirty="0">
                <a:solidFill>
                  <a:srgbClr val="444444"/>
                </a:solidFill>
                <a:latin typeface="Trebuchet MS"/>
                <a:ea typeface="Trebuchet MS"/>
                <a:cs typeface="Trebuchet MS"/>
                <a:sym typeface="Trebuchet MS"/>
              </a:rPr>
              <a:t>Aliso Viejo, CA 92656</a:t>
            </a:r>
          </a:p>
          <a:p>
            <a:pPr>
              <a:buSzPct val="25000"/>
            </a:pPr>
            <a:r>
              <a:rPr lang="en-US" sz="1100" kern="0" dirty="0">
                <a:solidFill>
                  <a:srgbClr val="444444"/>
                </a:solidFill>
                <a:latin typeface="Trebuchet MS"/>
                <a:ea typeface="Trebuchet MS"/>
                <a:cs typeface="Trebuchet MS"/>
                <a:sym typeface="Trebuchet MS"/>
              </a:rPr>
              <a:t>Tel: 949.716.8757</a:t>
            </a:r>
          </a:p>
          <a:p>
            <a:pPr>
              <a:buSzPct val="25000"/>
            </a:pPr>
            <a:r>
              <a:rPr lang="en-US" sz="1100" kern="0" dirty="0">
                <a:solidFill>
                  <a:srgbClr val="444444"/>
                </a:solidFill>
                <a:latin typeface="Trebuchet MS"/>
                <a:ea typeface="Trebuchet MS"/>
                <a:cs typeface="Trebuchet MS"/>
                <a:sym typeface="Trebuchet MS"/>
              </a:rPr>
              <a:t>Fax: 949.716.8396</a:t>
            </a:r>
          </a:p>
          <a:p>
            <a:pPr>
              <a:buSzPct val="25000"/>
            </a:pPr>
            <a:r>
              <a:rPr lang="en-US" sz="1100" u="sng" kern="0" dirty="0">
                <a:solidFill>
                  <a:srgbClr val="5DD3FF"/>
                </a:solidFill>
                <a:latin typeface="Trebuchet MS"/>
                <a:ea typeface="Trebuchet MS"/>
                <a:cs typeface="Trebuchet MS"/>
                <a:sym typeface="Trebuchet MS"/>
                <a:hlinkClick r:id="rId2"/>
              </a:rPr>
              <a:t>www.ust-global.com</a:t>
            </a:r>
          </a:p>
        </p:txBody>
      </p:sp>
      <p:sp>
        <p:nvSpPr>
          <p:cNvPr id="57" name="Shape 57"/>
          <p:cNvSpPr txBox="1"/>
          <p:nvPr/>
        </p:nvSpPr>
        <p:spPr>
          <a:xfrm>
            <a:off x="2504562" y="329607"/>
            <a:ext cx="6207638" cy="397764"/>
          </a:xfrm>
          <a:prstGeom prst="rect">
            <a:avLst/>
          </a:prstGeom>
          <a:noFill/>
          <a:ln>
            <a:noFill/>
          </a:ln>
        </p:spPr>
        <p:txBody>
          <a:bodyPr lIns="89275" tIns="44625" rIns="89275" bIns="44625" anchor="ctr" anchorCtr="0">
            <a:noAutofit/>
          </a:bodyPr>
          <a:lstStyle/>
          <a:p>
            <a:pPr algn="ctr">
              <a:buClr>
                <a:srgbClr val="242424"/>
              </a:buClr>
              <a:buFont typeface="Trebuchet MS"/>
              <a:buNone/>
            </a:pPr>
            <a:endParaRPr sz="3200" kern="0" dirty="0">
              <a:solidFill>
                <a:srgbClr val="242424"/>
              </a:solidFill>
              <a:latin typeface="Calibri"/>
              <a:ea typeface="Calibri"/>
              <a:cs typeface="Calibri"/>
              <a:sym typeface="Calibri"/>
            </a:endParaRPr>
          </a:p>
        </p:txBody>
      </p:sp>
      <p:sp>
        <p:nvSpPr>
          <p:cNvPr id="59" name="Shape 59"/>
          <p:cNvSpPr txBox="1">
            <a:spLocks noGrp="1"/>
          </p:cNvSpPr>
          <p:nvPr>
            <p:ph type="sldNum" idx="12"/>
          </p:nvPr>
        </p:nvSpPr>
        <p:spPr>
          <a:xfrm>
            <a:off x="8330005" y="4735512"/>
            <a:ext cx="750335" cy="274636"/>
          </a:xfrm>
          <a:prstGeom prst="rect">
            <a:avLst/>
          </a:prstGeom>
          <a:noFill/>
          <a:ln>
            <a:noFill/>
          </a:ln>
        </p:spPr>
        <p:txBody>
          <a:bodyPr lIns="91425" tIns="45700" rIns="91425" bIns="45700" anchor="ctr" anchorCtr="0">
            <a:noAutofit/>
          </a:bodyPr>
          <a:lstStyle/>
          <a:p>
            <a:pPr algn="ctr">
              <a:buSzPct val="25000"/>
            </a:pPr>
            <a:r>
              <a:rPr lang="en-US" sz="1000" dirty="0">
                <a:solidFill>
                  <a:srgbClr val="00ADEE"/>
                </a:solidFill>
                <a:latin typeface="Helvetica Neue"/>
                <a:ea typeface="Helvetica Neue"/>
                <a:cs typeface="Helvetica Neue"/>
                <a:sym typeface="Helvetica Neue"/>
              </a:rPr>
              <a:t> </a:t>
            </a:r>
            <a:fld id="{00000000-1234-1234-1234-123412341234}" type="slidenum">
              <a:rPr lang="en-US" sz="1000">
                <a:solidFill>
                  <a:srgbClr val="00ADEE"/>
                </a:solidFill>
                <a:latin typeface="Helvetica Neue"/>
                <a:ea typeface="Helvetica Neue"/>
                <a:cs typeface="Helvetica Neue"/>
                <a:sym typeface="Helvetica Neue"/>
              </a:rPr>
              <a:pPr algn="ctr">
                <a:buSzPct val="25000"/>
              </a:pPr>
              <a:t>‹#›</a:t>
            </a:fld>
            <a:endParaRPr lang="en-US" sz="1000" dirty="0">
              <a:solidFill>
                <a:srgbClr val="00ADEE"/>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222779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13" name="Picture 12" descr="4_Background.jpg"/>
          <p:cNvPicPr>
            <a:picLocks noChangeAspect="1"/>
          </p:cNvPicPr>
          <p:nvPr userDrawn="1"/>
        </p:nvPicPr>
        <p:blipFill rotWithShape="1">
          <a:blip r:embed="rId2" cstate="email">
            <a:extLst>
              <a:ext uri="{28A0092B-C50C-407E-A947-70E740481C1C}">
                <a14:useLocalDpi xmlns:a14="http://schemas.microsoft.com/office/drawing/2010/main"/>
              </a:ext>
            </a:extLst>
          </a:blip>
          <a:srcRect r="2108"/>
          <a:stretch/>
        </p:blipFill>
        <p:spPr>
          <a:xfrm>
            <a:off x="0" y="1"/>
            <a:ext cx="9144000" cy="5143500"/>
          </a:xfrm>
          <a:prstGeom prst="rect">
            <a:avLst/>
          </a:prstGeom>
        </p:spPr>
      </p:pic>
      <p:sp>
        <p:nvSpPr>
          <p:cNvPr id="33" name="TextBox 32"/>
          <p:cNvSpPr txBox="1"/>
          <p:nvPr/>
        </p:nvSpPr>
        <p:spPr>
          <a:xfrm>
            <a:off x="1965973" y="-558412"/>
            <a:ext cx="184666" cy="353943"/>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2484462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Break Slide">
    <p:spTree>
      <p:nvGrpSpPr>
        <p:cNvPr id="1" name=""/>
        <p:cNvGrpSpPr/>
        <p:nvPr/>
      </p:nvGrpSpPr>
      <p:grpSpPr>
        <a:xfrm>
          <a:off x="0" y="0"/>
          <a:ext cx="0" cy="0"/>
          <a:chOff x="0" y="0"/>
          <a:chExt cx="0" cy="0"/>
        </a:xfrm>
      </p:grpSpPr>
      <p:sp>
        <p:nvSpPr>
          <p:cNvPr id="3" name="Rectangle 2"/>
          <p:cNvSpPr/>
          <p:nvPr/>
        </p:nvSpPr>
        <p:spPr>
          <a:xfrm>
            <a:off x="0" y="1740636"/>
            <a:ext cx="9144000" cy="3402864"/>
          </a:xfrm>
          <a:prstGeom prst="rect">
            <a:avLst/>
          </a:prstGeom>
          <a:solidFill>
            <a:schemeClr val="accent1">
              <a:lumMod val="7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A3C3D"/>
              </a:solidFill>
            </a:endParaRPr>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7955" y="370198"/>
            <a:ext cx="1600200" cy="592982"/>
          </a:xfrm>
          <a:prstGeom prst="rect">
            <a:avLst/>
          </a:prstGeom>
        </p:spPr>
      </p:pic>
      <p:sp>
        <p:nvSpPr>
          <p:cNvPr id="15" name="Text Placeholder 8"/>
          <p:cNvSpPr>
            <a:spLocks noGrp="1"/>
          </p:cNvSpPr>
          <p:nvPr>
            <p:ph type="body" sz="quarter" idx="17" hasCustomPrompt="1"/>
          </p:nvPr>
        </p:nvSpPr>
        <p:spPr>
          <a:xfrm>
            <a:off x="4628440" y="3333750"/>
            <a:ext cx="3302710" cy="911225"/>
          </a:xfrm>
          <a:prstGeom prst="rect">
            <a:avLst/>
          </a:prstGeom>
        </p:spPr>
        <p:txBody>
          <a:bodyPr anchor="t">
            <a:noAutofit/>
          </a:bodyPr>
          <a:lstStyle>
            <a:lvl1pPr marL="0" indent="0" algn="r">
              <a:lnSpc>
                <a:spcPct val="100000"/>
              </a:lnSpc>
              <a:buNone/>
              <a:defRPr sz="1400" b="0" i="0">
                <a:solidFill>
                  <a:schemeClr val="bg1"/>
                </a:solidFill>
                <a:effectLst/>
                <a:latin typeface="+mj-lt"/>
                <a:cs typeface="Tahoma"/>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Location // Description about the presentation and/or version number and date of release</a:t>
            </a:r>
          </a:p>
        </p:txBody>
      </p:sp>
      <p:sp>
        <p:nvSpPr>
          <p:cNvPr id="16" name="Title 6"/>
          <p:cNvSpPr>
            <a:spLocks noGrp="1"/>
          </p:cNvSpPr>
          <p:nvPr>
            <p:ph type="title" hasCustomPrompt="1"/>
          </p:nvPr>
        </p:nvSpPr>
        <p:spPr>
          <a:xfrm>
            <a:off x="1042737" y="2250259"/>
            <a:ext cx="6888414" cy="702491"/>
          </a:xfrm>
        </p:spPr>
        <p:txBody>
          <a:bodyPr anchor="b">
            <a:noAutofit/>
          </a:bodyPr>
          <a:lstStyle>
            <a:lvl1pPr algn="r">
              <a:defRPr sz="2800" b="1" i="0">
                <a:solidFill>
                  <a:schemeClr val="bg1"/>
                </a:solidFill>
                <a:effectLst/>
                <a:latin typeface="+mj-lt"/>
                <a:cs typeface="Trebuchet MS"/>
              </a:defRPr>
            </a:lvl1pPr>
          </a:lstStyle>
          <a:p>
            <a:r>
              <a:rPr lang="en-US" dirty="0"/>
              <a:t>SECTIONAL SLIDE</a:t>
            </a:r>
          </a:p>
        </p:txBody>
      </p:sp>
      <p:sp>
        <p:nvSpPr>
          <p:cNvPr id="18" name="Text Placeholder 5"/>
          <p:cNvSpPr>
            <a:spLocks noGrp="1"/>
          </p:cNvSpPr>
          <p:nvPr>
            <p:ph type="body" sz="quarter" idx="19" hasCustomPrompt="1"/>
          </p:nvPr>
        </p:nvSpPr>
        <p:spPr>
          <a:xfrm>
            <a:off x="6428176" y="4397375"/>
            <a:ext cx="1502974" cy="307975"/>
          </a:xfrm>
        </p:spPr>
        <p:txBody>
          <a:bodyPr anchor="t"/>
          <a:lstStyle>
            <a:lvl1pPr marL="0" indent="0" algn="r">
              <a:buNone/>
              <a:defRPr sz="1000" b="0" i="0">
                <a:solidFill>
                  <a:schemeClr val="bg1">
                    <a:lumMod val="85000"/>
                  </a:schemeClr>
                </a:solidFill>
                <a:latin typeface="+mj-lt"/>
                <a:cs typeface="Tahoma"/>
              </a:defRPr>
            </a:lvl1pPr>
          </a:lstStyle>
          <a:p>
            <a:pPr lvl="0"/>
            <a:r>
              <a:rPr lang="en-US" dirty="0"/>
              <a:t>Updated:</a:t>
            </a:r>
          </a:p>
        </p:txBody>
      </p:sp>
      <p:cxnSp>
        <p:nvCxnSpPr>
          <p:cNvPr id="20" name="Straight Connector 19"/>
          <p:cNvCxnSpPr/>
          <p:nvPr/>
        </p:nvCxnSpPr>
        <p:spPr>
          <a:xfrm flipH="1">
            <a:off x="5791200" y="3139303"/>
            <a:ext cx="2038346" cy="0"/>
          </a:xfrm>
          <a:prstGeom prst="line">
            <a:avLst/>
          </a:prstGeom>
          <a:ln w="57150" cmpd="sng">
            <a:solidFill>
              <a:schemeClr val="accent2"/>
            </a:solidFill>
            <a:prstDash val="solid"/>
          </a:ln>
          <a:effectLst>
            <a:reflection blurRad="6350" stA="52000" endA="300" endPos="35000" dir="5400000" sy="-100000" algn="bl" rotWithShape="0"/>
          </a:effectLst>
        </p:spPr>
        <p:style>
          <a:lnRef idx="2">
            <a:schemeClr val="accent1"/>
          </a:lnRef>
          <a:fillRef idx="0">
            <a:schemeClr val="accent1"/>
          </a:fillRef>
          <a:effectRef idx="1">
            <a:schemeClr val="accent1"/>
          </a:effectRef>
          <a:fontRef idx="minor">
            <a:schemeClr val="tx1"/>
          </a:fontRef>
        </p:style>
      </p:cxnSp>
      <p:pic>
        <p:nvPicPr>
          <p:cNvPr id="9" name="Picture 8" descr="White_UST-Global-Logo.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67955" y="376054"/>
            <a:ext cx="1689445" cy="595496"/>
          </a:xfrm>
          <a:prstGeom prst="rect">
            <a:avLst/>
          </a:prstGeom>
        </p:spPr>
      </p:pic>
      <p:pic>
        <p:nvPicPr>
          <p:cNvPr id="4" name="Picture 3" descr="2_Sectional"/>
          <p:cNvPicPr>
            <a:picLocks noChangeAspect="1"/>
          </p:cNvPicPr>
          <p:nvPr/>
        </p:nvPicPr>
        <p:blipFill rotWithShape="1">
          <a:blip r:embed="rId4" cstate="email">
            <a:extLst>
              <a:ext uri="{28A0092B-C50C-407E-A947-70E740481C1C}">
                <a14:useLocalDpi xmlns:a14="http://schemas.microsoft.com/office/drawing/2010/main"/>
              </a:ext>
            </a:extLst>
          </a:blip>
          <a:srcRect t="8176" r="994"/>
          <a:stretch/>
        </p:blipFill>
        <p:spPr>
          <a:xfrm>
            <a:off x="0" y="0"/>
            <a:ext cx="9144000" cy="2119085"/>
          </a:xfrm>
          <a:prstGeom prst="rect">
            <a:avLst/>
          </a:prstGeom>
        </p:spPr>
      </p:pic>
    </p:spTree>
    <p:extLst>
      <p:ext uri="{BB962C8B-B14F-4D97-AF65-F5344CB8AC3E}">
        <p14:creationId xmlns:p14="http://schemas.microsoft.com/office/powerpoint/2010/main" val="18828919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Welcome">
    <p:spTree>
      <p:nvGrpSpPr>
        <p:cNvPr id="1" name=""/>
        <p:cNvGrpSpPr/>
        <p:nvPr/>
      </p:nvGrpSpPr>
      <p:grpSpPr>
        <a:xfrm>
          <a:off x="0" y="0"/>
          <a:ext cx="0" cy="0"/>
          <a:chOff x="0" y="0"/>
          <a:chExt cx="0" cy="0"/>
        </a:xfrm>
      </p:grpSpPr>
      <p:pic>
        <p:nvPicPr>
          <p:cNvPr id="2" name="Picture 1" descr="2_Welcome.jpg"/>
          <p:cNvPicPr>
            <a:picLocks noChangeAspect="1"/>
          </p:cNvPicPr>
          <p:nvPr/>
        </p:nvPicPr>
        <p:blipFill rotWithShape="1">
          <a:blip r:embed="rId2" cstate="email">
            <a:extLst>
              <a:ext uri="{28A0092B-C50C-407E-A947-70E740481C1C}">
                <a14:useLocalDpi xmlns:a14="http://schemas.microsoft.com/office/drawing/2010/main"/>
              </a:ext>
            </a:extLst>
          </a:blip>
          <a:srcRect l="1111" t="2309" r="1111"/>
          <a:stretch/>
        </p:blipFill>
        <p:spPr>
          <a:xfrm>
            <a:off x="0" y="0"/>
            <a:ext cx="9144000" cy="5143499"/>
          </a:xfrm>
          <a:prstGeom prst="rect">
            <a:avLst/>
          </a:prstGeom>
        </p:spPr>
      </p:pic>
      <p:sp>
        <p:nvSpPr>
          <p:cNvPr id="7" name="Rectangle 51"/>
          <p:cNvSpPr>
            <a:spLocks noChangeArrowheads="1"/>
          </p:cNvSpPr>
          <p:nvPr/>
        </p:nvSpPr>
        <p:spPr bwMode="auto">
          <a:xfrm>
            <a:off x="1606550" y="2110085"/>
            <a:ext cx="5930900" cy="9233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6000" b="1" spc="600" baseline="0" dirty="0">
                <a:solidFill>
                  <a:schemeClr val="accent2">
                    <a:lumMod val="75000"/>
                  </a:schemeClr>
                </a:solidFill>
                <a:latin typeface="Trebuchet MS"/>
                <a:cs typeface="Trebuchet MS"/>
              </a:rPr>
              <a:t>WELCOME </a:t>
            </a:r>
          </a:p>
        </p:txBody>
      </p:sp>
      <p:pic>
        <p:nvPicPr>
          <p:cNvPr id="5" name="Picture 4"/>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348408" y="345260"/>
            <a:ext cx="1600200" cy="592982"/>
          </a:xfrm>
          <a:prstGeom prst="rect">
            <a:avLst/>
          </a:prstGeom>
        </p:spPr>
      </p:pic>
    </p:spTree>
    <p:extLst>
      <p:ext uri="{BB962C8B-B14F-4D97-AF65-F5344CB8AC3E}">
        <p14:creationId xmlns:p14="http://schemas.microsoft.com/office/powerpoint/2010/main" val="44678819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_Meet The Team">
    <p:spTree>
      <p:nvGrpSpPr>
        <p:cNvPr id="1" name=""/>
        <p:cNvGrpSpPr/>
        <p:nvPr/>
      </p:nvGrpSpPr>
      <p:grpSpPr>
        <a:xfrm>
          <a:off x="0" y="0"/>
          <a:ext cx="0" cy="0"/>
          <a:chOff x="0" y="0"/>
          <a:chExt cx="0" cy="0"/>
        </a:xfrm>
      </p:grpSpPr>
      <p:pic>
        <p:nvPicPr>
          <p:cNvPr id="2" name="Picture 1" descr="1_Meet-the-Team.jp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
            <a:ext cx="9144000" cy="5143500"/>
          </a:xfrm>
          <a:prstGeom prst="rect">
            <a:avLst/>
          </a:prstGeom>
        </p:spPr>
      </p:pic>
      <p:sp>
        <p:nvSpPr>
          <p:cNvPr id="7" name="Rectangle 51"/>
          <p:cNvSpPr>
            <a:spLocks noChangeArrowheads="1"/>
          </p:cNvSpPr>
          <p:nvPr/>
        </p:nvSpPr>
        <p:spPr bwMode="auto">
          <a:xfrm>
            <a:off x="1314748" y="2263974"/>
            <a:ext cx="6514504" cy="6155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gn="ctr"/>
            <a:r>
              <a:rPr lang="en-US" sz="4000" b="1" spc="600" baseline="0" dirty="0">
                <a:solidFill>
                  <a:schemeClr val="accent4"/>
                </a:solidFill>
                <a:latin typeface="Trebuchet MS"/>
                <a:cs typeface="Trebuchet MS"/>
              </a:rPr>
              <a:t>MEET THE TEAM</a:t>
            </a:r>
          </a:p>
        </p:txBody>
      </p:sp>
      <p:pic>
        <p:nvPicPr>
          <p:cNvPr id="5" name="Picture 4"/>
          <p:cNvPicPr>
            <a:picLocks noChangeAspect="1"/>
          </p:cNvPicPr>
          <p:nvPr/>
        </p:nvPicPr>
        <p:blipFill>
          <a:blip r:embed="rId3" cstate="email">
            <a:biLevel thresh="25000"/>
            <a:extLst>
              <a:ext uri="{28A0092B-C50C-407E-A947-70E740481C1C}">
                <a14:useLocalDpi xmlns:a14="http://schemas.microsoft.com/office/drawing/2010/main"/>
              </a:ext>
            </a:extLst>
          </a:blip>
          <a:stretch>
            <a:fillRect/>
          </a:stretch>
        </p:blipFill>
        <p:spPr>
          <a:xfrm>
            <a:off x="348408" y="345260"/>
            <a:ext cx="1600200" cy="592982"/>
          </a:xfrm>
          <a:prstGeom prst="rect">
            <a:avLst/>
          </a:prstGeom>
        </p:spPr>
      </p:pic>
    </p:spTree>
    <p:extLst>
      <p:ext uri="{BB962C8B-B14F-4D97-AF65-F5344CB8AC3E}">
        <p14:creationId xmlns:p14="http://schemas.microsoft.com/office/powerpoint/2010/main" val="156634664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ofi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4876" y="272041"/>
            <a:ext cx="7854249" cy="456505"/>
          </a:xfrm>
        </p:spPr>
        <p:txBody>
          <a:bodyPr/>
          <a:lstStyle>
            <a:lvl1pPr>
              <a:defRPr baseline="0">
                <a:latin typeface="+mj-lt"/>
              </a:defRPr>
            </a:lvl1pPr>
          </a:lstStyle>
          <a:p>
            <a:r>
              <a:rPr lang="en-US" sz="2000" b="1" i="0" u="none" strike="noStrike" cap="none" dirty="0">
                <a:solidFill>
                  <a:srgbClr val="E63C2F"/>
                </a:solidFill>
                <a:latin typeface="+mj-lt"/>
                <a:ea typeface="Trebuchet MS"/>
                <a:cs typeface="Trebuchet MS"/>
                <a:sym typeface="Trebuchet MS"/>
              </a:rPr>
              <a:t>Name | </a:t>
            </a:r>
            <a:r>
              <a:rPr lang="en-US" sz="2000" b="0" i="1" u="none" strike="noStrike" cap="none" dirty="0">
                <a:solidFill>
                  <a:srgbClr val="E63C2F"/>
                </a:solidFill>
                <a:latin typeface="+mj-lt"/>
                <a:ea typeface="Trebuchet MS"/>
                <a:cs typeface="Trebuchet MS"/>
                <a:sym typeface="Trebuchet MS"/>
              </a:rPr>
              <a:t> Job title </a:t>
            </a:r>
            <a:endParaRPr lang="en-US" dirty="0"/>
          </a:p>
        </p:txBody>
      </p:sp>
      <p:sp>
        <p:nvSpPr>
          <p:cNvPr id="8" name="Text Placeholder 1"/>
          <p:cNvSpPr>
            <a:spLocks noGrp="1"/>
          </p:cNvSpPr>
          <p:nvPr>
            <p:ph idx="1"/>
          </p:nvPr>
        </p:nvSpPr>
        <p:spPr>
          <a:xfrm>
            <a:off x="2477404" y="880662"/>
            <a:ext cx="6021722" cy="3559640"/>
          </a:xfrm>
          <a:prstGeom prst="rect">
            <a:avLst/>
          </a:prstGeom>
        </p:spPr>
        <p:txBody>
          <a:bodyPr vert="horz" lIns="91440" tIns="45720" rIns="91440" bIns="45720" rtlCol="0">
            <a:noAutofit/>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0"/>
          <p:cNvSpPr txBox="1">
            <a:spLocks/>
          </p:cNvSpPr>
          <p:nvPr/>
        </p:nvSpPr>
        <p:spPr>
          <a:xfrm>
            <a:off x="8330005" y="4806157"/>
            <a:ext cx="750336" cy="274637"/>
          </a:xfrm>
          <a:prstGeom prst="rect">
            <a:avLst/>
          </a:prstGeom>
        </p:spPr>
        <p:txBody>
          <a:bodyPr vert="horz" lIns="91440" tIns="45720" rIns="91440" bIns="45720" rtlCol="0" anchor="ctr"/>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ctr"/>
            <a:r>
              <a:rPr lang="en-US" dirty="0">
                <a:solidFill>
                  <a:schemeClr val="accent2"/>
                </a:solidFill>
                <a:latin typeface="Trebuchet MS"/>
                <a:cs typeface="Trebuchet MS"/>
              </a:rPr>
              <a:t> </a:t>
            </a:r>
            <a:fld id="{110FD68B-4EE4-9D43-89F2-B87D6C9CEE3A}" type="slidenum">
              <a:rPr lang="en-US" smtClean="0">
                <a:solidFill>
                  <a:schemeClr val="accent2"/>
                </a:solidFill>
                <a:latin typeface="Trebuchet MS"/>
                <a:cs typeface="Trebuchet MS"/>
              </a:rPr>
              <a:pPr algn="ctr"/>
              <a:t>‹#›</a:t>
            </a:fld>
            <a:endParaRPr lang="en-US" dirty="0">
              <a:solidFill>
                <a:schemeClr val="accent2"/>
              </a:solidFill>
              <a:latin typeface="Trebuchet MS"/>
              <a:cs typeface="Trebuchet MS"/>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
        <p:nvSpPr>
          <p:cNvPr id="6" name="Content Placeholder 3"/>
          <p:cNvSpPr>
            <a:spLocks noGrp="1"/>
          </p:cNvSpPr>
          <p:nvPr>
            <p:ph sz="quarter" idx="12" hasCustomPrompt="1"/>
          </p:nvPr>
        </p:nvSpPr>
        <p:spPr>
          <a:xfrm>
            <a:off x="1770494" y="4760479"/>
            <a:ext cx="1734706" cy="249671"/>
          </a:xfrm>
        </p:spPr>
        <p:txBody>
          <a:bodyPr anchor="ctr"/>
          <a:lstStyle>
            <a:lvl1pPr marL="0" indent="0" algn="ctr">
              <a:buNone/>
              <a:defRPr sz="1100" b="1" baseline="0">
                <a:solidFill>
                  <a:srgbClr val="00AEEF"/>
                </a:solidFill>
                <a:latin typeface="+mj-lt"/>
              </a:defRPr>
            </a:lvl1pPr>
          </a:lstStyle>
          <a:p>
            <a:pPr lvl="0"/>
            <a:r>
              <a:rPr lang="en-US" dirty="0"/>
              <a:t>CLIENT LOGO</a:t>
            </a:r>
          </a:p>
        </p:txBody>
      </p:sp>
      <p:sp>
        <p:nvSpPr>
          <p:cNvPr id="4" name="Picture Placeholder 3"/>
          <p:cNvSpPr>
            <a:spLocks noGrp="1"/>
          </p:cNvSpPr>
          <p:nvPr>
            <p:ph type="pic" sz="quarter" idx="13"/>
          </p:nvPr>
        </p:nvSpPr>
        <p:spPr>
          <a:xfrm>
            <a:off x="620134" y="880661"/>
            <a:ext cx="1673887" cy="1301065"/>
          </a:xfrm>
        </p:spPr>
        <p:txBody>
          <a:bodyPr/>
          <a:lstStyle>
            <a:lvl1pPr>
              <a:defRPr>
                <a:latin typeface="+mj-lt"/>
              </a:defRPr>
            </a:lvl1pPr>
          </a:lstStyle>
          <a:p>
            <a:r>
              <a:rPr lang="en-US"/>
              <a:t>Drag picture to placeholder or click icon to add</a:t>
            </a:r>
            <a:endParaRPr lang="en-US" dirty="0"/>
          </a:p>
        </p:txBody>
      </p:sp>
      <p:pic>
        <p:nvPicPr>
          <p:cNvPr id="10" name="Shape 236" descr="linkedin_circle_color-512.png"/>
          <p:cNvPicPr preferRelativeResize="0"/>
          <p:nvPr/>
        </p:nvPicPr>
        <p:blipFill rotWithShape="1">
          <a:blip r:embed="rId3">
            <a:alphaModFix/>
          </a:blip>
          <a:srcRect/>
          <a:stretch/>
        </p:blipFill>
        <p:spPr>
          <a:xfrm>
            <a:off x="1462939" y="2308186"/>
            <a:ext cx="351507" cy="351507"/>
          </a:xfrm>
          <a:prstGeom prst="rect">
            <a:avLst/>
          </a:prstGeom>
          <a:noFill/>
          <a:ln>
            <a:noFill/>
          </a:ln>
        </p:spPr>
      </p:pic>
      <p:pic>
        <p:nvPicPr>
          <p:cNvPr id="11" name="Shape 238"/>
          <p:cNvPicPr preferRelativeResize="0"/>
          <p:nvPr/>
        </p:nvPicPr>
        <p:blipFill rotWithShape="1">
          <a:blip r:embed="rId4">
            <a:alphaModFix/>
          </a:blip>
          <a:srcRect/>
          <a:stretch/>
        </p:blipFill>
        <p:spPr>
          <a:xfrm>
            <a:off x="949357" y="2333841"/>
            <a:ext cx="325852" cy="325852"/>
          </a:xfrm>
          <a:prstGeom prst="rect">
            <a:avLst/>
          </a:prstGeom>
          <a:noFill/>
          <a:ln>
            <a:noFill/>
          </a:ln>
        </p:spPr>
      </p:pic>
    </p:spTree>
    <p:extLst>
      <p:ext uri="{BB962C8B-B14F-4D97-AF65-F5344CB8AC3E}">
        <p14:creationId xmlns:p14="http://schemas.microsoft.com/office/powerpoint/2010/main" val="17335343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6_Content Only">
    <p:spTree>
      <p:nvGrpSpPr>
        <p:cNvPr id="1" name=""/>
        <p:cNvGrpSpPr/>
        <p:nvPr/>
      </p:nvGrpSpPr>
      <p:grpSpPr>
        <a:xfrm>
          <a:off x="0" y="0"/>
          <a:ext cx="0" cy="0"/>
          <a:chOff x="0" y="0"/>
          <a:chExt cx="0" cy="0"/>
        </a:xfrm>
      </p:grpSpPr>
      <p:sp>
        <p:nvSpPr>
          <p:cNvPr id="2" name="Title 1"/>
          <p:cNvSpPr>
            <a:spLocks noGrp="1"/>
          </p:cNvSpPr>
          <p:nvPr>
            <p:ph type="title"/>
          </p:nvPr>
        </p:nvSpPr>
        <p:spPr>
          <a:xfrm>
            <a:off x="644876" y="272041"/>
            <a:ext cx="7854249" cy="608620"/>
          </a:xfrm>
        </p:spPr>
        <p:txBody>
          <a:bodyPr anchor="t"/>
          <a:lstStyle>
            <a:lvl1pPr>
              <a:defRPr>
                <a:solidFill>
                  <a:schemeClr val="accent3"/>
                </a:solidFill>
              </a:defRPr>
            </a:lvl1pPr>
          </a:lstStyle>
          <a:p>
            <a:r>
              <a:rPr lang="en-US" dirty="0"/>
              <a:t>Click to edit Master title style</a:t>
            </a:r>
          </a:p>
        </p:txBody>
      </p:sp>
      <p:sp>
        <p:nvSpPr>
          <p:cNvPr id="8" name="Text Placeholder 1"/>
          <p:cNvSpPr>
            <a:spLocks noGrp="1"/>
          </p:cNvSpPr>
          <p:nvPr>
            <p:ph idx="1"/>
          </p:nvPr>
        </p:nvSpPr>
        <p:spPr>
          <a:xfrm>
            <a:off x="644876" y="1046226"/>
            <a:ext cx="7854249" cy="3394075"/>
          </a:xfrm>
          <a:prstGeom prst="rect">
            <a:avLst/>
          </a:prstGeom>
        </p:spPr>
        <p:txBody>
          <a:bodyPr vert="horz" lIns="91440" tIns="45720" rIns="91440" bIns="45720" rtlCol="0">
            <a:noAutofit/>
          </a:bodyPr>
          <a:lstStyle>
            <a:lvl1pPr>
              <a:defRPr sz="18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10"/>
          <p:cNvSpPr txBox="1">
            <a:spLocks/>
          </p:cNvSpPr>
          <p:nvPr/>
        </p:nvSpPr>
        <p:spPr>
          <a:xfrm>
            <a:off x="8330005" y="4806157"/>
            <a:ext cx="750336" cy="274637"/>
          </a:xfrm>
          <a:prstGeom prst="rect">
            <a:avLst/>
          </a:prstGeom>
        </p:spPr>
        <p:txBody>
          <a:bodyPr vert="horz" lIns="91440" tIns="45720" rIns="91440" bIns="45720" rtlCol="0" anchor="ctr"/>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ctr"/>
            <a:r>
              <a:rPr lang="en-US" dirty="0">
                <a:solidFill>
                  <a:schemeClr val="accent2"/>
                </a:solidFill>
                <a:latin typeface="Trebuchet MS"/>
                <a:cs typeface="Trebuchet MS"/>
              </a:rPr>
              <a:t> </a:t>
            </a:r>
            <a:fld id="{110FD68B-4EE4-9D43-89F2-B87D6C9CEE3A}" type="slidenum">
              <a:rPr lang="en-US" smtClean="0">
                <a:solidFill>
                  <a:schemeClr val="accent2"/>
                </a:solidFill>
                <a:latin typeface="Trebuchet MS"/>
                <a:cs typeface="Trebuchet MS"/>
              </a:rPr>
              <a:pPr algn="ctr"/>
              <a:t>‹#›</a:t>
            </a:fld>
            <a:endParaRPr lang="en-US" dirty="0">
              <a:solidFill>
                <a:schemeClr val="accent2"/>
              </a:solidFill>
              <a:latin typeface="Trebuchet MS"/>
              <a:cs typeface="Trebuchet MS"/>
            </a:endParaRP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
        <p:nvSpPr>
          <p:cNvPr id="6" name="Content Placeholder 3"/>
          <p:cNvSpPr>
            <a:spLocks noGrp="1"/>
          </p:cNvSpPr>
          <p:nvPr>
            <p:ph sz="quarter" idx="12" hasCustomPrompt="1"/>
          </p:nvPr>
        </p:nvSpPr>
        <p:spPr>
          <a:xfrm>
            <a:off x="1770494" y="4760479"/>
            <a:ext cx="1734706" cy="249671"/>
          </a:xfrm>
        </p:spPr>
        <p:txBody>
          <a:bodyPr anchor="ctr"/>
          <a:lstStyle>
            <a:lvl1pPr marL="0" indent="0" algn="ctr">
              <a:buNone/>
              <a:defRPr sz="1100" b="1" baseline="0">
                <a:solidFill>
                  <a:srgbClr val="00AEEF"/>
                </a:solidFill>
              </a:defRPr>
            </a:lvl1pPr>
          </a:lstStyle>
          <a:p>
            <a:pPr lvl="0"/>
            <a:r>
              <a:rPr lang="en-US" dirty="0"/>
              <a:t>CLIENT LOGO</a:t>
            </a:r>
          </a:p>
        </p:txBody>
      </p:sp>
    </p:spTree>
    <p:extLst>
      <p:ext uri="{BB962C8B-B14F-4D97-AF65-F5344CB8AC3E}">
        <p14:creationId xmlns:p14="http://schemas.microsoft.com/office/powerpoint/2010/main" val="60195472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6_Content+Image">
    <p:spTree>
      <p:nvGrpSpPr>
        <p:cNvPr id="1" name=""/>
        <p:cNvGrpSpPr/>
        <p:nvPr/>
      </p:nvGrpSpPr>
      <p:grpSpPr>
        <a:xfrm>
          <a:off x="0" y="0"/>
          <a:ext cx="0" cy="0"/>
          <a:chOff x="0" y="0"/>
          <a:chExt cx="0" cy="0"/>
        </a:xfrm>
      </p:grpSpPr>
      <p:sp>
        <p:nvSpPr>
          <p:cNvPr id="2" name="Title 1"/>
          <p:cNvSpPr>
            <a:spLocks noGrp="1"/>
          </p:cNvSpPr>
          <p:nvPr>
            <p:ph type="title"/>
          </p:nvPr>
        </p:nvSpPr>
        <p:spPr>
          <a:xfrm>
            <a:off x="644876" y="272041"/>
            <a:ext cx="7854248" cy="608620"/>
          </a:xfrm>
        </p:spPr>
        <p:txBody>
          <a:bodyPr/>
          <a:lstStyle>
            <a:lvl1pPr>
              <a:defRPr>
                <a:solidFill>
                  <a:srgbClr val="E63C2F"/>
                </a:solidFill>
              </a:defRPr>
            </a:lvl1pPr>
          </a:lstStyle>
          <a:p>
            <a:r>
              <a:rPr lang="en-US"/>
              <a:t>Click to edit Master title style</a:t>
            </a:r>
            <a:endParaRPr lang="en-US" dirty="0"/>
          </a:p>
        </p:txBody>
      </p:sp>
      <p:sp>
        <p:nvSpPr>
          <p:cNvPr id="3" name="TextBox 2"/>
          <p:cNvSpPr txBox="1"/>
          <p:nvPr/>
        </p:nvSpPr>
        <p:spPr>
          <a:xfrm>
            <a:off x="1905000" y="4967111"/>
            <a:ext cx="184666" cy="353943"/>
          </a:xfrm>
          <a:prstGeom prst="rect">
            <a:avLst/>
          </a:prstGeom>
          <a:noFill/>
        </p:spPr>
        <p:txBody>
          <a:bodyPr wrap="none" rtlCol="0">
            <a:spAutoFit/>
          </a:bodyPr>
          <a:lstStyle/>
          <a:p>
            <a:endParaRPr lang="en-US" dirty="0"/>
          </a:p>
        </p:txBody>
      </p:sp>
      <p:sp>
        <p:nvSpPr>
          <p:cNvPr id="10" name="Picture Placeholder 9"/>
          <p:cNvSpPr>
            <a:spLocks noGrp="1"/>
          </p:cNvSpPr>
          <p:nvPr>
            <p:ph type="pic" sz="quarter" idx="10"/>
          </p:nvPr>
        </p:nvSpPr>
        <p:spPr>
          <a:xfrm>
            <a:off x="6063799" y="1056230"/>
            <a:ext cx="2435325" cy="3394075"/>
          </a:xfrm>
          <a:prstGeom prst="rect">
            <a:avLst/>
          </a:prstGeom>
        </p:spPr>
        <p:txBody>
          <a:bodyPr anchor="ctr">
            <a:normAutofit/>
          </a:bodyPr>
          <a:lstStyle>
            <a:lvl1pPr marL="0" indent="0" algn="ctr">
              <a:buFont typeface="Arial"/>
              <a:buNone/>
              <a:defRPr sz="1000">
                <a:solidFill>
                  <a:schemeClr val="bg1"/>
                </a:solidFill>
              </a:defRPr>
            </a:lvl1pPr>
          </a:lstStyle>
          <a:p>
            <a:r>
              <a:rPr lang="en-US"/>
              <a:t>Drag picture to placeholder or click icon to add</a:t>
            </a:r>
            <a:endParaRPr lang="en-US" dirty="0"/>
          </a:p>
        </p:txBody>
      </p:sp>
      <p:sp>
        <p:nvSpPr>
          <p:cNvPr id="9" name="Text Placeholder 1"/>
          <p:cNvSpPr>
            <a:spLocks noGrp="1"/>
          </p:cNvSpPr>
          <p:nvPr>
            <p:ph idx="1"/>
          </p:nvPr>
        </p:nvSpPr>
        <p:spPr>
          <a:xfrm>
            <a:off x="644875" y="1056231"/>
            <a:ext cx="5384809" cy="3394075"/>
          </a:xfrm>
          <a:prstGeom prst="rect">
            <a:avLst/>
          </a:prstGeom>
        </p:spPr>
        <p:txBody>
          <a:bodyPr vert="horz" lIns="91440" tIns="45720" rIns="91440" bIns="45720" rtlCol="0">
            <a:noAutofit/>
          </a:bodyPr>
          <a:lstStyle>
            <a:lvl1pPr>
              <a:defRPr sz="18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quarter" idx="12" hasCustomPrompt="1"/>
          </p:nvPr>
        </p:nvSpPr>
        <p:spPr>
          <a:xfrm>
            <a:off x="1770494" y="4760479"/>
            <a:ext cx="1734706" cy="249671"/>
          </a:xfrm>
        </p:spPr>
        <p:txBody>
          <a:bodyPr anchor="ctr"/>
          <a:lstStyle>
            <a:lvl1pPr marL="0" indent="0" algn="ctr">
              <a:buNone/>
              <a:defRPr sz="1100" b="1" baseline="0">
                <a:solidFill>
                  <a:srgbClr val="00AEEF"/>
                </a:solidFill>
              </a:defRPr>
            </a:lvl1pPr>
          </a:lstStyle>
          <a:p>
            <a:pPr lvl="0"/>
            <a:r>
              <a:rPr lang="en-US" dirty="0"/>
              <a:t>CLIENT LOGO</a:t>
            </a:r>
          </a:p>
        </p:txBody>
      </p:sp>
      <p:sp>
        <p:nvSpPr>
          <p:cNvPr id="13" name="Slide Number Placeholder 10"/>
          <p:cNvSpPr>
            <a:spLocks noGrp="1"/>
          </p:cNvSpPr>
          <p:nvPr>
            <p:ph type="sldNum" sz="quarter" idx="4"/>
          </p:nvPr>
        </p:nvSpPr>
        <p:spPr>
          <a:xfrm>
            <a:off x="8330005" y="4806157"/>
            <a:ext cx="750336" cy="274637"/>
          </a:xfrm>
          <a:prstGeom prst="rect">
            <a:avLst/>
          </a:prstGeom>
        </p:spPr>
        <p:txBody>
          <a:bodyPr vert="horz" lIns="91440" tIns="45720" rIns="91440" bIns="45720" rtlCol="0" anchor="ctr"/>
          <a:lstStyle>
            <a:lvl1pPr algn="r">
              <a:defRPr sz="1000">
                <a:solidFill>
                  <a:srgbClr val="00ADEE"/>
                </a:solidFill>
                <a:latin typeface="Trebuchet MS"/>
                <a:cs typeface="Trebuchet MS"/>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pic>
        <p:nvPicPr>
          <p:cNvPr id="14" name="Picture 1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5447" y="4752881"/>
            <a:ext cx="1116153" cy="257269"/>
          </a:xfrm>
          <a:prstGeom prst="rect">
            <a:avLst/>
          </a:prstGeom>
        </p:spPr>
      </p:pic>
    </p:spTree>
    <p:extLst>
      <p:ext uri="{BB962C8B-B14F-4D97-AF65-F5344CB8AC3E}">
        <p14:creationId xmlns:p14="http://schemas.microsoft.com/office/powerpoint/2010/main" val="25756844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7_Storytelling">
    <p:bg>
      <p:bgRef idx="1001">
        <a:schemeClr val="bg1"/>
      </p:bgRef>
    </p:bg>
    <p:spTree>
      <p:nvGrpSpPr>
        <p:cNvPr id="1" name=""/>
        <p:cNvGrpSpPr/>
        <p:nvPr/>
      </p:nvGrpSpPr>
      <p:grpSpPr>
        <a:xfrm>
          <a:off x="0" y="0"/>
          <a:ext cx="0" cy="0"/>
          <a:chOff x="0" y="0"/>
          <a:chExt cx="0" cy="0"/>
        </a:xfrm>
      </p:grpSpPr>
      <p:sp>
        <p:nvSpPr>
          <p:cNvPr id="5" name="Rectangle 4"/>
          <p:cNvSpPr/>
          <p:nvPr/>
        </p:nvSpPr>
        <p:spPr>
          <a:xfrm>
            <a:off x="0" y="0"/>
            <a:ext cx="2298700" cy="5143500"/>
          </a:xfrm>
          <a:prstGeom prst="rect">
            <a:avLst/>
          </a:prstGeom>
          <a:solidFill>
            <a:srgbClr val="1DB0E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3">
                  <a:lumMod val="75000"/>
                </a:schemeClr>
              </a:solidFill>
            </a:endParaRPr>
          </a:p>
        </p:txBody>
      </p:sp>
      <p:sp>
        <p:nvSpPr>
          <p:cNvPr id="4" name="Title Placeholder 1"/>
          <p:cNvSpPr txBox="1">
            <a:spLocks/>
          </p:cNvSpPr>
          <p:nvPr/>
        </p:nvSpPr>
        <p:spPr>
          <a:xfrm>
            <a:off x="0" y="2372869"/>
            <a:ext cx="2298700" cy="397765"/>
          </a:xfrm>
          <a:prstGeom prst="rect">
            <a:avLst/>
          </a:prstGeom>
        </p:spPr>
        <p:txBody>
          <a:bodyPr vert="horz" lIns="89290" tIns="44644" rIns="89290" bIns="44644" rtlCol="0" anchor="ctr">
            <a:noAutofit/>
          </a:bodyPr>
          <a:lstStyle>
            <a:lvl1pPr algn="ctr" defTabSz="914400" rtl="0" eaLnBrk="1" latinLnBrk="0" hangingPunct="1">
              <a:spcBef>
                <a:spcPct val="0"/>
              </a:spcBef>
              <a:buNone/>
              <a:defRPr sz="1800" b="0" kern="1200">
                <a:solidFill>
                  <a:schemeClr val="bg1"/>
                </a:solidFill>
                <a:latin typeface="Calibri Light" panose="020F0302020204030204" pitchFamily="34" charset="0"/>
                <a:ea typeface="+mj-ea"/>
                <a:cs typeface="+mj-cs"/>
              </a:defRPr>
            </a:lvl1pPr>
          </a:lstStyle>
          <a:p>
            <a:endParaRPr lang="en-US" dirty="0">
              <a:solidFill>
                <a:schemeClr val="bg1"/>
              </a:solidFill>
            </a:endParaRPr>
          </a:p>
        </p:txBody>
      </p:sp>
      <p:sp>
        <p:nvSpPr>
          <p:cNvPr id="12" name="Text Placeholder 1"/>
          <p:cNvSpPr>
            <a:spLocks noGrp="1"/>
          </p:cNvSpPr>
          <p:nvPr>
            <p:ph idx="1"/>
          </p:nvPr>
        </p:nvSpPr>
        <p:spPr>
          <a:xfrm>
            <a:off x="2590801" y="971550"/>
            <a:ext cx="6318778" cy="3503874"/>
          </a:xfrm>
          <a:prstGeom prst="rect">
            <a:avLst/>
          </a:prstGeom>
        </p:spPr>
        <p:txBody>
          <a:bodyPr vert="horz" lIns="91440" tIns="45720" rIns="91440" bIns="45720" rtlCol="0">
            <a:noAutofit/>
          </a:bodyPr>
          <a:lstStyle>
            <a:lvl1pPr>
              <a:defRPr sz="1800">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0" hasCustomPrompt="1"/>
          </p:nvPr>
        </p:nvSpPr>
        <p:spPr>
          <a:xfrm>
            <a:off x="7030561" y="4784849"/>
            <a:ext cx="1908175" cy="274638"/>
          </a:xfrm>
        </p:spPr>
        <p:txBody>
          <a:bodyPr anchor="ctr"/>
          <a:lstStyle>
            <a:lvl1pPr marL="0" indent="0" algn="ctr">
              <a:buNone/>
              <a:defRPr sz="1100" b="1" baseline="0">
                <a:solidFill>
                  <a:srgbClr val="00AEEF"/>
                </a:solidFill>
              </a:defRPr>
            </a:lvl1pPr>
          </a:lstStyle>
          <a:p>
            <a:pPr lvl="0"/>
            <a:r>
              <a:rPr lang="en-US" dirty="0"/>
              <a:t>CLIENT LOGO</a:t>
            </a:r>
          </a:p>
        </p:txBody>
      </p:sp>
      <p:sp>
        <p:nvSpPr>
          <p:cNvPr id="14" name="Slide Number Placeholder 10"/>
          <p:cNvSpPr>
            <a:spLocks noGrp="1"/>
          </p:cNvSpPr>
          <p:nvPr>
            <p:ph type="sldNum" sz="quarter" idx="4"/>
          </p:nvPr>
        </p:nvSpPr>
        <p:spPr>
          <a:xfrm>
            <a:off x="2590801" y="4784850"/>
            <a:ext cx="998698" cy="274637"/>
          </a:xfrm>
          <a:prstGeom prst="rect">
            <a:avLst/>
          </a:prstGeom>
        </p:spPr>
        <p:txBody>
          <a:bodyPr vert="horz" lIns="91440" tIns="45720" rIns="91440" bIns="45720" rtlCol="0" anchor="ctr"/>
          <a:lstStyle>
            <a:lvl1pPr algn="r">
              <a:defRPr sz="1000">
                <a:solidFill>
                  <a:srgbClr val="7DD4FF"/>
                </a:solidFill>
                <a:latin typeface="Trebuchet MS"/>
                <a:cs typeface="Trebuchet MS"/>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11" name="TextBox 10"/>
          <p:cNvSpPr txBox="1"/>
          <p:nvPr/>
        </p:nvSpPr>
        <p:spPr>
          <a:xfrm>
            <a:off x="4017616" y="4815533"/>
            <a:ext cx="2584829" cy="213271"/>
          </a:xfrm>
          <a:prstGeom prst="rect">
            <a:avLst/>
          </a:prstGeom>
          <a:noFill/>
        </p:spPr>
        <p:txBody>
          <a:bodyPr wrap="none" lIns="89290" tIns="44644" rIns="89290" bIns="44644" rtlCol="0">
            <a:spAutoFit/>
          </a:bodyPr>
          <a:lstStyle/>
          <a:p>
            <a:pPr algn="ctr"/>
            <a:r>
              <a:rPr lang="en-US" sz="800" dirty="0">
                <a:solidFill>
                  <a:schemeClr val="tx1">
                    <a:lumMod val="85000"/>
                    <a:lumOff val="15000"/>
                  </a:schemeClr>
                </a:solidFill>
                <a:latin typeface="+mj-lt"/>
                <a:ea typeface="Tahoma" panose="020B0604030504040204" pitchFamily="34" charset="0"/>
                <a:cs typeface="Tahoma" panose="020B0604030504040204" pitchFamily="34" charset="0"/>
              </a:rPr>
              <a:t>Confidential and Proprietary. © 2016 UST Global </a:t>
            </a:r>
            <a:r>
              <a:rPr lang="en-US" sz="800" dirty="0" err="1">
                <a:solidFill>
                  <a:schemeClr val="tx1">
                    <a:lumMod val="85000"/>
                    <a:lumOff val="15000"/>
                  </a:schemeClr>
                </a:solidFill>
                <a:latin typeface="+mj-lt"/>
                <a:ea typeface="Tahoma" panose="020B0604030504040204" pitchFamily="34" charset="0"/>
                <a:cs typeface="Tahoma" panose="020B0604030504040204" pitchFamily="34" charset="0"/>
              </a:rPr>
              <a:t>Inc</a:t>
            </a:r>
            <a:endParaRPr lang="en-US" sz="800" dirty="0">
              <a:solidFill>
                <a:schemeClr val="tx1">
                  <a:lumMod val="85000"/>
                  <a:lumOff val="15000"/>
                </a:schemeClr>
              </a:solidFill>
              <a:latin typeface="+mj-lt"/>
              <a:ea typeface="Tahoma" panose="020B0604030504040204" pitchFamily="34" charset="0"/>
              <a:cs typeface="Tahoma" panose="020B0604030504040204" pitchFamily="34" charset="0"/>
            </a:endParaRPr>
          </a:p>
        </p:txBody>
      </p:sp>
      <p:pic>
        <p:nvPicPr>
          <p:cNvPr id="16" name="Picture 15"/>
          <p:cNvPicPr>
            <a:picLocks noChangeAspect="1"/>
          </p:cNvPicPr>
          <p:nvPr/>
        </p:nvPicPr>
        <p:blipFill>
          <a:blip r:embed="rId2" cstate="email">
            <a:biLevel thresh="50000"/>
            <a:extLst>
              <a:ext uri="{28A0092B-C50C-407E-A947-70E740481C1C}">
                <a14:useLocalDpi xmlns:a14="http://schemas.microsoft.com/office/drawing/2010/main"/>
              </a:ext>
            </a:extLst>
          </a:blip>
          <a:stretch>
            <a:fillRect/>
          </a:stretch>
        </p:blipFill>
        <p:spPr>
          <a:xfrm>
            <a:off x="255447" y="4752881"/>
            <a:ext cx="1116153" cy="257269"/>
          </a:xfrm>
          <a:prstGeom prst="rect">
            <a:avLst/>
          </a:prstGeom>
          <a:noFill/>
        </p:spPr>
      </p:pic>
      <p:sp>
        <p:nvSpPr>
          <p:cNvPr id="3" name="Title 2"/>
          <p:cNvSpPr>
            <a:spLocks noGrp="1"/>
          </p:cNvSpPr>
          <p:nvPr>
            <p:ph type="title"/>
          </p:nvPr>
        </p:nvSpPr>
        <p:spPr>
          <a:xfrm>
            <a:off x="2590801" y="272041"/>
            <a:ext cx="6347936" cy="608620"/>
          </a:xfrm>
        </p:spPr>
        <p:txBody>
          <a:bodyPr/>
          <a:lstStyle/>
          <a:p>
            <a:r>
              <a:rPr lang="en-US"/>
              <a:t>Click to edit Master title style</a:t>
            </a:r>
            <a:endParaRPr lang="en-US" dirty="0"/>
          </a:p>
        </p:txBody>
      </p:sp>
      <p:sp>
        <p:nvSpPr>
          <p:cNvPr id="15" name="Text Placeholder 14"/>
          <p:cNvSpPr>
            <a:spLocks noGrp="1"/>
          </p:cNvSpPr>
          <p:nvPr>
            <p:ph type="body" sz="quarter" idx="11" hasCustomPrompt="1"/>
          </p:nvPr>
        </p:nvSpPr>
        <p:spPr>
          <a:xfrm>
            <a:off x="112296" y="2114550"/>
            <a:ext cx="2098370" cy="914400"/>
          </a:xfrm>
        </p:spPr>
        <p:txBody>
          <a:bodyPr anchor="ctr"/>
          <a:lstStyle>
            <a:lvl1pPr marL="0" indent="0" algn="ctr">
              <a:buNone/>
              <a:defRPr>
                <a:solidFill>
                  <a:schemeClr val="bg1"/>
                </a:solidFill>
                <a:latin typeface="+mj-lt"/>
              </a:defRPr>
            </a:lvl1pPr>
            <a:lvl2pPr marL="347472" indent="0">
              <a:buNone/>
              <a:defRPr/>
            </a:lvl2pPr>
            <a:lvl3pPr marL="640080" indent="0">
              <a:buNone/>
              <a:defRPr/>
            </a:lvl3pPr>
            <a:lvl4pPr marL="912114" indent="0">
              <a:buNone/>
              <a:defRPr/>
            </a:lvl4pPr>
            <a:lvl5pPr marL="0" indent="0">
              <a:buFont typeface="Arial" panose="020B0604020202020204" pitchFamily="34" charset="0"/>
              <a:buNone/>
              <a:defRPr/>
            </a:lvl5pPr>
          </a:lstStyle>
          <a:p>
            <a:pPr lvl="0"/>
            <a:r>
              <a:rPr lang="en-US" dirty="0"/>
              <a:t>Summary</a:t>
            </a:r>
          </a:p>
        </p:txBody>
      </p:sp>
    </p:spTree>
    <p:extLst>
      <p:ext uri="{BB962C8B-B14F-4D97-AF65-F5344CB8AC3E}">
        <p14:creationId xmlns:p14="http://schemas.microsoft.com/office/powerpoint/2010/main" val="1773289603"/>
      </p:ext>
    </p:extLst>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8"/>
          <p:cNvSpPr txBox="1"/>
          <p:nvPr/>
        </p:nvSpPr>
        <p:spPr>
          <a:xfrm>
            <a:off x="5762809" y="4836840"/>
            <a:ext cx="2567196" cy="213271"/>
          </a:xfrm>
          <a:prstGeom prst="rect">
            <a:avLst/>
          </a:prstGeom>
          <a:noFill/>
        </p:spPr>
        <p:txBody>
          <a:bodyPr wrap="none" lIns="89290" tIns="44644" rIns="89290" bIns="44644" rtlCol="0">
            <a:spAutoFit/>
          </a:bodyPr>
          <a:lstStyle/>
          <a:p>
            <a:pPr algn="ctr"/>
            <a:r>
              <a:rPr lang="en-US" sz="800" dirty="0">
                <a:solidFill>
                  <a:schemeClr val="tx1">
                    <a:lumMod val="85000"/>
                    <a:lumOff val="15000"/>
                  </a:schemeClr>
                </a:solidFill>
                <a:latin typeface="+mj-lt"/>
                <a:ea typeface="Tahoma" panose="020B0604030504040204" pitchFamily="34" charset="0"/>
                <a:cs typeface="Tahoma" panose="020B0604030504040204" pitchFamily="34" charset="0"/>
              </a:rPr>
              <a:t>Confidential and Proprietary. © 2016 UST Global </a:t>
            </a:r>
            <a:r>
              <a:rPr lang="en-US" sz="800" dirty="0" err="1">
                <a:solidFill>
                  <a:schemeClr val="tx1">
                    <a:lumMod val="85000"/>
                    <a:lumOff val="15000"/>
                  </a:schemeClr>
                </a:solidFill>
                <a:latin typeface="+mj-lt"/>
                <a:ea typeface="Tahoma" panose="020B0604030504040204" pitchFamily="34" charset="0"/>
                <a:cs typeface="Tahoma" panose="020B0604030504040204" pitchFamily="34" charset="0"/>
              </a:rPr>
              <a:t>Inc</a:t>
            </a:r>
            <a:endParaRPr lang="en-US" sz="800" dirty="0">
              <a:solidFill>
                <a:schemeClr val="tx1">
                  <a:lumMod val="85000"/>
                  <a:lumOff val="15000"/>
                </a:schemeClr>
              </a:solidFill>
              <a:latin typeface="+mj-lt"/>
              <a:ea typeface="Tahoma" panose="020B0604030504040204" pitchFamily="34" charset="0"/>
              <a:cs typeface="Tahoma" panose="020B0604030504040204" pitchFamily="34" charset="0"/>
            </a:endParaRPr>
          </a:p>
        </p:txBody>
      </p:sp>
      <p:sp>
        <p:nvSpPr>
          <p:cNvPr id="35" name="Title Placeholder 34"/>
          <p:cNvSpPr>
            <a:spLocks noGrp="1"/>
          </p:cNvSpPr>
          <p:nvPr>
            <p:ph type="title"/>
          </p:nvPr>
        </p:nvSpPr>
        <p:spPr>
          <a:xfrm>
            <a:off x="642495" y="209550"/>
            <a:ext cx="7859011" cy="608620"/>
          </a:xfrm>
          <a:prstGeom prst="rect">
            <a:avLst/>
          </a:prstGeom>
        </p:spPr>
        <p:txBody>
          <a:bodyPr vert="horz" lIns="89290" tIns="44644" rIns="89290" bIns="0" rtlCol="0" anchor="b" anchorCtr="0">
            <a:normAutofit/>
          </a:bodyPr>
          <a:lstStyle/>
          <a:p>
            <a:r>
              <a:rPr lang="en-US"/>
              <a:t>Click to edit Master title style</a:t>
            </a:r>
            <a:endParaRPr lang="en-US" dirty="0"/>
          </a:p>
        </p:txBody>
      </p:sp>
      <p:sp>
        <p:nvSpPr>
          <p:cNvPr id="11" name="Slide Number Placeholder 10"/>
          <p:cNvSpPr>
            <a:spLocks noGrp="1"/>
          </p:cNvSpPr>
          <p:nvPr>
            <p:ph type="sldNum" sz="quarter" idx="4"/>
          </p:nvPr>
        </p:nvSpPr>
        <p:spPr>
          <a:xfrm>
            <a:off x="8330005" y="4806157"/>
            <a:ext cx="750336" cy="274637"/>
          </a:xfrm>
          <a:prstGeom prst="rect">
            <a:avLst/>
          </a:prstGeom>
        </p:spPr>
        <p:txBody>
          <a:bodyPr vert="horz" lIns="91440" tIns="45720" rIns="91440" bIns="45720" rtlCol="0" anchor="ctr"/>
          <a:lstStyle>
            <a:lvl1pPr algn="r">
              <a:defRPr sz="1000">
                <a:solidFill>
                  <a:srgbClr val="7DD4FF"/>
                </a:solidFill>
                <a:latin typeface="Trebuchet MS"/>
                <a:cs typeface="Trebuchet MS"/>
              </a:defRPr>
            </a:lvl1pPr>
          </a:lstStyle>
          <a:p>
            <a:pPr marL="0" marR="0" lvl="0" indent="0" algn="r" rtl="0">
              <a:spcBef>
                <a:spcPts val="0"/>
              </a:spcBef>
              <a:buSzPct val="25000"/>
              <a:buNone/>
            </a:pPr>
            <a:fld id="{00000000-1234-1234-1234-123412341234}" type="slidenum">
              <a:rPr lang="en-US" sz="1200" b="0" i="0" u="none" strike="noStrike" cap="none" smtClean="0">
                <a:solidFill>
                  <a:srgbClr val="888888"/>
                </a:solidFill>
                <a:latin typeface="Calibri"/>
                <a:ea typeface="Calibri"/>
                <a:cs typeface="Calibri"/>
                <a:sym typeface="Calibri"/>
              </a:rPr>
              <a:t>‹#›</a:t>
            </a:fld>
            <a:endParaRPr lang="en-US" sz="1200" b="0" i="0" u="none" strike="noStrike" cap="none">
              <a:solidFill>
                <a:srgbClr val="888888"/>
              </a:solidFill>
              <a:latin typeface="Calibri"/>
              <a:ea typeface="Calibri"/>
              <a:cs typeface="Calibri"/>
              <a:sym typeface="Calibri"/>
            </a:endParaRPr>
          </a:p>
        </p:txBody>
      </p:sp>
      <p:sp>
        <p:nvSpPr>
          <p:cNvPr id="2" name="Text Placeholder 1"/>
          <p:cNvSpPr>
            <a:spLocks noGrp="1"/>
          </p:cNvSpPr>
          <p:nvPr>
            <p:ph type="body" idx="1"/>
          </p:nvPr>
        </p:nvSpPr>
        <p:spPr>
          <a:xfrm>
            <a:off x="642494" y="1046226"/>
            <a:ext cx="7859012" cy="3519424"/>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2"/>
            <a:endParaRPr lang="en-US" dirty="0"/>
          </a:p>
          <a:p>
            <a:pPr lvl="2"/>
            <a:endParaRPr lang="en-US" dirty="0"/>
          </a:p>
          <a:p>
            <a:pPr lvl="2"/>
            <a:endParaRPr lang="en-US" dirty="0"/>
          </a:p>
          <a:p>
            <a:pPr lvl="2"/>
            <a:endParaRPr lang="en-US" dirty="0"/>
          </a:p>
          <a:p>
            <a:pPr lvl="1"/>
            <a:endParaRPr lang="en-US" dirty="0"/>
          </a:p>
        </p:txBody>
      </p:sp>
    </p:spTree>
    <p:extLst>
      <p:ext uri="{BB962C8B-B14F-4D97-AF65-F5344CB8AC3E}">
        <p14:creationId xmlns:p14="http://schemas.microsoft.com/office/powerpoint/2010/main" val="1297030118"/>
      </p:ext>
    </p:extLst>
  </p:cSld>
  <p:clrMap bg1="lt1" tx1="dk1" bg2="lt2" tx2="dk2" accent1="accent1" accent2="accent2" accent3="accent3" accent4="accent4" accent5="accent5" accent6="accent6" hlink="hlink" folHlink="folHlink"/>
  <p:sldLayoutIdLst>
    <p:sldLayoutId id="2147483663" r:id="rId1"/>
    <p:sldLayoutId id="2147483679"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80" r:id="rId18"/>
  </p:sldLayoutIdLst>
  <p:hf hdr="0" ftr="0" dt="0"/>
  <p:txStyles>
    <p:titleStyle>
      <a:lvl1pPr marL="0" indent="0" algn="l" defTabSz="892894" rtl="0" eaLnBrk="1" latinLnBrk="0" hangingPunct="1">
        <a:spcBef>
          <a:spcPct val="0"/>
        </a:spcBef>
        <a:buFontTx/>
        <a:buNone/>
        <a:defRPr sz="2000" b="0" kern="1200">
          <a:solidFill>
            <a:schemeClr val="accent6"/>
          </a:solidFill>
          <a:latin typeface="+mj-lt"/>
          <a:ea typeface="+mj-ea"/>
          <a:cs typeface="Helvetica"/>
        </a:defRPr>
      </a:lvl1pPr>
    </p:titleStyle>
    <p:bodyStyle>
      <a:lvl1pPr marL="342900" indent="-342900" algn="l" defTabSz="892894" rtl="0" eaLnBrk="1" latinLnBrk="0" hangingPunct="1">
        <a:lnSpc>
          <a:spcPct val="110000"/>
        </a:lnSpc>
        <a:spcBef>
          <a:spcPts val="500"/>
        </a:spcBef>
        <a:buFont typeface="Arial"/>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33222" indent="-285750" algn="l" defTabSz="892894" rtl="0" eaLnBrk="1" latinLnBrk="0" hangingPunct="1">
        <a:lnSpc>
          <a:spcPct val="110000"/>
        </a:lnSpc>
        <a:spcBef>
          <a:spcPts val="500"/>
        </a:spcBef>
        <a:buClr>
          <a:schemeClr val="tx1"/>
        </a:buClr>
        <a:buSzPct val="100000"/>
        <a:buFont typeface="Arial"/>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23544" marR="0" indent="-283464" algn="l" defTabSz="892894" rtl="0" eaLnBrk="1" fontAlgn="auto" latinLnBrk="0" hangingPunct="1">
        <a:lnSpc>
          <a:spcPct val="110000"/>
        </a:lnSpc>
        <a:spcBef>
          <a:spcPts val="500"/>
        </a:spcBef>
        <a:spcAft>
          <a:spcPts val="0"/>
        </a:spcAft>
        <a:buClrTx/>
        <a:buSzPct val="80000"/>
        <a:buFont typeface="Arial"/>
        <a:buChar char="•"/>
        <a:tabLst/>
        <a:defRPr sz="1600" kern="1200" baseline="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197864" indent="-285750" algn="l" defTabSz="892894" rtl="0" eaLnBrk="1" latinLnBrk="0" hangingPunct="1">
        <a:lnSpc>
          <a:spcPct val="110000"/>
        </a:lnSpc>
        <a:spcBef>
          <a:spcPts val="500"/>
        </a:spcBef>
        <a:buClr>
          <a:schemeClr val="tx1"/>
        </a:buClr>
        <a:buSzPct val="84000"/>
        <a:buFont typeface="Arial"/>
        <a:buChar char="•"/>
        <a:defRPr sz="14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0" indent="0" algn="l" defTabSz="892894" rtl="0" eaLnBrk="1" latinLnBrk="0" hangingPunct="1">
        <a:lnSpc>
          <a:spcPct val="110000"/>
        </a:lnSpc>
        <a:spcBef>
          <a:spcPts val="500"/>
        </a:spcBef>
        <a:buFont typeface="+mj-lt"/>
        <a:buNone/>
        <a:defRPr sz="1300" kern="1200">
          <a:solidFill>
            <a:schemeClr val="tx1"/>
          </a:solidFill>
          <a:latin typeface="+mj-lt"/>
          <a:ea typeface="+mn-ea"/>
          <a:cs typeface="Helvetica"/>
        </a:defRPr>
      </a:lvl5pPr>
      <a:lvl6pPr marL="2455457" indent="-223223" algn="l" defTabSz="892894" rtl="0" eaLnBrk="1" latinLnBrk="0" hangingPunct="1">
        <a:spcBef>
          <a:spcPct val="20000"/>
        </a:spcBef>
        <a:buFont typeface="Arial" pitchFamily="34" charset="0"/>
        <a:buNone/>
        <a:defRPr sz="2000" kern="1200">
          <a:solidFill>
            <a:schemeClr val="tx1"/>
          </a:solidFill>
          <a:latin typeface="+mn-lt"/>
          <a:ea typeface="+mn-ea"/>
          <a:cs typeface="+mn-cs"/>
        </a:defRPr>
      </a:lvl6pPr>
      <a:lvl7pPr marL="2901904" indent="-223223" algn="l" defTabSz="89289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48350" indent="-223223" algn="l" defTabSz="89289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794797" indent="-223223" algn="l" defTabSz="89289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892894" rtl="0" eaLnBrk="1" latinLnBrk="0" hangingPunct="1">
        <a:defRPr sz="1700" kern="1200">
          <a:solidFill>
            <a:schemeClr val="tx1"/>
          </a:solidFill>
          <a:latin typeface="+mn-lt"/>
          <a:ea typeface="+mn-ea"/>
          <a:cs typeface="+mn-cs"/>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3.xml"/><Relationship Id="rId7" Type="http://schemas.openxmlformats.org/officeDocument/2006/relationships/image" Target="../media/image25.jp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24.png"/><Relationship Id="rId5" Type="http://schemas.openxmlformats.org/officeDocument/2006/relationships/image" Target="../media/image23.jpg"/><Relationship Id="rId10" Type="http://schemas.openxmlformats.org/officeDocument/2006/relationships/image" Target="../media/image28.png"/><Relationship Id="rId4" Type="http://schemas.openxmlformats.org/officeDocument/2006/relationships/image" Target="../media/image22.jpg"/><Relationship Id="rId9"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3.jp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32.png"/><Relationship Id="rId5" Type="http://schemas.openxmlformats.org/officeDocument/2006/relationships/image" Target="../media/image24.png"/><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4.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18.png"/><Relationship Id="rId4" Type="http://schemas.openxmlformats.org/officeDocument/2006/relationships/image" Target="../media/image35.png"/><Relationship Id="rId9" Type="http://schemas.openxmlformats.org/officeDocument/2006/relationships/image" Target="../media/image37.tiff"/></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39.png"/><Relationship Id="rId5" Type="http://schemas.openxmlformats.org/officeDocument/2006/relationships/image" Target="../media/image37.tiff"/><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image3.jpeg"/>
          <p:cNvPicPr>
            <a:picLocks noChangeAspect="1"/>
          </p:cNvPicPr>
          <p:nvPr/>
        </p:nvPicPr>
        <p:blipFill>
          <a:blip r:embed="rId2"/>
          <a:stretch>
            <a:fillRect/>
          </a:stretch>
        </p:blipFill>
        <p:spPr>
          <a:xfrm>
            <a:off x="2381" y="-53578"/>
            <a:ext cx="9139238" cy="5274702"/>
          </a:xfrm>
          <a:prstGeom prst="rect">
            <a:avLst/>
          </a:prstGeom>
          <a:ln w="12700">
            <a:miter lim="400000"/>
          </a:ln>
        </p:spPr>
      </p:pic>
      <p:sp>
        <p:nvSpPr>
          <p:cNvPr id="145" name="Shape 145"/>
          <p:cNvSpPr/>
          <p:nvPr/>
        </p:nvSpPr>
        <p:spPr>
          <a:xfrm>
            <a:off x="4762" y="-53578"/>
            <a:ext cx="9139238" cy="5274702"/>
          </a:xfrm>
          <a:prstGeom prst="rect">
            <a:avLst/>
          </a:prstGeom>
          <a:gradFill>
            <a:gsLst>
              <a:gs pos="0">
                <a:srgbClr val="041B31">
                  <a:alpha val="85000"/>
                </a:srgbClr>
              </a:gs>
              <a:gs pos="64000">
                <a:srgbClr val="041B31">
                  <a:alpha val="0"/>
                </a:srgbClr>
              </a:gs>
            </a:gsLst>
            <a:lin ang="3000000"/>
          </a:gradFill>
          <a:ln w="12700">
            <a:miter lim="400000"/>
          </a:ln>
        </p:spPr>
        <p:txBody>
          <a:bodyPr lIns="17144" tIns="17144" rIns="17144" bIns="17144" anchor="ctr"/>
          <a:lstStyle/>
          <a:p>
            <a:pPr algn="ctr">
              <a:defRPr>
                <a:solidFill>
                  <a:srgbClr val="FFFFFF"/>
                </a:solidFill>
                <a:latin typeface="Calibri"/>
                <a:ea typeface="Calibri"/>
                <a:cs typeface="Calibri"/>
                <a:sym typeface="Calibri"/>
              </a:defRPr>
            </a:pPr>
            <a:endParaRPr sz="525"/>
          </a:p>
        </p:txBody>
      </p:sp>
      <p:grpSp>
        <p:nvGrpSpPr>
          <p:cNvPr id="150" name="Group 150"/>
          <p:cNvGrpSpPr/>
          <p:nvPr/>
        </p:nvGrpSpPr>
        <p:grpSpPr>
          <a:xfrm>
            <a:off x="456317" y="3228847"/>
            <a:ext cx="7798509" cy="1065047"/>
            <a:chOff x="0" y="1602420"/>
            <a:chExt cx="20796029" cy="2840124"/>
          </a:xfrm>
        </p:grpSpPr>
        <p:sp>
          <p:nvSpPr>
            <p:cNvPr id="146" name="Shape 146"/>
            <p:cNvSpPr/>
            <p:nvPr/>
          </p:nvSpPr>
          <p:spPr>
            <a:xfrm>
              <a:off x="134939" y="1602420"/>
              <a:ext cx="10763632" cy="13131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16000" b="1" spc="150">
                  <a:solidFill>
                    <a:srgbClr val="FFFFFF"/>
                  </a:solidFill>
                  <a:latin typeface="Source Sans Pro"/>
                  <a:ea typeface="Source Sans Pro"/>
                  <a:cs typeface="Source Sans Pro"/>
                  <a:sym typeface="Source Sans Pro"/>
                </a:defRPr>
              </a:lvl1pPr>
            </a:lstStyle>
            <a:p>
              <a:r>
                <a:rPr lang="en-US" sz="3200" dirty="0"/>
                <a:t>Innovation Pods™</a:t>
              </a:r>
              <a:r>
                <a:rPr sz="3200" dirty="0"/>
                <a:t> </a:t>
              </a:r>
            </a:p>
          </p:txBody>
        </p:sp>
        <p:sp>
          <p:nvSpPr>
            <p:cNvPr id="148" name="Shape 148"/>
            <p:cNvSpPr/>
            <p:nvPr/>
          </p:nvSpPr>
          <p:spPr>
            <a:xfrm>
              <a:off x="0" y="3485956"/>
              <a:ext cx="9039623" cy="45721"/>
            </a:xfrm>
            <a:prstGeom prst="rect">
              <a:avLst/>
            </a:prstGeom>
            <a:solidFill>
              <a:srgbClr val="FFFFFF"/>
            </a:solidFill>
            <a:ln w="12700" cap="flat">
              <a:noFill/>
              <a:miter lim="400000"/>
            </a:ln>
            <a:effectLst/>
          </p:spPr>
          <p:txBody>
            <a:bodyPr wrap="square" lIns="17144" tIns="17144" rIns="17144" bIns="17144" numCol="1" anchor="ctr">
              <a:noAutofit/>
            </a:bodyPr>
            <a:lstStyle/>
            <a:p>
              <a:pPr algn="ctr">
                <a:defRPr>
                  <a:latin typeface="Calibri"/>
                  <a:ea typeface="Calibri"/>
                  <a:cs typeface="Calibri"/>
                  <a:sym typeface="Calibri"/>
                </a:defRPr>
              </a:pPr>
              <a:endParaRPr sz="525"/>
            </a:p>
          </p:txBody>
        </p:sp>
        <p:sp>
          <p:nvSpPr>
            <p:cNvPr id="149" name="Shape 149"/>
            <p:cNvSpPr/>
            <p:nvPr/>
          </p:nvSpPr>
          <p:spPr>
            <a:xfrm>
              <a:off x="0" y="3765435"/>
              <a:ext cx="20796029" cy="67710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a:lnSpc>
                  <a:spcPct val="150000"/>
                </a:lnSpc>
                <a:defRPr sz="5400">
                  <a:solidFill>
                    <a:srgbClr val="FFFFFF"/>
                  </a:solidFill>
                  <a:latin typeface="Avenir Book"/>
                  <a:ea typeface="Avenir Book"/>
                  <a:cs typeface="Avenir Book"/>
                  <a:sym typeface="Avenir Book"/>
                </a:defRPr>
              </a:pPr>
              <a:r>
                <a:rPr lang="en-US" sz="1100" dirty="0"/>
                <a:t>August 23, 2016</a:t>
              </a:r>
              <a:endParaRPr sz="1100" dirty="0"/>
            </a:p>
          </p:txBody>
        </p:sp>
      </p:grpSp>
      <p:pic>
        <p:nvPicPr>
          <p:cNvPr id="152" name="image2.png"/>
          <p:cNvPicPr>
            <a:picLocks noChangeAspect="1"/>
          </p:cNvPicPr>
          <p:nvPr/>
        </p:nvPicPr>
        <p:blipFill>
          <a:blip r:embed="rId3"/>
          <a:stretch>
            <a:fillRect/>
          </a:stretch>
        </p:blipFill>
        <p:spPr>
          <a:xfrm>
            <a:off x="229382" y="240152"/>
            <a:ext cx="1339301" cy="525405"/>
          </a:xfrm>
          <a:prstGeom prst="rect">
            <a:avLst/>
          </a:prstGeom>
          <a:ln w="12700">
            <a:miter lim="400000"/>
          </a:ln>
        </p:spPr>
      </p:pic>
    </p:spTree>
    <p:extLst>
      <p:ext uri="{BB962C8B-B14F-4D97-AF65-F5344CB8AC3E}">
        <p14:creationId xmlns:p14="http://schemas.microsoft.com/office/powerpoint/2010/main" val="1875106766"/>
      </p:ext>
    </p:extLst>
  </p:cSld>
  <p:clrMapOvr>
    <a:masterClrMapping/>
  </p:clrMapOvr>
  <p:transition spd="slow" advTm="14236"/>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8" name="Shape 778"/>
          <p:cNvSpPr txBox="1">
            <a:spLocks noGrp="1"/>
          </p:cNvSpPr>
          <p:nvPr>
            <p:ph type="sldNum" idx="12"/>
          </p:nvPr>
        </p:nvSpPr>
        <p:spPr>
          <a:xfrm>
            <a:off x="8330005" y="4735512"/>
            <a:ext cx="750335" cy="274636"/>
          </a:xfrm>
          <a:prstGeom prst="rect">
            <a:avLst/>
          </a:prstGeom>
          <a:noFill/>
          <a:ln>
            <a:noFill/>
          </a:ln>
        </p:spPr>
        <p:txBody>
          <a:bodyPr vert="horz" lIns="91425" tIns="45700" rIns="91425" bIns="45700" rtlCol="0" anchor="ctr" anchorCtr="0">
            <a:noAutofit/>
          </a:bodyPr>
          <a:lstStyle/>
          <a:p>
            <a:pPr algn="ctr">
              <a:buSzPct val="25000"/>
            </a:pPr>
            <a:r>
              <a:rPr lang="en-US" dirty="0">
                <a:solidFill>
                  <a:srgbClr val="00ADEE"/>
                </a:solidFill>
                <a:latin typeface="Helvetica Neue"/>
                <a:ea typeface="Helvetica Neue"/>
                <a:cs typeface="Helvetica Neue"/>
                <a:sym typeface="Helvetica Neue"/>
              </a:rPr>
              <a:t> </a:t>
            </a:r>
            <a:fld id="{00000000-1234-1234-1234-123412341234}" type="slidenum">
              <a:rPr lang="en-US">
                <a:solidFill>
                  <a:srgbClr val="00ADEE"/>
                </a:solidFill>
                <a:latin typeface="Helvetica Neue"/>
                <a:ea typeface="Helvetica Neue"/>
                <a:cs typeface="Helvetica Neue"/>
                <a:sym typeface="Helvetica Neue"/>
              </a:rPr>
              <a:pPr algn="ctr">
                <a:buSzPct val="25000"/>
              </a:pPr>
              <a:t>10</a:t>
            </a:fld>
            <a:endParaRPr lang="en-US" dirty="0">
              <a:solidFill>
                <a:srgbClr val="00ADEE"/>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40448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4294967295"/>
          </p:nvPr>
        </p:nvSpPr>
        <p:spPr>
          <a:xfrm>
            <a:off x="8393113" y="4735513"/>
            <a:ext cx="750887" cy="274637"/>
          </a:xfrm>
        </p:spPr>
        <p:txBody>
          <a:bodyPr/>
          <a:lstStyle/>
          <a:p>
            <a:pPr algn="ctr">
              <a:buSzPct val="25000"/>
            </a:pPr>
            <a:r>
              <a:rPr lang="en-US" sz="1000">
                <a:solidFill>
                  <a:srgbClr val="00ADEE"/>
                </a:solidFill>
                <a:latin typeface="Helvetica Neue"/>
                <a:ea typeface="Helvetica Neue"/>
                <a:cs typeface="Helvetica Neue"/>
                <a:sym typeface="Helvetica Neue"/>
              </a:rPr>
              <a:t> </a:t>
            </a:r>
            <a:fld id="{00000000-1234-1234-1234-123412341234}" type="slidenum">
              <a:rPr lang="en-US" sz="1000" smtClean="0">
                <a:solidFill>
                  <a:srgbClr val="00ADEE"/>
                </a:solidFill>
                <a:latin typeface="Helvetica Neue"/>
                <a:ea typeface="Helvetica Neue"/>
                <a:cs typeface="Helvetica Neue"/>
                <a:sym typeface="Helvetica Neue"/>
              </a:rPr>
              <a:pPr algn="ctr">
                <a:buSzPct val="25000"/>
              </a:pPr>
              <a:t>11</a:t>
            </a:fld>
            <a:endParaRPr lang="en-US" sz="1000" dirty="0">
              <a:solidFill>
                <a:srgbClr val="00ADEE"/>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275155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itle 1"/>
          <p:cNvSpPr>
            <a:spLocks noGrp="1"/>
          </p:cNvSpPr>
          <p:nvPr>
            <p:ph type="title"/>
          </p:nvPr>
        </p:nvSpPr>
        <p:spPr>
          <a:xfrm>
            <a:off x="567055" y="630124"/>
            <a:ext cx="7854249" cy="608620"/>
          </a:xfrm>
        </p:spPr>
        <p:txBody>
          <a:bodyPr/>
          <a:lstStyle/>
          <a:p>
            <a:r>
              <a:rPr lang="en-US" dirty="0">
                <a:solidFill>
                  <a:srgbClr val="C00000"/>
                </a:solidFill>
                <a:latin typeface="Helvetica" panose="020B0604020202020204" pitchFamily="34" charset="0"/>
                <a:cs typeface="Helvetica" panose="020B0604020202020204" pitchFamily="34" charset="0"/>
              </a:rPr>
              <a:t>Objective of this document</a:t>
            </a:r>
          </a:p>
        </p:txBody>
      </p:sp>
      <p:grpSp>
        <p:nvGrpSpPr>
          <p:cNvPr id="13" name="Group 12"/>
          <p:cNvGrpSpPr/>
          <p:nvPr/>
        </p:nvGrpSpPr>
        <p:grpSpPr>
          <a:xfrm>
            <a:off x="7114032" y="0"/>
            <a:ext cx="2029968" cy="3048001"/>
            <a:chOff x="7114032" y="0"/>
            <a:chExt cx="2029968" cy="3048001"/>
          </a:xfrm>
        </p:grpSpPr>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4032" y="0"/>
              <a:ext cx="2029968" cy="3048000"/>
            </a:xfrm>
            <a:prstGeom prst="rect">
              <a:avLst/>
            </a:prstGeom>
          </p:spPr>
        </p:pic>
        <p:sp>
          <p:nvSpPr>
            <p:cNvPr id="12" name="Rectangle 11"/>
            <p:cNvSpPr/>
            <p:nvPr/>
          </p:nvSpPr>
          <p:spPr>
            <a:xfrm flipV="1">
              <a:off x="7114032" y="2547232"/>
              <a:ext cx="2029968" cy="500767"/>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5400000" flipV="1">
              <a:off x="6282581" y="831454"/>
              <a:ext cx="3048000" cy="1385093"/>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p:cNvSpPr txBox="1"/>
          <p:nvPr/>
        </p:nvSpPr>
        <p:spPr>
          <a:xfrm>
            <a:off x="933724" y="1470702"/>
            <a:ext cx="6180307" cy="338554"/>
          </a:xfrm>
          <a:prstGeom prst="rect">
            <a:avLst/>
          </a:prstGeom>
          <a:noFill/>
        </p:spPr>
        <p:txBody>
          <a:bodyPr wrap="square" rtlCol="0">
            <a:spAutoFit/>
          </a:bodyPr>
          <a:lstStyle>
            <a:defPPr marR="0" lvl="0" algn="l" rtl="0">
              <a:lnSpc>
                <a:spcPct val="100000"/>
              </a:lnSpc>
              <a:spcBef>
                <a:spcPts val="0"/>
              </a:spcBef>
              <a:spcAft>
                <a:spcPts val="0"/>
              </a:spcAft>
            </a:defPPr>
            <a:lvl1pPr>
              <a:defRPr sz="1600">
                <a:solidFill>
                  <a:schemeClr val="tx1">
                    <a:lumMod val="75000"/>
                    <a:lumOff val="25000"/>
                  </a:schemeClr>
                </a:solidFill>
                <a:latin typeface="Helvetica Light"/>
                <a:ea typeface="Questrial"/>
                <a:cs typeface="Arial" panose="020B0604020202020204" pitchFamily="34" charset="0"/>
              </a:defRPr>
            </a:lvl1pPr>
          </a:lstStyle>
          <a:p>
            <a:r>
              <a:rPr lang="en-US" dirty="0">
                <a:sym typeface="Questrial"/>
              </a:rPr>
              <a:t>To share UST Global point of view on how we help our customers</a:t>
            </a:r>
            <a:endParaRPr lang="en-US" dirty="0"/>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7103" y="2091477"/>
            <a:ext cx="301512" cy="292812"/>
          </a:xfrm>
          <a:prstGeom prst="rect">
            <a:avLst/>
          </a:prstGeom>
        </p:spPr>
      </p:pic>
      <p:sp>
        <p:nvSpPr>
          <p:cNvPr id="6" name="TextBox 5"/>
          <p:cNvSpPr txBox="1"/>
          <p:nvPr/>
        </p:nvSpPr>
        <p:spPr>
          <a:xfrm>
            <a:off x="1893652" y="2041214"/>
            <a:ext cx="4409872" cy="338554"/>
          </a:xfrm>
          <a:prstGeom prst="rect">
            <a:avLst/>
          </a:prstGeom>
          <a:noFill/>
        </p:spPr>
        <p:txBody>
          <a:bodyPr wrap="square" rtlCol="0">
            <a:spAutoFit/>
          </a:bodyPr>
          <a:lstStyle/>
          <a:p>
            <a:r>
              <a:rPr lang="en-US" sz="1600" dirty="0">
                <a:solidFill>
                  <a:schemeClr val="tx1">
                    <a:lumMod val="75000"/>
                    <a:lumOff val="25000"/>
                  </a:schemeClr>
                </a:solidFill>
                <a:latin typeface="Helvetica Light"/>
                <a:ea typeface="Questrial"/>
                <a:cs typeface="Arial" panose="020B0604020202020204" pitchFamily="34" charset="0"/>
              </a:rPr>
              <a:t>Get to meaningful problem definition</a:t>
            </a:r>
            <a:r>
              <a:rPr lang="en-US" sz="1600" dirty="0">
                <a:solidFill>
                  <a:schemeClr val="tx1">
                    <a:lumMod val="75000"/>
                    <a:lumOff val="25000"/>
                  </a:schemeClr>
                </a:solidFill>
                <a:latin typeface="Helvetica Light"/>
                <a:ea typeface="Questrial"/>
                <a:cs typeface="Arial" panose="020B0604020202020204" pitchFamily="34" charset="0"/>
                <a:sym typeface="Questrial"/>
              </a:rPr>
              <a:t>s quickly</a:t>
            </a:r>
            <a:endParaRPr lang="en-US" sz="2000" dirty="0"/>
          </a:p>
        </p:txBody>
      </p:sp>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11474" y="2773712"/>
            <a:ext cx="274450" cy="272041"/>
          </a:xfrm>
          <a:prstGeom prst="rect">
            <a:avLst/>
          </a:prstGeom>
        </p:spPr>
      </p:pic>
      <p:sp>
        <p:nvSpPr>
          <p:cNvPr id="19" name="TextBox 18"/>
          <p:cNvSpPr txBox="1"/>
          <p:nvPr/>
        </p:nvSpPr>
        <p:spPr>
          <a:xfrm>
            <a:off x="1893652" y="2640379"/>
            <a:ext cx="4409872" cy="584775"/>
          </a:xfrm>
          <a:prstGeom prst="rect">
            <a:avLst/>
          </a:prstGeom>
          <a:noFill/>
        </p:spPr>
        <p:txBody>
          <a:bodyPr wrap="square" rtlCol="0">
            <a:spAutoFit/>
          </a:bodyPr>
          <a:lstStyle/>
          <a:p>
            <a:r>
              <a:rPr lang="en-US" sz="1600" dirty="0">
                <a:solidFill>
                  <a:schemeClr val="tx1">
                    <a:lumMod val="75000"/>
                    <a:lumOff val="25000"/>
                  </a:schemeClr>
                </a:solidFill>
                <a:latin typeface="Helvetica Light"/>
                <a:ea typeface="Questrial"/>
                <a:cs typeface="Arial" panose="020B0604020202020204" pitchFamily="34" charset="0"/>
              </a:rPr>
              <a:t>Explore solution pathways and prioritize the</a:t>
            </a:r>
          </a:p>
          <a:p>
            <a:r>
              <a:rPr lang="en-US" sz="1600" dirty="0">
                <a:solidFill>
                  <a:schemeClr val="tx1">
                    <a:lumMod val="75000"/>
                    <a:lumOff val="25000"/>
                  </a:schemeClr>
                </a:solidFill>
                <a:latin typeface="Helvetica Light"/>
                <a:ea typeface="Questrial"/>
                <a:cs typeface="Arial" panose="020B0604020202020204" pitchFamily="34" charset="0"/>
              </a:rPr>
              <a:t>right solution</a:t>
            </a:r>
          </a:p>
        </p:txBody>
      </p:sp>
      <p:pic>
        <p:nvPicPr>
          <p:cNvPr id="20" name="Pictur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6526" y="3437775"/>
            <a:ext cx="362667" cy="360059"/>
          </a:xfrm>
          <a:prstGeom prst="rect">
            <a:avLst/>
          </a:prstGeom>
        </p:spPr>
      </p:pic>
      <p:sp>
        <p:nvSpPr>
          <p:cNvPr id="21" name="TextBox 20"/>
          <p:cNvSpPr txBox="1"/>
          <p:nvPr/>
        </p:nvSpPr>
        <p:spPr>
          <a:xfrm>
            <a:off x="1893652" y="3372924"/>
            <a:ext cx="4773038" cy="584775"/>
          </a:xfrm>
          <a:prstGeom prst="rect">
            <a:avLst/>
          </a:prstGeom>
          <a:noFill/>
        </p:spPr>
        <p:txBody>
          <a:bodyPr wrap="square" rtlCol="0">
            <a:spAutoFit/>
          </a:bodyPr>
          <a:lstStyle/>
          <a:p>
            <a:r>
              <a:rPr lang="en-US" sz="1600" dirty="0">
                <a:solidFill>
                  <a:schemeClr val="tx1">
                    <a:lumMod val="75000"/>
                    <a:lumOff val="25000"/>
                  </a:schemeClr>
                </a:solidFill>
                <a:latin typeface="Helvetica Light"/>
                <a:ea typeface="Questrial"/>
                <a:cs typeface="Arial" panose="020B0604020202020204" pitchFamily="34" charset="0"/>
                <a:sym typeface="Questrial"/>
              </a:rPr>
              <a:t>Co-author a commercial glide path to quickly scale &amp; optimize </a:t>
            </a:r>
            <a:r>
              <a:rPr lang="en-US" sz="1600" dirty="0">
                <a:solidFill>
                  <a:srgbClr val="595959"/>
                </a:solidFill>
                <a:latin typeface="Questrial"/>
                <a:ea typeface="Questrial"/>
                <a:cs typeface="Questrial"/>
                <a:sym typeface="Questrial"/>
              </a:rPr>
              <a:t>the solution</a:t>
            </a:r>
            <a:endParaRPr lang="en-US" sz="1600" dirty="0">
              <a:solidFill>
                <a:schemeClr val="tx1">
                  <a:lumMod val="75000"/>
                  <a:lumOff val="25000"/>
                </a:schemeClr>
              </a:solidFill>
              <a:latin typeface="Helvetica Light"/>
              <a:ea typeface="Questrial"/>
              <a:cs typeface="Arial" panose="020B0604020202020204" pitchFamily="34" charset="0"/>
            </a:endParaRPr>
          </a:p>
        </p:txBody>
      </p:sp>
    </p:spTree>
    <p:custDataLst>
      <p:tags r:id="rId1"/>
    </p:custDataLst>
    <p:extLst>
      <p:ext uri="{BB962C8B-B14F-4D97-AF65-F5344CB8AC3E}">
        <p14:creationId xmlns:p14="http://schemas.microsoft.com/office/powerpoint/2010/main" val="768598733"/>
      </p:ext>
    </p:extLst>
  </p:cSld>
  <p:clrMapOvr>
    <a:masterClrMapping/>
  </p:clrMapOvr>
  <mc:AlternateContent xmlns:mc="http://schemas.openxmlformats.org/markup-compatibility/2006" xmlns:p14="http://schemas.microsoft.com/office/powerpoint/2010/main">
    <mc:Choice Requires="p14">
      <p:transition spd="slow" p14:dur="2000" advTm="40651"/>
    </mc:Choice>
    <mc:Fallback xmlns="">
      <p:transition spd="slow" advTm="4065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1000"/>
                                        <p:tgtEl>
                                          <p:spTgt spid="20"/>
                                        </p:tgtEl>
                                      </p:cBhvr>
                                    </p:animEffect>
                                    <p:anim calcmode="lin" valueType="num">
                                      <p:cBhvr>
                                        <p:cTn id="39" dur="1000" fill="hold"/>
                                        <p:tgtEl>
                                          <p:spTgt spid="20"/>
                                        </p:tgtEl>
                                        <p:attrNameLst>
                                          <p:attrName>ppt_x</p:attrName>
                                        </p:attrNameLst>
                                      </p:cBhvr>
                                      <p:tavLst>
                                        <p:tav tm="0">
                                          <p:val>
                                            <p:strVal val="#ppt_x"/>
                                          </p:val>
                                        </p:tav>
                                        <p:tav tm="100000">
                                          <p:val>
                                            <p:strVal val="#ppt_x"/>
                                          </p:val>
                                        </p:tav>
                                      </p:tavLst>
                                    </p:anim>
                                    <p:anim calcmode="lin" valueType="num">
                                      <p:cBhvr>
                                        <p:cTn id="40" dur="1000" fill="hold"/>
                                        <p:tgtEl>
                                          <p:spTgt spid="2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1000"/>
                                        <p:tgtEl>
                                          <p:spTgt spid="21"/>
                                        </p:tgtEl>
                                      </p:cBhvr>
                                    </p:animEffect>
                                    <p:anim calcmode="lin" valueType="num">
                                      <p:cBhvr>
                                        <p:cTn id="44" dur="1000" fill="hold"/>
                                        <p:tgtEl>
                                          <p:spTgt spid="21"/>
                                        </p:tgtEl>
                                        <p:attrNameLst>
                                          <p:attrName>ppt_x</p:attrName>
                                        </p:attrNameLst>
                                      </p:cBhvr>
                                      <p:tavLst>
                                        <p:tav tm="0">
                                          <p:val>
                                            <p:strVal val="#ppt_x"/>
                                          </p:val>
                                        </p:tav>
                                        <p:tav tm="100000">
                                          <p:val>
                                            <p:strVal val="#ppt_x"/>
                                          </p:val>
                                        </p:tav>
                                      </p:tavLst>
                                    </p:anim>
                                    <p:anim calcmode="lin" valueType="num">
                                      <p:cBhvr>
                                        <p:cTn id="45"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9"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p:nvPr/>
        </p:nvSpPr>
        <p:spPr>
          <a:xfrm>
            <a:off x="1363731" y="1489986"/>
            <a:ext cx="6886496" cy="658854"/>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i="1" dirty="0">
                <a:solidFill>
                  <a:schemeClr val="tx1">
                    <a:lumMod val="75000"/>
                    <a:lumOff val="25000"/>
                  </a:schemeClr>
                </a:solidFill>
                <a:latin typeface="Helvetica Light"/>
                <a:ea typeface="Questrial"/>
                <a:cs typeface="Arial" panose="020B0604020202020204" pitchFamily="34" charset="0"/>
                <a:sym typeface="Questrial"/>
              </a:rPr>
              <a:t>We believe innovation cannot be centralized, nor can be outsourced…</a:t>
            </a:r>
          </a:p>
          <a:p>
            <a:pPr marL="342900" marR="0" lvl="0" indent="-342900" algn="l" rtl="0">
              <a:spcBef>
                <a:spcPts val="0"/>
              </a:spcBef>
              <a:buClr>
                <a:schemeClr val="dk1"/>
              </a:buClr>
              <a:buFont typeface="Arial"/>
              <a:buNone/>
            </a:pPr>
            <a:endParaRPr sz="1800" dirty="0">
              <a:solidFill>
                <a:schemeClr val="tx1">
                  <a:lumMod val="75000"/>
                  <a:lumOff val="25000"/>
                </a:schemeClr>
              </a:solidFill>
              <a:latin typeface="Helvetica Light"/>
              <a:ea typeface="Questrial"/>
              <a:cs typeface="Questrial"/>
              <a:sym typeface="Questrial"/>
            </a:endParaRPr>
          </a:p>
          <a:p>
            <a:pPr marL="342900" marR="0" lvl="0" indent="-342900" algn="l" rtl="0">
              <a:spcBef>
                <a:spcPts val="0"/>
              </a:spcBef>
              <a:buClr>
                <a:schemeClr val="dk1"/>
              </a:buClr>
              <a:buFont typeface="Arial"/>
              <a:buNone/>
            </a:pPr>
            <a:endParaRPr sz="1800" dirty="0">
              <a:solidFill>
                <a:srgbClr val="595959"/>
              </a:solidFill>
              <a:latin typeface="Helvetica Light"/>
              <a:ea typeface="Questrial"/>
              <a:cs typeface="Questrial"/>
              <a:sym typeface="Questrial"/>
            </a:endParaRPr>
          </a:p>
          <a:p>
            <a:pPr marL="342900" marR="0" lvl="0" indent="-342900" algn="l" rtl="0">
              <a:spcBef>
                <a:spcPts val="0"/>
              </a:spcBef>
              <a:buClr>
                <a:schemeClr val="dk1"/>
              </a:buClr>
              <a:buFont typeface="Arial"/>
              <a:buNone/>
            </a:pPr>
            <a:endParaRPr sz="1800" dirty="0">
              <a:solidFill>
                <a:srgbClr val="595959"/>
              </a:solidFill>
              <a:latin typeface="Helvetica Light"/>
              <a:ea typeface="Questrial"/>
              <a:cs typeface="Questrial"/>
              <a:sym typeface="Questrial"/>
            </a:endParaRPr>
          </a:p>
          <a:p>
            <a:pPr marL="342900" marR="0" lvl="0" indent="-342900" algn="l" rtl="0">
              <a:spcBef>
                <a:spcPts val="0"/>
              </a:spcBef>
              <a:buClr>
                <a:schemeClr val="dk1"/>
              </a:buClr>
              <a:buFont typeface="Arial"/>
              <a:buNone/>
            </a:pPr>
            <a:endParaRPr sz="1800" dirty="0">
              <a:solidFill>
                <a:srgbClr val="595959"/>
              </a:solidFill>
              <a:latin typeface="Helvetica Light"/>
              <a:ea typeface="Questrial"/>
              <a:cs typeface="Questrial"/>
              <a:sym typeface="Questrial"/>
            </a:endParaRPr>
          </a:p>
        </p:txBody>
      </p:sp>
      <p:sp>
        <p:nvSpPr>
          <p:cNvPr id="118" name="Shape 118"/>
          <p:cNvSpPr txBox="1">
            <a:spLocks noGrp="1"/>
          </p:cNvSpPr>
          <p:nvPr>
            <p:ph type="sldNum" idx="12"/>
          </p:nvPr>
        </p:nvSpPr>
        <p:spPr>
          <a:xfrm>
            <a:off x="8501552" y="4853582"/>
            <a:ext cx="320039" cy="273843"/>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a:solidFill>
                  <a:srgbClr val="888888"/>
                </a:solidFill>
                <a:latin typeface="Calibri"/>
                <a:ea typeface="Calibri"/>
                <a:cs typeface="Calibri"/>
                <a:sym typeface="Calibri"/>
              </a:rPr>
              <a:t>3</a:t>
            </a:fld>
            <a:endParaRPr lang="en-US" sz="900" dirty="0">
              <a:solidFill>
                <a:srgbClr val="888888"/>
              </a:solidFill>
              <a:latin typeface="Calibri"/>
              <a:ea typeface="Calibri"/>
              <a:cs typeface="Calibri"/>
              <a:sym typeface="Calibri"/>
            </a:endParaRPr>
          </a:p>
        </p:txBody>
      </p:sp>
      <p:pic>
        <p:nvPicPr>
          <p:cNvPr id="119" name="Shape 119"/>
          <p:cNvPicPr preferRelativeResize="0"/>
          <p:nvPr/>
        </p:nvPicPr>
        <p:blipFill rotWithShape="1">
          <a:blip r:embed="rId3">
            <a:alphaModFix/>
          </a:blip>
          <a:srcRect/>
          <a:stretch/>
        </p:blipFill>
        <p:spPr>
          <a:xfrm>
            <a:off x="7505735" y="138965"/>
            <a:ext cx="1410091" cy="541970"/>
          </a:xfrm>
          <a:prstGeom prst="rect">
            <a:avLst/>
          </a:prstGeom>
          <a:noFill/>
          <a:ln>
            <a:noFill/>
          </a:ln>
        </p:spPr>
      </p:pic>
      <p:sp>
        <p:nvSpPr>
          <p:cNvPr id="5" name="Shape 116"/>
          <p:cNvSpPr txBox="1"/>
          <p:nvPr/>
        </p:nvSpPr>
        <p:spPr>
          <a:xfrm>
            <a:off x="1363731" y="2579068"/>
            <a:ext cx="6886496" cy="54295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dirty="0">
                <a:solidFill>
                  <a:schemeClr val="tx1">
                    <a:lumMod val="75000"/>
                    <a:lumOff val="25000"/>
                  </a:schemeClr>
                </a:solidFill>
                <a:latin typeface="Helvetica Light"/>
                <a:ea typeface="Questrial"/>
                <a:cs typeface="Arial" panose="020B0604020202020204" pitchFamily="34" charset="0"/>
                <a:sym typeface="Questrial"/>
              </a:rPr>
              <a:t>Our approach - </a:t>
            </a:r>
            <a:r>
              <a:rPr lang="en-US" sz="1800" b="1" dirty="0">
                <a:solidFill>
                  <a:srgbClr val="C00000"/>
                </a:solidFill>
                <a:latin typeface="Helvetica Light"/>
                <a:ea typeface="Questrial"/>
                <a:cs typeface="Questrial"/>
                <a:sym typeface="Questrial"/>
              </a:rPr>
              <a:t>Federated Innovation Pods</a:t>
            </a:r>
            <a:r>
              <a:rPr lang="en-US" sz="1800" dirty="0">
                <a:solidFill>
                  <a:srgbClr val="595959"/>
                </a:solidFill>
                <a:latin typeface="Helvetica Light"/>
                <a:ea typeface="Questrial"/>
                <a:cs typeface="Questrial"/>
                <a:sym typeface="Questrial"/>
              </a:rPr>
              <a:t>	</a:t>
            </a:r>
          </a:p>
          <a:p>
            <a:pPr marL="342900" marR="0" lvl="0" indent="-342900" algn="l" rtl="0">
              <a:spcBef>
                <a:spcPts val="0"/>
              </a:spcBef>
              <a:buClr>
                <a:schemeClr val="dk1"/>
              </a:buClr>
              <a:buFont typeface="Arial"/>
              <a:buNone/>
            </a:pPr>
            <a:endParaRPr sz="1800" dirty="0">
              <a:solidFill>
                <a:srgbClr val="595959"/>
              </a:solidFill>
              <a:latin typeface="Helvetica Light"/>
              <a:ea typeface="Questrial"/>
              <a:cs typeface="Questrial"/>
              <a:sym typeface="Questrial"/>
            </a:endParaRPr>
          </a:p>
          <a:p>
            <a:pPr marL="342900" marR="0" lvl="0" indent="-342900" algn="l" rtl="0">
              <a:spcBef>
                <a:spcPts val="0"/>
              </a:spcBef>
              <a:buClr>
                <a:schemeClr val="dk1"/>
              </a:buClr>
              <a:buFont typeface="Arial"/>
              <a:buNone/>
            </a:pPr>
            <a:endParaRPr sz="1800" dirty="0">
              <a:solidFill>
                <a:srgbClr val="595959"/>
              </a:solidFill>
              <a:latin typeface="Helvetica Light"/>
              <a:ea typeface="Questrial"/>
              <a:cs typeface="Questrial"/>
              <a:sym typeface="Questrial"/>
            </a:endParaRPr>
          </a:p>
          <a:p>
            <a:pPr marL="342900" marR="0" lvl="0" indent="-342900" algn="l" rtl="0">
              <a:spcBef>
                <a:spcPts val="0"/>
              </a:spcBef>
              <a:buClr>
                <a:schemeClr val="dk1"/>
              </a:buClr>
              <a:buFont typeface="Arial"/>
              <a:buNone/>
            </a:pPr>
            <a:endParaRPr sz="1800" dirty="0">
              <a:solidFill>
                <a:srgbClr val="595959"/>
              </a:solidFill>
              <a:latin typeface="Helvetica Light"/>
              <a:ea typeface="Questrial"/>
              <a:cs typeface="Questrial"/>
              <a:sym typeface="Questrial"/>
            </a:endParaRPr>
          </a:p>
        </p:txBody>
      </p:sp>
    </p:spTree>
    <p:extLst>
      <p:ext uri="{BB962C8B-B14F-4D97-AF65-F5344CB8AC3E}">
        <p14:creationId xmlns:p14="http://schemas.microsoft.com/office/powerpoint/2010/main" val="2682274191"/>
      </p:ext>
    </p:extLst>
  </p:cSld>
  <p:clrMapOvr>
    <a:masterClrMapping/>
  </p:clrMapOvr>
  <mc:AlternateContent xmlns:mc="http://schemas.openxmlformats.org/markup-compatibility/2006" xmlns:p14="http://schemas.microsoft.com/office/powerpoint/2010/main">
    <mc:Choice Requires="p14">
      <p:transition spd="slow" p14:dur="2000" advTm="26425"/>
    </mc:Choice>
    <mc:Fallback xmlns="">
      <p:transition spd="slow" advTm="264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42" presetClass="entr" presetSubtype="0" fill="hold" grpId="0" nodeType="withEffect">
                                  <p:stCondLst>
                                    <p:cond delay="10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anim calcmode="lin" valueType="num">
                                      <p:cBhvr>
                                        <p:cTn id="10" dur="1000" fill="hold"/>
                                        <p:tgtEl>
                                          <p:spTgt spid="5"/>
                                        </p:tgtEl>
                                        <p:attrNameLst>
                                          <p:attrName>ppt_x</p:attrName>
                                        </p:attrNameLst>
                                      </p:cBhvr>
                                      <p:tavLst>
                                        <p:tav tm="0">
                                          <p:val>
                                            <p:strVal val="#ppt_x"/>
                                          </p:val>
                                        </p:tav>
                                        <p:tav tm="100000">
                                          <p:val>
                                            <p:strVal val="#ppt_x"/>
                                          </p:val>
                                        </p:tav>
                                      </p:tavLst>
                                    </p:anim>
                                    <p:anim calcmode="lin" valueType="num">
                                      <p:cBhvr>
                                        <p:cTn id="1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itle 1"/>
          <p:cNvSpPr>
            <a:spLocks noGrp="1"/>
          </p:cNvSpPr>
          <p:nvPr>
            <p:ph type="title"/>
          </p:nvPr>
        </p:nvSpPr>
        <p:spPr/>
        <p:txBody>
          <a:bodyPr vert="horz" lIns="89290" tIns="44644" rIns="89290" bIns="0" rtlCol="0" anchor="t" anchorCtr="0">
            <a:normAutofit/>
          </a:bodyPr>
          <a:lstStyle/>
          <a:p>
            <a:r>
              <a:rPr lang="en-US" dirty="0">
                <a:solidFill>
                  <a:srgbClr val="C00000"/>
                </a:solidFill>
                <a:latin typeface="Helvetica" panose="020B0604020202020204" pitchFamily="34" charset="0"/>
                <a:cs typeface="Helvetica" panose="020B0604020202020204" pitchFamily="34" charset="0"/>
              </a:rPr>
              <a:t>Federated Innovation Pods™</a:t>
            </a:r>
          </a:p>
        </p:txBody>
      </p:sp>
      <p:sp>
        <p:nvSpPr>
          <p:cNvPr id="6" name="Shape 127"/>
          <p:cNvSpPr txBox="1"/>
          <p:nvPr/>
        </p:nvSpPr>
        <p:spPr>
          <a:xfrm>
            <a:off x="955060" y="940424"/>
            <a:ext cx="7748148" cy="558534"/>
          </a:xfrm>
          <a:prstGeom prst="rect">
            <a:avLst/>
          </a:prstGeom>
          <a:noFill/>
          <a:ln>
            <a:noFill/>
          </a:ln>
        </p:spPr>
        <p:txBody>
          <a:bodyPr lIns="91425" tIns="45700" rIns="91425" bIns="45700" anchor="t" anchorCtr="0">
            <a:noAutofit/>
          </a:bodyPr>
          <a:lstStyle/>
          <a:p>
            <a:pPr marR="0" lvl="0" algn="l" rtl="0">
              <a:spcBef>
                <a:spcPts val="0"/>
              </a:spcBef>
              <a:buClr>
                <a:srgbClr val="595959"/>
              </a:buClr>
              <a:buSzPct val="100000"/>
            </a:pPr>
            <a:r>
              <a:rPr lang="en-US" sz="1600" dirty="0">
                <a:solidFill>
                  <a:schemeClr val="tx1">
                    <a:lumMod val="75000"/>
                    <a:lumOff val="25000"/>
                  </a:schemeClr>
                </a:solidFill>
                <a:latin typeface="Helvetica Light"/>
                <a:ea typeface="Helvetica Light"/>
                <a:cs typeface="Helvetica Light"/>
                <a:sym typeface="Questrial"/>
              </a:rPr>
              <a:t>A federated model helps you focus on specific areas leveraging </a:t>
            </a:r>
          </a:p>
          <a:p>
            <a:pPr marR="0" lvl="0" algn="l" rtl="0">
              <a:spcBef>
                <a:spcPts val="0"/>
              </a:spcBef>
              <a:buClr>
                <a:srgbClr val="595959"/>
              </a:buClr>
              <a:buSzPct val="100000"/>
            </a:pPr>
            <a:r>
              <a:rPr lang="en-US" sz="1600" dirty="0">
                <a:solidFill>
                  <a:schemeClr val="tx1">
                    <a:lumMod val="75000"/>
                    <a:lumOff val="25000"/>
                  </a:schemeClr>
                </a:solidFill>
                <a:latin typeface="Helvetica Light"/>
                <a:ea typeface="Helvetica Light"/>
                <a:cs typeface="Helvetica Light"/>
                <a:sym typeface="Questrial"/>
              </a:rPr>
              <a:t>ABS’s innovation model augmented by our</a:t>
            </a:r>
            <a:endParaRPr lang="en-US" sz="1600" dirty="0">
              <a:solidFill>
                <a:schemeClr val="tx1">
                  <a:lumMod val="75000"/>
                  <a:lumOff val="25000"/>
                </a:schemeClr>
              </a:solidFill>
              <a:latin typeface="Helvetica Light"/>
              <a:ea typeface="Questrial"/>
              <a:cs typeface="Helvetica" panose="020B0604020202020204" pitchFamily="34" charset="0"/>
              <a:sym typeface="Questrial"/>
            </a:endParaRPr>
          </a:p>
          <a:p>
            <a:pPr marL="342900" marR="0" lvl="0" indent="-342900" algn="l" rtl="0">
              <a:spcBef>
                <a:spcPts val="0"/>
              </a:spcBef>
              <a:buClr>
                <a:srgbClr val="595959"/>
              </a:buClr>
              <a:buSzPct val="100000"/>
              <a:buFont typeface="Arial"/>
              <a:buChar char="•"/>
            </a:pPr>
            <a:endParaRPr lang="en-US" sz="1600" dirty="0">
              <a:solidFill>
                <a:schemeClr val="tx1"/>
              </a:solidFill>
              <a:latin typeface="Helvetica Light"/>
              <a:ea typeface="Questrial"/>
              <a:cs typeface="Helvetica" panose="020B0604020202020204" pitchFamily="34" charset="0"/>
              <a:sym typeface="Questrial"/>
            </a:endParaRPr>
          </a:p>
          <a:p>
            <a:pPr marL="342900" marR="0" lvl="0" indent="-342900" algn="l" rtl="0">
              <a:spcBef>
                <a:spcPts val="0"/>
              </a:spcBef>
              <a:buClr>
                <a:srgbClr val="595959"/>
              </a:buClr>
              <a:buSzPct val="100000"/>
              <a:buFont typeface="Arial"/>
              <a:buChar char="•"/>
            </a:pPr>
            <a:endParaRPr sz="1600" dirty="0">
              <a:solidFill>
                <a:schemeClr val="tx1"/>
              </a:solidFill>
              <a:latin typeface="Helvetica Light"/>
              <a:ea typeface="Questrial"/>
              <a:cs typeface="Helvetica" panose="020B0604020202020204" pitchFamily="34" charset="0"/>
              <a:sym typeface="Questria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2535" y="1835004"/>
            <a:ext cx="644872" cy="644872"/>
          </a:xfrm>
          <a:prstGeom prst="rect">
            <a:avLst/>
          </a:prstGeom>
        </p:spPr>
      </p:pic>
      <p:sp>
        <p:nvSpPr>
          <p:cNvPr id="10" name="TextBox 9"/>
          <p:cNvSpPr txBox="1"/>
          <p:nvPr/>
        </p:nvSpPr>
        <p:spPr>
          <a:xfrm>
            <a:off x="2150122" y="1827458"/>
            <a:ext cx="1178504" cy="646331"/>
          </a:xfrm>
          <a:prstGeom prst="rect">
            <a:avLst/>
          </a:prstGeom>
          <a:noFill/>
        </p:spPr>
        <p:txBody>
          <a:bodyPr wrap="square" rtlCol="0">
            <a:spAutoFit/>
          </a:bodyPr>
          <a:lstStyle/>
          <a:p>
            <a:pPr algn="ctr"/>
            <a:r>
              <a:rPr lang="en-US" sz="1200" dirty="0">
                <a:solidFill>
                  <a:schemeClr val="tx1">
                    <a:lumMod val="75000"/>
                    <a:lumOff val="25000"/>
                  </a:schemeClr>
                </a:solidFill>
                <a:latin typeface="Helvetica Light"/>
              </a:rPr>
              <a:t>Innovation &amp;</a:t>
            </a:r>
          </a:p>
          <a:p>
            <a:pPr algn="ctr"/>
            <a:r>
              <a:rPr lang="en-US" sz="1200" dirty="0">
                <a:solidFill>
                  <a:schemeClr val="tx1">
                    <a:lumMod val="75000"/>
                    <a:lumOff val="25000"/>
                  </a:schemeClr>
                </a:solidFill>
                <a:latin typeface="Helvetica Light"/>
              </a:rPr>
              <a:t>D4H Methodologies</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90108" y="1902815"/>
            <a:ext cx="792334" cy="593486"/>
          </a:xfrm>
          <a:prstGeom prst="rect">
            <a:avLst/>
          </a:prstGeom>
        </p:spPr>
      </p:pic>
      <p:sp>
        <p:nvSpPr>
          <p:cNvPr id="13" name="TextBox 12"/>
          <p:cNvSpPr txBox="1"/>
          <p:nvPr/>
        </p:nvSpPr>
        <p:spPr>
          <a:xfrm>
            <a:off x="4297555" y="1975306"/>
            <a:ext cx="1381209" cy="276999"/>
          </a:xfrm>
          <a:prstGeom prst="rect">
            <a:avLst/>
          </a:prstGeom>
          <a:noFill/>
        </p:spPr>
        <p:txBody>
          <a:bodyPr wrap="square" rtlCol="0">
            <a:spAutoFit/>
          </a:bodyPr>
          <a:lstStyle>
            <a:defPPr marR="0" lvl="0" algn="l" rtl="0">
              <a:lnSpc>
                <a:spcPct val="100000"/>
              </a:lnSpc>
              <a:spcBef>
                <a:spcPts val="0"/>
              </a:spcBef>
              <a:spcAft>
                <a:spcPts val="0"/>
              </a:spcAft>
            </a:defPPr>
            <a:lvl1pPr algn="ctr">
              <a:defRPr sz="1200"/>
            </a:lvl1pPr>
          </a:lstStyle>
          <a:p>
            <a:r>
              <a:rPr lang="en-US" dirty="0">
                <a:solidFill>
                  <a:schemeClr val="tx1">
                    <a:lumMod val="75000"/>
                    <a:lumOff val="25000"/>
                  </a:schemeClr>
                </a:solidFill>
                <a:latin typeface="Helvetica Light"/>
              </a:rPr>
              <a:t>ID</a:t>
            </a:r>
            <a:r>
              <a:rPr lang="en-US" baseline="30000" dirty="0">
                <a:solidFill>
                  <a:schemeClr val="tx1">
                    <a:lumMod val="75000"/>
                    <a:lumOff val="25000"/>
                  </a:schemeClr>
                </a:solidFill>
                <a:latin typeface="Helvetica Light"/>
              </a:rPr>
              <a:t>3</a:t>
            </a:r>
            <a:r>
              <a:rPr lang="en-US" dirty="0">
                <a:solidFill>
                  <a:schemeClr val="tx1">
                    <a:lumMod val="75000"/>
                    <a:lumOff val="25000"/>
                  </a:schemeClr>
                </a:solidFill>
                <a:latin typeface="Helvetica Light"/>
              </a:rPr>
              <a:t> Framework</a:t>
            </a:r>
          </a:p>
        </p:txBody>
      </p:sp>
      <p:pic>
        <p:nvPicPr>
          <p:cNvPr id="14" name="Picture 13"/>
          <p:cNvPicPr>
            <a:picLocks noChangeAspect="1"/>
          </p:cNvPicPr>
          <p:nvPr/>
        </p:nvPicPr>
        <p:blipFill>
          <a:blip r:embed="rId6"/>
          <a:stretch>
            <a:fillRect/>
          </a:stretch>
        </p:blipFill>
        <p:spPr>
          <a:xfrm>
            <a:off x="5906786" y="1892734"/>
            <a:ext cx="723725" cy="531034"/>
          </a:xfrm>
          <a:prstGeom prst="rect">
            <a:avLst/>
          </a:prstGeom>
        </p:spPr>
      </p:pic>
      <p:sp>
        <p:nvSpPr>
          <p:cNvPr id="15" name="TextBox 14"/>
          <p:cNvSpPr txBox="1"/>
          <p:nvPr/>
        </p:nvSpPr>
        <p:spPr>
          <a:xfrm>
            <a:off x="6634381" y="1970546"/>
            <a:ext cx="1739422" cy="276999"/>
          </a:xfrm>
          <a:prstGeom prst="rect">
            <a:avLst/>
          </a:prstGeom>
          <a:noFill/>
        </p:spPr>
        <p:txBody>
          <a:bodyPr wrap="square" rtlCol="0">
            <a:spAutoFit/>
          </a:bodyPr>
          <a:lstStyle>
            <a:defPPr marR="0" lvl="0" algn="l" rtl="0">
              <a:lnSpc>
                <a:spcPct val="100000"/>
              </a:lnSpc>
              <a:spcBef>
                <a:spcPts val="0"/>
              </a:spcBef>
              <a:spcAft>
                <a:spcPts val="0"/>
              </a:spcAft>
            </a:defPPr>
            <a:lvl1pPr algn="ctr">
              <a:defRPr sz="1200"/>
            </a:lvl1pPr>
          </a:lstStyle>
          <a:p>
            <a:pPr algn="l"/>
            <a:r>
              <a:rPr lang="en-US" dirty="0">
                <a:solidFill>
                  <a:schemeClr val="tx1">
                    <a:lumMod val="75000"/>
                    <a:lumOff val="25000"/>
                  </a:schemeClr>
                </a:solidFill>
                <a:latin typeface="Helvetica Light"/>
              </a:rPr>
              <a:t>Ecosystem</a:t>
            </a:r>
          </a:p>
        </p:txBody>
      </p:sp>
      <p:sp>
        <p:nvSpPr>
          <p:cNvPr id="17" name="Shape 127"/>
          <p:cNvSpPr txBox="1"/>
          <p:nvPr/>
        </p:nvSpPr>
        <p:spPr>
          <a:xfrm>
            <a:off x="1211178" y="2852992"/>
            <a:ext cx="4598356" cy="394162"/>
          </a:xfrm>
          <a:prstGeom prst="rect">
            <a:avLst/>
          </a:prstGeom>
          <a:noFill/>
          <a:ln>
            <a:noFill/>
          </a:ln>
        </p:spPr>
        <p:txBody>
          <a:bodyPr lIns="91425" tIns="45700" rIns="91425" bIns="45700" anchor="t" anchorCtr="0">
            <a:noAutofit/>
          </a:bodyPr>
          <a:lstStyle/>
          <a:p>
            <a:pPr marR="0" lvl="0" algn="l" rtl="0">
              <a:spcBef>
                <a:spcPts val="0"/>
              </a:spcBef>
              <a:buClr>
                <a:srgbClr val="595959"/>
              </a:buClr>
              <a:buSzPct val="100000"/>
            </a:pPr>
            <a:r>
              <a:rPr lang="en-US" dirty="0">
                <a:solidFill>
                  <a:schemeClr val="tx1">
                    <a:lumMod val="75000"/>
                    <a:lumOff val="25000"/>
                  </a:schemeClr>
                </a:solidFill>
                <a:latin typeface="Helvetica Light"/>
                <a:ea typeface="Helvetica Light"/>
                <a:cs typeface="Helvetica Light"/>
                <a:sym typeface="Questrial"/>
              </a:rPr>
              <a:t>The 3 main vectors of our innovation pod are:</a:t>
            </a:r>
            <a:endParaRPr lang="en-US" dirty="0">
              <a:solidFill>
                <a:schemeClr val="tx1">
                  <a:lumMod val="75000"/>
                  <a:lumOff val="25000"/>
                </a:schemeClr>
              </a:solidFill>
              <a:latin typeface="Helvetica Light"/>
              <a:ea typeface="Questrial"/>
              <a:cs typeface="Helvetica" panose="020B0604020202020204" pitchFamily="34" charset="0"/>
              <a:sym typeface="Questrial"/>
            </a:endParaRPr>
          </a:p>
          <a:p>
            <a:pPr marL="342900" marR="0" lvl="0" indent="-342900" algn="l" rtl="0">
              <a:spcBef>
                <a:spcPts val="0"/>
              </a:spcBef>
              <a:buClr>
                <a:srgbClr val="595959"/>
              </a:buClr>
              <a:buSzPct val="100000"/>
              <a:buFont typeface="Arial"/>
              <a:buChar char="•"/>
            </a:pPr>
            <a:endParaRPr lang="en-US" dirty="0">
              <a:solidFill>
                <a:schemeClr val="tx1">
                  <a:lumMod val="75000"/>
                  <a:lumOff val="25000"/>
                </a:schemeClr>
              </a:solidFill>
              <a:latin typeface="Helvetica Light"/>
              <a:ea typeface="Questrial"/>
              <a:cs typeface="Helvetica" panose="020B0604020202020204" pitchFamily="34" charset="0"/>
              <a:sym typeface="Questrial"/>
            </a:endParaRPr>
          </a:p>
          <a:p>
            <a:pPr marL="342900" marR="0" lvl="0" indent="-342900" algn="l" rtl="0">
              <a:spcBef>
                <a:spcPts val="0"/>
              </a:spcBef>
              <a:buClr>
                <a:srgbClr val="595959"/>
              </a:buClr>
              <a:buSzPct val="100000"/>
              <a:buFont typeface="Arial"/>
              <a:buChar char="•"/>
            </a:pPr>
            <a:endParaRPr dirty="0">
              <a:solidFill>
                <a:schemeClr val="tx1">
                  <a:lumMod val="75000"/>
                  <a:lumOff val="25000"/>
                </a:schemeClr>
              </a:solidFill>
              <a:latin typeface="Helvetica Light"/>
              <a:ea typeface="Questrial"/>
              <a:cs typeface="Helvetica" panose="020B0604020202020204" pitchFamily="34" charset="0"/>
              <a:sym typeface="Questrial"/>
            </a:endParaRPr>
          </a:p>
        </p:txBody>
      </p:sp>
      <p:sp>
        <p:nvSpPr>
          <p:cNvPr id="18" name="TextBox 17"/>
          <p:cNvSpPr txBox="1"/>
          <p:nvPr/>
        </p:nvSpPr>
        <p:spPr>
          <a:xfrm>
            <a:off x="1677546" y="3247154"/>
            <a:ext cx="6400800" cy="1815882"/>
          </a:xfrm>
          <a:prstGeom prst="rect">
            <a:avLst/>
          </a:prstGeom>
          <a:noFill/>
        </p:spPr>
        <p:txBody>
          <a:bodyPr wrap="square" rtlCol="0">
            <a:spAutoFit/>
          </a:bodyPr>
          <a:lstStyle/>
          <a:p>
            <a:pPr lvl="1">
              <a:buClr>
                <a:srgbClr val="595959"/>
              </a:buClr>
              <a:buSzPct val="100000"/>
            </a:pPr>
            <a:r>
              <a:rPr lang="en-US" dirty="0">
                <a:solidFill>
                  <a:schemeClr val="tx1">
                    <a:lumMod val="75000"/>
                    <a:lumOff val="25000"/>
                  </a:schemeClr>
                </a:solidFill>
                <a:latin typeface="Helvetica Light"/>
                <a:ea typeface="Helvetica Light"/>
                <a:cs typeface="Helvetica Light"/>
                <a:sym typeface="Questrial"/>
              </a:rPr>
              <a:t>Our incredible agility to define problems and generate high fidelity consumer/ employee insights</a:t>
            </a:r>
          </a:p>
          <a:p>
            <a:pPr lvl="0">
              <a:buClr>
                <a:srgbClr val="595959"/>
              </a:buClr>
              <a:buSzPct val="100000"/>
            </a:pPr>
            <a:endParaRPr lang="en-US" dirty="0">
              <a:solidFill>
                <a:schemeClr val="tx1">
                  <a:lumMod val="75000"/>
                  <a:lumOff val="25000"/>
                </a:schemeClr>
              </a:solidFill>
              <a:latin typeface="Helvetica Light"/>
              <a:ea typeface="Helvetica Light"/>
              <a:cs typeface="Helvetica Light"/>
              <a:sym typeface="Questrial"/>
            </a:endParaRPr>
          </a:p>
          <a:p>
            <a:r>
              <a:rPr lang="en-US" dirty="0">
                <a:solidFill>
                  <a:schemeClr val="tx1">
                    <a:lumMod val="75000"/>
                    <a:lumOff val="25000"/>
                  </a:schemeClr>
                </a:solidFill>
                <a:latin typeface="Helvetica Light"/>
                <a:ea typeface="Questrial"/>
                <a:cs typeface="Questrial"/>
                <a:sym typeface="Questrial"/>
              </a:rPr>
              <a:t>Turbo speed translation of insights into commercially viable MVCs &amp; MVPs</a:t>
            </a:r>
          </a:p>
          <a:p>
            <a:endParaRPr lang="en-US" dirty="0">
              <a:solidFill>
                <a:schemeClr val="tx1">
                  <a:lumMod val="75000"/>
                  <a:lumOff val="25000"/>
                </a:schemeClr>
              </a:solidFill>
              <a:latin typeface="Helvetica Light"/>
            </a:endParaRPr>
          </a:p>
          <a:p>
            <a:r>
              <a:rPr lang="en-US" dirty="0">
                <a:solidFill>
                  <a:schemeClr val="tx1">
                    <a:lumMod val="75000"/>
                    <a:lumOff val="25000"/>
                  </a:schemeClr>
                </a:solidFill>
                <a:latin typeface="Helvetica Light"/>
                <a:ea typeface="Questrial"/>
                <a:cs typeface="Questrial"/>
                <a:sym typeface="Questrial"/>
              </a:rPr>
              <a:t>Access to industry leading ecosystem of experts &amp; resources/tools to quickly &amp; effectively co-create solutions</a:t>
            </a:r>
          </a:p>
          <a:p>
            <a:endParaRPr lang="en-US" dirty="0">
              <a:solidFill>
                <a:schemeClr val="tx1">
                  <a:lumMod val="75000"/>
                  <a:lumOff val="25000"/>
                </a:schemeClr>
              </a:solidFill>
              <a:latin typeface="Helvetica Light"/>
            </a:endParaRPr>
          </a:p>
        </p:txBody>
      </p:sp>
      <p:grpSp>
        <p:nvGrpSpPr>
          <p:cNvPr id="16" name="Group 15"/>
          <p:cNvGrpSpPr/>
          <p:nvPr/>
        </p:nvGrpSpPr>
        <p:grpSpPr>
          <a:xfrm>
            <a:off x="7104988" y="0"/>
            <a:ext cx="2039012" cy="1360021"/>
            <a:chOff x="7104988" y="0"/>
            <a:chExt cx="2039012" cy="1360021"/>
          </a:xfrm>
        </p:grpSpPr>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04988" y="0"/>
              <a:ext cx="2039012" cy="1360021"/>
            </a:xfrm>
            <a:prstGeom prst="rect">
              <a:avLst/>
            </a:prstGeom>
          </p:spPr>
        </p:pic>
        <p:sp>
          <p:nvSpPr>
            <p:cNvPr id="23" name="Rectangle 22"/>
            <p:cNvSpPr/>
            <p:nvPr/>
          </p:nvSpPr>
          <p:spPr>
            <a:xfrm flipV="1">
              <a:off x="7114032" y="859254"/>
              <a:ext cx="2029968" cy="500767"/>
            </a:xfrm>
            <a:prstGeom prst="rect">
              <a:avLst/>
            </a:prstGeom>
            <a:gradFill flip="none" rotWithShape="1">
              <a:gsLst>
                <a:gs pos="0">
                  <a:schemeClr val="bg1"/>
                </a:gs>
                <a:gs pos="10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5345" y="3913156"/>
            <a:ext cx="282201" cy="228492"/>
          </a:xfrm>
          <a:prstGeom prst="rect">
            <a:avLst/>
          </a:prstGeom>
        </p:spPr>
      </p:pic>
      <p:pic>
        <p:nvPicPr>
          <p:cNvPr id="28" name="Picture 2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62535" y="3351156"/>
            <a:ext cx="180536" cy="269114"/>
          </a:xfrm>
          <a:prstGeom prst="rect">
            <a:avLst/>
          </a:prstGeom>
        </p:spPr>
      </p:pic>
      <p:pic>
        <p:nvPicPr>
          <p:cNvPr id="29" name="Picture 28"/>
          <p:cNvPicPr>
            <a:picLocks noChangeAspect="1"/>
          </p:cNvPicPr>
          <p:nvPr/>
        </p:nvPicPr>
        <p:blipFill rotWithShape="1">
          <a:blip r:embed="rId10">
            <a:extLst>
              <a:ext uri="{28A0092B-C50C-407E-A947-70E740481C1C}">
                <a14:useLocalDpi xmlns:a14="http://schemas.microsoft.com/office/drawing/2010/main" val="0"/>
              </a:ext>
            </a:extLst>
          </a:blip>
          <a:srcRect l="52225" t="7419" r="7423" b="61946"/>
          <a:stretch/>
        </p:blipFill>
        <p:spPr>
          <a:xfrm>
            <a:off x="1378381" y="4422315"/>
            <a:ext cx="359469" cy="272901"/>
          </a:xfrm>
          <a:prstGeom prst="rect">
            <a:avLst/>
          </a:prstGeom>
        </p:spPr>
      </p:pic>
    </p:spTree>
    <p:custDataLst>
      <p:tags r:id="rId1"/>
    </p:custDataLst>
    <p:extLst>
      <p:ext uri="{BB962C8B-B14F-4D97-AF65-F5344CB8AC3E}">
        <p14:creationId xmlns:p14="http://schemas.microsoft.com/office/powerpoint/2010/main" val="3003822451"/>
      </p:ext>
    </p:extLst>
  </p:cSld>
  <p:clrMapOvr>
    <a:masterClrMapping/>
  </p:clrMapOvr>
  <mc:AlternateContent xmlns:mc="http://schemas.openxmlformats.org/markup-compatibility/2006" xmlns:p14="http://schemas.microsoft.com/office/powerpoint/2010/main">
    <mc:Choice Requires="p14">
      <p:transition spd="slow" p14:dur="2000" advTm="68598"/>
    </mc:Choice>
    <mc:Fallback xmlns="">
      <p:transition spd="slow" advTm="685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20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200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0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00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200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2259" b="38386"/>
          <a:stretch/>
        </p:blipFill>
        <p:spPr>
          <a:xfrm>
            <a:off x="1193800" y="709295"/>
            <a:ext cx="6756400" cy="1858010"/>
          </a:xfrm>
          <a:prstGeom prst="rect">
            <a:avLst/>
          </a:prstGeom>
        </p:spPr>
      </p:pic>
      <p:sp>
        <p:nvSpPr>
          <p:cNvPr id="2" name="Title 1"/>
          <p:cNvSpPr>
            <a:spLocks noGrp="1"/>
          </p:cNvSpPr>
          <p:nvPr>
            <p:ph type="title"/>
          </p:nvPr>
        </p:nvSpPr>
        <p:spPr>
          <a:xfrm>
            <a:off x="644877" y="272041"/>
            <a:ext cx="5222524" cy="608620"/>
          </a:xfrm>
        </p:spPr>
        <p:txBody>
          <a:bodyPr vert="horz" lIns="89290" tIns="44644" rIns="89290" bIns="0" rtlCol="0" anchor="t" anchorCtr="0">
            <a:normAutofit/>
          </a:bodyPr>
          <a:lstStyle/>
          <a:p>
            <a:r>
              <a:rPr lang="en-US" dirty="0">
                <a:solidFill>
                  <a:srgbClr val="C00000"/>
                </a:solidFill>
                <a:latin typeface="Helvetica" panose="020B0604020202020204" pitchFamily="34" charset="0"/>
                <a:cs typeface="Helvetica" panose="020B0604020202020204" pitchFamily="34" charset="0"/>
              </a:rPr>
              <a:t>What is an Innovation Pod™?</a:t>
            </a:r>
          </a:p>
        </p:txBody>
      </p:sp>
      <p:sp>
        <p:nvSpPr>
          <p:cNvPr id="127" name="Shape 127"/>
          <p:cNvSpPr txBox="1"/>
          <p:nvPr/>
        </p:nvSpPr>
        <p:spPr>
          <a:xfrm>
            <a:off x="620900" y="2823784"/>
            <a:ext cx="4037308" cy="600124"/>
          </a:xfrm>
          <a:prstGeom prst="rect">
            <a:avLst/>
          </a:prstGeom>
          <a:noFill/>
          <a:ln>
            <a:noFill/>
          </a:ln>
        </p:spPr>
        <p:txBody>
          <a:bodyPr wrap="square" lIns="91425" tIns="45700" rIns="91425" bIns="45700" anchor="t" anchorCtr="0">
            <a:spAutoFit/>
          </a:bodyPr>
          <a:lstStyle/>
          <a:p>
            <a:pPr marR="0" lvl="0" algn="l" rtl="0">
              <a:spcBef>
                <a:spcPts val="0"/>
              </a:spcBef>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A team of 3 – Domain lead, Innovation lead, Technology lead working with you to sense and create meaningful problem definitions</a:t>
            </a:r>
            <a:endParaRPr lang="en-US" sz="1100" b="0" i="0" u="none" strike="noStrike" cap="none" dirty="0">
              <a:solidFill>
                <a:schemeClr val="tx1">
                  <a:lumMod val="75000"/>
                  <a:lumOff val="25000"/>
                </a:schemeClr>
              </a:solidFill>
              <a:latin typeface="Helvetica Light"/>
              <a:ea typeface="Questrial"/>
              <a:cs typeface="Arial" panose="020B0604020202020204" pitchFamily="34" charset="0"/>
              <a:sym typeface="Questrial"/>
            </a:endParaRPr>
          </a:p>
        </p:txBody>
      </p:sp>
      <p:sp>
        <p:nvSpPr>
          <p:cNvPr id="7" name="Shape 127"/>
          <p:cNvSpPr txBox="1"/>
          <p:nvPr/>
        </p:nvSpPr>
        <p:spPr>
          <a:xfrm>
            <a:off x="644877" y="4073738"/>
            <a:ext cx="4037308" cy="430847"/>
          </a:xfrm>
          <a:prstGeom prst="rect">
            <a:avLst/>
          </a:prstGeom>
          <a:noFill/>
          <a:ln>
            <a:noFill/>
          </a:ln>
        </p:spPr>
        <p:txBody>
          <a:bodyPr wrap="square" lIns="91425" tIns="45700" rIns="91425" bIns="45700" anchor="t" anchorCtr="0">
            <a:spAutoFit/>
          </a:bodyPr>
          <a:lstStyle/>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Curates MVCs into Minimum Viable Products(MVP) in </a:t>
            </a:r>
          </a:p>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12 to16 weeks</a:t>
            </a:r>
          </a:p>
        </p:txBody>
      </p:sp>
      <p:sp>
        <p:nvSpPr>
          <p:cNvPr id="9" name="Shape 127"/>
          <p:cNvSpPr txBox="1"/>
          <p:nvPr/>
        </p:nvSpPr>
        <p:spPr>
          <a:xfrm>
            <a:off x="5116303" y="3469174"/>
            <a:ext cx="4037308" cy="430847"/>
          </a:xfrm>
          <a:prstGeom prst="rect">
            <a:avLst/>
          </a:prstGeom>
          <a:noFill/>
          <a:ln>
            <a:noFill/>
          </a:ln>
        </p:spPr>
        <p:txBody>
          <a:bodyPr wrap="square" lIns="91425" tIns="45700" rIns="91425" bIns="45700" anchor="t" anchorCtr="0">
            <a:spAutoFit/>
          </a:bodyPr>
          <a:lstStyle/>
          <a:p>
            <a:pPr>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UST Ecosystem to create disruptive and cutting edge innovative solutions</a:t>
            </a:r>
          </a:p>
        </p:txBody>
      </p:sp>
      <p:sp>
        <p:nvSpPr>
          <p:cNvPr id="6" name="Shape 127"/>
          <p:cNvSpPr txBox="1"/>
          <p:nvPr/>
        </p:nvSpPr>
        <p:spPr>
          <a:xfrm>
            <a:off x="644877" y="3469175"/>
            <a:ext cx="3658467" cy="430847"/>
          </a:xfrm>
          <a:prstGeom prst="rect">
            <a:avLst/>
          </a:prstGeom>
          <a:noFill/>
          <a:ln>
            <a:noFill/>
          </a:ln>
        </p:spPr>
        <p:txBody>
          <a:bodyPr wrap="square" lIns="91425" tIns="45700" rIns="91425" bIns="45700" anchor="t" anchorCtr="0">
            <a:spAutoFit/>
          </a:bodyPr>
          <a:lstStyle/>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Brings Minimum Viable Concepts(MVC) to you in </a:t>
            </a:r>
          </a:p>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3 to 4 weeks</a:t>
            </a:r>
          </a:p>
        </p:txBody>
      </p:sp>
      <p:sp>
        <p:nvSpPr>
          <p:cNvPr id="8" name="Shape 127"/>
          <p:cNvSpPr txBox="1"/>
          <p:nvPr/>
        </p:nvSpPr>
        <p:spPr>
          <a:xfrm>
            <a:off x="5169261" y="4052018"/>
            <a:ext cx="3658467" cy="430847"/>
          </a:xfrm>
          <a:prstGeom prst="rect">
            <a:avLst/>
          </a:prstGeom>
          <a:noFill/>
          <a:ln>
            <a:noFill/>
          </a:ln>
        </p:spPr>
        <p:txBody>
          <a:bodyPr wrap="square" lIns="91425" tIns="45700" rIns="91425" bIns="45700" anchor="t" anchorCtr="0">
            <a:spAutoFit/>
          </a:bodyPr>
          <a:lstStyle/>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An Innovation Management Solution that complements and accelerates your innovation capabilities</a:t>
            </a:r>
          </a:p>
        </p:txBody>
      </p:sp>
      <p:sp>
        <p:nvSpPr>
          <p:cNvPr id="10" name="Shape 127"/>
          <p:cNvSpPr txBox="1"/>
          <p:nvPr/>
        </p:nvSpPr>
        <p:spPr>
          <a:xfrm>
            <a:off x="5116303" y="2852668"/>
            <a:ext cx="3658467" cy="430847"/>
          </a:xfrm>
          <a:prstGeom prst="rect">
            <a:avLst/>
          </a:prstGeom>
          <a:noFill/>
          <a:ln>
            <a:noFill/>
          </a:ln>
        </p:spPr>
        <p:txBody>
          <a:bodyPr wrap="square" lIns="91425" tIns="45700" rIns="91425" bIns="45700" anchor="t" anchorCtr="0">
            <a:spAutoFit/>
          </a:bodyPr>
          <a:lstStyle/>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Fine tuned innovation processes through </a:t>
            </a:r>
          </a:p>
          <a:p>
            <a:pPr lvl="0">
              <a:buClr>
                <a:srgbClr val="595959"/>
              </a:buClr>
              <a:buSzPct val="100000"/>
            </a:pPr>
            <a:r>
              <a:rPr lang="en-US" sz="1100" dirty="0">
                <a:solidFill>
                  <a:schemeClr val="tx1">
                    <a:lumMod val="75000"/>
                    <a:lumOff val="25000"/>
                  </a:schemeClr>
                </a:solidFill>
                <a:latin typeface="Helvetica Light"/>
                <a:ea typeface="Questrial"/>
                <a:cs typeface="Arial" panose="020B0604020202020204" pitchFamily="34" charset="0"/>
                <a:sym typeface="Questrial"/>
              </a:rPr>
              <a:t>Agile Innovation</a:t>
            </a:r>
          </a:p>
        </p:txBody>
      </p:sp>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394094" y="2870050"/>
            <a:ext cx="226806" cy="226806"/>
          </a:xfrm>
          <a:prstGeom prst="ellipse">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394094" y="3557292"/>
            <a:ext cx="226806" cy="226806"/>
          </a:xfrm>
          <a:prstGeom prst="ellipse">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394094" y="4176620"/>
            <a:ext cx="226806" cy="226806"/>
          </a:xfrm>
          <a:prstGeom prst="ellipse">
            <a:avLst/>
          </a:prstGeom>
        </p:spPr>
      </p:pic>
      <p:pic>
        <p:nvPicPr>
          <p:cNvPr id="16" name="Picture 15"/>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4889497" y="2870050"/>
            <a:ext cx="226806" cy="226806"/>
          </a:xfrm>
          <a:prstGeom prst="ellipse">
            <a:avLst/>
          </a:prstGeom>
        </p:spPr>
      </p:pic>
      <p:pic>
        <p:nvPicPr>
          <p:cNvPr id="17" name="Picture 16"/>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4889497" y="3505412"/>
            <a:ext cx="226806" cy="226806"/>
          </a:xfrm>
          <a:prstGeom prst="ellipse">
            <a:avLst/>
          </a:prstGeom>
        </p:spPr>
      </p:pic>
      <p:pic>
        <p:nvPicPr>
          <p:cNvPr id="18" name="Picture 17"/>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4889497" y="4176620"/>
            <a:ext cx="226806" cy="226806"/>
          </a:xfrm>
          <a:prstGeom prst="ellipse">
            <a:avLst/>
          </a:prstGeom>
        </p:spPr>
      </p:pic>
    </p:spTree>
    <p:extLst>
      <p:ext uri="{BB962C8B-B14F-4D97-AF65-F5344CB8AC3E}">
        <p14:creationId xmlns:p14="http://schemas.microsoft.com/office/powerpoint/2010/main" val="2323260063"/>
      </p:ext>
    </p:extLst>
  </p:cSld>
  <p:clrMapOvr>
    <a:masterClrMapping/>
  </p:clrMapOvr>
  <mc:AlternateContent xmlns:mc="http://schemas.openxmlformats.org/markup-compatibility/2006" xmlns:p14="http://schemas.microsoft.com/office/powerpoint/2010/main">
    <mc:Choice Requires="p14">
      <p:transition spd="slow" p14:dur="2000" advTm="228877"/>
    </mc:Choice>
    <mc:Fallback xmlns="">
      <p:transition spd="slow" advTm="22887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fade">
                                      <p:cBhvr>
                                        <p:cTn id="12" dur="1000"/>
                                        <p:tgtEl>
                                          <p:spTgt spid="127"/>
                                        </p:tgtEl>
                                      </p:cBhvr>
                                    </p:animEffect>
                                    <p:anim calcmode="lin" valueType="num">
                                      <p:cBhvr>
                                        <p:cTn id="13" dur="1000" fill="hold"/>
                                        <p:tgtEl>
                                          <p:spTgt spid="127"/>
                                        </p:tgtEl>
                                        <p:attrNameLst>
                                          <p:attrName>ppt_x</p:attrName>
                                        </p:attrNameLst>
                                      </p:cBhvr>
                                      <p:tavLst>
                                        <p:tav tm="0">
                                          <p:val>
                                            <p:strVal val="#ppt_x"/>
                                          </p:val>
                                        </p:tav>
                                        <p:tav tm="100000">
                                          <p:val>
                                            <p:strVal val="#ppt_x"/>
                                          </p:val>
                                        </p:tav>
                                      </p:tavLst>
                                    </p:anim>
                                    <p:anim calcmode="lin" valueType="num">
                                      <p:cBhvr>
                                        <p:cTn id="14" dur="1000" fill="hold"/>
                                        <p:tgtEl>
                                          <p:spTgt spid="12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1000"/>
                                        <p:tgtEl>
                                          <p:spTgt spid="15"/>
                                        </p:tgtEl>
                                      </p:cBhvr>
                                    </p:animEffect>
                                    <p:anim calcmode="lin" valueType="num">
                                      <p:cBhvr>
                                        <p:cTn id="28" dur="1000" fill="hold"/>
                                        <p:tgtEl>
                                          <p:spTgt spid="15"/>
                                        </p:tgtEl>
                                        <p:attrNameLst>
                                          <p:attrName>ppt_x</p:attrName>
                                        </p:attrNameLst>
                                      </p:cBhvr>
                                      <p:tavLst>
                                        <p:tav tm="0">
                                          <p:val>
                                            <p:strVal val="#ppt_x"/>
                                          </p:val>
                                        </p:tav>
                                        <p:tav tm="100000">
                                          <p:val>
                                            <p:strVal val="#ppt_x"/>
                                          </p:val>
                                        </p:tav>
                                      </p:tavLst>
                                    </p:anim>
                                    <p:anim calcmode="lin" valueType="num">
                                      <p:cBhvr>
                                        <p:cTn id="29" dur="1000" fill="hold"/>
                                        <p:tgtEl>
                                          <p:spTgt spid="1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42" presetClass="entr" presetSubtype="0" fill="hold"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1000"/>
                                        <p:tgtEl>
                                          <p:spTgt spid="16"/>
                                        </p:tgtEl>
                                      </p:cBhvr>
                                    </p:animEffect>
                                    <p:anim calcmode="lin" valueType="num">
                                      <p:cBhvr>
                                        <p:cTn id="39" dur="1000" fill="hold"/>
                                        <p:tgtEl>
                                          <p:spTgt spid="16"/>
                                        </p:tgtEl>
                                        <p:attrNameLst>
                                          <p:attrName>ppt_x</p:attrName>
                                        </p:attrNameLst>
                                      </p:cBhvr>
                                      <p:tavLst>
                                        <p:tav tm="0">
                                          <p:val>
                                            <p:strVal val="#ppt_x"/>
                                          </p:val>
                                        </p:tav>
                                        <p:tav tm="100000">
                                          <p:val>
                                            <p:strVal val="#ppt_x"/>
                                          </p:val>
                                        </p:tav>
                                      </p:tavLst>
                                    </p:anim>
                                    <p:anim calcmode="lin" valueType="num">
                                      <p:cBhvr>
                                        <p:cTn id="40" dur="1000" fill="hold"/>
                                        <p:tgtEl>
                                          <p:spTgt spid="16"/>
                                        </p:tgtEl>
                                        <p:attrNameLst>
                                          <p:attrName>ppt_y</p:attrName>
                                        </p:attrNameLst>
                                      </p:cBhvr>
                                      <p:tavLst>
                                        <p:tav tm="0">
                                          <p:val>
                                            <p:strVal val="#ppt_y+.1"/>
                                          </p:val>
                                        </p:tav>
                                        <p:tav tm="100000">
                                          <p:val>
                                            <p:strVal val="#ppt_y"/>
                                          </p:val>
                                        </p:tav>
                                      </p:tavLst>
                                    </p:anim>
                                  </p:childTnLst>
                                </p:cTn>
                              </p:par>
                            </p:childTnLst>
                          </p:cTn>
                        </p:par>
                        <p:par>
                          <p:cTn id="41" fill="hold">
                            <p:stCondLst>
                              <p:cond delay="2000"/>
                            </p:stCondLst>
                            <p:childTnLst>
                              <p:par>
                                <p:cTn id="42" presetID="42"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par>
                          <p:cTn id="47" fill="hold">
                            <p:stCondLst>
                              <p:cond delay="3000"/>
                            </p:stCondLst>
                            <p:childTnLst>
                              <p:par>
                                <p:cTn id="48" presetID="42" presetClass="entr" presetSubtype="0"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1000"/>
                                        <p:tgtEl>
                                          <p:spTgt spid="17"/>
                                        </p:tgtEl>
                                      </p:cBhvr>
                                    </p:animEffect>
                                    <p:anim calcmode="lin" valueType="num">
                                      <p:cBhvr>
                                        <p:cTn id="51" dur="1000" fill="hold"/>
                                        <p:tgtEl>
                                          <p:spTgt spid="17"/>
                                        </p:tgtEl>
                                        <p:attrNameLst>
                                          <p:attrName>ppt_x</p:attrName>
                                        </p:attrNameLst>
                                      </p:cBhvr>
                                      <p:tavLst>
                                        <p:tav tm="0">
                                          <p:val>
                                            <p:strVal val="#ppt_x"/>
                                          </p:val>
                                        </p:tav>
                                        <p:tav tm="100000">
                                          <p:val>
                                            <p:strVal val="#ppt_x"/>
                                          </p:val>
                                        </p:tav>
                                      </p:tavLst>
                                    </p:anim>
                                    <p:anim calcmode="lin" valueType="num">
                                      <p:cBhvr>
                                        <p:cTn id="52" dur="1000" fill="hold"/>
                                        <p:tgtEl>
                                          <p:spTgt spid="17"/>
                                        </p:tgtEl>
                                        <p:attrNameLst>
                                          <p:attrName>ppt_y</p:attrName>
                                        </p:attrNameLst>
                                      </p:cBhvr>
                                      <p:tavLst>
                                        <p:tav tm="0">
                                          <p:val>
                                            <p:strVal val="#ppt_y+.1"/>
                                          </p:val>
                                        </p:tav>
                                        <p:tav tm="100000">
                                          <p:val>
                                            <p:strVal val="#ppt_y"/>
                                          </p:val>
                                        </p:tav>
                                      </p:tavLst>
                                    </p:anim>
                                  </p:childTnLst>
                                </p:cTn>
                              </p:par>
                            </p:childTnLst>
                          </p:cTn>
                        </p:par>
                        <p:par>
                          <p:cTn id="53" fill="hold">
                            <p:stCondLst>
                              <p:cond delay="4000"/>
                            </p:stCondLst>
                            <p:childTnLst>
                              <p:par>
                                <p:cTn id="54" presetID="42" presetClass="entr" presetSubtype="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par>
                          <p:cTn id="59" fill="hold">
                            <p:stCondLst>
                              <p:cond delay="5000"/>
                            </p:stCondLst>
                            <p:childTnLst>
                              <p:par>
                                <p:cTn id="60" presetID="42" presetClass="entr" presetSubtype="0"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1000"/>
                                        <p:tgtEl>
                                          <p:spTgt spid="18"/>
                                        </p:tgtEl>
                                      </p:cBhvr>
                                    </p:animEffect>
                                    <p:anim calcmode="lin" valueType="num">
                                      <p:cBhvr>
                                        <p:cTn id="63" dur="1000" fill="hold"/>
                                        <p:tgtEl>
                                          <p:spTgt spid="18"/>
                                        </p:tgtEl>
                                        <p:attrNameLst>
                                          <p:attrName>ppt_x</p:attrName>
                                        </p:attrNameLst>
                                      </p:cBhvr>
                                      <p:tavLst>
                                        <p:tav tm="0">
                                          <p:val>
                                            <p:strVal val="#ppt_x"/>
                                          </p:val>
                                        </p:tav>
                                        <p:tav tm="100000">
                                          <p:val>
                                            <p:strVal val="#ppt_x"/>
                                          </p:val>
                                        </p:tav>
                                      </p:tavLst>
                                    </p:anim>
                                    <p:anim calcmode="lin" valueType="num">
                                      <p:cBhvr>
                                        <p:cTn id="64" dur="1000" fill="hold"/>
                                        <p:tgtEl>
                                          <p:spTgt spid="18"/>
                                        </p:tgtEl>
                                        <p:attrNameLst>
                                          <p:attrName>ppt_y</p:attrName>
                                        </p:attrNameLst>
                                      </p:cBhvr>
                                      <p:tavLst>
                                        <p:tav tm="0">
                                          <p:val>
                                            <p:strVal val="#ppt_y+.1"/>
                                          </p:val>
                                        </p:tav>
                                        <p:tav tm="100000">
                                          <p:val>
                                            <p:strVal val="#ppt_y"/>
                                          </p:val>
                                        </p:tav>
                                      </p:tavLst>
                                    </p:anim>
                                  </p:childTnLst>
                                </p:cTn>
                              </p:par>
                            </p:childTnLst>
                          </p:cTn>
                        </p:par>
                        <p:par>
                          <p:cTn id="65" fill="hold">
                            <p:stCondLst>
                              <p:cond delay="6000"/>
                            </p:stCondLst>
                            <p:childTnLst>
                              <p:par>
                                <p:cTn id="66" presetID="42" presetClass="entr" presetSubtype="0" fill="hold" grpId="0" nodeType="after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1000"/>
                                        <p:tgtEl>
                                          <p:spTgt spid="8"/>
                                        </p:tgtEl>
                                      </p:cBhvr>
                                    </p:animEffect>
                                    <p:anim calcmode="lin" valueType="num">
                                      <p:cBhvr>
                                        <p:cTn id="69" dur="1000" fill="hold"/>
                                        <p:tgtEl>
                                          <p:spTgt spid="8"/>
                                        </p:tgtEl>
                                        <p:attrNameLst>
                                          <p:attrName>ppt_x</p:attrName>
                                        </p:attrNameLst>
                                      </p:cBhvr>
                                      <p:tavLst>
                                        <p:tav tm="0">
                                          <p:val>
                                            <p:strVal val="#ppt_x"/>
                                          </p:val>
                                        </p:tav>
                                        <p:tav tm="100000">
                                          <p:val>
                                            <p:strVal val="#ppt_x"/>
                                          </p:val>
                                        </p:tav>
                                      </p:tavLst>
                                    </p:anim>
                                    <p:anim calcmode="lin" valueType="num">
                                      <p:cBhvr>
                                        <p:cTn id="7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7" grpId="0"/>
      <p:bldP spid="9" grpId="0"/>
      <p:bldP spid="6"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Title 1"/>
          <p:cNvSpPr>
            <a:spLocks noGrp="1"/>
          </p:cNvSpPr>
          <p:nvPr>
            <p:ph type="title"/>
          </p:nvPr>
        </p:nvSpPr>
        <p:spPr/>
        <p:txBody>
          <a:bodyPr vert="horz" lIns="89290" tIns="44644" rIns="89290" bIns="0" rtlCol="0" anchor="t" anchorCtr="0">
            <a:normAutofit/>
          </a:bodyPr>
          <a:lstStyle/>
          <a:p>
            <a:r>
              <a:rPr lang="en-US" dirty="0">
                <a:solidFill>
                  <a:srgbClr val="C00000"/>
                </a:solidFill>
                <a:latin typeface="Helvetica" panose="020B0604020202020204" pitchFamily="34" charset="0"/>
                <a:cs typeface="Helvetica" panose="020B0604020202020204" pitchFamily="34" charset="0"/>
              </a:rPr>
              <a:t>What are our Differentiators?</a:t>
            </a:r>
          </a:p>
        </p:txBody>
      </p:sp>
      <p:pic>
        <p:nvPicPr>
          <p:cNvPr id="18" name="Shape 257"/>
          <p:cNvPicPr preferRelativeResize="0"/>
          <p:nvPr/>
        </p:nvPicPr>
        <p:blipFill rotWithShape="1">
          <a:blip r:embed="rId4">
            <a:alphaModFix/>
          </a:blip>
          <a:srcRect/>
          <a:stretch/>
        </p:blipFill>
        <p:spPr>
          <a:xfrm>
            <a:off x="2336045" y="1313119"/>
            <a:ext cx="2115757" cy="1337681"/>
          </a:xfrm>
          <a:prstGeom prst="rect">
            <a:avLst/>
          </a:prstGeom>
          <a:noFill/>
          <a:ln>
            <a:noFill/>
          </a:ln>
        </p:spPr>
      </p:pic>
      <p:pic>
        <p:nvPicPr>
          <p:cNvPr id="5" name="Picture 4"/>
          <p:cNvPicPr>
            <a:picLocks noChangeAspect="1"/>
          </p:cNvPicPr>
          <p:nvPr/>
        </p:nvPicPr>
        <p:blipFill>
          <a:blip r:embed="rId5"/>
          <a:stretch>
            <a:fillRect/>
          </a:stretch>
        </p:blipFill>
        <p:spPr>
          <a:xfrm>
            <a:off x="6776892" y="1305881"/>
            <a:ext cx="2355894" cy="1140933"/>
          </a:xfrm>
          <a:prstGeom prst="rect">
            <a:avLst/>
          </a:prstGeom>
        </p:spPr>
      </p:pic>
      <p:pic>
        <p:nvPicPr>
          <p:cNvPr id="19" name="Picture 18"/>
          <p:cNvPicPr>
            <a:picLocks noChangeAspect="1"/>
          </p:cNvPicPr>
          <p:nvPr/>
        </p:nvPicPr>
        <p:blipFill>
          <a:blip r:embed="rId6"/>
          <a:stretch>
            <a:fillRect/>
          </a:stretch>
        </p:blipFill>
        <p:spPr>
          <a:xfrm>
            <a:off x="2264278" y="3138607"/>
            <a:ext cx="2661936" cy="1382223"/>
          </a:xfrm>
          <a:prstGeom prst="rect">
            <a:avLst/>
          </a:prstGeom>
        </p:spPr>
      </p:pic>
      <p:sp>
        <p:nvSpPr>
          <p:cNvPr id="6" name="Rounded Rectangle 5"/>
          <p:cNvSpPr/>
          <p:nvPr/>
        </p:nvSpPr>
        <p:spPr>
          <a:xfrm>
            <a:off x="104185" y="1572454"/>
            <a:ext cx="2297672" cy="874360"/>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Our proprietary methodology to get deep consumer insights and understand the ‘why’ behind the problems</a:t>
            </a:r>
          </a:p>
        </p:txBody>
      </p:sp>
      <p:sp>
        <p:nvSpPr>
          <p:cNvPr id="7" name="Rounded Rectangle 6"/>
          <p:cNvSpPr/>
          <p:nvPr/>
        </p:nvSpPr>
        <p:spPr>
          <a:xfrm>
            <a:off x="317332" y="985553"/>
            <a:ext cx="1740814" cy="655132"/>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Design For Happiness (D4H)</a:t>
            </a:r>
          </a:p>
        </p:txBody>
      </p:sp>
      <p:sp>
        <p:nvSpPr>
          <p:cNvPr id="9" name="Rounded Rectangle 8"/>
          <p:cNvSpPr/>
          <p:nvPr/>
        </p:nvSpPr>
        <p:spPr>
          <a:xfrm>
            <a:off x="5022412" y="985553"/>
            <a:ext cx="1740814" cy="499817"/>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cs typeface="Arial" panose="020B0604020202020204" pitchFamily="34" charset="0"/>
              </a:rPr>
              <a:t>The Ecosystem</a:t>
            </a:r>
          </a:p>
        </p:txBody>
      </p:sp>
      <p:sp>
        <p:nvSpPr>
          <p:cNvPr id="11" name="Rounded Rectangle 10"/>
          <p:cNvSpPr/>
          <p:nvPr/>
        </p:nvSpPr>
        <p:spPr>
          <a:xfrm>
            <a:off x="5335210" y="3252560"/>
            <a:ext cx="1740814" cy="369228"/>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Hyper Agile</a:t>
            </a:r>
          </a:p>
        </p:txBody>
      </p:sp>
      <p:sp>
        <p:nvSpPr>
          <p:cNvPr id="12" name="Rounded Rectangle 11"/>
          <p:cNvSpPr/>
          <p:nvPr/>
        </p:nvSpPr>
        <p:spPr>
          <a:xfrm>
            <a:off x="5177051" y="3621788"/>
            <a:ext cx="2071535" cy="785560"/>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Agile Innovation frameworks to accelerate success and ignite creativity</a:t>
            </a:r>
            <a:endParaRPr lang="en-US" sz="1100" dirty="0">
              <a:solidFill>
                <a:schemeClr val="tx1">
                  <a:lumMod val="75000"/>
                  <a:lumOff val="25000"/>
                </a:schemeClr>
              </a:solidFill>
              <a:latin typeface="Helvetica Light"/>
              <a:ea typeface="Questrial"/>
              <a:cs typeface="Arial" panose="020B0604020202020204" pitchFamily="34" charset="0"/>
            </a:endParaRPr>
          </a:p>
        </p:txBody>
      </p:sp>
      <p:sp>
        <p:nvSpPr>
          <p:cNvPr id="13" name="Rounded Rectangle 12"/>
          <p:cNvSpPr/>
          <p:nvPr/>
        </p:nvSpPr>
        <p:spPr>
          <a:xfrm>
            <a:off x="367364" y="3182688"/>
            <a:ext cx="1740814" cy="655132"/>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Scale @ Turbo Speed</a:t>
            </a:r>
          </a:p>
        </p:txBody>
      </p:sp>
      <p:sp>
        <p:nvSpPr>
          <p:cNvPr id="14" name="Rounded Rectangle 13"/>
          <p:cNvSpPr/>
          <p:nvPr/>
        </p:nvSpPr>
        <p:spPr>
          <a:xfrm>
            <a:off x="-58095" y="3717860"/>
            <a:ext cx="2322373" cy="655132"/>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UST ID</a:t>
            </a:r>
            <a:r>
              <a:rPr lang="en-US" sz="1100" baseline="30000" dirty="0">
                <a:solidFill>
                  <a:schemeClr val="tx1">
                    <a:lumMod val="75000"/>
                    <a:lumOff val="25000"/>
                  </a:schemeClr>
                </a:solidFill>
                <a:latin typeface="Helvetica Light"/>
                <a:ea typeface="Questrial"/>
                <a:cs typeface="Arial" panose="020B0604020202020204" pitchFamily="34" charset="0"/>
                <a:sym typeface="Questrial"/>
              </a:rPr>
              <a:t>3</a:t>
            </a:r>
            <a:r>
              <a:rPr lang="en-US" sz="1100" dirty="0">
                <a:solidFill>
                  <a:schemeClr val="tx1">
                    <a:lumMod val="75000"/>
                    <a:lumOff val="25000"/>
                  </a:schemeClr>
                </a:solidFill>
                <a:latin typeface="Helvetica Light"/>
                <a:ea typeface="Questrial"/>
                <a:cs typeface="Arial" panose="020B0604020202020204" pitchFamily="34" charset="0"/>
                <a:sym typeface="Questrial"/>
              </a:rPr>
              <a:t> framework </a:t>
            </a:r>
          </a:p>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to co-create ideal solutions at speed </a:t>
            </a:r>
            <a:endParaRPr lang="en-US" sz="1100" dirty="0">
              <a:solidFill>
                <a:schemeClr val="tx1">
                  <a:lumMod val="75000"/>
                  <a:lumOff val="25000"/>
                </a:schemeClr>
              </a:solidFill>
              <a:latin typeface="Helvetica Light"/>
              <a:ea typeface="Questrial"/>
              <a:cs typeface="Arial" panose="020B0604020202020204" pitchFamily="34" charset="0"/>
            </a:endParaRPr>
          </a:p>
        </p:txBody>
      </p:sp>
      <p:sp>
        <p:nvSpPr>
          <p:cNvPr id="15" name="Rounded Rectangle 14"/>
          <p:cNvSpPr/>
          <p:nvPr/>
        </p:nvSpPr>
        <p:spPr>
          <a:xfrm>
            <a:off x="4726947" y="1533082"/>
            <a:ext cx="2173979" cy="866020"/>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Our investments in </a:t>
            </a:r>
          </a:p>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Academic networks, VCs, Research Labs </a:t>
            </a:r>
          </a:p>
          <a:p>
            <a:pPr algn="ctr"/>
            <a:r>
              <a:rPr lang="en-US" sz="1100" dirty="0">
                <a:solidFill>
                  <a:schemeClr val="tx1">
                    <a:lumMod val="75000"/>
                    <a:lumOff val="25000"/>
                  </a:schemeClr>
                </a:solidFill>
                <a:latin typeface="Helvetica Light"/>
                <a:ea typeface="Questrial"/>
                <a:cs typeface="Arial" panose="020B0604020202020204" pitchFamily="34" charset="0"/>
                <a:sym typeface="Questrial"/>
              </a:rPr>
              <a:t>Design Sprints, Open and Closed Hackathons</a:t>
            </a:r>
            <a:endParaRPr lang="en-US" sz="1100" dirty="0">
              <a:solidFill>
                <a:schemeClr val="tx1">
                  <a:lumMod val="75000"/>
                  <a:lumOff val="25000"/>
                </a:schemeClr>
              </a:solidFill>
              <a:latin typeface="Helvetica Light"/>
              <a:ea typeface="Questrial"/>
              <a:cs typeface="Arial" panose="020B0604020202020204" pitchFamily="34" charset="0"/>
            </a:endParaRP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34824" y="3469980"/>
            <a:ext cx="1887985" cy="93736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82707"/>
    </mc:Choice>
    <mc:Fallback xmlns="">
      <p:transition spd="slow" advTm="827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childTnLst>
                          </p:cTn>
                        </p:par>
                        <p:par>
                          <p:cTn id="44" fill="hold">
                            <p:stCondLst>
                              <p:cond delay="5000"/>
                            </p:stCondLst>
                            <p:childTnLst>
                              <p:par>
                                <p:cTn id="45" presetID="42"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childTnLst>
                          </p:cTn>
                        </p:par>
                        <p:par>
                          <p:cTn id="50" fill="hold">
                            <p:stCondLst>
                              <p:cond delay="6000"/>
                            </p:stCondLst>
                            <p:childTnLst>
                              <p:par>
                                <p:cTn id="51" presetID="42" presetClass="entr" presetSubtype="0" fill="hold"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1000"/>
                                        <p:tgtEl>
                                          <p:spTgt spid="19"/>
                                        </p:tgtEl>
                                      </p:cBhvr>
                                    </p:animEffect>
                                    <p:anim calcmode="lin" valueType="num">
                                      <p:cBhvr>
                                        <p:cTn id="54" dur="1000" fill="hold"/>
                                        <p:tgtEl>
                                          <p:spTgt spid="19"/>
                                        </p:tgtEl>
                                        <p:attrNameLst>
                                          <p:attrName>ppt_x</p:attrName>
                                        </p:attrNameLst>
                                      </p:cBhvr>
                                      <p:tavLst>
                                        <p:tav tm="0">
                                          <p:val>
                                            <p:strVal val="#ppt_x"/>
                                          </p:val>
                                        </p:tav>
                                        <p:tav tm="100000">
                                          <p:val>
                                            <p:strVal val="#ppt_x"/>
                                          </p:val>
                                        </p:tav>
                                      </p:tavLst>
                                    </p:anim>
                                    <p:anim calcmode="lin" valueType="num">
                                      <p:cBhvr>
                                        <p:cTn id="55" dur="1000" fill="hold"/>
                                        <p:tgtEl>
                                          <p:spTgt spid="19"/>
                                        </p:tgtEl>
                                        <p:attrNameLst>
                                          <p:attrName>ppt_y</p:attrName>
                                        </p:attrNameLst>
                                      </p:cBhvr>
                                      <p:tavLst>
                                        <p:tav tm="0">
                                          <p:val>
                                            <p:strVal val="#ppt_y+.1"/>
                                          </p:val>
                                        </p:tav>
                                        <p:tav tm="100000">
                                          <p:val>
                                            <p:strVal val="#ppt_y"/>
                                          </p:val>
                                        </p:tav>
                                      </p:tavLst>
                                    </p:anim>
                                  </p:childTnLst>
                                </p:cTn>
                              </p:par>
                            </p:childTnLst>
                          </p:cTn>
                        </p:par>
                        <p:par>
                          <p:cTn id="56" fill="hold">
                            <p:stCondLst>
                              <p:cond delay="7000"/>
                            </p:stCondLst>
                            <p:childTnLst>
                              <p:par>
                                <p:cTn id="57" presetID="42"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1000"/>
                                        <p:tgtEl>
                                          <p:spTgt spid="11"/>
                                        </p:tgtEl>
                                      </p:cBhvr>
                                    </p:animEffect>
                                    <p:anim calcmode="lin" valueType="num">
                                      <p:cBhvr>
                                        <p:cTn id="60" dur="1000" fill="hold"/>
                                        <p:tgtEl>
                                          <p:spTgt spid="11"/>
                                        </p:tgtEl>
                                        <p:attrNameLst>
                                          <p:attrName>ppt_x</p:attrName>
                                        </p:attrNameLst>
                                      </p:cBhvr>
                                      <p:tavLst>
                                        <p:tav tm="0">
                                          <p:val>
                                            <p:strVal val="#ppt_x"/>
                                          </p:val>
                                        </p:tav>
                                        <p:tav tm="100000">
                                          <p:val>
                                            <p:strVal val="#ppt_x"/>
                                          </p:val>
                                        </p:tav>
                                      </p:tavLst>
                                    </p:anim>
                                    <p:anim calcmode="lin" valueType="num">
                                      <p:cBhvr>
                                        <p:cTn id="61" dur="1000" fill="hold"/>
                                        <p:tgtEl>
                                          <p:spTgt spid="11"/>
                                        </p:tgtEl>
                                        <p:attrNameLst>
                                          <p:attrName>ppt_y</p:attrName>
                                        </p:attrNameLst>
                                      </p:cBhvr>
                                      <p:tavLst>
                                        <p:tav tm="0">
                                          <p:val>
                                            <p:strVal val="#ppt_y+.1"/>
                                          </p:val>
                                        </p:tav>
                                        <p:tav tm="100000">
                                          <p:val>
                                            <p:strVal val="#ppt_y"/>
                                          </p:val>
                                        </p:tav>
                                      </p:tavLst>
                                    </p:anim>
                                  </p:childTnLst>
                                </p:cTn>
                              </p:par>
                            </p:childTnLst>
                          </p:cTn>
                        </p:par>
                        <p:par>
                          <p:cTn id="62" fill="hold">
                            <p:stCondLst>
                              <p:cond delay="8000"/>
                            </p:stCondLst>
                            <p:childTnLst>
                              <p:par>
                                <p:cTn id="63" presetID="42" presetClass="entr" presetSubtype="0"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childTnLst>
                          </p:cTn>
                        </p:par>
                        <p:par>
                          <p:cTn id="68" fill="hold">
                            <p:stCondLst>
                              <p:cond delay="9000"/>
                            </p:stCondLst>
                            <p:childTnLst>
                              <p:par>
                                <p:cTn id="69" presetID="42" presetClass="entr" presetSubtype="0" fill="hold" nodeType="after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1000"/>
                                        <p:tgtEl>
                                          <p:spTgt spid="3"/>
                                        </p:tgtEl>
                                      </p:cBhvr>
                                    </p:animEffect>
                                    <p:anim calcmode="lin" valueType="num">
                                      <p:cBhvr>
                                        <p:cTn id="72" dur="1000" fill="hold"/>
                                        <p:tgtEl>
                                          <p:spTgt spid="3"/>
                                        </p:tgtEl>
                                        <p:attrNameLst>
                                          <p:attrName>ppt_x</p:attrName>
                                        </p:attrNameLst>
                                      </p:cBhvr>
                                      <p:tavLst>
                                        <p:tav tm="0">
                                          <p:val>
                                            <p:strVal val="#ppt_x"/>
                                          </p:val>
                                        </p:tav>
                                        <p:tav tm="100000">
                                          <p:val>
                                            <p:strVal val="#ppt_x"/>
                                          </p:val>
                                        </p:tav>
                                      </p:tavLst>
                                    </p:anim>
                                    <p:anim calcmode="lin" valueType="num">
                                      <p:cBhvr>
                                        <p:cTn id="7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P spid="12" grpId="0"/>
      <p:bldP spid="13"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2" name="Title 1"/>
          <p:cNvSpPr>
            <a:spLocks noGrp="1"/>
          </p:cNvSpPr>
          <p:nvPr>
            <p:ph type="title"/>
          </p:nvPr>
        </p:nvSpPr>
        <p:spPr>
          <a:xfrm>
            <a:off x="644876" y="272041"/>
            <a:ext cx="7854249" cy="608620"/>
          </a:xfrm>
        </p:spPr>
        <p:txBody>
          <a:bodyPr/>
          <a:lstStyle/>
          <a:p>
            <a:r>
              <a:rPr lang="en-US" dirty="0">
                <a:solidFill>
                  <a:srgbClr val="C00000"/>
                </a:solidFill>
                <a:latin typeface="Helvetica" panose="020B0604020202020204" pitchFamily="34" charset="0"/>
                <a:cs typeface="Helvetica" panose="020B0604020202020204" pitchFamily="34" charset="0"/>
                <a:sym typeface="Calibri"/>
              </a:rPr>
              <a:t>UST ID</a:t>
            </a:r>
            <a:r>
              <a:rPr lang="en-US" baseline="30000" dirty="0">
                <a:solidFill>
                  <a:srgbClr val="C00000"/>
                </a:solidFill>
                <a:latin typeface="Helvetica" panose="020B0604020202020204" pitchFamily="34" charset="0"/>
                <a:cs typeface="Helvetica" panose="020B0604020202020204" pitchFamily="34" charset="0"/>
                <a:sym typeface="Calibri"/>
              </a:rPr>
              <a:t>3</a:t>
            </a:r>
            <a:r>
              <a:rPr lang="en-US" dirty="0">
                <a:solidFill>
                  <a:srgbClr val="C00000"/>
                </a:solidFill>
                <a:latin typeface="Helvetica" panose="020B0604020202020204" pitchFamily="34" charset="0"/>
                <a:cs typeface="Helvetica" panose="020B0604020202020204" pitchFamily="34" charset="0"/>
              </a:rPr>
              <a:t> Framework</a:t>
            </a:r>
          </a:p>
        </p:txBody>
      </p:sp>
      <p:grpSp>
        <p:nvGrpSpPr>
          <p:cNvPr id="15" name="Group 14"/>
          <p:cNvGrpSpPr/>
          <p:nvPr/>
        </p:nvGrpSpPr>
        <p:grpSpPr>
          <a:xfrm>
            <a:off x="494262" y="816218"/>
            <a:ext cx="8253657" cy="3471629"/>
            <a:chOff x="474881" y="724778"/>
            <a:chExt cx="8253657" cy="3471629"/>
          </a:xfrm>
        </p:grpSpPr>
        <p:cxnSp>
          <p:nvCxnSpPr>
            <p:cNvPr id="16" name="Straight Connector 15"/>
            <p:cNvCxnSpPr/>
            <p:nvPr/>
          </p:nvCxnSpPr>
          <p:spPr>
            <a:xfrm>
              <a:off x="1428197" y="3861057"/>
              <a:ext cx="3435633" cy="7694"/>
            </a:xfrm>
            <a:prstGeom prst="line">
              <a:avLst/>
            </a:prstGeom>
            <a:ln w="1905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7736" y="771008"/>
              <a:ext cx="255872" cy="436212"/>
            </a:xfrm>
            <a:prstGeom prst="rect">
              <a:avLst/>
            </a:prstGeom>
          </p:spPr>
        </p:pic>
        <p:sp>
          <p:nvSpPr>
            <p:cNvPr id="18" name="TextBox 17"/>
            <p:cNvSpPr txBox="1"/>
            <p:nvPr/>
          </p:nvSpPr>
          <p:spPr>
            <a:xfrm>
              <a:off x="1428197" y="1185307"/>
              <a:ext cx="1144298" cy="307777"/>
            </a:xfrm>
            <a:prstGeom prst="rect">
              <a:avLst/>
            </a:prstGeom>
            <a:solidFill>
              <a:schemeClr val="tx1">
                <a:lumMod val="10000"/>
                <a:lumOff val="90000"/>
              </a:schemeClr>
            </a:solidFill>
          </p:spPr>
          <p:txBody>
            <a:bodyPr wrap="square" rtlCol="0">
              <a:spAutoFit/>
            </a:bodyPr>
            <a:lstStyle/>
            <a:p>
              <a:pPr algn="ctr"/>
              <a:r>
                <a:rPr lang="en-US" sz="1400" b="1" dirty="0">
                  <a:solidFill>
                    <a:schemeClr val="accent1"/>
                  </a:solidFill>
                  <a:latin typeface="Tahoma" panose="020B0604030504040204" pitchFamily="34" charset="0"/>
                  <a:ea typeface="Tahoma" panose="020B0604030504040204" pitchFamily="34" charset="0"/>
                  <a:cs typeface="Tahoma" panose="020B0604030504040204" pitchFamily="34" charset="0"/>
                </a:rPr>
                <a:t>Discover</a:t>
              </a:r>
            </a:p>
          </p:txBody>
        </p:sp>
        <p:sp>
          <p:nvSpPr>
            <p:cNvPr id="19" name="TextBox 18"/>
            <p:cNvSpPr txBox="1"/>
            <p:nvPr/>
          </p:nvSpPr>
          <p:spPr>
            <a:xfrm>
              <a:off x="2613523" y="1185307"/>
              <a:ext cx="1144298" cy="307777"/>
            </a:xfrm>
            <a:prstGeom prst="rect">
              <a:avLst/>
            </a:prstGeom>
            <a:solidFill>
              <a:schemeClr val="tx1">
                <a:lumMod val="10000"/>
                <a:lumOff val="90000"/>
              </a:schemeClr>
            </a:solidFill>
          </p:spPr>
          <p:txBody>
            <a:bodyPr wrap="square" rtlCol="0">
              <a:spAutoFit/>
            </a:bodyPr>
            <a:lstStyle/>
            <a:p>
              <a:pPr algn="ctr"/>
              <a:r>
                <a:rPr lang="en-US" sz="1400" b="1" dirty="0">
                  <a:solidFill>
                    <a:schemeClr val="accent1"/>
                  </a:solidFill>
                  <a:latin typeface="Tahoma" panose="020B0604030504040204" pitchFamily="34" charset="0"/>
                  <a:ea typeface="Tahoma" panose="020B0604030504040204" pitchFamily="34" charset="0"/>
                  <a:cs typeface="Tahoma" panose="020B0604030504040204" pitchFamily="34" charset="0"/>
                </a:rPr>
                <a:t>Distill</a:t>
              </a:r>
            </a:p>
          </p:txBody>
        </p:sp>
        <p:sp>
          <p:nvSpPr>
            <p:cNvPr id="20" name="TextBox 19"/>
            <p:cNvSpPr txBox="1"/>
            <p:nvPr/>
          </p:nvSpPr>
          <p:spPr>
            <a:xfrm>
              <a:off x="3798849" y="1185307"/>
              <a:ext cx="1144298" cy="307777"/>
            </a:xfrm>
            <a:prstGeom prst="rect">
              <a:avLst/>
            </a:prstGeom>
            <a:solidFill>
              <a:schemeClr val="tx1">
                <a:lumMod val="10000"/>
                <a:lumOff val="90000"/>
              </a:schemeClr>
            </a:solidFill>
          </p:spPr>
          <p:txBody>
            <a:bodyPr wrap="square" rtlCol="0">
              <a:spAutoFit/>
            </a:bodyPr>
            <a:lstStyle/>
            <a:p>
              <a:pPr algn="ctr"/>
              <a:r>
                <a:rPr lang="en-US" sz="1400" b="1" dirty="0">
                  <a:solidFill>
                    <a:schemeClr val="accent1"/>
                  </a:solidFill>
                  <a:latin typeface="Tahoma" panose="020B0604030504040204" pitchFamily="34" charset="0"/>
                  <a:ea typeface="Tahoma" panose="020B0604030504040204" pitchFamily="34" charset="0"/>
                  <a:cs typeface="Tahoma" panose="020B0604030504040204" pitchFamily="34" charset="0"/>
                </a:rPr>
                <a:t>Define</a:t>
              </a:r>
            </a:p>
          </p:txBody>
        </p:sp>
        <p:sp>
          <p:nvSpPr>
            <p:cNvPr id="21" name="TextBox 20"/>
            <p:cNvSpPr txBox="1"/>
            <p:nvPr/>
          </p:nvSpPr>
          <p:spPr>
            <a:xfrm>
              <a:off x="4984175" y="1185307"/>
              <a:ext cx="1144298" cy="307777"/>
            </a:xfrm>
            <a:prstGeom prst="rect">
              <a:avLst/>
            </a:prstGeom>
            <a:solidFill>
              <a:schemeClr val="tx1">
                <a:lumMod val="10000"/>
                <a:lumOff val="90000"/>
              </a:schemeClr>
            </a:solidFill>
          </p:spPr>
          <p:txBody>
            <a:bodyPr wrap="square" rtlCol="0">
              <a:spAutoFit/>
            </a:bodyPr>
            <a:lstStyle/>
            <a:p>
              <a:pPr algn="ctr"/>
              <a:r>
                <a:rPr lang="en-US" sz="1400" b="1" dirty="0">
                  <a:solidFill>
                    <a:schemeClr val="accent1"/>
                  </a:solidFill>
                  <a:latin typeface="Tahoma" panose="020B0604030504040204" pitchFamily="34" charset="0"/>
                  <a:ea typeface="Tahoma" panose="020B0604030504040204" pitchFamily="34" charset="0"/>
                  <a:cs typeface="Tahoma" panose="020B0604030504040204" pitchFamily="34" charset="0"/>
                </a:rPr>
                <a:t>Innovate</a:t>
              </a:r>
            </a:p>
          </p:txBody>
        </p:sp>
        <p:sp>
          <p:nvSpPr>
            <p:cNvPr id="22" name="TextBox 21"/>
            <p:cNvSpPr txBox="1"/>
            <p:nvPr/>
          </p:nvSpPr>
          <p:spPr>
            <a:xfrm>
              <a:off x="6169501" y="1185307"/>
              <a:ext cx="1144298" cy="292388"/>
            </a:xfrm>
            <a:prstGeom prst="rect">
              <a:avLst/>
            </a:prstGeom>
            <a:solidFill>
              <a:schemeClr val="tx1">
                <a:lumMod val="10000"/>
                <a:lumOff val="90000"/>
              </a:schemeClr>
            </a:solidFill>
          </p:spPr>
          <p:txBody>
            <a:bodyPr wrap="square" rtlCol="0">
              <a:spAutoFit/>
            </a:bodyPr>
            <a:lstStyle/>
            <a:p>
              <a:pPr algn="ctr"/>
              <a:r>
                <a:rPr lang="en-US" sz="1300" b="1" dirty="0">
                  <a:solidFill>
                    <a:schemeClr val="accent1"/>
                  </a:solidFill>
                  <a:latin typeface="Tahoma" panose="020B0604030504040204" pitchFamily="34" charset="0"/>
                  <a:ea typeface="Tahoma" panose="020B0604030504040204" pitchFamily="34" charset="0"/>
                  <a:cs typeface="Tahoma" panose="020B0604030504040204" pitchFamily="34" charset="0"/>
                </a:rPr>
                <a:t>Instrument</a:t>
              </a:r>
            </a:p>
          </p:txBody>
        </p:sp>
        <p:sp>
          <p:nvSpPr>
            <p:cNvPr id="23" name="TextBox 22"/>
            <p:cNvSpPr txBox="1"/>
            <p:nvPr/>
          </p:nvSpPr>
          <p:spPr>
            <a:xfrm>
              <a:off x="7354827" y="1185307"/>
              <a:ext cx="1283564" cy="292388"/>
            </a:xfrm>
            <a:prstGeom prst="rect">
              <a:avLst/>
            </a:prstGeom>
            <a:solidFill>
              <a:schemeClr val="tx1">
                <a:lumMod val="10000"/>
                <a:lumOff val="90000"/>
              </a:schemeClr>
            </a:solidFill>
          </p:spPr>
          <p:txBody>
            <a:bodyPr wrap="square" rtlCol="0">
              <a:spAutoFit/>
            </a:bodyPr>
            <a:lstStyle>
              <a:defPPr>
                <a:defRPr lang="en-US"/>
              </a:defPPr>
              <a:lvl1pPr algn="ctr">
                <a:defRPr sz="1300" b="1">
                  <a:solidFill>
                    <a:schemeClr val="accent1"/>
                  </a:solidFill>
                  <a:latin typeface="Tahoma" panose="020B0604030504040204" pitchFamily="34" charset="0"/>
                  <a:ea typeface="Tahoma" panose="020B0604030504040204" pitchFamily="34" charset="0"/>
                  <a:cs typeface="Tahoma" panose="020B0604030504040204" pitchFamily="34" charset="0"/>
                </a:defRPr>
              </a:lvl1pPr>
            </a:lstStyle>
            <a:p>
              <a:r>
                <a:rPr lang="en-US" dirty="0"/>
                <a:t>Industrialize</a:t>
              </a:r>
            </a:p>
          </p:txBody>
        </p:sp>
        <p:pic>
          <p:nvPicPr>
            <p:cNvPr id="24" name="Picture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18226" y="917382"/>
              <a:ext cx="364240" cy="213601"/>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2290" y="805851"/>
              <a:ext cx="377416" cy="366526"/>
            </a:xfrm>
            <a:prstGeom prst="rect">
              <a:avLst/>
            </a:prstGeom>
          </p:spPr>
        </p:pic>
        <p:pic>
          <p:nvPicPr>
            <p:cNvPr id="26" name="Picture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96849" y="724778"/>
              <a:ext cx="318951" cy="385207"/>
            </a:xfrm>
            <a:prstGeom prst="rect">
              <a:avLst/>
            </a:prstGeom>
          </p:spPr>
        </p:pic>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5276" y="761717"/>
              <a:ext cx="362667" cy="360059"/>
            </a:xfrm>
            <a:prstGeom prst="rect">
              <a:avLst/>
            </a:prstGeom>
          </p:spPr>
        </p:pic>
        <p:pic>
          <p:nvPicPr>
            <p:cNvPr id="28" name="Picture 2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604425" y="837944"/>
              <a:ext cx="274450" cy="272041"/>
            </a:xfrm>
            <a:prstGeom prst="rect">
              <a:avLst/>
            </a:prstGeom>
          </p:spPr>
        </p:pic>
        <p:sp>
          <p:nvSpPr>
            <p:cNvPr id="29" name="TextBox 28"/>
            <p:cNvSpPr txBox="1"/>
            <p:nvPr/>
          </p:nvSpPr>
          <p:spPr>
            <a:xfrm>
              <a:off x="484397" y="1768804"/>
              <a:ext cx="886781" cy="261610"/>
            </a:xfrm>
            <a:prstGeom prst="rect">
              <a:avLst/>
            </a:prstGeom>
            <a:noFill/>
          </p:spPr>
          <p:txBody>
            <a:bodyPr wrap="none" rtlCol="0">
              <a:spAutoFit/>
            </a:bodyPr>
            <a:lstStyle/>
            <a:p>
              <a:r>
                <a:rPr lang="en-US" sz="1100" dirty="0">
                  <a:solidFill>
                    <a:schemeClr val="accent3"/>
                  </a:solidFill>
                  <a:latin typeface="Helvetica Light"/>
                  <a:ea typeface="Tahoma" panose="020B0604030504040204" pitchFamily="34" charset="0"/>
                  <a:cs typeface="Tahoma" panose="020B0604030504040204" pitchFamily="34" charset="0"/>
                </a:rPr>
                <a:t>Contributor</a:t>
              </a:r>
            </a:p>
          </p:txBody>
        </p:sp>
        <p:sp>
          <p:nvSpPr>
            <p:cNvPr id="30" name="TextBox 29"/>
            <p:cNvSpPr txBox="1"/>
            <p:nvPr/>
          </p:nvSpPr>
          <p:spPr>
            <a:xfrm>
              <a:off x="1428197" y="1497177"/>
              <a:ext cx="1185326" cy="553998"/>
            </a:xfrm>
            <a:prstGeom prst="rect">
              <a:avLst/>
            </a:prstGeom>
            <a:noFill/>
          </p:spPr>
          <p:txBody>
            <a:bodyPr wrap="square" rtlCol="0">
              <a:spAutoFit/>
            </a:bodyPr>
            <a:lstStyle/>
            <a:p>
              <a:r>
                <a:rPr lang="en-US" sz="1000" dirty="0">
                  <a:solidFill>
                    <a:schemeClr val="tx1">
                      <a:lumMod val="75000"/>
                      <a:lumOff val="25000"/>
                    </a:schemeClr>
                  </a:solidFill>
                  <a:latin typeface="Helvetica Light"/>
                  <a:ea typeface="Questrial"/>
                  <a:cs typeface="Arial" panose="020B0604020202020204" pitchFamily="34" charset="0"/>
                  <a:sym typeface="Arial"/>
                </a:rPr>
                <a:t>Pods</a:t>
              </a:r>
              <a:r>
                <a:rPr lang="en-US" sz="700" dirty="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rPr>
                <a:t>, </a:t>
              </a:r>
            </a:p>
            <a:p>
              <a:r>
                <a:rPr lang="en-US" sz="1000" dirty="0">
                  <a:solidFill>
                    <a:schemeClr val="tx1">
                      <a:lumMod val="75000"/>
                      <a:lumOff val="25000"/>
                    </a:schemeClr>
                  </a:solidFill>
                  <a:latin typeface="Helvetica Light"/>
                  <a:ea typeface="Questrial"/>
                  <a:cs typeface="Arial" panose="020B0604020202020204" pitchFamily="34" charset="0"/>
                </a:rPr>
                <a:t>Client Partners, Executive Teams</a:t>
              </a:r>
            </a:p>
          </p:txBody>
        </p:sp>
        <p:sp>
          <p:nvSpPr>
            <p:cNvPr id="31" name="TextBox 30"/>
            <p:cNvSpPr txBox="1"/>
            <p:nvPr/>
          </p:nvSpPr>
          <p:spPr>
            <a:xfrm>
              <a:off x="2613523" y="1497177"/>
              <a:ext cx="1167916" cy="553998"/>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Originator, </a:t>
              </a:r>
            </a:p>
            <a:p>
              <a:r>
                <a:rPr lang="en-US" dirty="0"/>
                <a:t>Idea Champion, Executive Teams</a:t>
              </a:r>
            </a:p>
          </p:txBody>
        </p:sp>
        <p:sp>
          <p:nvSpPr>
            <p:cNvPr id="32" name="TextBox 31"/>
            <p:cNvSpPr txBox="1"/>
            <p:nvPr/>
          </p:nvSpPr>
          <p:spPr>
            <a:xfrm>
              <a:off x="3798849" y="1497177"/>
              <a:ext cx="1185326" cy="707886"/>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Idea Champion, Partner Ecosystem, </a:t>
              </a:r>
            </a:p>
            <a:p>
              <a:r>
                <a:rPr lang="en-US" dirty="0"/>
                <a:t>Executive Teams</a:t>
              </a:r>
            </a:p>
          </p:txBody>
        </p:sp>
        <p:sp>
          <p:nvSpPr>
            <p:cNvPr id="33" name="TextBox 32"/>
            <p:cNvSpPr txBox="1"/>
            <p:nvPr/>
          </p:nvSpPr>
          <p:spPr>
            <a:xfrm>
              <a:off x="4984175" y="1497177"/>
              <a:ext cx="1185326" cy="707886"/>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Innovation Studio, Hackathon, </a:t>
              </a:r>
            </a:p>
            <a:p>
              <a:r>
                <a:rPr lang="en-US" dirty="0"/>
                <a:t>Executive Teams</a:t>
              </a:r>
            </a:p>
          </p:txBody>
        </p:sp>
        <p:sp>
          <p:nvSpPr>
            <p:cNvPr id="34" name="TextBox 33"/>
            <p:cNvSpPr txBox="1"/>
            <p:nvPr/>
          </p:nvSpPr>
          <p:spPr>
            <a:xfrm>
              <a:off x="6169501" y="1497177"/>
              <a:ext cx="1185326" cy="400110"/>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Turbo Innovation, Executive Teams</a:t>
              </a:r>
            </a:p>
          </p:txBody>
        </p:sp>
        <p:sp>
          <p:nvSpPr>
            <p:cNvPr id="35" name="TextBox 34"/>
            <p:cNvSpPr txBox="1"/>
            <p:nvPr/>
          </p:nvSpPr>
          <p:spPr>
            <a:xfrm>
              <a:off x="7414200" y="1507359"/>
              <a:ext cx="1314337" cy="400110"/>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Account Team, Executive Sponsor</a:t>
              </a:r>
            </a:p>
          </p:txBody>
        </p:sp>
        <p:sp>
          <p:nvSpPr>
            <p:cNvPr id="36" name="TextBox 35"/>
            <p:cNvSpPr txBox="1"/>
            <p:nvPr/>
          </p:nvSpPr>
          <p:spPr>
            <a:xfrm>
              <a:off x="500388" y="2403621"/>
              <a:ext cx="718466" cy="261610"/>
            </a:xfrm>
            <a:prstGeom prst="rect">
              <a:avLst/>
            </a:prstGeom>
            <a:noFill/>
          </p:spPr>
          <p:txBody>
            <a:bodyPr wrap="none" rtlCol="0">
              <a:spAutoFit/>
            </a:bodyPr>
            <a:lstStyle>
              <a:defPPr>
                <a:defRPr lang="en-US"/>
              </a:defPPr>
              <a:lvl1pPr>
                <a:defRPr sz="1100">
                  <a:solidFill>
                    <a:schemeClr val="accent3"/>
                  </a:solidFill>
                  <a:latin typeface="Helvetica Light"/>
                  <a:ea typeface="Tahoma" panose="020B0604030504040204" pitchFamily="34" charset="0"/>
                  <a:cs typeface="Tahoma" panose="020B0604030504040204" pitchFamily="34" charset="0"/>
                </a:defRPr>
              </a:lvl1pPr>
            </a:lstStyle>
            <a:p>
              <a:r>
                <a:rPr lang="en-US" dirty="0"/>
                <a:t>Duration</a:t>
              </a:r>
            </a:p>
          </p:txBody>
        </p:sp>
        <p:sp>
          <p:nvSpPr>
            <p:cNvPr id="37" name="TextBox 36"/>
            <p:cNvSpPr txBox="1"/>
            <p:nvPr/>
          </p:nvSpPr>
          <p:spPr>
            <a:xfrm>
              <a:off x="1428197" y="2394811"/>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Continuous</a:t>
              </a:r>
            </a:p>
          </p:txBody>
        </p:sp>
        <p:sp>
          <p:nvSpPr>
            <p:cNvPr id="38" name="TextBox 37"/>
            <p:cNvSpPr txBox="1"/>
            <p:nvPr/>
          </p:nvSpPr>
          <p:spPr>
            <a:xfrm>
              <a:off x="2613523" y="2394811"/>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1-3 Weeks</a:t>
              </a:r>
            </a:p>
          </p:txBody>
        </p:sp>
        <p:sp>
          <p:nvSpPr>
            <p:cNvPr id="39" name="TextBox 38"/>
            <p:cNvSpPr txBox="1"/>
            <p:nvPr/>
          </p:nvSpPr>
          <p:spPr>
            <a:xfrm>
              <a:off x="3798849" y="2394811"/>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1-2 Weeks</a:t>
              </a:r>
            </a:p>
          </p:txBody>
        </p:sp>
        <p:sp>
          <p:nvSpPr>
            <p:cNvPr id="40" name="TextBox 39"/>
            <p:cNvSpPr txBox="1"/>
            <p:nvPr/>
          </p:nvSpPr>
          <p:spPr>
            <a:xfrm>
              <a:off x="4984175" y="2394811"/>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2 Weeks</a:t>
              </a:r>
            </a:p>
          </p:txBody>
        </p:sp>
        <p:sp>
          <p:nvSpPr>
            <p:cNvPr id="41" name="TextBox 40"/>
            <p:cNvSpPr txBox="1"/>
            <p:nvPr/>
          </p:nvSpPr>
          <p:spPr>
            <a:xfrm>
              <a:off x="6169501" y="2394811"/>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12 Weeks</a:t>
              </a:r>
            </a:p>
          </p:txBody>
        </p:sp>
        <p:sp>
          <p:nvSpPr>
            <p:cNvPr id="42" name="TextBox 41"/>
            <p:cNvSpPr txBox="1"/>
            <p:nvPr/>
          </p:nvSpPr>
          <p:spPr>
            <a:xfrm>
              <a:off x="7494093" y="2394811"/>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3-6 Months</a:t>
              </a:r>
            </a:p>
          </p:txBody>
        </p:sp>
        <p:sp>
          <p:nvSpPr>
            <p:cNvPr id="43" name="TextBox 42"/>
            <p:cNvSpPr txBox="1"/>
            <p:nvPr/>
          </p:nvSpPr>
          <p:spPr>
            <a:xfrm>
              <a:off x="508403" y="3022882"/>
              <a:ext cx="755335" cy="261610"/>
            </a:xfrm>
            <a:prstGeom prst="rect">
              <a:avLst/>
            </a:prstGeom>
            <a:noFill/>
          </p:spPr>
          <p:txBody>
            <a:bodyPr wrap="none" rtlCol="0">
              <a:spAutoFit/>
            </a:bodyPr>
            <a:lstStyle>
              <a:defPPr>
                <a:defRPr lang="en-US"/>
              </a:defPPr>
              <a:lvl1pPr>
                <a:defRPr sz="1100">
                  <a:solidFill>
                    <a:schemeClr val="accent3"/>
                  </a:solidFill>
                  <a:latin typeface="Helvetica Light"/>
                  <a:ea typeface="Tahoma" panose="020B0604030504040204" pitchFamily="34" charset="0"/>
                  <a:cs typeface="Tahoma" panose="020B0604030504040204" pitchFamily="34" charset="0"/>
                </a:defRPr>
              </a:lvl1pPr>
            </a:lstStyle>
            <a:p>
              <a:r>
                <a:rPr lang="en-US" dirty="0"/>
                <a:t>Outcome</a:t>
              </a:r>
            </a:p>
          </p:txBody>
        </p:sp>
        <p:sp>
          <p:nvSpPr>
            <p:cNvPr id="44" name="TextBox 43"/>
            <p:cNvSpPr txBox="1"/>
            <p:nvPr/>
          </p:nvSpPr>
          <p:spPr>
            <a:xfrm>
              <a:off x="1428197" y="2907374"/>
              <a:ext cx="1144298" cy="400110"/>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Ideas, Opportunities</a:t>
              </a:r>
            </a:p>
          </p:txBody>
        </p:sp>
        <p:sp>
          <p:nvSpPr>
            <p:cNvPr id="45" name="TextBox 44"/>
            <p:cNvSpPr txBox="1"/>
            <p:nvPr/>
          </p:nvSpPr>
          <p:spPr>
            <a:xfrm>
              <a:off x="2613523" y="2907374"/>
              <a:ext cx="1144298" cy="400110"/>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Problem  Definition</a:t>
              </a:r>
            </a:p>
          </p:txBody>
        </p:sp>
        <p:sp>
          <p:nvSpPr>
            <p:cNvPr id="46" name="TextBox 45"/>
            <p:cNvSpPr txBox="1"/>
            <p:nvPr/>
          </p:nvSpPr>
          <p:spPr>
            <a:xfrm>
              <a:off x="3798849" y="2907374"/>
              <a:ext cx="1144298" cy="553998"/>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Candidate Selection Concepts</a:t>
              </a:r>
            </a:p>
          </p:txBody>
        </p:sp>
        <p:sp>
          <p:nvSpPr>
            <p:cNvPr id="47" name="TextBox 46"/>
            <p:cNvSpPr txBox="1"/>
            <p:nvPr/>
          </p:nvSpPr>
          <p:spPr>
            <a:xfrm>
              <a:off x="4984175" y="2907374"/>
              <a:ext cx="1144298" cy="400110"/>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Minimum Viable Concept (MVC)</a:t>
              </a:r>
            </a:p>
          </p:txBody>
        </p:sp>
        <p:sp>
          <p:nvSpPr>
            <p:cNvPr id="48" name="TextBox 47"/>
            <p:cNvSpPr txBox="1"/>
            <p:nvPr/>
          </p:nvSpPr>
          <p:spPr>
            <a:xfrm>
              <a:off x="6169501" y="2907374"/>
              <a:ext cx="1144298" cy="400110"/>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Minimum Viable Product (MVP)</a:t>
              </a:r>
            </a:p>
          </p:txBody>
        </p:sp>
        <p:sp>
          <p:nvSpPr>
            <p:cNvPr id="49" name="TextBox 48"/>
            <p:cNvSpPr txBox="1"/>
            <p:nvPr/>
          </p:nvSpPr>
          <p:spPr>
            <a:xfrm>
              <a:off x="7494093" y="2907374"/>
              <a:ext cx="1144298" cy="246221"/>
            </a:xfrm>
            <a:prstGeom prst="rect">
              <a:avLst/>
            </a:prstGeom>
            <a:noFill/>
          </p:spPr>
          <p:txBody>
            <a:bodyPr wrap="square" rtlCol="0">
              <a:spAutoFit/>
            </a:bodyPr>
            <a:lstStyle>
              <a:defPPr>
                <a:defRPr lang="en-US"/>
              </a:defPPr>
              <a:lvl1pPr>
                <a:defRPr sz="1000">
                  <a:solidFill>
                    <a:schemeClr val="tx1">
                      <a:lumMod val="75000"/>
                      <a:lumOff val="25000"/>
                    </a:schemeClr>
                  </a:solidFill>
                  <a:latin typeface="Helvetica Light"/>
                  <a:ea typeface="Questrial"/>
                  <a:cs typeface="Arial" panose="020B0604020202020204" pitchFamily="34" charset="0"/>
                </a:defRPr>
              </a:lvl1pPr>
            </a:lstStyle>
            <a:p>
              <a:r>
                <a:rPr lang="en-US" dirty="0"/>
                <a:t>Product </a:t>
              </a:r>
            </a:p>
          </p:txBody>
        </p:sp>
        <p:sp>
          <p:nvSpPr>
            <p:cNvPr id="50" name="TextBox 49"/>
            <p:cNvSpPr txBox="1"/>
            <p:nvPr/>
          </p:nvSpPr>
          <p:spPr>
            <a:xfrm>
              <a:off x="500388" y="3730252"/>
              <a:ext cx="752129" cy="261610"/>
            </a:xfrm>
            <a:prstGeom prst="rect">
              <a:avLst/>
            </a:prstGeom>
            <a:noFill/>
          </p:spPr>
          <p:txBody>
            <a:bodyPr wrap="none" rtlCol="0">
              <a:spAutoFit/>
            </a:bodyPr>
            <a:lstStyle>
              <a:defPPr>
                <a:defRPr lang="en-US"/>
              </a:defPPr>
              <a:lvl1pPr>
                <a:defRPr sz="1100">
                  <a:solidFill>
                    <a:schemeClr val="accent3"/>
                  </a:solidFill>
                  <a:latin typeface="Helvetica Light"/>
                  <a:ea typeface="Tahoma" panose="020B0604030504040204" pitchFamily="34" charset="0"/>
                  <a:cs typeface="Tahoma" panose="020B0604030504040204" pitchFamily="34" charset="0"/>
                </a:defRPr>
              </a:lvl1pPr>
            </a:lstStyle>
            <a:p>
              <a:r>
                <a:rPr lang="en-US" dirty="0"/>
                <a:t>Platform </a:t>
              </a:r>
            </a:p>
          </p:txBody>
        </p:sp>
        <p:cxnSp>
          <p:nvCxnSpPr>
            <p:cNvPr id="51" name="Straight Connector 50"/>
            <p:cNvCxnSpPr/>
            <p:nvPr/>
          </p:nvCxnSpPr>
          <p:spPr>
            <a:xfrm>
              <a:off x="5123441" y="3861057"/>
              <a:ext cx="3514950" cy="0"/>
            </a:xfrm>
            <a:prstGeom prst="line">
              <a:avLst/>
            </a:prstGeom>
            <a:ln w="1905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887832" y="3661001"/>
              <a:ext cx="1986168" cy="400110"/>
            </a:xfrm>
            <a:prstGeom prst="rect">
              <a:avLst/>
            </a:prstGeom>
            <a:solidFill>
              <a:schemeClr val="bg1"/>
            </a:solidFill>
          </p:spPr>
          <p:txBody>
            <a:bodyPr wrap="square" rtlCol="0" anchor="ctr">
              <a:spAutoFit/>
            </a:bodyPr>
            <a:lstStyle>
              <a:defPPr>
                <a:defRPr lang="en-US"/>
              </a:defPPr>
              <a:lvl1pPr algn="ctr">
                <a:defRPr sz="1000">
                  <a:solidFill>
                    <a:schemeClr val="tx1">
                      <a:lumMod val="75000"/>
                      <a:lumOff val="25000"/>
                    </a:schemeClr>
                  </a:solidFill>
                  <a:latin typeface="Helvetica Light"/>
                  <a:ea typeface="Questrial"/>
                  <a:cs typeface="Arial" panose="020B0604020202020204" pitchFamily="34" charset="0"/>
                </a:defRPr>
              </a:lvl1pPr>
            </a:lstStyle>
            <a:p>
              <a:r>
                <a:rPr lang="en-US" dirty="0"/>
                <a:t>SEED- Scaled Evolutionary Engineering &amp; Design</a:t>
              </a:r>
            </a:p>
          </p:txBody>
        </p:sp>
        <p:cxnSp>
          <p:nvCxnSpPr>
            <p:cNvPr id="53" name="Straight Connector 52"/>
            <p:cNvCxnSpPr/>
            <p:nvPr/>
          </p:nvCxnSpPr>
          <p:spPr>
            <a:xfrm>
              <a:off x="1518344" y="2289995"/>
              <a:ext cx="721019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1518344" y="2829310"/>
              <a:ext cx="721019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1518344" y="3523929"/>
              <a:ext cx="721019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flipV="1">
              <a:off x="2593009" y="1445820"/>
              <a:ext cx="16074" cy="2078109"/>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flipV="1">
              <a:off x="3794409" y="1462306"/>
              <a:ext cx="4440" cy="2061623"/>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4975470" y="1462306"/>
              <a:ext cx="21485" cy="2734101"/>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flipV="1">
              <a:off x="6158663" y="1445820"/>
              <a:ext cx="7489" cy="2078109"/>
            </a:xfrm>
            <a:prstGeom prst="line">
              <a:avLst/>
            </a:prstGeom>
            <a:noFill/>
          </p:spPr>
        </p:cxnSp>
        <p:cxnSp>
          <p:nvCxnSpPr>
            <p:cNvPr id="60" name="Straight Connector 59"/>
            <p:cNvCxnSpPr/>
            <p:nvPr/>
          </p:nvCxnSpPr>
          <p:spPr>
            <a:xfrm flipV="1">
              <a:off x="7309948" y="1459251"/>
              <a:ext cx="21261" cy="2064678"/>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420608" y="4196407"/>
              <a:ext cx="7210194" cy="0"/>
            </a:xfrm>
            <a:prstGeom prst="line">
              <a:avLst/>
            </a:prstGeom>
            <a:ln>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Chevron 61"/>
            <p:cNvSpPr/>
            <p:nvPr/>
          </p:nvSpPr>
          <p:spPr>
            <a:xfrm>
              <a:off x="2541645" y="1207220"/>
              <a:ext cx="89758" cy="22456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Chevron 62"/>
            <p:cNvSpPr/>
            <p:nvPr/>
          </p:nvSpPr>
          <p:spPr>
            <a:xfrm>
              <a:off x="3753970" y="1208307"/>
              <a:ext cx="89758" cy="22456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Chevron 63"/>
            <p:cNvSpPr/>
            <p:nvPr/>
          </p:nvSpPr>
          <p:spPr>
            <a:xfrm>
              <a:off x="4935947" y="1217541"/>
              <a:ext cx="89758" cy="22456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5" name="Chevron 64"/>
            <p:cNvSpPr/>
            <p:nvPr/>
          </p:nvSpPr>
          <p:spPr>
            <a:xfrm>
              <a:off x="6133054" y="1217541"/>
              <a:ext cx="89758" cy="22456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Chevron 65"/>
            <p:cNvSpPr/>
            <p:nvPr/>
          </p:nvSpPr>
          <p:spPr>
            <a:xfrm>
              <a:off x="7309948" y="1217885"/>
              <a:ext cx="89758" cy="224562"/>
            </a:xfrm>
            <a:prstGeom prst="chevr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67" name="Picture 66"/>
            <p:cNvPicPr>
              <a:picLocks noChangeAspect="1"/>
            </p:cNvPicPr>
            <p:nvPr/>
          </p:nvPicPr>
          <p:blipFill>
            <a:blip r:embed="rId9"/>
            <a:stretch>
              <a:fillRect/>
            </a:stretch>
          </p:blipFill>
          <p:spPr>
            <a:xfrm>
              <a:off x="474881" y="880661"/>
              <a:ext cx="836393" cy="626698"/>
            </a:xfrm>
            <a:prstGeom prst="rect">
              <a:avLst/>
            </a:prstGeom>
          </p:spPr>
        </p:pic>
        <p:sp>
          <p:nvSpPr>
            <p:cNvPr id="68" name="TextBox 67"/>
            <p:cNvSpPr txBox="1"/>
            <p:nvPr/>
          </p:nvSpPr>
          <p:spPr>
            <a:xfrm>
              <a:off x="2292350" y="3691778"/>
              <a:ext cx="1786644" cy="400110"/>
            </a:xfrm>
            <a:prstGeom prst="rect">
              <a:avLst/>
            </a:prstGeom>
            <a:solidFill>
              <a:schemeClr val="bg1"/>
            </a:solidFill>
          </p:spPr>
          <p:txBody>
            <a:bodyPr wrap="square" rtlCol="0" anchor="ctr">
              <a:spAutoFit/>
            </a:bodyPr>
            <a:lstStyle>
              <a:defPPr>
                <a:defRPr lang="en-US"/>
              </a:defPPr>
              <a:lvl1pPr algn="ctr">
                <a:defRPr sz="1200">
                  <a:solidFill>
                    <a:schemeClr val="tx1">
                      <a:lumMod val="90000"/>
                      <a:lumOff val="10000"/>
                    </a:schemeClr>
                  </a:solidFill>
                  <a:latin typeface="Tahoma" panose="020B0604030504040204" pitchFamily="34" charset="0"/>
                  <a:ea typeface="Tahoma" panose="020B0604030504040204" pitchFamily="34" charset="0"/>
                  <a:cs typeface="Tahoma" panose="020B0604030504040204" pitchFamily="34" charset="0"/>
                </a:defRPr>
              </a:lvl1pPr>
            </a:lstStyle>
            <a:p>
              <a:r>
                <a:rPr lang="en-US" sz="1000" dirty="0">
                  <a:solidFill>
                    <a:schemeClr val="tx1">
                      <a:lumMod val="75000"/>
                      <a:lumOff val="25000"/>
                    </a:schemeClr>
                  </a:solidFill>
                  <a:latin typeface="Helvetica Light"/>
                  <a:ea typeface="Questrial"/>
                  <a:cs typeface="Arial" panose="020B0604020202020204" pitchFamily="34" charset="0"/>
                </a:rPr>
                <a:t>RISE- Rapid Innovation &amp; Solution Environment</a:t>
              </a:r>
            </a:p>
          </p:txBody>
        </p:sp>
      </p:grpSp>
    </p:spTree>
    <p:extLst>
      <p:ext uri="{BB962C8B-B14F-4D97-AF65-F5344CB8AC3E}">
        <p14:creationId xmlns:p14="http://schemas.microsoft.com/office/powerpoint/2010/main" val="3132812482"/>
      </p:ext>
    </p:extLst>
  </p:cSld>
  <p:clrMapOvr>
    <a:masterClrMapping/>
  </p:clrMapOvr>
  <mc:AlternateContent xmlns:mc="http://schemas.openxmlformats.org/markup-compatibility/2006" xmlns:p14="http://schemas.microsoft.com/office/powerpoint/2010/main">
    <mc:Choice Requires="p14">
      <p:transition spd="slow" p14:dur="2000" advTm="44164"/>
    </mc:Choice>
    <mc:Fallback xmlns="">
      <p:transition spd="slow" advTm="4416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573796" y="1608697"/>
            <a:ext cx="2487702" cy="938719"/>
          </a:xfrm>
          <a:prstGeom prst="rect">
            <a:avLst/>
          </a:prstGeom>
          <a:noFill/>
        </p:spPr>
        <p:txBody>
          <a:bodyPr wrap="square" rtlCol="0">
            <a:spAutoFit/>
          </a:bodyPr>
          <a:lstStyle/>
          <a:p>
            <a:pPr algn="ctr"/>
            <a:r>
              <a:rPr lang="en-US" sz="1200" dirty="0">
                <a:solidFill>
                  <a:schemeClr val="accent3"/>
                </a:solidFill>
                <a:latin typeface="Helvetica Light"/>
                <a:ea typeface="+mn-ea"/>
                <a:cs typeface="Arial" panose="020B0604020202020204" pitchFamily="34" charset="0"/>
              </a:rPr>
              <a:t>Minimum Viable Concept (MVC)</a:t>
            </a:r>
          </a:p>
          <a:p>
            <a:pPr marL="285750" indent="-285750">
              <a:spcBef>
                <a:spcPts val="300"/>
              </a:spcBef>
              <a:buFont typeface="Arial" panose="020B0604020202020204" pitchFamily="34" charset="0"/>
              <a:buChar char="•"/>
            </a:pPr>
            <a:r>
              <a:rPr lang="en-US" sz="1200" dirty="0">
                <a:solidFill>
                  <a:schemeClr val="tx1">
                    <a:lumMod val="75000"/>
                    <a:lumOff val="25000"/>
                  </a:schemeClr>
                </a:solidFill>
                <a:latin typeface="Helvetica Light"/>
                <a:ea typeface="Helvetica Light"/>
                <a:cs typeface="Helvetica Light"/>
              </a:rPr>
              <a:t>A concept derived from an idea leveraging the insights</a:t>
            </a:r>
          </a:p>
          <a:p>
            <a:pPr marL="285750" indent="-285750">
              <a:spcBef>
                <a:spcPts val="300"/>
              </a:spcBef>
              <a:buFont typeface="Arial" panose="020B0604020202020204" pitchFamily="34" charset="0"/>
              <a:buChar char="•"/>
            </a:pPr>
            <a:r>
              <a:rPr lang="en-US" sz="1200" dirty="0">
                <a:solidFill>
                  <a:schemeClr val="tx1">
                    <a:lumMod val="75000"/>
                    <a:lumOff val="25000"/>
                  </a:schemeClr>
                </a:solidFill>
                <a:latin typeface="Helvetica Light"/>
                <a:ea typeface="Helvetica Light"/>
                <a:cs typeface="Helvetica Light"/>
              </a:rPr>
              <a:t>A clickable prototype</a:t>
            </a:r>
          </a:p>
        </p:txBody>
      </p:sp>
      <p:sp>
        <p:nvSpPr>
          <p:cNvPr id="8" name="TextBox 7"/>
          <p:cNvSpPr txBox="1"/>
          <p:nvPr/>
        </p:nvSpPr>
        <p:spPr>
          <a:xfrm>
            <a:off x="6573796" y="2647207"/>
            <a:ext cx="2570203" cy="1315745"/>
          </a:xfrm>
          <a:prstGeom prst="rect">
            <a:avLst/>
          </a:prstGeom>
          <a:noFill/>
        </p:spPr>
        <p:txBody>
          <a:bodyPr wrap="square" rtlCol="0">
            <a:spAutoFit/>
          </a:bodyPr>
          <a:lstStyle/>
          <a:p>
            <a:pPr>
              <a:spcBef>
                <a:spcPts val="300"/>
              </a:spcBef>
            </a:pPr>
            <a:r>
              <a:rPr lang="en-US" sz="1200" dirty="0">
                <a:solidFill>
                  <a:schemeClr val="accent3"/>
                </a:solidFill>
                <a:latin typeface="Helvetica Light"/>
                <a:ea typeface="+mn-ea"/>
                <a:cs typeface="Arial" panose="020B0604020202020204" pitchFamily="34" charset="0"/>
              </a:rPr>
              <a:t>Minimum Viable Product (MVP)</a:t>
            </a:r>
          </a:p>
          <a:p>
            <a:pPr marL="285750" indent="-285750">
              <a:spcBef>
                <a:spcPts val="300"/>
              </a:spcBef>
              <a:buFont typeface="Arial" panose="020B0604020202020204" pitchFamily="34" charset="0"/>
              <a:buChar char="•"/>
            </a:pPr>
            <a:r>
              <a:rPr lang="en-US" sz="1200" dirty="0">
                <a:solidFill>
                  <a:schemeClr val="tx1">
                    <a:lumMod val="75000"/>
                    <a:lumOff val="25000"/>
                  </a:schemeClr>
                </a:solidFill>
                <a:latin typeface="Helvetica Light"/>
                <a:ea typeface="Helvetica Light"/>
                <a:cs typeface="Helvetica Light"/>
              </a:rPr>
              <a:t>A pilot/solution that implements the MVC </a:t>
            </a:r>
          </a:p>
          <a:p>
            <a:pPr marL="285750" indent="-285750">
              <a:spcBef>
                <a:spcPts val="300"/>
              </a:spcBef>
              <a:buFont typeface="Arial" panose="020B0604020202020204" pitchFamily="34" charset="0"/>
              <a:buChar char="•"/>
            </a:pPr>
            <a:r>
              <a:rPr lang="en-US" sz="1200" dirty="0">
                <a:solidFill>
                  <a:schemeClr val="tx1">
                    <a:lumMod val="75000"/>
                    <a:lumOff val="25000"/>
                  </a:schemeClr>
                </a:solidFill>
                <a:latin typeface="Helvetica Light"/>
                <a:ea typeface="Helvetica Light"/>
                <a:cs typeface="Helvetica Light"/>
              </a:rPr>
              <a:t>Pilots the critical parts of the solution</a:t>
            </a:r>
          </a:p>
          <a:p>
            <a:pPr marL="285750" indent="-285750">
              <a:spcBef>
                <a:spcPts val="300"/>
              </a:spcBef>
              <a:buFont typeface="Arial" panose="020B0604020202020204" pitchFamily="34" charset="0"/>
              <a:buChar char="•"/>
            </a:pPr>
            <a:r>
              <a:rPr lang="en-US" sz="1200" dirty="0">
                <a:solidFill>
                  <a:schemeClr val="tx1">
                    <a:lumMod val="75000"/>
                    <a:lumOff val="25000"/>
                  </a:schemeClr>
                </a:solidFill>
                <a:latin typeface="Helvetica Light"/>
                <a:ea typeface="Helvetica Light"/>
                <a:cs typeface="Helvetica Light"/>
              </a:rPr>
              <a:t>Cannot be industrialized </a:t>
            </a:r>
          </a:p>
        </p:txBody>
      </p:sp>
      <p:pic>
        <p:nvPicPr>
          <p:cNvPr id="60" name="Picture 59"/>
          <p:cNvPicPr>
            <a:picLocks noChangeAspect="1"/>
          </p:cNvPicPr>
          <p:nvPr/>
        </p:nvPicPr>
        <p:blipFill rotWithShape="1">
          <a:blip r:embed="rId3"/>
          <a:srcRect r="1751"/>
          <a:stretch/>
        </p:blipFill>
        <p:spPr>
          <a:xfrm>
            <a:off x="728770" y="1031953"/>
            <a:ext cx="5746172" cy="3676662"/>
          </a:xfrm>
          <a:prstGeom prst="rect">
            <a:avLst/>
          </a:prstGeom>
        </p:spPr>
      </p:pic>
      <p:sp>
        <p:nvSpPr>
          <p:cNvPr id="4" name="Title 3"/>
          <p:cNvSpPr>
            <a:spLocks noGrp="1"/>
          </p:cNvSpPr>
          <p:nvPr>
            <p:ph type="title"/>
          </p:nvPr>
        </p:nvSpPr>
        <p:spPr/>
        <p:txBody>
          <a:bodyPr>
            <a:noAutofit/>
          </a:bodyPr>
          <a:lstStyle/>
          <a:p>
            <a:r>
              <a:rPr lang="en-US" dirty="0">
                <a:latin typeface="+mn-lt"/>
                <a:ea typeface="Calibri"/>
                <a:cs typeface="Calibri"/>
              </a:rPr>
              <a:t>The Method: Problems </a:t>
            </a:r>
            <a:r>
              <a:rPr lang="en-US" dirty="0">
                <a:latin typeface="+mn-lt"/>
                <a:ea typeface="Calibri"/>
                <a:cs typeface="Calibri"/>
                <a:sym typeface="Wingdings" panose="05000000000000000000" pitchFamily="2" charset="2"/>
              </a:rPr>
              <a:t> M</a:t>
            </a:r>
            <a:r>
              <a:rPr lang="en-US" dirty="0">
                <a:latin typeface="+mn-lt"/>
                <a:ea typeface="Calibri"/>
                <a:cs typeface="Calibri"/>
              </a:rPr>
              <a:t>VCs </a:t>
            </a:r>
            <a:r>
              <a:rPr lang="en-US" dirty="0">
                <a:latin typeface="+mn-lt"/>
                <a:ea typeface="Calibri"/>
                <a:cs typeface="Calibri"/>
                <a:sym typeface="Wingdings" panose="05000000000000000000" pitchFamily="2" charset="2"/>
              </a:rPr>
              <a:t> </a:t>
            </a:r>
            <a:r>
              <a:rPr lang="en-US" dirty="0">
                <a:latin typeface="+mn-lt"/>
                <a:ea typeface="Calibri"/>
                <a:cs typeface="Calibri"/>
              </a:rPr>
              <a:t>MVPs at Turbo Speed and Scale</a:t>
            </a:r>
            <a:br>
              <a:rPr lang="en-US" dirty="0">
                <a:latin typeface="+mn-lt"/>
                <a:ea typeface="Calibri"/>
                <a:cs typeface="Calibri"/>
              </a:rPr>
            </a:br>
            <a:endParaRPr lang="en-US" dirty="0">
              <a:latin typeface="+mn-lt"/>
            </a:endParaRPr>
          </a:p>
        </p:txBody>
      </p:sp>
    </p:spTree>
    <p:custDataLst>
      <p:tags r:id="rId1"/>
    </p:custDataLst>
    <p:extLst>
      <p:ext uri="{BB962C8B-B14F-4D97-AF65-F5344CB8AC3E}">
        <p14:creationId xmlns:p14="http://schemas.microsoft.com/office/powerpoint/2010/main" val="147143350"/>
      </p:ext>
    </p:extLst>
  </p:cSld>
  <p:clrMapOvr>
    <a:masterClrMapping/>
  </p:clrMapOvr>
  <mc:AlternateContent xmlns:mc="http://schemas.openxmlformats.org/markup-compatibility/2006" xmlns:p14="http://schemas.microsoft.com/office/powerpoint/2010/main">
    <mc:Choice Requires="p14">
      <p:transition spd="slow" p14:dur="2000" advTm="14303"/>
    </mc:Choice>
    <mc:Fallback xmlns="">
      <p:transition spd="slow" advTm="143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150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200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2" name="Title 1"/>
          <p:cNvSpPr>
            <a:spLocks noGrp="1"/>
          </p:cNvSpPr>
          <p:nvPr>
            <p:ph type="title"/>
          </p:nvPr>
        </p:nvSpPr>
        <p:spPr>
          <a:xfrm>
            <a:off x="411412" y="232743"/>
            <a:ext cx="7854249" cy="608620"/>
          </a:xfrm>
        </p:spPr>
        <p:txBody>
          <a:bodyPr vert="horz" lIns="89290" tIns="44644" rIns="89290" bIns="0" rtlCol="0" anchor="t" anchorCtr="0">
            <a:normAutofit/>
          </a:bodyPr>
          <a:lstStyle/>
          <a:p>
            <a:r>
              <a:rPr lang="en-US" dirty="0">
                <a:solidFill>
                  <a:srgbClr val="C00000"/>
                </a:solidFill>
                <a:latin typeface="Helvetica" panose="020B0604020202020204" pitchFamily="34" charset="0"/>
                <a:cs typeface="Helvetica" panose="020B0604020202020204" pitchFamily="34" charset="0"/>
              </a:rPr>
              <a:t>Why UST Innovation Pods™?</a:t>
            </a:r>
          </a:p>
        </p:txBody>
      </p:sp>
      <p:sp>
        <p:nvSpPr>
          <p:cNvPr id="6" name="Rounded Rectangle 5"/>
          <p:cNvSpPr/>
          <p:nvPr/>
        </p:nvSpPr>
        <p:spPr>
          <a:xfrm>
            <a:off x="3380336" y="1647129"/>
            <a:ext cx="5341239" cy="557807"/>
          </a:xfrm>
          <a:prstGeom prst="round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latin typeface="Helvetica Light"/>
                <a:ea typeface="Questrial"/>
                <a:cs typeface="Arial" panose="020B0604020202020204" pitchFamily="34" charset="0"/>
                <a:sym typeface="Questrial"/>
              </a:rPr>
              <a:t>Our proprietary methodology to get deep consumer insights </a:t>
            </a:r>
          </a:p>
          <a:p>
            <a:pPr algn="ctr"/>
            <a:r>
              <a:rPr lang="en-US" sz="1200" dirty="0">
                <a:solidFill>
                  <a:schemeClr val="tx1">
                    <a:lumMod val="75000"/>
                    <a:lumOff val="25000"/>
                  </a:schemeClr>
                </a:solidFill>
                <a:latin typeface="Helvetica Light"/>
                <a:ea typeface="Questrial"/>
                <a:cs typeface="Arial" panose="020B0604020202020204" pitchFamily="34" charset="0"/>
                <a:sym typeface="Questrial"/>
              </a:rPr>
              <a:t>proven with fortune 100 companies</a:t>
            </a:r>
          </a:p>
        </p:txBody>
      </p:sp>
      <p:sp>
        <p:nvSpPr>
          <p:cNvPr id="7" name="Rounded Rectangle 6"/>
          <p:cNvSpPr/>
          <p:nvPr/>
        </p:nvSpPr>
        <p:spPr>
          <a:xfrm>
            <a:off x="677391" y="1686146"/>
            <a:ext cx="2050500" cy="483468"/>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Design For Happiness (D4H)</a:t>
            </a:r>
          </a:p>
        </p:txBody>
      </p:sp>
      <p:sp>
        <p:nvSpPr>
          <p:cNvPr id="9" name="Rounded Rectangle 8"/>
          <p:cNvSpPr/>
          <p:nvPr/>
        </p:nvSpPr>
        <p:spPr>
          <a:xfrm>
            <a:off x="832234" y="4435363"/>
            <a:ext cx="1740814" cy="427545"/>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cs typeface="Arial" panose="020B0604020202020204" pitchFamily="34" charset="0"/>
              </a:rPr>
              <a:t>Retail Expertize</a:t>
            </a:r>
          </a:p>
        </p:txBody>
      </p:sp>
      <p:sp>
        <p:nvSpPr>
          <p:cNvPr id="11" name="Rounded Rectangle 10"/>
          <p:cNvSpPr/>
          <p:nvPr/>
        </p:nvSpPr>
        <p:spPr>
          <a:xfrm>
            <a:off x="746910" y="3794634"/>
            <a:ext cx="1740814" cy="530932"/>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Complement your Innovation</a:t>
            </a:r>
          </a:p>
        </p:txBody>
      </p:sp>
      <p:sp>
        <p:nvSpPr>
          <p:cNvPr id="12" name="Rounded Rectangle 11"/>
          <p:cNvSpPr/>
          <p:nvPr/>
        </p:nvSpPr>
        <p:spPr>
          <a:xfrm>
            <a:off x="3380336" y="3823349"/>
            <a:ext cx="5341237" cy="502217"/>
          </a:xfrm>
          <a:prstGeom prst="round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buClr>
                <a:srgbClr val="595959"/>
              </a:buClr>
              <a:buSzPct val="100000"/>
            </a:pPr>
            <a:r>
              <a:rPr lang="en-US" sz="1200" dirty="0">
                <a:solidFill>
                  <a:schemeClr val="tx1">
                    <a:lumMod val="75000"/>
                    <a:lumOff val="25000"/>
                  </a:schemeClr>
                </a:solidFill>
                <a:latin typeface="Helvetica Light"/>
                <a:ea typeface="Questrial"/>
                <a:cs typeface="Arial" panose="020B0604020202020204" pitchFamily="34" charset="0"/>
                <a:sym typeface="Questrial"/>
              </a:rPr>
              <a:t>An Innovation Management Solution that complements and accelerates your innovation capabilities</a:t>
            </a:r>
          </a:p>
        </p:txBody>
      </p:sp>
      <p:sp>
        <p:nvSpPr>
          <p:cNvPr id="13" name="Rounded Rectangle 12"/>
          <p:cNvSpPr/>
          <p:nvPr/>
        </p:nvSpPr>
        <p:spPr>
          <a:xfrm>
            <a:off x="854215" y="2801842"/>
            <a:ext cx="1172593" cy="421219"/>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UST ID</a:t>
            </a:r>
            <a:r>
              <a:rPr lang="en-US" baseline="30000" dirty="0">
                <a:solidFill>
                  <a:schemeClr val="accent3"/>
                </a:solidFill>
                <a:latin typeface="Helvetica Light"/>
                <a:ea typeface="Questrial"/>
                <a:cs typeface="Arial" panose="020B0604020202020204" pitchFamily="34" charset="0"/>
              </a:rPr>
              <a:t>3</a:t>
            </a:r>
            <a:r>
              <a:rPr lang="en-US" dirty="0">
                <a:solidFill>
                  <a:schemeClr val="accent3"/>
                </a:solidFill>
                <a:latin typeface="Helvetica Light"/>
                <a:ea typeface="Questrial"/>
                <a:cs typeface="Arial" panose="020B0604020202020204" pitchFamily="34" charset="0"/>
              </a:rPr>
              <a:t> </a:t>
            </a:r>
          </a:p>
          <a:p>
            <a:pPr algn="ctr"/>
            <a:r>
              <a:rPr lang="en-US" dirty="0">
                <a:solidFill>
                  <a:schemeClr val="accent3"/>
                </a:solidFill>
                <a:latin typeface="Helvetica Light"/>
                <a:ea typeface="Questrial"/>
                <a:cs typeface="Arial" panose="020B0604020202020204" pitchFamily="34" charset="0"/>
              </a:rPr>
              <a:t>Framework</a:t>
            </a:r>
          </a:p>
        </p:txBody>
      </p:sp>
      <p:sp>
        <p:nvSpPr>
          <p:cNvPr id="14" name="Rounded Rectangle 13"/>
          <p:cNvSpPr/>
          <p:nvPr/>
        </p:nvSpPr>
        <p:spPr>
          <a:xfrm>
            <a:off x="3374558" y="2318804"/>
            <a:ext cx="5337108" cy="1390677"/>
          </a:xfrm>
          <a:prstGeom prst="round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latin typeface="Helvetica Light"/>
                <a:ea typeface="Questrial"/>
                <a:cs typeface="Arial" panose="020B0604020202020204" pitchFamily="34" charset="0"/>
              </a:rPr>
              <a:t>We help you arrive at meaningful problem definitions </a:t>
            </a:r>
          </a:p>
          <a:p>
            <a:pPr algn="ctr"/>
            <a:r>
              <a:rPr lang="en-US" sz="1200" dirty="0">
                <a:solidFill>
                  <a:schemeClr val="tx1">
                    <a:lumMod val="75000"/>
                    <a:lumOff val="25000"/>
                  </a:schemeClr>
                </a:solidFill>
                <a:latin typeface="Helvetica Light"/>
                <a:ea typeface="Questrial"/>
                <a:cs typeface="Arial" panose="020B0604020202020204" pitchFamily="34" charset="0"/>
              </a:rPr>
              <a:t>aligned across all key stakeholders</a:t>
            </a:r>
          </a:p>
          <a:p>
            <a:pPr algn="ctr"/>
            <a:endParaRPr lang="en-US" sz="1200" dirty="0">
              <a:solidFill>
                <a:schemeClr val="tx1">
                  <a:lumMod val="75000"/>
                  <a:lumOff val="25000"/>
                </a:schemeClr>
              </a:solidFill>
              <a:latin typeface="Helvetica Light"/>
              <a:ea typeface="Questrial"/>
              <a:cs typeface="Arial" panose="020B0604020202020204" pitchFamily="34" charset="0"/>
            </a:endParaRPr>
          </a:p>
          <a:p>
            <a:pPr algn="ctr"/>
            <a:r>
              <a:rPr lang="en-US" sz="1200" dirty="0">
                <a:solidFill>
                  <a:schemeClr val="tx1">
                    <a:lumMod val="75000"/>
                    <a:lumOff val="25000"/>
                  </a:schemeClr>
                </a:solidFill>
                <a:latin typeface="Helvetica Light"/>
                <a:ea typeface="Questrial"/>
                <a:cs typeface="Arial" panose="020B0604020202020204" pitchFamily="34" charset="0"/>
              </a:rPr>
              <a:t>We help you co-create &amp; help orchestrate a suite of solution choices</a:t>
            </a:r>
          </a:p>
          <a:p>
            <a:pPr algn="ctr"/>
            <a:endParaRPr lang="en-US" sz="1200" dirty="0">
              <a:solidFill>
                <a:schemeClr val="tx1">
                  <a:lumMod val="75000"/>
                  <a:lumOff val="25000"/>
                </a:schemeClr>
              </a:solidFill>
              <a:latin typeface="Helvetica Light"/>
              <a:ea typeface="Questrial"/>
              <a:cs typeface="Arial" panose="020B0604020202020204" pitchFamily="34" charset="0"/>
            </a:endParaRPr>
          </a:p>
          <a:p>
            <a:pPr algn="ctr"/>
            <a:r>
              <a:rPr lang="en-US" sz="1200" dirty="0">
                <a:solidFill>
                  <a:schemeClr val="tx1">
                    <a:lumMod val="75000"/>
                    <a:lumOff val="25000"/>
                  </a:schemeClr>
                </a:solidFill>
                <a:latin typeface="Helvetica Light"/>
                <a:ea typeface="Questrial"/>
                <a:cs typeface="Arial" panose="020B0604020202020204" pitchFamily="34" charset="0"/>
              </a:rPr>
              <a:t>We work with you to identify the ideal solution for the problems that can quickly scale and is commercially viable </a:t>
            </a:r>
          </a:p>
        </p:txBody>
      </p:sp>
      <p:sp>
        <p:nvSpPr>
          <p:cNvPr id="15" name="Rounded Rectangle 14"/>
          <p:cNvSpPr/>
          <p:nvPr/>
        </p:nvSpPr>
        <p:spPr>
          <a:xfrm>
            <a:off x="3370429" y="4420962"/>
            <a:ext cx="5341237" cy="456349"/>
          </a:xfrm>
          <a:prstGeom prst="round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latin typeface="Helvetica Light"/>
                <a:ea typeface="Questrial"/>
                <a:cs typeface="Arial" panose="020B0604020202020204" pitchFamily="34" charset="0"/>
                <a:sym typeface="Questrial"/>
              </a:rPr>
              <a:t>Our deep understanding of retail domain working with</a:t>
            </a:r>
          </a:p>
          <a:p>
            <a:pPr algn="ctr"/>
            <a:r>
              <a:rPr lang="en-US" sz="1200" dirty="0">
                <a:solidFill>
                  <a:schemeClr val="tx1">
                    <a:lumMod val="75000"/>
                    <a:lumOff val="25000"/>
                  </a:schemeClr>
                </a:solidFill>
                <a:latin typeface="Helvetica Light"/>
                <a:ea typeface="Questrial"/>
                <a:cs typeface="Arial" panose="020B0604020202020204" pitchFamily="34" charset="0"/>
                <a:sym typeface="Questrial"/>
              </a:rPr>
              <a:t>8 of the top retailers of the world</a:t>
            </a:r>
          </a:p>
        </p:txBody>
      </p:sp>
      <p:sp>
        <p:nvSpPr>
          <p:cNvPr id="16" name="Rounded Rectangle 15"/>
          <p:cNvSpPr/>
          <p:nvPr/>
        </p:nvSpPr>
        <p:spPr>
          <a:xfrm>
            <a:off x="635540" y="890860"/>
            <a:ext cx="2134203" cy="655132"/>
          </a:xfrm>
          <a:prstGeom prst="round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Helvetica Light"/>
                <a:ea typeface="Questrial"/>
                <a:cs typeface="Arial" panose="020B0604020202020204" pitchFamily="34" charset="0"/>
              </a:rPr>
              <a:t>Business Acumen &amp; </a:t>
            </a:r>
          </a:p>
          <a:p>
            <a:pPr algn="ctr"/>
            <a:r>
              <a:rPr lang="en-US" dirty="0">
                <a:solidFill>
                  <a:schemeClr val="accent3"/>
                </a:solidFill>
                <a:latin typeface="Helvetica Light"/>
                <a:ea typeface="Questrial"/>
                <a:cs typeface="Arial" panose="020B0604020202020204" pitchFamily="34" charset="0"/>
              </a:rPr>
              <a:t>IT Knowledge</a:t>
            </a:r>
          </a:p>
        </p:txBody>
      </p:sp>
      <p:sp>
        <p:nvSpPr>
          <p:cNvPr id="17" name="Rounded Rectangle 16"/>
          <p:cNvSpPr/>
          <p:nvPr/>
        </p:nvSpPr>
        <p:spPr>
          <a:xfrm>
            <a:off x="3380336" y="875775"/>
            <a:ext cx="5341237" cy="655132"/>
          </a:xfrm>
          <a:prstGeom prst="round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75000"/>
                    <a:lumOff val="25000"/>
                  </a:schemeClr>
                </a:solidFill>
                <a:latin typeface="Helvetica Light"/>
                <a:ea typeface="Questrial"/>
                <a:cs typeface="Arial" panose="020B0604020202020204" pitchFamily="34" charset="0"/>
                <a:sym typeface="Questrial"/>
              </a:rPr>
              <a:t>Our deep domain and personalized understanding of </a:t>
            </a:r>
          </a:p>
          <a:p>
            <a:pPr algn="ctr"/>
            <a:r>
              <a:rPr lang="en-US" sz="1200" dirty="0">
                <a:solidFill>
                  <a:schemeClr val="tx1">
                    <a:lumMod val="75000"/>
                    <a:lumOff val="25000"/>
                  </a:schemeClr>
                </a:solidFill>
                <a:latin typeface="Helvetica Light"/>
                <a:ea typeface="Questrial"/>
                <a:cs typeface="Arial" panose="020B0604020202020204" pitchFamily="34" charset="0"/>
                <a:sym typeface="Questrial"/>
              </a:rPr>
              <a:t>your business and IT systems</a:t>
            </a:r>
            <a:endParaRPr lang="en-US" sz="1200" dirty="0">
              <a:solidFill>
                <a:schemeClr val="tx1">
                  <a:lumMod val="75000"/>
                  <a:lumOff val="25000"/>
                </a:schemeClr>
              </a:solidFill>
              <a:latin typeface="Helvetica Light"/>
              <a:ea typeface="Questrial"/>
              <a:cs typeface="Arial" panose="020B0604020202020204" pitchFamily="34" charset="0"/>
            </a:endParaRPr>
          </a:p>
        </p:txBody>
      </p:sp>
      <p:pic>
        <p:nvPicPr>
          <p:cNvPr id="20" name="Picture 19"/>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2877827" y="1896314"/>
            <a:ext cx="187306" cy="187306"/>
          </a:xfrm>
          <a:prstGeom prst="ellipse">
            <a:avLst/>
          </a:prstGeom>
        </p:spPr>
      </p:pic>
      <p:pic>
        <p:nvPicPr>
          <p:cNvPr id="21" name="Picture 20"/>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2877827" y="4578488"/>
            <a:ext cx="187306" cy="187306"/>
          </a:xfrm>
          <a:prstGeom prst="ellipse">
            <a:avLst/>
          </a:prstGeom>
        </p:spPr>
      </p:pic>
      <p:pic>
        <p:nvPicPr>
          <p:cNvPr id="22" name="Picture 21"/>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2877827" y="3980804"/>
            <a:ext cx="187306" cy="187306"/>
          </a:xfrm>
          <a:prstGeom prst="ellipse">
            <a:avLst/>
          </a:prstGeom>
        </p:spPr>
      </p:pic>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2877827" y="2920489"/>
            <a:ext cx="187306" cy="187306"/>
          </a:xfrm>
          <a:prstGeom prst="ellipse">
            <a:avLst/>
          </a:prstGeom>
        </p:spPr>
      </p:pic>
      <p:pic>
        <p:nvPicPr>
          <p:cNvPr id="24" name="Picture 23"/>
          <p:cNvPicPr>
            <a:picLocks noChangeAspect="1"/>
          </p:cNvPicPr>
          <p:nvPr/>
        </p:nvPicPr>
        <p:blipFill rotWithShape="1">
          <a:blip r:embed="rId4">
            <a:extLst>
              <a:ext uri="{28A0092B-C50C-407E-A947-70E740481C1C}">
                <a14:useLocalDpi xmlns:a14="http://schemas.microsoft.com/office/drawing/2010/main" val="0"/>
              </a:ext>
            </a:extLst>
          </a:blip>
          <a:srcRect l="30926" t="15107" r="31296" b="47116"/>
          <a:stretch/>
        </p:blipFill>
        <p:spPr>
          <a:xfrm>
            <a:off x="2877827" y="1124773"/>
            <a:ext cx="187306" cy="187306"/>
          </a:xfrm>
          <a:prstGeom prst="ellipse">
            <a:avLst/>
          </a:prstGeom>
        </p:spPr>
      </p:pic>
      <p:pic>
        <p:nvPicPr>
          <p:cNvPr id="30" name="Picture 29"/>
          <p:cNvPicPr>
            <a:picLocks noChangeAspect="1"/>
          </p:cNvPicPr>
          <p:nvPr/>
        </p:nvPicPr>
        <p:blipFill>
          <a:blip r:embed="rId5"/>
          <a:stretch>
            <a:fillRect/>
          </a:stretch>
        </p:blipFill>
        <p:spPr>
          <a:xfrm>
            <a:off x="1999793" y="2691939"/>
            <a:ext cx="801133" cy="600278"/>
          </a:xfrm>
          <a:prstGeom prst="rect">
            <a:avLst/>
          </a:prstGeom>
        </p:spPr>
      </p:pic>
      <p:pic>
        <p:nvPicPr>
          <p:cNvPr id="32" name="Picture 31"/>
          <p:cNvPicPr>
            <a:picLocks noChangeAspect="1"/>
          </p:cNvPicPr>
          <p:nvPr/>
        </p:nvPicPr>
        <p:blipFill rotWithShape="1">
          <a:blip r:embed="rId6"/>
          <a:srcRect l="21435" t="19279" r="25516" b="57334"/>
          <a:stretch/>
        </p:blipFill>
        <p:spPr>
          <a:xfrm>
            <a:off x="1062097" y="2124815"/>
            <a:ext cx="1110440" cy="275237"/>
          </a:xfrm>
          <a:prstGeom prst="rect">
            <a:avLst/>
          </a:prstGeom>
        </p:spPr>
      </p:pic>
    </p:spTree>
    <p:custDataLst>
      <p:tags r:id="rId1"/>
    </p:custDataLst>
    <p:extLst>
      <p:ext uri="{BB962C8B-B14F-4D97-AF65-F5344CB8AC3E}">
        <p14:creationId xmlns:p14="http://schemas.microsoft.com/office/powerpoint/2010/main" val="332330905"/>
      </p:ext>
    </p:extLst>
  </p:cSld>
  <p:clrMapOvr>
    <a:masterClrMapping/>
  </p:clrMapOvr>
  <mc:AlternateContent xmlns:mc="http://schemas.openxmlformats.org/markup-compatibility/2006" xmlns:p14="http://schemas.microsoft.com/office/powerpoint/2010/main">
    <mc:Choice Requires="p14">
      <p:transition spd="slow" p14:dur="2000" advTm="103661"/>
    </mc:Choice>
    <mc:Fallback xmlns="">
      <p:transition spd="slow" advTm="1036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150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150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150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anim calcmode="lin" valueType="num">
                                      <p:cBhvr>
                                        <p:cTn id="35" dur="1000" fill="hold"/>
                                        <p:tgtEl>
                                          <p:spTgt spid="20"/>
                                        </p:tgtEl>
                                        <p:attrNameLst>
                                          <p:attrName>ppt_x</p:attrName>
                                        </p:attrNameLst>
                                      </p:cBhvr>
                                      <p:tavLst>
                                        <p:tav tm="0">
                                          <p:val>
                                            <p:strVal val="#ppt_x"/>
                                          </p:val>
                                        </p:tav>
                                        <p:tav tm="100000">
                                          <p:val>
                                            <p:strVal val="#ppt_x"/>
                                          </p:val>
                                        </p:tav>
                                      </p:tavLst>
                                    </p:anim>
                                    <p:anim calcmode="lin" valueType="num">
                                      <p:cBhvr>
                                        <p:cTn id="36" dur="1000" fill="hold"/>
                                        <p:tgtEl>
                                          <p:spTgt spid="20"/>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150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300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300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300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1000"/>
                                        <p:tgtEl>
                                          <p:spTgt spid="23"/>
                                        </p:tgtEl>
                                      </p:cBhvr>
                                    </p:animEffect>
                                    <p:anim calcmode="lin" valueType="num">
                                      <p:cBhvr>
                                        <p:cTn id="57" dur="1000" fill="hold"/>
                                        <p:tgtEl>
                                          <p:spTgt spid="23"/>
                                        </p:tgtEl>
                                        <p:attrNameLst>
                                          <p:attrName>ppt_x</p:attrName>
                                        </p:attrNameLst>
                                      </p:cBhvr>
                                      <p:tavLst>
                                        <p:tav tm="0">
                                          <p:val>
                                            <p:strVal val="#ppt_x"/>
                                          </p:val>
                                        </p:tav>
                                        <p:tav tm="100000">
                                          <p:val>
                                            <p:strVal val="#ppt_x"/>
                                          </p:val>
                                        </p:tav>
                                      </p:tavLst>
                                    </p:anim>
                                    <p:anim calcmode="lin" valueType="num">
                                      <p:cBhvr>
                                        <p:cTn id="58" dur="1000" fill="hold"/>
                                        <p:tgtEl>
                                          <p:spTgt spid="23"/>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300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1000"/>
                                        <p:tgtEl>
                                          <p:spTgt spid="14"/>
                                        </p:tgtEl>
                                      </p:cBhvr>
                                    </p:animEffect>
                                    <p:anim calcmode="lin" valueType="num">
                                      <p:cBhvr>
                                        <p:cTn id="62" dur="1000" fill="hold"/>
                                        <p:tgtEl>
                                          <p:spTgt spid="14"/>
                                        </p:tgtEl>
                                        <p:attrNameLst>
                                          <p:attrName>ppt_x</p:attrName>
                                        </p:attrNameLst>
                                      </p:cBhvr>
                                      <p:tavLst>
                                        <p:tav tm="0">
                                          <p:val>
                                            <p:strVal val="#ppt_x"/>
                                          </p:val>
                                        </p:tav>
                                        <p:tav tm="100000">
                                          <p:val>
                                            <p:strVal val="#ppt_x"/>
                                          </p:val>
                                        </p:tav>
                                      </p:tavLst>
                                    </p:anim>
                                    <p:anim calcmode="lin" valueType="num">
                                      <p:cBhvr>
                                        <p:cTn id="6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4000"/>
                                  </p:stCondLst>
                                  <p:childTnLst>
                                    <p:set>
                                      <p:cBhvr>
                                        <p:cTn id="67" dur="1" fill="hold">
                                          <p:stCondLst>
                                            <p:cond delay="0"/>
                                          </p:stCondLst>
                                        </p:cTn>
                                        <p:tgtEl>
                                          <p:spTgt spid="11"/>
                                        </p:tgtEl>
                                        <p:attrNameLst>
                                          <p:attrName>style.visibility</p:attrName>
                                        </p:attrNameLst>
                                      </p:cBhvr>
                                      <p:to>
                                        <p:strVal val="visible"/>
                                      </p:to>
                                    </p:set>
                                    <p:animEffect transition="in" filter="fade">
                                      <p:cBhvr>
                                        <p:cTn id="68" dur="1000"/>
                                        <p:tgtEl>
                                          <p:spTgt spid="11"/>
                                        </p:tgtEl>
                                      </p:cBhvr>
                                    </p:animEffect>
                                    <p:anim calcmode="lin" valueType="num">
                                      <p:cBhvr>
                                        <p:cTn id="69" dur="1000" fill="hold"/>
                                        <p:tgtEl>
                                          <p:spTgt spid="11"/>
                                        </p:tgtEl>
                                        <p:attrNameLst>
                                          <p:attrName>ppt_x</p:attrName>
                                        </p:attrNameLst>
                                      </p:cBhvr>
                                      <p:tavLst>
                                        <p:tav tm="0">
                                          <p:val>
                                            <p:strVal val="#ppt_x"/>
                                          </p:val>
                                        </p:tav>
                                        <p:tav tm="100000">
                                          <p:val>
                                            <p:strVal val="#ppt_x"/>
                                          </p:val>
                                        </p:tav>
                                      </p:tavLst>
                                    </p:anim>
                                    <p:anim calcmode="lin" valueType="num">
                                      <p:cBhvr>
                                        <p:cTn id="70" dur="10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40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anim calcmode="lin" valueType="num">
                                      <p:cBhvr>
                                        <p:cTn id="74" dur="1000" fill="hold"/>
                                        <p:tgtEl>
                                          <p:spTgt spid="22"/>
                                        </p:tgtEl>
                                        <p:attrNameLst>
                                          <p:attrName>ppt_x</p:attrName>
                                        </p:attrNameLst>
                                      </p:cBhvr>
                                      <p:tavLst>
                                        <p:tav tm="0">
                                          <p:val>
                                            <p:strVal val="#ppt_x"/>
                                          </p:val>
                                        </p:tav>
                                        <p:tav tm="100000">
                                          <p:val>
                                            <p:strVal val="#ppt_x"/>
                                          </p:val>
                                        </p:tav>
                                      </p:tavLst>
                                    </p:anim>
                                    <p:anim calcmode="lin" valueType="num">
                                      <p:cBhvr>
                                        <p:cTn id="75" dur="1000" fill="hold"/>
                                        <p:tgtEl>
                                          <p:spTgt spid="22"/>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4000"/>
                                  </p:stCondLst>
                                  <p:childTnLst>
                                    <p:set>
                                      <p:cBhvr>
                                        <p:cTn id="77" dur="1" fill="hold">
                                          <p:stCondLst>
                                            <p:cond delay="0"/>
                                          </p:stCondLst>
                                        </p:cTn>
                                        <p:tgtEl>
                                          <p:spTgt spid="12"/>
                                        </p:tgtEl>
                                        <p:attrNameLst>
                                          <p:attrName>style.visibility</p:attrName>
                                        </p:attrNameLst>
                                      </p:cBhvr>
                                      <p:to>
                                        <p:strVal val="visible"/>
                                      </p:to>
                                    </p:set>
                                    <p:animEffect transition="in" filter="fade">
                                      <p:cBhvr>
                                        <p:cTn id="78" dur="1000"/>
                                        <p:tgtEl>
                                          <p:spTgt spid="12"/>
                                        </p:tgtEl>
                                      </p:cBhvr>
                                    </p:animEffect>
                                    <p:anim calcmode="lin" valueType="num">
                                      <p:cBhvr>
                                        <p:cTn id="79" dur="1000" fill="hold"/>
                                        <p:tgtEl>
                                          <p:spTgt spid="12"/>
                                        </p:tgtEl>
                                        <p:attrNameLst>
                                          <p:attrName>ppt_x</p:attrName>
                                        </p:attrNameLst>
                                      </p:cBhvr>
                                      <p:tavLst>
                                        <p:tav tm="0">
                                          <p:val>
                                            <p:strVal val="#ppt_x"/>
                                          </p:val>
                                        </p:tav>
                                        <p:tav tm="100000">
                                          <p:val>
                                            <p:strVal val="#ppt_x"/>
                                          </p:val>
                                        </p:tav>
                                      </p:tavLst>
                                    </p:anim>
                                    <p:anim calcmode="lin" valueType="num">
                                      <p:cBhvr>
                                        <p:cTn id="8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grpId="0" nodeType="clickEffect">
                                  <p:stCondLst>
                                    <p:cond delay="5000"/>
                                  </p:stCondLst>
                                  <p:childTnLst>
                                    <p:set>
                                      <p:cBhvr>
                                        <p:cTn id="84" dur="1" fill="hold">
                                          <p:stCondLst>
                                            <p:cond delay="0"/>
                                          </p:stCondLst>
                                        </p:cTn>
                                        <p:tgtEl>
                                          <p:spTgt spid="9"/>
                                        </p:tgtEl>
                                        <p:attrNameLst>
                                          <p:attrName>style.visibility</p:attrName>
                                        </p:attrNameLst>
                                      </p:cBhvr>
                                      <p:to>
                                        <p:strVal val="visible"/>
                                      </p:to>
                                    </p:set>
                                    <p:animEffect transition="in" filter="fade">
                                      <p:cBhvr>
                                        <p:cTn id="85" dur="1000"/>
                                        <p:tgtEl>
                                          <p:spTgt spid="9"/>
                                        </p:tgtEl>
                                      </p:cBhvr>
                                    </p:animEffect>
                                    <p:anim calcmode="lin" valueType="num">
                                      <p:cBhvr>
                                        <p:cTn id="86" dur="1000" fill="hold"/>
                                        <p:tgtEl>
                                          <p:spTgt spid="9"/>
                                        </p:tgtEl>
                                        <p:attrNameLst>
                                          <p:attrName>ppt_x</p:attrName>
                                        </p:attrNameLst>
                                      </p:cBhvr>
                                      <p:tavLst>
                                        <p:tav tm="0">
                                          <p:val>
                                            <p:strVal val="#ppt_x"/>
                                          </p:val>
                                        </p:tav>
                                        <p:tav tm="100000">
                                          <p:val>
                                            <p:strVal val="#ppt_x"/>
                                          </p:val>
                                        </p:tav>
                                      </p:tavLst>
                                    </p:anim>
                                    <p:anim calcmode="lin" valueType="num">
                                      <p:cBhvr>
                                        <p:cTn id="87" dur="1000" fill="hold"/>
                                        <p:tgtEl>
                                          <p:spTgt spid="9"/>
                                        </p:tgtEl>
                                        <p:attrNameLst>
                                          <p:attrName>ppt_y</p:attrName>
                                        </p:attrNameLst>
                                      </p:cBhvr>
                                      <p:tavLst>
                                        <p:tav tm="0">
                                          <p:val>
                                            <p:strVal val="#ppt_y+.1"/>
                                          </p:val>
                                        </p:tav>
                                        <p:tav tm="100000">
                                          <p:val>
                                            <p:strVal val="#ppt_y"/>
                                          </p:val>
                                        </p:tav>
                                      </p:tavLst>
                                    </p:anim>
                                  </p:childTnLst>
                                </p:cTn>
                              </p:par>
                              <p:par>
                                <p:cTn id="88" presetID="42" presetClass="entr" presetSubtype="0" fill="hold" nodeType="withEffect">
                                  <p:stCondLst>
                                    <p:cond delay="500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1000"/>
                                        <p:tgtEl>
                                          <p:spTgt spid="21"/>
                                        </p:tgtEl>
                                      </p:cBhvr>
                                    </p:animEffect>
                                    <p:anim calcmode="lin" valueType="num">
                                      <p:cBhvr>
                                        <p:cTn id="91" dur="1000" fill="hold"/>
                                        <p:tgtEl>
                                          <p:spTgt spid="21"/>
                                        </p:tgtEl>
                                        <p:attrNameLst>
                                          <p:attrName>ppt_x</p:attrName>
                                        </p:attrNameLst>
                                      </p:cBhvr>
                                      <p:tavLst>
                                        <p:tav tm="0">
                                          <p:val>
                                            <p:strVal val="#ppt_x"/>
                                          </p:val>
                                        </p:tav>
                                        <p:tav tm="100000">
                                          <p:val>
                                            <p:strVal val="#ppt_x"/>
                                          </p:val>
                                        </p:tav>
                                      </p:tavLst>
                                    </p:anim>
                                    <p:anim calcmode="lin" valueType="num">
                                      <p:cBhvr>
                                        <p:cTn id="92" dur="1000" fill="hold"/>
                                        <p:tgtEl>
                                          <p:spTgt spid="2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500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1000"/>
                                        <p:tgtEl>
                                          <p:spTgt spid="15"/>
                                        </p:tgtEl>
                                      </p:cBhvr>
                                    </p:animEffect>
                                    <p:anim calcmode="lin" valueType="num">
                                      <p:cBhvr>
                                        <p:cTn id="96" dur="1000" fill="hold"/>
                                        <p:tgtEl>
                                          <p:spTgt spid="15"/>
                                        </p:tgtEl>
                                        <p:attrNameLst>
                                          <p:attrName>ppt_x</p:attrName>
                                        </p:attrNameLst>
                                      </p:cBhvr>
                                      <p:tavLst>
                                        <p:tav tm="0">
                                          <p:val>
                                            <p:strVal val="#ppt_x"/>
                                          </p:val>
                                        </p:tav>
                                        <p:tav tm="100000">
                                          <p:val>
                                            <p:strVal val="#ppt_x"/>
                                          </p:val>
                                        </p:tav>
                                      </p:tavLst>
                                    </p:anim>
                                    <p:anim calcmode="lin" valueType="num">
                                      <p:cBhvr>
                                        <p:cTn id="9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1" grpId="0"/>
      <p:bldP spid="12" grpId="0" animBg="1"/>
      <p:bldP spid="13" grpId="0"/>
      <p:bldP spid="14" grpId="0" animBg="1"/>
      <p:bldP spid="15" grpId="0" animBg="1"/>
      <p:bldP spid="16" grpId="0"/>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5|7|6.6|9.8"/>
</p:tagLst>
</file>

<file path=ppt/tags/tag2.xml><?xml version="1.0" encoding="utf-8"?>
<p:tagLst xmlns:a="http://schemas.openxmlformats.org/drawingml/2006/main" xmlns:r="http://schemas.openxmlformats.org/officeDocument/2006/relationships" xmlns:p="http://schemas.openxmlformats.org/presentationml/2006/main">
  <p:tag name="TIMING" val="|16.1"/>
</p:tagLst>
</file>

<file path=ppt/tags/tag3.xml><?xml version="1.0" encoding="utf-8"?>
<p:tagLst xmlns:a="http://schemas.openxmlformats.org/drawingml/2006/main" xmlns:r="http://schemas.openxmlformats.org/officeDocument/2006/relationships" xmlns:p="http://schemas.openxmlformats.org/presentationml/2006/main">
  <p:tag name="TIMING" val="|1.6|24.7|1.3|31.2"/>
</p:tagLst>
</file>

<file path=ppt/tags/tag4.xml><?xml version="1.0" encoding="utf-8"?>
<p:tagLst xmlns:a="http://schemas.openxmlformats.org/drawingml/2006/main" xmlns:r="http://schemas.openxmlformats.org/officeDocument/2006/relationships" xmlns:p="http://schemas.openxmlformats.org/presentationml/2006/main">
  <p:tag name="TIMING" val="|1.6|6|2.8"/>
</p:tagLst>
</file>

<file path=ppt/tags/tag5.xml><?xml version="1.0" encoding="utf-8"?>
<p:tagLst xmlns:a="http://schemas.openxmlformats.org/drawingml/2006/main" xmlns:r="http://schemas.openxmlformats.org/officeDocument/2006/relationships" xmlns:p="http://schemas.openxmlformats.org/presentationml/2006/main">
  <p:tag name="TIMING" val="|3.9|12.8|29.1|1.9|41.2"/>
</p:tagLst>
</file>

<file path=ppt/theme/theme1.xml><?xml version="1.0" encoding="utf-8"?>
<a:theme xmlns:a="http://schemas.openxmlformats.org/drawingml/2006/main" name="UST_Master">
  <a:themeElements>
    <a:clrScheme name="UST Global_Standard Deck Colors">
      <a:dk1>
        <a:srgbClr val="242424"/>
      </a:dk1>
      <a:lt1>
        <a:sysClr val="window" lastClr="FFFFFF"/>
      </a:lt1>
      <a:dk2>
        <a:srgbClr val="5A3C3D"/>
      </a:dk2>
      <a:lt2>
        <a:srgbClr val="CFDE00"/>
      </a:lt2>
      <a:accent1>
        <a:srgbClr val="004869"/>
      </a:accent1>
      <a:accent2>
        <a:srgbClr val="00ADEE"/>
      </a:accent2>
      <a:accent3>
        <a:srgbClr val="007CBA"/>
      </a:accent3>
      <a:accent4>
        <a:srgbClr val="00C4B3"/>
      </a:accent4>
      <a:accent5>
        <a:srgbClr val="007481"/>
      </a:accent5>
      <a:accent6>
        <a:srgbClr val="E63C2F"/>
      </a:accent6>
      <a:hlink>
        <a:srgbClr val="5DD3FF"/>
      </a:hlink>
      <a:folHlink>
        <a:srgbClr val="2684B9"/>
      </a:folHlink>
    </a:clrScheme>
    <a:fontScheme name="Slipstream">
      <a:majorFont>
        <a:latin typeface="Trebuchet MS"/>
        <a:ea typeface=""/>
        <a:cs typeface=""/>
        <a:font script="Jpan" typeface="ＭＳ ゴシック"/>
        <a:font script="Hang" typeface="HY그래픽B"/>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ＭＳ ゴシック"/>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T innovation PPT template v3" id="{AA04E825-E850-694C-8CCA-8B6542C5F1D8}" vid="{650E7674-6897-0D44-8771-066575E66BB2}"/>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664CB44951494FA09B649B3C4FF1B0" ma:contentTypeVersion="0" ma:contentTypeDescription="Create a new document." ma:contentTypeScope="" ma:versionID="d7457a99fd46ebf57b2e7b2b0fbb0ef5">
  <xsd:schema xmlns:xsd="http://www.w3.org/2001/XMLSchema" xmlns:xs="http://www.w3.org/2001/XMLSchema" xmlns:p="http://schemas.microsoft.com/office/2006/metadata/properties" targetNamespace="http://schemas.microsoft.com/office/2006/metadata/properties" ma:root="true" ma:fieldsID="abc59ee2edf01cfb808cadb27e045d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3EC5AE-591D-4963-8393-2B1369A46C9E}">
  <ds:schemaRefs>
    <ds:schemaRef ds:uri="http://schemas.microsoft.com/sharepoint/v3/contenttype/forms"/>
  </ds:schemaRefs>
</ds:datastoreItem>
</file>

<file path=customXml/itemProps2.xml><?xml version="1.0" encoding="utf-8"?>
<ds:datastoreItem xmlns:ds="http://schemas.openxmlformats.org/officeDocument/2006/customXml" ds:itemID="{92222843-59DA-470E-AF4D-0719CA503C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4B8884A-AFF6-4819-AEBB-2837069379A2}">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UST innovation PPT template v3</Template>
  <TotalTime>6994</TotalTime>
  <Words>590</Words>
  <Application>Microsoft Office PowerPoint</Application>
  <PresentationFormat>On-screen Show (16:9)</PresentationFormat>
  <Paragraphs>122</Paragraphs>
  <Slides>11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Avenir Book</vt:lpstr>
      <vt:lpstr>Calibri</vt:lpstr>
      <vt:lpstr>Calibri Light</vt:lpstr>
      <vt:lpstr>Helvetica</vt:lpstr>
      <vt:lpstr>Helvetica Light</vt:lpstr>
      <vt:lpstr>Helvetica Neue</vt:lpstr>
      <vt:lpstr>Questrial</vt:lpstr>
      <vt:lpstr>Source Sans Pro</vt:lpstr>
      <vt:lpstr>Tahoma</vt:lpstr>
      <vt:lpstr>Trebuchet MS</vt:lpstr>
      <vt:lpstr>UST_Master</vt:lpstr>
      <vt:lpstr>PowerPoint Presentation</vt:lpstr>
      <vt:lpstr>Objective of this document</vt:lpstr>
      <vt:lpstr>PowerPoint Presentation</vt:lpstr>
      <vt:lpstr>Federated Innovation Pods™</vt:lpstr>
      <vt:lpstr>What is an Innovation Pod™?</vt:lpstr>
      <vt:lpstr>What are our Differentiators?</vt:lpstr>
      <vt:lpstr>UST ID3 Framework</vt:lpstr>
      <vt:lpstr>The Method: Problems  MVCs  MVPs at Turbo Speed and Scale </vt:lpstr>
      <vt:lpstr>Why UST Innovation Pods™?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dave.cheema@optum.com</dc:creator>
  <cp:lastModifiedBy>Cheema, Dave</cp:lastModifiedBy>
  <cp:revision>194</cp:revision>
  <dcterms:modified xsi:type="dcterms:W3CDTF">2021-03-04T17:42:07Z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0x010100C5664CB44951494FA09B649B3C4FF1B0</vt:lpwstr>
  </property>
</Properties>
</file>