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Lst>
  <p:notesMasterIdLst>
    <p:notesMasterId r:id="rId33"/>
  </p:notesMasterIdLst>
  <p:handoutMasterIdLst>
    <p:handoutMasterId r:id="rId34"/>
  </p:handoutMasterIdLst>
  <p:sldIdLst>
    <p:sldId id="540" r:id="rId5"/>
    <p:sldId id="662" r:id="rId6"/>
    <p:sldId id="945" r:id="rId7"/>
    <p:sldId id="948" r:id="rId8"/>
    <p:sldId id="949" r:id="rId9"/>
    <p:sldId id="950" r:id="rId10"/>
    <p:sldId id="951" r:id="rId11"/>
    <p:sldId id="952" r:id="rId12"/>
    <p:sldId id="371" r:id="rId13"/>
    <p:sldId id="953" r:id="rId14"/>
    <p:sldId id="973" r:id="rId15"/>
    <p:sldId id="955" r:id="rId16"/>
    <p:sldId id="956" r:id="rId17"/>
    <p:sldId id="954" r:id="rId18"/>
    <p:sldId id="957" r:id="rId19"/>
    <p:sldId id="966" r:id="rId20"/>
    <p:sldId id="958" r:id="rId21"/>
    <p:sldId id="959" r:id="rId22"/>
    <p:sldId id="960" r:id="rId23"/>
    <p:sldId id="961" r:id="rId24"/>
    <p:sldId id="962" r:id="rId25"/>
    <p:sldId id="963" r:id="rId26"/>
    <p:sldId id="964" r:id="rId27"/>
    <p:sldId id="968" r:id="rId28"/>
    <p:sldId id="967" r:id="rId29"/>
    <p:sldId id="970" r:id="rId30"/>
    <p:sldId id="969" r:id="rId31"/>
    <p:sldId id="97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hiri, Basudeb (Cognizant)" initials="LB(" lastIdx="1" clrIdx="0">
    <p:extLst>
      <p:ext uri="{19B8F6BF-5375-455C-9EA6-DF929625EA0E}">
        <p15:presenceInfo xmlns:p15="http://schemas.microsoft.com/office/powerpoint/2012/main" userId="S-1-5-21-1178368992-402679808-390482200-1927094" providerId="AD"/>
      </p:ext>
    </p:extLst>
  </p:cmAuthor>
  <p:cmAuthor id="2" name="Duraiswamy, Ramya Roopa (Cognizant)" initials="DRR(" lastIdx="6" clrIdx="1">
    <p:extLst>
      <p:ext uri="{19B8F6BF-5375-455C-9EA6-DF929625EA0E}">
        <p15:presenceInfo xmlns:p15="http://schemas.microsoft.com/office/powerpoint/2012/main" userId="S-1-5-21-1178368992-402679808-390482200-353908" providerId="AD"/>
      </p:ext>
    </p:extLst>
  </p:cmAuthor>
  <p:cmAuthor id="3" name="Singh, Aman (Cognizant)" initials="SA(" lastIdx="0" clrIdx="2">
    <p:extLst>
      <p:ext uri="{19B8F6BF-5375-455C-9EA6-DF929625EA0E}">
        <p15:presenceInfo xmlns:p15="http://schemas.microsoft.com/office/powerpoint/2012/main" userId="S-1-5-21-1178368992-402679808-390482200-1886151" providerId="AD"/>
      </p:ext>
    </p:extLst>
  </p:cmAuthor>
  <p:cmAuthor id="4" name="B, Karthik (Cognizant)" initials="BK(" lastIdx="1" clrIdx="3">
    <p:extLst>
      <p:ext uri="{19B8F6BF-5375-455C-9EA6-DF929625EA0E}">
        <p15:presenceInfo xmlns:p15="http://schemas.microsoft.com/office/powerpoint/2012/main" userId="S-1-5-21-1178368992-402679808-390482200-1764746" providerId="AD"/>
      </p:ext>
    </p:extLst>
  </p:cmAuthor>
  <p:cmAuthor id="5" name="Palanivel, Praveen (Cognizant)" initials="PP(" lastIdx="4" clrIdx="4">
    <p:extLst>
      <p:ext uri="{19B8F6BF-5375-455C-9EA6-DF929625EA0E}">
        <p15:presenceInfo xmlns:p15="http://schemas.microsoft.com/office/powerpoint/2012/main" userId="S-1-5-21-1178368992-402679808-390482200-2596217" providerId="AD"/>
      </p:ext>
    </p:extLst>
  </p:cmAuthor>
  <p:cmAuthor id="6" name="Prasanna Vijayaraghavan" initials="PV" lastIdx="8" clrIdx="5">
    <p:extLst>
      <p:ext uri="{19B8F6BF-5375-455C-9EA6-DF929625EA0E}">
        <p15:presenceInfo xmlns:p15="http://schemas.microsoft.com/office/powerpoint/2012/main" userId="S-1-5-21-1178368992-402679808-390482200-61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BA6"/>
    <a:srgbClr val="91C46E"/>
    <a:srgbClr val="70AD47"/>
    <a:srgbClr val="5676B3"/>
    <a:srgbClr val="F3F6FF"/>
    <a:srgbClr val="FFC000"/>
    <a:srgbClr val="14A88F"/>
    <a:srgbClr val="0033B4"/>
    <a:srgbClr val="E5F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A7AF0C-E3AD-49BE-B24C-0D23934327E2}" v="81" dt="2019-12-18T23:25:19.5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343" autoAdjust="0"/>
  </p:normalViewPr>
  <p:slideViewPr>
    <p:cSldViewPr snapToGrid="0">
      <p:cViewPr>
        <p:scale>
          <a:sx n="96" d="100"/>
          <a:sy n="96" d="100"/>
        </p:scale>
        <p:origin x="178" y="-226"/>
      </p:cViewPr>
      <p:guideLst>
        <p:guide pos="192"/>
        <p:guide orient="horz" pos="2160"/>
      </p:guideLst>
    </p:cSldViewPr>
  </p:slideViewPr>
  <p:outlineViewPr>
    <p:cViewPr>
      <p:scale>
        <a:sx n="33" d="100"/>
        <a:sy n="33" d="100"/>
      </p:scale>
      <p:origin x="0" y="-1362"/>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8478B1-6E78-4565-AD5E-B3830A30B90C}" type="datetimeFigureOut">
              <a:rPr lang="en-US" smtClean="0"/>
              <a:t>12/24/2019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6" name="Slide Number Placeholder 5"/>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15A1EA-9D0D-40B8-A832-AC5DDE2AF0EE}" type="slidenum">
              <a:rPr lang="en-US" smtClean="0"/>
              <a:t>‹#›</a:t>
            </a:fld>
            <a:endParaRPr lang="en-US" dirty="0"/>
          </a:p>
        </p:txBody>
      </p:sp>
    </p:spTree>
    <p:extLst>
      <p:ext uri="{BB962C8B-B14F-4D97-AF65-F5344CB8AC3E}">
        <p14:creationId xmlns:p14="http://schemas.microsoft.com/office/powerpoint/2010/main" val="4123146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B66CB0-7B7F-4994-BB90-018F052F2C67}" type="datetimeFigureOut">
              <a:rPr lang="en-US" smtClean="0"/>
              <a:t>12/24/2019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E28CB6-CF44-4578-AFB0-073A84759E62}" type="slidenum">
              <a:rPr lang="en-US" smtClean="0"/>
              <a:t>‹#›</a:t>
            </a:fld>
            <a:endParaRPr lang="en-US" dirty="0"/>
          </a:p>
        </p:txBody>
      </p:sp>
    </p:spTree>
    <p:extLst>
      <p:ext uri="{BB962C8B-B14F-4D97-AF65-F5344CB8AC3E}">
        <p14:creationId xmlns:p14="http://schemas.microsoft.com/office/powerpoint/2010/main" val="79752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E28CB6-CF44-4578-AFB0-073A84759E62}" type="slidenum">
              <a:rPr lang="en-US" smtClean="0"/>
              <a:t>2</a:t>
            </a:fld>
            <a:endParaRPr lang="en-US" dirty="0"/>
          </a:p>
        </p:txBody>
      </p:sp>
    </p:spTree>
    <p:extLst>
      <p:ext uri="{BB962C8B-B14F-4D97-AF65-F5344CB8AC3E}">
        <p14:creationId xmlns:p14="http://schemas.microsoft.com/office/powerpoint/2010/main" val="4180645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773172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15247" y="3203508"/>
            <a:ext cx="6895239" cy="1771325"/>
          </a:xfrm>
          <a:prstGeom prst="rect">
            <a:avLst/>
          </a:prstGeom>
          <a:noFill/>
          <a:ln>
            <a:noFill/>
          </a:ln>
        </p:spPr>
        <p:txBody>
          <a:bodyPr anchor="b">
            <a:normAutofit/>
          </a:bodyPr>
          <a:lstStyle>
            <a:lvl1pPr>
              <a:defRPr sz="4400">
                <a:solidFill>
                  <a:schemeClr val="tx2"/>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4" name="Date Placeholder 3"/>
          <p:cNvSpPr>
            <a:spLocks noGrp="1"/>
          </p:cNvSpPr>
          <p:nvPr>
            <p:ph type="dt" sz="half" idx="10"/>
          </p:nvPr>
        </p:nvSpPr>
        <p:spPr>
          <a:xfrm>
            <a:off x="324429" y="5094607"/>
            <a:ext cx="6204499" cy="478064"/>
          </a:xfrm>
          <a:prstGeom prst="rect">
            <a:avLst/>
          </a:prstGeom>
          <a:noFill/>
        </p:spPr>
        <p:txBody>
          <a:bodyPr/>
          <a:lstStyle>
            <a:lvl1pPr>
              <a:defRPr sz="1600">
                <a:solidFill>
                  <a:sysClr val="windowText" lastClr="000000"/>
                </a:solidFill>
                <a:latin typeface="Calibri" panose="020F0502020204030204" pitchFamily="34" charset="0"/>
                <a:cs typeface="Calibri" panose="020F0502020204030204" pitchFamily="34" charset="0"/>
              </a:defRPr>
            </a:lvl1pPr>
          </a:lstStyle>
          <a:p>
            <a:endParaRPr lang="en-US" dirty="0"/>
          </a:p>
        </p:txBody>
      </p:sp>
      <p:sp>
        <p:nvSpPr>
          <p:cNvPr id="5" name="Rectangle 4"/>
          <p:cNvSpPr/>
          <p:nvPr userDrawn="1"/>
        </p:nvSpPr>
        <p:spPr>
          <a:xfrm>
            <a:off x="0" y="5827776"/>
            <a:ext cx="8375904" cy="1030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1067" y="6140195"/>
            <a:ext cx="2513849" cy="282235"/>
          </a:xfrm>
          <a:prstGeom prst="rect">
            <a:avLst/>
          </a:prstGeom>
        </p:spPr>
      </p:pic>
      <p:pic>
        <p:nvPicPr>
          <p:cNvPr id="7" name="Picture 45" descr="D:\backup\2013\Oct\31.10.2013\Partnership-icon.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827519" y="6118865"/>
            <a:ext cx="451080" cy="45108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215247" y="6450308"/>
            <a:ext cx="4623510" cy="246349"/>
          </a:xfrm>
          <a:prstGeom prst="rect">
            <a:avLst/>
          </a:prstGeom>
          <a:noFill/>
        </p:spPr>
        <p:txBody>
          <a:bodyPr wrap="none" rtlCol="0">
            <a:spAutoFit/>
          </a:bodyPr>
          <a:lstStyle/>
          <a:p>
            <a:r>
              <a:rPr lang="en-US" sz="1001" spc="201" baseline="0" dirty="0">
                <a:solidFill>
                  <a:srgbClr val="006BA6"/>
                </a:solidFill>
                <a:latin typeface="Calibri" panose="020F0502020204030204" pitchFamily="34" charset="0"/>
                <a:cs typeface="Aharoni" panose="02010803020104030203" pitchFamily="2" charset="-79"/>
              </a:rPr>
              <a:t>PARTNER | INNOVATE | TRANSFORM | TO KEEP IT HEALTHY</a:t>
            </a:r>
          </a:p>
        </p:txBody>
      </p:sp>
      <p:pic>
        <p:nvPicPr>
          <p:cNvPr id="9"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3363771" y="6191093"/>
            <a:ext cx="1135660" cy="243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809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39" name="Parallelogram 38"/>
          <p:cNvSpPr/>
          <p:nvPr userDrawn="1"/>
        </p:nvSpPr>
        <p:spPr>
          <a:xfrm>
            <a:off x="1001485" y="6293577"/>
            <a:ext cx="6359084" cy="470080"/>
          </a:xfrm>
          <a:prstGeom prst="parallelogram">
            <a:avLst>
              <a:gd name="adj" fmla="val 9948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40" name="Parallelogram 39"/>
          <p:cNvSpPr/>
          <p:nvPr userDrawn="1"/>
        </p:nvSpPr>
        <p:spPr>
          <a:xfrm>
            <a:off x="13888" y="6293581"/>
            <a:ext cx="670560" cy="564423"/>
          </a:xfrm>
          <a:prstGeom prst="parallelogram">
            <a:avLst>
              <a:gd name="adj" fmla="val 99481"/>
            </a:avLst>
          </a:prstGeom>
          <a:solidFill>
            <a:srgbClr val="026C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25" name="Freeform 24"/>
          <p:cNvSpPr/>
          <p:nvPr userDrawn="1"/>
        </p:nvSpPr>
        <p:spPr>
          <a:xfrm>
            <a:off x="4" y="0"/>
            <a:ext cx="11600915" cy="548640"/>
          </a:xfrm>
          <a:custGeom>
            <a:avLst/>
            <a:gdLst>
              <a:gd name="connsiteX0" fmla="*/ 0 w 11600915"/>
              <a:gd name="connsiteY0" fmla="*/ 0 h 699148"/>
              <a:gd name="connsiteX1" fmla="*/ 1055825 w 11600915"/>
              <a:gd name="connsiteY1" fmla="*/ 0 h 699148"/>
              <a:gd name="connsiteX2" fmla="*/ 11227878 w 11600915"/>
              <a:gd name="connsiteY2" fmla="*/ 0 h 699148"/>
              <a:gd name="connsiteX3" fmla="*/ 11600915 w 11600915"/>
              <a:gd name="connsiteY3" fmla="*/ 0 h 699148"/>
              <a:gd name="connsiteX4" fmla="*/ 11227878 w 11600915"/>
              <a:gd name="connsiteY4" fmla="*/ 381975 h 699148"/>
              <a:gd name="connsiteX5" fmla="*/ 11227878 w 11600915"/>
              <a:gd name="connsiteY5" fmla="*/ 699148 h 699148"/>
              <a:gd name="connsiteX6" fmla="*/ 10918127 w 11600915"/>
              <a:gd name="connsiteY6" fmla="*/ 699148 h 699148"/>
              <a:gd name="connsiteX7" fmla="*/ 373037 w 11600915"/>
              <a:gd name="connsiteY7" fmla="*/ 699148 h 699148"/>
              <a:gd name="connsiteX8" fmla="*/ 0 w 11600915"/>
              <a:gd name="connsiteY8" fmla="*/ 699148 h 69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00915" h="699148">
                <a:moveTo>
                  <a:pt x="0" y="0"/>
                </a:moveTo>
                <a:lnTo>
                  <a:pt x="1055825" y="0"/>
                </a:lnTo>
                <a:lnTo>
                  <a:pt x="11227878" y="0"/>
                </a:lnTo>
                <a:lnTo>
                  <a:pt x="11600915" y="0"/>
                </a:lnTo>
                <a:lnTo>
                  <a:pt x="11227878" y="381975"/>
                </a:lnTo>
                <a:lnTo>
                  <a:pt x="11227878" y="699148"/>
                </a:lnTo>
                <a:lnTo>
                  <a:pt x="10918127" y="699148"/>
                </a:lnTo>
                <a:lnTo>
                  <a:pt x="373037" y="699148"/>
                </a:lnTo>
                <a:lnTo>
                  <a:pt x="0" y="699148"/>
                </a:lnTo>
                <a:close/>
              </a:path>
            </a:pathLst>
          </a:custGeom>
          <a:solidFill>
            <a:srgbClr val="00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1" name="Parallelogram 20"/>
          <p:cNvSpPr/>
          <p:nvPr userDrawn="1"/>
        </p:nvSpPr>
        <p:spPr>
          <a:xfrm>
            <a:off x="11435301" y="0"/>
            <a:ext cx="756700" cy="457200"/>
          </a:xfrm>
          <a:prstGeom prst="parallelogram">
            <a:avLst>
              <a:gd name="adj" fmla="val 99481"/>
            </a:avLst>
          </a:prstGeom>
          <a:solidFill>
            <a:srgbClr val="1FA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3" name="Parallelogram 22"/>
          <p:cNvSpPr/>
          <p:nvPr userDrawn="1"/>
        </p:nvSpPr>
        <p:spPr>
          <a:xfrm>
            <a:off x="10891855" y="0"/>
            <a:ext cx="1092727" cy="548640"/>
          </a:xfrm>
          <a:prstGeom prst="parallelogram">
            <a:avLst>
              <a:gd name="adj" fmla="val 99481"/>
            </a:avLst>
          </a:prstGeom>
          <a:solidFill>
            <a:srgbClr val="231F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 name="Title 1"/>
          <p:cNvSpPr>
            <a:spLocks noGrp="1"/>
          </p:cNvSpPr>
          <p:nvPr>
            <p:ph type="title"/>
          </p:nvPr>
        </p:nvSpPr>
        <p:spPr>
          <a:xfrm>
            <a:off x="196770" y="1"/>
            <a:ext cx="10732489" cy="548640"/>
          </a:xfrm>
          <a:prstGeom prst="rect">
            <a:avLst/>
          </a:prstGeom>
        </p:spPr>
        <p:txBody>
          <a:bodyPr anchor="ctr">
            <a:normAutofit/>
          </a:bodyPr>
          <a:lstStyle>
            <a:lvl1pPr>
              <a:defRPr sz="2400" b="1">
                <a:solidFill>
                  <a:schemeClr val="bg1"/>
                </a:solidFill>
              </a:defRPr>
            </a:lvl1pPr>
          </a:lstStyle>
          <a:p>
            <a:r>
              <a:rPr lang="en-US" dirty="0"/>
              <a:t>Click to edit Master title style</a:t>
            </a:r>
          </a:p>
        </p:txBody>
      </p:sp>
      <p:sp>
        <p:nvSpPr>
          <p:cNvPr id="19" name="Slide Number Placeholder 5"/>
          <p:cNvSpPr txBox="1">
            <a:spLocks/>
          </p:cNvSpPr>
          <p:nvPr userDrawn="1"/>
        </p:nvSpPr>
        <p:spPr>
          <a:xfrm>
            <a:off x="313266" y="6293575"/>
            <a:ext cx="1030099" cy="438240"/>
          </a:xfrm>
          <a:prstGeom prst="parallelogram">
            <a:avLst>
              <a:gd name="adj" fmla="val 100889"/>
            </a:avLst>
          </a:prstGeom>
          <a:solidFill>
            <a:srgbClr val="231F1E"/>
          </a:solidFill>
          <a:ln>
            <a:noFill/>
          </a:ln>
        </p:spPr>
        <p:txBody>
          <a:bodyPr vert="horz" lIns="0" tIns="0" rIns="0" bIns="0" rtlCol="0" anchor="ctr"/>
          <a:lstStyle>
            <a:defPPr>
              <a:defRPr lang="en-US"/>
            </a:defPPr>
            <a:lvl1pPr marL="0" algn="ctr" defTabSz="914400" rtl="0" eaLnBrk="1" latinLnBrk="0" hangingPunct="1">
              <a:defRPr sz="1200" b="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CB53D8-4DF9-41DF-9499-7D2F7209948D}" type="slidenum">
              <a:rPr lang="en-US" sz="1200" smtClean="0">
                <a:solidFill>
                  <a:schemeClr val="bg1"/>
                </a:solidFill>
                <a:latin typeface="Calibri" panose="020F0502020204030204" pitchFamily="34" charset="0"/>
                <a:cs typeface="Calibri" panose="020F0502020204030204" pitchFamily="34" charset="0"/>
              </a:rPr>
              <a:pPr/>
              <a:t>‹#›</a:t>
            </a:fld>
            <a:endParaRPr lang="en-US" sz="1200" dirty="0">
              <a:solidFill>
                <a:schemeClr val="bg1"/>
              </a:solidFill>
              <a:latin typeface="Calibri" panose="020F0502020204030204" pitchFamily="34" charset="0"/>
              <a:cs typeface="Calibri" panose="020F0502020204030204" pitchFamily="34" charset="0"/>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6467" y="6230635"/>
            <a:ext cx="2513849" cy="282235"/>
          </a:xfrm>
          <a:prstGeom prst="rect">
            <a:avLst/>
          </a:prstGeom>
        </p:spPr>
      </p:pic>
      <p:pic>
        <p:nvPicPr>
          <p:cNvPr id="16" name="Picture 45" descr="D:\backup\2013\Oct\31.10.2013\Partnership-icon.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152919" y="6209305"/>
            <a:ext cx="451080" cy="4510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7540647" y="6540748"/>
            <a:ext cx="4623510" cy="246349"/>
          </a:xfrm>
          <a:prstGeom prst="rect">
            <a:avLst/>
          </a:prstGeom>
          <a:noFill/>
        </p:spPr>
        <p:txBody>
          <a:bodyPr wrap="none" rtlCol="0">
            <a:spAutoFit/>
          </a:bodyPr>
          <a:lstStyle/>
          <a:p>
            <a:r>
              <a:rPr lang="en-US" sz="1001" spc="201" baseline="0" dirty="0">
                <a:solidFill>
                  <a:srgbClr val="006BA6"/>
                </a:solidFill>
                <a:latin typeface="Calibri" panose="020F0502020204030204" pitchFamily="34" charset="0"/>
                <a:cs typeface="Aharoni" panose="02010803020104030203" pitchFamily="2" charset="-79"/>
              </a:rPr>
              <a:t>PARTNER | INNOVATE | TRANSFORM | TO KEEP IT HEALTHY</a:t>
            </a:r>
          </a:p>
        </p:txBody>
      </p:sp>
      <p:sp>
        <p:nvSpPr>
          <p:cNvPr id="13" name="Rectangle 33"/>
          <p:cNvSpPr>
            <a:spLocks noChangeArrowheads="1"/>
          </p:cNvSpPr>
          <p:nvPr userDrawn="1"/>
        </p:nvSpPr>
        <p:spPr bwMode="auto">
          <a:xfrm>
            <a:off x="2116568" y="6462548"/>
            <a:ext cx="3834472" cy="226489"/>
          </a:xfrm>
          <a:prstGeom prst="rect">
            <a:avLst/>
          </a:prstGeom>
          <a:noFill/>
          <a:ln w="9525">
            <a:noFill/>
            <a:miter lim="800000"/>
            <a:headEnd/>
            <a:tailEnd/>
          </a:ln>
          <a:effectLst/>
        </p:spPr>
        <p:txBody>
          <a:bodyPr>
            <a:prstTxWarp prst="textNoShape">
              <a:avLst/>
            </a:prstTxWarp>
          </a:bodyPr>
          <a:lstStyle/>
          <a:p>
            <a:pPr eaLnBrk="0" fontAlgn="base" hangingPunct="0">
              <a:lnSpc>
                <a:spcPct val="50000"/>
              </a:lnSpc>
              <a:spcBef>
                <a:spcPct val="0"/>
              </a:spcBef>
              <a:spcAft>
                <a:spcPct val="0"/>
              </a:spcAft>
            </a:pPr>
            <a:r>
              <a:rPr lang="en-US" sz="1200" dirty="0">
                <a:solidFill>
                  <a:prstClr val="black"/>
                </a:solidFill>
                <a:latin typeface="Calibri" panose="020F0502020204030204" pitchFamily="34" charset="0"/>
                <a:ea typeface="Arial Bold" pitchFamily="-112" charset="0"/>
                <a:cs typeface="Calibri" panose="020F0502020204030204" pitchFamily="34" charset="0"/>
              </a:rPr>
              <a:t>© 2019, Cognizant Technology Solutions Confidential</a:t>
            </a:r>
          </a:p>
        </p:txBody>
      </p:sp>
      <p:pic>
        <p:nvPicPr>
          <p:cNvPr id="14"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10689171" y="6281533"/>
            <a:ext cx="1135660" cy="243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39" name="Parallelogram 38"/>
          <p:cNvSpPr/>
          <p:nvPr userDrawn="1"/>
        </p:nvSpPr>
        <p:spPr>
          <a:xfrm>
            <a:off x="1001485" y="6293577"/>
            <a:ext cx="6359084" cy="470080"/>
          </a:xfrm>
          <a:prstGeom prst="parallelogram">
            <a:avLst>
              <a:gd name="adj" fmla="val 9948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40" name="Parallelogram 39"/>
          <p:cNvSpPr/>
          <p:nvPr userDrawn="1"/>
        </p:nvSpPr>
        <p:spPr>
          <a:xfrm>
            <a:off x="13888" y="6293581"/>
            <a:ext cx="670560" cy="564423"/>
          </a:xfrm>
          <a:prstGeom prst="parallelogram">
            <a:avLst>
              <a:gd name="adj" fmla="val 99481"/>
            </a:avLst>
          </a:prstGeom>
          <a:solidFill>
            <a:srgbClr val="026C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25" name="Freeform 24"/>
          <p:cNvSpPr/>
          <p:nvPr userDrawn="1"/>
        </p:nvSpPr>
        <p:spPr>
          <a:xfrm>
            <a:off x="4" y="2806700"/>
            <a:ext cx="11600915" cy="548640"/>
          </a:xfrm>
          <a:custGeom>
            <a:avLst/>
            <a:gdLst>
              <a:gd name="connsiteX0" fmla="*/ 0 w 11600915"/>
              <a:gd name="connsiteY0" fmla="*/ 0 h 699148"/>
              <a:gd name="connsiteX1" fmla="*/ 1055825 w 11600915"/>
              <a:gd name="connsiteY1" fmla="*/ 0 h 699148"/>
              <a:gd name="connsiteX2" fmla="*/ 11227878 w 11600915"/>
              <a:gd name="connsiteY2" fmla="*/ 0 h 699148"/>
              <a:gd name="connsiteX3" fmla="*/ 11600915 w 11600915"/>
              <a:gd name="connsiteY3" fmla="*/ 0 h 699148"/>
              <a:gd name="connsiteX4" fmla="*/ 11227878 w 11600915"/>
              <a:gd name="connsiteY4" fmla="*/ 381975 h 699148"/>
              <a:gd name="connsiteX5" fmla="*/ 11227878 w 11600915"/>
              <a:gd name="connsiteY5" fmla="*/ 699148 h 699148"/>
              <a:gd name="connsiteX6" fmla="*/ 10918127 w 11600915"/>
              <a:gd name="connsiteY6" fmla="*/ 699148 h 699148"/>
              <a:gd name="connsiteX7" fmla="*/ 373037 w 11600915"/>
              <a:gd name="connsiteY7" fmla="*/ 699148 h 699148"/>
              <a:gd name="connsiteX8" fmla="*/ 0 w 11600915"/>
              <a:gd name="connsiteY8" fmla="*/ 699148 h 69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00915" h="699148">
                <a:moveTo>
                  <a:pt x="0" y="0"/>
                </a:moveTo>
                <a:lnTo>
                  <a:pt x="1055825" y="0"/>
                </a:lnTo>
                <a:lnTo>
                  <a:pt x="11227878" y="0"/>
                </a:lnTo>
                <a:lnTo>
                  <a:pt x="11600915" y="0"/>
                </a:lnTo>
                <a:lnTo>
                  <a:pt x="11227878" y="381975"/>
                </a:lnTo>
                <a:lnTo>
                  <a:pt x="11227878" y="699148"/>
                </a:lnTo>
                <a:lnTo>
                  <a:pt x="10918127" y="699148"/>
                </a:lnTo>
                <a:lnTo>
                  <a:pt x="373037" y="699148"/>
                </a:lnTo>
                <a:lnTo>
                  <a:pt x="0" y="699148"/>
                </a:lnTo>
                <a:close/>
              </a:path>
            </a:pathLst>
          </a:custGeom>
          <a:solidFill>
            <a:srgbClr val="00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1" name="Parallelogram 20"/>
          <p:cNvSpPr/>
          <p:nvPr userDrawn="1"/>
        </p:nvSpPr>
        <p:spPr>
          <a:xfrm>
            <a:off x="11435301" y="2806700"/>
            <a:ext cx="756700" cy="457200"/>
          </a:xfrm>
          <a:prstGeom prst="parallelogram">
            <a:avLst>
              <a:gd name="adj" fmla="val 99481"/>
            </a:avLst>
          </a:prstGeom>
          <a:solidFill>
            <a:srgbClr val="1FA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3" name="Parallelogram 22"/>
          <p:cNvSpPr/>
          <p:nvPr userDrawn="1"/>
        </p:nvSpPr>
        <p:spPr>
          <a:xfrm>
            <a:off x="10891855" y="2806700"/>
            <a:ext cx="1092727" cy="548640"/>
          </a:xfrm>
          <a:prstGeom prst="parallelogram">
            <a:avLst>
              <a:gd name="adj" fmla="val 99481"/>
            </a:avLst>
          </a:prstGeom>
          <a:solidFill>
            <a:srgbClr val="231F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 name="Title 1"/>
          <p:cNvSpPr>
            <a:spLocks noGrp="1"/>
          </p:cNvSpPr>
          <p:nvPr>
            <p:ph type="title"/>
          </p:nvPr>
        </p:nvSpPr>
        <p:spPr>
          <a:xfrm>
            <a:off x="285955" y="2753121"/>
            <a:ext cx="10643304" cy="643047"/>
          </a:xfrm>
          <a:prstGeom prst="rect">
            <a:avLst/>
          </a:prstGeom>
        </p:spPr>
        <p:txBody>
          <a:bodyPr anchor="ctr">
            <a:normAutofit/>
          </a:bodyPr>
          <a:lstStyle>
            <a:lvl1pPr>
              <a:defRPr sz="2800" b="0">
                <a:solidFill>
                  <a:schemeClr val="bg1"/>
                </a:solidFill>
              </a:defRPr>
            </a:lvl1pPr>
          </a:lstStyle>
          <a:p>
            <a:r>
              <a:rPr lang="en-US" dirty="0"/>
              <a:t>Click to edit Master title style</a:t>
            </a:r>
          </a:p>
        </p:txBody>
      </p:sp>
      <p:sp>
        <p:nvSpPr>
          <p:cNvPr id="19" name="Slide Number Placeholder 5"/>
          <p:cNvSpPr txBox="1">
            <a:spLocks/>
          </p:cNvSpPr>
          <p:nvPr userDrawn="1"/>
        </p:nvSpPr>
        <p:spPr>
          <a:xfrm>
            <a:off x="313266" y="6293575"/>
            <a:ext cx="1030099" cy="438240"/>
          </a:xfrm>
          <a:prstGeom prst="parallelogram">
            <a:avLst>
              <a:gd name="adj" fmla="val 100889"/>
            </a:avLst>
          </a:prstGeom>
          <a:solidFill>
            <a:srgbClr val="231F1E"/>
          </a:solidFill>
          <a:ln>
            <a:noFill/>
          </a:ln>
        </p:spPr>
        <p:txBody>
          <a:bodyPr vert="horz" lIns="0" tIns="0" rIns="0" bIns="0" rtlCol="0" anchor="ctr"/>
          <a:lstStyle>
            <a:defPPr>
              <a:defRPr lang="en-US"/>
            </a:defPPr>
            <a:lvl1pPr marL="0" algn="ctr" defTabSz="914400" rtl="0" eaLnBrk="1" latinLnBrk="0" hangingPunct="1">
              <a:defRPr sz="1200" b="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CB53D8-4DF9-41DF-9499-7D2F7209948D}" type="slidenum">
              <a:rPr lang="en-US" sz="1200" smtClean="0">
                <a:solidFill>
                  <a:schemeClr val="bg1"/>
                </a:solidFill>
                <a:latin typeface="Calibri" panose="020F0502020204030204" pitchFamily="34" charset="0"/>
                <a:cs typeface="Calibri" panose="020F0502020204030204" pitchFamily="34" charset="0"/>
              </a:rPr>
              <a:pPr/>
              <a:t>‹#›</a:t>
            </a:fld>
            <a:endParaRPr lang="en-US" sz="1200" dirty="0">
              <a:solidFill>
                <a:schemeClr val="bg1"/>
              </a:solidFill>
              <a:latin typeface="Calibri" panose="020F0502020204030204" pitchFamily="34" charset="0"/>
              <a:cs typeface="Calibri" panose="020F0502020204030204" pitchFamily="34" charset="0"/>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6467" y="6230635"/>
            <a:ext cx="2513849" cy="282235"/>
          </a:xfrm>
          <a:prstGeom prst="rect">
            <a:avLst/>
          </a:prstGeom>
        </p:spPr>
      </p:pic>
      <p:pic>
        <p:nvPicPr>
          <p:cNvPr id="1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689171" y="6281533"/>
            <a:ext cx="1135660" cy="24335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5" descr="D:\backup\2013\Oct\31.10.2013\Partnership-icon.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152919" y="6209305"/>
            <a:ext cx="451080" cy="4510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7540647" y="6540748"/>
            <a:ext cx="4623510" cy="246349"/>
          </a:xfrm>
          <a:prstGeom prst="rect">
            <a:avLst/>
          </a:prstGeom>
          <a:noFill/>
        </p:spPr>
        <p:txBody>
          <a:bodyPr wrap="none" rtlCol="0">
            <a:spAutoFit/>
          </a:bodyPr>
          <a:lstStyle/>
          <a:p>
            <a:r>
              <a:rPr lang="en-US" sz="1001" spc="201" baseline="0" dirty="0">
                <a:solidFill>
                  <a:srgbClr val="006BA6"/>
                </a:solidFill>
                <a:latin typeface="Calibri" panose="020F0502020204030204" pitchFamily="34" charset="0"/>
                <a:cs typeface="Aharoni" panose="02010803020104030203" pitchFamily="2" charset="-79"/>
              </a:rPr>
              <a:t>PARTNER | INNOVATE | TRANSFORM | TO KEEP IT HEALTHY</a:t>
            </a:r>
          </a:p>
        </p:txBody>
      </p:sp>
      <p:sp>
        <p:nvSpPr>
          <p:cNvPr id="13" name="Rectangle 33"/>
          <p:cNvSpPr>
            <a:spLocks noChangeArrowheads="1"/>
          </p:cNvSpPr>
          <p:nvPr userDrawn="1"/>
        </p:nvSpPr>
        <p:spPr bwMode="auto">
          <a:xfrm>
            <a:off x="2116568" y="6462548"/>
            <a:ext cx="3834472" cy="226489"/>
          </a:xfrm>
          <a:prstGeom prst="rect">
            <a:avLst/>
          </a:prstGeom>
          <a:noFill/>
          <a:ln w="9525">
            <a:noFill/>
            <a:miter lim="800000"/>
            <a:headEnd/>
            <a:tailEnd/>
          </a:ln>
          <a:effectLst/>
        </p:spPr>
        <p:txBody>
          <a:bodyPr>
            <a:prstTxWarp prst="textNoShape">
              <a:avLst/>
            </a:prstTxWarp>
          </a:bodyPr>
          <a:lstStyle/>
          <a:p>
            <a:pPr eaLnBrk="0" fontAlgn="base" hangingPunct="0">
              <a:lnSpc>
                <a:spcPct val="50000"/>
              </a:lnSpc>
              <a:spcBef>
                <a:spcPct val="0"/>
              </a:spcBef>
              <a:spcAft>
                <a:spcPct val="0"/>
              </a:spcAft>
            </a:pPr>
            <a:r>
              <a:rPr lang="en-US" sz="1200" dirty="0">
                <a:solidFill>
                  <a:prstClr val="black"/>
                </a:solidFill>
                <a:latin typeface="Calibri" panose="020F0502020204030204" pitchFamily="34" charset="0"/>
                <a:ea typeface="Arial Bold" pitchFamily="-112" charset="0"/>
                <a:cs typeface="Calibri" panose="020F0502020204030204" pitchFamily="34" charset="0"/>
              </a:rPr>
              <a:t>© 2019, Cognizant Technology Solutions Confidential</a:t>
            </a:r>
          </a:p>
        </p:txBody>
      </p:sp>
    </p:spTree>
    <p:extLst>
      <p:ext uri="{BB962C8B-B14F-4D97-AF65-F5344CB8AC3E}">
        <p14:creationId xmlns:p14="http://schemas.microsoft.com/office/powerpoint/2010/main" val="3604731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grpSp>
        <p:nvGrpSpPr>
          <p:cNvPr id="18" name="Group 17"/>
          <p:cNvGrpSpPr/>
          <p:nvPr userDrawn="1"/>
        </p:nvGrpSpPr>
        <p:grpSpPr>
          <a:xfrm>
            <a:off x="149905" y="-3"/>
            <a:ext cx="12169097" cy="6858000"/>
            <a:chOff x="22903" y="0"/>
            <a:chExt cx="12169097" cy="6858000"/>
          </a:xfrm>
        </p:grpSpPr>
        <p:sp>
          <p:nvSpPr>
            <p:cNvPr id="6" name="Parallelogram 5"/>
            <p:cNvSpPr/>
            <p:nvPr userDrawn="1"/>
          </p:nvSpPr>
          <p:spPr>
            <a:xfrm>
              <a:off x="22903" y="4202954"/>
              <a:ext cx="4452077" cy="2655046"/>
            </a:xfrm>
            <a:prstGeom prst="parallelogram">
              <a:avLst>
                <a:gd name="adj" fmla="val 99481"/>
              </a:avLst>
            </a:prstGeom>
            <a:solidFill>
              <a:srgbClr val="00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8" name="Parallelogram 7"/>
            <p:cNvSpPr/>
            <p:nvPr userDrawn="1"/>
          </p:nvSpPr>
          <p:spPr>
            <a:xfrm>
              <a:off x="2687327" y="0"/>
              <a:ext cx="5971789" cy="4202954"/>
            </a:xfrm>
            <a:prstGeom prst="parallelogram">
              <a:avLst>
                <a:gd name="adj" fmla="val 99481"/>
              </a:avLst>
            </a:prstGeom>
            <a:solidFill>
              <a:srgbClr val="D3E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9" name="Parallelogram 8"/>
            <p:cNvSpPr/>
            <p:nvPr userDrawn="1"/>
          </p:nvSpPr>
          <p:spPr>
            <a:xfrm>
              <a:off x="4810736" y="0"/>
              <a:ext cx="7381264" cy="6858000"/>
            </a:xfrm>
            <a:prstGeom prst="parallelogram">
              <a:avLst>
                <a:gd name="adj" fmla="val 99481"/>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14" name="Freeform 13"/>
            <p:cNvSpPr/>
            <p:nvPr userDrawn="1"/>
          </p:nvSpPr>
          <p:spPr>
            <a:xfrm flipH="1">
              <a:off x="7333016" y="2254956"/>
              <a:ext cx="4753494" cy="4603044"/>
            </a:xfrm>
            <a:custGeom>
              <a:avLst/>
              <a:gdLst>
                <a:gd name="connsiteX0" fmla="*/ 0 w 4753494"/>
                <a:gd name="connsiteY0" fmla="*/ 0 h 4603044"/>
                <a:gd name="connsiteX1" fmla="*/ 0 w 4753494"/>
                <a:gd name="connsiteY1" fmla="*/ 540236 h 4603044"/>
                <a:gd name="connsiteX2" fmla="*/ 4195599 w 4753494"/>
                <a:gd name="connsiteY2" fmla="*/ 4603044 h 4603044"/>
                <a:gd name="connsiteX3" fmla="*/ 4753494 w 4753494"/>
                <a:gd name="connsiteY3" fmla="*/ 4603044 h 4603044"/>
                <a:gd name="connsiteX4" fmla="*/ 0 w 4753494"/>
                <a:gd name="connsiteY4" fmla="*/ 0 h 4603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3494" h="4603044">
                  <a:moveTo>
                    <a:pt x="0" y="0"/>
                  </a:moveTo>
                  <a:lnTo>
                    <a:pt x="0" y="540236"/>
                  </a:lnTo>
                  <a:lnTo>
                    <a:pt x="4195599" y="4603044"/>
                  </a:lnTo>
                  <a:lnTo>
                    <a:pt x="4753494" y="4603044"/>
                  </a:lnTo>
                  <a:lnTo>
                    <a:pt x="0" y="0"/>
                  </a:lnTo>
                  <a:close/>
                </a:path>
              </a:pathLst>
            </a:custGeom>
            <a:solidFill>
              <a:srgbClr val="00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17" name="Parallelogram 16"/>
            <p:cNvSpPr/>
            <p:nvPr userDrawn="1"/>
          </p:nvSpPr>
          <p:spPr>
            <a:xfrm>
              <a:off x="5982887" y="4216233"/>
              <a:ext cx="5893936" cy="1339191"/>
            </a:xfrm>
            <a:prstGeom prst="parallelogram">
              <a:avLst>
                <a:gd name="adj" fmla="val 99481"/>
              </a:avLst>
            </a:prstGeom>
            <a:solidFill>
              <a:srgbClr val="00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1" b="0" i="0" dirty="0">
                  <a:latin typeface="Calibri" panose="020F0502020204030204" pitchFamily="34" charset="0"/>
                  <a:cs typeface="Calibri" panose="020F0502020204030204" pitchFamily="34" charset="0"/>
                </a:rPr>
                <a:t>Thank You</a:t>
              </a:r>
            </a:p>
          </p:txBody>
        </p:sp>
      </p:grpSp>
      <p:sp>
        <p:nvSpPr>
          <p:cNvPr id="19" name="Right Triangle 18"/>
          <p:cNvSpPr/>
          <p:nvPr userDrawn="1"/>
        </p:nvSpPr>
        <p:spPr>
          <a:xfrm flipV="1">
            <a:off x="1" y="-2"/>
            <a:ext cx="1012388" cy="1012388"/>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55733" y="6083939"/>
            <a:ext cx="3048091" cy="342215"/>
          </a:xfrm>
          <a:prstGeom prst="rect">
            <a:avLst/>
          </a:prstGeom>
        </p:spPr>
      </p:pic>
      <p:pic>
        <p:nvPicPr>
          <p:cNvPr id="1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75634" y="738083"/>
            <a:ext cx="2560164" cy="548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9274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47204"/>
      </p:ext>
    </p:extLst>
  </p:cSld>
  <p:clrMap bg1="lt1" tx1="dk1" bg2="lt2" tx2="dk2" accent1="accent1" accent2="accent2" accent3="accent3" accent4="accent4" accent5="accent5" accent6="accent6" hlink="hlink" folHlink="folHlink"/>
  <p:sldLayoutIdLst>
    <p:sldLayoutId id="2147483706" r:id="rId1"/>
    <p:sldLayoutId id="2147483704" r:id="rId2"/>
    <p:sldLayoutId id="2147483705" r:id="rId3"/>
    <p:sldLayoutId id="2147483707" r:id="rId4"/>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767"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3"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1"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476"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007"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354" rtl="0" eaLnBrk="1" latinLnBrk="0" hangingPunct="1">
        <a:defRPr sz="1801" kern="1200">
          <a:solidFill>
            <a:schemeClr val="tx1"/>
          </a:solidFill>
          <a:latin typeface="+mn-lt"/>
          <a:ea typeface="+mn-ea"/>
          <a:cs typeface="+mn-cs"/>
        </a:defRPr>
      </a:lvl1pPr>
      <a:lvl2pPr marL="457177" algn="l" defTabSz="914354" rtl="0" eaLnBrk="1" latinLnBrk="0" hangingPunct="1">
        <a:defRPr sz="1801" kern="1200">
          <a:solidFill>
            <a:schemeClr val="tx1"/>
          </a:solidFill>
          <a:latin typeface="+mn-lt"/>
          <a:ea typeface="+mn-ea"/>
          <a:cs typeface="+mn-cs"/>
        </a:defRPr>
      </a:lvl2pPr>
      <a:lvl3pPr marL="914354" algn="l" defTabSz="914354" rtl="0" eaLnBrk="1" latinLnBrk="0" hangingPunct="1">
        <a:defRPr sz="1801" kern="1200">
          <a:solidFill>
            <a:schemeClr val="tx1"/>
          </a:solidFill>
          <a:latin typeface="+mn-lt"/>
          <a:ea typeface="+mn-ea"/>
          <a:cs typeface="+mn-cs"/>
        </a:defRPr>
      </a:lvl3pPr>
      <a:lvl4pPr marL="1371531" algn="l" defTabSz="914354" rtl="0" eaLnBrk="1" latinLnBrk="0" hangingPunct="1">
        <a:defRPr sz="1801" kern="1200">
          <a:solidFill>
            <a:schemeClr val="tx1"/>
          </a:solidFill>
          <a:latin typeface="+mn-lt"/>
          <a:ea typeface="+mn-ea"/>
          <a:cs typeface="+mn-cs"/>
        </a:defRPr>
      </a:lvl4pPr>
      <a:lvl5pPr marL="1828709" algn="l" defTabSz="914354" rtl="0" eaLnBrk="1" latinLnBrk="0" hangingPunct="1">
        <a:defRPr sz="1801" kern="1200">
          <a:solidFill>
            <a:schemeClr val="tx1"/>
          </a:solidFill>
          <a:latin typeface="+mn-lt"/>
          <a:ea typeface="+mn-ea"/>
          <a:cs typeface="+mn-cs"/>
        </a:defRPr>
      </a:lvl5pPr>
      <a:lvl6pPr marL="2285886" algn="l" defTabSz="914354" rtl="0" eaLnBrk="1" latinLnBrk="0" hangingPunct="1">
        <a:defRPr sz="1801" kern="1200">
          <a:solidFill>
            <a:schemeClr val="tx1"/>
          </a:solidFill>
          <a:latin typeface="+mn-lt"/>
          <a:ea typeface="+mn-ea"/>
          <a:cs typeface="+mn-cs"/>
        </a:defRPr>
      </a:lvl6pPr>
      <a:lvl7pPr marL="2743063" algn="l" defTabSz="914354" rtl="0" eaLnBrk="1" latinLnBrk="0" hangingPunct="1">
        <a:defRPr sz="1801" kern="1200">
          <a:solidFill>
            <a:schemeClr val="tx1"/>
          </a:solidFill>
          <a:latin typeface="+mn-lt"/>
          <a:ea typeface="+mn-ea"/>
          <a:cs typeface="+mn-cs"/>
        </a:defRPr>
      </a:lvl7pPr>
      <a:lvl8pPr marL="3200240" algn="l" defTabSz="914354" rtl="0" eaLnBrk="1" latinLnBrk="0" hangingPunct="1">
        <a:defRPr sz="1801" kern="1200">
          <a:solidFill>
            <a:schemeClr val="tx1"/>
          </a:solidFill>
          <a:latin typeface="+mn-lt"/>
          <a:ea typeface="+mn-ea"/>
          <a:cs typeface="+mn-cs"/>
        </a:defRPr>
      </a:lvl8pPr>
      <a:lvl9pPr marL="3657417" algn="l" defTabSz="914354"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ixabay.com/en/ball-billiards-black-metal-156742/" TargetMode="Externa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0.png"/><Relationship Id="rId5" Type="http://schemas.openxmlformats.org/officeDocument/2006/relationships/image" Target="../media/image25.png"/><Relationship Id="rId10" Type="http://schemas.openxmlformats.org/officeDocument/2006/relationships/image" Target="../media/image29.png"/><Relationship Id="rId4" Type="http://schemas.openxmlformats.org/officeDocument/2006/relationships/image" Target="../media/image24.png"/><Relationship Id="rId9"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logs.technet.microsoft.com/msuspartner/2016/01/27/azure-partner-community-big-data-advanced-analytics-and-lambda-architecture/" TargetMode="External"/><Relationship Id="rId2" Type="http://schemas.openxmlformats.org/officeDocument/2006/relationships/hyperlink" Target="https://docs.microsoft.com/en-us/azure/storage/common/storage-introduction" TargetMode="External"/><Relationship Id="rId1" Type="http://schemas.openxmlformats.org/officeDocument/2006/relationships/slideLayout" Target="../slideLayouts/slideLayout2.xml"/><Relationship Id="rId6" Type="http://schemas.openxmlformats.org/officeDocument/2006/relationships/hyperlink" Target="https://docs.microsoft.com/en-us/azure/cosmos-db/change-feed-functions" TargetMode="External"/><Relationship Id="rId5" Type="http://schemas.openxmlformats.org/officeDocument/2006/relationships/hyperlink" Target="https://azure.microsoft.com/solutions/serverless/" TargetMode="External"/><Relationship Id="rId4" Type="http://schemas.openxmlformats.org/officeDocument/2006/relationships/hyperlink" Target="https://docs.microsoft.com/en-us/azure/hdinsight/spark/apache-spark-overview"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26" Type="http://schemas.openxmlformats.org/officeDocument/2006/relationships/image" Target="../media/image55.png"/><Relationship Id="rId39" Type="http://schemas.openxmlformats.org/officeDocument/2006/relationships/image" Target="../media/image68.png"/><Relationship Id="rId3" Type="http://schemas.openxmlformats.org/officeDocument/2006/relationships/image" Target="../media/image32.png"/><Relationship Id="rId21" Type="http://schemas.openxmlformats.org/officeDocument/2006/relationships/image" Target="../media/image50.png"/><Relationship Id="rId34" Type="http://schemas.openxmlformats.org/officeDocument/2006/relationships/image" Target="../media/image63.png"/><Relationship Id="rId42" Type="http://schemas.openxmlformats.org/officeDocument/2006/relationships/image" Target="../media/image71.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5" Type="http://schemas.openxmlformats.org/officeDocument/2006/relationships/image" Target="../media/image54.jpg"/><Relationship Id="rId33" Type="http://schemas.openxmlformats.org/officeDocument/2006/relationships/image" Target="../media/image62.png"/><Relationship Id="rId38" Type="http://schemas.openxmlformats.org/officeDocument/2006/relationships/image" Target="../media/image67.png"/><Relationship Id="rId2" Type="http://schemas.openxmlformats.org/officeDocument/2006/relationships/image" Target="../media/image31.png"/><Relationship Id="rId16" Type="http://schemas.openxmlformats.org/officeDocument/2006/relationships/image" Target="../media/image45.jpeg"/><Relationship Id="rId20" Type="http://schemas.openxmlformats.org/officeDocument/2006/relationships/image" Target="../media/image49.png"/><Relationship Id="rId29" Type="http://schemas.openxmlformats.org/officeDocument/2006/relationships/image" Target="../media/image58.png"/><Relationship Id="rId41" Type="http://schemas.openxmlformats.org/officeDocument/2006/relationships/image" Target="../media/image70.jpg"/><Relationship Id="rId1" Type="http://schemas.openxmlformats.org/officeDocument/2006/relationships/slideLayout" Target="../slideLayouts/slideLayout2.xml"/><Relationship Id="rId6" Type="http://schemas.openxmlformats.org/officeDocument/2006/relationships/image" Target="../media/image35.jpeg"/><Relationship Id="rId11" Type="http://schemas.openxmlformats.org/officeDocument/2006/relationships/image" Target="../media/image40.png"/><Relationship Id="rId24" Type="http://schemas.openxmlformats.org/officeDocument/2006/relationships/image" Target="../media/image53.png"/><Relationship Id="rId32" Type="http://schemas.openxmlformats.org/officeDocument/2006/relationships/image" Target="../media/image61.png"/><Relationship Id="rId37" Type="http://schemas.openxmlformats.org/officeDocument/2006/relationships/image" Target="../media/image66.jpg"/><Relationship Id="rId40" Type="http://schemas.openxmlformats.org/officeDocument/2006/relationships/image" Target="../media/image69.png"/><Relationship Id="rId5" Type="http://schemas.openxmlformats.org/officeDocument/2006/relationships/image" Target="../media/image34.jpeg"/><Relationship Id="rId15" Type="http://schemas.openxmlformats.org/officeDocument/2006/relationships/image" Target="../media/image44.png"/><Relationship Id="rId23" Type="http://schemas.openxmlformats.org/officeDocument/2006/relationships/image" Target="../media/image52.png"/><Relationship Id="rId28" Type="http://schemas.openxmlformats.org/officeDocument/2006/relationships/image" Target="../media/image57.png"/><Relationship Id="rId36" Type="http://schemas.openxmlformats.org/officeDocument/2006/relationships/image" Target="../media/image65.png"/><Relationship Id="rId10" Type="http://schemas.openxmlformats.org/officeDocument/2006/relationships/image" Target="../media/image39.png"/><Relationship Id="rId19" Type="http://schemas.openxmlformats.org/officeDocument/2006/relationships/image" Target="../media/image48.png"/><Relationship Id="rId31" Type="http://schemas.openxmlformats.org/officeDocument/2006/relationships/image" Target="../media/image60.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 Id="rId22" Type="http://schemas.openxmlformats.org/officeDocument/2006/relationships/image" Target="../media/image51.png"/><Relationship Id="rId27" Type="http://schemas.openxmlformats.org/officeDocument/2006/relationships/image" Target="../media/image56.png"/><Relationship Id="rId30" Type="http://schemas.openxmlformats.org/officeDocument/2006/relationships/image" Target="../media/image59.png"/><Relationship Id="rId35" Type="http://schemas.openxmlformats.org/officeDocument/2006/relationships/image" Target="../media/image64.png"/></Relationships>
</file>

<file path=ppt/slides/_rels/slide2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5246" y="4013409"/>
            <a:ext cx="8014353" cy="1407679"/>
          </a:xfrm>
        </p:spPr>
        <p:txBody>
          <a:bodyPr>
            <a:normAutofit/>
          </a:bodyPr>
          <a:lstStyle/>
          <a:p>
            <a:r>
              <a:rPr lang="en-US" sz="3600" b="1" dirty="0"/>
              <a:t>Kaiser Permanente – Lambda Reference Architecture</a:t>
            </a:r>
            <a:endParaRPr lang="en-US" sz="3600" dirty="0"/>
          </a:p>
        </p:txBody>
      </p:sp>
      <p:sp>
        <p:nvSpPr>
          <p:cNvPr id="2" name="Text Placeholder 1"/>
          <p:cNvSpPr>
            <a:spLocks noGrp="1"/>
          </p:cNvSpPr>
          <p:nvPr>
            <p:ph type="body" sz="quarter" idx="4294967295"/>
          </p:nvPr>
        </p:nvSpPr>
        <p:spPr>
          <a:xfrm>
            <a:off x="215247" y="5635605"/>
            <a:ext cx="2490788" cy="428625"/>
          </a:xfrm>
          <a:prstGeom prst="rect">
            <a:avLst/>
          </a:prstGeom>
        </p:spPr>
        <p:txBody>
          <a:bodyPr>
            <a:noAutofit/>
          </a:bodyPr>
          <a:lstStyle/>
          <a:p>
            <a:pPr marL="0" indent="0">
              <a:buNone/>
            </a:pPr>
            <a:r>
              <a:rPr lang="en-US" sz="2000" dirty="0">
                <a:solidFill>
                  <a:srgbClr val="44546A"/>
                </a:solidFill>
                <a:latin typeface="Calibri" panose="020F0502020204030204" pitchFamily="34" charset="0"/>
                <a:cs typeface="Calibri" panose="020F0502020204030204" pitchFamily="34" charset="0"/>
              </a:rPr>
              <a:t>December 18</a:t>
            </a:r>
            <a:r>
              <a:rPr lang="en-US" sz="2000" baseline="30000" dirty="0">
                <a:solidFill>
                  <a:srgbClr val="44546A"/>
                </a:solidFill>
                <a:latin typeface="Calibri" panose="020F0502020204030204" pitchFamily="34" charset="0"/>
                <a:cs typeface="Calibri" panose="020F0502020204030204" pitchFamily="34" charset="0"/>
              </a:rPr>
              <a:t>th</a:t>
            </a:r>
            <a:r>
              <a:rPr lang="en-US" sz="2000" dirty="0">
                <a:solidFill>
                  <a:srgbClr val="44546A"/>
                </a:solidFill>
                <a:latin typeface="Calibri" panose="020F0502020204030204" pitchFamily="34" charset="0"/>
                <a:cs typeface="Calibri" panose="020F0502020204030204" pitchFamily="34" charset="0"/>
              </a:rPr>
              <a:t> 2019</a:t>
            </a:r>
          </a:p>
        </p:txBody>
      </p:sp>
    </p:spTree>
    <p:extLst>
      <p:ext uri="{BB962C8B-B14F-4D97-AF65-F5344CB8AC3E}">
        <p14:creationId xmlns:p14="http://schemas.microsoft.com/office/powerpoint/2010/main" val="238174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33D0-0FE8-4B51-BAF7-5B710ED4A0E5}"/>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376050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8724BD-1F30-478A-9DC3-4D8E728FFEFA}"/>
              </a:ext>
            </a:extLst>
          </p:cNvPr>
          <p:cNvPicPr>
            <a:picLocks noChangeAspect="1"/>
          </p:cNvPicPr>
          <p:nvPr/>
        </p:nvPicPr>
        <p:blipFill>
          <a:blip r:embed="rId2"/>
          <a:stretch>
            <a:fillRect/>
          </a:stretch>
        </p:blipFill>
        <p:spPr>
          <a:xfrm>
            <a:off x="442913" y="776473"/>
            <a:ext cx="3679748" cy="1474524"/>
          </a:xfrm>
          <a:prstGeom prst="rect">
            <a:avLst/>
          </a:prstGeom>
        </p:spPr>
      </p:pic>
      <p:sp>
        <p:nvSpPr>
          <p:cNvPr id="2" name="Title 1"/>
          <p:cNvSpPr>
            <a:spLocks noGrp="1"/>
          </p:cNvSpPr>
          <p:nvPr>
            <p:ph type="title"/>
          </p:nvPr>
        </p:nvSpPr>
        <p:spPr/>
        <p:txBody>
          <a:bodyPr/>
          <a:lstStyle/>
          <a:p>
            <a:r>
              <a:rPr lang="en-US" dirty="0">
                <a:latin typeface="Roboto"/>
              </a:rPr>
              <a:t>Azure Lambda Architecture with Change Feed – </a:t>
            </a:r>
            <a:r>
              <a:rPr lang="en-US" sz="1800" dirty="0">
                <a:latin typeface="Roboto"/>
              </a:rPr>
              <a:t>Detailed I</a:t>
            </a:r>
          </a:p>
        </p:txBody>
      </p:sp>
      <p:sp>
        <p:nvSpPr>
          <p:cNvPr id="51" name="Rectangle 50">
            <a:extLst>
              <a:ext uri="{FF2B5EF4-FFF2-40B4-BE49-F238E27FC236}">
                <a16:creationId xmlns:a16="http://schemas.microsoft.com/office/drawing/2014/main" id="{EFC04AD1-F3B2-474F-A929-2A5974B46F2B}"/>
              </a:ext>
            </a:extLst>
          </p:cNvPr>
          <p:cNvSpPr/>
          <p:nvPr/>
        </p:nvSpPr>
        <p:spPr>
          <a:xfrm>
            <a:off x="5672831" y="920611"/>
            <a:ext cx="6113924" cy="738664"/>
          </a:xfrm>
          <a:prstGeom prst="rect">
            <a:avLst/>
          </a:prstGeom>
        </p:spPr>
        <p:txBody>
          <a:bodyPr wrap="square">
            <a:spAutoFit/>
          </a:bodyPr>
          <a:lstStyle/>
          <a:p>
            <a:r>
              <a:rPr lang="en-US" sz="1400" b="1" dirty="0">
                <a:latin typeface="Calibri" panose="020F0502020204030204" pitchFamily="34" charset="0"/>
                <a:ea typeface="Times New Roman" panose="02020603050405020304" pitchFamily="18" charset="0"/>
              </a:rPr>
              <a:t>Data Sources</a:t>
            </a:r>
            <a:r>
              <a:rPr lang="en-US" dirty="0">
                <a:latin typeface="Calibri" panose="020F0502020204030204" pitchFamily="34" charset="0"/>
                <a:ea typeface="Times New Roman" panose="02020603050405020304" pitchFamily="18" charset="0"/>
              </a:rPr>
              <a:t>:  </a:t>
            </a:r>
            <a:r>
              <a:rPr lang="en-US" sz="1200" dirty="0">
                <a:latin typeface="Calibri" panose="020F0502020204030204" pitchFamily="34" charset="0"/>
                <a:ea typeface="Times New Roman" panose="02020603050405020304" pitchFamily="18" charset="0"/>
              </a:rPr>
              <a:t>There can be various source systems which send data at different times, different time intervals and different velocity. Some can send data continuously (streaming data) while others can send only send once a day (batch).</a:t>
            </a:r>
            <a:endParaRPr lang="en-US" sz="2000" dirty="0">
              <a:effectLst/>
              <a:latin typeface="Times New Roman" panose="02020603050405020304" pitchFamily="18" charset="0"/>
              <a:ea typeface="Times New Roman" panose="02020603050405020304" pitchFamily="18" charset="0"/>
            </a:endParaRPr>
          </a:p>
        </p:txBody>
      </p:sp>
      <p:sp>
        <p:nvSpPr>
          <p:cNvPr id="53" name="Rectangle 52">
            <a:extLst>
              <a:ext uri="{FF2B5EF4-FFF2-40B4-BE49-F238E27FC236}">
                <a16:creationId xmlns:a16="http://schemas.microsoft.com/office/drawing/2014/main" id="{CDDC8220-E96C-4957-B6F0-A2B4555067A5}"/>
              </a:ext>
            </a:extLst>
          </p:cNvPr>
          <p:cNvSpPr/>
          <p:nvPr/>
        </p:nvSpPr>
        <p:spPr>
          <a:xfrm>
            <a:off x="1045531" y="745725"/>
            <a:ext cx="3189118" cy="1540783"/>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81F7D2B-60A6-4A46-8657-9CF5493DB821}"/>
              </a:ext>
            </a:extLst>
          </p:cNvPr>
          <p:cNvPicPr>
            <a:picLocks noChangeAspect="1"/>
          </p:cNvPicPr>
          <p:nvPr/>
        </p:nvPicPr>
        <p:blipFill>
          <a:blip r:embed="rId2"/>
          <a:stretch>
            <a:fillRect/>
          </a:stretch>
        </p:blipFill>
        <p:spPr>
          <a:xfrm>
            <a:off x="462147" y="2491344"/>
            <a:ext cx="3679748" cy="1474524"/>
          </a:xfrm>
          <a:prstGeom prst="rect">
            <a:avLst/>
          </a:prstGeom>
        </p:spPr>
      </p:pic>
      <p:sp>
        <p:nvSpPr>
          <p:cNvPr id="11" name="Rectangle 10">
            <a:extLst>
              <a:ext uri="{FF2B5EF4-FFF2-40B4-BE49-F238E27FC236}">
                <a16:creationId xmlns:a16="http://schemas.microsoft.com/office/drawing/2014/main" id="{6BCCA929-49F8-47E2-84C9-2FF5D9929DD5}"/>
              </a:ext>
            </a:extLst>
          </p:cNvPr>
          <p:cNvSpPr/>
          <p:nvPr/>
        </p:nvSpPr>
        <p:spPr>
          <a:xfrm>
            <a:off x="1677326" y="2460596"/>
            <a:ext cx="2557323" cy="1540783"/>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044CF33-4440-4C78-A989-0CA26C1A230F}"/>
              </a:ext>
            </a:extLst>
          </p:cNvPr>
          <p:cNvSpPr/>
          <p:nvPr/>
        </p:nvSpPr>
        <p:spPr>
          <a:xfrm>
            <a:off x="378271" y="2458214"/>
            <a:ext cx="749178" cy="1540783"/>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7F1FD26-4A1C-4549-914B-85A91EE12227}"/>
              </a:ext>
            </a:extLst>
          </p:cNvPr>
          <p:cNvSpPr/>
          <p:nvPr/>
        </p:nvSpPr>
        <p:spPr>
          <a:xfrm>
            <a:off x="5798597" y="2466806"/>
            <a:ext cx="6113924" cy="1061829"/>
          </a:xfrm>
          <a:prstGeom prst="rect">
            <a:avLst/>
          </a:prstGeom>
        </p:spPr>
        <p:txBody>
          <a:bodyPr wrap="square">
            <a:spAutoFit/>
          </a:bodyPr>
          <a:lstStyle/>
          <a:p>
            <a:r>
              <a:rPr lang="en-US" sz="1400" b="1" dirty="0">
                <a:latin typeface="Calibri" panose="020F0502020204030204" pitchFamily="34" charset="0"/>
                <a:ea typeface="Times New Roman" panose="02020603050405020304" pitchFamily="18" charset="0"/>
              </a:rPr>
              <a:t>Data Ingestion Service</a:t>
            </a:r>
            <a:r>
              <a:rPr lang="en-US" dirty="0">
                <a:latin typeface="Calibri" panose="020F0502020204030204" pitchFamily="34" charset="0"/>
                <a:ea typeface="Times New Roman" panose="02020603050405020304" pitchFamily="18" charset="0"/>
              </a:rPr>
              <a:t>: </a:t>
            </a:r>
            <a:r>
              <a:rPr lang="en-US" sz="1200" dirty="0">
                <a:latin typeface="Calibri" panose="020F0502020204030204" pitchFamily="34" charset="0"/>
                <a:ea typeface="Times New Roman" panose="02020603050405020304" pitchFamily="18" charset="0"/>
              </a:rPr>
              <a:t>Even though the data ingestion service is optional. Still, it is highly recommended to build the resiliency, reliability, and availability of the service. </a:t>
            </a:r>
            <a:r>
              <a:rPr lang="en-US" sz="1100" dirty="0"/>
              <a:t>For the data ingestion service, the </a:t>
            </a:r>
            <a:r>
              <a:rPr lang="en-US" sz="1100" b="1" dirty="0"/>
              <a:t>Azure Event Hubs </a:t>
            </a:r>
            <a:r>
              <a:rPr lang="en-US" sz="1100" dirty="0"/>
              <a:t>is recommended for the following reasons: it has multiple (up to 10) endpoints without accruing any additional cost and it is built for high volume, high frequency events. Event Hubs Dedicated can ingest up to 2 million events/second.  The SLA are guaranteed.</a:t>
            </a:r>
          </a:p>
        </p:txBody>
      </p:sp>
      <p:pic>
        <p:nvPicPr>
          <p:cNvPr id="14" name="Picture 13">
            <a:extLst>
              <a:ext uri="{FF2B5EF4-FFF2-40B4-BE49-F238E27FC236}">
                <a16:creationId xmlns:a16="http://schemas.microsoft.com/office/drawing/2014/main" id="{223346E9-ED16-407D-BC97-61A1E911DFD8}"/>
              </a:ext>
            </a:extLst>
          </p:cNvPr>
          <p:cNvPicPr>
            <a:picLocks noChangeAspect="1"/>
          </p:cNvPicPr>
          <p:nvPr/>
        </p:nvPicPr>
        <p:blipFill>
          <a:blip r:embed="rId2"/>
          <a:stretch>
            <a:fillRect/>
          </a:stretch>
        </p:blipFill>
        <p:spPr>
          <a:xfrm>
            <a:off x="490256" y="4339379"/>
            <a:ext cx="3679748" cy="1474524"/>
          </a:xfrm>
          <a:prstGeom prst="rect">
            <a:avLst/>
          </a:prstGeom>
        </p:spPr>
      </p:pic>
      <p:sp>
        <p:nvSpPr>
          <p:cNvPr id="15" name="Rectangle 14">
            <a:extLst>
              <a:ext uri="{FF2B5EF4-FFF2-40B4-BE49-F238E27FC236}">
                <a16:creationId xmlns:a16="http://schemas.microsoft.com/office/drawing/2014/main" id="{EA1C4E0A-47FC-4C5A-87BB-17ADDB4AE42F}"/>
              </a:ext>
            </a:extLst>
          </p:cNvPr>
          <p:cNvSpPr/>
          <p:nvPr/>
        </p:nvSpPr>
        <p:spPr>
          <a:xfrm>
            <a:off x="1705435" y="5078027"/>
            <a:ext cx="2557323" cy="771387"/>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20BAE61-5E02-4383-B668-ABF6BE18A0D2}"/>
              </a:ext>
            </a:extLst>
          </p:cNvPr>
          <p:cNvSpPr/>
          <p:nvPr/>
        </p:nvSpPr>
        <p:spPr>
          <a:xfrm>
            <a:off x="406379" y="4306249"/>
            <a:ext cx="1299055" cy="1540783"/>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3AB5E38-2214-4961-A692-C6345DCBC3EA}"/>
              </a:ext>
            </a:extLst>
          </p:cNvPr>
          <p:cNvSpPr/>
          <p:nvPr/>
        </p:nvSpPr>
        <p:spPr>
          <a:xfrm>
            <a:off x="3027441" y="4271733"/>
            <a:ext cx="1235317" cy="804907"/>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E7E07D-6178-43F1-86AE-E94DB184A517}"/>
              </a:ext>
            </a:extLst>
          </p:cNvPr>
          <p:cNvSpPr/>
          <p:nvPr/>
        </p:nvSpPr>
        <p:spPr>
          <a:xfrm>
            <a:off x="5791196" y="4270451"/>
            <a:ext cx="6113924" cy="2231380"/>
          </a:xfrm>
          <a:prstGeom prst="rect">
            <a:avLst/>
          </a:prstGeom>
        </p:spPr>
        <p:txBody>
          <a:bodyPr wrap="square">
            <a:spAutoFit/>
          </a:bodyPr>
          <a:lstStyle/>
          <a:p>
            <a:pPr marL="285750" indent="-285750">
              <a:buClr>
                <a:schemeClr val="accent1">
                  <a:lumMod val="75000"/>
                </a:schemeClr>
              </a:buClr>
              <a:buFont typeface="Wingdings" panose="05000000000000000000" pitchFamily="2" charset="2"/>
              <a:buChar char="Ø"/>
            </a:pPr>
            <a:r>
              <a:rPr lang="en-US" sz="1400" b="1" dirty="0">
                <a:latin typeface="Calibri" panose="020F0502020204030204" pitchFamily="34" charset="0"/>
                <a:ea typeface="Times New Roman" panose="02020603050405020304" pitchFamily="18" charset="0"/>
              </a:rPr>
              <a:t>Batch Layer</a:t>
            </a:r>
            <a:r>
              <a:rPr lang="en-US" dirty="0">
                <a:latin typeface="Calibri" panose="020F0502020204030204" pitchFamily="34" charset="0"/>
                <a:ea typeface="Times New Roman" panose="02020603050405020304" pitchFamily="18" charset="0"/>
              </a:rPr>
              <a:t>: </a:t>
            </a:r>
            <a:r>
              <a:rPr lang="en-US" sz="1100" dirty="0"/>
              <a:t>Batch layer - manages the master dataset and pre-computed batch views. The focus of this layer to </a:t>
            </a:r>
            <a:r>
              <a:rPr lang="en-US" sz="1100" b="1" dirty="0"/>
              <a:t>perfect the accuracy by processing all available data.</a:t>
            </a:r>
            <a:r>
              <a:rPr lang="en-US" sz="1100" dirty="0"/>
              <a:t> This layer can recompute the batch views when needed. This layer hosts master dataset, an immutable, append-only set of raw data. </a:t>
            </a:r>
            <a:r>
              <a:rPr lang="en-US" sz="1100" b="1" dirty="0"/>
              <a:t>Azure Cosmos DB </a:t>
            </a:r>
            <a:r>
              <a:rPr lang="en-US" sz="1100" dirty="0"/>
              <a:t>serves as the master repository. The event data lands here first. As soon as the data is received, it is stored in the master dataset. </a:t>
            </a:r>
          </a:p>
          <a:p>
            <a:pPr marL="285750" indent="-285750">
              <a:buClr>
                <a:schemeClr val="accent1">
                  <a:lumMod val="75000"/>
                </a:schemeClr>
              </a:buClr>
              <a:buFont typeface="Wingdings" panose="05000000000000000000" pitchFamily="2" charset="2"/>
              <a:buChar char="Ø"/>
            </a:pPr>
            <a:endParaRPr lang="en-US" sz="1100" dirty="0"/>
          </a:p>
          <a:p>
            <a:pPr marL="285750" indent="-285750">
              <a:buClr>
                <a:schemeClr val="accent1">
                  <a:lumMod val="75000"/>
                </a:schemeClr>
              </a:buClr>
              <a:buFont typeface="Wingdings" panose="05000000000000000000" pitchFamily="2" charset="2"/>
              <a:buChar char="Ø"/>
            </a:pPr>
            <a:endParaRPr lang="en-US" sz="1100" dirty="0"/>
          </a:p>
          <a:p>
            <a:pPr marL="285750" indent="-285750">
              <a:buClr>
                <a:schemeClr val="accent1">
                  <a:lumMod val="75000"/>
                </a:schemeClr>
              </a:buClr>
              <a:buFont typeface="Wingdings" panose="05000000000000000000" pitchFamily="2" charset="2"/>
              <a:buChar char="Ø"/>
            </a:pPr>
            <a:r>
              <a:rPr lang="en-US" sz="1100" dirty="0"/>
              <a:t>It is built for high velocity and high volume data operations. The Change feed event generation is enabled by default, which is guaranteed. In addition, each change to an item appears exactly once in the change feed and the change feed is sorted by the order of modification.</a:t>
            </a:r>
          </a:p>
          <a:p>
            <a:pPr marL="285750" indent="-285750">
              <a:buClr>
                <a:schemeClr val="accent1">
                  <a:lumMod val="75000"/>
                </a:schemeClr>
              </a:buClr>
              <a:buFont typeface="Wingdings" panose="05000000000000000000" pitchFamily="2" charset="2"/>
              <a:buChar char="Ø"/>
            </a:pPr>
            <a:endParaRPr lang="en-US" sz="1100" dirty="0"/>
          </a:p>
          <a:p>
            <a:endParaRPr lang="en-US" sz="1100" dirty="0"/>
          </a:p>
        </p:txBody>
      </p:sp>
    </p:spTree>
    <p:extLst>
      <p:ext uri="{BB962C8B-B14F-4D97-AF65-F5344CB8AC3E}">
        <p14:creationId xmlns:p14="http://schemas.microsoft.com/office/powerpoint/2010/main" val="220428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C02F1C-B5E6-4591-997E-CFFBD1996417}"/>
              </a:ext>
            </a:extLst>
          </p:cNvPr>
          <p:cNvSpPr>
            <a:spLocks noGrp="1"/>
          </p:cNvSpPr>
          <p:nvPr>
            <p:ph type="title"/>
          </p:nvPr>
        </p:nvSpPr>
        <p:spPr>
          <a:xfrm>
            <a:off x="196850" y="62272"/>
            <a:ext cx="10733088" cy="424732"/>
          </a:xfrm>
          <a:prstGeom prst="rect">
            <a:avLst/>
          </a:prstGeom>
        </p:spPr>
        <p:txBody>
          <a:bodyPr wrap="square">
            <a:spAutoFit/>
          </a:bodyPr>
          <a:lstStyle/>
          <a:p>
            <a:r>
              <a:rPr lang="en-US" dirty="0"/>
              <a:t>Lambda Architecture on Azure Platform</a:t>
            </a:r>
            <a:endParaRPr lang="en-US" dirty="0">
              <a:latin typeface="Roboto"/>
            </a:endParaRPr>
          </a:p>
        </p:txBody>
      </p:sp>
      <p:pic>
        <p:nvPicPr>
          <p:cNvPr id="4" name="Picture 3">
            <a:extLst>
              <a:ext uri="{FF2B5EF4-FFF2-40B4-BE49-F238E27FC236}">
                <a16:creationId xmlns:a16="http://schemas.microsoft.com/office/drawing/2014/main" id="{2F576D3B-7DE1-4E89-831D-3820D8D1BF40}"/>
              </a:ext>
            </a:extLst>
          </p:cNvPr>
          <p:cNvPicPr>
            <a:picLocks noChangeAspect="1"/>
          </p:cNvPicPr>
          <p:nvPr/>
        </p:nvPicPr>
        <p:blipFill rotWithShape="1">
          <a:blip r:embed="rId2"/>
          <a:srcRect l="1043"/>
          <a:stretch/>
        </p:blipFill>
        <p:spPr>
          <a:xfrm>
            <a:off x="337352" y="1152617"/>
            <a:ext cx="6785064" cy="4378171"/>
          </a:xfrm>
          <a:prstGeom prst="rect">
            <a:avLst/>
          </a:prstGeom>
        </p:spPr>
      </p:pic>
      <p:sp>
        <p:nvSpPr>
          <p:cNvPr id="5" name="Rectangle 4">
            <a:extLst>
              <a:ext uri="{FF2B5EF4-FFF2-40B4-BE49-F238E27FC236}">
                <a16:creationId xmlns:a16="http://schemas.microsoft.com/office/drawing/2014/main" id="{0585D2FA-07F0-43F5-9741-001D9CD80F28}"/>
              </a:ext>
            </a:extLst>
          </p:cNvPr>
          <p:cNvSpPr/>
          <p:nvPr/>
        </p:nvSpPr>
        <p:spPr>
          <a:xfrm>
            <a:off x="7608160" y="1177471"/>
            <a:ext cx="4069490" cy="4524315"/>
          </a:xfrm>
          <a:prstGeom prst="rect">
            <a:avLst/>
          </a:prstGeom>
        </p:spPr>
        <p:txBody>
          <a:bodyPr wrap="square">
            <a:spAutoFit/>
          </a:bodyPr>
          <a:lstStyle/>
          <a:p>
            <a:r>
              <a:rPr lang="en-US" sz="1400" b="1" dirty="0">
                <a:solidFill>
                  <a:srgbClr val="111111"/>
                </a:solidFill>
              </a:rPr>
              <a:t>Infrastructure</a:t>
            </a:r>
          </a:p>
          <a:p>
            <a:pPr marL="171450" indent="-171450">
              <a:buFont typeface="Arial" panose="020B0604020202020204" pitchFamily="34" charset="0"/>
              <a:buChar char="•"/>
            </a:pPr>
            <a:r>
              <a:rPr lang="en-US" sz="1200" dirty="0"/>
              <a:t>Azure Service Bus -</a:t>
            </a:r>
            <a:r>
              <a:rPr lang="en-US" sz="1200" dirty="0">
                <a:solidFill>
                  <a:srgbClr val="111111"/>
                </a:solidFill>
              </a:rPr>
              <a:t> message broker which guarantees reliable message delivery to both batch and speed layer.</a:t>
            </a:r>
          </a:p>
          <a:p>
            <a:pPr marL="171450" indent="-171450">
              <a:buFont typeface="Arial" panose="020B0604020202020204" pitchFamily="34" charset="0"/>
              <a:buChar char="•"/>
            </a:pPr>
            <a:r>
              <a:rPr lang="en-US" sz="1200" dirty="0"/>
              <a:t>Service Fabrik </a:t>
            </a:r>
            <a:r>
              <a:rPr lang="en-US" sz="1200" dirty="0">
                <a:solidFill>
                  <a:srgbClr val="111111"/>
                </a:solidFill>
              </a:rPr>
              <a:t>- responsible for publishing services on Azure instances and scaling</a:t>
            </a:r>
          </a:p>
          <a:p>
            <a:pPr marL="171450" indent="-171450">
              <a:buFont typeface="Arial" panose="020B0604020202020204" pitchFamily="34" charset="0"/>
              <a:buChar char="•"/>
            </a:pPr>
            <a:r>
              <a:rPr lang="en-US" sz="1200" dirty="0"/>
              <a:t>ARM templates</a:t>
            </a:r>
            <a:r>
              <a:rPr lang="en-US" sz="1200" dirty="0">
                <a:solidFill>
                  <a:srgbClr val="111111"/>
                </a:solidFill>
              </a:rPr>
              <a:t> - infrastructure for deployment the Meetup Analytics system to the Azure cloud</a:t>
            </a:r>
          </a:p>
          <a:p>
            <a:endParaRPr lang="en-US" sz="1200" dirty="0">
              <a:solidFill>
                <a:srgbClr val="111111"/>
              </a:solidFill>
            </a:endParaRPr>
          </a:p>
          <a:p>
            <a:r>
              <a:rPr lang="en-US" sz="1400" b="1" dirty="0">
                <a:solidFill>
                  <a:srgbClr val="111111"/>
                </a:solidFill>
              </a:rPr>
              <a:t>Layers</a:t>
            </a:r>
          </a:p>
          <a:p>
            <a:r>
              <a:rPr lang="en-US" sz="1200" b="1" dirty="0">
                <a:solidFill>
                  <a:srgbClr val="111111"/>
                </a:solidFill>
              </a:rPr>
              <a:t>Batch Layer</a:t>
            </a:r>
          </a:p>
          <a:p>
            <a:pPr marL="171450" indent="-171450">
              <a:buFont typeface="Arial" panose="020B0604020202020204" pitchFamily="34" charset="0"/>
              <a:buChar char="•"/>
            </a:pPr>
            <a:r>
              <a:rPr lang="en-US" sz="1200" dirty="0"/>
              <a:t>HDInsight Blob Storage </a:t>
            </a:r>
            <a:r>
              <a:rPr lang="en-US" sz="1200" dirty="0">
                <a:solidFill>
                  <a:srgbClr val="111111"/>
                </a:solidFill>
              </a:rPr>
              <a:t>- distributed file system (Hadoop), represents master dataset of the Meetup Analytics</a:t>
            </a:r>
          </a:p>
          <a:p>
            <a:pPr marL="171450" indent="-171450">
              <a:buFont typeface="Arial" panose="020B0604020202020204" pitchFamily="34" charset="0"/>
              <a:buChar char="•"/>
            </a:pPr>
            <a:r>
              <a:rPr lang="en-US" sz="1200" dirty="0"/>
              <a:t>Hive </a:t>
            </a:r>
            <a:r>
              <a:rPr lang="en-US" sz="1200" dirty="0">
                <a:solidFill>
                  <a:srgbClr val="111111"/>
                </a:solidFill>
              </a:rPr>
              <a:t>- allows run Hadoop job and perform intensive aggregations against a data in HDInsight Blob Storage using SQL-like syntax</a:t>
            </a:r>
          </a:p>
          <a:p>
            <a:endParaRPr lang="en-US" sz="1400" dirty="0">
              <a:solidFill>
                <a:srgbClr val="111111"/>
              </a:solidFill>
            </a:endParaRPr>
          </a:p>
          <a:p>
            <a:r>
              <a:rPr lang="en-US" sz="1400" b="1" dirty="0">
                <a:solidFill>
                  <a:srgbClr val="111111"/>
                </a:solidFill>
              </a:rPr>
              <a:t>Speed Layer</a:t>
            </a:r>
          </a:p>
          <a:p>
            <a:pPr marL="171450" indent="-171450">
              <a:buFont typeface="Arial" panose="020B0604020202020204" pitchFamily="34" charset="0"/>
              <a:buChar char="•"/>
            </a:pPr>
            <a:r>
              <a:rPr lang="en-US" sz="1200" dirty="0"/>
              <a:t>Redis</a:t>
            </a:r>
            <a:r>
              <a:rPr lang="en-US" sz="1200" dirty="0">
                <a:solidFill>
                  <a:srgbClr val="111111"/>
                </a:solidFill>
              </a:rPr>
              <a:t> - in-memory, key-value, NoSQL data storage with fast read and write operations</a:t>
            </a:r>
          </a:p>
          <a:p>
            <a:endParaRPr lang="en-US" sz="1400" dirty="0">
              <a:solidFill>
                <a:srgbClr val="111111"/>
              </a:solidFill>
            </a:endParaRPr>
          </a:p>
          <a:p>
            <a:r>
              <a:rPr lang="en-US" sz="1400" b="1" dirty="0">
                <a:solidFill>
                  <a:srgbClr val="111111"/>
                </a:solidFill>
              </a:rPr>
              <a:t>Serving Layer</a:t>
            </a:r>
          </a:p>
          <a:p>
            <a:pPr marL="171450" indent="-171450">
              <a:buFont typeface="Arial" panose="020B0604020202020204" pitchFamily="34" charset="0"/>
              <a:buChar char="•"/>
            </a:pPr>
            <a:r>
              <a:rPr lang="en-US" sz="1200" dirty="0">
                <a:solidFill>
                  <a:srgbClr val="111111"/>
                </a:solidFill>
              </a:rPr>
              <a:t>Represented by simple REST service which publicly available for user's requests</a:t>
            </a:r>
            <a:endParaRPr lang="en-US" sz="1200" b="0" i="0" u="none" strike="noStrike" dirty="0">
              <a:solidFill>
                <a:srgbClr val="111111"/>
              </a:solidFill>
              <a:effectLst/>
            </a:endParaRPr>
          </a:p>
        </p:txBody>
      </p:sp>
    </p:spTree>
    <p:extLst>
      <p:ext uri="{BB962C8B-B14F-4D97-AF65-F5344CB8AC3E}">
        <p14:creationId xmlns:p14="http://schemas.microsoft.com/office/powerpoint/2010/main" val="280882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3454F1-8A1E-40CB-A193-D5A4B7B0741C}"/>
              </a:ext>
            </a:extLst>
          </p:cNvPr>
          <p:cNvSpPr txBox="1">
            <a:spLocks noGrp="1"/>
          </p:cNvSpPr>
          <p:nvPr>
            <p:ph type="title"/>
          </p:nvPr>
        </p:nvSpPr>
        <p:spPr>
          <a:xfrm>
            <a:off x="196850" y="34573"/>
            <a:ext cx="10733088" cy="480131"/>
          </a:xfrm>
          <a:prstGeom prst="rect">
            <a:avLst/>
          </a:prstGeom>
          <a:noFill/>
        </p:spPr>
        <p:txBody>
          <a:bodyPr wrap="square" rtlCol="0">
            <a:spAutoFit/>
          </a:bodyPr>
          <a:lstStyle/>
          <a:p>
            <a:r>
              <a:rPr lang="en-US" sz="2800" dirty="0"/>
              <a:t>Lambda Architecture using Azure Cosmos DB via change feed</a:t>
            </a:r>
          </a:p>
        </p:txBody>
      </p:sp>
      <p:pic>
        <p:nvPicPr>
          <p:cNvPr id="8" name="Picture 7">
            <a:extLst>
              <a:ext uri="{FF2B5EF4-FFF2-40B4-BE49-F238E27FC236}">
                <a16:creationId xmlns:a16="http://schemas.microsoft.com/office/drawing/2014/main" id="{0E145550-F7C2-4D8F-A1C7-8D775DE4AFA6}"/>
              </a:ext>
            </a:extLst>
          </p:cNvPr>
          <p:cNvPicPr>
            <a:picLocks noChangeAspect="1"/>
          </p:cNvPicPr>
          <p:nvPr/>
        </p:nvPicPr>
        <p:blipFill rotWithShape="1">
          <a:blip r:embed="rId2"/>
          <a:srcRect l="3705" r="881"/>
          <a:stretch/>
        </p:blipFill>
        <p:spPr>
          <a:xfrm>
            <a:off x="813747" y="767882"/>
            <a:ext cx="10564507" cy="4365443"/>
          </a:xfrm>
          <a:prstGeom prst="rect">
            <a:avLst/>
          </a:prstGeom>
        </p:spPr>
      </p:pic>
      <p:sp>
        <p:nvSpPr>
          <p:cNvPr id="9" name="TextBox 8">
            <a:extLst>
              <a:ext uri="{FF2B5EF4-FFF2-40B4-BE49-F238E27FC236}">
                <a16:creationId xmlns:a16="http://schemas.microsoft.com/office/drawing/2014/main" id="{32D216A5-C3AC-4D1B-83D2-9F7726CF718D}"/>
              </a:ext>
            </a:extLst>
          </p:cNvPr>
          <p:cNvSpPr txBox="1"/>
          <p:nvPr/>
        </p:nvSpPr>
        <p:spPr>
          <a:xfrm>
            <a:off x="813747" y="5228344"/>
            <a:ext cx="10564507" cy="861774"/>
          </a:xfrm>
          <a:prstGeom prst="rect">
            <a:avLst/>
          </a:prstGeom>
          <a:noFill/>
        </p:spPr>
        <p:txBody>
          <a:bodyPr wrap="square" rtlCol="0">
            <a:spAutoFit/>
          </a:bodyPr>
          <a:lstStyle/>
          <a:p>
            <a:r>
              <a:rPr lang="en-US" sz="1400" b="1" dirty="0"/>
              <a:t>Scenarios</a:t>
            </a:r>
          </a:p>
          <a:p>
            <a:pPr marL="285750" indent="-285750">
              <a:buFont typeface="Arial" panose="020B0604020202020204" pitchFamily="34" charset="0"/>
              <a:buChar char="•"/>
            </a:pPr>
            <a:r>
              <a:rPr lang="en-US" sz="1200" dirty="0"/>
              <a:t>You can track encounters such as all the changes to a patient's profile, preferences, or their location and trigger certain actions, e.g., sending alerts, review latest information, alter treatments, etc.</a:t>
            </a:r>
          </a:p>
          <a:p>
            <a:pPr marL="285750" indent="-285750">
              <a:buFont typeface="Arial" panose="020B0604020202020204" pitchFamily="34" charset="0"/>
              <a:buChar char="•"/>
            </a:pPr>
            <a:r>
              <a:rPr lang="en-US" sz="1200" dirty="0"/>
              <a:t>Use </a:t>
            </a:r>
            <a:r>
              <a:rPr lang="en-US" sz="1200" b="1" dirty="0"/>
              <a:t>change feed </a:t>
            </a:r>
            <a:r>
              <a:rPr lang="en-US" sz="1200" dirty="0"/>
              <a:t>to implement real-time updates.</a:t>
            </a:r>
            <a:endParaRPr lang="en-US" dirty="0"/>
          </a:p>
        </p:txBody>
      </p:sp>
    </p:spTree>
    <p:extLst>
      <p:ext uri="{BB962C8B-B14F-4D97-AF65-F5344CB8AC3E}">
        <p14:creationId xmlns:p14="http://schemas.microsoft.com/office/powerpoint/2010/main" val="3069995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C02F1C-B5E6-4591-997E-CFFBD1996417}"/>
              </a:ext>
            </a:extLst>
          </p:cNvPr>
          <p:cNvSpPr>
            <a:spLocks noGrp="1"/>
          </p:cNvSpPr>
          <p:nvPr>
            <p:ph type="title"/>
          </p:nvPr>
        </p:nvSpPr>
        <p:spPr>
          <a:xfrm>
            <a:off x="196850" y="62272"/>
            <a:ext cx="10733088" cy="424732"/>
          </a:xfrm>
          <a:prstGeom prst="rect">
            <a:avLst/>
          </a:prstGeom>
        </p:spPr>
        <p:txBody>
          <a:bodyPr wrap="square">
            <a:spAutoFit/>
          </a:bodyPr>
          <a:lstStyle/>
          <a:p>
            <a:r>
              <a:rPr lang="en-US" dirty="0">
                <a:latin typeface="Roboto"/>
              </a:rPr>
              <a:t>Streaming at scale using Lambda Architecture on Azure Platform</a:t>
            </a:r>
          </a:p>
        </p:txBody>
      </p:sp>
      <p:pic>
        <p:nvPicPr>
          <p:cNvPr id="7" name="Picture 6">
            <a:extLst>
              <a:ext uri="{FF2B5EF4-FFF2-40B4-BE49-F238E27FC236}">
                <a16:creationId xmlns:a16="http://schemas.microsoft.com/office/drawing/2014/main" id="{3144E6CE-6331-42A9-89A5-F7E75CDBC844}"/>
              </a:ext>
            </a:extLst>
          </p:cNvPr>
          <p:cNvPicPr>
            <a:picLocks noChangeAspect="1"/>
          </p:cNvPicPr>
          <p:nvPr/>
        </p:nvPicPr>
        <p:blipFill>
          <a:blip r:embed="rId2"/>
          <a:stretch>
            <a:fillRect/>
          </a:stretch>
        </p:blipFill>
        <p:spPr>
          <a:xfrm>
            <a:off x="729456" y="715604"/>
            <a:ext cx="10733088" cy="5487454"/>
          </a:xfrm>
          <a:prstGeom prst="rect">
            <a:avLst/>
          </a:prstGeom>
        </p:spPr>
      </p:pic>
    </p:spTree>
    <p:extLst>
      <p:ext uri="{BB962C8B-B14F-4D97-AF65-F5344CB8AC3E}">
        <p14:creationId xmlns:p14="http://schemas.microsoft.com/office/powerpoint/2010/main" val="4018020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3454F1-8A1E-40CB-A193-D5A4B7B0741C}"/>
              </a:ext>
            </a:extLst>
          </p:cNvPr>
          <p:cNvSpPr txBox="1">
            <a:spLocks noGrp="1"/>
          </p:cNvSpPr>
          <p:nvPr>
            <p:ph type="title"/>
          </p:nvPr>
        </p:nvSpPr>
        <p:spPr>
          <a:xfrm>
            <a:off x="196850" y="34573"/>
            <a:ext cx="10733088" cy="480131"/>
          </a:xfrm>
          <a:prstGeom prst="rect">
            <a:avLst/>
          </a:prstGeom>
          <a:noFill/>
        </p:spPr>
        <p:txBody>
          <a:bodyPr wrap="square" rtlCol="0">
            <a:spAutoFit/>
          </a:bodyPr>
          <a:lstStyle/>
          <a:p>
            <a:r>
              <a:rPr lang="en-US" sz="2800" dirty="0"/>
              <a:t>Delta Architecture</a:t>
            </a:r>
          </a:p>
        </p:txBody>
      </p:sp>
      <p:sp>
        <p:nvSpPr>
          <p:cNvPr id="2" name="Rectangle 1">
            <a:extLst>
              <a:ext uri="{FF2B5EF4-FFF2-40B4-BE49-F238E27FC236}">
                <a16:creationId xmlns:a16="http://schemas.microsoft.com/office/drawing/2014/main" id="{CADE8B6A-8CFF-43FC-ACE2-94AE3953B129}"/>
              </a:ext>
            </a:extLst>
          </p:cNvPr>
          <p:cNvSpPr/>
          <p:nvPr/>
        </p:nvSpPr>
        <p:spPr>
          <a:xfrm>
            <a:off x="139082" y="529709"/>
            <a:ext cx="5741635" cy="369332"/>
          </a:xfrm>
          <a:prstGeom prst="rect">
            <a:avLst/>
          </a:prstGeom>
        </p:spPr>
        <p:txBody>
          <a:bodyPr wrap="none">
            <a:spAutoFit/>
          </a:bodyPr>
          <a:lstStyle/>
          <a:p>
            <a:pPr algn="ctr"/>
            <a:r>
              <a:rPr lang="en-US" dirty="0"/>
              <a:t>A continuous data flow model to unify batch and streaming</a:t>
            </a:r>
          </a:p>
        </p:txBody>
      </p:sp>
      <p:sp>
        <p:nvSpPr>
          <p:cNvPr id="11" name="TextBox 10">
            <a:extLst>
              <a:ext uri="{FF2B5EF4-FFF2-40B4-BE49-F238E27FC236}">
                <a16:creationId xmlns:a16="http://schemas.microsoft.com/office/drawing/2014/main" id="{1ADD8462-3F3D-4BF5-9FAF-0EDF0FEB0875}"/>
              </a:ext>
            </a:extLst>
          </p:cNvPr>
          <p:cNvSpPr txBox="1"/>
          <p:nvPr/>
        </p:nvSpPr>
        <p:spPr>
          <a:xfrm>
            <a:off x="450615" y="3835318"/>
            <a:ext cx="11084160" cy="2031325"/>
          </a:xfrm>
          <a:prstGeom prst="rect">
            <a:avLst/>
          </a:prstGeom>
          <a:noFill/>
        </p:spPr>
        <p:txBody>
          <a:bodyPr wrap="square" rtlCol="0">
            <a:spAutoFit/>
          </a:bodyPr>
          <a:lstStyle/>
          <a:p>
            <a:pPr marL="285750" indent="-285750">
              <a:spcAft>
                <a:spcPts val="1200"/>
              </a:spcAft>
              <a:buBlip>
                <a:blip r:embed="rId2">
                  <a:extLst>
                    <a:ext uri="{837473B0-CC2E-450A-ABE3-18F120FF3D39}">
                      <a1611:picAttrSrcUrl xmlns:a1611="http://schemas.microsoft.com/office/drawing/2016/11/main" r:id="rId3"/>
                    </a:ext>
                  </a:extLst>
                </a:blip>
              </a:buBlip>
            </a:pPr>
            <a:r>
              <a:rPr lang="en-US" sz="1600" dirty="0"/>
              <a:t>Data from disparate data sources is collected into a raw table (also known as "bronze" tables at Databricks).</a:t>
            </a:r>
          </a:p>
          <a:p>
            <a:pPr marL="285750" indent="-285750">
              <a:spcAft>
                <a:spcPts val="1200"/>
              </a:spcAft>
              <a:buBlip>
                <a:blip r:embed="rId2">
                  <a:extLst>
                    <a:ext uri="{837473B0-CC2E-450A-ABE3-18F120FF3D39}">
                      <a1611:picAttrSrcUrl xmlns:a1611="http://schemas.microsoft.com/office/drawing/2016/11/main" r:id="rId3"/>
                    </a:ext>
                  </a:extLst>
                </a:blip>
              </a:buBlip>
            </a:pPr>
            <a:r>
              <a:rPr lang="en-US" sz="1600" dirty="0"/>
              <a:t>A Raw table is then parsed into query tables (also known as "silver" tables at Databricks). They may be joined with dimension tables.</a:t>
            </a:r>
          </a:p>
          <a:p>
            <a:pPr marL="285750" indent="-285750">
              <a:spcAft>
                <a:spcPts val="1200"/>
              </a:spcAft>
              <a:buBlip>
                <a:blip r:embed="rId2">
                  <a:extLst>
                    <a:ext uri="{837473B0-CC2E-450A-ABE3-18F120FF3D39}">
                      <a1611:picAttrSrcUrl xmlns:a1611="http://schemas.microsoft.com/office/drawing/2016/11/main" r:id="rId3"/>
                    </a:ext>
                  </a:extLst>
                </a:blip>
              </a:buBlip>
            </a:pPr>
            <a:r>
              <a:rPr lang="en-US" sz="1600" dirty="0"/>
              <a:t>Summary tables (also known as "gold" tables at Databricks) are business level aggregates often used for reporting and dashboarding. This would include aggregations such as daily active website users.</a:t>
            </a:r>
          </a:p>
          <a:p>
            <a:pPr marL="285750" indent="-285750">
              <a:spcAft>
                <a:spcPts val="1200"/>
              </a:spcAft>
              <a:buBlip>
                <a:blip r:embed="rId2">
                  <a:extLst>
                    <a:ext uri="{837473B0-CC2E-450A-ABE3-18F120FF3D39}">
                      <a1611:picAttrSrcUrl xmlns:a1611="http://schemas.microsoft.com/office/drawing/2016/11/main" r:id="rId3"/>
                    </a:ext>
                  </a:extLst>
                </a:blip>
              </a:buBlip>
            </a:pPr>
            <a:r>
              <a:rPr lang="en-US" sz="1600" dirty="0"/>
              <a:t>The end outputs are actionable insights, dashboards and reports of business metrics.</a:t>
            </a:r>
          </a:p>
        </p:txBody>
      </p:sp>
      <p:grpSp>
        <p:nvGrpSpPr>
          <p:cNvPr id="4" name="Group 3">
            <a:extLst>
              <a:ext uri="{FF2B5EF4-FFF2-40B4-BE49-F238E27FC236}">
                <a16:creationId xmlns:a16="http://schemas.microsoft.com/office/drawing/2014/main" id="{E06CD246-034D-47CC-B304-87F433C1D0DC}"/>
              </a:ext>
            </a:extLst>
          </p:cNvPr>
          <p:cNvGrpSpPr/>
          <p:nvPr/>
        </p:nvGrpSpPr>
        <p:grpSpPr>
          <a:xfrm>
            <a:off x="752475" y="914046"/>
            <a:ext cx="10440305" cy="2903472"/>
            <a:chOff x="0" y="914046"/>
            <a:chExt cx="10440305" cy="2903472"/>
          </a:xfrm>
        </p:grpSpPr>
        <p:pic>
          <p:nvPicPr>
            <p:cNvPr id="10" name="Picture 9">
              <a:extLst>
                <a:ext uri="{FF2B5EF4-FFF2-40B4-BE49-F238E27FC236}">
                  <a16:creationId xmlns:a16="http://schemas.microsoft.com/office/drawing/2014/main" id="{A3E1C1A3-79EB-4C7D-8D33-56F0B8542FAE}"/>
                </a:ext>
              </a:extLst>
            </p:cNvPr>
            <p:cNvPicPr>
              <a:picLocks noChangeAspect="1"/>
            </p:cNvPicPr>
            <p:nvPr/>
          </p:nvPicPr>
          <p:blipFill>
            <a:blip r:embed="rId4"/>
            <a:stretch>
              <a:fillRect/>
            </a:stretch>
          </p:blipFill>
          <p:spPr>
            <a:xfrm>
              <a:off x="0" y="914046"/>
              <a:ext cx="10440305" cy="2903472"/>
            </a:xfrm>
            <a:prstGeom prst="rect">
              <a:avLst/>
            </a:prstGeom>
          </p:spPr>
        </p:pic>
        <p:sp>
          <p:nvSpPr>
            <p:cNvPr id="3" name="TextBox 2">
              <a:extLst>
                <a:ext uri="{FF2B5EF4-FFF2-40B4-BE49-F238E27FC236}">
                  <a16:creationId xmlns:a16="http://schemas.microsoft.com/office/drawing/2014/main" id="{644447E3-46A8-46C1-9247-507F1138AA10}"/>
                </a:ext>
              </a:extLst>
            </p:cNvPr>
            <p:cNvSpPr txBox="1"/>
            <p:nvPr/>
          </p:nvSpPr>
          <p:spPr>
            <a:xfrm>
              <a:off x="2838450" y="1476375"/>
              <a:ext cx="1009650" cy="430887"/>
            </a:xfrm>
            <a:prstGeom prst="rect">
              <a:avLst/>
            </a:prstGeom>
            <a:solidFill>
              <a:schemeClr val="bg1"/>
            </a:solidFill>
          </p:spPr>
          <p:txBody>
            <a:bodyPr wrap="square" rtlCol="0">
              <a:spAutoFit/>
            </a:bodyPr>
            <a:lstStyle/>
            <a:p>
              <a:pPr algn="ctr"/>
              <a:r>
                <a:rPr lang="en-US" sz="1100" b="1" dirty="0"/>
                <a:t>Raw table</a:t>
              </a:r>
            </a:p>
            <a:p>
              <a:pPr algn="ctr"/>
              <a:r>
                <a:rPr lang="en-US" sz="1100" b="1" dirty="0"/>
                <a:t>(Bronze)</a:t>
              </a:r>
            </a:p>
          </p:txBody>
        </p:sp>
        <p:sp>
          <p:nvSpPr>
            <p:cNvPr id="12" name="TextBox 11">
              <a:extLst>
                <a:ext uri="{FF2B5EF4-FFF2-40B4-BE49-F238E27FC236}">
                  <a16:creationId xmlns:a16="http://schemas.microsoft.com/office/drawing/2014/main" id="{9D54AC2B-2E52-44FA-9554-6A478FCA181F}"/>
                </a:ext>
              </a:extLst>
            </p:cNvPr>
            <p:cNvSpPr txBox="1"/>
            <p:nvPr/>
          </p:nvSpPr>
          <p:spPr>
            <a:xfrm>
              <a:off x="4457700" y="1533525"/>
              <a:ext cx="1009650" cy="430887"/>
            </a:xfrm>
            <a:prstGeom prst="rect">
              <a:avLst/>
            </a:prstGeom>
            <a:solidFill>
              <a:schemeClr val="bg1"/>
            </a:solidFill>
          </p:spPr>
          <p:txBody>
            <a:bodyPr wrap="square" rtlCol="0">
              <a:spAutoFit/>
            </a:bodyPr>
            <a:lstStyle/>
            <a:p>
              <a:pPr algn="ctr"/>
              <a:r>
                <a:rPr lang="en-US" sz="1100" b="1" dirty="0"/>
                <a:t>Query tables</a:t>
              </a:r>
            </a:p>
            <a:p>
              <a:pPr algn="ctr"/>
              <a:r>
                <a:rPr lang="en-US" sz="1100" b="1" dirty="0"/>
                <a:t>(Silver)</a:t>
              </a:r>
            </a:p>
          </p:txBody>
        </p:sp>
        <p:sp>
          <p:nvSpPr>
            <p:cNvPr id="13" name="TextBox 12">
              <a:extLst>
                <a:ext uri="{FF2B5EF4-FFF2-40B4-BE49-F238E27FC236}">
                  <a16:creationId xmlns:a16="http://schemas.microsoft.com/office/drawing/2014/main" id="{4187B4CD-9A02-4556-9F66-7E010EA71415}"/>
                </a:ext>
              </a:extLst>
            </p:cNvPr>
            <p:cNvSpPr txBox="1"/>
            <p:nvPr/>
          </p:nvSpPr>
          <p:spPr>
            <a:xfrm>
              <a:off x="5667375" y="1685925"/>
              <a:ext cx="1209675" cy="430887"/>
            </a:xfrm>
            <a:prstGeom prst="rect">
              <a:avLst/>
            </a:prstGeom>
            <a:solidFill>
              <a:schemeClr val="bg1"/>
            </a:solidFill>
          </p:spPr>
          <p:txBody>
            <a:bodyPr wrap="square" rtlCol="0">
              <a:spAutoFit/>
            </a:bodyPr>
            <a:lstStyle/>
            <a:p>
              <a:pPr algn="ctr"/>
              <a:r>
                <a:rPr lang="en-US" sz="1100" b="1" dirty="0"/>
                <a:t>Summary tables</a:t>
              </a:r>
            </a:p>
            <a:p>
              <a:pPr algn="ctr"/>
              <a:r>
                <a:rPr lang="en-US" sz="1100" b="1" dirty="0"/>
                <a:t>(Gold)</a:t>
              </a:r>
            </a:p>
          </p:txBody>
        </p:sp>
      </p:grpSp>
    </p:spTree>
    <p:extLst>
      <p:ext uri="{BB962C8B-B14F-4D97-AF65-F5344CB8AC3E}">
        <p14:creationId xmlns:p14="http://schemas.microsoft.com/office/powerpoint/2010/main" val="309228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6207-09A3-476B-8247-03F2C8EB749E}"/>
              </a:ext>
            </a:extLst>
          </p:cNvPr>
          <p:cNvSpPr>
            <a:spLocks noGrp="1"/>
          </p:cNvSpPr>
          <p:nvPr>
            <p:ph type="title"/>
          </p:nvPr>
        </p:nvSpPr>
        <p:spPr/>
        <p:txBody>
          <a:bodyPr/>
          <a:lstStyle/>
          <a:p>
            <a:r>
              <a:rPr lang="en-US" dirty="0"/>
              <a:t>Delta Architecture Benefits</a:t>
            </a:r>
          </a:p>
        </p:txBody>
      </p:sp>
      <p:grpSp>
        <p:nvGrpSpPr>
          <p:cNvPr id="9" name="Group 8">
            <a:extLst>
              <a:ext uri="{FF2B5EF4-FFF2-40B4-BE49-F238E27FC236}">
                <a16:creationId xmlns:a16="http://schemas.microsoft.com/office/drawing/2014/main" id="{4B078350-D379-4B87-8375-58014B25F295}"/>
              </a:ext>
            </a:extLst>
          </p:cNvPr>
          <p:cNvGrpSpPr/>
          <p:nvPr/>
        </p:nvGrpSpPr>
        <p:grpSpPr>
          <a:xfrm>
            <a:off x="0" y="1784218"/>
            <a:ext cx="7065905" cy="3499143"/>
            <a:chOff x="0" y="1784218"/>
            <a:chExt cx="7065905" cy="3499143"/>
          </a:xfrm>
        </p:grpSpPr>
        <p:pic>
          <p:nvPicPr>
            <p:cNvPr id="4" name="Picture 3">
              <a:extLst>
                <a:ext uri="{FF2B5EF4-FFF2-40B4-BE49-F238E27FC236}">
                  <a16:creationId xmlns:a16="http://schemas.microsoft.com/office/drawing/2014/main" id="{62C4EEF4-AF76-47EF-90F1-6069116317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84218"/>
              <a:ext cx="7065905" cy="3499143"/>
            </a:xfrm>
            <a:prstGeom prst="rect">
              <a:avLst/>
            </a:prstGeom>
          </p:spPr>
        </p:pic>
        <p:sp>
          <p:nvSpPr>
            <p:cNvPr id="8" name="TextBox 7">
              <a:extLst>
                <a:ext uri="{FF2B5EF4-FFF2-40B4-BE49-F238E27FC236}">
                  <a16:creationId xmlns:a16="http://schemas.microsoft.com/office/drawing/2014/main" id="{00C5ED53-A15A-4179-809B-03468D00969E}"/>
                </a:ext>
              </a:extLst>
            </p:cNvPr>
            <p:cNvSpPr txBox="1"/>
            <p:nvPr/>
          </p:nvSpPr>
          <p:spPr>
            <a:xfrm>
              <a:off x="2743200" y="4225769"/>
              <a:ext cx="1340528" cy="276999"/>
            </a:xfrm>
            <a:prstGeom prst="rect">
              <a:avLst/>
            </a:prstGeom>
            <a:solidFill>
              <a:schemeClr val="bg1"/>
            </a:solidFill>
            <a:ln>
              <a:noFill/>
            </a:ln>
          </p:spPr>
          <p:txBody>
            <a:bodyPr wrap="square" rtlCol="0">
              <a:spAutoFit/>
            </a:bodyPr>
            <a:lstStyle/>
            <a:p>
              <a:r>
                <a:rPr lang="en-US" sz="1200" dirty="0"/>
                <a:t>Existing Data Lake</a:t>
              </a:r>
            </a:p>
          </p:txBody>
        </p:sp>
      </p:grpSp>
      <p:sp>
        <p:nvSpPr>
          <p:cNvPr id="5" name="Rectangle 4">
            <a:extLst>
              <a:ext uri="{FF2B5EF4-FFF2-40B4-BE49-F238E27FC236}">
                <a16:creationId xmlns:a16="http://schemas.microsoft.com/office/drawing/2014/main" id="{79133348-44E6-401C-AE01-FF5D7F6A9701}"/>
              </a:ext>
            </a:extLst>
          </p:cNvPr>
          <p:cNvSpPr/>
          <p:nvPr/>
        </p:nvSpPr>
        <p:spPr>
          <a:xfrm>
            <a:off x="6871317" y="1640963"/>
            <a:ext cx="5042522" cy="3785652"/>
          </a:xfrm>
          <a:prstGeom prst="rect">
            <a:avLst/>
          </a:prstGeom>
        </p:spPr>
        <p:txBody>
          <a:bodyPr wrap="square">
            <a:spAutoFit/>
          </a:bodyPr>
          <a:lstStyle/>
          <a:p>
            <a:r>
              <a:rPr lang="en-US" sz="1600" b="1" dirty="0"/>
              <a:t>Open &amp; Extensible</a:t>
            </a:r>
          </a:p>
          <a:p>
            <a:pPr marL="285750" indent="-285750">
              <a:buFont typeface="Arial" panose="020B0604020202020204" pitchFamily="34" charset="0"/>
              <a:buChar char="•"/>
            </a:pPr>
            <a:r>
              <a:rPr lang="en-US" sz="1600" dirty="0"/>
              <a:t>Delta Lake is an open source project with the Linux Foundation. Data is stored in the open Apache Parquet format, allowing data to be read by any compatible reader. APIs are open and compatible with Apache Spark™.</a:t>
            </a:r>
          </a:p>
          <a:p>
            <a:r>
              <a:rPr lang="en-US" sz="1600" dirty="0"/>
              <a:t> </a:t>
            </a:r>
          </a:p>
          <a:p>
            <a:r>
              <a:rPr lang="en-US" sz="1600" b="1" dirty="0"/>
              <a:t>Data Reliability</a:t>
            </a:r>
          </a:p>
          <a:p>
            <a:pPr marL="285750" indent="-285750">
              <a:buFont typeface="Arial" panose="020B0604020202020204" pitchFamily="34" charset="0"/>
              <a:buChar char="•"/>
            </a:pPr>
            <a:r>
              <a:rPr lang="en-US" sz="1600" dirty="0"/>
              <a:t>Delta Lake adds a storage layer to data lakes to manage data quality, ensuring data lakes contain only high quality data.</a:t>
            </a:r>
          </a:p>
          <a:p>
            <a:r>
              <a:rPr lang="en-US" sz="1600" dirty="0"/>
              <a:t> </a:t>
            </a:r>
          </a:p>
          <a:p>
            <a:r>
              <a:rPr lang="en-US" sz="1600" b="1" dirty="0"/>
              <a:t>Manage Data Lifecycle</a:t>
            </a:r>
          </a:p>
          <a:p>
            <a:r>
              <a:rPr lang="en-US" sz="1600" dirty="0"/>
              <a:t>Handle changing records and evolving schemas as business requirements change.</a:t>
            </a:r>
          </a:p>
        </p:txBody>
      </p:sp>
    </p:spTree>
    <p:extLst>
      <p:ext uri="{BB962C8B-B14F-4D97-AF65-F5344CB8AC3E}">
        <p14:creationId xmlns:p14="http://schemas.microsoft.com/office/powerpoint/2010/main" val="2504149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E27748-4A54-4FDB-8C1B-B8BAF48D53A1}"/>
              </a:ext>
            </a:extLst>
          </p:cNvPr>
          <p:cNvSpPr>
            <a:spLocks noGrp="1"/>
          </p:cNvSpPr>
          <p:nvPr>
            <p:ph type="title"/>
          </p:nvPr>
        </p:nvSpPr>
        <p:spPr/>
        <p:txBody>
          <a:bodyPr/>
          <a:lstStyle/>
          <a:p>
            <a:r>
              <a:rPr lang="en-US" dirty="0"/>
              <a:t>Work in Progress</a:t>
            </a:r>
          </a:p>
        </p:txBody>
      </p:sp>
    </p:spTree>
    <p:extLst>
      <p:ext uri="{BB962C8B-B14F-4D97-AF65-F5344CB8AC3E}">
        <p14:creationId xmlns:p14="http://schemas.microsoft.com/office/powerpoint/2010/main" val="3994835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3454F1-8A1E-40CB-A193-D5A4B7B0741C}"/>
              </a:ext>
            </a:extLst>
          </p:cNvPr>
          <p:cNvSpPr txBox="1">
            <a:spLocks noGrp="1"/>
          </p:cNvSpPr>
          <p:nvPr>
            <p:ph type="title"/>
          </p:nvPr>
        </p:nvSpPr>
        <p:spPr>
          <a:xfrm>
            <a:off x="196850" y="34572"/>
            <a:ext cx="10733088" cy="480131"/>
          </a:xfrm>
          <a:prstGeom prst="rect">
            <a:avLst/>
          </a:prstGeom>
          <a:noFill/>
        </p:spPr>
        <p:txBody>
          <a:bodyPr wrap="square" rtlCol="0">
            <a:spAutoFit/>
          </a:bodyPr>
          <a:lstStyle/>
          <a:p>
            <a:r>
              <a:rPr lang="en-US" sz="2800" dirty="0"/>
              <a:t>Lambda Architecture</a:t>
            </a:r>
          </a:p>
        </p:txBody>
      </p:sp>
      <p:pic>
        <p:nvPicPr>
          <p:cNvPr id="6" name="Picture 5">
            <a:extLst>
              <a:ext uri="{FF2B5EF4-FFF2-40B4-BE49-F238E27FC236}">
                <a16:creationId xmlns:a16="http://schemas.microsoft.com/office/drawing/2014/main" id="{A9129860-883D-460F-A486-3EDC71B208C1}"/>
              </a:ext>
            </a:extLst>
          </p:cNvPr>
          <p:cNvPicPr>
            <a:picLocks noChangeAspect="1"/>
          </p:cNvPicPr>
          <p:nvPr/>
        </p:nvPicPr>
        <p:blipFill rotWithShape="1">
          <a:blip r:embed="rId2"/>
          <a:srcRect l="638" t="2873"/>
          <a:stretch/>
        </p:blipFill>
        <p:spPr>
          <a:xfrm>
            <a:off x="150923" y="647866"/>
            <a:ext cx="5637610" cy="3222594"/>
          </a:xfrm>
          <a:prstGeom prst="rect">
            <a:avLst/>
          </a:prstGeom>
        </p:spPr>
      </p:pic>
      <p:sp>
        <p:nvSpPr>
          <p:cNvPr id="10" name="Rectangle 9">
            <a:extLst>
              <a:ext uri="{FF2B5EF4-FFF2-40B4-BE49-F238E27FC236}">
                <a16:creationId xmlns:a16="http://schemas.microsoft.com/office/drawing/2014/main" id="{59416C2D-C087-49C2-A0C4-03EB14D8FFD6}"/>
              </a:ext>
            </a:extLst>
          </p:cNvPr>
          <p:cNvSpPr/>
          <p:nvPr/>
        </p:nvSpPr>
        <p:spPr>
          <a:xfrm>
            <a:off x="196851" y="3845845"/>
            <a:ext cx="5365750" cy="2308324"/>
          </a:xfrm>
          <a:prstGeom prst="rect">
            <a:avLst/>
          </a:prstGeom>
          <a:ln>
            <a:solidFill>
              <a:schemeClr val="bg2">
                <a:lumMod val="90000"/>
              </a:schemeClr>
            </a:solidFill>
          </a:ln>
        </p:spPr>
        <p:txBody>
          <a:bodyPr wrap="square">
            <a:spAutoFit/>
          </a:bodyPr>
          <a:lstStyle/>
          <a:p>
            <a:r>
              <a:rPr lang="en-US" sz="1200" b="1" dirty="0">
                <a:solidFill>
                  <a:srgbClr val="111111"/>
                </a:solidFill>
              </a:rPr>
              <a:t>Advantages of Lambda Architecture</a:t>
            </a:r>
          </a:p>
          <a:p>
            <a:pPr marL="171450" indent="-171450">
              <a:buFont typeface="Arial" panose="020B0604020202020204" pitchFamily="34" charset="0"/>
              <a:buChar char="•"/>
            </a:pPr>
            <a:r>
              <a:rPr lang="en-US" sz="1200" dirty="0">
                <a:solidFill>
                  <a:srgbClr val="111111"/>
                </a:solidFill>
              </a:rPr>
              <a:t>Robustness and fault tolerance - the system is tolerant to machines failure and human mistakes such as data corruption. The batch and real-time views can be always recomputed from the master dataset.</a:t>
            </a:r>
          </a:p>
          <a:p>
            <a:pPr marL="171450" indent="-171450">
              <a:buFont typeface="Arial" panose="020B0604020202020204" pitchFamily="34" charset="0"/>
              <a:buChar char="•"/>
            </a:pPr>
            <a:endParaRPr lang="en-US" sz="1200" dirty="0">
              <a:solidFill>
                <a:srgbClr val="111111"/>
              </a:solidFill>
            </a:endParaRPr>
          </a:p>
          <a:p>
            <a:pPr marL="171450" indent="-171450">
              <a:buFont typeface="Arial" panose="020B0604020202020204" pitchFamily="34" charset="0"/>
              <a:buChar char="•"/>
            </a:pPr>
            <a:r>
              <a:rPr lang="en-US" sz="1200" dirty="0">
                <a:solidFill>
                  <a:srgbClr val="111111"/>
                </a:solidFill>
              </a:rPr>
              <a:t>Low latency read and update - the Lambda Architecture allows to achieve both without compromising robustness.</a:t>
            </a:r>
          </a:p>
          <a:p>
            <a:pPr marL="171450" indent="-171450">
              <a:buFont typeface="Arial" panose="020B0604020202020204" pitchFamily="34" charset="0"/>
              <a:buChar char="•"/>
            </a:pPr>
            <a:endParaRPr lang="en-US" sz="1200" dirty="0">
              <a:solidFill>
                <a:srgbClr val="111111"/>
              </a:solidFill>
            </a:endParaRPr>
          </a:p>
          <a:p>
            <a:pPr marL="171450" indent="-171450">
              <a:buFont typeface="Arial" panose="020B0604020202020204" pitchFamily="34" charset="0"/>
              <a:buChar char="•"/>
            </a:pPr>
            <a:r>
              <a:rPr lang="en-US" sz="1200" dirty="0">
                <a:solidFill>
                  <a:srgbClr val="111111"/>
                </a:solidFill>
              </a:rPr>
              <a:t>Scalability - all layers can be scaled independently.</a:t>
            </a:r>
          </a:p>
          <a:p>
            <a:pPr marL="171450" indent="-171450">
              <a:buFont typeface="Arial" panose="020B0604020202020204" pitchFamily="34" charset="0"/>
              <a:buChar char="•"/>
            </a:pPr>
            <a:endParaRPr lang="en-US" sz="1200" dirty="0">
              <a:solidFill>
                <a:srgbClr val="111111"/>
              </a:solidFill>
            </a:endParaRPr>
          </a:p>
          <a:p>
            <a:pPr marL="171450" indent="-171450">
              <a:buFont typeface="Arial" panose="020B0604020202020204" pitchFamily="34" charset="0"/>
              <a:buChar char="•"/>
            </a:pPr>
            <a:r>
              <a:rPr lang="en-US" sz="1200" dirty="0">
                <a:solidFill>
                  <a:srgbClr val="111111"/>
                </a:solidFill>
              </a:rPr>
              <a:t>Generalization - Lambda Architecture can be used across a large number of different applications. - Wikipedia</a:t>
            </a:r>
            <a:endParaRPr lang="en-US" sz="1200" b="0" i="0" u="none" strike="noStrike" dirty="0">
              <a:solidFill>
                <a:srgbClr val="111111"/>
              </a:solidFill>
              <a:effectLst/>
            </a:endParaRPr>
          </a:p>
        </p:txBody>
      </p:sp>
      <p:sp>
        <p:nvSpPr>
          <p:cNvPr id="11" name="Rectangle 10">
            <a:extLst>
              <a:ext uri="{FF2B5EF4-FFF2-40B4-BE49-F238E27FC236}">
                <a16:creationId xmlns:a16="http://schemas.microsoft.com/office/drawing/2014/main" id="{68D49F5E-7820-4E4B-AC02-C0CA0F9A8EE8}"/>
              </a:ext>
            </a:extLst>
          </p:cNvPr>
          <p:cNvSpPr/>
          <p:nvPr/>
        </p:nvSpPr>
        <p:spPr>
          <a:xfrm>
            <a:off x="5857874" y="667877"/>
            <a:ext cx="6029325" cy="5693866"/>
          </a:xfrm>
          <a:prstGeom prst="rect">
            <a:avLst/>
          </a:prstGeom>
        </p:spPr>
        <p:txBody>
          <a:bodyPr wrap="square">
            <a:spAutoFit/>
          </a:bodyPr>
          <a:lstStyle/>
          <a:p>
            <a:pPr marL="171450" indent="-171450">
              <a:buFont typeface="Arial" panose="020B0604020202020204" pitchFamily="34" charset="0"/>
              <a:buChar char="•"/>
            </a:pPr>
            <a:r>
              <a:rPr lang="en-US" sz="1270" dirty="0"/>
              <a:t>Lambda architecture handles massive quantities of data by leveraging both batch and stream-processing</a:t>
            </a:r>
          </a:p>
          <a:p>
            <a:pPr marL="171450" indent="-171450">
              <a:buFont typeface="Arial" panose="020B0604020202020204" pitchFamily="34" charset="0"/>
              <a:buChar char="•"/>
            </a:pPr>
            <a:endParaRPr lang="en-US" sz="1270" dirty="0"/>
          </a:p>
          <a:p>
            <a:pPr marL="171450" indent="-171450">
              <a:buFont typeface="Arial" panose="020B0604020202020204" pitchFamily="34" charset="0"/>
              <a:buChar char="•"/>
            </a:pPr>
            <a:r>
              <a:rPr lang="en-US" sz="1270" dirty="0"/>
              <a:t>Mitigates latencies of map-reduce</a:t>
            </a:r>
          </a:p>
          <a:p>
            <a:pPr marL="171450" indent="-171450">
              <a:buFont typeface="Arial" panose="020B0604020202020204" pitchFamily="34" charset="0"/>
              <a:buChar char="•"/>
            </a:pPr>
            <a:endParaRPr lang="en-US" sz="1270" dirty="0"/>
          </a:p>
          <a:p>
            <a:pPr marL="171450" indent="-171450">
              <a:buFont typeface="Arial" panose="020B0604020202020204" pitchFamily="34" charset="0"/>
              <a:buChar char="•"/>
            </a:pPr>
            <a:r>
              <a:rPr lang="en-US" sz="1270" dirty="0"/>
              <a:t>Comprised of a data model (master dataset) with an append-only, immutable data source</a:t>
            </a:r>
          </a:p>
          <a:p>
            <a:pPr marL="171450" indent="-171450">
              <a:buFont typeface="Arial" panose="020B0604020202020204" pitchFamily="34" charset="0"/>
              <a:buChar char="•"/>
            </a:pPr>
            <a:r>
              <a:rPr lang="en-US" sz="1270" dirty="0"/>
              <a:t>Has three layers: batch layer (accuracy and completeness), speed (or real-time) layer, and a serving layer for responding to queries</a:t>
            </a:r>
          </a:p>
          <a:p>
            <a:pPr marL="171450" indent="-171450">
              <a:buFont typeface="Arial" panose="020B0604020202020204" pitchFamily="34" charset="0"/>
              <a:buChar char="•"/>
            </a:pPr>
            <a:endParaRPr lang="en-US" sz="1270" dirty="0"/>
          </a:p>
          <a:p>
            <a:pPr marL="171450" indent="-171450">
              <a:buFont typeface="Arial" panose="020B0604020202020204" pitchFamily="34" charset="0"/>
              <a:buChar char="•"/>
            </a:pPr>
            <a:r>
              <a:rPr lang="en-US" sz="1270" dirty="0"/>
              <a:t>Batch layer - has two basic functions: manage the master dataset and pre-compute batch views. It aims to </a:t>
            </a:r>
            <a:r>
              <a:rPr lang="en-US" sz="1270" b="1" dirty="0"/>
              <a:t>perfect the accuracy by processing all available data</a:t>
            </a:r>
            <a:endParaRPr lang="en-US" sz="1270" dirty="0"/>
          </a:p>
          <a:p>
            <a:pPr marL="171450" indent="-171450">
              <a:buFont typeface="Arial" panose="020B0604020202020204" pitchFamily="34" charset="0"/>
              <a:buChar char="•"/>
            </a:pPr>
            <a:endParaRPr lang="en-US" sz="1270" dirty="0"/>
          </a:p>
          <a:p>
            <a:pPr marL="171450" indent="-171450">
              <a:buFont typeface="Arial" panose="020B0604020202020204" pitchFamily="34" charset="0"/>
              <a:buChar char="•"/>
            </a:pPr>
            <a:r>
              <a:rPr lang="en-US" sz="1270" dirty="0"/>
              <a:t>Speed layer - processes data streams in real-time, without fix-ups or completeness to minimize the latency. It fills the "gap" caused by the batch layer. </a:t>
            </a:r>
            <a:r>
              <a:rPr lang="en-US" sz="1270" b="1" dirty="0"/>
              <a:t>May not be as accurate or complete </a:t>
            </a:r>
            <a:r>
              <a:rPr lang="en-US" sz="1270" dirty="0"/>
              <a:t>as the batch layer and can be replaced when the batch layer's views for the same data become available</a:t>
            </a:r>
          </a:p>
          <a:p>
            <a:pPr marL="171450" indent="-171450">
              <a:buFont typeface="Arial" panose="020B0604020202020204" pitchFamily="34" charset="0"/>
              <a:buChar char="•"/>
            </a:pPr>
            <a:endParaRPr lang="en-US" sz="1270" dirty="0"/>
          </a:p>
          <a:p>
            <a:pPr marL="171450" indent="-171450">
              <a:buFont typeface="Arial" panose="020B0604020202020204" pitchFamily="34" charset="0"/>
              <a:buChar char="•"/>
            </a:pPr>
            <a:r>
              <a:rPr lang="en-US" sz="1270" dirty="0"/>
              <a:t>Serving layer - Output from the batch and speed layers are stored in the serving layer, which responds to consumer requests</a:t>
            </a:r>
          </a:p>
          <a:p>
            <a:pPr marL="171450" indent="-171450">
              <a:buFont typeface="Arial" panose="020B0604020202020204" pitchFamily="34" charset="0"/>
              <a:buChar char="•"/>
            </a:pPr>
            <a:endParaRPr lang="en-US" sz="1270" dirty="0"/>
          </a:p>
          <a:p>
            <a:pPr marL="171450" indent="-171450">
              <a:buFont typeface="Arial" panose="020B0604020202020204" pitchFamily="34" charset="0"/>
              <a:buChar char="•"/>
            </a:pPr>
            <a:r>
              <a:rPr lang="en-US" sz="1270" dirty="0"/>
              <a:t>Criticism - Inherent complexity and its limiting influence. The batch and streaming sides each require a different code base that must be maintained and kept in sync</a:t>
            </a:r>
          </a:p>
          <a:p>
            <a:pPr marL="171450" indent="-171450">
              <a:buFont typeface="Arial" panose="020B0604020202020204" pitchFamily="34" charset="0"/>
              <a:buChar char="•"/>
            </a:pPr>
            <a:endParaRPr lang="en-US" sz="1270" dirty="0"/>
          </a:p>
          <a:p>
            <a:pPr marL="171450" indent="-171450">
              <a:buFont typeface="Arial" panose="020B0604020202020204" pitchFamily="34" charset="0"/>
              <a:buChar char="•"/>
            </a:pPr>
            <a:r>
              <a:rPr lang="en-US" sz="1270" dirty="0"/>
              <a:t>Alternative - A flexible streaming framework such as Apache </a:t>
            </a:r>
            <a:r>
              <a:rPr lang="en-US" sz="1270" dirty="0" err="1"/>
              <a:t>Samza</a:t>
            </a:r>
            <a:r>
              <a:rPr lang="en-US" sz="1270" dirty="0"/>
              <a:t> could provide some of the same benefits without the latency; a streaming framework could allow for collecting and processing arbitrarily large windows of data, accommodate blocking, and handle state. </a:t>
            </a:r>
          </a:p>
        </p:txBody>
      </p:sp>
    </p:spTree>
    <p:extLst>
      <p:ext uri="{BB962C8B-B14F-4D97-AF65-F5344CB8AC3E}">
        <p14:creationId xmlns:p14="http://schemas.microsoft.com/office/powerpoint/2010/main" val="198863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3454F1-8A1E-40CB-A193-D5A4B7B0741C}"/>
              </a:ext>
            </a:extLst>
          </p:cNvPr>
          <p:cNvSpPr txBox="1">
            <a:spLocks noGrp="1"/>
          </p:cNvSpPr>
          <p:nvPr>
            <p:ph type="title"/>
          </p:nvPr>
        </p:nvSpPr>
        <p:spPr>
          <a:xfrm>
            <a:off x="196850" y="34572"/>
            <a:ext cx="10733088" cy="480131"/>
          </a:xfrm>
          <a:prstGeom prst="rect">
            <a:avLst/>
          </a:prstGeom>
          <a:noFill/>
        </p:spPr>
        <p:txBody>
          <a:bodyPr wrap="square" rtlCol="0">
            <a:spAutoFit/>
          </a:bodyPr>
          <a:lstStyle/>
          <a:p>
            <a:r>
              <a:rPr lang="en-US" sz="2800" dirty="0">
                <a:latin typeface="Roboto"/>
              </a:rPr>
              <a:t>Patterns of Lambda Architecture</a:t>
            </a:r>
            <a:endParaRPr lang="en-US" sz="2800" dirty="0"/>
          </a:p>
        </p:txBody>
      </p:sp>
      <p:sp>
        <p:nvSpPr>
          <p:cNvPr id="8" name="Rectangle 7">
            <a:extLst>
              <a:ext uri="{FF2B5EF4-FFF2-40B4-BE49-F238E27FC236}">
                <a16:creationId xmlns:a16="http://schemas.microsoft.com/office/drawing/2014/main" id="{492AAF1D-9742-448F-BC9D-A73F8DE77CAF}"/>
              </a:ext>
            </a:extLst>
          </p:cNvPr>
          <p:cNvSpPr/>
          <p:nvPr/>
        </p:nvSpPr>
        <p:spPr>
          <a:xfrm>
            <a:off x="6695244" y="1205618"/>
            <a:ext cx="4935984" cy="4401205"/>
          </a:xfrm>
          <a:prstGeom prst="rect">
            <a:avLst/>
          </a:prstGeom>
        </p:spPr>
        <p:txBody>
          <a:bodyPr wrap="square">
            <a:spAutoFit/>
          </a:bodyPr>
          <a:lstStyle/>
          <a:p>
            <a:r>
              <a:rPr lang="en-US" sz="1400" dirty="0"/>
              <a:t>This architecture has three layers – batch layer, speed layer and serving layer</a:t>
            </a:r>
          </a:p>
          <a:p>
            <a:endParaRPr lang="en-US" sz="1400" dirty="0"/>
          </a:p>
          <a:p>
            <a:pPr marL="171450" indent="-171450">
              <a:buFont typeface="Arial" panose="020B0604020202020204" pitchFamily="34" charset="0"/>
              <a:buChar char="•"/>
            </a:pPr>
            <a:r>
              <a:rPr lang="en-US" sz="1400" dirty="0"/>
              <a:t>All data entering the system is dispatched to both the batch layer and the speed layer for processing</a:t>
            </a:r>
          </a:p>
          <a:p>
            <a:endParaRPr lang="en-US" sz="1400" dirty="0"/>
          </a:p>
          <a:p>
            <a:pPr marL="171450" indent="-171450">
              <a:buFont typeface="Arial" panose="020B0604020202020204" pitchFamily="34" charset="0"/>
              <a:buChar char="•"/>
            </a:pPr>
            <a:r>
              <a:rPr lang="en-US" sz="1400" dirty="0"/>
              <a:t>The batch layer has two functions:</a:t>
            </a:r>
          </a:p>
          <a:p>
            <a:pPr marL="628650" lvl="1" indent="-171450">
              <a:buFont typeface="Arial" panose="020B0604020202020204" pitchFamily="34" charset="0"/>
              <a:buChar char="•"/>
            </a:pPr>
            <a:r>
              <a:rPr lang="en-US" sz="1400" dirty="0"/>
              <a:t>Manage the master dataset, an immutable, append-only set of raw data</a:t>
            </a:r>
          </a:p>
          <a:p>
            <a:pPr marL="628650" lvl="1" indent="-171450">
              <a:buFont typeface="Arial" panose="020B0604020202020204" pitchFamily="34" charset="0"/>
              <a:buChar char="•"/>
            </a:pPr>
            <a:r>
              <a:rPr lang="en-US" sz="1400" dirty="0"/>
              <a:t>Pre-compute the batch views</a:t>
            </a:r>
          </a:p>
          <a:p>
            <a:pPr lvl="1"/>
            <a:endParaRPr lang="en-US" sz="1400" dirty="0"/>
          </a:p>
          <a:p>
            <a:pPr marL="171450" indent="-171450">
              <a:buFont typeface="Arial" panose="020B0604020202020204" pitchFamily="34" charset="0"/>
              <a:buChar char="•"/>
            </a:pPr>
            <a:r>
              <a:rPr lang="en-US" sz="1400" dirty="0"/>
              <a:t>The speed layer compensates for the high latency of updates to the serving layer and deals with recent data only, providing real-time views</a:t>
            </a:r>
          </a:p>
          <a:p>
            <a:endParaRPr lang="en-US" sz="1400" dirty="0"/>
          </a:p>
          <a:p>
            <a:pPr marL="171450" indent="-171450">
              <a:buFont typeface="Arial" panose="020B0604020202020204" pitchFamily="34" charset="0"/>
              <a:buChar char="•"/>
            </a:pPr>
            <a:r>
              <a:rPr lang="en-US" sz="1400" dirty="0"/>
              <a:t>The serving layer combines batch view and real-time views to give results in real-time for any ad-hoc query over all data</a:t>
            </a:r>
          </a:p>
          <a:p>
            <a:pPr marL="171450" indent="-171450">
              <a:buFont typeface="Arial" panose="020B0604020202020204" pitchFamily="34" charset="0"/>
              <a:buChar char="•"/>
            </a:pPr>
            <a:endParaRPr lang="en-US" sz="1400" b="0" i="0" u="none" strike="noStrike" dirty="0">
              <a:effectLst/>
            </a:endParaRPr>
          </a:p>
          <a:p>
            <a:pPr marL="171450" indent="-171450">
              <a:buFont typeface="Arial" panose="020B0604020202020204" pitchFamily="34" charset="0"/>
              <a:buChar char="•"/>
            </a:pPr>
            <a:r>
              <a:rPr lang="en-US" sz="1400" dirty="0"/>
              <a:t>Bottom line: lambda architecture is  </a:t>
            </a:r>
            <a:r>
              <a:rPr lang="en-US" sz="1400" b="1" dirty="0"/>
              <a:t>query=function(over all data)</a:t>
            </a:r>
            <a:endParaRPr lang="en-US" sz="1400" dirty="0"/>
          </a:p>
        </p:txBody>
      </p:sp>
      <p:pic>
        <p:nvPicPr>
          <p:cNvPr id="9" name="Picture 8">
            <a:extLst>
              <a:ext uri="{FF2B5EF4-FFF2-40B4-BE49-F238E27FC236}">
                <a16:creationId xmlns:a16="http://schemas.microsoft.com/office/drawing/2014/main" id="{3125EB6C-178B-41A4-B3A7-3830B8FD13E0}"/>
              </a:ext>
            </a:extLst>
          </p:cNvPr>
          <p:cNvPicPr>
            <a:picLocks noChangeAspect="1"/>
          </p:cNvPicPr>
          <p:nvPr/>
        </p:nvPicPr>
        <p:blipFill rotWithShape="1">
          <a:blip r:embed="rId2"/>
          <a:srcRect l="38562"/>
          <a:stretch/>
        </p:blipFill>
        <p:spPr>
          <a:xfrm>
            <a:off x="241986" y="1380715"/>
            <a:ext cx="6130505" cy="3715570"/>
          </a:xfrm>
          <a:prstGeom prst="rect">
            <a:avLst/>
          </a:prstGeom>
        </p:spPr>
      </p:pic>
    </p:spTree>
    <p:extLst>
      <p:ext uri="{BB962C8B-B14F-4D97-AF65-F5344CB8AC3E}">
        <p14:creationId xmlns:p14="http://schemas.microsoft.com/office/powerpoint/2010/main" val="2968805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pic>
        <p:nvPicPr>
          <p:cNvPr id="1036" name="Picture 12" descr="Image result for agenda illustration"/>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369" b="100000" l="9816" r="89980">
                        <a14:foregroundMark x1="35276" y1="23363" x2="35276" y2="23363"/>
                        <a14:foregroundMark x1="35890" y1="23656" x2="35890" y2="23656"/>
                        <a14:foregroundMark x1="44070" y1="23851" x2="44070" y2="23851"/>
                        <a14:foregroundMark x1="45706" y1="23069" x2="45706" y2="23069"/>
                        <a14:foregroundMark x1="50511" y1="20919" x2="50511" y2="20919"/>
                        <a14:foregroundMark x1="50511" y1="20919" x2="50511" y2="20919"/>
                        <a14:foregroundMark x1="51329" y1="20626" x2="51329" y2="20626"/>
                        <a14:foregroundMark x1="83947" y1="82502" x2="83947" y2="82502"/>
                      </a14:backgroundRemoval>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8610327" y="1666248"/>
            <a:ext cx="3041858" cy="318182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4BA6CF62-E589-474D-B0FE-2C351763C6D7}"/>
              </a:ext>
            </a:extLst>
          </p:cNvPr>
          <p:cNvGrpSpPr/>
          <p:nvPr/>
        </p:nvGrpSpPr>
        <p:grpSpPr>
          <a:xfrm>
            <a:off x="848557" y="1746942"/>
            <a:ext cx="6739227" cy="646331"/>
            <a:chOff x="848557" y="2292349"/>
            <a:chExt cx="6739227" cy="646331"/>
          </a:xfrm>
        </p:grpSpPr>
        <p:sp>
          <p:nvSpPr>
            <p:cNvPr id="19" name="TextBox 18"/>
            <p:cNvSpPr txBox="1"/>
            <p:nvPr/>
          </p:nvSpPr>
          <p:spPr>
            <a:xfrm>
              <a:off x="848557" y="2292349"/>
              <a:ext cx="733424" cy="646331"/>
            </a:xfrm>
            <a:prstGeom prst="rect">
              <a:avLst/>
            </a:prstGeom>
            <a:noFill/>
          </p:spPr>
          <p:txBody>
            <a:bodyPr wrap="square" rtlCol="0">
              <a:spAutoFit/>
            </a:bodyPr>
            <a:lstStyle/>
            <a:p>
              <a:pPr algn="ctr"/>
              <a:r>
                <a:rPr lang="en-US" sz="3600" b="1" dirty="0">
                  <a:solidFill>
                    <a:srgbClr val="00B050"/>
                  </a:solidFill>
                  <a:latin typeface="Calibri" panose="020F0502020204030204" pitchFamily="34" charset="0"/>
                  <a:cs typeface="Calibri" panose="020F0502020204030204" pitchFamily="34" charset="0"/>
                </a:rPr>
                <a:t>02</a:t>
              </a:r>
            </a:p>
          </p:txBody>
        </p:sp>
        <p:cxnSp>
          <p:nvCxnSpPr>
            <p:cNvPr id="36" name="Straight Connector 35"/>
            <p:cNvCxnSpPr/>
            <p:nvPr/>
          </p:nvCxnSpPr>
          <p:spPr>
            <a:xfrm>
              <a:off x="1586989" y="2392195"/>
              <a:ext cx="0" cy="446639"/>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77968" y="2415459"/>
              <a:ext cx="5809816" cy="400110"/>
            </a:xfrm>
            <a:prstGeom prst="rect">
              <a:avLst/>
            </a:prstGeom>
            <a:noFill/>
          </p:spPr>
          <p:txBody>
            <a:bodyPr wrap="square" rtlCol="0">
              <a:spAutoFit/>
            </a:bodyPr>
            <a:lstStyle/>
            <a:p>
              <a:r>
                <a:rPr lang="en-US" sz="2000" b="1" dirty="0">
                  <a:solidFill>
                    <a:schemeClr val="tx1">
                      <a:lumMod val="65000"/>
                      <a:lumOff val="35000"/>
                    </a:schemeClr>
                  </a:solidFill>
                  <a:latin typeface="Calibri" panose="020F0502020204030204" pitchFamily="34" charset="0"/>
                  <a:cs typeface="Calibri" panose="020F0502020204030204" pitchFamily="34" charset="0"/>
                </a:rPr>
                <a:t>Patterns of Lambda architecture</a:t>
              </a:r>
            </a:p>
          </p:txBody>
        </p:sp>
      </p:grpSp>
      <p:grpSp>
        <p:nvGrpSpPr>
          <p:cNvPr id="8" name="Group 7">
            <a:extLst>
              <a:ext uri="{FF2B5EF4-FFF2-40B4-BE49-F238E27FC236}">
                <a16:creationId xmlns:a16="http://schemas.microsoft.com/office/drawing/2014/main" id="{7E05CAB5-6960-4D20-892F-39110C7F1420}"/>
              </a:ext>
            </a:extLst>
          </p:cNvPr>
          <p:cNvGrpSpPr/>
          <p:nvPr/>
        </p:nvGrpSpPr>
        <p:grpSpPr>
          <a:xfrm>
            <a:off x="848557" y="3080844"/>
            <a:ext cx="6825164" cy="646331"/>
            <a:chOff x="848557" y="3707415"/>
            <a:chExt cx="6825164" cy="646331"/>
          </a:xfrm>
        </p:grpSpPr>
        <p:sp>
          <p:nvSpPr>
            <p:cNvPr id="3" name="TextBox 2"/>
            <p:cNvSpPr txBox="1"/>
            <p:nvPr/>
          </p:nvSpPr>
          <p:spPr>
            <a:xfrm>
              <a:off x="1777968" y="3830525"/>
              <a:ext cx="5895753" cy="400110"/>
            </a:xfrm>
            <a:prstGeom prst="rect">
              <a:avLst/>
            </a:prstGeom>
            <a:noFill/>
          </p:spPr>
          <p:txBody>
            <a:bodyPr wrap="square" rtlCol="0">
              <a:spAutoFit/>
            </a:bodyPr>
            <a:lstStyle/>
            <a:p>
              <a:r>
                <a:rPr lang="en-US" sz="2000" b="1" dirty="0">
                  <a:solidFill>
                    <a:schemeClr val="tx1">
                      <a:lumMod val="65000"/>
                      <a:lumOff val="35000"/>
                    </a:schemeClr>
                  </a:solidFill>
                  <a:latin typeface="Calibri" panose="020F0502020204030204" pitchFamily="34" charset="0"/>
                  <a:cs typeface="Calibri" panose="020F0502020204030204" pitchFamily="34" charset="0"/>
                </a:rPr>
                <a:t>Azure Lambda architecture with Change Feed</a:t>
              </a:r>
            </a:p>
          </p:txBody>
        </p:sp>
        <p:sp>
          <p:nvSpPr>
            <p:cNvPr id="14" name="TextBox 13"/>
            <p:cNvSpPr txBox="1"/>
            <p:nvPr/>
          </p:nvSpPr>
          <p:spPr>
            <a:xfrm>
              <a:off x="848557" y="3707415"/>
              <a:ext cx="733424" cy="646331"/>
            </a:xfrm>
            <a:prstGeom prst="rect">
              <a:avLst/>
            </a:prstGeom>
            <a:noFill/>
          </p:spPr>
          <p:txBody>
            <a:bodyPr wrap="square" rtlCol="0">
              <a:spAutoFit/>
            </a:bodyPr>
            <a:lstStyle/>
            <a:p>
              <a:pPr algn="ctr"/>
              <a:r>
                <a:rPr lang="en-US" sz="3600" b="1" dirty="0">
                  <a:solidFill>
                    <a:srgbClr val="00B050"/>
                  </a:solidFill>
                  <a:latin typeface="Calibri" panose="020F0502020204030204" pitchFamily="34" charset="0"/>
                  <a:cs typeface="Calibri" panose="020F0502020204030204" pitchFamily="34" charset="0"/>
                </a:rPr>
                <a:t>04</a:t>
              </a:r>
            </a:p>
          </p:txBody>
        </p:sp>
        <p:cxnSp>
          <p:nvCxnSpPr>
            <p:cNvPr id="15" name="Straight Connector 14"/>
            <p:cNvCxnSpPr/>
            <p:nvPr/>
          </p:nvCxnSpPr>
          <p:spPr>
            <a:xfrm>
              <a:off x="1586989" y="3807261"/>
              <a:ext cx="0" cy="446639"/>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471DD05A-C2D7-4EE3-AFB1-AEAD827EF11C}"/>
              </a:ext>
            </a:extLst>
          </p:cNvPr>
          <p:cNvGrpSpPr/>
          <p:nvPr/>
        </p:nvGrpSpPr>
        <p:grpSpPr>
          <a:xfrm>
            <a:off x="848557" y="1079991"/>
            <a:ext cx="7573250" cy="646331"/>
            <a:chOff x="848557" y="1584816"/>
            <a:chExt cx="7573250" cy="646331"/>
          </a:xfrm>
        </p:grpSpPr>
        <p:sp>
          <p:nvSpPr>
            <p:cNvPr id="6" name="TextBox 5"/>
            <p:cNvSpPr txBox="1"/>
            <p:nvPr/>
          </p:nvSpPr>
          <p:spPr>
            <a:xfrm>
              <a:off x="848557" y="1584816"/>
              <a:ext cx="73342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cs typeface="Calibri" panose="020F0502020204030204" pitchFamily="34" charset="0"/>
                </a:rPr>
                <a:t>01</a:t>
              </a:r>
            </a:p>
          </p:txBody>
        </p:sp>
        <p:cxnSp>
          <p:nvCxnSpPr>
            <p:cNvPr id="32" name="Straight Connector 31"/>
            <p:cNvCxnSpPr/>
            <p:nvPr/>
          </p:nvCxnSpPr>
          <p:spPr>
            <a:xfrm>
              <a:off x="1586989" y="1684662"/>
              <a:ext cx="0" cy="446639"/>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777968" y="1707926"/>
              <a:ext cx="6643839" cy="400110"/>
            </a:xfrm>
            <a:prstGeom prst="rect">
              <a:avLst/>
            </a:prstGeom>
            <a:noFill/>
          </p:spPr>
          <p:txBody>
            <a:bodyPr wrap="square" rtlCol="0">
              <a:spAutoFit/>
            </a:bodyPr>
            <a:lstStyle/>
            <a:p>
              <a:r>
                <a:rPr lang="en-US" sz="2000" b="1" dirty="0">
                  <a:solidFill>
                    <a:schemeClr val="tx1">
                      <a:lumMod val="65000"/>
                      <a:lumOff val="35000"/>
                    </a:schemeClr>
                  </a:solidFill>
                  <a:latin typeface="Calibri" panose="020F0502020204030204" pitchFamily="34" charset="0"/>
                  <a:cs typeface="Calibri" panose="020F0502020204030204" pitchFamily="34" charset="0"/>
                </a:rPr>
                <a:t>Lambda architecture - overview</a:t>
              </a:r>
            </a:p>
          </p:txBody>
        </p:sp>
      </p:grpSp>
      <p:grpSp>
        <p:nvGrpSpPr>
          <p:cNvPr id="9" name="Group 8">
            <a:extLst>
              <a:ext uri="{FF2B5EF4-FFF2-40B4-BE49-F238E27FC236}">
                <a16:creationId xmlns:a16="http://schemas.microsoft.com/office/drawing/2014/main" id="{46F70A9A-3355-4502-8684-DD42EB5A6FB8}"/>
              </a:ext>
            </a:extLst>
          </p:cNvPr>
          <p:cNvGrpSpPr/>
          <p:nvPr/>
        </p:nvGrpSpPr>
        <p:grpSpPr>
          <a:xfrm>
            <a:off x="848557" y="2413893"/>
            <a:ext cx="6985257" cy="646331"/>
            <a:chOff x="848557" y="2999882"/>
            <a:chExt cx="6985257" cy="646331"/>
          </a:xfrm>
        </p:grpSpPr>
        <p:sp>
          <p:nvSpPr>
            <p:cNvPr id="20" name="TextBox 19"/>
            <p:cNvSpPr txBox="1"/>
            <p:nvPr/>
          </p:nvSpPr>
          <p:spPr>
            <a:xfrm>
              <a:off x="848557" y="2999882"/>
              <a:ext cx="73342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cs typeface="Calibri" panose="020F0502020204030204" pitchFamily="34" charset="0"/>
                </a:rPr>
                <a:t>03</a:t>
              </a:r>
            </a:p>
          </p:txBody>
        </p:sp>
        <p:cxnSp>
          <p:nvCxnSpPr>
            <p:cNvPr id="37" name="Straight Connector 36"/>
            <p:cNvCxnSpPr/>
            <p:nvPr/>
          </p:nvCxnSpPr>
          <p:spPr>
            <a:xfrm>
              <a:off x="1586989" y="3099728"/>
              <a:ext cx="0" cy="446639"/>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77968" y="3122992"/>
              <a:ext cx="6055846" cy="400110"/>
            </a:xfrm>
            <a:prstGeom prst="rect">
              <a:avLst/>
            </a:prstGeom>
            <a:noFill/>
          </p:spPr>
          <p:txBody>
            <a:bodyPr wrap="square" rtlCol="0">
              <a:spAutoFit/>
            </a:bodyPr>
            <a:lstStyle/>
            <a:p>
              <a:r>
                <a:rPr lang="en-US" sz="2000" b="1" dirty="0">
                  <a:solidFill>
                    <a:schemeClr val="tx1">
                      <a:lumMod val="65000"/>
                      <a:lumOff val="35000"/>
                    </a:schemeClr>
                  </a:solidFill>
                  <a:latin typeface="Calibri" panose="020F0502020204030204" pitchFamily="34" charset="0"/>
                  <a:cs typeface="Calibri" panose="020F0502020204030204" pitchFamily="34" charset="0"/>
                </a:rPr>
                <a:t>Azure Lambda architecture</a:t>
              </a:r>
            </a:p>
          </p:txBody>
        </p:sp>
      </p:grpSp>
      <p:grpSp>
        <p:nvGrpSpPr>
          <p:cNvPr id="7" name="Group 6">
            <a:extLst>
              <a:ext uri="{FF2B5EF4-FFF2-40B4-BE49-F238E27FC236}">
                <a16:creationId xmlns:a16="http://schemas.microsoft.com/office/drawing/2014/main" id="{B6155293-EF39-4305-AB9E-2AFD0778AB6A}"/>
              </a:ext>
            </a:extLst>
          </p:cNvPr>
          <p:cNvGrpSpPr/>
          <p:nvPr/>
        </p:nvGrpSpPr>
        <p:grpSpPr>
          <a:xfrm>
            <a:off x="848557" y="3747795"/>
            <a:ext cx="6825164" cy="646331"/>
            <a:chOff x="848557" y="4414947"/>
            <a:chExt cx="6825164" cy="646331"/>
          </a:xfrm>
        </p:grpSpPr>
        <p:sp>
          <p:nvSpPr>
            <p:cNvPr id="16" name="TextBox 15"/>
            <p:cNvSpPr txBox="1"/>
            <p:nvPr/>
          </p:nvSpPr>
          <p:spPr>
            <a:xfrm>
              <a:off x="848557" y="4414947"/>
              <a:ext cx="73342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cs typeface="Calibri" panose="020F0502020204030204" pitchFamily="34" charset="0"/>
                </a:rPr>
                <a:t>05</a:t>
              </a:r>
            </a:p>
          </p:txBody>
        </p:sp>
        <p:cxnSp>
          <p:nvCxnSpPr>
            <p:cNvPr id="17" name="Straight Connector 16"/>
            <p:cNvCxnSpPr/>
            <p:nvPr/>
          </p:nvCxnSpPr>
          <p:spPr>
            <a:xfrm>
              <a:off x="1586989" y="4514793"/>
              <a:ext cx="0" cy="446639"/>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777968" y="4538057"/>
              <a:ext cx="5895753" cy="400110"/>
            </a:xfrm>
            <a:prstGeom prst="rect">
              <a:avLst/>
            </a:prstGeom>
            <a:noFill/>
          </p:spPr>
          <p:txBody>
            <a:bodyPr wrap="square" rtlCol="0">
              <a:spAutoFit/>
            </a:bodyPr>
            <a:lstStyle/>
            <a:p>
              <a:r>
                <a:rPr lang="en-US" sz="2000" b="1" dirty="0">
                  <a:solidFill>
                    <a:schemeClr val="tx1">
                      <a:lumMod val="65000"/>
                      <a:lumOff val="35000"/>
                    </a:schemeClr>
                  </a:solidFill>
                  <a:latin typeface="Calibri" panose="020F0502020204030204" pitchFamily="34" charset="0"/>
                  <a:cs typeface="Calibri" panose="020F0502020204030204" pitchFamily="34" charset="0"/>
                </a:rPr>
                <a:t>Potential use case in Healthcare</a:t>
              </a:r>
            </a:p>
          </p:txBody>
        </p:sp>
      </p:grpSp>
      <p:grpSp>
        <p:nvGrpSpPr>
          <p:cNvPr id="5" name="Group 4">
            <a:extLst>
              <a:ext uri="{FF2B5EF4-FFF2-40B4-BE49-F238E27FC236}">
                <a16:creationId xmlns:a16="http://schemas.microsoft.com/office/drawing/2014/main" id="{B4CE44D9-139F-487C-9361-F87177680526}"/>
              </a:ext>
            </a:extLst>
          </p:cNvPr>
          <p:cNvGrpSpPr/>
          <p:nvPr/>
        </p:nvGrpSpPr>
        <p:grpSpPr>
          <a:xfrm>
            <a:off x="848557" y="4414746"/>
            <a:ext cx="6825164" cy="646331"/>
            <a:chOff x="848557" y="5119797"/>
            <a:chExt cx="6825164" cy="646331"/>
          </a:xfrm>
        </p:grpSpPr>
        <p:sp>
          <p:nvSpPr>
            <p:cNvPr id="21" name="TextBox 20">
              <a:extLst>
                <a:ext uri="{FF2B5EF4-FFF2-40B4-BE49-F238E27FC236}">
                  <a16:creationId xmlns:a16="http://schemas.microsoft.com/office/drawing/2014/main" id="{B36F761C-9D07-48ED-9D05-75B348DC0288}"/>
                </a:ext>
              </a:extLst>
            </p:cNvPr>
            <p:cNvSpPr txBox="1"/>
            <p:nvPr/>
          </p:nvSpPr>
          <p:spPr>
            <a:xfrm>
              <a:off x="848557" y="5119797"/>
              <a:ext cx="733424" cy="646331"/>
            </a:xfrm>
            <a:prstGeom prst="rect">
              <a:avLst/>
            </a:prstGeom>
            <a:noFill/>
          </p:spPr>
          <p:txBody>
            <a:bodyPr wrap="square" rtlCol="0">
              <a:spAutoFit/>
            </a:bodyPr>
            <a:lstStyle/>
            <a:p>
              <a:pPr algn="ctr"/>
              <a:r>
                <a:rPr lang="en-US" sz="3600" b="1" dirty="0">
                  <a:solidFill>
                    <a:srgbClr val="00B050"/>
                  </a:solidFill>
                  <a:latin typeface="Calibri" panose="020F0502020204030204" pitchFamily="34" charset="0"/>
                  <a:cs typeface="Calibri" panose="020F0502020204030204" pitchFamily="34" charset="0"/>
                </a:rPr>
                <a:t>06</a:t>
              </a:r>
            </a:p>
          </p:txBody>
        </p:sp>
        <p:cxnSp>
          <p:nvCxnSpPr>
            <p:cNvPr id="23" name="Straight Connector 22">
              <a:extLst>
                <a:ext uri="{FF2B5EF4-FFF2-40B4-BE49-F238E27FC236}">
                  <a16:creationId xmlns:a16="http://schemas.microsoft.com/office/drawing/2014/main" id="{51ABF7A2-454F-438D-81B9-A5130497FBD2}"/>
                </a:ext>
              </a:extLst>
            </p:cNvPr>
            <p:cNvCxnSpPr/>
            <p:nvPr/>
          </p:nvCxnSpPr>
          <p:spPr>
            <a:xfrm>
              <a:off x="1586989" y="5219643"/>
              <a:ext cx="0" cy="446639"/>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B35F62D-6B38-4427-B5A0-3C793A78CAAA}"/>
                </a:ext>
              </a:extLst>
            </p:cNvPr>
            <p:cNvSpPr txBox="1"/>
            <p:nvPr/>
          </p:nvSpPr>
          <p:spPr>
            <a:xfrm>
              <a:off x="1777968" y="5242907"/>
              <a:ext cx="5895753" cy="400110"/>
            </a:xfrm>
            <a:prstGeom prst="rect">
              <a:avLst/>
            </a:prstGeom>
            <a:noFill/>
          </p:spPr>
          <p:txBody>
            <a:bodyPr wrap="square" rtlCol="0">
              <a:spAutoFit/>
            </a:bodyPr>
            <a:lstStyle/>
            <a:p>
              <a:r>
                <a:rPr lang="en-US" sz="2000" b="1" dirty="0">
                  <a:solidFill>
                    <a:schemeClr val="tx1">
                      <a:lumMod val="65000"/>
                      <a:lumOff val="35000"/>
                    </a:schemeClr>
                  </a:solidFill>
                  <a:latin typeface="Calibri" panose="020F0502020204030204" pitchFamily="34" charset="0"/>
                  <a:cs typeface="Calibri" panose="020F0502020204030204" pitchFamily="34" charset="0"/>
                </a:rPr>
                <a:t>Key takeaways</a:t>
              </a:r>
            </a:p>
          </p:txBody>
        </p:sp>
      </p:grpSp>
      <p:grpSp>
        <p:nvGrpSpPr>
          <p:cNvPr id="4" name="Group 3">
            <a:extLst>
              <a:ext uri="{FF2B5EF4-FFF2-40B4-BE49-F238E27FC236}">
                <a16:creationId xmlns:a16="http://schemas.microsoft.com/office/drawing/2014/main" id="{DE12281C-EDC7-486E-86E8-676E05E2F0C1}"/>
              </a:ext>
            </a:extLst>
          </p:cNvPr>
          <p:cNvGrpSpPr/>
          <p:nvPr/>
        </p:nvGrpSpPr>
        <p:grpSpPr>
          <a:xfrm>
            <a:off x="848557" y="5081697"/>
            <a:ext cx="6825164" cy="646331"/>
            <a:chOff x="858082" y="5586522"/>
            <a:chExt cx="6825164" cy="646331"/>
          </a:xfrm>
        </p:grpSpPr>
        <p:sp>
          <p:nvSpPr>
            <p:cNvPr id="25" name="TextBox 24">
              <a:extLst>
                <a:ext uri="{FF2B5EF4-FFF2-40B4-BE49-F238E27FC236}">
                  <a16:creationId xmlns:a16="http://schemas.microsoft.com/office/drawing/2014/main" id="{7A3AC809-0E69-4D0C-946E-67112F9B19BA}"/>
                </a:ext>
              </a:extLst>
            </p:cNvPr>
            <p:cNvSpPr txBox="1"/>
            <p:nvPr/>
          </p:nvSpPr>
          <p:spPr>
            <a:xfrm>
              <a:off x="858082" y="5586522"/>
              <a:ext cx="73342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cs typeface="Calibri" panose="020F0502020204030204" pitchFamily="34" charset="0"/>
                </a:rPr>
                <a:t>07</a:t>
              </a:r>
            </a:p>
          </p:txBody>
        </p:sp>
        <p:sp>
          <p:nvSpPr>
            <p:cNvPr id="27" name="TextBox 26">
              <a:extLst>
                <a:ext uri="{FF2B5EF4-FFF2-40B4-BE49-F238E27FC236}">
                  <a16:creationId xmlns:a16="http://schemas.microsoft.com/office/drawing/2014/main" id="{0C0B35BF-D8E0-446E-A63F-D11373E9ADF9}"/>
                </a:ext>
              </a:extLst>
            </p:cNvPr>
            <p:cNvSpPr txBox="1"/>
            <p:nvPr/>
          </p:nvSpPr>
          <p:spPr>
            <a:xfrm>
              <a:off x="1787493" y="5709632"/>
              <a:ext cx="5895753" cy="400110"/>
            </a:xfrm>
            <a:prstGeom prst="rect">
              <a:avLst/>
            </a:prstGeom>
            <a:noFill/>
          </p:spPr>
          <p:txBody>
            <a:bodyPr wrap="square" rtlCol="0">
              <a:spAutoFit/>
            </a:bodyPr>
            <a:lstStyle/>
            <a:p>
              <a:r>
                <a:rPr lang="en-US" sz="2000" b="1" dirty="0">
                  <a:solidFill>
                    <a:schemeClr val="tx1">
                      <a:lumMod val="65000"/>
                      <a:lumOff val="35000"/>
                    </a:schemeClr>
                  </a:solidFill>
                  <a:latin typeface="Calibri" panose="020F0502020204030204" pitchFamily="34" charset="0"/>
                  <a:cs typeface="Calibri" panose="020F0502020204030204" pitchFamily="34" charset="0"/>
                </a:rPr>
                <a:t>Appendix</a:t>
              </a:r>
            </a:p>
          </p:txBody>
        </p:sp>
        <p:cxnSp>
          <p:nvCxnSpPr>
            <p:cNvPr id="28" name="Straight Connector 27">
              <a:extLst>
                <a:ext uri="{FF2B5EF4-FFF2-40B4-BE49-F238E27FC236}">
                  <a16:creationId xmlns:a16="http://schemas.microsoft.com/office/drawing/2014/main" id="{D009F63B-4266-4408-88B7-DA31E041E111}"/>
                </a:ext>
              </a:extLst>
            </p:cNvPr>
            <p:cNvCxnSpPr/>
            <p:nvPr/>
          </p:nvCxnSpPr>
          <p:spPr>
            <a:xfrm>
              <a:off x="1586989" y="5686368"/>
              <a:ext cx="0" cy="446639"/>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127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3454F1-8A1E-40CB-A193-D5A4B7B0741C}"/>
              </a:ext>
            </a:extLst>
          </p:cNvPr>
          <p:cNvSpPr txBox="1">
            <a:spLocks noGrp="1"/>
          </p:cNvSpPr>
          <p:nvPr>
            <p:ph type="title"/>
          </p:nvPr>
        </p:nvSpPr>
        <p:spPr>
          <a:xfrm>
            <a:off x="196850" y="34572"/>
            <a:ext cx="10733088" cy="480131"/>
          </a:xfrm>
          <a:prstGeom prst="rect">
            <a:avLst/>
          </a:prstGeom>
          <a:noFill/>
        </p:spPr>
        <p:txBody>
          <a:bodyPr wrap="square" rtlCol="0">
            <a:spAutoFit/>
          </a:bodyPr>
          <a:lstStyle/>
          <a:p>
            <a:r>
              <a:rPr lang="en-US" sz="2800" dirty="0">
                <a:latin typeface="Roboto"/>
              </a:rPr>
              <a:t>Azure Lambda Architecture</a:t>
            </a:r>
            <a:endParaRPr lang="en-US" sz="2800" dirty="0"/>
          </a:p>
        </p:txBody>
      </p:sp>
      <p:sp>
        <p:nvSpPr>
          <p:cNvPr id="2" name="Rectangle 1">
            <a:extLst>
              <a:ext uri="{FF2B5EF4-FFF2-40B4-BE49-F238E27FC236}">
                <a16:creationId xmlns:a16="http://schemas.microsoft.com/office/drawing/2014/main" id="{AAAEF766-A9EF-4480-AF5E-205090610CFD}"/>
              </a:ext>
            </a:extLst>
          </p:cNvPr>
          <p:cNvSpPr/>
          <p:nvPr/>
        </p:nvSpPr>
        <p:spPr>
          <a:xfrm>
            <a:off x="196849" y="514703"/>
            <a:ext cx="8251825" cy="338554"/>
          </a:xfrm>
          <a:prstGeom prst="rect">
            <a:avLst/>
          </a:prstGeom>
        </p:spPr>
        <p:txBody>
          <a:bodyPr wrap="square">
            <a:spAutoFit/>
          </a:bodyPr>
          <a:lstStyle/>
          <a:p>
            <a:r>
              <a:rPr lang="en-US" sz="1600" dirty="0"/>
              <a:t>The Azure Lambda Architecture is identical to the reference Lambda architecture</a:t>
            </a:r>
          </a:p>
        </p:txBody>
      </p:sp>
      <p:grpSp>
        <p:nvGrpSpPr>
          <p:cNvPr id="6" name="Group 5">
            <a:extLst>
              <a:ext uri="{FF2B5EF4-FFF2-40B4-BE49-F238E27FC236}">
                <a16:creationId xmlns:a16="http://schemas.microsoft.com/office/drawing/2014/main" id="{6581A134-57CB-4352-B9A6-244FBE75874A}"/>
              </a:ext>
            </a:extLst>
          </p:cNvPr>
          <p:cNvGrpSpPr/>
          <p:nvPr/>
        </p:nvGrpSpPr>
        <p:grpSpPr>
          <a:xfrm>
            <a:off x="1501806" y="1037948"/>
            <a:ext cx="1162975" cy="2867487"/>
            <a:chOff x="1244631" y="1571348"/>
            <a:chExt cx="1162975" cy="2867487"/>
          </a:xfrm>
        </p:grpSpPr>
        <p:sp>
          <p:nvSpPr>
            <p:cNvPr id="10" name="Rectangle 9">
              <a:extLst>
                <a:ext uri="{FF2B5EF4-FFF2-40B4-BE49-F238E27FC236}">
                  <a16:creationId xmlns:a16="http://schemas.microsoft.com/office/drawing/2014/main" id="{76F2F6FF-ACB1-4ABE-BF81-AD4E41FFAD5C}"/>
                </a:ext>
              </a:extLst>
            </p:cNvPr>
            <p:cNvSpPr/>
            <p:nvPr/>
          </p:nvSpPr>
          <p:spPr>
            <a:xfrm>
              <a:off x="1244631" y="1571348"/>
              <a:ext cx="1162975" cy="2867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 Source(s)</a:t>
              </a:r>
            </a:p>
            <a:p>
              <a:pPr algn="ctr"/>
              <a:endParaRPr lang="en-US" dirty="0"/>
            </a:p>
          </p:txBody>
        </p:sp>
        <p:sp>
          <p:nvSpPr>
            <p:cNvPr id="11" name="Rectangle: Rounded Corners 10">
              <a:extLst>
                <a:ext uri="{FF2B5EF4-FFF2-40B4-BE49-F238E27FC236}">
                  <a16:creationId xmlns:a16="http://schemas.microsoft.com/office/drawing/2014/main" id="{40ED805C-031F-45C1-8AC1-B2F37CFC3780}"/>
                </a:ext>
              </a:extLst>
            </p:cNvPr>
            <p:cNvSpPr/>
            <p:nvPr/>
          </p:nvSpPr>
          <p:spPr>
            <a:xfrm>
              <a:off x="1346058" y="3992737"/>
              <a:ext cx="960120" cy="34622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Billing</a:t>
              </a:r>
            </a:p>
          </p:txBody>
        </p:sp>
        <p:sp>
          <p:nvSpPr>
            <p:cNvPr id="12" name="Rectangle: Rounded Corners 11">
              <a:extLst>
                <a:ext uri="{FF2B5EF4-FFF2-40B4-BE49-F238E27FC236}">
                  <a16:creationId xmlns:a16="http://schemas.microsoft.com/office/drawing/2014/main" id="{833F0C48-20AD-4094-883F-B4A790CEAF23}"/>
                </a:ext>
              </a:extLst>
            </p:cNvPr>
            <p:cNvSpPr/>
            <p:nvPr/>
          </p:nvSpPr>
          <p:spPr>
            <a:xfrm>
              <a:off x="1346058" y="3439547"/>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Membership</a:t>
              </a:r>
            </a:p>
          </p:txBody>
        </p:sp>
        <p:sp>
          <p:nvSpPr>
            <p:cNvPr id="13" name="Rectangle: Rounded Corners 12">
              <a:extLst>
                <a:ext uri="{FF2B5EF4-FFF2-40B4-BE49-F238E27FC236}">
                  <a16:creationId xmlns:a16="http://schemas.microsoft.com/office/drawing/2014/main" id="{F1388BC8-42EE-47C2-B459-567F2C0F5916}"/>
                </a:ext>
              </a:extLst>
            </p:cNvPr>
            <p:cNvSpPr/>
            <p:nvPr/>
          </p:nvSpPr>
          <p:spPr>
            <a:xfrm>
              <a:off x="1346058" y="2886356"/>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Pharmacy</a:t>
              </a:r>
            </a:p>
          </p:txBody>
        </p:sp>
        <p:sp>
          <p:nvSpPr>
            <p:cNvPr id="14" name="Rectangle: Rounded Corners 13">
              <a:extLst>
                <a:ext uri="{FF2B5EF4-FFF2-40B4-BE49-F238E27FC236}">
                  <a16:creationId xmlns:a16="http://schemas.microsoft.com/office/drawing/2014/main" id="{DC9203AE-E25A-49DF-8E99-09D3EC0CE764}"/>
                </a:ext>
              </a:extLst>
            </p:cNvPr>
            <p:cNvSpPr/>
            <p:nvPr/>
          </p:nvSpPr>
          <p:spPr>
            <a:xfrm>
              <a:off x="1346058" y="1779974"/>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Encounter</a:t>
              </a:r>
            </a:p>
          </p:txBody>
        </p:sp>
        <p:sp>
          <p:nvSpPr>
            <p:cNvPr id="15" name="Rectangle: Rounded Corners 14">
              <a:extLst>
                <a:ext uri="{FF2B5EF4-FFF2-40B4-BE49-F238E27FC236}">
                  <a16:creationId xmlns:a16="http://schemas.microsoft.com/office/drawing/2014/main" id="{53C3754C-19DC-4491-BB4B-FFCC024B9D53}"/>
                </a:ext>
              </a:extLst>
            </p:cNvPr>
            <p:cNvSpPr/>
            <p:nvPr/>
          </p:nvSpPr>
          <p:spPr>
            <a:xfrm>
              <a:off x="1346058" y="2333165"/>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Lab</a:t>
              </a:r>
            </a:p>
          </p:txBody>
        </p:sp>
      </p:grpSp>
      <p:grpSp>
        <p:nvGrpSpPr>
          <p:cNvPr id="16" name="Group 15">
            <a:extLst>
              <a:ext uri="{FF2B5EF4-FFF2-40B4-BE49-F238E27FC236}">
                <a16:creationId xmlns:a16="http://schemas.microsoft.com/office/drawing/2014/main" id="{5C43E8DD-A896-4271-9F1C-1C8EFA6073CC}"/>
              </a:ext>
            </a:extLst>
          </p:cNvPr>
          <p:cNvGrpSpPr/>
          <p:nvPr/>
        </p:nvGrpSpPr>
        <p:grpSpPr>
          <a:xfrm>
            <a:off x="3026260" y="1526957"/>
            <a:ext cx="1162975" cy="1366982"/>
            <a:chOff x="2769085" y="2060357"/>
            <a:chExt cx="1162975" cy="1366982"/>
          </a:xfrm>
        </p:grpSpPr>
        <p:sp>
          <p:nvSpPr>
            <p:cNvPr id="17" name="Rectangle 16">
              <a:extLst>
                <a:ext uri="{FF2B5EF4-FFF2-40B4-BE49-F238E27FC236}">
                  <a16:creationId xmlns:a16="http://schemas.microsoft.com/office/drawing/2014/main" id="{42A1A722-A609-4472-AB4D-69E9BAC01707}"/>
                </a:ext>
              </a:extLst>
            </p:cNvPr>
            <p:cNvSpPr/>
            <p:nvPr/>
          </p:nvSpPr>
          <p:spPr>
            <a:xfrm>
              <a:off x="2769085" y="2060357"/>
              <a:ext cx="1162975" cy="13669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 Ingestion Service</a:t>
              </a:r>
            </a:p>
            <a:p>
              <a:pPr algn="ctr"/>
              <a:endParaRPr lang="en-US" dirty="0"/>
            </a:p>
          </p:txBody>
        </p:sp>
        <p:pic>
          <p:nvPicPr>
            <p:cNvPr id="18" name="Picture 17">
              <a:extLst>
                <a:ext uri="{FF2B5EF4-FFF2-40B4-BE49-F238E27FC236}">
                  <a16:creationId xmlns:a16="http://schemas.microsoft.com/office/drawing/2014/main" id="{791028E3-E3FA-4D1C-8007-1C55EF5AA4BC}"/>
                </a:ext>
              </a:extLst>
            </p:cNvPr>
            <p:cNvPicPr>
              <a:picLocks noChangeAspect="1"/>
            </p:cNvPicPr>
            <p:nvPr/>
          </p:nvPicPr>
          <p:blipFill>
            <a:blip r:embed="rId2"/>
            <a:stretch>
              <a:fillRect/>
            </a:stretch>
          </p:blipFill>
          <p:spPr>
            <a:xfrm>
              <a:off x="2881960" y="2411603"/>
              <a:ext cx="918906" cy="937870"/>
            </a:xfrm>
            <a:prstGeom prst="rect">
              <a:avLst/>
            </a:prstGeom>
          </p:spPr>
        </p:pic>
      </p:grpSp>
      <p:cxnSp>
        <p:nvCxnSpPr>
          <p:cNvPr id="19" name="Straight Arrow Connector 18">
            <a:extLst>
              <a:ext uri="{FF2B5EF4-FFF2-40B4-BE49-F238E27FC236}">
                <a16:creationId xmlns:a16="http://schemas.microsoft.com/office/drawing/2014/main" id="{843B58EA-F077-4D2A-954C-CADC8501AF52}"/>
              </a:ext>
            </a:extLst>
          </p:cNvPr>
          <p:cNvCxnSpPr>
            <a:cxnSpLocks/>
            <a:stCxn id="14" idx="3"/>
            <a:endCxn id="18" idx="1"/>
          </p:cNvCxnSpPr>
          <p:nvPr/>
        </p:nvCxnSpPr>
        <p:spPr>
          <a:xfrm>
            <a:off x="2563353" y="1458158"/>
            <a:ext cx="575782" cy="888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3796201-D741-4012-82A8-8ED7A7780E34}"/>
              </a:ext>
            </a:extLst>
          </p:cNvPr>
          <p:cNvCxnSpPr>
            <a:cxnSpLocks/>
            <a:stCxn id="15" idx="3"/>
            <a:endCxn id="18" idx="1"/>
          </p:cNvCxnSpPr>
          <p:nvPr/>
        </p:nvCxnSpPr>
        <p:spPr>
          <a:xfrm>
            <a:off x="2563353" y="2011349"/>
            <a:ext cx="575782" cy="335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E7F56A-EF0B-49CC-B18A-69E9107038F5}"/>
              </a:ext>
            </a:extLst>
          </p:cNvPr>
          <p:cNvCxnSpPr>
            <a:cxnSpLocks/>
            <a:stCxn id="13" idx="3"/>
            <a:endCxn id="18" idx="1"/>
          </p:cNvCxnSpPr>
          <p:nvPr/>
        </p:nvCxnSpPr>
        <p:spPr>
          <a:xfrm flipV="1">
            <a:off x="2563353" y="2347138"/>
            <a:ext cx="575782" cy="217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4636941-165C-4734-9321-C0E17A6AB851}"/>
              </a:ext>
            </a:extLst>
          </p:cNvPr>
          <p:cNvCxnSpPr>
            <a:cxnSpLocks/>
            <a:stCxn id="12" idx="3"/>
            <a:endCxn id="18" idx="1"/>
          </p:cNvCxnSpPr>
          <p:nvPr/>
        </p:nvCxnSpPr>
        <p:spPr>
          <a:xfrm flipV="1">
            <a:off x="2563353" y="2347138"/>
            <a:ext cx="575782" cy="770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B588B1A-14A7-4EAF-AA8C-AE2AEFF1E7B5}"/>
              </a:ext>
            </a:extLst>
          </p:cNvPr>
          <p:cNvCxnSpPr>
            <a:cxnSpLocks/>
            <a:stCxn id="11" idx="3"/>
            <a:endCxn id="18" idx="1"/>
          </p:cNvCxnSpPr>
          <p:nvPr/>
        </p:nvCxnSpPr>
        <p:spPr>
          <a:xfrm flipV="1">
            <a:off x="2563353" y="2347138"/>
            <a:ext cx="575782" cy="1285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3C5CE399-C9BB-450E-B07C-E60DD0A386C1}"/>
              </a:ext>
            </a:extLst>
          </p:cNvPr>
          <p:cNvGrpSpPr/>
          <p:nvPr/>
        </p:nvGrpSpPr>
        <p:grpSpPr>
          <a:xfrm>
            <a:off x="4533901" y="1037948"/>
            <a:ext cx="1162975" cy="1303720"/>
            <a:chOff x="4276726" y="1571348"/>
            <a:chExt cx="1162975" cy="1303720"/>
          </a:xfrm>
        </p:grpSpPr>
        <p:sp>
          <p:nvSpPr>
            <p:cNvPr id="25" name="Rectangle 24">
              <a:extLst>
                <a:ext uri="{FF2B5EF4-FFF2-40B4-BE49-F238E27FC236}">
                  <a16:creationId xmlns:a16="http://schemas.microsoft.com/office/drawing/2014/main" id="{997A42E8-7F08-4F5C-81F5-78B335155D17}"/>
                </a:ext>
              </a:extLst>
            </p:cNvPr>
            <p:cNvSpPr/>
            <p:nvPr/>
          </p:nvSpPr>
          <p:spPr>
            <a:xfrm>
              <a:off x="4276726" y="1571348"/>
              <a:ext cx="1162975" cy="13037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Batch Layer</a:t>
              </a:r>
            </a:p>
            <a:p>
              <a:pPr algn="ctr"/>
              <a:endParaRPr lang="en-US" dirty="0"/>
            </a:p>
          </p:txBody>
        </p:sp>
        <p:sp>
          <p:nvSpPr>
            <p:cNvPr id="26" name="Rectangle: Rounded Corners 25">
              <a:extLst>
                <a:ext uri="{FF2B5EF4-FFF2-40B4-BE49-F238E27FC236}">
                  <a16:creationId xmlns:a16="http://schemas.microsoft.com/office/drawing/2014/main" id="{A7D25822-F96C-4729-B009-6D246D63D73A}"/>
                </a:ext>
              </a:extLst>
            </p:cNvPr>
            <p:cNvSpPr/>
            <p:nvPr/>
          </p:nvSpPr>
          <p:spPr>
            <a:xfrm>
              <a:off x="4355091" y="1823623"/>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Pre- compute Data</a:t>
              </a:r>
            </a:p>
          </p:txBody>
        </p:sp>
        <p:sp>
          <p:nvSpPr>
            <p:cNvPr id="27" name="Rectangle: Rounded Corners 26">
              <a:extLst>
                <a:ext uri="{FF2B5EF4-FFF2-40B4-BE49-F238E27FC236}">
                  <a16:creationId xmlns:a16="http://schemas.microsoft.com/office/drawing/2014/main" id="{287A7883-CEE1-4E65-8323-5CBD0E30836F}"/>
                </a:ext>
              </a:extLst>
            </p:cNvPr>
            <p:cNvSpPr/>
            <p:nvPr/>
          </p:nvSpPr>
          <p:spPr>
            <a:xfrm>
              <a:off x="4355091" y="2305238"/>
              <a:ext cx="1006245" cy="4231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Master data</a:t>
              </a:r>
            </a:p>
          </p:txBody>
        </p:sp>
      </p:grpSp>
      <p:cxnSp>
        <p:nvCxnSpPr>
          <p:cNvPr id="28" name="Straight Arrow Connector 27">
            <a:extLst>
              <a:ext uri="{FF2B5EF4-FFF2-40B4-BE49-F238E27FC236}">
                <a16:creationId xmlns:a16="http://schemas.microsoft.com/office/drawing/2014/main" id="{00399DE2-8209-449B-A68F-0629500CB6CC}"/>
              </a:ext>
            </a:extLst>
          </p:cNvPr>
          <p:cNvCxnSpPr>
            <a:cxnSpLocks/>
            <a:stCxn id="18" idx="3"/>
            <a:endCxn id="25" idx="1"/>
          </p:cNvCxnSpPr>
          <p:nvPr/>
        </p:nvCxnSpPr>
        <p:spPr>
          <a:xfrm flipV="1">
            <a:off x="4058041" y="1689808"/>
            <a:ext cx="475860" cy="65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3BDEE82-1126-49AC-A4F6-0C7F28BCDA21}"/>
              </a:ext>
            </a:extLst>
          </p:cNvPr>
          <p:cNvCxnSpPr>
            <a:cxnSpLocks/>
            <a:stCxn id="18" idx="3"/>
            <a:endCxn id="40" idx="1"/>
          </p:cNvCxnSpPr>
          <p:nvPr/>
        </p:nvCxnSpPr>
        <p:spPr>
          <a:xfrm>
            <a:off x="4058041" y="2347138"/>
            <a:ext cx="475860" cy="89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0213E3C2-6A80-45EF-B2A4-79B37334DC33}"/>
              </a:ext>
            </a:extLst>
          </p:cNvPr>
          <p:cNvGrpSpPr/>
          <p:nvPr/>
        </p:nvGrpSpPr>
        <p:grpSpPr>
          <a:xfrm>
            <a:off x="5980330" y="1037948"/>
            <a:ext cx="1162975" cy="1303720"/>
            <a:chOff x="5723155" y="1571348"/>
            <a:chExt cx="1162975" cy="1303720"/>
          </a:xfrm>
        </p:grpSpPr>
        <p:sp>
          <p:nvSpPr>
            <p:cNvPr id="31" name="Rectangle 30">
              <a:extLst>
                <a:ext uri="{FF2B5EF4-FFF2-40B4-BE49-F238E27FC236}">
                  <a16:creationId xmlns:a16="http://schemas.microsoft.com/office/drawing/2014/main" id="{B0345839-496F-4CB6-BAAC-C178728D4235}"/>
                </a:ext>
              </a:extLst>
            </p:cNvPr>
            <p:cNvSpPr/>
            <p:nvPr/>
          </p:nvSpPr>
          <p:spPr>
            <a:xfrm>
              <a:off x="5723155" y="1571348"/>
              <a:ext cx="1162975" cy="13037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Serving Layer</a:t>
              </a:r>
            </a:p>
            <a:p>
              <a:pPr algn="ctr"/>
              <a:endParaRPr lang="en-US" dirty="0"/>
            </a:p>
          </p:txBody>
        </p:sp>
        <p:sp>
          <p:nvSpPr>
            <p:cNvPr id="32" name="Rectangle: Rounded Corners 31">
              <a:extLst>
                <a:ext uri="{FF2B5EF4-FFF2-40B4-BE49-F238E27FC236}">
                  <a16:creationId xmlns:a16="http://schemas.microsoft.com/office/drawing/2014/main" id="{E62F7C71-6191-4F07-A8BD-74D80D74CBA9}"/>
                </a:ext>
              </a:extLst>
            </p:cNvPr>
            <p:cNvSpPr/>
            <p:nvPr/>
          </p:nvSpPr>
          <p:spPr>
            <a:xfrm>
              <a:off x="5801520" y="1823623"/>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Batch View</a:t>
              </a:r>
            </a:p>
          </p:txBody>
        </p:sp>
        <p:sp>
          <p:nvSpPr>
            <p:cNvPr id="33" name="Rectangle: Rounded Corners 32">
              <a:extLst>
                <a:ext uri="{FF2B5EF4-FFF2-40B4-BE49-F238E27FC236}">
                  <a16:creationId xmlns:a16="http://schemas.microsoft.com/office/drawing/2014/main" id="{C3B4139D-B695-4B2C-A652-19795F841253}"/>
                </a:ext>
              </a:extLst>
            </p:cNvPr>
            <p:cNvSpPr/>
            <p:nvPr/>
          </p:nvSpPr>
          <p:spPr>
            <a:xfrm>
              <a:off x="5801520" y="2317993"/>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Batch View</a:t>
              </a:r>
            </a:p>
          </p:txBody>
        </p:sp>
      </p:grpSp>
      <p:grpSp>
        <p:nvGrpSpPr>
          <p:cNvPr id="34" name="Group 33">
            <a:extLst>
              <a:ext uri="{FF2B5EF4-FFF2-40B4-BE49-F238E27FC236}">
                <a16:creationId xmlns:a16="http://schemas.microsoft.com/office/drawing/2014/main" id="{5AFF6BDF-9333-4876-BB11-0B5B338E495B}"/>
              </a:ext>
            </a:extLst>
          </p:cNvPr>
          <p:cNvGrpSpPr/>
          <p:nvPr/>
        </p:nvGrpSpPr>
        <p:grpSpPr>
          <a:xfrm>
            <a:off x="7690116" y="1948648"/>
            <a:ext cx="1162975" cy="1046087"/>
            <a:chOff x="7339267" y="2606901"/>
            <a:chExt cx="1162975" cy="1046087"/>
          </a:xfrm>
        </p:grpSpPr>
        <p:sp>
          <p:nvSpPr>
            <p:cNvPr id="35" name="Rectangle 34">
              <a:extLst>
                <a:ext uri="{FF2B5EF4-FFF2-40B4-BE49-F238E27FC236}">
                  <a16:creationId xmlns:a16="http://schemas.microsoft.com/office/drawing/2014/main" id="{02FB9F9D-A2CE-4A6E-9B08-685D62324F6C}"/>
                </a:ext>
              </a:extLst>
            </p:cNvPr>
            <p:cNvSpPr/>
            <p:nvPr/>
          </p:nvSpPr>
          <p:spPr>
            <a:xfrm>
              <a:off x="7339267" y="2606901"/>
              <a:ext cx="1162975" cy="10460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Decision Layer</a:t>
              </a:r>
              <a:endParaRPr lang="en-US" dirty="0"/>
            </a:p>
          </p:txBody>
        </p:sp>
        <p:pic>
          <p:nvPicPr>
            <p:cNvPr id="36" name="Picture 35">
              <a:extLst>
                <a:ext uri="{FF2B5EF4-FFF2-40B4-BE49-F238E27FC236}">
                  <a16:creationId xmlns:a16="http://schemas.microsoft.com/office/drawing/2014/main" id="{3C633056-0BBE-4521-903E-07F12AEF49A1}"/>
                </a:ext>
              </a:extLst>
            </p:cNvPr>
            <p:cNvPicPr>
              <a:picLocks noChangeAspect="1"/>
            </p:cNvPicPr>
            <p:nvPr/>
          </p:nvPicPr>
          <p:blipFill rotWithShape="1">
            <a:blip r:embed="rId3"/>
            <a:srcRect l="2372" t="3351" r="1394" b="2165"/>
            <a:stretch/>
          </p:blipFill>
          <p:spPr>
            <a:xfrm>
              <a:off x="7557016" y="2884968"/>
              <a:ext cx="727475" cy="610162"/>
            </a:xfrm>
            <a:prstGeom prst="rect">
              <a:avLst/>
            </a:prstGeom>
          </p:spPr>
        </p:pic>
      </p:grpSp>
      <p:pic>
        <p:nvPicPr>
          <p:cNvPr id="37" name="Picture 36">
            <a:extLst>
              <a:ext uri="{FF2B5EF4-FFF2-40B4-BE49-F238E27FC236}">
                <a16:creationId xmlns:a16="http://schemas.microsoft.com/office/drawing/2014/main" id="{34D72DA2-BAD0-4605-9A66-847E6ADDE093}"/>
              </a:ext>
            </a:extLst>
          </p:cNvPr>
          <p:cNvPicPr>
            <a:picLocks noChangeAspect="1"/>
          </p:cNvPicPr>
          <p:nvPr/>
        </p:nvPicPr>
        <p:blipFill rotWithShape="1">
          <a:blip r:embed="rId4"/>
          <a:srcRect l="4312"/>
          <a:stretch/>
        </p:blipFill>
        <p:spPr>
          <a:xfrm>
            <a:off x="9278363" y="2000780"/>
            <a:ext cx="957539" cy="941823"/>
          </a:xfrm>
          <a:prstGeom prst="rect">
            <a:avLst/>
          </a:prstGeom>
        </p:spPr>
      </p:pic>
      <p:cxnSp>
        <p:nvCxnSpPr>
          <p:cNvPr id="38" name="Straight Arrow Connector 37">
            <a:extLst>
              <a:ext uri="{FF2B5EF4-FFF2-40B4-BE49-F238E27FC236}">
                <a16:creationId xmlns:a16="http://schemas.microsoft.com/office/drawing/2014/main" id="{62D09D8B-EC84-48F5-B76D-B50E5BC0E6B8}"/>
              </a:ext>
            </a:extLst>
          </p:cNvPr>
          <p:cNvCxnSpPr>
            <a:stCxn id="25" idx="3"/>
            <a:endCxn id="31" idx="1"/>
          </p:cNvCxnSpPr>
          <p:nvPr/>
        </p:nvCxnSpPr>
        <p:spPr>
          <a:xfrm>
            <a:off x="5696876" y="1689808"/>
            <a:ext cx="283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BB950AB6-E9F0-4F50-9F94-266A43BD44B1}"/>
              </a:ext>
            </a:extLst>
          </p:cNvPr>
          <p:cNvGrpSpPr/>
          <p:nvPr/>
        </p:nvGrpSpPr>
        <p:grpSpPr>
          <a:xfrm>
            <a:off x="4533901" y="2594039"/>
            <a:ext cx="2609404" cy="1303720"/>
            <a:chOff x="4276726" y="3175064"/>
            <a:chExt cx="2609404" cy="1303720"/>
          </a:xfrm>
        </p:grpSpPr>
        <p:sp>
          <p:nvSpPr>
            <p:cNvPr id="40" name="Rectangle 39">
              <a:extLst>
                <a:ext uri="{FF2B5EF4-FFF2-40B4-BE49-F238E27FC236}">
                  <a16:creationId xmlns:a16="http://schemas.microsoft.com/office/drawing/2014/main" id="{9B768A25-85A0-4C81-B1FF-675670B3BB52}"/>
                </a:ext>
              </a:extLst>
            </p:cNvPr>
            <p:cNvSpPr/>
            <p:nvPr/>
          </p:nvSpPr>
          <p:spPr>
            <a:xfrm>
              <a:off x="4276726" y="3175064"/>
              <a:ext cx="2609404" cy="13037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Speed Layer</a:t>
              </a:r>
            </a:p>
            <a:p>
              <a:pPr algn="ctr"/>
              <a:endParaRPr lang="en-US" dirty="0"/>
            </a:p>
          </p:txBody>
        </p:sp>
        <p:sp>
          <p:nvSpPr>
            <p:cNvPr id="41" name="Rectangle: Rounded Corners 40">
              <a:extLst>
                <a:ext uri="{FF2B5EF4-FFF2-40B4-BE49-F238E27FC236}">
                  <a16:creationId xmlns:a16="http://schemas.microsoft.com/office/drawing/2014/main" id="{83C85E07-C728-468F-8387-5B9AAC0186C5}"/>
                </a:ext>
              </a:extLst>
            </p:cNvPr>
            <p:cNvSpPr/>
            <p:nvPr/>
          </p:nvSpPr>
          <p:spPr>
            <a:xfrm>
              <a:off x="4355091" y="3678037"/>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Real-time Data</a:t>
              </a:r>
            </a:p>
          </p:txBody>
        </p:sp>
        <p:sp>
          <p:nvSpPr>
            <p:cNvPr id="42" name="Rectangle: Rounded Corners 41">
              <a:extLst>
                <a:ext uri="{FF2B5EF4-FFF2-40B4-BE49-F238E27FC236}">
                  <a16:creationId xmlns:a16="http://schemas.microsoft.com/office/drawing/2014/main" id="{4106D15B-2CEA-414E-95D1-0030379C92C4}"/>
                </a:ext>
              </a:extLst>
            </p:cNvPr>
            <p:cNvSpPr/>
            <p:nvPr/>
          </p:nvSpPr>
          <p:spPr>
            <a:xfrm>
              <a:off x="5801520" y="3678037"/>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Real-time View</a:t>
              </a:r>
            </a:p>
          </p:txBody>
        </p:sp>
        <p:cxnSp>
          <p:nvCxnSpPr>
            <p:cNvPr id="43" name="Straight Arrow Connector 42">
              <a:extLst>
                <a:ext uri="{FF2B5EF4-FFF2-40B4-BE49-F238E27FC236}">
                  <a16:creationId xmlns:a16="http://schemas.microsoft.com/office/drawing/2014/main" id="{8C754CF2-6546-4052-9451-8FCF7ADF891F}"/>
                </a:ext>
              </a:extLst>
            </p:cNvPr>
            <p:cNvCxnSpPr>
              <a:cxnSpLocks/>
              <a:stCxn id="41" idx="3"/>
              <a:endCxn id="42" idx="1"/>
            </p:cNvCxnSpPr>
            <p:nvPr/>
          </p:nvCxnSpPr>
          <p:spPr>
            <a:xfrm>
              <a:off x="5361336" y="3889621"/>
              <a:ext cx="440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4" name="Straight Arrow Connector 43">
            <a:extLst>
              <a:ext uri="{FF2B5EF4-FFF2-40B4-BE49-F238E27FC236}">
                <a16:creationId xmlns:a16="http://schemas.microsoft.com/office/drawing/2014/main" id="{89C3619B-7E08-4BFA-A98C-8A5E72A6C535}"/>
              </a:ext>
            </a:extLst>
          </p:cNvPr>
          <p:cNvCxnSpPr>
            <a:stCxn id="31" idx="3"/>
            <a:endCxn id="35" idx="1"/>
          </p:cNvCxnSpPr>
          <p:nvPr/>
        </p:nvCxnSpPr>
        <p:spPr>
          <a:xfrm>
            <a:off x="7143305" y="1689808"/>
            <a:ext cx="546811" cy="781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131E91-0055-4DB1-BAA4-05E41A9551B1}"/>
              </a:ext>
            </a:extLst>
          </p:cNvPr>
          <p:cNvCxnSpPr>
            <a:cxnSpLocks/>
            <a:stCxn id="40" idx="3"/>
            <a:endCxn id="35" idx="1"/>
          </p:cNvCxnSpPr>
          <p:nvPr/>
        </p:nvCxnSpPr>
        <p:spPr>
          <a:xfrm flipV="1">
            <a:off x="7143305" y="2471692"/>
            <a:ext cx="546811" cy="774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6AB2EC2-3AC1-429D-803F-5C61A8058A22}"/>
              </a:ext>
            </a:extLst>
          </p:cNvPr>
          <p:cNvCxnSpPr>
            <a:stCxn id="35" idx="3"/>
            <a:endCxn id="37" idx="1"/>
          </p:cNvCxnSpPr>
          <p:nvPr/>
        </p:nvCxnSpPr>
        <p:spPr>
          <a:xfrm>
            <a:off x="8853091" y="2471692"/>
            <a:ext cx="42527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AECBD487-081A-43CE-98ED-EBA11A6F3083}"/>
              </a:ext>
            </a:extLst>
          </p:cNvPr>
          <p:cNvSpPr/>
          <p:nvPr/>
        </p:nvSpPr>
        <p:spPr>
          <a:xfrm>
            <a:off x="1437088" y="4313997"/>
            <a:ext cx="9697638" cy="1754326"/>
          </a:xfrm>
          <a:prstGeom prst="rect">
            <a:avLst/>
          </a:prstGeom>
          <a:ln>
            <a:solidFill>
              <a:schemeClr val="bg1">
                <a:lumMod val="85000"/>
              </a:schemeClr>
            </a:solidFill>
          </a:ln>
        </p:spPr>
        <p:txBody>
          <a:bodyPr wrap="square">
            <a:spAutoFit/>
          </a:bodyPr>
          <a:lstStyle/>
          <a:p>
            <a:r>
              <a:rPr lang="en-US" sz="1200" b="1" dirty="0"/>
              <a:t>Advantages of Azure Lambda Architecture </a:t>
            </a:r>
            <a:endParaRPr lang="en-US" sz="1200" dirty="0"/>
          </a:p>
          <a:p>
            <a:pPr marL="171450" indent="-171450">
              <a:buFont typeface="Arial" panose="020B0604020202020204" pitchFamily="34" charset="0"/>
              <a:buChar char="•"/>
            </a:pPr>
            <a:r>
              <a:rPr lang="en-US" sz="1200" b="1" dirty="0"/>
              <a:t>Lower complexity – </a:t>
            </a:r>
            <a:r>
              <a:rPr lang="en-US" sz="1200" dirty="0"/>
              <a:t>no need to deliver data to multiple endpoints</a:t>
            </a:r>
          </a:p>
          <a:p>
            <a:pPr marL="171450" indent="-171450">
              <a:buFont typeface="Arial" panose="020B0604020202020204" pitchFamily="34" charset="0"/>
              <a:buChar char="•"/>
            </a:pPr>
            <a:r>
              <a:rPr lang="en-US" sz="1200" b="1" dirty="0"/>
              <a:t>Security</a:t>
            </a:r>
            <a:r>
              <a:rPr lang="en-US" sz="1200" dirty="0"/>
              <a:t> – no compromise on the data security ; provides security for both data in rest and flight </a:t>
            </a:r>
          </a:p>
          <a:p>
            <a:pPr marL="171450" indent="-171450">
              <a:buFont typeface="Arial" panose="020B0604020202020204" pitchFamily="34" charset="0"/>
              <a:buChar char="•"/>
            </a:pPr>
            <a:r>
              <a:rPr lang="en-US" sz="1200" b="1" dirty="0"/>
              <a:t>Flexibility</a:t>
            </a:r>
            <a:r>
              <a:rPr lang="en-US" sz="1200" dirty="0"/>
              <a:t> – You have flexibility to use open source capabilities such as spark , hive , Sqoop etc. on Azure and continue leveraging your hard earned skill </a:t>
            </a:r>
          </a:p>
          <a:p>
            <a:pPr marL="171450" indent="-171450">
              <a:buFont typeface="Arial" panose="020B0604020202020204" pitchFamily="34" charset="0"/>
              <a:buChar char="•"/>
            </a:pPr>
            <a:r>
              <a:rPr lang="en-US" sz="1200" b="1" dirty="0"/>
              <a:t>Supportability</a:t>
            </a:r>
            <a:r>
              <a:rPr lang="en-US" sz="1200" dirty="0"/>
              <a:t> – supports heterogeneous platforms based devices and various protocols &amp; industry standards </a:t>
            </a:r>
          </a:p>
          <a:p>
            <a:pPr marL="171450" indent="-171450">
              <a:buFont typeface="Arial" panose="020B0604020202020204" pitchFamily="34" charset="0"/>
              <a:buChar char="•"/>
            </a:pPr>
            <a:r>
              <a:rPr lang="en-US" sz="1200" b="1" dirty="0"/>
              <a:t>Adaptability</a:t>
            </a:r>
            <a:r>
              <a:rPr lang="en-US" sz="1200" dirty="0"/>
              <a:t> – when a particular protocol is not supported , you have freedom to have protocol adapter to standardize to a particular protocol </a:t>
            </a:r>
          </a:p>
          <a:p>
            <a:pPr marL="171450" indent="-171450">
              <a:buFont typeface="Arial" panose="020B0604020202020204" pitchFamily="34" charset="0"/>
              <a:buChar char="•"/>
            </a:pPr>
            <a:r>
              <a:rPr lang="en-US" sz="1200" b="1" dirty="0"/>
              <a:t>Optimized cost</a:t>
            </a:r>
            <a:r>
              <a:rPr lang="en-US" sz="1200" dirty="0"/>
              <a:t> – pay as you go </a:t>
            </a:r>
          </a:p>
          <a:p>
            <a:pPr marL="171450" indent="-171450">
              <a:buFont typeface="Arial" panose="020B0604020202020204" pitchFamily="34" charset="0"/>
              <a:buChar char="•"/>
            </a:pPr>
            <a:r>
              <a:rPr lang="en-US" sz="1200" b="1" dirty="0"/>
              <a:t>Reliability</a:t>
            </a:r>
            <a:r>
              <a:rPr lang="en-US" sz="1200" dirty="0"/>
              <a:t> – Azure SLAs are defined at services levels and transparent   </a:t>
            </a:r>
          </a:p>
          <a:p>
            <a:pPr marL="171450" indent="-171450">
              <a:buFont typeface="Arial" panose="020B0604020202020204" pitchFamily="34" charset="0"/>
              <a:buChar char="•"/>
            </a:pPr>
            <a:r>
              <a:rPr lang="en-US" sz="1200" b="1" dirty="0"/>
              <a:t>Supports</a:t>
            </a:r>
            <a:r>
              <a:rPr lang="en-US" sz="1200" dirty="0"/>
              <a:t> all communication patterns – Telemetry , Inquiries , Commands &amp; Notifications </a:t>
            </a:r>
            <a:endParaRPr lang="en-US" sz="1200" b="0" i="0" u="none" strike="noStrike" dirty="0">
              <a:effectLst/>
            </a:endParaRPr>
          </a:p>
        </p:txBody>
      </p:sp>
    </p:spTree>
    <p:extLst>
      <p:ext uri="{BB962C8B-B14F-4D97-AF65-F5344CB8AC3E}">
        <p14:creationId xmlns:p14="http://schemas.microsoft.com/office/powerpoint/2010/main" val="130317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3454F1-8A1E-40CB-A193-D5A4B7B0741C}"/>
              </a:ext>
            </a:extLst>
          </p:cNvPr>
          <p:cNvSpPr txBox="1">
            <a:spLocks noGrp="1"/>
          </p:cNvSpPr>
          <p:nvPr>
            <p:ph type="title"/>
          </p:nvPr>
        </p:nvSpPr>
        <p:spPr>
          <a:xfrm>
            <a:off x="196850" y="34572"/>
            <a:ext cx="10733088" cy="480131"/>
          </a:xfrm>
          <a:prstGeom prst="rect">
            <a:avLst/>
          </a:prstGeom>
          <a:noFill/>
        </p:spPr>
        <p:txBody>
          <a:bodyPr wrap="square" rtlCol="0">
            <a:spAutoFit/>
          </a:bodyPr>
          <a:lstStyle/>
          <a:p>
            <a:r>
              <a:rPr lang="en-US" sz="2800" dirty="0">
                <a:latin typeface="Roboto"/>
              </a:rPr>
              <a:t>Azure Lambda Architecture with Change Feed</a:t>
            </a:r>
            <a:endParaRPr lang="en-US" sz="2800" dirty="0"/>
          </a:p>
        </p:txBody>
      </p:sp>
      <p:grpSp>
        <p:nvGrpSpPr>
          <p:cNvPr id="48" name="Group 47">
            <a:extLst>
              <a:ext uri="{FF2B5EF4-FFF2-40B4-BE49-F238E27FC236}">
                <a16:creationId xmlns:a16="http://schemas.microsoft.com/office/drawing/2014/main" id="{81127187-D0ED-4F0C-A27E-999A65B7C233}"/>
              </a:ext>
            </a:extLst>
          </p:cNvPr>
          <p:cNvGrpSpPr/>
          <p:nvPr/>
        </p:nvGrpSpPr>
        <p:grpSpPr>
          <a:xfrm>
            <a:off x="273081" y="744797"/>
            <a:ext cx="1162975" cy="2867487"/>
            <a:chOff x="1282731" y="1571348"/>
            <a:chExt cx="1162975" cy="2867487"/>
          </a:xfrm>
        </p:grpSpPr>
        <p:sp>
          <p:nvSpPr>
            <p:cNvPr id="49" name="Rectangle 48">
              <a:extLst>
                <a:ext uri="{FF2B5EF4-FFF2-40B4-BE49-F238E27FC236}">
                  <a16:creationId xmlns:a16="http://schemas.microsoft.com/office/drawing/2014/main" id="{2FF3BC92-0B77-4240-873C-4EEB4FC4B0F8}"/>
                </a:ext>
              </a:extLst>
            </p:cNvPr>
            <p:cNvSpPr/>
            <p:nvPr/>
          </p:nvSpPr>
          <p:spPr>
            <a:xfrm>
              <a:off x="1282731" y="1571348"/>
              <a:ext cx="1162975" cy="2867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 Source(s)</a:t>
              </a:r>
            </a:p>
            <a:p>
              <a:pPr algn="ctr"/>
              <a:endParaRPr lang="en-US" dirty="0"/>
            </a:p>
          </p:txBody>
        </p:sp>
        <p:sp>
          <p:nvSpPr>
            <p:cNvPr id="50" name="Rectangle: Rounded Corners 49">
              <a:extLst>
                <a:ext uri="{FF2B5EF4-FFF2-40B4-BE49-F238E27FC236}">
                  <a16:creationId xmlns:a16="http://schemas.microsoft.com/office/drawing/2014/main" id="{3FDEAC3E-D1A9-44A7-83CF-9C97CAEA576A}"/>
                </a:ext>
              </a:extLst>
            </p:cNvPr>
            <p:cNvSpPr/>
            <p:nvPr/>
          </p:nvSpPr>
          <p:spPr>
            <a:xfrm>
              <a:off x="1384158" y="3992737"/>
              <a:ext cx="960120" cy="34622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Billing</a:t>
              </a:r>
            </a:p>
          </p:txBody>
        </p:sp>
        <p:sp>
          <p:nvSpPr>
            <p:cNvPr id="51" name="Rectangle: Rounded Corners 50">
              <a:extLst>
                <a:ext uri="{FF2B5EF4-FFF2-40B4-BE49-F238E27FC236}">
                  <a16:creationId xmlns:a16="http://schemas.microsoft.com/office/drawing/2014/main" id="{46644BDC-F331-42F5-A94E-56C791520A4C}"/>
                </a:ext>
              </a:extLst>
            </p:cNvPr>
            <p:cNvSpPr/>
            <p:nvPr/>
          </p:nvSpPr>
          <p:spPr>
            <a:xfrm>
              <a:off x="1384158" y="3439547"/>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Membership</a:t>
              </a:r>
            </a:p>
          </p:txBody>
        </p:sp>
        <p:sp>
          <p:nvSpPr>
            <p:cNvPr id="52" name="Rectangle: Rounded Corners 51">
              <a:extLst>
                <a:ext uri="{FF2B5EF4-FFF2-40B4-BE49-F238E27FC236}">
                  <a16:creationId xmlns:a16="http://schemas.microsoft.com/office/drawing/2014/main" id="{F5BC9490-06F6-46AC-8D47-BA861E060CB9}"/>
                </a:ext>
              </a:extLst>
            </p:cNvPr>
            <p:cNvSpPr/>
            <p:nvPr/>
          </p:nvSpPr>
          <p:spPr>
            <a:xfrm>
              <a:off x="1384158" y="2886356"/>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Pharmacy</a:t>
              </a:r>
            </a:p>
          </p:txBody>
        </p:sp>
        <p:sp>
          <p:nvSpPr>
            <p:cNvPr id="53" name="Rectangle: Rounded Corners 52">
              <a:extLst>
                <a:ext uri="{FF2B5EF4-FFF2-40B4-BE49-F238E27FC236}">
                  <a16:creationId xmlns:a16="http://schemas.microsoft.com/office/drawing/2014/main" id="{830FACAD-E76A-4601-97A3-FA7E766A7FA7}"/>
                </a:ext>
              </a:extLst>
            </p:cNvPr>
            <p:cNvSpPr/>
            <p:nvPr/>
          </p:nvSpPr>
          <p:spPr>
            <a:xfrm>
              <a:off x="1384158" y="1779974"/>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Encounter</a:t>
              </a:r>
            </a:p>
          </p:txBody>
        </p:sp>
        <p:sp>
          <p:nvSpPr>
            <p:cNvPr id="54" name="Rectangle: Rounded Corners 53">
              <a:extLst>
                <a:ext uri="{FF2B5EF4-FFF2-40B4-BE49-F238E27FC236}">
                  <a16:creationId xmlns:a16="http://schemas.microsoft.com/office/drawing/2014/main" id="{08275D63-7A36-4B58-BBE8-1587ED5DCBB0}"/>
                </a:ext>
              </a:extLst>
            </p:cNvPr>
            <p:cNvSpPr/>
            <p:nvPr/>
          </p:nvSpPr>
          <p:spPr>
            <a:xfrm>
              <a:off x="1384158" y="2333165"/>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Lab</a:t>
              </a:r>
            </a:p>
          </p:txBody>
        </p:sp>
      </p:grpSp>
      <p:sp>
        <p:nvSpPr>
          <p:cNvPr id="55" name="Rectangle 54">
            <a:extLst>
              <a:ext uri="{FF2B5EF4-FFF2-40B4-BE49-F238E27FC236}">
                <a16:creationId xmlns:a16="http://schemas.microsoft.com/office/drawing/2014/main" id="{A09F785A-72A6-4625-9143-90A33BB06733}"/>
              </a:ext>
            </a:extLst>
          </p:cNvPr>
          <p:cNvSpPr/>
          <p:nvPr/>
        </p:nvSpPr>
        <p:spPr>
          <a:xfrm>
            <a:off x="1742381" y="1425878"/>
            <a:ext cx="1009275" cy="12635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 Ingestion Service</a:t>
            </a:r>
          </a:p>
          <a:p>
            <a:pPr algn="ctr"/>
            <a:endParaRPr lang="en-US" dirty="0"/>
          </a:p>
        </p:txBody>
      </p:sp>
      <p:pic>
        <p:nvPicPr>
          <p:cNvPr id="56" name="Picture 55">
            <a:extLst>
              <a:ext uri="{FF2B5EF4-FFF2-40B4-BE49-F238E27FC236}">
                <a16:creationId xmlns:a16="http://schemas.microsoft.com/office/drawing/2014/main" id="{3315DA24-FCD7-43D5-86DB-07C52D5EDDCB}"/>
              </a:ext>
            </a:extLst>
          </p:cNvPr>
          <p:cNvPicPr>
            <a:picLocks noChangeAspect="1"/>
          </p:cNvPicPr>
          <p:nvPr/>
        </p:nvPicPr>
        <p:blipFill>
          <a:blip r:embed="rId2"/>
          <a:stretch>
            <a:fillRect/>
          </a:stretch>
        </p:blipFill>
        <p:spPr>
          <a:xfrm>
            <a:off x="1893161" y="1801631"/>
            <a:ext cx="707714" cy="722320"/>
          </a:xfrm>
          <a:prstGeom prst="rect">
            <a:avLst/>
          </a:prstGeom>
        </p:spPr>
      </p:pic>
      <p:cxnSp>
        <p:nvCxnSpPr>
          <p:cNvPr id="57" name="Straight Arrow Connector 56">
            <a:extLst>
              <a:ext uri="{FF2B5EF4-FFF2-40B4-BE49-F238E27FC236}">
                <a16:creationId xmlns:a16="http://schemas.microsoft.com/office/drawing/2014/main" id="{47BE2B4E-87B2-48DC-85B7-3000E609D629}"/>
              </a:ext>
            </a:extLst>
          </p:cNvPr>
          <p:cNvCxnSpPr>
            <a:cxnSpLocks/>
            <a:stCxn id="53" idx="3"/>
            <a:endCxn id="56" idx="1"/>
          </p:cNvCxnSpPr>
          <p:nvPr/>
        </p:nvCxnSpPr>
        <p:spPr>
          <a:xfrm>
            <a:off x="1334628" y="1165007"/>
            <a:ext cx="558533" cy="997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88C5599-C4DF-490E-A0DA-A2E068B5D7F5}"/>
              </a:ext>
            </a:extLst>
          </p:cNvPr>
          <p:cNvCxnSpPr>
            <a:cxnSpLocks/>
            <a:stCxn id="54" idx="3"/>
            <a:endCxn id="56" idx="1"/>
          </p:cNvCxnSpPr>
          <p:nvPr/>
        </p:nvCxnSpPr>
        <p:spPr>
          <a:xfrm>
            <a:off x="1334628" y="1718198"/>
            <a:ext cx="558533" cy="444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0A29EBC-BD51-4FE4-A133-2D3EC163FBF1}"/>
              </a:ext>
            </a:extLst>
          </p:cNvPr>
          <p:cNvCxnSpPr>
            <a:cxnSpLocks/>
            <a:stCxn id="52" idx="3"/>
            <a:endCxn id="56" idx="1"/>
          </p:cNvCxnSpPr>
          <p:nvPr/>
        </p:nvCxnSpPr>
        <p:spPr>
          <a:xfrm flipV="1">
            <a:off x="1334628" y="2162791"/>
            <a:ext cx="558533" cy="108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4BF411B-B40F-4282-8D79-0813EE564A65}"/>
              </a:ext>
            </a:extLst>
          </p:cNvPr>
          <p:cNvCxnSpPr>
            <a:cxnSpLocks/>
            <a:stCxn id="51" idx="3"/>
            <a:endCxn id="56" idx="1"/>
          </p:cNvCxnSpPr>
          <p:nvPr/>
        </p:nvCxnSpPr>
        <p:spPr>
          <a:xfrm flipV="1">
            <a:off x="1334628" y="2162791"/>
            <a:ext cx="558533" cy="661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39F8AD4-1154-40BD-9BDA-2C6F36AC8D86}"/>
              </a:ext>
            </a:extLst>
          </p:cNvPr>
          <p:cNvCxnSpPr>
            <a:cxnSpLocks/>
            <a:stCxn id="50" idx="3"/>
            <a:endCxn id="56" idx="1"/>
          </p:cNvCxnSpPr>
          <p:nvPr/>
        </p:nvCxnSpPr>
        <p:spPr>
          <a:xfrm flipV="1">
            <a:off x="1334628" y="2162791"/>
            <a:ext cx="558533" cy="117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A14B0B0-E60D-4616-88E5-08A8B61095E2}"/>
              </a:ext>
            </a:extLst>
          </p:cNvPr>
          <p:cNvCxnSpPr>
            <a:cxnSpLocks/>
            <a:stCxn id="56" idx="3"/>
            <a:endCxn id="72" idx="1"/>
          </p:cNvCxnSpPr>
          <p:nvPr/>
        </p:nvCxnSpPr>
        <p:spPr>
          <a:xfrm flipV="1">
            <a:off x="2600875" y="1435781"/>
            <a:ext cx="391729" cy="727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D3D6721C-2406-4774-863E-3746F7B6D8D8}"/>
              </a:ext>
            </a:extLst>
          </p:cNvPr>
          <p:cNvGrpSpPr/>
          <p:nvPr/>
        </p:nvGrpSpPr>
        <p:grpSpPr>
          <a:xfrm>
            <a:off x="5816196" y="2411247"/>
            <a:ext cx="1460392" cy="1172886"/>
            <a:chOff x="7339267" y="2606901"/>
            <a:chExt cx="1162975" cy="1046087"/>
          </a:xfrm>
        </p:grpSpPr>
        <p:sp>
          <p:nvSpPr>
            <p:cNvPr id="64" name="Rectangle 63">
              <a:extLst>
                <a:ext uri="{FF2B5EF4-FFF2-40B4-BE49-F238E27FC236}">
                  <a16:creationId xmlns:a16="http://schemas.microsoft.com/office/drawing/2014/main" id="{40D11A06-5E50-4FCB-985C-095A858C2144}"/>
                </a:ext>
              </a:extLst>
            </p:cNvPr>
            <p:cNvSpPr/>
            <p:nvPr/>
          </p:nvSpPr>
          <p:spPr>
            <a:xfrm>
              <a:off x="7339267" y="2606901"/>
              <a:ext cx="1162975" cy="10460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Decision Layer</a:t>
              </a:r>
            </a:p>
            <a:p>
              <a:pPr algn="ctr"/>
              <a:endParaRPr lang="en-US" dirty="0"/>
            </a:p>
          </p:txBody>
        </p:sp>
        <p:pic>
          <p:nvPicPr>
            <p:cNvPr id="65" name="Picture 64">
              <a:extLst>
                <a:ext uri="{FF2B5EF4-FFF2-40B4-BE49-F238E27FC236}">
                  <a16:creationId xmlns:a16="http://schemas.microsoft.com/office/drawing/2014/main" id="{54D0FF13-A3F3-4D45-A096-C0E4A0EF9EFF}"/>
                </a:ext>
              </a:extLst>
            </p:cNvPr>
            <p:cNvPicPr>
              <a:picLocks noChangeAspect="1"/>
            </p:cNvPicPr>
            <p:nvPr/>
          </p:nvPicPr>
          <p:blipFill rotWithShape="1">
            <a:blip r:embed="rId3"/>
            <a:srcRect l="2372" t="3351" r="1394" b="2165"/>
            <a:stretch/>
          </p:blipFill>
          <p:spPr>
            <a:xfrm>
              <a:off x="7557016" y="2884968"/>
              <a:ext cx="727475" cy="610162"/>
            </a:xfrm>
            <a:prstGeom prst="rect">
              <a:avLst/>
            </a:prstGeom>
          </p:spPr>
        </p:pic>
      </p:grpSp>
      <p:pic>
        <p:nvPicPr>
          <p:cNvPr id="66" name="Picture 65">
            <a:extLst>
              <a:ext uri="{FF2B5EF4-FFF2-40B4-BE49-F238E27FC236}">
                <a16:creationId xmlns:a16="http://schemas.microsoft.com/office/drawing/2014/main" id="{EC7DC433-B421-4924-B297-F71DDFDCD9FB}"/>
              </a:ext>
            </a:extLst>
          </p:cNvPr>
          <p:cNvPicPr>
            <a:picLocks noChangeAspect="1"/>
          </p:cNvPicPr>
          <p:nvPr/>
        </p:nvPicPr>
        <p:blipFill rotWithShape="1">
          <a:blip r:embed="rId4"/>
          <a:srcRect l="4312"/>
          <a:stretch/>
        </p:blipFill>
        <p:spPr>
          <a:xfrm>
            <a:off x="6067623" y="778765"/>
            <a:ext cx="957539" cy="941823"/>
          </a:xfrm>
          <a:prstGeom prst="rect">
            <a:avLst/>
          </a:prstGeom>
        </p:spPr>
      </p:pic>
      <p:cxnSp>
        <p:nvCxnSpPr>
          <p:cNvPr id="67" name="Straight Arrow Connector 66">
            <a:extLst>
              <a:ext uri="{FF2B5EF4-FFF2-40B4-BE49-F238E27FC236}">
                <a16:creationId xmlns:a16="http://schemas.microsoft.com/office/drawing/2014/main" id="{00246049-AE1F-4911-833D-A382426B9A8C}"/>
              </a:ext>
            </a:extLst>
          </p:cNvPr>
          <p:cNvCxnSpPr>
            <a:cxnSpLocks/>
            <a:stCxn id="76" idx="3"/>
            <a:endCxn id="64" idx="1"/>
          </p:cNvCxnSpPr>
          <p:nvPr/>
        </p:nvCxnSpPr>
        <p:spPr>
          <a:xfrm>
            <a:off x="5557496" y="1435781"/>
            <a:ext cx="258700" cy="15619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4346CF6-B439-4E2D-8F4D-DC61B559E35B}"/>
              </a:ext>
            </a:extLst>
          </p:cNvPr>
          <p:cNvCxnSpPr>
            <a:cxnSpLocks/>
            <a:stCxn id="71" idx="3"/>
            <a:endCxn id="64" idx="1"/>
          </p:cNvCxnSpPr>
          <p:nvPr/>
        </p:nvCxnSpPr>
        <p:spPr>
          <a:xfrm>
            <a:off x="5557496" y="2987799"/>
            <a:ext cx="258700" cy="9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5291ADE-02F7-495A-8476-E345E0A9B9C9}"/>
              </a:ext>
            </a:extLst>
          </p:cNvPr>
          <p:cNvCxnSpPr>
            <a:cxnSpLocks/>
            <a:stCxn id="64" idx="0"/>
            <a:endCxn id="66" idx="2"/>
          </p:cNvCxnSpPr>
          <p:nvPr/>
        </p:nvCxnSpPr>
        <p:spPr>
          <a:xfrm flipV="1">
            <a:off x="6546392" y="1720588"/>
            <a:ext cx="1" cy="6906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9EE0353A-F601-4C30-AE3D-A1E377C4A2D3}"/>
              </a:ext>
            </a:extLst>
          </p:cNvPr>
          <p:cNvSpPr txBox="1"/>
          <p:nvPr/>
        </p:nvSpPr>
        <p:spPr>
          <a:xfrm>
            <a:off x="7503931" y="693290"/>
            <a:ext cx="4414979" cy="5447645"/>
          </a:xfrm>
          <a:prstGeom prst="rect">
            <a:avLst/>
          </a:prstGeom>
          <a:noFill/>
        </p:spPr>
        <p:txBody>
          <a:bodyPr wrap="square" rtlCol="0">
            <a:spAutoFit/>
          </a:bodyPr>
          <a:lstStyle/>
          <a:p>
            <a:pPr>
              <a:buClr>
                <a:srgbClr val="C00000"/>
              </a:buClr>
            </a:pPr>
            <a:r>
              <a:rPr lang="en-US" sz="1200" dirty="0"/>
              <a:t>The Azure Lambda Architecture with Change Feed is an evolution of the original Lambda Architecture. It has evolved in the following ways:</a:t>
            </a:r>
          </a:p>
          <a:p>
            <a:pPr marL="285750" indent="-285750">
              <a:buClr>
                <a:schemeClr val="accent1">
                  <a:lumMod val="75000"/>
                </a:schemeClr>
              </a:buClr>
              <a:buFont typeface="Wingdings" panose="05000000000000000000" pitchFamily="2" charset="2"/>
              <a:buChar char="Ø"/>
            </a:pPr>
            <a:r>
              <a:rPr lang="en-US" sz="1200" dirty="0"/>
              <a:t>The data ingestion service uses </a:t>
            </a:r>
            <a:r>
              <a:rPr lang="en-US" sz="1200" b="1" dirty="0"/>
              <a:t>Azure Event Hubs</a:t>
            </a:r>
            <a:r>
              <a:rPr lang="en-US" sz="1200" dirty="0"/>
              <a:t>, has multiple (up to 10) endpoints and built for high volume, high frequency scenarios. Event Hubs Dedicated can ingest up to 2 million events/second. </a:t>
            </a:r>
          </a:p>
          <a:p>
            <a:pPr marL="285750" indent="-285750">
              <a:buClr>
                <a:schemeClr val="accent1">
                  <a:lumMod val="75000"/>
                </a:schemeClr>
              </a:buClr>
              <a:buFont typeface="Wingdings" panose="05000000000000000000" pitchFamily="2" charset="2"/>
              <a:buChar char="Ø"/>
            </a:pPr>
            <a:r>
              <a:rPr lang="en-US" sz="1200" dirty="0"/>
              <a:t>All data is pushed </a:t>
            </a:r>
            <a:r>
              <a:rPr lang="en-US" sz="1200" b="1" dirty="0"/>
              <a:t>only into Azure Cosmos DB</a:t>
            </a:r>
            <a:r>
              <a:rPr lang="en-US" sz="1200" dirty="0"/>
              <a:t>. Eliminates multi-casting issues.</a:t>
            </a:r>
          </a:p>
          <a:p>
            <a:pPr marL="285750" indent="-285750">
              <a:buClr>
                <a:schemeClr val="accent1">
                  <a:lumMod val="75000"/>
                </a:schemeClr>
              </a:buClr>
              <a:buFont typeface="Wingdings" panose="05000000000000000000" pitchFamily="2" charset="2"/>
              <a:buChar char="Ø"/>
            </a:pPr>
            <a:r>
              <a:rPr lang="en-US" sz="1200" dirty="0"/>
              <a:t>Cosmos DB serves as the master data (immutable, append-only) repository. Cosmos DB is selected based on the following factors:</a:t>
            </a:r>
          </a:p>
          <a:p>
            <a:pPr marL="742950" lvl="1" indent="-285750">
              <a:buClr>
                <a:schemeClr val="accent1">
                  <a:lumMod val="75000"/>
                </a:schemeClr>
              </a:buClr>
              <a:buFont typeface="Courier New" panose="02070309020205020404" pitchFamily="49" charset="0"/>
              <a:buChar char="o"/>
            </a:pPr>
            <a:r>
              <a:rPr lang="en-US" sz="1200" dirty="0"/>
              <a:t>Well-suited for high velocity and high volume data operations</a:t>
            </a:r>
          </a:p>
          <a:p>
            <a:pPr marL="742950" lvl="1" indent="-285750">
              <a:buClr>
                <a:schemeClr val="accent1">
                  <a:lumMod val="75000"/>
                </a:schemeClr>
              </a:buClr>
              <a:buFont typeface="Courier New" panose="02070309020205020404" pitchFamily="49" charset="0"/>
              <a:buChar char="o"/>
            </a:pPr>
            <a:r>
              <a:rPr lang="en-US" sz="1200" b="1" dirty="0"/>
              <a:t>Change feed </a:t>
            </a:r>
            <a:r>
              <a:rPr lang="en-US" sz="1200" dirty="0"/>
              <a:t>is </a:t>
            </a:r>
            <a:r>
              <a:rPr lang="en-US" sz="1200" b="1" dirty="0"/>
              <a:t>enabled by default </a:t>
            </a:r>
            <a:r>
              <a:rPr lang="en-US" sz="1200" dirty="0"/>
              <a:t>for all Azure Cosmos accounts</a:t>
            </a:r>
          </a:p>
          <a:p>
            <a:pPr marL="742950" lvl="1" indent="-285750">
              <a:buClr>
                <a:schemeClr val="accent1">
                  <a:lumMod val="75000"/>
                </a:schemeClr>
              </a:buClr>
              <a:buFont typeface="Courier New" panose="02070309020205020404" pitchFamily="49" charset="0"/>
              <a:buChar char="o"/>
            </a:pPr>
            <a:r>
              <a:rPr lang="en-US" sz="1200" dirty="0"/>
              <a:t>Each change to an item appears exactly once in the change feed</a:t>
            </a:r>
          </a:p>
          <a:p>
            <a:pPr marL="742950" lvl="1" indent="-285750">
              <a:buClr>
                <a:schemeClr val="accent1">
                  <a:lumMod val="75000"/>
                </a:schemeClr>
              </a:buClr>
              <a:buFont typeface="Courier New" panose="02070309020205020404" pitchFamily="49" charset="0"/>
              <a:buChar char="o"/>
            </a:pPr>
            <a:r>
              <a:rPr lang="en-US" sz="1200" dirty="0"/>
              <a:t>The change feed is sorted by the order of modification</a:t>
            </a:r>
          </a:p>
          <a:p>
            <a:pPr marL="285750" indent="-285750">
              <a:buClr>
                <a:schemeClr val="accent1">
                  <a:lumMod val="75000"/>
                </a:schemeClr>
              </a:buClr>
              <a:buFont typeface="Wingdings" panose="05000000000000000000" pitchFamily="2" charset="2"/>
              <a:buChar char="Ø"/>
            </a:pPr>
            <a:r>
              <a:rPr lang="en-US" sz="1200" dirty="0"/>
              <a:t>As soon as the data is merged into the master data (Cosmos DB), Change feed events generated.</a:t>
            </a:r>
          </a:p>
          <a:p>
            <a:pPr marL="285750" indent="-285750">
              <a:buClr>
                <a:schemeClr val="accent1">
                  <a:lumMod val="75000"/>
                </a:schemeClr>
              </a:buClr>
              <a:buFont typeface="Wingdings" panose="05000000000000000000" pitchFamily="2" charset="2"/>
              <a:buChar char="Ø"/>
            </a:pPr>
            <a:r>
              <a:rPr lang="en-US" sz="1200" dirty="0"/>
              <a:t>The speed layer utilizes HDInsight (Apache Spark) to read the Azure Cosmos DB change feed to create Real-time views.</a:t>
            </a:r>
          </a:p>
          <a:p>
            <a:pPr marL="285750" indent="-285750">
              <a:buClr>
                <a:schemeClr val="accent1">
                  <a:lumMod val="75000"/>
                </a:schemeClr>
              </a:buClr>
              <a:buFont typeface="Wingdings" panose="05000000000000000000" pitchFamily="2" charset="2"/>
              <a:buChar char="Ø"/>
            </a:pPr>
            <a:r>
              <a:rPr lang="en-US" sz="1200" dirty="0"/>
              <a:t>The Decision Layer analyzes the query and determines whether to utilize Batch view(s), or Real-time view(s), or merging of the two. It relieves the consumer of the query logic complexity </a:t>
            </a:r>
          </a:p>
          <a:p>
            <a:pPr marL="285750" indent="-285750">
              <a:buClr>
                <a:schemeClr val="accent1">
                  <a:lumMod val="75000"/>
                </a:schemeClr>
              </a:buClr>
              <a:buFont typeface="Wingdings" panose="05000000000000000000" pitchFamily="2" charset="2"/>
              <a:buChar char="Ø"/>
            </a:pPr>
            <a:r>
              <a:rPr lang="en-US" sz="1200" dirty="0"/>
              <a:t>This architecture utilizes mature Azure services and platform with very little custom development – significantly shorter time to value!</a:t>
            </a:r>
          </a:p>
        </p:txBody>
      </p:sp>
      <p:sp>
        <p:nvSpPr>
          <p:cNvPr id="71" name="Rectangle 70">
            <a:extLst>
              <a:ext uri="{FF2B5EF4-FFF2-40B4-BE49-F238E27FC236}">
                <a16:creationId xmlns:a16="http://schemas.microsoft.com/office/drawing/2014/main" id="{FF766C16-84B1-42E0-9014-67811A4514B3}"/>
              </a:ext>
            </a:extLst>
          </p:cNvPr>
          <p:cNvSpPr/>
          <p:nvPr/>
        </p:nvSpPr>
        <p:spPr>
          <a:xfrm>
            <a:off x="2983079" y="2356006"/>
            <a:ext cx="2574417" cy="12635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Speed Layer</a:t>
            </a:r>
          </a:p>
          <a:p>
            <a:pPr algn="ctr"/>
            <a:endParaRPr lang="en-US" dirty="0"/>
          </a:p>
        </p:txBody>
      </p:sp>
      <p:sp>
        <p:nvSpPr>
          <p:cNvPr id="72" name="Rectangle 71">
            <a:extLst>
              <a:ext uri="{FF2B5EF4-FFF2-40B4-BE49-F238E27FC236}">
                <a16:creationId xmlns:a16="http://schemas.microsoft.com/office/drawing/2014/main" id="{A97C7703-6752-4394-A40A-3384171EA222}"/>
              </a:ext>
            </a:extLst>
          </p:cNvPr>
          <p:cNvSpPr/>
          <p:nvPr/>
        </p:nvSpPr>
        <p:spPr>
          <a:xfrm>
            <a:off x="2992604" y="752290"/>
            <a:ext cx="1199373" cy="13669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Batch Layer</a:t>
            </a:r>
          </a:p>
          <a:p>
            <a:pPr algn="ctr"/>
            <a:endParaRPr lang="en-US" dirty="0"/>
          </a:p>
        </p:txBody>
      </p:sp>
      <p:sp>
        <p:nvSpPr>
          <p:cNvPr id="73" name="Rectangle: Rounded Corners 72">
            <a:extLst>
              <a:ext uri="{FF2B5EF4-FFF2-40B4-BE49-F238E27FC236}">
                <a16:creationId xmlns:a16="http://schemas.microsoft.com/office/drawing/2014/main" id="{01EDC2E9-9649-4209-A148-AF6FD21C03B5}"/>
              </a:ext>
            </a:extLst>
          </p:cNvPr>
          <p:cNvSpPr/>
          <p:nvPr/>
        </p:nvSpPr>
        <p:spPr>
          <a:xfrm>
            <a:off x="3084824" y="1004565"/>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Pre- compute Data</a:t>
            </a:r>
          </a:p>
        </p:txBody>
      </p:sp>
      <p:sp>
        <p:nvSpPr>
          <p:cNvPr id="74" name="Rectangle: Rounded Corners 73">
            <a:extLst>
              <a:ext uri="{FF2B5EF4-FFF2-40B4-BE49-F238E27FC236}">
                <a16:creationId xmlns:a16="http://schemas.microsoft.com/office/drawing/2014/main" id="{F4CF9993-0E73-4F16-BBDD-F8DC0D25D84E}"/>
              </a:ext>
            </a:extLst>
          </p:cNvPr>
          <p:cNvSpPr/>
          <p:nvPr/>
        </p:nvSpPr>
        <p:spPr>
          <a:xfrm>
            <a:off x="3084824" y="1581104"/>
            <a:ext cx="1006245" cy="42316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Master data</a:t>
            </a:r>
          </a:p>
          <a:p>
            <a:pPr algn="ctr"/>
            <a:r>
              <a:rPr lang="en-US" sz="1100" dirty="0">
                <a:solidFill>
                  <a:schemeClr val="tx1"/>
                </a:solidFill>
              </a:rPr>
              <a:t>(Cosmos DB)</a:t>
            </a:r>
          </a:p>
        </p:txBody>
      </p:sp>
      <p:sp>
        <p:nvSpPr>
          <p:cNvPr id="75" name="Rectangle: Rounded Corners 74">
            <a:extLst>
              <a:ext uri="{FF2B5EF4-FFF2-40B4-BE49-F238E27FC236}">
                <a16:creationId xmlns:a16="http://schemas.microsoft.com/office/drawing/2014/main" id="{6858BC82-300C-446C-B1BE-A71546309205}"/>
              </a:ext>
            </a:extLst>
          </p:cNvPr>
          <p:cNvSpPr/>
          <p:nvPr/>
        </p:nvSpPr>
        <p:spPr>
          <a:xfrm>
            <a:off x="3084824" y="3073291"/>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Real-time Data</a:t>
            </a:r>
          </a:p>
        </p:txBody>
      </p:sp>
      <p:sp>
        <p:nvSpPr>
          <p:cNvPr id="76" name="Rectangle 75">
            <a:extLst>
              <a:ext uri="{FF2B5EF4-FFF2-40B4-BE49-F238E27FC236}">
                <a16:creationId xmlns:a16="http://schemas.microsoft.com/office/drawing/2014/main" id="{247EA855-EFDC-490F-A14C-BB18131D2638}"/>
              </a:ext>
            </a:extLst>
          </p:cNvPr>
          <p:cNvSpPr/>
          <p:nvPr/>
        </p:nvSpPr>
        <p:spPr>
          <a:xfrm>
            <a:off x="4394521" y="752290"/>
            <a:ext cx="1162975" cy="13669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Serving Layer</a:t>
            </a:r>
          </a:p>
          <a:p>
            <a:pPr algn="ctr"/>
            <a:endParaRPr lang="en-US" dirty="0"/>
          </a:p>
        </p:txBody>
      </p:sp>
      <p:sp>
        <p:nvSpPr>
          <p:cNvPr id="77" name="Rectangle: Rounded Corners 76">
            <a:extLst>
              <a:ext uri="{FF2B5EF4-FFF2-40B4-BE49-F238E27FC236}">
                <a16:creationId xmlns:a16="http://schemas.microsoft.com/office/drawing/2014/main" id="{CE24CEDD-39BF-4AFC-9D70-785777262F49}"/>
              </a:ext>
            </a:extLst>
          </p:cNvPr>
          <p:cNvSpPr/>
          <p:nvPr/>
        </p:nvSpPr>
        <p:spPr>
          <a:xfrm>
            <a:off x="4456218" y="1004565"/>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Batch View</a:t>
            </a:r>
          </a:p>
        </p:txBody>
      </p:sp>
      <p:sp>
        <p:nvSpPr>
          <p:cNvPr id="78" name="Rectangle: Rounded Corners 77">
            <a:extLst>
              <a:ext uri="{FF2B5EF4-FFF2-40B4-BE49-F238E27FC236}">
                <a16:creationId xmlns:a16="http://schemas.microsoft.com/office/drawing/2014/main" id="{75B2D4F5-29A7-4B8F-A0C9-55F7B18FB7B8}"/>
              </a:ext>
            </a:extLst>
          </p:cNvPr>
          <p:cNvSpPr/>
          <p:nvPr/>
        </p:nvSpPr>
        <p:spPr>
          <a:xfrm>
            <a:off x="4456218" y="1581104"/>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Batch View</a:t>
            </a:r>
          </a:p>
        </p:txBody>
      </p:sp>
      <p:sp>
        <p:nvSpPr>
          <p:cNvPr id="79" name="Rectangle: Rounded Corners 78">
            <a:extLst>
              <a:ext uri="{FF2B5EF4-FFF2-40B4-BE49-F238E27FC236}">
                <a16:creationId xmlns:a16="http://schemas.microsoft.com/office/drawing/2014/main" id="{E5EC32C9-E640-4000-936A-F55A173C861B}"/>
              </a:ext>
            </a:extLst>
          </p:cNvPr>
          <p:cNvSpPr/>
          <p:nvPr/>
        </p:nvSpPr>
        <p:spPr>
          <a:xfrm>
            <a:off x="4456218" y="3073291"/>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Real-time View</a:t>
            </a:r>
          </a:p>
        </p:txBody>
      </p:sp>
      <p:cxnSp>
        <p:nvCxnSpPr>
          <p:cNvPr id="80" name="Straight Arrow Connector 79">
            <a:extLst>
              <a:ext uri="{FF2B5EF4-FFF2-40B4-BE49-F238E27FC236}">
                <a16:creationId xmlns:a16="http://schemas.microsoft.com/office/drawing/2014/main" id="{E497EBDA-EF15-46A7-A76D-630820F6AB25}"/>
              </a:ext>
            </a:extLst>
          </p:cNvPr>
          <p:cNvCxnSpPr>
            <a:cxnSpLocks/>
            <a:stCxn id="72" idx="3"/>
            <a:endCxn id="76" idx="1"/>
          </p:cNvCxnSpPr>
          <p:nvPr/>
        </p:nvCxnSpPr>
        <p:spPr>
          <a:xfrm>
            <a:off x="4191977" y="1435781"/>
            <a:ext cx="202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7BBF446-147C-4F9E-98DA-FD8AD477EB55}"/>
              </a:ext>
            </a:extLst>
          </p:cNvPr>
          <p:cNvCxnSpPr>
            <a:cxnSpLocks/>
            <a:stCxn id="75" idx="3"/>
            <a:endCxn id="79" idx="1"/>
          </p:cNvCxnSpPr>
          <p:nvPr/>
        </p:nvCxnSpPr>
        <p:spPr>
          <a:xfrm>
            <a:off x="4091069" y="3284875"/>
            <a:ext cx="3651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5016B14F-1293-491D-ACC4-20775B85689E}"/>
              </a:ext>
            </a:extLst>
          </p:cNvPr>
          <p:cNvCxnSpPr/>
          <p:nvPr/>
        </p:nvCxnSpPr>
        <p:spPr>
          <a:xfrm>
            <a:off x="3587946" y="1427733"/>
            <a:ext cx="0" cy="182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Arrow: Down 82">
            <a:extLst>
              <a:ext uri="{FF2B5EF4-FFF2-40B4-BE49-F238E27FC236}">
                <a16:creationId xmlns:a16="http://schemas.microsoft.com/office/drawing/2014/main" id="{A8ACB451-AA76-4B49-A8F4-1AA194CE7121}"/>
              </a:ext>
            </a:extLst>
          </p:cNvPr>
          <p:cNvSpPr/>
          <p:nvPr/>
        </p:nvSpPr>
        <p:spPr>
          <a:xfrm>
            <a:off x="3417075" y="2019957"/>
            <a:ext cx="341743" cy="231664"/>
          </a:xfrm>
          <a:prstGeom prst="down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3CFB6EAF-73C2-4112-BBD6-9CB2C0FB004B}"/>
              </a:ext>
            </a:extLst>
          </p:cNvPr>
          <p:cNvCxnSpPr>
            <a:cxnSpLocks/>
          </p:cNvCxnSpPr>
          <p:nvPr/>
        </p:nvCxnSpPr>
        <p:spPr>
          <a:xfrm>
            <a:off x="3587946" y="2809701"/>
            <a:ext cx="0" cy="234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20B21531-E9C1-4CB1-9A30-999BBC0F392A}"/>
              </a:ext>
            </a:extLst>
          </p:cNvPr>
          <p:cNvGrpSpPr/>
          <p:nvPr/>
        </p:nvGrpSpPr>
        <p:grpSpPr>
          <a:xfrm>
            <a:off x="3230770" y="2238201"/>
            <a:ext cx="714353" cy="571500"/>
            <a:chOff x="5100638" y="4953000"/>
            <a:chExt cx="714353" cy="571500"/>
          </a:xfrm>
        </p:grpSpPr>
        <p:sp>
          <p:nvSpPr>
            <p:cNvPr id="86" name="Rectangle 85">
              <a:extLst>
                <a:ext uri="{FF2B5EF4-FFF2-40B4-BE49-F238E27FC236}">
                  <a16:creationId xmlns:a16="http://schemas.microsoft.com/office/drawing/2014/main" id="{7219D5B1-FB76-4F1E-82D6-12A8B7F998AA}"/>
                </a:ext>
              </a:extLst>
            </p:cNvPr>
            <p:cNvSpPr/>
            <p:nvPr/>
          </p:nvSpPr>
          <p:spPr>
            <a:xfrm>
              <a:off x="5100638" y="4953000"/>
              <a:ext cx="714353" cy="1428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B93F8C17-E3C8-4FEC-A305-17720AC6274E}"/>
                </a:ext>
              </a:extLst>
            </p:cNvPr>
            <p:cNvSpPr/>
            <p:nvPr/>
          </p:nvSpPr>
          <p:spPr>
            <a:xfrm>
              <a:off x="5100638" y="5095875"/>
              <a:ext cx="714353" cy="1428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C39BE32C-57F0-416A-885A-051E10E5DFF6}"/>
                </a:ext>
              </a:extLst>
            </p:cNvPr>
            <p:cNvSpPr/>
            <p:nvPr/>
          </p:nvSpPr>
          <p:spPr>
            <a:xfrm>
              <a:off x="5100638" y="5238750"/>
              <a:ext cx="714353" cy="1428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C7A31AE-20E9-4A6E-AFA7-F833766A7992}"/>
                </a:ext>
              </a:extLst>
            </p:cNvPr>
            <p:cNvSpPr/>
            <p:nvPr/>
          </p:nvSpPr>
          <p:spPr>
            <a:xfrm>
              <a:off x="5100638" y="5381625"/>
              <a:ext cx="714353" cy="1428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TextBox 89">
            <a:extLst>
              <a:ext uri="{FF2B5EF4-FFF2-40B4-BE49-F238E27FC236}">
                <a16:creationId xmlns:a16="http://schemas.microsoft.com/office/drawing/2014/main" id="{594B0196-81D3-4F69-9D85-09531663D21A}"/>
              </a:ext>
            </a:extLst>
          </p:cNvPr>
          <p:cNvSpPr txBox="1"/>
          <p:nvPr/>
        </p:nvSpPr>
        <p:spPr>
          <a:xfrm>
            <a:off x="3230770" y="2304876"/>
            <a:ext cx="728945" cy="430887"/>
          </a:xfrm>
          <a:prstGeom prst="rect">
            <a:avLst/>
          </a:prstGeom>
          <a:noFill/>
        </p:spPr>
        <p:txBody>
          <a:bodyPr wrap="square" rtlCol="0">
            <a:spAutoFit/>
          </a:bodyPr>
          <a:lstStyle/>
          <a:p>
            <a:pPr algn="ctr"/>
            <a:r>
              <a:rPr lang="en-US" sz="1100" dirty="0"/>
              <a:t>Change Feed</a:t>
            </a:r>
          </a:p>
        </p:txBody>
      </p:sp>
      <p:sp>
        <p:nvSpPr>
          <p:cNvPr id="91" name="Rectangle 90">
            <a:extLst>
              <a:ext uri="{FF2B5EF4-FFF2-40B4-BE49-F238E27FC236}">
                <a16:creationId xmlns:a16="http://schemas.microsoft.com/office/drawing/2014/main" id="{7AC4647A-5D7C-4989-ACE8-CDFA09F4EBCF}"/>
              </a:ext>
            </a:extLst>
          </p:cNvPr>
          <p:cNvSpPr/>
          <p:nvPr/>
        </p:nvSpPr>
        <p:spPr>
          <a:xfrm>
            <a:off x="273080" y="3711973"/>
            <a:ext cx="7003507" cy="2497928"/>
          </a:xfrm>
          <a:prstGeom prst="rect">
            <a:avLst/>
          </a:prstGeom>
        </p:spPr>
        <p:txBody>
          <a:bodyPr wrap="square">
            <a:spAutoFit/>
          </a:bodyPr>
          <a:lstStyle/>
          <a:p>
            <a:r>
              <a:rPr lang="en-US" sz="1200" b="1" dirty="0"/>
              <a:t>Cosmos DB</a:t>
            </a:r>
          </a:p>
          <a:p>
            <a:pPr marL="171450" indent="-171450">
              <a:buFont typeface="Arial" panose="020B0604020202020204" pitchFamily="34" charset="0"/>
              <a:buChar char="•"/>
            </a:pPr>
            <a:r>
              <a:rPr lang="en-US" sz="1100" dirty="0"/>
              <a:t>Service guarantees - high availability, minimal latency, and comprehensive SLAs</a:t>
            </a:r>
          </a:p>
          <a:p>
            <a:pPr marL="171450" indent="-171450">
              <a:buFont typeface="Arial" panose="020B0604020202020204" pitchFamily="34" charset="0"/>
              <a:buChar char="•"/>
            </a:pPr>
            <a:r>
              <a:rPr lang="en-US" sz="1100" dirty="0"/>
              <a:t>Adapts to all sizes of databases through elastic throughput</a:t>
            </a:r>
          </a:p>
          <a:p>
            <a:pPr marL="171450" indent="-171450">
              <a:buFont typeface="Arial" panose="020B0604020202020204" pitchFamily="34" charset="0"/>
              <a:buChar char="•"/>
            </a:pPr>
            <a:r>
              <a:rPr lang="en-US" sz="1100" dirty="0"/>
              <a:t>Provides automatic data maneuvering through Change Feed</a:t>
            </a:r>
          </a:p>
          <a:p>
            <a:pPr marL="171450" indent="-171450">
              <a:buFont typeface="Arial" panose="020B0604020202020204" pitchFamily="34" charset="0"/>
              <a:buChar char="•"/>
            </a:pPr>
            <a:r>
              <a:rPr lang="en-US" sz="1100" dirty="0"/>
              <a:t>Integrates natively with data processing engines -&gt; Apache Spark</a:t>
            </a:r>
          </a:p>
          <a:p>
            <a:pPr marL="171450" indent="-171450">
              <a:buFont typeface="Arial" panose="020B0604020202020204" pitchFamily="34" charset="0"/>
              <a:buChar char="•"/>
            </a:pPr>
            <a:r>
              <a:rPr lang="en-US" sz="1100" dirty="0"/>
              <a:t>Integrates natively with serverless components.</a:t>
            </a:r>
          </a:p>
          <a:p>
            <a:pPr marL="171450" indent="-171450">
              <a:buFont typeface="Arial" panose="020B0604020202020204" pitchFamily="34" charset="0"/>
              <a:buChar char="•"/>
            </a:pPr>
            <a:endParaRPr lang="en-US" sz="1100" dirty="0"/>
          </a:p>
          <a:p>
            <a:r>
              <a:rPr lang="en-US" sz="1200" b="1" dirty="0"/>
              <a:t>Change Feed</a:t>
            </a:r>
          </a:p>
          <a:p>
            <a:pPr>
              <a:lnSpc>
                <a:spcPct val="120000"/>
              </a:lnSpc>
            </a:pPr>
            <a:r>
              <a:rPr lang="en-US" sz="1100" dirty="0"/>
              <a:t>Automatically enabled in any Cosmos DB database account.</a:t>
            </a:r>
          </a:p>
          <a:p>
            <a:pPr>
              <a:lnSpc>
                <a:spcPct val="120000"/>
              </a:lnSpc>
            </a:pPr>
            <a:r>
              <a:rPr lang="en-US" sz="1100" dirty="0"/>
              <a:t>Doesn’t need any additional </a:t>
            </a:r>
            <a:r>
              <a:rPr lang="en-US" sz="1200" dirty="0"/>
              <a:t>configuration</a:t>
            </a:r>
            <a:r>
              <a:rPr lang="en-US" sz="1100" dirty="0"/>
              <a:t> to start working.</a:t>
            </a:r>
          </a:p>
          <a:p>
            <a:pPr>
              <a:lnSpc>
                <a:spcPct val="120000"/>
              </a:lnSpc>
            </a:pPr>
            <a:r>
              <a:rPr lang="en-US" sz="1100" dirty="0"/>
              <a:t>Uses the existing allocated request units for processing events.</a:t>
            </a:r>
          </a:p>
          <a:p>
            <a:pPr>
              <a:lnSpc>
                <a:spcPct val="120000"/>
              </a:lnSpc>
            </a:pPr>
            <a:r>
              <a:rPr lang="en-US" sz="1100" dirty="0"/>
              <a:t>Executed on insert and update operations. Delete support can be implemented with a flag.</a:t>
            </a:r>
          </a:p>
          <a:p>
            <a:pPr>
              <a:lnSpc>
                <a:spcPct val="120000"/>
              </a:lnSpc>
            </a:pPr>
            <a:r>
              <a:rPr lang="en-US" sz="1100" b="1" dirty="0"/>
              <a:t>Can be used as a streaming layer without requiring another component.</a:t>
            </a:r>
            <a:endParaRPr lang="en-US" sz="1100" dirty="0"/>
          </a:p>
        </p:txBody>
      </p:sp>
    </p:spTree>
    <p:extLst>
      <p:ext uri="{BB962C8B-B14F-4D97-AF65-F5344CB8AC3E}">
        <p14:creationId xmlns:p14="http://schemas.microsoft.com/office/powerpoint/2010/main" val="203837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3454F1-8A1E-40CB-A193-D5A4B7B0741C}"/>
              </a:ext>
            </a:extLst>
          </p:cNvPr>
          <p:cNvSpPr txBox="1">
            <a:spLocks noGrp="1"/>
          </p:cNvSpPr>
          <p:nvPr>
            <p:ph type="title"/>
          </p:nvPr>
        </p:nvSpPr>
        <p:spPr>
          <a:xfrm>
            <a:off x="196850" y="34572"/>
            <a:ext cx="10733088" cy="480131"/>
          </a:xfrm>
          <a:prstGeom prst="rect">
            <a:avLst/>
          </a:prstGeom>
          <a:noFill/>
        </p:spPr>
        <p:txBody>
          <a:bodyPr wrap="square" rtlCol="0">
            <a:spAutoFit/>
          </a:bodyPr>
          <a:lstStyle/>
          <a:p>
            <a:r>
              <a:rPr lang="en-US" sz="2800" dirty="0">
                <a:latin typeface="Roboto"/>
              </a:rPr>
              <a:t>Azure Lambda Architecture with Change Feed</a:t>
            </a:r>
            <a:endParaRPr lang="en-US" sz="2800" dirty="0"/>
          </a:p>
        </p:txBody>
      </p:sp>
      <p:sp>
        <p:nvSpPr>
          <p:cNvPr id="2" name="Rectangle 1">
            <a:extLst>
              <a:ext uri="{FF2B5EF4-FFF2-40B4-BE49-F238E27FC236}">
                <a16:creationId xmlns:a16="http://schemas.microsoft.com/office/drawing/2014/main" id="{E97C9C8D-B450-477D-A1F4-C810E1A84E83}"/>
              </a:ext>
            </a:extLst>
          </p:cNvPr>
          <p:cNvSpPr/>
          <p:nvPr/>
        </p:nvSpPr>
        <p:spPr>
          <a:xfrm>
            <a:off x="202291" y="514703"/>
            <a:ext cx="3728777" cy="338554"/>
          </a:xfrm>
          <a:prstGeom prst="rect">
            <a:avLst/>
          </a:prstGeom>
        </p:spPr>
        <p:txBody>
          <a:bodyPr wrap="none">
            <a:spAutoFit/>
          </a:bodyPr>
          <a:lstStyle/>
          <a:p>
            <a:pPr algn="ctr"/>
            <a:r>
              <a:rPr lang="en-US" sz="1600" dirty="0"/>
              <a:t>Azure platform products and services used</a:t>
            </a:r>
          </a:p>
        </p:txBody>
      </p:sp>
      <p:sp>
        <p:nvSpPr>
          <p:cNvPr id="92" name="Rectangle 91">
            <a:extLst>
              <a:ext uri="{FF2B5EF4-FFF2-40B4-BE49-F238E27FC236}">
                <a16:creationId xmlns:a16="http://schemas.microsoft.com/office/drawing/2014/main" id="{2501425A-4F8E-4B65-8D27-DAF7F9C6F4D9}"/>
              </a:ext>
            </a:extLst>
          </p:cNvPr>
          <p:cNvSpPr/>
          <p:nvPr/>
        </p:nvSpPr>
        <p:spPr>
          <a:xfrm>
            <a:off x="1540555" y="944822"/>
            <a:ext cx="1162975" cy="2867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 Source(s)</a:t>
            </a:r>
          </a:p>
          <a:p>
            <a:pPr algn="ctr"/>
            <a:endParaRPr lang="en-US" dirty="0"/>
          </a:p>
        </p:txBody>
      </p:sp>
      <p:sp>
        <p:nvSpPr>
          <p:cNvPr id="93" name="Rectangle: Rounded Corners 92">
            <a:extLst>
              <a:ext uri="{FF2B5EF4-FFF2-40B4-BE49-F238E27FC236}">
                <a16:creationId xmlns:a16="http://schemas.microsoft.com/office/drawing/2014/main" id="{0E28FDF7-D8D9-4E21-AF2E-AF542049E170}"/>
              </a:ext>
            </a:extLst>
          </p:cNvPr>
          <p:cNvSpPr/>
          <p:nvPr/>
        </p:nvSpPr>
        <p:spPr>
          <a:xfrm>
            <a:off x="1647161" y="3366211"/>
            <a:ext cx="960120" cy="32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Billing</a:t>
            </a:r>
          </a:p>
        </p:txBody>
      </p:sp>
      <p:sp>
        <p:nvSpPr>
          <p:cNvPr id="94" name="Rectangle: Rounded Corners 93">
            <a:extLst>
              <a:ext uri="{FF2B5EF4-FFF2-40B4-BE49-F238E27FC236}">
                <a16:creationId xmlns:a16="http://schemas.microsoft.com/office/drawing/2014/main" id="{394CD935-3D04-4385-8822-4F2517A18AB3}"/>
              </a:ext>
            </a:extLst>
          </p:cNvPr>
          <p:cNvSpPr/>
          <p:nvPr/>
        </p:nvSpPr>
        <p:spPr>
          <a:xfrm>
            <a:off x="1647161" y="2923660"/>
            <a:ext cx="960120" cy="32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Membership</a:t>
            </a:r>
          </a:p>
        </p:txBody>
      </p:sp>
      <p:sp>
        <p:nvSpPr>
          <p:cNvPr id="95" name="Rectangle: Rounded Corners 94">
            <a:extLst>
              <a:ext uri="{FF2B5EF4-FFF2-40B4-BE49-F238E27FC236}">
                <a16:creationId xmlns:a16="http://schemas.microsoft.com/office/drawing/2014/main" id="{E7C0CA1D-8B37-46AF-969F-BFEA8108C4D4}"/>
              </a:ext>
            </a:extLst>
          </p:cNvPr>
          <p:cNvSpPr/>
          <p:nvPr/>
        </p:nvSpPr>
        <p:spPr>
          <a:xfrm>
            <a:off x="1647161" y="2481107"/>
            <a:ext cx="960120" cy="32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Pharmacy</a:t>
            </a:r>
          </a:p>
        </p:txBody>
      </p:sp>
      <p:sp>
        <p:nvSpPr>
          <p:cNvPr id="96" name="Rectangle: Rounded Corners 95">
            <a:extLst>
              <a:ext uri="{FF2B5EF4-FFF2-40B4-BE49-F238E27FC236}">
                <a16:creationId xmlns:a16="http://schemas.microsoft.com/office/drawing/2014/main" id="{1650D189-605D-4EBD-8357-747EE7C95C32}"/>
              </a:ext>
            </a:extLst>
          </p:cNvPr>
          <p:cNvSpPr/>
          <p:nvPr/>
        </p:nvSpPr>
        <p:spPr>
          <a:xfrm>
            <a:off x="1647161" y="1153448"/>
            <a:ext cx="960120" cy="32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Encounter</a:t>
            </a:r>
          </a:p>
        </p:txBody>
      </p:sp>
      <p:sp>
        <p:nvSpPr>
          <p:cNvPr id="97" name="Rectangle: Rounded Corners 96">
            <a:extLst>
              <a:ext uri="{FF2B5EF4-FFF2-40B4-BE49-F238E27FC236}">
                <a16:creationId xmlns:a16="http://schemas.microsoft.com/office/drawing/2014/main" id="{3CBD66CC-F4EB-4CCE-8CD0-5760556606D6}"/>
              </a:ext>
            </a:extLst>
          </p:cNvPr>
          <p:cNvSpPr/>
          <p:nvPr/>
        </p:nvSpPr>
        <p:spPr>
          <a:xfrm>
            <a:off x="1647161" y="2038554"/>
            <a:ext cx="960120" cy="32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Lab</a:t>
            </a:r>
          </a:p>
        </p:txBody>
      </p:sp>
      <p:pic>
        <p:nvPicPr>
          <p:cNvPr id="98" name="Picture 97">
            <a:extLst>
              <a:ext uri="{FF2B5EF4-FFF2-40B4-BE49-F238E27FC236}">
                <a16:creationId xmlns:a16="http://schemas.microsoft.com/office/drawing/2014/main" id="{57D6098B-793E-4D6A-9F0B-5CEFE41A7391}"/>
              </a:ext>
            </a:extLst>
          </p:cNvPr>
          <p:cNvPicPr>
            <a:picLocks noChangeAspect="1"/>
          </p:cNvPicPr>
          <p:nvPr/>
        </p:nvPicPr>
        <p:blipFill>
          <a:blip r:embed="rId2"/>
          <a:stretch>
            <a:fillRect/>
          </a:stretch>
        </p:blipFill>
        <p:spPr>
          <a:xfrm>
            <a:off x="2983545" y="2061829"/>
            <a:ext cx="613494" cy="633473"/>
          </a:xfrm>
          <a:prstGeom prst="rect">
            <a:avLst/>
          </a:prstGeom>
        </p:spPr>
      </p:pic>
      <p:sp>
        <p:nvSpPr>
          <p:cNvPr id="99" name="TextBox 98">
            <a:extLst>
              <a:ext uri="{FF2B5EF4-FFF2-40B4-BE49-F238E27FC236}">
                <a16:creationId xmlns:a16="http://schemas.microsoft.com/office/drawing/2014/main" id="{58A8DF15-16C1-4225-87F2-B4F31D51FF28}"/>
              </a:ext>
            </a:extLst>
          </p:cNvPr>
          <p:cNvSpPr txBox="1"/>
          <p:nvPr/>
        </p:nvSpPr>
        <p:spPr>
          <a:xfrm>
            <a:off x="2864899" y="2652664"/>
            <a:ext cx="778554" cy="182880"/>
          </a:xfrm>
          <a:prstGeom prst="rect">
            <a:avLst/>
          </a:prstGeom>
          <a:noFill/>
        </p:spPr>
        <p:txBody>
          <a:bodyPr wrap="square" rtlCol="0">
            <a:spAutoFit/>
          </a:bodyPr>
          <a:lstStyle/>
          <a:p>
            <a:pPr algn="ctr"/>
            <a:r>
              <a:rPr lang="en-US" sz="1000" dirty="0"/>
              <a:t>Event Hubs</a:t>
            </a:r>
          </a:p>
        </p:txBody>
      </p:sp>
      <p:sp>
        <p:nvSpPr>
          <p:cNvPr id="100" name="Rectangle 99">
            <a:extLst>
              <a:ext uri="{FF2B5EF4-FFF2-40B4-BE49-F238E27FC236}">
                <a16:creationId xmlns:a16="http://schemas.microsoft.com/office/drawing/2014/main" id="{45352CF4-8638-4722-9C8C-B246CBA129D1}"/>
              </a:ext>
            </a:extLst>
          </p:cNvPr>
          <p:cNvSpPr/>
          <p:nvPr/>
        </p:nvSpPr>
        <p:spPr>
          <a:xfrm>
            <a:off x="3844678" y="959160"/>
            <a:ext cx="1478302" cy="129641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Batch Layer</a:t>
            </a:r>
          </a:p>
        </p:txBody>
      </p:sp>
      <p:pic>
        <p:nvPicPr>
          <p:cNvPr id="101" name="Picture 100">
            <a:extLst>
              <a:ext uri="{FF2B5EF4-FFF2-40B4-BE49-F238E27FC236}">
                <a16:creationId xmlns:a16="http://schemas.microsoft.com/office/drawing/2014/main" id="{333D5F51-9F69-4067-8730-8CABE045EBD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416" r="16244"/>
          <a:stretch/>
        </p:blipFill>
        <p:spPr>
          <a:xfrm>
            <a:off x="4286257" y="1780620"/>
            <a:ext cx="595144" cy="457200"/>
          </a:xfrm>
          <a:prstGeom prst="rect">
            <a:avLst/>
          </a:prstGeom>
        </p:spPr>
      </p:pic>
      <p:sp>
        <p:nvSpPr>
          <p:cNvPr id="102" name="Arrow: Down 101">
            <a:extLst>
              <a:ext uri="{FF2B5EF4-FFF2-40B4-BE49-F238E27FC236}">
                <a16:creationId xmlns:a16="http://schemas.microsoft.com/office/drawing/2014/main" id="{44C65DC3-EF3E-41BD-B58C-026E7732ECE3}"/>
              </a:ext>
            </a:extLst>
          </p:cNvPr>
          <p:cNvSpPr/>
          <p:nvPr/>
        </p:nvSpPr>
        <p:spPr>
          <a:xfrm>
            <a:off x="4411697" y="2204715"/>
            <a:ext cx="344264" cy="1478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7151EA4-99EF-4C9A-B59E-783DAD78BF4A}"/>
              </a:ext>
            </a:extLst>
          </p:cNvPr>
          <p:cNvSpPr/>
          <p:nvPr/>
        </p:nvSpPr>
        <p:spPr>
          <a:xfrm>
            <a:off x="3855036" y="2549742"/>
            <a:ext cx="3173936" cy="129641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Speed Layer</a:t>
            </a:r>
          </a:p>
        </p:txBody>
      </p:sp>
      <p:grpSp>
        <p:nvGrpSpPr>
          <p:cNvPr id="104" name="Group 103">
            <a:extLst>
              <a:ext uri="{FF2B5EF4-FFF2-40B4-BE49-F238E27FC236}">
                <a16:creationId xmlns:a16="http://schemas.microsoft.com/office/drawing/2014/main" id="{F7DADB19-BA56-4206-B7DC-87E3782C8629}"/>
              </a:ext>
            </a:extLst>
          </p:cNvPr>
          <p:cNvGrpSpPr/>
          <p:nvPr/>
        </p:nvGrpSpPr>
        <p:grpSpPr>
          <a:xfrm>
            <a:off x="4226653" y="2361000"/>
            <a:ext cx="714353" cy="285750"/>
            <a:chOff x="5100638" y="4953000"/>
            <a:chExt cx="714353" cy="571500"/>
          </a:xfrm>
        </p:grpSpPr>
        <p:sp>
          <p:nvSpPr>
            <p:cNvPr id="105" name="Rectangle 104">
              <a:extLst>
                <a:ext uri="{FF2B5EF4-FFF2-40B4-BE49-F238E27FC236}">
                  <a16:creationId xmlns:a16="http://schemas.microsoft.com/office/drawing/2014/main" id="{F70F924D-5C3C-4383-9C45-F72BB0188416}"/>
                </a:ext>
              </a:extLst>
            </p:cNvPr>
            <p:cNvSpPr/>
            <p:nvPr/>
          </p:nvSpPr>
          <p:spPr>
            <a:xfrm>
              <a:off x="5100638" y="4953000"/>
              <a:ext cx="714353" cy="1428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76C90613-F7B9-4006-AFA4-42225E97097D}"/>
                </a:ext>
              </a:extLst>
            </p:cNvPr>
            <p:cNvSpPr/>
            <p:nvPr/>
          </p:nvSpPr>
          <p:spPr>
            <a:xfrm>
              <a:off x="5100638" y="5095875"/>
              <a:ext cx="714353" cy="1428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882919E-498E-4404-B6C0-A7705755523C}"/>
                </a:ext>
              </a:extLst>
            </p:cNvPr>
            <p:cNvSpPr/>
            <p:nvPr/>
          </p:nvSpPr>
          <p:spPr>
            <a:xfrm>
              <a:off x="5100638" y="5238750"/>
              <a:ext cx="714353" cy="1428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7DCA6387-F700-42EA-9807-063FEB5192AB}"/>
                </a:ext>
              </a:extLst>
            </p:cNvPr>
            <p:cNvSpPr/>
            <p:nvPr/>
          </p:nvSpPr>
          <p:spPr>
            <a:xfrm>
              <a:off x="5100638" y="5381625"/>
              <a:ext cx="714353" cy="1428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9" name="Picture 108">
            <a:extLst>
              <a:ext uri="{FF2B5EF4-FFF2-40B4-BE49-F238E27FC236}">
                <a16:creationId xmlns:a16="http://schemas.microsoft.com/office/drawing/2014/main" id="{B24B0663-92F7-4CD7-A4AA-32290FC5CB0F}"/>
              </a:ext>
            </a:extLst>
          </p:cNvPr>
          <p:cNvPicPr>
            <a:picLocks noChangeAspect="1"/>
          </p:cNvPicPr>
          <p:nvPr/>
        </p:nvPicPr>
        <p:blipFill>
          <a:blip r:embed="rId4"/>
          <a:stretch>
            <a:fillRect/>
          </a:stretch>
        </p:blipFill>
        <p:spPr>
          <a:xfrm>
            <a:off x="4257137" y="2819864"/>
            <a:ext cx="653385" cy="486750"/>
          </a:xfrm>
          <a:prstGeom prst="rect">
            <a:avLst/>
          </a:prstGeom>
        </p:spPr>
      </p:pic>
      <p:sp>
        <p:nvSpPr>
          <p:cNvPr id="110" name="Rectangle: Rounded Corners 109">
            <a:extLst>
              <a:ext uri="{FF2B5EF4-FFF2-40B4-BE49-F238E27FC236}">
                <a16:creationId xmlns:a16="http://schemas.microsoft.com/office/drawing/2014/main" id="{FB1C9908-BC1D-48B8-9F7C-2F028058F243}"/>
              </a:ext>
            </a:extLst>
          </p:cNvPr>
          <p:cNvSpPr/>
          <p:nvPr/>
        </p:nvSpPr>
        <p:spPr>
          <a:xfrm>
            <a:off x="5557314" y="2906540"/>
            <a:ext cx="1331650" cy="31339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Real-time View</a:t>
            </a:r>
          </a:p>
        </p:txBody>
      </p:sp>
      <p:grpSp>
        <p:nvGrpSpPr>
          <p:cNvPr id="111" name="Group 110">
            <a:extLst>
              <a:ext uri="{FF2B5EF4-FFF2-40B4-BE49-F238E27FC236}">
                <a16:creationId xmlns:a16="http://schemas.microsoft.com/office/drawing/2014/main" id="{3F019AF1-72C9-4D65-93BB-A227D431B916}"/>
              </a:ext>
            </a:extLst>
          </p:cNvPr>
          <p:cNvGrpSpPr/>
          <p:nvPr/>
        </p:nvGrpSpPr>
        <p:grpSpPr>
          <a:xfrm>
            <a:off x="3938639" y="1211063"/>
            <a:ext cx="1290380" cy="628815"/>
            <a:chOff x="3009100" y="759410"/>
            <a:chExt cx="1290380" cy="628815"/>
          </a:xfrm>
        </p:grpSpPr>
        <p:pic>
          <p:nvPicPr>
            <p:cNvPr id="112" name="Picture 3" descr="Image result for azure databricks">
              <a:extLst>
                <a:ext uri="{FF2B5EF4-FFF2-40B4-BE49-F238E27FC236}">
                  <a16:creationId xmlns:a16="http://schemas.microsoft.com/office/drawing/2014/main" id="{D1424480-C3E1-4E72-B044-C9A35E1E76D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3391" r="36420" b="38761"/>
            <a:stretch/>
          </p:blipFill>
          <p:spPr bwMode="auto">
            <a:xfrm>
              <a:off x="3708931" y="759410"/>
              <a:ext cx="453621"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5" descr="Image result for azure hdinsight">
              <a:extLst>
                <a:ext uri="{FF2B5EF4-FFF2-40B4-BE49-F238E27FC236}">
                  <a16:creationId xmlns:a16="http://schemas.microsoft.com/office/drawing/2014/main" id="{1FD8FDDE-CDE7-45B6-B55A-50ED5B4E866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4041" t="28356" r="24594" b="28978"/>
            <a:stretch/>
          </p:blipFill>
          <p:spPr bwMode="auto">
            <a:xfrm>
              <a:off x="3142692" y="759410"/>
              <a:ext cx="550416" cy="457200"/>
            </a:xfrm>
            <a:prstGeom prst="rect">
              <a:avLst/>
            </a:prstGeom>
            <a:noFill/>
            <a:extLst>
              <a:ext uri="{909E8E84-426E-40DD-AFC4-6F175D3DCCD1}">
                <a14:hiddenFill xmlns:a14="http://schemas.microsoft.com/office/drawing/2010/main">
                  <a:solidFill>
                    <a:srgbClr val="FFFFFF"/>
                  </a:solidFill>
                </a14:hiddenFill>
              </a:ext>
            </a:extLst>
          </p:spPr>
        </p:pic>
        <p:sp>
          <p:nvSpPr>
            <p:cNvPr id="114" name="TextBox 113">
              <a:extLst>
                <a:ext uri="{FF2B5EF4-FFF2-40B4-BE49-F238E27FC236}">
                  <a16:creationId xmlns:a16="http://schemas.microsoft.com/office/drawing/2014/main" id="{F14C0F7C-2591-4C7B-B9DE-AF1B20014672}"/>
                </a:ext>
              </a:extLst>
            </p:cNvPr>
            <p:cNvSpPr txBox="1"/>
            <p:nvPr/>
          </p:nvSpPr>
          <p:spPr>
            <a:xfrm>
              <a:off x="3009100" y="1142004"/>
              <a:ext cx="1290380" cy="246221"/>
            </a:xfrm>
            <a:prstGeom prst="rect">
              <a:avLst/>
            </a:prstGeom>
            <a:noFill/>
          </p:spPr>
          <p:txBody>
            <a:bodyPr wrap="square" rtlCol="0">
              <a:spAutoFit/>
            </a:bodyPr>
            <a:lstStyle/>
            <a:p>
              <a:r>
                <a:rPr lang="en-US" sz="1000" dirty="0"/>
                <a:t>HDInsight/Databricks</a:t>
              </a:r>
            </a:p>
          </p:txBody>
        </p:sp>
      </p:grpSp>
      <p:grpSp>
        <p:nvGrpSpPr>
          <p:cNvPr id="115" name="Group 114">
            <a:extLst>
              <a:ext uri="{FF2B5EF4-FFF2-40B4-BE49-F238E27FC236}">
                <a16:creationId xmlns:a16="http://schemas.microsoft.com/office/drawing/2014/main" id="{6D72E2E4-7410-4A32-881E-12754F750F14}"/>
              </a:ext>
            </a:extLst>
          </p:cNvPr>
          <p:cNvGrpSpPr/>
          <p:nvPr/>
        </p:nvGrpSpPr>
        <p:grpSpPr>
          <a:xfrm>
            <a:off x="5550670" y="916251"/>
            <a:ext cx="1478302" cy="1296416"/>
            <a:chOff x="4822053" y="464598"/>
            <a:chExt cx="1478302" cy="1296416"/>
          </a:xfrm>
        </p:grpSpPr>
        <p:sp>
          <p:nvSpPr>
            <p:cNvPr id="116" name="Rectangle 115">
              <a:extLst>
                <a:ext uri="{FF2B5EF4-FFF2-40B4-BE49-F238E27FC236}">
                  <a16:creationId xmlns:a16="http://schemas.microsoft.com/office/drawing/2014/main" id="{839C3A5B-79AA-4026-82C7-9A6A8290AA89}"/>
                </a:ext>
              </a:extLst>
            </p:cNvPr>
            <p:cNvSpPr/>
            <p:nvPr/>
          </p:nvSpPr>
          <p:spPr>
            <a:xfrm>
              <a:off x="4822053" y="464598"/>
              <a:ext cx="1478302" cy="129641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Speed Layer</a:t>
              </a:r>
            </a:p>
          </p:txBody>
        </p:sp>
        <p:grpSp>
          <p:nvGrpSpPr>
            <p:cNvPr id="117" name="Group 116">
              <a:extLst>
                <a:ext uri="{FF2B5EF4-FFF2-40B4-BE49-F238E27FC236}">
                  <a16:creationId xmlns:a16="http://schemas.microsoft.com/office/drawing/2014/main" id="{F961495E-4419-448A-B557-32067EECBBFE}"/>
                </a:ext>
              </a:extLst>
            </p:cNvPr>
            <p:cNvGrpSpPr/>
            <p:nvPr/>
          </p:nvGrpSpPr>
          <p:grpSpPr>
            <a:xfrm>
              <a:off x="5035119" y="700317"/>
              <a:ext cx="1109663" cy="469684"/>
              <a:chOff x="5035119" y="700317"/>
              <a:chExt cx="1109663" cy="469684"/>
            </a:xfrm>
          </p:grpSpPr>
          <p:pic>
            <p:nvPicPr>
              <p:cNvPr id="120" name="Picture 119">
                <a:extLst>
                  <a:ext uri="{FF2B5EF4-FFF2-40B4-BE49-F238E27FC236}">
                    <a16:creationId xmlns:a16="http://schemas.microsoft.com/office/drawing/2014/main" id="{5C7252B7-BC1F-4B1D-A171-22C9CBC879AA}"/>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2219" t="20271" r="66709" b="54440"/>
              <a:stretch/>
            </p:blipFill>
            <p:spPr>
              <a:xfrm>
                <a:off x="5599458" y="712801"/>
                <a:ext cx="545324" cy="457200"/>
              </a:xfrm>
              <a:prstGeom prst="rect">
                <a:avLst/>
              </a:prstGeom>
            </p:spPr>
          </p:pic>
          <p:pic>
            <p:nvPicPr>
              <p:cNvPr id="121" name="Picture 120">
                <a:extLst>
                  <a:ext uri="{FF2B5EF4-FFF2-40B4-BE49-F238E27FC236}">
                    <a16:creationId xmlns:a16="http://schemas.microsoft.com/office/drawing/2014/main" id="{9C1AC47B-2009-474C-9DC0-C2453CB348B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6540" t="20737" r="51969" b="53975"/>
              <a:stretch/>
            </p:blipFill>
            <p:spPr>
              <a:xfrm>
                <a:off x="5035119" y="700317"/>
                <a:ext cx="565959" cy="457200"/>
              </a:xfrm>
              <a:prstGeom prst="rect">
                <a:avLst/>
              </a:prstGeom>
            </p:spPr>
          </p:pic>
        </p:grpSp>
        <p:pic>
          <p:nvPicPr>
            <p:cNvPr id="118" name="Picture 117">
              <a:extLst>
                <a:ext uri="{FF2B5EF4-FFF2-40B4-BE49-F238E27FC236}">
                  <a16:creationId xmlns:a16="http://schemas.microsoft.com/office/drawing/2014/main" id="{96D56589-6069-4ACB-BD28-EBFA454113A8}"/>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4632" t="15769" r="11708" b="15769"/>
            <a:stretch/>
          </p:blipFill>
          <p:spPr>
            <a:xfrm>
              <a:off x="5337919" y="1137271"/>
              <a:ext cx="491914" cy="457200"/>
            </a:xfrm>
            <a:prstGeom prst="rect">
              <a:avLst/>
            </a:prstGeom>
          </p:spPr>
        </p:pic>
        <p:sp>
          <p:nvSpPr>
            <p:cNvPr id="119" name="TextBox 118">
              <a:extLst>
                <a:ext uri="{FF2B5EF4-FFF2-40B4-BE49-F238E27FC236}">
                  <a16:creationId xmlns:a16="http://schemas.microsoft.com/office/drawing/2014/main" id="{75912177-FD3D-448F-A0D8-811FF5810CEE}"/>
                </a:ext>
              </a:extLst>
            </p:cNvPr>
            <p:cNvSpPr txBox="1"/>
            <p:nvPr/>
          </p:nvSpPr>
          <p:spPr>
            <a:xfrm>
              <a:off x="4866014" y="1392058"/>
              <a:ext cx="1414406" cy="365760"/>
            </a:xfrm>
            <a:prstGeom prst="rect">
              <a:avLst/>
            </a:prstGeom>
            <a:noFill/>
          </p:spPr>
          <p:txBody>
            <a:bodyPr wrap="square" rtlCol="0">
              <a:spAutoFit/>
            </a:bodyPr>
            <a:lstStyle/>
            <a:p>
              <a:r>
                <a:rPr lang="en-US" sz="1000" dirty="0"/>
                <a:t>Blob/Table storage / Cosmos DB Container</a:t>
              </a:r>
            </a:p>
          </p:txBody>
        </p:sp>
      </p:grpSp>
      <p:pic>
        <p:nvPicPr>
          <p:cNvPr id="122" name="Picture 121">
            <a:extLst>
              <a:ext uri="{FF2B5EF4-FFF2-40B4-BE49-F238E27FC236}">
                <a16:creationId xmlns:a16="http://schemas.microsoft.com/office/drawing/2014/main" id="{E33D49F1-375F-4C80-A383-3D31E58A3976}"/>
              </a:ext>
            </a:extLst>
          </p:cNvPr>
          <p:cNvPicPr>
            <a:picLocks noChangeAspect="1"/>
          </p:cNvPicPr>
          <p:nvPr/>
        </p:nvPicPr>
        <p:blipFill rotWithShape="1">
          <a:blip r:embed="rId9"/>
          <a:srcRect l="4312"/>
          <a:stretch/>
        </p:blipFill>
        <p:spPr>
          <a:xfrm>
            <a:off x="9366811" y="1980135"/>
            <a:ext cx="988699" cy="796861"/>
          </a:xfrm>
          <a:prstGeom prst="rect">
            <a:avLst/>
          </a:prstGeom>
        </p:spPr>
      </p:pic>
      <p:sp>
        <p:nvSpPr>
          <p:cNvPr id="123" name="Rectangle: Rounded Corners 122">
            <a:extLst>
              <a:ext uri="{FF2B5EF4-FFF2-40B4-BE49-F238E27FC236}">
                <a16:creationId xmlns:a16="http://schemas.microsoft.com/office/drawing/2014/main" id="{06E4088F-A49E-40EE-9584-87A679B7E300}"/>
              </a:ext>
            </a:extLst>
          </p:cNvPr>
          <p:cNvSpPr/>
          <p:nvPr/>
        </p:nvSpPr>
        <p:spPr>
          <a:xfrm>
            <a:off x="1647161" y="1596001"/>
            <a:ext cx="960120" cy="32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EMS</a:t>
            </a:r>
          </a:p>
        </p:txBody>
      </p:sp>
      <p:cxnSp>
        <p:nvCxnSpPr>
          <p:cNvPr id="124" name="Straight Arrow Connector 123">
            <a:extLst>
              <a:ext uri="{FF2B5EF4-FFF2-40B4-BE49-F238E27FC236}">
                <a16:creationId xmlns:a16="http://schemas.microsoft.com/office/drawing/2014/main" id="{3364F8F1-1E90-4021-BD61-304FBEA41F60}"/>
              </a:ext>
            </a:extLst>
          </p:cNvPr>
          <p:cNvCxnSpPr>
            <a:cxnSpLocks/>
            <a:endCxn id="98" idx="1"/>
          </p:cNvCxnSpPr>
          <p:nvPr/>
        </p:nvCxnSpPr>
        <p:spPr>
          <a:xfrm>
            <a:off x="2607281" y="1357174"/>
            <a:ext cx="376264" cy="1021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8A21AE2D-2B99-4D90-940B-971E0AE59B14}"/>
              </a:ext>
            </a:extLst>
          </p:cNvPr>
          <p:cNvCxnSpPr>
            <a:cxnSpLocks/>
            <a:stCxn id="123" idx="3"/>
            <a:endCxn id="98" idx="1"/>
          </p:cNvCxnSpPr>
          <p:nvPr/>
        </p:nvCxnSpPr>
        <p:spPr>
          <a:xfrm>
            <a:off x="2607281" y="1756021"/>
            <a:ext cx="376264" cy="62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5791DA77-9DD0-43E9-94A6-D714882E25C0}"/>
              </a:ext>
            </a:extLst>
          </p:cNvPr>
          <p:cNvCxnSpPr>
            <a:cxnSpLocks/>
            <a:stCxn id="97" idx="3"/>
            <a:endCxn id="98" idx="1"/>
          </p:cNvCxnSpPr>
          <p:nvPr/>
        </p:nvCxnSpPr>
        <p:spPr>
          <a:xfrm>
            <a:off x="2607281" y="2198574"/>
            <a:ext cx="376264" cy="179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B8A7C369-EF1F-44A7-8E2A-468938F12C8E}"/>
              </a:ext>
            </a:extLst>
          </p:cNvPr>
          <p:cNvCxnSpPr>
            <a:cxnSpLocks/>
            <a:stCxn id="95" idx="3"/>
            <a:endCxn id="98" idx="1"/>
          </p:cNvCxnSpPr>
          <p:nvPr/>
        </p:nvCxnSpPr>
        <p:spPr>
          <a:xfrm flipV="1">
            <a:off x="2607281" y="2378566"/>
            <a:ext cx="376264" cy="262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04024C24-AA87-4873-9B9F-130BC6035143}"/>
              </a:ext>
            </a:extLst>
          </p:cNvPr>
          <p:cNvCxnSpPr>
            <a:cxnSpLocks/>
            <a:stCxn id="94" idx="3"/>
            <a:endCxn id="98" idx="1"/>
          </p:cNvCxnSpPr>
          <p:nvPr/>
        </p:nvCxnSpPr>
        <p:spPr>
          <a:xfrm flipV="1">
            <a:off x="2607281" y="2378566"/>
            <a:ext cx="376264" cy="70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27D19315-7986-479F-8A50-377CC07A1D88}"/>
              </a:ext>
            </a:extLst>
          </p:cNvPr>
          <p:cNvCxnSpPr>
            <a:cxnSpLocks/>
            <a:stCxn id="93" idx="3"/>
            <a:endCxn id="98" idx="1"/>
          </p:cNvCxnSpPr>
          <p:nvPr/>
        </p:nvCxnSpPr>
        <p:spPr>
          <a:xfrm flipV="1">
            <a:off x="2607281" y="2378566"/>
            <a:ext cx="376264" cy="1147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27B2EA25-603C-4F01-93AB-B5B7A7C68D7F}"/>
              </a:ext>
            </a:extLst>
          </p:cNvPr>
          <p:cNvCxnSpPr>
            <a:cxnSpLocks/>
            <a:stCxn id="98" idx="3"/>
            <a:endCxn id="100" idx="1"/>
          </p:cNvCxnSpPr>
          <p:nvPr/>
        </p:nvCxnSpPr>
        <p:spPr>
          <a:xfrm flipV="1">
            <a:off x="3597039" y="1607368"/>
            <a:ext cx="247639" cy="771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F1E9CA99-8807-4438-9BA2-49721756E793}"/>
              </a:ext>
            </a:extLst>
          </p:cNvPr>
          <p:cNvCxnSpPr>
            <a:cxnSpLocks/>
            <a:stCxn id="108" idx="0"/>
            <a:endCxn id="109" idx="0"/>
          </p:cNvCxnSpPr>
          <p:nvPr/>
        </p:nvCxnSpPr>
        <p:spPr>
          <a:xfrm>
            <a:off x="4583830" y="2575313"/>
            <a:ext cx="0" cy="244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55203B7-144A-42AF-8FF8-697F10A9E25C}"/>
              </a:ext>
            </a:extLst>
          </p:cNvPr>
          <p:cNvCxnSpPr>
            <a:endCxn id="110" idx="1"/>
          </p:cNvCxnSpPr>
          <p:nvPr/>
        </p:nvCxnSpPr>
        <p:spPr>
          <a:xfrm flipV="1">
            <a:off x="4910522" y="3063239"/>
            <a:ext cx="646792" cy="20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150965F-194C-42C0-AB92-09D122BFCE6E}"/>
              </a:ext>
            </a:extLst>
          </p:cNvPr>
          <p:cNvCxnSpPr>
            <a:cxnSpLocks/>
            <a:stCxn id="110" idx="3"/>
            <a:endCxn id="139" idx="1"/>
          </p:cNvCxnSpPr>
          <p:nvPr/>
        </p:nvCxnSpPr>
        <p:spPr>
          <a:xfrm flipV="1">
            <a:off x="6888964" y="2378565"/>
            <a:ext cx="527056" cy="684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2FD5FEC7-E773-4AB6-8386-AB5E174F108E}"/>
              </a:ext>
            </a:extLst>
          </p:cNvPr>
          <p:cNvCxnSpPr>
            <a:cxnSpLocks/>
            <a:stCxn id="116" idx="3"/>
            <a:endCxn id="139" idx="1"/>
          </p:cNvCxnSpPr>
          <p:nvPr/>
        </p:nvCxnSpPr>
        <p:spPr>
          <a:xfrm>
            <a:off x="7028972" y="1564459"/>
            <a:ext cx="387048" cy="814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F9C3FAD9-AF72-4005-922F-3BA4F93E08D8}"/>
              </a:ext>
            </a:extLst>
          </p:cNvPr>
          <p:cNvCxnSpPr>
            <a:cxnSpLocks/>
            <a:stCxn id="139" idx="3"/>
            <a:endCxn id="122" idx="1"/>
          </p:cNvCxnSpPr>
          <p:nvPr/>
        </p:nvCxnSpPr>
        <p:spPr>
          <a:xfrm>
            <a:off x="8876412" y="2378565"/>
            <a:ext cx="49039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36" name="Table 3102">
            <a:extLst>
              <a:ext uri="{FF2B5EF4-FFF2-40B4-BE49-F238E27FC236}">
                <a16:creationId xmlns:a16="http://schemas.microsoft.com/office/drawing/2014/main" id="{A7E264DC-33AD-4F31-B09F-D161F986DB3C}"/>
              </a:ext>
            </a:extLst>
          </p:cNvPr>
          <p:cNvGraphicFramePr>
            <a:graphicFrameLocks noGrp="1"/>
          </p:cNvGraphicFramePr>
          <p:nvPr>
            <p:extLst>
              <p:ext uri="{D42A27DB-BD31-4B8C-83A1-F6EECF244321}">
                <p14:modId xmlns:p14="http://schemas.microsoft.com/office/powerpoint/2010/main" val="3787532250"/>
              </p:ext>
            </p:extLst>
          </p:nvPr>
        </p:nvGraphicFramePr>
        <p:xfrm>
          <a:off x="1579300" y="4168807"/>
          <a:ext cx="8879148" cy="1974808"/>
        </p:xfrm>
        <a:graphic>
          <a:graphicData uri="http://schemas.openxmlformats.org/drawingml/2006/table">
            <a:tbl>
              <a:tblPr firstRow="1" bandRow="1">
                <a:tableStyleId>{5C22544A-7EE6-4342-B048-85BDC9FD1C3A}</a:tableStyleId>
              </a:tblPr>
              <a:tblGrid>
                <a:gridCol w="1472925">
                  <a:extLst>
                    <a:ext uri="{9D8B030D-6E8A-4147-A177-3AD203B41FA5}">
                      <a16:colId xmlns:a16="http://schemas.microsoft.com/office/drawing/2014/main" val="3897544153"/>
                    </a:ext>
                  </a:extLst>
                </a:gridCol>
                <a:gridCol w="4679362">
                  <a:extLst>
                    <a:ext uri="{9D8B030D-6E8A-4147-A177-3AD203B41FA5}">
                      <a16:colId xmlns:a16="http://schemas.microsoft.com/office/drawing/2014/main" val="3536874757"/>
                    </a:ext>
                  </a:extLst>
                </a:gridCol>
                <a:gridCol w="2726861">
                  <a:extLst>
                    <a:ext uri="{9D8B030D-6E8A-4147-A177-3AD203B41FA5}">
                      <a16:colId xmlns:a16="http://schemas.microsoft.com/office/drawing/2014/main" val="749823025"/>
                    </a:ext>
                  </a:extLst>
                </a:gridCol>
              </a:tblGrid>
              <a:tr h="267928">
                <a:tc>
                  <a:txBody>
                    <a:bodyPr/>
                    <a:lstStyle/>
                    <a:p>
                      <a:r>
                        <a:rPr lang="en-US" sz="1100" dirty="0"/>
                        <a:t>Layer</a:t>
                      </a:r>
                    </a:p>
                  </a:txBody>
                  <a:tcPr/>
                </a:tc>
                <a:tc>
                  <a:txBody>
                    <a:bodyPr/>
                    <a:lstStyle/>
                    <a:p>
                      <a:r>
                        <a:rPr lang="en-US" sz="1100" dirty="0"/>
                        <a:t>Description</a:t>
                      </a:r>
                    </a:p>
                  </a:txBody>
                  <a:tcPr/>
                </a:tc>
                <a:tc>
                  <a:txBody>
                    <a:bodyPr/>
                    <a:lstStyle/>
                    <a:p>
                      <a:r>
                        <a:rPr lang="en-US" sz="1100" dirty="0"/>
                        <a:t>Azure Services used</a:t>
                      </a:r>
                    </a:p>
                  </a:txBody>
                  <a:tcPr/>
                </a:tc>
                <a:extLst>
                  <a:ext uri="{0D108BD9-81ED-4DB2-BD59-A6C34878D82A}">
                    <a16:rowId xmlns:a16="http://schemas.microsoft.com/office/drawing/2014/main" val="2821016624"/>
                  </a:ext>
                </a:extLst>
              </a:tr>
              <a:tr h="370840">
                <a:tc>
                  <a:txBody>
                    <a:bodyPr/>
                    <a:lstStyle/>
                    <a:p>
                      <a:r>
                        <a:rPr lang="en-US" sz="1100" dirty="0"/>
                        <a:t>Batch layer</a:t>
                      </a:r>
                    </a:p>
                  </a:txBody>
                  <a:tcPr/>
                </a:tc>
                <a:tc>
                  <a:txBody>
                    <a:bodyPr/>
                    <a:lstStyle/>
                    <a:p>
                      <a:pPr marL="171450" lvl="0" indent="-171450">
                        <a:buFont typeface="Arial" panose="020B0604020202020204" pitchFamily="34" charset="0"/>
                        <a:buChar char="•"/>
                      </a:pPr>
                      <a:r>
                        <a:rPr lang="en-US" sz="1100" dirty="0"/>
                        <a:t>Manages master dataset, an immutable, append-only set of raw data</a:t>
                      </a:r>
                    </a:p>
                    <a:p>
                      <a:pPr marL="171450" lvl="0" indent="-171450">
                        <a:buFont typeface="Arial" panose="020B0604020202020204" pitchFamily="34" charset="0"/>
                        <a:buChar char="•"/>
                      </a:pPr>
                      <a:r>
                        <a:rPr lang="en-US" sz="1100" dirty="0"/>
                        <a:t>Pre-compute the batch views</a:t>
                      </a:r>
                    </a:p>
                  </a:txBody>
                  <a:tcPr/>
                </a:tc>
                <a:tc>
                  <a:txBody>
                    <a:bodyPr/>
                    <a:lstStyle/>
                    <a:p>
                      <a:r>
                        <a:rPr lang="en-US" sz="1100" dirty="0"/>
                        <a:t>Azure HDInsight or Azure Spark, and Azure Cosmos DB for the master dataset</a:t>
                      </a:r>
                    </a:p>
                  </a:txBody>
                  <a:tcPr/>
                </a:tc>
                <a:extLst>
                  <a:ext uri="{0D108BD9-81ED-4DB2-BD59-A6C34878D82A}">
                    <a16:rowId xmlns:a16="http://schemas.microsoft.com/office/drawing/2014/main" val="136691236"/>
                  </a:ext>
                </a:extLst>
              </a:tr>
              <a:tr h="370840">
                <a:tc>
                  <a:txBody>
                    <a:bodyPr/>
                    <a:lstStyle/>
                    <a:p>
                      <a:r>
                        <a:rPr lang="en-US" sz="1100" dirty="0"/>
                        <a:t>Speed layer</a:t>
                      </a:r>
                    </a:p>
                  </a:txBody>
                  <a:tcPr/>
                </a:tc>
                <a:tc>
                  <a:txBody>
                    <a:bodyPr/>
                    <a:lstStyle/>
                    <a:p>
                      <a:pPr marL="171450" indent="-171450">
                        <a:buFont typeface="Arial" panose="020B0604020202020204" pitchFamily="34" charset="0"/>
                        <a:buChar char="•"/>
                      </a:pPr>
                      <a:r>
                        <a:rPr lang="en-US" sz="1100" dirty="0"/>
                        <a:t>Most recent data only and provides real-time views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Compensates for the high latency of updates to the serving layer</a:t>
                      </a:r>
                    </a:p>
                  </a:txBody>
                  <a:tcPr/>
                </a:tc>
                <a:tc>
                  <a:txBody>
                    <a:bodyPr/>
                    <a:lstStyle/>
                    <a:p>
                      <a:r>
                        <a:rPr lang="en-US" sz="1100" dirty="0"/>
                        <a:t>Azure Spark on HDInsight</a:t>
                      </a:r>
                    </a:p>
                  </a:txBody>
                  <a:tcPr/>
                </a:tc>
                <a:extLst>
                  <a:ext uri="{0D108BD9-81ED-4DB2-BD59-A6C34878D82A}">
                    <a16:rowId xmlns:a16="http://schemas.microsoft.com/office/drawing/2014/main" val="2642297848"/>
                  </a:ext>
                </a:extLst>
              </a:tr>
              <a:tr h="370840">
                <a:tc>
                  <a:txBody>
                    <a:bodyPr/>
                    <a:lstStyle/>
                    <a:p>
                      <a:r>
                        <a:rPr lang="en-US" sz="1100" dirty="0"/>
                        <a:t>Serving layer</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Persists pre-computed batch view for fast responses</a:t>
                      </a:r>
                    </a:p>
                  </a:txBody>
                  <a:tcPr/>
                </a:tc>
                <a:tc>
                  <a:txBody>
                    <a:bodyPr/>
                    <a:lstStyle/>
                    <a:p>
                      <a:r>
                        <a:rPr lang="en-US" sz="1100" dirty="0"/>
                        <a:t>Azure Blob or Table storage or Cosmos DB container</a:t>
                      </a:r>
                    </a:p>
                  </a:txBody>
                  <a:tcPr/>
                </a:tc>
                <a:extLst>
                  <a:ext uri="{0D108BD9-81ED-4DB2-BD59-A6C34878D82A}">
                    <a16:rowId xmlns:a16="http://schemas.microsoft.com/office/drawing/2014/main" val="1226126645"/>
                  </a:ext>
                </a:extLst>
              </a:tr>
              <a:tr h="370840">
                <a:tc>
                  <a:txBody>
                    <a:bodyPr/>
                    <a:lstStyle/>
                    <a:p>
                      <a:r>
                        <a:rPr lang="en-US" sz="1100" dirty="0"/>
                        <a:t>Decision layer</a:t>
                      </a:r>
                    </a:p>
                  </a:txBody>
                  <a:tcPr/>
                </a:tc>
                <a:tc>
                  <a:txBody>
                    <a:bodyPr/>
                    <a:lstStyle/>
                    <a:p>
                      <a:pPr marL="171450" indent="-171450">
                        <a:buFont typeface="Arial" panose="020B0604020202020204" pitchFamily="34" charset="0"/>
                        <a:buChar char="•"/>
                      </a:pPr>
                      <a:r>
                        <a:rPr lang="en-US" sz="1100" dirty="0"/>
                        <a:t>Determines whether to use Batch view(s), or Real-time view(s), or merging of the two. Minimizes query logic complexity</a:t>
                      </a:r>
                    </a:p>
                  </a:txBody>
                  <a:tcPr/>
                </a:tc>
                <a:tc>
                  <a:txBody>
                    <a:bodyPr/>
                    <a:lstStyle/>
                    <a:p>
                      <a:r>
                        <a:rPr lang="en-US" sz="1100" dirty="0"/>
                        <a:t>Uses Python/Scala on HDInsight/Databricks platform</a:t>
                      </a:r>
                    </a:p>
                  </a:txBody>
                  <a:tcPr/>
                </a:tc>
                <a:extLst>
                  <a:ext uri="{0D108BD9-81ED-4DB2-BD59-A6C34878D82A}">
                    <a16:rowId xmlns:a16="http://schemas.microsoft.com/office/drawing/2014/main" val="3460439842"/>
                  </a:ext>
                </a:extLst>
              </a:tr>
            </a:tbl>
          </a:graphicData>
        </a:graphic>
      </p:graphicFrame>
      <p:sp>
        <p:nvSpPr>
          <p:cNvPr id="137" name="Rectangle 136">
            <a:extLst>
              <a:ext uri="{FF2B5EF4-FFF2-40B4-BE49-F238E27FC236}">
                <a16:creationId xmlns:a16="http://schemas.microsoft.com/office/drawing/2014/main" id="{51F3536A-50C5-4E0D-94F7-A0560A3EE7A1}"/>
              </a:ext>
            </a:extLst>
          </p:cNvPr>
          <p:cNvSpPr/>
          <p:nvPr/>
        </p:nvSpPr>
        <p:spPr>
          <a:xfrm>
            <a:off x="4159343" y="1986116"/>
            <a:ext cx="856325" cy="182880"/>
          </a:xfrm>
          <a:prstGeom prst="rect">
            <a:avLst/>
          </a:prstGeom>
        </p:spPr>
        <p:txBody>
          <a:bodyPr wrap="none">
            <a:spAutoFit/>
          </a:bodyPr>
          <a:lstStyle/>
          <a:p>
            <a:pPr algn="ctr"/>
            <a:r>
              <a:rPr lang="en-US" sz="1100" dirty="0"/>
              <a:t>Cosmos DB </a:t>
            </a:r>
          </a:p>
        </p:txBody>
      </p:sp>
      <p:grpSp>
        <p:nvGrpSpPr>
          <p:cNvPr id="138" name="Group 137">
            <a:extLst>
              <a:ext uri="{FF2B5EF4-FFF2-40B4-BE49-F238E27FC236}">
                <a16:creationId xmlns:a16="http://schemas.microsoft.com/office/drawing/2014/main" id="{45065A42-5CC3-4BF0-95FD-35951BF1ADC5}"/>
              </a:ext>
            </a:extLst>
          </p:cNvPr>
          <p:cNvGrpSpPr/>
          <p:nvPr/>
        </p:nvGrpSpPr>
        <p:grpSpPr>
          <a:xfrm>
            <a:off x="7416020" y="1792122"/>
            <a:ext cx="1503621" cy="1195770"/>
            <a:chOff x="7054070" y="1811172"/>
            <a:chExt cx="1503621" cy="1195770"/>
          </a:xfrm>
        </p:grpSpPr>
        <p:sp>
          <p:nvSpPr>
            <p:cNvPr id="139" name="Rectangle 138">
              <a:extLst>
                <a:ext uri="{FF2B5EF4-FFF2-40B4-BE49-F238E27FC236}">
                  <a16:creationId xmlns:a16="http://schemas.microsoft.com/office/drawing/2014/main" id="{DAAF4293-3D19-4F8E-919D-667C343DD849}"/>
                </a:ext>
              </a:extLst>
            </p:cNvPr>
            <p:cNvSpPr/>
            <p:nvPr/>
          </p:nvSpPr>
          <p:spPr>
            <a:xfrm>
              <a:off x="7054070" y="1811172"/>
              <a:ext cx="1460392" cy="117288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chemeClr val="tx1"/>
                  </a:solidFill>
                </a:rPr>
                <a:t>Decision Layer</a:t>
              </a:r>
            </a:p>
            <a:p>
              <a:pPr algn="ctr"/>
              <a:endParaRPr lang="en-US" sz="1400" dirty="0">
                <a:solidFill>
                  <a:schemeClr val="tx1"/>
                </a:solidFill>
              </a:endParaRPr>
            </a:p>
          </p:txBody>
        </p:sp>
        <p:grpSp>
          <p:nvGrpSpPr>
            <p:cNvPr id="140" name="Group 139">
              <a:extLst>
                <a:ext uri="{FF2B5EF4-FFF2-40B4-BE49-F238E27FC236}">
                  <a16:creationId xmlns:a16="http://schemas.microsoft.com/office/drawing/2014/main" id="{46F0FAC3-C9BD-4E86-83E1-7B7D6647728C}"/>
                </a:ext>
              </a:extLst>
            </p:cNvPr>
            <p:cNvGrpSpPr/>
            <p:nvPr/>
          </p:nvGrpSpPr>
          <p:grpSpPr>
            <a:xfrm>
              <a:off x="7274336" y="2070996"/>
              <a:ext cx="1019860" cy="457200"/>
              <a:chOff x="6784022" y="2299596"/>
              <a:chExt cx="1019860" cy="457200"/>
            </a:xfrm>
          </p:grpSpPr>
          <p:pic>
            <p:nvPicPr>
              <p:cNvPr id="146" name="Picture 3" descr="Image result for azure databricks">
                <a:extLst>
                  <a:ext uri="{FF2B5EF4-FFF2-40B4-BE49-F238E27FC236}">
                    <a16:creationId xmlns:a16="http://schemas.microsoft.com/office/drawing/2014/main" id="{522F55A9-76AB-4215-94C9-4D5DBA6E263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3391" r="36420" b="38761"/>
              <a:stretch/>
            </p:blipFill>
            <p:spPr bwMode="auto">
              <a:xfrm>
                <a:off x="7350261" y="2299596"/>
                <a:ext cx="453621" cy="457200"/>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5" descr="Image result for azure hdinsight">
                <a:extLst>
                  <a:ext uri="{FF2B5EF4-FFF2-40B4-BE49-F238E27FC236}">
                    <a16:creationId xmlns:a16="http://schemas.microsoft.com/office/drawing/2014/main" id="{1D0C6885-29AD-43E7-A077-945A30842FD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4041" t="28356" r="24594" b="28978"/>
              <a:stretch/>
            </p:blipFill>
            <p:spPr bwMode="auto">
              <a:xfrm>
                <a:off x="6784022" y="2299596"/>
                <a:ext cx="550416"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1" name="Group 140">
              <a:extLst>
                <a:ext uri="{FF2B5EF4-FFF2-40B4-BE49-F238E27FC236}">
                  <a16:creationId xmlns:a16="http://schemas.microsoft.com/office/drawing/2014/main" id="{A2FED398-0226-49EF-A411-B90BF24D3DAC}"/>
                </a:ext>
              </a:extLst>
            </p:cNvPr>
            <p:cNvGrpSpPr/>
            <p:nvPr/>
          </p:nvGrpSpPr>
          <p:grpSpPr>
            <a:xfrm>
              <a:off x="7305247" y="2518371"/>
              <a:ext cx="958038" cy="457200"/>
              <a:chOff x="6783539" y="2746971"/>
              <a:chExt cx="958038" cy="457200"/>
            </a:xfrm>
          </p:grpSpPr>
          <p:pic>
            <p:nvPicPr>
              <p:cNvPr id="144" name="Picture 143">
                <a:extLst>
                  <a:ext uri="{FF2B5EF4-FFF2-40B4-BE49-F238E27FC236}">
                    <a16:creationId xmlns:a16="http://schemas.microsoft.com/office/drawing/2014/main" id="{E731FF97-99E4-451F-80D2-E1B60382F738}"/>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17102" t="26816" r="11047"/>
              <a:stretch/>
            </p:blipFill>
            <p:spPr>
              <a:xfrm>
                <a:off x="6783539" y="2746971"/>
                <a:ext cx="448869" cy="457200"/>
              </a:xfrm>
              <a:prstGeom prst="rect">
                <a:avLst/>
              </a:prstGeom>
            </p:spPr>
          </p:pic>
          <p:pic>
            <p:nvPicPr>
              <p:cNvPr id="145" name="Picture 144">
                <a:extLst>
                  <a:ext uri="{FF2B5EF4-FFF2-40B4-BE49-F238E27FC236}">
                    <a16:creationId xmlns:a16="http://schemas.microsoft.com/office/drawing/2014/main" id="{A38B3A1F-A873-4A73-BE38-69BD598DC5F4}"/>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8258" r="18586"/>
              <a:stretch/>
            </p:blipFill>
            <p:spPr>
              <a:xfrm>
                <a:off x="7452827" y="2746971"/>
                <a:ext cx="288750" cy="457200"/>
              </a:xfrm>
              <a:prstGeom prst="rect">
                <a:avLst/>
              </a:prstGeom>
            </p:spPr>
          </p:pic>
        </p:grpSp>
        <p:sp>
          <p:nvSpPr>
            <p:cNvPr id="142" name="TextBox 141">
              <a:extLst>
                <a:ext uri="{FF2B5EF4-FFF2-40B4-BE49-F238E27FC236}">
                  <a16:creationId xmlns:a16="http://schemas.microsoft.com/office/drawing/2014/main" id="{89790DF0-3987-4A29-9F16-1C1E7392DC68}"/>
                </a:ext>
              </a:extLst>
            </p:cNvPr>
            <p:cNvSpPr txBox="1"/>
            <p:nvPr/>
          </p:nvSpPr>
          <p:spPr>
            <a:xfrm>
              <a:off x="7735972" y="2307182"/>
              <a:ext cx="821719" cy="261610"/>
            </a:xfrm>
            <a:prstGeom prst="rect">
              <a:avLst/>
            </a:prstGeom>
            <a:noFill/>
          </p:spPr>
          <p:txBody>
            <a:bodyPr wrap="square" rtlCol="0">
              <a:spAutoFit/>
            </a:bodyPr>
            <a:lstStyle/>
            <a:p>
              <a:pPr algn="ctr"/>
              <a:r>
                <a:rPr lang="en-US" sz="1100" dirty="0"/>
                <a:t>Databricks</a:t>
              </a:r>
            </a:p>
          </p:txBody>
        </p:sp>
        <p:sp>
          <p:nvSpPr>
            <p:cNvPr id="143" name="TextBox 142">
              <a:extLst>
                <a:ext uri="{FF2B5EF4-FFF2-40B4-BE49-F238E27FC236}">
                  <a16:creationId xmlns:a16="http://schemas.microsoft.com/office/drawing/2014/main" id="{E4C9AF56-4B40-44E4-A4DB-CFA9419E70FA}"/>
                </a:ext>
              </a:extLst>
            </p:cNvPr>
            <p:cNvSpPr txBox="1"/>
            <p:nvPr/>
          </p:nvSpPr>
          <p:spPr>
            <a:xfrm>
              <a:off x="7659772" y="2745332"/>
              <a:ext cx="821719" cy="261610"/>
            </a:xfrm>
            <a:prstGeom prst="rect">
              <a:avLst/>
            </a:prstGeom>
            <a:noFill/>
          </p:spPr>
          <p:txBody>
            <a:bodyPr wrap="square" rtlCol="0">
              <a:spAutoFit/>
            </a:bodyPr>
            <a:lstStyle/>
            <a:p>
              <a:pPr algn="ctr"/>
              <a:r>
                <a:rPr lang="en-US" sz="1100" dirty="0"/>
                <a:t>Scala</a:t>
              </a:r>
            </a:p>
          </p:txBody>
        </p:sp>
      </p:grpSp>
    </p:spTree>
    <p:extLst>
      <p:ext uri="{BB962C8B-B14F-4D97-AF65-F5344CB8AC3E}">
        <p14:creationId xmlns:p14="http://schemas.microsoft.com/office/powerpoint/2010/main" val="21228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3454F1-8A1E-40CB-A193-D5A4B7B0741C}"/>
              </a:ext>
            </a:extLst>
          </p:cNvPr>
          <p:cNvSpPr txBox="1">
            <a:spLocks noGrp="1"/>
          </p:cNvSpPr>
          <p:nvPr>
            <p:ph type="title"/>
          </p:nvPr>
        </p:nvSpPr>
        <p:spPr>
          <a:xfrm>
            <a:off x="196850" y="34572"/>
            <a:ext cx="10733088" cy="480131"/>
          </a:xfrm>
          <a:prstGeom prst="rect">
            <a:avLst/>
          </a:prstGeom>
          <a:noFill/>
        </p:spPr>
        <p:txBody>
          <a:bodyPr wrap="square" rtlCol="0">
            <a:spAutoFit/>
          </a:bodyPr>
          <a:lstStyle/>
          <a:p>
            <a:r>
              <a:rPr lang="en-US" sz="2800" dirty="0"/>
              <a:t>Potential Healthcare use cases</a:t>
            </a:r>
          </a:p>
        </p:txBody>
      </p:sp>
      <p:sp>
        <p:nvSpPr>
          <p:cNvPr id="60" name="Rectangle 59">
            <a:extLst>
              <a:ext uri="{FF2B5EF4-FFF2-40B4-BE49-F238E27FC236}">
                <a16:creationId xmlns:a16="http://schemas.microsoft.com/office/drawing/2014/main" id="{B21ED2EF-3585-4C0B-A501-7D32F5AD7FEE}"/>
              </a:ext>
            </a:extLst>
          </p:cNvPr>
          <p:cNvSpPr/>
          <p:nvPr/>
        </p:nvSpPr>
        <p:spPr>
          <a:xfrm>
            <a:off x="482600" y="655821"/>
            <a:ext cx="11279018" cy="4248279"/>
          </a:xfrm>
          <a:prstGeom prst="rect">
            <a:avLst/>
          </a:prstGeom>
          <a:solidFill>
            <a:schemeClr val="bg1">
              <a:lumMod val="95000"/>
            </a:schemeClr>
          </a:solidFill>
        </p:spPr>
        <p:txBody>
          <a:bodyPr wrap="square">
            <a:spAutoFit/>
          </a:bodyPr>
          <a:lstStyle/>
          <a:p>
            <a:pPr marL="171450" indent="-171450">
              <a:lnSpc>
                <a:spcPct val="107000"/>
              </a:lnSpc>
              <a:spcAft>
                <a:spcPts val="300"/>
              </a:spcAft>
              <a:buFont typeface="Arial" panose="020B0604020202020204" pitchFamily="34" charset="0"/>
              <a:buChar char="•"/>
            </a:pPr>
            <a:r>
              <a:rPr lang="en-US" sz="1100" b="1" dirty="0">
                <a:ea typeface="Calibri" panose="020F0502020204030204" pitchFamily="34" charset="0"/>
                <a:cs typeface="Times New Roman" panose="02020603050405020304" pitchFamily="18" charset="0"/>
              </a:rPr>
              <a:t>Electronic Health Records </a:t>
            </a:r>
            <a:r>
              <a:rPr lang="en-US" sz="1100" dirty="0">
                <a:ea typeface="Calibri" panose="020F0502020204030204" pitchFamily="34" charset="0"/>
                <a:cs typeface="Times New Roman" panose="02020603050405020304" pitchFamily="18" charset="0"/>
              </a:rPr>
              <a:t>- keep track of each patient’s health chart and their medical reports, thereby reducing the need for duplicate tests and the associated cost. </a:t>
            </a:r>
          </a:p>
          <a:p>
            <a:pPr marL="171450" indent="-171450">
              <a:lnSpc>
                <a:spcPct val="107000"/>
              </a:lnSpc>
              <a:spcAft>
                <a:spcPts val="300"/>
              </a:spcAft>
              <a:buFont typeface="Arial" panose="020B0604020202020204" pitchFamily="34" charset="0"/>
              <a:buChar char="•"/>
            </a:pPr>
            <a:r>
              <a:rPr lang="en-US" sz="1100" b="1" dirty="0">
                <a:ea typeface="Calibri" panose="020F0502020204030204" pitchFamily="34" charset="0"/>
                <a:cs typeface="Times New Roman" panose="02020603050405020304" pitchFamily="18" charset="0"/>
              </a:rPr>
              <a:t>Real-time Alerts </a:t>
            </a:r>
            <a:r>
              <a:rPr lang="en-US" sz="1100" dirty="0">
                <a:ea typeface="Calibri" panose="020F0502020204030204" pitchFamily="34" charset="0"/>
                <a:cs typeface="Times New Roman" panose="02020603050405020304" pitchFamily="18" charset="0"/>
              </a:rPr>
              <a:t>- Help doctors analyze patient’s health conditions in real-time to and make quick course correction, when required. Clinical support decision can offer prescription(s) after analyzing a patient’s medical data.</a:t>
            </a:r>
          </a:p>
          <a:p>
            <a:pPr marL="171450" indent="-171450">
              <a:lnSpc>
                <a:spcPct val="107000"/>
              </a:lnSpc>
              <a:spcAft>
                <a:spcPts val="300"/>
              </a:spcAft>
              <a:buFont typeface="Arial" panose="020B0604020202020204" pitchFamily="34" charset="0"/>
              <a:buChar char="•"/>
            </a:pPr>
            <a:r>
              <a:rPr lang="en-US" sz="1100" b="1" dirty="0">
                <a:ea typeface="Calibri" panose="020F0502020204030204" pitchFamily="34" charset="0"/>
                <a:cs typeface="Times New Roman" panose="02020603050405020304" pitchFamily="18" charset="0"/>
              </a:rPr>
              <a:t>Getting ahead of Patient Deterioration </a:t>
            </a:r>
            <a:r>
              <a:rPr lang="en-US" sz="1100" dirty="0">
                <a:ea typeface="Calibri" panose="020F0502020204030204" pitchFamily="34" charset="0"/>
                <a:cs typeface="Times New Roman" panose="02020603050405020304" pitchFamily="18" charset="0"/>
              </a:rPr>
              <a:t>-  Can help providers react quickly to changes in a patient’s vitals, and may be able to identify an upcoming deterioration before symptoms clearly manifest themselves.</a:t>
            </a:r>
          </a:p>
          <a:p>
            <a:pPr marL="171450" indent="-171450">
              <a:lnSpc>
                <a:spcPct val="107000"/>
              </a:lnSpc>
              <a:spcAft>
                <a:spcPts val="300"/>
              </a:spcAft>
              <a:buFont typeface="Arial" panose="020B0604020202020204" pitchFamily="34" charset="0"/>
              <a:buChar char="•"/>
            </a:pPr>
            <a:r>
              <a:rPr lang="en-US" sz="1100" b="1" dirty="0">
                <a:ea typeface="Calibri" panose="020F0502020204030204" pitchFamily="34" charset="0"/>
                <a:cs typeface="Times New Roman" panose="02020603050405020304" pitchFamily="18" charset="0"/>
              </a:rPr>
              <a:t>Prevent suicide and patient self-harm</a:t>
            </a:r>
            <a:r>
              <a:rPr lang="en-US" sz="1100" dirty="0">
                <a:ea typeface="Calibri" panose="020F0502020204030204" pitchFamily="34" charset="0"/>
                <a:cs typeface="Times New Roman" panose="02020603050405020304" pitchFamily="18" charset="0"/>
              </a:rPr>
              <a:t>- Early identification of individuals likely to cause harm to themselves can ensure that these patients receive the mental healthcare they need to avoid serious events, including suicide.</a:t>
            </a:r>
          </a:p>
          <a:p>
            <a:pPr marL="171450" indent="-171450">
              <a:lnSpc>
                <a:spcPct val="107000"/>
              </a:lnSpc>
              <a:spcAft>
                <a:spcPts val="300"/>
              </a:spcAft>
              <a:buFont typeface="Arial" panose="020B0604020202020204" pitchFamily="34" charset="0"/>
              <a:buChar char="•"/>
            </a:pPr>
            <a:r>
              <a:rPr lang="en-US" sz="1100" b="1" dirty="0">
                <a:solidFill>
                  <a:srgbClr val="2A2A2A"/>
                </a:solidFill>
              </a:rPr>
              <a:t>Track in Real-time devices and vehicles </a:t>
            </a:r>
            <a:r>
              <a:rPr lang="en-US" sz="1100" dirty="0">
                <a:solidFill>
                  <a:srgbClr val="2A2A2A"/>
                </a:solidFill>
              </a:rPr>
              <a:t>– track emergency transportation vehicles to make preparations to provide most expeditious care. Could be a difference between life and death.</a:t>
            </a:r>
            <a:r>
              <a:rPr lang="en-US" sz="1100" dirty="0">
                <a:ea typeface="Calibri" panose="020F0502020204030204" pitchFamily="34" charset="0"/>
                <a:cs typeface="Times New Roman" panose="02020603050405020304" pitchFamily="18" charset="0"/>
              </a:rPr>
              <a:t> </a:t>
            </a:r>
          </a:p>
          <a:p>
            <a:pPr marL="171450" indent="-171450">
              <a:lnSpc>
                <a:spcPct val="107000"/>
              </a:lnSpc>
              <a:spcAft>
                <a:spcPts val="300"/>
              </a:spcAft>
              <a:buFont typeface="Arial" panose="020B0604020202020204" pitchFamily="34" charset="0"/>
              <a:buChar char="•"/>
            </a:pPr>
            <a:r>
              <a:rPr lang="en-US" sz="1100" b="1" dirty="0">
                <a:ea typeface="Calibri" panose="020F0502020204030204" pitchFamily="34" charset="0"/>
                <a:cs typeface="Times New Roman" panose="02020603050405020304" pitchFamily="18" charset="0"/>
              </a:rPr>
              <a:t>Evidence Based Medicine </a:t>
            </a:r>
            <a:r>
              <a:rPr lang="en-US" sz="1100" dirty="0">
                <a:ea typeface="Calibri" panose="020F0502020204030204" pitchFamily="34" charset="0"/>
                <a:cs typeface="Times New Roman" panose="02020603050405020304" pitchFamily="18" charset="0"/>
              </a:rPr>
              <a:t>- provide doctors with the evidence of a patient’s record and compares the symptoms to a larger database of the patient; thereby enabling accurate, faster, and more efficient treatments. It helps easy decision making and better patient care.</a:t>
            </a:r>
          </a:p>
          <a:p>
            <a:pPr marL="171450" indent="-171450">
              <a:lnSpc>
                <a:spcPct val="107000"/>
              </a:lnSpc>
              <a:spcAft>
                <a:spcPts val="300"/>
              </a:spcAft>
              <a:buFont typeface="Arial" panose="020B0604020202020204" pitchFamily="34" charset="0"/>
              <a:buChar char="•"/>
            </a:pPr>
            <a:r>
              <a:rPr lang="en-US" sz="1100" b="1" dirty="0">
                <a:ea typeface="Calibri" panose="020F0502020204030204" pitchFamily="34" charset="0"/>
                <a:cs typeface="Times New Roman" panose="02020603050405020304" pitchFamily="18" charset="0"/>
              </a:rPr>
              <a:t>Hospital Re-admissions </a:t>
            </a:r>
            <a:r>
              <a:rPr lang="en-US" sz="1100" dirty="0">
                <a:ea typeface="Calibri" panose="020F0502020204030204" pitchFamily="34" charset="0"/>
                <a:cs typeface="Times New Roman" panose="02020603050405020304" pitchFamily="18" charset="0"/>
              </a:rPr>
              <a:t>- helps identify at-risk patients based on their medical reports, records, and laboratory reports and offer reduced readmission charges. This enables a patient to focus on the medical care and not so much on the readmission charges. </a:t>
            </a:r>
          </a:p>
          <a:p>
            <a:pPr marL="171450" indent="-171450">
              <a:lnSpc>
                <a:spcPct val="107000"/>
              </a:lnSpc>
              <a:spcAft>
                <a:spcPts val="300"/>
              </a:spcAft>
              <a:buFont typeface="Arial" panose="020B0604020202020204" pitchFamily="34" charset="0"/>
              <a:buChar char="•"/>
            </a:pPr>
            <a:r>
              <a:rPr lang="en-US" sz="1100" b="1" dirty="0">
                <a:ea typeface="Calibri" panose="020F0502020204030204" pitchFamily="34" charset="0"/>
                <a:cs typeface="Times New Roman" panose="02020603050405020304" pitchFamily="18" charset="0"/>
              </a:rPr>
              <a:t>Fraud Detection </a:t>
            </a:r>
            <a:r>
              <a:rPr lang="en-US" sz="1100" dirty="0">
                <a:ea typeface="Calibri" panose="020F0502020204030204" pitchFamily="34" charset="0"/>
                <a:cs typeface="Times New Roman" panose="02020603050405020304" pitchFamily="18" charset="0"/>
              </a:rPr>
              <a:t>- Every data is unique and it is essential to maintain the integrity of data along with its security. It helps in the billing, personal identity, and patient records. The insurance company can use real-time data analytics to prevent fraudulent insurance claims. Predictive analysis plays a vital role in fraud detection.</a:t>
            </a:r>
          </a:p>
          <a:p>
            <a:pPr marL="171450" indent="-171450">
              <a:lnSpc>
                <a:spcPct val="107000"/>
              </a:lnSpc>
              <a:spcAft>
                <a:spcPts val="300"/>
              </a:spcAft>
              <a:buFont typeface="Arial" panose="020B0604020202020204" pitchFamily="34" charset="0"/>
              <a:buChar char="•"/>
            </a:pPr>
            <a:r>
              <a:rPr lang="en-US" sz="1100" b="1" dirty="0">
                <a:ea typeface="Calibri" panose="020F0502020204030204" pitchFamily="34" charset="0"/>
                <a:cs typeface="Times New Roman" panose="02020603050405020304" pitchFamily="18" charset="0"/>
              </a:rPr>
              <a:t>Public Sentiment Analysis </a:t>
            </a:r>
            <a:r>
              <a:rPr lang="en-US" sz="1100" dirty="0">
                <a:ea typeface="Calibri" panose="020F0502020204030204" pitchFamily="34" charset="0"/>
                <a:cs typeface="Times New Roman" panose="02020603050405020304" pitchFamily="18" charset="0"/>
              </a:rPr>
              <a:t>- It helps companies to be social media savvy and react quickly to devise new policies, procedures and approaches.</a:t>
            </a:r>
          </a:p>
          <a:p>
            <a:pPr marL="171450" indent="-171450">
              <a:spcAft>
                <a:spcPts val="300"/>
              </a:spcAft>
              <a:buFont typeface="Arial" panose="020B0604020202020204" pitchFamily="34" charset="0"/>
              <a:buChar char="•"/>
            </a:pPr>
            <a:r>
              <a:rPr lang="en-US" sz="1100" b="1" dirty="0">
                <a:solidFill>
                  <a:srgbClr val="2A2A2A"/>
                </a:solidFill>
              </a:rPr>
              <a:t>Situation aware Planning, Care and Cost</a:t>
            </a:r>
            <a:r>
              <a:rPr lang="en-US" sz="1100" dirty="0">
                <a:solidFill>
                  <a:srgbClr val="2A2A2A"/>
                </a:solidFill>
              </a:rPr>
              <a:t> – Events, such as, natural disasters, adverse weather conditions, could require different resource planning, care type(s) and costs, e.g., no/lower charges to build goodwill and public support.</a:t>
            </a:r>
          </a:p>
          <a:p>
            <a:pPr marL="171450" indent="-171450">
              <a:spcAft>
                <a:spcPts val="300"/>
              </a:spcAft>
              <a:buFont typeface="Arial" panose="020B0604020202020204" pitchFamily="34" charset="0"/>
              <a:buChar char="•"/>
            </a:pPr>
            <a:r>
              <a:rPr lang="en-US" sz="1100" b="1" dirty="0">
                <a:ea typeface="Calibri" panose="020F0502020204030204" pitchFamily="34" charset="0"/>
                <a:cs typeface="Times New Roman" panose="02020603050405020304" pitchFamily="18" charset="0"/>
              </a:rPr>
              <a:t>Forestalling appointment no-shows </a:t>
            </a:r>
            <a:r>
              <a:rPr lang="en-US" sz="1100" dirty="0">
                <a:ea typeface="Calibri" panose="020F0502020204030204" pitchFamily="34" charset="0"/>
                <a:cs typeface="Times New Roman" panose="02020603050405020304" pitchFamily="18" charset="0"/>
              </a:rPr>
              <a:t>– unexpected gaps in appointments can have financial impact and work schedule plans. Real-time analytics can predict patients likely to miss the appoint. Improves provider satisfaction, cut down on revenue losses, and offer open slots to other patients, and increase speedy access to care. </a:t>
            </a:r>
          </a:p>
          <a:p>
            <a:pPr marL="171450" indent="-171450">
              <a:spcAft>
                <a:spcPts val="300"/>
              </a:spcAft>
              <a:buFont typeface="Arial" panose="020B0604020202020204" pitchFamily="34" charset="0"/>
              <a:buChar char="•"/>
            </a:pPr>
            <a:r>
              <a:rPr lang="en-US" sz="1100" b="1" dirty="0">
                <a:ea typeface="Calibri" panose="020F0502020204030204" pitchFamily="34" charset="0"/>
                <a:cs typeface="Times New Roman" panose="02020603050405020304" pitchFamily="18" charset="0"/>
              </a:rPr>
              <a:t>Effective Management of Supply Chain </a:t>
            </a:r>
            <a:r>
              <a:rPr lang="en-US" sz="1100" dirty="0">
                <a:ea typeface="Calibri" panose="020F0502020204030204" pitchFamily="34" charset="0"/>
                <a:cs typeface="Times New Roman" panose="02020603050405020304" pitchFamily="18" charset="0"/>
              </a:rPr>
              <a:t>- Significant opportunities for healthcare organizations to trim unnecessary spending and improve efficiency. Real-time analytics can reduce variation and gain more actionable insights into ordering patterns and supply utilization.</a:t>
            </a:r>
          </a:p>
        </p:txBody>
      </p:sp>
      <p:sp>
        <p:nvSpPr>
          <p:cNvPr id="61" name="Rectangle 60">
            <a:extLst>
              <a:ext uri="{FF2B5EF4-FFF2-40B4-BE49-F238E27FC236}">
                <a16:creationId xmlns:a16="http://schemas.microsoft.com/office/drawing/2014/main" id="{7B23B3CD-DCE5-46A7-A4BE-14DFAAFA4945}"/>
              </a:ext>
            </a:extLst>
          </p:cNvPr>
          <p:cNvSpPr/>
          <p:nvPr/>
        </p:nvSpPr>
        <p:spPr>
          <a:xfrm>
            <a:off x="482599" y="5011446"/>
            <a:ext cx="11279017" cy="1215717"/>
          </a:xfrm>
          <a:prstGeom prst="rect">
            <a:avLst/>
          </a:prstGeom>
          <a:solidFill>
            <a:schemeClr val="bg1">
              <a:lumMod val="95000"/>
            </a:schemeClr>
          </a:solidFill>
        </p:spPr>
        <p:txBody>
          <a:bodyPr wrap="square">
            <a:spAutoFit/>
          </a:bodyPr>
          <a:lstStyle/>
          <a:p>
            <a:pPr>
              <a:lnSpc>
                <a:spcPct val="150000"/>
              </a:lnSpc>
            </a:pPr>
            <a:r>
              <a:rPr lang="en-US" sz="1200" b="1" dirty="0"/>
              <a:t>Business Benefits</a:t>
            </a:r>
            <a:endParaRPr lang="en-US" sz="1200" dirty="0">
              <a:solidFill>
                <a:srgbClr val="000000"/>
              </a:solidFill>
              <a:ea typeface="Calibri" panose="020F0502020204030204" pitchFamily="34" charset="0"/>
            </a:endParaRPr>
          </a:p>
          <a:p>
            <a:pPr marL="285750" indent="-285750">
              <a:buFont typeface="Arial" panose="020B0604020202020204" pitchFamily="34" charset="0"/>
              <a:buChar char="•"/>
            </a:pPr>
            <a:r>
              <a:rPr lang="en-US" sz="1100" dirty="0">
                <a:solidFill>
                  <a:srgbClr val="000000"/>
                </a:solidFill>
                <a:ea typeface="Calibri" panose="020F0502020204030204" pitchFamily="34" charset="0"/>
              </a:rPr>
              <a:t>React in real-time to the changing business / market scenarios </a:t>
            </a:r>
          </a:p>
          <a:p>
            <a:pPr marL="285750" indent="-285750">
              <a:buFont typeface="Arial" panose="020B0604020202020204" pitchFamily="34" charset="0"/>
              <a:buChar char="•"/>
            </a:pPr>
            <a:r>
              <a:rPr lang="en-US" sz="1100" dirty="0">
                <a:solidFill>
                  <a:srgbClr val="000000"/>
                </a:solidFill>
                <a:ea typeface="Calibri" panose="020F0502020204030204" pitchFamily="34" charset="0"/>
              </a:rPr>
              <a:t>Predict from human behaviors to machines / devices lifetime patterns and make proactive informed decisions</a:t>
            </a:r>
          </a:p>
          <a:p>
            <a:pPr marL="285750" indent="-285750">
              <a:buFont typeface="Arial" panose="020B0604020202020204" pitchFamily="34" charset="0"/>
              <a:buChar char="•"/>
            </a:pPr>
            <a:r>
              <a:rPr lang="en-US" sz="1100" dirty="0"/>
              <a:t>informed decisions , ensure high level of services uptime and hence the good will.</a:t>
            </a:r>
            <a:endParaRPr lang="en-US" sz="1100" dirty="0">
              <a:solidFill>
                <a:srgbClr val="000000"/>
              </a:solidFill>
              <a:ea typeface="Calibri" panose="020F0502020204030204" pitchFamily="34" charset="0"/>
            </a:endParaRPr>
          </a:p>
          <a:p>
            <a:pPr marL="285750" indent="-285750">
              <a:buFont typeface="Arial" panose="020B0604020202020204" pitchFamily="34" charset="0"/>
              <a:buChar char="•"/>
            </a:pPr>
            <a:r>
              <a:rPr lang="en-US" sz="1100" dirty="0">
                <a:solidFill>
                  <a:srgbClr val="000000"/>
                </a:solidFill>
                <a:ea typeface="Calibri" panose="020F0502020204030204" pitchFamily="34" charset="0"/>
              </a:rPr>
              <a:t>A</a:t>
            </a:r>
            <a:r>
              <a:rPr lang="en-US" sz="1100" dirty="0">
                <a:ea typeface="Calibri" panose="020F0502020204030204" pitchFamily="34" charset="0"/>
                <a:cs typeface="Times New Roman" panose="02020603050405020304" pitchFamily="18" charset="0"/>
              </a:rPr>
              <a:t>d-hoc or exploratory data discovery for true value based payment models</a:t>
            </a:r>
          </a:p>
          <a:p>
            <a:pPr marL="285750" indent="-285750">
              <a:buFont typeface="Arial" panose="020B0604020202020204" pitchFamily="34" charset="0"/>
              <a:buChar char="•"/>
            </a:pPr>
            <a:r>
              <a:rPr lang="en-US" sz="1100" dirty="0">
                <a:ea typeface="Calibri" panose="020F0502020204030204" pitchFamily="34" charset="0"/>
                <a:cs typeface="Times New Roman" panose="02020603050405020304" pitchFamily="18" charset="0"/>
              </a:rPr>
              <a:t>Critical decision making in real-time such as, encounters, EMR, labs, benefits, billings, memberships</a:t>
            </a:r>
          </a:p>
        </p:txBody>
      </p:sp>
    </p:spTree>
    <p:extLst>
      <p:ext uri="{BB962C8B-B14F-4D97-AF65-F5344CB8AC3E}">
        <p14:creationId xmlns:p14="http://schemas.microsoft.com/office/powerpoint/2010/main" val="421171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DF85-1A1A-4C6D-AF08-18B320364F89}"/>
              </a:ext>
            </a:extLst>
          </p:cNvPr>
          <p:cNvSpPr>
            <a:spLocks noGrp="1"/>
          </p:cNvSpPr>
          <p:nvPr>
            <p:ph type="title"/>
          </p:nvPr>
        </p:nvSpPr>
        <p:spPr/>
        <p:txBody>
          <a:bodyPr/>
          <a:lstStyle/>
          <a:p>
            <a:r>
              <a:rPr lang="en-US" dirty="0"/>
              <a:t>Additional use case for Lambda Architecture</a:t>
            </a:r>
          </a:p>
        </p:txBody>
      </p:sp>
      <p:sp>
        <p:nvSpPr>
          <p:cNvPr id="3" name="Rectangle 2">
            <a:extLst>
              <a:ext uri="{FF2B5EF4-FFF2-40B4-BE49-F238E27FC236}">
                <a16:creationId xmlns:a16="http://schemas.microsoft.com/office/drawing/2014/main" id="{2E12EFB4-405A-4040-8FD3-232DEF5EB61D}"/>
              </a:ext>
            </a:extLst>
          </p:cNvPr>
          <p:cNvSpPr/>
          <p:nvPr/>
        </p:nvSpPr>
        <p:spPr>
          <a:xfrm>
            <a:off x="470517" y="1052514"/>
            <a:ext cx="10732489" cy="2693045"/>
          </a:xfrm>
          <a:prstGeom prst="rect">
            <a:avLst/>
          </a:prstGeom>
        </p:spPr>
        <p:txBody>
          <a:bodyPr wrap="square">
            <a:spAutoFit/>
          </a:bodyPr>
          <a:lstStyle/>
          <a:p>
            <a:pPr marL="342900" marR="0" lvl="0" indent="-342900">
              <a:spcBef>
                <a:spcPts val="500"/>
              </a:spcBef>
              <a:spcAft>
                <a:spcPts val="0"/>
              </a:spcAft>
              <a:buFont typeface="Symbol" panose="05050102010706020507" pitchFamily="18" charset="2"/>
              <a:buChar char=""/>
            </a:pPr>
            <a:r>
              <a:rPr lang="en-US" sz="1200" dirty="0">
                <a:solidFill>
                  <a:srgbClr val="171717"/>
                </a:solidFill>
                <a:ea typeface="Times New Roman" panose="02020603050405020304" pitchFamily="18" charset="0"/>
              </a:rPr>
              <a:t>Update a cache, update a search index, or update a data warehouse with data stored in Azure Cosmos DB.</a:t>
            </a:r>
            <a:endParaRPr lang="en-US" sz="1200" dirty="0">
              <a:ea typeface="Times New Roman" panose="02020603050405020304" pitchFamily="18" charset="0"/>
            </a:endParaRPr>
          </a:p>
          <a:p>
            <a:pPr marL="342900" marR="0" lvl="0" indent="-342900">
              <a:spcBef>
                <a:spcPts val="500"/>
              </a:spcBef>
              <a:spcAft>
                <a:spcPts val="0"/>
              </a:spcAft>
              <a:buFont typeface="Symbol" panose="05050102010706020507" pitchFamily="18" charset="2"/>
              <a:buChar char=""/>
            </a:pPr>
            <a:r>
              <a:rPr lang="en-US" sz="1200" dirty="0">
                <a:solidFill>
                  <a:srgbClr val="171717"/>
                </a:solidFill>
                <a:ea typeface="Times New Roman" panose="02020603050405020304" pitchFamily="18" charset="0"/>
              </a:rPr>
              <a:t>Implement an application-level data tiering and archival, for example, store "hot data" in Azure Cosmos DB and age out "cold data" to other storage systems, for example, </a:t>
            </a:r>
            <a:r>
              <a:rPr lang="en-US" sz="1200" u="sng" dirty="0">
                <a:solidFill>
                  <a:srgbClr val="171717"/>
                </a:solidFill>
                <a:ea typeface="Times New Roman" panose="02020603050405020304" pitchFamily="18" charset="0"/>
                <a:hlinkClick r:id="rId2"/>
              </a:rPr>
              <a:t>Azure Blob Storage</a:t>
            </a:r>
            <a:r>
              <a:rPr lang="en-US" sz="1200" dirty="0">
                <a:solidFill>
                  <a:srgbClr val="171717"/>
                </a:solidFill>
                <a:ea typeface="Times New Roman" panose="02020603050405020304" pitchFamily="18" charset="0"/>
              </a:rPr>
              <a:t>.</a:t>
            </a:r>
            <a:endParaRPr lang="en-US" sz="1200" dirty="0">
              <a:ea typeface="Times New Roman" panose="02020603050405020304" pitchFamily="18" charset="0"/>
            </a:endParaRPr>
          </a:p>
          <a:p>
            <a:pPr marL="342900" marR="0" lvl="0" indent="-342900">
              <a:spcBef>
                <a:spcPts val="500"/>
              </a:spcBef>
              <a:spcAft>
                <a:spcPts val="0"/>
              </a:spcAft>
              <a:buFont typeface="Symbol" panose="05050102010706020507" pitchFamily="18" charset="2"/>
              <a:buChar char=""/>
            </a:pPr>
            <a:r>
              <a:rPr lang="en-US" sz="1200" dirty="0">
                <a:solidFill>
                  <a:srgbClr val="171717"/>
                </a:solidFill>
                <a:ea typeface="Times New Roman" panose="02020603050405020304" pitchFamily="18" charset="0"/>
              </a:rPr>
              <a:t>Perform zero down-time migrations to another Azure Cosmos account or another Azure Cosmos container with a different logical partition key.</a:t>
            </a:r>
            <a:endParaRPr lang="en-US" sz="1200" dirty="0">
              <a:ea typeface="Times New Roman" panose="02020603050405020304" pitchFamily="18" charset="0"/>
            </a:endParaRPr>
          </a:p>
          <a:p>
            <a:pPr marL="342900" marR="0" lvl="0" indent="-342900">
              <a:spcBef>
                <a:spcPts val="500"/>
              </a:spcBef>
              <a:spcAft>
                <a:spcPts val="0"/>
              </a:spcAft>
              <a:buFont typeface="Symbol" panose="05050102010706020507" pitchFamily="18" charset="2"/>
              <a:buChar char=""/>
            </a:pPr>
            <a:r>
              <a:rPr lang="en-US" sz="1200" dirty="0">
                <a:solidFill>
                  <a:srgbClr val="171717"/>
                </a:solidFill>
                <a:ea typeface="Times New Roman" panose="02020603050405020304" pitchFamily="18" charset="0"/>
              </a:rPr>
              <a:t>Implement </a:t>
            </a:r>
            <a:r>
              <a:rPr lang="en-US" sz="1200" u="sng" dirty="0">
                <a:solidFill>
                  <a:srgbClr val="171717"/>
                </a:solidFill>
                <a:ea typeface="Times New Roman" panose="02020603050405020304" pitchFamily="18" charset="0"/>
                <a:hlinkClick r:id="rId3"/>
              </a:rPr>
              <a:t>lambda architecture</a:t>
            </a:r>
            <a:r>
              <a:rPr lang="en-US" sz="1200" dirty="0">
                <a:solidFill>
                  <a:srgbClr val="171717"/>
                </a:solidFill>
                <a:ea typeface="Times New Roman" panose="02020603050405020304" pitchFamily="18" charset="0"/>
              </a:rPr>
              <a:t> using Azure Cosmos DB, where Azure Cosmos DB supports both real-time, batch and query serving layers, thus enabling lambda architecture with low TCO.</a:t>
            </a:r>
            <a:endParaRPr lang="en-US" sz="1200" dirty="0">
              <a:ea typeface="Times New Roman" panose="02020603050405020304" pitchFamily="18" charset="0"/>
            </a:endParaRPr>
          </a:p>
          <a:p>
            <a:pPr marL="342900" marR="0" lvl="0" indent="-342900">
              <a:spcBef>
                <a:spcPts val="500"/>
              </a:spcBef>
              <a:spcAft>
                <a:spcPts val="0"/>
              </a:spcAft>
              <a:buFont typeface="Symbol" panose="05050102010706020507" pitchFamily="18" charset="2"/>
              <a:buChar char=""/>
            </a:pPr>
            <a:r>
              <a:rPr lang="en-US" sz="1200" dirty="0">
                <a:solidFill>
                  <a:srgbClr val="171717"/>
                </a:solidFill>
                <a:ea typeface="Times New Roman" panose="02020603050405020304" pitchFamily="18" charset="0"/>
              </a:rPr>
              <a:t>Receive and store event data from devices, sensors, infrastructure and applications, and process these events in real time, for example, using </a:t>
            </a:r>
            <a:r>
              <a:rPr lang="en-US" sz="1200" u="sng" dirty="0">
                <a:solidFill>
                  <a:srgbClr val="171717"/>
                </a:solidFill>
                <a:ea typeface="Times New Roman" panose="02020603050405020304" pitchFamily="18" charset="0"/>
                <a:hlinkClick r:id="rId4"/>
              </a:rPr>
              <a:t>Spark</a:t>
            </a:r>
            <a:r>
              <a:rPr lang="en-US" sz="1200" dirty="0">
                <a:solidFill>
                  <a:srgbClr val="171717"/>
                </a:solidFill>
                <a:ea typeface="Times New Roman" panose="02020603050405020304" pitchFamily="18" charset="0"/>
              </a:rPr>
              <a:t>. The following image shows how you can implement lambda architecture using Azure Cosmos DB via change feed:</a:t>
            </a:r>
            <a:endParaRPr lang="en-US" sz="1200" dirty="0">
              <a:ea typeface="Times New Roman" panose="02020603050405020304" pitchFamily="18" charset="0"/>
            </a:endParaRPr>
          </a:p>
          <a:p>
            <a:pPr marL="342900" marR="0" lvl="0" indent="-342900">
              <a:spcBef>
                <a:spcPts val="500"/>
              </a:spcBef>
              <a:spcAft>
                <a:spcPts val="0"/>
              </a:spcAft>
              <a:buFont typeface="Symbol" panose="05050102010706020507" pitchFamily="18" charset="2"/>
              <a:buChar char=""/>
            </a:pPr>
            <a:r>
              <a:rPr lang="en-US" sz="1200" dirty="0">
                <a:solidFill>
                  <a:srgbClr val="171717"/>
                </a:solidFill>
                <a:ea typeface="Times New Roman" panose="02020603050405020304" pitchFamily="18" charset="0"/>
              </a:rPr>
              <a:t>Within your </a:t>
            </a:r>
            <a:r>
              <a:rPr lang="en-US" sz="1200" u="sng" dirty="0">
                <a:solidFill>
                  <a:srgbClr val="171717"/>
                </a:solidFill>
                <a:ea typeface="Times New Roman" panose="02020603050405020304" pitchFamily="18" charset="0"/>
                <a:hlinkClick r:id="rId5"/>
              </a:rPr>
              <a:t>serverless</a:t>
            </a:r>
            <a:r>
              <a:rPr lang="en-US" sz="1200" dirty="0">
                <a:solidFill>
                  <a:srgbClr val="171717"/>
                </a:solidFill>
                <a:ea typeface="Times New Roman" panose="02020603050405020304" pitchFamily="18" charset="0"/>
              </a:rPr>
              <a:t> web or mobile apps, you can track events such as all the changes to your customer's profile, preferences, or their location and trigger certain actions, for example, sending push notifications to their devices using </a:t>
            </a:r>
            <a:r>
              <a:rPr lang="en-US" sz="1200" u="sng" dirty="0">
                <a:solidFill>
                  <a:srgbClr val="171717"/>
                </a:solidFill>
                <a:ea typeface="Times New Roman" panose="02020603050405020304" pitchFamily="18" charset="0"/>
                <a:hlinkClick r:id="rId6"/>
              </a:rPr>
              <a:t>Azure Functions</a:t>
            </a:r>
            <a:r>
              <a:rPr lang="en-US" sz="1200" dirty="0">
                <a:solidFill>
                  <a:srgbClr val="171717"/>
                </a:solidFill>
                <a:ea typeface="Times New Roman" panose="02020603050405020304" pitchFamily="18" charset="0"/>
              </a:rPr>
              <a:t>.</a:t>
            </a:r>
            <a:endParaRPr lang="en-US" sz="1200" dirty="0">
              <a:ea typeface="Times New Roman" panose="02020603050405020304" pitchFamily="18" charset="0"/>
            </a:endParaRPr>
          </a:p>
          <a:p>
            <a:pPr marL="342900" marR="0" lvl="0" indent="-342900">
              <a:spcBef>
                <a:spcPts val="500"/>
              </a:spcBef>
              <a:spcAft>
                <a:spcPts val="0"/>
              </a:spcAft>
              <a:buFont typeface="Symbol" panose="05050102010706020507" pitchFamily="18" charset="2"/>
              <a:buChar char=""/>
            </a:pPr>
            <a:r>
              <a:rPr lang="en-US" sz="1200" dirty="0">
                <a:solidFill>
                  <a:srgbClr val="171717"/>
                </a:solidFill>
                <a:ea typeface="Times New Roman" panose="02020603050405020304" pitchFamily="18" charset="0"/>
              </a:rPr>
              <a:t>If you're using Azure Cosmos DB to build a game, you can, for example, use change feed to implement real-time leaderboards based on scores from completed games.</a:t>
            </a:r>
            <a:endParaRPr lang="en-US" sz="1200" dirty="0">
              <a:ea typeface="Times New Roman" panose="02020603050405020304" pitchFamily="18" charset="0"/>
            </a:endParaRPr>
          </a:p>
        </p:txBody>
      </p:sp>
    </p:spTree>
    <p:extLst>
      <p:ext uri="{BB962C8B-B14F-4D97-AF65-F5344CB8AC3E}">
        <p14:creationId xmlns:p14="http://schemas.microsoft.com/office/powerpoint/2010/main" val="3971624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34921-4281-4A29-95CD-975C3F15902C}"/>
              </a:ext>
            </a:extLst>
          </p:cNvPr>
          <p:cNvSpPr>
            <a:spLocks noGrp="1"/>
          </p:cNvSpPr>
          <p:nvPr>
            <p:ph type="title"/>
          </p:nvPr>
        </p:nvSpPr>
        <p:spPr/>
        <p:txBody>
          <a:bodyPr/>
          <a:lstStyle/>
          <a:p>
            <a:r>
              <a:rPr lang="en-US" dirty="0"/>
              <a:t>Azure best practices</a:t>
            </a:r>
          </a:p>
        </p:txBody>
      </p:sp>
      <p:sp>
        <p:nvSpPr>
          <p:cNvPr id="3" name="Rectangle 2">
            <a:extLst>
              <a:ext uri="{FF2B5EF4-FFF2-40B4-BE49-F238E27FC236}">
                <a16:creationId xmlns:a16="http://schemas.microsoft.com/office/drawing/2014/main" id="{B5FA0C45-A11A-4000-B24A-394E79CD43F4}"/>
              </a:ext>
            </a:extLst>
          </p:cNvPr>
          <p:cNvSpPr/>
          <p:nvPr/>
        </p:nvSpPr>
        <p:spPr>
          <a:xfrm>
            <a:off x="1262741" y="585575"/>
            <a:ext cx="9238719" cy="4986301"/>
          </a:xfrm>
          <a:prstGeom prst="rect">
            <a:avLst/>
          </a:prstGeom>
        </p:spPr>
        <p:txBody>
          <a:bodyPr wrap="square">
            <a:spAutoFit/>
          </a:bodyPr>
          <a:lstStyle/>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Utilize Azure Advisor as much as possible</a:t>
            </a: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Billing should be properly managed, e.g., properly design tag schema and use it effectively</a:t>
            </a: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Resources should be created at beginning and discarded after each use, otherwise they keep accruing expenses</a:t>
            </a: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Security is a big challenge and should be diligently practiced. New security models, such as adaptive security models should be considered</a:t>
            </a: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Every architecture must address: scalability, availability, resiliency, management, and security</a:t>
            </a: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designed for self-healing</a:t>
            </a: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Make all things redundant</a:t>
            </a: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minimize coordination</a:t>
            </a: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Design to scale out</a:t>
            </a: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Partition around limits</a:t>
            </a: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Design operations</a:t>
            </a: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Use the right data store for the right job</a:t>
            </a: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Build for the need of business</a:t>
            </a:r>
          </a:p>
        </p:txBody>
      </p:sp>
    </p:spTree>
    <p:extLst>
      <p:ext uri="{BB962C8B-B14F-4D97-AF65-F5344CB8AC3E}">
        <p14:creationId xmlns:p14="http://schemas.microsoft.com/office/powerpoint/2010/main" val="3709557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CA62-3BD8-4D78-9F78-17B1423383EA}"/>
              </a:ext>
            </a:extLst>
          </p:cNvPr>
          <p:cNvSpPr>
            <a:spLocks noGrp="1"/>
          </p:cNvSpPr>
          <p:nvPr>
            <p:ph type="title"/>
          </p:nvPr>
        </p:nvSpPr>
        <p:spPr/>
        <p:txBody>
          <a:bodyPr/>
          <a:lstStyle/>
          <a:p>
            <a:r>
              <a:rPr lang="en-US" dirty="0">
                <a:solidFill>
                  <a:schemeClr val="bg2"/>
                </a:solidFill>
                <a:latin typeface="Century Gothic" panose="020B0502020202020204" pitchFamily="34" charset="0"/>
              </a:rPr>
              <a:t>Azure Data Lake - Reference Architecture </a:t>
            </a:r>
            <a:endParaRPr lang="en-US" dirty="0"/>
          </a:p>
        </p:txBody>
      </p:sp>
      <p:sp>
        <p:nvSpPr>
          <p:cNvPr id="3" name="Rectangle 2">
            <a:extLst>
              <a:ext uri="{FF2B5EF4-FFF2-40B4-BE49-F238E27FC236}">
                <a16:creationId xmlns:a16="http://schemas.microsoft.com/office/drawing/2014/main" id="{FB094623-1E3E-49F1-A67C-61506CF0619D}"/>
              </a:ext>
            </a:extLst>
          </p:cNvPr>
          <p:cNvSpPr/>
          <p:nvPr/>
        </p:nvSpPr>
        <p:spPr>
          <a:xfrm>
            <a:off x="8477597" y="3630241"/>
            <a:ext cx="1132756" cy="426153"/>
          </a:xfrm>
          <a:prstGeom prst="rect">
            <a:avLst/>
          </a:prstGeom>
          <a:solidFill>
            <a:sysClr val="window" lastClr="FFFFFF"/>
          </a:solidFill>
          <a:ln w="12700" cap="flat" cmpd="sng" algn="ctr">
            <a:solidFill>
              <a:srgbClr val="213E97"/>
            </a:solidFill>
            <a:prstDash val="solid"/>
          </a:ln>
          <a:effectLst/>
        </p:spPr>
        <p:txBody>
          <a:bodyPr rtlCol="0" anchor="b"/>
          <a:lstStyle/>
          <a:p>
            <a:pPr algn="ctr" defTabSz="914354">
              <a:defRPr/>
            </a:pPr>
            <a:endParaRPr lang="en-US" sz="800" kern="0" dirty="0">
              <a:solidFill>
                <a:prstClr val="black"/>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605FDD50-E367-42F0-9B43-0435495B645F}"/>
              </a:ext>
            </a:extLst>
          </p:cNvPr>
          <p:cNvSpPr/>
          <p:nvPr/>
        </p:nvSpPr>
        <p:spPr>
          <a:xfrm>
            <a:off x="5560801" y="4284168"/>
            <a:ext cx="1596909" cy="575837"/>
          </a:xfrm>
          <a:prstGeom prst="rect">
            <a:avLst/>
          </a:prstGeom>
          <a:solidFill>
            <a:sysClr val="window" lastClr="FFFFFF"/>
          </a:solidFill>
          <a:ln w="12700" cap="flat" cmpd="sng" algn="ctr">
            <a:solidFill>
              <a:srgbClr val="213E97"/>
            </a:solidFill>
            <a:prstDash val="solid"/>
          </a:ln>
          <a:effectLst/>
        </p:spPr>
        <p:txBody>
          <a:bodyPr rtlCol="0" anchor="b"/>
          <a:lstStyle/>
          <a:p>
            <a:pPr algn="ctr" defTabSz="914354">
              <a:defRPr/>
            </a:pPr>
            <a:endParaRPr lang="en-US" sz="800" kern="0" dirty="0">
              <a:solidFill>
                <a:prstClr val="black"/>
              </a:solidFill>
              <a:latin typeface="Calibri" panose="020F0502020204030204" pitchFamily="34" charset="0"/>
              <a:cs typeface="Calibri" panose="020F0502020204030204" pitchFamily="34" charset="0"/>
            </a:endParaRPr>
          </a:p>
        </p:txBody>
      </p:sp>
      <p:grpSp>
        <p:nvGrpSpPr>
          <p:cNvPr id="5" name="Group 4">
            <a:extLst>
              <a:ext uri="{FF2B5EF4-FFF2-40B4-BE49-F238E27FC236}">
                <a16:creationId xmlns:a16="http://schemas.microsoft.com/office/drawing/2014/main" id="{59C7AFB5-7EA5-4AFF-85AB-29DEC73A2E0A}"/>
              </a:ext>
            </a:extLst>
          </p:cNvPr>
          <p:cNvGrpSpPr/>
          <p:nvPr/>
        </p:nvGrpSpPr>
        <p:grpSpPr>
          <a:xfrm>
            <a:off x="3454475" y="1690785"/>
            <a:ext cx="760803" cy="1184840"/>
            <a:chOff x="2040132" y="1145208"/>
            <a:chExt cx="570602" cy="1094401"/>
          </a:xfrm>
        </p:grpSpPr>
        <p:sp>
          <p:nvSpPr>
            <p:cNvPr id="6" name="Rectangle 5">
              <a:extLst>
                <a:ext uri="{FF2B5EF4-FFF2-40B4-BE49-F238E27FC236}">
                  <a16:creationId xmlns:a16="http://schemas.microsoft.com/office/drawing/2014/main" id="{AF665D21-7FCB-4650-82CC-46AD207BC6DE}"/>
                </a:ext>
              </a:extLst>
            </p:cNvPr>
            <p:cNvSpPr/>
            <p:nvPr/>
          </p:nvSpPr>
          <p:spPr>
            <a:xfrm>
              <a:off x="2040132" y="1155251"/>
              <a:ext cx="570602" cy="1084358"/>
            </a:xfrm>
            <a:prstGeom prst="rect">
              <a:avLst/>
            </a:prstGeom>
            <a:solidFill>
              <a:sysClr val="window" lastClr="FFFFFF">
                <a:alpha val="16000"/>
              </a:sysClr>
            </a:solidFill>
            <a:ln w="12700" cap="flat" cmpd="sng" algn="ctr">
              <a:solidFill>
                <a:srgbClr val="213E97">
                  <a:shade val="50000"/>
                </a:srgbClr>
              </a:solidFill>
              <a:prstDash val="solid"/>
            </a:ln>
            <a:effectLst/>
          </p:spPr>
          <p:txBody>
            <a:bodyPr rtlCol="0" anchor="ctr"/>
            <a:lstStyle/>
            <a:p>
              <a:pPr algn="ctr" defTabSz="914354">
                <a:defRPr/>
              </a:pPr>
              <a:endParaRPr lang="en-US" kern="0" dirty="0">
                <a:solidFill>
                  <a:srgbClr val="141414"/>
                </a:solidFill>
                <a:latin typeface="Calibri" panose="020F0502020204030204"/>
              </a:endParaRPr>
            </a:p>
          </p:txBody>
        </p:sp>
        <p:sp>
          <p:nvSpPr>
            <p:cNvPr id="7" name="Rectangle 6">
              <a:extLst>
                <a:ext uri="{FF2B5EF4-FFF2-40B4-BE49-F238E27FC236}">
                  <a16:creationId xmlns:a16="http://schemas.microsoft.com/office/drawing/2014/main" id="{053AF33C-763B-48B9-B3F2-83D9B0BB91E6}"/>
                </a:ext>
              </a:extLst>
            </p:cNvPr>
            <p:cNvSpPr/>
            <p:nvPr/>
          </p:nvSpPr>
          <p:spPr>
            <a:xfrm>
              <a:off x="2042806" y="1145208"/>
              <a:ext cx="566843" cy="242587"/>
            </a:xfrm>
            <a:prstGeom prst="rect">
              <a:avLst/>
            </a:prstGeom>
            <a:solidFill>
              <a:srgbClr val="0537A3"/>
            </a:solidFill>
            <a:ln w="6350" cap="flat" cmpd="sng" algn="ctr">
              <a:solidFill>
                <a:srgbClr val="184998"/>
              </a:solidFill>
              <a:prstDash val="solid"/>
            </a:ln>
            <a:effectLst/>
          </p:spPr>
          <p:txBody>
            <a:bodyPr rtlCol="0" anchor="ctr"/>
            <a:lstStyle/>
            <a:p>
              <a:pPr algn="ctr" defTabSz="609570">
                <a:defRPr/>
              </a:pPr>
              <a:r>
                <a:rPr lang="en-US" sz="1067" b="1" dirty="0">
                  <a:solidFill>
                    <a:prstClr val="white"/>
                  </a:solidFill>
                  <a:latin typeface="Calibri" panose="020F0502020204030204" pitchFamily="34" charset="0"/>
                  <a:cs typeface="Calibri" panose="020F0502020204030204" pitchFamily="34" charset="0"/>
                </a:rPr>
                <a:t>Raw</a:t>
              </a:r>
            </a:p>
          </p:txBody>
        </p:sp>
      </p:grpSp>
      <p:sp>
        <p:nvSpPr>
          <p:cNvPr id="8" name="Rectangle 7">
            <a:extLst>
              <a:ext uri="{FF2B5EF4-FFF2-40B4-BE49-F238E27FC236}">
                <a16:creationId xmlns:a16="http://schemas.microsoft.com/office/drawing/2014/main" id="{5BEC7984-DC80-4550-85F5-9D99F840CBF4}"/>
              </a:ext>
            </a:extLst>
          </p:cNvPr>
          <p:cNvSpPr/>
          <p:nvPr/>
        </p:nvSpPr>
        <p:spPr>
          <a:xfrm>
            <a:off x="1239481" y="1412728"/>
            <a:ext cx="105256" cy="4014221"/>
          </a:xfrm>
          <a:prstGeom prst="rect">
            <a:avLst/>
          </a:prstGeom>
          <a:solidFill>
            <a:srgbClr val="213E97"/>
          </a:solidFill>
          <a:ln w="9525" cap="flat" cmpd="sng" algn="ctr">
            <a:noFill/>
            <a:prstDash val="solid"/>
          </a:ln>
          <a:effectLst/>
        </p:spPr>
        <p:txBody>
          <a:bodyPr vert="vert270" rtlCol="0" anchor="ctr"/>
          <a:lstStyle/>
          <a:p>
            <a:pPr algn="ctr" defTabSz="914354">
              <a:defRPr/>
            </a:pPr>
            <a:r>
              <a:rPr lang="en-US" sz="933" kern="0" dirty="0">
                <a:solidFill>
                  <a:prstClr val="white"/>
                </a:solidFill>
                <a:latin typeface="Calibiri"/>
              </a:rPr>
              <a:t>VPN</a:t>
            </a:r>
          </a:p>
        </p:txBody>
      </p:sp>
      <p:sp>
        <p:nvSpPr>
          <p:cNvPr id="9" name="Rounded Rectangle 15">
            <a:extLst>
              <a:ext uri="{FF2B5EF4-FFF2-40B4-BE49-F238E27FC236}">
                <a16:creationId xmlns:a16="http://schemas.microsoft.com/office/drawing/2014/main" id="{FC0A5E1B-7642-428B-9B7A-71B069E056DD}"/>
              </a:ext>
            </a:extLst>
          </p:cNvPr>
          <p:cNvSpPr>
            <a:spLocks noChangeArrowheads="1"/>
          </p:cNvSpPr>
          <p:nvPr/>
        </p:nvSpPr>
        <p:spPr bwMode="auto">
          <a:xfrm>
            <a:off x="1622725" y="1618094"/>
            <a:ext cx="839988" cy="3777385"/>
          </a:xfrm>
          <a:prstGeom prst="roundRect">
            <a:avLst>
              <a:gd name="adj" fmla="val 3153"/>
            </a:avLst>
          </a:prstGeom>
          <a:solidFill>
            <a:sysClr val="window" lastClr="FFFFFF"/>
          </a:solidFill>
          <a:ln w="12700" algn="ctr">
            <a:solidFill>
              <a:srgbClr val="1FB14A"/>
            </a:solidFill>
            <a:round/>
            <a:headEnd/>
            <a:tailEnd/>
          </a:ln>
        </p:spPr>
        <p:txBody>
          <a:bodyPr lIns="121873" tIns="60936" rIns="121873" bIns="60936" anchor="ctr"/>
          <a:lstStyle/>
          <a:p>
            <a:pPr defTabSz="1218540" fontAlgn="base">
              <a:spcBef>
                <a:spcPct val="0"/>
              </a:spcBef>
              <a:spcAft>
                <a:spcPct val="0"/>
              </a:spcAft>
              <a:buFont typeface="Wingdings" pitchFamily="2" charset="2"/>
              <a:buChar char="§"/>
              <a:defRPr/>
            </a:pPr>
            <a:endParaRPr lang="en-US" sz="1000" u="sng" kern="0" dirty="0">
              <a:solidFill>
                <a:srgbClr val="000000"/>
              </a:solidFill>
              <a:latin typeface="Calibri" panose="020F0502020204030204" pitchFamily="34" charset="0"/>
              <a:cs typeface="Arial" charset="0"/>
            </a:endParaRPr>
          </a:p>
          <a:p>
            <a:pPr algn="just" defTabSz="1218540" fontAlgn="base">
              <a:lnSpc>
                <a:spcPct val="105000"/>
              </a:lnSpc>
              <a:spcBef>
                <a:spcPts val="100"/>
              </a:spcBef>
              <a:spcAft>
                <a:spcPts val="100"/>
              </a:spcAft>
              <a:buSzPct val="80000"/>
              <a:defRPr/>
            </a:pPr>
            <a:endParaRPr lang="en-US" sz="1000" b="1" kern="0" dirty="0">
              <a:solidFill>
                <a:srgbClr val="000000"/>
              </a:solidFill>
              <a:latin typeface="Calibri" panose="020F0502020204030204" pitchFamily="34" charset="0"/>
              <a:cs typeface="Arial" charset="0"/>
            </a:endParaRPr>
          </a:p>
        </p:txBody>
      </p:sp>
      <p:sp>
        <p:nvSpPr>
          <p:cNvPr id="10" name="Round Same Side Corner Rectangle 5">
            <a:extLst>
              <a:ext uri="{FF2B5EF4-FFF2-40B4-BE49-F238E27FC236}">
                <a16:creationId xmlns:a16="http://schemas.microsoft.com/office/drawing/2014/main" id="{D1F31735-3665-4996-BBDF-543C22D3B886}"/>
              </a:ext>
            </a:extLst>
          </p:cNvPr>
          <p:cNvSpPr/>
          <p:nvPr/>
        </p:nvSpPr>
        <p:spPr bwMode="auto">
          <a:xfrm>
            <a:off x="1621499" y="1275807"/>
            <a:ext cx="837683" cy="374892"/>
          </a:xfrm>
          <a:prstGeom prst="round2SameRect">
            <a:avLst>
              <a:gd name="adj1" fmla="val 0"/>
              <a:gd name="adj2" fmla="val 0"/>
            </a:avLst>
          </a:prstGeom>
          <a:solidFill>
            <a:srgbClr val="1FB14A"/>
          </a:solidFill>
          <a:ln w="25400" cap="flat" cmpd="sng" algn="ctr">
            <a:noFill/>
            <a:prstDash val="solid"/>
          </a:ln>
          <a:effectLst/>
        </p:spPr>
        <p:txBody>
          <a:bodyPr lIns="76153" tIns="38075" rIns="76153" bIns="38075" rtlCol="0" anchor="ctr"/>
          <a:lstStyle/>
          <a:p>
            <a:pPr algn="ctr" defTabSz="914309" fontAlgn="base">
              <a:spcBef>
                <a:spcPct val="0"/>
              </a:spcBef>
              <a:spcAft>
                <a:spcPct val="0"/>
              </a:spcAft>
              <a:defRPr/>
            </a:pPr>
            <a:r>
              <a:rPr lang="de-DE" sz="1067" b="1" kern="0" dirty="0">
                <a:solidFill>
                  <a:srgbClr val="FFFFFF"/>
                </a:solidFill>
                <a:latin typeface="Calibri" panose="020F0502020204030204"/>
              </a:rPr>
              <a:t>Data Access</a:t>
            </a:r>
            <a:endParaRPr lang="en-US" sz="1067" b="1" kern="0" dirty="0">
              <a:solidFill>
                <a:srgbClr val="FFFFFF"/>
              </a:solidFill>
              <a:latin typeface="Calibri" panose="020F0502020204030204"/>
            </a:endParaRPr>
          </a:p>
        </p:txBody>
      </p:sp>
      <p:pic>
        <p:nvPicPr>
          <p:cNvPr id="11" name="Picture 10">
            <a:extLst>
              <a:ext uri="{FF2B5EF4-FFF2-40B4-BE49-F238E27FC236}">
                <a16:creationId xmlns:a16="http://schemas.microsoft.com/office/drawing/2014/main" id="{ADCEA113-B82A-4C04-B682-4DC65358C63B}"/>
              </a:ext>
            </a:extLst>
          </p:cNvPr>
          <p:cNvPicPr>
            <a:picLocks noChangeAspect="1"/>
          </p:cNvPicPr>
          <p:nvPr/>
        </p:nvPicPr>
        <p:blipFill>
          <a:blip r:embed="rId2"/>
          <a:stretch>
            <a:fillRect/>
          </a:stretch>
        </p:blipFill>
        <p:spPr>
          <a:xfrm rot="5400000">
            <a:off x="1864847" y="1683886"/>
            <a:ext cx="370035" cy="445156"/>
          </a:xfrm>
          <a:prstGeom prst="rect">
            <a:avLst/>
          </a:prstGeom>
        </p:spPr>
      </p:pic>
      <p:sp>
        <p:nvSpPr>
          <p:cNvPr id="12" name="TextBox 11">
            <a:extLst>
              <a:ext uri="{FF2B5EF4-FFF2-40B4-BE49-F238E27FC236}">
                <a16:creationId xmlns:a16="http://schemas.microsoft.com/office/drawing/2014/main" id="{49F1C4E4-EF7E-4DAB-8CA9-F592EAEA9DC8}"/>
              </a:ext>
            </a:extLst>
          </p:cNvPr>
          <p:cNvSpPr txBox="1"/>
          <p:nvPr/>
        </p:nvSpPr>
        <p:spPr>
          <a:xfrm>
            <a:off x="1602005" y="2068615"/>
            <a:ext cx="959604" cy="276950"/>
          </a:xfrm>
          <a:prstGeom prst="rect">
            <a:avLst/>
          </a:prstGeom>
          <a:noFill/>
        </p:spPr>
        <p:txBody>
          <a:bodyPr wrap="square" lIns="121873" tIns="60936" rIns="121873" bIns="60936" rtlCol="0">
            <a:spAutoFit/>
          </a:bodyPr>
          <a:lstStyle/>
          <a:p>
            <a:pPr algn="ctr" defTabSz="1218540">
              <a:defRPr/>
            </a:pPr>
            <a:r>
              <a:rPr lang="en-US" sz="1000" b="1" kern="0" dirty="0">
                <a:solidFill>
                  <a:prstClr val="black"/>
                </a:solidFill>
                <a:latin typeface="Calibri" panose="020F0502020204030204" pitchFamily="34" charset="0"/>
              </a:rPr>
              <a:t>ODBC/JDBC</a:t>
            </a:r>
          </a:p>
        </p:txBody>
      </p:sp>
      <p:pic>
        <p:nvPicPr>
          <p:cNvPr id="13" name="Picture 27" descr="http://files.softicons.com/download/system-icons/web0.2ama-icons-by-chrfb/png/256x256/File%20-%20Spreadsheet.png">
            <a:extLst>
              <a:ext uri="{FF2B5EF4-FFF2-40B4-BE49-F238E27FC236}">
                <a16:creationId xmlns:a16="http://schemas.microsoft.com/office/drawing/2014/main" id="{176B6DA8-CBA4-499E-97C4-3553B2228A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1921" y="2338893"/>
            <a:ext cx="305940" cy="2751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7" descr="http://files.softicons.com/download/system-icons/web0.2ama-icons-by-chrfb/png/256x256/File%20-%20Spreadsheet.png">
            <a:extLst>
              <a:ext uri="{FF2B5EF4-FFF2-40B4-BE49-F238E27FC236}">
                <a16:creationId xmlns:a16="http://schemas.microsoft.com/office/drawing/2014/main" id="{09B1BB06-76B1-43E8-94C1-8AAE0731A3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2517" y="2357579"/>
            <a:ext cx="305940" cy="27511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7" descr="http://files.softicons.com/download/system-icons/web0.2ama-icons-by-chrfb/png/256x256/File%20-%20Spreadsheet.png">
            <a:extLst>
              <a:ext uri="{FF2B5EF4-FFF2-40B4-BE49-F238E27FC236}">
                <a16:creationId xmlns:a16="http://schemas.microsoft.com/office/drawing/2014/main" id="{81F5E91F-E90D-40CA-AEBC-F4BE253BD9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9469" y="2441543"/>
            <a:ext cx="305940" cy="27511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A5EF5A28-A69A-4D94-B6E1-76657A617758}"/>
              </a:ext>
            </a:extLst>
          </p:cNvPr>
          <p:cNvSpPr txBox="1"/>
          <p:nvPr/>
        </p:nvSpPr>
        <p:spPr>
          <a:xfrm>
            <a:off x="1703287" y="2655962"/>
            <a:ext cx="731199" cy="276950"/>
          </a:xfrm>
          <a:prstGeom prst="rect">
            <a:avLst/>
          </a:prstGeom>
          <a:noFill/>
        </p:spPr>
        <p:txBody>
          <a:bodyPr wrap="square" lIns="121873" tIns="60936" rIns="121873" bIns="60936" rtlCol="0">
            <a:spAutoFit/>
          </a:bodyPr>
          <a:lstStyle/>
          <a:p>
            <a:pPr algn="ctr" defTabSz="1218540">
              <a:defRPr/>
            </a:pPr>
            <a:r>
              <a:rPr lang="en-US" sz="1000" kern="0" dirty="0">
                <a:solidFill>
                  <a:prstClr val="black"/>
                </a:solidFill>
                <a:latin typeface="Calibri" panose="020F0502020204030204" pitchFamily="34" charset="0"/>
              </a:rPr>
              <a:t>Files</a:t>
            </a:r>
          </a:p>
        </p:txBody>
      </p:sp>
      <p:pic>
        <p:nvPicPr>
          <p:cNvPr id="17" name="Picture 4" descr="https://www.west-wind.com/wsdlgenerator/images/WebService_128.png">
            <a:extLst>
              <a:ext uri="{FF2B5EF4-FFF2-40B4-BE49-F238E27FC236}">
                <a16:creationId xmlns:a16="http://schemas.microsoft.com/office/drawing/2014/main" id="{DA05532E-3DEB-4292-AD2B-6662F471F67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50310" y="2996471"/>
            <a:ext cx="433777" cy="21459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786B032-FD18-4137-8A03-478C825ABE36}"/>
              </a:ext>
            </a:extLst>
          </p:cNvPr>
          <p:cNvSpPr txBox="1"/>
          <p:nvPr/>
        </p:nvSpPr>
        <p:spPr>
          <a:xfrm>
            <a:off x="1541019" y="3154221"/>
            <a:ext cx="1055459" cy="276950"/>
          </a:xfrm>
          <a:prstGeom prst="rect">
            <a:avLst/>
          </a:prstGeom>
          <a:noFill/>
        </p:spPr>
        <p:txBody>
          <a:bodyPr wrap="square" lIns="121873" tIns="60936" rIns="121873" bIns="60936" rtlCol="0">
            <a:spAutoFit/>
          </a:bodyPr>
          <a:lstStyle/>
          <a:p>
            <a:pPr algn="ctr" defTabSz="1218540">
              <a:defRPr/>
            </a:pPr>
            <a:r>
              <a:rPr lang="en-US" sz="1000" kern="0" dirty="0">
                <a:solidFill>
                  <a:prstClr val="black"/>
                </a:solidFill>
                <a:latin typeface="Calibri" panose="020F0502020204030204" pitchFamily="34" charset="0"/>
              </a:rPr>
              <a:t>Web Services</a:t>
            </a:r>
          </a:p>
        </p:txBody>
      </p:sp>
      <p:sp>
        <p:nvSpPr>
          <p:cNvPr id="19" name="Rounded Rectangle 16">
            <a:extLst>
              <a:ext uri="{FF2B5EF4-FFF2-40B4-BE49-F238E27FC236}">
                <a16:creationId xmlns:a16="http://schemas.microsoft.com/office/drawing/2014/main" id="{B7E19A3E-AB2C-49B1-99F0-5F9AF8E4E120}"/>
              </a:ext>
            </a:extLst>
          </p:cNvPr>
          <p:cNvSpPr/>
          <p:nvPr/>
        </p:nvSpPr>
        <p:spPr>
          <a:xfrm>
            <a:off x="114264" y="1806184"/>
            <a:ext cx="1044385" cy="3614755"/>
          </a:xfrm>
          <a:prstGeom prst="roundRect">
            <a:avLst>
              <a:gd name="adj" fmla="val 0"/>
            </a:avLst>
          </a:prstGeom>
          <a:solidFill>
            <a:sysClr val="window" lastClr="FFFFFF"/>
          </a:solidFill>
          <a:ln w="9525" cap="flat" cmpd="sng" algn="ctr">
            <a:solidFill>
              <a:srgbClr val="213E97"/>
            </a:solidFill>
            <a:prstDash val="solid"/>
          </a:ln>
          <a:effectLst/>
        </p:spPr>
        <p:txBody>
          <a:bodyPr lIns="76153" tIns="38075" rIns="76153" bIns="38075" rtlCol="0" anchor="ctr"/>
          <a:lstStyle/>
          <a:p>
            <a:pPr algn="ctr" defTabSz="761374">
              <a:defRPr/>
            </a:pPr>
            <a:endParaRPr lang="en-US" sz="1000" b="1" kern="0" dirty="0">
              <a:solidFill>
                <a:prstClr val="white"/>
              </a:solidFill>
              <a:latin typeface="Calibri" panose="020F0502020204030204" pitchFamily="34" charset="0"/>
              <a:ea typeface="ＭＳ Ｐゴシック" pitchFamily="-112" charset="-128"/>
              <a:cs typeface="Calibri" panose="020F0502020204030204" pitchFamily="34" charset="0"/>
            </a:endParaRPr>
          </a:p>
        </p:txBody>
      </p:sp>
      <p:sp>
        <p:nvSpPr>
          <p:cNvPr id="20" name="Round Same Side Corner Rectangle 17">
            <a:extLst>
              <a:ext uri="{FF2B5EF4-FFF2-40B4-BE49-F238E27FC236}">
                <a16:creationId xmlns:a16="http://schemas.microsoft.com/office/drawing/2014/main" id="{90660C45-19B5-490A-BE40-1DEB15BB49CF}"/>
              </a:ext>
            </a:extLst>
          </p:cNvPr>
          <p:cNvSpPr/>
          <p:nvPr/>
        </p:nvSpPr>
        <p:spPr bwMode="auto">
          <a:xfrm>
            <a:off x="111264" y="1397923"/>
            <a:ext cx="1065820" cy="364965"/>
          </a:xfrm>
          <a:prstGeom prst="round2SameRect">
            <a:avLst>
              <a:gd name="adj1" fmla="val 0"/>
              <a:gd name="adj2" fmla="val 0"/>
            </a:avLst>
          </a:prstGeom>
          <a:solidFill>
            <a:srgbClr val="213E97"/>
          </a:solidFill>
          <a:ln w="25400" cap="flat" cmpd="sng" algn="ctr">
            <a:noFill/>
            <a:prstDash val="solid"/>
          </a:ln>
          <a:effectLst/>
        </p:spPr>
        <p:txBody>
          <a:bodyPr lIns="76153" tIns="38075" rIns="76153" bIns="38075" rtlCol="0" anchor="ctr"/>
          <a:lstStyle/>
          <a:p>
            <a:pPr algn="ctr" defTabSz="914309">
              <a:defRPr/>
            </a:pPr>
            <a:r>
              <a:rPr lang="de-DE" sz="1067" b="1" kern="0" dirty="0">
                <a:solidFill>
                  <a:srgbClr val="FFFFFF"/>
                </a:solidFill>
                <a:latin typeface="Calibri" panose="020F0502020204030204"/>
              </a:rPr>
              <a:t>Source Layer</a:t>
            </a:r>
            <a:endParaRPr lang="en-US" sz="1067" b="1" kern="0" dirty="0">
              <a:solidFill>
                <a:srgbClr val="FFFFFF"/>
              </a:solidFill>
              <a:latin typeface="Calibri" panose="020F0502020204030204"/>
            </a:endParaRPr>
          </a:p>
        </p:txBody>
      </p:sp>
      <p:sp>
        <p:nvSpPr>
          <p:cNvPr id="21" name="Rounded Rectangle 15">
            <a:extLst>
              <a:ext uri="{FF2B5EF4-FFF2-40B4-BE49-F238E27FC236}">
                <a16:creationId xmlns:a16="http://schemas.microsoft.com/office/drawing/2014/main" id="{33966EB9-0629-458E-9F34-A155214619FC}"/>
              </a:ext>
            </a:extLst>
          </p:cNvPr>
          <p:cNvSpPr>
            <a:spLocks noChangeArrowheads="1"/>
          </p:cNvSpPr>
          <p:nvPr/>
        </p:nvSpPr>
        <p:spPr bwMode="auto">
          <a:xfrm>
            <a:off x="10961162" y="1471004"/>
            <a:ext cx="1000475" cy="3809387"/>
          </a:xfrm>
          <a:prstGeom prst="roundRect">
            <a:avLst>
              <a:gd name="adj" fmla="val 3153"/>
            </a:avLst>
          </a:prstGeom>
          <a:solidFill>
            <a:sysClr val="window" lastClr="FFFFFF"/>
          </a:solidFill>
          <a:ln w="12700" algn="ctr">
            <a:solidFill>
              <a:srgbClr val="1FB14A"/>
            </a:solidFill>
            <a:round/>
            <a:headEnd/>
            <a:tailEnd/>
          </a:ln>
        </p:spPr>
        <p:txBody>
          <a:bodyPr lIns="121873" tIns="60936" rIns="121873" bIns="60936" anchor="ctr"/>
          <a:lstStyle/>
          <a:p>
            <a:pPr defTabSz="1218540" fontAlgn="base">
              <a:spcBef>
                <a:spcPct val="0"/>
              </a:spcBef>
              <a:spcAft>
                <a:spcPct val="0"/>
              </a:spcAft>
              <a:buFont typeface="Wingdings" pitchFamily="2" charset="2"/>
              <a:buChar char="§"/>
              <a:defRPr/>
            </a:pPr>
            <a:endParaRPr lang="en-US" sz="1000" u="sng" kern="0" dirty="0">
              <a:solidFill>
                <a:srgbClr val="000000"/>
              </a:solidFill>
              <a:latin typeface="Calibri" panose="020F0502020204030204" pitchFamily="34" charset="0"/>
              <a:cs typeface="Arial" charset="0"/>
            </a:endParaRPr>
          </a:p>
          <a:p>
            <a:pPr algn="just" defTabSz="1218540" fontAlgn="base">
              <a:lnSpc>
                <a:spcPct val="105000"/>
              </a:lnSpc>
              <a:spcBef>
                <a:spcPts val="100"/>
              </a:spcBef>
              <a:spcAft>
                <a:spcPts val="100"/>
              </a:spcAft>
              <a:buSzPct val="80000"/>
              <a:defRPr/>
            </a:pPr>
            <a:endParaRPr lang="en-US" sz="1000" b="1" kern="0" dirty="0">
              <a:solidFill>
                <a:srgbClr val="000000"/>
              </a:solidFill>
              <a:latin typeface="Calibri" panose="020F0502020204030204" pitchFamily="34" charset="0"/>
              <a:cs typeface="Arial" charset="0"/>
            </a:endParaRPr>
          </a:p>
        </p:txBody>
      </p:sp>
      <p:sp>
        <p:nvSpPr>
          <p:cNvPr id="22" name="Round Same Side Corner Rectangle 26">
            <a:extLst>
              <a:ext uri="{FF2B5EF4-FFF2-40B4-BE49-F238E27FC236}">
                <a16:creationId xmlns:a16="http://schemas.microsoft.com/office/drawing/2014/main" id="{B31FAADE-3F14-4F7F-849B-BA0BC5A6190F}"/>
              </a:ext>
            </a:extLst>
          </p:cNvPr>
          <p:cNvSpPr/>
          <p:nvPr/>
        </p:nvSpPr>
        <p:spPr bwMode="auto">
          <a:xfrm>
            <a:off x="11028204" y="1102409"/>
            <a:ext cx="933433" cy="362772"/>
          </a:xfrm>
          <a:prstGeom prst="round2SameRect">
            <a:avLst>
              <a:gd name="adj1" fmla="val 0"/>
              <a:gd name="adj2" fmla="val 0"/>
            </a:avLst>
          </a:prstGeom>
          <a:solidFill>
            <a:srgbClr val="1FB14A"/>
          </a:solidFill>
          <a:ln w="25400" cap="flat" cmpd="sng" algn="ctr">
            <a:noFill/>
            <a:prstDash val="solid"/>
          </a:ln>
          <a:effectLst/>
        </p:spPr>
        <p:txBody>
          <a:bodyPr lIns="76153" tIns="38075" rIns="76153" bIns="38075" rtlCol="0" anchor="ctr"/>
          <a:lstStyle/>
          <a:p>
            <a:pPr algn="ctr" defTabSz="1218540">
              <a:defRPr/>
            </a:pPr>
            <a:r>
              <a:rPr lang="en-US" sz="933" b="1" kern="0" dirty="0">
                <a:solidFill>
                  <a:srgbClr val="FFFFFF"/>
                </a:solidFill>
                <a:latin typeface="Calibri" panose="020F0502020204030204" pitchFamily="34" charset="0"/>
              </a:rPr>
              <a:t>Data Consumption</a:t>
            </a:r>
          </a:p>
        </p:txBody>
      </p:sp>
      <p:pic>
        <p:nvPicPr>
          <p:cNvPr id="23" name="Picture 4" descr="Image result for personal computer logo">
            <a:extLst>
              <a:ext uri="{FF2B5EF4-FFF2-40B4-BE49-F238E27FC236}">
                <a16:creationId xmlns:a16="http://schemas.microsoft.com/office/drawing/2014/main" id="{77600ECF-DA7D-47EB-9816-9C9E9817BE3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20154" y="2100613"/>
            <a:ext cx="283413" cy="25486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Image result for web logo">
            <a:extLst>
              <a:ext uri="{FF2B5EF4-FFF2-40B4-BE49-F238E27FC236}">
                <a16:creationId xmlns:a16="http://schemas.microsoft.com/office/drawing/2014/main" id="{D477A151-914C-4934-A8EF-43261ACEA15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21643" y="2472247"/>
            <a:ext cx="256368" cy="282855"/>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6B86D991-1E02-4071-A4EC-AC571583F76C}"/>
              </a:ext>
            </a:extLst>
          </p:cNvPr>
          <p:cNvSpPr txBox="1"/>
          <p:nvPr/>
        </p:nvSpPr>
        <p:spPr>
          <a:xfrm>
            <a:off x="11346499" y="2458567"/>
            <a:ext cx="659599" cy="369283"/>
          </a:xfrm>
          <a:prstGeom prst="rect">
            <a:avLst/>
          </a:prstGeom>
          <a:noFill/>
        </p:spPr>
        <p:txBody>
          <a:bodyPr wrap="square" lIns="121873" tIns="60936" rIns="121873" bIns="60936" rtlCol="0">
            <a:spAutoFit/>
          </a:bodyPr>
          <a:lstStyle/>
          <a:p>
            <a:pPr algn="ctr" defTabSz="1218540">
              <a:defRPr/>
            </a:pPr>
            <a:r>
              <a:rPr lang="en-US" sz="800" b="1" kern="0" dirty="0">
                <a:solidFill>
                  <a:prstClr val="black"/>
                </a:solidFill>
                <a:latin typeface="Calibri" panose="020F0502020204030204" pitchFamily="34" charset="0"/>
              </a:rPr>
              <a:t>Web Service</a:t>
            </a:r>
          </a:p>
        </p:txBody>
      </p:sp>
      <p:sp>
        <p:nvSpPr>
          <p:cNvPr id="26" name="TextBox 25">
            <a:extLst>
              <a:ext uri="{FF2B5EF4-FFF2-40B4-BE49-F238E27FC236}">
                <a16:creationId xmlns:a16="http://schemas.microsoft.com/office/drawing/2014/main" id="{622C8806-1E0B-490B-82FC-D68C32822C30}"/>
              </a:ext>
            </a:extLst>
          </p:cNvPr>
          <p:cNvSpPr txBox="1"/>
          <p:nvPr/>
        </p:nvSpPr>
        <p:spPr>
          <a:xfrm>
            <a:off x="11375785" y="2028364"/>
            <a:ext cx="659599" cy="369283"/>
          </a:xfrm>
          <a:prstGeom prst="rect">
            <a:avLst/>
          </a:prstGeom>
          <a:noFill/>
        </p:spPr>
        <p:txBody>
          <a:bodyPr wrap="square" lIns="121873" tIns="60936" rIns="121873" bIns="60936" rtlCol="0">
            <a:spAutoFit/>
          </a:bodyPr>
          <a:lstStyle/>
          <a:p>
            <a:pPr algn="ctr" defTabSz="1218540">
              <a:defRPr/>
            </a:pPr>
            <a:r>
              <a:rPr lang="en-US" sz="800" b="1" kern="0" dirty="0">
                <a:solidFill>
                  <a:prstClr val="black"/>
                </a:solidFill>
                <a:latin typeface="Calibri" panose="020F0502020204030204" pitchFamily="34" charset="0"/>
              </a:rPr>
              <a:t>PC</a:t>
            </a:r>
          </a:p>
          <a:p>
            <a:pPr algn="ctr" defTabSz="1218540">
              <a:defRPr/>
            </a:pPr>
            <a:r>
              <a:rPr lang="en-US" sz="800" b="1" kern="0" dirty="0">
                <a:solidFill>
                  <a:prstClr val="black"/>
                </a:solidFill>
                <a:latin typeface="Calibri" panose="020F0502020204030204" pitchFamily="34" charset="0"/>
              </a:rPr>
              <a:t>(VPN)</a:t>
            </a:r>
          </a:p>
        </p:txBody>
      </p:sp>
      <p:pic>
        <p:nvPicPr>
          <p:cNvPr id="27" name="Picture 8" descr="Related image">
            <a:extLst>
              <a:ext uri="{FF2B5EF4-FFF2-40B4-BE49-F238E27FC236}">
                <a16:creationId xmlns:a16="http://schemas.microsoft.com/office/drawing/2014/main" id="{045B5474-0087-41FE-9CF5-9ED3B8C7194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121224" y="2924435"/>
            <a:ext cx="372913" cy="328059"/>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07E3074C-6569-40A9-9C33-8348B959E0B9}"/>
              </a:ext>
            </a:extLst>
          </p:cNvPr>
          <p:cNvSpPr txBox="1"/>
          <p:nvPr/>
        </p:nvSpPr>
        <p:spPr>
          <a:xfrm>
            <a:off x="11271381" y="2887555"/>
            <a:ext cx="659599" cy="369283"/>
          </a:xfrm>
          <a:prstGeom prst="rect">
            <a:avLst/>
          </a:prstGeom>
          <a:noFill/>
        </p:spPr>
        <p:txBody>
          <a:bodyPr wrap="square" lIns="121873" tIns="60936" rIns="121873" bIns="60936" rtlCol="0">
            <a:spAutoFit/>
          </a:bodyPr>
          <a:lstStyle/>
          <a:p>
            <a:pPr algn="ctr" defTabSz="1218540">
              <a:defRPr/>
            </a:pPr>
            <a:r>
              <a:rPr lang="en-US" sz="800" b="1" kern="0" dirty="0">
                <a:solidFill>
                  <a:prstClr val="black"/>
                </a:solidFill>
                <a:latin typeface="Calibri" panose="020F0502020204030204" pitchFamily="34" charset="0"/>
              </a:rPr>
              <a:t>Smart</a:t>
            </a:r>
          </a:p>
          <a:p>
            <a:pPr algn="ctr" defTabSz="1218540">
              <a:defRPr/>
            </a:pPr>
            <a:r>
              <a:rPr lang="en-US" sz="800" b="1" kern="0" dirty="0">
                <a:solidFill>
                  <a:prstClr val="black"/>
                </a:solidFill>
                <a:latin typeface="Calibri" panose="020F0502020204030204" pitchFamily="34" charset="0"/>
              </a:rPr>
              <a:t>Phone</a:t>
            </a:r>
          </a:p>
        </p:txBody>
      </p:sp>
      <p:pic>
        <p:nvPicPr>
          <p:cNvPr id="29" name="Picture 8" descr="http://www.iconsdb.com/icons/preview/gray/database-5-xxl.png">
            <a:extLst>
              <a:ext uri="{FF2B5EF4-FFF2-40B4-BE49-F238E27FC236}">
                <a16:creationId xmlns:a16="http://schemas.microsoft.com/office/drawing/2014/main" id="{0C07BC1D-51E6-43EC-9B65-B3F187961102}"/>
              </a:ext>
            </a:extLst>
          </p:cNvPr>
          <p:cNvPicPr>
            <a:picLocks noChangeAspect="1" noChangeArrowheads="1"/>
          </p:cNvPicPr>
          <p:nvPr/>
        </p:nvPicPr>
        <p:blipFill>
          <a:blip r:embed="rId8" cstate="print">
            <a:duotone>
              <a:srgbClr val="1FB14A">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1372525" y="3342032"/>
            <a:ext cx="329644" cy="29643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1EE830A5-2A0E-45DB-A21E-D6521DE49396}"/>
              </a:ext>
            </a:extLst>
          </p:cNvPr>
          <p:cNvSpPr txBox="1"/>
          <p:nvPr/>
        </p:nvSpPr>
        <p:spPr>
          <a:xfrm>
            <a:off x="11039816" y="3644677"/>
            <a:ext cx="939895" cy="410192"/>
          </a:xfrm>
          <a:prstGeom prst="rect">
            <a:avLst/>
          </a:prstGeom>
          <a:noFill/>
        </p:spPr>
        <p:txBody>
          <a:bodyPr wrap="square" lIns="121873" tIns="60936" rIns="121873" bIns="60936" rtlCol="0">
            <a:spAutoFit/>
          </a:bodyPr>
          <a:lstStyle/>
          <a:p>
            <a:pPr algn="ctr" defTabSz="1218540">
              <a:defRPr/>
            </a:pPr>
            <a:r>
              <a:rPr lang="en-US" sz="933" b="1" kern="0" dirty="0">
                <a:solidFill>
                  <a:prstClr val="black"/>
                </a:solidFill>
                <a:latin typeface="Calibri" panose="020F0502020204030204" pitchFamily="34" charset="0"/>
              </a:rPr>
              <a:t>Downstream Data Systems</a:t>
            </a:r>
          </a:p>
        </p:txBody>
      </p:sp>
      <p:pic>
        <p:nvPicPr>
          <p:cNvPr id="31" name="Picture 15">
            <a:extLst>
              <a:ext uri="{FF2B5EF4-FFF2-40B4-BE49-F238E27FC236}">
                <a16:creationId xmlns:a16="http://schemas.microsoft.com/office/drawing/2014/main" id="{256A229B-8B68-41A5-A2F4-9138A9D2F9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6759" y="4197822"/>
            <a:ext cx="499651" cy="370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a:extLst>
              <a:ext uri="{FF2B5EF4-FFF2-40B4-BE49-F238E27FC236}">
                <a16:creationId xmlns:a16="http://schemas.microsoft.com/office/drawing/2014/main" id="{FD4922E3-2F21-46B0-820B-CAB84F10942D}"/>
              </a:ext>
            </a:extLst>
          </p:cNvPr>
          <p:cNvSpPr txBox="1"/>
          <p:nvPr/>
        </p:nvSpPr>
        <p:spPr>
          <a:xfrm>
            <a:off x="1346784" y="4803438"/>
            <a:ext cx="1419351" cy="584727"/>
          </a:xfrm>
          <a:prstGeom prst="rect">
            <a:avLst/>
          </a:prstGeom>
          <a:noFill/>
        </p:spPr>
        <p:txBody>
          <a:bodyPr wrap="square" lIns="121873" tIns="60936" rIns="121873" bIns="60936" rtlCol="0">
            <a:spAutoFit/>
          </a:bodyPr>
          <a:lstStyle>
            <a:defPPr>
              <a:defRPr lang="en-US"/>
            </a:defPPr>
            <a:lvl1pPr algn="ctr" defTabSz="1218570">
              <a:defRPr sz="1000" kern="0">
                <a:solidFill>
                  <a:prstClr val="black"/>
                </a:solidFill>
                <a:latin typeface="Calibri" panose="020F0502020204030204" pitchFamily="34" charset="0"/>
              </a:defRPr>
            </a:lvl1pPr>
          </a:lstStyle>
          <a:p>
            <a:pPr defTabSz="1218540"/>
            <a:r>
              <a:rPr lang="en-US" dirty="0"/>
              <a:t>Azure API Management</a:t>
            </a:r>
          </a:p>
          <a:p>
            <a:pPr defTabSz="1218540"/>
            <a:r>
              <a:rPr lang="en-US" dirty="0"/>
              <a:t>&amp; Logic APP</a:t>
            </a:r>
          </a:p>
        </p:txBody>
      </p:sp>
      <p:sp>
        <p:nvSpPr>
          <p:cNvPr id="33" name="Rectangle 32">
            <a:extLst>
              <a:ext uri="{FF2B5EF4-FFF2-40B4-BE49-F238E27FC236}">
                <a16:creationId xmlns:a16="http://schemas.microsoft.com/office/drawing/2014/main" id="{BCEC7B91-286F-4290-AEB1-88A231DC8711}"/>
              </a:ext>
            </a:extLst>
          </p:cNvPr>
          <p:cNvSpPr/>
          <p:nvPr/>
        </p:nvSpPr>
        <p:spPr>
          <a:xfrm>
            <a:off x="10968422" y="1478307"/>
            <a:ext cx="184581" cy="3782228"/>
          </a:xfrm>
          <a:prstGeom prst="rect">
            <a:avLst/>
          </a:prstGeom>
          <a:solidFill>
            <a:srgbClr val="1FB14A"/>
          </a:solidFill>
          <a:ln w="9525" cap="flat" cmpd="sng" algn="ctr">
            <a:noFill/>
            <a:prstDash val="solid"/>
          </a:ln>
          <a:effectLst/>
        </p:spPr>
        <p:txBody>
          <a:bodyPr vert="vert270" rtlCol="0" anchor="ctr"/>
          <a:lstStyle/>
          <a:p>
            <a:pPr algn="ctr" defTabSz="914354">
              <a:defRPr/>
            </a:pPr>
            <a:r>
              <a:rPr lang="en-US" sz="800" b="1" kern="0" dirty="0">
                <a:solidFill>
                  <a:prstClr val="white"/>
                </a:solidFill>
                <a:latin typeface="Calibiri"/>
              </a:rPr>
              <a:t>VPN</a:t>
            </a:r>
          </a:p>
        </p:txBody>
      </p:sp>
      <p:sp>
        <p:nvSpPr>
          <p:cNvPr id="34" name="Rectangle 33">
            <a:extLst>
              <a:ext uri="{FF2B5EF4-FFF2-40B4-BE49-F238E27FC236}">
                <a16:creationId xmlns:a16="http://schemas.microsoft.com/office/drawing/2014/main" id="{F416DBEF-33CD-4756-825B-C5B41CD4883C}"/>
              </a:ext>
            </a:extLst>
          </p:cNvPr>
          <p:cNvSpPr/>
          <p:nvPr/>
        </p:nvSpPr>
        <p:spPr>
          <a:xfrm>
            <a:off x="1443057" y="1419620"/>
            <a:ext cx="105256" cy="4014221"/>
          </a:xfrm>
          <a:prstGeom prst="rect">
            <a:avLst/>
          </a:prstGeom>
          <a:solidFill>
            <a:srgbClr val="213E97"/>
          </a:solidFill>
          <a:ln w="9525" cap="flat" cmpd="sng" algn="ctr">
            <a:noFill/>
            <a:prstDash val="solid"/>
          </a:ln>
          <a:effectLst/>
        </p:spPr>
        <p:txBody>
          <a:bodyPr vert="vert270" rtlCol="0" anchor="ctr"/>
          <a:lstStyle/>
          <a:p>
            <a:pPr algn="ctr" defTabSz="914354">
              <a:defRPr/>
            </a:pPr>
            <a:r>
              <a:rPr lang="en-US" sz="933" kern="0" dirty="0">
                <a:solidFill>
                  <a:prstClr val="white"/>
                </a:solidFill>
                <a:latin typeface="Calibiri"/>
              </a:rPr>
              <a:t>Firewall</a:t>
            </a:r>
          </a:p>
        </p:txBody>
      </p:sp>
      <p:sp>
        <p:nvSpPr>
          <p:cNvPr id="35" name="Rectangle 34">
            <a:extLst>
              <a:ext uri="{FF2B5EF4-FFF2-40B4-BE49-F238E27FC236}">
                <a16:creationId xmlns:a16="http://schemas.microsoft.com/office/drawing/2014/main" id="{ADA577E1-B3FB-4071-8C5E-D0DE45001B2C}"/>
              </a:ext>
            </a:extLst>
          </p:cNvPr>
          <p:cNvSpPr/>
          <p:nvPr/>
        </p:nvSpPr>
        <p:spPr>
          <a:xfrm>
            <a:off x="5236664" y="3274105"/>
            <a:ext cx="1190964" cy="679281"/>
          </a:xfrm>
          <a:prstGeom prst="rect">
            <a:avLst/>
          </a:prstGeom>
          <a:solidFill>
            <a:sysClr val="window" lastClr="FFFFFF"/>
          </a:solidFill>
          <a:ln w="12700" cap="flat" cmpd="sng" algn="ctr">
            <a:solidFill>
              <a:srgbClr val="213E97"/>
            </a:solidFill>
            <a:prstDash val="solid"/>
          </a:ln>
          <a:effectLst/>
        </p:spPr>
        <p:txBody>
          <a:bodyPr rtlCol="0" anchor="b"/>
          <a:lstStyle/>
          <a:p>
            <a:pPr algn="ctr" defTabSz="914354">
              <a:defRPr/>
            </a:pPr>
            <a:endParaRPr lang="en-US" sz="800" kern="0" dirty="0">
              <a:solidFill>
                <a:prstClr val="black"/>
              </a:solidFill>
              <a:latin typeface="Calibri" panose="020F0502020204030204" pitchFamily="34" charset="0"/>
              <a:cs typeface="Calibri" panose="020F0502020204030204" pitchFamily="34" charset="0"/>
            </a:endParaRPr>
          </a:p>
        </p:txBody>
      </p:sp>
      <p:sp>
        <p:nvSpPr>
          <p:cNvPr id="36" name="Rectangle 35">
            <a:extLst>
              <a:ext uri="{FF2B5EF4-FFF2-40B4-BE49-F238E27FC236}">
                <a16:creationId xmlns:a16="http://schemas.microsoft.com/office/drawing/2014/main" id="{F84B7DE5-532E-42F1-B888-E4B6DCB2D3CC}"/>
              </a:ext>
            </a:extLst>
          </p:cNvPr>
          <p:cNvSpPr/>
          <p:nvPr/>
        </p:nvSpPr>
        <p:spPr>
          <a:xfrm>
            <a:off x="3284502" y="3584787"/>
            <a:ext cx="1079597" cy="723335"/>
          </a:xfrm>
          <a:prstGeom prst="rect">
            <a:avLst/>
          </a:prstGeom>
          <a:solidFill>
            <a:sysClr val="window" lastClr="FFFFFF"/>
          </a:solidFill>
          <a:ln w="12700" cap="flat" cmpd="sng" algn="ctr">
            <a:solidFill>
              <a:srgbClr val="213E97"/>
            </a:solidFill>
            <a:prstDash val="solid"/>
          </a:ln>
          <a:effectLst/>
        </p:spPr>
        <p:txBody>
          <a:bodyPr rtlCol="0" anchor="b"/>
          <a:lstStyle/>
          <a:p>
            <a:pPr algn="ctr" defTabSz="1219080">
              <a:defRPr/>
            </a:pPr>
            <a:endParaRPr lang="en-US" sz="1200" kern="0" dirty="0">
              <a:solidFill>
                <a:prstClr val="black"/>
              </a:solidFill>
              <a:latin typeface="Calibri" panose="020F0502020204030204"/>
            </a:endParaRPr>
          </a:p>
        </p:txBody>
      </p:sp>
      <p:sp>
        <p:nvSpPr>
          <p:cNvPr id="37" name="Rounded Rectangle 60">
            <a:extLst>
              <a:ext uri="{FF2B5EF4-FFF2-40B4-BE49-F238E27FC236}">
                <a16:creationId xmlns:a16="http://schemas.microsoft.com/office/drawing/2014/main" id="{B08B0924-445E-435F-B39C-26EF73A5E458}"/>
              </a:ext>
            </a:extLst>
          </p:cNvPr>
          <p:cNvSpPr/>
          <p:nvPr/>
        </p:nvSpPr>
        <p:spPr>
          <a:xfrm>
            <a:off x="9889544" y="1799129"/>
            <a:ext cx="901460" cy="3454352"/>
          </a:xfrm>
          <a:prstGeom prst="roundRect">
            <a:avLst>
              <a:gd name="adj" fmla="val 0"/>
            </a:avLst>
          </a:prstGeom>
          <a:solidFill>
            <a:srgbClr val="FFFFFF"/>
          </a:solidFill>
          <a:ln w="6350" cap="flat" cmpd="sng" algn="ctr">
            <a:solidFill>
              <a:srgbClr val="213E97"/>
            </a:solidFill>
            <a:prstDash val="solid"/>
            <a:miter lim="800000"/>
          </a:ln>
          <a:effectLst/>
        </p:spPr>
        <p:txBody>
          <a:bodyPr vert="vert270" lIns="57124" tIns="28563" rIns="57124" bIns="28563" rtlCol="0" anchor="ctr"/>
          <a:lstStyle/>
          <a:p>
            <a:pPr algn="ctr" defTabSz="285517">
              <a:spcAft>
                <a:spcPts val="375"/>
              </a:spcAft>
              <a:defRPr/>
            </a:pPr>
            <a:endParaRPr lang="en-US" sz="900" b="1" kern="0" dirty="0">
              <a:solidFill>
                <a:prstClr val="white"/>
              </a:solidFill>
              <a:latin typeface="Calibri" panose="020F0502020204030204"/>
              <a:ea typeface="ＭＳ Ｐゴシック"/>
              <a:cs typeface="Arial" panose="020B0604020202020204" pitchFamily="34" charset="0"/>
            </a:endParaRPr>
          </a:p>
        </p:txBody>
      </p:sp>
      <p:sp>
        <p:nvSpPr>
          <p:cNvPr id="38" name="Round Same Side Corner Rectangle 61">
            <a:extLst>
              <a:ext uri="{FF2B5EF4-FFF2-40B4-BE49-F238E27FC236}">
                <a16:creationId xmlns:a16="http://schemas.microsoft.com/office/drawing/2014/main" id="{A3D92F9D-3C4F-4238-9F28-BB59BA51BB76}"/>
              </a:ext>
            </a:extLst>
          </p:cNvPr>
          <p:cNvSpPr/>
          <p:nvPr/>
        </p:nvSpPr>
        <p:spPr>
          <a:xfrm>
            <a:off x="9889543" y="1478307"/>
            <a:ext cx="910108" cy="324100"/>
          </a:xfrm>
          <a:prstGeom prst="round2SameRect">
            <a:avLst>
              <a:gd name="adj1" fmla="val 0"/>
              <a:gd name="adj2" fmla="val 0"/>
            </a:avLst>
          </a:prstGeom>
          <a:solidFill>
            <a:srgbClr val="213E97"/>
          </a:solidFill>
          <a:ln w="9525" cap="flat" cmpd="sng" algn="ctr">
            <a:noFill/>
            <a:prstDash val="solid"/>
          </a:ln>
          <a:effectLst/>
        </p:spPr>
        <p:txBody>
          <a:bodyPr rtlCol="0" anchor="ctr"/>
          <a:lstStyle/>
          <a:p>
            <a:pPr algn="ctr" defTabSz="914309">
              <a:defRPr/>
            </a:pPr>
            <a:r>
              <a:rPr lang="en-US" sz="1067" b="1" kern="0" dirty="0">
                <a:solidFill>
                  <a:srgbClr val="FFFFFF"/>
                </a:solidFill>
                <a:latin typeface="Calibri" panose="020F0502020204030204"/>
              </a:rPr>
              <a:t>Publish Layer</a:t>
            </a:r>
          </a:p>
        </p:txBody>
      </p:sp>
      <p:sp>
        <p:nvSpPr>
          <p:cNvPr id="39" name="Rectangle 38">
            <a:extLst>
              <a:ext uri="{FF2B5EF4-FFF2-40B4-BE49-F238E27FC236}">
                <a16:creationId xmlns:a16="http://schemas.microsoft.com/office/drawing/2014/main" id="{C80A2E06-46FF-43EA-869B-55B51881223D}"/>
              </a:ext>
            </a:extLst>
          </p:cNvPr>
          <p:cNvSpPr/>
          <p:nvPr/>
        </p:nvSpPr>
        <p:spPr>
          <a:xfrm>
            <a:off x="8459361" y="1521258"/>
            <a:ext cx="1165964" cy="2046964"/>
          </a:xfrm>
          <a:prstGeom prst="rect">
            <a:avLst/>
          </a:prstGeom>
          <a:solidFill>
            <a:sysClr val="window" lastClr="FFFFFF">
              <a:alpha val="16000"/>
            </a:sysClr>
          </a:solidFill>
          <a:ln w="12700" cap="flat" cmpd="sng" algn="ctr">
            <a:solidFill>
              <a:srgbClr val="0537A3"/>
            </a:solidFill>
            <a:prstDash val="solid"/>
          </a:ln>
          <a:effectLst/>
        </p:spPr>
        <p:txBody>
          <a:bodyPr rtlCol="0" anchor="ctr"/>
          <a:lstStyle/>
          <a:p>
            <a:pPr algn="ctr" defTabSz="914354">
              <a:defRPr/>
            </a:pPr>
            <a:endParaRPr lang="en-US" kern="0" dirty="0">
              <a:solidFill>
                <a:prstClr val="white"/>
              </a:solidFill>
              <a:latin typeface="Calibri" panose="020F0502020204030204"/>
            </a:endParaRPr>
          </a:p>
        </p:txBody>
      </p:sp>
      <p:pic>
        <p:nvPicPr>
          <p:cNvPr id="40" name="Picture 39">
            <a:extLst>
              <a:ext uri="{FF2B5EF4-FFF2-40B4-BE49-F238E27FC236}">
                <a16:creationId xmlns:a16="http://schemas.microsoft.com/office/drawing/2014/main" id="{4935B689-63E4-4369-9353-4C09B8F45EC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144070" y="4799131"/>
            <a:ext cx="794496" cy="425996"/>
          </a:xfrm>
          <a:prstGeom prst="rect">
            <a:avLst/>
          </a:prstGeom>
        </p:spPr>
      </p:pic>
      <p:pic>
        <p:nvPicPr>
          <p:cNvPr id="41" name="Picture 40">
            <a:extLst>
              <a:ext uri="{FF2B5EF4-FFF2-40B4-BE49-F238E27FC236}">
                <a16:creationId xmlns:a16="http://schemas.microsoft.com/office/drawing/2014/main" id="{B47C868C-B45A-476F-9CDA-5CB22DE0EB2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189196" y="4651984"/>
            <a:ext cx="739937" cy="223051"/>
          </a:xfrm>
          <a:prstGeom prst="rect">
            <a:avLst/>
          </a:prstGeom>
        </p:spPr>
      </p:pic>
      <p:cxnSp>
        <p:nvCxnSpPr>
          <p:cNvPr id="42" name="Straight Arrow Connector 41">
            <a:extLst>
              <a:ext uri="{FF2B5EF4-FFF2-40B4-BE49-F238E27FC236}">
                <a16:creationId xmlns:a16="http://schemas.microsoft.com/office/drawing/2014/main" id="{5EAC1DB2-1284-4958-B06E-A15CD83617BA}"/>
              </a:ext>
            </a:extLst>
          </p:cNvPr>
          <p:cNvCxnSpPr/>
          <p:nvPr/>
        </p:nvCxnSpPr>
        <p:spPr>
          <a:xfrm>
            <a:off x="1156746" y="4448523"/>
            <a:ext cx="293409" cy="2092"/>
          </a:xfrm>
          <a:prstGeom prst="straightConnector1">
            <a:avLst/>
          </a:prstGeom>
          <a:noFill/>
          <a:ln w="25400" cap="flat" cmpd="sng" algn="ctr">
            <a:solidFill>
              <a:sysClr val="windowText" lastClr="000000">
                <a:lumMod val="75000"/>
                <a:lumOff val="25000"/>
              </a:sysClr>
            </a:solidFill>
            <a:prstDash val="solid"/>
            <a:tailEnd type="triangle"/>
          </a:ln>
          <a:effectLst>
            <a:outerShdw blurRad="40000" dist="20000" dir="5400000" rotWithShape="0">
              <a:srgbClr val="000000">
                <a:alpha val="38000"/>
              </a:srgbClr>
            </a:outerShdw>
          </a:effectLst>
        </p:spPr>
      </p:cxnSp>
      <p:sp>
        <p:nvSpPr>
          <p:cNvPr id="43" name="Pentagon 75">
            <a:extLst>
              <a:ext uri="{FF2B5EF4-FFF2-40B4-BE49-F238E27FC236}">
                <a16:creationId xmlns:a16="http://schemas.microsoft.com/office/drawing/2014/main" id="{9AD64C17-4DFF-4016-89F3-3CC821906F3E}"/>
              </a:ext>
            </a:extLst>
          </p:cNvPr>
          <p:cNvSpPr/>
          <p:nvPr/>
        </p:nvSpPr>
        <p:spPr>
          <a:xfrm>
            <a:off x="44391" y="666166"/>
            <a:ext cx="4151179" cy="360501"/>
          </a:xfrm>
          <a:prstGeom prst="homePlate">
            <a:avLst/>
          </a:prstGeom>
          <a:solidFill>
            <a:srgbClr val="213E97"/>
          </a:solidFill>
          <a:ln w="12700" cap="flat" cmpd="sng" algn="ctr">
            <a:noFill/>
            <a:prstDash val="solid"/>
            <a:miter lim="800000"/>
          </a:ln>
          <a:effectLst/>
        </p:spPr>
        <p:txBody>
          <a:bodyPr rtlCol="0" anchor="ctr"/>
          <a:lstStyle/>
          <a:p>
            <a:pPr algn="ctr" defTabSz="914332">
              <a:defRPr/>
            </a:pPr>
            <a:r>
              <a:rPr lang="en-US" sz="1200" b="1" kern="0" dirty="0">
                <a:solidFill>
                  <a:prstClr val="white"/>
                </a:solidFill>
                <a:latin typeface="Calibri" panose="020F0502020204030204"/>
              </a:rPr>
              <a:t>Source layer</a:t>
            </a:r>
          </a:p>
        </p:txBody>
      </p:sp>
      <p:sp>
        <p:nvSpPr>
          <p:cNvPr id="44" name="Pentagon 76">
            <a:extLst>
              <a:ext uri="{FF2B5EF4-FFF2-40B4-BE49-F238E27FC236}">
                <a16:creationId xmlns:a16="http://schemas.microsoft.com/office/drawing/2014/main" id="{4B2779CA-0E9B-431D-B2DB-08CAAB6D25A6}"/>
              </a:ext>
            </a:extLst>
          </p:cNvPr>
          <p:cNvSpPr/>
          <p:nvPr/>
        </p:nvSpPr>
        <p:spPr>
          <a:xfrm>
            <a:off x="4225994" y="660370"/>
            <a:ext cx="4145280" cy="387893"/>
          </a:xfrm>
          <a:prstGeom prst="homePlate">
            <a:avLst/>
          </a:prstGeom>
          <a:solidFill>
            <a:srgbClr val="213E97"/>
          </a:solidFill>
          <a:ln w="12700" cap="flat" cmpd="sng" algn="ctr">
            <a:noFill/>
            <a:prstDash val="solid"/>
            <a:miter lim="800000"/>
          </a:ln>
          <a:effectLst/>
        </p:spPr>
        <p:txBody>
          <a:bodyPr rtlCol="0" anchor="ctr"/>
          <a:lstStyle/>
          <a:p>
            <a:pPr algn="ctr" defTabSz="914332">
              <a:defRPr/>
            </a:pPr>
            <a:r>
              <a:rPr lang="en-US" sz="1200" b="1" kern="0" dirty="0">
                <a:solidFill>
                  <a:prstClr val="white"/>
                </a:solidFill>
                <a:latin typeface="Calibri" panose="020F0502020204030204"/>
              </a:rPr>
              <a:t>Aggregate layer</a:t>
            </a:r>
          </a:p>
        </p:txBody>
      </p:sp>
      <p:sp>
        <p:nvSpPr>
          <p:cNvPr id="45" name="Pentagon 77">
            <a:extLst>
              <a:ext uri="{FF2B5EF4-FFF2-40B4-BE49-F238E27FC236}">
                <a16:creationId xmlns:a16="http://schemas.microsoft.com/office/drawing/2014/main" id="{09663B2D-C167-4A36-A1A6-BA9E3728D0DA}"/>
              </a:ext>
            </a:extLst>
          </p:cNvPr>
          <p:cNvSpPr/>
          <p:nvPr/>
        </p:nvSpPr>
        <p:spPr>
          <a:xfrm>
            <a:off x="8365201" y="662583"/>
            <a:ext cx="1584960" cy="396309"/>
          </a:xfrm>
          <a:prstGeom prst="homePlate">
            <a:avLst/>
          </a:prstGeom>
          <a:solidFill>
            <a:srgbClr val="213E97"/>
          </a:solidFill>
          <a:ln w="12700" cap="flat" cmpd="sng" algn="ctr">
            <a:noFill/>
            <a:prstDash val="solid"/>
            <a:miter lim="800000"/>
          </a:ln>
          <a:effectLst/>
        </p:spPr>
        <p:txBody>
          <a:bodyPr rtlCol="0" anchor="ctr"/>
          <a:lstStyle/>
          <a:p>
            <a:pPr algn="ctr" defTabSz="914332">
              <a:defRPr/>
            </a:pPr>
            <a:r>
              <a:rPr lang="en-US" sz="1200" b="1" kern="0" dirty="0">
                <a:solidFill>
                  <a:prstClr val="white"/>
                </a:solidFill>
                <a:latin typeface="Calibri" panose="020F0502020204030204"/>
              </a:rPr>
              <a:t>Analyze layer</a:t>
            </a:r>
          </a:p>
        </p:txBody>
      </p:sp>
      <p:sp>
        <p:nvSpPr>
          <p:cNvPr id="46" name="Pentagon 78">
            <a:extLst>
              <a:ext uri="{FF2B5EF4-FFF2-40B4-BE49-F238E27FC236}">
                <a16:creationId xmlns:a16="http://schemas.microsoft.com/office/drawing/2014/main" id="{9EDA3775-E0AB-4730-926B-ECA16420D29E}"/>
              </a:ext>
            </a:extLst>
          </p:cNvPr>
          <p:cNvSpPr/>
          <p:nvPr/>
        </p:nvSpPr>
        <p:spPr>
          <a:xfrm>
            <a:off x="10084156" y="656784"/>
            <a:ext cx="2119135" cy="374504"/>
          </a:xfrm>
          <a:prstGeom prst="homePlate">
            <a:avLst/>
          </a:prstGeom>
          <a:solidFill>
            <a:srgbClr val="213E97"/>
          </a:solidFill>
          <a:ln w="12700" cap="flat" cmpd="sng" algn="ctr">
            <a:noFill/>
            <a:prstDash val="solid"/>
            <a:miter lim="800000"/>
          </a:ln>
          <a:effectLst/>
        </p:spPr>
        <p:txBody>
          <a:bodyPr rtlCol="0" anchor="ctr"/>
          <a:lstStyle/>
          <a:p>
            <a:pPr algn="ctr" defTabSz="914332">
              <a:defRPr/>
            </a:pPr>
            <a:r>
              <a:rPr lang="en-US" sz="1200" b="1" kern="0" dirty="0">
                <a:solidFill>
                  <a:prstClr val="white"/>
                </a:solidFill>
                <a:latin typeface="Calibri" panose="020F0502020204030204"/>
              </a:rPr>
              <a:t>Publish layer</a:t>
            </a:r>
          </a:p>
        </p:txBody>
      </p:sp>
      <p:cxnSp>
        <p:nvCxnSpPr>
          <p:cNvPr id="47" name="Straight Arrow Connector 46">
            <a:extLst>
              <a:ext uri="{FF2B5EF4-FFF2-40B4-BE49-F238E27FC236}">
                <a16:creationId xmlns:a16="http://schemas.microsoft.com/office/drawing/2014/main" id="{7C06C89D-1F4D-4BFC-8DCF-6101590D2FA3}"/>
              </a:ext>
            </a:extLst>
          </p:cNvPr>
          <p:cNvCxnSpPr/>
          <p:nvPr/>
        </p:nvCxnSpPr>
        <p:spPr>
          <a:xfrm>
            <a:off x="1161134" y="3484743"/>
            <a:ext cx="293409" cy="2092"/>
          </a:xfrm>
          <a:prstGeom prst="straightConnector1">
            <a:avLst/>
          </a:prstGeom>
          <a:noFill/>
          <a:ln w="25400" cap="flat" cmpd="sng" algn="ctr">
            <a:solidFill>
              <a:sysClr val="windowText" lastClr="000000">
                <a:lumMod val="75000"/>
                <a:lumOff val="25000"/>
              </a:sysClr>
            </a:solidFill>
            <a:prstDash val="solid"/>
            <a:tailEnd type="triangle"/>
          </a:ln>
          <a:effectLst>
            <a:outerShdw blurRad="40000" dist="20000" dir="5400000" rotWithShape="0">
              <a:srgbClr val="000000">
                <a:alpha val="38000"/>
              </a:srgbClr>
            </a:outerShdw>
          </a:effectLst>
        </p:spPr>
      </p:cxnSp>
      <p:cxnSp>
        <p:nvCxnSpPr>
          <p:cNvPr id="48" name="Straight Arrow Connector 47">
            <a:extLst>
              <a:ext uri="{FF2B5EF4-FFF2-40B4-BE49-F238E27FC236}">
                <a16:creationId xmlns:a16="http://schemas.microsoft.com/office/drawing/2014/main" id="{E8672E17-906B-49FB-9B9F-2F70BC3BD52E}"/>
              </a:ext>
            </a:extLst>
          </p:cNvPr>
          <p:cNvCxnSpPr/>
          <p:nvPr/>
        </p:nvCxnSpPr>
        <p:spPr>
          <a:xfrm>
            <a:off x="1157816" y="2167035"/>
            <a:ext cx="293409" cy="2092"/>
          </a:xfrm>
          <a:prstGeom prst="straightConnector1">
            <a:avLst/>
          </a:prstGeom>
          <a:noFill/>
          <a:ln w="25400" cap="flat" cmpd="sng" algn="ctr">
            <a:solidFill>
              <a:sysClr val="windowText" lastClr="000000">
                <a:lumMod val="75000"/>
                <a:lumOff val="25000"/>
              </a:sysClr>
            </a:solidFill>
            <a:prstDash val="solid"/>
            <a:tailEnd type="triangle"/>
          </a:ln>
          <a:effectLst>
            <a:outerShdw blurRad="40000" dist="20000" dir="5400000" rotWithShape="0">
              <a:srgbClr val="000000">
                <a:alpha val="38000"/>
              </a:srgbClr>
            </a:outerShdw>
          </a:effectLst>
        </p:spPr>
      </p:cxnSp>
      <p:sp>
        <p:nvSpPr>
          <p:cNvPr id="49" name="TextBox 48">
            <a:extLst>
              <a:ext uri="{FF2B5EF4-FFF2-40B4-BE49-F238E27FC236}">
                <a16:creationId xmlns:a16="http://schemas.microsoft.com/office/drawing/2014/main" id="{4543F9A7-F10E-41D9-B475-D879F8577690}"/>
              </a:ext>
            </a:extLst>
          </p:cNvPr>
          <p:cNvSpPr txBox="1"/>
          <p:nvPr/>
        </p:nvSpPr>
        <p:spPr>
          <a:xfrm>
            <a:off x="9814529" y="2250659"/>
            <a:ext cx="959604" cy="410192"/>
          </a:xfrm>
          <a:prstGeom prst="rect">
            <a:avLst/>
          </a:prstGeom>
          <a:noFill/>
        </p:spPr>
        <p:txBody>
          <a:bodyPr wrap="square" lIns="121873" tIns="60936" rIns="121873" bIns="60936" rtlCol="0">
            <a:spAutoFit/>
          </a:bodyPr>
          <a:lstStyle>
            <a:defPPr>
              <a:defRPr lang="en-US"/>
            </a:defPPr>
            <a:lvl1pPr marR="0" lvl="0" indent="0" algn="ctr" defTabSz="913995" fontAlgn="auto">
              <a:lnSpc>
                <a:spcPct val="100000"/>
              </a:lnSpc>
              <a:spcBef>
                <a:spcPts val="0"/>
              </a:spcBef>
              <a:spcAft>
                <a:spcPts val="0"/>
              </a:spcAft>
              <a:buClrTx/>
              <a:buSzTx/>
              <a:buFontTx/>
              <a:buNone/>
              <a:tabLst/>
              <a:defRPr kumimoji="0" sz="800" i="0" u="none" strike="noStrike" kern="0" cap="none" spc="0" normalizeH="0" baseline="0">
                <a:ln>
                  <a:noFill/>
                </a:ln>
                <a:solidFill>
                  <a:srgbClr val="44546A"/>
                </a:solidFill>
                <a:effectLst/>
                <a:uLnTx/>
                <a:uFillTx/>
                <a:latin typeface="Calibri" panose="020F0502020204030204"/>
                <a:cs typeface="Calibri" panose="020F0502020204030204" pitchFamily="34" charset="0"/>
              </a:defRPr>
            </a:lvl1pPr>
          </a:lstStyle>
          <a:p>
            <a:pPr defTabSz="1218600">
              <a:defRPr/>
            </a:pPr>
            <a:r>
              <a:rPr lang="en-US" sz="933" dirty="0"/>
              <a:t>Azure Analysis Service</a:t>
            </a:r>
          </a:p>
        </p:txBody>
      </p:sp>
      <p:sp>
        <p:nvSpPr>
          <p:cNvPr id="50" name="Rectangle 49">
            <a:extLst>
              <a:ext uri="{FF2B5EF4-FFF2-40B4-BE49-F238E27FC236}">
                <a16:creationId xmlns:a16="http://schemas.microsoft.com/office/drawing/2014/main" id="{3DBC7585-110C-4735-AB91-83DD2448C556}"/>
              </a:ext>
            </a:extLst>
          </p:cNvPr>
          <p:cNvSpPr/>
          <p:nvPr/>
        </p:nvSpPr>
        <p:spPr>
          <a:xfrm>
            <a:off x="5719121" y="1681449"/>
            <a:ext cx="884772" cy="1194177"/>
          </a:xfrm>
          <a:prstGeom prst="rect">
            <a:avLst/>
          </a:prstGeom>
          <a:noFill/>
          <a:ln w="12700" cap="flat" cmpd="sng" algn="ctr">
            <a:solidFill>
              <a:srgbClr val="213E97"/>
            </a:solidFill>
            <a:prstDash val="solid"/>
          </a:ln>
          <a:effectLst/>
        </p:spPr>
        <p:txBody>
          <a:bodyPr rtlCol="0" anchor="ctr"/>
          <a:lstStyle/>
          <a:p>
            <a:pPr algn="ctr" defTabSz="1219140">
              <a:defRPr/>
            </a:pPr>
            <a:endParaRPr lang="en-US" kern="0" dirty="0">
              <a:solidFill>
                <a:prstClr val="white"/>
              </a:solidFill>
              <a:latin typeface="Arial"/>
            </a:endParaRPr>
          </a:p>
        </p:txBody>
      </p:sp>
      <p:cxnSp>
        <p:nvCxnSpPr>
          <p:cNvPr id="51" name="Straight Arrow Connector 50">
            <a:extLst>
              <a:ext uri="{FF2B5EF4-FFF2-40B4-BE49-F238E27FC236}">
                <a16:creationId xmlns:a16="http://schemas.microsoft.com/office/drawing/2014/main" id="{35E3F0BD-F044-4AE1-A586-836363E59FEB}"/>
              </a:ext>
            </a:extLst>
          </p:cNvPr>
          <p:cNvCxnSpPr>
            <a:endCxn id="6" idx="2"/>
          </p:cNvCxnSpPr>
          <p:nvPr/>
        </p:nvCxnSpPr>
        <p:spPr>
          <a:xfrm flipV="1">
            <a:off x="3832600" y="2875627"/>
            <a:ext cx="2279" cy="737935"/>
          </a:xfrm>
          <a:prstGeom prst="straightConnector1">
            <a:avLst/>
          </a:prstGeom>
          <a:noFill/>
          <a:ln w="6350" cap="flat" cmpd="sng" algn="ctr">
            <a:solidFill>
              <a:srgbClr val="1FB14A"/>
            </a:solidFill>
            <a:prstDash val="sysDash"/>
            <a:tailEnd type="triangle"/>
          </a:ln>
          <a:effectLst/>
        </p:spPr>
      </p:cxnSp>
      <p:sp>
        <p:nvSpPr>
          <p:cNvPr id="52" name="Rectangle 51">
            <a:extLst>
              <a:ext uri="{FF2B5EF4-FFF2-40B4-BE49-F238E27FC236}">
                <a16:creationId xmlns:a16="http://schemas.microsoft.com/office/drawing/2014/main" id="{9F306C89-87CF-4F28-9700-E0E7AE6EB1B8}"/>
              </a:ext>
            </a:extLst>
          </p:cNvPr>
          <p:cNvSpPr/>
          <p:nvPr/>
        </p:nvSpPr>
        <p:spPr>
          <a:xfrm>
            <a:off x="5722592" y="1681449"/>
            <a:ext cx="881303" cy="435775"/>
          </a:xfrm>
          <a:prstGeom prst="rect">
            <a:avLst/>
          </a:prstGeom>
          <a:solidFill>
            <a:srgbClr val="0537A3"/>
          </a:solidFill>
          <a:ln w="6350" cap="flat" cmpd="sng" algn="ctr">
            <a:solidFill>
              <a:srgbClr val="184998"/>
            </a:solidFill>
            <a:prstDash val="solid"/>
          </a:ln>
          <a:effectLst/>
        </p:spPr>
        <p:txBody>
          <a:bodyPr rtlCol="0" anchor="ctr"/>
          <a:lstStyle/>
          <a:p>
            <a:pPr algn="ctr" defTabSz="914354">
              <a:defRPr/>
            </a:pPr>
            <a:endParaRPr lang="en-US" sz="667" b="1" kern="0" dirty="0">
              <a:solidFill>
                <a:prstClr val="white"/>
              </a:solidFill>
              <a:latin typeface="Calibri" panose="020F0502020204030204"/>
            </a:endParaRPr>
          </a:p>
        </p:txBody>
      </p:sp>
      <p:sp>
        <p:nvSpPr>
          <p:cNvPr id="53" name="Rectangle 52">
            <a:extLst>
              <a:ext uri="{FF2B5EF4-FFF2-40B4-BE49-F238E27FC236}">
                <a16:creationId xmlns:a16="http://schemas.microsoft.com/office/drawing/2014/main" id="{3619A8C6-8C3E-4A87-A845-A340B7A567E6}"/>
              </a:ext>
            </a:extLst>
          </p:cNvPr>
          <p:cNvSpPr/>
          <p:nvPr/>
        </p:nvSpPr>
        <p:spPr>
          <a:xfrm>
            <a:off x="8462730" y="1520271"/>
            <a:ext cx="1157781" cy="268348"/>
          </a:xfrm>
          <a:prstGeom prst="rect">
            <a:avLst/>
          </a:prstGeom>
          <a:solidFill>
            <a:srgbClr val="0537A3"/>
          </a:solidFill>
          <a:ln w="6350" cap="flat" cmpd="sng" algn="ctr">
            <a:solidFill>
              <a:srgbClr val="184998"/>
            </a:solidFill>
            <a:prstDash val="solid"/>
          </a:ln>
          <a:effectLst/>
        </p:spPr>
        <p:txBody>
          <a:bodyPr rtlCol="0" anchor="ctr"/>
          <a:lstStyle/>
          <a:p>
            <a:pPr algn="ctr" defTabSz="914309">
              <a:defRPr/>
            </a:pPr>
            <a:r>
              <a:rPr lang="en-US" sz="1067" b="1" kern="0" dirty="0">
                <a:solidFill>
                  <a:srgbClr val="FFFFFF"/>
                </a:solidFill>
                <a:latin typeface="Calibri" panose="020F0502020204030204"/>
              </a:rPr>
              <a:t>Curated Layer</a:t>
            </a:r>
          </a:p>
        </p:txBody>
      </p:sp>
      <p:sp>
        <p:nvSpPr>
          <p:cNvPr id="54" name="Rectangle 53">
            <a:extLst>
              <a:ext uri="{FF2B5EF4-FFF2-40B4-BE49-F238E27FC236}">
                <a16:creationId xmlns:a16="http://schemas.microsoft.com/office/drawing/2014/main" id="{ECA6E61D-B3AD-46AE-AE3C-E56188F72DB0}"/>
              </a:ext>
            </a:extLst>
          </p:cNvPr>
          <p:cNvSpPr/>
          <p:nvPr/>
        </p:nvSpPr>
        <p:spPr>
          <a:xfrm>
            <a:off x="213810" y="2022120"/>
            <a:ext cx="843288" cy="229653"/>
          </a:xfrm>
          <a:prstGeom prst="rect">
            <a:avLst/>
          </a:prstGeom>
          <a:solidFill>
            <a:srgbClr val="0537A3"/>
          </a:solidFill>
          <a:ln w="9525" cap="flat" cmpd="sng" algn="ctr">
            <a:solidFill>
              <a:srgbClr val="213E97"/>
            </a:solidFill>
            <a:prstDash val="solid"/>
          </a:ln>
          <a:effectLst/>
        </p:spPr>
        <p:txBody>
          <a:bodyPr rtlCol="0" anchor="ctr"/>
          <a:lstStyle/>
          <a:p>
            <a:pPr algn="ctr" defTabSz="457131">
              <a:defRPr/>
            </a:pPr>
            <a:r>
              <a:rPr lang="en-US" sz="933" kern="0" dirty="0">
                <a:solidFill>
                  <a:prstClr val="white"/>
                </a:solidFill>
                <a:latin typeface="Calibri" panose="020F0502020204030204" pitchFamily="34" charset="0"/>
              </a:rPr>
              <a:t>AMI/CIS</a:t>
            </a:r>
          </a:p>
        </p:txBody>
      </p:sp>
      <p:sp>
        <p:nvSpPr>
          <p:cNvPr id="55" name="Rectangle 54">
            <a:extLst>
              <a:ext uri="{FF2B5EF4-FFF2-40B4-BE49-F238E27FC236}">
                <a16:creationId xmlns:a16="http://schemas.microsoft.com/office/drawing/2014/main" id="{7044173F-62C6-4846-8779-30FC94550943}"/>
              </a:ext>
            </a:extLst>
          </p:cNvPr>
          <p:cNvSpPr/>
          <p:nvPr/>
        </p:nvSpPr>
        <p:spPr>
          <a:xfrm>
            <a:off x="243385" y="2499184"/>
            <a:ext cx="843288" cy="229653"/>
          </a:xfrm>
          <a:prstGeom prst="rect">
            <a:avLst/>
          </a:prstGeom>
          <a:solidFill>
            <a:srgbClr val="0537A3"/>
          </a:solidFill>
          <a:ln w="9525" cap="flat" cmpd="sng" algn="ctr">
            <a:solidFill>
              <a:srgbClr val="213E97"/>
            </a:solidFill>
            <a:prstDash val="solid"/>
          </a:ln>
          <a:effectLst/>
        </p:spPr>
        <p:txBody>
          <a:bodyPr rtlCol="0" anchor="ctr"/>
          <a:lstStyle/>
          <a:p>
            <a:pPr algn="ctr" defTabSz="457131">
              <a:defRPr/>
            </a:pPr>
            <a:r>
              <a:rPr lang="en-US" sz="933" kern="0" dirty="0">
                <a:solidFill>
                  <a:prstClr val="white"/>
                </a:solidFill>
                <a:latin typeface="Calibri" panose="020F0502020204030204" pitchFamily="34" charset="0"/>
              </a:rPr>
              <a:t>NMS</a:t>
            </a:r>
          </a:p>
        </p:txBody>
      </p:sp>
      <p:sp>
        <p:nvSpPr>
          <p:cNvPr id="56" name="Rectangle 55">
            <a:extLst>
              <a:ext uri="{FF2B5EF4-FFF2-40B4-BE49-F238E27FC236}">
                <a16:creationId xmlns:a16="http://schemas.microsoft.com/office/drawing/2014/main" id="{64C6E938-A295-42FE-938E-3E4F55A1934A}"/>
              </a:ext>
            </a:extLst>
          </p:cNvPr>
          <p:cNvSpPr/>
          <p:nvPr/>
        </p:nvSpPr>
        <p:spPr>
          <a:xfrm>
            <a:off x="234338" y="4688888"/>
            <a:ext cx="843288" cy="326584"/>
          </a:xfrm>
          <a:prstGeom prst="rect">
            <a:avLst/>
          </a:prstGeom>
          <a:solidFill>
            <a:srgbClr val="0537A3"/>
          </a:solidFill>
          <a:ln w="9525" cap="flat" cmpd="sng" algn="ctr">
            <a:solidFill>
              <a:srgbClr val="213E97"/>
            </a:solidFill>
            <a:prstDash val="solid"/>
          </a:ln>
          <a:effectLst/>
        </p:spPr>
        <p:txBody>
          <a:bodyPr rtlCol="0" anchor="ctr"/>
          <a:lstStyle/>
          <a:p>
            <a:pPr algn="ctr" defTabSz="457131"/>
            <a:r>
              <a:rPr lang="en-US" sz="933" kern="0" dirty="0">
                <a:solidFill>
                  <a:prstClr val="white"/>
                </a:solidFill>
                <a:latin typeface="Calibri" panose="020F0502020204030204" pitchFamily="34" charset="0"/>
              </a:rPr>
              <a:t>Real Time Data</a:t>
            </a:r>
          </a:p>
        </p:txBody>
      </p:sp>
      <p:sp>
        <p:nvSpPr>
          <p:cNvPr id="57" name="Rectangle 56">
            <a:extLst>
              <a:ext uri="{FF2B5EF4-FFF2-40B4-BE49-F238E27FC236}">
                <a16:creationId xmlns:a16="http://schemas.microsoft.com/office/drawing/2014/main" id="{598F1446-AAE2-4AF8-966E-1AF2D6EA1D66}"/>
              </a:ext>
            </a:extLst>
          </p:cNvPr>
          <p:cNvSpPr/>
          <p:nvPr/>
        </p:nvSpPr>
        <p:spPr>
          <a:xfrm>
            <a:off x="250426" y="2915523"/>
            <a:ext cx="843288" cy="229653"/>
          </a:xfrm>
          <a:prstGeom prst="rect">
            <a:avLst/>
          </a:prstGeom>
          <a:solidFill>
            <a:srgbClr val="0537A3"/>
          </a:solidFill>
          <a:ln w="9525" cap="flat" cmpd="sng" algn="ctr">
            <a:solidFill>
              <a:srgbClr val="213E97"/>
            </a:solidFill>
            <a:prstDash val="solid"/>
          </a:ln>
          <a:effectLst/>
        </p:spPr>
        <p:txBody>
          <a:bodyPr rtlCol="0" anchor="ctr"/>
          <a:lstStyle/>
          <a:p>
            <a:pPr algn="ctr" defTabSz="457131"/>
            <a:r>
              <a:rPr lang="en-US" sz="933" kern="0" dirty="0">
                <a:solidFill>
                  <a:prstClr val="white"/>
                </a:solidFill>
                <a:latin typeface="Calibri" panose="020F0502020204030204" pitchFamily="34" charset="0"/>
              </a:rPr>
              <a:t>WMS</a:t>
            </a:r>
          </a:p>
        </p:txBody>
      </p:sp>
      <p:sp>
        <p:nvSpPr>
          <p:cNvPr id="58" name="Rectangle 57">
            <a:extLst>
              <a:ext uri="{FF2B5EF4-FFF2-40B4-BE49-F238E27FC236}">
                <a16:creationId xmlns:a16="http://schemas.microsoft.com/office/drawing/2014/main" id="{32D1D254-2B69-4BD9-851F-66F3FECDF7BE}"/>
              </a:ext>
            </a:extLst>
          </p:cNvPr>
          <p:cNvSpPr/>
          <p:nvPr/>
        </p:nvSpPr>
        <p:spPr>
          <a:xfrm>
            <a:off x="233359" y="5063860"/>
            <a:ext cx="843288" cy="229653"/>
          </a:xfrm>
          <a:prstGeom prst="rect">
            <a:avLst/>
          </a:prstGeom>
          <a:solidFill>
            <a:srgbClr val="0537A3"/>
          </a:solidFill>
          <a:ln w="9525" cap="flat" cmpd="sng" algn="ctr">
            <a:solidFill>
              <a:srgbClr val="213E97"/>
            </a:solidFill>
            <a:prstDash val="solid"/>
          </a:ln>
          <a:effectLst/>
        </p:spPr>
        <p:txBody>
          <a:bodyPr rtlCol="0" anchor="ctr"/>
          <a:lstStyle/>
          <a:p>
            <a:pPr algn="ctr" defTabSz="457131"/>
            <a:r>
              <a:rPr lang="en-US" sz="933" kern="0" dirty="0">
                <a:solidFill>
                  <a:prstClr val="white"/>
                </a:solidFill>
                <a:latin typeface="Calibri" panose="020F0502020204030204" pitchFamily="34" charset="0"/>
              </a:rPr>
              <a:t>IOT</a:t>
            </a:r>
          </a:p>
        </p:txBody>
      </p:sp>
      <p:sp>
        <p:nvSpPr>
          <p:cNvPr id="59" name="Rectangle 58">
            <a:extLst>
              <a:ext uri="{FF2B5EF4-FFF2-40B4-BE49-F238E27FC236}">
                <a16:creationId xmlns:a16="http://schemas.microsoft.com/office/drawing/2014/main" id="{A99FFF24-8D99-4819-BEC4-2DDEAC9CC521}"/>
              </a:ext>
            </a:extLst>
          </p:cNvPr>
          <p:cNvSpPr/>
          <p:nvPr/>
        </p:nvSpPr>
        <p:spPr>
          <a:xfrm>
            <a:off x="111262" y="5485225"/>
            <a:ext cx="1691253" cy="679811"/>
          </a:xfrm>
          <a:prstGeom prst="rect">
            <a:avLst/>
          </a:prstGeom>
          <a:solidFill>
            <a:sysClr val="window" lastClr="FFFFFF"/>
          </a:solidFill>
          <a:ln w="9525" cap="flat" cmpd="sng" algn="ctr">
            <a:solidFill>
              <a:sysClr val="windowText" lastClr="000000">
                <a:lumMod val="65000"/>
                <a:lumOff val="35000"/>
              </a:sysClr>
            </a:solidFill>
            <a:prstDash val="solid"/>
          </a:ln>
          <a:effectLst/>
        </p:spPr>
        <p:txBody>
          <a:bodyPr rtlCol="0" anchor="ctr"/>
          <a:lstStyle/>
          <a:p>
            <a:pPr algn="ctr" defTabSz="1219140">
              <a:defRPr/>
            </a:pPr>
            <a:endParaRPr lang="en-US" sz="2400" kern="0" dirty="0">
              <a:solidFill>
                <a:prstClr val="white"/>
              </a:solidFill>
              <a:latin typeface="Arial"/>
            </a:endParaRPr>
          </a:p>
        </p:txBody>
      </p:sp>
      <p:cxnSp>
        <p:nvCxnSpPr>
          <p:cNvPr id="60" name="Straight Arrow Connector 59">
            <a:extLst>
              <a:ext uri="{FF2B5EF4-FFF2-40B4-BE49-F238E27FC236}">
                <a16:creationId xmlns:a16="http://schemas.microsoft.com/office/drawing/2014/main" id="{2E662161-52C4-4BCC-BF1F-8122F574591E}"/>
              </a:ext>
            </a:extLst>
          </p:cNvPr>
          <p:cNvCxnSpPr/>
          <p:nvPr/>
        </p:nvCxnSpPr>
        <p:spPr>
          <a:xfrm>
            <a:off x="186430" y="5833698"/>
            <a:ext cx="487680" cy="4436"/>
          </a:xfrm>
          <a:prstGeom prst="straightConnector1">
            <a:avLst/>
          </a:prstGeom>
          <a:noFill/>
          <a:ln w="6350" cap="flat" cmpd="sng" algn="ctr">
            <a:solidFill>
              <a:srgbClr val="1FB14A"/>
            </a:solidFill>
            <a:prstDash val="sysDash"/>
            <a:tailEnd type="triangle"/>
          </a:ln>
          <a:effectLst/>
        </p:spPr>
      </p:cxnSp>
      <p:cxnSp>
        <p:nvCxnSpPr>
          <p:cNvPr id="61" name="Straight Arrow Connector 60">
            <a:extLst>
              <a:ext uri="{FF2B5EF4-FFF2-40B4-BE49-F238E27FC236}">
                <a16:creationId xmlns:a16="http://schemas.microsoft.com/office/drawing/2014/main" id="{63F13FA6-ADFB-4B3A-AFAA-74AD6AB23D60}"/>
              </a:ext>
            </a:extLst>
          </p:cNvPr>
          <p:cNvCxnSpPr/>
          <p:nvPr/>
        </p:nvCxnSpPr>
        <p:spPr>
          <a:xfrm>
            <a:off x="179789" y="5662278"/>
            <a:ext cx="487680" cy="4436"/>
          </a:xfrm>
          <a:prstGeom prst="straightConnector1">
            <a:avLst/>
          </a:prstGeom>
          <a:ln w="12700">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89F2AE59-6EF3-437E-B5DE-8EA7E6EED200}"/>
              </a:ext>
            </a:extLst>
          </p:cNvPr>
          <p:cNvSpPr txBox="1"/>
          <p:nvPr/>
        </p:nvSpPr>
        <p:spPr>
          <a:xfrm>
            <a:off x="591897" y="5529231"/>
            <a:ext cx="500458" cy="256545"/>
          </a:xfrm>
          <a:prstGeom prst="rect">
            <a:avLst/>
          </a:prstGeom>
          <a:noFill/>
        </p:spPr>
        <p:txBody>
          <a:bodyPr wrap="none" rtlCol="0">
            <a:spAutoFit/>
          </a:bodyPr>
          <a:lstStyle/>
          <a:p>
            <a:pPr defTabSz="609570">
              <a:defRPr/>
            </a:pPr>
            <a:r>
              <a:rPr lang="en-US" sz="1067" dirty="0">
                <a:solidFill>
                  <a:prstClr val="black"/>
                </a:solidFill>
                <a:latin typeface="Calibri" panose="020F0502020204030204" pitchFamily="34" charset="0"/>
                <a:cs typeface="Calibri" panose="020F0502020204030204" pitchFamily="34" charset="0"/>
              </a:rPr>
              <a:t>Batch</a:t>
            </a:r>
          </a:p>
        </p:txBody>
      </p:sp>
      <p:sp>
        <p:nvSpPr>
          <p:cNvPr id="63" name="TextBox 62">
            <a:extLst>
              <a:ext uri="{FF2B5EF4-FFF2-40B4-BE49-F238E27FC236}">
                <a16:creationId xmlns:a16="http://schemas.microsoft.com/office/drawing/2014/main" id="{FD13FC6E-C380-4D6D-816F-60E62E4E770C}"/>
              </a:ext>
            </a:extLst>
          </p:cNvPr>
          <p:cNvSpPr txBox="1"/>
          <p:nvPr/>
        </p:nvSpPr>
        <p:spPr>
          <a:xfrm>
            <a:off x="599651" y="5690067"/>
            <a:ext cx="1196879" cy="256545"/>
          </a:xfrm>
          <a:prstGeom prst="rect">
            <a:avLst/>
          </a:prstGeom>
          <a:noFill/>
        </p:spPr>
        <p:txBody>
          <a:bodyPr wrap="square" rtlCol="0">
            <a:spAutoFit/>
          </a:bodyPr>
          <a:lstStyle/>
          <a:p>
            <a:pPr defTabSz="609570">
              <a:defRPr/>
            </a:pPr>
            <a:r>
              <a:rPr lang="en-US" sz="1067" dirty="0">
                <a:solidFill>
                  <a:prstClr val="black"/>
                </a:solidFill>
                <a:latin typeface="Calibri" panose="020F0502020204030204" pitchFamily="34" charset="0"/>
                <a:cs typeface="Calibri" panose="020F0502020204030204" pitchFamily="34" charset="0"/>
              </a:rPr>
              <a:t>Near realtime </a:t>
            </a:r>
          </a:p>
        </p:txBody>
      </p:sp>
      <p:sp>
        <p:nvSpPr>
          <p:cNvPr id="64" name="Rectangle 63">
            <a:extLst>
              <a:ext uri="{FF2B5EF4-FFF2-40B4-BE49-F238E27FC236}">
                <a16:creationId xmlns:a16="http://schemas.microsoft.com/office/drawing/2014/main" id="{9841993A-309B-4880-9D20-B40F575832FE}"/>
              </a:ext>
            </a:extLst>
          </p:cNvPr>
          <p:cNvSpPr/>
          <p:nvPr/>
        </p:nvSpPr>
        <p:spPr>
          <a:xfrm>
            <a:off x="2609340" y="1325455"/>
            <a:ext cx="8301420" cy="3944924"/>
          </a:xfrm>
          <a:prstGeom prst="rect">
            <a:avLst/>
          </a:prstGeom>
          <a:noFill/>
          <a:ln w="19050">
            <a:solidFill>
              <a:srgbClr val="8B541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dirty="0">
              <a:solidFill>
                <a:prstClr val="white"/>
              </a:solidFill>
              <a:latin typeface="Arial"/>
            </a:endParaRPr>
          </a:p>
        </p:txBody>
      </p:sp>
      <p:sp>
        <p:nvSpPr>
          <p:cNvPr id="65" name="Rectangle 64">
            <a:extLst>
              <a:ext uri="{FF2B5EF4-FFF2-40B4-BE49-F238E27FC236}">
                <a16:creationId xmlns:a16="http://schemas.microsoft.com/office/drawing/2014/main" id="{D3989115-9A72-40ED-9E54-F4752CAF8A78}"/>
              </a:ext>
            </a:extLst>
          </p:cNvPr>
          <p:cNvSpPr/>
          <p:nvPr/>
        </p:nvSpPr>
        <p:spPr>
          <a:xfrm flipH="1">
            <a:off x="2591265" y="5264817"/>
            <a:ext cx="7190376" cy="206735"/>
          </a:xfrm>
          <a:prstGeom prst="rect">
            <a:avLst/>
          </a:prstGeom>
          <a:solidFill>
            <a:srgbClr val="213E97"/>
          </a:solidFill>
          <a:ln w="25400" cap="flat" cmpd="sng" algn="ctr">
            <a:noFill/>
            <a:prstDash val="solid"/>
            <a:headEnd type="none" w="med" len="med"/>
            <a:tailEnd type="none" w="med" len="med"/>
          </a:ln>
          <a:effectLst/>
        </p:spPr>
        <p:txBody>
          <a:bodyPr vert="horz" wrap="square" lIns="106983" tIns="53492" rIns="106983" bIns="53492" numCol="1" rtlCol="0" anchor="ctr" anchorCtr="0" compatLnSpc="1">
            <a:prstTxWarp prst="textNoShape">
              <a:avLst/>
            </a:prstTxWarp>
          </a:bodyPr>
          <a:lstStyle/>
          <a:p>
            <a:pPr algn="ctr" defTabSz="995774">
              <a:defRPr/>
            </a:pPr>
            <a:r>
              <a:rPr lang="en-US" sz="1200" b="1" kern="0" dirty="0">
                <a:solidFill>
                  <a:prstClr val="white"/>
                </a:solidFill>
                <a:latin typeface="Calibri" panose="020F0502020204030204" pitchFamily="34" charset="0"/>
                <a:ea typeface="ＭＳ Ｐゴシック" pitchFamily="-12" charset="-128"/>
                <a:cs typeface="ＭＳ Ｐゴシック" pitchFamily="-12" charset="-128"/>
              </a:rPr>
              <a:t>Audit balance and control</a:t>
            </a:r>
          </a:p>
        </p:txBody>
      </p:sp>
      <p:sp>
        <p:nvSpPr>
          <p:cNvPr id="66" name="TextBox 65">
            <a:extLst>
              <a:ext uri="{FF2B5EF4-FFF2-40B4-BE49-F238E27FC236}">
                <a16:creationId xmlns:a16="http://schemas.microsoft.com/office/drawing/2014/main" id="{1A081CC4-9D22-46EF-AF73-7BCB45539A42}"/>
              </a:ext>
            </a:extLst>
          </p:cNvPr>
          <p:cNvSpPr txBox="1"/>
          <p:nvPr/>
        </p:nvSpPr>
        <p:spPr>
          <a:xfrm>
            <a:off x="5351479" y="1628868"/>
            <a:ext cx="1632920" cy="420756"/>
          </a:xfrm>
          <a:prstGeom prst="rect">
            <a:avLst/>
          </a:prstGeom>
          <a:noFill/>
        </p:spPr>
        <p:txBody>
          <a:bodyPr wrap="square" rtlCol="0">
            <a:spAutoFit/>
          </a:bodyPr>
          <a:lstStyle/>
          <a:p>
            <a:pPr algn="ctr" defTabSz="609570">
              <a:defRPr/>
            </a:pPr>
            <a:r>
              <a:rPr lang="en-US" sz="1067" b="1" dirty="0">
                <a:solidFill>
                  <a:prstClr val="white"/>
                </a:solidFill>
                <a:latin typeface="Calibri" panose="020F0502020204030204" pitchFamily="34" charset="0"/>
                <a:cs typeface="Calibri" panose="020F0502020204030204" pitchFamily="34" charset="0"/>
              </a:rPr>
              <a:t>Cleansed/</a:t>
            </a:r>
          </a:p>
          <a:p>
            <a:pPr algn="ctr" defTabSz="609570">
              <a:defRPr/>
            </a:pPr>
            <a:r>
              <a:rPr lang="en-US" sz="1067" b="1" dirty="0">
                <a:solidFill>
                  <a:prstClr val="white"/>
                </a:solidFill>
                <a:latin typeface="Calibri" panose="020F0502020204030204" pitchFamily="34" charset="0"/>
                <a:cs typeface="Calibri" panose="020F0502020204030204" pitchFamily="34" charset="0"/>
              </a:rPr>
              <a:t>Enriched </a:t>
            </a:r>
          </a:p>
        </p:txBody>
      </p:sp>
      <p:grpSp>
        <p:nvGrpSpPr>
          <p:cNvPr id="67" name="Group 66">
            <a:extLst>
              <a:ext uri="{FF2B5EF4-FFF2-40B4-BE49-F238E27FC236}">
                <a16:creationId xmlns:a16="http://schemas.microsoft.com/office/drawing/2014/main" id="{7606674D-0BE9-4D6D-A2E3-4580B7AD8B9D}"/>
              </a:ext>
            </a:extLst>
          </p:cNvPr>
          <p:cNvGrpSpPr/>
          <p:nvPr/>
        </p:nvGrpSpPr>
        <p:grpSpPr>
          <a:xfrm>
            <a:off x="233210" y="3262585"/>
            <a:ext cx="880541" cy="462847"/>
            <a:chOff x="127247" y="3094086"/>
            <a:chExt cx="660406" cy="347135"/>
          </a:xfrm>
        </p:grpSpPr>
        <p:sp>
          <p:nvSpPr>
            <p:cNvPr id="68" name="Rectangle 67">
              <a:extLst>
                <a:ext uri="{FF2B5EF4-FFF2-40B4-BE49-F238E27FC236}">
                  <a16:creationId xmlns:a16="http://schemas.microsoft.com/office/drawing/2014/main" id="{DFBE19A1-59DB-4B1B-AC3A-AF667667B9E5}"/>
                </a:ext>
              </a:extLst>
            </p:cNvPr>
            <p:cNvSpPr/>
            <p:nvPr/>
          </p:nvSpPr>
          <p:spPr>
            <a:xfrm>
              <a:off x="127247" y="3094086"/>
              <a:ext cx="660406" cy="347135"/>
            </a:xfrm>
            <a:prstGeom prst="rect">
              <a:avLst/>
            </a:prstGeom>
            <a:solidFill>
              <a:srgbClr val="0537A3"/>
            </a:solidFill>
            <a:ln w="9525" cap="flat" cmpd="sng" algn="ctr">
              <a:solidFill>
                <a:srgbClr val="00B050"/>
              </a:solidFill>
              <a:prstDash val="solid"/>
            </a:ln>
            <a:effectLst/>
          </p:spPr>
          <p:txBody>
            <a:bodyPr rtlCol="0" anchor="ctr"/>
            <a:lstStyle/>
            <a:p>
              <a:pPr algn="ctr" defTabSz="457131">
                <a:defRPr/>
              </a:pPr>
              <a:r>
                <a:rPr lang="en-US" sz="933" kern="0" dirty="0">
                  <a:solidFill>
                    <a:prstClr val="white"/>
                  </a:solidFill>
                  <a:latin typeface="Calibri" panose="020F0502020204030204" pitchFamily="34" charset="0"/>
                </a:rPr>
                <a:t>GIS</a:t>
              </a:r>
            </a:p>
          </p:txBody>
        </p:sp>
        <p:pic>
          <p:nvPicPr>
            <p:cNvPr id="69" name="Picture 68">
              <a:extLst>
                <a:ext uri="{FF2B5EF4-FFF2-40B4-BE49-F238E27FC236}">
                  <a16:creationId xmlns:a16="http://schemas.microsoft.com/office/drawing/2014/main" id="{DBAC11F2-F637-41B2-9EF1-81ECB1ED472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2523" y="3287108"/>
              <a:ext cx="205751" cy="126835"/>
            </a:xfrm>
            <a:prstGeom prst="rect">
              <a:avLst/>
            </a:prstGeom>
          </p:spPr>
        </p:pic>
      </p:grpSp>
      <p:sp>
        <p:nvSpPr>
          <p:cNvPr id="70" name="TextBox 69">
            <a:extLst>
              <a:ext uri="{FF2B5EF4-FFF2-40B4-BE49-F238E27FC236}">
                <a16:creationId xmlns:a16="http://schemas.microsoft.com/office/drawing/2014/main" id="{693E4E6C-F4CF-485C-9E6C-921837CCDE3F}"/>
              </a:ext>
            </a:extLst>
          </p:cNvPr>
          <p:cNvSpPr txBox="1"/>
          <p:nvPr/>
        </p:nvSpPr>
        <p:spPr>
          <a:xfrm>
            <a:off x="3411238" y="2511591"/>
            <a:ext cx="868073" cy="287274"/>
          </a:xfrm>
          <a:prstGeom prst="rect">
            <a:avLst/>
          </a:prstGeom>
          <a:noFill/>
        </p:spPr>
        <p:txBody>
          <a:bodyPr wrap="square" lIns="121873" tIns="60936" rIns="121873" bIns="60936" rtlCol="0">
            <a:spAutoFit/>
          </a:bodyPr>
          <a:lstStyle/>
          <a:p>
            <a:pPr algn="ctr" defTabSz="1218600">
              <a:defRPr/>
            </a:pPr>
            <a:r>
              <a:rPr lang="en-US" sz="1067" b="1" kern="0" dirty="0">
                <a:solidFill>
                  <a:srgbClr val="141414"/>
                </a:solidFill>
                <a:latin typeface="Calibri" panose="020F0502020204030204"/>
                <a:cs typeface="Calibri" panose="020F0502020204030204" pitchFamily="34" charset="0"/>
              </a:rPr>
              <a:t>ADLS</a:t>
            </a:r>
          </a:p>
        </p:txBody>
      </p:sp>
      <p:sp>
        <p:nvSpPr>
          <p:cNvPr id="71" name="TextBox 70">
            <a:extLst>
              <a:ext uri="{FF2B5EF4-FFF2-40B4-BE49-F238E27FC236}">
                <a16:creationId xmlns:a16="http://schemas.microsoft.com/office/drawing/2014/main" id="{F0CC28DF-0C72-4EF1-9D2E-ECC6DB310BDF}"/>
              </a:ext>
            </a:extLst>
          </p:cNvPr>
          <p:cNvSpPr txBox="1"/>
          <p:nvPr/>
        </p:nvSpPr>
        <p:spPr>
          <a:xfrm>
            <a:off x="8365203" y="2365173"/>
            <a:ext cx="1368313" cy="379463"/>
          </a:xfrm>
          <a:prstGeom prst="rect">
            <a:avLst/>
          </a:prstGeom>
          <a:noFill/>
        </p:spPr>
        <p:txBody>
          <a:bodyPr wrap="square" rtlCol="0">
            <a:spAutoFit/>
          </a:bodyPr>
          <a:lstStyle/>
          <a:p>
            <a:pPr algn="ctr" defTabSz="914354">
              <a:defRPr/>
            </a:pPr>
            <a:r>
              <a:rPr lang="en-US" sz="933" b="1" dirty="0">
                <a:solidFill>
                  <a:prstClr val="black"/>
                </a:solidFill>
                <a:latin typeface="Calibri" panose="020F0502020204030204"/>
              </a:rPr>
              <a:t>Azure SQL Data Warehouse &amp; SQL DB</a:t>
            </a:r>
          </a:p>
        </p:txBody>
      </p:sp>
      <p:sp>
        <p:nvSpPr>
          <p:cNvPr id="72" name="TextBox 71">
            <a:extLst>
              <a:ext uri="{FF2B5EF4-FFF2-40B4-BE49-F238E27FC236}">
                <a16:creationId xmlns:a16="http://schemas.microsoft.com/office/drawing/2014/main" id="{4BAE27A7-94C6-4BE2-B1AD-92D9C22288E6}"/>
              </a:ext>
            </a:extLst>
          </p:cNvPr>
          <p:cNvSpPr txBox="1"/>
          <p:nvPr/>
        </p:nvSpPr>
        <p:spPr>
          <a:xfrm>
            <a:off x="5395594" y="3552371"/>
            <a:ext cx="905001" cy="451485"/>
          </a:xfrm>
          <a:prstGeom prst="rect">
            <a:avLst/>
          </a:prstGeom>
          <a:noFill/>
        </p:spPr>
        <p:txBody>
          <a:bodyPr wrap="square" lIns="121873" tIns="60936" rIns="121873" bIns="60936" rtlCol="0">
            <a:spAutoFit/>
          </a:bodyPr>
          <a:lstStyle/>
          <a:p>
            <a:pPr algn="ctr" defTabSz="609570">
              <a:defRPr/>
            </a:pPr>
            <a:r>
              <a:rPr lang="en-US" sz="1067" dirty="0">
                <a:solidFill>
                  <a:srgbClr val="141414"/>
                </a:solidFill>
                <a:latin typeface="Calibri" panose="020F0502020204030204" pitchFamily="34" charset="0"/>
                <a:cs typeface="Calibri" panose="020F0502020204030204" pitchFamily="34" charset="0"/>
              </a:rPr>
              <a:t>Azure </a:t>
            </a:r>
          </a:p>
          <a:p>
            <a:pPr algn="ctr" defTabSz="609570">
              <a:defRPr/>
            </a:pPr>
            <a:r>
              <a:rPr lang="en-US" sz="1067" dirty="0">
                <a:solidFill>
                  <a:srgbClr val="141414"/>
                </a:solidFill>
                <a:latin typeface="Calibri" panose="020F0502020204030204" pitchFamily="34" charset="0"/>
                <a:cs typeface="Calibri" panose="020F0502020204030204" pitchFamily="34" charset="0"/>
              </a:rPr>
              <a:t>DataBricks</a:t>
            </a:r>
          </a:p>
        </p:txBody>
      </p:sp>
      <p:pic>
        <p:nvPicPr>
          <p:cNvPr id="73" name="Picture 4" descr="Image result for spark streaming icon">
            <a:extLst>
              <a:ext uri="{FF2B5EF4-FFF2-40B4-BE49-F238E27FC236}">
                <a16:creationId xmlns:a16="http://schemas.microsoft.com/office/drawing/2014/main" id="{9BF77709-FF39-48DF-8F18-B11D07FBE4B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273854" y="3315913"/>
            <a:ext cx="461717" cy="341467"/>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73">
            <a:extLst>
              <a:ext uri="{FF2B5EF4-FFF2-40B4-BE49-F238E27FC236}">
                <a16:creationId xmlns:a16="http://schemas.microsoft.com/office/drawing/2014/main" id="{59FD47CA-8532-4D13-B0D8-60AA79438FE8}"/>
              </a:ext>
            </a:extLst>
          </p:cNvPr>
          <p:cNvPicPr>
            <a:picLocks noChangeAspect="1"/>
          </p:cNvPicPr>
          <p:nvPr/>
        </p:nvPicPr>
        <p:blipFill>
          <a:blip r:embed="rId14"/>
          <a:stretch>
            <a:fillRect/>
          </a:stretch>
        </p:blipFill>
        <p:spPr>
          <a:xfrm>
            <a:off x="5897072" y="3387156"/>
            <a:ext cx="478287" cy="261741"/>
          </a:xfrm>
          <a:prstGeom prst="rect">
            <a:avLst/>
          </a:prstGeom>
          <a:solidFill>
            <a:schemeClr val="bg1"/>
          </a:solidFill>
        </p:spPr>
      </p:pic>
      <p:sp>
        <p:nvSpPr>
          <p:cNvPr id="75" name="TextBox 74">
            <a:extLst>
              <a:ext uri="{FF2B5EF4-FFF2-40B4-BE49-F238E27FC236}">
                <a16:creationId xmlns:a16="http://schemas.microsoft.com/office/drawing/2014/main" id="{4ED92028-C571-440B-8C1B-B618A35CCD20}"/>
              </a:ext>
            </a:extLst>
          </p:cNvPr>
          <p:cNvSpPr txBox="1"/>
          <p:nvPr/>
        </p:nvSpPr>
        <p:spPr>
          <a:xfrm>
            <a:off x="3437645" y="3963965"/>
            <a:ext cx="765704" cy="177731"/>
          </a:xfrm>
          <a:prstGeom prst="rect">
            <a:avLst/>
          </a:prstGeom>
          <a:noFill/>
        </p:spPr>
        <p:txBody>
          <a:bodyPr wrap="square" lIns="0" tIns="0" rIns="0" bIns="0" rtlCol="0" anchor="t">
            <a:noAutofit/>
          </a:bodyPr>
          <a:lstStyle/>
          <a:p>
            <a:pPr algn="ctr" defTabSz="914332">
              <a:defRPr/>
            </a:pPr>
            <a:r>
              <a:rPr lang="en-US" sz="1067" b="1" kern="0" dirty="0">
                <a:solidFill>
                  <a:srgbClr val="141414"/>
                </a:solidFill>
                <a:latin typeface="Calibri" panose="020F0502020204030204"/>
                <a:cs typeface="Calibri" panose="020F0502020204030204" pitchFamily="34" charset="0"/>
              </a:rPr>
              <a:t>Azure Event Hub</a:t>
            </a:r>
          </a:p>
        </p:txBody>
      </p:sp>
      <p:pic>
        <p:nvPicPr>
          <p:cNvPr id="76" name="Picture 2" descr="https://s3-us-west-1.amazonaws.com/striim-prod-media/wp-content/uploads/2019/02/08170252/EventsHublogo.png">
            <a:extLst>
              <a:ext uri="{FF2B5EF4-FFF2-40B4-BE49-F238E27FC236}">
                <a16:creationId xmlns:a16="http://schemas.microsoft.com/office/drawing/2014/main" id="{D00926B3-4054-4266-B66A-20CFDE684657}"/>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659831" y="3603197"/>
            <a:ext cx="341467" cy="34146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https://pbs.twimg.com/profile_images/885688361834250240/a6Fc-jbW_400x400.jpg">
            <a:extLst>
              <a:ext uri="{FF2B5EF4-FFF2-40B4-BE49-F238E27FC236}">
                <a16:creationId xmlns:a16="http://schemas.microsoft.com/office/drawing/2014/main" id="{3A0E63D6-9157-4CC9-AF78-3783D65B4CE5}"/>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761330" y="2759232"/>
            <a:ext cx="501529" cy="50152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8" descr="Related image">
            <a:extLst>
              <a:ext uri="{FF2B5EF4-FFF2-40B4-BE49-F238E27FC236}">
                <a16:creationId xmlns:a16="http://schemas.microsoft.com/office/drawing/2014/main" id="{5F3EA8A5-F303-499E-8EB9-4A6B02201AD3}"/>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663030" y="1868164"/>
            <a:ext cx="360653" cy="360653"/>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0" descr="https://pbs.twimg.com/profile_images/1117929641530933250/tC2ptE3H_400x400.png">
            <a:extLst>
              <a:ext uri="{FF2B5EF4-FFF2-40B4-BE49-F238E27FC236}">
                <a16:creationId xmlns:a16="http://schemas.microsoft.com/office/drawing/2014/main" id="{C82C78B5-8787-4C96-AEAE-33E42BFD719F}"/>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flipH="1">
            <a:off x="1716119" y="4558755"/>
            <a:ext cx="352080" cy="352080"/>
          </a:xfrm>
          <a:prstGeom prst="rect">
            <a:avLst/>
          </a:prstGeom>
          <a:noFill/>
          <a:extLst>
            <a:ext uri="{909E8E84-426E-40DD-AFC4-6F175D3DCCD1}">
              <a14:hiddenFill xmlns:a14="http://schemas.microsoft.com/office/drawing/2010/main">
                <a:solidFill>
                  <a:srgbClr val="FFFFFF"/>
                </a:solidFill>
              </a14:hiddenFill>
            </a:ext>
          </a:extLst>
        </p:spPr>
      </p:pic>
      <p:sp>
        <p:nvSpPr>
          <p:cNvPr id="80" name="TextBox 79">
            <a:extLst>
              <a:ext uri="{FF2B5EF4-FFF2-40B4-BE49-F238E27FC236}">
                <a16:creationId xmlns:a16="http://schemas.microsoft.com/office/drawing/2014/main" id="{D358D1F5-9C1D-433D-816B-86CCF0F1AD45}"/>
              </a:ext>
            </a:extLst>
          </p:cNvPr>
          <p:cNvSpPr txBox="1"/>
          <p:nvPr/>
        </p:nvSpPr>
        <p:spPr>
          <a:xfrm>
            <a:off x="9606064" y="3645685"/>
            <a:ext cx="1419351" cy="451485"/>
          </a:xfrm>
          <a:prstGeom prst="rect">
            <a:avLst/>
          </a:prstGeom>
          <a:noFill/>
        </p:spPr>
        <p:txBody>
          <a:bodyPr wrap="square" lIns="121873" tIns="60936" rIns="121873" bIns="60936" rtlCol="0">
            <a:spAutoFit/>
          </a:bodyPr>
          <a:lstStyle/>
          <a:p>
            <a:pPr algn="ctr" defTabSz="1218600">
              <a:defRPr/>
            </a:pPr>
            <a:r>
              <a:rPr lang="en-US" sz="1067" kern="0" dirty="0">
                <a:solidFill>
                  <a:srgbClr val="44546A"/>
                </a:solidFill>
                <a:latin typeface="Calibri" panose="020F0502020204030204"/>
                <a:cs typeface="Calibri" panose="020F0502020204030204" pitchFamily="34" charset="0"/>
              </a:rPr>
              <a:t>Azure API </a:t>
            </a:r>
          </a:p>
          <a:p>
            <a:pPr algn="ctr" defTabSz="1218600">
              <a:defRPr/>
            </a:pPr>
            <a:r>
              <a:rPr lang="en-US" sz="1067" kern="0" dirty="0">
                <a:solidFill>
                  <a:srgbClr val="44546A"/>
                </a:solidFill>
                <a:latin typeface="Calibri" panose="020F0502020204030204"/>
                <a:cs typeface="Calibri" panose="020F0502020204030204" pitchFamily="34" charset="0"/>
              </a:rPr>
              <a:t>APP</a:t>
            </a:r>
          </a:p>
        </p:txBody>
      </p:sp>
      <p:pic>
        <p:nvPicPr>
          <p:cNvPr id="81" name="Picture 10" descr="https://pbs.twimg.com/profile_images/1117929641530933250/tC2ptE3H_400x400.png">
            <a:extLst>
              <a:ext uri="{FF2B5EF4-FFF2-40B4-BE49-F238E27FC236}">
                <a16:creationId xmlns:a16="http://schemas.microsoft.com/office/drawing/2014/main" id="{46AEFBEF-50A2-4691-97B6-004DEE4DB395}"/>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flipH="1">
            <a:off x="10135350" y="4083017"/>
            <a:ext cx="307905" cy="30790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10" descr="Image result for azure data factory icon">
            <a:extLst>
              <a:ext uri="{FF2B5EF4-FFF2-40B4-BE49-F238E27FC236}">
                <a16:creationId xmlns:a16="http://schemas.microsoft.com/office/drawing/2014/main" id="{289EC295-FBE4-4CC6-A953-B38950BFF31F}"/>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40752" y="2037824"/>
            <a:ext cx="554428" cy="291075"/>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a:extLst>
              <a:ext uri="{FF2B5EF4-FFF2-40B4-BE49-F238E27FC236}">
                <a16:creationId xmlns:a16="http://schemas.microsoft.com/office/drawing/2014/main" id="{268F26A0-3C76-498F-80F3-034FDE661A6E}"/>
              </a:ext>
            </a:extLst>
          </p:cNvPr>
          <p:cNvSpPr txBox="1"/>
          <p:nvPr/>
        </p:nvSpPr>
        <p:spPr>
          <a:xfrm>
            <a:off x="2412261" y="1598037"/>
            <a:ext cx="1252792" cy="461665"/>
          </a:xfrm>
          <a:prstGeom prst="rect">
            <a:avLst/>
          </a:prstGeom>
          <a:noFill/>
        </p:spPr>
        <p:txBody>
          <a:bodyPr wrap="square" rtlCol="0">
            <a:spAutoFit/>
          </a:bodyPr>
          <a:lstStyle>
            <a:defPPr>
              <a:defRPr lang="en-US"/>
            </a:defPPr>
            <a:lvl1pPr algn="ctr">
              <a:defRPr sz="1000">
                <a:solidFill>
                  <a:schemeClr val="tx2"/>
                </a:solidFill>
                <a:latin typeface="Calibri" panose="020F0502020204030204" pitchFamily="34" charset="0"/>
                <a:cs typeface="Calibri" panose="020F0502020204030204" pitchFamily="34" charset="0"/>
              </a:defRPr>
            </a:lvl1pPr>
          </a:lstStyle>
          <a:p>
            <a:pPr defTabSz="609570">
              <a:defRPr/>
            </a:pPr>
            <a:r>
              <a:rPr lang="en-US" sz="1200" dirty="0">
                <a:solidFill>
                  <a:srgbClr val="141414"/>
                </a:solidFill>
              </a:rPr>
              <a:t>Azure Data Factory V2</a:t>
            </a:r>
          </a:p>
        </p:txBody>
      </p:sp>
      <p:sp>
        <p:nvSpPr>
          <p:cNvPr id="84" name="Rounded Rectangle 181">
            <a:extLst>
              <a:ext uri="{FF2B5EF4-FFF2-40B4-BE49-F238E27FC236}">
                <a16:creationId xmlns:a16="http://schemas.microsoft.com/office/drawing/2014/main" id="{DE57A071-A8C6-4222-9F5E-320DC635866B}"/>
              </a:ext>
            </a:extLst>
          </p:cNvPr>
          <p:cNvSpPr/>
          <p:nvPr/>
        </p:nvSpPr>
        <p:spPr>
          <a:xfrm>
            <a:off x="2003999" y="5511143"/>
            <a:ext cx="1080864" cy="692991"/>
          </a:xfrm>
          <a:prstGeom prst="roundRect">
            <a:avLst/>
          </a:prstGeom>
          <a:solidFill>
            <a:sysClr val="window" lastClr="FFFFFF"/>
          </a:solidFill>
          <a:ln w="12700" cap="flat" cmpd="sng" algn="ctr">
            <a:solidFill>
              <a:srgbClr val="1FB14A"/>
            </a:solidFill>
            <a:prstDash val="sysDash"/>
          </a:ln>
          <a:effectLst/>
        </p:spPr>
        <p:txBody>
          <a:bodyPr lIns="91387" tIns="45689" rIns="91387" bIns="45689" rtlCol="0" anchor="t"/>
          <a:lstStyle/>
          <a:p>
            <a:pPr algn="ctr" defTabSz="639559">
              <a:defRPr/>
            </a:pPr>
            <a:endParaRPr lang="en-US" sz="1100" b="1" kern="0" dirty="0">
              <a:solidFill>
                <a:prstClr val="black"/>
              </a:solidFill>
              <a:latin typeface="Calibri" panose="020F0502020204030204" pitchFamily="34" charset="0"/>
              <a:ea typeface="ＭＳ Ｐゴシック" pitchFamily="-112" charset="-128"/>
              <a:cs typeface="Calibri" panose="020F0502020204030204" pitchFamily="34" charset="0"/>
            </a:endParaRPr>
          </a:p>
        </p:txBody>
      </p:sp>
      <p:sp>
        <p:nvSpPr>
          <p:cNvPr id="85" name="Rounded Rectangle 182">
            <a:extLst>
              <a:ext uri="{FF2B5EF4-FFF2-40B4-BE49-F238E27FC236}">
                <a16:creationId xmlns:a16="http://schemas.microsoft.com/office/drawing/2014/main" id="{F8ACDB58-5FBE-4757-A2D9-BAB5471504EB}"/>
              </a:ext>
            </a:extLst>
          </p:cNvPr>
          <p:cNvSpPr/>
          <p:nvPr/>
        </p:nvSpPr>
        <p:spPr>
          <a:xfrm>
            <a:off x="3451750" y="5509128"/>
            <a:ext cx="1285013" cy="698355"/>
          </a:xfrm>
          <a:prstGeom prst="roundRect">
            <a:avLst/>
          </a:prstGeom>
          <a:solidFill>
            <a:sysClr val="window" lastClr="FFFFFF"/>
          </a:solidFill>
          <a:ln w="9525" cap="flat" cmpd="sng" algn="ctr">
            <a:solidFill>
              <a:srgbClr val="1FB14A"/>
            </a:solidFill>
            <a:prstDash val="solid"/>
          </a:ln>
          <a:effectLst/>
        </p:spPr>
        <p:txBody>
          <a:bodyPr lIns="91387" tIns="45689" rIns="91387" bIns="45689" rtlCol="0" anchor="t"/>
          <a:lstStyle/>
          <a:p>
            <a:pPr algn="ctr" defTabSz="639559">
              <a:defRPr/>
            </a:pPr>
            <a:endParaRPr lang="en-US" sz="800" b="1" kern="0" dirty="0">
              <a:solidFill>
                <a:prstClr val="black"/>
              </a:solidFill>
              <a:latin typeface="Calibri" panose="020F0502020204030204" pitchFamily="34" charset="0"/>
              <a:ea typeface="ＭＳ Ｐゴシック" pitchFamily="-112" charset="-128"/>
              <a:cs typeface="Calibri" panose="020F0502020204030204" pitchFamily="34" charset="0"/>
            </a:endParaRPr>
          </a:p>
        </p:txBody>
      </p:sp>
      <p:sp>
        <p:nvSpPr>
          <p:cNvPr id="86" name="Rounded Rectangle 183">
            <a:extLst>
              <a:ext uri="{FF2B5EF4-FFF2-40B4-BE49-F238E27FC236}">
                <a16:creationId xmlns:a16="http://schemas.microsoft.com/office/drawing/2014/main" id="{E408D228-76CD-4914-9E52-DAA6C53E95DC}"/>
              </a:ext>
            </a:extLst>
          </p:cNvPr>
          <p:cNvSpPr/>
          <p:nvPr/>
        </p:nvSpPr>
        <p:spPr>
          <a:xfrm>
            <a:off x="4822558" y="5525230"/>
            <a:ext cx="1285013" cy="660687"/>
          </a:xfrm>
          <a:prstGeom prst="roundRect">
            <a:avLst/>
          </a:prstGeom>
          <a:solidFill>
            <a:sysClr val="window" lastClr="FFFFFF"/>
          </a:solidFill>
          <a:ln w="9525" cap="flat" cmpd="sng" algn="ctr">
            <a:solidFill>
              <a:srgbClr val="1FB14A"/>
            </a:solidFill>
            <a:prstDash val="solid"/>
          </a:ln>
          <a:effectLst/>
        </p:spPr>
        <p:txBody>
          <a:bodyPr lIns="91387" tIns="45689" rIns="91387" bIns="45689" rtlCol="0" anchor="t"/>
          <a:lstStyle/>
          <a:p>
            <a:pPr algn="ctr" defTabSz="639559">
              <a:defRPr/>
            </a:pPr>
            <a:r>
              <a:rPr lang="en-US" sz="800" b="1" kern="0" dirty="0">
                <a:solidFill>
                  <a:prstClr val="black"/>
                </a:solidFill>
                <a:latin typeface="Calibri" panose="020F0502020204030204" pitchFamily="34" charset="0"/>
                <a:ea typeface="ＭＳ Ｐゴシック" pitchFamily="-112" charset="-128"/>
                <a:cs typeface="Calibri" panose="020F0502020204030204" pitchFamily="34" charset="0"/>
              </a:rPr>
              <a:t>Secure Key Management</a:t>
            </a:r>
          </a:p>
        </p:txBody>
      </p:sp>
      <p:sp>
        <p:nvSpPr>
          <p:cNvPr id="87" name="Rounded Rectangle 184">
            <a:extLst>
              <a:ext uri="{FF2B5EF4-FFF2-40B4-BE49-F238E27FC236}">
                <a16:creationId xmlns:a16="http://schemas.microsoft.com/office/drawing/2014/main" id="{E3CB9356-5D6E-4427-9CDD-C9D05311148A}"/>
              </a:ext>
            </a:extLst>
          </p:cNvPr>
          <p:cNvSpPr/>
          <p:nvPr/>
        </p:nvSpPr>
        <p:spPr>
          <a:xfrm>
            <a:off x="7575575" y="5532169"/>
            <a:ext cx="1461536" cy="621713"/>
          </a:xfrm>
          <a:prstGeom prst="roundRect">
            <a:avLst/>
          </a:prstGeom>
          <a:solidFill>
            <a:sysClr val="window" lastClr="FFFFFF"/>
          </a:solidFill>
          <a:ln w="9525" cap="flat" cmpd="sng" algn="ctr">
            <a:solidFill>
              <a:srgbClr val="1FB14A"/>
            </a:solidFill>
            <a:prstDash val="solid"/>
          </a:ln>
          <a:effectLst/>
        </p:spPr>
        <p:txBody>
          <a:bodyPr lIns="91387" tIns="45689" rIns="91387" bIns="45689" rtlCol="0" anchor="t"/>
          <a:lstStyle/>
          <a:p>
            <a:pPr algn="ctr" defTabSz="639559">
              <a:defRPr/>
            </a:pPr>
            <a:r>
              <a:rPr lang="en-US" sz="933" b="1" kern="0" dirty="0">
                <a:solidFill>
                  <a:prstClr val="black"/>
                </a:solidFill>
                <a:latin typeface="Calibri" panose="020F0502020204030204" pitchFamily="34" charset="0"/>
                <a:ea typeface="ＭＳ Ｐゴシック" pitchFamily="-112" charset="-128"/>
                <a:cs typeface="Calibri" panose="020F0502020204030204" pitchFamily="34" charset="0"/>
              </a:rPr>
              <a:t>Monitoring and Administration</a:t>
            </a:r>
          </a:p>
        </p:txBody>
      </p:sp>
      <p:cxnSp>
        <p:nvCxnSpPr>
          <p:cNvPr id="88" name="Straight Arrow Connector 87">
            <a:extLst>
              <a:ext uri="{FF2B5EF4-FFF2-40B4-BE49-F238E27FC236}">
                <a16:creationId xmlns:a16="http://schemas.microsoft.com/office/drawing/2014/main" id="{9A57CF32-E66D-4D9E-B408-DA7FEE1D899E}"/>
              </a:ext>
            </a:extLst>
          </p:cNvPr>
          <p:cNvCxnSpPr/>
          <p:nvPr/>
        </p:nvCxnSpPr>
        <p:spPr>
          <a:xfrm flipH="1" flipV="1">
            <a:off x="3066843" y="5626243"/>
            <a:ext cx="404888" cy="3692"/>
          </a:xfrm>
          <a:prstGeom prst="straightConnector1">
            <a:avLst/>
          </a:prstGeom>
          <a:noFill/>
          <a:ln w="25400" cap="flat" cmpd="sng" algn="ctr">
            <a:solidFill>
              <a:sysClr val="windowText" lastClr="000000">
                <a:lumMod val="75000"/>
                <a:lumOff val="25000"/>
              </a:sysClr>
            </a:solidFill>
            <a:prstDash val="solid"/>
            <a:headEnd type="triangle"/>
            <a:tailEnd type="triangle"/>
          </a:ln>
          <a:effectLst/>
        </p:spPr>
      </p:cxnSp>
      <p:sp>
        <p:nvSpPr>
          <p:cNvPr id="89" name="TextBox 88">
            <a:extLst>
              <a:ext uri="{FF2B5EF4-FFF2-40B4-BE49-F238E27FC236}">
                <a16:creationId xmlns:a16="http://schemas.microsoft.com/office/drawing/2014/main" id="{0BE4E443-5C8B-4866-926B-82AA32A0E0A3}"/>
              </a:ext>
            </a:extLst>
          </p:cNvPr>
          <p:cNvSpPr txBox="1"/>
          <p:nvPr/>
        </p:nvSpPr>
        <p:spPr>
          <a:xfrm>
            <a:off x="1867277" y="5680915"/>
            <a:ext cx="1069116" cy="369283"/>
          </a:xfrm>
          <a:prstGeom prst="rect">
            <a:avLst/>
          </a:prstGeom>
          <a:noFill/>
        </p:spPr>
        <p:txBody>
          <a:bodyPr wrap="square" lIns="121873" tIns="60936" rIns="121873" bIns="60936" rtlCol="0">
            <a:spAutoFit/>
          </a:bodyPr>
          <a:lstStyle/>
          <a:p>
            <a:pPr algn="ctr" defTabSz="1218540">
              <a:defRPr/>
            </a:pPr>
            <a:r>
              <a:rPr lang="en-US" sz="800" b="1" kern="0" dirty="0">
                <a:solidFill>
                  <a:prstClr val="black"/>
                </a:solidFill>
                <a:latin typeface="Calibri" panose="020F0502020204030204" pitchFamily="34" charset="0"/>
              </a:rPr>
              <a:t>Azure Active Directory </a:t>
            </a:r>
          </a:p>
        </p:txBody>
      </p:sp>
      <p:cxnSp>
        <p:nvCxnSpPr>
          <p:cNvPr id="90" name="Straight Arrow Connector 89">
            <a:extLst>
              <a:ext uri="{FF2B5EF4-FFF2-40B4-BE49-F238E27FC236}">
                <a16:creationId xmlns:a16="http://schemas.microsoft.com/office/drawing/2014/main" id="{FBB46DD9-7B40-46EC-A94B-8D8B42D2DBA1}"/>
              </a:ext>
            </a:extLst>
          </p:cNvPr>
          <p:cNvCxnSpPr/>
          <p:nvPr/>
        </p:nvCxnSpPr>
        <p:spPr>
          <a:xfrm flipH="1" flipV="1">
            <a:off x="3069395" y="6084226"/>
            <a:ext cx="404888" cy="3692"/>
          </a:xfrm>
          <a:prstGeom prst="straightConnector1">
            <a:avLst/>
          </a:prstGeom>
          <a:noFill/>
          <a:ln w="25400" cap="flat" cmpd="sng" algn="ctr">
            <a:solidFill>
              <a:sysClr val="windowText" lastClr="000000">
                <a:lumMod val="75000"/>
                <a:lumOff val="25000"/>
              </a:sysClr>
            </a:solidFill>
            <a:prstDash val="solid"/>
            <a:headEnd type="triangle"/>
            <a:tailEnd type="triangle"/>
          </a:ln>
          <a:effectLst/>
        </p:spPr>
      </p:cxnSp>
      <p:sp>
        <p:nvSpPr>
          <p:cNvPr id="91" name="Rectangle 90">
            <a:extLst>
              <a:ext uri="{FF2B5EF4-FFF2-40B4-BE49-F238E27FC236}">
                <a16:creationId xmlns:a16="http://schemas.microsoft.com/office/drawing/2014/main" id="{77C55566-2F1F-442B-A929-C8490C32D338}"/>
              </a:ext>
            </a:extLst>
          </p:cNvPr>
          <p:cNvSpPr/>
          <p:nvPr/>
        </p:nvSpPr>
        <p:spPr>
          <a:xfrm>
            <a:off x="3379649" y="5496263"/>
            <a:ext cx="1427831" cy="666593"/>
          </a:xfrm>
          <a:prstGeom prst="rect">
            <a:avLst/>
          </a:prstGeom>
        </p:spPr>
        <p:txBody>
          <a:bodyPr wrap="square">
            <a:spAutoFit/>
          </a:bodyPr>
          <a:lstStyle/>
          <a:p>
            <a:pPr algn="ctr" defTabSz="639559">
              <a:defRPr/>
            </a:pPr>
            <a:r>
              <a:rPr lang="en-US" sz="933" b="1" kern="0" dirty="0">
                <a:solidFill>
                  <a:prstClr val="black"/>
                </a:solidFill>
                <a:latin typeface="Calibri" panose="020F0502020204030204" pitchFamily="34" charset="0"/>
                <a:ea typeface="ＭＳ Ｐゴシック" pitchFamily="-112" charset="-128"/>
                <a:cs typeface="Calibri" panose="020F0502020204030204" pitchFamily="34" charset="0"/>
              </a:rPr>
              <a:t>Authentication, Authorization, Accounting &amp; </a:t>
            </a:r>
          </a:p>
          <a:p>
            <a:pPr algn="ctr" defTabSz="639559">
              <a:defRPr/>
            </a:pPr>
            <a:r>
              <a:rPr lang="en-US" sz="933" b="1" kern="0" dirty="0">
                <a:solidFill>
                  <a:prstClr val="black"/>
                </a:solidFill>
                <a:latin typeface="Calibri" panose="020F0502020204030204" pitchFamily="34" charset="0"/>
                <a:ea typeface="ＭＳ Ｐゴシック" pitchFamily="-112" charset="-128"/>
                <a:cs typeface="Calibri" panose="020F0502020204030204" pitchFamily="34" charset="0"/>
              </a:rPr>
              <a:t>Data Protection</a:t>
            </a:r>
          </a:p>
        </p:txBody>
      </p:sp>
      <p:sp>
        <p:nvSpPr>
          <p:cNvPr id="92" name="Rounded Rectangle 191">
            <a:extLst>
              <a:ext uri="{FF2B5EF4-FFF2-40B4-BE49-F238E27FC236}">
                <a16:creationId xmlns:a16="http://schemas.microsoft.com/office/drawing/2014/main" id="{91F49FE7-20C4-462F-8134-F21FD79C0A07}"/>
              </a:ext>
            </a:extLst>
          </p:cNvPr>
          <p:cNvSpPr/>
          <p:nvPr/>
        </p:nvSpPr>
        <p:spPr>
          <a:xfrm>
            <a:off x="9119782" y="5532168"/>
            <a:ext cx="1577483" cy="621712"/>
          </a:xfrm>
          <a:prstGeom prst="roundRect">
            <a:avLst/>
          </a:prstGeom>
          <a:solidFill>
            <a:sysClr val="window" lastClr="FFFFFF"/>
          </a:solidFill>
          <a:ln w="9525" cap="flat" cmpd="sng" algn="ctr">
            <a:solidFill>
              <a:srgbClr val="1FB14A"/>
            </a:solidFill>
            <a:prstDash val="solid"/>
          </a:ln>
          <a:effectLst/>
        </p:spPr>
        <p:txBody>
          <a:bodyPr lIns="91387" tIns="45689" rIns="91387" bIns="45689" rtlCol="0" anchor="t"/>
          <a:lstStyle/>
          <a:p>
            <a:pPr algn="ctr" defTabSz="639559">
              <a:defRPr/>
            </a:pPr>
            <a:r>
              <a:rPr lang="en-US" sz="800" b="1" kern="0" dirty="0">
                <a:solidFill>
                  <a:prstClr val="black"/>
                </a:solidFill>
                <a:latin typeface="Calibri" panose="020F0502020204030204" pitchFamily="34" charset="0"/>
                <a:ea typeface="ＭＳ Ｐゴシック" pitchFamily="-112" charset="-128"/>
                <a:cs typeface="Calibri" panose="020F0502020204030204" pitchFamily="34" charset="0"/>
              </a:rPr>
              <a:t>Azure DevOps</a:t>
            </a:r>
          </a:p>
        </p:txBody>
      </p:sp>
      <p:pic>
        <p:nvPicPr>
          <p:cNvPr id="93" name="Picture 92">
            <a:extLst>
              <a:ext uri="{FF2B5EF4-FFF2-40B4-BE49-F238E27FC236}">
                <a16:creationId xmlns:a16="http://schemas.microsoft.com/office/drawing/2014/main" id="{EAED0A3A-86D5-435A-8022-D113AE9B8D4A}"/>
              </a:ext>
            </a:extLst>
          </p:cNvPr>
          <p:cNvPicPr>
            <a:picLocks noChangeAspect="1"/>
          </p:cNvPicPr>
          <p:nvPr/>
        </p:nvPicPr>
        <p:blipFill>
          <a:blip r:embed="rId21">
            <a:clrChange>
              <a:clrFrom>
                <a:srgbClr val="FFFFFF"/>
              </a:clrFrom>
              <a:clrTo>
                <a:srgbClr val="FFFFFF">
                  <a:alpha val="0"/>
                </a:srgbClr>
              </a:clrTo>
            </a:clrChange>
          </a:blip>
          <a:stretch>
            <a:fillRect/>
          </a:stretch>
        </p:blipFill>
        <p:spPr>
          <a:xfrm>
            <a:off x="2687650" y="5728368"/>
            <a:ext cx="276544" cy="276544"/>
          </a:xfrm>
          <a:prstGeom prst="rect">
            <a:avLst/>
          </a:prstGeom>
          <a:solidFill>
            <a:schemeClr val="bg1"/>
          </a:solidFill>
        </p:spPr>
      </p:pic>
      <p:pic>
        <p:nvPicPr>
          <p:cNvPr id="94" name="Picture 93">
            <a:extLst>
              <a:ext uri="{FF2B5EF4-FFF2-40B4-BE49-F238E27FC236}">
                <a16:creationId xmlns:a16="http://schemas.microsoft.com/office/drawing/2014/main" id="{7A474C17-0B67-47BD-9C12-177845AD5151}"/>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7636247" y="5842420"/>
            <a:ext cx="480123" cy="266421"/>
          </a:xfrm>
          <a:prstGeom prst="rect">
            <a:avLst/>
          </a:prstGeom>
          <a:solidFill>
            <a:schemeClr val="bg1"/>
          </a:solidFill>
        </p:spPr>
      </p:pic>
      <p:sp>
        <p:nvSpPr>
          <p:cNvPr id="95" name="TextBox 94">
            <a:extLst>
              <a:ext uri="{FF2B5EF4-FFF2-40B4-BE49-F238E27FC236}">
                <a16:creationId xmlns:a16="http://schemas.microsoft.com/office/drawing/2014/main" id="{6C059B11-5E93-439C-B710-085357D37832}"/>
              </a:ext>
            </a:extLst>
          </p:cNvPr>
          <p:cNvSpPr txBox="1"/>
          <p:nvPr/>
        </p:nvSpPr>
        <p:spPr>
          <a:xfrm>
            <a:off x="7760037" y="5833792"/>
            <a:ext cx="1502820" cy="307648"/>
          </a:xfrm>
          <a:prstGeom prst="rect">
            <a:avLst/>
          </a:prstGeom>
          <a:noFill/>
        </p:spPr>
        <p:txBody>
          <a:bodyPr wrap="square" lIns="162497" tIns="81248" rIns="162497" bIns="81248" rtlCol="0">
            <a:spAutoFit/>
          </a:bodyPr>
          <a:lstStyle/>
          <a:p>
            <a:pPr algn="ctr" defTabSz="1624841">
              <a:defRPr/>
            </a:pPr>
            <a:r>
              <a:rPr lang="en-US" sz="933" b="1" kern="0" dirty="0">
                <a:solidFill>
                  <a:srgbClr val="141414"/>
                </a:solidFill>
                <a:latin typeface="Calibri" panose="020F0502020204030204" pitchFamily="34" charset="0"/>
                <a:cs typeface="Calibri" panose="020F0502020204030204" pitchFamily="34" charset="0"/>
              </a:rPr>
              <a:t>Azure Monitor</a:t>
            </a:r>
          </a:p>
        </p:txBody>
      </p:sp>
      <p:pic>
        <p:nvPicPr>
          <p:cNvPr id="96" name="Picture 95">
            <a:extLst>
              <a:ext uri="{FF2B5EF4-FFF2-40B4-BE49-F238E27FC236}">
                <a16:creationId xmlns:a16="http://schemas.microsoft.com/office/drawing/2014/main" id="{050D2A85-8014-4CE5-A945-C84AF86573C9}"/>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743793" y="5718667"/>
            <a:ext cx="351079" cy="351079"/>
          </a:xfrm>
          <a:prstGeom prst="rect">
            <a:avLst/>
          </a:prstGeom>
        </p:spPr>
      </p:pic>
      <p:sp>
        <p:nvSpPr>
          <p:cNvPr id="97" name="Rounded Rectangle 203">
            <a:extLst>
              <a:ext uri="{FF2B5EF4-FFF2-40B4-BE49-F238E27FC236}">
                <a16:creationId xmlns:a16="http://schemas.microsoft.com/office/drawing/2014/main" id="{733BA55D-0DCA-41AF-8414-602F1529009E}"/>
              </a:ext>
            </a:extLst>
          </p:cNvPr>
          <p:cNvSpPr/>
          <p:nvPr/>
        </p:nvSpPr>
        <p:spPr>
          <a:xfrm>
            <a:off x="6170870" y="5517254"/>
            <a:ext cx="1310640" cy="675796"/>
          </a:xfrm>
          <a:prstGeom prst="roundRect">
            <a:avLst/>
          </a:prstGeom>
          <a:solidFill>
            <a:sysClr val="window" lastClr="FFFFFF"/>
          </a:solidFill>
          <a:ln w="9525" cap="flat" cmpd="sng" algn="ctr">
            <a:solidFill>
              <a:srgbClr val="1FB14A"/>
            </a:solidFill>
            <a:prstDash val="solid"/>
          </a:ln>
          <a:effectLst/>
        </p:spPr>
        <p:txBody>
          <a:bodyPr lIns="91387" tIns="45689" rIns="91387" bIns="45689" rtlCol="0" anchor="t"/>
          <a:lstStyle/>
          <a:p>
            <a:pPr algn="ctr" defTabSz="639559">
              <a:defRPr/>
            </a:pPr>
            <a:r>
              <a:rPr lang="en-US" sz="933" b="1" kern="0" dirty="0">
                <a:solidFill>
                  <a:prstClr val="black"/>
                </a:solidFill>
                <a:latin typeface="Calibri" panose="020F0502020204030204" pitchFamily="34" charset="0"/>
              </a:rPr>
              <a:t>Orchestration </a:t>
            </a:r>
          </a:p>
        </p:txBody>
      </p:sp>
      <p:pic>
        <p:nvPicPr>
          <p:cNvPr id="98" name="Picture 10" descr="Image result for azure data factory icon">
            <a:extLst>
              <a:ext uri="{FF2B5EF4-FFF2-40B4-BE49-F238E27FC236}">
                <a16:creationId xmlns:a16="http://schemas.microsoft.com/office/drawing/2014/main" id="{B1981244-5817-4464-8EE9-6D72DFD4F5DE}"/>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221117" y="5791960"/>
            <a:ext cx="554428" cy="291075"/>
          </a:xfrm>
          <a:prstGeom prst="rect">
            <a:avLst/>
          </a:prstGeom>
          <a:noFill/>
          <a:extLst>
            <a:ext uri="{909E8E84-426E-40DD-AFC4-6F175D3DCCD1}">
              <a14:hiddenFill xmlns:a14="http://schemas.microsoft.com/office/drawing/2010/main">
                <a:solidFill>
                  <a:srgbClr val="FFFFFF"/>
                </a:solidFill>
              </a14:hiddenFill>
            </a:ext>
          </a:extLst>
        </p:spPr>
      </p:pic>
      <p:sp>
        <p:nvSpPr>
          <p:cNvPr id="99" name="TextBox 98">
            <a:extLst>
              <a:ext uri="{FF2B5EF4-FFF2-40B4-BE49-F238E27FC236}">
                <a16:creationId xmlns:a16="http://schemas.microsoft.com/office/drawing/2014/main" id="{4E2C0BFF-AC9B-4368-AA8E-A7ADE7903183}"/>
              </a:ext>
            </a:extLst>
          </p:cNvPr>
          <p:cNvSpPr txBox="1"/>
          <p:nvPr/>
        </p:nvSpPr>
        <p:spPr>
          <a:xfrm>
            <a:off x="6304521" y="5802856"/>
            <a:ext cx="1502820" cy="307648"/>
          </a:xfrm>
          <a:prstGeom prst="rect">
            <a:avLst/>
          </a:prstGeom>
          <a:noFill/>
        </p:spPr>
        <p:txBody>
          <a:bodyPr wrap="square" lIns="162497" tIns="81248" rIns="162497" bIns="81248" rtlCol="0">
            <a:spAutoFit/>
          </a:bodyPr>
          <a:lstStyle/>
          <a:p>
            <a:pPr algn="ctr" defTabSz="1624841">
              <a:defRPr/>
            </a:pPr>
            <a:r>
              <a:rPr lang="en-US" sz="933" b="1" kern="0" dirty="0">
                <a:solidFill>
                  <a:srgbClr val="141414"/>
                </a:solidFill>
                <a:latin typeface="Calibri" panose="020F0502020204030204" pitchFamily="34" charset="0"/>
                <a:cs typeface="Calibri" panose="020F0502020204030204" pitchFamily="34" charset="0"/>
              </a:rPr>
              <a:t>Data Factory</a:t>
            </a:r>
          </a:p>
        </p:txBody>
      </p:sp>
      <p:sp>
        <p:nvSpPr>
          <p:cNvPr id="100" name="TextBox 99">
            <a:extLst>
              <a:ext uri="{FF2B5EF4-FFF2-40B4-BE49-F238E27FC236}">
                <a16:creationId xmlns:a16="http://schemas.microsoft.com/office/drawing/2014/main" id="{F624115B-8544-4EE7-9881-430E0FEB578C}"/>
              </a:ext>
            </a:extLst>
          </p:cNvPr>
          <p:cNvSpPr txBox="1"/>
          <p:nvPr/>
        </p:nvSpPr>
        <p:spPr>
          <a:xfrm>
            <a:off x="4913029" y="5860709"/>
            <a:ext cx="1502820" cy="307648"/>
          </a:xfrm>
          <a:prstGeom prst="rect">
            <a:avLst/>
          </a:prstGeom>
          <a:noFill/>
        </p:spPr>
        <p:txBody>
          <a:bodyPr wrap="square" lIns="162497" tIns="81248" rIns="162497" bIns="81248" rtlCol="0">
            <a:spAutoFit/>
          </a:bodyPr>
          <a:lstStyle/>
          <a:p>
            <a:pPr algn="ctr" defTabSz="1624841">
              <a:defRPr/>
            </a:pPr>
            <a:r>
              <a:rPr lang="en-US" sz="933" b="1" kern="0" dirty="0">
                <a:solidFill>
                  <a:srgbClr val="141414"/>
                </a:solidFill>
                <a:latin typeface="Calibri" panose="020F0502020204030204" pitchFamily="34" charset="0"/>
                <a:cs typeface="Calibri" panose="020F0502020204030204" pitchFamily="34" charset="0"/>
              </a:rPr>
              <a:t>Key Vault</a:t>
            </a:r>
          </a:p>
        </p:txBody>
      </p:sp>
      <p:pic>
        <p:nvPicPr>
          <p:cNvPr id="101" name="Picture 100">
            <a:extLst>
              <a:ext uri="{FF2B5EF4-FFF2-40B4-BE49-F238E27FC236}">
                <a16:creationId xmlns:a16="http://schemas.microsoft.com/office/drawing/2014/main" id="{03FA6BA7-B039-467D-A429-00508D0041DA}"/>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4947761" y="5847140"/>
            <a:ext cx="312448" cy="312448"/>
          </a:xfrm>
          <a:prstGeom prst="rect">
            <a:avLst/>
          </a:prstGeom>
        </p:spPr>
      </p:pic>
      <p:pic>
        <p:nvPicPr>
          <p:cNvPr id="102" name="Picture 101">
            <a:extLst>
              <a:ext uri="{FF2B5EF4-FFF2-40B4-BE49-F238E27FC236}">
                <a16:creationId xmlns:a16="http://schemas.microsoft.com/office/drawing/2014/main" id="{CB6B97F6-A1A9-4CD4-AAC3-64F65BECFABF}"/>
              </a:ext>
            </a:extLst>
          </p:cNvPr>
          <p:cNvPicPr>
            <a:picLocks noChangeAspect="1"/>
          </p:cNvPicPr>
          <p:nvPr/>
        </p:nvPicPr>
        <p:blipFill>
          <a:blip r:embed="rId14"/>
          <a:stretch>
            <a:fillRect/>
          </a:stretch>
        </p:blipFill>
        <p:spPr>
          <a:xfrm>
            <a:off x="7253441" y="1703945"/>
            <a:ext cx="426511" cy="340055"/>
          </a:xfrm>
          <a:prstGeom prst="rect">
            <a:avLst/>
          </a:prstGeom>
          <a:solidFill>
            <a:schemeClr val="bg1"/>
          </a:solidFill>
        </p:spPr>
      </p:pic>
      <p:sp>
        <p:nvSpPr>
          <p:cNvPr id="103" name="TextBox 102">
            <a:extLst>
              <a:ext uri="{FF2B5EF4-FFF2-40B4-BE49-F238E27FC236}">
                <a16:creationId xmlns:a16="http://schemas.microsoft.com/office/drawing/2014/main" id="{747640A8-BD5F-48DD-9388-B83ADE33AB41}"/>
              </a:ext>
            </a:extLst>
          </p:cNvPr>
          <p:cNvSpPr txBox="1"/>
          <p:nvPr/>
        </p:nvSpPr>
        <p:spPr>
          <a:xfrm>
            <a:off x="6820750" y="2016153"/>
            <a:ext cx="1316904" cy="276999"/>
          </a:xfrm>
          <a:prstGeom prst="rect">
            <a:avLst/>
          </a:prstGeom>
          <a:noFill/>
        </p:spPr>
        <p:txBody>
          <a:bodyPr wrap="square" rtlCol="0">
            <a:spAutoFit/>
          </a:bodyPr>
          <a:lstStyle>
            <a:defPPr>
              <a:defRPr lang="en-US"/>
            </a:defPPr>
            <a:lvl1pPr algn="ctr">
              <a:defRPr sz="1000">
                <a:solidFill>
                  <a:schemeClr val="tx2"/>
                </a:solidFill>
                <a:latin typeface="Calibri" panose="020F0502020204030204" pitchFamily="34" charset="0"/>
                <a:cs typeface="Calibri" panose="020F0502020204030204" pitchFamily="34" charset="0"/>
              </a:defRPr>
            </a:lvl1pPr>
          </a:lstStyle>
          <a:p>
            <a:pPr defTabSz="609570">
              <a:defRPr/>
            </a:pPr>
            <a:r>
              <a:rPr lang="en-US" sz="1200" dirty="0">
                <a:solidFill>
                  <a:srgbClr val="141414"/>
                </a:solidFill>
              </a:rPr>
              <a:t>Azure Databricks</a:t>
            </a:r>
            <a:endParaRPr lang="en-US" sz="1200" b="1" dirty="0">
              <a:solidFill>
                <a:srgbClr val="141414"/>
              </a:solidFill>
            </a:endParaRPr>
          </a:p>
        </p:txBody>
      </p:sp>
      <p:pic>
        <p:nvPicPr>
          <p:cNvPr id="104" name="Picture 103">
            <a:extLst>
              <a:ext uri="{FF2B5EF4-FFF2-40B4-BE49-F238E27FC236}">
                <a16:creationId xmlns:a16="http://schemas.microsoft.com/office/drawing/2014/main" id="{451E6D5B-B547-4518-8E3D-ED34ABB218C4}"/>
              </a:ext>
            </a:extLst>
          </p:cNvPr>
          <p:cNvPicPr>
            <a:picLocks noChangeAspect="1"/>
          </p:cNvPicPr>
          <p:nvPr/>
        </p:nvPicPr>
        <p:blipFill>
          <a:blip r:embed="rId14"/>
          <a:stretch>
            <a:fillRect/>
          </a:stretch>
        </p:blipFill>
        <p:spPr>
          <a:xfrm>
            <a:off x="4688220" y="1754905"/>
            <a:ext cx="426511" cy="340055"/>
          </a:xfrm>
          <a:prstGeom prst="rect">
            <a:avLst/>
          </a:prstGeom>
          <a:solidFill>
            <a:schemeClr val="bg1"/>
          </a:solidFill>
        </p:spPr>
      </p:pic>
      <p:sp>
        <p:nvSpPr>
          <p:cNvPr id="105" name="TextBox 104">
            <a:extLst>
              <a:ext uri="{FF2B5EF4-FFF2-40B4-BE49-F238E27FC236}">
                <a16:creationId xmlns:a16="http://schemas.microsoft.com/office/drawing/2014/main" id="{FDF75F98-8CE7-44DD-B34E-77A2F1ACCBBB}"/>
              </a:ext>
            </a:extLst>
          </p:cNvPr>
          <p:cNvSpPr txBox="1"/>
          <p:nvPr/>
        </p:nvSpPr>
        <p:spPr>
          <a:xfrm>
            <a:off x="4255529" y="2067113"/>
            <a:ext cx="1316904" cy="276999"/>
          </a:xfrm>
          <a:prstGeom prst="rect">
            <a:avLst/>
          </a:prstGeom>
          <a:noFill/>
        </p:spPr>
        <p:txBody>
          <a:bodyPr wrap="square" rtlCol="0">
            <a:spAutoFit/>
          </a:bodyPr>
          <a:lstStyle>
            <a:defPPr>
              <a:defRPr lang="en-US"/>
            </a:defPPr>
            <a:lvl1pPr algn="ctr">
              <a:defRPr sz="1000">
                <a:solidFill>
                  <a:schemeClr val="tx2"/>
                </a:solidFill>
                <a:latin typeface="Calibri" panose="020F0502020204030204" pitchFamily="34" charset="0"/>
                <a:cs typeface="Calibri" panose="020F0502020204030204" pitchFamily="34" charset="0"/>
              </a:defRPr>
            </a:lvl1pPr>
          </a:lstStyle>
          <a:p>
            <a:pPr defTabSz="609570">
              <a:defRPr/>
            </a:pPr>
            <a:r>
              <a:rPr lang="en-US" sz="1200" dirty="0">
                <a:solidFill>
                  <a:srgbClr val="141414"/>
                </a:solidFill>
              </a:rPr>
              <a:t>Azure Databricks</a:t>
            </a:r>
            <a:endParaRPr lang="en-US" sz="1200" b="1" dirty="0">
              <a:solidFill>
                <a:srgbClr val="141414"/>
              </a:solidFill>
            </a:endParaRPr>
          </a:p>
        </p:txBody>
      </p:sp>
      <p:pic>
        <p:nvPicPr>
          <p:cNvPr id="106" name="Picture 105">
            <a:extLst>
              <a:ext uri="{FF2B5EF4-FFF2-40B4-BE49-F238E27FC236}">
                <a16:creationId xmlns:a16="http://schemas.microsoft.com/office/drawing/2014/main" id="{EBE7B94D-1FA6-4D97-8A64-83296106E540}"/>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5568691" y="4347987"/>
            <a:ext cx="444887" cy="444887"/>
          </a:xfrm>
          <a:prstGeom prst="rect">
            <a:avLst/>
          </a:prstGeom>
        </p:spPr>
      </p:pic>
      <p:sp>
        <p:nvSpPr>
          <p:cNvPr id="107" name="TextBox 106">
            <a:extLst>
              <a:ext uri="{FF2B5EF4-FFF2-40B4-BE49-F238E27FC236}">
                <a16:creationId xmlns:a16="http://schemas.microsoft.com/office/drawing/2014/main" id="{066A2003-09D7-4B7B-B148-24F03301324C}"/>
              </a:ext>
            </a:extLst>
          </p:cNvPr>
          <p:cNvSpPr txBox="1"/>
          <p:nvPr/>
        </p:nvSpPr>
        <p:spPr>
          <a:xfrm>
            <a:off x="5851554" y="4344921"/>
            <a:ext cx="1355533" cy="423400"/>
          </a:xfrm>
          <a:prstGeom prst="rect">
            <a:avLst/>
          </a:prstGeom>
          <a:noFill/>
        </p:spPr>
        <p:txBody>
          <a:bodyPr wrap="square" lIns="0" tIns="0" rIns="0" bIns="0" rtlCol="0" anchor="t">
            <a:noAutofit/>
          </a:bodyPr>
          <a:lstStyle/>
          <a:p>
            <a:pPr algn="ctr" defTabSz="609570">
              <a:defRPr/>
            </a:pPr>
            <a:r>
              <a:rPr lang="en-US" sz="1200" dirty="0">
                <a:solidFill>
                  <a:srgbClr val="141414"/>
                </a:solidFill>
                <a:latin typeface="Calibri" panose="020F0502020204030204" pitchFamily="34" charset="0"/>
                <a:cs typeface="Calibri" panose="020F0502020204030204" pitchFamily="34" charset="0"/>
              </a:rPr>
              <a:t>Azure Streaming Analytics</a:t>
            </a:r>
          </a:p>
        </p:txBody>
      </p:sp>
      <p:sp>
        <p:nvSpPr>
          <p:cNvPr id="108" name="TextBox 107">
            <a:extLst>
              <a:ext uri="{FF2B5EF4-FFF2-40B4-BE49-F238E27FC236}">
                <a16:creationId xmlns:a16="http://schemas.microsoft.com/office/drawing/2014/main" id="{1253DAF7-E073-480C-A1F0-756E94E0A932}"/>
              </a:ext>
            </a:extLst>
          </p:cNvPr>
          <p:cNvSpPr txBox="1"/>
          <p:nvPr/>
        </p:nvSpPr>
        <p:spPr>
          <a:xfrm>
            <a:off x="8609383" y="3559780"/>
            <a:ext cx="1172259" cy="533415"/>
          </a:xfrm>
          <a:prstGeom prst="rect">
            <a:avLst/>
          </a:prstGeom>
          <a:noFill/>
        </p:spPr>
        <p:txBody>
          <a:bodyPr wrap="square" lIns="162497" tIns="81248" rIns="162497" bIns="81248" rtlCol="0">
            <a:spAutoFit/>
          </a:bodyPr>
          <a:lstStyle/>
          <a:p>
            <a:pPr algn="ctr" defTabSz="609570">
              <a:defRPr/>
            </a:pPr>
            <a:r>
              <a:rPr lang="en-US" sz="1200" dirty="0">
                <a:solidFill>
                  <a:srgbClr val="141414"/>
                </a:solidFill>
                <a:latin typeface="Calibri" panose="020F0502020204030204" pitchFamily="34" charset="0"/>
                <a:cs typeface="Calibri" panose="020F0502020204030204" pitchFamily="34" charset="0"/>
              </a:rPr>
              <a:t>Azure Functions</a:t>
            </a:r>
          </a:p>
        </p:txBody>
      </p:sp>
      <p:pic>
        <p:nvPicPr>
          <p:cNvPr id="109" name="Picture 2" descr="Related image">
            <a:extLst>
              <a:ext uri="{FF2B5EF4-FFF2-40B4-BE49-F238E27FC236}">
                <a16:creationId xmlns:a16="http://schemas.microsoft.com/office/drawing/2014/main" id="{33FB00BB-D2ED-44B8-9591-96D9CF043F4B}"/>
              </a:ext>
            </a:extLst>
          </p:cNvPr>
          <p:cNvPicPr>
            <a:picLocks noChangeAspect="1" noChangeArrowheads="1"/>
          </p:cNvPicPr>
          <p:nvPr/>
        </p:nvPicPr>
        <p:blipFill rotWithShape="1">
          <a:blip r:embed="rId26" cstate="print">
            <a:extLst>
              <a:ext uri="{28A0092B-C50C-407E-A947-70E740481C1C}">
                <a14:useLocalDpi xmlns:a14="http://schemas.microsoft.com/office/drawing/2010/main" val="0"/>
              </a:ext>
            </a:extLst>
          </a:blip>
          <a:srcRect l="22695" t="17805" r="20567" b="20729"/>
          <a:stretch/>
        </p:blipFill>
        <p:spPr bwMode="auto">
          <a:xfrm>
            <a:off x="8551450" y="3676882"/>
            <a:ext cx="268605" cy="26254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09">
            <a:extLst>
              <a:ext uri="{FF2B5EF4-FFF2-40B4-BE49-F238E27FC236}">
                <a16:creationId xmlns:a16="http://schemas.microsoft.com/office/drawing/2014/main" id="{335A46E7-F6C2-4B12-B987-558184BDD48C}"/>
              </a:ext>
            </a:extLst>
          </p:cNvPr>
          <p:cNvPicPr>
            <a:picLocks noChangeAspect="1"/>
          </p:cNvPicPr>
          <p:nvPr/>
        </p:nvPicPr>
        <p:blipFill rotWithShape="1">
          <a:blip r:embed="rId27" cstate="print">
            <a:duotone>
              <a:prstClr val="black"/>
              <a:schemeClr val="accent1">
                <a:tint val="45000"/>
                <a:satMod val="400000"/>
              </a:schemeClr>
            </a:duotone>
            <a:extLst>
              <a:ext uri="{28A0092B-C50C-407E-A947-70E740481C1C}">
                <a14:useLocalDpi xmlns:a14="http://schemas.microsoft.com/office/drawing/2010/main" val="0"/>
              </a:ext>
            </a:extLst>
          </a:blip>
          <a:srcRect l="7955" t="19649" r="2882" b="21382"/>
          <a:stretch/>
        </p:blipFill>
        <p:spPr>
          <a:xfrm>
            <a:off x="11219855" y="1530723"/>
            <a:ext cx="845828" cy="313269"/>
          </a:xfrm>
          <a:prstGeom prst="rect">
            <a:avLst/>
          </a:prstGeom>
          <a:solidFill>
            <a:srgbClr val="0098D7"/>
          </a:solidFill>
        </p:spPr>
      </p:pic>
      <p:cxnSp>
        <p:nvCxnSpPr>
          <p:cNvPr id="111" name="Straight Arrow Connector 110">
            <a:extLst>
              <a:ext uri="{FF2B5EF4-FFF2-40B4-BE49-F238E27FC236}">
                <a16:creationId xmlns:a16="http://schemas.microsoft.com/office/drawing/2014/main" id="{D137E839-E7F0-4E78-A3BF-E2C76E383928}"/>
              </a:ext>
            </a:extLst>
          </p:cNvPr>
          <p:cNvCxnSpPr/>
          <p:nvPr/>
        </p:nvCxnSpPr>
        <p:spPr>
          <a:xfrm>
            <a:off x="166643" y="6026631"/>
            <a:ext cx="487680" cy="4436"/>
          </a:xfrm>
          <a:prstGeom prst="straightConnector1">
            <a:avLst/>
          </a:prstGeom>
          <a:noFill/>
          <a:ln w="6350" cap="flat" cmpd="sng" algn="ctr">
            <a:solidFill>
              <a:schemeClr val="accent6">
                <a:lumMod val="50000"/>
              </a:schemeClr>
            </a:solidFill>
            <a:prstDash val="sysDash"/>
            <a:tailEnd type="triangle"/>
          </a:ln>
          <a:effectLst/>
        </p:spPr>
      </p:cxnSp>
      <p:sp>
        <p:nvSpPr>
          <p:cNvPr id="112" name="TextBox 111">
            <a:extLst>
              <a:ext uri="{FF2B5EF4-FFF2-40B4-BE49-F238E27FC236}">
                <a16:creationId xmlns:a16="http://schemas.microsoft.com/office/drawing/2014/main" id="{94E50809-EA07-4B25-B4AC-2588E82CD6A4}"/>
              </a:ext>
            </a:extLst>
          </p:cNvPr>
          <p:cNvSpPr txBox="1"/>
          <p:nvPr/>
        </p:nvSpPr>
        <p:spPr>
          <a:xfrm>
            <a:off x="615353" y="5884363"/>
            <a:ext cx="1196879" cy="256545"/>
          </a:xfrm>
          <a:prstGeom prst="rect">
            <a:avLst/>
          </a:prstGeom>
          <a:noFill/>
        </p:spPr>
        <p:txBody>
          <a:bodyPr wrap="square" rtlCol="0">
            <a:spAutoFit/>
          </a:bodyPr>
          <a:lstStyle/>
          <a:p>
            <a:pPr defTabSz="609570">
              <a:defRPr/>
            </a:pPr>
            <a:r>
              <a:rPr lang="en-US" sz="1067" dirty="0">
                <a:solidFill>
                  <a:prstClr val="black"/>
                </a:solidFill>
                <a:latin typeface="Calibri" panose="020F0502020204030204" pitchFamily="34" charset="0"/>
                <a:cs typeface="Calibri" panose="020F0502020204030204" pitchFamily="34" charset="0"/>
              </a:rPr>
              <a:t>Real-time </a:t>
            </a:r>
          </a:p>
        </p:txBody>
      </p:sp>
      <p:cxnSp>
        <p:nvCxnSpPr>
          <p:cNvPr id="113" name="Elbow Connector 263">
            <a:extLst>
              <a:ext uri="{FF2B5EF4-FFF2-40B4-BE49-F238E27FC236}">
                <a16:creationId xmlns:a16="http://schemas.microsoft.com/office/drawing/2014/main" id="{45B2A9B1-5154-43F1-B156-D2746E605887}"/>
              </a:ext>
            </a:extLst>
          </p:cNvPr>
          <p:cNvCxnSpPr>
            <a:stCxn id="35" idx="0"/>
            <a:endCxn id="50" idx="2"/>
          </p:cNvCxnSpPr>
          <p:nvPr/>
        </p:nvCxnSpPr>
        <p:spPr>
          <a:xfrm rot="5400000" flipH="1" flipV="1">
            <a:off x="5797589" y="2910184"/>
            <a:ext cx="398479" cy="329363"/>
          </a:xfrm>
          <a:prstGeom prst="bentConnector3">
            <a:avLst/>
          </a:prstGeom>
          <a:noFill/>
          <a:ln w="6350" cap="flat" cmpd="sng" algn="ctr">
            <a:solidFill>
              <a:srgbClr val="1FB14A"/>
            </a:solidFill>
            <a:prstDash val="sysDash"/>
            <a:headEnd type="triangle"/>
            <a:tailEnd type="triangle"/>
          </a:ln>
          <a:effectLst/>
        </p:spPr>
      </p:cxnSp>
      <p:cxnSp>
        <p:nvCxnSpPr>
          <p:cNvPr id="114" name="Straight Connector 113">
            <a:extLst>
              <a:ext uri="{FF2B5EF4-FFF2-40B4-BE49-F238E27FC236}">
                <a16:creationId xmlns:a16="http://schemas.microsoft.com/office/drawing/2014/main" id="{B41B5990-5F35-4C29-A436-0D620A359BAA}"/>
              </a:ext>
            </a:extLst>
          </p:cNvPr>
          <p:cNvCxnSpPr/>
          <p:nvPr/>
        </p:nvCxnSpPr>
        <p:spPr>
          <a:xfrm>
            <a:off x="8467224" y="2779441"/>
            <a:ext cx="1165964" cy="0"/>
          </a:xfrm>
          <a:prstGeom prst="line">
            <a:avLst/>
          </a:prstGeom>
          <a:ln w="12700">
            <a:solidFill>
              <a:schemeClr val="tx2"/>
            </a:solidFill>
            <a:tailEnd type="none"/>
          </a:ln>
          <a:effectLst/>
        </p:spPr>
        <p:style>
          <a:lnRef idx="2">
            <a:schemeClr val="accent1"/>
          </a:lnRef>
          <a:fillRef idx="0">
            <a:schemeClr val="accent1"/>
          </a:fillRef>
          <a:effectRef idx="1">
            <a:schemeClr val="accent1"/>
          </a:effectRef>
          <a:fontRef idx="minor">
            <a:schemeClr val="tx1"/>
          </a:fontRef>
        </p:style>
      </p:cxnSp>
      <p:sp>
        <p:nvSpPr>
          <p:cNvPr id="115" name="TextBox 114">
            <a:extLst>
              <a:ext uri="{FF2B5EF4-FFF2-40B4-BE49-F238E27FC236}">
                <a16:creationId xmlns:a16="http://schemas.microsoft.com/office/drawing/2014/main" id="{15729A0E-3863-4696-87C2-4EC031AAE1E0}"/>
              </a:ext>
            </a:extLst>
          </p:cNvPr>
          <p:cNvSpPr txBox="1"/>
          <p:nvPr/>
        </p:nvSpPr>
        <p:spPr>
          <a:xfrm>
            <a:off x="8479727" y="3253785"/>
            <a:ext cx="1053055" cy="235898"/>
          </a:xfrm>
          <a:prstGeom prst="rect">
            <a:avLst/>
          </a:prstGeom>
          <a:noFill/>
        </p:spPr>
        <p:txBody>
          <a:bodyPr wrap="square" rtlCol="0">
            <a:spAutoFit/>
          </a:bodyPr>
          <a:lstStyle/>
          <a:p>
            <a:pPr algn="ctr" defTabSz="914354">
              <a:defRPr/>
            </a:pPr>
            <a:r>
              <a:rPr lang="en-US" sz="933" b="1" dirty="0">
                <a:solidFill>
                  <a:prstClr val="black"/>
                </a:solidFill>
                <a:latin typeface="Calibri" panose="020F0502020204030204"/>
              </a:rPr>
              <a:t>Cosmos DB</a:t>
            </a:r>
          </a:p>
        </p:txBody>
      </p:sp>
      <p:cxnSp>
        <p:nvCxnSpPr>
          <p:cNvPr id="116" name="Straight Arrow Connector 115">
            <a:extLst>
              <a:ext uri="{FF2B5EF4-FFF2-40B4-BE49-F238E27FC236}">
                <a16:creationId xmlns:a16="http://schemas.microsoft.com/office/drawing/2014/main" id="{59772464-38B5-4070-98B8-48ABDA68D4FC}"/>
              </a:ext>
            </a:extLst>
          </p:cNvPr>
          <p:cNvCxnSpPr/>
          <p:nvPr/>
        </p:nvCxnSpPr>
        <p:spPr>
          <a:xfrm flipV="1">
            <a:off x="11096760" y="3507138"/>
            <a:ext cx="128140" cy="2649"/>
          </a:xfrm>
          <a:prstGeom prst="straightConnector1">
            <a:avLst/>
          </a:prstGeom>
          <a:noFill/>
          <a:ln w="25400" cap="flat" cmpd="sng" algn="ctr">
            <a:solidFill>
              <a:sysClr val="windowText" lastClr="000000">
                <a:lumMod val="75000"/>
                <a:lumOff val="25000"/>
              </a:sysClr>
            </a:solidFill>
            <a:prstDash val="solid"/>
            <a:tailEnd type="triangle"/>
          </a:ln>
          <a:effectLst>
            <a:outerShdw blurRad="40000" dist="20000" dir="5400000" rotWithShape="0">
              <a:srgbClr val="000000">
                <a:alpha val="38000"/>
              </a:srgbClr>
            </a:outerShdw>
          </a:effectLst>
        </p:spPr>
      </p:cxnSp>
      <p:sp>
        <p:nvSpPr>
          <p:cNvPr id="117" name="TextBox 116">
            <a:extLst>
              <a:ext uri="{FF2B5EF4-FFF2-40B4-BE49-F238E27FC236}">
                <a16:creationId xmlns:a16="http://schemas.microsoft.com/office/drawing/2014/main" id="{C70EAF02-9DA1-498D-9240-BB731DC7417D}"/>
              </a:ext>
            </a:extLst>
          </p:cNvPr>
          <p:cNvSpPr txBox="1"/>
          <p:nvPr/>
        </p:nvSpPr>
        <p:spPr>
          <a:xfrm>
            <a:off x="9638701" y="4896019"/>
            <a:ext cx="1419351" cy="266628"/>
          </a:xfrm>
          <a:prstGeom prst="rect">
            <a:avLst/>
          </a:prstGeom>
          <a:noFill/>
        </p:spPr>
        <p:txBody>
          <a:bodyPr wrap="square" lIns="121873" tIns="60936" rIns="121873" bIns="60936" rtlCol="0">
            <a:spAutoFit/>
          </a:bodyPr>
          <a:lstStyle/>
          <a:p>
            <a:pPr algn="ctr" defTabSz="1218600">
              <a:defRPr/>
            </a:pPr>
            <a:r>
              <a:rPr lang="en-US" sz="933" kern="0" dirty="0">
                <a:solidFill>
                  <a:srgbClr val="44546A"/>
                </a:solidFill>
                <a:latin typeface="Calibri" panose="020F0502020204030204"/>
                <a:cs typeface="Calibri" panose="020F0502020204030204" pitchFamily="34" charset="0"/>
              </a:rPr>
              <a:t>Azure Cognitive Services</a:t>
            </a:r>
          </a:p>
        </p:txBody>
      </p:sp>
      <p:pic>
        <p:nvPicPr>
          <p:cNvPr id="118" name="Picture 117">
            <a:extLst>
              <a:ext uri="{FF2B5EF4-FFF2-40B4-BE49-F238E27FC236}">
                <a16:creationId xmlns:a16="http://schemas.microsoft.com/office/drawing/2014/main" id="{8F17DDB0-6F01-4636-AE3F-E447E3FB0802}"/>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6114699" y="2199688"/>
            <a:ext cx="378743" cy="340729"/>
          </a:xfrm>
          <a:prstGeom prst="rect">
            <a:avLst/>
          </a:prstGeom>
        </p:spPr>
      </p:pic>
      <p:pic>
        <p:nvPicPr>
          <p:cNvPr id="119" name="Picture 118">
            <a:extLst>
              <a:ext uri="{FF2B5EF4-FFF2-40B4-BE49-F238E27FC236}">
                <a16:creationId xmlns:a16="http://schemas.microsoft.com/office/drawing/2014/main" id="{B4F69A74-3757-4022-B747-E21BA3EE5F55}"/>
              </a:ext>
            </a:extLst>
          </p:cNvPr>
          <p:cNvPicPr>
            <a:picLocks noChangeAspect="1"/>
          </p:cNvPicPr>
          <p:nvPr/>
        </p:nvPicPr>
        <p:blipFill>
          <a:blip r:embed="rId14"/>
          <a:stretch>
            <a:fillRect/>
          </a:stretch>
        </p:blipFill>
        <p:spPr>
          <a:xfrm>
            <a:off x="5755443" y="2172168"/>
            <a:ext cx="369263" cy="294411"/>
          </a:xfrm>
          <a:prstGeom prst="rect">
            <a:avLst/>
          </a:prstGeom>
          <a:solidFill>
            <a:schemeClr val="bg1"/>
          </a:solidFill>
        </p:spPr>
      </p:pic>
      <p:sp>
        <p:nvSpPr>
          <p:cNvPr id="120" name="TextBox 119">
            <a:extLst>
              <a:ext uri="{FF2B5EF4-FFF2-40B4-BE49-F238E27FC236}">
                <a16:creationId xmlns:a16="http://schemas.microsoft.com/office/drawing/2014/main" id="{E3AFE477-7E9F-41C7-8842-8DB4086CA012}"/>
              </a:ext>
            </a:extLst>
          </p:cNvPr>
          <p:cNvSpPr txBox="1"/>
          <p:nvPr/>
        </p:nvSpPr>
        <p:spPr>
          <a:xfrm>
            <a:off x="5821643" y="2604653"/>
            <a:ext cx="868073" cy="287274"/>
          </a:xfrm>
          <a:prstGeom prst="rect">
            <a:avLst/>
          </a:prstGeom>
          <a:noFill/>
        </p:spPr>
        <p:txBody>
          <a:bodyPr wrap="square" lIns="121873" tIns="60936" rIns="121873" bIns="60936" rtlCol="0">
            <a:spAutoFit/>
          </a:bodyPr>
          <a:lstStyle/>
          <a:p>
            <a:pPr algn="ctr" defTabSz="1218600">
              <a:defRPr/>
            </a:pPr>
            <a:r>
              <a:rPr lang="en-US" sz="1067" b="1" kern="0" dirty="0">
                <a:solidFill>
                  <a:srgbClr val="141414"/>
                </a:solidFill>
                <a:latin typeface="Calibri" panose="020F0502020204030204"/>
                <a:cs typeface="Calibri" panose="020F0502020204030204" pitchFamily="34" charset="0"/>
              </a:rPr>
              <a:t>ADLS</a:t>
            </a:r>
          </a:p>
        </p:txBody>
      </p:sp>
      <p:pic>
        <p:nvPicPr>
          <p:cNvPr id="121" name="Picture 8" descr="https://azure.microsoft.com/svghandler/data-lake-store/?width=600&amp;height=315">
            <a:extLst>
              <a:ext uri="{FF2B5EF4-FFF2-40B4-BE49-F238E27FC236}">
                <a16:creationId xmlns:a16="http://schemas.microsoft.com/office/drawing/2014/main" id="{7BB4B11F-98CA-4BFD-9F50-8C653FD1C02C}"/>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5669580" y="2590762"/>
            <a:ext cx="369809" cy="224855"/>
          </a:xfrm>
          <a:prstGeom prst="rect">
            <a:avLst/>
          </a:prstGeom>
          <a:noFill/>
          <a:extLst>
            <a:ext uri="{909E8E84-426E-40DD-AFC4-6F175D3DCCD1}">
              <a14:hiddenFill xmlns:a14="http://schemas.microsoft.com/office/drawing/2010/main">
                <a:solidFill>
                  <a:srgbClr val="FFFFFF"/>
                </a:solidFill>
              </a14:hiddenFill>
            </a:ext>
          </a:extLst>
        </p:spPr>
      </p:pic>
      <p:cxnSp>
        <p:nvCxnSpPr>
          <p:cNvPr id="122" name="Straight Arrow Connector 121">
            <a:extLst>
              <a:ext uri="{FF2B5EF4-FFF2-40B4-BE49-F238E27FC236}">
                <a16:creationId xmlns:a16="http://schemas.microsoft.com/office/drawing/2014/main" id="{0746374B-1325-4FEE-9DC8-404CBBBEE206}"/>
              </a:ext>
            </a:extLst>
          </p:cNvPr>
          <p:cNvCxnSpPr/>
          <p:nvPr/>
        </p:nvCxnSpPr>
        <p:spPr>
          <a:xfrm flipV="1">
            <a:off x="9695977" y="3241620"/>
            <a:ext cx="201989" cy="12165"/>
          </a:xfrm>
          <a:prstGeom prst="straightConnector1">
            <a:avLst/>
          </a:prstGeom>
          <a:ln w="12700">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23" name="Picture 122">
            <a:extLst>
              <a:ext uri="{FF2B5EF4-FFF2-40B4-BE49-F238E27FC236}">
                <a16:creationId xmlns:a16="http://schemas.microsoft.com/office/drawing/2014/main" id="{4CB6539C-E6B6-4CFF-BB72-86167A5C0A23}"/>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2465317" y="2643485"/>
            <a:ext cx="144475" cy="186124"/>
          </a:xfrm>
          <a:prstGeom prst="rect">
            <a:avLst/>
          </a:prstGeom>
        </p:spPr>
      </p:pic>
      <p:sp>
        <p:nvSpPr>
          <p:cNvPr id="124" name="TextBox 123">
            <a:extLst>
              <a:ext uri="{FF2B5EF4-FFF2-40B4-BE49-F238E27FC236}">
                <a16:creationId xmlns:a16="http://schemas.microsoft.com/office/drawing/2014/main" id="{DC626EA6-6AAB-42A5-B626-9BF0E2829D71}"/>
              </a:ext>
            </a:extLst>
          </p:cNvPr>
          <p:cNvSpPr txBox="1"/>
          <p:nvPr/>
        </p:nvSpPr>
        <p:spPr>
          <a:xfrm rot="16200000">
            <a:off x="1969223" y="3196224"/>
            <a:ext cx="1123569" cy="256545"/>
          </a:xfrm>
          <a:prstGeom prst="rect">
            <a:avLst/>
          </a:prstGeom>
          <a:noFill/>
        </p:spPr>
        <p:txBody>
          <a:bodyPr wrap="square" rtlCol="0">
            <a:spAutoFit/>
          </a:bodyPr>
          <a:lstStyle>
            <a:defPPr>
              <a:defRPr lang="en-US"/>
            </a:defPPr>
            <a:lvl1pPr algn="ctr">
              <a:defRPr sz="1000">
                <a:solidFill>
                  <a:schemeClr val="tx2"/>
                </a:solidFill>
                <a:latin typeface="Calibri" panose="020F0502020204030204" pitchFamily="34" charset="0"/>
                <a:cs typeface="Calibri" panose="020F0502020204030204" pitchFamily="34" charset="0"/>
              </a:defRPr>
            </a:lvl1pPr>
          </a:lstStyle>
          <a:p>
            <a:pPr defTabSz="609570">
              <a:defRPr/>
            </a:pPr>
            <a:r>
              <a:rPr lang="en-US" sz="1067" dirty="0">
                <a:solidFill>
                  <a:srgbClr val="141414"/>
                </a:solidFill>
              </a:rPr>
              <a:t>Express Route</a:t>
            </a:r>
            <a:endParaRPr lang="en-US" sz="1067" b="1" dirty="0">
              <a:solidFill>
                <a:srgbClr val="141414"/>
              </a:solidFill>
            </a:endParaRPr>
          </a:p>
        </p:txBody>
      </p:sp>
      <p:grpSp>
        <p:nvGrpSpPr>
          <p:cNvPr id="125" name="Group 124">
            <a:extLst>
              <a:ext uri="{FF2B5EF4-FFF2-40B4-BE49-F238E27FC236}">
                <a16:creationId xmlns:a16="http://schemas.microsoft.com/office/drawing/2014/main" id="{1CF63D64-FEDB-465A-B16C-6AB435B04921}"/>
              </a:ext>
            </a:extLst>
          </p:cNvPr>
          <p:cNvGrpSpPr/>
          <p:nvPr/>
        </p:nvGrpSpPr>
        <p:grpSpPr>
          <a:xfrm>
            <a:off x="8137521" y="4246783"/>
            <a:ext cx="1597655" cy="819697"/>
            <a:chOff x="5814982" y="3255926"/>
            <a:chExt cx="1198241" cy="614774"/>
          </a:xfrm>
        </p:grpSpPr>
        <p:sp>
          <p:nvSpPr>
            <p:cNvPr id="126" name="Rectangle 125">
              <a:extLst>
                <a:ext uri="{FF2B5EF4-FFF2-40B4-BE49-F238E27FC236}">
                  <a16:creationId xmlns:a16="http://schemas.microsoft.com/office/drawing/2014/main" id="{5B10B7B1-5FDB-4B17-8472-37D716194C40}"/>
                </a:ext>
              </a:extLst>
            </p:cNvPr>
            <p:cNvSpPr/>
            <p:nvPr/>
          </p:nvSpPr>
          <p:spPr>
            <a:xfrm>
              <a:off x="6053986" y="3255926"/>
              <a:ext cx="879800" cy="605088"/>
            </a:xfrm>
            <a:prstGeom prst="rect">
              <a:avLst/>
            </a:prstGeom>
            <a:solidFill>
              <a:schemeClr val="accent4">
                <a:lumMod val="20000"/>
                <a:lumOff val="80000"/>
              </a:schemeClr>
            </a:solidFill>
            <a:ln w="12700">
              <a:solidFill>
                <a:srgbClr val="0033B4"/>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defTabSz="609570">
                <a:defRPr/>
              </a:pPr>
              <a:r>
                <a:rPr lang="en-US" sz="1067" b="1" dirty="0">
                  <a:solidFill>
                    <a:srgbClr val="141414"/>
                  </a:solidFill>
                  <a:latin typeface="Calibri" panose="020F0502020204030204" pitchFamily="34" charset="0"/>
                  <a:cs typeface="Calibri" panose="020F0502020204030204" pitchFamily="34" charset="0"/>
                </a:rPr>
                <a:t>Insights/Models</a:t>
              </a:r>
            </a:p>
          </p:txBody>
        </p:sp>
        <p:pic>
          <p:nvPicPr>
            <p:cNvPr id="127" name="Picture 126">
              <a:extLst>
                <a:ext uri="{FF2B5EF4-FFF2-40B4-BE49-F238E27FC236}">
                  <a16:creationId xmlns:a16="http://schemas.microsoft.com/office/drawing/2014/main" id="{EBEA723D-2020-41D3-A359-F301213ACBF8}"/>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6118730" y="3487836"/>
              <a:ext cx="150313" cy="150313"/>
            </a:xfrm>
            <a:prstGeom prst="rect">
              <a:avLst/>
            </a:prstGeom>
          </p:spPr>
        </p:pic>
        <p:sp>
          <p:nvSpPr>
            <p:cNvPr id="128" name="TextBox 127">
              <a:extLst>
                <a:ext uri="{FF2B5EF4-FFF2-40B4-BE49-F238E27FC236}">
                  <a16:creationId xmlns:a16="http://schemas.microsoft.com/office/drawing/2014/main" id="{479C2CB2-68B1-4B1F-8BAB-BCD138FFDF79}"/>
                </a:ext>
              </a:extLst>
            </p:cNvPr>
            <p:cNvSpPr txBox="1"/>
            <p:nvPr/>
          </p:nvSpPr>
          <p:spPr>
            <a:xfrm>
              <a:off x="5814982" y="3606631"/>
              <a:ext cx="789791" cy="161583"/>
            </a:xfrm>
            <a:prstGeom prst="rect">
              <a:avLst/>
            </a:prstGeom>
            <a:noFill/>
          </p:spPr>
          <p:txBody>
            <a:bodyPr wrap="square" rtlCol="0">
              <a:spAutoFit/>
            </a:bodyPr>
            <a:lstStyle/>
            <a:p>
              <a:pPr algn="ctr" defTabSz="914354">
                <a:defRPr/>
              </a:pPr>
              <a:r>
                <a:rPr lang="en-US" sz="800" b="1" dirty="0">
                  <a:solidFill>
                    <a:prstClr val="black"/>
                  </a:solidFill>
                  <a:latin typeface="Calibri" panose="020F0502020204030204"/>
                </a:rPr>
                <a:t>Azure ML</a:t>
              </a:r>
            </a:p>
          </p:txBody>
        </p:sp>
        <p:pic>
          <p:nvPicPr>
            <p:cNvPr id="129" name="Picture 128">
              <a:extLst>
                <a:ext uri="{FF2B5EF4-FFF2-40B4-BE49-F238E27FC236}">
                  <a16:creationId xmlns:a16="http://schemas.microsoft.com/office/drawing/2014/main" id="{7927A77E-B6D1-447F-8FFD-58E227E2E048}"/>
                </a:ext>
              </a:extLst>
            </p:cNvPr>
            <p:cNvPicPr>
              <a:picLocks noChangeAspect="1"/>
            </p:cNvPicPr>
            <p:nvPr/>
          </p:nvPicPr>
          <p:blipFill rotWithShape="1">
            <a:blip r:embed="rId32" cstate="print">
              <a:extLst>
                <a:ext uri="{28A0092B-C50C-407E-A947-70E740481C1C}">
                  <a14:useLocalDpi xmlns:a14="http://schemas.microsoft.com/office/drawing/2010/main" val="0"/>
                </a:ext>
              </a:extLst>
            </a:blip>
            <a:srcRect l="22747" t="-2831" r="25262" b="64256"/>
            <a:stretch/>
          </p:blipFill>
          <p:spPr>
            <a:xfrm>
              <a:off x="6463128" y="3531534"/>
              <a:ext cx="336041" cy="124661"/>
            </a:xfrm>
            <a:prstGeom prst="rect">
              <a:avLst/>
            </a:prstGeom>
          </p:spPr>
        </p:pic>
        <p:pic>
          <p:nvPicPr>
            <p:cNvPr id="130" name="Picture 129">
              <a:extLst>
                <a:ext uri="{FF2B5EF4-FFF2-40B4-BE49-F238E27FC236}">
                  <a16:creationId xmlns:a16="http://schemas.microsoft.com/office/drawing/2014/main" id="{E9432069-935D-4E07-9344-63CBB61383AD}"/>
                </a:ext>
              </a:extLst>
            </p:cNvPr>
            <p:cNvPicPr>
              <a:picLocks noChangeAspect="1"/>
            </p:cNvPicPr>
            <p:nvPr/>
          </p:nvPicPr>
          <p:blipFill>
            <a:blip r:embed="rId14"/>
            <a:stretch>
              <a:fillRect/>
            </a:stretch>
          </p:blipFill>
          <p:spPr>
            <a:xfrm>
              <a:off x="6567716" y="3416932"/>
              <a:ext cx="135558" cy="108080"/>
            </a:xfrm>
            <a:prstGeom prst="rect">
              <a:avLst/>
            </a:prstGeom>
            <a:solidFill>
              <a:schemeClr val="bg1"/>
            </a:solidFill>
          </p:spPr>
        </p:pic>
        <p:sp>
          <p:nvSpPr>
            <p:cNvPr id="131" name="TextBox 130">
              <a:extLst>
                <a:ext uri="{FF2B5EF4-FFF2-40B4-BE49-F238E27FC236}">
                  <a16:creationId xmlns:a16="http://schemas.microsoft.com/office/drawing/2014/main" id="{D10138DA-F366-469A-AAD4-8F578607CAC0}"/>
                </a:ext>
              </a:extLst>
            </p:cNvPr>
            <p:cNvSpPr txBox="1"/>
            <p:nvPr/>
          </p:nvSpPr>
          <p:spPr>
            <a:xfrm>
              <a:off x="6223432" y="3616784"/>
              <a:ext cx="789791" cy="253916"/>
            </a:xfrm>
            <a:prstGeom prst="rect">
              <a:avLst/>
            </a:prstGeom>
            <a:noFill/>
          </p:spPr>
          <p:txBody>
            <a:bodyPr wrap="square" rtlCol="0">
              <a:spAutoFit/>
            </a:bodyPr>
            <a:lstStyle/>
            <a:p>
              <a:pPr algn="ctr" defTabSz="914354">
                <a:defRPr/>
              </a:pPr>
              <a:r>
                <a:rPr lang="en-US" sz="800" b="1" dirty="0">
                  <a:solidFill>
                    <a:prstClr val="black"/>
                  </a:solidFill>
                  <a:latin typeface="Calibri" panose="020F0502020204030204"/>
                </a:rPr>
                <a:t>Databricks</a:t>
              </a:r>
            </a:p>
            <a:p>
              <a:pPr algn="ctr" defTabSz="914354">
                <a:defRPr/>
              </a:pPr>
              <a:r>
                <a:rPr lang="en-US" sz="800" b="1" dirty="0">
                  <a:solidFill>
                    <a:prstClr val="black"/>
                  </a:solidFill>
                  <a:latin typeface="Calibri" panose="020F0502020204030204"/>
                </a:rPr>
                <a:t>ML Flow</a:t>
              </a:r>
            </a:p>
          </p:txBody>
        </p:sp>
      </p:grpSp>
      <p:sp>
        <p:nvSpPr>
          <p:cNvPr id="132" name="TextBox 131">
            <a:extLst>
              <a:ext uri="{FF2B5EF4-FFF2-40B4-BE49-F238E27FC236}">
                <a16:creationId xmlns:a16="http://schemas.microsoft.com/office/drawing/2014/main" id="{B35BD6C1-7D2D-4974-B7BD-375821C32648}"/>
              </a:ext>
            </a:extLst>
          </p:cNvPr>
          <p:cNvSpPr txBox="1"/>
          <p:nvPr/>
        </p:nvSpPr>
        <p:spPr>
          <a:xfrm>
            <a:off x="3749191" y="2984267"/>
            <a:ext cx="1183513" cy="215444"/>
          </a:xfrm>
          <a:prstGeom prst="rect">
            <a:avLst/>
          </a:prstGeom>
          <a:noFill/>
        </p:spPr>
        <p:txBody>
          <a:bodyPr wrap="square" rtlCol="0">
            <a:spAutoFit/>
          </a:bodyPr>
          <a:lstStyle/>
          <a:p>
            <a:pPr algn="ctr" defTabSz="914354">
              <a:defRPr/>
            </a:pPr>
            <a:r>
              <a:rPr lang="en-US" sz="800" b="1" dirty="0">
                <a:solidFill>
                  <a:prstClr val="black"/>
                </a:solidFill>
                <a:latin typeface="Calibri" panose="020F0502020204030204"/>
              </a:rPr>
              <a:t>Event hub- Capture</a:t>
            </a:r>
          </a:p>
        </p:txBody>
      </p:sp>
      <p:sp>
        <p:nvSpPr>
          <p:cNvPr id="133" name="Right Arrow 3">
            <a:extLst>
              <a:ext uri="{FF2B5EF4-FFF2-40B4-BE49-F238E27FC236}">
                <a16:creationId xmlns:a16="http://schemas.microsoft.com/office/drawing/2014/main" id="{ACF8A58C-FD50-40BB-BC89-F6DA8FB4C5D4}"/>
              </a:ext>
            </a:extLst>
          </p:cNvPr>
          <p:cNvSpPr/>
          <p:nvPr/>
        </p:nvSpPr>
        <p:spPr>
          <a:xfrm>
            <a:off x="2462711" y="2334662"/>
            <a:ext cx="1011211" cy="144001"/>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34" name="Right Arrow 167">
            <a:extLst>
              <a:ext uri="{FF2B5EF4-FFF2-40B4-BE49-F238E27FC236}">
                <a16:creationId xmlns:a16="http://schemas.microsoft.com/office/drawing/2014/main" id="{609C7022-17E7-4BFE-98B1-9A3A253CDFA0}"/>
              </a:ext>
            </a:extLst>
          </p:cNvPr>
          <p:cNvSpPr/>
          <p:nvPr/>
        </p:nvSpPr>
        <p:spPr>
          <a:xfrm>
            <a:off x="4237492" y="2283715"/>
            <a:ext cx="1476833" cy="148887"/>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35" name="Right Arrow 168">
            <a:extLst>
              <a:ext uri="{FF2B5EF4-FFF2-40B4-BE49-F238E27FC236}">
                <a16:creationId xmlns:a16="http://schemas.microsoft.com/office/drawing/2014/main" id="{B02B50F9-DA45-402F-B33A-BDEEB69CBF14}"/>
              </a:ext>
            </a:extLst>
          </p:cNvPr>
          <p:cNvSpPr/>
          <p:nvPr/>
        </p:nvSpPr>
        <p:spPr>
          <a:xfrm>
            <a:off x="6598953" y="2248990"/>
            <a:ext cx="1878360" cy="140769"/>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36" name="Right Arrow 170">
            <a:extLst>
              <a:ext uri="{FF2B5EF4-FFF2-40B4-BE49-F238E27FC236}">
                <a16:creationId xmlns:a16="http://schemas.microsoft.com/office/drawing/2014/main" id="{0DAEBC9B-BC89-40B5-ADCE-AB0364EEE783}"/>
              </a:ext>
            </a:extLst>
          </p:cNvPr>
          <p:cNvSpPr/>
          <p:nvPr/>
        </p:nvSpPr>
        <p:spPr>
          <a:xfrm>
            <a:off x="143235" y="5536624"/>
            <a:ext cx="548443" cy="244232"/>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37" name="Right Arrow 172">
            <a:extLst>
              <a:ext uri="{FF2B5EF4-FFF2-40B4-BE49-F238E27FC236}">
                <a16:creationId xmlns:a16="http://schemas.microsoft.com/office/drawing/2014/main" id="{8511B14A-135E-4690-AEF3-B960A9B071FD}"/>
              </a:ext>
            </a:extLst>
          </p:cNvPr>
          <p:cNvSpPr/>
          <p:nvPr/>
        </p:nvSpPr>
        <p:spPr>
          <a:xfrm>
            <a:off x="2452761" y="3883335"/>
            <a:ext cx="857852" cy="138597"/>
          </a:xfrm>
          <a:prstGeom prst="rightArrow">
            <a:avLst/>
          </a:prstGeom>
          <a:solidFill>
            <a:srgbClr val="0068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38" name="Right Arrow 180">
            <a:extLst>
              <a:ext uri="{FF2B5EF4-FFF2-40B4-BE49-F238E27FC236}">
                <a16:creationId xmlns:a16="http://schemas.microsoft.com/office/drawing/2014/main" id="{10C8CD4A-FCB3-4F6D-8990-5F2528455214}"/>
              </a:ext>
            </a:extLst>
          </p:cNvPr>
          <p:cNvSpPr/>
          <p:nvPr/>
        </p:nvSpPr>
        <p:spPr>
          <a:xfrm>
            <a:off x="4981259" y="4409836"/>
            <a:ext cx="607241" cy="119049"/>
          </a:xfrm>
          <a:prstGeom prst="rightArrow">
            <a:avLst/>
          </a:prstGeom>
          <a:solidFill>
            <a:srgbClr val="0068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39" name="Rectangle 138">
            <a:extLst>
              <a:ext uri="{FF2B5EF4-FFF2-40B4-BE49-F238E27FC236}">
                <a16:creationId xmlns:a16="http://schemas.microsoft.com/office/drawing/2014/main" id="{87A3D22C-6DDC-41FC-A101-B9CD0BE8E47C}"/>
              </a:ext>
            </a:extLst>
          </p:cNvPr>
          <p:cNvSpPr/>
          <p:nvPr/>
        </p:nvSpPr>
        <p:spPr>
          <a:xfrm>
            <a:off x="4364100" y="3883334"/>
            <a:ext cx="675103" cy="65089"/>
          </a:xfrm>
          <a:prstGeom prst="rect">
            <a:avLst/>
          </a:prstGeom>
          <a:solidFill>
            <a:srgbClr val="0068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40" name="Rectangle 139">
            <a:extLst>
              <a:ext uri="{FF2B5EF4-FFF2-40B4-BE49-F238E27FC236}">
                <a16:creationId xmlns:a16="http://schemas.microsoft.com/office/drawing/2014/main" id="{96F3E322-F936-4F78-B4CD-E60B13D8B887}"/>
              </a:ext>
            </a:extLst>
          </p:cNvPr>
          <p:cNvSpPr/>
          <p:nvPr/>
        </p:nvSpPr>
        <p:spPr>
          <a:xfrm rot="5400000" flipV="1">
            <a:off x="4741786" y="4180972"/>
            <a:ext cx="527085" cy="67744"/>
          </a:xfrm>
          <a:prstGeom prst="rect">
            <a:avLst/>
          </a:prstGeom>
          <a:solidFill>
            <a:srgbClr val="0068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41" name="Rectangle 140">
            <a:extLst>
              <a:ext uri="{FF2B5EF4-FFF2-40B4-BE49-F238E27FC236}">
                <a16:creationId xmlns:a16="http://schemas.microsoft.com/office/drawing/2014/main" id="{005E6781-DBA5-4456-A74C-AD8FD4F63D52}"/>
              </a:ext>
            </a:extLst>
          </p:cNvPr>
          <p:cNvSpPr/>
          <p:nvPr/>
        </p:nvSpPr>
        <p:spPr>
          <a:xfrm>
            <a:off x="7157709" y="4417430"/>
            <a:ext cx="840028" cy="60959"/>
          </a:xfrm>
          <a:prstGeom prst="rect">
            <a:avLst/>
          </a:prstGeom>
          <a:solidFill>
            <a:srgbClr val="0068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42" name="Rectangle 141">
            <a:extLst>
              <a:ext uri="{FF2B5EF4-FFF2-40B4-BE49-F238E27FC236}">
                <a16:creationId xmlns:a16="http://schemas.microsoft.com/office/drawing/2014/main" id="{DE878E89-16FF-48C8-8EF0-3C507B5A06C2}"/>
              </a:ext>
            </a:extLst>
          </p:cNvPr>
          <p:cNvSpPr/>
          <p:nvPr/>
        </p:nvSpPr>
        <p:spPr>
          <a:xfrm rot="5400000">
            <a:off x="7639394" y="4060670"/>
            <a:ext cx="661936" cy="60959"/>
          </a:xfrm>
          <a:prstGeom prst="rect">
            <a:avLst/>
          </a:prstGeom>
          <a:solidFill>
            <a:srgbClr val="0068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43" name="Right Arrow 201">
            <a:extLst>
              <a:ext uri="{FF2B5EF4-FFF2-40B4-BE49-F238E27FC236}">
                <a16:creationId xmlns:a16="http://schemas.microsoft.com/office/drawing/2014/main" id="{A7F1E7EA-F7DC-4E5C-9992-9532078A5399}"/>
              </a:ext>
            </a:extLst>
          </p:cNvPr>
          <p:cNvSpPr/>
          <p:nvPr/>
        </p:nvSpPr>
        <p:spPr>
          <a:xfrm>
            <a:off x="7939885" y="3726100"/>
            <a:ext cx="541908" cy="105128"/>
          </a:xfrm>
          <a:prstGeom prst="rightArrow">
            <a:avLst/>
          </a:prstGeom>
          <a:solidFill>
            <a:srgbClr val="0068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44" name="Rectangle 143">
            <a:extLst>
              <a:ext uri="{FF2B5EF4-FFF2-40B4-BE49-F238E27FC236}">
                <a16:creationId xmlns:a16="http://schemas.microsoft.com/office/drawing/2014/main" id="{CCC34CAA-15A4-4527-96ED-BC7592B58333}"/>
              </a:ext>
            </a:extLst>
          </p:cNvPr>
          <p:cNvSpPr/>
          <p:nvPr/>
        </p:nvSpPr>
        <p:spPr>
          <a:xfrm rot="5400000">
            <a:off x="4598863" y="3669970"/>
            <a:ext cx="386617" cy="60959"/>
          </a:xfrm>
          <a:prstGeom prst="rect">
            <a:avLst/>
          </a:prstGeom>
          <a:solidFill>
            <a:srgbClr val="0098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45" name="Right Arrow 212">
            <a:extLst>
              <a:ext uri="{FF2B5EF4-FFF2-40B4-BE49-F238E27FC236}">
                <a16:creationId xmlns:a16="http://schemas.microsoft.com/office/drawing/2014/main" id="{31C9A8C7-C31B-4132-9053-F60037A3D12D}"/>
              </a:ext>
            </a:extLst>
          </p:cNvPr>
          <p:cNvSpPr/>
          <p:nvPr/>
        </p:nvSpPr>
        <p:spPr>
          <a:xfrm>
            <a:off x="4752545" y="3482725"/>
            <a:ext cx="510372" cy="76275"/>
          </a:xfrm>
          <a:prstGeom prst="rightArrow">
            <a:avLst/>
          </a:prstGeom>
          <a:solidFill>
            <a:srgbClr val="0098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46" name="Rectangle 145">
            <a:extLst>
              <a:ext uri="{FF2B5EF4-FFF2-40B4-BE49-F238E27FC236}">
                <a16:creationId xmlns:a16="http://schemas.microsoft.com/office/drawing/2014/main" id="{2BF09ADB-F878-433E-92BC-8EC0FA1524F4}"/>
              </a:ext>
            </a:extLst>
          </p:cNvPr>
          <p:cNvSpPr/>
          <p:nvPr/>
        </p:nvSpPr>
        <p:spPr>
          <a:xfrm>
            <a:off x="6415562" y="3533867"/>
            <a:ext cx="1127272" cy="60959"/>
          </a:xfrm>
          <a:prstGeom prst="rect">
            <a:avLst/>
          </a:prstGeom>
          <a:solidFill>
            <a:srgbClr val="0098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47" name="Rectangle 146">
            <a:extLst>
              <a:ext uri="{FF2B5EF4-FFF2-40B4-BE49-F238E27FC236}">
                <a16:creationId xmlns:a16="http://schemas.microsoft.com/office/drawing/2014/main" id="{17365215-F4C6-44C1-B998-E2E1EED9F377}"/>
              </a:ext>
            </a:extLst>
          </p:cNvPr>
          <p:cNvSpPr/>
          <p:nvPr/>
        </p:nvSpPr>
        <p:spPr>
          <a:xfrm rot="5400000" flipV="1">
            <a:off x="7202783" y="3234299"/>
            <a:ext cx="597688" cy="60959"/>
          </a:xfrm>
          <a:prstGeom prst="rect">
            <a:avLst/>
          </a:prstGeom>
          <a:solidFill>
            <a:srgbClr val="0098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48" name="Right Arrow 215">
            <a:extLst>
              <a:ext uri="{FF2B5EF4-FFF2-40B4-BE49-F238E27FC236}">
                <a16:creationId xmlns:a16="http://schemas.microsoft.com/office/drawing/2014/main" id="{9C57DDA0-5604-495C-9525-91439160683A}"/>
              </a:ext>
            </a:extLst>
          </p:cNvPr>
          <p:cNvSpPr/>
          <p:nvPr/>
        </p:nvSpPr>
        <p:spPr>
          <a:xfrm>
            <a:off x="7462054" y="2884877"/>
            <a:ext cx="1005168" cy="137599"/>
          </a:xfrm>
          <a:prstGeom prst="rightArrow">
            <a:avLst/>
          </a:prstGeom>
          <a:solidFill>
            <a:srgbClr val="0098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49" name="Right Arrow 217">
            <a:extLst>
              <a:ext uri="{FF2B5EF4-FFF2-40B4-BE49-F238E27FC236}">
                <a16:creationId xmlns:a16="http://schemas.microsoft.com/office/drawing/2014/main" id="{D88467D3-A505-4505-B49A-4952F1D86A89}"/>
              </a:ext>
            </a:extLst>
          </p:cNvPr>
          <p:cNvSpPr/>
          <p:nvPr/>
        </p:nvSpPr>
        <p:spPr>
          <a:xfrm>
            <a:off x="149707" y="5740639"/>
            <a:ext cx="548443" cy="244232"/>
          </a:xfrm>
          <a:prstGeom prst="rightArrow">
            <a:avLst/>
          </a:prstGeom>
          <a:solidFill>
            <a:srgbClr val="0098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sp>
        <p:nvSpPr>
          <p:cNvPr id="150" name="Right Arrow 219">
            <a:extLst>
              <a:ext uri="{FF2B5EF4-FFF2-40B4-BE49-F238E27FC236}">
                <a16:creationId xmlns:a16="http://schemas.microsoft.com/office/drawing/2014/main" id="{B0C05854-9B7E-439F-9D4B-D2FFFD4E46B5}"/>
              </a:ext>
            </a:extLst>
          </p:cNvPr>
          <p:cNvSpPr/>
          <p:nvPr/>
        </p:nvSpPr>
        <p:spPr>
          <a:xfrm>
            <a:off x="156179" y="5941684"/>
            <a:ext cx="548443" cy="244232"/>
          </a:xfrm>
          <a:prstGeom prst="rightArrow">
            <a:avLst/>
          </a:prstGeom>
          <a:solidFill>
            <a:srgbClr val="0068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a:solidFill>
                <a:prstClr val="white"/>
              </a:solidFill>
              <a:latin typeface="Arial"/>
            </a:endParaRPr>
          </a:p>
        </p:txBody>
      </p:sp>
      <p:pic>
        <p:nvPicPr>
          <p:cNvPr id="151" name="Picture 150">
            <a:extLst>
              <a:ext uri="{FF2B5EF4-FFF2-40B4-BE49-F238E27FC236}">
                <a16:creationId xmlns:a16="http://schemas.microsoft.com/office/drawing/2014/main" id="{B119C0DA-DD5F-4BBF-8D09-660279EC8BB0}"/>
              </a:ext>
            </a:extLst>
          </p:cNvPr>
          <p:cNvPicPr>
            <a:picLocks noChangeAspect="1"/>
          </p:cNvPicPr>
          <p:nvPr/>
        </p:nvPicPr>
        <p:blipFill rotWithShape="1">
          <a:blip r:embed="rId33" cstate="print">
            <a:extLst>
              <a:ext uri="{28A0092B-C50C-407E-A947-70E740481C1C}">
                <a14:useLocalDpi xmlns:a14="http://schemas.microsoft.com/office/drawing/2010/main" val="0"/>
              </a:ext>
            </a:extLst>
          </a:blip>
          <a:srcRect l="6277" t="14998" r="6424" b="24982"/>
          <a:stretch/>
        </p:blipFill>
        <p:spPr>
          <a:xfrm>
            <a:off x="10179855" y="4657257"/>
            <a:ext cx="309639" cy="255211"/>
          </a:xfrm>
          <a:prstGeom prst="rect">
            <a:avLst/>
          </a:prstGeom>
        </p:spPr>
      </p:pic>
      <p:pic>
        <p:nvPicPr>
          <p:cNvPr id="152" name="Picture 151">
            <a:extLst>
              <a:ext uri="{FF2B5EF4-FFF2-40B4-BE49-F238E27FC236}">
                <a16:creationId xmlns:a16="http://schemas.microsoft.com/office/drawing/2014/main" id="{0FEE5397-5B4A-4C02-AFBB-BABB34BBEF0F}"/>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1727033" y="3402093"/>
            <a:ext cx="568096" cy="273227"/>
          </a:xfrm>
          <a:prstGeom prst="rect">
            <a:avLst/>
          </a:prstGeom>
        </p:spPr>
      </p:pic>
      <p:sp>
        <p:nvSpPr>
          <p:cNvPr id="153" name="TextBox 152">
            <a:extLst>
              <a:ext uri="{FF2B5EF4-FFF2-40B4-BE49-F238E27FC236}">
                <a16:creationId xmlns:a16="http://schemas.microsoft.com/office/drawing/2014/main" id="{30DDBF01-9BDA-40B8-949D-81498E0A9815}"/>
              </a:ext>
            </a:extLst>
          </p:cNvPr>
          <p:cNvSpPr txBox="1"/>
          <p:nvPr/>
        </p:nvSpPr>
        <p:spPr>
          <a:xfrm>
            <a:off x="1329529" y="3573078"/>
            <a:ext cx="1419351" cy="430839"/>
          </a:xfrm>
          <a:prstGeom prst="rect">
            <a:avLst/>
          </a:prstGeom>
          <a:noFill/>
        </p:spPr>
        <p:txBody>
          <a:bodyPr wrap="square" lIns="121873" tIns="60936" rIns="121873" bIns="60936" rtlCol="0">
            <a:spAutoFit/>
          </a:bodyPr>
          <a:lstStyle>
            <a:defPPr>
              <a:defRPr lang="en-US"/>
            </a:defPPr>
            <a:lvl1pPr algn="ctr" defTabSz="1218570">
              <a:defRPr sz="1000" kern="0">
                <a:solidFill>
                  <a:prstClr val="black"/>
                </a:solidFill>
                <a:latin typeface="Calibri" panose="020F0502020204030204" pitchFamily="34" charset="0"/>
              </a:defRPr>
            </a:lvl1pPr>
          </a:lstStyle>
          <a:p>
            <a:pPr defTabSz="1218540"/>
            <a:r>
              <a:rPr lang="en-US" dirty="0"/>
              <a:t>Oracle Golden </a:t>
            </a:r>
          </a:p>
          <a:p>
            <a:pPr defTabSz="1218540"/>
            <a:r>
              <a:rPr lang="en-US" dirty="0"/>
              <a:t>Gate</a:t>
            </a:r>
          </a:p>
        </p:txBody>
      </p:sp>
      <p:pic>
        <p:nvPicPr>
          <p:cNvPr id="154" name="Picture 153">
            <a:extLst>
              <a:ext uri="{FF2B5EF4-FFF2-40B4-BE49-F238E27FC236}">
                <a16:creationId xmlns:a16="http://schemas.microsoft.com/office/drawing/2014/main" id="{2971C3B9-D47E-4C9F-AA61-70BFC67F4FAE}"/>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2121623" y="4595255"/>
            <a:ext cx="295483" cy="295483"/>
          </a:xfrm>
          <a:prstGeom prst="rect">
            <a:avLst/>
          </a:prstGeom>
        </p:spPr>
      </p:pic>
      <p:pic>
        <p:nvPicPr>
          <p:cNvPr id="155" name="Picture 154">
            <a:extLst>
              <a:ext uri="{FF2B5EF4-FFF2-40B4-BE49-F238E27FC236}">
                <a16:creationId xmlns:a16="http://schemas.microsoft.com/office/drawing/2014/main" id="{6B399550-9919-44D5-A013-505FBBC7DEFA}"/>
              </a:ext>
            </a:extLst>
          </p:cNvPr>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10142389" y="3394078"/>
            <a:ext cx="272660" cy="272660"/>
          </a:xfrm>
          <a:prstGeom prst="rect">
            <a:avLst/>
          </a:prstGeom>
        </p:spPr>
      </p:pic>
      <p:sp>
        <p:nvSpPr>
          <p:cNvPr id="156" name="TextBox 155">
            <a:extLst>
              <a:ext uri="{FF2B5EF4-FFF2-40B4-BE49-F238E27FC236}">
                <a16:creationId xmlns:a16="http://schemas.microsoft.com/office/drawing/2014/main" id="{50ABEE71-A06F-40AD-9A46-D5A53571C053}"/>
              </a:ext>
            </a:extLst>
          </p:cNvPr>
          <p:cNvSpPr txBox="1"/>
          <p:nvPr/>
        </p:nvSpPr>
        <p:spPr>
          <a:xfrm>
            <a:off x="9596357" y="4281582"/>
            <a:ext cx="1419351" cy="410192"/>
          </a:xfrm>
          <a:prstGeom prst="rect">
            <a:avLst/>
          </a:prstGeom>
          <a:noFill/>
        </p:spPr>
        <p:txBody>
          <a:bodyPr wrap="square" lIns="121873" tIns="60936" rIns="121873" bIns="60936" rtlCol="0">
            <a:spAutoFit/>
          </a:bodyPr>
          <a:lstStyle/>
          <a:p>
            <a:pPr algn="ctr" defTabSz="1218600">
              <a:defRPr/>
            </a:pPr>
            <a:r>
              <a:rPr lang="en-US" sz="933" kern="0" dirty="0">
                <a:solidFill>
                  <a:srgbClr val="44546A"/>
                </a:solidFill>
                <a:latin typeface="Calibri" panose="020F0502020204030204"/>
                <a:cs typeface="Calibri" panose="020F0502020204030204" pitchFamily="34" charset="0"/>
              </a:rPr>
              <a:t>Azure API </a:t>
            </a:r>
          </a:p>
          <a:p>
            <a:pPr algn="ctr" defTabSz="1218600">
              <a:defRPr/>
            </a:pPr>
            <a:r>
              <a:rPr lang="en-US" sz="933" kern="0" dirty="0">
                <a:solidFill>
                  <a:srgbClr val="44546A"/>
                </a:solidFill>
                <a:latin typeface="Calibri" panose="020F0502020204030204"/>
                <a:cs typeface="Calibri" panose="020F0502020204030204" pitchFamily="34" charset="0"/>
              </a:rPr>
              <a:t>Management</a:t>
            </a:r>
          </a:p>
        </p:txBody>
      </p:sp>
      <p:grpSp>
        <p:nvGrpSpPr>
          <p:cNvPr id="157" name="Group 156">
            <a:extLst>
              <a:ext uri="{FF2B5EF4-FFF2-40B4-BE49-F238E27FC236}">
                <a16:creationId xmlns:a16="http://schemas.microsoft.com/office/drawing/2014/main" id="{D81771D5-E915-44EF-96EB-D621A4B3C70F}"/>
              </a:ext>
            </a:extLst>
          </p:cNvPr>
          <p:cNvGrpSpPr/>
          <p:nvPr/>
        </p:nvGrpSpPr>
        <p:grpSpPr>
          <a:xfrm>
            <a:off x="9917259" y="2718531"/>
            <a:ext cx="826431" cy="592381"/>
            <a:chOff x="7468766" y="1930235"/>
            <a:chExt cx="619823" cy="444286"/>
          </a:xfrm>
        </p:grpSpPr>
        <p:sp>
          <p:nvSpPr>
            <p:cNvPr id="158" name="Rectangle 157">
              <a:extLst>
                <a:ext uri="{FF2B5EF4-FFF2-40B4-BE49-F238E27FC236}">
                  <a16:creationId xmlns:a16="http://schemas.microsoft.com/office/drawing/2014/main" id="{D10CD011-F91D-4AAF-8BB9-1992725B417B}"/>
                </a:ext>
              </a:extLst>
            </p:cNvPr>
            <p:cNvSpPr/>
            <p:nvPr/>
          </p:nvSpPr>
          <p:spPr>
            <a:xfrm>
              <a:off x="7468766" y="1930235"/>
              <a:ext cx="619823" cy="444286"/>
            </a:xfrm>
            <a:prstGeom prst="rect">
              <a:avLst/>
            </a:prstGeom>
            <a:solidFill>
              <a:schemeClr val="bg2">
                <a:lumMod val="85000"/>
              </a:schemeClr>
            </a:solidFill>
            <a:ln>
              <a:solidFill>
                <a:schemeClr val="bg2">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defTabSz="609570">
                <a:defRPr/>
              </a:pPr>
              <a:r>
                <a:rPr lang="en-US" sz="933" b="1" dirty="0">
                  <a:solidFill>
                    <a:srgbClr val="141414"/>
                  </a:solidFill>
                  <a:latin typeface="Arial"/>
                </a:rPr>
                <a:t>API</a:t>
              </a:r>
            </a:p>
          </p:txBody>
        </p:sp>
        <p:pic>
          <p:nvPicPr>
            <p:cNvPr id="159" name="Picture 158">
              <a:extLst>
                <a:ext uri="{FF2B5EF4-FFF2-40B4-BE49-F238E27FC236}">
                  <a16:creationId xmlns:a16="http://schemas.microsoft.com/office/drawing/2014/main" id="{5B22F4DD-C6C6-45AA-AFC3-84BFA4195416}"/>
                </a:ext>
              </a:extLst>
            </p:cNvPr>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7517748" y="2093657"/>
              <a:ext cx="243660" cy="261783"/>
            </a:xfrm>
            <a:prstGeom prst="rect">
              <a:avLst/>
            </a:prstGeom>
          </p:spPr>
        </p:pic>
        <p:pic>
          <p:nvPicPr>
            <p:cNvPr id="160" name="Picture 159">
              <a:extLst>
                <a:ext uri="{FF2B5EF4-FFF2-40B4-BE49-F238E27FC236}">
                  <a16:creationId xmlns:a16="http://schemas.microsoft.com/office/drawing/2014/main" id="{78D5FA3A-D211-4C12-A3BC-4B06C5453A76}"/>
                </a:ext>
              </a:extLst>
            </p:cNvPr>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7794416" y="2096056"/>
              <a:ext cx="241104" cy="241104"/>
            </a:xfrm>
            <a:prstGeom prst="rect">
              <a:avLst/>
            </a:prstGeom>
          </p:spPr>
        </p:pic>
      </p:grpSp>
      <p:pic>
        <p:nvPicPr>
          <p:cNvPr id="161" name="Picture 160">
            <a:extLst>
              <a:ext uri="{FF2B5EF4-FFF2-40B4-BE49-F238E27FC236}">
                <a16:creationId xmlns:a16="http://schemas.microsoft.com/office/drawing/2014/main" id="{E913BAA2-EAA6-43F9-A8B0-09DD60667DA0}"/>
              </a:ext>
            </a:extLst>
          </p:cNvPr>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10041234" y="1851508"/>
            <a:ext cx="438197" cy="438197"/>
          </a:xfrm>
          <a:prstGeom prst="rect">
            <a:avLst/>
          </a:prstGeom>
        </p:spPr>
      </p:pic>
      <p:pic>
        <p:nvPicPr>
          <p:cNvPr id="162" name="Picture 161">
            <a:extLst>
              <a:ext uri="{FF2B5EF4-FFF2-40B4-BE49-F238E27FC236}">
                <a16:creationId xmlns:a16="http://schemas.microsoft.com/office/drawing/2014/main" id="{1B8EFF51-3455-4907-85E4-4C886F6B4399}"/>
              </a:ext>
            </a:extLst>
          </p:cNvPr>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2741027" y="1369545"/>
            <a:ext cx="459179" cy="226497"/>
          </a:xfrm>
          <a:prstGeom prst="rect">
            <a:avLst/>
          </a:prstGeom>
        </p:spPr>
      </p:pic>
      <p:sp>
        <p:nvSpPr>
          <p:cNvPr id="163" name="Rectangle 162">
            <a:extLst>
              <a:ext uri="{FF2B5EF4-FFF2-40B4-BE49-F238E27FC236}">
                <a16:creationId xmlns:a16="http://schemas.microsoft.com/office/drawing/2014/main" id="{419EE352-1C03-4072-9614-075E98BD8AB1}"/>
              </a:ext>
            </a:extLst>
          </p:cNvPr>
          <p:cNvSpPr/>
          <p:nvPr/>
        </p:nvSpPr>
        <p:spPr>
          <a:xfrm>
            <a:off x="259189" y="3878103"/>
            <a:ext cx="843288" cy="298229"/>
          </a:xfrm>
          <a:prstGeom prst="rect">
            <a:avLst/>
          </a:prstGeom>
          <a:solidFill>
            <a:schemeClr val="bg1">
              <a:lumMod val="95000"/>
            </a:schemeClr>
          </a:solidFill>
          <a:ln w="9525" cap="flat" cmpd="sng" algn="ctr">
            <a:solidFill>
              <a:schemeClr val="bg1">
                <a:lumMod val="95000"/>
              </a:schemeClr>
            </a:solidFill>
            <a:prstDash val="solid"/>
          </a:ln>
          <a:effectLst/>
        </p:spPr>
        <p:txBody>
          <a:bodyPr rtlCol="0" anchor="ctr"/>
          <a:lstStyle/>
          <a:p>
            <a:pPr algn="ctr" defTabSz="457131">
              <a:defRPr/>
            </a:pPr>
            <a:r>
              <a:rPr lang="en-US" sz="933" kern="0" dirty="0">
                <a:solidFill>
                  <a:srgbClr val="141414"/>
                </a:solidFill>
                <a:latin typeface="Calibri" panose="020F0502020204030204" pitchFamily="34" charset="0"/>
              </a:rPr>
              <a:t>Semi-structured</a:t>
            </a:r>
          </a:p>
        </p:txBody>
      </p:sp>
      <p:sp>
        <p:nvSpPr>
          <p:cNvPr id="164" name="Rectangle 163">
            <a:extLst>
              <a:ext uri="{FF2B5EF4-FFF2-40B4-BE49-F238E27FC236}">
                <a16:creationId xmlns:a16="http://schemas.microsoft.com/office/drawing/2014/main" id="{8BCCC95E-D7AA-42ED-8740-8E79B919441B}"/>
              </a:ext>
            </a:extLst>
          </p:cNvPr>
          <p:cNvSpPr/>
          <p:nvPr/>
        </p:nvSpPr>
        <p:spPr>
          <a:xfrm>
            <a:off x="248773" y="4286120"/>
            <a:ext cx="843288" cy="298229"/>
          </a:xfrm>
          <a:prstGeom prst="rect">
            <a:avLst/>
          </a:prstGeom>
          <a:solidFill>
            <a:schemeClr val="bg1">
              <a:lumMod val="95000"/>
            </a:schemeClr>
          </a:solidFill>
          <a:ln w="9525" cap="flat" cmpd="sng" algn="ctr">
            <a:solidFill>
              <a:schemeClr val="bg1">
                <a:lumMod val="95000"/>
              </a:schemeClr>
            </a:solidFill>
            <a:prstDash val="solid"/>
          </a:ln>
          <a:effectLst/>
        </p:spPr>
        <p:txBody>
          <a:bodyPr rtlCol="0" anchor="ctr"/>
          <a:lstStyle/>
          <a:p>
            <a:pPr algn="ctr" defTabSz="457131">
              <a:defRPr/>
            </a:pPr>
            <a:r>
              <a:rPr lang="en-US" sz="933" kern="0" dirty="0">
                <a:solidFill>
                  <a:srgbClr val="141414"/>
                </a:solidFill>
                <a:latin typeface="Calibri" panose="020F0502020204030204" pitchFamily="34" charset="0"/>
              </a:rPr>
              <a:t>Un-structured</a:t>
            </a:r>
          </a:p>
        </p:txBody>
      </p:sp>
      <p:pic>
        <p:nvPicPr>
          <p:cNvPr id="165" name="Picture 164">
            <a:extLst>
              <a:ext uri="{FF2B5EF4-FFF2-40B4-BE49-F238E27FC236}">
                <a16:creationId xmlns:a16="http://schemas.microsoft.com/office/drawing/2014/main" id="{954E7B5E-ABAF-4C03-B163-DC79D3637813}"/>
              </a:ext>
            </a:extLst>
          </p:cNvPr>
          <p:cNvPicPr>
            <a:picLocks noChangeAspect="1"/>
          </p:cNvPicPr>
          <p:nvPr/>
        </p:nvPicPr>
        <p:blipFill rotWithShape="1">
          <a:blip r:embed="rId41" cstate="print">
            <a:extLst>
              <a:ext uri="{28A0092B-C50C-407E-A947-70E740481C1C}">
                <a14:useLocalDpi xmlns:a14="http://schemas.microsoft.com/office/drawing/2010/main" val="0"/>
              </a:ext>
            </a:extLst>
          </a:blip>
          <a:srcRect l="25756" t="18903" r="24103" b="17732"/>
          <a:stretch/>
        </p:blipFill>
        <p:spPr>
          <a:xfrm>
            <a:off x="9217250" y="1965057"/>
            <a:ext cx="205584" cy="259803"/>
          </a:xfrm>
          <a:prstGeom prst="rect">
            <a:avLst/>
          </a:prstGeom>
        </p:spPr>
      </p:pic>
      <p:pic>
        <p:nvPicPr>
          <p:cNvPr id="166" name="Picture 165">
            <a:extLst>
              <a:ext uri="{FF2B5EF4-FFF2-40B4-BE49-F238E27FC236}">
                <a16:creationId xmlns:a16="http://schemas.microsoft.com/office/drawing/2014/main" id="{C5996BF9-0383-4521-8554-5BA4912A968E}"/>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1915883" y="3965035"/>
            <a:ext cx="338107" cy="347767"/>
          </a:xfrm>
          <a:prstGeom prst="rect">
            <a:avLst/>
          </a:prstGeom>
        </p:spPr>
      </p:pic>
      <p:sp>
        <p:nvSpPr>
          <p:cNvPr id="167" name="TextBox 166">
            <a:extLst>
              <a:ext uri="{FF2B5EF4-FFF2-40B4-BE49-F238E27FC236}">
                <a16:creationId xmlns:a16="http://schemas.microsoft.com/office/drawing/2014/main" id="{7BC69F71-56C6-4C09-8D21-892A3D405E87}"/>
              </a:ext>
            </a:extLst>
          </p:cNvPr>
          <p:cNvSpPr txBox="1"/>
          <p:nvPr/>
        </p:nvSpPr>
        <p:spPr>
          <a:xfrm>
            <a:off x="1651052" y="4293631"/>
            <a:ext cx="790719" cy="276950"/>
          </a:xfrm>
          <a:prstGeom prst="rect">
            <a:avLst/>
          </a:prstGeom>
          <a:noFill/>
        </p:spPr>
        <p:txBody>
          <a:bodyPr wrap="square" lIns="121873" tIns="60936" rIns="121873" bIns="60936" rtlCol="0">
            <a:spAutoFit/>
          </a:bodyPr>
          <a:lstStyle>
            <a:defPPr>
              <a:defRPr lang="en-US"/>
            </a:defPPr>
            <a:lvl1pPr algn="ctr" defTabSz="1218570">
              <a:defRPr sz="1000" kern="0">
                <a:solidFill>
                  <a:prstClr val="black"/>
                </a:solidFill>
                <a:latin typeface="Calibri" panose="020F0502020204030204" pitchFamily="34" charset="0"/>
              </a:defRPr>
            </a:lvl1pPr>
          </a:lstStyle>
          <a:p>
            <a:pPr defTabSz="1218540"/>
            <a:r>
              <a:rPr lang="en-US" dirty="0"/>
              <a:t>BizTalk</a:t>
            </a:r>
          </a:p>
        </p:txBody>
      </p:sp>
      <p:pic>
        <p:nvPicPr>
          <p:cNvPr id="168" name="Picture 8" descr="https://azure.microsoft.com/svghandler/data-lake-store/?width=600&amp;height=315">
            <a:extLst>
              <a:ext uri="{FF2B5EF4-FFF2-40B4-BE49-F238E27FC236}">
                <a16:creationId xmlns:a16="http://schemas.microsoft.com/office/drawing/2014/main" id="{42C6BDA1-C441-4511-AEF0-9B366DE1A8C1}"/>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3548268" y="2158391"/>
            <a:ext cx="481327" cy="292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277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EDBA-F165-4CFC-9126-A601A803EFBF}"/>
              </a:ext>
            </a:extLst>
          </p:cNvPr>
          <p:cNvSpPr>
            <a:spLocks noGrp="1"/>
          </p:cNvSpPr>
          <p:nvPr>
            <p:ph type="title"/>
          </p:nvPr>
        </p:nvSpPr>
        <p:spPr/>
        <p:txBody>
          <a:bodyPr/>
          <a:lstStyle/>
          <a:p>
            <a:r>
              <a:rPr lang="en-US" dirty="0"/>
              <a:t>IoT Architecture</a:t>
            </a:r>
          </a:p>
        </p:txBody>
      </p:sp>
      <p:pic>
        <p:nvPicPr>
          <p:cNvPr id="5" name="Picture 4">
            <a:extLst>
              <a:ext uri="{FF2B5EF4-FFF2-40B4-BE49-F238E27FC236}">
                <a16:creationId xmlns:a16="http://schemas.microsoft.com/office/drawing/2014/main" id="{39E9321D-0A84-40DC-AB47-5AD8B2477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597" y="712732"/>
            <a:ext cx="11178806" cy="5412859"/>
          </a:xfrm>
          <a:prstGeom prst="rect">
            <a:avLst/>
          </a:prstGeom>
        </p:spPr>
      </p:pic>
    </p:spTree>
    <p:extLst>
      <p:ext uri="{BB962C8B-B14F-4D97-AF65-F5344CB8AC3E}">
        <p14:creationId xmlns:p14="http://schemas.microsoft.com/office/powerpoint/2010/main" val="987032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9410-E623-4264-AD85-B06D795C42E2}"/>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077B2BA9-4D4B-4B1F-81EA-59C34CB50764}"/>
              </a:ext>
            </a:extLst>
          </p:cNvPr>
          <p:cNvSpPr/>
          <p:nvPr/>
        </p:nvSpPr>
        <p:spPr>
          <a:xfrm>
            <a:off x="273081" y="1732435"/>
            <a:ext cx="1162975" cy="2867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 Source(s)</a:t>
            </a:r>
          </a:p>
          <a:p>
            <a:pPr algn="ctr"/>
            <a:endParaRPr lang="en-US" dirty="0"/>
          </a:p>
        </p:txBody>
      </p:sp>
      <p:sp>
        <p:nvSpPr>
          <p:cNvPr id="5" name="Rectangle: Rounded Corners 4">
            <a:extLst>
              <a:ext uri="{FF2B5EF4-FFF2-40B4-BE49-F238E27FC236}">
                <a16:creationId xmlns:a16="http://schemas.microsoft.com/office/drawing/2014/main" id="{B6B12586-11CE-4357-8EFB-583DA3CF603F}"/>
              </a:ext>
            </a:extLst>
          </p:cNvPr>
          <p:cNvSpPr/>
          <p:nvPr/>
        </p:nvSpPr>
        <p:spPr>
          <a:xfrm>
            <a:off x="379488" y="4153824"/>
            <a:ext cx="960120" cy="34747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Billing</a:t>
            </a:r>
          </a:p>
        </p:txBody>
      </p:sp>
      <p:sp>
        <p:nvSpPr>
          <p:cNvPr id="6" name="Rectangle: Rounded Corners 5">
            <a:extLst>
              <a:ext uri="{FF2B5EF4-FFF2-40B4-BE49-F238E27FC236}">
                <a16:creationId xmlns:a16="http://schemas.microsoft.com/office/drawing/2014/main" id="{F8EBC1E2-B533-4998-ACCD-2EDB157604E8}"/>
              </a:ext>
            </a:extLst>
          </p:cNvPr>
          <p:cNvSpPr/>
          <p:nvPr/>
        </p:nvSpPr>
        <p:spPr>
          <a:xfrm>
            <a:off x="379488" y="3711273"/>
            <a:ext cx="960120" cy="34747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Membership</a:t>
            </a:r>
          </a:p>
        </p:txBody>
      </p:sp>
      <p:sp>
        <p:nvSpPr>
          <p:cNvPr id="7" name="Rectangle: Rounded Corners 6">
            <a:extLst>
              <a:ext uri="{FF2B5EF4-FFF2-40B4-BE49-F238E27FC236}">
                <a16:creationId xmlns:a16="http://schemas.microsoft.com/office/drawing/2014/main" id="{EBE53BA4-A6E3-4975-8E99-2F37235F3C7D}"/>
              </a:ext>
            </a:extLst>
          </p:cNvPr>
          <p:cNvSpPr/>
          <p:nvPr/>
        </p:nvSpPr>
        <p:spPr>
          <a:xfrm>
            <a:off x="379488" y="3268720"/>
            <a:ext cx="960120" cy="34747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Pharmacy</a:t>
            </a:r>
          </a:p>
        </p:txBody>
      </p:sp>
      <p:sp>
        <p:nvSpPr>
          <p:cNvPr id="8" name="Rectangle: Rounded Corners 7">
            <a:extLst>
              <a:ext uri="{FF2B5EF4-FFF2-40B4-BE49-F238E27FC236}">
                <a16:creationId xmlns:a16="http://schemas.microsoft.com/office/drawing/2014/main" id="{298FDC1A-2CF1-4B30-BEF7-C3F93B2A881C}"/>
              </a:ext>
            </a:extLst>
          </p:cNvPr>
          <p:cNvSpPr/>
          <p:nvPr/>
        </p:nvSpPr>
        <p:spPr>
          <a:xfrm>
            <a:off x="379488" y="1941061"/>
            <a:ext cx="960120" cy="34747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Encounter</a:t>
            </a:r>
          </a:p>
        </p:txBody>
      </p:sp>
      <p:sp>
        <p:nvSpPr>
          <p:cNvPr id="9" name="Rectangle: Rounded Corners 8">
            <a:extLst>
              <a:ext uri="{FF2B5EF4-FFF2-40B4-BE49-F238E27FC236}">
                <a16:creationId xmlns:a16="http://schemas.microsoft.com/office/drawing/2014/main" id="{95E9E719-AEA3-4781-8F6B-9517DE2899B7}"/>
              </a:ext>
            </a:extLst>
          </p:cNvPr>
          <p:cNvSpPr/>
          <p:nvPr/>
        </p:nvSpPr>
        <p:spPr>
          <a:xfrm>
            <a:off x="379488" y="2383614"/>
            <a:ext cx="960120" cy="34747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EMS</a:t>
            </a:r>
          </a:p>
        </p:txBody>
      </p:sp>
      <p:sp>
        <p:nvSpPr>
          <p:cNvPr id="10" name="Rectangle 9">
            <a:extLst>
              <a:ext uri="{FF2B5EF4-FFF2-40B4-BE49-F238E27FC236}">
                <a16:creationId xmlns:a16="http://schemas.microsoft.com/office/drawing/2014/main" id="{BDCD4E9B-E723-4E0C-841E-3F8D6515AAC3}"/>
              </a:ext>
            </a:extLst>
          </p:cNvPr>
          <p:cNvSpPr/>
          <p:nvPr/>
        </p:nvSpPr>
        <p:spPr>
          <a:xfrm>
            <a:off x="1626967" y="2413516"/>
            <a:ext cx="1009619" cy="12635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 Ingestion Service</a:t>
            </a:r>
          </a:p>
          <a:p>
            <a:pPr algn="ctr"/>
            <a:endParaRPr lang="en-US" dirty="0"/>
          </a:p>
        </p:txBody>
      </p:sp>
      <p:pic>
        <p:nvPicPr>
          <p:cNvPr id="11" name="Picture 10">
            <a:extLst>
              <a:ext uri="{FF2B5EF4-FFF2-40B4-BE49-F238E27FC236}">
                <a16:creationId xmlns:a16="http://schemas.microsoft.com/office/drawing/2014/main" id="{0EDFB9A8-9B4D-46F7-9D85-704FC02515CE}"/>
              </a:ext>
            </a:extLst>
          </p:cNvPr>
          <p:cNvPicPr>
            <a:picLocks noChangeAspect="1"/>
          </p:cNvPicPr>
          <p:nvPr/>
        </p:nvPicPr>
        <p:blipFill>
          <a:blip r:embed="rId2"/>
          <a:stretch>
            <a:fillRect/>
          </a:stretch>
        </p:blipFill>
        <p:spPr>
          <a:xfrm>
            <a:off x="1777747" y="2789269"/>
            <a:ext cx="681536" cy="681342"/>
          </a:xfrm>
          <a:prstGeom prst="rect">
            <a:avLst/>
          </a:prstGeom>
        </p:spPr>
      </p:pic>
      <p:cxnSp>
        <p:nvCxnSpPr>
          <p:cNvPr id="12" name="Straight Arrow Connector 11">
            <a:extLst>
              <a:ext uri="{FF2B5EF4-FFF2-40B4-BE49-F238E27FC236}">
                <a16:creationId xmlns:a16="http://schemas.microsoft.com/office/drawing/2014/main" id="{73190354-A6CA-43A7-89DD-E27F9D621590}"/>
              </a:ext>
            </a:extLst>
          </p:cNvPr>
          <p:cNvCxnSpPr>
            <a:cxnSpLocks/>
            <a:stCxn id="8" idx="3"/>
            <a:endCxn id="11" idx="1"/>
          </p:cNvCxnSpPr>
          <p:nvPr/>
        </p:nvCxnSpPr>
        <p:spPr>
          <a:xfrm>
            <a:off x="1339608" y="2114797"/>
            <a:ext cx="438139" cy="1015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4B730B4-CAEC-4659-8790-9D262F8767DD}"/>
              </a:ext>
            </a:extLst>
          </p:cNvPr>
          <p:cNvCxnSpPr>
            <a:cxnSpLocks/>
            <a:stCxn id="9" idx="3"/>
            <a:endCxn id="11" idx="1"/>
          </p:cNvCxnSpPr>
          <p:nvPr/>
        </p:nvCxnSpPr>
        <p:spPr>
          <a:xfrm>
            <a:off x="1339608" y="2557350"/>
            <a:ext cx="438139" cy="57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0958B71-5E1B-45BF-8526-CA6A6025E260}"/>
              </a:ext>
            </a:extLst>
          </p:cNvPr>
          <p:cNvCxnSpPr>
            <a:cxnSpLocks/>
            <a:stCxn id="7" idx="3"/>
            <a:endCxn id="11" idx="1"/>
          </p:cNvCxnSpPr>
          <p:nvPr/>
        </p:nvCxnSpPr>
        <p:spPr>
          <a:xfrm flipV="1">
            <a:off x="1339608" y="3129940"/>
            <a:ext cx="438139" cy="312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1841901-ADA8-4341-A73B-447F1A319A06}"/>
              </a:ext>
            </a:extLst>
          </p:cNvPr>
          <p:cNvCxnSpPr>
            <a:cxnSpLocks/>
            <a:stCxn id="6" idx="3"/>
            <a:endCxn id="11" idx="1"/>
          </p:cNvCxnSpPr>
          <p:nvPr/>
        </p:nvCxnSpPr>
        <p:spPr>
          <a:xfrm flipV="1">
            <a:off x="1339608" y="3129940"/>
            <a:ext cx="438139" cy="755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5FFD46-C133-48D7-9898-96081065D05C}"/>
              </a:ext>
            </a:extLst>
          </p:cNvPr>
          <p:cNvCxnSpPr>
            <a:cxnSpLocks/>
            <a:stCxn id="5" idx="3"/>
            <a:endCxn id="11" idx="1"/>
          </p:cNvCxnSpPr>
          <p:nvPr/>
        </p:nvCxnSpPr>
        <p:spPr>
          <a:xfrm flipV="1">
            <a:off x="1339608" y="3129940"/>
            <a:ext cx="438139" cy="119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2474C65-386E-45CF-89F8-270B4632FC91}"/>
              </a:ext>
            </a:extLst>
          </p:cNvPr>
          <p:cNvCxnSpPr>
            <a:cxnSpLocks/>
            <a:stCxn id="11" idx="3"/>
            <a:endCxn id="26" idx="1"/>
          </p:cNvCxnSpPr>
          <p:nvPr/>
        </p:nvCxnSpPr>
        <p:spPr>
          <a:xfrm flipV="1">
            <a:off x="2459283" y="2423419"/>
            <a:ext cx="391277" cy="706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379DF4D-80EC-4CBA-B1DA-2F80799C340E}"/>
              </a:ext>
            </a:extLst>
          </p:cNvPr>
          <p:cNvSpPr/>
          <p:nvPr/>
        </p:nvSpPr>
        <p:spPr>
          <a:xfrm>
            <a:off x="5451280" y="3343644"/>
            <a:ext cx="1171537" cy="12562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Decision Layer</a:t>
            </a:r>
          </a:p>
          <a:p>
            <a:pPr algn="ctr"/>
            <a:endParaRPr lang="en-US" dirty="0"/>
          </a:p>
        </p:txBody>
      </p:sp>
      <p:pic>
        <p:nvPicPr>
          <p:cNvPr id="20" name="Picture 19">
            <a:extLst>
              <a:ext uri="{FF2B5EF4-FFF2-40B4-BE49-F238E27FC236}">
                <a16:creationId xmlns:a16="http://schemas.microsoft.com/office/drawing/2014/main" id="{96F0E71C-DE42-4795-AB4E-F470999051DD}"/>
              </a:ext>
            </a:extLst>
          </p:cNvPr>
          <p:cNvPicPr>
            <a:picLocks noChangeAspect="1"/>
          </p:cNvPicPr>
          <p:nvPr/>
        </p:nvPicPr>
        <p:blipFill rotWithShape="1">
          <a:blip r:embed="rId3"/>
          <a:srcRect l="2372" t="3351" r="1394" b="2165"/>
          <a:stretch/>
        </p:blipFill>
        <p:spPr>
          <a:xfrm>
            <a:off x="5663508" y="3705589"/>
            <a:ext cx="747080" cy="559478"/>
          </a:xfrm>
          <a:prstGeom prst="rect">
            <a:avLst/>
          </a:prstGeom>
        </p:spPr>
      </p:pic>
      <p:pic>
        <p:nvPicPr>
          <p:cNvPr id="21" name="Picture 20">
            <a:extLst>
              <a:ext uri="{FF2B5EF4-FFF2-40B4-BE49-F238E27FC236}">
                <a16:creationId xmlns:a16="http://schemas.microsoft.com/office/drawing/2014/main" id="{5B527FE4-7A7D-4F49-AF58-A44C3E2BF0C9}"/>
              </a:ext>
            </a:extLst>
          </p:cNvPr>
          <p:cNvPicPr>
            <a:picLocks noChangeAspect="1"/>
          </p:cNvPicPr>
          <p:nvPr/>
        </p:nvPicPr>
        <p:blipFill rotWithShape="1">
          <a:blip r:embed="rId4"/>
          <a:srcRect l="4312"/>
          <a:stretch/>
        </p:blipFill>
        <p:spPr>
          <a:xfrm>
            <a:off x="6865955" y="3600269"/>
            <a:ext cx="782969" cy="770118"/>
          </a:xfrm>
          <a:prstGeom prst="rect">
            <a:avLst/>
          </a:prstGeom>
        </p:spPr>
      </p:pic>
      <p:cxnSp>
        <p:nvCxnSpPr>
          <p:cNvPr id="22" name="Straight Arrow Connector 66">
            <a:extLst>
              <a:ext uri="{FF2B5EF4-FFF2-40B4-BE49-F238E27FC236}">
                <a16:creationId xmlns:a16="http://schemas.microsoft.com/office/drawing/2014/main" id="{4B284A31-F984-4803-BA8F-3241AFA6BC6B}"/>
              </a:ext>
            </a:extLst>
          </p:cNvPr>
          <p:cNvCxnSpPr>
            <a:cxnSpLocks/>
          </p:cNvCxnSpPr>
          <p:nvPr/>
        </p:nvCxnSpPr>
        <p:spPr>
          <a:xfrm rot="5400000">
            <a:off x="5918681" y="3223137"/>
            <a:ext cx="236734" cy="42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19D2A52-D29B-4EA6-922A-0C60E88DA0A4}"/>
              </a:ext>
            </a:extLst>
          </p:cNvPr>
          <p:cNvCxnSpPr>
            <a:cxnSpLocks/>
            <a:endCxn id="19" idx="1"/>
          </p:cNvCxnSpPr>
          <p:nvPr/>
        </p:nvCxnSpPr>
        <p:spPr>
          <a:xfrm flipV="1">
            <a:off x="5202393" y="3971781"/>
            <a:ext cx="248887" cy="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573968E-F010-451E-B50B-960F0FA4C22B}"/>
              </a:ext>
            </a:extLst>
          </p:cNvPr>
          <p:cNvCxnSpPr>
            <a:cxnSpLocks/>
            <a:stCxn id="19" idx="3"/>
            <a:endCxn id="21" idx="1"/>
          </p:cNvCxnSpPr>
          <p:nvPr/>
        </p:nvCxnSpPr>
        <p:spPr>
          <a:xfrm>
            <a:off x="6622817" y="3971781"/>
            <a:ext cx="243138" cy="135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B7CD8AB-7F6F-4571-B89B-664FB45DD067}"/>
              </a:ext>
            </a:extLst>
          </p:cNvPr>
          <p:cNvSpPr/>
          <p:nvPr/>
        </p:nvSpPr>
        <p:spPr>
          <a:xfrm>
            <a:off x="2844275" y="3343644"/>
            <a:ext cx="2434745" cy="12635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Speed Layer</a:t>
            </a:r>
          </a:p>
          <a:p>
            <a:pPr algn="ctr"/>
            <a:endParaRPr lang="en-US" dirty="0"/>
          </a:p>
        </p:txBody>
      </p:sp>
      <p:sp>
        <p:nvSpPr>
          <p:cNvPr id="26" name="Rectangle 25">
            <a:extLst>
              <a:ext uri="{FF2B5EF4-FFF2-40B4-BE49-F238E27FC236}">
                <a16:creationId xmlns:a16="http://schemas.microsoft.com/office/drawing/2014/main" id="{AC770AD2-51A4-47DE-8CAE-7EF06A8EBFCE}"/>
              </a:ext>
            </a:extLst>
          </p:cNvPr>
          <p:cNvSpPr/>
          <p:nvPr/>
        </p:nvSpPr>
        <p:spPr>
          <a:xfrm>
            <a:off x="2850560" y="1739928"/>
            <a:ext cx="2433055" cy="13669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Batch Layer</a:t>
            </a:r>
          </a:p>
          <a:p>
            <a:pPr algn="ctr"/>
            <a:endParaRPr lang="en-US" dirty="0"/>
          </a:p>
        </p:txBody>
      </p:sp>
      <p:sp>
        <p:nvSpPr>
          <p:cNvPr id="27" name="Rectangle: Rounded Corners 26">
            <a:extLst>
              <a:ext uri="{FF2B5EF4-FFF2-40B4-BE49-F238E27FC236}">
                <a16:creationId xmlns:a16="http://schemas.microsoft.com/office/drawing/2014/main" id="{287B0FC3-C0FB-42FA-985A-C5B92443398A}"/>
              </a:ext>
            </a:extLst>
          </p:cNvPr>
          <p:cNvSpPr/>
          <p:nvPr/>
        </p:nvSpPr>
        <p:spPr>
          <a:xfrm>
            <a:off x="2942781" y="1992203"/>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Pre- compute Data</a:t>
            </a:r>
          </a:p>
        </p:txBody>
      </p:sp>
      <p:sp>
        <p:nvSpPr>
          <p:cNvPr id="28" name="Rectangle: Rounded Corners 27">
            <a:extLst>
              <a:ext uri="{FF2B5EF4-FFF2-40B4-BE49-F238E27FC236}">
                <a16:creationId xmlns:a16="http://schemas.microsoft.com/office/drawing/2014/main" id="{FBB42B9E-CAA3-4323-9BC5-9FCA64C3D0D7}"/>
              </a:ext>
            </a:extLst>
          </p:cNvPr>
          <p:cNvSpPr/>
          <p:nvPr/>
        </p:nvSpPr>
        <p:spPr>
          <a:xfrm>
            <a:off x="2942781" y="2568742"/>
            <a:ext cx="1006245" cy="4231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Master data</a:t>
            </a:r>
          </a:p>
          <a:p>
            <a:pPr algn="ctr"/>
            <a:r>
              <a:rPr lang="en-US" sz="1100" dirty="0">
                <a:solidFill>
                  <a:schemeClr val="tx1"/>
                </a:solidFill>
              </a:rPr>
              <a:t>(Cosmos DB)</a:t>
            </a:r>
          </a:p>
        </p:txBody>
      </p:sp>
      <p:sp>
        <p:nvSpPr>
          <p:cNvPr id="29" name="Rectangle: Rounded Corners 28">
            <a:extLst>
              <a:ext uri="{FF2B5EF4-FFF2-40B4-BE49-F238E27FC236}">
                <a16:creationId xmlns:a16="http://schemas.microsoft.com/office/drawing/2014/main" id="{B1CC2648-3E1F-498B-9EEA-7E7EAA5775FF}"/>
              </a:ext>
            </a:extLst>
          </p:cNvPr>
          <p:cNvSpPr/>
          <p:nvPr/>
        </p:nvSpPr>
        <p:spPr>
          <a:xfrm>
            <a:off x="2942781" y="4073771"/>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Real-time Data</a:t>
            </a:r>
          </a:p>
        </p:txBody>
      </p:sp>
      <p:sp>
        <p:nvSpPr>
          <p:cNvPr id="30" name="Rectangle 29">
            <a:extLst>
              <a:ext uri="{FF2B5EF4-FFF2-40B4-BE49-F238E27FC236}">
                <a16:creationId xmlns:a16="http://schemas.microsoft.com/office/drawing/2014/main" id="{4DE12036-0CCF-4558-9D27-0C19FF0F5C88}"/>
              </a:ext>
            </a:extLst>
          </p:cNvPr>
          <p:cNvSpPr/>
          <p:nvPr/>
        </p:nvSpPr>
        <p:spPr>
          <a:xfrm>
            <a:off x="5455561" y="1739928"/>
            <a:ext cx="1162975" cy="13669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Serving Layer</a:t>
            </a:r>
          </a:p>
          <a:p>
            <a:pPr algn="ctr"/>
            <a:endParaRPr lang="en-US" dirty="0"/>
          </a:p>
        </p:txBody>
      </p:sp>
      <p:sp>
        <p:nvSpPr>
          <p:cNvPr id="31" name="Rectangle: Rounded Corners 30">
            <a:extLst>
              <a:ext uri="{FF2B5EF4-FFF2-40B4-BE49-F238E27FC236}">
                <a16:creationId xmlns:a16="http://schemas.microsoft.com/office/drawing/2014/main" id="{551B0DB4-A8EA-408A-9856-BA856F94B04B}"/>
              </a:ext>
            </a:extLst>
          </p:cNvPr>
          <p:cNvSpPr/>
          <p:nvPr/>
        </p:nvSpPr>
        <p:spPr>
          <a:xfrm>
            <a:off x="5533926" y="1992203"/>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Batch View</a:t>
            </a:r>
          </a:p>
        </p:txBody>
      </p:sp>
      <p:sp>
        <p:nvSpPr>
          <p:cNvPr id="32" name="Rectangle: Rounded Corners 31">
            <a:extLst>
              <a:ext uri="{FF2B5EF4-FFF2-40B4-BE49-F238E27FC236}">
                <a16:creationId xmlns:a16="http://schemas.microsoft.com/office/drawing/2014/main" id="{9AA71D39-CDE9-4097-ADDF-64FCE0DEFAAA}"/>
              </a:ext>
            </a:extLst>
          </p:cNvPr>
          <p:cNvSpPr/>
          <p:nvPr/>
        </p:nvSpPr>
        <p:spPr>
          <a:xfrm>
            <a:off x="5533926" y="2568742"/>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Batch View</a:t>
            </a:r>
          </a:p>
        </p:txBody>
      </p:sp>
      <p:sp>
        <p:nvSpPr>
          <p:cNvPr id="33" name="Rectangle: Rounded Corners 32">
            <a:extLst>
              <a:ext uri="{FF2B5EF4-FFF2-40B4-BE49-F238E27FC236}">
                <a16:creationId xmlns:a16="http://schemas.microsoft.com/office/drawing/2014/main" id="{A5A6403A-CBF3-4199-8846-18B24F4EDA53}"/>
              </a:ext>
            </a:extLst>
          </p:cNvPr>
          <p:cNvSpPr/>
          <p:nvPr/>
        </p:nvSpPr>
        <p:spPr>
          <a:xfrm>
            <a:off x="4121286" y="4073771"/>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Real-time View</a:t>
            </a:r>
          </a:p>
        </p:txBody>
      </p:sp>
      <p:cxnSp>
        <p:nvCxnSpPr>
          <p:cNvPr id="34" name="Straight Arrow Connector 33">
            <a:extLst>
              <a:ext uri="{FF2B5EF4-FFF2-40B4-BE49-F238E27FC236}">
                <a16:creationId xmlns:a16="http://schemas.microsoft.com/office/drawing/2014/main" id="{91EA5592-F717-47A4-AF18-90EABA8CEC00}"/>
              </a:ext>
            </a:extLst>
          </p:cNvPr>
          <p:cNvCxnSpPr>
            <a:cxnSpLocks/>
            <a:stCxn id="26" idx="3"/>
            <a:endCxn id="30" idx="1"/>
          </p:cNvCxnSpPr>
          <p:nvPr/>
        </p:nvCxnSpPr>
        <p:spPr>
          <a:xfrm>
            <a:off x="5283615" y="2423419"/>
            <a:ext cx="1719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D8B4D91-8D63-49BA-8D1A-E37397FC63E8}"/>
              </a:ext>
            </a:extLst>
          </p:cNvPr>
          <p:cNvCxnSpPr>
            <a:cxnSpLocks/>
            <a:stCxn id="29" idx="3"/>
            <a:endCxn id="33" idx="1"/>
          </p:cNvCxnSpPr>
          <p:nvPr/>
        </p:nvCxnSpPr>
        <p:spPr>
          <a:xfrm>
            <a:off x="3949026" y="4285355"/>
            <a:ext cx="172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BD89224-B859-4CA6-BB35-D41152CC4A37}"/>
              </a:ext>
            </a:extLst>
          </p:cNvPr>
          <p:cNvCxnSpPr/>
          <p:nvPr/>
        </p:nvCxnSpPr>
        <p:spPr>
          <a:xfrm>
            <a:off x="3445903" y="2415371"/>
            <a:ext cx="0" cy="182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Arrow: Down 36">
            <a:extLst>
              <a:ext uri="{FF2B5EF4-FFF2-40B4-BE49-F238E27FC236}">
                <a16:creationId xmlns:a16="http://schemas.microsoft.com/office/drawing/2014/main" id="{07A1617E-6AB8-4943-8B4D-92B4D88953FC}"/>
              </a:ext>
            </a:extLst>
          </p:cNvPr>
          <p:cNvSpPr/>
          <p:nvPr/>
        </p:nvSpPr>
        <p:spPr>
          <a:xfrm>
            <a:off x="3275032" y="3007595"/>
            <a:ext cx="341743" cy="231664"/>
          </a:xfrm>
          <a:prstGeom prst="down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3FB84B70-D32D-4989-950E-C7430309AFEC}"/>
              </a:ext>
            </a:extLst>
          </p:cNvPr>
          <p:cNvCxnSpPr>
            <a:cxnSpLocks/>
          </p:cNvCxnSpPr>
          <p:nvPr/>
        </p:nvCxnSpPr>
        <p:spPr>
          <a:xfrm>
            <a:off x="3445903" y="3797339"/>
            <a:ext cx="0" cy="234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4165CF5-5D1D-48B2-8931-6752DEDFC39D}"/>
              </a:ext>
            </a:extLst>
          </p:cNvPr>
          <p:cNvGrpSpPr/>
          <p:nvPr/>
        </p:nvGrpSpPr>
        <p:grpSpPr>
          <a:xfrm>
            <a:off x="3088727" y="3225839"/>
            <a:ext cx="714353" cy="571500"/>
            <a:chOff x="5100638" y="4953000"/>
            <a:chExt cx="714353" cy="571500"/>
          </a:xfrm>
        </p:grpSpPr>
        <p:sp>
          <p:nvSpPr>
            <p:cNvPr id="40" name="Rectangle 39">
              <a:extLst>
                <a:ext uri="{FF2B5EF4-FFF2-40B4-BE49-F238E27FC236}">
                  <a16:creationId xmlns:a16="http://schemas.microsoft.com/office/drawing/2014/main" id="{DFDA09D9-D6C4-494D-8123-53F9B2E5757F}"/>
                </a:ext>
              </a:extLst>
            </p:cNvPr>
            <p:cNvSpPr/>
            <p:nvPr/>
          </p:nvSpPr>
          <p:spPr>
            <a:xfrm>
              <a:off x="5100638" y="4953000"/>
              <a:ext cx="714353" cy="1428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324974DF-C740-4E99-B859-77B077372F18}"/>
                </a:ext>
              </a:extLst>
            </p:cNvPr>
            <p:cNvSpPr/>
            <p:nvPr/>
          </p:nvSpPr>
          <p:spPr>
            <a:xfrm>
              <a:off x="5100638" y="5095875"/>
              <a:ext cx="714353" cy="1428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D1CFD807-993C-4FD0-96C5-B893B0F3AEBE}"/>
                </a:ext>
              </a:extLst>
            </p:cNvPr>
            <p:cNvSpPr/>
            <p:nvPr/>
          </p:nvSpPr>
          <p:spPr>
            <a:xfrm>
              <a:off x="5100638" y="5238750"/>
              <a:ext cx="714353" cy="1428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D178A34F-1368-47AC-883E-14B68271376A}"/>
                </a:ext>
              </a:extLst>
            </p:cNvPr>
            <p:cNvSpPr/>
            <p:nvPr/>
          </p:nvSpPr>
          <p:spPr>
            <a:xfrm>
              <a:off x="5100638" y="5381625"/>
              <a:ext cx="714353" cy="1428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TextBox 43">
            <a:extLst>
              <a:ext uri="{FF2B5EF4-FFF2-40B4-BE49-F238E27FC236}">
                <a16:creationId xmlns:a16="http://schemas.microsoft.com/office/drawing/2014/main" id="{AD0590AF-12D1-4B01-B57B-5A4628AC9C7A}"/>
              </a:ext>
            </a:extLst>
          </p:cNvPr>
          <p:cNvSpPr txBox="1"/>
          <p:nvPr/>
        </p:nvSpPr>
        <p:spPr>
          <a:xfrm>
            <a:off x="3081431" y="3292514"/>
            <a:ext cx="728945" cy="430887"/>
          </a:xfrm>
          <a:prstGeom prst="rect">
            <a:avLst/>
          </a:prstGeom>
          <a:noFill/>
        </p:spPr>
        <p:txBody>
          <a:bodyPr wrap="square" rtlCol="0">
            <a:spAutoFit/>
          </a:bodyPr>
          <a:lstStyle/>
          <a:p>
            <a:pPr algn="ctr"/>
            <a:r>
              <a:rPr lang="en-US" sz="1100" dirty="0"/>
              <a:t>Change Feed</a:t>
            </a:r>
          </a:p>
        </p:txBody>
      </p:sp>
      <p:sp>
        <p:nvSpPr>
          <p:cNvPr id="69" name="Rectangle: Rounded Corners 68">
            <a:extLst>
              <a:ext uri="{FF2B5EF4-FFF2-40B4-BE49-F238E27FC236}">
                <a16:creationId xmlns:a16="http://schemas.microsoft.com/office/drawing/2014/main" id="{BD847D01-0A6E-4A51-B5AA-4F49FD6C2930}"/>
              </a:ext>
            </a:extLst>
          </p:cNvPr>
          <p:cNvSpPr/>
          <p:nvPr/>
        </p:nvSpPr>
        <p:spPr>
          <a:xfrm>
            <a:off x="379488" y="2826167"/>
            <a:ext cx="960120" cy="34747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Lab</a:t>
            </a:r>
          </a:p>
        </p:txBody>
      </p:sp>
      <p:cxnSp>
        <p:nvCxnSpPr>
          <p:cNvPr id="71" name="Straight Arrow Connector 70">
            <a:extLst>
              <a:ext uri="{FF2B5EF4-FFF2-40B4-BE49-F238E27FC236}">
                <a16:creationId xmlns:a16="http://schemas.microsoft.com/office/drawing/2014/main" id="{91C7AF60-DF02-4C21-8E95-FCFCE3ECE27C}"/>
              </a:ext>
            </a:extLst>
          </p:cNvPr>
          <p:cNvCxnSpPr>
            <a:stCxn id="69" idx="3"/>
            <a:endCxn id="11" idx="1"/>
          </p:cNvCxnSpPr>
          <p:nvPr/>
        </p:nvCxnSpPr>
        <p:spPr>
          <a:xfrm>
            <a:off x="1339608" y="2999903"/>
            <a:ext cx="438139" cy="130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3D701168-458B-4D95-B05F-EB64B8152F02}"/>
              </a:ext>
            </a:extLst>
          </p:cNvPr>
          <p:cNvSpPr/>
          <p:nvPr/>
        </p:nvSpPr>
        <p:spPr>
          <a:xfrm>
            <a:off x="4089484" y="2570734"/>
            <a:ext cx="1069848"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Pre- computed view</a:t>
            </a:r>
          </a:p>
        </p:txBody>
      </p:sp>
      <p:cxnSp>
        <p:nvCxnSpPr>
          <p:cNvPr id="74" name="Straight Arrow Connector 73">
            <a:extLst>
              <a:ext uri="{FF2B5EF4-FFF2-40B4-BE49-F238E27FC236}">
                <a16:creationId xmlns:a16="http://schemas.microsoft.com/office/drawing/2014/main" id="{13845FAA-A2A7-4B4E-B9DB-901F5D277214}"/>
              </a:ext>
            </a:extLst>
          </p:cNvPr>
          <p:cNvCxnSpPr>
            <a:cxnSpLocks/>
            <a:stCxn id="28" idx="3"/>
            <a:endCxn id="73" idx="1"/>
          </p:cNvCxnSpPr>
          <p:nvPr/>
        </p:nvCxnSpPr>
        <p:spPr>
          <a:xfrm>
            <a:off x="3949026" y="2780326"/>
            <a:ext cx="140458" cy="1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923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Architecture</a:t>
            </a:r>
          </a:p>
        </p:txBody>
      </p:sp>
      <p:pic>
        <p:nvPicPr>
          <p:cNvPr id="51" name="Picture 50">
            <a:extLst>
              <a:ext uri="{FF2B5EF4-FFF2-40B4-BE49-F238E27FC236}">
                <a16:creationId xmlns:a16="http://schemas.microsoft.com/office/drawing/2014/main" id="{CC33DA11-B329-481F-AE27-C08A97544861}"/>
              </a:ext>
            </a:extLst>
          </p:cNvPr>
          <p:cNvPicPr>
            <a:picLocks noChangeAspect="1"/>
          </p:cNvPicPr>
          <p:nvPr/>
        </p:nvPicPr>
        <p:blipFill rotWithShape="1">
          <a:blip r:embed="rId3"/>
          <a:srcRect l="638" t="2873"/>
          <a:stretch/>
        </p:blipFill>
        <p:spPr>
          <a:xfrm>
            <a:off x="150923" y="828841"/>
            <a:ext cx="5637610" cy="3222594"/>
          </a:xfrm>
          <a:prstGeom prst="rect">
            <a:avLst/>
          </a:prstGeom>
        </p:spPr>
      </p:pic>
      <p:sp>
        <p:nvSpPr>
          <p:cNvPr id="53" name="Rectangle 52">
            <a:extLst>
              <a:ext uri="{FF2B5EF4-FFF2-40B4-BE49-F238E27FC236}">
                <a16:creationId xmlns:a16="http://schemas.microsoft.com/office/drawing/2014/main" id="{0B7A3FDE-6FDC-47B0-B189-4F4B3132A359}"/>
              </a:ext>
            </a:extLst>
          </p:cNvPr>
          <p:cNvSpPr/>
          <p:nvPr/>
        </p:nvSpPr>
        <p:spPr>
          <a:xfrm>
            <a:off x="378281" y="4093495"/>
            <a:ext cx="4789355" cy="1892826"/>
          </a:xfrm>
          <a:prstGeom prst="rect">
            <a:avLst/>
          </a:prstGeom>
          <a:ln>
            <a:solidFill>
              <a:schemeClr val="bg2">
                <a:lumMod val="90000"/>
              </a:schemeClr>
            </a:solidFill>
          </a:ln>
        </p:spPr>
        <p:txBody>
          <a:bodyPr wrap="square">
            <a:spAutoFit/>
          </a:bodyPr>
          <a:lstStyle/>
          <a:p>
            <a:r>
              <a:rPr lang="en-US" sz="1300" b="1" dirty="0">
                <a:solidFill>
                  <a:srgbClr val="111111"/>
                </a:solidFill>
              </a:rPr>
              <a:t>Advantages of Lambda Architecture</a:t>
            </a:r>
          </a:p>
          <a:p>
            <a:pPr marL="171450" indent="-171450">
              <a:buFont typeface="Arial" panose="020B0604020202020204" pitchFamily="34" charset="0"/>
              <a:buChar char="•"/>
            </a:pPr>
            <a:r>
              <a:rPr lang="en-US" sz="1300" dirty="0">
                <a:solidFill>
                  <a:srgbClr val="111111"/>
                </a:solidFill>
              </a:rPr>
              <a:t>Fault tolerant to machines failure and human mistakes</a:t>
            </a:r>
          </a:p>
          <a:p>
            <a:pPr marL="171450" indent="-171450">
              <a:buFont typeface="Arial" panose="020B0604020202020204" pitchFamily="34" charset="0"/>
              <a:buChar char="•"/>
            </a:pPr>
            <a:endParaRPr lang="en-US" sz="1300" dirty="0">
              <a:solidFill>
                <a:srgbClr val="111111"/>
              </a:solidFill>
            </a:endParaRPr>
          </a:p>
          <a:p>
            <a:pPr marL="171450" indent="-171450">
              <a:buFont typeface="Arial" panose="020B0604020202020204" pitchFamily="34" charset="0"/>
              <a:buChar char="•"/>
            </a:pPr>
            <a:r>
              <a:rPr lang="en-US" sz="1300" dirty="0">
                <a:solidFill>
                  <a:srgbClr val="111111"/>
                </a:solidFill>
              </a:rPr>
              <a:t>The batch and real-time views can be always recomputed from the master dataset</a:t>
            </a:r>
          </a:p>
          <a:p>
            <a:pPr marL="171450" indent="-171450">
              <a:buFont typeface="Arial" panose="020B0604020202020204" pitchFamily="34" charset="0"/>
              <a:buChar char="•"/>
            </a:pPr>
            <a:endParaRPr lang="en-US" sz="1300" dirty="0">
              <a:solidFill>
                <a:srgbClr val="111111"/>
              </a:solidFill>
            </a:endParaRPr>
          </a:p>
          <a:p>
            <a:pPr marL="171450" indent="-171450">
              <a:buFont typeface="Arial" panose="020B0604020202020204" pitchFamily="34" charset="0"/>
              <a:buChar char="•"/>
            </a:pPr>
            <a:r>
              <a:rPr lang="en-US" sz="1300" dirty="0">
                <a:solidFill>
                  <a:srgbClr val="111111"/>
                </a:solidFill>
              </a:rPr>
              <a:t>Low latency of reads and updates</a:t>
            </a:r>
          </a:p>
          <a:p>
            <a:pPr marL="171450" indent="-171450">
              <a:buFont typeface="Arial" panose="020B0604020202020204" pitchFamily="34" charset="0"/>
              <a:buChar char="•"/>
            </a:pPr>
            <a:endParaRPr lang="en-US" sz="1300" dirty="0">
              <a:solidFill>
                <a:srgbClr val="111111"/>
              </a:solidFill>
            </a:endParaRPr>
          </a:p>
          <a:p>
            <a:pPr marL="171450" indent="-171450">
              <a:buFont typeface="Arial" panose="020B0604020202020204" pitchFamily="34" charset="0"/>
              <a:buChar char="•"/>
            </a:pPr>
            <a:r>
              <a:rPr lang="en-US" sz="1300" dirty="0">
                <a:solidFill>
                  <a:srgbClr val="111111"/>
                </a:solidFill>
              </a:rPr>
              <a:t>Scalability - all layers can be scaled independently</a:t>
            </a:r>
          </a:p>
        </p:txBody>
      </p:sp>
      <p:sp>
        <p:nvSpPr>
          <p:cNvPr id="54" name="Rectangle 53">
            <a:extLst>
              <a:ext uri="{FF2B5EF4-FFF2-40B4-BE49-F238E27FC236}">
                <a16:creationId xmlns:a16="http://schemas.microsoft.com/office/drawing/2014/main" id="{5AAA09D2-C662-4232-B58D-71DDE240A3B8}"/>
              </a:ext>
            </a:extLst>
          </p:cNvPr>
          <p:cNvSpPr/>
          <p:nvPr/>
        </p:nvSpPr>
        <p:spPr>
          <a:xfrm>
            <a:off x="6019060" y="943141"/>
            <a:ext cx="5720452" cy="5093702"/>
          </a:xfrm>
          <a:prstGeom prst="rect">
            <a:avLst/>
          </a:prstGeom>
        </p:spPr>
        <p:txBody>
          <a:bodyPr wrap="square">
            <a:spAutoFit/>
          </a:bodyPr>
          <a:lstStyle/>
          <a:p>
            <a:r>
              <a:rPr lang="en-US" sz="1300" b="1" dirty="0"/>
              <a:t>Lambda Architecture </a:t>
            </a:r>
            <a:r>
              <a:rPr lang="en-US" sz="1300" dirty="0"/>
              <a:t>- </a:t>
            </a:r>
          </a:p>
          <a:p>
            <a:pPr marL="171450" indent="-171450">
              <a:buFont typeface="Arial" panose="020B0604020202020204" pitchFamily="34" charset="0"/>
              <a:buChar char="•"/>
            </a:pPr>
            <a:r>
              <a:rPr lang="en-US" sz="1300" dirty="0"/>
              <a:t>Handles massive quantities of data by leveraging both batch and stream-processing</a:t>
            </a:r>
          </a:p>
          <a:p>
            <a:endParaRPr lang="en-US" sz="1300" dirty="0"/>
          </a:p>
          <a:p>
            <a:pPr marL="171450" indent="-171450">
              <a:buFont typeface="Arial" panose="020B0604020202020204" pitchFamily="34" charset="0"/>
              <a:buChar char="•"/>
            </a:pPr>
            <a:r>
              <a:rPr lang="en-US" sz="1300" dirty="0"/>
              <a:t>Mitigates latencies of batch processing</a:t>
            </a:r>
          </a:p>
          <a:p>
            <a:pPr marL="171450" indent="-171450">
              <a:buFont typeface="Arial" panose="020B0604020202020204" pitchFamily="34" charset="0"/>
              <a:buChar char="•"/>
            </a:pPr>
            <a:endParaRPr lang="en-US" sz="1300" dirty="0"/>
          </a:p>
          <a:p>
            <a:pPr marL="171450" indent="-171450">
              <a:buFont typeface="Arial" panose="020B0604020202020204" pitchFamily="34" charset="0"/>
              <a:buChar char="•"/>
            </a:pPr>
            <a:r>
              <a:rPr lang="en-US" sz="1300" dirty="0"/>
              <a:t>Comprised of a data model (master dataset) with an append-only, immutable data source and three layers</a:t>
            </a:r>
          </a:p>
          <a:p>
            <a:endParaRPr lang="en-US" sz="1300" dirty="0"/>
          </a:p>
          <a:p>
            <a:pPr marL="171450" indent="-171450">
              <a:buFont typeface="Arial" panose="020B0604020202020204" pitchFamily="34" charset="0"/>
              <a:buChar char="•"/>
            </a:pPr>
            <a:r>
              <a:rPr lang="en-US" sz="1300" dirty="0"/>
              <a:t>Batch layer - manages the master dataset and pre-compute batch views</a:t>
            </a:r>
          </a:p>
          <a:p>
            <a:pPr marL="171450" indent="-171450">
              <a:buFont typeface="Arial" panose="020B0604020202020204" pitchFamily="34" charset="0"/>
              <a:buChar char="•"/>
            </a:pPr>
            <a:endParaRPr lang="en-US" sz="1300" dirty="0"/>
          </a:p>
          <a:p>
            <a:pPr marL="171450" indent="-171450">
              <a:buFont typeface="Arial" panose="020B0604020202020204" pitchFamily="34" charset="0"/>
              <a:buChar char="•"/>
            </a:pPr>
            <a:r>
              <a:rPr lang="en-US" sz="1300" dirty="0"/>
              <a:t>Speed layer - processes data streams in real-time. It fills the "gap" caused by the batch layer</a:t>
            </a:r>
          </a:p>
          <a:p>
            <a:pPr marL="171450" indent="-171450">
              <a:buFont typeface="Arial" panose="020B0604020202020204" pitchFamily="34" charset="0"/>
              <a:buChar char="•"/>
            </a:pPr>
            <a:endParaRPr lang="en-US" sz="1300" dirty="0"/>
          </a:p>
          <a:p>
            <a:pPr marL="171450" indent="-171450">
              <a:buFont typeface="Arial" panose="020B0604020202020204" pitchFamily="34" charset="0"/>
              <a:buChar char="•"/>
            </a:pPr>
            <a:r>
              <a:rPr lang="en-US" sz="1300" dirty="0"/>
              <a:t>Serving layer – quickly responds to consumer requests</a:t>
            </a:r>
          </a:p>
          <a:p>
            <a:pPr marL="171450" indent="-171450">
              <a:buFont typeface="Arial" panose="020B0604020202020204" pitchFamily="34" charset="0"/>
              <a:buChar char="•"/>
            </a:pPr>
            <a:endParaRPr lang="en-US" sz="1300" dirty="0"/>
          </a:p>
          <a:p>
            <a:r>
              <a:rPr lang="en-US" sz="1300" b="1" dirty="0"/>
              <a:t>Lambda Architecture Principles </a:t>
            </a:r>
            <a:r>
              <a:rPr lang="en-US" sz="1300" dirty="0"/>
              <a:t>–</a:t>
            </a:r>
          </a:p>
          <a:p>
            <a:pPr marL="171450" lvl="0" indent="-171450">
              <a:buFont typeface="Arial" panose="020B0604020202020204" pitchFamily="34" charset="0"/>
              <a:buChar char="•"/>
            </a:pPr>
            <a:r>
              <a:rPr lang="en-US" sz="1300" dirty="0"/>
              <a:t>It is dependent on underlying data principles of append-only, immutable, and atomic</a:t>
            </a:r>
          </a:p>
          <a:p>
            <a:pPr lvl="0"/>
            <a:endParaRPr lang="en-US" sz="1300" dirty="0"/>
          </a:p>
          <a:p>
            <a:pPr marL="171450" lvl="0" indent="-171450">
              <a:buFont typeface="Arial" panose="020B0604020202020204" pitchFamily="34" charset="0"/>
              <a:buChar char="•"/>
            </a:pPr>
            <a:r>
              <a:rPr lang="en-US" sz="1300" dirty="0"/>
              <a:t>It focuses on balancing latency, throughput, and fault-tolerance</a:t>
            </a:r>
          </a:p>
          <a:p>
            <a:pPr lvl="0"/>
            <a:endParaRPr lang="en-US" sz="1300" dirty="0"/>
          </a:p>
          <a:p>
            <a:pPr marL="171450" lvl="0" indent="-171450">
              <a:buFont typeface="Arial" panose="020B0604020202020204" pitchFamily="34" charset="0"/>
              <a:buChar char="•"/>
            </a:pPr>
            <a:r>
              <a:rPr lang="en-US" sz="1300" dirty="0"/>
              <a:t>It correlates with the growth of big data and real-time analytics</a:t>
            </a:r>
          </a:p>
          <a:p>
            <a:pPr lvl="0"/>
            <a:endParaRPr lang="en-US" sz="1300" dirty="0"/>
          </a:p>
          <a:p>
            <a:pPr marL="171450" lvl="0" indent="-171450">
              <a:buFont typeface="Arial" panose="020B0604020202020204" pitchFamily="34" charset="0"/>
              <a:buChar char="•"/>
            </a:pPr>
            <a:r>
              <a:rPr lang="en-US" sz="1300" dirty="0"/>
              <a:t>It helps to mitigate the latencies of batch processing</a:t>
            </a:r>
          </a:p>
        </p:txBody>
      </p:sp>
    </p:spTree>
    <p:extLst>
      <p:ext uri="{BB962C8B-B14F-4D97-AF65-F5344CB8AC3E}">
        <p14:creationId xmlns:p14="http://schemas.microsoft.com/office/powerpoint/2010/main" val="1811050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Roboto"/>
              </a:rPr>
              <a:t>Patterns of Lambda Architecture</a:t>
            </a:r>
            <a:endParaRPr lang="en-US" dirty="0"/>
          </a:p>
        </p:txBody>
      </p:sp>
      <p:sp>
        <p:nvSpPr>
          <p:cNvPr id="34" name="Rectangle 33">
            <a:extLst>
              <a:ext uri="{FF2B5EF4-FFF2-40B4-BE49-F238E27FC236}">
                <a16:creationId xmlns:a16="http://schemas.microsoft.com/office/drawing/2014/main" id="{CE79FCC2-AB00-442F-80CE-86A61ACFF6FF}"/>
              </a:ext>
            </a:extLst>
          </p:cNvPr>
          <p:cNvSpPr/>
          <p:nvPr/>
        </p:nvSpPr>
        <p:spPr>
          <a:xfrm>
            <a:off x="6790494" y="1549739"/>
            <a:ext cx="4935984" cy="3754874"/>
          </a:xfrm>
          <a:prstGeom prst="rect">
            <a:avLst/>
          </a:prstGeom>
        </p:spPr>
        <p:txBody>
          <a:bodyPr wrap="square">
            <a:spAutoFit/>
          </a:bodyPr>
          <a:lstStyle/>
          <a:p>
            <a:r>
              <a:rPr lang="en-US" sz="1400" dirty="0"/>
              <a:t>This architecture has three layers – batch layer, speed layer and serving layer</a:t>
            </a:r>
          </a:p>
          <a:p>
            <a:endParaRPr lang="en-US" sz="1400" dirty="0"/>
          </a:p>
          <a:p>
            <a:pPr marL="171450" indent="-171450">
              <a:buFont typeface="Arial" panose="020B0604020202020204" pitchFamily="34" charset="0"/>
              <a:buChar char="•"/>
            </a:pPr>
            <a:r>
              <a:rPr lang="en-US" sz="1400" dirty="0"/>
              <a:t>All data entering the system is </a:t>
            </a:r>
            <a:r>
              <a:rPr lang="en-US" sz="1400" b="1" dirty="0"/>
              <a:t>dispatched to both the batch layer and the speed layer</a:t>
            </a:r>
            <a:r>
              <a:rPr lang="en-US" sz="1400" dirty="0"/>
              <a:t> for processing</a:t>
            </a:r>
          </a:p>
          <a:p>
            <a:endParaRPr lang="en-US" sz="1400" dirty="0"/>
          </a:p>
          <a:p>
            <a:pPr marL="171450" indent="-171450">
              <a:buFont typeface="Arial" panose="020B0604020202020204" pitchFamily="34" charset="0"/>
              <a:buChar char="•"/>
            </a:pPr>
            <a:r>
              <a:rPr lang="en-US" sz="1400" dirty="0"/>
              <a:t>The batch layer manages the master dataset, an immutable, append-only set of raw data and pre-computes the batch views</a:t>
            </a:r>
          </a:p>
          <a:p>
            <a:pPr lvl="1"/>
            <a:endParaRPr lang="en-US" sz="1400" dirty="0"/>
          </a:p>
          <a:p>
            <a:pPr marL="171450" indent="-171450">
              <a:buFont typeface="Arial" panose="020B0604020202020204" pitchFamily="34" charset="0"/>
              <a:buChar char="•"/>
            </a:pPr>
            <a:r>
              <a:rPr lang="en-US" sz="1400" dirty="0"/>
              <a:t>The speed layer compensates for the high latency of updates to the serving layer and provides real-time views</a:t>
            </a:r>
          </a:p>
          <a:p>
            <a:endParaRPr lang="en-US" sz="1400" dirty="0"/>
          </a:p>
          <a:p>
            <a:pPr marL="171450" indent="-171450">
              <a:buFont typeface="Arial" panose="020B0604020202020204" pitchFamily="34" charset="0"/>
              <a:buChar char="•"/>
            </a:pPr>
            <a:r>
              <a:rPr lang="en-US" sz="1400" dirty="0"/>
              <a:t>The serving layer combines batch view and real-time views to give results in real-time for any ad-hoc query over all data</a:t>
            </a:r>
          </a:p>
          <a:p>
            <a:pPr marL="171450" indent="-171450">
              <a:buFont typeface="Arial" panose="020B0604020202020204" pitchFamily="34" charset="0"/>
              <a:buChar char="•"/>
            </a:pPr>
            <a:endParaRPr lang="en-US" sz="1400" b="0" i="0" u="none" strike="noStrike" dirty="0">
              <a:effectLst/>
            </a:endParaRPr>
          </a:p>
          <a:p>
            <a:pPr marL="171450" indent="-171450">
              <a:buFont typeface="Arial" panose="020B0604020202020204" pitchFamily="34" charset="0"/>
              <a:buChar char="•"/>
            </a:pPr>
            <a:r>
              <a:rPr lang="en-US" sz="1400" dirty="0"/>
              <a:t>Bottom line: lambda architecture is  </a:t>
            </a:r>
            <a:r>
              <a:rPr lang="en-US" sz="1400" b="1" dirty="0"/>
              <a:t>query=function(over all data)</a:t>
            </a:r>
            <a:endParaRPr lang="en-US" sz="1400" dirty="0"/>
          </a:p>
        </p:txBody>
      </p:sp>
      <p:pic>
        <p:nvPicPr>
          <p:cNvPr id="35" name="Picture 34">
            <a:extLst>
              <a:ext uri="{FF2B5EF4-FFF2-40B4-BE49-F238E27FC236}">
                <a16:creationId xmlns:a16="http://schemas.microsoft.com/office/drawing/2014/main" id="{1921A567-B6D8-4D0A-8CF0-654972EC9806}"/>
              </a:ext>
            </a:extLst>
          </p:cNvPr>
          <p:cNvPicPr>
            <a:picLocks noChangeAspect="1"/>
          </p:cNvPicPr>
          <p:nvPr/>
        </p:nvPicPr>
        <p:blipFill rotWithShape="1">
          <a:blip r:embed="rId2"/>
          <a:srcRect l="38562"/>
          <a:stretch/>
        </p:blipFill>
        <p:spPr>
          <a:xfrm>
            <a:off x="337236" y="1569391"/>
            <a:ext cx="6130505" cy="3715570"/>
          </a:xfrm>
          <a:prstGeom prst="rect">
            <a:avLst/>
          </a:prstGeom>
        </p:spPr>
      </p:pic>
    </p:spTree>
    <p:extLst>
      <p:ext uri="{BB962C8B-B14F-4D97-AF65-F5344CB8AC3E}">
        <p14:creationId xmlns:p14="http://schemas.microsoft.com/office/powerpoint/2010/main" val="3451073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Roboto"/>
              </a:rPr>
              <a:t>Azure Lambda Architecture</a:t>
            </a:r>
          </a:p>
        </p:txBody>
      </p:sp>
      <p:grpSp>
        <p:nvGrpSpPr>
          <p:cNvPr id="5" name="Group 4">
            <a:extLst>
              <a:ext uri="{FF2B5EF4-FFF2-40B4-BE49-F238E27FC236}">
                <a16:creationId xmlns:a16="http://schemas.microsoft.com/office/drawing/2014/main" id="{BCED2D9D-A0DC-433B-AE06-EBD8E714E6BC}"/>
              </a:ext>
            </a:extLst>
          </p:cNvPr>
          <p:cNvGrpSpPr/>
          <p:nvPr/>
        </p:nvGrpSpPr>
        <p:grpSpPr>
          <a:xfrm>
            <a:off x="1501806" y="1161773"/>
            <a:ext cx="1162975" cy="2867487"/>
            <a:chOff x="1244631" y="1571348"/>
            <a:chExt cx="1162975" cy="2867487"/>
          </a:xfrm>
        </p:grpSpPr>
        <p:sp>
          <p:nvSpPr>
            <p:cNvPr id="6" name="Rectangle 5">
              <a:extLst>
                <a:ext uri="{FF2B5EF4-FFF2-40B4-BE49-F238E27FC236}">
                  <a16:creationId xmlns:a16="http://schemas.microsoft.com/office/drawing/2014/main" id="{9D886454-B9FC-4D91-A35D-8A7860B3B476}"/>
                </a:ext>
              </a:extLst>
            </p:cNvPr>
            <p:cNvSpPr/>
            <p:nvPr/>
          </p:nvSpPr>
          <p:spPr>
            <a:xfrm>
              <a:off x="1244631" y="1571348"/>
              <a:ext cx="1162975" cy="2867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 Source(s)</a:t>
              </a:r>
            </a:p>
            <a:p>
              <a:pPr algn="ctr"/>
              <a:endParaRPr lang="en-US" dirty="0"/>
            </a:p>
          </p:txBody>
        </p:sp>
        <p:sp>
          <p:nvSpPr>
            <p:cNvPr id="7" name="Rectangle: Rounded Corners 6">
              <a:extLst>
                <a:ext uri="{FF2B5EF4-FFF2-40B4-BE49-F238E27FC236}">
                  <a16:creationId xmlns:a16="http://schemas.microsoft.com/office/drawing/2014/main" id="{3CCAA68F-2392-4481-821C-BF4F5D61696E}"/>
                </a:ext>
              </a:extLst>
            </p:cNvPr>
            <p:cNvSpPr/>
            <p:nvPr/>
          </p:nvSpPr>
          <p:spPr>
            <a:xfrm>
              <a:off x="1346058" y="3992737"/>
              <a:ext cx="960120" cy="34622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Billing</a:t>
              </a:r>
            </a:p>
          </p:txBody>
        </p:sp>
        <p:sp>
          <p:nvSpPr>
            <p:cNvPr id="8" name="Rectangle: Rounded Corners 7">
              <a:extLst>
                <a:ext uri="{FF2B5EF4-FFF2-40B4-BE49-F238E27FC236}">
                  <a16:creationId xmlns:a16="http://schemas.microsoft.com/office/drawing/2014/main" id="{60C49E29-BE76-4568-A59A-493F88D346C7}"/>
                </a:ext>
              </a:extLst>
            </p:cNvPr>
            <p:cNvSpPr/>
            <p:nvPr/>
          </p:nvSpPr>
          <p:spPr>
            <a:xfrm>
              <a:off x="1346058" y="3439547"/>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Membership</a:t>
              </a:r>
            </a:p>
          </p:txBody>
        </p:sp>
        <p:sp>
          <p:nvSpPr>
            <p:cNvPr id="9" name="Rectangle: Rounded Corners 8">
              <a:extLst>
                <a:ext uri="{FF2B5EF4-FFF2-40B4-BE49-F238E27FC236}">
                  <a16:creationId xmlns:a16="http://schemas.microsoft.com/office/drawing/2014/main" id="{FBF56576-F83F-4A53-BB1E-322E31C1CF04}"/>
                </a:ext>
              </a:extLst>
            </p:cNvPr>
            <p:cNvSpPr/>
            <p:nvPr/>
          </p:nvSpPr>
          <p:spPr>
            <a:xfrm>
              <a:off x="1346058" y="2886356"/>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Pharmacy</a:t>
              </a:r>
            </a:p>
          </p:txBody>
        </p:sp>
        <p:sp>
          <p:nvSpPr>
            <p:cNvPr id="10" name="Rectangle: Rounded Corners 9">
              <a:extLst>
                <a:ext uri="{FF2B5EF4-FFF2-40B4-BE49-F238E27FC236}">
                  <a16:creationId xmlns:a16="http://schemas.microsoft.com/office/drawing/2014/main" id="{CB732A22-A81D-4E57-A4C3-25531EC50377}"/>
                </a:ext>
              </a:extLst>
            </p:cNvPr>
            <p:cNvSpPr/>
            <p:nvPr/>
          </p:nvSpPr>
          <p:spPr>
            <a:xfrm>
              <a:off x="1346058" y="1779974"/>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Encounter</a:t>
              </a:r>
            </a:p>
          </p:txBody>
        </p:sp>
        <p:sp>
          <p:nvSpPr>
            <p:cNvPr id="11" name="Rectangle: Rounded Corners 10">
              <a:extLst>
                <a:ext uri="{FF2B5EF4-FFF2-40B4-BE49-F238E27FC236}">
                  <a16:creationId xmlns:a16="http://schemas.microsoft.com/office/drawing/2014/main" id="{1F3ABA7E-F5BC-4568-88D3-77E86D98A81F}"/>
                </a:ext>
              </a:extLst>
            </p:cNvPr>
            <p:cNvSpPr/>
            <p:nvPr/>
          </p:nvSpPr>
          <p:spPr>
            <a:xfrm>
              <a:off x="1346058" y="2333165"/>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Lab</a:t>
              </a:r>
            </a:p>
          </p:txBody>
        </p:sp>
      </p:grpSp>
      <p:grpSp>
        <p:nvGrpSpPr>
          <p:cNvPr id="12" name="Group 11">
            <a:extLst>
              <a:ext uri="{FF2B5EF4-FFF2-40B4-BE49-F238E27FC236}">
                <a16:creationId xmlns:a16="http://schemas.microsoft.com/office/drawing/2014/main" id="{B44CD3A2-389D-4DA0-AD69-D1315A1B2994}"/>
              </a:ext>
            </a:extLst>
          </p:cNvPr>
          <p:cNvGrpSpPr/>
          <p:nvPr/>
        </p:nvGrpSpPr>
        <p:grpSpPr>
          <a:xfrm>
            <a:off x="3026260" y="1650782"/>
            <a:ext cx="1162975" cy="1366982"/>
            <a:chOff x="2769085" y="2060357"/>
            <a:chExt cx="1162975" cy="1366982"/>
          </a:xfrm>
        </p:grpSpPr>
        <p:sp>
          <p:nvSpPr>
            <p:cNvPr id="13" name="Rectangle 12">
              <a:extLst>
                <a:ext uri="{FF2B5EF4-FFF2-40B4-BE49-F238E27FC236}">
                  <a16:creationId xmlns:a16="http://schemas.microsoft.com/office/drawing/2014/main" id="{43E63AE9-5FC2-4D3C-82E1-81FD2EE932C7}"/>
                </a:ext>
              </a:extLst>
            </p:cNvPr>
            <p:cNvSpPr/>
            <p:nvPr/>
          </p:nvSpPr>
          <p:spPr>
            <a:xfrm>
              <a:off x="2769085" y="2060357"/>
              <a:ext cx="1162975" cy="13669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 Ingestion Service</a:t>
              </a:r>
            </a:p>
            <a:p>
              <a:pPr algn="ctr"/>
              <a:endParaRPr lang="en-US" dirty="0"/>
            </a:p>
          </p:txBody>
        </p:sp>
        <p:pic>
          <p:nvPicPr>
            <p:cNvPr id="14" name="Picture 13">
              <a:extLst>
                <a:ext uri="{FF2B5EF4-FFF2-40B4-BE49-F238E27FC236}">
                  <a16:creationId xmlns:a16="http://schemas.microsoft.com/office/drawing/2014/main" id="{3B9A5722-372E-4A74-BD80-E8BDCA80D5A2}"/>
                </a:ext>
              </a:extLst>
            </p:cNvPr>
            <p:cNvPicPr>
              <a:picLocks noChangeAspect="1"/>
            </p:cNvPicPr>
            <p:nvPr/>
          </p:nvPicPr>
          <p:blipFill>
            <a:blip r:embed="rId2"/>
            <a:stretch>
              <a:fillRect/>
            </a:stretch>
          </p:blipFill>
          <p:spPr>
            <a:xfrm>
              <a:off x="2881960" y="2411603"/>
              <a:ext cx="918906" cy="937870"/>
            </a:xfrm>
            <a:prstGeom prst="rect">
              <a:avLst/>
            </a:prstGeom>
          </p:spPr>
        </p:pic>
      </p:grpSp>
      <p:cxnSp>
        <p:nvCxnSpPr>
          <p:cNvPr id="15" name="Straight Arrow Connector 14">
            <a:extLst>
              <a:ext uri="{FF2B5EF4-FFF2-40B4-BE49-F238E27FC236}">
                <a16:creationId xmlns:a16="http://schemas.microsoft.com/office/drawing/2014/main" id="{364B73F0-7260-4877-9624-30EA8485EB4D}"/>
              </a:ext>
            </a:extLst>
          </p:cNvPr>
          <p:cNvCxnSpPr>
            <a:cxnSpLocks/>
            <a:stCxn id="10" idx="3"/>
            <a:endCxn id="14" idx="1"/>
          </p:cNvCxnSpPr>
          <p:nvPr/>
        </p:nvCxnSpPr>
        <p:spPr>
          <a:xfrm>
            <a:off x="2563353" y="1581983"/>
            <a:ext cx="575782" cy="888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BB6A6F5-0382-4849-9F78-CBF5513A1562}"/>
              </a:ext>
            </a:extLst>
          </p:cNvPr>
          <p:cNvCxnSpPr>
            <a:cxnSpLocks/>
            <a:stCxn id="11" idx="3"/>
            <a:endCxn id="14" idx="1"/>
          </p:cNvCxnSpPr>
          <p:nvPr/>
        </p:nvCxnSpPr>
        <p:spPr>
          <a:xfrm>
            <a:off x="2563353" y="2135174"/>
            <a:ext cx="575782" cy="335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64D8A57-6F2D-4F4A-9987-3E0373C5E997}"/>
              </a:ext>
            </a:extLst>
          </p:cNvPr>
          <p:cNvCxnSpPr>
            <a:cxnSpLocks/>
            <a:stCxn id="9" idx="3"/>
            <a:endCxn id="14" idx="1"/>
          </p:cNvCxnSpPr>
          <p:nvPr/>
        </p:nvCxnSpPr>
        <p:spPr>
          <a:xfrm flipV="1">
            <a:off x="2563353" y="2470963"/>
            <a:ext cx="575782" cy="217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2EC7AA8-C4F2-4659-9246-9C45B21E7A0B}"/>
              </a:ext>
            </a:extLst>
          </p:cNvPr>
          <p:cNvCxnSpPr>
            <a:cxnSpLocks/>
            <a:stCxn id="8" idx="3"/>
            <a:endCxn id="14" idx="1"/>
          </p:cNvCxnSpPr>
          <p:nvPr/>
        </p:nvCxnSpPr>
        <p:spPr>
          <a:xfrm flipV="1">
            <a:off x="2563353" y="2470963"/>
            <a:ext cx="575782" cy="770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96654E3-7BF2-49CF-A037-41DAB7E0D0AC}"/>
              </a:ext>
            </a:extLst>
          </p:cNvPr>
          <p:cNvCxnSpPr>
            <a:cxnSpLocks/>
            <a:stCxn id="7" idx="3"/>
            <a:endCxn id="14" idx="1"/>
          </p:cNvCxnSpPr>
          <p:nvPr/>
        </p:nvCxnSpPr>
        <p:spPr>
          <a:xfrm flipV="1">
            <a:off x="2563353" y="2470963"/>
            <a:ext cx="575782" cy="1285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68DD2AAE-000A-4FF0-A90C-9F02494A555D}"/>
              </a:ext>
            </a:extLst>
          </p:cNvPr>
          <p:cNvGrpSpPr/>
          <p:nvPr/>
        </p:nvGrpSpPr>
        <p:grpSpPr>
          <a:xfrm>
            <a:off x="4533901" y="1161773"/>
            <a:ext cx="1162975" cy="1303720"/>
            <a:chOff x="4276726" y="1571348"/>
            <a:chExt cx="1162975" cy="1303720"/>
          </a:xfrm>
        </p:grpSpPr>
        <p:sp>
          <p:nvSpPr>
            <p:cNvPr id="21" name="Rectangle 20">
              <a:extLst>
                <a:ext uri="{FF2B5EF4-FFF2-40B4-BE49-F238E27FC236}">
                  <a16:creationId xmlns:a16="http://schemas.microsoft.com/office/drawing/2014/main" id="{BE3ECA59-AEF0-4851-9617-473C90DE125C}"/>
                </a:ext>
              </a:extLst>
            </p:cNvPr>
            <p:cNvSpPr/>
            <p:nvPr/>
          </p:nvSpPr>
          <p:spPr>
            <a:xfrm>
              <a:off x="4276726" y="1571348"/>
              <a:ext cx="1162975" cy="13037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Batch Layer</a:t>
              </a:r>
            </a:p>
            <a:p>
              <a:pPr algn="ctr"/>
              <a:endParaRPr lang="en-US" dirty="0"/>
            </a:p>
          </p:txBody>
        </p:sp>
        <p:sp>
          <p:nvSpPr>
            <p:cNvPr id="22" name="Rectangle: Rounded Corners 21">
              <a:extLst>
                <a:ext uri="{FF2B5EF4-FFF2-40B4-BE49-F238E27FC236}">
                  <a16:creationId xmlns:a16="http://schemas.microsoft.com/office/drawing/2014/main" id="{C6481D4D-332D-49CB-B0AB-334CF25F9FCD}"/>
                </a:ext>
              </a:extLst>
            </p:cNvPr>
            <p:cNvSpPr/>
            <p:nvPr/>
          </p:nvSpPr>
          <p:spPr>
            <a:xfrm>
              <a:off x="4355091" y="1823623"/>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Pre- compute Data</a:t>
              </a:r>
            </a:p>
          </p:txBody>
        </p:sp>
        <p:sp>
          <p:nvSpPr>
            <p:cNvPr id="23" name="Rectangle: Rounded Corners 22">
              <a:extLst>
                <a:ext uri="{FF2B5EF4-FFF2-40B4-BE49-F238E27FC236}">
                  <a16:creationId xmlns:a16="http://schemas.microsoft.com/office/drawing/2014/main" id="{8CA3CC75-5984-4C90-AB6F-244C522A8645}"/>
                </a:ext>
              </a:extLst>
            </p:cNvPr>
            <p:cNvSpPr/>
            <p:nvPr/>
          </p:nvSpPr>
          <p:spPr>
            <a:xfrm>
              <a:off x="4355091" y="2305238"/>
              <a:ext cx="1006245" cy="4231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Master data</a:t>
              </a:r>
            </a:p>
          </p:txBody>
        </p:sp>
      </p:grpSp>
      <p:cxnSp>
        <p:nvCxnSpPr>
          <p:cNvPr id="24" name="Straight Arrow Connector 23">
            <a:extLst>
              <a:ext uri="{FF2B5EF4-FFF2-40B4-BE49-F238E27FC236}">
                <a16:creationId xmlns:a16="http://schemas.microsoft.com/office/drawing/2014/main" id="{9325A66D-9022-4F3E-B710-F7DBDFDAC696}"/>
              </a:ext>
            </a:extLst>
          </p:cNvPr>
          <p:cNvCxnSpPr>
            <a:cxnSpLocks/>
            <a:stCxn id="14" idx="3"/>
            <a:endCxn id="21" idx="1"/>
          </p:cNvCxnSpPr>
          <p:nvPr/>
        </p:nvCxnSpPr>
        <p:spPr>
          <a:xfrm flipV="1">
            <a:off x="4058041" y="1813633"/>
            <a:ext cx="475860" cy="65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C12527A-1E29-4296-97F6-6D2A850DEE3D}"/>
              </a:ext>
            </a:extLst>
          </p:cNvPr>
          <p:cNvCxnSpPr>
            <a:cxnSpLocks/>
            <a:stCxn id="14" idx="3"/>
            <a:endCxn id="38" idx="1"/>
          </p:cNvCxnSpPr>
          <p:nvPr/>
        </p:nvCxnSpPr>
        <p:spPr>
          <a:xfrm>
            <a:off x="4058041" y="2470963"/>
            <a:ext cx="475860" cy="89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F2BC9A5F-4ADF-4BDE-95E7-11591905605C}"/>
              </a:ext>
            </a:extLst>
          </p:cNvPr>
          <p:cNvGrpSpPr/>
          <p:nvPr/>
        </p:nvGrpSpPr>
        <p:grpSpPr>
          <a:xfrm>
            <a:off x="5980330" y="1161773"/>
            <a:ext cx="1162975" cy="1303720"/>
            <a:chOff x="5723155" y="1571348"/>
            <a:chExt cx="1162975" cy="1303720"/>
          </a:xfrm>
        </p:grpSpPr>
        <p:sp>
          <p:nvSpPr>
            <p:cNvPr id="27" name="Rectangle 26">
              <a:extLst>
                <a:ext uri="{FF2B5EF4-FFF2-40B4-BE49-F238E27FC236}">
                  <a16:creationId xmlns:a16="http://schemas.microsoft.com/office/drawing/2014/main" id="{D5F5A818-A7EB-4955-BC20-F8FD823244A2}"/>
                </a:ext>
              </a:extLst>
            </p:cNvPr>
            <p:cNvSpPr/>
            <p:nvPr/>
          </p:nvSpPr>
          <p:spPr>
            <a:xfrm>
              <a:off x="5723155" y="1571348"/>
              <a:ext cx="1162975" cy="13037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Serving Layer</a:t>
              </a:r>
            </a:p>
            <a:p>
              <a:pPr algn="ctr"/>
              <a:endParaRPr lang="en-US" dirty="0"/>
            </a:p>
          </p:txBody>
        </p:sp>
        <p:sp>
          <p:nvSpPr>
            <p:cNvPr id="28" name="Rectangle: Rounded Corners 27">
              <a:extLst>
                <a:ext uri="{FF2B5EF4-FFF2-40B4-BE49-F238E27FC236}">
                  <a16:creationId xmlns:a16="http://schemas.microsoft.com/office/drawing/2014/main" id="{CA71A3C1-6063-412C-8539-DCCDF8A88D2F}"/>
                </a:ext>
              </a:extLst>
            </p:cNvPr>
            <p:cNvSpPr/>
            <p:nvPr/>
          </p:nvSpPr>
          <p:spPr>
            <a:xfrm>
              <a:off x="5801520" y="1823623"/>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Batch View</a:t>
              </a:r>
            </a:p>
          </p:txBody>
        </p:sp>
        <p:sp>
          <p:nvSpPr>
            <p:cNvPr id="29" name="Rectangle: Rounded Corners 28">
              <a:extLst>
                <a:ext uri="{FF2B5EF4-FFF2-40B4-BE49-F238E27FC236}">
                  <a16:creationId xmlns:a16="http://schemas.microsoft.com/office/drawing/2014/main" id="{46AEB835-353A-46C3-9F8D-A0884C4F3D94}"/>
                </a:ext>
              </a:extLst>
            </p:cNvPr>
            <p:cNvSpPr/>
            <p:nvPr/>
          </p:nvSpPr>
          <p:spPr>
            <a:xfrm>
              <a:off x="5801520" y="2317993"/>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Batch View</a:t>
              </a:r>
            </a:p>
          </p:txBody>
        </p:sp>
      </p:grpSp>
      <p:grpSp>
        <p:nvGrpSpPr>
          <p:cNvPr id="30" name="Group 29">
            <a:extLst>
              <a:ext uri="{FF2B5EF4-FFF2-40B4-BE49-F238E27FC236}">
                <a16:creationId xmlns:a16="http://schemas.microsoft.com/office/drawing/2014/main" id="{7C4E9B8C-40FD-4875-B15C-5CC5671229D4}"/>
              </a:ext>
            </a:extLst>
          </p:cNvPr>
          <p:cNvGrpSpPr/>
          <p:nvPr/>
        </p:nvGrpSpPr>
        <p:grpSpPr>
          <a:xfrm>
            <a:off x="7690116" y="2072473"/>
            <a:ext cx="1162975" cy="1046087"/>
            <a:chOff x="7339267" y="2606901"/>
            <a:chExt cx="1162975" cy="1046087"/>
          </a:xfrm>
        </p:grpSpPr>
        <p:sp>
          <p:nvSpPr>
            <p:cNvPr id="31" name="Rectangle 30">
              <a:extLst>
                <a:ext uri="{FF2B5EF4-FFF2-40B4-BE49-F238E27FC236}">
                  <a16:creationId xmlns:a16="http://schemas.microsoft.com/office/drawing/2014/main" id="{D6424309-BD20-4CED-B034-C7B30C52EE7E}"/>
                </a:ext>
              </a:extLst>
            </p:cNvPr>
            <p:cNvSpPr/>
            <p:nvPr/>
          </p:nvSpPr>
          <p:spPr>
            <a:xfrm>
              <a:off x="7339267" y="2606901"/>
              <a:ext cx="1162975" cy="10460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Decision Layer</a:t>
              </a:r>
              <a:endParaRPr lang="en-US" dirty="0"/>
            </a:p>
          </p:txBody>
        </p:sp>
        <p:pic>
          <p:nvPicPr>
            <p:cNvPr id="32" name="Picture 31">
              <a:extLst>
                <a:ext uri="{FF2B5EF4-FFF2-40B4-BE49-F238E27FC236}">
                  <a16:creationId xmlns:a16="http://schemas.microsoft.com/office/drawing/2014/main" id="{AD748B76-8DCE-4E0D-AF33-F19E595184DF}"/>
                </a:ext>
              </a:extLst>
            </p:cNvPr>
            <p:cNvPicPr>
              <a:picLocks noChangeAspect="1"/>
            </p:cNvPicPr>
            <p:nvPr/>
          </p:nvPicPr>
          <p:blipFill rotWithShape="1">
            <a:blip r:embed="rId3"/>
            <a:srcRect l="2372" t="3351" r="1394" b="2165"/>
            <a:stretch/>
          </p:blipFill>
          <p:spPr>
            <a:xfrm>
              <a:off x="7557016" y="2884968"/>
              <a:ext cx="727475" cy="610162"/>
            </a:xfrm>
            <a:prstGeom prst="rect">
              <a:avLst/>
            </a:prstGeom>
          </p:spPr>
        </p:pic>
      </p:grpSp>
      <p:pic>
        <p:nvPicPr>
          <p:cNvPr id="33" name="Picture 32">
            <a:extLst>
              <a:ext uri="{FF2B5EF4-FFF2-40B4-BE49-F238E27FC236}">
                <a16:creationId xmlns:a16="http://schemas.microsoft.com/office/drawing/2014/main" id="{B54046ED-D7C8-48F0-BBED-C721C4B46E2B}"/>
              </a:ext>
            </a:extLst>
          </p:cNvPr>
          <p:cNvPicPr>
            <a:picLocks noChangeAspect="1"/>
          </p:cNvPicPr>
          <p:nvPr/>
        </p:nvPicPr>
        <p:blipFill rotWithShape="1">
          <a:blip r:embed="rId4"/>
          <a:srcRect l="4312"/>
          <a:stretch/>
        </p:blipFill>
        <p:spPr>
          <a:xfrm>
            <a:off x="9278363" y="2124605"/>
            <a:ext cx="957539" cy="941823"/>
          </a:xfrm>
          <a:prstGeom prst="rect">
            <a:avLst/>
          </a:prstGeom>
        </p:spPr>
      </p:pic>
      <p:cxnSp>
        <p:nvCxnSpPr>
          <p:cNvPr id="36" name="Straight Arrow Connector 35">
            <a:extLst>
              <a:ext uri="{FF2B5EF4-FFF2-40B4-BE49-F238E27FC236}">
                <a16:creationId xmlns:a16="http://schemas.microsoft.com/office/drawing/2014/main" id="{F4255B70-3A3E-464C-976F-DF83FE00CA92}"/>
              </a:ext>
            </a:extLst>
          </p:cNvPr>
          <p:cNvCxnSpPr>
            <a:stCxn id="21" idx="3"/>
            <a:endCxn id="27" idx="1"/>
          </p:cNvCxnSpPr>
          <p:nvPr/>
        </p:nvCxnSpPr>
        <p:spPr>
          <a:xfrm>
            <a:off x="5696876" y="1813633"/>
            <a:ext cx="283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90A9C3C6-8B6A-4F2E-88BD-0DC6DD61A836}"/>
              </a:ext>
            </a:extLst>
          </p:cNvPr>
          <p:cNvGrpSpPr/>
          <p:nvPr/>
        </p:nvGrpSpPr>
        <p:grpSpPr>
          <a:xfrm>
            <a:off x="4533901" y="2717864"/>
            <a:ext cx="2609404" cy="1303720"/>
            <a:chOff x="4276726" y="3175064"/>
            <a:chExt cx="2609404" cy="1303720"/>
          </a:xfrm>
        </p:grpSpPr>
        <p:sp>
          <p:nvSpPr>
            <p:cNvPr id="38" name="Rectangle 37">
              <a:extLst>
                <a:ext uri="{FF2B5EF4-FFF2-40B4-BE49-F238E27FC236}">
                  <a16:creationId xmlns:a16="http://schemas.microsoft.com/office/drawing/2014/main" id="{0C127391-56A1-4B0C-B436-DC3FC9701F52}"/>
                </a:ext>
              </a:extLst>
            </p:cNvPr>
            <p:cNvSpPr/>
            <p:nvPr/>
          </p:nvSpPr>
          <p:spPr>
            <a:xfrm>
              <a:off x="4276726" y="3175064"/>
              <a:ext cx="2609404" cy="13037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Speed Layer</a:t>
              </a:r>
            </a:p>
            <a:p>
              <a:pPr algn="ctr"/>
              <a:endParaRPr lang="en-US" dirty="0"/>
            </a:p>
          </p:txBody>
        </p:sp>
        <p:sp>
          <p:nvSpPr>
            <p:cNvPr id="39" name="Rectangle: Rounded Corners 38">
              <a:extLst>
                <a:ext uri="{FF2B5EF4-FFF2-40B4-BE49-F238E27FC236}">
                  <a16:creationId xmlns:a16="http://schemas.microsoft.com/office/drawing/2014/main" id="{EE9E5C26-A1EA-4872-A5BE-883EE347171C}"/>
                </a:ext>
              </a:extLst>
            </p:cNvPr>
            <p:cNvSpPr/>
            <p:nvPr/>
          </p:nvSpPr>
          <p:spPr>
            <a:xfrm>
              <a:off x="4355091" y="3678037"/>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Real-time Data</a:t>
              </a:r>
            </a:p>
          </p:txBody>
        </p:sp>
        <p:sp>
          <p:nvSpPr>
            <p:cNvPr id="40" name="Rectangle: Rounded Corners 39">
              <a:extLst>
                <a:ext uri="{FF2B5EF4-FFF2-40B4-BE49-F238E27FC236}">
                  <a16:creationId xmlns:a16="http://schemas.microsoft.com/office/drawing/2014/main" id="{C34964B9-B14B-48A8-8C1A-3375C513CC40}"/>
                </a:ext>
              </a:extLst>
            </p:cNvPr>
            <p:cNvSpPr/>
            <p:nvPr/>
          </p:nvSpPr>
          <p:spPr>
            <a:xfrm>
              <a:off x="5801520" y="3678037"/>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Real-time View</a:t>
              </a:r>
            </a:p>
          </p:txBody>
        </p:sp>
        <p:cxnSp>
          <p:nvCxnSpPr>
            <p:cNvPr id="41" name="Straight Arrow Connector 40">
              <a:extLst>
                <a:ext uri="{FF2B5EF4-FFF2-40B4-BE49-F238E27FC236}">
                  <a16:creationId xmlns:a16="http://schemas.microsoft.com/office/drawing/2014/main" id="{5A6F9000-9E9D-4EE5-A474-0C2A3BC83A53}"/>
                </a:ext>
              </a:extLst>
            </p:cNvPr>
            <p:cNvCxnSpPr>
              <a:cxnSpLocks/>
              <a:stCxn id="39" idx="3"/>
              <a:endCxn id="40" idx="1"/>
            </p:cNvCxnSpPr>
            <p:nvPr/>
          </p:nvCxnSpPr>
          <p:spPr>
            <a:xfrm>
              <a:off x="5361336" y="3889621"/>
              <a:ext cx="440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2" name="Straight Arrow Connector 41">
            <a:extLst>
              <a:ext uri="{FF2B5EF4-FFF2-40B4-BE49-F238E27FC236}">
                <a16:creationId xmlns:a16="http://schemas.microsoft.com/office/drawing/2014/main" id="{B5B40FF1-57F9-4BF4-95AA-F24F6731A066}"/>
              </a:ext>
            </a:extLst>
          </p:cNvPr>
          <p:cNvCxnSpPr>
            <a:stCxn id="27" idx="3"/>
            <a:endCxn id="31" idx="1"/>
          </p:cNvCxnSpPr>
          <p:nvPr/>
        </p:nvCxnSpPr>
        <p:spPr>
          <a:xfrm>
            <a:off x="7143305" y="1813633"/>
            <a:ext cx="546811" cy="781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5E26C47-D5BD-4A2A-B1E4-563E2EC8BF14}"/>
              </a:ext>
            </a:extLst>
          </p:cNvPr>
          <p:cNvCxnSpPr>
            <a:cxnSpLocks/>
            <a:stCxn id="38" idx="3"/>
            <a:endCxn id="31" idx="1"/>
          </p:cNvCxnSpPr>
          <p:nvPr/>
        </p:nvCxnSpPr>
        <p:spPr>
          <a:xfrm flipV="1">
            <a:off x="7143305" y="2595517"/>
            <a:ext cx="546811" cy="774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A79BACE-FF00-4C84-82F1-140AD086F4F1}"/>
              </a:ext>
            </a:extLst>
          </p:cNvPr>
          <p:cNvCxnSpPr>
            <a:stCxn id="31" idx="3"/>
            <a:endCxn id="33" idx="1"/>
          </p:cNvCxnSpPr>
          <p:nvPr/>
        </p:nvCxnSpPr>
        <p:spPr>
          <a:xfrm>
            <a:off x="8853091" y="2595517"/>
            <a:ext cx="42527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4CC73E4-3532-4258-AE42-AB630E830ABA}"/>
              </a:ext>
            </a:extLst>
          </p:cNvPr>
          <p:cNvSpPr txBox="1"/>
          <p:nvPr/>
        </p:nvSpPr>
        <p:spPr>
          <a:xfrm>
            <a:off x="133351" y="549006"/>
            <a:ext cx="6200774" cy="307777"/>
          </a:xfrm>
          <a:prstGeom prst="rect">
            <a:avLst/>
          </a:prstGeom>
          <a:noFill/>
        </p:spPr>
        <p:txBody>
          <a:bodyPr wrap="square" rtlCol="0">
            <a:spAutoFit/>
          </a:bodyPr>
          <a:lstStyle/>
          <a:p>
            <a:pPr algn="ctr"/>
            <a:r>
              <a:rPr lang="en-US" sz="1400" dirty="0"/>
              <a:t>The Azure Lambda Architecture is identical to the reference Lambda architecture</a:t>
            </a:r>
          </a:p>
        </p:txBody>
      </p:sp>
      <p:sp>
        <p:nvSpPr>
          <p:cNvPr id="46" name="Rectangle 45">
            <a:extLst>
              <a:ext uri="{FF2B5EF4-FFF2-40B4-BE49-F238E27FC236}">
                <a16:creationId xmlns:a16="http://schemas.microsoft.com/office/drawing/2014/main" id="{4EC98AC8-6C1A-4EAB-AD74-B61E1DD3038A}"/>
              </a:ext>
            </a:extLst>
          </p:cNvPr>
          <p:cNvSpPr/>
          <p:nvPr/>
        </p:nvSpPr>
        <p:spPr>
          <a:xfrm>
            <a:off x="1501806" y="4413607"/>
            <a:ext cx="9697638" cy="1567032"/>
          </a:xfrm>
          <a:prstGeom prst="rect">
            <a:avLst/>
          </a:prstGeom>
          <a:ln>
            <a:solidFill>
              <a:schemeClr val="bg1">
                <a:lumMod val="85000"/>
              </a:schemeClr>
            </a:solidFill>
          </a:ln>
        </p:spPr>
        <p:txBody>
          <a:bodyPr wrap="square">
            <a:spAutoFit/>
          </a:bodyPr>
          <a:lstStyle/>
          <a:p>
            <a:r>
              <a:rPr lang="en-US" sz="1400" b="1" dirty="0"/>
              <a:t>Advantages of Azure Lambda Architecture </a:t>
            </a:r>
            <a:endParaRPr lang="en-US" sz="1400" dirty="0"/>
          </a:p>
          <a:p>
            <a:pPr marL="171450" indent="-171450">
              <a:lnSpc>
                <a:spcPct val="150000"/>
              </a:lnSpc>
              <a:buFont typeface="Arial" panose="020B0604020202020204" pitchFamily="34" charset="0"/>
              <a:buChar char="•"/>
            </a:pPr>
            <a:r>
              <a:rPr lang="en-US" sz="1400" b="1" dirty="0"/>
              <a:t>Security</a:t>
            </a:r>
            <a:r>
              <a:rPr lang="en-US" sz="1400" dirty="0"/>
              <a:t> – no compromise on the data security ; provides security for both data in rest and flight </a:t>
            </a:r>
          </a:p>
          <a:p>
            <a:pPr marL="171450" indent="-171450">
              <a:lnSpc>
                <a:spcPct val="150000"/>
              </a:lnSpc>
              <a:buFont typeface="Arial" panose="020B0604020202020204" pitchFamily="34" charset="0"/>
              <a:buChar char="•"/>
            </a:pPr>
            <a:r>
              <a:rPr lang="en-US" sz="1400" b="1" dirty="0"/>
              <a:t>Flexibility</a:t>
            </a:r>
            <a:r>
              <a:rPr lang="en-US" sz="1400" dirty="0"/>
              <a:t> – You can use open source capabilities such as spark , hive , Sqoop etc. on Azure</a:t>
            </a:r>
          </a:p>
          <a:p>
            <a:pPr marL="171450" indent="-171450">
              <a:lnSpc>
                <a:spcPct val="150000"/>
              </a:lnSpc>
              <a:buFont typeface="Arial" panose="020B0604020202020204" pitchFamily="34" charset="0"/>
              <a:buChar char="•"/>
            </a:pPr>
            <a:r>
              <a:rPr lang="en-US" sz="1400" b="1" dirty="0"/>
              <a:t>Supportability</a:t>
            </a:r>
            <a:r>
              <a:rPr lang="en-US" sz="1400" dirty="0"/>
              <a:t> – supports heterogeneous platforms based devices and various protocols &amp; industry standards</a:t>
            </a:r>
          </a:p>
          <a:p>
            <a:pPr marL="171450" indent="-171450">
              <a:lnSpc>
                <a:spcPct val="150000"/>
              </a:lnSpc>
              <a:buFont typeface="Arial" panose="020B0604020202020204" pitchFamily="34" charset="0"/>
              <a:buChar char="•"/>
            </a:pPr>
            <a:r>
              <a:rPr lang="en-US" sz="1400" b="1" dirty="0"/>
              <a:t>Reliability</a:t>
            </a:r>
            <a:r>
              <a:rPr lang="en-US" sz="1400" dirty="0"/>
              <a:t> – SLA based guaranteed performance </a:t>
            </a:r>
            <a:endParaRPr lang="en-US" sz="1200" dirty="0"/>
          </a:p>
        </p:txBody>
      </p:sp>
    </p:spTree>
    <p:extLst>
      <p:ext uri="{BB962C8B-B14F-4D97-AF65-F5344CB8AC3E}">
        <p14:creationId xmlns:p14="http://schemas.microsoft.com/office/powerpoint/2010/main" val="100644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Roboto"/>
              </a:rPr>
              <a:t>Azure Lambda Architecture with Change Feed</a:t>
            </a:r>
          </a:p>
        </p:txBody>
      </p:sp>
      <p:grpSp>
        <p:nvGrpSpPr>
          <p:cNvPr id="3" name="Group 2">
            <a:extLst>
              <a:ext uri="{FF2B5EF4-FFF2-40B4-BE49-F238E27FC236}">
                <a16:creationId xmlns:a16="http://schemas.microsoft.com/office/drawing/2014/main" id="{37FA589A-5AA3-4D62-88FD-B9745CF8C4CE}"/>
              </a:ext>
            </a:extLst>
          </p:cNvPr>
          <p:cNvGrpSpPr/>
          <p:nvPr/>
        </p:nvGrpSpPr>
        <p:grpSpPr>
          <a:xfrm>
            <a:off x="273081" y="764769"/>
            <a:ext cx="1162975" cy="2867487"/>
            <a:chOff x="1282731" y="1571348"/>
            <a:chExt cx="1162975" cy="2867487"/>
          </a:xfrm>
        </p:grpSpPr>
        <p:sp>
          <p:nvSpPr>
            <p:cNvPr id="4" name="Rectangle 3">
              <a:extLst>
                <a:ext uri="{FF2B5EF4-FFF2-40B4-BE49-F238E27FC236}">
                  <a16:creationId xmlns:a16="http://schemas.microsoft.com/office/drawing/2014/main" id="{18943899-A26B-4D8C-AE89-04F72772C12A}"/>
                </a:ext>
              </a:extLst>
            </p:cNvPr>
            <p:cNvSpPr/>
            <p:nvPr/>
          </p:nvSpPr>
          <p:spPr>
            <a:xfrm>
              <a:off x="1282731" y="1571348"/>
              <a:ext cx="1162975" cy="2867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 Source(s)</a:t>
              </a:r>
            </a:p>
            <a:p>
              <a:pPr algn="ctr"/>
              <a:endParaRPr lang="en-US" dirty="0"/>
            </a:p>
          </p:txBody>
        </p:sp>
        <p:sp>
          <p:nvSpPr>
            <p:cNvPr id="5" name="Rectangle: Rounded Corners 4">
              <a:extLst>
                <a:ext uri="{FF2B5EF4-FFF2-40B4-BE49-F238E27FC236}">
                  <a16:creationId xmlns:a16="http://schemas.microsoft.com/office/drawing/2014/main" id="{E25A8E20-AA30-4A22-A1B0-2279B181CB5C}"/>
                </a:ext>
              </a:extLst>
            </p:cNvPr>
            <p:cNvSpPr/>
            <p:nvPr/>
          </p:nvSpPr>
          <p:spPr>
            <a:xfrm>
              <a:off x="1384158" y="3992737"/>
              <a:ext cx="960120" cy="34622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Billing</a:t>
              </a:r>
            </a:p>
          </p:txBody>
        </p:sp>
        <p:sp>
          <p:nvSpPr>
            <p:cNvPr id="6" name="Rectangle: Rounded Corners 5">
              <a:extLst>
                <a:ext uri="{FF2B5EF4-FFF2-40B4-BE49-F238E27FC236}">
                  <a16:creationId xmlns:a16="http://schemas.microsoft.com/office/drawing/2014/main" id="{F7B13788-F733-4191-B7A3-F5D4BA680727}"/>
                </a:ext>
              </a:extLst>
            </p:cNvPr>
            <p:cNvSpPr/>
            <p:nvPr/>
          </p:nvSpPr>
          <p:spPr>
            <a:xfrm>
              <a:off x="1384158" y="3439547"/>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Membership</a:t>
              </a:r>
            </a:p>
          </p:txBody>
        </p:sp>
        <p:sp>
          <p:nvSpPr>
            <p:cNvPr id="7" name="Rectangle: Rounded Corners 6">
              <a:extLst>
                <a:ext uri="{FF2B5EF4-FFF2-40B4-BE49-F238E27FC236}">
                  <a16:creationId xmlns:a16="http://schemas.microsoft.com/office/drawing/2014/main" id="{F0C0C1CA-FCDF-459F-9674-49A879691E13}"/>
                </a:ext>
              </a:extLst>
            </p:cNvPr>
            <p:cNvSpPr/>
            <p:nvPr/>
          </p:nvSpPr>
          <p:spPr>
            <a:xfrm>
              <a:off x="1384158" y="2886356"/>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Pharmacy</a:t>
              </a:r>
            </a:p>
          </p:txBody>
        </p:sp>
        <p:sp>
          <p:nvSpPr>
            <p:cNvPr id="8" name="Rectangle: Rounded Corners 7">
              <a:extLst>
                <a:ext uri="{FF2B5EF4-FFF2-40B4-BE49-F238E27FC236}">
                  <a16:creationId xmlns:a16="http://schemas.microsoft.com/office/drawing/2014/main" id="{4F76A900-BC9A-4612-B94F-CA94D2CAF5EB}"/>
                </a:ext>
              </a:extLst>
            </p:cNvPr>
            <p:cNvSpPr/>
            <p:nvPr/>
          </p:nvSpPr>
          <p:spPr>
            <a:xfrm>
              <a:off x="1384158" y="1779974"/>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Encounter</a:t>
              </a:r>
            </a:p>
          </p:txBody>
        </p:sp>
        <p:sp>
          <p:nvSpPr>
            <p:cNvPr id="9" name="Rectangle: Rounded Corners 8">
              <a:extLst>
                <a:ext uri="{FF2B5EF4-FFF2-40B4-BE49-F238E27FC236}">
                  <a16:creationId xmlns:a16="http://schemas.microsoft.com/office/drawing/2014/main" id="{ECF966CE-B9EB-4B29-B578-B8BBBA91F3D5}"/>
                </a:ext>
              </a:extLst>
            </p:cNvPr>
            <p:cNvSpPr/>
            <p:nvPr/>
          </p:nvSpPr>
          <p:spPr>
            <a:xfrm>
              <a:off x="1384158" y="2333165"/>
              <a:ext cx="960120"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Lab</a:t>
              </a:r>
            </a:p>
          </p:txBody>
        </p:sp>
      </p:grpSp>
      <p:sp>
        <p:nvSpPr>
          <p:cNvPr id="10" name="Rectangle 9">
            <a:extLst>
              <a:ext uri="{FF2B5EF4-FFF2-40B4-BE49-F238E27FC236}">
                <a16:creationId xmlns:a16="http://schemas.microsoft.com/office/drawing/2014/main" id="{B3BD18FE-E55B-4872-856A-5C682E35EC00}"/>
              </a:ext>
            </a:extLst>
          </p:cNvPr>
          <p:cNvSpPr/>
          <p:nvPr/>
        </p:nvSpPr>
        <p:spPr>
          <a:xfrm>
            <a:off x="1742381" y="1445850"/>
            <a:ext cx="1009275" cy="12635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 Ingestion Service</a:t>
            </a:r>
          </a:p>
          <a:p>
            <a:pPr algn="ctr"/>
            <a:endParaRPr lang="en-US" dirty="0"/>
          </a:p>
        </p:txBody>
      </p:sp>
      <p:pic>
        <p:nvPicPr>
          <p:cNvPr id="11" name="Picture 10">
            <a:extLst>
              <a:ext uri="{FF2B5EF4-FFF2-40B4-BE49-F238E27FC236}">
                <a16:creationId xmlns:a16="http://schemas.microsoft.com/office/drawing/2014/main" id="{F9603FAC-E509-4148-92C9-058614710CAE}"/>
              </a:ext>
            </a:extLst>
          </p:cNvPr>
          <p:cNvPicPr>
            <a:picLocks noChangeAspect="1"/>
          </p:cNvPicPr>
          <p:nvPr/>
        </p:nvPicPr>
        <p:blipFill>
          <a:blip r:embed="rId2"/>
          <a:stretch>
            <a:fillRect/>
          </a:stretch>
        </p:blipFill>
        <p:spPr>
          <a:xfrm>
            <a:off x="1893161" y="1821603"/>
            <a:ext cx="707714" cy="722320"/>
          </a:xfrm>
          <a:prstGeom prst="rect">
            <a:avLst/>
          </a:prstGeom>
        </p:spPr>
      </p:pic>
      <p:cxnSp>
        <p:nvCxnSpPr>
          <p:cNvPr id="12" name="Straight Arrow Connector 11">
            <a:extLst>
              <a:ext uri="{FF2B5EF4-FFF2-40B4-BE49-F238E27FC236}">
                <a16:creationId xmlns:a16="http://schemas.microsoft.com/office/drawing/2014/main" id="{24F959AD-EC6B-4A43-B4A7-4E4657D79503}"/>
              </a:ext>
            </a:extLst>
          </p:cNvPr>
          <p:cNvCxnSpPr>
            <a:cxnSpLocks/>
            <a:stCxn id="8" idx="3"/>
            <a:endCxn id="11" idx="1"/>
          </p:cNvCxnSpPr>
          <p:nvPr/>
        </p:nvCxnSpPr>
        <p:spPr>
          <a:xfrm>
            <a:off x="1334628" y="1184979"/>
            <a:ext cx="558533" cy="997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A49E896-5116-4656-A1B3-AA53F788C338}"/>
              </a:ext>
            </a:extLst>
          </p:cNvPr>
          <p:cNvCxnSpPr>
            <a:cxnSpLocks/>
            <a:stCxn id="9" idx="3"/>
            <a:endCxn id="11" idx="1"/>
          </p:cNvCxnSpPr>
          <p:nvPr/>
        </p:nvCxnSpPr>
        <p:spPr>
          <a:xfrm>
            <a:off x="1334628" y="1738170"/>
            <a:ext cx="558533" cy="444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777D53E-E8B1-4394-B4F0-FBC66865EC70}"/>
              </a:ext>
            </a:extLst>
          </p:cNvPr>
          <p:cNvCxnSpPr>
            <a:cxnSpLocks/>
            <a:stCxn id="7" idx="3"/>
            <a:endCxn id="11" idx="1"/>
          </p:cNvCxnSpPr>
          <p:nvPr/>
        </p:nvCxnSpPr>
        <p:spPr>
          <a:xfrm flipV="1">
            <a:off x="1334628" y="2182763"/>
            <a:ext cx="558533" cy="108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B2FB5F-7305-4D60-BE6F-E568E7600864}"/>
              </a:ext>
            </a:extLst>
          </p:cNvPr>
          <p:cNvCxnSpPr>
            <a:cxnSpLocks/>
            <a:stCxn id="6" idx="3"/>
            <a:endCxn id="11" idx="1"/>
          </p:cNvCxnSpPr>
          <p:nvPr/>
        </p:nvCxnSpPr>
        <p:spPr>
          <a:xfrm flipV="1">
            <a:off x="1334628" y="2182763"/>
            <a:ext cx="558533" cy="661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6AADB32-7B75-453C-BE97-2903DDE473CB}"/>
              </a:ext>
            </a:extLst>
          </p:cNvPr>
          <p:cNvCxnSpPr>
            <a:cxnSpLocks/>
            <a:stCxn id="5" idx="3"/>
            <a:endCxn id="11" idx="1"/>
          </p:cNvCxnSpPr>
          <p:nvPr/>
        </p:nvCxnSpPr>
        <p:spPr>
          <a:xfrm flipV="1">
            <a:off x="1334628" y="2182763"/>
            <a:ext cx="558533" cy="117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03615A1-85DE-4154-B762-60ED9047F71A}"/>
              </a:ext>
            </a:extLst>
          </p:cNvPr>
          <p:cNvCxnSpPr>
            <a:cxnSpLocks/>
            <a:stCxn id="11" idx="3"/>
            <a:endCxn id="27" idx="1"/>
          </p:cNvCxnSpPr>
          <p:nvPr/>
        </p:nvCxnSpPr>
        <p:spPr>
          <a:xfrm flipV="1">
            <a:off x="2600875" y="1455753"/>
            <a:ext cx="391729" cy="727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C380E70F-BA01-44B6-8C34-B8847F6F4262}"/>
              </a:ext>
            </a:extLst>
          </p:cNvPr>
          <p:cNvGrpSpPr/>
          <p:nvPr/>
        </p:nvGrpSpPr>
        <p:grpSpPr>
          <a:xfrm>
            <a:off x="5816196" y="2431219"/>
            <a:ext cx="1460392" cy="1172886"/>
            <a:chOff x="7339267" y="2606901"/>
            <a:chExt cx="1162975" cy="1046087"/>
          </a:xfrm>
        </p:grpSpPr>
        <p:sp>
          <p:nvSpPr>
            <p:cNvPr id="19" name="Rectangle 18">
              <a:extLst>
                <a:ext uri="{FF2B5EF4-FFF2-40B4-BE49-F238E27FC236}">
                  <a16:creationId xmlns:a16="http://schemas.microsoft.com/office/drawing/2014/main" id="{99AB761D-C556-4B28-A18C-ECEEDB468AC8}"/>
                </a:ext>
              </a:extLst>
            </p:cNvPr>
            <p:cNvSpPr/>
            <p:nvPr/>
          </p:nvSpPr>
          <p:spPr>
            <a:xfrm>
              <a:off x="7339267" y="2606901"/>
              <a:ext cx="1162975" cy="10460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Decision Layer</a:t>
              </a:r>
            </a:p>
            <a:p>
              <a:pPr algn="ctr"/>
              <a:endParaRPr lang="en-US" dirty="0"/>
            </a:p>
          </p:txBody>
        </p:sp>
        <p:pic>
          <p:nvPicPr>
            <p:cNvPr id="20" name="Picture 19">
              <a:extLst>
                <a:ext uri="{FF2B5EF4-FFF2-40B4-BE49-F238E27FC236}">
                  <a16:creationId xmlns:a16="http://schemas.microsoft.com/office/drawing/2014/main" id="{78941C32-446E-44E2-BAC6-FBAA0EE956ED}"/>
                </a:ext>
              </a:extLst>
            </p:cNvPr>
            <p:cNvPicPr>
              <a:picLocks noChangeAspect="1"/>
            </p:cNvPicPr>
            <p:nvPr/>
          </p:nvPicPr>
          <p:blipFill rotWithShape="1">
            <a:blip r:embed="rId3"/>
            <a:srcRect l="2372" t="3351" r="1394" b="2165"/>
            <a:stretch/>
          </p:blipFill>
          <p:spPr>
            <a:xfrm>
              <a:off x="7557016" y="2884968"/>
              <a:ext cx="727475" cy="610162"/>
            </a:xfrm>
            <a:prstGeom prst="rect">
              <a:avLst/>
            </a:prstGeom>
          </p:spPr>
        </p:pic>
      </p:grpSp>
      <p:pic>
        <p:nvPicPr>
          <p:cNvPr id="21" name="Picture 20">
            <a:extLst>
              <a:ext uri="{FF2B5EF4-FFF2-40B4-BE49-F238E27FC236}">
                <a16:creationId xmlns:a16="http://schemas.microsoft.com/office/drawing/2014/main" id="{67371B10-2F0E-4DAA-8E7B-8FA2B2DF993A}"/>
              </a:ext>
            </a:extLst>
          </p:cNvPr>
          <p:cNvPicPr>
            <a:picLocks noChangeAspect="1"/>
          </p:cNvPicPr>
          <p:nvPr/>
        </p:nvPicPr>
        <p:blipFill rotWithShape="1">
          <a:blip r:embed="rId4"/>
          <a:srcRect l="4312"/>
          <a:stretch/>
        </p:blipFill>
        <p:spPr>
          <a:xfrm>
            <a:off x="6067623" y="798737"/>
            <a:ext cx="957539" cy="941823"/>
          </a:xfrm>
          <a:prstGeom prst="rect">
            <a:avLst/>
          </a:prstGeom>
        </p:spPr>
      </p:pic>
      <p:cxnSp>
        <p:nvCxnSpPr>
          <p:cNvPr id="22" name="Straight Arrow Connector 66">
            <a:extLst>
              <a:ext uri="{FF2B5EF4-FFF2-40B4-BE49-F238E27FC236}">
                <a16:creationId xmlns:a16="http://schemas.microsoft.com/office/drawing/2014/main" id="{947AC540-121F-4A8C-96CC-F2DB157910D1}"/>
              </a:ext>
            </a:extLst>
          </p:cNvPr>
          <p:cNvCxnSpPr>
            <a:cxnSpLocks/>
            <a:stCxn id="31" idx="3"/>
            <a:endCxn id="19" idx="1"/>
          </p:cNvCxnSpPr>
          <p:nvPr/>
        </p:nvCxnSpPr>
        <p:spPr>
          <a:xfrm>
            <a:off x="5557496" y="1455753"/>
            <a:ext cx="258700" cy="15619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96FFB46-1517-42FE-BA18-A8FBA421D84A}"/>
              </a:ext>
            </a:extLst>
          </p:cNvPr>
          <p:cNvCxnSpPr>
            <a:cxnSpLocks/>
            <a:stCxn id="26" idx="3"/>
            <a:endCxn id="19" idx="1"/>
          </p:cNvCxnSpPr>
          <p:nvPr/>
        </p:nvCxnSpPr>
        <p:spPr>
          <a:xfrm>
            <a:off x="5557496" y="3007771"/>
            <a:ext cx="258700" cy="9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FBBCF58-3B2C-4FE1-B25D-45DCF92E1BB6}"/>
              </a:ext>
            </a:extLst>
          </p:cNvPr>
          <p:cNvCxnSpPr>
            <a:cxnSpLocks/>
            <a:stCxn id="19" idx="0"/>
            <a:endCxn id="21" idx="2"/>
          </p:cNvCxnSpPr>
          <p:nvPr/>
        </p:nvCxnSpPr>
        <p:spPr>
          <a:xfrm flipV="1">
            <a:off x="6546392" y="1740560"/>
            <a:ext cx="1" cy="6906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F64E1AF-6141-481C-A8EA-90DF6CBA7F22}"/>
              </a:ext>
            </a:extLst>
          </p:cNvPr>
          <p:cNvSpPr txBox="1"/>
          <p:nvPr/>
        </p:nvSpPr>
        <p:spPr>
          <a:xfrm>
            <a:off x="7415151" y="708087"/>
            <a:ext cx="4414979" cy="4832092"/>
          </a:xfrm>
          <a:prstGeom prst="rect">
            <a:avLst/>
          </a:prstGeom>
          <a:noFill/>
        </p:spPr>
        <p:txBody>
          <a:bodyPr wrap="square" rtlCol="0">
            <a:spAutoFit/>
          </a:bodyPr>
          <a:lstStyle/>
          <a:p>
            <a:pPr>
              <a:buClr>
                <a:srgbClr val="C00000"/>
              </a:buClr>
            </a:pPr>
            <a:r>
              <a:rPr lang="en-US" sz="1400" dirty="0"/>
              <a:t>It is an evolution of the original Lambda Architecture. </a:t>
            </a:r>
          </a:p>
          <a:p>
            <a:pPr>
              <a:buClr>
                <a:srgbClr val="C00000"/>
              </a:buClr>
            </a:pPr>
            <a:endParaRPr lang="en-US" sz="1400" dirty="0"/>
          </a:p>
          <a:p>
            <a:pPr marL="285750" indent="-285750">
              <a:buClr>
                <a:schemeClr val="accent1">
                  <a:lumMod val="75000"/>
                </a:schemeClr>
              </a:buClr>
              <a:buFont typeface="Wingdings" panose="05000000000000000000" pitchFamily="2" charset="2"/>
              <a:buChar char="Ø"/>
            </a:pPr>
            <a:r>
              <a:rPr lang="en-US" sz="1400" dirty="0"/>
              <a:t>The data ingestion service is built for high volume and high frequency scenarios.</a:t>
            </a:r>
          </a:p>
          <a:p>
            <a:pPr>
              <a:buClr>
                <a:schemeClr val="accent1">
                  <a:lumMod val="75000"/>
                </a:schemeClr>
              </a:buClr>
            </a:pPr>
            <a:endParaRPr lang="en-US" sz="1400" dirty="0"/>
          </a:p>
          <a:p>
            <a:pPr marL="285750" indent="-285750">
              <a:buClr>
                <a:schemeClr val="accent1">
                  <a:lumMod val="75000"/>
                </a:schemeClr>
              </a:buClr>
              <a:buFont typeface="Wingdings" panose="05000000000000000000" pitchFamily="2" charset="2"/>
              <a:buChar char="Ø"/>
            </a:pPr>
            <a:r>
              <a:rPr lang="en-US" sz="1400" dirty="0"/>
              <a:t>All data is pushed </a:t>
            </a:r>
            <a:r>
              <a:rPr lang="en-US" sz="1400" b="1" dirty="0"/>
              <a:t>only into Azure Cosmos DB</a:t>
            </a:r>
            <a:endParaRPr lang="en-US" sz="1400" dirty="0"/>
          </a:p>
          <a:p>
            <a:pPr marL="285750" indent="-285750">
              <a:buClr>
                <a:schemeClr val="accent1">
                  <a:lumMod val="75000"/>
                </a:schemeClr>
              </a:buClr>
              <a:buFont typeface="Wingdings" panose="05000000000000000000" pitchFamily="2" charset="2"/>
              <a:buChar char="Ø"/>
            </a:pPr>
            <a:endParaRPr lang="en-US" sz="1400" dirty="0"/>
          </a:p>
          <a:p>
            <a:pPr marL="285750" indent="-285750">
              <a:buClr>
                <a:schemeClr val="accent1">
                  <a:lumMod val="75000"/>
                </a:schemeClr>
              </a:buClr>
              <a:buFont typeface="Wingdings" panose="05000000000000000000" pitchFamily="2" charset="2"/>
              <a:buChar char="Ø"/>
            </a:pPr>
            <a:r>
              <a:rPr lang="en-US" sz="1400" dirty="0"/>
              <a:t>Cosmos DB serves as the master data (immutable, append-only) repository. Also:</a:t>
            </a:r>
          </a:p>
          <a:p>
            <a:pPr marL="742950" lvl="1" indent="-285750">
              <a:buClr>
                <a:schemeClr val="accent1">
                  <a:lumMod val="75000"/>
                </a:schemeClr>
              </a:buClr>
              <a:buFont typeface="Courier New" panose="02070309020205020404" pitchFamily="49" charset="0"/>
              <a:buChar char="o"/>
            </a:pPr>
            <a:r>
              <a:rPr lang="en-US" sz="1400" dirty="0"/>
              <a:t>Built for high velocity and high volume data operations</a:t>
            </a:r>
          </a:p>
          <a:p>
            <a:pPr marL="742950" lvl="1" indent="-285750">
              <a:buClr>
                <a:schemeClr val="accent1">
                  <a:lumMod val="75000"/>
                </a:schemeClr>
              </a:buClr>
              <a:buFont typeface="Courier New" panose="02070309020205020404" pitchFamily="49" charset="0"/>
              <a:buChar char="o"/>
            </a:pPr>
            <a:r>
              <a:rPr lang="en-US" sz="1400" b="1" dirty="0"/>
              <a:t>Change feed </a:t>
            </a:r>
            <a:r>
              <a:rPr lang="en-US" sz="1400" dirty="0"/>
              <a:t>is </a:t>
            </a:r>
            <a:r>
              <a:rPr lang="en-US" sz="1400" b="1" dirty="0"/>
              <a:t>enabled by default</a:t>
            </a:r>
          </a:p>
          <a:p>
            <a:pPr lvl="1">
              <a:buClr>
                <a:schemeClr val="accent1">
                  <a:lumMod val="75000"/>
                </a:schemeClr>
              </a:buClr>
            </a:pPr>
            <a:endParaRPr lang="en-US" sz="1400" dirty="0"/>
          </a:p>
          <a:p>
            <a:pPr marL="285750" indent="-285750">
              <a:buClr>
                <a:schemeClr val="accent1">
                  <a:lumMod val="75000"/>
                </a:schemeClr>
              </a:buClr>
              <a:buFont typeface="Wingdings" panose="05000000000000000000" pitchFamily="2" charset="2"/>
              <a:buChar char="Ø"/>
            </a:pPr>
            <a:r>
              <a:rPr lang="en-US" sz="1400" dirty="0"/>
              <a:t>Automatic Change Feed generation is guaranteed</a:t>
            </a:r>
          </a:p>
          <a:p>
            <a:pPr>
              <a:buClr>
                <a:schemeClr val="accent1">
                  <a:lumMod val="75000"/>
                </a:schemeClr>
              </a:buClr>
            </a:pPr>
            <a:endParaRPr lang="en-US" sz="1400" dirty="0"/>
          </a:p>
          <a:p>
            <a:pPr marL="285750" indent="-285750">
              <a:buClr>
                <a:schemeClr val="accent1">
                  <a:lumMod val="75000"/>
                </a:schemeClr>
              </a:buClr>
              <a:buFont typeface="Wingdings" panose="05000000000000000000" pitchFamily="2" charset="2"/>
              <a:buChar char="Ø"/>
            </a:pPr>
            <a:r>
              <a:rPr lang="en-US" sz="1400" dirty="0"/>
              <a:t>The speed layer reads the Change Feed to create Real-time views</a:t>
            </a:r>
          </a:p>
          <a:p>
            <a:pPr>
              <a:buClr>
                <a:schemeClr val="accent1">
                  <a:lumMod val="75000"/>
                </a:schemeClr>
              </a:buClr>
            </a:pPr>
            <a:endParaRPr lang="en-US" sz="1400" dirty="0"/>
          </a:p>
          <a:p>
            <a:pPr marL="285750" indent="-285750">
              <a:buClr>
                <a:schemeClr val="accent1">
                  <a:lumMod val="75000"/>
                </a:schemeClr>
              </a:buClr>
              <a:buFont typeface="Wingdings" panose="05000000000000000000" pitchFamily="2" charset="2"/>
              <a:buChar char="Ø"/>
            </a:pPr>
            <a:r>
              <a:rPr lang="en-US" sz="1400" dirty="0"/>
              <a:t>The Decision Layer minimizes query logic complexity</a:t>
            </a:r>
          </a:p>
          <a:p>
            <a:pPr marL="285750" indent="-285750">
              <a:buClr>
                <a:schemeClr val="accent1">
                  <a:lumMod val="75000"/>
                </a:schemeClr>
              </a:buClr>
              <a:buFont typeface="Wingdings" panose="05000000000000000000" pitchFamily="2" charset="2"/>
              <a:buChar char="Ø"/>
            </a:pPr>
            <a:endParaRPr lang="en-US" sz="1400" dirty="0"/>
          </a:p>
          <a:p>
            <a:pPr marL="285750" indent="-285750">
              <a:buClr>
                <a:schemeClr val="accent1">
                  <a:lumMod val="75000"/>
                </a:schemeClr>
              </a:buClr>
              <a:buFont typeface="Wingdings" panose="05000000000000000000" pitchFamily="2" charset="2"/>
              <a:buChar char="Ø"/>
            </a:pPr>
            <a:r>
              <a:rPr lang="en-US" sz="1400" dirty="0"/>
              <a:t>This architecture requires minimum custom development</a:t>
            </a:r>
          </a:p>
        </p:txBody>
      </p:sp>
      <p:sp>
        <p:nvSpPr>
          <p:cNvPr id="26" name="Rectangle 25">
            <a:extLst>
              <a:ext uri="{FF2B5EF4-FFF2-40B4-BE49-F238E27FC236}">
                <a16:creationId xmlns:a16="http://schemas.microsoft.com/office/drawing/2014/main" id="{54EF5889-294C-45B0-9DDE-CE77C8700985}"/>
              </a:ext>
            </a:extLst>
          </p:cNvPr>
          <p:cNvSpPr/>
          <p:nvPr/>
        </p:nvSpPr>
        <p:spPr>
          <a:xfrm>
            <a:off x="2983079" y="2375978"/>
            <a:ext cx="2574417" cy="12635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Speed Layer</a:t>
            </a:r>
          </a:p>
          <a:p>
            <a:pPr algn="ctr"/>
            <a:endParaRPr lang="en-US" dirty="0"/>
          </a:p>
        </p:txBody>
      </p:sp>
      <p:sp>
        <p:nvSpPr>
          <p:cNvPr id="27" name="Rectangle 26">
            <a:extLst>
              <a:ext uri="{FF2B5EF4-FFF2-40B4-BE49-F238E27FC236}">
                <a16:creationId xmlns:a16="http://schemas.microsoft.com/office/drawing/2014/main" id="{52F4CC62-04D6-4C41-8180-C789273AF1F9}"/>
              </a:ext>
            </a:extLst>
          </p:cNvPr>
          <p:cNvSpPr/>
          <p:nvPr/>
        </p:nvSpPr>
        <p:spPr>
          <a:xfrm>
            <a:off x="2992604" y="772262"/>
            <a:ext cx="1199373" cy="13669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Batch Layer</a:t>
            </a:r>
          </a:p>
          <a:p>
            <a:pPr algn="ctr"/>
            <a:endParaRPr lang="en-US" dirty="0"/>
          </a:p>
        </p:txBody>
      </p:sp>
      <p:sp>
        <p:nvSpPr>
          <p:cNvPr id="28" name="Rectangle: Rounded Corners 27">
            <a:extLst>
              <a:ext uri="{FF2B5EF4-FFF2-40B4-BE49-F238E27FC236}">
                <a16:creationId xmlns:a16="http://schemas.microsoft.com/office/drawing/2014/main" id="{5D089CD7-CE41-4A14-8005-E37156FD4D9C}"/>
              </a:ext>
            </a:extLst>
          </p:cNvPr>
          <p:cNvSpPr/>
          <p:nvPr/>
        </p:nvSpPr>
        <p:spPr>
          <a:xfrm>
            <a:off x="3084824" y="1024537"/>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Pre- compute Data</a:t>
            </a:r>
          </a:p>
        </p:txBody>
      </p:sp>
      <p:sp>
        <p:nvSpPr>
          <p:cNvPr id="29" name="Rectangle: Rounded Corners 28">
            <a:extLst>
              <a:ext uri="{FF2B5EF4-FFF2-40B4-BE49-F238E27FC236}">
                <a16:creationId xmlns:a16="http://schemas.microsoft.com/office/drawing/2014/main" id="{66A2DBBC-1DB4-479F-84E4-CDB0431709DB}"/>
              </a:ext>
            </a:extLst>
          </p:cNvPr>
          <p:cNvSpPr/>
          <p:nvPr/>
        </p:nvSpPr>
        <p:spPr>
          <a:xfrm>
            <a:off x="3084824" y="1601076"/>
            <a:ext cx="1006245" cy="4231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Master data</a:t>
            </a:r>
          </a:p>
          <a:p>
            <a:pPr algn="ctr"/>
            <a:r>
              <a:rPr lang="en-US" sz="1100" dirty="0">
                <a:solidFill>
                  <a:schemeClr val="tx1"/>
                </a:solidFill>
              </a:rPr>
              <a:t>(Cosmos DB)</a:t>
            </a:r>
          </a:p>
        </p:txBody>
      </p:sp>
      <p:sp>
        <p:nvSpPr>
          <p:cNvPr id="30" name="Rectangle: Rounded Corners 29">
            <a:extLst>
              <a:ext uri="{FF2B5EF4-FFF2-40B4-BE49-F238E27FC236}">
                <a16:creationId xmlns:a16="http://schemas.microsoft.com/office/drawing/2014/main" id="{C6EEB788-DB60-4D40-9213-442B23EACD6E}"/>
              </a:ext>
            </a:extLst>
          </p:cNvPr>
          <p:cNvSpPr/>
          <p:nvPr/>
        </p:nvSpPr>
        <p:spPr>
          <a:xfrm>
            <a:off x="3084824" y="3093263"/>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Real-time Data</a:t>
            </a:r>
          </a:p>
        </p:txBody>
      </p:sp>
      <p:sp>
        <p:nvSpPr>
          <p:cNvPr id="31" name="Rectangle 30">
            <a:extLst>
              <a:ext uri="{FF2B5EF4-FFF2-40B4-BE49-F238E27FC236}">
                <a16:creationId xmlns:a16="http://schemas.microsoft.com/office/drawing/2014/main" id="{C9AC96C6-AC7C-4A5B-B3FB-24EB14C4ED9A}"/>
              </a:ext>
            </a:extLst>
          </p:cNvPr>
          <p:cNvSpPr/>
          <p:nvPr/>
        </p:nvSpPr>
        <p:spPr>
          <a:xfrm>
            <a:off x="4394521" y="772262"/>
            <a:ext cx="1162975" cy="13669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Serving Layer</a:t>
            </a:r>
          </a:p>
          <a:p>
            <a:pPr algn="ctr"/>
            <a:endParaRPr lang="en-US" dirty="0"/>
          </a:p>
        </p:txBody>
      </p:sp>
      <p:sp>
        <p:nvSpPr>
          <p:cNvPr id="32" name="Rectangle: Rounded Corners 31">
            <a:extLst>
              <a:ext uri="{FF2B5EF4-FFF2-40B4-BE49-F238E27FC236}">
                <a16:creationId xmlns:a16="http://schemas.microsoft.com/office/drawing/2014/main" id="{80511F51-B4DE-49E0-824B-A35F320E6BEE}"/>
              </a:ext>
            </a:extLst>
          </p:cNvPr>
          <p:cNvSpPr/>
          <p:nvPr/>
        </p:nvSpPr>
        <p:spPr>
          <a:xfrm>
            <a:off x="4456218" y="1024537"/>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Batch View</a:t>
            </a:r>
          </a:p>
        </p:txBody>
      </p:sp>
      <p:sp>
        <p:nvSpPr>
          <p:cNvPr id="33" name="Rectangle: Rounded Corners 32">
            <a:extLst>
              <a:ext uri="{FF2B5EF4-FFF2-40B4-BE49-F238E27FC236}">
                <a16:creationId xmlns:a16="http://schemas.microsoft.com/office/drawing/2014/main" id="{4833CEE6-0E1E-4FE6-801A-D026613436F3}"/>
              </a:ext>
            </a:extLst>
          </p:cNvPr>
          <p:cNvSpPr/>
          <p:nvPr/>
        </p:nvSpPr>
        <p:spPr>
          <a:xfrm>
            <a:off x="4456218" y="1601076"/>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Batch View</a:t>
            </a:r>
          </a:p>
        </p:txBody>
      </p:sp>
      <p:sp>
        <p:nvSpPr>
          <p:cNvPr id="34" name="Rectangle: Rounded Corners 33">
            <a:extLst>
              <a:ext uri="{FF2B5EF4-FFF2-40B4-BE49-F238E27FC236}">
                <a16:creationId xmlns:a16="http://schemas.microsoft.com/office/drawing/2014/main" id="{3E9BB79F-E98B-41E4-8711-422528804D81}"/>
              </a:ext>
            </a:extLst>
          </p:cNvPr>
          <p:cNvSpPr/>
          <p:nvPr/>
        </p:nvSpPr>
        <p:spPr>
          <a:xfrm>
            <a:off x="4456218" y="3093263"/>
            <a:ext cx="1006245" cy="4231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Real-time View</a:t>
            </a:r>
          </a:p>
        </p:txBody>
      </p:sp>
      <p:cxnSp>
        <p:nvCxnSpPr>
          <p:cNvPr id="35" name="Straight Arrow Connector 34">
            <a:extLst>
              <a:ext uri="{FF2B5EF4-FFF2-40B4-BE49-F238E27FC236}">
                <a16:creationId xmlns:a16="http://schemas.microsoft.com/office/drawing/2014/main" id="{08F7F766-077F-4165-B0D2-7A96F97B675E}"/>
              </a:ext>
            </a:extLst>
          </p:cNvPr>
          <p:cNvCxnSpPr>
            <a:cxnSpLocks/>
            <a:stCxn id="27" idx="3"/>
            <a:endCxn id="31" idx="1"/>
          </p:cNvCxnSpPr>
          <p:nvPr/>
        </p:nvCxnSpPr>
        <p:spPr>
          <a:xfrm>
            <a:off x="4191977" y="1455753"/>
            <a:ext cx="202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1CF9C31-F3E6-456A-88DA-A67FFA621A5C}"/>
              </a:ext>
            </a:extLst>
          </p:cNvPr>
          <p:cNvCxnSpPr>
            <a:cxnSpLocks/>
          </p:cNvCxnSpPr>
          <p:nvPr/>
        </p:nvCxnSpPr>
        <p:spPr>
          <a:xfrm>
            <a:off x="4091069" y="3047672"/>
            <a:ext cx="3651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C591AAD-3DB8-455D-AD8B-2B1476208910}"/>
              </a:ext>
            </a:extLst>
          </p:cNvPr>
          <p:cNvCxnSpPr/>
          <p:nvPr/>
        </p:nvCxnSpPr>
        <p:spPr>
          <a:xfrm>
            <a:off x="3587946" y="1447705"/>
            <a:ext cx="0" cy="182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Arrow: Down 37">
            <a:extLst>
              <a:ext uri="{FF2B5EF4-FFF2-40B4-BE49-F238E27FC236}">
                <a16:creationId xmlns:a16="http://schemas.microsoft.com/office/drawing/2014/main" id="{BC466833-9AE3-41D8-B5D8-289DB3D48CCF}"/>
              </a:ext>
            </a:extLst>
          </p:cNvPr>
          <p:cNvSpPr/>
          <p:nvPr/>
        </p:nvSpPr>
        <p:spPr>
          <a:xfrm>
            <a:off x="3417075" y="2039929"/>
            <a:ext cx="341743" cy="231664"/>
          </a:xfrm>
          <a:prstGeom prst="down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Arrow Connector 38">
            <a:extLst>
              <a:ext uri="{FF2B5EF4-FFF2-40B4-BE49-F238E27FC236}">
                <a16:creationId xmlns:a16="http://schemas.microsoft.com/office/drawing/2014/main" id="{57638456-6BE6-4018-AC56-74718B6A1C19}"/>
              </a:ext>
            </a:extLst>
          </p:cNvPr>
          <p:cNvCxnSpPr>
            <a:cxnSpLocks/>
          </p:cNvCxnSpPr>
          <p:nvPr/>
        </p:nvCxnSpPr>
        <p:spPr>
          <a:xfrm>
            <a:off x="3587946" y="2829673"/>
            <a:ext cx="0" cy="234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479B4783-EA19-42E2-8C20-D4E8EC92C8FF}"/>
              </a:ext>
            </a:extLst>
          </p:cNvPr>
          <p:cNvGrpSpPr/>
          <p:nvPr/>
        </p:nvGrpSpPr>
        <p:grpSpPr>
          <a:xfrm>
            <a:off x="3230770" y="2258173"/>
            <a:ext cx="714353" cy="571500"/>
            <a:chOff x="5100638" y="4953000"/>
            <a:chExt cx="714353" cy="571500"/>
          </a:xfrm>
        </p:grpSpPr>
        <p:sp>
          <p:nvSpPr>
            <p:cNvPr id="41" name="Rectangle 40">
              <a:extLst>
                <a:ext uri="{FF2B5EF4-FFF2-40B4-BE49-F238E27FC236}">
                  <a16:creationId xmlns:a16="http://schemas.microsoft.com/office/drawing/2014/main" id="{98B2F082-F9F4-4DBC-98DC-F99C07CCFA18}"/>
                </a:ext>
              </a:extLst>
            </p:cNvPr>
            <p:cNvSpPr/>
            <p:nvPr/>
          </p:nvSpPr>
          <p:spPr>
            <a:xfrm>
              <a:off x="5100638" y="4953000"/>
              <a:ext cx="714353" cy="1428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A8C8FEFB-7BCC-4D89-A2FF-FC1BD818DB96}"/>
                </a:ext>
              </a:extLst>
            </p:cNvPr>
            <p:cNvSpPr/>
            <p:nvPr/>
          </p:nvSpPr>
          <p:spPr>
            <a:xfrm>
              <a:off x="5100638" y="5095875"/>
              <a:ext cx="714353" cy="1428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BFBAAA13-8644-4589-A26A-D6972A6A3919}"/>
                </a:ext>
              </a:extLst>
            </p:cNvPr>
            <p:cNvSpPr/>
            <p:nvPr/>
          </p:nvSpPr>
          <p:spPr>
            <a:xfrm>
              <a:off x="5100638" y="5238750"/>
              <a:ext cx="714353" cy="1428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1EDEAF7C-B5C3-4C0D-B707-13EC166C10F4}"/>
                </a:ext>
              </a:extLst>
            </p:cNvPr>
            <p:cNvSpPr/>
            <p:nvPr/>
          </p:nvSpPr>
          <p:spPr>
            <a:xfrm>
              <a:off x="5100638" y="5381625"/>
              <a:ext cx="714353" cy="1428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TextBox 44">
            <a:extLst>
              <a:ext uri="{FF2B5EF4-FFF2-40B4-BE49-F238E27FC236}">
                <a16:creationId xmlns:a16="http://schemas.microsoft.com/office/drawing/2014/main" id="{4D8611A7-61BA-4699-AF0A-9CB0149852C4}"/>
              </a:ext>
            </a:extLst>
          </p:cNvPr>
          <p:cNvSpPr txBox="1"/>
          <p:nvPr/>
        </p:nvSpPr>
        <p:spPr>
          <a:xfrm>
            <a:off x="3230770" y="2324848"/>
            <a:ext cx="728945" cy="430887"/>
          </a:xfrm>
          <a:prstGeom prst="rect">
            <a:avLst/>
          </a:prstGeom>
          <a:noFill/>
        </p:spPr>
        <p:txBody>
          <a:bodyPr wrap="square" rtlCol="0">
            <a:spAutoFit/>
          </a:bodyPr>
          <a:lstStyle/>
          <a:p>
            <a:pPr algn="ctr"/>
            <a:r>
              <a:rPr lang="en-US" sz="1100" dirty="0"/>
              <a:t>Change Feed</a:t>
            </a:r>
          </a:p>
        </p:txBody>
      </p:sp>
      <p:sp>
        <p:nvSpPr>
          <p:cNvPr id="46" name="Rectangle 45">
            <a:extLst>
              <a:ext uri="{FF2B5EF4-FFF2-40B4-BE49-F238E27FC236}">
                <a16:creationId xmlns:a16="http://schemas.microsoft.com/office/drawing/2014/main" id="{B895B7BF-0820-4560-AA1F-5630F19FBC24}"/>
              </a:ext>
            </a:extLst>
          </p:cNvPr>
          <p:cNvSpPr/>
          <p:nvPr/>
        </p:nvSpPr>
        <p:spPr>
          <a:xfrm>
            <a:off x="273081" y="3918658"/>
            <a:ext cx="6083332" cy="1997919"/>
          </a:xfrm>
          <a:prstGeom prst="rect">
            <a:avLst/>
          </a:prstGeom>
        </p:spPr>
        <p:txBody>
          <a:bodyPr wrap="square">
            <a:spAutoFit/>
          </a:bodyPr>
          <a:lstStyle/>
          <a:p>
            <a:r>
              <a:rPr lang="en-US" sz="1400" b="1" dirty="0"/>
              <a:t>Cosmos DB</a:t>
            </a:r>
          </a:p>
          <a:p>
            <a:pPr marL="171450" indent="-171450">
              <a:lnSpc>
                <a:spcPct val="150000"/>
              </a:lnSpc>
              <a:buFont typeface="Arial" panose="020B0604020202020204" pitchFamily="34" charset="0"/>
              <a:buChar char="•"/>
            </a:pPr>
            <a:r>
              <a:rPr lang="en-US" sz="1400" dirty="0"/>
              <a:t>Service guarantees - high availability, minimal latency, and comprehensive SLAs</a:t>
            </a:r>
          </a:p>
          <a:p>
            <a:pPr marL="171450" indent="-171450">
              <a:lnSpc>
                <a:spcPct val="150000"/>
              </a:lnSpc>
              <a:buFont typeface="Arial" panose="020B0604020202020204" pitchFamily="34" charset="0"/>
              <a:buChar char="•"/>
            </a:pPr>
            <a:r>
              <a:rPr lang="en-US" sz="1400" dirty="0"/>
              <a:t>Provides automatic data maneuvering through Change Feed</a:t>
            </a:r>
          </a:p>
          <a:p>
            <a:endParaRPr lang="en-US" sz="1400" dirty="0"/>
          </a:p>
          <a:p>
            <a:r>
              <a:rPr lang="en-US" sz="1400" b="1" dirty="0"/>
              <a:t>Change Feed</a:t>
            </a:r>
          </a:p>
          <a:p>
            <a:pPr marL="171450" indent="-171450">
              <a:lnSpc>
                <a:spcPct val="150000"/>
              </a:lnSpc>
              <a:buFont typeface="Arial" panose="020B0604020202020204" pitchFamily="34" charset="0"/>
              <a:buChar char="•"/>
            </a:pPr>
            <a:r>
              <a:rPr lang="en-US" sz="1400" dirty="0"/>
              <a:t>Automatically enabled in any Cosmos DB database account</a:t>
            </a:r>
          </a:p>
          <a:p>
            <a:pPr marL="171450" indent="-171450">
              <a:lnSpc>
                <a:spcPct val="150000"/>
              </a:lnSpc>
              <a:buFont typeface="Arial" panose="020B0604020202020204" pitchFamily="34" charset="0"/>
              <a:buChar char="•"/>
            </a:pPr>
            <a:r>
              <a:rPr lang="en-US" sz="1400" dirty="0"/>
              <a:t>Doesn’t need any additional configuration to start working</a:t>
            </a:r>
          </a:p>
        </p:txBody>
      </p:sp>
      <p:sp>
        <p:nvSpPr>
          <p:cNvPr id="47" name="Text Placeholder 2">
            <a:extLst>
              <a:ext uri="{FF2B5EF4-FFF2-40B4-BE49-F238E27FC236}">
                <a16:creationId xmlns:a16="http://schemas.microsoft.com/office/drawing/2014/main" id="{70E87E34-BA5D-4118-A04D-77ED9C321203}"/>
              </a:ext>
            </a:extLst>
          </p:cNvPr>
          <p:cNvSpPr txBox="1">
            <a:spLocks/>
          </p:cNvSpPr>
          <p:nvPr/>
        </p:nvSpPr>
        <p:spPr>
          <a:xfrm>
            <a:off x="3595242" y="4893569"/>
            <a:ext cx="4191026" cy="1326752"/>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4138720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Healthcare use cases</a:t>
            </a:r>
          </a:p>
        </p:txBody>
      </p:sp>
      <p:sp>
        <p:nvSpPr>
          <p:cNvPr id="3" name="Rectangle 2">
            <a:extLst>
              <a:ext uri="{FF2B5EF4-FFF2-40B4-BE49-F238E27FC236}">
                <a16:creationId xmlns:a16="http://schemas.microsoft.com/office/drawing/2014/main" id="{3B3E8E18-5525-48A9-BBF2-D67536CC0E8F}"/>
              </a:ext>
            </a:extLst>
          </p:cNvPr>
          <p:cNvSpPr/>
          <p:nvPr/>
        </p:nvSpPr>
        <p:spPr>
          <a:xfrm>
            <a:off x="453945" y="684396"/>
            <a:ext cx="11279098" cy="3539430"/>
          </a:xfrm>
          <a:prstGeom prst="rect">
            <a:avLst/>
          </a:prstGeom>
          <a:solidFill>
            <a:schemeClr val="bg1">
              <a:lumMod val="95000"/>
            </a:schemeClr>
          </a:solidFill>
        </p:spPr>
        <p:txBody>
          <a:bodyPr wrap="square">
            <a:spAutoFit/>
          </a:bodyPr>
          <a:lstStyle/>
          <a:p>
            <a:pPr marL="171450" indent="-171450">
              <a:buFont typeface="Arial" panose="020B0604020202020204" pitchFamily="34" charset="0"/>
              <a:buChar char="•"/>
            </a:pPr>
            <a:r>
              <a:rPr lang="en-US" sz="1400" b="1" dirty="0">
                <a:ea typeface="Calibri" panose="020F0502020204030204" pitchFamily="34" charset="0"/>
                <a:cs typeface="Times New Roman" panose="02020603050405020304" pitchFamily="18" charset="0"/>
              </a:rPr>
              <a:t>Electronic Health Records </a:t>
            </a:r>
            <a:r>
              <a:rPr lang="en-US" sz="1400" dirty="0">
                <a:ea typeface="Calibri" panose="020F0502020204030204" pitchFamily="34" charset="0"/>
                <a:cs typeface="Times New Roman" panose="02020603050405020304" pitchFamily="18" charset="0"/>
              </a:rPr>
              <a:t>- keep track of each patient’s health chart and their medical reports, thereby reducing the need for duplicate tests and the associated cost.</a:t>
            </a:r>
          </a:p>
          <a:p>
            <a:endParaRPr lang="en-US" sz="1400" dirty="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US" sz="1400" b="1" dirty="0">
                <a:ea typeface="Calibri" panose="020F0502020204030204" pitchFamily="34" charset="0"/>
                <a:cs typeface="Times New Roman" panose="02020603050405020304" pitchFamily="18" charset="0"/>
              </a:rPr>
              <a:t>Real-time Alerts </a:t>
            </a:r>
            <a:r>
              <a:rPr lang="en-US" sz="1400" dirty="0">
                <a:ea typeface="Calibri" panose="020F0502020204030204" pitchFamily="34" charset="0"/>
                <a:cs typeface="Times New Roman" panose="02020603050405020304" pitchFamily="18" charset="0"/>
              </a:rPr>
              <a:t>- Help doctors analyze patient’s health conditions in real-time to and make quick course correction, when required. Clinical support decision can offer prescription(s) after analyzing a patient’s medical data.</a:t>
            </a:r>
          </a:p>
          <a:p>
            <a:endParaRPr lang="en-US" sz="1400" dirty="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US" sz="1400" b="1" dirty="0">
                <a:solidFill>
                  <a:srgbClr val="2A2A2A"/>
                </a:solidFill>
              </a:rPr>
              <a:t>Track devices and vehicles in real-time </a:t>
            </a:r>
            <a:r>
              <a:rPr lang="en-US" sz="1400" dirty="0">
                <a:solidFill>
                  <a:srgbClr val="2A2A2A"/>
                </a:solidFill>
              </a:rPr>
              <a:t>– track emergency transportation vehicles to make preparations to provide most expeditious care. Could be a difference between life and death.</a:t>
            </a:r>
            <a:r>
              <a:rPr lang="en-US" sz="1400" dirty="0">
                <a:ea typeface="Calibri" panose="020F0502020204030204" pitchFamily="34" charset="0"/>
                <a:cs typeface="Times New Roman" panose="02020603050405020304" pitchFamily="18" charset="0"/>
              </a:rPr>
              <a:t> </a:t>
            </a:r>
          </a:p>
          <a:p>
            <a:endParaRPr lang="en-US" sz="1400" dirty="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US" sz="1400" b="1" dirty="0">
                <a:ea typeface="Calibri" panose="020F0502020204030204" pitchFamily="34" charset="0"/>
                <a:cs typeface="Times New Roman" panose="02020603050405020304" pitchFamily="18" charset="0"/>
              </a:rPr>
              <a:t>Evidence Based Medicine </a:t>
            </a:r>
            <a:r>
              <a:rPr lang="en-US" sz="1400" dirty="0">
                <a:ea typeface="Calibri" panose="020F0502020204030204" pitchFamily="34" charset="0"/>
                <a:cs typeface="Times New Roman" panose="02020603050405020304" pitchFamily="18" charset="0"/>
              </a:rPr>
              <a:t>- provide doctors with the evidence of a patient’s record and compares the symptoms to a larger database of the patient; thereby enabling accurate, faster, and more efficient treatments. It helps easy decision making and better patient care.</a:t>
            </a:r>
          </a:p>
          <a:p>
            <a:endParaRPr lang="en-US" sz="1400" dirty="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US" sz="1400" b="1" dirty="0">
                <a:ea typeface="Calibri" panose="020F0502020204030204" pitchFamily="34" charset="0"/>
                <a:cs typeface="Times New Roman" panose="02020603050405020304" pitchFamily="18" charset="0"/>
              </a:rPr>
              <a:t>Fraud Detection </a:t>
            </a:r>
            <a:r>
              <a:rPr lang="en-US" sz="1400" dirty="0">
                <a:ea typeface="Calibri" panose="020F0502020204030204" pitchFamily="34" charset="0"/>
                <a:cs typeface="Times New Roman" panose="02020603050405020304" pitchFamily="18" charset="0"/>
              </a:rPr>
              <a:t>- Every data is unique and it is essential to maintain the integrity of data along with its security. It helps in the billing, personal identity, and patient records. Providers can use real-time data analytics to prevent fraudulent insurance claims.</a:t>
            </a:r>
          </a:p>
          <a:p>
            <a:endParaRPr lang="en-US" sz="1400" dirty="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US" sz="1400" b="1" dirty="0">
                <a:ea typeface="Calibri" panose="020F0502020204030204" pitchFamily="34" charset="0"/>
                <a:cs typeface="Times New Roman" panose="02020603050405020304" pitchFamily="18" charset="0"/>
              </a:rPr>
              <a:t>Public Sentiment Analysis </a:t>
            </a:r>
            <a:r>
              <a:rPr lang="en-US" sz="1400" dirty="0">
                <a:ea typeface="Calibri" panose="020F0502020204030204" pitchFamily="34" charset="0"/>
                <a:cs typeface="Times New Roman" panose="02020603050405020304" pitchFamily="18" charset="0"/>
              </a:rPr>
              <a:t>- It can help companies to be social media savvy and react quickly to public sentiment.</a:t>
            </a:r>
            <a:endParaRPr lang="en-US" sz="1100" dirty="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E993CD38-0506-4299-9D46-F4E992662C5A}"/>
              </a:ext>
            </a:extLst>
          </p:cNvPr>
          <p:cNvSpPr/>
          <p:nvPr/>
        </p:nvSpPr>
        <p:spPr>
          <a:xfrm>
            <a:off x="453945" y="4450026"/>
            <a:ext cx="11279098" cy="1674754"/>
          </a:xfrm>
          <a:prstGeom prst="rect">
            <a:avLst/>
          </a:prstGeom>
          <a:solidFill>
            <a:schemeClr val="bg1">
              <a:lumMod val="95000"/>
            </a:schemeClr>
          </a:solidFill>
        </p:spPr>
        <p:txBody>
          <a:bodyPr wrap="square">
            <a:spAutoFit/>
          </a:bodyPr>
          <a:lstStyle/>
          <a:p>
            <a:pPr>
              <a:lnSpc>
                <a:spcPct val="150000"/>
              </a:lnSpc>
            </a:pPr>
            <a:r>
              <a:rPr lang="en-US" sz="1400" b="1" dirty="0"/>
              <a:t>Business Benefits</a:t>
            </a:r>
            <a:endParaRPr lang="en-US" sz="1400" dirty="0">
              <a:solidFill>
                <a:srgbClr val="000000"/>
              </a:solidFill>
              <a:ea typeface="Calibri" panose="020F0502020204030204" pitchFamily="34" charset="0"/>
            </a:endParaRPr>
          </a:p>
          <a:p>
            <a:pPr marL="285750" indent="-285750">
              <a:lnSpc>
                <a:spcPct val="150000"/>
              </a:lnSpc>
              <a:buFont typeface="Arial" panose="020B0604020202020204" pitchFamily="34" charset="0"/>
              <a:buChar char="•"/>
            </a:pPr>
            <a:r>
              <a:rPr lang="en-US" sz="1400" dirty="0">
                <a:solidFill>
                  <a:srgbClr val="000000"/>
                </a:solidFill>
                <a:ea typeface="Calibri" panose="020F0502020204030204" pitchFamily="34" charset="0"/>
              </a:rPr>
              <a:t>React in real-time to the changing business / market scenarios </a:t>
            </a:r>
          </a:p>
          <a:p>
            <a:pPr marL="285750" indent="-285750">
              <a:lnSpc>
                <a:spcPct val="150000"/>
              </a:lnSpc>
              <a:buFont typeface="Arial" panose="020B0604020202020204" pitchFamily="34" charset="0"/>
              <a:buChar char="•"/>
            </a:pPr>
            <a:r>
              <a:rPr lang="en-US" sz="1400" dirty="0"/>
              <a:t>Informed decisions , ensure high level of services uptime and hence the good will.</a:t>
            </a:r>
            <a:endParaRPr lang="en-US" sz="1400" dirty="0">
              <a:solidFill>
                <a:srgbClr val="000000"/>
              </a:solidFill>
              <a:ea typeface="Calibri" panose="020F0502020204030204" pitchFamily="34" charset="0"/>
            </a:endParaRPr>
          </a:p>
          <a:p>
            <a:pPr marL="285750" indent="-285750">
              <a:lnSpc>
                <a:spcPct val="150000"/>
              </a:lnSpc>
              <a:buFont typeface="Arial" panose="020B0604020202020204" pitchFamily="34" charset="0"/>
              <a:buChar char="•"/>
            </a:pPr>
            <a:r>
              <a:rPr lang="en-US" sz="1400" dirty="0">
                <a:solidFill>
                  <a:srgbClr val="000000"/>
                </a:solidFill>
                <a:ea typeface="Calibri" panose="020F0502020204030204" pitchFamily="34" charset="0"/>
              </a:rPr>
              <a:t>A</a:t>
            </a:r>
            <a:r>
              <a:rPr lang="en-US" sz="1400" dirty="0">
                <a:ea typeface="Calibri" panose="020F0502020204030204" pitchFamily="34" charset="0"/>
                <a:cs typeface="Times New Roman" panose="02020603050405020304" pitchFamily="18" charset="0"/>
              </a:rPr>
              <a:t>d-hoc or exploratory data discovery for true value based payment models</a:t>
            </a:r>
          </a:p>
          <a:p>
            <a:pPr marL="285750" indent="-285750">
              <a:lnSpc>
                <a:spcPct val="150000"/>
              </a:lnSpc>
              <a:buFont typeface="Arial" panose="020B0604020202020204" pitchFamily="34" charset="0"/>
              <a:buChar char="•"/>
            </a:pPr>
            <a:r>
              <a:rPr lang="en-US" sz="1400" dirty="0">
                <a:ea typeface="Calibri" panose="020F0502020204030204" pitchFamily="34" charset="0"/>
                <a:cs typeface="Times New Roman" panose="02020603050405020304" pitchFamily="18" charset="0"/>
              </a:rPr>
              <a:t>Critical decision making in real-time such as, encounters, EMS, labs, benefits, billings, memberships</a:t>
            </a:r>
          </a:p>
        </p:txBody>
      </p:sp>
    </p:spTree>
    <p:extLst>
      <p:ext uri="{BB962C8B-B14F-4D97-AF65-F5344CB8AC3E}">
        <p14:creationId xmlns:p14="http://schemas.microsoft.com/office/powerpoint/2010/main" val="109611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Takeaway</a:t>
            </a:r>
          </a:p>
        </p:txBody>
      </p:sp>
      <p:sp>
        <p:nvSpPr>
          <p:cNvPr id="3" name="Rectangle 2">
            <a:extLst>
              <a:ext uri="{FF2B5EF4-FFF2-40B4-BE49-F238E27FC236}">
                <a16:creationId xmlns:a16="http://schemas.microsoft.com/office/drawing/2014/main" id="{E6CFFEF9-EBA2-4B62-80ED-B22D47D84001}"/>
              </a:ext>
            </a:extLst>
          </p:cNvPr>
          <p:cNvSpPr/>
          <p:nvPr/>
        </p:nvSpPr>
        <p:spPr>
          <a:xfrm>
            <a:off x="4467224" y="1128124"/>
            <a:ext cx="7082045" cy="4924425"/>
          </a:xfrm>
          <a:prstGeom prst="rect">
            <a:avLst/>
          </a:prstGeom>
        </p:spPr>
        <p:txBody>
          <a:bodyPr wrap="square">
            <a:spAutoFit/>
          </a:bodyPr>
          <a:lstStyle/>
          <a:p>
            <a:pPr marL="285750" indent="-285750">
              <a:buBlip>
                <a:blip r:embed="rId2"/>
              </a:buBlip>
            </a:pPr>
            <a:r>
              <a:rPr lang="en-US" sz="1600" dirty="0"/>
              <a:t>Lambda architecture is a pattern that can be implemented using many different technologies, languages and platforms</a:t>
            </a:r>
          </a:p>
          <a:p>
            <a:endParaRPr lang="en-US" sz="1600" dirty="0"/>
          </a:p>
          <a:p>
            <a:pPr marL="285750" indent="-285750">
              <a:buBlip>
                <a:blip r:embed="rId2"/>
              </a:buBlip>
            </a:pPr>
            <a:r>
              <a:rPr lang="en-US" sz="1600" dirty="0"/>
              <a:t>Best suited for ad-hoc queries where up to the last second information is required</a:t>
            </a:r>
          </a:p>
          <a:p>
            <a:endParaRPr lang="en-US" sz="1600" dirty="0"/>
          </a:p>
          <a:p>
            <a:pPr marL="285750" indent="-285750">
              <a:buBlip>
                <a:blip r:embed="rId2"/>
              </a:buBlip>
            </a:pPr>
            <a:r>
              <a:rPr lang="en-US" sz="1600"/>
              <a:t>Focuses </a:t>
            </a:r>
            <a:r>
              <a:rPr lang="en-US" sz="1600" dirty="0"/>
              <a:t>on balancing latency, throughput, and fault-tolerance</a:t>
            </a:r>
          </a:p>
          <a:p>
            <a:endParaRPr lang="en-US" sz="1600" dirty="0"/>
          </a:p>
          <a:p>
            <a:pPr marL="285750" indent="-285750">
              <a:buBlip>
                <a:blip r:embed="rId2"/>
              </a:buBlip>
            </a:pPr>
            <a:r>
              <a:rPr lang="en-US" sz="1600" dirty="0"/>
              <a:t>Azure Lambda Architecture with Change Feed simplifies the implementation – eliminates the multicast issues</a:t>
            </a:r>
          </a:p>
          <a:p>
            <a:endParaRPr lang="en-US" sz="1600" dirty="0"/>
          </a:p>
          <a:p>
            <a:pPr marL="285750" indent="-285750">
              <a:buBlip>
                <a:blip r:embed="rId2"/>
              </a:buBlip>
            </a:pPr>
            <a:r>
              <a:rPr lang="en-US" sz="1600" dirty="0"/>
              <a:t>One size does not fit all - processes and tools should be selected based on the use case</a:t>
            </a:r>
          </a:p>
          <a:p>
            <a:endParaRPr lang="en-US" sz="1600" dirty="0"/>
          </a:p>
          <a:p>
            <a:pPr marL="285750" indent="-285750">
              <a:buBlip>
                <a:blip r:embed="rId2"/>
              </a:buBlip>
            </a:pPr>
            <a:r>
              <a:rPr lang="en-US" sz="1600" dirty="0"/>
              <a:t>Architectures, such as Delta Architecture, tackle the batch latency issues by writing batch and streaming data into the same table. It allows a simpler architecture and quicker data ingestion to query result</a:t>
            </a:r>
          </a:p>
          <a:p>
            <a:pPr marL="285750" indent="-285750">
              <a:buBlip>
                <a:blip r:embed="rId2"/>
              </a:buBlip>
            </a:pPr>
            <a:endParaRPr lang="en-US" sz="1600" dirty="0"/>
          </a:p>
          <a:p>
            <a:pPr marL="285750" indent="-285750">
              <a:buBlip>
                <a:blip r:embed="rId2"/>
              </a:buBlip>
            </a:pPr>
            <a:r>
              <a:rPr lang="en-US" sz="1600" dirty="0"/>
              <a:t>Kappa architecture is suitable to provide real-time analytics</a:t>
            </a:r>
          </a:p>
        </p:txBody>
      </p:sp>
      <p:grpSp>
        <p:nvGrpSpPr>
          <p:cNvPr id="6" name="Group 5">
            <a:extLst>
              <a:ext uri="{FF2B5EF4-FFF2-40B4-BE49-F238E27FC236}">
                <a16:creationId xmlns:a16="http://schemas.microsoft.com/office/drawing/2014/main" id="{393E7043-72C2-41F7-AFD4-9C3DCB6DD244}"/>
              </a:ext>
            </a:extLst>
          </p:cNvPr>
          <p:cNvGrpSpPr/>
          <p:nvPr/>
        </p:nvGrpSpPr>
        <p:grpSpPr>
          <a:xfrm>
            <a:off x="196770" y="1418218"/>
            <a:ext cx="3860054" cy="3995928"/>
            <a:chOff x="3627784" y="964096"/>
            <a:chExt cx="4810540" cy="4810540"/>
          </a:xfrm>
        </p:grpSpPr>
        <p:pic>
          <p:nvPicPr>
            <p:cNvPr id="7" name="Picture 6">
              <a:extLst>
                <a:ext uri="{FF2B5EF4-FFF2-40B4-BE49-F238E27FC236}">
                  <a16:creationId xmlns:a16="http://schemas.microsoft.com/office/drawing/2014/main" id="{77AE22FA-DC2E-4028-AB65-0EA2E6B17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7784" y="964096"/>
              <a:ext cx="4810540" cy="4810540"/>
            </a:xfrm>
            <a:prstGeom prst="rect">
              <a:avLst/>
            </a:prstGeom>
          </p:spPr>
        </p:pic>
        <p:pic>
          <p:nvPicPr>
            <p:cNvPr id="8" name="Picture 2" descr="Image result for light bulbs">
              <a:extLst>
                <a:ext uri="{FF2B5EF4-FFF2-40B4-BE49-F238E27FC236}">
                  <a16:creationId xmlns:a16="http://schemas.microsoft.com/office/drawing/2014/main" id="{81D4A1F1-1318-4B98-AE9B-197CD4AEB17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4500" t="2000" r="24750" b="1500"/>
            <a:stretch/>
          </p:blipFill>
          <p:spPr bwMode="auto">
            <a:xfrm>
              <a:off x="4076701" y="2055329"/>
              <a:ext cx="1619250" cy="246904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4959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614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797082BB0E414B9E1E9D450B4BB22A" ma:contentTypeVersion="0" ma:contentTypeDescription="Create a new document." ma:contentTypeScope="" ma:versionID="de5302659471292911018bb396aff58a">
  <xsd:schema xmlns:xsd="http://www.w3.org/2001/XMLSchema" xmlns:xs="http://www.w3.org/2001/XMLSchema" xmlns:p="http://schemas.microsoft.com/office/2006/metadata/properties" targetNamespace="http://schemas.microsoft.com/office/2006/metadata/properties" ma:root="true" ma:fieldsID="ba01422c621f02538f8cac128839b56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2942FC-8846-4C45-A4D7-FF4E836A98ED}">
  <ds:schemaRefs>
    <ds:schemaRef ds:uri="http://schemas.microsoft.com/sharepoint/v3/contenttype/forms"/>
  </ds:schemaRefs>
</ds:datastoreItem>
</file>

<file path=customXml/itemProps2.xml><?xml version="1.0" encoding="utf-8"?>
<ds:datastoreItem xmlns:ds="http://schemas.openxmlformats.org/officeDocument/2006/customXml" ds:itemID="{FE6386C2-A5CE-4C65-AF9C-C50C88E5B09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7DB339A-C682-4412-AC77-02067B62C5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51813</TotalTime>
  <Words>3968</Words>
  <Application>Microsoft Office PowerPoint</Application>
  <PresentationFormat>Widescreen</PresentationFormat>
  <Paragraphs>501</Paragraphs>
  <Slides>28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Calibiri</vt:lpstr>
      <vt:lpstr>Calibri</vt:lpstr>
      <vt:lpstr>Century Gothic</vt:lpstr>
      <vt:lpstr>Courier New</vt:lpstr>
      <vt:lpstr>Roboto</vt:lpstr>
      <vt:lpstr>Symbol</vt:lpstr>
      <vt:lpstr>Times New Roman</vt:lpstr>
      <vt:lpstr>Wingdings</vt:lpstr>
      <vt:lpstr>Custom Design</vt:lpstr>
      <vt:lpstr>Kaiser Permanente – Lambda Reference Architecture</vt:lpstr>
      <vt:lpstr>Agenda</vt:lpstr>
      <vt:lpstr>Lambda Architecture</vt:lpstr>
      <vt:lpstr>Patterns of Lambda Architecture</vt:lpstr>
      <vt:lpstr>Azure Lambda Architecture</vt:lpstr>
      <vt:lpstr>Azure Lambda Architecture with Change Feed</vt:lpstr>
      <vt:lpstr>Potential Healthcare use cases</vt:lpstr>
      <vt:lpstr>Key Takeaway</vt:lpstr>
      <vt:lpstr>PowerPoint Presentation</vt:lpstr>
      <vt:lpstr>Appendix</vt:lpstr>
      <vt:lpstr>Azure Lambda Architecture with Change Feed – Detailed I</vt:lpstr>
      <vt:lpstr>Lambda Architecture on Azure Platform</vt:lpstr>
      <vt:lpstr>Lambda Architecture using Azure Cosmos DB via change feed</vt:lpstr>
      <vt:lpstr>Streaming at scale using Lambda Architecture on Azure Platform</vt:lpstr>
      <vt:lpstr>Delta Architecture</vt:lpstr>
      <vt:lpstr>Delta Architecture Benefits</vt:lpstr>
      <vt:lpstr>Work in Progress</vt:lpstr>
      <vt:lpstr>Lambda Architecture</vt:lpstr>
      <vt:lpstr>Patterns of Lambda Architecture</vt:lpstr>
      <vt:lpstr>Azure Lambda Architecture</vt:lpstr>
      <vt:lpstr>Azure Lambda Architecture with Change Feed</vt:lpstr>
      <vt:lpstr>Azure Lambda Architecture with Change Feed</vt:lpstr>
      <vt:lpstr>Potential Healthcare use cases</vt:lpstr>
      <vt:lpstr>Additional use case for Lambda Architecture</vt:lpstr>
      <vt:lpstr>Azure best practices</vt:lpstr>
      <vt:lpstr>Azure Data Lake - Reference Architecture </vt:lpstr>
      <vt:lpstr>IoT Architecture</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Kaiser Exec Sponsor Review Deck</dc:title>
  <dc:creator>C, Satish Kumar (Cognizant)</dc:creator>
  <cp:lastModifiedBy>Dave Cheema</cp:lastModifiedBy>
  <cp:revision>5186</cp:revision>
  <dcterms:created xsi:type="dcterms:W3CDTF">2017-01-03T07:31:06Z</dcterms:created>
  <dcterms:modified xsi:type="dcterms:W3CDTF">2019-12-24T17:12:10Z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0x01010029797082BB0E414B9E1E9D450B4BB22A</vt:lpwstr>
  </property>
</Properties>
</file>