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079"/>
            <a:ext cx="12192000" cy="6888481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121401" y="4039799"/>
            <a:ext cx="4242307" cy="6667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3733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73" y="6348230"/>
            <a:ext cx="1422612" cy="5097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907555" y="6412518"/>
            <a:ext cx="8277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defRPr/>
            </a:pP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Cognizant.     All Rights Reserved.</a:t>
            </a:r>
            <a:endParaRPr lang="en-US" sz="1333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2" y="12701"/>
            <a:ext cx="9627183" cy="60725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2" y="1325977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784" indent="-302668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83098" indent="-222240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24907" indent="-234939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683650" indent="-234939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73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12192000" cy="6896100"/>
          </a:xfrm>
          <a:prstGeom prst="rect">
            <a:avLst/>
          </a:prstGeom>
        </p:spPr>
      </p:pic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285289" y="4286626"/>
            <a:ext cx="362142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3200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marL="0" lvl="0" indent="0" algn="l" defTabSz="60957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930907" y="6436915"/>
            <a:ext cx="5029199" cy="3077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2015,</a:t>
            </a:r>
            <a:r>
              <a:rPr lang="en-US" sz="12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All Rights Reserved.</a:t>
            </a:r>
            <a:endParaRPr lang="en-US" sz="133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4" y="6348232"/>
            <a:ext cx="1422612" cy="5097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273305" y="6412519"/>
            <a:ext cx="8277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1200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Cognizant.     All Rights Reserved.</a:t>
            </a:r>
            <a:endParaRPr lang="en-US" sz="1333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6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835199" y="6430904"/>
            <a:ext cx="0" cy="276195"/>
          </a:xfrm>
          <a:prstGeom prst="line">
            <a:avLst/>
          </a:prstGeom>
          <a:noFill/>
          <a:ln w="63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65562" y="22112"/>
            <a:ext cx="11286649" cy="6072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0504825" y="6387118"/>
            <a:ext cx="0" cy="3361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"/>
            <a:ext cx="12192000" cy="6896100"/>
          </a:xfrm>
          <a:prstGeom prst="rect">
            <a:avLst/>
          </a:prstGeom>
        </p:spPr>
      </p:pic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2888212" y="4286624"/>
            <a:ext cx="6415576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2667" b="1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Calibri" panose="020F0502020204030204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marL="0" lvl="0" indent="0" algn="l" defTabSz="609585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930906" y="6436915"/>
            <a:ext cx="5029199" cy="3077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2015,</a:t>
            </a:r>
            <a:r>
              <a:rPr lang="en-US" sz="12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All Rights Reserved.</a:t>
            </a:r>
            <a:endParaRPr lang="en-US" sz="133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73" y="6348230"/>
            <a:ext cx="1422612" cy="5097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273303" y="6412518"/>
            <a:ext cx="8277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Cognizant.     All Rights Reserved.</a:t>
            </a:r>
            <a:endParaRPr lang="en-US" sz="1333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1" y="12700"/>
            <a:ext cx="9627183" cy="60725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133" b="1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1" y="12700"/>
            <a:ext cx="9627183" cy="60725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1" y="1325976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0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77"/>
            <a:ext cx="12192000" cy="6888481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121401" y="4039799"/>
            <a:ext cx="4242307" cy="6667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3733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55" indent="0">
              <a:buNone/>
              <a:defRPr/>
            </a:lvl2pPr>
            <a:lvl3pPr marL="1219110" indent="0">
              <a:buNone/>
              <a:defRPr/>
            </a:lvl3pPr>
            <a:lvl4pPr marL="1828664" indent="0">
              <a:buNone/>
              <a:defRPr/>
            </a:lvl4pPr>
            <a:lvl5pPr marL="2438218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" y="6348233"/>
            <a:ext cx="1422612" cy="5097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273306" y="6412519"/>
            <a:ext cx="8277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1200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Cognizant.     All Rights Reserved.</a:t>
            </a:r>
            <a:endParaRPr lang="en-US" sz="1333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3" y="12701"/>
            <a:ext cx="9627183" cy="60725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3" y="1325978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776" indent="-302660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83089" indent="-222234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24894" indent="-23493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683634" indent="-23493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1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896100"/>
          </a:xfrm>
          <a:prstGeom prst="rect">
            <a:avLst/>
          </a:prstGeom>
        </p:spPr>
      </p:pic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285289" y="4286627"/>
            <a:ext cx="362142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3200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09555" indent="0">
              <a:buNone/>
              <a:defRPr/>
            </a:lvl2pPr>
            <a:lvl3pPr marL="1219110" indent="0">
              <a:buNone/>
              <a:defRPr/>
            </a:lvl3pPr>
            <a:lvl4pPr marL="1828664" indent="0">
              <a:buNone/>
              <a:defRPr/>
            </a:lvl4pPr>
            <a:lvl5pPr marL="2438218" indent="0">
              <a:buNone/>
              <a:defRPr/>
            </a:lvl5pPr>
          </a:lstStyle>
          <a:p>
            <a:pPr marL="0" lvl="0" indent="0" algn="l" defTabSz="609555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930909" y="6436915"/>
            <a:ext cx="5029199" cy="3077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2015,</a:t>
            </a:r>
            <a:r>
              <a:rPr lang="en-US" sz="120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All Rights Reserved.</a:t>
            </a:r>
            <a:endParaRPr lang="en-US" sz="133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" y="6348233"/>
            <a:ext cx="1422612" cy="5097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273306" y="6412519"/>
            <a:ext cx="8277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1200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Cognizant.     All Rights Reserved.</a:t>
            </a:r>
            <a:endParaRPr lang="en-US" sz="1333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3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2" y="12701"/>
            <a:ext cx="9627183" cy="60725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2" y="1325977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784" indent="-302668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83098" indent="-222240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24907" indent="-234939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683650" indent="-234939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78"/>
            <a:ext cx="12192000" cy="6888481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121401" y="4039799"/>
            <a:ext cx="4242307" cy="6667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3733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4" y="6348232"/>
            <a:ext cx="1422612" cy="50976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273305" y="6412519"/>
            <a:ext cx="8277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1200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Cognizant.     All Rights Reserved.</a:t>
            </a:r>
            <a:endParaRPr lang="en-US" sz="1333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2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8305" y="5"/>
            <a:ext cx="9740900" cy="647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5"/>
            <a:ext cx="9982200" cy="647700"/>
          </a:xfrm>
          <a:prstGeom prst="rect">
            <a:avLst/>
          </a:prstGeom>
          <a:solidFill>
            <a:srgbClr val="0098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6271131"/>
            <a:ext cx="12192000" cy="5959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90000"/>
                  <a:lumOff val="1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39605" y="644809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Cognizant.     All Rights Reserved.</a:t>
            </a:r>
            <a:endParaRPr lang="en-US" sz="1333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1223799" y="6430904"/>
            <a:ext cx="0" cy="276195"/>
          </a:xfrm>
          <a:prstGeom prst="line">
            <a:avLst/>
          </a:prstGeom>
          <a:noFill/>
          <a:ln w="6350" cap="flat" cmpd="sng" algn="ctr">
            <a:solidFill>
              <a:schemeClr val="tx2">
                <a:lumMod val="90000"/>
                <a:lumOff val="10000"/>
              </a:schemeClr>
            </a:solidFill>
            <a:prstDash val="solid"/>
          </a:ln>
          <a:effectLst/>
        </p:spPr>
      </p:cxnSp>
      <p:sp>
        <p:nvSpPr>
          <p:cNvPr id="5" name="Rectangle 4"/>
          <p:cNvSpPr/>
          <p:nvPr userDrawn="1"/>
        </p:nvSpPr>
        <p:spPr>
          <a:xfrm>
            <a:off x="11239408" y="6448094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1282B-C8D1-4C6F-8DEC-D3A85D3787F3}" type="slidenum">
              <a:rPr lang="en-US" sz="120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269535\Desktop\ce.pn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4305" y="177800"/>
            <a:ext cx="1638300" cy="33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73" y="6348230"/>
            <a:ext cx="1422612" cy="509769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54250" y="800576"/>
            <a:ext cx="599268" cy="4299339"/>
            <a:chOff x="-565688" y="600432"/>
            <a:chExt cx="449451" cy="3224504"/>
          </a:xfrm>
        </p:grpSpPr>
        <p:sp>
          <p:nvSpPr>
            <p:cNvPr id="11" name="Rectangle 10"/>
            <p:cNvSpPr/>
            <p:nvPr/>
          </p:nvSpPr>
          <p:spPr>
            <a:xfrm>
              <a:off x="-565688" y="600432"/>
              <a:ext cx="449451" cy="507697"/>
            </a:xfrm>
            <a:prstGeom prst="rect">
              <a:avLst/>
            </a:prstGeom>
            <a:solidFill>
              <a:srgbClr val="E3F5F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565688" y="1255964"/>
              <a:ext cx="449451" cy="507697"/>
            </a:xfrm>
            <a:prstGeom prst="rect">
              <a:avLst/>
            </a:prstGeom>
            <a:solidFill>
              <a:srgbClr val="CFF1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565688" y="1979782"/>
              <a:ext cx="449451" cy="507697"/>
            </a:xfrm>
            <a:prstGeom prst="rect">
              <a:avLst/>
            </a:prstGeom>
            <a:solidFill>
              <a:srgbClr val="0098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565688" y="2635314"/>
              <a:ext cx="449451" cy="507697"/>
            </a:xfrm>
            <a:prstGeom prst="rect">
              <a:avLst/>
            </a:prstGeom>
            <a:solidFill>
              <a:srgbClr val="7FD7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565688" y="3317239"/>
              <a:ext cx="449451" cy="507697"/>
            </a:xfrm>
            <a:prstGeom prst="rect">
              <a:avLst/>
            </a:prstGeom>
            <a:solidFill>
              <a:srgbClr val="97E1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3507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2667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22.jpe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41" Type="http://schemas.openxmlformats.org/officeDocument/2006/relationships/image" Target="../media/image4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jpg"/><Relationship Id="rId40" Type="http://schemas.openxmlformats.org/officeDocument/2006/relationships/image" Target="../media/image46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jpg"/><Relationship Id="rId33" Type="http://schemas.openxmlformats.org/officeDocument/2006/relationships/image" Target="../media/image39.png"/><Relationship Id="rId38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50.png"/><Relationship Id="rId12" Type="http://schemas.openxmlformats.org/officeDocument/2006/relationships/image" Target="../media/image16.png"/><Relationship Id="rId17" Type="http://schemas.openxmlformats.org/officeDocument/2006/relationships/image" Target="../media/image29.png"/><Relationship Id="rId2" Type="http://schemas.openxmlformats.org/officeDocument/2006/relationships/image" Target="../media/image4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5" Type="http://schemas.openxmlformats.org/officeDocument/2006/relationships/image" Target="../media/image30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51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31.jpg"/><Relationship Id="rId7" Type="http://schemas.openxmlformats.org/officeDocument/2006/relationships/image" Target="../media/image41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54.png"/><Relationship Id="rId10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/>
          <p:cNvSpPr/>
          <p:nvPr/>
        </p:nvSpPr>
        <p:spPr>
          <a:xfrm>
            <a:off x="8433207" y="3665753"/>
            <a:ext cx="1132756" cy="42615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516411" y="4319680"/>
            <a:ext cx="1596909" cy="57583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10085" y="1726297"/>
            <a:ext cx="760803" cy="1184840"/>
            <a:chOff x="2040132" y="1145208"/>
            <a:chExt cx="570602" cy="1094401"/>
          </a:xfrm>
        </p:grpSpPr>
        <p:sp>
          <p:nvSpPr>
            <p:cNvPr id="122" name="Rectangle 121"/>
            <p:cNvSpPr/>
            <p:nvPr/>
          </p:nvSpPr>
          <p:spPr>
            <a:xfrm>
              <a:off x="2040132" y="1155251"/>
              <a:ext cx="570602" cy="1084358"/>
            </a:xfrm>
            <a:prstGeom prst="rect">
              <a:avLst/>
            </a:prstGeom>
            <a:solidFill>
              <a:sysClr val="window" lastClr="FFFFFF">
                <a:alpha val="16000"/>
              </a:sysClr>
            </a:solidFill>
            <a:ln w="12700" cap="flat" cmpd="sng" algn="ctr">
              <a:solidFill>
                <a:srgbClr val="213E9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>
                <a:defRPr/>
              </a:pPr>
              <a:endParaRPr lang="en-US" kern="0" dirty="0">
                <a:solidFill>
                  <a:srgbClr val="141414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42806" y="1145208"/>
              <a:ext cx="566843" cy="242587"/>
            </a:xfrm>
            <a:prstGeom prst="rect">
              <a:avLst/>
            </a:prstGeom>
            <a:solidFill>
              <a:srgbClr val="0537A3"/>
            </a:solidFill>
            <a:ln w="6350" cap="flat" cmpd="sng" algn="ctr">
              <a:solidFill>
                <a:srgbClr val="184998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r>
                <a:rPr lang="en-US" sz="1067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Raw</a:t>
              </a:r>
              <a:endParaRPr lang="en-US" sz="1067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1" y="12701"/>
            <a:ext cx="9760931" cy="607259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entury Gothic" panose="020B0502020202020204" pitchFamily="34" charset="0"/>
              </a:rPr>
              <a:t>Azure Data Lake - Reference Architecture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5091" y="1448240"/>
            <a:ext cx="105256" cy="4014221"/>
          </a:xfrm>
          <a:prstGeom prst="rect">
            <a:avLst/>
          </a:prstGeom>
          <a:solidFill>
            <a:srgbClr val="213E97"/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 defTabSz="914354">
              <a:defRPr/>
            </a:pPr>
            <a:r>
              <a:rPr lang="en-US" sz="933" kern="0" dirty="0">
                <a:solidFill>
                  <a:prstClr val="white"/>
                </a:solidFill>
                <a:latin typeface="Calibiri"/>
              </a:rPr>
              <a:t>VPN</a:t>
            </a:r>
          </a:p>
        </p:txBody>
      </p:sp>
      <p:sp>
        <p:nvSpPr>
          <p:cNvPr id="5" name="Rounded Rectangle 15"/>
          <p:cNvSpPr>
            <a:spLocks noChangeArrowheads="1"/>
          </p:cNvSpPr>
          <p:nvPr/>
        </p:nvSpPr>
        <p:spPr bwMode="auto">
          <a:xfrm>
            <a:off x="1578335" y="1653606"/>
            <a:ext cx="839988" cy="3777385"/>
          </a:xfrm>
          <a:prstGeom prst="roundRect">
            <a:avLst>
              <a:gd name="adj" fmla="val 3153"/>
            </a:avLst>
          </a:prstGeom>
          <a:solidFill>
            <a:sysClr val="window" lastClr="FFFFFF"/>
          </a:solidFill>
          <a:ln w="12700" algn="ctr">
            <a:solidFill>
              <a:srgbClr val="1FB14A"/>
            </a:solidFill>
            <a:round/>
            <a:headEnd/>
            <a:tailEnd/>
          </a:ln>
        </p:spPr>
        <p:txBody>
          <a:bodyPr lIns="121873" tIns="60936" rIns="121873" bIns="60936" anchor="ctr"/>
          <a:lstStyle/>
          <a:p>
            <a:pPr defTabSz="121854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sz="1000" u="sng" kern="0" dirty="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  <a:p>
            <a:pPr algn="just" defTabSz="1218540" fontAlgn="base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  <a:buSzPct val="80000"/>
              <a:defRPr/>
            </a:pPr>
            <a:endParaRPr lang="en-US" sz="1000" b="1" kern="0" dirty="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" name="Round Same Side Corner Rectangle 5"/>
          <p:cNvSpPr/>
          <p:nvPr/>
        </p:nvSpPr>
        <p:spPr bwMode="auto">
          <a:xfrm>
            <a:off x="1577109" y="1311319"/>
            <a:ext cx="837683" cy="3748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FB14A"/>
          </a:solidFill>
          <a:ln w="25400" cap="flat" cmpd="sng" algn="ctr">
            <a:noFill/>
            <a:prstDash val="solid"/>
          </a:ln>
          <a:effectLst/>
        </p:spPr>
        <p:txBody>
          <a:bodyPr lIns="76153" tIns="38075" rIns="76153" bIns="38075" rtlCol="0" anchor="ctr"/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67" b="1" kern="0" dirty="0">
                <a:solidFill>
                  <a:srgbClr val="FFFFFF"/>
                </a:solidFill>
                <a:latin typeface="Calibri" panose="020F0502020204030204"/>
              </a:rPr>
              <a:t>Data Access</a:t>
            </a:r>
            <a:endParaRPr lang="en-US" sz="1067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20457" y="1719398"/>
            <a:ext cx="370035" cy="4451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7615" y="2104127"/>
            <a:ext cx="959604" cy="276950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540">
              <a:defRPr/>
            </a:pPr>
            <a:r>
              <a:rPr lang="en-US" sz="1000" b="1" kern="0" dirty="0">
                <a:solidFill>
                  <a:prstClr val="black"/>
                </a:solidFill>
                <a:latin typeface="Calibri" panose="020F0502020204030204" pitchFamily="34" charset="0"/>
              </a:rPr>
              <a:t>ODBC/JDBC</a:t>
            </a:r>
          </a:p>
        </p:txBody>
      </p:sp>
      <p:pic>
        <p:nvPicPr>
          <p:cNvPr id="9" name="Picture 27" descr="http://files.softicons.com/download/system-icons/web0.2ama-icons-by-chrfb/png/256x256/File%20-%20Spreadshe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31" y="2374405"/>
            <a:ext cx="305940" cy="27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7" descr="http://files.softicons.com/download/system-icons/web0.2ama-icons-by-chrfb/png/256x256/File%20-%20Spreadshe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27" y="2393091"/>
            <a:ext cx="305940" cy="27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7" descr="http://files.softicons.com/download/system-icons/web0.2ama-icons-by-chrfb/png/256x256/File%20-%20Spreadshe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79" y="2477055"/>
            <a:ext cx="305940" cy="27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58897" y="2691474"/>
            <a:ext cx="731199" cy="276950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540"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</a:rPr>
              <a:t>Files</a:t>
            </a:r>
          </a:p>
        </p:txBody>
      </p:sp>
      <p:pic>
        <p:nvPicPr>
          <p:cNvPr id="13" name="Picture 4" descr="https://www.west-wind.com/wsdlgenerator/images/WebService_1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20" y="3031983"/>
            <a:ext cx="433777" cy="21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96629" y="3189733"/>
            <a:ext cx="1055459" cy="276950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540"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</a:rPr>
              <a:t>Web Services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9874" y="1841696"/>
            <a:ext cx="1044385" cy="3614755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9525" cap="flat" cmpd="sng" algn="ctr">
            <a:solidFill>
              <a:srgbClr val="213E97"/>
            </a:solidFill>
            <a:prstDash val="solid"/>
          </a:ln>
          <a:effectLst/>
        </p:spPr>
        <p:txBody>
          <a:bodyPr lIns="76153" tIns="38075" rIns="76153" bIns="38075" rtlCol="0" anchor="ctr"/>
          <a:lstStyle/>
          <a:p>
            <a:pPr algn="ctr" defTabSz="761374">
              <a:defRPr/>
            </a:pPr>
            <a:endParaRPr lang="en-US" sz="1000" b="1" kern="0" dirty="0">
              <a:solidFill>
                <a:prstClr val="white"/>
              </a:solidFill>
              <a:latin typeface="Calibri" panose="020F0502020204030204" pitchFamily="34" charset="0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18" name="Round Same Side Corner Rectangle 17"/>
          <p:cNvSpPr/>
          <p:nvPr/>
        </p:nvSpPr>
        <p:spPr bwMode="auto">
          <a:xfrm>
            <a:off x="66874" y="1433435"/>
            <a:ext cx="1065820" cy="36496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13E97"/>
          </a:solidFill>
          <a:ln w="25400" cap="flat" cmpd="sng" algn="ctr">
            <a:noFill/>
            <a:prstDash val="solid"/>
          </a:ln>
          <a:effectLst/>
        </p:spPr>
        <p:txBody>
          <a:bodyPr lIns="76153" tIns="38075" rIns="76153" bIns="38075" rtlCol="0" anchor="ctr"/>
          <a:lstStyle/>
          <a:p>
            <a:pPr algn="ctr" defTabSz="914309">
              <a:defRPr/>
            </a:pPr>
            <a:r>
              <a:rPr lang="de-DE" sz="1067" b="1" kern="0" dirty="0">
                <a:solidFill>
                  <a:srgbClr val="FFFFFF"/>
                </a:solidFill>
                <a:latin typeface="Calibri" panose="020F0502020204030204"/>
              </a:rPr>
              <a:t>Source Layer</a:t>
            </a:r>
            <a:endParaRPr lang="en-US" sz="1067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6" name="Rounded Rectangle 15"/>
          <p:cNvSpPr>
            <a:spLocks noChangeArrowheads="1"/>
          </p:cNvSpPr>
          <p:nvPr/>
        </p:nvSpPr>
        <p:spPr bwMode="auto">
          <a:xfrm>
            <a:off x="10916772" y="1506516"/>
            <a:ext cx="1000475" cy="3809387"/>
          </a:xfrm>
          <a:prstGeom prst="roundRect">
            <a:avLst>
              <a:gd name="adj" fmla="val 3153"/>
            </a:avLst>
          </a:prstGeom>
          <a:solidFill>
            <a:sysClr val="window" lastClr="FFFFFF"/>
          </a:solidFill>
          <a:ln w="12700" algn="ctr">
            <a:solidFill>
              <a:srgbClr val="1FB14A"/>
            </a:solidFill>
            <a:round/>
            <a:headEnd/>
            <a:tailEnd/>
          </a:ln>
        </p:spPr>
        <p:txBody>
          <a:bodyPr lIns="121873" tIns="60936" rIns="121873" bIns="60936" anchor="ctr"/>
          <a:lstStyle/>
          <a:p>
            <a:pPr defTabSz="121854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lang="en-US" sz="1000" u="sng" kern="0" dirty="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  <a:p>
            <a:pPr algn="just" defTabSz="1218540" fontAlgn="base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  <a:buSzPct val="80000"/>
              <a:defRPr/>
            </a:pPr>
            <a:endParaRPr lang="en-US" sz="1000" b="1" kern="0" dirty="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7" name="Round Same Side Corner Rectangle 26"/>
          <p:cNvSpPr/>
          <p:nvPr/>
        </p:nvSpPr>
        <p:spPr bwMode="auto">
          <a:xfrm>
            <a:off x="10983814" y="1137921"/>
            <a:ext cx="933433" cy="36277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FB14A"/>
          </a:solidFill>
          <a:ln w="25400" cap="flat" cmpd="sng" algn="ctr">
            <a:noFill/>
            <a:prstDash val="solid"/>
          </a:ln>
          <a:effectLst/>
        </p:spPr>
        <p:txBody>
          <a:bodyPr lIns="76153" tIns="38075" rIns="76153" bIns="38075" rtlCol="0" anchor="ctr"/>
          <a:lstStyle/>
          <a:p>
            <a:pPr algn="ctr" defTabSz="1218540">
              <a:defRPr/>
            </a:pPr>
            <a:r>
              <a:rPr lang="en-US" sz="933" b="1" kern="0" dirty="0">
                <a:solidFill>
                  <a:srgbClr val="FFFFFF"/>
                </a:solidFill>
                <a:latin typeface="Calibri" panose="020F0502020204030204" pitchFamily="34" charset="0"/>
              </a:rPr>
              <a:t>Data Consumption</a:t>
            </a:r>
          </a:p>
        </p:txBody>
      </p:sp>
      <p:pic>
        <p:nvPicPr>
          <p:cNvPr id="28" name="Picture 4" descr="Image result for personal compute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764" y="2136125"/>
            <a:ext cx="283413" cy="25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mage result for web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253" y="2507759"/>
            <a:ext cx="256368" cy="2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1302109" y="2494079"/>
            <a:ext cx="659599" cy="369283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540"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panose="020F0502020204030204" pitchFamily="34" charset="0"/>
              </a:rPr>
              <a:t>Web Service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331395" y="2063876"/>
            <a:ext cx="659599" cy="369283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540"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panose="020F0502020204030204" pitchFamily="34" charset="0"/>
              </a:rPr>
              <a:t>PC</a:t>
            </a:r>
          </a:p>
          <a:p>
            <a:pPr algn="ctr" defTabSz="1218540"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panose="020F0502020204030204" pitchFamily="34" charset="0"/>
              </a:rPr>
              <a:t>(VPN)</a:t>
            </a:r>
          </a:p>
        </p:txBody>
      </p:sp>
      <p:pic>
        <p:nvPicPr>
          <p:cNvPr id="32" name="Picture 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834" y="2959947"/>
            <a:ext cx="372913" cy="32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1226991" y="2923067"/>
            <a:ext cx="659599" cy="369283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540"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panose="020F0502020204030204" pitchFamily="34" charset="0"/>
              </a:rPr>
              <a:t>Smart</a:t>
            </a:r>
          </a:p>
          <a:p>
            <a:pPr algn="ctr" defTabSz="1218540"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panose="020F0502020204030204" pitchFamily="34" charset="0"/>
              </a:rPr>
              <a:t>Phone</a:t>
            </a:r>
          </a:p>
        </p:txBody>
      </p:sp>
      <p:pic>
        <p:nvPicPr>
          <p:cNvPr id="34" name="Picture 8" descr="http://www.iconsdb.com/icons/preview/gray/database-5-xxl.png"/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1FB14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135" y="3377544"/>
            <a:ext cx="329644" cy="2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0995426" y="3680189"/>
            <a:ext cx="939895" cy="410192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540">
              <a:defRPr/>
            </a:pPr>
            <a:r>
              <a:rPr lang="en-US" sz="933" b="1" kern="0" dirty="0">
                <a:solidFill>
                  <a:prstClr val="black"/>
                </a:solidFill>
                <a:latin typeface="Calibri" panose="020F0502020204030204" pitchFamily="34" charset="0"/>
              </a:rPr>
              <a:t>Downstream Data Systems</a:t>
            </a:r>
          </a:p>
        </p:txBody>
      </p:sp>
      <p:pic>
        <p:nvPicPr>
          <p:cNvPr id="36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369" y="4233334"/>
            <a:ext cx="499651" cy="3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302394" y="4838950"/>
            <a:ext cx="1419351" cy="584727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>
            <a:defPPr>
              <a:defRPr lang="en-US"/>
            </a:defPPr>
            <a:lvl1pPr algn="ctr" defTabSz="1218570">
              <a:defRPr sz="1000" kern="0">
                <a:solidFill>
                  <a:prstClr val="black"/>
                </a:solidFill>
                <a:latin typeface="Calibri" panose="020F0502020204030204" pitchFamily="34" charset="0"/>
              </a:defRPr>
            </a:lvl1pPr>
          </a:lstStyle>
          <a:p>
            <a:pPr defTabSz="1218540"/>
            <a:r>
              <a:rPr lang="en-US" dirty="0"/>
              <a:t>Azure API Management</a:t>
            </a:r>
          </a:p>
          <a:p>
            <a:pPr defTabSz="1218540"/>
            <a:r>
              <a:rPr lang="en-US" dirty="0"/>
              <a:t>&amp; Logic APP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924032" y="1513819"/>
            <a:ext cx="184581" cy="3782228"/>
          </a:xfrm>
          <a:prstGeom prst="rect">
            <a:avLst/>
          </a:prstGeom>
          <a:solidFill>
            <a:srgbClr val="1FB14A"/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 defTabSz="914354">
              <a:defRPr/>
            </a:pPr>
            <a:r>
              <a:rPr lang="en-US" sz="800" b="1" kern="0" dirty="0">
                <a:solidFill>
                  <a:prstClr val="white"/>
                </a:solidFill>
                <a:latin typeface="Calibiri"/>
              </a:rPr>
              <a:t>VPN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98667" y="1455132"/>
            <a:ext cx="105256" cy="4014221"/>
          </a:xfrm>
          <a:prstGeom prst="rect">
            <a:avLst/>
          </a:prstGeom>
          <a:solidFill>
            <a:srgbClr val="213E97"/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algn="ctr" defTabSz="914354">
              <a:defRPr/>
            </a:pPr>
            <a:r>
              <a:rPr lang="en-US" sz="933" kern="0" dirty="0">
                <a:solidFill>
                  <a:prstClr val="white"/>
                </a:solidFill>
                <a:latin typeface="Calibiri"/>
              </a:rPr>
              <a:t>Firewall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92274" y="3309617"/>
            <a:ext cx="1190964" cy="6792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40112" y="3620299"/>
            <a:ext cx="1079597" cy="7233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b"/>
          <a:lstStyle/>
          <a:p>
            <a:pPr algn="ctr" defTabSz="1219080"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845154" y="1834641"/>
            <a:ext cx="901460" cy="34543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solidFill>
              <a:srgbClr val="213E97"/>
            </a:solidFill>
            <a:prstDash val="solid"/>
            <a:miter lim="800000"/>
          </a:ln>
          <a:effectLst/>
        </p:spPr>
        <p:txBody>
          <a:bodyPr vert="vert270" lIns="57124" tIns="28563" rIns="57124" bIns="28563" rtlCol="0" anchor="ctr"/>
          <a:lstStyle/>
          <a:p>
            <a:pPr algn="ctr" defTabSz="285517">
              <a:spcAft>
                <a:spcPts val="375"/>
              </a:spcAft>
              <a:defRPr/>
            </a:pPr>
            <a:endParaRPr lang="en-US" sz="900" b="1" kern="0" dirty="0">
              <a:solidFill>
                <a:prstClr val="white"/>
              </a:solidFill>
              <a:latin typeface="Calibri" panose="020F0502020204030204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62" name="Round Same Side Corner Rectangle 61"/>
          <p:cNvSpPr/>
          <p:nvPr/>
        </p:nvSpPr>
        <p:spPr>
          <a:xfrm>
            <a:off x="9845153" y="1513819"/>
            <a:ext cx="910108" cy="3241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13E9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09">
              <a:defRPr/>
            </a:pPr>
            <a:r>
              <a:rPr lang="en-US" sz="1067" b="1" kern="0" dirty="0">
                <a:solidFill>
                  <a:srgbClr val="FFFFFF"/>
                </a:solidFill>
                <a:latin typeface="Calibri" panose="020F0502020204030204"/>
              </a:rPr>
              <a:t>Publish Layer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414971" y="1556770"/>
            <a:ext cx="1165964" cy="2046964"/>
          </a:xfrm>
          <a:prstGeom prst="rect">
            <a:avLst/>
          </a:prstGeom>
          <a:solidFill>
            <a:sysClr val="window" lastClr="FFFFFF">
              <a:alpha val="16000"/>
            </a:sysClr>
          </a:solidFill>
          <a:ln w="12700" cap="flat" cmpd="sng" algn="ctr">
            <a:solidFill>
              <a:srgbClr val="0537A3"/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680" y="4834643"/>
            <a:ext cx="794496" cy="42599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06" y="4687496"/>
            <a:ext cx="739937" cy="223051"/>
          </a:xfrm>
          <a:prstGeom prst="rect">
            <a:avLst/>
          </a:prstGeom>
        </p:spPr>
      </p:pic>
      <p:cxnSp>
        <p:nvCxnSpPr>
          <p:cNvPr id="75" name="Straight Arrow Connector 74"/>
          <p:cNvCxnSpPr/>
          <p:nvPr/>
        </p:nvCxnSpPr>
        <p:spPr>
          <a:xfrm>
            <a:off x="1112356" y="4484035"/>
            <a:ext cx="293409" cy="209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6" name="Pentagon 75"/>
          <p:cNvSpPr/>
          <p:nvPr/>
        </p:nvSpPr>
        <p:spPr>
          <a:xfrm>
            <a:off x="1" y="701678"/>
            <a:ext cx="4151179" cy="360501"/>
          </a:xfrm>
          <a:prstGeom prst="homePlate">
            <a:avLst/>
          </a:prstGeom>
          <a:solidFill>
            <a:srgbClr val="213E9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sz="1200" b="1" kern="0" dirty="0">
                <a:solidFill>
                  <a:prstClr val="white"/>
                </a:solidFill>
                <a:latin typeface="Calibri" panose="020F0502020204030204"/>
              </a:rPr>
              <a:t>Source </a:t>
            </a:r>
            <a:r>
              <a:rPr lang="en-US" sz="1200" b="1" kern="0" dirty="0">
                <a:solidFill>
                  <a:prstClr val="white"/>
                </a:solidFill>
                <a:latin typeface="Calibri" panose="020F0502020204030204"/>
              </a:rPr>
              <a:t>layer</a:t>
            </a:r>
          </a:p>
        </p:txBody>
      </p:sp>
      <p:sp>
        <p:nvSpPr>
          <p:cNvPr id="77" name="Pentagon 76"/>
          <p:cNvSpPr/>
          <p:nvPr/>
        </p:nvSpPr>
        <p:spPr>
          <a:xfrm>
            <a:off x="4181604" y="695882"/>
            <a:ext cx="4145280" cy="387893"/>
          </a:xfrm>
          <a:prstGeom prst="homePlate">
            <a:avLst/>
          </a:prstGeom>
          <a:solidFill>
            <a:srgbClr val="213E9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sz="1200" b="1" kern="0" dirty="0">
                <a:solidFill>
                  <a:prstClr val="white"/>
                </a:solidFill>
                <a:latin typeface="Calibri" panose="020F0502020204030204"/>
              </a:rPr>
              <a:t>Aggregate layer</a:t>
            </a:r>
          </a:p>
        </p:txBody>
      </p:sp>
      <p:sp>
        <p:nvSpPr>
          <p:cNvPr id="78" name="Pentagon 77"/>
          <p:cNvSpPr/>
          <p:nvPr/>
        </p:nvSpPr>
        <p:spPr>
          <a:xfrm>
            <a:off x="8320811" y="698095"/>
            <a:ext cx="1584960" cy="396309"/>
          </a:xfrm>
          <a:prstGeom prst="homePlate">
            <a:avLst/>
          </a:prstGeom>
          <a:solidFill>
            <a:srgbClr val="213E9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sz="1200" b="1" kern="0" dirty="0">
                <a:solidFill>
                  <a:prstClr val="white"/>
                </a:solidFill>
                <a:latin typeface="Calibri" panose="020F0502020204030204"/>
              </a:rPr>
              <a:t>Analyze layer</a:t>
            </a:r>
          </a:p>
        </p:txBody>
      </p:sp>
      <p:sp>
        <p:nvSpPr>
          <p:cNvPr id="79" name="Pentagon 78"/>
          <p:cNvSpPr/>
          <p:nvPr/>
        </p:nvSpPr>
        <p:spPr>
          <a:xfrm>
            <a:off x="10039766" y="692296"/>
            <a:ext cx="2119135" cy="374504"/>
          </a:xfrm>
          <a:prstGeom prst="homePlate">
            <a:avLst/>
          </a:prstGeom>
          <a:solidFill>
            <a:srgbClr val="213E9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sz="1200" b="1" kern="0" dirty="0">
                <a:solidFill>
                  <a:prstClr val="white"/>
                </a:solidFill>
                <a:latin typeface="Calibri" panose="020F0502020204030204"/>
              </a:rPr>
              <a:t>Publish layer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16744" y="3520255"/>
            <a:ext cx="293409" cy="209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1" name="Straight Arrow Connector 80"/>
          <p:cNvCxnSpPr/>
          <p:nvPr/>
        </p:nvCxnSpPr>
        <p:spPr>
          <a:xfrm>
            <a:off x="1113426" y="2202547"/>
            <a:ext cx="293409" cy="209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4" name="TextBox 83"/>
          <p:cNvSpPr txBox="1"/>
          <p:nvPr/>
        </p:nvSpPr>
        <p:spPr>
          <a:xfrm>
            <a:off x="9770139" y="2286171"/>
            <a:ext cx="959604" cy="410192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>
            <a:defPPr>
              <a:defRPr lang="en-US"/>
            </a:defPPr>
            <a:lvl1pPr marR="0" lvl="0" indent="0" algn="ctr" defTabSz="91399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i="0" u="none" strike="noStrike" kern="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Calibri" panose="020F0502020204030204" pitchFamily="34" charset="0"/>
              </a:defRPr>
            </a:lvl1pPr>
          </a:lstStyle>
          <a:p>
            <a:pPr defTabSz="1218600">
              <a:defRPr/>
            </a:pPr>
            <a:r>
              <a:rPr lang="en-US" sz="933" dirty="0"/>
              <a:t>Azure Analysis Service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674731" y="1716961"/>
            <a:ext cx="884772" cy="1194177"/>
          </a:xfrm>
          <a:prstGeom prst="rect">
            <a:avLst/>
          </a:prstGeom>
          <a:noFill/>
          <a:ln w="12700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40">
              <a:defRPr/>
            </a:pPr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93" name="Straight Arrow Connector 92"/>
          <p:cNvCxnSpPr>
            <a:endCxn id="122" idx="2"/>
          </p:cNvCxnSpPr>
          <p:nvPr/>
        </p:nvCxnSpPr>
        <p:spPr>
          <a:xfrm flipV="1">
            <a:off x="3788210" y="2911139"/>
            <a:ext cx="2279" cy="737935"/>
          </a:xfrm>
          <a:prstGeom prst="straightConnector1">
            <a:avLst/>
          </a:prstGeom>
          <a:noFill/>
          <a:ln w="6350" cap="flat" cmpd="sng" algn="ctr">
            <a:solidFill>
              <a:srgbClr val="1FB14A"/>
            </a:solidFill>
            <a:prstDash val="sysDash"/>
            <a:tailEnd type="triangle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5678202" y="1716961"/>
            <a:ext cx="881303" cy="435775"/>
          </a:xfrm>
          <a:prstGeom prst="rect">
            <a:avLst/>
          </a:prstGeom>
          <a:solidFill>
            <a:srgbClr val="0537A3"/>
          </a:solidFill>
          <a:ln w="6350" cap="flat" cmpd="sng" algn="ctr">
            <a:solidFill>
              <a:srgbClr val="18499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endParaRPr lang="en-US" sz="667" b="1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418340" y="1555783"/>
            <a:ext cx="1157781" cy="268348"/>
          </a:xfrm>
          <a:prstGeom prst="rect">
            <a:avLst/>
          </a:prstGeom>
          <a:solidFill>
            <a:srgbClr val="0537A3"/>
          </a:solidFill>
          <a:ln w="6350" cap="flat" cmpd="sng" algn="ctr">
            <a:solidFill>
              <a:srgbClr val="184998"/>
            </a:solidFill>
            <a:prstDash val="solid"/>
          </a:ln>
          <a:effectLst/>
        </p:spPr>
        <p:txBody>
          <a:bodyPr rtlCol="0" anchor="ctr"/>
          <a:lstStyle/>
          <a:p>
            <a:pPr algn="ctr" defTabSz="914309">
              <a:defRPr/>
            </a:pPr>
            <a:r>
              <a:rPr lang="en-US" sz="1067" b="1" kern="0" dirty="0">
                <a:solidFill>
                  <a:srgbClr val="FFFFFF"/>
                </a:solidFill>
                <a:latin typeface="Calibri" panose="020F0502020204030204"/>
              </a:rPr>
              <a:t>Curated Layer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69420" y="2057632"/>
            <a:ext cx="843288" cy="229653"/>
          </a:xfrm>
          <a:prstGeom prst="rect">
            <a:avLst/>
          </a:prstGeom>
          <a:solidFill>
            <a:srgbClr val="0537A3"/>
          </a:solidFill>
          <a:ln w="9525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ctr"/>
          <a:lstStyle/>
          <a:p>
            <a:pPr algn="ctr" defTabSz="457131">
              <a:defRPr/>
            </a:pPr>
            <a:r>
              <a:rPr lang="en-US" sz="933" kern="0" dirty="0">
                <a:solidFill>
                  <a:prstClr val="white"/>
                </a:solidFill>
                <a:latin typeface="Calibri" panose="020F0502020204030204" pitchFamily="34" charset="0"/>
              </a:rPr>
              <a:t>AMI/CIS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98995" y="2534696"/>
            <a:ext cx="843288" cy="229653"/>
          </a:xfrm>
          <a:prstGeom prst="rect">
            <a:avLst/>
          </a:prstGeom>
          <a:solidFill>
            <a:srgbClr val="0537A3"/>
          </a:solidFill>
          <a:ln w="9525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ctr"/>
          <a:lstStyle/>
          <a:p>
            <a:pPr algn="ctr" defTabSz="457131">
              <a:defRPr/>
            </a:pPr>
            <a:r>
              <a:rPr lang="en-US" sz="933" kern="0" dirty="0">
                <a:solidFill>
                  <a:prstClr val="white"/>
                </a:solidFill>
                <a:latin typeface="Calibri" panose="020F0502020204030204" pitchFamily="34" charset="0"/>
              </a:rPr>
              <a:t>NMS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89948" y="4724400"/>
            <a:ext cx="843288" cy="326584"/>
          </a:xfrm>
          <a:prstGeom prst="rect">
            <a:avLst/>
          </a:prstGeom>
          <a:solidFill>
            <a:srgbClr val="0537A3"/>
          </a:solidFill>
          <a:ln w="9525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ctr"/>
          <a:lstStyle/>
          <a:p>
            <a:pPr algn="ctr" defTabSz="457131"/>
            <a:r>
              <a:rPr lang="en-US" sz="933" kern="0" dirty="0">
                <a:solidFill>
                  <a:prstClr val="white"/>
                </a:solidFill>
                <a:latin typeface="Calibri" panose="020F0502020204030204" pitchFamily="34" charset="0"/>
              </a:rPr>
              <a:t>Real Time Data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6036" y="2951035"/>
            <a:ext cx="843288" cy="229653"/>
          </a:xfrm>
          <a:prstGeom prst="rect">
            <a:avLst/>
          </a:prstGeom>
          <a:solidFill>
            <a:srgbClr val="0537A3"/>
          </a:solidFill>
          <a:ln w="9525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ctr"/>
          <a:lstStyle/>
          <a:p>
            <a:pPr algn="ctr" defTabSz="457131"/>
            <a:r>
              <a:rPr lang="en-US" sz="933" kern="0" dirty="0">
                <a:solidFill>
                  <a:prstClr val="white"/>
                </a:solidFill>
                <a:latin typeface="Calibri" panose="020F0502020204030204" pitchFamily="34" charset="0"/>
              </a:rPr>
              <a:t>WMS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88969" y="5099372"/>
            <a:ext cx="843288" cy="229653"/>
          </a:xfrm>
          <a:prstGeom prst="rect">
            <a:avLst/>
          </a:prstGeom>
          <a:solidFill>
            <a:srgbClr val="0537A3"/>
          </a:solidFill>
          <a:ln w="9525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ctr"/>
          <a:lstStyle/>
          <a:p>
            <a:pPr algn="ctr" defTabSz="457131"/>
            <a:r>
              <a:rPr lang="en-US" sz="933" kern="0" dirty="0">
                <a:solidFill>
                  <a:prstClr val="white"/>
                </a:solidFill>
                <a:latin typeface="Calibri" panose="020F0502020204030204" pitchFamily="34" charset="0"/>
              </a:rPr>
              <a:t>IOT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872" y="5520737"/>
            <a:ext cx="1691253" cy="67981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4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42040" y="5869210"/>
            <a:ext cx="487680" cy="4436"/>
          </a:xfrm>
          <a:prstGeom prst="straightConnector1">
            <a:avLst/>
          </a:prstGeom>
          <a:noFill/>
          <a:ln w="6350" cap="flat" cmpd="sng" algn="ctr">
            <a:solidFill>
              <a:srgbClr val="1FB14A"/>
            </a:solidFill>
            <a:prstDash val="sysDash"/>
            <a:tailEnd type="triangle"/>
          </a:ln>
          <a:effectLst/>
        </p:spPr>
      </p:cxnSp>
      <p:cxnSp>
        <p:nvCxnSpPr>
          <p:cNvPr id="115" name="Straight Arrow Connector 114"/>
          <p:cNvCxnSpPr/>
          <p:nvPr/>
        </p:nvCxnSpPr>
        <p:spPr>
          <a:xfrm>
            <a:off x="135399" y="5697790"/>
            <a:ext cx="487680" cy="443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47507" y="5564743"/>
            <a:ext cx="50045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>
              <a:defRPr/>
            </a:pPr>
            <a:r>
              <a:rPr lang="en-US" sz="106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55261" y="5725579"/>
            <a:ext cx="119687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>
              <a:defRPr/>
            </a:pPr>
            <a:r>
              <a:rPr lang="en-US" sz="106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realtime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564950" y="1360967"/>
            <a:ext cx="8301420" cy="3944924"/>
          </a:xfrm>
          <a:prstGeom prst="rect">
            <a:avLst/>
          </a:prstGeom>
          <a:noFill/>
          <a:ln w="19050">
            <a:solidFill>
              <a:srgbClr val="8B54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2" name="Rectangle 131"/>
          <p:cNvSpPr/>
          <p:nvPr/>
        </p:nvSpPr>
        <p:spPr>
          <a:xfrm flipH="1">
            <a:off x="2546875" y="5300329"/>
            <a:ext cx="7190376" cy="206735"/>
          </a:xfrm>
          <a:prstGeom prst="rect">
            <a:avLst/>
          </a:prstGeom>
          <a:solidFill>
            <a:srgbClr val="213E9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6983" tIns="53492" rIns="106983" bIns="53492" numCol="1" rtlCol="0" anchor="ctr" anchorCtr="0" compatLnSpc="1">
            <a:prstTxWarp prst="textNoShape">
              <a:avLst/>
            </a:prstTxWarp>
          </a:bodyPr>
          <a:lstStyle/>
          <a:p>
            <a:pPr algn="ctr" defTabSz="995774">
              <a:defRPr/>
            </a:pPr>
            <a:r>
              <a:rPr lang="en-US" sz="1200" b="1" kern="0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Audit balance and control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307089" y="1664380"/>
            <a:ext cx="16329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en-US" sz="1067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Cleansed/</a:t>
            </a:r>
          </a:p>
          <a:p>
            <a:pPr algn="ctr" defTabSz="609570">
              <a:defRPr/>
            </a:pPr>
            <a:r>
              <a:rPr lang="en-US" sz="1067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Enriched 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188820" y="3298097"/>
            <a:ext cx="880541" cy="462847"/>
            <a:chOff x="127247" y="3094086"/>
            <a:chExt cx="660406" cy="347135"/>
          </a:xfrm>
        </p:grpSpPr>
        <p:sp>
          <p:nvSpPr>
            <p:cNvPr id="158" name="Rectangle 157"/>
            <p:cNvSpPr/>
            <p:nvPr/>
          </p:nvSpPr>
          <p:spPr>
            <a:xfrm>
              <a:off x="127247" y="3094086"/>
              <a:ext cx="660406" cy="347135"/>
            </a:xfrm>
            <a:prstGeom prst="rect">
              <a:avLst/>
            </a:prstGeom>
            <a:solidFill>
              <a:srgbClr val="0537A3"/>
            </a:solidFill>
            <a:ln w="9525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131">
                <a:defRPr/>
              </a:pPr>
              <a:r>
                <a:rPr lang="en-US" sz="933" kern="0" dirty="0">
                  <a:solidFill>
                    <a:prstClr val="white"/>
                  </a:solidFill>
                  <a:latin typeface="Calibri" panose="020F0502020204030204" pitchFamily="34" charset="0"/>
                </a:rPr>
                <a:t>GIS</a:t>
              </a:r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23" y="3287108"/>
              <a:ext cx="205751" cy="126835"/>
            </a:xfrm>
            <a:prstGeom prst="rect">
              <a:avLst/>
            </a:prstGeom>
          </p:spPr>
        </p:pic>
      </p:grpSp>
      <p:sp>
        <p:nvSpPr>
          <p:cNvPr id="164" name="TextBox 163"/>
          <p:cNvSpPr txBox="1"/>
          <p:nvPr/>
        </p:nvSpPr>
        <p:spPr>
          <a:xfrm>
            <a:off x="3366848" y="2547103"/>
            <a:ext cx="868073" cy="287274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600">
              <a:defRPr/>
            </a:pPr>
            <a:r>
              <a:rPr lang="en-US" sz="1067" b="1" kern="0" dirty="0">
                <a:solidFill>
                  <a:srgbClr val="141414"/>
                </a:solidFill>
                <a:latin typeface="Calibri" panose="020F0502020204030204"/>
                <a:cs typeface="Calibri" panose="020F0502020204030204" pitchFamily="34" charset="0"/>
              </a:rPr>
              <a:t>ADLS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320813" y="2400685"/>
            <a:ext cx="136831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Azure SQL Data Warehouse &amp; SQL DB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351204" y="3587883"/>
            <a:ext cx="905001" cy="451485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609570">
              <a:defRPr/>
            </a:pPr>
            <a:r>
              <a:rPr lang="en-US" sz="1067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</a:t>
            </a:r>
          </a:p>
          <a:p>
            <a:pPr algn="ctr" defTabSz="609570">
              <a:defRPr/>
            </a:pPr>
            <a:r>
              <a:rPr lang="en-US" sz="1067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DataBricks</a:t>
            </a:r>
          </a:p>
        </p:txBody>
      </p:sp>
      <p:pic>
        <p:nvPicPr>
          <p:cNvPr id="175" name="Picture 4" descr="Image result for spark streaming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64" y="3351425"/>
            <a:ext cx="461717" cy="34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52682" y="3422668"/>
            <a:ext cx="478287" cy="26174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7" name="TextBox 176"/>
          <p:cNvSpPr txBox="1"/>
          <p:nvPr/>
        </p:nvSpPr>
        <p:spPr>
          <a:xfrm>
            <a:off x="3393255" y="3999477"/>
            <a:ext cx="765704" cy="1777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914332">
              <a:defRPr/>
            </a:pPr>
            <a:r>
              <a:rPr lang="en-US" sz="1067" b="1" kern="0" dirty="0">
                <a:solidFill>
                  <a:srgbClr val="141414"/>
                </a:solidFill>
                <a:latin typeface="Calibri" panose="020F0502020204030204"/>
                <a:cs typeface="Calibri" panose="020F0502020204030204" pitchFamily="34" charset="0"/>
              </a:rPr>
              <a:t>Azure Event Hub</a:t>
            </a:r>
          </a:p>
        </p:txBody>
      </p:sp>
      <p:pic>
        <p:nvPicPr>
          <p:cNvPr id="178" name="Picture 2" descr="https://s3-us-west-1.amazonaws.com/striim-prod-media/wp-content/uploads/2019/02/08170252/EventsHub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41" y="3638709"/>
            <a:ext cx="341467" cy="34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4" descr="https://pbs.twimg.com/profile_images/885688361834250240/a6Fc-jbW_400x400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40" y="2794744"/>
            <a:ext cx="501529" cy="50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640" y="1903676"/>
            <a:ext cx="360653" cy="36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pbs.twimg.com/profile_images/1117929641530933250/tC2ptE3H_400x400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71729" y="4594267"/>
            <a:ext cx="352080" cy="35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9561674" y="3681197"/>
            <a:ext cx="1419351" cy="451485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600">
              <a:defRPr/>
            </a:pPr>
            <a:r>
              <a:rPr lang="en-US" sz="1067" kern="0" dirty="0">
                <a:solidFill>
                  <a:srgbClr val="44546A"/>
                </a:solidFill>
                <a:latin typeface="Calibri" panose="020F0502020204030204"/>
                <a:cs typeface="Calibri" panose="020F0502020204030204" pitchFamily="34" charset="0"/>
              </a:rPr>
              <a:t>Azure API </a:t>
            </a:r>
          </a:p>
          <a:p>
            <a:pPr algn="ctr" defTabSz="1218600">
              <a:defRPr/>
            </a:pPr>
            <a:r>
              <a:rPr lang="en-US" sz="1067" kern="0" dirty="0">
                <a:solidFill>
                  <a:srgbClr val="44546A"/>
                </a:solidFill>
                <a:latin typeface="Calibri" panose="020F0502020204030204"/>
                <a:cs typeface="Calibri" panose="020F0502020204030204" pitchFamily="34" charset="0"/>
              </a:rPr>
              <a:t>APP</a:t>
            </a:r>
          </a:p>
        </p:txBody>
      </p:sp>
      <p:pic>
        <p:nvPicPr>
          <p:cNvPr id="189" name="Picture 10" descr="https://pbs.twimg.com/profile_images/1117929641530933250/tC2ptE3H_400x400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90960" y="4118529"/>
            <a:ext cx="307905" cy="30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0" descr="Image result for azure data factory ico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62" y="2073336"/>
            <a:ext cx="554428" cy="2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69"/>
          <p:cNvSpPr txBox="1"/>
          <p:nvPr/>
        </p:nvSpPr>
        <p:spPr>
          <a:xfrm>
            <a:off x="2367871" y="1633549"/>
            <a:ext cx="125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609570">
              <a:defRPr/>
            </a:pPr>
            <a:r>
              <a:rPr lang="en-US" sz="1200" dirty="0">
                <a:solidFill>
                  <a:srgbClr val="141414"/>
                </a:solidFill>
              </a:rPr>
              <a:t>Azure Data Factory V2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959609" y="5546655"/>
            <a:ext cx="1080864" cy="69299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1FB14A"/>
            </a:solidFill>
            <a:prstDash val="sysDash"/>
          </a:ln>
          <a:effectLst/>
        </p:spPr>
        <p:txBody>
          <a:bodyPr lIns="91387" tIns="45689" rIns="91387" bIns="45689" rtlCol="0" anchor="t"/>
          <a:lstStyle/>
          <a:p>
            <a:pPr algn="ctr" defTabSz="639559">
              <a:defRPr/>
            </a:pPr>
            <a:endParaRPr lang="en-US" sz="1100" b="1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3407360" y="5544640"/>
            <a:ext cx="1285013" cy="698355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rgbClr val="1FB14A"/>
            </a:solidFill>
            <a:prstDash val="solid"/>
          </a:ln>
          <a:effectLst/>
        </p:spPr>
        <p:txBody>
          <a:bodyPr lIns="91387" tIns="45689" rIns="91387" bIns="45689" rtlCol="0" anchor="t"/>
          <a:lstStyle/>
          <a:p>
            <a:pPr algn="ctr" defTabSz="639559">
              <a:defRPr/>
            </a:pPr>
            <a:endParaRPr lang="en-US" sz="800" b="1" kern="0" dirty="0">
              <a:solidFill>
                <a:prstClr val="black"/>
              </a:solidFill>
              <a:latin typeface="Calibri" panose="020F0502020204030204" pitchFamily="34" charset="0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4778168" y="5560742"/>
            <a:ext cx="1285013" cy="66068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rgbClr val="1FB14A"/>
            </a:solidFill>
            <a:prstDash val="solid"/>
          </a:ln>
          <a:effectLst/>
        </p:spPr>
        <p:txBody>
          <a:bodyPr lIns="91387" tIns="45689" rIns="91387" bIns="45689" rtlCol="0" anchor="t"/>
          <a:lstStyle/>
          <a:p>
            <a:pPr algn="ctr" defTabSz="639559"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rPr>
              <a:t>Secure Key Management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7531185" y="5567681"/>
            <a:ext cx="1461536" cy="621713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rgbClr val="1FB14A"/>
            </a:solidFill>
            <a:prstDash val="solid"/>
          </a:ln>
          <a:effectLst/>
        </p:spPr>
        <p:txBody>
          <a:bodyPr lIns="91387" tIns="45689" rIns="91387" bIns="45689" rtlCol="0" anchor="t"/>
          <a:lstStyle/>
          <a:p>
            <a:pPr algn="ctr" defTabSz="639559">
              <a:defRPr/>
            </a:pPr>
            <a:r>
              <a:rPr lang="en-US" sz="933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rPr>
              <a:t>Monitoring and Administration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 flipH="1" flipV="1">
            <a:off x="3022453" y="5661755"/>
            <a:ext cx="404888" cy="369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87" name="TextBox 186"/>
          <p:cNvSpPr txBox="1"/>
          <p:nvPr/>
        </p:nvSpPr>
        <p:spPr>
          <a:xfrm>
            <a:off x="1822887" y="5716427"/>
            <a:ext cx="1069116" cy="369283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540"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panose="020F0502020204030204" pitchFamily="34" charset="0"/>
              </a:rPr>
              <a:t>Azure Active Directory </a:t>
            </a:r>
          </a:p>
        </p:txBody>
      </p:sp>
      <p:cxnSp>
        <p:nvCxnSpPr>
          <p:cNvPr id="190" name="Straight Arrow Connector 189"/>
          <p:cNvCxnSpPr/>
          <p:nvPr/>
        </p:nvCxnSpPr>
        <p:spPr>
          <a:xfrm flipH="1" flipV="1">
            <a:off x="3025005" y="6119738"/>
            <a:ext cx="404888" cy="369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91" name="Rectangle 190"/>
          <p:cNvSpPr/>
          <p:nvPr/>
        </p:nvSpPr>
        <p:spPr>
          <a:xfrm>
            <a:off x="3335259" y="5531775"/>
            <a:ext cx="1427831" cy="666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39559">
              <a:defRPr/>
            </a:pPr>
            <a:r>
              <a:rPr lang="en-US" sz="933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rPr>
              <a:t>Authentication, Authorization, Accounting &amp; </a:t>
            </a:r>
          </a:p>
          <a:p>
            <a:pPr algn="ctr" defTabSz="639559">
              <a:defRPr/>
            </a:pPr>
            <a:r>
              <a:rPr lang="en-US" sz="933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rPr>
              <a:t>Data Protection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9075392" y="5567680"/>
            <a:ext cx="1577483" cy="621712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rgbClr val="1FB14A"/>
            </a:solidFill>
            <a:prstDash val="solid"/>
          </a:ln>
          <a:effectLst/>
        </p:spPr>
        <p:txBody>
          <a:bodyPr lIns="91387" tIns="45689" rIns="91387" bIns="45689" rtlCol="0" anchor="t"/>
          <a:lstStyle/>
          <a:p>
            <a:pPr algn="ctr" defTabSz="639559"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rPr>
              <a:t>Azure DevOps</a:t>
            </a: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3260" y="5763880"/>
            <a:ext cx="276544" cy="2765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57" y="5877932"/>
            <a:ext cx="480123" cy="266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1" name="TextBox 200"/>
          <p:cNvSpPr txBox="1"/>
          <p:nvPr/>
        </p:nvSpPr>
        <p:spPr>
          <a:xfrm>
            <a:off x="7715647" y="5869304"/>
            <a:ext cx="1502820" cy="307648"/>
          </a:xfrm>
          <a:prstGeom prst="rect">
            <a:avLst/>
          </a:prstGeom>
          <a:noFill/>
        </p:spPr>
        <p:txBody>
          <a:bodyPr wrap="square" lIns="162497" tIns="81248" rIns="162497" bIns="81248" rtlCol="0">
            <a:spAutoFit/>
          </a:bodyPr>
          <a:lstStyle/>
          <a:p>
            <a:pPr algn="ctr" defTabSz="1624841">
              <a:defRPr/>
            </a:pPr>
            <a:r>
              <a:rPr lang="en-US" sz="933" b="1" kern="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Monitor</a:t>
            </a: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03" y="5754179"/>
            <a:ext cx="351079" cy="351079"/>
          </a:xfrm>
          <a:prstGeom prst="rect">
            <a:avLst/>
          </a:prstGeom>
        </p:spPr>
      </p:pic>
      <p:sp>
        <p:nvSpPr>
          <p:cNvPr id="204" name="Rounded Rectangle 203"/>
          <p:cNvSpPr/>
          <p:nvPr/>
        </p:nvSpPr>
        <p:spPr>
          <a:xfrm>
            <a:off x="6126480" y="5552766"/>
            <a:ext cx="1310640" cy="67579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rgbClr val="1FB14A"/>
            </a:solidFill>
            <a:prstDash val="solid"/>
          </a:ln>
          <a:effectLst/>
        </p:spPr>
        <p:txBody>
          <a:bodyPr lIns="91387" tIns="45689" rIns="91387" bIns="45689" rtlCol="0" anchor="t"/>
          <a:lstStyle/>
          <a:p>
            <a:pPr algn="ctr" defTabSz="639559">
              <a:defRPr/>
            </a:pPr>
            <a:r>
              <a:rPr lang="en-US" sz="933" b="1" kern="0" dirty="0">
                <a:solidFill>
                  <a:prstClr val="black"/>
                </a:solidFill>
                <a:latin typeface="Calibri" panose="020F0502020204030204" pitchFamily="34" charset="0"/>
              </a:rPr>
              <a:t>Orchestration </a:t>
            </a:r>
          </a:p>
        </p:txBody>
      </p:sp>
      <p:pic>
        <p:nvPicPr>
          <p:cNvPr id="205" name="Picture 10" descr="Image result for azure data factory ico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727" y="5827472"/>
            <a:ext cx="554428" cy="2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TextBox 205"/>
          <p:cNvSpPr txBox="1"/>
          <p:nvPr/>
        </p:nvSpPr>
        <p:spPr>
          <a:xfrm>
            <a:off x="6260131" y="5838368"/>
            <a:ext cx="1502820" cy="307648"/>
          </a:xfrm>
          <a:prstGeom prst="rect">
            <a:avLst/>
          </a:prstGeom>
          <a:noFill/>
        </p:spPr>
        <p:txBody>
          <a:bodyPr wrap="square" lIns="162497" tIns="81248" rIns="162497" bIns="81248" rtlCol="0">
            <a:spAutoFit/>
          </a:bodyPr>
          <a:lstStyle/>
          <a:p>
            <a:pPr algn="ctr" defTabSz="1624841">
              <a:defRPr/>
            </a:pPr>
            <a:r>
              <a:rPr lang="en-US" sz="933" b="1" kern="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Factory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4868639" y="5896221"/>
            <a:ext cx="1502820" cy="307648"/>
          </a:xfrm>
          <a:prstGeom prst="rect">
            <a:avLst/>
          </a:prstGeom>
          <a:noFill/>
        </p:spPr>
        <p:txBody>
          <a:bodyPr wrap="square" lIns="162497" tIns="81248" rIns="162497" bIns="81248" rtlCol="0">
            <a:spAutoFit/>
          </a:bodyPr>
          <a:lstStyle/>
          <a:p>
            <a:pPr algn="ctr" defTabSz="1624841">
              <a:defRPr/>
            </a:pPr>
            <a:r>
              <a:rPr lang="en-US" sz="933" b="1" kern="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Vault</a:t>
            </a: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71" y="5882652"/>
            <a:ext cx="312448" cy="31244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051" y="1739457"/>
            <a:ext cx="426511" cy="3400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0" name="TextBox 209"/>
          <p:cNvSpPr txBox="1"/>
          <p:nvPr/>
        </p:nvSpPr>
        <p:spPr>
          <a:xfrm>
            <a:off x="6776360" y="2051665"/>
            <a:ext cx="131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609570">
              <a:defRPr/>
            </a:pPr>
            <a:r>
              <a:rPr lang="en-US" sz="1200" dirty="0">
                <a:solidFill>
                  <a:srgbClr val="141414"/>
                </a:solidFill>
              </a:rPr>
              <a:t>Azure Databricks</a:t>
            </a:r>
            <a:endParaRPr lang="en-US" sz="1200" b="1" dirty="0">
              <a:solidFill>
                <a:srgbClr val="141414"/>
              </a:solidFill>
            </a:endParaRPr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3830" y="1790417"/>
            <a:ext cx="426511" cy="3400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0" name="TextBox 229"/>
          <p:cNvSpPr txBox="1"/>
          <p:nvPr/>
        </p:nvSpPr>
        <p:spPr>
          <a:xfrm>
            <a:off x="4211139" y="2102625"/>
            <a:ext cx="131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609570">
              <a:defRPr/>
            </a:pPr>
            <a:r>
              <a:rPr lang="en-US" sz="1200" dirty="0">
                <a:solidFill>
                  <a:srgbClr val="141414"/>
                </a:solidFill>
              </a:rPr>
              <a:t>Azure Databricks</a:t>
            </a:r>
            <a:endParaRPr lang="en-US" sz="1200" b="1" dirty="0">
              <a:solidFill>
                <a:srgbClr val="141414"/>
              </a:solidFill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01" y="4383499"/>
            <a:ext cx="444887" cy="444887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5807164" y="4380433"/>
            <a:ext cx="1355533" cy="4234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609570">
              <a:defRPr/>
            </a:pPr>
            <a:r>
              <a:rPr lang="en-US" sz="12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Streaming Analytics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564993" y="3595292"/>
            <a:ext cx="1172259" cy="533415"/>
          </a:xfrm>
          <a:prstGeom prst="rect">
            <a:avLst/>
          </a:prstGeom>
          <a:noFill/>
        </p:spPr>
        <p:txBody>
          <a:bodyPr wrap="square" lIns="162497" tIns="81248" rIns="162497" bIns="81248" rtlCol="0">
            <a:spAutoFit/>
          </a:bodyPr>
          <a:lstStyle/>
          <a:p>
            <a:pPr algn="ctr" defTabSz="609570">
              <a:defRPr/>
            </a:pPr>
            <a:r>
              <a:rPr lang="en-US" sz="12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Azure Functions</a:t>
            </a:r>
          </a:p>
        </p:txBody>
      </p:sp>
      <p:pic>
        <p:nvPicPr>
          <p:cNvPr id="255" name="Picture 2" descr="Related image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17805" r="20567" b="20729"/>
          <a:stretch/>
        </p:blipFill>
        <p:spPr bwMode="auto">
          <a:xfrm>
            <a:off x="8507060" y="3712394"/>
            <a:ext cx="268605" cy="26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60"/>
          <p:cNvPicPr>
            <a:picLocks noChangeAspect="1"/>
          </p:cNvPicPr>
          <p:nvPr/>
        </p:nvPicPr>
        <p:blipFill rotWithShape="1"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9649" r="2882" b="21382"/>
          <a:stretch/>
        </p:blipFill>
        <p:spPr>
          <a:xfrm>
            <a:off x="11175465" y="1566235"/>
            <a:ext cx="845828" cy="313269"/>
          </a:xfrm>
          <a:prstGeom prst="rect">
            <a:avLst/>
          </a:prstGeom>
          <a:solidFill>
            <a:srgbClr val="0098D7"/>
          </a:solidFill>
        </p:spPr>
      </p:pic>
      <p:cxnSp>
        <p:nvCxnSpPr>
          <p:cNvPr id="262" name="Straight Arrow Connector 261"/>
          <p:cNvCxnSpPr/>
          <p:nvPr/>
        </p:nvCxnSpPr>
        <p:spPr>
          <a:xfrm>
            <a:off x="122253" y="6062143"/>
            <a:ext cx="487680" cy="4436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50000"/>
              </a:schemeClr>
            </a:solidFill>
            <a:prstDash val="sysDash"/>
            <a:tailEnd type="triangle"/>
          </a:ln>
          <a:effectLst/>
        </p:spPr>
      </p:cxnSp>
      <p:sp>
        <p:nvSpPr>
          <p:cNvPr id="263" name="TextBox 262"/>
          <p:cNvSpPr txBox="1"/>
          <p:nvPr/>
        </p:nvSpPr>
        <p:spPr>
          <a:xfrm>
            <a:off x="570963" y="5919875"/>
            <a:ext cx="119687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>
              <a:defRPr/>
            </a:pPr>
            <a:r>
              <a:rPr lang="en-US" sz="106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</a:t>
            </a:r>
          </a:p>
        </p:txBody>
      </p:sp>
      <p:cxnSp>
        <p:nvCxnSpPr>
          <p:cNvPr id="264" name="Elbow Connector 263"/>
          <p:cNvCxnSpPr>
            <a:stCxn id="50" idx="0"/>
            <a:endCxn id="90" idx="2"/>
          </p:cNvCxnSpPr>
          <p:nvPr/>
        </p:nvCxnSpPr>
        <p:spPr>
          <a:xfrm rot="5400000" flipH="1" flipV="1">
            <a:off x="5753199" y="2945696"/>
            <a:ext cx="398479" cy="329363"/>
          </a:xfrm>
          <a:prstGeom prst="bentConnector3">
            <a:avLst/>
          </a:prstGeom>
          <a:noFill/>
          <a:ln w="6350" cap="flat" cmpd="sng" algn="ctr">
            <a:solidFill>
              <a:srgbClr val="1FB14A"/>
            </a:solidFill>
            <a:prstDash val="sysDash"/>
            <a:headEnd type="triangle"/>
            <a:tailEnd type="triangle"/>
          </a:ln>
          <a:effectLst/>
        </p:spPr>
      </p:cxnSp>
      <p:cxnSp>
        <p:nvCxnSpPr>
          <p:cNvPr id="7198" name="Straight Connector 7197"/>
          <p:cNvCxnSpPr/>
          <p:nvPr/>
        </p:nvCxnSpPr>
        <p:spPr>
          <a:xfrm>
            <a:off x="8422834" y="2814953"/>
            <a:ext cx="1165964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8435337" y="3289297"/>
            <a:ext cx="105305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en-US" sz="933" b="1" dirty="0">
                <a:solidFill>
                  <a:prstClr val="black"/>
                </a:solidFill>
                <a:latin typeface="Calibri" panose="020F0502020204030204"/>
              </a:rPr>
              <a:t>Cosmos DB</a:t>
            </a:r>
          </a:p>
        </p:txBody>
      </p:sp>
      <p:cxnSp>
        <p:nvCxnSpPr>
          <p:cNvPr id="272" name="Straight Arrow Connector 271"/>
          <p:cNvCxnSpPr/>
          <p:nvPr/>
        </p:nvCxnSpPr>
        <p:spPr>
          <a:xfrm flipV="1">
            <a:off x="11052370" y="3542650"/>
            <a:ext cx="128140" cy="264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8" name="TextBox 297"/>
          <p:cNvSpPr txBox="1"/>
          <p:nvPr/>
        </p:nvSpPr>
        <p:spPr>
          <a:xfrm>
            <a:off x="9594311" y="4931531"/>
            <a:ext cx="1419351" cy="266628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600">
              <a:defRPr/>
            </a:pPr>
            <a:r>
              <a:rPr lang="en-US" sz="933" kern="0" dirty="0">
                <a:solidFill>
                  <a:srgbClr val="44546A"/>
                </a:solidFill>
                <a:latin typeface="Calibri" panose="020F0502020204030204"/>
                <a:cs typeface="Calibri" panose="020F0502020204030204" pitchFamily="34" charset="0"/>
              </a:rPr>
              <a:t>Azure Cognitive Services</a:t>
            </a:r>
          </a:p>
        </p:txBody>
      </p:sp>
      <p:pic>
        <p:nvPicPr>
          <p:cNvPr id="313" name="Picture 31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09" y="2235200"/>
            <a:ext cx="378743" cy="340729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11053" y="2207680"/>
            <a:ext cx="369263" cy="29441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5" name="TextBox 324"/>
          <p:cNvSpPr txBox="1"/>
          <p:nvPr/>
        </p:nvSpPr>
        <p:spPr>
          <a:xfrm>
            <a:off x="5777253" y="2640165"/>
            <a:ext cx="868073" cy="287274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600">
              <a:defRPr/>
            </a:pPr>
            <a:r>
              <a:rPr lang="en-US" sz="1067" b="1" kern="0" dirty="0">
                <a:solidFill>
                  <a:srgbClr val="141414"/>
                </a:solidFill>
                <a:latin typeface="Calibri" panose="020F0502020204030204"/>
                <a:cs typeface="Calibri" panose="020F0502020204030204" pitchFamily="34" charset="0"/>
              </a:rPr>
              <a:t>ADLS</a:t>
            </a:r>
          </a:p>
        </p:txBody>
      </p:sp>
      <p:pic>
        <p:nvPicPr>
          <p:cNvPr id="326" name="Picture 8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90" y="2626274"/>
            <a:ext cx="369809" cy="22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7" name="Straight Arrow Connector 326"/>
          <p:cNvCxnSpPr/>
          <p:nvPr/>
        </p:nvCxnSpPr>
        <p:spPr>
          <a:xfrm flipV="1">
            <a:off x="9651587" y="3277132"/>
            <a:ext cx="201989" cy="1216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9" name="Picture 32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27" y="2678997"/>
            <a:ext cx="144475" cy="186124"/>
          </a:xfrm>
          <a:prstGeom prst="rect">
            <a:avLst/>
          </a:prstGeom>
        </p:spPr>
      </p:pic>
      <p:sp>
        <p:nvSpPr>
          <p:cNvPr id="330" name="TextBox 329"/>
          <p:cNvSpPr txBox="1"/>
          <p:nvPr/>
        </p:nvSpPr>
        <p:spPr>
          <a:xfrm rot="16200000">
            <a:off x="1924833" y="3231736"/>
            <a:ext cx="112356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609570">
              <a:defRPr/>
            </a:pPr>
            <a:r>
              <a:rPr lang="en-US" sz="1067" dirty="0">
                <a:solidFill>
                  <a:srgbClr val="141414"/>
                </a:solidFill>
              </a:rPr>
              <a:t>Express Route</a:t>
            </a:r>
            <a:endParaRPr lang="en-US" sz="1067" b="1" dirty="0">
              <a:solidFill>
                <a:srgbClr val="141414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93131" y="4282295"/>
            <a:ext cx="1597655" cy="819697"/>
            <a:chOff x="5814982" y="3255926"/>
            <a:chExt cx="1198241" cy="614774"/>
          </a:xfrm>
        </p:grpSpPr>
        <p:sp>
          <p:nvSpPr>
            <p:cNvPr id="294" name="Rectangle 293"/>
            <p:cNvSpPr/>
            <p:nvPr/>
          </p:nvSpPr>
          <p:spPr>
            <a:xfrm>
              <a:off x="6053986" y="3255926"/>
              <a:ext cx="879800" cy="605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33B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570">
                <a:defRPr/>
              </a:pPr>
              <a:r>
                <a:rPr lang="en-US" sz="1067" b="1" dirty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Insights/Models</a:t>
              </a:r>
            </a:p>
          </p:txBody>
        </p:sp>
        <p:pic>
          <p:nvPicPr>
            <p:cNvPr id="293" name="Picture 292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730" y="3487836"/>
              <a:ext cx="150313" cy="150313"/>
            </a:xfrm>
            <a:prstGeom prst="rect">
              <a:avLst/>
            </a:prstGeom>
          </p:spPr>
        </p:pic>
        <p:sp>
          <p:nvSpPr>
            <p:cNvPr id="299" name="TextBox 298"/>
            <p:cNvSpPr txBox="1"/>
            <p:nvPr/>
          </p:nvSpPr>
          <p:spPr>
            <a:xfrm>
              <a:off x="5814982" y="3606631"/>
              <a:ext cx="789791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54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</a:rPr>
                <a:t>Azure ML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47" t="-2831" r="25262" b="64256"/>
            <a:stretch/>
          </p:blipFill>
          <p:spPr>
            <a:xfrm>
              <a:off x="6463128" y="3531534"/>
              <a:ext cx="336041" cy="124661"/>
            </a:xfrm>
            <a:prstGeom prst="rect">
              <a:avLst/>
            </a:prstGeom>
          </p:spPr>
        </p:pic>
        <p:pic>
          <p:nvPicPr>
            <p:cNvPr id="332" name="Picture 33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567716" y="3416932"/>
              <a:ext cx="135558" cy="10808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33" name="TextBox 332"/>
            <p:cNvSpPr txBox="1"/>
            <p:nvPr/>
          </p:nvSpPr>
          <p:spPr>
            <a:xfrm>
              <a:off x="6223432" y="3616784"/>
              <a:ext cx="7897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54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</a:rPr>
                <a:t>Databricks</a:t>
              </a:r>
            </a:p>
            <a:p>
              <a:pPr algn="ctr" defTabSz="914354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</a:rPr>
                <a:t>ML Flow</a:t>
              </a:r>
            </a:p>
          </p:txBody>
        </p:sp>
      </p:grpSp>
      <p:sp>
        <p:nvSpPr>
          <p:cNvPr id="338" name="TextBox 337"/>
          <p:cNvSpPr txBox="1"/>
          <p:nvPr/>
        </p:nvSpPr>
        <p:spPr>
          <a:xfrm>
            <a:off x="3704801" y="3019779"/>
            <a:ext cx="1183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en-US" sz="800" b="1" dirty="0">
                <a:solidFill>
                  <a:prstClr val="black"/>
                </a:solidFill>
                <a:latin typeface="Calibri" panose="020F0502020204030204"/>
              </a:rPr>
              <a:t>Event hub- Capture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418321" y="2370174"/>
            <a:ext cx="1011211" cy="1440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8" name="Right Arrow 167"/>
          <p:cNvSpPr/>
          <p:nvPr/>
        </p:nvSpPr>
        <p:spPr>
          <a:xfrm>
            <a:off x="4193102" y="2319227"/>
            <a:ext cx="1476833" cy="14888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9" name="Right Arrow 168"/>
          <p:cNvSpPr/>
          <p:nvPr/>
        </p:nvSpPr>
        <p:spPr>
          <a:xfrm>
            <a:off x="6554563" y="2284502"/>
            <a:ext cx="1878360" cy="140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1" name="Right Arrow 170"/>
          <p:cNvSpPr/>
          <p:nvPr/>
        </p:nvSpPr>
        <p:spPr>
          <a:xfrm>
            <a:off x="98845" y="5572136"/>
            <a:ext cx="548443" cy="2442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3" name="Right Arrow 172"/>
          <p:cNvSpPr/>
          <p:nvPr/>
        </p:nvSpPr>
        <p:spPr>
          <a:xfrm>
            <a:off x="2408371" y="3918847"/>
            <a:ext cx="857852" cy="138597"/>
          </a:xfrm>
          <a:prstGeom prst="rightArrow">
            <a:avLst/>
          </a:prstGeom>
          <a:solidFill>
            <a:srgbClr val="0068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81" name="Right Arrow 180"/>
          <p:cNvSpPr/>
          <p:nvPr/>
        </p:nvSpPr>
        <p:spPr>
          <a:xfrm>
            <a:off x="4936869" y="4445348"/>
            <a:ext cx="607241" cy="119049"/>
          </a:xfrm>
          <a:prstGeom prst="rightArrow">
            <a:avLst/>
          </a:prstGeom>
          <a:solidFill>
            <a:srgbClr val="0068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19710" y="3918846"/>
            <a:ext cx="675103" cy="65089"/>
          </a:xfrm>
          <a:prstGeom prst="rect">
            <a:avLst/>
          </a:prstGeom>
          <a:solidFill>
            <a:srgbClr val="0068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5" name="Rectangle 194"/>
          <p:cNvSpPr/>
          <p:nvPr/>
        </p:nvSpPr>
        <p:spPr>
          <a:xfrm rot="5400000" flipV="1">
            <a:off x="4697396" y="4216484"/>
            <a:ext cx="527085" cy="67744"/>
          </a:xfrm>
          <a:prstGeom prst="rect">
            <a:avLst/>
          </a:prstGeom>
          <a:solidFill>
            <a:srgbClr val="0068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113319" y="4452942"/>
            <a:ext cx="840028" cy="60959"/>
          </a:xfrm>
          <a:prstGeom prst="rect">
            <a:avLst/>
          </a:prstGeom>
          <a:solidFill>
            <a:srgbClr val="0068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0" name="Rectangle 199"/>
          <p:cNvSpPr/>
          <p:nvPr/>
        </p:nvSpPr>
        <p:spPr>
          <a:xfrm rot="5400000">
            <a:off x="7595004" y="4096182"/>
            <a:ext cx="661936" cy="60959"/>
          </a:xfrm>
          <a:prstGeom prst="rect">
            <a:avLst/>
          </a:prstGeom>
          <a:solidFill>
            <a:srgbClr val="0068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2" name="Right Arrow 201"/>
          <p:cNvSpPr/>
          <p:nvPr/>
        </p:nvSpPr>
        <p:spPr>
          <a:xfrm>
            <a:off x="7895495" y="3761612"/>
            <a:ext cx="541908" cy="105128"/>
          </a:xfrm>
          <a:prstGeom prst="rightArrow">
            <a:avLst/>
          </a:prstGeom>
          <a:solidFill>
            <a:srgbClr val="0068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2" name="Rectangle 211"/>
          <p:cNvSpPr/>
          <p:nvPr/>
        </p:nvSpPr>
        <p:spPr>
          <a:xfrm rot="5400000">
            <a:off x="4554473" y="3705482"/>
            <a:ext cx="386617" cy="60959"/>
          </a:xfrm>
          <a:prstGeom prst="rect">
            <a:avLst/>
          </a:prstGeom>
          <a:solidFill>
            <a:srgbClr val="0098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3" name="Right Arrow 212"/>
          <p:cNvSpPr/>
          <p:nvPr/>
        </p:nvSpPr>
        <p:spPr>
          <a:xfrm>
            <a:off x="4708155" y="3518237"/>
            <a:ext cx="510372" cy="76275"/>
          </a:xfrm>
          <a:prstGeom prst="rightArrow">
            <a:avLst/>
          </a:prstGeom>
          <a:solidFill>
            <a:srgbClr val="0098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371172" y="3569379"/>
            <a:ext cx="1127272" cy="60959"/>
          </a:xfrm>
          <a:prstGeom prst="rect">
            <a:avLst/>
          </a:prstGeom>
          <a:solidFill>
            <a:srgbClr val="0098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5" name="Rectangle 214"/>
          <p:cNvSpPr/>
          <p:nvPr/>
        </p:nvSpPr>
        <p:spPr>
          <a:xfrm rot="5400000" flipV="1">
            <a:off x="7158393" y="3269811"/>
            <a:ext cx="597688" cy="60959"/>
          </a:xfrm>
          <a:prstGeom prst="rect">
            <a:avLst/>
          </a:prstGeom>
          <a:solidFill>
            <a:srgbClr val="0098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6" name="Right Arrow 215"/>
          <p:cNvSpPr/>
          <p:nvPr/>
        </p:nvSpPr>
        <p:spPr>
          <a:xfrm>
            <a:off x="7417664" y="2920389"/>
            <a:ext cx="1005168" cy="137599"/>
          </a:xfrm>
          <a:prstGeom prst="rightArrow">
            <a:avLst/>
          </a:prstGeom>
          <a:solidFill>
            <a:srgbClr val="0098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8" name="Right Arrow 217"/>
          <p:cNvSpPr/>
          <p:nvPr/>
        </p:nvSpPr>
        <p:spPr>
          <a:xfrm>
            <a:off x="105317" y="5776151"/>
            <a:ext cx="548443" cy="244232"/>
          </a:xfrm>
          <a:prstGeom prst="rightArrow">
            <a:avLst/>
          </a:prstGeom>
          <a:solidFill>
            <a:srgbClr val="0098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0" name="Right Arrow 219"/>
          <p:cNvSpPr/>
          <p:nvPr/>
        </p:nvSpPr>
        <p:spPr>
          <a:xfrm>
            <a:off x="111789" y="5977196"/>
            <a:ext cx="548443" cy="244232"/>
          </a:xfrm>
          <a:prstGeom prst="rightArrow">
            <a:avLst/>
          </a:prstGeom>
          <a:solidFill>
            <a:srgbClr val="0068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14998" r="6424" b="24982"/>
          <a:stretch/>
        </p:blipFill>
        <p:spPr>
          <a:xfrm>
            <a:off x="10135465" y="4692769"/>
            <a:ext cx="309639" cy="2552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43" y="3437605"/>
            <a:ext cx="568096" cy="273227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1285139" y="3608590"/>
            <a:ext cx="1419351" cy="430839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>
            <a:defPPr>
              <a:defRPr lang="en-US"/>
            </a:defPPr>
            <a:lvl1pPr algn="ctr" defTabSz="1218570">
              <a:defRPr sz="1000" kern="0">
                <a:solidFill>
                  <a:prstClr val="black"/>
                </a:solidFill>
                <a:latin typeface="Calibri" panose="020F0502020204030204" pitchFamily="34" charset="0"/>
              </a:defRPr>
            </a:lvl1pPr>
          </a:lstStyle>
          <a:p>
            <a:pPr defTabSz="1218540"/>
            <a:r>
              <a:rPr lang="en-US" dirty="0"/>
              <a:t>Oracle Golden </a:t>
            </a:r>
          </a:p>
          <a:p>
            <a:pPr defTabSz="1218540"/>
            <a:r>
              <a:rPr lang="en-US" dirty="0"/>
              <a:t>Gate</a:t>
            </a: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33" y="4630767"/>
            <a:ext cx="295483" cy="2954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999" y="3429590"/>
            <a:ext cx="272660" cy="272660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9551967" y="4317094"/>
            <a:ext cx="1419351" cy="410192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 defTabSz="1218600">
              <a:defRPr/>
            </a:pPr>
            <a:r>
              <a:rPr lang="en-US" sz="933" kern="0" dirty="0">
                <a:solidFill>
                  <a:srgbClr val="44546A"/>
                </a:solidFill>
                <a:latin typeface="Calibri" panose="020F0502020204030204"/>
                <a:cs typeface="Calibri" panose="020F0502020204030204" pitchFamily="34" charset="0"/>
              </a:rPr>
              <a:t>Azure API </a:t>
            </a:r>
          </a:p>
          <a:p>
            <a:pPr algn="ctr" defTabSz="1218600">
              <a:defRPr/>
            </a:pPr>
            <a:r>
              <a:rPr lang="en-US" sz="933" kern="0" dirty="0">
                <a:solidFill>
                  <a:srgbClr val="44546A"/>
                </a:solidFill>
                <a:latin typeface="Calibri" panose="020F0502020204030204"/>
                <a:cs typeface="Calibri" panose="020F0502020204030204" pitchFamily="34" charset="0"/>
              </a:rPr>
              <a:t>Management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872869" y="2754043"/>
            <a:ext cx="826431" cy="592381"/>
            <a:chOff x="7468766" y="1930235"/>
            <a:chExt cx="619823" cy="444286"/>
          </a:xfrm>
        </p:grpSpPr>
        <p:sp>
          <p:nvSpPr>
            <p:cNvPr id="23" name="Rectangle 22"/>
            <p:cNvSpPr/>
            <p:nvPr/>
          </p:nvSpPr>
          <p:spPr>
            <a:xfrm>
              <a:off x="7468766" y="1930235"/>
              <a:ext cx="619823" cy="444286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570">
                <a:defRPr/>
              </a:pPr>
              <a:r>
                <a:rPr lang="en-US" sz="933" b="1" dirty="0">
                  <a:solidFill>
                    <a:srgbClr val="141414"/>
                  </a:solidFill>
                  <a:latin typeface="Arial"/>
                </a:rPr>
                <a:t>API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748" y="2093657"/>
              <a:ext cx="243660" cy="26178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416" y="2096056"/>
              <a:ext cx="241104" cy="241104"/>
            </a:xfrm>
            <a:prstGeom prst="rect">
              <a:avLst/>
            </a:prstGeom>
          </p:spPr>
        </p:pic>
      </p:grpSp>
      <p:pic>
        <p:nvPicPr>
          <p:cNvPr id="180" name="Picture 179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44" y="1887020"/>
            <a:ext cx="438197" cy="438197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37" y="1405057"/>
            <a:ext cx="459179" cy="226497"/>
          </a:xfrm>
          <a:prstGeom prst="rect">
            <a:avLst/>
          </a:prstGeom>
        </p:spPr>
      </p:pic>
      <p:sp>
        <p:nvSpPr>
          <p:cNvPr id="198" name="Rectangle 197"/>
          <p:cNvSpPr/>
          <p:nvPr/>
        </p:nvSpPr>
        <p:spPr>
          <a:xfrm>
            <a:off x="214799" y="3913615"/>
            <a:ext cx="843288" cy="2982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457131">
              <a:defRPr/>
            </a:pPr>
            <a:r>
              <a:rPr lang="en-US" sz="933" kern="0" dirty="0">
                <a:solidFill>
                  <a:srgbClr val="141414"/>
                </a:solidFill>
                <a:latin typeface="Calibri" panose="020F0502020204030204" pitchFamily="34" charset="0"/>
              </a:rPr>
              <a:t>Semi-structured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04383" y="4321632"/>
            <a:ext cx="843288" cy="2982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457131">
              <a:defRPr/>
            </a:pPr>
            <a:r>
              <a:rPr lang="en-US" sz="933" kern="0" dirty="0">
                <a:solidFill>
                  <a:srgbClr val="141414"/>
                </a:solidFill>
                <a:latin typeface="Calibri" panose="020F0502020204030204" pitchFamily="34" charset="0"/>
              </a:rPr>
              <a:t>Un-structured</a:t>
            </a: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6" t="18903" r="24103" b="17732"/>
          <a:stretch/>
        </p:blipFill>
        <p:spPr>
          <a:xfrm>
            <a:off x="9172860" y="2000569"/>
            <a:ext cx="205584" cy="259803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93" y="4000547"/>
            <a:ext cx="338107" cy="347767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1606662" y="4329143"/>
            <a:ext cx="790719" cy="276950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>
            <a:defPPr>
              <a:defRPr lang="en-US"/>
            </a:defPPr>
            <a:lvl1pPr algn="ctr" defTabSz="1218570">
              <a:defRPr sz="1000" kern="0">
                <a:solidFill>
                  <a:prstClr val="black"/>
                </a:solidFill>
                <a:latin typeface="Calibri" panose="020F0502020204030204" pitchFamily="34" charset="0"/>
              </a:defRPr>
            </a:lvl1pPr>
          </a:lstStyle>
          <a:p>
            <a:pPr defTabSz="1218540"/>
            <a:r>
              <a:rPr lang="en-US" dirty="0"/>
              <a:t>BizTalk</a:t>
            </a:r>
          </a:p>
        </p:txBody>
      </p:sp>
      <p:pic>
        <p:nvPicPr>
          <p:cNvPr id="222" name="Picture 8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78" y="2193903"/>
            <a:ext cx="481327" cy="2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3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0" y="12701"/>
            <a:ext cx="9956517" cy="607259"/>
          </a:xfrm>
        </p:spPr>
        <p:txBody>
          <a:bodyPr vert="horz" lIns="121920" tIns="60960" rIns="121920" bIns="60960" rtlCol="0" anchor="ctr">
            <a:noAutofit/>
          </a:bodyPr>
          <a:lstStyle/>
          <a:p>
            <a:pPr defTabSz="609555"/>
            <a:r>
              <a:rPr lang="en-US" sz="24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PoC</a:t>
            </a:r>
            <a:r>
              <a:rPr lang="en-US" sz="24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Outage Analytics and Reporting Architecture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8970" y="940231"/>
            <a:ext cx="11427421" cy="4924490"/>
            <a:chOff x="92180" y="1050826"/>
            <a:chExt cx="8255342" cy="2707510"/>
          </a:xfrm>
        </p:grpSpPr>
        <p:sp>
          <p:nvSpPr>
            <p:cNvPr id="108" name="Rectangle 107"/>
            <p:cNvSpPr/>
            <p:nvPr/>
          </p:nvSpPr>
          <p:spPr>
            <a:xfrm>
              <a:off x="1199588" y="1050826"/>
              <a:ext cx="7147934" cy="2080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 sz="24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047618" y="1294551"/>
              <a:ext cx="668639" cy="17205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1BF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 sz="24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5271" y="1443683"/>
              <a:ext cx="788603" cy="2310182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81BF1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 sz="24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 bwMode="auto">
            <a:xfrm>
              <a:off x="92180" y="1169958"/>
              <a:ext cx="799365" cy="27372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81BF1B"/>
            </a:solidFill>
            <a:ln>
              <a:solidFill>
                <a:srgbClr val="81BF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r>
                <a:rPr lang="de-DE" sz="12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Source Layer</a:t>
              </a:r>
              <a:endParaRPr lang="en-US" sz="1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47427" y="1853944"/>
              <a:ext cx="654093" cy="180498"/>
            </a:xfrm>
            <a:prstGeom prst="rect">
              <a:avLst/>
            </a:prstGeom>
            <a:noFill/>
          </p:spPr>
          <p:txBody>
            <a:bodyPr wrap="square" lIns="162497" tIns="81248" rIns="162497" bIns="81248" rtlCol="0">
              <a:spAutoFit/>
            </a:bodyPr>
            <a:lstStyle/>
            <a:p>
              <a:pPr algn="ctr" defTabSz="1624801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ri Light" panose="020F0302020204030204"/>
                </a:rPr>
                <a:t>Raw Data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33138" y="2379493"/>
              <a:ext cx="651055" cy="157945"/>
            </a:xfrm>
            <a:prstGeom prst="rect">
              <a:avLst/>
            </a:prstGeom>
            <a:noFill/>
          </p:spPr>
          <p:txBody>
            <a:bodyPr wrap="square" lIns="121873" tIns="60936" rIns="121873" bIns="60936" rtlCol="0">
              <a:spAutoFit/>
            </a:bodyPr>
            <a:lstStyle/>
            <a:p>
              <a:pPr algn="ctr" defTabSz="1218600">
                <a:defRPr/>
              </a:pPr>
              <a:r>
                <a:rPr lang="en-US" sz="1067" b="1" kern="0" dirty="0">
                  <a:solidFill>
                    <a:srgbClr val="141414"/>
                  </a:solidFill>
                  <a:latin typeface="Calibri" panose="020F0502020204030204"/>
                  <a:cs typeface="Calibri" panose="020F0502020204030204" pitchFamily="34" charset="0"/>
                </a:rPr>
                <a:t>ADLS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39163" y="1307532"/>
              <a:ext cx="802402" cy="17025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1BF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 sz="24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823076" y="1312575"/>
              <a:ext cx="1062906" cy="17025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1BF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 sz="24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39163" y="1268659"/>
              <a:ext cx="802402" cy="337775"/>
            </a:xfrm>
            <a:prstGeom prst="rect">
              <a:avLst/>
            </a:prstGeom>
            <a:solidFill>
              <a:srgbClr val="81BF1B"/>
            </a:solidFill>
            <a:ln>
              <a:solidFill>
                <a:srgbClr val="81BF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defTabSz="609570">
                <a:defRPr/>
              </a:pPr>
              <a:r>
                <a:rPr lang="en-US" sz="12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Curated Layer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3601" y="1746159"/>
              <a:ext cx="632466" cy="17224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131">
                <a:defRPr/>
              </a:pPr>
              <a:r>
                <a:rPr lang="en-US" sz="1333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AMI/CIS</a:t>
              </a:r>
              <a:endParaRPr lang="en-US" sz="1333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949446" y="2294902"/>
              <a:ext cx="1083139" cy="678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2045188" y="1268659"/>
              <a:ext cx="665651" cy="346249"/>
            </a:xfrm>
            <a:prstGeom prst="rect">
              <a:avLst/>
            </a:prstGeom>
            <a:solidFill>
              <a:srgbClr val="81BF1B"/>
            </a:solidFill>
            <a:ln>
              <a:solidFill>
                <a:srgbClr val="81BF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defTabSz="609570">
                <a:defRPr/>
              </a:pPr>
              <a:r>
                <a:rPr lang="en-US" sz="12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RAW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21675" y="1268659"/>
              <a:ext cx="1063859" cy="338554"/>
            </a:xfrm>
            <a:prstGeom prst="rect">
              <a:avLst/>
            </a:prstGeom>
            <a:solidFill>
              <a:srgbClr val="81BF1B"/>
            </a:solidFill>
            <a:ln>
              <a:solidFill>
                <a:srgbClr val="81BF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ctr">
                <a:defRPr sz="800" b="1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09570">
                <a:defRPr/>
              </a:pPr>
              <a:r>
                <a:rPr lang="en-US" sz="1200" dirty="0">
                  <a:solidFill>
                    <a:prstClr val="white"/>
                  </a:solidFill>
                </a:rPr>
                <a:t>Cleansed/Enriched </a:t>
              </a:r>
            </a:p>
            <a:p>
              <a:pPr defTabSz="609570">
                <a:defRPr/>
              </a:pPr>
              <a:r>
                <a:rPr lang="en-US" sz="1200" dirty="0">
                  <a:solidFill>
                    <a:prstClr val="white"/>
                  </a:solidFill>
                </a:rPr>
                <a:t>Layer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919906" y="2427905"/>
              <a:ext cx="1231539" cy="14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70">
                <a:defRPr/>
              </a:pPr>
              <a:r>
                <a:rPr lang="en-US" sz="1067" dirty="0">
                  <a:solidFill>
                    <a:srgbClr val="141414"/>
                  </a:solidFill>
                  <a:latin typeface="Calibri" panose="020F0502020204030204"/>
                  <a:cs typeface="Calibri Light" panose="020F0302020204030204" pitchFamily="34" charset="0"/>
                </a:rPr>
                <a:t>Transaction Integration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956266" y="2611441"/>
              <a:ext cx="1312615" cy="14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70">
                <a:defRPr/>
              </a:pPr>
              <a:r>
                <a:rPr lang="en-US" sz="1067" dirty="0">
                  <a:solidFill>
                    <a:srgbClr val="141414"/>
                  </a:solidFill>
                  <a:latin typeface="Calibri" panose="020F0502020204030204"/>
                  <a:cs typeface="Calibri" panose="020F0502020204030204" pitchFamily="34" charset="0"/>
                </a:rPr>
                <a:t>Business Rules Processing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050367" y="2787029"/>
              <a:ext cx="926291" cy="14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70">
                <a:defRPr/>
              </a:pPr>
              <a:r>
                <a:rPr lang="en-US" sz="1067" dirty="0">
                  <a:solidFill>
                    <a:srgbClr val="141414"/>
                  </a:solidFill>
                  <a:latin typeface="Calibri" panose="020F0502020204030204"/>
                  <a:cs typeface="Calibri" panose="020F0502020204030204" pitchFamily="34" charset="0"/>
                </a:rPr>
                <a:t>Data Aggregation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263178" y="2299546"/>
              <a:ext cx="602056" cy="15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609570">
                <a:defRPr/>
              </a:pPr>
              <a:r>
                <a:rPr lang="en-US" sz="1200" b="1" dirty="0">
                  <a:solidFill>
                    <a:srgbClr val="141414"/>
                  </a:solidFill>
                </a:rPr>
                <a:t>Batch</a:t>
              </a:r>
            </a:p>
          </p:txBody>
        </p:sp>
        <p:pic>
          <p:nvPicPr>
            <p:cNvPr id="74" name="Picture 8" descr="https://azure.microsoft.com/svghandler/data-lake-store/?width=600&amp;height=3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227" y="2107796"/>
              <a:ext cx="403335" cy="245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3951731" y="2657059"/>
              <a:ext cx="645977" cy="157945"/>
            </a:xfrm>
            <a:prstGeom prst="rect">
              <a:avLst/>
            </a:prstGeom>
            <a:noFill/>
          </p:spPr>
          <p:txBody>
            <a:bodyPr wrap="square" lIns="121873" tIns="60936" rIns="121873" bIns="60936" rtlCol="0">
              <a:spAutoFit/>
            </a:bodyPr>
            <a:lstStyle/>
            <a:p>
              <a:pPr algn="ctr" defTabSz="1218600">
                <a:defRPr/>
              </a:pPr>
              <a:r>
                <a:rPr lang="en-US" sz="1067" b="1" kern="0" dirty="0">
                  <a:solidFill>
                    <a:srgbClr val="141414"/>
                  </a:solidFill>
                  <a:latin typeface="Calibri" panose="020F0502020204030204"/>
                  <a:cs typeface="Calibri" panose="020F0502020204030204" pitchFamily="34" charset="0"/>
                </a:rPr>
                <a:t>ADLS</a:t>
              </a:r>
            </a:p>
          </p:txBody>
        </p:sp>
        <p:pic>
          <p:nvPicPr>
            <p:cNvPr id="82" name="Picture 8" descr="https://azure.microsoft.com/svghandler/data-lake-store/?width=600&amp;height=3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430" y="2657053"/>
              <a:ext cx="393954" cy="23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186402" y="2409460"/>
              <a:ext cx="789791" cy="231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54">
                <a:defRPr/>
              </a:pPr>
              <a:r>
                <a:rPr lang="en-US" sz="1067" dirty="0">
                  <a:solidFill>
                    <a:prstClr val="black"/>
                  </a:solidFill>
                  <a:latin typeface="Calibri" panose="020F0502020204030204"/>
                </a:rPr>
                <a:t>Azure SQL Data Warehouse</a:t>
              </a:r>
            </a:p>
          </p:txBody>
        </p:sp>
        <p:pic>
          <p:nvPicPr>
            <p:cNvPr id="88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279" y="1940552"/>
              <a:ext cx="368784" cy="36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10" descr="Image result for azure data factor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669" y="1684992"/>
              <a:ext cx="415821" cy="218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1244132" y="1268659"/>
              <a:ext cx="752886" cy="354470"/>
              <a:chOff x="957458" y="1011751"/>
              <a:chExt cx="999562" cy="207271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973000" y="1011751"/>
                <a:ext cx="936276" cy="2072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609570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957458" y="1011751"/>
                <a:ext cx="999562" cy="202464"/>
              </a:xfrm>
              <a:prstGeom prst="rect">
                <a:avLst/>
              </a:prstGeom>
              <a:solidFill>
                <a:srgbClr val="0098D7"/>
              </a:solidFill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sz="100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defTabSz="609570">
                  <a:defRPr/>
                </a:pPr>
                <a:r>
                  <a:rPr lang="en-US" sz="1200" b="1" dirty="0">
                    <a:solidFill>
                      <a:prstClr val="white"/>
                    </a:solidFill>
                  </a:rPr>
                  <a:t>Data Ingestion </a:t>
                </a: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420" y="1867945"/>
              <a:ext cx="598219" cy="492205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149087" y="1886129"/>
              <a:ext cx="939594" cy="25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609570">
                <a:defRPr/>
              </a:pPr>
              <a:r>
                <a:rPr lang="en-US" sz="1200" dirty="0">
                  <a:solidFill>
                    <a:srgbClr val="141414"/>
                  </a:solidFill>
                </a:rPr>
                <a:t>Azure Data Factory</a:t>
              </a:r>
              <a:endParaRPr lang="en-US" sz="1200" b="1" dirty="0">
                <a:solidFill>
                  <a:srgbClr val="141414"/>
                </a:solidFill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2775345" y="1268660"/>
              <a:ext cx="999562" cy="346249"/>
              <a:chOff x="957458" y="1011751"/>
              <a:chExt cx="999562" cy="346248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973000" y="1011751"/>
                <a:ext cx="936276" cy="2072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609570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57458" y="1011751"/>
                <a:ext cx="999562" cy="346248"/>
              </a:xfrm>
              <a:prstGeom prst="rect">
                <a:avLst/>
              </a:prstGeom>
              <a:solidFill>
                <a:srgbClr val="0098D7"/>
              </a:solidFill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sz="100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defTabSz="609570">
                  <a:defRPr/>
                </a:pPr>
                <a:r>
                  <a:rPr lang="en-US" sz="1200" b="1" dirty="0">
                    <a:solidFill>
                      <a:prstClr val="white"/>
                    </a:solidFill>
                  </a:rPr>
                  <a:t>Data </a:t>
                </a:r>
                <a:endParaRPr lang="en-US" sz="1200" b="1" dirty="0">
                  <a:solidFill>
                    <a:prstClr val="white"/>
                  </a:solidFill>
                </a:endParaRPr>
              </a:p>
              <a:p>
                <a:pPr defTabSz="609570">
                  <a:defRPr/>
                </a:pPr>
                <a:r>
                  <a:rPr lang="en-US" sz="1200" b="1" dirty="0">
                    <a:solidFill>
                      <a:prstClr val="white"/>
                    </a:solidFill>
                  </a:rPr>
                  <a:t>Enrichment </a:t>
                </a:r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>
              <a:off x="2712928" y="2336112"/>
              <a:ext cx="1110149" cy="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855815" y="2432745"/>
              <a:ext cx="831911" cy="14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70">
                <a:defRPr/>
              </a:pPr>
              <a:r>
                <a:rPr lang="en-US" sz="1067" kern="0" dirty="0">
                  <a:solidFill>
                    <a:prstClr val="black"/>
                  </a:solidFill>
                  <a:latin typeface="Calibri" panose="020F0502020204030204"/>
                  <a:cs typeface="Calibri" panose="020F0502020204030204" pitchFamily="34" charset="0"/>
                </a:rPr>
                <a:t>Data Cleansing</a:t>
              </a:r>
              <a:r>
                <a:rPr lang="en-US" sz="1067" dirty="0">
                  <a:solidFill>
                    <a:srgbClr val="141414"/>
                  </a:solidFill>
                  <a:latin typeface="Calibri" panose="020F0502020204030204"/>
                  <a:cs typeface="Calibri Light" panose="020F0302020204030204" pitchFamily="34" charset="0"/>
                </a:rPr>
                <a:t> 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83844" y="2622424"/>
              <a:ext cx="1022770" cy="14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54">
                <a:defRPr/>
              </a:pPr>
              <a:r>
                <a:rPr lang="en-US" sz="1067" kern="0" dirty="0">
                  <a:solidFill>
                    <a:prstClr val="black"/>
                  </a:solidFill>
                  <a:latin typeface="Calibri" panose="020F0502020204030204"/>
                  <a:cs typeface="Calibri" panose="020F0502020204030204" pitchFamily="34" charset="0"/>
                </a:rPr>
                <a:t>Data Standardization</a:t>
              </a: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4849" y="1766593"/>
              <a:ext cx="276947" cy="22080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9" name="TextBox 128"/>
            <p:cNvSpPr txBox="1"/>
            <p:nvPr/>
          </p:nvSpPr>
          <p:spPr>
            <a:xfrm>
              <a:off x="5108539" y="2096972"/>
              <a:ext cx="987678" cy="15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609570">
                <a:defRPr/>
              </a:pPr>
              <a:r>
                <a:rPr lang="en-US" sz="1200" dirty="0">
                  <a:solidFill>
                    <a:srgbClr val="141414"/>
                  </a:solidFill>
                </a:rPr>
                <a:t>Azure Databricks</a:t>
              </a:r>
              <a:endParaRPr lang="en-US" sz="1200" b="1" dirty="0">
                <a:solidFill>
                  <a:srgbClr val="141414"/>
                </a:solidFill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910785" y="2316366"/>
              <a:ext cx="1262418" cy="496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993268" y="1268659"/>
              <a:ext cx="999562" cy="338554"/>
              <a:chOff x="957458" y="1011751"/>
              <a:chExt cx="999562" cy="207749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973000" y="1011751"/>
                <a:ext cx="936276" cy="2072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 defTabSz="609570">
                  <a:defRPr/>
                </a:pPr>
                <a:endParaRPr lang="en-US" sz="240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57458" y="1011751"/>
                <a:ext cx="999562" cy="207749"/>
              </a:xfrm>
              <a:prstGeom prst="rect">
                <a:avLst/>
              </a:prstGeom>
              <a:solidFill>
                <a:srgbClr val="0098D7"/>
              </a:solidFill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sz="100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 defTabSz="609570">
                  <a:defRPr/>
                </a:pPr>
                <a:r>
                  <a:rPr lang="en-US" sz="1200" b="1" dirty="0">
                    <a:solidFill>
                      <a:prstClr val="white"/>
                    </a:solidFill>
                  </a:rPr>
                  <a:t>Data </a:t>
                </a:r>
                <a:endParaRPr lang="en-US" sz="1200" b="1" dirty="0">
                  <a:solidFill>
                    <a:prstClr val="white"/>
                  </a:solidFill>
                </a:endParaRPr>
              </a:p>
              <a:p>
                <a:pPr defTabSz="609570">
                  <a:defRPr/>
                </a:pPr>
                <a:r>
                  <a:rPr lang="en-US" sz="1200" b="1" dirty="0">
                    <a:solidFill>
                      <a:prstClr val="white"/>
                    </a:solidFill>
                  </a:rPr>
                  <a:t>Curation </a:t>
                </a:r>
                <a:endParaRPr lang="en-US" sz="12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82" y="1529434"/>
              <a:ext cx="215549" cy="215549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2736828" y="2079300"/>
              <a:ext cx="987678" cy="15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609570">
                <a:defRPr/>
              </a:pPr>
              <a:r>
                <a:rPr lang="en-US" sz="1200" dirty="0">
                  <a:solidFill>
                    <a:srgbClr val="141414"/>
                  </a:solidFill>
                </a:rPr>
                <a:t>Azure Databricks</a:t>
              </a:r>
              <a:endParaRPr lang="en-US" sz="1200" b="1" dirty="0">
                <a:solidFill>
                  <a:srgbClr val="141414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621783" y="2828557"/>
              <a:ext cx="1346919" cy="14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54">
                <a:defRPr/>
              </a:pPr>
              <a:r>
                <a:rPr lang="en-US" sz="1067" kern="0" dirty="0">
                  <a:solidFill>
                    <a:prstClr val="black"/>
                  </a:solidFill>
                  <a:latin typeface="Calibri" panose="020F0502020204030204"/>
                  <a:cs typeface="Calibri" panose="020F0502020204030204" pitchFamily="34" charset="0"/>
                </a:rPr>
                <a:t>Data Quality checks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207532" y="3233983"/>
              <a:ext cx="810648" cy="524353"/>
            </a:xfrm>
            <a:prstGeom prst="roundRect">
              <a:avLst>
                <a:gd name="adj" fmla="val 0"/>
              </a:avLst>
            </a:prstGeom>
            <a:solidFill>
              <a:srgbClr val="7FD7F7"/>
            </a:solidFill>
            <a:ln w="12700" cap="flat" cmpd="sng" algn="ctr">
              <a:solidFill>
                <a:schemeClr val="accent3">
                  <a:lumMod val="75000"/>
                </a:schemeClr>
              </a:solidFill>
              <a:prstDash val="sysDash"/>
            </a:ln>
            <a:effectLst/>
          </p:spPr>
          <p:txBody>
            <a:bodyPr lIns="91387" tIns="45689" rIns="91387" bIns="45689" rtlCol="0" anchor="t"/>
            <a:lstStyle/>
            <a:p>
              <a:pPr algn="ctr" defTabSz="639559">
                <a:defRPr/>
              </a:pPr>
              <a:endParaRPr lang="en-US" sz="1100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293345" y="3232472"/>
              <a:ext cx="1126531" cy="521393"/>
            </a:xfrm>
            <a:prstGeom prst="roundRect">
              <a:avLst>
                <a:gd name="adj" fmla="val 382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/>
          </p:spPr>
          <p:txBody>
            <a:bodyPr lIns="91387" tIns="45689" rIns="91387" bIns="45689" rtlCol="0" anchor="t"/>
            <a:lstStyle/>
            <a:p>
              <a:pPr algn="ctr" defTabSz="639559">
                <a:defRPr/>
              </a:pPr>
              <a:endParaRPr lang="en-US" sz="800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531230" y="3233802"/>
              <a:ext cx="994125" cy="520063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/>
          </p:spPr>
          <p:txBody>
            <a:bodyPr lIns="91387" tIns="45689" rIns="91387" bIns="45689" rtlCol="0" anchor="t"/>
            <a:lstStyle/>
            <a:p>
              <a:pPr algn="ctr" defTabSz="639559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-112" charset="-128"/>
                  <a:cs typeface="Calibri" panose="020F0502020204030204" pitchFamily="34" charset="0"/>
                </a:rPr>
                <a:t>Secure Key Management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884550" y="3246731"/>
              <a:ext cx="1096152" cy="49945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/>
          </p:spPr>
          <p:txBody>
            <a:bodyPr lIns="91387" tIns="45689" rIns="91387" bIns="45689" rtlCol="0" anchor="t"/>
            <a:lstStyle/>
            <a:p>
              <a:pPr algn="ctr" defTabSz="639559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-112" charset="-128"/>
                  <a:cs typeface="Calibri" panose="020F0502020204030204" pitchFamily="34" charset="0"/>
                </a:rPr>
                <a:t>Monitoring and Administration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2004665" y="3320309"/>
              <a:ext cx="303666" cy="276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1199585" y="3235190"/>
              <a:ext cx="801837" cy="248229"/>
            </a:xfrm>
            <a:prstGeom prst="rect">
              <a:avLst/>
            </a:prstGeom>
            <a:noFill/>
          </p:spPr>
          <p:txBody>
            <a:bodyPr wrap="square" lIns="121873" tIns="60936" rIns="121873" bIns="60936" rtlCol="0">
              <a:spAutoFit/>
            </a:bodyPr>
            <a:lstStyle/>
            <a:p>
              <a:pPr algn="ctr" defTabSz="1218540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Azure Active Directory 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59580" y="3266635"/>
              <a:ext cx="1070873" cy="411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39559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-112" charset="-128"/>
                  <a:cs typeface="Calibri" panose="020F0502020204030204" pitchFamily="34" charset="0"/>
                </a:rPr>
                <a:t>Authentication, Authorization, Accounting &amp; </a:t>
              </a:r>
            </a:p>
            <a:p>
              <a:pPr algn="ctr" defTabSz="639559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-112" charset="-128"/>
                  <a:cs typeface="Calibri" panose="020F0502020204030204" pitchFamily="34" charset="0"/>
                </a:rPr>
                <a:t>Data Protection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79995" y="3253396"/>
              <a:ext cx="1183112" cy="49279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/>
          </p:spPr>
          <p:txBody>
            <a:bodyPr lIns="91387" tIns="45689" rIns="91387" bIns="45689" rtlCol="0" anchor="t"/>
            <a:lstStyle/>
            <a:p>
              <a:pPr algn="ctr" defTabSz="639559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-112" charset="-128"/>
                  <a:cs typeface="Calibri" panose="020F0502020204030204" pitchFamily="34" charset="0"/>
                </a:rPr>
                <a:t>Azure </a:t>
              </a:r>
              <a:endParaRPr lang="en-US" sz="1067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endParaRPr>
            </a:p>
            <a:p>
              <a:pPr algn="ctr" defTabSz="639559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ri" panose="020F0502020204030204" pitchFamily="34" charset="0"/>
                  <a:ea typeface="ＭＳ Ｐゴシック" pitchFamily="-112" charset="-128"/>
                  <a:cs typeface="Calibri" panose="020F0502020204030204" pitchFamily="34" charset="0"/>
                </a:rPr>
                <a:t>DevOps</a:t>
              </a:r>
              <a:endParaRPr lang="en-US" sz="1067" b="1" kern="0" dirty="0">
                <a:solidFill>
                  <a:prstClr val="black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632218" y="3248921"/>
              <a:ext cx="1153041" cy="492007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/>
          </p:spPr>
          <p:txBody>
            <a:bodyPr lIns="91387" tIns="45689" rIns="91387" bIns="45689" rtlCol="0" anchor="t"/>
            <a:lstStyle/>
            <a:p>
              <a:pPr algn="ctr" defTabSz="639559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Orchestration 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39" y="1955551"/>
              <a:ext cx="233990" cy="233990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 rot="16200000">
              <a:off x="643524" y="1524150"/>
              <a:ext cx="842677" cy="20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609570">
                <a:defRPr/>
              </a:pPr>
              <a:r>
                <a:rPr lang="en-US" sz="1200" dirty="0">
                  <a:solidFill>
                    <a:srgbClr val="141414"/>
                  </a:solidFill>
                </a:rPr>
                <a:t>Express Route</a:t>
              </a:r>
              <a:endParaRPr lang="en-US" sz="1200" b="1" dirty="0">
                <a:solidFill>
                  <a:srgbClr val="141414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77583" y="2312946"/>
              <a:ext cx="632466" cy="17224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131">
                <a:defRPr/>
              </a:pPr>
              <a:r>
                <a:rPr lang="en-US" sz="1333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NMS</a:t>
              </a:r>
              <a:endParaRPr lang="en-US" sz="1333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82" y="2094583"/>
              <a:ext cx="215549" cy="215549"/>
            </a:xfrm>
            <a:prstGeom prst="rect">
              <a:avLst/>
            </a:prstGeom>
          </p:spPr>
        </p:pic>
        <p:sp>
          <p:nvSpPr>
            <p:cNvPr id="169" name="Rectangle 168"/>
            <p:cNvSpPr/>
            <p:nvPr/>
          </p:nvSpPr>
          <p:spPr>
            <a:xfrm>
              <a:off x="7361413" y="1294551"/>
              <a:ext cx="802402" cy="17025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1BF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 sz="2400" dirty="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361412" y="1281808"/>
              <a:ext cx="802403" cy="332328"/>
            </a:xfrm>
            <a:prstGeom prst="rect">
              <a:avLst/>
            </a:prstGeom>
            <a:solidFill>
              <a:srgbClr val="81BF1B"/>
            </a:solidFill>
            <a:ln>
              <a:solidFill>
                <a:srgbClr val="81BF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defTabSz="609570">
                <a:defRPr/>
              </a:pPr>
              <a:r>
                <a:rPr lang="en-US" sz="12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Analytics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378849" y="1614136"/>
              <a:ext cx="761008" cy="3553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914354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Reports,</a:t>
              </a:r>
            </a:p>
            <a:p>
              <a:pPr algn="ctr" defTabSz="914354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Dashboards &amp;</a:t>
              </a:r>
            </a:p>
            <a:p>
              <a:pPr algn="ctr" defTabSz="914354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</a:rPr>
                <a:t>Visualization</a:t>
              </a: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6941565" y="2284997"/>
              <a:ext cx="410018" cy="9905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77583" y="2920185"/>
              <a:ext cx="632466" cy="17224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131">
                <a:defRPr/>
              </a:pPr>
              <a:r>
                <a:rPr lang="en-US" sz="1333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WMS</a:t>
              </a:r>
              <a:endParaRPr lang="en-US" sz="1333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82" y="2690649"/>
              <a:ext cx="215549" cy="215549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165545" y="3467910"/>
              <a:ext cx="632466" cy="17224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131">
                <a:defRPr/>
              </a:pPr>
              <a:r>
                <a:rPr lang="en-US" sz="1333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GIS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256" y="3228318"/>
              <a:ext cx="302725" cy="267692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/>
            <p:nvPr/>
          </p:nvCxnSpPr>
          <p:spPr>
            <a:xfrm flipH="1" flipV="1">
              <a:off x="2006579" y="3663794"/>
              <a:ext cx="303666" cy="276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172" name="TextBox 171"/>
            <p:cNvSpPr txBox="1"/>
            <p:nvPr/>
          </p:nvSpPr>
          <p:spPr>
            <a:xfrm>
              <a:off x="6306279" y="3507438"/>
              <a:ext cx="751046" cy="248079"/>
            </a:xfrm>
            <a:prstGeom prst="rect">
              <a:avLst/>
            </a:prstGeom>
            <a:noFill/>
          </p:spPr>
          <p:txBody>
            <a:bodyPr wrap="square" lIns="162497" tIns="81248" rIns="162497" bIns="81248" rtlCol="0">
              <a:spAutoFit/>
            </a:bodyPr>
            <a:lstStyle/>
            <a:p>
              <a:pPr algn="ctr" defTabSz="1624841">
                <a:defRPr/>
              </a:pPr>
              <a:r>
                <a:rPr lang="en-US" sz="933" b="1" kern="0" dirty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Monitor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923404" y="3546786"/>
              <a:ext cx="1127115" cy="169146"/>
            </a:xfrm>
            <a:prstGeom prst="rect">
              <a:avLst/>
            </a:prstGeom>
            <a:noFill/>
          </p:spPr>
          <p:txBody>
            <a:bodyPr wrap="square" lIns="162497" tIns="81248" rIns="162497" bIns="81248" rtlCol="0">
              <a:spAutoFit/>
            </a:bodyPr>
            <a:lstStyle/>
            <a:p>
              <a:pPr algn="ctr" defTabSz="1624841">
                <a:defRPr/>
              </a:pPr>
              <a:r>
                <a:rPr lang="en-US" sz="933" b="1" kern="0" dirty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Factory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775345" y="2603774"/>
              <a:ext cx="999562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783844" y="2805076"/>
              <a:ext cx="999562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013440" y="2603774"/>
              <a:ext cx="999562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013440" y="2785382"/>
              <a:ext cx="999562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913388" y="2725447"/>
              <a:ext cx="1083139" cy="678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11" y="2743821"/>
              <a:ext cx="438829" cy="21105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530" y="1091869"/>
              <a:ext cx="344384" cy="16987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210" y="2550436"/>
              <a:ext cx="595872" cy="222796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054" y="2449888"/>
              <a:ext cx="554953" cy="12222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287109" y="2170572"/>
            <a:ext cx="665320" cy="665320"/>
            <a:chOff x="3215332" y="1627929"/>
            <a:chExt cx="498990" cy="498990"/>
          </a:xfrm>
        </p:grpSpPr>
        <p:sp>
          <p:nvSpPr>
            <p:cNvPr id="120" name="Oval 119"/>
            <p:cNvSpPr/>
            <p:nvPr/>
          </p:nvSpPr>
          <p:spPr>
            <a:xfrm>
              <a:off x="3215332" y="1627929"/>
              <a:ext cx="498990" cy="4989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7365" y="1717389"/>
              <a:ext cx="310179" cy="324945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26" name="Group 125"/>
          <p:cNvGrpSpPr/>
          <p:nvPr/>
        </p:nvGrpSpPr>
        <p:grpSpPr>
          <a:xfrm>
            <a:off x="7511216" y="2170572"/>
            <a:ext cx="665320" cy="665320"/>
            <a:chOff x="3215332" y="1627929"/>
            <a:chExt cx="498990" cy="498990"/>
          </a:xfrm>
        </p:grpSpPr>
        <p:sp>
          <p:nvSpPr>
            <p:cNvPr id="128" name="Oval 127"/>
            <p:cNvSpPr/>
            <p:nvPr/>
          </p:nvSpPr>
          <p:spPr>
            <a:xfrm>
              <a:off x="3215332" y="1627929"/>
              <a:ext cx="498990" cy="4989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7365" y="1717389"/>
              <a:ext cx="310179" cy="32494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41" name="Oval 140"/>
          <p:cNvSpPr/>
          <p:nvPr/>
        </p:nvSpPr>
        <p:spPr>
          <a:xfrm>
            <a:off x="2011893" y="5358016"/>
            <a:ext cx="665320" cy="6653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0200" y="5453888"/>
            <a:ext cx="420033" cy="44581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0" name="Oval 149"/>
          <p:cNvSpPr/>
          <p:nvPr/>
        </p:nvSpPr>
        <p:spPr>
          <a:xfrm>
            <a:off x="5372540" y="5368685"/>
            <a:ext cx="665320" cy="6653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6679399" y="5358016"/>
            <a:ext cx="665320" cy="6653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4" name="Picture 10" descr="Image result for azure data factor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649" y="5471033"/>
            <a:ext cx="575599" cy="39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55" y="5526718"/>
            <a:ext cx="354467" cy="350239"/>
          </a:xfrm>
          <a:prstGeom prst="rect">
            <a:avLst/>
          </a:prstGeom>
        </p:spPr>
      </p:pic>
      <p:sp>
        <p:nvSpPr>
          <p:cNvPr id="158" name="Oval 157"/>
          <p:cNvSpPr/>
          <p:nvPr/>
        </p:nvSpPr>
        <p:spPr>
          <a:xfrm>
            <a:off x="8437079" y="5358016"/>
            <a:ext cx="665320" cy="6653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44" y="5505343"/>
            <a:ext cx="412456" cy="2960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0" name="Oval 159"/>
          <p:cNvSpPr/>
          <p:nvPr/>
        </p:nvSpPr>
        <p:spPr>
          <a:xfrm>
            <a:off x="10434029" y="5358016"/>
            <a:ext cx="665320" cy="6653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20" y="5481907"/>
            <a:ext cx="319080" cy="4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920" tIns="60960" rIns="121920" bIns="60960" rtlCol="0" anchor="ctr">
            <a:no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entury Gothic" panose="020B0502020202020204" pitchFamily="34" charset="0"/>
              </a:rPr>
              <a:t>Proposed Architecture for Custom </a:t>
            </a:r>
            <a:r>
              <a:rPr lang="en-US" sz="2400" b="1" dirty="0">
                <a:solidFill>
                  <a:schemeClr val="bg2"/>
                </a:solidFill>
                <a:latin typeface="Century Gothic" panose="020B0502020202020204" pitchFamily="34" charset="0"/>
              </a:rPr>
              <a:t>Filtering Solution 	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2948" y="1364956"/>
            <a:ext cx="843288" cy="2303968"/>
          </a:xfrm>
          <a:prstGeom prst="rect">
            <a:avLst/>
          </a:prstGeom>
          <a:solidFill>
            <a:srgbClr val="0098D7"/>
          </a:solidFill>
          <a:ln w="9525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ctr"/>
          <a:lstStyle/>
          <a:p>
            <a:pPr algn="ctr" defTabSz="457107"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 pitchFamily="34" charset="0"/>
              </a:rPr>
              <a:t>ITRON UIQ</a:t>
            </a:r>
            <a:endParaRPr lang="en-US" sz="1600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19455" y="1290238"/>
            <a:ext cx="1330252" cy="311957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BCEB6F"/>
            </a:solidFill>
            <a:prstDash val="solid"/>
          </a:ln>
          <a:effectLst/>
        </p:spPr>
        <p:txBody>
          <a:bodyPr rtlCol="0" anchor="b"/>
          <a:lstStyle/>
          <a:p>
            <a:pPr algn="ctr" defTabSz="914309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726412" y="3059901"/>
            <a:ext cx="690443" cy="427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tailEnd type="triangle"/>
          </a:ln>
          <a:effectLst/>
        </p:spPr>
      </p:cxnSp>
      <p:sp>
        <p:nvSpPr>
          <p:cNvPr id="74" name="Rounded Rectangle 73"/>
          <p:cNvSpPr/>
          <p:nvPr/>
        </p:nvSpPr>
        <p:spPr>
          <a:xfrm>
            <a:off x="0" y="4931861"/>
            <a:ext cx="12192000" cy="1206057"/>
          </a:xfrm>
          <a:prstGeom prst="roundRect">
            <a:avLst>
              <a:gd name="adj" fmla="val 0"/>
            </a:avLst>
          </a:prstGeom>
          <a:solidFill>
            <a:srgbClr val="CFF1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39">
              <a:defRPr/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8976" y="5158929"/>
            <a:ext cx="6346781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39">
              <a:defRPr/>
            </a:pPr>
            <a:r>
              <a:rPr lang="en-US" sz="1867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Capture streaming event data from </a:t>
            </a:r>
            <a:r>
              <a:rPr lang="en-US" sz="1867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ITRON UIQ and </a:t>
            </a:r>
            <a:r>
              <a:rPr lang="en-US" sz="1867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in Database for downstream applications/reporting </a:t>
            </a:r>
            <a:r>
              <a:rPr lang="en-US" sz="1867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lang="en-US" sz="1867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5400000" flipV="1">
            <a:off x="1020104" y="1787273"/>
            <a:ext cx="1070187" cy="238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107">
              <a:defRPr/>
            </a:pPr>
            <a:r>
              <a:rPr lang="en-US" sz="1200" b="1" kern="0" dirty="0">
                <a:solidFill>
                  <a:srgbClr val="141414"/>
                </a:solidFill>
                <a:latin typeface="Calibri" panose="020F0502020204030204" pitchFamily="34" charset="0"/>
              </a:rPr>
              <a:t>Web Service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8684" y="908942"/>
            <a:ext cx="119777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10">
              <a:defRPr/>
            </a:pPr>
            <a:r>
              <a:rPr lang="en-US" sz="1067" dirty="0">
                <a:solidFill>
                  <a:prstClr val="black"/>
                </a:solidFill>
                <a:latin typeface="Calibri" panose="020F0502020204030204"/>
              </a:rPr>
              <a:t> AMI Events (PONs, PRNs)*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393459" y="2675185"/>
            <a:ext cx="1417455" cy="735816"/>
            <a:chOff x="5862846" y="840728"/>
            <a:chExt cx="1063091" cy="551862"/>
          </a:xfrm>
        </p:grpSpPr>
        <p:sp>
          <p:nvSpPr>
            <p:cNvPr id="44" name="Rounded Rectangle 43"/>
            <p:cNvSpPr/>
            <p:nvPr/>
          </p:nvSpPr>
          <p:spPr bwMode="auto">
            <a:xfrm flipH="1">
              <a:off x="5862846" y="840728"/>
              <a:ext cx="954324" cy="551862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BCEB6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06983" tIns="53492" rIns="106983" bIns="5349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9585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 kern="0" dirty="0">
                <a:solidFill>
                  <a:srgbClr val="204F62"/>
                </a:solidFill>
                <a:latin typeface="Calibri" panose="020F0502020204030204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46743" y="1075288"/>
              <a:ext cx="879194" cy="246221"/>
            </a:xfrm>
            <a:prstGeom prst="rect">
              <a:avLst/>
            </a:prstGeom>
            <a:noFill/>
          </p:spPr>
          <p:txBody>
            <a:bodyPr wrap="square" lIns="162497" tIns="81248" rIns="162497" bIns="81248" rtlCol="0">
              <a:spAutoFit/>
            </a:bodyPr>
            <a:lstStyle/>
            <a:p>
              <a:pPr algn="ctr" defTabSz="1624721">
                <a:defRPr/>
              </a:pPr>
              <a:r>
                <a:rPr lang="en-US" sz="1067" b="1" kern="0" dirty="0">
                  <a:solidFill>
                    <a:prstClr val="black"/>
                  </a:solidFill>
                  <a:latin typeface="Calibiri"/>
                </a:rPr>
                <a:t>Cosmos DB</a:t>
              </a:r>
            </a:p>
          </p:txBody>
        </p:sp>
        <p:pic>
          <p:nvPicPr>
            <p:cNvPr id="5124" name="Picture 4" descr="https://pbs.twimg.com/profile_images/885688361834250240/a6Fc-jbW_400x4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924" y="1034175"/>
              <a:ext cx="321696" cy="321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97" y="1938921"/>
            <a:ext cx="561535" cy="56153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373625" y="2332436"/>
            <a:ext cx="1450529" cy="492506"/>
          </a:xfrm>
          <a:prstGeom prst="rect">
            <a:avLst/>
          </a:prstGeom>
          <a:noFill/>
        </p:spPr>
        <p:txBody>
          <a:bodyPr wrap="square" lIns="162497" tIns="81248" rIns="162497" bIns="81248" rtlCol="0">
            <a:spAutoFit/>
          </a:bodyPr>
          <a:lstStyle>
            <a:defPPr>
              <a:defRPr lang="en-US"/>
            </a:defPPr>
            <a:lvl1pPr algn="ctr" defTabSz="1218631">
              <a:defRPr sz="800" b="1" kern="0">
                <a:solidFill>
                  <a:prstClr val="black"/>
                </a:solidFill>
                <a:latin typeface="Calibiri"/>
              </a:defRPr>
            </a:lvl1pPr>
          </a:lstStyle>
          <a:p>
            <a:pPr defTabSz="1624721">
              <a:defRPr/>
            </a:pPr>
            <a:r>
              <a:rPr lang="en-US" sz="1067" dirty="0"/>
              <a:t>Azure Streaming Analytics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419455" y="1290237"/>
            <a:ext cx="1330252" cy="420756"/>
          </a:xfrm>
          <a:prstGeom prst="rect">
            <a:avLst/>
          </a:prstGeom>
          <a:solidFill>
            <a:srgbClr val="CFF199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609555">
              <a:defRPr/>
            </a:pPr>
            <a:r>
              <a:rPr lang="en-US" sz="1067" b="1" dirty="0">
                <a:solidFill>
                  <a:srgbClr val="141414">
                    <a:lumMod val="90000"/>
                    <a:lumOff val="10000"/>
                  </a:srgbClr>
                </a:solidFill>
              </a:rPr>
              <a:t>Customer Event Filtering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1185332" y="2413109"/>
            <a:ext cx="736869" cy="156319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07">
              <a:defRPr/>
            </a:pPr>
            <a:r>
              <a:rPr lang="en-US" sz="1467" kern="0" dirty="0">
                <a:solidFill>
                  <a:prstClr val="white"/>
                </a:solidFill>
                <a:latin typeface="Calibri" panose="020F0502020204030204" pitchFamily="34" charset="0"/>
              </a:rPr>
              <a:t>OMS</a:t>
            </a:r>
            <a:endParaRPr lang="en-US" sz="1467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04821" y="767139"/>
            <a:ext cx="7765483" cy="387678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>
              <a:defRPr/>
            </a:pPr>
            <a:endParaRPr lang="en-US" sz="24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93458" y="2660775"/>
            <a:ext cx="1272433" cy="256545"/>
          </a:xfrm>
          <a:prstGeom prst="rect">
            <a:avLst/>
          </a:prstGeom>
          <a:solidFill>
            <a:srgbClr val="CFF199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609555">
              <a:defRPr/>
            </a:pPr>
            <a:r>
              <a:rPr lang="en-US" sz="1067" b="1" dirty="0">
                <a:solidFill>
                  <a:srgbClr val="141414">
                    <a:lumMod val="90000"/>
                    <a:lumOff val="10000"/>
                  </a:srgbClr>
                </a:solidFill>
              </a:rPr>
              <a:t>Data Store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64747" y="1271133"/>
            <a:ext cx="1797925" cy="706999"/>
            <a:chOff x="5820079" y="1501304"/>
            <a:chExt cx="1051337" cy="731727"/>
          </a:xfrm>
          <a:solidFill>
            <a:srgbClr val="CFF199"/>
          </a:solidFill>
        </p:grpSpPr>
        <p:grpSp>
          <p:nvGrpSpPr>
            <p:cNvPr id="114" name="Group 113"/>
            <p:cNvGrpSpPr/>
            <p:nvPr/>
          </p:nvGrpSpPr>
          <p:grpSpPr>
            <a:xfrm>
              <a:off x="5821463" y="1501584"/>
              <a:ext cx="1049953" cy="731447"/>
              <a:chOff x="5862845" y="840728"/>
              <a:chExt cx="1049953" cy="731447"/>
            </a:xfrm>
            <a:grpFill/>
          </p:grpSpPr>
          <p:sp>
            <p:nvSpPr>
              <p:cNvPr id="115" name="Rounded Rectangle 114"/>
              <p:cNvSpPr/>
              <p:nvPr/>
            </p:nvSpPr>
            <p:spPr bwMode="auto">
              <a:xfrm flipH="1">
                <a:off x="5862845" y="840728"/>
                <a:ext cx="954324" cy="731447"/>
              </a:xfrm>
              <a:prstGeom prst="roundRect">
                <a:avLst>
                  <a:gd name="adj" fmla="val 0"/>
                </a:avLst>
              </a:prstGeom>
              <a:grpFill/>
              <a:ln w="12700" cap="flat" cmpd="sng" algn="ctr">
                <a:solidFill>
                  <a:srgbClr val="BCEB6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06983" tIns="53492" rIns="106983" bIns="534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9585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kern="0" dirty="0">
                  <a:solidFill>
                    <a:srgbClr val="141414">
                      <a:lumMod val="90000"/>
                      <a:lumOff val="10000"/>
                    </a:srgbClr>
                  </a:solidFill>
                  <a:latin typeface="Calibri" panose="020F0502020204030204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033604" y="1139023"/>
                <a:ext cx="879194" cy="339778"/>
              </a:xfrm>
              <a:prstGeom prst="rect">
                <a:avLst/>
              </a:prstGeom>
              <a:noFill/>
              <a:effectLst/>
            </p:spPr>
            <p:txBody>
              <a:bodyPr wrap="square" lIns="162497" tIns="81248" rIns="162497" bIns="81248" rtlCol="0">
                <a:spAutoFit/>
              </a:bodyPr>
              <a:lstStyle/>
              <a:p>
                <a:pPr algn="ctr" defTabSz="1624721">
                  <a:defRPr/>
                </a:pPr>
                <a:r>
                  <a:rPr lang="en-US" sz="1067" b="1" kern="0" dirty="0">
                    <a:solidFill>
                      <a:srgbClr val="141414">
                        <a:lumMod val="90000"/>
                        <a:lumOff val="10000"/>
                      </a:srgbClr>
                    </a:solidFill>
                    <a:latin typeface="Calibiri"/>
                  </a:rPr>
                  <a:t>API APP</a:t>
                </a: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5820079" y="1501304"/>
              <a:ext cx="954325" cy="2655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609539">
                <a:defRPr/>
              </a:pPr>
              <a:r>
                <a:rPr lang="en-US" sz="1067" b="1" dirty="0">
                  <a:solidFill>
                    <a:srgbClr val="141414">
                      <a:lumMod val="90000"/>
                      <a:lumOff val="10000"/>
                    </a:srgbClr>
                  </a:solidFill>
                </a:rPr>
                <a:t>Ping Validation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 rot="16200000">
            <a:off x="8505394" y="2416765"/>
            <a:ext cx="1050761" cy="226256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lIns="0" tIns="0" rIns="0" bIns="0" rtlCol="0" anchor="t">
            <a:noAutofit/>
          </a:bodyPr>
          <a:lstStyle/>
          <a:p>
            <a:pPr algn="ctr" defTabSz="914309">
              <a:defRPr/>
            </a:pPr>
            <a:r>
              <a:rPr lang="en-US" sz="1333" b="1" dirty="0">
                <a:solidFill>
                  <a:srgbClr val="FFFFFF"/>
                </a:solidFill>
                <a:latin typeface="Calibri" panose="020F0502020204030204"/>
              </a:rPr>
              <a:t>Change Feed</a:t>
            </a:r>
          </a:p>
        </p:txBody>
      </p:sp>
      <p:sp>
        <p:nvSpPr>
          <p:cNvPr id="86" name="Rounded Rectangle 85"/>
          <p:cNvSpPr/>
          <p:nvPr/>
        </p:nvSpPr>
        <p:spPr bwMode="auto">
          <a:xfrm flipH="1">
            <a:off x="3436379" y="1119028"/>
            <a:ext cx="1043940" cy="1009288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solidFill>
              <a:srgbClr val="BCEB6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6983" tIns="53492" rIns="106983" bIns="53492" numCol="1" rtlCol="0" anchor="t" anchorCtr="0" compatLnSpc="1">
            <a:prstTxWarp prst="textNoShape">
              <a:avLst/>
            </a:prstTxWarp>
          </a:bodyPr>
          <a:lstStyle/>
          <a:p>
            <a:pPr algn="ctr" defTabSz="9958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dirty="0">
              <a:solidFill>
                <a:srgbClr val="204F62"/>
              </a:solidFill>
              <a:latin typeface="Calibri" panose="020F0502020204030204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36380" y="1107849"/>
            <a:ext cx="1055723" cy="256545"/>
          </a:xfrm>
          <a:prstGeom prst="rect">
            <a:avLst/>
          </a:prstGeom>
          <a:solidFill>
            <a:srgbClr val="CFF199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609555">
              <a:defRPr/>
            </a:pPr>
            <a:r>
              <a:rPr lang="en-US" sz="1067" b="1" dirty="0">
                <a:solidFill>
                  <a:srgbClr val="141414">
                    <a:lumMod val="90000"/>
                    <a:lumOff val="10000"/>
                  </a:srgbClr>
                </a:solidFill>
              </a:rPr>
              <a:t>Events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451900" y="1832699"/>
            <a:ext cx="1054291" cy="328295"/>
          </a:xfrm>
          <a:prstGeom prst="rect">
            <a:avLst/>
          </a:prstGeom>
          <a:noFill/>
        </p:spPr>
        <p:txBody>
          <a:bodyPr wrap="square" lIns="162497" tIns="81248" rIns="162497" bIns="81248" rtlCol="0">
            <a:spAutoFit/>
          </a:bodyPr>
          <a:lstStyle>
            <a:defPPr>
              <a:defRPr lang="en-US"/>
            </a:defPPr>
            <a:lvl1pPr algn="ctr" defTabSz="1218631">
              <a:defRPr sz="800" b="1" kern="0">
                <a:solidFill>
                  <a:prstClr val="black"/>
                </a:solidFill>
                <a:latin typeface="Calibiri"/>
              </a:defRPr>
            </a:lvl1pPr>
          </a:lstStyle>
          <a:p>
            <a:pPr defTabSz="1624721">
              <a:defRPr/>
            </a:pPr>
            <a:r>
              <a:rPr lang="en-US" sz="1067" dirty="0"/>
              <a:t>Event Hub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473427" y="1837147"/>
            <a:ext cx="971900" cy="1740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tailEnd type="triangle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5482289" y="1749848"/>
            <a:ext cx="1183467" cy="287194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lIns="162497" tIns="81248" rIns="162497" bIns="81248" rtlCol="0">
            <a:spAutoFit/>
          </a:bodyPr>
          <a:lstStyle>
            <a:defPPr>
              <a:defRPr lang="en-US"/>
            </a:defPPr>
            <a:lvl1pPr algn="ctr" defTabSz="1218631">
              <a:defRPr sz="800" b="1" kern="0">
                <a:solidFill>
                  <a:prstClr val="black"/>
                </a:solidFill>
                <a:latin typeface="Calibiri"/>
              </a:defRPr>
            </a:lvl1pPr>
          </a:lstStyle>
          <a:p>
            <a:pPr defTabSz="1624721">
              <a:defRPr/>
            </a:pPr>
            <a:r>
              <a:rPr lang="en-US" dirty="0">
                <a:solidFill>
                  <a:prstClr val="white">
                    <a:lumMod val="95000"/>
                  </a:prstClr>
                </a:solidFill>
              </a:rPr>
              <a:t>Window Function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0580180" y="3141110"/>
            <a:ext cx="626621" cy="375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tailEnd type="triangle"/>
          </a:ln>
          <a:effectLst/>
        </p:spPr>
      </p:cxnSp>
      <p:sp>
        <p:nvSpPr>
          <p:cNvPr id="117" name="TextBox 116"/>
          <p:cNvSpPr txBox="1"/>
          <p:nvPr/>
        </p:nvSpPr>
        <p:spPr>
          <a:xfrm rot="16200000">
            <a:off x="10439674" y="2386761"/>
            <a:ext cx="1036524" cy="272024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R="0" lvl="0" indent="0" algn="ctr" defTabSz="68576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defTabSz="914309">
              <a:defRPr/>
            </a:pPr>
            <a:r>
              <a:rPr lang="en-US" sz="1333" dirty="0">
                <a:solidFill>
                  <a:srgbClr val="FFFFFF"/>
                </a:solidFill>
              </a:rPr>
              <a:t>Web Service</a:t>
            </a:r>
            <a:endParaRPr lang="en-US" sz="1333" dirty="0">
              <a:solidFill>
                <a:srgbClr val="FFFFFF"/>
              </a:solidFill>
            </a:endParaRPr>
          </a:p>
        </p:txBody>
      </p:sp>
      <p:pic>
        <p:nvPicPr>
          <p:cNvPr id="118" name="Picture 2" descr="https://s3-us-west-1.amazonaws.com/striim-prod-media/wp-content/uploads/2019/02/08170252/EventsHub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43" y="1453251"/>
            <a:ext cx="356692" cy="3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Elbow Connector 28"/>
          <p:cNvCxnSpPr>
            <a:stCxn id="132" idx="0"/>
          </p:cNvCxnSpPr>
          <p:nvPr/>
        </p:nvCxnSpPr>
        <p:spPr>
          <a:xfrm rot="16200000" flipV="1">
            <a:off x="8843735" y="1483125"/>
            <a:ext cx="1194567" cy="1260203"/>
          </a:xfrm>
          <a:prstGeom prst="bentConnector2">
            <a:avLst/>
          </a:prstGeom>
          <a:noFill/>
          <a:ln w="12700" cap="flat" cmpd="sng" algn="ctr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124" name="Group 123"/>
          <p:cNvGrpSpPr/>
          <p:nvPr/>
        </p:nvGrpSpPr>
        <p:grpSpPr>
          <a:xfrm>
            <a:off x="9434901" y="2710510"/>
            <a:ext cx="1335403" cy="797616"/>
            <a:chOff x="5820079" y="1501304"/>
            <a:chExt cx="1001551" cy="598213"/>
          </a:xfrm>
        </p:grpSpPr>
        <p:grpSp>
          <p:nvGrpSpPr>
            <p:cNvPr id="125" name="Group 124"/>
            <p:cNvGrpSpPr/>
            <p:nvPr/>
          </p:nvGrpSpPr>
          <p:grpSpPr>
            <a:xfrm>
              <a:off x="5821464" y="1501584"/>
              <a:ext cx="1000166" cy="597933"/>
              <a:chOff x="5862846" y="840728"/>
              <a:chExt cx="1000166" cy="597933"/>
            </a:xfrm>
          </p:grpSpPr>
          <p:sp>
            <p:nvSpPr>
              <p:cNvPr id="133" name="Rounded Rectangle 132"/>
              <p:cNvSpPr/>
              <p:nvPr/>
            </p:nvSpPr>
            <p:spPr bwMode="auto">
              <a:xfrm flipH="1">
                <a:off x="5862846" y="840728"/>
                <a:ext cx="954324" cy="597933"/>
              </a:xfrm>
              <a:prstGeom prst="roundRect">
                <a:avLst>
                  <a:gd name="adj" fmla="val 0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rgbClr val="BCEB6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06983" tIns="53492" rIns="106983" bIns="53492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95854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kern="0" dirty="0">
                  <a:solidFill>
                    <a:srgbClr val="204F62"/>
                  </a:solidFill>
                  <a:latin typeface="Calibri" panose="020F0502020204030204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983818" y="1053116"/>
                <a:ext cx="879194" cy="369380"/>
              </a:xfrm>
              <a:prstGeom prst="rect">
                <a:avLst/>
              </a:prstGeom>
              <a:noFill/>
              <a:effectLst/>
            </p:spPr>
            <p:txBody>
              <a:bodyPr wrap="square" lIns="162497" tIns="81248" rIns="162497" bIns="81248" rtlCol="0">
                <a:spAutoFit/>
              </a:bodyPr>
              <a:lstStyle/>
              <a:p>
                <a:pPr algn="ctr" defTabSz="1624721">
                  <a:defRPr/>
                </a:pPr>
                <a:r>
                  <a:rPr lang="en-US" sz="1067" b="1" kern="0" dirty="0">
                    <a:solidFill>
                      <a:prstClr val="black"/>
                    </a:solidFill>
                    <a:latin typeface="Calibiri"/>
                  </a:rPr>
                  <a:t>Azure Functions</a:t>
                </a: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5820079" y="1501304"/>
              <a:ext cx="954325" cy="192409"/>
            </a:xfrm>
            <a:prstGeom prst="rect">
              <a:avLst/>
            </a:prstGeom>
            <a:solidFill>
              <a:srgbClr val="CFF199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pPr defTabSz="609555">
                <a:defRPr/>
              </a:pPr>
              <a:r>
                <a:rPr lang="en-US" sz="1067" b="1" dirty="0">
                  <a:solidFill>
                    <a:srgbClr val="141414">
                      <a:lumMod val="90000"/>
                      <a:lumOff val="10000"/>
                    </a:srgbClr>
                  </a:solidFill>
                </a:rPr>
                <a:t>Notification</a:t>
              </a:r>
            </a:p>
          </p:txBody>
        </p:sp>
      </p:grpSp>
      <p:pic>
        <p:nvPicPr>
          <p:cNvPr id="121" name="Picture 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17805" r="20567" b="20729"/>
          <a:stretch/>
        </p:blipFill>
        <p:spPr bwMode="auto">
          <a:xfrm>
            <a:off x="9546428" y="3095113"/>
            <a:ext cx="314749" cy="34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/>
          <p:cNvCxnSpPr>
            <a:endCxn id="133" idx="3"/>
          </p:cNvCxnSpPr>
          <p:nvPr/>
        </p:nvCxnSpPr>
        <p:spPr>
          <a:xfrm>
            <a:off x="8654432" y="3104597"/>
            <a:ext cx="782317" cy="4908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tailEnd type="triangle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95" y="1578209"/>
            <a:ext cx="343336" cy="343336"/>
          </a:xfrm>
          <a:prstGeom prst="rect">
            <a:avLst/>
          </a:prstGeom>
        </p:spPr>
      </p:pic>
      <p:cxnSp>
        <p:nvCxnSpPr>
          <p:cNvPr id="139" name="Elbow Connector 138"/>
          <p:cNvCxnSpPr>
            <a:stCxn id="120" idx="0"/>
            <a:endCxn id="40" idx="1"/>
          </p:cNvCxnSpPr>
          <p:nvPr/>
        </p:nvCxnSpPr>
        <p:spPr>
          <a:xfrm rot="16200000" flipH="1" flipV="1">
            <a:off x="4717831" y="-1891503"/>
            <a:ext cx="100293" cy="6425560"/>
          </a:xfrm>
          <a:prstGeom prst="bentConnector3">
            <a:avLst>
              <a:gd name="adj1" fmla="val -303909"/>
            </a:avLst>
          </a:prstGeom>
          <a:noFill/>
          <a:ln w="12700" cap="flat" cmpd="sng" algn="ctr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08222" y="3849839"/>
            <a:ext cx="511903" cy="515965"/>
          </a:xfrm>
          <a:prstGeom prst="rect">
            <a:avLst/>
          </a:prstGeom>
          <a:solidFill>
            <a:srgbClr val="0098D7"/>
          </a:solidFill>
          <a:ln w="9525" cap="flat" cmpd="sng" algn="ctr">
            <a:solidFill>
              <a:srgbClr val="213E97"/>
            </a:solidFill>
            <a:prstDash val="solid"/>
          </a:ln>
          <a:effectLst/>
        </p:spPr>
        <p:txBody>
          <a:bodyPr rtlCol="0" anchor="ctr"/>
          <a:lstStyle/>
          <a:p>
            <a:pPr algn="ctr" defTabSz="457107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 pitchFamily="34" charset="0"/>
              </a:rPr>
              <a:t>CIS</a:t>
            </a:r>
          </a:p>
        </p:txBody>
      </p:sp>
      <p:sp>
        <p:nvSpPr>
          <p:cNvPr id="64" name="Rounded Rectangle 63"/>
          <p:cNvSpPr/>
          <p:nvPr/>
        </p:nvSpPr>
        <p:spPr bwMode="auto">
          <a:xfrm flipH="1">
            <a:off x="3448265" y="3543329"/>
            <a:ext cx="1074139" cy="886620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solidFill>
              <a:srgbClr val="BCEB6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6983" tIns="53492" rIns="106983" bIns="53492" numCol="1" rtlCol="0" anchor="t" anchorCtr="0" compatLnSpc="1">
            <a:prstTxWarp prst="textNoShape">
              <a:avLst/>
            </a:prstTxWarp>
          </a:bodyPr>
          <a:lstStyle/>
          <a:p>
            <a:pPr algn="ctr" defTabSz="9958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dirty="0">
              <a:solidFill>
                <a:srgbClr val="204F62"/>
              </a:solidFill>
              <a:latin typeface="Calibri" panose="020F0502020204030204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31247" y="3392612"/>
            <a:ext cx="1082360" cy="256545"/>
          </a:xfrm>
          <a:prstGeom prst="rect">
            <a:avLst/>
          </a:prstGeom>
          <a:solidFill>
            <a:srgbClr val="CFF199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609555">
              <a:defRPr/>
            </a:pPr>
            <a:r>
              <a:rPr lang="en-US" sz="1067" b="1" dirty="0">
                <a:solidFill>
                  <a:srgbClr val="141414">
                    <a:lumMod val="90000"/>
                    <a:lumOff val="10000"/>
                  </a:srgbClr>
                </a:solidFill>
              </a:rPr>
              <a:t>Integration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12" y="3722221"/>
            <a:ext cx="386155" cy="38615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423341" y="4079817"/>
            <a:ext cx="1054291" cy="328295"/>
          </a:xfrm>
          <a:prstGeom prst="rect">
            <a:avLst/>
          </a:prstGeom>
          <a:noFill/>
        </p:spPr>
        <p:txBody>
          <a:bodyPr wrap="square" lIns="162497" tIns="81248" rIns="162497" bIns="81248" rtlCol="0">
            <a:spAutoFit/>
          </a:bodyPr>
          <a:lstStyle>
            <a:defPPr>
              <a:defRPr lang="en-US"/>
            </a:defPPr>
            <a:lvl1pPr algn="ctr" defTabSz="1218631">
              <a:defRPr sz="800" b="1" kern="0">
                <a:solidFill>
                  <a:prstClr val="black"/>
                </a:solidFill>
                <a:latin typeface="Calibiri"/>
              </a:defRPr>
            </a:lvl1pPr>
          </a:lstStyle>
          <a:p>
            <a:pPr defTabSz="1624721">
              <a:defRPr/>
            </a:pPr>
            <a:r>
              <a:rPr lang="en-US" sz="1067" dirty="0"/>
              <a:t>Logic App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6" t="18903" r="24103" b="17732"/>
          <a:stretch/>
        </p:blipFill>
        <p:spPr>
          <a:xfrm>
            <a:off x="5924663" y="3668926"/>
            <a:ext cx="313260" cy="39587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455553" y="3176045"/>
            <a:ext cx="1294152" cy="287194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lIns="162497" tIns="81248" rIns="162497" bIns="81248" rtlCol="0">
            <a:spAutoFit/>
          </a:bodyPr>
          <a:lstStyle>
            <a:defPPr>
              <a:defRPr lang="en-US"/>
            </a:defPPr>
            <a:lvl1pPr marR="0" lvl="0" indent="0" algn="ctr" defTabSz="12186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i"/>
              </a:defRPr>
            </a:lvl1pPr>
          </a:lstStyle>
          <a:p>
            <a:pPr defTabSz="1218571"/>
            <a:r>
              <a:rPr lang="en-US" sz="800" dirty="0">
                <a:solidFill>
                  <a:prstClr val="white">
                    <a:lumMod val="95000"/>
                  </a:prstClr>
                </a:solidFill>
              </a:rPr>
              <a:t>Reference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45922" y="4063455"/>
            <a:ext cx="1450529" cy="328295"/>
          </a:xfrm>
          <a:prstGeom prst="rect">
            <a:avLst/>
          </a:prstGeom>
          <a:noFill/>
        </p:spPr>
        <p:txBody>
          <a:bodyPr wrap="square" lIns="162497" tIns="81248" rIns="162497" bIns="81248" rtlCol="0">
            <a:spAutoFit/>
          </a:bodyPr>
          <a:lstStyle>
            <a:defPPr>
              <a:defRPr lang="en-US"/>
            </a:defPPr>
            <a:lvl1pPr algn="ctr" defTabSz="1218631">
              <a:defRPr sz="800" b="1" kern="0">
                <a:solidFill>
                  <a:prstClr val="black"/>
                </a:solidFill>
                <a:latin typeface="Calibiri"/>
              </a:defRPr>
            </a:lvl1pPr>
          </a:lstStyle>
          <a:p>
            <a:pPr defTabSz="1624721">
              <a:defRPr/>
            </a:pPr>
            <a:r>
              <a:rPr lang="en-US" sz="1067" dirty="0"/>
              <a:t>Azure SQL DB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500015" y="3912845"/>
            <a:ext cx="955540" cy="368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tailEnd type="triangle"/>
          </a:ln>
          <a:effectLst/>
        </p:spPr>
      </p:cxnSp>
      <p:cxnSp>
        <p:nvCxnSpPr>
          <p:cNvPr id="78" name="Straight Arrow Connector 77"/>
          <p:cNvCxnSpPr>
            <a:stCxn id="70" idx="0"/>
            <a:endCxn id="63" idx="2"/>
          </p:cNvCxnSpPr>
          <p:nvPr/>
        </p:nvCxnSpPr>
        <p:spPr>
          <a:xfrm flipH="1" flipV="1">
            <a:off x="6098888" y="2824814"/>
            <a:ext cx="3741" cy="351229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95" name="Straight Arrow Connector 94"/>
          <p:cNvCxnSpPr>
            <a:endCxn id="81" idx="1"/>
          </p:cNvCxnSpPr>
          <p:nvPr/>
        </p:nvCxnSpPr>
        <p:spPr>
          <a:xfrm flipV="1">
            <a:off x="1676040" y="2788121"/>
            <a:ext cx="322560" cy="1568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tailEnd type="triangle"/>
          </a:ln>
          <a:effectLst/>
        </p:spPr>
      </p:cxnSp>
      <p:sp>
        <p:nvSpPr>
          <p:cNvPr id="79" name="Rectangle 78"/>
          <p:cNvSpPr/>
          <p:nvPr/>
        </p:nvSpPr>
        <p:spPr>
          <a:xfrm rot="5400000" flipV="1">
            <a:off x="1215768" y="2657853"/>
            <a:ext cx="676581" cy="239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107">
              <a:defRPr/>
            </a:pPr>
            <a:r>
              <a:rPr lang="en-US" sz="1200" b="1" kern="0" dirty="0">
                <a:solidFill>
                  <a:srgbClr val="141414"/>
                </a:solidFill>
                <a:latin typeface="Calibri" panose="020F0502020204030204" pitchFamily="34" charset="0"/>
              </a:rPr>
              <a:t>JMS</a:t>
            </a:r>
          </a:p>
        </p:txBody>
      </p:sp>
      <p:sp>
        <p:nvSpPr>
          <p:cNvPr id="80" name="Rectangle 79"/>
          <p:cNvSpPr/>
          <p:nvPr/>
        </p:nvSpPr>
        <p:spPr>
          <a:xfrm rot="5400000" flipV="1">
            <a:off x="1269639" y="3278539"/>
            <a:ext cx="552216" cy="231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107">
              <a:defRPr/>
            </a:pPr>
            <a:r>
              <a:rPr lang="en-US" sz="1200" b="1" kern="0" dirty="0">
                <a:solidFill>
                  <a:srgbClr val="141414"/>
                </a:solidFill>
                <a:latin typeface="Calibri" panose="020F0502020204030204" pitchFamily="34" charset="0"/>
              </a:rPr>
              <a:t>File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01" y="2400112"/>
            <a:ext cx="754467" cy="776021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 bwMode="auto">
          <a:xfrm flipH="1">
            <a:off x="3445287" y="2277547"/>
            <a:ext cx="1043940" cy="1027319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 cap="flat" cmpd="sng" algn="ctr">
            <a:solidFill>
              <a:srgbClr val="BCEB6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6983" tIns="53492" rIns="106983" bIns="53492" numCol="1" rtlCol="0" anchor="t" anchorCtr="0" compatLnSpc="1">
            <a:prstTxWarp prst="textNoShape">
              <a:avLst/>
            </a:prstTxWarp>
          </a:bodyPr>
          <a:lstStyle/>
          <a:p>
            <a:pPr algn="ctr" defTabSz="9958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 b="1" kern="0" dirty="0">
              <a:solidFill>
                <a:srgbClr val="204F62"/>
              </a:solidFill>
              <a:latin typeface="Calibri" panose="020F0502020204030204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54219" y="2289205"/>
            <a:ext cx="1045796" cy="256545"/>
          </a:xfrm>
          <a:prstGeom prst="rect">
            <a:avLst/>
          </a:prstGeom>
          <a:solidFill>
            <a:srgbClr val="CFF199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609555">
              <a:defRPr/>
            </a:pPr>
            <a:r>
              <a:rPr lang="en-US" sz="1067" b="1" dirty="0">
                <a:solidFill>
                  <a:srgbClr val="141414">
                    <a:lumMod val="90000"/>
                    <a:lumOff val="10000"/>
                  </a:srgbClr>
                </a:solidFill>
              </a:rPr>
              <a:t>Storage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72161" y="2997817"/>
            <a:ext cx="1054291" cy="328295"/>
          </a:xfrm>
          <a:prstGeom prst="rect">
            <a:avLst/>
          </a:prstGeom>
          <a:noFill/>
        </p:spPr>
        <p:txBody>
          <a:bodyPr wrap="square" lIns="162497" tIns="81248" rIns="162497" bIns="81248" rtlCol="0">
            <a:spAutoFit/>
          </a:bodyPr>
          <a:lstStyle>
            <a:defPPr>
              <a:defRPr lang="en-US"/>
            </a:defPPr>
            <a:lvl1pPr algn="ctr" defTabSz="1218631">
              <a:defRPr sz="800" b="1" kern="0">
                <a:solidFill>
                  <a:prstClr val="black"/>
                </a:solidFill>
                <a:latin typeface="Calibiri"/>
              </a:defRPr>
            </a:lvl1pPr>
          </a:lstStyle>
          <a:p>
            <a:pPr defTabSz="1624721">
              <a:defRPr/>
            </a:pPr>
            <a:r>
              <a:rPr lang="en-US" sz="1067" dirty="0"/>
              <a:t>Blob</a:t>
            </a:r>
          </a:p>
        </p:txBody>
      </p:sp>
      <p:cxnSp>
        <p:nvCxnSpPr>
          <p:cNvPr id="93" name="Elbow Connector 92"/>
          <p:cNvCxnSpPr>
            <a:stCxn id="81" idx="0"/>
            <a:endCxn id="86" idx="3"/>
          </p:cNvCxnSpPr>
          <p:nvPr/>
        </p:nvCxnSpPr>
        <p:spPr>
          <a:xfrm rot="5400000" flipH="1" flipV="1">
            <a:off x="2517889" y="1481620"/>
            <a:ext cx="776439" cy="1060544"/>
          </a:xfrm>
          <a:prstGeom prst="bentConnector2">
            <a:avLst/>
          </a:prstGeom>
          <a:noFill/>
          <a:ln w="12700" cap="flat" cmpd="sng" algn="ctr">
            <a:solidFill>
              <a:schemeClr val="accent6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96" name="Elbow Connector 95"/>
          <p:cNvCxnSpPr>
            <a:stCxn id="81" idx="3"/>
            <a:endCxn id="83" idx="3"/>
          </p:cNvCxnSpPr>
          <p:nvPr/>
        </p:nvCxnSpPr>
        <p:spPr>
          <a:xfrm>
            <a:off x="2753068" y="2788123"/>
            <a:ext cx="692219" cy="308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accent6">
                <a:lumMod val="50000"/>
              </a:schemeClr>
            </a:solidFill>
            <a:prstDash val="solid"/>
            <a:tailEnd type="triangle"/>
          </a:ln>
          <a:effectLst/>
        </p:spPr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81" y="2628532"/>
            <a:ext cx="404632" cy="404632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>
            <a:off x="4490870" y="2813502"/>
            <a:ext cx="971900" cy="1740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 rot="16200000">
            <a:off x="1834711" y="1908633"/>
            <a:ext cx="754276" cy="184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933" dirty="0">
                <a:solidFill>
                  <a:srgbClr val="000000"/>
                </a:solidFill>
                <a:latin typeface="Arial"/>
              </a:rPr>
              <a:t>Option 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13139" y="2535019"/>
            <a:ext cx="754276" cy="184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/>
            <a:r>
              <a:rPr lang="en-US" sz="933" dirty="0">
                <a:solidFill>
                  <a:srgbClr val="000000"/>
                </a:solidFill>
                <a:latin typeface="Arial"/>
              </a:rPr>
              <a:t>Option 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870188" y="1009682"/>
            <a:ext cx="914081" cy="204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700">
                <a:solidFill>
                  <a:schemeClr val="tx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377"/>
            <a:r>
              <a:rPr lang="en-US" sz="933" dirty="0">
                <a:solidFill>
                  <a:srgbClr val="000000"/>
                </a:solidFill>
                <a:latin typeface="Arial"/>
              </a:rPr>
              <a:t>Web service</a:t>
            </a:r>
          </a:p>
        </p:txBody>
      </p:sp>
      <p:cxnSp>
        <p:nvCxnSpPr>
          <p:cNvPr id="92" name="Elbow Connector 91"/>
          <p:cNvCxnSpPr>
            <a:endCxn id="64" idx="3"/>
          </p:cNvCxnSpPr>
          <p:nvPr/>
        </p:nvCxnSpPr>
        <p:spPr>
          <a:xfrm>
            <a:off x="2313562" y="3436092"/>
            <a:ext cx="1134703" cy="550547"/>
          </a:xfrm>
          <a:prstGeom prst="bentConnector3">
            <a:avLst>
              <a:gd name="adj1" fmla="val -467"/>
            </a:avLst>
          </a:prstGeom>
          <a:noFill/>
          <a:ln w="12700" cap="flat" cmpd="sng" algn="ctr">
            <a:solidFill>
              <a:schemeClr val="accent6">
                <a:lumMod val="50000"/>
              </a:schemeClr>
            </a:solidFill>
            <a:prstDash val="solid"/>
            <a:tailEnd type="triangle"/>
          </a:ln>
          <a:effectLst/>
        </p:spPr>
      </p:cxnSp>
      <p:cxnSp>
        <p:nvCxnSpPr>
          <p:cNvPr id="94" name="Elbow Connector 93"/>
          <p:cNvCxnSpPr>
            <a:stCxn id="59" idx="3"/>
          </p:cNvCxnSpPr>
          <p:nvPr/>
        </p:nvCxnSpPr>
        <p:spPr>
          <a:xfrm flipV="1">
            <a:off x="1120124" y="3390442"/>
            <a:ext cx="985547" cy="717381"/>
          </a:xfrm>
          <a:prstGeom prst="bentConnector3">
            <a:avLst>
              <a:gd name="adj1" fmla="val 100608"/>
            </a:avLst>
          </a:prstGeom>
          <a:noFill/>
          <a:ln w="12700" cap="flat" cmpd="sng" algn="ctr">
            <a:solidFill>
              <a:schemeClr val="accent6">
                <a:lumMod val="50000"/>
              </a:schemeClr>
            </a:solidFill>
            <a:prstDash val="solid"/>
            <a:tailEnd type="triangle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1890459" y="3132800"/>
            <a:ext cx="790719" cy="246173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>
            <a:defPPr>
              <a:defRPr lang="en-US"/>
            </a:defPPr>
            <a:lvl1pPr algn="ctr" defTabSz="1218631">
              <a:defRPr sz="800" b="1" kern="0">
                <a:solidFill>
                  <a:prstClr val="black"/>
                </a:solidFill>
                <a:latin typeface="Calibiri"/>
              </a:defRPr>
            </a:lvl1pPr>
          </a:lstStyle>
          <a:p>
            <a:pPr defTabSz="1218571">
              <a:defRPr/>
            </a:pPr>
            <a:r>
              <a:rPr lang="en-US" dirty="0"/>
              <a:t>BizTalk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173589" y="5335037"/>
            <a:ext cx="195686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39">
              <a:defRPr/>
            </a:pPr>
            <a:r>
              <a:rPr lang="en-US" sz="1867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  <a:r>
              <a:rPr lang="en-US" sz="1867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</a:t>
            </a:r>
            <a:endParaRPr lang="en-US" sz="1867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327509" y="5335037"/>
            <a:ext cx="281030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39">
              <a:defRPr/>
            </a:pPr>
            <a:r>
              <a:rPr lang="en-US" sz="1867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 data via APIs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6767593" y="5107094"/>
            <a:ext cx="0" cy="913217"/>
          </a:xfrm>
          <a:prstGeom prst="line">
            <a:avLst/>
          </a:prstGeom>
          <a:ln w="6350">
            <a:solidFill>
              <a:schemeClr val="tx2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056980" y="5107094"/>
            <a:ext cx="0" cy="913217"/>
          </a:xfrm>
          <a:prstGeom prst="line">
            <a:avLst/>
          </a:prstGeom>
          <a:ln w="6350">
            <a:solidFill>
              <a:schemeClr val="tx2">
                <a:lumMod val="75000"/>
                <a:lumOff val="2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324</Words>
  <Application>Microsoft Office PowerPoint</Application>
  <PresentationFormat>Widescreen</PresentationFormat>
  <Paragraphs>155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Calibiri</vt:lpstr>
      <vt:lpstr>Calibri</vt:lpstr>
      <vt:lpstr>Calibri Light</vt:lpstr>
      <vt:lpstr>Century Gothic</vt:lpstr>
      <vt:lpstr>Wingdings</vt:lpstr>
      <vt:lpstr>Cognizant_16x9</vt:lpstr>
      <vt:lpstr>Azure Data Lake - Reference Architecture </vt:lpstr>
      <vt:lpstr>PoC Outage Analytics and Reporting Architecture</vt:lpstr>
      <vt:lpstr>Proposed Architecture for Custom Filtering Solution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 B – Architecture Custom Filtering Solution</dc:title>
  <dc:creator>Munipandian, Madhan Kumar (Cognizant)</dc:creator>
  <cp:lastModifiedBy>Munipandian, Madhan Kumar (Cognizant)</cp:lastModifiedBy>
  <cp:revision>11</cp:revision>
  <dcterms:created xsi:type="dcterms:W3CDTF">2019-11-24T18:00:04Z</dcterms:created>
  <dcterms:modified xsi:type="dcterms:W3CDTF">2019-11-26T02:25:02Z</dcterms:modified>
</cp:coreProperties>
</file>