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7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17" r:id="rId2"/>
    <p:sldMasterId id="2147483725" r:id="rId3"/>
    <p:sldMasterId id="2147483739" r:id="rId4"/>
    <p:sldMasterId id="2147483763" r:id="rId5"/>
    <p:sldMasterId id="2147483788" r:id="rId6"/>
    <p:sldMasterId id="2147483809" r:id="rId7"/>
    <p:sldMasterId id="2147483830" r:id="rId8"/>
  </p:sldMasterIdLst>
  <p:notesMasterIdLst>
    <p:notesMasterId r:id="rId11"/>
  </p:notesMasterIdLst>
  <p:sldIdLst>
    <p:sldId id="2706" r:id="rId9"/>
    <p:sldId id="2588" r:id="rId10"/>
  </p:sldIdLst>
  <p:sldSz cx="17340263" cy="9753600"/>
  <p:notesSz cx="6858000" cy="9144000"/>
  <p:custDataLst>
    <p:tags r:id="rId12"/>
  </p:custDataLst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3E3"/>
    <a:srgbClr val="044C80"/>
    <a:srgbClr val="0A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91973" autoAdjust="0"/>
  </p:normalViewPr>
  <p:slideViewPr>
    <p:cSldViewPr snapToGrid="0">
      <p:cViewPr varScale="1">
        <p:scale>
          <a:sx n="82" d="100"/>
          <a:sy n="82" d="100"/>
        </p:scale>
        <p:origin x="1536" y="192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26546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2.jp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9.jpe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9.jpe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3653" y="7261014"/>
            <a:ext cx="17340263" cy="249258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834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82" y="8405562"/>
            <a:ext cx="2557813" cy="312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4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59" y="975363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4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1039726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3" y="7491521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834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6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4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39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78" indent="0">
              <a:buNone/>
              <a:defRPr/>
            </a:lvl2pPr>
            <a:lvl3pPr marL="1300553" indent="0">
              <a:buNone/>
              <a:defRPr/>
            </a:lvl3pPr>
            <a:lvl4pPr marL="1950830" indent="0">
              <a:buNone/>
              <a:defRPr/>
            </a:lvl4pPr>
            <a:lvl5pPr marL="2601106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0494316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7" y="1071695"/>
            <a:ext cx="16744191" cy="11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116" indent="-325116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236" indent="-325116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3095" indent="-322861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 flipV="1">
            <a:off x="2739" y="9429838"/>
            <a:ext cx="17337524" cy="32647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005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>
            <a:off x="16996808" y="9490714"/>
            <a:ext cx="171522" cy="1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204" eaLnBrk="0" hangingPunct="0">
              <a:defRPr/>
            </a:pPr>
            <a:fld id="{62ACBC02-EE89-460C-80D0-BE57D897FA38}" type="slidenum">
              <a:rPr lang="en-US" sz="1138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defTabSz="1297204" eaLnBrk="0" hangingPunct="0">
                <a:defRPr/>
              </a:pPr>
              <a:t>‹#›</a:t>
            </a:fld>
            <a:endParaRPr lang="en-US" sz="1564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6757504" y="9534879"/>
            <a:ext cx="3903419" cy="114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lang="en-US" sz="747" dirty="0">
                <a:solidFill>
                  <a:srgbClr val="D9D9D9"/>
                </a:solidFill>
                <a:cs typeface="Arial" pitchFamily="34" charset="0"/>
              </a:rPr>
              <a:t>•   © 2016 Kaiser Permanente </a:t>
            </a:r>
            <a:endParaRPr lang="en-US" sz="747" dirty="0">
              <a:solidFill>
                <a:srgbClr val="959595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68574" y="9415582"/>
            <a:ext cx="2097309" cy="28374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4569593" y="9446943"/>
            <a:ext cx="2228495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kumimoji="0" lang="en-US" sz="853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Confidential,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3169228239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9838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3750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19158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9" y="1192109"/>
            <a:ext cx="16762254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849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1716978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7686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1375195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4"/>
            <a:ext cx="17340263" cy="7491520"/>
          </a:xfrm>
          <a:prstGeom prst="rect">
            <a:avLst/>
          </a:prstGeom>
          <a:solidFill>
            <a:srgbClr val="F0A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7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267034724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50" indent="-32512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37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500" indent="-32512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626" indent="-325126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8410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3" y="2"/>
            <a:ext cx="17340263" cy="7491520"/>
          </a:xfrm>
          <a:prstGeom prst="rect">
            <a:avLst/>
          </a:prstGeom>
          <a:solidFill>
            <a:srgbClr val="F0A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834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5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6" y="8501887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4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56099072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1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9826"/>
            <a:ext cx="1459472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KPLogoBlue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67" b="-5"/>
          <a:stretch/>
        </p:blipFill>
        <p:spPr>
          <a:xfrm>
            <a:off x="15028232" y="860562"/>
            <a:ext cx="1986801" cy="1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072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52" y="7392947"/>
            <a:ext cx="17340263" cy="23606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56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867025" y="801512"/>
            <a:ext cx="15642362" cy="86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941" tIns="64971" rIns="129941" bIns="64971" anchor="ctr"/>
          <a:lstStyle/>
          <a:p>
            <a:pPr>
              <a:defRPr/>
            </a:pPr>
            <a:endParaRPr lang="en-US" sz="256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55958" y="2167531"/>
            <a:ext cx="14577210" cy="5252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844" b="1" i="0" baseline="0">
                <a:solidFill>
                  <a:schemeClr val="accent1"/>
                </a:solidFill>
                <a:latin typeface="+mn-lt"/>
                <a:cs typeface="Adobe Arabic"/>
              </a:defRPr>
            </a:lvl1pPr>
          </a:lstStyle>
          <a:p>
            <a:pPr algn="l"/>
            <a:r>
              <a:rPr lang="en-US" sz="3413" dirty="0" err="1">
                <a:solidFill>
                  <a:schemeClr val="bg1"/>
                </a:solidFill>
                <a:latin typeface="Calibri Light"/>
                <a:cs typeface="Calibri Light"/>
              </a:rPr>
              <a:t>fftfgz</a:t>
            </a:r>
            <a:endParaRPr lang="en-US" sz="3413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35009" y="2822616"/>
            <a:ext cx="14604734" cy="0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025" y="2926080"/>
            <a:ext cx="14594720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Sub-Topic Box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27" y="8419491"/>
            <a:ext cx="2772717" cy="252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262682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176" b="14285"/>
          <a:stretch/>
        </p:blipFill>
        <p:spPr>
          <a:xfrm>
            <a:off x="1" y="9053344"/>
            <a:ext cx="17340263" cy="700258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12177595" y="9053343"/>
            <a:ext cx="5162668" cy="700258"/>
          </a:xfrm>
          <a:prstGeom prst="rect">
            <a:avLst/>
          </a:prstGeom>
          <a:solidFill>
            <a:srgbClr val="003C71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>
              <a:solidFill>
                <a:srgbClr val="FFFFFF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3"/>
          <a:stretch/>
        </p:blipFill>
        <p:spPr>
          <a:xfrm>
            <a:off x="12702301" y="9222077"/>
            <a:ext cx="4096081" cy="296092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>
          <a:xfrm>
            <a:off x="16355353" y="8636522"/>
            <a:ext cx="443029" cy="19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280">
                <a:solidFill>
                  <a:srgbClr val="003B71"/>
                </a:solidFill>
                <a:ea typeface="Arial" charset="0"/>
                <a:cs typeface="Arial" charset="0"/>
              </a:rPr>
              <a:pPr algn="r"/>
              <a:t>‹#›</a:t>
            </a:fld>
            <a:endParaRPr lang="en-US" sz="1280" dirty="0">
              <a:solidFill>
                <a:srgbClr val="003B71"/>
              </a:solidFill>
              <a:ea typeface="Arial" charset="0"/>
              <a:cs typeface="Arial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4428" y="370860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600098" y="9326922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2017 Kaiser Foundation Health Plan,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10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26" indent="-325126">
              <a:spcBef>
                <a:spcPts val="0"/>
              </a:spcBef>
              <a:spcAft>
                <a:spcPts val="853"/>
              </a:spcAft>
              <a:defRPr sz="2844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300" indent="-325126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49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601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751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37280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3982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0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2" y="0"/>
            <a:ext cx="17340263" cy="68275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707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39950"/>
          <a:stretch/>
        </p:blipFill>
        <p:spPr>
          <a:xfrm>
            <a:off x="0" y="2433590"/>
            <a:ext cx="17340263" cy="439565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867025" y="801512"/>
            <a:ext cx="15642362" cy="86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941" tIns="64971" rIns="129941" bIns="64971" anchor="ctr"/>
          <a:lstStyle/>
          <a:p>
            <a:pPr>
              <a:defRPr/>
            </a:pPr>
            <a:endParaRPr lang="en-US" sz="1707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55958" y="2167531"/>
            <a:ext cx="14577210" cy="5252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844" b="1" i="0" baseline="0">
                <a:solidFill>
                  <a:schemeClr val="bg1"/>
                </a:solidFill>
                <a:latin typeface="+mn-lt"/>
                <a:cs typeface="Adobe Arabic"/>
              </a:defRPr>
            </a:lvl1pPr>
          </a:lstStyle>
          <a:p>
            <a:pPr algn="l"/>
            <a:r>
              <a:rPr lang="en-US" sz="3413" dirty="0">
                <a:solidFill>
                  <a:schemeClr val="bg1"/>
                </a:solidFill>
                <a:latin typeface="Calibri Light"/>
                <a:cs typeface="Calibri Light"/>
              </a:rPr>
              <a:t>Click to edit the Topic Box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35009" y="2822616"/>
            <a:ext cx="1460473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KPLogo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1" y="8019630"/>
            <a:ext cx="5153250" cy="4314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025" y="2926080"/>
            <a:ext cx="14594720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Sub-Topic Box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13500000">
            <a:off x="1497494" y="7886446"/>
            <a:ext cx="118488" cy="157990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78532" y="7802879"/>
            <a:ext cx="14161213" cy="32512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="1" baseline="0">
                <a:solidFill>
                  <a:srgbClr val="000000"/>
                </a:solidFill>
              </a:defRPr>
            </a:lvl1pPr>
          </a:lstStyle>
          <a:p>
            <a:r>
              <a:rPr lang="en-US" sz="1707" dirty="0">
                <a:solidFill>
                  <a:srgbClr val="000000"/>
                </a:solidFill>
                <a:latin typeface="Calibri Light"/>
                <a:cs typeface="Calibri Light"/>
              </a:rPr>
              <a:t>First Name, Last Name, Tittle, Group</a:t>
            </a:r>
            <a:endParaRPr lang="en-US" sz="1707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3500000">
            <a:off x="1497494" y="9034992"/>
            <a:ext cx="118488" cy="157990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896594" y="8993266"/>
            <a:ext cx="14161213" cy="32512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07" baseline="0">
                <a:solidFill>
                  <a:srgbClr val="000000"/>
                </a:solidFill>
              </a:defRPr>
            </a:lvl1pPr>
          </a:lstStyle>
          <a:p>
            <a:pPr lvl="0"/>
            <a:fld id="{4E51381A-2F9E-584F-A3C0-FB337B627D0A}" type="datetime4">
              <a:rPr lang="en-US" smtClean="0"/>
              <a:t>December 19,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93646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30CA-6A0D-234B-A010-60A1408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7DE9-D385-704D-864D-06C13911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C421-661F-E745-93B5-212B8B1D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0AFA-0AAB-0347-826C-D6DE25B8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CE7-E4B2-BE43-BEAD-7AF972935289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EB2F-F585-9441-9272-54F4407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63EC-1D4D-B649-BD24-DCED29B9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0A52-CFBC-ED49-8E85-55B3CD018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487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5008" r="2008" b="16145"/>
          <a:stretch/>
        </p:blipFill>
        <p:spPr>
          <a:xfrm>
            <a:off x="0" y="0"/>
            <a:ext cx="17340263" cy="7848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03" y="1685411"/>
            <a:ext cx="16256497" cy="2086268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82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941616" y="8431714"/>
            <a:ext cx="4856764" cy="5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C30813-7FB9-0C4B-B6C8-A372F86F8DF5}"/>
              </a:ext>
            </a:extLst>
          </p:cNvPr>
          <p:cNvSpPr txBox="1"/>
          <p:nvPr userDrawn="1"/>
        </p:nvSpPr>
        <p:spPr bwMode="auto">
          <a:xfrm>
            <a:off x="0" y="861036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235038885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7340263" cy="975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74460D-4950-3A4C-A5C3-C35BC12053C4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63882"/>
            <a:ext cx="2872507" cy="3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2">
            <a:extLst>
              <a:ext uri="{FF2B5EF4-FFF2-40B4-BE49-F238E27FC236}">
                <a16:creationId xmlns:a16="http://schemas.microsoft.com/office/drawing/2014/main" id="{05F0B941-86E6-994A-8CAC-8F5902F3F7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39775" y="9389718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DF8E3-08D1-3344-A6E4-11A2025F76A8}"/>
              </a:ext>
            </a:extLst>
          </p:cNvPr>
          <p:cNvSpPr txBox="1"/>
          <p:nvPr userDrawn="1"/>
        </p:nvSpPr>
        <p:spPr bwMode="auto">
          <a:xfrm>
            <a:off x="178153" y="9175327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333291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1" t="77235" r="2123" b="15741"/>
          <a:stretch/>
        </p:blipFill>
        <p:spPr>
          <a:xfrm>
            <a:off x="0" y="9053340"/>
            <a:ext cx="17338218" cy="700260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0" y="9053340"/>
            <a:ext cx="17338218" cy="700260"/>
          </a:xfrm>
          <a:prstGeom prst="rect">
            <a:avLst/>
          </a:prstGeom>
          <a:solidFill>
            <a:srgbClr val="003B71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16355352" y="8636520"/>
            <a:ext cx="443029" cy="1751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138" b="0" i="0">
                <a:solidFill>
                  <a:srgbClr val="003B7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pPr algn="r"/>
              <a:t>‹#›</a:t>
            </a:fld>
            <a:endParaRPr lang="en-US" sz="1138" b="0" i="0" dirty="0">
              <a:solidFill>
                <a:srgbClr val="003B7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70859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10552713" y="9370123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09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15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276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14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552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690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54314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4267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15F0E-0214-4B41-B279-0570EC8233E1}"/>
              </a:ext>
            </a:extLst>
          </p:cNvPr>
          <p:cNvSpPr txBox="1"/>
          <p:nvPr userDrawn="1"/>
        </p:nvSpPr>
        <p:spPr bwMode="auto">
          <a:xfrm>
            <a:off x="178153" y="9175327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190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40">
          <p15:clr>
            <a:srgbClr val="FBAE40"/>
          </p15:clr>
        </p15:guide>
        <p15:guide id="4" pos="240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176" b="14285"/>
          <a:stretch/>
        </p:blipFill>
        <p:spPr>
          <a:xfrm>
            <a:off x="1" y="9053343"/>
            <a:ext cx="17340263" cy="700258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12177595" y="9053341"/>
            <a:ext cx="5162668" cy="700258"/>
          </a:xfrm>
          <a:prstGeom prst="rect">
            <a:avLst/>
          </a:prstGeom>
          <a:solidFill>
            <a:srgbClr val="003C71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>
              <a:solidFill>
                <a:srgbClr val="FFFFFF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783"/>
          <a:stretch/>
        </p:blipFill>
        <p:spPr>
          <a:xfrm>
            <a:off x="12702299" y="9222077"/>
            <a:ext cx="4096081" cy="296092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>
          <a:xfrm>
            <a:off x="16355352" y="8636521"/>
            <a:ext cx="443029" cy="19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280">
                <a:solidFill>
                  <a:srgbClr val="003B71"/>
                </a:solidFill>
                <a:ea typeface="Arial" charset="0"/>
                <a:cs typeface="Arial" charset="0"/>
              </a:rPr>
              <a:pPr algn="r"/>
              <a:t>‹#›</a:t>
            </a:fld>
            <a:endParaRPr lang="en-US" sz="1280" dirty="0">
              <a:solidFill>
                <a:srgbClr val="003B71"/>
              </a:solidFill>
              <a:ea typeface="Arial" charset="0"/>
              <a:cs typeface="Arial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70859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600096" y="9326921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2018 Kaiser Foundation Health Plan,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09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15" indent="-325115">
              <a:spcBef>
                <a:spcPts val="0"/>
              </a:spcBef>
              <a:spcAft>
                <a:spcPts val="853"/>
              </a:spcAft>
              <a:defRPr sz="3413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276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14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552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690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37278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4267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9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24" indent="-325112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335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447" indent="-325112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559" indent="-325112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86681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79383" y="341408"/>
            <a:ext cx="16645186" cy="643379"/>
          </a:xfrm>
          <a:prstGeom prst="rect">
            <a:avLst/>
          </a:prstGeom>
        </p:spPr>
        <p:txBody>
          <a:bodyPr/>
          <a:lstStyle>
            <a:lvl1pPr>
              <a:defRPr sz="2560" b="0">
                <a:solidFill>
                  <a:srgbClr val="003B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79383" y="930695"/>
            <a:ext cx="16645186" cy="7299356"/>
          </a:xfrm>
          <a:prstGeom prst="rect">
            <a:avLst/>
          </a:prstGeom>
        </p:spPr>
        <p:txBody>
          <a:bodyPr/>
          <a:lstStyle>
            <a:lvl1pPr>
              <a:defRPr sz="1921"/>
            </a:lvl1pPr>
            <a:lvl2pPr>
              <a:buClr>
                <a:schemeClr val="accent1"/>
              </a:buClr>
              <a:defRPr sz="1921"/>
            </a:lvl2pPr>
            <a:lvl3pPr>
              <a:buClr>
                <a:schemeClr val="tx2"/>
              </a:buClr>
              <a:defRPr sz="1921"/>
            </a:lvl3pPr>
            <a:lvl4pPr>
              <a:buClr>
                <a:schemeClr val="bg2"/>
              </a:buClr>
              <a:defRPr sz="1921"/>
            </a:lvl4pPr>
            <a:lvl5pPr>
              <a:buClr>
                <a:schemeClr val="accent3"/>
              </a:buClr>
              <a:defRPr sz="192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80" y="9137716"/>
            <a:ext cx="809021" cy="398977"/>
          </a:xfrm>
          <a:prstGeom prst="rect">
            <a:avLst/>
          </a:prstGeom>
        </p:spPr>
        <p:txBody>
          <a:bodyPr/>
          <a:lstStyle>
            <a:lvl1pPr algn="l">
              <a:defRPr sz="96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defTabSz="866834"/>
            <a:fld id="{02B5C8A4-3930-8B4C-BECD-8503F8BA7C49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defTabSz="866834"/>
              <a:t>‹#›</a:t>
            </a:fld>
            <a:r>
              <a:rPr lang="en-US">
                <a:solidFill>
                  <a:prstClr val="white">
                    <a:lumMod val="65000"/>
                  </a:prstClr>
                </a:solidFill>
              </a:rPr>
              <a:t>      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00210" y="9152447"/>
            <a:ext cx="5825911" cy="3989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159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159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8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6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5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4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" dirty="0">
                <a:solidFill>
                  <a:prstClr val="white">
                    <a:lumMod val="65000"/>
                  </a:prstClr>
                </a:solidFill>
              </a:rPr>
              <a:t>Confidential – For Internal Use Only     </a:t>
            </a:r>
          </a:p>
        </p:txBody>
      </p:sp>
    </p:spTree>
    <p:extLst>
      <p:ext uri="{BB962C8B-B14F-4D97-AF65-F5344CB8AC3E}">
        <p14:creationId xmlns:p14="http://schemas.microsoft.com/office/powerpoint/2010/main" val="3166649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4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93" indent="-325147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439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585" indent="-325147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732" indent="-325147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4853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5008" r="2008" b="16145"/>
          <a:stretch/>
        </p:blipFill>
        <p:spPr>
          <a:xfrm>
            <a:off x="0" y="0"/>
            <a:ext cx="17340263" cy="7848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03" y="1685411"/>
            <a:ext cx="16256497" cy="2086268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6827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941616" y="8431714"/>
            <a:ext cx="4856764" cy="54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C30813-7FB9-0C4B-B6C8-A372F86F8DF5}"/>
              </a:ext>
            </a:extLst>
          </p:cNvPr>
          <p:cNvSpPr txBox="1"/>
          <p:nvPr userDrawn="1"/>
        </p:nvSpPr>
        <p:spPr bwMode="auto">
          <a:xfrm>
            <a:off x="0" y="861036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28432412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7340263" cy="975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74460D-4950-3A4C-A5C3-C35BC12053C4}"/>
              </a:ext>
            </a:extLst>
          </p:cNvPr>
          <p:cNvSpPr/>
          <p:nvPr userDrawn="1"/>
        </p:nvSpPr>
        <p:spPr>
          <a:xfrm>
            <a:off x="0" y="0"/>
            <a:ext cx="17340263" cy="9753600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63882"/>
            <a:ext cx="2872507" cy="3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2">
            <a:extLst>
              <a:ext uri="{FF2B5EF4-FFF2-40B4-BE49-F238E27FC236}">
                <a16:creationId xmlns:a16="http://schemas.microsoft.com/office/drawing/2014/main" id="{05F0B941-86E6-994A-8CAC-8F5902F3F7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39775" y="9389718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DF8E3-08D1-3344-A6E4-11A2025F76A8}"/>
              </a:ext>
            </a:extLst>
          </p:cNvPr>
          <p:cNvSpPr txBox="1"/>
          <p:nvPr userDrawn="1"/>
        </p:nvSpPr>
        <p:spPr bwMode="auto">
          <a:xfrm>
            <a:off x="178153" y="9175327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1148200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1" t="77235" r="2123" b="15741"/>
          <a:stretch/>
        </p:blipFill>
        <p:spPr>
          <a:xfrm>
            <a:off x="0" y="9053340"/>
            <a:ext cx="17338218" cy="700260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0" y="9053340"/>
            <a:ext cx="17338218" cy="700260"/>
          </a:xfrm>
          <a:prstGeom prst="rect">
            <a:avLst/>
          </a:prstGeom>
          <a:solidFill>
            <a:srgbClr val="003B71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>
              <a:solidFill>
                <a:srgbClr val="FFFFFF"/>
              </a:solidFill>
            </a:endParaRPr>
          </a:p>
        </p:txBody>
      </p:sp>
      <p:sp>
        <p:nvSpPr>
          <p:cNvPr id="50" name="Rectangle 49"/>
          <p:cNvSpPr/>
          <p:nvPr userDrawn="1"/>
        </p:nvSpPr>
        <p:spPr>
          <a:xfrm>
            <a:off x="16355352" y="8636520"/>
            <a:ext cx="443029" cy="1751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138" b="0" i="0">
                <a:solidFill>
                  <a:srgbClr val="003B7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pPr algn="r"/>
              <a:t>‹#›</a:t>
            </a:fld>
            <a:endParaRPr lang="en-US" sz="1138" b="0" i="0" dirty="0">
              <a:solidFill>
                <a:srgbClr val="003B7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70859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10552713" y="9370123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09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15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276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14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552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690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54314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4267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15F0E-0214-4B41-B279-0570EC8233E1}"/>
              </a:ext>
            </a:extLst>
          </p:cNvPr>
          <p:cNvSpPr txBox="1"/>
          <p:nvPr userDrawn="1"/>
        </p:nvSpPr>
        <p:spPr bwMode="auto">
          <a:xfrm>
            <a:off x="178153" y="9175327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</p:spTree>
    <p:extLst>
      <p:ext uri="{BB962C8B-B14F-4D97-AF65-F5344CB8AC3E}">
        <p14:creationId xmlns:p14="http://schemas.microsoft.com/office/powerpoint/2010/main" val="26085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40">
          <p15:clr>
            <a:srgbClr val="FBAE40"/>
          </p15:clr>
        </p15:guide>
        <p15:guide id="4" pos="2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176" b="14285"/>
          <a:stretch/>
        </p:blipFill>
        <p:spPr>
          <a:xfrm>
            <a:off x="1" y="9053343"/>
            <a:ext cx="17340263" cy="700258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12177595" y="9053341"/>
            <a:ext cx="5162668" cy="700258"/>
          </a:xfrm>
          <a:prstGeom prst="rect">
            <a:avLst/>
          </a:prstGeom>
          <a:solidFill>
            <a:srgbClr val="003C71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>
              <a:solidFill>
                <a:srgbClr val="FFFFFF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783"/>
          <a:stretch/>
        </p:blipFill>
        <p:spPr>
          <a:xfrm>
            <a:off x="12702299" y="9222077"/>
            <a:ext cx="4096081" cy="296092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>
          <a:xfrm>
            <a:off x="16355352" y="8636521"/>
            <a:ext cx="443029" cy="19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280">
                <a:solidFill>
                  <a:srgbClr val="003B71"/>
                </a:solidFill>
                <a:ea typeface="Arial" charset="0"/>
                <a:cs typeface="Arial" charset="0"/>
              </a:rPr>
              <a:pPr algn="r"/>
              <a:t>‹#›</a:t>
            </a:fld>
            <a:endParaRPr lang="en-US" sz="1280" dirty="0">
              <a:solidFill>
                <a:srgbClr val="003B71"/>
              </a:solidFill>
              <a:ea typeface="Arial" charset="0"/>
              <a:cs typeface="Arial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70859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600096" y="9326921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2018 Kaiser Foundation Health Plan,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09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15" indent="-325115">
              <a:spcBef>
                <a:spcPts val="0"/>
              </a:spcBef>
              <a:spcAft>
                <a:spcPts val="853"/>
              </a:spcAft>
              <a:defRPr sz="3413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276" indent="-325115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14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552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690" indent="-260092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37278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4267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1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3654" y="7261013"/>
            <a:ext cx="17340263" cy="249258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534">
              <a:lnSpc>
                <a:spcPct val="80000"/>
              </a:lnSpc>
            </a:pPr>
            <a:endParaRPr lang="en-US" sz="256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83" y="8405562"/>
            <a:ext cx="2557813" cy="312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60" y="975364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19888683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" y="1071693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338" indent="-250338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833" indent="-313490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170" indent="-250338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05" y="9247858"/>
            <a:ext cx="2601039" cy="5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592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6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" y="1071694"/>
            <a:ext cx="16744191" cy="14843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26" indent="-250426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4028" indent="-313598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451" indent="-250426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5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05" y="9247858"/>
            <a:ext cx="2601039" cy="5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02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7" y="1071695"/>
            <a:ext cx="16744191" cy="11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025" indent="-325025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052" indent="-325025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2820" indent="-322770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68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332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7161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57801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7" y="1192109"/>
            <a:ext cx="16762254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023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534">
              <a:lnSpc>
                <a:spcPct val="80000"/>
              </a:lnSpc>
            </a:pPr>
            <a:endParaRPr lang="en-US" sz="256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052" indent="0">
              <a:buNone/>
              <a:defRPr/>
            </a:lvl2pPr>
            <a:lvl3pPr marL="1300103" indent="0">
              <a:buNone/>
              <a:defRPr/>
            </a:lvl3pPr>
            <a:lvl4pPr marL="1950153" indent="0">
              <a:buNone/>
              <a:defRPr/>
            </a:lvl4pPr>
            <a:lvl5pPr marL="260020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13087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534">
              <a:lnSpc>
                <a:spcPct val="80000"/>
              </a:lnSpc>
            </a:pPr>
            <a:endParaRPr lang="en-US" sz="256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052" indent="0">
              <a:buNone/>
              <a:defRPr/>
            </a:lvl2pPr>
            <a:lvl3pPr marL="1300103" indent="0">
              <a:buNone/>
              <a:defRPr/>
            </a:lvl3pPr>
            <a:lvl4pPr marL="1950153" indent="0">
              <a:buNone/>
              <a:defRPr/>
            </a:lvl4pPr>
            <a:lvl5pPr marL="260020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6822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534">
              <a:lnSpc>
                <a:spcPct val="80000"/>
              </a:lnSpc>
            </a:pPr>
            <a:endParaRPr lang="en-US" sz="256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052" indent="0">
              <a:buNone/>
              <a:defRPr/>
            </a:lvl2pPr>
            <a:lvl3pPr marL="1300103" indent="0">
              <a:buNone/>
              <a:defRPr/>
            </a:lvl3pPr>
            <a:lvl4pPr marL="1950153" indent="0">
              <a:buNone/>
              <a:defRPr/>
            </a:lvl4pPr>
            <a:lvl5pPr marL="260020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088858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4"/>
            <a:ext cx="17340263" cy="7491520"/>
          </a:xfrm>
          <a:prstGeom prst="rect">
            <a:avLst/>
          </a:prstGeom>
          <a:solidFill>
            <a:srgbClr val="F0A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534">
              <a:lnSpc>
                <a:spcPct val="80000"/>
              </a:lnSpc>
            </a:pPr>
            <a:endParaRPr lang="en-US" sz="256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7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375890110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79384" y="341407"/>
            <a:ext cx="16645186" cy="643379"/>
          </a:xfrm>
          <a:prstGeom prst="rect">
            <a:avLst/>
          </a:prstGeom>
        </p:spPr>
        <p:txBody>
          <a:bodyPr/>
          <a:lstStyle>
            <a:lvl1pPr>
              <a:defRPr sz="2560" b="0">
                <a:solidFill>
                  <a:srgbClr val="003B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79384" y="930695"/>
            <a:ext cx="16645186" cy="7299356"/>
          </a:xfrm>
          <a:prstGeom prst="rect">
            <a:avLst/>
          </a:prstGeom>
        </p:spPr>
        <p:txBody>
          <a:bodyPr/>
          <a:lstStyle>
            <a:lvl1pPr>
              <a:defRPr sz="1921"/>
            </a:lvl1pPr>
            <a:lvl2pPr>
              <a:buClr>
                <a:schemeClr val="accent1"/>
              </a:buClr>
              <a:defRPr sz="1921"/>
            </a:lvl2pPr>
            <a:lvl3pPr>
              <a:buClr>
                <a:schemeClr val="tx2"/>
              </a:buClr>
              <a:defRPr sz="1921"/>
            </a:lvl3pPr>
            <a:lvl4pPr>
              <a:buClr>
                <a:schemeClr val="bg2"/>
              </a:buClr>
              <a:defRPr sz="1921"/>
            </a:lvl4pPr>
            <a:lvl5pPr>
              <a:buClr>
                <a:schemeClr val="accent3"/>
              </a:buClr>
              <a:defRPr sz="192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81" y="9137716"/>
            <a:ext cx="809020" cy="398977"/>
          </a:xfrm>
          <a:prstGeom prst="rect">
            <a:avLst/>
          </a:prstGeom>
        </p:spPr>
        <p:txBody>
          <a:bodyPr/>
          <a:lstStyle>
            <a:lvl1pPr algn="l">
              <a:defRPr sz="96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defTabSz="866534"/>
            <a:fld id="{02B5C8A4-3930-8B4C-BECD-8503F8BA7C49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defTabSz="866534"/>
              <a:t>‹#›</a:t>
            </a:fld>
            <a:r>
              <a:rPr lang="en-US">
                <a:solidFill>
                  <a:prstClr val="white">
                    <a:lumMod val="65000"/>
                  </a:prstClr>
                </a:solidFill>
              </a:rPr>
              <a:t>      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00211" y="9152448"/>
            <a:ext cx="5825912" cy="3989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159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159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8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6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5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4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" dirty="0">
                <a:solidFill>
                  <a:prstClr val="white">
                    <a:lumMod val="65000"/>
                  </a:prstClr>
                </a:solidFill>
              </a:rPr>
              <a:t>Confidential – For Internal Use Only     </a:t>
            </a:r>
          </a:p>
        </p:txBody>
      </p:sp>
    </p:spTree>
    <p:extLst>
      <p:ext uri="{BB962C8B-B14F-4D97-AF65-F5344CB8AC3E}">
        <p14:creationId xmlns:p14="http://schemas.microsoft.com/office/powerpoint/2010/main" val="24052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6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7" y="1071694"/>
            <a:ext cx="16744191" cy="114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138" indent="-325138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278" indent="-325138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3158" indent="-322881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5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2467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5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4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068" indent="-325034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102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135" indent="-325034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169" indent="-325034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5538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3654" y="7261013"/>
            <a:ext cx="17340263" cy="249258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9783" y="8405562"/>
            <a:ext cx="2557813" cy="312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2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60" y="975364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105859408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9" y="1071693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398" indent="-250398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68" indent="-313565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366" indent="-250398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6684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9" y="1071695"/>
            <a:ext cx="16744191" cy="11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104" indent="-325104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209" indent="-325104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3055" indent="-322848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4554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4637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57496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96838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7" y="1192109"/>
            <a:ext cx="16762254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793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2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2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09" indent="0">
              <a:buNone/>
              <a:defRPr/>
            </a:lvl2pPr>
            <a:lvl3pPr marL="1300416" indent="0">
              <a:buNone/>
              <a:defRPr/>
            </a:lvl3pPr>
            <a:lvl4pPr marL="1950623" indent="0">
              <a:buNone/>
              <a:defRPr/>
            </a:lvl4pPr>
            <a:lvl5pPr marL="2600828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4191353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2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2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09" indent="0">
              <a:buNone/>
              <a:defRPr/>
            </a:lvl2pPr>
            <a:lvl3pPr marL="1300416" indent="0">
              <a:buNone/>
              <a:defRPr/>
            </a:lvl3pPr>
            <a:lvl4pPr marL="1950623" indent="0">
              <a:buNone/>
              <a:defRPr/>
            </a:lvl4pPr>
            <a:lvl5pPr marL="2600828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86263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9" y="209756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5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0260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2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2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09" indent="0">
              <a:buNone/>
              <a:defRPr/>
            </a:lvl2pPr>
            <a:lvl3pPr marL="1300416" indent="0">
              <a:buNone/>
              <a:defRPr/>
            </a:lvl3pPr>
            <a:lvl4pPr marL="1950623" indent="0">
              <a:buNone/>
              <a:defRPr/>
            </a:lvl4pPr>
            <a:lvl5pPr marL="2600828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5369588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6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8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330364172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6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8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3874212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41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6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8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6235144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79384" y="341407"/>
            <a:ext cx="16645186" cy="643379"/>
          </a:xfrm>
          <a:prstGeom prst="rect">
            <a:avLst/>
          </a:prstGeom>
        </p:spPr>
        <p:txBody>
          <a:bodyPr/>
          <a:lstStyle>
            <a:lvl1pPr>
              <a:defRPr sz="2560" b="0">
                <a:solidFill>
                  <a:srgbClr val="003B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79384" y="930695"/>
            <a:ext cx="16645186" cy="7299356"/>
          </a:xfrm>
          <a:prstGeom prst="rect">
            <a:avLst/>
          </a:prstGeom>
        </p:spPr>
        <p:txBody>
          <a:bodyPr/>
          <a:lstStyle>
            <a:lvl1pPr>
              <a:defRPr sz="1921"/>
            </a:lvl1pPr>
            <a:lvl2pPr>
              <a:buClr>
                <a:schemeClr val="accent1"/>
              </a:buClr>
              <a:defRPr sz="1921"/>
            </a:lvl2pPr>
            <a:lvl3pPr>
              <a:buClr>
                <a:schemeClr val="tx2"/>
              </a:buClr>
              <a:defRPr sz="1921"/>
            </a:lvl3pPr>
            <a:lvl4pPr>
              <a:buClr>
                <a:schemeClr val="bg2"/>
              </a:buClr>
              <a:defRPr sz="1921"/>
            </a:lvl4pPr>
            <a:lvl5pPr>
              <a:buClr>
                <a:schemeClr val="accent3"/>
              </a:buClr>
              <a:defRPr sz="192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781" y="9137716"/>
            <a:ext cx="809020" cy="398977"/>
          </a:xfrm>
          <a:prstGeom prst="rect">
            <a:avLst/>
          </a:prstGeom>
        </p:spPr>
        <p:txBody>
          <a:bodyPr/>
          <a:lstStyle>
            <a:lvl1pPr algn="l">
              <a:defRPr sz="96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defTabSz="866741"/>
            <a:fld id="{02B5C8A4-3930-8B4C-BECD-8503F8BA7C49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 defTabSz="866741"/>
              <a:t>‹#›</a:t>
            </a:fld>
            <a:r>
              <a:rPr lang="en-US">
                <a:solidFill>
                  <a:prstClr val="white">
                    <a:lumMod val="65000"/>
                  </a:prstClr>
                </a:solidFill>
              </a:rPr>
              <a:t>      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00211" y="9152448"/>
            <a:ext cx="5825912" cy="3989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159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159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8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7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6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5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4" algn="l" defTabSz="45715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" dirty="0">
                <a:solidFill>
                  <a:prstClr val="white">
                    <a:lumMod val="65000"/>
                  </a:prstClr>
                </a:solidFill>
              </a:rPr>
              <a:t>Confidential – For Internal Use Only     </a:t>
            </a:r>
          </a:p>
        </p:txBody>
      </p:sp>
    </p:spTree>
    <p:extLst>
      <p:ext uri="{BB962C8B-B14F-4D97-AF65-F5344CB8AC3E}">
        <p14:creationId xmlns:p14="http://schemas.microsoft.com/office/powerpoint/2010/main" val="36563124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24" indent="-325112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335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447" indent="-325112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559" indent="-325112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28979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668324" y="2384219"/>
            <a:ext cx="16003618" cy="657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276"/>
            </a:lvl1pPr>
            <a:lvl2pPr>
              <a:defRPr sz="2276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3034"/>
            </a:lvl6pPr>
            <a:lvl7pPr>
              <a:defRPr sz="3034"/>
            </a:lvl7pPr>
            <a:lvl8pPr>
              <a:defRPr sz="3034"/>
            </a:lvl8pPr>
            <a:lvl9pPr>
              <a:defRPr sz="3034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8324" y="1047736"/>
            <a:ext cx="16003618" cy="1076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4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68324" y="572570"/>
            <a:ext cx="16003618" cy="475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44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3805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67014" y="1396252"/>
            <a:ext cx="16003618" cy="1076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99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67014" y="831138"/>
            <a:ext cx="16003618" cy="475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44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668324" y="2369166"/>
            <a:ext cx="16003618" cy="6589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80618" indent="-180618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97358" indent="-180618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614100" indent="-180618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830841" indent="-180618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51478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929" y="2326376"/>
            <a:ext cx="15747193" cy="2367371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9" y="304801"/>
            <a:ext cx="15747193" cy="55390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9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9726" y="9151406"/>
            <a:ext cx="16103801" cy="29209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D935-D802-48C2-BA0B-1A8DBFF4C45B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00933" y="1371600"/>
            <a:ext cx="15747190" cy="921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1">
                <a:solidFill>
                  <a:schemeClr val="tx2"/>
                </a:solidFill>
              </a:defRPr>
            </a:lvl1pPr>
            <a:lvl2pPr marL="514040" indent="0">
              <a:buNone/>
              <a:defRPr/>
            </a:lvl2pPr>
            <a:lvl3pPr marL="1028080" indent="0">
              <a:buNone/>
              <a:defRPr/>
            </a:lvl3pPr>
            <a:lvl4pPr marL="1542120" indent="0">
              <a:buNone/>
              <a:defRPr/>
            </a:lvl4pPr>
            <a:lvl5pPr marL="20561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79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33" y="641213"/>
            <a:ext cx="15795894" cy="4742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6CE5-132B-4432-A695-19B6F7E19CAF}" type="slidenum">
              <a:rPr lang="en-US" smtClean="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8112" y="1625267"/>
            <a:ext cx="15966285" cy="7457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4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1416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701865" y="420527"/>
            <a:ext cx="15906619" cy="66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/>
          </p:nvPr>
        </p:nvSpPr>
        <p:spPr>
          <a:xfrm>
            <a:off x="701865" y="1088252"/>
            <a:ext cx="15906619" cy="51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2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3168" y="2565039"/>
            <a:ext cx="15906619" cy="645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78955" indent="-378955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D_OFF_Copyright"/>
          <p:cNvSpPr txBox="1">
            <a:spLocks/>
          </p:cNvSpPr>
          <p:nvPr userDrawn="1"/>
        </p:nvSpPr>
        <p:spPr>
          <a:xfrm>
            <a:off x="12541001" y="9383324"/>
            <a:ext cx="4118910" cy="1792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 defTabSz="1299275">
              <a:defRPr/>
            </a:pPr>
            <a:r>
              <a:rPr lang="en-GB" sz="1138" dirty="0">
                <a:solidFill>
                  <a:srgbClr val="8C8C8C"/>
                </a:solidFill>
              </a:rPr>
              <a:t>© 2015 Deloitte MCS Limited. All rights reserved.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390" y="9383324"/>
            <a:ext cx="6964575" cy="179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0365" y="9383324"/>
            <a:ext cx="682688" cy="179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880FF-B11A-4FA9-B5CC-7226C1B851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6810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654" y="2059096"/>
            <a:ext cx="12552430" cy="4735404"/>
          </a:xfrm>
          <a:prstGeom prst="rect">
            <a:avLst/>
          </a:prstGeo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654" y="6794496"/>
            <a:ext cx="12552430" cy="122513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4444040" y="2546770"/>
            <a:ext cx="1408852" cy="433505"/>
          </a:xfrm>
          <a:prstGeom prst="rect">
            <a:avLst/>
          </a:prstGeom>
        </p:spPr>
        <p:txBody>
          <a:bodyPr/>
          <a:lstStyle/>
          <a:p>
            <a:fld id="{8C4710AC-67A9-4984-B455-C8C71191011C}" type="datetime1">
              <a:rPr lang="en-US" smtClean="0">
                <a:solidFill>
                  <a:prstClr val="black"/>
                </a:solidFill>
              </a:rPr>
              <a:pPr/>
              <a:t>2/5/20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2731601" y="4587085"/>
            <a:ext cx="5489486" cy="433508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24064" y="420593"/>
            <a:ext cx="1192142" cy="1091822"/>
          </a:xfrm>
          <a:prstGeom prst="rect">
            <a:avLst/>
          </a:prstGeom>
        </p:spPr>
        <p:txBody>
          <a:bodyPr/>
          <a:lstStyle/>
          <a:p>
            <a:fld id="{158B5EE3-C8E1-4A8C-A76D-F3F6BCEAE6E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471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8324" y="1047736"/>
            <a:ext cx="16003618" cy="1076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4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68324" y="572570"/>
            <a:ext cx="16003618" cy="475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44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212715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06" t="94512" b="849"/>
          <a:stretch/>
        </p:blipFill>
        <p:spPr>
          <a:xfrm>
            <a:off x="0" y="9320105"/>
            <a:ext cx="17340263" cy="456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56" y="549891"/>
            <a:ext cx="13043273" cy="727367"/>
          </a:xfrm>
          <a:prstGeom prst="rect">
            <a:avLst/>
          </a:prstGeom>
        </p:spPr>
        <p:txBody>
          <a:bodyPr lIns="0" tIns="0" rIns="0" bIns="0"/>
          <a:lstStyle>
            <a:lvl1pPr>
              <a:defRPr sz="3982" b="0" i="0">
                <a:solidFill>
                  <a:srgbClr val="14457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0457" y="1517228"/>
            <a:ext cx="15037584" cy="5080614"/>
          </a:xfrm>
          <a:prstGeom prst="rect">
            <a:avLst/>
          </a:prstGeom>
        </p:spPr>
        <p:txBody>
          <a:bodyPr lIns="0" tIns="0" rIns="0" bIns="0"/>
          <a:lstStyle>
            <a:lvl1pPr>
              <a:defRPr sz="256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22"/>
          <p:cNvSpPr>
            <a:spLocks noChangeArrowheads="1"/>
          </p:cNvSpPr>
          <p:nvPr userDrawn="1"/>
        </p:nvSpPr>
        <p:spPr bwMode="auto">
          <a:xfrm>
            <a:off x="5789611" y="9445433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chemeClr val="bg1"/>
                </a:solidFill>
                <a:ea typeface="Arial" charset="0"/>
                <a:cs typeface="Arial" charset="0"/>
              </a:rPr>
              <a:t>© 2017 Kaiser Foundation Health Plan, Inc.  |  Confidential, not for distribution or duplication</a:t>
            </a:r>
          </a:p>
        </p:txBody>
      </p:sp>
      <p:grpSp>
        <p:nvGrpSpPr>
          <p:cNvPr id="13" name="Group 64"/>
          <p:cNvGrpSpPr>
            <a:grpSpLocks/>
          </p:cNvGrpSpPr>
          <p:nvPr userDrawn="1"/>
        </p:nvGrpSpPr>
        <p:grpSpPr bwMode="auto">
          <a:xfrm>
            <a:off x="14062577" y="697246"/>
            <a:ext cx="2953097" cy="332301"/>
            <a:chOff x="2205" y="2084"/>
            <a:chExt cx="1349" cy="152"/>
          </a:xfrm>
        </p:grpSpPr>
        <p:sp>
          <p:nvSpPr>
            <p:cNvPr id="14" name="Freeform 65"/>
            <p:cNvSpPr>
              <a:spLocks/>
            </p:cNvSpPr>
            <p:nvPr/>
          </p:nvSpPr>
          <p:spPr bwMode="black">
            <a:xfrm>
              <a:off x="2295" y="2127"/>
              <a:ext cx="21" cy="71"/>
            </a:xfrm>
            <a:custGeom>
              <a:avLst/>
              <a:gdLst>
                <a:gd name="T0" fmla="*/ 3381 w 9"/>
                <a:gd name="T1" fmla="*/ 873 h 30"/>
                <a:gd name="T2" fmla="*/ 1932 w 9"/>
                <a:gd name="T3" fmla="*/ 0 h 30"/>
                <a:gd name="T4" fmla="*/ 0 w 9"/>
                <a:gd name="T5" fmla="*/ 29545 h 30"/>
                <a:gd name="T6" fmla="*/ 7117 w 9"/>
                <a:gd name="T7" fmla="*/ 8750 h 30"/>
                <a:gd name="T8" fmla="*/ 3381 w 9"/>
                <a:gd name="T9" fmla="*/ 873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30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7" y="3"/>
                    <a:pt x="4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6"/>
            <p:cNvSpPr>
              <a:spLocks/>
            </p:cNvSpPr>
            <p:nvPr/>
          </p:nvSpPr>
          <p:spPr bwMode="black">
            <a:xfrm>
              <a:off x="2276" y="2122"/>
              <a:ext cx="21" cy="76"/>
            </a:xfrm>
            <a:custGeom>
              <a:avLst/>
              <a:gdLst>
                <a:gd name="T0" fmla="*/ 0 w 9"/>
                <a:gd name="T1" fmla="*/ 926 h 32"/>
                <a:gd name="T2" fmla="*/ 3381 w 9"/>
                <a:gd name="T3" fmla="*/ 32485 h 32"/>
                <a:gd name="T4" fmla="*/ 7889 w 9"/>
                <a:gd name="T5" fmla="*/ 926 h 32"/>
                <a:gd name="T6" fmla="*/ 0 w 9"/>
                <a:gd name="T7" fmla="*/ 926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32">
                  <a:moveTo>
                    <a:pt x="0" y="1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3" y="0"/>
                    <a:pt x="0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67"/>
            <p:cNvSpPr>
              <a:spLocks/>
            </p:cNvSpPr>
            <p:nvPr/>
          </p:nvSpPr>
          <p:spPr bwMode="black">
            <a:xfrm>
              <a:off x="2257" y="2127"/>
              <a:ext cx="21" cy="71"/>
            </a:xfrm>
            <a:custGeom>
              <a:avLst/>
              <a:gdLst>
                <a:gd name="T0" fmla="*/ 3381 w 9"/>
                <a:gd name="T1" fmla="*/ 873 h 30"/>
                <a:gd name="T2" fmla="*/ 828 w 9"/>
                <a:gd name="T3" fmla="*/ 8750 h 30"/>
                <a:gd name="T4" fmla="*/ 7889 w 9"/>
                <a:gd name="T5" fmla="*/ 29545 h 30"/>
                <a:gd name="T6" fmla="*/ 5957 w 9"/>
                <a:gd name="T7" fmla="*/ 0 h 30"/>
                <a:gd name="T8" fmla="*/ 3381 w 9"/>
                <a:gd name="T9" fmla="*/ 873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30">
                  <a:moveTo>
                    <a:pt x="4" y="1"/>
                  </a:moveTo>
                  <a:cubicBezTo>
                    <a:pt x="2" y="3"/>
                    <a:pt x="0" y="6"/>
                    <a:pt x="1" y="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68"/>
            <p:cNvSpPr>
              <a:spLocks/>
            </p:cNvSpPr>
            <p:nvPr/>
          </p:nvSpPr>
          <p:spPr bwMode="black">
            <a:xfrm>
              <a:off x="2231" y="2136"/>
              <a:ext cx="36" cy="64"/>
            </a:xfrm>
            <a:custGeom>
              <a:avLst/>
              <a:gdLst>
                <a:gd name="T0" fmla="*/ 0 w 15"/>
                <a:gd name="T1" fmla="*/ 0 h 27"/>
                <a:gd name="T2" fmla="*/ 16392 w 15"/>
                <a:gd name="T3" fmla="*/ 26930 h 27"/>
                <a:gd name="T4" fmla="*/ 10121 w 15"/>
                <a:gd name="T5" fmla="*/ 3752 h 27"/>
                <a:gd name="T6" fmla="*/ 0 w 15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cubicBezTo>
                    <a:pt x="5" y="9"/>
                    <a:pt x="10" y="18"/>
                    <a:pt x="15" y="27"/>
                  </a:cubicBezTo>
                  <a:cubicBezTo>
                    <a:pt x="14" y="19"/>
                    <a:pt x="12" y="7"/>
                    <a:pt x="9" y="4"/>
                  </a:cubicBezTo>
                  <a:cubicBezTo>
                    <a:pt x="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69"/>
            <p:cNvSpPr>
              <a:spLocks/>
            </p:cNvSpPr>
            <p:nvPr/>
          </p:nvSpPr>
          <p:spPr bwMode="black">
            <a:xfrm>
              <a:off x="2210" y="2136"/>
              <a:ext cx="50" cy="67"/>
            </a:xfrm>
            <a:custGeom>
              <a:avLst/>
              <a:gdLst>
                <a:gd name="T0" fmla="*/ 0 w 21"/>
                <a:gd name="T1" fmla="*/ 5410 h 28"/>
                <a:gd name="T2" fmla="*/ 21662 w 21"/>
                <a:gd name="T3" fmla="*/ 30033 h 28"/>
                <a:gd name="T4" fmla="*/ 8190 w 21"/>
                <a:gd name="T5" fmla="*/ 0 h 28"/>
                <a:gd name="T6" fmla="*/ 0 w 21"/>
                <a:gd name="T7" fmla="*/ 5410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8">
                  <a:moveTo>
                    <a:pt x="0" y="5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70"/>
            <p:cNvSpPr>
              <a:spLocks/>
            </p:cNvSpPr>
            <p:nvPr/>
          </p:nvSpPr>
          <p:spPr bwMode="black">
            <a:xfrm>
              <a:off x="2304" y="2148"/>
              <a:ext cx="31" cy="52"/>
            </a:xfrm>
            <a:custGeom>
              <a:avLst/>
              <a:gdLst>
                <a:gd name="T0" fmla="*/ 3174 w 13"/>
                <a:gd name="T1" fmla="*/ 5744 h 22"/>
                <a:gd name="T2" fmla="*/ 0 w 13"/>
                <a:gd name="T3" fmla="*/ 21469 h 22"/>
                <a:gd name="T4" fmla="*/ 13585 w 13"/>
                <a:gd name="T5" fmla="*/ 0 h 22"/>
                <a:gd name="T6" fmla="*/ 3174 w 13"/>
                <a:gd name="T7" fmla="*/ 5744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2">
                  <a:moveTo>
                    <a:pt x="3" y="6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15"/>
                    <a:pt x="9" y="7"/>
                    <a:pt x="13" y="0"/>
                  </a:cubicBezTo>
                  <a:cubicBezTo>
                    <a:pt x="9" y="0"/>
                    <a:pt x="5" y="1"/>
                    <a:pt x="3" y="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1"/>
            <p:cNvSpPr>
              <a:spLocks/>
            </p:cNvSpPr>
            <p:nvPr/>
          </p:nvSpPr>
          <p:spPr bwMode="black">
            <a:xfrm>
              <a:off x="2312" y="2148"/>
              <a:ext cx="44" cy="57"/>
            </a:xfrm>
            <a:custGeom>
              <a:avLst/>
              <a:gdLst>
                <a:gd name="T0" fmla="*/ 8918 w 19"/>
                <a:gd name="T1" fmla="*/ 0 h 24"/>
                <a:gd name="T2" fmla="*/ 0 w 19"/>
                <a:gd name="T3" fmla="*/ 24249 h 24"/>
                <a:gd name="T4" fmla="*/ 15736 w 19"/>
                <a:gd name="T5" fmla="*/ 3028 h 24"/>
                <a:gd name="T6" fmla="*/ 8918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72"/>
            <p:cNvSpPr>
              <a:spLocks/>
            </p:cNvSpPr>
            <p:nvPr/>
          </p:nvSpPr>
          <p:spPr bwMode="black">
            <a:xfrm>
              <a:off x="2205" y="2148"/>
              <a:ext cx="47" cy="62"/>
            </a:xfrm>
            <a:custGeom>
              <a:avLst/>
              <a:gdLst>
                <a:gd name="T0" fmla="*/ 0 w 20"/>
                <a:gd name="T1" fmla="*/ 10480 h 26"/>
                <a:gd name="T2" fmla="*/ 18572 w 20"/>
                <a:gd name="T3" fmla="*/ 27228 h 26"/>
                <a:gd name="T4" fmla="*/ 2009 w 20"/>
                <a:gd name="T5" fmla="*/ 0 h 26"/>
                <a:gd name="T6" fmla="*/ 0 w 20"/>
                <a:gd name="T7" fmla="*/ 10480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6">
                  <a:moveTo>
                    <a:pt x="0" y="10"/>
                  </a:moveTo>
                  <a:cubicBezTo>
                    <a:pt x="6" y="15"/>
                    <a:pt x="13" y="21"/>
                    <a:pt x="20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7"/>
                    <a:pt x="0" y="1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73"/>
            <p:cNvSpPr>
              <a:spLocks/>
            </p:cNvSpPr>
            <p:nvPr/>
          </p:nvSpPr>
          <p:spPr bwMode="black">
            <a:xfrm>
              <a:off x="2321" y="2158"/>
              <a:ext cx="45" cy="52"/>
            </a:xfrm>
            <a:custGeom>
              <a:avLst/>
              <a:gdLst>
                <a:gd name="T0" fmla="*/ 18028 w 19"/>
                <a:gd name="T1" fmla="*/ 2061 h 22"/>
                <a:gd name="T2" fmla="*/ 15864 w 19"/>
                <a:gd name="T3" fmla="*/ 0 h 22"/>
                <a:gd name="T4" fmla="*/ 0 w 19"/>
                <a:gd name="T5" fmla="*/ 21469 h 22"/>
                <a:gd name="T6" fmla="*/ 18853 w 19"/>
                <a:gd name="T7" fmla="*/ 7022 h 22"/>
                <a:gd name="T8" fmla="*/ 18028 w 19"/>
                <a:gd name="T9" fmla="*/ 2061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22">
                  <a:moveTo>
                    <a:pt x="18" y="2"/>
                  </a:moveTo>
                  <a:cubicBezTo>
                    <a:pt x="17" y="1"/>
                    <a:pt x="17" y="0"/>
                    <a:pt x="16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7"/>
                    <a:pt x="12" y="12"/>
                    <a:pt x="19" y="7"/>
                  </a:cubicBezTo>
                  <a:cubicBezTo>
                    <a:pt x="19" y="5"/>
                    <a:pt x="18" y="3"/>
                    <a:pt x="18" y="2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74"/>
            <p:cNvSpPr>
              <a:spLocks/>
            </p:cNvSpPr>
            <p:nvPr/>
          </p:nvSpPr>
          <p:spPr bwMode="black">
            <a:xfrm>
              <a:off x="2205" y="2177"/>
              <a:ext cx="40" cy="40"/>
            </a:xfrm>
            <a:custGeom>
              <a:avLst/>
              <a:gdLst>
                <a:gd name="T0" fmla="*/ 0 w 17"/>
                <a:gd name="T1" fmla="*/ 8311 h 17"/>
                <a:gd name="T2" fmla="*/ 15944 w 17"/>
                <a:gd name="T3" fmla="*/ 15944 h 17"/>
                <a:gd name="T4" fmla="*/ 0 w 17"/>
                <a:gd name="T5" fmla="*/ 0 h 17"/>
                <a:gd name="T6" fmla="*/ 0 w 17"/>
                <a:gd name="T7" fmla="*/ 8311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2" y="11"/>
                    <a:pt x="6" y="5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75"/>
            <p:cNvSpPr>
              <a:spLocks/>
            </p:cNvSpPr>
            <p:nvPr/>
          </p:nvSpPr>
          <p:spPr bwMode="black">
            <a:xfrm>
              <a:off x="2326" y="2179"/>
              <a:ext cx="40" cy="38"/>
            </a:xfrm>
            <a:custGeom>
              <a:avLst/>
              <a:gdLst>
                <a:gd name="T0" fmla="*/ 15944 w 17"/>
                <a:gd name="T1" fmla="*/ 8077 h 16"/>
                <a:gd name="T2" fmla="*/ 15944 w 17"/>
                <a:gd name="T3" fmla="*/ 0 h 16"/>
                <a:gd name="T4" fmla="*/ 0 w 17"/>
                <a:gd name="T5" fmla="*/ 16171 h 16"/>
                <a:gd name="T6" fmla="*/ 15944 w 17"/>
                <a:gd name="T7" fmla="*/ 807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3"/>
                    <a:pt x="11" y="11"/>
                    <a:pt x="17" y="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76"/>
            <p:cNvSpPr>
              <a:spLocks/>
            </p:cNvSpPr>
            <p:nvPr/>
          </p:nvSpPr>
          <p:spPr bwMode="black">
            <a:xfrm>
              <a:off x="2205" y="2200"/>
              <a:ext cx="38" cy="24"/>
            </a:xfrm>
            <a:custGeom>
              <a:avLst/>
              <a:gdLst>
                <a:gd name="T0" fmla="*/ 0 w 16"/>
                <a:gd name="T1" fmla="*/ 7800 h 10"/>
                <a:gd name="T2" fmla="*/ 16171 w 16"/>
                <a:gd name="T3" fmla="*/ 11088 h 10"/>
                <a:gd name="T4" fmla="*/ 0 w 16"/>
                <a:gd name="T5" fmla="*/ 0 h 10"/>
                <a:gd name="T6" fmla="*/ 0 w 16"/>
                <a:gd name="T7" fmla="*/ 7800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0">
                  <a:moveTo>
                    <a:pt x="0" y="7"/>
                  </a:moveTo>
                  <a:cubicBezTo>
                    <a:pt x="5" y="8"/>
                    <a:pt x="11" y="9"/>
                    <a:pt x="16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77"/>
            <p:cNvSpPr>
              <a:spLocks/>
            </p:cNvSpPr>
            <p:nvPr/>
          </p:nvSpPr>
          <p:spPr bwMode="black">
            <a:xfrm>
              <a:off x="2330" y="2203"/>
              <a:ext cx="36" cy="21"/>
            </a:xfrm>
            <a:custGeom>
              <a:avLst/>
              <a:gdLst>
                <a:gd name="T0" fmla="*/ 16392 w 15"/>
                <a:gd name="T1" fmla="*/ 5336 h 9"/>
                <a:gd name="T2" fmla="*/ 16392 w 15"/>
                <a:gd name="T3" fmla="*/ 0 h 9"/>
                <a:gd name="T4" fmla="*/ 0 w 15"/>
                <a:gd name="T5" fmla="*/ 7889 h 9"/>
                <a:gd name="T6" fmla="*/ 16392 w 15"/>
                <a:gd name="T7" fmla="*/ 5336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9">
                  <a:moveTo>
                    <a:pt x="15" y="6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3"/>
                    <a:pt x="5" y="6"/>
                    <a:pt x="0" y="9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78"/>
            <p:cNvSpPr>
              <a:spLocks/>
            </p:cNvSpPr>
            <p:nvPr/>
          </p:nvSpPr>
          <p:spPr bwMode="black">
            <a:xfrm>
              <a:off x="2205" y="2219"/>
              <a:ext cx="36" cy="14"/>
            </a:xfrm>
            <a:custGeom>
              <a:avLst/>
              <a:gdLst>
                <a:gd name="T0" fmla="*/ 0 w 36"/>
                <a:gd name="T1" fmla="*/ 14 h 14"/>
                <a:gd name="T2" fmla="*/ 36 w 36"/>
                <a:gd name="T3" fmla="*/ 14 h 14"/>
                <a:gd name="T4" fmla="*/ 0 w 36"/>
                <a:gd name="T5" fmla="*/ 0 h 14"/>
                <a:gd name="T6" fmla="*/ 0 w 36"/>
                <a:gd name="T7" fmla="*/ 14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4">
                  <a:moveTo>
                    <a:pt x="0" y="14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79"/>
            <p:cNvSpPr>
              <a:spLocks/>
            </p:cNvSpPr>
            <p:nvPr/>
          </p:nvSpPr>
          <p:spPr bwMode="black">
            <a:xfrm>
              <a:off x="2330" y="2219"/>
              <a:ext cx="36" cy="14"/>
            </a:xfrm>
            <a:custGeom>
              <a:avLst/>
              <a:gdLst>
                <a:gd name="T0" fmla="*/ 16392 w 15"/>
                <a:gd name="T1" fmla="*/ 5336 h 6"/>
                <a:gd name="T2" fmla="*/ 16392 w 15"/>
                <a:gd name="T3" fmla="*/ 0 h 6"/>
                <a:gd name="T4" fmla="*/ 0 w 15"/>
                <a:gd name="T5" fmla="*/ 5336 h 6"/>
                <a:gd name="T6" fmla="*/ 16392 w 15"/>
                <a:gd name="T7" fmla="*/ 533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6">
                  <a:moveTo>
                    <a:pt x="15" y="6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3"/>
                    <a:pt x="5" y="4"/>
                    <a:pt x="0" y="6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80"/>
            <p:cNvSpPr>
              <a:spLocks/>
            </p:cNvSpPr>
            <p:nvPr/>
          </p:nvSpPr>
          <p:spPr bwMode="black">
            <a:xfrm>
              <a:off x="2321" y="2106"/>
              <a:ext cx="33" cy="42"/>
            </a:xfrm>
            <a:custGeom>
              <a:avLst/>
              <a:gdLst>
                <a:gd name="T0" fmla="*/ 12507 w 14"/>
                <a:gd name="T1" fmla="*/ 8717 h 18"/>
                <a:gd name="T2" fmla="*/ 0 w 14"/>
                <a:gd name="T3" fmla="*/ 7889 h 18"/>
                <a:gd name="T4" fmla="*/ 12507 w 14"/>
                <a:gd name="T5" fmla="*/ 8717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8">
                  <a:moveTo>
                    <a:pt x="13" y="10"/>
                  </a:moveTo>
                  <a:cubicBezTo>
                    <a:pt x="13" y="0"/>
                    <a:pt x="0" y="0"/>
                    <a:pt x="0" y="9"/>
                  </a:cubicBezTo>
                  <a:cubicBezTo>
                    <a:pt x="0" y="18"/>
                    <a:pt x="14" y="18"/>
                    <a:pt x="13" y="1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81"/>
            <p:cNvSpPr>
              <a:spLocks/>
            </p:cNvSpPr>
            <p:nvPr/>
          </p:nvSpPr>
          <p:spPr bwMode="black">
            <a:xfrm>
              <a:off x="2352" y="2127"/>
              <a:ext cx="0" cy="2"/>
            </a:xfrm>
            <a:custGeom>
              <a:avLst/>
              <a:gdLst>
                <a:gd name="T0" fmla="*/ 0 h 1"/>
                <a:gd name="T1" fmla="*/ 256 h 1"/>
                <a:gd name="T2" fmla="*/ 256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82"/>
            <p:cNvSpPr>
              <a:spLocks/>
            </p:cNvSpPr>
            <p:nvPr/>
          </p:nvSpPr>
          <p:spPr bwMode="black">
            <a:xfrm>
              <a:off x="2217" y="2096"/>
              <a:ext cx="33" cy="43"/>
            </a:xfrm>
            <a:custGeom>
              <a:avLst/>
              <a:gdLst>
                <a:gd name="T0" fmla="*/ 13396 w 14"/>
                <a:gd name="T1" fmla="*/ 9873 h 18"/>
                <a:gd name="T2" fmla="*/ 0 w 14"/>
                <a:gd name="T3" fmla="*/ 9873 h 18"/>
                <a:gd name="T4" fmla="*/ 13396 w 14"/>
                <a:gd name="T5" fmla="*/ 9873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8">
                  <a:moveTo>
                    <a:pt x="14" y="9"/>
                  </a:moveTo>
                  <a:cubicBezTo>
                    <a:pt x="14" y="0"/>
                    <a:pt x="0" y="0"/>
                    <a:pt x="0" y="9"/>
                  </a:cubicBezTo>
                  <a:cubicBezTo>
                    <a:pt x="0" y="18"/>
                    <a:pt x="14" y="18"/>
                    <a:pt x="14" y="9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83"/>
            <p:cNvSpPr>
              <a:spLocks/>
            </p:cNvSpPr>
            <p:nvPr/>
          </p:nvSpPr>
          <p:spPr bwMode="black">
            <a:xfrm>
              <a:off x="2269" y="2084"/>
              <a:ext cx="35" cy="38"/>
            </a:xfrm>
            <a:custGeom>
              <a:avLst/>
              <a:gdLst>
                <a:gd name="T0" fmla="*/ 5957 w 15"/>
                <a:gd name="T1" fmla="*/ 16171 h 16"/>
                <a:gd name="T2" fmla="*/ 13225 w 15"/>
                <a:gd name="T3" fmla="*/ 8077 h 16"/>
                <a:gd name="T4" fmla="*/ 5957 w 15"/>
                <a:gd name="T5" fmla="*/ 0 h 16"/>
                <a:gd name="T6" fmla="*/ 0 w 15"/>
                <a:gd name="T7" fmla="*/ 8077 h 16"/>
                <a:gd name="T8" fmla="*/ 5957 w 15"/>
                <a:gd name="T9" fmla="*/ 1617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7" y="16"/>
                  </a:moveTo>
                  <a:cubicBezTo>
                    <a:pt x="13" y="16"/>
                    <a:pt x="15" y="12"/>
                    <a:pt x="15" y="8"/>
                  </a:cubicBezTo>
                  <a:cubicBezTo>
                    <a:pt x="15" y="2"/>
                    <a:pt x="12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1"/>
                    <a:pt x="1" y="15"/>
                    <a:pt x="7" y="1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84"/>
            <p:cNvSpPr>
              <a:spLocks noChangeArrowheads="1"/>
            </p:cNvSpPr>
            <p:nvPr/>
          </p:nvSpPr>
          <p:spPr bwMode="black">
            <a:xfrm>
              <a:off x="2552" y="2148"/>
              <a:ext cx="15" cy="85"/>
            </a:xfrm>
            <a:prstGeom prst="rect">
              <a:avLst/>
            </a:pr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US" alt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85"/>
            <p:cNvSpPr>
              <a:spLocks noEditPoints="1"/>
            </p:cNvSpPr>
            <p:nvPr/>
          </p:nvSpPr>
          <p:spPr bwMode="black">
            <a:xfrm>
              <a:off x="2423" y="2148"/>
              <a:ext cx="125" cy="85"/>
            </a:xfrm>
            <a:custGeom>
              <a:avLst/>
              <a:gdLst>
                <a:gd name="T0" fmla="*/ 75 w 125"/>
                <a:gd name="T1" fmla="*/ 50 h 85"/>
                <a:gd name="T2" fmla="*/ 87 w 125"/>
                <a:gd name="T3" fmla="*/ 14 h 85"/>
                <a:gd name="T4" fmla="*/ 87 w 125"/>
                <a:gd name="T5" fmla="*/ 14 h 85"/>
                <a:gd name="T6" fmla="*/ 99 w 125"/>
                <a:gd name="T7" fmla="*/ 50 h 85"/>
                <a:gd name="T8" fmla="*/ 75 w 125"/>
                <a:gd name="T9" fmla="*/ 50 h 85"/>
                <a:gd name="T10" fmla="*/ 77 w 125"/>
                <a:gd name="T11" fmla="*/ 0 h 85"/>
                <a:gd name="T12" fmla="*/ 54 w 125"/>
                <a:gd name="T13" fmla="*/ 74 h 85"/>
                <a:gd name="T14" fmla="*/ 28 w 125"/>
                <a:gd name="T15" fmla="*/ 43 h 85"/>
                <a:gd name="T16" fmla="*/ 61 w 125"/>
                <a:gd name="T17" fmla="*/ 0 h 85"/>
                <a:gd name="T18" fmla="*/ 44 w 125"/>
                <a:gd name="T19" fmla="*/ 0 h 85"/>
                <a:gd name="T20" fmla="*/ 14 w 125"/>
                <a:gd name="T21" fmla="*/ 40 h 85"/>
                <a:gd name="T22" fmla="*/ 14 w 125"/>
                <a:gd name="T23" fmla="*/ 0 h 85"/>
                <a:gd name="T24" fmla="*/ 0 w 125"/>
                <a:gd name="T25" fmla="*/ 0 h 85"/>
                <a:gd name="T26" fmla="*/ 0 w 125"/>
                <a:gd name="T27" fmla="*/ 85 h 85"/>
                <a:gd name="T28" fmla="*/ 14 w 125"/>
                <a:gd name="T29" fmla="*/ 85 h 85"/>
                <a:gd name="T30" fmla="*/ 14 w 125"/>
                <a:gd name="T31" fmla="*/ 43 h 85"/>
                <a:gd name="T32" fmla="*/ 44 w 125"/>
                <a:gd name="T33" fmla="*/ 85 h 85"/>
                <a:gd name="T34" fmla="*/ 49 w 125"/>
                <a:gd name="T35" fmla="*/ 85 h 85"/>
                <a:gd name="T36" fmla="*/ 49 w 125"/>
                <a:gd name="T37" fmla="*/ 85 h 85"/>
                <a:gd name="T38" fmla="*/ 63 w 125"/>
                <a:gd name="T39" fmla="*/ 85 h 85"/>
                <a:gd name="T40" fmla="*/ 70 w 125"/>
                <a:gd name="T41" fmla="*/ 62 h 85"/>
                <a:gd name="T42" fmla="*/ 101 w 125"/>
                <a:gd name="T43" fmla="*/ 62 h 85"/>
                <a:gd name="T44" fmla="*/ 110 w 125"/>
                <a:gd name="T45" fmla="*/ 85 h 85"/>
                <a:gd name="T46" fmla="*/ 125 w 125"/>
                <a:gd name="T47" fmla="*/ 85 h 85"/>
                <a:gd name="T48" fmla="*/ 96 w 125"/>
                <a:gd name="T49" fmla="*/ 0 h 85"/>
                <a:gd name="T50" fmla="*/ 77 w 125"/>
                <a:gd name="T51" fmla="*/ 0 h 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5" h="85">
                  <a:moveTo>
                    <a:pt x="75" y="50"/>
                  </a:moveTo>
                  <a:lnTo>
                    <a:pt x="87" y="14"/>
                  </a:lnTo>
                  <a:lnTo>
                    <a:pt x="99" y="50"/>
                  </a:lnTo>
                  <a:lnTo>
                    <a:pt x="75" y="50"/>
                  </a:lnTo>
                  <a:close/>
                  <a:moveTo>
                    <a:pt x="77" y="0"/>
                  </a:moveTo>
                  <a:lnTo>
                    <a:pt x="54" y="74"/>
                  </a:lnTo>
                  <a:lnTo>
                    <a:pt x="28" y="43"/>
                  </a:lnTo>
                  <a:lnTo>
                    <a:pt x="61" y="0"/>
                  </a:lnTo>
                  <a:lnTo>
                    <a:pt x="44" y="0"/>
                  </a:lnTo>
                  <a:lnTo>
                    <a:pt x="14" y="4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43"/>
                  </a:lnTo>
                  <a:lnTo>
                    <a:pt x="44" y="85"/>
                  </a:lnTo>
                  <a:lnTo>
                    <a:pt x="49" y="85"/>
                  </a:lnTo>
                  <a:lnTo>
                    <a:pt x="63" y="85"/>
                  </a:lnTo>
                  <a:lnTo>
                    <a:pt x="70" y="62"/>
                  </a:lnTo>
                  <a:lnTo>
                    <a:pt x="101" y="62"/>
                  </a:lnTo>
                  <a:lnTo>
                    <a:pt x="110" y="85"/>
                  </a:lnTo>
                  <a:lnTo>
                    <a:pt x="125" y="85"/>
                  </a:lnTo>
                  <a:lnTo>
                    <a:pt x="96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86"/>
            <p:cNvSpPr>
              <a:spLocks/>
            </p:cNvSpPr>
            <p:nvPr/>
          </p:nvSpPr>
          <p:spPr bwMode="black">
            <a:xfrm>
              <a:off x="3006" y="2148"/>
              <a:ext cx="80" cy="85"/>
            </a:xfrm>
            <a:custGeom>
              <a:avLst/>
              <a:gdLst>
                <a:gd name="T0" fmla="*/ 15944 w 34"/>
                <a:gd name="T1" fmla="*/ 24959 h 36"/>
                <a:gd name="T2" fmla="*/ 9534 w 34"/>
                <a:gd name="T3" fmla="*/ 0 h 36"/>
                <a:gd name="T4" fmla="*/ 0 w 34"/>
                <a:gd name="T5" fmla="*/ 0 h 36"/>
                <a:gd name="T6" fmla="*/ 0 w 34"/>
                <a:gd name="T7" fmla="*/ 34871 h 36"/>
                <a:gd name="T8" fmla="*/ 5642 w 34"/>
                <a:gd name="T9" fmla="*/ 34871 h 36"/>
                <a:gd name="T10" fmla="*/ 5642 w 34"/>
                <a:gd name="T11" fmla="*/ 4845 h 36"/>
                <a:gd name="T12" fmla="*/ 13275 w 34"/>
                <a:gd name="T13" fmla="*/ 34871 h 36"/>
                <a:gd name="T14" fmla="*/ 18824 w 34"/>
                <a:gd name="T15" fmla="*/ 34871 h 36"/>
                <a:gd name="T16" fmla="*/ 26325 w 34"/>
                <a:gd name="T17" fmla="*/ 4845 h 36"/>
                <a:gd name="T18" fmla="*/ 26325 w 34"/>
                <a:gd name="T19" fmla="*/ 34871 h 36"/>
                <a:gd name="T20" fmla="*/ 31878 w 34"/>
                <a:gd name="T21" fmla="*/ 34871 h 36"/>
                <a:gd name="T22" fmla="*/ 31878 w 34"/>
                <a:gd name="T23" fmla="*/ 0 h 36"/>
                <a:gd name="T24" fmla="*/ 21569 w 34"/>
                <a:gd name="T25" fmla="*/ 0 h 36"/>
                <a:gd name="T26" fmla="*/ 15944 w 34"/>
                <a:gd name="T27" fmla="*/ 24959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36">
                  <a:moveTo>
                    <a:pt x="17" y="2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6"/>
                    <a:pt x="6" y="3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20" y="36"/>
                  </a:cubicBezTo>
                  <a:cubicBezTo>
                    <a:pt x="20" y="36"/>
                    <a:pt x="28" y="5"/>
                    <a:pt x="28" y="5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2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black">
            <a:xfrm>
              <a:off x="3093" y="2148"/>
              <a:ext cx="78" cy="85"/>
            </a:xfrm>
            <a:custGeom>
              <a:avLst/>
              <a:gdLst>
                <a:gd name="T0" fmla="*/ 26 w 78"/>
                <a:gd name="T1" fmla="*/ 50 h 85"/>
                <a:gd name="T2" fmla="*/ 38 w 78"/>
                <a:gd name="T3" fmla="*/ 14 h 85"/>
                <a:gd name="T4" fmla="*/ 38 w 78"/>
                <a:gd name="T5" fmla="*/ 14 h 85"/>
                <a:gd name="T6" fmla="*/ 50 w 78"/>
                <a:gd name="T7" fmla="*/ 50 h 85"/>
                <a:gd name="T8" fmla="*/ 26 w 78"/>
                <a:gd name="T9" fmla="*/ 50 h 85"/>
                <a:gd name="T10" fmla="*/ 29 w 78"/>
                <a:gd name="T11" fmla="*/ 0 h 85"/>
                <a:gd name="T12" fmla="*/ 0 w 78"/>
                <a:gd name="T13" fmla="*/ 85 h 85"/>
                <a:gd name="T14" fmla="*/ 14 w 78"/>
                <a:gd name="T15" fmla="*/ 85 h 85"/>
                <a:gd name="T16" fmla="*/ 21 w 78"/>
                <a:gd name="T17" fmla="*/ 62 h 85"/>
                <a:gd name="T18" fmla="*/ 55 w 78"/>
                <a:gd name="T19" fmla="*/ 62 h 85"/>
                <a:gd name="T20" fmla="*/ 62 w 78"/>
                <a:gd name="T21" fmla="*/ 85 h 85"/>
                <a:gd name="T22" fmla="*/ 78 w 78"/>
                <a:gd name="T23" fmla="*/ 85 h 85"/>
                <a:gd name="T24" fmla="*/ 47 w 78"/>
                <a:gd name="T25" fmla="*/ 0 h 85"/>
                <a:gd name="T26" fmla="*/ 29 w 78"/>
                <a:gd name="T27" fmla="*/ 0 h 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" h="85">
                  <a:moveTo>
                    <a:pt x="26" y="50"/>
                  </a:moveTo>
                  <a:lnTo>
                    <a:pt x="38" y="14"/>
                  </a:lnTo>
                  <a:lnTo>
                    <a:pt x="50" y="50"/>
                  </a:lnTo>
                  <a:lnTo>
                    <a:pt x="26" y="50"/>
                  </a:lnTo>
                  <a:close/>
                  <a:moveTo>
                    <a:pt x="29" y="0"/>
                  </a:moveTo>
                  <a:lnTo>
                    <a:pt x="0" y="85"/>
                  </a:lnTo>
                  <a:lnTo>
                    <a:pt x="14" y="85"/>
                  </a:lnTo>
                  <a:lnTo>
                    <a:pt x="21" y="62"/>
                  </a:lnTo>
                  <a:lnTo>
                    <a:pt x="55" y="62"/>
                  </a:lnTo>
                  <a:lnTo>
                    <a:pt x="62" y="85"/>
                  </a:lnTo>
                  <a:lnTo>
                    <a:pt x="78" y="85"/>
                  </a:lnTo>
                  <a:lnTo>
                    <a:pt x="4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88"/>
            <p:cNvSpPr>
              <a:spLocks/>
            </p:cNvSpPr>
            <p:nvPr/>
          </p:nvSpPr>
          <p:spPr bwMode="black">
            <a:xfrm>
              <a:off x="3176" y="2148"/>
              <a:ext cx="68" cy="85"/>
            </a:xfrm>
            <a:custGeom>
              <a:avLst/>
              <a:gdLst>
                <a:gd name="T0" fmla="*/ 21129 w 29"/>
                <a:gd name="T1" fmla="*/ 27011 h 36"/>
                <a:gd name="T2" fmla="*/ 8160 w 29"/>
                <a:gd name="T3" fmla="*/ 0 h 36"/>
                <a:gd name="T4" fmla="*/ 0 w 29"/>
                <a:gd name="T5" fmla="*/ 0 h 36"/>
                <a:gd name="T6" fmla="*/ 0 w 29"/>
                <a:gd name="T7" fmla="*/ 34871 h 36"/>
                <a:gd name="T8" fmla="*/ 5466 w 29"/>
                <a:gd name="T9" fmla="*/ 34871 h 36"/>
                <a:gd name="T10" fmla="*/ 5466 w 29"/>
                <a:gd name="T11" fmla="*/ 8675 h 36"/>
                <a:gd name="T12" fmla="*/ 18292 w 29"/>
                <a:gd name="T13" fmla="*/ 34871 h 36"/>
                <a:gd name="T14" fmla="*/ 26457 w 29"/>
                <a:gd name="T15" fmla="*/ 34871 h 36"/>
                <a:gd name="T16" fmla="*/ 26457 w 29"/>
                <a:gd name="T17" fmla="*/ 0 h 36"/>
                <a:gd name="T18" fmla="*/ 21129 w 29"/>
                <a:gd name="T19" fmla="*/ 0 h 36"/>
                <a:gd name="T20" fmla="*/ 21129 w 29"/>
                <a:gd name="T21" fmla="*/ 27011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36">
                  <a:moveTo>
                    <a:pt x="23" y="28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6"/>
                    <a:pt x="6" y="3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8" name="Freeform 89"/>
            <p:cNvSpPr>
              <a:spLocks/>
            </p:cNvSpPr>
            <p:nvPr/>
          </p:nvSpPr>
          <p:spPr bwMode="black">
            <a:xfrm>
              <a:off x="3459" y="2148"/>
              <a:ext cx="50" cy="85"/>
            </a:xfrm>
            <a:custGeom>
              <a:avLst/>
              <a:gdLst>
                <a:gd name="T0" fmla="*/ 21662 w 21"/>
                <a:gd name="T1" fmla="*/ 29804 h 36"/>
                <a:gd name="T2" fmla="*/ 6048 w 21"/>
                <a:gd name="T3" fmla="*/ 29804 h 36"/>
                <a:gd name="T4" fmla="*/ 6048 w 21"/>
                <a:gd name="T5" fmla="*/ 20483 h 36"/>
                <a:gd name="T6" fmla="*/ 17290 w 21"/>
                <a:gd name="T7" fmla="*/ 20483 h 36"/>
                <a:gd name="T8" fmla="*/ 17290 w 21"/>
                <a:gd name="T9" fmla="*/ 14389 h 36"/>
                <a:gd name="T10" fmla="*/ 6048 w 21"/>
                <a:gd name="T11" fmla="*/ 14389 h 36"/>
                <a:gd name="T12" fmla="*/ 6048 w 21"/>
                <a:gd name="T13" fmla="*/ 4845 h 36"/>
                <a:gd name="T14" fmla="*/ 20731 w 21"/>
                <a:gd name="T15" fmla="*/ 4845 h 36"/>
                <a:gd name="T16" fmla="*/ 20731 w 21"/>
                <a:gd name="T17" fmla="*/ 0 h 36"/>
                <a:gd name="T18" fmla="*/ 0 w 21"/>
                <a:gd name="T19" fmla="*/ 0 h 36"/>
                <a:gd name="T20" fmla="*/ 0 w 21"/>
                <a:gd name="T21" fmla="*/ 34871 h 36"/>
                <a:gd name="T22" fmla="*/ 21662 w 21"/>
                <a:gd name="T23" fmla="*/ 34871 h 36"/>
                <a:gd name="T24" fmla="*/ 21662 w 21"/>
                <a:gd name="T25" fmla="*/ 29804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" h="36">
                  <a:moveTo>
                    <a:pt x="21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39" name="Freeform 90"/>
            <p:cNvSpPr>
              <a:spLocks/>
            </p:cNvSpPr>
            <p:nvPr/>
          </p:nvSpPr>
          <p:spPr bwMode="black">
            <a:xfrm>
              <a:off x="3258" y="2148"/>
              <a:ext cx="194" cy="85"/>
            </a:xfrm>
            <a:custGeom>
              <a:avLst/>
              <a:gdLst>
                <a:gd name="T0" fmla="*/ 48029 w 82"/>
                <a:gd name="T1" fmla="*/ 0 h 36"/>
                <a:gd name="T2" fmla="*/ 48029 w 82"/>
                <a:gd name="T3" fmla="*/ 0 h 36"/>
                <a:gd name="T4" fmla="*/ 47369 w 82"/>
                <a:gd name="T5" fmla="*/ 0 h 36"/>
                <a:gd name="T6" fmla="*/ 47369 w 82"/>
                <a:gd name="T7" fmla="*/ 27011 h 36"/>
                <a:gd name="T8" fmla="*/ 33148 w 82"/>
                <a:gd name="T9" fmla="*/ 0 h 36"/>
                <a:gd name="T10" fmla="*/ 25781 w 82"/>
                <a:gd name="T11" fmla="*/ 0 h 36"/>
                <a:gd name="T12" fmla="*/ 25781 w 82"/>
                <a:gd name="T13" fmla="*/ 29804 h 36"/>
                <a:gd name="T14" fmla="*/ 7048 w 82"/>
                <a:gd name="T15" fmla="*/ 29804 h 36"/>
                <a:gd name="T16" fmla="*/ 7048 w 82"/>
                <a:gd name="T17" fmla="*/ 20483 h 36"/>
                <a:gd name="T18" fmla="*/ 17867 w 82"/>
                <a:gd name="T19" fmla="*/ 20483 h 36"/>
                <a:gd name="T20" fmla="*/ 17867 w 82"/>
                <a:gd name="T21" fmla="*/ 14389 h 36"/>
                <a:gd name="T22" fmla="*/ 7048 w 82"/>
                <a:gd name="T23" fmla="*/ 14389 h 36"/>
                <a:gd name="T24" fmla="*/ 7048 w 82"/>
                <a:gd name="T25" fmla="*/ 4845 h 36"/>
                <a:gd name="T26" fmla="*/ 19495 w 82"/>
                <a:gd name="T27" fmla="*/ 4845 h 36"/>
                <a:gd name="T28" fmla="*/ 19495 w 82"/>
                <a:gd name="T29" fmla="*/ 0 h 36"/>
                <a:gd name="T30" fmla="*/ 0 w 82"/>
                <a:gd name="T31" fmla="*/ 0 h 36"/>
                <a:gd name="T32" fmla="*/ 0 w 82"/>
                <a:gd name="T33" fmla="*/ 34871 h 36"/>
                <a:gd name="T34" fmla="*/ 30326 w 82"/>
                <a:gd name="T35" fmla="*/ 34871 h 36"/>
                <a:gd name="T36" fmla="*/ 30326 w 82"/>
                <a:gd name="T37" fmla="*/ 34871 h 36"/>
                <a:gd name="T38" fmla="*/ 30326 w 82"/>
                <a:gd name="T39" fmla="*/ 8675 h 36"/>
                <a:gd name="T40" fmla="*/ 45209 w 82"/>
                <a:gd name="T41" fmla="*/ 34871 h 36"/>
                <a:gd name="T42" fmla="*/ 53130 w 82"/>
                <a:gd name="T43" fmla="*/ 34871 h 36"/>
                <a:gd name="T44" fmla="*/ 53130 w 82"/>
                <a:gd name="T45" fmla="*/ 4845 h 36"/>
                <a:gd name="T46" fmla="*/ 63814 w 82"/>
                <a:gd name="T47" fmla="*/ 4845 h 36"/>
                <a:gd name="T48" fmla="*/ 63814 w 82"/>
                <a:gd name="T49" fmla="*/ 34871 h 36"/>
                <a:gd name="T50" fmla="*/ 69613 w 82"/>
                <a:gd name="T51" fmla="*/ 34871 h 36"/>
                <a:gd name="T52" fmla="*/ 69613 w 82"/>
                <a:gd name="T53" fmla="*/ 4845 h 36"/>
                <a:gd name="T54" fmla="*/ 80489 w 82"/>
                <a:gd name="T55" fmla="*/ 4845 h 36"/>
                <a:gd name="T56" fmla="*/ 80489 w 82"/>
                <a:gd name="T57" fmla="*/ 0 h 36"/>
                <a:gd name="T58" fmla="*/ 48029 w 82"/>
                <a:gd name="T59" fmla="*/ 0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2" h="36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8" y="5"/>
                    <a:pt x="62" y="5"/>
                    <a:pt x="65" y="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40" name="Freeform 91"/>
            <p:cNvSpPr>
              <a:spLocks noEditPoints="1"/>
            </p:cNvSpPr>
            <p:nvPr/>
          </p:nvSpPr>
          <p:spPr bwMode="black">
            <a:xfrm>
              <a:off x="2874" y="2148"/>
              <a:ext cx="120" cy="85"/>
            </a:xfrm>
            <a:custGeom>
              <a:avLst/>
              <a:gdLst>
                <a:gd name="T0" fmla="*/ 29856 w 51"/>
                <a:gd name="T1" fmla="*/ 14389 h 36"/>
                <a:gd name="T2" fmla="*/ 29856 w 51"/>
                <a:gd name="T3" fmla="*/ 14389 h 36"/>
                <a:gd name="T4" fmla="*/ 29856 w 51"/>
                <a:gd name="T5" fmla="*/ 4845 h 36"/>
                <a:gd name="T6" fmla="*/ 34758 w 51"/>
                <a:gd name="T7" fmla="*/ 4845 h 36"/>
                <a:gd name="T8" fmla="*/ 41527 w 51"/>
                <a:gd name="T9" fmla="*/ 9912 h 36"/>
                <a:gd name="T10" fmla="*/ 34758 w 51"/>
                <a:gd name="T11" fmla="*/ 14389 h 36"/>
                <a:gd name="T12" fmla="*/ 29856 w 51"/>
                <a:gd name="T13" fmla="*/ 14389 h 36"/>
                <a:gd name="T14" fmla="*/ 44292 w 51"/>
                <a:gd name="T15" fmla="*/ 17678 h 36"/>
                <a:gd name="T16" fmla="*/ 47169 w 51"/>
                <a:gd name="T17" fmla="*/ 9912 h 36"/>
                <a:gd name="T18" fmla="*/ 44292 w 51"/>
                <a:gd name="T19" fmla="*/ 2921 h 36"/>
                <a:gd name="T20" fmla="*/ 33960 w 51"/>
                <a:gd name="T21" fmla="*/ 0 h 36"/>
                <a:gd name="T22" fmla="*/ 24466 w 51"/>
                <a:gd name="T23" fmla="*/ 0 h 36"/>
                <a:gd name="T24" fmla="*/ 24466 w 51"/>
                <a:gd name="T25" fmla="*/ 14389 h 36"/>
                <a:gd name="T26" fmla="*/ 24466 w 51"/>
                <a:gd name="T27" fmla="*/ 14389 h 36"/>
                <a:gd name="T28" fmla="*/ 24466 w 51"/>
                <a:gd name="T29" fmla="*/ 29804 h 36"/>
                <a:gd name="T30" fmla="*/ 6412 w 51"/>
                <a:gd name="T31" fmla="*/ 29804 h 36"/>
                <a:gd name="T32" fmla="*/ 6412 w 51"/>
                <a:gd name="T33" fmla="*/ 20483 h 36"/>
                <a:gd name="T34" fmla="*/ 16791 w 51"/>
                <a:gd name="T35" fmla="*/ 20483 h 36"/>
                <a:gd name="T36" fmla="*/ 16791 w 51"/>
                <a:gd name="T37" fmla="*/ 14389 h 36"/>
                <a:gd name="T38" fmla="*/ 6412 w 51"/>
                <a:gd name="T39" fmla="*/ 14389 h 36"/>
                <a:gd name="T40" fmla="*/ 6412 w 51"/>
                <a:gd name="T41" fmla="*/ 4845 h 36"/>
                <a:gd name="T42" fmla="*/ 18824 w 51"/>
                <a:gd name="T43" fmla="*/ 4845 h 36"/>
                <a:gd name="T44" fmla="*/ 18824 w 51"/>
                <a:gd name="T45" fmla="*/ 0 h 36"/>
                <a:gd name="T46" fmla="*/ 0 w 51"/>
                <a:gd name="T47" fmla="*/ 0 h 36"/>
                <a:gd name="T48" fmla="*/ 0 w 51"/>
                <a:gd name="T49" fmla="*/ 34871 h 36"/>
                <a:gd name="T50" fmla="*/ 29856 w 51"/>
                <a:gd name="T51" fmla="*/ 34871 h 36"/>
                <a:gd name="T52" fmla="*/ 29856 w 51"/>
                <a:gd name="T53" fmla="*/ 20483 h 36"/>
                <a:gd name="T54" fmla="*/ 32736 w 51"/>
                <a:gd name="T55" fmla="*/ 20483 h 36"/>
                <a:gd name="T56" fmla="*/ 41527 w 51"/>
                <a:gd name="T57" fmla="*/ 34871 h 36"/>
                <a:gd name="T58" fmla="*/ 47873 w 51"/>
                <a:gd name="T59" fmla="*/ 34871 h 36"/>
                <a:gd name="T60" fmla="*/ 39508 w 51"/>
                <a:gd name="T61" fmla="*/ 19245 h 36"/>
                <a:gd name="T62" fmla="*/ 44292 w 51"/>
                <a:gd name="T63" fmla="*/ 17678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1" h="36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2" y="5"/>
                    <a:pt x="44" y="7"/>
                    <a:pt x="44" y="10"/>
                  </a:cubicBezTo>
                  <a:cubicBezTo>
                    <a:pt x="44" y="14"/>
                    <a:pt x="42" y="15"/>
                    <a:pt x="37" y="15"/>
                  </a:cubicBezTo>
                  <a:lnTo>
                    <a:pt x="32" y="15"/>
                  </a:lnTo>
                  <a:close/>
                  <a:moveTo>
                    <a:pt x="47" y="18"/>
                  </a:moveTo>
                  <a:cubicBezTo>
                    <a:pt x="49" y="16"/>
                    <a:pt x="50" y="14"/>
                    <a:pt x="50" y="10"/>
                  </a:cubicBezTo>
                  <a:cubicBezTo>
                    <a:pt x="50" y="7"/>
                    <a:pt x="49" y="4"/>
                    <a:pt x="47" y="3"/>
                  </a:cubicBezTo>
                  <a:cubicBezTo>
                    <a:pt x="44" y="1"/>
                    <a:pt x="41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8" y="25"/>
                    <a:pt x="44" y="36"/>
                    <a:pt x="4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0"/>
                    <a:pt x="45" y="19"/>
                    <a:pt x="47" y="1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92"/>
            <p:cNvSpPr>
              <a:spLocks noEditPoints="1"/>
            </p:cNvSpPr>
            <p:nvPr/>
          </p:nvSpPr>
          <p:spPr bwMode="black">
            <a:xfrm>
              <a:off x="2642" y="2148"/>
              <a:ext cx="121" cy="85"/>
            </a:xfrm>
            <a:custGeom>
              <a:avLst/>
              <a:gdLst>
                <a:gd name="T0" fmla="*/ 32091 w 51"/>
                <a:gd name="T1" fmla="*/ 14389 h 36"/>
                <a:gd name="T2" fmla="*/ 32091 w 51"/>
                <a:gd name="T3" fmla="*/ 14389 h 36"/>
                <a:gd name="T4" fmla="*/ 32091 w 51"/>
                <a:gd name="T5" fmla="*/ 4845 h 36"/>
                <a:gd name="T6" fmla="*/ 37287 w 51"/>
                <a:gd name="T7" fmla="*/ 4845 h 36"/>
                <a:gd name="T8" fmla="*/ 43152 w 51"/>
                <a:gd name="T9" fmla="*/ 9912 h 36"/>
                <a:gd name="T10" fmla="*/ 37287 w 51"/>
                <a:gd name="T11" fmla="*/ 14389 h 36"/>
                <a:gd name="T12" fmla="*/ 32091 w 51"/>
                <a:gd name="T13" fmla="*/ 14389 h 36"/>
                <a:gd name="T14" fmla="*/ 46170 w 51"/>
                <a:gd name="T15" fmla="*/ 17678 h 36"/>
                <a:gd name="T16" fmla="*/ 50284 w 51"/>
                <a:gd name="T17" fmla="*/ 9912 h 36"/>
                <a:gd name="T18" fmla="*/ 46170 w 51"/>
                <a:gd name="T19" fmla="*/ 2921 h 36"/>
                <a:gd name="T20" fmla="*/ 35992 w 51"/>
                <a:gd name="T21" fmla="*/ 0 h 36"/>
                <a:gd name="T22" fmla="*/ 24976 w 51"/>
                <a:gd name="T23" fmla="*/ 0 h 36"/>
                <a:gd name="T24" fmla="*/ 24976 w 51"/>
                <a:gd name="T25" fmla="*/ 14389 h 36"/>
                <a:gd name="T26" fmla="*/ 24976 w 51"/>
                <a:gd name="T27" fmla="*/ 14389 h 36"/>
                <a:gd name="T28" fmla="*/ 24976 w 51"/>
                <a:gd name="T29" fmla="*/ 29804 h 36"/>
                <a:gd name="T30" fmla="*/ 5865 w 51"/>
                <a:gd name="T31" fmla="*/ 29804 h 36"/>
                <a:gd name="T32" fmla="*/ 5865 w 51"/>
                <a:gd name="T33" fmla="*/ 20483 h 36"/>
                <a:gd name="T34" fmla="*/ 16921 w 51"/>
                <a:gd name="T35" fmla="*/ 20483 h 36"/>
                <a:gd name="T36" fmla="*/ 16921 w 51"/>
                <a:gd name="T37" fmla="*/ 14389 h 36"/>
                <a:gd name="T38" fmla="*/ 5865 w 51"/>
                <a:gd name="T39" fmla="*/ 14389 h 36"/>
                <a:gd name="T40" fmla="*/ 5865 w 51"/>
                <a:gd name="T41" fmla="*/ 4845 h 36"/>
                <a:gd name="T42" fmla="*/ 19993 w 51"/>
                <a:gd name="T43" fmla="*/ 4845 h 36"/>
                <a:gd name="T44" fmla="*/ 19993 w 51"/>
                <a:gd name="T45" fmla="*/ 0 h 36"/>
                <a:gd name="T46" fmla="*/ 0 w 51"/>
                <a:gd name="T47" fmla="*/ 0 h 36"/>
                <a:gd name="T48" fmla="*/ 0 w 51"/>
                <a:gd name="T49" fmla="*/ 34871 h 36"/>
                <a:gd name="T50" fmla="*/ 32091 w 51"/>
                <a:gd name="T51" fmla="*/ 34871 h 36"/>
                <a:gd name="T52" fmla="*/ 32091 w 51"/>
                <a:gd name="T53" fmla="*/ 20483 h 36"/>
                <a:gd name="T54" fmla="*/ 35109 w 51"/>
                <a:gd name="T55" fmla="*/ 20483 h 36"/>
                <a:gd name="T56" fmla="*/ 44046 w 51"/>
                <a:gd name="T57" fmla="*/ 34871 h 36"/>
                <a:gd name="T58" fmla="*/ 51202 w 51"/>
                <a:gd name="T59" fmla="*/ 34871 h 36"/>
                <a:gd name="T60" fmla="*/ 41024 w 51"/>
                <a:gd name="T61" fmla="*/ 19245 h 36"/>
                <a:gd name="T62" fmla="*/ 46170 w 51"/>
                <a:gd name="T63" fmla="*/ 17678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1" h="36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2" y="5"/>
                    <a:pt x="43" y="7"/>
                    <a:pt x="43" y="10"/>
                  </a:cubicBezTo>
                  <a:cubicBezTo>
                    <a:pt x="43" y="14"/>
                    <a:pt x="42" y="15"/>
                    <a:pt x="37" y="15"/>
                  </a:cubicBezTo>
                  <a:lnTo>
                    <a:pt x="32" y="15"/>
                  </a:lnTo>
                  <a:close/>
                  <a:moveTo>
                    <a:pt x="46" y="18"/>
                  </a:moveTo>
                  <a:cubicBezTo>
                    <a:pt x="48" y="16"/>
                    <a:pt x="50" y="14"/>
                    <a:pt x="50" y="10"/>
                  </a:cubicBezTo>
                  <a:cubicBezTo>
                    <a:pt x="50" y="7"/>
                    <a:pt x="48" y="4"/>
                    <a:pt x="46" y="3"/>
                  </a:cubicBezTo>
                  <a:cubicBezTo>
                    <a:pt x="44" y="1"/>
                    <a:pt x="41" y="0"/>
                    <a:pt x="3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8" y="25"/>
                    <a:pt x="44" y="36"/>
                    <a:pt x="4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0"/>
                    <a:pt x="45" y="19"/>
                    <a:pt x="46" y="1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42" name="Freeform 93"/>
            <p:cNvSpPr>
              <a:spLocks noEditPoints="1"/>
            </p:cNvSpPr>
            <p:nvPr/>
          </p:nvSpPr>
          <p:spPr bwMode="black">
            <a:xfrm>
              <a:off x="2807" y="2148"/>
              <a:ext cx="59" cy="85"/>
            </a:xfrm>
            <a:custGeom>
              <a:avLst/>
              <a:gdLst>
                <a:gd name="T0" fmla="*/ 11406 w 25"/>
                <a:gd name="T1" fmla="*/ 15638 h 36"/>
                <a:gd name="T2" fmla="*/ 6889 w 25"/>
                <a:gd name="T3" fmla="*/ 15638 h 36"/>
                <a:gd name="T4" fmla="*/ 6889 w 25"/>
                <a:gd name="T5" fmla="*/ 4845 h 36"/>
                <a:gd name="T6" fmla="*/ 11406 w 25"/>
                <a:gd name="T7" fmla="*/ 4845 h 36"/>
                <a:gd name="T8" fmla="*/ 17127 w 25"/>
                <a:gd name="T9" fmla="*/ 10571 h 36"/>
                <a:gd name="T10" fmla="*/ 11406 w 25"/>
                <a:gd name="T11" fmla="*/ 15638 h 36"/>
                <a:gd name="T12" fmla="*/ 20346 w 25"/>
                <a:gd name="T13" fmla="*/ 2921 h 36"/>
                <a:gd name="T14" fmla="*/ 10542 w 25"/>
                <a:gd name="T15" fmla="*/ 0 h 36"/>
                <a:gd name="T16" fmla="*/ 0 w 25"/>
                <a:gd name="T17" fmla="*/ 0 h 36"/>
                <a:gd name="T18" fmla="*/ 0 w 25"/>
                <a:gd name="T19" fmla="*/ 20483 h 36"/>
                <a:gd name="T20" fmla="*/ 0 w 25"/>
                <a:gd name="T21" fmla="*/ 34871 h 36"/>
                <a:gd name="T22" fmla="*/ 6889 w 25"/>
                <a:gd name="T23" fmla="*/ 34871 h 36"/>
                <a:gd name="T24" fmla="*/ 6889 w 25"/>
                <a:gd name="T25" fmla="*/ 20483 h 36"/>
                <a:gd name="T26" fmla="*/ 10542 w 25"/>
                <a:gd name="T27" fmla="*/ 20483 h 36"/>
                <a:gd name="T28" fmla="*/ 20346 w 25"/>
                <a:gd name="T29" fmla="*/ 17678 h 36"/>
                <a:gd name="T30" fmla="*/ 24015 w 25"/>
                <a:gd name="T31" fmla="*/ 10571 h 36"/>
                <a:gd name="T32" fmla="*/ 20346 w 25"/>
                <a:gd name="T33" fmla="*/ 2921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36">
                  <a:moveTo>
                    <a:pt x="12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7" y="5"/>
                    <a:pt x="18" y="7"/>
                    <a:pt x="18" y="11"/>
                  </a:cubicBezTo>
                  <a:cubicBezTo>
                    <a:pt x="18" y="14"/>
                    <a:pt x="16" y="16"/>
                    <a:pt x="12" y="16"/>
                  </a:cubicBezTo>
                  <a:close/>
                  <a:moveTo>
                    <a:pt x="21" y="3"/>
                  </a:moveTo>
                  <a:cubicBezTo>
                    <a:pt x="19" y="1"/>
                    <a:pt x="16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9" y="20"/>
                    <a:pt x="21" y="18"/>
                  </a:cubicBezTo>
                  <a:cubicBezTo>
                    <a:pt x="23" y="17"/>
                    <a:pt x="25" y="14"/>
                    <a:pt x="25" y="11"/>
                  </a:cubicBezTo>
                  <a:cubicBezTo>
                    <a:pt x="25" y="7"/>
                    <a:pt x="23" y="4"/>
                    <a:pt x="21" y="3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43" name="Freeform 94"/>
            <p:cNvSpPr>
              <a:spLocks/>
            </p:cNvSpPr>
            <p:nvPr/>
          </p:nvSpPr>
          <p:spPr bwMode="black">
            <a:xfrm>
              <a:off x="2578" y="2146"/>
              <a:ext cx="55" cy="87"/>
            </a:xfrm>
            <a:custGeom>
              <a:avLst/>
              <a:gdLst>
                <a:gd name="T0" fmla="*/ 14783 w 23"/>
                <a:gd name="T1" fmla="*/ 15016 h 37"/>
                <a:gd name="T2" fmla="*/ 6182 w 23"/>
                <a:gd name="T3" fmla="*/ 9476 h 37"/>
                <a:gd name="T4" fmla="*/ 13838 w 23"/>
                <a:gd name="T5" fmla="*/ 4733 h 37"/>
                <a:gd name="T6" fmla="*/ 22428 w 23"/>
                <a:gd name="T7" fmla="*/ 6386 h 37"/>
                <a:gd name="T8" fmla="*/ 22428 w 23"/>
                <a:gd name="T9" fmla="*/ 2013 h 37"/>
                <a:gd name="T10" fmla="*/ 13838 w 23"/>
                <a:gd name="T11" fmla="*/ 0 h 37"/>
                <a:gd name="T12" fmla="*/ 0 w 23"/>
                <a:gd name="T13" fmla="*/ 10273 h 37"/>
                <a:gd name="T14" fmla="*/ 10625 w 23"/>
                <a:gd name="T15" fmla="*/ 19413 h 37"/>
                <a:gd name="T16" fmla="*/ 18310 w 23"/>
                <a:gd name="T17" fmla="*/ 25002 h 37"/>
                <a:gd name="T18" fmla="*/ 10625 w 23"/>
                <a:gd name="T19" fmla="*/ 29745 h 37"/>
                <a:gd name="T20" fmla="*/ 0 w 23"/>
                <a:gd name="T21" fmla="*/ 28247 h 37"/>
                <a:gd name="T22" fmla="*/ 0 w 23"/>
                <a:gd name="T23" fmla="*/ 32641 h 37"/>
                <a:gd name="T24" fmla="*/ 9938 w 23"/>
                <a:gd name="T25" fmla="*/ 34633 h 37"/>
                <a:gd name="T26" fmla="*/ 24721 w 23"/>
                <a:gd name="T27" fmla="*/ 25002 h 37"/>
                <a:gd name="T28" fmla="*/ 14783 w 23"/>
                <a:gd name="T29" fmla="*/ 15016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7">
                  <a:moveTo>
                    <a:pt x="14" y="16"/>
                  </a:moveTo>
                  <a:cubicBezTo>
                    <a:pt x="9" y="14"/>
                    <a:pt x="6" y="13"/>
                    <a:pt x="6" y="10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19" y="6"/>
                    <a:pt x="21" y="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4" y="19"/>
                    <a:pt x="10" y="21"/>
                  </a:cubicBezTo>
                  <a:cubicBezTo>
                    <a:pt x="15" y="23"/>
                    <a:pt x="17" y="24"/>
                    <a:pt x="17" y="27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6" y="32"/>
                    <a:pt x="2" y="31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6" y="37"/>
                    <a:pt x="9" y="37"/>
                  </a:cubicBezTo>
                  <a:cubicBezTo>
                    <a:pt x="19" y="37"/>
                    <a:pt x="23" y="32"/>
                    <a:pt x="23" y="27"/>
                  </a:cubicBezTo>
                  <a:cubicBezTo>
                    <a:pt x="23" y="21"/>
                    <a:pt x="20" y="18"/>
                    <a:pt x="14" y="1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  <p:sp>
          <p:nvSpPr>
            <p:cNvPr id="44" name="Freeform 95"/>
            <p:cNvSpPr>
              <a:spLocks noEditPoints="1"/>
            </p:cNvSpPr>
            <p:nvPr/>
          </p:nvSpPr>
          <p:spPr bwMode="black">
            <a:xfrm>
              <a:off x="3518" y="2200"/>
              <a:ext cx="36" cy="36"/>
            </a:xfrm>
            <a:custGeom>
              <a:avLst/>
              <a:gdLst>
                <a:gd name="T0" fmla="*/ 6538 w 15"/>
                <a:gd name="T1" fmla="*/ 7800 h 15"/>
                <a:gd name="T2" fmla="*/ 6538 w 15"/>
                <a:gd name="T3" fmla="*/ 5570 h 15"/>
                <a:gd name="T4" fmla="*/ 8767 w 15"/>
                <a:gd name="T5" fmla="*/ 5570 h 15"/>
                <a:gd name="T6" fmla="*/ 11088 w 15"/>
                <a:gd name="T7" fmla="*/ 6538 h 15"/>
                <a:gd name="T8" fmla="*/ 8767 w 15"/>
                <a:gd name="T9" fmla="*/ 7800 h 15"/>
                <a:gd name="T10" fmla="*/ 6538 w 15"/>
                <a:gd name="T11" fmla="*/ 7800 h 15"/>
                <a:gd name="T12" fmla="*/ 6538 w 15"/>
                <a:gd name="T13" fmla="*/ 8767 h 15"/>
                <a:gd name="T14" fmla="*/ 8767 w 15"/>
                <a:gd name="T15" fmla="*/ 8767 h 15"/>
                <a:gd name="T16" fmla="*/ 11088 w 15"/>
                <a:gd name="T17" fmla="*/ 13368 h 15"/>
                <a:gd name="T18" fmla="*/ 11878 w 15"/>
                <a:gd name="T19" fmla="*/ 13368 h 15"/>
                <a:gd name="T20" fmla="*/ 10121 w 15"/>
                <a:gd name="T21" fmla="*/ 8767 h 15"/>
                <a:gd name="T22" fmla="*/ 11878 w 15"/>
                <a:gd name="T23" fmla="*/ 6538 h 15"/>
                <a:gd name="T24" fmla="*/ 8767 w 15"/>
                <a:gd name="T25" fmla="*/ 4620 h 15"/>
                <a:gd name="T26" fmla="*/ 5570 w 15"/>
                <a:gd name="T27" fmla="*/ 4620 h 15"/>
                <a:gd name="T28" fmla="*/ 5570 w 15"/>
                <a:gd name="T29" fmla="*/ 13368 h 15"/>
                <a:gd name="T30" fmla="*/ 6538 w 15"/>
                <a:gd name="T31" fmla="*/ 13368 h 15"/>
                <a:gd name="T32" fmla="*/ 6538 w 15"/>
                <a:gd name="T33" fmla="*/ 8767 h 15"/>
                <a:gd name="T34" fmla="*/ 8767 w 15"/>
                <a:gd name="T35" fmla="*/ 16392 h 15"/>
                <a:gd name="T36" fmla="*/ 16392 w 15"/>
                <a:gd name="T37" fmla="*/ 8767 h 15"/>
                <a:gd name="T38" fmla="*/ 8767 w 15"/>
                <a:gd name="T39" fmla="*/ 0 h 15"/>
                <a:gd name="T40" fmla="*/ 0 w 15"/>
                <a:gd name="T41" fmla="*/ 8767 h 15"/>
                <a:gd name="T42" fmla="*/ 8767 w 15"/>
                <a:gd name="T43" fmla="*/ 16392 h 15"/>
                <a:gd name="T44" fmla="*/ 2321 w 15"/>
                <a:gd name="T45" fmla="*/ 8767 h 15"/>
                <a:gd name="T46" fmla="*/ 8767 w 15"/>
                <a:gd name="T47" fmla="*/ 2321 h 15"/>
                <a:gd name="T48" fmla="*/ 15691 w 15"/>
                <a:gd name="T49" fmla="*/ 8767 h 15"/>
                <a:gd name="T50" fmla="*/ 8767 w 15"/>
                <a:gd name="T51" fmla="*/ 15691 h 15"/>
                <a:gd name="T52" fmla="*/ 2321 w 15"/>
                <a:gd name="T53" fmla="*/ 8767 h 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" h="15">
                  <a:moveTo>
                    <a:pt x="6" y="7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lnTo>
                    <a:pt x="6" y="7"/>
                  </a:lnTo>
                  <a:close/>
                  <a:moveTo>
                    <a:pt x="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4"/>
                    <a:pt x="10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lnTo>
                    <a:pt x="6" y="8"/>
                  </a:lnTo>
                  <a:close/>
                  <a:moveTo>
                    <a:pt x="8" y="15"/>
                  </a:moveTo>
                  <a:cubicBezTo>
                    <a:pt x="12" y="15"/>
                    <a:pt x="15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lose/>
                  <a:moveTo>
                    <a:pt x="2" y="8"/>
                  </a:moveTo>
                  <a:cubicBezTo>
                    <a:pt x="2" y="4"/>
                    <a:pt x="4" y="2"/>
                    <a:pt x="8" y="2"/>
                  </a:cubicBezTo>
                  <a:cubicBezTo>
                    <a:pt x="11" y="2"/>
                    <a:pt x="14" y="4"/>
                    <a:pt x="14" y="8"/>
                  </a:cubicBezTo>
                  <a:cubicBezTo>
                    <a:pt x="14" y="11"/>
                    <a:pt x="11" y="14"/>
                    <a:pt x="8" y="14"/>
                  </a:cubicBezTo>
                  <a:cubicBezTo>
                    <a:pt x="4" y="14"/>
                    <a:pt x="2" y="11"/>
                    <a:pt x="2" y="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5120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16394290" y="9392446"/>
            <a:ext cx="362599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C312BEC-EDE5-49EF-8676-EF256B9AB864}" type="slidenum">
              <a:rPr lang="en-US" altLang="en-US" sz="1138" b="0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138" b="0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3654" y="7261013"/>
            <a:ext cx="17340263" cy="249258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82" y="8405562"/>
            <a:ext cx="2557813" cy="31265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60" y="975362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138146625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" y="1071693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01" indent="-250401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73" indent="-313568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373" indent="-250401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05" y="9247858"/>
            <a:ext cx="2601039" cy="5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7787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7" y="1071694"/>
            <a:ext cx="16744191" cy="11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106" indent="-325106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214" indent="-325106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3064" indent="-322851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019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9590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59637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5397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01586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7" y="1192107"/>
            <a:ext cx="16762254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5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3893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1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14" indent="0">
              <a:buNone/>
              <a:defRPr/>
            </a:lvl2pPr>
            <a:lvl3pPr marL="1300427" indent="0">
              <a:buNone/>
              <a:defRPr/>
            </a:lvl3pPr>
            <a:lvl4pPr marL="1950641" indent="0">
              <a:buNone/>
              <a:defRPr/>
            </a:lvl4pPr>
            <a:lvl5pPr marL="260085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08615" y="160552"/>
            <a:ext cx="1607812" cy="7003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4551" b="1" dirty="0">
                <a:solidFill>
                  <a:srgbClr val="FF0000"/>
                </a:solidFill>
                <a:latin typeface="+mn-lt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8642880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1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7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14" indent="0">
              <a:buNone/>
              <a:defRPr/>
            </a:lvl2pPr>
            <a:lvl3pPr marL="1300427" indent="0">
              <a:buNone/>
              <a:defRPr/>
            </a:lvl3pPr>
            <a:lvl4pPr marL="1950641" indent="0">
              <a:buNone/>
              <a:defRPr/>
            </a:lvl4pPr>
            <a:lvl5pPr marL="260085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7143614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1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7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14" indent="0">
              <a:buNone/>
              <a:defRPr/>
            </a:lvl2pPr>
            <a:lvl3pPr marL="1300427" indent="0">
              <a:buNone/>
              <a:defRPr/>
            </a:lvl3pPr>
            <a:lvl4pPr marL="1950641" indent="0">
              <a:buNone/>
              <a:defRPr/>
            </a:lvl4pPr>
            <a:lvl5pPr marL="2600854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1180653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283135593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191620505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2"/>
            <a:ext cx="17340263" cy="749152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50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6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1096599101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30" indent="-325115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345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460" indent="-325115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575" indent="-325115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35987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668323" y="2384217"/>
            <a:ext cx="16003618" cy="657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276"/>
            </a:lvl1pPr>
            <a:lvl2pPr>
              <a:defRPr sz="2276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3034"/>
            </a:lvl6pPr>
            <a:lvl7pPr>
              <a:defRPr sz="3034"/>
            </a:lvl7pPr>
            <a:lvl8pPr>
              <a:defRPr sz="3034"/>
            </a:lvl8pPr>
            <a:lvl9pPr>
              <a:defRPr sz="3034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8323" y="1047735"/>
            <a:ext cx="16003618" cy="1076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44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68323" y="572568"/>
            <a:ext cx="16003618" cy="475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44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900187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67013" y="1396250"/>
            <a:ext cx="16003618" cy="10769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99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67013" y="831138"/>
            <a:ext cx="16003618" cy="4751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44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668323" y="2369164"/>
            <a:ext cx="16003618" cy="6589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80619" indent="-180619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97363" indent="-180619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614106" indent="-180619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830849" indent="-180619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5540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8" y="1192108"/>
            <a:ext cx="16762255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9" y="209756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5" y="975360"/>
            <a:ext cx="16762255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658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928" y="2326376"/>
            <a:ext cx="15747193" cy="2367371"/>
          </a:xfrm>
          <a:prstGeom prst="rect">
            <a:avLst/>
          </a:prstGeom>
        </p:spPr>
        <p:txBody>
          <a:bodyPr/>
          <a:lstStyle>
            <a:lvl1pPr>
              <a:buClr>
                <a:schemeClr val="accent5"/>
              </a:buClr>
              <a:defRPr>
                <a:solidFill>
                  <a:schemeClr val="accent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5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5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304801"/>
            <a:ext cx="15747193" cy="55390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9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9725" y="9151406"/>
            <a:ext cx="16103801" cy="29209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D935-D802-48C2-BA0B-1A8DBFF4C45B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00932" y="1371600"/>
            <a:ext cx="15747190" cy="921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1">
                <a:solidFill>
                  <a:schemeClr val="tx2"/>
                </a:solidFill>
              </a:defRPr>
            </a:lvl1pPr>
            <a:lvl2pPr marL="514044" indent="0">
              <a:buNone/>
              <a:defRPr/>
            </a:lvl2pPr>
            <a:lvl3pPr marL="1028090" indent="0">
              <a:buNone/>
              <a:defRPr/>
            </a:lvl3pPr>
            <a:lvl4pPr marL="1542136" indent="0">
              <a:buNone/>
              <a:defRPr/>
            </a:lvl4pPr>
            <a:lvl5pPr marL="20561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5000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33" y="641211"/>
            <a:ext cx="15795894" cy="4742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E6CE5-132B-4432-A695-19B6F7E19CAF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88111" y="1625267"/>
            <a:ext cx="15966285" cy="7457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316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701865" y="420527"/>
            <a:ext cx="15906619" cy="66772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/>
          </p:nvPr>
        </p:nvSpPr>
        <p:spPr>
          <a:xfrm>
            <a:off x="701865" y="1088251"/>
            <a:ext cx="15906619" cy="511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2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3168" y="2565039"/>
            <a:ext cx="15906619" cy="645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78959" indent="-378959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D_OFF_Copyright"/>
          <p:cNvSpPr txBox="1">
            <a:spLocks/>
          </p:cNvSpPr>
          <p:nvPr userDrawn="1"/>
        </p:nvSpPr>
        <p:spPr>
          <a:xfrm>
            <a:off x="12541001" y="9383324"/>
            <a:ext cx="4118910" cy="1792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 marL="0" marR="0" lvl="0" indent="0" algn="r" defTabSz="12992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38" b="0" i="0" u="none" strike="noStrike" kern="120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2015 Deloitte MCS Limited. All rights reserved.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65388" y="9383324"/>
            <a:ext cx="6964575" cy="179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0365" y="9383324"/>
            <a:ext cx="682688" cy="1792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3880FF-B11A-4FA9-B5CC-7226C1B851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9113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2653" y="2059094"/>
            <a:ext cx="12552430" cy="4735404"/>
          </a:xfrm>
          <a:prstGeom prst="rect">
            <a:avLst/>
          </a:prstGeo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653" y="6794496"/>
            <a:ext cx="12552430" cy="122513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4444039" y="2546769"/>
            <a:ext cx="1408852" cy="433505"/>
          </a:xfrm>
          <a:prstGeom prst="rect">
            <a:avLst/>
          </a:prstGeom>
        </p:spPr>
        <p:txBody>
          <a:bodyPr/>
          <a:lstStyle/>
          <a:p>
            <a:fld id="{8C4710AC-67A9-4984-B455-C8C71191011C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2731600" y="4587083"/>
            <a:ext cx="5489486" cy="43350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24063" y="420593"/>
            <a:ext cx="1192142" cy="1091822"/>
          </a:xfrm>
          <a:prstGeom prst="rect">
            <a:avLst/>
          </a:prstGeom>
        </p:spPr>
        <p:txBody>
          <a:bodyPr/>
          <a:lstStyle/>
          <a:p>
            <a:fld id="{158B5EE3-C8E1-4A8C-A76D-F3F6BCEAE6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0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053340"/>
            <a:ext cx="17338218" cy="700260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2045" y="9053340"/>
            <a:ext cx="17338218" cy="700260"/>
          </a:xfrm>
          <a:prstGeom prst="rect">
            <a:avLst/>
          </a:prstGeom>
          <a:solidFill>
            <a:srgbClr val="003B71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18" dirty="0">
              <a:solidFill>
                <a:srgbClr val="FFFFFF"/>
              </a:solidFill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964427" y="370859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10449711" y="9326921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2019 Kaiser Foundation Health Plan,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523230"/>
            <a:ext cx="16256497" cy="7200825"/>
          </a:xfrm>
          <a:prstGeom prst="rect">
            <a:avLst/>
          </a:prstGeom>
        </p:spPr>
        <p:txBody>
          <a:bodyPr lIns="0" tIns="0" rIns="0" bIns="0"/>
          <a:lstStyle>
            <a:lvl1pPr marL="325049" indent="-325049">
              <a:spcBef>
                <a:spcPts val="0"/>
              </a:spcBef>
              <a:spcAft>
                <a:spcPts val="853"/>
              </a:spcAft>
              <a:defRPr sz="3839" b="0" i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ea typeface="Avenir Next Medium" panose="020B0503020202020204" pitchFamily="34" charset="0"/>
                <a:cs typeface="Arial" charset="0"/>
              </a:defRPr>
            </a:lvl1pPr>
            <a:lvl2pPr marL="780119" indent="-325049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ea typeface="Avenir Next Medium" panose="020B0503020202020204" pitchFamily="34" charset="0"/>
                <a:cs typeface="Arial" charset="0"/>
              </a:defRPr>
            </a:lvl2pPr>
            <a:lvl3pPr marL="1170179" indent="-260039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ea typeface="Avenir Next Medium" panose="020B0503020202020204" pitchFamily="34" charset="0"/>
                <a:cs typeface="Arial" charset="0"/>
              </a:defRPr>
            </a:lvl3pPr>
            <a:lvl4pPr marL="1560240" indent="-260039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ea typeface="Avenir Next Medium" panose="020B0503020202020204" pitchFamily="34" charset="0"/>
                <a:cs typeface="Arial" charset="0"/>
              </a:defRPr>
            </a:lvl4pPr>
            <a:lvl5pPr marL="1950300" indent="-260039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 panose="020B0503020202020204" pitchFamily="34" charset="0"/>
                <a:ea typeface="Avenir Next Medium" panose="020B0503020202020204" pitchFamily="34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383082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3982" b="1" i="0" spc="0">
                <a:solidFill>
                  <a:srgbClr val="003B71"/>
                </a:solidFill>
                <a:latin typeface="Avenir Next Demi Bold" panose="020B0503020202020204" pitchFamily="34" charset="0"/>
                <a:ea typeface="Avenir Next Demi Bold" panose="020B0503020202020204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60BB3-D561-0F4E-BA10-616581DF063D}"/>
              </a:ext>
            </a:extLst>
          </p:cNvPr>
          <p:cNvSpPr txBox="1"/>
          <p:nvPr userDrawn="1"/>
        </p:nvSpPr>
        <p:spPr bwMode="auto">
          <a:xfrm>
            <a:off x="178153" y="9175327"/>
            <a:ext cx="6235369" cy="481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9838" tIns="64919" rIns="129838" bIns="64919" rtlCol="0">
            <a:spAutoFit/>
          </a:bodyPr>
          <a:lstStyle/>
          <a:p>
            <a:pPr defTabSz="1373374" eaLnBrk="0" hangingPunct="0"/>
            <a:r>
              <a:rPr lang="en-US" sz="2276" b="1" i="0" spc="427" dirty="0">
                <a:solidFill>
                  <a:schemeClr val="bg1"/>
                </a:solidFill>
                <a:latin typeface="Avenir Black" panose="02000503020000020003" pitchFamily="2" charset="0"/>
                <a:cs typeface="Arial" pitchFamily="34" charset="0"/>
              </a:rPr>
              <a:t>CHIEF DIGITAL OFFICE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BD43D56-2524-FD41-90EF-28C52C149E0B}"/>
              </a:ext>
            </a:extLst>
          </p:cNvPr>
          <p:cNvSpPr txBox="1">
            <a:spLocks/>
          </p:cNvSpPr>
          <p:nvPr userDrawn="1"/>
        </p:nvSpPr>
        <p:spPr>
          <a:xfrm>
            <a:off x="16606914" y="9138975"/>
            <a:ext cx="3901559" cy="2544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191986-5CC8-416B-96EB-7A3341668B9D}" type="slidenum">
              <a:rPr lang="en-US" sz="2560" smtClean="0">
                <a:solidFill>
                  <a:schemeClr val="accent1"/>
                </a:solidFill>
              </a:rPr>
              <a:pPr/>
              <a:t>‹#›</a:t>
            </a:fld>
            <a:endParaRPr lang="en-US" sz="256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D08E96-3636-8A4B-A091-E7D27024C141}"/>
              </a:ext>
            </a:extLst>
          </p:cNvPr>
          <p:cNvGrpSpPr/>
          <p:nvPr userDrawn="1"/>
        </p:nvGrpSpPr>
        <p:grpSpPr>
          <a:xfrm>
            <a:off x="-9" y="7261014"/>
            <a:ext cx="17340269" cy="2492588"/>
            <a:chOff x="-39831" y="32535"/>
            <a:chExt cx="12192004" cy="66269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CFB7C-07E8-AA4A-864D-7513C71A1690}"/>
                </a:ext>
              </a:extLst>
            </p:cNvPr>
            <p:cNvSpPr/>
            <p:nvPr userDrawn="1"/>
          </p:nvSpPr>
          <p:spPr>
            <a:xfrm rot="10800000">
              <a:off x="-39829" y="32535"/>
              <a:ext cx="12192002" cy="6626940"/>
            </a:xfrm>
            <a:prstGeom prst="rect">
              <a:avLst/>
            </a:prstGeom>
            <a:solidFill>
              <a:srgbClr val="003B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144"/>
              <a:endParaRPr lang="en-US" sz="1707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5B8DA3-ADB0-F64C-8AE6-E74A9E44471D}"/>
                </a:ext>
              </a:extLst>
            </p:cNvPr>
            <p:cNvSpPr/>
            <p:nvPr/>
          </p:nvSpPr>
          <p:spPr>
            <a:xfrm>
              <a:off x="-39831" y="32535"/>
              <a:ext cx="12191999" cy="6626943"/>
            </a:xfrm>
            <a:prstGeom prst="rect">
              <a:avLst/>
            </a:prstGeom>
            <a:gradFill flip="none" rotWithShape="1">
              <a:gsLst>
                <a:gs pos="10000">
                  <a:srgbClr val="1DE7D8">
                    <a:alpha val="44000"/>
                  </a:srgbClr>
                </a:gs>
                <a:gs pos="70000">
                  <a:srgbClr val="5D76EA">
                    <a:alpha val="10000"/>
                  </a:srgb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81">
                <a:defRPr/>
              </a:pPr>
              <a:endParaRPr lang="en-US" sz="1280" kern="0" dirty="0">
                <a:solidFill>
                  <a:srgbClr val="FFFFFF"/>
                </a:solidFill>
                <a:latin typeface="Open Sans Regular" charset="0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90" y="8389929"/>
            <a:ext cx="2813594" cy="3439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60" y="975364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344591832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" y="1071693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399" indent="-250410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96469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7340263" cy="942498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chemeClr val="bg1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1"/>
                </a:solidFill>
              </a:defRPr>
            </a:lvl3pPr>
            <a:lvl4pPr marL="814399" indent="-250410">
              <a:buClrTx/>
              <a:defRPr sz="1707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84607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7340263" cy="4638379"/>
          </a:xfrm>
          <a:prstGeom prst="rect">
            <a:avLst/>
          </a:prstGeom>
          <a:solidFill>
            <a:srgbClr val="355D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chemeClr val="bg1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1"/>
                </a:solidFill>
              </a:defRPr>
            </a:lvl3pPr>
            <a:lvl4pPr marL="814399" indent="-250410">
              <a:buClrTx/>
              <a:defRPr sz="1707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03288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flipV="1">
            <a:off x="0" y="4638380"/>
            <a:ext cx="17340263" cy="4797326"/>
          </a:xfrm>
          <a:prstGeom prst="rect">
            <a:avLst/>
          </a:prstGeom>
          <a:solidFill>
            <a:srgbClr val="355D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rgbClr val="203648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2">
                    <a:lumMod val="50000"/>
                  </a:schemeClr>
                </a:solidFill>
              </a:defRPr>
            </a:lvl3pPr>
            <a:lvl4pPr marL="814399" indent="-250410">
              <a:buClrTx/>
              <a:defRPr sz="1707"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200796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3" y="7491521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834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6" y="8501887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4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39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78" indent="0">
              <a:buNone/>
              <a:defRPr/>
            </a:lvl2pPr>
            <a:lvl3pPr marL="1300553" indent="0">
              <a:buNone/>
              <a:defRPr/>
            </a:lvl3pPr>
            <a:lvl4pPr marL="1950830" indent="0">
              <a:buNone/>
              <a:defRPr/>
            </a:lvl4pPr>
            <a:lvl5pPr marL="2601106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1061163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7067" y="1071695"/>
            <a:ext cx="16744191" cy="11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325116" indent="-325116">
              <a:buClrTx/>
              <a:defRPr lang="en-US" sz="199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650236" indent="-325116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973095" indent="-322861">
              <a:buClrTx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 flipV="1">
            <a:off x="2739" y="9429838"/>
            <a:ext cx="17337524" cy="32647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005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>
            <a:off x="16996808" y="9490714"/>
            <a:ext cx="171522" cy="1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204" eaLnBrk="0" hangingPunct="0">
              <a:defRPr/>
            </a:pPr>
            <a:fld id="{62ACBC02-EE89-460C-80D0-BE57D897FA38}" type="slidenum">
              <a:rPr lang="en-US" sz="1138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defTabSz="1297204" eaLnBrk="0" hangingPunct="0">
                <a:defRPr/>
              </a:pPr>
              <a:t>‹#›</a:t>
            </a:fld>
            <a:endParaRPr lang="en-US" sz="1564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6757504" y="9534879"/>
            <a:ext cx="3903419" cy="114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lang="en-US" sz="747" dirty="0">
                <a:solidFill>
                  <a:srgbClr val="D9D9D9"/>
                </a:solidFill>
                <a:cs typeface="Arial" pitchFamily="34" charset="0"/>
              </a:rPr>
              <a:t>•   © 2016 Kaiser Permanente </a:t>
            </a:r>
            <a:endParaRPr lang="en-US" sz="747" dirty="0">
              <a:solidFill>
                <a:srgbClr val="959595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768574" y="9415582"/>
            <a:ext cx="2097309" cy="28374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4569593" y="9446943"/>
            <a:ext cx="2228495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kumimoji="0" lang="en-US" sz="853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Confidential,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282973723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839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844431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White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03252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9009" y="1192109"/>
            <a:ext cx="16762254" cy="7671929"/>
          </a:xfrm>
          <a:prstGeom prst="rect">
            <a:avLst/>
          </a:prstGeom>
        </p:spPr>
        <p:txBody>
          <a:bodyPr/>
          <a:lstStyle>
            <a:lvl1pPr>
              <a:defRPr sz="1707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41039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7445013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4212692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4" y="7491522"/>
            <a:ext cx="17340263" cy="2262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40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6" indent="0">
              <a:buNone/>
              <a:defRPr/>
            </a:lvl2pPr>
            <a:lvl3pPr marL="1300468" indent="0">
              <a:buNone/>
              <a:defRPr/>
            </a:lvl3pPr>
            <a:lvl4pPr marL="1950701" indent="0">
              <a:buNone/>
              <a:defRPr/>
            </a:lvl4pPr>
            <a:lvl5pPr marL="2600935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90793256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flipV="1">
            <a:off x="3654" y="4"/>
            <a:ext cx="17340263" cy="7491520"/>
          </a:xfrm>
          <a:prstGeom prst="rect">
            <a:avLst/>
          </a:prstGeom>
          <a:solidFill>
            <a:srgbClr val="F0AA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777">
              <a:lnSpc>
                <a:spcPct val="80000"/>
              </a:lnSpc>
            </a:pPr>
            <a:endParaRPr lang="en-US" sz="1707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07675" y="1576367"/>
            <a:ext cx="12931948" cy="47275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r>
              <a:rPr lang="en-US" sz="3072" dirty="0">
                <a:solidFill>
                  <a:schemeClr val="bg1"/>
                </a:solidFill>
                <a:latin typeface="Calibri Light"/>
                <a:cs typeface="Calibri Light"/>
              </a:rPr>
              <a:t>Click to edit divider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81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KPLogoBlu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7" y="8501886"/>
            <a:ext cx="2644433" cy="22138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6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9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</p:spTree>
    <p:extLst>
      <p:ext uri="{BB962C8B-B14F-4D97-AF65-F5344CB8AC3E}">
        <p14:creationId xmlns:p14="http://schemas.microsoft.com/office/powerpoint/2010/main" val="63393646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67013" y="866987"/>
            <a:ext cx="12138184" cy="5418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413"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7013" y="1408849"/>
            <a:ext cx="15606237" cy="4226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defRPr sz="2560">
                <a:solidFill>
                  <a:srgbClr val="4A4A4A"/>
                </a:solidFill>
                <a:latin typeface="+mj-lt"/>
              </a:defRPr>
            </a:lvl1pPr>
            <a:lvl2pPr marL="650250" indent="-32512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2pPr>
            <a:lvl3pPr marL="97537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3pPr>
            <a:lvl4pPr marL="1300500" indent="-325126">
              <a:lnSpc>
                <a:spcPts val="2844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60000"/>
              <a:buFont typeface="Calibri" pitchFamily="34" charset="0"/>
              <a:buChar char="○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1625626" indent="-325126">
              <a:lnSpc>
                <a:spcPts val="2844"/>
              </a:lnSpc>
              <a:spcBef>
                <a:spcPts val="0"/>
              </a:spcBef>
              <a:buFont typeface="Arial" pitchFamily="34" charset="0"/>
              <a:buChar char="•"/>
              <a:defRPr sz="256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06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653" y="7491521"/>
            <a:ext cx="17340263" cy="226208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834">
              <a:lnSpc>
                <a:spcPct val="80000"/>
              </a:lnSpc>
            </a:pPr>
            <a:endParaRPr lang="en-US" sz="512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188176" y="2109160"/>
            <a:ext cx="1295144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26" y="8501958"/>
            <a:ext cx="2644433" cy="22125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4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99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197639" y="2147174"/>
            <a:ext cx="1295144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97641" y="1408853"/>
            <a:ext cx="12941978" cy="650240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 algn="l">
              <a:buNone/>
              <a:defRPr sz="34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78" indent="0">
              <a:buNone/>
              <a:defRPr/>
            </a:lvl2pPr>
            <a:lvl3pPr marL="1300553" indent="0">
              <a:buNone/>
              <a:defRPr/>
            </a:lvl3pPr>
            <a:lvl4pPr marL="1950830" indent="0">
              <a:buNone/>
              <a:defRPr/>
            </a:lvl4pPr>
            <a:lvl5pPr marL="2601106" indent="0">
              <a:buNone/>
              <a:defRPr/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6873149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8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1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9826"/>
            <a:ext cx="14594721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KPLogoBlue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67" b="-5"/>
          <a:stretch/>
        </p:blipFill>
        <p:spPr>
          <a:xfrm>
            <a:off x="15028232" y="860562"/>
            <a:ext cx="1986801" cy="1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946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52" y="7392947"/>
            <a:ext cx="17340263" cy="23606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56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867025" y="801512"/>
            <a:ext cx="15642362" cy="86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941" tIns="64971" rIns="129941" bIns="64971" anchor="ctr"/>
          <a:lstStyle/>
          <a:p>
            <a:pPr>
              <a:defRPr/>
            </a:pPr>
            <a:endParaRPr lang="en-US" sz="256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55958" y="2167531"/>
            <a:ext cx="14577210" cy="5252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844" b="1" i="0" baseline="0">
                <a:solidFill>
                  <a:schemeClr val="accent1"/>
                </a:solidFill>
                <a:latin typeface="+mn-lt"/>
                <a:cs typeface="Adobe Arabic"/>
              </a:defRPr>
            </a:lvl1pPr>
          </a:lstStyle>
          <a:p>
            <a:pPr algn="l"/>
            <a:r>
              <a:rPr lang="en-US" sz="3413" dirty="0" err="1">
                <a:solidFill>
                  <a:schemeClr val="bg1"/>
                </a:solidFill>
                <a:latin typeface="Calibri Light"/>
                <a:cs typeface="Calibri Light"/>
              </a:rPr>
              <a:t>fftfgz</a:t>
            </a:r>
            <a:endParaRPr lang="en-US" sz="3413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35009" y="2822616"/>
            <a:ext cx="14604734" cy="0"/>
          </a:xfrm>
          <a:prstGeom prst="line">
            <a:avLst/>
          </a:prstGeom>
          <a:ln w="952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025" y="2926080"/>
            <a:ext cx="14594720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Sub-Topic Box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27" y="8419491"/>
            <a:ext cx="2772717" cy="252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52741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 userDrawn="1"/>
        </p:nvSpPr>
        <p:spPr>
          <a:xfrm>
            <a:off x="1374996" y="9472099"/>
            <a:ext cx="7602768" cy="2884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38" dirty="0">
                <a:solidFill>
                  <a:srgbClr val="FFFFFF"/>
                </a:solidFill>
                <a:latin typeface="Calibri Light"/>
                <a:cs typeface="Calibri Light"/>
              </a:rPr>
              <a:t>Confidential, not for distribution or duplication   © 2017 Kaiser Foundation Health Plan, Inc. </a:t>
            </a:r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176" b="14285"/>
          <a:stretch/>
        </p:blipFill>
        <p:spPr>
          <a:xfrm>
            <a:off x="1" y="9053344"/>
            <a:ext cx="17340263" cy="700258"/>
          </a:xfrm>
          <a:prstGeom prst="rect">
            <a:avLst/>
          </a:prstGeom>
        </p:spPr>
      </p:pic>
      <p:sp>
        <p:nvSpPr>
          <p:cNvPr id="48" name="Rectangle 47"/>
          <p:cNvSpPr/>
          <p:nvPr userDrawn="1"/>
        </p:nvSpPr>
        <p:spPr>
          <a:xfrm>
            <a:off x="12177595" y="9053343"/>
            <a:ext cx="5162668" cy="700258"/>
          </a:xfrm>
          <a:prstGeom prst="rect">
            <a:avLst/>
          </a:prstGeom>
          <a:solidFill>
            <a:srgbClr val="003C71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>
              <a:solidFill>
                <a:srgbClr val="FFFFFF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83"/>
          <a:stretch/>
        </p:blipFill>
        <p:spPr>
          <a:xfrm>
            <a:off x="12702301" y="9222077"/>
            <a:ext cx="4096081" cy="296092"/>
          </a:xfrm>
          <a:prstGeom prst="rect">
            <a:avLst/>
          </a:prstGeom>
        </p:spPr>
      </p:pic>
      <p:sp>
        <p:nvSpPr>
          <p:cNvPr id="50" name="Rectangle 49"/>
          <p:cNvSpPr/>
          <p:nvPr userDrawn="1"/>
        </p:nvSpPr>
        <p:spPr>
          <a:xfrm>
            <a:off x="16355353" y="8636522"/>
            <a:ext cx="443029" cy="19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fld id="{8C312BEC-EDE5-49EF-8676-EF256B9AB864}" type="slidenum">
              <a:rPr lang="en-US" altLang="en-US" sz="1280">
                <a:solidFill>
                  <a:srgbClr val="003B71"/>
                </a:solidFill>
                <a:ea typeface="Arial" charset="0"/>
                <a:cs typeface="Arial" charset="0"/>
              </a:rPr>
              <a:pPr algn="r"/>
              <a:t>‹#›</a:t>
            </a:fld>
            <a:endParaRPr lang="en-US" sz="1280" dirty="0">
              <a:solidFill>
                <a:srgbClr val="003B71"/>
              </a:solidFill>
              <a:ea typeface="Arial" charset="0"/>
              <a:cs typeface="Arial" charset="0"/>
            </a:endParaRPr>
          </a:p>
        </p:txBody>
      </p:sp>
      <p:pic>
        <p:nvPicPr>
          <p:cNvPr id="52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64428" y="370860"/>
            <a:ext cx="2833953" cy="3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22"/>
          <p:cNvSpPr>
            <a:spLocks noChangeArrowheads="1"/>
          </p:cNvSpPr>
          <p:nvPr userDrawn="1"/>
        </p:nvSpPr>
        <p:spPr bwMode="auto">
          <a:xfrm>
            <a:off x="600098" y="9326922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rgbClr val="FFFFFF"/>
                </a:solidFill>
                <a:ea typeface="Arial" charset="0"/>
                <a:cs typeface="Arial" charset="0"/>
              </a:rPr>
              <a:t>© 2017 Kaiser Foundation Health Plan, Inc.  |  Confidential, not for distribution or duplication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1883" y="1353410"/>
            <a:ext cx="16256497" cy="7370645"/>
          </a:xfrm>
          <a:prstGeom prst="rect">
            <a:avLst/>
          </a:prstGeom>
        </p:spPr>
        <p:txBody>
          <a:bodyPr lIns="0" tIns="0" rIns="0" bIns="0"/>
          <a:lstStyle>
            <a:lvl1pPr marL="325126" indent="-325126">
              <a:spcBef>
                <a:spcPts val="0"/>
              </a:spcBef>
              <a:spcAft>
                <a:spcPts val="853"/>
              </a:spcAft>
              <a:defRPr sz="2844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80300" indent="-325126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70449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560601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950751" indent="-260100">
              <a:spcBef>
                <a:spcPts val="0"/>
              </a:spcBef>
              <a:spcAft>
                <a:spcPts val="853"/>
              </a:spcAft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883" y="437280"/>
            <a:ext cx="16256497" cy="981978"/>
          </a:xfrm>
          <a:prstGeom prst="rect">
            <a:avLst/>
          </a:prstGeom>
        </p:spPr>
        <p:txBody>
          <a:bodyPr lIns="0" tIns="0" rIns="0" bIns="0"/>
          <a:lstStyle>
            <a:lvl1pPr>
              <a:defRPr sz="3982" b="0" i="0" spc="0">
                <a:solidFill>
                  <a:srgbClr val="006BA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2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2" y="0"/>
            <a:ext cx="17340263" cy="68275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707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39950"/>
          <a:stretch/>
        </p:blipFill>
        <p:spPr>
          <a:xfrm>
            <a:off x="0" y="2433590"/>
            <a:ext cx="17340263" cy="439565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867025" y="801512"/>
            <a:ext cx="15642362" cy="86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9941" tIns="64971" rIns="129941" bIns="64971" anchor="ctr"/>
          <a:lstStyle/>
          <a:p>
            <a:pPr>
              <a:defRPr/>
            </a:pPr>
            <a:endParaRPr lang="en-US" sz="1707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55958" y="2167531"/>
            <a:ext cx="14577210" cy="5252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844" b="1" i="0" baseline="0">
                <a:solidFill>
                  <a:schemeClr val="bg1"/>
                </a:solidFill>
                <a:latin typeface="+mn-lt"/>
                <a:cs typeface="Adobe Arabic"/>
              </a:defRPr>
            </a:lvl1pPr>
          </a:lstStyle>
          <a:p>
            <a:pPr algn="l"/>
            <a:r>
              <a:rPr lang="en-US" sz="3413" dirty="0">
                <a:solidFill>
                  <a:schemeClr val="bg1"/>
                </a:solidFill>
                <a:latin typeface="Calibri Light"/>
                <a:cs typeface="Calibri Light"/>
              </a:rPr>
              <a:t>Click to edit the Topic Box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435009" y="2822616"/>
            <a:ext cx="14604734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KPLogo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1" y="8019630"/>
            <a:ext cx="5153250" cy="4314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45025" y="2926080"/>
            <a:ext cx="14594720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Sub-Topic Box</a:t>
            </a:r>
          </a:p>
        </p:txBody>
      </p:sp>
      <p:sp>
        <p:nvSpPr>
          <p:cNvPr id="16" name="Right Triangle 15"/>
          <p:cNvSpPr/>
          <p:nvPr userDrawn="1"/>
        </p:nvSpPr>
        <p:spPr>
          <a:xfrm rot="13500000">
            <a:off x="1497494" y="7886446"/>
            <a:ext cx="118488" cy="157990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78532" y="7802879"/>
            <a:ext cx="14161213" cy="32512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="1" baseline="0">
                <a:solidFill>
                  <a:srgbClr val="000000"/>
                </a:solidFill>
              </a:defRPr>
            </a:lvl1pPr>
          </a:lstStyle>
          <a:p>
            <a:r>
              <a:rPr lang="en-US" sz="1707" dirty="0">
                <a:solidFill>
                  <a:srgbClr val="000000"/>
                </a:solidFill>
                <a:latin typeface="Calibri Light"/>
                <a:cs typeface="Calibri Light"/>
              </a:rPr>
              <a:t>First Name, Last Name, Tittle, Group</a:t>
            </a:r>
            <a:endParaRPr lang="en-US" sz="1707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Right Triangle 21"/>
          <p:cNvSpPr/>
          <p:nvPr userDrawn="1"/>
        </p:nvSpPr>
        <p:spPr>
          <a:xfrm rot="13500000">
            <a:off x="1497494" y="9034992"/>
            <a:ext cx="118488" cy="157990"/>
          </a:xfrm>
          <a:prstGeom prst="rt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896594" y="8993266"/>
            <a:ext cx="14161213" cy="32512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707" baseline="0">
                <a:solidFill>
                  <a:srgbClr val="000000"/>
                </a:solidFill>
              </a:defRPr>
            </a:lvl1pPr>
          </a:lstStyle>
          <a:p>
            <a:pPr lvl="0"/>
            <a:fld id="{4E51381A-2F9E-584F-A3C0-FB337B627D0A}" type="datetime4">
              <a:rPr lang="en-US" smtClean="0"/>
              <a:t>December 19,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6636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30CA-6A0D-234B-A010-60A1408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7DE9-D385-704D-864D-06C13911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C421-661F-E745-93B5-212B8B1D3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0AFA-0AAB-0347-826C-D6DE25B8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BCE7-E4B2-BE43-BEAD-7AF972935289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EB2F-F585-9441-9272-54F44078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63EC-1D4D-B649-BD24-DCED29B9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0A52-CFBC-ED49-8E85-55B3CD018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885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D08E96-3636-8A4B-A091-E7D27024C141}"/>
              </a:ext>
            </a:extLst>
          </p:cNvPr>
          <p:cNvGrpSpPr/>
          <p:nvPr userDrawn="1"/>
        </p:nvGrpSpPr>
        <p:grpSpPr>
          <a:xfrm>
            <a:off x="-9" y="7261014"/>
            <a:ext cx="17340269" cy="2492588"/>
            <a:chOff x="-39831" y="32535"/>
            <a:chExt cx="12192004" cy="66269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CFB7C-07E8-AA4A-864D-7513C71A1690}"/>
                </a:ext>
              </a:extLst>
            </p:cNvPr>
            <p:cNvSpPr/>
            <p:nvPr userDrawn="1"/>
          </p:nvSpPr>
          <p:spPr>
            <a:xfrm rot="10800000">
              <a:off x="-39829" y="32535"/>
              <a:ext cx="12192002" cy="6626940"/>
            </a:xfrm>
            <a:prstGeom prst="rect">
              <a:avLst/>
            </a:prstGeom>
            <a:solidFill>
              <a:srgbClr val="003B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00144"/>
              <a:endParaRPr lang="en-US" sz="1707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5B8DA3-ADB0-F64C-8AE6-E74A9E44471D}"/>
                </a:ext>
              </a:extLst>
            </p:cNvPr>
            <p:cNvSpPr/>
            <p:nvPr/>
          </p:nvSpPr>
          <p:spPr>
            <a:xfrm>
              <a:off x="-39831" y="32535"/>
              <a:ext cx="12191999" cy="6626943"/>
            </a:xfrm>
            <a:prstGeom prst="rect">
              <a:avLst/>
            </a:prstGeom>
            <a:gradFill flip="none" rotWithShape="1">
              <a:gsLst>
                <a:gs pos="10000">
                  <a:srgbClr val="1DE7D8">
                    <a:alpha val="44000"/>
                  </a:srgbClr>
                </a:gs>
                <a:gs pos="70000">
                  <a:srgbClr val="5D76EA">
                    <a:alpha val="10000"/>
                  </a:srgbClr>
                </a:gs>
              </a:gsLst>
              <a:lin ang="81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81">
                <a:defRPr/>
              </a:pPr>
              <a:endParaRPr lang="en-US" sz="1280" kern="0" dirty="0">
                <a:solidFill>
                  <a:srgbClr val="FFFFFF"/>
                </a:solidFill>
                <a:latin typeface="Open Sans Regular" charset="0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 flipH="1">
            <a:off x="2188176" y="2127222"/>
            <a:ext cx="12951441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90" y="8389929"/>
            <a:ext cx="2813594" cy="3439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97641" y="2212623"/>
            <a:ext cx="12941978" cy="1192107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subtext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03660" y="975364"/>
            <a:ext cx="13005197" cy="1056641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341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01337685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69" y="209755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2844" b="0" kern="1200" dirty="0">
                <a:solidFill>
                  <a:schemeClr val="tx2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" y="1071693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14399" indent="-250410">
              <a:buClrTx/>
              <a:defRPr sz="170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9006" y="975360"/>
            <a:ext cx="16762254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3942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7340263" cy="942498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chemeClr val="bg1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1"/>
                </a:solidFill>
              </a:defRPr>
            </a:lvl3pPr>
            <a:lvl4pPr marL="814399" indent="-250410">
              <a:buClrTx/>
              <a:defRPr sz="1707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4098361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17340263" cy="4638379"/>
          </a:xfrm>
          <a:prstGeom prst="rect">
            <a:avLst/>
          </a:prstGeom>
          <a:solidFill>
            <a:srgbClr val="355D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chemeClr val="bg1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1"/>
                </a:solidFill>
              </a:defRPr>
            </a:lvl3pPr>
            <a:lvl4pPr marL="814399" indent="-250410">
              <a:buClrTx/>
              <a:defRPr sz="1707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94752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 - Tag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flipV="1">
            <a:off x="0" y="4638380"/>
            <a:ext cx="17340263" cy="4797326"/>
          </a:xfrm>
          <a:prstGeom prst="rect">
            <a:avLst/>
          </a:prstGeom>
          <a:solidFill>
            <a:srgbClr val="355D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91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72" y="469851"/>
            <a:ext cx="16744193" cy="67820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3413" b="0" kern="1200" dirty="0">
                <a:solidFill>
                  <a:srgbClr val="203648"/>
                </a:solidFill>
                <a:latin typeface="+mn-lt"/>
                <a:ea typeface="+mj-ea"/>
                <a:cs typeface="Calibri Ligh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70" y="1162507"/>
            <a:ext cx="16744191" cy="1502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1991" kern="12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250410" indent="-250410">
              <a:buClrTx/>
              <a:defRPr lang="en-US" sz="1991" kern="12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563992" indent="-313578">
              <a:buClrTx/>
              <a:defRPr sz="1707" baseline="0">
                <a:solidFill>
                  <a:schemeClr val="bg2">
                    <a:lumMod val="50000"/>
                  </a:schemeClr>
                </a:solidFill>
              </a:defRPr>
            </a:lvl3pPr>
            <a:lvl4pPr marL="814399" indent="-250410">
              <a:buClrTx/>
              <a:defRPr sz="1707">
                <a:solidFill>
                  <a:schemeClr val="bg2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33780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2.emf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image" Target="../media/image16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97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2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Relationship Id="rId22" Type="http://schemas.openxmlformats.org/officeDocument/2006/relationships/image" Target="../media/image16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3" y="9151528"/>
            <a:ext cx="17340263" cy="60206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300553">
              <a:lnSpc>
                <a:spcPct val="80000"/>
              </a:lnSpc>
              <a:defRPr/>
            </a:pPr>
            <a:endParaRPr lang="en-US" sz="5120" kern="0" dirty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31787" y="9358623"/>
            <a:ext cx="216406" cy="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257" eaLnBrk="0" hangingPunct="0">
              <a:defRPr/>
            </a:pPr>
            <a:fld id="{62ACBC02-EE89-460C-80D0-BE57D897FA38}" type="slidenum">
              <a:rPr lang="en-US" sz="1423">
                <a:solidFill>
                  <a:prstClr val="white"/>
                </a:solidFill>
                <a:cs typeface="Arial" pitchFamily="34" charset="0"/>
              </a:rPr>
              <a:pPr algn="r" defTabSz="1297257" eaLnBrk="0" hangingPunct="0">
                <a:defRPr/>
              </a:pPr>
              <a:t>‹#›</a:t>
            </a:fld>
            <a:endParaRPr lang="en-US" sz="1564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28242" y="9252005"/>
            <a:ext cx="5487433" cy="396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1300553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Confidential, not for distribution or duplication   </a:t>
            </a:r>
          </a:p>
          <a:p>
            <a:pPr algn="ctr" defTabSz="1300553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 © 2019 Kaiser Foundation Health Plan, Inc. </a:t>
            </a:r>
          </a:p>
        </p:txBody>
      </p:sp>
    </p:spTree>
    <p:extLst>
      <p:ext uri="{BB962C8B-B14F-4D97-AF65-F5344CB8AC3E}">
        <p14:creationId xmlns:p14="http://schemas.microsoft.com/office/powerpoint/2010/main" val="79186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4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5pPr>
      <a:lvl6pPr marL="649754"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6pPr>
      <a:lvl7pPr marL="1299512"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7pPr>
      <a:lvl8pPr marL="1949261"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8pPr>
      <a:lvl9pPr marL="2599021" algn="l" rtl="0" eaLnBrk="1" fontAlgn="base" hangingPunct="1">
        <a:spcBef>
          <a:spcPct val="0"/>
        </a:spcBef>
        <a:spcAft>
          <a:spcPct val="0"/>
        </a:spcAft>
        <a:defRPr sz="3414" b="1">
          <a:solidFill>
            <a:schemeClr val="tx2"/>
          </a:solidFill>
          <a:latin typeface="Arial" charset="0"/>
        </a:defRPr>
      </a:lvl9pPr>
    </p:titleStyle>
    <p:bodyStyle>
      <a:lvl1pPr marL="487319" indent="-487319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370" indent="-248370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507" indent="-248370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873" indent="-237081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3898" indent="-324880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3653" indent="-324880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3410" indent="-324880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3164" indent="-324880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2919" indent="-324880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754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512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9261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9021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8777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8534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8287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8043" algn="l" defTabSz="129951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867013" y="801512"/>
            <a:ext cx="15642362" cy="8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894" tIns="64947" rIns="129894" bIns="6494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18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16639496" y="9445433"/>
            <a:ext cx="171522" cy="1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C312BEC-EDE5-49EF-8676-EF256B9AB864}" type="slidenum">
              <a:rPr lang="en-US" altLang="en-US" sz="1138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138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600096" y="9326921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chemeClr val="tx1">
                    <a:lumMod val="50000"/>
                    <a:lumOff val="50000"/>
                  </a:schemeClr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57832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5pPr>
      <a:lvl6pPr marL="64947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8954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842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790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325115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Arial" panose="020B0604020202020204" pitchFamily="34" charset="0"/>
        <a:buChar char="•"/>
        <a:defRPr sz="3982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0230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2pPr>
      <a:lvl3pPr marL="975345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Calibri" pitchFamily="34" charset="0"/>
        </a:defRPr>
      </a:lvl3pPr>
      <a:lvl4pPr marL="1300460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Char char="•"/>
        <a:defRPr>
          <a:solidFill>
            <a:schemeClr val="tx1"/>
          </a:solidFill>
          <a:latin typeface="Calibri" pitchFamily="34" charset="0"/>
        </a:defRPr>
      </a:lvl4pPr>
      <a:lvl5pPr marL="1625575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212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160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1076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055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47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8954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842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7906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738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6862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6340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5817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2">
          <p15:clr>
            <a:srgbClr val="F26B43"/>
          </p15:clr>
        </p15:guide>
        <p15:guide id="2" pos="3840">
          <p15:clr>
            <a:srgbClr val="F26B43"/>
          </p15:clr>
        </p15:guide>
        <p15:guide id="3" pos="7440">
          <p15:clr>
            <a:srgbClr val="F26B43"/>
          </p15:clr>
        </p15:guide>
        <p15:guide id="4" pos="2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10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4" y="9151530"/>
            <a:ext cx="17340263" cy="60206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300103">
              <a:lnSpc>
                <a:spcPct val="80000"/>
              </a:lnSpc>
              <a:defRPr/>
            </a:pPr>
            <a:endParaRPr lang="en-US" sz="2560" kern="0" dirty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31788" y="9358623"/>
            <a:ext cx="216406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6807" eaLnBrk="0" hangingPunct="0">
              <a:defRPr/>
            </a:pPr>
            <a:fld id="{62ACBC02-EE89-460C-80D0-BE57D897FA38}" type="slidenum">
              <a:rPr lang="en-US" sz="1422">
                <a:solidFill>
                  <a:prstClr val="white"/>
                </a:solidFill>
                <a:cs typeface="Arial" pitchFamily="34" charset="0"/>
              </a:rPr>
              <a:pPr algn="r" defTabSz="1296807" eaLnBrk="0" hangingPunct="0">
                <a:defRPr/>
              </a:pPr>
              <a:t>‹#›</a:t>
            </a:fld>
            <a:endParaRPr lang="en-US" sz="1564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28243" y="9252005"/>
            <a:ext cx="5487432" cy="396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1300103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Confidential, not for distribution or duplication   </a:t>
            </a:r>
          </a:p>
          <a:p>
            <a:pPr algn="ctr" defTabSz="1300103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 © 2016 Kaiser Foundation Health Plan, Inc. </a:t>
            </a:r>
          </a:p>
        </p:txBody>
      </p:sp>
      <p:pic>
        <p:nvPicPr>
          <p:cNvPr id="12" name="Picture 11" descr="CSDTwhite.eps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9" y="9346489"/>
            <a:ext cx="1573283" cy="2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4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5pPr>
      <a:lvl6pPr marL="649529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9062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858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8119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487150" indent="-487150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285" indent="-24828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309" indent="-24828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563" indent="-237000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2884" indent="-324768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2414" indent="-324768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1946" indent="-324768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1474" indent="-324768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1005" indent="-324768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529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062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8586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8119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7651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7182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6711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6241" algn="l" defTabSz="12990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4" y="9287592"/>
            <a:ext cx="17340263" cy="45234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300416">
              <a:lnSpc>
                <a:spcPct val="80000"/>
              </a:lnSpc>
              <a:defRPr/>
            </a:pPr>
            <a:endParaRPr lang="en-US" sz="5120" kern="0" dirty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31786" y="9358623"/>
            <a:ext cx="216406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120" eaLnBrk="0" hangingPunct="0">
              <a:defRPr/>
            </a:pPr>
            <a:fld id="{62ACBC02-EE89-460C-80D0-BE57D897FA38}" type="slidenum">
              <a:rPr lang="en-US" sz="1422">
                <a:solidFill>
                  <a:prstClr val="white"/>
                </a:solidFill>
                <a:cs typeface="Arial" pitchFamily="34" charset="0"/>
              </a:rPr>
              <a:pPr algn="r" defTabSz="1297120" eaLnBrk="0" hangingPunct="0">
                <a:defRPr/>
              </a:pPr>
              <a:t>‹#›</a:t>
            </a:fld>
            <a:endParaRPr lang="en-US" sz="1564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28243" y="9288289"/>
            <a:ext cx="5487432" cy="396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1300416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Confidential, not for distribution or duplication   </a:t>
            </a:r>
          </a:p>
          <a:p>
            <a:pPr algn="ctr" defTabSz="1300416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 © 2017 Kaiser Foundation Hospital, Inc. </a:t>
            </a:r>
          </a:p>
        </p:txBody>
      </p:sp>
    </p:spTree>
    <p:extLst>
      <p:ext uri="{BB962C8B-B14F-4D97-AF65-F5344CB8AC3E}">
        <p14:creationId xmlns:p14="http://schemas.microsoft.com/office/powerpoint/2010/main" val="414834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5pPr>
      <a:lvl6pPr marL="64968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937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9054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874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487267" indent="-487267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345" indent="-24834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447" indent="-24834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778" indent="-23705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3587" indent="-324846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3273" indent="-324846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2961" indent="-324846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2645" indent="-324846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2331" indent="-324846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685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375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9054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8745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8431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8119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7804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7490" algn="l" defTabSz="1299375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654" y="9151528"/>
            <a:ext cx="17340263" cy="602068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300427">
              <a:lnSpc>
                <a:spcPct val="80000"/>
              </a:lnSpc>
              <a:defRPr/>
            </a:pPr>
            <a:endParaRPr lang="en-US" sz="5120" kern="0" dirty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31786" y="9358622"/>
            <a:ext cx="216406" cy="21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132" eaLnBrk="0" hangingPunct="0">
              <a:defRPr/>
            </a:pPr>
            <a:fld id="{62ACBC02-EE89-460C-80D0-BE57D897FA38}" type="slidenum">
              <a:rPr lang="en-US" sz="1422">
                <a:solidFill>
                  <a:prstClr val="white"/>
                </a:solidFill>
                <a:cs typeface="Arial" pitchFamily="34" charset="0"/>
              </a:rPr>
              <a:pPr algn="r" defTabSz="1297132" eaLnBrk="0" hangingPunct="0">
                <a:defRPr/>
              </a:pPr>
              <a:t>‹#›</a:t>
            </a:fld>
            <a:endParaRPr lang="en-US" sz="1564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28242" y="9252004"/>
            <a:ext cx="5487432" cy="396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 defTabSz="1300427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Confidential, not for distribution or duplication   </a:t>
            </a:r>
          </a:p>
          <a:p>
            <a:pPr algn="ctr" defTabSz="1300427">
              <a:lnSpc>
                <a:spcPct val="120000"/>
              </a:lnSpc>
              <a:defRPr/>
            </a:pPr>
            <a:r>
              <a:rPr lang="en-US" sz="853" kern="0" dirty="0">
                <a:solidFill>
                  <a:sysClr val="window" lastClr="FFFFFF"/>
                </a:solidFill>
                <a:latin typeface="Calibri Light"/>
                <a:cs typeface="Calibri Light"/>
              </a:rPr>
              <a:t> © 2017 Kaiser Foundation Health Plan, Inc. </a:t>
            </a:r>
          </a:p>
        </p:txBody>
      </p:sp>
    </p:spTree>
    <p:extLst>
      <p:ext uri="{BB962C8B-B14F-4D97-AF65-F5344CB8AC3E}">
        <p14:creationId xmlns:p14="http://schemas.microsoft.com/office/powerpoint/2010/main" val="12037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4" r:id="rId19"/>
    <p:sldLayoutId id="2147483785" r:id="rId20"/>
    <p:sldLayoutId id="2147483786" r:id="rId2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5pPr>
      <a:lvl6pPr marL="649691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938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9072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8769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487271" indent="-487271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346" indent="-248346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452" indent="-248346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786" indent="-237058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3615" indent="-32484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3307" indent="-32484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3001" indent="-32484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2692" indent="-32484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2384" indent="-32484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691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386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9072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8769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8463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8156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7847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7539" algn="l" defTabSz="129938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25374" y="9408626"/>
            <a:ext cx="222818" cy="22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172" eaLnBrk="0" hangingPunct="0">
              <a:defRPr/>
            </a:pPr>
            <a:fld id="{62ACBC02-EE89-460C-80D0-BE57D897FA38}" type="slidenum">
              <a:rPr lang="en-US" sz="1493">
                <a:solidFill>
                  <a:prstClr val="white"/>
                </a:solidFill>
                <a:cs typeface="Arial" pitchFamily="34" charset="0"/>
              </a:rPr>
              <a:pPr algn="r" defTabSz="1297172" eaLnBrk="0" hangingPunct="0">
                <a:defRPr/>
              </a:pPr>
              <a:t>‹#›</a:t>
            </a:fld>
            <a:endParaRPr lang="en-US" sz="170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6757504" y="9460541"/>
            <a:ext cx="3903419" cy="114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defRPr/>
            </a:pPr>
            <a:r>
              <a:rPr lang="en-US" sz="747" dirty="0">
                <a:solidFill>
                  <a:srgbClr val="D9D9D9"/>
                </a:solidFill>
                <a:cs typeface="Arial" pitchFamily="34" charset="0"/>
              </a:rPr>
              <a:t>•   © 2017 Kaiser Permanente </a:t>
            </a:r>
            <a:endParaRPr lang="en-US" sz="747" dirty="0">
              <a:solidFill>
                <a:srgbClr val="959595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276778" y="9386740"/>
            <a:ext cx="2228494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defRPr/>
            </a:pPr>
            <a:r>
              <a:rPr lang="en-US" sz="853" kern="0" dirty="0">
                <a:solidFill>
                  <a:srgbClr val="D9D9D9"/>
                </a:solidFill>
                <a:latin typeface="Calibri Light"/>
                <a:cs typeface="Calibri Light"/>
              </a:rPr>
              <a:t>Confidential, not for distribution or duplication</a:t>
            </a:r>
          </a:p>
        </p:txBody>
      </p:sp>
      <p:sp>
        <p:nvSpPr>
          <p:cNvPr id="5" name="Rectangle 4"/>
          <p:cNvSpPr/>
          <p:nvPr userDrawn="1"/>
        </p:nvSpPr>
        <p:spPr>
          <a:xfrm flipV="1">
            <a:off x="2739" y="9429838"/>
            <a:ext cx="17337524" cy="3264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005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16974365" y="9490716"/>
            <a:ext cx="193964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204" eaLnBrk="0" hangingPunct="0">
              <a:defRPr/>
            </a:pPr>
            <a:fld id="{62ACBC02-EE89-460C-80D0-BE57D897FA38}" type="slidenum">
              <a:rPr lang="en-US" sz="128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defTabSz="1297204" eaLnBrk="0" hangingPunct="0">
                <a:defRPr/>
              </a:pPr>
              <a:t>‹#›</a:t>
            </a:fld>
            <a:endParaRPr lang="en-US" sz="1564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2476341" y="9508675"/>
            <a:ext cx="3903419" cy="17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lang="en-US" sz="1138" b="1">
                <a:solidFill>
                  <a:srgbClr val="D9D9D9"/>
                </a:solidFill>
                <a:cs typeface="Arial" pitchFamily="34" charset="0"/>
              </a:rPr>
              <a:t>•     © </a:t>
            </a:r>
            <a:r>
              <a:rPr lang="en-US" sz="1138" b="1" dirty="0">
                <a:solidFill>
                  <a:srgbClr val="D9D9D9"/>
                </a:solidFill>
                <a:cs typeface="Arial" pitchFamily="34" charset="0"/>
              </a:rPr>
              <a:t>2018</a:t>
            </a:r>
            <a:r>
              <a:rPr lang="en-US" sz="1138" b="1" baseline="0" dirty="0">
                <a:solidFill>
                  <a:srgbClr val="D9D9D9"/>
                </a:solidFill>
                <a:cs typeface="Arial" pitchFamily="34" charset="0"/>
              </a:rPr>
              <a:t> </a:t>
            </a:r>
            <a:r>
              <a:rPr lang="en-US" sz="1138" b="1" dirty="0">
                <a:solidFill>
                  <a:srgbClr val="D9D9D9"/>
                </a:solidFill>
                <a:cs typeface="Arial" pitchFamily="34" charset="0"/>
              </a:rPr>
              <a:t>Kaiser Permanente </a:t>
            </a:r>
            <a:endParaRPr lang="en-US" sz="1138" b="1" dirty="0">
              <a:solidFill>
                <a:srgbClr val="959595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lum bright="70000" contrast="-70000"/>
          </a:blip>
          <a:stretch>
            <a:fillRect/>
          </a:stretch>
        </p:blipFill>
        <p:spPr>
          <a:xfrm>
            <a:off x="132809" y="9407264"/>
            <a:ext cx="2432073" cy="32903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3882339" y="9446942"/>
            <a:ext cx="2993127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kumimoji="0" lang="en-US" sz="1138" b="1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Confidential</a:t>
            </a:r>
            <a:r>
              <a:rPr kumimoji="0" lang="en-US" sz="1138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 •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10035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5pPr>
      <a:lvl6pPr marL="649711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942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9134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8850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487287" indent="-487287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353" indent="-248353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469" indent="-248353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815" indent="-23706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3706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3418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3133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2844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2556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1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426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9134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8850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8564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8277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7989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7702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6825374" y="9408626"/>
            <a:ext cx="222818" cy="22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172" eaLnBrk="0" hangingPunct="0">
              <a:defRPr/>
            </a:pPr>
            <a:fld id="{62ACBC02-EE89-460C-80D0-BE57D897FA38}" type="slidenum">
              <a:rPr lang="en-US" sz="1493">
                <a:solidFill>
                  <a:prstClr val="white"/>
                </a:solidFill>
                <a:cs typeface="Arial" pitchFamily="34" charset="0"/>
              </a:rPr>
              <a:pPr algn="r" defTabSz="1297172" eaLnBrk="0" hangingPunct="0">
                <a:defRPr/>
              </a:pPr>
              <a:t>‹#›</a:t>
            </a:fld>
            <a:endParaRPr lang="en-US" sz="1707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 userDrawn="1"/>
        </p:nvSpPr>
        <p:spPr bwMode="auto">
          <a:xfrm>
            <a:off x="6757504" y="9460541"/>
            <a:ext cx="3903419" cy="114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defRPr/>
            </a:pPr>
            <a:r>
              <a:rPr lang="en-US" sz="747" dirty="0">
                <a:solidFill>
                  <a:srgbClr val="D9D9D9"/>
                </a:solidFill>
                <a:cs typeface="Arial" pitchFamily="34" charset="0"/>
              </a:rPr>
              <a:t>•   © 2017 Kaiser Permanente </a:t>
            </a:r>
            <a:endParaRPr lang="en-US" sz="747" dirty="0">
              <a:solidFill>
                <a:srgbClr val="959595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276778" y="9386740"/>
            <a:ext cx="2228494" cy="223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defRPr/>
            </a:pPr>
            <a:r>
              <a:rPr lang="en-US" sz="853" kern="0" dirty="0">
                <a:solidFill>
                  <a:srgbClr val="D9D9D9"/>
                </a:solidFill>
                <a:latin typeface="Calibri Light"/>
                <a:cs typeface="Calibri Light"/>
              </a:rPr>
              <a:t>Confidential, not for distribution or duplication</a:t>
            </a:r>
          </a:p>
        </p:txBody>
      </p:sp>
      <p:sp>
        <p:nvSpPr>
          <p:cNvPr id="5" name="Rectangle 4"/>
          <p:cNvSpPr/>
          <p:nvPr userDrawn="1"/>
        </p:nvSpPr>
        <p:spPr>
          <a:xfrm flipV="1">
            <a:off x="2739" y="9429838"/>
            <a:ext cx="17337524" cy="3264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3005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16974365" y="9490716"/>
            <a:ext cx="193964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defTabSz="1297204" eaLnBrk="0" hangingPunct="0">
              <a:defRPr/>
            </a:pPr>
            <a:fld id="{62ACBC02-EE89-460C-80D0-BE57D897FA38}" type="slidenum">
              <a:rPr lang="en-US" sz="1280" b="1">
                <a:solidFill>
                  <a:schemeClr val="bg1"/>
                </a:solidFill>
                <a:latin typeface="+mn-lt"/>
                <a:cs typeface="Arial" pitchFamily="34" charset="0"/>
              </a:rPr>
              <a:pPr algn="r" defTabSz="1297204" eaLnBrk="0" hangingPunct="0">
                <a:defRPr/>
              </a:pPr>
              <a:t>‹#›</a:t>
            </a:fld>
            <a:endParaRPr lang="en-US" sz="1564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2476341" y="9508675"/>
            <a:ext cx="3903419" cy="17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lang="en-US" sz="1138" b="1">
                <a:solidFill>
                  <a:srgbClr val="D9D9D9"/>
                </a:solidFill>
                <a:cs typeface="Arial" pitchFamily="34" charset="0"/>
              </a:rPr>
              <a:t>•     © </a:t>
            </a:r>
            <a:r>
              <a:rPr lang="en-US" sz="1138" b="1" dirty="0">
                <a:solidFill>
                  <a:srgbClr val="D9D9D9"/>
                </a:solidFill>
                <a:cs typeface="Arial" pitchFamily="34" charset="0"/>
              </a:rPr>
              <a:t>2018</a:t>
            </a:r>
            <a:r>
              <a:rPr lang="en-US" sz="1138" b="1" baseline="0" dirty="0">
                <a:solidFill>
                  <a:srgbClr val="D9D9D9"/>
                </a:solidFill>
                <a:cs typeface="Arial" pitchFamily="34" charset="0"/>
              </a:rPr>
              <a:t> </a:t>
            </a:r>
            <a:r>
              <a:rPr lang="en-US" sz="1138" b="1" dirty="0">
                <a:solidFill>
                  <a:srgbClr val="D9D9D9"/>
                </a:solidFill>
                <a:cs typeface="Arial" pitchFamily="34" charset="0"/>
              </a:rPr>
              <a:t>Kaiser Permanente </a:t>
            </a:r>
            <a:endParaRPr lang="en-US" sz="1138" b="1" dirty="0">
              <a:solidFill>
                <a:srgbClr val="959595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2">
            <a:lum bright="70000" contrast="-70000"/>
          </a:blip>
          <a:stretch>
            <a:fillRect/>
          </a:stretch>
        </p:blipFill>
        <p:spPr>
          <a:xfrm>
            <a:off x="132809" y="9407264"/>
            <a:ext cx="2432073" cy="32903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3882339" y="9446942"/>
            <a:ext cx="3005951" cy="267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3005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923C"/>
              </a:buClr>
              <a:buSzTx/>
              <a:buFontTx/>
              <a:buNone/>
              <a:tabLst/>
              <a:defRPr/>
            </a:pPr>
            <a:r>
              <a:rPr kumimoji="0" lang="en-US" sz="1138" b="1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Confidential</a:t>
            </a:r>
            <a:r>
              <a:rPr kumimoji="0" lang="en-US" sz="1138" b="0" i="0" u="none" strike="noStrike" kern="0" cap="none" spc="0" normalizeH="0" baseline="0" noProof="0" dirty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Calibri Light"/>
                <a:cs typeface="Calibri Light"/>
              </a:rPr>
              <a:t> •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15109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  <p:sldLayoutId id="2147483828" r:id="rId19"/>
    <p:sldLayoutId id="2147483829" r:id="rId2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ysClr val="windowText" lastClr="000000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5pPr>
      <a:lvl6pPr marL="649711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942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9134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8850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487287" indent="-487287" algn="l" rtl="0" eaLnBrk="1" fontAlgn="base" hangingPunct="1">
        <a:spcBef>
          <a:spcPct val="0"/>
        </a:spcBef>
        <a:spcAft>
          <a:spcPts val="853"/>
        </a:spcAft>
        <a:buClr>
          <a:srgbClr val="006699"/>
        </a:buClr>
        <a:buFont typeface="Wingdings" pitchFamily="2" charset="2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248353" indent="-248353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Wingdings" pitchFamily="2" charset="2"/>
        <a:buChar char="§"/>
        <a:defRPr sz="2276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573469" indent="-248353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Font typeface="Arial" charset="0"/>
        <a:buChar char="–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91815" indent="-237065" algn="l" rtl="0" eaLnBrk="1" fontAlgn="base" hangingPunct="1">
        <a:spcBef>
          <a:spcPct val="0"/>
        </a:spcBef>
        <a:spcAft>
          <a:spcPts val="853"/>
        </a:spcAft>
        <a:buClr>
          <a:schemeClr val="accent1"/>
        </a:buClr>
        <a:buChar char="•"/>
        <a:defRPr sz="199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923706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3418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3133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2844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2556" indent="-32485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711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9426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9134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8850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8564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8277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7989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7702" algn="l" defTabSz="1299426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867013" y="801512"/>
            <a:ext cx="15642362" cy="86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9894" tIns="64947" rIns="129894" bIns="6494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2418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16639496" y="9445433"/>
            <a:ext cx="171522" cy="1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anchorCtr="0">
            <a:spAutoFit/>
          </a:bodyPr>
          <a:lstStyle>
            <a:lvl1pPr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8C312BEC-EDE5-49EF-8676-EF256B9AB864}" type="slidenum">
              <a:rPr lang="en-US" altLang="en-US" sz="1138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138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600096" y="9326921"/>
            <a:ext cx="7419474" cy="30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D923C"/>
              </a:buClr>
              <a:defRPr/>
            </a:pPr>
            <a:r>
              <a:rPr lang="en-US" altLang="en-US" sz="1138" dirty="0">
                <a:solidFill>
                  <a:schemeClr val="tx1">
                    <a:lumMod val="50000"/>
                    <a:lumOff val="50000"/>
                  </a:schemeClr>
                </a:solidFill>
                <a:ea typeface="Arial" charset="0"/>
                <a:cs typeface="Arial" charset="0"/>
              </a:rPr>
              <a:t>© 2019 Kaiser Foundation Hospital, Inc.  |  Confidential, not for distribution or duplication</a:t>
            </a:r>
          </a:p>
        </p:txBody>
      </p:sp>
    </p:spTree>
    <p:extLst>
      <p:ext uri="{BB962C8B-B14F-4D97-AF65-F5344CB8AC3E}">
        <p14:creationId xmlns:p14="http://schemas.microsoft.com/office/powerpoint/2010/main" val="39495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2" b="1">
          <a:solidFill>
            <a:schemeClr val="tx2"/>
          </a:solidFill>
          <a:latin typeface="Calibri" pitchFamily="34" charset="0"/>
        </a:defRPr>
      </a:lvl5pPr>
      <a:lvl6pPr marL="64947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6pPr>
      <a:lvl7pPr marL="1298954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7pPr>
      <a:lvl8pPr marL="1948425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8pPr>
      <a:lvl9pPr marL="2597906" algn="l" rtl="0" eaLnBrk="1" fontAlgn="base" hangingPunct="1">
        <a:spcBef>
          <a:spcPct val="0"/>
        </a:spcBef>
        <a:spcAft>
          <a:spcPct val="0"/>
        </a:spcAft>
        <a:defRPr sz="3413" b="1">
          <a:solidFill>
            <a:schemeClr val="tx2"/>
          </a:solidFill>
          <a:latin typeface="Arial" charset="0"/>
        </a:defRPr>
      </a:lvl9pPr>
    </p:titleStyle>
    <p:bodyStyle>
      <a:lvl1pPr marL="325115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Arial" panose="020B0604020202020204" pitchFamily="34" charset="0"/>
        <a:buChar char="•"/>
        <a:defRPr sz="3982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50230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Calibri" pitchFamily="34" charset="0"/>
        </a:defRPr>
      </a:lvl2pPr>
      <a:lvl3pPr marL="975345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Calibri" pitchFamily="34" charset="0"/>
        </a:defRPr>
      </a:lvl3pPr>
      <a:lvl4pPr marL="1300460" indent="-325115" algn="l" rtl="0" eaLnBrk="0" fontAlgn="base" hangingPunct="0">
        <a:spcBef>
          <a:spcPct val="0"/>
        </a:spcBef>
        <a:spcAft>
          <a:spcPts val="853"/>
        </a:spcAft>
        <a:buClr>
          <a:srgbClr val="006699"/>
        </a:buClr>
        <a:buChar char="•"/>
        <a:defRPr>
          <a:solidFill>
            <a:schemeClr val="tx1"/>
          </a:solidFill>
          <a:latin typeface="Calibri" pitchFamily="34" charset="0"/>
        </a:defRPr>
      </a:lvl4pPr>
      <a:lvl5pPr marL="1625575" indent="-325115" algn="l" rtl="0" eaLnBrk="0" fontAlgn="base" hangingPunct="0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5pPr>
      <a:lvl6pPr marL="357212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6pPr>
      <a:lvl7pPr marL="422160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7pPr>
      <a:lvl8pPr marL="4871076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8pPr>
      <a:lvl9pPr marL="5520554" indent="-324739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4947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98954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4842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597906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47385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896862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46340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195817" algn="l" defTabSz="1298954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2">
          <p15:clr>
            <a:srgbClr val="F26B43"/>
          </p15:clr>
        </p15:guide>
        <p15:guide id="2" pos="3840">
          <p15:clr>
            <a:srgbClr val="F26B43"/>
          </p15:clr>
        </p15:guide>
        <p15:guide id="3" pos="7440">
          <p15:clr>
            <a:srgbClr val="F26B43"/>
          </p15:clr>
        </p15:guide>
        <p15:guide id="4" pos="2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D3EF76D-FF5C-4E1A-942E-E3094F894F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5" imgW="475" imgH="476" progId="TCLayout.ActiveDocument.1">
                  <p:embed/>
                </p:oleObj>
              </mc:Choice>
              <mc:Fallback>
                <p:oleObj name="think-cell Slide" r:id="rId5" imgW="475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D3EF76D-FF5C-4E1A-942E-E3094F89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965447-D231-43F4-A28D-1A3E8B816B8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982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Demi Bold" panose="020B0503020202020204"/>
              <a:ea typeface="+mn-ea"/>
              <a:cs typeface="Arial" panose="020B0604020202020204" pitchFamily="34" charset="0"/>
              <a:sym typeface="Avenir Next Demi Bold" panose="020B0503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CC5B5-A863-D241-AC2B-83D37BF0D0A6}"/>
              </a:ext>
            </a:extLst>
          </p:cNvPr>
          <p:cNvSpPr/>
          <p:nvPr/>
        </p:nvSpPr>
        <p:spPr bwMode="auto">
          <a:xfrm>
            <a:off x="266" y="1282700"/>
            <a:ext cx="17339733" cy="7770643"/>
          </a:xfrm>
          <a:prstGeom prst="rect">
            <a:avLst/>
          </a:prstGeom>
          <a:solidFill>
            <a:srgbClr val="92AECF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3004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6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  <a:sym typeface="Helvetica Light"/>
            </a:endParaRP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2F57B3B-8422-2442-A9CB-2F0DF2DD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83" y="454314"/>
            <a:ext cx="16256497" cy="981978"/>
          </a:xfrm>
        </p:spPr>
        <p:txBody>
          <a:bodyPr/>
          <a:lstStyle/>
          <a:p>
            <a:r>
              <a:rPr lang="en-US" b="1" dirty="0"/>
              <a:t>AZURE Platform – Services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E47C8AF-8580-449F-9BAD-837130B8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48889"/>
              </p:ext>
            </p:extLst>
          </p:nvPr>
        </p:nvGraphicFramePr>
        <p:xfrm>
          <a:off x="389483" y="1436292"/>
          <a:ext cx="13689189" cy="640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9189">
                  <a:extLst>
                    <a:ext uri="{9D8B030D-6E8A-4147-A177-3AD203B41FA5}">
                      <a16:colId xmlns:a16="http://schemas.microsoft.com/office/drawing/2014/main" val="668469046"/>
                    </a:ext>
                  </a:extLst>
                </a:gridCol>
              </a:tblGrid>
              <a:tr h="4571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6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HDInsight Kafka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3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HDInsight Spark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18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HDInsight </a:t>
                      </a:r>
                      <a:r>
                        <a:rPr lang="en-US" sz="2400" dirty="0" err="1"/>
                        <a:t>Hbase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59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HDInsight Interactive Query (Hive LLAP)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4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Azure SQL Server PaaS / Azure SQL DB PaaS (if PHI data - only for interactions within Azure)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9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Blob Storage (Non PHI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7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Azure Data Lake Store (ADLS Gen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293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Security + Identity (Key Vault, Azure AD)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1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Power BI (with data pass through pattern)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38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Linux and Windows Virtual Machines</a:t>
                      </a:r>
                      <a:r>
                        <a:rPr lang="en-US" sz="2400" b="1" i="0" dirty="0">
                          <a:latin typeface="+mn-lt"/>
                        </a:rPr>
                        <a:t> – </a:t>
                      </a:r>
                      <a:r>
                        <a:rPr lang="en-US" sz="2400" b="0" i="0" dirty="0">
                          <a:latin typeface="+mn-lt"/>
                        </a:rPr>
                        <a:t>limited use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535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Server Analysis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942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BI (with data pass through pattern)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27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993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Hash 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72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D3EF76D-FF5C-4E1A-942E-E3094F894F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12481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5" imgW="475" imgH="476" progId="TCLayout.ActiveDocument.1">
                  <p:embed/>
                </p:oleObj>
              </mc:Choice>
              <mc:Fallback>
                <p:oleObj name="think-cell Slide" r:id="rId5" imgW="475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D3EF76D-FF5C-4E1A-942E-E3094F894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965447-D231-43F4-A28D-1A3E8B816B8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914400" rtl="0" fontAlgn="base">
              <a:spcBef>
                <a:spcPct val="0"/>
              </a:spcBef>
              <a:spcAft>
                <a:spcPct val="0"/>
              </a:spcAft>
            </a:pPr>
            <a:endParaRPr kumimoji="0" lang="en-US" sz="3982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venir Next Demi Bold" panose="020B0503020202020204"/>
              <a:cs typeface="Arial" panose="020B0604020202020204" pitchFamily="34" charset="0"/>
              <a:sym typeface="Avenir Next Demi Bold" panose="020B0503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CC5B5-A863-D241-AC2B-83D37BF0D0A6}"/>
              </a:ext>
            </a:extLst>
          </p:cNvPr>
          <p:cNvSpPr/>
          <p:nvPr/>
        </p:nvSpPr>
        <p:spPr bwMode="auto">
          <a:xfrm>
            <a:off x="266" y="1436292"/>
            <a:ext cx="17339733" cy="7617051"/>
          </a:xfrm>
          <a:prstGeom prst="rect">
            <a:avLst/>
          </a:prstGeom>
          <a:solidFill>
            <a:srgbClr val="92AECF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defTabSz="1300460" rtl="0">
              <a:defRPr/>
            </a:pPr>
            <a:endParaRPr lang="en-US" sz="2560" kern="1200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C4A72-9693-EE41-97AC-B0CF4104E617}"/>
              </a:ext>
            </a:extLst>
          </p:cNvPr>
          <p:cNvSpPr/>
          <p:nvPr/>
        </p:nvSpPr>
        <p:spPr>
          <a:xfrm>
            <a:off x="11637985" y="818198"/>
            <a:ext cx="3698331" cy="499245"/>
          </a:xfrm>
          <a:prstGeom prst="roundRect">
            <a:avLst>
              <a:gd name="adj" fmla="val 50000"/>
            </a:avLst>
          </a:prstGeom>
          <a:solidFill>
            <a:srgbClr val="92AECF"/>
          </a:solidFill>
        </p:spPr>
        <p:txBody>
          <a:bodyPr wrap="none" anchor="ctr">
            <a:spAutoFit/>
          </a:bodyPr>
          <a:lstStyle/>
          <a:p>
            <a:pPr algn="l" defTabSz="1300460" rtl="0">
              <a:defRPr/>
            </a:pPr>
            <a:r>
              <a:rPr lang="en-US" sz="1707" b="1" kern="1200" dirty="0">
                <a:solidFill>
                  <a:srgbClr val="FFFFFF"/>
                </a:solidFill>
                <a:latin typeface="Arial"/>
              </a:rPr>
              <a:t>BASED ON CURRENT DEMAND 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2F57B3B-8422-2442-A9CB-2F0DF2DD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83" y="454314"/>
            <a:ext cx="16256497" cy="981978"/>
          </a:xfrm>
        </p:spPr>
        <p:txBody>
          <a:bodyPr/>
          <a:lstStyle/>
          <a:p>
            <a:r>
              <a:rPr lang="en-US"/>
              <a:t>AZURE Platform – Services </a:t>
            </a:r>
            <a:endParaRPr lang="en-US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E47C8AF-8580-449F-9BAD-837130B8A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35940"/>
              </p:ext>
            </p:extLst>
          </p:nvPr>
        </p:nvGraphicFramePr>
        <p:xfrm>
          <a:off x="442033" y="1681327"/>
          <a:ext cx="14619917" cy="63495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19917">
                  <a:extLst>
                    <a:ext uri="{9D8B030D-6E8A-4147-A177-3AD203B41FA5}">
                      <a16:colId xmlns:a16="http://schemas.microsoft.com/office/drawing/2014/main" val="668469046"/>
                    </a:ext>
                  </a:extLst>
                </a:gridCol>
              </a:tblGrid>
              <a:tr h="49195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Services/Items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6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Update System Administration Guide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66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Create RACI for Platform and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76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Operationalize 24 x 7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416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DR Utilizing Native Azure Capabilities in US West Central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18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Event 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59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Azure Databricks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45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Cosmos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93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Snowflake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14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SQL Server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47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App Services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293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 Apps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6141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Azure 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385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Azure IoT 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535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Azure Bot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83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latin typeface="+mn-lt"/>
                        </a:rPr>
                        <a:t>Azure Cognitive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7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WpyP5ER6yugLQ4xs5UN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WpyP5ER6yugLQ4xs5UNA"/>
</p:tagLst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theme/theme1.xml><?xml version="1.0" encoding="utf-8"?>
<a:theme xmlns:a="http://schemas.openxmlformats.org/drawingml/2006/main" name="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ank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99"/>
      </a:accent1>
      <a:accent2>
        <a:srgbClr val="669900"/>
      </a:accent2>
      <a:accent3>
        <a:srgbClr val="00B0F0"/>
      </a:accent3>
      <a:accent4>
        <a:srgbClr val="BFBFBF"/>
      </a:accent4>
      <a:accent5>
        <a:srgbClr val="F2F2F2"/>
      </a:accent5>
      <a:accent6>
        <a:srgbClr val="FFC000"/>
      </a:accent6>
      <a:hlink>
        <a:srgbClr val="006699"/>
      </a:hlink>
      <a:folHlink>
        <a:srgbClr val="B2B2B2"/>
      </a:folHlink>
    </a:clrScheme>
    <a:fontScheme name="3_Corp Plan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AEC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smtClean="0"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prstDash val="sysDash"/>
          <a:round/>
          <a:headEnd type="none" w="med" len="med"/>
          <a:tailEnd/>
        </a:ln>
      </a:spPr>
      <a:bodyPr/>
      <a:lstStyle/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lIns="91292" tIns="45646" rIns="91292" bIns="45646">
        <a:spAutoFit/>
      </a:bodyPr>
      <a:lstStyle>
        <a:defPPr defTabSz="965669" eaLnBrk="0" hangingPunct="0">
          <a:defRPr sz="1700" dirty="0" smtClean="0">
            <a:latin typeface="Calibri" pitchFamily="34" charset="0"/>
            <a:cs typeface="Arial" pitchFamily="34" charset="0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NativeJourney_Aug2017_DCSS" id="{1F9486C5-BF8B-D44F-9359-937DEA9DC1F1}" vid="{645017BC-4CDA-4444-8A37-FB29AB3093AD}"/>
    </a:ext>
  </a:extLst>
</a:theme>
</file>

<file path=ppt/theme/theme4.xml><?xml version="1.0" encoding="utf-8"?>
<a:theme xmlns:a="http://schemas.openxmlformats.org/drawingml/2006/main" name="1_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2016_CSDT_Template_White">
  <a:themeElements>
    <a:clrScheme name="CSDT_2016">
      <a:dk1>
        <a:sysClr val="windowText" lastClr="000000"/>
      </a:dk1>
      <a:lt1>
        <a:sysClr val="window" lastClr="FFFFFF"/>
      </a:lt1>
      <a:dk2>
        <a:srgbClr val="006BA6"/>
      </a:dk2>
      <a:lt2>
        <a:srgbClr val="959595"/>
      </a:lt2>
      <a:accent1>
        <a:srgbClr val="00A19B"/>
      </a:accent1>
      <a:accent2>
        <a:srgbClr val="57A635"/>
      </a:accent2>
      <a:accent3>
        <a:srgbClr val="F0AA1F"/>
      </a:accent3>
      <a:accent4>
        <a:srgbClr val="5F64AD"/>
      </a:accent4>
      <a:accent5>
        <a:srgbClr val="003B71"/>
      </a:accent5>
      <a:accent6>
        <a:srgbClr val="BB1654"/>
      </a:accent6>
      <a:hlink>
        <a:srgbClr val="006D9D"/>
      </a:hlink>
      <a:folHlink>
        <a:srgbClr val="006D9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AEAEA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round/>
          <a:headEnd type="none" w="med" len="med"/>
          <a:tailEnd/>
        </a:ln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Blank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99"/>
      </a:accent1>
      <a:accent2>
        <a:srgbClr val="669900"/>
      </a:accent2>
      <a:accent3>
        <a:srgbClr val="00B0F0"/>
      </a:accent3>
      <a:accent4>
        <a:srgbClr val="BFBFBF"/>
      </a:accent4>
      <a:accent5>
        <a:srgbClr val="F2F2F2"/>
      </a:accent5>
      <a:accent6>
        <a:srgbClr val="FFC000"/>
      </a:accent6>
      <a:hlink>
        <a:srgbClr val="006699"/>
      </a:hlink>
      <a:folHlink>
        <a:srgbClr val="B2B2B2"/>
      </a:folHlink>
    </a:clrScheme>
    <a:fontScheme name="3_Corp Plan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AEC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smtClean="0">
            <a:cs typeface="Arial" charset="0"/>
          </a:defRPr>
        </a:defPPr>
      </a:lstStyle>
    </a:spDef>
    <a:lnDef>
      <a:spPr bwMode="auto">
        <a:noFill/>
        <a:ln w="19050" algn="ctr">
          <a:solidFill>
            <a:schemeClr val="bg1">
              <a:lumMod val="75000"/>
            </a:schemeClr>
          </a:solidFill>
          <a:prstDash val="sysDash"/>
          <a:round/>
          <a:headEnd type="none" w="med" len="med"/>
          <a:tailEnd/>
        </a:ln>
      </a:spPr>
      <a:bodyPr/>
      <a:lstStyle/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lIns="91292" tIns="45646" rIns="91292" bIns="45646">
        <a:spAutoFit/>
      </a:bodyPr>
      <a:lstStyle>
        <a:defPPr defTabSz="965669" eaLnBrk="0" hangingPunct="0">
          <a:defRPr sz="1700" dirty="0" smtClean="0">
            <a:latin typeface="Calibri" pitchFamily="34" charset="0"/>
            <a:cs typeface="Arial" pitchFamily="34" charset="0"/>
          </a:defRPr>
        </a:defPPr>
      </a:lstStyle>
    </a:txDef>
  </a:objectDefaults>
  <a:extraClrSchemeLst>
    <a:extraClrScheme>
      <a:clrScheme name="3_Corp Plan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rp Plann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rp Plan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{142A903A-C162-5541-A2F2-ABC28C4FC351}tf10001122</Template>
  <TotalTime>62082</TotalTime>
  <Words>157</Words>
  <Application>Microsoft Macintosh PowerPoint</Application>
  <PresentationFormat>Custom</PresentationFormat>
  <Paragraphs>33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22" baseType="lpstr">
      <vt:lpstr>Open Sans Regular</vt:lpstr>
      <vt:lpstr>Arial</vt:lpstr>
      <vt:lpstr>Arial Narrow</vt:lpstr>
      <vt:lpstr>Avenir Black</vt:lpstr>
      <vt:lpstr>Avenir Next Demi Bold</vt:lpstr>
      <vt:lpstr>Avenir Next Medium</vt:lpstr>
      <vt:lpstr>Calibri</vt:lpstr>
      <vt:lpstr>Calibri Light</vt:lpstr>
      <vt:lpstr>Lucida Grande</vt:lpstr>
      <vt:lpstr>Times New Roman</vt:lpstr>
      <vt:lpstr>Wingdings</vt:lpstr>
      <vt:lpstr>2016_CSDT_Template_White</vt:lpstr>
      <vt:lpstr>5_Blank</vt:lpstr>
      <vt:lpstr>9_2016_CSDT_Template_White</vt:lpstr>
      <vt:lpstr>1_2016_CSDT_Template_White</vt:lpstr>
      <vt:lpstr>2_2016_CSDT_Template_White</vt:lpstr>
      <vt:lpstr>10_2016_CSDT_Template_White</vt:lpstr>
      <vt:lpstr>11_2016_CSDT_Template_White</vt:lpstr>
      <vt:lpstr>6_Blank</vt:lpstr>
      <vt:lpstr>think-cell Slide</vt:lpstr>
      <vt:lpstr>AZURE Platform – Services</vt:lpstr>
      <vt:lpstr>AZURE Platform – Services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Innovation Platform</dc:title>
  <dc:creator>arubin</dc:creator>
  <cp:lastModifiedBy>Angus W Hui</cp:lastModifiedBy>
  <cp:revision>299</cp:revision>
  <dcterms:modified xsi:type="dcterms:W3CDTF">2020-02-06T05:20:33Z</dcterms:modified>
</cp:coreProperties>
</file>