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503" r:id="rId2"/>
    <p:sldId id="494" r:id="rId3"/>
    <p:sldId id="505" r:id="rId4"/>
    <p:sldId id="506" r:id="rId5"/>
    <p:sldId id="50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45" y="64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C2809-9453-43C5-9FE6-F3F617200D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295F5C-3440-4FEE-9298-A98F42252A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B4A9B7-C3F2-4C5E-BFE6-4E7667F865D4}"/>
              </a:ext>
            </a:extLst>
          </p:cNvPr>
          <p:cNvSpPr>
            <a:spLocks noGrp="1"/>
          </p:cNvSpPr>
          <p:nvPr>
            <p:ph type="dt" sz="half" idx="10"/>
          </p:nvPr>
        </p:nvSpPr>
        <p:spPr/>
        <p:txBody>
          <a:bodyPr/>
          <a:lstStyle/>
          <a:p>
            <a:fld id="{B5D1B3E4-9BAC-4EEA-9D67-3586CE37A65F}" type="datetimeFigureOut">
              <a:rPr lang="en-US" smtClean="0"/>
              <a:t>8/12/2019</a:t>
            </a:fld>
            <a:endParaRPr lang="en-US" dirty="0"/>
          </a:p>
        </p:txBody>
      </p:sp>
      <p:sp>
        <p:nvSpPr>
          <p:cNvPr id="5" name="Footer Placeholder 4">
            <a:extLst>
              <a:ext uri="{FF2B5EF4-FFF2-40B4-BE49-F238E27FC236}">
                <a16:creationId xmlns:a16="http://schemas.microsoft.com/office/drawing/2014/main" id="{F282C09F-2C87-47BE-8730-D0E0A63183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6BFEE83-84B0-44B7-8FCD-7EBA9D7D2DD7}"/>
              </a:ext>
            </a:extLst>
          </p:cNvPr>
          <p:cNvSpPr>
            <a:spLocks noGrp="1"/>
          </p:cNvSpPr>
          <p:nvPr>
            <p:ph type="sldNum" sz="quarter" idx="12"/>
          </p:nvPr>
        </p:nvSpPr>
        <p:spPr/>
        <p:txBody>
          <a:bodyPr/>
          <a:lstStyle/>
          <a:p>
            <a:fld id="{185C72AB-E898-485F-BAA8-F0D4B3568FE6}" type="slidenum">
              <a:rPr lang="en-US" smtClean="0"/>
              <a:t>‹#›</a:t>
            </a:fld>
            <a:endParaRPr lang="en-US" dirty="0"/>
          </a:p>
        </p:txBody>
      </p:sp>
    </p:spTree>
    <p:extLst>
      <p:ext uri="{BB962C8B-B14F-4D97-AF65-F5344CB8AC3E}">
        <p14:creationId xmlns:p14="http://schemas.microsoft.com/office/powerpoint/2010/main" val="3631426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2469D-5DA0-49AD-AC34-282055AE84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62B56B-1547-4857-AEC4-97F757BD033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BD1C6-7DE7-48B5-AB7F-4B7C2F05680F}"/>
              </a:ext>
            </a:extLst>
          </p:cNvPr>
          <p:cNvSpPr>
            <a:spLocks noGrp="1"/>
          </p:cNvSpPr>
          <p:nvPr>
            <p:ph type="dt" sz="half" idx="10"/>
          </p:nvPr>
        </p:nvSpPr>
        <p:spPr/>
        <p:txBody>
          <a:bodyPr/>
          <a:lstStyle/>
          <a:p>
            <a:fld id="{B5D1B3E4-9BAC-4EEA-9D67-3586CE37A65F}" type="datetimeFigureOut">
              <a:rPr lang="en-US" smtClean="0"/>
              <a:t>8/12/2019</a:t>
            </a:fld>
            <a:endParaRPr lang="en-US" dirty="0"/>
          </a:p>
        </p:txBody>
      </p:sp>
      <p:sp>
        <p:nvSpPr>
          <p:cNvPr id="5" name="Footer Placeholder 4">
            <a:extLst>
              <a:ext uri="{FF2B5EF4-FFF2-40B4-BE49-F238E27FC236}">
                <a16:creationId xmlns:a16="http://schemas.microsoft.com/office/drawing/2014/main" id="{C35577B4-FBDB-456C-B91B-2C4498E099B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671C12-34A0-417A-ADCC-4675F82CCE70}"/>
              </a:ext>
            </a:extLst>
          </p:cNvPr>
          <p:cNvSpPr>
            <a:spLocks noGrp="1"/>
          </p:cNvSpPr>
          <p:nvPr>
            <p:ph type="sldNum" sz="quarter" idx="12"/>
          </p:nvPr>
        </p:nvSpPr>
        <p:spPr/>
        <p:txBody>
          <a:bodyPr/>
          <a:lstStyle/>
          <a:p>
            <a:fld id="{185C72AB-E898-485F-BAA8-F0D4B3568FE6}" type="slidenum">
              <a:rPr lang="en-US" smtClean="0"/>
              <a:t>‹#›</a:t>
            </a:fld>
            <a:endParaRPr lang="en-US" dirty="0"/>
          </a:p>
        </p:txBody>
      </p:sp>
    </p:spTree>
    <p:extLst>
      <p:ext uri="{BB962C8B-B14F-4D97-AF65-F5344CB8AC3E}">
        <p14:creationId xmlns:p14="http://schemas.microsoft.com/office/powerpoint/2010/main" val="1435117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3B1B6F-4737-4390-8215-27903ADCF8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6C1B40-2186-437B-B35C-1205D489A50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19348F-C2BB-426F-8442-FF6492DA6AF6}"/>
              </a:ext>
            </a:extLst>
          </p:cNvPr>
          <p:cNvSpPr>
            <a:spLocks noGrp="1"/>
          </p:cNvSpPr>
          <p:nvPr>
            <p:ph type="dt" sz="half" idx="10"/>
          </p:nvPr>
        </p:nvSpPr>
        <p:spPr/>
        <p:txBody>
          <a:bodyPr/>
          <a:lstStyle/>
          <a:p>
            <a:fld id="{B5D1B3E4-9BAC-4EEA-9D67-3586CE37A65F}" type="datetimeFigureOut">
              <a:rPr lang="en-US" smtClean="0"/>
              <a:t>8/12/2019</a:t>
            </a:fld>
            <a:endParaRPr lang="en-US" dirty="0"/>
          </a:p>
        </p:txBody>
      </p:sp>
      <p:sp>
        <p:nvSpPr>
          <p:cNvPr id="5" name="Footer Placeholder 4">
            <a:extLst>
              <a:ext uri="{FF2B5EF4-FFF2-40B4-BE49-F238E27FC236}">
                <a16:creationId xmlns:a16="http://schemas.microsoft.com/office/drawing/2014/main" id="{0FE6CB1B-677D-4995-A271-B300E60714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3BC0570-DA3D-4FF6-A746-2C79C718A94E}"/>
              </a:ext>
            </a:extLst>
          </p:cNvPr>
          <p:cNvSpPr>
            <a:spLocks noGrp="1"/>
          </p:cNvSpPr>
          <p:nvPr>
            <p:ph type="sldNum" sz="quarter" idx="12"/>
          </p:nvPr>
        </p:nvSpPr>
        <p:spPr/>
        <p:txBody>
          <a:bodyPr/>
          <a:lstStyle/>
          <a:p>
            <a:fld id="{185C72AB-E898-485F-BAA8-F0D4B3568FE6}" type="slidenum">
              <a:rPr lang="en-US" smtClean="0"/>
              <a:t>‹#›</a:t>
            </a:fld>
            <a:endParaRPr lang="en-US" dirty="0"/>
          </a:p>
        </p:txBody>
      </p:sp>
    </p:spTree>
    <p:extLst>
      <p:ext uri="{BB962C8B-B14F-4D97-AF65-F5344CB8AC3E}">
        <p14:creationId xmlns:p14="http://schemas.microsoft.com/office/powerpoint/2010/main" val="3285220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Title-2">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38779" y="6179893"/>
            <a:ext cx="2116245" cy="407521"/>
          </a:xfrm>
          <a:prstGeom prst="rect">
            <a:avLst/>
          </a:prstGeom>
        </p:spPr>
      </p:pic>
      <p:sp>
        <p:nvSpPr>
          <p:cNvPr id="5" name="Title 4"/>
          <p:cNvSpPr>
            <a:spLocks noGrp="1"/>
          </p:cNvSpPr>
          <p:nvPr>
            <p:ph type="title" hasCustomPrompt="1"/>
          </p:nvPr>
        </p:nvSpPr>
        <p:spPr>
          <a:xfrm>
            <a:off x="7112040" y="2361436"/>
            <a:ext cx="4751309" cy="1441268"/>
          </a:xfrm>
        </p:spPr>
        <p:txBody>
          <a:bodyPr/>
          <a:lstStyle>
            <a:lvl1pPr>
              <a:lnSpc>
                <a:spcPct val="100000"/>
              </a:lnSpc>
              <a:defRPr sz="3000" b="1" spc="0" baseline="0">
                <a:solidFill>
                  <a:schemeClr val="tx1"/>
                </a:solidFill>
                <a:latin typeface="Lato Black"/>
                <a:cs typeface="Lato Black"/>
              </a:defRPr>
            </a:lvl1pPr>
          </a:lstStyle>
          <a:p>
            <a:r>
              <a:rPr lang="en-US" dirty="0"/>
              <a:t>CLICK  TO ADD TITLE</a:t>
            </a:r>
          </a:p>
        </p:txBody>
      </p:sp>
      <p:sp>
        <p:nvSpPr>
          <p:cNvPr id="3" name="Text Placeholder 2"/>
          <p:cNvSpPr>
            <a:spLocks noGrp="1"/>
          </p:cNvSpPr>
          <p:nvPr>
            <p:ph type="body" sz="quarter" idx="10" hasCustomPrompt="1"/>
          </p:nvPr>
        </p:nvSpPr>
        <p:spPr>
          <a:xfrm>
            <a:off x="7128935" y="3886200"/>
            <a:ext cx="4741333" cy="762000"/>
          </a:xfrm>
        </p:spPr>
        <p:txBody>
          <a:bodyPr/>
          <a:lstStyle>
            <a:lvl1pPr marL="0" indent="0">
              <a:buNone/>
              <a:defRPr sz="2100" b="1">
                <a:solidFill>
                  <a:schemeClr val="accent3"/>
                </a:solidFill>
                <a:latin typeface="Lato Regular"/>
                <a:cs typeface="Lato Regular"/>
              </a:defRPr>
            </a:lvl1pPr>
          </a:lstStyle>
          <a:p>
            <a:pPr lvl="0"/>
            <a:r>
              <a:rPr lang="en-US" dirty="0"/>
              <a:t>Click to add text</a:t>
            </a:r>
          </a:p>
        </p:txBody>
      </p:sp>
    </p:spTree>
    <p:extLst>
      <p:ext uri="{BB962C8B-B14F-4D97-AF65-F5344CB8AC3E}">
        <p14:creationId xmlns:p14="http://schemas.microsoft.com/office/powerpoint/2010/main" val="887840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Red - Title &amp; Content">
    <p:spTree>
      <p:nvGrpSpPr>
        <p:cNvPr id="1" name=""/>
        <p:cNvGrpSpPr/>
        <p:nvPr/>
      </p:nvGrpSpPr>
      <p:grpSpPr>
        <a:xfrm>
          <a:off x="0" y="0"/>
          <a:ext cx="0" cy="0"/>
          <a:chOff x="0" y="0"/>
          <a:chExt cx="0" cy="0"/>
        </a:xfrm>
      </p:grpSpPr>
      <p:sp>
        <p:nvSpPr>
          <p:cNvPr id="20" name="Title 1"/>
          <p:cNvSpPr>
            <a:spLocks noGrp="1"/>
          </p:cNvSpPr>
          <p:nvPr>
            <p:ph type="title"/>
          </p:nvPr>
        </p:nvSpPr>
        <p:spPr>
          <a:xfrm>
            <a:off x="1091799" y="279401"/>
            <a:ext cx="10513178" cy="919812"/>
          </a:xfrm>
        </p:spPr>
        <p:txBody>
          <a:bodyPr anchor="ctr" anchorCtr="0">
            <a:noAutofit/>
          </a:bodyPr>
          <a:lstStyle>
            <a:lvl1pPr>
              <a:lnSpc>
                <a:spcPct val="85000"/>
              </a:lnSpc>
              <a:defRPr sz="4000"/>
            </a:lvl1pPr>
          </a:lstStyle>
          <a:p>
            <a:r>
              <a:rPr lang="en-US" dirty="0"/>
              <a:t>Click to edit Master title style</a:t>
            </a:r>
          </a:p>
        </p:txBody>
      </p:sp>
      <p:sp>
        <p:nvSpPr>
          <p:cNvPr id="21" name="Content Placeholder 2"/>
          <p:cNvSpPr>
            <a:spLocks noGrp="1"/>
          </p:cNvSpPr>
          <p:nvPr>
            <p:ph idx="1"/>
          </p:nvPr>
        </p:nvSpPr>
        <p:spPr>
          <a:xfrm>
            <a:off x="914401" y="1488766"/>
            <a:ext cx="10690578" cy="4175433"/>
          </a:xfrm>
        </p:spPr>
        <p:txBody>
          <a:bodyPr/>
          <a:lstStyle>
            <a:lvl1pPr marL="380985" indent="-380985">
              <a:buClr>
                <a:schemeClr val="accent1"/>
              </a:buClr>
              <a:buFont typeface="Arial" charset="0"/>
              <a:buChar char="•"/>
              <a:defRPr sz="2933"/>
            </a:lvl1pPr>
            <a:lvl2pPr marL="687890" indent="-304788">
              <a:buClr>
                <a:schemeClr val="accent1"/>
              </a:buClr>
              <a:buFont typeface="LucidaGrande" charset="0"/>
              <a:buChar char="-"/>
              <a:tabLst/>
              <a:defRPr/>
            </a:lvl2pPr>
            <a:lvl3pPr marL="924947" indent="-237057">
              <a:buClr>
                <a:schemeClr val="accent1"/>
              </a:buClr>
              <a:buFont typeface="Arial" charset="0"/>
              <a:buChar char="•"/>
              <a:tabLst/>
              <a:defRPr/>
            </a:lvl3pPr>
            <a:lvl4pPr marL="1151421" indent="-226475">
              <a:buClr>
                <a:schemeClr val="accent1"/>
              </a:buClr>
              <a:buFont typeface="LucidaGrande" charset="0"/>
              <a:buChar char="-"/>
              <a:tabLst/>
              <a:defRPr sz="2133"/>
            </a:lvl4pPr>
            <a:lvl5pPr marL="1375778" indent="-224358">
              <a:buClr>
                <a:schemeClr val="accent1"/>
              </a:buClr>
              <a:buFont typeface="Arial" charset="0"/>
              <a:buChar char="•"/>
              <a:tabLst/>
              <a:defRPr sz="1867"/>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52193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FCDD-72FC-45C8-B30A-20920EFEDE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8D2AA6-AA61-4EB2-B669-2DD615B0AE0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36459-5AED-4299-9484-63D901A189DA}"/>
              </a:ext>
            </a:extLst>
          </p:cNvPr>
          <p:cNvSpPr>
            <a:spLocks noGrp="1"/>
          </p:cNvSpPr>
          <p:nvPr>
            <p:ph type="dt" sz="half" idx="10"/>
          </p:nvPr>
        </p:nvSpPr>
        <p:spPr/>
        <p:txBody>
          <a:bodyPr/>
          <a:lstStyle/>
          <a:p>
            <a:fld id="{B5D1B3E4-9BAC-4EEA-9D67-3586CE37A65F}" type="datetimeFigureOut">
              <a:rPr lang="en-US" smtClean="0"/>
              <a:t>8/12/2019</a:t>
            </a:fld>
            <a:endParaRPr lang="en-US" dirty="0"/>
          </a:p>
        </p:txBody>
      </p:sp>
      <p:sp>
        <p:nvSpPr>
          <p:cNvPr id="5" name="Footer Placeholder 4">
            <a:extLst>
              <a:ext uri="{FF2B5EF4-FFF2-40B4-BE49-F238E27FC236}">
                <a16:creationId xmlns:a16="http://schemas.microsoft.com/office/drawing/2014/main" id="{F3D4C834-7309-43B4-96ED-196D9374FA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F601C77-A46E-4967-9286-908993DD0F26}"/>
              </a:ext>
            </a:extLst>
          </p:cNvPr>
          <p:cNvSpPr>
            <a:spLocks noGrp="1"/>
          </p:cNvSpPr>
          <p:nvPr>
            <p:ph type="sldNum" sz="quarter" idx="12"/>
          </p:nvPr>
        </p:nvSpPr>
        <p:spPr/>
        <p:txBody>
          <a:bodyPr/>
          <a:lstStyle/>
          <a:p>
            <a:fld id="{185C72AB-E898-485F-BAA8-F0D4B3568FE6}" type="slidenum">
              <a:rPr lang="en-US" smtClean="0"/>
              <a:t>‹#›</a:t>
            </a:fld>
            <a:endParaRPr lang="en-US" dirty="0"/>
          </a:p>
        </p:txBody>
      </p:sp>
    </p:spTree>
    <p:extLst>
      <p:ext uri="{BB962C8B-B14F-4D97-AF65-F5344CB8AC3E}">
        <p14:creationId xmlns:p14="http://schemas.microsoft.com/office/powerpoint/2010/main" val="1417950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81DC0-D60B-48FE-9F5A-CDABFDEB40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F41A6D-6AA5-4261-95BA-B0B3AD17C4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9794AE7-354E-4186-B58C-35B11FFBA312}"/>
              </a:ext>
            </a:extLst>
          </p:cNvPr>
          <p:cNvSpPr>
            <a:spLocks noGrp="1"/>
          </p:cNvSpPr>
          <p:nvPr>
            <p:ph type="dt" sz="half" idx="10"/>
          </p:nvPr>
        </p:nvSpPr>
        <p:spPr/>
        <p:txBody>
          <a:bodyPr/>
          <a:lstStyle/>
          <a:p>
            <a:fld id="{B5D1B3E4-9BAC-4EEA-9D67-3586CE37A65F}" type="datetimeFigureOut">
              <a:rPr lang="en-US" smtClean="0"/>
              <a:t>8/12/2019</a:t>
            </a:fld>
            <a:endParaRPr lang="en-US" dirty="0"/>
          </a:p>
        </p:txBody>
      </p:sp>
      <p:sp>
        <p:nvSpPr>
          <p:cNvPr id="5" name="Footer Placeholder 4">
            <a:extLst>
              <a:ext uri="{FF2B5EF4-FFF2-40B4-BE49-F238E27FC236}">
                <a16:creationId xmlns:a16="http://schemas.microsoft.com/office/drawing/2014/main" id="{25366EC5-8AEC-49A0-9CB9-139D7AA2A8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2FD715-1E27-4F3C-AF44-CEFD322C7B99}"/>
              </a:ext>
            </a:extLst>
          </p:cNvPr>
          <p:cNvSpPr>
            <a:spLocks noGrp="1"/>
          </p:cNvSpPr>
          <p:nvPr>
            <p:ph type="sldNum" sz="quarter" idx="12"/>
          </p:nvPr>
        </p:nvSpPr>
        <p:spPr/>
        <p:txBody>
          <a:bodyPr/>
          <a:lstStyle/>
          <a:p>
            <a:fld id="{185C72AB-E898-485F-BAA8-F0D4B3568FE6}" type="slidenum">
              <a:rPr lang="en-US" smtClean="0"/>
              <a:t>‹#›</a:t>
            </a:fld>
            <a:endParaRPr lang="en-US" dirty="0"/>
          </a:p>
        </p:txBody>
      </p:sp>
    </p:spTree>
    <p:extLst>
      <p:ext uri="{BB962C8B-B14F-4D97-AF65-F5344CB8AC3E}">
        <p14:creationId xmlns:p14="http://schemas.microsoft.com/office/powerpoint/2010/main" val="2677531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7EE69-5B34-445E-8030-579D138200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F483A8-86E1-4CFD-8255-0A1C12EFF51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CF5908-C40B-4BE9-8EE6-0BE59CD222B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D6E7A7-DD8F-4169-8E13-501AC0BB5CA3}"/>
              </a:ext>
            </a:extLst>
          </p:cNvPr>
          <p:cNvSpPr>
            <a:spLocks noGrp="1"/>
          </p:cNvSpPr>
          <p:nvPr>
            <p:ph type="dt" sz="half" idx="10"/>
          </p:nvPr>
        </p:nvSpPr>
        <p:spPr/>
        <p:txBody>
          <a:bodyPr/>
          <a:lstStyle/>
          <a:p>
            <a:fld id="{B5D1B3E4-9BAC-4EEA-9D67-3586CE37A65F}" type="datetimeFigureOut">
              <a:rPr lang="en-US" smtClean="0"/>
              <a:t>8/12/2019</a:t>
            </a:fld>
            <a:endParaRPr lang="en-US" dirty="0"/>
          </a:p>
        </p:txBody>
      </p:sp>
      <p:sp>
        <p:nvSpPr>
          <p:cNvPr id="6" name="Footer Placeholder 5">
            <a:extLst>
              <a:ext uri="{FF2B5EF4-FFF2-40B4-BE49-F238E27FC236}">
                <a16:creationId xmlns:a16="http://schemas.microsoft.com/office/drawing/2014/main" id="{E20A4626-8BA4-48D6-8424-5B0EE96BFB4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FEB9EF8-598D-4128-9BDB-09437120FAC3}"/>
              </a:ext>
            </a:extLst>
          </p:cNvPr>
          <p:cNvSpPr>
            <a:spLocks noGrp="1"/>
          </p:cNvSpPr>
          <p:nvPr>
            <p:ph type="sldNum" sz="quarter" idx="12"/>
          </p:nvPr>
        </p:nvSpPr>
        <p:spPr/>
        <p:txBody>
          <a:bodyPr/>
          <a:lstStyle/>
          <a:p>
            <a:fld id="{185C72AB-E898-485F-BAA8-F0D4B3568FE6}" type="slidenum">
              <a:rPr lang="en-US" smtClean="0"/>
              <a:t>‹#›</a:t>
            </a:fld>
            <a:endParaRPr lang="en-US" dirty="0"/>
          </a:p>
        </p:txBody>
      </p:sp>
    </p:spTree>
    <p:extLst>
      <p:ext uri="{BB962C8B-B14F-4D97-AF65-F5344CB8AC3E}">
        <p14:creationId xmlns:p14="http://schemas.microsoft.com/office/powerpoint/2010/main" val="1398259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F55C3-0708-474A-A88E-BBD1C4F044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DF2966-9F70-441E-AAFC-DED4723B85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B45CB91-76D8-4E0A-8CBC-A8E8B2DCEC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A5F332-8410-4E33-9398-D88D609BAA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3CB21B9-AA0D-43AF-B288-581AB9EAB68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D89FF0-5064-4A14-8F89-667EC0DA6E75}"/>
              </a:ext>
            </a:extLst>
          </p:cNvPr>
          <p:cNvSpPr>
            <a:spLocks noGrp="1"/>
          </p:cNvSpPr>
          <p:nvPr>
            <p:ph type="dt" sz="half" idx="10"/>
          </p:nvPr>
        </p:nvSpPr>
        <p:spPr/>
        <p:txBody>
          <a:bodyPr/>
          <a:lstStyle/>
          <a:p>
            <a:fld id="{B5D1B3E4-9BAC-4EEA-9D67-3586CE37A65F}" type="datetimeFigureOut">
              <a:rPr lang="en-US" smtClean="0"/>
              <a:t>8/12/2019</a:t>
            </a:fld>
            <a:endParaRPr lang="en-US" dirty="0"/>
          </a:p>
        </p:txBody>
      </p:sp>
      <p:sp>
        <p:nvSpPr>
          <p:cNvPr id="8" name="Footer Placeholder 7">
            <a:extLst>
              <a:ext uri="{FF2B5EF4-FFF2-40B4-BE49-F238E27FC236}">
                <a16:creationId xmlns:a16="http://schemas.microsoft.com/office/drawing/2014/main" id="{8F2200E1-92E4-4C32-82F9-8DAA90F02DC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590E2D0-BC1C-4054-A75C-F0316291C7C6}"/>
              </a:ext>
            </a:extLst>
          </p:cNvPr>
          <p:cNvSpPr>
            <a:spLocks noGrp="1"/>
          </p:cNvSpPr>
          <p:nvPr>
            <p:ph type="sldNum" sz="quarter" idx="12"/>
          </p:nvPr>
        </p:nvSpPr>
        <p:spPr/>
        <p:txBody>
          <a:bodyPr/>
          <a:lstStyle/>
          <a:p>
            <a:fld id="{185C72AB-E898-485F-BAA8-F0D4B3568FE6}" type="slidenum">
              <a:rPr lang="en-US" smtClean="0"/>
              <a:t>‹#›</a:t>
            </a:fld>
            <a:endParaRPr lang="en-US" dirty="0"/>
          </a:p>
        </p:txBody>
      </p:sp>
    </p:spTree>
    <p:extLst>
      <p:ext uri="{BB962C8B-B14F-4D97-AF65-F5344CB8AC3E}">
        <p14:creationId xmlns:p14="http://schemas.microsoft.com/office/powerpoint/2010/main" val="3031107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D00D-66CB-42E6-BB2B-EDC05DECC8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A6A387-7AEE-44F3-BDF2-8387F06DB226}"/>
              </a:ext>
            </a:extLst>
          </p:cNvPr>
          <p:cNvSpPr>
            <a:spLocks noGrp="1"/>
          </p:cNvSpPr>
          <p:nvPr>
            <p:ph type="dt" sz="half" idx="10"/>
          </p:nvPr>
        </p:nvSpPr>
        <p:spPr/>
        <p:txBody>
          <a:bodyPr/>
          <a:lstStyle/>
          <a:p>
            <a:fld id="{B5D1B3E4-9BAC-4EEA-9D67-3586CE37A65F}" type="datetimeFigureOut">
              <a:rPr lang="en-US" smtClean="0"/>
              <a:t>8/12/2019</a:t>
            </a:fld>
            <a:endParaRPr lang="en-US" dirty="0"/>
          </a:p>
        </p:txBody>
      </p:sp>
      <p:sp>
        <p:nvSpPr>
          <p:cNvPr id="4" name="Footer Placeholder 3">
            <a:extLst>
              <a:ext uri="{FF2B5EF4-FFF2-40B4-BE49-F238E27FC236}">
                <a16:creationId xmlns:a16="http://schemas.microsoft.com/office/drawing/2014/main" id="{7C49D828-06EA-4B1D-8136-BEE3F1E1294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81922DF-035E-4ED8-A32F-F46A1832F5CC}"/>
              </a:ext>
            </a:extLst>
          </p:cNvPr>
          <p:cNvSpPr>
            <a:spLocks noGrp="1"/>
          </p:cNvSpPr>
          <p:nvPr>
            <p:ph type="sldNum" sz="quarter" idx="12"/>
          </p:nvPr>
        </p:nvSpPr>
        <p:spPr/>
        <p:txBody>
          <a:bodyPr/>
          <a:lstStyle/>
          <a:p>
            <a:fld id="{185C72AB-E898-485F-BAA8-F0D4B3568FE6}" type="slidenum">
              <a:rPr lang="en-US" smtClean="0"/>
              <a:t>‹#›</a:t>
            </a:fld>
            <a:endParaRPr lang="en-US" dirty="0"/>
          </a:p>
        </p:txBody>
      </p:sp>
    </p:spTree>
    <p:extLst>
      <p:ext uri="{BB962C8B-B14F-4D97-AF65-F5344CB8AC3E}">
        <p14:creationId xmlns:p14="http://schemas.microsoft.com/office/powerpoint/2010/main" val="1804270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EA6D1-2872-450B-9DD3-94F0DA099F4E}"/>
              </a:ext>
            </a:extLst>
          </p:cNvPr>
          <p:cNvSpPr>
            <a:spLocks noGrp="1"/>
          </p:cNvSpPr>
          <p:nvPr>
            <p:ph type="dt" sz="half" idx="10"/>
          </p:nvPr>
        </p:nvSpPr>
        <p:spPr/>
        <p:txBody>
          <a:bodyPr/>
          <a:lstStyle/>
          <a:p>
            <a:fld id="{B5D1B3E4-9BAC-4EEA-9D67-3586CE37A65F}" type="datetimeFigureOut">
              <a:rPr lang="en-US" smtClean="0"/>
              <a:t>8/12/2019</a:t>
            </a:fld>
            <a:endParaRPr lang="en-US" dirty="0"/>
          </a:p>
        </p:txBody>
      </p:sp>
      <p:sp>
        <p:nvSpPr>
          <p:cNvPr id="3" name="Footer Placeholder 2">
            <a:extLst>
              <a:ext uri="{FF2B5EF4-FFF2-40B4-BE49-F238E27FC236}">
                <a16:creationId xmlns:a16="http://schemas.microsoft.com/office/drawing/2014/main" id="{9649DADC-B599-483E-A1E7-7FCAD4A2F0E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3B9AEC8-FBB9-431D-8FD8-A13F2FF652D9}"/>
              </a:ext>
            </a:extLst>
          </p:cNvPr>
          <p:cNvSpPr>
            <a:spLocks noGrp="1"/>
          </p:cNvSpPr>
          <p:nvPr>
            <p:ph type="sldNum" sz="quarter" idx="12"/>
          </p:nvPr>
        </p:nvSpPr>
        <p:spPr/>
        <p:txBody>
          <a:bodyPr/>
          <a:lstStyle/>
          <a:p>
            <a:fld id="{185C72AB-E898-485F-BAA8-F0D4B3568FE6}" type="slidenum">
              <a:rPr lang="en-US" smtClean="0"/>
              <a:t>‹#›</a:t>
            </a:fld>
            <a:endParaRPr lang="en-US" dirty="0"/>
          </a:p>
        </p:txBody>
      </p:sp>
    </p:spTree>
    <p:extLst>
      <p:ext uri="{BB962C8B-B14F-4D97-AF65-F5344CB8AC3E}">
        <p14:creationId xmlns:p14="http://schemas.microsoft.com/office/powerpoint/2010/main" val="3334140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04EA-1BA9-4090-AF74-F03EBC21A4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DF9D1A-D1F6-40D5-A0CE-B61D71222E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06B1FE-03AF-4684-AE25-FD16D06F6F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CD6E14-0C1B-43E2-85E4-85529DB27957}"/>
              </a:ext>
            </a:extLst>
          </p:cNvPr>
          <p:cNvSpPr>
            <a:spLocks noGrp="1"/>
          </p:cNvSpPr>
          <p:nvPr>
            <p:ph type="dt" sz="half" idx="10"/>
          </p:nvPr>
        </p:nvSpPr>
        <p:spPr/>
        <p:txBody>
          <a:bodyPr/>
          <a:lstStyle/>
          <a:p>
            <a:fld id="{B5D1B3E4-9BAC-4EEA-9D67-3586CE37A65F}" type="datetimeFigureOut">
              <a:rPr lang="en-US" smtClean="0"/>
              <a:t>8/12/2019</a:t>
            </a:fld>
            <a:endParaRPr lang="en-US" dirty="0"/>
          </a:p>
        </p:txBody>
      </p:sp>
      <p:sp>
        <p:nvSpPr>
          <p:cNvPr id="6" name="Footer Placeholder 5">
            <a:extLst>
              <a:ext uri="{FF2B5EF4-FFF2-40B4-BE49-F238E27FC236}">
                <a16:creationId xmlns:a16="http://schemas.microsoft.com/office/drawing/2014/main" id="{AFED1CE2-F90B-4C6D-8EDB-8EB955C18CA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C165C46-588B-419F-A0BE-8BC0E4784805}"/>
              </a:ext>
            </a:extLst>
          </p:cNvPr>
          <p:cNvSpPr>
            <a:spLocks noGrp="1"/>
          </p:cNvSpPr>
          <p:nvPr>
            <p:ph type="sldNum" sz="quarter" idx="12"/>
          </p:nvPr>
        </p:nvSpPr>
        <p:spPr/>
        <p:txBody>
          <a:bodyPr/>
          <a:lstStyle/>
          <a:p>
            <a:fld id="{185C72AB-E898-485F-BAA8-F0D4B3568FE6}" type="slidenum">
              <a:rPr lang="en-US" smtClean="0"/>
              <a:t>‹#›</a:t>
            </a:fld>
            <a:endParaRPr lang="en-US" dirty="0"/>
          </a:p>
        </p:txBody>
      </p:sp>
    </p:spTree>
    <p:extLst>
      <p:ext uri="{BB962C8B-B14F-4D97-AF65-F5344CB8AC3E}">
        <p14:creationId xmlns:p14="http://schemas.microsoft.com/office/powerpoint/2010/main" val="2596163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EFFEB-9178-4D96-B2D2-198C2A734E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A090DB-930F-470F-83C7-96B3F75F34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158970F-D0DF-473C-B06D-71E8E23111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13D7DA-6892-4937-8CD9-600951469970}"/>
              </a:ext>
            </a:extLst>
          </p:cNvPr>
          <p:cNvSpPr>
            <a:spLocks noGrp="1"/>
          </p:cNvSpPr>
          <p:nvPr>
            <p:ph type="dt" sz="half" idx="10"/>
          </p:nvPr>
        </p:nvSpPr>
        <p:spPr/>
        <p:txBody>
          <a:bodyPr/>
          <a:lstStyle/>
          <a:p>
            <a:fld id="{B5D1B3E4-9BAC-4EEA-9D67-3586CE37A65F}" type="datetimeFigureOut">
              <a:rPr lang="en-US" smtClean="0"/>
              <a:t>8/12/2019</a:t>
            </a:fld>
            <a:endParaRPr lang="en-US" dirty="0"/>
          </a:p>
        </p:txBody>
      </p:sp>
      <p:sp>
        <p:nvSpPr>
          <p:cNvPr id="6" name="Footer Placeholder 5">
            <a:extLst>
              <a:ext uri="{FF2B5EF4-FFF2-40B4-BE49-F238E27FC236}">
                <a16:creationId xmlns:a16="http://schemas.microsoft.com/office/drawing/2014/main" id="{258CEB24-D906-42C2-939D-21DD8C1761F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F53F67E-0615-4240-AB9F-36F34F887CF4}"/>
              </a:ext>
            </a:extLst>
          </p:cNvPr>
          <p:cNvSpPr>
            <a:spLocks noGrp="1"/>
          </p:cNvSpPr>
          <p:nvPr>
            <p:ph type="sldNum" sz="quarter" idx="12"/>
          </p:nvPr>
        </p:nvSpPr>
        <p:spPr/>
        <p:txBody>
          <a:bodyPr/>
          <a:lstStyle/>
          <a:p>
            <a:fld id="{185C72AB-E898-485F-BAA8-F0D4B3568FE6}" type="slidenum">
              <a:rPr lang="en-US" smtClean="0"/>
              <a:t>‹#›</a:t>
            </a:fld>
            <a:endParaRPr lang="en-US" dirty="0"/>
          </a:p>
        </p:txBody>
      </p:sp>
    </p:spTree>
    <p:extLst>
      <p:ext uri="{BB962C8B-B14F-4D97-AF65-F5344CB8AC3E}">
        <p14:creationId xmlns:p14="http://schemas.microsoft.com/office/powerpoint/2010/main" val="2768552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BDA8DC-8166-487D-BF85-2C720FED7B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18BFD3-9377-4F2B-93E0-097AF93BC5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CB82A9-6CF6-4748-9F62-F0FC310333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D1B3E4-9BAC-4EEA-9D67-3586CE37A65F}" type="datetimeFigureOut">
              <a:rPr lang="en-US" smtClean="0"/>
              <a:t>8/12/2019</a:t>
            </a:fld>
            <a:endParaRPr lang="en-US" dirty="0"/>
          </a:p>
        </p:txBody>
      </p:sp>
      <p:sp>
        <p:nvSpPr>
          <p:cNvPr id="5" name="Footer Placeholder 4">
            <a:extLst>
              <a:ext uri="{FF2B5EF4-FFF2-40B4-BE49-F238E27FC236}">
                <a16:creationId xmlns:a16="http://schemas.microsoft.com/office/drawing/2014/main" id="{1BBD2B17-FD96-4143-8208-A35FBD8B7F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99B04FA-A830-43B1-938D-0E70E67FD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5C72AB-E898-485F-BAA8-F0D4B3568FE6}" type="slidenum">
              <a:rPr lang="en-US" smtClean="0"/>
              <a:t>‹#›</a:t>
            </a:fld>
            <a:endParaRPr lang="en-US" dirty="0"/>
          </a:p>
        </p:txBody>
      </p:sp>
    </p:spTree>
    <p:extLst>
      <p:ext uri="{BB962C8B-B14F-4D97-AF65-F5344CB8AC3E}">
        <p14:creationId xmlns:p14="http://schemas.microsoft.com/office/powerpoint/2010/main" val="5246686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38215B-8FC9-40B1-A99A-0A366F9A0350}"/>
              </a:ext>
            </a:extLst>
          </p:cNvPr>
          <p:cNvSpPr txBox="1"/>
          <p:nvPr/>
        </p:nvSpPr>
        <p:spPr>
          <a:xfrm>
            <a:off x="83068" y="123774"/>
            <a:ext cx="38364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Step #1 Historian &amp; CDC Data Curation </a:t>
            </a:r>
          </a:p>
        </p:txBody>
      </p:sp>
      <p:pic>
        <p:nvPicPr>
          <p:cNvPr id="70" name="Picture 69"/>
          <p:cNvPicPr>
            <a:picLocks noChangeAspect="1"/>
          </p:cNvPicPr>
          <p:nvPr/>
        </p:nvPicPr>
        <p:blipFill rotWithShape="1">
          <a:blip r:embed="rId2"/>
          <a:srcRect l="24028" t="30495" r="65972" b="56172"/>
          <a:stretch/>
        </p:blipFill>
        <p:spPr>
          <a:xfrm>
            <a:off x="10626092" y="4594607"/>
            <a:ext cx="1038587" cy="778940"/>
          </a:xfrm>
          <a:prstGeom prst="rect">
            <a:avLst/>
          </a:prstGeom>
        </p:spPr>
      </p:pic>
      <p:pic>
        <p:nvPicPr>
          <p:cNvPr id="76" name="Picture 75"/>
          <p:cNvPicPr>
            <a:picLocks noChangeAspect="1"/>
          </p:cNvPicPr>
          <p:nvPr/>
        </p:nvPicPr>
        <p:blipFill rotWithShape="1">
          <a:blip r:embed="rId3"/>
          <a:srcRect l="42015" t="42713" r="44729" b="40956"/>
          <a:stretch/>
        </p:blipFill>
        <p:spPr>
          <a:xfrm>
            <a:off x="7317848" y="3578233"/>
            <a:ext cx="650225" cy="450595"/>
          </a:xfrm>
          <a:prstGeom prst="rect">
            <a:avLst/>
          </a:prstGeom>
        </p:spPr>
      </p:pic>
      <p:pic>
        <p:nvPicPr>
          <p:cNvPr id="74" name="Picture 73"/>
          <p:cNvPicPr>
            <a:picLocks noChangeAspect="1"/>
          </p:cNvPicPr>
          <p:nvPr/>
        </p:nvPicPr>
        <p:blipFill rotWithShape="1">
          <a:blip r:embed="rId4"/>
          <a:srcRect l="60620" t="40439" r="24845" b="39302"/>
          <a:stretch/>
        </p:blipFill>
        <p:spPr>
          <a:xfrm>
            <a:off x="4159420" y="2034427"/>
            <a:ext cx="399391" cy="310069"/>
          </a:xfrm>
          <a:prstGeom prst="rect">
            <a:avLst/>
          </a:prstGeom>
        </p:spPr>
      </p:pic>
      <p:sp>
        <p:nvSpPr>
          <p:cNvPr id="91" name="Rounded Rectangle 90"/>
          <p:cNvSpPr/>
          <p:nvPr/>
        </p:nvSpPr>
        <p:spPr>
          <a:xfrm>
            <a:off x="3839227" y="1569126"/>
            <a:ext cx="1081529" cy="88677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a:solidFill>
                  <a:schemeClr val="tx1"/>
                </a:solidFill>
              </a:rPr>
              <a:t>RAW – 5 tables</a:t>
            </a:r>
          </a:p>
          <a:p>
            <a:pPr algn="ctr"/>
            <a:r>
              <a:rPr lang="en-US" sz="1000" dirty="0">
                <a:solidFill>
                  <a:schemeClr val="tx1"/>
                </a:solidFill>
              </a:rPr>
              <a:t>(2 fase &amp; 3 hcs) </a:t>
            </a:r>
          </a:p>
        </p:txBody>
      </p:sp>
      <p:sp>
        <p:nvSpPr>
          <p:cNvPr id="92" name="Rounded Rectangle 91"/>
          <p:cNvSpPr/>
          <p:nvPr/>
        </p:nvSpPr>
        <p:spPr>
          <a:xfrm>
            <a:off x="7085626" y="3146521"/>
            <a:ext cx="1089032" cy="9249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a:solidFill>
                  <a:schemeClr val="tx1"/>
                </a:solidFill>
              </a:rPr>
              <a:t>EDM Curated</a:t>
            </a:r>
          </a:p>
          <a:p>
            <a:pPr algn="ctr"/>
            <a:r>
              <a:rPr lang="en-US" sz="1000" dirty="0">
                <a:solidFill>
                  <a:schemeClr val="tx1"/>
                </a:solidFill>
              </a:rPr>
              <a:t>(Delta)</a:t>
            </a:r>
          </a:p>
        </p:txBody>
      </p:sp>
      <p:sp>
        <p:nvSpPr>
          <p:cNvPr id="93" name="Rounded Rectangle 92"/>
          <p:cNvSpPr/>
          <p:nvPr/>
        </p:nvSpPr>
        <p:spPr>
          <a:xfrm>
            <a:off x="10461576" y="4258527"/>
            <a:ext cx="1367624" cy="12857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GDM (Delta)</a:t>
            </a:r>
          </a:p>
        </p:txBody>
      </p:sp>
      <p:sp>
        <p:nvSpPr>
          <p:cNvPr id="9" name="Rounded Rectangle 8"/>
          <p:cNvSpPr/>
          <p:nvPr/>
        </p:nvSpPr>
        <p:spPr>
          <a:xfrm>
            <a:off x="613549" y="1160293"/>
            <a:ext cx="866126" cy="74076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a:solidFill>
                  <a:schemeClr val="tx1"/>
                </a:solidFill>
              </a:rPr>
              <a:t>ADLS Gen2 </a:t>
            </a:r>
          </a:p>
        </p:txBody>
      </p:sp>
      <p:sp>
        <p:nvSpPr>
          <p:cNvPr id="24" name="Rectangle 23"/>
          <p:cNvSpPr/>
          <p:nvPr/>
        </p:nvSpPr>
        <p:spPr>
          <a:xfrm>
            <a:off x="565631" y="2016295"/>
            <a:ext cx="1002232" cy="20610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Raw Data </a:t>
            </a:r>
          </a:p>
        </p:txBody>
      </p:sp>
      <p:pic>
        <p:nvPicPr>
          <p:cNvPr id="95" name="Picture 2" descr="Image result for azure data lake icon">
            <a:extLst>
              <a:ext uri="{FF2B5EF4-FFF2-40B4-BE49-F238E27FC236}">
                <a16:creationId xmlns:a16="http://schemas.microsoft.com/office/drawing/2014/main" id="{D0BFDBA7-A38E-4259-8EFA-0E140208E2EC}"/>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06826" y="5586251"/>
            <a:ext cx="616736" cy="321243"/>
          </a:xfrm>
          <a:prstGeom prst="rect">
            <a:avLst/>
          </a:prstGeom>
          <a:noFill/>
          <a:extLst>
            <a:ext uri="{909E8E84-426E-40DD-AFC4-6F175D3DCCD1}">
              <a14:hiddenFill xmlns:a14="http://schemas.microsoft.com/office/drawing/2010/main">
                <a:solidFill>
                  <a:srgbClr val="FFFFFF"/>
                </a:solidFill>
              </a14:hiddenFill>
            </a:ext>
          </a:extLst>
        </p:spPr>
      </p:pic>
      <p:sp>
        <p:nvSpPr>
          <p:cNvPr id="96" name="Rounded Rectangle 95"/>
          <p:cNvSpPr/>
          <p:nvPr/>
        </p:nvSpPr>
        <p:spPr>
          <a:xfrm>
            <a:off x="408359" y="5325628"/>
            <a:ext cx="1002232" cy="648382"/>
          </a:xfrm>
          <a:prstGeom prst="round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a:solidFill>
                  <a:schemeClr val="tx1"/>
                </a:solidFill>
              </a:rPr>
              <a:t>ADLS Gen2 </a:t>
            </a:r>
          </a:p>
        </p:txBody>
      </p:sp>
      <p:grpSp>
        <p:nvGrpSpPr>
          <p:cNvPr id="198" name="Group 197"/>
          <p:cNvGrpSpPr/>
          <p:nvPr/>
        </p:nvGrpSpPr>
        <p:grpSpPr>
          <a:xfrm>
            <a:off x="6987733" y="5107922"/>
            <a:ext cx="1292863" cy="981082"/>
            <a:chOff x="4012363" y="5037881"/>
            <a:chExt cx="1367624" cy="1285758"/>
          </a:xfrm>
        </p:grpSpPr>
        <p:pic>
          <p:nvPicPr>
            <p:cNvPr id="98" name="Picture 97"/>
            <p:cNvPicPr>
              <a:picLocks noChangeAspect="1"/>
            </p:cNvPicPr>
            <p:nvPr/>
          </p:nvPicPr>
          <p:blipFill rotWithShape="1">
            <a:blip r:embed="rId4"/>
            <a:srcRect l="60620" t="40439" r="24845" b="39302"/>
            <a:stretch/>
          </p:blipFill>
          <p:spPr>
            <a:xfrm>
              <a:off x="4287684" y="5588495"/>
              <a:ext cx="835593" cy="655105"/>
            </a:xfrm>
            <a:prstGeom prst="rect">
              <a:avLst/>
            </a:prstGeom>
          </p:spPr>
        </p:pic>
        <p:sp>
          <p:nvSpPr>
            <p:cNvPr id="99" name="Rounded Rectangle 98"/>
            <p:cNvSpPr/>
            <p:nvPr/>
          </p:nvSpPr>
          <p:spPr>
            <a:xfrm>
              <a:off x="4012363" y="5037881"/>
              <a:ext cx="1367624" cy="1285758"/>
            </a:xfrm>
            <a:prstGeom prst="round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a:solidFill>
                    <a:schemeClr val="tx1"/>
                  </a:solidFill>
                </a:rPr>
                <a:t>CDC – 4 tables</a:t>
              </a:r>
            </a:p>
            <a:p>
              <a:pPr algn="ctr"/>
              <a:r>
                <a:rPr lang="en-US" sz="1000" dirty="0">
                  <a:solidFill>
                    <a:schemeClr val="tx1"/>
                  </a:solidFill>
                </a:rPr>
                <a:t>(2 fase &amp; 2 hcs)</a:t>
              </a:r>
            </a:p>
          </p:txBody>
        </p:sp>
      </p:grpSp>
      <p:sp>
        <p:nvSpPr>
          <p:cNvPr id="101" name="Rectangle 100"/>
          <p:cNvSpPr/>
          <p:nvPr/>
        </p:nvSpPr>
        <p:spPr>
          <a:xfrm>
            <a:off x="3800222" y="1071272"/>
            <a:ext cx="1117789" cy="37893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Raw Data (Delta)</a:t>
            </a:r>
          </a:p>
        </p:txBody>
      </p:sp>
      <p:sp>
        <p:nvSpPr>
          <p:cNvPr id="102" name="Rectangle 101"/>
          <p:cNvSpPr/>
          <p:nvPr/>
        </p:nvSpPr>
        <p:spPr>
          <a:xfrm>
            <a:off x="203688" y="6089077"/>
            <a:ext cx="1429188" cy="491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CDC Data - </a:t>
            </a:r>
            <a:r>
              <a:rPr lang="en-US" sz="1200" dirty="0" err="1">
                <a:solidFill>
                  <a:schemeClr val="bg1"/>
                </a:solidFill>
              </a:rPr>
              <a:t>OperationSequence</a:t>
            </a:r>
            <a:r>
              <a:rPr lang="en-US" sz="1200" dirty="0">
                <a:solidFill>
                  <a:schemeClr val="bg1"/>
                </a:solidFill>
              </a:rPr>
              <a:t> </a:t>
            </a:r>
          </a:p>
        </p:txBody>
      </p:sp>
      <p:cxnSp>
        <p:nvCxnSpPr>
          <p:cNvPr id="103" name="Straight Arrow Connector 102"/>
          <p:cNvCxnSpPr>
            <a:cxnSpLocks/>
            <a:endCxn id="99" idx="1"/>
          </p:cNvCxnSpPr>
          <p:nvPr/>
        </p:nvCxnSpPr>
        <p:spPr>
          <a:xfrm>
            <a:off x="5139643" y="5586251"/>
            <a:ext cx="1848090" cy="12212"/>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7068678" y="6210775"/>
            <a:ext cx="1226732" cy="33549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RAW - CDC Data</a:t>
            </a:r>
          </a:p>
          <a:p>
            <a:pPr algn="ctr"/>
            <a:r>
              <a:rPr lang="en-US" sz="1200" dirty="0">
                <a:solidFill>
                  <a:schemeClr val="bg1"/>
                </a:solidFill>
              </a:rPr>
              <a:t>(Delta)</a:t>
            </a:r>
          </a:p>
        </p:txBody>
      </p:sp>
      <p:cxnSp>
        <p:nvCxnSpPr>
          <p:cNvPr id="110" name="Elbow Connector 109"/>
          <p:cNvCxnSpPr>
            <a:cxnSpLocks/>
          </p:cNvCxnSpPr>
          <p:nvPr/>
        </p:nvCxnSpPr>
        <p:spPr>
          <a:xfrm>
            <a:off x="8212071" y="3848908"/>
            <a:ext cx="2265905" cy="1079965"/>
          </a:xfrm>
          <a:prstGeom prst="bentConnector3">
            <a:avLst>
              <a:gd name="adj1" fmla="val 50000"/>
            </a:avLst>
          </a:prstGeom>
          <a:ln>
            <a:solidFill>
              <a:schemeClr val="accent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13" name="Picture 112"/>
          <p:cNvPicPr>
            <a:picLocks noChangeAspect="1"/>
          </p:cNvPicPr>
          <p:nvPr/>
        </p:nvPicPr>
        <p:blipFill rotWithShape="1">
          <a:blip r:embed="rId4"/>
          <a:srcRect l="60620" t="40439" r="24845" b="39302"/>
          <a:stretch/>
        </p:blipFill>
        <p:spPr>
          <a:xfrm>
            <a:off x="7422815" y="954072"/>
            <a:ext cx="398389" cy="396132"/>
          </a:xfrm>
          <a:prstGeom prst="rect">
            <a:avLst/>
          </a:prstGeom>
        </p:spPr>
      </p:pic>
      <p:sp>
        <p:nvSpPr>
          <p:cNvPr id="114" name="Rounded Rectangle 113"/>
          <p:cNvSpPr/>
          <p:nvPr/>
        </p:nvSpPr>
        <p:spPr>
          <a:xfrm>
            <a:off x="7085626" y="504751"/>
            <a:ext cx="1078325" cy="954342"/>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a:solidFill>
                  <a:schemeClr val="tx1"/>
                </a:solidFill>
              </a:rPr>
              <a:t>Database </a:t>
            </a:r>
            <a:r>
              <a:rPr lang="en-US" sz="1000" b="1" dirty="0">
                <a:solidFill>
                  <a:schemeClr val="tx1"/>
                </a:solidFill>
              </a:rPr>
              <a:t>(EDM)</a:t>
            </a:r>
          </a:p>
        </p:txBody>
      </p:sp>
      <p:sp>
        <p:nvSpPr>
          <p:cNvPr id="115" name="Rectangle 114"/>
          <p:cNvSpPr/>
          <p:nvPr/>
        </p:nvSpPr>
        <p:spPr>
          <a:xfrm>
            <a:off x="6909641" y="52290"/>
            <a:ext cx="1367623" cy="37733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Raw – EDM &amp; Planner  (Delta)</a:t>
            </a:r>
          </a:p>
        </p:txBody>
      </p:sp>
      <p:cxnSp>
        <p:nvCxnSpPr>
          <p:cNvPr id="117" name="Elbow Connector 116"/>
          <p:cNvCxnSpPr>
            <a:cxnSpLocks/>
          </p:cNvCxnSpPr>
          <p:nvPr/>
        </p:nvCxnSpPr>
        <p:spPr>
          <a:xfrm rot="5400000" flipH="1" flipV="1">
            <a:off x="3971736" y="-2005692"/>
            <a:ext cx="189801" cy="6073615"/>
          </a:xfrm>
          <a:prstGeom prst="bentConnector2">
            <a:avLst/>
          </a:prstGeom>
          <a:ln>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2" name="Elbow Connector 121"/>
          <p:cNvCxnSpPr>
            <a:stCxn id="114" idx="3"/>
            <a:endCxn id="93" idx="0"/>
          </p:cNvCxnSpPr>
          <p:nvPr/>
        </p:nvCxnSpPr>
        <p:spPr>
          <a:xfrm>
            <a:off x="8163951" y="981922"/>
            <a:ext cx="2981437" cy="3276605"/>
          </a:xfrm>
          <a:prstGeom prst="bentConnector2">
            <a:avLst/>
          </a:prstGeom>
          <a:ln>
            <a:solidFill>
              <a:srgbClr val="00B05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25" name="Rectangle: Rounded Corners 60">
            <a:extLst>
              <a:ext uri="{FF2B5EF4-FFF2-40B4-BE49-F238E27FC236}">
                <a16:creationId xmlns:a16="http://schemas.microsoft.com/office/drawing/2014/main" id="{4FC79CCE-0749-4881-B89C-FE7D857D4818}"/>
              </a:ext>
            </a:extLst>
          </p:cNvPr>
          <p:cNvSpPr/>
          <p:nvPr/>
        </p:nvSpPr>
        <p:spPr>
          <a:xfrm>
            <a:off x="8269135" y="2623827"/>
            <a:ext cx="2781776" cy="861534"/>
          </a:xfrm>
          <a:prstGeom prst="roundRect">
            <a:avLst/>
          </a:prstGeom>
          <a:ln>
            <a:solidFill>
              <a:schemeClr val="accent2">
                <a:lumMod val="50000"/>
              </a:schemeClr>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solidFill>
                  <a:prstClr val="black"/>
                </a:solidFill>
                <a:latin typeface="Calibri" panose="020F0502020204030204"/>
              </a:rPr>
              <a:t>Operation “U” Rewrite existing record set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solidFill>
                  <a:prstClr val="black"/>
                </a:solidFill>
                <a:latin typeface="Calibri" panose="020F0502020204030204"/>
              </a:rPr>
              <a:t>Operation “D” </a:t>
            </a:r>
            <a:r>
              <a:rPr lang="en-US" sz="900" dirty="0" err="1">
                <a:solidFill>
                  <a:prstClr val="black"/>
                </a:solidFill>
                <a:latin typeface="Calibri" panose="020F0502020204030204"/>
              </a:rPr>
              <a:t>Softdelete</a:t>
            </a:r>
            <a:r>
              <a:rPr lang="en-US" sz="900" dirty="0">
                <a:solidFill>
                  <a:prstClr val="black"/>
                </a:solidFill>
                <a:latin typeface="Calibri" panose="020F0502020204030204"/>
              </a:rPr>
              <a:t> with deleted flag set to “Y” </a:t>
            </a:r>
            <a:r>
              <a:rPr lang="en-US" sz="900" i="1" dirty="0">
                <a:solidFill>
                  <a:prstClr val="black"/>
                </a:solidFill>
                <a:latin typeface="Calibri" panose="020F0502020204030204"/>
              </a:rPr>
              <a:t>(To enable Structure streaming for GDM Processing)</a:t>
            </a:r>
          </a:p>
        </p:txBody>
      </p:sp>
      <p:sp>
        <p:nvSpPr>
          <p:cNvPr id="127" name="Rectangle: Rounded Corners 60">
            <a:extLst>
              <a:ext uri="{FF2B5EF4-FFF2-40B4-BE49-F238E27FC236}">
                <a16:creationId xmlns:a16="http://schemas.microsoft.com/office/drawing/2014/main" id="{4FC79CCE-0749-4881-B89C-FE7D857D4818}"/>
              </a:ext>
            </a:extLst>
          </p:cNvPr>
          <p:cNvSpPr/>
          <p:nvPr/>
        </p:nvSpPr>
        <p:spPr>
          <a:xfrm>
            <a:off x="9403905" y="5649819"/>
            <a:ext cx="2695051" cy="835369"/>
          </a:xfrm>
          <a:prstGeom prst="roundRect">
            <a:avLst/>
          </a:prstGeom>
          <a:ln>
            <a:solidFill>
              <a:schemeClr val="accent2">
                <a:lumMod val="50000"/>
              </a:schemeClr>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Arial" panose="020B0604020202020204" pitchFamily="34" charset="0"/>
              <a:buChar char="•"/>
              <a:defRPr/>
            </a:pPr>
            <a:r>
              <a:rPr lang="en-US" sz="1000" dirty="0">
                <a:solidFill>
                  <a:prstClr val="black"/>
                </a:solidFill>
              </a:rPr>
              <a:t>Operation = “D” Hard delete </a:t>
            </a:r>
          </a:p>
          <a:p>
            <a:pPr marL="171450" indent="-171450">
              <a:buFont typeface="Arial" panose="020B0604020202020204" pitchFamily="34" charset="0"/>
              <a:buChar char="•"/>
              <a:defRPr/>
            </a:pPr>
            <a:r>
              <a:rPr lang="en-US" sz="1000" dirty="0">
                <a:solidFill>
                  <a:prstClr val="black"/>
                </a:solidFill>
              </a:rPr>
              <a:t>Operation “U” Rewrite existing record set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1" dirty="0">
                <a:solidFill>
                  <a:prstClr val="black"/>
                </a:solidFill>
                <a:latin typeface="Calibri" panose="020F0502020204030204"/>
              </a:rPr>
              <a:t>Views/ Materialized </a:t>
            </a:r>
            <a:r>
              <a:rPr lang="en-US" sz="1000" dirty="0">
                <a:solidFill>
                  <a:prstClr val="black"/>
                </a:solidFill>
                <a:latin typeface="Calibri" panose="020F0502020204030204"/>
              </a:rPr>
              <a:t> on top of EDM &amp; Planner data to break complex GDM logic to logical functional grouping</a:t>
            </a:r>
          </a:p>
        </p:txBody>
      </p:sp>
      <p:sp>
        <p:nvSpPr>
          <p:cNvPr id="133" name="Rectangle 132"/>
          <p:cNvSpPr/>
          <p:nvPr/>
        </p:nvSpPr>
        <p:spPr>
          <a:xfrm>
            <a:off x="7719450" y="1556944"/>
            <a:ext cx="1151920" cy="165101"/>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Source System code</a:t>
            </a:r>
          </a:p>
        </p:txBody>
      </p:sp>
      <p:sp>
        <p:nvSpPr>
          <p:cNvPr id="134" name="Rectangle 133"/>
          <p:cNvSpPr/>
          <p:nvPr/>
        </p:nvSpPr>
        <p:spPr>
          <a:xfrm>
            <a:off x="5797668" y="5114370"/>
            <a:ext cx="1079307" cy="379384"/>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Structured</a:t>
            </a:r>
          </a:p>
          <a:p>
            <a:pPr algn="ctr"/>
            <a:r>
              <a:rPr lang="en-US" sz="1200" dirty="0">
                <a:solidFill>
                  <a:schemeClr val="bg1"/>
                </a:solidFill>
              </a:rPr>
              <a:t> Streaming </a:t>
            </a:r>
          </a:p>
        </p:txBody>
      </p:sp>
      <p:sp>
        <p:nvSpPr>
          <p:cNvPr id="136" name="Rectangle 135"/>
          <p:cNvSpPr/>
          <p:nvPr/>
        </p:nvSpPr>
        <p:spPr>
          <a:xfrm>
            <a:off x="5657576" y="3089350"/>
            <a:ext cx="1311475" cy="379384"/>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Structured </a:t>
            </a:r>
          </a:p>
          <a:p>
            <a:pPr algn="ctr"/>
            <a:r>
              <a:rPr lang="en-US" sz="1200" dirty="0">
                <a:solidFill>
                  <a:schemeClr val="bg1"/>
                </a:solidFill>
              </a:rPr>
              <a:t>Streaming </a:t>
            </a:r>
          </a:p>
        </p:txBody>
      </p:sp>
      <p:cxnSp>
        <p:nvCxnSpPr>
          <p:cNvPr id="169" name="Elbow Connector 168"/>
          <p:cNvCxnSpPr>
            <a:cxnSpLocks/>
          </p:cNvCxnSpPr>
          <p:nvPr/>
        </p:nvCxnSpPr>
        <p:spPr>
          <a:xfrm>
            <a:off x="4914099" y="1916481"/>
            <a:ext cx="2735165" cy="1217103"/>
          </a:xfrm>
          <a:prstGeom prst="bentConnector2">
            <a:avLst/>
          </a:prstGeom>
          <a:ln>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5" name="Elbow Connector 174"/>
          <p:cNvCxnSpPr>
            <a:stCxn id="92" idx="3"/>
            <a:endCxn id="93" idx="0"/>
          </p:cNvCxnSpPr>
          <p:nvPr/>
        </p:nvCxnSpPr>
        <p:spPr>
          <a:xfrm>
            <a:off x="8174658" y="3609003"/>
            <a:ext cx="2970730" cy="649524"/>
          </a:xfrm>
          <a:prstGeom prst="bentConnector2">
            <a:avLst/>
          </a:prstGeom>
          <a:ln>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9" name="Elbow Connector 188"/>
          <p:cNvCxnSpPr>
            <a:stCxn id="9" idx="3"/>
            <a:endCxn id="91" idx="1"/>
          </p:cNvCxnSpPr>
          <p:nvPr/>
        </p:nvCxnSpPr>
        <p:spPr>
          <a:xfrm>
            <a:off x="1479675" y="1530673"/>
            <a:ext cx="2359552" cy="481843"/>
          </a:xfrm>
          <a:prstGeom prst="bentConnector3">
            <a:avLst>
              <a:gd name="adj1" fmla="val 50000"/>
            </a:avLst>
          </a:prstGeom>
          <a:ln>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97" name="Rectangle 196"/>
          <p:cNvSpPr/>
          <p:nvPr/>
        </p:nvSpPr>
        <p:spPr>
          <a:xfrm>
            <a:off x="8277264" y="4116274"/>
            <a:ext cx="1031566" cy="379384"/>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Structured </a:t>
            </a:r>
          </a:p>
          <a:p>
            <a:pPr algn="ctr"/>
            <a:r>
              <a:rPr lang="en-US" sz="1200" dirty="0">
                <a:solidFill>
                  <a:schemeClr val="bg1"/>
                </a:solidFill>
              </a:rPr>
              <a:t>Streaming </a:t>
            </a:r>
          </a:p>
        </p:txBody>
      </p:sp>
      <p:pic>
        <p:nvPicPr>
          <p:cNvPr id="212" name="Picture 2" descr="Image result for azure data lake icon">
            <a:extLst>
              <a:ext uri="{FF2B5EF4-FFF2-40B4-BE49-F238E27FC236}">
                <a16:creationId xmlns:a16="http://schemas.microsoft.com/office/drawing/2014/main" id="{D0BFDBA7-A38E-4259-8EFA-0E140208E2EC}"/>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08127" y="1496533"/>
            <a:ext cx="616736" cy="321243"/>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Group 38">
            <a:extLst>
              <a:ext uri="{FF2B5EF4-FFF2-40B4-BE49-F238E27FC236}">
                <a16:creationId xmlns:a16="http://schemas.microsoft.com/office/drawing/2014/main" id="{EAAFEEEC-7447-4B49-B8A3-22C1CDD5B870}"/>
              </a:ext>
            </a:extLst>
          </p:cNvPr>
          <p:cNvGrpSpPr/>
          <p:nvPr/>
        </p:nvGrpSpPr>
        <p:grpSpPr>
          <a:xfrm>
            <a:off x="1659732" y="3493811"/>
            <a:ext cx="2607089" cy="1038560"/>
            <a:chOff x="2041308" y="2325505"/>
            <a:chExt cx="2598581" cy="1038560"/>
          </a:xfrm>
        </p:grpSpPr>
        <p:grpSp>
          <p:nvGrpSpPr>
            <p:cNvPr id="40" name="Group 39">
              <a:extLst>
                <a:ext uri="{FF2B5EF4-FFF2-40B4-BE49-F238E27FC236}">
                  <a16:creationId xmlns:a16="http://schemas.microsoft.com/office/drawing/2014/main" id="{503B4402-F2FC-4B51-A2F8-05F9E7113E0E}"/>
                </a:ext>
              </a:extLst>
            </p:cNvPr>
            <p:cNvGrpSpPr/>
            <p:nvPr/>
          </p:nvGrpSpPr>
          <p:grpSpPr>
            <a:xfrm>
              <a:off x="2041308" y="2325505"/>
              <a:ext cx="2598581" cy="1038560"/>
              <a:chOff x="1917236" y="908383"/>
              <a:chExt cx="2598581" cy="1038560"/>
            </a:xfrm>
          </p:grpSpPr>
          <p:cxnSp>
            <p:nvCxnSpPr>
              <p:cNvPr id="42" name="Straight Arrow Connector 41">
                <a:extLst>
                  <a:ext uri="{FF2B5EF4-FFF2-40B4-BE49-F238E27FC236}">
                    <a16:creationId xmlns:a16="http://schemas.microsoft.com/office/drawing/2014/main" id="{BA9534EC-9B3F-46E8-888C-0A8B9798C1CD}"/>
                  </a:ext>
                </a:extLst>
              </p:cNvPr>
              <p:cNvCxnSpPr>
                <a:cxnSpLocks/>
              </p:cNvCxnSpPr>
              <p:nvPr/>
            </p:nvCxnSpPr>
            <p:spPr>
              <a:xfrm flipV="1">
                <a:off x="1917236" y="1766542"/>
                <a:ext cx="1288186" cy="1"/>
              </a:xfrm>
              <a:prstGeom prst="straightConnector1">
                <a:avLst/>
              </a:prstGeom>
              <a:ln>
                <a:solidFill>
                  <a:schemeClr val="accent1"/>
                </a:solidFill>
                <a:prstDash val="dash"/>
                <a:tailEnd type="none"/>
              </a:ln>
            </p:spPr>
            <p:style>
              <a:lnRef idx="1">
                <a:schemeClr val="accent2"/>
              </a:lnRef>
              <a:fillRef idx="0">
                <a:schemeClr val="accent2"/>
              </a:fillRef>
              <a:effectRef idx="0">
                <a:schemeClr val="accent2"/>
              </a:effectRef>
              <a:fontRef idx="minor">
                <a:schemeClr val="tx1"/>
              </a:fontRef>
            </p:style>
          </p:cxnSp>
          <p:cxnSp>
            <p:nvCxnSpPr>
              <p:cNvPr id="43" name="Straight Arrow Connector 42">
                <a:extLst>
                  <a:ext uri="{FF2B5EF4-FFF2-40B4-BE49-F238E27FC236}">
                    <a16:creationId xmlns:a16="http://schemas.microsoft.com/office/drawing/2014/main" id="{87F8D321-8815-47EB-A801-72E72B58533E}"/>
                  </a:ext>
                </a:extLst>
              </p:cNvPr>
              <p:cNvCxnSpPr>
                <a:cxnSpLocks/>
              </p:cNvCxnSpPr>
              <p:nvPr/>
            </p:nvCxnSpPr>
            <p:spPr>
              <a:xfrm flipV="1">
                <a:off x="3040342" y="1724066"/>
                <a:ext cx="1475475" cy="26213"/>
              </a:xfrm>
              <a:prstGeom prst="straightConnector1">
                <a:avLst/>
              </a:prstGeom>
              <a:ln>
                <a:solidFill>
                  <a:schemeClr val="accent1"/>
                </a:solidFill>
                <a:prstDash val="dash"/>
                <a:tailEnd type="triangle"/>
              </a:ln>
            </p:spPr>
            <p:style>
              <a:lnRef idx="1">
                <a:schemeClr val="accent2"/>
              </a:lnRef>
              <a:fillRef idx="0">
                <a:schemeClr val="accent2"/>
              </a:fillRef>
              <a:effectRef idx="0">
                <a:schemeClr val="accent2"/>
              </a:effectRef>
              <a:fontRef idx="minor">
                <a:schemeClr val="tx1"/>
              </a:fontRef>
            </p:style>
          </p:cxnSp>
          <p:grpSp>
            <p:nvGrpSpPr>
              <p:cNvPr id="44" name="Group 43">
                <a:extLst>
                  <a:ext uri="{FF2B5EF4-FFF2-40B4-BE49-F238E27FC236}">
                    <a16:creationId xmlns:a16="http://schemas.microsoft.com/office/drawing/2014/main" id="{C6A0AC54-BBBA-4D18-901C-818A072ECFDB}"/>
                  </a:ext>
                </a:extLst>
              </p:cNvPr>
              <p:cNvGrpSpPr/>
              <p:nvPr/>
            </p:nvGrpSpPr>
            <p:grpSpPr>
              <a:xfrm>
                <a:off x="2431304" y="1555225"/>
                <a:ext cx="1510663" cy="391718"/>
                <a:chOff x="6358854" y="4006533"/>
                <a:chExt cx="1663303" cy="391718"/>
              </a:xfrm>
            </p:grpSpPr>
            <p:sp>
              <p:nvSpPr>
                <p:cNvPr id="46" name="Rectangle: Rounded Corners 45">
                  <a:extLst>
                    <a:ext uri="{FF2B5EF4-FFF2-40B4-BE49-F238E27FC236}">
                      <a16:creationId xmlns:a16="http://schemas.microsoft.com/office/drawing/2014/main" id="{15F61557-C652-4992-ACD5-D177A249A3FC}"/>
                    </a:ext>
                  </a:extLst>
                </p:cNvPr>
                <p:cNvSpPr/>
                <p:nvPr/>
              </p:nvSpPr>
              <p:spPr>
                <a:xfrm>
                  <a:off x="6358854" y="4006533"/>
                  <a:ext cx="1663303" cy="3917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Flowchart: Connector 46">
                  <a:extLst>
                    <a:ext uri="{FF2B5EF4-FFF2-40B4-BE49-F238E27FC236}">
                      <a16:creationId xmlns:a16="http://schemas.microsoft.com/office/drawing/2014/main" id="{2DC5812D-F0E5-4FA9-992E-5E3652F789C5}"/>
                    </a:ext>
                  </a:extLst>
                </p:cNvPr>
                <p:cNvSpPr/>
                <p:nvPr/>
              </p:nvSpPr>
              <p:spPr>
                <a:xfrm>
                  <a:off x="6531461" y="4127390"/>
                  <a:ext cx="151002" cy="14260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 name="Flowchart: Connector 47">
                  <a:extLst>
                    <a:ext uri="{FF2B5EF4-FFF2-40B4-BE49-F238E27FC236}">
                      <a16:creationId xmlns:a16="http://schemas.microsoft.com/office/drawing/2014/main" id="{DF078442-BE15-4B08-AB03-D1BFB325C3FB}"/>
                    </a:ext>
                  </a:extLst>
                </p:cNvPr>
                <p:cNvSpPr/>
                <p:nvPr/>
              </p:nvSpPr>
              <p:spPr>
                <a:xfrm>
                  <a:off x="7678328" y="4120416"/>
                  <a:ext cx="151002" cy="14260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9" name="Straight Connector 48">
                  <a:extLst>
                    <a:ext uri="{FF2B5EF4-FFF2-40B4-BE49-F238E27FC236}">
                      <a16:creationId xmlns:a16="http://schemas.microsoft.com/office/drawing/2014/main" id="{5E357339-1EB1-4ED1-B516-F49A0B88DD05}"/>
                    </a:ext>
                  </a:extLst>
                </p:cNvPr>
                <p:cNvCxnSpPr>
                  <a:cxnSpLocks/>
                  <a:stCxn id="47" idx="6"/>
                  <a:endCxn id="48" idx="2"/>
                </p:cNvCxnSpPr>
                <p:nvPr/>
              </p:nvCxnSpPr>
              <p:spPr>
                <a:xfrm flipV="1">
                  <a:off x="6682463" y="4191719"/>
                  <a:ext cx="995865" cy="697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45" name="TextBox 44">
                <a:extLst>
                  <a:ext uri="{FF2B5EF4-FFF2-40B4-BE49-F238E27FC236}">
                    <a16:creationId xmlns:a16="http://schemas.microsoft.com/office/drawing/2014/main" id="{BDB18A5A-6A09-4692-B7F0-8ADE038CB975}"/>
                  </a:ext>
                </a:extLst>
              </p:cNvPr>
              <p:cNvSpPr txBox="1"/>
              <p:nvPr/>
            </p:nvSpPr>
            <p:spPr>
              <a:xfrm>
                <a:off x="2460297" y="908383"/>
                <a:ext cx="151066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a:rPr>
                  <a:t>Event Hubs with Kafka Endpoint</a:t>
                </a:r>
              </a:p>
            </p:txBody>
          </p:sp>
        </p:grpSp>
        <p:pic>
          <p:nvPicPr>
            <p:cNvPr id="41" name="Picture 40">
              <a:extLst>
                <a:ext uri="{FF2B5EF4-FFF2-40B4-BE49-F238E27FC236}">
                  <a16:creationId xmlns:a16="http://schemas.microsoft.com/office/drawing/2014/main" id="{47CDA82C-4993-406F-B195-AF04C8882A7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24678" y="3007701"/>
              <a:ext cx="272254" cy="300669"/>
            </a:xfrm>
            <a:prstGeom prst="rect">
              <a:avLst/>
            </a:prstGeom>
          </p:spPr>
        </p:pic>
      </p:grpSp>
      <p:cxnSp>
        <p:nvCxnSpPr>
          <p:cNvPr id="62" name="Straight Arrow Connector 61">
            <a:extLst>
              <a:ext uri="{FF2B5EF4-FFF2-40B4-BE49-F238E27FC236}">
                <a16:creationId xmlns:a16="http://schemas.microsoft.com/office/drawing/2014/main" id="{8C367677-B903-431B-9FFC-B841C1894E7E}"/>
              </a:ext>
            </a:extLst>
          </p:cNvPr>
          <p:cNvCxnSpPr>
            <a:cxnSpLocks/>
          </p:cNvCxnSpPr>
          <p:nvPr/>
        </p:nvCxnSpPr>
        <p:spPr>
          <a:xfrm flipH="1" flipV="1">
            <a:off x="7611760" y="4071485"/>
            <a:ext cx="4023" cy="1036437"/>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9ACE339B-BC6C-49B2-90F5-7F2EF2B7553D}"/>
              </a:ext>
            </a:extLst>
          </p:cNvPr>
          <p:cNvGrpSpPr/>
          <p:nvPr/>
        </p:nvGrpSpPr>
        <p:grpSpPr>
          <a:xfrm>
            <a:off x="-40390" y="3848908"/>
            <a:ext cx="1981200" cy="1098430"/>
            <a:chOff x="47020" y="2138084"/>
            <a:chExt cx="1981200" cy="1255556"/>
          </a:xfrm>
        </p:grpSpPr>
        <p:sp>
          <p:nvSpPr>
            <p:cNvPr id="68" name="Rectangle: Rounded Corners 67">
              <a:extLst>
                <a:ext uri="{FF2B5EF4-FFF2-40B4-BE49-F238E27FC236}">
                  <a16:creationId xmlns:a16="http://schemas.microsoft.com/office/drawing/2014/main" id="{981D9D89-8F84-47D9-A965-9197F9768177}"/>
                </a:ext>
              </a:extLst>
            </p:cNvPr>
            <p:cNvSpPr/>
            <p:nvPr/>
          </p:nvSpPr>
          <p:spPr>
            <a:xfrm>
              <a:off x="124063" y="2138084"/>
              <a:ext cx="1745644" cy="125555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accent1"/>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chemeClr val="accent1"/>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accent1"/>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chemeClr val="accent1"/>
                </a:solidFill>
                <a:effectLst/>
                <a:uLnTx/>
                <a:uFillTx/>
                <a:latin typeface="Calibri" panose="020F0502020204030204"/>
              </a:endParaRPr>
            </a:p>
          </p:txBody>
        </p:sp>
        <p:pic>
          <p:nvPicPr>
            <p:cNvPr id="69" name="Picture 68">
              <a:extLst>
                <a:ext uri="{FF2B5EF4-FFF2-40B4-BE49-F238E27FC236}">
                  <a16:creationId xmlns:a16="http://schemas.microsoft.com/office/drawing/2014/main" id="{13B557BE-A8C9-4916-9546-F2677D8BFF3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7444" y="2442363"/>
              <a:ext cx="448663" cy="524890"/>
            </a:xfrm>
            <a:prstGeom prst="rect">
              <a:avLst/>
            </a:prstGeom>
          </p:spPr>
        </p:pic>
        <p:sp>
          <p:nvSpPr>
            <p:cNvPr id="71" name="TextBox 70">
              <a:extLst>
                <a:ext uri="{FF2B5EF4-FFF2-40B4-BE49-F238E27FC236}">
                  <a16:creationId xmlns:a16="http://schemas.microsoft.com/office/drawing/2014/main" id="{797B1D51-134E-47F8-ADF3-7B2F3412174C}"/>
                </a:ext>
              </a:extLst>
            </p:cNvPr>
            <p:cNvSpPr txBox="1"/>
            <p:nvPr/>
          </p:nvSpPr>
          <p:spPr>
            <a:xfrm>
              <a:off x="388571" y="2165364"/>
              <a:ext cx="129809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chemeClr val="accent1"/>
                  </a:solidFill>
                  <a:effectLst/>
                  <a:uLnTx/>
                  <a:uFillTx/>
                  <a:latin typeface="Calibri" panose="020F0502020204030204"/>
                </a:rPr>
                <a:t>Azure Databricks</a:t>
              </a:r>
            </a:p>
          </p:txBody>
        </p:sp>
        <p:sp>
          <p:nvSpPr>
            <p:cNvPr id="72" name="TextBox 71">
              <a:extLst>
                <a:ext uri="{FF2B5EF4-FFF2-40B4-BE49-F238E27FC236}">
                  <a16:creationId xmlns:a16="http://schemas.microsoft.com/office/drawing/2014/main" id="{A44BCE3C-7CCB-4436-AE4B-70C437FE0EDB}"/>
                </a:ext>
              </a:extLst>
            </p:cNvPr>
            <p:cNvSpPr txBox="1"/>
            <p:nvPr/>
          </p:nvSpPr>
          <p:spPr>
            <a:xfrm>
              <a:off x="47020" y="2894520"/>
              <a:ext cx="1981200" cy="316623"/>
            </a:xfrm>
            <a:prstGeom prst="rect">
              <a:avLst/>
            </a:prstGeom>
            <a:noFill/>
          </p:spPr>
          <p:txBody>
            <a:bodyPr wrap="square" rtlCol="0">
              <a:spAutoFit/>
            </a:bodyPr>
            <a:lstStyle/>
            <a:p>
              <a:pPr algn="ctr"/>
              <a:r>
                <a:rPr lang="en-US" sz="1200" dirty="0"/>
                <a:t>CDC Producer Job</a:t>
              </a:r>
            </a:p>
          </p:txBody>
        </p:sp>
      </p:grpSp>
      <p:cxnSp>
        <p:nvCxnSpPr>
          <p:cNvPr id="108" name="Elbow Connector 129">
            <a:extLst>
              <a:ext uri="{FF2B5EF4-FFF2-40B4-BE49-F238E27FC236}">
                <a16:creationId xmlns:a16="http://schemas.microsoft.com/office/drawing/2014/main" id="{7025ACB8-D0BD-4113-8B0D-F86DB3F025CC}"/>
              </a:ext>
            </a:extLst>
          </p:cNvPr>
          <p:cNvCxnSpPr>
            <a:cxnSpLocks/>
          </p:cNvCxnSpPr>
          <p:nvPr/>
        </p:nvCxnSpPr>
        <p:spPr>
          <a:xfrm rot="16200000" flipH="1">
            <a:off x="6853436" y="2247366"/>
            <a:ext cx="1591086" cy="1"/>
          </a:xfrm>
          <a:prstGeom prst="bentConnector3">
            <a:avLst>
              <a:gd name="adj1" fmla="val 50000"/>
            </a:avLst>
          </a:prstGeom>
          <a:ln>
            <a:solidFill>
              <a:srgbClr val="00B050"/>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11" name="Rectangle: Rounded Corners 110">
            <a:extLst>
              <a:ext uri="{FF2B5EF4-FFF2-40B4-BE49-F238E27FC236}">
                <a16:creationId xmlns:a16="http://schemas.microsoft.com/office/drawing/2014/main" id="{BACFE89C-03E2-439C-8847-5E4A51EBEF2F}"/>
              </a:ext>
            </a:extLst>
          </p:cNvPr>
          <p:cNvSpPr/>
          <p:nvPr/>
        </p:nvSpPr>
        <p:spPr>
          <a:xfrm>
            <a:off x="4288140" y="3781948"/>
            <a:ext cx="1745644" cy="1146214"/>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accent1"/>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chemeClr val="accent1"/>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accent1"/>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chemeClr val="accent1"/>
              </a:solidFill>
              <a:effectLst/>
              <a:uLnTx/>
              <a:uFillTx/>
              <a:latin typeface="Calibri" panose="020F0502020204030204"/>
            </a:endParaRPr>
          </a:p>
        </p:txBody>
      </p:sp>
      <p:pic>
        <p:nvPicPr>
          <p:cNvPr id="112" name="Picture 111">
            <a:extLst>
              <a:ext uri="{FF2B5EF4-FFF2-40B4-BE49-F238E27FC236}">
                <a16:creationId xmlns:a16="http://schemas.microsoft.com/office/drawing/2014/main" id="{63E48D96-182C-414F-9407-575770497E8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80202" y="3993941"/>
            <a:ext cx="448663" cy="524890"/>
          </a:xfrm>
          <a:prstGeom prst="rect">
            <a:avLst/>
          </a:prstGeom>
        </p:spPr>
      </p:pic>
      <p:sp>
        <p:nvSpPr>
          <p:cNvPr id="116" name="TextBox 115">
            <a:extLst>
              <a:ext uri="{FF2B5EF4-FFF2-40B4-BE49-F238E27FC236}">
                <a16:creationId xmlns:a16="http://schemas.microsoft.com/office/drawing/2014/main" id="{F137C8B1-885F-4F25-96B1-BA6FD92F992B}"/>
              </a:ext>
            </a:extLst>
          </p:cNvPr>
          <p:cNvSpPr txBox="1"/>
          <p:nvPr/>
        </p:nvSpPr>
        <p:spPr>
          <a:xfrm>
            <a:off x="4472055" y="3848908"/>
            <a:ext cx="129809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chemeClr val="accent1"/>
                </a:solidFill>
                <a:effectLst/>
                <a:uLnTx/>
                <a:uFillTx/>
                <a:latin typeface="Calibri" panose="020F0502020204030204"/>
              </a:rPr>
              <a:t>Azure Databricks</a:t>
            </a:r>
          </a:p>
        </p:txBody>
      </p:sp>
      <p:sp>
        <p:nvSpPr>
          <p:cNvPr id="118" name="TextBox 117">
            <a:extLst>
              <a:ext uri="{FF2B5EF4-FFF2-40B4-BE49-F238E27FC236}">
                <a16:creationId xmlns:a16="http://schemas.microsoft.com/office/drawing/2014/main" id="{D65EDA39-BC88-4810-8F65-27AF3A138D29}"/>
              </a:ext>
            </a:extLst>
          </p:cNvPr>
          <p:cNvSpPr txBox="1"/>
          <p:nvPr/>
        </p:nvSpPr>
        <p:spPr>
          <a:xfrm>
            <a:off x="4189778" y="4446098"/>
            <a:ext cx="1981200" cy="461665"/>
          </a:xfrm>
          <a:prstGeom prst="rect">
            <a:avLst/>
          </a:prstGeom>
          <a:noFill/>
        </p:spPr>
        <p:txBody>
          <a:bodyPr wrap="square" rtlCol="0">
            <a:spAutoFit/>
          </a:bodyPr>
          <a:lstStyle/>
          <a:p>
            <a:pPr algn="ctr"/>
            <a:r>
              <a:rPr lang="en-US" sz="1200" dirty="0"/>
              <a:t>CDC Consumer &amp; Curation Jobs </a:t>
            </a:r>
          </a:p>
        </p:txBody>
      </p:sp>
      <p:cxnSp>
        <p:nvCxnSpPr>
          <p:cNvPr id="119" name="Straight Arrow Connector 118">
            <a:extLst>
              <a:ext uri="{FF2B5EF4-FFF2-40B4-BE49-F238E27FC236}">
                <a16:creationId xmlns:a16="http://schemas.microsoft.com/office/drawing/2014/main" id="{B28375D6-531D-4AEB-95C7-A0816A60E620}"/>
              </a:ext>
            </a:extLst>
          </p:cNvPr>
          <p:cNvCxnSpPr>
            <a:cxnSpLocks/>
          </p:cNvCxnSpPr>
          <p:nvPr/>
        </p:nvCxnSpPr>
        <p:spPr>
          <a:xfrm flipV="1">
            <a:off x="5139644" y="4920831"/>
            <a:ext cx="0" cy="677632"/>
          </a:xfrm>
          <a:prstGeom prst="straightConnector1">
            <a:avLst/>
          </a:prstGeom>
          <a:ln>
            <a:solidFill>
              <a:schemeClr val="accent2">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18101656-58B4-43AC-B1B6-62B7012B58D0}"/>
              </a:ext>
            </a:extLst>
          </p:cNvPr>
          <p:cNvCxnSpPr>
            <a:cxnSpLocks/>
          </p:cNvCxnSpPr>
          <p:nvPr/>
        </p:nvCxnSpPr>
        <p:spPr>
          <a:xfrm flipH="1" flipV="1">
            <a:off x="5160962" y="3615634"/>
            <a:ext cx="1" cy="166315"/>
          </a:xfrm>
          <a:prstGeom prst="straightConnector1">
            <a:avLst/>
          </a:prstGeom>
          <a:ln>
            <a:solidFill>
              <a:schemeClr val="accent2">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9C6CADF-EBDD-4B73-A1F1-431DE8543205}"/>
              </a:ext>
            </a:extLst>
          </p:cNvPr>
          <p:cNvCxnSpPr>
            <a:cxnSpLocks/>
            <a:endCxn id="92" idx="1"/>
          </p:cNvCxnSpPr>
          <p:nvPr/>
        </p:nvCxnSpPr>
        <p:spPr>
          <a:xfrm>
            <a:off x="5160962" y="3588537"/>
            <a:ext cx="1924664" cy="20466"/>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4E8CCBF9-C1C3-4893-B559-A543BAC3DC5E}"/>
              </a:ext>
            </a:extLst>
          </p:cNvPr>
          <p:cNvCxnSpPr>
            <a:cxnSpLocks/>
            <a:stCxn id="96" idx="0"/>
            <a:endCxn id="68" idx="2"/>
          </p:cNvCxnSpPr>
          <p:nvPr/>
        </p:nvCxnSpPr>
        <p:spPr>
          <a:xfrm flipV="1">
            <a:off x="909475" y="4947338"/>
            <a:ext cx="0" cy="378290"/>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4" name="Rectangle: Rounded Corners 143">
            <a:extLst>
              <a:ext uri="{FF2B5EF4-FFF2-40B4-BE49-F238E27FC236}">
                <a16:creationId xmlns:a16="http://schemas.microsoft.com/office/drawing/2014/main" id="{27C7EA6A-8BBA-4E85-A533-458FB80E0BA0}"/>
              </a:ext>
            </a:extLst>
          </p:cNvPr>
          <p:cNvSpPr/>
          <p:nvPr/>
        </p:nvSpPr>
        <p:spPr>
          <a:xfrm>
            <a:off x="9605851" y="80934"/>
            <a:ext cx="2223349" cy="824343"/>
          </a:xfrm>
          <a:prstGeom prst="roundRect">
            <a:avLst/>
          </a:prstGeom>
          <a:ln>
            <a:solidFill>
              <a:schemeClr val="accent1"/>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Historian, e.g. </a:t>
            </a:r>
            <a:r>
              <a:rPr lang="en-US" sz="1200" dirty="0">
                <a:solidFill>
                  <a:prstClr val="black"/>
                </a:solidFill>
                <a:latin typeface="Calibri" panose="020F0502020204030204"/>
              </a:rPr>
              <a:t>5.1.4 &amp; 5.1.5</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CDC, e.g. 5.1.3 &amp; 5.1.7 </a:t>
            </a:r>
          </a:p>
        </p:txBody>
      </p:sp>
      <p:sp>
        <p:nvSpPr>
          <p:cNvPr id="147" name="Rectangle: Rounded Corners 60">
            <a:extLst>
              <a:ext uri="{FF2B5EF4-FFF2-40B4-BE49-F238E27FC236}">
                <a16:creationId xmlns:a16="http://schemas.microsoft.com/office/drawing/2014/main" id="{A84C2A38-B3B6-430E-ABFA-CEF0A60B295C}"/>
              </a:ext>
            </a:extLst>
          </p:cNvPr>
          <p:cNvSpPr/>
          <p:nvPr/>
        </p:nvSpPr>
        <p:spPr>
          <a:xfrm>
            <a:off x="4889887" y="5732857"/>
            <a:ext cx="1982053" cy="740596"/>
          </a:xfrm>
          <a:prstGeom prst="roundRect">
            <a:avLst/>
          </a:prstGeom>
          <a:ln>
            <a:solidFill>
              <a:schemeClr val="accent2">
                <a:lumMod val="50000"/>
              </a:schemeClr>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dirty="0">
              <a:solidFill>
                <a:prstClr val="black"/>
              </a:solidFill>
              <a:latin typeface="Calibri" panose="020F0502020204030204"/>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prstClr val="black"/>
                </a:solidFill>
                <a:latin typeface="Calibri" panose="020F0502020204030204"/>
              </a:rPr>
              <a:t>RAW Delta – Snapshot of the source tables.</a:t>
            </a:r>
          </a:p>
          <a:p>
            <a:pPr marL="171450" lvl="0" indent="-171450">
              <a:buFont typeface="Arial" panose="020B0604020202020204" pitchFamily="34" charset="0"/>
              <a:buChar char="•"/>
              <a:defRPr/>
            </a:pPr>
            <a:r>
              <a:rPr lang="en-US" sz="1000" dirty="0">
                <a:solidFill>
                  <a:prstClr val="black"/>
                </a:solidFill>
              </a:rPr>
              <a:t>Operation = “U” or “I” or “D”</a:t>
            </a:r>
            <a:endParaRPr lang="en-US" sz="1000" dirty="0">
              <a:solidFill>
                <a:prstClr val="black"/>
              </a:solidFill>
              <a:latin typeface="Calibri" panose="020F0502020204030204"/>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prstClr val="black"/>
                </a:solidFill>
                <a:latin typeface="Calibri" panose="020F0502020204030204"/>
              </a:rPr>
              <a:t>Operation = “D” Hard delete </a:t>
            </a:r>
          </a:p>
        </p:txBody>
      </p:sp>
      <p:sp>
        <p:nvSpPr>
          <p:cNvPr id="148" name="Rectangle: Rounded Corners 60">
            <a:extLst>
              <a:ext uri="{FF2B5EF4-FFF2-40B4-BE49-F238E27FC236}">
                <a16:creationId xmlns:a16="http://schemas.microsoft.com/office/drawing/2014/main" id="{31899965-702E-457A-A938-E8F61D5D1EFF}"/>
              </a:ext>
            </a:extLst>
          </p:cNvPr>
          <p:cNvSpPr/>
          <p:nvPr/>
        </p:nvSpPr>
        <p:spPr>
          <a:xfrm>
            <a:off x="5346294" y="2231245"/>
            <a:ext cx="1982053" cy="740596"/>
          </a:xfrm>
          <a:prstGeom prst="roundRect">
            <a:avLst/>
          </a:prstGeom>
          <a:ln>
            <a:solidFill>
              <a:schemeClr val="accent2">
                <a:lumMod val="50000"/>
              </a:schemeClr>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dirty="0">
              <a:solidFill>
                <a:prstClr val="black"/>
              </a:solidFill>
              <a:latin typeface="Calibri" panose="020F0502020204030204"/>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prstClr val="black"/>
                </a:solidFill>
                <a:latin typeface="Calibri" panose="020F0502020204030204"/>
              </a:rPr>
              <a:t>RAW Delta – Snapshot of the source tables.</a:t>
            </a:r>
          </a:p>
          <a:p>
            <a:pPr marL="171450" lvl="0" indent="-171450">
              <a:buFont typeface="Arial" panose="020B0604020202020204" pitchFamily="34" charset="0"/>
              <a:buChar char="•"/>
              <a:defRPr/>
            </a:pPr>
            <a:r>
              <a:rPr lang="en-US" sz="1000" dirty="0">
                <a:solidFill>
                  <a:prstClr val="black"/>
                </a:solidFill>
              </a:rPr>
              <a:t>Operation = “U” or “I” or “D”</a:t>
            </a:r>
            <a:endParaRPr lang="en-US" sz="1000" dirty="0">
              <a:solidFill>
                <a:prstClr val="black"/>
              </a:solidFill>
              <a:latin typeface="Calibri" panose="020F0502020204030204"/>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prstClr val="black"/>
                </a:solidFill>
                <a:latin typeface="Calibri" panose="020F0502020204030204"/>
              </a:rPr>
              <a:t>Operation = “D” Soft delete </a:t>
            </a:r>
          </a:p>
        </p:txBody>
      </p:sp>
    </p:spTree>
    <p:extLst>
      <p:ext uri="{BB962C8B-B14F-4D97-AF65-F5344CB8AC3E}">
        <p14:creationId xmlns:p14="http://schemas.microsoft.com/office/powerpoint/2010/main" val="547347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5D1D362-9B2B-466D-9CFD-9ABDE655C955}"/>
              </a:ext>
            </a:extLst>
          </p:cNvPr>
          <p:cNvSpPr/>
          <p:nvPr/>
        </p:nvSpPr>
        <p:spPr>
          <a:xfrm>
            <a:off x="38021" y="770388"/>
            <a:ext cx="1879215" cy="2510445"/>
          </a:xfrm>
          <a:prstGeom prst="round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3" name="Flowchart: Multidocument 2">
            <a:extLst>
              <a:ext uri="{FF2B5EF4-FFF2-40B4-BE49-F238E27FC236}">
                <a16:creationId xmlns:a16="http://schemas.microsoft.com/office/drawing/2014/main" id="{D85025CD-6EDC-434A-8462-D2C8FD9F7BB9}"/>
              </a:ext>
            </a:extLst>
          </p:cNvPr>
          <p:cNvSpPr/>
          <p:nvPr/>
        </p:nvSpPr>
        <p:spPr>
          <a:xfrm>
            <a:off x="402886" y="1852741"/>
            <a:ext cx="1270375" cy="604008"/>
          </a:xfrm>
          <a:prstGeom prst="flowChartMultidocument">
            <a:avLst/>
          </a:prstGeom>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Raw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Data Sample  </a:t>
            </a:r>
            <a:r>
              <a:rPr lang="en-US" sz="1200" dirty="0">
                <a:solidFill>
                  <a:prstClr val="black"/>
                </a:solidFill>
                <a:latin typeface="Calibri" panose="020F0502020204030204"/>
              </a:rPr>
              <a:t>S</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ources</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Flowchart: Multidocument 3">
            <a:extLst>
              <a:ext uri="{FF2B5EF4-FFF2-40B4-BE49-F238E27FC236}">
                <a16:creationId xmlns:a16="http://schemas.microsoft.com/office/drawing/2014/main" id="{7BDC59CF-2E9F-436D-9344-9A0A36B876F0}"/>
              </a:ext>
            </a:extLst>
          </p:cNvPr>
          <p:cNvSpPr/>
          <p:nvPr/>
        </p:nvSpPr>
        <p:spPr>
          <a:xfrm>
            <a:off x="402887" y="1039935"/>
            <a:ext cx="1270375" cy="604008"/>
          </a:xfrm>
          <a:prstGeom prst="flowChartMultidocument">
            <a:avLst/>
          </a:prstGeom>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CDC Sample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Data Sources</a:t>
            </a:r>
          </a:p>
        </p:txBody>
      </p:sp>
      <p:cxnSp>
        <p:nvCxnSpPr>
          <p:cNvPr id="10" name="Straight Arrow Connector 9">
            <a:extLst>
              <a:ext uri="{FF2B5EF4-FFF2-40B4-BE49-F238E27FC236}">
                <a16:creationId xmlns:a16="http://schemas.microsoft.com/office/drawing/2014/main" id="{96DB438D-D3F6-4135-9023-E667A26B4F7F}"/>
              </a:ext>
            </a:extLst>
          </p:cNvPr>
          <p:cNvCxnSpPr>
            <a:cxnSpLocks/>
          </p:cNvCxnSpPr>
          <p:nvPr/>
        </p:nvCxnSpPr>
        <p:spPr>
          <a:xfrm flipV="1">
            <a:off x="1917236" y="1953348"/>
            <a:ext cx="986413" cy="2"/>
          </a:xfrm>
          <a:prstGeom prst="straightConnector1">
            <a:avLst/>
          </a:prstGeom>
          <a:ln>
            <a:solidFill>
              <a:schemeClr val="accent1"/>
            </a:solidFill>
            <a:prstDash val="dash"/>
            <a:tailEnd type="triangle"/>
          </a:ln>
        </p:spPr>
        <p:style>
          <a:lnRef idx="1">
            <a:schemeClr val="accent2"/>
          </a:lnRef>
          <a:fillRef idx="0">
            <a:schemeClr val="accent2"/>
          </a:fillRef>
          <a:effectRef idx="0">
            <a:schemeClr val="accent2"/>
          </a:effectRef>
          <a:fontRef idx="minor">
            <a:schemeClr val="tx1"/>
          </a:fontRef>
        </p:style>
      </p:cxnSp>
      <p:sp>
        <p:nvSpPr>
          <p:cNvPr id="11" name="Rectangle 10">
            <a:extLst>
              <a:ext uri="{FF2B5EF4-FFF2-40B4-BE49-F238E27FC236}">
                <a16:creationId xmlns:a16="http://schemas.microsoft.com/office/drawing/2014/main" id="{9DB813A4-CE05-449B-BF22-A9F396273A76}"/>
              </a:ext>
            </a:extLst>
          </p:cNvPr>
          <p:cNvSpPr/>
          <p:nvPr/>
        </p:nvSpPr>
        <p:spPr>
          <a:xfrm>
            <a:off x="6258790" y="887435"/>
            <a:ext cx="2565399" cy="2098830"/>
          </a:xfrm>
          <a:prstGeom prst="rect">
            <a:avLst/>
          </a:prstGeom>
          <a:solidFill>
            <a:schemeClr val="bg1"/>
          </a:solidFill>
          <a:ln w="9525">
            <a:solidFill>
              <a:schemeClr val="bg2"/>
            </a:solidFill>
            <a:miter lim="800000"/>
            <a:headEnd/>
            <a:tailEnd/>
          </a:ln>
          <a:effectLst>
            <a:outerShdw blurRad="50800" dist="12700" dir="2700000" algn="tl" rotWithShape="0">
              <a:prstClr val="black">
                <a:alpha val="40000"/>
              </a:prstClr>
            </a:outerShdw>
          </a:effectLst>
        </p:spPr>
        <p:txBody>
          <a:bodyPr wrap="square" tIns="91440" bIns="91440" rtlCol="0" anchor="t">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alibri" panose="020F0502020204030204"/>
              <a:ea typeface="+mn-ea"/>
              <a:cs typeface="+mn-cs"/>
            </a:endParaRPr>
          </a:p>
        </p:txBody>
      </p:sp>
      <p:grpSp>
        <p:nvGrpSpPr>
          <p:cNvPr id="28" name="Group 27">
            <a:extLst>
              <a:ext uri="{FF2B5EF4-FFF2-40B4-BE49-F238E27FC236}">
                <a16:creationId xmlns:a16="http://schemas.microsoft.com/office/drawing/2014/main" id="{5D5D7C0B-6DBD-4E63-8ED0-7ACB68023897}"/>
              </a:ext>
            </a:extLst>
          </p:cNvPr>
          <p:cNvGrpSpPr/>
          <p:nvPr/>
        </p:nvGrpSpPr>
        <p:grpSpPr>
          <a:xfrm>
            <a:off x="6469584" y="1180501"/>
            <a:ext cx="2157573" cy="1872842"/>
            <a:chOff x="6469584" y="1180501"/>
            <a:chExt cx="2157573" cy="1872842"/>
          </a:xfrm>
        </p:grpSpPr>
        <p:sp>
          <p:nvSpPr>
            <p:cNvPr id="12" name="Rectangle: Rounded Corners 11">
              <a:extLst>
                <a:ext uri="{FF2B5EF4-FFF2-40B4-BE49-F238E27FC236}">
                  <a16:creationId xmlns:a16="http://schemas.microsoft.com/office/drawing/2014/main" id="{40521EAB-5724-4A68-8A9D-22EFD068BD13}"/>
                </a:ext>
              </a:extLst>
            </p:cNvPr>
            <p:cNvSpPr/>
            <p:nvPr/>
          </p:nvSpPr>
          <p:spPr>
            <a:xfrm>
              <a:off x="6637008" y="1194831"/>
              <a:ext cx="1565467" cy="432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RAW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3" name="TextBox 12">
              <a:extLst>
                <a:ext uri="{FF2B5EF4-FFF2-40B4-BE49-F238E27FC236}">
                  <a16:creationId xmlns:a16="http://schemas.microsoft.com/office/drawing/2014/main" id="{CC17F0DE-309C-48B5-B031-A1D43ACD95A4}"/>
                </a:ext>
              </a:extLst>
            </p:cNvPr>
            <p:cNvSpPr txBox="1"/>
            <p:nvPr/>
          </p:nvSpPr>
          <p:spPr>
            <a:xfrm>
              <a:off x="6469584" y="2591678"/>
              <a:ext cx="215757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72C4"/>
                  </a:solidFill>
                  <a:effectLst/>
                  <a:uLnTx/>
                  <a:uFillTx/>
                  <a:latin typeface="Calibri" panose="020F0502020204030204"/>
                  <a:ea typeface="+mn-ea"/>
                  <a:cs typeface="+mn-cs"/>
                </a:rPr>
                <a:t>Azure Data Lake Store Gen2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72C4"/>
                  </a:solidFill>
                  <a:effectLst/>
                  <a:uLnTx/>
                  <a:uFillTx/>
                  <a:latin typeface="Calibri" panose="020F0502020204030204"/>
                  <a:ea typeface="+mn-ea"/>
                  <a:cs typeface="+mn-cs"/>
                </a:rPr>
                <a:t>(Full Datasets)</a:t>
              </a:r>
            </a:p>
          </p:txBody>
        </p:sp>
        <p:pic>
          <p:nvPicPr>
            <p:cNvPr id="14" name="Picture 2" descr="Image result for azure data lake icon">
              <a:extLst>
                <a:ext uri="{FF2B5EF4-FFF2-40B4-BE49-F238E27FC236}">
                  <a16:creationId xmlns:a16="http://schemas.microsoft.com/office/drawing/2014/main" id="{EA74F19D-7990-45A6-B533-F1384A59B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7448" y="1180501"/>
              <a:ext cx="935265" cy="491013"/>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Rounded Corners 14">
              <a:extLst>
                <a:ext uri="{FF2B5EF4-FFF2-40B4-BE49-F238E27FC236}">
                  <a16:creationId xmlns:a16="http://schemas.microsoft.com/office/drawing/2014/main" id="{77005584-52CF-48EB-8930-F336FE25407D}"/>
                </a:ext>
              </a:extLst>
            </p:cNvPr>
            <p:cNvSpPr/>
            <p:nvPr/>
          </p:nvSpPr>
          <p:spPr>
            <a:xfrm>
              <a:off x="6501651" y="2038759"/>
              <a:ext cx="2093440" cy="432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CDC 		</a:t>
              </a:r>
              <a:endPar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pic>
          <p:nvPicPr>
            <p:cNvPr id="16" name="Picture 2" descr="Image result for azure data lake icon">
              <a:extLst>
                <a:ext uri="{FF2B5EF4-FFF2-40B4-BE49-F238E27FC236}">
                  <a16:creationId xmlns:a16="http://schemas.microsoft.com/office/drawing/2014/main" id="{D8F751A0-58B6-4015-BE08-F8EFB69A2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4464" y="2006778"/>
              <a:ext cx="935265" cy="49101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43" name="Straight Arrow Connector 42">
            <a:extLst>
              <a:ext uri="{FF2B5EF4-FFF2-40B4-BE49-F238E27FC236}">
                <a16:creationId xmlns:a16="http://schemas.microsoft.com/office/drawing/2014/main" id="{F77A859F-C842-45AC-BD87-433F218EFBC1}"/>
              </a:ext>
            </a:extLst>
          </p:cNvPr>
          <p:cNvCxnSpPr>
            <a:cxnSpLocks/>
            <a:endCxn id="11" idx="1"/>
          </p:cNvCxnSpPr>
          <p:nvPr/>
        </p:nvCxnSpPr>
        <p:spPr>
          <a:xfrm flipV="1">
            <a:off x="4743390" y="1936850"/>
            <a:ext cx="1515400" cy="16498"/>
          </a:xfrm>
          <a:prstGeom prst="straightConnector1">
            <a:avLst/>
          </a:prstGeom>
          <a:ln>
            <a:solidFill>
              <a:schemeClr val="accent1"/>
            </a:solidFill>
            <a:prstDash val="dash"/>
            <a:tailEnd type="triangle"/>
          </a:ln>
        </p:spPr>
        <p:style>
          <a:lnRef idx="1">
            <a:schemeClr val="accent2"/>
          </a:lnRef>
          <a:fillRef idx="0">
            <a:schemeClr val="accent2"/>
          </a:fillRef>
          <a:effectRef idx="0">
            <a:schemeClr val="accent2"/>
          </a:effectRef>
          <a:fontRef idx="minor">
            <a:schemeClr val="tx1"/>
          </a:fontRef>
        </p:style>
      </p:cxnSp>
      <p:sp>
        <p:nvSpPr>
          <p:cNvPr id="29" name="TextBox 28">
            <a:extLst>
              <a:ext uri="{FF2B5EF4-FFF2-40B4-BE49-F238E27FC236}">
                <a16:creationId xmlns:a16="http://schemas.microsoft.com/office/drawing/2014/main" id="{80CE93A6-1061-4716-AFDD-85102830A8AF}"/>
              </a:ext>
            </a:extLst>
          </p:cNvPr>
          <p:cNvSpPr txBox="1"/>
          <p:nvPr/>
        </p:nvSpPr>
        <p:spPr>
          <a:xfrm>
            <a:off x="9556179" y="1180400"/>
            <a:ext cx="2157573" cy="2123658"/>
          </a:xfrm>
          <a:prstGeom prst="rect">
            <a:avLst/>
          </a:prstGeom>
          <a:noFill/>
        </p:spPr>
        <p:txBody>
          <a:bodyPr wrap="square" rtlCol="0">
            <a:spAutoFit/>
          </a:bodyPr>
          <a:lstStyle/>
          <a:p>
            <a:pPr marL="171450" lvl="0" indent="-171450">
              <a:buFont typeface="Arial" panose="020B0604020202020204" pitchFamily="34" charset="0"/>
              <a:buChar char="•"/>
            </a:pPr>
            <a:r>
              <a:rPr lang="en-US" sz="1200" dirty="0">
                <a:solidFill>
                  <a:prstClr val="black"/>
                </a:solidFill>
              </a:rPr>
              <a:t>Historian:  Simulate the volume of the current Raw data store to total target raw records: 30 Billion over 2000 raw tables;</a:t>
            </a:r>
          </a:p>
          <a:p>
            <a:pPr marL="171450" lvl="0" indent="-171450">
              <a:buFont typeface="Arial" panose="020B0604020202020204" pitchFamily="34" charset="0"/>
              <a:buChar char="•"/>
            </a:pPr>
            <a:endParaRPr lang="en-US" sz="1200" dirty="0">
              <a:solidFill>
                <a:prstClr val="black"/>
              </a:solidFill>
            </a:endParaRPr>
          </a:p>
          <a:p>
            <a:pPr marL="171450" lvl="0" indent="-171450">
              <a:buFont typeface="Arial" panose="020B0604020202020204" pitchFamily="34" charset="0"/>
              <a:buChar char="•"/>
            </a:pPr>
            <a:r>
              <a:rPr lang="en-US" sz="1200" dirty="0">
                <a:solidFill>
                  <a:prstClr val="black"/>
                </a:solidFill>
              </a:rPr>
              <a:t>CDC: Randomly make up the CDC records e.g. 5M, with different transaction types, e.g. 30% INSERT, 50% UPDATE, 20% DELETE;</a:t>
            </a:r>
          </a:p>
        </p:txBody>
      </p:sp>
      <p:sp>
        <p:nvSpPr>
          <p:cNvPr id="33" name="TextBox 32">
            <a:extLst>
              <a:ext uri="{FF2B5EF4-FFF2-40B4-BE49-F238E27FC236}">
                <a16:creationId xmlns:a16="http://schemas.microsoft.com/office/drawing/2014/main" id="{0A4C9C50-6CCF-4337-85C7-5B90B3274478}"/>
              </a:ext>
            </a:extLst>
          </p:cNvPr>
          <p:cNvSpPr txBox="1"/>
          <p:nvPr/>
        </p:nvSpPr>
        <p:spPr>
          <a:xfrm>
            <a:off x="14291" y="123454"/>
            <a:ext cx="5030673" cy="369332"/>
          </a:xfrm>
          <a:prstGeom prst="rect">
            <a:avLst/>
          </a:prstGeom>
          <a:noFill/>
        </p:spPr>
        <p:txBody>
          <a:bodyPr wrap="none" rtlCol="0">
            <a:spAutoFit/>
          </a:bodyPr>
          <a:lstStyle/>
          <a:p>
            <a:pPr lvl="0">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Step #</a:t>
            </a:r>
            <a:r>
              <a:rPr lang="en-US" dirty="0">
                <a:solidFill>
                  <a:prstClr val="black"/>
                </a:solidFill>
              </a:rPr>
              <a:t>2  Make up the Historian and CDC Datasets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8" name="Table 17">
            <a:extLst>
              <a:ext uri="{FF2B5EF4-FFF2-40B4-BE49-F238E27FC236}">
                <a16:creationId xmlns:a16="http://schemas.microsoft.com/office/drawing/2014/main" id="{829F900E-D33A-4BFE-B25E-879C643FF85E}"/>
              </a:ext>
            </a:extLst>
          </p:cNvPr>
          <p:cNvGraphicFramePr>
            <a:graphicFrameLocks noGrp="1"/>
          </p:cNvGraphicFramePr>
          <p:nvPr>
            <p:extLst>
              <p:ext uri="{D42A27DB-BD31-4B8C-83A1-F6EECF244321}">
                <p14:modId xmlns:p14="http://schemas.microsoft.com/office/powerpoint/2010/main" val="144400408"/>
              </p:ext>
            </p:extLst>
          </p:nvPr>
        </p:nvGraphicFramePr>
        <p:xfrm>
          <a:off x="1578137" y="3871739"/>
          <a:ext cx="7246052" cy="2098826"/>
        </p:xfrm>
        <a:graphic>
          <a:graphicData uri="http://schemas.openxmlformats.org/drawingml/2006/table">
            <a:tbl>
              <a:tblPr firstRow="1" firstCol="1" bandRow="1">
                <a:tableStyleId>{5C22544A-7EE6-4342-B048-85BDC9FD1C3A}</a:tableStyleId>
              </a:tblPr>
              <a:tblGrid>
                <a:gridCol w="572550">
                  <a:extLst>
                    <a:ext uri="{9D8B030D-6E8A-4147-A177-3AD203B41FA5}">
                      <a16:colId xmlns:a16="http://schemas.microsoft.com/office/drawing/2014/main" val="1562782276"/>
                    </a:ext>
                  </a:extLst>
                </a:gridCol>
                <a:gridCol w="592170">
                  <a:extLst>
                    <a:ext uri="{9D8B030D-6E8A-4147-A177-3AD203B41FA5}">
                      <a16:colId xmlns:a16="http://schemas.microsoft.com/office/drawing/2014/main" val="4170128070"/>
                    </a:ext>
                  </a:extLst>
                </a:gridCol>
                <a:gridCol w="1014893">
                  <a:extLst>
                    <a:ext uri="{9D8B030D-6E8A-4147-A177-3AD203B41FA5}">
                      <a16:colId xmlns:a16="http://schemas.microsoft.com/office/drawing/2014/main" val="1238028790"/>
                    </a:ext>
                  </a:extLst>
                </a:gridCol>
                <a:gridCol w="1923659">
                  <a:extLst>
                    <a:ext uri="{9D8B030D-6E8A-4147-A177-3AD203B41FA5}">
                      <a16:colId xmlns:a16="http://schemas.microsoft.com/office/drawing/2014/main" val="2170672770"/>
                    </a:ext>
                  </a:extLst>
                </a:gridCol>
                <a:gridCol w="1765807">
                  <a:extLst>
                    <a:ext uri="{9D8B030D-6E8A-4147-A177-3AD203B41FA5}">
                      <a16:colId xmlns:a16="http://schemas.microsoft.com/office/drawing/2014/main" val="2337692435"/>
                    </a:ext>
                  </a:extLst>
                </a:gridCol>
                <a:gridCol w="1376973">
                  <a:extLst>
                    <a:ext uri="{9D8B030D-6E8A-4147-A177-3AD203B41FA5}">
                      <a16:colId xmlns:a16="http://schemas.microsoft.com/office/drawing/2014/main" val="342655303"/>
                    </a:ext>
                  </a:extLst>
                </a:gridCol>
              </a:tblGrid>
              <a:tr h="729635">
                <a:tc>
                  <a:txBody>
                    <a:bodyPr/>
                    <a:lstStyle/>
                    <a:p>
                      <a:pPr marL="0" marR="0">
                        <a:spcBef>
                          <a:spcPts val="600"/>
                        </a:spcBef>
                        <a:spcAft>
                          <a:spcPts val="0"/>
                        </a:spcAft>
                      </a:pPr>
                      <a:r>
                        <a:rPr lang="en-US" sz="1100">
                          <a:effectLst/>
                        </a:rPr>
                        <a:t>SNO</a:t>
                      </a:r>
                      <a:endParaRPr lang="en-US" sz="1100">
                        <a:effectLst/>
                        <a:latin typeface="Tahoma" panose="020B060403050404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spcBef>
                          <a:spcPts val="600"/>
                        </a:spcBef>
                        <a:spcAft>
                          <a:spcPts val="0"/>
                        </a:spcAft>
                      </a:pPr>
                      <a:r>
                        <a:rPr lang="en-US" sz="1100">
                          <a:effectLst/>
                        </a:rPr>
                        <a:t> </a:t>
                      </a:r>
                      <a:endParaRPr lang="en-US" sz="1100">
                        <a:effectLst/>
                        <a:latin typeface="Tahoma" panose="020B0604030504040204" pitchFamily="34" charset="0"/>
                        <a:ea typeface="DengXian" panose="02010600030101010101" pitchFamily="2" charset="-122"/>
                        <a:cs typeface="Times New Roman" panose="02020603050405020304" pitchFamily="18" charset="0"/>
                      </a:endParaRPr>
                    </a:p>
                  </a:txBody>
                  <a:tcPr marL="0" marR="0" marT="0" marB="0"/>
                </a:tc>
                <a:tc>
                  <a:txBody>
                    <a:bodyPr/>
                    <a:lstStyle/>
                    <a:p>
                      <a:pPr marL="0" marR="0">
                        <a:spcBef>
                          <a:spcPts val="600"/>
                        </a:spcBef>
                        <a:spcAft>
                          <a:spcPts val="0"/>
                        </a:spcAft>
                      </a:pPr>
                      <a:r>
                        <a:rPr lang="en-US" sz="1100">
                          <a:effectLst/>
                        </a:rPr>
                        <a:t>No. of Tables</a:t>
                      </a:r>
                      <a:endParaRPr lang="en-US" sz="1100">
                        <a:effectLst/>
                        <a:latin typeface="Tahoma" panose="020B060403050404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spcBef>
                          <a:spcPts val="600"/>
                        </a:spcBef>
                        <a:spcAft>
                          <a:spcPts val="0"/>
                        </a:spcAft>
                      </a:pPr>
                      <a:r>
                        <a:rPr lang="en-US" sz="1100">
                          <a:effectLst/>
                        </a:rPr>
                        <a:t>Records Reference </a:t>
                      </a:r>
                    </a:p>
                    <a:p>
                      <a:pPr marL="0" marR="0">
                        <a:spcBef>
                          <a:spcPts val="600"/>
                        </a:spcBef>
                        <a:spcAft>
                          <a:spcPts val="0"/>
                        </a:spcAft>
                      </a:pPr>
                      <a:r>
                        <a:rPr lang="en-US" sz="1100">
                          <a:effectLst/>
                        </a:rPr>
                        <a:t>Table </a:t>
                      </a:r>
                      <a:endParaRPr lang="en-US" sz="1100">
                        <a:effectLst/>
                        <a:latin typeface="Tahoma" panose="020B060403050404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spcBef>
                          <a:spcPts val="600"/>
                        </a:spcBef>
                        <a:spcAft>
                          <a:spcPts val="0"/>
                        </a:spcAft>
                      </a:pPr>
                      <a:r>
                        <a:rPr lang="en-US" sz="1100">
                          <a:effectLst/>
                        </a:rPr>
                        <a:t># Of Records per Table</a:t>
                      </a:r>
                      <a:endParaRPr lang="en-US" sz="1100">
                        <a:effectLst/>
                        <a:latin typeface="Tahoma" panose="020B060403050404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spcBef>
                          <a:spcPts val="600"/>
                        </a:spcBef>
                        <a:spcAft>
                          <a:spcPts val="0"/>
                        </a:spcAft>
                      </a:pPr>
                      <a:r>
                        <a:rPr lang="en-US" sz="1100">
                          <a:effectLst/>
                        </a:rPr>
                        <a:t># Of Total Records.</a:t>
                      </a:r>
                      <a:endParaRPr lang="en-US" sz="1100">
                        <a:effectLst/>
                        <a:latin typeface="Tahoma" panose="020B0604030504040204" pitchFamily="34" charset="0"/>
                        <a:ea typeface="DengXian"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418860728"/>
                  </a:ext>
                </a:extLst>
              </a:tr>
              <a:tr h="382833">
                <a:tc>
                  <a:txBody>
                    <a:bodyPr/>
                    <a:lstStyle/>
                    <a:p>
                      <a:pPr marL="0" marR="0" algn="r">
                        <a:spcBef>
                          <a:spcPts val="600"/>
                        </a:spcBef>
                        <a:spcAft>
                          <a:spcPts val="0"/>
                        </a:spcAft>
                      </a:pPr>
                      <a:r>
                        <a:rPr lang="en-US" sz="1100">
                          <a:effectLst/>
                        </a:rPr>
                        <a:t>1</a:t>
                      </a:r>
                      <a:endParaRPr lang="en-US" sz="1100">
                        <a:effectLst/>
                        <a:latin typeface="Tahoma" panose="020B060403050404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spcBef>
                          <a:spcPts val="600"/>
                        </a:spcBef>
                        <a:spcAft>
                          <a:spcPts val="0"/>
                        </a:spcAft>
                      </a:pPr>
                      <a:r>
                        <a:rPr lang="en-US" sz="1100">
                          <a:effectLst/>
                        </a:rPr>
                        <a:t> </a:t>
                      </a:r>
                      <a:endParaRPr lang="en-US" sz="1100">
                        <a:effectLst/>
                        <a:latin typeface="Tahoma" panose="020B0604030504040204" pitchFamily="34" charset="0"/>
                        <a:ea typeface="DengXian" panose="02010600030101010101" pitchFamily="2" charset="-122"/>
                        <a:cs typeface="Times New Roman" panose="02020603050405020304" pitchFamily="18" charset="0"/>
                      </a:endParaRPr>
                    </a:p>
                  </a:txBody>
                  <a:tcPr marL="0" marR="0" marT="0" marB="0"/>
                </a:tc>
                <a:tc>
                  <a:txBody>
                    <a:bodyPr/>
                    <a:lstStyle/>
                    <a:p>
                      <a:pPr marL="0" marR="0">
                        <a:spcBef>
                          <a:spcPts val="600"/>
                        </a:spcBef>
                        <a:spcAft>
                          <a:spcPts val="0"/>
                        </a:spcAft>
                      </a:pPr>
                      <a:r>
                        <a:rPr lang="en-US" sz="1100">
                          <a:effectLst/>
                        </a:rPr>
                        <a:t>10</a:t>
                      </a:r>
                      <a:endParaRPr lang="en-US" sz="1100">
                        <a:effectLst/>
                        <a:latin typeface="Tahoma" panose="020B060403050404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marL="0" marR="0">
                        <a:spcBef>
                          <a:spcPts val="600"/>
                        </a:spcBef>
                        <a:spcAft>
                          <a:spcPts val="0"/>
                        </a:spcAft>
                      </a:pPr>
                      <a:r>
                        <a:rPr lang="en-US" sz="1100">
                          <a:effectLst/>
                        </a:rPr>
                        <a:t>VBAP</a:t>
                      </a:r>
                      <a:endParaRPr lang="en-US" sz="1100">
                        <a:effectLst/>
                        <a:latin typeface="Tahoma" panose="020B060403050404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spcBef>
                          <a:spcPts val="600"/>
                        </a:spcBef>
                        <a:spcAft>
                          <a:spcPts val="0"/>
                        </a:spcAft>
                      </a:pPr>
                      <a:r>
                        <a:rPr lang="en-US" sz="1100">
                          <a:effectLst/>
                        </a:rPr>
                        <a:t>1 Billion</a:t>
                      </a:r>
                      <a:endParaRPr lang="en-US" sz="1100">
                        <a:effectLst/>
                        <a:latin typeface="Tahoma" panose="020B060403050404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spcBef>
                          <a:spcPts val="600"/>
                        </a:spcBef>
                        <a:spcAft>
                          <a:spcPts val="0"/>
                        </a:spcAft>
                      </a:pPr>
                      <a:r>
                        <a:rPr lang="en-US" sz="1100">
                          <a:effectLst/>
                        </a:rPr>
                        <a:t>10 Billion</a:t>
                      </a:r>
                      <a:endParaRPr lang="en-US" sz="1100">
                        <a:effectLst/>
                        <a:latin typeface="Tahoma" panose="020B0604030504040204" pitchFamily="34" charset="0"/>
                        <a:ea typeface="DengXian"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908713748"/>
                  </a:ext>
                </a:extLst>
              </a:tr>
              <a:tr h="328786">
                <a:tc>
                  <a:txBody>
                    <a:bodyPr/>
                    <a:lstStyle/>
                    <a:p>
                      <a:pPr marL="0" marR="0" algn="r">
                        <a:spcBef>
                          <a:spcPts val="600"/>
                        </a:spcBef>
                        <a:spcAft>
                          <a:spcPts val="0"/>
                        </a:spcAft>
                      </a:pPr>
                      <a:r>
                        <a:rPr lang="en-US" sz="1100">
                          <a:effectLst/>
                        </a:rPr>
                        <a:t>2</a:t>
                      </a:r>
                      <a:endParaRPr lang="en-US" sz="1100">
                        <a:effectLst/>
                        <a:latin typeface="Tahoma" panose="020B060403050404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spcBef>
                          <a:spcPts val="600"/>
                        </a:spcBef>
                        <a:spcAft>
                          <a:spcPts val="0"/>
                        </a:spcAft>
                      </a:pPr>
                      <a:r>
                        <a:rPr lang="en-US" sz="1100">
                          <a:effectLst/>
                        </a:rPr>
                        <a:t> </a:t>
                      </a:r>
                      <a:endParaRPr lang="en-US" sz="1100">
                        <a:effectLst/>
                        <a:latin typeface="Tahoma" panose="020B0604030504040204" pitchFamily="34" charset="0"/>
                        <a:ea typeface="DengXian" panose="02010600030101010101" pitchFamily="2" charset="-122"/>
                        <a:cs typeface="Times New Roman" panose="02020603050405020304" pitchFamily="18" charset="0"/>
                      </a:endParaRPr>
                    </a:p>
                  </a:txBody>
                  <a:tcPr marL="0" marR="0" marT="0" marB="0"/>
                </a:tc>
                <a:tc>
                  <a:txBody>
                    <a:bodyPr/>
                    <a:lstStyle/>
                    <a:p>
                      <a:pPr marL="0" marR="0">
                        <a:spcBef>
                          <a:spcPts val="600"/>
                        </a:spcBef>
                        <a:spcAft>
                          <a:spcPts val="0"/>
                        </a:spcAft>
                      </a:pPr>
                      <a:r>
                        <a:rPr lang="en-US" sz="1100">
                          <a:effectLst/>
                        </a:rPr>
                        <a:t>10</a:t>
                      </a:r>
                      <a:endParaRPr lang="en-US" sz="1100">
                        <a:effectLst/>
                        <a:latin typeface="Tahoma" panose="020B060403050404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marL="0" marR="0">
                        <a:spcBef>
                          <a:spcPts val="600"/>
                        </a:spcBef>
                        <a:spcAft>
                          <a:spcPts val="0"/>
                        </a:spcAft>
                      </a:pPr>
                      <a:r>
                        <a:rPr lang="en-US" sz="1100">
                          <a:effectLst/>
                        </a:rPr>
                        <a:t>VBAK</a:t>
                      </a:r>
                      <a:endParaRPr lang="en-US" sz="1100">
                        <a:effectLst/>
                        <a:latin typeface="Tahoma" panose="020B060403050404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spcBef>
                          <a:spcPts val="600"/>
                        </a:spcBef>
                        <a:spcAft>
                          <a:spcPts val="0"/>
                        </a:spcAft>
                      </a:pPr>
                      <a:r>
                        <a:rPr lang="en-US" sz="1100">
                          <a:effectLst/>
                        </a:rPr>
                        <a:t>0.5 Billion</a:t>
                      </a:r>
                      <a:endParaRPr lang="en-US" sz="1100">
                        <a:effectLst/>
                        <a:latin typeface="Tahoma" panose="020B060403050404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spcBef>
                          <a:spcPts val="600"/>
                        </a:spcBef>
                        <a:spcAft>
                          <a:spcPts val="0"/>
                        </a:spcAft>
                      </a:pPr>
                      <a:r>
                        <a:rPr lang="en-US" sz="1100">
                          <a:effectLst/>
                        </a:rPr>
                        <a:t>5 Billion</a:t>
                      </a:r>
                      <a:endParaRPr lang="en-US" sz="1100">
                        <a:effectLst/>
                        <a:latin typeface="Tahoma" panose="020B0604030504040204" pitchFamily="34" charset="0"/>
                        <a:ea typeface="DengXian"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73324157"/>
                  </a:ext>
                </a:extLst>
              </a:tr>
              <a:tr h="328786">
                <a:tc>
                  <a:txBody>
                    <a:bodyPr/>
                    <a:lstStyle/>
                    <a:p>
                      <a:pPr marL="0" marR="0" algn="r">
                        <a:spcBef>
                          <a:spcPts val="600"/>
                        </a:spcBef>
                        <a:spcAft>
                          <a:spcPts val="0"/>
                        </a:spcAft>
                      </a:pPr>
                      <a:r>
                        <a:rPr lang="en-US" sz="1100">
                          <a:effectLst/>
                        </a:rPr>
                        <a:t>3</a:t>
                      </a:r>
                      <a:endParaRPr lang="en-US" sz="1100">
                        <a:effectLst/>
                        <a:latin typeface="Tahoma" panose="020B060403050404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spcBef>
                          <a:spcPts val="600"/>
                        </a:spcBef>
                        <a:spcAft>
                          <a:spcPts val="0"/>
                        </a:spcAft>
                      </a:pPr>
                      <a:r>
                        <a:rPr lang="en-US" sz="1100">
                          <a:effectLst/>
                        </a:rPr>
                        <a:t> </a:t>
                      </a:r>
                      <a:endParaRPr lang="en-US" sz="1100">
                        <a:effectLst/>
                        <a:latin typeface="Tahoma" panose="020B0604030504040204" pitchFamily="34" charset="0"/>
                        <a:ea typeface="DengXian" panose="02010600030101010101" pitchFamily="2" charset="-122"/>
                        <a:cs typeface="Times New Roman" panose="02020603050405020304" pitchFamily="18" charset="0"/>
                      </a:endParaRPr>
                    </a:p>
                  </a:txBody>
                  <a:tcPr marL="0" marR="0" marT="0" marB="0"/>
                </a:tc>
                <a:tc>
                  <a:txBody>
                    <a:bodyPr/>
                    <a:lstStyle/>
                    <a:p>
                      <a:pPr marL="0" marR="0">
                        <a:spcBef>
                          <a:spcPts val="600"/>
                        </a:spcBef>
                        <a:spcAft>
                          <a:spcPts val="0"/>
                        </a:spcAft>
                      </a:pPr>
                      <a:r>
                        <a:rPr lang="en-US" sz="1100">
                          <a:effectLst/>
                        </a:rPr>
                        <a:t>30</a:t>
                      </a:r>
                      <a:endParaRPr lang="en-US" sz="1100">
                        <a:effectLst/>
                        <a:latin typeface="Tahoma" panose="020B060403050404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marL="0" marR="0">
                        <a:spcBef>
                          <a:spcPts val="600"/>
                        </a:spcBef>
                        <a:spcAft>
                          <a:spcPts val="0"/>
                        </a:spcAft>
                      </a:pPr>
                      <a:r>
                        <a:rPr lang="en-US" sz="1100">
                          <a:effectLst/>
                        </a:rPr>
                        <a:t>F4211</a:t>
                      </a:r>
                      <a:endParaRPr lang="en-US" sz="1100">
                        <a:effectLst/>
                        <a:latin typeface="Tahoma" panose="020B060403050404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spcBef>
                          <a:spcPts val="600"/>
                        </a:spcBef>
                        <a:spcAft>
                          <a:spcPts val="0"/>
                        </a:spcAft>
                      </a:pPr>
                      <a:r>
                        <a:rPr lang="en-US" sz="1100">
                          <a:effectLst/>
                        </a:rPr>
                        <a:t>0.25 Billion</a:t>
                      </a:r>
                      <a:endParaRPr lang="en-US" sz="1100">
                        <a:effectLst/>
                        <a:latin typeface="Tahoma" panose="020B060403050404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spcBef>
                          <a:spcPts val="600"/>
                        </a:spcBef>
                        <a:spcAft>
                          <a:spcPts val="0"/>
                        </a:spcAft>
                      </a:pPr>
                      <a:r>
                        <a:rPr lang="en-US" sz="1100">
                          <a:effectLst/>
                        </a:rPr>
                        <a:t>7.5 Billion</a:t>
                      </a:r>
                      <a:endParaRPr lang="en-US" sz="1100">
                        <a:effectLst/>
                        <a:latin typeface="Tahoma" panose="020B0604030504040204" pitchFamily="34" charset="0"/>
                        <a:ea typeface="DengXian"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705897819"/>
                  </a:ext>
                </a:extLst>
              </a:tr>
              <a:tr h="328786">
                <a:tc>
                  <a:txBody>
                    <a:bodyPr/>
                    <a:lstStyle/>
                    <a:p>
                      <a:pPr marL="0" marR="0" algn="r">
                        <a:spcBef>
                          <a:spcPts val="600"/>
                        </a:spcBef>
                        <a:spcAft>
                          <a:spcPts val="0"/>
                        </a:spcAft>
                      </a:pPr>
                      <a:r>
                        <a:rPr lang="en-US" sz="1100">
                          <a:effectLst/>
                        </a:rPr>
                        <a:t>4</a:t>
                      </a:r>
                      <a:endParaRPr lang="en-US" sz="1100">
                        <a:effectLst/>
                        <a:latin typeface="Tahoma" panose="020B060403050404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spcBef>
                          <a:spcPts val="600"/>
                        </a:spcBef>
                        <a:spcAft>
                          <a:spcPts val="0"/>
                        </a:spcAft>
                      </a:pPr>
                      <a:r>
                        <a:rPr lang="en-US" sz="1100">
                          <a:effectLst/>
                        </a:rPr>
                        <a:t> </a:t>
                      </a:r>
                      <a:endParaRPr lang="en-US" sz="1100">
                        <a:effectLst/>
                        <a:latin typeface="Tahoma" panose="020B0604030504040204" pitchFamily="34" charset="0"/>
                        <a:ea typeface="DengXian" panose="02010600030101010101" pitchFamily="2" charset="-122"/>
                        <a:cs typeface="Times New Roman" panose="02020603050405020304" pitchFamily="18" charset="0"/>
                      </a:endParaRPr>
                    </a:p>
                  </a:txBody>
                  <a:tcPr marL="0" marR="0" marT="0" marB="0"/>
                </a:tc>
                <a:tc>
                  <a:txBody>
                    <a:bodyPr/>
                    <a:lstStyle/>
                    <a:p>
                      <a:pPr marL="0" marR="0">
                        <a:spcBef>
                          <a:spcPts val="600"/>
                        </a:spcBef>
                        <a:spcAft>
                          <a:spcPts val="0"/>
                        </a:spcAft>
                      </a:pPr>
                      <a:r>
                        <a:rPr lang="en-US" sz="1100">
                          <a:effectLst/>
                        </a:rPr>
                        <a:t>1950</a:t>
                      </a:r>
                      <a:endParaRPr lang="en-US" sz="1100">
                        <a:effectLst/>
                        <a:latin typeface="Tahoma" panose="020B060403050404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marL="0" marR="0">
                        <a:spcBef>
                          <a:spcPts val="600"/>
                        </a:spcBef>
                        <a:spcAft>
                          <a:spcPts val="0"/>
                        </a:spcAft>
                      </a:pPr>
                      <a:r>
                        <a:rPr lang="en-US" sz="1100">
                          <a:effectLst/>
                        </a:rPr>
                        <a:t>VBKD, F4201</a:t>
                      </a:r>
                      <a:endParaRPr lang="en-US" sz="1100">
                        <a:effectLst/>
                        <a:latin typeface="Tahoma" panose="020B060403050404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spcBef>
                          <a:spcPts val="600"/>
                        </a:spcBef>
                        <a:spcAft>
                          <a:spcPts val="0"/>
                        </a:spcAft>
                      </a:pPr>
                      <a:r>
                        <a:rPr lang="en-US" sz="1100">
                          <a:effectLst/>
                        </a:rPr>
                        <a:t>varying sizes</a:t>
                      </a:r>
                      <a:endParaRPr lang="en-US" sz="1100">
                        <a:effectLst/>
                        <a:latin typeface="Tahoma" panose="020B060403050404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spcBef>
                          <a:spcPts val="600"/>
                        </a:spcBef>
                        <a:spcAft>
                          <a:spcPts val="0"/>
                        </a:spcAft>
                      </a:pPr>
                      <a:r>
                        <a:rPr lang="en-US" sz="1100" dirty="0">
                          <a:effectLst/>
                        </a:rPr>
                        <a:t>7.5 Billion</a:t>
                      </a:r>
                      <a:endParaRPr lang="en-US" sz="1100" dirty="0">
                        <a:effectLst/>
                        <a:latin typeface="Tahoma" panose="020B0604030504040204" pitchFamily="34" charset="0"/>
                        <a:ea typeface="DengXian"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328885620"/>
                  </a:ext>
                </a:extLst>
              </a:tr>
            </a:tbl>
          </a:graphicData>
        </a:graphic>
      </p:graphicFrame>
      <p:sp>
        <p:nvSpPr>
          <p:cNvPr id="39" name="Rectangle: Rounded Corners 38">
            <a:extLst>
              <a:ext uri="{FF2B5EF4-FFF2-40B4-BE49-F238E27FC236}">
                <a16:creationId xmlns:a16="http://schemas.microsoft.com/office/drawing/2014/main" id="{A853EF3B-6B9A-40F8-9E2C-BF670244D8C2}"/>
              </a:ext>
            </a:extLst>
          </p:cNvPr>
          <p:cNvSpPr/>
          <p:nvPr/>
        </p:nvSpPr>
        <p:spPr>
          <a:xfrm>
            <a:off x="9605851" y="80934"/>
            <a:ext cx="2223349" cy="824343"/>
          </a:xfrm>
          <a:prstGeom prst="roundRect">
            <a:avLst/>
          </a:prstGeom>
          <a:ln>
            <a:solidFill>
              <a:schemeClr val="accent1"/>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Makeup DS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e.g. </a:t>
            </a:r>
            <a:r>
              <a:rPr lang="en-US" sz="1200" dirty="0">
                <a:solidFill>
                  <a:prstClr val="black"/>
                </a:solidFill>
                <a:latin typeface="Calibri" panose="020F0502020204030204"/>
              </a:rPr>
              <a:t>5.1.2 &amp; 5.1.3</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40" name="Rectangle: Rounded Corners 39">
            <a:extLst>
              <a:ext uri="{FF2B5EF4-FFF2-40B4-BE49-F238E27FC236}">
                <a16:creationId xmlns:a16="http://schemas.microsoft.com/office/drawing/2014/main" id="{DEEACDE1-7F4A-475F-B3A0-A66B44272DAB}"/>
              </a:ext>
            </a:extLst>
          </p:cNvPr>
          <p:cNvSpPr/>
          <p:nvPr/>
        </p:nvSpPr>
        <p:spPr>
          <a:xfrm>
            <a:off x="3754173" y="7092678"/>
            <a:ext cx="2223349" cy="824343"/>
          </a:xfrm>
          <a:prstGeom prst="roundRect">
            <a:avLst/>
          </a:prstGeom>
          <a:ln>
            <a:solidFill>
              <a:schemeClr val="accent1"/>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Historian, e.g. </a:t>
            </a:r>
            <a:r>
              <a:rPr lang="en-US" sz="1200" dirty="0">
                <a:solidFill>
                  <a:prstClr val="black"/>
                </a:solidFill>
                <a:latin typeface="Calibri" panose="020F0502020204030204"/>
              </a:rPr>
              <a:t>5.1.4 &amp; 5.1.5</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CDC, e.g. 5.1.3 &amp; 5.1.7 </a:t>
            </a:r>
          </a:p>
        </p:txBody>
      </p:sp>
      <p:grpSp>
        <p:nvGrpSpPr>
          <p:cNvPr id="47" name="Group 46">
            <a:extLst>
              <a:ext uri="{FF2B5EF4-FFF2-40B4-BE49-F238E27FC236}">
                <a16:creationId xmlns:a16="http://schemas.microsoft.com/office/drawing/2014/main" id="{C2E114CD-8C14-4B11-939E-1FDEDC93D4D6}"/>
              </a:ext>
            </a:extLst>
          </p:cNvPr>
          <p:cNvGrpSpPr/>
          <p:nvPr/>
        </p:nvGrpSpPr>
        <p:grpSpPr>
          <a:xfrm>
            <a:off x="2884647" y="1374354"/>
            <a:ext cx="1981200" cy="1123437"/>
            <a:chOff x="47020" y="2138084"/>
            <a:chExt cx="1981200" cy="1284140"/>
          </a:xfrm>
        </p:grpSpPr>
        <p:sp>
          <p:nvSpPr>
            <p:cNvPr id="50" name="Rectangle: Rounded Corners 49">
              <a:extLst>
                <a:ext uri="{FF2B5EF4-FFF2-40B4-BE49-F238E27FC236}">
                  <a16:creationId xmlns:a16="http://schemas.microsoft.com/office/drawing/2014/main" id="{22473B83-63D1-44CE-A459-85D44FFFBC90}"/>
                </a:ext>
              </a:extLst>
            </p:cNvPr>
            <p:cNvSpPr/>
            <p:nvPr/>
          </p:nvSpPr>
          <p:spPr>
            <a:xfrm>
              <a:off x="124063" y="2138084"/>
              <a:ext cx="1745644" cy="125555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accent1"/>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chemeClr val="accent1"/>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accent1"/>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chemeClr val="accent1"/>
                </a:solidFill>
                <a:effectLst/>
                <a:uLnTx/>
                <a:uFillTx/>
                <a:latin typeface="Calibri" panose="020F0502020204030204"/>
              </a:endParaRPr>
            </a:p>
          </p:txBody>
        </p:sp>
        <p:pic>
          <p:nvPicPr>
            <p:cNvPr id="51" name="Picture 50">
              <a:extLst>
                <a:ext uri="{FF2B5EF4-FFF2-40B4-BE49-F238E27FC236}">
                  <a16:creationId xmlns:a16="http://schemas.microsoft.com/office/drawing/2014/main" id="{DC4906A6-E038-448D-A385-509F89AE80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444" y="2442363"/>
              <a:ext cx="448663" cy="524890"/>
            </a:xfrm>
            <a:prstGeom prst="rect">
              <a:avLst/>
            </a:prstGeom>
          </p:spPr>
        </p:pic>
        <p:sp>
          <p:nvSpPr>
            <p:cNvPr id="53" name="TextBox 52">
              <a:extLst>
                <a:ext uri="{FF2B5EF4-FFF2-40B4-BE49-F238E27FC236}">
                  <a16:creationId xmlns:a16="http://schemas.microsoft.com/office/drawing/2014/main" id="{2EE3E3DB-D031-453E-AF53-90AF792CFB90}"/>
                </a:ext>
              </a:extLst>
            </p:cNvPr>
            <p:cNvSpPr txBox="1"/>
            <p:nvPr/>
          </p:nvSpPr>
          <p:spPr>
            <a:xfrm>
              <a:off x="388571" y="2165364"/>
              <a:ext cx="129809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chemeClr val="accent1"/>
                  </a:solidFill>
                  <a:effectLst/>
                  <a:uLnTx/>
                  <a:uFillTx/>
                  <a:latin typeface="Calibri" panose="020F0502020204030204"/>
                </a:rPr>
                <a:t>Azure Databricks</a:t>
              </a:r>
            </a:p>
          </p:txBody>
        </p:sp>
        <p:sp>
          <p:nvSpPr>
            <p:cNvPr id="54" name="TextBox 53">
              <a:extLst>
                <a:ext uri="{FF2B5EF4-FFF2-40B4-BE49-F238E27FC236}">
                  <a16:creationId xmlns:a16="http://schemas.microsoft.com/office/drawing/2014/main" id="{485BFA59-F353-479A-9ACF-3A5DBCF35EDC}"/>
                </a:ext>
              </a:extLst>
            </p:cNvPr>
            <p:cNvSpPr txBox="1"/>
            <p:nvPr/>
          </p:nvSpPr>
          <p:spPr>
            <a:xfrm>
              <a:off x="47020" y="2894520"/>
              <a:ext cx="1981200" cy="527704"/>
            </a:xfrm>
            <a:prstGeom prst="rect">
              <a:avLst/>
            </a:prstGeom>
            <a:noFill/>
          </p:spPr>
          <p:txBody>
            <a:bodyPr wrap="square" rtlCol="0">
              <a:spAutoFit/>
            </a:bodyPr>
            <a:lstStyle/>
            <a:p>
              <a:pPr algn="ctr"/>
              <a:r>
                <a:rPr lang="en-US" sz="1200" dirty="0"/>
                <a:t>Simulation DS </a:t>
              </a:r>
            </a:p>
            <a:p>
              <a:pPr algn="ctr"/>
              <a:r>
                <a:rPr lang="en-US" sz="1200" dirty="0"/>
                <a:t>Generation Job</a:t>
              </a:r>
            </a:p>
          </p:txBody>
        </p:sp>
      </p:grpSp>
      <p:sp>
        <p:nvSpPr>
          <p:cNvPr id="55" name="TextBox 54">
            <a:extLst>
              <a:ext uri="{FF2B5EF4-FFF2-40B4-BE49-F238E27FC236}">
                <a16:creationId xmlns:a16="http://schemas.microsoft.com/office/drawing/2014/main" id="{34CE4339-44BD-467A-8633-BCC00A3BDF1C}"/>
              </a:ext>
            </a:extLst>
          </p:cNvPr>
          <p:cNvSpPr txBox="1"/>
          <p:nvPr/>
        </p:nvSpPr>
        <p:spPr>
          <a:xfrm>
            <a:off x="-40714" y="2665547"/>
            <a:ext cx="215757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72C4"/>
                </a:solidFill>
                <a:effectLst/>
                <a:uLnTx/>
                <a:uFillTx/>
                <a:latin typeface="Calibri" panose="020F0502020204030204"/>
                <a:ea typeface="+mn-ea"/>
                <a:cs typeface="+mn-cs"/>
              </a:rPr>
              <a:t>Azure Data Lake Store Gen2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4472C4"/>
                </a:solidFill>
                <a:effectLst/>
                <a:uLnTx/>
                <a:uFillTx/>
                <a:latin typeface="Calibri" panose="020F0502020204030204"/>
                <a:ea typeface="+mn-ea"/>
                <a:cs typeface="+mn-cs"/>
              </a:rPr>
              <a:t>(Sample Datasets)</a:t>
            </a:r>
          </a:p>
        </p:txBody>
      </p:sp>
    </p:spTree>
    <p:extLst>
      <p:ext uri="{BB962C8B-B14F-4D97-AF65-F5344CB8AC3E}">
        <p14:creationId xmlns:p14="http://schemas.microsoft.com/office/powerpoint/2010/main" val="1718515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Rounded Corners 67">
            <a:extLst>
              <a:ext uri="{FF2B5EF4-FFF2-40B4-BE49-F238E27FC236}">
                <a16:creationId xmlns:a16="http://schemas.microsoft.com/office/drawing/2014/main" id="{569CF71F-B550-4632-A705-451477616DC3}"/>
              </a:ext>
            </a:extLst>
          </p:cNvPr>
          <p:cNvSpPr/>
          <p:nvPr/>
        </p:nvSpPr>
        <p:spPr>
          <a:xfrm>
            <a:off x="1" y="1304368"/>
            <a:ext cx="8707458" cy="2137022"/>
          </a:xfrm>
          <a:prstGeom prst="roundRect">
            <a:avLst/>
          </a:prstGeom>
          <a:ln>
            <a:solidFill>
              <a:schemeClr val="accent1"/>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grpSp>
        <p:nvGrpSpPr>
          <p:cNvPr id="32" name="Group 31">
            <a:extLst>
              <a:ext uri="{FF2B5EF4-FFF2-40B4-BE49-F238E27FC236}">
                <a16:creationId xmlns:a16="http://schemas.microsoft.com/office/drawing/2014/main" id="{B4AA0235-7B4C-4F90-B53F-1A0E34B063C1}"/>
              </a:ext>
            </a:extLst>
          </p:cNvPr>
          <p:cNvGrpSpPr/>
          <p:nvPr/>
        </p:nvGrpSpPr>
        <p:grpSpPr>
          <a:xfrm>
            <a:off x="64393" y="1991339"/>
            <a:ext cx="1745644" cy="1146214"/>
            <a:chOff x="67338" y="5586251"/>
            <a:chExt cx="1745644" cy="1146214"/>
          </a:xfrm>
        </p:grpSpPr>
        <p:sp>
          <p:nvSpPr>
            <p:cNvPr id="22" name="Rectangle: Rounded Corners 21">
              <a:extLst>
                <a:ext uri="{FF2B5EF4-FFF2-40B4-BE49-F238E27FC236}">
                  <a16:creationId xmlns:a16="http://schemas.microsoft.com/office/drawing/2014/main" id="{AD6E77EF-D86D-4410-B915-D8173D7FC11C}"/>
                </a:ext>
              </a:extLst>
            </p:cNvPr>
            <p:cNvSpPr/>
            <p:nvPr/>
          </p:nvSpPr>
          <p:spPr>
            <a:xfrm>
              <a:off x="67338" y="5586251"/>
              <a:ext cx="1745644" cy="1146214"/>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accent1"/>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chemeClr val="accent1"/>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accent1"/>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chemeClr val="accent1"/>
                </a:solidFill>
                <a:effectLst/>
                <a:uLnTx/>
                <a:uFillTx/>
                <a:latin typeface="Calibri" panose="020F0502020204030204"/>
              </a:endParaRPr>
            </a:p>
          </p:txBody>
        </p:sp>
        <p:pic>
          <p:nvPicPr>
            <p:cNvPr id="4" name="Picture 2" descr="Image result for azure data lake icon">
              <a:extLst>
                <a:ext uri="{FF2B5EF4-FFF2-40B4-BE49-F238E27FC236}">
                  <a16:creationId xmlns:a16="http://schemas.microsoft.com/office/drawing/2014/main" id="{FF849522-2BDE-4D39-BF57-F365A26997B6}"/>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606826" y="5586251"/>
              <a:ext cx="616736" cy="32124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E71C206-53FF-410B-8D2F-F5D8F68D035C}"/>
                </a:ext>
              </a:extLst>
            </p:cNvPr>
            <p:cNvSpPr/>
            <p:nvPr/>
          </p:nvSpPr>
          <p:spPr>
            <a:xfrm>
              <a:off x="248022" y="6127870"/>
              <a:ext cx="1429188" cy="491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CDC Data – Samples  </a:t>
              </a:r>
            </a:p>
          </p:txBody>
        </p:sp>
      </p:grpSp>
      <p:grpSp>
        <p:nvGrpSpPr>
          <p:cNvPr id="31" name="Group 30">
            <a:extLst>
              <a:ext uri="{FF2B5EF4-FFF2-40B4-BE49-F238E27FC236}">
                <a16:creationId xmlns:a16="http://schemas.microsoft.com/office/drawing/2014/main" id="{1BDB1B87-11E1-47C6-AEF3-D037043C09DF}"/>
              </a:ext>
            </a:extLst>
          </p:cNvPr>
          <p:cNvGrpSpPr/>
          <p:nvPr/>
        </p:nvGrpSpPr>
        <p:grpSpPr>
          <a:xfrm>
            <a:off x="2420715" y="1659019"/>
            <a:ext cx="6191952" cy="1453527"/>
            <a:chOff x="1632876" y="1891048"/>
            <a:chExt cx="6191952" cy="1453527"/>
          </a:xfrm>
        </p:grpSpPr>
        <p:grpSp>
          <p:nvGrpSpPr>
            <p:cNvPr id="30" name="Group 29">
              <a:extLst>
                <a:ext uri="{FF2B5EF4-FFF2-40B4-BE49-F238E27FC236}">
                  <a16:creationId xmlns:a16="http://schemas.microsoft.com/office/drawing/2014/main" id="{7D2376DE-4C7F-40C2-9E2A-F96D7261C18F}"/>
                </a:ext>
              </a:extLst>
            </p:cNvPr>
            <p:cNvGrpSpPr/>
            <p:nvPr/>
          </p:nvGrpSpPr>
          <p:grpSpPr>
            <a:xfrm>
              <a:off x="1632876" y="1891048"/>
              <a:ext cx="6074174" cy="1453527"/>
              <a:chOff x="-40390" y="3493811"/>
              <a:chExt cx="6074174" cy="1453527"/>
            </a:xfrm>
          </p:grpSpPr>
          <p:grpSp>
            <p:nvGrpSpPr>
              <p:cNvPr id="6" name="Group 5">
                <a:extLst>
                  <a:ext uri="{FF2B5EF4-FFF2-40B4-BE49-F238E27FC236}">
                    <a16:creationId xmlns:a16="http://schemas.microsoft.com/office/drawing/2014/main" id="{0D8217BF-0AC8-4F8F-A114-86667BC9CA9E}"/>
                  </a:ext>
                </a:extLst>
              </p:cNvPr>
              <p:cNvGrpSpPr/>
              <p:nvPr/>
            </p:nvGrpSpPr>
            <p:grpSpPr>
              <a:xfrm>
                <a:off x="1659732" y="3493811"/>
                <a:ext cx="2607089" cy="1038560"/>
                <a:chOff x="2041308" y="2325505"/>
                <a:chExt cx="2598581" cy="1038560"/>
              </a:xfrm>
            </p:grpSpPr>
            <p:grpSp>
              <p:nvGrpSpPr>
                <p:cNvPr id="7" name="Group 6">
                  <a:extLst>
                    <a:ext uri="{FF2B5EF4-FFF2-40B4-BE49-F238E27FC236}">
                      <a16:creationId xmlns:a16="http://schemas.microsoft.com/office/drawing/2014/main" id="{952D65CF-9066-4E08-8209-46CF681FB9CD}"/>
                    </a:ext>
                  </a:extLst>
                </p:cNvPr>
                <p:cNvGrpSpPr/>
                <p:nvPr/>
              </p:nvGrpSpPr>
              <p:grpSpPr>
                <a:xfrm>
                  <a:off x="2041308" y="2325505"/>
                  <a:ext cx="2598581" cy="1038560"/>
                  <a:chOff x="1917236" y="908383"/>
                  <a:chExt cx="2598581" cy="1038560"/>
                </a:xfrm>
              </p:grpSpPr>
              <p:cxnSp>
                <p:nvCxnSpPr>
                  <p:cNvPr id="9" name="Straight Arrow Connector 8">
                    <a:extLst>
                      <a:ext uri="{FF2B5EF4-FFF2-40B4-BE49-F238E27FC236}">
                        <a16:creationId xmlns:a16="http://schemas.microsoft.com/office/drawing/2014/main" id="{3939454B-A8C8-4388-AEBA-25BC71D50264}"/>
                      </a:ext>
                    </a:extLst>
                  </p:cNvPr>
                  <p:cNvCxnSpPr>
                    <a:cxnSpLocks/>
                  </p:cNvCxnSpPr>
                  <p:nvPr/>
                </p:nvCxnSpPr>
                <p:spPr>
                  <a:xfrm flipV="1">
                    <a:off x="1917236" y="1766542"/>
                    <a:ext cx="1288186" cy="1"/>
                  </a:xfrm>
                  <a:prstGeom prst="straightConnector1">
                    <a:avLst/>
                  </a:prstGeom>
                  <a:ln>
                    <a:solidFill>
                      <a:schemeClr val="accent1"/>
                    </a:solidFill>
                    <a:prstDash val="dash"/>
                    <a:tailEnd type="non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9ECA1C3F-56F0-4DEB-9A60-9B0A10B911B7}"/>
                      </a:ext>
                    </a:extLst>
                  </p:cNvPr>
                  <p:cNvCxnSpPr>
                    <a:cxnSpLocks/>
                  </p:cNvCxnSpPr>
                  <p:nvPr/>
                </p:nvCxnSpPr>
                <p:spPr>
                  <a:xfrm flipV="1">
                    <a:off x="3040342" y="1724066"/>
                    <a:ext cx="1475475" cy="26213"/>
                  </a:xfrm>
                  <a:prstGeom prst="straightConnector1">
                    <a:avLst/>
                  </a:prstGeom>
                  <a:ln>
                    <a:solidFill>
                      <a:schemeClr val="accent1"/>
                    </a:solidFill>
                    <a:prstDash val="dash"/>
                    <a:tailEnd type="triangle"/>
                  </a:ln>
                </p:spPr>
                <p:style>
                  <a:lnRef idx="1">
                    <a:schemeClr val="accent2"/>
                  </a:lnRef>
                  <a:fillRef idx="0">
                    <a:schemeClr val="accent2"/>
                  </a:fillRef>
                  <a:effectRef idx="0">
                    <a:schemeClr val="accent2"/>
                  </a:effectRef>
                  <a:fontRef idx="minor">
                    <a:schemeClr val="tx1"/>
                  </a:fontRef>
                </p:style>
              </p:cxnSp>
              <p:grpSp>
                <p:nvGrpSpPr>
                  <p:cNvPr id="11" name="Group 10">
                    <a:extLst>
                      <a:ext uri="{FF2B5EF4-FFF2-40B4-BE49-F238E27FC236}">
                        <a16:creationId xmlns:a16="http://schemas.microsoft.com/office/drawing/2014/main" id="{BB503CCB-3D79-48A4-A2EF-C8BAD38742BD}"/>
                      </a:ext>
                    </a:extLst>
                  </p:cNvPr>
                  <p:cNvGrpSpPr/>
                  <p:nvPr/>
                </p:nvGrpSpPr>
                <p:grpSpPr>
                  <a:xfrm>
                    <a:off x="2431304" y="1555225"/>
                    <a:ext cx="1510663" cy="391718"/>
                    <a:chOff x="6358854" y="4006533"/>
                    <a:chExt cx="1663303" cy="391718"/>
                  </a:xfrm>
                </p:grpSpPr>
                <p:sp>
                  <p:nvSpPr>
                    <p:cNvPr id="13" name="Rectangle: Rounded Corners 12">
                      <a:extLst>
                        <a:ext uri="{FF2B5EF4-FFF2-40B4-BE49-F238E27FC236}">
                          <a16:creationId xmlns:a16="http://schemas.microsoft.com/office/drawing/2014/main" id="{64777539-BEDC-49B9-AA08-6CE24F1408D8}"/>
                        </a:ext>
                      </a:extLst>
                    </p:cNvPr>
                    <p:cNvSpPr/>
                    <p:nvPr/>
                  </p:nvSpPr>
                  <p:spPr>
                    <a:xfrm>
                      <a:off x="6358854" y="4006533"/>
                      <a:ext cx="1663303" cy="3917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04F078DF-19F2-4BDE-8E97-9E14950CA7A1}"/>
                        </a:ext>
                      </a:extLst>
                    </p:cNvPr>
                    <p:cNvSpPr/>
                    <p:nvPr/>
                  </p:nvSpPr>
                  <p:spPr>
                    <a:xfrm>
                      <a:off x="6531461" y="4127390"/>
                      <a:ext cx="151002" cy="14260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54A937E1-A46D-48A1-BFAB-D63E09AF5530}"/>
                        </a:ext>
                      </a:extLst>
                    </p:cNvPr>
                    <p:cNvSpPr/>
                    <p:nvPr/>
                  </p:nvSpPr>
                  <p:spPr>
                    <a:xfrm>
                      <a:off x="7678328" y="4120416"/>
                      <a:ext cx="151002" cy="14260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6" name="Straight Connector 15">
                      <a:extLst>
                        <a:ext uri="{FF2B5EF4-FFF2-40B4-BE49-F238E27FC236}">
                          <a16:creationId xmlns:a16="http://schemas.microsoft.com/office/drawing/2014/main" id="{313204CA-874B-4915-8654-081A80A08559}"/>
                        </a:ext>
                      </a:extLst>
                    </p:cNvPr>
                    <p:cNvCxnSpPr>
                      <a:cxnSpLocks/>
                      <a:stCxn id="14" idx="6"/>
                      <a:endCxn id="15" idx="2"/>
                    </p:cNvCxnSpPr>
                    <p:nvPr/>
                  </p:nvCxnSpPr>
                  <p:spPr>
                    <a:xfrm flipV="1">
                      <a:off x="6682463" y="4191719"/>
                      <a:ext cx="995865" cy="697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D8B14DDB-7C92-458F-8D75-DD8E8C057C2F}"/>
                      </a:ext>
                    </a:extLst>
                  </p:cNvPr>
                  <p:cNvSpPr txBox="1"/>
                  <p:nvPr/>
                </p:nvSpPr>
                <p:spPr>
                  <a:xfrm>
                    <a:off x="2460297" y="908383"/>
                    <a:ext cx="151066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a:rPr>
                      <a:t>Event Hub with Kafka Endpoint</a:t>
                    </a:r>
                  </a:p>
                </p:txBody>
              </p:sp>
            </p:grpSp>
            <p:pic>
              <p:nvPicPr>
                <p:cNvPr id="8" name="Picture 7">
                  <a:extLst>
                    <a:ext uri="{FF2B5EF4-FFF2-40B4-BE49-F238E27FC236}">
                      <a16:creationId xmlns:a16="http://schemas.microsoft.com/office/drawing/2014/main" id="{9E41027D-E70C-4D90-BD19-6BB9346FBB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24678" y="3007701"/>
                  <a:ext cx="272254" cy="300669"/>
                </a:xfrm>
                <a:prstGeom prst="rect">
                  <a:avLst/>
                </a:prstGeom>
              </p:spPr>
            </p:pic>
          </p:grpSp>
          <p:grpSp>
            <p:nvGrpSpPr>
              <p:cNvPr id="17" name="Group 16">
                <a:extLst>
                  <a:ext uri="{FF2B5EF4-FFF2-40B4-BE49-F238E27FC236}">
                    <a16:creationId xmlns:a16="http://schemas.microsoft.com/office/drawing/2014/main" id="{988E2265-A72E-45B8-A617-420F1786161D}"/>
                  </a:ext>
                </a:extLst>
              </p:cNvPr>
              <p:cNvGrpSpPr/>
              <p:nvPr/>
            </p:nvGrpSpPr>
            <p:grpSpPr>
              <a:xfrm>
                <a:off x="-40390" y="3848908"/>
                <a:ext cx="1981200" cy="1098430"/>
                <a:chOff x="47020" y="2138084"/>
                <a:chExt cx="1981200" cy="1255556"/>
              </a:xfrm>
            </p:grpSpPr>
            <p:sp>
              <p:nvSpPr>
                <p:cNvPr id="18" name="Rectangle: Rounded Corners 17">
                  <a:extLst>
                    <a:ext uri="{FF2B5EF4-FFF2-40B4-BE49-F238E27FC236}">
                      <a16:creationId xmlns:a16="http://schemas.microsoft.com/office/drawing/2014/main" id="{74EB61EA-203C-41C7-8604-B0A4F22FC685}"/>
                    </a:ext>
                  </a:extLst>
                </p:cNvPr>
                <p:cNvSpPr/>
                <p:nvPr/>
              </p:nvSpPr>
              <p:spPr>
                <a:xfrm>
                  <a:off x="124063" y="2138084"/>
                  <a:ext cx="1745644" cy="125555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accent1"/>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chemeClr val="accent1"/>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accent1"/>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chemeClr val="accent1"/>
                    </a:solidFill>
                    <a:effectLst/>
                    <a:uLnTx/>
                    <a:uFillTx/>
                    <a:latin typeface="Calibri" panose="020F0502020204030204"/>
                  </a:endParaRPr>
                </a:p>
              </p:txBody>
            </p:sp>
            <p:pic>
              <p:nvPicPr>
                <p:cNvPr id="19" name="Picture 18">
                  <a:extLst>
                    <a:ext uri="{FF2B5EF4-FFF2-40B4-BE49-F238E27FC236}">
                      <a16:creationId xmlns:a16="http://schemas.microsoft.com/office/drawing/2014/main" id="{04B30B44-3A16-4F37-8F2F-47416A4112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7444" y="2442363"/>
                  <a:ext cx="448663" cy="524890"/>
                </a:xfrm>
                <a:prstGeom prst="rect">
                  <a:avLst/>
                </a:prstGeom>
              </p:spPr>
            </p:pic>
            <p:sp>
              <p:nvSpPr>
                <p:cNvPr id="20" name="TextBox 19">
                  <a:extLst>
                    <a:ext uri="{FF2B5EF4-FFF2-40B4-BE49-F238E27FC236}">
                      <a16:creationId xmlns:a16="http://schemas.microsoft.com/office/drawing/2014/main" id="{4FADAE4E-56FB-45BC-B893-4B9B40994319}"/>
                    </a:ext>
                  </a:extLst>
                </p:cNvPr>
                <p:cNvSpPr txBox="1"/>
                <p:nvPr/>
              </p:nvSpPr>
              <p:spPr>
                <a:xfrm>
                  <a:off x="388571" y="2165364"/>
                  <a:ext cx="129809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chemeClr val="accent1"/>
                      </a:solidFill>
                      <a:effectLst/>
                      <a:uLnTx/>
                      <a:uFillTx/>
                      <a:latin typeface="Calibri" panose="020F0502020204030204"/>
                    </a:rPr>
                    <a:t>Azure Databricks</a:t>
                  </a:r>
                </a:p>
              </p:txBody>
            </p:sp>
            <p:sp>
              <p:nvSpPr>
                <p:cNvPr id="21" name="TextBox 20">
                  <a:extLst>
                    <a:ext uri="{FF2B5EF4-FFF2-40B4-BE49-F238E27FC236}">
                      <a16:creationId xmlns:a16="http://schemas.microsoft.com/office/drawing/2014/main" id="{B086721A-8788-46B7-BDEC-8F25A661AFFF}"/>
                    </a:ext>
                  </a:extLst>
                </p:cNvPr>
                <p:cNvSpPr txBox="1"/>
                <p:nvPr/>
              </p:nvSpPr>
              <p:spPr>
                <a:xfrm>
                  <a:off x="47020" y="2894520"/>
                  <a:ext cx="1981200" cy="316623"/>
                </a:xfrm>
                <a:prstGeom prst="rect">
                  <a:avLst/>
                </a:prstGeom>
                <a:noFill/>
              </p:spPr>
              <p:txBody>
                <a:bodyPr wrap="square" rtlCol="0">
                  <a:spAutoFit/>
                </a:bodyPr>
                <a:lstStyle/>
                <a:p>
                  <a:pPr algn="ctr"/>
                  <a:r>
                    <a:rPr lang="en-US" sz="1200" dirty="0"/>
                    <a:t>CDC Producer Job</a:t>
                  </a:r>
                </a:p>
              </p:txBody>
            </p:sp>
          </p:grpSp>
          <p:sp>
            <p:nvSpPr>
              <p:cNvPr id="23" name="Rectangle: Rounded Corners 22">
                <a:extLst>
                  <a:ext uri="{FF2B5EF4-FFF2-40B4-BE49-F238E27FC236}">
                    <a16:creationId xmlns:a16="http://schemas.microsoft.com/office/drawing/2014/main" id="{66E8B721-ADE8-43E6-AB63-806D96405532}"/>
                  </a:ext>
                </a:extLst>
              </p:cNvPr>
              <p:cNvSpPr/>
              <p:nvPr/>
            </p:nvSpPr>
            <p:spPr>
              <a:xfrm>
                <a:off x="4288140" y="3781948"/>
                <a:ext cx="1745644" cy="1146214"/>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accent1"/>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chemeClr val="accent1"/>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accent1"/>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chemeClr val="accent1"/>
                  </a:solidFill>
                  <a:effectLst/>
                  <a:uLnTx/>
                  <a:uFillTx/>
                  <a:latin typeface="Calibri" panose="020F0502020204030204"/>
                </a:endParaRPr>
              </a:p>
            </p:txBody>
          </p:sp>
          <p:pic>
            <p:nvPicPr>
              <p:cNvPr id="24" name="Picture 23">
                <a:extLst>
                  <a:ext uri="{FF2B5EF4-FFF2-40B4-BE49-F238E27FC236}">
                    <a16:creationId xmlns:a16="http://schemas.microsoft.com/office/drawing/2014/main" id="{7F9FE7A3-A7A8-4781-ADDC-DC92E6C67C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80202" y="3993941"/>
                <a:ext cx="448663" cy="524890"/>
              </a:xfrm>
              <a:prstGeom prst="rect">
                <a:avLst/>
              </a:prstGeom>
            </p:spPr>
          </p:pic>
          <p:sp>
            <p:nvSpPr>
              <p:cNvPr id="25" name="TextBox 24">
                <a:extLst>
                  <a:ext uri="{FF2B5EF4-FFF2-40B4-BE49-F238E27FC236}">
                    <a16:creationId xmlns:a16="http://schemas.microsoft.com/office/drawing/2014/main" id="{CA1CD454-F1E2-40D2-B30F-4BA5606DF3D1}"/>
                  </a:ext>
                </a:extLst>
              </p:cNvPr>
              <p:cNvSpPr txBox="1"/>
              <p:nvPr/>
            </p:nvSpPr>
            <p:spPr>
              <a:xfrm>
                <a:off x="4472055" y="3848908"/>
                <a:ext cx="129809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chemeClr val="accent1"/>
                    </a:solidFill>
                    <a:effectLst/>
                    <a:uLnTx/>
                    <a:uFillTx/>
                    <a:latin typeface="Calibri" panose="020F0502020204030204"/>
                  </a:rPr>
                  <a:t>Azure Databricks</a:t>
                </a:r>
              </a:p>
            </p:txBody>
          </p:sp>
        </p:grpSp>
        <p:sp>
          <p:nvSpPr>
            <p:cNvPr id="26" name="TextBox 25">
              <a:extLst>
                <a:ext uri="{FF2B5EF4-FFF2-40B4-BE49-F238E27FC236}">
                  <a16:creationId xmlns:a16="http://schemas.microsoft.com/office/drawing/2014/main" id="{07544E64-EADD-48D7-AEB5-F64896090070}"/>
                </a:ext>
              </a:extLst>
            </p:cNvPr>
            <p:cNvSpPr txBox="1"/>
            <p:nvPr/>
          </p:nvSpPr>
          <p:spPr>
            <a:xfrm>
              <a:off x="5843628" y="2871865"/>
              <a:ext cx="1981200" cy="461665"/>
            </a:xfrm>
            <a:prstGeom prst="rect">
              <a:avLst/>
            </a:prstGeom>
            <a:noFill/>
          </p:spPr>
          <p:txBody>
            <a:bodyPr wrap="square" rtlCol="0">
              <a:spAutoFit/>
            </a:bodyPr>
            <a:lstStyle/>
            <a:p>
              <a:pPr algn="ctr"/>
              <a:r>
                <a:rPr lang="en-US" sz="1200" dirty="0"/>
                <a:t>CDC Consumer &amp; Curation Jobs</a:t>
              </a:r>
            </a:p>
          </p:txBody>
        </p:sp>
      </p:grpSp>
      <p:grpSp>
        <p:nvGrpSpPr>
          <p:cNvPr id="33" name="Group 32">
            <a:extLst>
              <a:ext uri="{FF2B5EF4-FFF2-40B4-BE49-F238E27FC236}">
                <a16:creationId xmlns:a16="http://schemas.microsoft.com/office/drawing/2014/main" id="{6768CDB9-7B10-464D-9887-30B22B006F03}"/>
              </a:ext>
            </a:extLst>
          </p:cNvPr>
          <p:cNvGrpSpPr/>
          <p:nvPr/>
        </p:nvGrpSpPr>
        <p:grpSpPr>
          <a:xfrm>
            <a:off x="9052740" y="2070476"/>
            <a:ext cx="1089032" cy="924964"/>
            <a:chOff x="7156997" y="3845103"/>
            <a:chExt cx="1089032" cy="924964"/>
          </a:xfrm>
        </p:grpSpPr>
        <p:sp>
          <p:nvSpPr>
            <p:cNvPr id="2" name="Rounded Rectangle 91">
              <a:extLst>
                <a:ext uri="{FF2B5EF4-FFF2-40B4-BE49-F238E27FC236}">
                  <a16:creationId xmlns:a16="http://schemas.microsoft.com/office/drawing/2014/main" id="{A7C59B06-5A20-4F11-A8F9-4551C726AC32}"/>
                </a:ext>
              </a:extLst>
            </p:cNvPr>
            <p:cNvSpPr/>
            <p:nvPr/>
          </p:nvSpPr>
          <p:spPr>
            <a:xfrm>
              <a:off x="7156997" y="3845103"/>
              <a:ext cx="1089032" cy="9249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a:solidFill>
                    <a:schemeClr val="tx1"/>
                  </a:solidFill>
                </a:rPr>
                <a:t>EDM Curated</a:t>
              </a:r>
            </a:p>
            <a:p>
              <a:pPr algn="ctr"/>
              <a:r>
                <a:rPr lang="en-US" sz="1000" dirty="0">
                  <a:solidFill>
                    <a:schemeClr val="tx1"/>
                  </a:solidFill>
                </a:rPr>
                <a:t>(Delta)</a:t>
              </a:r>
            </a:p>
          </p:txBody>
        </p:sp>
        <p:pic>
          <p:nvPicPr>
            <p:cNvPr id="27" name="Picture 2" descr="Image result for azure data lake icon">
              <a:extLst>
                <a:ext uri="{FF2B5EF4-FFF2-40B4-BE49-F238E27FC236}">
                  <a16:creationId xmlns:a16="http://schemas.microsoft.com/office/drawing/2014/main" id="{84A4B94E-F655-49C3-9ABC-D076CCBC3FB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316153" y="4285476"/>
              <a:ext cx="616736" cy="3212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a:extLst>
              <a:ext uri="{FF2B5EF4-FFF2-40B4-BE49-F238E27FC236}">
                <a16:creationId xmlns:a16="http://schemas.microsoft.com/office/drawing/2014/main" id="{B54E1B1F-1E54-4C7B-9221-93341C34074C}"/>
              </a:ext>
            </a:extLst>
          </p:cNvPr>
          <p:cNvGrpSpPr/>
          <p:nvPr/>
        </p:nvGrpSpPr>
        <p:grpSpPr>
          <a:xfrm>
            <a:off x="10842219" y="2007330"/>
            <a:ext cx="1257749" cy="1038560"/>
            <a:chOff x="10156824" y="3664848"/>
            <a:chExt cx="1367624" cy="1285758"/>
          </a:xfrm>
        </p:grpSpPr>
        <p:sp>
          <p:nvSpPr>
            <p:cNvPr id="3" name="Rounded Rectangle 92">
              <a:extLst>
                <a:ext uri="{FF2B5EF4-FFF2-40B4-BE49-F238E27FC236}">
                  <a16:creationId xmlns:a16="http://schemas.microsoft.com/office/drawing/2014/main" id="{17AD05BB-7CE5-456B-B281-52F5ECEF2D56}"/>
                </a:ext>
              </a:extLst>
            </p:cNvPr>
            <p:cNvSpPr/>
            <p:nvPr/>
          </p:nvSpPr>
          <p:spPr>
            <a:xfrm>
              <a:off x="10156824" y="3664848"/>
              <a:ext cx="1367624" cy="12857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GDM (Delta)</a:t>
              </a:r>
            </a:p>
          </p:txBody>
        </p:sp>
        <p:pic>
          <p:nvPicPr>
            <p:cNvPr id="28" name="Picture 2" descr="Image result for azure data lake icon">
              <a:extLst>
                <a:ext uri="{FF2B5EF4-FFF2-40B4-BE49-F238E27FC236}">
                  <a16:creationId xmlns:a16="http://schemas.microsoft.com/office/drawing/2014/main" id="{57E2DDEA-82BD-4FA0-BB47-2AFFA8E517DA}"/>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532268" y="4243494"/>
              <a:ext cx="616736" cy="32124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4" name="Straight Arrow Connector 33">
            <a:extLst>
              <a:ext uri="{FF2B5EF4-FFF2-40B4-BE49-F238E27FC236}">
                <a16:creationId xmlns:a16="http://schemas.microsoft.com/office/drawing/2014/main" id="{86CA6AC2-4EAF-402A-B06B-1C05FF9A98A5}"/>
              </a:ext>
            </a:extLst>
          </p:cNvPr>
          <p:cNvCxnSpPr>
            <a:cxnSpLocks/>
            <a:stCxn id="22" idx="3"/>
            <a:endCxn id="18" idx="1"/>
          </p:cNvCxnSpPr>
          <p:nvPr/>
        </p:nvCxnSpPr>
        <p:spPr>
          <a:xfrm flipV="1">
            <a:off x="1810037" y="2563331"/>
            <a:ext cx="687721" cy="1115"/>
          </a:xfrm>
          <a:prstGeom prst="straightConnector1">
            <a:avLst/>
          </a:prstGeom>
          <a:ln>
            <a:solidFill>
              <a:schemeClr val="accent1"/>
            </a:solidFill>
            <a:prstDash val="dash"/>
            <a:headEnd type="none"/>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a:extLst>
              <a:ext uri="{FF2B5EF4-FFF2-40B4-BE49-F238E27FC236}">
                <a16:creationId xmlns:a16="http://schemas.microsoft.com/office/drawing/2014/main" id="{68D5B8FE-16FB-48A0-8D69-C2F67E1A55FB}"/>
              </a:ext>
            </a:extLst>
          </p:cNvPr>
          <p:cNvCxnSpPr>
            <a:cxnSpLocks/>
            <a:stCxn id="23" idx="3"/>
            <a:endCxn id="2" idx="1"/>
          </p:cNvCxnSpPr>
          <p:nvPr/>
        </p:nvCxnSpPr>
        <p:spPr>
          <a:xfrm>
            <a:off x="8494889" y="2520263"/>
            <a:ext cx="557851" cy="12695"/>
          </a:xfrm>
          <a:prstGeom prst="straightConnector1">
            <a:avLst/>
          </a:prstGeom>
          <a:ln>
            <a:solidFill>
              <a:schemeClr val="accent1"/>
            </a:solidFill>
            <a:prstDash val="dash"/>
            <a:headEnd type="none"/>
            <a:tailEnd type="triangle"/>
          </a:ln>
        </p:spPr>
        <p:style>
          <a:lnRef idx="1">
            <a:schemeClr val="accent2"/>
          </a:lnRef>
          <a:fillRef idx="0">
            <a:schemeClr val="accent2"/>
          </a:fillRef>
          <a:effectRef idx="0">
            <a:schemeClr val="accent2"/>
          </a:effectRef>
          <a:fontRef idx="minor">
            <a:schemeClr val="tx1"/>
          </a:fontRef>
        </p:style>
      </p:cxnSp>
      <p:cxnSp>
        <p:nvCxnSpPr>
          <p:cNvPr id="41" name="Straight Arrow Connector 40">
            <a:extLst>
              <a:ext uri="{FF2B5EF4-FFF2-40B4-BE49-F238E27FC236}">
                <a16:creationId xmlns:a16="http://schemas.microsoft.com/office/drawing/2014/main" id="{DD74BB69-1285-48A8-8D2F-5C4AD82267D8}"/>
              </a:ext>
            </a:extLst>
          </p:cNvPr>
          <p:cNvCxnSpPr>
            <a:cxnSpLocks/>
            <a:stCxn id="2" idx="3"/>
            <a:endCxn id="3" idx="1"/>
          </p:cNvCxnSpPr>
          <p:nvPr/>
        </p:nvCxnSpPr>
        <p:spPr>
          <a:xfrm flipV="1">
            <a:off x="10141772" y="2526610"/>
            <a:ext cx="700447" cy="6348"/>
          </a:xfrm>
          <a:prstGeom prst="straightConnector1">
            <a:avLst/>
          </a:prstGeom>
          <a:ln>
            <a:solidFill>
              <a:schemeClr val="accent1"/>
            </a:solidFill>
            <a:prstDash val="dash"/>
            <a:headEnd type="none"/>
            <a:tailEnd type="triangle"/>
          </a:ln>
        </p:spPr>
        <p:style>
          <a:lnRef idx="1">
            <a:schemeClr val="accent2"/>
          </a:lnRef>
          <a:fillRef idx="0">
            <a:schemeClr val="accent2"/>
          </a:fillRef>
          <a:effectRef idx="0">
            <a:schemeClr val="accent2"/>
          </a:effectRef>
          <a:fontRef idx="minor">
            <a:schemeClr val="tx1"/>
          </a:fontRef>
        </p:style>
      </p:cxnSp>
      <p:sp>
        <p:nvSpPr>
          <p:cNvPr id="49" name="TextBox 48">
            <a:extLst>
              <a:ext uri="{FF2B5EF4-FFF2-40B4-BE49-F238E27FC236}">
                <a16:creationId xmlns:a16="http://schemas.microsoft.com/office/drawing/2014/main" id="{E07640E9-A420-4099-8020-12A1670DA624}"/>
              </a:ext>
            </a:extLst>
          </p:cNvPr>
          <p:cNvSpPr txBox="1"/>
          <p:nvPr/>
        </p:nvSpPr>
        <p:spPr>
          <a:xfrm>
            <a:off x="29774" y="314467"/>
            <a:ext cx="4372141" cy="646331"/>
          </a:xfrm>
          <a:prstGeom prst="rect">
            <a:avLst/>
          </a:prstGeom>
          <a:noFill/>
        </p:spPr>
        <p:txBody>
          <a:bodyPr wrap="square" rtlCol="0">
            <a:spAutoFit/>
          </a:bodyPr>
          <a:lstStyle/>
          <a:p>
            <a:pPr lvl="0">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Step #3</a:t>
            </a:r>
            <a:r>
              <a:rPr lang="en-US" dirty="0">
                <a:solidFill>
                  <a:prstClr val="black"/>
                </a:solidFill>
              </a:rPr>
              <a:t>  End to End Test </a:t>
            </a:r>
          </a:p>
          <a:p>
            <a:pPr lvl="0">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42A55810-1363-4C29-BF96-C4880C1EB7DE}"/>
              </a:ext>
            </a:extLst>
          </p:cNvPr>
          <p:cNvSpPr/>
          <p:nvPr/>
        </p:nvSpPr>
        <p:spPr>
          <a:xfrm>
            <a:off x="2398889" y="5276924"/>
            <a:ext cx="6096000" cy="723275"/>
          </a:xfrm>
          <a:prstGeom prst="rect">
            <a:avLst/>
          </a:prstGeom>
        </p:spPr>
        <p:txBody>
          <a:bodyPr>
            <a:spAutoFit/>
          </a:bodyPr>
          <a:lstStyle/>
          <a:p>
            <a:pPr marL="711835" marR="0" indent="-171450">
              <a:spcBef>
                <a:spcPts val="600"/>
              </a:spcBef>
              <a:spcAft>
                <a:spcPts val="0"/>
              </a:spcAft>
              <a:buFont typeface="Arial" panose="020B0604020202020204" pitchFamily="34" charset="0"/>
              <a:buChar char="•"/>
            </a:pPr>
            <a:r>
              <a:rPr lang="en-US" sz="1200" dirty="0">
                <a:latin typeface="Calibri" panose="020F0502020204030204" pitchFamily="34" charset="0"/>
                <a:ea typeface="DengXian" panose="02010600030101010101" pitchFamily="2" charset="-122"/>
                <a:cs typeface="Calibri" panose="020F0502020204030204" pitchFamily="34" charset="0"/>
              </a:rPr>
              <a:t>Run sample CDC datasets with different scenario use cases on top of the total historian EDM &amp; GDM datasets within a pre-defined SLA e.g.  ~ 5+ Mins;</a:t>
            </a:r>
          </a:p>
          <a:p>
            <a:pPr marL="711835" marR="0" indent="-171450">
              <a:spcBef>
                <a:spcPts val="600"/>
              </a:spcBef>
              <a:spcAft>
                <a:spcPts val="0"/>
              </a:spcAft>
              <a:buFont typeface="Arial" panose="020B0604020202020204" pitchFamily="34" charset="0"/>
              <a:buChar char="•"/>
            </a:pPr>
            <a:r>
              <a:rPr lang="en-US" sz="1200" dirty="0">
                <a:latin typeface="Calibri" panose="020F0502020204030204" pitchFamily="34" charset="0"/>
                <a:ea typeface="DengXian" panose="02010600030101010101" pitchFamily="2" charset="-122"/>
                <a:cs typeface="Calibri" panose="020F0502020204030204" pitchFamily="34" charset="0"/>
              </a:rPr>
              <a:t>Run CDC ingestion &amp; curation from files first, and then streaming source possible;</a:t>
            </a:r>
          </a:p>
        </p:txBody>
      </p:sp>
      <p:sp>
        <p:nvSpPr>
          <p:cNvPr id="51" name="Rectangle: Rounded Corners 50">
            <a:extLst>
              <a:ext uri="{FF2B5EF4-FFF2-40B4-BE49-F238E27FC236}">
                <a16:creationId xmlns:a16="http://schemas.microsoft.com/office/drawing/2014/main" id="{5F09CD81-2C1E-44A1-801B-1C0557513948}"/>
              </a:ext>
            </a:extLst>
          </p:cNvPr>
          <p:cNvSpPr/>
          <p:nvPr/>
        </p:nvSpPr>
        <p:spPr>
          <a:xfrm>
            <a:off x="9211896" y="314467"/>
            <a:ext cx="2666463" cy="748075"/>
          </a:xfrm>
          <a:prstGeom prst="roundRect">
            <a:avLst/>
          </a:prstGeom>
          <a:ln>
            <a:solidFill>
              <a:schemeClr val="accent1"/>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lvl="0">
              <a:defRPr/>
            </a:pPr>
            <a:r>
              <a:rPr lang="en-US" sz="1200" dirty="0">
                <a:solidFill>
                  <a:prstClr val="black"/>
                </a:solidFill>
              </a:rPr>
              <a:t>End to End Test, e.g. 5.1.8</a:t>
            </a:r>
          </a:p>
        </p:txBody>
      </p:sp>
      <p:grpSp>
        <p:nvGrpSpPr>
          <p:cNvPr id="55" name="Group 54">
            <a:extLst>
              <a:ext uri="{FF2B5EF4-FFF2-40B4-BE49-F238E27FC236}">
                <a16:creationId xmlns:a16="http://schemas.microsoft.com/office/drawing/2014/main" id="{F63DFB4C-B0ED-4F48-9F98-28B4CC6CDE3C}"/>
              </a:ext>
            </a:extLst>
          </p:cNvPr>
          <p:cNvGrpSpPr/>
          <p:nvPr/>
        </p:nvGrpSpPr>
        <p:grpSpPr>
          <a:xfrm>
            <a:off x="6788038" y="3786050"/>
            <a:ext cx="1745644" cy="1146214"/>
            <a:chOff x="67338" y="5586251"/>
            <a:chExt cx="1745644" cy="1146214"/>
          </a:xfrm>
        </p:grpSpPr>
        <p:sp>
          <p:nvSpPr>
            <p:cNvPr id="56" name="Rectangle: Rounded Corners 55">
              <a:extLst>
                <a:ext uri="{FF2B5EF4-FFF2-40B4-BE49-F238E27FC236}">
                  <a16:creationId xmlns:a16="http://schemas.microsoft.com/office/drawing/2014/main" id="{DE79A1EA-4204-4B43-ADCA-9C22DAC27241}"/>
                </a:ext>
              </a:extLst>
            </p:cNvPr>
            <p:cNvSpPr/>
            <p:nvPr/>
          </p:nvSpPr>
          <p:spPr>
            <a:xfrm>
              <a:off x="67338" y="5586251"/>
              <a:ext cx="1745644" cy="1146214"/>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accent1"/>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chemeClr val="accent1"/>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accent1"/>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chemeClr val="accent1"/>
                </a:solidFill>
                <a:effectLst/>
                <a:uLnTx/>
                <a:uFillTx/>
                <a:latin typeface="Calibri" panose="020F0502020204030204"/>
              </a:endParaRPr>
            </a:p>
          </p:txBody>
        </p:sp>
        <p:pic>
          <p:nvPicPr>
            <p:cNvPr id="57" name="Picture 2" descr="Image result for azure data lake icon">
              <a:extLst>
                <a:ext uri="{FF2B5EF4-FFF2-40B4-BE49-F238E27FC236}">
                  <a16:creationId xmlns:a16="http://schemas.microsoft.com/office/drawing/2014/main" id="{161B293F-2C7A-42A5-9A6C-3D8123F41C2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606826" y="5586251"/>
              <a:ext cx="616736" cy="321243"/>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60EE0012-5D80-453A-A206-41AC89D325B7}"/>
                </a:ext>
              </a:extLst>
            </p:cNvPr>
            <p:cNvSpPr/>
            <p:nvPr/>
          </p:nvSpPr>
          <p:spPr>
            <a:xfrm>
              <a:off x="248022" y="6127870"/>
              <a:ext cx="1429188" cy="491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CDC Data - </a:t>
              </a:r>
              <a:r>
                <a:rPr lang="en-US" sz="1200" dirty="0" err="1">
                  <a:solidFill>
                    <a:schemeClr val="bg1"/>
                  </a:solidFill>
                </a:rPr>
                <a:t>OperationSequence</a:t>
              </a:r>
              <a:r>
                <a:rPr lang="en-US" sz="1200" dirty="0">
                  <a:solidFill>
                    <a:schemeClr val="bg1"/>
                  </a:solidFill>
                </a:rPr>
                <a:t> </a:t>
              </a:r>
            </a:p>
          </p:txBody>
        </p:sp>
      </p:grpSp>
      <p:cxnSp>
        <p:nvCxnSpPr>
          <p:cNvPr id="60" name="Straight Arrow Connector 59">
            <a:extLst>
              <a:ext uri="{FF2B5EF4-FFF2-40B4-BE49-F238E27FC236}">
                <a16:creationId xmlns:a16="http://schemas.microsoft.com/office/drawing/2014/main" id="{42A64861-4276-4E18-99CC-D33099F66782}"/>
              </a:ext>
            </a:extLst>
          </p:cNvPr>
          <p:cNvCxnSpPr>
            <a:cxnSpLocks/>
            <a:stCxn id="57" idx="0"/>
            <a:endCxn id="26" idx="2"/>
          </p:cNvCxnSpPr>
          <p:nvPr/>
        </p:nvCxnSpPr>
        <p:spPr>
          <a:xfrm flipH="1" flipV="1">
            <a:off x="7622067" y="3101501"/>
            <a:ext cx="13827" cy="684549"/>
          </a:xfrm>
          <a:prstGeom prst="straightConnector1">
            <a:avLst/>
          </a:prstGeom>
          <a:ln>
            <a:solidFill>
              <a:schemeClr val="accent1"/>
            </a:solidFill>
            <a:prstDash val="dash"/>
            <a:headEnd type="none"/>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01805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Rounded Corners 39">
            <a:extLst>
              <a:ext uri="{FF2B5EF4-FFF2-40B4-BE49-F238E27FC236}">
                <a16:creationId xmlns:a16="http://schemas.microsoft.com/office/drawing/2014/main" id="{53CD3BDF-B652-4B53-B619-434405A3F59E}"/>
              </a:ext>
            </a:extLst>
          </p:cNvPr>
          <p:cNvSpPr/>
          <p:nvPr/>
        </p:nvSpPr>
        <p:spPr>
          <a:xfrm>
            <a:off x="-40086" y="1342732"/>
            <a:ext cx="8747545" cy="2047580"/>
          </a:xfrm>
          <a:prstGeom prst="roundRect">
            <a:avLst/>
          </a:prstGeom>
          <a:ln>
            <a:solidFill>
              <a:schemeClr val="accent1"/>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grpSp>
        <p:nvGrpSpPr>
          <p:cNvPr id="32" name="Group 31">
            <a:extLst>
              <a:ext uri="{FF2B5EF4-FFF2-40B4-BE49-F238E27FC236}">
                <a16:creationId xmlns:a16="http://schemas.microsoft.com/office/drawing/2014/main" id="{B4AA0235-7B4C-4F90-B53F-1A0E34B063C1}"/>
              </a:ext>
            </a:extLst>
          </p:cNvPr>
          <p:cNvGrpSpPr/>
          <p:nvPr/>
        </p:nvGrpSpPr>
        <p:grpSpPr>
          <a:xfrm>
            <a:off x="64393" y="1991339"/>
            <a:ext cx="1745644" cy="1146214"/>
            <a:chOff x="67338" y="5586251"/>
            <a:chExt cx="1745644" cy="1146214"/>
          </a:xfrm>
        </p:grpSpPr>
        <p:sp>
          <p:nvSpPr>
            <p:cNvPr id="22" name="Rectangle: Rounded Corners 21">
              <a:extLst>
                <a:ext uri="{FF2B5EF4-FFF2-40B4-BE49-F238E27FC236}">
                  <a16:creationId xmlns:a16="http://schemas.microsoft.com/office/drawing/2014/main" id="{AD6E77EF-D86D-4410-B915-D8173D7FC11C}"/>
                </a:ext>
              </a:extLst>
            </p:cNvPr>
            <p:cNvSpPr/>
            <p:nvPr/>
          </p:nvSpPr>
          <p:spPr>
            <a:xfrm>
              <a:off x="67338" y="5586251"/>
              <a:ext cx="1745644" cy="1146214"/>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accent1"/>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chemeClr val="accent1"/>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accent1"/>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chemeClr val="accent1"/>
                </a:solidFill>
                <a:effectLst/>
                <a:uLnTx/>
                <a:uFillTx/>
                <a:latin typeface="Calibri" panose="020F0502020204030204"/>
              </a:endParaRPr>
            </a:p>
          </p:txBody>
        </p:sp>
        <p:pic>
          <p:nvPicPr>
            <p:cNvPr id="4" name="Picture 2" descr="Image result for azure data lake icon">
              <a:extLst>
                <a:ext uri="{FF2B5EF4-FFF2-40B4-BE49-F238E27FC236}">
                  <a16:creationId xmlns:a16="http://schemas.microsoft.com/office/drawing/2014/main" id="{FF849522-2BDE-4D39-BF57-F365A26997B6}"/>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606826" y="5586251"/>
              <a:ext cx="616736" cy="32124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E71C206-53FF-410B-8D2F-F5D8F68D035C}"/>
                </a:ext>
              </a:extLst>
            </p:cNvPr>
            <p:cNvSpPr/>
            <p:nvPr/>
          </p:nvSpPr>
          <p:spPr>
            <a:xfrm>
              <a:off x="248022" y="6127870"/>
              <a:ext cx="1429188" cy="491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CDC Data – Simulated Datasets </a:t>
              </a:r>
            </a:p>
          </p:txBody>
        </p:sp>
      </p:grpSp>
      <p:grpSp>
        <p:nvGrpSpPr>
          <p:cNvPr id="31" name="Group 30">
            <a:extLst>
              <a:ext uri="{FF2B5EF4-FFF2-40B4-BE49-F238E27FC236}">
                <a16:creationId xmlns:a16="http://schemas.microsoft.com/office/drawing/2014/main" id="{1BDB1B87-11E1-47C6-AEF3-D037043C09DF}"/>
              </a:ext>
            </a:extLst>
          </p:cNvPr>
          <p:cNvGrpSpPr/>
          <p:nvPr/>
        </p:nvGrpSpPr>
        <p:grpSpPr>
          <a:xfrm>
            <a:off x="2420715" y="1659019"/>
            <a:ext cx="6191952" cy="1478534"/>
            <a:chOff x="1632876" y="1891048"/>
            <a:chExt cx="6191952" cy="1478534"/>
          </a:xfrm>
        </p:grpSpPr>
        <p:grpSp>
          <p:nvGrpSpPr>
            <p:cNvPr id="30" name="Group 29">
              <a:extLst>
                <a:ext uri="{FF2B5EF4-FFF2-40B4-BE49-F238E27FC236}">
                  <a16:creationId xmlns:a16="http://schemas.microsoft.com/office/drawing/2014/main" id="{7D2376DE-4C7F-40C2-9E2A-F96D7261C18F}"/>
                </a:ext>
              </a:extLst>
            </p:cNvPr>
            <p:cNvGrpSpPr/>
            <p:nvPr/>
          </p:nvGrpSpPr>
          <p:grpSpPr>
            <a:xfrm>
              <a:off x="1632876" y="1891048"/>
              <a:ext cx="6074174" cy="1478534"/>
              <a:chOff x="-40390" y="3493811"/>
              <a:chExt cx="6074174" cy="1478534"/>
            </a:xfrm>
          </p:grpSpPr>
          <p:grpSp>
            <p:nvGrpSpPr>
              <p:cNvPr id="6" name="Group 5">
                <a:extLst>
                  <a:ext uri="{FF2B5EF4-FFF2-40B4-BE49-F238E27FC236}">
                    <a16:creationId xmlns:a16="http://schemas.microsoft.com/office/drawing/2014/main" id="{0D8217BF-0AC8-4F8F-A114-86667BC9CA9E}"/>
                  </a:ext>
                </a:extLst>
              </p:cNvPr>
              <p:cNvGrpSpPr/>
              <p:nvPr/>
            </p:nvGrpSpPr>
            <p:grpSpPr>
              <a:xfrm>
                <a:off x="1659732" y="3493811"/>
                <a:ext cx="2607089" cy="1038560"/>
                <a:chOff x="2041308" y="2325505"/>
                <a:chExt cx="2598581" cy="1038560"/>
              </a:xfrm>
            </p:grpSpPr>
            <p:grpSp>
              <p:nvGrpSpPr>
                <p:cNvPr id="7" name="Group 6">
                  <a:extLst>
                    <a:ext uri="{FF2B5EF4-FFF2-40B4-BE49-F238E27FC236}">
                      <a16:creationId xmlns:a16="http://schemas.microsoft.com/office/drawing/2014/main" id="{952D65CF-9066-4E08-8209-46CF681FB9CD}"/>
                    </a:ext>
                  </a:extLst>
                </p:cNvPr>
                <p:cNvGrpSpPr/>
                <p:nvPr/>
              </p:nvGrpSpPr>
              <p:grpSpPr>
                <a:xfrm>
                  <a:off x="2041308" y="2325505"/>
                  <a:ext cx="2598581" cy="1038560"/>
                  <a:chOff x="1917236" y="908383"/>
                  <a:chExt cx="2598581" cy="1038560"/>
                </a:xfrm>
              </p:grpSpPr>
              <p:cxnSp>
                <p:nvCxnSpPr>
                  <p:cNvPr id="9" name="Straight Arrow Connector 8">
                    <a:extLst>
                      <a:ext uri="{FF2B5EF4-FFF2-40B4-BE49-F238E27FC236}">
                        <a16:creationId xmlns:a16="http://schemas.microsoft.com/office/drawing/2014/main" id="{3939454B-A8C8-4388-AEBA-25BC71D50264}"/>
                      </a:ext>
                    </a:extLst>
                  </p:cNvPr>
                  <p:cNvCxnSpPr>
                    <a:cxnSpLocks/>
                  </p:cNvCxnSpPr>
                  <p:nvPr/>
                </p:nvCxnSpPr>
                <p:spPr>
                  <a:xfrm flipV="1">
                    <a:off x="1917236" y="1766542"/>
                    <a:ext cx="1288186" cy="1"/>
                  </a:xfrm>
                  <a:prstGeom prst="straightConnector1">
                    <a:avLst/>
                  </a:prstGeom>
                  <a:ln>
                    <a:solidFill>
                      <a:schemeClr val="accent1"/>
                    </a:solidFill>
                    <a:prstDash val="dash"/>
                    <a:tailEnd type="non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9ECA1C3F-56F0-4DEB-9A60-9B0A10B911B7}"/>
                      </a:ext>
                    </a:extLst>
                  </p:cNvPr>
                  <p:cNvCxnSpPr>
                    <a:cxnSpLocks/>
                  </p:cNvCxnSpPr>
                  <p:nvPr/>
                </p:nvCxnSpPr>
                <p:spPr>
                  <a:xfrm flipV="1">
                    <a:off x="3040342" y="1724066"/>
                    <a:ext cx="1475475" cy="26213"/>
                  </a:xfrm>
                  <a:prstGeom prst="straightConnector1">
                    <a:avLst/>
                  </a:prstGeom>
                  <a:ln>
                    <a:solidFill>
                      <a:schemeClr val="accent1"/>
                    </a:solidFill>
                    <a:prstDash val="dash"/>
                    <a:tailEnd type="triangle"/>
                  </a:ln>
                </p:spPr>
                <p:style>
                  <a:lnRef idx="1">
                    <a:schemeClr val="accent2"/>
                  </a:lnRef>
                  <a:fillRef idx="0">
                    <a:schemeClr val="accent2"/>
                  </a:fillRef>
                  <a:effectRef idx="0">
                    <a:schemeClr val="accent2"/>
                  </a:effectRef>
                  <a:fontRef idx="minor">
                    <a:schemeClr val="tx1"/>
                  </a:fontRef>
                </p:style>
              </p:cxnSp>
              <p:grpSp>
                <p:nvGrpSpPr>
                  <p:cNvPr id="11" name="Group 10">
                    <a:extLst>
                      <a:ext uri="{FF2B5EF4-FFF2-40B4-BE49-F238E27FC236}">
                        <a16:creationId xmlns:a16="http://schemas.microsoft.com/office/drawing/2014/main" id="{BB503CCB-3D79-48A4-A2EF-C8BAD38742BD}"/>
                      </a:ext>
                    </a:extLst>
                  </p:cNvPr>
                  <p:cNvGrpSpPr/>
                  <p:nvPr/>
                </p:nvGrpSpPr>
                <p:grpSpPr>
                  <a:xfrm>
                    <a:off x="2431304" y="1555225"/>
                    <a:ext cx="1510663" cy="391718"/>
                    <a:chOff x="6358854" y="4006533"/>
                    <a:chExt cx="1663303" cy="391718"/>
                  </a:xfrm>
                </p:grpSpPr>
                <p:sp>
                  <p:nvSpPr>
                    <p:cNvPr id="13" name="Rectangle: Rounded Corners 12">
                      <a:extLst>
                        <a:ext uri="{FF2B5EF4-FFF2-40B4-BE49-F238E27FC236}">
                          <a16:creationId xmlns:a16="http://schemas.microsoft.com/office/drawing/2014/main" id="{64777539-BEDC-49B9-AA08-6CE24F1408D8}"/>
                        </a:ext>
                      </a:extLst>
                    </p:cNvPr>
                    <p:cNvSpPr/>
                    <p:nvPr/>
                  </p:nvSpPr>
                  <p:spPr>
                    <a:xfrm>
                      <a:off x="6358854" y="4006533"/>
                      <a:ext cx="1663303" cy="3917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04F078DF-19F2-4BDE-8E97-9E14950CA7A1}"/>
                        </a:ext>
                      </a:extLst>
                    </p:cNvPr>
                    <p:cNvSpPr/>
                    <p:nvPr/>
                  </p:nvSpPr>
                  <p:spPr>
                    <a:xfrm>
                      <a:off x="6531461" y="4127390"/>
                      <a:ext cx="151002" cy="14260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54A937E1-A46D-48A1-BFAB-D63E09AF5530}"/>
                        </a:ext>
                      </a:extLst>
                    </p:cNvPr>
                    <p:cNvSpPr/>
                    <p:nvPr/>
                  </p:nvSpPr>
                  <p:spPr>
                    <a:xfrm>
                      <a:off x="7678328" y="4120416"/>
                      <a:ext cx="151002" cy="14260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6" name="Straight Connector 15">
                      <a:extLst>
                        <a:ext uri="{FF2B5EF4-FFF2-40B4-BE49-F238E27FC236}">
                          <a16:creationId xmlns:a16="http://schemas.microsoft.com/office/drawing/2014/main" id="{313204CA-874B-4915-8654-081A80A08559}"/>
                        </a:ext>
                      </a:extLst>
                    </p:cNvPr>
                    <p:cNvCxnSpPr>
                      <a:cxnSpLocks/>
                      <a:stCxn id="14" idx="6"/>
                      <a:endCxn id="15" idx="2"/>
                    </p:cNvCxnSpPr>
                    <p:nvPr/>
                  </p:nvCxnSpPr>
                  <p:spPr>
                    <a:xfrm flipV="1">
                      <a:off x="6682463" y="4191719"/>
                      <a:ext cx="995865" cy="697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D8B14DDB-7C92-458F-8D75-DD8E8C057C2F}"/>
                      </a:ext>
                    </a:extLst>
                  </p:cNvPr>
                  <p:cNvSpPr txBox="1"/>
                  <p:nvPr/>
                </p:nvSpPr>
                <p:spPr>
                  <a:xfrm>
                    <a:off x="2460297" y="908383"/>
                    <a:ext cx="151066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a:rPr>
                      <a:t>Event Hubs with Kafka Endpoint</a:t>
                    </a:r>
                  </a:p>
                </p:txBody>
              </p:sp>
            </p:grpSp>
            <p:pic>
              <p:nvPicPr>
                <p:cNvPr id="8" name="Picture 7">
                  <a:extLst>
                    <a:ext uri="{FF2B5EF4-FFF2-40B4-BE49-F238E27FC236}">
                      <a16:creationId xmlns:a16="http://schemas.microsoft.com/office/drawing/2014/main" id="{9E41027D-E70C-4D90-BD19-6BB9346FBB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24678" y="3007701"/>
                  <a:ext cx="272254" cy="300669"/>
                </a:xfrm>
                <a:prstGeom prst="rect">
                  <a:avLst/>
                </a:prstGeom>
              </p:spPr>
            </p:pic>
          </p:grpSp>
          <p:grpSp>
            <p:nvGrpSpPr>
              <p:cNvPr id="17" name="Group 16">
                <a:extLst>
                  <a:ext uri="{FF2B5EF4-FFF2-40B4-BE49-F238E27FC236}">
                    <a16:creationId xmlns:a16="http://schemas.microsoft.com/office/drawing/2014/main" id="{988E2265-A72E-45B8-A617-420F1786161D}"/>
                  </a:ext>
                </a:extLst>
              </p:cNvPr>
              <p:cNvGrpSpPr/>
              <p:nvPr/>
            </p:nvGrpSpPr>
            <p:grpSpPr>
              <a:xfrm>
                <a:off x="-40390" y="3848908"/>
                <a:ext cx="1981200" cy="1123437"/>
                <a:chOff x="47020" y="2138084"/>
                <a:chExt cx="1981200" cy="1284140"/>
              </a:xfrm>
            </p:grpSpPr>
            <p:sp>
              <p:nvSpPr>
                <p:cNvPr id="18" name="Rectangle: Rounded Corners 17">
                  <a:extLst>
                    <a:ext uri="{FF2B5EF4-FFF2-40B4-BE49-F238E27FC236}">
                      <a16:creationId xmlns:a16="http://schemas.microsoft.com/office/drawing/2014/main" id="{74EB61EA-203C-41C7-8604-B0A4F22FC685}"/>
                    </a:ext>
                  </a:extLst>
                </p:cNvPr>
                <p:cNvSpPr/>
                <p:nvPr/>
              </p:nvSpPr>
              <p:spPr>
                <a:xfrm>
                  <a:off x="124063" y="2138084"/>
                  <a:ext cx="1745644" cy="125555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accent1"/>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chemeClr val="accent1"/>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accent1"/>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chemeClr val="accent1"/>
                    </a:solidFill>
                    <a:effectLst/>
                    <a:uLnTx/>
                    <a:uFillTx/>
                    <a:latin typeface="Calibri" panose="020F0502020204030204"/>
                  </a:endParaRPr>
                </a:p>
              </p:txBody>
            </p:sp>
            <p:pic>
              <p:nvPicPr>
                <p:cNvPr id="19" name="Picture 18">
                  <a:extLst>
                    <a:ext uri="{FF2B5EF4-FFF2-40B4-BE49-F238E27FC236}">
                      <a16:creationId xmlns:a16="http://schemas.microsoft.com/office/drawing/2014/main" id="{04B30B44-3A16-4F37-8F2F-47416A4112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7444" y="2442363"/>
                  <a:ext cx="448663" cy="524890"/>
                </a:xfrm>
                <a:prstGeom prst="rect">
                  <a:avLst/>
                </a:prstGeom>
              </p:spPr>
            </p:pic>
            <p:sp>
              <p:nvSpPr>
                <p:cNvPr id="20" name="TextBox 19">
                  <a:extLst>
                    <a:ext uri="{FF2B5EF4-FFF2-40B4-BE49-F238E27FC236}">
                      <a16:creationId xmlns:a16="http://schemas.microsoft.com/office/drawing/2014/main" id="{4FADAE4E-56FB-45BC-B893-4B9B40994319}"/>
                    </a:ext>
                  </a:extLst>
                </p:cNvPr>
                <p:cNvSpPr txBox="1"/>
                <p:nvPr/>
              </p:nvSpPr>
              <p:spPr>
                <a:xfrm>
                  <a:off x="388571" y="2165364"/>
                  <a:ext cx="129809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chemeClr val="accent1"/>
                      </a:solidFill>
                      <a:effectLst/>
                      <a:uLnTx/>
                      <a:uFillTx/>
                      <a:latin typeface="Calibri" panose="020F0502020204030204"/>
                    </a:rPr>
                    <a:t>Azure Databricks</a:t>
                  </a:r>
                </a:p>
              </p:txBody>
            </p:sp>
            <p:sp>
              <p:nvSpPr>
                <p:cNvPr id="21" name="TextBox 20">
                  <a:extLst>
                    <a:ext uri="{FF2B5EF4-FFF2-40B4-BE49-F238E27FC236}">
                      <a16:creationId xmlns:a16="http://schemas.microsoft.com/office/drawing/2014/main" id="{B086721A-8788-46B7-BDEC-8F25A661AFFF}"/>
                    </a:ext>
                  </a:extLst>
                </p:cNvPr>
                <p:cNvSpPr txBox="1"/>
                <p:nvPr/>
              </p:nvSpPr>
              <p:spPr>
                <a:xfrm>
                  <a:off x="47020" y="2894520"/>
                  <a:ext cx="1981200" cy="527704"/>
                </a:xfrm>
                <a:prstGeom prst="rect">
                  <a:avLst/>
                </a:prstGeom>
                <a:noFill/>
              </p:spPr>
              <p:txBody>
                <a:bodyPr wrap="square" rtlCol="0">
                  <a:spAutoFit/>
                </a:bodyPr>
                <a:lstStyle/>
                <a:p>
                  <a:pPr algn="ctr"/>
                  <a:r>
                    <a:rPr lang="en-US" sz="1200" dirty="0"/>
                    <a:t>CDC Simulation </a:t>
                  </a:r>
                </a:p>
                <a:p>
                  <a:pPr algn="ctr"/>
                  <a:r>
                    <a:rPr lang="en-US" sz="1200" dirty="0"/>
                    <a:t>Producer Jobs</a:t>
                  </a:r>
                </a:p>
              </p:txBody>
            </p:sp>
          </p:grpSp>
          <p:sp>
            <p:nvSpPr>
              <p:cNvPr id="23" name="Rectangle: Rounded Corners 22">
                <a:extLst>
                  <a:ext uri="{FF2B5EF4-FFF2-40B4-BE49-F238E27FC236}">
                    <a16:creationId xmlns:a16="http://schemas.microsoft.com/office/drawing/2014/main" id="{66E8B721-ADE8-43E6-AB63-806D96405532}"/>
                  </a:ext>
                </a:extLst>
              </p:cNvPr>
              <p:cNvSpPr/>
              <p:nvPr/>
            </p:nvSpPr>
            <p:spPr>
              <a:xfrm>
                <a:off x="4288140" y="3781948"/>
                <a:ext cx="1745644" cy="1146214"/>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accent1"/>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chemeClr val="accent1"/>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chemeClr val="accent1"/>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chemeClr val="accent1"/>
                  </a:solidFill>
                  <a:effectLst/>
                  <a:uLnTx/>
                  <a:uFillTx/>
                  <a:latin typeface="Calibri" panose="020F0502020204030204"/>
                </a:endParaRPr>
              </a:p>
            </p:txBody>
          </p:sp>
          <p:pic>
            <p:nvPicPr>
              <p:cNvPr id="24" name="Picture 23">
                <a:extLst>
                  <a:ext uri="{FF2B5EF4-FFF2-40B4-BE49-F238E27FC236}">
                    <a16:creationId xmlns:a16="http://schemas.microsoft.com/office/drawing/2014/main" id="{7F9FE7A3-A7A8-4781-ADDC-DC92E6C67C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80202" y="3993941"/>
                <a:ext cx="448663" cy="524890"/>
              </a:xfrm>
              <a:prstGeom prst="rect">
                <a:avLst/>
              </a:prstGeom>
            </p:spPr>
          </p:pic>
          <p:sp>
            <p:nvSpPr>
              <p:cNvPr id="25" name="TextBox 24">
                <a:extLst>
                  <a:ext uri="{FF2B5EF4-FFF2-40B4-BE49-F238E27FC236}">
                    <a16:creationId xmlns:a16="http://schemas.microsoft.com/office/drawing/2014/main" id="{CA1CD454-F1E2-40D2-B30F-4BA5606DF3D1}"/>
                  </a:ext>
                </a:extLst>
              </p:cNvPr>
              <p:cNvSpPr txBox="1"/>
              <p:nvPr/>
            </p:nvSpPr>
            <p:spPr>
              <a:xfrm>
                <a:off x="4472055" y="3848908"/>
                <a:ext cx="129809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chemeClr val="accent1"/>
                    </a:solidFill>
                    <a:effectLst/>
                    <a:uLnTx/>
                    <a:uFillTx/>
                    <a:latin typeface="Calibri" panose="020F0502020204030204"/>
                  </a:rPr>
                  <a:t>Azure Databricks</a:t>
                </a:r>
              </a:p>
            </p:txBody>
          </p:sp>
        </p:grpSp>
        <p:sp>
          <p:nvSpPr>
            <p:cNvPr id="26" name="TextBox 25">
              <a:extLst>
                <a:ext uri="{FF2B5EF4-FFF2-40B4-BE49-F238E27FC236}">
                  <a16:creationId xmlns:a16="http://schemas.microsoft.com/office/drawing/2014/main" id="{07544E64-EADD-48D7-AEB5-F64896090070}"/>
                </a:ext>
              </a:extLst>
            </p:cNvPr>
            <p:cNvSpPr txBox="1"/>
            <p:nvPr/>
          </p:nvSpPr>
          <p:spPr>
            <a:xfrm>
              <a:off x="5843628" y="2871865"/>
              <a:ext cx="1981200" cy="461665"/>
            </a:xfrm>
            <a:prstGeom prst="rect">
              <a:avLst/>
            </a:prstGeom>
            <a:noFill/>
          </p:spPr>
          <p:txBody>
            <a:bodyPr wrap="square" rtlCol="0">
              <a:spAutoFit/>
            </a:bodyPr>
            <a:lstStyle/>
            <a:p>
              <a:pPr algn="ctr"/>
              <a:r>
                <a:rPr lang="en-US" sz="1200" dirty="0"/>
                <a:t>CDC Consumer and Curation </a:t>
              </a:r>
            </a:p>
            <a:p>
              <a:pPr algn="ctr"/>
              <a:r>
                <a:rPr lang="en-US" sz="1200" dirty="0"/>
                <a:t>Jobs</a:t>
              </a:r>
            </a:p>
          </p:txBody>
        </p:sp>
      </p:grpSp>
      <p:grpSp>
        <p:nvGrpSpPr>
          <p:cNvPr id="33" name="Group 32">
            <a:extLst>
              <a:ext uri="{FF2B5EF4-FFF2-40B4-BE49-F238E27FC236}">
                <a16:creationId xmlns:a16="http://schemas.microsoft.com/office/drawing/2014/main" id="{6768CDB9-7B10-464D-9887-30B22B006F03}"/>
              </a:ext>
            </a:extLst>
          </p:cNvPr>
          <p:cNvGrpSpPr/>
          <p:nvPr/>
        </p:nvGrpSpPr>
        <p:grpSpPr>
          <a:xfrm>
            <a:off x="9052740" y="2070476"/>
            <a:ext cx="2767958" cy="924964"/>
            <a:chOff x="7156997" y="3845103"/>
            <a:chExt cx="2767958" cy="924964"/>
          </a:xfrm>
        </p:grpSpPr>
        <p:sp>
          <p:nvSpPr>
            <p:cNvPr id="2" name="Rounded Rectangle 91">
              <a:extLst>
                <a:ext uri="{FF2B5EF4-FFF2-40B4-BE49-F238E27FC236}">
                  <a16:creationId xmlns:a16="http://schemas.microsoft.com/office/drawing/2014/main" id="{A7C59B06-5A20-4F11-A8F9-4551C726AC32}"/>
                </a:ext>
              </a:extLst>
            </p:cNvPr>
            <p:cNvSpPr/>
            <p:nvPr/>
          </p:nvSpPr>
          <p:spPr>
            <a:xfrm>
              <a:off x="7156997" y="3845103"/>
              <a:ext cx="2767958" cy="9249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a:solidFill>
                    <a:schemeClr val="tx1"/>
                  </a:solidFill>
                </a:rPr>
                <a:t>CDC Ingestion Tables with different Volumes e.g. 10M, 2M</a:t>
              </a:r>
            </a:p>
            <a:p>
              <a:pPr algn="ctr"/>
              <a:r>
                <a:rPr lang="en-US" sz="1000" dirty="0">
                  <a:solidFill>
                    <a:schemeClr val="tx1"/>
                  </a:solidFill>
                </a:rPr>
                <a:t>(Delta)</a:t>
              </a:r>
            </a:p>
          </p:txBody>
        </p:sp>
        <p:pic>
          <p:nvPicPr>
            <p:cNvPr id="27" name="Picture 2" descr="Image result for azure data lake icon">
              <a:extLst>
                <a:ext uri="{FF2B5EF4-FFF2-40B4-BE49-F238E27FC236}">
                  <a16:creationId xmlns:a16="http://schemas.microsoft.com/office/drawing/2014/main" id="{84A4B94E-F655-49C3-9ABC-D076CCBC3FB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274888" y="4361297"/>
              <a:ext cx="616736" cy="32124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4" name="Straight Arrow Connector 33">
            <a:extLst>
              <a:ext uri="{FF2B5EF4-FFF2-40B4-BE49-F238E27FC236}">
                <a16:creationId xmlns:a16="http://schemas.microsoft.com/office/drawing/2014/main" id="{86CA6AC2-4EAF-402A-B06B-1C05FF9A98A5}"/>
              </a:ext>
            </a:extLst>
          </p:cNvPr>
          <p:cNvCxnSpPr>
            <a:cxnSpLocks/>
            <a:stCxn id="22" idx="3"/>
            <a:endCxn id="18" idx="1"/>
          </p:cNvCxnSpPr>
          <p:nvPr/>
        </p:nvCxnSpPr>
        <p:spPr>
          <a:xfrm flipV="1">
            <a:off x="1810037" y="2563331"/>
            <a:ext cx="687721" cy="1115"/>
          </a:xfrm>
          <a:prstGeom prst="straightConnector1">
            <a:avLst/>
          </a:prstGeom>
          <a:ln>
            <a:solidFill>
              <a:schemeClr val="accent1"/>
            </a:solidFill>
            <a:prstDash val="dash"/>
            <a:headEnd type="none"/>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a:extLst>
              <a:ext uri="{FF2B5EF4-FFF2-40B4-BE49-F238E27FC236}">
                <a16:creationId xmlns:a16="http://schemas.microsoft.com/office/drawing/2014/main" id="{68D5B8FE-16FB-48A0-8D69-C2F67E1A55FB}"/>
              </a:ext>
            </a:extLst>
          </p:cNvPr>
          <p:cNvCxnSpPr>
            <a:cxnSpLocks/>
            <a:stCxn id="23" idx="3"/>
            <a:endCxn id="2" idx="1"/>
          </p:cNvCxnSpPr>
          <p:nvPr/>
        </p:nvCxnSpPr>
        <p:spPr>
          <a:xfrm>
            <a:off x="8494889" y="2520263"/>
            <a:ext cx="557851" cy="12695"/>
          </a:xfrm>
          <a:prstGeom prst="straightConnector1">
            <a:avLst/>
          </a:prstGeom>
          <a:ln>
            <a:solidFill>
              <a:schemeClr val="accent1"/>
            </a:solidFill>
            <a:prstDash val="dash"/>
            <a:headEnd type="none"/>
            <a:tailEnd type="triangle"/>
          </a:ln>
        </p:spPr>
        <p:style>
          <a:lnRef idx="1">
            <a:schemeClr val="accent2"/>
          </a:lnRef>
          <a:fillRef idx="0">
            <a:schemeClr val="accent2"/>
          </a:fillRef>
          <a:effectRef idx="0">
            <a:schemeClr val="accent2"/>
          </a:effectRef>
          <a:fontRef idx="minor">
            <a:schemeClr val="tx1"/>
          </a:fontRef>
        </p:style>
      </p:cxnSp>
      <p:sp>
        <p:nvSpPr>
          <p:cNvPr id="49" name="TextBox 48">
            <a:extLst>
              <a:ext uri="{FF2B5EF4-FFF2-40B4-BE49-F238E27FC236}">
                <a16:creationId xmlns:a16="http://schemas.microsoft.com/office/drawing/2014/main" id="{E07640E9-A420-4099-8020-12A1670DA624}"/>
              </a:ext>
            </a:extLst>
          </p:cNvPr>
          <p:cNvSpPr txBox="1"/>
          <p:nvPr/>
        </p:nvSpPr>
        <p:spPr>
          <a:xfrm>
            <a:off x="29774" y="314467"/>
            <a:ext cx="4372141" cy="646331"/>
          </a:xfrm>
          <a:prstGeom prst="rect">
            <a:avLst/>
          </a:prstGeom>
          <a:noFill/>
        </p:spPr>
        <p:txBody>
          <a:bodyPr wrap="square" rtlCol="0">
            <a:spAutoFit/>
          </a:bodyPr>
          <a:lstStyle/>
          <a:p>
            <a:pPr lvl="0">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Step #4</a:t>
            </a:r>
            <a:r>
              <a:rPr lang="en-US" dirty="0">
                <a:solidFill>
                  <a:prstClr val="black"/>
                </a:solidFill>
              </a:rPr>
              <a:t> CDC Ingestion Test </a:t>
            </a:r>
          </a:p>
          <a:p>
            <a:pPr lvl="0">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42A55810-1363-4C29-BF96-C4880C1EB7DE}"/>
              </a:ext>
            </a:extLst>
          </p:cNvPr>
          <p:cNvSpPr/>
          <p:nvPr/>
        </p:nvSpPr>
        <p:spPr>
          <a:xfrm>
            <a:off x="432262" y="3718620"/>
            <a:ext cx="10812087" cy="2508379"/>
          </a:xfrm>
          <a:prstGeom prst="rect">
            <a:avLst/>
          </a:prstGeom>
        </p:spPr>
        <p:txBody>
          <a:bodyPr wrap="square">
            <a:spAutoFit/>
          </a:bodyPr>
          <a:lstStyle/>
          <a:p>
            <a:pPr marL="711835" marR="0" indent="-171450">
              <a:spcBef>
                <a:spcPts val="600"/>
              </a:spcBef>
              <a:spcAft>
                <a:spcPts val="0"/>
              </a:spcAft>
              <a:buFont typeface="Arial" panose="020B0604020202020204" pitchFamily="34" charset="0"/>
              <a:buChar char="•"/>
            </a:pPr>
            <a:r>
              <a:rPr lang="en-US" sz="1200" dirty="0">
                <a:latin typeface="Calibri" panose="020F0502020204030204" pitchFamily="34" charset="0"/>
                <a:ea typeface="DengXian" panose="02010600030101010101" pitchFamily="2" charset="-122"/>
                <a:cs typeface="Calibri" panose="020F0502020204030204" pitchFamily="34" charset="0"/>
              </a:rPr>
              <a:t>Add more transactions types with the CDC data ingestion records, e.g. INSERT, UPDATE, DELETE;</a:t>
            </a:r>
          </a:p>
          <a:p>
            <a:pPr marL="822960" marR="0" indent="-171450">
              <a:spcBef>
                <a:spcPts val="600"/>
              </a:spcBef>
              <a:spcAft>
                <a:spcPts val="0"/>
              </a:spcAft>
              <a:buFont typeface="Wingdings" panose="05000000000000000000" pitchFamily="2" charset="2"/>
              <a:buChar char="§"/>
            </a:pPr>
            <a:r>
              <a:rPr lang="en-US" sz="1200" dirty="0">
                <a:latin typeface="Calibri" panose="020F0502020204030204" pitchFamily="34" charset="0"/>
                <a:ea typeface="DengXian" panose="02010600030101010101" pitchFamily="2" charset="-122"/>
                <a:cs typeface="Calibri" panose="020F0502020204030204" pitchFamily="34" charset="0"/>
              </a:rPr>
              <a:t>By default, the CDC ingestion payload has DI_OPERATION_TYPE flag which represents the type of operation. Sample CDC Ingestion payload was shared and it has the CDC metadata and especially the sample DI_OPERATION_TYPE flag D represents delete operation. Sample ingestion payload email is attached for reference.</a:t>
            </a:r>
          </a:p>
          <a:p>
            <a:pPr marL="711835" marR="0" indent="-171450">
              <a:spcBef>
                <a:spcPts val="600"/>
              </a:spcBef>
              <a:spcAft>
                <a:spcPts val="0"/>
              </a:spcAft>
              <a:buFont typeface="Arial" panose="020B0604020202020204" pitchFamily="34" charset="0"/>
              <a:buChar char="•"/>
            </a:pPr>
            <a:r>
              <a:rPr lang="en-US" sz="1200" dirty="0">
                <a:latin typeface="Calibri" panose="020F0502020204030204" pitchFamily="34" charset="0"/>
                <a:ea typeface="DengXian" panose="02010600030101010101" pitchFamily="2" charset="-122"/>
                <a:cs typeface="Calibri" panose="020F0502020204030204" pitchFamily="34" charset="0"/>
              </a:rPr>
              <a:t>Randomly make up the CDC records e.g. 5M, with different transaction types, e.g. 30% INSERT, 50% UPDATE, 20% DELETE;</a:t>
            </a:r>
          </a:p>
          <a:p>
            <a:pPr marL="822960" marR="0" indent="-171450">
              <a:spcBef>
                <a:spcPts val="600"/>
              </a:spcBef>
              <a:spcAft>
                <a:spcPts val="0"/>
              </a:spcAft>
              <a:buFont typeface="Wingdings" panose="05000000000000000000" pitchFamily="2" charset="2"/>
              <a:buChar char="§"/>
            </a:pPr>
            <a:r>
              <a:rPr lang="en-US" sz="1200" dirty="0">
                <a:latin typeface="Calibri" panose="020F0502020204030204" pitchFamily="34" charset="0"/>
                <a:ea typeface="DengXian" panose="02010600030101010101" pitchFamily="2" charset="-122"/>
                <a:cs typeface="Calibri" panose="020F0502020204030204" pitchFamily="34" charset="0"/>
              </a:rPr>
              <a:t>As per proposed below CDC performance stress test architecture from the last updated project plan, the producer is responsible for generating all records as per given requirement. CDC represents three types of operations I/U/D such as the normal CDC scenario and the same definition is applicable to performance stress test.    </a:t>
            </a:r>
          </a:p>
          <a:p>
            <a:pPr marL="711835" marR="0" indent="-171450">
              <a:spcBef>
                <a:spcPts val="600"/>
              </a:spcBef>
              <a:spcAft>
                <a:spcPts val="0"/>
              </a:spcAft>
              <a:buFont typeface="Arial" panose="020B0604020202020204" pitchFamily="34" charset="0"/>
              <a:buChar char="•"/>
            </a:pPr>
            <a:r>
              <a:rPr lang="en-US" sz="1200" dirty="0">
                <a:latin typeface="Calibri" panose="020F0502020204030204" pitchFamily="34" charset="0"/>
                <a:ea typeface="DengXian" panose="02010600030101010101" pitchFamily="2" charset="-122"/>
                <a:cs typeface="Calibri" panose="020F0502020204030204" pitchFamily="34" charset="0"/>
              </a:rPr>
              <a:t>Once the CDC data ingested from data bus, update the records in </a:t>
            </a:r>
            <a:r>
              <a:rPr lang="en-US" sz="1200" b="1" i="1" dirty="0">
                <a:latin typeface="Calibri" panose="020F0502020204030204" pitchFamily="34" charset="0"/>
                <a:ea typeface="DengXian" panose="02010600030101010101" pitchFamily="2" charset="-122"/>
                <a:cs typeface="Calibri" panose="020F0502020204030204" pitchFamily="34" charset="0"/>
              </a:rPr>
              <a:t>Raw datasets</a:t>
            </a:r>
            <a:r>
              <a:rPr lang="en-US" sz="1200" dirty="0">
                <a:latin typeface="Calibri" panose="020F0502020204030204" pitchFamily="34" charset="0"/>
                <a:ea typeface="DengXian" panose="02010600030101010101" pitchFamily="2" charset="-122"/>
                <a:cs typeface="Calibri" panose="020F0502020204030204" pitchFamily="34" charset="0"/>
              </a:rPr>
              <a:t>;</a:t>
            </a:r>
          </a:p>
          <a:p>
            <a:pPr marL="822960" marR="0" indent="-171450">
              <a:spcBef>
                <a:spcPts val="600"/>
              </a:spcBef>
              <a:spcAft>
                <a:spcPts val="0"/>
              </a:spcAft>
              <a:buFont typeface="Wingdings" panose="05000000000000000000" pitchFamily="2" charset="2"/>
              <a:buChar char="§"/>
            </a:pPr>
            <a:r>
              <a:rPr lang="en-US" sz="1200" dirty="0">
                <a:latin typeface="Calibri" panose="020F0502020204030204" pitchFamily="34" charset="0"/>
                <a:ea typeface="DengXian" panose="02010600030101010101" pitchFamily="2" charset="-122"/>
                <a:cs typeface="Calibri" panose="020F0502020204030204" pitchFamily="34" charset="0"/>
              </a:rPr>
              <a:t>There is no explicit call out or requirement update to Raw tables. The requirement is that the type of operation has to be performed based on the DI_OPERATION_TYPE flag from the ingestion payload.  </a:t>
            </a:r>
          </a:p>
        </p:txBody>
      </p:sp>
      <p:sp>
        <p:nvSpPr>
          <p:cNvPr id="51" name="Rectangle: Rounded Corners 50">
            <a:extLst>
              <a:ext uri="{FF2B5EF4-FFF2-40B4-BE49-F238E27FC236}">
                <a16:creationId xmlns:a16="http://schemas.microsoft.com/office/drawing/2014/main" id="{5F09CD81-2C1E-44A1-801B-1C0557513948}"/>
              </a:ext>
            </a:extLst>
          </p:cNvPr>
          <p:cNvSpPr/>
          <p:nvPr/>
        </p:nvSpPr>
        <p:spPr>
          <a:xfrm>
            <a:off x="9211896" y="314467"/>
            <a:ext cx="2666463" cy="748075"/>
          </a:xfrm>
          <a:prstGeom prst="roundRect">
            <a:avLst/>
          </a:prstGeom>
          <a:ln>
            <a:solidFill>
              <a:schemeClr val="accent1"/>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lvl="0">
              <a:defRPr/>
            </a:pPr>
            <a:r>
              <a:rPr lang="en-US" sz="1200" dirty="0">
                <a:solidFill>
                  <a:prstClr val="black"/>
                </a:solidFill>
              </a:rPr>
              <a:t>Spec on top of CDC Ingestion Stress Test, e.g. 5.2.6</a:t>
            </a:r>
          </a:p>
        </p:txBody>
      </p:sp>
    </p:spTree>
    <p:extLst>
      <p:ext uri="{BB962C8B-B14F-4D97-AF65-F5344CB8AC3E}">
        <p14:creationId xmlns:p14="http://schemas.microsoft.com/office/powerpoint/2010/main" val="1696580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96DB438D-D3F6-4135-9023-E667A26B4F7F}"/>
              </a:ext>
            </a:extLst>
          </p:cNvPr>
          <p:cNvCxnSpPr>
            <a:cxnSpLocks/>
          </p:cNvCxnSpPr>
          <p:nvPr/>
        </p:nvCxnSpPr>
        <p:spPr>
          <a:xfrm flipV="1">
            <a:off x="2694521" y="2134027"/>
            <a:ext cx="986413" cy="2"/>
          </a:xfrm>
          <a:prstGeom prst="straightConnector1">
            <a:avLst/>
          </a:prstGeom>
          <a:ln>
            <a:solidFill>
              <a:schemeClr val="accent1"/>
            </a:solidFill>
            <a:prstDash val="dash"/>
            <a:tailEnd type="triangle"/>
          </a:ln>
        </p:spPr>
        <p:style>
          <a:lnRef idx="1">
            <a:schemeClr val="accent2"/>
          </a:lnRef>
          <a:fillRef idx="0">
            <a:schemeClr val="accent2"/>
          </a:fillRef>
          <a:effectRef idx="0">
            <a:schemeClr val="accent2"/>
          </a:effectRef>
          <a:fontRef idx="minor">
            <a:schemeClr val="tx1"/>
          </a:fontRef>
        </p:style>
      </p:cxnSp>
      <p:grpSp>
        <p:nvGrpSpPr>
          <p:cNvPr id="108" name="Group 107">
            <a:extLst>
              <a:ext uri="{FF2B5EF4-FFF2-40B4-BE49-F238E27FC236}">
                <a16:creationId xmlns:a16="http://schemas.microsoft.com/office/drawing/2014/main" id="{DE41F10C-D0E0-4E36-A871-9D5EB34F2057}"/>
              </a:ext>
            </a:extLst>
          </p:cNvPr>
          <p:cNvGrpSpPr/>
          <p:nvPr/>
        </p:nvGrpSpPr>
        <p:grpSpPr>
          <a:xfrm>
            <a:off x="9787278" y="1530033"/>
            <a:ext cx="2280960" cy="1278400"/>
            <a:chOff x="9300646" y="899828"/>
            <a:chExt cx="2280960" cy="1278400"/>
          </a:xfrm>
          <a:solidFill>
            <a:schemeClr val="bg1"/>
          </a:solidFill>
        </p:grpSpPr>
        <p:sp>
          <p:nvSpPr>
            <p:cNvPr id="11" name="Rectangle 10">
              <a:extLst>
                <a:ext uri="{FF2B5EF4-FFF2-40B4-BE49-F238E27FC236}">
                  <a16:creationId xmlns:a16="http://schemas.microsoft.com/office/drawing/2014/main" id="{9DB813A4-CE05-449B-BF22-A9F396273A76}"/>
                </a:ext>
              </a:extLst>
            </p:cNvPr>
            <p:cNvSpPr/>
            <p:nvPr/>
          </p:nvSpPr>
          <p:spPr>
            <a:xfrm>
              <a:off x="9300646" y="899828"/>
              <a:ext cx="2280960" cy="1278400"/>
            </a:xfrm>
            <a:prstGeom prst="rect">
              <a:avLst/>
            </a:prstGeom>
            <a:grpFill/>
            <a:ln w="9525">
              <a:solidFill>
                <a:schemeClr val="bg2"/>
              </a:solidFill>
              <a:miter lim="800000"/>
              <a:headEnd/>
              <a:tailEnd/>
            </a:ln>
            <a:effectLst>
              <a:outerShdw blurRad="50800" dist="12700" dir="2700000" algn="tl" rotWithShape="0">
                <a:prstClr val="black">
                  <a:alpha val="40000"/>
                </a:prstClr>
              </a:outerShdw>
            </a:effectLst>
          </p:spPr>
          <p:txBody>
            <a:bodyPr wrap="square" tIns="91440" bIns="91440" rtlCol="0" anchor="t">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alibri" panose="020F0502020204030204"/>
                <a:ea typeface="+mn-ea"/>
                <a:cs typeface="+mn-cs"/>
              </a:endParaRPr>
            </a:p>
          </p:txBody>
        </p:sp>
        <p:grpSp>
          <p:nvGrpSpPr>
            <p:cNvPr id="31" name="Group 30">
              <a:extLst>
                <a:ext uri="{FF2B5EF4-FFF2-40B4-BE49-F238E27FC236}">
                  <a16:creationId xmlns:a16="http://schemas.microsoft.com/office/drawing/2014/main" id="{5DCBE9E4-CD46-49A4-B939-A5E3D31C0FA1}"/>
                </a:ext>
              </a:extLst>
            </p:cNvPr>
            <p:cNvGrpSpPr/>
            <p:nvPr/>
          </p:nvGrpSpPr>
          <p:grpSpPr>
            <a:xfrm>
              <a:off x="9379625" y="1064995"/>
              <a:ext cx="2157573" cy="859471"/>
              <a:chOff x="9532583" y="1888372"/>
              <a:chExt cx="2157573" cy="859471"/>
            </a:xfrm>
            <a:grpFill/>
          </p:grpSpPr>
          <p:sp>
            <p:nvSpPr>
              <p:cNvPr id="13" name="TextBox 12">
                <a:extLst>
                  <a:ext uri="{FF2B5EF4-FFF2-40B4-BE49-F238E27FC236}">
                    <a16:creationId xmlns:a16="http://schemas.microsoft.com/office/drawing/2014/main" id="{CC17F0DE-309C-48B5-B031-A1D43ACD95A4}"/>
                  </a:ext>
                </a:extLst>
              </p:cNvPr>
              <p:cNvSpPr txBox="1"/>
              <p:nvPr/>
            </p:nvSpPr>
            <p:spPr>
              <a:xfrm>
                <a:off x="9532583" y="1888372"/>
                <a:ext cx="2157573" cy="276999"/>
              </a:xfrm>
              <a:prstGeom prst="rect">
                <a:avLst/>
              </a:prstGeom>
              <a:grp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472C4"/>
                    </a:solidFill>
                    <a:effectLst/>
                    <a:uLnTx/>
                    <a:uFillTx/>
                    <a:latin typeface="Calibri" panose="020F0502020204030204"/>
                    <a:ea typeface="+mn-ea"/>
                    <a:cs typeface="+mn-cs"/>
                  </a:rPr>
                  <a:t>ADLS Gen2</a:t>
                </a:r>
              </a:p>
            </p:txBody>
          </p:sp>
          <p:sp>
            <p:nvSpPr>
              <p:cNvPr id="15" name="Rectangle: Rounded Corners 14">
                <a:extLst>
                  <a:ext uri="{FF2B5EF4-FFF2-40B4-BE49-F238E27FC236}">
                    <a16:creationId xmlns:a16="http://schemas.microsoft.com/office/drawing/2014/main" id="{77005584-52CF-48EB-8930-F336FE25407D}"/>
                  </a:ext>
                </a:extLst>
              </p:cNvPr>
              <p:cNvSpPr/>
              <p:nvPr/>
            </p:nvSpPr>
            <p:spPr>
              <a:xfrm>
                <a:off x="9571532" y="2288811"/>
                <a:ext cx="2093440" cy="432826"/>
              </a:xfrm>
              <a:prstGeom prst="roundRect">
                <a:avLst/>
              </a:prstGeom>
              <a:grpFill/>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CDC 		</a:t>
                </a:r>
                <a:endPar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pic>
            <p:nvPicPr>
              <p:cNvPr id="16" name="Picture 2" descr="Image result for azure data lake icon">
                <a:extLst>
                  <a:ext uri="{FF2B5EF4-FFF2-40B4-BE49-F238E27FC236}">
                    <a16:creationId xmlns:a16="http://schemas.microsoft.com/office/drawing/2014/main" id="{D8F751A0-58B6-4015-BE08-F8EFB69A2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4345" y="2256830"/>
                <a:ext cx="935265" cy="491013"/>
              </a:xfrm>
              <a:prstGeom prst="rect">
                <a:avLst/>
              </a:prstGeom>
              <a:grpFill/>
            </p:spPr>
          </p:pic>
        </p:grpSp>
      </p:grpSp>
      <p:cxnSp>
        <p:nvCxnSpPr>
          <p:cNvPr id="43" name="Straight Arrow Connector 42">
            <a:extLst>
              <a:ext uri="{FF2B5EF4-FFF2-40B4-BE49-F238E27FC236}">
                <a16:creationId xmlns:a16="http://schemas.microsoft.com/office/drawing/2014/main" id="{F77A859F-C842-45AC-BD87-433F218EFBC1}"/>
              </a:ext>
            </a:extLst>
          </p:cNvPr>
          <p:cNvCxnSpPr>
            <a:cxnSpLocks/>
            <a:stCxn id="2" idx="3"/>
            <a:endCxn id="35" idx="1"/>
          </p:cNvCxnSpPr>
          <p:nvPr/>
        </p:nvCxnSpPr>
        <p:spPr>
          <a:xfrm>
            <a:off x="2667191" y="5339716"/>
            <a:ext cx="1479629" cy="8135"/>
          </a:xfrm>
          <a:prstGeom prst="straightConnector1">
            <a:avLst/>
          </a:prstGeom>
          <a:ln>
            <a:solidFill>
              <a:schemeClr val="accent1"/>
            </a:solidFill>
            <a:prstDash val="dash"/>
            <a:headEnd type="none"/>
            <a:tailEnd type="triangle"/>
          </a:ln>
        </p:spPr>
        <p:style>
          <a:lnRef idx="1">
            <a:schemeClr val="accent2"/>
          </a:lnRef>
          <a:fillRef idx="0">
            <a:schemeClr val="accent2"/>
          </a:fillRef>
          <a:effectRef idx="0">
            <a:schemeClr val="accent2"/>
          </a:effectRef>
          <a:fontRef idx="minor">
            <a:schemeClr val="tx1"/>
          </a:fontRef>
        </p:style>
      </p:cxnSp>
      <p:grpSp>
        <p:nvGrpSpPr>
          <p:cNvPr id="53" name="Group 52">
            <a:extLst>
              <a:ext uri="{FF2B5EF4-FFF2-40B4-BE49-F238E27FC236}">
                <a16:creationId xmlns:a16="http://schemas.microsoft.com/office/drawing/2014/main" id="{CD47C8B7-D314-45E0-A1A9-4A3C907B4A1D}"/>
              </a:ext>
            </a:extLst>
          </p:cNvPr>
          <p:cNvGrpSpPr/>
          <p:nvPr/>
        </p:nvGrpSpPr>
        <p:grpSpPr>
          <a:xfrm>
            <a:off x="3010083" y="2321290"/>
            <a:ext cx="256802" cy="261610"/>
            <a:chOff x="1668919" y="4530173"/>
            <a:chExt cx="256802" cy="261610"/>
          </a:xfrm>
        </p:grpSpPr>
        <p:sp>
          <p:nvSpPr>
            <p:cNvPr id="54" name="TextBox 53">
              <a:extLst>
                <a:ext uri="{FF2B5EF4-FFF2-40B4-BE49-F238E27FC236}">
                  <a16:creationId xmlns:a16="http://schemas.microsoft.com/office/drawing/2014/main" id="{51B78F14-74C5-4151-BAEC-3375479A3319}"/>
                </a:ext>
              </a:extLst>
            </p:cNvPr>
            <p:cNvSpPr txBox="1"/>
            <p:nvPr/>
          </p:nvSpPr>
          <p:spPr>
            <a:xfrm>
              <a:off x="1668919" y="4530173"/>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55" name="Oval 54">
              <a:extLst>
                <a:ext uri="{FF2B5EF4-FFF2-40B4-BE49-F238E27FC236}">
                  <a16:creationId xmlns:a16="http://schemas.microsoft.com/office/drawing/2014/main" id="{ADE6F9DD-F6BB-4FF3-B2B3-DEF169BA4290}"/>
                </a:ext>
              </a:extLst>
            </p:cNvPr>
            <p:cNvSpPr/>
            <p:nvPr/>
          </p:nvSpPr>
          <p:spPr>
            <a:xfrm>
              <a:off x="1685136" y="4540955"/>
              <a:ext cx="224367" cy="245483"/>
            </a:xfrm>
            <a:prstGeom prst="ellipse">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56" name="Group 55">
            <a:extLst>
              <a:ext uri="{FF2B5EF4-FFF2-40B4-BE49-F238E27FC236}">
                <a16:creationId xmlns:a16="http://schemas.microsoft.com/office/drawing/2014/main" id="{DD48A985-622D-47EB-8C6F-3BDB3B820266}"/>
              </a:ext>
            </a:extLst>
          </p:cNvPr>
          <p:cNvGrpSpPr/>
          <p:nvPr/>
        </p:nvGrpSpPr>
        <p:grpSpPr>
          <a:xfrm>
            <a:off x="5830664" y="2342179"/>
            <a:ext cx="256802" cy="261610"/>
            <a:chOff x="1668919" y="4530173"/>
            <a:chExt cx="256802" cy="261610"/>
          </a:xfrm>
        </p:grpSpPr>
        <p:sp>
          <p:nvSpPr>
            <p:cNvPr id="58" name="TextBox 57">
              <a:extLst>
                <a:ext uri="{FF2B5EF4-FFF2-40B4-BE49-F238E27FC236}">
                  <a16:creationId xmlns:a16="http://schemas.microsoft.com/office/drawing/2014/main" id="{F50F2B73-10E0-48A7-A1D7-BCE19EE756DB}"/>
                </a:ext>
              </a:extLst>
            </p:cNvPr>
            <p:cNvSpPr txBox="1"/>
            <p:nvPr/>
          </p:nvSpPr>
          <p:spPr>
            <a:xfrm>
              <a:off x="1668919" y="4530173"/>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59" name="Oval 58">
              <a:extLst>
                <a:ext uri="{FF2B5EF4-FFF2-40B4-BE49-F238E27FC236}">
                  <a16:creationId xmlns:a16="http://schemas.microsoft.com/office/drawing/2014/main" id="{7811A524-F154-4B57-8673-87C4A3DF2036}"/>
                </a:ext>
              </a:extLst>
            </p:cNvPr>
            <p:cNvSpPr/>
            <p:nvPr/>
          </p:nvSpPr>
          <p:spPr>
            <a:xfrm>
              <a:off x="1685136" y="4540955"/>
              <a:ext cx="224367" cy="245483"/>
            </a:xfrm>
            <a:prstGeom prst="ellipse">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9" name="Group 8">
            <a:extLst>
              <a:ext uri="{FF2B5EF4-FFF2-40B4-BE49-F238E27FC236}">
                <a16:creationId xmlns:a16="http://schemas.microsoft.com/office/drawing/2014/main" id="{3160AE0F-D5C6-4E07-B084-9819623263BD}"/>
              </a:ext>
            </a:extLst>
          </p:cNvPr>
          <p:cNvGrpSpPr/>
          <p:nvPr/>
        </p:nvGrpSpPr>
        <p:grpSpPr>
          <a:xfrm>
            <a:off x="4146820" y="4038741"/>
            <a:ext cx="3678519" cy="2618220"/>
            <a:chOff x="3372966" y="518674"/>
            <a:chExt cx="3678519" cy="2512072"/>
          </a:xfrm>
        </p:grpSpPr>
        <p:grpSp>
          <p:nvGrpSpPr>
            <p:cNvPr id="8" name="Group 7">
              <a:extLst>
                <a:ext uri="{FF2B5EF4-FFF2-40B4-BE49-F238E27FC236}">
                  <a16:creationId xmlns:a16="http://schemas.microsoft.com/office/drawing/2014/main" id="{872D376F-AC7F-4773-9DB2-4E5EAB0296F0}"/>
                </a:ext>
              </a:extLst>
            </p:cNvPr>
            <p:cNvGrpSpPr/>
            <p:nvPr/>
          </p:nvGrpSpPr>
          <p:grpSpPr>
            <a:xfrm>
              <a:off x="3372966" y="518674"/>
              <a:ext cx="3678519" cy="2512072"/>
              <a:chOff x="3372966" y="518674"/>
              <a:chExt cx="3678519" cy="2512072"/>
            </a:xfrm>
          </p:grpSpPr>
          <p:grpSp>
            <p:nvGrpSpPr>
              <p:cNvPr id="42" name="Group 41">
                <a:extLst>
                  <a:ext uri="{FF2B5EF4-FFF2-40B4-BE49-F238E27FC236}">
                    <a16:creationId xmlns:a16="http://schemas.microsoft.com/office/drawing/2014/main" id="{F96DB884-6BBC-474E-81F0-7FB2B5F57119}"/>
                  </a:ext>
                </a:extLst>
              </p:cNvPr>
              <p:cNvGrpSpPr/>
              <p:nvPr/>
            </p:nvGrpSpPr>
            <p:grpSpPr>
              <a:xfrm>
                <a:off x="3372966" y="518674"/>
                <a:ext cx="3678519" cy="2512072"/>
                <a:chOff x="5904267" y="4804833"/>
                <a:chExt cx="3174013" cy="2277014"/>
              </a:xfrm>
            </p:grpSpPr>
            <p:sp>
              <p:nvSpPr>
                <p:cNvPr id="35" name="Rectangle 34">
                  <a:extLst>
                    <a:ext uri="{FF2B5EF4-FFF2-40B4-BE49-F238E27FC236}">
                      <a16:creationId xmlns:a16="http://schemas.microsoft.com/office/drawing/2014/main" id="{3818BDAD-61CC-418F-9090-394F82563CC2}"/>
                    </a:ext>
                  </a:extLst>
                </p:cNvPr>
                <p:cNvSpPr/>
                <p:nvPr/>
              </p:nvSpPr>
              <p:spPr>
                <a:xfrm>
                  <a:off x="5904267" y="4804833"/>
                  <a:ext cx="3174013" cy="2277014"/>
                </a:xfrm>
                <a:prstGeom prst="rect">
                  <a:avLst/>
                </a:prstGeom>
                <a:solidFill>
                  <a:schemeClr val="bg1"/>
                </a:solidFill>
                <a:ln w="9525">
                  <a:solidFill>
                    <a:schemeClr val="bg2"/>
                  </a:solidFill>
                  <a:miter lim="800000"/>
                  <a:headEnd/>
                  <a:tailEnd/>
                </a:ln>
                <a:effectLst>
                  <a:outerShdw blurRad="50800" dist="12700" dir="2700000" algn="tl" rotWithShape="0">
                    <a:prstClr val="black">
                      <a:alpha val="40000"/>
                    </a:prstClr>
                  </a:outerShdw>
                </a:effectLst>
              </p:spPr>
              <p:txBody>
                <a:bodyPr wrap="square" tIns="91440" bIns="91440" rtlCol="0" anchor="t">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alibri" panose="020F0502020204030204"/>
                    <a:ea typeface="+mn-ea"/>
                    <a:cs typeface="+mn-cs"/>
                  </a:endParaRPr>
                </a:p>
              </p:txBody>
            </p:sp>
            <p:sp>
              <p:nvSpPr>
                <p:cNvPr id="36" name="Rectangle: Rounded Corners 35">
                  <a:extLst>
                    <a:ext uri="{FF2B5EF4-FFF2-40B4-BE49-F238E27FC236}">
                      <a16:creationId xmlns:a16="http://schemas.microsoft.com/office/drawing/2014/main" id="{5C99BB00-50E9-4F29-9581-598FB99CB5B1}"/>
                    </a:ext>
                  </a:extLst>
                </p:cNvPr>
                <p:cNvSpPr/>
                <p:nvPr/>
              </p:nvSpPr>
              <p:spPr>
                <a:xfrm>
                  <a:off x="6103241" y="5279153"/>
                  <a:ext cx="2688199" cy="432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EDM </a:t>
                  </a:r>
                </a:p>
              </p:txBody>
            </p:sp>
            <p:sp>
              <p:nvSpPr>
                <p:cNvPr id="37" name="TextBox 36">
                  <a:extLst>
                    <a:ext uri="{FF2B5EF4-FFF2-40B4-BE49-F238E27FC236}">
                      <a16:creationId xmlns:a16="http://schemas.microsoft.com/office/drawing/2014/main" id="{25CA0BD6-E00D-40A4-88AF-670441906006}"/>
                    </a:ext>
                  </a:extLst>
                </p:cNvPr>
                <p:cNvSpPr txBox="1"/>
                <p:nvPr/>
              </p:nvSpPr>
              <p:spPr>
                <a:xfrm>
                  <a:off x="6460866" y="4867969"/>
                  <a:ext cx="2157573" cy="2510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472C4"/>
                      </a:solidFill>
                      <a:effectLst/>
                      <a:uLnTx/>
                      <a:uFillTx/>
                      <a:latin typeface="Calibri" panose="020F0502020204030204"/>
                      <a:ea typeface="+mn-ea"/>
                      <a:cs typeface="+mn-cs"/>
                    </a:rPr>
                    <a:t>Azure Data Lake Store Gen2</a:t>
                  </a:r>
                </a:p>
              </p:txBody>
            </p:sp>
            <p:pic>
              <p:nvPicPr>
                <p:cNvPr id="38" name="Picture 2" descr="Image result for azure data lake icon">
                  <a:extLst>
                    <a:ext uri="{FF2B5EF4-FFF2-40B4-BE49-F238E27FC236}">
                      <a16:creationId xmlns:a16="http://schemas.microsoft.com/office/drawing/2014/main" id="{D0BFDBA7-A38E-4259-8EFA-0E140208E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575" y="5256791"/>
                  <a:ext cx="935265" cy="491013"/>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Rounded Corners 38">
                  <a:extLst>
                    <a:ext uri="{FF2B5EF4-FFF2-40B4-BE49-F238E27FC236}">
                      <a16:creationId xmlns:a16="http://schemas.microsoft.com/office/drawing/2014/main" id="{5933897C-6953-4B83-BF1D-39BAD2821F26}"/>
                    </a:ext>
                  </a:extLst>
                </p:cNvPr>
                <p:cNvSpPr/>
                <p:nvPr/>
              </p:nvSpPr>
              <p:spPr>
                <a:xfrm>
                  <a:off x="6641551" y="6052624"/>
                  <a:ext cx="2300031" cy="432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srgbClr val="ED7D31"/>
                      </a:solidFill>
                      <a:effectLst/>
                      <a:uLnTx/>
                      <a:uFillTx/>
                      <a:latin typeface="Calibri" panose="020F0502020204030204"/>
                      <a:ea typeface="+mn-ea"/>
                      <a:cs typeface="+mn-cs"/>
                    </a:rPr>
                    <a:t>GDM</a:t>
                  </a:r>
                </a:p>
              </p:txBody>
            </p:sp>
            <p:pic>
              <p:nvPicPr>
                <p:cNvPr id="40" name="Picture 2" descr="Image result for azure data lake icon">
                  <a:extLst>
                    <a:ext uri="{FF2B5EF4-FFF2-40B4-BE49-F238E27FC236}">
                      <a16:creationId xmlns:a16="http://schemas.microsoft.com/office/drawing/2014/main" id="{8A9E7AE9-7F3D-455A-98BF-D7426E41B0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3597" y="6046566"/>
                  <a:ext cx="935265" cy="491013"/>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TextBox 31">
                <a:extLst>
                  <a:ext uri="{FF2B5EF4-FFF2-40B4-BE49-F238E27FC236}">
                    <a16:creationId xmlns:a16="http://schemas.microsoft.com/office/drawing/2014/main" id="{98D6CA02-6ABD-423B-99F7-C7AA6755C855}"/>
                  </a:ext>
                </a:extLst>
              </p:cNvPr>
              <p:cNvSpPr txBox="1"/>
              <p:nvPr/>
            </p:nvSpPr>
            <p:spPr>
              <a:xfrm>
                <a:off x="3575870" y="1031505"/>
                <a:ext cx="1607939" cy="46166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rPr>
                  <a:t>edm_sls_ordr</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rPr>
                  <a:t>edm_sls_ordr_line</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3" name="TextBox 32">
              <a:extLst>
                <a:ext uri="{FF2B5EF4-FFF2-40B4-BE49-F238E27FC236}">
                  <a16:creationId xmlns:a16="http://schemas.microsoft.com/office/drawing/2014/main" id="{1F13E586-6EAB-4AE0-9157-D209A66F59B5}"/>
                </a:ext>
              </a:extLst>
            </p:cNvPr>
            <p:cNvSpPr txBox="1"/>
            <p:nvPr/>
          </p:nvSpPr>
          <p:spPr>
            <a:xfrm>
              <a:off x="4227441" y="2016454"/>
              <a:ext cx="1313327" cy="276999"/>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rPr>
                <a:t>GDMDemand</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75" name="Straight Arrow Connector 74">
            <a:extLst>
              <a:ext uri="{FF2B5EF4-FFF2-40B4-BE49-F238E27FC236}">
                <a16:creationId xmlns:a16="http://schemas.microsoft.com/office/drawing/2014/main" id="{C35B9253-3753-48A5-8FD0-79D9C8B11914}"/>
              </a:ext>
            </a:extLst>
          </p:cNvPr>
          <p:cNvCxnSpPr>
            <a:cxnSpLocks/>
            <a:stCxn id="125" idx="1"/>
          </p:cNvCxnSpPr>
          <p:nvPr/>
        </p:nvCxnSpPr>
        <p:spPr>
          <a:xfrm flipH="1">
            <a:off x="7825339" y="5123014"/>
            <a:ext cx="1512390" cy="6507"/>
          </a:xfrm>
          <a:prstGeom prst="straightConnector1">
            <a:avLst/>
          </a:prstGeom>
          <a:ln>
            <a:solidFill>
              <a:schemeClr val="accent1"/>
            </a:solidFill>
            <a:prstDash val="dash"/>
            <a:headEnd type="none"/>
            <a:tailEnd type="triangle"/>
          </a:ln>
        </p:spPr>
        <p:style>
          <a:lnRef idx="1">
            <a:schemeClr val="accent2"/>
          </a:lnRef>
          <a:fillRef idx="0">
            <a:schemeClr val="accent2"/>
          </a:fillRef>
          <a:effectRef idx="0">
            <a:schemeClr val="accent2"/>
          </a:effectRef>
          <a:fontRef idx="minor">
            <a:schemeClr val="tx1"/>
          </a:fontRef>
        </p:style>
      </p:cxnSp>
      <p:sp>
        <p:nvSpPr>
          <p:cNvPr id="73" name="Rectangle: Rounded Corners 72">
            <a:extLst>
              <a:ext uri="{FF2B5EF4-FFF2-40B4-BE49-F238E27FC236}">
                <a16:creationId xmlns:a16="http://schemas.microsoft.com/office/drawing/2014/main" id="{66763124-7117-476D-BA9A-40F0A45E0C3E}"/>
              </a:ext>
            </a:extLst>
          </p:cNvPr>
          <p:cNvSpPr/>
          <p:nvPr/>
        </p:nvSpPr>
        <p:spPr>
          <a:xfrm>
            <a:off x="3661553" y="1304368"/>
            <a:ext cx="1879215" cy="1727403"/>
          </a:xfrm>
          <a:prstGeom prst="roundRect">
            <a:avLst/>
          </a:prstGeom>
          <a:ln>
            <a:solidFill>
              <a:schemeClr val="accent1"/>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grpSp>
        <p:nvGrpSpPr>
          <p:cNvPr id="74" name="Group 73">
            <a:extLst>
              <a:ext uri="{FF2B5EF4-FFF2-40B4-BE49-F238E27FC236}">
                <a16:creationId xmlns:a16="http://schemas.microsoft.com/office/drawing/2014/main" id="{E3516C70-F712-42F3-90E1-091ABF33C106}"/>
              </a:ext>
            </a:extLst>
          </p:cNvPr>
          <p:cNvGrpSpPr/>
          <p:nvPr/>
        </p:nvGrpSpPr>
        <p:grpSpPr>
          <a:xfrm>
            <a:off x="3822608" y="1457075"/>
            <a:ext cx="1510663" cy="391718"/>
            <a:chOff x="5331453" y="3533868"/>
            <a:chExt cx="1510663" cy="391718"/>
          </a:xfrm>
        </p:grpSpPr>
        <p:grpSp>
          <p:nvGrpSpPr>
            <p:cNvPr id="88" name="Group 87">
              <a:extLst>
                <a:ext uri="{FF2B5EF4-FFF2-40B4-BE49-F238E27FC236}">
                  <a16:creationId xmlns:a16="http://schemas.microsoft.com/office/drawing/2014/main" id="{DF972B5C-459E-4A35-9E75-F6312E3B41BB}"/>
                </a:ext>
              </a:extLst>
            </p:cNvPr>
            <p:cNvGrpSpPr/>
            <p:nvPr/>
          </p:nvGrpSpPr>
          <p:grpSpPr>
            <a:xfrm>
              <a:off x="5331453" y="3533868"/>
              <a:ext cx="1510663" cy="391718"/>
              <a:chOff x="6358854" y="4006533"/>
              <a:chExt cx="1663303" cy="391718"/>
            </a:xfrm>
          </p:grpSpPr>
          <p:sp>
            <p:nvSpPr>
              <p:cNvPr id="90" name="Rectangle: Rounded Corners 89">
                <a:extLst>
                  <a:ext uri="{FF2B5EF4-FFF2-40B4-BE49-F238E27FC236}">
                    <a16:creationId xmlns:a16="http://schemas.microsoft.com/office/drawing/2014/main" id="{203A7A59-991E-4DDF-BB1A-115EFB50994D}"/>
                  </a:ext>
                </a:extLst>
              </p:cNvPr>
              <p:cNvSpPr/>
              <p:nvPr/>
            </p:nvSpPr>
            <p:spPr>
              <a:xfrm>
                <a:off x="6358854" y="4006533"/>
                <a:ext cx="1663303" cy="3917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Flowchart: Connector 90">
                <a:extLst>
                  <a:ext uri="{FF2B5EF4-FFF2-40B4-BE49-F238E27FC236}">
                    <a16:creationId xmlns:a16="http://schemas.microsoft.com/office/drawing/2014/main" id="{BFF3EC44-051B-40EF-85FD-7B85348625FB}"/>
                  </a:ext>
                </a:extLst>
              </p:cNvPr>
              <p:cNvSpPr/>
              <p:nvPr/>
            </p:nvSpPr>
            <p:spPr>
              <a:xfrm>
                <a:off x="6531461" y="4127390"/>
                <a:ext cx="151002" cy="14260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2" name="Flowchart: Connector 91">
                <a:extLst>
                  <a:ext uri="{FF2B5EF4-FFF2-40B4-BE49-F238E27FC236}">
                    <a16:creationId xmlns:a16="http://schemas.microsoft.com/office/drawing/2014/main" id="{5708488E-8650-4A09-BE11-40362D93E4A4}"/>
                  </a:ext>
                </a:extLst>
              </p:cNvPr>
              <p:cNvSpPr/>
              <p:nvPr/>
            </p:nvSpPr>
            <p:spPr>
              <a:xfrm>
                <a:off x="7678328" y="4120416"/>
                <a:ext cx="151002" cy="14260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93" name="Straight Connector 92">
                <a:extLst>
                  <a:ext uri="{FF2B5EF4-FFF2-40B4-BE49-F238E27FC236}">
                    <a16:creationId xmlns:a16="http://schemas.microsoft.com/office/drawing/2014/main" id="{CE09E6C6-9015-4DDE-852B-CB578A402378}"/>
                  </a:ext>
                </a:extLst>
              </p:cNvPr>
              <p:cNvCxnSpPr>
                <a:cxnSpLocks/>
                <a:stCxn id="91" idx="6"/>
                <a:endCxn id="92" idx="2"/>
              </p:cNvCxnSpPr>
              <p:nvPr/>
            </p:nvCxnSpPr>
            <p:spPr>
              <a:xfrm flipV="1">
                <a:off x="6682463" y="4191719"/>
                <a:ext cx="995865" cy="697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4AF971EE-059F-4D8A-9A06-A91E3040FC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6461" y="3599048"/>
              <a:ext cx="272254" cy="300669"/>
            </a:xfrm>
            <a:prstGeom prst="rect">
              <a:avLst/>
            </a:prstGeom>
          </p:spPr>
        </p:pic>
      </p:grpSp>
      <p:grpSp>
        <p:nvGrpSpPr>
          <p:cNvPr id="76" name="Group 75">
            <a:extLst>
              <a:ext uri="{FF2B5EF4-FFF2-40B4-BE49-F238E27FC236}">
                <a16:creationId xmlns:a16="http://schemas.microsoft.com/office/drawing/2014/main" id="{B3799954-A887-42C0-AFFE-AE4A3F10AB66}"/>
              </a:ext>
            </a:extLst>
          </p:cNvPr>
          <p:cNvGrpSpPr/>
          <p:nvPr/>
        </p:nvGrpSpPr>
        <p:grpSpPr>
          <a:xfrm>
            <a:off x="3813425" y="2489906"/>
            <a:ext cx="1510663" cy="391718"/>
            <a:chOff x="5331453" y="3533868"/>
            <a:chExt cx="1510663" cy="391718"/>
          </a:xfrm>
        </p:grpSpPr>
        <p:grpSp>
          <p:nvGrpSpPr>
            <p:cNvPr id="78" name="Group 77">
              <a:extLst>
                <a:ext uri="{FF2B5EF4-FFF2-40B4-BE49-F238E27FC236}">
                  <a16:creationId xmlns:a16="http://schemas.microsoft.com/office/drawing/2014/main" id="{72FAEC8D-C042-491D-87B3-C5F4351EAAEF}"/>
                </a:ext>
              </a:extLst>
            </p:cNvPr>
            <p:cNvGrpSpPr/>
            <p:nvPr/>
          </p:nvGrpSpPr>
          <p:grpSpPr>
            <a:xfrm>
              <a:off x="5331453" y="3533868"/>
              <a:ext cx="1510663" cy="391718"/>
              <a:chOff x="6358854" y="4006533"/>
              <a:chExt cx="1663303" cy="391718"/>
            </a:xfrm>
          </p:grpSpPr>
          <p:sp>
            <p:nvSpPr>
              <p:cNvPr id="83" name="Rectangle: Rounded Corners 82">
                <a:extLst>
                  <a:ext uri="{FF2B5EF4-FFF2-40B4-BE49-F238E27FC236}">
                    <a16:creationId xmlns:a16="http://schemas.microsoft.com/office/drawing/2014/main" id="{CB60F605-EFF3-4F7E-9984-D8BFA9A2501B}"/>
                  </a:ext>
                </a:extLst>
              </p:cNvPr>
              <p:cNvSpPr/>
              <p:nvPr/>
            </p:nvSpPr>
            <p:spPr>
              <a:xfrm>
                <a:off x="6358854" y="4006533"/>
                <a:ext cx="1663303" cy="3917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Flowchart: Connector 83">
                <a:extLst>
                  <a:ext uri="{FF2B5EF4-FFF2-40B4-BE49-F238E27FC236}">
                    <a16:creationId xmlns:a16="http://schemas.microsoft.com/office/drawing/2014/main" id="{6CC5B09E-9B48-4423-A1B3-920A74E5C224}"/>
                  </a:ext>
                </a:extLst>
              </p:cNvPr>
              <p:cNvSpPr/>
              <p:nvPr/>
            </p:nvSpPr>
            <p:spPr>
              <a:xfrm>
                <a:off x="6531461" y="4127390"/>
                <a:ext cx="151002" cy="14260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 name="Flowchart: Connector 85">
                <a:extLst>
                  <a:ext uri="{FF2B5EF4-FFF2-40B4-BE49-F238E27FC236}">
                    <a16:creationId xmlns:a16="http://schemas.microsoft.com/office/drawing/2014/main" id="{D23652FA-5560-4626-AF90-DBC52FE35DA1}"/>
                  </a:ext>
                </a:extLst>
              </p:cNvPr>
              <p:cNvSpPr/>
              <p:nvPr/>
            </p:nvSpPr>
            <p:spPr>
              <a:xfrm>
                <a:off x="7678328" y="4120416"/>
                <a:ext cx="151002" cy="14260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7" name="Straight Connector 86">
                <a:extLst>
                  <a:ext uri="{FF2B5EF4-FFF2-40B4-BE49-F238E27FC236}">
                    <a16:creationId xmlns:a16="http://schemas.microsoft.com/office/drawing/2014/main" id="{CA85383F-BA6F-49AB-ACB1-E2B0AD6061BB}"/>
                  </a:ext>
                </a:extLst>
              </p:cNvPr>
              <p:cNvCxnSpPr>
                <a:cxnSpLocks/>
                <a:stCxn id="84" idx="6"/>
                <a:endCxn id="86" idx="2"/>
              </p:cNvCxnSpPr>
              <p:nvPr/>
            </p:nvCxnSpPr>
            <p:spPr>
              <a:xfrm flipV="1">
                <a:off x="6682463" y="4191719"/>
                <a:ext cx="995865" cy="697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A6AE76F0-6E0F-401B-B29B-81D92378FE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6461" y="3599048"/>
              <a:ext cx="272254" cy="300669"/>
            </a:xfrm>
            <a:prstGeom prst="rect">
              <a:avLst/>
            </a:prstGeom>
          </p:spPr>
        </p:pic>
      </p:grpSp>
      <p:cxnSp>
        <p:nvCxnSpPr>
          <p:cNvPr id="77" name="Straight Arrow Connector 76">
            <a:extLst>
              <a:ext uri="{FF2B5EF4-FFF2-40B4-BE49-F238E27FC236}">
                <a16:creationId xmlns:a16="http://schemas.microsoft.com/office/drawing/2014/main" id="{52894973-A01A-46CC-848A-C1494B847D0C}"/>
              </a:ext>
            </a:extLst>
          </p:cNvPr>
          <p:cNvCxnSpPr>
            <a:cxnSpLocks/>
          </p:cNvCxnSpPr>
          <p:nvPr/>
        </p:nvCxnSpPr>
        <p:spPr>
          <a:xfrm>
            <a:off x="4591829" y="2026872"/>
            <a:ext cx="0" cy="391718"/>
          </a:xfrm>
          <a:prstGeom prst="straightConnector1">
            <a:avLst/>
          </a:prstGeom>
          <a:ln>
            <a:solidFill>
              <a:schemeClr val="accent1"/>
            </a:solidFill>
            <a:prstDash val="dash"/>
            <a:tailEnd type="none"/>
          </a:ln>
        </p:spPr>
        <p:style>
          <a:lnRef idx="1">
            <a:schemeClr val="accent2"/>
          </a:lnRef>
          <a:fillRef idx="0">
            <a:schemeClr val="accent2"/>
          </a:fillRef>
          <a:effectRef idx="0">
            <a:schemeClr val="accent2"/>
          </a:effectRef>
          <a:fontRef idx="minor">
            <a:schemeClr val="tx1"/>
          </a:fontRef>
        </p:style>
      </p:cxnSp>
      <p:grpSp>
        <p:nvGrpSpPr>
          <p:cNvPr id="94" name="Group 93">
            <a:extLst>
              <a:ext uri="{FF2B5EF4-FFF2-40B4-BE49-F238E27FC236}">
                <a16:creationId xmlns:a16="http://schemas.microsoft.com/office/drawing/2014/main" id="{4ACEC225-9866-4821-88F7-3FAAAE6D2B3F}"/>
              </a:ext>
            </a:extLst>
          </p:cNvPr>
          <p:cNvGrpSpPr/>
          <p:nvPr/>
        </p:nvGrpSpPr>
        <p:grpSpPr>
          <a:xfrm>
            <a:off x="6352828" y="772575"/>
            <a:ext cx="2549330" cy="2766236"/>
            <a:chOff x="38021" y="770388"/>
            <a:chExt cx="1989026" cy="2153194"/>
          </a:xfrm>
        </p:grpSpPr>
        <p:sp>
          <p:nvSpPr>
            <p:cNvPr id="95" name="Rectangle: Rounded Corners 94">
              <a:extLst>
                <a:ext uri="{FF2B5EF4-FFF2-40B4-BE49-F238E27FC236}">
                  <a16:creationId xmlns:a16="http://schemas.microsoft.com/office/drawing/2014/main" id="{95C49253-EE08-4480-870F-A84A09C63352}"/>
                </a:ext>
              </a:extLst>
            </p:cNvPr>
            <p:cNvSpPr/>
            <p:nvPr/>
          </p:nvSpPr>
          <p:spPr>
            <a:xfrm>
              <a:off x="38021" y="770388"/>
              <a:ext cx="1989026" cy="2153194"/>
            </a:xfrm>
            <a:prstGeom prst="round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96" name="TextBox 95">
              <a:extLst>
                <a:ext uri="{FF2B5EF4-FFF2-40B4-BE49-F238E27FC236}">
                  <a16:creationId xmlns:a16="http://schemas.microsoft.com/office/drawing/2014/main" id="{1D6022BF-3A0E-49F4-9B94-E73F7FDD19CE}"/>
                </a:ext>
              </a:extLst>
            </p:cNvPr>
            <p:cNvSpPr txBox="1"/>
            <p:nvPr/>
          </p:nvSpPr>
          <p:spPr>
            <a:xfrm>
              <a:off x="212000" y="1936850"/>
              <a:ext cx="1413819" cy="35935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1 CDC Data Consumer Job receiving 10 M records</a:t>
              </a:r>
            </a:p>
          </p:txBody>
        </p:sp>
        <p:sp>
          <p:nvSpPr>
            <p:cNvPr id="97" name="Flowchart: Multidocument 96">
              <a:extLst>
                <a:ext uri="{FF2B5EF4-FFF2-40B4-BE49-F238E27FC236}">
                  <a16:creationId xmlns:a16="http://schemas.microsoft.com/office/drawing/2014/main" id="{5E83B8A5-1B1C-4D8A-8044-B7BC7D4E480E}"/>
                </a:ext>
              </a:extLst>
            </p:cNvPr>
            <p:cNvSpPr/>
            <p:nvPr/>
          </p:nvSpPr>
          <p:spPr>
            <a:xfrm>
              <a:off x="348927" y="930574"/>
              <a:ext cx="1413819" cy="876222"/>
            </a:xfrm>
            <a:prstGeom prst="flowChartMultidocument">
              <a:avLst/>
            </a:prstGeom>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80 CDC Data Consumer Jobs, each receiving 2M records </a:t>
              </a:r>
            </a:p>
          </p:txBody>
        </p:sp>
        <p:sp>
          <p:nvSpPr>
            <p:cNvPr id="98" name="TextBox 97">
              <a:extLst>
                <a:ext uri="{FF2B5EF4-FFF2-40B4-BE49-F238E27FC236}">
                  <a16:creationId xmlns:a16="http://schemas.microsoft.com/office/drawing/2014/main" id="{84FDFA74-76B3-4E91-A5B2-42A606B2D965}"/>
                </a:ext>
              </a:extLst>
            </p:cNvPr>
            <p:cNvSpPr txBox="1"/>
            <p:nvPr/>
          </p:nvSpPr>
          <p:spPr>
            <a:xfrm>
              <a:off x="165922" y="2495145"/>
              <a:ext cx="1662413" cy="26352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CDC Consumer Cluster </a:t>
              </a:r>
            </a:p>
          </p:txBody>
        </p:sp>
      </p:grpSp>
      <p:cxnSp>
        <p:nvCxnSpPr>
          <p:cNvPr id="99" name="Straight Arrow Connector 98">
            <a:extLst>
              <a:ext uri="{FF2B5EF4-FFF2-40B4-BE49-F238E27FC236}">
                <a16:creationId xmlns:a16="http://schemas.microsoft.com/office/drawing/2014/main" id="{DC79B4D3-D820-4766-A37B-09E4A9FD77C7}"/>
              </a:ext>
            </a:extLst>
          </p:cNvPr>
          <p:cNvCxnSpPr>
            <a:cxnSpLocks/>
            <a:stCxn id="73" idx="3"/>
            <a:endCxn id="95" idx="1"/>
          </p:cNvCxnSpPr>
          <p:nvPr/>
        </p:nvCxnSpPr>
        <p:spPr>
          <a:xfrm flipV="1">
            <a:off x="5540768" y="2155693"/>
            <a:ext cx="812060" cy="12377"/>
          </a:xfrm>
          <a:prstGeom prst="straightConnector1">
            <a:avLst/>
          </a:prstGeom>
          <a:ln>
            <a:solidFill>
              <a:schemeClr val="accent1"/>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109" name="Straight Arrow Connector 108">
            <a:extLst>
              <a:ext uri="{FF2B5EF4-FFF2-40B4-BE49-F238E27FC236}">
                <a16:creationId xmlns:a16="http://schemas.microsoft.com/office/drawing/2014/main" id="{654D30B6-6828-4683-BB81-B7F4BEBB3AC2}"/>
              </a:ext>
            </a:extLst>
          </p:cNvPr>
          <p:cNvCxnSpPr>
            <a:cxnSpLocks/>
            <a:stCxn id="95" idx="3"/>
            <a:endCxn id="11" idx="1"/>
          </p:cNvCxnSpPr>
          <p:nvPr/>
        </p:nvCxnSpPr>
        <p:spPr>
          <a:xfrm>
            <a:off x="8902158" y="2155693"/>
            <a:ext cx="885120" cy="13540"/>
          </a:xfrm>
          <a:prstGeom prst="straightConnector1">
            <a:avLst/>
          </a:prstGeom>
          <a:ln>
            <a:solidFill>
              <a:schemeClr val="accent1"/>
            </a:solidFill>
            <a:prstDash val="dash"/>
            <a:tailEnd type="triangle"/>
          </a:ln>
        </p:spPr>
        <p:style>
          <a:lnRef idx="1">
            <a:schemeClr val="accent2"/>
          </a:lnRef>
          <a:fillRef idx="0">
            <a:schemeClr val="accent2"/>
          </a:fillRef>
          <a:effectRef idx="0">
            <a:schemeClr val="accent2"/>
          </a:effectRef>
          <a:fontRef idx="minor">
            <a:schemeClr val="tx1"/>
          </a:fontRef>
        </p:style>
      </p:cxnSp>
      <p:grpSp>
        <p:nvGrpSpPr>
          <p:cNvPr id="113" name="Group 112">
            <a:extLst>
              <a:ext uri="{FF2B5EF4-FFF2-40B4-BE49-F238E27FC236}">
                <a16:creationId xmlns:a16="http://schemas.microsoft.com/office/drawing/2014/main" id="{ECAC6419-66A0-4A84-B07E-3FA51F233983}"/>
              </a:ext>
            </a:extLst>
          </p:cNvPr>
          <p:cNvGrpSpPr/>
          <p:nvPr/>
        </p:nvGrpSpPr>
        <p:grpSpPr>
          <a:xfrm>
            <a:off x="207581" y="922788"/>
            <a:ext cx="2549330" cy="2766236"/>
            <a:chOff x="38021" y="770388"/>
            <a:chExt cx="1989026" cy="2153194"/>
          </a:xfrm>
        </p:grpSpPr>
        <p:sp>
          <p:nvSpPr>
            <p:cNvPr id="114" name="Rectangle: Rounded Corners 113">
              <a:extLst>
                <a:ext uri="{FF2B5EF4-FFF2-40B4-BE49-F238E27FC236}">
                  <a16:creationId xmlns:a16="http://schemas.microsoft.com/office/drawing/2014/main" id="{408DFDAE-0FB3-420E-A693-F9AEF94E168E}"/>
                </a:ext>
              </a:extLst>
            </p:cNvPr>
            <p:cNvSpPr/>
            <p:nvPr/>
          </p:nvSpPr>
          <p:spPr>
            <a:xfrm>
              <a:off x="38021" y="770388"/>
              <a:ext cx="1989026" cy="2153194"/>
            </a:xfrm>
            <a:prstGeom prst="round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115" name="TextBox 114">
              <a:extLst>
                <a:ext uri="{FF2B5EF4-FFF2-40B4-BE49-F238E27FC236}">
                  <a16:creationId xmlns:a16="http://schemas.microsoft.com/office/drawing/2014/main" id="{19EF2F71-3E40-44C7-8E34-FB1CE40D7098}"/>
                </a:ext>
              </a:extLst>
            </p:cNvPr>
            <p:cNvSpPr txBox="1"/>
            <p:nvPr/>
          </p:nvSpPr>
          <p:spPr>
            <a:xfrm>
              <a:off x="212000" y="1936850"/>
              <a:ext cx="1413819" cy="35935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1 CDC Data Producer Job sending 10 M records</a:t>
              </a:r>
            </a:p>
          </p:txBody>
        </p:sp>
        <p:sp>
          <p:nvSpPr>
            <p:cNvPr id="116" name="Flowchart: Multidocument 115">
              <a:extLst>
                <a:ext uri="{FF2B5EF4-FFF2-40B4-BE49-F238E27FC236}">
                  <a16:creationId xmlns:a16="http://schemas.microsoft.com/office/drawing/2014/main" id="{AB4A60E1-43E5-45F6-AF5F-96B2CAA3DC7E}"/>
                </a:ext>
              </a:extLst>
            </p:cNvPr>
            <p:cNvSpPr/>
            <p:nvPr/>
          </p:nvSpPr>
          <p:spPr>
            <a:xfrm>
              <a:off x="348927" y="930574"/>
              <a:ext cx="1413819" cy="876222"/>
            </a:xfrm>
            <a:prstGeom prst="flowChartMultidocument">
              <a:avLst/>
            </a:prstGeom>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80 CDC Data Producer Jobs, each sending 2M records </a:t>
              </a:r>
            </a:p>
          </p:txBody>
        </p:sp>
        <p:sp>
          <p:nvSpPr>
            <p:cNvPr id="117" name="TextBox 116">
              <a:extLst>
                <a:ext uri="{FF2B5EF4-FFF2-40B4-BE49-F238E27FC236}">
                  <a16:creationId xmlns:a16="http://schemas.microsoft.com/office/drawing/2014/main" id="{343986E4-1A09-41CC-B617-3B309AE8FD8C}"/>
                </a:ext>
              </a:extLst>
            </p:cNvPr>
            <p:cNvSpPr txBox="1"/>
            <p:nvPr/>
          </p:nvSpPr>
          <p:spPr>
            <a:xfrm>
              <a:off x="212746" y="2495145"/>
              <a:ext cx="1568762" cy="26352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CDC Producer Cluster </a:t>
              </a:r>
            </a:p>
          </p:txBody>
        </p:sp>
      </p:grpSp>
      <p:sp>
        <p:nvSpPr>
          <p:cNvPr id="119" name="TextBox 118">
            <a:extLst>
              <a:ext uri="{FF2B5EF4-FFF2-40B4-BE49-F238E27FC236}">
                <a16:creationId xmlns:a16="http://schemas.microsoft.com/office/drawing/2014/main" id="{458B57E7-90E7-4C8C-8B52-3A639666192A}"/>
              </a:ext>
            </a:extLst>
          </p:cNvPr>
          <p:cNvSpPr txBox="1"/>
          <p:nvPr/>
        </p:nvSpPr>
        <p:spPr>
          <a:xfrm>
            <a:off x="3822608" y="691955"/>
            <a:ext cx="151066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prstClr val="black"/>
                </a:solidFill>
                <a:effectLst/>
                <a:uLnTx/>
                <a:uFillTx/>
                <a:latin typeface="Calibri" panose="020F0502020204030204"/>
                <a:ea typeface="+mn-ea"/>
                <a:cs typeface="+mn-cs"/>
              </a:rPr>
              <a:t>Event Hubs with Kafka Endpoint</a:t>
            </a:r>
          </a:p>
        </p:txBody>
      </p:sp>
      <p:grpSp>
        <p:nvGrpSpPr>
          <p:cNvPr id="121" name="Group 120">
            <a:extLst>
              <a:ext uri="{FF2B5EF4-FFF2-40B4-BE49-F238E27FC236}">
                <a16:creationId xmlns:a16="http://schemas.microsoft.com/office/drawing/2014/main" id="{C245998E-0348-43ED-8EAB-DC75743CAC01}"/>
              </a:ext>
            </a:extLst>
          </p:cNvPr>
          <p:cNvGrpSpPr/>
          <p:nvPr/>
        </p:nvGrpSpPr>
        <p:grpSpPr>
          <a:xfrm>
            <a:off x="77885" y="3956598"/>
            <a:ext cx="2589306" cy="2766236"/>
            <a:chOff x="77885" y="3956598"/>
            <a:chExt cx="2589306" cy="2766236"/>
          </a:xfrm>
        </p:grpSpPr>
        <p:grpSp>
          <p:nvGrpSpPr>
            <p:cNvPr id="22" name="Group 21">
              <a:extLst>
                <a:ext uri="{FF2B5EF4-FFF2-40B4-BE49-F238E27FC236}">
                  <a16:creationId xmlns:a16="http://schemas.microsoft.com/office/drawing/2014/main" id="{C700E2A3-8340-47E7-A5C1-A5B144A13BDA}"/>
                </a:ext>
              </a:extLst>
            </p:cNvPr>
            <p:cNvGrpSpPr/>
            <p:nvPr/>
          </p:nvGrpSpPr>
          <p:grpSpPr>
            <a:xfrm>
              <a:off x="77885" y="3956598"/>
              <a:ext cx="2589306" cy="2766236"/>
              <a:chOff x="6832" y="770388"/>
              <a:chExt cx="2020215" cy="2153194"/>
            </a:xfrm>
          </p:grpSpPr>
          <p:sp>
            <p:nvSpPr>
              <p:cNvPr id="2" name="Rectangle: Rounded Corners 1">
                <a:extLst>
                  <a:ext uri="{FF2B5EF4-FFF2-40B4-BE49-F238E27FC236}">
                    <a16:creationId xmlns:a16="http://schemas.microsoft.com/office/drawing/2014/main" id="{D5D1D362-9B2B-466D-9CFD-9ABDE655C955}"/>
                  </a:ext>
                </a:extLst>
              </p:cNvPr>
              <p:cNvSpPr/>
              <p:nvPr/>
            </p:nvSpPr>
            <p:spPr>
              <a:xfrm>
                <a:off x="38021" y="770388"/>
                <a:ext cx="1989026" cy="2153194"/>
              </a:xfrm>
              <a:prstGeom prst="round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60" name="Flowchart: Multidocument 59">
                <a:extLst>
                  <a:ext uri="{FF2B5EF4-FFF2-40B4-BE49-F238E27FC236}">
                    <a16:creationId xmlns:a16="http://schemas.microsoft.com/office/drawing/2014/main" id="{A4716506-316F-481E-97F7-1F9050C45673}"/>
                  </a:ext>
                </a:extLst>
              </p:cNvPr>
              <p:cNvSpPr/>
              <p:nvPr/>
            </p:nvSpPr>
            <p:spPr>
              <a:xfrm>
                <a:off x="362064" y="878195"/>
                <a:ext cx="1248589" cy="818161"/>
              </a:xfrm>
              <a:prstGeom prst="flowChartMultidocument">
                <a:avLst/>
              </a:prstGeom>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Run 60 EDM Curation Jobs on Sales Order Header with 1B </a:t>
                </a:r>
              </a:p>
            </p:txBody>
          </p:sp>
          <p:sp>
            <p:nvSpPr>
              <p:cNvPr id="71" name="TextBox 70">
                <a:extLst>
                  <a:ext uri="{FF2B5EF4-FFF2-40B4-BE49-F238E27FC236}">
                    <a16:creationId xmlns:a16="http://schemas.microsoft.com/office/drawing/2014/main" id="{03EEC60E-2761-4EC1-AC31-5FFA0637206F}"/>
                  </a:ext>
                </a:extLst>
              </p:cNvPr>
              <p:cNvSpPr txBox="1"/>
              <p:nvPr/>
            </p:nvSpPr>
            <p:spPr>
              <a:xfrm>
                <a:off x="6832" y="2594022"/>
                <a:ext cx="1987040" cy="26352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EDM Data Curation Cluster </a:t>
                </a:r>
              </a:p>
            </p:txBody>
          </p:sp>
        </p:grpSp>
        <p:sp>
          <p:nvSpPr>
            <p:cNvPr id="120" name="Flowchart: Multidocument 119">
              <a:extLst>
                <a:ext uri="{FF2B5EF4-FFF2-40B4-BE49-F238E27FC236}">
                  <a16:creationId xmlns:a16="http://schemas.microsoft.com/office/drawing/2014/main" id="{A08E5176-4C95-4C0F-B933-04DADB1E2C2D}"/>
                </a:ext>
              </a:extLst>
            </p:cNvPr>
            <p:cNvSpPr/>
            <p:nvPr/>
          </p:nvSpPr>
          <p:spPr>
            <a:xfrm>
              <a:off x="489711" y="5237308"/>
              <a:ext cx="1600315" cy="1051102"/>
            </a:xfrm>
            <a:prstGeom prst="flowChartMultidocument">
              <a:avLst/>
            </a:prstGeom>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Run 60 EDM Curation Jobs on Sales Order Line Header with 1B </a:t>
              </a:r>
            </a:p>
          </p:txBody>
        </p:sp>
      </p:grpSp>
      <p:grpSp>
        <p:nvGrpSpPr>
          <p:cNvPr id="123" name="Group 122">
            <a:extLst>
              <a:ext uri="{FF2B5EF4-FFF2-40B4-BE49-F238E27FC236}">
                <a16:creationId xmlns:a16="http://schemas.microsoft.com/office/drawing/2014/main" id="{8DF6D2D2-0F7A-4C83-8E8E-074147D519EA}"/>
              </a:ext>
            </a:extLst>
          </p:cNvPr>
          <p:cNvGrpSpPr/>
          <p:nvPr/>
        </p:nvGrpSpPr>
        <p:grpSpPr>
          <a:xfrm>
            <a:off x="9304968" y="3739896"/>
            <a:ext cx="2582092" cy="2766236"/>
            <a:chOff x="12460" y="770388"/>
            <a:chExt cx="2014587" cy="2153194"/>
          </a:xfrm>
        </p:grpSpPr>
        <p:sp>
          <p:nvSpPr>
            <p:cNvPr id="125" name="Rectangle: Rounded Corners 124">
              <a:extLst>
                <a:ext uri="{FF2B5EF4-FFF2-40B4-BE49-F238E27FC236}">
                  <a16:creationId xmlns:a16="http://schemas.microsoft.com/office/drawing/2014/main" id="{3671D072-82D9-4267-9906-F89218C5EF3B}"/>
                </a:ext>
              </a:extLst>
            </p:cNvPr>
            <p:cNvSpPr/>
            <p:nvPr/>
          </p:nvSpPr>
          <p:spPr>
            <a:xfrm>
              <a:off x="38021" y="770388"/>
              <a:ext cx="1989026" cy="2153194"/>
            </a:xfrm>
            <a:prstGeom prst="round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126" name="Flowchart: Multidocument 125">
              <a:extLst>
                <a:ext uri="{FF2B5EF4-FFF2-40B4-BE49-F238E27FC236}">
                  <a16:creationId xmlns:a16="http://schemas.microsoft.com/office/drawing/2014/main" id="{AC44A746-C901-4103-9394-100C631D46F9}"/>
                </a:ext>
              </a:extLst>
            </p:cNvPr>
            <p:cNvSpPr/>
            <p:nvPr/>
          </p:nvSpPr>
          <p:spPr>
            <a:xfrm>
              <a:off x="436760" y="1216221"/>
              <a:ext cx="1276669" cy="954875"/>
            </a:xfrm>
            <a:prstGeom prst="flowChartMultidocument">
              <a:avLst/>
            </a:prstGeom>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Run 40 GDM Curation Jobs on OnDemand with 1B </a:t>
              </a:r>
            </a:p>
          </p:txBody>
        </p:sp>
        <p:sp>
          <p:nvSpPr>
            <p:cNvPr id="127" name="TextBox 126">
              <a:extLst>
                <a:ext uri="{FF2B5EF4-FFF2-40B4-BE49-F238E27FC236}">
                  <a16:creationId xmlns:a16="http://schemas.microsoft.com/office/drawing/2014/main" id="{DC4800FE-1AC2-4FDD-BFA3-96875A5FC2B0}"/>
                </a:ext>
              </a:extLst>
            </p:cNvPr>
            <p:cNvSpPr txBox="1"/>
            <p:nvPr/>
          </p:nvSpPr>
          <p:spPr>
            <a:xfrm>
              <a:off x="12460" y="2594022"/>
              <a:ext cx="1975785" cy="26352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GDM Data Curation Cluster </a:t>
              </a:r>
            </a:p>
          </p:txBody>
        </p:sp>
      </p:grpSp>
      <p:sp>
        <p:nvSpPr>
          <p:cNvPr id="129" name="Rectangle: Rounded Corners 128">
            <a:extLst>
              <a:ext uri="{FF2B5EF4-FFF2-40B4-BE49-F238E27FC236}">
                <a16:creationId xmlns:a16="http://schemas.microsoft.com/office/drawing/2014/main" id="{555624E5-B6A5-43C5-A638-D035894363FA}"/>
              </a:ext>
            </a:extLst>
          </p:cNvPr>
          <p:cNvSpPr/>
          <p:nvPr/>
        </p:nvSpPr>
        <p:spPr>
          <a:xfrm>
            <a:off x="8993831" y="48338"/>
            <a:ext cx="3154634" cy="1343372"/>
          </a:xfrm>
          <a:prstGeom prst="roundRect">
            <a:avLst/>
          </a:prstGeom>
          <a:ln>
            <a:solidFill>
              <a:schemeClr val="accent1"/>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lvl="0">
              <a:defRPr/>
            </a:pPr>
            <a:r>
              <a:rPr lang="en-US" sz="1200" dirty="0">
                <a:solidFill>
                  <a:prstClr val="black"/>
                </a:solidFill>
              </a:rPr>
              <a:t>Daily Life Load Test, e.g. 5.2.7</a:t>
            </a:r>
          </a:p>
          <a:p>
            <a:pPr marL="171450" lvl="0" indent="-171450">
              <a:buFont typeface="Arial" panose="020B0604020202020204" pitchFamily="34" charset="0"/>
              <a:buChar char="•"/>
              <a:defRPr/>
            </a:pPr>
            <a:r>
              <a:rPr lang="en-US" sz="1200" dirty="0">
                <a:solidFill>
                  <a:prstClr val="black"/>
                </a:solidFill>
              </a:rPr>
              <a:t>CDC Ingestion Stress test, 5.2.6</a:t>
            </a:r>
          </a:p>
          <a:p>
            <a:pPr marL="171450" lvl="0" indent="-171450">
              <a:buFont typeface="Arial" panose="020B0604020202020204" pitchFamily="34" charset="0"/>
              <a:buChar char="•"/>
              <a:defRPr/>
            </a:pPr>
            <a:r>
              <a:rPr lang="en-US" sz="1200" dirty="0">
                <a:solidFill>
                  <a:prstClr val="black"/>
                </a:solidFill>
              </a:rPr>
              <a:t>60 runs of Raw to EDM Sales Order Header</a:t>
            </a:r>
          </a:p>
          <a:p>
            <a:pPr marL="171450" lvl="0" indent="-171450">
              <a:buFont typeface="Arial" panose="020B0604020202020204" pitchFamily="34" charset="0"/>
              <a:buChar char="•"/>
              <a:defRPr/>
            </a:pPr>
            <a:r>
              <a:rPr lang="en-US" sz="1200" dirty="0">
                <a:solidFill>
                  <a:prstClr val="black"/>
                </a:solidFill>
              </a:rPr>
              <a:t>60 runs of Raw to EDM Sales Order Line</a:t>
            </a:r>
          </a:p>
          <a:p>
            <a:pPr marL="171450" lvl="0" indent="-171450">
              <a:buFont typeface="Arial" panose="020B0604020202020204" pitchFamily="34" charset="0"/>
              <a:buChar char="•"/>
              <a:defRPr/>
            </a:pPr>
            <a:r>
              <a:rPr lang="en-US" sz="1200" dirty="0">
                <a:solidFill>
                  <a:prstClr val="black"/>
                </a:solidFill>
              </a:rPr>
              <a:t>40 runs of EDM to GDM Demand Stream B</a:t>
            </a:r>
          </a:p>
        </p:txBody>
      </p:sp>
      <p:grpSp>
        <p:nvGrpSpPr>
          <p:cNvPr id="137" name="Group 136">
            <a:extLst>
              <a:ext uri="{FF2B5EF4-FFF2-40B4-BE49-F238E27FC236}">
                <a16:creationId xmlns:a16="http://schemas.microsoft.com/office/drawing/2014/main" id="{DE87B1FB-6DE0-42A4-BA7F-0EE2EB994FB9}"/>
              </a:ext>
            </a:extLst>
          </p:cNvPr>
          <p:cNvGrpSpPr/>
          <p:nvPr/>
        </p:nvGrpSpPr>
        <p:grpSpPr>
          <a:xfrm>
            <a:off x="3189230" y="4772311"/>
            <a:ext cx="256802" cy="261610"/>
            <a:chOff x="1668919" y="4530173"/>
            <a:chExt cx="256802" cy="261610"/>
          </a:xfrm>
        </p:grpSpPr>
        <p:sp>
          <p:nvSpPr>
            <p:cNvPr id="138" name="TextBox 137">
              <a:extLst>
                <a:ext uri="{FF2B5EF4-FFF2-40B4-BE49-F238E27FC236}">
                  <a16:creationId xmlns:a16="http://schemas.microsoft.com/office/drawing/2014/main" id="{42E84FCA-D639-4FD9-AB17-75AC31259D2B}"/>
                </a:ext>
              </a:extLst>
            </p:cNvPr>
            <p:cNvSpPr txBox="1"/>
            <p:nvPr/>
          </p:nvSpPr>
          <p:spPr>
            <a:xfrm>
              <a:off x="1668919" y="4530173"/>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sp>
          <p:nvSpPr>
            <p:cNvPr id="139" name="Oval 138">
              <a:extLst>
                <a:ext uri="{FF2B5EF4-FFF2-40B4-BE49-F238E27FC236}">
                  <a16:creationId xmlns:a16="http://schemas.microsoft.com/office/drawing/2014/main" id="{04E98427-E8A1-4E68-812B-B000D2F606D1}"/>
                </a:ext>
              </a:extLst>
            </p:cNvPr>
            <p:cNvSpPr/>
            <p:nvPr/>
          </p:nvSpPr>
          <p:spPr>
            <a:xfrm>
              <a:off x="1685136" y="4540955"/>
              <a:ext cx="224367" cy="245483"/>
            </a:xfrm>
            <a:prstGeom prst="ellipse">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42" name="Group 141">
            <a:extLst>
              <a:ext uri="{FF2B5EF4-FFF2-40B4-BE49-F238E27FC236}">
                <a16:creationId xmlns:a16="http://schemas.microsoft.com/office/drawing/2014/main" id="{F6646BF9-E00F-42DB-BD41-256BE9B6F610}"/>
              </a:ext>
            </a:extLst>
          </p:cNvPr>
          <p:cNvGrpSpPr/>
          <p:nvPr/>
        </p:nvGrpSpPr>
        <p:grpSpPr>
          <a:xfrm>
            <a:off x="8453133" y="4720829"/>
            <a:ext cx="256802" cy="261610"/>
            <a:chOff x="6256319" y="4209844"/>
            <a:chExt cx="256802" cy="261610"/>
          </a:xfrm>
        </p:grpSpPr>
        <p:sp>
          <p:nvSpPr>
            <p:cNvPr id="143" name="TextBox 142">
              <a:extLst>
                <a:ext uri="{FF2B5EF4-FFF2-40B4-BE49-F238E27FC236}">
                  <a16:creationId xmlns:a16="http://schemas.microsoft.com/office/drawing/2014/main" id="{DAFAABBC-8849-4F98-95A8-2F5576D8702D}"/>
                </a:ext>
              </a:extLst>
            </p:cNvPr>
            <p:cNvSpPr txBox="1"/>
            <p:nvPr/>
          </p:nvSpPr>
          <p:spPr>
            <a:xfrm>
              <a:off x="6256319" y="4209844"/>
              <a:ext cx="256802"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4</a:t>
              </a:r>
            </a:p>
          </p:txBody>
        </p:sp>
        <p:sp>
          <p:nvSpPr>
            <p:cNvPr id="144" name="Oval 143">
              <a:extLst>
                <a:ext uri="{FF2B5EF4-FFF2-40B4-BE49-F238E27FC236}">
                  <a16:creationId xmlns:a16="http://schemas.microsoft.com/office/drawing/2014/main" id="{79CF4965-5025-4882-B3D0-ADA70EB595F1}"/>
                </a:ext>
              </a:extLst>
            </p:cNvPr>
            <p:cNvSpPr/>
            <p:nvPr/>
          </p:nvSpPr>
          <p:spPr>
            <a:xfrm>
              <a:off x="6272536" y="4220626"/>
              <a:ext cx="224367" cy="245483"/>
            </a:xfrm>
            <a:prstGeom prst="ellipse">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0" name="TextBox 79">
            <a:extLst>
              <a:ext uri="{FF2B5EF4-FFF2-40B4-BE49-F238E27FC236}">
                <a16:creationId xmlns:a16="http://schemas.microsoft.com/office/drawing/2014/main" id="{C7D21325-3A85-4059-89F9-8E1551B088C9}"/>
              </a:ext>
            </a:extLst>
          </p:cNvPr>
          <p:cNvSpPr txBox="1"/>
          <p:nvPr/>
        </p:nvSpPr>
        <p:spPr>
          <a:xfrm>
            <a:off x="75474" y="142670"/>
            <a:ext cx="4372141" cy="646331"/>
          </a:xfrm>
          <a:prstGeom prst="rect">
            <a:avLst/>
          </a:prstGeom>
          <a:noFill/>
        </p:spPr>
        <p:txBody>
          <a:bodyPr wrap="square" rtlCol="0">
            <a:spAutoFit/>
          </a:bodyPr>
          <a:lstStyle/>
          <a:p>
            <a:pPr lvl="0">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Step #5</a:t>
            </a:r>
            <a:r>
              <a:rPr lang="en-US" dirty="0">
                <a:solidFill>
                  <a:prstClr val="black"/>
                </a:solidFill>
              </a:rPr>
              <a:t>  Daily Life Load Test</a:t>
            </a:r>
          </a:p>
          <a:p>
            <a:pPr lvl="0">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1425464"/>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14814</TotalTime>
  <Words>963</Words>
  <Application>Microsoft Office PowerPoint</Application>
  <PresentationFormat>Widescreen</PresentationFormat>
  <Paragraphs>176</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Lato Black</vt:lpstr>
      <vt:lpstr>Lato Regular</vt:lpstr>
      <vt:lpstr>LucidaGrande</vt:lpstr>
      <vt:lpstr>Arial</vt:lpstr>
      <vt:lpstr>Calibri</vt:lpstr>
      <vt:lpstr>Calibri Light</vt:lpstr>
      <vt:lpstr>Tahoma</vt:lpstr>
      <vt:lpstr>Wingdings</vt:lpstr>
      <vt:lpstr>2_Office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Stan Wang</dc:creator>
  <cp:lastModifiedBy>Stan Wang</cp:lastModifiedBy>
  <cp:revision>62</cp:revision>
  <dcterms:created xsi:type="dcterms:W3CDTF">2019-07-19T18:32:30Z</dcterms:created>
  <dcterms:modified xsi:type="dcterms:W3CDTF">2019-08-13T17:59:08Z</dcterms:modified>
</cp:coreProperties>
</file>