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4"/>
  </p:sldMasterIdLst>
  <p:notesMasterIdLst>
    <p:notesMasterId r:id="rId23"/>
  </p:notesMasterIdLst>
  <p:handoutMasterIdLst>
    <p:handoutMasterId r:id="rId24"/>
  </p:handoutMasterIdLst>
  <p:sldIdLst>
    <p:sldId id="540" r:id="rId5"/>
    <p:sldId id="662" r:id="rId6"/>
    <p:sldId id="1014" r:id="rId7"/>
    <p:sldId id="1015" r:id="rId8"/>
    <p:sldId id="1016" r:id="rId9"/>
    <p:sldId id="1017" r:id="rId10"/>
    <p:sldId id="1018" r:id="rId11"/>
    <p:sldId id="1019" r:id="rId12"/>
    <p:sldId id="1020" r:id="rId13"/>
    <p:sldId id="1021" r:id="rId14"/>
    <p:sldId id="1022" r:id="rId15"/>
    <p:sldId id="1023" r:id="rId16"/>
    <p:sldId id="1024" r:id="rId17"/>
    <p:sldId id="1025" r:id="rId18"/>
    <p:sldId id="1026" r:id="rId19"/>
    <p:sldId id="1027" r:id="rId20"/>
    <p:sldId id="1028" r:id="rId21"/>
    <p:sldId id="102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hiri, Basudeb (Cognizant)" initials="LB(" lastIdx="1" clrIdx="0">
    <p:extLst>
      <p:ext uri="{19B8F6BF-5375-455C-9EA6-DF929625EA0E}">
        <p15:presenceInfo xmlns:p15="http://schemas.microsoft.com/office/powerpoint/2012/main" userId="S-1-5-21-1178368992-402679808-390482200-1927094" providerId="AD"/>
      </p:ext>
    </p:extLst>
  </p:cmAuthor>
  <p:cmAuthor id="2" name="Duraiswamy, Ramya Roopa (Cognizant)" initials="DRR(" lastIdx="6" clrIdx="1">
    <p:extLst>
      <p:ext uri="{19B8F6BF-5375-455C-9EA6-DF929625EA0E}">
        <p15:presenceInfo xmlns:p15="http://schemas.microsoft.com/office/powerpoint/2012/main" userId="S-1-5-21-1178368992-402679808-390482200-353908" providerId="AD"/>
      </p:ext>
    </p:extLst>
  </p:cmAuthor>
  <p:cmAuthor id="3" name="Singh, Aman (Cognizant)" initials="SA(" lastIdx="0" clrIdx="2">
    <p:extLst>
      <p:ext uri="{19B8F6BF-5375-455C-9EA6-DF929625EA0E}">
        <p15:presenceInfo xmlns:p15="http://schemas.microsoft.com/office/powerpoint/2012/main" userId="S-1-5-21-1178368992-402679808-390482200-1886151" providerId="AD"/>
      </p:ext>
    </p:extLst>
  </p:cmAuthor>
  <p:cmAuthor id="4" name="B, Karthik (Cognizant)" initials="BK(" lastIdx="1" clrIdx="3">
    <p:extLst>
      <p:ext uri="{19B8F6BF-5375-455C-9EA6-DF929625EA0E}">
        <p15:presenceInfo xmlns:p15="http://schemas.microsoft.com/office/powerpoint/2012/main" userId="S-1-5-21-1178368992-402679808-390482200-1764746" providerId="AD"/>
      </p:ext>
    </p:extLst>
  </p:cmAuthor>
  <p:cmAuthor id="5" name="Palanivel, Praveen (Cognizant)" initials="PP(" lastIdx="4" clrIdx="4">
    <p:extLst>
      <p:ext uri="{19B8F6BF-5375-455C-9EA6-DF929625EA0E}">
        <p15:presenceInfo xmlns:p15="http://schemas.microsoft.com/office/powerpoint/2012/main" userId="S-1-5-21-1178368992-402679808-390482200-2596217" providerId="AD"/>
      </p:ext>
    </p:extLst>
  </p:cmAuthor>
  <p:cmAuthor id="6" name="Prasanna Vijayaraghavan" initials="PV" lastIdx="8" clrIdx="5">
    <p:extLst>
      <p:ext uri="{19B8F6BF-5375-455C-9EA6-DF929625EA0E}">
        <p15:presenceInfo xmlns:p15="http://schemas.microsoft.com/office/powerpoint/2012/main" userId="S-1-5-21-1178368992-402679808-390482200-61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7A00"/>
    <a:srgbClr val="006BA6"/>
    <a:srgbClr val="91C46E"/>
    <a:srgbClr val="5676B3"/>
    <a:srgbClr val="0000CC"/>
    <a:srgbClr val="70AD47"/>
    <a:srgbClr val="F3F6FF"/>
    <a:srgbClr val="FFC000"/>
    <a:srgbClr val="14A88F"/>
    <a:srgbClr val="003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43" autoAdjust="0"/>
  </p:normalViewPr>
  <p:slideViewPr>
    <p:cSldViewPr snapToGrid="0">
      <p:cViewPr varScale="1">
        <p:scale>
          <a:sx n="78" d="100"/>
          <a:sy n="78" d="100"/>
        </p:scale>
        <p:origin x="77" y="173"/>
      </p:cViewPr>
      <p:guideLst>
        <p:guide pos="192"/>
        <p:guide orient="horz" pos="2160"/>
      </p:guideLst>
    </p:cSldViewPr>
  </p:slideViewPr>
  <p:outlineViewPr>
    <p:cViewPr>
      <p:scale>
        <a:sx n="33" d="100"/>
        <a:sy n="33" d="100"/>
      </p:scale>
      <p:origin x="0" y="-136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478B1-6E78-4565-AD5E-B3830A30B90C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5A1EA-9D0D-40B8-A832-AC5DDE2AF0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46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66CB0-7B7F-4994-BB90-018F052F2C67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28CB6-CF44-4578-AFB0-073A84759E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2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28CB6-CF44-4578-AFB0-073A84759E6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64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47" y="3203508"/>
            <a:ext cx="6895239" cy="1771325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>
            <a:lvl1pPr>
              <a:defRPr sz="4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4429" y="5094607"/>
            <a:ext cx="6204499" cy="478064"/>
          </a:xfrm>
          <a:prstGeom prst="rect">
            <a:avLst/>
          </a:prstGeom>
          <a:noFill/>
        </p:spPr>
        <p:txBody>
          <a:bodyPr/>
          <a:lstStyle>
            <a:lvl1pPr>
              <a:defRPr sz="16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5827776"/>
            <a:ext cx="8375904" cy="1030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67" y="6140195"/>
            <a:ext cx="2513849" cy="282235"/>
          </a:xfrm>
          <a:prstGeom prst="rect">
            <a:avLst/>
          </a:prstGeom>
        </p:spPr>
      </p:pic>
      <p:pic>
        <p:nvPicPr>
          <p:cNvPr id="7" name="Picture 45" descr="D:\backup\2013\Oct\31.10.2013\Partnership-icon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519" y="6118865"/>
            <a:ext cx="451080" cy="45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215247" y="6450308"/>
            <a:ext cx="4623510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spc="201" baseline="0" dirty="0">
                <a:solidFill>
                  <a:srgbClr val="006BA6"/>
                </a:solidFill>
                <a:latin typeface="Calibri" panose="020F0502020204030204" pitchFamily="34" charset="0"/>
                <a:cs typeface="Aharoni" panose="02010803020104030203" pitchFamily="2" charset="-79"/>
              </a:rPr>
              <a:t>PARTNER | INNOVATE | TRANSFORM | TO KEEP IT HEALTHY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63771" y="6191093"/>
            <a:ext cx="1135660" cy="24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80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arallelogram 38"/>
          <p:cNvSpPr/>
          <p:nvPr userDrawn="1"/>
        </p:nvSpPr>
        <p:spPr>
          <a:xfrm>
            <a:off x="1001485" y="6293577"/>
            <a:ext cx="6359084" cy="470080"/>
          </a:xfrm>
          <a:prstGeom prst="parallelogram">
            <a:avLst>
              <a:gd name="adj" fmla="val 9948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1" dirty="0"/>
          </a:p>
        </p:txBody>
      </p:sp>
      <p:sp>
        <p:nvSpPr>
          <p:cNvPr id="40" name="Parallelogram 39"/>
          <p:cNvSpPr/>
          <p:nvPr userDrawn="1"/>
        </p:nvSpPr>
        <p:spPr>
          <a:xfrm>
            <a:off x="13888" y="6293581"/>
            <a:ext cx="670560" cy="564423"/>
          </a:xfrm>
          <a:prstGeom prst="parallelogram">
            <a:avLst>
              <a:gd name="adj" fmla="val 99481"/>
            </a:avLst>
          </a:prstGeom>
          <a:solidFill>
            <a:srgbClr val="026C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1" dirty="0"/>
          </a:p>
        </p:txBody>
      </p:sp>
      <p:sp>
        <p:nvSpPr>
          <p:cNvPr id="25" name="Freeform 24"/>
          <p:cNvSpPr/>
          <p:nvPr userDrawn="1"/>
        </p:nvSpPr>
        <p:spPr>
          <a:xfrm>
            <a:off x="4" y="0"/>
            <a:ext cx="11600915" cy="548640"/>
          </a:xfrm>
          <a:custGeom>
            <a:avLst/>
            <a:gdLst>
              <a:gd name="connsiteX0" fmla="*/ 0 w 11600915"/>
              <a:gd name="connsiteY0" fmla="*/ 0 h 699148"/>
              <a:gd name="connsiteX1" fmla="*/ 1055825 w 11600915"/>
              <a:gd name="connsiteY1" fmla="*/ 0 h 699148"/>
              <a:gd name="connsiteX2" fmla="*/ 11227878 w 11600915"/>
              <a:gd name="connsiteY2" fmla="*/ 0 h 699148"/>
              <a:gd name="connsiteX3" fmla="*/ 11600915 w 11600915"/>
              <a:gd name="connsiteY3" fmla="*/ 0 h 699148"/>
              <a:gd name="connsiteX4" fmla="*/ 11227878 w 11600915"/>
              <a:gd name="connsiteY4" fmla="*/ 381975 h 699148"/>
              <a:gd name="connsiteX5" fmla="*/ 11227878 w 11600915"/>
              <a:gd name="connsiteY5" fmla="*/ 699148 h 699148"/>
              <a:gd name="connsiteX6" fmla="*/ 10918127 w 11600915"/>
              <a:gd name="connsiteY6" fmla="*/ 699148 h 699148"/>
              <a:gd name="connsiteX7" fmla="*/ 373037 w 11600915"/>
              <a:gd name="connsiteY7" fmla="*/ 699148 h 699148"/>
              <a:gd name="connsiteX8" fmla="*/ 0 w 11600915"/>
              <a:gd name="connsiteY8" fmla="*/ 699148 h 699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00915" h="699148">
                <a:moveTo>
                  <a:pt x="0" y="0"/>
                </a:moveTo>
                <a:lnTo>
                  <a:pt x="1055825" y="0"/>
                </a:lnTo>
                <a:lnTo>
                  <a:pt x="11227878" y="0"/>
                </a:lnTo>
                <a:lnTo>
                  <a:pt x="11600915" y="0"/>
                </a:lnTo>
                <a:lnTo>
                  <a:pt x="11227878" y="381975"/>
                </a:lnTo>
                <a:lnTo>
                  <a:pt x="11227878" y="699148"/>
                </a:lnTo>
                <a:lnTo>
                  <a:pt x="10918127" y="699148"/>
                </a:lnTo>
                <a:lnTo>
                  <a:pt x="373037" y="699148"/>
                </a:lnTo>
                <a:lnTo>
                  <a:pt x="0" y="699148"/>
                </a:lnTo>
                <a:close/>
              </a:path>
            </a:pathLst>
          </a:custGeom>
          <a:solidFill>
            <a:srgbClr val="00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21" name="Parallelogram 20"/>
          <p:cNvSpPr/>
          <p:nvPr userDrawn="1"/>
        </p:nvSpPr>
        <p:spPr>
          <a:xfrm>
            <a:off x="11435301" y="0"/>
            <a:ext cx="756700" cy="457200"/>
          </a:xfrm>
          <a:prstGeom prst="parallelogram">
            <a:avLst>
              <a:gd name="adj" fmla="val 99481"/>
            </a:avLst>
          </a:prstGeom>
          <a:solidFill>
            <a:srgbClr val="1FA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23" name="Parallelogram 22"/>
          <p:cNvSpPr/>
          <p:nvPr userDrawn="1"/>
        </p:nvSpPr>
        <p:spPr>
          <a:xfrm>
            <a:off x="10891855" y="0"/>
            <a:ext cx="1092727" cy="548640"/>
          </a:xfrm>
          <a:prstGeom prst="parallelogram">
            <a:avLst>
              <a:gd name="adj" fmla="val 99481"/>
            </a:avLst>
          </a:prstGeom>
          <a:solidFill>
            <a:srgbClr val="231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70" y="1"/>
            <a:ext cx="10732489" cy="54864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313266" y="6293575"/>
            <a:ext cx="1030099" cy="438240"/>
          </a:xfrm>
          <a:prstGeom prst="parallelogram">
            <a:avLst>
              <a:gd name="adj" fmla="val 100889"/>
            </a:avLst>
          </a:prstGeom>
          <a:solidFill>
            <a:srgbClr val="231F1E"/>
          </a:solidFill>
          <a:ln>
            <a:noFill/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CB53D8-4DF9-41DF-9499-7D2F7209948D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467" y="6230635"/>
            <a:ext cx="2513849" cy="282235"/>
          </a:xfrm>
          <a:prstGeom prst="rect">
            <a:avLst/>
          </a:prstGeom>
        </p:spPr>
      </p:pic>
      <p:pic>
        <p:nvPicPr>
          <p:cNvPr id="16" name="Picture 45" descr="D:\backup\2013\Oct\31.10.2013\Partnership-ico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2919" y="6209305"/>
            <a:ext cx="451080" cy="45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7540647" y="6540748"/>
            <a:ext cx="4623510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spc="201" baseline="0" dirty="0">
                <a:solidFill>
                  <a:srgbClr val="006BA6"/>
                </a:solidFill>
                <a:latin typeface="Calibri" panose="020F0502020204030204" pitchFamily="34" charset="0"/>
                <a:cs typeface="Aharoni" panose="02010803020104030203" pitchFamily="2" charset="-79"/>
              </a:rPr>
              <a:t>PARTNER | INNOVATE | TRANSFORM | TO KEEP IT HEALTHY</a:t>
            </a:r>
          </a:p>
        </p:txBody>
      </p:sp>
      <p:sp>
        <p:nvSpPr>
          <p:cNvPr id="13" name="Rectangle 33"/>
          <p:cNvSpPr>
            <a:spLocks noChangeArrowheads="1"/>
          </p:cNvSpPr>
          <p:nvPr userDrawn="1"/>
        </p:nvSpPr>
        <p:spPr bwMode="auto">
          <a:xfrm>
            <a:off x="2116568" y="6462548"/>
            <a:ext cx="3834472" cy="226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  <a:ea typeface="Arial Bold" pitchFamily="-112" charset="0"/>
                <a:cs typeface="Calibri" panose="020F0502020204030204" pitchFamily="34" charset="0"/>
              </a:rPr>
              <a:t>© 2019, Cognizant Technology Solutions Confidential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89171" y="6281533"/>
            <a:ext cx="1135660" cy="24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arallelogram 38"/>
          <p:cNvSpPr/>
          <p:nvPr userDrawn="1"/>
        </p:nvSpPr>
        <p:spPr>
          <a:xfrm>
            <a:off x="1001485" y="6293577"/>
            <a:ext cx="6359084" cy="470080"/>
          </a:xfrm>
          <a:prstGeom prst="parallelogram">
            <a:avLst>
              <a:gd name="adj" fmla="val 9948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1" dirty="0"/>
          </a:p>
        </p:txBody>
      </p:sp>
      <p:sp>
        <p:nvSpPr>
          <p:cNvPr id="40" name="Parallelogram 39"/>
          <p:cNvSpPr/>
          <p:nvPr userDrawn="1"/>
        </p:nvSpPr>
        <p:spPr>
          <a:xfrm>
            <a:off x="13888" y="6293581"/>
            <a:ext cx="670560" cy="564423"/>
          </a:xfrm>
          <a:prstGeom prst="parallelogram">
            <a:avLst>
              <a:gd name="adj" fmla="val 99481"/>
            </a:avLst>
          </a:prstGeom>
          <a:solidFill>
            <a:srgbClr val="026C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1" dirty="0"/>
          </a:p>
        </p:txBody>
      </p:sp>
      <p:sp>
        <p:nvSpPr>
          <p:cNvPr id="25" name="Freeform 24"/>
          <p:cNvSpPr/>
          <p:nvPr userDrawn="1"/>
        </p:nvSpPr>
        <p:spPr>
          <a:xfrm>
            <a:off x="4" y="2806700"/>
            <a:ext cx="11600915" cy="548640"/>
          </a:xfrm>
          <a:custGeom>
            <a:avLst/>
            <a:gdLst>
              <a:gd name="connsiteX0" fmla="*/ 0 w 11600915"/>
              <a:gd name="connsiteY0" fmla="*/ 0 h 699148"/>
              <a:gd name="connsiteX1" fmla="*/ 1055825 w 11600915"/>
              <a:gd name="connsiteY1" fmla="*/ 0 h 699148"/>
              <a:gd name="connsiteX2" fmla="*/ 11227878 w 11600915"/>
              <a:gd name="connsiteY2" fmla="*/ 0 h 699148"/>
              <a:gd name="connsiteX3" fmla="*/ 11600915 w 11600915"/>
              <a:gd name="connsiteY3" fmla="*/ 0 h 699148"/>
              <a:gd name="connsiteX4" fmla="*/ 11227878 w 11600915"/>
              <a:gd name="connsiteY4" fmla="*/ 381975 h 699148"/>
              <a:gd name="connsiteX5" fmla="*/ 11227878 w 11600915"/>
              <a:gd name="connsiteY5" fmla="*/ 699148 h 699148"/>
              <a:gd name="connsiteX6" fmla="*/ 10918127 w 11600915"/>
              <a:gd name="connsiteY6" fmla="*/ 699148 h 699148"/>
              <a:gd name="connsiteX7" fmla="*/ 373037 w 11600915"/>
              <a:gd name="connsiteY7" fmla="*/ 699148 h 699148"/>
              <a:gd name="connsiteX8" fmla="*/ 0 w 11600915"/>
              <a:gd name="connsiteY8" fmla="*/ 699148 h 699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00915" h="699148">
                <a:moveTo>
                  <a:pt x="0" y="0"/>
                </a:moveTo>
                <a:lnTo>
                  <a:pt x="1055825" y="0"/>
                </a:lnTo>
                <a:lnTo>
                  <a:pt x="11227878" y="0"/>
                </a:lnTo>
                <a:lnTo>
                  <a:pt x="11600915" y="0"/>
                </a:lnTo>
                <a:lnTo>
                  <a:pt x="11227878" y="381975"/>
                </a:lnTo>
                <a:lnTo>
                  <a:pt x="11227878" y="699148"/>
                </a:lnTo>
                <a:lnTo>
                  <a:pt x="10918127" y="699148"/>
                </a:lnTo>
                <a:lnTo>
                  <a:pt x="373037" y="699148"/>
                </a:lnTo>
                <a:lnTo>
                  <a:pt x="0" y="699148"/>
                </a:lnTo>
                <a:close/>
              </a:path>
            </a:pathLst>
          </a:custGeom>
          <a:solidFill>
            <a:srgbClr val="00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21" name="Parallelogram 20"/>
          <p:cNvSpPr/>
          <p:nvPr userDrawn="1"/>
        </p:nvSpPr>
        <p:spPr>
          <a:xfrm>
            <a:off x="11435301" y="2806700"/>
            <a:ext cx="756700" cy="457200"/>
          </a:xfrm>
          <a:prstGeom prst="parallelogram">
            <a:avLst>
              <a:gd name="adj" fmla="val 99481"/>
            </a:avLst>
          </a:prstGeom>
          <a:solidFill>
            <a:srgbClr val="1FA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23" name="Parallelogram 22"/>
          <p:cNvSpPr/>
          <p:nvPr userDrawn="1"/>
        </p:nvSpPr>
        <p:spPr>
          <a:xfrm>
            <a:off x="10891855" y="2806700"/>
            <a:ext cx="1092727" cy="548640"/>
          </a:xfrm>
          <a:prstGeom prst="parallelogram">
            <a:avLst>
              <a:gd name="adj" fmla="val 99481"/>
            </a:avLst>
          </a:prstGeom>
          <a:solidFill>
            <a:srgbClr val="231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955" y="2753121"/>
            <a:ext cx="10643304" cy="64304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313266" y="6293575"/>
            <a:ext cx="1030099" cy="438240"/>
          </a:xfrm>
          <a:prstGeom prst="parallelogram">
            <a:avLst>
              <a:gd name="adj" fmla="val 100889"/>
            </a:avLst>
          </a:prstGeom>
          <a:solidFill>
            <a:srgbClr val="231F1E"/>
          </a:solidFill>
          <a:ln>
            <a:noFill/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CB53D8-4DF9-41DF-9499-7D2F7209948D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467" y="6230635"/>
            <a:ext cx="2513849" cy="282235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89171" y="6281533"/>
            <a:ext cx="1135660" cy="24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5" descr="D:\backup\2013\Oct\31.10.2013\Partnership-icon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2919" y="6209305"/>
            <a:ext cx="451080" cy="45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7540647" y="6540748"/>
            <a:ext cx="4623510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spc="201" baseline="0" dirty="0">
                <a:solidFill>
                  <a:srgbClr val="006BA6"/>
                </a:solidFill>
                <a:latin typeface="Calibri" panose="020F0502020204030204" pitchFamily="34" charset="0"/>
                <a:cs typeface="Aharoni" panose="02010803020104030203" pitchFamily="2" charset="-79"/>
              </a:rPr>
              <a:t>PARTNER | INNOVATE | TRANSFORM | TO KEEP IT HEALTHY</a:t>
            </a:r>
          </a:p>
        </p:txBody>
      </p:sp>
      <p:sp>
        <p:nvSpPr>
          <p:cNvPr id="13" name="Rectangle 33"/>
          <p:cNvSpPr>
            <a:spLocks noChangeArrowheads="1"/>
          </p:cNvSpPr>
          <p:nvPr userDrawn="1"/>
        </p:nvSpPr>
        <p:spPr bwMode="auto">
          <a:xfrm>
            <a:off x="2116568" y="6462548"/>
            <a:ext cx="3834472" cy="226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  <a:ea typeface="Arial Bold" pitchFamily="-112" charset="0"/>
                <a:cs typeface="Calibri" panose="020F0502020204030204" pitchFamily="34" charset="0"/>
              </a:rPr>
              <a:t>© 2019, Cognizant Technology Solutions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0473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149905" y="-3"/>
            <a:ext cx="12169097" cy="6858000"/>
            <a:chOff x="22903" y="0"/>
            <a:chExt cx="12169097" cy="6858000"/>
          </a:xfrm>
        </p:grpSpPr>
        <p:sp>
          <p:nvSpPr>
            <p:cNvPr id="6" name="Parallelogram 5"/>
            <p:cNvSpPr/>
            <p:nvPr userDrawn="1"/>
          </p:nvSpPr>
          <p:spPr>
            <a:xfrm>
              <a:off x="22903" y="4202954"/>
              <a:ext cx="4452077" cy="2655046"/>
            </a:xfrm>
            <a:prstGeom prst="parallelogram">
              <a:avLst>
                <a:gd name="adj" fmla="val 99481"/>
              </a:avLst>
            </a:prstGeom>
            <a:solidFill>
              <a:srgbClr val="006B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1" dirty="0"/>
            </a:p>
          </p:txBody>
        </p:sp>
        <p:sp>
          <p:nvSpPr>
            <p:cNvPr id="8" name="Parallelogram 7"/>
            <p:cNvSpPr/>
            <p:nvPr userDrawn="1"/>
          </p:nvSpPr>
          <p:spPr>
            <a:xfrm>
              <a:off x="2687327" y="0"/>
              <a:ext cx="5971789" cy="4202954"/>
            </a:xfrm>
            <a:prstGeom prst="parallelogram">
              <a:avLst>
                <a:gd name="adj" fmla="val 99481"/>
              </a:avLst>
            </a:prstGeom>
            <a:solidFill>
              <a:srgbClr val="D3E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9" name="Parallelogram 8"/>
            <p:cNvSpPr/>
            <p:nvPr userDrawn="1"/>
          </p:nvSpPr>
          <p:spPr>
            <a:xfrm>
              <a:off x="4810736" y="0"/>
              <a:ext cx="7381264" cy="6858000"/>
            </a:xfrm>
            <a:prstGeom prst="parallelogram">
              <a:avLst>
                <a:gd name="adj" fmla="val 99481"/>
              </a:avLst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1" dirty="0"/>
            </a:p>
          </p:txBody>
        </p:sp>
        <p:sp>
          <p:nvSpPr>
            <p:cNvPr id="14" name="Freeform 13"/>
            <p:cNvSpPr/>
            <p:nvPr userDrawn="1"/>
          </p:nvSpPr>
          <p:spPr>
            <a:xfrm flipH="1">
              <a:off x="7333016" y="2254956"/>
              <a:ext cx="4753494" cy="4603044"/>
            </a:xfrm>
            <a:custGeom>
              <a:avLst/>
              <a:gdLst>
                <a:gd name="connsiteX0" fmla="*/ 0 w 4753494"/>
                <a:gd name="connsiteY0" fmla="*/ 0 h 4603044"/>
                <a:gd name="connsiteX1" fmla="*/ 0 w 4753494"/>
                <a:gd name="connsiteY1" fmla="*/ 540236 h 4603044"/>
                <a:gd name="connsiteX2" fmla="*/ 4195599 w 4753494"/>
                <a:gd name="connsiteY2" fmla="*/ 4603044 h 4603044"/>
                <a:gd name="connsiteX3" fmla="*/ 4753494 w 4753494"/>
                <a:gd name="connsiteY3" fmla="*/ 4603044 h 4603044"/>
                <a:gd name="connsiteX4" fmla="*/ 0 w 4753494"/>
                <a:gd name="connsiteY4" fmla="*/ 0 h 4603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53494" h="4603044">
                  <a:moveTo>
                    <a:pt x="0" y="0"/>
                  </a:moveTo>
                  <a:lnTo>
                    <a:pt x="0" y="540236"/>
                  </a:lnTo>
                  <a:lnTo>
                    <a:pt x="4195599" y="4603044"/>
                  </a:lnTo>
                  <a:lnTo>
                    <a:pt x="4753494" y="46030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B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1" dirty="0"/>
            </a:p>
          </p:txBody>
        </p:sp>
        <p:sp>
          <p:nvSpPr>
            <p:cNvPr id="17" name="Parallelogram 16"/>
            <p:cNvSpPr/>
            <p:nvPr userDrawn="1"/>
          </p:nvSpPr>
          <p:spPr>
            <a:xfrm>
              <a:off x="5982887" y="4216233"/>
              <a:ext cx="5893936" cy="1339191"/>
            </a:xfrm>
            <a:prstGeom prst="parallelogram">
              <a:avLst>
                <a:gd name="adj" fmla="val 99481"/>
              </a:avLst>
            </a:prstGeom>
            <a:solidFill>
              <a:srgbClr val="006B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1" b="0" i="0" dirty="0">
                  <a:latin typeface="Calibri" panose="020F0502020204030204" pitchFamily="34" charset="0"/>
                  <a:cs typeface="Calibri" panose="020F0502020204030204" pitchFamily="34" charset="0"/>
                </a:rPr>
                <a:t>Thank You</a:t>
              </a:r>
            </a:p>
          </p:txBody>
        </p:sp>
      </p:grpSp>
      <p:sp>
        <p:nvSpPr>
          <p:cNvPr id="19" name="Right Triangle 18"/>
          <p:cNvSpPr/>
          <p:nvPr userDrawn="1"/>
        </p:nvSpPr>
        <p:spPr>
          <a:xfrm flipV="1">
            <a:off x="1" y="-2"/>
            <a:ext cx="1012388" cy="1012388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1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33" y="6083939"/>
            <a:ext cx="3048091" cy="342215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634" y="738083"/>
            <a:ext cx="2560164" cy="54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92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4" r:id="rId2"/>
    <p:sldLayoutId id="2147483705" r:id="rId3"/>
    <p:sldLayoutId id="2147483707" r:id="rId4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7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3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1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7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5246" y="4013409"/>
            <a:ext cx="8014353" cy="1407679"/>
          </a:xfrm>
        </p:spPr>
        <p:txBody>
          <a:bodyPr>
            <a:normAutofit/>
          </a:bodyPr>
          <a:lstStyle/>
          <a:p>
            <a:r>
              <a:rPr lang="en-US" sz="3600" b="1" dirty="0"/>
              <a:t>Kaiser Permanente – ML/AI COE</a:t>
            </a:r>
            <a:endParaRPr lang="en-US" sz="3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15247" y="5635605"/>
            <a:ext cx="2490788" cy="4286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4454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December 18</a:t>
            </a:r>
            <a:r>
              <a:rPr lang="en-US" sz="2000" baseline="30000" dirty="0">
                <a:solidFill>
                  <a:srgbClr val="4454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solidFill>
                  <a:srgbClr val="4454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238174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45B22-7013-4F74-8A23-DB4139B6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8A8CB-34BB-495C-B3E8-C37F8FDCF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65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421CE-63BE-47BB-9E6F-6F9DFA9A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14DDBB-F4E0-4A61-9CEE-AF97BDE87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F3B9-7E98-4B5E-BCA2-AAE8C73E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2F827F-2406-444A-9ED0-3A484ECF6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49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0BC3-9A05-4A19-B14C-571C245F0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C2D8E-2549-44FD-8F99-AC7E3442C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4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B7B-C35C-4938-B0F4-FEF9A1F39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9C5757-0BF7-4E30-AE6B-1F9C0F284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53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8FD8-89CD-49AB-B197-79CFBA38E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CBBD47-D819-427D-9C5A-E3F06D9DB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45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AE5BD-A5CC-4BC6-9AAC-5D5594EE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Machine generated alternative text:&#10;DAIA &#10;G) Deep ,LERLN/A//, &#10;@ RED &#10;@ (IIJDE?/Atc, &#10;NCH &#10;@ JuPYTÉk &#10;coup &#10;@ scRtpy ">
            <a:extLst>
              <a:ext uri="{FF2B5EF4-FFF2-40B4-BE49-F238E27FC236}">
                <a16:creationId xmlns:a16="http://schemas.microsoft.com/office/drawing/2014/main" id="{8D3734BF-CD24-4760-AA41-8D07A66A8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47700"/>
            <a:ext cx="79248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089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FBA85AE-D683-49B3-B983-7988395AF9E4}"/>
              </a:ext>
            </a:extLst>
          </p:cNvPr>
          <p:cNvSpPr/>
          <p:nvPr/>
        </p:nvSpPr>
        <p:spPr>
          <a:xfrm>
            <a:off x="6018857" y="960991"/>
            <a:ext cx="1801368" cy="1024128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Feature Engineering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Data Wrangling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Exploratory Data Analysis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3267166-36C9-41A0-80D4-858464AC1AF5}"/>
              </a:ext>
            </a:extLst>
          </p:cNvPr>
          <p:cNvSpPr/>
          <p:nvPr/>
        </p:nvSpPr>
        <p:spPr>
          <a:xfrm>
            <a:off x="8377026" y="2037945"/>
            <a:ext cx="1801368" cy="1024128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Python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BBA7ADB-85A5-4BC5-8E58-6A1E66AC21C1}"/>
              </a:ext>
            </a:extLst>
          </p:cNvPr>
          <p:cNvSpPr/>
          <p:nvPr/>
        </p:nvSpPr>
        <p:spPr>
          <a:xfrm>
            <a:off x="8622889" y="3374550"/>
            <a:ext cx="2139172" cy="1024128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Visual Studio Code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PycCharm</a:t>
            </a:r>
            <a:endParaRPr lang="en-US" sz="1200" dirty="0">
              <a:solidFill>
                <a:schemeClr val="tx1"/>
              </a:solidFill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Jupyter</a:t>
            </a:r>
            <a:endParaRPr lang="en-US" sz="1200" dirty="0">
              <a:solidFill>
                <a:schemeClr val="tx1"/>
              </a:solidFill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Spyder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3DB785-F38B-4772-A144-F8B723AAD09E}"/>
              </a:ext>
            </a:extLst>
          </p:cNvPr>
          <p:cNvSpPr/>
          <p:nvPr/>
        </p:nvSpPr>
        <p:spPr>
          <a:xfrm>
            <a:off x="7390096" y="4559068"/>
            <a:ext cx="2139171" cy="1291127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Classification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Regression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Re-enforcement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Deep Learning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Dimensionality Reduction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Clustering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CA3E84D-239C-480A-B936-94996947DABF}"/>
              </a:ext>
            </a:extLst>
          </p:cNvPr>
          <p:cNvSpPr/>
          <p:nvPr/>
        </p:nvSpPr>
        <p:spPr>
          <a:xfrm>
            <a:off x="2408585" y="4597746"/>
            <a:ext cx="1801368" cy="1024128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Statistics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Linearity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Differential Calculus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7DAB431-BD6C-4785-B4C1-C2266573C61A}"/>
              </a:ext>
            </a:extLst>
          </p:cNvPr>
          <p:cNvSpPr/>
          <p:nvPr/>
        </p:nvSpPr>
        <p:spPr>
          <a:xfrm>
            <a:off x="1334994" y="3159046"/>
            <a:ext cx="1801368" cy="1024128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Power BI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Tableau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Matplotlib,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,  Seaborn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67EDE0C-AE8A-436E-BAEC-D4DE39FABCA3}"/>
              </a:ext>
            </a:extLst>
          </p:cNvPr>
          <p:cNvSpPr/>
          <p:nvPr/>
        </p:nvSpPr>
        <p:spPr>
          <a:xfrm>
            <a:off x="1443147" y="1691810"/>
            <a:ext cx="1801368" cy="1024128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Tools, e.g., </a:t>
            </a:r>
            <a:r>
              <a:rPr lang="en-US" sz="1200" dirty="0" err="1">
                <a:solidFill>
                  <a:schemeClr val="tx1"/>
                </a:solidFill>
              </a:rPr>
              <a:t>DataRobot</a:t>
            </a:r>
            <a:r>
              <a:rPr lang="en-US" sz="1200" dirty="0">
                <a:solidFill>
                  <a:schemeClr val="tx1"/>
                </a:solidFill>
              </a:rPr>
              <a:t>, Flask,…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Runbooks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Languages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Deployment modes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8C48B-DAC3-4451-9DA4-FC056E727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5B1C40C-D51C-4FA7-85E1-9CDEBC739FA3}"/>
              </a:ext>
            </a:extLst>
          </p:cNvPr>
          <p:cNvSpPr/>
          <p:nvPr/>
        </p:nvSpPr>
        <p:spPr>
          <a:xfrm>
            <a:off x="5107705" y="3029529"/>
            <a:ext cx="1366982" cy="1145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Science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74BF84-96C5-442A-BE2F-9273C5E764A3}"/>
              </a:ext>
            </a:extLst>
          </p:cNvPr>
          <p:cNvSpPr/>
          <p:nvPr/>
        </p:nvSpPr>
        <p:spPr>
          <a:xfrm>
            <a:off x="3206947" y="1889838"/>
            <a:ext cx="1357745" cy="62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Deployment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D2437D-C102-45BD-886A-094A7CEB431F}"/>
              </a:ext>
            </a:extLst>
          </p:cNvPr>
          <p:cNvSpPr/>
          <p:nvPr/>
        </p:nvSpPr>
        <p:spPr>
          <a:xfrm>
            <a:off x="4769390" y="1153351"/>
            <a:ext cx="1357745" cy="62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5CFDD9-BC31-4CEF-883F-E1D1D4AA8EDD}"/>
              </a:ext>
            </a:extLst>
          </p:cNvPr>
          <p:cNvSpPr/>
          <p:nvPr/>
        </p:nvSpPr>
        <p:spPr>
          <a:xfrm>
            <a:off x="2807848" y="3357074"/>
            <a:ext cx="1357745" cy="62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Visualization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EF789B-B76F-408B-A8B3-5C4AF95FA4C7}"/>
              </a:ext>
            </a:extLst>
          </p:cNvPr>
          <p:cNvSpPr/>
          <p:nvPr/>
        </p:nvSpPr>
        <p:spPr>
          <a:xfrm>
            <a:off x="4065007" y="4795774"/>
            <a:ext cx="1357745" cy="62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F2DE4F-D415-49D0-9BA9-6A17F30C2FC9}"/>
              </a:ext>
            </a:extLst>
          </p:cNvPr>
          <p:cNvSpPr/>
          <p:nvPr/>
        </p:nvSpPr>
        <p:spPr>
          <a:xfrm>
            <a:off x="7361375" y="3592242"/>
            <a:ext cx="1357745" cy="62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17BEFC-5970-4C47-ADDC-359B56CB79DD}"/>
              </a:ext>
            </a:extLst>
          </p:cNvPr>
          <p:cNvSpPr/>
          <p:nvPr/>
        </p:nvSpPr>
        <p:spPr>
          <a:xfrm>
            <a:off x="6097636" y="4855418"/>
            <a:ext cx="1357745" cy="62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Machine Learning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63B339-93DC-4A93-AE3A-8C73943BF292}"/>
              </a:ext>
            </a:extLst>
          </p:cNvPr>
          <p:cNvSpPr/>
          <p:nvPr/>
        </p:nvSpPr>
        <p:spPr>
          <a:xfrm>
            <a:off x="7082128" y="2235973"/>
            <a:ext cx="1357745" cy="62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Programming  Language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41CAA2-60DF-4F71-A0C3-3E5951B3CB1A}"/>
              </a:ext>
            </a:extLst>
          </p:cNvPr>
          <p:cNvCxnSpPr>
            <a:stCxn id="3" idx="0"/>
            <a:endCxn id="5" idx="2"/>
          </p:cNvCxnSpPr>
          <p:nvPr/>
        </p:nvCxnSpPr>
        <p:spPr>
          <a:xfrm flipH="1" flipV="1">
            <a:off x="5448263" y="1781423"/>
            <a:ext cx="342933" cy="124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4430DD-CF10-4B2D-ABF8-45D1B8E71EE8}"/>
              </a:ext>
            </a:extLst>
          </p:cNvPr>
          <p:cNvCxnSpPr>
            <a:stCxn id="3" idx="7"/>
            <a:endCxn id="10" idx="1"/>
          </p:cNvCxnSpPr>
          <p:nvPr/>
        </p:nvCxnSpPr>
        <p:spPr>
          <a:xfrm flipV="1">
            <a:off x="6274497" y="2550009"/>
            <a:ext cx="807631" cy="647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B96F32-B4B4-4EFC-ACE5-C32AB4E2EAD5}"/>
              </a:ext>
            </a:extLst>
          </p:cNvPr>
          <p:cNvCxnSpPr>
            <a:stCxn id="3" idx="6"/>
            <a:endCxn id="8" idx="1"/>
          </p:cNvCxnSpPr>
          <p:nvPr/>
        </p:nvCxnSpPr>
        <p:spPr>
          <a:xfrm>
            <a:off x="6474687" y="3602184"/>
            <a:ext cx="886688" cy="304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ABCF9E-55F5-45B9-98D7-03063D4372F8}"/>
              </a:ext>
            </a:extLst>
          </p:cNvPr>
          <p:cNvCxnSpPr>
            <a:cxnSpLocks/>
            <a:stCxn id="3" idx="5"/>
            <a:endCxn id="9" idx="0"/>
          </p:cNvCxnSpPr>
          <p:nvPr/>
        </p:nvCxnSpPr>
        <p:spPr>
          <a:xfrm>
            <a:off x="6274497" y="4007111"/>
            <a:ext cx="502012" cy="848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02C864-C0BA-45C5-892D-EA63F9240C06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 flipH="1">
            <a:off x="4743880" y="4007111"/>
            <a:ext cx="564015" cy="788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421D94-9B8F-4D0B-8FF4-49CB06F9171C}"/>
              </a:ext>
            </a:extLst>
          </p:cNvPr>
          <p:cNvCxnSpPr>
            <a:stCxn id="3" idx="2"/>
            <a:endCxn id="6" idx="3"/>
          </p:cNvCxnSpPr>
          <p:nvPr/>
        </p:nvCxnSpPr>
        <p:spPr>
          <a:xfrm flipH="1">
            <a:off x="4165593" y="3602184"/>
            <a:ext cx="942112" cy="68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D7E9088-7F6D-463C-9C73-D0908DB5DE77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4564692" y="2203874"/>
            <a:ext cx="743203" cy="1052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300F787-BFAC-4F94-A3BF-18EA079263F2}"/>
              </a:ext>
            </a:extLst>
          </p:cNvPr>
          <p:cNvSpPr/>
          <p:nvPr/>
        </p:nvSpPr>
        <p:spPr>
          <a:xfrm>
            <a:off x="9882575" y="4573816"/>
            <a:ext cx="2139171" cy="12911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Web Scraping – to get test data: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Beautiful Soup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Scrapy</a:t>
            </a:r>
            <a:endParaRPr lang="en-US" sz="1200" dirty="0">
              <a:solidFill>
                <a:schemeClr val="tx1"/>
              </a:solidFill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Re-enforcement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Urllib</a:t>
            </a:r>
            <a:endParaRPr lang="en-US" sz="1200" dirty="0">
              <a:solidFill>
                <a:schemeClr val="tx1"/>
              </a:solidFill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69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40BF-1597-4FEE-8533-C13D0D5DC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7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1036" name="Picture 12" descr="Image result for agenda illustr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69" b="100000" l="9816" r="89980">
                        <a14:foregroundMark x1="35276" y1="23363" x2="35276" y2="23363"/>
                        <a14:foregroundMark x1="35890" y1="23656" x2="35890" y2="23656"/>
                        <a14:foregroundMark x1="44070" y1="23851" x2="44070" y2="23851"/>
                        <a14:foregroundMark x1="45706" y1="23069" x2="45706" y2="23069"/>
                        <a14:foregroundMark x1="50511" y1="20919" x2="50511" y2="20919"/>
                        <a14:foregroundMark x1="50511" y1="20919" x2="50511" y2="20919"/>
                        <a14:foregroundMark x1="51329" y1="20626" x2="51329" y2="20626"/>
                        <a14:foregroundMark x1="83947" y1="82502" x2="83947" y2="82502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327" y="1666248"/>
            <a:ext cx="3041858" cy="318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A6CF62-E589-474D-B0FE-2C351763C6D7}"/>
              </a:ext>
            </a:extLst>
          </p:cNvPr>
          <p:cNvGrpSpPr/>
          <p:nvPr/>
        </p:nvGrpSpPr>
        <p:grpSpPr>
          <a:xfrm>
            <a:off x="848557" y="1746942"/>
            <a:ext cx="6739227" cy="646331"/>
            <a:chOff x="848557" y="2292349"/>
            <a:chExt cx="6739227" cy="646331"/>
          </a:xfrm>
        </p:grpSpPr>
        <p:sp>
          <p:nvSpPr>
            <p:cNvPr id="19" name="TextBox 18"/>
            <p:cNvSpPr txBox="1"/>
            <p:nvPr/>
          </p:nvSpPr>
          <p:spPr>
            <a:xfrm>
              <a:off x="848557" y="2292349"/>
              <a:ext cx="733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02</a:t>
              </a: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586989" y="2392195"/>
              <a:ext cx="0" cy="446639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77968" y="2415459"/>
              <a:ext cx="58098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Patterns &amp; Principles of Lambda architecture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E05CAB5-6960-4D20-892F-39110C7F1420}"/>
              </a:ext>
            </a:extLst>
          </p:cNvPr>
          <p:cNvGrpSpPr/>
          <p:nvPr/>
        </p:nvGrpSpPr>
        <p:grpSpPr>
          <a:xfrm>
            <a:off x="848557" y="3080844"/>
            <a:ext cx="6825164" cy="646331"/>
            <a:chOff x="848557" y="3707415"/>
            <a:chExt cx="6825164" cy="646331"/>
          </a:xfrm>
        </p:grpSpPr>
        <p:sp>
          <p:nvSpPr>
            <p:cNvPr id="3" name="TextBox 2"/>
            <p:cNvSpPr txBox="1"/>
            <p:nvPr/>
          </p:nvSpPr>
          <p:spPr>
            <a:xfrm>
              <a:off x="1777968" y="3830525"/>
              <a:ext cx="58957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Azure Lambda architecture with Change Feed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8557" y="3707415"/>
              <a:ext cx="733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04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1586989" y="3807261"/>
              <a:ext cx="0" cy="446639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1DD05A-C2D7-4EE3-AFB1-AEAD827EF11C}"/>
              </a:ext>
            </a:extLst>
          </p:cNvPr>
          <p:cNvGrpSpPr/>
          <p:nvPr/>
        </p:nvGrpSpPr>
        <p:grpSpPr>
          <a:xfrm>
            <a:off x="848557" y="1079991"/>
            <a:ext cx="7573250" cy="646331"/>
            <a:chOff x="848557" y="1584816"/>
            <a:chExt cx="757325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848557" y="1584816"/>
              <a:ext cx="733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01</a:t>
              </a: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586989" y="1684662"/>
              <a:ext cx="0" cy="446639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777968" y="1707926"/>
              <a:ext cx="66438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Lambda architecture - overview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6F70A9A-3355-4502-8684-DD42EB5A6FB8}"/>
              </a:ext>
            </a:extLst>
          </p:cNvPr>
          <p:cNvGrpSpPr/>
          <p:nvPr/>
        </p:nvGrpSpPr>
        <p:grpSpPr>
          <a:xfrm>
            <a:off x="848557" y="2413893"/>
            <a:ext cx="6985257" cy="646331"/>
            <a:chOff x="848557" y="2999882"/>
            <a:chExt cx="6985257" cy="646331"/>
          </a:xfrm>
        </p:grpSpPr>
        <p:sp>
          <p:nvSpPr>
            <p:cNvPr id="20" name="TextBox 19"/>
            <p:cNvSpPr txBox="1"/>
            <p:nvPr/>
          </p:nvSpPr>
          <p:spPr>
            <a:xfrm>
              <a:off x="848557" y="2999882"/>
              <a:ext cx="733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03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586989" y="3099728"/>
              <a:ext cx="0" cy="446639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777968" y="3122992"/>
              <a:ext cx="6055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Azure Lambda architecture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6155293-EF39-4305-AB9E-2AFD0778AB6A}"/>
              </a:ext>
            </a:extLst>
          </p:cNvPr>
          <p:cNvGrpSpPr/>
          <p:nvPr/>
        </p:nvGrpSpPr>
        <p:grpSpPr>
          <a:xfrm>
            <a:off x="848557" y="3747795"/>
            <a:ext cx="6825164" cy="646331"/>
            <a:chOff x="848557" y="4414947"/>
            <a:chExt cx="6825164" cy="646331"/>
          </a:xfrm>
        </p:grpSpPr>
        <p:sp>
          <p:nvSpPr>
            <p:cNvPr id="16" name="TextBox 15"/>
            <p:cNvSpPr txBox="1"/>
            <p:nvPr/>
          </p:nvSpPr>
          <p:spPr>
            <a:xfrm>
              <a:off x="848557" y="4414947"/>
              <a:ext cx="733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05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586989" y="4514793"/>
              <a:ext cx="0" cy="446639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777968" y="4538057"/>
              <a:ext cx="58957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Potential use case in Healthcare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4CE44D9-139F-487C-9361-F87177680526}"/>
              </a:ext>
            </a:extLst>
          </p:cNvPr>
          <p:cNvGrpSpPr/>
          <p:nvPr/>
        </p:nvGrpSpPr>
        <p:grpSpPr>
          <a:xfrm>
            <a:off x="848557" y="4414746"/>
            <a:ext cx="6825164" cy="646331"/>
            <a:chOff x="848557" y="5119797"/>
            <a:chExt cx="6825164" cy="6463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36F761C-9D07-48ED-9D05-75B348DC0288}"/>
                </a:ext>
              </a:extLst>
            </p:cNvPr>
            <p:cNvSpPr txBox="1"/>
            <p:nvPr/>
          </p:nvSpPr>
          <p:spPr>
            <a:xfrm>
              <a:off x="848557" y="5119797"/>
              <a:ext cx="733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06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ABF7A2-454F-438D-81B9-A5130497FBD2}"/>
                </a:ext>
              </a:extLst>
            </p:cNvPr>
            <p:cNvCxnSpPr/>
            <p:nvPr/>
          </p:nvCxnSpPr>
          <p:spPr>
            <a:xfrm>
              <a:off x="1586989" y="5219643"/>
              <a:ext cx="0" cy="446639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B35F62D-6B38-4427-B5A0-3C793A78CAAA}"/>
                </a:ext>
              </a:extLst>
            </p:cNvPr>
            <p:cNvSpPr txBox="1"/>
            <p:nvPr/>
          </p:nvSpPr>
          <p:spPr>
            <a:xfrm>
              <a:off x="1777968" y="5242907"/>
              <a:ext cx="58957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Key takeaways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E12281C-EDC7-486E-86E8-676E05E2F0C1}"/>
              </a:ext>
            </a:extLst>
          </p:cNvPr>
          <p:cNvGrpSpPr/>
          <p:nvPr/>
        </p:nvGrpSpPr>
        <p:grpSpPr>
          <a:xfrm>
            <a:off x="848557" y="5081697"/>
            <a:ext cx="6825164" cy="646331"/>
            <a:chOff x="858082" y="5586522"/>
            <a:chExt cx="6825164" cy="64633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A3AC809-0E69-4D0C-946E-67112F9B19BA}"/>
                </a:ext>
              </a:extLst>
            </p:cNvPr>
            <p:cNvSpPr txBox="1"/>
            <p:nvPr/>
          </p:nvSpPr>
          <p:spPr>
            <a:xfrm>
              <a:off x="858082" y="5586522"/>
              <a:ext cx="733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07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C0B35BF-D8E0-446E-A63F-D11373E9ADF9}"/>
                </a:ext>
              </a:extLst>
            </p:cNvPr>
            <p:cNvSpPr txBox="1"/>
            <p:nvPr/>
          </p:nvSpPr>
          <p:spPr>
            <a:xfrm>
              <a:off x="1787493" y="5709632"/>
              <a:ext cx="58957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Appendix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009F63B-4266-4408-88B7-DA31E041E111}"/>
                </a:ext>
              </a:extLst>
            </p:cNvPr>
            <p:cNvCxnSpPr/>
            <p:nvPr/>
          </p:nvCxnSpPr>
          <p:spPr>
            <a:xfrm>
              <a:off x="1586989" y="5686368"/>
              <a:ext cx="0" cy="446639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127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9224F-BD87-47AB-9991-3624DF30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A42D1E-F62D-4A29-A018-E553E18B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657225"/>
            <a:ext cx="78390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40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429B-2A5A-4A0D-8654-4727E640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A03197-4DF1-4A35-9201-A01109BEC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1557337"/>
            <a:ext cx="57721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9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8ADC5-EC1C-4801-A077-E5575656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17710-C261-4E72-9FF6-95097D81C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3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6927-12FF-4068-9337-1FCAAB62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4B80C4-045F-4E0A-A767-7A06A542A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23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C6CC-0FD1-4283-9262-B20E0AB4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518CC3-11C1-40E4-933A-5AA71C48D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09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686D-9B5F-4FE8-BB74-0B62FABCF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11F9B0-5D23-4571-8996-FB6E1647F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771525"/>
            <a:ext cx="84201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0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87CF-9B12-4F03-87A7-2BC2C14C4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36A56-0674-4851-A512-A06BC82E6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2774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797082BB0E414B9E1E9D450B4BB22A" ma:contentTypeVersion="0" ma:contentTypeDescription="Create a new document." ma:contentTypeScope="" ma:versionID="de5302659471292911018bb396aff58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a01422c621f02538f8cac128839b56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2942FC-8846-4C45-A4D7-FF4E836A98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6386C2-A5CE-4C65-AF9C-C50C88E5B09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7DB339A-C682-4412-AC77-02067B62C5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67670</TotalTime>
  <Words>124</Words>
  <Application>Microsoft Office PowerPoint</Application>
  <PresentationFormat>Widescreen</PresentationFormat>
  <Paragraphs>58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Custom Design</vt:lpstr>
      <vt:lpstr>Kaiser Permanente – ML/AI COE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Science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Kaiser Exec Sponsor Review Deck</dc:title>
  <dc:creator>C, Satish Kumar (Cognizant)</dc:creator>
  <cp:lastModifiedBy>Dave Cheema</cp:lastModifiedBy>
  <cp:revision>5444</cp:revision>
  <dcterms:created xsi:type="dcterms:W3CDTF">2017-01-03T07:31:06Z</dcterms:created>
  <dcterms:modified xsi:type="dcterms:W3CDTF">2020-01-21T22:22:08Z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0x01010029797082BB0E414B9E1E9D450B4BB22A</vt:lpwstr>
  </property>
</Properties>
</file>