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Lst>
  <p:notesMasterIdLst>
    <p:notesMasterId r:id="rId36"/>
  </p:notesMasterIdLst>
  <p:handoutMasterIdLst>
    <p:handoutMasterId r:id="rId37"/>
  </p:handoutMasterIdLst>
  <p:sldIdLst>
    <p:sldId id="540" r:id="rId5"/>
    <p:sldId id="662" r:id="rId6"/>
    <p:sldId id="1050" r:id="rId7"/>
    <p:sldId id="1015" r:id="rId8"/>
    <p:sldId id="1024" r:id="rId9"/>
    <p:sldId id="1035" r:id="rId10"/>
    <p:sldId id="1071" r:id="rId11"/>
    <p:sldId id="1067" r:id="rId12"/>
    <p:sldId id="1068" r:id="rId13"/>
    <p:sldId id="1036" r:id="rId14"/>
    <p:sldId id="1032" r:id="rId15"/>
    <p:sldId id="1049" r:id="rId16"/>
    <p:sldId id="1059" r:id="rId17"/>
    <p:sldId id="1044" r:id="rId18"/>
    <p:sldId id="1052" r:id="rId19"/>
    <p:sldId id="1053" r:id="rId20"/>
    <p:sldId id="1054" r:id="rId21"/>
    <p:sldId id="1057" r:id="rId22"/>
    <p:sldId id="1058" r:id="rId23"/>
    <p:sldId id="1034" r:id="rId24"/>
    <p:sldId id="1062" r:id="rId25"/>
    <p:sldId id="1061" r:id="rId26"/>
    <p:sldId id="1063" r:id="rId27"/>
    <p:sldId id="1029" r:id="rId28"/>
    <p:sldId id="1018" r:id="rId29"/>
    <p:sldId id="1014" r:id="rId30"/>
    <p:sldId id="1017" r:id="rId31"/>
    <p:sldId id="1051" r:id="rId32"/>
    <p:sldId id="1043" r:id="rId33"/>
    <p:sldId id="1048" r:id="rId34"/>
    <p:sldId id="10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hiri, Basudeb (Cognizant)" initials="LB(" lastIdx="1" clrIdx="0">
    <p:extLst>
      <p:ext uri="{19B8F6BF-5375-455C-9EA6-DF929625EA0E}">
        <p15:presenceInfo xmlns:p15="http://schemas.microsoft.com/office/powerpoint/2012/main" userId="S-1-5-21-1178368992-402679808-390482200-1927094" providerId="AD"/>
      </p:ext>
    </p:extLst>
  </p:cmAuthor>
  <p:cmAuthor id="2" name="Duraiswamy, Ramya Roopa (Cognizant)" initials="DRR(" lastIdx="6" clrIdx="1">
    <p:extLst>
      <p:ext uri="{19B8F6BF-5375-455C-9EA6-DF929625EA0E}">
        <p15:presenceInfo xmlns:p15="http://schemas.microsoft.com/office/powerpoint/2012/main" userId="S-1-5-21-1178368992-402679808-390482200-353908" providerId="AD"/>
      </p:ext>
    </p:extLst>
  </p:cmAuthor>
  <p:cmAuthor id="3" name="Singh, Aman (Cognizant)" initials="SA(" lastIdx="0" clrIdx="2">
    <p:extLst>
      <p:ext uri="{19B8F6BF-5375-455C-9EA6-DF929625EA0E}">
        <p15:presenceInfo xmlns:p15="http://schemas.microsoft.com/office/powerpoint/2012/main" userId="S-1-5-21-1178368992-402679808-390482200-1886151" providerId="AD"/>
      </p:ext>
    </p:extLst>
  </p:cmAuthor>
  <p:cmAuthor id="4" name="B, Karthik (Cognizant)" initials="BK(" lastIdx="1" clrIdx="3">
    <p:extLst>
      <p:ext uri="{19B8F6BF-5375-455C-9EA6-DF929625EA0E}">
        <p15:presenceInfo xmlns:p15="http://schemas.microsoft.com/office/powerpoint/2012/main" userId="S-1-5-21-1178368992-402679808-390482200-1764746" providerId="AD"/>
      </p:ext>
    </p:extLst>
  </p:cmAuthor>
  <p:cmAuthor id="5" name="Palanivel, Praveen (Cognizant)" initials="PP(" lastIdx="4" clrIdx="4">
    <p:extLst>
      <p:ext uri="{19B8F6BF-5375-455C-9EA6-DF929625EA0E}">
        <p15:presenceInfo xmlns:p15="http://schemas.microsoft.com/office/powerpoint/2012/main" userId="S-1-5-21-1178368992-402679808-390482200-2596217" providerId="AD"/>
      </p:ext>
    </p:extLst>
  </p:cmAuthor>
  <p:cmAuthor id="6" name="Prasanna Vijayaraghavan" initials="PV" lastIdx="8" clrIdx="5">
    <p:extLst>
      <p:ext uri="{19B8F6BF-5375-455C-9EA6-DF929625EA0E}">
        <p15:presenceInfo xmlns:p15="http://schemas.microsoft.com/office/powerpoint/2012/main" userId="S-1-5-21-1178368992-402679808-390482200-61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B4"/>
    <a:srgbClr val="BFD8EF"/>
    <a:srgbClr val="002D9E"/>
    <a:srgbClr val="EFF4FB"/>
    <a:srgbClr val="ECF2FA"/>
    <a:srgbClr val="C8DAF0"/>
    <a:srgbClr val="DAE7F6"/>
    <a:srgbClr val="BDD3ED"/>
    <a:srgbClr val="004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43" autoAdjust="0"/>
  </p:normalViewPr>
  <p:slideViewPr>
    <p:cSldViewPr snapToGrid="0">
      <p:cViewPr varScale="1">
        <p:scale>
          <a:sx n="83" d="100"/>
          <a:sy n="83" d="100"/>
        </p:scale>
        <p:origin x="614" y="62"/>
      </p:cViewPr>
      <p:guideLst>
        <p:guide pos="192"/>
        <p:guide orient="horz" pos="2160"/>
      </p:guideLst>
    </p:cSldViewPr>
  </p:slideViewPr>
  <p:outlineViewPr>
    <p:cViewPr>
      <p:scale>
        <a:sx n="33" d="100"/>
        <a:sy n="33" d="100"/>
      </p:scale>
      <p:origin x="0" y="-1362"/>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EBE45-9E3C-4D3D-A97A-9ABFC7EA249F}" type="doc">
      <dgm:prSet loTypeId="urn:microsoft.com/office/officeart/2011/layout/HexagonRadial" loCatId="officeonline" qsTypeId="urn:microsoft.com/office/officeart/2005/8/quickstyle/3d7" qsCatId="3D" csTypeId="urn:microsoft.com/office/officeart/2005/8/colors/accent1_2" csCatId="accent1" phldr="1"/>
      <dgm:spPr/>
      <dgm:t>
        <a:bodyPr/>
        <a:lstStyle/>
        <a:p>
          <a:endParaRPr lang="en-US"/>
        </a:p>
      </dgm:t>
    </dgm:pt>
    <dgm:pt modelId="{31599B23-3A4E-4250-8B4D-0DC1C82B33D8}">
      <dgm:prSet phldrT="[Text]"/>
      <dgm:spPr/>
      <dgm:t>
        <a:bodyPr/>
        <a:lstStyle/>
        <a:p>
          <a:r>
            <a:rPr lang="en-US" b="1" dirty="0"/>
            <a:t>COE</a:t>
          </a:r>
        </a:p>
      </dgm:t>
    </dgm:pt>
    <dgm:pt modelId="{C851EE3B-CE38-45C3-B2AE-9E73A3CAF2AE}" type="parTrans" cxnId="{20F10DD8-2C79-43EB-81E3-17332C54B970}">
      <dgm:prSet/>
      <dgm:spPr/>
      <dgm:t>
        <a:bodyPr/>
        <a:lstStyle/>
        <a:p>
          <a:endParaRPr lang="en-US"/>
        </a:p>
      </dgm:t>
    </dgm:pt>
    <dgm:pt modelId="{A4BB9BA1-A843-4950-B760-CBEC5A3E7FAE}" type="sibTrans" cxnId="{20F10DD8-2C79-43EB-81E3-17332C54B970}">
      <dgm:prSet/>
      <dgm:spPr/>
      <dgm:t>
        <a:bodyPr/>
        <a:lstStyle/>
        <a:p>
          <a:endParaRPr lang="en-US"/>
        </a:p>
      </dgm:t>
    </dgm:pt>
    <dgm:pt modelId="{4F71EBD9-9EF5-47B3-93E3-0E240F56292C}">
      <dgm:prSet/>
      <dgm:spPr/>
      <dgm:t>
        <a:bodyPr/>
        <a:lstStyle/>
        <a:p>
          <a:r>
            <a:rPr lang="en-US" dirty="0"/>
            <a:t>Business Strategy Alignment</a:t>
          </a:r>
        </a:p>
      </dgm:t>
    </dgm:pt>
    <dgm:pt modelId="{C361C0C5-8ECE-4421-BBD1-2F15F59BE1FE}" type="parTrans" cxnId="{559C7A28-9453-4F1B-AA2B-D55BD0DA2FE9}">
      <dgm:prSet/>
      <dgm:spPr/>
      <dgm:t>
        <a:bodyPr/>
        <a:lstStyle/>
        <a:p>
          <a:endParaRPr lang="en-US"/>
        </a:p>
      </dgm:t>
    </dgm:pt>
    <dgm:pt modelId="{F30DC3BC-E30F-412E-8770-0EA4ECD6A1BE}" type="sibTrans" cxnId="{559C7A28-9453-4F1B-AA2B-D55BD0DA2FE9}">
      <dgm:prSet/>
      <dgm:spPr/>
      <dgm:t>
        <a:bodyPr/>
        <a:lstStyle/>
        <a:p>
          <a:endParaRPr lang="en-US"/>
        </a:p>
      </dgm:t>
    </dgm:pt>
    <dgm:pt modelId="{11FA573F-E498-4DCB-A48C-AF89E9779ACC}">
      <dgm:prSet/>
      <dgm:spPr/>
      <dgm:t>
        <a:bodyPr/>
        <a:lstStyle/>
        <a:p>
          <a:r>
            <a:rPr lang="en-US" dirty="0"/>
            <a:t>IT &amp; Data Governance Alignment</a:t>
          </a:r>
        </a:p>
      </dgm:t>
    </dgm:pt>
    <dgm:pt modelId="{4CAE9D0F-CE7D-487F-821D-C770901C2A2E}" type="parTrans" cxnId="{FBAC7A26-3691-4443-9613-3EE2C817407D}">
      <dgm:prSet/>
      <dgm:spPr/>
      <dgm:t>
        <a:bodyPr/>
        <a:lstStyle/>
        <a:p>
          <a:endParaRPr lang="en-US"/>
        </a:p>
      </dgm:t>
    </dgm:pt>
    <dgm:pt modelId="{8E745C81-7FEC-4B40-85E0-89E17A497ECF}" type="sibTrans" cxnId="{FBAC7A26-3691-4443-9613-3EE2C817407D}">
      <dgm:prSet/>
      <dgm:spPr/>
      <dgm:t>
        <a:bodyPr/>
        <a:lstStyle/>
        <a:p>
          <a:endParaRPr lang="en-US"/>
        </a:p>
      </dgm:t>
    </dgm:pt>
    <dgm:pt modelId="{03D0FFC2-42F8-4F69-B8A8-C9C830B6CD1C}">
      <dgm:prSet/>
      <dgm:spPr/>
      <dgm:t>
        <a:bodyPr/>
        <a:lstStyle/>
        <a:p>
          <a:r>
            <a:rPr lang="en-US" dirty="0"/>
            <a:t>Best Practices &amp; Standards</a:t>
          </a:r>
        </a:p>
      </dgm:t>
    </dgm:pt>
    <dgm:pt modelId="{D21AF739-9FE0-4B04-BC3F-783ED3A35405}" type="parTrans" cxnId="{E948F921-E329-404D-B849-D585D86416AD}">
      <dgm:prSet/>
      <dgm:spPr/>
      <dgm:t>
        <a:bodyPr/>
        <a:lstStyle/>
        <a:p>
          <a:endParaRPr lang="en-US"/>
        </a:p>
      </dgm:t>
    </dgm:pt>
    <dgm:pt modelId="{2F4F0915-4908-4B7B-9648-6503DFD0898D}" type="sibTrans" cxnId="{E948F921-E329-404D-B849-D585D86416AD}">
      <dgm:prSet/>
      <dgm:spPr/>
      <dgm:t>
        <a:bodyPr/>
        <a:lstStyle/>
        <a:p>
          <a:endParaRPr lang="en-US"/>
        </a:p>
      </dgm:t>
    </dgm:pt>
    <dgm:pt modelId="{168FFF7C-2B2E-4CFE-A815-6BE4795FB597}">
      <dgm:prSet/>
      <dgm:spPr/>
      <dgm:t>
        <a:bodyPr/>
        <a:lstStyle/>
        <a:p>
          <a:r>
            <a:rPr lang="en-US" dirty="0"/>
            <a:t>Templates, Frameworks &amp; Services</a:t>
          </a:r>
        </a:p>
      </dgm:t>
    </dgm:pt>
    <dgm:pt modelId="{F6165291-5392-447F-9914-E151B1F24B32}" type="parTrans" cxnId="{64AFD9F7-37BC-440D-AF7D-5C4E051D2C71}">
      <dgm:prSet/>
      <dgm:spPr/>
      <dgm:t>
        <a:bodyPr/>
        <a:lstStyle/>
        <a:p>
          <a:endParaRPr lang="en-US"/>
        </a:p>
      </dgm:t>
    </dgm:pt>
    <dgm:pt modelId="{2C361F6E-288B-4274-84E3-8E9B2C95BC50}" type="sibTrans" cxnId="{64AFD9F7-37BC-440D-AF7D-5C4E051D2C71}">
      <dgm:prSet/>
      <dgm:spPr/>
      <dgm:t>
        <a:bodyPr/>
        <a:lstStyle/>
        <a:p>
          <a:endParaRPr lang="en-US"/>
        </a:p>
      </dgm:t>
    </dgm:pt>
    <dgm:pt modelId="{96DB3517-2A72-43BE-89E8-1647BF5F3536}">
      <dgm:prSet/>
      <dgm:spPr/>
      <dgm:t>
        <a:bodyPr/>
        <a:lstStyle/>
        <a:p>
          <a:r>
            <a:rPr lang="en-US" dirty="0"/>
            <a:t>Promote Predictability, Repeatability &amp; Efficiency</a:t>
          </a:r>
        </a:p>
      </dgm:t>
    </dgm:pt>
    <dgm:pt modelId="{ED7447E9-8365-44DC-9834-DA6A1E171253}" type="parTrans" cxnId="{8D544C06-BCAD-45F4-ACA5-44A15548E474}">
      <dgm:prSet/>
      <dgm:spPr/>
      <dgm:t>
        <a:bodyPr/>
        <a:lstStyle/>
        <a:p>
          <a:endParaRPr lang="en-US"/>
        </a:p>
      </dgm:t>
    </dgm:pt>
    <dgm:pt modelId="{6702BEA9-283F-4B22-AF3F-B6B57B956137}" type="sibTrans" cxnId="{8D544C06-BCAD-45F4-ACA5-44A15548E474}">
      <dgm:prSet/>
      <dgm:spPr/>
      <dgm:t>
        <a:bodyPr/>
        <a:lstStyle/>
        <a:p>
          <a:endParaRPr lang="en-US"/>
        </a:p>
      </dgm:t>
    </dgm:pt>
    <dgm:pt modelId="{A001AEB6-F84A-4A57-AA69-C5685D37BECC}">
      <dgm:prSet/>
      <dgm:spPr/>
      <dgm:t>
        <a:bodyPr/>
        <a:lstStyle/>
        <a:p>
          <a:endParaRPr lang="en-US" dirty="0"/>
        </a:p>
      </dgm:t>
    </dgm:pt>
    <dgm:pt modelId="{37BAE993-5EDD-4EAA-BEC4-0DF9E997DC21}" type="parTrans" cxnId="{E70D876A-64C7-46A0-892B-2C3BADDC3DDA}">
      <dgm:prSet/>
      <dgm:spPr/>
      <dgm:t>
        <a:bodyPr/>
        <a:lstStyle/>
        <a:p>
          <a:endParaRPr lang="en-US"/>
        </a:p>
      </dgm:t>
    </dgm:pt>
    <dgm:pt modelId="{951001BE-A83D-4205-99DD-E0CA03CFB849}" type="sibTrans" cxnId="{E70D876A-64C7-46A0-892B-2C3BADDC3DDA}">
      <dgm:prSet/>
      <dgm:spPr/>
      <dgm:t>
        <a:bodyPr/>
        <a:lstStyle/>
        <a:p>
          <a:endParaRPr lang="en-US"/>
        </a:p>
      </dgm:t>
    </dgm:pt>
    <dgm:pt modelId="{DF19A1FC-47C4-467B-9B30-F564129769D0}">
      <dgm:prSet/>
      <dgm:spPr/>
      <dgm:t>
        <a:bodyPr/>
        <a:lstStyle/>
        <a:p>
          <a:endParaRPr lang="en-US"/>
        </a:p>
      </dgm:t>
    </dgm:pt>
    <dgm:pt modelId="{CD7DB4C5-A444-4285-BD14-6DB0D7BA4504}" type="parTrans" cxnId="{BFA2B135-17CE-4E7E-A876-0140DCD1181C}">
      <dgm:prSet/>
      <dgm:spPr/>
      <dgm:t>
        <a:bodyPr/>
        <a:lstStyle/>
        <a:p>
          <a:endParaRPr lang="en-US"/>
        </a:p>
      </dgm:t>
    </dgm:pt>
    <dgm:pt modelId="{E65A8001-5EE1-4CA0-B9EA-B999B12016BD}" type="sibTrans" cxnId="{BFA2B135-17CE-4E7E-A876-0140DCD1181C}">
      <dgm:prSet/>
      <dgm:spPr/>
      <dgm:t>
        <a:bodyPr/>
        <a:lstStyle/>
        <a:p>
          <a:endParaRPr lang="en-US"/>
        </a:p>
      </dgm:t>
    </dgm:pt>
    <dgm:pt modelId="{C7F08638-F95A-4D6C-B692-8F4C83CB17A4}">
      <dgm:prSet/>
      <dgm:spPr/>
      <dgm:t>
        <a:bodyPr/>
        <a:lstStyle/>
        <a:p>
          <a:endParaRPr lang="en-US"/>
        </a:p>
      </dgm:t>
    </dgm:pt>
    <dgm:pt modelId="{1650A328-415D-49E8-9B0A-0C4343D1163C}" type="parTrans" cxnId="{CE075E43-BA5A-4632-AD58-2560C1770E0B}">
      <dgm:prSet/>
      <dgm:spPr/>
      <dgm:t>
        <a:bodyPr/>
        <a:lstStyle/>
        <a:p>
          <a:endParaRPr lang="en-US"/>
        </a:p>
      </dgm:t>
    </dgm:pt>
    <dgm:pt modelId="{72C560A7-5A3A-493F-A802-165421843F3F}" type="sibTrans" cxnId="{CE075E43-BA5A-4632-AD58-2560C1770E0B}">
      <dgm:prSet/>
      <dgm:spPr/>
      <dgm:t>
        <a:bodyPr/>
        <a:lstStyle/>
        <a:p>
          <a:endParaRPr lang="en-US"/>
        </a:p>
      </dgm:t>
    </dgm:pt>
    <dgm:pt modelId="{FD38D39B-3D8C-46C5-A494-0EAE66344FC8}">
      <dgm:prSet/>
      <dgm:spPr/>
      <dgm:t>
        <a:bodyPr/>
        <a:lstStyle/>
        <a:p>
          <a:r>
            <a:rPr lang="en-US" dirty="0"/>
            <a:t>Advice &amp; Consult</a:t>
          </a:r>
        </a:p>
      </dgm:t>
    </dgm:pt>
    <dgm:pt modelId="{14790553-A390-41ED-9387-916FE8797653}" type="parTrans" cxnId="{C38CFE9F-8EAC-49D6-BFB3-0FE9A2704641}">
      <dgm:prSet/>
      <dgm:spPr/>
      <dgm:t>
        <a:bodyPr/>
        <a:lstStyle/>
        <a:p>
          <a:endParaRPr lang="en-US"/>
        </a:p>
      </dgm:t>
    </dgm:pt>
    <dgm:pt modelId="{A45916FC-3F8A-41AC-B642-261DF5DBFEF3}" type="sibTrans" cxnId="{C38CFE9F-8EAC-49D6-BFB3-0FE9A2704641}">
      <dgm:prSet/>
      <dgm:spPr/>
      <dgm:t>
        <a:bodyPr/>
        <a:lstStyle/>
        <a:p>
          <a:endParaRPr lang="en-US"/>
        </a:p>
      </dgm:t>
    </dgm:pt>
    <dgm:pt modelId="{FF317D9B-3940-431C-8B06-BAA0D721ECB1}" type="pres">
      <dgm:prSet presAssocID="{4C0EBE45-9E3C-4D3D-A97A-9ABFC7EA249F}" presName="Name0" presStyleCnt="0">
        <dgm:presLayoutVars>
          <dgm:chMax val="1"/>
          <dgm:chPref val="1"/>
          <dgm:dir/>
          <dgm:animOne val="branch"/>
          <dgm:animLvl val="lvl"/>
        </dgm:presLayoutVars>
      </dgm:prSet>
      <dgm:spPr/>
    </dgm:pt>
    <dgm:pt modelId="{B53DE78A-0CB2-40D1-8B10-E1BA8B7819D1}" type="pres">
      <dgm:prSet presAssocID="{31599B23-3A4E-4250-8B4D-0DC1C82B33D8}" presName="Parent" presStyleLbl="node0" presStyleIdx="0" presStyleCnt="1" custLinFactNeighborX="-604">
        <dgm:presLayoutVars>
          <dgm:chMax val="6"/>
          <dgm:chPref val="6"/>
        </dgm:presLayoutVars>
      </dgm:prSet>
      <dgm:spPr/>
    </dgm:pt>
    <dgm:pt modelId="{0B1D17B6-AFFF-4792-AC48-814E86588D54}" type="pres">
      <dgm:prSet presAssocID="{4F71EBD9-9EF5-47B3-93E3-0E240F56292C}" presName="Accent1" presStyleCnt="0"/>
      <dgm:spPr/>
    </dgm:pt>
    <dgm:pt modelId="{91ACB97C-EAD2-42E2-B533-4DBF13442175}" type="pres">
      <dgm:prSet presAssocID="{4F71EBD9-9EF5-47B3-93E3-0E240F56292C}" presName="Accent" presStyleLbl="bgShp" presStyleIdx="0" presStyleCnt="6"/>
      <dgm:spPr/>
    </dgm:pt>
    <dgm:pt modelId="{8948033E-FB93-4D2E-BF32-39B128F4D2B7}" type="pres">
      <dgm:prSet presAssocID="{4F71EBD9-9EF5-47B3-93E3-0E240F56292C}" presName="Child1" presStyleLbl="node1" presStyleIdx="0" presStyleCnt="6">
        <dgm:presLayoutVars>
          <dgm:chMax val="0"/>
          <dgm:chPref val="0"/>
          <dgm:bulletEnabled val="1"/>
        </dgm:presLayoutVars>
      </dgm:prSet>
      <dgm:spPr/>
    </dgm:pt>
    <dgm:pt modelId="{7DA0F82B-EBFF-4DE7-8274-3C860944E5BF}" type="pres">
      <dgm:prSet presAssocID="{11FA573F-E498-4DCB-A48C-AF89E9779ACC}" presName="Accent2" presStyleCnt="0"/>
      <dgm:spPr/>
    </dgm:pt>
    <dgm:pt modelId="{DD7A73E2-A60A-4A7D-917D-552F6FA6B5C0}" type="pres">
      <dgm:prSet presAssocID="{11FA573F-E498-4DCB-A48C-AF89E9779ACC}" presName="Accent" presStyleLbl="bgShp" presStyleIdx="1" presStyleCnt="6"/>
      <dgm:spPr/>
    </dgm:pt>
    <dgm:pt modelId="{475E7A8C-5470-489A-BBA1-2CE4BE9C287A}" type="pres">
      <dgm:prSet presAssocID="{11FA573F-E498-4DCB-A48C-AF89E9779ACC}" presName="Child2" presStyleLbl="node1" presStyleIdx="1" presStyleCnt="6">
        <dgm:presLayoutVars>
          <dgm:chMax val="0"/>
          <dgm:chPref val="0"/>
          <dgm:bulletEnabled val="1"/>
        </dgm:presLayoutVars>
      </dgm:prSet>
      <dgm:spPr/>
    </dgm:pt>
    <dgm:pt modelId="{EC94B41E-EE3A-43A3-9024-7C6C48DBBB8D}" type="pres">
      <dgm:prSet presAssocID="{03D0FFC2-42F8-4F69-B8A8-C9C830B6CD1C}" presName="Accent3" presStyleCnt="0"/>
      <dgm:spPr/>
    </dgm:pt>
    <dgm:pt modelId="{80D3B0BE-A0C5-4E3A-8FBF-1BE3CF23360C}" type="pres">
      <dgm:prSet presAssocID="{03D0FFC2-42F8-4F69-B8A8-C9C830B6CD1C}" presName="Accent" presStyleLbl="bgShp" presStyleIdx="2" presStyleCnt="6"/>
      <dgm:spPr/>
    </dgm:pt>
    <dgm:pt modelId="{6CE2B177-3AB3-4FDB-ADC3-A1B4C6B61B91}" type="pres">
      <dgm:prSet presAssocID="{03D0FFC2-42F8-4F69-B8A8-C9C830B6CD1C}" presName="Child3" presStyleLbl="node1" presStyleIdx="2" presStyleCnt="6">
        <dgm:presLayoutVars>
          <dgm:chMax val="0"/>
          <dgm:chPref val="0"/>
          <dgm:bulletEnabled val="1"/>
        </dgm:presLayoutVars>
      </dgm:prSet>
      <dgm:spPr/>
    </dgm:pt>
    <dgm:pt modelId="{96808DE1-EC17-4846-9CEE-23E2D310B16F}" type="pres">
      <dgm:prSet presAssocID="{168FFF7C-2B2E-4CFE-A815-6BE4795FB597}" presName="Accent4" presStyleCnt="0"/>
      <dgm:spPr/>
    </dgm:pt>
    <dgm:pt modelId="{5A8FF3A0-BCFD-48DD-A2A1-2FA09240177E}" type="pres">
      <dgm:prSet presAssocID="{168FFF7C-2B2E-4CFE-A815-6BE4795FB597}" presName="Accent" presStyleLbl="bgShp" presStyleIdx="3" presStyleCnt="6"/>
      <dgm:spPr/>
    </dgm:pt>
    <dgm:pt modelId="{0C22F1AD-BC4A-45C5-A086-4F88EC8A9548}" type="pres">
      <dgm:prSet presAssocID="{168FFF7C-2B2E-4CFE-A815-6BE4795FB597}" presName="Child4" presStyleLbl="node1" presStyleIdx="3" presStyleCnt="6">
        <dgm:presLayoutVars>
          <dgm:chMax val="0"/>
          <dgm:chPref val="0"/>
          <dgm:bulletEnabled val="1"/>
        </dgm:presLayoutVars>
      </dgm:prSet>
      <dgm:spPr/>
    </dgm:pt>
    <dgm:pt modelId="{183BE6C4-CCCB-4813-97D2-64C51178679D}" type="pres">
      <dgm:prSet presAssocID="{FD38D39B-3D8C-46C5-A494-0EAE66344FC8}" presName="Accent5" presStyleCnt="0"/>
      <dgm:spPr/>
    </dgm:pt>
    <dgm:pt modelId="{ED7E2A7E-A985-41AA-B9CF-6202899B2020}" type="pres">
      <dgm:prSet presAssocID="{FD38D39B-3D8C-46C5-A494-0EAE66344FC8}" presName="Accent" presStyleLbl="bgShp" presStyleIdx="4" presStyleCnt="6"/>
      <dgm:spPr/>
    </dgm:pt>
    <dgm:pt modelId="{A23ABEF5-D7FF-4B02-87DC-6F8BE9817AAA}" type="pres">
      <dgm:prSet presAssocID="{FD38D39B-3D8C-46C5-A494-0EAE66344FC8}" presName="Child5" presStyleLbl="node1" presStyleIdx="4" presStyleCnt="6">
        <dgm:presLayoutVars>
          <dgm:chMax val="0"/>
          <dgm:chPref val="0"/>
          <dgm:bulletEnabled val="1"/>
        </dgm:presLayoutVars>
      </dgm:prSet>
      <dgm:spPr/>
    </dgm:pt>
    <dgm:pt modelId="{67A1AE6C-EF75-4523-9A31-9DC615482B59}" type="pres">
      <dgm:prSet presAssocID="{96DB3517-2A72-43BE-89E8-1647BF5F3536}" presName="Accent6" presStyleCnt="0"/>
      <dgm:spPr/>
    </dgm:pt>
    <dgm:pt modelId="{6BE2FF72-F4E6-4801-819D-4E58DDCAFC22}" type="pres">
      <dgm:prSet presAssocID="{96DB3517-2A72-43BE-89E8-1647BF5F3536}" presName="Accent" presStyleLbl="bgShp" presStyleIdx="5" presStyleCnt="6"/>
      <dgm:spPr/>
    </dgm:pt>
    <dgm:pt modelId="{290738AF-5F05-4613-85A1-5BEEA63EADC0}" type="pres">
      <dgm:prSet presAssocID="{96DB3517-2A72-43BE-89E8-1647BF5F3536}" presName="Child6" presStyleLbl="node1" presStyleIdx="5" presStyleCnt="6">
        <dgm:presLayoutVars>
          <dgm:chMax val="0"/>
          <dgm:chPref val="0"/>
          <dgm:bulletEnabled val="1"/>
        </dgm:presLayoutVars>
      </dgm:prSet>
      <dgm:spPr/>
    </dgm:pt>
  </dgm:ptLst>
  <dgm:cxnLst>
    <dgm:cxn modelId="{8D544C06-BCAD-45F4-ACA5-44A15548E474}" srcId="{31599B23-3A4E-4250-8B4D-0DC1C82B33D8}" destId="{96DB3517-2A72-43BE-89E8-1647BF5F3536}" srcOrd="5" destOrd="0" parTransId="{ED7447E9-8365-44DC-9834-DA6A1E171253}" sibTransId="{6702BEA9-283F-4B22-AF3F-B6B57B956137}"/>
    <dgm:cxn modelId="{C029770D-9FAE-4134-A635-63AB21971727}" type="presOf" srcId="{31599B23-3A4E-4250-8B4D-0DC1C82B33D8}" destId="{B53DE78A-0CB2-40D1-8B10-E1BA8B7819D1}" srcOrd="0" destOrd="0" presId="urn:microsoft.com/office/officeart/2011/layout/HexagonRadial"/>
    <dgm:cxn modelId="{E948F921-E329-404D-B849-D585D86416AD}" srcId="{31599B23-3A4E-4250-8B4D-0DC1C82B33D8}" destId="{03D0FFC2-42F8-4F69-B8A8-C9C830B6CD1C}" srcOrd="2" destOrd="0" parTransId="{D21AF739-9FE0-4B04-BC3F-783ED3A35405}" sibTransId="{2F4F0915-4908-4B7B-9648-6503DFD0898D}"/>
    <dgm:cxn modelId="{FBAC7A26-3691-4443-9613-3EE2C817407D}" srcId="{31599B23-3A4E-4250-8B4D-0DC1C82B33D8}" destId="{11FA573F-E498-4DCB-A48C-AF89E9779ACC}" srcOrd="1" destOrd="0" parTransId="{4CAE9D0F-CE7D-487F-821D-C770901C2A2E}" sibTransId="{8E745C81-7FEC-4B40-85E0-89E17A497ECF}"/>
    <dgm:cxn modelId="{559C7A28-9453-4F1B-AA2B-D55BD0DA2FE9}" srcId="{31599B23-3A4E-4250-8B4D-0DC1C82B33D8}" destId="{4F71EBD9-9EF5-47B3-93E3-0E240F56292C}" srcOrd="0" destOrd="0" parTransId="{C361C0C5-8ECE-4421-BBD1-2F15F59BE1FE}" sibTransId="{F30DC3BC-E30F-412E-8770-0EA4ECD6A1BE}"/>
    <dgm:cxn modelId="{FA594333-AE63-496C-9F0A-CFBA2749F477}" type="presOf" srcId="{168FFF7C-2B2E-4CFE-A815-6BE4795FB597}" destId="{0C22F1AD-BC4A-45C5-A086-4F88EC8A9548}" srcOrd="0" destOrd="0" presId="urn:microsoft.com/office/officeart/2011/layout/HexagonRadial"/>
    <dgm:cxn modelId="{BFA2B135-17CE-4E7E-A876-0140DCD1181C}" srcId="{31599B23-3A4E-4250-8B4D-0DC1C82B33D8}" destId="{DF19A1FC-47C4-467B-9B30-F564129769D0}" srcOrd="7" destOrd="0" parTransId="{CD7DB4C5-A444-4285-BD14-6DB0D7BA4504}" sibTransId="{E65A8001-5EE1-4CA0-B9EA-B999B12016BD}"/>
    <dgm:cxn modelId="{AF38893B-F1DB-48A5-8A8B-B3078309C694}" type="presOf" srcId="{4C0EBE45-9E3C-4D3D-A97A-9ABFC7EA249F}" destId="{FF317D9B-3940-431C-8B06-BAA0D721ECB1}" srcOrd="0" destOrd="0" presId="urn:microsoft.com/office/officeart/2011/layout/HexagonRadial"/>
    <dgm:cxn modelId="{A119E15F-1929-43C1-AD3F-C498CDD17815}" type="presOf" srcId="{4F71EBD9-9EF5-47B3-93E3-0E240F56292C}" destId="{8948033E-FB93-4D2E-BF32-39B128F4D2B7}" srcOrd="0" destOrd="0" presId="urn:microsoft.com/office/officeart/2011/layout/HexagonRadial"/>
    <dgm:cxn modelId="{CE075E43-BA5A-4632-AD58-2560C1770E0B}" srcId="{31599B23-3A4E-4250-8B4D-0DC1C82B33D8}" destId="{C7F08638-F95A-4D6C-B692-8F4C83CB17A4}" srcOrd="8" destOrd="0" parTransId="{1650A328-415D-49E8-9B0A-0C4343D1163C}" sibTransId="{72C560A7-5A3A-493F-A802-165421843F3F}"/>
    <dgm:cxn modelId="{E70D876A-64C7-46A0-892B-2C3BADDC3DDA}" srcId="{31599B23-3A4E-4250-8B4D-0DC1C82B33D8}" destId="{A001AEB6-F84A-4A57-AA69-C5685D37BECC}" srcOrd="6" destOrd="0" parTransId="{37BAE993-5EDD-4EAA-BEC4-0DF9E997DC21}" sibTransId="{951001BE-A83D-4205-99DD-E0CA03CFB849}"/>
    <dgm:cxn modelId="{1180728A-19F8-4438-A986-F60D23D7DE68}" type="presOf" srcId="{11FA573F-E498-4DCB-A48C-AF89E9779ACC}" destId="{475E7A8C-5470-489A-BBA1-2CE4BE9C287A}" srcOrd="0" destOrd="0" presId="urn:microsoft.com/office/officeart/2011/layout/HexagonRadial"/>
    <dgm:cxn modelId="{C02F279C-2831-46B6-AE63-7687E5FE78B1}" type="presOf" srcId="{96DB3517-2A72-43BE-89E8-1647BF5F3536}" destId="{290738AF-5F05-4613-85A1-5BEEA63EADC0}" srcOrd="0" destOrd="0" presId="urn:microsoft.com/office/officeart/2011/layout/HexagonRadial"/>
    <dgm:cxn modelId="{C38CFE9F-8EAC-49D6-BFB3-0FE9A2704641}" srcId="{31599B23-3A4E-4250-8B4D-0DC1C82B33D8}" destId="{FD38D39B-3D8C-46C5-A494-0EAE66344FC8}" srcOrd="4" destOrd="0" parTransId="{14790553-A390-41ED-9387-916FE8797653}" sibTransId="{A45916FC-3F8A-41AC-B642-261DF5DBFEF3}"/>
    <dgm:cxn modelId="{8CEF07BF-DF52-4C6A-82EA-18C0CC5E3634}" type="presOf" srcId="{03D0FFC2-42F8-4F69-B8A8-C9C830B6CD1C}" destId="{6CE2B177-3AB3-4FDB-ADC3-A1B4C6B61B91}" srcOrd="0" destOrd="0" presId="urn:microsoft.com/office/officeart/2011/layout/HexagonRadial"/>
    <dgm:cxn modelId="{20F10DD8-2C79-43EB-81E3-17332C54B970}" srcId="{4C0EBE45-9E3C-4D3D-A97A-9ABFC7EA249F}" destId="{31599B23-3A4E-4250-8B4D-0DC1C82B33D8}" srcOrd="0" destOrd="0" parTransId="{C851EE3B-CE38-45C3-B2AE-9E73A3CAF2AE}" sibTransId="{A4BB9BA1-A843-4950-B760-CBEC5A3E7FAE}"/>
    <dgm:cxn modelId="{EED0BFDD-26EA-4A63-8555-6C5EC1B04D54}" type="presOf" srcId="{FD38D39B-3D8C-46C5-A494-0EAE66344FC8}" destId="{A23ABEF5-D7FF-4B02-87DC-6F8BE9817AAA}" srcOrd="0" destOrd="0" presId="urn:microsoft.com/office/officeart/2011/layout/HexagonRadial"/>
    <dgm:cxn modelId="{64AFD9F7-37BC-440D-AF7D-5C4E051D2C71}" srcId="{31599B23-3A4E-4250-8B4D-0DC1C82B33D8}" destId="{168FFF7C-2B2E-4CFE-A815-6BE4795FB597}" srcOrd="3" destOrd="0" parTransId="{F6165291-5392-447F-9914-E151B1F24B32}" sibTransId="{2C361F6E-288B-4274-84E3-8E9B2C95BC50}"/>
    <dgm:cxn modelId="{71F10357-097F-4D67-B66F-CEAE1EA80ADD}" type="presParOf" srcId="{FF317D9B-3940-431C-8B06-BAA0D721ECB1}" destId="{B53DE78A-0CB2-40D1-8B10-E1BA8B7819D1}" srcOrd="0" destOrd="0" presId="urn:microsoft.com/office/officeart/2011/layout/HexagonRadial"/>
    <dgm:cxn modelId="{167F4A4F-B256-4774-8738-93AEEEEF00CD}" type="presParOf" srcId="{FF317D9B-3940-431C-8B06-BAA0D721ECB1}" destId="{0B1D17B6-AFFF-4792-AC48-814E86588D54}" srcOrd="1" destOrd="0" presId="urn:microsoft.com/office/officeart/2011/layout/HexagonRadial"/>
    <dgm:cxn modelId="{53967B26-F136-4F7C-B5CB-D06529B467A6}" type="presParOf" srcId="{0B1D17B6-AFFF-4792-AC48-814E86588D54}" destId="{91ACB97C-EAD2-42E2-B533-4DBF13442175}" srcOrd="0" destOrd="0" presId="urn:microsoft.com/office/officeart/2011/layout/HexagonRadial"/>
    <dgm:cxn modelId="{15321296-5817-4B61-B27C-7124CCCBD6EA}" type="presParOf" srcId="{FF317D9B-3940-431C-8B06-BAA0D721ECB1}" destId="{8948033E-FB93-4D2E-BF32-39B128F4D2B7}" srcOrd="2" destOrd="0" presId="urn:microsoft.com/office/officeart/2011/layout/HexagonRadial"/>
    <dgm:cxn modelId="{F8D80C29-27F5-4E18-A25D-663FC09EE567}" type="presParOf" srcId="{FF317D9B-3940-431C-8B06-BAA0D721ECB1}" destId="{7DA0F82B-EBFF-4DE7-8274-3C860944E5BF}" srcOrd="3" destOrd="0" presId="urn:microsoft.com/office/officeart/2011/layout/HexagonRadial"/>
    <dgm:cxn modelId="{F1F74C01-CA23-48AF-B094-282B2EC04FD2}" type="presParOf" srcId="{7DA0F82B-EBFF-4DE7-8274-3C860944E5BF}" destId="{DD7A73E2-A60A-4A7D-917D-552F6FA6B5C0}" srcOrd="0" destOrd="0" presId="urn:microsoft.com/office/officeart/2011/layout/HexagonRadial"/>
    <dgm:cxn modelId="{2E1BC91C-9013-40B6-99CF-38809C7D0B91}" type="presParOf" srcId="{FF317D9B-3940-431C-8B06-BAA0D721ECB1}" destId="{475E7A8C-5470-489A-BBA1-2CE4BE9C287A}" srcOrd="4" destOrd="0" presId="urn:microsoft.com/office/officeart/2011/layout/HexagonRadial"/>
    <dgm:cxn modelId="{DD725C86-E944-4C63-A8B6-189CAF91EE3F}" type="presParOf" srcId="{FF317D9B-3940-431C-8B06-BAA0D721ECB1}" destId="{EC94B41E-EE3A-43A3-9024-7C6C48DBBB8D}" srcOrd="5" destOrd="0" presId="urn:microsoft.com/office/officeart/2011/layout/HexagonRadial"/>
    <dgm:cxn modelId="{C2103F4A-4AB6-4E99-8BD4-3E7AAA433CD3}" type="presParOf" srcId="{EC94B41E-EE3A-43A3-9024-7C6C48DBBB8D}" destId="{80D3B0BE-A0C5-4E3A-8FBF-1BE3CF23360C}" srcOrd="0" destOrd="0" presId="urn:microsoft.com/office/officeart/2011/layout/HexagonRadial"/>
    <dgm:cxn modelId="{4B4E7831-7921-4D6D-9788-52DED8DE855B}" type="presParOf" srcId="{FF317D9B-3940-431C-8B06-BAA0D721ECB1}" destId="{6CE2B177-3AB3-4FDB-ADC3-A1B4C6B61B91}" srcOrd="6" destOrd="0" presId="urn:microsoft.com/office/officeart/2011/layout/HexagonRadial"/>
    <dgm:cxn modelId="{919109CD-E006-417D-8421-15E240F7AE6C}" type="presParOf" srcId="{FF317D9B-3940-431C-8B06-BAA0D721ECB1}" destId="{96808DE1-EC17-4846-9CEE-23E2D310B16F}" srcOrd="7" destOrd="0" presId="urn:microsoft.com/office/officeart/2011/layout/HexagonRadial"/>
    <dgm:cxn modelId="{4D6365ED-2002-40F4-B33C-54C967260668}" type="presParOf" srcId="{96808DE1-EC17-4846-9CEE-23E2D310B16F}" destId="{5A8FF3A0-BCFD-48DD-A2A1-2FA09240177E}" srcOrd="0" destOrd="0" presId="urn:microsoft.com/office/officeart/2011/layout/HexagonRadial"/>
    <dgm:cxn modelId="{7B9AEB7C-8314-4C1E-9D05-B6B982BBD083}" type="presParOf" srcId="{FF317D9B-3940-431C-8B06-BAA0D721ECB1}" destId="{0C22F1AD-BC4A-45C5-A086-4F88EC8A9548}" srcOrd="8" destOrd="0" presId="urn:microsoft.com/office/officeart/2011/layout/HexagonRadial"/>
    <dgm:cxn modelId="{FB4AFE6C-4BD8-41A4-AEA0-B36320C4748F}" type="presParOf" srcId="{FF317D9B-3940-431C-8B06-BAA0D721ECB1}" destId="{183BE6C4-CCCB-4813-97D2-64C51178679D}" srcOrd="9" destOrd="0" presId="urn:microsoft.com/office/officeart/2011/layout/HexagonRadial"/>
    <dgm:cxn modelId="{711C62D9-2BDB-49E4-8A73-5BD98E298617}" type="presParOf" srcId="{183BE6C4-CCCB-4813-97D2-64C51178679D}" destId="{ED7E2A7E-A985-41AA-B9CF-6202899B2020}" srcOrd="0" destOrd="0" presId="urn:microsoft.com/office/officeart/2011/layout/HexagonRadial"/>
    <dgm:cxn modelId="{E412B0E4-ADE4-4255-A85F-B1C92FDABF8D}" type="presParOf" srcId="{FF317D9B-3940-431C-8B06-BAA0D721ECB1}" destId="{A23ABEF5-D7FF-4B02-87DC-6F8BE9817AAA}" srcOrd="10" destOrd="0" presId="urn:microsoft.com/office/officeart/2011/layout/HexagonRadial"/>
    <dgm:cxn modelId="{BBE01F49-0B9F-41A2-93A3-A7FFB6B37DD1}" type="presParOf" srcId="{FF317D9B-3940-431C-8B06-BAA0D721ECB1}" destId="{67A1AE6C-EF75-4523-9A31-9DC615482B59}" srcOrd="11" destOrd="0" presId="urn:microsoft.com/office/officeart/2011/layout/HexagonRadial"/>
    <dgm:cxn modelId="{E144B460-AF38-47ED-B3EA-3BC994DC5B3C}" type="presParOf" srcId="{67A1AE6C-EF75-4523-9A31-9DC615482B59}" destId="{6BE2FF72-F4E6-4801-819D-4E58DDCAFC22}" srcOrd="0" destOrd="0" presId="urn:microsoft.com/office/officeart/2011/layout/HexagonRadial"/>
    <dgm:cxn modelId="{38102DE1-D2F8-4E13-8A5C-F4BADA09C0B9}" type="presParOf" srcId="{FF317D9B-3940-431C-8B06-BAA0D721ECB1}" destId="{290738AF-5F05-4613-85A1-5BEEA63EADC0}"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dgm:t>
        <a:bodyPr/>
        <a:lstStyle/>
        <a:p>
          <a:r>
            <a:rPr lang="en-US" dirty="0"/>
            <a:t>Envision</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dgm:t>
        <a:bodyPr/>
        <a:lstStyle/>
        <a:p>
          <a:r>
            <a:rPr lang="en-US" dirty="0"/>
            <a:t>Secure funding</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dgm:t>
        <a:bodyPr/>
        <a:lstStyle/>
        <a:p>
          <a:r>
            <a:rPr lang="en-US" dirty="0"/>
            <a:t>Operate</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a:solidFill>
          <a:schemeClr val="bg1">
            <a:lumMod val="95000"/>
          </a:schemeClr>
        </a:solidFill>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dgm:t>
        <a:bodyPr/>
        <a:lstStyle/>
        <a:p>
          <a:r>
            <a:rPr lang="en-US" dirty="0"/>
            <a:t>Envision</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a:solidFill>
          <a:schemeClr val="bg1">
            <a:lumMod val="95000"/>
          </a:schemeClr>
        </a:solidFill>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a:solidFill>
          <a:schemeClr val="bg1">
            <a:lumMod val="95000"/>
          </a:schemeClr>
        </a:solidFill>
      </dgm:spPr>
      <dgm:t>
        <a:bodyPr/>
        <a:lstStyle/>
        <a:p>
          <a:r>
            <a:rPr lang="en-US" dirty="0"/>
            <a:t>Secure funding</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a:solidFill>
          <a:schemeClr val="bg1">
            <a:lumMod val="95000"/>
          </a:schemeClr>
        </a:solidFill>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a:solidFill>
          <a:schemeClr val="bg1">
            <a:lumMod val="95000"/>
          </a:schemeClr>
        </a:solidFill>
      </dgm:spPr>
      <dgm:t>
        <a:bodyPr/>
        <a:lstStyle/>
        <a:p>
          <a:r>
            <a:rPr lang="en-US" dirty="0"/>
            <a:t>Operate</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a:solidFill>
          <a:schemeClr val="bg1">
            <a:lumMod val="95000"/>
          </a:schemeClr>
        </a:solidFill>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a:solidFill>
          <a:schemeClr val="bg1">
            <a:lumMod val="95000"/>
          </a:schemeClr>
        </a:solidFill>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a:solidFill>
          <a:schemeClr val="bg1">
            <a:lumMod val="95000"/>
          </a:schemeClr>
        </a:solidFill>
      </dgm:spPr>
      <dgm:t>
        <a:bodyPr/>
        <a:lstStyle/>
        <a:p>
          <a:r>
            <a:rPr lang="en-US" dirty="0"/>
            <a:t>Envision</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a:solidFill>
          <a:schemeClr val="bg1">
            <a:lumMod val="95000"/>
          </a:schemeClr>
        </a:solidFill>
      </dgm:spPr>
      <dgm:t>
        <a:bodyPr/>
        <a:lstStyle/>
        <a:p>
          <a:r>
            <a:rPr lang="en-US" dirty="0"/>
            <a:t>Secure funding</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a:solidFill>
          <a:schemeClr val="bg1">
            <a:lumMod val="95000"/>
          </a:schemeClr>
        </a:solidFill>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a:solidFill>
          <a:schemeClr val="bg1">
            <a:lumMod val="95000"/>
          </a:schemeClr>
        </a:solidFill>
      </dgm:spPr>
      <dgm:t>
        <a:bodyPr/>
        <a:lstStyle/>
        <a:p>
          <a:r>
            <a:rPr lang="en-US" dirty="0"/>
            <a:t>Operate</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a:solidFill>
          <a:schemeClr val="bg1">
            <a:lumMod val="95000"/>
          </a:schemeClr>
        </a:solidFill>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a:solidFill>
          <a:schemeClr val="bg1">
            <a:lumMod val="95000"/>
          </a:schemeClr>
        </a:solidFill>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a:solidFill>
          <a:schemeClr val="bg1">
            <a:lumMod val="95000"/>
          </a:schemeClr>
        </a:solidFill>
      </dgm:spPr>
      <dgm:t>
        <a:bodyPr/>
        <a:lstStyle/>
        <a:p>
          <a:r>
            <a:rPr lang="en-US" dirty="0"/>
            <a:t>Envision</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a:solidFill>
          <a:schemeClr val="bg1">
            <a:lumMod val="95000"/>
          </a:schemeClr>
        </a:solidFill>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a:solidFill>
          <a:schemeClr val="bg1">
            <a:lumMod val="95000"/>
          </a:schemeClr>
        </a:solidFill>
      </dgm:spPr>
      <dgm:t>
        <a:bodyPr/>
        <a:lstStyle/>
        <a:p>
          <a:r>
            <a:rPr lang="en-US" dirty="0"/>
            <a:t>Secure funding</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a:solidFill>
          <a:schemeClr val="bg1">
            <a:lumMod val="95000"/>
          </a:schemeClr>
        </a:solidFill>
      </dgm:spPr>
      <dgm:t>
        <a:bodyPr/>
        <a:lstStyle/>
        <a:p>
          <a:r>
            <a:rPr lang="en-US" dirty="0"/>
            <a:t>Operate</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a:solidFill>
          <a:schemeClr val="bg1">
            <a:lumMod val="95000"/>
          </a:schemeClr>
        </a:solidFill>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a:solidFill>
          <a:schemeClr val="bg1">
            <a:lumMod val="95000"/>
          </a:schemeClr>
        </a:solidFill>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a:solidFill>
          <a:schemeClr val="bg1">
            <a:lumMod val="95000"/>
          </a:schemeClr>
        </a:solidFill>
      </dgm:spPr>
      <dgm:t>
        <a:bodyPr/>
        <a:lstStyle/>
        <a:p>
          <a:r>
            <a:rPr lang="en-US" dirty="0"/>
            <a:t>Envision</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a:solidFill>
          <a:schemeClr val="bg1">
            <a:lumMod val="95000"/>
          </a:schemeClr>
        </a:solidFill>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dgm:t>
        <a:bodyPr/>
        <a:lstStyle/>
        <a:p>
          <a:r>
            <a:rPr lang="en-US" dirty="0"/>
            <a:t>Operate</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a:solidFill>
          <a:schemeClr val="bg1">
            <a:lumMod val="95000"/>
          </a:schemeClr>
        </a:solidFill>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a:solidFill>
          <a:schemeClr val="bg1">
            <a:lumMod val="95000"/>
          </a:schemeClr>
        </a:solidFill>
      </dgm:spPr>
      <dgm:t>
        <a:bodyPr/>
        <a:lstStyle/>
        <a:p>
          <a:r>
            <a:rPr lang="en-US" dirty="0"/>
            <a:t>Secure funding</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a:solidFill>
          <a:schemeClr val="bg1">
            <a:lumMod val="95000"/>
          </a:schemeClr>
        </a:solidFill>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B8443A-FB24-42E8-8920-BCF87DBCB86E}" type="doc">
      <dgm:prSet loTypeId="urn:microsoft.com/office/officeart/2011/layout/HexagonRadial" loCatId="cycle" qsTypeId="urn:microsoft.com/office/officeart/2005/8/quickstyle/simple3" qsCatId="simple" csTypeId="urn:microsoft.com/office/officeart/2005/8/colors/accent1_2" csCatId="accent1" phldr="1"/>
      <dgm:spPr/>
      <dgm:t>
        <a:bodyPr/>
        <a:lstStyle/>
        <a:p>
          <a:endParaRPr lang="en-US"/>
        </a:p>
      </dgm:t>
    </dgm:pt>
    <dgm:pt modelId="{2D1B58DE-1B5E-4E59-A880-7F7CC5E8C563}">
      <dgm:prSet phldrT="[Text]"/>
      <dgm:spPr/>
      <dgm:t>
        <a:bodyPr/>
        <a:lstStyle/>
        <a:p>
          <a:r>
            <a:rPr lang="en-US" dirty="0"/>
            <a:t>COE Lifecycle</a:t>
          </a:r>
        </a:p>
      </dgm:t>
    </dgm:pt>
    <dgm:pt modelId="{5AA8196C-1F6C-4F5F-A751-ADA19922DEDA}" type="parTrans" cxnId="{E1A134E0-A4FA-4BD6-8C12-3AD0D9E82FD5}">
      <dgm:prSet/>
      <dgm:spPr/>
      <dgm:t>
        <a:bodyPr/>
        <a:lstStyle/>
        <a:p>
          <a:endParaRPr lang="en-US"/>
        </a:p>
      </dgm:t>
    </dgm:pt>
    <dgm:pt modelId="{BE72B11E-7CA1-4780-9355-660EC1297547}" type="sibTrans" cxnId="{E1A134E0-A4FA-4BD6-8C12-3AD0D9E82FD5}">
      <dgm:prSet/>
      <dgm:spPr/>
      <dgm:t>
        <a:bodyPr/>
        <a:lstStyle/>
        <a:p>
          <a:endParaRPr lang="en-US"/>
        </a:p>
      </dgm:t>
    </dgm:pt>
    <dgm:pt modelId="{D1E96C26-D69A-40D0-9ECB-E5121257BAE8}">
      <dgm:prSet phldrT="[Text]"/>
      <dgm:spPr/>
      <dgm:t>
        <a:bodyPr/>
        <a:lstStyle/>
        <a:p>
          <a:r>
            <a:rPr lang="en-US" dirty="0"/>
            <a:t>Define</a:t>
          </a:r>
        </a:p>
      </dgm:t>
    </dgm:pt>
    <dgm:pt modelId="{95497708-5035-4CBA-9460-706BB77F0CCE}" type="parTrans" cxnId="{45791B7C-235F-40EC-BC9A-74303B261D55}">
      <dgm:prSet/>
      <dgm:spPr/>
      <dgm:t>
        <a:bodyPr/>
        <a:lstStyle/>
        <a:p>
          <a:endParaRPr lang="en-US"/>
        </a:p>
      </dgm:t>
    </dgm:pt>
    <dgm:pt modelId="{1F345E48-800D-4FD8-9E98-02F646CD9393}" type="sibTrans" cxnId="{45791B7C-235F-40EC-BC9A-74303B261D55}">
      <dgm:prSet/>
      <dgm:spPr/>
      <dgm:t>
        <a:bodyPr/>
        <a:lstStyle/>
        <a:p>
          <a:endParaRPr lang="en-US"/>
        </a:p>
      </dgm:t>
    </dgm:pt>
    <dgm:pt modelId="{228F1305-B3ED-4013-A025-04E0FFEAE7E1}">
      <dgm:prSet phldrT="[Text]"/>
      <dgm:spPr/>
      <dgm:t>
        <a:bodyPr/>
        <a:lstStyle/>
        <a:p>
          <a:r>
            <a:rPr lang="en-US" dirty="0"/>
            <a:t>Plan</a:t>
          </a:r>
        </a:p>
      </dgm:t>
    </dgm:pt>
    <dgm:pt modelId="{8D3F28CE-13A9-4F08-801D-BD22DD513AE0}" type="parTrans" cxnId="{4F4E6650-C6FF-4166-8BB0-A5712906E744}">
      <dgm:prSet/>
      <dgm:spPr/>
      <dgm:t>
        <a:bodyPr/>
        <a:lstStyle/>
        <a:p>
          <a:endParaRPr lang="en-US"/>
        </a:p>
      </dgm:t>
    </dgm:pt>
    <dgm:pt modelId="{8F44B35B-0162-4E51-894A-835AA67A8F27}" type="sibTrans" cxnId="{4F4E6650-C6FF-4166-8BB0-A5712906E744}">
      <dgm:prSet/>
      <dgm:spPr/>
      <dgm:t>
        <a:bodyPr/>
        <a:lstStyle/>
        <a:p>
          <a:endParaRPr lang="en-US"/>
        </a:p>
      </dgm:t>
    </dgm:pt>
    <dgm:pt modelId="{D82823ED-66C9-457D-BC7F-AEC0EE92FD02}">
      <dgm:prSet phldrT="[Text]"/>
      <dgm:spPr/>
      <dgm:t>
        <a:bodyPr/>
        <a:lstStyle/>
        <a:p>
          <a:r>
            <a:rPr lang="en-US" dirty="0"/>
            <a:t>Secure funding</a:t>
          </a:r>
        </a:p>
      </dgm:t>
    </dgm:pt>
    <dgm:pt modelId="{F77FFB62-55A0-478A-AAE7-7BFF4B829140}" type="parTrans" cxnId="{404FF9E5-DEBD-4D62-920B-4DF7027955B0}">
      <dgm:prSet/>
      <dgm:spPr/>
      <dgm:t>
        <a:bodyPr/>
        <a:lstStyle/>
        <a:p>
          <a:endParaRPr lang="en-US"/>
        </a:p>
      </dgm:t>
    </dgm:pt>
    <dgm:pt modelId="{19FF5EC7-F760-43BE-9580-431591F2CD26}" type="sibTrans" cxnId="{404FF9E5-DEBD-4D62-920B-4DF7027955B0}">
      <dgm:prSet/>
      <dgm:spPr/>
      <dgm:t>
        <a:bodyPr/>
        <a:lstStyle/>
        <a:p>
          <a:endParaRPr lang="en-US"/>
        </a:p>
      </dgm:t>
    </dgm:pt>
    <dgm:pt modelId="{982D07B7-2F93-40DF-853D-2BBEE9573219}">
      <dgm:prSet phldrT="[Text]"/>
      <dgm:spPr/>
      <dgm:t>
        <a:bodyPr/>
        <a:lstStyle/>
        <a:p>
          <a:r>
            <a:rPr lang="en-US" dirty="0"/>
            <a:t>Build</a:t>
          </a:r>
        </a:p>
      </dgm:t>
    </dgm:pt>
    <dgm:pt modelId="{67497498-BA3C-4965-85EE-E77EB8A1E01B}" type="parTrans" cxnId="{75069F1A-EEEB-4BC4-99D1-93ECD6EBAA5D}">
      <dgm:prSet/>
      <dgm:spPr/>
      <dgm:t>
        <a:bodyPr/>
        <a:lstStyle/>
        <a:p>
          <a:endParaRPr lang="en-US"/>
        </a:p>
      </dgm:t>
    </dgm:pt>
    <dgm:pt modelId="{69C40C03-0302-4230-8884-AC501797C0A4}" type="sibTrans" cxnId="{75069F1A-EEEB-4BC4-99D1-93ECD6EBAA5D}">
      <dgm:prSet/>
      <dgm:spPr/>
      <dgm:t>
        <a:bodyPr/>
        <a:lstStyle/>
        <a:p>
          <a:endParaRPr lang="en-US"/>
        </a:p>
      </dgm:t>
    </dgm:pt>
    <dgm:pt modelId="{53B917F1-425B-4C0C-87EB-8BCA84256820}">
      <dgm:prSet phldrT="[Text]"/>
      <dgm:spPr/>
      <dgm:t>
        <a:bodyPr/>
        <a:lstStyle/>
        <a:p>
          <a:r>
            <a:rPr lang="en-US" dirty="0"/>
            <a:t>Operate</a:t>
          </a:r>
        </a:p>
      </dgm:t>
    </dgm:pt>
    <dgm:pt modelId="{B68D351C-D82B-4C85-A581-D60990EBFAD0}" type="parTrans" cxnId="{C0F15190-E87C-4495-9994-73A1E3E97F61}">
      <dgm:prSet/>
      <dgm:spPr/>
      <dgm:t>
        <a:bodyPr/>
        <a:lstStyle/>
        <a:p>
          <a:endParaRPr lang="en-US"/>
        </a:p>
      </dgm:t>
    </dgm:pt>
    <dgm:pt modelId="{81247F68-EB0A-41BC-9276-5B74FA2573BC}" type="sibTrans" cxnId="{C0F15190-E87C-4495-9994-73A1E3E97F61}">
      <dgm:prSet/>
      <dgm:spPr/>
      <dgm:t>
        <a:bodyPr/>
        <a:lstStyle/>
        <a:p>
          <a:endParaRPr lang="en-US"/>
        </a:p>
      </dgm:t>
    </dgm:pt>
    <dgm:pt modelId="{656D86D8-5F72-48F5-917D-94CB6FA5E80D}">
      <dgm:prSet phldrT="[Text]"/>
      <dgm:spPr/>
      <dgm:t>
        <a:bodyPr/>
        <a:lstStyle/>
        <a:p>
          <a:r>
            <a:rPr lang="en-US"/>
            <a:t>Decision makers &amp; Influencers</a:t>
          </a:r>
          <a:endParaRPr lang="en-US" dirty="0"/>
        </a:p>
      </dgm:t>
    </dgm:pt>
    <dgm:pt modelId="{F7CA32FA-2955-4EED-BB92-B45B6DB23A96}" type="parTrans" cxnId="{9378805A-BC53-4C15-9699-D3510F8B423B}">
      <dgm:prSet/>
      <dgm:spPr/>
      <dgm:t>
        <a:bodyPr/>
        <a:lstStyle/>
        <a:p>
          <a:endParaRPr lang="en-US"/>
        </a:p>
      </dgm:t>
    </dgm:pt>
    <dgm:pt modelId="{DE6E73DA-6853-42A8-AD57-B5AC5B1780BF}" type="sibTrans" cxnId="{9378805A-BC53-4C15-9699-D3510F8B423B}">
      <dgm:prSet/>
      <dgm:spPr/>
      <dgm:t>
        <a:bodyPr/>
        <a:lstStyle/>
        <a:p>
          <a:endParaRPr lang="en-US"/>
        </a:p>
      </dgm:t>
    </dgm:pt>
    <dgm:pt modelId="{38D53239-B227-4E84-84BD-B6EEF1C47827}" type="pres">
      <dgm:prSet presAssocID="{9BB8443A-FB24-42E8-8920-BCF87DBCB86E}" presName="Name0" presStyleCnt="0">
        <dgm:presLayoutVars>
          <dgm:chMax val="1"/>
          <dgm:chPref val="1"/>
          <dgm:dir/>
          <dgm:animOne val="branch"/>
          <dgm:animLvl val="lvl"/>
        </dgm:presLayoutVars>
      </dgm:prSet>
      <dgm:spPr/>
    </dgm:pt>
    <dgm:pt modelId="{CEEE7810-CA3F-4AD3-BD92-9DEFAAC6DFB6}" type="pres">
      <dgm:prSet presAssocID="{2D1B58DE-1B5E-4E59-A880-7F7CC5E8C563}" presName="Parent" presStyleLbl="node0" presStyleIdx="0" presStyleCnt="1">
        <dgm:presLayoutVars>
          <dgm:chMax val="6"/>
          <dgm:chPref val="6"/>
        </dgm:presLayoutVars>
      </dgm:prSet>
      <dgm:spPr/>
    </dgm:pt>
    <dgm:pt modelId="{0E0DC576-3A46-49F2-9767-96B58977C162}" type="pres">
      <dgm:prSet presAssocID="{D1E96C26-D69A-40D0-9ECB-E5121257BAE8}" presName="Accent1" presStyleCnt="0"/>
      <dgm:spPr/>
    </dgm:pt>
    <dgm:pt modelId="{EC877E56-8FE1-4C9B-8D6E-4581024BA449}" type="pres">
      <dgm:prSet presAssocID="{D1E96C26-D69A-40D0-9ECB-E5121257BAE8}" presName="Accent" presStyleLbl="bgShp" presStyleIdx="0" presStyleCnt="6"/>
      <dgm:spPr/>
    </dgm:pt>
    <dgm:pt modelId="{7A4B802E-8CCF-4D35-BDF1-FFA62E6F710C}" type="pres">
      <dgm:prSet presAssocID="{D1E96C26-D69A-40D0-9ECB-E5121257BAE8}" presName="Child1" presStyleLbl="node1" presStyleIdx="0" presStyleCnt="6">
        <dgm:presLayoutVars>
          <dgm:chMax val="0"/>
          <dgm:chPref val="0"/>
          <dgm:bulletEnabled val="1"/>
        </dgm:presLayoutVars>
      </dgm:prSet>
      <dgm:spPr/>
    </dgm:pt>
    <dgm:pt modelId="{68594D92-2F1E-4702-8B9F-D85FCB33426B}" type="pres">
      <dgm:prSet presAssocID="{228F1305-B3ED-4013-A025-04E0FFEAE7E1}" presName="Accent2" presStyleCnt="0"/>
      <dgm:spPr/>
    </dgm:pt>
    <dgm:pt modelId="{803CC44F-729A-40CE-AC7D-50C842E35BC5}" type="pres">
      <dgm:prSet presAssocID="{228F1305-B3ED-4013-A025-04E0FFEAE7E1}" presName="Accent" presStyleLbl="bgShp" presStyleIdx="1" presStyleCnt="6"/>
      <dgm:spPr/>
    </dgm:pt>
    <dgm:pt modelId="{4389D48F-142A-4606-94B8-6FD230D7652D}" type="pres">
      <dgm:prSet presAssocID="{228F1305-B3ED-4013-A025-04E0FFEAE7E1}" presName="Child2" presStyleLbl="node1" presStyleIdx="1" presStyleCnt="6">
        <dgm:presLayoutVars>
          <dgm:chMax val="0"/>
          <dgm:chPref val="0"/>
          <dgm:bulletEnabled val="1"/>
        </dgm:presLayoutVars>
      </dgm:prSet>
      <dgm:spPr/>
    </dgm:pt>
    <dgm:pt modelId="{7DB6FE8B-D8BA-4BBF-ACC6-8AEFFC63CA46}" type="pres">
      <dgm:prSet presAssocID="{656D86D8-5F72-48F5-917D-94CB6FA5E80D}" presName="Accent3" presStyleCnt="0"/>
      <dgm:spPr/>
    </dgm:pt>
    <dgm:pt modelId="{BD76A59B-A5CF-4C58-9E5D-4B58FDF6A521}" type="pres">
      <dgm:prSet presAssocID="{656D86D8-5F72-48F5-917D-94CB6FA5E80D}" presName="Accent" presStyleLbl="bgShp" presStyleIdx="2" presStyleCnt="6"/>
      <dgm:spPr/>
    </dgm:pt>
    <dgm:pt modelId="{0BC3463C-5F54-427F-B974-C2E693652323}" type="pres">
      <dgm:prSet presAssocID="{656D86D8-5F72-48F5-917D-94CB6FA5E80D}" presName="Child3" presStyleLbl="node1" presStyleIdx="2" presStyleCnt="6">
        <dgm:presLayoutVars>
          <dgm:chMax val="0"/>
          <dgm:chPref val="0"/>
          <dgm:bulletEnabled val="1"/>
        </dgm:presLayoutVars>
      </dgm:prSet>
      <dgm:spPr/>
    </dgm:pt>
    <dgm:pt modelId="{432E4411-CA2C-46A1-8D0C-AD5293D182BB}" type="pres">
      <dgm:prSet presAssocID="{D82823ED-66C9-457D-BC7F-AEC0EE92FD02}" presName="Accent4" presStyleCnt="0"/>
      <dgm:spPr/>
    </dgm:pt>
    <dgm:pt modelId="{47B93F34-893C-4272-80C1-205296089C39}" type="pres">
      <dgm:prSet presAssocID="{D82823ED-66C9-457D-BC7F-AEC0EE92FD02}" presName="Accent" presStyleLbl="bgShp" presStyleIdx="3" presStyleCnt="6"/>
      <dgm:spPr/>
    </dgm:pt>
    <dgm:pt modelId="{F70C6BF3-AA46-402F-AF41-2590C5AC7BA1}" type="pres">
      <dgm:prSet presAssocID="{D82823ED-66C9-457D-BC7F-AEC0EE92FD02}" presName="Child4" presStyleLbl="node1" presStyleIdx="3" presStyleCnt="6" custLinFactNeighborY="896">
        <dgm:presLayoutVars>
          <dgm:chMax val="0"/>
          <dgm:chPref val="0"/>
          <dgm:bulletEnabled val="1"/>
        </dgm:presLayoutVars>
      </dgm:prSet>
      <dgm:spPr/>
    </dgm:pt>
    <dgm:pt modelId="{A3083058-7138-4D2A-93E7-50F69F5BC057}" type="pres">
      <dgm:prSet presAssocID="{982D07B7-2F93-40DF-853D-2BBEE9573219}" presName="Accent5" presStyleCnt="0"/>
      <dgm:spPr/>
    </dgm:pt>
    <dgm:pt modelId="{38BC5EC3-302D-4D7B-8AB2-A5A8EAFF4E77}" type="pres">
      <dgm:prSet presAssocID="{982D07B7-2F93-40DF-853D-2BBEE9573219}" presName="Accent" presStyleLbl="bgShp" presStyleIdx="4" presStyleCnt="6"/>
      <dgm:spPr/>
    </dgm:pt>
    <dgm:pt modelId="{58B6D5F3-D5A7-4B37-BAE3-E5829C501ED8}" type="pres">
      <dgm:prSet presAssocID="{982D07B7-2F93-40DF-853D-2BBEE9573219}" presName="Child5" presStyleLbl="node1" presStyleIdx="4" presStyleCnt="6">
        <dgm:presLayoutVars>
          <dgm:chMax val="0"/>
          <dgm:chPref val="0"/>
          <dgm:bulletEnabled val="1"/>
        </dgm:presLayoutVars>
      </dgm:prSet>
      <dgm:spPr/>
    </dgm:pt>
    <dgm:pt modelId="{EA1EA7E5-EF12-4B1D-B19A-2C953E528627}" type="pres">
      <dgm:prSet presAssocID="{53B917F1-425B-4C0C-87EB-8BCA84256820}" presName="Accent6" presStyleCnt="0"/>
      <dgm:spPr/>
    </dgm:pt>
    <dgm:pt modelId="{43D5E9E6-A7B6-4E16-9DD5-EC6C83E0A863}" type="pres">
      <dgm:prSet presAssocID="{53B917F1-425B-4C0C-87EB-8BCA84256820}" presName="Accent" presStyleLbl="bgShp" presStyleIdx="5" presStyleCnt="6"/>
      <dgm:spPr/>
    </dgm:pt>
    <dgm:pt modelId="{992DC453-08BC-406F-B2B5-049A91FA895B}" type="pres">
      <dgm:prSet presAssocID="{53B917F1-425B-4C0C-87EB-8BCA84256820}" presName="Child6" presStyleLbl="node1" presStyleIdx="5" presStyleCnt="6">
        <dgm:presLayoutVars>
          <dgm:chMax val="0"/>
          <dgm:chPref val="0"/>
          <dgm:bulletEnabled val="1"/>
        </dgm:presLayoutVars>
      </dgm:prSet>
      <dgm:spPr/>
    </dgm:pt>
  </dgm:ptLst>
  <dgm:cxnLst>
    <dgm:cxn modelId="{1D7AA901-58DD-47A0-A5D0-7CC91EDA0415}" type="presOf" srcId="{656D86D8-5F72-48F5-917D-94CB6FA5E80D}" destId="{0BC3463C-5F54-427F-B974-C2E693652323}" srcOrd="0" destOrd="0" presId="urn:microsoft.com/office/officeart/2011/layout/HexagonRadial"/>
    <dgm:cxn modelId="{75069F1A-EEEB-4BC4-99D1-93ECD6EBAA5D}" srcId="{2D1B58DE-1B5E-4E59-A880-7F7CC5E8C563}" destId="{982D07B7-2F93-40DF-853D-2BBEE9573219}" srcOrd="4" destOrd="0" parTransId="{67497498-BA3C-4965-85EE-E77EB8A1E01B}" sibTransId="{69C40C03-0302-4230-8884-AC501797C0A4}"/>
    <dgm:cxn modelId="{0B0E4B40-31D8-41B8-9814-861000F49D47}" type="presOf" srcId="{D82823ED-66C9-457D-BC7F-AEC0EE92FD02}" destId="{F70C6BF3-AA46-402F-AF41-2590C5AC7BA1}" srcOrd="0" destOrd="0" presId="urn:microsoft.com/office/officeart/2011/layout/HexagonRadial"/>
    <dgm:cxn modelId="{B2CD7064-1883-48D9-BB72-C5E0DB4518F0}" type="presOf" srcId="{9BB8443A-FB24-42E8-8920-BCF87DBCB86E}" destId="{38D53239-B227-4E84-84BD-B6EEF1C47827}" srcOrd="0" destOrd="0" presId="urn:microsoft.com/office/officeart/2011/layout/HexagonRadial"/>
    <dgm:cxn modelId="{12151648-7801-4A67-9350-B6801C58C52D}" type="presOf" srcId="{228F1305-B3ED-4013-A025-04E0FFEAE7E1}" destId="{4389D48F-142A-4606-94B8-6FD230D7652D}" srcOrd="0" destOrd="0" presId="urn:microsoft.com/office/officeart/2011/layout/HexagonRadial"/>
    <dgm:cxn modelId="{C6E10C4A-328F-4D16-8248-F0280BDADDA7}" type="presOf" srcId="{982D07B7-2F93-40DF-853D-2BBEE9573219}" destId="{58B6D5F3-D5A7-4B37-BAE3-E5829C501ED8}" srcOrd="0" destOrd="0" presId="urn:microsoft.com/office/officeart/2011/layout/HexagonRadial"/>
    <dgm:cxn modelId="{4F4E6650-C6FF-4166-8BB0-A5712906E744}" srcId="{2D1B58DE-1B5E-4E59-A880-7F7CC5E8C563}" destId="{228F1305-B3ED-4013-A025-04E0FFEAE7E1}" srcOrd="1" destOrd="0" parTransId="{8D3F28CE-13A9-4F08-801D-BD22DD513AE0}" sibTransId="{8F44B35B-0162-4E51-894A-835AA67A8F27}"/>
    <dgm:cxn modelId="{E1575259-166D-40FD-979D-4A2B9A212484}" type="presOf" srcId="{2D1B58DE-1B5E-4E59-A880-7F7CC5E8C563}" destId="{CEEE7810-CA3F-4AD3-BD92-9DEFAAC6DFB6}" srcOrd="0" destOrd="0" presId="urn:microsoft.com/office/officeart/2011/layout/HexagonRadial"/>
    <dgm:cxn modelId="{9378805A-BC53-4C15-9699-D3510F8B423B}" srcId="{2D1B58DE-1B5E-4E59-A880-7F7CC5E8C563}" destId="{656D86D8-5F72-48F5-917D-94CB6FA5E80D}" srcOrd="2" destOrd="0" parTransId="{F7CA32FA-2955-4EED-BB92-B45B6DB23A96}" sibTransId="{DE6E73DA-6853-42A8-AD57-B5AC5B1780BF}"/>
    <dgm:cxn modelId="{45791B7C-235F-40EC-BC9A-74303B261D55}" srcId="{2D1B58DE-1B5E-4E59-A880-7F7CC5E8C563}" destId="{D1E96C26-D69A-40D0-9ECB-E5121257BAE8}" srcOrd="0" destOrd="0" parTransId="{95497708-5035-4CBA-9460-706BB77F0CCE}" sibTransId="{1F345E48-800D-4FD8-9E98-02F646CD9393}"/>
    <dgm:cxn modelId="{D9E78B8F-8AAD-497D-9EF7-8A80CADBB7A2}" type="presOf" srcId="{53B917F1-425B-4C0C-87EB-8BCA84256820}" destId="{992DC453-08BC-406F-B2B5-049A91FA895B}" srcOrd="0" destOrd="0" presId="urn:microsoft.com/office/officeart/2011/layout/HexagonRadial"/>
    <dgm:cxn modelId="{C0F15190-E87C-4495-9994-73A1E3E97F61}" srcId="{2D1B58DE-1B5E-4E59-A880-7F7CC5E8C563}" destId="{53B917F1-425B-4C0C-87EB-8BCA84256820}" srcOrd="5" destOrd="0" parTransId="{B68D351C-D82B-4C85-A581-D60990EBFAD0}" sibTransId="{81247F68-EB0A-41BC-9276-5B74FA2573BC}"/>
    <dgm:cxn modelId="{A2953FC4-2F60-47A6-9EF0-5F48A469BEE8}" type="presOf" srcId="{D1E96C26-D69A-40D0-9ECB-E5121257BAE8}" destId="{7A4B802E-8CCF-4D35-BDF1-FFA62E6F710C}" srcOrd="0" destOrd="0" presId="urn:microsoft.com/office/officeart/2011/layout/HexagonRadial"/>
    <dgm:cxn modelId="{E1A134E0-A4FA-4BD6-8C12-3AD0D9E82FD5}" srcId="{9BB8443A-FB24-42E8-8920-BCF87DBCB86E}" destId="{2D1B58DE-1B5E-4E59-A880-7F7CC5E8C563}" srcOrd="0" destOrd="0" parTransId="{5AA8196C-1F6C-4F5F-A751-ADA19922DEDA}" sibTransId="{BE72B11E-7CA1-4780-9355-660EC1297547}"/>
    <dgm:cxn modelId="{404FF9E5-DEBD-4D62-920B-4DF7027955B0}" srcId="{2D1B58DE-1B5E-4E59-A880-7F7CC5E8C563}" destId="{D82823ED-66C9-457D-BC7F-AEC0EE92FD02}" srcOrd="3" destOrd="0" parTransId="{F77FFB62-55A0-478A-AAE7-7BFF4B829140}" sibTransId="{19FF5EC7-F760-43BE-9580-431591F2CD26}"/>
    <dgm:cxn modelId="{986CC93E-AF25-4025-968E-16A3DDAC4420}" type="presParOf" srcId="{38D53239-B227-4E84-84BD-B6EEF1C47827}" destId="{CEEE7810-CA3F-4AD3-BD92-9DEFAAC6DFB6}" srcOrd="0" destOrd="0" presId="urn:microsoft.com/office/officeart/2011/layout/HexagonRadial"/>
    <dgm:cxn modelId="{90430DA7-515C-4469-B481-EEB64D99190A}" type="presParOf" srcId="{38D53239-B227-4E84-84BD-B6EEF1C47827}" destId="{0E0DC576-3A46-49F2-9767-96B58977C162}" srcOrd="1" destOrd="0" presId="urn:microsoft.com/office/officeart/2011/layout/HexagonRadial"/>
    <dgm:cxn modelId="{46DFDBBF-6C3B-404C-90FF-1F8305B3DAC0}" type="presParOf" srcId="{0E0DC576-3A46-49F2-9767-96B58977C162}" destId="{EC877E56-8FE1-4C9B-8D6E-4581024BA449}" srcOrd="0" destOrd="0" presId="urn:microsoft.com/office/officeart/2011/layout/HexagonRadial"/>
    <dgm:cxn modelId="{2CDAB9AE-414C-4543-A680-97E2B9E51920}" type="presParOf" srcId="{38D53239-B227-4E84-84BD-B6EEF1C47827}" destId="{7A4B802E-8CCF-4D35-BDF1-FFA62E6F710C}" srcOrd="2" destOrd="0" presId="urn:microsoft.com/office/officeart/2011/layout/HexagonRadial"/>
    <dgm:cxn modelId="{397C9FB3-9423-4569-A9C5-3B4F1FE99B8D}" type="presParOf" srcId="{38D53239-B227-4E84-84BD-B6EEF1C47827}" destId="{68594D92-2F1E-4702-8B9F-D85FCB33426B}" srcOrd="3" destOrd="0" presId="urn:microsoft.com/office/officeart/2011/layout/HexagonRadial"/>
    <dgm:cxn modelId="{3ABAC632-0EA6-40FC-AE53-B005E7736491}" type="presParOf" srcId="{68594D92-2F1E-4702-8B9F-D85FCB33426B}" destId="{803CC44F-729A-40CE-AC7D-50C842E35BC5}" srcOrd="0" destOrd="0" presId="urn:microsoft.com/office/officeart/2011/layout/HexagonRadial"/>
    <dgm:cxn modelId="{36F8D4CE-FBBC-4C2F-9C68-7C3355946E93}" type="presParOf" srcId="{38D53239-B227-4E84-84BD-B6EEF1C47827}" destId="{4389D48F-142A-4606-94B8-6FD230D7652D}" srcOrd="4" destOrd="0" presId="urn:microsoft.com/office/officeart/2011/layout/HexagonRadial"/>
    <dgm:cxn modelId="{48464FCC-A311-4402-BA95-29EDFE75C0B4}" type="presParOf" srcId="{38D53239-B227-4E84-84BD-B6EEF1C47827}" destId="{7DB6FE8B-D8BA-4BBF-ACC6-8AEFFC63CA46}" srcOrd="5" destOrd="0" presId="urn:microsoft.com/office/officeart/2011/layout/HexagonRadial"/>
    <dgm:cxn modelId="{C94FEFCA-D89F-49D9-A146-69DC7BFB1E1B}" type="presParOf" srcId="{7DB6FE8B-D8BA-4BBF-ACC6-8AEFFC63CA46}" destId="{BD76A59B-A5CF-4C58-9E5D-4B58FDF6A521}" srcOrd="0" destOrd="0" presId="urn:microsoft.com/office/officeart/2011/layout/HexagonRadial"/>
    <dgm:cxn modelId="{0D6D5DFF-CE49-4C86-9E60-13508AE631BC}" type="presParOf" srcId="{38D53239-B227-4E84-84BD-B6EEF1C47827}" destId="{0BC3463C-5F54-427F-B974-C2E693652323}" srcOrd="6" destOrd="0" presId="urn:microsoft.com/office/officeart/2011/layout/HexagonRadial"/>
    <dgm:cxn modelId="{1F41FDCE-A429-439E-9279-04B9D360C4A6}" type="presParOf" srcId="{38D53239-B227-4E84-84BD-B6EEF1C47827}" destId="{432E4411-CA2C-46A1-8D0C-AD5293D182BB}" srcOrd="7" destOrd="0" presId="urn:microsoft.com/office/officeart/2011/layout/HexagonRadial"/>
    <dgm:cxn modelId="{67B2B455-24AF-4838-9ADA-C564FCA42B06}" type="presParOf" srcId="{432E4411-CA2C-46A1-8D0C-AD5293D182BB}" destId="{47B93F34-893C-4272-80C1-205296089C39}" srcOrd="0" destOrd="0" presId="urn:microsoft.com/office/officeart/2011/layout/HexagonRadial"/>
    <dgm:cxn modelId="{4D3160D2-C863-472B-A283-73B62CEBC479}" type="presParOf" srcId="{38D53239-B227-4E84-84BD-B6EEF1C47827}" destId="{F70C6BF3-AA46-402F-AF41-2590C5AC7BA1}" srcOrd="8" destOrd="0" presId="urn:microsoft.com/office/officeart/2011/layout/HexagonRadial"/>
    <dgm:cxn modelId="{A4E12C3B-D678-485D-ADA9-E0FECF95C549}" type="presParOf" srcId="{38D53239-B227-4E84-84BD-B6EEF1C47827}" destId="{A3083058-7138-4D2A-93E7-50F69F5BC057}" srcOrd="9" destOrd="0" presId="urn:microsoft.com/office/officeart/2011/layout/HexagonRadial"/>
    <dgm:cxn modelId="{3A1C5E01-9B4C-410E-96B1-A217E5EC90A9}" type="presParOf" srcId="{A3083058-7138-4D2A-93E7-50F69F5BC057}" destId="{38BC5EC3-302D-4D7B-8AB2-A5A8EAFF4E77}" srcOrd="0" destOrd="0" presId="urn:microsoft.com/office/officeart/2011/layout/HexagonRadial"/>
    <dgm:cxn modelId="{66A1BABA-C324-4827-92EE-205D85AFB4C8}" type="presParOf" srcId="{38D53239-B227-4E84-84BD-B6EEF1C47827}" destId="{58B6D5F3-D5A7-4B37-BAE3-E5829C501ED8}" srcOrd="10" destOrd="0" presId="urn:microsoft.com/office/officeart/2011/layout/HexagonRadial"/>
    <dgm:cxn modelId="{8E356E69-93D1-42AF-B6B5-6394CE8314C5}" type="presParOf" srcId="{38D53239-B227-4E84-84BD-B6EEF1C47827}" destId="{EA1EA7E5-EF12-4B1D-B19A-2C953E528627}" srcOrd="11" destOrd="0" presId="urn:microsoft.com/office/officeart/2011/layout/HexagonRadial"/>
    <dgm:cxn modelId="{057B9CBD-7979-418B-B7EC-18D1E86903A5}" type="presParOf" srcId="{EA1EA7E5-EF12-4B1D-B19A-2C953E528627}" destId="{43D5E9E6-A7B6-4E16-9DD5-EC6C83E0A863}" srcOrd="0" destOrd="0" presId="urn:microsoft.com/office/officeart/2011/layout/HexagonRadial"/>
    <dgm:cxn modelId="{081FDE0E-AA59-4B91-A92A-27B0CB6FBAB1}" type="presParOf" srcId="{38D53239-B227-4E84-84BD-B6EEF1C47827}" destId="{992DC453-08BC-406F-B2B5-049A91FA895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DE78A-0CB2-40D1-8B10-E1BA8B7819D1}">
      <dsp:nvSpPr>
        <dsp:cNvPr id="0" name=""/>
        <dsp:cNvSpPr/>
      </dsp:nvSpPr>
      <dsp:spPr>
        <a:xfrm>
          <a:off x="2044999" y="1437003"/>
          <a:ext cx="1826493" cy="1579990"/>
        </a:xfrm>
        <a:prstGeom prst="hexagon">
          <a:avLst>
            <a:gd name="adj" fmla="val 28570"/>
            <a:gd name="vf" fmla="val 115470"/>
          </a:avLst>
        </a:prstGeom>
        <a:solidFill>
          <a:schemeClr val="accent1">
            <a:hueOff val="0"/>
            <a:satOff val="0"/>
            <a:lumOff val="0"/>
            <a:alphaOff val="0"/>
          </a:schemeClr>
        </a:solidFill>
        <a:ln>
          <a:noFill/>
        </a:ln>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t>COE</a:t>
          </a:r>
        </a:p>
      </dsp:txBody>
      <dsp:txXfrm>
        <a:off x="2347674" y="1698829"/>
        <a:ext cx="1221143" cy="1056338"/>
      </dsp:txXfrm>
    </dsp:sp>
    <dsp:sp modelId="{DD7A73E2-A60A-4A7D-917D-552F6FA6B5C0}">
      <dsp:nvSpPr>
        <dsp:cNvPr id="0" name=""/>
        <dsp:cNvSpPr/>
      </dsp:nvSpPr>
      <dsp:spPr>
        <a:xfrm>
          <a:off x="3199767" y="681084"/>
          <a:ext cx="689130" cy="59377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8948033E-FB93-4D2E-BF32-39B128F4D2B7}">
      <dsp:nvSpPr>
        <dsp:cNvPr id="0" name=""/>
        <dsp:cNvSpPr/>
      </dsp:nvSpPr>
      <dsp:spPr>
        <a:xfrm>
          <a:off x="2224278" y="0"/>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Business Strategy Alignment</a:t>
          </a:r>
        </a:p>
      </dsp:txBody>
      <dsp:txXfrm>
        <a:off x="2472329" y="214594"/>
        <a:ext cx="1000696" cy="865718"/>
      </dsp:txXfrm>
    </dsp:sp>
    <dsp:sp modelId="{80D3B0BE-A0C5-4E3A-8FBF-1BE3CF23360C}">
      <dsp:nvSpPr>
        <dsp:cNvPr id="0" name=""/>
        <dsp:cNvSpPr/>
      </dsp:nvSpPr>
      <dsp:spPr>
        <a:xfrm>
          <a:off x="4004036" y="1791131"/>
          <a:ext cx="689130" cy="59377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75E7A8C-5470-489A-BBA1-2CE4BE9C287A}">
      <dsp:nvSpPr>
        <dsp:cNvPr id="0" name=""/>
        <dsp:cNvSpPr/>
      </dsp:nvSpPr>
      <dsp:spPr>
        <a:xfrm>
          <a:off x="3597016" y="796454"/>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IT &amp; Data Governance Alignment</a:t>
          </a:r>
        </a:p>
      </dsp:txBody>
      <dsp:txXfrm>
        <a:off x="3845067" y="1011048"/>
        <a:ext cx="1000696" cy="865718"/>
      </dsp:txXfrm>
    </dsp:sp>
    <dsp:sp modelId="{5A8FF3A0-BCFD-48DD-A2A1-2FA09240177E}">
      <dsp:nvSpPr>
        <dsp:cNvPr id="0" name=""/>
        <dsp:cNvSpPr/>
      </dsp:nvSpPr>
      <dsp:spPr>
        <a:xfrm>
          <a:off x="3445339" y="3044166"/>
          <a:ext cx="689130" cy="59377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6CE2B177-3AB3-4FDB-ADC3-A1B4C6B61B91}">
      <dsp:nvSpPr>
        <dsp:cNvPr id="0" name=""/>
        <dsp:cNvSpPr/>
      </dsp:nvSpPr>
      <dsp:spPr>
        <a:xfrm>
          <a:off x="3597016" y="2362191"/>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Best Practices &amp; Standards</a:t>
          </a:r>
        </a:p>
      </dsp:txBody>
      <dsp:txXfrm>
        <a:off x="3845067" y="2576785"/>
        <a:ext cx="1000696" cy="865718"/>
      </dsp:txXfrm>
    </dsp:sp>
    <dsp:sp modelId="{ED7E2A7E-A985-41AA-B9CF-6202899B2020}">
      <dsp:nvSpPr>
        <dsp:cNvPr id="0" name=""/>
        <dsp:cNvSpPr/>
      </dsp:nvSpPr>
      <dsp:spPr>
        <a:xfrm>
          <a:off x="2059430" y="3174236"/>
          <a:ext cx="689130" cy="59377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0C22F1AD-BC4A-45C5-A086-4F88EC8A9548}">
      <dsp:nvSpPr>
        <dsp:cNvPr id="0" name=""/>
        <dsp:cNvSpPr/>
      </dsp:nvSpPr>
      <dsp:spPr>
        <a:xfrm>
          <a:off x="2224278" y="3159536"/>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 Frameworks &amp; Services</a:t>
          </a:r>
        </a:p>
      </dsp:txBody>
      <dsp:txXfrm>
        <a:off x="2472329" y="3374130"/>
        <a:ext cx="1000696" cy="865718"/>
      </dsp:txXfrm>
    </dsp:sp>
    <dsp:sp modelId="{6BE2FF72-F4E6-4801-819D-4E58DDCAFC22}">
      <dsp:nvSpPr>
        <dsp:cNvPr id="0" name=""/>
        <dsp:cNvSpPr/>
      </dsp:nvSpPr>
      <dsp:spPr>
        <a:xfrm>
          <a:off x="1241990" y="2064634"/>
          <a:ext cx="689130" cy="593777"/>
        </a:xfrm>
        <a:prstGeom prst="hexagon">
          <a:avLst>
            <a:gd name="adj" fmla="val 28900"/>
            <a:gd name="vf" fmla="val 115470"/>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A23ABEF5-D7FF-4B02-87DC-6F8BE9817AAA}">
      <dsp:nvSpPr>
        <dsp:cNvPr id="0" name=""/>
        <dsp:cNvSpPr/>
      </dsp:nvSpPr>
      <dsp:spPr>
        <a:xfrm>
          <a:off x="845167" y="2363082"/>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Advice &amp; Consult</a:t>
          </a:r>
        </a:p>
      </dsp:txBody>
      <dsp:txXfrm>
        <a:off x="1093218" y="2577676"/>
        <a:ext cx="1000696" cy="865718"/>
      </dsp:txXfrm>
    </dsp:sp>
    <dsp:sp modelId="{290738AF-5F05-4613-85A1-5BEEA63EADC0}">
      <dsp:nvSpPr>
        <dsp:cNvPr id="0" name=""/>
        <dsp:cNvSpPr/>
      </dsp:nvSpPr>
      <dsp:spPr>
        <a:xfrm>
          <a:off x="845167" y="794672"/>
          <a:ext cx="1496798" cy="1294906"/>
        </a:xfrm>
        <a:prstGeom prst="hexagon">
          <a:avLst>
            <a:gd name="adj" fmla="val 28570"/>
            <a:gd name="vf" fmla="val 11547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Promote Predictability, Repeatability &amp; Efficiency</a:t>
          </a:r>
        </a:p>
      </dsp:txBody>
      <dsp:txXfrm>
        <a:off x="1093218" y="1009266"/>
        <a:ext cx="1000696" cy="865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992626" y="1144434"/>
          <a:ext cx="1454625" cy="1258310"/>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COE Lifecycle</a:t>
          </a:r>
        </a:p>
      </dsp:txBody>
      <dsp:txXfrm>
        <a:off x="2233678" y="1352954"/>
        <a:ext cx="972521" cy="841270"/>
      </dsp:txXfrm>
    </dsp:sp>
    <dsp:sp modelId="{803CC44F-729A-40CE-AC7D-50C842E35BC5}">
      <dsp:nvSpPr>
        <dsp:cNvPr id="0" name=""/>
        <dsp:cNvSpPr/>
      </dsp:nvSpPr>
      <dsp:spPr>
        <a:xfrm>
          <a:off x="2903502" y="542417"/>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2126618" y="0"/>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Envision</a:t>
          </a:r>
        </a:p>
      </dsp:txBody>
      <dsp:txXfrm>
        <a:off x="2324167" y="170903"/>
        <a:ext cx="796957" cy="689462"/>
      </dsp:txXfrm>
    </dsp:sp>
    <dsp:sp modelId="{BD76A59B-A5CF-4C58-9E5D-4B58FDF6A521}">
      <dsp:nvSpPr>
        <dsp:cNvPr id="0" name=""/>
        <dsp:cNvSpPr/>
      </dsp:nvSpPr>
      <dsp:spPr>
        <a:xfrm>
          <a:off x="3544024" y="1426463"/>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3219872" y="634299"/>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a:t>
          </a:r>
        </a:p>
      </dsp:txBody>
      <dsp:txXfrm>
        <a:off x="3417421" y="805202"/>
        <a:ext cx="796957" cy="689462"/>
      </dsp:txXfrm>
    </dsp:sp>
    <dsp:sp modelId="{47B93F34-893C-4272-80C1-205296089C39}">
      <dsp:nvSpPr>
        <dsp:cNvPr id="0" name=""/>
        <dsp:cNvSpPr/>
      </dsp:nvSpPr>
      <dsp:spPr>
        <a:xfrm>
          <a:off x="3099076" y="2424384"/>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3219872" y="1881257"/>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Decision makers &amp; Influencers</a:t>
          </a:r>
          <a:endParaRPr lang="en-US" sz="1300" kern="1200" dirty="0"/>
        </a:p>
      </dsp:txBody>
      <dsp:txXfrm>
        <a:off x="3417421" y="2052160"/>
        <a:ext cx="796957" cy="689462"/>
      </dsp:txXfrm>
    </dsp:sp>
    <dsp:sp modelId="{38BC5EC3-302D-4D7B-8AB2-A5A8EAFF4E77}">
      <dsp:nvSpPr>
        <dsp:cNvPr id="0" name=""/>
        <dsp:cNvSpPr/>
      </dsp:nvSpPr>
      <dsp:spPr>
        <a:xfrm>
          <a:off x="1995333" y="252797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2126618" y="2516265"/>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Secure funding</a:t>
          </a:r>
        </a:p>
      </dsp:txBody>
      <dsp:txXfrm>
        <a:off x="2324167" y="2687168"/>
        <a:ext cx="796957" cy="689462"/>
      </dsp:txXfrm>
    </dsp:sp>
    <dsp:sp modelId="{43D5E9E6-A7B6-4E16-9DD5-EC6C83E0A863}">
      <dsp:nvSpPr>
        <dsp:cNvPr id="0" name=""/>
        <dsp:cNvSpPr/>
      </dsp:nvSpPr>
      <dsp:spPr>
        <a:xfrm>
          <a:off x="1344321" y="164428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1028290" y="1881966"/>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1225839" y="2052869"/>
        <a:ext cx="796957" cy="689462"/>
      </dsp:txXfrm>
    </dsp:sp>
    <dsp:sp modelId="{992DC453-08BC-406F-B2B5-049A91FA895B}">
      <dsp:nvSpPr>
        <dsp:cNvPr id="0" name=""/>
        <dsp:cNvSpPr/>
      </dsp:nvSpPr>
      <dsp:spPr>
        <a:xfrm>
          <a:off x="1028290" y="632880"/>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Operate</a:t>
          </a:r>
        </a:p>
      </dsp:txBody>
      <dsp:txXfrm>
        <a:off x="1225839" y="803783"/>
        <a:ext cx="796957" cy="689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992626" y="1144434"/>
          <a:ext cx="1454625" cy="1258310"/>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COE Lifecycle</a:t>
          </a:r>
        </a:p>
      </dsp:txBody>
      <dsp:txXfrm>
        <a:off x="2233678" y="1352954"/>
        <a:ext cx="972521" cy="841270"/>
      </dsp:txXfrm>
    </dsp:sp>
    <dsp:sp modelId="{803CC44F-729A-40CE-AC7D-50C842E35BC5}">
      <dsp:nvSpPr>
        <dsp:cNvPr id="0" name=""/>
        <dsp:cNvSpPr/>
      </dsp:nvSpPr>
      <dsp:spPr>
        <a:xfrm>
          <a:off x="2903502" y="542417"/>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2126618" y="0"/>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Envision</a:t>
          </a:r>
        </a:p>
      </dsp:txBody>
      <dsp:txXfrm>
        <a:off x="2324167" y="170903"/>
        <a:ext cx="796957" cy="689462"/>
      </dsp:txXfrm>
    </dsp:sp>
    <dsp:sp modelId="{BD76A59B-A5CF-4C58-9E5D-4B58FDF6A521}">
      <dsp:nvSpPr>
        <dsp:cNvPr id="0" name=""/>
        <dsp:cNvSpPr/>
      </dsp:nvSpPr>
      <dsp:spPr>
        <a:xfrm>
          <a:off x="3544024" y="1426463"/>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3219872" y="634299"/>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a:t>
          </a:r>
        </a:p>
      </dsp:txBody>
      <dsp:txXfrm>
        <a:off x="3417421" y="805202"/>
        <a:ext cx="796957" cy="689462"/>
      </dsp:txXfrm>
    </dsp:sp>
    <dsp:sp modelId="{47B93F34-893C-4272-80C1-205296089C39}">
      <dsp:nvSpPr>
        <dsp:cNvPr id="0" name=""/>
        <dsp:cNvSpPr/>
      </dsp:nvSpPr>
      <dsp:spPr>
        <a:xfrm>
          <a:off x="3099076" y="2424384"/>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3219872" y="1881257"/>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Decision makers &amp; Influencers</a:t>
          </a:r>
          <a:endParaRPr lang="en-US" sz="1300" kern="1200" dirty="0"/>
        </a:p>
      </dsp:txBody>
      <dsp:txXfrm>
        <a:off x="3417421" y="2052160"/>
        <a:ext cx="796957" cy="689462"/>
      </dsp:txXfrm>
    </dsp:sp>
    <dsp:sp modelId="{38BC5EC3-302D-4D7B-8AB2-A5A8EAFF4E77}">
      <dsp:nvSpPr>
        <dsp:cNvPr id="0" name=""/>
        <dsp:cNvSpPr/>
      </dsp:nvSpPr>
      <dsp:spPr>
        <a:xfrm>
          <a:off x="1995333" y="252797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2126618" y="2516265"/>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Secure funding</a:t>
          </a:r>
        </a:p>
      </dsp:txBody>
      <dsp:txXfrm>
        <a:off x="2324167" y="2687168"/>
        <a:ext cx="796957" cy="689462"/>
      </dsp:txXfrm>
    </dsp:sp>
    <dsp:sp modelId="{43D5E9E6-A7B6-4E16-9DD5-EC6C83E0A863}">
      <dsp:nvSpPr>
        <dsp:cNvPr id="0" name=""/>
        <dsp:cNvSpPr/>
      </dsp:nvSpPr>
      <dsp:spPr>
        <a:xfrm>
          <a:off x="1344321" y="164428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1028290" y="1881966"/>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1225839" y="2052869"/>
        <a:ext cx="796957" cy="689462"/>
      </dsp:txXfrm>
    </dsp:sp>
    <dsp:sp modelId="{992DC453-08BC-406F-B2B5-049A91FA895B}">
      <dsp:nvSpPr>
        <dsp:cNvPr id="0" name=""/>
        <dsp:cNvSpPr/>
      </dsp:nvSpPr>
      <dsp:spPr>
        <a:xfrm>
          <a:off x="1028290" y="632880"/>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Operate</a:t>
          </a:r>
        </a:p>
      </dsp:txBody>
      <dsp:txXfrm>
        <a:off x="1225839" y="803783"/>
        <a:ext cx="796957" cy="689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992626" y="1144434"/>
          <a:ext cx="1454625" cy="1258310"/>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COE Lifecycle</a:t>
          </a:r>
        </a:p>
      </dsp:txBody>
      <dsp:txXfrm>
        <a:off x="2233678" y="1352954"/>
        <a:ext cx="972521" cy="841270"/>
      </dsp:txXfrm>
    </dsp:sp>
    <dsp:sp modelId="{803CC44F-729A-40CE-AC7D-50C842E35BC5}">
      <dsp:nvSpPr>
        <dsp:cNvPr id="0" name=""/>
        <dsp:cNvSpPr/>
      </dsp:nvSpPr>
      <dsp:spPr>
        <a:xfrm>
          <a:off x="2903502" y="542417"/>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2126618" y="0"/>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Envision</a:t>
          </a:r>
        </a:p>
      </dsp:txBody>
      <dsp:txXfrm>
        <a:off x="2324167" y="170903"/>
        <a:ext cx="796957" cy="689462"/>
      </dsp:txXfrm>
    </dsp:sp>
    <dsp:sp modelId="{BD76A59B-A5CF-4C58-9E5D-4B58FDF6A521}">
      <dsp:nvSpPr>
        <dsp:cNvPr id="0" name=""/>
        <dsp:cNvSpPr/>
      </dsp:nvSpPr>
      <dsp:spPr>
        <a:xfrm>
          <a:off x="3544024" y="1426463"/>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3219872" y="634299"/>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a:t>
          </a:r>
        </a:p>
      </dsp:txBody>
      <dsp:txXfrm>
        <a:off x="3417421" y="805202"/>
        <a:ext cx="796957" cy="689462"/>
      </dsp:txXfrm>
    </dsp:sp>
    <dsp:sp modelId="{47B93F34-893C-4272-80C1-205296089C39}">
      <dsp:nvSpPr>
        <dsp:cNvPr id="0" name=""/>
        <dsp:cNvSpPr/>
      </dsp:nvSpPr>
      <dsp:spPr>
        <a:xfrm>
          <a:off x="3099076" y="2424384"/>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3219872" y="1881257"/>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Decision makers &amp; Influencers</a:t>
          </a:r>
          <a:endParaRPr lang="en-US" sz="1300" kern="1200" dirty="0"/>
        </a:p>
      </dsp:txBody>
      <dsp:txXfrm>
        <a:off x="3417421" y="2052160"/>
        <a:ext cx="796957" cy="689462"/>
      </dsp:txXfrm>
    </dsp:sp>
    <dsp:sp modelId="{38BC5EC3-302D-4D7B-8AB2-A5A8EAFF4E77}">
      <dsp:nvSpPr>
        <dsp:cNvPr id="0" name=""/>
        <dsp:cNvSpPr/>
      </dsp:nvSpPr>
      <dsp:spPr>
        <a:xfrm>
          <a:off x="1995333" y="252797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2126618" y="2516265"/>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Secure funding</a:t>
          </a:r>
        </a:p>
      </dsp:txBody>
      <dsp:txXfrm>
        <a:off x="2324167" y="2687168"/>
        <a:ext cx="796957" cy="689462"/>
      </dsp:txXfrm>
    </dsp:sp>
    <dsp:sp modelId="{43D5E9E6-A7B6-4E16-9DD5-EC6C83E0A863}">
      <dsp:nvSpPr>
        <dsp:cNvPr id="0" name=""/>
        <dsp:cNvSpPr/>
      </dsp:nvSpPr>
      <dsp:spPr>
        <a:xfrm>
          <a:off x="1344321" y="164428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1028290" y="1881966"/>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1225839" y="2052869"/>
        <a:ext cx="796957" cy="689462"/>
      </dsp:txXfrm>
    </dsp:sp>
    <dsp:sp modelId="{992DC453-08BC-406F-B2B5-049A91FA895B}">
      <dsp:nvSpPr>
        <dsp:cNvPr id="0" name=""/>
        <dsp:cNvSpPr/>
      </dsp:nvSpPr>
      <dsp:spPr>
        <a:xfrm>
          <a:off x="1028290" y="632880"/>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Operate</a:t>
          </a:r>
        </a:p>
      </dsp:txBody>
      <dsp:txXfrm>
        <a:off x="1225839" y="803783"/>
        <a:ext cx="796957" cy="689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992626" y="1144434"/>
          <a:ext cx="1454625" cy="1258310"/>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COE Lifecycle</a:t>
          </a:r>
        </a:p>
      </dsp:txBody>
      <dsp:txXfrm>
        <a:off x="2233678" y="1352954"/>
        <a:ext cx="972521" cy="841270"/>
      </dsp:txXfrm>
    </dsp:sp>
    <dsp:sp modelId="{803CC44F-729A-40CE-AC7D-50C842E35BC5}">
      <dsp:nvSpPr>
        <dsp:cNvPr id="0" name=""/>
        <dsp:cNvSpPr/>
      </dsp:nvSpPr>
      <dsp:spPr>
        <a:xfrm>
          <a:off x="2903502" y="542417"/>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2126618" y="0"/>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Envision</a:t>
          </a:r>
        </a:p>
      </dsp:txBody>
      <dsp:txXfrm>
        <a:off x="2324167" y="170903"/>
        <a:ext cx="796957" cy="689462"/>
      </dsp:txXfrm>
    </dsp:sp>
    <dsp:sp modelId="{BD76A59B-A5CF-4C58-9E5D-4B58FDF6A521}">
      <dsp:nvSpPr>
        <dsp:cNvPr id="0" name=""/>
        <dsp:cNvSpPr/>
      </dsp:nvSpPr>
      <dsp:spPr>
        <a:xfrm>
          <a:off x="3544024" y="1426463"/>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3219872" y="634299"/>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a:t>
          </a:r>
        </a:p>
      </dsp:txBody>
      <dsp:txXfrm>
        <a:off x="3417421" y="805202"/>
        <a:ext cx="796957" cy="689462"/>
      </dsp:txXfrm>
    </dsp:sp>
    <dsp:sp modelId="{47B93F34-893C-4272-80C1-205296089C39}">
      <dsp:nvSpPr>
        <dsp:cNvPr id="0" name=""/>
        <dsp:cNvSpPr/>
      </dsp:nvSpPr>
      <dsp:spPr>
        <a:xfrm>
          <a:off x="3099076" y="2424384"/>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3219872" y="1881257"/>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Decision makers &amp; Influencers</a:t>
          </a:r>
          <a:endParaRPr lang="en-US" sz="1300" kern="1200" dirty="0"/>
        </a:p>
      </dsp:txBody>
      <dsp:txXfrm>
        <a:off x="3417421" y="2052160"/>
        <a:ext cx="796957" cy="689462"/>
      </dsp:txXfrm>
    </dsp:sp>
    <dsp:sp modelId="{38BC5EC3-302D-4D7B-8AB2-A5A8EAFF4E77}">
      <dsp:nvSpPr>
        <dsp:cNvPr id="0" name=""/>
        <dsp:cNvSpPr/>
      </dsp:nvSpPr>
      <dsp:spPr>
        <a:xfrm>
          <a:off x="1995333" y="252797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2126618" y="2516265"/>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Secure funding</a:t>
          </a:r>
        </a:p>
      </dsp:txBody>
      <dsp:txXfrm>
        <a:off x="2324167" y="2687168"/>
        <a:ext cx="796957" cy="689462"/>
      </dsp:txXfrm>
    </dsp:sp>
    <dsp:sp modelId="{43D5E9E6-A7B6-4E16-9DD5-EC6C83E0A863}">
      <dsp:nvSpPr>
        <dsp:cNvPr id="0" name=""/>
        <dsp:cNvSpPr/>
      </dsp:nvSpPr>
      <dsp:spPr>
        <a:xfrm>
          <a:off x="1344321" y="164428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1028290" y="1881966"/>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1225839" y="2052869"/>
        <a:ext cx="796957" cy="689462"/>
      </dsp:txXfrm>
    </dsp:sp>
    <dsp:sp modelId="{992DC453-08BC-406F-B2B5-049A91FA895B}">
      <dsp:nvSpPr>
        <dsp:cNvPr id="0" name=""/>
        <dsp:cNvSpPr/>
      </dsp:nvSpPr>
      <dsp:spPr>
        <a:xfrm>
          <a:off x="1028290" y="632880"/>
          <a:ext cx="1192055" cy="1031268"/>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Operate</a:t>
          </a:r>
        </a:p>
      </dsp:txBody>
      <dsp:txXfrm>
        <a:off x="1225839" y="803783"/>
        <a:ext cx="796957" cy="689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101826" y="696715"/>
          <a:ext cx="885555" cy="76604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COE Lifecycle</a:t>
          </a:r>
        </a:p>
      </dsp:txBody>
      <dsp:txXfrm>
        <a:off x="1248575" y="823659"/>
        <a:ext cx="592057" cy="512153"/>
      </dsp:txXfrm>
    </dsp:sp>
    <dsp:sp modelId="{803CC44F-729A-40CE-AC7D-50C842E35BC5}">
      <dsp:nvSpPr>
        <dsp:cNvPr id="0" name=""/>
        <dsp:cNvSpPr/>
      </dsp:nvSpPr>
      <dsp:spPr>
        <a:xfrm>
          <a:off x="1656354" y="330216"/>
          <a:ext cx="334117" cy="287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1183398" y="0"/>
          <a:ext cx="725706" cy="62782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Envision</a:t>
          </a:r>
        </a:p>
      </dsp:txBody>
      <dsp:txXfrm>
        <a:off x="1303663" y="104043"/>
        <a:ext cx="485176" cy="419735"/>
      </dsp:txXfrm>
    </dsp:sp>
    <dsp:sp modelId="{BD76A59B-A5CF-4C58-9E5D-4B58FDF6A521}">
      <dsp:nvSpPr>
        <dsp:cNvPr id="0" name=""/>
        <dsp:cNvSpPr/>
      </dsp:nvSpPr>
      <dsp:spPr>
        <a:xfrm>
          <a:off x="2046295" y="868410"/>
          <a:ext cx="334117" cy="287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1848955" y="386152"/>
          <a:ext cx="725706" cy="62782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Plan</a:t>
          </a:r>
        </a:p>
      </dsp:txBody>
      <dsp:txXfrm>
        <a:off x="1969220" y="490195"/>
        <a:ext cx="485176" cy="419735"/>
      </dsp:txXfrm>
    </dsp:sp>
    <dsp:sp modelId="{47B93F34-893C-4272-80C1-205296089C39}">
      <dsp:nvSpPr>
        <dsp:cNvPr id="0" name=""/>
        <dsp:cNvSpPr/>
      </dsp:nvSpPr>
      <dsp:spPr>
        <a:xfrm>
          <a:off x="1775416" y="1475930"/>
          <a:ext cx="334117" cy="287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1848955" y="1145282"/>
          <a:ext cx="725706" cy="62782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Decision makers &amp; Influencers</a:t>
          </a:r>
          <a:endParaRPr lang="en-US" sz="800" kern="1200" dirty="0"/>
        </a:p>
      </dsp:txBody>
      <dsp:txXfrm>
        <a:off x="1969220" y="1249325"/>
        <a:ext cx="485176" cy="419735"/>
      </dsp:txXfrm>
    </dsp:sp>
    <dsp:sp modelId="{38BC5EC3-302D-4D7B-8AB2-A5A8EAFF4E77}">
      <dsp:nvSpPr>
        <dsp:cNvPr id="0" name=""/>
        <dsp:cNvSpPr/>
      </dsp:nvSpPr>
      <dsp:spPr>
        <a:xfrm>
          <a:off x="1103474" y="1538993"/>
          <a:ext cx="334117" cy="287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1183398" y="1531866"/>
          <a:ext cx="725706" cy="627821"/>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Operate</a:t>
          </a:r>
        </a:p>
      </dsp:txBody>
      <dsp:txXfrm>
        <a:off x="1303663" y="1635909"/>
        <a:ext cx="485176" cy="419735"/>
      </dsp:txXfrm>
    </dsp:sp>
    <dsp:sp modelId="{43D5E9E6-A7B6-4E16-9DD5-EC6C83E0A863}">
      <dsp:nvSpPr>
        <dsp:cNvPr id="0" name=""/>
        <dsp:cNvSpPr/>
      </dsp:nvSpPr>
      <dsp:spPr>
        <a:xfrm>
          <a:off x="707147" y="1001015"/>
          <a:ext cx="334117" cy="287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514751" y="1145714"/>
          <a:ext cx="725706" cy="62782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Build</a:t>
          </a:r>
        </a:p>
      </dsp:txBody>
      <dsp:txXfrm>
        <a:off x="635016" y="1249757"/>
        <a:ext cx="485176" cy="419735"/>
      </dsp:txXfrm>
    </dsp:sp>
    <dsp:sp modelId="{992DC453-08BC-406F-B2B5-049A91FA895B}">
      <dsp:nvSpPr>
        <dsp:cNvPr id="0" name=""/>
        <dsp:cNvSpPr/>
      </dsp:nvSpPr>
      <dsp:spPr>
        <a:xfrm>
          <a:off x="514751" y="385288"/>
          <a:ext cx="725706" cy="627821"/>
        </a:xfrm>
        <a:prstGeom prst="hexagon">
          <a:avLst>
            <a:gd name="adj" fmla="val 28570"/>
            <a:gd name="vf" fmla="val 115470"/>
          </a:avLst>
        </a:prstGeom>
        <a:solidFill>
          <a:schemeClr val="bg1">
            <a:lumMod val="9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Secure funding</a:t>
          </a:r>
        </a:p>
      </dsp:txBody>
      <dsp:txXfrm>
        <a:off x="635016" y="489331"/>
        <a:ext cx="485176" cy="419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E7810-CA3F-4AD3-BD92-9DEFAAC6DFB6}">
      <dsp:nvSpPr>
        <dsp:cNvPr id="0" name=""/>
        <dsp:cNvSpPr/>
      </dsp:nvSpPr>
      <dsp:spPr>
        <a:xfrm>
          <a:off x="1992626" y="1144434"/>
          <a:ext cx="1454625" cy="1258310"/>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COE Lifecycle</a:t>
          </a:r>
        </a:p>
      </dsp:txBody>
      <dsp:txXfrm>
        <a:off x="2233678" y="1352954"/>
        <a:ext cx="972521" cy="841270"/>
      </dsp:txXfrm>
    </dsp:sp>
    <dsp:sp modelId="{803CC44F-729A-40CE-AC7D-50C842E35BC5}">
      <dsp:nvSpPr>
        <dsp:cNvPr id="0" name=""/>
        <dsp:cNvSpPr/>
      </dsp:nvSpPr>
      <dsp:spPr>
        <a:xfrm>
          <a:off x="2903502" y="542417"/>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A4B802E-8CCF-4D35-BDF1-FFA62E6F710C}">
      <dsp:nvSpPr>
        <dsp:cNvPr id="0" name=""/>
        <dsp:cNvSpPr/>
      </dsp:nvSpPr>
      <dsp:spPr>
        <a:xfrm>
          <a:off x="2126618" y="0"/>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Define</a:t>
          </a:r>
        </a:p>
      </dsp:txBody>
      <dsp:txXfrm>
        <a:off x="2324167" y="170903"/>
        <a:ext cx="796957" cy="689462"/>
      </dsp:txXfrm>
    </dsp:sp>
    <dsp:sp modelId="{BD76A59B-A5CF-4C58-9E5D-4B58FDF6A521}">
      <dsp:nvSpPr>
        <dsp:cNvPr id="0" name=""/>
        <dsp:cNvSpPr/>
      </dsp:nvSpPr>
      <dsp:spPr>
        <a:xfrm>
          <a:off x="3544024" y="1426463"/>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389D48F-142A-4606-94B8-6FD230D7652D}">
      <dsp:nvSpPr>
        <dsp:cNvPr id="0" name=""/>
        <dsp:cNvSpPr/>
      </dsp:nvSpPr>
      <dsp:spPr>
        <a:xfrm>
          <a:off x="3219872" y="634299"/>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Plan</a:t>
          </a:r>
        </a:p>
      </dsp:txBody>
      <dsp:txXfrm>
        <a:off x="3417421" y="805202"/>
        <a:ext cx="796957" cy="689462"/>
      </dsp:txXfrm>
    </dsp:sp>
    <dsp:sp modelId="{47B93F34-893C-4272-80C1-205296089C39}">
      <dsp:nvSpPr>
        <dsp:cNvPr id="0" name=""/>
        <dsp:cNvSpPr/>
      </dsp:nvSpPr>
      <dsp:spPr>
        <a:xfrm>
          <a:off x="3099076" y="2424384"/>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0BC3463C-5F54-427F-B974-C2E693652323}">
      <dsp:nvSpPr>
        <dsp:cNvPr id="0" name=""/>
        <dsp:cNvSpPr/>
      </dsp:nvSpPr>
      <dsp:spPr>
        <a:xfrm>
          <a:off x="3219872" y="1881257"/>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Decision makers &amp; Influencers</a:t>
          </a:r>
          <a:endParaRPr lang="en-US" sz="1300" kern="1200" dirty="0"/>
        </a:p>
      </dsp:txBody>
      <dsp:txXfrm>
        <a:off x="3417421" y="2052160"/>
        <a:ext cx="796957" cy="689462"/>
      </dsp:txXfrm>
    </dsp:sp>
    <dsp:sp modelId="{38BC5EC3-302D-4D7B-8AB2-A5A8EAFF4E77}">
      <dsp:nvSpPr>
        <dsp:cNvPr id="0" name=""/>
        <dsp:cNvSpPr/>
      </dsp:nvSpPr>
      <dsp:spPr>
        <a:xfrm>
          <a:off x="1995333" y="252797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70C6BF3-AA46-402F-AF41-2590C5AC7BA1}">
      <dsp:nvSpPr>
        <dsp:cNvPr id="0" name=""/>
        <dsp:cNvSpPr/>
      </dsp:nvSpPr>
      <dsp:spPr>
        <a:xfrm>
          <a:off x="2126618" y="2516265"/>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Secure funding</a:t>
          </a:r>
        </a:p>
      </dsp:txBody>
      <dsp:txXfrm>
        <a:off x="2324167" y="2687168"/>
        <a:ext cx="796957" cy="689462"/>
      </dsp:txXfrm>
    </dsp:sp>
    <dsp:sp modelId="{43D5E9E6-A7B6-4E16-9DD5-EC6C83E0A863}">
      <dsp:nvSpPr>
        <dsp:cNvPr id="0" name=""/>
        <dsp:cNvSpPr/>
      </dsp:nvSpPr>
      <dsp:spPr>
        <a:xfrm>
          <a:off x="1344321" y="1644282"/>
          <a:ext cx="548826" cy="472886"/>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8B6D5F3-D5A7-4B37-BAE3-E5829C501ED8}">
      <dsp:nvSpPr>
        <dsp:cNvPr id="0" name=""/>
        <dsp:cNvSpPr/>
      </dsp:nvSpPr>
      <dsp:spPr>
        <a:xfrm>
          <a:off x="1028290" y="1881966"/>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1225839" y="2052869"/>
        <a:ext cx="796957" cy="689462"/>
      </dsp:txXfrm>
    </dsp:sp>
    <dsp:sp modelId="{992DC453-08BC-406F-B2B5-049A91FA895B}">
      <dsp:nvSpPr>
        <dsp:cNvPr id="0" name=""/>
        <dsp:cNvSpPr/>
      </dsp:nvSpPr>
      <dsp:spPr>
        <a:xfrm>
          <a:off x="1028290" y="632880"/>
          <a:ext cx="1192055" cy="1031268"/>
        </a:xfrm>
        <a:prstGeom prst="hexagon">
          <a:avLst>
            <a:gd name="adj" fmla="val 2857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Operate</a:t>
          </a:r>
        </a:p>
      </dsp:txBody>
      <dsp:txXfrm>
        <a:off x="1225839" y="803783"/>
        <a:ext cx="796957" cy="689462"/>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8478B1-6E78-4565-AD5E-B3830A30B90C}" type="datetimeFigureOut">
              <a:rPr lang="en-US" smtClean="0"/>
              <a:t>2/5/2020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6" name="Slide Number Placeholder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15A1EA-9D0D-40B8-A832-AC5DDE2AF0EE}" type="slidenum">
              <a:rPr lang="en-US" smtClean="0"/>
              <a:t>‹#›</a:t>
            </a:fld>
            <a:endParaRPr lang="en-US" dirty="0"/>
          </a:p>
        </p:txBody>
      </p:sp>
    </p:spTree>
    <p:extLst>
      <p:ext uri="{BB962C8B-B14F-4D97-AF65-F5344CB8AC3E}">
        <p14:creationId xmlns:p14="http://schemas.microsoft.com/office/powerpoint/2010/main" val="4123146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B66CB0-7B7F-4994-BB90-018F052F2C67}" type="datetimeFigureOut">
              <a:rPr lang="en-US" smtClean="0"/>
              <a:t>2/5/2020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28CB6-CF44-4578-AFB0-073A84759E62}" type="slidenum">
              <a:rPr lang="en-US" smtClean="0"/>
              <a:t>‹#›</a:t>
            </a:fld>
            <a:endParaRPr lang="en-US" dirty="0"/>
          </a:p>
        </p:txBody>
      </p:sp>
    </p:spTree>
    <p:extLst>
      <p:ext uri="{BB962C8B-B14F-4D97-AF65-F5344CB8AC3E}">
        <p14:creationId xmlns:p14="http://schemas.microsoft.com/office/powerpoint/2010/main" val="79752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28CB6-CF44-4578-AFB0-073A84759E62}" type="slidenum">
              <a:rPr lang="en-US" smtClean="0"/>
              <a:t>2</a:t>
            </a:fld>
            <a:endParaRPr lang="en-US" dirty="0"/>
          </a:p>
        </p:txBody>
      </p:sp>
    </p:spTree>
    <p:extLst>
      <p:ext uri="{BB962C8B-B14F-4D97-AF65-F5344CB8AC3E}">
        <p14:creationId xmlns:p14="http://schemas.microsoft.com/office/powerpoint/2010/main" val="4180645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15247" y="3203508"/>
            <a:ext cx="6895239" cy="1771325"/>
          </a:xfrm>
          <a:prstGeom prst="rect">
            <a:avLst/>
          </a:prstGeom>
          <a:noFill/>
          <a:ln>
            <a:noFill/>
          </a:ln>
        </p:spPr>
        <p:txBody>
          <a:bodyPr anchor="b">
            <a:normAutofit/>
          </a:bodyPr>
          <a:lstStyle>
            <a:lvl1pPr>
              <a:defRPr sz="4400">
                <a:solidFill>
                  <a:schemeClr val="tx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Date Placeholder 3"/>
          <p:cNvSpPr>
            <a:spLocks noGrp="1"/>
          </p:cNvSpPr>
          <p:nvPr>
            <p:ph type="dt" sz="half" idx="10"/>
          </p:nvPr>
        </p:nvSpPr>
        <p:spPr>
          <a:xfrm>
            <a:off x="324429" y="5094607"/>
            <a:ext cx="6204499" cy="478064"/>
          </a:xfrm>
          <a:prstGeom prst="rect">
            <a:avLst/>
          </a:prstGeom>
          <a:noFill/>
        </p:spPr>
        <p:txBody>
          <a:bodyPr/>
          <a:lstStyle>
            <a:lvl1pPr>
              <a:defRPr sz="1600">
                <a:solidFill>
                  <a:sysClr val="windowText" lastClr="000000"/>
                </a:solidFill>
                <a:latin typeface="Calibri" panose="020F0502020204030204" pitchFamily="34" charset="0"/>
                <a:cs typeface="Calibri" panose="020F0502020204030204" pitchFamily="34" charset="0"/>
              </a:defRPr>
            </a:lvl1pPr>
          </a:lstStyle>
          <a:p>
            <a:endParaRPr lang="en-US" dirty="0"/>
          </a:p>
        </p:txBody>
      </p:sp>
      <p:sp>
        <p:nvSpPr>
          <p:cNvPr id="5" name="Rectangle 4"/>
          <p:cNvSpPr/>
          <p:nvPr userDrawn="1"/>
        </p:nvSpPr>
        <p:spPr>
          <a:xfrm>
            <a:off x="0" y="5827776"/>
            <a:ext cx="8375904" cy="1030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067" y="6140195"/>
            <a:ext cx="2513849" cy="282235"/>
          </a:xfrm>
          <a:prstGeom prst="rect">
            <a:avLst/>
          </a:prstGeom>
        </p:spPr>
      </p:pic>
      <p:pic>
        <p:nvPicPr>
          <p:cNvPr id="7"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7519" y="611886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215247" y="645030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3363771" y="619109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0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196770" y="1"/>
            <a:ext cx="10732489" cy="548640"/>
          </a:xfrm>
          <a:prstGeom prst="rect">
            <a:avLst/>
          </a:prstGeom>
        </p:spPr>
        <p:txBody>
          <a:bodyPr anchor="ctr">
            <a:normAutofit/>
          </a:bodyPr>
          <a:lstStyle>
            <a:lvl1pPr>
              <a:defRPr sz="2400" b="1">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6" name="Picture 45" descr="D:\backup\2013\Oct\31.10.2013\Partnership-ico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pic>
        <p:nvPicPr>
          <p:cNvPr id="14"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39" name="Parallelogram 38"/>
          <p:cNvSpPr/>
          <p:nvPr userDrawn="1"/>
        </p:nvSpPr>
        <p:spPr>
          <a:xfrm>
            <a:off x="1001485" y="6293577"/>
            <a:ext cx="6359084" cy="470080"/>
          </a:xfrm>
          <a:prstGeom prst="parallelogram">
            <a:avLst>
              <a:gd name="adj" fmla="val 9948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40" name="Parallelogram 39"/>
          <p:cNvSpPr/>
          <p:nvPr userDrawn="1"/>
        </p:nvSpPr>
        <p:spPr>
          <a:xfrm>
            <a:off x="13888" y="6293581"/>
            <a:ext cx="670560" cy="564423"/>
          </a:xfrm>
          <a:prstGeom prst="parallelogram">
            <a:avLst>
              <a:gd name="adj" fmla="val 99481"/>
            </a:avLst>
          </a:prstGeom>
          <a:solidFill>
            <a:srgbClr val="026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25" name="Freeform 24"/>
          <p:cNvSpPr/>
          <p:nvPr userDrawn="1"/>
        </p:nvSpPr>
        <p:spPr>
          <a:xfrm>
            <a:off x="4" y="2806700"/>
            <a:ext cx="11600915" cy="548640"/>
          </a:xfrm>
          <a:custGeom>
            <a:avLst/>
            <a:gdLst>
              <a:gd name="connsiteX0" fmla="*/ 0 w 11600915"/>
              <a:gd name="connsiteY0" fmla="*/ 0 h 699148"/>
              <a:gd name="connsiteX1" fmla="*/ 1055825 w 11600915"/>
              <a:gd name="connsiteY1" fmla="*/ 0 h 699148"/>
              <a:gd name="connsiteX2" fmla="*/ 11227878 w 11600915"/>
              <a:gd name="connsiteY2" fmla="*/ 0 h 699148"/>
              <a:gd name="connsiteX3" fmla="*/ 11600915 w 11600915"/>
              <a:gd name="connsiteY3" fmla="*/ 0 h 699148"/>
              <a:gd name="connsiteX4" fmla="*/ 11227878 w 11600915"/>
              <a:gd name="connsiteY4" fmla="*/ 381975 h 699148"/>
              <a:gd name="connsiteX5" fmla="*/ 11227878 w 11600915"/>
              <a:gd name="connsiteY5" fmla="*/ 699148 h 699148"/>
              <a:gd name="connsiteX6" fmla="*/ 10918127 w 11600915"/>
              <a:gd name="connsiteY6" fmla="*/ 699148 h 699148"/>
              <a:gd name="connsiteX7" fmla="*/ 373037 w 11600915"/>
              <a:gd name="connsiteY7" fmla="*/ 699148 h 699148"/>
              <a:gd name="connsiteX8" fmla="*/ 0 w 11600915"/>
              <a:gd name="connsiteY8" fmla="*/ 699148 h 69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00915" h="699148">
                <a:moveTo>
                  <a:pt x="0" y="0"/>
                </a:moveTo>
                <a:lnTo>
                  <a:pt x="1055825" y="0"/>
                </a:lnTo>
                <a:lnTo>
                  <a:pt x="11227878" y="0"/>
                </a:lnTo>
                <a:lnTo>
                  <a:pt x="11600915" y="0"/>
                </a:lnTo>
                <a:lnTo>
                  <a:pt x="11227878" y="381975"/>
                </a:lnTo>
                <a:lnTo>
                  <a:pt x="11227878" y="699148"/>
                </a:lnTo>
                <a:lnTo>
                  <a:pt x="10918127" y="699148"/>
                </a:lnTo>
                <a:lnTo>
                  <a:pt x="373037" y="699148"/>
                </a:lnTo>
                <a:lnTo>
                  <a:pt x="0" y="699148"/>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1" name="Parallelogram 20"/>
          <p:cNvSpPr/>
          <p:nvPr userDrawn="1"/>
        </p:nvSpPr>
        <p:spPr>
          <a:xfrm>
            <a:off x="11435301" y="2806700"/>
            <a:ext cx="756700" cy="457200"/>
          </a:xfrm>
          <a:prstGeom prst="parallelogram">
            <a:avLst>
              <a:gd name="adj" fmla="val 99481"/>
            </a:avLst>
          </a:prstGeom>
          <a:solidFill>
            <a:srgbClr val="1FA8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3" name="Parallelogram 22"/>
          <p:cNvSpPr/>
          <p:nvPr userDrawn="1"/>
        </p:nvSpPr>
        <p:spPr>
          <a:xfrm>
            <a:off x="10891855" y="2806700"/>
            <a:ext cx="1092727" cy="548640"/>
          </a:xfrm>
          <a:prstGeom prst="parallelogram">
            <a:avLst>
              <a:gd name="adj" fmla="val 99481"/>
            </a:avLst>
          </a:prstGeom>
          <a:solidFill>
            <a:srgbClr val="231F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2" name="Title 1"/>
          <p:cNvSpPr>
            <a:spLocks noGrp="1"/>
          </p:cNvSpPr>
          <p:nvPr>
            <p:ph type="title"/>
          </p:nvPr>
        </p:nvSpPr>
        <p:spPr>
          <a:xfrm>
            <a:off x="285955" y="2753121"/>
            <a:ext cx="10643304" cy="643047"/>
          </a:xfrm>
          <a:prstGeom prst="rect">
            <a:avLst/>
          </a:prstGeom>
        </p:spPr>
        <p:txBody>
          <a:bodyPr anchor="ctr">
            <a:normAutofit/>
          </a:bodyPr>
          <a:lstStyle>
            <a:lvl1pPr>
              <a:defRPr sz="2800" b="0">
                <a:solidFill>
                  <a:schemeClr val="bg1"/>
                </a:solidFill>
              </a:defRPr>
            </a:lvl1pPr>
          </a:lstStyle>
          <a:p>
            <a:r>
              <a:rPr lang="en-US" dirty="0"/>
              <a:t>Click to edit Master title style</a:t>
            </a:r>
          </a:p>
        </p:txBody>
      </p:sp>
      <p:sp>
        <p:nvSpPr>
          <p:cNvPr id="19" name="Slide Number Placeholder 5"/>
          <p:cNvSpPr txBox="1">
            <a:spLocks/>
          </p:cNvSpPr>
          <p:nvPr userDrawn="1"/>
        </p:nvSpPr>
        <p:spPr>
          <a:xfrm>
            <a:off x="313266" y="6293575"/>
            <a:ext cx="1030099" cy="438240"/>
          </a:xfrm>
          <a:prstGeom prst="parallelogram">
            <a:avLst>
              <a:gd name="adj" fmla="val 100889"/>
            </a:avLst>
          </a:prstGeom>
          <a:solidFill>
            <a:srgbClr val="231F1E"/>
          </a:solidFill>
          <a:ln>
            <a:noFill/>
          </a:ln>
        </p:spPr>
        <p:txBody>
          <a:bodyPr vert="horz" lIns="0" tIns="0" rIns="0" bIns="0" rtlCol="0" anchor="ctr"/>
          <a:lstStyle>
            <a:defPPr>
              <a:defRPr lang="en-US"/>
            </a:defPPr>
            <a:lvl1pPr marL="0" algn="ctr" defTabSz="914400" rtl="0" eaLnBrk="1" latinLnBrk="0" hangingPunct="1">
              <a:defRPr sz="1200" b="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CB53D8-4DF9-41DF-9499-7D2F7209948D}" type="slidenum">
              <a:rPr lang="en-US" sz="1200" smtClean="0">
                <a:solidFill>
                  <a:schemeClr val="bg1"/>
                </a:solidFill>
                <a:latin typeface="Calibri" panose="020F0502020204030204" pitchFamily="34" charset="0"/>
                <a:cs typeface="Calibri" panose="020F0502020204030204" pitchFamily="34" charset="0"/>
              </a:rPr>
              <a:pPr/>
              <a:t>‹#›</a:t>
            </a:fld>
            <a:endParaRPr lang="en-US" sz="1200" dirty="0">
              <a:solidFill>
                <a:schemeClr val="bg1"/>
              </a:solidFill>
              <a:latin typeface="Calibri" panose="020F0502020204030204" pitchFamily="34" charset="0"/>
              <a:cs typeface="Calibri" panose="020F0502020204030204" pitchFamily="34" charset="0"/>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6467" y="6230635"/>
            <a:ext cx="2513849" cy="282235"/>
          </a:xfrm>
          <a:prstGeom prst="rect">
            <a:avLst/>
          </a:prstGeom>
        </p:spPr>
      </p:pic>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689171" y="6281533"/>
            <a:ext cx="1135660" cy="2433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5" descr="D:\backup\2013\Oct\31.10.2013\Partnership-icon.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152919" y="6209305"/>
            <a:ext cx="451080" cy="45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7540647" y="6540748"/>
            <a:ext cx="4623510" cy="246349"/>
          </a:xfrm>
          <a:prstGeom prst="rect">
            <a:avLst/>
          </a:prstGeom>
          <a:noFill/>
        </p:spPr>
        <p:txBody>
          <a:bodyPr wrap="none" rtlCol="0">
            <a:spAutoFit/>
          </a:bodyPr>
          <a:lstStyle/>
          <a:p>
            <a:r>
              <a:rPr lang="en-US" sz="1001" spc="201" baseline="0" dirty="0">
                <a:solidFill>
                  <a:srgbClr val="006BA6"/>
                </a:solidFill>
                <a:latin typeface="Calibri" panose="020F0502020204030204" pitchFamily="34" charset="0"/>
                <a:cs typeface="Aharoni" panose="02010803020104030203" pitchFamily="2" charset="-79"/>
              </a:rPr>
              <a:t>PARTNER | INNOVATE | TRANSFORM | TO KEEP IT HEALTHY</a:t>
            </a:r>
          </a:p>
        </p:txBody>
      </p:sp>
      <p:sp>
        <p:nvSpPr>
          <p:cNvPr id="13" name="Rectangle 33"/>
          <p:cNvSpPr>
            <a:spLocks noChangeArrowheads="1"/>
          </p:cNvSpPr>
          <p:nvPr userDrawn="1"/>
        </p:nvSpPr>
        <p:spPr bwMode="auto">
          <a:xfrm>
            <a:off x="2116568" y="6462548"/>
            <a:ext cx="3834472" cy="226489"/>
          </a:xfrm>
          <a:prstGeom prst="rect">
            <a:avLst/>
          </a:prstGeom>
          <a:noFill/>
          <a:ln w="9525">
            <a:noFill/>
            <a:miter lim="800000"/>
            <a:headEnd/>
            <a:tailEnd/>
          </a:ln>
          <a:effectLst/>
        </p:spPr>
        <p:txBody>
          <a:bodyPr>
            <a:prstTxWarp prst="textNoShape">
              <a:avLst/>
            </a:prstTxWarp>
          </a:bodyPr>
          <a:lstStyle/>
          <a:p>
            <a:pPr eaLnBrk="0" fontAlgn="base" hangingPunct="0">
              <a:lnSpc>
                <a:spcPct val="50000"/>
              </a:lnSpc>
              <a:spcBef>
                <a:spcPct val="0"/>
              </a:spcBef>
              <a:spcAft>
                <a:spcPct val="0"/>
              </a:spcAft>
            </a:pPr>
            <a:r>
              <a:rPr lang="en-US" sz="1200" dirty="0">
                <a:solidFill>
                  <a:prstClr val="black"/>
                </a:solidFill>
                <a:latin typeface="Calibri" panose="020F0502020204030204" pitchFamily="34" charset="0"/>
                <a:ea typeface="Arial Bold" pitchFamily="-112" charset="0"/>
                <a:cs typeface="Calibri" panose="020F0502020204030204" pitchFamily="34" charset="0"/>
              </a:rPr>
              <a:t>© 2019, Cognizant Technology Solutions Confidential</a:t>
            </a:r>
          </a:p>
        </p:txBody>
      </p:sp>
    </p:spTree>
    <p:extLst>
      <p:ext uri="{BB962C8B-B14F-4D97-AF65-F5344CB8AC3E}">
        <p14:creationId xmlns:p14="http://schemas.microsoft.com/office/powerpoint/2010/main" val="360473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grpSp>
        <p:nvGrpSpPr>
          <p:cNvPr id="18" name="Group 17"/>
          <p:cNvGrpSpPr/>
          <p:nvPr userDrawn="1"/>
        </p:nvGrpSpPr>
        <p:grpSpPr>
          <a:xfrm>
            <a:off x="149905" y="-3"/>
            <a:ext cx="12169097" cy="6858000"/>
            <a:chOff x="22903" y="0"/>
            <a:chExt cx="12169097" cy="6858000"/>
          </a:xfrm>
        </p:grpSpPr>
        <p:sp>
          <p:nvSpPr>
            <p:cNvPr id="6" name="Parallelogram 5"/>
            <p:cNvSpPr/>
            <p:nvPr userDrawn="1"/>
          </p:nvSpPr>
          <p:spPr>
            <a:xfrm>
              <a:off x="22903" y="4202954"/>
              <a:ext cx="4452077" cy="2655046"/>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8" name="Parallelogram 7"/>
            <p:cNvSpPr/>
            <p:nvPr userDrawn="1"/>
          </p:nvSpPr>
          <p:spPr>
            <a:xfrm>
              <a:off x="2687327" y="0"/>
              <a:ext cx="5971789" cy="4202954"/>
            </a:xfrm>
            <a:prstGeom prst="parallelogram">
              <a:avLst>
                <a:gd name="adj" fmla="val 99481"/>
              </a:avLst>
            </a:prstGeom>
            <a:solidFill>
              <a:srgbClr val="D3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9" name="Parallelogram 8"/>
            <p:cNvSpPr/>
            <p:nvPr userDrawn="1"/>
          </p:nvSpPr>
          <p:spPr>
            <a:xfrm>
              <a:off x="4810736" y="0"/>
              <a:ext cx="7381264" cy="6858000"/>
            </a:xfrm>
            <a:prstGeom prst="parallelogram">
              <a:avLst>
                <a:gd name="adj" fmla="val 99481"/>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4" name="Freeform 13"/>
            <p:cNvSpPr/>
            <p:nvPr userDrawn="1"/>
          </p:nvSpPr>
          <p:spPr>
            <a:xfrm flipH="1">
              <a:off x="7333016" y="2254956"/>
              <a:ext cx="4753494" cy="4603044"/>
            </a:xfrm>
            <a:custGeom>
              <a:avLst/>
              <a:gdLst>
                <a:gd name="connsiteX0" fmla="*/ 0 w 4753494"/>
                <a:gd name="connsiteY0" fmla="*/ 0 h 4603044"/>
                <a:gd name="connsiteX1" fmla="*/ 0 w 4753494"/>
                <a:gd name="connsiteY1" fmla="*/ 540236 h 4603044"/>
                <a:gd name="connsiteX2" fmla="*/ 4195599 w 4753494"/>
                <a:gd name="connsiteY2" fmla="*/ 4603044 h 4603044"/>
                <a:gd name="connsiteX3" fmla="*/ 4753494 w 4753494"/>
                <a:gd name="connsiteY3" fmla="*/ 4603044 h 4603044"/>
                <a:gd name="connsiteX4" fmla="*/ 0 w 4753494"/>
                <a:gd name="connsiteY4" fmla="*/ 0 h 46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3494" h="4603044">
                  <a:moveTo>
                    <a:pt x="0" y="0"/>
                  </a:moveTo>
                  <a:lnTo>
                    <a:pt x="0" y="540236"/>
                  </a:lnTo>
                  <a:lnTo>
                    <a:pt x="4195599" y="4603044"/>
                  </a:lnTo>
                  <a:lnTo>
                    <a:pt x="4753494" y="4603044"/>
                  </a:lnTo>
                  <a:lnTo>
                    <a:pt x="0" y="0"/>
                  </a:lnTo>
                  <a:close/>
                </a:path>
              </a:pathLst>
            </a:cu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sp>
          <p:nvSpPr>
            <p:cNvPr id="17" name="Parallelogram 16"/>
            <p:cNvSpPr/>
            <p:nvPr userDrawn="1"/>
          </p:nvSpPr>
          <p:spPr>
            <a:xfrm>
              <a:off x="5982887" y="4216233"/>
              <a:ext cx="5893936" cy="1339191"/>
            </a:xfrm>
            <a:prstGeom prst="parallelogram">
              <a:avLst>
                <a:gd name="adj" fmla="val 99481"/>
              </a:avLst>
            </a:prstGeom>
            <a:solidFill>
              <a:srgbClr val="006B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1" b="0" i="0" dirty="0">
                  <a:latin typeface="Calibri" panose="020F0502020204030204" pitchFamily="34" charset="0"/>
                  <a:cs typeface="Calibri" panose="020F0502020204030204" pitchFamily="34" charset="0"/>
                </a:rPr>
                <a:t>Thank You</a:t>
              </a:r>
            </a:p>
          </p:txBody>
        </p:sp>
      </p:grpSp>
      <p:sp>
        <p:nvSpPr>
          <p:cNvPr id="19" name="Right Triangle 18"/>
          <p:cNvSpPr/>
          <p:nvPr userDrawn="1"/>
        </p:nvSpPr>
        <p:spPr>
          <a:xfrm flipV="1">
            <a:off x="1" y="-2"/>
            <a:ext cx="1012388" cy="1012388"/>
          </a:xfrm>
          <a:prstGeom prst="r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1"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5733" y="6083939"/>
            <a:ext cx="3048091" cy="342215"/>
          </a:xfrm>
          <a:prstGeom prst="rect">
            <a:avLst/>
          </a:prstGeom>
        </p:spPr>
      </p:pic>
      <p:pic>
        <p:nvPicPr>
          <p:cNvPr id="11"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575634" y="738083"/>
            <a:ext cx="2560164" cy="54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274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7204"/>
      </p:ext>
    </p:extLst>
  </p:cSld>
  <p:clrMap bg1="lt1" tx1="dk1" bg2="lt2" tx2="dk2" accent1="accent1" accent2="accent2" accent3="accent3" accent4="accent4" accent5="accent5" accent6="accent6" hlink="hlink" folHlink="folHlink"/>
  <p:sldLayoutIdLst>
    <p:sldLayoutId id="2147483706" r:id="rId1"/>
    <p:sldLayoutId id="2147483704" r:id="rId2"/>
    <p:sldLayoutId id="2147483705" r:id="rId3"/>
    <p:sldLayoutId id="2147483707" r:id="rId4"/>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767"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3"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1"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476"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07" indent="-228589" algn="l" defTabSz="914354"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54" rtl="0" eaLnBrk="1" latinLnBrk="0" hangingPunct="1">
        <a:defRPr sz="1801" kern="1200">
          <a:solidFill>
            <a:schemeClr val="tx1"/>
          </a:solidFill>
          <a:latin typeface="+mn-lt"/>
          <a:ea typeface="+mn-ea"/>
          <a:cs typeface="+mn-cs"/>
        </a:defRPr>
      </a:lvl1pPr>
      <a:lvl2pPr marL="457177" algn="l" defTabSz="914354" rtl="0" eaLnBrk="1" latinLnBrk="0" hangingPunct="1">
        <a:defRPr sz="1801" kern="1200">
          <a:solidFill>
            <a:schemeClr val="tx1"/>
          </a:solidFill>
          <a:latin typeface="+mn-lt"/>
          <a:ea typeface="+mn-ea"/>
          <a:cs typeface="+mn-cs"/>
        </a:defRPr>
      </a:lvl2pPr>
      <a:lvl3pPr marL="914354" algn="l" defTabSz="914354" rtl="0" eaLnBrk="1" latinLnBrk="0" hangingPunct="1">
        <a:defRPr sz="1801" kern="1200">
          <a:solidFill>
            <a:schemeClr val="tx1"/>
          </a:solidFill>
          <a:latin typeface="+mn-lt"/>
          <a:ea typeface="+mn-ea"/>
          <a:cs typeface="+mn-cs"/>
        </a:defRPr>
      </a:lvl3pPr>
      <a:lvl4pPr marL="1371531" algn="l" defTabSz="914354" rtl="0" eaLnBrk="1" latinLnBrk="0" hangingPunct="1">
        <a:defRPr sz="1801" kern="1200">
          <a:solidFill>
            <a:schemeClr val="tx1"/>
          </a:solidFill>
          <a:latin typeface="+mn-lt"/>
          <a:ea typeface="+mn-ea"/>
          <a:cs typeface="+mn-cs"/>
        </a:defRPr>
      </a:lvl4pPr>
      <a:lvl5pPr marL="1828709" algn="l" defTabSz="914354" rtl="0" eaLnBrk="1" latinLnBrk="0" hangingPunct="1">
        <a:defRPr sz="1801" kern="1200">
          <a:solidFill>
            <a:schemeClr val="tx1"/>
          </a:solidFill>
          <a:latin typeface="+mn-lt"/>
          <a:ea typeface="+mn-ea"/>
          <a:cs typeface="+mn-cs"/>
        </a:defRPr>
      </a:lvl5pPr>
      <a:lvl6pPr marL="2285886" algn="l" defTabSz="914354" rtl="0" eaLnBrk="1" latinLnBrk="0" hangingPunct="1">
        <a:defRPr sz="1801" kern="1200">
          <a:solidFill>
            <a:schemeClr val="tx1"/>
          </a:solidFill>
          <a:latin typeface="+mn-lt"/>
          <a:ea typeface="+mn-ea"/>
          <a:cs typeface="+mn-cs"/>
        </a:defRPr>
      </a:lvl6pPr>
      <a:lvl7pPr marL="2743063" algn="l" defTabSz="914354" rtl="0" eaLnBrk="1" latinLnBrk="0" hangingPunct="1">
        <a:defRPr sz="1801" kern="1200">
          <a:solidFill>
            <a:schemeClr val="tx1"/>
          </a:solidFill>
          <a:latin typeface="+mn-lt"/>
          <a:ea typeface="+mn-ea"/>
          <a:cs typeface="+mn-cs"/>
        </a:defRPr>
      </a:lvl7pPr>
      <a:lvl8pPr marL="3200240" algn="l" defTabSz="914354" rtl="0" eaLnBrk="1" latinLnBrk="0" hangingPunct="1">
        <a:defRPr sz="1801" kern="1200">
          <a:solidFill>
            <a:schemeClr val="tx1"/>
          </a:solidFill>
          <a:latin typeface="+mn-lt"/>
          <a:ea typeface="+mn-ea"/>
          <a:cs typeface="+mn-cs"/>
        </a:defRPr>
      </a:lvl8pPr>
      <a:lvl9pPr marL="3657417" algn="l" defTabSz="91435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 Id="rId9" Type="http://schemas.microsoft.com/office/2007/relationships/hdphoto" Target="../media/hdphoto4.wdp"/></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5246" y="4013409"/>
            <a:ext cx="8014353" cy="1407679"/>
          </a:xfrm>
        </p:spPr>
        <p:txBody>
          <a:bodyPr>
            <a:normAutofit/>
          </a:bodyPr>
          <a:lstStyle/>
          <a:p>
            <a:r>
              <a:rPr lang="en-US" sz="3600" b="1" dirty="0"/>
              <a:t>Kaiser Permanente – ML/AI COE</a:t>
            </a:r>
            <a:endParaRPr lang="en-US" sz="3600" dirty="0"/>
          </a:p>
        </p:txBody>
      </p:sp>
      <p:sp>
        <p:nvSpPr>
          <p:cNvPr id="2" name="Text Placeholder 1"/>
          <p:cNvSpPr>
            <a:spLocks noGrp="1"/>
          </p:cNvSpPr>
          <p:nvPr>
            <p:ph type="body" sz="quarter" idx="4294967295"/>
          </p:nvPr>
        </p:nvSpPr>
        <p:spPr>
          <a:xfrm>
            <a:off x="215247" y="5635605"/>
            <a:ext cx="2490788" cy="428625"/>
          </a:xfrm>
          <a:prstGeom prst="rect">
            <a:avLst/>
          </a:prstGeom>
        </p:spPr>
        <p:txBody>
          <a:bodyPr>
            <a:noAutofit/>
          </a:bodyPr>
          <a:lstStyle/>
          <a:p>
            <a:pPr marL="0" indent="0">
              <a:buNone/>
            </a:pPr>
            <a:r>
              <a:rPr lang="en-US" sz="2000" dirty="0">
                <a:solidFill>
                  <a:srgbClr val="44546A"/>
                </a:solidFill>
                <a:latin typeface="Calibri" panose="020F0502020204030204" pitchFamily="34" charset="0"/>
                <a:cs typeface="Calibri" panose="020F0502020204030204" pitchFamily="34" charset="0"/>
              </a:rPr>
              <a:t>January 21, 2020</a:t>
            </a:r>
          </a:p>
        </p:txBody>
      </p:sp>
    </p:spTree>
    <p:extLst>
      <p:ext uri="{BB962C8B-B14F-4D97-AF65-F5344CB8AC3E}">
        <p14:creationId xmlns:p14="http://schemas.microsoft.com/office/powerpoint/2010/main" val="238174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E6792ED-45B1-4704-B7E2-EBAB507E0C83}"/>
              </a:ext>
            </a:extLst>
          </p:cNvPr>
          <p:cNvSpPr/>
          <p:nvPr/>
        </p:nvSpPr>
        <p:spPr>
          <a:xfrm>
            <a:off x="196769" y="3657605"/>
            <a:ext cx="4276908" cy="2159688"/>
          </a:xfrm>
          <a:prstGeom prst="rect">
            <a:avLst/>
          </a:prstGeom>
          <a:gradFill>
            <a:gsLst>
              <a:gs pos="93197">
                <a:srgbClr val="BFD8EF"/>
              </a:gs>
              <a:gs pos="22000">
                <a:srgbClr val="EFF4F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rapezoid 2">
            <a:extLst>
              <a:ext uri="{FF2B5EF4-FFF2-40B4-BE49-F238E27FC236}">
                <a16:creationId xmlns:a16="http://schemas.microsoft.com/office/drawing/2014/main" id="{D811CA77-62D0-4F62-93E1-A6E234C3FA69}"/>
              </a:ext>
            </a:extLst>
          </p:cNvPr>
          <p:cNvSpPr/>
          <p:nvPr/>
        </p:nvSpPr>
        <p:spPr>
          <a:xfrm>
            <a:off x="263447" y="3380471"/>
            <a:ext cx="4141406" cy="281231"/>
          </a:xfrm>
          <a:prstGeom prst="trapezoid">
            <a:avLst>
              <a:gd name="adj" fmla="val 701925"/>
            </a:avLst>
          </a:prstGeom>
          <a:gradFill>
            <a:gsLst>
              <a:gs pos="5000">
                <a:srgbClr val="BFD8EF"/>
              </a:gs>
              <a:gs pos="42000">
                <a:srgbClr val="EFF4F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 - Operate</a:t>
            </a:r>
          </a:p>
        </p:txBody>
      </p:sp>
      <p:sp>
        <p:nvSpPr>
          <p:cNvPr id="5" name="Rectangle 4">
            <a:extLst>
              <a:ext uri="{FF2B5EF4-FFF2-40B4-BE49-F238E27FC236}">
                <a16:creationId xmlns:a16="http://schemas.microsoft.com/office/drawing/2014/main" id="{EF08EE62-9820-467B-B0F6-B95510F242AE}"/>
              </a:ext>
            </a:extLst>
          </p:cNvPr>
          <p:cNvSpPr/>
          <p:nvPr/>
        </p:nvSpPr>
        <p:spPr>
          <a:xfrm>
            <a:off x="196769" y="608061"/>
            <a:ext cx="10960757" cy="281231"/>
          </a:xfrm>
          <a:prstGeom prst="rect">
            <a:avLst/>
          </a:prstGeom>
        </p:spPr>
        <p:txBody>
          <a:bodyPr wrap="square">
            <a:spAutoFit/>
          </a:bodyPr>
          <a:lstStyle/>
          <a:p>
            <a:pPr>
              <a:lnSpc>
                <a:spcPct val="107000"/>
              </a:lnSpc>
            </a:pPr>
            <a:r>
              <a:rPr lang="en-US" sz="1200" dirty="0"/>
              <a:t>The </a:t>
            </a:r>
            <a:r>
              <a:rPr lang="en-US" sz="1200" b="1" dirty="0"/>
              <a:t>operationalization</a:t>
            </a:r>
            <a:r>
              <a:rPr lang="en-US" sz="1200" dirty="0"/>
              <a:t> of a COE involves: staffing, governance, marketing, measurement of the performance, and the position of the COE within the community.</a:t>
            </a:r>
            <a:endParaRPr lang="en-US" sz="105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4473677" y="916567"/>
            <a:ext cx="7620000" cy="5501506"/>
          </a:xfrm>
          <a:prstGeom prst="rect">
            <a:avLst/>
          </a:prstGeom>
          <a:ln>
            <a:noFill/>
          </a:ln>
        </p:spPr>
        <p:txBody>
          <a:bodyPr wrap="square">
            <a:spAutoFit/>
          </a:bodyPr>
          <a:lstStyle/>
          <a:p>
            <a:r>
              <a:rPr lang="en-US" sz="1200" b="1" dirty="0"/>
              <a:t>Staffing</a:t>
            </a:r>
            <a:endParaRPr lang="en-US" sz="1200" dirty="0"/>
          </a:p>
          <a:p>
            <a:pPr marL="171450" indent="-171450">
              <a:buFont typeface="Arial" panose="020B0604020202020204" pitchFamily="34" charset="0"/>
              <a:buChar char="•"/>
            </a:pPr>
            <a:r>
              <a:rPr lang="en-US" sz="1200" dirty="0"/>
              <a:t>The staffing can be full-time or part-time; they can be new hires or reassigned. Hire highly qualified and skilled people for required positions. Previous expertise in COE’s can be beneficial. Key skills required must not be compromised.</a:t>
            </a:r>
          </a:p>
          <a:p>
            <a:pPr>
              <a:spcBef>
                <a:spcPts val="300"/>
              </a:spcBef>
            </a:pPr>
            <a:r>
              <a:rPr lang="en-US" sz="1200" b="1" dirty="0"/>
              <a:t>Governance</a:t>
            </a:r>
            <a:endParaRPr lang="en-US" sz="1200" dirty="0"/>
          </a:p>
          <a:p>
            <a:pPr marL="171450" indent="-171450">
              <a:buFont typeface="Arial" panose="020B0604020202020204" pitchFamily="34" charset="0"/>
              <a:buChar char="•"/>
            </a:pPr>
            <a:r>
              <a:rPr lang="en-US" sz="1200" dirty="0"/>
              <a:t>The COE should be agile, innovative and well governed. The governance structure should have minimal red tape.</a:t>
            </a:r>
          </a:p>
          <a:p>
            <a:pPr>
              <a:spcBef>
                <a:spcPts val="300"/>
              </a:spcBef>
            </a:pPr>
            <a:r>
              <a:rPr lang="en-US" sz="1200" b="1" dirty="0"/>
              <a:t>Training</a:t>
            </a:r>
            <a:endParaRPr lang="en-US" sz="1200" dirty="0"/>
          </a:p>
          <a:p>
            <a:pPr marL="171450" indent="-171450">
              <a:buFont typeface="Arial" panose="020B0604020202020204" pitchFamily="34" charset="0"/>
              <a:buChar char="•"/>
            </a:pPr>
            <a:r>
              <a:rPr lang="en-US" sz="1200" dirty="0"/>
              <a:t>Ensure adequate training &amp; support is provided. Collect &amp; document all training received . Create relevant and adequate onboarding material to induct new members in the team. Prepare training programs to suit every role’s needs. Track and share training metrics.</a:t>
            </a:r>
          </a:p>
          <a:p>
            <a:pPr>
              <a:spcBef>
                <a:spcPts val="300"/>
              </a:spcBef>
            </a:pPr>
            <a:r>
              <a:rPr lang="en-US" sz="1200" b="1" dirty="0"/>
              <a:t>Leverage the knowledge base</a:t>
            </a:r>
            <a:endParaRPr lang="en-US" sz="1200" dirty="0"/>
          </a:p>
          <a:p>
            <a:pPr marL="171450" indent="-171450">
              <a:buFont typeface="Arial" panose="020B0604020202020204" pitchFamily="34" charset="0"/>
              <a:buChar char="•"/>
            </a:pPr>
            <a:r>
              <a:rPr lang="en-US" sz="1200" dirty="0"/>
              <a:t>Leverage internal knowledge base for processes, work instructions, training materials to speed.</a:t>
            </a:r>
          </a:p>
          <a:p>
            <a:pPr>
              <a:spcBef>
                <a:spcPts val="300"/>
              </a:spcBef>
            </a:pPr>
            <a:r>
              <a:rPr lang="en-US" sz="1200" b="1" dirty="0"/>
              <a:t>Best Practices &amp; Standards</a:t>
            </a:r>
          </a:p>
          <a:p>
            <a:pPr marL="171450" indent="-171450">
              <a:buFont typeface="Arial" panose="020B0604020202020204" pitchFamily="34" charset="0"/>
              <a:buChar char="•"/>
            </a:pPr>
            <a:r>
              <a:rPr lang="en-US" sz="1200" dirty="0"/>
              <a:t>Develop reusable assets such as,  templates, frameworks, and services. Focus on predictability, repeatability</a:t>
            </a:r>
          </a:p>
          <a:p>
            <a:pPr>
              <a:spcBef>
                <a:spcPts val="300"/>
              </a:spcBef>
            </a:pPr>
            <a:r>
              <a:rPr lang="en-US" sz="1200" b="1" dirty="0"/>
              <a:t>Execute work as per standards</a:t>
            </a:r>
            <a:endParaRPr lang="en-US" sz="1200" dirty="0"/>
          </a:p>
          <a:p>
            <a:pPr marL="171450" indent="-171450">
              <a:buFont typeface="Arial" panose="020B0604020202020204" pitchFamily="34" charset="0"/>
              <a:buChar char="•"/>
            </a:pPr>
            <a:r>
              <a:rPr lang="en-US" sz="1200" dirty="0"/>
              <a:t>Define responsibilities of each role to avoid any confusion. Specify the scope and standards to be followed. </a:t>
            </a:r>
          </a:p>
          <a:p>
            <a:pPr>
              <a:spcBef>
                <a:spcPts val="300"/>
              </a:spcBef>
            </a:pPr>
            <a:r>
              <a:rPr lang="en-US" sz="1200" b="1" dirty="0"/>
              <a:t>Business IT Alignment </a:t>
            </a:r>
          </a:p>
          <a:p>
            <a:pPr marL="171450" indent="-171450">
              <a:buFont typeface="Arial" panose="020B0604020202020204" pitchFamily="34" charset="0"/>
              <a:buChar char="•"/>
            </a:pPr>
            <a:r>
              <a:rPr lang="en-US" sz="1200" dirty="0"/>
              <a:t>Create business &amp; IT alignment; IT &amp; data governance alignment</a:t>
            </a:r>
          </a:p>
          <a:p>
            <a:pPr>
              <a:spcBef>
                <a:spcPts val="300"/>
              </a:spcBef>
            </a:pPr>
            <a:r>
              <a:rPr lang="en-US" sz="1200" b="1" dirty="0"/>
              <a:t>Support IT teams</a:t>
            </a:r>
          </a:p>
          <a:p>
            <a:pPr marL="171450" indent="-171450">
              <a:buFont typeface="Arial" panose="020B0604020202020204" pitchFamily="34" charset="0"/>
              <a:buChar char="•"/>
            </a:pPr>
            <a:r>
              <a:rPr lang="en-US" sz="1200" dirty="0"/>
              <a:t>Advice &amp; consult IT teams to ensure they receive adequate support to succeed</a:t>
            </a:r>
          </a:p>
          <a:p>
            <a:pPr>
              <a:spcBef>
                <a:spcPts val="300"/>
              </a:spcBef>
            </a:pPr>
            <a:r>
              <a:rPr lang="en-US" sz="1200" b="1" dirty="0"/>
              <a:t>Measurement of the performance</a:t>
            </a:r>
            <a:endParaRPr lang="en-US" sz="1200" dirty="0"/>
          </a:p>
          <a:p>
            <a:pPr marL="171450" indent="-171450">
              <a:buFont typeface="Arial" panose="020B0604020202020204" pitchFamily="34" charset="0"/>
              <a:buChar char="•"/>
            </a:pPr>
            <a:r>
              <a:rPr lang="en-US" sz="1200" dirty="0"/>
              <a:t>Define goals, metrics and measurement tools. All processes within the business should be identified and categorized. </a:t>
            </a:r>
          </a:p>
          <a:p>
            <a:pPr>
              <a:spcBef>
                <a:spcPts val="300"/>
              </a:spcBef>
            </a:pPr>
            <a:r>
              <a:rPr lang="en-US" sz="1200" b="1" dirty="0"/>
              <a:t>Report periodically</a:t>
            </a:r>
            <a:endParaRPr lang="en-US" sz="1200" dirty="0"/>
          </a:p>
          <a:p>
            <a:pPr marL="171450" indent="-171450">
              <a:buFont typeface="Arial" panose="020B0604020202020204" pitchFamily="34" charset="0"/>
              <a:buChar char="•"/>
            </a:pPr>
            <a:r>
              <a:rPr lang="en-US" sz="1200" dirty="0"/>
              <a:t>Periodically generate the measurement reports for the leadership.</a:t>
            </a:r>
          </a:p>
          <a:p>
            <a:pPr>
              <a:spcBef>
                <a:spcPts val="300"/>
              </a:spcBef>
            </a:pPr>
            <a:r>
              <a:rPr lang="en-US" sz="1200" b="1" dirty="0"/>
              <a:t>Marketing</a:t>
            </a:r>
            <a:endParaRPr lang="en-US" sz="1200" dirty="0"/>
          </a:p>
          <a:p>
            <a:pPr marL="171450" indent="-171450">
              <a:buFont typeface="Arial" panose="020B0604020202020204" pitchFamily="34" charset="0"/>
              <a:buChar char="•"/>
            </a:pPr>
            <a:r>
              <a:rPr lang="en-US" sz="1200" dirty="0"/>
              <a:t>COE should be marketed at every opportunity to achieve goals quicker and help to find additional funding.</a:t>
            </a:r>
          </a:p>
          <a:p>
            <a:pPr>
              <a:spcBef>
                <a:spcPts val="300"/>
              </a:spcBef>
            </a:pPr>
            <a:r>
              <a:rPr lang="en-US" sz="1200" b="1" dirty="0"/>
              <a:t>Community awareness</a:t>
            </a:r>
            <a:endParaRPr lang="en-US" sz="1200" dirty="0"/>
          </a:p>
          <a:p>
            <a:r>
              <a:rPr lang="en-US" sz="1200" dirty="0"/>
              <a:t>COE’s need to be aware of the cultural and operational environment of the community  it engages with</a:t>
            </a:r>
          </a:p>
        </p:txBody>
      </p:sp>
      <p:graphicFrame>
        <p:nvGraphicFramePr>
          <p:cNvPr id="8" name="Diagram 7">
            <a:extLst>
              <a:ext uri="{FF2B5EF4-FFF2-40B4-BE49-F238E27FC236}">
                <a16:creationId xmlns:a16="http://schemas.microsoft.com/office/drawing/2014/main" id="{008093C7-5ADD-4813-8F91-09E09B2FF6B8}"/>
              </a:ext>
            </a:extLst>
          </p:cNvPr>
          <p:cNvGraphicFramePr/>
          <p:nvPr>
            <p:extLst>
              <p:ext uri="{D42A27DB-BD31-4B8C-83A1-F6EECF244321}">
                <p14:modId xmlns:p14="http://schemas.microsoft.com/office/powerpoint/2010/main" val="4265570120"/>
              </p:ext>
            </p:extLst>
          </p:nvPr>
        </p:nvGraphicFramePr>
        <p:xfrm>
          <a:off x="779192" y="1222614"/>
          <a:ext cx="3089414" cy="215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0A2824B7-10CA-46DD-A840-B951A4196E52}"/>
              </a:ext>
            </a:extLst>
          </p:cNvPr>
          <p:cNvSpPr/>
          <p:nvPr/>
        </p:nvSpPr>
        <p:spPr>
          <a:xfrm>
            <a:off x="270385" y="3842034"/>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Staffing</a:t>
            </a:r>
          </a:p>
        </p:txBody>
      </p:sp>
      <p:sp>
        <p:nvSpPr>
          <p:cNvPr id="11" name="Rectangle 10">
            <a:extLst>
              <a:ext uri="{FF2B5EF4-FFF2-40B4-BE49-F238E27FC236}">
                <a16:creationId xmlns:a16="http://schemas.microsoft.com/office/drawing/2014/main" id="{092D3807-4E48-40CF-8D6D-2B4BA62EBF17}"/>
              </a:ext>
            </a:extLst>
          </p:cNvPr>
          <p:cNvSpPr/>
          <p:nvPr/>
        </p:nvSpPr>
        <p:spPr>
          <a:xfrm>
            <a:off x="270385" y="4500860"/>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Knowledge Base</a:t>
            </a:r>
          </a:p>
        </p:txBody>
      </p:sp>
      <p:sp>
        <p:nvSpPr>
          <p:cNvPr id="12" name="Rectangle 11">
            <a:extLst>
              <a:ext uri="{FF2B5EF4-FFF2-40B4-BE49-F238E27FC236}">
                <a16:creationId xmlns:a16="http://schemas.microsoft.com/office/drawing/2014/main" id="{1324F816-72D9-4021-9E6D-232A4C740162}"/>
              </a:ext>
            </a:extLst>
          </p:cNvPr>
          <p:cNvSpPr/>
          <p:nvPr/>
        </p:nvSpPr>
        <p:spPr>
          <a:xfrm>
            <a:off x="1685002" y="3842034"/>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Governance</a:t>
            </a:r>
          </a:p>
        </p:txBody>
      </p:sp>
      <p:sp>
        <p:nvSpPr>
          <p:cNvPr id="13" name="Rectangle 12">
            <a:extLst>
              <a:ext uri="{FF2B5EF4-FFF2-40B4-BE49-F238E27FC236}">
                <a16:creationId xmlns:a16="http://schemas.microsoft.com/office/drawing/2014/main" id="{B963DC05-D1E1-4304-A353-B7BBCE660009}"/>
              </a:ext>
            </a:extLst>
          </p:cNvPr>
          <p:cNvSpPr/>
          <p:nvPr/>
        </p:nvSpPr>
        <p:spPr>
          <a:xfrm>
            <a:off x="3096241" y="3842034"/>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Training</a:t>
            </a:r>
          </a:p>
        </p:txBody>
      </p:sp>
      <p:sp>
        <p:nvSpPr>
          <p:cNvPr id="14" name="Rectangle 13">
            <a:extLst>
              <a:ext uri="{FF2B5EF4-FFF2-40B4-BE49-F238E27FC236}">
                <a16:creationId xmlns:a16="http://schemas.microsoft.com/office/drawing/2014/main" id="{0C530A43-C804-461A-8F59-73F2AFD32D64}"/>
              </a:ext>
            </a:extLst>
          </p:cNvPr>
          <p:cNvSpPr/>
          <p:nvPr/>
        </p:nvSpPr>
        <p:spPr>
          <a:xfrm>
            <a:off x="270385" y="5159688"/>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Support</a:t>
            </a:r>
          </a:p>
        </p:txBody>
      </p:sp>
      <p:sp>
        <p:nvSpPr>
          <p:cNvPr id="15" name="Rectangle 14">
            <a:extLst>
              <a:ext uri="{FF2B5EF4-FFF2-40B4-BE49-F238E27FC236}">
                <a16:creationId xmlns:a16="http://schemas.microsoft.com/office/drawing/2014/main" id="{06024B89-8CD0-40AC-A606-7ED962963828}"/>
              </a:ext>
            </a:extLst>
          </p:cNvPr>
          <p:cNvSpPr/>
          <p:nvPr/>
        </p:nvSpPr>
        <p:spPr>
          <a:xfrm>
            <a:off x="1683313" y="4500860"/>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Best practices &amp; Standards</a:t>
            </a:r>
          </a:p>
        </p:txBody>
      </p:sp>
      <p:sp>
        <p:nvSpPr>
          <p:cNvPr id="16" name="Rectangle 15">
            <a:extLst>
              <a:ext uri="{FF2B5EF4-FFF2-40B4-BE49-F238E27FC236}">
                <a16:creationId xmlns:a16="http://schemas.microsoft.com/office/drawing/2014/main" id="{A2B93A94-2460-4B89-8AF0-A75CAEB94290}"/>
              </a:ext>
            </a:extLst>
          </p:cNvPr>
          <p:cNvSpPr/>
          <p:nvPr/>
        </p:nvSpPr>
        <p:spPr>
          <a:xfrm>
            <a:off x="3096241" y="4500860"/>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&amp; IT Alignment</a:t>
            </a:r>
          </a:p>
        </p:txBody>
      </p:sp>
      <p:sp>
        <p:nvSpPr>
          <p:cNvPr id="17" name="Rectangle 16">
            <a:extLst>
              <a:ext uri="{FF2B5EF4-FFF2-40B4-BE49-F238E27FC236}">
                <a16:creationId xmlns:a16="http://schemas.microsoft.com/office/drawing/2014/main" id="{6366CFBF-5027-4378-97C4-1138DA45BC74}"/>
              </a:ext>
            </a:extLst>
          </p:cNvPr>
          <p:cNvSpPr/>
          <p:nvPr/>
        </p:nvSpPr>
        <p:spPr>
          <a:xfrm>
            <a:off x="1683313" y="5159688"/>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Measure &amp; Report </a:t>
            </a:r>
          </a:p>
        </p:txBody>
      </p:sp>
      <p:sp>
        <p:nvSpPr>
          <p:cNvPr id="19" name="Rectangle 18">
            <a:extLst>
              <a:ext uri="{FF2B5EF4-FFF2-40B4-BE49-F238E27FC236}">
                <a16:creationId xmlns:a16="http://schemas.microsoft.com/office/drawing/2014/main" id="{7841B1A8-D2E9-49C7-8C40-27CA2CFE2C48}"/>
              </a:ext>
            </a:extLst>
          </p:cNvPr>
          <p:cNvSpPr/>
          <p:nvPr/>
        </p:nvSpPr>
        <p:spPr>
          <a:xfrm>
            <a:off x="3096241" y="5159688"/>
            <a:ext cx="1268362" cy="548640"/>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Marketing</a:t>
            </a:r>
          </a:p>
        </p:txBody>
      </p:sp>
    </p:spTree>
    <p:extLst>
      <p:ext uri="{BB962C8B-B14F-4D97-AF65-F5344CB8AC3E}">
        <p14:creationId xmlns:p14="http://schemas.microsoft.com/office/powerpoint/2010/main" val="345002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DA73A9-F5AF-4C87-82AD-70FFC6BA2810}"/>
              </a:ext>
            </a:extLst>
          </p:cNvPr>
          <p:cNvSpPr>
            <a:spLocks noGrp="1"/>
          </p:cNvSpPr>
          <p:nvPr>
            <p:ph type="title"/>
          </p:nvPr>
        </p:nvSpPr>
        <p:spPr/>
        <p:txBody>
          <a:bodyPr/>
          <a:lstStyle/>
          <a:p>
            <a:r>
              <a:rPr lang="en-US" dirty="0"/>
              <a:t>COE – Best Practices</a:t>
            </a:r>
          </a:p>
        </p:txBody>
      </p:sp>
      <p:grpSp>
        <p:nvGrpSpPr>
          <p:cNvPr id="7" name="Group 6">
            <a:extLst>
              <a:ext uri="{FF2B5EF4-FFF2-40B4-BE49-F238E27FC236}">
                <a16:creationId xmlns:a16="http://schemas.microsoft.com/office/drawing/2014/main" id="{8FA933AA-6D6E-4B13-B7A0-30666A19FB70}"/>
              </a:ext>
            </a:extLst>
          </p:cNvPr>
          <p:cNvGrpSpPr/>
          <p:nvPr/>
        </p:nvGrpSpPr>
        <p:grpSpPr>
          <a:xfrm>
            <a:off x="196770" y="1004454"/>
            <a:ext cx="4950690" cy="4849092"/>
            <a:chOff x="3567919" y="1109174"/>
            <a:chExt cx="4950690" cy="4849092"/>
          </a:xfrm>
        </p:grpSpPr>
        <p:pic>
          <p:nvPicPr>
            <p:cNvPr id="5" name="Picture 4">
              <a:extLst>
                <a:ext uri="{FF2B5EF4-FFF2-40B4-BE49-F238E27FC236}">
                  <a16:creationId xmlns:a16="http://schemas.microsoft.com/office/drawing/2014/main" id="{71491448-0C7A-4705-83E0-ABD52FC58A5F}"/>
                </a:ext>
              </a:extLst>
            </p:cNvPr>
            <p:cNvPicPr>
              <a:picLocks noChangeAspect="1"/>
            </p:cNvPicPr>
            <p:nvPr/>
          </p:nvPicPr>
          <p:blipFill rotWithShape="1">
            <a:blip r:embed="rId2">
              <a:extLst>
                <a:ext uri="{28A0092B-C50C-407E-A947-70E740481C1C}">
                  <a14:useLocalDpi xmlns:a14="http://schemas.microsoft.com/office/drawing/2010/main" val="0"/>
                </a:ext>
              </a:extLst>
            </a:blip>
            <a:srcRect l="20402" t="7416" r="18079" b="2888"/>
            <a:stretch/>
          </p:blipFill>
          <p:spPr>
            <a:xfrm>
              <a:off x="3567919" y="1109174"/>
              <a:ext cx="4950690" cy="4849092"/>
            </a:xfrm>
            <a:prstGeom prst="rect">
              <a:avLst/>
            </a:prstGeom>
          </p:spPr>
        </p:pic>
        <p:sp>
          <p:nvSpPr>
            <p:cNvPr id="6" name="Oval 5">
              <a:extLst>
                <a:ext uri="{FF2B5EF4-FFF2-40B4-BE49-F238E27FC236}">
                  <a16:creationId xmlns:a16="http://schemas.microsoft.com/office/drawing/2014/main" id="{B0A6DCA6-6F90-4583-B7D5-770B9132A7C3}"/>
                </a:ext>
              </a:extLst>
            </p:cNvPr>
            <p:cNvSpPr/>
            <p:nvPr/>
          </p:nvSpPr>
          <p:spPr>
            <a:xfrm>
              <a:off x="5370352" y="2947473"/>
              <a:ext cx="1280160" cy="1280160"/>
            </a:xfrm>
            <a:prstGeom prst="ellipse">
              <a:avLst/>
            </a:prstGeom>
            <a:solidFill>
              <a:srgbClr val="00206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Machine Learning Model</a:t>
              </a:r>
            </a:p>
          </p:txBody>
        </p:sp>
      </p:grpSp>
      <p:sp>
        <p:nvSpPr>
          <p:cNvPr id="2" name="Rectangle 1">
            <a:extLst>
              <a:ext uri="{FF2B5EF4-FFF2-40B4-BE49-F238E27FC236}">
                <a16:creationId xmlns:a16="http://schemas.microsoft.com/office/drawing/2014/main" id="{DAE86097-62B1-4904-89A9-EBEAEA56963B}"/>
              </a:ext>
            </a:extLst>
          </p:cNvPr>
          <p:cNvSpPr/>
          <p:nvPr/>
        </p:nvSpPr>
        <p:spPr>
          <a:xfrm rot="19369766">
            <a:off x="4964978" y="3077295"/>
            <a:ext cx="7032580" cy="90516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0000"/>
                </a:solidFill>
              </a:rPr>
              <a:t>To be competed</a:t>
            </a:r>
          </a:p>
        </p:txBody>
      </p:sp>
    </p:spTree>
    <p:extLst>
      <p:ext uri="{BB962C8B-B14F-4D97-AF65-F5344CB8AC3E}">
        <p14:creationId xmlns:p14="http://schemas.microsoft.com/office/powerpoint/2010/main" val="171899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4C42D-E9BB-4D78-8035-88C2783BFD74}"/>
              </a:ext>
            </a:extLst>
          </p:cNvPr>
          <p:cNvSpPr>
            <a:spLocks noGrp="1"/>
          </p:cNvSpPr>
          <p:nvPr>
            <p:ph type="title"/>
          </p:nvPr>
        </p:nvSpPr>
        <p:spPr/>
        <p:txBody>
          <a:bodyPr/>
          <a:lstStyle/>
          <a:p>
            <a:r>
              <a:rPr lang="en-US" dirty="0"/>
              <a:t>ML/AI COE</a:t>
            </a:r>
          </a:p>
        </p:txBody>
      </p:sp>
    </p:spTree>
    <p:extLst>
      <p:ext uri="{BB962C8B-B14F-4D97-AF65-F5344CB8AC3E}">
        <p14:creationId xmlns:p14="http://schemas.microsoft.com/office/powerpoint/2010/main" val="167459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Rounded Corners 91">
            <a:extLst>
              <a:ext uri="{FF2B5EF4-FFF2-40B4-BE49-F238E27FC236}">
                <a16:creationId xmlns:a16="http://schemas.microsoft.com/office/drawing/2014/main" id="{5150EB1E-B9D9-4F57-9165-0DD9A120FDE9}"/>
              </a:ext>
            </a:extLst>
          </p:cNvPr>
          <p:cNvSpPr/>
          <p:nvPr/>
        </p:nvSpPr>
        <p:spPr>
          <a:xfrm>
            <a:off x="6649317" y="980657"/>
            <a:ext cx="2031145"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Data cleansing, preparation, Wrangling</a:t>
            </a:r>
          </a:p>
          <a:p>
            <a:pPr marL="176213" indent="-176213">
              <a:buFont typeface="Arial" panose="020B0604020202020204" pitchFamily="34" charset="0"/>
              <a:buChar char="•"/>
            </a:pPr>
            <a:r>
              <a:rPr lang="en-US" sz="1200" dirty="0">
                <a:solidFill>
                  <a:schemeClr val="tx1"/>
                </a:solidFill>
              </a:rPr>
              <a:t>Exploratory Data Analysis</a:t>
            </a:r>
          </a:p>
          <a:p>
            <a:pPr marL="176213" indent="-176213">
              <a:buFont typeface="Arial" panose="020B0604020202020204" pitchFamily="34" charset="0"/>
              <a:buChar char="•"/>
            </a:pPr>
            <a:r>
              <a:rPr lang="en-US" sz="1200" dirty="0">
                <a:solidFill>
                  <a:schemeClr val="tx1"/>
                </a:solidFill>
              </a:rPr>
              <a:t>Feature Engineering</a:t>
            </a:r>
          </a:p>
          <a:p>
            <a:pPr marL="176213" indent="-176213">
              <a:buFont typeface="Arial" panose="020B0604020202020204" pitchFamily="34" charset="0"/>
              <a:buChar char="•"/>
            </a:pPr>
            <a:r>
              <a:rPr lang="en-US" sz="1200" dirty="0">
                <a:solidFill>
                  <a:schemeClr val="tx1"/>
                </a:solidFill>
              </a:rPr>
              <a:t>Feature Selection</a:t>
            </a:r>
          </a:p>
        </p:txBody>
      </p:sp>
      <p:sp>
        <p:nvSpPr>
          <p:cNvPr id="93" name="Rectangle: Rounded Corners 92">
            <a:extLst>
              <a:ext uri="{FF2B5EF4-FFF2-40B4-BE49-F238E27FC236}">
                <a16:creationId xmlns:a16="http://schemas.microsoft.com/office/drawing/2014/main" id="{F286DD87-67FC-4CDD-B344-1E315526883F}"/>
              </a:ext>
            </a:extLst>
          </p:cNvPr>
          <p:cNvSpPr/>
          <p:nvPr/>
        </p:nvSpPr>
        <p:spPr>
          <a:xfrm>
            <a:off x="8683020" y="2126435"/>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Python</a:t>
            </a:r>
          </a:p>
          <a:p>
            <a:pPr marL="176213" indent="-176213">
              <a:buFont typeface="Arial" panose="020B0604020202020204" pitchFamily="34" charset="0"/>
              <a:buChar char="•"/>
            </a:pPr>
            <a:r>
              <a:rPr lang="en-US" sz="1200" dirty="0">
                <a:solidFill>
                  <a:schemeClr val="tx1"/>
                </a:solidFill>
              </a:rPr>
              <a:t>Scala</a:t>
            </a:r>
          </a:p>
          <a:p>
            <a:pPr marL="176213" indent="-176213">
              <a:buFont typeface="Arial" panose="020B0604020202020204" pitchFamily="34" charset="0"/>
              <a:buChar char="•"/>
            </a:pPr>
            <a:r>
              <a:rPr lang="en-US" sz="1200" dirty="0">
                <a:solidFill>
                  <a:schemeClr val="tx1"/>
                </a:solidFill>
              </a:rPr>
              <a:t>R</a:t>
            </a:r>
          </a:p>
          <a:p>
            <a:pPr marL="176213" indent="-176213">
              <a:buFont typeface="Arial" panose="020B0604020202020204" pitchFamily="34" charset="0"/>
              <a:buChar char="•"/>
            </a:pPr>
            <a:r>
              <a:rPr lang="en-US" sz="1200" dirty="0">
                <a:solidFill>
                  <a:schemeClr val="tx1"/>
                </a:solidFill>
              </a:rPr>
              <a:t>Java</a:t>
            </a:r>
          </a:p>
        </p:txBody>
      </p:sp>
      <p:sp>
        <p:nvSpPr>
          <p:cNvPr id="94" name="Rectangle: Rounded Corners 93">
            <a:extLst>
              <a:ext uri="{FF2B5EF4-FFF2-40B4-BE49-F238E27FC236}">
                <a16:creationId xmlns:a16="http://schemas.microsoft.com/office/drawing/2014/main" id="{A51FB247-AD9F-42B0-A4A8-8A20DE1D44F5}"/>
              </a:ext>
            </a:extLst>
          </p:cNvPr>
          <p:cNvSpPr/>
          <p:nvPr/>
        </p:nvSpPr>
        <p:spPr>
          <a:xfrm>
            <a:off x="8928884" y="3423712"/>
            <a:ext cx="2139172"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Visual Studio Code</a:t>
            </a:r>
          </a:p>
          <a:p>
            <a:pPr marL="176213" indent="-176213">
              <a:buFont typeface="Arial" panose="020B0604020202020204" pitchFamily="34" charset="0"/>
              <a:buChar char="•"/>
            </a:pPr>
            <a:r>
              <a:rPr lang="en-US" sz="1200" dirty="0" err="1">
                <a:solidFill>
                  <a:schemeClr val="tx1"/>
                </a:solidFill>
              </a:rPr>
              <a:t>PycCharm</a:t>
            </a:r>
            <a:endParaRPr lang="en-US" sz="1200" dirty="0">
              <a:solidFill>
                <a:schemeClr val="tx1"/>
              </a:solidFill>
            </a:endParaRPr>
          </a:p>
          <a:p>
            <a:pPr marL="176213" indent="-176213">
              <a:buFont typeface="Arial" panose="020B0604020202020204" pitchFamily="34" charset="0"/>
              <a:buChar char="•"/>
            </a:pPr>
            <a:r>
              <a:rPr lang="en-US" sz="1200" dirty="0" err="1">
                <a:solidFill>
                  <a:schemeClr val="tx1"/>
                </a:solidFill>
              </a:rPr>
              <a:t>Jupyter</a:t>
            </a:r>
            <a:endParaRPr lang="en-US" sz="1200" dirty="0">
              <a:solidFill>
                <a:schemeClr val="tx1"/>
              </a:solidFill>
            </a:endParaRPr>
          </a:p>
          <a:p>
            <a:pPr marL="176213" indent="-176213">
              <a:buFont typeface="Arial" panose="020B0604020202020204" pitchFamily="34" charset="0"/>
              <a:buChar char="•"/>
            </a:pPr>
            <a:r>
              <a:rPr lang="en-US" sz="1200" dirty="0">
                <a:solidFill>
                  <a:schemeClr val="tx1"/>
                </a:solidFill>
              </a:rPr>
              <a:t>Spyder</a:t>
            </a:r>
          </a:p>
        </p:txBody>
      </p:sp>
      <p:sp>
        <p:nvSpPr>
          <p:cNvPr id="95" name="Rectangle: Rounded Corners 94">
            <a:extLst>
              <a:ext uri="{FF2B5EF4-FFF2-40B4-BE49-F238E27FC236}">
                <a16:creationId xmlns:a16="http://schemas.microsoft.com/office/drawing/2014/main" id="{9EF95036-C830-4C3A-9E6C-9C49BED3CDF5}"/>
              </a:ext>
            </a:extLst>
          </p:cNvPr>
          <p:cNvSpPr/>
          <p:nvPr/>
        </p:nvSpPr>
        <p:spPr>
          <a:xfrm>
            <a:off x="8217200" y="4598398"/>
            <a:ext cx="2139171" cy="1291127"/>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Classification</a:t>
            </a:r>
          </a:p>
          <a:p>
            <a:pPr marL="176213" indent="-176213">
              <a:buFont typeface="Arial" panose="020B0604020202020204" pitchFamily="34" charset="0"/>
              <a:buChar char="•"/>
            </a:pPr>
            <a:r>
              <a:rPr lang="en-US" sz="1200" dirty="0">
                <a:solidFill>
                  <a:schemeClr val="tx1"/>
                </a:solidFill>
              </a:rPr>
              <a:t>Regression</a:t>
            </a:r>
          </a:p>
          <a:p>
            <a:pPr marL="176213" indent="-176213">
              <a:buFont typeface="Arial" panose="020B0604020202020204" pitchFamily="34" charset="0"/>
              <a:buChar char="•"/>
            </a:pPr>
            <a:r>
              <a:rPr lang="en-US" sz="1200" dirty="0">
                <a:solidFill>
                  <a:schemeClr val="tx1"/>
                </a:solidFill>
              </a:rPr>
              <a:t>Re-enforcement</a:t>
            </a:r>
          </a:p>
          <a:p>
            <a:pPr marL="176213" indent="-176213">
              <a:buFont typeface="Arial" panose="020B0604020202020204" pitchFamily="34" charset="0"/>
              <a:buChar char="•"/>
            </a:pPr>
            <a:r>
              <a:rPr lang="en-US" sz="1200" dirty="0">
                <a:solidFill>
                  <a:schemeClr val="tx1"/>
                </a:solidFill>
              </a:rPr>
              <a:t>Deep Learning</a:t>
            </a:r>
          </a:p>
          <a:p>
            <a:pPr marL="176213" indent="-176213">
              <a:buFont typeface="Arial" panose="020B0604020202020204" pitchFamily="34" charset="0"/>
              <a:buChar char="•"/>
            </a:pPr>
            <a:r>
              <a:rPr lang="en-US" sz="1200" dirty="0">
                <a:solidFill>
                  <a:schemeClr val="tx1"/>
                </a:solidFill>
              </a:rPr>
              <a:t>Dimensionality Reduction</a:t>
            </a:r>
          </a:p>
          <a:p>
            <a:pPr marL="176213" indent="-176213">
              <a:buFont typeface="Arial" panose="020B0604020202020204" pitchFamily="34" charset="0"/>
              <a:buChar char="•"/>
            </a:pPr>
            <a:r>
              <a:rPr lang="en-US" sz="1200" dirty="0">
                <a:solidFill>
                  <a:schemeClr val="tx1"/>
                </a:solidFill>
              </a:rPr>
              <a:t>Clustering</a:t>
            </a:r>
          </a:p>
          <a:p>
            <a:pPr marL="176213" indent="-176213">
              <a:buFont typeface="Arial" panose="020B0604020202020204" pitchFamily="34" charset="0"/>
              <a:buChar char="•"/>
            </a:pPr>
            <a:endParaRPr lang="en-US" sz="1200" dirty="0">
              <a:solidFill>
                <a:schemeClr val="tx1"/>
              </a:solidFill>
            </a:endParaRPr>
          </a:p>
        </p:txBody>
      </p:sp>
      <p:sp>
        <p:nvSpPr>
          <p:cNvPr id="96" name="Rectangle: Rounded Corners 95">
            <a:extLst>
              <a:ext uri="{FF2B5EF4-FFF2-40B4-BE49-F238E27FC236}">
                <a16:creationId xmlns:a16="http://schemas.microsoft.com/office/drawing/2014/main" id="{3F22FACB-E9FE-40AE-BDBA-DE43508FED0D}"/>
              </a:ext>
            </a:extLst>
          </p:cNvPr>
          <p:cNvSpPr/>
          <p:nvPr/>
        </p:nvSpPr>
        <p:spPr>
          <a:xfrm>
            <a:off x="2252465" y="4705901"/>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Statistics</a:t>
            </a:r>
          </a:p>
          <a:p>
            <a:pPr marL="176213" indent="-176213">
              <a:buFont typeface="Arial" panose="020B0604020202020204" pitchFamily="34" charset="0"/>
              <a:buChar char="•"/>
            </a:pPr>
            <a:r>
              <a:rPr lang="en-US" sz="1200" dirty="0">
                <a:solidFill>
                  <a:schemeClr val="tx1"/>
                </a:solidFill>
              </a:rPr>
              <a:t>Linearity</a:t>
            </a:r>
          </a:p>
          <a:p>
            <a:pPr marL="176213" indent="-176213">
              <a:buFont typeface="Arial" panose="020B0604020202020204" pitchFamily="34" charset="0"/>
              <a:buChar char="•"/>
            </a:pPr>
            <a:r>
              <a:rPr lang="en-US" sz="1200" dirty="0">
                <a:solidFill>
                  <a:schemeClr val="tx1"/>
                </a:solidFill>
              </a:rPr>
              <a:t>Differential Calculus</a:t>
            </a:r>
          </a:p>
        </p:txBody>
      </p:sp>
      <p:sp>
        <p:nvSpPr>
          <p:cNvPr id="97" name="Rectangle: Rounded Corners 96">
            <a:extLst>
              <a:ext uri="{FF2B5EF4-FFF2-40B4-BE49-F238E27FC236}">
                <a16:creationId xmlns:a16="http://schemas.microsoft.com/office/drawing/2014/main" id="{FE4586BF-F1F8-42E4-BEE9-8220B603084F}"/>
              </a:ext>
            </a:extLst>
          </p:cNvPr>
          <p:cNvSpPr/>
          <p:nvPr/>
        </p:nvSpPr>
        <p:spPr>
          <a:xfrm>
            <a:off x="883901" y="3395023"/>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Power BI</a:t>
            </a:r>
          </a:p>
          <a:p>
            <a:pPr marL="176213" indent="-176213">
              <a:buFont typeface="Arial" panose="020B0604020202020204" pitchFamily="34" charset="0"/>
              <a:buChar char="•"/>
            </a:pPr>
            <a:r>
              <a:rPr lang="en-US" sz="1200" dirty="0">
                <a:solidFill>
                  <a:schemeClr val="tx1"/>
                </a:solidFill>
              </a:rPr>
              <a:t>Tableau</a:t>
            </a:r>
          </a:p>
          <a:p>
            <a:pPr marL="176213" indent="-176213">
              <a:buFont typeface="Arial" panose="020B0604020202020204" pitchFamily="34" charset="0"/>
              <a:buChar char="•"/>
            </a:pPr>
            <a:r>
              <a:rPr lang="en-US" sz="1200" dirty="0">
                <a:solidFill>
                  <a:schemeClr val="tx1"/>
                </a:solidFill>
              </a:rPr>
              <a:t>Matplotlib, </a:t>
            </a:r>
            <a:r>
              <a:rPr lang="en-US" sz="1200" dirty="0" err="1">
                <a:solidFill>
                  <a:schemeClr val="tx1"/>
                </a:solidFill>
              </a:rPr>
              <a:t>Ggplot</a:t>
            </a:r>
            <a:r>
              <a:rPr lang="en-US" sz="1200" dirty="0">
                <a:solidFill>
                  <a:schemeClr val="tx1"/>
                </a:solidFill>
              </a:rPr>
              <a:t>,  Seaborn</a:t>
            </a:r>
          </a:p>
        </p:txBody>
      </p:sp>
      <p:sp>
        <p:nvSpPr>
          <p:cNvPr id="98" name="Rectangle: Rounded Corners 97">
            <a:extLst>
              <a:ext uri="{FF2B5EF4-FFF2-40B4-BE49-F238E27FC236}">
                <a16:creationId xmlns:a16="http://schemas.microsoft.com/office/drawing/2014/main" id="{6782191B-8883-41B5-B8AB-2186C149DA57}"/>
              </a:ext>
            </a:extLst>
          </p:cNvPr>
          <p:cNvSpPr/>
          <p:nvPr/>
        </p:nvSpPr>
        <p:spPr>
          <a:xfrm>
            <a:off x="1110044" y="2094938"/>
            <a:ext cx="1801368" cy="1024128"/>
          </a:xfrm>
          <a:prstGeom prst="round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6213" indent="-176213">
              <a:buFont typeface="Arial" panose="020B0604020202020204" pitchFamily="34" charset="0"/>
              <a:buChar char="•"/>
            </a:pPr>
            <a:r>
              <a:rPr lang="en-US" sz="1200" dirty="0">
                <a:solidFill>
                  <a:schemeClr val="tx1"/>
                </a:solidFill>
              </a:rPr>
              <a:t>Tools, e.g., Django, Flask,…</a:t>
            </a:r>
          </a:p>
          <a:p>
            <a:pPr marL="176213" indent="-176213">
              <a:buFont typeface="Arial" panose="020B0604020202020204" pitchFamily="34" charset="0"/>
              <a:buChar char="•"/>
            </a:pPr>
            <a:r>
              <a:rPr lang="en-US" sz="1200" dirty="0">
                <a:solidFill>
                  <a:schemeClr val="tx1"/>
                </a:solidFill>
              </a:rPr>
              <a:t>Runbooks</a:t>
            </a:r>
          </a:p>
          <a:p>
            <a:pPr marL="176213" indent="-176213">
              <a:buFont typeface="Arial" panose="020B0604020202020204" pitchFamily="34" charset="0"/>
              <a:buChar char="•"/>
            </a:pPr>
            <a:r>
              <a:rPr lang="en-US" sz="1200" dirty="0">
                <a:solidFill>
                  <a:schemeClr val="tx1"/>
                </a:solidFill>
              </a:rPr>
              <a:t>Languages</a:t>
            </a:r>
          </a:p>
          <a:p>
            <a:pPr marL="176213" indent="-176213">
              <a:buFont typeface="Arial" panose="020B0604020202020204" pitchFamily="34" charset="0"/>
              <a:buChar char="•"/>
            </a:pPr>
            <a:r>
              <a:rPr lang="en-US" sz="1200" dirty="0">
                <a:solidFill>
                  <a:schemeClr val="tx1"/>
                </a:solidFill>
              </a:rPr>
              <a:t>Deployment modes</a:t>
            </a:r>
          </a:p>
          <a:p>
            <a:pPr marL="176213" indent="-176213">
              <a:buFont typeface="Arial" panose="020B0604020202020204" pitchFamily="34" charset="0"/>
              <a:buChar char="•"/>
            </a:pPr>
            <a:endParaRPr lang="en-US" sz="1200" dirty="0">
              <a:solidFill>
                <a:schemeClr val="tx1"/>
              </a:solidFill>
            </a:endParaRPr>
          </a:p>
          <a:p>
            <a:pPr marL="176213" indent="-176213">
              <a:buFont typeface="Arial" panose="020B0604020202020204" pitchFamily="34" charset="0"/>
              <a:buChar char="•"/>
            </a:pPr>
            <a:endParaRPr lang="en-US" sz="1200" dirty="0">
              <a:solidFill>
                <a:schemeClr val="tx1"/>
              </a:solidFill>
            </a:endParaRPr>
          </a:p>
        </p:txBody>
      </p:sp>
      <p:sp>
        <p:nvSpPr>
          <p:cNvPr id="2" name="Title 1">
            <a:extLst>
              <a:ext uri="{FF2B5EF4-FFF2-40B4-BE49-F238E27FC236}">
                <a16:creationId xmlns:a16="http://schemas.microsoft.com/office/drawing/2014/main" id="{4CAF30EA-5B48-48F3-B7DA-CB547BA54698}"/>
              </a:ext>
            </a:extLst>
          </p:cNvPr>
          <p:cNvSpPr>
            <a:spLocks noGrp="1"/>
          </p:cNvSpPr>
          <p:nvPr>
            <p:ph type="title"/>
          </p:nvPr>
        </p:nvSpPr>
        <p:spPr/>
        <p:txBody>
          <a:bodyPr/>
          <a:lstStyle/>
          <a:p>
            <a:r>
              <a:rPr lang="en-US" dirty="0"/>
              <a:t>Machine Learning – Overview</a:t>
            </a:r>
          </a:p>
        </p:txBody>
      </p:sp>
      <p:sp>
        <p:nvSpPr>
          <p:cNvPr id="3" name="Rectangle 2">
            <a:extLst>
              <a:ext uri="{FF2B5EF4-FFF2-40B4-BE49-F238E27FC236}">
                <a16:creationId xmlns:a16="http://schemas.microsoft.com/office/drawing/2014/main" id="{636CF6D6-D19A-4A91-BD38-351880D438ED}"/>
              </a:ext>
            </a:extLst>
          </p:cNvPr>
          <p:cNvSpPr/>
          <p:nvPr/>
        </p:nvSpPr>
        <p:spPr>
          <a:xfrm>
            <a:off x="4779544" y="1000714"/>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4" name="Rectangle 3">
            <a:extLst>
              <a:ext uri="{FF2B5EF4-FFF2-40B4-BE49-F238E27FC236}">
                <a16:creationId xmlns:a16="http://schemas.microsoft.com/office/drawing/2014/main" id="{25E139D8-5902-43C2-AC3D-309A72B4BE0B}"/>
              </a:ext>
            </a:extLst>
          </p:cNvPr>
          <p:cNvSpPr/>
          <p:nvPr/>
        </p:nvSpPr>
        <p:spPr>
          <a:xfrm>
            <a:off x="6367053" y="4756024"/>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5" name="Rectangle 4">
            <a:extLst>
              <a:ext uri="{FF2B5EF4-FFF2-40B4-BE49-F238E27FC236}">
                <a16:creationId xmlns:a16="http://schemas.microsoft.com/office/drawing/2014/main" id="{7916750B-614E-4CDA-AA1F-C8A00B9A0CF2}"/>
              </a:ext>
            </a:extLst>
          </p:cNvPr>
          <p:cNvSpPr/>
          <p:nvPr/>
        </p:nvSpPr>
        <p:spPr>
          <a:xfrm>
            <a:off x="3829349" y="4722658"/>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a:t>
            </a:r>
          </a:p>
        </p:txBody>
      </p:sp>
      <p:sp>
        <p:nvSpPr>
          <p:cNvPr id="6" name="Rectangle 5">
            <a:extLst>
              <a:ext uri="{FF2B5EF4-FFF2-40B4-BE49-F238E27FC236}">
                <a16:creationId xmlns:a16="http://schemas.microsoft.com/office/drawing/2014/main" id="{1B526693-51ED-4D86-B118-3F6983F1C74A}"/>
              </a:ext>
            </a:extLst>
          </p:cNvPr>
          <p:cNvSpPr/>
          <p:nvPr/>
        </p:nvSpPr>
        <p:spPr>
          <a:xfrm>
            <a:off x="7082973" y="3441065"/>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t>
            </a:r>
          </a:p>
        </p:txBody>
      </p:sp>
      <p:sp>
        <p:nvSpPr>
          <p:cNvPr id="7" name="Rectangle 6">
            <a:extLst>
              <a:ext uri="{FF2B5EF4-FFF2-40B4-BE49-F238E27FC236}">
                <a16:creationId xmlns:a16="http://schemas.microsoft.com/office/drawing/2014/main" id="{90835A15-ACCB-4C52-AEDE-C0E34AB6215C}"/>
              </a:ext>
            </a:extLst>
          </p:cNvPr>
          <p:cNvSpPr/>
          <p:nvPr/>
        </p:nvSpPr>
        <p:spPr>
          <a:xfrm>
            <a:off x="6848357" y="2141252"/>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Programming  Languages</a:t>
            </a:r>
          </a:p>
        </p:txBody>
      </p:sp>
      <p:sp>
        <p:nvSpPr>
          <p:cNvPr id="8" name="Rectangle 7">
            <a:extLst>
              <a:ext uri="{FF2B5EF4-FFF2-40B4-BE49-F238E27FC236}">
                <a16:creationId xmlns:a16="http://schemas.microsoft.com/office/drawing/2014/main" id="{A419E118-89BE-4D2D-B29A-E9561A5B4287}"/>
              </a:ext>
            </a:extLst>
          </p:cNvPr>
          <p:cNvSpPr/>
          <p:nvPr/>
        </p:nvSpPr>
        <p:spPr>
          <a:xfrm>
            <a:off x="2430109" y="3403189"/>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a:t>
            </a:r>
          </a:p>
        </p:txBody>
      </p:sp>
      <p:sp>
        <p:nvSpPr>
          <p:cNvPr id="10" name="Oval 9">
            <a:extLst>
              <a:ext uri="{FF2B5EF4-FFF2-40B4-BE49-F238E27FC236}">
                <a16:creationId xmlns:a16="http://schemas.microsoft.com/office/drawing/2014/main" id="{88827A68-44F4-4E40-ADFD-7BC2B474C930}"/>
              </a:ext>
            </a:extLst>
          </p:cNvPr>
          <p:cNvSpPr/>
          <p:nvPr/>
        </p:nvSpPr>
        <p:spPr>
          <a:xfrm>
            <a:off x="4821430" y="2460498"/>
            <a:ext cx="1858295" cy="1828799"/>
          </a:xfrm>
          <a:prstGeom prst="ellipse">
            <a:avLst/>
          </a:prstGeom>
          <a:solidFill>
            <a:srgbClr val="002060"/>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37" name="Rectangle 36">
            <a:extLst>
              <a:ext uri="{FF2B5EF4-FFF2-40B4-BE49-F238E27FC236}">
                <a16:creationId xmlns:a16="http://schemas.microsoft.com/office/drawing/2014/main" id="{FBE46CA8-78F8-41C4-9A63-D7BA7AA7C6AC}"/>
              </a:ext>
            </a:extLst>
          </p:cNvPr>
          <p:cNvSpPr/>
          <p:nvPr/>
        </p:nvSpPr>
        <p:spPr>
          <a:xfrm>
            <a:off x="2706013" y="2090012"/>
            <a:ext cx="1936954" cy="9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cxnSp>
        <p:nvCxnSpPr>
          <p:cNvPr id="75" name="Straight Connector 74">
            <a:extLst>
              <a:ext uri="{FF2B5EF4-FFF2-40B4-BE49-F238E27FC236}">
                <a16:creationId xmlns:a16="http://schemas.microsoft.com/office/drawing/2014/main" id="{CF42CAFE-58A7-46B2-A5E7-B031A4934B7C}"/>
              </a:ext>
            </a:extLst>
          </p:cNvPr>
          <p:cNvCxnSpPr>
            <a:stCxn id="10" idx="0"/>
            <a:endCxn id="3" idx="2"/>
          </p:cNvCxnSpPr>
          <p:nvPr/>
        </p:nvCxnSpPr>
        <p:spPr>
          <a:xfrm flipH="1" flipV="1">
            <a:off x="5748021" y="1993772"/>
            <a:ext cx="2557" cy="466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1CB17-3434-4665-BB9F-1A05C4439A80}"/>
              </a:ext>
            </a:extLst>
          </p:cNvPr>
          <p:cNvCxnSpPr>
            <a:stCxn id="10" idx="7"/>
            <a:endCxn id="7" idx="1"/>
          </p:cNvCxnSpPr>
          <p:nvPr/>
        </p:nvCxnSpPr>
        <p:spPr>
          <a:xfrm flipV="1">
            <a:off x="6407584" y="2637781"/>
            <a:ext cx="440773" cy="905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A209B1A-36D0-4C4A-B764-3F8B153D0374}"/>
              </a:ext>
            </a:extLst>
          </p:cNvPr>
          <p:cNvCxnSpPr>
            <a:endCxn id="6" idx="1"/>
          </p:cNvCxnSpPr>
          <p:nvPr/>
        </p:nvCxnSpPr>
        <p:spPr>
          <a:xfrm>
            <a:off x="6660963" y="3775587"/>
            <a:ext cx="422010" cy="162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CD04576-3868-4F19-9E79-A169B15C8D12}"/>
              </a:ext>
            </a:extLst>
          </p:cNvPr>
          <p:cNvCxnSpPr>
            <a:cxnSpLocks/>
          </p:cNvCxnSpPr>
          <p:nvPr/>
        </p:nvCxnSpPr>
        <p:spPr>
          <a:xfrm>
            <a:off x="6164821" y="4289297"/>
            <a:ext cx="463149" cy="4667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D832398-7481-416B-92F6-0B88D6532759}"/>
              </a:ext>
            </a:extLst>
          </p:cNvPr>
          <p:cNvCxnSpPr>
            <a:cxnSpLocks/>
          </p:cNvCxnSpPr>
          <p:nvPr/>
        </p:nvCxnSpPr>
        <p:spPr>
          <a:xfrm flipH="1">
            <a:off x="5004615" y="4269633"/>
            <a:ext cx="324465" cy="4530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F6975E-A2D7-4246-938D-C08269E3584B}"/>
              </a:ext>
            </a:extLst>
          </p:cNvPr>
          <p:cNvCxnSpPr>
            <a:endCxn id="8" idx="3"/>
          </p:cNvCxnSpPr>
          <p:nvPr/>
        </p:nvCxnSpPr>
        <p:spPr>
          <a:xfrm flipH="1">
            <a:off x="4367063" y="3820278"/>
            <a:ext cx="539229" cy="794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9A0A2AE-6AD6-4FFF-AFF2-57C5D636BF6D}"/>
              </a:ext>
            </a:extLst>
          </p:cNvPr>
          <p:cNvCxnSpPr>
            <a:stCxn id="10" idx="1"/>
            <a:endCxn id="37" idx="3"/>
          </p:cNvCxnSpPr>
          <p:nvPr/>
        </p:nvCxnSpPr>
        <p:spPr>
          <a:xfrm flipH="1" flipV="1">
            <a:off x="4642967" y="2586541"/>
            <a:ext cx="450604" cy="14177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2B3138E1-EEEE-4118-9BED-61D549326387}"/>
              </a:ext>
            </a:extLst>
          </p:cNvPr>
          <p:cNvSpPr/>
          <p:nvPr/>
        </p:nvSpPr>
        <p:spPr>
          <a:xfrm>
            <a:off x="8706323" y="980658"/>
            <a:ext cx="1775507" cy="1024128"/>
          </a:xfrm>
          <a:prstGeom prst="roundRect">
            <a:avLst/>
          </a:prstGeom>
          <a:solidFill>
            <a:schemeClr val="bg1">
              <a:lumMod val="95000"/>
            </a:schemeClr>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rPr>
              <a:t>Web Scraping </a:t>
            </a:r>
          </a:p>
          <a:p>
            <a:pPr marL="171450" indent="-171450">
              <a:buFont typeface="Arial" panose="020B0604020202020204" pitchFamily="34" charset="0"/>
              <a:buChar char="•"/>
            </a:pPr>
            <a:r>
              <a:rPr lang="en-US" sz="1200" dirty="0">
                <a:solidFill>
                  <a:schemeClr val="tx1"/>
                </a:solidFill>
              </a:rPr>
              <a:t>Beautiful Soup</a:t>
            </a:r>
          </a:p>
          <a:p>
            <a:pPr marL="171450" indent="-171450">
              <a:buFont typeface="Arial" panose="020B0604020202020204" pitchFamily="34" charset="0"/>
              <a:buChar char="•"/>
            </a:pPr>
            <a:r>
              <a:rPr lang="en-US" sz="1200" dirty="0" err="1">
                <a:solidFill>
                  <a:schemeClr val="tx1"/>
                </a:solidFill>
              </a:rPr>
              <a:t>Scrapy</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Re-enforcement</a:t>
            </a:r>
          </a:p>
          <a:p>
            <a:pPr marL="171450" indent="-171450">
              <a:buFont typeface="Arial" panose="020B0604020202020204" pitchFamily="34" charset="0"/>
              <a:buChar char="•"/>
            </a:pPr>
            <a:r>
              <a:rPr lang="en-US" sz="1200" dirty="0" err="1">
                <a:solidFill>
                  <a:schemeClr val="tx1"/>
                </a:solidFill>
              </a:rPr>
              <a:t>Urllib</a:t>
            </a:r>
            <a:endParaRPr lang="en-US" sz="1200" dirty="0">
              <a:solidFill>
                <a:schemeClr val="tx1"/>
              </a:solidFill>
            </a:endParaRPr>
          </a:p>
          <a:p>
            <a:pPr marL="176213" indent="-176213">
              <a:buFont typeface="Arial" panose="020B0604020202020204" pitchFamily="34" charset="0"/>
              <a:buChar char="•"/>
            </a:pPr>
            <a:endParaRPr lang="en-US" sz="1200" dirty="0">
              <a:solidFill>
                <a:schemeClr val="tx1"/>
              </a:solidFill>
            </a:endParaRPr>
          </a:p>
        </p:txBody>
      </p:sp>
      <p:sp>
        <p:nvSpPr>
          <p:cNvPr id="100" name="Rectangle 99">
            <a:extLst>
              <a:ext uri="{FF2B5EF4-FFF2-40B4-BE49-F238E27FC236}">
                <a16:creationId xmlns:a16="http://schemas.microsoft.com/office/drawing/2014/main" id="{273B9FF7-1656-4D5E-BFFA-AB257C456A8C}"/>
              </a:ext>
            </a:extLst>
          </p:cNvPr>
          <p:cNvSpPr/>
          <p:nvPr/>
        </p:nvSpPr>
        <p:spPr>
          <a:xfrm>
            <a:off x="4008794" y="5799407"/>
            <a:ext cx="4174412" cy="375552"/>
          </a:xfrm>
          <a:prstGeom prst="rect">
            <a:avLst/>
          </a:prstGeom>
          <a:solidFill>
            <a:schemeClr val="bg1">
              <a:lumMod val="95000"/>
            </a:schemeClr>
          </a:solidFill>
        </p:spPr>
        <p:txBody>
          <a:bodyPr wrap="none">
            <a:spAutoFit/>
          </a:bodyPr>
          <a:lstStyle/>
          <a:p>
            <a:pPr>
              <a:lnSpc>
                <a:spcPct val="107000"/>
              </a:lnSpc>
            </a:pPr>
            <a:r>
              <a:rPr lang="en-US" b="1" dirty="0">
                <a:latin typeface="Calibri" panose="020F0502020204030204" pitchFamily="34" charset="0"/>
                <a:ea typeface="Times New Roman" panose="02020603050405020304" pitchFamily="18" charset="0"/>
                <a:cs typeface="Calibri" panose="020F0502020204030204" pitchFamily="34" charset="0"/>
              </a:rPr>
              <a:t>AI is implemented using machine learning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188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DFADFEBF-121A-4198-8F79-9C2C68A318C9}"/>
              </a:ext>
            </a:extLst>
          </p:cNvPr>
          <p:cNvSpPr/>
          <p:nvPr/>
        </p:nvSpPr>
        <p:spPr>
          <a:xfrm>
            <a:off x="5919075" y="2816828"/>
            <a:ext cx="1505527" cy="1239163"/>
          </a:xfrm>
          <a:prstGeom prst="ellipse">
            <a:avLst/>
          </a:prstGeom>
          <a:solidFill>
            <a:srgbClr val="002060"/>
          </a:solidFill>
          <a:ln w="571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Lifecycle of ML Project</a:t>
            </a:r>
          </a:p>
        </p:txBody>
      </p:sp>
      <p:sp>
        <p:nvSpPr>
          <p:cNvPr id="2" name="Title 1">
            <a:extLst>
              <a:ext uri="{FF2B5EF4-FFF2-40B4-BE49-F238E27FC236}">
                <a16:creationId xmlns:a16="http://schemas.microsoft.com/office/drawing/2014/main" id="{2893E9F3-AFC3-4CC8-BB45-B90331221557}"/>
              </a:ext>
            </a:extLst>
          </p:cNvPr>
          <p:cNvSpPr>
            <a:spLocks noGrp="1"/>
          </p:cNvSpPr>
          <p:nvPr>
            <p:ph type="title"/>
          </p:nvPr>
        </p:nvSpPr>
        <p:spPr/>
        <p:txBody>
          <a:bodyPr/>
          <a:lstStyle/>
          <a:p>
            <a:r>
              <a:rPr lang="en-US" dirty="0"/>
              <a:t>Lifecycle of a Machine Learning project</a:t>
            </a:r>
          </a:p>
        </p:txBody>
      </p:sp>
      <p:sp>
        <p:nvSpPr>
          <p:cNvPr id="34" name="Rectangle 33">
            <a:extLst>
              <a:ext uri="{FF2B5EF4-FFF2-40B4-BE49-F238E27FC236}">
                <a16:creationId xmlns:a16="http://schemas.microsoft.com/office/drawing/2014/main" id="{6460F669-F527-4645-A0E1-FAB7832BC062}"/>
              </a:ext>
            </a:extLst>
          </p:cNvPr>
          <p:cNvSpPr/>
          <p:nvPr/>
        </p:nvSpPr>
        <p:spPr>
          <a:xfrm>
            <a:off x="5757439" y="4435423"/>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Modeling</a:t>
            </a:r>
          </a:p>
          <a:p>
            <a:pPr marL="171450" lvl="1" indent="-171450">
              <a:buFont typeface="Arial" panose="020B0604020202020204" pitchFamily="34" charset="0"/>
              <a:buChar char="•"/>
            </a:pPr>
            <a:r>
              <a:rPr lang="en-US" sz="1200" dirty="0"/>
              <a:t>Feature engineering</a:t>
            </a:r>
          </a:p>
          <a:p>
            <a:pPr marL="171450" lvl="1" indent="-171450">
              <a:buFont typeface="Arial" panose="020B0604020202020204" pitchFamily="34" charset="0"/>
              <a:buChar char="•"/>
            </a:pPr>
            <a:r>
              <a:rPr lang="en-US" sz="1200" dirty="0"/>
              <a:t>Feature selection</a:t>
            </a:r>
          </a:p>
          <a:p>
            <a:pPr marL="171450" lvl="1" indent="-171450">
              <a:buFont typeface="Arial" panose="020B0604020202020204" pitchFamily="34" charset="0"/>
              <a:buChar char="•"/>
            </a:pPr>
            <a:r>
              <a:rPr lang="en-US" sz="1200" dirty="0"/>
              <a:t>Model creation</a:t>
            </a:r>
          </a:p>
          <a:p>
            <a:pPr marL="171450" lvl="1" indent="-171450">
              <a:buFont typeface="Arial" panose="020B0604020202020204" pitchFamily="34" charset="0"/>
              <a:buChar char="•"/>
            </a:pPr>
            <a:r>
              <a:rPr lang="en-US" sz="1200" dirty="0"/>
              <a:t>Model training</a:t>
            </a:r>
          </a:p>
          <a:p>
            <a:pPr marL="171450" lvl="1" indent="-171450">
              <a:buFont typeface="Arial" panose="020B0604020202020204" pitchFamily="34" charset="0"/>
              <a:buChar char="•"/>
            </a:pPr>
            <a:r>
              <a:rPr lang="en-US" sz="1200" dirty="0"/>
              <a:t>Model evaluation</a:t>
            </a:r>
          </a:p>
          <a:p>
            <a:pPr marL="171450" lvl="1" indent="-171450">
              <a:buFont typeface="Arial" panose="020B0604020202020204" pitchFamily="34" charset="0"/>
              <a:buChar char="•"/>
            </a:pPr>
            <a:r>
              <a:rPr lang="en-US" sz="1200" dirty="0"/>
              <a:t>Model optimization</a:t>
            </a:r>
          </a:p>
          <a:p>
            <a:endParaRPr lang="en-US" dirty="0"/>
          </a:p>
        </p:txBody>
      </p:sp>
      <p:sp>
        <p:nvSpPr>
          <p:cNvPr id="39" name="Rectangle 38">
            <a:extLst>
              <a:ext uri="{FF2B5EF4-FFF2-40B4-BE49-F238E27FC236}">
                <a16:creationId xmlns:a16="http://schemas.microsoft.com/office/drawing/2014/main" id="{0B84496B-7425-48B7-AB3A-F004EEDECA4B}"/>
              </a:ext>
            </a:extLst>
          </p:cNvPr>
          <p:cNvSpPr/>
          <p:nvPr/>
        </p:nvSpPr>
        <p:spPr>
          <a:xfrm>
            <a:off x="2759494" y="2613449"/>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Deployment</a:t>
            </a:r>
          </a:p>
          <a:p>
            <a:pPr marL="166688" lvl="2" indent="-166688">
              <a:buFont typeface="Arial" panose="020B0604020202020204" pitchFamily="34" charset="0"/>
              <a:buChar char="•"/>
            </a:pPr>
            <a:r>
              <a:rPr lang="en-US" sz="1200" dirty="0"/>
              <a:t>Package model</a:t>
            </a:r>
          </a:p>
          <a:p>
            <a:pPr marL="166688" lvl="2" indent="-166688">
              <a:buFont typeface="Arial" panose="020B0604020202020204" pitchFamily="34" charset="0"/>
              <a:buChar char="•"/>
            </a:pPr>
            <a:r>
              <a:rPr lang="en-US" sz="1200" dirty="0"/>
              <a:t>Deploy model</a:t>
            </a:r>
          </a:p>
          <a:p>
            <a:pPr marL="166688" lvl="2" indent="-166688">
              <a:buFont typeface="Arial" panose="020B0604020202020204" pitchFamily="34" charset="0"/>
              <a:buChar char="•"/>
            </a:pPr>
            <a:r>
              <a:rPr lang="en-US" sz="1200" dirty="0"/>
              <a:t>Scoring/</a:t>
            </a:r>
            <a:r>
              <a:rPr lang="en-US" sz="1200" dirty="0">
                <a:ea typeface="Times New Roman" panose="02020603050405020304" pitchFamily="18" charset="0"/>
                <a:cs typeface="Calibri" panose="020F0502020204030204" pitchFamily="34" charset="0"/>
              </a:rPr>
              <a:t> Predictions</a:t>
            </a:r>
            <a:endParaRPr lang="en-US" sz="1200" dirty="0"/>
          </a:p>
          <a:p>
            <a:pPr marL="166688" lvl="2" indent="-166688">
              <a:buFont typeface="Arial" panose="020B0604020202020204" pitchFamily="34" charset="0"/>
              <a:buChar char="•"/>
            </a:pPr>
            <a:r>
              <a:rPr lang="en-US" sz="1200" dirty="0"/>
              <a:t>Performance monitoring</a:t>
            </a:r>
          </a:p>
          <a:p>
            <a:endParaRPr lang="en-US" dirty="0"/>
          </a:p>
        </p:txBody>
      </p:sp>
      <p:pic>
        <p:nvPicPr>
          <p:cNvPr id="4" name="Picture 3">
            <a:extLst>
              <a:ext uri="{FF2B5EF4-FFF2-40B4-BE49-F238E27FC236}">
                <a16:creationId xmlns:a16="http://schemas.microsoft.com/office/drawing/2014/main" id="{15EB9699-1322-4A67-ACFB-0E2A9588FD17}"/>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5869" b="15798"/>
          <a:stretch/>
        </p:blipFill>
        <p:spPr>
          <a:xfrm>
            <a:off x="1152001" y="1173512"/>
            <a:ext cx="1290528" cy="881849"/>
          </a:xfrm>
          <a:prstGeom prst="rect">
            <a:avLst/>
          </a:prstGeom>
        </p:spPr>
      </p:pic>
      <p:sp>
        <p:nvSpPr>
          <p:cNvPr id="18" name="Rectangle 17">
            <a:extLst>
              <a:ext uri="{FF2B5EF4-FFF2-40B4-BE49-F238E27FC236}">
                <a16:creationId xmlns:a16="http://schemas.microsoft.com/office/drawing/2014/main" id="{A7A42401-58A0-4702-A020-9EC1D52E9D30}"/>
              </a:ext>
            </a:extLst>
          </p:cNvPr>
          <p:cNvSpPr/>
          <p:nvPr/>
        </p:nvSpPr>
        <p:spPr>
          <a:xfrm>
            <a:off x="5757439" y="791476"/>
            <a:ext cx="1828800" cy="1645920"/>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Business Understanding</a:t>
            </a:r>
          </a:p>
          <a:p>
            <a:pPr marL="176213" lvl="1" indent="-176213">
              <a:buFont typeface="Arial" panose="020B0604020202020204" pitchFamily="34" charset="0"/>
              <a:buChar char="•"/>
            </a:pPr>
            <a:r>
              <a:rPr lang="en-US" sz="1200" dirty="0"/>
              <a:t>Domain knowledge</a:t>
            </a:r>
          </a:p>
          <a:p>
            <a:pPr marL="176213" lvl="1" indent="-176213">
              <a:buFont typeface="Arial" panose="020B0604020202020204" pitchFamily="34" charset="0"/>
              <a:buChar char="•"/>
            </a:pPr>
            <a:r>
              <a:rPr lang="en-US" sz="1200" dirty="0"/>
              <a:t>Requirements understanding</a:t>
            </a:r>
          </a:p>
          <a:p>
            <a:pPr marL="176213" lvl="1" indent="-176213">
              <a:buFont typeface="Arial" panose="020B0604020202020204" pitchFamily="34" charset="0"/>
              <a:buChar char="•"/>
            </a:pPr>
            <a:r>
              <a:rPr lang="en-US" sz="1200" dirty="0"/>
              <a:t>Use case understanding</a:t>
            </a:r>
          </a:p>
          <a:p>
            <a:pPr marL="0" lvl="1"/>
            <a:endParaRPr lang="en-US" sz="1400" dirty="0"/>
          </a:p>
          <a:p>
            <a:endParaRPr lang="en-US" dirty="0"/>
          </a:p>
        </p:txBody>
      </p:sp>
      <p:sp>
        <p:nvSpPr>
          <p:cNvPr id="20" name="Rectangle 19">
            <a:extLst>
              <a:ext uri="{FF2B5EF4-FFF2-40B4-BE49-F238E27FC236}">
                <a16:creationId xmlns:a16="http://schemas.microsoft.com/office/drawing/2014/main" id="{ECAF0EEE-9411-4037-8797-CA5EB815B55B}"/>
              </a:ext>
            </a:extLst>
          </p:cNvPr>
          <p:cNvSpPr/>
          <p:nvPr/>
        </p:nvSpPr>
        <p:spPr>
          <a:xfrm>
            <a:off x="8755384" y="2613449"/>
            <a:ext cx="1892808" cy="1645919"/>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Data Acquisition &amp; Understanding</a:t>
            </a:r>
          </a:p>
          <a:p>
            <a:pPr marL="171450" lvl="1" indent="-171450">
              <a:buFont typeface="Arial" panose="020B0604020202020204" pitchFamily="34" charset="0"/>
              <a:buChar char="•"/>
            </a:pPr>
            <a:r>
              <a:rPr lang="en-US" sz="1200" dirty="0"/>
              <a:t>Data source(s)</a:t>
            </a:r>
          </a:p>
          <a:p>
            <a:pPr marL="171450" lvl="1" indent="-171450">
              <a:buFont typeface="Arial" panose="020B0604020202020204" pitchFamily="34" charset="0"/>
              <a:buChar char="•"/>
            </a:pPr>
            <a:r>
              <a:rPr lang="en-US" sz="1200" dirty="0"/>
              <a:t>Data Pipeline</a:t>
            </a:r>
          </a:p>
          <a:p>
            <a:pPr marL="171450" lvl="1" indent="-171450">
              <a:buFont typeface="Arial" panose="020B0604020202020204" pitchFamily="34" charset="0"/>
              <a:buChar char="•"/>
            </a:pPr>
            <a:r>
              <a:rPr lang="en-US" sz="1200" dirty="0"/>
              <a:t>Data cleansing, preparation, wrangling , exploration, visualization</a:t>
            </a:r>
          </a:p>
          <a:p>
            <a:pPr marL="171450" lvl="1" indent="-171450">
              <a:buFont typeface="Arial" panose="020B0604020202020204" pitchFamily="34" charset="0"/>
              <a:buChar char="•"/>
            </a:pPr>
            <a:r>
              <a:rPr lang="en-US" sz="1200" dirty="0"/>
              <a:t>Environment</a:t>
            </a:r>
          </a:p>
          <a:p>
            <a:pPr marL="171450" lvl="1" indent="-171450">
              <a:buFont typeface="Arial" panose="020B0604020202020204" pitchFamily="34" charset="0"/>
              <a:buChar char="•"/>
            </a:pPr>
            <a:endParaRPr lang="en-US" sz="1200" dirty="0"/>
          </a:p>
          <a:p>
            <a:endParaRPr lang="en-US" dirty="0"/>
          </a:p>
        </p:txBody>
      </p:sp>
      <p:cxnSp>
        <p:nvCxnSpPr>
          <p:cNvPr id="8" name="Straight Arrow Connector 7">
            <a:extLst>
              <a:ext uri="{FF2B5EF4-FFF2-40B4-BE49-F238E27FC236}">
                <a16:creationId xmlns:a16="http://schemas.microsoft.com/office/drawing/2014/main" id="{E48FBE7C-47D0-403C-A73B-BF79DFECA4AA}"/>
              </a:ext>
            </a:extLst>
          </p:cNvPr>
          <p:cNvCxnSpPr>
            <a:stCxn id="4" idx="3"/>
            <a:endCxn id="18" idx="1"/>
          </p:cNvCxnSpPr>
          <p:nvPr/>
        </p:nvCxnSpPr>
        <p:spPr>
          <a:xfrm flipV="1">
            <a:off x="2442529" y="1614436"/>
            <a:ext cx="3314910"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0E892D3-0D66-4D9D-8D09-C855028E62F6}"/>
              </a:ext>
            </a:extLst>
          </p:cNvPr>
          <p:cNvCxnSpPr>
            <a:cxnSpLocks/>
            <a:stCxn id="18" idx="3"/>
            <a:endCxn id="20" idx="0"/>
          </p:cNvCxnSpPr>
          <p:nvPr/>
        </p:nvCxnSpPr>
        <p:spPr>
          <a:xfrm>
            <a:off x="7586239" y="1614436"/>
            <a:ext cx="2115549" cy="99901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043C34BF-9A19-4B13-B47A-E18B569168D5}"/>
              </a:ext>
            </a:extLst>
          </p:cNvPr>
          <p:cNvCxnSpPr>
            <a:cxnSpLocks/>
            <a:stCxn id="20" idx="2"/>
            <a:endCxn id="34" idx="3"/>
          </p:cNvCxnSpPr>
          <p:nvPr/>
        </p:nvCxnSpPr>
        <p:spPr>
          <a:xfrm rot="5400000">
            <a:off x="8144507" y="3701101"/>
            <a:ext cx="999015" cy="211554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7D0B50A-487D-494D-A736-E1B93245293A}"/>
              </a:ext>
            </a:extLst>
          </p:cNvPr>
          <p:cNvCxnSpPr>
            <a:cxnSpLocks/>
            <a:stCxn id="34" idx="1"/>
            <a:endCxn id="39" idx="2"/>
          </p:cNvCxnSpPr>
          <p:nvPr/>
        </p:nvCxnSpPr>
        <p:spPr>
          <a:xfrm rot="10800000">
            <a:off x="3673895" y="4259369"/>
            <a:ext cx="2083545" cy="99901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FC7455-D9ED-405B-82F6-FF5C07A4D4CA}"/>
              </a:ext>
            </a:extLst>
          </p:cNvPr>
          <p:cNvCxnSpPr>
            <a:cxnSpLocks/>
            <a:stCxn id="39" idx="0"/>
            <a:endCxn id="18" idx="1"/>
          </p:cNvCxnSpPr>
          <p:nvPr/>
        </p:nvCxnSpPr>
        <p:spPr>
          <a:xfrm rot="5400000" flipH="1" flipV="1">
            <a:off x="4216160" y="1072171"/>
            <a:ext cx="999013" cy="208354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7A32456-6648-4095-9C4C-A242BED5CBE4}"/>
              </a:ext>
            </a:extLst>
          </p:cNvPr>
          <p:cNvSpPr txBox="1"/>
          <p:nvPr/>
        </p:nvSpPr>
        <p:spPr>
          <a:xfrm>
            <a:off x="2738093" y="1302330"/>
            <a:ext cx="1805306" cy="276999"/>
          </a:xfrm>
          <a:prstGeom prst="rect">
            <a:avLst/>
          </a:prstGeom>
          <a:noFill/>
        </p:spPr>
        <p:txBody>
          <a:bodyPr wrap="square" rtlCol="0">
            <a:spAutoFit/>
          </a:bodyPr>
          <a:lstStyle/>
          <a:p>
            <a:r>
              <a:rPr lang="en-US" sz="1200" dirty="0"/>
              <a:t>Requirements/ Use cases</a:t>
            </a:r>
          </a:p>
        </p:txBody>
      </p:sp>
      <p:sp>
        <p:nvSpPr>
          <p:cNvPr id="42" name="TextBox 41">
            <a:extLst>
              <a:ext uri="{FF2B5EF4-FFF2-40B4-BE49-F238E27FC236}">
                <a16:creationId xmlns:a16="http://schemas.microsoft.com/office/drawing/2014/main" id="{4367CB0B-CD96-4ACA-B825-497DF076A6B1}"/>
              </a:ext>
            </a:extLst>
          </p:cNvPr>
          <p:cNvSpPr txBox="1"/>
          <p:nvPr/>
        </p:nvSpPr>
        <p:spPr>
          <a:xfrm>
            <a:off x="7573347" y="1302330"/>
            <a:ext cx="2539579" cy="276999"/>
          </a:xfrm>
          <a:prstGeom prst="rect">
            <a:avLst/>
          </a:prstGeom>
          <a:noFill/>
        </p:spPr>
        <p:txBody>
          <a:bodyPr wrap="square" rtlCol="0">
            <a:spAutoFit/>
          </a:bodyPr>
          <a:lstStyle/>
          <a:p>
            <a:r>
              <a:rPr lang="en-US" sz="1200" dirty="0"/>
              <a:t>Business and use case understanding</a:t>
            </a:r>
          </a:p>
        </p:txBody>
      </p:sp>
      <p:sp>
        <p:nvSpPr>
          <p:cNvPr id="49" name="TextBox 48">
            <a:extLst>
              <a:ext uri="{FF2B5EF4-FFF2-40B4-BE49-F238E27FC236}">
                <a16:creationId xmlns:a16="http://schemas.microsoft.com/office/drawing/2014/main" id="{44ACB432-00FE-44E7-977D-D376AD0D4987}"/>
              </a:ext>
            </a:extLst>
          </p:cNvPr>
          <p:cNvSpPr txBox="1"/>
          <p:nvPr/>
        </p:nvSpPr>
        <p:spPr>
          <a:xfrm>
            <a:off x="8085960" y="4946076"/>
            <a:ext cx="1029637" cy="276999"/>
          </a:xfrm>
          <a:prstGeom prst="rect">
            <a:avLst/>
          </a:prstGeom>
          <a:noFill/>
        </p:spPr>
        <p:txBody>
          <a:bodyPr wrap="square" rtlCol="0">
            <a:spAutoFit/>
          </a:bodyPr>
          <a:lstStyle/>
          <a:p>
            <a:r>
              <a:rPr lang="en-US" sz="1200" dirty="0"/>
              <a:t>Curated data</a:t>
            </a:r>
          </a:p>
        </p:txBody>
      </p:sp>
      <p:sp>
        <p:nvSpPr>
          <p:cNvPr id="50" name="TextBox 49">
            <a:extLst>
              <a:ext uri="{FF2B5EF4-FFF2-40B4-BE49-F238E27FC236}">
                <a16:creationId xmlns:a16="http://schemas.microsoft.com/office/drawing/2014/main" id="{081E649D-436C-44C8-BB61-7F6132863749}"/>
              </a:ext>
            </a:extLst>
          </p:cNvPr>
          <p:cNvSpPr txBox="1"/>
          <p:nvPr/>
        </p:nvSpPr>
        <p:spPr>
          <a:xfrm>
            <a:off x="3832195" y="4946076"/>
            <a:ext cx="1759729" cy="276999"/>
          </a:xfrm>
          <a:prstGeom prst="rect">
            <a:avLst/>
          </a:prstGeom>
          <a:noFill/>
        </p:spPr>
        <p:txBody>
          <a:bodyPr wrap="square" rtlCol="0">
            <a:spAutoFit/>
          </a:bodyPr>
          <a:lstStyle/>
          <a:p>
            <a:r>
              <a:rPr lang="en-US" sz="1200" dirty="0"/>
              <a:t>Deployment ready model</a:t>
            </a:r>
          </a:p>
        </p:txBody>
      </p:sp>
      <p:cxnSp>
        <p:nvCxnSpPr>
          <p:cNvPr id="51" name="Connector: Elbow 50">
            <a:extLst>
              <a:ext uri="{FF2B5EF4-FFF2-40B4-BE49-F238E27FC236}">
                <a16:creationId xmlns:a16="http://schemas.microsoft.com/office/drawing/2014/main" id="{46E51A41-FE20-4746-85A9-B39495E3F4A1}"/>
              </a:ext>
            </a:extLst>
          </p:cNvPr>
          <p:cNvCxnSpPr>
            <a:cxnSpLocks/>
            <a:stCxn id="39" idx="1"/>
            <a:endCxn id="4" idx="2"/>
          </p:cNvCxnSpPr>
          <p:nvPr/>
        </p:nvCxnSpPr>
        <p:spPr>
          <a:xfrm rot="10800000">
            <a:off x="1797266" y="2055361"/>
            <a:ext cx="962229" cy="1381048"/>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A39F7A-1010-48DD-A5AC-20EF7833E4CE}"/>
              </a:ext>
            </a:extLst>
          </p:cNvPr>
          <p:cNvSpPr txBox="1"/>
          <p:nvPr/>
        </p:nvSpPr>
        <p:spPr>
          <a:xfrm rot="16200000">
            <a:off x="1195329" y="2438346"/>
            <a:ext cx="1645919" cy="461665"/>
          </a:xfrm>
          <a:prstGeom prst="rect">
            <a:avLst/>
          </a:prstGeom>
          <a:noFill/>
        </p:spPr>
        <p:txBody>
          <a:bodyPr wrap="square" rtlCol="0">
            <a:spAutoFit/>
          </a:bodyPr>
          <a:lstStyle/>
          <a:p>
            <a:r>
              <a:rPr lang="en-US" sz="1200" dirty="0"/>
              <a:t>Customer acceptance &amp; usage</a:t>
            </a:r>
          </a:p>
        </p:txBody>
      </p:sp>
    </p:spTree>
    <p:extLst>
      <p:ext uri="{BB962C8B-B14F-4D97-AF65-F5344CB8AC3E}">
        <p14:creationId xmlns:p14="http://schemas.microsoft.com/office/powerpoint/2010/main" val="301745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2BBAF3-4703-46DD-A2FA-B28A3DB45EC1}"/>
              </a:ext>
            </a:extLst>
          </p:cNvPr>
          <p:cNvPicPr>
            <a:picLocks noChangeAspect="1"/>
          </p:cNvPicPr>
          <p:nvPr/>
        </p:nvPicPr>
        <p:blipFill rotWithShape="1">
          <a:blip r:embed="rId2">
            <a:grayscl/>
          </a:blip>
          <a:srcRect l="906" t="2241"/>
          <a:stretch/>
        </p:blipFill>
        <p:spPr>
          <a:xfrm>
            <a:off x="2429164" y="1597895"/>
            <a:ext cx="6723152" cy="3834874"/>
          </a:xfrm>
          <a:prstGeom prst="rect">
            <a:avLst/>
          </a:prstGeom>
        </p:spPr>
      </p:pic>
      <p:sp>
        <p:nvSpPr>
          <p:cNvPr id="2" name="Title 1">
            <a:extLst>
              <a:ext uri="{FF2B5EF4-FFF2-40B4-BE49-F238E27FC236}">
                <a16:creationId xmlns:a16="http://schemas.microsoft.com/office/drawing/2014/main" id="{0526C513-10A0-4814-9370-1D0FAD7F6F40}"/>
              </a:ext>
            </a:extLst>
          </p:cNvPr>
          <p:cNvSpPr>
            <a:spLocks noGrp="1"/>
          </p:cNvSpPr>
          <p:nvPr>
            <p:ph type="title"/>
          </p:nvPr>
        </p:nvSpPr>
        <p:spPr/>
        <p:txBody>
          <a:bodyPr/>
          <a:lstStyle/>
          <a:p>
            <a:r>
              <a:rPr lang="en-US" dirty="0"/>
              <a:t>Roles in Machine  Learning</a:t>
            </a:r>
          </a:p>
        </p:txBody>
      </p:sp>
      <p:grpSp>
        <p:nvGrpSpPr>
          <p:cNvPr id="16" name="Group 15">
            <a:extLst>
              <a:ext uri="{FF2B5EF4-FFF2-40B4-BE49-F238E27FC236}">
                <a16:creationId xmlns:a16="http://schemas.microsoft.com/office/drawing/2014/main" id="{A3FE1885-0F1A-4C4E-A77C-87AB32BFE61D}"/>
              </a:ext>
            </a:extLst>
          </p:cNvPr>
          <p:cNvGrpSpPr/>
          <p:nvPr/>
        </p:nvGrpSpPr>
        <p:grpSpPr>
          <a:xfrm>
            <a:off x="5578762" y="964868"/>
            <a:ext cx="1191491" cy="636605"/>
            <a:chOff x="5661888" y="964272"/>
            <a:chExt cx="1191491" cy="636605"/>
          </a:xfrm>
        </p:grpSpPr>
        <p:pic>
          <p:nvPicPr>
            <p:cNvPr id="5" name="Picture 4">
              <a:extLst>
                <a:ext uri="{FF2B5EF4-FFF2-40B4-BE49-F238E27FC236}">
                  <a16:creationId xmlns:a16="http://schemas.microsoft.com/office/drawing/2014/main" id="{3759C834-E7C3-4539-8DED-B902D50CD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954" y="964272"/>
              <a:ext cx="467359" cy="467359"/>
            </a:xfrm>
            <a:prstGeom prst="rect">
              <a:avLst/>
            </a:prstGeom>
          </p:spPr>
        </p:pic>
        <p:sp>
          <p:nvSpPr>
            <p:cNvPr id="6" name="TextBox 5">
              <a:extLst>
                <a:ext uri="{FF2B5EF4-FFF2-40B4-BE49-F238E27FC236}">
                  <a16:creationId xmlns:a16="http://schemas.microsoft.com/office/drawing/2014/main" id="{5FC89D58-15F0-442B-9289-D6CFE6E6BAFA}"/>
                </a:ext>
              </a:extLst>
            </p:cNvPr>
            <p:cNvSpPr txBox="1"/>
            <p:nvPr/>
          </p:nvSpPr>
          <p:spPr>
            <a:xfrm>
              <a:off x="5661888" y="1339267"/>
              <a:ext cx="1191491" cy="261610"/>
            </a:xfrm>
            <a:prstGeom prst="rect">
              <a:avLst/>
            </a:prstGeom>
            <a:noFill/>
          </p:spPr>
          <p:txBody>
            <a:bodyPr wrap="square" rtlCol="0">
              <a:spAutoFit/>
            </a:bodyPr>
            <a:lstStyle/>
            <a:p>
              <a:pPr algn="ctr"/>
              <a:r>
                <a:rPr lang="en-US" sz="1100" dirty="0"/>
                <a:t>Business Analyst</a:t>
              </a:r>
            </a:p>
          </p:txBody>
        </p:sp>
      </p:grpSp>
      <p:grpSp>
        <p:nvGrpSpPr>
          <p:cNvPr id="15" name="Group 14">
            <a:extLst>
              <a:ext uri="{FF2B5EF4-FFF2-40B4-BE49-F238E27FC236}">
                <a16:creationId xmlns:a16="http://schemas.microsoft.com/office/drawing/2014/main" id="{1401C5FA-C3FC-4C8F-ACDA-B84C468B9EED}"/>
              </a:ext>
            </a:extLst>
          </p:cNvPr>
          <p:cNvGrpSpPr/>
          <p:nvPr/>
        </p:nvGrpSpPr>
        <p:grpSpPr>
          <a:xfrm>
            <a:off x="9026244" y="2686858"/>
            <a:ext cx="1085271" cy="805887"/>
            <a:chOff x="8973129" y="3176375"/>
            <a:chExt cx="1085271" cy="805887"/>
          </a:xfrm>
        </p:grpSpPr>
        <p:grpSp>
          <p:nvGrpSpPr>
            <p:cNvPr id="10" name="Group 9">
              <a:extLst>
                <a:ext uri="{FF2B5EF4-FFF2-40B4-BE49-F238E27FC236}">
                  <a16:creationId xmlns:a16="http://schemas.microsoft.com/office/drawing/2014/main" id="{5BE37336-894A-4647-ADF5-6D0A0B24DDD1}"/>
                </a:ext>
              </a:extLst>
            </p:cNvPr>
            <p:cNvGrpSpPr/>
            <p:nvPr/>
          </p:nvGrpSpPr>
          <p:grpSpPr>
            <a:xfrm>
              <a:off x="9190643" y="3176375"/>
              <a:ext cx="650243" cy="495066"/>
              <a:chOff x="9178174" y="3176375"/>
              <a:chExt cx="650243" cy="495066"/>
            </a:xfrm>
          </p:grpSpPr>
          <p:pic>
            <p:nvPicPr>
              <p:cNvPr id="7" name="Picture 6">
                <a:extLst>
                  <a:ext uri="{FF2B5EF4-FFF2-40B4-BE49-F238E27FC236}">
                    <a16:creationId xmlns:a16="http://schemas.microsoft.com/office/drawing/2014/main" id="{10BBC5DA-D310-473F-999C-A830F375F2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174" y="3176375"/>
                <a:ext cx="467359" cy="467359"/>
              </a:xfrm>
              <a:prstGeom prst="rect">
                <a:avLst/>
              </a:prstGeom>
            </p:spPr>
          </p:pic>
          <p:pic>
            <p:nvPicPr>
              <p:cNvPr id="8" name="Picture 7">
                <a:extLst>
                  <a:ext uri="{FF2B5EF4-FFF2-40B4-BE49-F238E27FC236}">
                    <a16:creationId xmlns:a16="http://schemas.microsoft.com/office/drawing/2014/main" id="{3698C284-1A45-48B0-A63F-A24586334341}"/>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361058" y="3204082"/>
                <a:ext cx="467359" cy="467359"/>
              </a:xfrm>
              <a:prstGeom prst="rect">
                <a:avLst/>
              </a:prstGeom>
            </p:spPr>
          </p:pic>
        </p:grpSp>
        <p:sp>
          <p:nvSpPr>
            <p:cNvPr id="9" name="TextBox 8">
              <a:extLst>
                <a:ext uri="{FF2B5EF4-FFF2-40B4-BE49-F238E27FC236}">
                  <a16:creationId xmlns:a16="http://schemas.microsoft.com/office/drawing/2014/main" id="{ACAA9C1D-F50A-4066-BE99-A073551A1514}"/>
                </a:ext>
              </a:extLst>
            </p:cNvPr>
            <p:cNvSpPr txBox="1"/>
            <p:nvPr/>
          </p:nvSpPr>
          <p:spPr>
            <a:xfrm>
              <a:off x="8973129" y="3551375"/>
              <a:ext cx="1085271" cy="430887"/>
            </a:xfrm>
            <a:prstGeom prst="rect">
              <a:avLst/>
            </a:prstGeom>
            <a:noFill/>
          </p:spPr>
          <p:txBody>
            <a:bodyPr wrap="square" rtlCol="0">
              <a:spAutoFit/>
            </a:bodyPr>
            <a:lstStyle/>
            <a:p>
              <a:pPr algn="ctr"/>
              <a:r>
                <a:rPr lang="en-US" sz="1100" dirty="0"/>
                <a:t>Data Engineer,</a:t>
              </a:r>
            </a:p>
            <a:p>
              <a:pPr algn="ctr"/>
              <a:r>
                <a:rPr lang="en-US" sz="1100" dirty="0"/>
                <a:t>Data Analyst</a:t>
              </a:r>
            </a:p>
          </p:txBody>
        </p:sp>
      </p:grpSp>
      <p:grpSp>
        <p:nvGrpSpPr>
          <p:cNvPr id="14" name="Group 13">
            <a:extLst>
              <a:ext uri="{FF2B5EF4-FFF2-40B4-BE49-F238E27FC236}">
                <a16:creationId xmlns:a16="http://schemas.microsoft.com/office/drawing/2014/main" id="{23E556A3-5CBD-4E19-94BE-97BEA90B2F4C}"/>
              </a:ext>
            </a:extLst>
          </p:cNvPr>
          <p:cNvGrpSpPr/>
          <p:nvPr/>
        </p:nvGrpSpPr>
        <p:grpSpPr>
          <a:xfrm>
            <a:off x="5772731" y="5410862"/>
            <a:ext cx="1043705" cy="651192"/>
            <a:chOff x="5809674" y="5420098"/>
            <a:chExt cx="1043705" cy="651192"/>
          </a:xfrm>
        </p:grpSpPr>
        <p:pic>
          <p:nvPicPr>
            <p:cNvPr id="11" name="Picture 10">
              <a:extLst>
                <a:ext uri="{FF2B5EF4-FFF2-40B4-BE49-F238E27FC236}">
                  <a16:creationId xmlns:a16="http://schemas.microsoft.com/office/drawing/2014/main" id="{B62268D1-72F0-49C0-B94A-A2688205CBF7}"/>
                </a:ext>
              </a:extLst>
            </p:cNvPr>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12" name="TextBox 11">
              <a:extLst>
                <a:ext uri="{FF2B5EF4-FFF2-40B4-BE49-F238E27FC236}">
                  <a16:creationId xmlns:a16="http://schemas.microsoft.com/office/drawing/2014/main" id="{26690AE4-CB78-4EBB-8988-9A18B44AA360}"/>
                </a:ext>
              </a:extLst>
            </p:cNvPr>
            <p:cNvSpPr txBox="1"/>
            <p:nvPr/>
          </p:nvSpPr>
          <p:spPr>
            <a:xfrm>
              <a:off x="5809674" y="5809680"/>
              <a:ext cx="1043705" cy="261610"/>
            </a:xfrm>
            <a:prstGeom prst="rect">
              <a:avLst/>
            </a:prstGeom>
            <a:noFill/>
          </p:spPr>
          <p:txBody>
            <a:bodyPr wrap="square" rtlCol="0">
              <a:spAutoFit/>
            </a:bodyPr>
            <a:lstStyle/>
            <a:p>
              <a:pPr algn="ctr"/>
              <a:r>
                <a:rPr lang="en-US" sz="1100" dirty="0"/>
                <a:t>Data Scientist</a:t>
              </a:r>
            </a:p>
          </p:txBody>
        </p:sp>
      </p:grpSp>
      <p:grpSp>
        <p:nvGrpSpPr>
          <p:cNvPr id="17" name="Group 16">
            <a:extLst>
              <a:ext uri="{FF2B5EF4-FFF2-40B4-BE49-F238E27FC236}">
                <a16:creationId xmlns:a16="http://schemas.microsoft.com/office/drawing/2014/main" id="{DABD33FF-D7AB-4EFB-8D4A-059140E5E42E}"/>
              </a:ext>
            </a:extLst>
          </p:cNvPr>
          <p:cNvGrpSpPr/>
          <p:nvPr/>
        </p:nvGrpSpPr>
        <p:grpSpPr>
          <a:xfrm>
            <a:off x="2284433" y="3615104"/>
            <a:ext cx="1340839" cy="815123"/>
            <a:chOff x="8809924" y="3176375"/>
            <a:chExt cx="1340839" cy="815123"/>
          </a:xfrm>
        </p:grpSpPr>
        <p:grpSp>
          <p:nvGrpSpPr>
            <p:cNvPr id="18" name="Group 17">
              <a:extLst>
                <a:ext uri="{FF2B5EF4-FFF2-40B4-BE49-F238E27FC236}">
                  <a16:creationId xmlns:a16="http://schemas.microsoft.com/office/drawing/2014/main" id="{8AA3275B-A713-434C-A8E6-A1FBAB1BE9AC}"/>
                </a:ext>
              </a:extLst>
            </p:cNvPr>
            <p:cNvGrpSpPr/>
            <p:nvPr/>
          </p:nvGrpSpPr>
          <p:grpSpPr>
            <a:xfrm>
              <a:off x="9190643" y="3176375"/>
              <a:ext cx="650244" cy="495066"/>
              <a:chOff x="9178174" y="3176375"/>
              <a:chExt cx="650244" cy="495066"/>
            </a:xfrm>
          </p:grpSpPr>
          <p:pic>
            <p:nvPicPr>
              <p:cNvPr id="20" name="Picture 19">
                <a:extLst>
                  <a:ext uri="{FF2B5EF4-FFF2-40B4-BE49-F238E27FC236}">
                    <a16:creationId xmlns:a16="http://schemas.microsoft.com/office/drawing/2014/main" id="{4DFEBC14-A1A2-44D6-BAA5-94DE39FB6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8174" y="3176375"/>
                <a:ext cx="467359" cy="467359"/>
              </a:xfrm>
              <a:prstGeom prst="rect">
                <a:avLst/>
              </a:prstGeom>
            </p:spPr>
          </p:pic>
          <p:pic>
            <p:nvPicPr>
              <p:cNvPr id="21" name="Picture 20">
                <a:extLst>
                  <a:ext uri="{FF2B5EF4-FFF2-40B4-BE49-F238E27FC236}">
                    <a16:creationId xmlns:a16="http://schemas.microsoft.com/office/drawing/2014/main" id="{2451B8D2-7705-4992-8C7F-16A4278A3019}"/>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361059" y="3204082"/>
                <a:ext cx="467359" cy="467359"/>
              </a:xfrm>
              <a:prstGeom prst="rect">
                <a:avLst/>
              </a:prstGeom>
            </p:spPr>
          </p:pic>
        </p:grpSp>
        <p:sp>
          <p:nvSpPr>
            <p:cNvPr id="19" name="TextBox 18">
              <a:extLst>
                <a:ext uri="{FF2B5EF4-FFF2-40B4-BE49-F238E27FC236}">
                  <a16:creationId xmlns:a16="http://schemas.microsoft.com/office/drawing/2014/main" id="{A7637A66-A8BB-430B-8430-E6DCF882E7F5}"/>
                </a:ext>
              </a:extLst>
            </p:cNvPr>
            <p:cNvSpPr txBox="1"/>
            <p:nvPr/>
          </p:nvSpPr>
          <p:spPr>
            <a:xfrm>
              <a:off x="8809924" y="3560611"/>
              <a:ext cx="1340839" cy="430887"/>
            </a:xfrm>
            <a:prstGeom prst="rect">
              <a:avLst/>
            </a:prstGeom>
            <a:noFill/>
          </p:spPr>
          <p:txBody>
            <a:bodyPr wrap="square" rtlCol="0">
              <a:spAutoFit/>
            </a:bodyPr>
            <a:lstStyle/>
            <a:p>
              <a:pPr algn="ctr"/>
              <a:r>
                <a:rPr lang="en-US" sz="1100" dirty="0"/>
                <a:t>Software Engineer, Data Engineer </a:t>
              </a:r>
            </a:p>
          </p:txBody>
        </p:sp>
      </p:grpSp>
      <p:grpSp>
        <p:nvGrpSpPr>
          <p:cNvPr id="22" name="Group 21">
            <a:extLst>
              <a:ext uri="{FF2B5EF4-FFF2-40B4-BE49-F238E27FC236}">
                <a16:creationId xmlns:a16="http://schemas.microsoft.com/office/drawing/2014/main" id="{B7DA629A-6C4A-4E6B-81A1-AB7629DB5522}"/>
              </a:ext>
            </a:extLst>
          </p:cNvPr>
          <p:cNvGrpSpPr/>
          <p:nvPr/>
        </p:nvGrpSpPr>
        <p:grpSpPr>
          <a:xfrm>
            <a:off x="9047027" y="3419773"/>
            <a:ext cx="1149918" cy="950442"/>
            <a:chOff x="5809674" y="5420098"/>
            <a:chExt cx="1043705" cy="820469"/>
          </a:xfrm>
        </p:grpSpPr>
        <p:pic>
          <p:nvPicPr>
            <p:cNvPr id="23" name="Picture 22">
              <a:extLst>
                <a:ext uri="{FF2B5EF4-FFF2-40B4-BE49-F238E27FC236}">
                  <a16:creationId xmlns:a16="http://schemas.microsoft.com/office/drawing/2014/main" id="{FC36950C-0D48-4B43-A4C0-1F7F527090DA}"/>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24" name="TextBox 23">
              <a:extLst>
                <a:ext uri="{FF2B5EF4-FFF2-40B4-BE49-F238E27FC236}">
                  <a16:creationId xmlns:a16="http://schemas.microsoft.com/office/drawing/2014/main" id="{465B2D92-CE5E-469C-87ED-B6A1F8140EF5}"/>
                </a:ext>
              </a:extLst>
            </p:cNvPr>
            <p:cNvSpPr txBox="1"/>
            <p:nvPr/>
          </p:nvSpPr>
          <p:spPr>
            <a:xfrm>
              <a:off x="5809674" y="5809680"/>
              <a:ext cx="1043705" cy="430887"/>
            </a:xfrm>
            <a:prstGeom prst="rect">
              <a:avLst/>
            </a:prstGeom>
            <a:noFill/>
          </p:spPr>
          <p:txBody>
            <a:bodyPr wrap="square" rtlCol="0">
              <a:spAutoFit/>
            </a:bodyPr>
            <a:lstStyle/>
            <a:p>
              <a:pPr algn="ctr"/>
              <a:r>
                <a:rPr lang="en-US" sz="1100" dirty="0"/>
                <a:t>Data Scientist (Advisory)</a:t>
              </a:r>
            </a:p>
          </p:txBody>
        </p:sp>
      </p:grpSp>
      <p:grpSp>
        <p:nvGrpSpPr>
          <p:cNvPr id="25" name="Group 24">
            <a:extLst>
              <a:ext uri="{FF2B5EF4-FFF2-40B4-BE49-F238E27FC236}">
                <a16:creationId xmlns:a16="http://schemas.microsoft.com/office/drawing/2014/main" id="{31358DB2-214B-44F8-A55A-7ADCDAC31BC0}"/>
              </a:ext>
            </a:extLst>
          </p:cNvPr>
          <p:cNvGrpSpPr/>
          <p:nvPr/>
        </p:nvGrpSpPr>
        <p:grpSpPr>
          <a:xfrm>
            <a:off x="9975280" y="3415159"/>
            <a:ext cx="1302320" cy="882184"/>
            <a:chOff x="5809674" y="5420098"/>
            <a:chExt cx="890031" cy="761545"/>
          </a:xfrm>
        </p:grpSpPr>
        <p:pic>
          <p:nvPicPr>
            <p:cNvPr id="26" name="Picture 25">
              <a:extLst>
                <a:ext uri="{FF2B5EF4-FFF2-40B4-BE49-F238E27FC236}">
                  <a16:creationId xmlns:a16="http://schemas.microsoft.com/office/drawing/2014/main" id="{A02E33F4-1EDB-4C8F-A5BE-A739B6368AB9}"/>
                </a:ext>
              </a:extLst>
            </p:cNvPr>
            <p:cNvPicPr>
              <a:picLocks noChangeAspect="1"/>
            </p:cNvPicPr>
            <p:nvPr/>
          </p:nvPicPr>
          <p:blipFill>
            <a:blip r:embed="rId8" cstate="print">
              <a:duotone>
                <a:schemeClr val="accent1">
                  <a:shade val="45000"/>
                  <a:satMod val="135000"/>
                </a:schemeClr>
                <a:prstClr val="white"/>
              </a:duotone>
              <a:extLst>
                <a:ext uri="{BEBA8EAE-BF5A-486C-A8C5-ECC9F3942E4B}">
                  <a14:imgProps xmlns:a14="http://schemas.microsoft.com/office/drawing/2010/main">
                    <a14:imgLayer r:embed="rId9">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040584" y="5420098"/>
              <a:ext cx="492102" cy="492102"/>
            </a:xfrm>
            <a:prstGeom prst="rect">
              <a:avLst/>
            </a:prstGeom>
          </p:spPr>
        </p:pic>
        <p:sp>
          <p:nvSpPr>
            <p:cNvPr id="27" name="TextBox 26">
              <a:extLst>
                <a:ext uri="{FF2B5EF4-FFF2-40B4-BE49-F238E27FC236}">
                  <a16:creationId xmlns:a16="http://schemas.microsoft.com/office/drawing/2014/main" id="{CB9A4D30-D139-47A2-98A6-90E31596586B}"/>
                </a:ext>
              </a:extLst>
            </p:cNvPr>
            <p:cNvSpPr txBox="1"/>
            <p:nvPr/>
          </p:nvSpPr>
          <p:spPr>
            <a:xfrm>
              <a:off x="5809674" y="5809680"/>
              <a:ext cx="890031" cy="371963"/>
            </a:xfrm>
            <a:prstGeom prst="rect">
              <a:avLst/>
            </a:prstGeom>
            <a:noFill/>
          </p:spPr>
          <p:txBody>
            <a:bodyPr wrap="square" rtlCol="0">
              <a:spAutoFit/>
            </a:bodyPr>
            <a:lstStyle/>
            <a:p>
              <a:pPr algn="ctr"/>
              <a:r>
                <a:rPr lang="en-US" sz="1100" dirty="0"/>
                <a:t>Software Engineer</a:t>
              </a:r>
            </a:p>
            <a:p>
              <a:pPr algn="ctr"/>
              <a:r>
                <a:rPr lang="en-US" sz="1100" dirty="0"/>
                <a:t>(Data Visualization)</a:t>
              </a:r>
            </a:p>
          </p:txBody>
        </p:sp>
      </p:grpSp>
    </p:spTree>
    <p:extLst>
      <p:ext uri="{BB962C8B-B14F-4D97-AF65-F5344CB8AC3E}">
        <p14:creationId xmlns:p14="http://schemas.microsoft.com/office/powerpoint/2010/main" val="128028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0238178-AD7C-4CEB-B9CA-73FDF9118DEE}"/>
              </a:ext>
            </a:extLst>
          </p:cNvPr>
          <p:cNvPicPr>
            <a:picLocks noChangeAspect="1"/>
          </p:cNvPicPr>
          <p:nvPr/>
        </p:nvPicPr>
        <p:blipFill>
          <a:blip r:embed="rId2">
            <a:grayscl/>
          </a:blip>
          <a:stretch>
            <a:fillRect/>
          </a:stretch>
        </p:blipFill>
        <p:spPr>
          <a:xfrm>
            <a:off x="2891442" y="1416918"/>
            <a:ext cx="6653472" cy="3922776"/>
          </a:xfrm>
          <a:prstGeom prst="rect">
            <a:avLst/>
          </a:prstGeom>
        </p:spPr>
      </p:pic>
      <p:sp>
        <p:nvSpPr>
          <p:cNvPr id="2" name="Title 1">
            <a:extLst>
              <a:ext uri="{FF2B5EF4-FFF2-40B4-BE49-F238E27FC236}">
                <a16:creationId xmlns:a16="http://schemas.microsoft.com/office/drawing/2014/main" id="{C3D12230-FB44-421E-B428-6506C9FD47CF}"/>
              </a:ext>
            </a:extLst>
          </p:cNvPr>
          <p:cNvSpPr>
            <a:spLocks noGrp="1"/>
          </p:cNvSpPr>
          <p:nvPr>
            <p:ph type="title"/>
          </p:nvPr>
        </p:nvSpPr>
        <p:spPr/>
        <p:txBody>
          <a:bodyPr/>
          <a:lstStyle/>
          <a:p>
            <a:r>
              <a:rPr lang="en-US" dirty="0"/>
              <a:t>Roles and Responsibilities in a Machine Learning project</a:t>
            </a:r>
          </a:p>
        </p:txBody>
      </p:sp>
      <p:sp>
        <p:nvSpPr>
          <p:cNvPr id="4" name="Rectangle 3">
            <a:extLst>
              <a:ext uri="{FF2B5EF4-FFF2-40B4-BE49-F238E27FC236}">
                <a16:creationId xmlns:a16="http://schemas.microsoft.com/office/drawing/2014/main" id="{9BA7F776-9F29-4262-96A3-3E18A41FAF7E}"/>
              </a:ext>
            </a:extLst>
          </p:cNvPr>
          <p:cNvSpPr/>
          <p:nvPr/>
        </p:nvSpPr>
        <p:spPr>
          <a:xfrm>
            <a:off x="6425829" y="4768939"/>
            <a:ext cx="1745672" cy="128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Scientist</a:t>
            </a:r>
          </a:p>
          <a:p>
            <a:pPr marL="166688" lvl="1" indent="-166688">
              <a:buFont typeface="Arial" panose="020B0604020202020204" pitchFamily="34" charset="0"/>
              <a:buChar char="•"/>
            </a:pPr>
            <a:r>
              <a:rPr lang="en-US" sz="1100" dirty="0"/>
              <a:t>Help data identification &amp; curation</a:t>
            </a:r>
          </a:p>
          <a:p>
            <a:pPr marL="166688" lvl="1" indent="-166688">
              <a:buFont typeface="Arial" panose="020B0604020202020204" pitchFamily="34" charset="0"/>
              <a:buChar char="•"/>
            </a:pPr>
            <a:r>
              <a:rPr lang="en-US" sz="1100" dirty="0"/>
              <a:t>Model building</a:t>
            </a:r>
          </a:p>
          <a:p>
            <a:pPr marL="166688" lvl="1" indent="-166688">
              <a:buFont typeface="Arial" panose="020B0604020202020204" pitchFamily="34" charset="0"/>
              <a:buChar char="•"/>
            </a:pPr>
            <a:r>
              <a:rPr lang="en-US" sz="1100" dirty="0"/>
              <a:t>Model testing</a:t>
            </a:r>
          </a:p>
          <a:p>
            <a:pPr marL="166688" lvl="1" indent="-166688">
              <a:buFont typeface="Arial" panose="020B0604020202020204" pitchFamily="34" charset="0"/>
              <a:buChar char="•"/>
            </a:pPr>
            <a:r>
              <a:rPr lang="en-US" sz="1100" dirty="0"/>
              <a:t>Model optimization</a:t>
            </a:r>
          </a:p>
          <a:p>
            <a:pPr marL="166688" lvl="1" indent="-166688">
              <a:buFont typeface="Arial" panose="020B0604020202020204" pitchFamily="34" charset="0"/>
              <a:buChar char="•"/>
            </a:pPr>
            <a:r>
              <a:rPr lang="en-US" sz="1100" dirty="0"/>
              <a:t>Help model deployment</a:t>
            </a:r>
          </a:p>
          <a:p>
            <a:endParaRPr lang="en-US" sz="1100" dirty="0"/>
          </a:p>
        </p:txBody>
      </p:sp>
      <p:sp>
        <p:nvSpPr>
          <p:cNvPr id="5" name="Rectangle 4">
            <a:extLst>
              <a:ext uri="{FF2B5EF4-FFF2-40B4-BE49-F238E27FC236}">
                <a16:creationId xmlns:a16="http://schemas.microsoft.com/office/drawing/2014/main" id="{6789C85D-56C7-4AD6-BD3E-709227918102}"/>
              </a:ext>
            </a:extLst>
          </p:cNvPr>
          <p:cNvSpPr/>
          <p:nvPr/>
        </p:nvSpPr>
        <p:spPr>
          <a:xfrm>
            <a:off x="9737063" y="2510643"/>
            <a:ext cx="1737360" cy="1242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Analyst</a:t>
            </a:r>
          </a:p>
          <a:p>
            <a:pPr marL="176213" lvl="1" indent="-176213">
              <a:buFont typeface="Arial" panose="020B0604020202020204" pitchFamily="34" charset="0"/>
              <a:buChar char="•"/>
            </a:pPr>
            <a:r>
              <a:rPr lang="en-US" sz="1100" dirty="0"/>
              <a:t>Determine data quality</a:t>
            </a:r>
          </a:p>
          <a:p>
            <a:pPr marL="176213" lvl="1" indent="-176213">
              <a:buFont typeface="Arial" panose="020B0604020202020204" pitchFamily="34" charset="0"/>
              <a:buChar char="•"/>
            </a:pPr>
            <a:r>
              <a:rPr lang="en-US" sz="1100" dirty="0"/>
              <a:t>Help select appropriate  data set</a:t>
            </a:r>
          </a:p>
          <a:p>
            <a:pPr marL="176213" lvl="1" indent="-176213">
              <a:buFont typeface="Arial" panose="020B0604020202020204" pitchFamily="34" charset="0"/>
              <a:buChar char="•"/>
            </a:pPr>
            <a:r>
              <a:rPr lang="en-US" sz="1100" dirty="0"/>
              <a:t>Help curate data</a:t>
            </a:r>
          </a:p>
          <a:p>
            <a:pPr marL="176213" lvl="1" indent="-176213">
              <a:buFont typeface="Arial" panose="020B0604020202020204" pitchFamily="34" charset="0"/>
              <a:buChar char="•"/>
            </a:pPr>
            <a:r>
              <a:rPr lang="en-US" sz="1100" dirty="0"/>
              <a:t>Visualize data</a:t>
            </a:r>
          </a:p>
          <a:p>
            <a:endParaRPr lang="en-US" sz="1100" dirty="0"/>
          </a:p>
        </p:txBody>
      </p:sp>
      <p:sp>
        <p:nvSpPr>
          <p:cNvPr id="6" name="Rectangle 5">
            <a:extLst>
              <a:ext uri="{FF2B5EF4-FFF2-40B4-BE49-F238E27FC236}">
                <a16:creationId xmlns:a16="http://schemas.microsoft.com/office/drawing/2014/main" id="{15BCEF44-E657-4C1C-B22B-0A8EF86698D6}"/>
              </a:ext>
            </a:extLst>
          </p:cNvPr>
          <p:cNvSpPr/>
          <p:nvPr/>
        </p:nvSpPr>
        <p:spPr>
          <a:xfrm>
            <a:off x="9760156" y="3808350"/>
            <a:ext cx="1737360" cy="1468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100" b="1" dirty="0"/>
              <a:t>Data Engineer</a:t>
            </a:r>
          </a:p>
          <a:p>
            <a:pPr marL="166688" lvl="1" indent="-166688">
              <a:buFont typeface="Arial" panose="020B0604020202020204" pitchFamily="34" charset="0"/>
              <a:buChar char="•"/>
            </a:pPr>
            <a:r>
              <a:rPr lang="en-US" sz="1100" dirty="0"/>
              <a:t>Identify data source(s)</a:t>
            </a:r>
          </a:p>
          <a:p>
            <a:pPr marL="166688" lvl="1" indent="-166688">
              <a:buFont typeface="Arial" panose="020B0604020202020204" pitchFamily="34" charset="0"/>
              <a:buChar char="•"/>
            </a:pPr>
            <a:r>
              <a:rPr lang="en-US" sz="1100" dirty="0"/>
              <a:t>Extract &amp; reshape data</a:t>
            </a:r>
          </a:p>
          <a:p>
            <a:pPr marL="166688" lvl="1" indent="-166688">
              <a:buFont typeface="Arial" panose="020B0604020202020204" pitchFamily="34" charset="0"/>
              <a:buChar char="•"/>
            </a:pPr>
            <a:r>
              <a:rPr lang="en-US" sz="1100" dirty="0"/>
              <a:t>Create data  access &amp; storage  services</a:t>
            </a:r>
          </a:p>
          <a:p>
            <a:pPr marL="166688" lvl="1" indent="-166688">
              <a:buFont typeface="Arial" panose="020B0604020202020204" pitchFamily="34" charset="0"/>
              <a:buChar char="•"/>
            </a:pPr>
            <a:r>
              <a:rPr lang="en-US" sz="1100" dirty="0"/>
              <a:t>Select appropriate storage type and tier</a:t>
            </a:r>
          </a:p>
          <a:p>
            <a:pPr marL="166688" lvl="1" indent="-166688">
              <a:buFont typeface="Arial" panose="020B0604020202020204" pitchFamily="34" charset="0"/>
              <a:buChar char="•"/>
            </a:pPr>
            <a:r>
              <a:rPr lang="en-US" sz="1100" dirty="0"/>
              <a:t>Build data pipeline</a:t>
            </a:r>
          </a:p>
          <a:p>
            <a:endParaRPr lang="en-US" sz="1100" dirty="0"/>
          </a:p>
        </p:txBody>
      </p:sp>
      <p:sp>
        <p:nvSpPr>
          <p:cNvPr id="7" name="Rectangle 6">
            <a:extLst>
              <a:ext uri="{FF2B5EF4-FFF2-40B4-BE49-F238E27FC236}">
                <a16:creationId xmlns:a16="http://schemas.microsoft.com/office/drawing/2014/main" id="{8958D321-F062-44D6-A5E4-DD3CDA7D86C5}"/>
              </a:ext>
            </a:extLst>
          </p:cNvPr>
          <p:cNvSpPr/>
          <p:nvPr/>
        </p:nvSpPr>
        <p:spPr>
          <a:xfrm>
            <a:off x="593513" y="2533742"/>
            <a:ext cx="173736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Software Engineer</a:t>
            </a:r>
          </a:p>
          <a:p>
            <a:pPr marL="166688" indent="-166688">
              <a:buFont typeface="Arial" panose="020B0604020202020204" pitchFamily="34" charset="0"/>
              <a:buChar char="•"/>
            </a:pPr>
            <a:r>
              <a:rPr lang="en-US" sz="1100" dirty="0"/>
              <a:t>Help Data Scientist write scripts</a:t>
            </a:r>
          </a:p>
          <a:p>
            <a:pPr marL="166688" indent="-166688">
              <a:buFont typeface="Arial" panose="020B0604020202020204" pitchFamily="34" charset="0"/>
              <a:buChar char="•"/>
            </a:pPr>
            <a:r>
              <a:rPr lang="en-US" sz="1100" dirty="0"/>
              <a:t>Ensure standards and policies are followed</a:t>
            </a:r>
          </a:p>
          <a:p>
            <a:pPr marL="166688" indent="-166688">
              <a:buFont typeface="Arial" panose="020B0604020202020204" pitchFamily="34" charset="0"/>
              <a:buChar char="•"/>
            </a:pPr>
            <a:r>
              <a:rPr lang="en-US" sz="1100" dirty="0"/>
              <a:t>Implement access controls and policies</a:t>
            </a:r>
          </a:p>
          <a:p>
            <a:pPr marL="166688" indent="-166688">
              <a:buFont typeface="Arial" panose="020B0604020202020204" pitchFamily="34" charset="0"/>
              <a:buChar char="•"/>
            </a:pPr>
            <a:r>
              <a:rPr lang="en-US" sz="1100" dirty="0"/>
              <a:t>Create  deployment packages</a:t>
            </a:r>
          </a:p>
          <a:p>
            <a:pPr marL="166688" indent="-166688">
              <a:buFont typeface="Arial" panose="020B0604020202020204" pitchFamily="34" charset="0"/>
              <a:buChar char="•"/>
            </a:pPr>
            <a:r>
              <a:rPr lang="en-US" sz="1100" dirty="0"/>
              <a:t>Help deployment teams with the ML service deployment</a:t>
            </a:r>
          </a:p>
          <a:p>
            <a:pPr marL="166688" indent="-166688">
              <a:buFont typeface="Arial" panose="020B0604020202020204" pitchFamily="34" charset="0"/>
              <a:buChar char="•"/>
            </a:pPr>
            <a:r>
              <a:rPr lang="en-US" sz="1100" dirty="0"/>
              <a:t>Help preserve source code, binaries and versions</a:t>
            </a:r>
          </a:p>
          <a:p>
            <a:endParaRPr lang="en-US" sz="1100" dirty="0"/>
          </a:p>
        </p:txBody>
      </p:sp>
      <p:sp>
        <p:nvSpPr>
          <p:cNvPr id="8" name="Rectangle 7">
            <a:extLst>
              <a:ext uri="{FF2B5EF4-FFF2-40B4-BE49-F238E27FC236}">
                <a16:creationId xmlns:a16="http://schemas.microsoft.com/office/drawing/2014/main" id="{E1EE7DD2-61A3-4F55-AA60-2743F987667C}"/>
              </a:ext>
            </a:extLst>
          </p:cNvPr>
          <p:cNvSpPr/>
          <p:nvPr/>
        </p:nvSpPr>
        <p:spPr>
          <a:xfrm>
            <a:off x="6425829" y="806539"/>
            <a:ext cx="1745672" cy="141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Business Analyst</a:t>
            </a:r>
          </a:p>
          <a:p>
            <a:pPr marL="166688" lvl="1" indent="-166688">
              <a:buFont typeface="Arial" panose="020B0604020202020204" pitchFamily="34" charset="0"/>
              <a:buChar char="•"/>
            </a:pPr>
            <a:r>
              <a:rPr lang="en-US" sz="1100" dirty="0"/>
              <a:t>Gather requirements</a:t>
            </a:r>
          </a:p>
          <a:p>
            <a:pPr marL="166688" lvl="1" indent="-166688">
              <a:buFont typeface="Arial" panose="020B0604020202020204" pitchFamily="34" charset="0"/>
              <a:buChar char="•"/>
            </a:pPr>
            <a:r>
              <a:rPr lang="en-US" sz="1100" dirty="0"/>
              <a:t>A liaison between Data Analysts and business stakeholders</a:t>
            </a:r>
          </a:p>
          <a:p>
            <a:pPr marL="166688" lvl="1" indent="-166688">
              <a:buFont typeface="Arial" panose="020B0604020202020204" pitchFamily="34" charset="0"/>
              <a:buChar char="•"/>
            </a:pPr>
            <a:r>
              <a:rPr lang="en-US" sz="1100" dirty="0"/>
              <a:t>Run stakeholder meetings</a:t>
            </a:r>
          </a:p>
          <a:p>
            <a:pPr marL="166688" lvl="1" indent="-166688">
              <a:buFont typeface="Arial" panose="020B0604020202020204" pitchFamily="34" charset="0"/>
              <a:buChar char="•"/>
            </a:pPr>
            <a:r>
              <a:rPr lang="en-US" sz="1100" dirty="0"/>
              <a:t>Make Presentations</a:t>
            </a:r>
          </a:p>
          <a:p>
            <a:endParaRPr lang="en-US" sz="1100" dirty="0"/>
          </a:p>
        </p:txBody>
      </p:sp>
      <p:cxnSp>
        <p:nvCxnSpPr>
          <p:cNvPr id="15" name="Connector: Elbow 14">
            <a:extLst>
              <a:ext uri="{FF2B5EF4-FFF2-40B4-BE49-F238E27FC236}">
                <a16:creationId xmlns:a16="http://schemas.microsoft.com/office/drawing/2014/main" id="{C1929CCA-3A50-4DC6-8AF5-7222BB28BE77}"/>
              </a:ext>
            </a:extLst>
          </p:cNvPr>
          <p:cNvCxnSpPr>
            <a:cxnSpLocks/>
          </p:cNvCxnSpPr>
          <p:nvPr/>
        </p:nvCxnSpPr>
        <p:spPr>
          <a:xfrm>
            <a:off x="5862711" y="1641720"/>
            <a:ext cx="563118" cy="12700"/>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194765D5-DD9E-4774-BD2A-04934D3B768F}"/>
              </a:ext>
            </a:extLst>
          </p:cNvPr>
          <p:cNvCxnSpPr>
            <a:cxnSpLocks/>
            <a:endCxn id="5" idx="1"/>
          </p:cNvCxnSpPr>
          <p:nvPr/>
        </p:nvCxnSpPr>
        <p:spPr>
          <a:xfrm>
            <a:off x="8542142" y="3131792"/>
            <a:ext cx="1194921" cy="1"/>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72E269-6FE3-4667-96F8-B10C3F3524C4}"/>
              </a:ext>
            </a:extLst>
          </p:cNvPr>
          <p:cNvCxnSpPr>
            <a:cxnSpLocks/>
            <a:endCxn id="6" idx="1"/>
          </p:cNvCxnSpPr>
          <p:nvPr/>
        </p:nvCxnSpPr>
        <p:spPr>
          <a:xfrm rot="16200000" flipH="1">
            <a:off x="8964096" y="3746586"/>
            <a:ext cx="1404504" cy="187616"/>
          </a:xfrm>
          <a:prstGeom prst="bentConnector2">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CB89A9-CD03-413F-ACB2-4DF0BF8089D6}"/>
              </a:ext>
            </a:extLst>
          </p:cNvPr>
          <p:cNvCxnSpPr>
            <a:cxnSpLocks/>
            <a:endCxn id="4" idx="1"/>
          </p:cNvCxnSpPr>
          <p:nvPr/>
        </p:nvCxnSpPr>
        <p:spPr>
          <a:xfrm>
            <a:off x="5840360" y="5276942"/>
            <a:ext cx="585469" cy="133926"/>
          </a:xfrm>
          <a:prstGeom prst="bentConnector3">
            <a:avLst>
              <a:gd name="adj1" fmla="val 2977"/>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9A631A-7E79-44A3-9807-48E38DBCFDC1}"/>
              </a:ext>
            </a:extLst>
          </p:cNvPr>
          <p:cNvCxnSpPr>
            <a:cxnSpLocks/>
          </p:cNvCxnSpPr>
          <p:nvPr/>
        </p:nvCxnSpPr>
        <p:spPr>
          <a:xfrm>
            <a:off x="2330873" y="3804342"/>
            <a:ext cx="797276" cy="0"/>
          </a:xfrm>
          <a:prstGeom prst="line">
            <a:avLst/>
          </a:prstGeom>
          <a:ln w="25400">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48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9BC25DF-AF4C-4F9D-BC11-2112E84742E7}"/>
              </a:ext>
            </a:extLst>
          </p:cNvPr>
          <p:cNvPicPr>
            <a:picLocks noChangeAspect="1"/>
          </p:cNvPicPr>
          <p:nvPr/>
        </p:nvPicPr>
        <p:blipFill>
          <a:blip r:embed="rId2">
            <a:grayscl/>
          </a:blip>
          <a:stretch>
            <a:fillRect/>
          </a:stretch>
        </p:blipFill>
        <p:spPr>
          <a:xfrm>
            <a:off x="2291674" y="1505406"/>
            <a:ext cx="6653472" cy="3922776"/>
          </a:xfrm>
          <a:prstGeom prst="rect">
            <a:avLst/>
          </a:prstGeom>
        </p:spPr>
      </p:pic>
      <p:sp>
        <p:nvSpPr>
          <p:cNvPr id="2" name="Title 1">
            <a:extLst>
              <a:ext uri="{FF2B5EF4-FFF2-40B4-BE49-F238E27FC236}">
                <a16:creationId xmlns:a16="http://schemas.microsoft.com/office/drawing/2014/main" id="{C3D12230-FB44-421E-B428-6506C9FD47CF}"/>
              </a:ext>
            </a:extLst>
          </p:cNvPr>
          <p:cNvSpPr>
            <a:spLocks noGrp="1"/>
          </p:cNvSpPr>
          <p:nvPr>
            <p:ph type="title"/>
          </p:nvPr>
        </p:nvSpPr>
        <p:spPr/>
        <p:txBody>
          <a:bodyPr/>
          <a:lstStyle/>
          <a:p>
            <a:r>
              <a:rPr lang="en-US" dirty="0"/>
              <a:t>Roles and Skill Competencies in a Machine Learning project</a:t>
            </a:r>
          </a:p>
        </p:txBody>
      </p:sp>
      <p:sp>
        <p:nvSpPr>
          <p:cNvPr id="4" name="Rectangle 3">
            <a:extLst>
              <a:ext uri="{FF2B5EF4-FFF2-40B4-BE49-F238E27FC236}">
                <a16:creationId xmlns:a16="http://schemas.microsoft.com/office/drawing/2014/main" id="{9BA7F776-9F29-4262-96A3-3E18A41FAF7E}"/>
              </a:ext>
            </a:extLst>
          </p:cNvPr>
          <p:cNvSpPr/>
          <p:nvPr/>
        </p:nvSpPr>
        <p:spPr>
          <a:xfrm>
            <a:off x="270834" y="4664689"/>
            <a:ext cx="3789890" cy="1495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Data Scientist</a:t>
            </a:r>
          </a:p>
          <a:p>
            <a:pPr marL="171450" indent="-171450">
              <a:buFont typeface="Arial" panose="020B0604020202020204" pitchFamily="34" charset="0"/>
              <a:buChar char="•"/>
            </a:pPr>
            <a:r>
              <a:rPr lang="en-US" sz="1050" dirty="0">
                <a:solidFill>
                  <a:schemeClr val="bg1"/>
                </a:solidFill>
              </a:rPr>
              <a:t>An applied mathematics, statistics along with computer science</a:t>
            </a:r>
          </a:p>
          <a:p>
            <a:pPr marL="171450" indent="-171450">
              <a:buFont typeface="Arial" panose="020B0604020202020204" pitchFamily="34" charset="0"/>
              <a:buChar char="•"/>
            </a:pPr>
            <a:r>
              <a:rPr lang="en-US" sz="1050" dirty="0">
                <a:solidFill>
                  <a:schemeClr val="bg1"/>
                </a:solidFill>
              </a:rPr>
              <a:t>Ability to choose appropriate machine learning algorithms, train them, and devise accuracy test plans</a:t>
            </a:r>
          </a:p>
          <a:p>
            <a:pPr marL="171450" indent="-171450">
              <a:buFont typeface="Arial" panose="020B0604020202020204" pitchFamily="34" charset="0"/>
              <a:buChar char="•"/>
            </a:pPr>
            <a:r>
              <a:rPr lang="en-US" sz="1050" dirty="0">
                <a:solidFill>
                  <a:schemeClr val="bg1"/>
                </a:solidFill>
              </a:rPr>
              <a:t>Programming languages such as, Python, Scala, R, SQL</a:t>
            </a:r>
          </a:p>
          <a:p>
            <a:pPr marL="171450" indent="-171450">
              <a:buFont typeface="Arial" panose="020B0604020202020204" pitchFamily="34" charset="0"/>
              <a:buChar char="•"/>
            </a:pPr>
            <a:r>
              <a:rPr lang="en-US" sz="1050" dirty="0">
                <a:solidFill>
                  <a:schemeClr val="bg1"/>
                </a:solidFill>
              </a:rPr>
              <a:t>Interact with Data Analysts to cultivate the desired insights</a:t>
            </a:r>
          </a:p>
          <a:p>
            <a:pPr marL="171450" indent="-171450">
              <a:buFont typeface="Arial" panose="020B0604020202020204" pitchFamily="34" charset="0"/>
              <a:buChar char="•"/>
            </a:pPr>
            <a:r>
              <a:rPr lang="en-US" sz="1050" dirty="0">
                <a:solidFill>
                  <a:schemeClr val="bg1"/>
                </a:solidFill>
              </a:rPr>
              <a:t>Data analysis to help businesses use  their data assets</a:t>
            </a:r>
          </a:p>
          <a:p>
            <a:pPr marL="171450" indent="-171450">
              <a:buFont typeface="Arial" panose="020B0604020202020204" pitchFamily="34" charset="0"/>
              <a:buChar char="•"/>
            </a:pPr>
            <a:r>
              <a:rPr lang="en-US" sz="1050" dirty="0">
                <a:solidFill>
                  <a:schemeClr val="bg1"/>
                </a:solidFill>
              </a:rPr>
              <a:t>Expert in data storytelling to layout complex results and observations in laymen’s terms</a:t>
            </a:r>
          </a:p>
        </p:txBody>
      </p:sp>
      <p:sp>
        <p:nvSpPr>
          <p:cNvPr id="5" name="Rectangle 4">
            <a:extLst>
              <a:ext uri="{FF2B5EF4-FFF2-40B4-BE49-F238E27FC236}">
                <a16:creationId xmlns:a16="http://schemas.microsoft.com/office/drawing/2014/main" id="{6789C85D-56C7-4AD6-BD3E-709227918102}"/>
              </a:ext>
            </a:extLst>
          </p:cNvPr>
          <p:cNvSpPr/>
          <p:nvPr/>
        </p:nvSpPr>
        <p:spPr>
          <a:xfrm>
            <a:off x="9271819" y="685274"/>
            <a:ext cx="274320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solidFill>
                  <a:schemeClr val="bg1"/>
                </a:solidFill>
              </a:rPr>
              <a:t>Data Analyst</a:t>
            </a:r>
          </a:p>
          <a:p>
            <a:pPr marL="171450" indent="-171450">
              <a:buFont typeface="Arial" panose="020B0604020202020204" pitchFamily="34" charset="0"/>
              <a:buChar char="•"/>
            </a:pPr>
            <a:r>
              <a:rPr lang="en-US" sz="1100" dirty="0">
                <a:solidFill>
                  <a:schemeClr val="bg1"/>
                </a:solidFill>
              </a:rPr>
              <a:t>Determine what data will be required</a:t>
            </a:r>
          </a:p>
          <a:p>
            <a:pPr marL="171450" indent="-171450">
              <a:buFont typeface="Arial" panose="020B0604020202020204" pitchFamily="34" charset="0"/>
              <a:buChar char="•"/>
            </a:pPr>
            <a:r>
              <a:rPr lang="en-US" sz="1100" dirty="0">
                <a:solidFill>
                  <a:schemeClr val="bg1"/>
                </a:solidFill>
              </a:rPr>
              <a:t>Clear communication skills</a:t>
            </a:r>
          </a:p>
          <a:p>
            <a:pPr marL="171450" indent="-171450">
              <a:buFont typeface="Arial" panose="020B0604020202020204" pitchFamily="34" charset="0"/>
              <a:buChar char="•"/>
            </a:pPr>
            <a:r>
              <a:rPr lang="en-US" sz="1100" dirty="0">
                <a:solidFill>
                  <a:schemeClr val="bg1"/>
                </a:solidFill>
              </a:rPr>
              <a:t>Some programming skills, e.g., SQL</a:t>
            </a:r>
          </a:p>
          <a:p>
            <a:pPr marL="171450" indent="-171450">
              <a:buFont typeface="Arial" panose="020B0604020202020204" pitchFamily="34" charset="0"/>
              <a:buChar char="•"/>
            </a:pPr>
            <a:r>
              <a:rPr lang="en-US" sz="1100" dirty="0">
                <a:solidFill>
                  <a:schemeClr val="bg1"/>
                </a:solidFill>
              </a:rPr>
              <a:t>Competent in data visualization tools, e.g., Power BI, Tableau, Matplotlib, etc.</a:t>
            </a:r>
          </a:p>
          <a:p>
            <a:pPr marL="171450" indent="-171450">
              <a:buFont typeface="Arial" panose="020B0604020202020204" pitchFamily="34" charset="0"/>
              <a:buChar char="•"/>
            </a:pPr>
            <a:r>
              <a:rPr lang="en-US" sz="1100" dirty="0">
                <a:solidFill>
                  <a:schemeClr val="bg1"/>
                </a:solidFill>
              </a:rPr>
              <a:t>The more data knowledge, the better Data Analyst</a:t>
            </a:r>
          </a:p>
        </p:txBody>
      </p:sp>
      <p:sp>
        <p:nvSpPr>
          <p:cNvPr id="6" name="Rectangle 5">
            <a:extLst>
              <a:ext uri="{FF2B5EF4-FFF2-40B4-BE49-F238E27FC236}">
                <a16:creationId xmlns:a16="http://schemas.microsoft.com/office/drawing/2014/main" id="{15BCEF44-E657-4C1C-B22B-0A8EF86698D6}"/>
              </a:ext>
            </a:extLst>
          </p:cNvPr>
          <p:cNvSpPr/>
          <p:nvPr/>
        </p:nvSpPr>
        <p:spPr>
          <a:xfrm>
            <a:off x="6425827" y="4664691"/>
            <a:ext cx="5589192" cy="1495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100" b="1" dirty="0">
                <a:solidFill>
                  <a:schemeClr val="bg1"/>
                </a:solidFill>
              </a:rPr>
              <a:t>Data Engineer</a:t>
            </a:r>
          </a:p>
          <a:p>
            <a:pPr marL="171450" indent="-171450">
              <a:buFont typeface="Arial" panose="020B0604020202020204" pitchFamily="34" charset="0"/>
              <a:buChar char="•"/>
            </a:pPr>
            <a:r>
              <a:rPr lang="en-US" sz="1100" dirty="0">
                <a:solidFill>
                  <a:schemeClr val="bg1"/>
                </a:solidFill>
              </a:rPr>
              <a:t>Programming background, possibly a computer science degree, and languages such as, Python, Scala, Java, SQL</a:t>
            </a:r>
          </a:p>
          <a:p>
            <a:pPr marL="171450" indent="-171450">
              <a:buFont typeface="Arial" panose="020B0604020202020204" pitchFamily="34" charset="0"/>
              <a:buChar char="•"/>
            </a:pPr>
            <a:r>
              <a:rPr lang="en-US" sz="1100" dirty="0">
                <a:solidFill>
                  <a:schemeClr val="bg1"/>
                </a:solidFill>
              </a:rPr>
              <a:t>Create data pipelines at scale, integrating big data technologies</a:t>
            </a:r>
          </a:p>
          <a:p>
            <a:pPr marL="171450" indent="-171450">
              <a:buFont typeface="Arial" panose="020B0604020202020204" pitchFamily="34" charset="0"/>
              <a:buChar char="•"/>
            </a:pPr>
            <a:r>
              <a:rPr lang="en-US" sz="1100" dirty="0">
                <a:solidFill>
                  <a:schemeClr val="bg1"/>
                </a:solidFill>
              </a:rPr>
              <a:t>Deep understanding of data technologies and frameworks and integration with data pipelines</a:t>
            </a:r>
          </a:p>
          <a:p>
            <a:pPr marL="171450" indent="-171450">
              <a:buFont typeface="Arial" panose="020B0604020202020204" pitchFamily="34" charset="0"/>
              <a:buChar char="•"/>
            </a:pPr>
            <a:r>
              <a:rPr lang="en-US" sz="1100" dirty="0">
                <a:solidFill>
                  <a:schemeClr val="bg1"/>
                </a:solidFill>
              </a:rPr>
              <a:t>Work with teams responsible for clusters, DevOps, and DataOps</a:t>
            </a:r>
          </a:p>
          <a:p>
            <a:pPr marL="171450" indent="-171450">
              <a:buFont typeface="Arial" panose="020B0604020202020204" pitchFamily="34" charset="0"/>
              <a:buChar char="•"/>
            </a:pPr>
            <a:r>
              <a:rPr lang="en-US" sz="1100" dirty="0">
                <a:solidFill>
                  <a:schemeClr val="bg1"/>
                </a:solidFill>
              </a:rPr>
              <a:t>Implement machine learning algorithms chosen by data scientist</a:t>
            </a:r>
          </a:p>
        </p:txBody>
      </p:sp>
      <p:sp>
        <p:nvSpPr>
          <p:cNvPr id="7" name="Rectangle 6">
            <a:extLst>
              <a:ext uri="{FF2B5EF4-FFF2-40B4-BE49-F238E27FC236}">
                <a16:creationId xmlns:a16="http://schemas.microsoft.com/office/drawing/2014/main" id="{8958D321-F062-44D6-A5E4-DD3CDA7D86C5}"/>
              </a:ext>
            </a:extLst>
          </p:cNvPr>
          <p:cNvSpPr/>
          <p:nvPr/>
        </p:nvSpPr>
        <p:spPr>
          <a:xfrm>
            <a:off x="270834" y="685274"/>
            <a:ext cx="378989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Software Engineer</a:t>
            </a:r>
          </a:p>
          <a:p>
            <a:pPr marL="166688" indent="-166688">
              <a:buFont typeface="Arial" panose="020B0604020202020204" pitchFamily="34" charset="0"/>
              <a:buChar char="•"/>
            </a:pPr>
            <a:r>
              <a:rPr lang="en-US" sz="1100" dirty="0"/>
              <a:t>Help Data Scientist write scripts</a:t>
            </a:r>
          </a:p>
          <a:p>
            <a:pPr marL="166688" indent="-166688">
              <a:buFont typeface="Arial" panose="020B0604020202020204" pitchFamily="34" charset="0"/>
              <a:buChar char="•"/>
            </a:pPr>
            <a:r>
              <a:rPr lang="en-US" sz="1100" dirty="0"/>
              <a:t>Ensure standards and policies are followed</a:t>
            </a:r>
          </a:p>
          <a:p>
            <a:pPr marL="166688" indent="-166688">
              <a:buFont typeface="Arial" panose="020B0604020202020204" pitchFamily="34" charset="0"/>
              <a:buChar char="•"/>
            </a:pPr>
            <a:r>
              <a:rPr lang="en-US" sz="1100" dirty="0"/>
              <a:t>Appropriate access controls and policies are used</a:t>
            </a:r>
          </a:p>
          <a:p>
            <a:pPr marL="166688" indent="-166688">
              <a:buFont typeface="Arial" panose="020B0604020202020204" pitchFamily="34" charset="0"/>
              <a:buChar char="•"/>
            </a:pPr>
            <a:r>
              <a:rPr lang="en-US" sz="1100" dirty="0"/>
              <a:t>Create  deployment packages</a:t>
            </a:r>
          </a:p>
          <a:p>
            <a:pPr marL="166688" indent="-166688">
              <a:buFont typeface="Arial" panose="020B0604020202020204" pitchFamily="34" charset="0"/>
              <a:buChar char="•"/>
            </a:pPr>
            <a:r>
              <a:rPr lang="en-US" sz="1100" dirty="0"/>
              <a:t>Help deployment teams with the ML service deployment</a:t>
            </a:r>
          </a:p>
          <a:p>
            <a:pPr marL="166688" indent="-166688">
              <a:buFont typeface="Arial" panose="020B0604020202020204" pitchFamily="34" charset="0"/>
              <a:buChar char="•"/>
            </a:pPr>
            <a:r>
              <a:rPr lang="en-US" sz="1100" dirty="0"/>
              <a:t>Help preserve source code, binaries and versions</a:t>
            </a:r>
          </a:p>
          <a:p>
            <a:endParaRPr lang="en-US" sz="1100" dirty="0"/>
          </a:p>
        </p:txBody>
      </p:sp>
      <p:sp>
        <p:nvSpPr>
          <p:cNvPr id="8" name="Rectangle 7">
            <a:extLst>
              <a:ext uri="{FF2B5EF4-FFF2-40B4-BE49-F238E27FC236}">
                <a16:creationId xmlns:a16="http://schemas.microsoft.com/office/drawing/2014/main" id="{E1EE7DD2-61A3-4F55-AA60-2743F987667C}"/>
              </a:ext>
            </a:extLst>
          </p:cNvPr>
          <p:cNvSpPr/>
          <p:nvPr/>
        </p:nvSpPr>
        <p:spPr>
          <a:xfrm>
            <a:off x="6425827" y="685274"/>
            <a:ext cx="2743200" cy="149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en-US" sz="1100" b="1" dirty="0"/>
              <a:t>Business Analyst</a:t>
            </a:r>
          </a:p>
          <a:p>
            <a:pPr marL="166688" lvl="1" indent="-166688">
              <a:buFont typeface="Arial" panose="020B0604020202020204" pitchFamily="34" charset="0"/>
              <a:buChar char="•"/>
            </a:pPr>
            <a:r>
              <a:rPr lang="en-US" sz="1100" dirty="0"/>
              <a:t>Business domain knowledge</a:t>
            </a:r>
          </a:p>
          <a:p>
            <a:pPr marL="166688" lvl="1" indent="-166688">
              <a:buFont typeface="Arial" panose="020B0604020202020204" pitchFamily="34" charset="0"/>
              <a:buChar char="•"/>
            </a:pPr>
            <a:r>
              <a:rPr lang="en-US" sz="1100" dirty="0"/>
              <a:t>Effective business requirements gathering</a:t>
            </a:r>
          </a:p>
          <a:p>
            <a:pPr marL="166688" lvl="1" indent="-166688">
              <a:buFont typeface="Arial" panose="020B0604020202020204" pitchFamily="34" charset="0"/>
              <a:buChar char="•"/>
            </a:pPr>
            <a:r>
              <a:rPr lang="en-US" sz="1100" dirty="0"/>
              <a:t>Run stakeholder meetings</a:t>
            </a:r>
          </a:p>
          <a:p>
            <a:pPr marL="166688" lvl="1" indent="-166688">
              <a:buFont typeface="Arial" panose="020B0604020202020204" pitchFamily="34" charset="0"/>
              <a:buChar char="•"/>
            </a:pPr>
            <a:r>
              <a:rPr lang="en-US" sz="1100" dirty="0"/>
              <a:t>Good presentation skills</a:t>
            </a:r>
          </a:p>
          <a:p>
            <a:pPr marL="166688" lvl="1" indent="-166688">
              <a:buFont typeface="Arial" panose="020B0604020202020204" pitchFamily="34" charset="0"/>
              <a:buChar char="•"/>
            </a:pPr>
            <a:r>
              <a:rPr lang="en-US" sz="1100" dirty="0"/>
              <a:t>Great communication skills</a:t>
            </a:r>
          </a:p>
          <a:p>
            <a:pPr marL="166688" lvl="1" indent="-166688">
              <a:buFont typeface="Arial" panose="020B0604020202020204" pitchFamily="34" charset="0"/>
              <a:buChar char="•"/>
            </a:pPr>
            <a:r>
              <a:rPr lang="en-US" sz="1100" dirty="0"/>
              <a:t>Always in-sync with stakeholders and product owners</a:t>
            </a:r>
          </a:p>
          <a:p>
            <a:endParaRPr lang="en-US" sz="1100" dirty="0"/>
          </a:p>
        </p:txBody>
      </p:sp>
      <p:cxnSp>
        <p:nvCxnSpPr>
          <p:cNvPr id="15" name="Connector: Elbow 14">
            <a:extLst>
              <a:ext uri="{FF2B5EF4-FFF2-40B4-BE49-F238E27FC236}">
                <a16:creationId xmlns:a16="http://schemas.microsoft.com/office/drawing/2014/main" id="{C1929CCA-3A50-4DC6-8AF5-7222BB28BE77}"/>
              </a:ext>
            </a:extLst>
          </p:cNvPr>
          <p:cNvCxnSpPr>
            <a:cxnSpLocks/>
            <a:endCxn id="8" idx="1"/>
          </p:cNvCxnSpPr>
          <p:nvPr/>
        </p:nvCxnSpPr>
        <p:spPr>
          <a:xfrm flipV="1">
            <a:off x="5309419" y="1435082"/>
            <a:ext cx="1116408" cy="482208"/>
          </a:xfrm>
          <a:prstGeom prst="bentConnector3">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C72E269-6FE3-4667-96F8-B10C3F3524C4}"/>
              </a:ext>
            </a:extLst>
          </p:cNvPr>
          <p:cNvCxnSpPr>
            <a:cxnSpLocks/>
            <a:endCxn id="5" idx="2"/>
          </p:cNvCxnSpPr>
          <p:nvPr/>
        </p:nvCxnSpPr>
        <p:spPr>
          <a:xfrm flipV="1">
            <a:off x="7855974" y="2184890"/>
            <a:ext cx="2787445" cy="1020426"/>
          </a:xfrm>
          <a:prstGeom prst="bentConnector2">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07780989-E1C5-4680-992B-925F2F8A6D00}"/>
              </a:ext>
            </a:extLst>
          </p:cNvPr>
          <p:cNvCxnSpPr>
            <a:cxnSpLocks/>
          </p:cNvCxnSpPr>
          <p:nvPr/>
        </p:nvCxnSpPr>
        <p:spPr>
          <a:xfrm rot="16200000" flipV="1">
            <a:off x="1282650" y="2592942"/>
            <a:ext cx="1859224" cy="688264"/>
          </a:xfrm>
          <a:prstGeom prst="bentConnector3">
            <a:avLst>
              <a:gd name="adj1" fmla="val 818"/>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1754F7B-359B-4186-9CEF-E6A8524ADA1E}"/>
              </a:ext>
            </a:extLst>
          </p:cNvPr>
          <p:cNvCxnSpPr>
            <a:cxnSpLocks/>
          </p:cNvCxnSpPr>
          <p:nvPr/>
        </p:nvCxnSpPr>
        <p:spPr>
          <a:xfrm flipH="1">
            <a:off x="4060724" y="5273935"/>
            <a:ext cx="983224" cy="0"/>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69635A33-0F34-4F65-B126-8A998B4911C8}"/>
              </a:ext>
            </a:extLst>
          </p:cNvPr>
          <p:cNvCxnSpPr>
            <a:cxnSpLocks/>
          </p:cNvCxnSpPr>
          <p:nvPr/>
        </p:nvCxnSpPr>
        <p:spPr>
          <a:xfrm>
            <a:off x="7855976" y="3205318"/>
            <a:ext cx="1617851" cy="1437185"/>
          </a:xfrm>
          <a:prstGeom prst="bentConnector3">
            <a:avLst>
              <a:gd name="adj1" fmla="val 99227"/>
            </a:avLst>
          </a:prstGeom>
          <a:ln w="25400">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85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BCBC-B44F-4603-8855-817A57B5ED58}"/>
              </a:ext>
            </a:extLst>
          </p:cNvPr>
          <p:cNvSpPr>
            <a:spLocks noGrp="1"/>
          </p:cNvSpPr>
          <p:nvPr>
            <p:ph type="title"/>
          </p:nvPr>
        </p:nvSpPr>
        <p:spPr/>
        <p:txBody>
          <a:bodyPr/>
          <a:lstStyle/>
          <a:p>
            <a:r>
              <a:rPr lang="en-US" dirty="0"/>
              <a:t>Thoughts from the practitioners</a:t>
            </a:r>
          </a:p>
        </p:txBody>
      </p:sp>
      <p:sp>
        <p:nvSpPr>
          <p:cNvPr id="3" name="Rectangle 2">
            <a:extLst>
              <a:ext uri="{FF2B5EF4-FFF2-40B4-BE49-F238E27FC236}">
                <a16:creationId xmlns:a16="http://schemas.microsoft.com/office/drawing/2014/main" id="{4AE7DD84-DA44-438C-A231-17C99F2DBD15}"/>
              </a:ext>
            </a:extLst>
          </p:cNvPr>
          <p:cNvSpPr/>
          <p:nvPr/>
        </p:nvSpPr>
        <p:spPr>
          <a:xfrm>
            <a:off x="4498108" y="1116606"/>
            <a:ext cx="7025298" cy="5321970"/>
          </a:xfrm>
          <a:prstGeom prst="rect">
            <a:avLst/>
          </a:prstGeom>
        </p:spPr>
        <p:txBody>
          <a:bodyPr wrap="square" numCol="1">
            <a:spAutoFit/>
          </a:bodyPr>
          <a:lstStyle/>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Domain expertise is essential</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analyst, data analyst, data scientist and data engineer need to work together</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Cross training is beneficial</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analyst and data scientist work on data enrichment process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engineer does the data cleansing, wrangling and enrichment</a:t>
            </a:r>
          </a:p>
          <a:p>
            <a:pPr marL="230188" lvl="1" indent="-230188">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Scientist provides the Math and creates modeling</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Software engineering creates deployment and service endpoints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Expect to deal with structured data (e.g., database data, spreadsheet), semi-structured data (e.g., XML, JSON) and or unstructured data (log files, audio, video, social media)</a:t>
            </a:r>
          </a:p>
          <a:p>
            <a:pPr marL="230188" lvl="1" indent="-230188">
              <a:spcAft>
                <a:spcPts val="700"/>
              </a:spcAft>
              <a:buFont typeface="Symbol" panose="05050102010706020507" pitchFamily="18" charset="2"/>
              <a:buChar char=""/>
            </a:pPr>
            <a:r>
              <a:rPr lang="en-US" sz="1200" dirty="0">
                <a:ea typeface="Calibri" panose="020F0502020204030204" pitchFamily="34" charset="0"/>
                <a:cs typeface="Calibri" panose="020F0502020204030204" pitchFamily="34" charset="0"/>
              </a:rPr>
              <a:t>Data curation skills  such </a:t>
            </a:r>
            <a:r>
              <a:rPr lang="en-US" sz="1200" dirty="0">
                <a:cs typeface="Calibri" panose="020F0502020204030204" pitchFamily="34" charset="0"/>
              </a:rPr>
              <a:t>as, handle Null values, handle imbalances, remove Noise, cleanse data, normalize data, and categorize data </a:t>
            </a:r>
            <a:r>
              <a:rPr lang="en-US" sz="1200" dirty="0">
                <a:ea typeface="Calibri" panose="020F0502020204030204" pitchFamily="34" charset="0"/>
                <a:cs typeface="Calibri" panose="020F0502020204030204" pitchFamily="34" charset="0"/>
              </a:rPr>
              <a:t>are essential for feature engineering and selection</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Most frequently used well-known Math concepts: Linear Algebra; Matrix algebra and eigenvalues; Calculus for Data Science; Derivatives and gradients; Gradient Descent, and a simple neural network</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Some well-known Math packages: Pandas - for data wrangling, NumPy - for large, multi-dimensional arrays, matrices, and high-level mathematical functions, SciPy - for linear algebra, interpolation, optimization, integration, and statistics, Matplotlib-  for an object-oriented API for embedding plots into applications, Seaborn for </a:t>
            </a:r>
            <a:r>
              <a:rPr lang="en-US" sz="1200" spc="10" dirty="0">
                <a:solidFill>
                  <a:srgbClr val="444444"/>
                </a:solidFill>
                <a:ea typeface="Calibri" panose="020F0502020204030204" pitchFamily="34" charset="0"/>
                <a:cs typeface="Times New Roman" panose="02020603050405020304" pitchFamily="18" charset="0"/>
              </a:rPr>
              <a:t>data visualization</a:t>
            </a:r>
            <a:r>
              <a:rPr lang="en-US" sz="1200" dirty="0">
                <a:ea typeface="Times New Roman" panose="02020603050405020304" pitchFamily="18" charset="0"/>
                <a:cs typeface="Calibri" panose="020F0502020204030204" pitchFamily="34" charset="0"/>
              </a:rPr>
              <a:t> , Scikit Learn for supervised and unsupervised learning algorithms, and TensorFlow - to create large-scale neural networks</a:t>
            </a:r>
            <a:endParaRPr lang="en-US" sz="1200" dirty="0">
              <a:ea typeface="Calibri" panose="020F0502020204030204" pitchFamily="34" charset="0"/>
              <a:cs typeface="Times New Roman" panose="02020603050405020304" pitchFamily="18" charset="0"/>
            </a:endParaRPr>
          </a:p>
          <a:p>
            <a:pPr marL="230188" marR="0" lvl="1" indent="-230188">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To create a model - Adopt the 5E’s model approach - Engage, Explore, Explain, Elaborate, and evaluate</a:t>
            </a:r>
            <a:endParaRPr lang="en-US" sz="1200" dirty="0">
              <a:ea typeface="Calibri" panose="020F0502020204030204" pitchFamily="34" charset="0"/>
              <a:cs typeface="Times New Roman" panose="02020603050405020304" pitchFamily="18" charset="0"/>
            </a:endParaRPr>
          </a:p>
          <a:p>
            <a:pPr marL="685800" lvl="1" indent="-228600">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Use data access</a:t>
            </a:r>
          </a:p>
          <a:p>
            <a:pPr marL="685800" lvl="1" indent="-228600">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Use regression and classification to make predictions</a:t>
            </a:r>
            <a:endParaRPr lang="en-US" sz="1200" dirty="0">
              <a:ea typeface="Calibri" panose="020F0502020204030204" pitchFamily="34" charset="0"/>
              <a:cs typeface="Times New Roman" panose="02020603050405020304" pitchFamily="18" charset="0"/>
            </a:endParaRPr>
          </a:p>
        </p:txBody>
      </p:sp>
      <p:pic>
        <p:nvPicPr>
          <p:cNvPr id="4" name="Picture 2" descr="Machine generated alternative text:&#10;000 &#10;1 c' D 0100110100011± &#10;110D010000011010103_i• &#10;01010 &#10;/@111001101010001••' &#10;•0 0 1101000 &#10;000'000001101'101 &#10;.n@1100110101000»-- &#10;-1 &#10;Machine Learning &#10;CoES -The Heart &#10;of ah Intelligent &#10;—o &#10;Organization ">
            <a:extLst>
              <a:ext uri="{FF2B5EF4-FFF2-40B4-BE49-F238E27FC236}">
                <a16:creationId xmlns:a16="http://schemas.microsoft.com/office/drawing/2014/main" id="{7502FD7E-57D9-4D20-9191-35BD290567AF}"/>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47347"/>
          <a:stretch/>
        </p:blipFill>
        <p:spPr bwMode="auto">
          <a:xfrm>
            <a:off x="196770" y="1364096"/>
            <a:ext cx="4004079" cy="41298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D91899-A758-40EE-83A5-123D75347D7E}"/>
              </a:ext>
            </a:extLst>
          </p:cNvPr>
          <p:cNvSpPr txBox="1"/>
          <p:nvPr/>
        </p:nvSpPr>
        <p:spPr>
          <a:xfrm>
            <a:off x="108155" y="587969"/>
            <a:ext cx="11751332" cy="523220"/>
          </a:xfrm>
          <a:prstGeom prst="rect">
            <a:avLst/>
          </a:prstGeom>
          <a:noFill/>
        </p:spPr>
        <p:txBody>
          <a:bodyPr wrap="square" rtlCol="0">
            <a:spAutoFit/>
          </a:bodyPr>
          <a:lstStyle/>
          <a:p>
            <a:r>
              <a:rPr lang="en-US" sz="1400" dirty="0"/>
              <a:t>The items depicted below are  thoughts and experiences shared by Machine Learning practitioners. They should provide pragmatic guidance for the successful creation and adoption of a ML/AI COE. </a:t>
            </a:r>
          </a:p>
        </p:txBody>
      </p:sp>
    </p:spTree>
    <p:extLst>
      <p:ext uri="{BB962C8B-B14F-4D97-AF65-F5344CB8AC3E}">
        <p14:creationId xmlns:p14="http://schemas.microsoft.com/office/powerpoint/2010/main" val="240020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BCBC-B44F-4603-8855-817A57B5ED58}"/>
              </a:ext>
            </a:extLst>
          </p:cNvPr>
          <p:cNvSpPr>
            <a:spLocks noGrp="1"/>
          </p:cNvSpPr>
          <p:nvPr>
            <p:ph type="title"/>
          </p:nvPr>
        </p:nvSpPr>
        <p:spPr/>
        <p:txBody>
          <a:bodyPr/>
          <a:lstStyle/>
          <a:p>
            <a:r>
              <a:rPr lang="en-US" dirty="0"/>
              <a:t>Thoughts from the practitioners </a:t>
            </a:r>
            <a:r>
              <a:rPr lang="en-US" sz="1800" dirty="0"/>
              <a:t>(cont’d)</a:t>
            </a:r>
            <a:endParaRPr lang="en-US" dirty="0"/>
          </a:p>
        </p:txBody>
      </p:sp>
      <p:sp>
        <p:nvSpPr>
          <p:cNvPr id="3" name="Rectangle 2">
            <a:extLst>
              <a:ext uri="{FF2B5EF4-FFF2-40B4-BE49-F238E27FC236}">
                <a16:creationId xmlns:a16="http://schemas.microsoft.com/office/drawing/2014/main" id="{4AE7DD84-DA44-438C-A231-17C99F2DBD15}"/>
              </a:ext>
            </a:extLst>
          </p:cNvPr>
          <p:cNvSpPr/>
          <p:nvPr/>
        </p:nvSpPr>
        <p:spPr>
          <a:xfrm>
            <a:off x="4640827" y="688255"/>
            <a:ext cx="7022592" cy="5316840"/>
          </a:xfrm>
          <a:prstGeom prst="rect">
            <a:avLst/>
          </a:prstGeom>
        </p:spPr>
        <p:txBody>
          <a:bodyPr wrap="square" numCol="1">
            <a:spAutoFit/>
          </a:bodyPr>
          <a:lstStyle/>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Create Prototype‐based models</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Apply model to data and validate</a:t>
            </a:r>
            <a:endParaRPr lang="en-US" sz="1200" dirty="0">
              <a:ea typeface="Calibri" panose="020F0502020204030204" pitchFamily="34" charset="0"/>
              <a:cs typeface="Times New Roman" panose="02020603050405020304" pitchFamily="18" charset="0"/>
            </a:endParaRPr>
          </a:p>
          <a:p>
            <a:pPr marL="1143000" marR="0" lvl="2" indent="-228600">
              <a:spcBef>
                <a:spcPts val="0"/>
              </a:spcBef>
              <a:spcAft>
                <a:spcPts val="700"/>
              </a:spcAft>
              <a:buFont typeface="Courier New" panose="02070309020205020404" pitchFamily="49" charset="0"/>
              <a:buChar char="o"/>
            </a:pPr>
            <a:r>
              <a:rPr lang="en-US" sz="1200" dirty="0">
                <a:ea typeface="Times New Roman" panose="02020603050405020304" pitchFamily="18" charset="0"/>
                <a:cs typeface="Calibri" panose="020F0502020204030204" pitchFamily="34" charset="0"/>
              </a:rPr>
              <a:t>Start with the internal data - cleanse, wrangle and enrich data</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Compare old model to new model</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Compare different models</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The input data can be biased</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Prevent model bias - use a representative dataset, choose the right model, perform real-world testing on real-world datasets; Use multiple people to code the data, have participants review results, use disparate data sources, check for alternative explanations, review findings with peers</a:t>
            </a:r>
          </a:p>
          <a:p>
            <a:pPr marL="1143000" lvl="2" indent="-228600">
              <a:spcAft>
                <a:spcPts val="700"/>
              </a:spcAft>
              <a:buFont typeface="Courier New" panose="02070309020205020404" pitchFamily="49" charset="0"/>
              <a:buChar char="o"/>
            </a:pPr>
            <a:r>
              <a:rPr lang="en-US" sz="1200" dirty="0">
                <a:cs typeface="Calibri" panose="020F0502020204030204" pitchFamily="34" charset="0"/>
              </a:rPr>
              <a:t>Deploy - AWS cloud, API Gateway control, Direct Connect, Django, Flask, Azure Runbooks, ML Studio</a:t>
            </a:r>
          </a:p>
          <a:p>
            <a:pPr marL="176213" marR="0" lvl="1" indent="-176213">
              <a:spcBef>
                <a:spcPts val="0"/>
              </a:spcBef>
              <a:spcAft>
                <a:spcPts val="700"/>
              </a:spcAft>
              <a:buFont typeface="Symbol" panose="05050102010706020507" pitchFamily="18" charset="2"/>
              <a:buChar char=""/>
            </a:pPr>
            <a:r>
              <a:rPr lang="en-US" sz="1200" dirty="0">
                <a:cs typeface="Calibri" panose="020F0502020204030204" pitchFamily="34" charset="0"/>
              </a:rPr>
              <a:t>Implement Machine Learning as a service to provide real-time predictions</a:t>
            </a:r>
          </a:p>
          <a:p>
            <a:pPr marL="176213" marR="0" lvl="1" indent="-176213">
              <a:spcBef>
                <a:spcPts val="0"/>
              </a:spcBef>
              <a:spcAft>
                <a:spcPts val="700"/>
              </a:spcAft>
              <a:buFont typeface="Symbol" panose="05050102010706020507" pitchFamily="18" charset="2"/>
              <a:buChar char=""/>
            </a:pPr>
            <a:r>
              <a:rPr lang="en-US" sz="1200" dirty="0">
                <a:cs typeface="Calibri" panose="020F0502020204030204" pitchFamily="34" charset="0"/>
              </a:rPr>
              <a:t>Implement Stream analytics and machine learning capabilities to provide recommendations and detect fraud/issues in real-time</a:t>
            </a:r>
            <a:endParaRPr lang="en-US" sz="1200" b="1" dirty="0">
              <a:ea typeface="Times New Roman" panose="02020603050405020304" pitchFamily="18" charset="0"/>
              <a:cs typeface="Calibri" panose="020F0502020204030204" pitchFamily="34" charset="0"/>
            </a:endParaRPr>
          </a:p>
          <a:p>
            <a:pPr marR="0">
              <a:spcBef>
                <a:spcPts val="0"/>
              </a:spcBef>
              <a:spcAft>
                <a:spcPts val="700"/>
              </a:spcAft>
            </a:pPr>
            <a:r>
              <a:rPr lang="en-US" sz="1200" b="1" dirty="0">
                <a:ea typeface="Times New Roman" panose="02020603050405020304" pitchFamily="18" charset="0"/>
                <a:cs typeface="Calibri" panose="020F0502020204030204" pitchFamily="34" charset="0"/>
              </a:rPr>
              <a:t>Lessons Learned</a:t>
            </a:r>
            <a:endParaRPr lang="en-US" sz="1200" b="1"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Business owners and product owners are critical</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Good data is very important - data cleansing, preparation and enrichment are critical</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Must have knowledge to create models and the judgment to use the right models</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Leverage automatic model tuning using tools such as, </a:t>
            </a:r>
            <a:r>
              <a:rPr lang="en-US" sz="1200" dirty="0" err="1">
                <a:ea typeface="Times New Roman" panose="02020603050405020304" pitchFamily="18" charset="0"/>
                <a:cs typeface="Calibri" panose="020F0502020204030204" pitchFamily="34" charset="0"/>
              </a:rPr>
              <a:t>Autopiler</a:t>
            </a:r>
            <a:r>
              <a:rPr lang="en-US" sz="1200" dirty="0">
                <a:ea typeface="Times New Roman" panose="02020603050405020304" pitchFamily="18" charset="0"/>
                <a:cs typeface="Calibri" panose="020F0502020204030204" pitchFamily="34" charset="0"/>
              </a:rPr>
              <a:t>, AWS </a:t>
            </a:r>
            <a:r>
              <a:rPr lang="en-US" sz="1200" dirty="0" err="1">
                <a:ea typeface="Times New Roman" panose="02020603050405020304" pitchFamily="18" charset="0"/>
                <a:cs typeface="Calibri" panose="020F0502020204030204" pitchFamily="34" charset="0"/>
              </a:rPr>
              <a:t>SageMaker</a:t>
            </a:r>
            <a:r>
              <a:rPr lang="en-US" sz="1200" dirty="0">
                <a:ea typeface="Times New Roman" panose="02020603050405020304" pitchFamily="18" charset="0"/>
                <a:cs typeface="Calibri" panose="020F0502020204030204" pitchFamily="34" charset="0"/>
              </a:rPr>
              <a:t>, Azure </a:t>
            </a:r>
            <a:r>
              <a:rPr lang="en-US" sz="1200" dirty="0" err="1">
                <a:ea typeface="Times New Roman" panose="02020603050405020304" pitchFamily="18" charset="0"/>
                <a:cs typeface="Calibri" panose="020F0502020204030204" pitchFamily="34" charset="0"/>
              </a:rPr>
              <a:t>HyperParameters</a:t>
            </a:r>
            <a:endParaRPr lang="en-US" sz="1200" dirty="0">
              <a:ea typeface="Calibri" panose="020F0502020204030204" pitchFamily="34" charset="0"/>
              <a:cs typeface="Times New Roman" panose="02020603050405020304" pitchFamily="18" charset="0"/>
            </a:endParaRPr>
          </a:p>
          <a:p>
            <a:pPr marL="176213" marR="0" lvl="0" indent="-176213">
              <a:spcBef>
                <a:spcPts val="0"/>
              </a:spcBef>
              <a:spcAft>
                <a:spcPts val="700"/>
              </a:spcAft>
              <a:buFont typeface="Symbol" panose="05050102010706020507" pitchFamily="18" charset="2"/>
              <a:buChar char=""/>
            </a:pPr>
            <a:r>
              <a:rPr lang="en-US" sz="1200" dirty="0">
                <a:ea typeface="Times New Roman" panose="02020603050405020304" pitchFamily="18" charset="0"/>
                <a:cs typeface="Calibri" panose="020F0502020204030204" pitchFamily="34" charset="0"/>
              </a:rPr>
              <a:t>Data engineers to need to ensure data pipeline with appropriate roadmaps </a:t>
            </a:r>
            <a:endParaRPr lang="en-US" sz="1200" dirty="0">
              <a:effectLst/>
              <a:ea typeface="Calibri" panose="020F0502020204030204" pitchFamily="34" charset="0"/>
              <a:cs typeface="Times New Roman" panose="02020603050405020304" pitchFamily="18" charset="0"/>
            </a:endParaRPr>
          </a:p>
        </p:txBody>
      </p:sp>
      <p:pic>
        <p:nvPicPr>
          <p:cNvPr id="1026" name="Picture 2" descr="Machine generated alternative text:&#10;000 &#10;1 c' D 0100110100011± &#10;110D010000011010103_i• &#10;01010 &#10;/@111001101010001••' &#10;•0 0 1101000 &#10;000'000001101'101 &#10;.n@1100110101000»-- &#10;-1 &#10;Machine Learning &#10;CoES -The Heart &#10;of ah Intelligent &#10;—o &#10;Organization ">
            <a:extLst>
              <a:ext uri="{FF2B5EF4-FFF2-40B4-BE49-F238E27FC236}">
                <a16:creationId xmlns:a16="http://schemas.microsoft.com/office/drawing/2014/main" id="{19C85DEA-050F-4FA5-AA0A-DFB49D8F9A83}"/>
              </a:ext>
            </a:extLst>
          </p:cNvPr>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47347"/>
          <a:stretch/>
        </p:blipFill>
        <p:spPr bwMode="auto">
          <a:xfrm>
            <a:off x="196770" y="1364096"/>
            <a:ext cx="4004079" cy="412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3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9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22E4A1-0CDF-43C3-9510-16BC17D305DC}"/>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01808" y="825910"/>
            <a:ext cx="6577186" cy="5122605"/>
          </a:xfrm>
          <a:prstGeom prst="rect">
            <a:avLst/>
          </a:prstGeom>
        </p:spPr>
      </p:pic>
      <p:sp>
        <p:nvSpPr>
          <p:cNvPr id="2" name="Title 1"/>
          <p:cNvSpPr>
            <a:spLocks noGrp="1"/>
          </p:cNvSpPr>
          <p:nvPr>
            <p:ph type="title"/>
          </p:nvPr>
        </p:nvSpPr>
        <p:spPr/>
        <p:txBody>
          <a:bodyPr/>
          <a:lstStyle/>
          <a:p>
            <a:r>
              <a:rPr lang="en-US" dirty="0"/>
              <a:t>Agenda</a:t>
            </a:r>
          </a:p>
        </p:txBody>
      </p:sp>
      <p:pic>
        <p:nvPicPr>
          <p:cNvPr id="1036" name="Picture 12" descr="Image result for agenda illustration"/>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369" b="100000" l="9816" r="89980">
                        <a14:foregroundMark x1="35276" y1="23363" x2="35276" y2="23363"/>
                        <a14:foregroundMark x1="35890" y1="23656" x2="35890" y2="23656"/>
                        <a14:foregroundMark x1="44070" y1="23851" x2="44070" y2="23851"/>
                        <a14:foregroundMark x1="45706" y1="23069" x2="45706" y2="23069"/>
                        <a14:foregroundMark x1="50511" y1="20919" x2="50511" y2="20919"/>
                        <a14:foregroundMark x1="50511" y1="20919" x2="50511" y2="20919"/>
                        <a14:foregroundMark x1="51329" y1="20626" x2="51329" y2="20626"/>
                        <a14:foregroundMark x1="83947" y1="82502" x2="83947" y2="82502"/>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610327" y="1666248"/>
            <a:ext cx="3041858" cy="31818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261B5B9-E1DC-4D58-80D9-FCAF3DBBE18B}"/>
              </a:ext>
            </a:extLst>
          </p:cNvPr>
          <p:cNvSpPr/>
          <p:nvPr/>
        </p:nvSpPr>
        <p:spPr>
          <a:xfrm>
            <a:off x="1317520" y="1068496"/>
            <a:ext cx="6096000" cy="4708981"/>
          </a:xfrm>
          <a:prstGeom prst="rect">
            <a:avLst/>
          </a:prstGeom>
        </p:spPr>
        <p:txBody>
          <a:bodyPr>
            <a:spAutoFit/>
          </a:bodyPr>
          <a:lstStyle/>
          <a:p>
            <a:pPr marL="514350" indent="-514350">
              <a:spcAft>
                <a:spcPts val="900"/>
              </a:spcAft>
              <a:buClr>
                <a:srgbClr val="0070C0"/>
              </a:buClr>
              <a:buFont typeface="+mj-lt"/>
              <a:buAutoNum type="arabicPeriod"/>
            </a:pPr>
            <a:r>
              <a:rPr lang="en-US" sz="2400" dirty="0">
                <a:solidFill>
                  <a:srgbClr val="0070C0"/>
                </a:solidFill>
              </a:rPr>
              <a:t>COE - Overview</a:t>
            </a:r>
          </a:p>
          <a:p>
            <a:pPr marL="514350" indent="-514350">
              <a:spcAft>
                <a:spcPts val="900"/>
              </a:spcAft>
              <a:buClr>
                <a:srgbClr val="0070C0"/>
              </a:buClr>
              <a:buFont typeface="+mj-lt"/>
              <a:buAutoNum type="arabicPeriod"/>
            </a:pPr>
            <a:r>
              <a:rPr lang="en-US" sz="2400" dirty="0">
                <a:solidFill>
                  <a:srgbClr val="0070C0"/>
                </a:solidFill>
              </a:rPr>
              <a:t>COE Responsibilities and advantages</a:t>
            </a:r>
          </a:p>
          <a:p>
            <a:pPr marL="514350" indent="-514350">
              <a:spcAft>
                <a:spcPts val="900"/>
              </a:spcAft>
              <a:buClr>
                <a:srgbClr val="0070C0"/>
              </a:buClr>
              <a:buFont typeface="+mj-lt"/>
              <a:buAutoNum type="arabicPeriod"/>
            </a:pPr>
            <a:r>
              <a:rPr lang="en-US" sz="2400" dirty="0">
                <a:solidFill>
                  <a:srgbClr val="0070C0"/>
                </a:solidFill>
              </a:rPr>
              <a:t>COE Lifecycle</a:t>
            </a:r>
          </a:p>
          <a:p>
            <a:pPr marL="514350" indent="-514350">
              <a:spcAft>
                <a:spcPts val="900"/>
              </a:spcAft>
              <a:buClr>
                <a:srgbClr val="0070C0"/>
              </a:buClr>
              <a:buFont typeface="+mj-lt"/>
              <a:buAutoNum type="arabicPeriod"/>
            </a:pPr>
            <a:r>
              <a:rPr lang="en-US" sz="2400" dirty="0">
                <a:solidFill>
                  <a:srgbClr val="0070C0"/>
                </a:solidFill>
              </a:rPr>
              <a:t>ML/AI COE</a:t>
            </a:r>
          </a:p>
          <a:p>
            <a:pPr marL="514350" indent="-514350">
              <a:spcAft>
                <a:spcPts val="900"/>
              </a:spcAft>
              <a:buClr>
                <a:srgbClr val="0070C0"/>
              </a:buClr>
              <a:buFont typeface="+mj-lt"/>
              <a:buAutoNum type="arabicPeriod"/>
            </a:pPr>
            <a:r>
              <a:rPr lang="en-US" sz="2400" dirty="0">
                <a:solidFill>
                  <a:srgbClr val="0070C0"/>
                </a:solidFill>
              </a:rPr>
              <a:t>Machine Learning Overview</a:t>
            </a:r>
          </a:p>
          <a:p>
            <a:pPr marL="514350" indent="-514350">
              <a:spcAft>
                <a:spcPts val="900"/>
              </a:spcAft>
              <a:buClr>
                <a:srgbClr val="0070C0"/>
              </a:buClr>
              <a:buFont typeface="+mj-lt"/>
              <a:buAutoNum type="arabicPeriod"/>
            </a:pPr>
            <a:r>
              <a:rPr lang="en-US" sz="2400" dirty="0">
                <a:solidFill>
                  <a:srgbClr val="0070C0"/>
                </a:solidFill>
              </a:rPr>
              <a:t>Machine Learning project lifecycle</a:t>
            </a:r>
          </a:p>
          <a:p>
            <a:pPr marL="514350" indent="-514350">
              <a:spcAft>
                <a:spcPts val="900"/>
              </a:spcAft>
              <a:buClr>
                <a:srgbClr val="0070C0"/>
              </a:buClr>
              <a:buFont typeface="+mj-lt"/>
              <a:buAutoNum type="arabicPeriod"/>
            </a:pPr>
            <a:r>
              <a:rPr lang="en-US" sz="2400" dirty="0">
                <a:solidFill>
                  <a:srgbClr val="0070C0"/>
                </a:solidFill>
              </a:rPr>
              <a:t>Roles, Responsibilities &amp; Skills required in a Machine Learning project</a:t>
            </a:r>
          </a:p>
          <a:p>
            <a:pPr marL="514350" indent="-514350">
              <a:spcAft>
                <a:spcPts val="900"/>
              </a:spcAft>
              <a:buClr>
                <a:srgbClr val="0070C0"/>
              </a:buClr>
              <a:buFont typeface="+mj-lt"/>
              <a:buAutoNum type="arabicPeriod"/>
            </a:pPr>
            <a:r>
              <a:rPr lang="en-US" sz="2400" dirty="0">
                <a:solidFill>
                  <a:srgbClr val="0070C0"/>
                </a:solidFill>
              </a:rPr>
              <a:t>Thoughts from the practitioners</a:t>
            </a:r>
          </a:p>
          <a:p>
            <a:pPr marL="514350" indent="-514350">
              <a:spcAft>
                <a:spcPts val="900"/>
              </a:spcAft>
              <a:buClr>
                <a:srgbClr val="0070C0"/>
              </a:buClr>
              <a:buFont typeface="+mj-lt"/>
              <a:buAutoNum type="arabicPeriod"/>
            </a:pPr>
            <a:r>
              <a:rPr lang="en-US" sz="2400" dirty="0">
                <a:solidFill>
                  <a:srgbClr val="0070C0"/>
                </a:solidFill>
              </a:rPr>
              <a:t>Lessons learned</a:t>
            </a:r>
          </a:p>
        </p:txBody>
      </p:sp>
    </p:spTree>
    <p:extLst>
      <p:ext uri="{BB962C8B-B14F-4D97-AF65-F5344CB8AC3E}">
        <p14:creationId xmlns:p14="http://schemas.microsoft.com/office/powerpoint/2010/main" val="57127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AA2E-0CA1-4CBC-9E73-D72EB85083CB}"/>
              </a:ext>
            </a:extLst>
          </p:cNvPr>
          <p:cNvSpPr>
            <a:spLocks noGrp="1"/>
          </p:cNvSpPr>
          <p:nvPr>
            <p:ph type="title"/>
          </p:nvPr>
        </p:nvSpPr>
        <p:spPr/>
        <p:txBody>
          <a:bodyPr/>
          <a:lstStyle/>
          <a:p>
            <a:r>
              <a:rPr lang="en-US" dirty="0"/>
              <a:t>Lessons Learned</a:t>
            </a:r>
          </a:p>
        </p:txBody>
      </p:sp>
      <p:sp>
        <p:nvSpPr>
          <p:cNvPr id="5" name="Rectangle 4">
            <a:extLst>
              <a:ext uri="{FF2B5EF4-FFF2-40B4-BE49-F238E27FC236}">
                <a16:creationId xmlns:a16="http://schemas.microsoft.com/office/drawing/2014/main" id="{D40DBFFB-4321-4708-B2CF-0AC63553D05E}"/>
              </a:ext>
            </a:extLst>
          </p:cNvPr>
          <p:cNvSpPr/>
          <p:nvPr/>
        </p:nvSpPr>
        <p:spPr>
          <a:xfrm>
            <a:off x="6096000" y="1521505"/>
            <a:ext cx="4934859" cy="2045432"/>
          </a:xfrm>
          <a:prstGeom prst="rect">
            <a:avLst/>
          </a:prstGeom>
        </p:spPr>
        <p:txBody>
          <a:bodyPr wrap="square">
            <a:spAutoFit/>
          </a:bodyPr>
          <a:lstStyle/>
          <a:p>
            <a:pPr marL="176213" indent="-176213">
              <a:lnSpc>
                <a:spcPct val="107000"/>
              </a:lnSpc>
              <a:spcAft>
                <a:spcPts val="700"/>
              </a:spcAft>
              <a:buFont typeface="Arial" panose="020B0604020202020204" pitchFamily="34" charset="0"/>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Reality has to be factored into the model</a:t>
            </a:r>
          </a:p>
          <a:p>
            <a:pPr marL="176213" indent="-176213">
              <a:lnSpc>
                <a:spcPct val="107000"/>
              </a:lnSpc>
              <a:spcAft>
                <a:spcPts val="700"/>
              </a:spcAft>
              <a:buFont typeface="Arial" panose="020B0604020202020204" pitchFamily="34" charset="0"/>
              <a:buChar char="•"/>
            </a:pPr>
            <a:r>
              <a:rPr lang="en-US" sz="1400" dirty="0"/>
              <a:t>COE must avoid the ivory tower approach</a:t>
            </a:r>
          </a:p>
          <a:p>
            <a:pPr marL="176213" indent="-176213">
              <a:lnSpc>
                <a:spcPct val="107000"/>
              </a:lnSpc>
              <a:spcAft>
                <a:spcPts val="700"/>
              </a:spcAft>
              <a:buFont typeface="Arial" panose="020B0604020202020204" pitchFamily="34" charset="0"/>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Help customers pinpoint the problem and how a change can be applied</a:t>
            </a:r>
          </a:p>
          <a:p>
            <a:pPr marL="176213" indent="-176213">
              <a:spcAft>
                <a:spcPts val="900"/>
              </a:spcAft>
              <a:buFont typeface="Arial" panose="020B0604020202020204" pitchFamily="34" charset="0"/>
              <a:buChar char="•"/>
            </a:pPr>
            <a:r>
              <a:rPr lang="en-US" sz="1400" dirty="0"/>
              <a:t>Provide pragmatic guidance/solutions</a:t>
            </a:r>
          </a:p>
          <a:p>
            <a:pPr marL="176213" indent="-176213">
              <a:spcAft>
                <a:spcPts val="900"/>
              </a:spcAft>
              <a:buFont typeface="Arial" panose="020B0604020202020204" pitchFamily="34" charset="0"/>
              <a:buChar char="•"/>
            </a:pPr>
            <a:r>
              <a:rPr lang="en-US" sz="1400" dirty="0"/>
              <a:t>COE is a journey. Operational maturity should only be considered as a means to an end, not an end to itself</a:t>
            </a:r>
          </a:p>
        </p:txBody>
      </p:sp>
      <p:sp>
        <p:nvSpPr>
          <p:cNvPr id="6" name="Rectangle 5">
            <a:extLst>
              <a:ext uri="{FF2B5EF4-FFF2-40B4-BE49-F238E27FC236}">
                <a16:creationId xmlns:a16="http://schemas.microsoft.com/office/drawing/2014/main" id="{046CF066-40E3-4837-82C6-D359F3FB2024}"/>
              </a:ext>
            </a:extLst>
          </p:cNvPr>
          <p:cNvSpPr/>
          <p:nvPr/>
        </p:nvSpPr>
        <p:spPr>
          <a:xfrm>
            <a:off x="1321836" y="5402132"/>
            <a:ext cx="3417455" cy="312650"/>
          </a:xfrm>
          <a:prstGeom prst="rect">
            <a:avLst/>
          </a:prstGeom>
        </p:spPr>
        <p:txBody>
          <a:bodyPr wrap="square">
            <a:spAutoFit/>
          </a:bodyPr>
          <a:lstStyle/>
          <a:p>
            <a:pPr algn="ctr">
              <a:lnSpc>
                <a:spcPct val="107000"/>
              </a:lnSpc>
              <a:spcAft>
                <a:spcPts val="700"/>
              </a:spcAft>
            </a:pPr>
            <a:r>
              <a:rPr lang="en-US" sz="1400" i="1" dirty="0">
                <a:solidFill>
                  <a:srgbClr val="222222"/>
                </a:solidFill>
                <a:latin typeface="Calibri" panose="020F0502020204030204" pitchFamily="34" charset="0"/>
                <a:ea typeface="Times New Roman" panose="02020603050405020304" pitchFamily="18" charset="0"/>
                <a:cs typeface="Calibri" panose="020F0502020204030204" pitchFamily="34" charset="0"/>
              </a:rPr>
              <a:t>Contrast between defined vs. actual realities</a:t>
            </a:r>
            <a:endParaRPr lang="en-US" sz="1400" i="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C54579EC-6BBC-49DF-9034-82C522FCCB49}"/>
              </a:ext>
            </a:extLst>
          </p:cNvPr>
          <p:cNvSpPr/>
          <p:nvPr/>
        </p:nvSpPr>
        <p:spPr>
          <a:xfrm>
            <a:off x="6096000" y="3889283"/>
            <a:ext cx="4934859" cy="1825499"/>
          </a:xfrm>
          <a:prstGeom prst="rect">
            <a:avLst/>
          </a:prstGeom>
          <a:solidFill>
            <a:schemeClr val="accent1"/>
          </a:solidFill>
          <a:ln w="38100">
            <a:solidFill>
              <a:schemeClr val="accent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0" indent="-166688">
              <a:spcAft>
                <a:spcPts val="900"/>
              </a:spcAft>
              <a:buFont typeface="Arial" panose="020B0604020202020204" pitchFamily="34" charset="0"/>
              <a:buChar char="•"/>
            </a:pPr>
            <a:r>
              <a:rPr lang="en-US" sz="1400" dirty="0"/>
              <a:t>The process of establishing the COE shouldn’t be taken lightly - properly define its vision and strategies</a:t>
            </a:r>
          </a:p>
          <a:p>
            <a:pPr marL="166688" lvl="0" indent="-166688">
              <a:spcAft>
                <a:spcPts val="900"/>
              </a:spcAft>
              <a:buFont typeface="Arial" panose="020B0604020202020204" pitchFamily="34" charset="0"/>
              <a:buChar char="•"/>
            </a:pPr>
            <a:r>
              <a:rPr lang="en-US" sz="1400" dirty="0"/>
              <a:t>Ensure the COE has appropriate financing</a:t>
            </a:r>
          </a:p>
          <a:p>
            <a:pPr marL="166688" lvl="0" indent="-166688">
              <a:spcAft>
                <a:spcPts val="900"/>
              </a:spcAft>
              <a:buFont typeface="Arial" panose="020B0604020202020204" pitchFamily="34" charset="0"/>
              <a:buChar char="•"/>
            </a:pPr>
            <a:r>
              <a:rPr lang="en-US" sz="1400" dirty="0"/>
              <a:t>Create a lean management structure that provides knowledge throughout the organization</a:t>
            </a:r>
          </a:p>
          <a:p>
            <a:pPr marL="166688" lvl="0" indent="-166688">
              <a:spcAft>
                <a:spcPts val="900"/>
              </a:spcAft>
              <a:buFont typeface="Arial" panose="020B0604020202020204" pitchFamily="34" charset="0"/>
              <a:buChar char="•"/>
            </a:pPr>
            <a:r>
              <a:rPr lang="en-US" sz="1400" dirty="0"/>
              <a:t>A champion and a sponsor  are critical to its success</a:t>
            </a:r>
          </a:p>
        </p:txBody>
      </p:sp>
      <p:grpSp>
        <p:nvGrpSpPr>
          <p:cNvPr id="12" name="Group 11">
            <a:extLst>
              <a:ext uri="{FF2B5EF4-FFF2-40B4-BE49-F238E27FC236}">
                <a16:creationId xmlns:a16="http://schemas.microsoft.com/office/drawing/2014/main" id="{14FC080F-5626-414D-B17F-DE03210822A8}"/>
              </a:ext>
            </a:extLst>
          </p:cNvPr>
          <p:cNvGrpSpPr/>
          <p:nvPr/>
        </p:nvGrpSpPr>
        <p:grpSpPr>
          <a:xfrm>
            <a:off x="679909" y="1154547"/>
            <a:ext cx="4701309" cy="4247585"/>
            <a:chOff x="679909" y="1154547"/>
            <a:chExt cx="4701309" cy="4247585"/>
          </a:xfrm>
        </p:grpSpPr>
        <p:pic>
          <p:nvPicPr>
            <p:cNvPr id="8" name="Picture 7">
              <a:extLst>
                <a:ext uri="{FF2B5EF4-FFF2-40B4-BE49-F238E27FC236}">
                  <a16:creationId xmlns:a16="http://schemas.microsoft.com/office/drawing/2014/main" id="{F86B06A8-77BF-4E0D-A651-689F588F933B}"/>
                </a:ext>
              </a:extLst>
            </p:cNvPr>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 b="-795"/>
            <a:stretch/>
          </p:blipFill>
          <p:spPr bwMode="auto">
            <a:xfrm>
              <a:off x="679909" y="1154547"/>
              <a:ext cx="4701309" cy="4247585"/>
            </a:xfrm>
            <a:prstGeom prst="rect">
              <a:avLst/>
            </a:prstGeom>
            <a:noFill/>
            <a:ln>
              <a:noFill/>
            </a:ln>
          </p:spPr>
        </p:pic>
        <p:sp>
          <p:nvSpPr>
            <p:cNvPr id="9" name="Rectangle 8">
              <a:extLst>
                <a:ext uri="{FF2B5EF4-FFF2-40B4-BE49-F238E27FC236}">
                  <a16:creationId xmlns:a16="http://schemas.microsoft.com/office/drawing/2014/main" id="{8C59928C-948D-4DF8-A8E3-BEFE84B63FE0}"/>
                </a:ext>
              </a:extLst>
            </p:cNvPr>
            <p:cNvSpPr/>
            <p:nvPr/>
          </p:nvSpPr>
          <p:spPr>
            <a:xfrm>
              <a:off x="822035" y="1228436"/>
              <a:ext cx="2286000" cy="411480"/>
            </a:xfrm>
            <a:prstGeom prst="rect">
              <a:avLst/>
            </a:prstGeom>
            <a:solidFill>
              <a:schemeClr val="bg1"/>
            </a:solidFill>
            <a:ln w="28575">
              <a:solidFill>
                <a:srgbClr val="56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Planned improvements</a:t>
              </a:r>
            </a:p>
          </p:txBody>
        </p:sp>
        <p:sp>
          <p:nvSpPr>
            <p:cNvPr id="11" name="Rectangle 10">
              <a:extLst>
                <a:ext uri="{FF2B5EF4-FFF2-40B4-BE49-F238E27FC236}">
                  <a16:creationId xmlns:a16="http://schemas.microsoft.com/office/drawing/2014/main" id="{B63533FD-F03E-4BBA-8C14-36B86B64C3FC}"/>
                </a:ext>
              </a:extLst>
            </p:cNvPr>
            <p:cNvSpPr/>
            <p:nvPr/>
          </p:nvSpPr>
          <p:spPr>
            <a:xfrm>
              <a:off x="1036781" y="4674988"/>
              <a:ext cx="1856509" cy="414494"/>
            </a:xfrm>
            <a:prstGeom prst="rect">
              <a:avLst/>
            </a:prstGeom>
            <a:solidFill>
              <a:schemeClr val="bg1"/>
            </a:solidFill>
            <a:ln w="28575">
              <a:solidFill>
                <a:srgbClr val="5676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5">
                      <a:lumMod val="75000"/>
                    </a:schemeClr>
                  </a:solidFill>
                </a:rPr>
                <a:t>Actual improvements</a:t>
              </a:r>
            </a:p>
          </p:txBody>
        </p:sp>
        <p:sp>
          <p:nvSpPr>
            <p:cNvPr id="10" name="Rectangle 9">
              <a:extLst>
                <a:ext uri="{FF2B5EF4-FFF2-40B4-BE49-F238E27FC236}">
                  <a16:creationId xmlns:a16="http://schemas.microsoft.com/office/drawing/2014/main" id="{7BAE40E5-75F8-4CF7-B4A8-9BD8932FE9F8}"/>
                </a:ext>
              </a:extLst>
            </p:cNvPr>
            <p:cNvSpPr/>
            <p:nvPr/>
          </p:nvSpPr>
          <p:spPr>
            <a:xfrm>
              <a:off x="3416180" y="4506203"/>
              <a:ext cx="1773936" cy="75852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COE adds value and build credibility by helping customers define and execute a concise agenda.</a:t>
              </a:r>
            </a:p>
          </p:txBody>
        </p:sp>
      </p:grpSp>
      <p:sp>
        <p:nvSpPr>
          <p:cNvPr id="3" name="Rectangle 2">
            <a:extLst>
              <a:ext uri="{FF2B5EF4-FFF2-40B4-BE49-F238E27FC236}">
                <a16:creationId xmlns:a16="http://schemas.microsoft.com/office/drawing/2014/main" id="{1762C264-F5FC-4618-89F9-A81AC93B8C13}"/>
              </a:ext>
            </a:extLst>
          </p:cNvPr>
          <p:cNvSpPr/>
          <p:nvPr/>
        </p:nvSpPr>
        <p:spPr>
          <a:xfrm>
            <a:off x="822035" y="609040"/>
            <a:ext cx="8331201" cy="523220"/>
          </a:xfrm>
          <a:prstGeom prst="rect">
            <a:avLst/>
          </a:prstGeom>
        </p:spPr>
        <p:txBody>
          <a:bodyPr wrap="square">
            <a:spAutoFit/>
          </a:bodyPr>
          <a:lstStyle/>
          <a:p>
            <a:r>
              <a:rPr lang="en-US" sz="1400" dirty="0">
                <a:solidFill>
                  <a:srgbClr val="52565A"/>
                </a:solidFill>
                <a:ea typeface="Calibri" panose="020F0502020204030204" pitchFamily="34" charset="0"/>
              </a:rPr>
              <a:t>Lessons learned</a:t>
            </a:r>
            <a:r>
              <a:rPr lang="en-US" sz="1400" dirty="0">
                <a:solidFill>
                  <a:srgbClr val="3C4043"/>
                </a:solidFill>
                <a:ea typeface="Calibri" panose="020F0502020204030204" pitchFamily="34" charset="0"/>
              </a:rPr>
              <a:t> is an opportunity to </a:t>
            </a:r>
            <a:r>
              <a:rPr lang="en-US" sz="1400" dirty="0">
                <a:solidFill>
                  <a:srgbClr val="52565A"/>
                </a:solidFill>
                <a:ea typeface="Calibri" panose="020F0502020204030204" pitchFamily="34" charset="0"/>
              </a:rPr>
              <a:t>learn</a:t>
            </a:r>
            <a:r>
              <a:rPr lang="en-US" sz="1400" dirty="0">
                <a:solidFill>
                  <a:srgbClr val="3C4043"/>
                </a:solidFill>
                <a:ea typeface="Calibri" panose="020F0502020204030204" pitchFamily="34" charset="0"/>
              </a:rPr>
              <a:t> from the actual experiences of others, avoid mistakes of the past and </a:t>
            </a:r>
            <a:r>
              <a:rPr lang="en-US" sz="1400" dirty="0">
                <a:solidFill>
                  <a:srgbClr val="222222"/>
                </a:solidFill>
                <a:ea typeface="Calibri" panose="020F0502020204030204" pitchFamily="34" charset="0"/>
              </a:rPr>
              <a:t>increase effectiveness and efficiency of future endeavors.</a:t>
            </a:r>
            <a:endParaRPr lang="en-US" sz="1400" dirty="0"/>
          </a:p>
        </p:txBody>
      </p:sp>
    </p:spTree>
    <p:extLst>
      <p:ext uri="{BB962C8B-B14F-4D97-AF65-F5344CB8AC3E}">
        <p14:creationId xmlns:p14="http://schemas.microsoft.com/office/powerpoint/2010/main" val="1505782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FCE12-C5CC-43E5-AF09-3B67521F447B}"/>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324110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AFF2-D140-416D-9AD8-1C47D6D52BAC}"/>
              </a:ext>
            </a:extLst>
          </p:cNvPr>
          <p:cNvSpPr>
            <a:spLocks noGrp="1"/>
          </p:cNvSpPr>
          <p:nvPr>
            <p:ph type="title"/>
          </p:nvPr>
        </p:nvSpPr>
        <p:spPr/>
        <p:txBody>
          <a:bodyPr/>
          <a:lstStyle/>
          <a:p>
            <a:r>
              <a:rPr lang="en-US" dirty="0"/>
              <a:t>Glossary of terms</a:t>
            </a:r>
          </a:p>
        </p:txBody>
      </p:sp>
      <p:sp>
        <p:nvSpPr>
          <p:cNvPr id="3" name="Rectangle 2">
            <a:extLst>
              <a:ext uri="{FF2B5EF4-FFF2-40B4-BE49-F238E27FC236}">
                <a16:creationId xmlns:a16="http://schemas.microsoft.com/office/drawing/2014/main" id="{08954133-412A-40C1-B7D7-7B8A6A38AD61}"/>
              </a:ext>
            </a:extLst>
          </p:cNvPr>
          <p:cNvSpPr/>
          <p:nvPr/>
        </p:nvSpPr>
        <p:spPr>
          <a:xfrm>
            <a:off x="196770" y="920530"/>
            <a:ext cx="11611772" cy="1338828"/>
          </a:xfrm>
          <a:prstGeom prst="rect">
            <a:avLst/>
          </a:prstGeom>
        </p:spPr>
        <p:txBody>
          <a:bodyPr wrap="square">
            <a:spAutoFit/>
          </a:bodyPr>
          <a:lstStyle/>
          <a:p>
            <a:pPr marL="171450" indent="-171450">
              <a:spcAft>
                <a:spcPts val="900"/>
              </a:spcAft>
              <a:buFont typeface="Arial" panose="020B0604020202020204" pitchFamily="34" charset="0"/>
              <a:buChar char="•"/>
            </a:pPr>
            <a:r>
              <a:rPr lang="en-US" sz="1100" b="1" dirty="0">
                <a:solidFill>
                  <a:srgbClr val="222222"/>
                </a:solidFill>
              </a:rPr>
              <a:t>Feature Engineering</a:t>
            </a:r>
            <a:r>
              <a:rPr lang="en-US" sz="1100" dirty="0">
                <a:solidFill>
                  <a:srgbClr val="222222"/>
                </a:solidFill>
              </a:rPr>
              <a:t> is the process of adding new </a:t>
            </a:r>
            <a:r>
              <a:rPr lang="en-US" sz="1100" b="1" dirty="0">
                <a:solidFill>
                  <a:srgbClr val="222222"/>
                </a:solidFill>
              </a:rPr>
              <a:t>features</a:t>
            </a:r>
            <a:r>
              <a:rPr lang="en-US" sz="1100" dirty="0">
                <a:solidFill>
                  <a:srgbClr val="222222"/>
                </a:solidFill>
              </a:rPr>
              <a:t> or transforming existing </a:t>
            </a:r>
            <a:r>
              <a:rPr lang="en-US" sz="1100" b="1" dirty="0">
                <a:solidFill>
                  <a:srgbClr val="222222"/>
                </a:solidFill>
              </a:rPr>
              <a:t>features</a:t>
            </a:r>
            <a:r>
              <a:rPr lang="en-US" sz="1100" dirty="0">
                <a:solidFill>
                  <a:srgbClr val="222222"/>
                </a:solidFill>
              </a:rPr>
              <a:t> in the input dataset. The goal of </a:t>
            </a:r>
            <a:r>
              <a:rPr lang="en-US" sz="1100" b="1" dirty="0">
                <a:solidFill>
                  <a:srgbClr val="222222"/>
                </a:solidFill>
              </a:rPr>
              <a:t>Feature Engineering</a:t>
            </a:r>
            <a:r>
              <a:rPr lang="en-US" sz="1100" dirty="0">
                <a:solidFill>
                  <a:srgbClr val="222222"/>
                </a:solidFill>
              </a:rPr>
              <a:t> is to create </a:t>
            </a:r>
            <a:r>
              <a:rPr lang="en-US" sz="1100" b="1" dirty="0">
                <a:solidFill>
                  <a:srgbClr val="222222"/>
                </a:solidFill>
              </a:rPr>
              <a:t>features</a:t>
            </a:r>
            <a:r>
              <a:rPr lang="en-US" sz="1100" dirty="0">
                <a:solidFill>
                  <a:srgbClr val="222222"/>
                </a:solidFill>
              </a:rPr>
              <a:t> that will greatly strengthen the model in terms of performance or accuracy.</a:t>
            </a:r>
          </a:p>
          <a:p>
            <a:pPr marL="171450" indent="-171450">
              <a:spcAft>
                <a:spcPts val="900"/>
              </a:spcAft>
              <a:buFont typeface="Arial" panose="020B0604020202020204" pitchFamily="34" charset="0"/>
              <a:buChar char="•"/>
            </a:pPr>
            <a:r>
              <a:rPr lang="en-US" sz="1100" b="1" dirty="0">
                <a:solidFill>
                  <a:srgbClr val="171717"/>
                </a:solidFill>
              </a:rPr>
              <a:t>Feature Selection</a:t>
            </a:r>
            <a:r>
              <a:rPr lang="en-US" sz="1100" dirty="0">
                <a:solidFill>
                  <a:srgbClr val="171717"/>
                </a:solidFill>
              </a:rPr>
              <a:t> is the process of selecting a subset of relevant, useful features to use in building an analytical model. It helps narrow the field of data to the most valuable inputs, which helps reduce noise and improve training performance.</a:t>
            </a:r>
          </a:p>
          <a:p>
            <a:pPr marL="171450" indent="-171450">
              <a:spcAft>
                <a:spcPts val="900"/>
              </a:spcAft>
              <a:buFont typeface="Arial" panose="020B0604020202020204" pitchFamily="34" charset="0"/>
              <a:buChar char="•"/>
            </a:pPr>
            <a:r>
              <a:rPr lang="en-US" sz="1100" b="1" dirty="0">
                <a:solidFill>
                  <a:srgbClr val="222222"/>
                </a:solidFill>
              </a:rPr>
              <a:t>Scoring</a:t>
            </a:r>
            <a:r>
              <a:rPr lang="en-US" sz="1100" dirty="0">
                <a:solidFill>
                  <a:srgbClr val="222222"/>
                </a:solidFill>
              </a:rPr>
              <a:t> is also called prediction, and is the process of generating values based on a trained </a:t>
            </a:r>
            <a:r>
              <a:rPr lang="en-US" sz="1100" b="1" dirty="0">
                <a:solidFill>
                  <a:srgbClr val="222222"/>
                </a:solidFill>
              </a:rPr>
              <a:t>machine learning</a:t>
            </a:r>
            <a:r>
              <a:rPr lang="en-US" sz="1100" dirty="0">
                <a:solidFill>
                  <a:srgbClr val="222222"/>
                </a:solidFill>
              </a:rPr>
              <a:t> model, given some new input data. The values or </a:t>
            </a:r>
            <a:r>
              <a:rPr lang="en-US" sz="1100" b="1" dirty="0">
                <a:solidFill>
                  <a:srgbClr val="222222"/>
                </a:solidFill>
              </a:rPr>
              <a:t>scores</a:t>
            </a:r>
            <a:r>
              <a:rPr lang="en-US" sz="1100" dirty="0">
                <a:solidFill>
                  <a:srgbClr val="222222"/>
                </a:solidFill>
              </a:rPr>
              <a:t> that are created can represent predictions of future values, but they might also represent a likely category or outcome.</a:t>
            </a:r>
            <a:endParaRPr lang="en-US" sz="1100" dirty="0"/>
          </a:p>
        </p:txBody>
      </p:sp>
    </p:spTree>
    <p:extLst>
      <p:ext uri="{BB962C8B-B14F-4D97-AF65-F5344CB8AC3E}">
        <p14:creationId xmlns:p14="http://schemas.microsoft.com/office/powerpoint/2010/main" val="132616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9695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5533D5-FB88-410B-8417-8CCC3EC9B421}"/>
              </a:ext>
            </a:extLst>
          </p:cNvPr>
          <p:cNvSpPr>
            <a:spLocks noGrp="1"/>
          </p:cNvSpPr>
          <p:nvPr>
            <p:ph type="title"/>
          </p:nvPr>
        </p:nvSpPr>
        <p:spPr/>
        <p:txBody>
          <a:bodyPr/>
          <a:lstStyle/>
          <a:p>
            <a:r>
              <a:rPr lang="en-US" dirty="0"/>
              <a:t>Work in Progress</a:t>
            </a:r>
          </a:p>
        </p:txBody>
      </p:sp>
      <p:pic>
        <p:nvPicPr>
          <p:cNvPr id="5" name="Picture 4">
            <a:extLst>
              <a:ext uri="{FF2B5EF4-FFF2-40B4-BE49-F238E27FC236}">
                <a16:creationId xmlns:a16="http://schemas.microsoft.com/office/drawing/2014/main" id="{6826E1A3-74B0-497F-B3D5-70D77B10C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375" y="252259"/>
            <a:ext cx="2381250" cy="2381250"/>
          </a:xfrm>
          <a:prstGeom prst="rect">
            <a:avLst/>
          </a:prstGeom>
        </p:spPr>
      </p:pic>
    </p:spTree>
    <p:extLst>
      <p:ext uri="{BB962C8B-B14F-4D97-AF65-F5344CB8AC3E}">
        <p14:creationId xmlns:p14="http://schemas.microsoft.com/office/powerpoint/2010/main" val="169557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3C6CC-0FD1-4283-9262-B20E0AB409CD}"/>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D518CC3-11C1-40E4-933A-5AA71C48D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2276709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9224F-BD87-47AB-9991-3624DF30D6E8}"/>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2A42D1E-F62D-4A29-A018-E553E18B4C13}"/>
              </a:ext>
            </a:extLst>
          </p:cNvPr>
          <p:cNvPicPr>
            <a:picLocks noChangeAspect="1"/>
          </p:cNvPicPr>
          <p:nvPr/>
        </p:nvPicPr>
        <p:blipFill>
          <a:blip r:embed="rId2"/>
          <a:stretch>
            <a:fillRect/>
          </a:stretch>
        </p:blipFill>
        <p:spPr>
          <a:xfrm>
            <a:off x="2176462" y="667057"/>
            <a:ext cx="7839075" cy="5543550"/>
          </a:xfrm>
          <a:prstGeom prst="rect">
            <a:avLst/>
          </a:prstGeom>
        </p:spPr>
      </p:pic>
    </p:spTree>
    <p:extLst>
      <p:ext uri="{BB962C8B-B14F-4D97-AF65-F5344CB8AC3E}">
        <p14:creationId xmlns:p14="http://schemas.microsoft.com/office/powerpoint/2010/main" val="81044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36927-12FF-4068-9337-1FCAAB627E7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A4B80C4-045F-4E0A-A767-7A06A542A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857250"/>
            <a:ext cx="6858000" cy="5143500"/>
          </a:xfrm>
          <a:prstGeom prst="rect">
            <a:avLst/>
          </a:prstGeom>
        </p:spPr>
      </p:pic>
    </p:spTree>
    <p:extLst>
      <p:ext uri="{BB962C8B-B14F-4D97-AF65-F5344CB8AC3E}">
        <p14:creationId xmlns:p14="http://schemas.microsoft.com/office/powerpoint/2010/main" val="178182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DFADFEBF-121A-4198-8F79-9C2C68A318C9}"/>
              </a:ext>
            </a:extLst>
          </p:cNvPr>
          <p:cNvSpPr/>
          <p:nvPr/>
        </p:nvSpPr>
        <p:spPr>
          <a:xfrm>
            <a:off x="914402" y="548641"/>
            <a:ext cx="9222658" cy="5724340"/>
          </a:xfrm>
          <a:prstGeom prst="ellipse">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Lifecycle of ML Project</a:t>
            </a:r>
          </a:p>
        </p:txBody>
      </p:sp>
      <p:sp>
        <p:nvSpPr>
          <p:cNvPr id="2" name="Title 1">
            <a:extLst>
              <a:ext uri="{FF2B5EF4-FFF2-40B4-BE49-F238E27FC236}">
                <a16:creationId xmlns:a16="http://schemas.microsoft.com/office/drawing/2014/main" id="{2893E9F3-AFC3-4CC8-BB45-B90331221557}"/>
              </a:ext>
            </a:extLst>
          </p:cNvPr>
          <p:cNvSpPr>
            <a:spLocks noGrp="1"/>
          </p:cNvSpPr>
          <p:nvPr>
            <p:ph type="title"/>
          </p:nvPr>
        </p:nvSpPr>
        <p:spPr/>
        <p:txBody>
          <a:bodyPr/>
          <a:lstStyle/>
          <a:p>
            <a:r>
              <a:rPr lang="en-US" dirty="0"/>
              <a:t>Lifecycle of a Machine Learning project</a:t>
            </a:r>
          </a:p>
        </p:txBody>
      </p:sp>
      <p:sp>
        <p:nvSpPr>
          <p:cNvPr id="34" name="Rectangle 33">
            <a:extLst>
              <a:ext uri="{FF2B5EF4-FFF2-40B4-BE49-F238E27FC236}">
                <a16:creationId xmlns:a16="http://schemas.microsoft.com/office/drawing/2014/main" id="{6460F669-F527-4645-A0E1-FAB7832BC062}"/>
              </a:ext>
            </a:extLst>
          </p:cNvPr>
          <p:cNvSpPr/>
          <p:nvPr/>
        </p:nvSpPr>
        <p:spPr>
          <a:xfrm>
            <a:off x="4667372" y="682102"/>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Data Collection</a:t>
            </a:r>
          </a:p>
          <a:p>
            <a:pPr marL="166688" lvl="2" indent="-166688">
              <a:buFont typeface="Arial" panose="020B0604020202020204" pitchFamily="34" charset="0"/>
              <a:buChar char="•"/>
            </a:pPr>
            <a:r>
              <a:rPr lang="en-US" sz="1400" dirty="0"/>
              <a:t>Big Data Eng.</a:t>
            </a:r>
          </a:p>
          <a:p>
            <a:pPr marL="166688" lvl="2" indent="-166688">
              <a:buFont typeface="Arial" panose="020B0604020202020204" pitchFamily="34" charset="0"/>
              <a:buChar char="•"/>
            </a:pPr>
            <a:r>
              <a:rPr lang="en-US" sz="1400" dirty="0"/>
              <a:t>3</a:t>
            </a:r>
            <a:r>
              <a:rPr lang="en-US" sz="1400" baseline="30000" dirty="0"/>
              <a:t>rd</a:t>
            </a:r>
            <a:r>
              <a:rPr lang="en-US" sz="1400" dirty="0"/>
              <a:t> Party APIs</a:t>
            </a:r>
          </a:p>
          <a:p>
            <a:pPr marL="166688" lvl="2" indent="-166688">
              <a:buFont typeface="Arial" panose="020B0604020202020204" pitchFamily="34" charset="0"/>
              <a:buChar char="•"/>
            </a:pPr>
            <a:r>
              <a:rPr lang="en-US" sz="1400" dirty="0"/>
              <a:t>Web Scraping</a:t>
            </a:r>
          </a:p>
          <a:p>
            <a:endParaRPr lang="en-US" dirty="0"/>
          </a:p>
        </p:txBody>
      </p:sp>
      <p:sp>
        <p:nvSpPr>
          <p:cNvPr id="35" name="Rectangle 34">
            <a:extLst>
              <a:ext uri="{FF2B5EF4-FFF2-40B4-BE49-F238E27FC236}">
                <a16:creationId xmlns:a16="http://schemas.microsoft.com/office/drawing/2014/main" id="{8BAB8A21-2DAE-4214-B1AE-D6687F7690BA}"/>
              </a:ext>
            </a:extLst>
          </p:cNvPr>
          <p:cNvSpPr/>
          <p:nvPr/>
        </p:nvSpPr>
        <p:spPr>
          <a:xfrm>
            <a:off x="7139451" y="1431020"/>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Feature Engineering</a:t>
            </a:r>
          </a:p>
          <a:p>
            <a:pPr marL="171450" lvl="2" indent="-171450">
              <a:buFont typeface="Arial" panose="020B0604020202020204" pitchFamily="34" charset="0"/>
              <a:buChar char="•"/>
            </a:pPr>
            <a:r>
              <a:rPr lang="en-US" sz="1400" dirty="0"/>
              <a:t>Handle Null values</a:t>
            </a:r>
          </a:p>
          <a:p>
            <a:pPr marL="171450" lvl="2" indent="-171450">
              <a:buFont typeface="Arial" panose="020B0604020202020204" pitchFamily="34" charset="0"/>
              <a:buChar char="•"/>
            </a:pPr>
            <a:r>
              <a:rPr lang="en-US" sz="1400" dirty="0"/>
              <a:t>Handle imbalances</a:t>
            </a:r>
          </a:p>
          <a:p>
            <a:pPr marL="171450" lvl="2" indent="-171450">
              <a:buFont typeface="Arial" panose="020B0604020202020204" pitchFamily="34" charset="0"/>
              <a:buChar char="•"/>
            </a:pPr>
            <a:r>
              <a:rPr lang="en-US" sz="1400" dirty="0"/>
              <a:t>Remove Noise</a:t>
            </a:r>
          </a:p>
          <a:p>
            <a:pPr marL="171450" lvl="2" indent="-171450">
              <a:buFont typeface="Arial" panose="020B0604020202020204" pitchFamily="34" charset="0"/>
              <a:buChar char="•"/>
            </a:pPr>
            <a:r>
              <a:rPr lang="en-US" sz="1400" dirty="0"/>
              <a:t>Cleanse Data</a:t>
            </a:r>
          </a:p>
          <a:p>
            <a:pPr marL="171450" lvl="2" indent="-171450">
              <a:buFont typeface="Arial" panose="020B0604020202020204" pitchFamily="34" charset="0"/>
              <a:buChar char="•"/>
            </a:pPr>
            <a:r>
              <a:rPr lang="en-US" sz="1400" dirty="0"/>
              <a:t>Normalize Data</a:t>
            </a:r>
          </a:p>
          <a:p>
            <a:pPr marL="171450" indent="-171450">
              <a:buFont typeface="Arial" panose="020B0604020202020204" pitchFamily="34" charset="0"/>
              <a:buChar char="•"/>
            </a:pPr>
            <a:r>
              <a:rPr lang="en-US" sz="1400" dirty="0"/>
              <a:t>Categorize Data</a:t>
            </a:r>
          </a:p>
        </p:txBody>
      </p:sp>
      <p:sp>
        <p:nvSpPr>
          <p:cNvPr id="36" name="Rectangle 35">
            <a:extLst>
              <a:ext uri="{FF2B5EF4-FFF2-40B4-BE49-F238E27FC236}">
                <a16:creationId xmlns:a16="http://schemas.microsoft.com/office/drawing/2014/main" id="{DA01033D-6638-478A-9DD4-30D170790892}"/>
              </a:ext>
            </a:extLst>
          </p:cNvPr>
          <p:cNvSpPr/>
          <p:nvPr/>
        </p:nvSpPr>
        <p:spPr>
          <a:xfrm>
            <a:off x="2215081" y="3693976"/>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Testing Model</a:t>
            </a:r>
          </a:p>
          <a:p>
            <a:pPr marL="166688" indent="-166688">
              <a:buFont typeface="Arial" panose="020B0604020202020204" pitchFamily="34" charset="0"/>
              <a:buChar char="•"/>
            </a:pPr>
            <a:r>
              <a:rPr lang="en-US" sz="1400" dirty="0"/>
              <a:t>Test model using multiple variations</a:t>
            </a:r>
          </a:p>
        </p:txBody>
      </p:sp>
      <p:sp>
        <p:nvSpPr>
          <p:cNvPr id="37" name="Rectangle 36">
            <a:extLst>
              <a:ext uri="{FF2B5EF4-FFF2-40B4-BE49-F238E27FC236}">
                <a16:creationId xmlns:a16="http://schemas.microsoft.com/office/drawing/2014/main" id="{A144C84F-BE13-4DD4-A058-B4FF3B8BFA2C}"/>
              </a:ext>
            </a:extLst>
          </p:cNvPr>
          <p:cNvSpPr/>
          <p:nvPr/>
        </p:nvSpPr>
        <p:spPr>
          <a:xfrm>
            <a:off x="4667372" y="4529978"/>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Modeling</a:t>
            </a:r>
          </a:p>
          <a:p>
            <a:pPr marL="166688" indent="-166688">
              <a:buFont typeface="Arial" panose="020B0604020202020204" pitchFamily="34" charset="0"/>
              <a:buChar char="•"/>
            </a:pPr>
            <a:r>
              <a:rPr lang="en-US" sz="1400" dirty="0"/>
              <a:t>Select the right model</a:t>
            </a:r>
          </a:p>
        </p:txBody>
      </p:sp>
      <p:sp>
        <p:nvSpPr>
          <p:cNvPr id="38" name="Rectangle 37">
            <a:extLst>
              <a:ext uri="{FF2B5EF4-FFF2-40B4-BE49-F238E27FC236}">
                <a16:creationId xmlns:a16="http://schemas.microsoft.com/office/drawing/2014/main" id="{0495EFF1-0138-4B70-9A1D-B51E7394DF1D}"/>
              </a:ext>
            </a:extLst>
          </p:cNvPr>
          <p:cNvSpPr/>
          <p:nvPr/>
        </p:nvSpPr>
        <p:spPr>
          <a:xfrm>
            <a:off x="7139451" y="3693976"/>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1"/>
            <a:r>
              <a:rPr lang="en-US" sz="1400" b="1" dirty="0"/>
              <a:t>Feature Selection</a:t>
            </a:r>
          </a:p>
          <a:p>
            <a:pPr marL="0" lvl="2">
              <a:buFont typeface="Arial" panose="020B0604020202020204" pitchFamily="34" charset="0"/>
              <a:buChar char="•"/>
            </a:pPr>
            <a:r>
              <a:rPr lang="en-US" sz="1400" dirty="0"/>
              <a:t>Pearson Correlation</a:t>
            </a:r>
          </a:p>
          <a:p>
            <a:pPr marL="0" lvl="2">
              <a:buFont typeface="Arial" panose="020B0604020202020204" pitchFamily="34" charset="0"/>
              <a:buChar char="•"/>
            </a:pPr>
            <a:r>
              <a:rPr lang="en-US" sz="1400" dirty="0"/>
              <a:t>Heat Map</a:t>
            </a:r>
          </a:p>
          <a:p>
            <a:pPr>
              <a:buFont typeface="Arial" panose="020B0604020202020204" pitchFamily="34" charset="0"/>
              <a:buChar char="•"/>
            </a:pPr>
            <a:r>
              <a:rPr lang="en-US" sz="1400" dirty="0"/>
              <a:t>Extra Tree Classifier</a:t>
            </a:r>
            <a:endParaRPr lang="en-US" dirty="0"/>
          </a:p>
        </p:txBody>
      </p:sp>
      <p:sp>
        <p:nvSpPr>
          <p:cNvPr id="39" name="Rectangle 38">
            <a:extLst>
              <a:ext uri="{FF2B5EF4-FFF2-40B4-BE49-F238E27FC236}">
                <a16:creationId xmlns:a16="http://schemas.microsoft.com/office/drawing/2014/main" id="{0B84496B-7425-48B7-AB3A-F004EEDECA4B}"/>
              </a:ext>
            </a:extLst>
          </p:cNvPr>
          <p:cNvSpPr/>
          <p:nvPr/>
        </p:nvSpPr>
        <p:spPr>
          <a:xfrm>
            <a:off x="2215081" y="1431020"/>
            <a:ext cx="173736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lvl="1" indent="-166688"/>
            <a:r>
              <a:rPr lang="en-US" sz="1400" b="1" dirty="0"/>
              <a:t>Deployment</a:t>
            </a:r>
          </a:p>
          <a:p>
            <a:pPr marL="166688" lvl="2" indent="-166688">
              <a:buFont typeface="Arial" panose="020B0604020202020204" pitchFamily="34" charset="0"/>
              <a:buChar char="•"/>
            </a:pPr>
            <a:r>
              <a:rPr lang="en-US" sz="1400" dirty="0"/>
              <a:t>Deploy model using Organization approved tool/practice</a:t>
            </a:r>
          </a:p>
          <a:p>
            <a:endParaRPr lang="en-US" dirty="0"/>
          </a:p>
        </p:txBody>
      </p:sp>
      <p:sp>
        <p:nvSpPr>
          <p:cNvPr id="43" name="Arrow: Right 42">
            <a:extLst>
              <a:ext uri="{FF2B5EF4-FFF2-40B4-BE49-F238E27FC236}">
                <a16:creationId xmlns:a16="http://schemas.microsoft.com/office/drawing/2014/main" id="{A12983FA-105E-489C-BD37-0DB796438F71}"/>
              </a:ext>
            </a:extLst>
          </p:cNvPr>
          <p:cNvSpPr/>
          <p:nvPr/>
        </p:nvSpPr>
        <p:spPr>
          <a:xfrm>
            <a:off x="3952441" y="1777181"/>
            <a:ext cx="714931" cy="31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F4CCCDEE-4976-4772-AAAC-B84A707140E9}"/>
              </a:ext>
            </a:extLst>
          </p:cNvPr>
          <p:cNvSpPr/>
          <p:nvPr/>
        </p:nvSpPr>
        <p:spPr>
          <a:xfrm>
            <a:off x="6412662" y="1777181"/>
            <a:ext cx="713232" cy="31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16D643-F35A-40F8-BE37-97218577BB16}"/>
              </a:ext>
            </a:extLst>
          </p:cNvPr>
          <p:cNvSpPr/>
          <p:nvPr/>
        </p:nvSpPr>
        <p:spPr>
          <a:xfrm rot="5400000">
            <a:off x="7698353" y="3231273"/>
            <a:ext cx="619557" cy="310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Left 45">
            <a:extLst>
              <a:ext uri="{FF2B5EF4-FFF2-40B4-BE49-F238E27FC236}">
                <a16:creationId xmlns:a16="http://schemas.microsoft.com/office/drawing/2014/main" id="{151D7EB9-086C-43C7-ACBC-C02D04D7F692}"/>
              </a:ext>
            </a:extLst>
          </p:cNvPr>
          <p:cNvSpPr/>
          <p:nvPr/>
        </p:nvSpPr>
        <p:spPr>
          <a:xfrm>
            <a:off x="6412661" y="4894007"/>
            <a:ext cx="713232" cy="31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Left 46">
            <a:extLst>
              <a:ext uri="{FF2B5EF4-FFF2-40B4-BE49-F238E27FC236}">
                <a16:creationId xmlns:a16="http://schemas.microsoft.com/office/drawing/2014/main" id="{BF94F543-BF18-444E-8BAF-F66EC7C5DAE6}"/>
              </a:ext>
            </a:extLst>
          </p:cNvPr>
          <p:cNvSpPr/>
          <p:nvPr/>
        </p:nvSpPr>
        <p:spPr>
          <a:xfrm>
            <a:off x="3949668" y="4894007"/>
            <a:ext cx="713232" cy="31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 47">
            <a:extLst>
              <a:ext uri="{FF2B5EF4-FFF2-40B4-BE49-F238E27FC236}">
                <a16:creationId xmlns:a16="http://schemas.microsoft.com/office/drawing/2014/main" id="{91D929BE-E689-43AB-9797-294A6971A27A}"/>
              </a:ext>
            </a:extLst>
          </p:cNvPr>
          <p:cNvSpPr/>
          <p:nvPr/>
        </p:nvSpPr>
        <p:spPr>
          <a:xfrm>
            <a:off x="2928313" y="3067108"/>
            <a:ext cx="310896" cy="6170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550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78BD-3391-4A2A-B7B8-8A59384FCEEB}"/>
              </a:ext>
            </a:extLst>
          </p:cNvPr>
          <p:cNvSpPr>
            <a:spLocks noGrp="1"/>
          </p:cNvSpPr>
          <p:nvPr>
            <p:ph type="title"/>
          </p:nvPr>
        </p:nvSpPr>
        <p:spPr/>
        <p:txBody>
          <a:bodyPr>
            <a:normAutofit/>
          </a:bodyPr>
          <a:lstStyle/>
          <a:p>
            <a:r>
              <a:rPr lang="nn-NO" dirty="0"/>
              <a:t>Roles in Machine Learning</a:t>
            </a:r>
            <a:endParaRPr lang="en-US" dirty="0"/>
          </a:p>
        </p:txBody>
      </p:sp>
      <p:sp>
        <p:nvSpPr>
          <p:cNvPr id="3" name="Rectangle 2">
            <a:extLst>
              <a:ext uri="{FF2B5EF4-FFF2-40B4-BE49-F238E27FC236}">
                <a16:creationId xmlns:a16="http://schemas.microsoft.com/office/drawing/2014/main" id="{FEC7C407-FE7D-4ACA-AD9D-19EA4C270997}"/>
              </a:ext>
            </a:extLst>
          </p:cNvPr>
          <p:cNvSpPr/>
          <p:nvPr/>
        </p:nvSpPr>
        <p:spPr>
          <a:xfrm>
            <a:off x="3475707" y="979653"/>
            <a:ext cx="4237703" cy="151774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Data Sources</a:t>
            </a:r>
          </a:p>
          <a:p>
            <a:pPr algn="ctr"/>
            <a:endParaRPr lang="en-US" dirty="0">
              <a:solidFill>
                <a:schemeClr val="tx1"/>
              </a:solidFill>
            </a:endParaRPr>
          </a:p>
        </p:txBody>
      </p:sp>
      <p:sp>
        <p:nvSpPr>
          <p:cNvPr id="4" name="Rectangle 3">
            <a:extLst>
              <a:ext uri="{FF2B5EF4-FFF2-40B4-BE49-F238E27FC236}">
                <a16:creationId xmlns:a16="http://schemas.microsoft.com/office/drawing/2014/main" id="{D272010C-12A0-4B8B-843E-34EE9DBC6C3F}"/>
              </a:ext>
            </a:extLst>
          </p:cNvPr>
          <p:cNvSpPr/>
          <p:nvPr/>
        </p:nvSpPr>
        <p:spPr>
          <a:xfrm>
            <a:off x="3639876" y="1308143"/>
            <a:ext cx="1782619" cy="1073053"/>
          </a:xfrm>
          <a:prstGeom prst="rect">
            <a:avLst/>
          </a:prstGeom>
          <a:gradFill>
            <a:gsLst>
              <a:gs pos="0">
                <a:schemeClr val="accent4">
                  <a:lumMod val="60000"/>
                  <a:lumOff val="40000"/>
                </a:schemeClr>
              </a:gs>
              <a:gs pos="83000">
                <a:srgbClr val="70AD47"/>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External Data Sources</a:t>
            </a:r>
          </a:p>
          <a:p>
            <a:pPr marL="285750" indent="-285750">
              <a:buFont typeface="Arial" panose="020B0604020202020204" pitchFamily="34" charset="0"/>
              <a:buChar char="•"/>
            </a:pPr>
            <a:r>
              <a:rPr lang="en-US" sz="1200" dirty="0">
                <a:solidFill>
                  <a:schemeClr val="tx1"/>
                </a:solidFill>
              </a:rPr>
              <a:t>Vendors &amp; Partners</a:t>
            </a:r>
          </a:p>
          <a:p>
            <a:pPr marL="285750" indent="-285750">
              <a:buFont typeface="Arial" panose="020B0604020202020204" pitchFamily="34" charset="0"/>
              <a:buChar char="•"/>
            </a:pPr>
            <a:r>
              <a:rPr lang="en-US" sz="1200" dirty="0">
                <a:solidFill>
                  <a:schemeClr val="tx1"/>
                </a:solidFill>
              </a:rPr>
              <a:t>Social media</a:t>
            </a:r>
          </a:p>
          <a:p>
            <a:pPr marL="285750" indent="-285750">
              <a:buFont typeface="Arial" panose="020B0604020202020204" pitchFamily="34" charset="0"/>
              <a:buChar char="•"/>
            </a:pPr>
            <a:r>
              <a:rPr lang="en-US" sz="1200" dirty="0">
                <a:solidFill>
                  <a:schemeClr val="tx1"/>
                </a:solidFill>
              </a:rPr>
              <a:t>3</a:t>
            </a:r>
            <a:r>
              <a:rPr lang="en-US" sz="1200" baseline="30000" dirty="0">
                <a:solidFill>
                  <a:schemeClr val="tx1"/>
                </a:solidFill>
              </a:rPr>
              <a:t>rd</a:t>
            </a:r>
            <a:r>
              <a:rPr lang="en-US" sz="1200" dirty="0">
                <a:solidFill>
                  <a:schemeClr val="tx1"/>
                </a:solidFill>
              </a:rPr>
              <a:t> Party</a:t>
            </a:r>
          </a:p>
          <a:p>
            <a:pPr marL="285750" indent="-285750">
              <a:buFont typeface="Arial" panose="020B0604020202020204" pitchFamily="34" charset="0"/>
              <a:buChar char="•"/>
            </a:pPr>
            <a:r>
              <a:rPr lang="en-US" sz="1200" dirty="0">
                <a:solidFill>
                  <a:schemeClr val="tx1"/>
                </a:solidFill>
              </a:rPr>
              <a:t>Government Agency</a:t>
            </a:r>
          </a:p>
          <a:p>
            <a:endParaRPr lang="en-US" dirty="0">
              <a:solidFill>
                <a:schemeClr val="tx1"/>
              </a:solidFill>
            </a:endParaRPr>
          </a:p>
        </p:txBody>
      </p:sp>
      <p:sp>
        <p:nvSpPr>
          <p:cNvPr id="5" name="Rectangle 4">
            <a:extLst>
              <a:ext uri="{FF2B5EF4-FFF2-40B4-BE49-F238E27FC236}">
                <a16:creationId xmlns:a16="http://schemas.microsoft.com/office/drawing/2014/main" id="{D6BAF89C-65AD-4953-A60D-F4D5C394881F}"/>
              </a:ext>
            </a:extLst>
          </p:cNvPr>
          <p:cNvSpPr/>
          <p:nvPr/>
        </p:nvSpPr>
        <p:spPr>
          <a:xfrm>
            <a:off x="5585471" y="1287142"/>
            <a:ext cx="2034533" cy="1073053"/>
          </a:xfrm>
          <a:prstGeom prst="rect">
            <a:avLst/>
          </a:prstGeom>
          <a:gradFill>
            <a:gsLst>
              <a:gs pos="0">
                <a:schemeClr val="bg1">
                  <a:lumMod val="85000"/>
                </a:schemeClr>
              </a:gs>
              <a:gs pos="83000">
                <a:schemeClr val="bg1">
                  <a:lumMod val="6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Internal Data Sources</a:t>
            </a:r>
          </a:p>
          <a:p>
            <a:pPr marL="285750" indent="-285750">
              <a:buFont typeface="Arial" panose="020B0604020202020204" pitchFamily="34" charset="0"/>
              <a:buChar char="•"/>
            </a:pPr>
            <a:r>
              <a:rPr lang="en-US" sz="1200" dirty="0">
                <a:solidFill>
                  <a:schemeClr val="tx1"/>
                </a:solidFill>
              </a:rPr>
              <a:t>System of records</a:t>
            </a:r>
          </a:p>
          <a:p>
            <a:pPr marL="285750" indent="-285750">
              <a:buFont typeface="Arial" panose="020B0604020202020204" pitchFamily="34" charset="0"/>
              <a:buChar char="•"/>
            </a:pPr>
            <a:r>
              <a:rPr lang="en-US" sz="1200" dirty="0">
                <a:solidFill>
                  <a:schemeClr val="tx1"/>
                </a:solidFill>
              </a:rPr>
              <a:t>Business Transactions</a:t>
            </a:r>
          </a:p>
          <a:p>
            <a:pPr marL="285750" indent="-285750">
              <a:buFont typeface="Arial" panose="020B0604020202020204" pitchFamily="34" charset="0"/>
              <a:buChar char="•"/>
            </a:pPr>
            <a:r>
              <a:rPr lang="en-US" sz="1200" dirty="0">
                <a:solidFill>
                  <a:schemeClr val="tx1"/>
                </a:solidFill>
              </a:rPr>
              <a:t>Data Streams</a:t>
            </a:r>
          </a:p>
          <a:p>
            <a:pPr marL="285750" indent="-285750">
              <a:buFont typeface="Arial" panose="020B0604020202020204" pitchFamily="34" charset="0"/>
              <a:buChar char="•"/>
            </a:pPr>
            <a:r>
              <a:rPr lang="en-US" sz="1200" dirty="0">
                <a:solidFill>
                  <a:schemeClr val="tx1"/>
                </a:solidFill>
              </a:rPr>
              <a:t>System logs</a:t>
            </a:r>
          </a:p>
          <a:p>
            <a:endParaRPr lang="en-US" dirty="0">
              <a:solidFill>
                <a:schemeClr val="tx1"/>
              </a:solidFill>
            </a:endParaRPr>
          </a:p>
        </p:txBody>
      </p:sp>
      <p:sp>
        <p:nvSpPr>
          <p:cNvPr id="6" name="Rectangle 5">
            <a:extLst>
              <a:ext uri="{FF2B5EF4-FFF2-40B4-BE49-F238E27FC236}">
                <a16:creationId xmlns:a16="http://schemas.microsoft.com/office/drawing/2014/main" id="{D3B94FC2-A77A-46AD-9A51-9615458793B6}"/>
              </a:ext>
            </a:extLst>
          </p:cNvPr>
          <p:cNvSpPr/>
          <p:nvPr/>
        </p:nvSpPr>
        <p:spPr>
          <a:xfrm>
            <a:off x="3475707" y="2841641"/>
            <a:ext cx="2472798"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Exploratory Data Analysis (EDA)</a:t>
            </a:r>
          </a:p>
        </p:txBody>
      </p:sp>
      <p:sp>
        <p:nvSpPr>
          <p:cNvPr id="7" name="Rectangle 6">
            <a:extLst>
              <a:ext uri="{FF2B5EF4-FFF2-40B4-BE49-F238E27FC236}">
                <a16:creationId xmlns:a16="http://schemas.microsoft.com/office/drawing/2014/main" id="{55D31E9A-C869-4EE9-8FED-E923293D19B5}"/>
              </a:ext>
            </a:extLst>
          </p:cNvPr>
          <p:cNvSpPr/>
          <p:nvPr/>
        </p:nvSpPr>
        <p:spPr>
          <a:xfrm>
            <a:off x="3475707" y="3597496"/>
            <a:ext cx="4237703"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Creation</a:t>
            </a:r>
          </a:p>
        </p:txBody>
      </p:sp>
      <p:sp>
        <p:nvSpPr>
          <p:cNvPr id="8" name="Rectangle 7">
            <a:extLst>
              <a:ext uri="{FF2B5EF4-FFF2-40B4-BE49-F238E27FC236}">
                <a16:creationId xmlns:a16="http://schemas.microsoft.com/office/drawing/2014/main" id="{F1838F81-80BA-4652-9678-74C70D610366}"/>
              </a:ext>
            </a:extLst>
          </p:cNvPr>
          <p:cNvSpPr/>
          <p:nvPr/>
        </p:nvSpPr>
        <p:spPr>
          <a:xfrm>
            <a:off x="3475707" y="4353351"/>
            <a:ext cx="4237703"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Deployment</a:t>
            </a:r>
          </a:p>
        </p:txBody>
      </p:sp>
      <p:sp>
        <p:nvSpPr>
          <p:cNvPr id="9" name="Rectangle 8">
            <a:extLst>
              <a:ext uri="{FF2B5EF4-FFF2-40B4-BE49-F238E27FC236}">
                <a16:creationId xmlns:a16="http://schemas.microsoft.com/office/drawing/2014/main" id="{EED552D0-5144-4AFB-84CC-A56520D6E03B}"/>
              </a:ext>
            </a:extLst>
          </p:cNvPr>
          <p:cNvSpPr/>
          <p:nvPr/>
        </p:nvSpPr>
        <p:spPr>
          <a:xfrm>
            <a:off x="3475707" y="5109207"/>
            <a:ext cx="4237703" cy="411609"/>
          </a:xfrm>
          <a:prstGeom prst="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 Optimization</a:t>
            </a:r>
          </a:p>
        </p:txBody>
      </p:sp>
      <p:sp>
        <p:nvSpPr>
          <p:cNvPr id="11" name="Arrow: Curved Down 10">
            <a:extLst>
              <a:ext uri="{FF2B5EF4-FFF2-40B4-BE49-F238E27FC236}">
                <a16:creationId xmlns:a16="http://schemas.microsoft.com/office/drawing/2014/main" id="{96EC09EF-76F0-464D-896E-C413E97D2CA4}"/>
              </a:ext>
            </a:extLst>
          </p:cNvPr>
          <p:cNvSpPr/>
          <p:nvPr/>
        </p:nvSpPr>
        <p:spPr>
          <a:xfrm rot="16200000">
            <a:off x="1834393" y="3750449"/>
            <a:ext cx="2553530" cy="735913"/>
          </a:xfrm>
          <a:prstGeom prst="curvedDownArrow">
            <a:avLst>
              <a:gd name="adj1" fmla="val 25000"/>
              <a:gd name="adj2" fmla="val 50000"/>
              <a:gd name="adj3" fmla="val 28532"/>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ight Brace 11">
            <a:extLst>
              <a:ext uri="{FF2B5EF4-FFF2-40B4-BE49-F238E27FC236}">
                <a16:creationId xmlns:a16="http://schemas.microsoft.com/office/drawing/2014/main" id="{0FFD863C-4501-4720-9C62-B4677BCB71D6}"/>
              </a:ext>
            </a:extLst>
          </p:cNvPr>
          <p:cNvSpPr/>
          <p:nvPr/>
        </p:nvSpPr>
        <p:spPr>
          <a:xfrm>
            <a:off x="7792063" y="979653"/>
            <a:ext cx="260551" cy="151774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59933A-356C-4AA6-A4E2-0ACBAF180045}"/>
              </a:ext>
            </a:extLst>
          </p:cNvPr>
          <p:cNvSpPr txBox="1"/>
          <p:nvPr/>
        </p:nvSpPr>
        <p:spPr>
          <a:xfrm>
            <a:off x="7998542" y="1543667"/>
            <a:ext cx="1593579" cy="369332"/>
          </a:xfrm>
          <a:prstGeom prst="rect">
            <a:avLst/>
          </a:prstGeom>
          <a:noFill/>
        </p:spPr>
        <p:txBody>
          <a:bodyPr wrap="square" rtlCol="0">
            <a:spAutoFit/>
          </a:bodyPr>
          <a:lstStyle/>
          <a:p>
            <a:r>
              <a:rPr lang="en-US" dirty="0"/>
              <a:t>Data Engineer</a:t>
            </a:r>
          </a:p>
        </p:txBody>
      </p:sp>
      <p:sp>
        <p:nvSpPr>
          <p:cNvPr id="14" name="Right Brace 13">
            <a:extLst>
              <a:ext uri="{FF2B5EF4-FFF2-40B4-BE49-F238E27FC236}">
                <a16:creationId xmlns:a16="http://schemas.microsoft.com/office/drawing/2014/main" id="{1AB13EC9-C66E-42F3-B1EA-DE6CCD1380BC}"/>
              </a:ext>
            </a:extLst>
          </p:cNvPr>
          <p:cNvSpPr/>
          <p:nvPr/>
        </p:nvSpPr>
        <p:spPr>
          <a:xfrm>
            <a:off x="7792063" y="2852701"/>
            <a:ext cx="265176" cy="4116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90E8E640-26E0-4CC7-9BF9-CBC8955E6086}"/>
              </a:ext>
            </a:extLst>
          </p:cNvPr>
          <p:cNvSpPr txBox="1"/>
          <p:nvPr/>
        </p:nvSpPr>
        <p:spPr>
          <a:xfrm>
            <a:off x="7998542" y="2866107"/>
            <a:ext cx="1593579" cy="369332"/>
          </a:xfrm>
          <a:prstGeom prst="rect">
            <a:avLst/>
          </a:prstGeom>
          <a:noFill/>
        </p:spPr>
        <p:txBody>
          <a:bodyPr wrap="square" rtlCol="0">
            <a:spAutoFit/>
          </a:bodyPr>
          <a:lstStyle/>
          <a:p>
            <a:r>
              <a:rPr lang="en-US" dirty="0"/>
              <a:t>Data Analyst</a:t>
            </a:r>
          </a:p>
        </p:txBody>
      </p:sp>
      <p:sp>
        <p:nvSpPr>
          <p:cNvPr id="17" name="TextBox 16">
            <a:extLst>
              <a:ext uri="{FF2B5EF4-FFF2-40B4-BE49-F238E27FC236}">
                <a16:creationId xmlns:a16="http://schemas.microsoft.com/office/drawing/2014/main" id="{D8C83779-DBCD-405C-899C-592F32718574}"/>
              </a:ext>
            </a:extLst>
          </p:cNvPr>
          <p:cNvSpPr txBox="1"/>
          <p:nvPr/>
        </p:nvSpPr>
        <p:spPr>
          <a:xfrm>
            <a:off x="1784530" y="3982070"/>
            <a:ext cx="1499443" cy="369332"/>
          </a:xfrm>
          <a:prstGeom prst="rect">
            <a:avLst/>
          </a:prstGeom>
          <a:noFill/>
        </p:spPr>
        <p:txBody>
          <a:bodyPr wrap="square" rtlCol="0">
            <a:spAutoFit/>
          </a:bodyPr>
          <a:lstStyle/>
          <a:p>
            <a:r>
              <a:rPr lang="en-US" dirty="0"/>
              <a:t>Data Scientist</a:t>
            </a:r>
          </a:p>
        </p:txBody>
      </p:sp>
      <p:sp>
        <p:nvSpPr>
          <p:cNvPr id="18" name="Left Brace 17">
            <a:extLst>
              <a:ext uri="{FF2B5EF4-FFF2-40B4-BE49-F238E27FC236}">
                <a16:creationId xmlns:a16="http://schemas.microsoft.com/office/drawing/2014/main" id="{C3BD5780-AFCF-4867-9A5B-1295CE413025}"/>
              </a:ext>
            </a:extLst>
          </p:cNvPr>
          <p:cNvSpPr/>
          <p:nvPr/>
        </p:nvSpPr>
        <p:spPr>
          <a:xfrm>
            <a:off x="3170905" y="2841640"/>
            <a:ext cx="265176" cy="2679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ight Brace 18">
            <a:extLst>
              <a:ext uri="{FF2B5EF4-FFF2-40B4-BE49-F238E27FC236}">
                <a16:creationId xmlns:a16="http://schemas.microsoft.com/office/drawing/2014/main" id="{78E96BF6-72A6-4963-AC53-4796D738545A}"/>
              </a:ext>
            </a:extLst>
          </p:cNvPr>
          <p:cNvSpPr/>
          <p:nvPr/>
        </p:nvSpPr>
        <p:spPr>
          <a:xfrm>
            <a:off x="7792063" y="4352123"/>
            <a:ext cx="265176" cy="4116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AF4509DB-FE33-4091-8BED-1B0C32A8F031}"/>
              </a:ext>
            </a:extLst>
          </p:cNvPr>
          <p:cNvSpPr txBox="1"/>
          <p:nvPr/>
        </p:nvSpPr>
        <p:spPr>
          <a:xfrm>
            <a:off x="7998542" y="4365529"/>
            <a:ext cx="1912374" cy="369332"/>
          </a:xfrm>
          <a:prstGeom prst="rect">
            <a:avLst/>
          </a:prstGeom>
          <a:noFill/>
        </p:spPr>
        <p:txBody>
          <a:bodyPr wrap="square" rtlCol="0">
            <a:spAutoFit/>
          </a:bodyPr>
          <a:lstStyle/>
          <a:p>
            <a:r>
              <a:rPr lang="en-US" dirty="0"/>
              <a:t>Software Engineer</a:t>
            </a:r>
          </a:p>
        </p:txBody>
      </p:sp>
      <p:sp>
        <p:nvSpPr>
          <p:cNvPr id="21" name="Rectangle 20">
            <a:extLst>
              <a:ext uri="{FF2B5EF4-FFF2-40B4-BE49-F238E27FC236}">
                <a16:creationId xmlns:a16="http://schemas.microsoft.com/office/drawing/2014/main" id="{14B02D6C-F921-461B-845E-960A2F738EF5}"/>
              </a:ext>
            </a:extLst>
          </p:cNvPr>
          <p:cNvSpPr/>
          <p:nvPr/>
        </p:nvSpPr>
        <p:spPr>
          <a:xfrm>
            <a:off x="5948506" y="2841641"/>
            <a:ext cx="1764904" cy="411609"/>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 Visualization</a:t>
            </a:r>
          </a:p>
        </p:txBody>
      </p:sp>
      <p:sp>
        <p:nvSpPr>
          <p:cNvPr id="23" name="Arrow: Down 22">
            <a:extLst>
              <a:ext uri="{FF2B5EF4-FFF2-40B4-BE49-F238E27FC236}">
                <a16:creationId xmlns:a16="http://schemas.microsoft.com/office/drawing/2014/main" id="{A539C120-50CB-41C2-9882-7764138FA025}"/>
              </a:ext>
            </a:extLst>
          </p:cNvPr>
          <p:cNvSpPr/>
          <p:nvPr/>
        </p:nvSpPr>
        <p:spPr>
          <a:xfrm>
            <a:off x="5417577" y="2504649"/>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6930787B-7ECF-4AFD-A45C-75C46D183D1C}"/>
              </a:ext>
            </a:extLst>
          </p:cNvPr>
          <p:cNvSpPr/>
          <p:nvPr/>
        </p:nvSpPr>
        <p:spPr>
          <a:xfrm>
            <a:off x="5417577" y="3267760"/>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35B096DA-50FB-466C-B25D-22DC169169CE}"/>
              </a:ext>
            </a:extLst>
          </p:cNvPr>
          <p:cNvSpPr/>
          <p:nvPr/>
        </p:nvSpPr>
        <p:spPr>
          <a:xfrm>
            <a:off x="5343833" y="4030871"/>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387E5E9-5C90-41D1-B461-8BDDA8A83DAF}"/>
              </a:ext>
            </a:extLst>
          </p:cNvPr>
          <p:cNvSpPr/>
          <p:nvPr/>
        </p:nvSpPr>
        <p:spPr>
          <a:xfrm>
            <a:off x="5417577" y="4772215"/>
            <a:ext cx="353962" cy="336991"/>
          </a:xfrm>
          <a:prstGeom prst="downArrow">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8D9C40C-DF46-427E-BD91-20D2A019A7B0}"/>
              </a:ext>
            </a:extLst>
          </p:cNvPr>
          <p:cNvSpPr/>
          <p:nvPr/>
        </p:nvSpPr>
        <p:spPr>
          <a:xfrm>
            <a:off x="4251498" y="5554921"/>
            <a:ext cx="2686120" cy="369332"/>
          </a:xfrm>
          <a:prstGeom prst="rect">
            <a:avLst/>
          </a:prstGeom>
        </p:spPr>
        <p:txBody>
          <a:bodyPr wrap="none">
            <a:spAutoFit/>
          </a:bodyPr>
          <a:lstStyle/>
          <a:p>
            <a:r>
              <a:rPr lang="nn-NO" b="1" dirty="0">
                <a:solidFill>
                  <a:srgbClr val="0D0D0D"/>
                </a:solidFill>
              </a:rPr>
              <a:t>Roles in Machine Learning</a:t>
            </a:r>
            <a:endParaRPr lang="en-US" b="1" dirty="0"/>
          </a:p>
        </p:txBody>
      </p:sp>
    </p:spTree>
    <p:extLst>
      <p:ext uri="{BB962C8B-B14F-4D97-AF65-F5344CB8AC3E}">
        <p14:creationId xmlns:p14="http://schemas.microsoft.com/office/powerpoint/2010/main" val="281090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81C0A4-F4B1-4641-ACF6-DAFA125784B8}"/>
              </a:ext>
            </a:extLst>
          </p:cNvPr>
          <p:cNvSpPr>
            <a:spLocks noGrp="1"/>
          </p:cNvSpPr>
          <p:nvPr>
            <p:ph type="title"/>
          </p:nvPr>
        </p:nvSpPr>
        <p:spPr/>
        <p:txBody>
          <a:bodyPr/>
          <a:lstStyle/>
          <a:p>
            <a:r>
              <a:rPr lang="en-US" dirty="0"/>
              <a:t>COE</a:t>
            </a:r>
          </a:p>
        </p:txBody>
      </p:sp>
    </p:spTree>
    <p:extLst>
      <p:ext uri="{BB962C8B-B14F-4D97-AF65-F5344CB8AC3E}">
        <p14:creationId xmlns:p14="http://schemas.microsoft.com/office/powerpoint/2010/main" val="1371295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9553-C3E2-4D4A-8100-21DD645CBD6C}"/>
              </a:ext>
            </a:extLst>
          </p:cNvPr>
          <p:cNvSpPr>
            <a:spLocks noGrp="1"/>
          </p:cNvSpPr>
          <p:nvPr>
            <p:ph type="title"/>
          </p:nvPr>
        </p:nvSpPr>
        <p:spPr/>
        <p:txBody>
          <a:bodyPr/>
          <a:lstStyle/>
          <a:p>
            <a:r>
              <a:rPr lang="en-US" dirty="0"/>
              <a:t>Skill Competencies required</a:t>
            </a:r>
          </a:p>
        </p:txBody>
      </p:sp>
      <p:sp>
        <p:nvSpPr>
          <p:cNvPr id="4" name="Rectangle: Rounded Corners 3">
            <a:extLst>
              <a:ext uri="{FF2B5EF4-FFF2-40B4-BE49-F238E27FC236}">
                <a16:creationId xmlns:a16="http://schemas.microsoft.com/office/drawing/2014/main" id="{C913D141-ABAD-4B76-9166-C02CC0E41675}"/>
              </a:ext>
            </a:extLst>
          </p:cNvPr>
          <p:cNvSpPr/>
          <p:nvPr/>
        </p:nvSpPr>
        <p:spPr>
          <a:xfrm>
            <a:off x="378692" y="715822"/>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An applied mathematics and/or statistics background coupled with computer science</a:t>
            </a:r>
          </a:p>
          <a:p>
            <a:pPr marL="171450" indent="-171450">
              <a:buFont typeface="Arial" panose="020B0604020202020204" pitchFamily="34" charset="0"/>
              <a:buChar char="•"/>
            </a:pPr>
            <a:r>
              <a:rPr lang="en-US" sz="1100" dirty="0">
                <a:solidFill>
                  <a:schemeClr val="tx1"/>
                </a:solidFill>
              </a:rPr>
              <a:t>Ability to choose appropriate machine learning algorithms, train them, and devise methods for testing their accuracy</a:t>
            </a:r>
          </a:p>
          <a:p>
            <a:pPr marL="171450" indent="-171450">
              <a:buFont typeface="Arial" panose="020B0604020202020204" pitchFamily="34" charset="0"/>
              <a:buChar char="•"/>
            </a:pPr>
            <a:r>
              <a:rPr lang="en-US" sz="1100" dirty="0">
                <a:solidFill>
                  <a:schemeClr val="tx1"/>
                </a:solidFill>
              </a:rPr>
              <a:t>Must know programming languages such as, Python, R, etc.</a:t>
            </a:r>
          </a:p>
          <a:p>
            <a:pPr marL="171450" indent="-171450">
              <a:buFont typeface="Arial" panose="020B0604020202020204" pitchFamily="34" charset="0"/>
              <a:buChar char="•"/>
            </a:pPr>
            <a:r>
              <a:rPr lang="en-US" sz="1100" dirty="0">
                <a:solidFill>
                  <a:schemeClr val="tx1"/>
                </a:solidFill>
              </a:rPr>
              <a:t>Need to interact with business domain experts in order to cultivate the desired insights</a:t>
            </a:r>
          </a:p>
          <a:p>
            <a:pPr marL="171450" indent="-171450">
              <a:buFont typeface="Arial" panose="020B0604020202020204" pitchFamily="34" charset="0"/>
              <a:buChar char="•"/>
            </a:pPr>
            <a:r>
              <a:rPr lang="en-US" sz="1100" dirty="0">
                <a:solidFill>
                  <a:schemeClr val="tx1"/>
                </a:solidFill>
              </a:rPr>
              <a:t>Analyze data (EDA) to help the business utilize their data assets</a:t>
            </a:r>
          </a:p>
          <a:p>
            <a:pPr marL="171450" indent="-171450">
              <a:buFont typeface="Arial" panose="020B0604020202020204" pitchFamily="34" charset="0"/>
              <a:buChar char="•"/>
            </a:pPr>
            <a:r>
              <a:rPr lang="en-US" sz="1100" dirty="0">
                <a:solidFill>
                  <a:schemeClr val="tx1"/>
                </a:solidFill>
              </a:rPr>
              <a:t>Must be well-versed in the art of data storytelling to layout complex results and observations in laymen’s terms</a:t>
            </a:r>
          </a:p>
          <a:p>
            <a:pPr marL="285750" indent="-285750">
              <a:buFont typeface="Arial" panose="020B0604020202020204" pitchFamily="34" charset="0"/>
              <a:buChar char="•"/>
            </a:pPr>
            <a:endParaRPr lang="en-US" dirty="0"/>
          </a:p>
        </p:txBody>
      </p:sp>
      <p:sp>
        <p:nvSpPr>
          <p:cNvPr id="5" name="Rectangle: Rounded Corners 4">
            <a:extLst>
              <a:ext uri="{FF2B5EF4-FFF2-40B4-BE49-F238E27FC236}">
                <a16:creationId xmlns:a16="http://schemas.microsoft.com/office/drawing/2014/main" id="{5858D039-A3BE-4018-80CC-DDC9766CE4FA}"/>
              </a:ext>
            </a:extLst>
          </p:cNvPr>
          <p:cNvSpPr/>
          <p:nvPr/>
        </p:nvSpPr>
        <p:spPr>
          <a:xfrm>
            <a:off x="383309" y="3297390"/>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Determine what data will be required</a:t>
            </a:r>
          </a:p>
          <a:p>
            <a:pPr marL="171450" indent="-171450">
              <a:buFont typeface="Arial" panose="020B0604020202020204" pitchFamily="34" charset="0"/>
              <a:buChar char="•"/>
            </a:pPr>
            <a:r>
              <a:rPr lang="en-US" sz="1100" dirty="0">
                <a:solidFill>
                  <a:schemeClr val="tx1"/>
                </a:solidFill>
              </a:rPr>
              <a:t>Clear communication skills</a:t>
            </a:r>
          </a:p>
          <a:p>
            <a:pPr marL="171450" indent="-171450">
              <a:buFont typeface="Arial" panose="020B0604020202020204" pitchFamily="34" charset="0"/>
              <a:buChar char="•"/>
            </a:pPr>
            <a:r>
              <a:rPr lang="en-US" sz="1100" dirty="0">
                <a:solidFill>
                  <a:schemeClr val="tx1"/>
                </a:solidFill>
              </a:rPr>
              <a:t>Good programming skills</a:t>
            </a:r>
          </a:p>
          <a:p>
            <a:pPr marL="171450" indent="-171450">
              <a:buFont typeface="Arial" panose="020B0604020202020204" pitchFamily="34" charset="0"/>
              <a:buChar char="•"/>
            </a:pPr>
            <a:r>
              <a:rPr lang="en-US" sz="1100" dirty="0">
                <a:solidFill>
                  <a:schemeClr val="tx1"/>
                </a:solidFill>
              </a:rPr>
              <a:t>Great communication skills</a:t>
            </a:r>
          </a:p>
          <a:p>
            <a:pPr marL="171450" indent="-171450">
              <a:buFont typeface="Arial" panose="020B0604020202020204" pitchFamily="34" charset="0"/>
              <a:buChar char="•"/>
            </a:pPr>
            <a:r>
              <a:rPr lang="en-US" sz="1100" dirty="0">
                <a:solidFill>
                  <a:schemeClr val="tx1"/>
                </a:solidFill>
              </a:rPr>
              <a:t>Expertise in data visualization tools, </a:t>
            </a:r>
          </a:p>
          <a:p>
            <a:pPr marL="171450" indent="-171450">
              <a:buFont typeface="Arial" panose="020B0604020202020204" pitchFamily="34" charset="0"/>
              <a:buChar char="•"/>
            </a:pPr>
            <a:r>
              <a:rPr lang="en-US" sz="1100" dirty="0">
                <a:solidFill>
                  <a:schemeClr val="tx1"/>
                </a:solidFill>
              </a:rPr>
              <a:t>The more data knowledge, the better Data Analyst</a:t>
            </a:r>
          </a:p>
          <a:p>
            <a:pPr marL="285750" indent="-285750">
              <a:buFont typeface="Arial" panose="020B0604020202020204" pitchFamily="34" charset="0"/>
              <a:buChar char="•"/>
            </a:pPr>
            <a:endParaRPr lang="en-US" dirty="0"/>
          </a:p>
        </p:txBody>
      </p:sp>
      <p:sp>
        <p:nvSpPr>
          <p:cNvPr id="6" name="Rectangle: Rounded Corners 5">
            <a:extLst>
              <a:ext uri="{FF2B5EF4-FFF2-40B4-BE49-F238E27FC236}">
                <a16:creationId xmlns:a16="http://schemas.microsoft.com/office/drawing/2014/main" id="{6211575B-BEBE-4B37-A454-17B706AC83F3}"/>
              </a:ext>
            </a:extLst>
          </p:cNvPr>
          <p:cNvSpPr/>
          <p:nvPr/>
        </p:nvSpPr>
        <p:spPr>
          <a:xfrm>
            <a:off x="7790888" y="715822"/>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Programming background, possibly as a result of a computer science degree with languages like Python, Scala, Java, SQL</a:t>
            </a:r>
          </a:p>
          <a:p>
            <a:pPr marL="171450" indent="-171450">
              <a:buFont typeface="Arial" panose="020B0604020202020204" pitchFamily="34" charset="0"/>
              <a:buChar char="•"/>
            </a:pPr>
            <a:r>
              <a:rPr lang="en-US" sz="1100" dirty="0">
                <a:solidFill>
                  <a:schemeClr val="tx1"/>
                </a:solidFill>
              </a:rPr>
              <a:t>Create data pipelines at scale, integrating a number of big data technologies</a:t>
            </a:r>
          </a:p>
          <a:p>
            <a:pPr marL="171450" indent="-171450">
              <a:buFont typeface="Arial" panose="020B0604020202020204" pitchFamily="34" charset="0"/>
              <a:buChar char="•"/>
            </a:pPr>
            <a:r>
              <a:rPr lang="en-US" sz="1100" dirty="0">
                <a:solidFill>
                  <a:schemeClr val="tx1"/>
                </a:solidFill>
              </a:rPr>
              <a:t>An in-depth understanding of data technologies and frameworks and how to integrate them with data pipelines</a:t>
            </a:r>
          </a:p>
          <a:p>
            <a:pPr marL="171450" indent="-171450">
              <a:buFont typeface="Arial" panose="020B0604020202020204" pitchFamily="34" charset="0"/>
              <a:buChar char="•"/>
            </a:pPr>
            <a:r>
              <a:rPr lang="en-US" sz="1100" dirty="0">
                <a:solidFill>
                  <a:schemeClr val="tx1"/>
                </a:solidFill>
              </a:rPr>
              <a:t>Work closely with teams responsible for clusters, DevOps, and DataOps</a:t>
            </a:r>
          </a:p>
          <a:p>
            <a:pPr marL="171450" indent="-171450">
              <a:buFont typeface="Arial" panose="020B0604020202020204" pitchFamily="34" charset="0"/>
              <a:buChar char="•"/>
            </a:pPr>
            <a:r>
              <a:rPr lang="en-US" sz="1100" dirty="0">
                <a:solidFill>
                  <a:schemeClr val="tx1"/>
                </a:solidFill>
              </a:rPr>
              <a:t>Implement machine learning algorithms chosen by data scientists for a production environment</a:t>
            </a:r>
          </a:p>
          <a:p>
            <a:pPr marL="285750" indent="-285750">
              <a:buFont typeface="Arial" panose="020B0604020202020204" pitchFamily="34" charset="0"/>
              <a:buChar char="•"/>
            </a:pPr>
            <a:endParaRPr lang="en-US" dirty="0"/>
          </a:p>
        </p:txBody>
      </p:sp>
      <p:sp>
        <p:nvSpPr>
          <p:cNvPr id="7" name="Rectangle: Rounded Corners 6">
            <a:extLst>
              <a:ext uri="{FF2B5EF4-FFF2-40B4-BE49-F238E27FC236}">
                <a16:creationId xmlns:a16="http://schemas.microsoft.com/office/drawing/2014/main" id="{E5A874BA-1788-4B9B-9454-DE6D145099AC}"/>
              </a:ext>
            </a:extLst>
          </p:cNvPr>
          <p:cNvSpPr/>
          <p:nvPr/>
        </p:nvSpPr>
        <p:spPr>
          <a:xfrm>
            <a:off x="7795505" y="3297390"/>
            <a:ext cx="3823854" cy="2517439"/>
          </a:xfrm>
          <a:prstGeom prst="round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100" dirty="0">
                <a:solidFill>
                  <a:schemeClr val="tx1"/>
                </a:solidFill>
              </a:rPr>
              <a:t>Expertise in programming languages, possibly as a result of a computer science degree with languages like Python, Scala, Java, SQL</a:t>
            </a:r>
          </a:p>
          <a:p>
            <a:pPr marL="171450" indent="-171450">
              <a:buFont typeface="Arial" panose="020B0604020202020204" pitchFamily="34" charset="0"/>
              <a:buChar char="•"/>
            </a:pPr>
            <a:r>
              <a:rPr lang="en-US" sz="1100" dirty="0">
                <a:solidFill>
                  <a:schemeClr val="tx1"/>
                </a:solidFill>
              </a:rPr>
              <a:t>Ability to architect solutions to create well-balanced solutions</a:t>
            </a:r>
          </a:p>
          <a:p>
            <a:pPr marL="171450" indent="-171450">
              <a:buFont typeface="Arial" panose="020B0604020202020204" pitchFamily="34" charset="0"/>
              <a:buChar char="•"/>
            </a:pPr>
            <a:r>
              <a:rPr lang="en-US" sz="1100" dirty="0">
                <a:solidFill>
                  <a:schemeClr val="tx1"/>
                </a:solidFill>
              </a:rPr>
              <a:t>Knowledge of standards, best practices, and regulatory requirements</a:t>
            </a:r>
          </a:p>
          <a:p>
            <a:pPr marL="171450" indent="-171450">
              <a:buFont typeface="Arial" panose="020B0604020202020204" pitchFamily="34" charset="0"/>
              <a:buChar char="•"/>
            </a:pPr>
            <a:r>
              <a:rPr lang="en-US" sz="1100" dirty="0">
                <a:solidFill>
                  <a:schemeClr val="tx1"/>
                </a:solidFill>
              </a:rPr>
              <a:t>Ability to create software package(s) and externalize dependencies and parameters</a:t>
            </a:r>
          </a:p>
          <a:p>
            <a:pPr marL="171450" indent="-171450">
              <a:buFont typeface="Arial" panose="020B0604020202020204" pitchFamily="34" charset="0"/>
              <a:buChar char="•"/>
            </a:pPr>
            <a:r>
              <a:rPr lang="en-US" sz="1100" dirty="0">
                <a:solidFill>
                  <a:schemeClr val="tx1"/>
                </a:solidFill>
              </a:rPr>
              <a:t>Familiar with source code, dependencies, versions and binaries management</a:t>
            </a:r>
          </a:p>
        </p:txBody>
      </p:sp>
      <p:pic>
        <p:nvPicPr>
          <p:cNvPr id="3" name="Picture 2">
            <a:extLst>
              <a:ext uri="{FF2B5EF4-FFF2-40B4-BE49-F238E27FC236}">
                <a16:creationId xmlns:a16="http://schemas.microsoft.com/office/drawing/2014/main" id="{158B8A2F-6178-48C2-93F4-8FFB80078AAF}"/>
              </a:ext>
            </a:extLst>
          </p:cNvPr>
          <p:cNvPicPr>
            <a:picLocks noChangeAspect="1"/>
          </p:cNvPicPr>
          <p:nvPr/>
        </p:nvPicPr>
        <p:blipFill>
          <a:blip r:embed="rId2"/>
          <a:stretch>
            <a:fillRect/>
          </a:stretch>
        </p:blipFill>
        <p:spPr>
          <a:xfrm>
            <a:off x="3990109" y="2012805"/>
            <a:ext cx="4023446" cy="2517439"/>
          </a:xfrm>
          <a:prstGeom prst="rect">
            <a:avLst/>
          </a:prstGeom>
        </p:spPr>
      </p:pic>
    </p:spTree>
    <p:extLst>
      <p:ext uri="{BB962C8B-B14F-4D97-AF65-F5344CB8AC3E}">
        <p14:creationId xmlns:p14="http://schemas.microsoft.com/office/powerpoint/2010/main" val="3440254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a:t>
            </a:r>
          </a:p>
        </p:txBody>
      </p:sp>
      <p:sp>
        <p:nvSpPr>
          <p:cNvPr id="3" name="TextBox 2">
            <a:extLst>
              <a:ext uri="{FF2B5EF4-FFF2-40B4-BE49-F238E27FC236}">
                <a16:creationId xmlns:a16="http://schemas.microsoft.com/office/drawing/2014/main" id="{6A8DBEFC-9009-4018-BA42-8DDA219B4590}"/>
              </a:ext>
            </a:extLst>
          </p:cNvPr>
          <p:cNvSpPr txBox="1"/>
          <p:nvPr/>
        </p:nvSpPr>
        <p:spPr>
          <a:xfrm>
            <a:off x="5172364" y="1237669"/>
            <a:ext cx="5920509" cy="4017818"/>
          </a:xfrm>
          <a:prstGeom prst="rect">
            <a:avLst/>
          </a:prstGeom>
          <a:noFill/>
        </p:spPr>
        <p:txBody>
          <a:bodyPr wrap="square" rtlCol="0">
            <a:spAutoFit/>
          </a:bodyPr>
          <a:lstStyle/>
          <a:p>
            <a:pPr>
              <a:spcAft>
                <a:spcPts val="900"/>
              </a:spcAft>
            </a:pPr>
            <a:r>
              <a:rPr lang="en-US" sz="1400" dirty="0"/>
              <a:t>A typical COE involves the following phases:</a:t>
            </a:r>
          </a:p>
          <a:p>
            <a:pPr>
              <a:spcAft>
                <a:spcPts val="900"/>
              </a:spcAft>
            </a:pPr>
            <a:r>
              <a:rPr lang="en-US" sz="1400" b="1" dirty="0"/>
              <a:t>Define </a:t>
            </a:r>
            <a:r>
              <a:rPr lang="en-US" sz="1400" dirty="0"/>
              <a:t>–</a:t>
            </a:r>
            <a:r>
              <a:rPr lang="en-US" sz="1400" b="1" dirty="0"/>
              <a:t> </a:t>
            </a:r>
            <a:r>
              <a:rPr lang="en-US" sz="1400" dirty="0"/>
              <a:t>Vision &amp; strategy, focus area, and purpose</a:t>
            </a:r>
            <a:r>
              <a:rPr lang="en-US" sz="1400" b="1" dirty="0"/>
              <a:t>	</a:t>
            </a:r>
          </a:p>
          <a:p>
            <a:pPr>
              <a:spcAft>
                <a:spcPts val="900"/>
              </a:spcAft>
            </a:pPr>
            <a:r>
              <a:rPr lang="en-US" sz="1400" b="1" dirty="0"/>
              <a:t>Plan </a:t>
            </a:r>
            <a:r>
              <a:rPr lang="en-US" sz="1400" dirty="0"/>
              <a:t>–   The planning phase, at minimum, should define:  a detailed budget plan, a roadmap and milestones, governance, promotion plans</a:t>
            </a:r>
          </a:p>
          <a:p>
            <a:pPr>
              <a:spcAft>
                <a:spcPts val="900"/>
              </a:spcAft>
            </a:pPr>
            <a:r>
              <a:rPr lang="en-US" sz="1400" b="1" dirty="0"/>
              <a:t>Key stakeholders</a:t>
            </a:r>
            <a:r>
              <a:rPr lang="en-US" sz="1400" dirty="0"/>
              <a:t> – identify relevant stakeholders such as sponsors, champions, decision makers, and influencers</a:t>
            </a:r>
          </a:p>
          <a:p>
            <a:pPr>
              <a:spcAft>
                <a:spcPts val="900"/>
              </a:spcAft>
            </a:pPr>
            <a:r>
              <a:rPr lang="en-US" sz="1400" b="1" dirty="0"/>
              <a:t>Secure funding</a:t>
            </a:r>
            <a:r>
              <a:rPr lang="en-US" sz="1400" dirty="0"/>
              <a:t> – Present the definition and the plan to secure funding. Build and Operate phases are based on funding</a:t>
            </a:r>
          </a:p>
          <a:p>
            <a:pPr>
              <a:spcAft>
                <a:spcPts val="900"/>
              </a:spcAft>
            </a:pPr>
            <a:r>
              <a:rPr lang="en-US" sz="1400" b="1" dirty="0"/>
              <a:t>Build </a:t>
            </a:r>
            <a:r>
              <a:rPr lang="en-US" sz="1400" dirty="0"/>
              <a:t>– Realize the vision using planning – build the team, build the knowledge base, create artifacts standards,  setup access controls, setup lab environment, Create governance team. Setup performance metrics and tools</a:t>
            </a:r>
          </a:p>
          <a:p>
            <a:pPr>
              <a:spcAft>
                <a:spcPts val="900"/>
              </a:spcAft>
            </a:pPr>
            <a:r>
              <a:rPr lang="en-US" sz="1400" b="1" dirty="0"/>
              <a:t>Operate</a:t>
            </a:r>
            <a:r>
              <a:rPr lang="en-US" sz="1400" dirty="0"/>
              <a:t> - </a:t>
            </a:r>
            <a:r>
              <a:rPr lang="en-US" sz="1400" b="1" dirty="0"/>
              <a:t> </a:t>
            </a:r>
            <a:r>
              <a:rPr lang="en-US" sz="1400" dirty="0"/>
              <a:t>start operating the COE – start collecting, creating, filtering, and formatting artifacts. Preserve them in a content repository, create metadata and index them for easy search and use. Start with the most immediate needs first. Start promoting it.</a:t>
            </a:r>
          </a:p>
        </p:txBody>
      </p:sp>
      <p:graphicFrame>
        <p:nvGraphicFramePr>
          <p:cNvPr id="7" name="Diagram 6">
            <a:extLst>
              <a:ext uri="{FF2B5EF4-FFF2-40B4-BE49-F238E27FC236}">
                <a16:creationId xmlns:a16="http://schemas.microsoft.com/office/drawing/2014/main" id="{E51A988C-12BA-4649-B9A6-DAC859FE4C9E}"/>
              </a:ext>
            </a:extLst>
          </p:cNvPr>
          <p:cNvGraphicFramePr/>
          <p:nvPr/>
        </p:nvGraphicFramePr>
        <p:xfrm>
          <a:off x="-424872" y="740830"/>
          <a:ext cx="5440218" cy="35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FE11F96B-7387-4778-BEA2-DC568A59F1A0}"/>
              </a:ext>
            </a:extLst>
          </p:cNvPr>
          <p:cNvSpPr/>
          <p:nvPr/>
        </p:nvSpPr>
        <p:spPr>
          <a:xfrm>
            <a:off x="196770" y="4506452"/>
            <a:ext cx="4486066" cy="1631216"/>
          </a:xfrm>
          <a:prstGeom prst="rect">
            <a:avLst/>
          </a:prstGeom>
          <a:ln>
            <a:solidFill>
              <a:schemeClr val="bg1">
                <a:lumMod val="85000"/>
              </a:schemeClr>
            </a:solidFill>
          </a:ln>
        </p:spPr>
        <p:txBody>
          <a:bodyPr wrap="square">
            <a:spAutoFit/>
          </a:bodyPr>
          <a:lstStyle/>
          <a:p>
            <a:pPr fontAlgn="base"/>
            <a:r>
              <a:rPr lang="en-US" sz="1200" b="1" dirty="0"/>
              <a:t>DACI Framework</a:t>
            </a:r>
          </a:p>
          <a:p>
            <a:pPr fontAlgn="base"/>
            <a:r>
              <a:rPr lang="en-US" sz="1100" b="1" dirty="0"/>
              <a:t>D</a:t>
            </a:r>
            <a:r>
              <a:rPr lang="en-US" sz="1100" dirty="0"/>
              <a:t> = Driver. The one person responsible for corralling stakeholders, collating all the necessary information and getting a decision made by the agreed date. This may or may not be the project's full-time owner, depending on the decision.</a:t>
            </a:r>
          </a:p>
          <a:p>
            <a:pPr fontAlgn="base"/>
            <a:r>
              <a:rPr lang="en-US" sz="1100" b="1" dirty="0"/>
              <a:t>A</a:t>
            </a:r>
            <a:r>
              <a:rPr lang="en-US" sz="1100" dirty="0"/>
              <a:t> = Approver. The one person who makes the decision.</a:t>
            </a:r>
          </a:p>
          <a:p>
            <a:pPr fontAlgn="base"/>
            <a:r>
              <a:rPr lang="en-US" sz="1100" b="1" dirty="0"/>
              <a:t>C</a:t>
            </a:r>
            <a:r>
              <a:rPr lang="en-US" sz="1100" dirty="0"/>
              <a:t> = Contributors. They have knowledge or expertise that may influence the decision – i.e., they have a voice, but no vote.</a:t>
            </a:r>
          </a:p>
          <a:p>
            <a:pPr fontAlgn="base"/>
            <a:r>
              <a:rPr lang="en-US" sz="1100" b="1" dirty="0"/>
              <a:t>I</a:t>
            </a:r>
            <a:r>
              <a:rPr lang="en-US" sz="1100" dirty="0"/>
              <a:t> = Informed. They are informed of the final decision.</a:t>
            </a:r>
          </a:p>
        </p:txBody>
      </p:sp>
      <p:sp>
        <p:nvSpPr>
          <p:cNvPr id="9" name="Rectangle 8">
            <a:extLst>
              <a:ext uri="{FF2B5EF4-FFF2-40B4-BE49-F238E27FC236}">
                <a16:creationId xmlns:a16="http://schemas.microsoft.com/office/drawing/2014/main" id="{9B25ABC7-3CA6-4FA0-AFD7-3BBED24A494E}"/>
              </a:ext>
            </a:extLst>
          </p:cNvPr>
          <p:cNvSpPr/>
          <p:nvPr/>
        </p:nvSpPr>
        <p:spPr>
          <a:xfrm>
            <a:off x="4692074" y="5229577"/>
            <a:ext cx="3048000" cy="769441"/>
          </a:xfrm>
          <a:prstGeom prst="rect">
            <a:avLst/>
          </a:prstGeom>
        </p:spPr>
        <p:txBody>
          <a:bodyPr wrap="square">
            <a:spAutoFit/>
          </a:bodyPr>
          <a:lstStyle/>
          <a:p>
            <a:r>
              <a:rPr lang="en-US" sz="1100" dirty="0"/>
              <a:t>Budget plan – detailed activities, resources, tools/products, timelines</a:t>
            </a:r>
          </a:p>
          <a:p>
            <a:r>
              <a:rPr lang="en-US" sz="1100" dirty="0"/>
              <a:t>Governance – framework, roles, duties, competencies (e.g., DACI framework)                  </a:t>
            </a:r>
          </a:p>
        </p:txBody>
      </p:sp>
    </p:spTree>
    <p:extLst>
      <p:ext uri="{BB962C8B-B14F-4D97-AF65-F5344CB8AC3E}">
        <p14:creationId xmlns:p14="http://schemas.microsoft.com/office/powerpoint/2010/main" val="43364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2C70B85-E5CE-463B-8564-50F399AD194C}"/>
              </a:ext>
            </a:extLst>
          </p:cNvPr>
          <p:cNvGraphicFramePr/>
          <p:nvPr>
            <p:extLst>
              <p:ext uri="{D42A27DB-BD31-4B8C-83A1-F6EECF244321}">
                <p14:modId xmlns:p14="http://schemas.microsoft.com/office/powerpoint/2010/main" val="4174822929"/>
              </p:ext>
            </p:extLst>
          </p:nvPr>
        </p:nvGraphicFramePr>
        <p:xfrm>
          <a:off x="480291" y="1489766"/>
          <a:ext cx="5938982" cy="4454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2770429B-2A5A-4A0D-8654-4727E6400F1E}"/>
              </a:ext>
            </a:extLst>
          </p:cNvPr>
          <p:cNvSpPr>
            <a:spLocks noGrp="1"/>
          </p:cNvSpPr>
          <p:nvPr>
            <p:ph type="title"/>
          </p:nvPr>
        </p:nvSpPr>
        <p:spPr/>
        <p:txBody>
          <a:bodyPr/>
          <a:lstStyle/>
          <a:p>
            <a:r>
              <a:rPr lang="en-US" dirty="0"/>
              <a:t>What is a COE?</a:t>
            </a:r>
          </a:p>
        </p:txBody>
      </p:sp>
      <p:sp>
        <p:nvSpPr>
          <p:cNvPr id="4" name="Rectangle 3">
            <a:extLst>
              <a:ext uri="{FF2B5EF4-FFF2-40B4-BE49-F238E27FC236}">
                <a16:creationId xmlns:a16="http://schemas.microsoft.com/office/drawing/2014/main" id="{AC82878D-E3F7-4970-A122-FEAAB2EEB87D}"/>
              </a:ext>
            </a:extLst>
          </p:cNvPr>
          <p:cNvSpPr/>
          <p:nvPr/>
        </p:nvSpPr>
        <p:spPr>
          <a:xfrm>
            <a:off x="406401" y="716093"/>
            <a:ext cx="11305308" cy="773673"/>
          </a:xfrm>
          <a:prstGeom prst="rect">
            <a:avLst/>
          </a:prstGeom>
        </p:spPr>
        <p:txBody>
          <a:bodyPr wrap="square">
            <a:spAutoFit/>
          </a:bodyPr>
          <a:lstStyle/>
          <a:p>
            <a:pPr>
              <a:lnSpc>
                <a:spcPct val="107000"/>
              </a:lnSpc>
            </a:pPr>
            <a:r>
              <a:rPr lang="en-US" sz="1400" dirty="0">
                <a:latin typeface="Calibri" panose="020F0502020204030204" pitchFamily="34" charset="0"/>
                <a:ea typeface="Times New Roman" panose="02020603050405020304" pitchFamily="18" charset="0"/>
                <a:cs typeface="Calibri" panose="020F0502020204030204" pitchFamily="34" charset="0"/>
              </a:rPr>
              <a:t>A </a:t>
            </a: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center of excellence</a:t>
            </a:r>
            <a:r>
              <a:rPr lang="en-US" sz="1400" dirty="0">
                <a:latin typeface="Calibri" panose="020F0502020204030204" pitchFamily="34" charset="0"/>
                <a:ea typeface="Times New Roman" panose="02020603050405020304" pitchFamily="18" charset="0"/>
                <a:cs typeface="Calibri" panose="020F0502020204030204" pitchFamily="34" charset="0"/>
              </a:rPr>
              <a:t> (</a:t>
            </a: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COE</a:t>
            </a:r>
            <a:r>
              <a:rPr lang="en-US" sz="1400" dirty="0">
                <a:latin typeface="Calibri" panose="020F0502020204030204" pitchFamily="34" charset="0"/>
                <a:ea typeface="Times New Roman" panose="02020603050405020304" pitchFamily="18" charset="0"/>
                <a:cs typeface="Calibri" panose="020F0502020204030204" pitchFamily="34" charset="0"/>
              </a:rPr>
              <a:t>) is a team, a shared facility or an entity that provides leadership, best practices, research, support and/or training for a focus area. A "center of excellence" in one context may have completely different characteristics from another. Typically, a COE assembles a team with deep expertise in a competency to assist the rest of the organization.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572C9D1-70E9-469A-86BA-0D1A8248EC27}"/>
              </a:ext>
            </a:extLst>
          </p:cNvPr>
          <p:cNvSpPr/>
          <p:nvPr/>
        </p:nvSpPr>
        <p:spPr>
          <a:xfrm>
            <a:off x="6816437" y="1868449"/>
            <a:ext cx="3583708" cy="3685624"/>
          </a:xfrm>
          <a:prstGeom prst="rect">
            <a:avLst/>
          </a:prstGeom>
        </p:spPr>
        <p:txBody>
          <a:bodyPr wrap="square">
            <a:spAutoFit/>
          </a:bodyPr>
          <a:lstStyle/>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Establish a set of pragmatic principles guiding the management team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competency center to improve expertise in a certain area to improve efficiency and resource utilization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Finds best practices and disseminate them to the other areas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Provide a knowledge management - capture new knowledge and practices and make them easily accessible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900"/>
              </a:spcAft>
              <a:buFont typeface="Symbol" panose="05050102010706020507" pitchFamily="18" charset="2"/>
              <a:buChar char=""/>
            </a:pPr>
            <a:r>
              <a:rPr lang="en-US" sz="1400" dirty="0">
                <a:latin typeface="Calibri" panose="020F0502020204030204" pitchFamily="34" charset="0"/>
                <a:ea typeface="Times New Roman" panose="02020603050405020304" pitchFamily="18" charset="0"/>
                <a:cs typeface="Calibri" panose="020F0502020204030204" pitchFamily="34" charset="0"/>
              </a:rPr>
              <a:t>A COE can be an on-going part of the business or a temporary setup</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ctr">
              <a:spcBef>
                <a:spcPts val="0"/>
              </a:spcBef>
              <a:spcAft>
                <a:spcPts val="900"/>
              </a:spcAft>
              <a:buFont typeface="Symbol" panose="05050102010706020507" pitchFamily="18" charset="2"/>
              <a:buChar char=""/>
              <a:tabLst>
                <a:tab pos="342900" algn="l"/>
              </a:tabLst>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No standard model; different models can be effective in different contexts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694D072B-353A-4498-9B9D-2E7212F35258}"/>
              </a:ext>
            </a:extLst>
          </p:cNvPr>
          <p:cNvSpPr/>
          <p:nvPr/>
        </p:nvSpPr>
        <p:spPr>
          <a:xfrm>
            <a:off x="1310097" y="5753705"/>
            <a:ext cx="4279370" cy="338284"/>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ML/AI supports tasks not systems</a:t>
            </a:r>
          </a:p>
        </p:txBody>
      </p:sp>
    </p:spTree>
    <p:extLst>
      <p:ext uri="{BB962C8B-B14F-4D97-AF65-F5344CB8AC3E}">
        <p14:creationId xmlns:p14="http://schemas.microsoft.com/office/powerpoint/2010/main" val="214399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0BC3-9A05-4A19-B14C-571C245F0753}"/>
              </a:ext>
            </a:extLst>
          </p:cNvPr>
          <p:cNvSpPr>
            <a:spLocks noGrp="1"/>
          </p:cNvSpPr>
          <p:nvPr>
            <p:ph type="title"/>
          </p:nvPr>
        </p:nvSpPr>
        <p:spPr/>
        <p:txBody>
          <a:bodyPr/>
          <a:lstStyle/>
          <a:p>
            <a:r>
              <a:rPr lang="en-US" dirty="0"/>
              <a:t>COE Responsibilities &amp; Advantages</a:t>
            </a:r>
          </a:p>
        </p:txBody>
      </p:sp>
      <p:sp>
        <p:nvSpPr>
          <p:cNvPr id="3" name="Rectangle 2">
            <a:extLst>
              <a:ext uri="{FF2B5EF4-FFF2-40B4-BE49-F238E27FC236}">
                <a16:creationId xmlns:a16="http://schemas.microsoft.com/office/drawing/2014/main" id="{F4116C06-66E9-4E4C-A377-17AEACB8CCAF}"/>
              </a:ext>
            </a:extLst>
          </p:cNvPr>
          <p:cNvSpPr/>
          <p:nvPr/>
        </p:nvSpPr>
        <p:spPr>
          <a:xfrm>
            <a:off x="5911271" y="770901"/>
            <a:ext cx="6059053" cy="2859116"/>
          </a:xfrm>
          <a:prstGeom prst="rect">
            <a:avLst/>
          </a:prstGeom>
        </p:spPr>
        <p:txBody>
          <a:bodyPr wrap="square">
            <a:spAutoFit/>
          </a:bodyPr>
          <a:lstStyle/>
          <a:p>
            <a:pPr>
              <a:lnSpc>
                <a:spcPct val="107000"/>
              </a:lnSpc>
              <a:spcAft>
                <a:spcPts val="600"/>
              </a:spcAft>
            </a:pPr>
            <a:r>
              <a:rPr lang="en-US" sz="1400" b="1" dirty="0">
                <a:solidFill>
                  <a:srgbClr val="222222"/>
                </a:solidFill>
                <a:latin typeface="Calibri" panose="020F0502020204030204" pitchFamily="34" charset="0"/>
                <a:ea typeface="Times New Roman" panose="02020603050405020304" pitchFamily="18" charset="0"/>
                <a:cs typeface="Calibri" panose="020F0502020204030204" pitchFamily="34" charset="0"/>
              </a:rPr>
              <a:t>Responsibilities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Develop, document and establish a common set of practices and standards to ensure consistency and efficiency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Define a governance process for these practices and standards to ensure the maximum impact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Provide direct / indirect guidance and support to assist an organization in implementing these practices and standards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Knowledge management and dissemination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Develop reusable processes, tools, frameworks, components, and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pPr>
            <a:r>
              <a:rPr lang="en-US" sz="1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Measure the value of COE and the competency it supports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25A1425-3877-4B93-B4C3-377BFB80F62B}"/>
              </a:ext>
            </a:extLst>
          </p:cNvPr>
          <p:cNvSpPr/>
          <p:nvPr/>
        </p:nvSpPr>
        <p:spPr>
          <a:xfrm>
            <a:off x="5902037" y="3833085"/>
            <a:ext cx="6068746" cy="2167581"/>
          </a:xfrm>
          <a:prstGeom prst="rect">
            <a:avLst/>
          </a:prstGeom>
        </p:spPr>
        <p:txBody>
          <a:bodyPr wrap="square">
            <a:spAutoFit/>
          </a:bodyPr>
          <a:lstStyle/>
          <a:p>
            <a:pPr marR="0" lvl="0">
              <a:lnSpc>
                <a:spcPct val="107000"/>
              </a:lnSpc>
              <a:spcBef>
                <a:spcPts val="0"/>
              </a:spcBef>
              <a:spcAft>
                <a:spcPts val="600"/>
              </a:spcAft>
              <a:buSzPts val="1000"/>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Advantages</a:t>
            </a:r>
          </a:p>
          <a:p>
            <a:pPr marL="176213" marR="0" lvl="0" indent="-176213">
              <a:lnSpc>
                <a:spcPct val="107000"/>
              </a:lnSpc>
              <a:spcBef>
                <a:spcPts val="0"/>
              </a:spcBef>
              <a:spcAft>
                <a:spcPts val="600"/>
              </a:spcAft>
              <a:buSzPts val="1000"/>
              <a:buFont typeface="Symbol" panose="05050102010706020507" pitchFamily="18" charset="2"/>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COE can be essential in development and measurement of business success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Improve business practices and ensure predictable and repeatable outcome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Efficient resource usage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Provide quality services and products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Speed up problem solving by leveraging collective knowledge</a:t>
            </a:r>
          </a:p>
          <a:p>
            <a:pPr marL="176213" marR="0" lvl="0" indent="-176213" fontAlgn="ctr">
              <a:lnSpc>
                <a:spcPct val="107000"/>
              </a:lnSpc>
              <a:spcBef>
                <a:spcPts val="0"/>
              </a:spcBef>
              <a:spcAft>
                <a:spcPts val="600"/>
              </a:spcAft>
              <a:buSzPts val="1000"/>
              <a:buFont typeface="Symbol" panose="05050102010706020507" pitchFamily="18" charset="2"/>
              <a:buChar char=""/>
              <a:tabLst>
                <a:tab pos="228600" algn="l"/>
              </a:tabLst>
            </a:pPr>
            <a:r>
              <a:rPr lang="en-US" sz="1400" dirty="0">
                <a:solidFill>
                  <a:srgbClr val="30353D"/>
                </a:solidFill>
                <a:latin typeface="Calibri" panose="020F0502020204030204" pitchFamily="34" charset="0"/>
                <a:ea typeface="Times New Roman" panose="02020603050405020304" pitchFamily="18" charset="0"/>
              </a:rPr>
              <a:t>Promote consistency and reduce complexity</a:t>
            </a:r>
            <a:endParaRPr lang="en-US" sz="1400" dirty="0"/>
          </a:p>
        </p:txBody>
      </p:sp>
      <p:pic>
        <p:nvPicPr>
          <p:cNvPr id="6" name="Picture 5">
            <a:extLst>
              <a:ext uri="{FF2B5EF4-FFF2-40B4-BE49-F238E27FC236}">
                <a16:creationId xmlns:a16="http://schemas.microsoft.com/office/drawing/2014/main" id="{AF256597-F36B-4B1C-A4C9-DDF83143DF4D}"/>
              </a:ext>
            </a:extLst>
          </p:cNvPr>
          <p:cNvPicPr>
            <a:picLocks noChangeAspect="1"/>
          </p:cNvPicPr>
          <p:nvPr/>
        </p:nvPicPr>
        <p:blipFill>
          <a:blip r:embed="rId2"/>
          <a:stretch>
            <a:fillRect/>
          </a:stretch>
        </p:blipFill>
        <p:spPr>
          <a:xfrm>
            <a:off x="275441" y="1691640"/>
            <a:ext cx="5513832" cy="3535635"/>
          </a:xfrm>
          <a:prstGeom prst="rect">
            <a:avLst/>
          </a:prstGeom>
        </p:spPr>
      </p:pic>
    </p:spTree>
    <p:extLst>
      <p:ext uri="{BB962C8B-B14F-4D97-AF65-F5344CB8AC3E}">
        <p14:creationId xmlns:p14="http://schemas.microsoft.com/office/powerpoint/2010/main" val="87124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a:t>
            </a:r>
          </a:p>
        </p:txBody>
      </p:sp>
      <p:sp>
        <p:nvSpPr>
          <p:cNvPr id="3" name="TextBox 2">
            <a:extLst>
              <a:ext uri="{FF2B5EF4-FFF2-40B4-BE49-F238E27FC236}">
                <a16:creationId xmlns:a16="http://schemas.microsoft.com/office/drawing/2014/main" id="{6A8DBEFC-9009-4018-BA42-8DDA219B4590}"/>
              </a:ext>
            </a:extLst>
          </p:cNvPr>
          <p:cNvSpPr txBox="1"/>
          <p:nvPr/>
        </p:nvSpPr>
        <p:spPr>
          <a:xfrm>
            <a:off x="5172364" y="1166843"/>
            <a:ext cx="5153891" cy="4739759"/>
          </a:xfrm>
          <a:prstGeom prst="rect">
            <a:avLst/>
          </a:prstGeom>
          <a:noFill/>
        </p:spPr>
        <p:txBody>
          <a:bodyPr wrap="square" rtlCol="0">
            <a:spAutoFit/>
          </a:bodyPr>
          <a:lstStyle/>
          <a:p>
            <a:pPr>
              <a:spcAft>
                <a:spcPts val="1000"/>
              </a:spcAft>
            </a:pPr>
            <a:r>
              <a:rPr lang="en-US" sz="1400" dirty="0"/>
              <a:t>A typical COE involves the following phases:</a:t>
            </a:r>
          </a:p>
          <a:p>
            <a:pPr>
              <a:spcAft>
                <a:spcPts val="1000"/>
              </a:spcAft>
            </a:pPr>
            <a:r>
              <a:rPr lang="en-US" sz="1400" b="1" dirty="0"/>
              <a:t>Envision </a:t>
            </a:r>
            <a:r>
              <a:rPr lang="en-US" sz="1400" dirty="0"/>
              <a:t>–</a:t>
            </a:r>
            <a:r>
              <a:rPr lang="en-US" sz="1400" b="1" dirty="0"/>
              <a:t> </a:t>
            </a:r>
            <a:r>
              <a:rPr lang="en-US" sz="1400" dirty="0"/>
              <a:t>Vision &amp; strategy, focus area, and purpose</a:t>
            </a:r>
            <a:r>
              <a:rPr lang="en-US" sz="1400" b="1" dirty="0"/>
              <a:t>	</a:t>
            </a:r>
          </a:p>
          <a:p>
            <a:pPr>
              <a:spcAft>
                <a:spcPts val="1000"/>
              </a:spcAft>
            </a:pPr>
            <a:r>
              <a:rPr lang="en-US" sz="1400" b="1" dirty="0"/>
              <a:t>Plan </a:t>
            </a:r>
            <a:r>
              <a:rPr lang="en-US" sz="1400" dirty="0"/>
              <a:t>–   The planning phase, at minimum, should define:  a detailed budget plan, a roadmap and milestones, governance, promotion plans</a:t>
            </a:r>
          </a:p>
          <a:p>
            <a:pPr>
              <a:spcAft>
                <a:spcPts val="1000"/>
              </a:spcAft>
            </a:pPr>
            <a:r>
              <a:rPr lang="en-US" sz="1400" b="1" dirty="0"/>
              <a:t>Key stakeholders</a:t>
            </a:r>
            <a:r>
              <a:rPr lang="en-US" sz="1400" dirty="0"/>
              <a:t> – identify relevant stakeholders such as sponsors, champions, decision makers, and influencers</a:t>
            </a:r>
          </a:p>
          <a:p>
            <a:pPr>
              <a:spcAft>
                <a:spcPts val="1000"/>
              </a:spcAft>
            </a:pPr>
            <a:r>
              <a:rPr lang="en-US" sz="1400" b="1" dirty="0"/>
              <a:t>Secure funding</a:t>
            </a:r>
            <a:r>
              <a:rPr lang="en-US" sz="1400" dirty="0"/>
              <a:t> – Present the definition and the plan to secure funding. Build and Operate phases are based on funding</a:t>
            </a:r>
          </a:p>
          <a:p>
            <a:pPr>
              <a:spcAft>
                <a:spcPts val="1000"/>
              </a:spcAft>
            </a:pPr>
            <a:r>
              <a:rPr lang="en-US" sz="1400" b="1" dirty="0"/>
              <a:t>Build </a:t>
            </a:r>
            <a:r>
              <a:rPr lang="en-US" sz="1400" dirty="0"/>
              <a:t>– Realize the vision using planning – build the team, build the knowledge base, create artifacts standards,  setup access controls, setup lab environment, Create governance team. Setup performance metrics and tools</a:t>
            </a:r>
          </a:p>
          <a:p>
            <a:pPr>
              <a:spcAft>
                <a:spcPts val="1000"/>
              </a:spcAft>
            </a:pPr>
            <a:r>
              <a:rPr lang="en-US" sz="1400" b="1" dirty="0"/>
              <a:t>Operate</a:t>
            </a:r>
            <a:r>
              <a:rPr lang="en-US" sz="1400" dirty="0"/>
              <a:t> - </a:t>
            </a:r>
            <a:r>
              <a:rPr lang="en-US" sz="1400" b="1" dirty="0"/>
              <a:t> </a:t>
            </a:r>
            <a:r>
              <a:rPr lang="en-US" sz="1400" dirty="0"/>
              <a:t>start operating the COE – start collecting, creating, filtering, and formatting artifacts, frameworks, services and practices. Preserve them in easily searchable repositories. Create metadata and index them for easy search and use. Start with the most immediate needs first. Promote it at every opportunity</a:t>
            </a:r>
          </a:p>
        </p:txBody>
      </p:sp>
      <p:graphicFrame>
        <p:nvGraphicFramePr>
          <p:cNvPr id="7" name="Diagram 6">
            <a:extLst>
              <a:ext uri="{FF2B5EF4-FFF2-40B4-BE49-F238E27FC236}">
                <a16:creationId xmlns:a16="http://schemas.microsoft.com/office/drawing/2014/main" id="{E51A988C-12BA-4649-B9A6-DAC859FE4C9E}"/>
              </a:ext>
            </a:extLst>
          </p:cNvPr>
          <p:cNvGraphicFramePr/>
          <p:nvPr>
            <p:extLst>
              <p:ext uri="{D42A27DB-BD31-4B8C-83A1-F6EECF244321}">
                <p14:modId xmlns:p14="http://schemas.microsoft.com/office/powerpoint/2010/main" val="696973428"/>
              </p:ext>
            </p:extLst>
          </p:nvPr>
        </p:nvGraphicFramePr>
        <p:xfrm>
          <a:off x="-424872" y="1655233"/>
          <a:ext cx="5440218" cy="35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520F6D92-BE18-45DB-9C05-278F2C929621}"/>
              </a:ext>
            </a:extLst>
          </p:cNvPr>
          <p:cNvSpPr txBox="1"/>
          <p:nvPr/>
        </p:nvSpPr>
        <p:spPr>
          <a:xfrm>
            <a:off x="1570183" y="5222229"/>
            <a:ext cx="1450109" cy="276999"/>
          </a:xfrm>
          <a:prstGeom prst="rect">
            <a:avLst/>
          </a:prstGeom>
          <a:noFill/>
        </p:spPr>
        <p:txBody>
          <a:bodyPr wrap="square" rtlCol="0">
            <a:spAutoFit/>
          </a:bodyPr>
          <a:lstStyle/>
          <a:p>
            <a:pPr algn="ctr"/>
            <a:r>
              <a:rPr lang="en-US" sz="1200" i="1" dirty="0"/>
              <a:t>COE Lifecycle</a:t>
            </a:r>
          </a:p>
        </p:txBody>
      </p:sp>
    </p:spTree>
    <p:extLst>
      <p:ext uri="{BB962C8B-B14F-4D97-AF65-F5344CB8AC3E}">
        <p14:creationId xmlns:p14="http://schemas.microsoft.com/office/powerpoint/2010/main" val="130100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 - Envision</a:t>
            </a:r>
          </a:p>
        </p:txBody>
      </p:sp>
      <p:sp>
        <p:nvSpPr>
          <p:cNvPr id="5" name="Rectangle 4">
            <a:extLst>
              <a:ext uri="{FF2B5EF4-FFF2-40B4-BE49-F238E27FC236}">
                <a16:creationId xmlns:a16="http://schemas.microsoft.com/office/drawing/2014/main" id="{EF08EE62-9820-467B-B0F6-B95510F242AE}"/>
              </a:ext>
            </a:extLst>
          </p:cNvPr>
          <p:cNvSpPr/>
          <p:nvPr/>
        </p:nvSpPr>
        <p:spPr>
          <a:xfrm>
            <a:off x="294917" y="737372"/>
            <a:ext cx="9763483" cy="312650"/>
          </a:xfrm>
          <a:prstGeom prst="rect">
            <a:avLst/>
          </a:prstGeom>
        </p:spPr>
        <p:txBody>
          <a:bodyPr wrap="square">
            <a:spAutoFit/>
          </a:bodyPr>
          <a:lstStyle/>
          <a:p>
            <a:pPr>
              <a:lnSpc>
                <a:spcPct val="107000"/>
              </a:lnSpc>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establishment of COE begins with the definition of the vision &amp; strategy, the focus area and the expectations.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4969166" y="1330030"/>
            <a:ext cx="5375561" cy="4739695"/>
          </a:xfrm>
          <a:prstGeom prst="rect">
            <a:avLst/>
          </a:prstGeom>
        </p:spPr>
        <p:txBody>
          <a:bodyPr wrap="square">
            <a:spAutoFit/>
          </a:bodyPr>
          <a:lstStyle/>
          <a:p>
            <a:pPr>
              <a:lnSpc>
                <a:spcPct val="107000"/>
              </a:lnSpc>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Envision </a:t>
            </a:r>
          </a:p>
          <a:p>
            <a:pPr marL="230188" indent="-230188">
              <a:lnSpc>
                <a:spcPct val="107000"/>
              </a:lnSpc>
              <a:spcAft>
                <a:spcPts val="300"/>
              </a:spcAft>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Strategy &amp; vision</a:t>
            </a:r>
          </a:p>
          <a:p>
            <a:pPr marL="230188" indent="-230188">
              <a:lnSpc>
                <a:spcPct val="107000"/>
              </a:lnSpc>
              <a:spcAft>
                <a:spcPts val="300"/>
              </a:spcAft>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Focus area</a:t>
            </a:r>
          </a:p>
          <a:p>
            <a:pPr marL="230188" indent="-230188">
              <a:lnSpc>
                <a:spcPct val="107000"/>
              </a:lnSpc>
              <a:spcAft>
                <a:spcPts val="300"/>
              </a:spcAft>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Purpose</a:t>
            </a:r>
          </a:p>
          <a:p>
            <a:pPr>
              <a:lnSpc>
                <a:spcPct val="107000"/>
              </a:lnSpc>
            </a:pPr>
            <a:endPar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Strategy and Vision</a:t>
            </a:r>
          </a:p>
          <a:p>
            <a:pPr>
              <a:lnSpc>
                <a:spcPct val="107000"/>
              </a:lnSpc>
              <a:spcAft>
                <a:spcPts val="300"/>
              </a:spcAf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mission statement of the COE charter should contain the following:</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What is the reason for it? What are its core aspects?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purpose of the COE helps clarify the governance and strategy</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A clear set of goals to measure the effectiveness and success of 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focus area, the scope and the team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A clear operational framework and expectation of each role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76213" marR="0" lvl="0" indent="-176213" fontAlgn="ctr">
              <a:lnSpc>
                <a:spcPct val="107000"/>
              </a:lnSpc>
              <a:spcBef>
                <a:spcPts val="0"/>
              </a:spcBef>
              <a:spcAft>
                <a:spcPts val="30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Outline the role of the COE within the greater organization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 </a:t>
            </a:r>
            <a:r>
              <a:rPr lang="en-US" sz="1200" dirty="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fontAlgn="ctr">
              <a:lnSpc>
                <a:spcPct val="107000"/>
              </a:lnSpc>
            </a:pPr>
            <a:r>
              <a:rPr lang="en-US" sz="1200" b="1" dirty="0">
                <a:ea typeface="Times New Roman" panose="02020603050405020304" pitchFamily="18" charset="0"/>
              </a:rPr>
              <a:t>Focus Area</a:t>
            </a:r>
            <a:endParaRPr lang="en-US" sz="1200" dirty="0">
              <a:ea typeface="Times New Roman" panose="02020603050405020304" pitchFamily="18" charset="0"/>
            </a:endParaRP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COE tend to be built around a specific focus area, e.g., a technology, a business concept or a skill</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dirty="0">
                <a:latin typeface="Calibri" panose="020F050202020403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b="1" dirty="0">
                <a:latin typeface="Calibri" panose="020F0502020204030204" pitchFamily="34" charset="0"/>
                <a:ea typeface="Times New Roman" panose="02020603050405020304" pitchFamily="18" charset="0"/>
              </a:rPr>
              <a:t>Purpose</a:t>
            </a:r>
            <a:endParaRPr lang="en-US" sz="1200" dirty="0">
              <a:latin typeface="Times New Roman" panose="02020603050405020304" pitchFamily="18" charset="0"/>
              <a:ea typeface="Times New Roman" panose="02020603050405020304" pitchFamily="18" charset="0"/>
            </a:endParaRPr>
          </a:p>
          <a:p>
            <a:pPr marL="176213" marR="0" indent="-176213" fontAlgn="ctr">
              <a:lnSpc>
                <a:spcPct val="107000"/>
              </a:lnSpc>
              <a:spcBef>
                <a:spcPts val="0"/>
              </a:spcBef>
              <a:spcAft>
                <a:spcPts val="1000"/>
              </a:spcAft>
              <a:buFont typeface="Arial" panose="020B0604020202020204" pitchFamily="34" charset="0"/>
              <a:buChar char="•"/>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COE can provide research, support the organization, provide guidance, training and oversight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8E9DA7D5-6608-4942-92BB-4BA9727FEACE}"/>
              </a:ext>
            </a:extLst>
          </p:cNvPr>
          <p:cNvGraphicFramePr/>
          <p:nvPr/>
        </p:nvGraphicFramePr>
        <p:xfrm>
          <a:off x="-424872" y="1655233"/>
          <a:ext cx="5440218" cy="35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1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 – Plan</a:t>
            </a:r>
          </a:p>
        </p:txBody>
      </p:sp>
      <p:sp>
        <p:nvSpPr>
          <p:cNvPr id="5" name="Rectangle 4">
            <a:extLst>
              <a:ext uri="{FF2B5EF4-FFF2-40B4-BE49-F238E27FC236}">
                <a16:creationId xmlns:a16="http://schemas.microsoft.com/office/drawing/2014/main" id="{EF08EE62-9820-467B-B0F6-B95510F242AE}"/>
              </a:ext>
            </a:extLst>
          </p:cNvPr>
          <p:cNvSpPr/>
          <p:nvPr/>
        </p:nvSpPr>
        <p:spPr>
          <a:xfrm>
            <a:off x="294917" y="626540"/>
            <a:ext cx="9763483" cy="312650"/>
          </a:xfrm>
          <a:prstGeom prst="rect">
            <a:avLst/>
          </a:prstGeom>
        </p:spPr>
        <p:txBody>
          <a:bodyPr wrap="square">
            <a:spAutoFit/>
          </a:bodyPr>
          <a:lstStyle/>
          <a:p>
            <a:pPr>
              <a:lnSpc>
                <a:spcPct val="107000"/>
              </a:lnSpc>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The plan phase of COE lifecycle start detailing out what activities need to be done and how to create checks and balances for them .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5176658" y="1764414"/>
            <a:ext cx="6086763" cy="3366884"/>
          </a:xfrm>
          <a:prstGeom prst="rect">
            <a:avLst/>
          </a:prstGeom>
        </p:spPr>
        <p:txBody>
          <a:bodyPr wrap="square">
            <a:spAutoFit/>
          </a:bodyPr>
          <a:lstStyle/>
          <a:p>
            <a:pPr>
              <a:lnSpc>
                <a:spcPct val="107000"/>
              </a:lnSpc>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Plan</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Create a detailed budget plan(s)</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Roadmap and milestones</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Review and acceptance</a:t>
            </a:r>
          </a:p>
          <a:p>
            <a:pPr>
              <a:lnSpc>
                <a:spcPct val="107000"/>
              </a:lnSpc>
            </a:pPr>
            <a:endPar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Create a detailed budget plan(s)</a:t>
            </a: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List out  all activities, resources, tools, products, services,  cost, licenses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 </a:t>
            </a:r>
            <a:r>
              <a:rPr lang="en-US" sz="1200" dirty="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fontAlgn="ctr">
              <a:lnSpc>
                <a:spcPct val="107000"/>
              </a:lnSpc>
            </a:pPr>
            <a:r>
              <a:rPr lang="en-US" sz="1200" b="1" dirty="0">
                <a:ea typeface="Times New Roman" panose="02020603050405020304" pitchFamily="18" charset="0"/>
              </a:rPr>
              <a:t>Roadmap &amp; milestones</a:t>
            </a:r>
            <a:endParaRPr lang="en-US" sz="1200" dirty="0">
              <a:ea typeface="Times New Roman" panose="02020603050405020304" pitchFamily="18" charset="0"/>
            </a:endParaRP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Create a roadmap to describe how the plan will reach the target – a functioning COE</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Milestones should help you realize whether you’re progressing according to the plan or you need a course correction</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dirty="0">
                <a:latin typeface="Calibri" panose="020F050202020403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fontAlgn="ctr">
              <a:lnSpc>
                <a:spcPct val="107000"/>
              </a:lnSpc>
            </a:pPr>
            <a:r>
              <a:rPr lang="en-US" sz="1200" b="1" dirty="0"/>
              <a:t>Review and acceptance</a:t>
            </a:r>
          </a:p>
          <a:p>
            <a:pPr marL="176213" marR="0" indent="-176213" fontAlgn="ctr">
              <a:lnSpc>
                <a:spcPct val="107000"/>
              </a:lnSpc>
              <a:spcBef>
                <a:spcPts val="0"/>
              </a:spcBef>
              <a:spcAft>
                <a:spcPts val="1000"/>
              </a:spcAft>
              <a:buFont typeface="Arial" panose="020B0604020202020204" pitchFamily="34" charset="0"/>
              <a:buChar char="•"/>
            </a:pPr>
            <a:r>
              <a:rPr lang="en-US" sz="1200" dirty="0">
                <a:solidFill>
                  <a:srgbClr val="30353D"/>
                </a:solidFill>
                <a:latin typeface="Calibri" panose="020F0502020204030204" pitchFamily="34" charset="0"/>
                <a:ea typeface="Calibri" panose="020F0502020204030204" pitchFamily="34" charset="0"/>
                <a:cs typeface="Calibri" panose="020F0502020204030204" pitchFamily="34" charset="0"/>
              </a:rPr>
              <a:t>Frequently, on predetermined intervals,  the progress needs to be reviewed with the management and receive their  approval</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223EA0A1-30D8-4473-808D-275CB166C6DB}"/>
              </a:ext>
            </a:extLst>
          </p:cNvPr>
          <p:cNvGraphicFramePr/>
          <p:nvPr>
            <p:extLst>
              <p:ext uri="{D42A27DB-BD31-4B8C-83A1-F6EECF244321}">
                <p14:modId xmlns:p14="http://schemas.microsoft.com/office/powerpoint/2010/main" val="994117269"/>
              </p:ext>
            </p:extLst>
          </p:nvPr>
        </p:nvGraphicFramePr>
        <p:xfrm>
          <a:off x="-230908" y="1692179"/>
          <a:ext cx="5440218" cy="35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20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B475-1D27-41A5-88E4-7F25FA92F7BA}"/>
              </a:ext>
            </a:extLst>
          </p:cNvPr>
          <p:cNvSpPr>
            <a:spLocks noGrp="1"/>
          </p:cNvSpPr>
          <p:nvPr>
            <p:ph type="title"/>
          </p:nvPr>
        </p:nvSpPr>
        <p:spPr/>
        <p:txBody>
          <a:bodyPr>
            <a:normAutofit/>
          </a:bodyPr>
          <a:lstStyle/>
          <a:p>
            <a:r>
              <a:rPr lang="en-US" dirty="0"/>
              <a:t>COE Lifecycle – Build</a:t>
            </a:r>
          </a:p>
        </p:txBody>
      </p:sp>
      <p:sp>
        <p:nvSpPr>
          <p:cNvPr id="5" name="Rectangle 4">
            <a:extLst>
              <a:ext uri="{FF2B5EF4-FFF2-40B4-BE49-F238E27FC236}">
                <a16:creationId xmlns:a16="http://schemas.microsoft.com/office/drawing/2014/main" id="{EF08EE62-9820-467B-B0F6-B95510F242AE}"/>
              </a:ext>
            </a:extLst>
          </p:cNvPr>
          <p:cNvSpPr/>
          <p:nvPr/>
        </p:nvSpPr>
        <p:spPr>
          <a:xfrm>
            <a:off x="294917" y="626540"/>
            <a:ext cx="9763483" cy="312650"/>
          </a:xfrm>
          <a:prstGeom prst="rect">
            <a:avLst/>
          </a:prstGeom>
        </p:spPr>
        <p:txBody>
          <a:bodyPr wrap="square">
            <a:spAutoFit/>
          </a:bodyPr>
          <a:lstStyle/>
          <a:p>
            <a:pPr>
              <a:lnSpc>
                <a:spcPct val="107000"/>
              </a:lnSpc>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Upon securing the funding for the COE, the Build phase of COE lifecycle set up teams, tools, prosses, controls, artifacts, and assets.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34BCE8E-F968-4E10-B014-9B9E157848E1}"/>
              </a:ext>
            </a:extLst>
          </p:cNvPr>
          <p:cNvSpPr/>
          <p:nvPr/>
        </p:nvSpPr>
        <p:spPr>
          <a:xfrm>
            <a:off x="5213605" y="1246905"/>
            <a:ext cx="6086763" cy="4513736"/>
          </a:xfrm>
          <a:prstGeom prst="rect">
            <a:avLst/>
          </a:prstGeom>
        </p:spPr>
        <p:txBody>
          <a:bodyPr wrap="square">
            <a:spAutoFit/>
          </a:bodyPr>
          <a:lstStyle/>
          <a:p>
            <a:pPr>
              <a:lnSpc>
                <a:spcPct val="107000"/>
              </a:lnSpc>
            </a:pPr>
            <a:r>
              <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Build</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Create team</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Setup required environment</a:t>
            </a:r>
          </a:p>
          <a:p>
            <a:pPr marL="230188" indent="-230188">
              <a:lnSpc>
                <a:spcPct val="107000"/>
              </a:lnSpc>
              <a:buFont typeface="Arial" panose="020B0604020202020204" pitchFamily="34" charset="0"/>
              <a:buChar char="•"/>
            </a:pPr>
            <a:r>
              <a:rPr lang="en-US" sz="1400" dirty="0">
                <a:solidFill>
                  <a:srgbClr val="30353D"/>
                </a:solidFill>
                <a:latin typeface="Calibri" panose="020F0502020204030204" pitchFamily="34" charset="0"/>
                <a:ea typeface="Times New Roman" panose="02020603050405020304" pitchFamily="18" charset="0"/>
                <a:cs typeface="Calibri" panose="020F0502020204030204" pitchFamily="34" charset="0"/>
              </a:rPr>
              <a:t>Review and acceptance</a:t>
            </a:r>
          </a:p>
          <a:p>
            <a:pPr>
              <a:lnSpc>
                <a:spcPct val="107000"/>
              </a:lnSpc>
            </a:pPr>
            <a:endParaRPr lang="en-US" sz="1400" b="1" dirty="0">
              <a:solidFill>
                <a:srgbClr val="30353D"/>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Create team</a:t>
            </a: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Times New Roman" panose="02020603050405020304" pitchFamily="18" charset="0"/>
                <a:cs typeface="Calibri" panose="020F0502020204030204" pitchFamily="34" charset="0"/>
              </a:rPr>
              <a:t>Develop JD’s and percentage of  involvement. Do  not compromise on the skills, level of depth and experience</a:t>
            </a:r>
          </a:p>
          <a:p>
            <a:pPr marL="176213" marR="0" lvl="0" indent="-176213" fontAlgn="ctr">
              <a:lnSpc>
                <a:spcPct val="107000"/>
              </a:lnSpc>
              <a:spcBef>
                <a:spcPts val="0"/>
              </a:spcBef>
              <a:spcAft>
                <a:spcPts val="0"/>
              </a:spcAft>
              <a:buSzPts val="1000"/>
              <a:buFont typeface="Symbol" panose="05050102010706020507" pitchFamily="18" charset="2"/>
              <a:buChar char=""/>
              <a:tabLst>
                <a:tab pos="457200" algn="l"/>
              </a:tabLst>
            </a:pPr>
            <a:r>
              <a:rPr lang="en-US" sz="1200" dirty="0">
                <a:solidFill>
                  <a:srgbClr val="30353D"/>
                </a:solidFill>
                <a:latin typeface="Calibri" panose="020F0502020204030204" pitchFamily="34" charset="0"/>
                <a:ea typeface="Calibri" panose="020F0502020204030204" pitchFamily="34" charset="0"/>
                <a:cs typeface="Calibri" panose="020F0502020204030204" pitchFamily="34" charset="0"/>
              </a:rPr>
              <a:t>Assemble the team. You don’t have to hire the whole team at the outset; start with the key personnel</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fontAlgn="ctr">
              <a:lnSpc>
                <a:spcPct val="107000"/>
              </a:lnSpc>
            </a:pPr>
            <a:r>
              <a:rPr lang="en-US" sz="1200" b="1" dirty="0">
                <a:solidFill>
                  <a:srgbClr val="30353D"/>
                </a:solidFill>
                <a:latin typeface="Calibri" panose="020F0502020204030204" pitchFamily="34" charset="0"/>
                <a:ea typeface="Times New Roman" panose="02020603050405020304" pitchFamily="18" charset="0"/>
                <a:cs typeface="Calibri" panose="020F0502020204030204" pitchFamily="34" charset="0"/>
              </a:rPr>
              <a:t> </a:t>
            </a:r>
            <a:r>
              <a:rPr lang="en-US" sz="1200" dirty="0">
                <a:latin typeface="Calibri" panose="020F0502020204030204" pitchFamily="34" charset="0"/>
                <a:ea typeface="Times New Roman" panose="02020603050405020304" pitchFamily="18" charset="0"/>
                <a:cs typeface="Calibri" panose="020F0502020204030204" pitchFamily="34"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fontAlgn="ctr">
              <a:lnSpc>
                <a:spcPct val="107000"/>
              </a:lnSpc>
            </a:pPr>
            <a:r>
              <a:rPr lang="en-US" sz="1200" b="1" dirty="0">
                <a:solidFill>
                  <a:srgbClr val="30353D"/>
                </a:solidFill>
                <a:latin typeface="Calibri" panose="020F0502020204030204" pitchFamily="34" charset="0"/>
                <a:cs typeface="Calibri" panose="020F0502020204030204" pitchFamily="34" charset="0"/>
              </a:rPr>
              <a:t>Setup required environment</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Stand up the environment. It may include setting up the hardware, network, storage, software and products/services </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You may have to stand up the lab environment, test environment, etc. </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You may have to setup accounts, e.g., in the cloud platform</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Setup content repository</a:t>
            </a:r>
          </a:p>
          <a:p>
            <a:pPr marL="171450" indent="-171450">
              <a:buFont typeface="Arial" panose="020B0604020202020204" pitchFamily="34" charset="0"/>
              <a:buChar char="•"/>
            </a:pPr>
            <a:r>
              <a:rPr lang="en-US" sz="1200" dirty="0">
                <a:latin typeface="Calibri" panose="020F0502020204030204" pitchFamily="34" charset="0"/>
                <a:ea typeface="Times New Roman" panose="02020603050405020304" pitchFamily="18" charset="0"/>
              </a:rPr>
              <a:t>Access controls with appropriate approval and escalation process</a:t>
            </a:r>
            <a:endParaRPr lang="en-US" sz="1200" dirty="0">
              <a:latin typeface="Times New Roman" panose="02020603050405020304" pitchFamily="18" charset="0"/>
              <a:ea typeface="Times New Roman" panose="02020603050405020304" pitchFamily="18" charset="0"/>
            </a:endParaRPr>
          </a:p>
          <a:p>
            <a:pPr marL="114300" marR="0">
              <a:spcBef>
                <a:spcPts val="0"/>
              </a:spcBef>
              <a:spcAft>
                <a:spcPts val="0"/>
              </a:spcAft>
            </a:pPr>
            <a:r>
              <a:rPr lang="en-US" sz="1200" dirty="0">
                <a:latin typeface="Calibri" panose="020F0502020204030204" pitchFamily="34" charset="0"/>
                <a:ea typeface="Times New Roman" panose="02020603050405020304" pitchFamily="18" charset="0"/>
              </a:rPr>
              <a:t> </a:t>
            </a:r>
            <a:endParaRPr lang="en-US" sz="1200" dirty="0">
              <a:latin typeface="Times New Roman" panose="02020603050405020304" pitchFamily="18" charset="0"/>
              <a:ea typeface="Times New Roman" panose="02020603050405020304" pitchFamily="18" charset="0"/>
            </a:endParaRPr>
          </a:p>
          <a:p>
            <a:pPr fontAlgn="ctr">
              <a:lnSpc>
                <a:spcPct val="107000"/>
              </a:lnSpc>
            </a:pPr>
            <a:r>
              <a:rPr lang="en-US" sz="1200" b="1" dirty="0"/>
              <a:t>Review and acceptance</a:t>
            </a:r>
          </a:p>
          <a:p>
            <a:pPr marL="176213" marR="0" indent="-176213" fontAlgn="ctr">
              <a:lnSpc>
                <a:spcPct val="107000"/>
              </a:lnSpc>
              <a:spcBef>
                <a:spcPts val="0"/>
              </a:spcBef>
              <a:spcAft>
                <a:spcPts val="1000"/>
              </a:spcAft>
              <a:buFont typeface="Arial" panose="020B0604020202020204" pitchFamily="34" charset="0"/>
              <a:buChar char="•"/>
            </a:pPr>
            <a:r>
              <a:rPr lang="en-US" sz="1200" dirty="0">
                <a:solidFill>
                  <a:srgbClr val="30353D"/>
                </a:solidFill>
                <a:latin typeface="Calibri" panose="020F0502020204030204" pitchFamily="34" charset="0"/>
                <a:ea typeface="Calibri" panose="020F0502020204030204" pitchFamily="34" charset="0"/>
                <a:cs typeface="Calibri" panose="020F0502020204030204" pitchFamily="34" charset="0"/>
              </a:rPr>
              <a:t>Frequently, on predetermined intervals, the progress needs to be reported and  reviewed with the management and receive their approval</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148A5ED4-979E-47A1-94B1-DB6D8424CD07}"/>
              </a:ext>
            </a:extLst>
          </p:cNvPr>
          <p:cNvGraphicFramePr/>
          <p:nvPr>
            <p:extLst>
              <p:ext uri="{D42A27DB-BD31-4B8C-83A1-F6EECF244321}">
                <p14:modId xmlns:p14="http://schemas.microsoft.com/office/powerpoint/2010/main" val="3153949340"/>
              </p:ext>
            </p:extLst>
          </p:nvPr>
        </p:nvGraphicFramePr>
        <p:xfrm>
          <a:off x="-424872" y="1655233"/>
          <a:ext cx="5440218" cy="3547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921795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797082BB0E414B9E1E9D450B4BB22A" ma:contentTypeVersion="0" ma:contentTypeDescription="Create a new document." ma:contentTypeScope="" ma:versionID="de5302659471292911018bb396aff58a">
  <xsd:schema xmlns:xsd="http://www.w3.org/2001/XMLSchema" xmlns:xs="http://www.w3.org/2001/XMLSchema" xmlns:p="http://schemas.microsoft.com/office/2006/metadata/properties" targetNamespace="http://schemas.microsoft.com/office/2006/metadata/properties" ma:root="true" ma:fieldsID="ba01422c621f02538f8cac128839b5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942FC-8846-4C45-A4D7-FF4E836A98ED}">
  <ds:schemaRefs>
    <ds:schemaRef ds:uri="http://schemas.microsoft.com/sharepoint/v3/contenttype/forms"/>
  </ds:schemaRefs>
</ds:datastoreItem>
</file>

<file path=customXml/itemProps2.xml><?xml version="1.0" encoding="utf-8"?>
<ds:datastoreItem xmlns:ds="http://schemas.openxmlformats.org/officeDocument/2006/customXml" ds:itemID="{FE6386C2-A5CE-4C65-AF9C-C50C88E5B0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7DB339A-C682-4412-AC77-02067B62C5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71772</TotalTime>
  <Words>3484</Words>
  <Application>Microsoft Office PowerPoint</Application>
  <PresentationFormat>Widescreen</PresentationFormat>
  <Paragraphs>473</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Symbol</vt:lpstr>
      <vt:lpstr>Times New Roman</vt:lpstr>
      <vt:lpstr>Custom Design</vt:lpstr>
      <vt:lpstr>Kaiser Permanente – ML/AI COE</vt:lpstr>
      <vt:lpstr>Agenda</vt:lpstr>
      <vt:lpstr>COE</vt:lpstr>
      <vt:lpstr>What is a COE?</vt:lpstr>
      <vt:lpstr>COE Responsibilities &amp; Advantages</vt:lpstr>
      <vt:lpstr>COE Lifecycle</vt:lpstr>
      <vt:lpstr>COE Lifecycle - Envision</vt:lpstr>
      <vt:lpstr>COE Lifecycle – Plan</vt:lpstr>
      <vt:lpstr>COE Lifecycle – Build</vt:lpstr>
      <vt:lpstr>COE Lifecycle - Operate</vt:lpstr>
      <vt:lpstr>COE – Best Practices</vt:lpstr>
      <vt:lpstr>ML/AI COE</vt:lpstr>
      <vt:lpstr>Machine Learning – Overview</vt:lpstr>
      <vt:lpstr>Lifecycle of a Machine Learning project</vt:lpstr>
      <vt:lpstr>Roles in Machine  Learning</vt:lpstr>
      <vt:lpstr>Roles and Responsibilities in a Machine Learning project</vt:lpstr>
      <vt:lpstr>Roles and Skill Competencies in a Machine Learning project</vt:lpstr>
      <vt:lpstr>Thoughts from the practitioners</vt:lpstr>
      <vt:lpstr>Thoughts from the practitioners (cont’d)</vt:lpstr>
      <vt:lpstr>Lessons Learned</vt:lpstr>
      <vt:lpstr>Appendix</vt:lpstr>
      <vt:lpstr>Glossary of terms</vt:lpstr>
      <vt:lpstr>PowerPoint Presentation</vt:lpstr>
      <vt:lpstr>Work in Progress</vt:lpstr>
      <vt:lpstr>PowerPoint Presentation</vt:lpstr>
      <vt:lpstr>PowerPoint Presentation</vt:lpstr>
      <vt:lpstr>PowerPoint Presentation</vt:lpstr>
      <vt:lpstr>Lifecycle of a Machine Learning project</vt:lpstr>
      <vt:lpstr>Roles in Machine Learning</vt:lpstr>
      <vt:lpstr>Skill Competencies required</vt:lpstr>
      <vt:lpstr>COE Lifecycle</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Kaiser Exec Sponsor Review Deck</dc:title>
  <dc:creator>C, Satish Kumar (Cognizant)</dc:creator>
  <cp:lastModifiedBy>Dave Cheema</cp:lastModifiedBy>
  <cp:revision>5705</cp:revision>
  <dcterms:created xsi:type="dcterms:W3CDTF">2017-01-03T07:31:06Z</dcterms:created>
  <dcterms:modified xsi:type="dcterms:W3CDTF">2020-02-05T17:08:56Z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0x01010029797082BB0E414B9E1E9D450B4BB22A</vt:lpwstr>
  </property>
</Properties>
</file>