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6" r:id="rId5"/>
    <p:sldMasterId id="2147483690" r:id="rId6"/>
  </p:sldMasterIdLst>
  <p:notesMasterIdLst>
    <p:notesMasterId r:id="rId27"/>
  </p:notesMasterIdLst>
  <p:sldIdLst>
    <p:sldId id="1353" r:id="rId7"/>
    <p:sldId id="389" r:id="rId8"/>
    <p:sldId id="2929" r:id="rId9"/>
    <p:sldId id="2900" r:id="rId10"/>
    <p:sldId id="2927" r:id="rId11"/>
    <p:sldId id="2930" r:id="rId12"/>
    <p:sldId id="2920" r:id="rId13"/>
    <p:sldId id="2921" r:id="rId14"/>
    <p:sldId id="2922" r:id="rId15"/>
    <p:sldId id="2931" r:id="rId16"/>
    <p:sldId id="2909" r:id="rId17"/>
    <p:sldId id="2910" r:id="rId18"/>
    <p:sldId id="2911" r:id="rId19"/>
    <p:sldId id="2912" r:id="rId20"/>
    <p:sldId id="2918" r:id="rId21"/>
    <p:sldId id="2916" r:id="rId22"/>
    <p:sldId id="2917" r:id="rId23"/>
    <p:sldId id="2915" r:id="rId24"/>
    <p:sldId id="2928" r:id="rId25"/>
    <p:sldId id="2932" r:id="rId26"/>
  </p:sldIdLst>
  <p:sldSz cx="12192000" cy="6858000"/>
  <p:notesSz cx="7010400" cy="92360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Kathirvel" initials="GK" lastIdx="2" clrIdx="0">
    <p:extLst>
      <p:ext uri="{19B8F6BF-5375-455C-9EA6-DF929625EA0E}">
        <p15:presenceInfo xmlns:p15="http://schemas.microsoft.com/office/powerpoint/2012/main" userId="S::Gowtham.Kathirvel@kp.org::98805734-a133-4ad1-a991-2c733dd8da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B3E"/>
    <a:srgbClr val="007974"/>
    <a:srgbClr val="F6CC79"/>
    <a:srgbClr val="52A496"/>
    <a:srgbClr val="60B3FF"/>
    <a:srgbClr val="00B05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6" autoAdjust="0"/>
    <p:restoredTop sz="94343" autoAdjust="0"/>
  </p:normalViewPr>
  <p:slideViewPr>
    <p:cSldViewPr snapToGrid="0">
      <p:cViewPr varScale="1">
        <p:scale>
          <a:sx n="78" d="100"/>
          <a:sy n="78" d="100"/>
        </p:scale>
        <p:origin x="970" y="62"/>
      </p:cViewPr>
      <p:guideLst>
        <p:guide orient="horz" pos="1296"/>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DE243FB-67CE-49AC-94D7-620849D7F443}" type="datetimeFigureOut">
              <a:rPr lang="en-US" smtClean="0"/>
              <a:t>2/28/2020</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BB6CC313-BF8D-439D-8F8D-645363EE5544}" type="slidenum">
              <a:rPr lang="en-US" smtClean="0"/>
              <a:t>‹#›</a:t>
            </a:fld>
            <a:endParaRPr lang="en-US" dirty="0"/>
          </a:p>
        </p:txBody>
      </p:sp>
    </p:spTree>
    <p:extLst>
      <p:ext uri="{BB962C8B-B14F-4D97-AF65-F5344CB8AC3E}">
        <p14:creationId xmlns:p14="http://schemas.microsoft.com/office/powerpoint/2010/main" val="380969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84900" cy="3479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718171-F211-4E6C-8E75-345E8E3D75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9210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14</a:t>
            </a:fld>
            <a:endParaRPr lang="en-US" dirty="0"/>
          </a:p>
        </p:txBody>
      </p:sp>
    </p:spTree>
    <p:extLst>
      <p:ext uri="{BB962C8B-B14F-4D97-AF65-F5344CB8AC3E}">
        <p14:creationId xmlns:p14="http://schemas.microsoft.com/office/powerpoint/2010/main" val="273112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15</a:t>
            </a:fld>
            <a:endParaRPr lang="en-US" dirty="0"/>
          </a:p>
        </p:txBody>
      </p:sp>
    </p:spTree>
    <p:extLst>
      <p:ext uri="{BB962C8B-B14F-4D97-AF65-F5344CB8AC3E}">
        <p14:creationId xmlns:p14="http://schemas.microsoft.com/office/powerpoint/2010/main" val="3181953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16</a:t>
            </a:fld>
            <a:endParaRPr lang="en-US" dirty="0"/>
          </a:p>
        </p:txBody>
      </p:sp>
    </p:spTree>
    <p:extLst>
      <p:ext uri="{BB962C8B-B14F-4D97-AF65-F5344CB8AC3E}">
        <p14:creationId xmlns:p14="http://schemas.microsoft.com/office/powerpoint/2010/main" val="43675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17</a:t>
            </a:fld>
            <a:endParaRPr lang="en-US" dirty="0"/>
          </a:p>
        </p:txBody>
      </p:sp>
    </p:spTree>
    <p:extLst>
      <p:ext uri="{BB962C8B-B14F-4D97-AF65-F5344CB8AC3E}">
        <p14:creationId xmlns:p14="http://schemas.microsoft.com/office/powerpoint/2010/main" val="92392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18</a:t>
            </a:fld>
            <a:endParaRPr lang="en-US" dirty="0"/>
          </a:p>
        </p:txBody>
      </p:sp>
    </p:spTree>
    <p:extLst>
      <p:ext uri="{BB962C8B-B14F-4D97-AF65-F5344CB8AC3E}">
        <p14:creationId xmlns:p14="http://schemas.microsoft.com/office/powerpoint/2010/main" val="2259719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20</a:t>
            </a:fld>
            <a:endParaRPr lang="en-US" dirty="0"/>
          </a:p>
        </p:txBody>
      </p:sp>
    </p:spTree>
    <p:extLst>
      <p:ext uri="{BB962C8B-B14F-4D97-AF65-F5344CB8AC3E}">
        <p14:creationId xmlns:p14="http://schemas.microsoft.com/office/powerpoint/2010/main" val="378326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B898C-F124-114B-A93B-77A642805F85}" type="slidenum">
              <a:rPr lang="en-US" smtClean="0"/>
              <a:t>2</a:t>
            </a:fld>
            <a:endParaRPr lang="en-US"/>
          </a:p>
        </p:txBody>
      </p:sp>
    </p:spTree>
    <p:extLst>
      <p:ext uri="{BB962C8B-B14F-4D97-AF65-F5344CB8AC3E}">
        <p14:creationId xmlns:p14="http://schemas.microsoft.com/office/powerpoint/2010/main" val="266582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4</a:t>
            </a:fld>
            <a:endParaRPr lang="en-US" dirty="0"/>
          </a:p>
        </p:txBody>
      </p:sp>
    </p:spTree>
    <p:extLst>
      <p:ext uri="{BB962C8B-B14F-4D97-AF65-F5344CB8AC3E}">
        <p14:creationId xmlns:p14="http://schemas.microsoft.com/office/powerpoint/2010/main" val="194389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CC313-BF8D-439D-8F8D-645363EE5544}" type="slidenum">
              <a:rPr lang="en-US" smtClean="0"/>
              <a:t>5</a:t>
            </a:fld>
            <a:endParaRPr lang="en-US" dirty="0"/>
          </a:p>
        </p:txBody>
      </p:sp>
    </p:spTree>
    <p:extLst>
      <p:ext uri="{BB962C8B-B14F-4D97-AF65-F5344CB8AC3E}">
        <p14:creationId xmlns:p14="http://schemas.microsoft.com/office/powerpoint/2010/main" val="203053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6CC313-BF8D-439D-8F8D-645363EE5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112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10</a:t>
            </a:fld>
            <a:endParaRPr lang="en-US" dirty="0"/>
          </a:p>
        </p:txBody>
      </p:sp>
    </p:spTree>
    <p:extLst>
      <p:ext uri="{BB962C8B-B14F-4D97-AF65-F5344CB8AC3E}">
        <p14:creationId xmlns:p14="http://schemas.microsoft.com/office/powerpoint/2010/main" val="16362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11</a:t>
            </a:fld>
            <a:endParaRPr lang="en-US" dirty="0"/>
          </a:p>
        </p:txBody>
      </p:sp>
    </p:spTree>
    <p:extLst>
      <p:ext uri="{BB962C8B-B14F-4D97-AF65-F5344CB8AC3E}">
        <p14:creationId xmlns:p14="http://schemas.microsoft.com/office/powerpoint/2010/main" val="416995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12</a:t>
            </a:fld>
            <a:endParaRPr lang="en-US" dirty="0"/>
          </a:p>
        </p:txBody>
      </p:sp>
    </p:spTree>
    <p:extLst>
      <p:ext uri="{BB962C8B-B14F-4D97-AF65-F5344CB8AC3E}">
        <p14:creationId xmlns:p14="http://schemas.microsoft.com/office/powerpoint/2010/main" val="175862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13</a:t>
            </a:fld>
            <a:endParaRPr lang="en-US" dirty="0"/>
          </a:p>
        </p:txBody>
      </p:sp>
    </p:spTree>
    <p:extLst>
      <p:ext uri="{BB962C8B-B14F-4D97-AF65-F5344CB8AC3E}">
        <p14:creationId xmlns:p14="http://schemas.microsoft.com/office/powerpoint/2010/main" val="5889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72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 White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608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 name="Chart Placeholder 2"/>
          <p:cNvSpPr>
            <a:spLocks noGrp="1"/>
          </p:cNvSpPr>
          <p:nvPr>
            <p:ph type="chart" idx="1"/>
          </p:nvPr>
        </p:nvSpPr>
        <p:spPr>
          <a:xfrm>
            <a:off x="203202" y="838200"/>
            <a:ext cx="11785600" cy="5394325"/>
          </a:xfrm>
          <a:prstGeom prst="rect">
            <a:avLst/>
          </a:prstGeom>
        </p:spPr>
        <p:txBody>
          <a:bodyPr/>
          <a:lstStyle>
            <a:lvl1pPr>
              <a:defRPr sz="1200">
                <a:solidFill>
                  <a:srgbClr val="595959"/>
                </a:solidFill>
              </a:defRPr>
            </a:lvl1pPr>
          </a:lstStyle>
          <a:p>
            <a:pPr lvl="0"/>
            <a:r>
              <a:rPr lang="en-US" noProof="0" dirty="0"/>
              <a:t>Click icon to add chart</a:t>
            </a:r>
          </a:p>
        </p:txBody>
      </p:sp>
      <p:sp>
        <p:nvSpPr>
          <p:cNvPr id="4"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cxnSp>
        <p:nvCxnSpPr>
          <p:cNvPr id="5" name="Straight Connector 4"/>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93279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 Gray">
    <p:spTree>
      <p:nvGrpSpPr>
        <p:cNvPr id="1" name=""/>
        <p:cNvGrpSpPr/>
        <p:nvPr/>
      </p:nvGrpSpPr>
      <p:grpSpPr>
        <a:xfrm>
          <a:off x="0" y="0"/>
          <a:ext cx="0" cy="0"/>
          <a:chOff x="0" y="0"/>
          <a:chExt cx="0" cy="0"/>
        </a:xfrm>
      </p:grpSpPr>
      <p:sp>
        <p:nvSpPr>
          <p:cNvPr id="5" name="Rectangle 4"/>
          <p:cNvSpPr/>
          <p:nvPr userDrawn="1"/>
        </p:nvSpPr>
        <p:spPr>
          <a:xfrm>
            <a:off x="2569" y="5267475"/>
            <a:ext cx="12192000" cy="1590525"/>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7" name="Straight Connector 6"/>
          <p:cNvCxnSpPr/>
          <p:nvPr userDrawn="1"/>
        </p:nvCxnSpPr>
        <p:spPr>
          <a:xfrm flipH="1">
            <a:off x="1538514"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marL="0" indent="0">
              <a:buNone/>
              <a:defRPr sz="1400" baseline="0">
                <a:solidFill>
                  <a:schemeClr val="tx1">
                    <a:lumMod val="75000"/>
                    <a:lumOff val="25000"/>
                  </a:schemeClr>
                </a:solidFill>
              </a:defRPr>
            </a:lvl1pPr>
          </a:lstStyle>
          <a:p>
            <a:pPr lvl="0"/>
            <a:r>
              <a:rPr lang="en-US"/>
              <a:t>Click to edit subtext</a:t>
            </a:r>
          </a:p>
        </p:txBody>
      </p:sp>
      <p:cxnSp>
        <p:nvCxnSpPr>
          <p:cNvPr id="10" name="Straight Connector 9"/>
          <p:cNvCxnSpPr/>
          <p:nvPr userDrawn="1"/>
        </p:nvCxnSpPr>
        <p:spPr>
          <a:xfrm flipH="1">
            <a:off x="1545168" y="1509732"/>
            <a:ext cx="9106204"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1" hasCustomPrompt="1"/>
          </p:nvPr>
        </p:nvSpPr>
        <p:spPr>
          <a:xfrm>
            <a:off x="1545169" y="990600"/>
            <a:ext cx="9099550" cy="457200"/>
          </a:xfrm>
          <a:prstGeom prst="rect">
            <a:avLst/>
          </a:prstGeom>
        </p:spPr>
        <p:txBody>
          <a:bodyPr vert="horz" lIns="0" tIns="0" rIns="0" bIns="0" anchor="b"/>
          <a:lstStyle>
            <a:lvl1pPr marL="0" indent="0" algn="l">
              <a:buNone/>
              <a:defRPr sz="24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Divider text</a:t>
            </a:r>
          </a:p>
        </p:txBody>
      </p:sp>
      <p:sp>
        <p:nvSpPr>
          <p:cNvPr id="11" name="TextBox 10"/>
          <p:cNvSpPr txBox="1"/>
          <p:nvPr userDrawn="1"/>
        </p:nvSpPr>
        <p:spPr>
          <a:xfrm>
            <a:off x="10693401" y="112888"/>
            <a:ext cx="1130118" cy="492443"/>
          </a:xfrm>
          <a:prstGeom prst="rect">
            <a:avLst/>
          </a:prstGeom>
          <a:solidFill>
            <a:schemeClr val="bg1"/>
          </a:solidFill>
        </p:spPr>
        <p:txBody>
          <a:bodyPr wrap="none" lIns="0" tIns="0" rIns="0" bIns="0" rtlCol="0">
            <a:spAutoFit/>
          </a:bodyPr>
          <a:lstStyle/>
          <a:p>
            <a:r>
              <a:rPr lang="en-US" sz="3200" b="1" dirty="0">
                <a:solidFill>
                  <a:srgbClr val="FF0000"/>
                </a:solidFill>
                <a:latin typeface="+mn-lt"/>
              </a:rPr>
              <a:t>DRAFT</a:t>
            </a:r>
          </a:p>
        </p:txBody>
      </p:sp>
    </p:spTree>
    <p:extLst>
      <p:ext uri="{BB962C8B-B14F-4D97-AF65-F5344CB8AC3E}">
        <p14:creationId xmlns:p14="http://schemas.microsoft.com/office/powerpoint/2010/main" val="1697054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Divider Slide - Yellow">
    <p:spTree>
      <p:nvGrpSpPr>
        <p:cNvPr id="1" name=""/>
        <p:cNvGrpSpPr/>
        <p:nvPr/>
      </p:nvGrpSpPr>
      <p:grpSpPr>
        <a:xfrm>
          <a:off x="0" y="0"/>
          <a:ext cx="0" cy="0"/>
          <a:chOff x="0" y="0"/>
          <a:chExt cx="0" cy="0"/>
        </a:xfrm>
      </p:grpSpPr>
      <p:sp>
        <p:nvSpPr>
          <p:cNvPr id="5" name="Rectangle 4"/>
          <p:cNvSpPr/>
          <p:nvPr userDrawn="1"/>
        </p:nvSpPr>
        <p:spPr>
          <a:xfrm>
            <a:off x="2569" y="5267475"/>
            <a:ext cx="12192000" cy="15905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7" name="Straight Connector 6"/>
          <p:cNvCxnSpPr/>
          <p:nvPr userDrawn="1"/>
        </p:nvCxnSpPr>
        <p:spPr>
          <a:xfrm flipH="1">
            <a:off x="1538514"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9147" y="5977938"/>
            <a:ext cx="1859310" cy="155567"/>
          </a:xfrm>
          <a:prstGeom prst="rect">
            <a:avLst/>
          </a:prstGeom>
        </p:spPr>
      </p:pic>
      <p:sp>
        <p:nvSpPr>
          <p:cNvPr id="9"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marL="0" indent="0">
              <a:buNone/>
              <a:defRPr sz="1400" baseline="0">
                <a:solidFill>
                  <a:schemeClr val="tx1">
                    <a:lumMod val="75000"/>
                    <a:lumOff val="25000"/>
                  </a:schemeClr>
                </a:solidFill>
              </a:defRPr>
            </a:lvl1pPr>
          </a:lstStyle>
          <a:p>
            <a:pPr lvl="0"/>
            <a:r>
              <a:rPr lang="en-US"/>
              <a:t>Click to edit subtext</a:t>
            </a:r>
          </a:p>
        </p:txBody>
      </p:sp>
      <p:cxnSp>
        <p:nvCxnSpPr>
          <p:cNvPr id="10" name="Straight Connector 9"/>
          <p:cNvCxnSpPr/>
          <p:nvPr userDrawn="1"/>
        </p:nvCxnSpPr>
        <p:spPr>
          <a:xfrm flipH="1">
            <a:off x="1545168" y="1509732"/>
            <a:ext cx="9106204"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1" hasCustomPrompt="1"/>
          </p:nvPr>
        </p:nvSpPr>
        <p:spPr>
          <a:xfrm>
            <a:off x="1545169" y="990600"/>
            <a:ext cx="9099550" cy="457200"/>
          </a:xfrm>
          <a:prstGeom prst="rect">
            <a:avLst/>
          </a:prstGeom>
        </p:spPr>
        <p:txBody>
          <a:bodyPr vert="horz" lIns="0" tIns="0" rIns="0" bIns="0" anchor="b"/>
          <a:lstStyle>
            <a:lvl1pPr marL="0" indent="0" algn="l">
              <a:buNone/>
              <a:defRPr sz="24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Divider text</a:t>
            </a:r>
          </a:p>
        </p:txBody>
      </p:sp>
    </p:spTree>
    <p:extLst>
      <p:ext uri="{BB962C8B-B14F-4D97-AF65-F5344CB8AC3E}">
        <p14:creationId xmlns:p14="http://schemas.microsoft.com/office/powerpoint/2010/main" val="3521155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Divider Slide - Teal">
    <p:spTree>
      <p:nvGrpSpPr>
        <p:cNvPr id="1" name=""/>
        <p:cNvGrpSpPr/>
        <p:nvPr/>
      </p:nvGrpSpPr>
      <p:grpSpPr>
        <a:xfrm>
          <a:off x="0" y="0"/>
          <a:ext cx="0" cy="0"/>
          <a:chOff x="0" y="0"/>
          <a:chExt cx="0" cy="0"/>
        </a:xfrm>
      </p:grpSpPr>
      <p:sp>
        <p:nvSpPr>
          <p:cNvPr id="5" name="Rectangle 4"/>
          <p:cNvSpPr/>
          <p:nvPr userDrawn="1"/>
        </p:nvSpPr>
        <p:spPr>
          <a:xfrm>
            <a:off x="2569" y="5267475"/>
            <a:ext cx="12192000" cy="15905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7" name="Straight Connector 6"/>
          <p:cNvCxnSpPr/>
          <p:nvPr userDrawn="1"/>
        </p:nvCxnSpPr>
        <p:spPr>
          <a:xfrm flipH="1">
            <a:off x="1538514"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9147" y="5977938"/>
            <a:ext cx="1859310" cy="155567"/>
          </a:xfrm>
          <a:prstGeom prst="rect">
            <a:avLst/>
          </a:prstGeom>
        </p:spPr>
      </p:pic>
      <p:sp>
        <p:nvSpPr>
          <p:cNvPr id="9"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marL="0" indent="0">
              <a:buNone/>
              <a:defRPr sz="1400" baseline="0">
                <a:solidFill>
                  <a:schemeClr val="tx1">
                    <a:lumMod val="75000"/>
                    <a:lumOff val="25000"/>
                  </a:schemeClr>
                </a:solidFill>
              </a:defRPr>
            </a:lvl1pPr>
          </a:lstStyle>
          <a:p>
            <a:pPr lvl="0"/>
            <a:r>
              <a:rPr lang="en-US"/>
              <a:t>Click to edit subtext</a:t>
            </a:r>
          </a:p>
        </p:txBody>
      </p:sp>
      <p:cxnSp>
        <p:nvCxnSpPr>
          <p:cNvPr id="10" name="Straight Connector 9"/>
          <p:cNvCxnSpPr/>
          <p:nvPr userDrawn="1"/>
        </p:nvCxnSpPr>
        <p:spPr>
          <a:xfrm flipH="1">
            <a:off x="1545168" y="1509732"/>
            <a:ext cx="9106204"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1" hasCustomPrompt="1"/>
          </p:nvPr>
        </p:nvSpPr>
        <p:spPr>
          <a:xfrm>
            <a:off x="1545169" y="990600"/>
            <a:ext cx="9099550" cy="457200"/>
          </a:xfrm>
          <a:prstGeom prst="rect">
            <a:avLst/>
          </a:prstGeom>
        </p:spPr>
        <p:txBody>
          <a:bodyPr vert="horz" lIns="0" tIns="0" rIns="0" bIns="0" anchor="b"/>
          <a:lstStyle>
            <a:lvl1pPr marL="0" indent="0" algn="l">
              <a:buNone/>
              <a:defRPr sz="24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Divider text</a:t>
            </a:r>
          </a:p>
        </p:txBody>
      </p:sp>
    </p:spTree>
    <p:extLst>
      <p:ext uri="{BB962C8B-B14F-4D97-AF65-F5344CB8AC3E}">
        <p14:creationId xmlns:p14="http://schemas.microsoft.com/office/powerpoint/2010/main" val="412985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22524048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11196091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40415388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30056114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609600" y="609600"/>
            <a:ext cx="8534400" cy="380998"/>
          </a:xfrm>
          <a:prstGeom prst="rect">
            <a:avLst/>
          </a:prstGeom>
        </p:spPr>
        <p:txBody>
          <a:bodyPr lIns="0" tIns="0" rIns="0" bIns="0" anchor="t">
            <a:normAutofit/>
          </a:bodyPr>
          <a:lstStyle>
            <a:lvl1pPr algn="l">
              <a:defRPr sz="2400" b="0">
                <a:solidFill>
                  <a:schemeClr val="accent2"/>
                </a:solidFill>
              </a:defRPr>
            </a:lvl1pPr>
          </a:lstStyle>
          <a:p>
            <a:r>
              <a:rPr lang="en-US"/>
              <a:t>Click to edit Master title style</a:t>
            </a:r>
          </a:p>
        </p:txBody>
      </p:sp>
      <p:sp>
        <p:nvSpPr>
          <p:cNvPr id="8" name="Content Placeholder 2"/>
          <p:cNvSpPr>
            <a:spLocks noGrp="1"/>
          </p:cNvSpPr>
          <p:nvPr>
            <p:ph idx="1"/>
          </p:nvPr>
        </p:nvSpPr>
        <p:spPr>
          <a:xfrm>
            <a:off x="609600" y="990597"/>
            <a:ext cx="10972800" cy="2971800"/>
          </a:xfrm>
          <a:prstGeom prst="rect">
            <a:avLst/>
          </a:prstGeom>
        </p:spPr>
        <p:txBody>
          <a:bodyPr lIns="0" tIns="0" rIns="0" bIns="0">
            <a:normAutofit/>
          </a:bodyPr>
          <a:lstStyle>
            <a:lvl1pPr marL="0" indent="0">
              <a:spcBef>
                <a:spcPts val="0"/>
              </a:spcBef>
              <a:defRPr sz="1800">
                <a:solidFill>
                  <a:srgbClr val="4A4A4A"/>
                </a:solidFill>
                <a:latin typeface="+mj-lt"/>
              </a:defRPr>
            </a:lvl1pPr>
            <a:lvl2pPr marL="457200" indent="-228600">
              <a:lnSpc>
                <a:spcPts val="2000"/>
              </a:lnSpc>
              <a:spcBef>
                <a:spcPts val="0"/>
              </a:spcBef>
              <a:buClr>
                <a:schemeClr val="tx1">
                  <a:lumMod val="50000"/>
                  <a:lumOff val="50000"/>
                </a:schemeClr>
              </a:buClr>
              <a:buSzPct val="60000"/>
              <a:buFont typeface="Calibri" pitchFamily="34" charset="0"/>
              <a:buChar char="○"/>
              <a:defRPr sz="1800">
                <a:solidFill>
                  <a:schemeClr val="tx1">
                    <a:lumMod val="50000"/>
                    <a:lumOff val="50000"/>
                  </a:schemeClr>
                </a:solidFill>
                <a:latin typeface="+mj-lt"/>
              </a:defRPr>
            </a:lvl2pPr>
            <a:lvl3pPr marL="685800">
              <a:lnSpc>
                <a:spcPts val="2000"/>
              </a:lnSpc>
              <a:spcBef>
                <a:spcPts val="0"/>
              </a:spcBef>
              <a:buClr>
                <a:schemeClr val="tx1">
                  <a:lumMod val="50000"/>
                  <a:lumOff val="50000"/>
                </a:schemeClr>
              </a:buClr>
              <a:defRPr sz="1800">
                <a:solidFill>
                  <a:schemeClr val="tx1">
                    <a:lumMod val="50000"/>
                    <a:lumOff val="50000"/>
                  </a:schemeClr>
                </a:solidFill>
                <a:latin typeface="+mj-lt"/>
              </a:defRPr>
            </a:lvl3pPr>
            <a:lvl4pPr marL="914400" indent="-228600">
              <a:lnSpc>
                <a:spcPts val="2000"/>
              </a:lnSpc>
              <a:spcBef>
                <a:spcPts val="0"/>
              </a:spcBef>
              <a:buClr>
                <a:schemeClr val="tx1">
                  <a:lumMod val="50000"/>
                  <a:lumOff val="50000"/>
                </a:schemeClr>
              </a:buClr>
              <a:buSzPct val="60000"/>
              <a:buFont typeface="Calibri" pitchFamily="34" charset="0"/>
              <a:buChar char="○"/>
              <a:defRPr sz="1800">
                <a:solidFill>
                  <a:schemeClr val="tx1">
                    <a:lumMod val="50000"/>
                    <a:lumOff val="50000"/>
                  </a:schemeClr>
                </a:solidFill>
                <a:latin typeface="+mj-lt"/>
              </a:defRPr>
            </a:lvl4pPr>
            <a:lvl5pPr marL="1143000" indent="-228600">
              <a:lnSpc>
                <a:spcPts val="2000"/>
              </a:lnSpc>
              <a:spcBef>
                <a:spcPts val="0"/>
              </a:spcBef>
              <a:buFont typeface="Arial" pitchFamily="34" charset="0"/>
              <a:buChar char="•"/>
              <a:defRPr sz="1800">
                <a:solidFill>
                  <a:schemeClr val="tx1">
                    <a:lumMod val="50000"/>
                    <a:lumOff val="50000"/>
                  </a:schemeClr>
                </a:solidFill>
                <a:latin typeface="+mj-lt"/>
              </a:defRPr>
            </a:lvl5pPr>
          </a:lstStyle>
          <a:p>
            <a:pPr lvl="0"/>
            <a:r>
              <a:rPr lang="en-US"/>
              <a:t>Click to edit Master text styles</a:t>
            </a:r>
          </a:p>
        </p:txBody>
      </p:sp>
    </p:spTree>
    <p:extLst>
      <p:ext uri="{BB962C8B-B14F-4D97-AF65-F5344CB8AC3E}">
        <p14:creationId xmlns:p14="http://schemas.microsoft.com/office/powerpoint/2010/main" val="37384158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74914"/>
          </a:xfrm>
        </p:spPr>
        <p:txBody>
          <a:bodyPr anchor="t"/>
          <a:lstStyle/>
          <a:p>
            <a:r>
              <a:rPr lang="en-US"/>
              <a:t>Click to edit Master title style</a:t>
            </a:r>
          </a:p>
        </p:txBody>
      </p:sp>
      <p:sp>
        <p:nvSpPr>
          <p:cNvPr id="3" name="Content Placeholder 2"/>
          <p:cNvSpPr>
            <a:spLocks noGrp="1"/>
          </p:cNvSpPr>
          <p:nvPr>
            <p:ph idx="1"/>
          </p:nvPr>
        </p:nvSpPr>
        <p:spPr>
          <a:xfrm>
            <a:off x="718459" y="1045031"/>
            <a:ext cx="10635343" cy="5240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CONFIDENTIAL  |  not for duplication or distribution</a:t>
            </a:r>
          </a:p>
        </p:txBody>
      </p:sp>
      <p:sp>
        <p:nvSpPr>
          <p:cNvPr id="6" name="Slide Number Placeholder 5"/>
          <p:cNvSpPr>
            <a:spLocks noGrp="1"/>
          </p:cNvSpPr>
          <p:nvPr>
            <p:ph type="sldNum" sz="quarter" idx="12"/>
          </p:nvPr>
        </p:nvSpPr>
        <p:spPr>
          <a:xfrm>
            <a:off x="9429751" y="6629400"/>
            <a:ext cx="2743200" cy="228600"/>
          </a:xfrm>
        </p:spPr>
        <p:txBody>
          <a:bodyPr/>
          <a:lstStyle/>
          <a:p>
            <a:fld id="{DBF49CF3-DECD-44AA-BF84-AA55C14F58B1}" type="slidenum">
              <a:rPr lang="en-US" smtClean="0"/>
              <a:t>‹#›</a:t>
            </a:fld>
            <a:endParaRPr lang="en-US" dirty="0"/>
          </a:p>
        </p:txBody>
      </p:sp>
      <p:cxnSp>
        <p:nvCxnSpPr>
          <p:cNvPr id="8" name="Straight Connector 7"/>
          <p:cNvCxnSpPr/>
          <p:nvPr userDrawn="1"/>
        </p:nvCxnSpPr>
        <p:spPr>
          <a:xfrm>
            <a:off x="108857" y="674914"/>
            <a:ext cx="10515600" cy="0"/>
          </a:xfrm>
          <a:prstGeom prst="line">
            <a:avLst/>
          </a:prstGeom>
          <a:ln w="19050">
            <a:solidFill>
              <a:schemeClr val="accent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87341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50259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609600" y="98173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609600" y="584394"/>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780365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1893" y="1635733"/>
            <a:ext cx="11071907" cy="1664558"/>
          </a:xfrm>
          <a:prstGeom prst="rect">
            <a:avLst/>
          </a:prstGeom>
        </p:spPr>
        <p:txBody>
          <a:bodyPr/>
          <a:lstStyle>
            <a:lvl1pPr>
              <a:buClr>
                <a:schemeClr val="accent5"/>
              </a:buClr>
              <a:defRPr>
                <a:solidFill>
                  <a:schemeClr val="accent1"/>
                </a:solidFill>
              </a:defRPr>
            </a:lvl1pPr>
            <a:lvl2pPr>
              <a:buClr>
                <a:schemeClr val="accent5"/>
              </a:buClr>
              <a:defRPr>
                <a:solidFill>
                  <a:schemeClr val="accent1"/>
                </a:solidFill>
              </a:defRPr>
            </a:lvl2pPr>
            <a:lvl3pPr>
              <a:buClr>
                <a:schemeClr val="accent5"/>
              </a:buClr>
              <a:defRPr>
                <a:solidFill>
                  <a:schemeClr val="accent1"/>
                </a:solidFill>
              </a:defRPr>
            </a:lvl3pPr>
            <a:lvl4pPr>
              <a:buClr>
                <a:schemeClr val="accent5"/>
              </a:buClr>
              <a:defRPr>
                <a:solidFill>
                  <a:schemeClr val="accent1"/>
                </a:solidFill>
              </a:defRPr>
            </a:lvl4pPr>
            <a:lvl5pPr>
              <a:buClr>
                <a:schemeClr val="accent5"/>
              </a:buClr>
              <a:defRPr>
                <a:solidFill>
                  <a:schemeClr val="accent1"/>
                </a:solidFill>
              </a:defRPr>
            </a:lvl5pPr>
          </a:lstStyle>
          <a:p>
            <a:pPr lvl="0"/>
            <a:r>
              <a:rPr lang="en-US"/>
              <a:t>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81893" y="214313"/>
            <a:ext cx="11071907" cy="389466"/>
          </a:xfrm>
          <a:prstGeom prst="rect">
            <a:avLst/>
          </a:prstGeom>
        </p:spPr>
        <p:txBody>
          <a:bodyPr/>
          <a:lstStyle>
            <a:lvl1pPr>
              <a:lnSpc>
                <a:spcPct val="90000"/>
              </a:lnSpc>
              <a:defRPr sz="2812"/>
            </a:lvl1pPr>
          </a:lstStyle>
          <a:p>
            <a:r>
              <a:rPr lang="en-US"/>
              <a:t>Click to edit Master title style</a:t>
            </a:r>
          </a:p>
        </p:txBody>
      </p:sp>
      <p:sp>
        <p:nvSpPr>
          <p:cNvPr id="5" name="Footer Placeholder 4"/>
          <p:cNvSpPr>
            <a:spLocks noGrp="1"/>
          </p:cNvSpPr>
          <p:nvPr>
            <p:ph type="ftr" sz="quarter" idx="11"/>
          </p:nvPr>
        </p:nvSpPr>
        <p:spPr>
          <a:xfrm>
            <a:off x="738065" y="6434582"/>
            <a:ext cx="11322639" cy="205376"/>
          </a:xfrm>
          <a:prstGeom prst="rect">
            <a:avLst/>
          </a:prstGeom>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281896" y="964406"/>
            <a:ext cx="11071905" cy="647700"/>
          </a:xfrm>
          <a:prstGeom prst="rect">
            <a:avLst/>
          </a:prstGeom>
        </p:spPr>
        <p:txBody>
          <a:bodyPr>
            <a:normAutofit/>
          </a:bodyPr>
          <a:lstStyle>
            <a:lvl1pPr marL="0" indent="0">
              <a:buNone/>
              <a:defRPr sz="1477">
                <a:solidFill>
                  <a:schemeClr val="tx2"/>
                </a:solidFill>
              </a:defRPr>
            </a:lvl1pPr>
            <a:lvl2pPr marL="361443" indent="0">
              <a:buNone/>
              <a:defRPr/>
            </a:lvl2pPr>
            <a:lvl3pPr marL="722887" indent="0">
              <a:buNone/>
              <a:defRPr/>
            </a:lvl3pPr>
            <a:lvl4pPr marL="1084331" indent="0">
              <a:buNone/>
              <a:defRPr/>
            </a:lvl4pPr>
            <a:lvl5pPr marL="1445774" indent="0">
              <a:buNone/>
              <a:defRPr/>
            </a:lvl5pPr>
          </a:lstStyle>
          <a:p>
            <a:pPr lvl="0"/>
            <a:r>
              <a:rPr lang="en-US"/>
              <a:t>Click to edit Master text styles</a:t>
            </a:r>
          </a:p>
        </p:txBody>
      </p:sp>
    </p:spTree>
    <p:extLst>
      <p:ext uri="{BB962C8B-B14F-4D97-AF65-F5344CB8AC3E}">
        <p14:creationId xmlns:p14="http://schemas.microsoft.com/office/powerpoint/2010/main" val="1001911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_Content">
    <p:spTree>
      <p:nvGrpSpPr>
        <p:cNvPr id="1" name=""/>
        <p:cNvGrpSpPr/>
        <p:nvPr/>
      </p:nvGrpSpPr>
      <p:grpSpPr>
        <a:xfrm>
          <a:off x="0" y="0"/>
          <a:ext cx="0" cy="0"/>
          <a:chOff x="0" y="0"/>
          <a:chExt cx="0" cy="0"/>
        </a:xfrm>
      </p:grpSpPr>
      <p:sp>
        <p:nvSpPr>
          <p:cNvPr id="2" name="Title 1"/>
          <p:cNvSpPr>
            <a:spLocks noGrp="1"/>
          </p:cNvSpPr>
          <p:nvPr>
            <p:ph type="title"/>
          </p:nvPr>
        </p:nvSpPr>
        <p:spPr>
          <a:xfrm>
            <a:off x="552451" y="450851"/>
            <a:ext cx="11106149" cy="333425"/>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4FDE6CE5-132B-4432-A695-19B6F7E19CAF}" type="slidenum">
              <a:rPr lang="en-US" smtClean="0">
                <a:latin typeface="Arial"/>
              </a:rPr>
              <a:pPr>
                <a:defRPr/>
              </a:pPr>
              <a:t>‹#›</a:t>
            </a:fld>
            <a:endParaRPr lang="en-US" dirty="0">
              <a:latin typeface="Arial"/>
            </a:endParaRPr>
          </a:p>
        </p:txBody>
      </p:sp>
      <p:sp>
        <p:nvSpPr>
          <p:cNvPr id="5" name="Content Placeholder 4"/>
          <p:cNvSpPr>
            <a:spLocks noGrp="1"/>
          </p:cNvSpPr>
          <p:nvPr>
            <p:ph sz="quarter" idx="11"/>
          </p:nvPr>
        </p:nvSpPr>
        <p:spPr>
          <a:xfrm>
            <a:off x="554123" y="1142766"/>
            <a:ext cx="11225951" cy="52432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95718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1893" y="1635733"/>
            <a:ext cx="11071907" cy="1664558"/>
          </a:xfrm>
          <a:prstGeom prst="rect">
            <a:avLst/>
          </a:prstGeom>
        </p:spPr>
        <p:txBody>
          <a:bodyPr/>
          <a:lstStyle>
            <a:lvl1pPr>
              <a:buClr>
                <a:schemeClr val="accent5"/>
              </a:buClr>
              <a:defRPr>
                <a:solidFill>
                  <a:schemeClr val="accent1"/>
                </a:solidFill>
              </a:defRPr>
            </a:lvl1pPr>
            <a:lvl2pPr>
              <a:buClr>
                <a:schemeClr val="accent5"/>
              </a:buClr>
              <a:defRPr>
                <a:solidFill>
                  <a:schemeClr val="accent1"/>
                </a:solidFill>
              </a:defRPr>
            </a:lvl2pPr>
            <a:lvl3pPr>
              <a:buClr>
                <a:schemeClr val="accent5"/>
              </a:buClr>
              <a:defRPr>
                <a:solidFill>
                  <a:schemeClr val="accent1"/>
                </a:solidFill>
              </a:defRPr>
            </a:lvl3pPr>
            <a:lvl4pPr>
              <a:buClr>
                <a:schemeClr val="accent5"/>
              </a:buClr>
              <a:defRPr>
                <a:solidFill>
                  <a:schemeClr val="accent1"/>
                </a:solidFill>
              </a:defRPr>
            </a:lvl4pPr>
            <a:lvl5pPr>
              <a:buClr>
                <a:schemeClr val="accent5"/>
              </a:buClr>
              <a:defRPr>
                <a:solidFill>
                  <a:schemeClr val="accent1"/>
                </a:solidFill>
              </a:defRPr>
            </a:lvl5pPr>
          </a:lstStyle>
          <a:p>
            <a:pPr lvl="0"/>
            <a:r>
              <a:rPr lang="en-US"/>
              <a:t>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81893" y="214313"/>
            <a:ext cx="11071907" cy="389466"/>
          </a:xfrm>
          <a:prstGeom prst="rect">
            <a:avLst/>
          </a:prstGeom>
        </p:spPr>
        <p:txBody>
          <a:bodyPr/>
          <a:lstStyle>
            <a:lvl1pPr>
              <a:lnSpc>
                <a:spcPct val="90000"/>
              </a:lnSpc>
              <a:defRPr sz="2812"/>
            </a:lvl1pPr>
          </a:lstStyle>
          <a:p>
            <a:r>
              <a:rPr lang="en-US"/>
              <a:t>Click to edit Master title style</a:t>
            </a:r>
          </a:p>
        </p:txBody>
      </p:sp>
      <p:sp>
        <p:nvSpPr>
          <p:cNvPr id="5" name="Footer Placeholder 4"/>
          <p:cNvSpPr>
            <a:spLocks noGrp="1"/>
          </p:cNvSpPr>
          <p:nvPr>
            <p:ph type="ftr" sz="quarter" idx="11"/>
          </p:nvPr>
        </p:nvSpPr>
        <p:spPr>
          <a:xfrm>
            <a:off x="738065" y="6434582"/>
            <a:ext cx="11322639" cy="205376"/>
          </a:xfrm>
          <a:prstGeom prst="rect">
            <a:avLst/>
          </a:prstGeom>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281896" y="964406"/>
            <a:ext cx="11071905" cy="647700"/>
          </a:xfrm>
          <a:prstGeom prst="rect">
            <a:avLst/>
          </a:prstGeom>
        </p:spPr>
        <p:txBody>
          <a:bodyPr>
            <a:normAutofit/>
          </a:bodyPr>
          <a:lstStyle>
            <a:lvl1pPr marL="0" indent="0">
              <a:buNone/>
              <a:defRPr sz="1477">
                <a:solidFill>
                  <a:schemeClr val="tx2"/>
                </a:solidFill>
              </a:defRPr>
            </a:lvl1pPr>
            <a:lvl2pPr marL="361443" indent="0">
              <a:buNone/>
              <a:defRPr/>
            </a:lvl2pPr>
            <a:lvl3pPr marL="722887" indent="0">
              <a:buNone/>
              <a:defRPr/>
            </a:lvl3pPr>
            <a:lvl4pPr marL="1084331" indent="0">
              <a:buNone/>
              <a:defRPr/>
            </a:lvl4pPr>
            <a:lvl5pPr marL="1445774" indent="0">
              <a:buNone/>
              <a:defRPr/>
            </a:lvl5pPr>
          </a:lstStyle>
          <a:p>
            <a:pPr lvl="0"/>
            <a:r>
              <a:rPr lang="en-US"/>
              <a:t>Click to edit Master text styles</a:t>
            </a:r>
          </a:p>
        </p:txBody>
      </p:sp>
    </p:spTree>
    <p:extLst>
      <p:ext uri="{BB962C8B-B14F-4D97-AF65-F5344CB8AC3E}">
        <p14:creationId xmlns:p14="http://schemas.microsoft.com/office/powerpoint/2010/main" val="301453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GB"/>
              <a:t>Click to edit Master title style</a:t>
            </a:r>
          </a:p>
        </p:txBody>
      </p:sp>
      <p:sp>
        <p:nvSpPr>
          <p:cNvPr id="9" name="Subtitle 2"/>
          <p:cNvSpPr>
            <a:spLocks noGrp="1"/>
          </p:cNvSpPr>
          <p:nvPr>
            <p:ph type="body" sz="quarter" idx="13"/>
          </p:nvPr>
        </p:nvSpPr>
        <p:spPr>
          <a:xfrm>
            <a:off x="493484" y="765176"/>
            <a:ext cx="11184000" cy="359569"/>
          </a:xfrm>
          <a:prstGeom prst="rect">
            <a:avLst/>
          </a:prstGeom>
        </p:spPr>
        <p:txBody>
          <a:bodyPr>
            <a:normAutofit/>
          </a:bodyPr>
          <a:lstStyle>
            <a:lvl1pPr marL="0" indent="0">
              <a:buNone/>
              <a:defRPr sz="1900" b="0">
                <a:solidFill>
                  <a:schemeClr val="accent5"/>
                </a:solidFill>
              </a:defRPr>
            </a:lvl1pPr>
          </a:lstStyle>
          <a:p>
            <a:pPr lvl="0"/>
            <a:r>
              <a:rPr lang="en-GB"/>
              <a:t>Click to edit Master text styles</a:t>
            </a:r>
          </a:p>
        </p:txBody>
      </p:sp>
      <p:sp>
        <p:nvSpPr>
          <p:cNvPr id="20" name="Text Placeholder 3"/>
          <p:cNvSpPr>
            <a:spLocks noGrp="1"/>
          </p:cNvSpPr>
          <p:nvPr>
            <p:ph type="body" sz="quarter" idx="14"/>
          </p:nvPr>
        </p:nvSpPr>
        <p:spPr>
          <a:xfrm>
            <a:off x="494400" y="1803543"/>
            <a:ext cx="11184000" cy="4536000"/>
          </a:xfrm>
          <a:prstGeom prst="rect">
            <a:avLst/>
          </a:prstGeom>
        </p:spPr>
        <p:txBody>
          <a:bodyPr/>
          <a:lstStyle>
            <a:lvl1pPr marL="0" indent="0">
              <a:buNone/>
              <a:defRPr/>
            </a:lvl1pPr>
            <a:lvl2pPr marL="266460" indent="-266460">
              <a:buFont typeface="Arial"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D_OFF_Copyright"/>
          <p:cNvSpPr txBox="1">
            <a:spLocks/>
          </p:cNvSpPr>
          <p:nvPr userDrawn="1"/>
        </p:nvSpPr>
        <p:spPr>
          <a:xfrm>
            <a:off x="8817622" y="6597650"/>
            <a:ext cx="2896020" cy="126000"/>
          </a:xfrm>
          <a:prstGeom prst="rect">
            <a:avLst/>
          </a:prstGeom>
        </p:spPr>
        <p:txBody>
          <a:bodyPr vert="horz" wrap="none" lIns="0" tIns="0" rIns="0" bIns="0" rtlCol="0" anchor="b" anchorCtr="0">
            <a:no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3576"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a:ln>
                  <a:noFill/>
                </a:ln>
                <a:solidFill>
                  <a:srgbClr val="8C8C8C"/>
                </a:solidFill>
                <a:effectLst/>
                <a:uLnTx/>
                <a:uFillTx/>
                <a:latin typeface="+mn-lt"/>
                <a:ea typeface="+mn-ea"/>
                <a:cs typeface="+mn-cs"/>
              </a:rPr>
              <a:t>© 2015 Deloitte MCS Limited. All rights reserved.</a:t>
            </a:r>
          </a:p>
        </p:txBody>
      </p:sp>
      <p:sp>
        <p:nvSpPr>
          <p:cNvPr id="8" name="Footer Placeholder 3"/>
          <p:cNvSpPr>
            <a:spLocks noGrp="1"/>
          </p:cNvSpPr>
          <p:nvPr>
            <p:ph type="ftr" sz="quarter" idx="11"/>
          </p:nvPr>
        </p:nvSpPr>
        <p:spPr>
          <a:xfrm>
            <a:off x="960009" y="6597650"/>
            <a:ext cx="4896817"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dirty="0"/>
              <a:t>Title</a:t>
            </a:r>
          </a:p>
        </p:txBody>
      </p:sp>
      <p:sp>
        <p:nvSpPr>
          <p:cNvPr id="10" name="Slide Number Placeholder 4"/>
          <p:cNvSpPr>
            <a:spLocks noGrp="1"/>
          </p:cNvSpPr>
          <p:nvPr>
            <p:ph type="sldNum" sz="quarter" idx="12"/>
          </p:nvPr>
        </p:nvSpPr>
        <p:spPr>
          <a:xfrm>
            <a:off x="478367" y="6597650"/>
            <a:ext cx="48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21459572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a:prstGeom prst="rect">
            <a:avLst/>
          </a:prstGeo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a:prstGeom prst="rect">
            <a:avLst/>
          </a:prstGeo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8C4710AC-67A9-4984-B455-C8C71191011C}" type="datetime1">
              <a:rPr lang="en-US" smtClean="0"/>
              <a:t>2/28/2020</a:t>
            </a:fld>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158B5EE3-C8E1-4A8C-A76D-F3F6BCEAE6ED}" type="slidenum">
              <a:rPr lang="en-US" smtClean="0"/>
              <a:t>‹#›</a:t>
            </a:fld>
            <a:endParaRPr lang="en-US" dirty="0"/>
          </a:p>
        </p:txBody>
      </p:sp>
    </p:spTree>
    <p:extLst>
      <p:ext uri="{BB962C8B-B14F-4D97-AF65-F5344CB8AC3E}">
        <p14:creationId xmlns:p14="http://schemas.microsoft.com/office/powerpoint/2010/main" val="2091730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215899" y="147484"/>
            <a:ext cx="11772901" cy="476864"/>
          </a:xfrm>
          <a:prstGeom prst="rect">
            <a:avLst/>
          </a:prstGeom>
        </p:spPr>
        <p:txBody>
          <a:bodyPr lIns="0" tIns="0" rIns="0" bIns="0" anchor="b"/>
          <a:lstStyle>
            <a:lvl1pPr>
              <a:defRPr lang="en-US" sz="2800" b="0" i="0" kern="1200" dirty="0">
                <a:solidFill>
                  <a:schemeClr val="tx2"/>
                </a:solidFill>
                <a:latin typeface="Arial" charset="0"/>
                <a:ea typeface="Arial" charset="0"/>
                <a:cs typeface="Arial" charset="0"/>
              </a:defRPr>
            </a:lvl1pPr>
          </a:lstStyle>
          <a:p>
            <a:r>
              <a:rPr lang="en-US" dirty="0"/>
              <a:t>Click to edit Master title</a:t>
            </a:r>
          </a:p>
        </p:txBody>
      </p:sp>
      <p:sp>
        <p:nvSpPr>
          <p:cNvPr id="5" name="Content Placeholder 2"/>
          <p:cNvSpPr>
            <a:spLocks noGrp="1"/>
          </p:cNvSpPr>
          <p:nvPr>
            <p:ph idx="1" hasCustomPrompt="1"/>
          </p:nvPr>
        </p:nvSpPr>
        <p:spPr>
          <a:xfrm>
            <a:off x="727363" y="914400"/>
            <a:ext cx="10681855" cy="1015663"/>
          </a:xfrm>
          <a:prstGeom prst="rect">
            <a:avLst/>
          </a:prstGeom>
        </p:spPr>
        <p:txBody>
          <a:bodyPr wrap="square" lIns="0" tIns="0" rIns="0" bIns="0">
            <a:noAutofit/>
          </a:bodyPr>
          <a:lstStyle>
            <a:lvl1pPr marL="0" indent="0">
              <a:buNone/>
              <a:defRPr lang="en-US" sz="1400" kern="1200" dirty="0" smtClean="0">
                <a:solidFill>
                  <a:schemeClr val="tx1">
                    <a:lumMod val="50000"/>
                    <a:lumOff val="50000"/>
                  </a:schemeClr>
                </a:solidFill>
                <a:latin typeface="Calibri"/>
                <a:ea typeface="+mn-ea"/>
                <a:cs typeface="Calibri"/>
              </a:defRPr>
            </a:lvl1pPr>
            <a:lvl2pPr marL="176071" indent="-176071">
              <a:buClrTx/>
              <a:buFont typeface="Wingdings" panose="05000000000000000000" pitchFamily="2" charset="2"/>
              <a:buChar char="§"/>
              <a:defRPr lang="en-US" sz="2400" b="0" i="0" kern="1200" dirty="0" smtClean="0">
                <a:solidFill>
                  <a:schemeClr val="tx1">
                    <a:lumMod val="75000"/>
                    <a:lumOff val="25000"/>
                  </a:schemeClr>
                </a:solidFill>
                <a:latin typeface="Arial" charset="0"/>
                <a:ea typeface="Arial" charset="0"/>
                <a:cs typeface="Arial" charset="0"/>
              </a:defRPr>
            </a:lvl2pPr>
            <a:lvl3pPr marL="396560" indent="-220486">
              <a:buClrTx/>
              <a:buFont typeface="Wingdings" panose="05000000000000000000" pitchFamily="2" charset="2"/>
              <a:buChar char="§"/>
              <a:defRPr sz="2400" b="0" i="0" baseline="0">
                <a:solidFill>
                  <a:schemeClr val="tx1">
                    <a:lumMod val="75000"/>
                    <a:lumOff val="25000"/>
                  </a:schemeClr>
                </a:solidFill>
                <a:latin typeface="Arial" charset="0"/>
                <a:ea typeface="Arial" charset="0"/>
                <a:cs typeface="Arial" charset="0"/>
              </a:defRPr>
            </a:lvl3pPr>
            <a:lvl4pPr marL="572629" indent="-176071">
              <a:buClrTx/>
              <a:buFont typeface="Wingdings" panose="05000000000000000000" pitchFamily="2" charset="2"/>
              <a:buChar char="§"/>
              <a:defRPr sz="2400" b="0" i="0">
                <a:solidFill>
                  <a:schemeClr val="tx1">
                    <a:lumMod val="75000"/>
                    <a:lumOff val="25000"/>
                  </a:schemeClr>
                </a:solidFill>
                <a:latin typeface="Arial" charset="0"/>
                <a:ea typeface="Arial" charset="0"/>
                <a:cs typeface="Arial" charset="0"/>
              </a:defRPr>
            </a:lvl4pPr>
          </a:lstStyle>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80791523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5518128"/>
          </a:xfrm>
          <a:prstGeom prst="rect">
            <a:avLst/>
          </a:prstGeom>
        </p:spPr>
      </p:pic>
      <p:sp>
        <p:nvSpPr>
          <p:cNvPr id="2" name="Title 1"/>
          <p:cNvSpPr>
            <a:spLocks noGrp="1"/>
          </p:cNvSpPr>
          <p:nvPr>
            <p:ph type="title"/>
          </p:nvPr>
        </p:nvSpPr>
        <p:spPr>
          <a:xfrm>
            <a:off x="620843" y="1185054"/>
            <a:ext cx="11430000" cy="1466907"/>
          </a:xfrm>
          <a:prstGeom prst="rect">
            <a:avLst/>
          </a:prstGeom>
        </p:spPr>
        <p:txBody>
          <a:bodyPr lIns="0" tIns="0" rIns="0" bIns="0" anchor="t"/>
          <a:lstStyle>
            <a:lvl1pPr>
              <a:defRPr sz="3600" b="0" i="0">
                <a:solidFill>
                  <a:schemeClr val="bg1"/>
                </a:solidFill>
                <a:latin typeface="Arial" charset="0"/>
                <a:ea typeface="Arial" charset="0"/>
                <a:cs typeface="Arial" charset="0"/>
              </a:defRPr>
            </a:lvl1pPr>
          </a:lstStyle>
          <a:p>
            <a:r>
              <a:rPr lang="en-US"/>
              <a:t>Click to edit Master title style</a:t>
            </a:r>
            <a:endParaRPr lang="en-US" dirty="0"/>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8396192" y="5928552"/>
            <a:ext cx="3414808" cy="38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E24091BA-C2A8-1F4E-990A-F511D6BC4EC4}"/>
              </a:ext>
            </a:extLst>
          </p:cNvPr>
          <p:cNvSpPr/>
          <p:nvPr userDrawn="1"/>
        </p:nvSpPr>
        <p:spPr bwMode="auto">
          <a:xfrm>
            <a:off x="11497235" y="6589059"/>
            <a:ext cx="313765" cy="17481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a:cs typeface="Arial" charset="0"/>
            </a:endParaRPr>
          </a:p>
        </p:txBody>
      </p:sp>
      <p:sp>
        <p:nvSpPr>
          <p:cNvPr id="4" name="TextBox 3">
            <a:extLst>
              <a:ext uri="{FF2B5EF4-FFF2-40B4-BE49-F238E27FC236}">
                <a16:creationId xmlns:a16="http://schemas.microsoft.com/office/drawing/2014/main" id="{2A5096B6-86FD-4D19-9642-19172AEB6F83}"/>
              </a:ext>
            </a:extLst>
          </p:cNvPr>
          <p:cNvSpPr txBox="1"/>
          <p:nvPr userDrawn="1"/>
        </p:nvSpPr>
        <p:spPr bwMode="auto">
          <a:xfrm>
            <a:off x="563880" y="361770"/>
            <a:ext cx="4381500" cy="461515"/>
          </a:xfrm>
          <a:prstGeom prst="rect">
            <a:avLst/>
          </a:prstGeom>
          <a:noFill/>
          <a:ln w="12700">
            <a:noFill/>
            <a:miter lim="800000"/>
            <a:headEnd type="none" w="sm" len="sm"/>
            <a:tailEnd type="none" w="sm" len="sm"/>
          </a:ln>
        </p:spPr>
        <p:txBody>
          <a:bodyPr wrap="square" lIns="91292" tIns="45646" rIns="91292" bIns="45646" rtlCol="0">
            <a:spAutoFit/>
          </a:bodyPr>
          <a:lstStyle/>
          <a:p>
            <a:pPr defTabSz="965669" eaLnBrk="0" hangingPunct="0"/>
            <a:r>
              <a:rPr lang="en-US" sz="2400" dirty="0">
                <a:solidFill>
                  <a:schemeClr val="bg1"/>
                </a:solidFill>
                <a:latin typeface="Arial Black" panose="020B0A04020102020204" pitchFamily="34" charset="0"/>
                <a:cs typeface="Arial" pitchFamily="34" charset="0"/>
              </a:rPr>
              <a:t>CHIEF DIGITAL OFFICE</a:t>
            </a:r>
          </a:p>
        </p:txBody>
      </p:sp>
    </p:spTree>
    <p:extLst>
      <p:ext uri="{BB962C8B-B14F-4D97-AF65-F5344CB8AC3E}">
        <p14:creationId xmlns:p14="http://schemas.microsoft.com/office/powerpoint/2010/main" val="69442427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EB9129-EB63-FA46-B87F-E6E97A39B772}"/>
              </a:ext>
            </a:extLst>
          </p:cNvPr>
          <p:cNvPicPr>
            <a:picLocks noChangeAspect="1"/>
          </p:cNvPicPr>
          <p:nvPr userDrawn="1"/>
        </p:nvPicPr>
        <p:blipFill rotWithShape="1">
          <a:blip r:embed="rId2"/>
          <a:srcRect b="4658"/>
          <a:stretch/>
        </p:blipFill>
        <p:spPr>
          <a:xfrm>
            <a:off x="0" y="-58918"/>
            <a:ext cx="12192000" cy="3693067"/>
          </a:xfrm>
          <a:prstGeom prst="rect">
            <a:avLst/>
          </a:prstGeom>
        </p:spPr>
      </p:pic>
      <p:sp>
        <p:nvSpPr>
          <p:cNvPr id="2" name="Title 1"/>
          <p:cNvSpPr>
            <a:spLocks noGrp="1"/>
          </p:cNvSpPr>
          <p:nvPr>
            <p:ph type="ctrTitle"/>
          </p:nvPr>
        </p:nvSpPr>
        <p:spPr>
          <a:xfrm>
            <a:off x="558801" y="4286106"/>
            <a:ext cx="11057467" cy="571951"/>
          </a:xfrm>
          <a:prstGeom prst="rect">
            <a:avLst/>
          </a:prstGeo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558801" y="4826307"/>
            <a:ext cx="11057467" cy="446276"/>
          </a:xfrm>
          <a:prstGeom prst="rect">
            <a:avLst/>
          </a:prstGeom>
        </p:spPr>
        <p:txBody>
          <a:bodyPr/>
          <a:lstStyle>
            <a:lvl1pPr marL="0" indent="0" algn="l">
              <a:buNone/>
              <a:defRPr>
                <a:solidFill>
                  <a:schemeClr val="accent6"/>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dirty="0"/>
              <a:t>Click to edit Master subtitle style</a:t>
            </a:r>
          </a:p>
        </p:txBody>
      </p:sp>
      <p:sp>
        <p:nvSpPr>
          <p:cNvPr id="9" name="Rectangle 8">
            <a:extLst>
              <a:ext uri="{FF2B5EF4-FFF2-40B4-BE49-F238E27FC236}">
                <a16:creationId xmlns:a16="http://schemas.microsoft.com/office/drawing/2014/main" id="{6A47AFD4-412B-4F44-B0CC-38426ACAE6EB}"/>
              </a:ext>
            </a:extLst>
          </p:cNvPr>
          <p:cNvSpPr/>
          <p:nvPr userDrawn="1"/>
        </p:nvSpPr>
        <p:spPr bwMode="auto">
          <a:xfrm>
            <a:off x="0" y="3188720"/>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charset="0"/>
              <a:ea typeface="ＭＳ Ｐゴシック" charset="0"/>
            </a:endParaRPr>
          </a:p>
        </p:txBody>
      </p:sp>
      <p:sp>
        <p:nvSpPr>
          <p:cNvPr id="11" name="TextBox 10">
            <a:extLst>
              <a:ext uri="{FF2B5EF4-FFF2-40B4-BE49-F238E27FC236}">
                <a16:creationId xmlns:a16="http://schemas.microsoft.com/office/drawing/2014/main" id="{B3C9FB6A-295E-F244-95DB-08EA9B5627FB}"/>
              </a:ext>
            </a:extLst>
          </p:cNvPr>
          <p:cNvSpPr txBox="1"/>
          <p:nvPr userDrawn="1"/>
        </p:nvSpPr>
        <p:spPr>
          <a:xfrm>
            <a:off x="541867" y="2839459"/>
            <a:ext cx="11582400" cy="1107996"/>
          </a:xfrm>
          <a:prstGeom prst="rect">
            <a:avLst/>
          </a:prstGeom>
          <a:noFill/>
        </p:spPr>
        <p:txBody>
          <a:bodyPr wrap="square" rtlCol="0">
            <a:spAutoFit/>
          </a:bodyPr>
          <a:lstStyle/>
          <a:p>
            <a:r>
              <a:rPr lang="en-US" sz="6600" b="1" dirty="0">
                <a:solidFill>
                  <a:srgbClr val="FFFFFF"/>
                </a:solidFill>
                <a:latin typeface="Arial" panose="020B0604020202020204" pitchFamily="34" charset="0"/>
              </a:rPr>
              <a:t>ANALYTICS </a:t>
            </a:r>
            <a:r>
              <a:rPr lang="en-US" sz="6600" dirty="0">
                <a:solidFill>
                  <a:srgbClr val="FFFFFF"/>
                </a:solidFill>
                <a:latin typeface="Arial" panose="020B0604020202020204" pitchFamily="34" charset="0"/>
              </a:rPr>
              <a:t>2.0</a:t>
            </a:r>
          </a:p>
        </p:txBody>
      </p:sp>
      <p:sp>
        <p:nvSpPr>
          <p:cNvPr id="7" name="Rectangle 41">
            <a:extLst>
              <a:ext uri="{FF2B5EF4-FFF2-40B4-BE49-F238E27FC236}">
                <a16:creationId xmlns:a16="http://schemas.microsoft.com/office/drawing/2014/main" id="{5A802D81-54B8-499A-AF55-D8EA61DC3650}"/>
              </a:ext>
            </a:extLst>
          </p:cNvPr>
          <p:cNvSpPr>
            <a:spLocks noChangeArrowheads="1"/>
          </p:cNvSpPr>
          <p:nvPr userDrawn="1"/>
        </p:nvSpPr>
        <p:spPr bwMode="gray">
          <a:xfrm flipV="1">
            <a:off x="-11694" y="-219075"/>
            <a:ext cx="12192000" cy="461665"/>
          </a:xfrm>
          <a:prstGeom prst="rect">
            <a:avLst/>
          </a:prstGeom>
          <a:solidFill>
            <a:schemeClr val="accent6"/>
          </a:solidFill>
          <a:ln>
            <a:noFill/>
          </a:ln>
        </p:spPr>
        <p:txBody>
          <a:bodyPr wrap="squar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a:p>
        </p:txBody>
      </p:sp>
    </p:spTree>
    <p:extLst>
      <p:ext uri="{BB962C8B-B14F-4D97-AF65-F5344CB8AC3E}">
        <p14:creationId xmlns:p14="http://schemas.microsoft.com/office/powerpoint/2010/main" val="4456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7284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3" name="Content Placeholder 2"/>
          <p:cNvSpPr>
            <a:spLocks noGrp="1"/>
          </p:cNvSpPr>
          <p:nvPr>
            <p:ph idx="1" hasCustomPrompt="1"/>
          </p:nvPr>
        </p:nvSpPr>
        <p:spPr>
          <a:xfrm>
            <a:off x="282498" y="844628"/>
            <a:ext cx="10972800" cy="1827213"/>
          </a:xfrm>
          <a:prstGeom prst="rect">
            <a:avLst/>
          </a:prstGeom>
        </p:spPr>
        <p:txBody>
          <a:bodyPr/>
          <a:lstStyle>
            <a:lvl1pPr marL="0" indent="0">
              <a:lnSpc>
                <a:spcPct val="100000"/>
              </a:lnSpc>
              <a:spcBef>
                <a:spcPts val="0"/>
              </a:spcBef>
              <a:spcAft>
                <a:spcPts val="1200"/>
              </a:spcAft>
              <a:buNone/>
              <a:defRPr sz="2400"/>
            </a:lvl1pPr>
            <a:lvl2pPr marL="457189" indent="0">
              <a:lnSpc>
                <a:spcPct val="100000"/>
              </a:lnSpc>
              <a:spcBef>
                <a:spcPts val="0"/>
              </a:spcBef>
              <a:spcAft>
                <a:spcPts val="1200"/>
              </a:spcAft>
              <a:buNone/>
              <a:defRPr sz="2400"/>
            </a:lvl2pPr>
            <a:lvl3pPr marL="914377" indent="0">
              <a:lnSpc>
                <a:spcPct val="100000"/>
              </a:lnSpc>
              <a:spcBef>
                <a:spcPts val="0"/>
              </a:spcBef>
              <a:spcAft>
                <a:spcPts val="1200"/>
              </a:spcAft>
              <a:buNone/>
              <a:defRPr sz="2400"/>
            </a:lvl3pPr>
            <a:lvl4pPr marL="1371566" indent="0">
              <a:lnSpc>
                <a:spcPct val="100000"/>
              </a:lnSpc>
              <a:spcBef>
                <a:spcPts val="0"/>
              </a:spcBef>
              <a:spcAft>
                <a:spcPts val="1200"/>
              </a:spcAft>
              <a:buNone/>
              <a:defRPr sz="2400"/>
            </a:lvl4pPr>
            <a:lvl5pPr marL="1828754" indent="0">
              <a:lnSpc>
                <a:spcPct val="100000"/>
              </a:lnSpc>
              <a:spcBef>
                <a:spcPts val="0"/>
              </a:spcBef>
              <a:spcAft>
                <a:spcPts val="1200"/>
              </a:spcAft>
              <a:buNone/>
              <a:defRPr sz="2400"/>
            </a:lvl5pPr>
          </a:lstStyle>
          <a:p>
            <a:pPr lvl="0"/>
            <a:r>
              <a:rPr lang="en-US" dirty="0"/>
              <a:t>Click to edit Master text styles</a:t>
            </a:r>
          </a:p>
        </p:txBody>
      </p:sp>
      <p:sp>
        <p:nvSpPr>
          <p:cNvPr id="6" name="Slide Number Placeholder 5">
            <a:extLst>
              <a:ext uri="{FF2B5EF4-FFF2-40B4-BE49-F238E27FC236}">
                <a16:creationId xmlns:a16="http://schemas.microsoft.com/office/drawing/2014/main" id="{EBEB6EC0-D1CE-BE45-9D34-81289D7DAA0F}"/>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568610898"/>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206799859"/>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charset="0"/>
              <a:ea typeface="ＭＳ Ｐゴシック" charset="0"/>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276387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660920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697512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56850320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a:prstGeom prst="rect">
            <a:avLst/>
          </a:prstGeo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8" cy="5853113"/>
          </a:xfrm>
          <a:prstGeom prst="rect">
            <a:avLst/>
          </a:prstGeom>
        </p:spPr>
        <p:txBody>
          <a:bodyPr/>
          <a:lstStyle>
            <a:lvl1pPr>
              <a:buClr>
                <a:schemeClr val="accent5"/>
              </a:buClr>
              <a:defRPr sz="3200"/>
            </a:lvl1pPr>
            <a:lvl2pPr>
              <a:buClr>
                <a:schemeClr val="accent5"/>
              </a:buClr>
              <a:defRPr sz="2800"/>
            </a:lvl2pPr>
            <a:lvl3pPr>
              <a:buClr>
                <a:schemeClr val="accent5"/>
              </a:buClr>
              <a:defRPr sz="2400"/>
            </a:lvl3pPr>
            <a:lvl4pPr>
              <a:buClr>
                <a:schemeClr val="accent5"/>
              </a:buClr>
              <a:defRPr sz="2000"/>
            </a:lvl4pPr>
            <a:lvl5pPr>
              <a:buClr>
                <a:schemeClr val="accent5"/>
              </a:buCl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2"/>
            <a:ext cx="4011084"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6C2D3C83-B407-E248-B438-B82B2363BB0E}"/>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03883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0542" name="think-cell Slide" r:id="rId4" imgW="416" imgH="416" progId="TCLayout.ActiveDocument.1">
                  <p:embed/>
                </p:oleObj>
              </mc:Choice>
              <mc:Fallback>
                <p:oleObj name="think-cell Slide" r:id="rId4" imgW="416" imgH="416" progId="TCLayout.ActiveDocument.1">
                  <p:embed/>
                  <p:pic>
                    <p:nvPicPr>
                      <p:cNvPr id="3" name="Object 2"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501650" y="775719"/>
            <a:ext cx="11188700" cy="364400"/>
          </a:xfrm>
          <a:prstGeom prst="rect">
            <a:avLst/>
          </a:prstGeom>
        </p:spPr>
        <p:txBody>
          <a:bodyPr lIns="0" tIns="0" rIns="0" bIns="0">
            <a:noAutofit/>
          </a:bodyPr>
          <a:lstStyle>
            <a:lvl1pPr marL="0" indent="0">
              <a:buNone/>
              <a:defRPr sz="1400" b="0">
                <a:solidFill>
                  <a:schemeClr val="tx1"/>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1"/>
            <a:ext cx="11188700" cy="334103"/>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1269538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 WDC ">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7029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861269750"/>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618914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charset="0"/>
              <a:ea typeface="ＭＳ Ｐゴシック" charset="0"/>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9188528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029461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61006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995697340"/>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1566" name="think-cell Slide" r:id="rId4" imgW="416" imgH="416" progId="TCLayout.ActiveDocument.1">
                  <p:embed/>
                </p:oleObj>
              </mc:Choice>
              <mc:Fallback>
                <p:oleObj name="think-cell Slide" r:id="rId4" imgW="416" imgH="416" progId="TCLayout.ActiveDocument.1">
                  <p:embed/>
                  <p:pic>
                    <p:nvPicPr>
                      <p:cNvPr id="3" name="Object 2"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501650" y="775719"/>
            <a:ext cx="11188700" cy="364400"/>
          </a:xfrm>
          <a:prstGeom prst="rect">
            <a:avLst/>
          </a:prstGeom>
        </p:spPr>
        <p:txBody>
          <a:bodyPr lIns="0" tIns="0" rIns="0" bIns="0">
            <a:noAutofit/>
          </a:bodyPr>
          <a:lstStyle>
            <a:lvl1pPr marL="0" indent="0">
              <a:buNone/>
              <a:defRPr sz="1400" b="0">
                <a:solidFill>
                  <a:schemeClr val="tx1"/>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1"/>
            <a:ext cx="11188700" cy="334103"/>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25694879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859" y="36513"/>
            <a:ext cx="11986382" cy="715071"/>
          </a:xfrm>
          <a:prstGeom prst="rect">
            <a:avLst/>
          </a:prstGeom>
        </p:spPr>
        <p:txBody>
          <a:bodyPr/>
          <a:lstStyle>
            <a:lvl1pPr>
              <a:defRPr baseline="0"/>
            </a:lvl1pPr>
          </a:lstStyle>
          <a:p>
            <a:r>
              <a:rPr lang="en-US" dirty="0"/>
              <a:t>Slide Title (Calibri 28 Bold) </a:t>
            </a:r>
          </a:p>
        </p:txBody>
      </p:sp>
      <p:sp>
        <p:nvSpPr>
          <p:cNvPr id="7"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696779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38056703"/>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a:ea typeface="ＭＳ Ｐゴシック"/>
            </a:endParaRPr>
          </a:p>
        </p:txBody>
      </p:sp>
      <p:sp>
        <p:nvSpPr>
          <p:cNvPr id="5" name="Rectangle 4">
            <a:extLst>
              <a:ext uri="{FF2B5EF4-FFF2-40B4-BE49-F238E27FC236}">
                <a16:creationId xmlns:a16="http://schemas.microsoft.com/office/drawing/2014/main" id="{473D10D5-6BB2-4C5F-8FDF-9762E20B4142}"/>
              </a:ext>
            </a:extLst>
          </p:cNvPr>
          <p:cNvSpPr>
            <a:spLocks noChangeArrowheads="1"/>
          </p:cNvSpPr>
          <p:nvPr userDrawn="1"/>
        </p:nvSpPr>
        <p:spPr bwMode="auto">
          <a:xfrm>
            <a:off x="3" y="-72081"/>
            <a:ext cx="184731" cy="46166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dirty="0">
              <a:solidFill>
                <a:srgbClr val="000000"/>
              </a:solidFill>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1872387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310907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95528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spTree>
      <p:nvGrpSpPr>
        <p:cNvPr id="1" name=""/>
        <p:cNvGrpSpPr/>
        <p:nvPr/>
      </p:nvGrpSpPr>
      <p:grpSpPr>
        <a:xfrm>
          <a:off x="0" y="0"/>
          <a:ext cx="0" cy="0"/>
          <a:chOff x="0" y="0"/>
          <a:chExt cx="0" cy="0"/>
        </a:xfrm>
      </p:grpSpPr>
      <p:sp>
        <p:nvSpPr>
          <p:cNvPr id="10" name="Rectangle 9"/>
          <p:cNvSpPr/>
          <p:nvPr userDrawn="1"/>
        </p:nvSpPr>
        <p:spPr>
          <a:xfrm rot="10800000" flipV="1">
            <a:off x="2569" y="5105400"/>
            <a:ext cx="12192000" cy="17526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13" name="Straight Connector 12"/>
          <p:cNvCxnSpPr/>
          <p:nvPr userDrawn="1"/>
        </p:nvCxnSpPr>
        <p:spPr>
          <a:xfrm flipH="1">
            <a:off x="1538514" y="1495703"/>
            <a:ext cx="910620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1557" y="5910161"/>
            <a:ext cx="1798407" cy="219836"/>
          </a:xfrm>
          <a:prstGeom prst="rect">
            <a:avLst/>
          </a:prstGeom>
        </p:spPr>
      </p:pic>
      <p:sp>
        <p:nvSpPr>
          <p:cNvPr id="3"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a:defRPr sz="1400" baseline="0">
                <a:solidFill>
                  <a:schemeClr val="tx2">
                    <a:lumMod val="75000"/>
                  </a:schemeClr>
                </a:solidFill>
              </a:defRPr>
            </a:lvl1pPr>
          </a:lstStyle>
          <a:p>
            <a:pPr lvl="0"/>
            <a:r>
              <a:rPr lang="en-US"/>
              <a:t>Click to edit subtext</a:t>
            </a:r>
          </a:p>
        </p:txBody>
      </p:sp>
      <p:sp>
        <p:nvSpPr>
          <p:cNvPr id="8" name="Text Placeholder 7"/>
          <p:cNvSpPr>
            <a:spLocks noGrp="1"/>
          </p:cNvSpPr>
          <p:nvPr>
            <p:ph type="body" sz="quarter" idx="11" hasCustomPrompt="1"/>
          </p:nvPr>
        </p:nvSpPr>
        <p:spPr>
          <a:xfrm>
            <a:off x="1549401" y="685801"/>
            <a:ext cx="9144000" cy="742951"/>
          </a:xfrm>
          <a:prstGeom prst="rect">
            <a:avLst/>
          </a:prstGeom>
        </p:spPr>
        <p:txBody>
          <a:bodyPr vert="horz" lIns="0" tIns="0" rIns="0" bIns="0" anchor="b"/>
          <a:lstStyle>
            <a:lvl1pPr>
              <a:defRPr sz="2400">
                <a:solidFill>
                  <a:schemeClr val="tx2">
                    <a:lumMod val="75000"/>
                  </a:schemeClr>
                </a:solidFill>
              </a:defRPr>
            </a:lvl1pPr>
          </a:lstStyle>
          <a:p>
            <a:pPr lvl="0"/>
            <a:r>
              <a:rPr lang="en-US"/>
              <a:t>Click to edit Title text</a:t>
            </a:r>
          </a:p>
        </p:txBody>
      </p:sp>
    </p:spTree>
    <p:extLst>
      <p:ext uri="{BB962C8B-B14F-4D97-AF65-F5344CB8AC3E}">
        <p14:creationId xmlns:p14="http://schemas.microsoft.com/office/powerpoint/2010/main" val="105696254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65374299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859" y="36513"/>
            <a:ext cx="11986382" cy="715071"/>
          </a:xfrm>
          <a:prstGeom prst="rect">
            <a:avLst/>
          </a:prstGeom>
        </p:spPr>
        <p:txBody>
          <a:bodyPr/>
          <a:lstStyle>
            <a:lvl1pPr>
              <a:defRPr baseline="0"/>
            </a:lvl1pPr>
          </a:lstStyle>
          <a:p>
            <a:r>
              <a:rPr lang="en-US" dirty="0"/>
              <a:t>Slide Title (Calibri 28 Bold) </a:t>
            </a:r>
          </a:p>
        </p:txBody>
      </p:sp>
      <p:sp>
        <p:nvSpPr>
          <p:cNvPr id="5" name="Footer Placeholder 4">
            <a:extLst>
              <a:ext uri="{FF2B5EF4-FFF2-40B4-BE49-F238E27FC236}">
                <a16:creationId xmlns:a16="http://schemas.microsoft.com/office/drawing/2014/main" id="{3D806342-DFEF-452F-A2A2-86B729B1E5DF}"/>
              </a:ext>
            </a:extLst>
          </p:cNvPr>
          <p:cNvSpPr>
            <a:spLocks noGrp="1"/>
          </p:cNvSpPr>
          <p:nvPr>
            <p:ph type="ftr" sz="quarter" idx="3"/>
          </p:nvPr>
        </p:nvSpPr>
        <p:spPr>
          <a:xfrm>
            <a:off x="898275" y="6676438"/>
            <a:ext cx="5962953" cy="168175"/>
          </a:xfrm>
          <a:prstGeom prst="rect">
            <a:avLst/>
          </a:prstGeom>
        </p:spPr>
        <p:txBody>
          <a:bodyPr vert="horz" lIns="86493" tIns="43247" rIns="86493" bIns="43247" rtlCol="0" anchor="ctr"/>
          <a:lstStyle>
            <a:lvl1pPr algn="l">
              <a:defRPr sz="900">
                <a:solidFill>
                  <a:schemeClr val="tx1"/>
                </a:solidFill>
              </a:defRPr>
            </a:lvl1pPr>
          </a:lstStyle>
          <a:p>
            <a:endParaRPr lang="en-US" dirty="0">
              <a:solidFill>
                <a:srgbClr val="000000"/>
              </a:solidFill>
            </a:endParaRPr>
          </a:p>
        </p:txBody>
      </p:sp>
      <p:sp>
        <p:nvSpPr>
          <p:cNvPr id="6" name="Slide Number Placeholder 5">
            <a:extLst>
              <a:ext uri="{FF2B5EF4-FFF2-40B4-BE49-F238E27FC236}">
                <a16:creationId xmlns:a16="http://schemas.microsoft.com/office/drawing/2014/main" id="{E04D94C1-1389-4742-97E6-4F81514E7F9D}"/>
              </a:ext>
            </a:extLst>
          </p:cNvPr>
          <p:cNvSpPr>
            <a:spLocks noGrp="1"/>
          </p:cNvSpPr>
          <p:nvPr>
            <p:ph type="sldNum" sz="quarter" idx="4"/>
          </p:nvPr>
        </p:nvSpPr>
        <p:spPr>
          <a:xfrm>
            <a:off x="108857" y="6646861"/>
            <a:ext cx="415271" cy="225838"/>
          </a:xfrm>
          <a:prstGeom prst="rect">
            <a:avLst/>
          </a:prstGeom>
        </p:spPr>
        <p:txBody>
          <a:bodyPr vert="horz" lIns="86493" tIns="43247" rIns="86493" bIns="43247" rtlCol="0" anchor="ctr"/>
          <a:lstStyle>
            <a:lvl1pPr algn="ctr">
              <a:defRPr sz="900">
                <a:solidFill>
                  <a:schemeClr val="tx1"/>
                </a:solidFill>
              </a:defRPr>
            </a:lvl1pPr>
          </a:lstStyle>
          <a:p>
            <a:fld id="{A0C21F26-985F-9D40-A811-D6DE90C3D8D1}"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352885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6CEBACBF-B981-4B3A-BC47-F86A24A7D481}"/>
              </a:ext>
            </a:extLst>
          </p:cNvPr>
          <p:cNvSpPr>
            <a:spLocks noGrp="1"/>
          </p:cNvSpPr>
          <p:nvPr>
            <p:ph type="ftr" sz="quarter" idx="3"/>
          </p:nvPr>
        </p:nvSpPr>
        <p:spPr>
          <a:xfrm>
            <a:off x="898275" y="6676438"/>
            <a:ext cx="5962953" cy="168175"/>
          </a:xfrm>
          <a:prstGeom prst="rect">
            <a:avLst/>
          </a:prstGeom>
        </p:spPr>
        <p:txBody>
          <a:bodyPr vert="horz" lIns="86493" tIns="43247" rIns="86493" bIns="43247" rtlCol="0" anchor="ctr"/>
          <a:lstStyle>
            <a:lvl1pPr algn="l">
              <a:defRPr sz="900">
                <a:solidFill>
                  <a:schemeClr val="tx1"/>
                </a:solidFill>
              </a:defRPr>
            </a:lvl1pPr>
          </a:lstStyle>
          <a:p>
            <a:endParaRPr lang="en-US" dirty="0">
              <a:solidFill>
                <a:srgbClr val="000000"/>
              </a:solidFill>
            </a:endParaRPr>
          </a:p>
        </p:txBody>
      </p:sp>
      <p:sp>
        <p:nvSpPr>
          <p:cNvPr id="10" name="Slide Number Placeholder 5">
            <a:extLst>
              <a:ext uri="{FF2B5EF4-FFF2-40B4-BE49-F238E27FC236}">
                <a16:creationId xmlns:a16="http://schemas.microsoft.com/office/drawing/2014/main" id="{9D351DB9-CE24-4997-8D77-56C6CB55A228}"/>
              </a:ext>
            </a:extLst>
          </p:cNvPr>
          <p:cNvSpPr>
            <a:spLocks noGrp="1"/>
          </p:cNvSpPr>
          <p:nvPr>
            <p:ph type="sldNum" sz="quarter" idx="4"/>
          </p:nvPr>
        </p:nvSpPr>
        <p:spPr>
          <a:xfrm>
            <a:off x="108857" y="6646861"/>
            <a:ext cx="415271" cy="225838"/>
          </a:xfrm>
          <a:prstGeom prst="rect">
            <a:avLst/>
          </a:prstGeom>
        </p:spPr>
        <p:txBody>
          <a:bodyPr vert="horz" lIns="86493" tIns="43247" rIns="86493" bIns="43247" rtlCol="0" anchor="ctr"/>
          <a:lstStyle>
            <a:lvl1pPr algn="ctr">
              <a:defRPr sz="900">
                <a:solidFill>
                  <a:schemeClr val="tx1"/>
                </a:solidFill>
              </a:defRPr>
            </a:lvl1pPr>
          </a:lstStyle>
          <a:p>
            <a:fld id="{A0C21F26-985F-9D40-A811-D6DE90C3D8D1}" type="slidenum">
              <a:rPr lang="en-US" smtClean="0">
                <a:solidFill>
                  <a:srgbClr val="000000"/>
                </a:solidFill>
              </a:rPr>
              <a:pPr/>
              <a:t>‹#›</a:t>
            </a:fld>
            <a:endParaRPr lang="en-US" dirty="0">
              <a:solidFill>
                <a:srgbClr val="000000"/>
              </a:solidFill>
            </a:endParaRPr>
          </a:p>
        </p:txBody>
      </p:sp>
      <p:sp>
        <p:nvSpPr>
          <p:cNvPr id="2" name="Title 1">
            <a:extLst>
              <a:ext uri="{FF2B5EF4-FFF2-40B4-BE49-F238E27FC236}">
                <a16:creationId xmlns:a16="http://schemas.microsoft.com/office/drawing/2014/main" id="{56C2E9B5-83B6-417E-AF84-E40C94DC819A}"/>
              </a:ext>
            </a:extLst>
          </p:cNvPr>
          <p:cNvSpPr>
            <a:spLocks noGrp="1"/>
          </p:cNvSpPr>
          <p:nvPr>
            <p:ph type="title"/>
          </p:nvPr>
        </p:nvSpPr>
        <p:spPr>
          <a:xfrm>
            <a:off x="108859" y="36513"/>
            <a:ext cx="11986382" cy="71507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554917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3" y="202589"/>
            <a:ext cx="3806855" cy="194651"/>
          </a:xfrm>
          <a:prstGeom prst="rect">
            <a:avLst/>
          </a:prstGeom>
        </p:spPr>
        <p:txBody>
          <a:bodyPr wrap="none">
            <a:noAutofit/>
          </a:bodyPr>
          <a:lstStyle>
            <a:lvl1pPr marL="0" indent="0" algn="l">
              <a:buNone/>
              <a:defRPr sz="825" baseline="0">
                <a:solidFill>
                  <a:schemeClr val="tx1">
                    <a:lumMod val="75000"/>
                    <a:lumOff val="25000"/>
                  </a:schemeClr>
                </a:solidFill>
              </a:defRPr>
            </a:lvl1pPr>
          </a:lstStyle>
          <a:p>
            <a:pPr lvl="0"/>
            <a:r>
              <a:rPr lang="en-US"/>
              <a:t>CONTENT DESCRIPTION (optional)</a:t>
            </a:r>
          </a:p>
        </p:txBody>
      </p:sp>
      <p:sp>
        <p:nvSpPr>
          <p:cNvPr id="8" name="Text Placeholder 10"/>
          <p:cNvSpPr>
            <a:spLocks noGrp="1"/>
          </p:cNvSpPr>
          <p:nvPr>
            <p:ph type="body" sz="quarter" idx="15" hasCustomPrompt="1"/>
          </p:nvPr>
        </p:nvSpPr>
        <p:spPr>
          <a:xfrm>
            <a:off x="7984468" y="202589"/>
            <a:ext cx="3806855" cy="194651"/>
          </a:xfrm>
          <a:prstGeom prst="rect">
            <a:avLst/>
          </a:prstGeom>
        </p:spPr>
        <p:txBody>
          <a:bodyPr wrap="none">
            <a:noAutofit/>
          </a:bodyPr>
          <a:lstStyle>
            <a:lvl1pPr marL="0" indent="0" algn="r">
              <a:buNone/>
              <a:defRPr sz="825" baseline="0">
                <a:solidFill>
                  <a:schemeClr val="tx1">
                    <a:lumMod val="75000"/>
                    <a:lumOff val="25000"/>
                  </a:schemeClr>
                </a:solidFill>
              </a:defRPr>
            </a:lvl1pPr>
          </a:lstStyle>
          <a:p>
            <a:pPr lvl="0"/>
            <a:r>
              <a:rPr lang="en-US"/>
              <a:t>DEPARTMENT NAME (optional)</a:t>
            </a:r>
          </a:p>
        </p:txBody>
      </p:sp>
      <p:sp>
        <p:nvSpPr>
          <p:cNvPr id="2" name="Title 1"/>
          <p:cNvSpPr>
            <a:spLocks noGrp="1"/>
          </p:cNvSpPr>
          <p:nvPr>
            <p:ph type="title" hasCustomPrompt="1"/>
          </p:nvPr>
        </p:nvSpPr>
        <p:spPr>
          <a:xfrm>
            <a:off x="876982" y="705681"/>
            <a:ext cx="8838050" cy="1004887"/>
          </a:xfrm>
          <a:prstGeom prst="rect">
            <a:avLst/>
          </a:prstGeom>
        </p:spPr>
        <p:txBody>
          <a:bodyPr/>
          <a:lstStyle>
            <a:lvl1pPr>
              <a:defRPr baseline="0"/>
            </a:lvl1pPr>
          </a:lstStyle>
          <a:p>
            <a:r>
              <a:rPr lang="en-US"/>
              <a:t>Basic 1 Column Slide To Start. Max size Arial Bold 52pt. Title can go to Two lines.</a:t>
            </a:r>
          </a:p>
        </p:txBody>
      </p:sp>
      <p:sp>
        <p:nvSpPr>
          <p:cNvPr id="6" name="Content Placeholder 5"/>
          <p:cNvSpPr>
            <a:spLocks noGrp="1"/>
          </p:cNvSpPr>
          <p:nvPr>
            <p:ph sz="quarter" idx="19"/>
          </p:nvPr>
        </p:nvSpPr>
        <p:spPr>
          <a:xfrm>
            <a:off x="876982" y="1761997"/>
            <a:ext cx="8838050" cy="4152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4"/>
          </p:nvPr>
        </p:nvSpPr>
        <p:spPr>
          <a:xfrm>
            <a:off x="327951" y="6538723"/>
            <a:ext cx="8119212" cy="207877"/>
          </a:xfrm>
          <a:prstGeom prst="rect">
            <a:avLst/>
          </a:prstGeom>
        </p:spPr>
        <p:txBody>
          <a:bodyPr vert="horz" lIns="91440" tIns="45720" rIns="91440" bIns="45720" rtlCol="0" anchor="b" anchorCtr="0"/>
          <a:lstStyle>
            <a:lvl1pPr algn="l">
              <a:defRPr sz="751">
                <a:solidFill>
                  <a:schemeClr val="tx1">
                    <a:tint val="75000"/>
                  </a:schemeClr>
                </a:solidFill>
              </a:defRPr>
            </a:lvl1pPr>
          </a:lstStyle>
          <a:p>
            <a:fld id="{8C8B385D-DF67-E241-B0BF-76B80A8E743B}"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97417536"/>
      </p:ext>
    </p:extLst>
  </p:cSld>
  <p:clrMapOvr>
    <a:masterClrMapping/>
  </p:clrMapOvr>
  <p:extLst>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636524828"/>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a:ea typeface="ＭＳ Ｐゴシック"/>
            </a:endParaRPr>
          </a:p>
        </p:txBody>
      </p:sp>
      <p:sp>
        <p:nvSpPr>
          <p:cNvPr id="5" name="Rectangle 4">
            <a:extLst>
              <a:ext uri="{FF2B5EF4-FFF2-40B4-BE49-F238E27FC236}">
                <a16:creationId xmlns:a16="http://schemas.microsoft.com/office/drawing/2014/main" id="{473D10D5-6BB2-4C5F-8FDF-9762E20B4142}"/>
              </a:ext>
            </a:extLst>
          </p:cNvPr>
          <p:cNvSpPr>
            <a:spLocks noChangeArrowheads="1"/>
          </p:cNvSpPr>
          <p:nvPr userDrawn="1"/>
        </p:nvSpPr>
        <p:spPr bwMode="auto">
          <a:xfrm>
            <a:off x="3" y="-72081"/>
            <a:ext cx="184731" cy="46166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dirty="0">
              <a:solidFill>
                <a:srgbClr val="000000"/>
              </a:solidFill>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7179748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781309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628448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29952425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1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600214"/>
      </p:ext>
    </p:extLst>
  </p:cSld>
  <p:clrMapOvr>
    <a:masterClrMapping/>
  </p:clrMapOvr>
  <p:extLst>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Tagline">
    <p:spTree>
      <p:nvGrpSpPr>
        <p:cNvPr id="1" name=""/>
        <p:cNvGrpSpPr/>
        <p:nvPr/>
      </p:nvGrpSpPr>
      <p:grpSpPr>
        <a:xfrm>
          <a:off x="0" y="0"/>
          <a:ext cx="0" cy="0"/>
          <a:chOff x="0" y="0"/>
          <a:chExt cx="0" cy="0"/>
        </a:xfrm>
      </p:grpSpPr>
      <p:sp>
        <p:nvSpPr>
          <p:cNvPr id="2"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sp>
        <p:nvSpPr>
          <p:cNvPr id="3" name="Content Placeholder 2"/>
          <p:cNvSpPr>
            <a:spLocks noGrp="1"/>
          </p:cNvSpPr>
          <p:nvPr>
            <p:ph idx="1"/>
          </p:nvPr>
        </p:nvSpPr>
        <p:spPr>
          <a:xfrm>
            <a:off x="215900" y="753534"/>
            <a:ext cx="11772900" cy="1056700"/>
          </a:xfrm>
          <a:prstGeom prst="rect">
            <a:avLst/>
          </a:prstGeom>
        </p:spPr>
        <p:txBody>
          <a:bodyPr wrap="square" lIns="0" tIns="0" rIns="0" bIns="0">
            <a:spAutoFit/>
          </a:bodyPr>
          <a:lstStyle>
            <a:lvl1pPr marL="0" indent="0">
              <a:buNone/>
              <a:defRPr lang="en-US" sz="1400" kern="1200" dirty="0" smtClean="0">
                <a:solidFill>
                  <a:schemeClr val="tx1">
                    <a:lumMod val="75000"/>
                    <a:lumOff val="25000"/>
                  </a:schemeClr>
                </a:solidFill>
                <a:latin typeface="Calibri"/>
                <a:ea typeface="+mn-ea"/>
                <a:cs typeface="Calibri"/>
              </a:defRPr>
            </a:lvl1pPr>
            <a:lvl2pPr marL="176066" indent="-176066">
              <a:buClrTx/>
              <a:defRPr lang="en-US" sz="1400" kern="1200" dirty="0" smtClean="0">
                <a:solidFill>
                  <a:schemeClr val="tx1">
                    <a:lumMod val="75000"/>
                    <a:lumOff val="25000"/>
                  </a:schemeClr>
                </a:solidFill>
                <a:latin typeface="Calibri"/>
                <a:ea typeface="+mn-ea"/>
                <a:cs typeface="Calibri"/>
              </a:defRPr>
            </a:lvl2pPr>
            <a:lvl3pPr marL="396550" indent="-220481">
              <a:buClrTx/>
              <a:defRPr sz="1200" baseline="0">
                <a:solidFill>
                  <a:schemeClr val="tx1">
                    <a:lumMod val="75000"/>
                    <a:lumOff val="25000"/>
                  </a:schemeClr>
                </a:solidFill>
              </a:defRPr>
            </a:lvl3pPr>
            <a:lvl4pPr marL="572615" indent="-176066">
              <a:buClrTx/>
              <a:defRPr sz="1200">
                <a:solidFill>
                  <a:schemeClr val="tx1">
                    <a:lumMod val="75000"/>
                    <a:lumOff val="25000"/>
                  </a:schemeClr>
                </a:solidFill>
              </a:defRPr>
            </a:lvl4pPr>
          </a:lstStyle>
          <a:p>
            <a:pPr lvl="0"/>
            <a:r>
              <a:rPr lang="en-US"/>
              <a:t>Click to edit Master text styles</a:t>
            </a:r>
          </a:p>
          <a:p>
            <a:pPr lvl="1"/>
            <a:r>
              <a:rPr lang="en-US"/>
              <a:t>First level</a:t>
            </a:r>
          </a:p>
          <a:p>
            <a:pPr lvl="2"/>
            <a:r>
              <a:rPr lang="en-US"/>
              <a:t>Second level</a:t>
            </a:r>
          </a:p>
          <a:p>
            <a:pPr lvl="3"/>
            <a:r>
              <a:rPr lang="en-US"/>
              <a:t>Third level</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userDrawn="1"/>
        </p:nvPicPr>
        <p:blipFill>
          <a:blip r:embed="rId2"/>
          <a:stretch>
            <a:fillRect/>
          </a:stretch>
        </p:blipFill>
        <p:spPr>
          <a:xfrm>
            <a:off x="203200" y="6502400"/>
            <a:ext cx="1828800" cy="355600"/>
          </a:xfrm>
          <a:prstGeom prst="rect">
            <a:avLst/>
          </a:prstGeom>
        </p:spPr>
      </p:pic>
    </p:spTree>
    <p:extLst>
      <p:ext uri="{BB962C8B-B14F-4D97-AF65-F5344CB8AC3E}">
        <p14:creationId xmlns:p14="http://schemas.microsoft.com/office/powerpoint/2010/main" val="215985399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2" name="Title 1"/>
          <p:cNvSpPr>
            <a:spLocks noGrp="1"/>
          </p:cNvSpPr>
          <p:nvPr>
            <p:ph type="title"/>
          </p:nvPr>
        </p:nvSpPr>
        <p:spPr>
          <a:xfrm>
            <a:off x="215902" y="147484"/>
            <a:ext cx="11772901" cy="476864"/>
          </a:xfrm>
          <a:prstGeom prst="rect">
            <a:avLst/>
          </a:prstGeom>
        </p:spPr>
        <p:txBody>
          <a:bodyPr lIns="0" tIns="0" rIns="0" bIns="0" anchor="b"/>
          <a:lstStyle>
            <a:lvl1pPr>
              <a:defRPr lang="en-US" sz="1500" b="0" kern="1200" dirty="0">
                <a:solidFill>
                  <a:srgbClr val="709FB0"/>
                </a:solidFill>
                <a:latin typeface="+mn-lt"/>
                <a:ea typeface="+mj-ea"/>
                <a:cs typeface="Calibri Light"/>
              </a:defRPr>
            </a:lvl1pPr>
          </a:lstStyle>
          <a:p>
            <a:r>
              <a:rPr lang="en-US"/>
              <a:t>Click to edit Master title style</a:t>
            </a:r>
            <a:endParaRPr lang="en-US" dirty="0"/>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idx="1" hasCustomPrompt="1"/>
          </p:nvPr>
        </p:nvSpPr>
        <p:spPr>
          <a:xfrm>
            <a:off x="215902" y="753534"/>
            <a:ext cx="11772900" cy="513645"/>
          </a:xfrm>
          <a:prstGeom prst="rect">
            <a:avLst/>
          </a:prstGeom>
        </p:spPr>
        <p:txBody>
          <a:bodyPr wrap="square" lIns="0" tIns="0" rIns="0" bIns="0">
            <a:spAutoFit/>
          </a:bodyPr>
          <a:lstStyle>
            <a:lvl1pPr marL="0" indent="0">
              <a:buNone/>
              <a:defRPr lang="en-US" sz="1051" kern="1200" dirty="0" smtClean="0">
                <a:solidFill>
                  <a:schemeClr val="tx1">
                    <a:lumMod val="75000"/>
                    <a:lumOff val="25000"/>
                  </a:schemeClr>
                </a:solidFill>
                <a:latin typeface="Calibri"/>
                <a:ea typeface="+mn-ea"/>
                <a:cs typeface="Calibri"/>
              </a:defRPr>
            </a:lvl1pPr>
            <a:lvl2pPr marL="132050" indent="-132050">
              <a:buClrTx/>
              <a:buFont typeface="Wingdings" charset="2"/>
              <a:buChar char="§"/>
              <a:defRPr lang="en-US" sz="1051" kern="1200" dirty="0" smtClean="0">
                <a:solidFill>
                  <a:schemeClr val="tx1">
                    <a:lumMod val="75000"/>
                    <a:lumOff val="25000"/>
                  </a:schemeClr>
                </a:solidFill>
                <a:latin typeface="Calibri"/>
                <a:ea typeface="+mn-ea"/>
                <a:cs typeface="Calibri"/>
              </a:defRPr>
            </a:lvl2pPr>
            <a:lvl3pPr marL="257168" indent="-125013">
              <a:buClrTx/>
              <a:buFont typeface="Lucida Grande"/>
              <a:buChar char="-"/>
              <a:defRPr sz="900" baseline="0">
                <a:solidFill>
                  <a:schemeClr val="tx1">
                    <a:lumMod val="75000"/>
                    <a:lumOff val="25000"/>
                  </a:schemeClr>
                </a:solidFill>
              </a:defRPr>
            </a:lvl3pPr>
            <a:lvl4pPr marL="385753" indent="-128585">
              <a:buClrTx/>
              <a:buFont typeface="Arial"/>
              <a:buChar char="•"/>
              <a:defRPr sz="900">
                <a:solidFill>
                  <a:schemeClr val="tx1">
                    <a:lumMod val="75000"/>
                    <a:lumOff val="25000"/>
                  </a:schemeClr>
                </a:solidFill>
              </a:defRPr>
            </a:lvl4pPr>
          </a:lstStyle>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40234860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Bullets">
    <p:spTree>
      <p:nvGrpSpPr>
        <p:cNvPr id="1" name=""/>
        <p:cNvGrpSpPr/>
        <p:nvPr/>
      </p:nvGrpSpPr>
      <p:grpSpPr>
        <a:xfrm>
          <a:off x="0" y="0"/>
          <a:ext cx="0" cy="0"/>
          <a:chOff x="0" y="0"/>
          <a:chExt cx="0" cy="0"/>
        </a:xfrm>
      </p:grpSpPr>
      <p:sp>
        <p:nvSpPr>
          <p:cNvPr id="2"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sp>
        <p:nvSpPr>
          <p:cNvPr id="3" name="Content Placeholder 2"/>
          <p:cNvSpPr>
            <a:spLocks noGrp="1"/>
          </p:cNvSpPr>
          <p:nvPr>
            <p:ph idx="1" hasCustomPrompt="1"/>
          </p:nvPr>
        </p:nvSpPr>
        <p:spPr>
          <a:xfrm>
            <a:off x="215900" y="753534"/>
            <a:ext cx="11772900" cy="817317"/>
          </a:xfrm>
          <a:prstGeom prst="rect">
            <a:avLst/>
          </a:prstGeom>
        </p:spPr>
        <p:txBody>
          <a:bodyPr wrap="square" lIns="0" tIns="0" rIns="0" bIns="0">
            <a:spAutoFit/>
          </a:bodyPr>
          <a:lstStyle>
            <a:lvl1pPr marL="0" indent="0">
              <a:buNone/>
              <a:defRPr lang="en-US" sz="1400" kern="1200" dirty="0" smtClean="0">
                <a:solidFill>
                  <a:schemeClr val="tx1">
                    <a:lumMod val="50000"/>
                    <a:lumOff val="50000"/>
                  </a:schemeClr>
                </a:solidFill>
                <a:latin typeface="Calibri"/>
                <a:ea typeface="+mn-ea"/>
                <a:cs typeface="Calibri"/>
              </a:defRPr>
            </a:lvl1pPr>
            <a:lvl2pPr marL="228594" indent="-228594">
              <a:buClrTx/>
              <a:defRPr lang="en-US" sz="1400" kern="1200" baseline="0" dirty="0" smtClean="0">
                <a:solidFill>
                  <a:schemeClr val="tx1">
                    <a:lumMod val="75000"/>
                    <a:lumOff val="25000"/>
                  </a:schemeClr>
                </a:solidFill>
                <a:latin typeface="+mn-lt"/>
                <a:ea typeface="+mn-ea"/>
                <a:cs typeface="Calibri"/>
              </a:defRPr>
            </a:lvl2pPr>
            <a:lvl3pPr marL="457189" indent="-228594">
              <a:buClrTx/>
              <a:defRPr sz="1400" baseline="0">
                <a:solidFill>
                  <a:schemeClr val="tx1">
                    <a:lumMod val="75000"/>
                    <a:lumOff val="25000"/>
                  </a:schemeClr>
                </a:solidFill>
                <a:latin typeface="+mn-lt"/>
              </a:defRPr>
            </a:lvl3pPr>
            <a:lvl4pPr marL="684196" indent="-227008">
              <a:buClrTx/>
              <a:defRPr sz="1400" baseline="0">
                <a:solidFill>
                  <a:schemeClr val="tx1">
                    <a:lumMod val="75000"/>
                    <a:lumOff val="25000"/>
                  </a:schemeClr>
                </a:solidFill>
                <a:latin typeface="+mn-lt"/>
              </a:defRPr>
            </a:lvl4pPr>
          </a:lstStyle>
          <a:p>
            <a:pPr lvl="1"/>
            <a:r>
              <a:rPr lang="en-US"/>
              <a:t>First level</a:t>
            </a:r>
          </a:p>
          <a:p>
            <a:pPr lvl="2"/>
            <a:r>
              <a:rPr lang="en-US"/>
              <a:t>Second level</a:t>
            </a:r>
          </a:p>
          <a:p>
            <a:pPr lvl="3"/>
            <a:r>
              <a:rPr lang="en-US"/>
              <a:t>Third level</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61036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839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0727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image" Target="../media/image9.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p:cNvPicPr>
          <p:nvPr userDrawn="1"/>
        </p:nvPicPr>
        <p:blipFill>
          <a:blip r:embed="rId6">
            <a:extLst>
              <a:ext uri="{28A0092B-C50C-407E-A947-70E740481C1C}">
                <a14:useLocalDpi xmlns:a14="http://schemas.microsoft.com/office/drawing/2010/main"/>
              </a:ext>
            </a:extLst>
          </a:blip>
          <a:stretch>
            <a:fillRect/>
          </a:stretch>
        </p:blipFill>
        <p:spPr>
          <a:xfrm>
            <a:off x="0" y="1984"/>
            <a:ext cx="12192000" cy="423333"/>
          </a:xfrm>
          <a:prstGeom prst="rect">
            <a:avLst/>
          </a:prstGeom>
        </p:spPr>
      </p:pic>
      <p:sp>
        <p:nvSpPr>
          <p:cNvPr id="14" name="Rectangle 7"/>
          <p:cNvSpPr>
            <a:spLocks noChangeArrowheads="1"/>
          </p:cNvSpPr>
          <p:nvPr userDrawn="1"/>
        </p:nvSpPr>
        <p:spPr bwMode="gray">
          <a:xfrm>
            <a:off x="11631466" y="6540500"/>
            <a:ext cx="372843" cy="141129"/>
          </a:xfrm>
          <a:prstGeom prst="rect">
            <a:avLst/>
          </a:prstGeom>
          <a:noFill/>
          <a:ln w="9525">
            <a:noFill/>
            <a:miter lim="800000"/>
            <a:headEnd/>
            <a:tailEnd/>
          </a:ln>
        </p:spPr>
        <p:txBody>
          <a:bodyPr wrap="square" lIns="0" tIns="0" rIns="0" bIns="0">
            <a:spAutoFit/>
          </a:bodyPr>
          <a:lstStyle/>
          <a:p>
            <a:pPr algn="r" defTabSz="1086197" eaLnBrk="0" fontAlgn="base" hangingPunct="0">
              <a:spcBef>
                <a:spcPct val="0"/>
              </a:spcBef>
              <a:spcAft>
                <a:spcPct val="0"/>
              </a:spcAft>
              <a:defRPr/>
            </a:pPr>
            <a:fld id="{DDD830A5-CD33-451C-AB3E-AFF8A609B8FB}" type="slidenum">
              <a:rPr lang="en-US" sz="917" smtClean="0">
                <a:solidFill>
                  <a:schemeClr val="accent2"/>
                </a:solidFill>
                <a:latin typeface="Century Gothic" panose="020B0502020202020204" pitchFamily="34" charset="0"/>
                <a:cs typeface="Arial" pitchFamily="34" charset="0"/>
              </a:rPr>
              <a:pPr algn="r" defTabSz="1086197" eaLnBrk="0" fontAlgn="base" hangingPunct="0">
                <a:spcBef>
                  <a:spcPct val="0"/>
                </a:spcBef>
                <a:spcAft>
                  <a:spcPct val="0"/>
                </a:spcAft>
                <a:defRPr/>
              </a:pPr>
              <a:t>‹#›</a:t>
            </a:fld>
            <a:endParaRPr lang="en-US" sz="917" dirty="0">
              <a:solidFill>
                <a:schemeClr val="accent2"/>
              </a:solidFill>
              <a:latin typeface="Century Gothic" panose="020B0502020202020204" pitchFamily="34" charset="0"/>
              <a:cs typeface="Arial" pitchFamily="34" charset="0"/>
            </a:endParaRPr>
          </a:p>
        </p:txBody>
      </p:sp>
      <p:pic>
        <p:nvPicPr>
          <p:cNvPr id="22" name="Picture 21" descr="Polygon shape for PPT Accent 4 Top Slice.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8808720" cy="426720"/>
          </a:xfrm>
          <a:prstGeom prst="rect">
            <a:avLst/>
          </a:prstGeom>
        </p:spPr>
      </p:pic>
      <p:sp>
        <p:nvSpPr>
          <p:cNvPr id="7" name="Rectangle 26"/>
          <p:cNvSpPr>
            <a:spLocks noChangeArrowheads="1"/>
          </p:cNvSpPr>
          <p:nvPr userDrawn="1"/>
        </p:nvSpPr>
        <p:spPr bwMode="auto">
          <a:xfrm>
            <a:off x="5505293" y="6591860"/>
            <a:ext cx="1181414" cy="89705"/>
          </a:xfrm>
          <a:prstGeom prst="rect">
            <a:avLst/>
          </a:prstGeom>
          <a:noFill/>
          <a:ln w="9525" algn="ctr">
            <a:noFill/>
            <a:miter lim="800000"/>
            <a:headEnd/>
            <a:tailEnd/>
          </a:ln>
        </p:spPr>
        <p:txBody>
          <a:bodyPr wrap="none" lIns="0" tIns="0" rIns="0" bIns="0" anchor="b">
            <a:spAutoFit/>
          </a:bodyPr>
          <a:lstStyle/>
          <a:p>
            <a:pPr algn="ctr" fontAlgn="base">
              <a:spcBef>
                <a:spcPct val="20000"/>
              </a:spcBef>
              <a:spcAft>
                <a:spcPct val="0"/>
              </a:spcAft>
              <a:buClr>
                <a:srgbClr val="FD923C"/>
              </a:buClr>
              <a:defRPr/>
            </a:pPr>
            <a:r>
              <a:rPr lang="en-US" sz="583" dirty="0">
                <a:solidFill>
                  <a:schemeClr val="bg1">
                    <a:lumMod val="50000"/>
                  </a:schemeClr>
                </a:solidFill>
                <a:latin typeface="Century Gothic" panose="020B0502020202020204" pitchFamily="34" charset="0"/>
                <a:cs typeface="Arial" pitchFamily="34" charset="0"/>
              </a:rPr>
              <a:t>Confidential, for internal use only</a:t>
            </a:r>
          </a:p>
        </p:txBody>
      </p:sp>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953267" y="139264"/>
            <a:ext cx="1965815" cy="220136"/>
          </a:xfrm>
          <a:prstGeom prst="rect">
            <a:avLst/>
          </a:prstGeom>
        </p:spPr>
      </p:pic>
    </p:spTree>
    <p:extLst>
      <p:ext uri="{BB962C8B-B14F-4D97-AF65-F5344CB8AC3E}">
        <p14:creationId xmlns:p14="http://schemas.microsoft.com/office/powerpoint/2010/main" val="387796542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flipV="1">
            <a:off x="2569" y="6434668"/>
            <a:ext cx="12192000" cy="423329"/>
          </a:xfrm>
          <a:prstGeom prst="rect">
            <a:avLst/>
          </a:prstGeom>
          <a:solidFill>
            <a:schemeClr val="accent5"/>
          </a:solidFill>
          <a:ln w="9525" cap="flat" cmpd="sng" algn="ctr">
            <a:noFill/>
            <a:prstDash val="solid"/>
          </a:ln>
          <a:effectLst/>
        </p:spPr>
        <p:txBody>
          <a:bodyPr rtlCol="0" anchor="ctr"/>
          <a:lstStyle/>
          <a:p>
            <a:pPr algn="ctr" defTabSz="914377">
              <a:lnSpc>
                <a:spcPct val="80000"/>
              </a:lnSpc>
              <a:defRPr/>
            </a:pPr>
            <a:endParaRPr lang="en-US" kern="0" dirty="0">
              <a:solidFill>
                <a:sysClr val="window" lastClr="FFFFFF"/>
              </a:solidFill>
              <a:cs typeface="Arial"/>
            </a:endParaRPr>
          </a:p>
        </p:txBody>
      </p:sp>
      <p:sp>
        <p:nvSpPr>
          <p:cNvPr id="1031" name="Rectangle 7"/>
          <p:cNvSpPr>
            <a:spLocks noChangeArrowheads="1"/>
          </p:cNvSpPr>
          <p:nvPr/>
        </p:nvSpPr>
        <p:spPr bwMode="gray">
          <a:xfrm>
            <a:off x="11835962" y="6580281"/>
            <a:ext cx="150682" cy="153888"/>
          </a:xfrm>
          <a:prstGeom prst="rect">
            <a:avLst/>
          </a:prstGeom>
          <a:noFill/>
          <a:ln w="9525">
            <a:noFill/>
            <a:miter lim="800000"/>
            <a:headEnd/>
            <a:tailEnd/>
          </a:ln>
        </p:spPr>
        <p:txBody>
          <a:bodyPr wrap="none" lIns="0" tIns="0" rIns="0" bIns="0">
            <a:spAutoFit/>
          </a:bodyPr>
          <a:lstStyle/>
          <a:p>
            <a:pPr algn="r" defTabSz="912060" eaLnBrk="0" hangingPunct="0">
              <a:defRPr/>
            </a:pPr>
            <a:fld id="{62ACBC02-EE89-460C-80D0-BE57D897FA38}" type="slidenum">
              <a:rPr lang="en-US" sz="1000">
                <a:solidFill>
                  <a:prstClr val="white"/>
                </a:solidFill>
                <a:cs typeface="Arial" pitchFamily="34" charset="0"/>
              </a:rPr>
              <a:pPr algn="r" defTabSz="912060" eaLnBrk="0" hangingPunct="0">
                <a:defRPr/>
              </a:pPr>
              <a:t>‹#›</a:t>
            </a:fld>
            <a:endParaRPr lang="en-US" sz="1100" dirty="0">
              <a:solidFill>
                <a:prstClr val="white"/>
              </a:solidFill>
              <a:cs typeface="Arial" pitchFamily="34" charset="0"/>
            </a:endParaRPr>
          </a:p>
        </p:txBody>
      </p:sp>
      <p:sp>
        <p:nvSpPr>
          <p:cNvPr id="11" name="TextBox 10"/>
          <p:cNvSpPr txBox="1"/>
          <p:nvPr userDrawn="1"/>
        </p:nvSpPr>
        <p:spPr>
          <a:xfrm>
            <a:off x="4168167" y="6470365"/>
            <a:ext cx="3858233" cy="313932"/>
          </a:xfrm>
          <a:prstGeom prst="rect">
            <a:avLst/>
          </a:prstGeom>
          <a:noFill/>
        </p:spPr>
        <p:txBody>
          <a:bodyPr wrap="square" rtlCol="0" anchor="b">
            <a:spAutoFit/>
          </a:bodyPr>
          <a:lstStyle/>
          <a:p>
            <a:pPr algn="ctr" defTabSz="914377">
              <a:lnSpc>
                <a:spcPct val="120000"/>
              </a:lnSpc>
              <a:defRPr/>
            </a:pPr>
            <a:r>
              <a:rPr lang="en-US" sz="600" kern="0" dirty="0">
                <a:solidFill>
                  <a:sysClr val="window" lastClr="FFFFFF"/>
                </a:solidFill>
                <a:latin typeface="Calibri Light"/>
                <a:cs typeface="Calibri Light"/>
              </a:rPr>
              <a:t>Confidential, not for distribution or duplication   </a:t>
            </a:r>
          </a:p>
          <a:p>
            <a:pPr algn="ctr" defTabSz="914377">
              <a:lnSpc>
                <a:spcPct val="120000"/>
              </a:lnSpc>
              <a:defRPr/>
            </a:pPr>
            <a:r>
              <a:rPr lang="en-US" sz="600" kern="0" dirty="0">
                <a:solidFill>
                  <a:sysClr val="window" lastClr="FFFFFF"/>
                </a:solidFill>
                <a:latin typeface="Calibri Light"/>
                <a:cs typeface="Calibri Light"/>
              </a:rPr>
              <a:t> © 2017 Kaiser Foundation Health Plan, Inc. </a:t>
            </a:r>
          </a:p>
        </p:txBody>
      </p:sp>
    </p:spTree>
    <p:extLst>
      <p:ext uri="{BB962C8B-B14F-4D97-AF65-F5344CB8AC3E}">
        <p14:creationId xmlns:p14="http://schemas.microsoft.com/office/powerpoint/2010/main" val="1020322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723" r:id="rId23"/>
    <p:sldLayoutId id="2147483724" r:id="rId24"/>
  </p:sldLayoutIdLst>
  <p:transition/>
  <p:txStyles>
    <p:titleStyle>
      <a:lvl1pPr algn="l" rtl="0" eaLnBrk="1" fontAlgn="base" hangingPunct="1">
        <a:spcBef>
          <a:spcPct val="0"/>
        </a:spcBef>
        <a:spcAft>
          <a:spcPct val="0"/>
        </a:spcAft>
        <a:defRPr sz="2400" b="1">
          <a:solidFill>
            <a:sysClr val="windowText" lastClr="000000"/>
          </a:solidFill>
          <a:latin typeface="Calibri" pitchFamily="34" charset="0"/>
          <a:ea typeface="+mj-ea"/>
          <a:cs typeface="Calibri"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6821" algn="l" rtl="0" eaLnBrk="1" fontAlgn="base" hangingPunct="1">
        <a:spcBef>
          <a:spcPct val="0"/>
        </a:spcBef>
        <a:spcAft>
          <a:spcPct val="0"/>
        </a:spcAft>
        <a:defRPr sz="2400" b="1">
          <a:solidFill>
            <a:schemeClr val="tx2"/>
          </a:solidFill>
          <a:latin typeface="Arial" charset="0"/>
        </a:defRPr>
      </a:lvl6pPr>
      <a:lvl7pPr marL="913645" algn="l" rtl="0" eaLnBrk="1" fontAlgn="base" hangingPunct="1">
        <a:spcBef>
          <a:spcPct val="0"/>
        </a:spcBef>
        <a:spcAft>
          <a:spcPct val="0"/>
        </a:spcAft>
        <a:defRPr sz="2400" b="1">
          <a:solidFill>
            <a:schemeClr val="tx2"/>
          </a:solidFill>
          <a:latin typeface="Arial" charset="0"/>
        </a:defRPr>
      </a:lvl7pPr>
      <a:lvl8pPr marL="1370463" algn="l" rtl="0" eaLnBrk="1" fontAlgn="base" hangingPunct="1">
        <a:spcBef>
          <a:spcPct val="0"/>
        </a:spcBef>
        <a:spcAft>
          <a:spcPct val="0"/>
        </a:spcAft>
        <a:defRPr sz="2400" b="1">
          <a:solidFill>
            <a:schemeClr val="tx2"/>
          </a:solidFill>
          <a:latin typeface="Arial" charset="0"/>
        </a:defRPr>
      </a:lvl8pPr>
      <a:lvl9pPr marL="1827288" algn="l" rtl="0" eaLnBrk="1" fontAlgn="base" hangingPunct="1">
        <a:spcBef>
          <a:spcPct val="0"/>
        </a:spcBef>
        <a:spcAft>
          <a:spcPct val="0"/>
        </a:spcAft>
        <a:defRPr sz="2400" b="1">
          <a:solidFill>
            <a:schemeClr val="tx2"/>
          </a:solidFill>
          <a:latin typeface="Arial" charset="0"/>
        </a:defRPr>
      </a:lvl9pPr>
    </p:titleStyle>
    <p:bodyStyle>
      <a:lvl1pPr marL="342618" indent="-342618" algn="l" rtl="0" eaLnBrk="1" fontAlgn="base" hangingPunct="1">
        <a:spcBef>
          <a:spcPct val="0"/>
        </a:spcBef>
        <a:spcAft>
          <a:spcPts val="600"/>
        </a:spcAft>
        <a:buClr>
          <a:srgbClr val="006699"/>
        </a:buClr>
        <a:buFont typeface="Wingdings" pitchFamily="2" charset="2"/>
        <a:defRPr>
          <a:solidFill>
            <a:schemeClr val="tx1"/>
          </a:solidFill>
          <a:latin typeface="Calibri" pitchFamily="34" charset="0"/>
          <a:ea typeface="+mn-ea"/>
          <a:cs typeface="Calibri" pitchFamily="34" charset="0"/>
        </a:defRPr>
      </a:lvl1pPr>
      <a:lvl2pPr marL="174621" indent="-174621" algn="l" rtl="0" eaLnBrk="1" fontAlgn="base" hangingPunct="1">
        <a:spcBef>
          <a:spcPct val="0"/>
        </a:spcBef>
        <a:spcAft>
          <a:spcPts val="600"/>
        </a:spcAft>
        <a:buClr>
          <a:schemeClr val="accent1"/>
        </a:buClr>
        <a:buFont typeface="Wingdings" pitchFamily="2" charset="2"/>
        <a:buChar char="§"/>
        <a:defRPr sz="1600">
          <a:solidFill>
            <a:schemeClr val="tx1"/>
          </a:solidFill>
          <a:latin typeface="Calibri" pitchFamily="34" charset="0"/>
          <a:cs typeface="Calibri" pitchFamily="34" charset="0"/>
        </a:defRPr>
      </a:lvl2pPr>
      <a:lvl3pPr marL="403215" indent="-174621" algn="l" rtl="0" eaLnBrk="1" fontAlgn="base" hangingPunct="1">
        <a:spcBef>
          <a:spcPct val="0"/>
        </a:spcBef>
        <a:spcAft>
          <a:spcPts val="600"/>
        </a:spcAft>
        <a:buClr>
          <a:schemeClr val="accent1"/>
        </a:buClr>
        <a:buFont typeface="Arial" charset="0"/>
        <a:buChar char="–"/>
        <a:defRPr sz="1400">
          <a:solidFill>
            <a:schemeClr val="tx1"/>
          </a:solidFill>
          <a:latin typeface="Calibri" pitchFamily="34" charset="0"/>
          <a:cs typeface="Calibri" pitchFamily="34" charset="0"/>
        </a:defRPr>
      </a:lvl3pPr>
      <a:lvl4pPr marL="627047" indent="-166684" algn="l" rtl="0" eaLnBrk="1" fontAlgn="base" hangingPunct="1">
        <a:spcBef>
          <a:spcPct val="0"/>
        </a:spcBef>
        <a:spcAft>
          <a:spcPts val="600"/>
        </a:spcAft>
        <a:buClr>
          <a:schemeClr val="accent1"/>
        </a:buClr>
        <a:buChar char="•"/>
        <a:defRPr sz="1400">
          <a:solidFill>
            <a:schemeClr val="tx1"/>
          </a:solidFill>
          <a:latin typeface="Calibri" pitchFamily="34" charset="0"/>
          <a:cs typeface="Calibri" pitchFamily="34" charset="0"/>
        </a:defRPr>
      </a:lvl4pPr>
      <a:lvl5pPr marL="2055699" indent="-228413" algn="l" rtl="0" eaLnBrk="1" fontAlgn="base" hangingPunct="1">
        <a:spcBef>
          <a:spcPct val="20000"/>
        </a:spcBef>
        <a:spcAft>
          <a:spcPct val="0"/>
        </a:spcAft>
        <a:buChar char="»"/>
        <a:defRPr sz="2000">
          <a:solidFill>
            <a:schemeClr val="tx1"/>
          </a:solidFill>
          <a:latin typeface="Times New Roman" pitchFamily="18" charset="0"/>
        </a:defRPr>
      </a:lvl5pPr>
      <a:lvl6pPr marL="2512521" indent="-228413" algn="l" rtl="0" eaLnBrk="1" fontAlgn="base" hangingPunct="1">
        <a:spcBef>
          <a:spcPct val="20000"/>
        </a:spcBef>
        <a:spcAft>
          <a:spcPct val="0"/>
        </a:spcAft>
        <a:buChar char="»"/>
        <a:defRPr sz="2000">
          <a:solidFill>
            <a:schemeClr val="tx1"/>
          </a:solidFill>
          <a:latin typeface="Times New Roman" pitchFamily="18" charset="0"/>
        </a:defRPr>
      </a:lvl6pPr>
      <a:lvl7pPr marL="2969344" indent="-228413" algn="l" rtl="0" eaLnBrk="1" fontAlgn="base" hangingPunct="1">
        <a:spcBef>
          <a:spcPct val="20000"/>
        </a:spcBef>
        <a:spcAft>
          <a:spcPct val="0"/>
        </a:spcAft>
        <a:buChar char="»"/>
        <a:defRPr sz="2000">
          <a:solidFill>
            <a:schemeClr val="tx1"/>
          </a:solidFill>
          <a:latin typeface="Times New Roman" pitchFamily="18" charset="0"/>
        </a:defRPr>
      </a:lvl7pPr>
      <a:lvl8pPr marL="3426165" indent="-228413" algn="l" rtl="0" eaLnBrk="1" fontAlgn="base" hangingPunct="1">
        <a:spcBef>
          <a:spcPct val="20000"/>
        </a:spcBef>
        <a:spcAft>
          <a:spcPct val="0"/>
        </a:spcAft>
        <a:buChar char="»"/>
        <a:defRPr sz="2000">
          <a:solidFill>
            <a:schemeClr val="tx1"/>
          </a:solidFill>
          <a:latin typeface="Times New Roman" pitchFamily="18" charset="0"/>
        </a:defRPr>
      </a:lvl8pPr>
      <a:lvl9pPr marL="3882987" indent="-228413"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3645" rtl="0" eaLnBrk="1" latinLnBrk="0" hangingPunct="1">
        <a:defRPr sz="1800" kern="1200">
          <a:solidFill>
            <a:schemeClr val="tx1"/>
          </a:solidFill>
          <a:latin typeface="+mn-lt"/>
          <a:ea typeface="+mn-ea"/>
          <a:cs typeface="+mn-cs"/>
        </a:defRPr>
      </a:lvl1pPr>
      <a:lvl2pPr marL="456821" algn="l" defTabSz="913645" rtl="0" eaLnBrk="1" latinLnBrk="0" hangingPunct="1">
        <a:defRPr sz="1800" kern="1200">
          <a:solidFill>
            <a:schemeClr val="tx1"/>
          </a:solidFill>
          <a:latin typeface="+mn-lt"/>
          <a:ea typeface="+mn-ea"/>
          <a:cs typeface="+mn-cs"/>
        </a:defRPr>
      </a:lvl2pPr>
      <a:lvl3pPr marL="913645" algn="l" defTabSz="913645" rtl="0" eaLnBrk="1" latinLnBrk="0" hangingPunct="1">
        <a:defRPr sz="1800" kern="1200">
          <a:solidFill>
            <a:schemeClr val="tx1"/>
          </a:solidFill>
          <a:latin typeface="+mn-lt"/>
          <a:ea typeface="+mn-ea"/>
          <a:cs typeface="+mn-cs"/>
        </a:defRPr>
      </a:lvl3pPr>
      <a:lvl4pPr marL="1370463" algn="l" defTabSz="913645" rtl="0" eaLnBrk="1" latinLnBrk="0" hangingPunct="1">
        <a:defRPr sz="1800" kern="1200">
          <a:solidFill>
            <a:schemeClr val="tx1"/>
          </a:solidFill>
          <a:latin typeface="+mn-lt"/>
          <a:ea typeface="+mn-ea"/>
          <a:cs typeface="+mn-cs"/>
        </a:defRPr>
      </a:lvl4pPr>
      <a:lvl5pPr marL="1827288" algn="l" defTabSz="913645" rtl="0" eaLnBrk="1" latinLnBrk="0" hangingPunct="1">
        <a:defRPr sz="1800" kern="1200">
          <a:solidFill>
            <a:schemeClr val="tx1"/>
          </a:solidFill>
          <a:latin typeface="+mn-lt"/>
          <a:ea typeface="+mn-ea"/>
          <a:cs typeface="+mn-cs"/>
        </a:defRPr>
      </a:lvl5pPr>
      <a:lvl6pPr marL="2284111" algn="l" defTabSz="913645" rtl="0" eaLnBrk="1" latinLnBrk="0" hangingPunct="1">
        <a:defRPr sz="1800" kern="1200">
          <a:solidFill>
            <a:schemeClr val="tx1"/>
          </a:solidFill>
          <a:latin typeface="+mn-lt"/>
          <a:ea typeface="+mn-ea"/>
          <a:cs typeface="+mn-cs"/>
        </a:defRPr>
      </a:lvl6pPr>
      <a:lvl7pPr marL="2740934" algn="l" defTabSz="913645" rtl="0" eaLnBrk="1" latinLnBrk="0" hangingPunct="1">
        <a:defRPr sz="1800" kern="1200">
          <a:solidFill>
            <a:schemeClr val="tx1"/>
          </a:solidFill>
          <a:latin typeface="+mn-lt"/>
          <a:ea typeface="+mn-ea"/>
          <a:cs typeface="+mn-cs"/>
        </a:defRPr>
      </a:lvl7pPr>
      <a:lvl8pPr marL="3197755" algn="l" defTabSz="913645" rtl="0" eaLnBrk="1" latinLnBrk="0" hangingPunct="1">
        <a:defRPr sz="1800" kern="1200">
          <a:solidFill>
            <a:schemeClr val="tx1"/>
          </a:solidFill>
          <a:latin typeface="+mn-lt"/>
          <a:ea typeface="+mn-ea"/>
          <a:cs typeface="+mn-cs"/>
        </a:defRPr>
      </a:lvl8pPr>
      <a:lvl9pPr marL="3654577" algn="l" defTabSz="91364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41F19-CE86-204F-BADA-4ECB7D905347}"/>
              </a:ext>
            </a:extLst>
          </p:cNvPr>
          <p:cNvPicPr>
            <a:picLocks noChangeAspect="1"/>
          </p:cNvPicPr>
          <p:nvPr userDrawn="1"/>
        </p:nvPicPr>
        <p:blipFill>
          <a:blip r:embed="rId34"/>
          <a:stretch>
            <a:fillRect/>
          </a:stretch>
        </p:blipFill>
        <p:spPr>
          <a:xfrm>
            <a:off x="8876372" y="6415068"/>
            <a:ext cx="2653115" cy="223160"/>
          </a:xfrm>
          <a:prstGeom prst="rect">
            <a:avLst/>
          </a:prstGeom>
        </p:spPr>
      </p:pic>
      <p:sp>
        <p:nvSpPr>
          <p:cNvPr id="40" name="Rectangle 5">
            <a:extLst>
              <a:ext uri="{FF2B5EF4-FFF2-40B4-BE49-F238E27FC236}">
                <a16:creationId xmlns:a16="http://schemas.microsoft.com/office/drawing/2014/main" id="{ACB8C7BC-DA01-4B81-9864-62088717B36B}"/>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
        <p:nvSpPr>
          <p:cNvPr id="4" name="Rectangle 41">
            <a:extLst>
              <a:ext uri="{FF2B5EF4-FFF2-40B4-BE49-F238E27FC236}">
                <a16:creationId xmlns:a16="http://schemas.microsoft.com/office/drawing/2014/main" id="{5A802D81-54B8-499A-AF55-D8EA61DC3650}"/>
              </a:ext>
            </a:extLst>
          </p:cNvPr>
          <p:cNvSpPr>
            <a:spLocks noChangeArrowheads="1"/>
          </p:cNvSpPr>
          <p:nvPr userDrawn="1"/>
        </p:nvSpPr>
        <p:spPr bwMode="gray">
          <a:xfrm flipV="1">
            <a:off x="0" y="-157679"/>
            <a:ext cx="12192000" cy="461665"/>
          </a:xfrm>
          <a:prstGeom prst="rect">
            <a:avLst/>
          </a:prstGeom>
          <a:solidFill>
            <a:schemeClr val="accent6"/>
          </a:solidFill>
          <a:ln>
            <a:noFill/>
          </a:ln>
        </p:spPr>
        <p:txBody>
          <a:bodyPr wrap="squar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a:p>
        </p:txBody>
      </p:sp>
    </p:spTree>
    <p:extLst>
      <p:ext uri="{BB962C8B-B14F-4D97-AF65-F5344CB8AC3E}">
        <p14:creationId xmlns:p14="http://schemas.microsoft.com/office/powerpoint/2010/main" val="14585405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Lst>
  <p:hf hdr="0" ftr="0" dt="0"/>
  <p:txStyles>
    <p:titleStyle>
      <a:lvl1pPr algn="l" rtl="0" eaLnBrk="0" fontAlgn="base" hangingPunct="0">
        <a:lnSpc>
          <a:spcPct val="90000"/>
        </a:lnSpc>
        <a:spcBef>
          <a:spcPct val="0"/>
        </a:spcBef>
        <a:spcAft>
          <a:spcPct val="0"/>
        </a:spcAft>
        <a:defRPr sz="34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189"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377"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566"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754"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p:titleStyle>
    <p:bodyStyle>
      <a:lvl1pPr marL="285744" indent="-285744"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32" indent="-285744"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2971" indent="-228594"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160" indent="-228594"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349" indent="-228594"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537"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726"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8914"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103"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7.xml"/><Relationship Id="rId6" Type="http://schemas.openxmlformats.org/officeDocument/2006/relationships/image" Target="../media/image16.jpe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1.svg"/><Relationship Id="rId18"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7.png"/><Relationship Id="rId7" Type="http://schemas.openxmlformats.org/officeDocument/2006/relationships/image" Target="../media/image26.png"/><Relationship Id="rId12" Type="http://schemas.openxmlformats.org/officeDocument/2006/relationships/image" Target="../media/image30.png"/><Relationship Id="rId17" Type="http://schemas.microsoft.com/office/2007/relationships/hdphoto" Target="../media/hdphoto2.wdp"/><Relationship Id="rId2" Type="http://schemas.openxmlformats.org/officeDocument/2006/relationships/notesSlide" Target="../notesSlides/notesSlide4.xml"/><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27.xml"/><Relationship Id="rId6" Type="http://schemas.openxmlformats.org/officeDocument/2006/relationships/image" Target="../media/image16.jpeg"/><Relationship Id="rId11" Type="http://schemas.openxmlformats.org/officeDocument/2006/relationships/image" Target="../media/image29.png"/><Relationship Id="rId5" Type="http://schemas.openxmlformats.org/officeDocument/2006/relationships/image" Target="../media/image19.png"/><Relationship Id="rId15" Type="http://schemas.openxmlformats.org/officeDocument/2006/relationships/image" Target="../media/image33.svg"/><Relationship Id="rId10" Type="http://schemas.microsoft.com/office/2007/relationships/hdphoto" Target="../media/hdphoto1.wdp"/><Relationship Id="rId19" Type="http://schemas.microsoft.com/office/2007/relationships/hdphoto" Target="../media/hdphoto3.wdp"/><Relationship Id="rId4" Type="http://schemas.openxmlformats.org/officeDocument/2006/relationships/image" Target="../media/image15.png"/><Relationship Id="rId9" Type="http://schemas.openxmlformats.org/officeDocument/2006/relationships/image" Target="../media/image28.pn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A20 ARCHITECTURE OPTIONS</a:t>
            </a:r>
            <a:br>
              <a:rPr lang="en-US" sz="4800" dirty="0"/>
            </a:br>
            <a:r>
              <a:rPr lang="en-US" sz="4800" dirty="0"/>
              <a:t>Point of View </a:t>
            </a:r>
            <a:endParaRPr lang="en-US" sz="1600" dirty="0"/>
          </a:p>
        </p:txBody>
      </p:sp>
    </p:spTree>
    <p:extLst>
      <p:ext uri="{BB962C8B-B14F-4D97-AF65-F5344CB8AC3E}">
        <p14:creationId xmlns:p14="http://schemas.microsoft.com/office/powerpoint/2010/main" val="149173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AD4DD-D919-43E3-ACD7-20118DE48C27}"/>
              </a:ext>
            </a:extLst>
          </p:cNvPr>
          <p:cNvSpPr/>
          <p:nvPr/>
        </p:nvSpPr>
        <p:spPr bwMode="auto">
          <a:xfrm>
            <a:off x="2636981" y="2514600"/>
            <a:ext cx="6114473"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mn-lt"/>
                <a:cs typeface="Arial" charset="0"/>
              </a:rPr>
              <a:t>Appendix</a:t>
            </a:r>
          </a:p>
        </p:txBody>
      </p:sp>
    </p:spTree>
    <p:extLst>
      <p:ext uri="{BB962C8B-B14F-4D97-AF65-F5344CB8AC3E}">
        <p14:creationId xmlns:p14="http://schemas.microsoft.com/office/powerpoint/2010/main" val="17418629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a:t>
            </a:r>
            <a:endParaRPr lang="en-US" sz="2800" b="1" dirty="0"/>
          </a:p>
        </p:txBody>
      </p:sp>
      <p:sp>
        <p:nvSpPr>
          <p:cNvPr id="6" name="Rectangle 5">
            <a:extLst>
              <a:ext uri="{FF2B5EF4-FFF2-40B4-BE49-F238E27FC236}">
                <a16:creationId xmlns:a16="http://schemas.microsoft.com/office/drawing/2014/main" id="{F7883ED7-1F2A-4EC8-8298-E7E4E324671C}"/>
              </a:ext>
            </a:extLst>
          </p:cNvPr>
          <p:cNvSpPr/>
          <p:nvPr/>
        </p:nvSpPr>
        <p:spPr>
          <a:xfrm>
            <a:off x="250188" y="774939"/>
            <a:ext cx="11941812" cy="482644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tabLst>
                <a:tab pos="457200" algn="l"/>
              </a:tabLst>
            </a:pPr>
            <a:r>
              <a:rPr lang="en-US" sz="1200" dirty="0">
                <a:solidFill>
                  <a:srgbClr val="201F1E"/>
                </a:solidFill>
                <a:ea typeface="Times New Roman" panose="02020603050405020304" pitchFamily="18" charset="0"/>
                <a:cs typeface="Times New Roman" panose="02020603050405020304" pitchFamily="18" charset="0"/>
              </a:rPr>
              <a:t>The set of core (internally consistent) design principles we are adhering to e.g., MS Azure ecosystem and tools first, 3 data zones, ELT / late binding vs ETL early binding, as simple as possible -- no duplicate foundation services / data / data management tools, modular design – abstraction and APIs, etc.  </a:t>
            </a:r>
            <a:endParaRPr lang="en-US" sz="1200" dirty="0">
              <a:solidFill>
                <a:srgbClr val="201F1E"/>
              </a:solidFill>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Optimum Cloud architecture should allow democratization of data so that it’s accessible to all and to ensure the same following features should be enabled in Cloud data lake </a:t>
            </a:r>
            <a:endParaRPr lang="en-US" sz="1200" dirty="0">
              <a:ea typeface="Calibri" panose="020F0502020204030204" pitchFamily="34" charset="0"/>
              <a:cs typeface="Times New Roman" panose="02020603050405020304" pitchFamily="18" charset="0"/>
            </a:endParaRPr>
          </a:p>
          <a:p>
            <a:pPr marL="396875" lvl="1" indent="-166688">
              <a:lnSpc>
                <a:spcPct val="107000"/>
              </a:lnSpc>
              <a:buClr>
                <a:srgbClr val="1F497D"/>
              </a:buClr>
              <a:buSzPts val="1100"/>
              <a:buFont typeface="Symbol" panose="05050102010706020507" pitchFamily="18" charset="2"/>
              <a:buChar char=""/>
            </a:pPr>
            <a:r>
              <a:rPr lang="en-US" sz="1200" dirty="0">
                <a:solidFill>
                  <a:srgbClr val="2E75B6"/>
                </a:solidFill>
                <a:ea typeface="Times New Roman" panose="02020603050405020304" pitchFamily="18" charset="0"/>
                <a:cs typeface="Times New Roman" panose="02020603050405020304" pitchFamily="18" charset="0"/>
              </a:rPr>
              <a:t>Define Shared-data architecture </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Eliminate data silos by consolidating multiple data Zones</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Categorize the workloads and data zones - Transient vs Elastic vs Persistent | Engineering vs Data Science</a:t>
            </a:r>
            <a:endParaRPr lang="en-US" sz="1200" dirty="0">
              <a:ea typeface="Calibri" panose="020F0502020204030204" pitchFamily="34" charset="0"/>
              <a:cs typeface="Times New Roman" panose="02020603050405020304" pitchFamily="18" charset="0"/>
            </a:endParaRPr>
          </a:p>
          <a:p>
            <a:pPr marL="396875" lvl="1" indent="-166688">
              <a:lnSpc>
                <a:spcPct val="107000"/>
              </a:lnSpc>
              <a:buClr>
                <a:srgbClr val="1F497D"/>
              </a:buClr>
              <a:buSzPts val="1100"/>
              <a:buFont typeface="Symbol" panose="05050102010706020507" pitchFamily="18" charset="2"/>
              <a:buChar char=""/>
            </a:pPr>
            <a:r>
              <a:rPr lang="en-US" sz="1200" dirty="0">
                <a:solidFill>
                  <a:srgbClr val="2E75B6"/>
                </a:solidFill>
                <a:ea typeface="Times New Roman" panose="02020603050405020304" pitchFamily="18" charset="0"/>
                <a:cs typeface="Times New Roman" panose="02020603050405020304" pitchFamily="18" charset="0"/>
              </a:rPr>
              <a:t>Independent scaling of Compute and Storage Resources </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Accelerate Development/innovation, faster time to market</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Support batch and streaming use cases with robust governance, security, and control.</a:t>
            </a:r>
            <a:endParaRPr lang="en-US" sz="1200" dirty="0">
              <a:ea typeface="Calibri" panose="020F0502020204030204" pitchFamily="34" charset="0"/>
              <a:cs typeface="Times New Roman" panose="02020603050405020304" pitchFamily="18" charset="0"/>
            </a:endParaRPr>
          </a:p>
          <a:p>
            <a:pPr marL="396875" lvl="1" indent="-166688">
              <a:lnSpc>
                <a:spcPct val="107000"/>
              </a:lnSpc>
              <a:buClr>
                <a:srgbClr val="1F497D"/>
              </a:buClr>
              <a:buSzPts val="1100"/>
              <a:buFont typeface="Symbol" panose="05050102010706020507" pitchFamily="18" charset="2"/>
              <a:buChar char=""/>
            </a:pPr>
            <a:r>
              <a:rPr lang="en-US" sz="1200" dirty="0">
                <a:solidFill>
                  <a:srgbClr val="2E75B6"/>
                </a:solidFill>
                <a:ea typeface="Times New Roman" panose="02020603050405020304" pitchFamily="18" charset="0"/>
                <a:cs typeface="Times New Roman" panose="02020603050405020304" pitchFamily="18" charset="0"/>
              </a:rPr>
              <a:t>Scale to Support demand and meet performance standards</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Improves Agility and Responsiveness</a:t>
            </a:r>
            <a:endParaRPr lang="en-US" sz="1200" dirty="0">
              <a:ea typeface="Calibri" panose="020F0502020204030204" pitchFamily="34" charset="0"/>
              <a:cs typeface="Times New Roman" panose="02020603050405020304" pitchFamily="18" charset="0"/>
            </a:endParaRPr>
          </a:p>
          <a:p>
            <a:pPr marL="396875" lvl="1" indent="-220663">
              <a:lnSpc>
                <a:spcPct val="107000"/>
              </a:lnSpc>
              <a:buClr>
                <a:srgbClr val="1F497D"/>
              </a:buClr>
              <a:buSzPts val="1100"/>
              <a:buFont typeface="Symbol" panose="05050102010706020507" pitchFamily="18" charset="2"/>
              <a:buChar char=""/>
            </a:pPr>
            <a:r>
              <a:rPr lang="en-US" sz="1200" dirty="0">
                <a:solidFill>
                  <a:srgbClr val="2E75B6"/>
                </a:solidFill>
                <a:ea typeface="Times New Roman" panose="02020603050405020304" pitchFamily="18" charset="0"/>
                <a:cs typeface="Times New Roman" panose="02020603050405020304" pitchFamily="18" charset="0"/>
              </a:rPr>
              <a:t>Efficiency monitor and managed the platform </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Establish a robust, fully managed, and extensible environment</a:t>
            </a:r>
            <a:endParaRPr lang="en-US" sz="1200" dirty="0">
              <a:ea typeface="Calibri" panose="020F0502020204030204" pitchFamily="34" charset="0"/>
              <a:cs typeface="Times New Roman" panose="02020603050405020304" pitchFamily="18" charset="0"/>
            </a:endParaRPr>
          </a:p>
          <a:p>
            <a:pPr marL="573088" lvl="1" indent="-176213">
              <a:lnSpc>
                <a:spcPct val="107000"/>
              </a:lnSpc>
            </a:pPr>
            <a:r>
              <a:rPr lang="en-US" sz="1200" dirty="0">
                <a:solidFill>
                  <a:srgbClr val="2E75B6"/>
                </a:solidFill>
                <a:ea typeface="Times New Roman" panose="02020603050405020304" pitchFamily="18" charset="0"/>
                <a:cs typeface="Times New Roman" panose="02020603050405020304" pitchFamily="18" charset="0"/>
              </a:rPr>
              <a:t>o   Simultaneously execute multiple workloads — data loading, analytics, reporting, and data science</a:t>
            </a:r>
            <a:r>
              <a:rPr lang="en-US" sz="1200" dirty="0">
                <a:solidFill>
                  <a:srgbClr val="1F497D"/>
                </a:solidFill>
                <a:ea typeface="Times New Roman" panose="02020603050405020304" pitchFamily="18" charset="0"/>
                <a:cs typeface="Times New Roman" panose="02020603050405020304" pitchFamily="18" charset="0"/>
              </a:rPr>
              <a:t>.</a:t>
            </a:r>
            <a:endParaRPr lang="en-US" sz="1200" dirty="0">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US" sz="1200" dirty="0">
                <a:solidFill>
                  <a:srgbClr val="201F1E"/>
                </a:solidFill>
                <a:ea typeface="Times New Roman" panose="02020603050405020304" pitchFamily="18" charset="0"/>
                <a:cs typeface="Times New Roman" panose="02020603050405020304" pitchFamily="18" charset="0"/>
              </a:rPr>
              <a:t>Evaluation criteria we used to make design choices and decisions;</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Effectiveness / Reliability (30%): gets the job done every time – required capabilities and features based on both current and future needs</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Efficiency (30%): cost effectiveness both to implement/deploy and operate and maintain</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Scalability / Consistency (20):  can we scale with more tenants, use cases, data, etc. does it help drive consistency and alignment</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Maintainability / Sustainability (20%): this is both an operating model question along with whether it is “future proof”</a:t>
            </a:r>
            <a:endParaRPr lang="en-US" sz="1200" dirty="0">
              <a:solidFill>
                <a:srgbClr val="201F1E"/>
              </a:solidFill>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Below is the evaluation Criteria used which covers above listed choices </a:t>
            </a:r>
          </a:p>
          <a:p>
            <a:pPr marL="22860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992AA92-9C96-4E73-A654-B83134BCF7B8}"/>
              </a:ext>
            </a:extLst>
          </p:cNvPr>
          <p:cNvGraphicFramePr>
            <a:graphicFrameLocks noGrp="1"/>
          </p:cNvGraphicFramePr>
          <p:nvPr>
            <p:extLst>
              <p:ext uri="{D42A27DB-BD31-4B8C-83A1-F6EECF244321}">
                <p14:modId xmlns:p14="http://schemas.microsoft.com/office/powerpoint/2010/main" val="3784705917"/>
              </p:ext>
            </p:extLst>
          </p:nvPr>
        </p:nvGraphicFramePr>
        <p:xfrm>
          <a:off x="581882" y="5392231"/>
          <a:ext cx="5070773" cy="974090"/>
        </p:xfrm>
        <a:graphic>
          <a:graphicData uri="http://schemas.openxmlformats.org/drawingml/2006/table">
            <a:tbl>
              <a:tblPr firstRow="1" firstCol="1" bandRow="1">
                <a:tableStyleId>{BDBED569-4797-4DF1-A0F4-6AAB3CD982D8}</a:tableStyleId>
              </a:tblPr>
              <a:tblGrid>
                <a:gridCol w="5070773">
                  <a:extLst>
                    <a:ext uri="{9D8B030D-6E8A-4147-A177-3AD203B41FA5}">
                      <a16:colId xmlns:a16="http://schemas.microsoft.com/office/drawing/2014/main" val="2397043430"/>
                    </a:ext>
                  </a:extLst>
                </a:gridCol>
              </a:tblGrid>
              <a:tr h="0">
                <a:tc>
                  <a:txBody>
                    <a:bodyPr/>
                    <a:lstStyle/>
                    <a:p>
                      <a:pPr marL="0" marR="0">
                        <a:lnSpc>
                          <a:spcPct val="107000"/>
                        </a:lnSpc>
                        <a:spcBef>
                          <a:spcPts val="0"/>
                        </a:spcBef>
                        <a:spcAft>
                          <a:spcPts val="0"/>
                        </a:spcAft>
                      </a:pPr>
                      <a:r>
                        <a:rPr lang="en-US" sz="1250" b="0" dirty="0">
                          <a:solidFill>
                            <a:srgbClr val="0070C0"/>
                          </a:solidFill>
                          <a:effectLst/>
                        </a:rPr>
                        <a:t>USE CASE COVERAGE - (Analytical, Governance, AI/ML)</a:t>
                      </a:r>
                      <a:endParaRPr lang="en-US" sz="125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9990432"/>
                  </a:ext>
                </a:extLst>
              </a:tr>
              <a:tr h="0">
                <a:tc>
                  <a:txBody>
                    <a:bodyPr/>
                    <a:lstStyle/>
                    <a:p>
                      <a:pPr marL="0" marR="0">
                        <a:lnSpc>
                          <a:spcPct val="107000"/>
                        </a:lnSpc>
                        <a:spcBef>
                          <a:spcPts val="0"/>
                        </a:spcBef>
                        <a:spcAft>
                          <a:spcPts val="0"/>
                        </a:spcAft>
                      </a:pPr>
                      <a:r>
                        <a:rPr lang="en-US" sz="1250" b="0">
                          <a:solidFill>
                            <a:srgbClr val="0070C0"/>
                          </a:solidFill>
                          <a:effectLst/>
                        </a:rPr>
                        <a:t>COST EFFICIENCIES - (Price - performance)</a:t>
                      </a:r>
                      <a:endParaRPr lang="en-US" sz="125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587650"/>
                  </a:ext>
                </a:extLst>
              </a:tr>
              <a:tr h="0">
                <a:tc>
                  <a:txBody>
                    <a:bodyPr/>
                    <a:lstStyle/>
                    <a:p>
                      <a:pPr marL="0" marR="0">
                        <a:lnSpc>
                          <a:spcPct val="107000"/>
                        </a:lnSpc>
                        <a:spcBef>
                          <a:spcPts val="0"/>
                        </a:spcBef>
                        <a:spcAft>
                          <a:spcPts val="0"/>
                        </a:spcAft>
                      </a:pPr>
                      <a:r>
                        <a:rPr lang="en-US" sz="1250" b="0">
                          <a:solidFill>
                            <a:srgbClr val="0070C0"/>
                          </a:solidFill>
                          <a:effectLst/>
                        </a:rPr>
                        <a:t>EASE OF ADOPTION - (Skillset, Development time, Migration)</a:t>
                      </a:r>
                      <a:endParaRPr lang="en-US" sz="125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0319910"/>
                  </a:ext>
                </a:extLst>
              </a:tr>
              <a:tr h="0">
                <a:tc>
                  <a:txBody>
                    <a:bodyPr/>
                    <a:lstStyle/>
                    <a:p>
                      <a:pPr marL="0" marR="0">
                        <a:lnSpc>
                          <a:spcPct val="107000"/>
                        </a:lnSpc>
                        <a:spcBef>
                          <a:spcPts val="0"/>
                        </a:spcBef>
                        <a:spcAft>
                          <a:spcPts val="0"/>
                        </a:spcAft>
                      </a:pPr>
                      <a:r>
                        <a:rPr lang="en-US" sz="1250" b="0">
                          <a:solidFill>
                            <a:srgbClr val="0070C0"/>
                          </a:solidFill>
                          <a:effectLst/>
                        </a:rPr>
                        <a:t>OPERATIONAL SUSTAINABILITY (Maintainability, Scalability, Reliability)</a:t>
                      </a:r>
                      <a:endParaRPr lang="en-US" sz="125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166252"/>
                  </a:ext>
                </a:extLst>
              </a:tr>
              <a:tr h="0">
                <a:tc>
                  <a:txBody>
                    <a:bodyPr/>
                    <a:lstStyle/>
                    <a:p>
                      <a:pPr marL="0" marR="0">
                        <a:lnSpc>
                          <a:spcPct val="107000"/>
                        </a:lnSpc>
                        <a:spcBef>
                          <a:spcPts val="0"/>
                        </a:spcBef>
                        <a:spcAft>
                          <a:spcPts val="0"/>
                        </a:spcAft>
                      </a:pPr>
                      <a:r>
                        <a:rPr lang="en-US" sz="1250" b="0" dirty="0">
                          <a:solidFill>
                            <a:srgbClr val="0070C0"/>
                          </a:solidFill>
                          <a:effectLst/>
                        </a:rPr>
                        <a:t>Security</a:t>
                      </a:r>
                      <a:endParaRPr lang="en-US" sz="125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4699099"/>
                  </a:ext>
                </a:extLst>
              </a:tr>
            </a:tbl>
          </a:graphicData>
        </a:graphic>
      </p:graphicFrame>
    </p:spTree>
    <p:extLst>
      <p:ext uri="{BB962C8B-B14F-4D97-AF65-F5344CB8AC3E}">
        <p14:creationId xmlns:p14="http://schemas.microsoft.com/office/powerpoint/2010/main" val="6966076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 (cont’d)</a:t>
            </a:r>
            <a:endParaRPr lang="en-US" sz="2800" b="1" dirty="0"/>
          </a:p>
        </p:txBody>
      </p:sp>
      <p:sp>
        <p:nvSpPr>
          <p:cNvPr id="4" name="Rectangle 3">
            <a:extLst>
              <a:ext uri="{FF2B5EF4-FFF2-40B4-BE49-F238E27FC236}">
                <a16:creationId xmlns:a16="http://schemas.microsoft.com/office/drawing/2014/main" id="{78B987BC-1DC2-4DCB-B6EB-2BE8B1C0E3B8}"/>
              </a:ext>
            </a:extLst>
          </p:cNvPr>
          <p:cNvSpPr/>
          <p:nvPr/>
        </p:nvSpPr>
        <p:spPr>
          <a:xfrm>
            <a:off x="203197" y="765478"/>
            <a:ext cx="10751127" cy="281231"/>
          </a:xfrm>
          <a:prstGeom prst="rect">
            <a:avLst/>
          </a:prstGeom>
          <a:ln>
            <a:noFill/>
          </a:ln>
        </p:spPr>
        <p:txBody>
          <a:bodyPr wrap="square">
            <a:spAutoFit/>
          </a:bodyPr>
          <a:lstStyle/>
          <a:p>
            <a:pPr>
              <a:lnSpc>
                <a:spcPct val="107000"/>
              </a:lnSpc>
            </a:pPr>
            <a:r>
              <a:rPr lang="en-US" sz="1200" dirty="0">
                <a:solidFill>
                  <a:srgbClr val="201F1E"/>
                </a:solidFill>
                <a:ea typeface="Times New Roman" panose="02020603050405020304" pitchFamily="18" charset="0"/>
                <a:cs typeface="Times New Roman" panose="02020603050405020304" pitchFamily="18" charset="0"/>
              </a:rPr>
              <a:t>I agree that there are 2 main use cases but I just wanted to point out “variations” </a:t>
            </a:r>
            <a:endParaRPr lang="en-US" sz="1200" dirty="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DDE398F-8DB8-4846-AB28-A00926A68B15}"/>
              </a:ext>
            </a:extLst>
          </p:cNvPr>
          <p:cNvGraphicFramePr>
            <a:graphicFrameLocks noGrp="1"/>
          </p:cNvGraphicFramePr>
          <p:nvPr>
            <p:extLst>
              <p:ext uri="{D42A27DB-BD31-4B8C-83A1-F6EECF244321}">
                <p14:modId xmlns:p14="http://schemas.microsoft.com/office/powerpoint/2010/main" val="1514122193"/>
              </p:ext>
            </p:extLst>
          </p:nvPr>
        </p:nvGraphicFramePr>
        <p:xfrm>
          <a:off x="250187" y="1049713"/>
          <a:ext cx="11470756" cy="2667001"/>
        </p:xfrm>
        <a:graphic>
          <a:graphicData uri="http://schemas.openxmlformats.org/drawingml/2006/table">
            <a:tbl>
              <a:tblPr firstRow="1" firstCol="1" bandRow="1">
                <a:tableStyleId>{D7AC3CCA-C797-4891-BE02-D94E43425B78}</a:tableStyleId>
              </a:tblPr>
              <a:tblGrid>
                <a:gridCol w="3597647">
                  <a:extLst>
                    <a:ext uri="{9D8B030D-6E8A-4147-A177-3AD203B41FA5}">
                      <a16:colId xmlns:a16="http://schemas.microsoft.com/office/drawing/2014/main" val="320562974"/>
                    </a:ext>
                  </a:extLst>
                </a:gridCol>
                <a:gridCol w="4307875">
                  <a:extLst>
                    <a:ext uri="{9D8B030D-6E8A-4147-A177-3AD203B41FA5}">
                      <a16:colId xmlns:a16="http://schemas.microsoft.com/office/drawing/2014/main" val="3846468085"/>
                    </a:ext>
                  </a:extLst>
                </a:gridCol>
                <a:gridCol w="1801091">
                  <a:extLst>
                    <a:ext uri="{9D8B030D-6E8A-4147-A177-3AD203B41FA5}">
                      <a16:colId xmlns:a16="http://schemas.microsoft.com/office/drawing/2014/main" val="3078481370"/>
                    </a:ext>
                  </a:extLst>
                </a:gridCol>
                <a:gridCol w="1764143">
                  <a:extLst>
                    <a:ext uri="{9D8B030D-6E8A-4147-A177-3AD203B41FA5}">
                      <a16:colId xmlns:a16="http://schemas.microsoft.com/office/drawing/2014/main" val="2536105337"/>
                    </a:ext>
                  </a:extLst>
                </a:gridCol>
              </a:tblGrid>
              <a:tr h="293428">
                <a:tc>
                  <a:txBody>
                    <a:bodyPr/>
                    <a:lstStyle/>
                    <a:p>
                      <a:pPr marL="0" marR="0">
                        <a:lnSpc>
                          <a:spcPct val="107000"/>
                        </a:lnSpc>
                        <a:spcBef>
                          <a:spcPts val="0"/>
                        </a:spcBef>
                        <a:spcAft>
                          <a:spcPts val="0"/>
                        </a:spcAft>
                      </a:pPr>
                      <a:r>
                        <a:rPr lang="en-US" sz="1100" b="0" dirty="0">
                          <a:effectLst/>
                        </a:rPr>
                        <a:t>Analytic Use Cases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Internal only</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External 3</a:t>
                      </a:r>
                      <a:r>
                        <a:rPr lang="en-US" sz="1100" b="0" baseline="30000" dirty="0">
                          <a:effectLst/>
                        </a:rPr>
                        <a:t>rd</a:t>
                      </a:r>
                      <a:r>
                        <a:rPr lang="en-US" sz="1100" b="0" dirty="0">
                          <a:effectLst/>
                        </a:rPr>
                        <a:t> party processing e.g., NCAP strata</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External 3</a:t>
                      </a:r>
                      <a:r>
                        <a:rPr lang="en-US" sz="1100" b="0" baseline="30000" dirty="0">
                          <a:effectLst/>
                        </a:rPr>
                        <a:t>rd</a:t>
                      </a:r>
                      <a:r>
                        <a:rPr lang="en-US" sz="1100" b="0" dirty="0">
                          <a:effectLst/>
                        </a:rPr>
                        <a:t> party submission e.g., regulatory</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extLst>
                  <a:ext uri="{0D108BD9-81ED-4DB2-BD59-A6C34878D82A}">
                    <a16:rowId xmlns:a16="http://schemas.microsoft.com/office/drawing/2014/main" val="1126094901"/>
                  </a:ext>
                </a:extLst>
              </a:tr>
              <a:tr h="893561">
                <a:tc>
                  <a:txBody>
                    <a:bodyPr/>
                    <a:lstStyle/>
                    <a:p>
                      <a:pPr marL="0" marR="0">
                        <a:lnSpc>
                          <a:spcPct val="107000"/>
                        </a:lnSpc>
                        <a:spcBef>
                          <a:spcPts val="0"/>
                        </a:spcBef>
                        <a:spcAft>
                          <a:spcPts val="0"/>
                        </a:spcAft>
                      </a:pPr>
                      <a:r>
                        <a:rPr lang="en-US" sz="1100" b="0" dirty="0">
                          <a:effectLst/>
                        </a:rPr>
                        <a:t>Operational and financial performance management – reporting, dashboard, etc. - generally retrospective, descriptive, diagnostic including segmentation information – on an aggregated or functional/regional or unit / group levels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Highly dimensional structured large datasets that needed to be refresh regularly and continuously and can support standard BI capabilities, tools and reporting</a:t>
                      </a:r>
                    </a:p>
                    <a:p>
                      <a:pPr marL="0" marR="0">
                        <a:lnSpc>
                          <a:spcPct val="107000"/>
                        </a:lnSpc>
                        <a:spcBef>
                          <a:spcPts val="0"/>
                        </a:spcBef>
                        <a:spcAft>
                          <a:spcPts val="0"/>
                        </a:spcAft>
                      </a:pPr>
                      <a:r>
                        <a:rPr lang="en-US" sz="1100" b="0" dirty="0">
                          <a:effectLst/>
                        </a:rPr>
                        <a:t> </a:t>
                      </a:r>
                    </a:p>
                    <a:p>
                      <a:pPr marL="0" marR="0">
                        <a:lnSpc>
                          <a:spcPct val="107000"/>
                        </a:lnSpc>
                        <a:spcBef>
                          <a:spcPts val="0"/>
                        </a:spcBef>
                        <a:spcAft>
                          <a:spcPts val="0"/>
                        </a:spcAft>
                      </a:pPr>
                      <a:r>
                        <a:rPr lang="en-US" sz="1100" b="0" dirty="0">
                          <a:effectLst/>
                        </a:rPr>
                        <a:t>Could be real-time and/or self-serve depending on needs</a:t>
                      </a:r>
                    </a:p>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extLst>
                  <a:ext uri="{0D108BD9-81ED-4DB2-BD59-A6C34878D82A}">
                    <a16:rowId xmlns:a16="http://schemas.microsoft.com/office/drawing/2014/main" val="3823056956"/>
                  </a:ext>
                </a:extLst>
              </a:tr>
              <a:tr h="1043594">
                <a:tc>
                  <a:txBody>
                    <a:bodyPr/>
                    <a:lstStyle/>
                    <a:p>
                      <a:pPr marL="0" marR="0">
                        <a:lnSpc>
                          <a:spcPct val="107000"/>
                        </a:lnSpc>
                        <a:spcBef>
                          <a:spcPts val="0"/>
                        </a:spcBef>
                        <a:spcAft>
                          <a:spcPts val="0"/>
                        </a:spcAft>
                      </a:pPr>
                      <a:r>
                        <a:rPr lang="en-US" sz="1100" b="0" dirty="0">
                          <a:effectLst/>
                        </a:rPr>
                        <a:t>Operational and financial performance improvement or discovery – analytics, including segmentation, forecasting, etc.- generally prospective, predictive, prescriptive, cognitive information – </a:t>
                      </a:r>
                    </a:p>
                    <a:p>
                      <a:pPr marL="0" marR="0">
                        <a:lnSpc>
                          <a:spcPct val="107000"/>
                        </a:lnSpc>
                        <a:spcBef>
                          <a:spcPts val="0"/>
                        </a:spcBef>
                        <a:spcAft>
                          <a:spcPts val="0"/>
                        </a:spcAft>
                      </a:pPr>
                      <a:r>
                        <a:rPr lang="en-US" sz="1100" b="0" dirty="0">
                          <a:effectLst/>
                        </a:rPr>
                        <a:t>– on an aggregated or functional/regional or unit / group levels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Possible blend of both structured and unstructured data that needed either on one-time basis or ongoing if it is an analytic model or algorithm that is going to be put in production. Need AI/ML/DL, R/python along with model manager and libraries</a:t>
                      </a:r>
                    </a:p>
                    <a:p>
                      <a:pPr marL="0" marR="0">
                        <a:lnSpc>
                          <a:spcPct val="107000"/>
                        </a:lnSpc>
                        <a:spcBef>
                          <a:spcPts val="0"/>
                        </a:spcBef>
                        <a:spcAft>
                          <a:spcPts val="0"/>
                        </a:spcAft>
                      </a:pPr>
                      <a:r>
                        <a:rPr lang="en-US" sz="1100" b="0" dirty="0">
                          <a:effectLst/>
                        </a:rPr>
                        <a:t> </a:t>
                      </a:r>
                    </a:p>
                    <a:p>
                      <a:pPr marL="0" marR="0">
                        <a:lnSpc>
                          <a:spcPct val="107000"/>
                        </a:lnSpc>
                        <a:spcBef>
                          <a:spcPts val="0"/>
                        </a:spcBef>
                        <a:spcAft>
                          <a:spcPts val="0"/>
                        </a:spcAft>
                      </a:pPr>
                      <a:r>
                        <a:rPr lang="en-US" sz="1100" b="0" dirty="0">
                          <a:effectLst/>
                        </a:rPr>
                        <a:t>Could be real-time and/or self-serve depending on needs</a:t>
                      </a:r>
                    </a:p>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extLst>
                  <a:ext uri="{0D108BD9-81ED-4DB2-BD59-A6C34878D82A}">
                    <a16:rowId xmlns:a16="http://schemas.microsoft.com/office/drawing/2014/main" val="4039217939"/>
                  </a:ext>
                </a:extLst>
              </a:tr>
            </a:tbl>
          </a:graphicData>
        </a:graphic>
      </p:graphicFrame>
      <p:sp>
        <p:nvSpPr>
          <p:cNvPr id="8" name="Rectangle 7">
            <a:extLst>
              <a:ext uri="{FF2B5EF4-FFF2-40B4-BE49-F238E27FC236}">
                <a16:creationId xmlns:a16="http://schemas.microsoft.com/office/drawing/2014/main" id="{D8F9D6A3-A30C-4E6C-B711-B4E0D81E010B}"/>
              </a:ext>
            </a:extLst>
          </p:cNvPr>
          <p:cNvSpPr/>
          <p:nvPr/>
        </p:nvSpPr>
        <p:spPr>
          <a:xfrm>
            <a:off x="250187" y="3798558"/>
            <a:ext cx="8893813" cy="276999"/>
          </a:xfrm>
          <a:prstGeom prst="rect">
            <a:avLst/>
          </a:prstGeom>
        </p:spPr>
        <p:txBody>
          <a:bodyPr wrap="square">
            <a:spAutoFit/>
          </a:bodyPr>
          <a:lstStyle/>
          <a:p>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These requests are covered as part of Principals and will be addressed during the development work.</a:t>
            </a:r>
            <a:endParaRPr lang="en-US" sz="1200" dirty="0"/>
          </a:p>
        </p:txBody>
      </p:sp>
      <p:sp>
        <p:nvSpPr>
          <p:cNvPr id="9" name="Rectangle 8">
            <a:extLst>
              <a:ext uri="{FF2B5EF4-FFF2-40B4-BE49-F238E27FC236}">
                <a16:creationId xmlns:a16="http://schemas.microsoft.com/office/drawing/2014/main" id="{899222AB-728A-44C3-898B-70B2DBE86758}"/>
              </a:ext>
            </a:extLst>
          </p:cNvPr>
          <p:cNvSpPr/>
          <p:nvPr/>
        </p:nvSpPr>
        <p:spPr>
          <a:xfrm>
            <a:off x="250187" y="4119522"/>
            <a:ext cx="11470756" cy="2125647"/>
          </a:xfrm>
          <a:prstGeom prst="rect">
            <a:avLst/>
          </a:prstGeom>
        </p:spPr>
        <p:txBody>
          <a:bodyPr wrap="square">
            <a:spAutoFit/>
          </a:bodyPr>
          <a:lstStyle/>
          <a:p>
            <a:pPr>
              <a:lnSpc>
                <a:spcPct val="107000"/>
              </a:lnSpc>
            </a:pPr>
            <a:r>
              <a:rPr lang="en-US" sz="1400" b="1" dirty="0">
                <a:solidFill>
                  <a:srgbClr val="201F1E"/>
                </a:solidFill>
                <a:ea typeface="Times New Roman" panose="02020603050405020304" pitchFamily="18" charset="0"/>
                <a:cs typeface="Times New Roman" panose="02020603050405020304" pitchFamily="18" charset="0"/>
              </a:rPr>
              <a:t>Email # 2 . . . </a:t>
            </a:r>
          </a:p>
          <a:p>
            <a:pPr>
              <a:lnSpc>
                <a:spcPct val="107000"/>
              </a:lnSpc>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200" dirty="0">
                <a:solidFill>
                  <a:srgbClr val="201F1E"/>
                </a:solidFill>
                <a:ea typeface="Times New Roman" panose="02020603050405020304" pitchFamily="18" charset="0"/>
                <a:cs typeface="Times New Roman" panose="02020603050405020304" pitchFamily="18" charset="0"/>
              </a:rPr>
              <a:t>Architectural decisions for ADF were made based on Systems of Intelligence (SOI) strategy work done several years back. During the Microsoft meeting there was an impression that the current architecture may have missed the mark, but it is good to recognize that this space is rapidly evolving and many of the decisions made are still well aligned with KP needs. Examples include logical architecture (raw, refined, enriched, tenant), need for a data lake in Hadoop to bring together data, use of Cloud and separation of storage and compute. That said, because the analytic and big data space is rapidly evolving, we should expect to regularly look at architecture and do our best to future proof design. There is likely an opportunity to message this to our sponsors.</a:t>
            </a:r>
            <a:endParaRPr lang="en-US" sz="1200" dirty="0">
              <a:solidFill>
                <a:srgbClr val="201F1E"/>
              </a:solidFill>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85750">
              <a:lnSpc>
                <a:spcPct val="107000"/>
              </a:lnSpc>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 Architecture Tenants and design principals used in new architecture and aligned to cloud and modern data needs and same will be followed through the Software lifecycle to ensure future alignment. </a:t>
            </a:r>
            <a:endParaRPr lang="en-US"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41127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 (cont’d)</a:t>
            </a:r>
            <a:endParaRPr lang="en-US" sz="2800" b="1" dirty="0"/>
          </a:p>
        </p:txBody>
      </p:sp>
      <p:sp>
        <p:nvSpPr>
          <p:cNvPr id="2" name="Rectangle 1">
            <a:extLst>
              <a:ext uri="{FF2B5EF4-FFF2-40B4-BE49-F238E27FC236}">
                <a16:creationId xmlns:a16="http://schemas.microsoft.com/office/drawing/2014/main" id="{60309E0F-DF95-4954-A437-5AE0FFEFEBB8}"/>
              </a:ext>
            </a:extLst>
          </p:cNvPr>
          <p:cNvSpPr/>
          <p:nvPr/>
        </p:nvSpPr>
        <p:spPr>
          <a:xfrm>
            <a:off x="168911" y="820323"/>
            <a:ext cx="11772901" cy="5024068"/>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startAt="2"/>
              <a:tabLst>
                <a:tab pos="457200" algn="l"/>
              </a:tabLst>
            </a:pPr>
            <a:r>
              <a:rPr lang="en-US" sz="1200" dirty="0">
                <a:solidFill>
                  <a:srgbClr val="201F1E"/>
                </a:solidFill>
                <a:ea typeface="Times New Roman" panose="02020603050405020304" pitchFamily="18" charset="0"/>
                <a:cs typeface="Times New Roman" panose="02020603050405020304" pitchFamily="18" charset="0"/>
              </a:rPr>
              <a:t>ADF needs to support two high-level business use cases: Highly structured data warehousing to support retrospective reporting, dashboards and self-service and more emerging machine learning, artificial intelligence and near time analytics that provide predictive and prescriptive insights. This is important because we need to make sure that we have data in formats and technology to support both. This aligns with the vision </a:t>
            </a:r>
            <a:r>
              <a:rPr lang="en-US" sz="1200" dirty="0" err="1">
                <a:solidFill>
                  <a:srgbClr val="201F1E"/>
                </a:solidFill>
                <a:ea typeface="Times New Roman" panose="02020603050405020304" pitchFamily="18" charset="0"/>
                <a:cs typeface="Times New Roman" panose="02020603050405020304" pitchFamily="18" charset="0"/>
              </a:rPr>
              <a:t>Uli</a:t>
            </a:r>
            <a:r>
              <a:rPr lang="en-US" sz="1200" dirty="0">
                <a:solidFill>
                  <a:srgbClr val="201F1E"/>
                </a:solidFill>
                <a:ea typeface="Times New Roman" panose="02020603050405020304" pitchFamily="18" charset="0"/>
                <a:cs typeface="Times New Roman" panose="02020603050405020304" pitchFamily="18" charset="0"/>
              </a:rPr>
              <a:t> described where different analytic services draw from the same data lake.</a:t>
            </a:r>
            <a:endParaRPr lang="en-US" sz="1200" dirty="0">
              <a:solidFill>
                <a:srgbClr val="201F1E"/>
              </a:solidFill>
              <a:ea typeface="Calibri" panose="020F0502020204030204" pitchFamily="34" charset="0"/>
              <a:cs typeface="Times New Roman" panose="02020603050405020304" pitchFamily="18" charset="0"/>
            </a:endParaRPr>
          </a:p>
          <a:p>
            <a:pPr marL="342900" marR="0" indent="-57150">
              <a:lnSpc>
                <a:spcPct val="107000"/>
              </a:lnSpc>
              <a:spcBef>
                <a:spcPts val="0"/>
              </a:spcBef>
              <a:spcAft>
                <a:spcPts val="0"/>
              </a:spcAft>
            </a:pPr>
            <a:r>
              <a:rPr lang="en-US" sz="1200" b="1"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indent="-571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ADF has multiple Data Zones (Raw, Enriched, Refined, Tenant) which will be accessible directly or via SQL Like interface allowing self-service reporting, Analytics and execution of AI/ML use cases. </a:t>
            </a:r>
            <a:endParaRPr lang="en-US" sz="1200" dirty="0">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3"/>
              <a:tabLst>
                <a:tab pos="457200" algn="l"/>
              </a:tabLst>
            </a:pPr>
            <a:r>
              <a:rPr lang="en-US" sz="1200" dirty="0">
                <a:solidFill>
                  <a:srgbClr val="201F1E"/>
                </a:solidFill>
                <a:ea typeface="Times New Roman" panose="02020603050405020304" pitchFamily="18" charset="0"/>
                <a:cs typeface="Times New Roman" panose="02020603050405020304" pitchFamily="18" charset="0"/>
              </a:rPr>
              <a:t>The program has made significant progress using the current architecture and we need to be very thoughtful about impacts to the program’s budget, timeline, staff skills and re-work of making architectural changes. Hopefully this is more evolution than revolution. The transition to using cloud and open source technologies is a significant change management challenge and introducing more change without clear benefits will be difficult to communicate to our sponsors and team. There are some key requirements – change data capture, access and use, performance tuning, how to organize and store the data, automated balance control, tagging, metadata and ETL/ELT – that we have spent a significant amount of time on and we need to be careful about implications of changing.</a:t>
            </a:r>
            <a:endParaRPr lang="en-US" sz="1200" dirty="0">
              <a:solidFill>
                <a:srgbClr val="201F1E"/>
              </a:solidFill>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 </a:t>
            </a:r>
            <a:r>
              <a:rPr lang="en-US" sz="1200" dirty="0">
                <a:solidFill>
                  <a:srgbClr val="2E75B6"/>
                </a:solidFill>
                <a:ea typeface="Times New Roman" panose="02020603050405020304" pitchFamily="18" charset="0"/>
                <a:cs typeface="Times New Roman" panose="02020603050405020304" pitchFamily="18" charset="0"/>
              </a:rPr>
              <a:t>Existing work around Shared services (automation, metadata etc.) can be leveraged if there are not much code changes involved, most of the other work items will need to developed using new technologies, Common reusable framework/accelerators are recommended to expedite work.  </a:t>
            </a:r>
            <a:endParaRPr lang="en-US" sz="1200" dirty="0">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4"/>
              <a:tabLst>
                <a:tab pos="457200" algn="l"/>
              </a:tabLst>
            </a:pPr>
            <a:r>
              <a:rPr lang="en-US" sz="1200" dirty="0">
                <a:solidFill>
                  <a:srgbClr val="201F1E"/>
                </a:solidFill>
                <a:ea typeface="Times New Roman" panose="02020603050405020304" pitchFamily="18" charset="0"/>
                <a:cs typeface="Times New Roman" panose="02020603050405020304" pitchFamily="18" charset="0"/>
              </a:rPr>
              <a:t>Looking more specifically at the architecture, there are some crux questions we need to answer:</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tabLst>
                <a:tab pos="914400" algn="l"/>
              </a:tabLst>
            </a:pPr>
            <a:r>
              <a:rPr lang="en-US" sz="1200" dirty="0">
                <a:solidFill>
                  <a:srgbClr val="201F1E"/>
                </a:solidFill>
                <a:ea typeface="Times New Roman" panose="02020603050405020304" pitchFamily="18" charset="0"/>
                <a:cs typeface="Times New Roman" panose="02020603050405020304" pitchFamily="18" charset="0"/>
              </a:rPr>
              <a:t>Is Hive the right technology to lay down KP data in the data lake to support our analytic use-cases? And, in what layers (refined, enriched, tenant) should Hive be used? And what format (ORC or parquet) should it be stored in?  Does this align with Microsoft vision and roadmap for Clear Lake, Babylon and Synapse? I got mixed signals from Microsoft, and think it will be important to have Microsoft confirm this. A change away from Hive will be a significant departure that will require re-work and will impact the budget and timeline of the program.</a:t>
            </a:r>
            <a:endParaRPr lang="en-US" sz="1200" dirty="0">
              <a:solidFill>
                <a:srgbClr val="201F1E"/>
              </a:solidFill>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400050" marR="0" indent="-571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Hive is not true RDBS and not designed to support high volume of querying, therefore alternative needs to be looked at to support variety of use cases within KP. Details have been provided in the attached ppt.</a:t>
            </a:r>
            <a:endParaRPr lang="en-US" sz="1200" dirty="0">
              <a:ea typeface="Calibri" panose="020F0502020204030204" pitchFamily="34" charset="0"/>
              <a:cs typeface="Times New Roman" panose="02020603050405020304" pitchFamily="18" charset="0"/>
            </a:endParaRPr>
          </a:p>
          <a:p>
            <a:pPr>
              <a:lnSpc>
                <a:spcPct val="107000"/>
              </a:lnSpc>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7297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 (cont’d)</a:t>
            </a:r>
            <a:endParaRPr lang="en-US" sz="2800" b="1" dirty="0"/>
          </a:p>
        </p:txBody>
      </p:sp>
      <p:sp>
        <p:nvSpPr>
          <p:cNvPr id="3" name="Rectangle 2">
            <a:extLst>
              <a:ext uri="{FF2B5EF4-FFF2-40B4-BE49-F238E27FC236}">
                <a16:creationId xmlns:a16="http://schemas.microsoft.com/office/drawing/2014/main" id="{42472783-886B-4807-82A5-186F3601E2A8}"/>
              </a:ext>
            </a:extLst>
          </p:cNvPr>
          <p:cNvSpPr/>
          <p:nvPr/>
        </p:nvSpPr>
        <p:spPr>
          <a:xfrm>
            <a:off x="250188" y="941460"/>
            <a:ext cx="11498466" cy="4233595"/>
          </a:xfrm>
          <a:prstGeom prst="rect">
            <a:avLst/>
          </a:prstGeom>
        </p:spPr>
        <p:txBody>
          <a:bodyPr wrap="square">
            <a:spAutoFit/>
          </a:bodyPr>
          <a:lstStyle/>
          <a:p>
            <a:pPr marL="230188" indent="-230188">
              <a:lnSpc>
                <a:spcPct val="107000"/>
              </a:lnSpc>
            </a:pPr>
            <a:r>
              <a:rPr lang="en-US" sz="1200" dirty="0">
                <a:solidFill>
                  <a:srgbClr val="201F1E"/>
                </a:solidFill>
                <a:ea typeface="Times New Roman" panose="02020603050405020304" pitchFamily="18" charset="0"/>
                <a:cs typeface="Times New Roman" panose="02020603050405020304" pitchFamily="18" charset="0"/>
              </a:rPr>
              <a:t>b.   Do we need to introduce a data warehousing layer to the ADF architecture? If so, does it fit just in the tenant zone, or in refined and enriched as well? Our current architecture is ambiguous. In 2019 RMA attempted to use Hive plus LLAP and it was very challenging. RADA was able to make it work. Using Hive in all zones has benefits (integrated security, less copies of data, easier to support one technology, etc.) but there are concerns about the cost to develop and maintain data in Hive, if it will support automated performance tuning, cloud optimization, </a:t>
            </a:r>
            <a:r>
              <a:rPr lang="en-US" sz="1200" dirty="0" err="1">
                <a:solidFill>
                  <a:srgbClr val="201F1E"/>
                </a:solidFill>
                <a:ea typeface="Times New Roman" panose="02020603050405020304" pitchFamily="18" charset="0"/>
                <a:cs typeface="Times New Roman" panose="02020603050405020304" pitchFamily="18" charset="0"/>
              </a:rPr>
              <a:t>etc</a:t>
            </a:r>
            <a:r>
              <a:rPr lang="en-US" sz="1200" dirty="0">
                <a:solidFill>
                  <a:srgbClr val="201F1E"/>
                </a:solidFill>
                <a:ea typeface="Times New Roman" panose="02020603050405020304" pitchFamily="18" charset="0"/>
                <a:cs typeface="Times New Roman" panose="02020603050405020304" pitchFamily="18" charset="0"/>
              </a:rPr>
              <a:t> like Snowflake and if it will continue to be supported and advanced.</a:t>
            </a:r>
            <a:endParaRPr lang="en-US" sz="1200" dirty="0">
              <a:solidFill>
                <a:srgbClr val="201F1E"/>
              </a:solidFill>
              <a:ea typeface="Calibri" panose="020F0502020204030204" pitchFamily="34" charset="0"/>
              <a:cs typeface="Times New Roman" panose="02020603050405020304" pitchFamily="18" charset="0"/>
            </a:endParaRPr>
          </a:p>
          <a:p>
            <a:pPr marL="396875" marR="0" indent="-396875">
              <a:lnSpc>
                <a:spcPct val="107000"/>
              </a:lnSpc>
              <a:spcBef>
                <a:spcPts val="0"/>
              </a:spcBef>
              <a:spcAft>
                <a:spcPts val="0"/>
              </a:spcAft>
            </a:pPr>
            <a:endParaRPr lang="en-US" sz="1200" b="1" dirty="0">
              <a:solidFill>
                <a:srgbClr val="2E75B6"/>
              </a:solidFill>
              <a:ea typeface="Times New Roman" panose="02020603050405020304" pitchFamily="18" charset="0"/>
              <a:cs typeface="Times New Roman" panose="02020603050405020304" pitchFamily="18" charset="0"/>
            </a:endParaRPr>
          </a:p>
          <a:p>
            <a:pPr marL="396875"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Tenant zone will leverage database and have data warehouse like data structures to provide coverage for variety of analytical user queries, rest of the zones will be accessible via SQL like interface but do not need to have data warehouse like data structures.</a:t>
            </a:r>
            <a:endParaRPr lang="en-US" sz="1200" dirty="0">
              <a:ea typeface="Calibri" panose="020F0502020204030204" pitchFamily="34" charset="0"/>
              <a:cs typeface="Times New Roman" panose="02020603050405020304" pitchFamily="18" charset="0"/>
            </a:endParaRPr>
          </a:p>
          <a:p>
            <a:pPr indent="400050">
              <a:lnSpc>
                <a:spcPct val="107000"/>
              </a:lnSpc>
            </a:pPr>
            <a:endParaRPr lang="en-US" sz="1200" dirty="0">
              <a:ea typeface="Calibri" panose="020F0502020204030204" pitchFamily="34" charset="0"/>
              <a:cs typeface="Times New Roman" panose="02020603050405020304" pitchFamily="18" charset="0"/>
            </a:endParaRPr>
          </a:p>
          <a:p>
            <a:pPr marL="230188" marR="0" lvl="1" indent="-230188">
              <a:lnSpc>
                <a:spcPct val="107000"/>
              </a:lnSpc>
              <a:spcBef>
                <a:spcPts val="0"/>
              </a:spcBef>
              <a:spcAft>
                <a:spcPts val="0"/>
              </a:spcAft>
              <a:buFont typeface="+mj-lt"/>
              <a:buAutoNum type="alphaLcPeriod" startAt="3"/>
              <a:tabLst>
                <a:tab pos="914400" algn="l"/>
              </a:tabLst>
            </a:pPr>
            <a:r>
              <a:rPr lang="en-US" sz="1200" dirty="0">
                <a:solidFill>
                  <a:srgbClr val="201F1E"/>
                </a:solidFill>
                <a:ea typeface="Times New Roman" panose="02020603050405020304" pitchFamily="18" charset="0"/>
                <a:cs typeface="Times New Roman" panose="02020603050405020304" pitchFamily="18" charset="0"/>
              </a:rPr>
              <a:t>If we should introduce a data warehouse layer, how do we evaluate between Snowflake and SQL Server DW? Snowflake is ready now, was designed for cloud based data warehousing, has a very strong and happy user base. That said, to achieve many of the benefits requires another copy of the data into a proprietary format. The Microsoft vision for Synapse seemed compelling, especially the ability for the data warehouse to draw data into cache instead of making a copy of the data. That said, it is not yet available. How tight of integration will there be between SQL Server DW and Synapse? If we use SQL Server DW now will it make transition to Synapse easier? As we’ve mentioned before, for structured data warehousing we want a single solution pattern to reduce cost and ensure integration and consistency.</a:t>
            </a:r>
            <a:endParaRPr lang="en-US" sz="1200" dirty="0">
              <a:solidFill>
                <a:srgbClr val="201F1E"/>
              </a:solidFill>
              <a:ea typeface="Calibri" panose="020F0502020204030204" pitchFamily="34" charset="0"/>
              <a:cs typeface="Times New Roman" panose="02020603050405020304" pitchFamily="18" charset="0"/>
            </a:endParaRPr>
          </a:p>
          <a:p>
            <a:pPr indent="400050">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R="0" indent="4000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SQL DWH and Synapse Analytics are same from data base standpoint; Additional components of Synapse studio are to address multiple data management needs. </a:t>
            </a:r>
            <a:endParaRPr lang="en-US" sz="1200" dirty="0">
              <a:ea typeface="Calibri" panose="020F0502020204030204" pitchFamily="34" charset="0"/>
              <a:cs typeface="Times New Roman" panose="02020603050405020304" pitchFamily="18" charset="0"/>
            </a:endParaRPr>
          </a:p>
          <a:p>
            <a:pPr indent="400050">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30188" marR="0" lvl="1" indent="-230188">
              <a:lnSpc>
                <a:spcPct val="107000"/>
              </a:lnSpc>
              <a:spcBef>
                <a:spcPts val="0"/>
              </a:spcBef>
              <a:spcAft>
                <a:spcPts val="0"/>
              </a:spcAft>
              <a:buFont typeface="+mj-lt"/>
              <a:buAutoNum type="alphaLcPeriod" startAt="4"/>
              <a:tabLst>
                <a:tab pos="914400" algn="l"/>
              </a:tabLst>
            </a:pPr>
            <a:r>
              <a:rPr lang="en-US" sz="1200" dirty="0">
                <a:solidFill>
                  <a:srgbClr val="201F1E"/>
                </a:solidFill>
                <a:ea typeface="Times New Roman" panose="02020603050405020304" pitchFamily="18" charset="0"/>
                <a:cs typeface="Times New Roman" panose="02020603050405020304" pitchFamily="18" charset="0"/>
              </a:rPr>
              <a:t>Since the beginning of the program there have been concerns about having KP develop an ETL tool. We’ve asked on several occasions to review this. At the 1/24 meeting Microsoft also asked about this decision. What is the future of DET? One of the Tech Review recommendations was to look at Informatica BDM. Would this replace DET? Would we use DET for some aspects of the solution? And, given tight integration with Microsoft, should we consider Azure Data Factory?</a:t>
            </a:r>
            <a:endParaRPr lang="en-US" sz="1200" dirty="0">
              <a:solidFill>
                <a:srgbClr val="201F1E"/>
              </a:solidFill>
              <a:ea typeface="Calibri" panose="020F0502020204030204" pitchFamily="34" charset="0"/>
              <a:cs typeface="Times New Roman" panose="02020603050405020304" pitchFamily="18" charset="0"/>
            </a:endParaRPr>
          </a:p>
          <a:p>
            <a:pPr marR="0" indent="40005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R="0" indent="4000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Single Data Engineering toolkit is recommended on Azure which will be combination of Azure Data Factory with Databricks</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20224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a:t>
            </a:r>
            <a:r>
              <a:rPr lang="en-US" b="1" dirty="0"/>
              <a:t>Kaiser A2O Reference Architecture - Raw in Azure Synapse</a:t>
            </a:r>
            <a:endParaRPr lang="en-US" sz="2800" b="1" dirty="0"/>
          </a:p>
        </p:txBody>
      </p:sp>
      <p:sp>
        <p:nvSpPr>
          <p:cNvPr id="3" name="Rectangle 2">
            <a:extLst>
              <a:ext uri="{FF2B5EF4-FFF2-40B4-BE49-F238E27FC236}">
                <a16:creationId xmlns:a16="http://schemas.microsoft.com/office/drawing/2014/main" id="{84B954B0-084D-4F86-8A62-28678A1879BA}"/>
              </a:ext>
            </a:extLst>
          </p:cNvPr>
          <p:cNvSpPr/>
          <p:nvPr/>
        </p:nvSpPr>
        <p:spPr bwMode="auto">
          <a:xfrm rot="20515638">
            <a:off x="591129" y="2632364"/>
            <a:ext cx="10538691" cy="960581"/>
          </a:xfrm>
          <a:prstGeom prst="rect">
            <a:avLst/>
          </a:prstGeom>
          <a:solidFill>
            <a:srgbClr val="FFFF00"/>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a:ln>
                  <a:noFill/>
                </a:ln>
                <a:solidFill>
                  <a:srgbClr val="FF0000"/>
                </a:solidFill>
                <a:effectLst/>
                <a:latin typeface="+mn-lt"/>
                <a:cs typeface="Arial" charset="0"/>
              </a:rPr>
              <a:t>Slide to be provided by Microsoft</a:t>
            </a:r>
          </a:p>
        </p:txBody>
      </p:sp>
    </p:spTree>
    <p:extLst>
      <p:ext uri="{BB962C8B-B14F-4D97-AF65-F5344CB8AC3E}">
        <p14:creationId xmlns:p14="http://schemas.microsoft.com/office/powerpoint/2010/main" val="27406181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9C08DD-34DF-4409-8DAE-1470AF517613}"/>
              </a:ext>
            </a:extLst>
          </p:cNvPr>
          <p:cNvPicPr>
            <a:picLocks noChangeAspect="1"/>
          </p:cNvPicPr>
          <p:nvPr/>
        </p:nvPicPr>
        <p:blipFill>
          <a:blip r:embed="rId3"/>
          <a:stretch>
            <a:fillRect/>
          </a:stretch>
        </p:blipFill>
        <p:spPr>
          <a:xfrm>
            <a:off x="411422" y="766618"/>
            <a:ext cx="11369157" cy="5571389"/>
          </a:xfrm>
          <a:prstGeom prst="rect">
            <a:avLst/>
          </a:prstGeom>
        </p:spPr>
      </p:pic>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a:t>
            </a:r>
            <a:r>
              <a:rPr lang="en-US" b="1" dirty="0"/>
              <a:t>Kaiser A2O Reference Architecture - Raw in Snowflake</a:t>
            </a:r>
            <a:endParaRPr lang="en-US" sz="2800" b="1" dirty="0"/>
          </a:p>
        </p:txBody>
      </p:sp>
    </p:spTree>
    <p:extLst>
      <p:ext uri="{BB962C8B-B14F-4D97-AF65-F5344CB8AC3E}">
        <p14:creationId xmlns:p14="http://schemas.microsoft.com/office/powerpoint/2010/main" val="27183416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F40C94-E225-41A5-BB27-CB26DE96689F}"/>
              </a:ext>
            </a:extLst>
          </p:cNvPr>
          <p:cNvSpPr/>
          <p:nvPr/>
        </p:nvSpPr>
        <p:spPr bwMode="auto">
          <a:xfrm>
            <a:off x="1939636" y="851932"/>
            <a:ext cx="10058401" cy="5473201"/>
          </a:xfrm>
          <a:prstGeom prst="rect">
            <a:avLst/>
          </a:prstGeom>
          <a:solidFill>
            <a:srgbClr val="EAEAEA"/>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 Microsoft Azure Synapse - Key Benefits</a:t>
            </a:r>
            <a:endParaRPr lang="en-US" sz="2800" b="1" dirty="0"/>
          </a:p>
        </p:txBody>
      </p:sp>
      <p:sp>
        <p:nvSpPr>
          <p:cNvPr id="2" name="Rectangle 1">
            <a:extLst>
              <a:ext uri="{FF2B5EF4-FFF2-40B4-BE49-F238E27FC236}">
                <a16:creationId xmlns:a16="http://schemas.microsoft.com/office/drawing/2014/main" id="{4A941AE7-AFCA-4FE7-9B3B-097D83C87278}"/>
              </a:ext>
            </a:extLst>
          </p:cNvPr>
          <p:cNvSpPr/>
          <p:nvPr/>
        </p:nvSpPr>
        <p:spPr>
          <a:xfrm>
            <a:off x="1939637" y="805752"/>
            <a:ext cx="4946904" cy="5419304"/>
          </a:xfrm>
          <a:prstGeom prst="rect">
            <a:avLst/>
          </a:prstGeom>
        </p:spPr>
        <p:txBody>
          <a:bodyPr wrap="square">
            <a:spAutoFit/>
          </a:bodyPr>
          <a:lstStyle/>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Limitless scale; Powerful Insights; Unified platform &amp; experience - integration, management, metastore, monitoring, SQL, Apache Spark ADLS and ADLS Gen2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Unmatched unified security model - row level, column level &amp; dynamic data masking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AAD trust architecture for security and access control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Detect and investigate anomalous database activity and actionable alerts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30+ industry leading compliances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Label management for the entire Azure tenant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Azure Synapse Analytics- Ingest, Explore, Prep and Serve all in a single pane of glass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Many modern languages support: SQL, Python, .NET, Java, Scala and 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Resultset caching, Materialized Views, Ordered Columnstore, and JSON support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Simple ingestion with ADF COPY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Notebooks support and Code free data flows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Polybase parallel structured streaming to directly load into Azure Blob Storage and SQL DW</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Databricks SQL DW connector for batch and structured streaming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High Concurrency (via scale out), Lower latency SLA (&lt;3 sec)</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Data Acquisition – ADF and cloud-based data integration platform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Data Preparation - Azure Databricks provides superior data preparation capabilities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Tenant Processing - a </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limitless analytics service</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and enterprise data warehouse</a:t>
            </a: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Data ingestion from various sources: SFTP, SAP, Amazon S3, Google </a:t>
            </a:r>
            <a:r>
              <a:rPr lang="en-US"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BigQuery</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SQL Server, Oracle, Teradata, File, APIs, etc.</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F4E32F5-4144-491F-B227-643AC80849FB}"/>
              </a:ext>
            </a:extLst>
          </p:cNvPr>
          <p:cNvSpPr/>
          <p:nvPr/>
        </p:nvSpPr>
        <p:spPr>
          <a:xfrm>
            <a:off x="7042737" y="819607"/>
            <a:ext cx="4946904" cy="5419304"/>
          </a:xfrm>
          <a:prstGeom prst="rect">
            <a:avLst/>
          </a:prstGeom>
        </p:spPr>
        <p:txBody>
          <a:bodyPr wrap="square">
            <a:spAutoFit/>
          </a:bodyPr>
          <a:lstStyle/>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ADF for data integration - serverless, scalable and Hybrid. Data movement at scale (up to 2GB/s in the cloud. Per job elasticity up to 4GB/s.  30+ PBs of data moved monthly; 2PB data from S3 to Blob in &lt;11 days; 1PB from S3 to Blob over 10Gbps private link</a:t>
            </a: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90+ Built in Connectors &amp; Growing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Data pipeline Orchestration at Scale; AML as a step in Data pipeline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Code-free data transformation, analytics at scale; and wrangling dataflow (preview)</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Support for AI, ML, IoT, Intelligent Apps / Business Intelligence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Native Prediction/Scoring (preview)</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ADF templates for head start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Lift &amp; shift existing SSIS Package Execution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Cost effective: serverless, Pay-as-you-go</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Best in class monitoring and management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Azure Data Discovery &amp; Governance (Babylon) - A single pane of glass to Inventory data; Discover &amp; curate; Assess compliance &amp; protection; Set &amp; manage data policy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Data Consumers &amp; producers - what data do I have; what is in the data; where data originated; can I change it; can I trust data; who else has used data? Who is using data and for what purpose? is data compliant with regulations and policies?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Azure Databricks and Delta lake provide the latest analytics and Insights</a:t>
            </a: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Delta Lake provides ACID, Rollbacks and time travel capabilities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Simpler architecture for A20 Digital Data Platform - removal of HDI HBase, HDI Hive, HDI Hive LLAP and SQL Server Analysis Services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Gradual replacement of Data Engineering Kit with ADF</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7096C5E-6AEA-45C4-A2E7-74B4193EF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 y="2463380"/>
            <a:ext cx="1931240" cy="1931240"/>
          </a:xfrm>
          <a:prstGeom prst="rect">
            <a:avLst/>
          </a:prstGeom>
        </p:spPr>
      </p:pic>
      <p:sp>
        <p:nvSpPr>
          <p:cNvPr id="4" name="TextBox 3">
            <a:extLst>
              <a:ext uri="{FF2B5EF4-FFF2-40B4-BE49-F238E27FC236}">
                <a16:creationId xmlns:a16="http://schemas.microsoft.com/office/drawing/2014/main" id="{76BF4CAE-1E88-44EA-8D50-03EEE1DED4AD}"/>
              </a:ext>
            </a:extLst>
          </p:cNvPr>
          <p:cNvSpPr txBox="1"/>
          <p:nvPr/>
        </p:nvSpPr>
        <p:spPr>
          <a:xfrm>
            <a:off x="7895645" y="286247"/>
            <a:ext cx="3943847" cy="246221"/>
          </a:xfrm>
          <a:prstGeom prst="rect">
            <a:avLst/>
          </a:prstGeom>
          <a:solidFill>
            <a:srgbClr val="FFFF00"/>
          </a:solidFill>
        </p:spPr>
        <p:txBody>
          <a:bodyPr wrap="square" lIns="0" tIns="0" rIns="0" bIns="0" rtlCol="0">
            <a:spAutoFit/>
          </a:bodyPr>
          <a:lstStyle/>
          <a:p>
            <a:r>
              <a:rPr lang="en-US" sz="1600" b="1" dirty="0">
                <a:solidFill>
                  <a:srgbClr val="FF0000"/>
                </a:solidFill>
                <a:latin typeface="+mn-lt"/>
              </a:rPr>
              <a:t>Summarize better. </a:t>
            </a:r>
          </a:p>
        </p:txBody>
      </p:sp>
    </p:spTree>
    <p:extLst>
      <p:ext uri="{BB962C8B-B14F-4D97-AF65-F5344CB8AC3E}">
        <p14:creationId xmlns:p14="http://schemas.microsoft.com/office/powerpoint/2010/main" val="109306922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Snowflake</a:t>
            </a:r>
            <a:endParaRPr lang="en-US" sz="2800" b="1" dirty="0"/>
          </a:p>
        </p:txBody>
      </p:sp>
      <p:sp>
        <p:nvSpPr>
          <p:cNvPr id="4" name="Rectangle 3">
            <a:extLst>
              <a:ext uri="{FF2B5EF4-FFF2-40B4-BE49-F238E27FC236}">
                <a16:creationId xmlns:a16="http://schemas.microsoft.com/office/drawing/2014/main" id="{674667C4-F5E1-4718-B0E7-E01DCD34164F}"/>
              </a:ext>
            </a:extLst>
          </p:cNvPr>
          <p:cNvSpPr/>
          <p:nvPr/>
        </p:nvSpPr>
        <p:spPr>
          <a:xfrm>
            <a:off x="3943925" y="874976"/>
            <a:ext cx="7684655" cy="5367495"/>
          </a:xfrm>
          <a:prstGeom prst="rect">
            <a:avLst/>
          </a:prstGeom>
        </p:spPr>
        <p:txBody>
          <a:bodyPr wrap="square">
            <a:spAutoFit/>
          </a:bodyPr>
          <a:lstStyle/>
          <a:p>
            <a:pPr marL="171450" indent="-171450">
              <a:lnSpc>
                <a:spcPct val="107000"/>
              </a:lnSpc>
              <a:buFont typeface="Arial" panose="020B0604020202020204" pitchFamily="34" charset="0"/>
              <a:buChar char="•"/>
            </a:pPr>
            <a:r>
              <a:rPr lang="en-US" sz="1200" dirty="0">
                <a:solidFill>
                  <a:srgbClr val="000000"/>
                </a:solidFill>
              </a:rPr>
              <a:t>Snowflake is a SaaS offering.</a:t>
            </a:r>
          </a:p>
          <a:p>
            <a:pPr marL="171450" indent="-171450">
              <a:lnSpc>
                <a:spcPct val="107000"/>
              </a:lnSpc>
              <a:buFont typeface="Arial" panose="020B0604020202020204" pitchFamily="34" charset="0"/>
              <a:buChar char="•"/>
            </a:pPr>
            <a:r>
              <a:rPr lang="en-US" sz="1200" dirty="0">
                <a:solidFill>
                  <a:srgbClr val="000000"/>
                </a:solidFill>
              </a:rPr>
              <a:t>Multi-cluster, shared data architecture to process enormous quantities of data with maximum speed and efficiency.</a:t>
            </a:r>
          </a:p>
          <a:p>
            <a:endParaRPr lang="en-US" sz="1200" dirty="0">
              <a:solidFill>
                <a:srgbClr val="000000"/>
              </a:solidFill>
            </a:endParaRPr>
          </a:p>
          <a:p>
            <a:pPr marL="171450" indent="-171450">
              <a:buFont typeface="Arial" panose="020B0604020202020204" pitchFamily="34" charset="0"/>
              <a:buChar char="•"/>
            </a:pPr>
            <a:r>
              <a:rPr lang="en-US" sz="1200" dirty="0">
                <a:solidFill>
                  <a:srgbClr val="201F1E"/>
                </a:solidFill>
              </a:rPr>
              <a:t>Micro-Partitioning</a:t>
            </a:r>
            <a:endParaRPr lang="en-US" sz="1200" dirty="0">
              <a:solidFill>
                <a:srgbClr val="000000"/>
              </a:solidFill>
            </a:endParaRPr>
          </a:p>
          <a:p>
            <a:pPr marL="628650" lvl="1" indent="-171450">
              <a:buFont typeface="Courier New" panose="02070309020205020404" pitchFamily="49" charset="0"/>
              <a:buChar char="o"/>
            </a:pPr>
            <a:r>
              <a:rPr lang="en-US" sz="1200" dirty="0">
                <a:solidFill>
                  <a:srgbClr val="201F1E"/>
                </a:solidFill>
              </a:rPr>
              <a:t>Automatic Micro-Partitioning. </a:t>
            </a:r>
            <a:endParaRPr lang="en-US" sz="1200" dirty="0">
              <a:solidFill>
                <a:srgbClr val="000000"/>
              </a:solidFill>
            </a:endParaRPr>
          </a:p>
          <a:p>
            <a:pPr marL="628650" lvl="1" indent="-171450">
              <a:buFont typeface="Courier New" panose="02070309020205020404" pitchFamily="49" charset="0"/>
              <a:buChar char="o"/>
            </a:pPr>
            <a:r>
              <a:rPr lang="en-US" sz="1200" dirty="0">
                <a:solidFill>
                  <a:srgbClr val="000000"/>
                </a:solidFill>
              </a:rPr>
              <a:t>Groups of rows mapped into individual micro-partitions, organized in a columnar fashion.</a:t>
            </a:r>
          </a:p>
          <a:p>
            <a:pPr marL="628650" lvl="1" indent="-171450">
              <a:lnSpc>
                <a:spcPct val="107000"/>
              </a:lnSpc>
              <a:buFont typeface="Courier New" panose="02070309020205020404" pitchFamily="49" charset="0"/>
              <a:buChar char="o"/>
            </a:pPr>
            <a:r>
              <a:rPr lang="en-US" sz="1200" dirty="0">
                <a:solidFill>
                  <a:srgbClr val="000000"/>
                </a:solidFill>
              </a:rPr>
              <a:t>Extremely granular pruning of very large tables.</a:t>
            </a:r>
          </a:p>
          <a:p>
            <a:pPr marL="628650" lvl="1" indent="-171450">
              <a:lnSpc>
                <a:spcPct val="107000"/>
              </a:lnSpc>
              <a:buFont typeface="Courier New" panose="02070309020205020404" pitchFamily="49" charset="0"/>
              <a:buChar char="o"/>
            </a:pPr>
            <a:r>
              <a:rPr lang="en-US" sz="1200" dirty="0">
                <a:solidFill>
                  <a:srgbClr val="000000"/>
                </a:solidFill>
              </a:rPr>
              <a:t>All metadata about all rows stored in a micro-partition.</a:t>
            </a:r>
          </a:p>
          <a:p>
            <a:pPr marL="628650" lvl="1" indent="-171450">
              <a:lnSpc>
                <a:spcPct val="107000"/>
              </a:lnSpc>
              <a:buFont typeface="Courier New" panose="02070309020205020404" pitchFamily="49" charset="0"/>
              <a:buChar char="o"/>
            </a:pPr>
            <a:r>
              <a:rPr lang="en-US" sz="1200" dirty="0">
                <a:solidFill>
                  <a:srgbClr val="000000"/>
                </a:solidFill>
              </a:rPr>
              <a:t>Automatically most efficient compression algorithm.</a:t>
            </a:r>
          </a:p>
          <a:p>
            <a:pPr>
              <a:lnSpc>
                <a:spcPct val="107000"/>
              </a:lnSpc>
            </a:pPr>
            <a:r>
              <a:rPr lang="en-US" sz="1200" dirty="0">
                <a:solidFill>
                  <a:srgbClr val="000000"/>
                </a:solidFill>
              </a:rPr>
              <a:t> </a:t>
            </a:r>
          </a:p>
          <a:p>
            <a:pPr marL="171450" indent="-171450">
              <a:lnSpc>
                <a:spcPct val="107000"/>
              </a:lnSpc>
              <a:buFont typeface="Arial" panose="020B0604020202020204" pitchFamily="34" charset="0"/>
              <a:buChar char="•"/>
            </a:pPr>
            <a:r>
              <a:rPr lang="en-US" sz="1200" dirty="0">
                <a:solidFill>
                  <a:srgbClr val="000000"/>
                </a:solidFill>
              </a:rPr>
              <a:t>Virtual Warehouse</a:t>
            </a:r>
          </a:p>
          <a:p>
            <a:pPr marL="628650" indent="-166688">
              <a:lnSpc>
                <a:spcPct val="107000"/>
              </a:lnSpc>
              <a:buFont typeface="Courier New" panose="02070309020205020404" pitchFamily="49" charset="0"/>
              <a:buChar char="o"/>
            </a:pPr>
            <a:r>
              <a:rPr lang="en-US" sz="1200" dirty="0">
                <a:solidFill>
                  <a:srgbClr val="000000"/>
                </a:solidFill>
              </a:rPr>
              <a:t>A cluster of compute resources; provides resources, such as CPU, memory, and temporary storage, to perform DML operations. </a:t>
            </a:r>
          </a:p>
          <a:p>
            <a:pPr marL="628650" indent="-171450">
              <a:lnSpc>
                <a:spcPct val="107000"/>
              </a:lnSpc>
              <a:buFont typeface="Courier New" panose="02070309020205020404" pitchFamily="49" charset="0"/>
              <a:buChar char="o"/>
            </a:pPr>
            <a:r>
              <a:rPr lang="en-US" sz="1200" dirty="0">
                <a:solidFill>
                  <a:srgbClr val="000000"/>
                </a:solidFill>
              </a:rPr>
              <a:t>No limit to number of warehouses within an account.</a:t>
            </a:r>
          </a:p>
          <a:p>
            <a:pPr marL="457200">
              <a:lnSpc>
                <a:spcPct val="107000"/>
              </a:lnSpc>
            </a:pPr>
            <a:r>
              <a:rPr lang="en-US" sz="1200" dirty="0">
                <a:solidFill>
                  <a:srgbClr val="000000"/>
                </a:solidFill>
              </a:rPr>
              <a:t> </a:t>
            </a:r>
          </a:p>
          <a:p>
            <a:pPr marL="171450" indent="-171450">
              <a:lnSpc>
                <a:spcPct val="107000"/>
              </a:lnSpc>
              <a:buFont typeface="Arial" panose="020B0604020202020204" pitchFamily="34" charset="0"/>
              <a:buChar char="•"/>
            </a:pPr>
            <a:r>
              <a:rPr lang="en-US" sz="1200" dirty="0">
                <a:solidFill>
                  <a:srgbClr val="000000"/>
                </a:solidFill>
              </a:rPr>
              <a:t>Initial size of a compute cluster can be resized at any time.</a:t>
            </a:r>
          </a:p>
          <a:p>
            <a:pPr marL="171450" indent="-171450">
              <a:lnSpc>
                <a:spcPct val="107000"/>
              </a:lnSpc>
              <a:buFont typeface="Arial" panose="020B0604020202020204" pitchFamily="34" charset="0"/>
              <a:buChar char="•"/>
            </a:pPr>
            <a:r>
              <a:rPr lang="en-US" sz="1200" dirty="0">
                <a:solidFill>
                  <a:srgbClr val="000000"/>
                </a:solidFill>
              </a:rPr>
              <a:t>Multi-cluster warehouses deliver a consistent SLA to an unlimited number of concurrent users</a:t>
            </a:r>
          </a:p>
          <a:p>
            <a:pPr marL="171450" indent="-171450">
              <a:lnSpc>
                <a:spcPct val="107000"/>
              </a:lnSpc>
              <a:buFont typeface="Arial" panose="020B0604020202020204" pitchFamily="34" charset="0"/>
              <a:buChar char="•"/>
            </a:pPr>
            <a:r>
              <a:rPr lang="en-US" sz="1200" dirty="0">
                <a:solidFill>
                  <a:srgbClr val="000000"/>
                </a:solidFill>
              </a:rPr>
              <a:t>Native support for semi-structured data, including: Flexible-schema data types, automatic data conversion &amp; DB optimization</a:t>
            </a:r>
          </a:p>
          <a:p>
            <a:pPr marL="171450" indent="-171450">
              <a:lnSpc>
                <a:spcPct val="107000"/>
              </a:lnSpc>
              <a:buFont typeface="Arial" panose="020B0604020202020204" pitchFamily="34" charset="0"/>
              <a:buChar char="•"/>
            </a:pPr>
            <a:r>
              <a:rPr lang="en-US" sz="1200" dirty="0">
                <a:solidFill>
                  <a:srgbClr val="000000"/>
                </a:solidFill>
              </a:rPr>
              <a:t>Per-second, usage-based pricing for compute and storage</a:t>
            </a:r>
          </a:p>
          <a:p>
            <a:pPr marL="171450" indent="-171450">
              <a:lnSpc>
                <a:spcPct val="107000"/>
              </a:lnSpc>
              <a:buFont typeface="Arial" panose="020B0604020202020204" pitchFamily="34" charset="0"/>
              <a:buChar char="•"/>
            </a:pPr>
            <a:endParaRPr lang="en-US" sz="1200" dirty="0">
              <a:solidFill>
                <a:srgbClr val="000000"/>
              </a:solidFill>
            </a:endParaRPr>
          </a:p>
          <a:p>
            <a:pPr marL="171450" indent="-171450">
              <a:lnSpc>
                <a:spcPct val="107000"/>
              </a:lnSpc>
              <a:buFont typeface="Arial" panose="020B0604020202020204" pitchFamily="34" charset="0"/>
              <a:buChar char="•"/>
            </a:pPr>
            <a:r>
              <a:rPr lang="en-US" sz="1200" dirty="0">
                <a:solidFill>
                  <a:srgbClr val="000000"/>
                </a:solidFill>
              </a:rPr>
              <a:t>All data is encrypted in motion and at rest</a:t>
            </a:r>
          </a:p>
          <a:p>
            <a:pPr marL="171450" indent="-171450">
              <a:lnSpc>
                <a:spcPct val="107000"/>
              </a:lnSpc>
              <a:buFont typeface="Arial" panose="020B0604020202020204" pitchFamily="34" charset="0"/>
              <a:buChar char="•"/>
            </a:pPr>
            <a:r>
              <a:rPr lang="en-US" sz="1200" dirty="0">
                <a:solidFill>
                  <a:srgbClr val="000000"/>
                </a:solidFill>
              </a:rPr>
              <a:t>Two-factor and federation authentication with single sign-on. </a:t>
            </a:r>
          </a:p>
          <a:p>
            <a:pPr marL="171450" indent="-171450">
              <a:lnSpc>
                <a:spcPct val="107000"/>
              </a:lnSpc>
              <a:buFont typeface="Arial" panose="020B0604020202020204" pitchFamily="34" charset="0"/>
              <a:buChar char="•"/>
            </a:pPr>
            <a:r>
              <a:rPr lang="en-US" sz="1200" dirty="0">
                <a:solidFill>
                  <a:srgbClr val="000000"/>
                </a:solidFill>
              </a:rPr>
              <a:t>SOC 2 Type 2 certified on both AWS and Azure and support available for PHI data for HIPAA. </a:t>
            </a:r>
          </a:p>
          <a:p>
            <a:pPr marL="171450" indent="-171450">
              <a:lnSpc>
                <a:spcPct val="107000"/>
              </a:lnSpc>
              <a:buFont typeface="Arial" panose="020B0604020202020204" pitchFamily="34" charset="0"/>
              <a:buChar char="•"/>
            </a:pPr>
            <a:endParaRPr lang="en-US" sz="1200" dirty="0">
              <a:solidFill>
                <a:srgbClr val="000000"/>
              </a:solidFill>
            </a:endParaRPr>
          </a:p>
          <a:p>
            <a:pPr marL="171450" indent="-171450">
              <a:lnSpc>
                <a:spcPct val="107000"/>
              </a:lnSpc>
              <a:buFont typeface="Arial" panose="020B0604020202020204" pitchFamily="34" charset="0"/>
              <a:buChar char="•"/>
            </a:pPr>
            <a:r>
              <a:rPr lang="en-US" sz="1200" dirty="0">
                <a:solidFill>
                  <a:srgbClr val="000000"/>
                </a:solidFill>
              </a:rPr>
              <a:t>Disaster Recovery: Cross Cloud / Cross Region Database Replication</a:t>
            </a:r>
          </a:p>
          <a:p>
            <a:pPr marL="171450" indent="-171450">
              <a:lnSpc>
                <a:spcPct val="107000"/>
              </a:lnSpc>
              <a:buFont typeface="Arial" panose="020B0604020202020204" pitchFamily="34" charset="0"/>
              <a:buChar char="•"/>
            </a:pPr>
            <a:r>
              <a:rPr lang="en-US" sz="1200" dirty="0">
                <a:solidFill>
                  <a:srgbClr val="000000"/>
                </a:solidFill>
              </a:rPr>
              <a:t>Business Continuity: In-Region High Availability</a:t>
            </a:r>
            <a:endParaRPr lang="en-US" sz="1200" b="0" i="0" u="none" strike="noStrike" dirty="0">
              <a:solidFill>
                <a:srgbClr val="000000"/>
              </a:solidFill>
              <a:effectLst/>
            </a:endParaRPr>
          </a:p>
        </p:txBody>
      </p:sp>
      <p:pic>
        <p:nvPicPr>
          <p:cNvPr id="6" name="Picture 5">
            <a:extLst>
              <a:ext uri="{FF2B5EF4-FFF2-40B4-BE49-F238E27FC236}">
                <a16:creationId xmlns:a16="http://schemas.microsoft.com/office/drawing/2014/main" id="{2332E653-4657-4B73-BE58-CBDEF6785BDE}"/>
              </a:ext>
            </a:extLst>
          </p:cNvPr>
          <p:cNvPicPr>
            <a:picLocks noChangeAspect="1"/>
          </p:cNvPicPr>
          <p:nvPr/>
        </p:nvPicPr>
        <p:blipFill rotWithShape="1">
          <a:blip r:embed="rId3">
            <a:extLst>
              <a:ext uri="{28A0092B-C50C-407E-A947-70E740481C1C}">
                <a14:useLocalDpi xmlns:a14="http://schemas.microsoft.com/office/drawing/2010/main" val="0"/>
              </a:ext>
            </a:extLst>
          </a:blip>
          <a:srcRect l="7576" t="28597" r="7664" b="32920"/>
          <a:stretch/>
        </p:blipFill>
        <p:spPr>
          <a:xfrm>
            <a:off x="145712" y="3020737"/>
            <a:ext cx="3420774" cy="816526"/>
          </a:xfrm>
          <a:prstGeom prst="rect">
            <a:avLst/>
          </a:prstGeom>
        </p:spPr>
      </p:pic>
    </p:spTree>
    <p:extLst>
      <p:ext uri="{BB962C8B-B14F-4D97-AF65-F5344CB8AC3E}">
        <p14:creationId xmlns:p14="http://schemas.microsoft.com/office/powerpoint/2010/main" val="13113248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4A813-2540-4B1F-9061-453F123AC9CD}"/>
              </a:ext>
            </a:extLst>
          </p:cNvPr>
          <p:cNvPicPr>
            <a:picLocks noChangeAspect="1"/>
          </p:cNvPicPr>
          <p:nvPr/>
        </p:nvPicPr>
        <p:blipFill>
          <a:blip r:embed="rId2"/>
          <a:stretch>
            <a:fillRect/>
          </a:stretch>
        </p:blipFill>
        <p:spPr>
          <a:xfrm>
            <a:off x="365760" y="212851"/>
            <a:ext cx="11430000" cy="6044568"/>
          </a:xfrm>
          <a:prstGeom prst="rect">
            <a:avLst/>
          </a:prstGeom>
        </p:spPr>
      </p:pic>
    </p:spTree>
    <p:extLst>
      <p:ext uri="{BB962C8B-B14F-4D97-AF65-F5344CB8AC3E}">
        <p14:creationId xmlns:p14="http://schemas.microsoft.com/office/powerpoint/2010/main" val="29037469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C23F8A-B96C-49AD-8074-AB3AFED511D1}"/>
              </a:ext>
            </a:extLst>
          </p:cNvPr>
          <p:cNvSpPr/>
          <p:nvPr/>
        </p:nvSpPr>
        <p:spPr bwMode="auto">
          <a:xfrm>
            <a:off x="214601" y="945611"/>
            <a:ext cx="5852160" cy="2565918"/>
          </a:xfrm>
          <a:prstGeom prst="rect">
            <a:avLst/>
          </a:prstGeom>
          <a:gradFill flip="none" rotWithShape="1">
            <a:gsLst>
              <a:gs pos="0">
                <a:schemeClr val="bg1"/>
              </a:gs>
              <a:gs pos="86000">
                <a:schemeClr val="bg1">
                  <a:lumMod val="95000"/>
                </a:schemeClr>
              </a:gs>
            </a:gsLst>
            <a:lin ang="2700000" scaled="1"/>
            <a:tileRect/>
          </a:gradFill>
          <a:ln w="9525" cap="flat" cmpd="sng" algn="ctr">
            <a:solidFill>
              <a:schemeClr val="bg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15" name="Rectangle 14">
            <a:extLst>
              <a:ext uri="{FF2B5EF4-FFF2-40B4-BE49-F238E27FC236}">
                <a16:creationId xmlns:a16="http://schemas.microsoft.com/office/drawing/2014/main" id="{B90AD906-466F-48CE-8AF1-F281FDE93EA8}"/>
              </a:ext>
            </a:extLst>
          </p:cNvPr>
          <p:cNvSpPr/>
          <p:nvPr/>
        </p:nvSpPr>
        <p:spPr bwMode="auto">
          <a:xfrm>
            <a:off x="6102349" y="934363"/>
            <a:ext cx="5852160" cy="2565918"/>
          </a:xfrm>
          <a:prstGeom prst="rect">
            <a:avLst/>
          </a:prstGeom>
          <a:gradFill flip="none" rotWithShape="1">
            <a:gsLst>
              <a:gs pos="25000">
                <a:schemeClr val="bg1">
                  <a:lumMod val="95000"/>
                </a:schemeClr>
              </a:gs>
              <a:gs pos="100000">
                <a:schemeClr val="bg1"/>
              </a:gs>
            </a:gsLst>
            <a:path path="circle">
              <a:fillToRect t="100000" r="100000"/>
            </a:path>
            <a:tileRect l="-100000" b="-100000"/>
          </a:gradFill>
          <a:ln w="9525" cap="flat" cmpd="sng" algn="ctr">
            <a:solidFill>
              <a:schemeClr val="bg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16" name="Rectangle 15">
            <a:extLst>
              <a:ext uri="{FF2B5EF4-FFF2-40B4-BE49-F238E27FC236}">
                <a16:creationId xmlns:a16="http://schemas.microsoft.com/office/drawing/2014/main" id="{9D8A8F78-0EF6-415B-9243-93856882413F}"/>
              </a:ext>
            </a:extLst>
          </p:cNvPr>
          <p:cNvSpPr/>
          <p:nvPr/>
        </p:nvSpPr>
        <p:spPr bwMode="auto">
          <a:xfrm>
            <a:off x="215899" y="3551961"/>
            <a:ext cx="5852160" cy="2565918"/>
          </a:xfrm>
          <a:prstGeom prst="rect">
            <a:avLst/>
          </a:prstGeom>
          <a:gradFill flip="none" rotWithShape="1">
            <a:gsLst>
              <a:gs pos="0">
                <a:schemeClr val="bg1"/>
              </a:gs>
              <a:gs pos="86000">
                <a:schemeClr val="bg1">
                  <a:lumMod val="95000"/>
                </a:schemeClr>
              </a:gs>
            </a:gsLst>
            <a:lin ang="2700000" scaled="1"/>
            <a:tileRect/>
          </a:gradFill>
          <a:ln w="9525" cap="flat" cmpd="sng" algn="ctr">
            <a:solidFill>
              <a:schemeClr val="bg2">
                <a:lumMod val="20000"/>
                <a:lumOff val="8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endParaRPr lang="en-US" sz="1400" dirty="0">
              <a:cs typeface="Arial" charset="0"/>
            </a:endParaRPr>
          </a:p>
        </p:txBody>
      </p:sp>
      <p:sp>
        <p:nvSpPr>
          <p:cNvPr id="17" name="Rectangle 16">
            <a:extLst>
              <a:ext uri="{FF2B5EF4-FFF2-40B4-BE49-F238E27FC236}">
                <a16:creationId xmlns:a16="http://schemas.microsoft.com/office/drawing/2014/main" id="{C4D4B9CE-D53D-434F-B5B1-07B20A7528CD}"/>
              </a:ext>
            </a:extLst>
          </p:cNvPr>
          <p:cNvSpPr/>
          <p:nvPr/>
        </p:nvSpPr>
        <p:spPr bwMode="auto">
          <a:xfrm>
            <a:off x="6103647" y="3551961"/>
            <a:ext cx="5852160" cy="2565918"/>
          </a:xfrm>
          <a:prstGeom prst="rect">
            <a:avLst/>
          </a:prstGeom>
          <a:gradFill flip="none" rotWithShape="1">
            <a:gsLst>
              <a:gs pos="25000">
                <a:schemeClr val="bg1">
                  <a:lumMod val="95000"/>
                </a:schemeClr>
              </a:gs>
              <a:gs pos="100000">
                <a:schemeClr val="bg1"/>
              </a:gs>
            </a:gsLst>
            <a:path path="circle">
              <a:fillToRect t="100000" r="100000"/>
            </a:path>
            <a:tileRect l="-100000" b="-100000"/>
          </a:gradFill>
          <a:ln w="9525" cap="flat" cmpd="sng" algn="ctr">
            <a:solidFill>
              <a:schemeClr val="bg2">
                <a:lumMod val="20000"/>
                <a:lumOff val="8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endParaRPr lang="en-US" sz="1400" dirty="0">
              <a:cs typeface="Arial" charset="0"/>
            </a:endParaRPr>
          </a:p>
        </p:txBody>
      </p:sp>
      <p:sp>
        <p:nvSpPr>
          <p:cNvPr id="18" name="Oval 17">
            <a:extLst>
              <a:ext uri="{FF2B5EF4-FFF2-40B4-BE49-F238E27FC236}">
                <a16:creationId xmlns:a16="http://schemas.microsoft.com/office/drawing/2014/main" id="{A94E673D-4C4F-4F0A-A559-75C2262BB320}"/>
              </a:ext>
            </a:extLst>
          </p:cNvPr>
          <p:cNvSpPr/>
          <p:nvPr/>
        </p:nvSpPr>
        <p:spPr bwMode="auto">
          <a:xfrm>
            <a:off x="4732047" y="2139929"/>
            <a:ext cx="2743200" cy="2743200"/>
          </a:xfrm>
          <a:prstGeom prst="ellipse">
            <a:avLst/>
          </a:prstGeom>
          <a:solidFill>
            <a:srgbClr val="FFFF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i="0" u="none" strike="noStrike" normalizeH="0" baseline="0" dirty="0">
              <a:ln w="0"/>
              <a:effectLst>
                <a:outerShdw blurRad="38100" dist="19050" dir="2700000" algn="tl" rotWithShape="0">
                  <a:schemeClr val="dk1">
                    <a:alpha val="40000"/>
                  </a:schemeClr>
                </a:outerShdw>
              </a:effectLst>
              <a:latin typeface="+mn-lt"/>
              <a:cs typeface="Arial" charset="0"/>
            </a:endParaRPr>
          </a:p>
        </p:txBody>
      </p:sp>
      <p:sp>
        <p:nvSpPr>
          <p:cNvPr id="33" name="TextBox 32">
            <a:extLst>
              <a:ext uri="{FF2B5EF4-FFF2-40B4-BE49-F238E27FC236}">
                <a16:creationId xmlns:a16="http://schemas.microsoft.com/office/drawing/2014/main" id="{96088FF8-461E-4208-BC61-62A7EFAB4CF2}"/>
              </a:ext>
            </a:extLst>
          </p:cNvPr>
          <p:cNvSpPr txBox="1"/>
          <p:nvPr/>
        </p:nvSpPr>
        <p:spPr>
          <a:xfrm>
            <a:off x="504824" y="1291813"/>
            <a:ext cx="4414354" cy="1477328"/>
          </a:xfrm>
          <a:prstGeom prst="rect">
            <a:avLst/>
          </a:prstGeom>
          <a:noFill/>
        </p:spPr>
        <p:txBody>
          <a:bodyPr wrap="square" lIns="0" tIns="0" rIns="0" bIns="0" rtlCol="0">
            <a:spAutoFit/>
          </a:bodyPr>
          <a:lstStyle/>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a:t>
            </a:r>
            <a:r>
              <a:rPr lang="en-US" sz="1200" dirty="0" err="1"/>
              <a:t>Fusce</a:t>
            </a:r>
            <a:r>
              <a:rPr lang="en-US" sz="1200" dirty="0"/>
              <a:t> </a:t>
            </a:r>
            <a:r>
              <a:rPr lang="en-US" sz="1200" dirty="0" err="1"/>
              <a:t>hendrerit</a:t>
            </a:r>
            <a:r>
              <a:rPr lang="en-US" sz="1200" dirty="0"/>
              <a:t> </a:t>
            </a:r>
            <a:r>
              <a:rPr lang="en-US" sz="1200" dirty="0" err="1"/>
              <a:t>risus</a:t>
            </a:r>
            <a:r>
              <a:rPr lang="en-US" sz="1200" dirty="0"/>
              <a:t> a </a:t>
            </a:r>
            <a:r>
              <a:rPr lang="en-US" sz="1200" dirty="0" err="1"/>
              <a:t>justo</a:t>
            </a:r>
            <a:r>
              <a:rPr lang="en-US" sz="1200" dirty="0"/>
              <a:t> </a:t>
            </a:r>
            <a:r>
              <a:rPr lang="en-US" sz="1200" dirty="0" err="1"/>
              <a:t>porttitor</a:t>
            </a:r>
            <a:r>
              <a:rPr lang="en-US" sz="1200" dirty="0"/>
              <a:t> </a:t>
            </a:r>
            <a:r>
              <a:rPr lang="en-US" sz="1200" dirty="0" err="1"/>
              <a:t>faucibus</a:t>
            </a:r>
            <a:r>
              <a:rPr lang="en-US" sz="1200" dirty="0"/>
              <a:t>. Cras </a:t>
            </a:r>
            <a:r>
              <a:rPr lang="en-US" sz="1200" dirty="0" err="1"/>
              <a:t>vehicula</a:t>
            </a:r>
            <a:r>
              <a:rPr lang="en-US" sz="1200" dirty="0"/>
              <a:t> sed </a:t>
            </a:r>
            <a:r>
              <a:rPr lang="en-US" sz="1200" dirty="0" err="1"/>
              <a:t>lectus</a:t>
            </a:r>
            <a:r>
              <a:rPr lang="en-US" sz="1200" dirty="0"/>
              <a:t> vel </a:t>
            </a:r>
            <a:r>
              <a:rPr lang="en-US" sz="1200" dirty="0" err="1"/>
              <a:t>tristique</a:t>
            </a:r>
            <a:r>
              <a:rPr lang="en-US" sz="1200" dirty="0"/>
              <a:t>. Sed </a:t>
            </a:r>
            <a:r>
              <a:rPr lang="en-US" sz="1200" dirty="0" err="1"/>
              <a:t>rutrum</a:t>
            </a:r>
            <a:r>
              <a:rPr lang="en-US" sz="1200" dirty="0"/>
              <a:t>, </a:t>
            </a:r>
            <a:r>
              <a:rPr lang="en-US" sz="1200" dirty="0" err="1"/>
              <a:t>eros</a:t>
            </a:r>
            <a:r>
              <a:rPr lang="en-US" sz="1200" dirty="0"/>
              <a:t> fermentum </a:t>
            </a:r>
            <a:r>
              <a:rPr lang="en-US" sz="1200" dirty="0" err="1"/>
              <a:t>aliquam</a:t>
            </a:r>
            <a:r>
              <a:rPr lang="en-US" sz="1200" dirty="0"/>
              <a:t> </a:t>
            </a:r>
            <a:r>
              <a:rPr lang="en-US" sz="1200" dirty="0" err="1"/>
              <a:t>congue</a:t>
            </a:r>
            <a:r>
              <a:rPr lang="en-US" sz="1200" dirty="0"/>
              <a:t>, </a:t>
            </a:r>
            <a:r>
              <a:rPr lang="en-US" sz="1200" dirty="0" err="1"/>
              <a:t>felis</a:t>
            </a:r>
            <a:r>
              <a:rPr lang="en-US" sz="1200" dirty="0"/>
              <a:t> </a:t>
            </a:r>
            <a:r>
              <a:rPr lang="en-US" sz="1200" dirty="0" err="1"/>
              <a:t>justo</a:t>
            </a:r>
            <a:r>
              <a:rPr lang="en-US" sz="1200" dirty="0"/>
              <a:t> pulvinar ante, et pulvinar </a:t>
            </a:r>
            <a:r>
              <a:rPr lang="en-US" sz="1200" dirty="0" err="1"/>
              <a:t>justo</a:t>
            </a:r>
            <a:r>
              <a:rPr lang="en-US" sz="1200" dirty="0"/>
              <a:t> </a:t>
            </a:r>
            <a:r>
              <a:rPr lang="en-US" sz="1200" dirty="0" err="1"/>
              <a:t>tortor</a:t>
            </a:r>
            <a:r>
              <a:rPr lang="en-US" sz="1200" dirty="0"/>
              <a:t> a diam. </a:t>
            </a:r>
            <a:r>
              <a:rPr lang="en-US" sz="1200" dirty="0" err="1"/>
              <a:t>Nullam</a:t>
            </a:r>
            <a:r>
              <a:rPr lang="en-US" sz="1200" dirty="0"/>
              <a:t> </a:t>
            </a:r>
            <a:r>
              <a:rPr lang="en-US" sz="1200" dirty="0" err="1"/>
              <a:t>commodo</a:t>
            </a:r>
            <a:r>
              <a:rPr lang="en-US" sz="1200" dirty="0"/>
              <a:t> mi </a:t>
            </a:r>
            <a:r>
              <a:rPr lang="en-US" sz="1200" dirty="0" err="1"/>
              <a:t>ut</a:t>
            </a:r>
            <a:r>
              <a:rPr lang="en-US" sz="1200" dirty="0"/>
              <a:t> ante </a:t>
            </a:r>
            <a:r>
              <a:rPr lang="en-US" sz="1200" dirty="0" err="1"/>
              <a:t>interdum</a:t>
            </a:r>
            <a:r>
              <a:rPr lang="en-US" sz="1200" dirty="0"/>
              <a:t> </a:t>
            </a:r>
            <a:r>
              <a:rPr lang="en-US" sz="1200" dirty="0" err="1"/>
              <a:t>vulputate</a:t>
            </a:r>
            <a:r>
              <a:rPr lang="en-US" sz="1200" dirty="0"/>
              <a:t>. 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Maecenas </a:t>
            </a:r>
            <a:r>
              <a:rPr lang="en-US" sz="1200" dirty="0" err="1"/>
              <a:t>eget</a:t>
            </a:r>
            <a:r>
              <a:rPr lang="en-US" sz="1200" dirty="0"/>
              <a:t> </a:t>
            </a:r>
            <a:r>
              <a:rPr lang="en-US" sz="1200" dirty="0" err="1"/>
              <a:t>lobortis</a:t>
            </a:r>
            <a:r>
              <a:rPr lang="en-US" sz="1200" dirty="0"/>
              <a:t> </a:t>
            </a:r>
            <a:r>
              <a:rPr lang="en-US" sz="1200" dirty="0" err="1"/>
              <a:t>leo</a:t>
            </a:r>
            <a:r>
              <a:rPr lang="en-US" sz="1200" dirty="0"/>
              <a:t>. </a:t>
            </a:r>
            <a:r>
              <a:rPr lang="en-US" sz="1200" dirty="0" err="1"/>
              <a:t>Donec</a:t>
            </a:r>
            <a:r>
              <a:rPr lang="en-US" sz="1200" dirty="0"/>
              <a:t> </a:t>
            </a:r>
            <a:r>
              <a:rPr lang="en-US" sz="1200" dirty="0" err="1"/>
              <a:t>venenatis</a:t>
            </a:r>
            <a:r>
              <a:rPr lang="en-US" sz="1200" dirty="0"/>
              <a:t> maximus lorem </a:t>
            </a:r>
            <a:r>
              <a:rPr lang="en-US" sz="1200" dirty="0" err="1"/>
              <a:t>eu</a:t>
            </a:r>
            <a:r>
              <a:rPr lang="en-US" sz="1200" dirty="0"/>
              <a:t> </a:t>
            </a:r>
            <a:r>
              <a:rPr lang="en-US" sz="1200" dirty="0" err="1"/>
              <a:t>fringilla</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a:t>
            </a:r>
            <a:r>
              <a:rPr lang="en-US" sz="1200" dirty="0" err="1"/>
              <a:t>Curae</a:t>
            </a:r>
            <a:r>
              <a:rPr lang="en-US" sz="1200" dirty="0"/>
              <a:t>;</a:t>
            </a:r>
            <a:endParaRPr lang="en-US" sz="1200" dirty="0">
              <a:latin typeface="+mn-lt"/>
            </a:endParaRPr>
          </a:p>
        </p:txBody>
      </p:sp>
      <p:grpSp>
        <p:nvGrpSpPr>
          <p:cNvPr id="52" name="Group 51">
            <a:extLst>
              <a:ext uri="{FF2B5EF4-FFF2-40B4-BE49-F238E27FC236}">
                <a16:creationId xmlns:a16="http://schemas.microsoft.com/office/drawing/2014/main" id="{C24CDC2F-6D03-445D-B42B-D6502ECC45EF}"/>
              </a:ext>
            </a:extLst>
          </p:cNvPr>
          <p:cNvGrpSpPr/>
          <p:nvPr/>
        </p:nvGrpSpPr>
        <p:grpSpPr>
          <a:xfrm>
            <a:off x="2016874" y="804083"/>
            <a:ext cx="1737360" cy="280886"/>
            <a:chOff x="2016874" y="754211"/>
            <a:chExt cx="1737360" cy="280886"/>
          </a:xfrm>
        </p:grpSpPr>
        <p:sp>
          <p:nvSpPr>
            <p:cNvPr id="45" name="Trapezoid 44">
              <a:extLst>
                <a:ext uri="{FF2B5EF4-FFF2-40B4-BE49-F238E27FC236}">
                  <a16:creationId xmlns:a16="http://schemas.microsoft.com/office/drawing/2014/main" id="{32E997DC-DFE7-4421-926E-0F63F994016E}"/>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57" name="Trapezoid 56">
              <a:extLst>
                <a:ext uri="{FF2B5EF4-FFF2-40B4-BE49-F238E27FC236}">
                  <a16:creationId xmlns:a16="http://schemas.microsoft.com/office/drawing/2014/main" id="{DD0416A5-18EF-425E-BCBD-4836B32F6DFA}"/>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59" name="TextBox 58">
              <a:extLst>
                <a:ext uri="{FF2B5EF4-FFF2-40B4-BE49-F238E27FC236}">
                  <a16:creationId xmlns:a16="http://schemas.microsoft.com/office/drawing/2014/main" id="{A61F1D13-F68A-4A6B-851D-E6ED11F232E9}"/>
                </a:ext>
              </a:extLst>
            </p:cNvPr>
            <p:cNvSpPr txBox="1"/>
            <p:nvPr/>
          </p:nvSpPr>
          <p:spPr>
            <a:xfrm>
              <a:off x="2228850" y="802321"/>
              <a:ext cx="1333500" cy="184666"/>
            </a:xfrm>
            <a:prstGeom prst="rect">
              <a:avLst/>
            </a:prstGeom>
            <a:noFill/>
          </p:spPr>
          <p:txBody>
            <a:bodyPr wrap="square" lIns="0" tIns="0" rIns="0" bIns="0" rtlCol="0">
              <a:spAutoFit/>
            </a:bodyPr>
            <a:lstStyle/>
            <a:p>
              <a:pPr algn="ctr"/>
              <a:r>
                <a:rPr lang="en-US" sz="1200" b="1" dirty="0">
                  <a:solidFill>
                    <a:schemeClr val="bg1"/>
                  </a:solidFill>
                  <a:latin typeface="+mn-lt"/>
                </a:rPr>
                <a:t>SITUATION</a:t>
              </a:r>
            </a:p>
          </p:txBody>
        </p:sp>
      </p:grpSp>
      <p:grpSp>
        <p:nvGrpSpPr>
          <p:cNvPr id="61" name="Group 60">
            <a:extLst>
              <a:ext uri="{FF2B5EF4-FFF2-40B4-BE49-F238E27FC236}">
                <a16:creationId xmlns:a16="http://schemas.microsoft.com/office/drawing/2014/main" id="{8875B415-7AFF-4631-BEA6-F9AACF33DBB1}"/>
              </a:ext>
            </a:extLst>
          </p:cNvPr>
          <p:cNvGrpSpPr/>
          <p:nvPr/>
        </p:nvGrpSpPr>
        <p:grpSpPr>
          <a:xfrm>
            <a:off x="8159749" y="804083"/>
            <a:ext cx="1737360" cy="280886"/>
            <a:chOff x="2016874" y="754211"/>
            <a:chExt cx="1737360" cy="280886"/>
          </a:xfrm>
        </p:grpSpPr>
        <p:sp>
          <p:nvSpPr>
            <p:cNvPr id="62" name="Trapezoid 61">
              <a:extLst>
                <a:ext uri="{FF2B5EF4-FFF2-40B4-BE49-F238E27FC236}">
                  <a16:creationId xmlns:a16="http://schemas.microsoft.com/office/drawing/2014/main" id="{087C2883-329B-4AD8-88CF-FF891AFAA04F}"/>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3" name="Trapezoid 62">
              <a:extLst>
                <a:ext uri="{FF2B5EF4-FFF2-40B4-BE49-F238E27FC236}">
                  <a16:creationId xmlns:a16="http://schemas.microsoft.com/office/drawing/2014/main" id="{CB8323EB-AB91-4C3D-8530-7383FF002C02}"/>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4" name="TextBox 63">
              <a:extLst>
                <a:ext uri="{FF2B5EF4-FFF2-40B4-BE49-F238E27FC236}">
                  <a16:creationId xmlns:a16="http://schemas.microsoft.com/office/drawing/2014/main" id="{0B4F8DF0-501D-4707-B8B7-99E7D6F583A9}"/>
                </a:ext>
              </a:extLst>
            </p:cNvPr>
            <p:cNvSpPr txBox="1"/>
            <p:nvPr/>
          </p:nvSpPr>
          <p:spPr>
            <a:xfrm>
              <a:off x="2228850" y="802321"/>
              <a:ext cx="1333500" cy="184666"/>
            </a:xfrm>
            <a:prstGeom prst="rect">
              <a:avLst/>
            </a:prstGeom>
            <a:noFill/>
          </p:spPr>
          <p:txBody>
            <a:bodyPr wrap="square" lIns="0" tIns="0" rIns="0" bIns="0" rtlCol="0">
              <a:spAutoFit/>
            </a:bodyPr>
            <a:lstStyle/>
            <a:p>
              <a:pPr algn="ctr"/>
              <a:r>
                <a:rPr lang="en-US" sz="1200" b="1" dirty="0">
                  <a:solidFill>
                    <a:schemeClr val="bg1"/>
                  </a:solidFill>
                </a:rPr>
                <a:t>BACKGROUND</a:t>
              </a:r>
              <a:endParaRPr lang="en-US" sz="1400" b="1" dirty="0">
                <a:solidFill>
                  <a:schemeClr val="bg1"/>
                </a:solidFill>
                <a:latin typeface="+mn-lt"/>
              </a:endParaRPr>
            </a:p>
          </p:txBody>
        </p:sp>
      </p:grpSp>
      <p:grpSp>
        <p:nvGrpSpPr>
          <p:cNvPr id="65" name="Group 64">
            <a:extLst>
              <a:ext uri="{FF2B5EF4-FFF2-40B4-BE49-F238E27FC236}">
                <a16:creationId xmlns:a16="http://schemas.microsoft.com/office/drawing/2014/main" id="{014B643D-285F-408B-8FDD-C55D3DF0E20F}"/>
              </a:ext>
            </a:extLst>
          </p:cNvPr>
          <p:cNvGrpSpPr/>
          <p:nvPr/>
        </p:nvGrpSpPr>
        <p:grpSpPr>
          <a:xfrm flipV="1">
            <a:off x="8245794" y="5993614"/>
            <a:ext cx="1737360" cy="280886"/>
            <a:chOff x="2016874" y="754211"/>
            <a:chExt cx="1737360" cy="280886"/>
          </a:xfrm>
        </p:grpSpPr>
        <p:sp>
          <p:nvSpPr>
            <p:cNvPr id="66" name="Trapezoid 65">
              <a:extLst>
                <a:ext uri="{FF2B5EF4-FFF2-40B4-BE49-F238E27FC236}">
                  <a16:creationId xmlns:a16="http://schemas.microsoft.com/office/drawing/2014/main" id="{5C63E17B-A4D4-49E1-9340-3016685D3F3D}"/>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7" name="Trapezoid 66">
              <a:extLst>
                <a:ext uri="{FF2B5EF4-FFF2-40B4-BE49-F238E27FC236}">
                  <a16:creationId xmlns:a16="http://schemas.microsoft.com/office/drawing/2014/main" id="{B0B533D8-FCE1-4F0B-9BFA-EEBEA7B65F1C}"/>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8" name="TextBox 67">
              <a:extLst>
                <a:ext uri="{FF2B5EF4-FFF2-40B4-BE49-F238E27FC236}">
                  <a16:creationId xmlns:a16="http://schemas.microsoft.com/office/drawing/2014/main" id="{F1BC763F-E54E-44A2-86A1-34F599D95F56}"/>
                </a:ext>
              </a:extLst>
            </p:cNvPr>
            <p:cNvSpPr txBox="1"/>
            <p:nvPr/>
          </p:nvSpPr>
          <p:spPr>
            <a:xfrm rot="10800000">
              <a:off x="2228850" y="817710"/>
              <a:ext cx="1333500" cy="184666"/>
            </a:xfrm>
            <a:prstGeom prst="rect">
              <a:avLst/>
            </a:prstGeom>
            <a:noFill/>
          </p:spPr>
          <p:txBody>
            <a:bodyPr wrap="square" lIns="0" tIns="0" rIns="0" bIns="0" rtlCol="0">
              <a:spAutoFit/>
            </a:bodyPr>
            <a:lstStyle/>
            <a:p>
              <a:pPr algn="ctr"/>
              <a:r>
                <a:rPr lang="en-US" sz="1200" b="1" dirty="0">
                  <a:solidFill>
                    <a:schemeClr val="bg1"/>
                  </a:solidFill>
                  <a:latin typeface="+mn-lt"/>
                </a:rPr>
                <a:t>RECOMMENDATION</a:t>
              </a:r>
            </a:p>
          </p:txBody>
        </p:sp>
      </p:grpSp>
      <p:grpSp>
        <p:nvGrpSpPr>
          <p:cNvPr id="69" name="Group 68">
            <a:extLst>
              <a:ext uri="{FF2B5EF4-FFF2-40B4-BE49-F238E27FC236}">
                <a16:creationId xmlns:a16="http://schemas.microsoft.com/office/drawing/2014/main" id="{1229BFF8-3192-4D76-A743-E6BCEE1756AE}"/>
              </a:ext>
            </a:extLst>
          </p:cNvPr>
          <p:cNvGrpSpPr/>
          <p:nvPr/>
        </p:nvGrpSpPr>
        <p:grpSpPr>
          <a:xfrm flipV="1">
            <a:off x="2026920" y="5993614"/>
            <a:ext cx="1737360" cy="280886"/>
            <a:chOff x="2016874" y="754211"/>
            <a:chExt cx="1737360" cy="280886"/>
          </a:xfrm>
        </p:grpSpPr>
        <p:sp>
          <p:nvSpPr>
            <p:cNvPr id="70" name="Trapezoid 69">
              <a:extLst>
                <a:ext uri="{FF2B5EF4-FFF2-40B4-BE49-F238E27FC236}">
                  <a16:creationId xmlns:a16="http://schemas.microsoft.com/office/drawing/2014/main" id="{FDCB9BF6-0070-4822-950F-D116199BD7C4}"/>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71" name="Trapezoid 70">
              <a:extLst>
                <a:ext uri="{FF2B5EF4-FFF2-40B4-BE49-F238E27FC236}">
                  <a16:creationId xmlns:a16="http://schemas.microsoft.com/office/drawing/2014/main" id="{5B82C997-06E2-47CB-AAEB-E769E735620F}"/>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72" name="TextBox 71">
              <a:extLst>
                <a:ext uri="{FF2B5EF4-FFF2-40B4-BE49-F238E27FC236}">
                  <a16:creationId xmlns:a16="http://schemas.microsoft.com/office/drawing/2014/main" id="{8963C59E-770C-4EC0-A0E5-AF23F818F088}"/>
                </a:ext>
              </a:extLst>
            </p:cNvPr>
            <p:cNvSpPr txBox="1"/>
            <p:nvPr/>
          </p:nvSpPr>
          <p:spPr>
            <a:xfrm rot="10800000">
              <a:off x="2228850" y="817710"/>
              <a:ext cx="1333500" cy="184666"/>
            </a:xfrm>
            <a:prstGeom prst="rect">
              <a:avLst/>
            </a:prstGeom>
            <a:noFill/>
          </p:spPr>
          <p:txBody>
            <a:bodyPr wrap="square" lIns="0" tIns="0" rIns="0" bIns="0" rtlCol="0">
              <a:spAutoFit/>
            </a:bodyPr>
            <a:lstStyle/>
            <a:p>
              <a:pPr algn="ctr"/>
              <a:r>
                <a:rPr lang="en-US" sz="1200" b="1" dirty="0">
                  <a:solidFill>
                    <a:schemeClr val="bg1"/>
                  </a:solidFill>
                  <a:latin typeface="+mn-lt"/>
                </a:rPr>
                <a:t>ASSESSMENT</a:t>
              </a:r>
            </a:p>
          </p:txBody>
        </p:sp>
      </p:grpSp>
      <p:sp>
        <p:nvSpPr>
          <p:cNvPr id="111" name="TextBox 110">
            <a:extLst>
              <a:ext uri="{FF2B5EF4-FFF2-40B4-BE49-F238E27FC236}">
                <a16:creationId xmlns:a16="http://schemas.microsoft.com/office/drawing/2014/main" id="{78222B21-1ECC-48F8-ADB4-459AA936739E}"/>
              </a:ext>
            </a:extLst>
          </p:cNvPr>
          <p:cNvSpPr txBox="1"/>
          <p:nvPr/>
        </p:nvSpPr>
        <p:spPr>
          <a:xfrm>
            <a:off x="7328822" y="1159443"/>
            <a:ext cx="4414354" cy="1477328"/>
          </a:xfrm>
          <a:prstGeom prst="rect">
            <a:avLst/>
          </a:prstGeom>
          <a:noFill/>
        </p:spPr>
        <p:txBody>
          <a:bodyPr wrap="square" lIns="0" tIns="0" rIns="0" bIns="0" rtlCol="0">
            <a:spAutoFit/>
          </a:bodyPr>
          <a:lstStyle/>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a:t>
            </a:r>
            <a:r>
              <a:rPr lang="en-US" sz="1200" dirty="0" err="1"/>
              <a:t>Fusce</a:t>
            </a:r>
            <a:r>
              <a:rPr lang="en-US" sz="1200" dirty="0"/>
              <a:t> </a:t>
            </a:r>
            <a:r>
              <a:rPr lang="en-US" sz="1200" dirty="0" err="1"/>
              <a:t>hendrerit</a:t>
            </a:r>
            <a:r>
              <a:rPr lang="en-US" sz="1200" dirty="0"/>
              <a:t> </a:t>
            </a:r>
            <a:r>
              <a:rPr lang="en-US" sz="1200" dirty="0" err="1"/>
              <a:t>risus</a:t>
            </a:r>
            <a:r>
              <a:rPr lang="en-US" sz="1200" dirty="0"/>
              <a:t> a </a:t>
            </a:r>
            <a:r>
              <a:rPr lang="en-US" sz="1200" dirty="0" err="1"/>
              <a:t>justo</a:t>
            </a:r>
            <a:r>
              <a:rPr lang="en-US" sz="1200" dirty="0"/>
              <a:t> </a:t>
            </a:r>
            <a:r>
              <a:rPr lang="en-US" sz="1200" dirty="0" err="1"/>
              <a:t>porttitor</a:t>
            </a:r>
            <a:r>
              <a:rPr lang="en-US" sz="1200" dirty="0"/>
              <a:t> </a:t>
            </a:r>
            <a:r>
              <a:rPr lang="en-US" sz="1200" dirty="0" err="1"/>
              <a:t>faucibus</a:t>
            </a:r>
            <a:r>
              <a:rPr lang="en-US" sz="1200" dirty="0"/>
              <a:t>. Cras </a:t>
            </a:r>
            <a:r>
              <a:rPr lang="en-US" sz="1200" dirty="0" err="1"/>
              <a:t>vehicula</a:t>
            </a:r>
            <a:r>
              <a:rPr lang="en-US" sz="1200" dirty="0"/>
              <a:t> sed </a:t>
            </a:r>
            <a:r>
              <a:rPr lang="en-US" sz="1200" dirty="0" err="1"/>
              <a:t>lectus</a:t>
            </a:r>
            <a:r>
              <a:rPr lang="en-US" sz="1200" dirty="0"/>
              <a:t> vel </a:t>
            </a:r>
            <a:r>
              <a:rPr lang="en-US" sz="1200" dirty="0" err="1"/>
              <a:t>tristique</a:t>
            </a:r>
            <a:r>
              <a:rPr lang="en-US" sz="1200" dirty="0"/>
              <a:t>. Sed </a:t>
            </a:r>
            <a:r>
              <a:rPr lang="en-US" sz="1200" dirty="0" err="1"/>
              <a:t>rutrum</a:t>
            </a:r>
            <a:r>
              <a:rPr lang="en-US" sz="1200" dirty="0"/>
              <a:t>, </a:t>
            </a:r>
            <a:r>
              <a:rPr lang="en-US" sz="1200" dirty="0" err="1"/>
              <a:t>eros</a:t>
            </a:r>
            <a:r>
              <a:rPr lang="en-US" sz="1200" dirty="0"/>
              <a:t> fermentum </a:t>
            </a:r>
            <a:r>
              <a:rPr lang="en-US" sz="1200" dirty="0" err="1"/>
              <a:t>aliquam</a:t>
            </a:r>
            <a:r>
              <a:rPr lang="en-US" sz="1200" dirty="0"/>
              <a:t> </a:t>
            </a:r>
            <a:r>
              <a:rPr lang="en-US" sz="1200" dirty="0" err="1"/>
              <a:t>congue</a:t>
            </a:r>
            <a:r>
              <a:rPr lang="en-US" sz="1200" dirty="0"/>
              <a:t>, </a:t>
            </a:r>
            <a:r>
              <a:rPr lang="en-US" sz="1200" dirty="0" err="1"/>
              <a:t>felis</a:t>
            </a:r>
            <a:r>
              <a:rPr lang="en-US" sz="1200" dirty="0"/>
              <a:t> </a:t>
            </a:r>
            <a:r>
              <a:rPr lang="en-US" sz="1200" dirty="0" err="1"/>
              <a:t>justo</a:t>
            </a:r>
            <a:r>
              <a:rPr lang="en-US" sz="1200" dirty="0"/>
              <a:t> pulvinar ante, et pulvinar </a:t>
            </a:r>
            <a:r>
              <a:rPr lang="en-US" sz="1200" dirty="0" err="1"/>
              <a:t>justo</a:t>
            </a:r>
            <a:r>
              <a:rPr lang="en-US" sz="1200" dirty="0"/>
              <a:t> </a:t>
            </a:r>
            <a:r>
              <a:rPr lang="en-US" sz="1200" dirty="0" err="1"/>
              <a:t>tortor</a:t>
            </a:r>
            <a:r>
              <a:rPr lang="en-US" sz="1200" dirty="0"/>
              <a:t> a diam. </a:t>
            </a:r>
            <a:r>
              <a:rPr lang="en-US" sz="1200" dirty="0" err="1"/>
              <a:t>Nullam</a:t>
            </a:r>
            <a:r>
              <a:rPr lang="en-US" sz="1200" dirty="0"/>
              <a:t> </a:t>
            </a:r>
            <a:r>
              <a:rPr lang="en-US" sz="1200" dirty="0" err="1"/>
              <a:t>commodo</a:t>
            </a:r>
            <a:r>
              <a:rPr lang="en-US" sz="1200" dirty="0"/>
              <a:t> mi </a:t>
            </a:r>
            <a:r>
              <a:rPr lang="en-US" sz="1200" dirty="0" err="1"/>
              <a:t>ut</a:t>
            </a:r>
            <a:r>
              <a:rPr lang="en-US" sz="1200" dirty="0"/>
              <a:t> ante </a:t>
            </a:r>
            <a:r>
              <a:rPr lang="en-US" sz="1200" dirty="0" err="1"/>
              <a:t>interdum</a:t>
            </a:r>
            <a:r>
              <a:rPr lang="en-US" sz="1200" dirty="0"/>
              <a:t> </a:t>
            </a:r>
            <a:r>
              <a:rPr lang="en-US" sz="1200" dirty="0" err="1"/>
              <a:t>vulputate</a:t>
            </a:r>
            <a:r>
              <a:rPr lang="en-US" sz="1200" dirty="0"/>
              <a:t>. 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Maecenas </a:t>
            </a:r>
            <a:r>
              <a:rPr lang="en-US" sz="1200" dirty="0" err="1"/>
              <a:t>eget</a:t>
            </a:r>
            <a:r>
              <a:rPr lang="en-US" sz="1200" dirty="0"/>
              <a:t> </a:t>
            </a:r>
            <a:r>
              <a:rPr lang="en-US" sz="1200" dirty="0" err="1"/>
              <a:t>lobortis</a:t>
            </a:r>
            <a:r>
              <a:rPr lang="en-US" sz="1200" dirty="0"/>
              <a:t> </a:t>
            </a:r>
            <a:r>
              <a:rPr lang="en-US" sz="1200" dirty="0" err="1"/>
              <a:t>leo</a:t>
            </a:r>
            <a:r>
              <a:rPr lang="en-US" sz="1200" dirty="0"/>
              <a:t>. </a:t>
            </a:r>
            <a:r>
              <a:rPr lang="en-US" sz="1200" dirty="0" err="1"/>
              <a:t>Donec</a:t>
            </a:r>
            <a:r>
              <a:rPr lang="en-US" sz="1200" dirty="0"/>
              <a:t> </a:t>
            </a:r>
            <a:r>
              <a:rPr lang="en-US" sz="1200" dirty="0" err="1"/>
              <a:t>venenatis</a:t>
            </a:r>
            <a:r>
              <a:rPr lang="en-US" sz="1200" dirty="0"/>
              <a:t> maximus lorem </a:t>
            </a:r>
            <a:r>
              <a:rPr lang="en-US" sz="1200" dirty="0" err="1"/>
              <a:t>eu</a:t>
            </a:r>
            <a:r>
              <a:rPr lang="en-US" sz="1200" dirty="0"/>
              <a:t> </a:t>
            </a:r>
            <a:r>
              <a:rPr lang="en-US" sz="1200" dirty="0" err="1"/>
              <a:t>fringilla</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a:t>
            </a:r>
            <a:r>
              <a:rPr lang="en-US" sz="1200" dirty="0" err="1"/>
              <a:t>Curae</a:t>
            </a:r>
            <a:r>
              <a:rPr lang="en-US" sz="1200" dirty="0"/>
              <a:t>;</a:t>
            </a:r>
            <a:endParaRPr lang="en-US" sz="1200" dirty="0">
              <a:latin typeface="+mn-lt"/>
            </a:endParaRPr>
          </a:p>
        </p:txBody>
      </p:sp>
      <p:sp>
        <p:nvSpPr>
          <p:cNvPr id="136" name="TextBox 135">
            <a:extLst>
              <a:ext uri="{FF2B5EF4-FFF2-40B4-BE49-F238E27FC236}">
                <a16:creationId xmlns:a16="http://schemas.microsoft.com/office/drawing/2014/main" id="{73857281-4DCC-4766-BEE2-7270CCB71703}"/>
              </a:ext>
            </a:extLst>
          </p:cNvPr>
          <p:cNvSpPr txBox="1"/>
          <p:nvPr/>
        </p:nvSpPr>
        <p:spPr>
          <a:xfrm>
            <a:off x="7402035" y="4029871"/>
            <a:ext cx="4414354" cy="1477328"/>
          </a:xfrm>
          <a:prstGeom prst="rect">
            <a:avLst/>
          </a:prstGeom>
          <a:noFill/>
        </p:spPr>
        <p:txBody>
          <a:bodyPr wrap="square" lIns="0" tIns="0" rIns="0" bIns="0" rtlCol="0">
            <a:spAutoFit/>
          </a:bodyPr>
          <a:lstStyle/>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a:t>
            </a:r>
            <a:r>
              <a:rPr lang="en-US" sz="1200" dirty="0" err="1"/>
              <a:t>Fusce</a:t>
            </a:r>
            <a:r>
              <a:rPr lang="en-US" sz="1200" dirty="0"/>
              <a:t> </a:t>
            </a:r>
            <a:r>
              <a:rPr lang="en-US" sz="1200" dirty="0" err="1"/>
              <a:t>hendrerit</a:t>
            </a:r>
            <a:r>
              <a:rPr lang="en-US" sz="1200" dirty="0"/>
              <a:t> </a:t>
            </a:r>
            <a:r>
              <a:rPr lang="en-US" sz="1200" dirty="0" err="1"/>
              <a:t>risus</a:t>
            </a:r>
            <a:r>
              <a:rPr lang="en-US" sz="1200" dirty="0"/>
              <a:t> a </a:t>
            </a:r>
            <a:r>
              <a:rPr lang="en-US" sz="1200" dirty="0" err="1"/>
              <a:t>justo</a:t>
            </a:r>
            <a:r>
              <a:rPr lang="en-US" sz="1200" dirty="0"/>
              <a:t> </a:t>
            </a:r>
            <a:r>
              <a:rPr lang="en-US" sz="1200" dirty="0" err="1"/>
              <a:t>porttitor</a:t>
            </a:r>
            <a:r>
              <a:rPr lang="en-US" sz="1200" dirty="0"/>
              <a:t> </a:t>
            </a:r>
            <a:r>
              <a:rPr lang="en-US" sz="1200" dirty="0" err="1"/>
              <a:t>faucibus</a:t>
            </a:r>
            <a:r>
              <a:rPr lang="en-US" sz="1200" dirty="0"/>
              <a:t>. Cras </a:t>
            </a:r>
            <a:r>
              <a:rPr lang="en-US" sz="1200" dirty="0" err="1"/>
              <a:t>vehicula</a:t>
            </a:r>
            <a:r>
              <a:rPr lang="en-US" sz="1200" dirty="0"/>
              <a:t> sed </a:t>
            </a:r>
            <a:r>
              <a:rPr lang="en-US" sz="1200" dirty="0" err="1"/>
              <a:t>lectus</a:t>
            </a:r>
            <a:r>
              <a:rPr lang="en-US" sz="1200" dirty="0"/>
              <a:t> vel </a:t>
            </a:r>
            <a:r>
              <a:rPr lang="en-US" sz="1200" dirty="0" err="1"/>
              <a:t>tristique</a:t>
            </a:r>
            <a:r>
              <a:rPr lang="en-US" sz="1200" dirty="0"/>
              <a:t>. Sed </a:t>
            </a:r>
            <a:r>
              <a:rPr lang="en-US" sz="1200" dirty="0" err="1"/>
              <a:t>rutrum</a:t>
            </a:r>
            <a:r>
              <a:rPr lang="en-US" sz="1200" dirty="0"/>
              <a:t>, </a:t>
            </a:r>
            <a:r>
              <a:rPr lang="en-US" sz="1200" dirty="0" err="1"/>
              <a:t>eros</a:t>
            </a:r>
            <a:r>
              <a:rPr lang="en-US" sz="1200" dirty="0"/>
              <a:t> fermentum </a:t>
            </a:r>
            <a:r>
              <a:rPr lang="en-US" sz="1200" dirty="0" err="1"/>
              <a:t>aliquam</a:t>
            </a:r>
            <a:r>
              <a:rPr lang="en-US" sz="1200" dirty="0"/>
              <a:t> </a:t>
            </a:r>
            <a:r>
              <a:rPr lang="en-US" sz="1200" dirty="0" err="1"/>
              <a:t>congue</a:t>
            </a:r>
            <a:r>
              <a:rPr lang="en-US" sz="1200" dirty="0"/>
              <a:t>, </a:t>
            </a:r>
            <a:r>
              <a:rPr lang="en-US" sz="1200" dirty="0" err="1"/>
              <a:t>felis</a:t>
            </a:r>
            <a:r>
              <a:rPr lang="en-US" sz="1200" dirty="0"/>
              <a:t> </a:t>
            </a:r>
            <a:r>
              <a:rPr lang="en-US" sz="1200" dirty="0" err="1"/>
              <a:t>justo</a:t>
            </a:r>
            <a:r>
              <a:rPr lang="en-US" sz="1200" dirty="0"/>
              <a:t> pulvinar ante, et pulvinar </a:t>
            </a:r>
            <a:r>
              <a:rPr lang="en-US" sz="1200" dirty="0" err="1"/>
              <a:t>justo</a:t>
            </a:r>
            <a:r>
              <a:rPr lang="en-US" sz="1200" dirty="0"/>
              <a:t> </a:t>
            </a:r>
            <a:r>
              <a:rPr lang="en-US" sz="1200" dirty="0" err="1"/>
              <a:t>tortor</a:t>
            </a:r>
            <a:r>
              <a:rPr lang="en-US" sz="1200" dirty="0"/>
              <a:t> a diam. </a:t>
            </a:r>
            <a:r>
              <a:rPr lang="en-US" sz="1200" dirty="0" err="1"/>
              <a:t>Nullam</a:t>
            </a:r>
            <a:r>
              <a:rPr lang="en-US" sz="1200" dirty="0"/>
              <a:t> </a:t>
            </a:r>
            <a:r>
              <a:rPr lang="en-US" sz="1200" dirty="0" err="1"/>
              <a:t>commodo</a:t>
            </a:r>
            <a:r>
              <a:rPr lang="en-US" sz="1200" dirty="0"/>
              <a:t> mi </a:t>
            </a:r>
            <a:r>
              <a:rPr lang="en-US" sz="1200" dirty="0" err="1"/>
              <a:t>ut</a:t>
            </a:r>
            <a:r>
              <a:rPr lang="en-US" sz="1200" dirty="0"/>
              <a:t> ante </a:t>
            </a:r>
            <a:r>
              <a:rPr lang="en-US" sz="1200" dirty="0" err="1"/>
              <a:t>interdum</a:t>
            </a:r>
            <a:r>
              <a:rPr lang="en-US" sz="1200" dirty="0"/>
              <a:t> </a:t>
            </a:r>
            <a:r>
              <a:rPr lang="en-US" sz="1200" dirty="0" err="1"/>
              <a:t>vulputate</a:t>
            </a:r>
            <a:r>
              <a:rPr lang="en-US" sz="1200" dirty="0"/>
              <a:t>. 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Maecenas </a:t>
            </a:r>
            <a:r>
              <a:rPr lang="en-US" sz="1200" dirty="0" err="1"/>
              <a:t>eget</a:t>
            </a:r>
            <a:r>
              <a:rPr lang="en-US" sz="1200" dirty="0"/>
              <a:t> </a:t>
            </a:r>
            <a:r>
              <a:rPr lang="en-US" sz="1200" dirty="0" err="1"/>
              <a:t>lobortis</a:t>
            </a:r>
            <a:r>
              <a:rPr lang="en-US" sz="1200" dirty="0"/>
              <a:t> </a:t>
            </a:r>
            <a:r>
              <a:rPr lang="en-US" sz="1200" dirty="0" err="1"/>
              <a:t>leo</a:t>
            </a:r>
            <a:r>
              <a:rPr lang="en-US" sz="1200" dirty="0"/>
              <a:t>. </a:t>
            </a:r>
            <a:r>
              <a:rPr lang="en-US" sz="1200" dirty="0" err="1"/>
              <a:t>Donec</a:t>
            </a:r>
            <a:r>
              <a:rPr lang="en-US" sz="1200" dirty="0"/>
              <a:t> </a:t>
            </a:r>
            <a:r>
              <a:rPr lang="en-US" sz="1200" dirty="0" err="1"/>
              <a:t>venenatis</a:t>
            </a:r>
            <a:r>
              <a:rPr lang="en-US" sz="1200" dirty="0"/>
              <a:t> maximus lorem </a:t>
            </a:r>
            <a:r>
              <a:rPr lang="en-US" sz="1200" dirty="0" err="1"/>
              <a:t>eu</a:t>
            </a:r>
            <a:r>
              <a:rPr lang="en-US" sz="1200" dirty="0"/>
              <a:t> </a:t>
            </a:r>
            <a:r>
              <a:rPr lang="en-US" sz="1200" dirty="0" err="1"/>
              <a:t>fringilla</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a:t>
            </a:r>
            <a:r>
              <a:rPr lang="en-US" sz="1200" dirty="0" err="1"/>
              <a:t>Curae</a:t>
            </a:r>
            <a:r>
              <a:rPr lang="en-US" sz="1200" dirty="0"/>
              <a:t>;</a:t>
            </a:r>
            <a:endParaRPr lang="en-US" sz="1200" dirty="0">
              <a:latin typeface="+mn-lt"/>
            </a:endParaRPr>
          </a:p>
        </p:txBody>
      </p:sp>
      <p:sp>
        <p:nvSpPr>
          <p:cNvPr id="137" name="TextBox 136">
            <a:extLst>
              <a:ext uri="{FF2B5EF4-FFF2-40B4-BE49-F238E27FC236}">
                <a16:creationId xmlns:a16="http://schemas.microsoft.com/office/drawing/2014/main" id="{9B13F620-A3DE-4275-A8FA-41D0C200A992}"/>
              </a:ext>
            </a:extLst>
          </p:cNvPr>
          <p:cNvSpPr txBox="1"/>
          <p:nvPr/>
        </p:nvSpPr>
        <p:spPr>
          <a:xfrm>
            <a:off x="514116" y="4023176"/>
            <a:ext cx="4414354" cy="1477328"/>
          </a:xfrm>
          <a:prstGeom prst="rect">
            <a:avLst/>
          </a:prstGeom>
          <a:noFill/>
        </p:spPr>
        <p:txBody>
          <a:bodyPr wrap="square" lIns="0" tIns="0" rIns="0" bIns="0" rtlCol="0">
            <a:spAutoFit/>
          </a:bodyPr>
          <a:lstStyle/>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a:t>
            </a:r>
            <a:r>
              <a:rPr lang="en-US" sz="1200" dirty="0" err="1"/>
              <a:t>Fusce</a:t>
            </a:r>
            <a:r>
              <a:rPr lang="en-US" sz="1200" dirty="0"/>
              <a:t> </a:t>
            </a:r>
            <a:r>
              <a:rPr lang="en-US" sz="1200" dirty="0" err="1"/>
              <a:t>hendrerit</a:t>
            </a:r>
            <a:r>
              <a:rPr lang="en-US" sz="1200" dirty="0"/>
              <a:t> </a:t>
            </a:r>
            <a:r>
              <a:rPr lang="en-US" sz="1200" dirty="0" err="1"/>
              <a:t>risus</a:t>
            </a:r>
            <a:r>
              <a:rPr lang="en-US" sz="1200" dirty="0"/>
              <a:t> a </a:t>
            </a:r>
            <a:r>
              <a:rPr lang="en-US" sz="1200" dirty="0" err="1"/>
              <a:t>justo</a:t>
            </a:r>
            <a:r>
              <a:rPr lang="en-US" sz="1200" dirty="0"/>
              <a:t> </a:t>
            </a:r>
            <a:r>
              <a:rPr lang="en-US" sz="1200" dirty="0" err="1"/>
              <a:t>porttitor</a:t>
            </a:r>
            <a:r>
              <a:rPr lang="en-US" sz="1200" dirty="0"/>
              <a:t> </a:t>
            </a:r>
            <a:r>
              <a:rPr lang="en-US" sz="1200" dirty="0" err="1"/>
              <a:t>faucibus</a:t>
            </a:r>
            <a:r>
              <a:rPr lang="en-US" sz="1200" dirty="0"/>
              <a:t>. Cras </a:t>
            </a:r>
            <a:r>
              <a:rPr lang="en-US" sz="1200" dirty="0" err="1"/>
              <a:t>vehicula</a:t>
            </a:r>
            <a:r>
              <a:rPr lang="en-US" sz="1200" dirty="0"/>
              <a:t> sed </a:t>
            </a:r>
            <a:r>
              <a:rPr lang="en-US" sz="1200" dirty="0" err="1"/>
              <a:t>lectus</a:t>
            </a:r>
            <a:r>
              <a:rPr lang="en-US" sz="1200" dirty="0"/>
              <a:t> vel </a:t>
            </a:r>
            <a:r>
              <a:rPr lang="en-US" sz="1200" dirty="0" err="1"/>
              <a:t>tristique</a:t>
            </a:r>
            <a:r>
              <a:rPr lang="en-US" sz="1200" dirty="0"/>
              <a:t>. Sed </a:t>
            </a:r>
            <a:r>
              <a:rPr lang="en-US" sz="1200" dirty="0" err="1"/>
              <a:t>rutrum</a:t>
            </a:r>
            <a:r>
              <a:rPr lang="en-US" sz="1200" dirty="0"/>
              <a:t>, </a:t>
            </a:r>
            <a:r>
              <a:rPr lang="en-US" sz="1200" dirty="0" err="1"/>
              <a:t>eros</a:t>
            </a:r>
            <a:r>
              <a:rPr lang="en-US" sz="1200" dirty="0"/>
              <a:t> fermentum </a:t>
            </a:r>
            <a:r>
              <a:rPr lang="en-US" sz="1200" dirty="0" err="1"/>
              <a:t>aliquam</a:t>
            </a:r>
            <a:r>
              <a:rPr lang="en-US" sz="1200" dirty="0"/>
              <a:t> </a:t>
            </a:r>
            <a:r>
              <a:rPr lang="en-US" sz="1200" dirty="0" err="1"/>
              <a:t>congue</a:t>
            </a:r>
            <a:r>
              <a:rPr lang="en-US" sz="1200" dirty="0"/>
              <a:t>, </a:t>
            </a:r>
            <a:r>
              <a:rPr lang="en-US" sz="1200" dirty="0" err="1"/>
              <a:t>felis</a:t>
            </a:r>
            <a:r>
              <a:rPr lang="en-US" sz="1200" dirty="0"/>
              <a:t> </a:t>
            </a:r>
            <a:r>
              <a:rPr lang="en-US" sz="1200" dirty="0" err="1"/>
              <a:t>justo</a:t>
            </a:r>
            <a:r>
              <a:rPr lang="en-US" sz="1200" dirty="0"/>
              <a:t> pulvinar ante, et pulvinar </a:t>
            </a:r>
            <a:r>
              <a:rPr lang="en-US" sz="1200" dirty="0" err="1"/>
              <a:t>justo</a:t>
            </a:r>
            <a:r>
              <a:rPr lang="en-US" sz="1200" dirty="0"/>
              <a:t> </a:t>
            </a:r>
            <a:r>
              <a:rPr lang="en-US" sz="1200" dirty="0" err="1"/>
              <a:t>tortor</a:t>
            </a:r>
            <a:r>
              <a:rPr lang="en-US" sz="1200" dirty="0"/>
              <a:t> a diam. </a:t>
            </a:r>
            <a:r>
              <a:rPr lang="en-US" sz="1200" dirty="0" err="1"/>
              <a:t>Nullam</a:t>
            </a:r>
            <a:r>
              <a:rPr lang="en-US" sz="1200" dirty="0"/>
              <a:t> </a:t>
            </a:r>
            <a:r>
              <a:rPr lang="en-US" sz="1200" dirty="0" err="1"/>
              <a:t>commodo</a:t>
            </a:r>
            <a:r>
              <a:rPr lang="en-US" sz="1200" dirty="0"/>
              <a:t> mi </a:t>
            </a:r>
            <a:r>
              <a:rPr lang="en-US" sz="1200" dirty="0" err="1"/>
              <a:t>ut</a:t>
            </a:r>
            <a:r>
              <a:rPr lang="en-US" sz="1200" dirty="0"/>
              <a:t> ante </a:t>
            </a:r>
            <a:r>
              <a:rPr lang="en-US" sz="1200" dirty="0" err="1"/>
              <a:t>interdum</a:t>
            </a:r>
            <a:r>
              <a:rPr lang="en-US" sz="1200" dirty="0"/>
              <a:t> </a:t>
            </a:r>
            <a:r>
              <a:rPr lang="en-US" sz="1200" dirty="0" err="1"/>
              <a:t>vulputate</a:t>
            </a:r>
            <a:r>
              <a:rPr lang="en-US" sz="1200" dirty="0"/>
              <a:t>. 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Maecenas </a:t>
            </a:r>
            <a:r>
              <a:rPr lang="en-US" sz="1200" dirty="0" err="1"/>
              <a:t>eget</a:t>
            </a:r>
            <a:r>
              <a:rPr lang="en-US" sz="1200" dirty="0"/>
              <a:t> </a:t>
            </a:r>
            <a:r>
              <a:rPr lang="en-US" sz="1200" dirty="0" err="1"/>
              <a:t>lobortis</a:t>
            </a:r>
            <a:r>
              <a:rPr lang="en-US" sz="1200" dirty="0"/>
              <a:t> </a:t>
            </a:r>
            <a:r>
              <a:rPr lang="en-US" sz="1200" dirty="0" err="1"/>
              <a:t>leo</a:t>
            </a:r>
            <a:r>
              <a:rPr lang="en-US" sz="1200" dirty="0"/>
              <a:t>. </a:t>
            </a:r>
            <a:r>
              <a:rPr lang="en-US" sz="1200" dirty="0" err="1"/>
              <a:t>Donec</a:t>
            </a:r>
            <a:r>
              <a:rPr lang="en-US" sz="1200" dirty="0"/>
              <a:t> </a:t>
            </a:r>
            <a:r>
              <a:rPr lang="en-US" sz="1200" dirty="0" err="1"/>
              <a:t>venenatis</a:t>
            </a:r>
            <a:r>
              <a:rPr lang="en-US" sz="1200" dirty="0"/>
              <a:t> maximus lorem </a:t>
            </a:r>
            <a:r>
              <a:rPr lang="en-US" sz="1200" dirty="0" err="1"/>
              <a:t>eu</a:t>
            </a:r>
            <a:r>
              <a:rPr lang="en-US" sz="1200" dirty="0"/>
              <a:t> </a:t>
            </a:r>
            <a:r>
              <a:rPr lang="en-US" sz="1200" dirty="0" err="1"/>
              <a:t>fringilla</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a:t>
            </a:r>
            <a:r>
              <a:rPr lang="en-US" sz="1200" dirty="0" err="1"/>
              <a:t>Curae</a:t>
            </a:r>
            <a:r>
              <a:rPr lang="en-US" sz="1200" dirty="0"/>
              <a:t>;</a:t>
            </a:r>
            <a:endParaRPr lang="en-US" sz="1200" dirty="0">
              <a:latin typeface="+mn-lt"/>
            </a:endParaRPr>
          </a:p>
        </p:txBody>
      </p:sp>
      <p:sp>
        <p:nvSpPr>
          <p:cNvPr id="30" name="Title 18">
            <a:extLst>
              <a:ext uri="{FF2B5EF4-FFF2-40B4-BE49-F238E27FC236}">
                <a16:creationId xmlns:a16="http://schemas.microsoft.com/office/drawing/2014/main" id="{56493AA1-B65C-4A46-9102-245465809729}"/>
              </a:ext>
            </a:extLst>
          </p:cNvPr>
          <p:cNvSpPr>
            <a:spLocks noGrp="1"/>
          </p:cNvSpPr>
          <p:nvPr>
            <p:ph type="title"/>
          </p:nvPr>
        </p:nvSpPr>
        <p:spPr>
          <a:xfrm>
            <a:off x="250188" y="191867"/>
            <a:ext cx="11772901" cy="476864"/>
          </a:xfrm>
        </p:spPr>
        <p:txBody>
          <a:bodyPr/>
          <a:lstStyle/>
          <a:p>
            <a:r>
              <a:rPr lang="en-US" sz="2800" b="1" kern="0" dirty="0"/>
              <a:t>A2O Architecture Options – Introduction</a:t>
            </a:r>
            <a:endParaRPr lang="en-US" sz="2800" b="1" dirty="0"/>
          </a:p>
        </p:txBody>
      </p:sp>
    </p:spTree>
    <p:extLst>
      <p:ext uri="{BB962C8B-B14F-4D97-AF65-F5344CB8AC3E}">
        <p14:creationId xmlns:p14="http://schemas.microsoft.com/office/powerpoint/2010/main" val="26212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AD4DD-D919-43E3-ACD7-20118DE48C27}"/>
              </a:ext>
            </a:extLst>
          </p:cNvPr>
          <p:cNvSpPr/>
          <p:nvPr/>
        </p:nvSpPr>
        <p:spPr bwMode="auto">
          <a:xfrm>
            <a:off x="3297381" y="2971800"/>
            <a:ext cx="6114473"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mn-lt"/>
                <a:cs typeface="Arial" charset="0"/>
              </a:rPr>
              <a:t>Questions?</a:t>
            </a:r>
          </a:p>
        </p:txBody>
      </p:sp>
    </p:spTree>
    <p:extLst>
      <p:ext uri="{BB962C8B-B14F-4D97-AF65-F5344CB8AC3E}">
        <p14:creationId xmlns:p14="http://schemas.microsoft.com/office/powerpoint/2010/main" val="38074834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B7C7E9-D162-475A-9870-5E86B653B874}"/>
              </a:ext>
            </a:extLst>
          </p:cNvPr>
          <p:cNvSpPr/>
          <p:nvPr/>
        </p:nvSpPr>
        <p:spPr>
          <a:xfrm>
            <a:off x="89150" y="45602"/>
            <a:ext cx="877996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006BA6"/>
                </a:solidFill>
                <a:effectLst/>
                <a:uLnTx/>
                <a:uFillTx/>
                <a:latin typeface="Arial" charset="0"/>
                <a:ea typeface="+mn-ea"/>
                <a:cs typeface="Arial" charset="0"/>
              </a:rPr>
              <a:t>Kaiser A20 Reference Architecture – Current State</a:t>
            </a:r>
          </a:p>
        </p:txBody>
      </p:sp>
      <p:grpSp>
        <p:nvGrpSpPr>
          <p:cNvPr id="13" name="Group 12">
            <a:extLst>
              <a:ext uri="{FF2B5EF4-FFF2-40B4-BE49-F238E27FC236}">
                <a16:creationId xmlns:a16="http://schemas.microsoft.com/office/drawing/2014/main" id="{44C8BCA3-717E-419E-8868-E9D79BCE8AFD}"/>
              </a:ext>
            </a:extLst>
          </p:cNvPr>
          <p:cNvGrpSpPr/>
          <p:nvPr/>
        </p:nvGrpSpPr>
        <p:grpSpPr>
          <a:xfrm>
            <a:off x="206719" y="924618"/>
            <a:ext cx="10761134" cy="5083203"/>
            <a:chOff x="1267559" y="931111"/>
            <a:chExt cx="7469923" cy="3739883"/>
          </a:xfrm>
        </p:grpSpPr>
        <p:sp>
          <p:nvSpPr>
            <p:cNvPr id="14" name="Rectangle 13">
              <a:extLst>
                <a:ext uri="{FF2B5EF4-FFF2-40B4-BE49-F238E27FC236}">
                  <a16:creationId xmlns:a16="http://schemas.microsoft.com/office/drawing/2014/main" id="{E007DA32-CFDF-4EC6-93E8-2FFAF18931DA}"/>
                </a:ext>
              </a:extLst>
            </p:cNvPr>
            <p:cNvSpPr/>
            <p:nvPr/>
          </p:nvSpPr>
          <p:spPr>
            <a:xfrm>
              <a:off x="1267559" y="931111"/>
              <a:ext cx="7469923" cy="3739883"/>
            </a:xfrm>
            <a:prstGeom prst="rect">
              <a:avLst/>
            </a:prstGeom>
            <a:solidFill>
              <a:srgbClr val="8FB3CB"/>
            </a:solidFill>
            <a:ln w="19050" cap="flat" cmpd="sng" algn="ctr">
              <a:noFill/>
              <a:prstDash val="solid"/>
              <a:miter lim="800000"/>
            </a:ln>
            <a:effectLst/>
          </p:spPr>
          <p:txBody>
            <a:bodyPr vert="horz"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15" name="Rectangle 14">
              <a:extLst>
                <a:ext uri="{FF2B5EF4-FFF2-40B4-BE49-F238E27FC236}">
                  <a16:creationId xmlns:a16="http://schemas.microsoft.com/office/drawing/2014/main" id="{6F0F4933-2DBC-41D2-BDE3-8AADEA9CDE74}"/>
                </a:ext>
              </a:extLst>
            </p:cNvPr>
            <p:cNvSpPr/>
            <p:nvPr/>
          </p:nvSpPr>
          <p:spPr>
            <a:xfrm>
              <a:off x="5528635" y="992565"/>
              <a:ext cx="1647488"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Analytics</a:t>
              </a:r>
            </a:p>
          </p:txBody>
        </p:sp>
        <p:sp>
          <p:nvSpPr>
            <p:cNvPr id="16" name="Rectangle 15">
              <a:extLst>
                <a:ext uri="{FF2B5EF4-FFF2-40B4-BE49-F238E27FC236}">
                  <a16:creationId xmlns:a16="http://schemas.microsoft.com/office/drawing/2014/main" id="{E92410F0-8106-452C-B24E-41160E9D35C2}"/>
                </a:ext>
              </a:extLst>
            </p:cNvPr>
            <p:cNvSpPr/>
            <p:nvPr/>
          </p:nvSpPr>
          <p:spPr>
            <a:xfrm>
              <a:off x="5595962" y="1193777"/>
              <a:ext cx="1516383" cy="2343884"/>
            </a:xfrm>
            <a:prstGeom prst="rect">
              <a:avLst/>
            </a:prstGeom>
            <a:solidFill>
              <a:sysClr val="window" lastClr="FFFFFF"/>
            </a:solidFill>
            <a:ln w="3175" cap="flat" cmpd="sng" algn="ctr">
              <a:solidFill>
                <a:sysClr val="window" lastClr="FFFFFF"/>
              </a:solidFill>
              <a:prstDash val="solid"/>
            </a:ln>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endParaRPr>
            </a:p>
          </p:txBody>
        </p:sp>
        <p:sp>
          <p:nvSpPr>
            <p:cNvPr id="17" name="Rectangle 16">
              <a:extLst>
                <a:ext uri="{FF2B5EF4-FFF2-40B4-BE49-F238E27FC236}">
                  <a16:creationId xmlns:a16="http://schemas.microsoft.com/office/drawing/2014/main" id="{8F71EFED-AEB7-4943-BF6C-A5E1AD428793}"/>
                </a:ext>
              </a:extLst>
            </p:cNvPr>
            <p:cNvSpPr/>
            <p:nvPr/>
          </p:nvSpPr>
          <p:spPr>
            <a:xfrm>
              <a:off x="7236591" y="992563"/>
              <a:ext cx="1429991" cy="262819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Information Access &amp; Delivery</a:t>
              </a:r>
            </a:p>
          </p:txBody>
        </p:sp>
        <p:sp>
          <p:nvSpPr>
            <p:cNvPr id="18" name="Rectangle 17">
              <a:extLst>
                <a:ext uri="{FF2B5EF4-FFF2-40B4-BE49-F238E27FC236}">
                  <a16:creationId xmlns:a16="http://schemas.microsoft.com/office/drawing/2014/main" id="{40171DC6-D9EE-48E4-9879-F2B593507D95}"/>
                </a:ext>
              </a:extLst>
            </p:cNvPr>
            <p:cNvSpPr/>
            <p:nvPr/>
          </p:nvSpPr>
          <p:spPr>
            <a:xfrm>
              <a:off x="1351921" y="992565"/>
              <a:ext cx="1981967"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Data Acquisition &amp; Staging</a:t>
              </a:r>
            </a:p>
          </p:txBody>
        </p:sp>
        <p:sp>
          <p:nvSpPr>
            <p:cNvPr id="19" name="Rectangle 18">
              <a:extLst>
                <a:ext uri="{FF2B5EF4-FFF2-40B4-BE49-F238E27FC236}">
                  <a16:creationId xmlns:a16="http://schemas.microsoft.com/office/drawing/2014/main" id="{B01963B2-CA02-42BF-B7E0-9B0789ECA87D}"/>
                </a:ext>
              </a:extLst>
            </p:cNvPr>
            <p:cNvSpPr/>
            <p:nvPr/>
          </p:nvSpPr>
          <p:spPr>
            <a:xfrm>
              <a:off x="1438153" y="1198263"/>
              <a:ext cx="564196" cy="2330209"/>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Ingest</a:t>
              </a:r>
            </a:p>
          </p:txBody>
        </p:sp>
        <p:sp>
          <p:nvSpPr>
            <p:cNvPr id="20" name="Rectangle 19">
              <a:extLst>
                <a:ext uri="{FF2B5EF4-FFF2-40B4-BE49-F238E27FC236}">
                  <a16:creationId xmlns:a16="http://schemas.microsoft.com/office/drawing/2014/main" id="{B06504D9-07CB-45C2-AD4B-F1E33CEDAE30}"/>
                </a:ext>
              </a:extLst>
            </p:cNvPr>
            <p:cNvSpPr/>
            <p:nvPr/>
          </p:nvSpPr>
          <p:spPr>
            <a:xfrm rot="5400000">
              <a:off x="1580797" y="2299935"/>
              <a:ext cx="277003"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Replicate</a:t>
              </a:r>
            </a:p>
          </p:txBody>
        </p:sp>
        <p:sp>
          <p:nvSpPr>
            <p:cNvPr id="21" name="Rectangle 20">
              <a:extLst>
                <a:ext uri="{FF2B5EF4-FFF2-40B4-BE49-F238E27FC236}">
                  <a16:creationId xmlns:a16="http://schemas.microsoft.com/office/drawing/2014/main" id="{2DC4B448-75FE-4728-BA66-B75D8BA8F3BC}"/>
                </a:ext>
              </a:extLst>
            </p:cNvPr>
            <p:cNvSpPr/>
            <p:nvPr/>
          </p:nvSpPr>
          <p:spPr>
            <a:xfrm rot="5400000">
              <a:off x="1598413" y="2611051"/>
              <a:ext cx="241775"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RDBMS connect</a:t>
              </a:r>
            </a:p>
          </p:txBody>
        </p:sp>
        <p:sp>
          <p:nvSpPr>
            <p:cNvPr id="22" name="Rectangle 21">
              <a:extLst>
                <a:ext uri="{FF2B5EF4-FFF2-40B4-BE49-F238E27FC236}">
                  <a16:creationId xmlns:a16="http://schemas.microsoft.com/office/drawing/2014/main" id="{557C3E77-496D-4A12-AF2D-32037BAE5FF2}"/>
                </a:ext>
              </a:extLst>
            </p:cNvPr>
            <p:cNvSpPr/>
            <p:nvPr/>
          </p:nvSpPr>
          <p:spPr>
            <a:xfrm rot="5400000">
              <a:off x="1627830" y="1625403"/>
              <a:ext cx="182941"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Stream</a:t>
              </a:r>
            </a:p>
          </p:txBody>
        </p:sp>
        <p:sp>
          <p:nvSpPr>
            <p:cNvPr id="23" name="Rectangle 22">
              <a:extLst>
                <a:ext uri="{FF2B5EF4-FFF2-40B4-BE49-F238E27FC236}">
                  <a16:creationId xmlns:a16="http://schemas.microsoft.com/office/drawing/2014/main" id="{E6A01DBB-8F22-4F85-87A2-FB45E3487D2F}"/>
                </a:ext>
              </a:extLst>
            </p:cNvPr>
            <p:cNvSpPr/>
            <p:nvPr/>
          </p:nvSpPr>
          <p:spPr>
            <a:xfrm rot="5400000">
              <a:off x="1614081" y="1866771"/>
              <a:ext cx="210435"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Messaging</a:t>
              </a:r>
            </a:p>
          </p:txBody>
        </p:sp>
        <p:sp>
          <p:nvSpPr>
            <p:cNvPr id="24" name="Rectangle 23">
              <a:extLst>
                <a:ext uri="{FF2B5EF4-FFF2-40B4-BE49-F238E27FC236}">
                  <a16:creationId xmlns:a16="http://schemas.microsoft.com/office/drawing/2014/main" id="{B519EFD5-4AE0-4A2E-AE85-83663FF4A706}"/>
                </a:ext>
              </a:extLst>
            </p:cNvPr>
            <p:cNvSpPr/>
            <p:nvPr/>
          </p:nvSpPr>
          <p:spPr>
            <a:xfrm rot="5400000">
              <a:off x="1618832" y="2903183"/>
              <a:ext cx="200936"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File-Based</a:t>
              </a:r>
            </a:p>
          </p:txBody>
        </p:sp>
        <p:sp>
          <p:nvSpPr>
            <p:cNvPr id="25" name="Rectangle 24">
              <a:extLst>
                <a:ext uri="{FF2B5EF4-FFF2-40B4-BE49-F238E27FC236}">
                  <a16:creationId xmlns:a16="http://schemas.microsoft.com/office/drawing/2014/main" id="{4B256C7D-49F9-4C80-96EB-AF128FD4FB12}"/>
                </a:ext>
              </a:extLst>
            </p:cNvPr>
            <p:cNvSpPr/>
            <p:nvPr/>
          </p:nvSpPr>
          <p:spPr>
            <a:xfrm rot="5400000">
              <a:off x="1655413" y="3138315"/>
              <a:ext cx="127775" cy="48261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Adapters</a:t>
              </a:r>
            </a:p>
          </p:txBody>
        </p:sp>
        <p:sp>
          <p:nvSpPr>
            <p:cNvPr id="26" name="TextBox 25">
              <a:extLst>
                <a:ext uri="{FF2B5EF4-FFF2-40B4-BE49-F238E27FC236}">
                  <a16:creationId xmlns:a16="http://schemas.microsoft.com/office/drawing/2014/main" id="{9D76B36C-9479-4D7C-8BF1-717F8CEA6386}"/>
                </a:ext>
              </a:extLst>
            </p:cNvPr>
            <p:cNvSpPr txBox="1"/>
            <p:nvPr/>
          </p:nvSpPr>
          <p:spPr>
            <a:xfrm>
              <a:off x="1386507" y="1582871"/>
              <a:ext cx="655111" cy="154523"/>
            </a:xfrm>
            <a:prstGeom prst="rect">
              <a:avLst/>
            </a:prstGeom>
            <a:noFill/>
            <a:effectLst/>
          </p:spPr>
          <p:txBody>
            <a:bodyPr wrap="square" rtlCol="0">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Calibri" charset="0"/>
                  <a:ea typeface="Calibri" charset="0"/>
                  <a:cs typeface="Calibri" charset="0"/>
                </a:rPr>
                <a:t>In motion</a:t>
              </a:r>
            </a:p>
          </p:txBody>
        </p:sp>
        <p:sp>
          <p:nvSpPr>
            <p:cNvPr id="27" name="TextBox 26">
              <a:extLst>
                <a:ext uri="{FF2B5EF4-FFF2-40B4-BE49-F238E27FC236}">
                  <a16:creationId xmlns:a16="http://schemas.microsoft.com/office/drawing/2014/main" id="{7627C6C3-A0A6-482C-B9CE-63AEFC65AB60}"/>
                </a:ext>
              </a:extLst>
            </p:cNvPr>
            <p:cNvSpPr txBox="1"/>
            <p:nvPr/>
          </p:nvSpPr>
          <p:spPr>
            <a:xfrm>
              <a:off x="1440938" y="2230732"/>
              <a:ext cx="512711" cy="154523"/>
            </a:xfrm>
            <a:prstGeom prst="rect">
              <a:avLst/>
            </a:prstGeom>
            <a:noFill/>
            <a:effectLst/>
          </p:spPr>
          <p:txBody>
            <a:bodyPr wrap="square" rtlCol="0">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Calibri" charset="0"/>
                  <a:ea typeface="Calibri" charset="0"/>
                  <a:cs typeface="Calibri" charset="0"/>
                </a:rPr>
                <a:t>At rest</a:t>
              </a:r>
            </a:p>
          </p:txBody>
        </p:sp>
        <p:sp>
          <p:nvSpPr>
            <p:cNvPr id="28" name="Rectangle 27">
              <a:extLst>
                <a:ext uri="{FF2B5EF4-FFF2-40B4-BE49-F238E27FC236}">
                  <a16:creationId xmlns:a16="http://schemas.microsoft.com/office/drawing/2014/main" id="{A5C08E0B-5772-4B08-BA87-7F6960BD1238}"/>
                </a:ext>
              </a:extLst>
            </p:cNvPr>
            <p:cNvSpPr/>
            <p:nvPr/>
          </p:nvSpPr>
          <p:spPr>
            <a:xfrm rot="5400000">
              <a:off x="4826121" y="768384"/>
              <a:ext cx="368483" cy="7312431"/>
            </a:xfrm>
            <a:prstGeom prst="rect">
              <a:avLst/>
            </a:prstGeom>
            <a:solidFill>
              <a:schemeClr val="bg1">
                <a:alpha val="80000"/>
              </a:schemeClr>
            </a:solidFill>
            <a:ln w="6350" cap="flat" cmpd="sng" algn="ctr">
              <a:noFill/>
              <a:prstDash val="solid"/>
              <a:miter lim="800000"/>
            </a:ln>
            <a:effectLst/>
          </p:spPr>
          <p:txBody>
            <a:bodyPr vert="vert270" lIns="0" tIns="0" rtlCol="0" anchor="t" anchorCtr="0"/>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Security</a:t>
              </a:r>
            </a:p>
          </p:txBody>
        </p:sp>
        <p:sp>
          <p:nvSpPr>
            <p:cNvPr id="30" name="Rectangle 29">
              <a:extLst>
                <a:ext uri="{FF2B5EF4-FFF2-40B4-BE49-F238E27FC236}">
                  <a16:creationId xmlns:a16="http://schemas.microsoft.com/office/drawing/2014/main" id="{5798555C-6678-43E8-AD2D-0C13E88BB7D0}"/>
                </a:ext>
              </a:extLst>
            </p:cNvPr>
            <p:cNvSpPr/>
            <p:nvPr/>
          </p:nvSpPr>
          <p:spPr>
            <a:xfrm rot="5400000">
              <a:off x="5023857" y="1918548"/>
              <a:ext cx="1941753" cy="645101"/>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Business Intelligence</a:t>
              </a:r>
            </a:p>
          </p:txBody>
        </p:sp>
        <p:sp>
          <p:nvSpPr>
            <p:cNvPr id="31" name="Rectangle 30">
              <a:extLst>
                <a:ext uri="{FF2B5EF4-FFF2-40B4-BE49-F238E27FC236}">
                  <a16:creationId xmlns:a16="http://schemas.microsoft.com/office/drawing/2014/main" id="{D796D1B5-2886-446E-95E1-0166B7C300B0}"/>
                </a:ext>
              </a:extLst>
            </p:cNvPr>
            <p:cNvSpPr/>
            <p:nvPr/>
          </p:nvSpPr>
          <p:spPr>
            <a:xfrm>
              <a:off x="2455606" y="1193777"/>
              <a:ext cx="819751" cy="2334647"/>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32" name="Rectangle 31">
              <a:extLst>
                <a:ext uri="{FF2B5EF4-FFF2-40B4-BE49-F238E27FC236}">
                  <a16:creationId xmlns:a16="http://schemas.microsoft.com/office/drawing/2014/main" id="{38E35ECE-1326-4319-915C-3322CE81E2D0}"/>
                </a:ext>
              </a:extLst>
            </p:cNvPr>
            <p:cNvSpPr/>
            <p:nvPr/>
          </p:nvSpPr>
          <p:spPr>
            <a:xfrm rot="5400000">
              <a:off x="5907732" y="1447607"/>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Diagnostic/</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Descriptive</a:t>
              </a:r>
            </a:p>
          </p:txBody>
        </p:sp>
        <p:sp>
          <p:nvSpPr>
            <p:cNvPr id="33" name="Rectangle 32">
              <a:extLst>
                <a:ext uri="{FF2B5EF4-FFF2-40B4-BE49-F238E27FC236}">
                  <a16:creationId xmlns:a16="http://schemas.microsoft.com/office/drawing/2014/main" id="{C7C160BC-6847-49FB-A4E5-F287804770F5}"/>
                </a:ext>
              </a:extLst>
            </p:cNvPr>
            <p:cNvSpPr/>
            <p:nvPr/>
          </p:nvSpPr>
          <p:spPr>
            <a:xfrm rot="5400000">
              <a:off x="5907304" y="1676660"/>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Reporting</a:t>
              </a:r>
            </a:p>
          </p:txBody>
        </p:sp>
        <p:sp>
          <p:nvSpPr>
            <p:cNvPr id="34" name="Rectangle 33">
              <a:extLst>
                <a:ext uri="{FF2B5EF4-FFF2-40B4-BE49-F238E27FC236}">
                  <a16:creationId xmlns:a16="http://schemas.microsoft.com/office/drawing/2014/main" id="{32C79D79-518F-45F0-A673-72CA9BA267FB}"/>
                </a:ext>
              </a:extLst>
            </p:cNvPr>
            <p:cNvSpPr/>
            <p:nvPr/>
          </p:nvSpPr>
          <p:spPr>
            <a:xfrm rot="5400000">
              <a:off x="5906876" y="1912698"/>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Operational Analytics</a:t>
              </a:r>
            </a:p>
          </p:txBody>
        </p:sp>
        <p:sp>
          <p:nvSpPr>
            <p:cNvPr id="35" name="Rectangle 34">
              <a:extLst>
                <a:ext uri="{FF2B5EF4-FFF2-40B4-BE49-F238E27FC236}">
                  <a16:creationId xmlns:a16="http://schemas.microsoft.com/office/drawing/2014/main" id="{AD53FA02-7669-4CDF-B08C-801A32379020}"/>
                </a:ext>
              </a:extLst>
            </p:cNvPr>
            <p:cNvSpPr/>
            <p:nvPr/>
          </p:nvSpPr>
          <p:spPr>
            <a:xfrm rot="5400000">
              <a:off x="5906448" y="2148736"/>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Real-Time Analytics</a:t>
              </a:r>
            </a:p>
          </p:txBody>
        </p:sp>
        <p:sp>
          <p:nvSpPr>
            <p:cNvPr id="36" name="Rectangle 35">
              <a:extLst>
                <a:ext uri="{FF2B5EF4-FFF2-40B4-BE49-F238E27FC236}">
                  <a16:creationId xmlns:a16="http://schemas.microsoft.com/office/drawing/2014/main" id="{2E2C2BAD-E4A8-4A5B-88B6-7CB2550B49B0}"/>
                </a:ext>
              </a:extLst>
            </p:cNvPr>
            <p:cNvSpPr/>
            <p:nvPr/>
          </p:nvSpPr>
          <p:spPr>
            <a:xfrm rot="5400000">
              <a:off x="5814116" y="2476678"/>
              <a:ext cx="364277"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Online Analytical Processing</a:t>
              </a:r>
            </a:p>
          </p:txBody>
        </p:sp>
        <p:sp>
          <p:nvSpPr>
            <p:cNvPr id="37" name="Rectangle 36">
              <a:extLst>
                <a:ext uri="{FF2B5EF4-FFF2-40B4-BE49-F238E27FC236}">
                  <a16:creationId xmlns:a16="http://schemas.microsoft.com/office/drawing/2014/main" id="{1C14DAFF-4A00-434F-8691-B9C57C6C1608}"/>
                </a:ext>
              </a:extLst>
            </p:cNvPr>
            <p:cNvSpPr/>
            <p:nvPr/>
          </p:nvSpPr>
          <p:spPr>
            <a:xfrm rot="5400000">
              <a:off x="5756258" y="1919532"/>
              <a:ext cx="1943721" cy="645101"/>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Advanced Analytics</a:t>
              </a:r>
            </a:p>
          </p:txBody>
        </p:sp>
        <p:sp>
          <p:nvSpPr>
            <p:cNvPr id="38" name="Rectangle 37">
              <a:extLst>
                <a:ext uri="{FF2B5EF4-FFF2-40B4-BE49-F238E27FC236}">
                  <a16:creationId xmlns:a16="http://schemas.microsoft.com/office/drawing/2014/main" id="{752E9373-4472-433F-90CA-E321CCFA82F3}"/>
                </a:ext>
              </a:extLst>
            </p:cNvPr>
            <p:cNvSpPr/>
            <p:nvPr/>
          </p:nvSpPr>
          <p:spPr>
            <a:xfrm rot="5400000">
              <a:off x="6637462" y="1941222"/>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Statistical Modelling</a:t>
              </a:r>
            </a:p>
          </p:txBody>
        </p:sp>
        <p:sp>
          <p:nvSpPr>
            <p:cNvPr id="39" name="Rectangle 38">
              <a:extLst>
                <a:ext uri="{FF2B5EF4-FFF2-40B4-BE49-F238E27FC236}">
                  <a16:creationId xmlns:a16="http://schemas.microsoft.com/office/drawing/2014/main" id="{0155C465-B360-4200-BF8F-1921F1F0462A}"/>
                </a:ext>
              </a:extLst>
            </p:cNvPr>
            <p:cNvSpPr/>
            <p:nvPr/>
          </p:nvSpPr>
          <p:spPr>
            <a:xfrm rot="5400000">
              <a:off x="6574056" y="2252066"/>
              <a:ext cx="318728"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Natural Language Processing</a:t>
              </a:r>
            </a:p>
          </p:txBody>
        </p:sp>
        <p:sp>
          <p:nvSpPr>
            <p:cNvPr id="40" name="Rectangle 39">
              <a:extLst>
                <a:ext uri="{FF2B5EF4-FFF2-40B4-BE49-F238E27FC236}">
                  <a16:creationId xmlns:a16="http://schemas.microsoft.com/office/drawing/2014/main" id="{1DF49BF4-B410-42C5-97DD-9ABEAC3FBC93}"/>
                </a:ext>
              </a:extLst>
            </p:cNvPr>
            <p:cNvSpPr/>
            <p:nvPr/>
          </p:nvSpPr>
          <p:spPr>
            <a:xfrm rot="5400000">
              <a:off x="6637462" y="1446346"/>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Predictive &amp; Prescriptive</a:t>
              </a:r>
            </a:p>
          </p:txBody>
        </p:sp>
        <p:sp>
          <p:nvSpPr>
            <p:cNvPr id="41" name="Rectangle 40">
              <a:extLst>
                <a:ext uri="{FF2B5EF4-FFF2-40B4-BE49-F238E27FC236}">
                  <a16:creationId xmlns:a16="http://schemas.microsoft.com/office/drawing/2014/main" id="{C5ED67AE-F230-41B2-8435-D1D5C99F892C}"/>
                </a:ext>
              </a:extLst>
            </p:cNvPr>
            <p:cNvSpPr/>
            <p:nvPr/>
          </p:nvSpPr>
          <p:spPr>
            <a:xfrm rot="5400000">
              <a:off x="6632158" y="2562909"/>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Cognitive</a:t>
              </a:r>
            </a:p>
          </p:txBody>
        </p:sp>
        <p:sp>
          <p:nvSpPr>
            <p:cNvPr id="42" name="Rectangle 41">
              <a:extLst>
                <a:ext uri="{FF2B5EF4-FFF2-40B4-BE49-F238E27FC236}">
                  <a16:creationId xmlns:a16="http://schemas.microsoft.com/office/drawing/2014/main" id="{442A54F1-C62A-4AF4-99FC-DB38F75A3186}"/>
                </a:ext>
              </a:extLst>
            </p:cNvPr>
            <p:cNvSpPr/>
            <p:nvPr/>
          </p:nvSpPr>
          <p:spPr>
            <a:xfrm rot="5400000">
              <a:off x="6632158" y="1693785"/>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Data Discovery</a:t>
              </a:r>
            </a:p>
          </p:txBody>
        </p:sp>
        <p:sp>
          <p:nvSpPr>
            <p:cNvPr id="43" name="Rectangle 42">
              <a:extLst>
                <a:ext uri="{FF2B5EF4-FFF2-40B4-BE49-F238E27FC236}">
                  <a16:creationId xmlns:a16="http://schemas.microsoft.com/office/drawing/2014/main" id="{0605FA90-A17A-47AF-AD39-745A4F9B41E1}"/>
                </a:ext>
              </a:extLst>
            </p:cNvPr>
            <p:cNvSpPr/>
            <p:nvPr/>
          </p:nvSpPr>
          <p:spPr>
            <a:xfrm rot="5400000">
              <a:off x="6637462" y="2810346"/>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Machine Learning</a:t>
              </a:r>
            </a:p>
          </p:txBody>
        </p:sp>
        <p:sp>
          <p:nvSpPr>
            <p:cNvPr id="44" name="Rectangle 43">
              <a:extLst>
                <a:ext uri="{FF2B5EF4-FFF2-40B4-BE49-F238E27FC236}">
                  <a16:creationId xmlns:a16="http://schemas.microsoft.com/office/drawing/2014/main" id="{6ECF670B-E37A-411B-BA75-F550ED3FF488}"/>
                </a:ext>
              </a:extLst>
            </p:cNvPr>
            <p:cNvSpPr/>
            <p:nvPr/>
          </p:nvSpPr>
          <p:spPr>
            <a:xfrm rot="5400000">
              <a:off x="5905592" y="2804621"/>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Ad-Hoc Analysis</a:t>
              </a:r>
            </a:p>
          </p:txBody>
        </p:sp>
        <p:sp>
          <p:nvSpPr>
            <p:cNvPr id="45" name="Rectangle 44">
              <a:extLst>
                <a:ext uri="{FF2B5EF4-FFF2-40B4-BE49-F238E27FC236}">
                  <a16:creationId xmlns:a16="http://schemas.microsoft.com/office/drawing/2014/main" id="{79E3084E-1BE3-425A-897D-90837D0CA5D0}"/>
                </a:ext>
              </a:extLst>
            </p:cNvPr>
            <p:cNvSpPr/>
            <p:nvPr/>
          </p:nvSpPr>
          <p:spPr>
            <a:xfrm rot="5400000">
              <a:off x="6248730" y="2678601"/>
              <a:ext cx="225388" cy="137848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Business Rules</a:t>
              </a:r>
            </a:p>
          </p:txBody>
        </p:sp>
        <p:pic>
          <p:nvPicPr>
            <p:cNvPr id="46" name="Picture 45">
              <a:extLst>
                <a:ext uri="{FF2B5EF4-FFF2-40B4-BE49-F238E27FC236}">
                  <a16:creationId xmlns:a16="http://schemas.microsoft.com/office/drawing/2014/main" id="{4B1410F8-886B-485B-80BE-E689544520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8435" y="3279367"/>
              <a:ext cx="172268" cy="172268"/>
            </a:xfrm>
            <a:prstGeom prst="rect">
              <a:avLst/>
            </a:prstGeom>
          </p:spPr>
        </p:pic>
        <p:sp>
          <p:nvSpPr>
            <p:cNvPr id="47" name="Rectangle 46">
              <a:extLst>
                <a:ext uri="{FF2B5EF4-FFF2-40B4-BE49-F238E27FC236}">
                  <a16:creationId xmlns:a16="http://schemas.microsoft.com/office/drawing/2014/main" id="{AB79178B-53BF-414F-85E4-880B15AAB47E}"/>
                </a:ext>
              </a:extLst>
            </p:cNvPr>
            <p:cNvSpPr/>
            <p:nvPr/>
          </p:nvSpPr>
          <p:spPr>
            <a:xfrm rot="5400000">
              <a:off x="1773327" y="2018516"/>
              <a:ext cx="2185316" cy="66466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Raw Zone</a:t>
              </a:r>
            </a:p>
          </p:txBody>
        </p:sp>
        <p:sp>
          <p:nvSpPr>
            <p:cNvPr id="48" name="Rectangle 47">
              <a:extLst>
                <a:ext uri="{FF2B5EF4-FFF2-40B4-BE49-F238E27FC236}">
                  <a16:creationId xmlns:a16="http://schemas.microsoft.com/office/drawing/2014/main" id="{E8FEA75B-E806-4005-A118-D9D58D6A0982}"/>
                </a:ext>
              </a:extLst>
            </p:cNvPr>
            <p:cNvSpPr/>
            <p:nvPr/>
          </p:nvSpPr>
          <p:spPr>
            <a:xfrm rot="5400000">
              <a:off x="1655413" y="3138315"/>
              <a:ext cx="127775" cy="48261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Adapters</a:t>
              </a:r>
            </a:p>
          </p:txBody>
        </p:sp>
        <p:sp>
          <p:nvSpPr>
            <p:cNvPr id="49" name="Rectangle 48">
              <a:extLst>
                <a:ext uri="{FF2B5EF4-FFF2-40B4-BE49-F238E27FC236}">
                  <a16:creationId xmlns:a16="http://schemas.microsoft.com/office/drawing/2014/main" id="{C00052C7-34EB-44AB-961A-BF89F2563BCC}"/>
                </a:ext>
              </a:extLst>
            </p:cNvPr>
            <p:cNvSpPr/>
            <p:nvPr/>
          </p:nvSpPr>
          <p:spPr>
            <a:xfrm rot="5400000">
              <a:off x="7425315" y="1275277"/>
              <a:ext cx="1064357" cy="1201501"/>
            </a:xfrm>
            <a:prstGeom prst="rect">
              <a:avLst/>
            </a:prstGeom>
            <a:solidFill>
              <a:sysClr val="window" lastClr="FFFFFF"/>
            </a:solidFill>
            <a:ln w="6350" cap="flat" cmpd="sng" algn="ctr">
              <a:noFill/>
              <a:prstDash val="solid"/>
            </a:ln>
            <a:effectLst/>
          </p:spPr>
          <p:txBody>
            <a:bodyPr vert="vert270"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Data Analytics as a Service</a:t>
              </a:r>
            </a:p>
          </p:txBody>
        </p:sp>
        <p:sp>
          <p:nvSpPr>
            <p:cNvPr id="50" name="Rectangle 49">
              <a:extLst>
                <a:ext uri="{FF2B5EF4-FFF2-40B4-BE49-F238E27FC236}">
                  <a16:creationId xmlns:a16="http://schemas.microsoft.com/office/drawing/2014/main" id="{083889D8-A98B-4D00-8C13-86A53D900AFA}"/>
                </a:ext>
              </a:extLst>
            </p:cNvPr>
            <p:cNvSpPr/>
            <p:nvPr/>
          </p:nvSpPr>
          <p:spPr>
            <a:xfrm rot="5400000">
              <a:off x="7425668" y="2401712"/>
              <a:ext cx="1051920" cy="1201501"/>
            </a:xfrm>
            <a:prstGeom prst="rect">
              <a:avLst/>
            </a:prstGeom>
            <a:solidFill>
              <a:sysClr val="window" lastClr="FFFFFF"/>
            </a:solidFill>
            <a:ln w="6350" cap="flat" cmpd="sng" algn="ctr">
              <a:noFill/>
              <a:prstDash val="solid"/>
            </a:ln>
            <a:effectLst/>
          </p:spPr>
          <p:txBody>
            <a:bodyPr vert="vert270"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Analytic as a service APIs </a:t>
              </a:r>
            </a:p>
          </p:txBody>
        </p:sp>
        <p:sp>
          <p:nvSpPr>
            <p:cNvPr id="51" name="Rectangle 50">
              <a:extLst>
                <a:ext uri="{FF2B5EF4-FFF2-40B4-BE49-F238E27FC236}">
                  <a16:creationId xmlns:a16="http://schemas.microsoft.com/office/drawing/2014/main" id="{1A214231-583B-4E6E-955C-3E2326B15FC0}"/>
                </a:ext>
              </a:extLst>
            </p:cNvPr>
            <p:cNvSpPr/>
            <p:nvPr/>
          </p:nvSpPr>
          <p:spPr>
            <a:xfrm rot="5400000">
              <a:off x="7549475" y="2567207"/>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Text</a:t>
              </a:r>
            </a:p>
          </p:txBody>
        </p:sp>
        <p:sp>
          <p:nvSpPr>
            <p:cNvPr id="52" name="Rectangle 51">
              <a:extLst>
                <a:ext uri="{FF2B5EF4-FFF2-40B4-BE49-F238E27FC236}">
                  <a16:creationId xmlns:a16="http://schemas.microsoft.com/office/drawing/2014/main" id="{C36F249A-ED74-42BF-B296-0B7FFEB1E7F9}"/>
                </a:ext>
              </a:extLst>
            </p:cNvPr>
            <p:cNvSpPr/>
            <p:nvPr/>
          </p:nvSpPr>
          <p:spPr>
            <a:xfrm rot="5400000">
              <a:off x="8123774" y="2567206"/>
              <a:ext cx="225383"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Vision</a:t>
              </a:r>
            </a:p>
          </p:txBody>
        </p:sp>
        <p:sp>
          <p:nvSpPr>
            <p:cNvPr id="53" name="Rectangle 52">
              <a:extLst>
                <a:ext uri="{FF2B5EF4-FFF2-40B4-BE49-F238E27FC236}">
                  <a16:creationId xmlns:a16="http://schemas.microsoft.com/office/drawing/2014/main" id="{AC796E5C-DF80-4346-AE96-8447E0BB60F2}"/>
                </a:ext>
              </a:extLst>
            </p:cNvPr>
            <p:cNvSpPr/>
            <p:nvPr/>
          </p:nvSpPr>
          <p:spPr>
            <a:xfrm rot="5400000">
              <a:off x="8123775" y="2837271"/>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Emotion</a:t>
              </a:r>
            </a:p>
          </p:txBody>
        </p:sp>
        <p:sp>
          <p:nvSpPr>
            <p:cNvPr id="54" name="Rectangle 53">
              <a:extLst>
                <a:ext uri="{FF2B5EF4-FFF2-40B4-BE49-F238E27FC236}">
                  <a16:creationId xmlns:a16="http://schemas.microsoft.com/office/drawing/2014/main" id="{6761B919-06A4-4766-B6A8-27CE453FBA95}"/>
                </a:ext>
              </a:extLst>
            </p:cNvPr>
            <p:cNvSpPr/>
            <p:nvPr/>
          </p:nvSpPr>
          <p:spPr>
            <a:xfrm rot="5400000">
              <a:off x="7549477" y="2833798"/>
              <a:ext cx="225383"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Recommend</a:t>
              </a:r>
            </a:p>
          </p:txBody>
        </p:sp>
        <p:sp>
          <p:nvSpPr>
            <p:cNvPr id="55" name="Rectangle 54">
              <a:extLst>
                <a:ext uri="{FF2B5EF4-FFF2-40B4-BE49-F238E27FC236}">
                  <a16:creationId xmlns:a16="http://schemas.microsoft.com/office/drawing/2014/main" id="{1FAC26EC-69F3-42F5-B339-98C9094D624E}"/>
                </a:ext>
              </a:extLst>
            </p:cNvPr>
            <p:cNvSpPr/>
            <p:nvPr/>
          </p:nvSpPr>
          <p:spPr>
            <a:xfrm rot="5400000">
              <a:off x="7549475" y="3100390"/>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Bot</a:t>
              </a:r>
            </a:p>
          </p:txBody>
        </p:sp>
        <p:sp>
          <p:nvSpPr>
            <p:cNvPr id="56" name="Rectangle 55">
              <a:extLst>
                <a:ext uri="{FF2B5EF4-FFF2-40B4-BE49-F238E27FC236}">
                  <a16:creationId xmlns:a16="http://schemas.microsoft.com/office/drawing/2014/main" id="{75DC1733-17C0-4643-BF3D-430B332BE6AE}"/>
                </a:ext>
              </a:extLst>
            </p:cNvPr>
            <p:cNvSpPr/>
            <p:nvPr/>
          </p:nvSpPr>
          <p:spPr>
            <a:xfrm rot="5400000">
              <a:off x="8123773" y="3094369"/>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Speech</a:t>
              </a:r>
            </a:p>
          </p:txBody>
        </p:sp>
        <p:sp>
          <p:nvSpPr>
            <p:cNvPr id="57" name="Rectangle 56">
              <a:extLst>
                <a:ext uri="{FF2B5EF4-FFF2-40B4-BE49-F238E27FC236}">
                  <a16:creationId xmlns:a16="http://schemas.microsoft.com/office/drawing/2014/main" id="{49D29322-1879-4300-BCF1-D7829117D504}"/>
                </a:ext>
              </a:extLst>
            </p:cNvPr>
            <p:cNvSpPr/>
            <p:nvPr/>
          </p:nvSpPr>
          <p:spPr>
            <a:xfrm>
              <a:off x="3424202" y="993575"/>
              <a:ext cx="2042759"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Data Stores</a:t>
              </a:r>
            </a:p>
          </p:txBody>
        </p:sp>
        <p:sp>
          <p:nvSpPr>
            <p:cNvPr id="62" name="Rectangle 61">
              <a:extLst>
                <a:ext uri="{FF2B5EF4-FFF2-40B4-BE49-F238E27FC236}">
                  <a16:creationId xmlns:a16="http://schemas.microsoft.com/office/drawing/2014/main" id="{8C9C9A95-7CFA-4EA9-85B1-09F9AFDF2E71}"/>
                </a:ext>
              </a:extLst>
            </p:cNvPr>
            <p:cNvSpPr/>
            <p:nvPr/>
          </p:nvSpPr>
          <p:spPr>
            <a:xfrm rot="5400000">
              <a:off x="7594659" y="1404533"/>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l"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Visualization</a:t>
              </a:r>
            </a:p>
          </p:txBody>
        </p:sp>
        <p:sp>
          <p:nvSpPr>
            <p:cNvPr id="63" name="Rectangle 62">
              <a:extLst>
                <a:ext uri="{FF2B5EF4-FFF2-40B4-BE49-F238E27FC236}">
                  <a16:creationId xmlns:a16="http://schemas.microsoft.com/office/drawing/2014/main" id="{B781C385-69BE-4AF5-8A45-3C7F2952F642}"/>
                </a:ext>
              </a:extLst>
            </p:cNvPr>
            <p:cNvSpPr/>
            <p:nvPr/>
          </p:nvSpPr>
          <p:spPr>
            <a:xfrm rot="5400000">
              <a:off x="8143144" y="1728616"/>
              <a:ext cx="210423" cy="462870"/>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Self-service</a:t>
              </a:r>
            </a:p>
          </p:txBody>
        </p:sp>
        <p:sp>
          <p:nvSpPr>
            <p:cNvPr id="64" name="Rectangle 63">
              <a:extLst>
                <a:ext uri="{FF2B5EF4-FFF2-40B4-BE49-F238E27FC236}">
                  <a16:creationId xmlns:a16="http://schemas.microsoft.com/office/drawing/2014/main" id="{44CD36B2-E57C-4105-9396-121915263D04}"/>
                </a:ext>
              </a:extLst>
            </p:cNvPr>
            <p:cNvSpPr/>
            <p:nvPr/>
          </p:nvSpPr>
          <p:spPr>
            <a:xfrm rot="5400000">
              <a:off x="8156912" y="1456607"/>
              <a:ext cx="197640" cy="466755"/>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Portals</a:t>
              </a:r>
            </a:p>
          </p:txBody>
        </p:sp>
        <p:sp>
          <p:nvSpPr>
            <p:cNvPr id="65" name="Rectangle 64">
              <a:extLst>
                <a:ext uri="{FF2B5EF4-FFF2-40B4-BE49-F238E27FC236}">
                  <a16:creationId xmlns:a16="http://schemas.microsoft.com/office/drawing/2014/main" id="{3536B8B6-3AE2-4E4D-8E99-A7E46D75E258}"/>
                </a:ext>
              </a:extLst>
            </p:cNvPr>
            <p:cNvSpPr/>
            <p:nvPr/>
          </p:nvSpPr>
          <p:spPr>
            <a:xfrm rot="5400000">
              <a:off x="7594657" y="1815797"/>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Dashboards</a:t>
              </a:r>
            </a:p>
          </p:txBody>
        </p:sp>
        <p:sp>
          <p:nvSpPr>
            <p:cNvPr id="66" name="Rectangle 65">
              <a:extLst>
                <a:ext uri="{FF2B5EF4-FFF2-40B4-BE49-F238E27FC236}">
                  <a16:creationId xmlns:a16="http://schemas.microsoft.com/office/drawing/2014/main" id="{8148D59A-CDC3-45AA-9682-9A5CD9A7A6C9}"/>
                </a:ext>
              </a:extLst>
            </p:cNvPr>
            <p:cNvSpPr/>
            <p:nvPr/>
          </p:nvSpPr>
          <p:spPr>
            <a:xfrm rot="5400000">
              <a:off x="7604451" y="2032441"/>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Alerts</a:t>
              </a:r>
            </a:p>
          </p:txBody>
        </p:sp>
        <p:sp>
          <p:nvSpPr>
            <p:cNvPr id="67" name="Rectangle 66">
              <a:extLst>
                <a:ext uri="{FF2B5EF4-FFF2-40B4-BE49-F238E27FC236}">
                  <a16:creationId xmlns:a16="http://schemas.microsoft.com/office/drawing/2014/main" id="{16BD28F6-E431-43B4-A520-C4623599CC2C}"/>
                </a:ext>
              </a:extLst>
            </p:cNvPr>
            <p:cNvSpPr/>
            <p:nvPr/>
          </p:nvSpPr>
          <p:spPr>
            <a:xfrm>
              <a:off x="1351920" y="3674016"/>
              <a:ext cx="7314659" cy="516567"/>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Data Management</a:t>
              </a:r>
            </a:p>
          </p:txBody>
        </p:sp>
        <p:sp>
          <p:nvSpPr>
            <p:cNvPr id="68" name="Rectangle 67">
              <a:extLst>
                <a:ext uri="{FF2B5EF4-FFF2-40B4-BE49-F238E27FC236}">
                  <a16:creationId xmlns:a16="http://schemas.microsoft.com/office/drawing/2014/main" id="{28D80898-0AF3-4E4C-BA49-F284C581A2C8}"/>
                </a:ext>
              </a:extLst>
            </p:cNvPr>
            <p:cNvSpPr/>
            <p:nvPr/>
          </p:nvSpPr>
          <p:spPr>
            <a:xfrm>
              <a:off x="1358269" y="3674016"/>
              <a:ext cx="7314659" cy="516567"/>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Data Management</a:t>
              </a:r>
            </a:p>
          </p:txBody>
        </p:sp>
        <p:sp>
          <p:nvSpPr>
            <p:cNvPr id="69" name="TextBox 68">
              <a:extLst>
                <a:ext uri="{FF2B5EF4-FFF2-40B4-BE49-F238E27FC236}">
                  <a16:creationId xmlns:a16="http://schemas.microsoft.com/office/drawing/2014/main" id="{5CD42092-B66B-4271-861F-F52105514852}"/>
                </a:ext>
              </a:extLst>
            </p:cNvPr>
            <p:cNvSpPr txBox="1"/>
            <p:nvPr/>
          </p:nvSpPr>
          <p:spPr>
            <a:xfrm>
              <a:off x="1732964" y="3897093"/>
              <a:ext cx="681131"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Metadata</a:t>
              </a:r>
            </a:p>
          </p:txBody>
        </p:sp>
        <p:sp>
          <p:nvSpPr>
            <p:cNvPr id="70" name="TextBox 69">
              <a:extLst>
                <a:ext uri="{FF2B5EF4-FFF2-40B4-BE49-F238E27FC236}">
                  <a16:creationId xmlns:a16="http://schemas.microsoft.com/office/drawing/2014/main" id="{49AF1E7D-24F5-4678-8D0A-AB8BA468DDD7}"/>
                </a:ext>
              </a:extLst>
            </p:cNvPr>
            <p:cNvSpPr txBox="1"/>
            <p:nvPr/>
          </p:nvSpPr>
          <p:spPr>
            <a:xfrm>
              <a:off x="3451312" y="3897093"/>
              <a:ext cx="560633"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Lineage</a:t>
              </a:r>
            </a:p>
          </p:txBody>
        </p:sp>
        <p:sp>
          <p:nvSpPr>
            <p:cNvPr id="71" name="TextBox 70">
              <a:extLst>
                <a:ext uri="{FF2B5EF4-FFF2-40B4-BE49-F238E27FC236}">
                  <a16:creationId xmlns:a16="http://schemas.microsoft.com/office/drawing/2014/main" id="{D251C5A3-AE62-4225-ADB8-330D1A17106B}"/>
                </a:ext>
              </a:extLst>
            </p:cNvPr>
            <p:cNvSpPr txBox="1"/>
            <p:nvPr/>
          </p:nvSpPr>
          <p:spPr>
            <a:xfrm>
              <a:off x="4249177" y="3897093"/>
              <a:ext cx="1010064"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Data Governance</a:t>
              </a:r>
            </a:p>
          </p:txBody>
        </p:sp>
        <p:sp>
          <p:nvSpPr>
            <p:cNvPr id="72" name="TextBox 71">
              <a:extLst>
                <a:ext uri="{FF2B5EF4-FFF2-40B4-BE49-F238E27FC236}">
                  <a16:creationId xmlns:a16="http://schemas.microsoft.com/office/drawing/2014/main" id="{B96F4707-F23E-4A37-9D0D-397C7B3B72D5}"/>
                </a:ext>
              </a:extLst>
            </p:cNvPr>
            <p:cNvSpPr txBox="1"/>
            <p:nvPr/>
          </p:nvSpPr>
          <p:spPr>
            <a:xfrm>
              <a:off x="5496478" y="3897093"/>
              <a:ext cx="1143343"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Data Quality</a:t>
              </a:r>
            </a:p>
          </p:txBody>
        </p:sp>
        <p:sp>
          <p:nvSpPr>
            <p:cNvPr id="73" name="TextBox 72">
              <a:extLst>
                <a:ext uri="{FF2B5EF4-FFF2-40B4-BE49-F238E27FC236}">
                  <a16:creationId xmlns:a16="http://schemas.microsoft.com/office/drawing/2014/main" id="{749DA1F1-29C5-45ED-BD58-F1ACAEBB3126}"/>
                </a:ext>
              </a:extLst>
            </p:cNvPr>
            <p:cNvSpPr txBox="1"/>
            <p:nvPr/>
          </p:nvSpPr>
          <p:spPr>
            <a:xfrm>
              <a:off x="6877052" y="3897093"/>
              <a:ext cx="1626869"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Master Data Management</a:t>
              </a:r>
            </a:p>
          </p:txBody>
        </p:sp>
        <p:sp>
          <p:nvSpPr>
            <p:cNvPr id="74" name="TextBox 73">
              <a:extLst>
                <a:ext uri="{FF2B5EF4-FFF2-40B4-BE49-F238E27FC236}">
                  <a16:creationId xmlns:a16="http://schemas.microsoft.com/office/drawing/2014/main" id="{89142744-A6AE-4DB3-BF1A-2320B1F3A581}"/>
                </a:ext>
              </a:extLst>
            </p:cNvPr>
            <p:cNvSpPr txBox="1"/>
            <p:nvPr/>
          </p:nvSpPr>
          <p:spPr>
            <a:xfrm>
              <a:off x="2651329" y="3897093"/>
              <a:ext cx="562749"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Tagging</a:t>
              </a:r>
            </a:p>
          </p:txBody>
        </p:sp>
        <p:sp>
          <p:nvSpPr>
            <p:cNvPr id="75" name="Rectangle 74">
              <a:extLst>
                <a:ext uri="{FF2B5EF4-FFF2-40B4-BE49-F238E27FC236}">
                  <a16:creationId xmlns:a16="http://schemas.microsoft.com/office/drawing/2014/main" id="{1ABF03FB-480F-46DD-A117-77B4A866C419}"/>
                </a:ext>
              </a:extLst>
            </p:cNvPr>
            <p:cNvSpPr/>
            <p:nvPr/>
          </p:nvSpPr>
          <p:spPr>
            <a:xfrm rot="5400000">
              <a:off x="4826121" y="761891"/>
              <a:ext cx="368483" cy="7312431"/>
            </a:xfrm>
            <a:prstGeom prst="rect">
              <a:avLst/>
            </a:prstGeom>
            <a:solidFill>
              <a:sysClr val="window" lastClr="FFFFFF">
                <a:alpha val="80000"/>
              </a:sysClr>
            </a:solidFill>
            <a:ln w="6350" cap="flat" cmpd="sng" algn="ctr">
              <a:noFill/>
              <a:prstDash val="solid"/>
              <a:miter lim="800000"/>
            </a:ln>
            <a:effectLst/>
          </p:spPr>
          <p:txBody>
            <a:bodyPr vert="vert270" lIns="0" tIns="0" rtlCol="0" anchor="t" anchorCtr="0"/>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Security</a:t>
              </a:r>
            </a:p>
          </p:txBody>
        </p:sp>
        <p:sp>
          <p:nvSpPr>
            <p:cNvPr id="76" name="TextBox 75">
              <a:extLst>
                <a:ext uri="{FF2B5EF4-FFF2-40B4-BE49-F238E27FC236}">
                  <a16:creationId xmlns:a16="http://schemas.microsoft.com/office/drawing/2014/main" id="{0F588B71-1919-4AAC-9012-3D256CAF2B57}"/>
                </a:ext>
              </a:extLst>
            </p:cNvPr>
            <p:cNvSpPr txBox="1"/>
            <p:nvPr/>
          </p:nvSpPr>
          <p:spPr>
            <a:xfrm>
              <a:off x="5409069" y="4340928"/>
              <a:ext cx="556955"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Authorization</a:t>
              </a:r>
            </a:p>
          </p:txBody>
        </p:sp>
        <p:sp>
          <p:nvSpPr>
            <p:cNvPr id="77" name="Rectangle 76">
              <a:extLst>
                <a:ext uri="{FF2B5EF4-FFF2-40B4-BE49-F238E27FC236}">
                  <a16:creationId xmlns:a16="http://schemas.microsoft.com/office/drawing/2014/main" id="{206BF613-E8A2-4AF1-A68B-B2B09B430A97}"/>
                </a:ext>
              </a:extLst>
            </p:cNvPr>
            <p:cNvSpPr/>
            <p:nvPr/>
          </p:nvSpPr>
          <p:spPr>
            <a:xfrm>
              <a:off x="3508868" y="1198263"/>
              <a:ext cx="1869803" cy="2339399"/>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78" name="TextBox 77">
              <a:extLst>
                <a:ext uri="{FF2B5EF4-FFF2-40B4-BE49-F238E27FC236}">
                  <a16:creationId xmlns:a16="http://schemas.microsoft.com/office/drawing/2014/main" id="{287183AE-DA71-49DD-B176-0242CAA00BF4}"/>
                </a:ext>
              </a:extLst>
            </p:cNvPr>
            <p:cNvSpPr txBox="1"/>
            <p:nvPr/>
          </p:nvSpPr>
          <p:spPr>
            <a:xfrm>
              <a:off x="4022286" y="4340928"/>
              <a:ext cx="595879"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Authentication</a:t>
              </a:r>
            </a:p>
          </p:txBody>
        </p:sp>
        <p:sp>
          <p:nvSpPr>
            <p:cNvPr id="79" name="TextBox 78">
              <a:extLst>
                <a:ext uri="{FF2B5EF4-FFF2-40B4-BE49-F238E27FC236}">
                  <a16:creationId xmlns:a16="http://schemas.microsoft.com/office/drawing/2014/main" id="{BCAB18F3-BAD9-4D52-909C-AAB62365F0F7}"/>
                </a:ext>
              </a:extLst>
            </p:cNvPr>
            <p:cNvSpPr txBox="1"/>
            <p:nvPr/>
          </p:nvSpPr>
          <p:spPr>
            <a:xfrm>
              <a:off x="2777754" y="4340928"/>
              <a:ext cx="467314"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Key Mgmt.</a:t>
              </a:r>
            </a:p>
          </p:txBody>
        </p:sp>
        <p:sp>
          <p:nvSpPr>
            <p:cNvPr id="80" name="Rectangle 79">
              <a:extLst>
                <a:ext uri="{FF2B5EF4-FFF2-40B4-BE49-F238E27FC236}">
                  <a16:creationId xmlns:a16="http://schemas.microsoft.com/office/drawing/2014/main" id="{D1F8088C-BD3D-4C85-A2AD-D2FF45B0E8C5}"/>
                </a:ext>
              </a:extLst>
            </p:cNvPr>
            <p:cNvSpPr/>
            <p:nvPr/>
          </p:nvSpPr>
          <p:spPr>
            <a:xfrm rot="5400000">
              <a:off x="3907105" y="1914182"/>
              <a:ext cx="493952" cy="117873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Enriched </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Zone</a:t>
              </a:r>
            </a:p>
          </p:txBody>
        </p:sp>
        <p:sp>
          <p:nvSpPr>
            <p:cNvPr id="81" name="Rectangle 80">
              <a:extLst>
                <a:ext uri="{FF2B5EF4-FFF2-40B4-BE49-F238E27FC236}">
                  <a16:creationId xmlns:a16="http://schemas.microsoft.com/office/drawing/2014/main" id="{B0883C4A-E622-4089-8674-56B2A4CF9524}"/>
                </a:ext>
              </a:extLst>
            </p:cNvPr>
            <p:cNvSpPr/>
            <p:nvPr/>
          </p:nvSpPr>
          <p:spPr>
            <a:xfrm rot="5400000">
              <a:off x="4281094" y="2426477"/>
              <a:ext cx="324479" cy="1783643"/>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Archival Zone</a:t>
              </a:r>
            </a:p>
          </p:txBody>
        </p:sp>
        <p:sp>
          <p:nvSpPr>
            <p:cNvPr id="82" name="Rectangle 81">
              <a:extLst>
                <a:ext uri="{FF2B5EF4-FFF2-40B4-BE49-F238E27FC236}">
                  <a16:creationId xmlns:a16="http://schemas.microsoft.com/office/drawing/2014/main" id="{FD1213D3-1E7E-42CC-BBAC-A4920B467126}"/>
                </a:ext>
              </a:extLst>
            </p:cNvPr>
            <p:cNvSpPr/>
            <p:nvPr/>
          </p:nvSpPr>
          <p:spPr>
            <a:xfrm rot="5400000">
              <a:off x="3677761" y="1149487"/>
              <a:ext cx="950761" cy="1176857"/>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Refined</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Zone</a:t>
              </a:r>
            </a:p>
          </p:txBody>
        </p:sp>
        <p:sp>
          <p:nvSpPr>
            <p:cNvPr id="83" name="Rectangle 82">
              <a:extLst>
                <a:ext uri="{FF2B5EF4-FFF2-40B4-BE49-F238E27FC236}">
                  <a16:creationId xmlns:a16="http://schemas.microsoft.com/office/drawing/2014/main" id="{956A9ECA-CE36-41DF-A6A6-C4CAAC02F6E6}"/>
                </a:ext>
              </a:extLst>
            </p:cNvPr>
            <p:cNvSpPr/>
            <p:nvPr/>
          </p:nvSpPr>
          <p:spPr>
            <a:xfrm rot="5400000">
              <a:off x="4484373" y="1899748"/>
              <a:ext cx="1156411" cy="545151"/>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Tenant  </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Zone</a:t>
              </a:r>
            </a:p>
          </p:txBody>
        </p:sp>
        <p:sp>
          <p:nvSpPr>
            <p:cNvPr id="84" name="Rectangle 83">
              <a:extLst>
                <a:ext uri="{FF2B5EF4-FFF2-40B4-BE49-F238E27FC236}">
                  <a16:creationId xmlns:a16="http://schemas.microsoft.com/office/drawing/2014/main" id="{84E0BEEA-3400-4B6B-BF16-1FFCACF8D989}"/>
                </a:ext>
              </a:extLst>
            </p:cNvPr>
            <p:cNvSpPr/>
            <p:nvPr/>
          </p:nvSpPr>
          <p:spPr>
            <a:xfrm rot="5400000">
              <a:off x="4913080" y="1141149"/>
              <a:ext cx="299001" cy="545151"/>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User  </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Zone</a:t>
              </a:r>
            </a:p>
          </p:txBody>
        </p:sp>
        <p:sp>
          <p:nvSpPr>
            <p:cNvPr id="85" name="TextBox 84">
              <a:extLst>
                <a:ext uri="{FF2B5EF4-FFF2-40B4-BE49-F238E27FC236}">
                  <a16:creationId xmlns:a16="http://schemas.microsoft.com/office/drawing/2014/main" id="{30B439EB-1236-476B-A163-687363273608}"/>
                </a:ext>
              </a:extLst>
            </p:cNvPr>
            <p:cNvSpPr txBox="1"/>
            <p:nvPr/>
          </p:nvSpPr>
          <p:spPr>
            <a:xfrm>
              <a:off x="6738657" y="4340928"/>
              <a:ext cx="467314"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Encryption</a:t>
              </a:r>
            </a:p>
          </p:txBody>
        </p:sp>
        <p:grpSp>
          <p:nvGrpSpPr>
            <p:cNvPr id="86" name="Group 85">
              <a:extLst>
                <a:ext uri="{FF2B5EF4-FFF2-40B4-BE49-F238E27FC236}">
                  <a16:creationId xmlns:a16="http://schemas.microsoft.com/office/drawing/2014/main" id="{1E59D1DE-7E19-4244-A575-EDA9A5E39D1F}"/>
                </a:ext>
              </a:extLst>
            </p:cNvPr>
            <p:cNvGrpSpPr/>
            <p:nvPr/>
          </p:nvGrpSpPr>
          <p:grpSpPr>
            <a:xfrm>
              <a:off x="1984511" y="1239245"/>
              <a:ext cx="470781" cy="2233703"/>
              <a:chOff x="1984511" y="1239245"/>
              <a:chExt cx="470781" cy="2233702"/>
            </a:xfrm>
          </p:grpSpPr>
          <p:cxnSp>
            <p:nvCxnSpPr>
              <p:cNvPr id="125" name="Straight Connector 124">
                <a:extLst>
                  <a:ext uri="{FF2B5EF4-FFF2-40B4-BE49-F238E27FC236}">
                    <a16:creationId xmlns:a16="http://schemas.microsoft.com/office/drawing/2014/main" id="{3A66E934-CC1A-4E17-9CEF-0513462AA66A}"/>
                  </a:ext>
                </a:extLst>
              </p:cNvPr>
              <p:cNvCxnSpPr>
                <a:cxnSpLocks/>
              </p:cNvCxnSpPr>
              <p:nvPr/>
            </p:nvCxnSpPr>
            <p:spPr bwMode="auto">
              <a:xfrm>
                <a:off x="2207599" y="3266018"/>
                <a:ext cx="315" cy="206929"/>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0C8F5310-1D78-495F-A038-7C90035C209B}"/>
                  </a:ext>
                </a:extLst>
              </p:cNvPr>
              <p:cNvCxnSpPr>
                <a:cxnSpLocks/>
              </p:cNvCxnSpPr>
              <p:nvPr/>
            </p:nvCxnSpPr>
            <p:spPr bwMode="auto">
              <a:xfrm>
                <a:off x="2220038" y="1239245"/>
                <a:ext cx="0" cy="630132"/>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4C1D6AEC-ABE6-42E0-9214-E45C29A87CA5}"/>
                  </a:ext>
                </a:extLst>
              </p:cNvPr>
              <p:cNvCxnSpPr>
                <a:cxnSpLocks/>
              </p:cNvCxnSpPr>
              <p:nvPr/>
            </p:nvCxnSpPr>
            <p:spPr bwMode="auto">
              <a:xfrm>
                <a:off x="2206727" y="2533885"/>
                <a:ext cx="0" cy="177963"/>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819D1D45-02F1-4A63-B121-DEFCDEDEC458}"/>
                  </a:ext>
                </a:extLst>
              </p:cNvPr>
              <p:cNvCxnSpPr>
                <a:cxnSpLocks/>
              </p:cNvCxnSpPr>
              <p:nvPr/>
            </p:nvCxnSpPr>
            <p:spPr bwMode="auto">
              <a:xfrm>
                <a:off x="2219723" y="2052691"/>
                <a:ext cx="0" cy="177963"/>
              </a:xfrm>
              <a:prstGeom prst="line">
                <a:avLst/>
              </a:prstGeom>
              <a:solidFill>
                <a:srgbClr val="006BA6"/>
              </a:solidFill>
              <a:ln w="15875" cap="flat" cmpd="sng" algn="ctr">
                <a:solidFill>
                  <a:sysClr val="windowText" lastClr="000000"/>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129" name="Picture 128">
                <a:extLst>
                  <a:ext uri="{FF2B5EF4-FFF2-40B4-BE49-F238E27FC236}">
                    <a16:creationId xmlns:a16="http://schemas.microsoft.com/office/drawing/2014/main" id="{125B6E02-C4C4-47B6-AD48-3EBB6D5D90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5396" y="1808201"/>
                <a:ext cx="205418" cy="207233"/>
              </a:xfrm>
              <a:prstGeom prst="rect">
                <a:avLst/>
              </a:prstGeom>
              <a:ln>
                <a:solidFill>
                  <a:sysClr val="window" lastClr="FFFFFF">
                    <a:lumMod val="65000"/>
                  </a:sysClr>
                </a:solidFill>
              </a:ln>
            </p:spPr>
          </p:pic>
          <p:pic>
            <p:nvPicPr>
              <p:cNvPr id="130" name="Picture 129">
                <a:extLst>
                  <a:ext uri="{FF2B5EF4-FFF2-40B4-BE49-F238E27FC236}">
                    <a16:creationId xmlns:a16="http://schemas.microsoft.com/office/drawing/2014/main" id="{0A9D47E4-0617-4542-AF46-433BEFA7E41B}"/>
                  </a:ext>
                </a:extLst>
              </p:cNvPr>
              <p:cNvPicPr>
                <a:picLocks noChangeAspect="1"/>
              </p:cNvPicPr>
              <p:nvPr/>
            </p:nvPicPr>
            <p:blipFill>
              <a:blip r:embed="rId4"/>
              <a:stretch>
                <a:fillRect/>
              </a:stretch>
            </p:blipFill>
            <p:spPr>
              <a:xfrm>
                <a:off x="2066823" y="1530004"/>
                <a:ext cx="295266" cy="181702"/>
              </a:xfrm>
              <a:prstGeom prst="rect">
                <a:avLst/>
              </a:prstGeom>
            </p:spPr>
          </p:pic>
          <p:cxnSp>
            <p:nvCxnSpPr>
              <p:cNvPr id="131" name="Straight Connector 130">
                <a:extLst>
                  <a:ext uri="{FF2B5EF4-FFF2-40B4-BE49-F238E27FC236}">
                    <a16:creationId xmlns:a16="http://schemas.microsoft.com/office/drawing/2014/main" id="{EB55EB3B-606B-4C26-984F-4C3998CB8FEE}"/>
                  </a:ext>
                </a:extLst>
              </p:cNvPr>
              <p:cNvCxnSpPr>
                <a:cxnSpLocks/>
              </p:cNvCxnSpPr>
              <p:nvPr/>
            </p:nvCxnSpPr>
            <p:spPr bwMode="auto">
              <a:xfrm>
                <a:off x="2206727" y="2787885"/>
                <a:ext cx="0" cy="457071"/>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32" name="Straight Connector 131">
                <a:extLst>
                  <a:ext uri="{FF2B5EF4-FFF2-40B4-BE49-F238E27FC236}">
                    <a16:creationId xmlns:a16="http://schemas.microsoft.com/office/drawing/2014/main" id="{71853F03-0EAE-4582-874F-8B9FCAE56B57}"/>
                  </a:ext>
                </a:extLst>
              </p:cNvPr>
              <p:cNvCxnSpPr>
                <a:cxnSpLocks/>
              </p:cNvCxnSpPr>
              <p:nvPr/>
            </p:nvCxnSpPr>
            <p:spPr bwMode="auto">
              <a:xfrm>
                <a:off x="2213077" y="2216385"/>
                <a:ext cx="0" cy="177963"/>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133" name="Picture 10" descr="https://azure.microsoft.com/svghandler/expressroute/?width=600&amp;height=315">
                <a:extLst>
                  <a:ext uri="{FF2B5EF4-FFF2-40B4-BE49-F238E27FC236}">
                    <a16:creationId xmlns:a16="http://schemas.microsoft.com/office/drawing/2014/main" id="{C04D39B6-7F80-4E70-8C5E-BCEB1DC66B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023924" y="2364575"/>
                <a:ext cx="368363" cy="174493"/>
              </a:xfrm>
              <a:prstGeom prst="rect">
                <a:avLst/>
              </a:prstGeom>
              <a:solidFill>
                <a:srgbClr val="FFFFFF"/>
              </a:solidFill>
            </p:spPr>
          </p:pic>
          <p:sp>
            <p:nvSpPr>
              <p:cNvPr id="134" name="Rectangle 133">
                <a:extLst>
                  <a:ext uri="{FF2B5EF4-FFF2-40B4-BE49-F238E27FC236}">
                    <a16:creationId xmlns:a16="http://schemas.microsoft.com/office/drawing/2014/main" id="{7613DBB4-2C78-4D42-A91E-1A2C683609C3}"/>
                  </a:ext>
                </a:extLst>
              </p:cNvPr>
              <p:cNvSpPr/>
              <p:nvPr/>
            </p:nvSpPr>
            <p:spPr>
              <a:xfrm>
                <a:off x="1984511" y="2610021"/>
                <a:ext cx="470781" cy="237727"/>
              </a:xfrm>
              <a:prstGeom prst="rect">
                <a:avLst/>
              </a:prstGeom>
            </p:spPr>
            <p:txBody>
              <a:bodyPr wrap="square">
                <a:spAutoFit/>
              </a:bodyPr>
              <a:lstStyle/>
              <a:p>
                <a:pPr marL="0" marR="0" lvl="0" indent="0" algn="ctr" defTabSz="385754"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lumMod val="95000"/>
                        <a:lumOff val="5000"/>
                      </a:prstClr>
                    </a:solidFill>
                    <a:effectLst/>
                    <a:uLnTx/>
                    <a:uFillTx/>
                    <a:latin typeface="Calibri" charset="0"/>
                    <a:ea typeface="Calibri" charset="0"/>
                    <a:cs typeface="Calibri" charset="0"/>
                  </a:rPr>
                  <a:t>Express Routes</a:t>
                </a:r>
              </a:p>
            </p:txBody>
          </p:sp>
          <p:pic>
            <p:nvPicPr>
              <p:cNvPr id="135" name="Picture 6" descr="Image result for kafka">
                <a:extLst>
                  <a:ext uri="{FF2B5EF4-FFF2-40B4-BE49-F238E27FC236}">
                    <a16:creationId xmlns:a16="http://schemas.microsoft.com/office/drawing/2014/main" id="{6F94D517-FBCF-42DA-9354-60BFFF0F105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1460" y="2086388"/>
                <a:ext cx="213290" cy="207233"/>
              </a:xfrm>
              <a:prstGeom prst="rect">
                <a:avLst/>
              </a:prstGeom>
              <a:noFill/>
              <a:ln>
                <a:solidFill>
                  <a:sysClr val="window" lastClr="FFFFFF">
                    <a:lumMod val="65000"/>
                  </a:sysClr>
                </a:solidFill>
              </a:ln>
              <a:extLst>
                <a:ext uri="{909E8E84-426E-40DD-AFC4-6F175D3DCCD1}">
                  <a14:hiddenFill xmlns:a14="http://schemas.microsoft.com/office/drawing/2010/main">
                    <a:solidFill>
                      <a:srgbClr val="FFFFFF"/>
                    </a:solidFill>
                  </a14:hiddenFill>
                </a:ext>
              </a:extLst>
            </p:spPr>
          </p:pic>
        </p:grpSp>
        <p:pic>
          <p:nvPicPr>
            <p:cNvPr id="87" name="Picture 86">
              <a:extLst>
                <a:ext uri="{FF2B5EF4-FFF2-40B4-BE49-F238E27FC236}">
                  <a16:creationId xmlns:a16="http://schemas.microsoft.com/office/drawing/2014/main" id="{C428C11C-F15F-4579-A65D-F876D57D3AE7}"/>
                </a:ext>
              </a:extLst>
            </p:cNvPr>
            <p:cNvPicPr>
              <a:picLocks noChangeAspect="1"/>
            </p:cNvPicPr>
            <p:nvPr/>
          </p:nvPicPr>
          <p:blipFill>
            <a:blip r:embed="rId7"/>
            <a:stretch>
              <a:fillRect/>
            </a:stretch>
          </p:blipFill>
          <p:spPr>
            <a:xfrm>
              <a:off x="4592429" y="1423825"/>
              <a:ext cx="415567" cy="492813"/>
            </a:xfrm>
            <a:prstGeom prst="rect">
              <a:avLst/>
            </a:prstGeom>
          </p:spPr>
        </p:pic>
        <p:grpSp>
          <p:nvGrpSpPr>
            <p:cNvPr id="88" name="Group 87">
              <a:extLst>
                <a:ext uri="{FF2B5EF4-FFF2-40B4-BE49-F238E27FC236}">
                  <a16:creationId xmlns:a16="http://schemas.microsoft.com/office/drawing/2014/main" id="{54284AAA-7B83-48B6-9B9D-430901169FAF}"/>
                </a:ext>
              </a:extLst>
            </p:cNvPr>
            <p:cNvGrpSpPr/>
            <p:nvPr/>
          </p:nvGrpSpPr>
          <p:grpSpPr>
            <a:xfrm>
              <a:off x="2533650" y="2774740"/>
              <a:ext cx="2801505" cy="362983"/>
              <a:chOff x="2399006" y="2263739"/>
              <a:chExt cx="2874711" cy="362982"/>
            </a:xfrm>
          </p:grpSpPr>
          <p:grpSp>
            <p:nvGrpSpPr>
              <p:cNvPr id="120" name="Group 119">
                <a:extLst>
                  <a:ext uri="{FF2B5EF4-FFF2-40B4-BE49-F238E27FC236}">
                    <a16:creationId xmlns:a16="http://schemas.microsoft.com/office/drawing/2014/main" id="{16224B50-2224-4282-8956-E628170CDF5D}"/>
                  </a:ext>
                </a:extLst>
              </p:cNvPr>
              <p:cNvGrpSpPr/>
              <p:nvPr/>
            </p:nvGrpSpPr>
            <p:grpSpPr>
              <a:xfrm>
                <a:off x="2399006" y="2278704"/>
                <a:ext cx="2874711" cy="331958"/>
                <a:chOff x="3295806" y="3946557"/>
                <a:chExt cx="3763350" cy="442611"/>
              </a:xfrm>
            </p:grpSpPr>
            <p:sp>
              <p:nvSpPr>
                <p:cNvPr id="123" name="TextBox 122">
                  <a:extLst>
                    <a:ext uri="{FF2B5EF4-FFF2-40B4-BE49-F238E27FC236}">
                      <a16:creationId xmlns:a16="http://schemas.microsoft.com/office/drawing/2014/main" id="{699736D2-8775-4095-9D81-F1C7E031D179}"/>
                    </a:ext>
                  </a:extLst>
                </p:cNvPr>
                <p:cNvSpPr txBox="1"/>
                <p:nvPr/>
              </p:nvSpPr>
              <p:spPr>
                <a:xfrm>
                  <a:off x="3295806" y="3946557"/>
                  <a:ext cx="3763350" cy="204898"/>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Data Lake Storage</a:t>
                  </a:r>
                </a:p>
              </p:txBody>
            </p:sp>
            <p:sp>
              <p:nvSpPr>
                <p:cNvPr id="124" name="TextBox 123">
                  <a:extLst>
                    <a:ext uri="{FF2B5EF4-FFF2-40B4-BE49-F238E27FC236}">
                      <a16:creationId xmlns:a16="http://schemas.microsoft.com/office/drawing/2014/main" id="{BD8D205F-902F-4662-BE91-52ED608FE6B3}"/>
                    </a:ext>
                  </a:extLst>
                </p:cNvPr>
                <p:cNvSpPr txBox="1"/>
                <p:nvPr/>
              </p:nvSpPr>
              <p:spPr>
                <a:xfrm>
                  <a:off x="3295806" y="4182920"/>
                  <a:ext cx="3763350" cy="206248"/>
                </a:xfrm>
                <a:prstGeom prst="rect">
                  <a:avLst/>
                </a:prstGeom>
                <a:solidFill>
                  <a:srgbClr val="0070C0"/>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HD Insight Hadoop</a:t>
                  </a:r>
                </a:p>
              </p:txBody>
            </p:sp>
          </p:grpSp>
          <p:pic>
            <p:nvPicPr>
              <p:cNvPr id="121" name="Picture 120">
                <a:extLst>
                  <a:ext uri="{FF2B5EF4-FFF2-40B4-BE49-F238E27FC236}">
                    <a16:creationId xmlns:a16="http://schemas.microsoft.com/office/drawing/2014/main" id="{9D8E98E9-8F8D-4351-AE13-9FAFC6EFADA5}"/>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28913" y="2436236"/>
                <a:ext cx="272250" cy="190485"/>
              </a:xfrm>
              <a:prstGeom prst="rect">
                <a:avLst/>
              </a:prstGeom>
            </p:spPr>
          </p:pic>
          <p:pic>
            <p:nvPicPr>
              <p:cNvPr id="122" name="Picture 121">
                <a:extLst>
                  <a:ext uri="{FF2B5EF4-FFF2-40B4-BE49-F238E27FC236}">
                    <a16:creationId xmlns:a16="http://schemas.microsoft.com/office/drawing/2014/main" id="{4665B42B-AC13-4712-87C6-941C66611F27}"/>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08659" y="2263739"/>
                <a:ext cx="114001" cy="175571"/>
              </a:xfrm>
              <a:prstGeom prst="rect">
                <a:avLst/>
              </a:prstGeom>
            </p:spPr>
          </p:pic>
        </p:grpSp>
        <p:pic>
          <p:nvPicPr>
            <p:cNvPr id="89" name="Picture 88">
              <a:extLst>
                <a:ext uri="{FF2B5EF4-FFF2-40B4-BE49-F238E27FC236}">
                  <a16:creationId xmlns:a16="http://schemas.microsoft.com/office/drawing/2014/main" id="{714C3AFB-CB81-40BC-B09D-9600B387254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389392" y="2796463"/>
              <a:ext cx="103381" cy="77535"/>
            </a:xfrm>
            <a:prstGeom prst="rect">
              <a:avLst/>
            </a:prstGeom>
          </p:spPr>
        </p:pic>
        <p:pic>
          <p:nvPicPr>
            <p:cNvPr id="90" name="Picture 89">
              <a:extLst>
                <a:ext uri="{FF2B5EF4-FFF2-40B4-BE49-F238E27FC236}">
                  <a16:creationId xmlns:a16="http://schemas.microsoft.com/office/drawing/2014/main" id="{5735C10F-D1C0-4A7E-AEAA-BFC1D1F0CDE2}"/>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976278" y="2796463"/>
              <a:ext cx="125465" cy="87191"/>
            </a:xfrm>
            <a:prstGeom prst="rect">
              <a:avLst/>
            </a:prstGeom>
          </p:spPr>
        </p:pic>
        <p:pic>
          <p:nvPicPr>
            <p:cNvPr id="91" name="Picture 90">
              <a:extLst>
                <a:ext uri="{FF2B5EF4-FFF2-40B4-BE49-F238E27FC236}">
                  <a16:creationId xmlns:a16="http://schemas.microsoft.com/office/drawing/2014/main" id="{95789A4A-077E-4AAE-BD17-7A277172D6A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368820" y="3316100"/>
              <a:ext cx="178969" cy="94103"/>
            </a:xfrm>
            <a:prstGeom prst="rect">
              <a:avLst/>
            </a:prstGeom>
          </p:spPr>
        </p:pic>
        <p:pic>
          <p:nvPicPr>
            <p:cNvPr id="92" name="Picture 91">
              <a:extLst>
                <a:ext uri="{FF2B5EF4-FFF2-40B4-BE49-F238E27FC236}">
                  <a16:creationId xmlns:a16="http://schemas.microsoft.com/office/drawing/2014/main" id="{9523F68A-7C1A-444D-AB46-0195D3AEBD9B}"/>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976277" y="3326066"/>
              <a:ext cx="105387" cy="93293"/>
            </a:xfrm>
            <a:prstGeom prst="rect">
              <a:avLst/>
            </a:prstGeom>
          </p:spPr>
        </p:pic>
        <p:pic>
          <p:nvPicPr>
            <p:cNvPr id="93" name="Picture 92">
              <a:extLst>
                <a:ext uri="{FF2B5EF4-FFF2-40B4-BE49-F238E27FC236}">
                  <a16:creationId xmlns:a16="http://schemas.microsoft.com/office/drawing/2014/main" id="{963D662A-CA74-45EC-9ED6-FB98F297BB83}"/>
                </a:ext>
              </a:extLst>
            </p:cNvPr>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976277" y="3057959"/>
              <a:ext cx="98876" cy="94697"/>
            </a:xfrm>
            <a:prstGeom prst="rect">
              <a:avLst/>
            </a:prstGeom>
          </p:spPr>
        </p:pic>
        <p:pic>
          <p:nvPicPr>
            <p:cNvPr id="94" name="Picture 93">
              <a:extLst>
                <a:ext uri="{FF2B5EF4-FFF2-40B4-BE49-F238E27FC236}">
                  <a16:creationId xmlns:a16="http://schemas.microsoft.com/office/drawing/2014/main" id="{E695C9DA-9AC3-4EBF-A719-6C717FA306BB}"/>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7389393" y="2991107"/>
              <a:ext cx="81908" cy="75843"/>
            </a:xfrm>
            <a:prstGeom prst="rect">
              <a:avLst/>
            </a:prstGeom>
          </p:spPr>
        </p:pic>
        <p:sp>
          <p:nvSpPr>
            <p:cNvPr id="95" name="Rectangle 94">
              <a:extLst>
                <a:ext uri="{FF2B5EF4-FFF2-40B4-BE49-F238E27FC236}">
                  <a16:creationId xmlns:a16="http://schemas.microsoft.com/office/drawing/2014/main" id="{2ABEE405-D5D4-4712-8E4C-B7BE9D8C1F63}"/>
                </a:ext>
              </a:extLst>
            </p:cNvPr>
            <p:cNvSpPr/>
            <p:nvPr/>
          </p:nvSpPr>
          <p:spPr>
            <a:xfrm rot="5400000">
              <a:off x="3356273" y="4334760"/>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Calibri" charset="0"/>
                  <a:cs typeface="Calibri" charset="0"/>
                </a:rPr>
                <a:t>SafeNet</a:t>
              </a:r>
            </a:p>
          </p:txBody>
        </p:sp>
        <p:sp>
          <p:nvSpPr>
            <p:cNvPr id="96" name="Rectangle 95">
              <a:extLst>
                <a:ext uri="{FF2B5EF4-FFF2-40B4-BE49-F238E27FC236}">
                  <a16:creationId xmlns:a16="http://schemas.microsoft.com/office/drawing/2014/main" id="{72DF2EA6-B1B6-4E62-9BDE-AC8535BEF70D}"/>
                </a:ext>
              </a:extLst>
            </p:cNvPr>
            <p:cNvSpPr/>
            <p:nvPr/>
          </p:nvSpPr>
          <p:spPr>
            <a:xfrm rot="5400000">
              <a:off x="2507212" y="4334760"/>
              <a:ext cx="128243" cy="427360"/>
            </a:xfrm>
            <a:prstGeom prst="rect">
              <a:avLst/>
            </a:prstGeom>
            <a:solidFill>
              <a:srgbClr val="52A496"/>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Calibri" charset="0"/>
                  <a:cs typeface="Calibri" charset="0"/>
                </a:rPr>
                <a:t>Key Vault</a:t>
              </a:r>
            </a:p>
          </p:txBody>
        </p:sp>
        <p:sp>
          <p:nvSpPr>
            <p:cNvPr id="97" name="Rectangle 96">
              <a:extLst>
                <a:ext uri="{FF2B5EF4-FFF2-40B4-BE49-F238E27FC236}">
                  <a16:creationId xmlns:a16="http://schemas.microsoft.com/office/drawing/2014/main" id="{C9D65EC5-C8C2-4E7A-9EE1-6D2A3B80AE5D}"/>
                </a:ext>
              </a:extLst>
            </p:cNvPr>
            <p:cNvSpPr/>
            <p:nvPr/>
          </p:nvSpPr>
          <p:spPr>
            <a:xfrm rot="5400000">
              <a:off x="4238045" y="4334760"/>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ＭＳ Ｐゴシック"/>
                  <a:cs typeface="Calibri" charset="0"/>
                </a:rPr>
                <a:t>Kerberos</a:t>
              </a:r>
            </a:p>
          </p:txBody>
        </p:sp>
        <p:sp>
          <p:nvSpPr>
            <p:cNvPr id="98" name="Rectangle 97">
              <a:extLst>
                <a:ext uri="{FF2B5EF4-FFF2-40B4-BE49-F238E27FC236}">
                  <a16:creationId xmlns:a16="http://schemas.microsoft.com/office/drawing/2014/main" id="{3D806D56-DA75-4906-8184-475EEF73710D}"/>
                </a:ext>
              </a:extLst>
            </p:cNvPr>
            <p:cNvSpPr/>
            <p:nvPr/>
          </p:nvSpPr>
          <p:spPr>
            <a:xfrm rot="5400000">
              <a:off x="5637725" y="4327909"/>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ＭＳ Ｐゴシック"/>
                  <a:cs typeface="Calibri" charset="0"/>
                </a:rPr>
                <a:t>Ranger</a:t>
              </a:r>
            </a:p>
          </p:txBody>
        </p:sp>
        <p:sp>
          <p:nvSpPr>
            <p:cNvPr id="99" name="TextBox 98">
              <a:extLst>
                <a:ext uri="{FF2B5EF4-FFF2-40B4-BE49-F238E27FC236}">
                  <a16:creationId xmlns:a16="http://schemas.microsoft.com/office/drawing/2014/main" id="{E235DC33-6B6B-425E-82DF-000E7A4B8B76}"/>
                </a:ext>
              </a:extLst>
            </p:cNvPr>
            <p:cNvSpPr txBox="1"/>
            <p:nvPr/>
          </p:nvSpPr>
          <p:spPr>
            <a:xfrm>
              <a:off x="4442058" y="4050857"/>
              <a:ext cx="685800" cy="137160"/>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cs typeface="Calibri" charset="0"/>
                </a:rPr>
                <a:t>Collibra</a:t>
              </a:r>
            </a:p>
          </p:txBody>
        </p:sp>
        <p:sp>
          <p:nvSpPr>
            <p:cNvPr id="100" name="TextBox 99">
              <a:extLst>
                <a:ext uri="{FF2B5EF4-FFF2-40B4-BE49-F238E27FC236}">
                  <a16:creationId xmlns:a16="http://schemas.microsoft.com/office/drawing/2014/main" id="{24B44D04-5280-441B-822E-8EE995A742EF}"/>
                </a:ext>
              </a:extLst>
            </p:cNvPr>
            <p:cNvSpPr txBox="1"/>
            <p:nvPr/>
          </p:nvSpPr>
          <p:spPr>
            <a:xfrm>
              <a:off x="1858026" y="4050857"/>
              <a:ext cx="499629" cy="132829"/>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cs typeface="Calibri" charset="0"/>
                </a:rPr>
                <a:t>Collibra</a:t>
              </a:r>
            </a:p>
          </p:txBody>
        </p:sp>
        <p:sp>
          <p:nvSpPr>
            <p:cNvPr id="101" name="Rectangle 100">
              <a:extLst>
                <a:ext uri="{FF2B5EF4-FFF2-40B4-BE49-F238E27FC236}">
                  <a16:creationId xmlns:a16="http://schemas.microsoft.com/office/drawing/2014/main" id="{82F424D5-7B34-43F6-AB19-509298764D11}"/>
                </a:ext>
              </a:extLst>
            </p:cNvPr>
            <p:cNvSpPr/>
            <p:nvPr/>
          </p:nvSpPr>
          <p:spPr bwMode="auto">
            <a:xfrm>
              <a:off x="5687545" y="4050857"/>
              <a:ext cx="869132" cy="137160"/>
            </a:xfrm>
            <a:prstGeom prst="rect">
              <a:avLst/>
            </a:prstGeom>
            <a:solidFill>
              <a:srgbClr val="F0AA1F">
                <a:lumMod val="60000"/>
                <a:lumOff val="40000"/>
              </a:srgbClr>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noAutofit/>
            </a:bodyPr>
            <a:lstStyle/>
            <a:p>
              <a:pPr marL="0" marR="0" lvl="0" indent="0" algn="ctr" defTabSz="462904"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ea typeface="Calibri" charset="0"/>
                  <a:cs typeface="Calibri" charset="0"/>
                </a:rPr>
                <a:t>Waterline Data</a:t>
              </a:r>
            </a:p>
          </p:txBody>
        </p:sp>
        <p:sp>
          <p:nvSpPr>
            <p:cNvPr id="102" name="TextBox 101">
              <a:extLst>
                <a:ext uri="{FF2B5EF4-FFF2-40B4-BE49-F238E27FC236}">
                  <a16:creationId xmlns:a16="http://schemas.microsoft.com/office/drawing/2014/main" id="{79B19B1C-AF22-466F-9BE3-9C7C691D50DB}"/>
                </a:ext>
              </a:extLst>
            </p:cNvPr>
            <p:cNvSpPr txBox="1"/>
            <p:nvPr/>
          </p:nvSpPr>
          <p:spPr>
            <a:xfrm>
              <a:off x="7396199" y="4050857"/>
              <a:ext cx="685800" cy="137160"/>
            </a:xfrm>
            <a:prstGeom prst="rect">
              <a:avLst/>
            </a:prstGeom>
            <a:solidFill>
              <a:srgbClr val="F0AA1F">
                <a:lumMod val="60000"/>
                <a:lumOff val="40000"/>
              </a:srgbClr>
            </a:solidFill>
            <a:ln>
              <a:noFill/>
              <a:prstDash val="solid"/>
            </a:ln>
          </p:spPr>
          <p:txBody>
            <a:bodyPr wrap="square" lIns="0" tIns="0" rIns="0" bIns="0" rtlCol="0" anchor="ctr">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err="1">
                  <a:ln>
                    <a:noFill/>
                  </a:ln>
                  <a:solidFill>
                    <a:prstClr val="black"/>
                  </a:solidFill>
                  <a:effectLst/>
                  <a:uLnTx/>
                  <a:uFillTx/>
                  <a:latin typeface="Calibri" charset="0"/>
                  <a:ea typeface="Calibri" charset="0"/>
                  <a:cs typeface="Calibri" charset="0"/>
                </a:rPr>
                <a:t>Tamr</a:t>
              </a:r>
              <a:endParaRPr kumimoji="0" lang="en-US" sz="700" b="1"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103" name="TextBox 102">
              <a:extLst>
                <a:ext uri="{FF2B5EF4-FFF2-40B4-BE49-F238E27FC236}">
                  <a16:creationId xmlns:a16="http://schemas.microsoft.com/office/drawing/2014/main" id="{A7A39621-4A01-4883-98FF-830A45B6D6A0}"/>
                </a:ext>
              </a:extLst>
            </p:cNvPr>
            <p:cNvSpPr txBox="1"/>
            <p:nvPr/>
          </p:nvSpPr>
          <p:spPr>
            <a:xfrm>
              <a:off x="2694782" y="4050857"/>
              <a:ext cx="489697" cy="137160"/>
            </a:xfrm>
            <a:prstGeom prst="rect">
              <a:avLst/>
            </a:prstGeom>
            <a:solidFill>
              <a:srgbClr val="F0AA1F">
                <a:lumMod val="60000"/>
                <a:lumOff val="40000"/>
              </a:srgbClr>
            </a:solidFill>
            <a:ln>
              <a:noFill/>
              <a:prstDash val="solid"/>
            </a:ln>
          </p:spPr>
          <p:txBody>
            <a:bodyPr wrap="square" lIns="0" tIns="0" rIns="0" bIns="0" rtlCol="0" anchor="ctr">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ea typeface="Calibri" charset="0"/>
                  <a:cs typeface="Calibri" charset="0"/>
                </a:rPr>
                <a:t>Waterline Data</a:t>
              </a:r>
            </a:p>
          </p:txBody>
        </p:sp>
        <p:sp>
          <p:nvSpPr>
            <p:cNvPr id="104" name="TextBox 103">
              <a:extLst>
                <a:ext uri="{FF2B5EF4-FFF2-40B4-BE49-F238E27FC236}">
                  <a16:creationId xmlns:a16="http://schemas.microsoft.com/office/drawing/2014/main" id="{1846BF6D-1329-4E03-AC52-46A6FEA5D1DF}"/>
                </a:ext>
              </a:extLst>
            </p:cNvPr>
            <p:cNvSpPr txBox="1"/>
            <p:nvPr/>
          </p:nvSpPr>
          <p:spPr>
            <a:xfrm>
              <a:off x="3496213" y="4050857"/>
              <a:ext cx="489697" cy="137160"/>
            </a:xfrm>
            <a:prstGeom prst="rect">
              <a:avLst/>
            </a:prstGeom>
            <a:solidFill>
              <a:srgbClr val="0070C0"/>
            </a:solidFill>
            <a:ln>
              <a:noFill/>
              <a:prstDash val="solid"/>
            </a:ln>
          </p:spPr>
          <p:txBody>
            <a:bodyPr wrap="square" lIns="0" tIns="0" rIns="0" bIns="0" rtlCol="0" anchor="ctr">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FFFFF"/>
                  </a:solidFill>
                  <a:effectLst/>
                  <a:uLnTx/>
                  <a:uFillTx/>
                  <a:latin typeface="Calibri" charset="0"/>
                  <a:ea typeface="Calibri" charset="0"/>
                  <a:cs typeface="Calibri" charset="0"/>
                </a:rPr>
                <a:t>Atlas</a:t>
              </a:r>
            </a:p>
          </p:txBody>
        </p:sp>
        <p:sp>
          <p:nvSpPr>
            <p:cNvPr id="105" name="TextBox 104">
              <a:extLst>
                <a:ext uri="{FF2B5EF4-FFF2-40B4-BE49-F238E27FC236}">
                  <a16:creationId xmlns:a16="http://schemas.microsoft.com/office/drawing/2014/main" id="{D50782B5-B8CB-4007-8B11-FB4BD3DE719A}"/>
                </a:ext>
              </a:extLst>
            </p:cNvPr>
            <p:cNvSpPr txBox="1"/>
            <p:nvPr/>
          </p:nvSpPr>
          <p:spPr>
            <a:xfrm>
              <a:off x="4829861" y="3325489"/>
              <a:ext cx="465435" cy="137160"/>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Blob</a:t>
              </a:r>
            </a:p>
          </p:txBody>
        </p:sp>
        <p:sp>
          <p:nvSpPr>
            <p:cNvPr id="106" name="Rectangle 105">
              <a:extLst>
                <a:ext uri="{FF2B5EF4-FFF2-40B4-BE49-F238E27FC236}">
                  <a16:creationId xmlns:a16="http://schemas.microsoft.com/office/drawing/2014/main" id="{8D5D9B36-079F-4E9A-9706-71120EEACA4A}"/>
                </a:ext>
              </a:extLst>
            </p:cNvPr>
            <p:cNvSpPr/>
            <p:nvPr/>
          </p:nvSpPr>
          <p:spPr bwMode="auto">
            <a:xfrm>
              <a:off x="2574944" y="3284548"/>
              <a:ext cx="601763" cy="125655"/>
            </a:xfrm>
            <a:prstGeom prst="rect">
              <a:avLst/>
            </a:prstGeom>
            <a:solidFill>
              <a:srgbClr val="0070C0"/>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mn-ea"/>
                  <a:cs typeface="Calibri" charset="0"/>
                </a:rPr>
                <a:t>HDInsight Hbase</a:t>
              </a:r>
            </a:p>
          </p:txBody>
        </p:sp>
        <p:sp>
          <p:nvSpPr>
            <p:cNvPr id="107" name="TextBox 106">
              <a:extLst>
                <a:ext uri="{FF2B5EF4-FFF2-40B4-BE49-F238E27FC236}">
                  <a16:creationId xmlns:a16="http://schemas.microsoft.com/office/drawing/2014/main" id="{7DDE18D7-7751-4BFA-950F-C5A2BF013673}"/>
                </a:ext>
              </a:extLst>
            </p:cNvPr>
            <p:cNvSpPr txBox="1"/>
            <p:nvPr/>
          </p:nvSpPr>
          <p:spPr>
            <a:xfrm>
              <a:off x="4818535" y="2539068"/>
              <a:ext cx="470632" cy="174702"/>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SQL DB </a:t>
              </a:r>
            </a:p>
          </p:txBody>
        </p:sp>
        <p:sp>
          <p:nvSpPr>
            <p:cNvPr id="108" name="TextBox 107">
              <a:extLst>
                <a:ext uri="{FF2B5EF4-FFF2-40B4-BE49-F238E27FC236}">
                  <a16:creationId xmlns:a16="http://schemas.microsoft.com/office/drawing/2014/main" id="{46B88756-0A39-41DA-BE8D-1E457EEDB021}"/>
                </a:ext>
              </a:extLst>
            </p:cNvPr>
            <p:cNvSpPr txBox="1"/>
            <p:nvPr/>
          </p:nvSpPr>
          <p:spPr>
            <a:xfrm>
              <a:off x="6915874" y="3003768"/>
              <a:ext cx="420505" cy="192609"/>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ML Studio</a:t>
              </a:r>
            </a:p>
          </p:txBody>
        </p:sp>
        <p:sp>
          <p:nvSpPr>
            <p:cNvPr id="109" name="TextBox 108">
              <a:extLst>
                <a:ext uri="{FF2B5EF4-FFF2-40B4-BE49-F238E27FC236}">
                  <a16:creationId xmlns:a16="http://schemas.microsoft.com/office/drawing/2014/main" id="{D88A1C06-73EE-43C4-AA09-C46508ADAA0F}"/>
                </a:ext>
              </a:extLst>
            </p:cNvPr>
            <p:cNvSpPr txBox="1"/>
            <p:nvPr/>
          </p:nvSpPr>
          <p:spPr>
            <a:xfrm>
              <a:off x="6915874" y="2639465"/>
              <a:ext cx="420505" cy="149349"/>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Cortana</a:t>
              </a:r>
            </a:p>
          </p:txBody>
        </p:sp>
        <p:sp>
          <p:nvSpPr>
            <p:cNvPr id="110" name="TextBox 109">
              <a:extLst>
                <a:ext uri="{FF2B5EF4-FFF2-40B4-BE49-F238E27FC236}">
                  <a16:creationId xmlns:a16="http://schemas.microsoft.com/office/drawing/2014/main" id="{B6E18BAA-0E58-4FD2-9D62-DC8DA4A0368C}"/>
                </a:ext>
              </a:extLst>
            </p:cNvPr>
            <p:cNvSpPr txBox="1"/>
            <p:nvPr/>
          </p:nvSpPr>
          <p:spPr>
            <a:xfrm>
              <a:off x="6915874" y="2128841"/>
              <a:ext cx="420505" cy="200703"/>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ML Server-R</a:t>
              </a:r>
            </a:p>
          </p:txBody>
        </p:sp>
        <p:sp>
          <p:nvSpPr>
            <p:cNvPr id="111" name="TextBox 110">
              <a:extLst>
                <a:ext uri="{FF2B5EF4-FFF2-40B4-BE49-F238E27FC236}">
                  <a16:creationId xmlns:a16="http://schemas.microsoft.com/office/drawing/2014/main" id="{86443095-FE43-48F2-B242-85F233FC5701}"/>
                </a:ext>
              </a:extLst>
            </p:cNvPr>
            <p:cNvSpPr txBox="1"/>
            <p:nvPr/>
          </p:nvSpPr>
          <p:spPr>
            <a:xfrm>
              <a:off x="5350658" y="1805452"/>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Power BI</a:t>
              </a:r>
            </a:p>
          </p:txBody>
        </p:sp>
        <p:sp>
          <p:nvSpPr>
            <p:cNvPr id="112" name="TextBox 111">
              <a:extLst>
                <a:ext uri="{FF2B5EF4-FFF2-40B4-BE49-F238E27FC236}">
                  <a16:creationId xmlns:a16="http://schemas.microsoft.com/office/drawing/2014/main" id="{0C7C7014-A097-4C54-BCFE-417B1C6DB0C6}"/>
                </a:ext>
              </a:extLst>
            </p:cNvPr>
            <p:cNvSpPr txBox="1"/>
            <p:nvPr/>
          </p:nvSpPr>
          <p:spPr>
            <a:xfrm>
              <a:off x="8049705" y="2265163"/>
              <a:ext cx="420505" cy="311251"/>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Machine Learning</a:t>
              </a:r>
            </a:p>
          </p:txBody>
        </p:sp>
        <p:sp>
          <p:nvSpPr>
            <p:cNvPr id="113" name="TextBox 112">
              <a:extLst>
                <a:ext uri="{FF2B5EF4-FFF2-40B4-BE49-F238E27FC236}">
                  <a16:creationId xmlns:a16="http://schemas.microsoft.com/office/drawing/2014/main" id="{2750C8CE-B88B-4BC9-B317-3BE00BDC2754}"/>
                </a:ext>
              </a:extLst>
            </p:cNvPr>
            <p:cNvSpPr txBox="1"/>
            <p:nvPr/>
          </p:nvSpPr>
          <p:spPr>
            <a:xfrm>
              <a:off x="7519773" y="1739646"/>
              <a:ext cx="379679" cy="120655"/>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Power BI</a:t>
              </a:r>
            </a:p>
          </p:txBody>
        </p:sp>
        <p:sp>
          <p:nvSpPr>
            <p:cNvPr id="114" name="TextBox 113">
              <a:extLst>
                <a:ext uri="{FF2B5EF4-FFF2-40B4-BE49-F238E27FC236}">
                  <a16:creationId xmlns:a16="http://schemas.microsoft.com/office/drawing/2014/main" id="{2AB09C38-5AD3-4021-82DA-F1CEC059D49E}"/>
                </a:ext>
              </a:extLst>
            </p:cNvPr>
            <p:cNvSpPr txBox="1"/>
            <p:nvPr/>
          </p:nvSpPr>
          <p:spPr>
            <a:xfrm>
              <a:off x="5350658" y="1934251"/>
              <a:ext cx="450527" cy="296481"/>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SQL Server Analysis Services</a:t>
              </a:r>
            </a:p>
          </p:txBody>
        </p:sp>
        <p:sp>
          <p:nvSpPr>
            <p:cNvPr id="115" name="TextBox 114">
              <a:extLst>
                <a:ext uri="{FF2B5EF4-FFF2-40B4-BE49-F238E27FC236}">
                  <a16:creationId xmlns:a16="http://schemas.microsoft.com/office/drawing/2014/main" id="{DD07D5B6-30C4-4E50-927F-995EB54C9A40}"/>
                </a:ext>
              </a:extLst>
            </p:cNvPr>
            <p:cNvSpPr txBox="1"/>
            <p:nvPr/>
          </p:nvSpPr>
          <p:spPr>
            <a:xfrm>
              <a:off x="3583845" y="3178435"/>
              <a:ext cx="465435" cy="284215"/>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Data Lake Storage</a:t>
              </a:r>
            </a:p>
          </p:txBody>
        </p:sp>
        <p:sp>
          <p:nvSpPr>
            <p:cNvPr id="116" name="Rectangle 115">
              <a:extLst>
                <a:ext uri="{FF2B5EF4-FFF2-40B4-BE49-F238E27FC236}">
                  <a16:creationId xmlns:a16="http://schemas.microsoft.com/office/drawing/2014/main" id="{7EC48551-BA19-49B7-813E-C5D69A49868C}"/>
                </a:ext>
              </a:extLst>
            </p:cNvPr>
            <p:cNvSpPr/>
            <p:nvPr/>
          </p:nvSpPr>
          <p:spPr>
            <a:xfrm rot="5400000">
              <a:off x="6914935" y="4322513"/>
              <a:ext cx="128243" cy="427360"/>
            </a:xfrm>
            <a:prstGeom prst="rect">
              <a:avLst/>
            </a:prstGeom>
            <a:solidFill>
              <a:srgbClr val="52A496"/>
            </a:solidFill>
            <a:ln w="6350" cap="flat" cmpd="sng" algn="ctr">
              <a:solidFill>
                <a:sysClr val="window" lastClr="FFFFFF">
                  <a:lumMod val="85000"/>
                </a:sysClr>
              </a:solidFill>
              <a:prstDash val="solid"/>
            </a:ln>
            <a:effectLst/>
          </p:spPr>
          <p:txBody>
            <a:bodyPr vert="vert270" lIns="0" tIns="0" rIns="0" bIns="0" rtlCol="0" anchor="b"/>
            <a:lstStyle/>
            <a:p>
              <a:pPr marL="0" marR="0" lvl="0" indent="0" algn="ctr" defTabSz="514337" rtl="0" eaLnBrk="1" fontAlgn="auto" latinLnBrk="0" hangingPunct="1">
                <a:lnSpc>
                  <a:spcPts val="3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mn-ea"/>
                  <a:cs typeface="Calibri" charset="0"/>
                </a:rPr>
                <a:t>Azure Encryption</a:t>
              </a:r>
            </a:p>
          </p:txBody>
        </p:sp>
        <p:sp>
          <p:nvSpPr>
            <p:cNvPr id="117" name="TextBox 116">
              <a:extLst>
                <a:ext uri="{FF2B5EF4-FFF2-40B4-BE49-F238E27FC236}">
                  <a16:creationId xmlns:a16="http://schemas.microsoft.com/office/drawing/2014/main" id="{FDA9DF3D-F2E0-46CD-A295-604CA18856BC}"/>
                </a:ext>
              </a:extLst>
            </p:cNvPr>
            <p:cNvSpPr txBox="1"/>
            <p:nvPr/>
          </p:nvSpPr>
          <p:spPr>
            <a:xfrm>
              <a:off x="5349652" y="2370934"/>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LLAP</a:t>
              </a:r>
            </a:p>
          </p:txBody>
        </p:sp>
        <p:sp>
          <p:nvSpPr>
            <p:cNvPr id="118" name="TextBox 117">
              <a:extLst>
                <a:ext uri="{FF2B5EF4-FFF2-40B4-BE49-F238E27FC236}">
                  <a16:creationId xmlns:a16="http://schemas.microsoft.com/office/drawing/2014/main" id="{415AFB09-BC1E-49B7-BB1D-879901919B83}"/>
                </a:ext>
              </a:extLst>
            </p:cNvPr>
            <p:cNvSpPr txBox="1"/>
            <p:nvPr/>
          </p:nvSpPr>
          <p:spPr>
            <a:xfrm>
              <a:off x="5350241" y="2512346"/>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TEZ</a:t>
              </a:r>
            </a:p>
          </p:txBody>
        </p:sp>
        <p:sp>
          <p:nvSpPr>
            <p:cNvPr id="119" name="TextBox 118">
              <a:extLst>
                <a:ext uri="{FF2B5EF4-FFF2-40B4-BE49-F238E27FC236}">
                  <a16:creationId xmlns:a16="http://schemas.microsoft.com/office/drawing/2014/main" id="{3A5C7686-1C26-4506-9CEA-B931F9EA7A9F}"/>
                </a:ext>
              </a:extLst>
            </p:cNvPr>
            <p:cNvSpPr txBox="1"/>
            <p:nvPr/>
          </p:nvSpPr>
          <p:spPr>
            <a:xfrm>
              <a:off x="5355832" y="2652570"/>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Spark</a:t>
              </a:r>
            </a:p>
          </p:txBody>
        </p:sp>
      </p:grpSp>
      <p:grpSp>
        <p:nvGrpSpPr>
          <p:cNvPr id="136" name="Group 135">
            <a:extLst>
              <a:ext uri="{FF2B5EF4-FFF2-40B4-BE49-F238E27FC236}">
                <a16:creationId xmlns:a16="http://schemas.microsoft.com/office/drawing/2014/main" id="{9CA78A69-A4B5-4CF8-8C99-036F83436DB2}"/>
              </a:ext>
            </a:extLst>
          </p:cNvPr>
          <p:cNvGrpSpPr/>
          <p:nvPr/>
        </p:nvGrpSpPr>
        <p:grpSpPr>
          <a:xfrm>
            <a:off x="11118250" y="2237539"/>
            <a:ext cx="989950" cy="479120"/>
            <a:chOff x="11137551" y="3188428"/>
            <a:chExt cx="989950" cy="479120"/>
          </a:xfrm>
        </p:grpSpPr>
        <p:sp>
          <p:nvSpPr>
            <p:cNvPr id="137" name="Rectangle 136">
              <a:extLst>
                <a:ext uri="{FF2B5EF4-FFF2-40B4-BE49-F238E27FC236}">
                  <a16:creationId xmlns:a16="http://schemas.microsoft.com/office/drawing/2014/main" id="{9AEDEE63-A2D6-404E-93C0-9D3D542B21F4}"/>
                </a:ext>
              </a:extLst>
            </p:cNvPr>
            <p:cNvSpPr/>
            <p:nvPr/>
          </p:nvSpPr>
          <p:spPr bwMode="auto">
            <a:xfrm>
              <a:off x="11539463" y="3188428"/>
              <a:ext cx="130510" cy="200055"/>
            </a:xfrm>
            <a:prstGeom prst="rect">
              <a:avLst/>
            </a:prstGeom>
            <a:solidFill>
              <a:srgbClr val="009999"/>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white"/>
                </a:solidFill>
                <a:effectLst/>
                <a:uLnTx/>
                <a:uFillTx/>
                <a:latin typeface="Calibri" charset="0"/>
                <a:ea typeface="Calibri" charset="0"/>
                <a:cs typeface="Calibri" charset="0"/>
              </a:endParaRPr>
            </a:p>
          </p:txBody>
        </p:sp>
        <p:sp>
          <p:nvSpPr>
            <p:cNvPr id="144" name="TextBox 143">
              <a:extLst>
                <a:ext uri="{FF2B5EF4-FFF2-40B4-BE49-F238E27FC236}">
                  <a16:creationId xmlns:a16="http://schemas.microsoft.com/office/drawing/2014/main" id="{C7DD1BCE-4547-4AB8-A2E8-85940EE3B7BB}"/>
                </a:ext>
              </a:extLst>
            </p:cNvPr>
            <p:cNvSpPr txBox="1"/>
            <p:nvPr/>
          </p:nvSpPr>
          <p:spPr>
            <a:xfrm>
              <a:off x="11137551" y="3445642"/>
              <a:ext cx="989950" cy="221906"/>
            </a:xfrm>
            <a:prstGeom prst="rect">
              <a:avLst/>
            </a:prstGeom>
            <a:noFill/>
          </p:spPr>
          <p:txBody>
            <a:bodyPr wrap="square" lIns="0" tIns="0" rIns="0" bIns="0" rtlCol="0">
              <a:spAutoFit/>
            </a:bodyPr>
            <a:lstStyle>
              <a:defPPr>
                <a:defRPr lang="en-US"/>
              </a:defPPr>
              <a:lvl1pPr>
                <a:defRPr sz="800">
                  <a:latin typeface="+mn-lt"/>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Microsoft Application Native to MS Azure</a:t>
              </a:r>
            </a:p>
          </p:txBody>
        </p:sp>
      </p:grpSp>
      <p:grpSp>
        <p:nvGrpSpPr>
          <p:cNvPr id="145" name="Group 144">
            <a:extLst>
              <a:ext uri="{FF2B5EF4-FFF2-40B4-BE49-F238E27FC236}">
                <a16:creationId xmlns:a16="http://schemas.microsoft.com/office/drawing/2014/main" id="{204CA105-707E-4521-9666-25855BBE7C68}"/>
              </a:ext>
            </a:extLst>
          </p:cNvPr>
          <p:cNvGrpSpPr/>
          <p:nvPr/>
        </p:nvGrpSpPr>
        <p:grpSpPr>
          <a:xfrm>
            <a:off x="11063120" y="4110490"/>
            <a:ext cx="1019620" cy="463744"/>
            <a:chOff x="11082421" y="5095396"/>
            <a:chExt cx="1019620" cy="463744"/>
          </a:xfrm>
        </p:grpSpPr>
        <p:sp>
          <p:nvSpPr>
            <p:cNvPr id="146" name="Rectangle 145">
              <a:extLst>
                <a:ext uri="{FF2B5EF4-FFF2-40B4-BE49-F238E27FC236}">
                  <a16:creationId xmlns:a16="http://schemas.microsoft.com/office/drawing/2014/main" id="{5A85B695-101B-474D-B4D9-CC2DFDB21DA0}"/>
                </a:ext>
              </a:extLst>
            </p:cNvPr>
            <p:cNvSpPr/>
            <p:nvPr/>
          </p:nvSpPr>
          <p:spPr bwMode="auto">
            <a:xfrm>
              <a:off x="11550343" y="5095396"/>
              <a:ext cx="108750" cy="200055"/>
            </a:xfrm>
            <a:prstGeom prst="rect">
              <a:avLst/>
            </a:prstGeom>
            <a:solidFill>
              <a:srgbClr val="F0AA1F">
                <a:lumMod val="60000"/>
                <a:lumOff val="40000"/>
              </a:srgb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white"/>
                </a:solidFill>
                <a:effectLst/>
                <a:uLnTx/>
                <a:uFillTx/>
                <a:latin typeface="Calibri" charset="0"/>
                <a:ea typeface="Calibri" charset="0"/>
                <a:cs typeface="Calibri" charset="0"/>
              </a:endParaRPr>
            </a:p>
          </p:txBody>
        </p:sp>
        <p:sp>
          <p:nvSpPr>
            <p:cNvPr id="147" name="TextBox 146">
              <a:extLst>
                <a:ext uri="{FF2B5EF4-FFF2-40B4-BE49-F238E27FC236}">
                  <a16:creationId xmlns:a16="http://schemas.microsoft.com/office/drawing/2014/main" id="{AC508D63-5DE0-4E4A-807F-461B0A1B8D3E}"/>
                </a:ext>
              </a:extLst>
            </p:cNvPr>
            <p:cNvSpPr txBox="1"/>
            <p:nvPr/>
          </p:nvSpPr>
          <p:spPr>
            <a:xfrm>
              <a:off x="11082421" y="5338063"/>
              <a:ext cx="1019620" cy="221077"/>
            </a:xfrm>
            <a:prstGeom prst="rect">
              <a:avLst/>
            </a:prstGeom>
            <a:noFill/>
          </p:spPr>
          <p:txBody>
            <a:bodyPr wrap="square" lIns="0" tIns="0" rIns="0" bIns="0" rtlCol="0">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mn-ea"/>
                  <a:cs typeface="Calibri" charset="0"/>
                </a:rPr>
                <a:t>Additional technologies to enable Analytics </a:t>
              </a:r>
            </a:p>
          </p:txBody>
        </p:sp>
      </p:grpSp>
      <p:grpSp>
        <p:nvGrpSpPr>
          <p:cNvPr id="148" name="Group 147">
            <a:extLst>
              <a:ext uri="{FF2B5EF4-FFF2-40B4-BE49-F238E27FC236}">
                <a16:creationId xmlns:a16="http://schemas.microsoft.com/office/drawing/2014/main" id="{BD85E14C-99B5-4C15-94E8-E49989E87321}"/>
              </a:ext>
            </a:extLst>
          </p:cNvPr>
          <p:cNvGrpSpPr/>
          <p:nvPr/>
        </p:nvGrpSpPr>
        <p:grpSpPr>
          <a:xfrm>
            <a:off x="11081219" y="3192450"/>
            <a:ext cx="1008395" cy="442250"/>
            <a:chOff x="11100520" y="4273387"/>
            <a:chExt cx="1008395" cy="442250"/>
          </a:xfrm>
        </p:grpSpPr>
        <p:sp>
          <p:nvSpPr>
            <p:cNvPr id="149" name="TextBox 148">
              <a:extLst>
                <a:ext uri="{FF2B5EF4-FFF2-40B4-BE49-F238E27FC236}">
                  <a16:creationId xmlns:a16="http://schemas.microsoft.com/office/drawing/2014/main" id="{AE897507-BC78-4D4A-8864-2078B01CD1EF}"/>
                </a:ext>
              </a:extLst>
            </p:cNvPr>
            <p:cNvSpPr txBox="1"/>
            <p:nvPr/>
          </p:nvSpPr>
          <p:spPr>
            <a:xfrm>
              <a:off x="11100520" y="4500193"/>
              <a:ext cx="1008395" cy="215444"/>
            </a:xfrm>
            <a:prstGeom prst="rect">
              <a:avLst/>
            </a:prstGeom>
            <a:noFill/>
          </p:spPr>
          <p:txBody>
            <a:bodyPr wrap="square" lIns="0" tIns="0" rIns="0" bIns="0" rtlCol="0">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Third Party Application Native to MS Azure</a:t>
              </a:r>
            </a:p>
          </p:txBody>
        </p:sp>
        <p:sp>
          <p:nvSpPr>
            <p:cNvPr id="150" name="Rectangle 149">
              <a:extLst>
                <a:ext uri="{FF2B5EF4-FFF2-40B4-BE49-F238E27FC236}">
                  <a16:creationId xmlns:a16="http://schemas.microsoft.com/office/drawing/2014/main" id="{027A9416-1A49-4523-BDB4-21A30618CAB7}"/>
                </a:ext>
              </a:extLst>
            </p:cNvPr>
            <p:cNvSpPr/>
            <p:nvPr/>
          </p:nvSpPr>
          <p:spPr bwMode="auto">
            <a:xfrm>
              <a:off x="11539463" y="4273387"/>
              <a:ext cx="130510" cy="200055"/>
            </a:xfrm>
            <a:prstGeom prst="rect">
              <a:avLst/>
            </a:prstGeom>
            <a:solidFill>
              <a:srgbClr val="0070C0"/>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white"/>
                </a:solidFill>
                <a:effectLst/>
                <a:uLnTx/>
                <a:uFillTx/>
                <a:latin typeface="Calibri" charset="0"/>
                <a:ea typeface="Calibri" charset="0"/>
                <a:cs typeface="Calibri" charset="0"/>
              </a:endParaRPr>
            </a:p>
          </p:txBody>
        </p:sp>
      </p:grpSp>
      <p:sp>
        <p:nvSpPr>
          <p:cNvPr id="152" name="TextBox 151">
            <a:extLst>
              <a:ext uri="{FF2B5EF4-FFF2-40B4-BE49-F238E27FC236}">
                <a16:creationId xmlns:a16="http://schemas.microsoft.com/office/drawing/2014/main" id="{1D7BA6A8-C46A-4540-8A3B-0F65FE63E45C}"/>
              </a:ext>
            </a:extLst>
          </p:cNvPr>
          <p:cNvSpPr txBox="1"/>
          <p:nvPr/>
        </p:nvSpPr>
        <p:spPr>
          <a:xfrm>
            <a:off x="11057170" y="1852537"/>
            <a:ext cx="104508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50000"/>
                    <a:lumOff val="50000"/>
                  </a:prstClr>
                </a:solidFill>
                <a:effectLst/>
                <a:uLnTx/>
                <a:uFillTx/>
                <a:latin typeface="Calibri"/>
                <a:ea typeface="+mn-ea"/>
                <a:cs typeface="+mn-cs"/>
              </a:rPr>
              <a:t>LEGEND</a:t>
            </a:r>
          </a:p>
        </p:txBody>
      </p:sp>
    </p:spTree>
    <p:extLst>
      <p:ext uri="{BB962C8B-B14F-4D97-AF65-F5344CB8AC3E}">
        <p14:creationId xmlns:p14="http://schemas.microsoft.com/office/powerpoint/2010/main" val="4072359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a:t>
            </a:r>
            <a:endParaRPr lang="en-US" sz="2800" b="1" dirty="0"/>
          </a:p>
        </p:txBody>
      </p:sp>
      <p:graphicFrame>
        <p:nvGraphicFramePr>
          <p:cNvPr id="7" name="Table 7">
            <a:extLst>
              <a:ext uri="{FF2B5EF4-FFF2-40B4-BE49-F238E27FC236}">
                <a16:creationId xmlns:a16="http://schemas.microsoft.com/office/drawing/2014/main" id="{7DE1CADD-94CA-4B36-A874-2018ED924F0B}"/>
              </a:ext>
            </a:extLst>
          </p:cNvPr>
          <p:cNvGraphicFramePr>
            <a:graphicFrameLocks noGrp="1"/>
          </p:cNvGraphicFramePr>
          <p:nvPr>
            <p:extLst>
              <p:ext uri="{D42A27DB-BD31-4B8C-83A1-F6EECF244321}">
                <p14:modId xmlns:p14="http://schemas.microsoft.com/office/powerpoint/2010/main" val="2833924280"/>
              </p:ext>
            </p:extLst>
          </p:nvPr>
        </p:nvGraphicFramePr>
        <p:xfrm>
          <a:off x="468284" y="1152767"/>
          <a:ext cx="11152216" cy="4702011"/>
        </p:xfrm>
        <a:graphic>
          <a:graphicData uri="http://schemas.openxmlformats.org/drawingml/2006/table">
            <a:tbl>
              <a:tblPr firstRow="1" bandRow="1">
                <a:tableStyleId>{7DF18680-E054-41AD-8BC1-D1AEF772440D}</a:tableStyleId>
              </a:tblPr>
              <a:tblGrid>
                <a:gridCol w="2874818">
                  <a:extLst>
                    <a:ext uri="{9D8B030D-6E8A-4147-A177-3AD203B41FA5}">
                      <a16:colId xmlns:a16="http://schemas.microsoft.com/office/drawing/2014/main" val="544762027"/>
                    </a:ext>
                  </a:extLst>
                </a:gridCol>
                <a:gridCol w="2874818">
                  <a:extLst>
                    <a:ext uri="{9D8B030D-6E8A-4147-A177-3AD203B41FA5}">
                      <a16:colId xmlns:a16="http://schemas.microsoft.com/office/drawing/2014/main" val="3085988968"/>
                    </a:ext>
                  </a:extLst>
                </a:gridCol>
                <a:gridCol w="2874818">
                  <a:extLst>
                    <a:ext uri="{9D8B030D-6E8A-4147-A177-3AD203B41FA5}">
                      <a16:colId xmlns:a16="http://schemas.microsoft.com/office/drawing/2014/main" val="757729792"/>
                    </a:ext>
                  </a:extLst>
                </a:gridCol>
                <a:gridCol w="2527762">
                  <a:extLst>
                    <a:ext uri="{9D8B030D-6E8A-4147-A177-3AD203B41FA5}">
                      <a16:colId xmlns:a16="http://schemas.microsoft.com/office/drawing/2014/main" val="551113734"/>
                    </a:ext>
                  </a:extLst>
                </a:gridCol>
              </a:tblGrid>
              <a:tr h="442812">
                <a:tc gridSpan="4">
                  <a:txBody>
                    <a:bodyPr/>
                    <a:lstStyle/>
                    <a:p>
                      <a:pPr algn="ctr"/>
                      <a:r>
                        <a:rPr lang="en-US" sz="1400" dirty="0">
                          <a:latin typeface="Calibri" panose="020F0502020204030204" pitchFamily="34" charset="0"/>
                          <a:cs typeface="Calibri" panose="020F0502020204030204" pitchFamily="34" charset="0"/>
                        </a:rPr>
                        <a:t>TECHNOLOGY OPTIONS</a:t>
                      </a:r>
                    </a:p>
                  </a:txBody>
                  <a:tcPr anchor="ctr">
                    <a:solidFill>
                      <a:srgbClr val="002060"/>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tc>
                <a:tc hMerge="1">
                  <a:txBody>
                    <a:bodyPr/>
                    <a:lstStyle/>
                    <a:p>
                      <a:pPr algn="ctr"/>
                      <a:endParaRPr lang="en-US" sz="1100" dirty="0">
                        <a:latin typeface="Calibri" panose="020F0502020204030204" pitchFamily="34" charset="0"/>
                        <a:cs typeface="Calibri" panose="020F0502020204030204" pitchFamily="34" charset="0"/>
                      </a:endParaRPr>
                    </a:p>
                  </a:txBody>
                  <a:tcPr>
                    <a:solidFill>
                      <a:srgbClr val="00B050"/>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extLst>
                  <a:ext uri="{0D108BD9-81ED-4DB2-BD59-A6C34878D82A}">
                    <a16:rowId xmlns:a16="http://schemas.microsoft.com/office/drawing/2014/main" val="3228692899"/>
                  </a:ext>
                </a:extLst>
              </a:tr>
              <a:tr h="531374">
                <a:tc>
                  <a:txBody>
                    <a:bodyPr/>
                    <a:lstStyle/>
                    <a:p>
                      <a:endParaRPr lang="en-US" dirty="0"/>
                    </a:p>
                  </a:txBody>
                  <a:tcPr/>
                </a:tc>
                <a:tc>
                  <a:txBody>
                    <a:bodyPr/>
                    <a:lstStyle/>
                    <a:p>
                      <a:pPr algn="ctr"/>
                      <a:r>
                        <a:rPr lang="en-US" sz="1100" b="1" dirty="0">
                          <a:solidFill>
                            <a:schemeClr val="bg1"/>
                          </a:solidFill>
                          <a:latin typeface="Calibri" panose="020F0502020204030204" pitchFamily="34" charset="0"/>
                          <a:cs typeface="Calibri" panose="020F0502020204030204" pitchFamily="34" charset="0"/>
                        </a:rPr>
                        <a:t>CURRENT STATE</a:t>
                      </a:r>
                    </a:p>
                  </a:txBody>
                  <a:tcPr anchor="ctr">
                    <a:solidFill>
                      <a:srgbClr val="002060"/>
                    </a:solidFill>
                  </a:tcPr>
                </a:tc>
                <a:tc>
                  <a:txBody>
                    <a:bodyPr/>
                    <a:lstStyle/>
                    <a:p>
                      <a:pPr algn="ctr"/>
                      <a:r>
                        <a:rPr lang="en-US" sz="1100" b="1" dirty="0">
                          <a:solidFill>
                            <a:schemeClr val="bg1"/>
                          </a:solidFill>
                          <a:latin typeface="Calibri" panose="020F0502020204030204" pitchFamily="34" charset="0"/>
                          <a:cs typeface="Calibri" panose="020F0502020204030204" pitchFamily="34" charset="0"/>
                        </a:rPr>
                        <a:t>MICROSOFT AZURE  ROADMAP ALIGNED</a:t>
                      </a:r>
                    </a:p>
                  </a:txBody>
                  <a:tcPr anchor="ctr">
                    <a:solidFill>
                      <a:srgbClr val="00B050"/>
                    </a:solidFill>
                  </a:tcP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lang="en-US" sz="1100" b="1" dirty="0">
                          <a:solidFill>
                            <a:schemeClr val="bg1"/>
                          </a:solidFill>
                        </a:rPr>
                        <a:t>ALTERNATIVE TECHNOLOGIES ON AZURE</a:t>
                      </a:r>
                      <a:endParaRPr lang="en-US" sz="1100" b="1" dirty="0">
                        <a:solidFill>
                          <a:schemeClr val="bg1"/>
                        </a:solidFill>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extLst>
                  <a:ext uri="{0D108BD9-81ED-4DB2-BD59-A6C34878D82A}">
                    <a16:rowId xmlns:a16="http://schemas.microsoft.com/office/drawing/2014/main" val="1952308884"/>
                  </a:ext>
                </a:extLst>
              </a:tr>
              <a:tr h="564462">
                <a:tc>
                  <a:txBody>
                    <a:bodyPr/>
                    <a:lstStyle/>
                    <a:p>
                      <a:pPr algn="ctr"/>
                      <a:r>
                        <a:rPr lang="en-US" sz="1200" b="1" kern="1200" dirty="0">
                          <a:solidFill>
                            <a:srgbClr val="0070C0"/>
                          </a:solidFill>
                          <a:latin typeface="+mn-lt"/>
                          <a:ea typeface="+mn-ea"/>
                          <a:cs typeface="+mn-cs"/>
                        </a:rPr>
                        <a:t>DATA ACQUISITION, STAGING &amp;  PROCESSING</a:t>
                      </a:r>
                    </a:p>
                  </a:txBody>
                  <a:tcPr anchor="ctr"/>
                </a:tc>
                <a:tc>
                  <a:txBody>
                    <a:bodyPr/>
                    <a:lstStyle/>
                    <a:p>
                      <a:pPr algn="ctr"/>
                      <a:r>
                        <a:rPr lang="en-US" sz="1200" dirty="0">
                          <a:latin typeface="Calibri" panose="020F0502020204030204" pitchFamily="34" charset="0"/>
                          <a:cs typeface="Calibri" panose="020F0502020204030204" pitchFamily="34" charset="0"/>
                        </a:rPr>
                        <a:t>Data Engineering Toolkit on Azure HDInsight</a:t>
                      </a:r>
                    </a:p>
                  </a:txBody>
                  <a:tcPr anchor="ctr"/>
                </a:tc>
                <a:tc>
                  <a:txBody>
                    <a:bodyPr/>
                    <a:lstStyle/>
                    <a:p>
                      <a:pPr algn="ctr"/>
                      <a:r>
                        <a:rPr lang="en-US" sz="1200" dirty="0">
                          <a:latin typeface="Calibri" panose="020F0502020204030204" pitchFamily="34" charset="0"/>
                          <a:cs typeface="Calibri" panose="020F0502020204030204" pitchFamily="34" charset="0"/>
                        </a:rPr>
                        <a:t>Azure Synapse Analytics </a:t>
                      </a:r>
                    </a:p>
                  </a:txBody>
                  <a:tcPr anchor="ctr"/>
                </a:tc>
                <a:tc>
                  <a:txBody>
                    <a:bodyPr/>
                    <a:lstStyle/>
                    <a:p>
                      <a:pPr algn="ctr"/>
                      <a:r>
                        <a:rPr lang="en-US" sz="1200" dirty="0">
                          <a:latin typeface="Calibri" panose="020F0502020204030204" pitchFamily="34" charset="0"/>
                          <a:cs typeface="Calibri" panose="020F0502020204030204" pitchFamily="34" charset="0"/>
                        </a:rPr>
                        <a:t>Azure Data Factory/ Informatica IPaaS/B</a:t>
                      </a:r>
                      <a:r>
                        <a:rPr lang="en-US" sz="1200" kern="1200" dirty="0">
                          <a:solidFill>
                            <a:schemeClr val="dk1"/>
                          </a:solidFill>
                          <a:latin typeface="Calibri" panose="020F0502020204030204" pitchFamily="34" charset="0"/>
                          <a:ea typeface="+mn-ea"/>
                          <a:cs typeface="Calibri" panose="020F0502020204030204" pitchFamily="34" charset="0"/>
                        </a:rPr>
                        <a:t>DM</a:t>
                      </a:r>
                    </a:p>
                  </a:txBody>
                  <a:tcPr marL="0" marR="0" anchor="ctr"/>
                </a:tc>
                <a:extLst>
                  <a:ext uri="{0D108BD9-81ED-4DB2-BD59-A6C34878D82A}">
                    <a16:rowId xmlns:a16="http://schemas.microsoft.com/office/drawing/2014/main" val="3035482021"/>
                  </a:ext>
                </a:extLst>
              </a:tr>
              <a:tr h="611643">
                <a:tc>
                  <a:txBody>
                    <a:bodyPr/>
                    <a:lstStyle/>
                    <a:p>
                      <a:pPr algn="ctr"/>
                      <a:r>
                        <a:rPr lang="en-US" sz="1200" b="1" kern="1200" dirty="0">
                          <a:solidFill>
                            <a:srgbClr val="0070C0"/>
                          </a:solidFill>
                          <a:latin typeface="+mn-lt"/>
                          <a:ea typeface="+mn-ea"/>
                          <a:cs typeface="+mn-cs"/>
                        </a:rPr>
                        <a:t>KP ADF PLATFORM - RAW</a:t>
                      </a:r>
                    </a:p>
                  </a:txBody>
                  <a:tcPr anchor="ctr"/>
                </a:tc>
                <a:tc>
                  <a:txBody>
                    <a:bodyPr/>
                    <a:lstStyle/>
                    <a:p>
                      <a:pPr algn="ctr"/>
                      <a:r>
                        <a:rPr lang="en-US" sz="1200" dirty="0">
                          <a:latin typeface="Calibri" panose="020F0502020204030204" pitchFamily="34" charset="0"/>
                          <a:cs typeface="Calibri" panose="020F0502020204030204" pitchFamily="34" charset="0"/>
                        </a:rPr>
                        <a:t>ADLS </a:t>
                      </a:r>
                    </a:p>
                  </a:txBody>
                  <a:tcPr anchor="ctr"/>
                </a:tc>
                <a:tc>
                  <a:txBody>
                    <a:bodyPr/>
                    <a:lstStyle/>
                    <a:p>
                      <a:pPr algn="ctr"/>
                      <a:r>
                        <a:rPr lang="en-US" sz="1200" dirty="0">
                          <a:latin typeface="Calibri" panose="020F0502020204030204" pitchFamily="34" charset="0"/>
                          <a:cs typeface="Calibri" panose="020F0502020204030204" pitchFamily="34" charset="0"/>
                        </a:rPr>
                        <a:t>ADLS</a:t>
                      </a:r>
                    </a:p>
                  </a:txBody>
                  <a:tcPr anchor="ctr"/>
                </a:tc>
                <a:tc>
                  <a:txBody>
                    <a:bodyPr/>
                    <a:lstStyle/>
                    <a:p>
                      <a:pPr algn="ctr"/>
                      <a:r>
                        <a:rPr lang="en-US" sz="1200" dirty="0">
                          <a:latin typeface="Calibri" panose="020F0502020204030204" pitchFamily="34" charset="0"/>
                          <a:cs typeface="Calibri" panose="020F0502020204030204" pitchFamily="34" charset="0"/>
                        </a:rPr>
                        <a:t>ADLS</a:t>
                      </a:r>
                    </a:p>
                  </a:txBody>
                  <a:tcPr anchor="ctr"/>
                </a:tc>
                <a:extLst>
                  <a:ext uri="{0D108BD9-81ED-4DB2-BD59-A6C34878D82A}">
                    <a16:rowId xmlns:a16="http://schemas.microsoft.com/office/drawing/2014/main" val="3224269885"/>
                  </a:ext>
                </a:extLst>
              </a:tr>
              <a:tr h="664217">
                <a:tc>
                  <a:txBody>
                    <a:bodyPr/>
                    <a:lstStyle/>
                    <a:p>
                      <a:pPr algn="ctr"/>
                      <a:r>
                        <a:rPr lang="en-US" sz="1200" b="1" kern="1200" dirty="0">
                          <a:solidFill>
                            <a:srgbClr val="0070C0"/>
                          </a:solidFill>
                          <a:latin typeface="+mn-lt"/>
                          <a:ea typeface="+mn-ea"/>
                          <a:cs typeface="+mn-cs"/>
                        </a:rPr>
                        <a:t>KP ADF PLATFORM – REFINE, ENRICH, and TENANT</a:t>
                      </a:r>
                    </a:p>
                  </a:txBody>
                  <a:tcPr anchor="ctr"/>
                </a:tc>
                <a:tc>
                  <a:txBody>
                    <a:bodyPr/>
                    <a:lstStyle/>
                    <a:p>
                      <a:pPr algn="ctr"/>
                      <a:r>
                        <a:rPr lang="en-US" sz="1200" dirty="0">
                          <a:latin typeface="Calibri" panose="020F0502020204030204" pitchFamily="34" charset="0"/>
                          <a:cs typeface="Calibri" panose="020F0502020204030204" pitchFamily="34" charset="0"/>
                        </a:rPr>
                        <a:t>Azure HDInsight</a:t>
                      </a:r>
                    </a:p>
                  </a:txBody>
                  <a:tcPr anchor="ctr"/>
                </a:tc>
                <a:tc>
                  <a:txBody>
                    <a:bodyPr/>
                    <a:lstStyle/>
                    <a:p>
                      <a:pPr algn="ctr"/>
                      <a:r>
                        <a:rPr lang="en-US" sz="1200" kern="1200" dirty="0">
                          <a:solidFill>
                            <a:schemeClr val="dk1"/>
                          </a:solidFill>
                          <a:latin typeface="Calibri" panose="020F0502020204030204" pitchFamily="34" charset="0"/>
                          <a:ea typeface="+mn-ea"/>
                          <a:cs typeface="Calibri" panose="020F0502020204030204" pitchFamily="34" charset="0"/>
                        </a:rPr>
                        <a:t>Azure Synapse Analytics</a:t>
                      </a:r>
                      <a:endParaRPr lang="en-US" sz="1200" kern="1200" dirty="0">
                        <a:solidFill>
                          <a:srgbClr val="C00000"/>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200" dirty="0">
                          <a:solidFill>
                            <a:schemeClr val="tx1"/>
                          </a:solidFill>
                          <a:latin typeface="Calibri" panose="020F0502020204030204" pitchFamily="34" charset="0"/>
                          <a:cs typeface="Calibri" panose="020F0502020204030204" pitchFamily="34" charset="0"/>
                        </a:rPr>
                        <a:t>Snowflake</a:t>
                      </a:r>
                      <a:endParaRPr lang="en-US" sz="1200" dirty="0">
                        <a:solidFill>
                          <a:srgbClr val="C0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16872514"/>
                  </a:ext>
                </a:extLst>
              </a:tr>
              <a:tr h="611643">
                <a:tc>
                  <a:txBody>
                    <a:bodyPr/>
                    <a:lstStyle/>
                    <a:p>
                      <a:pPr algn="ctr"/>
                      <a:r>
                        <a:rPr lang="en-US" sz="1200" b="1" kern="1200" dirty="0">
                          <a:solidFill>
                            <a:srgbClr val="0070C0"/>
                          </a:solidFill>
                          <a:latin typeface="+mn-lt"/>
                          <a:ea typeface="+mn-ea"/>
                          <a:cs typeface="+mn-cs"/>
                        </a:rPr>
                        <a:t>ADVANCED ANALYTICS (AI/ML)</a:t>
                      </a:r>
                    </a:p>
                  </a:txBody>
                  <a:tcPr anchor="ctr"/>
                </a:tc>
                <a:tc>
                  <a:txBody>
                    <a:bodyPr/>
                    <a:lstStyle/>
                    <a:p>
                      <a:pPr algn="ctr"/>
                      <a:r>
                        <a:rPr lang="en-US" sz="1200" dirty="0">
                          <a:latin typeface="Calibri" panose="020F0502020204030204" pitchFamily="34" charset="0"/>
                          <a:cs typeface="Calibri" panose="020F0502020204030204" pitchFamily="34" charset="0"/>
                        </a:rPr>
                        <a:t>Azure ML</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Databricks + Azure ML</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Databricks + Azure ML</a:t>
                      </a:r>
                    </a:p>
                  </a:txBody>
                  <a:tcPr anchor="ctr"/>
                </a:tc>
                <a:extLst>
                  <a:ext uri="{0D108BD9-81ED-4DB2-BD59-A6C34878D82A}">
                    <a16:rowId xmlns:a16="http://schemas.microsoft.com/office/drawing/2014/main" val="1064637216"/>
                  </a:ext>
                </a:extLst>
              </a:tr>
              <a:tr h="611643">
                <a:tc>
                  <a:txBody>
                    <a:bodyPr/>
                    <a:lstStyle/>
                    <a:p>
                      <a:pPr algn="ctr"/>
                      <a:r>
                        <a:rPr lang="en-US" sz="1200" b="1" kern="1200" dirty="0">
                          <a:solidFill>
                            <a:srgbClr val="0070C0"/>
                          </a:solidFill>
                          <a:latin typeface="+mn-lt"/>
                          <a:ea typeface="+mn-ea"/>
                          <a:cs typeface="+mn-cs"/>
                        </a:rPr>
                        <a:t>BUSINESS INTELLIGENCE</a:t>
                      </a:r>
                    </a:p>
                  </a:txBody>
                  <a:tcPr anchor="ctr"/>
                </a:tc>
                <a:tc>
                  <a:txBody>
                    <a:bodyPr/>
                    <a:lstStyle/>
                    <a:p>
                      <a:pPr algn="ctr"/>
                      <a:r>
                        <a:rPr lang="en-US" sz="1200" dirty="0" err="1">
                          <a:latin typeface="Calibri" panose="020F0502020204030204" pitchFamily="34" charset="0"/>
                          <a:cs typeface="Calibri" panose="020F0502020204030204" pitchFamily="34" charset="0"/>
                        </a:rPr>
                        <a:t>PowerBI</a:t>
                      </a:r>
                      <a:r>
                        <a:rPr lang="en-US" sz="1200" dirty="0">
                          <a:latin typeface="Calibri" panose="020F0502020204030204" pitchFamily="34" charset="0"/>
                          <a:cs typeface="Calibri" panose="020F0502020204030204" pitchFamily="34" charset="0"/>
                        </a:rPr>
                        <a:t>, SSAS, Tableau, Cognos</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PowerBI</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SSAS, Tableau, Cognos</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PowerBI</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SSAS, Tableau, Cognos</a:t>
                      </a:r>
                    </a:p>
                  </a:txBody>
                  <a:tcPr anchor="ctr"/>
                </a:tc>
                <a:extLst>
                  <a:ext uri="{0D108BD9-81ED-4DB2-BD59-A6C34878D82A}">
                    <a16:rowId xmlns:a16="http://schemas.microsoft.com/office/drawing/2014/main" val="3430812088"/>
                  </a:ext>
                </a:extLst>
              </a:tr>
              <a:tr h="664217">
                <a:tc>
                  <a:txBody>
                    <a:bodyPr/>
                    <a:lstStyle/>
                    <a:p>
                      <a:pPr algn="ctr"/>
                      <a:r>
                        <a:rPr lang="en-US" sz="1200" b="1" kern="1200" dirty="0">
                          <a:solidFill>
                            <a:srgbClr val="0070C0"/>
                          </a:solidFill>
                          <a:latin typeface="+mn-lt"/>
                          <a:ea typeface="+mn-ea"/>
                          <a:cs typeface="+mn-cs"/>
                        </a:rPr>
                        <a:t>DATA MANAGEMENT</a:t>
                      </a:r>
                    </a:p>
                    <a:p>
                      <a:pPr algn="ctr"/>
                      <a:r>
                        <a:rPr lang="en-US" sz="1200" b="0" kern="1200" dirty="0">
                          <a:solidFill>
                            <a:srgbClr val="0070C0"/>
                          </a:solidFill>
                          <a:latin typeface="+mn-lt"/>
                          <a:ea typeface="+mn-ea"/>
                          <a:cs typeface="+mn-cs"/>
                        </a:rPr>
                        <a:t>(Metadata, tagging, quality, governance etc.)</a:t>
                      </a:r>
                    </a:p>
                  </a:txBody>
                  <a:tcPr anchor="ctr"/>
                </a:tc>
                <a:tc>
                  <a:txBody>
                    <a:bodyPr/>
                    <a:lstStyle/>
                    <a:p>
                      <a:pPr algn="ctr"/>
                      <a:r>
                        <a:rPr lang="en-US" sz="1200" dirty="0">
                          <a:latin typeface="Calibri" panose="020F0502020204030204" pitchFamily="34" charset="0"/>
                          <a:cs typeface="Calibri" panose="020F0502020204030204" pitchFamily="34" charset="0"/>
                        </a:rPr>
                        <a:t>KP Standard – </a:t>
                      </a:r>
                      <a:r>
                        <a:rPr lang="en-US" sz="1200" dirty="0" err="1">
                          <a:latin typeface="Calibri" panose="020F0502020204030204" pitchFamily="34" charset="0"/>
                          <a:cs typeface="Calibri" panose="020F0502020204030204" pitchFamily="34" charset="0"/>
                        </a:rPr>
                        <a:t>Collibra</a:t>
                      </a:r>
                      <a:r>
                        <a:rPr lang="en-US" sz="1200" dirty="0">
                          <a:latin typeface="Calibri" panose="020F0502020204030204" pitchFamily="34" charset="0"/>
                          <a:cs typeface="Calibri" panose="020F0502020204030204" pitchFamily="34" charset="0"/>
                        </a:rPr>
                        <a:t>, </a:t>
                      </a:r>
                    </a:p>
                    <a:p>
                      <a:pPr algn="ctr"/>
                      <a:r>
                        <a:rPr lang="en-US" sz="1200" dirty="0">
                          <a:latin typeface="Calibri" panose="020F0502020204030204" pitchFamily="34" charset="0"/>
                          <a:cs typeface="Calibri" panose="020F0502020204030204" pitchFamily="34" charset="0"/>
                        </a:rPr>
                        <a:t>Waterline data</a:t>
                      </a:r>
                    </a:p>
                  </a:txBody>
                  <a:tcPr anchor="ctr"/>
                </a:tc>
                <a:tc>
                  <a:txBody>
                    <a:bodyPr/>
                    <a:lstStyle/>
                    <a:p>
                      <a:pPr marL="0" algn="ctr" defTabSz="913645" rtl="0" eaLnBrk="1" latinLnBrk="0" hangingPunct="1"/>
                      <a:r>
                        <a:rPr lang="en-US" sz="1200" kern="1200" dirty="0">
                          <a:solidFill>
                            <a:schemeClr val="dk1"/>
                          </a:solidFill>
                          <a:latin typeface="Calibri" panose="020F0502020204030204" pitchFamily="34" charset="0"/>
                          <a:ea typeface="+mn-ea"/>
                          <a:cs typeface="Calibri" panose="020F0502020204030204" pitchFamily="34" charset="0"/>
                        </a:rPr>
                        <a:t>Azure Catalog and Governance (Babylon)</a:t>
                      </a:r>
                    </a:p>
                  </a:txBody>
                  <a:tcPr anchor="ctr"/>
                </a:tc>
                <a:tc>
                  <a:txBody>
                    <a:bodyPr/>
                    <a:lstStyle/>
                    <a:p>
                      <a:pPr algn="ctr"/>
                      <a:r>
                        <a:rPr lang="en-US" sz="1200" dirty="0">
                          <a:latin typeface="Calibri" panose="020F0502020204030204" pitchFamily="34" charset="0"/>
                          <a:cs typeface="Calibri" panose="020F0502020204030204" pitchFamily="34" charset="0"/>
                        </a:rPr>
                        <a:t>Informatica Data Management</a:t>
                      </a:r>
                    </a:p>
                  </a:txBody>
                  <a:tcPr anchor="ctr"/>
                </a:tc>
                <a:extLst>
                  <a:ext uri="{0D108BD9-81ED-4DB2-BD59-A6C34878D82A}">
                    <a16:rowId xmlns:a16="http://schemas.microsoft.com/office/drawing/2014/main" val="3983004777"/>
                  </a:ext>
                </a:extLst>
              </a:tr>
            </a:tbl>
          </a:graphicData>
        </a:graphic>
      </p:graphicFrame>
    </p:spTree>
    <p:extLst>
      <p:ext uri="{BB962C8B-B14F-4D97-AF65-F5344CB8AC3E}">
        <p14:creationId xmlns:p14="http://schemas.microsoft.com/office/powerpoint/2010/main" val="26949990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B7C7E9-D162-475A-9870-5E86B653B874}"/>
              </a:ext>
            </a:extLst>
          </p:cNvPr>
          <p:cNvSpPr/>
          <p:nvPr/>
        </p:nvSpPr>
        <p:spPr>
          <a:xfrm>
            <a:off x="499481" y="20842"/>
            <a:ext cx="10864193" cy="646331"/>
          </a:xfrm>
          <a:prstGeom prst="rect">
            <a:avLst/>
          </a:prstGeom>
        </p:spPr>
        <p:txBody>
          <a:bodyPr wrap="none">
            <a:spAutoFit/>
          </a:bodyPr>
          <a:lstStyle/>
          <a:p>
            <a:r>
              <a:rPr lang="en-US" sz="3600" dirty="0"/>
              <a:t>Kaiser A20 Reference Architecture – Future State Options</a:t>
            </a:r>
          </a:p>
        </p:txBody>
      </p:sp>
      <p:sp>
        <p:nvSpPr>
          <p:cNvPr id="14" name="Rectangle 13">
            <a:extLst>
              <a:ext uri="{FF2B5EF4-FFF2-40B4-BE49-F238E27FC236}">
                <a16:creationId xmlns:a16="http://schemas.microsoft.com/office/drawing/2014/main" id="{E007DA32-CFDF-4EC6-93E8-2FFAF18931DA}"/>
              </a:ext>
            </a:extLst>
          </p:cNvPr>
          <p:cNvSpPr/>
          <p:nvPr/>
        </p:nvSpPr>
        <p:spPr>
          <a:xfrm>
            <a:off x="192396" y="837356"/>
            <a:ext cx="10761134" cy="5335602"/>
          </a:xfrm>
          <a:prstGeom prst="rect">
            <a:avLst/>
          </a:prstGeom>
          <a:solidFill>
            <a:srgbClr val="8FB3CB"/>
          </a:solidFill>
          <a:ln w="19050" cap="flat" cmpd="sng" algn="ctr">
            <a:noFill/>
            <a:prstDash val="solid"/>
            <a:miter lim="800000"/>
          </a:ln>
          <a:effectLst/>
        </p:spPr>
        <p:txBody>
          <a:bodyPr vert="horz" rtlCol="0" anchor="t" anchorCtr="0"/>
          <a:lstStyle/>
          <a:p>
            <a:pPr algn="ctr" defTabSz="514313" eaLnBrk="1" fontAlgn="auto" hangingPunct="1">
              <a:spcBef>
                <a:spcPts val="0"/>
              </a:spcBef>
              <a:spcAft>
                <a:spcPts val="0"/>
              </a:spcAft>
              <a:defRPr/>
            </a:pPr>
            <a:endParaRPr lang="en-US" sz="1050" kern="0" dirty="0">
              <a:solidFill>
                <a:prstClr val="black"/>
              </a:solidFill>
              <a:latin typeface="Calibri" charset="0"/>
              <a:ea typeface="Calibri" charset="0"/>
              <a:cs typeface="Calibri" charset="0"/>
            </a:endParaRPr>
          </a:p>
        </p:txBody>
      </p:sp>
      <p:sp>
        <p:nvSpPr>
          <p:cNvPr id="15" name="Rectangle 14">
            <a:extLst>
              <a:ext uri="{FF2B5EF4-FFF2-40B4-BE49-F238E27FC236}">
                <a16:creationId xmlns:a16="http://schemas.microsoft.com/office/drawing/2014/main" id="{6F0F4933-2DBC-41D2-BDE3-8AADEA9CDE74}"/>
              </a:ext>
            </a:extLst>
          </p:cNvPr>
          <p:cNvSpPr/>
          <p:nvPr/>
        </p:nvSpPr>
        <p:spPr>
          <a:xfrm>
            <a:off x="6330881" y="920884"/>
            <a:ext cx="2373363" cy="35668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Analytics</a:t>
            </a:r>
          </a:p>
        </p:txBody>
      </p:sp>
      <p:sp>
        <p:nvSpPr>
          <p:cNvPr id="16" name="Rectangle 15">
            <a:extLst>
              <a:ext uri="{FF2B5EF4-FFF2-40B4-BE49-F238E27FC236}">
                <a16:creationId xmlns:a16="http://schemas.microsoft.com/office/drawing/2014/main" id="{E92410F0-8106-452C-B24E-41160E9D35C2}"/>
              </a:ext>
            </a:extLst>
          </p:cNvPr>
          <p:cNvSpPr/>
          <p:nvPr/>
        </p:nvSpPr>
        <p:spPr>
          <a:xfrm>
            <a:off x="6427872" y="1194368"/>
            <a:ext cx="2184494" cy="3185778"/>
          </a:xfrm>
          <a:prstGeom prst="rect">
            <a:avLst/>
          </a:prstGeom>
          <a:solidFill>
            <a:sysClr val="window" lastClr="FFFFFF"/>
          </a:solidFill>
          <a:ln w="3175" cap="flat" cmpd="sng" algn="ctr">
            <a:solidFill>
              <a:sysClr val="window" lastClr="FFFFFF"/>
            </a:solidFill>
            <a:prstDash val="solid"/>
          </a:ln>
          <a:effectLst/>
        </p:spPr>
        <p:txBody>
          <a:bodyPr vert="horz" rtlCol="0" anchor="t"/>
          <a:lstStyle/>
          <a:p>
            <a:pPr algn="ctr" defTabSz="514313" eaLnBrk="1" fontAlgn="auto" hangingPunct="1">
              <a:spcBef>
                <a:spcPts val="0"/>
              </a:spcBef>
              <a:spcAft>
                <a:spcPts val="0"/>
              </a:spcAft>
              <a:defRPr/>
            </a:pPr>
            <a:endParaRPr lang="en-US" sz="700" kern="0" dirty="0">
              <a:solidFill>
                <a:prstClr val="black">
                  <a:lumMod val="75000"/>
                  <a:lumOff val="25000"/>
                </a:prstClr>
              </a:solidFill>
              <a:latin typeface="Calibri" charset="0"/>
              <a:ea typeface="Calibri" charset="0"/>
              <a:cs typeface="Calibri" charset="0"/>
            </a:endParaRPr>
          </a:p>
        </p:txBody>
      </p:sp>
      <p:sp>
        <p:nvSpPr>
          <p:cNvPr id="17" name="Rectangle 16">
            <a:extLst>
              <a:ext uri="{FF2B5EF4-FFF2-40B4-BE49-F238E27FC236}">
                <a16:creationId xmlns:a16="http://schemas.microsoft.com/office/drawing/2014/main" id="{8F71EFED-AEB7-4943-BF6C-A5E1AD428793}"/>
              </a:ext>
            </a:extLst>
          </p:cNvPr>
          <p:cNvSpPr/>
          <p:nvPr/>
        </p:nvSpPr>
        <p:spPr>
          <a:xfrm>
            <a:off x="8791354" y="920881"/>
            <a:ext cx="2060038" cy="3572210"/>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Information Access &amp; Delivery</a:t>
            </a:r>
          </a:p>
        </p:txBody>
      </p:sp>
      <p:sp>
        <p:nvSpPr>
          <p:cNvPr id="18" name="Rectangle 17">
            <a:extLst>
              <a:ext uri="{FF2B5EF4-FFF2-40B4-BE49-F238E27FC236}">
                <a16:creationId xmlns:a16="http://schemas.microsoft.com/office/drawing/2014/main" id="{40171DC6-D9EE-48E4-9879-F2B593507D95}"/>
              </a:ext>
            </a:extLst>
          </p:cNvPr>
          <p:cNvSpPr/>
          <p:nvPr/>
        </p:nvSpPr>
        <p:spPr>
          <a:xfrm>
            <a:off x="313927" y="920884"/>
            <a:ext cx="2855212" cy="35668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Data Acquisition &amp; Staging</a:t>
            </a:r>
          </a:p>
        </p:txBody>
      </p:sp>
      <p:sp>
        <p:nvSpPr>
          <p:cNvPr id="19" name="Rectangle 18">
            <a:extLst>
              <a:ext uri="{FF2B5EF4-FFF2-40B4-BE49-F238E27FC236}">
                <a16:creationId xmlns:a16="http://schemas.microsoft.com/office/drawing/2014/main" id="{B01963B2-CA02-42BF-B7E0-9B0789ECA87D}"/>
              </a:ext>
            </a:extLst>
          </p:cNvPr>
          <p:cNvSpPr/>
          <p:nvPr/>
        </p:nvSpPr>
        <p:spPr>
          <a:xfrm>
            <a:off x="438152" y="1200466"/>
            <a:ext cx="1403047" cy="3167191"/>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Ingest</a:t>
            </a:r>
          </a:p>
        </p:txBody>
      </p:sp>
      <p:sp>
        <p:nvSpPr>
          <p:cNvPr id="20" name="Rectangle 19">
            <a:extLst>
              <a:ext uri="{FF2B5EF4-FFF2-40B4-BE49-F238E27FC236}">
                <a16:creationId xmlns:a16="http://schemas.microsoft.com/office/drawing/2014/main" id="{B06504D9-07CB-45C2-AD4B-F1E33CEDAE30}"/>
              </a:ext>
            </a:extLst>
          </p:cNvPr>
          <p:cNvSpPr/>
          <p:nvPr/>
        </p:nvSpPr>
        <p:spPr>
          <a:xfrm rot="5400000">
            <a:off x="654920" y="2678201"/>
            <a:ext cx="376499"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Replicate</a:t>
            </a:r>
          </a:p>
        </p:txBody>
      </p:sp>
      <p:sp>
        <p:nvSpPr>
          <p:cNvPr id="21" name="Rectangle 20">
            <a:extLst>
              <a:ext uri="{FF2B5EF4-FFF2-40B4-BE49-F238E27FC236}">
                <a16:creationId xmlns:a16="http://schemas.microsoft.com/office/drawing/2014/main" id="{2DC4B448-75FE-4728-BA66-B75D8BA8F3BC}"/>
              </a:ext>
            </a:extLst>
          </p:cNvPr>
          <p:cNvSpPr/>
          <p:nvPr/>
        </p:nvSpPr>
        <p:spPr>
          <a:xfrm rot="5400000">
            <a:off x="678864" y="3101066"/>
            <a:ext cx="328618"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RDBMS connect</a:t>
            </a:r>
          </a:p>
        </p:txBody>
      </p:sp>
      <p:sp>
        <p:nvSpPr>
          <p:cNvPr id="22" name="Rectangle 21">
            <a:extLst>
              <a:ext uri="{FF2B5EF4-FFF2-40B4-BE49-F238E27FC236}">
                <a16:creationId xmlns:a16="http://schemas.microsoft.com/office/drawing/2014/main" id="{557C3E77-496D-4A12-AF2D-32037BAE5FF2}"/>
              </a:ext>
            </a:extLst>
          </p:cNvPr>
          <p:cNvSpPr/>
          <p:nvPr/>
        </p:nvSpPr>
        <p:spPr>
          <a:xfrm rot="5400000">
            <a:off x="718847" y="1761385"/>
            <a:ext cx="248651"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Stream</a:t>
            </a:r>
          </a:p>
        </p:txBody>
      </p:sp>
      <p:sp>
        <p:nvSpPr>
          <p:cNvPr id="23" name="Rectangle 22">
            <a:extLst>
              <a:ext uri="{FF2B5EF4-FFF2-40B4-BE49-F238E27FC236}">
                <a16:creationId xmlns:a16="http://schemas.microsoft.com/office/drawing/2014/main" id="{E6A01DBB-8F22-4F85-87A2-FB45E3487D2F}"/>
              </a:ext>
            </a:extLst>
          </p:cNvPr>
          <p:cNvSpPr/>
          <p:nvPr/>
        </p:nvSpPr>
        <p:spPr>
          <a:xfrm rot="5400000">
            <a:off x="700159" y="2089450"/>
            <a:ext cx="286021"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Messaging</a:t>
            </a:r>
          </a:p>
        </p:txBody>
      </p:sp>
      <p:sp>
        <p:nvSpPr>
          <p:cNvPr id="24" name="Rectangle 23">
            <a:extLst>
              <a:ext uri="{FF2B5EF4-FFF2-40B4-BE49-F238E27FC236}">
                <a16:creationId xmlns:a16="http://schemas.microsoft.com/office/drawing/2014/main" id="{B519EFD5-4AE0-4A2E-AE85-83663FF4A706}"/>
              </a:ext>
            </a:extLst>
          </p:cNvPr>
          <p:cNvSpPr/>
          <p:nvPr/>
        </p:nvSpPr>
        <p:spPr>
          <a:xfrm rot="5400000">
            <a:off x="706617" y="3498128"/>
            <a:ext cx="273110"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File-Based</a:t>
            </a:r>
          </a:p>
        </p:txBody>
      </p:sp>
      <p:sp>
        <p:nvSpPr>
          <p:cNvPr id="25" name="Rectangle 24">
            <a:extLst>
              <a:ext uri="{FF2B5EF4-FFF2-40B4-BE49-F238E27FC236}">
                <a16:creationId xmlns:a16="http://schemas.microsoft.com/office/drawing/2014/main" id="{4B256C7D-49F9-4C80-96EB-AF128FD4FB12}"/>
              </a:ext>
            </a:extLst>
          </p:cNvPr>
          <p:cNvSpPr/>
          <p:nvPr/>
        </p:nvSpPr>
        <p:spPr>
          <a:xfrm rot="5400000">
            <a:off x="756337" y="3817717"/>
            <a:ext cx="173670" cy="69524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Adapters</a:t>
            </a:r>
          </a:p>
        </p:txBody>
      </p:sp>
      <p:sp>
        <p:nvSpPr>
          <p:cNvPr id="26" name="TextBox 25">
            <a:extLst>
              <a:ext uri="{FF2B5EF4-FFF2-40B4-BE49-F238E27FC236}">
                <a16:creationId xmlns:a16="http://schemas.microsoft.com/office/drawing/2014/main" id="{9D76B36C-9479-4D7C-8BF1-717F8CEA6386}"/>
              </a:ext>
            </a:extLst>
          </p:cNvPr>
          <p:cNvSpPr txBox="1"/>
          <p:nvPr/>
        </p:nvSpPr>
        <p:spPr>
          <a:xfrm>
            <a:off x="363752" y="1723220"/>
            <a:ext cx="943750" cy="210026"/>
          </a:xfrm>
          <a:prstGeom prst="rect">
            <a:avLst/>
          </a:prstGeom>
          <a:noFill/>
          <a:effectLst/>
        </p:spPr>
        <p:txBody>
          <a:bodyPr wrap="square" rtlCol="0">
            <a:spAutoFit/>
          </a:bodyPr>
          <a:lstStyle/>
          <a:p>
            <a:pPr algn="ctr" defTabSz="514313" eaLnBrk="1" hangingPunct="1">
              <a:defRPr/>
            </a:pPr>
            <a:r>
              <a:rPr lang="en-US" sz="700" b="1" dirty="0">
                <a:solidFill>
                  <a:prstClr val="black"/>
                </a:solidFill>
                <a:latin typeface="Calibri" charset="0"/>
                <a:ea typeface="Calibri" charset="0"/>
                <a:cs typeface="Calibri" charset="0"/>
              </a:rPr>
              <a:t>In motion</a:t>
            </a:r>
          </a:p>
        </p:txBody>
      </p:sp>
      <p:sp>
        <p:nvSpPr>
          <p:cNvPr id="27" name="TextBox 26">
            <a:extLst>
              <a:ext uri="{FF2B5EF4-FFF2-40B4-BE49-F238E27FC236}">
                <a16:creationId xmlns:a16="http://schemas.microsoft.com/office/drawing/2014/main" id="{7627C6C3-A0A6-482C-B9CE-63AEFC65AB60}"/>
              </a:ext>
            </a:extLst>
          </p:cNvPr>
          <p:cNvSpPr txBox="1"/>
          <p:nvPr/>
        </p:nvSpPr>
        <p:spPr>
          <a:xfrm>
            <a:off x="442165" y="2603785"/>
            <a:ext cx="738609" cy="210026"/>
          </a:xfrm>
          <a:prstGeom prst="rect">
            <a:avLst/>
          </a:prstGeom>
          <a:noFill/>
          <a:effectLst/>
        </p:spPr>
        <p:txBody>
          <a:bodyPr wrap="square" rtlCol="0">
            <a:spAutoFit/>
          </a:bodyPr>
          <a:lstStyle/>
          <a:p>
            <a:pPr algn="ctr" defTabSz="514313" eaLnBrk="1" hangingPunct="1">
              <a:defRPr/>
            </a:pPr>
            <a:r>
              <a:rPr lang="en-US" sz="700" b="1" dirty="0">
                <a:solidFill>
                  <a:prstClr val="black"/>
                </a:solidFill>
                <a:latin typeface="Calibri" charset="0"/>
                <a:ea typeface="Calibri" charset="0"/>
                <a:cs typeface="Calibri" charset="0"/>
              </a:rPr>
              <a:t>At rest</a:t>
            </a:r>
          </a:p>
        </p:txBody>
      </p:sp>
      <p:sp>
        <p:nvSpPr>
          <p:cNvPr id="28" name="Rectangle 27">
            <a:extLst>
              <a:ext uri="{FF2B5EF4-FFF2-40B4-BE49-F238E27FC236}">
                <a16:creationId xmlns:a16="http://schemas.microsoft.com/office/drawing/2014/main" id="{A5C08E0B-5772-4B08-BA87-7F6960BD1238}"/>
              </a:ext>
            </a:extLst>
          </p:cNvPr>
          <p:cNvSpPr/>
          <p:nvPr/>
        </p:nvSpPr>
        <p:spPr>
          <a:xfrm rot="5400000">
            <a:off x="5322544" y="590343"/>
            <a:ext cx="500838" cy="10534252"/>
          </a:xfrm>
          <a:prstGeom prst="rect">
            <a:avLst/>
          </a:prstGeom>
          <a:solidFill>
            <a:schemeClr val="bg1">
              <a:alpha val="80000"/>
            </a:schemeClr>
          </a:solidFill>
          <a:ln w="6350" cap="flat" cmpd="sng" algn="ctr">
            <a:no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Security</a:t>
            </a:r>
          </a:p>
        </p:txBody>
      </p:sp>
      <p:sp>
        <p:nvSpPr>
          <p:cNvPr id="30" name="Rectangle 29">
            <a:extLst>
              <a:ext uri="{FF2B5EF4-FFF2-40B4-BE49-F238E27FC236}">
                <a16:creationId xmlns:a16="http://schemas.microsoft.com/office/drawing/2014/main" id="{5798555C-6678-43E8-AD2D-0C13E88BB7D0}"/>
              </a:ext>
            </a:extLst>
          </p:cNvPr>
          <p:cNvSpPr/>
          <p:nvPr/>
        </p:nvSpPr>
        <p:spPr>
          <a:xfrm rot="5400000">
            <a:off x="5682737" y="2153210"/>
            <a:ext cx="2639207" cy="929329"/>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Business Intelligence</a:t>
            </a:r>
          </a:p>
        </p:txBody>
      </p:sp>
      <p:sp>
        <p:nvSpPr>
          <p:cNvPr id="31" name="Rectangle 30">
            <a:extLst>
              <a:ext uri="{FF2B5EF4-FFF2-40B4-BE49-F238E27FC236}">
                <a16:creationId xmlns:a16="http://schemas.microsoft.com/office/drawing/2014/main" id="{D796D1B5-2886-446E-95E1-0166B7C300B0}"/>
              </a:ext>
            </a:extLst>
          </p:cNvPr>
          <p:cNvSpPr/>
          <p:nvPr/>
        </p:nvSpPr>
        <p:spPr>
          <a:xfrm>
            <a:off x="1903891" y="1194368"/>
            <a:ext cx="1180929" cy="3173224"/>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800" b="1" kern="0" dirty="0">
              <a:solidFill>
                <a:prstClr val="black"/>
              </a:solidFill>
              <a:latin typeface="Calibri" charset="0"/>
              <a:ea typeface="Calibri" charset="0"/>
              <a:cs typeface="Calibri" charset="0"/>
            </a:endParaRPr>
          </a:p>
        </p:txBody>
      </p:sp>
      <p:sp>
        <p:nvSpPr>
          <p:cNvPr id="37" name="Rectangle 36">
            <a:extLst>
              <a:ext uri="{FF2B5EF4-FFF2-40B4-BE49-F238E27FC236}">
                <a16:creationId xmlns:a16="http://schemas.microsoft.com/office/drawing/2014/main" id="{1C14DAFF-4A00-434F-8691-B9C57C6C1608}"/>
              </a:ext>
            </a:extLst>
          </p:cNvPr>
          <p:cNvSpPr/>
          <p:nvPr/>
        </p:nvSpPr>
        <p:spPr>
          <a:xfrm rot="5400000">
            <a:off x="6737910" y="2154548"/>
            <a:ext cx="2641882" cy="929329"/>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Advanced Analytics</a:t>
            </a:r>
          </a:p>
        </p:txBody>
      </p:sp>
      <p:sp>
        <p:nvSpPr>
          <p:cNvPr id="45" name="Rectangle 44">
            <a:extLst>
              <a:ext uri="{FF2B5EF4-FFF2-40B4-BE49-F238E27FC236}">
                <a16:creationId xmlns:a16="http://schemas.microsoft.com/office/drawing/2014/main" id="{79E3084E-1BE3-425A-897D-90837D0CA5D0}"/>
              </a:ext>
            </a:extLst>
          </p:cNvPr>
          <p:cNvSpPr/>
          <p:nvPr/>
        </p:nvSpPr>
        <p:spPr>
          <a:xfrm rot="5400000">
            <a:off x="7377420" y="3156413"/>
            <a:ext cx="306345" cy="1985842"/>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Business Rules</a:t>
            </a:r>
          </a:p>
        </p:txBody>
      </p:sp>
      <p:pic>
        <p:nvPicPr>
          <p:cNvPr id="46" name="Picture 45">
            <a:extLst>
              <a:ext uri="{FF2B5EF4-FFF2-40B4-BE49-F238E27FC236}">
                <a16:creationId xmlns:a16="http://schemas.microsoft.com/office/drawing/2014/main" id="{4B1410F8-886B-485B-80BE-E689544520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9307" y="4029077"/>
            <a:ext cx="248168" cy="234145"/>
          </a:xfrm>
          <a:prstGeom prst="rect">
            <a:avLst/>
          </a:prstGeom>
        </p:spPr>
      </p:pic>
      <p:sp>
        <p:nvSpPr>
          <p:cNvPr id="47" name="Rectangle 46">
            <a:extLst>
              <a:ext uri="{FF2B5EF4-FFF2-40B4-BE49-F238E27FC236}">
                <a16:creationId xmlns:a16="http://schemas.microsoft.com/office/drawing/2014/main" id="{AB79178B-53BF-414F-85E4-880B15AAB47E}"/>
              </a:ext>
            </a:extLst>
          </p:cNvPr>
          <p:cNvSpPr/>
          <p:nvPr/>
        </p:nvSpPr>
        <p:spPr>
          <a:xfrm rot="5400000">
            <a:off x="1009953" y="2288289"/>
            <a:ext cx="2970255" cy="95751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Raw Zone</a:t>
            </a:r>
          </a:p>
        </p:txBody>
      </p:sp>
      <p:sp>
        <p:nvSpPr>
          <p:cNvPr id="48" name="Rectangle 47">
            <a:extLst>
              <a:ext uri="{FF2B5EF4-FFF2-40B4-BE49-F238E27FC236}">
                <a16:creationId xmlns:a16="http://schemas.microsoft.com/office/drawing/2014/main" id="{E8FEA75B-E806-4005-A118-D9D58D6A0982}"/>
              </a:ext>
            </a:extLst>
          </p:cNvPr>
          <p:cNvSpPr/>
          <p:nvPr/>
        </p:nvSpPr>
        <p:spPr>
          <a:xfrm rot="5400000">
            <a:off x="756337" y="3817717"/>
            <a:ext cx="173670" cy="69524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Adapters</a:t>
            </a:r>
          </a:p>
        </p:txBody>
      </p:sp>
      <p:sp>
        <p:nvSpPr>
          <p:cNvPr id="49" name="Rectangle 48">
            <a:extLst>
              <a:ext uri="{FF2B5EF4-FFF2-40B4-BE49-F238E27FC236}">
                <a16:creationId xmlns:a16="http://schemas.microsoft.com/office/drawing/2014/main" id="{C00052C7-34EB-44AB-961A-BF89F2563BCC}"/>
              </a:ext>
            </a:extLst>
          </p:cNvPr>
          <p:cNvSpPr/>
          <p:nvPr/>
        </p:nvSpPr>
        <p:spPr>
          <a:xfrm rot="5400000">
            <a:off x="9106552" y="1256237"/>
            <a:ext cx="1446661" cy="1730876"/>
          </a:xfrm>
          <a:prstGeom prst="rect">
            <a:avLst/>
          </a:prstGeom>
          <a:solidFill>
            <a:sysClr val="window" lastClr="FFFFFF"/>
          </a:solidFill>
          <a:ln w="6350" cap="flat" cmpd="sng" algn="ctr">
            <a:noFill/>
            <a:prstDash val="solid"/>
          </a:ln>
          <a:effectLst/>
        </p:spPr>
        <p:txBody>
          <a:bodyPr vert="vert270"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Data Analytics as a Service</a:t>
            </a:r>
          </a:p>
        </p:txBody>
      </p:sp>
      <p:sp>
        <p:nvSpPr>
          <p:cNvPr id="50" name="Rectangle 49">
            <a:extLst>
              <a:ext uri="{FF2B5EF4-FFF2-40B4-BE49-F238E27FC236}">
                <a16:creationId xmlns:a16="http://schemas.microsoft.com/office/drawing/2014/main" id="{083889D8-A98B-4D00-8C13-86A53D900AFA}"/>
              </a:ext>
            </a:extLst>
          </p:cNvPr>
          <p:cNvSpPr/>
          <p:nvPr/>
        </p:nvSpPr>
        <p:spPr>
          <a:xfrm rot="5400000">
            <a:off x="9106554" y="2787273"/>
            <a:ext cx="1429757" cy="1730876"/>
          </a:xfrm>
          <a:prstGeom prst="rect">
            <a:avLst/>
          </a:prstGeom>
          <a:solidFill>
            <a:sysClr val="window" lastClr="FFFFFF"/>
          </a:solidFill>
          <a:ln w="6350" cap="flat" cmpd="sng" algn="ctr">
            <a:noFill/>
            <a:prstDash val="solid"/>
          </a:ln>
          <a:effectLst/>
        </p:spPr>
        <p:txBody>
          <a:bodyPr vert="vert270"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Analytic as a service APIs </a:t>
            </a:r>
          </a:p>
        </p:txBody>
      </p:sp>
      <p:sp>
        <p:nvSpPr>
          <p:cNvPr id="57" name="Rectangle 56">
            <a:extLst>
              <a:ext uri="{FF2B5EF4-FFF2-40B4-BE49-F238E27FC236}">
                <a16:creationId xmlns:a16="http://schemas.microsoft.com/office/drawing/2014/main" id="{49D29322-1879-4300-BCF1-D7829117D504}"/>
              </a:ext>
            </a:extLst>
          </p:cNvPr>
          <p:cNvSpPr/>
          <p:nvPr/>
        </p:nvSpPr>
        <p:spPr>
          <a:xfrm>
            <a:off x="3299245" y="922256"/>
            <a:ext cx="2942788" cy="35668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Data Stores</a:t>
            </a:r>
          </a:p>
        </p:txBody>
      </p:sp>
      <p:sp>
        <p:nvSpPr>
          <p:cNvPr id="67" name="Rectangle 66">
            <a:extLst>
              <a:ext uri="{FF2B5EF4-FFF2-40B4-BE49-F238E27FC236}">
                <a16:creationId xmlns:a16="http://schemas.microsoft.com/office/drawing/2014/main" id="{16BD28F6-E431-43B4-A520-C4623599CC2C}"/>
              </a:ext>
            </a:extLst>
          </p:cNvPr>
          <p:cNvSpPr/>
          <p:nvPr/>
        </p:nvSpPr>
        <p:spPr>
          <a:xfrm>
            <a:off x="313926" y="4565479"/>
            <a:ext cx="10537461" cy="702112"/>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Data Management</a:t>
            </a:r>
          </a:p>
        </p:txBody>
      </p:sp>
      <p:sp>
        <p:nvSpPr>
          <p:cNvPr id="68" name="Rectangle 67">
            <a:extLst>
              <a:ext uri="{FF2B5EF4-FFF2-40B4-BE49-F238E27FC236}">
                <a16:creationId xmlns:a16="http://schemas.microsoft.com/office/drawing/2014/main" id="{28D80898-0AF3-4E4C-BA49-F284C581A2C8}"/>
              </a:ext>
            </a:extLst>
          </p:cNvPr>
          <p:cNvSpPr/>
          <p:nvPr/>
        </p:nvSpPr>
        <p:spPr>
          <a:xfrm>
            <a:off x="323072" y="4565479"/>
            <a:ext cx="10537461" cy="974678"/>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Data Management</a:t>
            </a:r>
          </a:p>
        </p:txBody>
      </p:sp>
      <p:sp>
        <p:nvSpPr>
          <p:cNvPr id="69" name="TextBox 68">
            <a:extLst>
              <a:ext uri="{FF2B5EF4-FFF2-40B4-BE49-F238E27FC236}">
                <a16:creationId xmlns:a16="http://schemas.microsoft.com/office/drawing/2014/main" id="{5CD42092-B66B-4271-861F-F52105514852}"/>
              </a:ext>
            </a:extLst>
          </p:cNvPr>
          <p:cNvSpPr txBox="1"/>
          <p:nvPr/>
        </p:nvSpPr>
        <p:spPr>
          <a:xfrm>
            <a:off x="862856" y="5122687"/>
            <a:ext cx="981234"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Metadata</a:t>
            </a:r>
          </a:p>
        </p:txBody>
      </p:sp>
      <p:sp>
        <p:nvSpPr>
          <p:cNvPr id="70" name="TextBox 69">
            <a:extLst>
              <a:ext uri="{FF2B5EF4-FFF2-40B4-BE49-F238E27FC236}">
                <a16:creationId xmlns:a16="http://schemas.microsoft.com/office/drawing/2014/main" id="{49AF1E7D-24F5-4678-8D0A-AB8BA468DDD7}"/>
              </a:ext>
            </a:extLst>
          </p:cNvPr>
          <p:cNvSpPr txBox="1"/>
          <p:nvPr/>
        </p:nvSpPr>
        <p:spPr>
          <a:xfrm>
            <a:off x="3338300" y="5122687"/>
            <a:ext cx="807645"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Lineage</a:t>
            </a:r>
          </a:p>
        </p:txBody>
      </p:sp>
      <p:sp>
        <p:nvSpPr>
          <p:cNvPr id="71" name="TextBox 70">
            <a:extLst>
              <a:ext uri="{FF2B5EF4-FFF2-40B4-BE49-F238E27FC236}">
                <a16:creationId xmlns:a16="http://schemas.microsoft.com/office/drawing/2014/main" id="{D251C5A3-AE62-4225-ADB8-330D1A17106B}"/>
              </a:ext>
            </a:extLst>
          </p:cNvPr>
          <p:cNvSpPr txBox="1"/>
          <p:nvPr/>
        </p:nvSpPr>
        <p:spPr>
          <a:xfrm>
            <a:off x="4487700" y="5122687"/>
            <a:ext cx="1455093"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800" kern="0" dirty="0">
                <a:solidFill>
                  <a:prstClr val="black"/>
                </a:solidFill>
                <a:latin typeface="Calibri" charset="0"/>
                <a:ea typeface="Calibri" charset="0"/>
                <a:cs typeface="Calibri" charset="0"/>
              </a:rPr>
              <a:t>Data Governance</a:t>
            </a:r>
          </a:p>
        </p:txBody>
      </p:sp>
      <p:sp>
        <p:nvSpPr>
          <p:cNvPr id="72" name="TextBox 71">
            <a:extLst>
              <a:ext uri="{FF2B5EF4-FFF2-40B4-BE49-F238E27FC236}">
                <a16:creationId xmlns:a16="http://schemas.microsoft.com/office/drawing/2014/main" id="{B96F4707-F23E-4A37-9D0D-397C7B3B72D5}"/>
              </a:ext>
            </a:extLst>
          </p:cNvPr>
          <p:cNvSpPr txBox="1"/>
          <p:nvPr/>
        </p:nvSpPr>
        <p:spPr>
          <a:xfrm>
            <a:off x="6284556" y="5122687"/>
            <a:ext cx="1647094"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Data Quality</a:t>
            </a:r>
          </a:p>
        </p:txBody>
      </p:sp>
      <p:sp>
        <p:nvSpPr>
          <p:cNvPr id="73" name="TextBox 72">
            <a:extLst>
              <a:ext uri="{FF2B5EF4-FFF2-40B4-BE49-F238E27FC236}">
                <a16:creationId xmlns:a16="http://schemas.microsoft.com/office/drawing/2014/main" id="{749DA1F1-29C5-45ED-BD58-F1ACAEBB3126}"/>
              </a:ext>
            </a:extLst>
          </p:cNvPr>
          <p:cNvSpPr txBox="1"/>
          <p:nvPr/>
        </p:nvSpPr>
        <p:spPr>
          <a:xfrm>
            <a:off x="8273404" y="5122687"/>
            <a:ext cx="2343659"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Master Data Management</a:t>
            </a:r>
          </a:p>
        </p:txBody>
      </p:sp>
      <p:sp>
        <p:nvSpPr>
          <p:cNvPr id="74" name="TextBox 73">
            <a:extLst>
              <a:ext uri="{FF2B5EF4-FFF2-40B4-BE49-F238E27FC236}">
                <a16:creationId xmlns:a16="http://schemas.microsoft.com/office/drawing/2014/main" id="{89142744-A6AE-4DB3-BF1A-2320B1F3A581}"/>
              </a:ext>
            </a:extLst>
          </p:cNvPr>
          <p:cNvSpPr txBox="1"/>
          <p:nvPr/>
        </p:nvSpPr>
        <p:spPr>
          <a:xfrm>
            <a:off x="2185848" y="5122687"/>
            <a:ext cx="810693"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800" kern="0" dirty="0">
                <a:solidFill>
                  <a:prstClr val="black"/>
                </a:solidFill>
                <a:latin typeface="Calibri" charset="0"/>
                <a:ea typeface="Calibri" charset="0"/>
                <a:cs typeface="Calibri" charset="0"/>
              </a:rPr>
              <a:t>Tagging</a:t>
            </a:r>
          </a:p>
        </p:txBody>
      </p:sp>
      <p:sp>
        <p:nvSpPr>
          <p:cNvPr id="75" name="Rectangle 74">
            <a:extLst>
              <a:ext uri="{FF2B5EF4-FFF2-40B4-BE49-F238E27FC236}">
                <a16:creationId xmlns:a16="http://schemas.microsoft.com/office/drawing/2014/main" id="{1ABF03FB-480F-46DD-A117-77B4A866C419}"/>
              </a:ext>
            </a:extLst>
          </p:cNvPr>
          <p:cNvSpPr/>
          <p:nvPr/>
        </p:nvSpPr>
        <p:spPr>
          <a:xfrm rot="5400000">
            <a:off x="5322544" y="581518"/>
            <a:ext cx="500838" cy="10534252"/>
          </a:xfrm>
          <a:prstGeom prst="rect">
            <a:avLst/>
          </a:prstGeom>
          <a:solidFill>
            <a:sysClr val="window" lastClr="FFFFFF">
              <a:alpha val="80000"/>
            </a:sysClr>
          </a:solidFill>
          <a:ln w="6350" cap="flat" cmpd="sng" algn="ctr">
            <a:no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Security</a:t>
            </a:r>
          </a:p>
        </p:txBody>
      </p:sp>
      <p:sp>
        <p:nvSpPr>
          <p:cNvPr id="76" name="TextBox 75">
            <a:extLst>
              <a:ext uri="{FF2B5EF4-FFF2-40B4-BE49-F238E27FC236}">
                <a16:creationId xmlns:a16="http://schemas.microsoft.com/office/drawing/2014/main" id="{0F588B71-1919-4AAC-9012-3D256CAF2B57}"/>
              </a:ext>
            </a:extLst>
          </p:cNvPr>
          <p:cNvSpPr txBox="1"/>
          <p:nvPr/>
        </p:nvSpPr>
        <p:spPr>
          <a:xfrm>
            <a:off x="6147338" y="5743743"/>
            <a:ext cx="802347"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Authorization</a:t>
            </a:r>
          </a:p>
        </p:txBody>
      </p:sp>
      <p:sp>
        <p:nvSpPr>
          <p:cNvPr id="77" name="Rectangle 76">
            <a:extLst>
              <a:ext uri="{FF2B5EF4-FFF2-40B4-BE49-F238E27FC236}">
                <a16:creationId xmlns:a16="http://schemas.microsoft.com/office/drawing/2014/main" id="{206BF613-E8A2-4AF1-A68B-B2B09B430A97}"/>
              </a:ext>
            </a:extLst>
          </p:cNvPr>
          <p:cNvSpPr/>
          <p:nvPr/>
        </p:nvSpPr>
        <p:spPr>
          <a:xfrm>
            <a:off x="3421215" y="1200466"/>
            <a:ext cx="2693629" cy="3179682"/>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800" b="1" kern="0" dirty="0">
              <a:solidFill>
                <a:prstClr val="black"/>
              </a:solidFill>
              <a:latin typeface="Calibri" charset="0"/>
              <a:ea typeface="Calibri" charset="0"/>
              <a:cs typeface="Calibri" charset="0"/>
            </a:endParaRPr>
          </a:p>
        </p:txBody>
      </p:sp>
      <p:sp>
        <p:nvSpPr>
          <p:cNvPr id="78" name="TextBox 77">
            <a:extLst>
              <a:ext uri="{FF2B5EF4-FFF2-40B4-BE49-F238E27FC236}">
                <a16:creationId xmlns:a16="http://schemas.microsoft.com/office/drawing/2014/main" id="{287183AE-DA71-49DD-B176-0242CAA00BF4}"/>
              </a:ext>
            </a:extLst>
          </p:cNvPr>
          <p:cNvSpPr txBox="1"/>
          <p:nvPr/>
        </p:nvSpPr>
        <p:spPr>
          <a:xfrm>
            <a:off x="4149545" y="5743743"/>
            <a:ext cx="858420"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Authentication</a:t>
            </a:r>
          </a:p>
        </p:txBody>
      </p:sp>
      <p:sp>
        <p:nvSpPr>
          <p:cNvPr id="79" name="TextBox 78">
            <a:extLst>
              <a:ext uri="{FF2B5EF4-FFF2-40B4-BE49-F238E27FC236}">
                <a16:creationId xmlns:a16="http://schemas.microsoft.com/office/drawing/2014/main" id="{BCAB18F3-BAD9-4D52-909C-AAB62365F0F7}"/>
              </a:ext>
            </a:extLst>
          </p:cNvPr>
          <p:cNvSpPr txBox="1"/>
          <p:nvPr/>
        </p:nvSpPr>
        <p:spPr>
          <a:xfrm>
            <a:off x="2356678" y="5743743"/>
            <a:ext cx="673210"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Key Mgmt.</a:t>
            </a:r>
          </a:p>
        </p:txBody>
      </p:sp>
      <p:sp>
        <p:nvSpPr>
          <p:cNvPr id="80" name="Rectangle 79">
            <a:extLst>
              <a:ext uri="{FF2B5EF4-FFF2-40B4-BE49-F238E27FC236}">
                <a16:creationId xmlns:a16="http://schemas.microsoft.com/office/drawing/2014/main" id="{D1F8088C-BD3D-4C85-A2AD-D2FF45B0E8C5}"/>
              </a:ext>
            </a:extLst>
          </p:cNvPr>
          <p:cNvSpPr/>
          <p:nvPr/>
        </p:nvSpPr>
        <p:spPr>
          <a:xfrm rot="5400000">
            <a:off x="4015019" y="2125555"/>
            <a:ext cx="671373" cy="1698086"/>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Enriched </a:t>
            </a:r>
          </a:p>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Zone</a:t>
            </a:r>
          </a:p>
        </p:txBody>
      </p:sp>
      <p:sp>
        <p:nvSpPr>
          <p:cNvPr id="81" name="Rectangle 80">
            <a:extLst>
              <a:ext uri="{FF2B5EF4-FFF2-40B4-BE49-F238E27FC236}">
                <a16:creationId xmlns:a16="http://schemas.microsoft.com/office/drawing/2014/main" id="{B0883C4A-E622-4089-8674-56B2A4CF9524}"/>
              </a:ext>
            </a:extLst>
          </p:cNvPr>
          <p:cNvSpPr/>
          <p:nvPr/>
        </p:nvSpPr>
        <p:spPr>
          <a:xfrm rot="5400000">
            <a:off x="4546887" y="2797238"/>
            <a:ext cx="441028" cy="2569507"/>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Archival Zone</a:t>
            </a:r>
          </a:p>
        </p:txBody>
      </p:sp>
      <p:sp>
        <p:nvSpPr>
          <p:cNvPr id="82" name="Rectangle 81">
            <a:extLst>
              <a:ext uri="{FF2B5EF4-FFF2-40B4-BE49-F238E27FC236}">
                <a16:creationId xmlns:a16="http://schemas.microsoft.com/office/drawing/2014/main" id="{FD1213D3-1E7E-42CC-BBAC-A4920B467126}"/>
              </a:ext>
            </a:extLst>
          </p:cNvPr>
          <p:cNvSpPr/>
          <p:nvPr/>
        </p:nvSpPr>
        <p:spPr>
          <a:xfrm rot="5400000">
            <a:off x="3703220" y="1086268"/>
            <a:ext cx="1292263" cy="1695374"/>
          </a:xfrm>
          <a:prstGeom prst="rect">
            <a:avLst/>
          </a:prstGeom>
          <a:solidFill>
            <a:sysClr val="window" lastClr="FFFFFF"/>
          </a:solidFill>
          <a:ln w="3175" cap="flat" cmpd="sng" algn="ctr">
            <a:solidFill>
              <a:sysClr val="windowText" lastClr="000000"/>
            </a:solidFill>
            <a:prstDash val="dash"/>
          </a:ln>
          <a:effectLst/>
        </p:spPr>
        <p:txBody>
          <a:bodyPr vert="vert270" tIns="0" rtlCol="0" anchor="t" anchorCtr="0"/>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Refined Zone</a:t>
            </a:r>
          </a:p>
        </p:txBody>
      </p:sp>
      <p:sp>
        <p:nvSpPr>
          <p:cNvPr id="83" name="Rectangle 82">
            <a:extLst>
              <a:ext uri="{FF2B5EF4-FFF2-40B4-BE49-F238E27FC236}">
                <a16:creationId xmlns:a16="http://schemas.microsoft.com/office/drawing/2014/main" id="{956A9ECA-CE36-41DF-A6A6-C4CAAC02F6E6}"/>
              </a:ext>
            </a:extLst>
          </p:cNvPr>
          <p:cNvSpPr/>
          <p:nvPr/>
        </p:nvSpPr>
        <p:spPr>
          <a:xfrm rot="5400000">
            <a:off x="4873592" y="2131726"/>
            <a:ext cx="1571780" cy="785342"/>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r>
              <a:rPr lang="en-US" sz="800" b="1" kern="0" dirty="0">
                <a:solidFill>
                  <a:srgbClr val="000000"/>
                </a:solidFill>
                <a:latin typeface="Calibri" charset="0"/>
                <a:ea typeface="Calibri" charset="0"/>
                <a:cs typeface="Calibri" charset="0"/>
              </a:rPr>
              <a:t>Tenant  </a:t>
            </a:r>
          </a:p>
          <a:p>
            <a:pPr algn="ctr" defTabSz="462881" eaLnBrk="1" fontAlgn="auto" hangingPunct="1">
              <a:spcBef>
                <a:spcPts val="0"/>
              </a:spcBef>
              <a:spcAft>
                <a:spcPts val="0"/>
              </a:spcAft>
              <a:defRPr/>
            </a:pPr>
            <a:r>
              <a:rPr lang="en-US" sz="800" b="1" kern="0" dirty="0">
                <a:solidFill>
                  <a:srgbClr val="000000"/>
                </a:solidFill>
                <a:latin typeface="Calibri" charset="0"/>
                <a:ea typeface="Calibri" charset="0"/>
                <a:cs typeface="Calibri" charset="0"/>
              </a:rPr>
              <a:t>Zone</a:t>
            </a:r>
          </a:p>
        </p:txBody>
      </p:sp>
      <p:sp>
        <p:nvSpPr>
          <p:cNvPr id="84" name="Rectangle 83">
            <a:extLst>
              <a:ext uri="{FF2B5EF4-FFF2-40B4-BE49-F238E27FC236}">
                <a16:creationId xmlns:a16="http://schemas.microsoft.com/office/drawing/2014/main" id="{84E0BEEA-3400-4B6B-BF16-1FFCACF8D989}"/>
              </a:ext>
            </a:extLst>
          </p:cNvPr>
          <p:cNvSpPr/>
          <p:nvPr/>
        </p:nvSpPr>
        <p:spPr>
          <a:xfrm rot="5400000">
            <a:off x="5456286" y="1100647"/>
            <a:ext cx="406398" cy="785342"/>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srgbClr val="000000"/>
                </a:solidFill>
                <a:latin typeface="Calibri" charset="0"/>
                <a:ea typeface="Calibri" charset="0"/>
                <a:cs typeface="Calibri" charset="0"/>
              </a:rPr>
              <a:t>User Zone</a:t>
            </a: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p:txBody>
      </p:sp>
      <p:sp>
        <p:nvSpPr>
          <p:cNvPr id="85" name="TextBox 84">
            <a:extLst>
              <a:ext uri="{FF2B5EF4-FFF2-40B4-BE49-F238E27FC236}">
                <a16:creationId xmlns:a16="http://schemas.microsoft.com/office/drawing/2014/main" id="{30B439EB-1236-476B-A163-687363273608}"/>
              </a:ext>
            </a:extLst>
          </p:cNvPr>
          <p:cNvSpPr txBox="1"/>
          <p:nvPr/>
        </p:nvSpPr>
        <p:spPr>
          <a:xfrm>
            <a:off x="8062736" y="5743743"/>
            <a:ext cx="673210"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Encryption</a:t>
            </a:r>
          </a:p>
        </p:txBody>
      </p:sp>
      <p:cxnSp>
        <p:nvCxnSpPr>
          <p:cNvPr id="125" name="Straight Connector 124">
            <a:extLst>
              <a:ext uri="{FF2B5EF4-FFF2-40B4-BE49-F238E27FC236}">
                <a16:creationId xmlns:a16="http://schemas.microsoft.com/office/drawing/2014/main" id="{3A66E934-CC1A-4E17-9CEF-0513462AA66A}"/>
              </a:ext>
            </a:extLst>
          </p:cNvPr>
          <p:cNvCxnSpPr>
            <a:cxnSpLocks/>
          </p:cNvCxnSpPr>
          <p:nvPr/>
        </p:nvCxnSpPr>
        <p:spPr bwMode="auto">
          <a:xfrm>
            <a:off x="1546613" y="4010934"/>
            <a:ext cx="454" cy="281256"/>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0C8F5310-1D78-495F-A038-7C90035C209B}"/>
              </a:ext>
            </a:extLst>
          </p:cNvPr>
          <p:cNvCxnSpPr>
            <a:cxnSpLocks/>
          </p:cNvCxnSpPr>
          <p:nvPr/>
        </p:nvCxnSpPr>
        <p:spPr bwMode="auto">
          <a:xfrm>
            <a:off x="1564532" y="1645635"/>
            <a:ext cx="0" cy="856468"/>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4C1D6AEC-ABE6-42E0-9214-E45C29A87CA5}"/>
              </a:ext>
            </a:extLst>
          </p:cNvPr>
          <p:cNvCxnSpPr>
            <a:cxnSpLocks/>
          </p:cNvCxnSpPr>
          <p:nvPr/>
        </p:nvCxnSpPr>
        <p:spPr bwMode="auto">
          <a:xfrm>
            <a:off x="1545356" y="3015828"/>
            <a:ext cx="0" cy="241885"/>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819D1D45-02F1-4A63-B121-DEFCDEDEC458}"/>
              </a:ext>
            </a:extLst>
          </p:cNvPr>
          <p:cNvCxnSpPr>
            <a:cxnSpLocks/>
          </p:cNvCxnSpPr>
          <p:nvPr/>
        </p:nvCxnSpPr>
        <p:spPr bwMode="auto">
          <a:xfrm>
            <a:off x="1564078" y="2361794"/>
            <a:ext cx="0" cy="241885"/>
          </a:xfrm>
          <a:prstGeom prst="line">
            <a:avLst/>
          </a:prstGeom>
          <a:solidFill>
            <a:srgbClr val="006BA6"/>
          </a:solidFill>
          <a:ln w="15875" cap="flat" cmpd="sng" algn="ctr">
            <a:solidFill>
              <a:sysClr val="windowText" lastClr="000000"/>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EB55EB3B-606B-4C26-984F-4C3998CB8FEE}"/>
              </a:ext>
            </a:extLst>
          </p:cNvPr>
          <p:cNvCxnSpPr>
            <a:cxnSpLocks/>
          </p:cNvCxnSpPr>
          <p:nvPr/>
        </p:nvCxnSpPr>
        <p:spPr bwMode="auto">
          <a:xfrm>
            <a:off x="1545356" y="3361062"/>
            <a:ext cx="0" cy="621246"/>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2" name="Straight Connector 131">
            <a:extLst>
              <a:ext uri="{FF2B5EF4-FFF2-40B4-BE49-F238E27FC236}">
                <a16:creationId xmlns:a16="http://schemas.microsoft.com/office/drawing/2014/main" id="{71853F03-0EAE-4582-874F-8B9FCAE56B57}"/>
              </a:ext>
            </a:extLst>
          </p:cNvPr>
          <p:cNvCxnSpPr>
            <a:cxnSpLocks/>
          </p:cNvCxnSpPr>
          <p:nvPr/>
        </p:nvCxnSpPr>
        <p:spPr bwMode="auto">
          <a:xfrm>
            <a:off x="1554504" y="2584285"/>
            <a:ext cx="0" cy="241885"/>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grpSp>
        <p:nvGrpSpPr>
          <p:cNvPr id="3" name="Group 2">
            <a:extLst>
              <a:ext uri="{FF2B5EF4-FFF2-40B4-BE49-F238E27FC236}">
                <a16:creationId xmlns:a16="http://schemas.microsoft.com/office/drawing/2014/main" id="{90744E12-5D76-48DF-AFA6-09BA2050541A}"/>
              </a:ext>
            </a:extLst>
          </p:cNvPr>
          <p:cNvGrpSpPr/>
          <p:nvPr/>
        </p:nvGrpSpPr>
        <p:grpSpPr>
          <a:xfrm>
            <a:off x="1208415" y="3844041"/>
            <a:ext cx="678205" cy="521253"/>
            <a:chOff x="1748270" y="3894083"/>
            <a:chExt cx="678205" cy="521253"/>
          </a:xfrm>
        </p:grpSpPr>
        <p:pic>
          <p:nvPicPr>
            <p:cNvPr id="133" name="Picture 10" descr="https://azure.microsoft.com/svghandler/expressroute/?width=600&amp;height=315">
              <a:extLst>
                <a:ext uri="{FF2B5EF4-FFF2-40B4-BE49-F238E27FC236}">
                  <a16:creationId xmlns:a16="http://schemas.microsoft.com/office/drawing/2014/main" id="{C04D39B6-7F80-4E70-8C5E-BCEB1DC66B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805048" y="3894083"/>
              <a:ext cx="530662" cy="237169"/>
            </a:xfrm>
            <a:prstGeom prst="rect">
              <a:avLst/>
            </a:prstGeom>
            <a:solidFill>
              <a:srgbClr val="FFFFFF"/>
            </a:solidFill>
          </p:spPr>
        </p:pic>
        <p:sp>
          <p:nvSpPr>
            <p:cNvPr id="134" name="Rectangle 133">
              <a:extLst>
                <a:ext uri="{FF2B5EF4-FFF2-40B4-BE49-F238E27FC236}">
                  <a16:creationId xmlns:a16="http://schemas.microsoft.com/office/drawing/2014/main" id="{7613DBB4-2C78-4D42-A91E-1A2C683609C3}"/>
                </a:ext>
              </a:extLst>
            </p:cNvPr>
            <p:cNvSpPr/>
            <p:nvPr/>
          </p:nvSpPr>
          <p:spPr>
            <a:xfrm>
              <a:off x="1748270" y="4092220"/>
              <a:ext cx="678205" cy="323116"/>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Express Routes</a:t>
              </a:r>
            </a:p>
          </p:txBody>
        </p:sp>
      </p:grpSp>
      <p:grpSp>
        <p:nvGrpSpPr>
          <p:cNvPr id="88" name="Group 87">
            <a:extLst>
              <a:ext uri="{FF2B5EF4-FFF2-40B4-BE49-F238E27FC236}">
                <a16:creationId xmlns:a16="http://schemas.microsoft.com/office/drawing/2014/main" id="{54284AAA-7B83-48B6-9B9D-430901169FAF}"/>
              </a:ext>
            </a:extLst>
          </p:cNvPr>
          <p:cNvGrpSpPr/>
          <p:nvPr/>
        </p:nvGrpSpPr>
        <p:grpSpPr>
          <a:xfrm>
            <a:off x="2016320" y="3563330"/>
            <a:ext cx="4035834" cy="238635"/>
            <a:chOff x="2399006" y="2263739"/>
            <a:chExt cx="2874711" cy="175571"/>
          </a:xfrm>
        </p:grpSpPr>
        <p:sp>
          <p:nvSpPr>
            <p:cNvPr id="123" name="TextBox 122">
              <a:extLst>
                <a:ext uri="{FF2B5EF4-FFF2-40B4-BE49-F238E27FC236}">
                  <a16:creationId xmlns:a16="http://schemas.microsoft.com/office/drawing/2014/main" id="{699736D2-8775-4095-9D81-F1C7E031D179}"/>
                </a:ext>
              </a:extLst>
            </p:cNvPr>
            <p:cNvSpPr txBox="1"/>
            <p:nvPr/>
          </p:nvSpPr>
          <p:spPr>
            <a:xfrm>
              <a:off x="2399006" y="2278704"/>
              <a:ext cx="2874711" cy="153673"/>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900" b="1" kern="0" dirty="0">
                  <a:solidFill>
                    <a:prstClr val="white"/>
                  </a:solidFill>
                  <a:latin typeface="Calibri" charset="0"/>
                  <a:ea typeface="Calibri" charset="0"/>
                  <a:cs typeface="Calibri" charset="0"/>
                </a:rPr>
                <a:t>Azure Data Lake Storage</a:t>
              </a:r>
            </a:p>
          </p:txBody>
        </p:sp>
        <p:pic>
          <p:nvPicPr>
            <p:cNvPr id="122" name="Picture 121">
              <a:extLst>
                <a:ext uri="{FF2B5EF4-FFF2-40B4-BE49-F238E27FC236}">
                  <a16:creationId xmlns:a16="http://schemas.microsoft.com/office/drawing/2014/main" id="{4665B42B-AC13-4712-87C6-941C66611F27}"/>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08659" y="2263739"/>
              <a:ext cx="114001" cy="175571"/>
            </a:xfrm>
            <a:prstGeom prst="rect">
              <a:avLst/>
            </a:prstGeom>
          </p:spPr>
        </p:pic>
      </p:grpSp>
      <p:sp>
        <p:nvSpPr>
          <p:cNvPr id="95" name="Rectangle 94">
            <a:extLst>
              <a:ext uri="{FF2B5EF4-FFF2-40B4-BE49-F238E27FC236}">
                <a16:creationId xmlns:a16="http://schemas.microsoft.com/office/drawing/2014/main" id="{2ABEE405-D5D4-4712-8E4C-B7BE9D8C1F63}"/>
              </a:ext>
            </a:extLst>
          </p:cNvPr>
          <p:cNvSpPr/>
          <p:nvPr/>
        </p:nvSpPr>
        <p:spPr>
          <a:xfrm rot="5400000">
            <a:off x="3195310" y="5717965"/>
            <a:ext cx="174306" cy="615653"/>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Calibri" charset="0"/>
                <a:cs typeface="Calibri" charset="0"/>
              </a:rPr>
              <a:t>SafeNet</a:t>
            </a:r>
          </a:p>
        </p:txBody>
      </p:sp>
      <p:sp>
        <p:nvSpPr>
          <p:cNvPr id="96" name="Rectangle 95">
            <a:extLst>
              <a:ext uri="{FF2B5EF4-FFF2-40B4-BE49-F238E27FC236}">
                <a16:creationId xmlns:a16="http://schemas.microsoft.com/office/drawing/2014/main" id="{72DF2EA6-B1B6-4E62-9BDE-AC8535BEF70D}"/>
              </a:ext>
            </a:extLst>
          </p:cNvPr>
          <p:cNvSpPr/>
          <p:nvPr/>
        </p:nvSpPr>
        <p:spPr>
          <a:xfrm rot="5400000">
            <a:off x="1972157" y="5717965"/>
            <a:ext cx="174306" cy="615653"/>
          </a:xfrm>
          <a:prstGeom prst="rect">
            <a:avLst/>
          </a:prstGeom>
          <a:solidFill>
            <a:srgbClr val="52A496"/>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Calibri" charset="0"/>
                <a:cs typeface="Calibri" charset="0"/>
              </a:rPr>
              <a:t>Key Vault</a:t>
            </a:r>
          </a:p>
        </p:txBody>
      </p:sp>
      <p:sp>
        <p:nvSpPr>
          <p:cNvPr id="97" name="Rectangle 96">
            <a:extLst>
              <a:ext uri="{FF2B5EF4-FFF2-40B4-BE49-F238E27FC236}">
                <a16:creationId xmlns:a16="http://schemas.microsoft.com/office/drawing/2014/main" id="{C9D65EC5-C8C2-4E7A-9EE1-6D2A3B80AE5D}"/>
              </a:ext>
            </a:extLst>
          </p:cNvPr>
          <p:cNvSpPr/>
          <p:nvPr/>
        </p:nvSpPr>
        <p:spPr>
          <a:xfrm rot="5400000">
            <a:off x="4465586" y="5717965"/>
            <a:ext cx="174306" cy="615653"/>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ＭＳ Ｐゴシック"/>
                <a:cs typeface="Calibri" charset="0"/>
              </a:rPr>
              <a:t>Kerberos</a:t>
            </a:r>
          </a:p>
        </p:txBody>
      </p:sp>
      <p:sp>
        <p:nvSpPr>
          <p:cNvPr id="98" name="Rectangle 97">
            <a:extLst>
              <a:ext uri="{FF2B5EF4-FFF2-40B4-BE49-F238E27FC236}">
                <a16:creationId xmlns:a16="http://schemas.microsoft.com/office/drawing/2014/main" id="{3D806D56-DA75-4906-8184-475EEF73710D}"/>
              </a:ext>
            </a:extLst>
          </p:cNvPr>
          <p:cNvSpPr/>
          <p:nvPr/>
        </p:nvSpPr>
        <p:spPr>
          <a:xfrm rot="5400000">
            <a:off x="6481958" y="5708653"/>
            <a:ext cx="174306" cy="615653"/>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ＭＳ Ｐゴシック"/>
                <a:cs typeface="Calibri" charset="0"/>
              </a:rPr>
              <a:t>Ranger</a:t>
            </a:r>
          </a:p>
        </p:txBody>
      </p:sp>
      <p:sp>
        <p:nvSpPr>
          <p:cNvPr id="99" name="TextBox 98">
            <a:extLst>
              <a:ext uri="{FF2B5EF4-FFF2-40B4-BE49-F238E27FC236}">
                <a16:creationId xmlns:a16="http://schemas.microsoft.com/office/drawing/2014/main" id="{E235DC33-6B6B-425E-82DF-000E7A4B8B76}"/>
              </a:ext>
            </a:extLst>
          </p:cNvPr>
          <p:cNvSpPr txBox="1"/>
          <p:nvPr/>
        </p:nvSpPr>
        <p:spPr>
          <a:xfrm>
            <a:off x="4765564" y="5331681"/>
            <a:ext cx="987960" cy="186426"/>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kern="0" dirty="0"/>
              <a:t>Collibra</a:t>
            </a:r>
          </a:p>
        </p:txBody>
      </p:sp>
      <p:sp>
        <p:nvSpPr>
          <p:cNvPr id="100" name="TextBox 99">
            <a:extLst>
              <a:ext uri="{FF2B5EF4-FFF2-40B4-BE49-F238E27FC236}">
                <a16:creationId xmlns:a16="http://schemas.microsoft.com/office/drawing/2014/main" id="{24B44D04-5280-441B-822E-8EE995A742EF}"/>
              </a:ext>
            </a:extLst>
          </p:cNvPr>
          <p:cNvSpPr txBox="1"/>
          <p:nvPr/>
        </p:nvSpPr>
        <p:spPr>
          <a:xfrm>
            <a:off x="1043020" y="5331681"/>
            <a:ext cx="719763" cy="180540"/>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kern="0" dirty="0"/>
              <a:t>Collibra</a:t>
            </a:r>
          </a:p>
        </p:txBody>
      </p:sp>
      <p:sp>
        <p:nvSpPr>
          <p:cNvPr id="101" name="Rectangle 100">
            <a:extLst>
              <a:ext uri="{FF2B5EF4-FFF2-40B4-BE49-F238E27FC236}">
                <a16:creationId xmlns:a16="http://schemas.microsoft.com/office/drawing/2014/main" id="{82F424D5-7B34-43F6-AB19-509298764D11}"/>
              </a:ext>
            </a:extLst>
          </p:cNvPr>
          <p:cNvSpPr/>
          <p:nvPr/>
        </p:nvSpPr>
        <p:spPr bwMode="auto">
          <a:xfrm>
            <a:off x="6559806" y="5331681"/>
            <a:ext cx="1252067" cy="186426"/>
          </a:xfrm>
          <a:prstGeom prst="rect">
            <a:avLst/>
          </a:prstGeom>
          <a:solidFill>
            <a:srgbClr val="F0AA1F">
              <a:lumMod val="60000"/>
              <a:lumOff val="40000"/>
            </a:srgbClr>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noAutofit/>
          </a:bodyPr>
          <a:lstStyle/>
          <a:p>
            <a:pPr algn="ctr" defTabSz="462904" eaLnBrk="1" fontAlgn="auto" hangingPunct="1">
              <a:spcBef>
                <a:spcPts val="0"/>
              </a:spcBef>
              <a:spcAft>
                <a:spcPts val="0"/>
              </a:spcAft>
              <a:defRPr/>
            </a:pPr>
            <a:r>
              <a:rPr lang="en-US" sz="700" b="1" kern="0" dirty="0">
                <a:solidFill>
                  <a:prstClr val="black"/>
                </a:solidFill>
                <a:latin typeface="Calibri" charset="0"/>
                <a:ea typeface="Calibri" charset="0"/>
                <a:cs typeface="Calibri" charset="0"/>
              </a:rPr>
              <a:t>Waterline Data</a:t>
            </a:r>
          </a:p>
        </p:txBody>
      </p:sp>
      <p:sp>
        <p:nvSpPr>
          <p:cNvPr id="102" name="TextBox 101">
            <a:extLst>
              <a:ext uri="{FF2B5EF4-FFF2-40B4-BE49-F238E27FC236}">
                <a16:creationId xmlns:a16="http://schemas.microsoft.com/office/drawing/2014/main" id="{79B19B1C-AF22-466F-9BE3-9C7C691D50DB}"/>
              </a:ext>
            </a:extLst>
          </p:cNvPr>
          <p:cNvSpPr txBox="1"/>
          <p:nvPr/>
        </p:nvSpPr>
        <p:spPr>
          <a:xfrm>
            <a:off x="9021284" y="5331681"/>
            <a:ext cx="987960" cy="186426"/>
          </a:xfrm>
          <a:prstGeom prst="rect">
            <a:avLst/>
          </a:prstGeom>
          <a:solidFill>
            <a:srgbClr val="F0AA1F">
              <a:lumMod val="60000"/>
              <a:lumOff val="40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700" b="1" kern="0" dirty="0" err="1">
                <a:solidFill>
                  <a:prstClr val="black"/>
                </a:solidFill>
                <a:latin typeface="Calibri" charset="0"/>
                <a:ea typeface="Calibri" charset="0"/>
                <a:cs typeface="Calibri" charset="0"/>
              </a:rPr>
              <a:t>Tamr</a:t>
            </a:r>
            <a:endParaRPr lang="en-US" sz="700" b="1" kern="0" dirty="0">
              <a:solidFill>
                <a:prstClr val="black"/>
              </a:solidFill>
              <a:latin typeface="Calibri" charset="0"/>
              <a:ea typeface="Calibri" charset="0"/>
              <a:cs typeface="Calibri" charset="0"/>
            </a:endParaRPr>
          </a:p>
        </p:txBody>
      </p:sp>
      <p:sp>
        <p:nvSpPr>
          <p:cNvPr id="103" name="TextBox 102">
            <a:extLst>
              <a:ext uri="{FF2B5EF4-FFF2-40B4-BE49-F238E27FC236}">
                <a16:creationId xmlns:a16="http://schemas.microsoft.com/office/drawing/2014/main" id="{A7A39621-4A01-4883-98FF-830A45B6D6A0}"/>
              </a:ext>
            </a:extLst>
          </p:cNvPr>
          <p:cNvSpPr txBox="1"/>
          <p:nvPr/>
        </p:nvSpPr>
        <p:spPr>
          <a:xfrm>
            <a:off x="2248446" y="5331681"/>
            <a:ext cx="705455" cy="186426"/>
          </a:xfrm>
          <a:prstGeom prst="rect">
            <a:avLst/>
          </a:prstGeom>
          <a:solidFill>
            <a:srgbClr val="F0AA1F">
              <a:lumMod val="60000"/>
              <a:lumOff val="40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700" b="1" kern="0" dirty="0">
                <a:solidFill>
                  <a:prstClr val="black"/>
                </a:solidFill>
                <a:latin typeface="Calibri" charset="0"/>
                <a:ea typeface="Calibri" charset="0"/>
                <a:cs typeface="Calibri" charset="0"/>
              </a:rPr>
              <a:t>Waterline Data</a:t>
            </a:r>
          </a:p>
        </p:txBody>
      </p:sp>
      <p:sp>
        <p:nvSpPr>
          <p:cNvPr id="104" name="TextBox 103">
            <a:extLst>
              <a:ext uri="{FF2B5EF4-FFF2-40B4-BE49-F238E27FC236}">
                <a16:creationId xmlns:a16="http://schemas.microsoft.com/office/drawing/2014/main" id="{1846BF6D-1329-4E03-AC52-46A6FEA5D1DF}"/>
              </a:ext>
            </a:extLst>
          </p:cNvPr>
          <p:cNvSpPr txBox="1"/>
          <p:nvPr/>
        </p:nvSpPr>
        <p:spPr>
          <a:xfrm>
            <a:off x="3402984" y="5331681"/>
            <a:ext cx="705455" cy="186426"/>
          </a:xfrm>
          <a:prstGeom prst="rect">
            <a:avLst/>
          </a:prstGeom>
          <a:solidFill>
            <a:srgbClr val="0070C0"/>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700" b="1" kern="0" dirty="0">
                <a:solidFill>
                  <a:srgbClr val="FFFFFF"/>
                </a:solidFill>
                <a:latin typeface="Calibri" charset="0"/>
                <a:ea typeface="Calibri" charset="0"/>
                <a:cs typeface="Calibri" charset="0"/>
              </a:rPr>
              <a:t>Atlas</a:t>
            </a:r>
          </a:p>
        </p:txBody>
      </p:sp>
      <p:sp>
        <p:nvSpPr>
          <p:cNvPr id="106" name="Rectangle 105">
            <a:extLst>
              <a:ext uri="{FF2B5EF4-FFF2-40B4-BE49-F238E27FC236}">
                <a16:creationId xmlns:a16="http://schemas.microsoft.com/office/drawing/2014/main" id="{8D5D9B36-079F-4E9A-9706-71120EEACA4A}"/>
              </a:ext>
            </a:extLst>
          </p:cNvPr>
          <p:cNvSpPr/>
          <p:nvPr/>
        </p:nvSpPr>
        <p:spPr bwMode="auto">
          <a:xfrm>
            <a:off x="2023633" y="3337357"/>
            <a:ext cx="866897" cy="230494"/>
          </a:xfrm>
          <a:prstGeom prst="rect">
            <a:avLst/>
          </a:prstGeom>
          <a:solidFill>
            <a:srgbClr val="52A496"/>
          </a:solidFill>
          <a:ln w="28575" cap="flat" cmpd="sng" algn="ctr">
            <a:no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900" b="1" kern="0" dirty="0">
                <a:solidFill>
                  <a:prstClr val="white"/>
                </a:solidFill>
                <a:latin typeface="Calibri" charset="0"/>
                <a:cs typeface="Calibri" charset="0"/>
              </a:rPr>
              <a:t> Clearlake</a:t>
            </a:r>
          </a:p>
        </p:txBody>
      </p:sp>
      <p:sp>
        <p:nvSpPr>
          <p:cNvPr id="116" name="Rectangle 115">
            <a:extLst>
              <a:ext uri="{FF2B5EF4-FFF2-40B4-BE49-F238E27FC236}">
                <a16:creationId xmlns:a16="http://schemas.microsoft.com/office/drawing/2014/main" id="{7EC48551-BA19-49B7-813E-C5D69A49868C}"/>
              </a:ext>
            </a:extLst>
          </p:cNvPr>
          <p:cNvSpPr/>
          <p:nvPr/>
        </p:nvSpPr>
        <p:spPr>
          <a:xfrm rot="5400000">
            <a:off x="8321901" y="5701319"/>
            <a:ext cx="174306" cy="615653"/>
          </a:xfrm>
          <a:prstGeom prst="rect">
            <a:avLst/>
          </a:prstGeom>
          <a:solidFill>
            <a:srgbClr val="52A496"/>
          </a:solidFill>
          <a:ln w="6350" cap="flat" cmpd="sng" algn="ctr">
            <a:solidFill>
              <a:sysClr val="window" lastClr="FFFFFF">
                <a:lumMod val="85000"/>
              </a:sysClr>
            </a:solidFill>
            <a:prstDash val="solid"/>
          </a:ln>
          <a:effectLst/>
        </p:spPr>
        <p:txBody>
          <a:bodyPr vert="vert270" lIns="0" tIns="0" rIns="0" bIns="0" rtlCol="0" anchor="b"/>
          <a:lstStyle/>
          <a:p>
            <a:pPr algn="ctr" defTabSz="514337" eaLnBrk="1" fontAlgn="auto" hangingPunct="1">
              <a:lnSpc>
                <a:spcPts val="300"/>
              </a:lnSpc>
              <a:spcBef>
                <a:spcPts val="0"/>
              </a:spcBef>
              <a:spcAft>
                <a:spcPts val="0"/>
              </a:spcAft>
            </a:pPr>
            <a:r>
              <a:rPr lang="en-US" sz="600" b="1" kern="0" dirty="0">
                <a:solidFill>
                  <a:prstClr val="white"/>
                </a:solidFill>
                <a:latin typeface="Calibri" charset="0"/>
                <a:cs typeface="Calibri" charset="0"/>
              </a:rPr>
              <a:t>Azure Encryption</a:t>
            </a:r>
          </a:p>
        </p:txBody>
      </p:sp>
      <p:sp>
        <p:nvSpPr>
          <p:cNvPr id="141" name="Rectangle 140">
            <a:extLst>
              <a:ext uri="{FF2B5EF4-FFF2-40B4-BE49-F238E27FC236}">
                <a16:creationId xmlns:a16="http://schemas.microsoft.com/office/drawing/2014/main" id="{2B23246C-598B-42E1-AF41-DF1220989C58}"/>
              </a:ext>
            </a:extLst>
          </p:cNvPr>
          <p:cNvSpPr/>
          <p:nvPr/>
        </p:nvSpPr>
        <p:spPr bwMode="auto">
          <a:xfrm>
            <a:off x="7624129" y="3282165"/>
            <a:ext cx="866898" cy="228600"/>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a:r>
              <a:rPr lang="en-US" sz="600" b="1" kern="0" dirty="0">
                <a:solidFill>
                  <a:prstClr val="white"/>
                </a:solidFill>
                <a:latin typeface="Calibri" charset="0"/>
                <a:cs typeface="Calibri" charset="0"/>
              </a:rPr>
              <a:t> Azure Databricks   </a:t>
            </a:r>
          </a:p>
        </p:txBody>
      </p:sp>
      <p:grpSp>
        <p:nvGrpSpPr>
          <p:cNvPr id="5" name="Group 4">
            <a:extLst>
              <a:ext uri="{FF2B5EF4-FFF2-40B4-BE49-F238E27FC236}">
                <a16:creationId xmlns:a16="http://schemas.microsoft.com/office/drawing/2014/main" id="{54B9C067-EE61-4154-BF39-A3492ADDDBDA}"/>
              </a:ext>
            </a:extLst>
          </p:cNvPr>
          <p:cNvGrpSpPr/>
          <p:nvPr/>
        </p:nvGrpSpPr>
        <p:grpSpPr>
          <a:xfrm>
            <a:off x="1208415" y="3360756"/>
            <a:ext cx="678205" cy="438206"/>
            <a:chOff x="1714633" y="3134974"/>
            <a:chExt cx="678205" cy="438206"/>
          </a:xfrm>
        </p:grpSpPr>
        <p:pic>
          <p:nvPicPr>
            <p:cNvPr id="135" name="Picture 6" descr="Image result for kafka">
              <a:extLst>
                <a:ext uri="{FF2B5EF4-FFF2-40B4-BE49-F238E27FC236}">
                  <a16:creationId xmlns:a16="http://schemas.microsoft.com/office/drawing/2014/main" id="{6F94D517-FBCF-42DA-9354-60BFFF0F105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6746" y="3134974"/>
              <a:ext cx="307265" cy="281669"/>
            </a:xfrm>
            <a:prstGeom prst="rect">
              <a:avLst/>
            </a:prstGeom>
            <a:noFill/>
            <a:ln>
              <a:solidFill>
                <a:sysClr val="window" lastClr="FFFFFF">
                  <a:lumMod val="65000"/>
                </a:sysClr>
              </a:solidFill>
            </a:ln>
            <a:extLst>
              <a:ext uri="{909E8E84-426E-40DD-AFC4-6F175D3DCCD1}">
                <a14:hiddenFill xmlns:a14="http://schemas.microsoft.com/office/drawing/2010/main">
                  <a:solidFill>
                    <a:srgbClr val="FFFFFF"/>
                  </a:solidFill>
                </a14:hiddenFill>
              </a:ext>
            </a:extLst>
          </p:spPr>
        </p:pic>
        <p:sp>
          <p:nvSpPr>
            <p:cNvPr id="142" name="Rectangle 141">
              <a:extLst>
                <a:ext uri="{FF2B5EF4-FFF2-40B4-BE49-F238E27FC236}">
                  <a16:creationId xmlns:a16="http://schemas.microsoft.com/office/drawing/2014/main" id="{EB87AAD0-9236-40B5-854E-DE3AE6545734}"/>
                </a:ext>
              </a:extLst>
            </p:cNvPr>
            <p:cNvSpPr/>
            <p:nvPr/>
          </p:nvSpPr>
          <p:spPr>
            <a:xfrm>
              <a:off x="1714633" y="3373125"/>
              <a:ext cx="678205" cy="200055"/>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Kafka</a:t>
              </a:r>
            </a:p>
          </p:txBody>
        </p:sp>
      </p:grpSp>
      <p:grpSp>
        <p:nvGrpSpPr>
          <p:cNvPr id="6" name="Group 5">
            <a:extLst>
              <a:ext uri="{FF2B5EF4-FFF2-40B4-BE49-F238E27FC236}">
                <a16:creationId xmlns:a16="http://schemas.microsoft.com/office/drawing/2014/main" id="{95C31CEA-174B-4941-966E-3EDC74249D46}"/>
              </a:ext>
            </a:extLst>
          </p:cNvPr>
          <p:cNvGrpSpPr/>
          <p:nvPr/>
        </p:nvGrpSpPr>
        <p:grpSpPr>
          <a:xfrm>
            <a:off x="1222942" y="1696517"/>
            <a:ext cx="663678" cy="369507"/>
            <a:chOff x="1728190" y="1587627"/>
            <a:chExt cx="678205" cy="469177"/>
          </a:xfrm>
        </p:grpSpPr>
        <p:pic>
          <p:nvPicPr>
            <p:cNvPr id="63490" name="Picture 2" descr="Image result for event hub microsoft">
              <a:extLst>
                <a:ext uri="{FF2B5EF4-FFF2-40B4-BE49-F238E27FC236}">
                  <a16:creationId xmlns:a16="http://schemas.microsoft.com/office/drawing/2014/main" id="{B0D9B2E3-0824-4BA3-9507-26C3522381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194" y="1587627"/>
              <a:ext cx="342482" cy="342482"/>
            </a:xfrm>
            <a:prstGeom prst="rect">
              <a:avLst/>
            </a:prstGeom>
            <a:noFill/>
            <a:extLst>
              <a:ext uri="{909E8E84-426E-40DD-AFC4-6F175D3DCCD1}">
                <a14:hiddenFill xmlns:a14="http://schemas.microsoft.com/office/drawing/2010/main">
                  <a:solidFill>
                    <a:srgbClr val="FFFFFF"/>
                  </a:solidFill>
                </a14:hiddenFill>
              </a:ext>
            </a:extLst>
          </p:spPr>
        </p:pic>
        <p:sp>
          <p:nvSpPr>
            <p:cNvPr id="144" name="Rectangle 143">
              <a:extLst>
                <a:ext uri="{FF2B5EF4-FFF2-40B4-BE49-F238E27FC236}">
                  <a16:creationId xmlns:a16="http://schemas.microsoft.com/office/drawing/2014/main" id="{15AB9CC3-02D6-4DD6-99F9-4829C141DFC7}"/>
                </a:ext>
              </a:extLst>
            </p:cNvPr>
            <p:cNvSpPr/>
            <p:nvPr/>
          </p:nvSpPr>
          <p:spPr>
            <a:xfrm>
              <a:off x="1728190" y="1856749"/>
              <a:ext cx="678205" cy="200055"/>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Event Hub</a:t>
              </a:r>
            </a:p>
          </p:txBody>
        </p:sp>
      </p:grpSp>
      <p:grpSp>
        <p:nvGrpSpPr>
          <p:cNvPr id="4" name="Group 3">
            <a:extLst>
              <a:ext uri="{FF2B5EF4-FFF2-40B4-BE49-F238E27FC236}">
                <a16:creationId xmlns:a16="http://schemas.microsoft.com/office/drawing/2014/main" id="{1266F477-9DB0-4DA0-90AD-1066AAACA151}"/>
              </a:ext>
            </a:extLst>
          </p:cNvPr>
          <p:cNvGrpSpPr/>
          <p:nvPr/>
        </p:nvGrpSpPr>
        <p:grpSpPr>
          <a:xfrm>
            <a:off x="1208415" y="2661444"/>
            <a:ext cx="678205" cy="611900"/>
            <a:chOff x="1748012" y="2272661"/>
            <a:chExt cx="678205" cy="611900"/>
          </a:xfrm>
        </p:grpSpPr>
        <p:pic>
          <p:nvPicPr>
            <p:cNvPr id="136" name="Picture 6" descr="Image result for azure data factory">
              <a:extLst>
                <a:ext uri="{FF2B5EF4-FFF2-40B4-BE49-F238E27FC236}">
                  <a16:creationId xmlns:a16="http://schemas.microsoft.com/office/drawing/2014/main" id="{85FA98D8-9FF1-459C-90A8-3CF31E9C3E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6746" y="2272661"/>
              <a:ext cx="323117" cy="323117"/>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C71A05B2-440E-44A1-8DD1-63759651C306}"/>
                </a:ext>
              </a:extLst>
            </p:cNvPr>
            <p:cNvSpPr/>
            <p:nvPr/>
          </p:nvSpPr>
          <p:spPr>
            <a:xfrm>
              <a:off x="1748012" y="2576784"/>
              <a:ext cx="678205" cy="307777"/>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Azure Data Factory</a:t>
              </a:r>
            </a:p>
          </p:txBody>
        </p:sp>
      </p:grpSp>
      <p:sp>
        <p:nvSpPr>
          <p:cNvPr id="148" name="TextBox 147">
            <a:extLst>
              <a:ext uri="{FF2B5EF4-FFF2-40B4-BE49-F238E27FC236}">
                <a16:creationId xmlns:a16="http://schemas.microsoft.com/office/drawing/2014/main" id="{638C99EA-12D7-43E8-A7A9-A12EA7148540}"/>
              </a:ext>
            </a:extLst>
          </p:cNvPr>
          <p:cNvSpPr txBox="1"/>
          <p:nvPr/>
        </p:nvSpPr>
        <p:spPr>
          <a:xfrm>
            <a:off x="862856" y="4766866"/>
            <a:ext cx="7079525" cy="182880"/>
          </a:xfrm>
          <a:prstGeom prst="rect">
            <a:avLst/>
          </a:prstGeom>
          <a:solidFill>
            <a:srgbClr val="52A496"/>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R="0" indent="0" algn="ctr" defTabSz="514337" fontAlgn="auto">
              <a:lnSpc>
                <a:spcPct val="100000"/>
              </a:lnSpc>
              <a:spcBef>
                <a:spcPts val="0"/>
              </a:spcBef>
              <a:spcAft>
                <a:spcPts val="0"/>
              </a:spcAft>
              <a:buClrTx/>
              <a:buSzTx/>
              <a:buFontTx/>
              <a:buNone/>
              <a:tabLst/>
              <a:defRPr kumimoji="0" sz="600" b="1" i="0" u="none" strike="noStrike" kern="0" cap="none" normalizeH="0" baseline="0">
                <a:ln>
                  <a:noFill/>
                </a:ln>
                <a:solidFill>
                  <a:prstClr val="white"/>
                </a:solidFill>
                <a:effectLst/>
                <a:latin typeface="Calibri" charset="0"/>
                <a:ea typeface="Calibri" charset="0"/>
                <a:cs typeface="Calibri" charset="0"/>
              </a:defRPr>
            </a:lvl1pPr>
          </a:lstStyle>
          <a:p>
            <a:r>
              <a:rPr lang="en-US" sz="900" dirty="0"/>
              <a:t>AZURE CATALOG &amp; GOVERNANCE(BABYLON)</a:t>
            </a:r>
          </a:p>
        </p:txBody>
      </p:sp>
      <p:grpSp>
        <p:nvGrpSpPr>
          <p:cNvPr id="10" name="Group 9">
            <a:extLst>
              <a:ext uri="{FF2B5EF4-FFF2-40B4-BE49-F238E27FC236}">
                <a16:creationId xmlns:a16="http://schemas.microsoft.com/office/drawing/2014/main" id="{60967B8C-32E6-4E2E-B6CB-F6D22100B7B5}"/>
              </a:ext>
            </a:extLst>
          </p:cNvPr>
          <p:cNvGrpSpPr/>
          <p:nvPr/>
        </p:nvGrpSpPr>
        <p:grpSpPr>
          <a:xfrm>
            <a:off x="11137551" y="3222445"/>
            <a:ext cx="989950" cy="479120"/>
            <a:chOff x="11137551" y="3188428"/>
            <a:chExt cx="989950" cy="479120"/>
          </a:xfrm>
        </p:grpSpPr>
        <p:sp>
          <p:nvSpPr>
            <p:cNvPr id="149" name="Rectangle 148">
              <a:extLst>
                <a:ext uri="{FF2B5EF4-FFF2-40B4-BE49-F238E27FC236}">
                  <a16:creationId xmlns:a16="http://schemas.microsoft.com/office/drawing/2014/main" id="{EEECDE97-D814-4D8A-B35C-4242DC9B7E08}"/>
                </a:ext>
              </a:extLst>
            </p:cNvPr>
            <p:cNvSpPr/>
            <p:nvPr/>
          </p:nvSpPr>
          <p:spPr bwMode="auto">
            <a:xfrm>
              <a:off x="11539463" y="3188428"/>
              <a:ext cx="130510" cy="200055"/>
            </a:xfrm>
            <a:prstGeom prst="rect">
              <a:avLst/>
            </a:prstGeom>
            <a:solidFill>
              <a:srgbClr val="009999"/>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700" kern="0" dirty="0">
                <a:solidFill>
                  <a:prstClr val="white"/>
                </a:solidFill>
                <a:latin typeface="Calibri" charset="0"/>
                <a:ea typeface="Calibri" charset="0"/>
                <a:cs typeface="Calibri" charset="0"/>
              </a:endParaRPr>
            </a:p>
          </p:txBody>
        </p:sp>
        <p:sp>
          <p:nvSpPr>
            <p:cNvPr id="151" name="TextBox 150">
              <a:extLst>
                <a:ext uri="{FF2B5EF4-FFF2-40B4-BE49-F238E27FC236}">
                  <a16:creationId xmlns:a16="http://schemas.microsoft.com/office/drawing/2014/main" id="{83CB3BF1-96E7-4475-80A3-DD1AC01EDC6F}"/>
                </a:ext>
              </a:extLst>
            </p:cNvPr>
            <p:cNvSpPr txBox="1"/>
            <p:nvPr/>
          </p:nvSpPr>
          <p:spPr>
            <a:xfrm>
              <a:off x="11137551" y="3445642"/>
              <a:ext cx="989950" cy="221906"/>
            </a:xfrm>
            <a:prstGeom prst="rect">
              <a:avLst/>
            </a:prstGeom>
            <a:noFill/>
          </p:spPr>
          <p:txBody>
            <a:bodyPr wrap="square" lIns="0" tIns="0" rIns="0" bIns="0" rtlCol="0">
              <a:spAutoFit/>
            </a:bodyPr>
            <a:lstStyle>
              <a:defPPr>
                <a:defRPr lang="en-US"/>
              </a:defPPr>
              <a:lvl1pPr>
                <a:defRPr sz="800">
                  <a:latin typeface="+mn-lt"/>
                </a:defRPr>
              </a:lvl1pPr>
            </a:lstStyle>
            <a:p>
              <a:pPr algn="ctr" defTabSz="514337"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Microsoft Application Native to MS Azure</a:t>
              </a:r>
            </a:p>
          </p:txBody>
        </p:sp>
      </p:grpSp>
      <p:grpSp>
        <p:nvGrpSpPr>
          <p:cNvPr id="12" name="Group 11">
            <a:extLst>
              <a:ext uri="{FF2B5EF4-FFF2-40B4-BE49-F238E27FC236}">
                <a16:creationId xmlns:a16="http://schemas.microsoft.com/office/drawing/2014/main" id="{E2D0A6CB-1A6C-43AB-8171-60B1508B973A}"/>
              </a:ext>
            </a:extLst>
          </p:cNvPr>
          <p:cNvGrpSpPr/>
          <p:nvPr/>
        </p:nvGrpSpPr>
        <p:grpSpPr>
          <a:xfrm>
            <a:off x="11082421" y="5095396"/>
            <a:ext cx="1019620" cy="463744"/>
            <a:chOff x="11082421" y="5095396"/>
            <a:chExt cx="1019620" cy="463744"/>
          </a:xfrm>
        </p:grpSpPr>
        <p:sp>
          <p:nvSpPr>
            <p:cNvPr id="150" name="Rectangle 149">
              <a:extLst>
                <a:ext uri="{FF2B5EF4-FFF2-40B4-BE49-F238E27FC236}">
                  <a16:creationId xmlns:a16="http://schemas.microsoft.com/office/drawing/2014/main" id="{FD156BED-58DF-4342-B061-0F5DEAEFA0B1}"/>
                </a:ext>
              </a:extLst>
            </p:cNvPr>
            <p:cNvSpPr/>
            <p:nvPr/>
          </p:nvSpPr>
          <p:spPr bwMode="auto">
            <a:xfrm>
              <a:off x="11550343" y="5095396"/>
              <a:ext cx="108750" cy="200055"/>
            </a:xfrm>
            <a:prstGeom prst="rect">
              <a:avLst/>
            </a:prstGeom>
            <a:solidFill>
              <a:srgbClr val="F0AA1F">
                <a:lumMod val="60000"/>
                <a:lumOff val="40000"/>
              </a:srgb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700" kern="0" dirty="0">
                <a:solidFill>
                  <a:prstClr val="white"/>
                </a:solidFill>
                <a:latin typeface="Calibri" charset="0"/>
                <a:ea typeface="Calibri" charset="0"/>
                <a:cs typeface="Calibri" charset="0"/>
              </a:endParaRPr>
            </a:p>
          </p:txBody>
        </p:sp>
        <p:sp>
          <p:nvSpPr>
            <p:cNvPr id="152" name="TextBox 151">
              <a:extLst>
                <a:ext uri="{FF2B5EF4-FFF2-40B4-BE49-F238E27FC236}">
                  <a16:creationId xmlns:a16="http://schemas.microsoft.com/office/drawing/2014/main" id="{694B3CC7-6AC2-4DBF-A6B5-435B9AE30443}"/>
                </a:ext>
              </a:extLst>
            </p:cNvPr>
            <p:cNvSpPr txBox="1"/>
            <p:nvPr/>
          </p:nvSpPr>
          <p:spPr>
            <a:xfrm>
              <a:off x="11082421" y="5338063"/>
              <a:ext cx="1019620" cy="221077"/>
            </a:xfrm>
            <a:prstGeom prst="rect">
              <a:avLst/>
            </a:prstGeom>
            <a:noFill/>
          </p:spPr>
          <p:txBody>
            <a:bodyPr wrap="square" lIns="0" tIns="0" rIns="0" bIns="0" rtlCol="0">
              <a:spAutoFit/>
            </a:bodyPr>
            <a:lstStyle/>
            <a:p>
              <a:pPr algn="ctr" defTabSz="514337" eaLnBrk="1" fontAlgn="auto" hangingPunct="1">
                <a:spcBef>
                  <a:spcPts val="0"/>
                </a:spcBef>
                <a:spcAft>
                  <a:spcPts val="0"/>
                </a:spcAft>
                <a:defRPr/>
              </a:pPr>
              <a:r>
                <a:rPr lang="en-US" sz="700" kern="0" dirty="0">
                  <a:solidFill>
                    <a:prstClr val="black"/>
                  </a:solidFill>
                  <a:latin typeface="Calibri" charset="0"/>
                  <a:cs typeface="Calibri" charset="0"/>
                </a:rPr>
                <a:t>Additional technologies to enable Analytics </a:t>
              </a:r>
            </a:p>
          </p:txBody>
        </p:sp>
      </p:grpSp>
      <p:grpSp>
        <p:nvGrpSpPr>
          <p:cNvPr id="11" name="Group 10">
            <a:extLst>
              <a:ext uri="{FF2B5EF4-FFF2-40B4-BE49-F238E27FC236}">
                <a16:creationId xmlns:a16="http://schemas.microsoft.com/office/drawing/2014/main" id="{2002A9FE-CF21-4E8D-B698-6205EF0EDFE7}"/>
              </a:ext>
            </a:extLst>
          </p:cNvPr>
          <p:cNvGrpSpPr/>
          <p:nvPr/>
        </p:nvGrpSpPr>
        <p:grpSpPr>
          <a:xfrm>
            <a:off x="11100520" y="4177356"/>
            <a:ext cx="1008395" cy="442250"/>
            <a:chOff x="11100520" y="4273387"/>
            <a:chExt cx="1008395" cy="442250"/>
          </a:xfrm>
        </p:grpSpPr>
        <p:sp>
          <p:nvSpPr>
            <p:cNvPr id="153" name="TextBox 152">
              <a:extLst>
                <a:ext uri="{FF2B5EF4-FFF2-40B4-BE49-F238E27FC236}">
                  <a16:creationId xmlns:a16="http://schemas.microsoft.com/office/drawing/2014/main" id="{A164279A-584D-435C-B123-4AD7C1CF233E}"/>
                </a:ext>
              </a:extLst>
            </p:cNvPr>
            <p:cNvSpPr txBox="1"/>
            <p:nvPr/>
          </p:nvSpPr>
          <p:spPr>
            <a:xfrm>
              <a:off x="11100520" y="4500193"/>
              <a:ext cx="1008395" cy="215444"/>
            </a:xfrm>
            <a:prstGeom prst="rect">
              <a:avLst/>
            </a:prstGeom>
            <a:noFill/>
          </p:spPr>
          <p:txBody>
            <a:bodyPr wrap="square" lIns="0" tIns="0" rIns="0" bIns="0" rtlCol="0">
              <a:spAutoFit/>
            </a:bodyPr>
            <a:lstStyle/>
            <a:p>
              <a:pPr algn="ctr" defTabSz="514337"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Third Party Application Native to MS Azure</a:t>
              </a:r>
            </a:p>
          </p:txBody>
        </p:sp>
        <p:sp>
          <p:nvSpPr>
            <p:cNvPr id="154" name="Rectangle 153">
              <a:extLst>
                <a:ext uri="{FF2B5EF4-FFF2-40B4-BE49-F238E27FC236}">
                  <a16:creationId xmlns:a16="http://schemas.microsoft.com/office/drawing/2014/main" id="{CB5EE2AE-A23F-4835-A202-C24F0308BC26}"/>
                </a:ext>
              </a:extLst>
            </p:cNvPr>
            <p:cNvSpPr/>
            <p:nvPr/>
          </p:nvSpPr>
          <p:spPr bwMode="auto">
            <a:xfrm>
              <a:off x="11539463" y="4273387"/>
              <a:ext cx="130510" cy="200055"/>
            </a:xfrm>
            <a:prstGeom prst="rect">
              <a:avLst/>
            </a:prstGeom>
            <a:solidFill>
              <a:srgbClr val="0070C0"/>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700" kern="0" dirty="0">
                <a:solidFill>
                  <a:prstClr val="white"/>
                </a:solidFill>
                <a:latin typeface="Calibri" charset="0"/>
                <a:ea typeface="Calibri" charset="0"/>
                <a:cs typeface="Calibri" charset="0"/>
              </a:endParaRPr>
            </a:p>
          </p:txBody>
        </p:sp>
      </p:grpSp>
      <p:sp>
        <p:nvSpPr>
          <p:cNvPr id="157" name="TextBox 156">
            <a:extLst>
              <a:ext uri="{FF2B5EF4-FFF2-40B4-BE49-F238E27FC236}">
                <a16:creationId xmlns:a16="http://schemas.microsoft.com/office/drawing/2014/main" id="{6898BBBA-C1EC-43DB-BD6A-0CE87DF3A603}"/>
              </a:ext>
            </a:extLst>
          </p:cNvPr>
          <p:cNvSpPr txBox="1"/>
          <p:nvPr/>
        </p:nvSpPr>
        <p:spPr>
          <a:xfrm>
            <a:off x="1314821" y="2069105"/>
            <a:ext cx="4736016" cy="504737"/>
          </a:xfrm>
          <a:prstGeom prst="rect">
            <a:avLst/>
          </a:prstGeom>
          <a:solidFill>
            <a:srgbClr val="52A496"/>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endParaRPr lang="en-US" sz="600" b="1" kern="0" dirty="0">
              <a:solidFill>
                <a:prstClr val="white"/>
              </a:solidFill>
              <a:latin typeface="Calibri" charset="0"/>
              <a:ea typeface="Calibri" charset="0"/>
              <a:cs typeface="Calibri" charset="0"/>
            </a:endParaRPr>
          </a:p>
          <a:p>
            <a:pPr defTabSz="514337" fontAlgn="auto">
              <a:spcBef>
                <a:spcPts val="0"/>
              </a:spcBef>
              <a:spcAft>
                <a:spcPts val="0"/>
              </a:spcAft>
              <a:defRPr/>
            </a:pPr>
            <a:endParaRPr lang="en-US" sz="600" b="1" kern="0" dirty="0">
              <a:solidFill>
                <a:prstClr val="white"/>
              </a:solidFill>
              <a:latin typeface="Calibri" charset="0"/>
              <a:ea typeface="Calibri" charset="0"/>
              <a:cs typeface="Calibri" charset="0"/>
            </a:endParaRPr>
          </a:p>
          <a:p>
            <a:pPr defTabSz="514337" fontAlgn="auto">
              <a:spcBef>
                <a:spcPts val="0"/>
              </a:spcBef>
              <a:spcAft>
                <a:spcPts val="0"/>
              </a:spcAft>
              <a:defRPr/>
            </a:pPr>
            <a:r>
              <a:rPr lang="en-US" sz="900" b="1" kern="0" dirty="0">
                <a:solidFill>
                  <a:prstClr val="white"/>
                </a:solidFill>
                <a:latin typeface="Calibri" charset="0"/>
                <a:ea typeface="Calibri" charset="0"/>
                <a:cs typeface="Calibri" charset="0"/>
              </a:rPr>
              <a:t>AZURE SYNAPSE ANALYTICS</a:t>
            </a:r>
          </a:p>
        </p:txBody>
      </p:sp>
      <p:sp>
        <p:nvSpPr>
          <p:cNvPr id="159" name="TextBox 158">
            <a:extLst>
              <a:ext uri="{FF2B5EF4-FFF2-40B4-BE49-F238E27FC236}">
                <a16:creationId xmlns:a16="http://schemas.microsoft.com/office/drawing/2014/main" id="{D717D24E-6378-4554-A685-643FF8A74ECC}"/>
              </a:ext>
            </a:extLst>
          </p:cNvPr>
          <p:cNvSpPr txBox="1"/>
          <p:nvPr/>
        </p:nvSpPr>
        <p:spPr>
          <a:xfrm>
            <a:off x="2042574" y="1510785"/>
            <a:ext cx="4008262" cy="429064"/>
          </a:xfrm>
          <a:prstGeom prst="rect">
            <a:avLst/>
          </a:prstGeom>
          <a:solidFill>
            <a:srgbClr val="F6CC79"/>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endParaRPr lang="en-US" sz="600" b="1" kern="0" dirty="0">
              <a:solidFill>
                <a:prstClr val="white"/>
              </a:solidFill>
              <a:latin typeface="Calibri" charset="0"/>
              <a:ea typeface="Calibri" charset="0"/>
              <a:cs typeface="Calibri" charset="0"/>
            </a:endParaRPr>
          </a:p>
          <a:p>
            <a:pPr defTabSz="514337" fontAlgn="auto">
              <a:spcBef>
                <a:spcPts val="0"/>
              </a:spcBef>
              <a:spcAft>
                <a:spcPts val="0"/>
              </a:spcAft>
              <a:defRPr/>
            </a:pPr>
            <a:r>
              <a:rPr lang="en-US" sz="1000" b="1" kern="0" dirty="0">
                <a:solidFill>
                  <a:prstClr val="white"/>
                </a:solidFill>
                <a:latin typeface="Calibri" charset="0"/>
                <a:ea typeface="Calibri" charset="0"/>
                <a:cs typeface="Calibri" charset="0"/>
              </a:rPr>
              <a:t>SNOWFLAKE</a:t>
            </a:r>
          </a:p>
        </p:txBody>
      </p:sp>
      <p:pic>
        <p:nvPicPr>
          <p:cNvPr id="63492" name="Picture 4" descr="Image result for databricks">
            <a:extLst>
              <a:ext uri="{FF2B5EF4-FFF2-40B4-BE49-F238E27FC236}">
                <a16:creationId xmlns:a16="http://schemas.microsoft.com/office/drawing/2014/main" id="{A5C2D95C-1AD0-4906-B3E0-E48234429DDF}"/>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19799" y="3302618"/>
            <a:ext cx="201171" cy="201171"/>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a:extLst>
              <a:ext uri="{FF2B5EF4-FFF2-40B4-BE49-F238E27FC236}">
                <a16:creationId xmlns:a16="http://schemas.microsoft.com/office/drawing/2014/main" id="{8C570D19-B8EF-44C7-8F70-743F6E4AB422}"/>
              </a:ext>
            </a:extLst>
          </p:cNvPr>
          <p:cNvSpPr/>
          <p:nvPr/>
        </p:nvSpPr>
        <p:spPr bwMode="auto">
          <a:xfrm>
            <a:off x="6546150" y="3301219"/>
            <a:ext cx="866897" cy="230494"/>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600" b="1" kern="0" dirty="0">
                <a:solidFill>
                  <a:prstClr val="white"/>
                </a:solidFill>
                <a:latin typeface="Calibri" charset="0"/>
                <a:cs typeface="Calibri" charset="0"/>
              </a:rPr>
              <a:t>SSAS</a:t>
            </a:r>
          </a:p>
        </p:txBody>
      </p:sp>
      <p:sp>
        <p:nvSpPr>
          <p:cNvPr id="163" name="Rectangle 162">
            <a:extLst>
              <a:ext uri="{FF2B5EF4-FFF2-40B4-BE49-F238E27FC236}">
                <a16:creationId xmlns:a16="http://schemas.microsoft.com/office/drawing/2014/main" id="{00010F6F-78B3-4AC5-9971-2D92711BD14A}"/>
              </a:ext>
            </a:extLst>
          </p:cNvPr>
          <p:cNvSpPr/>
          <p:nvPr/>
        </p:nvSpPr>
        <p:spPr bwMode="auto">
          <a:xfrm>
            <a:off x="6578436" y="1770398"/>
            <a:ext cx="866897" cy="269195"/>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600" b="1" kern="0" dirty="0">
                <a:solidFill>
                  <a:prstClr val="white"/>
                </a:solidFill>
                <a:latin typeface="Calibri" charset="0"/>
                <a:cs typeface="Calibri" charset="0"/>
              </a:rPr>
              <a:t>POWER BI</a:t>
            </a:r>
          </a:p>
        </p:txBody>
      </p:sp>
      <p:pic>
        <p:nvPicPr>
          <p:cNvPr id="63500" name="Picture 12" descr="Image result for power BI">
            <a:extLst>
              <a:ext uri="{FF2B5EF4-FFF2-40B4-BE49-F238E27FC236}">
                <a16:creationId xmlns:a16="http://schemas.microsoft.com/office/drawing/2014/main" id="{7EA51CB1-B4C8-4533-BD6E-3398E74056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7921" y="1801749"/>
            <a:ext cx="210031" cy="210031"/>
          </a:xfrm>
          <a:prstGeom prst="rect">
            <a:avLst/>
          </a:prstGeom>
          <a:noFill/>
          <a:extLst>
            <a:ext uri="{909E8E84-426E-40DD-AFC4-6F175D3DCCD1}">
              <a14:hiddenFill xmlns:a14="http://schemas.microsoft.com/office/drawing/2010/main">
                <a:solidFill>
                  <a:srgbClr val="FFFFFF"/>
                </a:solidFill>
              </a14:hiddenFill>
            </a:ext>
          </a:extLst>
        </p:spPr>
      </p:pic>
      <p:sp>
        <p:nvSpPr>
          <p:cNvPr id="165" name="TextBox 164">
            <a:extLst>
              <a:ext uri="{FF2B5EF4-FFF2-40B4-BE49-F238E27FC236}">
                <a16:creationId xmlns:a16="http://schemas.microsoft.com/office/drawing/2014/main" id="{FF18FD6B-1561-4853-9F65-B4DFCB85BE03}"/>
              </a:ext>
            </a:extLst>
          </p:cNvPr>
          <p:cNvSpPr txBox="1"/>
          <p:nvPr/>
        </p:nvSpPr>
        <p:spPr>
          <a:xfrm>
            <a:off x="862856" y="4963869"/>
            <a:ext cx="7068794" cy="182880"/>
          </a:xfrm>
          <a:prstGeom prst="rect">
            <a:avLst/>
          </a:prstGeom>
          <a:solidFill>
            <a:srgbClr val="F6CC79"/>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R="0" indent="0" algn="ctr" defTabSz="514337" fontAlgn="auto">
              <a:lnSpc>
                <a:spcPct val="100000"/>
              </a:lnSpc>
              <a:spcBef>
                <a:spcPts val="0"/>
              </a:spcBef>
              <a:spcAft>
                <a:spcPts val="0"/>
              </a:spcAft>
              <a:buClrTx/>
              <a:buSzTx/>
              <a:buFontTx/>
              <a:buNone/>
              <a:tabLst/>
              <a:defRPr kumimoji="0" sz="600" b="1" i="0" u="none" strike="noStrike" kern="0" cap="none" normalizeH="0" baseline="0">
                <a:ln>
                  <a:noFill/>
                </a:ln>
                <a:solidFill>
                  <a:prstClr val="white"/>
                </a:solidFill>
                <a:effectLst/>
                <a:latin typeface="Calibri" charset="0"/>
                <a:ea typeface="Calibri" charset="0"/>
                <a:cs typeface="Calibri" charset="0"/>
              </a:defRPr>
            </a:lvl1pPr>
          </a:lstStyle>
          <a:p>
            <a:r>
              <a:rPr lang="en-US" sz="900" dirty="0"/>
              <a:t>INFORMATICA DATA MANAGEMENT</a:t>
            </a:r>
          </a:p>
        </p:txBody>
      </p:sp>
      <p:pic>
        <p:nvPicPr>
          <p:cNvPr id="169" name="Graphic 168" descr="Marker">
            <a:extLst>
              <a:ext uri="{FF2B5EF4-FFF2-40B4-BE49-F238E27FC236}">
                <a16:creationId xmlns:a16="http://schemas.microsoft.com/office/drawing/2014/main" id="{BED22E79-4374-4C5D-8798-5FEEEFC7F42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99816" y="1560083"/>
            <a:ext cx="346294" cy="346294"/>
          </a:xfrm>
          <a:prstGeom prst="rect">
            <a:avLst/>
          </a:prstGeom>
        </p:spPr>
      </p:pic>
      <p:pic>
        <p:nvPicPr>
          <p:cNvPr id="170" name="Graphic 169" descr="Marker">
            <a:extLst>
              <a:ext uri="{FF2B5EF4-FFF2-40B4-BE49-F238E27FC236}">
                <a16:creationId xmlns:a16="http://schemas.microsoft.com/office/drawing/2014/main" id="{EFA5ACE8-A5AA-4D43-9D18-AEA36A5DFB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56831" y="4768022"/>
            <a:ext cx="346294" cy="346294"/>
          </a:xfrm>
          <a:prstGeom prst="rect">
            <a:avLst/>
          </a:prstGeom>
        </p:spPr>
      </p:pic>
      <p:pic>
        <p:nvPicPr>
          <p:cNvPr id="173" name="Graphic 172" descr="Marker">
            <a:extLst>
              <a:ext uri="{FF2B5EF4-FFF2-40B4-BE49-F238E27FC236}">
                <a16:creationId xmlns:a16="http://schemas.microsoft.com/office/drawing/2014/main" id="{3EDC7868-6BDB-48EC-BC3F-FEDB2E225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17383" y="4527050"/>
            <a:ext cx="346294" cy="346294"/>
          </a:xfrm>
          <a:prstGeom prst="rect">
            <a:avLst/>
          </a:prstGeom>
        </p:spPr>
      </p:pic>
      <p:grpSp>
        <p:nvGrpSpPr>
          <p:cNvPr id="58" name="Group 57">
            <a:extLst>
              <a:ext uri="{FF2B5EF4-FFF2-40B4-BE49-F238E27FC236}">
                <a16:creationId xmlns:a16="http://schemas.microsoft.com/office/drawing/2014/main" id="{416E67B9-86AA-4970-AF4E-2ACF51FBB8BF}"/>
              </a:ext>
            </a:extLst>
          </p:cNvPr>
          <p:cNvGrpSpPr/>
          <p:nvPr/>
        </p:nvGrpSpPr>
        <p:grpSpPr>
          <a:xfrm>
            <a:off x="11305938" y="1214354"/>
            <a:ext cx="597561" cy="538109"/>
            <a:chOff x="11305938" y="1214354"/>
            <a:chExt cx="597561" cy="538109"/>
          </a:xfrm>
        </p:grpSpPr>
        <p:pic>
          <p:nvPicPr>
            <p:cNvPr id="8" name="Graphic 7" descr="Marker">
              <a:extLst>
                <a:ext uri="{FF2B5EF4-FFF2-40B4-BE49-F238E27FC236}">
                  <a16:creationId xmlns:a16="http://schemas.microsoft.com/office/drawing/2014/main" id="{1B028C34-E52A-4386-A707-FAFD00574E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31571" y="1214354"/>
              <a:ext cx="346294" cy="346294"/>
            </a:xfrm>
            <a:prstGeom prst="rect">
              <a:avLst/>
            </a:prstGeom>
          </p:spPr>
        </p:pic>
        <p:sp>
          <p:nvSpPr>
            <p:cNvPr id="9" name="TextBox 8">
              <a:extLst>
                <a:ext uri="{FF2B5EF4-FFF2-40B4-BE49-F238E27FC236}">
                  <a16:creationId xmlns:a16="http://schemas.microsoft.com/office/drawing/2014/main" id="{89C29CE0-CB67-42E7-B491-2781EAF1E317}"/>
                </a:ext>
              </a:extLst>
            </p:cNvPr>
            <p:cNvSpPr txBox="1"/>
            <p:nvPr/>
          </p:nvSpPr>
          <p:spPr>
            <a:xfrm>
              <a:off x="11305938" y="1537019"/>
              <a:ext cx="597561" cy="215444"/>
            </a:xfrm>
            <a:prstGeom prst="rect">
              <a:avLst/>
            </a:prstGeom>
            <a:noFill/>
          </p:spPr>
          <p:txBody>
            <a:bodyPr wrap="square" lIns="0" tIns="0" rIns="0" bIns="0" rtlCol="0">
              <a:spAutoFit/>
            </a:bodyPr>
            <a:lstStyle/>
            <a:p>
              <a:pPr algn="ctr"/>
              <a:r>
                <a:rPr lang="en-US" sz="700" dirty="0">
                  <a:latin typeface="+mn-lt"/>
                </a:rPr>
                <a:t>Best of Breed on Azure</a:t>
              </a:r>
            </a:p>
          </p:txBody>
        </p:sp>
      </p:grpSp>
      <p:grpSp>
        <p:nvGrpSpPr>
          <p:cNvPr id="29" name="Group 28">
            <a:extLst>
              <a:ext uri="{FF2B5EF4-FFF2-40B4-BE49-F238E27FC236}">
                <a16:creationId xmlns:a16="http://schemas.microsoft.com/office/drawing/2014/main" id="{02854A6B-46A2-4E23-87DC-40ED5BCE9C44}"/>
              </a:ext>
            </a:extLst>
          </p:cNvPr>
          <p:cNvGrpSpPr/>
          <p:nvPr/>
        </p:nvGrpSpPr>
        <p:grpSpPr>
          <a:xfrm>
            <a:off x="11220399" y="2228254"/>
            <a:ext cx="763944" cy="518400"/>
            <a:chOff x="11220399" y="2179328"/>
            <a:chExt cx="763944" cy="518400"/>
          </a:xfrm>
        </p:grpSpPr>
        <p:pic>
          <p:nvPicPr>
            <p:cNvPr id="168" name="Graphic 167" descr="Marker">
              <a:extLst>
                <a:ext uri="{FF2B5EF4-FFF2-40B4-BE49-F238E27FC236}">
                  <a16:creationId xmlns:a16="http://schemas.microsoft.com/office/drawing/2014/main" id="{4A5A6546-8277-4882-86F2-0B17FC951E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31571" y="2179328"/>
              <a:ext cx="346294" cy="346294"/>
            </a:xfrm>
            <a:prstGeom prst="rect">
              <a:avLst/>
            </a:prstGeom>
          </p:spPr>
        </p:pic>
        <p:sp>
          <p:nvSpPr>
            <p:cNvPr id="174" name="TextBox 173">
              <a:extLst>
                <a:ext uri="{FF2B5EF4-FFF2-40B4-BE49-F238E27FC236}">
                  <a16:creationId xmlns:a16="http://schemas.microsoft.com/office/drawing/2014/main" id="{284B56F9-46E2-49B8-BBD3-C4DF4307B3DB}"/>
                </a:ext>
              </a:extLst>
            </p:cNvPr>
            <p:cNvSpPr txBox="1"/>
            <p:nvPr/>
          </p:nvSpPr>
          <p:spPr>
            <a:xfrm>
              <a:off x="11220399" y="2482284"/>
              <a:ext cx="763944" cy="215444"/>
            </a:xfrm>
            <a:prstGeom prst="rect">
              <a:avLst/>
            </a:prstGeom>
            <a:noFill/>
          </p:spPr>
          <p:txBody>
            <a:bodyPr wrap="square" lIns="0" tIns="0" rIns="0" bIns="0" rtlCol="0">
              <a:spAutoFit/>
            </a:bodyPr>
            <a:lstStyle/>
            <a:p>
              <a:pPr algn="ctr"/>
              <a:r>
                <a:rPr lang="en-US" sz="700" dirty="0">
                  <a:latin typeface="+mn-lt"/>
                </a:rPr>
                <a:t>Microsoft Roadmap Aligned </a:t>
              </a:r>
            </a:p>
          </p:txBody>
        </p:sp>
      </p:grpSp>
      <p:pic>
        <p:nvPicPr>
          <p:cNvPr id="175" name="Graphic 174" descr="Marker">
            <a:extLst>
              <a:ext uri="{FF2B5EF4-FFF2-40B4-BE49-F238E27FC236}">
                <a16:creationId xmlns:a16="http://schemas.microsoft.com/office/drawing/2014/main" id="{EA266F0D-FF6A-40BE-8DF4-B17B229E8BC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001405" y="2134024"/>
            <a:ext cx="346294" cy="346294"/>
          </a:xfrm>
          <a:prstGeom prst="rect">
            <a:avLst/>
          </a:prstGeom>
        </p:spPr>
      </p:pic>
      <p:cxnSp>
        <p:nvCxnSpPr>
          <p:cNvPr id="60" name="Straight Connector 59">
            <a:extLst>
              <a:ext uri="{FF2B5EF4-FFF2-40B4-BE49-F238E27FC236}">
                <a16:creationId xmlns:a16="http://schemas.microsoft.com/office/drawing/2014/main" id="{6B179376-C018-41D6-BAAF-01294008CF0F}"/>
              </a:ext>
            </a:extLst>
          </p:cNvPr>
          <p:cNvCxnSpPr/>
          <p:nvPr/>
        </p:nvCxnSpPr>
        <p:spPr bwMode="auto">
          <a:xfrm>
            <a:off x="11153397" y="2993987"/>
            <a:ext cx="907102" cy="0"/>
          </a:xfrm>
          <a:prstGeom prst="line">
            <a:avLst/>
          </a:prstGeom>
          <a:noFill/>
          <a:ln w="19050" algn="ctr">
            <a:solidFill>
              <a:schemeClr val="bg1">
                <a:lumMod val="75000"/>
              </a:schemeClr>
            </a:solidFill>
            <a:round/>
            <a:headEnd type="none" w="med" len="med"/>
            <a:tailEnd/>
          </a:ln>
        </p:spPr>
      </p:cxnSp>
      <p:sp>
        <p:nvSpPr>
          <p:cNvPr id="61" name="Rectangle 60">
            <a:extLst>
              <a:ext uri="{FF2B5EF4-FFF2-40B4-BE49-F238E27FC236}">
                <a16:creationId xmlns:a16="http://schemas.microsoft.com/office/drawing/2014/main" id="{FE3561D1-4394-4411-9C71-7C2F508DC8AE}"/>
              </a:ext>
            </a:extLst>
          </p:cNvPr>
          <p:cNvSpPr/>
          <p:nvPr/>
        </p:nvSpPr>
        <p:spPr bwMode="auto">
          <a:xfrm>
            <a:off x="1402453" y="1297488"/>
            <a:ext cx="340644" cy="308836"/>
          </a:xfrm>
          <a:prstGeom prst="rect">
            <a:avLst/>
          </a:prstGeom>
          <a:solidFill>
            <a:srgbClr val="F6CC79"/>
          </a:solidFill>
          <a:ln w="9525" cap="flat" cmpd="sng" algn="ctr">
            <a:solidFill>
              <a:schemeClr val="bg1">
                <a:lumMod val="75000"/>
              </a:schemeClr>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effectLst/>
                <a:latin typeface="+mn-lt"/>
                <a:cs typeface="Arial" charset="0"/>
              </a:rPr>
              <a:t>Informatica BDM</a:t>
            </a:r>
          </a:p>
        </p:txBody>
      </p:sp>
      <p:pic>
        <p:nvPicPr>
          <p:cNvPr id="183" name="Graphic 182" descr="Marker">
            <a:extLst>
              <a:ext uri="{FF2B5EF4-FFF2-40B4-BE49-F238E27FC236}">
                <a16:creationId xmlns:a16="http://schemas.microsoft.com/office/drawing/2014/main" id="{29704C97-9F5F-4A43-8B8F-A86B3A2902C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2710" y="1066273"/>
            <a:ext cx="346294" cy="346294"/>
          </a:xfrm>
          <a:prstGeom prst="rect">
            <a:avLst/>
          </a:prstGeom>
        </p:spPr>
      </p:pic>
      <p:pic>
        <p:nvPicPr>
          <p:cNvPr id="188" name="Picture 18" descr="Image result for azure synapse">
            <a:extLst>
              <a:ext uri="{FF2B5EF4-FFF2-40B4-BE49-F238E27FC236}">
                <a16:creationId xmlns:a16="http://schemas.microsoft.com/office/drawing/2014/main" id="{F8DC58F1-ECCF-4D56-8363-8D1A0981DBEC}"/>
              </a:ext>
            </a:extLst>
          </p:cNvPr>
          <p:cNvPicPr>
            <a:picLocks noChangeAspect="1" noChangeArrowheads="1"/>
          </p:cNvPicPr>
          <p:nvPr/>
        </p:nvPicPr>
        <p:blipFill rotWithShape="1">
          <a:blip r:embed="rId16">
            <a:extLst>
              <a:ext uri="{BEBA8EAE-BF5A-486C-A8C5-ECC9F3942E4B}">
                <a14:imgProps xmlns:a14="http://schemas.microsoft.com/office/drawing/2010/main">
                  <a14:imgLayer r:embed="rId17">
                    <a14:imgEffect>
                      <a14:backgroundRemoval t="27917" b="61806" l="30703" r="48281">
                        <a14:foregroundMark x1="33672" y1="34722" x2="33672" y2="34722"/>
                        <a14:foregroundMark x1="31484" y1="41944" x2="31484" y2="41944"/>
                        <a14:foregroundMark x1="47578" y1="46250" x2="47578" y2="46250"/>
                        <a14:foregroundMark x1="43750" y1="57639" x2="43750" y2="57639"/>
                        <a14:foregroundMark x1="41172" y1="59028" x2="44375" y2="55972"/>
                        <a14:foregroundMark x1="47578" y1="50556" x2="47578" y2="43750"/>
                        <a14:foregroundMark x1="37344" y1="59028" x2="40156" y2="60417"/>
                        <a14:foregroundMark x1="47734" y1="39028" x2="46406" y2="34861"/>
                        <a14:foregroundMark x1="39531" y1="62083" x2="39531" y2="62083"/>
                        <a14:foregroundMark x1="30859" y1="42083" x2="30859" y2="42083"/>
                        <a14:foregroundMark x1="39766" y1="27917" x2="39766" y2="27917"/>
                        <a14:foregroundMark x1="48281" y1="42083" x2="48281" y2="42083"/>
                      </a14:backgroundRemoval>
                    </a14:imgEffect>
                  </a14:imgLayer>
                </a14:imgProps>
              </a:ext>
              <a:ext uri="{28A0092B-C50C-407E-A947-70E740481C1C}">
                <a14:useLocalDpi xmlns:a14="http://schemas.microsoft.com/office/drawing/2010/main" val="0"/>
              </a:ext>
            </a:extLst>
          </a:blip>
          <a:srcRect l="29019" t="24931" r="50326" b="35865"/>
          <a:stretch/>
        </p:blipFill>
        <p:spPr bwMode="auto">
          <a:xfrm>
            <a:off x="2511917" y="2091393"/>
            <a:ext cx="404226" cy="431556"/>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20" descr="Image result for SNowflake tecnology">
            <a:extLst>
              <a:ext uri="{FF2B5EF4-FFF2-40B4-BE49-F238E27FC236}">
                <a16:creationId xmlns:a16="http://schemas.microsoft.com/office/drawing/2014/main" id="{67EAC6BF-B93A-4227-BFE2-2556EF150EE8}"/>
              </a:ext>
            </a:extLst>
          </p:cNvPr>
          <p:cNvPicPr>
            <a:picLocks noChangeAspect="1" noChangeArrowheads="1"/>
          </p:cNvPicPr>
          <p:nvPr/>
        </p:nvPicPr>
        <p:blipFill rotWithShape="1">
          <a:blip r:embed="rId18">
            <a:extLst>
              <a:ext uri="{BEBA8EAE-BF5A-486C-A8C5-ECC9F3942E4B}">
                <a14:imgProps xmlns:a14="http://schemas.microsoft.com/office/drawing/2010/main">
                  <a14:imgLayer r:embed="rId19">
                    <a14:imgEffect>
                      <a14:backgroundRemoval t="30857" b="69714" l="1452" r="23065">
                        <a14:foregroundMark x1="7258" y1="42286" x2="7258" y2="42286"/>
                        <a14:foregroundMark x1="15968" y1="40571" x2="15968" y2="40571"/>
                        <a14:foregroundMark x1="18710" y1="50571" x2="18710" y2="50571"/>
                        <a14:foregroundMark x1="5161" y1="52286" x2="5161" y2="52286"/>
                        <a14:foregroundMark x1="8387" y1="60286" x2="8387" y2="60286"/>
                        <a14:foregroundMark x1="10323" y1="51143" x2="10323" y2="51143"/>
                        <a14:foregroundMark x1="1452" y1="44286" x2="1452" y2="44286"/>
                        <a14:foregroundMark x1="15323" y1="58571" x2="15323" y2="58571"/>
                      </a14:backgroundRemoval>
                    </a14:imgEffect>
                  </a14:imgLayer>
                </a14:imgProps>
              </a:ext>
              <a:ext uri="{28A0092B-C50C-407E-A947-70E740481C1C}">
                <a14:useLocalDpi xmlns:a14="http://schemas.microsoft.com/office/drawing/2010/main" val="0"/>
              </a:ext>
            </a:extLst>
          </a:blip>
          <a:srcRect t="26090" r="74293" b="25308"/>
          <a:stretch/>
        </p:blipFill>
        <p:spPr bwMode="auto">
          <a:xfrm>
            <a:off x="3338942" y="1543988"/>
            <a:ext cx="325901" cy="347833"/>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C32CCBEC-9E8F-4763-9CA1-0261F8C7CFF6}"/>
              </a:ext>
            </a:extLst>
          </p:cNvPr>
          <p:cNvSpPr txBox="1"/>
          <p:nvPr/>
        </p:nvSpPr>
        <p:spPr>
          <a:xfrm>
            <a:off x="11082421" y="837356"/>
            <a:ext cx="1045080" cy="215444"/>
          </a:xfrm>
          <a:prstGeom prst="rect">
            <a:avLst/>
          </a:prstGeom>
          <a:noFill/>
        </p:spPr>
        <p:txBody>
          <a:bodyPr wrap="square" lIns="0" tIns="0" rIns="0" bIns="0" rtlCol="0">
            <a:spAutoFit/>
          </a:bodyPr>
          <a:lstStyle/>
          <a:p>
            <a:pPr algn="ctr"/>
            <a:r>
              <a:rPr lang="en-US" sz="1400" b="1" dirty="0">
                <a:solidFill>
                  <a:schemeClr val="tx1">
                    <a:lumMod val="50000"/>
                    <a:lumOff val="50000"/>
                  </a:schemeClr>
                </a:solidFill>
                <a:latin typeface="+mn-lt"/>
              </a:rPr>
              <a:t>LEGEND</a:t>
            </a:r>
          </a:p>
        </p:txBody>
      </p:sp>
      <p:sp>
        <p:nvSpPr>
          <p:cNvPr id="117" name="TextBox 116">
            <a:extLst>
              <a:ext uri="{FF2B5EF4-FFF2-40B4-BE49-F238E27FC236}">
                <a16:creationId xmlns:a16="http://schemas.microsoft.com/office/drawing/2014/main" id="{3203B431-A37A-4DF4-8015-C0BAB7992EBB}"/>
              </a:ext>
            </a:extLst>
          </p:cNvPr>
          <p:cNvSpPr txBox="1"/>
          <p:nvPr/>
        </p:nvSpPr>
        <p:spPr>
          <a:xfrm>
            <a:off x="6582653" y="2247482"/>
            <a:ext cx="855462" cy="335272"/>
          </a:xfrm>
          <a:prstGeom prst="rect">
            <a:avLst/>
          </a:prstGeom>
          <a:solidFill>
            <a:srgbClr val="F6CC79"/>
          </a:solidFill>
          <a:ln w="2857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1000" b="1" kern="0" dirty="0">
                <a:solidFill>
                  <a:prstClr val="white"/>
                </a:solidFill>
                <a:latin typeface="Calibri" charset="0"/>
                <a:ea typeface="Calibri" charset="0"/>
                <a:cs typeface="Calibri" charset="0"/>
              </a:rPr>
              <a:t>       TABLEAU</a:t>
            </a:r>
          </a:p>
        </p:txBody>
      </p:sp>
      <p:pic>
        <p:nvPicPr>
          <p:cNvPr id="63496" name="Picture 8" descr="Image result for tableau icon">
            <a:extLst>
              <a:ext uri="{FF2B5EF4-FFF2-40B4-BE49-F238E27FC236}">
                <a16:creationId xmlns:a16="http://schemas.microsoft.com/office/drawing/2014/main" id="{F2132535-CA5B-4665-A57A-BE29D1B4C55F}"/>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32536" t="10970" r="37692" b="59038"/>
          <a:stretch/>
        </p:blipFill>
        <p:spPr bwMode="auto">
          <a:xfrm>
            <a:off x="6618723" y="2302993"/>
            <a:ext cx="218511" cy="220117"/>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8FA60356-99A4-4538-97DC-8F0E23DADB48}"/>
              </a:ext>
            </a:extLst>
          </p:cNvPr>
          <p:cNvSpPr txBox="1"/>
          <p:nvPr/>
        </p:nvSpPr>
        <p:spPr>
          <a:xfrm>
            <a:off x="6582653" y="2764794"/>
            <a:ext cx="855462" cy="335272"/>
          </a:xfrm>
          <a:prstGeom prst="rect">
            <a:avLst/>
          </a:prstGeom>
          <a:solidFill>
            <a:srgbClr val="F6CC79"/>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endParaRPr lang="en-US" sz="1000" b="1" kern="0" dirty="0">
              <a:solidFill>
                <a:prstClr val="white"/>
              </a:solidFill>
              <a:latin typeface="Calibri" charset="0"/>
              <a:ea typeface="Calibri" charset="0"/>
              <a:cs typeface="Calibri" charset="0"/>
            </a:endParaRPr>
          </a:p>
        </p:txBody>
      </p:sp>
      <p:pic>
        <p:nvPicPr>
          <p:cNvPr id="63498" name="Picture 10" descr="Image result for cognos">
            <a:extLst>
              <a:ext uri="{FF2B5EF4-FFF2-40B4-BE49-F238E27FC236}">
                <a16:creationId xmlns:a16="http://schemas.microsoft.com/office/drawing/2014/main" id="{413994F7-B7C6-43A9-A013-1DF9D83E77C8}"/>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7960" t="37584" r="7933" b="41613"/>
          <a:stretch/>
        </p:blipFill>
        <p:spPr bwMode="auto">
          <a:xfrm>
            <a:off x="6655049" y="2850156"/>
            <a:ext cx="751882" cy="18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4445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71E8EF3-F6DC-43B9-B8EB-4F4A66017DD3}"/>
              </a:ext>
            </a:extLst>
          </p:cNvPr>
          <p:cNvGraphicFramePr>
            <a:graphicFrameLocks noGrp="1"/>
          </p:cNvGraphicFramePr>
          <p:nvPr>
            <p:extLst>
              <p:ext uri="{D42A27DB-BD31-4B8C-83A1-F6EECF244321}">
                <p14:modId xmlns:p14="http://schemas.microsoft.com/office/powerpoint/2010/main" val="1079123278"/>
              </p:ext>
            </p:extLst>
          </p:nvPr>
        </p:nvGraphicFramePr>
        <p:xfrm>
          <a:off x="346365" y="790480"/>
          <a:ext cx="11499270" cy="5555183"/>
        </p:xfrm>
        <a:graphic>
          <a:graphicData uri="http://schemas.openxmlformats.org/drawingml/2006/table">
            <a:tbl>
              <a:tblPr firstRow="1" bandRow="1">
                <a:tableStyleId>{7DF18680-E054-41AD-8BC1-D1AEF772440D}</a:tableStyleId>
              </a:tblPr>
              <a:tblGrid>
                <a:gridCol w="3011055">
                  <a:extLst>
                    <a:ext uri="{9D8B030D-6E8A-4147-A177-3AD203B41FA5}">
                      <a16:colId xmlns:a16="http://schemas.microsoft.com/office/drawing/2014/main" val="3650689208"/>
                    </a:ext>
                  </a:extLst>
                </a:gridCol>
                <a:gridCol w="3309697">
                  <a:extLst>
                    <a:ext uri="{9D8B030D-6E8A-4147-A177-3AD203B41FA5}">
                      <a16:colId xmlns:a16="http://schemas.microsoft.com/office/drawing/2014/main" val="3216592221"/>
                    </a:ext>
                  </a:extLst>
                </a:gridCol>
                <a:gridCol w="532631">
                  <a:extLst>
                    <a:ext uri="{9D8B030D-6E8A-4147-A177-3AD203B41FA5}">
                      <a16:colId xmlns:a16="http://schemas.microsoft.com/office/drawing/2014/main" val="1227559041"/>
                    </a:ext>
                  </a:extLst>
                </a:gridCol>
                <a:gridCol w="4091709">
                  <a:extLst>
                    <a:ext uri="{9D8B030D-6E8A-4147-A177-3AD203B41FA5}">
                      <a16:colId xmlns:a16="http://schemas.microsoft.com/office/drawing/2014/main" val="1832467376"/>
                    </a:ext>
                  </a:extLst>
                </a:gridCol>
                <a:gridCol w="554178">
                  <a:extLst>
                    <a:ext uri="{9D8B030D-6E8A-4147-A177-3AD203B41FA5}">
                      <a16:colId xmlns:a16="http://schemas.microsoft.com/office/drawing/2014/main" val="1947602252"/>
                    </a:ext>
                  </a:extLst>
                </a:gridCol>
              </a:tblGrid>
              <a:tr h="520673">
                <a:tc gridSpan="5">
                  <a:txBody>
                    <a:bodyPr/>
                    <a:lstStyle/>
                    <a:p>
                      <a:pPr algn="ctr"/>
                      <a:r>
                        <a:rPr lang="en-US" sz="1600" dirty="0"/>
                        <a:t>EVALUATION CRITERIA AND FINDINGS</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41006438"/>
                  </a:ext>
                </a:extLst>
              </a:tr>
              <a:tr h="520673">
                <a:tc>
                  <a:txBody>
                    <a:bodyPr/>
                    <a:lstStyle/>
                    <a:p>
                      <a:pPr algn="ctr"/>
                      <a:r>
                        <a:rPr lang="en-US" sz="1200" b="1" dirty="0">
                          <a:solidFill>
                            <a:schemeClr val="bg1"/>
                          </a:solidFill>
                        </a:rPr>
                        <a:t>EVALUATION CRITERIA</a:t>
                      </a:r>
                    </a:p>
                  </a:txBody>
                  <a:tcPr anchor="ctr"/>
                </a:tc>
                <a:tc gridSpan="2">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MICROSOFT ROADMAP ALIGNED</a:t>
                      </a:r>
                      <a:endParaRPr lang="en-US" sz="1200" b="1" dirty="0">
                        <a:solidFill>
                          <a:schemeClr val="bg1"/>
                        </a:solidFill>
                        <a:latin typeface="Calibri" panose="020F0502020204030204" pitchFamily="34" charset="0"/>
                        <a:cs typeface="Calibri" panose="020F0502020204030204" pitchFamily="34" charset="0"/>
                      </a:endParaRPr>
                    </a:p>
                  </a:txBody>
                  <a:tcPr anchor="ctr">
                    <a:solidFill>
                      <a:srgbClr val="00B050"/>
                    </a:solidFill>
                  </a:tcPr>
                </a:tc>
                <a:tc hMerge="1">
                  <a:txBody>
                    <a:bodyPr/>
                    <a:lstStyle/>
                    <a:p>
                      <a:endParaRPr lang="en-US" dirty="0"/>
                    </a:p>
                  </a:txBody>
                  <a:tcPr/>
                </a:tc>
                <a:tc gridSpan="2">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BEST OF BREED ON AZURE</a:t>
                      </a:r>
                      <a:endParaRPr lang="en-US" sz="1200" b="1" dirty="0">
                        <a:solidFill>
                          <a:schemeClr val="bg1"/>
                        </a:solidFill>
                        <a:latin typeface="Calibri" panose="020F0502020204030204" pitchFamily="34" charset="0"/>
                        <a:cs typeface="Calibri" panose="020F0502020204030204" pitchFamily="34" charset="0"/>
                      </a:endParaRPr>
                    </a:p>
                  </a:txBody>
                  <a:tcPr anchor="ctr">
                    <a:solidFill>
                      <a:srgbClr val="60B3FF"/>
                    </a:solidFill>
                  </a:tcPr>
                </a:tc>
                <a:tc hMerge="1">
                  <a:txBody>
                    <a:bodyPr/>
                    <a:lstStyle/>
                    <a:p>
                      <a:endParaRPr lang="en-US" dirty="0"/>
                    </a:p>
                  </a:txBody>
                  <a:tcPr/>
                </a:tc>
                <a:extLst>
                  <a:ext uri="{0D108BD9-81ED-4DB2-BD59-A6C34878D82A}">
                    <a16:rowId xmlns:a16="http://schemas.microsoft.com/office/drawing/2014/main" val="903390645"/>
                  </a:ext>
                </a:extLst>
              </a:tr>
              <a:tr h="885644">
                <a:tc>
                  <a:txBody>
                    <a:bodyPr/>
                    <a:lstStyle/>
                    <a:p>
                      <a:pPr algn="ctr"/>
                      <a:r>
                        <a:rPr lang="en-US" sz="1200" b="1" dirty="0">
                          <a:solidFill>
                            <a:srgbClr val="0070C0"/>
                          </a:solidFill>
                        </a:rPr>
                        <a:t>USE CASE COVERAGE </a:t>
                      </a:r>
                    </a:p>
                    <a:p>
                      <a:pPr algn="ctr"/>
                      <a:r>
                        <a:rPr lang="en-US" sz="1200" b="0" dirty="0">
                          <a:solidFill>
                            <a:srgbClr val="0070C0"/>
                          </a:solidFill>
                        </a:rPr>
                        <a:t>(Analytical</a:t>
                      </a:r>
                      <a:r>
                        <a:rPr lang="en-US" sz="1200" b="0" baseline="0" dirty="0">
                          <a:solidFill>
                            <a:srgbClr val="0070C0"/>
                          </a:solidFill>
                        </a:rPr>
                        <a:t>, Governance, AI/ML)</a:t>
                      </a:r>
                      <a:endParaRPr lang="en-US" sz="1200" b="0" dirty="0">
                        <a:solidFill>
                          <a:srgbClr val="0070C0"/>
                        </a:solidFill>
                        <a:latin typeface="Calibri" panose="020F0502020204030204" pitchFamily="34" charset="0"/>
                        <a:cs typeface="Calibri" panose="020F0502020204030204" pitchFamily="34" charset="0"/>
                      </a:endParaRPr>
                    </a:p>
                  </a:txBody>
                  <a:tcPr anchor="ctr"/>
                </a:tc>
                <a:tc>
                  <a:txBody>
                    <a:bodyPr/>
                    <a:lstStyle/>
                    <a:p>
                      <a:pPr marL="171450" indent="-171450" algn="l" defTabSz="913645" rtl="0" eaLnBrk="1" latinLnBrk="0" hangingPunct="1">
                        <a:buFont typeface="Courier New" panose="02070309020205020404" pitchFamily="49" charset="0"/>
                        <a:buChar char="o"/>
                      </a:pPr>
                      <a:r>
                        <a:rPr lang="en-US" sz="1200" kern="1200" baseline="0" dirty="0"/>
                        <a:t>Babylon provides data management- tagging, lineage, governance, quality and metadata</a:t>
                      </a:r>
                    </a:p>
                    <a:p>
                      <a:pPr marL="171450" indent="-171450" algn="l" defTabSz="913645" rtl="0" eaLnBrk="1" latinLnBrk="0" hangingPunct="1">
                        <a:buFont typeface="Courier New" panose="02070309020205020404" pitchFamily="49" charset="0"/>
                        <a:buChar char="o"/>
                      </a:pPr>
                      <a:r>
                        <a:rPr lang="en-US" sz="1200" kern="1200" baseline="0" dirty="0"/>
                        <a:t>Synapse Analytics - unified ingest, orchestration, dataflow</a:t>
                      </a:r>
                    </a:p>
                    <a:p>
                      <a:pPr marL="171450" indent="-171450" algn="l" defTabSz="913645" rtl="0" eaLnBrk="1" latinLnBrk="0" hangingPunct="1">
                        <a:buFont typeface="Courier New" panose="02070309020205020404" pitchFamily="49" charset="0"/>
                        <a:buChar char="o"/>
                      </a:pPr>
                      <a:r>
                        <a:rPr lang="en-US" sz="1200" kern="1200" baseline="0" dirty="0"/>
                        <a:t>Supports both  structured and unstructured datasets</a:t>
                      </a:r>
                    </a:p>
                  </a:txBody>
                  <a:tcPr anchor="ctr">
                    <a:lnR w="12700" cmpd="sng">
                      <a:noFill/>
                    </a:lnR>
                  </a:tcPr>
                </a:tc>
                <a:tc>
                  <a:txBody>
                    <a:bodyPr/>
                    <a:lstStyle/>
                    <a:p>
                      <a:endParaRPr lang="en-US" sz="2000"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Additional process/tools required for data management, ingest,  unstructured datasets</a:t>
                      </a: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46584586"/>
                  </a:ext>
                </a:extLst>
              </a:tr>
              <a:tr h="599130">
                <a:tc>
                  <a:txBody>
                    <a:bodyPr/>
                    <a:lstStyle/>
                    <a:p>
                      <a:pPr algn="ctr"/>
                      <a:r>
                        <a:rPr lang="en-US" sz="1200" b="1" dirty="0">
                          <a:solidFill>
                            <a:srgbClr val="0070C0"/>
                          </a:solidFill>
                        </a:rPr>
                        <a:t>COST EFFICIENCIES </a:t>
                      </a:r>
                    </a:p>
                    <a:p>
                      <a:pPr algn="ctr"/>
                      <a:r>
                        <a:rPr lang="en-US" sz="1200" b="0" dirty="0">
                          <a:solidFill>
                            <a:srgbClr val="0070C0"/>
                          </a:solidFill>
                        </a:rPr>
                        <a:t>(Price</a:t>
                      </a:r>
                      <a:r>
                        <a:rPr lang="en-US" sz="1200" b="0" baseline="0" dirty="0">
                          <a:solidFill>
                            <a:srgbClr val="0070C0"/>
                          </a:solidFill>
                        </a:rPr>
                        <a:t> - performance)</a:t>
                      </a:r>
                      <a:endParaRPr lang="en-US" sz="1200" b="0" dirty="0">
                        <a:solidFill>
                          <a:srgbClr val="0070C0"/>
                        </a:solidFill>
                        <a:latin typeface="Calibri" panose="020F0502020204030204" pitchFamily="34" charset="0"/>
                        <a:cs typeface="Calibri" panose="020F0502020204030204" pitchFamily="34" charset="0"/>
                      </a:endParaRPr>
                    </a:p>
                  </a:txBody>
                  <a:tcPr anchor="ctr"/>
                </a:tc>
                <a:tc>
                  <a:txBody>
                    <a:bodyPr/>
                    <a:lstStyle/>
                    <a:p>
                      <a:pPr marL="171450" indent="-171450" algn="l" defTabSz="913645" rtl="0" eaLnBrk="1" latinLnBrk="0" hangingPunct="1">
                        <a:buFont typeface="Courier New" panose="02070309020205020404" pitchFamily="49" charset="0"/>
                        <a:buChar char="o"/>
                      </a:pPr>
                      <a:r>
                        <a:rPr lang="en-US" sz="1200" kern="1200" baseline="0" dirty="0"/>
                        <a:t>Lower price performance $ per Query per Hour </a:t>
                      </a:r>
                      <a:r>
                        <a:rPr lang="en-US" sz="1200" b="1" kern="1200" baseline="0" dirty="0"/>
                        <a:t>?</a:t>
                      </a:r>
                      <a:endParaRPr lang="en-US" sz="1200" b="1" kern="1200" baseline="0" dirty="0">
                        <a:solidFill>
                          <a:schemeClr val="dk1"/>
                        </a:solidFill>
                        <a:latin typeface="Calibri" panose="020F0502020204030204" pitchFamily="34" charset="0"/>
                        <a:ea typeface="+mn-ea"/>
                        <a:cs typeface="Calibri" panose="020F0502020204030204" pitchFamily="34" charset="0"/>
                      </a:endParaRPr>
                    </a:p>
                  </a:txBody>
                  <a:tcPr anchor="ctr">
                    <a:lnR w="12700" cmpd="sng">
                      <a:noFill/>
                    </a:lnR>
                  </a:tcPr>
                </a:tc>
                <a:tc>
                  <a:txBody>
                    <a:bodyPr/>
                    <a:lstStyle/>
                    <a:p>
                      <a:endParaRPr lang="en-US" sz="2000"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Storage Cost can be slightly higher  against standard Object store cost?</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38577402"/>
                  </a:ext>
                </a:extLst>
              </a:tr>
              <a:tr h="885644">
                <a:tc>
                  <a:txBody>
                    <a:bodyPr/>
                    <a:lstStyle/>
                    <a:p>
                      <a:pPr algn="ctr"/>
                      <a:r>
                        <a:rPr lang="en-US" sz="1200" b="1" dirty="0">
                          <a:solidFill>
                            <a:srgbClr val="0070C0"/>
                          </a:solidFill>
                        </a:rPr>
                        <a:t>EASE OF ADOPTION</a:t>
                      </a:r>
                    </a:p>
                    <a:p>
                      <a:pPr algn="ctr"/>
                      <a:r>
                        <a:rPr lang="en-US" sz="1200" b="0" dirty="0">
                          <a:solidFill>
                            <a:srgbClr val="0070C0"/>
                          </a:solidFill>
                        </a:rPr>
                        <a:t>(Skillset, Development time, Migration)</a:t>
                      </a:r>
                      <a:endParaRPr lang="en-US" sz="1200" b="0" dirty="0">
                        <a:solidFill>
                          <a:srgbClr val="0070C0"/>
                        </a:solidFill>
                        <a:latin typeface="Calibri" panose="020F0502020204030204" pitchFamily="34" charset="0"/>
                        <a:cs typeface="Calibri" panose="020F0502020204030204" pitchFamily="34" charset="0"/>
                      </a:endParaRPr>
                    </a:p>
                  </a:txBody>
                  <a:tcPr anchor="ctr"/>
                </a:tc>
                <a:tc>
                  <a:txBody>
                    <a:bodyPr/>
                    <a:lstStyle/>
                    <a:p>
                      <a:pPr marL="171450" marR="0" lvl="0"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Integrated Development environment (Studio)</a:t>
                      </a:r>
                    </a:p>
                    <a:p>
                      <a:pPr marL="171450" marR="0" lvl="0"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Continuous Integration &amp; deployment using Azure DevOps</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nchor="ctr">
                    <a:lnR w="12700" cmpd="sng">
                      <a:noFill/>
                    </a:lnR>
                  </a:tcPr>
                </a:tc>
                <a:tc>
                  <a:txBody>
                    <a:bodyPr/>
                    <a:lstStyle/>
                    <a:p>
                      <a:endParaRPr lang="en-US" sz="2000"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GUI based and SQL Like Interface</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Accelerator for Schema and Data Migration </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08781112"/>
                  </a:ext>
                </a:extLst>
              </a:tr>
              <a:tr h="834503">
                <a:tc>
                  <a:txBody>
                    <a:bodyPr/>
                    <a:lstStyle/>
                    <a:p>
                      <a:pPr algn="ctr"/>
                      <a:r>
                        <a:rPr lang="en-US" sz="1200" b="1" dirty="0">
                          <a:solidFill>
                            <a:srgbClr val="0070C0"/>
                          </a:solidFill>
                        </a:rPr>
                        <a:t>OPERATIONAL SUSTAINABILITY </a:t>
                      </a:r>
                      <a:r>
                        <a:rPr lang="en-US" sz="1200" b="0" dirty="0">
                          <a:solidFill>
                            <a:srgbClr val="0070C0"/>
                          </a:solidFill>
                        </a:rPr>
                        <a:t>(Maintainability,</a:t>
                      </a:r>
                      <a:r>
                        <a:rPr lang="en-US" sz="1200" b="0" baseline="0" dirty="0">
                          <a:solidFill>
                            <a:srgbClr val="0070C0"/>
                          </a:solidFill>
                        </a:rPr>
                        <a:t> Scalability, Reliability )</a:t>
                      </a:r>
                      <a:endParaRPr lang="en-US" sz="1200" b="0" dirty="0">
                        <a:solidFill>
                          <a:srgbClr val="0070C0"/>
                        </a:solidFill>
                        <a:latin typeface="Calibri" panose="020F0502020204030204" pitchFamily="34" charset="0"/>
                        <a:cs typeface="Calibri" panose="020F0502020204030204" pitchFamily="34" charset="0"/>
                      </a:endParaRPr>
                    </a:p>
                  </a:txBody>
                  <a:tcPr anchor="ctr"/>
                </a:tc>
                <a:tc>
                  <a:txBody>
                    <a:bodyPr/>
                    <a:lstStyle/>
                    <a:p>
                      <a:pPr marL="171450" indent="-171450" algn="l" defTabSz="913645" rtl="0" eaLnBrk="1" latinLnBrk="0" hangingPunct="1">
                        <a:buFont typeface="Courier New" panose="02070309020205020404" pitchFamily="49" charset="0"/>
                        <a:buChar char="o"/>
                      </a:pPr>
                      <a:r>
                        <a:rPr lang="en-US" sz="1200" kern="1200" baseline="0" dirty="0"/>
                        <a:t>Single pane of glass for all services</a:t>
                      </a:r>
                    </a:p>
                    <a:p>
                      <a:pPr marL="171450" indent="-171450" algn="l" defTabSz="913645" rtl="0" eaLnBrk="1" latinLnBrk="0" hangingPunct="1">
                        <a:buFont typeface="Courier New" panose="02070309020205020404" pitchFamily="49" charset="0"/>
                        <a:buChar char="o"/>
                      </a:pPr>
                      <a:r>
                        <a:rPr lang="en-US" sz="1200" kern="1200" baseline="0" dirty="0"/>
                        <a:t>Integration with Azure Monitor and Log Analytics </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nchor="ctr">
                    <a:lnR w="12700" cmpd="sng">
                      <a:noFill/>
                    </a:lnR>
                  </a:tcPr>
                </a:tc>
                <a:tc>
                  <a:txBody>
                    <a:bodyPr/>
                    <a:lstStyle/>
                    <a:p>
                      <a:endParaRPr lang="en-US" sz="2000"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Multiple Access paths to Individual Service Management</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Online Scaling Snowflake  </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76639152"/>
                  </a:ext>
                </a:extLst>
              </a:tr>
              <a:tr h="834503">
                <a:tc>
                  <a:txBody>
                    <a:bodyPr/>
                    <a:lstStyle/>
                    <a:p>
                      <a:pPr algn="ctr"/>
                      <a:r>
                        <a:rPr lang="en-US" sz="1200" b="1" kern="1200" dirty="0">
                          <a:solidFill>
                            <a:srgbClr val="0070C0"/>
                          </a:solidFill>
                          <a:latin typeface="+mn-lt"/>
                          <a:ea typeface="+mn-ea"/>
                          <a:cs typeface="+mn-cs"/>
                        </a:rPr>
                        <a:t>SECURITY</a:t>
                      </a:r>
                    </a:p>
                  </a:txBody>
                  <a:tcPr anchor="ct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Native Row, Column Level  &amp; Dynamic Data Mask Security</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Advanced Threat Protection</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solidFill>
                            <a:schemeClr val="dk1"/>
                          </a:solidFill>
                          <a:latin typeface="Calibri" panose="020F0502020204030204" pitchFamily="34" charset="0"/>
                          <a:ea typeface="+mn-ea"/>
                          <a:cs typeface="Calibri" panose="020F0502020204030204" pitchFamily="34" charset="0"/>
                        </a:rPr>
                        <a:t>All capabilities within the same VNET significantly reducing network hops</a:t>
                      </a:r>
                    </a:p>
                  </a:txBody>
                  <a:tcPr anchor="ctr">
                    <a:lnR w="12700" cmpd="sng">
                      <a:noFill/>
                    </a:lnR>
                  </a:tcPr>
                </a:tc>
                <a:tc>
                  <a:txBody>
                    <a:bodyPr/>
                    <a:lstStyle/>
                    <a:p>
                      <a:endParaRPr lang="en-US" sz="2000"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Secure View Based Security control </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baseline="0" dirty="0"/>
                        <a:t>No Native Azure Active Directory Integration</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44337709"/>
                  </a:ext>
                </a:extLst>
              </a:tr>
            </a:tbl>
          </a:graphicData>
        </a:graphic>
      </p:graphicFrame>
      <p:grpSp>
        <p:nvGrpSpPr>
          <p:cNvPr id="10" name="Group 9">
            <a:extLst>
              <a:ext uri="{FF2B5EF4-FFF2-40B4-BE49-F238E27FC236}">
                <a16:creationId xmlns:a16="http://schemas.microsoft.com/office/drawing/2014/main" id="{D4CCE6BC-060B-40CA-8771-C9EBF13D2F75}"/>
              </a:ext>
            </a:extLst>
          </p:cNvPr>
          <p:cNvGrpSpPr/>
          <p:nvPr/>
        </p:nvGrpSpPr>
        <p:grpSpPr>
          <a:xfrm>
            <a:off x="10481189" y="157361"/>
            <a:ext cx="212210" cy="213188"/>
            <a:chOff x="6850380" y="147484"/>
            <a:chExt cx="561176" cy="561176"/>
          </a:xfrm>
        </p:grpSpPr>
        <p:sp>
          <p:nvSpPr>
            <p:cNvPr id="11" name="Oval 10">
              <a:extLst>
                <a:ext uri="{FF2B5EF4-FFF2-40B4-BE49-F238E27FC236}">
                  <a16:creationId xmlns:a16="http://schemas.microsoft.com/office/drawing/2014/main" id="{0CE670D6-460D-4F49-82DF-A7178FD228FC}"/>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2" name="Pie 39">
              <a:extLst>
                <a:ext uri="{FF2B5EF4-FFF2-40B4-BE49-F238E27FC236}">
                  <a16:creationId xmlns:a16="http://schemas.microsoft.com/office/drawing/2014/main" id="{AC00C555-0C30-4EA9-855D-B5B45CAF04AF}"/>
                </a:ext>
              </a:extLst>
            </p:cNvPr>
            <p:cNvSpPr/>
            <p:nvPr/>
          </p:nvSpPr>
          <p:spPr bwMode="auto">
            <a:xfrm>
              <a:off x="6858676" y="155780"/>
              <a:ext cx="544584" cy="544584"/>
            </a:xfrm>
            <a:prstGeom prst="pie">
              <a:avLst>
                <a:gd name="adj1" fmla="val 16326429"/>
                <a:gd name="adj2" fmla="val 21505513"/>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16" name="Oval 15">
            <a:extLst>
              <a:ext uri="{FF2B5EF4-FFF2-40B4-BE49-F238E27FC236}">
                <a16:creationId xmlns:a16="http://schemas.microsoft.com/office/drawing/2014/main" id="{987D996C-BAE7-47EE-AFD3-77D628D75AFD}"/>
              </a:ext>
            </a:extLst>
          </p:cNvPr>
          <p:cNvSpPr/>
          <p:nvPr/>
        </p:nvSpPr>
        <p:spPr bwMode="auto">
          <a:xfrm>
            <a:off x="10813425" y="154210"/>
            <a:ext cx="212210" cy="213188"/>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a:t>
            </a:r>
            <a:endParaRPr lang="en-US" sz="2800" b="1" dirty="0"/>
          </a:p>
        </p:txBody>
      </p:sp>
      <p:grpSp>
        <p:nvGrpSpPr>
          <p:cNvPr id="21" name="Group 20">
            <a:extLst>
              <a:ext uri="{FF2B5EF4-FFF2-40B4-BE49-F238E27FC236}">
                <a16:creationId xmlns:a16="http://schemas.microsoft.com/office/drawing/2014/main" id="{0ADDAB65-D032-46A3-940C-58170DAD235F}"/>
              </a:ext>
            </a:extLst>
          </p:cNvPr>
          <p:cNvGrpSpPr/>
          <p:nvPr/>
        </p:nvGrpSpPr>
        <p:grpSpPr>
          <a:xfrm>
            <a:off x="11470802" y="3184630"/>
            <a:ext cx="212210" cy="181427"/>
            <a:chOff x="6850380" y="147484"/>
            <a:chExt cx="561176" cy="561176"/>
          </a:xfrm>
        </p:grpSpPr>
        <p:sp>
          <p:nvSpPr>
            <p:cNvPr id="22" name="Oval 21">
              <a:extLst>
                <a:ext uri="{FF2B5EF4-FFF2-40B4-BE49-F238E27FC236}">
                  <a16:creationId xmlns:a16="http://schemas.microsoft.com/office/drawing/2014/main" id="{FEF2FF89-C32C-4029-8A61-10DAA6FFD4C0}"/>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23" name="Pie 42">
              <a:extLst>
                <a:ext uri="{FF2B5EF4-FFF2-40B4-BE49-F238E27FC236}">
                  <a16:creationId xmlns:a16="http://schemas.microsoft.com/office/drawing/2014/main" id="{0A50A719-B1C8-4CAE-82D7-73393EE569E0}"/>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5" name="Group 44">
            <a:extLst>
              <a:ext uri="{FF2B5EF4-FFF2-40B4-BE49-F238E27FC236}">
                <a16:creationId xmlns:a16="http://schemas.microsoft.com/office/drawing/2014/main" id="{271819EE-947A-49E2-B182-9507AFDDFA1E}"/>
              </a:ext>
            </a:extLst>
          </p:cNvPr>
          <p:cNvGrpSpPr/>
          <p:nvPr/>
        </p:nvGrpSpPr>
        <p:grpSpPr>
          <a:xfrm>
            <a:off x="6791519" y="2345486"/>
            <a:ext cx="212210" cy="181427"/>
            <a:chOff x="6850380" y="147484"/>
            <a:chExt cx="561176" cy="561176"/>
          </a:xfrm>
        </p:grpSpPr>
        <p:sp>
          <p:nvSpPr>
            <p:cNvPr id="46" name="Oval 45">
              <a:extLst>
                <a:ext uri="{FF2B5EF4-FFF2-40B4-BE49-F238E27FC236}">
                  <a16:creationId xmlns:a16="http://schemas.microsoft.com/office/drawing/2014/main" id="{BBCE0B1F-2540-4E82-A727-341436F22725}"/>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47" name="Pie 33">
              <a:extLst>
                <a:ext uri="{FF2B5EF4-FFF2-40B4-BE49-F238E27FC236}">
                  <a16:creationId xmlns:a16="http://schemas.microsoft.com/office/drawing/2014/main" id="{0C2DFAA6-2C58-44E1-A137-112C6ACE3DC7}"/>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8" name="Group 47">
            <a:extLst>
              <a:ext uri="{FF2B5EF4-FFF2-40B4-BE49-F238E27FC236}">
                <a16:creationId xmlns:a16="http://schemas.microsoft.com/office/drawing/2014/main" id="{B4133EFE-9C74-46D5-A475-D91AA5622A14}"/>
              </a:ext>
            </a:extLst>
          </p:cNvPr>
          <p:cNvGrpSpPr/>
          <p:nvPr/>
        </p:nvGrpSpPr>
        <p:grpSpPr>
          <a:xfrm>
            <a:off x="6791519" y="4748682"/>
            <a:ext cx="212210" cy="181427"/>
            <a:chOff x="6850380" y="147484"/>
            <a:chExt cx="561176" cy="561176"/>
          </a:xfrm>
        </p:grpSpPr>
        <p:sp>
          <p:nvSpPr>
            <p:cNvPr id="49" name="Oval 48">
              <a:extLst>
                <a:ext uri="{FF2B5EF4-FFF2-40B4-BE49-F238E27FC236}">
                  <a16:creationId xmlns:a16="http://schemas.microsoft.com/office/drawing/2014/main" id="{35563C49-04E6-4E80-97AA-D5A17D1BED9D}"/>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0" name="Pie 42">
              <a:extLst>
                <a:ext uri="{FF2B5EF4-FFF2-40B4-BE49-F238E27FC236}">
                  <a16:creationId xmlns:a16="http://schemas.microsoft.com/office/drawing/2014/main" id="{BD816F3B-6082-4C7E-8F0D-C3F5D3D52CD2}"/>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54" name="Group 53">
            <a:extLst>
              <a:ext uri="{FF2B5EF4-FFF2-40B4-BE49-F238E27FC236}">
                <a16:creationId xmlns:a16="http://schemas.microsoft.com/office/drawing/2014/main" id="{7FD5128F-0C98-40B6-9901-8C068784D8DC}"/>
              </a:ext>
            </a:extLst>
          </p:cNvPr>
          <p:cNvGrpSpPr/>
          <p:nvPr/>
        </p:nvGrpSpPr>
        <p:grpSpPr>
          <a:xfrm>
            <a:off x="6791519" y="5606658"/>
            <a:ext cx="212210" cy="181427"/>
            <a:chOff x="6850380" y="147484"/>
            <a:chExt cx="561176" cy="561176"/>
          </a:xfrm>
        </p:grpSpPr>
        <p:sp>
          <p:nvSpPr>
            <p:cNvPr id="55" name="Oval 54">
              <a:extLst>
                <a:ext uri="{FF2B5EF4-FFF2-40B4-BE49-F238E27FC236}">
                  <a16:creationId xmlns:a16="http://schemas.microsoft.com/office/drawing/2014/main" id="{85244D0D-E983-471F-A8AD-8ED214F57F1D}"/>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6" name="Pie 33">
              <a:extLst>
                <a:ext uri="{FF2B5EF4-FFF2-40B4-BE49-F238E27FC236}">
                  <a16:creationId xmlns:a16="http://schemas.microsoft.com/office/drawing/2014/main" id="{451CBD8D-AF92-43B8-BBF8-654C4522B17C}"/>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57" name="Group 56">
            <a:extLst>
              <a:ext uri="{FF2B5EF4-FFF2-40B4-BE49-F238E27FC236}">
                <a16:creationId xmlns:a16="http://schemas.microsoft.com/office/drawing/2014/main" id="{F9A58203-5117-4E73-BE54-45665C922831}"/>
              </a:ext>
            </a:extLst>
          </p:cNvPr>
          <p:cNvGrpSpPr/>
          <p:nvPr/>
        </p:nvGrpSpPr>
        <p:grpSpPr>
          <a:xfrm>
            <a:off x="6791519" y="3910302"/>
            <a:ext cx="212210" cy="181427"/>
            <a:chOff x="6850380" y="147484"/>
            <a:chExt cx="561176" cy="561176"/>
          </a:xfrm>
        </p:grpSpPr>
        <p:sp>
          <p:nvSpPr>
            <p:cNvPr id="58" name="Oval 57">
              <a:extLst>
                <a:ext uri="{FF2B5EF4-FFF2-40B4-BE49-F238E27FC236}">
                  <a16:creationId xmlns:a16="http://schemas.microsoft.com/office/drawing/2014/main" id="{4ED264F5-28C7-4EC8-8E7C-B988CB0293F5}"/>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9" name="Pie 42">
              <a:extLst>
                <a:ext uri="{FF2B5EF4-FFF2-40B4-BE49-F238E27FC236}">
                  <a16:creationId xmlns:a16="http://schemas.microsoft.com/office/drawing/2014/main" id="{6FA08CE4-C787-4AE5-B128-51C218D7406A}"/>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 name="Group 3">
            <a:extLst>
              <a:ext uri="{FF2B5EF4-FFF2-40B4-BE49-F238E27FC236}">
                <a16:creationId xmlns:a16="http://schemas.microsoft.com/office/drawing/2014/main" id="{705C7E1D-D685-4029-8524-1E5F9707A163}"/>
              </a:ext>
            </a:extLst>
          </p:cNvPr>
          <p:cNvGrpSpPr/>
          <p:nvPr/>
        </p:nvGrpSpPr>
        <p:grpSpPr>
          <a:xfrm>
            <a:off x="11470802" y="2310548"/>
            <a:ext cx="212210" cy="196114"/>
            <a:chOff x="7268208" y="300679"/>
            <a:chExt cx="212210" cy="196114"/>
          </a:xfrm>
        </p:grpSpPr>
        <p:grpSp>
          <p:nvGrpSpPr>
            <p:cNvPr id="60" name="Group 59">
              <a:extLst>
                <a:ext uri="{FF2B5EF4-FFF2-40B4-BE49-F238E27FC236}">
                  <a16:creationId xmlns:a16="http://schemas.microsoft.com/office/drawing/2014/main" id="{1E3840BB-98A1-43B9-9DA1-EB5027F342DC}"/>
                </a:ext>
              </a:extLst>
            </p:cNvPr>
            <p:cNvGrpSpPr/>
            <p:nvPr/>
          </p:nvGrpSpPr>
          <p:grpSpPr>
            <a:xfrm>
              <a:off x="7268208" y="308821"/>
              <a:ext cx="212210" cy="181427"/>
              <a:chOff x="6850380" y="147484"/>
              <a:chExt cx="561176" cy="561176"/>
            </a:xfrm>
          </p:grpSpPr>
          <p:sp>
            <p:nvSpPr>
              <p:cNvPr id="61" name="Oval 60">
                <a:extLst>
                  <a:ext uri="{FF2B5EF4-FFF2-40B4-BE49-F238E27FC236}">
                    <a16:creationId xmlns:a16="http://schemas.microsoft.com/office/drawing/2014/main" id="{0C95235C-1725-4B17-8914-CA47578454E9}"/>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62" name="Pie 33">
                <a:extLst>
                  <a:ext uri="{FF2B5EF4-FFF2-40B4-BE49-F238E27FC236}">
                    <a16:creationId xmlns:a16="http://schemas.microsoft.com/office/drawing/2014/main" id="{41D043A8-F92A-4169-BC37-785DDF5F4FA4}"/>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63" name="Partial Circle 62">
              <a:extLst>
                <a:ext uri="{FF2B5EF4-FFF2-40B4-BE49-F238E27FC236}">
                  <a16:creationId xmlns:a16="http://schemas.microsoft.com/office/drawing/2014/main" id="{6DD79EF5-FCEF-4285-8985-5ADB2098F9E7}"/>
                </a:ext>
              </a:extLst>
            </p:cNvPr>
            <p:cNvSpPr/>
            <p:nvPr/>
          </p:nvSpPr>
          <p:spPr bwMode="auto">
            <a:xfrm flipV="1">
              <a:off x="7271345" y="300679"/>
              <a:ext cx="205936" cy="196114"/>
            </a:xfrm>
            <a:prstGeom prst="pie">
              <a:avLst>
                <a:gd name="adj1" fmla="val 0"/>
                <a:gd name="adj2" fmla="val 10768365"/>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64" name="Group 63">
            <a:extLst>
              <a:ext uri="{FF2B5EF4-FFF2-40B4-BE49-F238E27FC236}">
                <a16:creationId xmlns:a16="http://schemas.microsoft.com/office/drawing/2014/main" id="{47930F62-4C90-4E7A-99D7-95EA02DD0091}"/>
              </a:ext>
            </a:extLst>
          </p:cNvPr>
          <p:cNvGrpSpPr/>
          <p:nvPr/>
        </p:nvGrpSpPr>
        <p:grpSpPr>
          <a:xfrm>
            <a:off x="6791519" y="3162635"/>
            <a:ext cx="212210" cy="181427"/>
            <a:chOff x="6850380" y="147484"/>
            <a:chExt cx="561176" cy="561176"/>
          </a:xfrm>
        </p:grpSpPr>
        <p:sp>
          <p:nvSpPr>
            <p:cNvPr id="65" name="Oval 64">
              <a:extLst>
                <a:ext uri="{FF2B5EF4-FFF2-40B4-BE49-F238E27FC236}">
                  <a16:creationId xmlns:a16="http://schemas.microsoft.com/office/drawing/2014/main" id="{F5C3B6DA-9390-4834-A84E-695D34FCA352}"/>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66" name="Pie 33">
              <a:extLst>
                <a:ext uri="{FF2B5EF4-FFF2-40B4-BE49-F238E27FC236}">
                  <a16:creationId xmlns:a16="http://schemas.microsoft.com/office/drawing/2014/main" id="{2F0D3A1F-F70F-4579-AD7C-EDC6E529243D}"/>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0" name="Group 39">
            <a:extLst>
              <a:ext uri="{FF2B5EF4-FFF2-40B4-BE49-F238E27FC236}">
                <a16:creationId xmlns:a16="http://schemas.microsoft.com/office/drawing/2014/main" id="{5FCC5AB5-0D1D-449E-AB3F-0B4607FB0872}"/>
              </a:ext>
            </a:extLst>
          </p:cNvPr>
          <p:cNvGrpSpPr/>
          <p:nvPr/>
        </p:nvGrpSpPr>
        <p:grpSpPr>
          <a:xfrm>
            <a:off x="11476243" y="5828154"/>
            <a:ext cx="212210" cy="181427"/>
            <a:chOff x="6850380" y="147484"/>
            <a:chExt cx="561176" cy="561176"/>
          </a:xfrm>
        </p:grpSpPr>
        <p:sp>
          <p:nvSpPr>
            <p:cNvPr id="41" name="Oval 40">
              <a:extLst>
                <a:ext uri="{FF2B5EF4-FFF2-40B4-BE49-F238E27FC236}">
                  <a16:creationId xmlns:a16="http://schemas.microsoft.com/office/drawing/2014/main" id="{62E8F4EA-14B6-4E44-89C2-C373C31A4DEF}"/>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42" name="Pie 42">
              <a:extLst>
                <a:ext uri="{FF2B5EF4-FFF2-40B4-BE49-F238E27FC236}">
                  <a16:creationId xmlns:a16="http://schemas.microsoft.com/office/drawing/2014/main" id="{E352FFBE-D145-43C4-BB1A-ACA681C57F86}"/>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3" name="Group 42">
            <a:extLst>
              <a:ext uri="{FF2B5EF4-FFF2-40B4-BE49-F238E27FC236}">
                <a16:creationId xmlns:a16="http://schemas.microsoft.com/office/drawing/2014/main" id="{CA9AAEBD-CE89-4E59-9BAF-E4088394A4A8}"/>
              </a:ext>
            </a:extLst>
          </p:cNvPr>
          <p:cNvGrpSpPr/>
          <p:nvPr/>
        </p:nvGrpSpPr>
        <p:grpSpPr>
          <a:xfrm>
            <a:off x="11476243" y="4932423"/>
            <a:ext cx="212210" cy="196114"/>
            <a:chOff x="7268208" y="300679"/>
            <a:chExt cx="212210" cy="196114"/>
          </a:xfrm>
        </p:grpSpPr>
        <p:grpSp>
          <p:nvGrpSpPr>
            <p:cNvPr id="44" name="Group 43">
              <a:extLst>
                <a:ext uri="{FF2B5EF4-FFF2-40B4-BE49-F238E27FC236}">
                  <a16:creationId xmlns:a16="http://schemas.microsoft.com/office/drawing/2014/main" id="{58453C66-A032-42C5-832E-3FDACA388703}"/>
                </a:ext>
              </a:extLst>
            </p:cNvPr>
            <p:cNvGrpSpPr/>
            <p:nvPr/>
          </p:nvGrpSpPr>
          <p:grpSpPr>
            <a:xfrm>
              <a:off x="7268208" y="308821"/>
              <a:ext cx="212210" cy="181427"/>
              <a:chOff x="6850380" y="147484"/>
              <a:chExt cx="561176" cy="561176"/>
            </a:xfrm>
          </p:grpSpPr>
          <p:sp>
            <p:nvSpPr>
              <p:cNvPr id="52" name="Oval 51">
                <a:extLst>
                  <a:ext uri="{FF2B5EF4-FFF2-40B4-BE49-F238E27FC236}">
                    <a16:creationId xmlns:a16="http://schemas.microsoft.com/office/drawing/2014/main" id="{F8724F1A-CA32-4C1F-9766-161EDAD22A3F}"/>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3" name="Pie 33">
                <a:extLst>
                  <a:ext uri="{FF2B5EF4-FFF2-40B4-BE49-F238E27FC236}">
                    <a16:creationId xmlns:a16="http://schemas.microsoft.com/office/drawing/2014/main" id="{360CB069-4861-4288-A56C-717447057C26}"/>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51" name="Partial Circle 50">
              <a:extLst>
                <a:ext uri="{FF2B5EF4-FFF2-40B4-BE49-F238E27FC236}">
                  <a16:creationId xmlns:a16="http://schemas.microsoft.com/office/drawing/2014/main" id="{83412EE1-B3D7-4585-B99C-49FBFE7DC785}"/>
                </a:ext>
              </a:extLst>
            </p:cNvPr>
            <p:cNvSpPr/>
            <p:nvPr/>
          </p:nvSpPr>
          <p:spPr bwMode="auto">
            <a:xfrm flipV="1">
              <a:off x="7271345" y="300679"/>
              <a:ext cx="205936" cy="196114"/>
            </a:xfrm>
            <a:prstGeom prst="pie">
              <a:avLst>
                <a:gd name="adj1" fmla="val 0"/>
                <a:gd name="adj2" fmla="val 10768365"/>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grpSp>
      <p:grpSp>
        <p:nvGrpSpPr>
          <p:cNvPr id="67" name="Group 66">
            <a:extLst>
              <a:ext uri="{FF2B5EF4-FFF2-40B4-BE49-F238E27FC236}">
                <a16:creationId xmlns:a16="http://schemas.microsoft.com/office/drawing/2014/main" id="{5D786EF2-4ACC-43D9-94B4-FE9922DE41A7}"/>
              </a:ext>
            </a:extLst>
          </p:cNvPr>
          <p:cNvGrpSpPr/>
          <p:nvPr/>
        </p:nvGrpSpPr>
        <p:grpSpPr>
          <a:xfrm>
            <a:off x="11476243" y="4050682"/>
            <a:ext cx="212210" cy="196114"/>
            <a:chOff x="7268208" y="300679"/>
            <a:chExt cx="212210" cy="196114"/>
          </a:xfrm>
        </p:grpSpPr>
        <p:grpSp>
          <p:nvGrpSpPr>
            <p:cNvPr id="68" name="Group 67">
              <a:extLst>
                <a:ext uri="{FF2B5EF4-FFF2-40B4-BE49-F238E27FC236}">
                  <a16:creationId xmlns:a16="http://schemas.microsoft.com/office/drawing/2014/main" id="{047C0732-AE12-4DB0-A91A-772EEF5B326A}"/>
                </a:ext>
              </a:extLst>
            </p:cNvPr>
            <p:cNvGrpSpPr/>
            <p:nvPr/>
          </p:nvGrpSpPr>
          <p:grpSpPr>
            <a:xfrm>
              <a:off x="7268208" y="308821"/>
              <a:ext cx="212210" cy="181427"/>
              <a:chOff x="6850380" y="147484"/>
              <a:chExt cx="561176" cy="561176"/>
            </a:xfrm>
          </p:grpSpPr>
          <p:sp>
            <p:nvSpPr>
              <p:cNvPr id="70" name="Oval 69">
                <a:extLst>
                  <a:ext uri="{FF2B5EF4-FFF2-40B4-BE49-F238E27FC236}">
                    <a16:creationId xmlns:a16="http://schemas.microsoft.com/office/drawing/2014/main" id="{AB2EB0A0-8428-404F-8788-B51FFAEBE24B}"/>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71" name="Pie 33">
                <a:extLst>
                  <a:ext uri="{FF2B5EF4-FFF2-40B4-BE49-F238E27FC236}">
                    <a16:creationId xmlns:a16="http://schemas.microsoft.com/office/drawing/2014/main" id="{5564F90D-C4FE-4DC1-AA93-C763F667067A}"/>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69" name="Partial Circle 68">
              <a:extLst>
                <a:ext uri="{FF2B5EF4-FFF2-40B4-BE49-F238E27FC236}">
                  <a16:creationId xmlns:a16="http://schemas.microsoft.com/office/drawing/2014/main" id="{41CA1BAC-1951-4F37-B32A-309EB5FEF8A6}"/>
                </a:ext>
              </a:extLst>
            </p:cNvPr>
            <p:cNvSpPr/>
            <p:nvPr/>
          </p:nvSpPr>
          <p:spPr bwMode="auto">
            <a:xfrm flipV="1">
              <a:off x="7271345" y="300679"/>
              <a:ext cx="205936" cy="196114"/>
            </a:xfrm>
            <a:prstGeom prst="pie">
              <a:avLst>
                <a:gd name="adj1" fmla="val 0"/>
                <a:gd name="adj2" fmla="val 10768365"/>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grpSp>
    </p:spTree>
    <p:extLst>
      <p:ext uri="{BB962C8B-B14F-4D97-AF65-F5344CB8AC3E}">
        <p14:creationId xmlns:p14="http://schemas.microsoft.com/office/powerpoint/2010/main" val="16395770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26B3-84D1-4427-B64D-FEC7EF6ABD83}"/>
              </a:ext>
            </a:extLst>
          </p:cNvPr>
          <p:cNvSpPr>
            <a:spLocks noGrp="1"/>
          </p:cNvSpPr>
          <p:nvPr>
            <p:ph type="title"/>
          </p:nvPr>
        </p:nvSpPr>
        <p:spPr/>
        <p:txBody>
          <a:bodyPr/>
          <a:lstStyle/>
          <a:p>
            <a:r>
              <a:rPr lang="en-US" dirty="0"/>
              <a:t>Compare &amp; Contrast – Synapse vs. Snowflake</a:t>
            </a:r>
          </a:p>
        </p:txBody>
      </p:sp>
      <p:graphicFrame>
        <p:nvGraphicFramePr>
          <p:cNvPr id="4" name="Table 4">
            <a:extLst>
              <a:ext uri="{FF2B5EF4-FFF2-40B4-BE49-F238E27FC236}">
                <a16:creationId xmlns:a16="http://schemas.microsoft.com/office/drawing/2014/main" id="{CF6FB11F-DD19-4768-B3E4-54A682B98AC8}"/>
              </a:ext>
            </a:extLst>
          </p:cNvPr>
          <p:cNvGraphicFramePr>
            <a:graphicFrameLocks noGrp="1"/>
          </p:cNvGraphicFramePr>
          <p:nvPr>
            <p:extLst>
              <p:ext uri="{D42A27DB-BD31-4B8C-83A1-F6EECF244321}">
                <p14:modId xmlns:p14="http://schemas.microsoft.com/office/powerpoint/2010/main" val="1033324863"/>
              </p:ext>
            </p:extLst>
          </p:nvPr>
        </p:nvGraphicFramePr>
        <p:xfrm>
          <a:off x="215900" y="776437"/>
          <a:ext cx="11612306" cy="5591400"/>
        </p:xfrm>
        <a:graphic>
          <a:graphicData uri="http://schemas.openxmlformats.org/drawingml/2006/table">
            <a:tbl>
              <a:tblPr firstRow="1" bandRow="1">
                <a:tableStyleId>{7DF18680-E054-41AD-8BC1-D1AEF772440D}</a:tableStyleId>
              </a:tblPr>
              <a:tblGrid>
                <a:gridCol w="1338580">
                  <a:extLst>
                    <a:ext uri="{9D8B030D-6E8A-4147-A177-3AD203B41FA5}">
                      <a16:colId xmlns:a16="http://schemas.microsoft.com/office/drawing/2014/main" val="1330629018"/>
                    </a:ext>
                  </a:extLst>
                </a:gridCol>
                <a:gridCol w="5819714">
                  <a:extLst>
                    <a:ext uri="{9D8B030D-6E8A-4147-A177-3AD203B41FA5}">
                      <a16:colId xmlns:a16="http://schemas.microsoft.com/office/drawing/2014/main" val="4154844657"/>
                    </a:ext>
                  </a:extLst>
                </a:gridCol>
                <a:gridCol w="4454012">
                  <a:extLst>
                    <a:ext uri="{9D8B030D-6E8A-4147-A177-3AD203B41FA5}">
                      <a16:colId xmlns:a16="http://schemas.microsoft.com/office/drawing/2014/main" val="1281111025"/>
                    </a:ext>
                  </a:extLst>
                </a:gridCol>
              </a:tblGrid>
              <a:tr h="625671">
                <a:tc>
                  <a:txBody>
                    <a:bodyPr/>
                    <a:lstStyle/>
                    <a:p>
                      <a:pPr algn="ctr"/>
                      <a:r>
                        <a:rPr lang="en-US" sz="1400" b="0" kern="1200" dirty="0">
                          <a:solidFill>
                            <a:schemeClr val="tx2"/>
                          </a:solidFill>
                          <a:latin typeface="+mn-lt"/>
                          <a:ea typeface="+mn-ea"/>
                          <a:cs typeface="+mn-cs"/>
                        </a:rPr>
                        <a:t>SUBJECT AREA</a:t>
                      </a:r>
                    </a:p>
                  </a:txBody>
                  <a:tcPr anchor="ctr">
                    <a:solidFill>
                      <a:schemeClr val="accent3">
                        <a:lumMod val="20000"/>
                        <a:lumOff val="80000"/>
                      </a:schemeClr>
                    </a:solidFill>
                  </a:tcPr>
                </a:tc>
                <a:tc>
                  <a:txBody>
                    <a:bodyPr/>
                    <a:lstStyle/>
                    <a:p>
                      <a:pPr algn="ctr"/>
                      <a:r>
                        <a:rPr lang="en-US" sz="1400" b="0" kern="1200" dirty="0">
                          <a:solidFill>
                            <a:schemeClr val="tx2"/>
                          </a:solidFill>
                          <a:latin typeface="+mn-lt"/>
                          <a:ea typeface="+mn-ea"/>
                          <a:cs typeface="+mn-cs"/>
                        </a:rPr>
                        <a:t>KEY SYNAPSE DIFFERENTIATORS</a:t>
                      </a:r>
                    </a:p>
                  </a:txBody>
                  <a:tcPr anchor="ctr">
                    <a:solidFill>
                      <a:schemeClr val="accent3">
                        <a:lumMod val="20000"/>
                        <a:lumOff val="80000"/>
                      </a:schemeClr>
                    </a:solidFill>
                  </a:tcPr>
                </a:tc>
                <a:tc>
                  <a:txBody>
                    <a:bodyPr/>
                    <a:lstStyle/>
                    <a:p>
                      <a:pPr algn="ctr"/>
                      <a:r>
                        <a:rPr lang="en-US" sz="1400" b="0" kern="1200" dirty="0">
                          <a:solidFill>
                            <a:schemeClr val="tx2"/>
                          </a:solidFill>
                          <a:latin typeface="+mn-lt"/>
                          <a:ea typeface="+mn-ea"/>
                          <a:cs typeface="+mn-cs"/>
                        </a:rPr>
                        <a:t>SNOWFLAKE’S SOLUTION ALTERNATIVE</a:t>
                      </a:r>
                    </a:p>
                  </a:txBody>
                  <a:tcPr anchor="ctr">
                    <a:solidFill>
                      <a:schemeClr val="accent3">
                        <a:lumMod val="20000"/>
                        <a:lumOff val="80000"/>
                      </a:schemeClr>
                    </a:solidFill>
                  </a:tcPr>
                </a:tc>
                <a:extLst>
                  <a:ext uri="{0D108BD9-81ED-4DB2-BD59-A6C34878D82A}">
                    <a16:rowId xmlns:a16="http://schemas.microsoft.com/office/drawing/2014/main" val="3996379917"/>
                  </a:ext>
                </a:extLst>
              </a:tr>
              <a:tr h="454357">
                <a:tc>
                  <a:txBody>
                    <a:bodyPr/>
                    <a:lstStyle/>
                    <a:p>
                      <a:pPr algn="ctr" fontAlgn="t"/>
                      <a:r>
                        <a:rPr lang="en-US" sz="1000" b="1" i="0" u="none" strike="noStrike" kern="1200" dirty="0">
                          <a:solidFill>
                            <a:srgbClr val="0070C0"/>
                          </a:solidFill>
                          <a:effectLst/>
                          <a:latin typeface="+mn-lt"/>
                          <a:ea typeface="+mn-ea"/>
                          <a:cs typeface="+mn-cs"/>
                        </a:rPr>
                        <a:t>UNIFIED PLATFORM</a:t>
                      </a:r>
                    </a:p>
                  </a:txBody>
                  <a:tcPr marL="7620" marR="7620" marT="7620" marB="0"/>
                </a:tc>
                <a:tc>
                  <a:txBody>
                    <a:bodyPr/>
                    <a:lstStyle/>
                    <a:p>
                      <a:pPr algn="l" fontAlgn="t"/>
                      <a:r>
                        <a:rPr lang="en-US" sz="1000" b="0" i="0" u="none" strike="noStrike" dirty="0">
                          <a:solidFill>
                            <a:srgbClr val="171717"/>
                          </a:solidFill>
                          <a:effectLst/>
                          <a:latin typeface="+mn-lt"/>
                        </a:rPr>
                        <a:t> Unified platform &amp; experience - Ingest, Explore, Prep, and Serve all in a single pane of glass</a:t>
                      </a:r>
                      <a:br>
                        <a:rPr lang="en-US" sz="1000" b="0" i="0" u="none" strike="noStrike" dirty="0">
                          <a:solidFill>
                            <a:srgbClr val="171717"/>
                          </a:solidFill>
                          <a:effectLst/>
                          <a:latin typeface="+mn-lt"/>
                        </a:rPr>
                      </a:br>
                      <a:r>
                        <a:rPr lang="en-US" sz="1000" b="0" i="0" u="none" strike="noStrike" dirty="0">
                          <a:solidFill>
                            <a:srgbClr val="171717"/>
                          </a:solidFill>
                          <a:effectLst/>
                          <a:latin typeface="+mn-lt"/>
                        </a:rPr>
                        <a:t>Azure Data Discovery &amp; Governance (Babylon) - A single pane of glass to Inventory data; Discover &amp; curate; Assess compliance &amp; protection; Set &amp; manage data policy</a:t>
                      </a:r>
                    </a:p>
                  </a:txBody>
                  <a:tcPr marR="7620" marT="7620" marB="0"/>
                </a:tc>
                <a:tc>
                  <a:txBody>
                    <a:bodyPr/>
                    <a:lstStyle/>
                    <a:p>
                      <a:pPr algn="l" rtl="0" fontAlgn="t"/>
                      <a:r>
                        <a:rPr lang="en-US" sz="1000" b="0" i="0" u="none" strike="noStrike" dirty="0">
                          <a:solidFill>
                            <a:srgbClr val="000000"/>
                          </a:solidFill>
                          <a:effectLst/>
                          <a:latin typeface="+mn-lt"/>
                        </a:rPr>
                        <a:t>Multi-tool experience (e.g., ADF for ingestion, Snowflake for explore, prep, </a:t>
                      </a:r>
                      <a:r>
                        <a:rPr lang="en-US" sz="1000" b="0" i="0" u="none" strike="noStrike" dirty="0" err="1">
                          <a:solidFill>
                            <a:srgbClr val="000000"/>
                          </a:solidFill>
                          <a:effectLst/>
                          <a:latin typeface="+mn-lt"/>
                        </a:rPr>
                        <a:t>PowerBI</a:t>
                      </a:r>
                      <a:r>
                        <a:rPr lang="en-US" sz="1000" b="0" i="0" u="none" strike="noStrike" dirty="0">
                          <a:solidFill>
                            <a:srgbClr val="000000"/>
                          </a:solidFill>
                          <a:effectLst/>
                          <a:latin typeface="+mn-lt"/>
                        </a:rPr>
                        <a:t> for Serve</a:t>
                      </a:r>
                    </a:p>
                  </a:txBody>
                  <a:tcPr marR="7620" marT="7620" marB="0"/>
                </a:tc>
                <a:extLst>
                  <a:ext uri="{0D108BD9-81ED-4DB2-BD59-A6C34878D82A}">
                    <a16:rowId xmlns:a16="http://schemas.microsoft.com/office/drawing/2014/main" val="2774076182"/>
                  </a:ext>
                </a:extLst>
              </a:tr>
              <a:tr h="345161">
                <a:tc>
                  <a:txBody>
                    <a:bodyPr/>
                    <a:lstStyle/>
                    <a:p>
                      <a:pPr algn="ctr" fontAlgn="t"/>
                      <a:r>
                        <a:rPr lang="en-US" sz="1000" b="1" i="0" u="none" strike="noStrike" kern="1200" dirty="0">
                          <a:solidFill>
                            <a:srgbClr val="0070C0"/>
                          </a:solidFill>
                          <a:effectLst/>
                          <a:latin typeface="+mn-lt"/>
                          <a:ea typeface="+mn-ea"/>
                          <a:cs typeface="+mn-cs"/>
                        </a:rPr>
                        <a:t>UNSTRUCTURED DATA SUPPORT</a:t>
                      </a:r>
                    </a:p>
                  </a:txBody>
                  <a:tcPr marL="7620" marR="7620" marT="7620" marB="0"/>
                </a:tc>
                <a:tc>
                  <a:txBody>
                    <a:bodyPr/>
                    <a:lstStyle/>
                    <a:p>
                      <a:pPr algn="l" fontAlgn="t"/>
                      <a:r>
                        <a:rPr lang="en-US" sz="1000" b="1" i="0" u="none" strike="noStrike" dirty="0">
                          <a:solidFill>
                            <a:srgbClr val="FF0000"/>
                          </a:solidFill>
                          <a:effectLst/>
                          <a:latin typeface="+mn-lt"/>
                        </a:rPr>
                        <a:t>Synapse supports structured and unstructured data – Kunal?</a:t>
                      </a:r>
                    </a:p>
                  </a:txBody>
                  <a:tcPr marR="7620" marT="7620" marB="0"/>
                </a:tc>
                <a:tc>
                  <a:txBody>
                    <a:bodyPr/>
                    <a:lstStyle/>
                    <a:p>
                      <a:pPr algn="l" rtl="0"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817049787"/>
                  </a:ext>
                </a:extLst>
              </a:tr>
              <a:tr h="345161">
                <a:tc>
                  <a:txBody>
                    <a:bodyPr/>
                    <a:lstStyle/>
                    <a:p>
                      <a:pPr algn="ctr" fontAlgn="t"/>
                      <a:r>
                        <a:rPr lang="en-US" sz="1000" b="1" i="0" u="none" strike="noStrike" kern="1200" dirty="0">
                          <a:solidFill>
                            <a:srgbClr val="0070C0"/>
                          </a:solidFill>
                          <a:effectLst/>
                          <a:latin typeface="+mn-lt"/>
                          <a:ea typeface="+mn-ea"/>
                          <a:cs typeface="+mn-cs"/>
                        </a:rPr>
                        <a:t>SECURITY</a:t>
                      </a:r>
                    </a:p>
                  </a:txBody>
                  <a:tcPr marL="7620" marR="7620" marT="7620" marB="0"/>
                </a:tc>
                <a:tc>
                  <a:txBody>
                    <a:bodyPr/>
                    <a:lstStyle/>
                    <a:p>
                      <a:pPr algn="l" fontAlgn="t"/>
                      <a:r>
                        <a:rPr lang="en-US" sz="1000" b="0" i="0" u="none" strike="noStrike" dirty="0">
                          <a:solidFill>
                            <a:srgbClr val="171717"/>
                          </a:solidFill>
                          <a:effectLst/>
                          <a:latin typeface="+mn-lt"/>
                        </a:rPr>
                        <a:t>All services work within the same, single VNET (virtual network)  </a:t>
                      </a:r>
                      <a:r>
                        <a:rPr lang="en-US" sz="1000" b="1" i="0" u="none" strike="noStrike" dirty="0">
                          <a:solidFill>
                            <a:srgbClr val="FF0000"/>
                          </a:solidFill>
                          <a:effectLst/>
                          <a:latin typeface="+mn-lt"/>
                        </a:rPr>
                        <a:t>– Kunal, can you elaborate?</a:t>
                      </a:r>
                      <a:endParaRPr lang="en-US" sz="1000" b="0" i="0" u="none" strike="noStrike" dirty="0">
                        <a:solidFill>
                          <a:srgbClr val="FF0000"/>
                        </a:solidFill>
                        <a:effectLst/>
                        <a:latin typeface="+mn-lt"/>
                      </a:endParaRPr>
                    </a:p>
                  </a:txBody>
                  <a:tcPr marR="7620" marT="7620" marB="0"/>
                </a:tc>
                <a:tc>
                  <a:txBody>
                    <a:bodyPr/>
                    <a:lstStyle/>
                    <a:p>
                      <a:pPr algn="l" fontAlgn="t"/>
                      <a:r>
                        <a:rPr lang="en-US" sz="1000" b="0" i="0" u="none" strike="noStrike" dirty="0">
                          <a:solidFill>
                            <a:srgbClr val="000000"/>
                          </a:solidFill>
                          <a:effectLst/>
                          <a:latin typeface="+mn-lt"/>
                        </a:rPr>
                        <a:t>Snowflake provides virtual private IP option. But works as SaaS</a:t>
                      </a:r>
                    </a:p>
                  </a:txBody>
                  <a:tcPr marR="7620" marT="7620" marB="0"/>
                </a:tc>
                <a:extLst>
                  <a:ext uri="{0D108BD9-81ED-4DB2-BD59-A6C34878D82A}">
                    <a16:rowId xmlns:a16="http://schemas.microsoft.com/office/drawing/2014/main" val="3467949662"/>
                  </a:ext>
                </a:extLst>
              </a:tr>
              <a:tr h="345161">
                <a:tc>
                  <a:txBody>
                    <a:bodyPr/>
                    <a:lstStyle/>
                    <a:p>
                      <a:pPr algn="ctr" fontAlgn="t"/>
                      <a:r>
                        <a:rPr lang="en-US" sz="1000" b="1" i="0" u="none" strike="noStrike" kern="1200" dirty="0">
                          <a:solidFill>
                            <a:srgbClr val="0070C0"/>
                          </a:solidFill>
                          <a:effectLst/>
                          <a:latin typeface="+mn-lt"/>
                          <a:ea typeface="+mn-ea"/>
                          <a:cs typeface="+mn-cs"/>
                        </a:rPr>
                        <a:t>LANGUAGE SUPPORT</a:t>
                      </a:r>
                    </a:p>
                  </a:txBody>
                  <a:tcPr marL="7620" marR="7620" marT="7620" marB="0"/>
                </a:tc>
                <a:tc>
                  <a:txBody>
                    <a:bodyPr/>
                    <a:lstStyle/>
                    <a:p>
                      <a:pPr algn="l" fontAlgn="t"/>
                      <a:r>
                        <a:rPr lang="en-US" sz="1000" b="0" i="0" u="none" strike="noStrike" dirty="0">
                          <a:solidFill>
                            <a:srgbClr val="171717"/>
                          </a:solidFill>
                          <a:effectLst/>
                          <a:latin typeface="+mn-lt"/>
                        </a:rPr>
                        <a:t>Many modern languages support: SQL, Python, .NET, Java, Scala and R</a:t>
                      </a:r>
                    </a:p>
                  </a:txBody>
                  <a:tcPr marR="7620" marT="7620" marB="0"/>
                </a:tc>
                <a:tc>
                  <a:txBody>
                    <a:bodyPr/>
                    <a:lstStyle/>
                    <a:p>
                      <a:pPr algn="l" fontAlgn="t"/>
                      <a:r>
                        <a:rPr lang="en-US" sz="1000" b="0" i="0" u="none" strike="noStrike" dirty="0">
                          <a:solidFill>
                            <a:srgbClr val="000000"/>
                          </a:solidFill>
                          <a:effectLst/>
                          <a:latin typeface="+mn-lt"/>
                        </a:rPr>
                        <a:t>Snowflake-provided  language support such as SQL,  Python, and Node.js, Go, .NET, and JavaScript</a:t>
                      </a:r>
                    </a:p>
                  </a:txBody>
                  <a:tcPr marR="7620" marT="7620" marB="0"/>
                </a:tc>
                <a:extLst>
                  <a:ext uri="{0D108BD9-81ED-4DB2-BD59-A6C34878D82A}">
                    <a16:rowId xmlns:a16="http://schemas.microsoft.com/office/drawing/2014/main" val="4139327372"/>
                  </a:ext>
                </a:extLst>
              </a:tr>
              <a:tr h="345161">
                <a:tc>
                  <a:txBody>
                    <a:bodyPr/>
                    <a:lstStyle/>
                    <a:p>
                      <a:pPr algn="ctr" fontAlgn="t"/>
                      <a:r>
                        <a:rPr lang="en-US" sz="1000" b="1" i="0" u="none" strike="noStrike" kern="1200" dirty="0">
                          <a:solidFill>
                            <a:srgbClr val="0070C0"/>
                          </a:solidFill>
                          <a:effectLst/>
                          <a:latin typeface="+mn-lt"/>
                          <a:ea typeface="+mn-ea"/>
                          <a:cs typeface="+mn-cs"/>
                        </a:rPr>
                        <a:t>STRREAM INGESTION</a:t>
                      </a:r>
                    </a:p>
                  </a:txBody>
                  <a:tcPr marL="7620" marR="7620" marT="7620" marB="0"/>
                </a:tc>
                <a:tc>
                  <a:txBody>
                    <a:bodyPr/>
                    <a:lstStyle/>
                    <a:p>
                      <a:pPr algn="l" fontAlgn="t"/>
                      <a:r>
                        <a:rPr lang="en-US" sz="1000" b="0" i="0" u="none" strike="noStrike" dirty="0">
                          <a:solidFill>
                            <a:srgbClr val="171717"/>
                          </a:solidFill>
                          <a:effectLst/>
                          <a:latin typeface="+mn-lt"/>
                        </a:rPr>
                        <a:t>Simple ingestion with Kafka/ADF</a:t>
                      </a:r>
                    </a:p>
                  </a:txBody>
                  <a:tcPr marR="7620" marT="7620" marB="0"/>
                </a:tc>
                <a:tc>
                  <a:txBody>
                    <a:bodyPr/>
                    <a:lstStyle/>
                    <a:p>
                      <a:pPr algn="l" fontAlgn="t"/>
                      <a:r>
                        <a:rPr lang="en-US" sz="1000" b="0" i="0" u="none" strike="noStrike" dirty="0">
                          <a:solidFill>
                            <a:srgbClr val="000000"/>
                          </a:solidFill>
                          <a:effectLst/>
                          <a:latin typeface="+mn-lt"/>
                        </a:rPr>
                        <a:t>Expensive ingestion using Kafka/</a:t>
                      </a:r>
                      <a:r>
                        <a:rPr lang="en-US" sz="1000" b="0" i="0" u="none" strike="noStrike" dirty="0" err="1">
                          <a:solidFill>
                            <a:srgbClr val="000000"/>
                          </a:solidFill>
                          <a:effectLst/>
                          <a:latin typeface="+mn-lt"/>
                        </a:rPr>
                        <a:t>Snowpipe</a:t>
                      </a:r>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3139401859"/>
                  </a:ext>
                </a:extLst>
              </a:tr>
              <a:tr h="345161">
                <a:tc>
                  <a:txBody>
                    <a:bodyPr/>
                    <a:lstStyle/>
                    <a:p>
                      <a:pPr algn="ctr" fontAlgn="t"/>
                      <a:r>
                        <a:rPr lang="en-US" sz="1000" b="1" i="0" u="none" strike="noStrike" kern="1200" dirty="0">
                          <a:solidFill>
                            <a:srgbClr val="0070C0"/>
                          </a:solidFill>
                          <a:effectLst/>
                          <a:latin typeface="+mn-lt"/>
                          <a:ea typeface="+mn-ea"/>
                          <a:cs typeface="+mn-cs"/>
                        </a:rPr>
                        <a:t>NOTEBOOKS</a:t>
                      </a:r>
                    </a:p>
                  </a:txBody>
                  <a:tcPr marL="7620" marR="7620" marT="7620" marB="0"/>
                </a:tc>
                <a:tc>
                  <a:txBody>
                    <a:bodyPr/>
                    <a:lstStyle/>
                    <a:p>
                      <a:pPr algn="l" fontAlgn="t"/>
                      <a:r>
                        <a:rPr lang="en-US" sz="1000" b="1" i="0" u="none" strike="noStrike" dirty="0">
                          <a:solidFill>
                            <a:srgbClr val="FF0000"/>
                          </a:solidFill>
                          <a:effectLst/>
                          <a:latin typeface="+mn-lt"/>
                        </a:rPr>
                        <a:t>Notebooks support – Kunal, can you elaborate; does Synapse support Notebooks?</a:t>
                      </a:r>
                    </a:p>
                  </a:txBody>
                  <a:tcPr marR="7620" marT="7620" marB="0"/>
                </a:tc>
                <a:tc>
                  <a:txBody>
                    <a:bodyPr/>
                    <a:lstStyle/>
                    <a:p>
                      <a:pPr algn="l"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2764312363"/>
                  </a:ext>
                </a:extLst>
              </a:tr>
              <a:tr h="345161">
                <a:tc>
                  <a:txBody>
                    <a:bodyPr/>
                    <a:lstStyle/>
                    <a:p>
                      <a:pPr algn="ctr" fontAlgn="t"/>
                      <a:r>
                        <a:rPr lang="en-US" sz="1000" b="1" i="0" u="none" strike="noStrike" kern="1200" dirty="0">
                          <a:solidFill>
                            <a:srgbClr val="0070C0"/>
                          </a:solidFill>
                          <a:effectLst/>
                          <a:latin typeface="+mn-lt"/>
                          <a:ea typeface="+mn-ea"/>
                          <a:cs typeface="+mn-cs"/>
                        </a:rPr>
                        <a:t>DATA MOVEMENT</a:t>
                      </a:r>
                    </a:p>
                  </a:txBody>
                  <a:tcPr marL="7620" marR="7620" marT="7620" marB="0"/>
                </a:tc>
                <a:tc>
                  <a:txBody>
                    <a:bodyPr/>
                    <a:lstStyle/>
                    <a:p>
                      <a:pPr algn="l" fontAlgn="t"/>
                      <a:r>
                        <a:rPr lang="en-US" sz="1000" b="0" i="0" u="none" strike="noStrike" dirty="0">
                          <a:solidFill>
                            <a:srgbClr val="171717"/>
                          </a:solidFill>
                          <a:effectLst/>
                          <a:latin typeface="+mn-lt"/>
                        </a:rPr>
                        <a:t>Code free data flows; Code-free data transformation, analytics at scale; and wrangling dataflow (preview)</a:t>
                      </a:r>
                    </a:p>
                  </a:txBody>
                  <a:tcPr marR="7620" marT="7620" marB="0"/>
                </a:tc>
                <a:tc>
                  <a:txBody>
                    <a:bodyPr/>
                    <a:lstStyle/>
                    <a:p>
                      <a:pPr algn="l"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3244161551"/>
                  </a:ext>
                </a:extLst>
              </a:tr>
              <a:tr h="345161">
                <a:tc>
                  <a:txBody>
                    <a:bodyPr/>
                    <a:lstStyle/>
                    <a:p>
                      <a:pPr algn="ctr" fontAlgn="t"/>
                      <a:r>
                        <a:rPr lang="en-US" sz="1000" b="1" i="0" u="none" strike="noStrike" kern="1200" dirty="0">
                          <a:solidFill>
                            <a:srgbClr val="0070C0"/>
                          </a:solidFill>
                          <a:effectLst/>
                          <a:latin typeface="+mn-lt"/>
                          <a:ea typeface="+mn-ea"/>
                          <a:cs typeface="+mn-cs"/>
                        </a:rPr>
                        <a:t>DATA INGESTION</a:t>
                      </a:r>
                    </a:p>
                  </a:txBody>
                  <a:tcPr marL="7620" marR="7620" marT="7620" marB="0"/>
                </a:tc>
                <a:tc>
                  <a:txBody>
                    <a:bodyPr/>
                    <a:lstStyle/>
                    <a:p>
                      <a:pPr algn="l" fontAlgn="t"/>
                      <a:r>
                        <a:rPr lang="en-US" sz="1000" b="1" i="0" u="none" strike="noStrike" dirty="0">
                          <a:solidFill>
                            <a:srgbClr val="171717"/>
                          </a:solidFill>
                          <a:effectLst/>
                          <a:latin typeface="+mn-lt"/>
                        </a:rPr>
                        <a:t>Polybase parallel structured streaming to directly load into Azure Blob Storage and SQL DW – Kunal, is it available in the ADF as well?</a:t>
                      </a:r>
                    </a:p>
                  </a:txBody>
                  <a:tcPr marR="7620" marT="7620" marB="0"/>
                </a:tc>
                <a:tc>
                  <a:txBody>
                    <a:bodyPr/>
                    <a:lstStyle/>
                    <a:p>
                      <a:pPr algn="l"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1854807776"/>
                  </a:ext>
                </a:extLst>
              </a:tr>
              <a:tr h="454357">
                <a:tc>
                  <a:txBody>
                    <a:bodyPr/>
                    <a:lstStyle/>
                    <a:p>
                      <a:pPr algn="ctr" fontAlgn="t"/>
                      <a:r>
                        <a:rPr lang="en-US" sz="1000" b="1" i="0" u="none" strike="noStrike" kern="1200" dirty="0">
                          <a:solidFill>
                            <a:srgbClr val="0070C0"/>
                          </a:solidFill>
                          <a:effectLst/>
                          <a:latin typeface="+mn-lt"/>
                          <a:ea typeface="+mn-ea"/>
                          <a:cs typeface="+mn-cs"/>
                        </a:rPr>
                        <a:t>CONCURRENCY</a:t>
                      </a:r>
                    </a:p>
                  </a:txBody>
                  <a:tcPr marL="7620" marR="7620" marT="7620" marB="0"/>
                </a:tc>
                <a:tc>
                  <a:txBody>
                    <a:bodyPr/>
                    <a:lstStyle/>
                    <a:p>
                      <a:pPr algn="l" fontAlgn="t"/>
                      <a:r>
                        <a:rPr lang="en-US" sz="1000" b="1" i="0" u="none" strike="noStrike" dirty="0">
                          <a:solidFill>
                            <a:srgbClr val="171717"/>
                          </a:solidFill>
                          <a:effectLst/>
                          <a:latin typeface="+mn-lt"/>
                        </a:rPr>
                        <a:t>High Concurrency (via scale out), Lower latency SLA (&lt;3 sec)</a:t>
                      </a:r>
                    </a:p>
                  </a:txBody>
                  <a:tcPr marR="7620" marT="7620" marB="0"/>
                </a:tc>
                <a:tc>
                  <a:txBody>
                    <a:bodyPr/>
                    <a:lstStyle/>
                    <a:p>
                      <a:pPr algn="l" fontAlgn="t"/>
                      <a:r>
                        <a:rPr lang="en-US" sz="1000" b="0" i="0" u="none" strike="noStrike" dirty="0">
                          <a:solidFill>
                            <a:srgbClr val="000000"/>
                          </a:solidFill>
                          <a:effectLst/>
                          <a:latin typeface="+mn-lt"/>
                        </a:rPr>
                        <a:t>Unlimited Concurrency: customers to create virtual warehouses (compute engines), which can run multiple workloads against the same data without a contention for resources</a:t>
                      </a:r>
                    </a:p>
                  </a:txBody>
                  <a:tcPr marR="7620" marT="7620" marB="0"/>
                </a:tc>
                <a:extLst>
                  <a:ext uri="{0D108BD9-81ED-4DB2-BD59-A6C34878D82A}">
                    <a16:rowId xmlns:a16="http://schemas.microsoft.com/office/drawing/2014/main" val="2266506978"/>
                  </a:ext>
                </a:extLst>
              </a:tr>
              <a:tr h="454357">
                <a:tc>
                  <a:txBody>
                    <a:bodyPr/>
                    <a:lstStyle/>
                    <a:p>
                      <a:pPr algn="ctr" fontAlgn="t"/>
                      <a:r>
                        <a:rPr lang="en-US" sz="1000" b="1" i="0" u="none" strike="noStrike" kern="1200" dirty="0">
                          <a:solidFill>
                            <a:srgbClr val="FF0000"/>
                          </a:solidFill>
                          <a:effectLst/>
                          <a:latin typeface="+mn-lt"/>
                          <a:ea typeface="+mn-ea"/>
                          <a:cs typeface="+mn-cs"/>
                        </a:rPr>
                        <a:t>KUNAL, PLEASE EXPLAIN</a:t>
                      </a:r>
                    </a:p>
                  </a:txBody>
                  <a:tcPr marL="7620" marR="7620" marT="7620" marB="0"/>
                </a:tc>
                <a:tc>
                  <a:txBody>
                    <a:bodyPr/>
                    <a:lstStyle/>
                    <a:p>
                      <a:pPr algn="l" fontAlgn="t"/>
                      <a:r>
                        <a:rPr lang="en-US" sz="1000" b="1" i="0" u="none" strike="noStrike" dirty="0">
                          <a:solidFill>
                            <a:srgbClr val="171717"/>
                          </a:solidFill>
                          <a:effectLst/>
                          <a:latin typeface="+mn-lt"/>
                        </a:rPr>
                        <a:t>ADF for data integration - serverless, scalable and Hybrid. Data movement at scale (up to 2GB/s in the cloud. Per job elasticity up to 4GB/s.  30+ PBs of data moved monthly; 2PB data from S3 to Blob in &lt;11 days; 1PB from S3 to Blob over 10Gbps private link</a:t>
                      </a:r>
                    </a:p>
                  </a:txBody>
                  <a:tcPr marR="7620" marT="7620" marB="0"/>
                </a:tc>
                <a:tc>
                  <a:txBody>
                    <a:bodyPr/>
                    <a:lstStyle/>
                    <a:p>
                      <a:pPr algn="l"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1621639691"/>
                  </a:ext>
                </a:extLst>
              </a:tr>
              <a:tr h="345161">
                <a:tc>
                  <a:txBody>
                    <a:bodyPr/>
                    <a:lstStyle/>
                    <a:p>
                      <a:pPr algn="ctr" fontAlgn="t"/>
                      <a:endParaRPr lang="en-US" sz="1000" b="1" i="0" u="none" strike="noStrike" kern="1200" dirty="0">
                        <a:solidFill>
                          <a:srgbClr val="0070C0"/>
                        </a:solidFill>
                        <a:effectLst/>
                        <a:latin typeface="+mn-lt"/>
                        <a:ea typeface="+mn-ea"/>
                        <a:cs typeface="+mn-cs"/>
                      </a:endParaRPr>
                    </a:p>
                  </a:txBody>
                  <a:tcPr marL="7620" marR="7620" marT="7620" marB="0"/>
                </a:tc>
                <a:tc>
                  <a:txBody>
                    <a:bodyPr/>
                    <a:lstStyle/>
                    <a:p>
                      <a:pPr algn="l" fontAlgn="t"/>
                      <a:r>
                        <a:rPr lang="en-US" sz="1000" b="1" i="0" u="none" strike="noStrike" dirty="0">
                          <a:solidFill>
                            <a:srgbClr val="171717"/>
                          </a:solidFill>
                          <a:effectLst/>
                          <a:latin typeface="+mn-lt"/>
                        </a:rPr>
                        <a:t>Data pipeline Orchestration at Scale; AML as a step in Data pipeline; ADF templates for head start</a:t>
                      </a:r>
                    </a:p>
                  </a:txBody>
                  <a:tcPr marR="7620" marT="7620" marB="0"/>
                </a:tc>
                <a:tc>
                  <a:txBody>
                    <a:bodyPr/>
                    <a:lstStyle/>
                    <a:p>
                      <a:pPr algn="l" fontAlgn="t"/>
                      <a:r>
                        <a:rPr lang="en-US" sz="1000" b="0" i="0" u="none" strike="noStrike" dirty="0" err="1">
                          <a:solidFill>
                            <a:srgbClr val="000000"/>
                          </a:solidFill>
                          <a:effectLst/>
                          <a:latin typeface="+mn-lt"/>
                        </a:rPr>
                        <a:t>Snowpipe</a:t>
                      </a:r>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4176537622"/>
                  </a:ext>
                </a:extLst>
              </a:tr>
              <a:tr h="454357">
                <a:tc>
                  <a:txBody>
                    <a:bodyPr/>
                    <a:lstStyle/>
                    <a:p>
                      <a:pPr algn="ctr" fontAlgn="t"/>
                      <a:r>
                        <a:rPr lang="en-US" sz="1000" b="1" i="0" u="none" strike="noStrike" kern="1200" dirty="0">
                          <a:solidFill>
                            <a:srgbClr val="0070C0"/>
                          </a:solidFill>
                          <a:effectLst/>
                          <a:latin typeface="+mn-lt"/>
                          <a:ea typeface="+mn-ea"/>
                          <a:cs typeface="+mn-cs"/>
                        </a:rPr>
                        <a:t>END-TO-END DATA LINEAGE</a:t>
                      </a:r>
                    </a:p>
                  </a:txBody>
                  <a:tcPr marL="7620" marR="7620" marT="7620" marB="0"/>
                </a:tc>
                <a:tc>
                  <a:txBody>
                    <a:bodyPr/>
                    <a:lstStyle/>
                    <a:p>
                      <a:pPr algn="l" fontAlgn="t"/>
                      <a:r>
                        <a:rPr lang="en-US" sz="1000" b="0" i="0" u="none" strike="noStrike" dirty="0">
                          <a:solidFill>
                            <a:srgbClr val="171717"/>
                          </a:solidFill>
                          <a:effectLst/>
                          <a:latin typeface="+mn-lt"/>
                        </a:rPr>
                        <a:t>Data Consumers &amp; producers - what data do I have; what is in the data; where data originated; can I change it; can I trust data; who else has used data? Who is using data and for what purpose? is data compliant with regulations and policies?</a:t>
                      </a:r>
                    </a:p>
                  </a:txBody>
                  <a:tcPr marR="7620" marT="7620" marB="0"/>
                </a:tc>
                <a:tc>
                  <a:txBody>
                    <a:bodyPr/>
                    <a:lstStyle/>
                    <a:p>
                      <a:pPr algn="l"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162449759"/>
                  </a:ext>
                </a:extLst>
              </a:tr>
              <a:tr h="345161">
                <a:tc>
                  <a:txBody>
                    <a:bodyPr/>
                    <a:lstStyle/>
                    <a:p>
                      <a:pPr algn="ctr" fontAlgn="t"/>
                      <a:r>
                        <a:rPr lang="en-US" sz="1000" b="1" i="0" u="none" strike="noStrike" kern="1200" dirty="0">
                          <a:solidFill>
                            <a:srgbClr val="0070C0"/>
                          </a:solidFill>
                          <a:effectLst/>
                          <a:latin typeface="+mn-lt"/>
                          <a:ea typeface="+mn-ea"/>
                          <a:cs typeface="+mn-cs"/>
                        </a:rPr>
                        <a:t>DATA ENGINEERING TOOLKIT</a:t>
                      </a:r>
                    </a:p>
                  </a:txBody>
                  <a:tcPr marL="7620" marR="7620" marT="7620" marB="0"/>
                </a:tc>
                <a:tc>
                  <a:txBody>
                    <a:bodyPr/>
                    <a:lstStyle/>
                    <a:p>
                      <a:pPr algn="l" fontAlgn="ctr"/>
                      <a:r>
                        <a:rPr lang="en-US" sz="1000" b="0" i="0" u="none" strike="noStrike" dirty="0">
                          <a:solidFill>
                            <a:srgbClr val="000000"/>
                          </a:solidFill>
                          <a:effectLst/>
                          <a:latin typeface="+mn-lt"/>
                        </a:rPr>
                        <a:t>Replacement of Data Engineering tool Kit with Synapse</a:t>
                      </a:r>
                    </a:p>
                  </a:txBody>
                  <a:tcPr marR="7620" marT="7620" marB="0"/>
                </a:tc>
                <a:tc>
                  <a:txBody>
                    <a:bodyPr/>
                    <a:lstStyle/>
                    <a:p>
                      <a:pPr algn="l" fontAlgn="t"/>
                      <a:endParaRPr lang="en-US" sz="1000" b="0" i="0" u="none" strike="noStrike" dirty="0">
                        <a:solidFill>
                          <a:srgbClr val="000000"/>
                        </a:solidFill>
                        <a:effectLst/>
                        <a:latin typeface="+mn-lt"/>
                      </a:endParaRPr>
                    </a:p>
                  </a:txBody>
                  <a:tcPr marR="7620" marT="7620" marB="0"/>
                </a:tc>
                <a:extLst>
                  <a:ext uri="{0D108BD9-81ED-4DB2-BD59-A6C34878D82A}">
                    <a16:rowId xmlns:a16="http://schemas.microsoft.com/office/drawing/2014/main" val="3151538037"/>
                  </a:ext>
                </a:extLst>
              </a:tr>
            </a:tbl>
          </a:graphicData>
        </a:graphic>
      </p:graphicFrame>
    </p:spTree>
    <p:extLst>
      <p:ext uri="{BB962C8B-B14F-4D97-AF65-F5344CB8AC3E}">
        <p14:creationId xmlns:p14="http://schemas.microsoft.com/office/powerpoint/2010/main" val="37808682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26B3-84D1-4427-B64D-FEC7EF6ABD83}"/>
              </a:ext>
            </a:extLst>
          </p:cNvPr>
          <p:cNvSpPr>
            <a:spLocks noGrp="1"/>
          </p:cNvSpPr>
          <p:nvPr>
            <p:ph type="title"/>
          </p:nvPr>
        </p:nvSpPr>
        <p:spPr/>
        <p:txBody>
          <a:bodyPr/>
          <a:lstStyle/>
          <a:p>
            <a:r>
              <a:rPr lang="en-US" dirty="0"/>
              <a:t>Compare &amp; Contrast – Snowflake vs. Synapse</a:t>
            </a:r>
          </a:p>
        </p:txBody>
      </p:sp>
      <p:graphicFrame>
        <p:nvGraphicFramePr>
          <p:cNvPr id="4" name="Table 4">
            <a:extLst>
              <a:ext uri="{FF2B5EF4-FFF2-40B4-BE49-F238E27FC236}">
                <a16:creationId xmlns:a16="http://schemas.microsoft.com/office/drawing/2014/main" id="{CF6FB11F-DD19-4768-B3E4-54A682B98AC8}"/>
              </a:ext>
            </a:extLst>
          </p:cNvPr>
          <p:cNvGraphicFramePr>
            <a:graphicFrameLocks noGrp="1"/>
          </p:cNvGraphicFramePr>
          <p:nvPr>
            <p:extLst>
              <p:ext uri="{D42A27DB-BD31-4B8C-83A1-F6EECF244321}">
                <p14:modId xmlns:p14="http://schemas.microsoft.com/office/powerpoint/2010/main" val="1433389674"/>
              </p:ext>
            </p:extLst>
          </p:nvPr>
        </p:nvGraphicFramePr>
        <p:xfrm>
          <a:off x="661723" y="1061572"/>
          <a:ext cx="10937609" cy="4919344"/>
        </p:xfrm>
        <a:graphic>
          <a:graphicData uri="http://schemas.openxmlformats.org/drawingml/2006/table">
            <a:tbl>
              <a:tblPr firstRow="1" bandRow="1">
                <a:tableStyleId>{7DF18680-E054-41AD-8BC1-D1AEF772440D}</a:tableStyleId>
              </a:tblPr>
              <a:tblGrid>
                <a:gridCol w="2050215">
                  <a:extLst>
                    <a:ext uri="{9D8B030D-6E8A-4147-A177-3AD203B41FA5}">
                      <a16:colId xmlns:a16="http://schemas.microsoft.com/office/drawing/2014/main" val="1018972995"/>
                    </a:ext>
                  </a:extLst>
                </a:gridCol>
                <a:gridCol w="5241524">
                  <a:extLst>
                    <a:ext uri="{9D8B030D-6E8A-4147-A177-3AD203B41FA5}">
                      <a16:colId xmlns:a16="http://schemas.microsoft.com/office/drawing/2014/main" val="4154844657"/>
                    </a:ext>
                  </a:extLst>
                </a:gridCol>
                <a:gridCol w="3645870">
                  <a:extLst>
                    <a:ext uri="{9D8B030D-6E8A-4147-A177-3AD203B41FA5}">
                      <a16:colId xmlns:a16="http://schemas.microsoft.com/office/drawing/2014/main" val="1281111025"/>
                    </a:ext>
                  </a:extLst>
                </a:gridCol>
              </a:tblGrid>
              <a:tr h="523857">
                <a:tc>
                  <a:txBody>
                    <a:bodyPr/>
                    <a:lstStyle/>
                    <a:p>
                      <a:pPr marL="0" algn="ctr" defTabSz="913645" rtl="0" eaLnBrk="1" latinLnBrk="0" hangingPunct="1"/>
                      <a:r>
                        <a:rPr lang="en-US" sz="1400" b="0" kern="1200" dirty="0">
                          <a:solidFill>
                            <a:schemeClr val="tx2"/>
                          </a:solidFill>
                          <a:latin typeface="+mn-lt"/>
                          <a:ea typeface="+mn-ea"/>
                          <a:cs typeface="+mn-cs"/>
                        </a:rPr>
                        <a:t>SUBJECT AREA</a:t>
                      </a:r>
                    </a:p>
                  </a:txBody>
                  <a:tcPr anchor="ctr">
                    <a:solidFill>
                      <a:schemeClr val="accent3">
                        <a:lumMod val="20000"/>
                        <a:lumOff val="80000"/>
                      </a:schemeClr>
                    </a:solidFill>
                  </a:tcPr>
                </a:tc>
                <a:tc>
                  <a:txBody>
                    <a:bodyPr/>
                    <a:lstStyle/>
                    <a:p>
                      <a:pPr marL="0" algn="ctr" defTabSz="913645" rtl="0" eaLnBrk="1" latinLnBrk="0" hangingPunct="1"/>
                      <a:r>
                        <a:rPr lang="en-US" sz="1400" b="0" kern="1200" dirty="0">
                          <a:solidFill>
                            <a:schemeClr val="tx2"/>
                          </a:solidFill>
                          <a:latin typeface="+mn-lt"/>
                          <a:ea typeface="+mn-ea"/>
                          <a:cs typeface="+mn-cs"/>
                        </a:rPr>
                        <a:t>KEY SNOWFLAKE DIFFERENTIATORS</a:t>
                      </a:r>
                    </a:p>
                  </a:txBody>
                  <a:tcPr anchor="ctr">
                    <a:solidFill>
                      <a:schemeClr val="accent3">
                        <a:lumMod val="20000"/>
                        <a:lumOff val="80000"/>
                      </a:schemeClr>
                    </a:solidFill>
                  </a:tcPr>
                </a:tc>
                <a:tc>
                  <a:txBody>
                    <a:bodyPr/>
                    <a:lstStyle/>
                    <a:p>
                      <a:pPr marL="0" algn="ctr" defTabSz="913645" rtl="0" eaLnBrk="1" latinLnBrk="0" hangingPunct="1"/>
                      <a:r>
                        <a:rPr lang="en-US" sz="1400" b="0" kern="1200" dirty="0">
                          <a:solidFill>
                            <a:schemeClr val="tx2"/>
                          </a:solidFill>
                          <a:latin typeface="+mn-lt"/>
                          <a:ea typeface="+mn-ea"/>
                          <a:cs typeface="+mn-cs"/>
                        </a:rPr>
                        <a:t>SYNAPSE’S SOLUTION ALTERNATIVE</a:t>
                      </a:r>
                    </a:p>
                  </a:txBody>
                  <a:tcPr anchor="ctr">
                    <a:solidFill>
                      <a:schemeClr val="accent3">
                        <a:lumMod val="20000"/>
                        <a:lumOff val="80000"/>
                      </a:schemeClr>
                    </a:solidFill>
                  </a:tcPr>
                </a:tc>
                <a:extLst>
                  <a:ext uri="{0D108BD9-81ED-4DB2-BD59-A6C34878D82A}">
                    <a16:rowId xmlns:a16="http://schemas.microsoft.com/office/drawing/2014/main" val="3996379917"/>
                  </a:ext>
                </a:extLst>
              </a:tr>
              <a:tr h="523857">
                <a:tc>
                  <a:txBody>
                    <a:bodyPr/>
                    <a:lstStyle/>
                    <a:p>
                      <a:pPr algn="ctr" fontAlgn="t"/>
                      <a:r>
                        <a:rPr lang="en-US" sz="1000" b="1" i="0" u="none" strike="noStrike" kern="1200" dirty="0">
                          <a:solidFill>
                            <a:srgbClr val="0070C0"/>
                          </a:solidFill>
                          <a:effectLst/>
                          <a:latin typeface="+mn-lt"/>
                          <a:ea typeface="+mn-ea"/>
                          <a:cs typeface="+mn-cs"/>
                        </a:rPr>
                        <a:t>OFFERING TYPE</a:t>
                      </a:r>
                    </a:p>
                  </a:txBody>
                  <a:tcPr marL="7620" marR="7620" marT="7620" marB="0" anchor="ctr"/>
                </a:tc>
                <a:tc>
                  <a:txBody>
                    <a:bodyPr/>
                    <a:lstStyle/>
                    <a:p>
                      <a:pPr algn="l" rtl="0" fontAlgn="t"/>
                      <a:r>
                        <a:rPr lang="en-US" sz="1200" b="0" i="0" u="none" strike="noStrike" dirty="0">
                          <a:solidFill>
                            <a:srgbClr val="000000"/>
                          </a:solidFill>
                          <a:effectLst/>
                          <a:latin typeface="+mn-lt"/>
                        </a:rPr>
                        <a:t>Snowflake is a SaaS offering.</a:t>
                      </a:r>
                    </a:p>
                  </a:txBody>
                  <a:tcPr marR="7620" marT="7620" marB="0" anchor="ctr"/>
                </a:tc>
                <a:tc>
                  <a:txBody>
                    <a:bodyPr/>
                    <a:lstStyle/>
                    <a:p>
                      <a:pPr algn="l" fontAlgn="b"/>
                      <a:r>
                        <a:rPr lang="en-US" sz="1200" b="0" i="0" u="none" strike="noStrike" dirty="0">
                          <a:solidFill>
                            <a:srgbClr val="000000"/>
                          </a:solidFill>
                          <a:effectLst/>
                          <a:latin typeface="+mn-lt"/>
                        </a:rPr>
                        <a:t>Synapse is a PaaS offering on Azure platform</a:t>
                      </a:r>
                    </a:p>
                  </a:txBody>
                  <a:tcPr marR="7620" marT="7620" marB="0" anchor="ctr"/>
                </a:tc>
                <a:extLst>
                  <a:ext uri="{0D108BD9-81ED-4DB2-BD59-A6C34878D82A}">
                    <a16:rowId xmlns:a16="http://schemas.microsoft.com/office/drawing/2014/main" val="2774076182"/>
                  </a:ext>
                </a:extLst>
              </a:tr>
              <a:tr h="785786">
                <a:tc>
                  <a:txBody>
                    <a:bodyPr/>
                    <a:lstStyle/>
                    <a:p>
                      <a:pPr algn="ctr" fontAlgn="t"/>
                      <a:r>
                        <a:rPr lang="en-US" sz="1000" b="1" i="0" u="none" strike="noStrike" kern="1200" dirty="0">
                          <a:solidFill>
                            <a:srgbClr val="0070C0"/>
                          </a:solidFill>
                          <a:effectLst/>
                          <a:latin typeface="+mn-lt"/>
                          <a:ea typeface="+mn-ea"/>
                          <a:cs typeface="+mn-cs"/>
                        </a:rPr>
                        <a:t>MICRO PARTITIONS</a:t>
                      </a:r>
                    </a:p>
                  </a:txBody>
                  <a:tcPr marL="7620" marR="7620" marT="7620" marB="0" anchor="ctr"/>
                </a:tc>
                <a:tc>
                  <a:txBody>
                    <a:bodyPr/>
                    <a:lstStyle/>
                    <a:p>
                      <a:pPr algn="l" rtl="0" fontAlgn="t"/>
                      <a:r>
                        <a:rPr lang="en-US" sz="1200" b="0" i="0" u="none" strike="noStrike" dirty="0">
                          <a:solidFill>
                            <a:srgbClr val="000000"/>
                          </a:solidFill>
                          <a:effectLst/>
                          <a:latin typeface="+mn-lt"/>
                        </a:rPr>
                        <a:t>Groups of rows mapped into individual micro-partitions, organized in a columnar fashion; Extremely granular pruning of very large tables; All metadata about all rows stored in a micro-partition.</a:t>
                      </a:r>
                    </a:p>
                  </a:txBody>
                  <a:tcPr marR="7620" marT="7620" marB="0" anchor="ctr"/>
                </a:tc>
                <a:tc>
                  <a:txBody>
                    <a:bodyPr/>
                    <a:lstStyle/>
                    <a:p>
                      <a:pPr algn="l" fontAlgn="b"/>
                      <a:r>
                        <a:rPr lang="en-US" sz="1200" b="0" i="0" u="none" strike="noStrike">
                          <a:solidFill>
                            <a:srgbClr val="000000"/>
                          </a:solidFill>
                          <a:effectLst/>
                          <a:latin typeface="+mn-lt"/>
                        </a:rPr>
                        <a:t> </a:t>
                      </a:r>
                    </a:p>
                  </a:txBody>
                  <a:tcPr marR="7620" marT="7620" marB="0" anchor="ctr"/>
                </a:tc>
                <a:extLst>
                  <a:ext uri="{0D108BD9-81ED-4DB2-BD59-A6C34878D82A}">
                    <a16:rowId xmlns:a16="http://schemas.microsoft.com/office/drawing/2014/main" val="817049787"/>
                  </a:ext>
                </a:extLst>
              </a:tr>
              <a:tr h="523857">
                <a:tc>
                  <a:txBody>
                    <a:bodyPr/>
                    <a:lstStyle/>
                    <a:p>
                      <a:pPr algn="ctr" fontAlgn="t"/>
                      <a:r>
                        <a:rPr lang="en-US" sz="1000" b="1" i="0" u="none" strike="noStrike" kern="1200" dirty="0">
                          <a:solidFill>
                            <a:srgbClr val="0070C0"/>
                          </a:solidFill>
                          <a:effectLst/>
                          <a:latin typeface="+mn-lt"/>
                          <a:ea typeface="+mn-ea"/>
                          <a:cs typeface="+mn-cs"/>
                        </a:rPr>
                        <a:t> </a:t>
                      </a:r>
                      <a:r>
                        <a:rPr lang="en-US" sz="1000" b="1" i="0" u="none" strike="noStrike" kern="1200" dirty="0">
                          <a:solidFill>
                            <a:srgbClr val="EE5B3E"/>
                          </a:solidFill>
                          <a:effectLst/>
                          <a:latin typeface="+mn-lt"/>
                          <a:ea typeface="+mn-ea"/>
                          <a:cs typeface="+mn-cs"/>
                        </a:rPr>
                        <a:t>KUNAL, HOW IS THIS ADDRESSED IN SYNAPSE?</a:t>
                      </a:r>
                    </a:p>
                  </a:txBody>
                  <a:tcPr marL="7620" marR="7620" marT="7620" marB="0" anchor="ctr"/>
                </a:tc>
                <a:tc>
                  <a:txBody>
                    <a:bodyPr/>
                    <a:lstStyle/>
                    <a:p>
                      <a:pPr algn="l" rtl="0" fontAlgn="t"/>
                      <a:r>
                        <a:rPr lang="en-US" sz="1200" b="0" i="0" u="none" strike="noStrike" dirty="0">
                          <a:solidFill>
                            <a:srgbClr val="000000"/>
                          </a:solidFill>
                          <a:effectLst/>
                          <a:latin typeface="+mn-lt"/>
                        </a:rPr>
                        <a:t>Automatically most efficient compression algorithm.</a:t>
                      </a:r>
                    </a:p>
                  </a:txBody>
                  <a:tcPr marR="7620" marT="7620" marB="0" anchor="ctr"/>
                </a:tc>
                <a:tc>
                  <a:txBody>
                    <a:bodyPr/>
                    <a:lstStyle/>
                    <a:p>
                      <a:pPr algn="l" fontAlgn="b"/>
                      <a:r>
                        <a:rPr lang="en-US" sz="1200" b="0" i="0" u="none" strike="noStrike" dirty="0">
                          <a:solidFill>
                            <a:srgbClr val="000000"/>
                          </a:solidFill>
                          <a:effectLst/>
                          <a:latin typeface="+mn-lt"/>
                        </a:rPr>
                        <a:t>Highest level of data compression; Best overall query performance; Support for ordered </a:t>
                      </a:r>
                      <a:r>
                        <a:rPr lang="en-US" sz="1200" b="0" i="0" u="none" strike="noStrike" dirty="0" err="1">
                          <a:solidFill>
                            <a:srgbClr val="000000"/>
                          </a:solidFill>
                          <a:effectLst/>
                          <a:latin typeface="+mn-lt"/>
                        </a:rPr>
                        <a:t>Columnstore</a:t>
                      </a:r>
                      <a:r>
                        <a:rPr lang="en-US" sz="1200" b="0" i="0" u="none" strike="noStrike" dirty="0">
                          <a:solidFill>
                            <a:srgbClr val="000000"/>
                          </a:solidFill>
                          <a:effectLst/>
                          <a:latin typeface="+mn-lt"/>
                        </a:rPr>
                        <a:t> segments</a:t>
                      </a:r>
                    </a:p>
                  </a:txBody>
                  <a:tcPr marR="7620" marT="7620" marB="0" anchor="ctr"/>
                </a:tc>
                <a:extLst>
                  <a:ext uri="{0D108BD9-81ED-4DB2-BD59-A6C34878D82A}">
                    <a16:rowId xmlns:a16="http://schemas.microsoft.com/office/drawing/2014/main" val="3467949662"/>
                  </a:ext>
                </a:extLst>
              </a:tr>
              <a:tr h="523857">
                <a:tc>
                  <a:txBody>
                    <a:bodyPr/>
                    <a:lstStyle/>
                    <a:p>
                      <a:pPr algn="ctr" fontAlgn="t"/>
                      <a:r>
                        <a:rPr lang="en-US" sz="1000" b="1" i="0" u="none" strike="noStrike" kern="1200" dirty="0">
                          <a:solidFill>
                            <a:srgbClr val="0070C0"/>
                          </a:solidFill>
                          <a:effectLst/>
                          <a:latin typeface="+mn-lt"/>
                          <a:ea typeface="+mn-ea"/>
                          <a:cs typeface="+mn-cs"/>
                        </a:rPr>
                        <a:t> </a:t>
                      </a:r>
                    </a:p>
                  </a:txBody>
                  <a:tcPr marL="7620" marR="7620" marT="7620" marB="0" anchor="ctr"/>
                </a:tc>
                <a:tc>
                  <a:txBody>
                    <a:bodyPr/>
                    <a:lstStyle/>
                    <a:p>
                      <a:pPr algn="l" rtl="0" fontAlgn="t"/>
                      <a:r>
                        <a:rPr lang="en-US" sz="1200" b="0" i="0" u="none" strike="noStrike" dirty="0">
                          <a:solidFill>
                            <a:srgbClr val="000000"/>
                          </a:solidFill>
                          <a:effectLst/>
                          <a:latin typeface="+mn-lt"/>
                        </a:rPr>
                        <a:t>Virtual Warehouse - no cost to create virtual warehouses and DDL</a:t>
                      </a:r>
                    </a:p>
                  </a:txBody>
                  <a:tcPr marR="7620" marT="7620" marB="0" anchor="ctr"/>
                </a:tc>
                <a:tc>
                  <a:txBody>
                    <a:bodyPr/>
                    <a:lstStyle/>
                    <a:p>
                      <a:pPr algn="l" fontAlgn="b"/>
                      <a:r>
                        <a:rPr lang="en-US" sz="1200" b="0" i="0" u="none" strike="noStrike">
                          <a:solidFill>
                            <a:srgbClr val="000000"/>
                          </a:solidFill>
                          <a:effectLst/>
                          <a:latin typeface="+mn-lt"/>
                        </a:rPr>
                        <a:t> </a:t>
                      </a:r>
                    </a:p>
                  </a:txBody>
                  <a:tcPr marR="7620" marT="7620" marB="0" anchor="ctr"/>
                </a:tc>
                <a:extLst>
                  <a:ext uri="{0D108BD9-81ED-4DB2-BD59-A6C34878D82A}">
                    <a16:rowId xmlns:a16="http://schemas.microsoft.com/office/drawing/2014/main" val="4139327372"/>
                  </a:ext>
                </a:extLst>
              </a:tr>
              <a:tr h="523857">
                <a:tc>
                  <a:txBody>
                    <a:bodyPr/>
                    <a:lstStyle/>
                    <a:p>
                      <a:pPr algn="ctr" fontAlgn="t"/>
                      <a:r>
                        <a:rPr lang="en-US" sz="1000" b="1" i="0" u="none" strike="noStrike" kern="1200" dirty="0">
                          <a:solidFill>
                            <a:srgbClr val="0070C0"/>
                          </a:solidFill>
                          <a:effectLst/>
                          <a:latin typeface="+mn-lt"/>
                          <a:ea typeface="+mn-ea"/>
                          <a:cs typeface="+mn-cs"/>
                        </a:rPr>
                        <a:t>DYNAMIC SCALING</a:t>
                      </a:r>
                    </a:p>
                  </a:txBody>
                  <a:tcPr marL="7620" marR="7620" marT="7620" marB="0" anchor="ctr"/>
                </a:tc>
                <a:tc>
                  <a:txBody>
                    <a:bodyPr/>
                    <a:lstStyle/>
                    <a:p>
                      <a:pPr algn="l" rtl="0" fontAlgn="t"/>
                      <a:r>
                        <a:rPr lang="en-US" sz="1200" b="0" i="0" u="none" strike="noStrike" dirty="0">
                          <a:solidFill>
                            <a:srgbClr val="000000"/>
                          </a:solidFill>
                          <a:effectLst/>
                          <a:latin typeface="+mn-lt"/>
                        </a:rPr>
                        <a:t>Initial size of a compute cluster can be resized at any time. </a:t>
                      </a:r>
                      <a:r>
                        <a:rPr lang="en-US" sz="1200" b="0" i="0" u="none" strike="noStrike" dirty="0">
                          <a:solidFill>
                            <a:srgbClr val="FF0000"/>
                          </a:solidFill>
                          <a:effectLst/>
                          <a:latin typeface="+mn-lt"/>
                        </a:rPr>
                        <a:t>– Kunal, how is this addressed?</a:t>
                      </a:r>
                    </a:p>
                  </a:txBody>
                  <a:tcPr marR="7620" marT="7620" marB="0" anchor="ctr"/>
                </a:tc>
                <a:tc>
                  <a:txBody>
                    <a:bodyPr/>
                    <a:lstStyle/>
                    <a:p>
                      <a:pPr algn="l" fontAlgn="b"/>
                      <a:r>
                        <a:rPr lang="en-US" sz="1200" b="0" i="0" u="none" strike="noStrike">
                          <a:solidFill>
                            <a:srgbClr val="000000"/>
                          </a:solidFill>
                          <a:effectLst/>
                          <a:latin typeface="+mn-lt"/>
                        </a:rPr>
                        <a:t>Configuration based auto scaling provides up/down resizing</a:t>
                      </a:r>
                    </a:p>
                  </a:txBody>
                  <a:tcPr marR="7620" marT="7620" marB="0" anchor="ctr"/>
                </a:tc>
                <a:extLst>
                  <a:ext uri="{0D108BD9-81ED-4DB2-BD59-A6C34878D82A}">
                    <a16:rowId xmlns:a16="http://schemas.microsoft.com/office/drawing/2014/main" val="3139401859"/>
                  </a:ext>
                </a:extLst>
              </a:tr>
              <a:tr h="523857">
                <a:tc>
                  <a:txBody>
                    <a:bodyPr/>
                    <a:lstStyle/>
                    <a:p>
                      <a:pPr algn="ctr" fontAlgn="t"/>
                      <a:r>
                        <a:rPr lang="en-US" sz="1000" b="1" i="0" u="none" strike="noStrike" kern="1200" dirty="0">
                          <a:solidFill>
                            <a:srgbClr val="0070C0"/>
                          </a:solidFill>
                          <a:effectLst/>
                          <a:latin typeface="+mn-lt"/>
                          <a:ea typeface="+mn-ea"/>
                          <a:cs typeface="+mn-cs"/>
                        </a:rPr>
                        <a:t> </a:t>
                      </a:r>
                    </a:p>
                  </a:txBody>
                  <a:tcPr marL="7620" marR="7620" marT="7620" marB="0" anchor="ctr"/>
                </a:tc>
                <a:tc>
                  <a:txBody>
                    <a:bodyPr/>
                    <a:lstStyle/>
                    <a:p>
                      <a:pPr algn="l" rtl="0" fontAlgn="t"/>
                      <a:r>
                        <a:rPr lang="en-US" sz="1200" b="0" i="0" u="none" strike="noStrike" dirty="0">
                          <a:solidFill>
                            <a:srgbClr val="000000"/>
                          </a:solidFill>
                          <a:effectLst/>
                          <a:latin typeface="+mn-lt"/>
                        </a:rPr>
                        <a:t>Per-second, usage-based pricing for compute and storage </a:t>
                      </a:r>
                      <a:r>
                        <a:rPr lang="en-US" sz="1200" b="0" i="0" u="none" strike="noStrike" dirty="0">
                          <a:solidFill>
                            <a:srgbClr val="FF0000"/>
                          </a:solidFill>
                          <a:effectLst/>
                          <a:latin typeface="+mn-lt"/>
                        </a:rPr>
                        <a:t>– Kunal, how is this addressed?</a:t>
                      </a:r>
                    </a:p>
                  </a:txBody>
                  <a:tcPr marR="7620" marT="7620" marB="0" anchor="ctr"/>
                </a:tc>
                <a:tc>
                  <a:txBody>
                    <a:bodyPr/>
                    <a:lstStyle/>
                    <a:p>
                      <a:pPr algn="l" fontAlgn="b"/>
                      <a:r>
                        <a:rPr lang="en-US" sz="1200" b="0" i="0" u="none" strike="noStrike" dirty="0">
                          <a:solidFill>
                            <a:srgbClr val="000000"/>
                          </a:solidFill>
                          <a:effectLst/>
                          <a:latin typeface="+mn-lt"/>
                        </a:rPr>
                        <a:t> Cost effective: serverless, Pay-as-you-go pricing model</a:t>
                      </a:r>
                    </a:p>
                  </a:txBody>
                  <a:tcPr marR="7620" marT="7620" marB="0" anchor="ctr"/>
                </a:tc>
                <a:extLst>
                  <a:ext uri="{0D108BD9-81ED-4DB2-BD59-A6C34878D82A}">
                    <a16:rowId xmlns:a16="http://schemas.microsoft.com/office/drawing/2014/main" val="2764312363"/>
                  </a:ext>
                </a:extLst>
              </a:tr>
              <a:tr h="958013">
                <a:tc>
                  <a:txBody>
                    <a:bodyPr/>
                    <a:lstStyle/>
                    <a:p>
                      <a:pPr algn="ctr" fontAlgn="t"/>
                      <a:r>
                        <a:rPr lang="en-US" sz="1000" b="1" i="0" u="none" strike="noStrike" kern="1200" dirty="0">
                          <a:solidFill>
                            <a:srgbClr val="0070C0"/>
                          </a:solidFill>
                          <a:effectLst/>
                          <a:latin typeface="+mn-lt"/>
                          <a:ea typeface="+mn-ea"/>
                          <a:cs typeface="+mn-cs"/>
                        </a:rPr>
                        <a:t>DATA SHARING</a:t>
                      </a:r>
                    </a:p>
                  </a:txBody>
                  <a:tcPr marL="7620" marR="7620" marT="7620" marB="0" anchor="ctr"/>
                </a:tc>
                <a:tc>
                  <a:txBody>
                    <a:bodyPr/>
                    <a:lstStyle/>
                    <a:p>
                      <a:pPr algn="l" fontAlgn="t"/>
                      <a:r>
                        <a:rPr lang="en-US" sz="1200" b="0" i="0" u="none" strike="noStrike" dirty="0">
                          <a:solidFill>
                            <a:srgbClr val="000000"/>
                          </a:solidFill>
                          <a:effectLst/>
                          <a:latin typeface="+mn-lt"/>
                        </a:rPr>
                        <a:t>Share data within your account with other</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Snowflake users but without having to copy or transfer data from the data provider’s account</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to the data consumer’s account; Snowflake data sharing also works across clouds.</a:t>
                      </a:r>
                    </a:p>
                  </a:txBody>
                  <a:tcPr marR="7620" marT="7620" marB="0" anchor="ctr"/>
                </a:tc>
                <a:tc>
                  <a:txBody>
                    <a:bodyPr/>
                    <a:lstStyle/>
                    <a:p>
                      <a:pPr algn="l" fontAlgn="t"/>
                      <a:r>
                        <a:rPr lang="en-US" sz="1200" b="0" i="0" u="none" strike="noStrike" dirty="0">
                          <a:solidFill>
                            <a:srgbClr val="000000"/>
                          </a:solidFill>
                          <a:effectLst/>
                          <a:latin typeface="+mn-lt"/>
                        </a:rPr>
                        <a:t>Faster Data Sharing only on Azure, also, if other participants also have Azure account.</a:t>
                      </a:r>
                    </a:p>
                  </a:txBody>
                  <a:tcPr marR="7620" marT="7620" marB="0" anchor="ctr"/>
                </a:tc>
                <a:extLst>
                  <a:ext uri="{0D108BD9-81ED-4DB2-BD59-A6C34878D82A}">
                    <a16:rowId xmlns:a16="http://schemas.microsoft.com/office/drawing/2014/main" val="3244161551"/>
                  </a:ext>
                </a:extLst>
              </a:tr>
            </a:tbl>
          </a:graphicData>
        </a:graphic>
      </p:graphicFrame>
    </p:spTree>
    <p:extLst>
      <p:ext uri="{BB962C8B-B14F-4D97-AF65-F5344CB8AC3E}">
        <p14:creationId xmlns:p14="http://schemas.microsoft.com/office/powerpoint/2010/main" val="38640729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BB89-FFE3-41C3-A8E1-EAFD1F37D101}"/>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E9166362-3774-4C2F-A024-61DDB6CD48A5}"/>
              </a:ext>
            </a:extLst>
          </p:cNvPr>
          <p:cNvSpPr>
            <a:spLocks noGrp="1"/>
          </p:cNvSpPr>
          <p:nvPr>
            <p:ph idx="1"/>
          </p:nvPr>
        </p:nvSpPr>
        <p:spPr>
          <a:xfrm>
            <a:off x="215900" y="753534"/>
            <a:ext cx="11772900" cy="3493264"/>
          </a:xfrm>
        </p:spPr>
        <p:txBody>
          <a:bodyPr/>
          <a:lstStyle/>
          <a:p>
            <a:endParaRPr lang="en-US" dirty="0"/>
          </a:p>
          <a:p>
            <a:endParaRPr lang="en-US" dirty="0"/>
          </a:p>
          <a:p>
            <a:endParaRPr lang="en-US" dirty="0"/>
          </a:p>
          <a:p>
            <a:endParaRPr lang="en-US" dirty="0"/>
          </a:p>
          <a:p>
            <a:r>
              <a:rPr lang="en-US" dirty="0"/>
              <a:t>The concluding paragraph(s) will re-emphasize the key arguments of the paper. You don’t want to simply repeat the key ideas, and you don’t want to reword the introduction. Instead, </a:t>
            </a:r>
            <a:r>
              <a:rPr lang="en-US" i="1" dirty="0"/>
              <a:t>you want to stress the importance of your ideas</a:t>
            </a:r>
            <a:r>
              <a:rPr lang="en-US" dirty="0"/>
              <a:t>. You may even want to suggest possible solutions.</a:t>
            </a:r>
          </a:p>
          <a:p>
            <a:endParaRPr lang="en-US" dirty="0"/>
          </a:p>
          <a:p>
            <a:r>
              <a:rPr lang="en-US" b="1" dirty="0"/>
              <a:t>Here’s a sample conclusion:</a:t>
            </a:r>
            <a:endParaRPr lang="en-US" dirty="0"/>
          </a:p>
          <a:p>
            <a:r>
              <a:rPr lang="en-US" i="1" dirty="0"/>
              <a:t>Ultimately, using tablets over textbooks is a smart strategy for schools. Even though tablets can become a distraction, they also have the potential to increase standardized tests scores, save schools money, and relieve students of the burdens of heavy backpacks. With so many advantages, tablets should replace textbooks in the classroom.</a:t>
            </a:r>
            <a:endParaRPr lang="en-US" dirty="0"/>
          </a:p>
          <a:p>
            <a:endParaRPr lang="en-US" dirty="0"/>
          </a:p>
          <a:p>
            <a:endParaRPr lang="en-US" dirty="0"/>
          </a:p>
        </p:txBody>
      </p:sp>
    </p:spTree>
    <p:extLst>
      <p:ext uri="{BB962C8B-B14F-4D97-AF65-F5344CB8AC3E}">
        <p14:creationId xmlns:p14="http://schemas.microsoft.com/office/powerpoint/2010/main" val="11884980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ustom Design">
  <a:themeElements>
    <a:clrScheme name="Custom 72">
      <a:dk1>
        <a:sysClr val="windowText" lastClr="000000"/>
      </a:dk1>
      <a:lt1>
        <a:sysClr val="window" lastClr="FFFFFF"/>
      </a:lt1>
      <a:dk2>
        <a:srgbClr val="404040"/>
      </a:dk2>
      <a:lt2>
        <a:srgbClr val="E7E6E6"/>
      </a:lt2>
      <a:accent1>
        <a:srgbClr val="1F497D"/>
      </a:accent1>
      <a:accent2>
        <a:srgbClr val="0070C0"/>
      </a:accent2>
      <a:accent3>
        <a:srgbClr val="383838"/>
      </a:accent3>
      <a:accent4>
        <a:srgbClr val="00B0F0"/>
      </a:accent4>
      <a:accent5>
        <a:srgbClr val="EA7600"/>
      </a:accent5>
      <a:accent6>
        <a:srgbClr val="7030A0"/>
      </a:accent6>
      <a:hlink>
        <a:srgbClr val="383838"/>
      </a:hlink>
      <a:folHlink>
        <a:srgbClr val="3838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6_CSDT_Template_White">
  <a:themeElements>
    <a:clrScheme name="CSDT_2016">
      <a:dk1>
        <a:sysClr val="windowText" lastClr="000000"/>
      </a:dk1>
      <a:lt1>
        <a:sysClr val="window" lastClr="FFFFFF"/>
      </a:lt1>
      <a:dk2>
        <a:srgbClr val="006BA6"/>
      </a:dk2>
      <a:lt2>
        <a:srgbClr val="959595"/>
      </a:lt2>
      <a:accent1>
        <a:srgbClr val="00A19B"/>
      </a:accent1>
      <a:accent2>
        <a:srgbClr val="57A635"/>
      </a:accent2>
      <a:accent3>
        <a:srgbClr val="F0AA1F"/>
      </a:accent3>
      <a:accent4>
        <a:srgbClr val="5F64AD"/>
      </a:accent4>
      <a:accent5>
        <a:srgbClr val="003B71"/>
      </a:accent5>
      <a:accent6>
        <a:srgbClr val="BB1654"/>
      </a:accent6>
      <a:hlink>
        <a:srgbClr val="006D9D"/>
      </a:hlink>
      <a:folHlink>
        <a:srgbClr val="006D9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AEAEA"/>
        </a:solidFill>
        <a:ln w="9525" cap="flat" cmpd="sng" algn="ctr">
          <a:solidFill>
            <a:schemeClr val="bg1">
              <a:lumMod val="75000"/>
            </a:schemeClr>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mn-lt"/>
            <a:cs typeface="Arial" charset="0"/>
          </a:defRPr>
        </a:defPPr>
      </a:lstStyle>
    </a:spDef>
    <a:lnDef>
      <a:spPr bwMode="auto">
        <a:noFill/>
        <a:ln w="19050" algn="ctr">
          <a:solidFill>
            <a:schemeClr val="bg1">
              <a:lumMod val="75000"/>
            </a:schemeClr>
          </a:solidFill>
          <a:round/>
          <a:headEnd type="none" w="med" len="med"/>
          <a:tailEnd/>
        </a:ln>
      </a:spPr>
      <a:bodyPr/>
      <a:lstStyle/>
    </a:lnDef>
    <a:txDef>
      <a:spPr>
        <a:noFill/>
      </a:spPr>
      <a:bodyPr wrap="none" lIns="0" tIns="0" rIns="0" bIns="0" rtlCol="0">
        <a:spAutoFit/>
      </a:bodyPr>
      <a:lstStyle>
        <a:defPPr>
          <a:defRPr sz="1200" dirty="0" smtClean="0">
            <a:latin typeface="+mn-lt"/>
          </a:defRPr>
        </a:defPPr>
      </a:lstStyle>
    </a:txDef>
  </a:objectDefaults>
  <a:extraClrSchemeLst>
    <a:extraClrScheme>
      <a:clrScheme name="3_Corp Plann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Corp Plann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Corp Plann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Corp Plann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Corp Plan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Corp Plan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Corp Plan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ontent Slide">
  <a:themeElements>
    <a:clrScheme name="mssa navy">
      <a:dk1>
        <a:srgbClr val="000000"/>
      </a:dk1>
      <a:lt1>
        <a:srgbClr val="FFFFFF"/>
      </a:lt1>
      <a:dk2>
        <a:srgbClr val="AAB198"/>
      </a:dk2>
      <a:lt2>
        <a:srgbClr val="71C5E8"/>
      </a:lt2>
      <a:accent1>
        <a:srgbClr val="7FB741"/>
      </a:accent1>
      <a:accent2>
        <a:srgbClr val="8B84D7"/>
      </a:accent2>
      <a:accent3>
        <a:srgbClr val="FFFFFF"/>
      </a:accent3>
      <a:accent4>
        <a:srgbClr val="000000"/>
      </a:accent4>
      <a:accent5>
        <a:srgbClr val="006BA6"/>
      </a:accent5>
      <a:accent6>
        <a:srgbClr val="003C71"/>
      </a:accent6>
      <a:hlink>
        <a:srgbClr val="7FB741"/>
      </a:hlink>
      <a:folHlink>
        <a:srgbClr val="7FB741"/>
      </a:folHlink>
    </a:clrScheme>
    <a:fontScheme name="Content Slide">
      <a:majorFont>
        <a:latin typeface="Arial Narrow"/>
        <a:ea typeface="ＭＳ Ｐゴシック"/>
        <a:cs typeface="Arial"/>
      </a:majorFont>
      <a:minorFont>
        <a:latin typeface="Arial Narrow"/>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lnDef>
  </a:objectDefaults>
  <a:extraClrSchemeLst>
    <a:extraClrScheme>
      <a:clrScheme name="Content Slide 1">
        <a:dk1>
          <a:srgbClr val="000000"/>
        </a:dk1>
        <a:lt1>
          <a:srgbClr val="FFFFFF"/>
        </a:lt1>
        <a:dk2>
          <a:srgbClr val="52ABD5"/>
        </a:dk2>
        <a:lt2>
          <a:srgbClr val="AAB198"/>
        </a:lt2>
        <a:accent1>
          <a:srgbClr val="5EBEA5"/>
        </a:accent1>
        <a:accent2>
          <a:srgbClr val="8086C1"/>
        </a:accent2>
        <a:accent3>
          <a:srgbClr val="FFFFFF"/>
        </a:accent3>
        <a:accent4>
          <a:srgbClr val="000000"/>
        </a:accent4>
        <a:accent5>
          <a:srgbClr val="B6DBCF"/>
        </a:accent5>
        <a:accent6>
          <a:srgbClr val="7379AF"/>
        </a:accent6>
        <a:hlink>
          <a:srgbClr val="7FB741"/>
        </a:hlink>
        <a:folHlink>
          <a:srgbClr val="DA642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2425E175A2E94BB01C8049B5C6836F" ma:contentTypeVersion="10" ma:contentTypeDescription="Create a new document." ma:contentTypeScope="" ma:versionID="1de7ea432a99d6b804099dba35f1b4b4">
  <xsd:schema xmlns:xsd="http://www.w3.org/2001/XMLSchema" xmlns:xs="http://www.w3.org/2001/XMLSchema" xmlns:p="http://schemas.microsoft.com/office/2006/metadata/properties" xmlns:ns2="ec32aa3f-1e15-410c-aff8-ea2e5e39018b" targetNamespace="http://schemas.microsoft.com/office/2006/metadata/properties" ma:root="true" ma:fieldsID="50ee8968087629da4887789349444187" ns2:_="">
    <xsd:import namespace="ec32aa3f-1e15-410c-aff8-ea2e5e3901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2aa3f-1e15-410c-aff8-ea2e5e3901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c32aa3f-1e15-410c-aff8-ea2e5e39018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DD40DF-DF2C-4C18-BB5E-271E93265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32aa3f-1e15-410c-aff8-ea2e5e3901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2C586-EB4E-4C67-85AF-152662218726}">
  <ds:schemaRefs>
    <ds:schemaRef ds:uri="ec32aa3f-1e15-410c-aff8-ea2e5e39018b"/>
    <ds:schemaRef ds:uri="http://purl.org/dc/term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D4458FA-62EA-4A8F-A017-9A7260EF16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5146</TotalTime>
  <Words>4405</Words>
  <Application>Microsoft Office PowerPoint</Application>
  <PresentationFormat>Widescreen</PresentationFormat>
  <Paragraphs>490</Paragraphs>
  <Slides>20</Slides>
  <Notes>15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35" baseType="lpstr">
      <vt:lpstr>Arial</vt:lpstr>
      <vt:lpstr>Arial Black</vt:lpstr>
      <vt:lpstr>Arial Narrow</vt:lpstr>
      <vt:lpstr>Calibri</vt:lpstr>
      <vt:lpstr>Calibri Light</vt:lpstr>
      <vt:lpstr>Century Gothic</vt:lpstr>
      <vt:lpstr>Courier New</vt:lpstr>
      <vt:lpstr>Lucida Grande</vt:lpstr>
      <vt:lpstr>Symbol</vt:lpstr>
      <vt:lpstr>Times New Roman</vt:lpstr>
      <vt:lpstr>Wingdings</vt:lpstr>
      <vt:lpstr>2_Custom Design</vt:lpstr>
      <vt:lpstr>2016_CSDT_Template_White</vt:lpstr>
      <vt:lpstr>3_Content Slide</vt:lpstr>
      <vt:lpstr>think-cell Slide</vt:lpstr>
      <vt:lpstr>A20 ARCHITECTURE OPTIONS Point of View </vt:lpstr>
      <vt:lpstr>A2O Architecture Options – Introduction</vt:lpstr>
      <vt:lpstr>PowerPoint Presentation</vt:lpstr>
      <vt:lpstr>A20 ARCHITECTURE OPTIONS </vt:lpstr>
      <vt:lpstr>PowerPoint Presentation</vt:lpstr>
      <vt:lpstr>A20 ARCHITECTURE OPTIONS </vt:lpstr>
      <vt:lpstr>Compare &amp; Contrast – Synapse vs. Snowflake</vt:lpstr>
      <vt:lpstr>Compare &amp; Contrast – Snowflake vs. Synapse</vt:lpstr>
      <vt:lpstr>Recommendation</vt:lpstr>
      <vt:lpstr>PowerPoint Presentation</vt:lpstr>
      <vt:lpstr>A20 ARCHITECTURE OPTIONS – Responses to KP Queries</vt:lpstr>
      <vt:lpstr>A20 ARCHITECTURE OPTIONS – Responses to KP Queries (cont’d)</vt:lpstr>
      <vt:lpstr>A20 ARCHITECTURE OPTIONS – Responses to KP Queries (cont’d)</vt:lpstr>
      <vt:lpstr>A20 ARCHITECTURE OPTIONS – Responses to KP Queries (cont’d)</vt:lpstr>
      <vt:lpstr>A20 ARCHITECTURE OPTIONS - Kaiser A2O Reference Architecture - Raw in Azure Synapse</vt:lpstr>
      <vt:lpstr>A20 ARCHITECTURE OPTIONS - Kaiser A2O Reference Architecture - Raw in Snowflake</vt:lpstr>
      <vt:lpstr> Microsoft Azure Synapse - Key Benefits</vt:lpstr>
      <vt:lpstr>A20 ARCHITECTURE OPTIONS - Snowflake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Modernize IT Infrastructure Track Status Reports</dc:title>
  <dc:creator>Sonali Niswander</dc:creator>
  <cp:lastModifiedBy>Dave Cheema</cp:lastModifiedBy>
  <cp:revision>239</cp:revision>
  <cp:lastPrinted>2019-10-23T17:09:42Z</cp:lastPrinted>
  <dcterms:created xsi:type="dcterms:W3CDTF">2018-04-16T22:15:01Z</dcterms:created>
  <dcterms:modified xsi:type="dcterms:W3CDTF">2020-02-29T01:53:11Z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0x010100212425E175A2E94BB01C8049B5C6836F</vt:lpwstr>
  </property>
</Properties>
</file>