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5" r:id="rId4"/>
  </p:sldMasterIdLst>
  <p:notesMasterIdLst>
    <p:notesMasterId r:id="rId42"/>
  </p:notesMasterIdLst>
  <p:handoutMasterIdLst>
    <p:handoutMasterId r:id="rId43"/>
  </p:handoutMasterIdLst>
  <p:sldIdLst>
    <p:sldId id="397" r:id="rId5"/>
    <p:sldId id="2588" r:id="rId6"/>
    <p:sldId id="2589" r:id="rId7"/>
    <p:sldId id="2596" r:id="rId8"/>
    <p:sldId id="2604" r:id="rId9"/>
    <p:sldId id="2190" r:id="rId10"/>
    <p:sldId id="2611" r:id="rId11"/>
    <p:sldId id="2612" r:id="rId12"/>
    <p:sldId id="2613" r:id="rId13"/>
    <p:sldId id="2614" r:id="rId14"/>
    <p:sldId id="2615" r:id="rId15"/>
    <p:sldId id="2616" r:id="rId16"/>
    <p:sldId id="439" r:id="rId17"/>
    <p:sldId id="444" r:id="rId18"/>
    <p:sldId id="443" r:id="rId19"/>
    <p:sldId id="447" r:id="rId20"/>
    <p:sldId id="2617" r:id="rId21"/>
    <p:sldId id="2580" r:id="rId22"/>
    <p:sldId id="1097" r:id="rId23"/>
    <p:sldId id="2221" r:id="rId24"/>
    <p:sldId id="2475" r:id="rId25"/>
    <p:sldId id="2477" r:id="rId26"/>
    <p:sldId id="2478" r:id="rId27"/>
    <p:sldId id="2479" r:id="rId28"/>
    <p:sldId id="2480" r:id="rId29"/>
    <p:sldId id="2481" r:id="rId30"/>
    <p:sldId id="2484" r:id="rId31"/>
    <p:sldId id="2494" r:id="rId32"/>
    <p:sldId id="2495" r:id="rId33"/>
    <p:sldId id="2496" r:id="rId34"/>
    <p:sldId id="2497" r:id="rId35"/>
    <p:sldId id="2498" r:id="rId36"/>
    <p:sldId id="2499" r:id="rId37"/>
    <p:sldId id="2500" r:id="rId38"/>
    <p:sldId id="2501" r:id="rId39"/>
    <p:sldId id="2502" r:id="rId40"/>
    <p:sldId id="2483" r:id="rId41"/>
  </p:sldIdLst>
  <p:sldSz cx="6858000" cy="5143500"/>
  <p:notesSz cx="7010400" cy="9296400"/>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1A691804-31CF-41CD-8921-9BA82E1CD9B8}">
          <p14:sldIdLst>
            <p14:sldId id="397"/>
          </p14:sldIdLst>
        </p14:section>
        <p14:section name="A20 Program and SOI Overview" id="{DDB00ED2-A8D6-43C7-AC65-47EB6E1AEDD7}">
          <p14:sldIdLst>
            <p14:sldId id="2588"/>
            <p14:sldId id="2589"/>
          </p14:sldIdLst>
        </p14:section>
        <p14:section name="Foundation Services" id="{2C1BE71D-2584-480F-B239-57F77305A215}">
          <p14:sldIdLst>
            <p14:sldId id="2596"/>
            <p14:sldId id="2604"/>
            <p14:sldId id="2190"/>
            <p14:sldId id="2611"/>
            <p14:sldId id="2612"/>
            <p14:sldId id="2613"/>
            <p14:sldId id="2614"/>
            <p14:sldId id="2615"/>
            <p14:sldId id="2616"/>
            <p14:sldId id="439"/>
            <p14:sldId id="444"/>
            <p14:sldId id="443"/>
            <p14:sldId id="447"/>
            <p14:sldId id="2617"/>
          </p14:sldIdLst>
        </p14:section>
        <p14:section name="Foundation Data" id="{6AE131A4-03E9-475C-8599-99513F816275}">
          <p14:sldIdLst>
            <p14:sldId id="2580"/>
            <p14:sldId id="1097"/>
            <p14:sldId id="2221"/>
            <p14:sldId id="2475"/>
            <p14:sldId id="2477"/>
            <p14:sldId id="2478"/>
            <p14:sldId id="2479"/>
            <p14:sldId id="2480"/>
            <p14:sldId id="2481"/>
            <p14:sldId id="2484"/>
            <p14:sldId id="2494"/>
            <p14:sldId id="2495"/>
            <p14:sldId id="2496"/>
            <p14:sldId id="2497"/>
            <p14:sldId id="2498"/>
            <p14:sldId id="2499"/>
            <p14:sldId id="2500"/>
            <p14:sldId id="2501"/>
            <p14:sldId id="2502"/>
            <p14:sldId id="2483"/>
          </p14:sldIdLst>
        </p14:section>
        <p14:section name="Tenant Services" id="{A490032A-EE90-4368-8565-A8A359B63AF7}">
          <p14:sldIdLst/>
        </p14:section>
        <p14:section name="Organization Readiness" id="{3D26F2F4-67F6-4F89-BDA8-EC030D53DF89}">
          <p14:sldIdLst/>
        </p14:section>
        <p14:section name="Change Log" id="{0DDCE9F3-371D-4487-8C4F-87D1AFFB4839}">
          <p14:sldIdLst/>
        </p14:section>
      </p14:sectionLst>
    </p:ext>
    <p:ext uri="{EFAFB233-063F-42B5-8137-9DF3F51BA10A}">
      <p15:sldGuideLst xmlns:p15="http://schemas.microsoft.com/office/powerpoint/2012/main">
        <p15:guide id="1" orient="horz" pos="306" userDrawn="1">
          <p15:clr>
            <a:srgbClr val="A4A3A4"/>
          </p15:clr>
        </p15:guide>
        <p15:guide id="2" orient="horz" pos="3132" userDrawn="1">
          <p15:clr>
            <a:srgbClr val="A4A3A4"/>
          </p15:clr>
        </p15:guide>
        <p15:guide id="3" pos="2160" userDrawn="1">
          <p15:clr>
            <a:srgbClr val="A4A3A4"/>
          </p15:clr>
        </p15:guide>
        <p15:guide id="4" pos="126" userDrawn="1">
          <p15:clr>
            <a:srgbClr val="A4A3A4"/>
          </p15:clr>
        </p15:guide>
        <p15:guide id="5" pos="3105"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z, Sarah (US - San Francisco)" initials="WS(-SF" lastIdx="53" clrIdx="0">
    <p:extLst>
      <p:ext uri="{19B8F6BF-5375-455C-9EA6-DF929625EA0E}">
        <p15:presenceInfo xmlns:p15="http://schemas.microsoft.com/office/powerpoint/2012/main" userId="S-1-5-21-238447276-1040861923-1850952788-2348709" providerId="AD"/>
      </p:ext>
    </p:extLst>
  </p:cmAuthor>
  <p:cmAuthor id="2" name="Abraham, Kevin (US - Chicago)" initials="AK(-C" lastIdx="16" clrIdx="1">
    <p:extLst>
      <p:ext uri="{19B8F6BF-5375-455C-9EA6-DF929625EA0E}">
        <p15:presenceInfo xmlns:p15="http://schemas.microsoft.com/office/powerpoint/2012/main" userId="S::keabraham@deloitte.com::2c9c2cb9-fde2-4b73-9a4b-618cde4c14a6" providerId="AD"/>
      </p:ext>
    </p:extLst>
  </p:cmAuthor>
  <p:cmAuthor id="3" name="Anantharaman, Ravi" initials="RA" lastIdx="18" clrIdx="2">
    <p:extLst>
      <p:ext uri="{19B8F6BF-5375-455C-9EA6-DF929625EA0E}">
        <p15:presenceInfo xmlns:p15="http://schemas.microsoft.com/office/powerpoint/2012/main" userId="Anantharaman, Ravi" providerId="None"/>
      </p:ext>
    </p:extLst>
  </p:cmAuthor>
  <p:cmAuthor id="4" name="Shah, Punit" initials="PS" lastIdx="4" clrIdx="3">
    <p:extLst>
      <p:ext uri="{19B8F6BF-5375-455C-9EA6-DF929625EA0E}">
        <p15:presenceInfo xmlns:p15="http://schemas.microsoft.com/office/powerpoint/2012/main" userId="Shah, Punit" providerId="None"/>
      </p:ext>
    </p:extLst>
  </p:cmAuthor>
  <p:cmAuthor id="5" name="Judy M Sarles" initials="JS" lastIdx="13" clrIdx="4">
    <p:extLst>
      <p:ext uri="{19B8F6BF-5375-455C-9EA6-DF929625EA0E}">
        <p15:presenceInfo xmlns:p15="http://schemas.microsoft.com/office/powerpoint/2012/main" userId="S::judy.m.sarles@kp.org::147857bc-ce89-4f7f-aed9-545947e9542b" providerId="AD"/>
      </p:ext>
    </p:extLst>
  </p:cmAuthor>
  <p:cmAuthor id="6" name="ERIN M DIRKS" initials="EMD" lastIdx="1" clrIdx="5">
    <p:extLst>
      <p:ext uri="{19B8F6BF-5375-455C-9EA6-DF929625EA0E}">
        <p15:presenceInfo xmlns:p15="http://schemas.microsoft.com/office/powerpoint/2012/main" userId="S-1-5-21-1229272821-706699826-839522115-4984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094"/>
    <a:srgbClr val="F2F2F2"/>
    <a:srgbClr val="006BA6"/>
    <a:srgbClr val="E9F0F5"/>
    <a:srgbClr val="001E39"/>
    <a:srgbClr val="A3D751"/>
    <a:srgbClr val="E6762F"/>
    <a:srgbClr val="559D37"/>
    <a:srgbClr val="FAB439"/>
    <a:srgbClr val="9FCF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10" y="96"/>
      </p:cViewPr>
      <p:guideLst>
        <p:guide orient="horz" pos="306"/>
        <p:guide orient="horz" pos="3132"/>
        <p:guide pos="2160"/>
        <p:guide pos="126"/>
        <p:guide pos="3105"/>
      </p:guideLst>
    </p:cSldViewPr>
  </p:slideViewPr>
  <p:notesTextViewPr>
    <p:cViewPr>
      <p:scale>
        <a:sx n="1" d="1"/>
        <a:sy n="1" d="1"/>
      </p:scale>
      <p:origin x="0" y="0"/>
    </p:cViewPr>
  </p:notesTextViewPr>
  <p:notesViewPr>
    <p:cSldViewPr snapToGrid="0">
      <p:cViewPr>
        <p:scale>
          <a:sx n="1" d="2"/>
          <a:sy n="1" d="2"/>
        </p:scale>
        <p:origin x="0" y="0"/>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41474-C1A0-46D2-BE3E-422D7C00C265}" type="doc">
      <dgm:prSet loTypeId="urn:microsoft.com/office/officeart/2005/8/layout/hChevron3" loCatId="process" qsTypeId="urn:microsoft.com/office/officeart/2005/8/quickstyle/simple1" qsCatId="simple" csTypeId="urn:microsoft.com/office/officeart/2005/8/colors/colorful5" csCatId="colorful" phldr="1"/>
      <dgm:spPr/>
    </dgm:pt>
    <dgm:pt modelId="{E8C5FAF5-1582-4E67-AC62-2A0C0337078D}">
      <dgm:prSet phldrT="[Text]" custT="1"/>
      <dgm:spPr/>
      <dgm:t>
        <a:bodyPr/>
        <a:lstStyle/>
        <a:p>
          <a:r>
            <a:rPr lang="en-US" sz="1100" b="1" dirty="0"/>
            <a:t>Acquisition</a:t>
          </a:r>
        </a:p>
      </dgm:t>
    </dgm:pt>
    <dgm:pt modelId="{6DC41A28-472C-4685-9A2F-C5DE309E5E16}" type="parTrans" cxnId="{C2CE6877-6DEF-4509-920E-B543E93A81CD}">
      <dgm:prSet/>
      <dgm:spPr/>
      <dgm:t>
        <a:bodyPr/>
        <a:lstStyle/>
        <a:p>
          <a:endParaRPr lang="en-US" sz="1100"/>
        </a:p>
      </dgm:t>
    </dgm:pt>
    <dgm:pt modelId="{E117AEA2-2724-415F-8EA2-A219864BB464}" type="sibTrans" cxnId="{C2CE6877-6DEF-4509-920E-B543E93A81CD}">
      <dgm:prSet/>
      <dgm:spPr/>
      <dgm:t>
        <a:bodyPr/>
        <a:lstStyle/>
        <a:p>
          <a:endParaRPr lang="en-US" sz="1100"/>
        </a:p>
      </dgm:t>
    </dgm:pt>
    <dgm:pt modelId="{B45504FE-5BBA-45B5-BF6C-62EBFEC80F49}">
      <dgm:prSet phldrT="[Text]" custT="1"/>
      <dgm:spPr/>
      <dgm:t>
        <a:bodyPr/>
        <a:lstStyle/>
        <a:p>
          <a:r>
            <a:rPr lang="en-US" sz="1100" b="1" dirty="0"/>
            <a:t>Source</a:t>
          </a:r>
        </a:p>
      </dgm:t>
    </dgm:pt>
    <dgm:pt modelId="{7A0E6F52-4958-4C86-9293-229EC399F7A4}" type="parTrans" cxnId="{0DEBF1B6-02C0-4FF4-8F1B-44DCD4B99558}">
      <dgm:prSet/>
      <dgm:spPr/>
      <dgm:t>
        <a:bodyPr/>
        <a:lstStyle/>
        <a:p>
          <a:endParaRPr lang="en-US" sz="1100"/>
        </a:p>
      </dgm:t>
    </dgm:pt>
    <dgm:pt modelId="{92606856-8A80-4CBC-8458-2430C3F1441D}" type="sibTrans" cxnId="{0DEBF1B6-02C0-4FF4-8F1B-44DCD4B99558}">
      <dgm:prSet/>
      <dgm:spPr/>
      <dgm:t>
        <a:bodyPr/>
        <a:lstStyle/>
        <a:p>
          <a:endParaRPr lang="en-US" sz="1100"/>
        </a:p>
      </dgm:t>
    </dgm:pt>
    <dgm:pt modelId="{7EBBE49D-5901-46B5-985F-A5E3C4E0EA87}">
      <dgm:prSet phldrT="[Text]" custT="1"/>
      <dgm:spPr/>
      <dgm:t>
        <a:bodyPr/>
        <a:lstStyle/>
        <a:p>
          <a:r>
            <a:rPr lang="en-US" sz="1100" b="1" dirty="0"/>
            <a:t>Ingestion</a:t>
          </a:r>
        </a:p>
      </dgm:t>
    </dgm:pt>
    <dgm:pt modelId="{006CA542-CD21-4020-9F56-947C2C9FF93F}" type="parTrans" cxnId="{C0E34A12-E992-4864-98E4-F86AF303973F}">
      <dgm:prSet/>
      <dgm:spPr/>
      <dgm:t>
        <a:bodyPr/>
        <a:lstStyle/>
        <a:p>
          <a:endParaRPr lang="en-US" sz="1100"/>
        </a:p>
      </dgm:t>
    </dgm:pt>
    <dgm:pt modelId="{100B82B3-E34E-4591-89DC-3F328271CC49}" type="sibTrans" cxnId="{C0E34A12-E992-4864-98E4-F86AF303973F}">
      <dgm:prSet/>
      <dgm:spPr/>
      <dgm:t>
        <a:bodyPr/>
        <a:lstStyle/>
        <a:p>
          <a:endParaRPr lang="en-US" sz="1100"/>
        </a:p>
      </dgm:t>
    </dgm:pt>
    <dgm:pt modelId="{CC910E2F-79B4-4D23-BAC4-A81A9AA79EE8}">
      <dgm:prSet phldrT="[Text]" custT="1"/>
      <dgm:spPr/>
      <dgm:t>
        <a:bodyPr/>
        <a:lstStyle/>
        <a:p>
          <a:r>
            <a:rPr lang="en-US" sz="1100" b="1" dirty="0"/>
            <a:t>Staging</a:t>
          </a:r>
        </a:p>
      </dgm:t>
    </dgm:pt>
    <dgm:pt modelId="{D059656D-9B4B-46ED-B179-F5C0B272520D}" type="parTrans" cxnId="{3139CD53-DC2E-45D3-AD68-0AAD7ADD1BC6}">
      <dgm:prSet/>
      <dgm:spPr/>
      <dgm:t>
        <a:bodyPr/>
        <a:lstStyle/>
        <a:p>
          <a:endParaRPr lang="en-US" sz="1100"/>
        </a:p>
      </dgm:t>
    </dgm:pt>
    <dgm:pt modelId="{F157ADDE-FB83-4E41-9E4E-0B0DFD3557C2}" type="sibTrans" cxnId="{3139CD53-DC2E-45D3-AD68-0AAD7ADD1BC6}">
      <dgm:prSet/>
      <dgm:spPr/>
      <dgm:t>
        <a:bodyPr/>
        <a:lstStyle/>
        <a:p>
          <a:endParaRPr lang="en-US" sz="1100"/>
        </a:p>
      </dgm:t>
    </dgm:pt>
    <dgm:pt modelId="{C87C3276-AA86-43D8-93DB-1F29DC03FB84}">
      <dgm:prSet phldrT="[Text]" custT="1"/>
      <dgm:spPr/>
      <dgm:t>
        <a:bodyPr/>
        <a:lstStyle/>
        <a:p>
          <a:r>
            <a:rPr lang="en-US" sz="1100" b="1" dirty="0"/>
            <a:t>Storage</a:t>
          </a:r>
        </a:p>
      </dgm:t>
    </dgm:pt>
    <dgm:pt modelId="{0FBEE987-C334-4006-A414-0330EF06CF53}" type="parTrans" cxnId="{823F4A15-0BA4-4DBC-B5B0-9F62DAB6318B}">
      <dgm:prSet/>
      <dgm:spPr/>
      <dgm:t>
        <a:bodyPr/>
        <a:lstStyle/>
        <a:p>
          <a:endParaRPr lang="en-US" sz="1100"/>
        </a:p>
      </dgm:t>
    </dgm:pt>
    <dgm:pt modelId="{B8190E6D-FD05-4A0B-BE17-1D27DF1E717C}" type="sibTrans" cxnId="{823F4A15-0BA4-4DBC-B5B0-9F62DAB6318B}">
      <dgm:prSet/>
      <dgm:spPr/>
      <dgm:t>
        <a:bodyPr/>
        <a:lstStyle/>
        <a:p>
          <a:endParaRPr lang="en-US" sz="1100"/>
        </a:p>
      </dgm:t>
    </dgm:pt>
    <dgm:pt modelId="{2991DD1A-7598-4A1E-B329-758593265008}">
      <dgm:prSet phldrT="[Text]" custT="1"/>
      <dgm:spPr/>
      <dgm:t>
        <a:bodyPr/>
        <a:lstStyle/>
        <a:p>
          <a:r>
            <a:rPr lang="en-US" sz="1100" b="1" dirty="0"/>
            <a:t>Analytics</a:t>
          </a:r>
        </a:p>
      </dgm:t>
    </dgm:pt>
    <dgm:pt modelId="{3138EA03-68F3-4836-BE77-A4E97C607D25}" type="parTrans" cxnId="{19229483-AD5C-49C8-9800-26336845F507}">
      <dgm:prSet/>
      <dgm:spPr/>
      <dgm:t>
        <a:bodyPr/>
        <a:lstStyle/>
        <a:p>
          <a:endParaRPr lang="en-US" sz="1100"/>
        </a:p>
      </dgm:t>
    </dgm:pt>
    <dgm:pt modelId="{A0D008A8-0BD5-4C99-82B2-65B33F75A17B}" type="sibTrans" cxnId="{19229483-AD5C-49C8-9800-26336845F507}">
      <dgm:prSet/>
      <dgm:spPr/>
      <dgm:t>
        <a:bodyPr/>
        <a:lstStyle/>
        <a:p>
          <a:endParaRPr lang="en-US" sz="1100"/>
        </a:p>
      </dgm:t>
    </dgm:pt>
    <dgm:pt modelId="{88D3FEE0-16EF-4231-8318-E91746473534}">
      <dgm:prSet phldrT="[Text]" custT="1"/>
      <dgm:spPr/>
      <dgm:t>
        <a:bodyPr/>
        <a:lstStyle/>
        <a:p>
          <a:r>
            <a:rPr lang="en-US" sz="1100" b="1" dirty="0"/>
            <a:t>Delivery</a:t>
          </a:r>
        </a:p>
      </dgm:t>
    </dgm:pt>
    <dgm:pt modelId="{7A1BD7D2-86A0-4664-AC72-A79BCE057161}" type="parTrans" cxnId="{1AFA1C80-4F8A-4CC2-A9C8-98E650D077BD}">
      <dgm:prSet/>
      <dgm:spPr/>
      <dgm:t>
        <a:bodyPr/>
        <a:lstStyle/>
        <a:p>
          <a:endParaRPr lang="en-US" sz="1100"/>
        </a:p>
      </dgm:t>
    </dgm:pt>
    <dgm:pt modelId="{217DB948-3B2F-4CE0-82FE-72FDE97DD890}" type="sibTrans" cxnId="{1AFA1C80-4F8A-4CC2-A9C8-98E650D077BD}">
      <dgm:prSet/>
      <dgm:spPr/>
      <dgm:t>
        <a:bodyPr/>
        <a:lstStyle/>
        <a:p>
          <a:endParaRPr lang="en-US" sz="1100"/>
        </a:p>
      </dgm:t>
    </dgm:pt>
    <dgm:pt modelId="{2184937B-7732-4329-881F-9EDEAD748F70}" type="pres">
      <dgm:prSet presAssocID="{85C41474-C1A0-46D2-BE3E-422D7C00C265}" presName="Name0" presStyleCnt="0">
        <dgm:presLayoutVars>
          <dgm:dir/>
          <dgm:resizeHandles val="exact"/>
        </dgm:presLayoutVars>
      </dgm:prSet>
      <dgm:spPr/>
    </dgm:pt>
    <dgm:pt modelId="{D60BD9DA-CFBF-4614-A534-A4C927151498}" type="pres">
      <dgm:prSet presAssocID="{B45504FE-5BBA-45B5-BF6C-62EBFEC80F49}" presName="parTxOnly" presStyleLbl="node1" presStyleIdx="0" presStyleCnt="7">
        <dgm:presLayoutVars>
          <dgm:bulletEnabled val="1"/>
        </dgm:presLayoutVars>
      </dgm:prSet>
      <dgm:spPr/>
    </dgm:pt>
    <dgm:pt modelId="{3C0915C2-FC81-4627-806C-26AC308557C2}" type="pres">
      <dgm:prSet presAssocID="{92606856-8A80-4CBC-8458-2430C3F1441D}" presName="parSpace" presStyleCnt="0"/>
      <dgm:spPr/>
    </dgm:pt>
    <dgm:pt modelId="{E231480B-7073-4F11-94B0-7069C29BA8C7}" type="pres">
      <dgm:prSet presAssocID="{E8C5FAF5-1582-4E67-AC62-2A0C0337078D}" presName="parTxOnly" presStyleLbl="node1" presStyleIdx="1" presStyleCnt="7">
        <dgm:presLayoutVars>
          <dgm:bulletEnabled val="1"/>
        </dgm:presLayoutVars>
      </dgm:prSet>
      <dgm:spPr/>
    </dgm:pt>
    <dgm:pt modelId="{E4F87840-832F-46B8-B535-A143358F55F5}" type="pres">
      <dgm:prSet presAssocID="{E117AEA2-2724-415F-8EA2-A219864BB464}" presName="parSpace" presStyleCnt="0"/>
      <dgm:spPr/>
    </dgm:pt>
    <dgm:pt modelId="{BB1C23AB-FA53-412E-AEF5-F7F287BD28F9}" type="pres">
      <dgm:prSet presAssocID="{7EBBE49D-5901-46B5-985F-A5E3C4E0EA87}" presName="parTxOnly" presStyleLbl="node1" presStyleIdx="2" presStyleCnt="7">
        <dgm:presLayoutVars>
          <dgm:bulletEnabled val="1"/>
        </dgm:presLayoutVars>
      </dgm:prSet>
      <dgm:spPr/>
    </dgm:pt>
    <dgm:pt modelId="{59A967D4-991E-4399-83BE-51B65B7F1780}" type="pres">
      <dgm:prSet presAssocID="{100B82B3-E34E-4591-89DC-3F328271CC49}" presName="parSpace" presStyleCnt="0"/>
      <dgm:spPr/>
    </dgm:pt>
    <dgm:pt modelId="{D4E0F374-AC1E-49BB-AAD1-468004AE92BB}" type="pres">
      <dgm:prSet presAssocID="{CC910E2F-79B4-4D23-BAC4-A81A9AA79EE8}" presName="parTxOnly" presStyleLbl="node1" presStyleIdx="3" presStyleCnt="7">
        <dgm:presLayoutVars>
          <dgm:bulletEnabled val="1"/>
        </dgm:presLayoutVars>
      </dgm:prSet>
      <dgm:spPr/>
    </dgm:pt>
    <dgm:pt modelId="{78F8BE1A-FB19-4449-A795-9DD9D1373A36}" type="pres">
      <dgm:prSet presAssocID="{F157ADDE-FB83-4E41-9E4E-0B0DFD3557C2}" presName="parSpace" presStyleCnt="0"/>
      <dgm:spPr/>
    </dgm:pt>
    <dgm:pt modelId="{E080D130-4818-4361-B5B2-93F71F9C44CB}" type="pres">
      <dgm:prSet presAssocID="{C87C3276-AA86-43D8-93DB-1F29DC03FB84}" presName="parTxOnly" presStyleLbl="node1" presStyleIdx="4" presStyleCnt="7">
        <dgm:presLayoutVars>
          <dgm:bulletEnabled val="1"/>
        </dgm:presLayoutVars>
      </dgm:prSet>
      <dgm:spPr/>
    </dgm:pt>
    <dgm:pt modelId="{F3474F11-458D-4161-8000-1F86A7E45F34}" type="pres">
      <dgm:prSet presAssocID="{B8190E6D-FD05-4A0B-BE17-1D27DF1E717C}" presName="parSpace" presStyleCnt="0"/>
      <dgm:spPr/>
    </dgm:pt>
    <dgm:pt modelId="{6A400837-8C58-4C09-836C-436D51F3087C}" type="pres">
      <dgm:prSet presAssocID="{2991DD1A-7598-4A1E-B329-758593265008}" presName="parTxOnly" presStyleLbl="node1" presStyleIdx="5" presStyleCnt="7">
        <dgm:presLayoutVars>
          <dgm:bulletEnabled val="1"/>
        </dgm:presLayoutVars>
      </dgm:prSet>
      <dgm:spPr/>
    </dgm:pt>
    <dgm:pt modelId="{B1AA35B8-D772-45F7-B680-CC85C4E0BA93}" type="pres">
      <dgm:prSet presAssocID="{A0D008A8-0BD5-4C99-82B2-65B33F75A17B}" presName="parSpace" presStyleCnt="0"/>
      <dgm:spPr/>
    </dgm:pt>
    <dgm:pt modelId="{4A7EF7EF-4FBD-4C88-B52F-B80DCAB47798}" type="pres">
      <dgm:prSet presAssocID="{88D3FEE0-16EF-4231-8318-E91746473534}" presName="parTxOnly" presStyleLbl="node1" presStyleIdx="6" presStyleCnt="7">
        <dgm:presLayoutVars>
          <dgm:bulletEnabled val="1"/>
        </dgm:presLayoutVars>
      </dgm:prSet>
      <dgm:spPr/>
    </dgm:pt>
  </dgm:ptLst>
  <dgm:cxnLst>
    <dgm:cxn modelId="{C0E34A12-E992-4864-98E4-F86AF303973F}" srcId="{85C41474-C1A0-46D2-BE3E-422D7C00C265}" destId="{7EBBE49D-5901-46B5-985F-A5E3C4E0EA87}" srcOrd="2" destOrd="0" parTransId="{006CA542-CD21-4020-9F56-947C2C9FF93F}" sibTransId="{100B82B3-E34E-4591-89DC-3F328271CC49}"/>
    <dgm:cxn modelId="{823F4A15-0BA4-4DBC-B5B0-9F62DAB6318B}" srcId="{85C41474-C1A0-46D2-BE3E-422D7C00C265}" destId="{C87C3276-AA86-43D8-93DB-1F29DC03FB84}" srcOrd="4" destOrd="0" parTransId="{0FBEE987-C334-4006-A414-0330EF06CF53}" sibTransId="{B8190E6D-FD05-4A0B-BE17-1D27DF1E717C}"/>
    <dgm:cxn modelId="{0A05D21D-2B2D-4DD2-A746-53534EC8A16A}" type="presOf" srcId="{2991DD1A-7598-4A1E-B329-758593265008}" destId="{6A400837-8C58-4C09-836C-436D51F3087C}" srcOrd="0" destOrd="0" presId="urn:microsoft.com/office/officeart/2005/8/layout/hChevron3"/>
    <dgm:cxn modelId="{3139CD53-DC2E-45D3-AD68-0AAD7ADD1BC6}" srcId="{85C41474-C1A0-46D2-BE3E-422D7C00C265}" destId="{CC910E2F-79B4-4D23-BAC4-A81A9AA79EE8}" srcOrd="3" destOrd="0" parTransId="{D059656D-9B4B-46ED-B179-F5C0B272520D}" sibTransId="{F157ADDE-FB83-4E41-9E4E-0B0DFD3557C2}"/>
    <dgm:cxn modelId="{C2CE6877-6DEF-4509-920E-B543E93A81CD}" srcId="{85C41474-C1A0-46D2-BE3E-422D7C00C265}" destId="{E8C5FAF5-1582-4E67-AC62-2A0C0337078D}" srcOrd="1" destOrd="0" parTransId="{6DC41A28-472C-4685-9A2F-C5DE309E5E16}" sibTransId="{E117AEA2-2724-415F-8EA2-A219864BB464}"/>
    <dgm:cxn modelId="{B949327A-1F74-4E62-ABDF-0C1B69E389C0}" type="presOf" srcId="{7EBBE49D-5901-46B5-985F-A5E3C4E0EA87}" destId="{BB1C23AB-FA53-412E-AEF5-F7F287BD28F9}" srcOrd="0" destOrd="0" presId="urn:microsoft.com/office/officeart/2005/8/layout/hChevron3"/>
    <dgm:cxn modelId="{F6DE347F-A4DA-41D3-A1C1-752D01607A54}" type="presOf" srcId="{88D3FEE0-16EF-4231-8318-E91746473534}" destId="{4A7EF7EF-4FBD-4C88-B52F-B80DCAB47798}" srcOrd="0" destOrd="0" presId="urn:microsoft.com/office/officeart/2005/8/layout/hChevron3"/>
    <dgm:cxn modelId="{1AFA1C80-4F8A-4CC2-A9C8-98E650D077BD}" srcId="{85C41474-C1A0-46D2-BE3E-422D7C00C265}" destId="{88D3FEE0-16EF-4231-8318-E91746473534}" srcOrd="6" destOrd="0" parTransId="{7A1BD7D2-86A0-4664-AC72-A79BCE057161}" sibTransId="{217DB948-3B2F-4CE0-82FE-72FDE97DD890}"/>
    <dgm:cxn modelId="{19229483-AD5C-49C8-9800-26336845F507}" srcId="{85C41474-C1A0-46D2-BE3E-422D7C00C265}" destId="{2991DD1A-7598-4A1E-B329-758593265008}" srcOrd="5" destOrd="0" parTransId="{3138EA03-68F3-4836-BE77-A4E97C607D25}" sibTransId="{A0D008A8-0BD5-4C99-82B2-65B33F75A17B}"/>
    <dgm:cxn modelId="{4CC2BDAA-5DD5-408A-B5F5-05A976286BEB}" type="presOf" srcId="{B45504FE-5BBA-45B5-BF6C-62EBFEC80F49}" destId="{D60BD9DA-CFBF-4614-A534-A4C927151498}" srcOrd="0" destOrd="0" presId="urn:microsoft.com/office/officeart/2005/8/layout/hChevron3"/>
    <dgm:cxn modelId="{0DEBF1B6-02C0-4FF4-8F1B-44DCD4B99558}" srcId="{85C41474-C1A0-46D2-BE3E-422D7C00C265}" destId="{B45504FE-5BBA-45B5-BF6C-62EBFEC80F49}" srcOrd="0" destOrd="0" parTransId="{7A0E6F52-4958-4C86-9293-229EC399F7A4}" sibTransId="{92606856-8A80-4CBC-8458-2430C3F1441D}"/>
    <dgm:cxn modelId="{78B3D3CB-0FCC-4524-93D4-7F6633DD20CF}" type="presOf" srcId="{CC910E2F-79B4-4D23-BAC4-A81A9AA79EE8}" destId="{D4E0F374-AC1E-49BB-AAD1-468004AE92BB}" srcOrd="0" destOrd="0" presId="urn:microsoft.com/office/officeart/2005/8/layout/hChevron3"/>
    <dgm:cxn modelId="{998DE3D3-8EC7-4C65-B7F3-A79C04BD76C3}" type="presOf" srcId="{E8C5FAF5-1582-4E67-AC62-2A0C0337078D}" destId="{E231480B-7073-4F11-94B0-7069C29BA8C7}" srcOrd="0" destOrd="0" presId="urn:microsoft.com/office/officeart/2005/8/layout/hChevron3"/>
    <dgm:cxn modelId="{07B9F7E3-E724-4BEF-9757-187D0EA39254}" type="presOf" srcId="{C87C3276-AA86-43D8-93DB-1F29DC03FB84}" destId="{E080D130-4818-4361-B5B2-93F71F9C44CB}" srcOrd="0" destOrd="0" presId="urn:microsoft.com/office/officeart/2005/8/layout/hChevron3"/>
    <dgm:cxn modelId="{50BF9CE4-A15E-46A2-B058-3E956FDFE43B}" type="presOf" srcId="{85C41474-C1A0-46D2-BE3E-422D7C00C265}" destId="{2184937B-7732-4329-881F-9EDEAD748F70}" srcOrd="0" destOrd="0" presId="urn:microsoft.com/office/officeart/2005/8/layout/hChevron3"/>
    <dgm:cxn modelId="{1CFAFE68-1E2B-49E3-8130-09C80D8D8AAC}" type="presParOf" srcId="{2184937B-7732-4329-881F-9EDEAD748F70}" destId="{D60BD9DA-CFBF-4614-A534-A4C927151498}" srcOrd="0" destOrd="0" presId="urn:microsoft.com/office/officeart/2005/8/layout/hChevron3"/>
    <dgm:cxn modelId="{B291EF25-3E28-42A5-8535-6F0471D308B5}" type="presParOf" srcId="{2184937B-7732-4329-881F-9EDEAD748F70}" destId="{3C0915C2-FC81-4627-806C-26AC308557C2}" srcOrd="1" destOrd="0" presId="urn:microsoft.com/office/officeart/2005/8/layout/hChevron3"/>
    <dgm:cxn modelId="{F57035B7-70CB-4107-9B26-AEDEDEFBFF5E}" type="presParOf" srcId="{2184937B-7732-4329-881F-9EDEAD748F70}" destId="{E231480B-7073-4F11-94B0-7069C29BA8C7}" srcOrd="2" destOrd="0" presId="urn:microsoft.com/office/officeart/2005/8/layout/hChevron3"/>
    <dgm:cxn modelId="{48F8EA4A-4968-4134-8018-0BCF4786EA13}" type="presParOf" srcId="{2184937B-7732-4329-881F-9EDEAD748F70}" destId="{E4F87840-832F-46B8-B535-A143358F55F5}" srcOrd="3" destOrd="0" presId="urn:microsoft.com/office/officeart/2005/8/layout/hChevron3"/>
    <dgm:cxn modelId="{2FB7EFE5-D8B6-49DD-9EE2-25B9047E06A2}" type="presParOf" srcId="{2184937B-7732-4329-881F-9EDEAD748F70}" destId="{BB1C23AB-FA53-412E-AEF5-F7F287BD28F9}" srcOrd="4" destOrd="0" presId="urn:microsoft.com/office/officeart/2005/8/layout/hChevron3"/>
    <dgm:cxn modelId="{F62E1310-438C-4C96-8BBF-3269CBC5D664}" type="presParOf" srcId="{2184937B-7732-4329-881F-9EDEAD748F70}" destId="{59A967D4-991E-4399-83BE-51B65B7F1780}" srcOrd="5" destOrd="0" presId="urn:microsoft.com/office/officeart/2005/8/layout/hChevron3"/>
    <dgm:cxn modelId="{2570D12C-4C0B-4CC4-8B43-9F9748967CC7}" type="presParOf" srcId="{2184937B-7732-4329-881F-9EDEAD748F70}" destId="{D4E0F374-AC1E-49BB-AAD1-468004AE92BB}" srcOrd="6" destOrd="0" presId="urn:microsoft.com/office/officeart/2005/8/layout/hChevron3"/>
    <dgm:cxn modelId="{B450903A-9B04-4827-B948-A790601941FB}" type="presParOf" srcId="{2184937B-7732-4329-881F-9EDEAD748F70}" destId="{78F8BE1A-FB19-4449-A795-9DD9D1373A36}" srcOrd="7" destOrd="0" presId="urn:microsoft.com/office/officeart/2005/8/layout/hChevron3"/>
    <dgm:cxn modelId="{234AFB08-B0EB-4AA9-8DE2-B2FB38BAE790}" type="presParOf" srcId="{2184937B-7732-4329-881F-9EDEAD748F70}" destId="{E080D130-4818-4361-B5B2-93F71F9C44CB}" srcOrd="8" destOrd="0" presId="urn:microsoft.com/office/officeart/2005/8/layout/hChevron3"/>
    <dgm:cxn modelId="{46F2F825-9648-48C2-8307-FB62B558F28D}" type="presParOf" srcId="{2184937B-7732-4329-881F-9EDEAD748F70}" destId="{F3474F11-458D-4161-8000-1F86A7E45F34}" srcOrd="9" destOrd="0" presId="urn:microsoft.com/office/officeart/2005/8/layout/hChevron3"/>
    <dgm:cxn modelId="{E6D731C2-E0E7-4ABD-A8E8-EA8E94B18E67}" type="presParOf" srcId="{2184937B-7732-4329-881F-9EDEAD748F70}" destId="{6A400837-8C58-4C09-836C-436D51F3087C}" srcOrd="10" destOrd="0" presId="urn:microsoft.com/office/officeart/2005/8/layout/hChevron3"/>
    <dgm:cxn modelId="{C4C50CCC-8519-4A22-AEFD-E0FB0CD43C1C}" type="presParOf" srcId="{2184937B-7732-4329-881F-9EDEAD748F70}" destId="{B1AA35B8-D772-45F7-B680-CC85C4E0BA93}" srcOrd="11" destOrd="0" presId="urn:microsoft.com/office/officeart/2005/8/layout/hChevron3"/>
    <dgm:cxn modelId="{937A8354-91D5-4EF5-B83C-C9C768392EB5}" type="presParOf" srcId="{2184937B-7732-4329-881F-9EDEAD748F70}" destId="{4A7EF7EF-4FBD-4C88-B52F-B80DCAB47798}" srcOrd="12" destOrd="0" presId="urn:microsoft.com/office/officeart/2005/8/layout/hChevron3"/>
  </dgm:cxnLst>
  <dgm:bg>
    <a:solidFill>
      <a:schemeClr val="bg1">
        <a:lumMod val="95000"/>
      </a:schemeClr>
    </a:solidFill>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BD9DA-CFBF-4614-A534-A4C927151498}">
      <dsp:nvSpPr>
        <dsp:cNvPr id="0" name=""/>
        <dsp:cNvSpPr/>
      </dsp:nvSpPr>
      <dsp:spPr>
        <a:xfrm>
          <a:off x="979" y="0"/>
          <a:ext cx="1152295" cy="191818"/>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Source</a:t>
          </a:r>
        </a:p>
      </dsp:txBody>
      <dsp:txXfrm>
        <a:off x="979" y="0"/>
        <a:ext cx="1104341" cy="191818"/>
      </dsp:txXfrm>
    </dsp:sp>
    <dsp:sp modelId="{E231480B-7073-4F11-94B0-7069C29BA8C7}">
      <dsp:nvSpPr>
        <dsp:cNvPr id="0" name=""/>
        <dsp:cNvSpPr/>
      </dsp:nvSpPr>
      <dsp:spPr>
        <a:xfrm>
          <a:off x="922815" y="0"/>
          <a:ext cx="1152295" cy="191818"/>
        </a:xfrm>
        <a:prstGeom prst="chevron">
          <a:avLst/>
        </a:prstGeom>
        <a:solidFill>
          <a:schemeClr val="accent5">
            <a:hueOff val="68149"/>
            <a:satOff val="0"/>
            <a:lumOff val="-17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Acquisition</a:t>
          </a:r>
        </a:p>
      </dsp:txBody>
      <dsp:txXfrm>
        <a:off x="1018724" y="0"/>
        <a:ext cx="960477" cy="191818"/>
      </dsp:txXfrm>
    </dsp:sp>
    <dsp:sp modelId="{BB1C23AB-FA53-412E-AEF5-F7F287BD28F9}">
      <dsp:nvSpPr>
        <dsp:cNvPr id="0" name=""/>
        <dsp:cNvSpPr/>
      </dsp:nvSpPr>
      <dsp:spPr>
        <a:xfrm>
          <a:off x="1844652" y="0"/>
          <a:ext cx="1152295" cy="191818"/>
        </a:xfrm>
        <a:prstGeom prst="chevron">
          <a:avLst/>
        </a:prstGeom>
        <a:solidFill>
          <a:schemeClr val="accent5">
            <a:hueOff val="136297"/>
            <a:satOff val="0"/>
            <a:lumOff val="-34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Ingestion</a:t>
          </a:r>
        </a:p>
      </dsp:txBody>
      <dsp:txXfrm>
        <a:off x="1940561" y="0"/>
        <a:ext cx="960477" cy="191818"/>
      </dsp:txXfrm>
    </dsp:sp>
    <dsp:sp modelId="{D4E0F374-AC1E-49BB-AAD1-468004AE92BB}">
      <dsp:nvSpPr>
        <dsp:cNvPr id="0" name=""/>
        <dsp:cNvSpPr/>
      </dsp:nvSpPr>
      <dsp:spPr>
        <a:xfrm>
          <a:off x="2766488" y="0"/>
          <a:ext cx="1152295" cy="191818"/>
        </a:xfrm>
        <a:prstGeom prst="chevron">
          <a:avLst/>
        </a:prstGeom>
        <a:solidFill>
          <a:schemeClr val="accent5">
            <a:hueOff val="204446"/>
            <a:satOff val="0"/>
            <a:lumOff val="-5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Staging</a:t>
          </a:r>
        </a:p>
      </dsp:txBody>
      <dsp:txXfrm>
        <a:off x="2862397" y="0"/>
        <a:ext cx="960477" cy="191818"/>
      </dsp:txXfrm>
    </dsp:sp>
    <dsp:sp modelId="{E080D130-4818-4361-B5B2-93F71F9C44CB}">
      <dsp:nvSpPr>
        <dsp:cNvPr id="0" name=""/>
        <dsp:cNvSpPr/>
      </dsp:nvSpPr>
      <dsp:spPr>
        <a:xfrm>
          <a:off x="3688325" y="0"/>
          <a:ext cx="1152295" cy="191818"/>
        </a:xfrm>
        <a:prstGeom prst="chevron">
          <a:avLst/>
        </a:prstGeom>
        <a:solidFill>
          <a:schemeClr val="accent5">
            <a:hueOff val="272595"/>
            <a:satOff val="0"/>
            <a:lumOff val="-69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Storage</a:t>
          </a:r>
        </a:p>
      </dsp:txBody>
      <dsp:txXfrm>
        <a:off x="3784234" y="0"/>
        <a:ext cx="960477" cy="191818"/>
      </dsp:txXfrm>
    </dsp:sp>
    <dsp:sp modelId="{6A400837-8C58-4C09-836C-436D51F3087C}">
      <dsp:nvSpPr>
        <dsp:cNvPr id="0" name=""/>
        <dsp:cNvSpPr/>
      </dsp:nvSpPr>
      <dsp:spPr>
        <a:xfrm>
          <a:off x="4610161" y="0"/>
          <a:ext cx="1152295" cy="191818"/>
        </a:xfrm>
        <a:prstGeom prst="chevron">
          <a:avLst/>
        </a:prstGeom>
        <a:solidFill>
          <a:schemeClr val="accent5">
            <a:hueOff val="340743"/>
            <a:satOff val="0"/>
            <a:lumOff val="-86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Analytics</a:t>
          </a:r>
        </a:p>
      </dsp:txBody>
      <dsp:txXfrm>
        <a:off x="4706070" y="0"/>
        <a:ext cx="960477" cy="191818"/>
      </dsp:txXfrm>
    </dsp:sp>
    <dsp:sp modelId="{4A7EF7EF-4FBD-4C88-B52F-B80DCAB47798}">
      <dsp:nvSpPr>
        <dsp:cNvPr id="0" name=""/>
        <dsp:cNvSpPr/>
      </dsp:nvSpPr>
      <dsp:spPr>
        <a:xfrm>
          <a:off x="5531998" y="0"/>
          <a:ext cx="1152295" cy="191818"/>
        </a:xfrm>
        <a:prstGeom prst="chevron">
          <a:avLst/>
        </a:prstGeom>
        <a:solidFill>
          <a:schemeClr val="accent5">
            <a:hueOff val="408892"/>
            <a:satOff val="0"/>
            <a:lumOff val="-1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Delivery</a:t>
          </a:r>
        </a:p>
      </dsp:txBody>
      <dsp:txXfrm>
        <a:off x="5627907" y="0"/>
        <a:ext cx="960477" cy="1918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2D2F51F2-8271-4E79-B54A-A8FB110B1CE7}"/>
              </a:ext>
            </a:extLst>
          </p:cNvPr>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ＭＳ Ｐゴシック" charset="0"/>
                <a:cs typeface="+mn-cs"/>
              </a:defRPr>
            </a:lvl1pPr>
          </a:lstStyle>
          <a:p>
            <a:pPr>
              <a:defRPr/>
            </a:pPr>
            <a:endParaRPr lang="en-US"/>
          </a:p>
        </p:txBody>
      </p:sp>
      <p:sp>
        <p:nvSpPr>
          <p:cNvPr id="248835" name="Rectangle 3">
            <a:extLst>
              <a:ext uri="{FF2B5EF4-FFF2-40B4-BE49-F238E27FC236}">
                <a16:creationId xmlns:a16="http://schemas.microsoft.com/office/drawing/2014/main" id="{9BCEF833-BBDC-4906-B4B3-5C3D8F472673}"/>
              </a:ext>
            </a:extLst>
          </p:cNvPr>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ＭＳ Ｐゴシック" charset="0"/>
                <a:cs typeface="+mn-cs"/>
              </a:defRPr>
            </a:lvl1pPr>
          </a:lstStyle>
          <a:p>
            <a:pPr>
              <a:defRPr/>
            </a:pPr>
            <a:endParaRPr lang="en-US"/>
          </a:p>
        </p:txBody>
      </p:sp>
      <p:sp>
        <p:nvSpPr>
          <p:cNvPr id="248836" name="Rectangle 4">
            <a:extLst>
              <a:ext uri="{FF2B5EF4-FFF2-40B4-BE49-F238E27FC236}">
                <a16:creationId xmlns:a16="http://schemas.microsoft.com/office/drawing/2014/main" id="{FC5D7C55-4841-4080-8F08-9CC36F4DDEFE}"/>
              </a:ext>
            </a:extLst>
          </p:cNvPr>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000">
                <a:latin typeface="Arial" charset="0"/>
                <a:ea typeface="ＭＳ Ｐゴシック" charset="0"/>
                <a:cs typeface="+mn-cs"/>
              </a:defRPr>
            </a:lvl1pPr>
          </a:lstStyle>
          <a:p>
            <a:pPr>
              <a:defRPr/>
            </a:pPr>
            <a:endParaRPr lang="en-US"/>
          </a:p>
        </p:txBody>
      </p:sp>
      <p:sp>
        <p:nvSpPr>
          <p:cNvPr id="248837" name="Rectangle 5">
            <a:extLst>
              <a:ext uri="{FF2B5EF4-FFF2-40B4-BE49-F238E27FC236}">
                <a16:creationId xmlns:a16="http://schemas.microsoft.com/office/drawing/2014/main" id="{2FD615DF-3175-4EA4-8388-0EA1D09DE115}"/>
              </a:ext>
            </a:extLst>
          </p:cNvPr>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000" smtClean="0">
                <a:latin typeface="Arial" panose="020B0604020202020204" pitchFamily="34" charset="0"/>
              </a:defRPr>
            </a:lvl1pPr>
          </a:lstStyle>
          <a:p>
            <a:pPr>
              <a:defRPr/>
            </a:pPr>
            <a:fld id="{B9057698-2C6A-4E5C-91EC-BB97FEDFADB9}" type="slidenum">
              <a:rPr lang="en-US" altLang="en-US"/>
              <a:pPr>
                <a:defRPr/>
              </a:pPr>
              <a:t>‹#›</a:t>
            </a:fld>
            <a:endParaRPr lang="en-US" altLang="en-US"/>
          </a:p>
        </p:txBody>
      </p:sp>
    </p:spTree>
    <p:extLst>
      <p:ext uri="{BB962C8B-B14F-4D97-AF65-F5344CB8AC3E}">
        <p14:creationId xmlns:p14="http://schemas.microsoft.com/office/powerpoint/2010/main" val="800024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CFFB392-9243-47DE-9704-CA20625AFEDB}"/>
              </a:ext>
            </a:extLst>
          </p:cNvPr>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546" tIns="46273" rIns="92546" bIns="46273" numCol="1" anchor="t" anchorCtr="0" compatLnSpc="1">
            <a:prstTxWarp prst="textNoShape">
              <a:avLst/>
            </a:prstTxWarp>
          </a:bodyPr>
          <a:lstStyle>
            <a:lvl1pPr defTabSz="925513" eaLnBrk="1" hangingPunct="1">
              <a:defRPr sz="1000">
                <a:latin typeface="Arial" charset="0"/>
                <a:ea typeface="ＭＳ Ｐゴシック" charset="0"/>
                <a:cs typeface="+mn-cs"/>
              </a:defRPr>
            </a:lvl1pPr>
          </a:lstStyle>
          <a:p>
            <a:pPr>
              <a:defRPr/>
            </a:pPr>
            <a:endParaRPr lang="en-US"/>
          </a:p>
        </p:txBody>
      </p:sp>
      <p:sp>
        <p:nvSpPr>
          <p:cNvPr id="7171" name="Rectangle 3">
            <a:extLst>
              <a:ext uri="{FF2B5EF4-FFF2-40B4-BE49-F238E27FC236}">
                <a16:creationId xmlns:a16="http://schemas.microsoft.com/office/drawing/2014/main" id="{78F538D0-45F0-40AF-A6F9-FC055EFA1788}"/>
              </a:ext>
            </a:extLst>
          </p:cNvPr>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546" tIns="46273" rIns="92546" bIns="46273" numCol="1" anchor="t" anchorCtr="0" compatLnSpc="1">
            <a:prstTxWarp prst="textNoShape">
              <a:avLst/>
            </a:prstTxWarp>
          </a:bodyPr>
          <a:lstStyle>
            <a:lvl1pPr algn="r" defTabSz="925513" eaLnBrk="1" hangingPunct="1">
              <a:defRPr sz="1000">
                <a:latin typeface="Arial" charset="0"/>
                <a:ea typeface="ＭＳ Ｐゴシック" charset="0"/>
                <a:cs typeface="+mn-cs"/>
              </a:defRPr>
            </a:lvl1pPr>
          </a:lstStyle>
          <a:p>
            <a:pPr>
              <a:defRPr/>
            </a:pPr>
            <a:endParaRPr lang="en-US"/>
          </a:p>
        </p:txBody>
      </p:sp>
      <p:sp>
        <p:nvSpPr>
          <p:cNvPr id="4100" name="Rectangle 4">
            <a:extLst>
              <a:ext uri="{FF2B5EF4-FFF2-40B4-BE49-F238E27FC236}">
                <a16:creationId xmlns:a16="http://schemas.microsoft.com/office/drawing/2014/main" id="{A5A260A4-AB89-4AEB-BF5B-FD5BE1400B99}"/>
              </a:ext>
            </a:extLst>
          </p:cNvPr>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99B1CCF5-1D5F-44FE-AF52-6FA94C1C67E7}"/>
              </a:ext>
            </a:extLst>
          </p:cNvPr>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546" tIns="46273" rIns="92546" bIns="462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19C8B126-FC2E-4161-8174-CAE2990A861E}"/>
              </a:ext>
            </a:extLst>
          </p:cNvPr>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546" tIns="46273" rIns="92546" bIns="46273" numCol="1" anchor="b" anchorCtr="0" compatLnSpc="1">
            <a:prstTxWarp prst="textNoShape">
              <a:avLst/>
            </a:prstTxWarp>
          </a:bodyPr>
          <a:lstStyle>
            <a:lvl1pPr defTabSz="925513" eaLnBrk="1" hangingPunct="1">
              <a:defRPr sz="1000">
                <a:latin typeface="Arial" charset="0"/>
                <a:ea typeface="ＭＳ Ｐゴシック" charset="0"/>
                <a:cs typeface="+mn-cs"/>
              </a:defRPr>
            </a:lvl1pPr>
          </a:lstStyle>
          <a:p>
            <a:pPr>
              <a:defRPr/>
            </a:pPr>
            <a:endParaRPr lang="en-US"/>
          </a:p>
        </p:txBody>
      </p:sp>
      <p:sp>
        <p:nvSpPr>
          <p:cNvPr id="7175" name="Rectangle 7">
            <a:extLst>
              <a:ext uri="{FF2B5EF4-FFF2-40B4-BE49-F238E27FC236}">
                <a16:creationId xmlns:a16="http://schemas.microsoft.com/office/drawing/2014/main" id="{309FFD9D-AD72-41F9-A74B-C1341185143A}"/>
              </a:ext>
            </a:extLst>
          </p:cNvPr>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546" tIns="46273" rIns="92546" bIns="46273" numCol="1" anchor="b" anchorCtr="0" compatLnSpc="1">
            <a:prstTxWarp prst="textNoShape">
              <a:avLst/>
            </a:prstTxWarp>
          </a:bodyPr>
          <a:lstStyle>
            <a:lvl1pPr algn="r" defTabSz="925513" eaLnBrk="1" hangingPunct="1">
              <a:defRPr sz="1000" smtClean="0">
                <a:latin typeface="Arial" panose="020B0604020202020204" pitchFamily="34" charset="0"/>
              </a:defRPr>
            </a:lvl1pPr>
          </a:lstStyle>
          <a:p>
            <a:pPr>
              <a:defRPr/>
            </a:pPr>
            <a:fld id="{40F79880-4BC3-408C-97C1-D6DA8E97FCAB}" type="slidenum">
              <a:rPr lang="en-US" altLang="en-US"/>
              <a:pPr>
                <a:defRPr/>
              </a:pPr>
              <a:t>‹#›</a:t>
            </a:fld>
            <a:endParaRPr lang="en-US" altLang="en-US"/>
          </a:p>
        </p:txBody>
      </p:sp>
    </p:spTree>
    <p:extLst>
      <p:ext uri="{BB962C8B-B14F-4D97-AF65-F5344CB8AC3E}">
        <p14:creationId xmlns:p14="http://schemas.microsoft.com/office/powerpoint/2010/main" val="3248972030"/>
      </p:ext>
    </p:extLst>
  </p:cSld>
  <p:clrMap bg1="lt1" tx1="dk1" bg2="lt2" tx2="dk2" accent1="accent1" accent2="accent2" accent3="accent3" accent4="accent4" accent5="accent5" accent6="accent6" hlink="hlink" folHlink="folHlink"/>
  <p:notesStyle>
    <a:lvl1pPr algn="l" rtl="0" eaLnBrk="0" fontAlgn="base" hangingPunct="0">
      <a:lnSpc>
        <a:spcPct val="95000"/>
      </a:lnSpc>
      <a:spcBef>
        <a:spcPct val="35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lnSpc>
        <a:spcPct val="95000"/>
      </a:lnSpc>
      <a:spcBef>
        <a:spcPct val="35000"/>
      </a:spcBef>
      <a:spcAft>
        <a:spcPct val="0"/>
      </a:spcAft>
      <a:defRPr sz="1200" kern="1200">
        <a:solidFill>
          <a:schemeClr val="tx1"/>
        </a:solidFill>
        <a:latin typeface="Arial" charset="0"/>
        <a:ea typeface="Arial" charset="0"/>
        <a:cs typeface="Arial" charset="0"/>
      </a:defRPr>
    </a:lvl2pPr>
    <a:lvl3pPr marL="914400" algn="l" rtl="0" eaLnBrk="0" fontAlgn="base" hangingPunct="0">
      <a:lnSpc>
        <a:spcPct val="95000"/>
      </a:lnSpc>
      <a:spcBef>
        <a:spcPct val="35000"/>
      </a:spcBef>
      <a:spcAft>
        <a:spcPct val="0"/>
      </a:spcAft>
      <a:defRPr sz="1200" kern="1200">
        <a:solidFill>
          <a:schemeClr val="tx1"/>
        </a:solidFill>
        <a:latin typeface="Arial" charset="0"/>
        <a:ea typeface="Arial" charset="0"/>
        <a:cs typeface="Arial" charset="0"/>
      </a:defRPr>
    </a:lvl3pPr>
    <a:lvl4pPr marL="1371600" algn="l" rtl="0" eaLnBrk="0" fontAlgn="base" hangingPunct="0">
      <a:lnSpc>
        <a:spcPct val="95000"/>
      </a:lnSpc>
      <a:spcBef>
        <a:spcPct val="35000"/>
      </a:spcBef>
      <a:spcAft>
        <a:spcPct val="0"/>
      </a:spcAft>
      <a:defRPr sz="1200" kern="1200">
        <a:solidFill>
          <a:schemeClr val="tx1"/>
        </a:solidFill>
        <a:latin typeface="Arial" charset="0"/>
        <a:ea typeface="Arial" charset="0"/>
        <a:cs typeface="Arial" charset="0"/>
      </a:defRPr>
    </a:lvl4pPr>
    <a:lvl5pPr marL="1828800" algn="l" rtl="0" eaLnBrk="0" fontAlgn="base" hangingPunct="0">
      <a:lnSpc>
        <a:spcPct val="95000"/>
      </a:lnSpc>
      <a:spcBef>
        <a:spcPct val="35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404CBE9-E8B2-4FDD-9F4B-CB503ECEC5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5844">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99408" indent="-307464" defTabSz="995844">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229858" indent="-245972" defTabSz="995844">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721801" indent="-245972" defTabSz="995844">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213744" indent="-245972" defTabSz="995844">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705688" indent="-245972" defTabSz="995844"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197631" indent="-245972" defTabSz="995844"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689574" indent="-245972" defTabSz="995844"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4181517" indent="-245972" defTabSz="995844"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DB54B46F-1E86-47F8-B868-C9F5FA42FBBE}" type="slidenum">
              <a:rPr lang="en-US" altLang="en-US" sz="1000">
                <a:solidFill>
                  <a:srgbClr val="000000"/>
                </a:solidFill>
              </a:rPr>
              <a:pPr>
                <a:lnSpc>
                  <a:spcPct val="100000"/>
                </a:lnSpc>
                <a:spcBef>
                  <a:spcPct val="0"/>
                </a:spcBef>
              </a:pPr>
              <a:t>4</a:t>
            </a:fld>
            <a:endParaRPr lang="en-US" altLang="en-US" sz="1000" dirty="0">
              <a:solidFill>
                <a:srgbClr val="000000"/>
              </a:solidFill>
            </a:endParaRPr>
          </a:p>
        </p:txBody>
      </p:sp>
      <p:sp>
        <p:nvSpPr>
          <p:cNvPr id="13315" name="Rectangle 2">
            <a:extLst>
              <a:ext uri="{FF2B5EF4-FFF2-40B4-BE49-F238E27FC236}">
                <a16:creationId xmlns:a16="http://schemas.microsoft.com/office/drawing/2014/main" id="{CDF28362-1FC8-43C4-AEBF-A25FBB6B1898}"/>
              </a:ext>
            </a:extLst>
          </p:cNvPr>
          <p:cNvSpPr>
            <a:spLocks noGrp="1" noRot="1" noChangeAspect="1" noChangeArrowheads="1" noTextEdit="1"/>
          </p:cNvSpPr>
          <p:nvPr>
            <p:ph type="sldImg"/>
          </p:nvPr>
        </p:nvSpPr>
        <p:spPr>
          <a:xfrm>
            <a:off x="1339850" y="744538"/>
            <a:ext cx="4954588" cy="3716337"/>
          </a:xfrm>
          <a:ln/>
        </p:spPr>
      </p:sp>
      <p:sp>
        <p:nvSpPr>
          <p:cNvPr id="13316" name="Rectangle 3">
            <a:extLst>
              <a:ext uri="{FF2B5EF4-FFF2-40B4-BE49-F238E27FC236}">
                <a16:creationId xmlns:a16="http://schemas.microsoft.com/office/drawing/2014/main" id="{46CDB190-2500-4342-A6FE-036C9BDE6F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30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264E252-00A1-451A-9C54-83D599A126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9B9DE8B4-289D-462E-9B3C-25826BC86719}" type="slidenum">
              <a:rPr lang="en-US" altLang="en-US" sz="1000"/>
              <a:pPr>
                <a:lnSpc>
                  <a:spcPct val="100000"/>
                </a:lnSpc>
                <a:spcBef>
                  <a:spcPct val="0"/>
                </a:spcBef>
              </a:pPr>
              <a:t>13</a:t>
            </a:fld>
            <a:endParaRPr lang="en-US" altLang="en-US" sz="1000" dirty="0"/>
          </a:p>
        </p:txBody>
      </p:sp>
      <p:sp>
        <p:nvSpPr>
          <p:cNvPr id="15363" name="Rectangle 2">
            <a:extLst>
              <a:ext uri="{FF2B5EF4-FFF2-40B4-BE49-F238E27FC236}">
                <a16:creationId xmlns:a16="http://schemas.microsoft.com/office/drawing/2014/main" id="{94EB2C87-95D9-4350-9182-05AE115E30B3}"/>
              </a:ext>
            </a:extLst>
          </p:cNvPr>
          <p:cNvSpPr>
            <a:spLocks noGrp="1" noRot="1" noChangeAspect="1" noChangeArrowheads="1" noTextEdit="1"/>
          </p:cNvSpPr>
          <p:nvPr>
            <p:ph type="sldImg"/>
          </p:nvPr>
        </p:nvSpPr>
        <p:spPr>
          <a:xfrm>
            <a:off x="1182688" y="698500"/>
            <a:ext cx="4646612" cy="3484563"/>
          </a:xfrm>
          <a:ln/>
        </p:spPr>
      </p:sp>
      <p:sp>
        <p:nvSpPr>
          <p:cNvPr id="15364" name="Rectangle 3">
            <a:extLst>
              <a:ext uri="{FF2B5EF4-FFF2-40B4-BE49-F238E27FC236}">
                <a16:creationId xmlns:a16="http://schemas.microsoft.com/office/drawing/2014/main" id="{B3C5E5B0-144F-45A2-A7E0-FC0D5FC93F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00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264E252-00A1-451A-9C54-83D599A126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9B9DE8B4-289D-462E-9B3C-25826BC86719}" type="slidenum">
              <a:rPr lang="en-US" altLang="en-US" sz="1000"/>
              <a:pPr>
                <a:lnSpc>
                  <a:spcPct val="100000"/>
                </a:lnSpc>
                <a:spcBef>
                  <a:spcPct val="0"/>
                </a:spcBef>
              </a:pPr>
              <a:t>14</a:t>
            </a:fld>
            <a:endParaRPr lang="en-US" altLang="en-US" sz="1000" dirty="0"/>
          </a:p>
        </p:txBody>
      </p:sp>
      <p:sp>
        <p:nvSpPr>
          <p:cNvPr id="15363" name="Rectangle 2">
            <a:extLst>
              <a:ext uri="{FF2B5EF4-FFF2-40B4-BE49-F238E27FC236}">
                <a16:creationId xmlns:a16="http://schemas.microsoft.com/office/drawing/2014/main" id="{94EB2C87-95D9-4350-9182-05AE115E30B3}"/>
              </a:ext>
            </a:extLst>
          </p:cNvPr>
          <p:cNvSpPr>
            <a:spLocks noGrp="1" noRot="1" noChangeAspect="1" noChangeArrowheads="1" noTextEdit="1"/>
          </p:cNvSpPr>
          <p:nvPr>
            <p:ph type="sldImg"/>
          </p:nvPr>
        </p:nvSpPr>
        <p:spPr>
          <a:xfrm>
            <a:off x="1182688" y="698500"/>
            <a:ext cx="4646612" cy="3484563"/>
          </a:xfrm>
          <a:ln/>
        </p:spPr>
      </p:sp>
      <p:sp>
        <p:nvSpPr>
          <p:cNvPr id="15364" name="Rectangle 3">
            <a:extLst>
              <a:ext uri="{FF2B5EF4-FFF2-40B4-BE49-F238E27FC236}">
                <a16:creationId xmlns:a16="http://schemas.microsoft.com/office/drawing/2014/main" id="{B3C5E5B0-144F-45A2-A7E0-FC0D5FC93F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60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264E252-00A1-451A-9C54-83D599A126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9B9DE8B4-289D-462E-9B3C-25826BC86719}" type="slidenum">
              <a:rPr lang="en-US" altLang="en-US" sz="1000"/>
              <a:pPr>
                <a:lnSpc>
                  <a:spcPct val="100000"/>
                </a:lnSpc>
                <a:spcBef>
                  <a:spcPct val="0"/>
                </a:spcBef>
              </a:pPr>
              <a:t>15</a:t>
            </a:fld>
            <a:endParaRPr lang="en-US" altLang="en-US" sz="1000" dirty="0"/>
          </a:p>
        </p:txBody>
      </p:sp>
      <p:sp>
        <p:nvSpPr>
          <p:cNvPr id="15363" name="Rectangle 2">
            <a:extLst>
              <a:ext uri="{FF2B5EF4-FFF2-40B4-BE49-F238E27FC236}">
                <a16:creationId xmlns:a16="http://schemas.microsoft.com/office/drawing/2014/main" id="{94EB2C87-95D9-4350-9182-05AE115E30B3}"/>
              </a:ext>
            </a:extLst>
          </p:cNvPr>
          <p:cNvSpPr>
            <a:spLocks noGrp="1" noRot="1" noChangeAspect="1" noChangeArrowheads="1" noTextEdit="1"/>
          </p:cNvSpPr>
          <p:nvPr>
            <p:ph type="sldImg"/>
          </p:nvPr>
        </p:nvSpPr>
        <p:spPr>
          <a:xfrm>
            <a:off x="1182688" y="698500"/>
            <a:ext cx="4646612" cy="3484563"/>
          </a:xfrm>
          <a:ln/>
        </p:spPr>
      </p:sp>
      <p:sp>
        <p:nvSpPr>
          <p:cNvPr id="15364" name="Rectangle 3">
            <a:extLst>
              <a:ext uri="{FF2B5EF4-FFF2-40B4-BE49-F238E27FC236}">
                <a16:creationId xmlns:a16="http://schemas.microsoft.com/office/drawing/2014/main" id="{B3C5E5B0-144F-45A2-A7E0-FC0D5FC93F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07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264E252-00A1-451A-9C54-83D599A126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25513">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9B9DE8B4-289D-462E-9B3C-25826BC86719}" type="slidenum">
              <a:rPr lang="en-US" altLang="en-US" sz="1000"/>
              <a:pPr>
                <a:lnSpc>
                  <a:spcPct val="100000"/>
                </a:lnSpc>
                <a:spcBef>
                  <a:spcPct val="0"/>
                </a:spcBef>
              </a:pPr>
              <a:t>16</a:t>
            </a:fld>
            <a:endParaRPr lang="en-US" altLang="en-US" sz="1000" dirty="0"/>
          </a:p>
        </p:txBody>
      </p:sp>
      <p:sp>
        <p:nvSpPr>
          <p:cNvPr id="15363" name="Rectangle 2">
            <a:extLst>
              <a:ext uri="{FF2B5EF4-FFF2-40B4-BE49-F238E27FC236}">
                <a16:creationId xmlns:a16="http://schemas.microsoft.com/office/drawing/2014/main" id="{94EB2C87-95D9-4350-9182-05AE115E30B3}"/>
              </a:ext>
            </a:extLst>
          </p:cNvPr>
          <p:cNvSpPr>
            <a:spLocks noGrp="1" noRot="1" noChangeAspect="1" noChangeArrowheads="1" noTextEdit="1"/>
          </p:cNvSpPr>
          <p:nvPr>
            <p:ph type="sldImg"/>
          </p:nvPr>
        </p:nvSpPr>
        <p:spPr>
          <a:xfrm>
            <a:off x="1182688" y="698500"/>
            <a:ext cx="4646612" cy="3484563"/>
          </a:xfrm>
          <a:ln/>
        </p:spPr>
      </p:sp>
      <p:sp>
        <p:nvSpPr>
          <p:cNvPr id="15364" name="Rectangle 3">
            <a:extLst>
              <a:ext uri="{FF2B5EF4-FFF2-40B4-BE49-F238E27FC236}">
                <a16:creationId xmlns:a16="http://schemas.microsoft.com/office/drawing/2014/main" id="{B3C5E5B0-144F-45A2-A7E0-FC0D5FC93F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12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404CBE9-E8B2-4FDD-9F4B-CB503ECEC5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035">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70662" indent="-296408" defTabSz="96003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85634" indent="-237127" defTabSz="96003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59887" indent="-237127" defTabSz="96003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134141" indent="-237127" defTabSz="96003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608395" indent="-237127" defTabSz="96003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82648" indent="-237127" defTabSz="96003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556902" indent="-237127" defTabSz="96003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4031155" indent="-237127" defTabSz="96003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defRPr/>
            </a:pPr>
            <a:fld id="{DB54B46F-1E86-47F8-B868-C9F5FA42FBBE}" type="slidenum">
              <a:rPr lang="en-US" altLang="en-US" sz="1000">
                <a:solidFill>
                  <a:srgbClr val="000000"/>
                </a:solidFill>
              </a:rPr>
              <a:pPr>
                <a:lnSpc>
                  <a:spcPct val="100000"/>
                </a:lnSpc>
                <a:spcBef>
                  <a:spcPct val="0"/>
                </a:spcBef>
                <a:defRPr/>
              </a:pPr>
              <a:t>17</a:t>
            </a:fld>
            <a:endParaRPr lang="en-US" altLang="en-US" sz="1000" dirty="0">
              <a:solidFill>
                <a:srgbClr val="000000"/>
              </a:solidFill>
            </a:endParaRPr>
          </a:p>
        </p:txBody>
      </p:sp>
      <p:sp>
        <p:nvSpPr>
          <p:cNvPr id="13315" name="Rectangle 2">
            <a:extLst>
              <a:ext uri="{FF2B5EF4-FFF2-40B4-BE49-F238E27FC236}">
                <a16:creationId xmlns:a16="http://schemas.microsoft.com/office/drawing/2014/main" id="{CDF28362-1FC8-43C4-AEBF-A25FBB6B1898}"/>
              </a:ext>
            </a:extLst>
          </p:cNvPr>
          <p:cNvSpPr>
            <a:spLocks noGrp="1" noRot="1" noChangeAspect="1" noChangeArrowheads="1" noTextEdit="1"/>
          </p:cNvSpPr>
          <p:nvPr>
            <p:ph type="sldImg"/>
          </p:nvPr>
        </p:nvSpPr>
        <p:spPr>
          <a:xfrm>
            <a:off x="1258888" y="720725"/>
            <a:ext cx="4799012" cy="3598863"/>
          </a:xfrm>
          <a:ln/>
        </p:spPr>
      </p:sp>
      <p:sp>
        <p:nvSpPr>
          <p:cNvPr id="13316" name="Rectangle 3">
            <a:extLst>
              <a:ext uri="{FF2B5EF4-FFF2-40B4-BE49-F238E27FC236}">
                <a16:creationId xmlns:a16="http://schemas.microsoft.com/office/drawing/2014/main" id="{46CDB190-2500-4342-A6FE-036C9BDE6F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49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i="1"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A data warehouse is a subject-oriented, integrated, time-variant, and non-volatile collection of data in support of management's decision making process.” - Bill </a:t>
            </a:r>
            <a:r>
              <a:rPr lang="en-US" sz="1200" dirty="0" err="1">
                <a:latin typeface="Calibri" panose="020F0502020204030204" pitchFamily="34" charset="0"/>
                <a:cs typeface="Calibri" panose="020F0502020204030204" pitchFamily="34" charset="0"/>
              </a:rPr>
              <a:t>Inmon</a:t>
            </a:r>
            <a:r>
              <a:rPr lang="en-US" sz="1200" dirty="0">
                <a:latin typeface="Calibri" panose="020F0502020204030204" pitchFamily="34" charset="0"/>
                <a:cs typeface="Calibri" panose="020F0502020204030204" pitchFamily="34" charset="0"/>
              </a:rPr>
              <a:t> (1990)</a:t>
            </a:r>
          </a:p>
          <a:p>
            <a:endParaRPr lang="en-US" dirty="0"/>
          </a:p>
        </p:txBody>
      </p:sp>
      <p:sp>
        <p:nvSpPr>
          <p:cNvPr id="4" name="Slide Number Placeholder 3"/>
          <p:cNvSpPr>
            <a:spLocks noGrp="1"/>
          </p:cNvSpPr>
          <p:nvPr>
            <p:ph type="sldNum" sz="quarter" idx="5"/>
          </p:nvPr>
        </p:nvSpPr>
        <p:spPr/>
        <p:txBody>
          <a:bodyPr/>
          <a:lstStyle/>
          <a:p>
            <a:pPr>
              <a:defRPr/>
            </a:pPr>
            <a:fld id="{40F79880-4BC3-408C-97C1-D6DA8E97FCAB}" type="slidenum">
              <a:rPr lang="en-US" altLang="en-US" smtClean="0"/>
              <a:pPr>
                <a:defRPr/>
              </a:pPr>
              <a:t>18</a:t>
            </a:fld>
            <a:endParaRPr lang="en-US" altLang="en-US"/>
          </a:p>
        </p:txBody>
      </p:sp>
    </p:spTree>
    <p:extLst>
      <p:ext uri="{BB962C8B-B14F-4D97-AF65-F5344CB8AC3E}">
        <p14:creationId xmlns:p14="http://schemas.microsoft.com/office/powerpoint/2010/main" val="263104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79880-4BC3-408C-97C1-D6DA8E97FCAB}" type="slidenum">
              <a:rPr lang="en-US" altLang="en-US" smtClean="0"/>
              <a:pPr>
                <a:defRPr/>
              </a:pPr>
              <a:t>21</a:t>
            </a:fld>
            <a:endParaRPr lang="en-US" altLang="en-US"/>
          </a:p>
        </p:txBody>
      </p:sp>
    </p:spTree>
    <p:extLst>
      <p:ext uri="{BB962C8B-B14F-4D97-AF65-F5344CB8AC3E}">
        <p14:creationId xmlns:p14="http://schemas.microsoft.com/office/powerpoint/2010/main" val="124964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Non-standard CDC examples:</a:t>
            </a:r>
          </a:p>
          <a:p>
            <a:endParaRPr lang="en-US"/>
          </a:p>
          <a:p>
            <a:r>
              <a:rPr lang="en-US"/>
              <a:t>CDC: How do we recognize and process new data and changes to existing data in a </a:t>
            </a:r>
            <a:r>
              <a:rPr lang="en-US" err="1"/>
              <a:t>programtic</a:t>
            </a:r>
            <a:r>
              <a:rPr lang="en-US"/>
              <a:t> way</a:t>
            </a:r>
          </a:p>
          <a:p>
            <a:endParaRPr lang="en-US"/>
          </a:p>
          <a:p>
            <a:r>
              <a:rPr lang="en-US"/>
              <a:t>All CDC will be type 2 = updates to data include maintaining a copy of as-is data, SOR and Epic are not always designed to accommodate this, what did the data look like at a point in time, required for regulatory reporting</a:t>
            </a:r>
          </a:p>
          <a:p>
            <a:endParaRPr lang="en-US"/>
          </a:p>
          <a:p>
            <a:r>
              <a:rPr lang="en-US"/>
              <a:t>Examples: Fee schedule, </a:t>
            </a:r>
            <a:r>
              <a:rPr lang="en-US" err="1"/>
              <a:t>ePIMS</a:t>
            </a:r>
            <a:r>
              <a:rPr lang="en-US"/>
              <a:t> and PDW</a:t>
            </a:r>
          </a:p>
          <a:p>
            <a:endParaRPr lang="en-US"/>
          </a:p>
          <a:p>
            <a:r>
              <a:rPr lang="en-US"/>
              <a:t>No data is physically deleted</a:t>
            </a:r>
          </a:p>
          <a:p>
            <a:endParaRPr lang="en-US"/>
          </a:p>
          <a:p>
            <a:r>
              <a:rPr lang="en-US"/>
              <a:t>POC will test this</a:t>
            </a:r>
          </a:p>
          <a:p>
            <a:endParaRPr lang="en-US"/>
          </a:p>
          <a:p>
            <a:endParaRPr lang="en-US"/>
          </a:p>
          <a:p>
            <a:endParaRPr lang="en-US"/>
          </a:p>
        </p:txBody>
      </p:sp>
      <p:sp>
        <p:nvSpPr>
          <p:cNvPr id="4" name="Slide Number Placeholder 3"/>
          <p:cNvSpPr>
            <a:spLocks noGrp="1"/>
          </p:cNvSpPr>
          <p:nvPr>
            <p:ph type="sldNum" sz="quarter" idx="10"/>
          </p:nvPr>
        </p:nvSpPr>
        <p:spPr/>
        <p:txBody>
          <a:bodyPr/>
          <a:lstStyle/>
          <a:p>
            <a:pPr>
              <a:defRPr/>
            </a:pPr>
            <a:fld id="{40F79880-4BC3-408C-97C1-D6DA8E97FCAB}" type="slidenum">
              <a:rPr lang="en-US" altLang="en-US">
                <a:solidFill>
                  <a:srgbClr val="000000"/>
                </a:solidFill>
              </a:rPr>
              <a:pPr>
                <a:defRPr/>
              </a:pPr>
              <a:t>29</a:t>
            </a:fld>
            <a:endParaRPr lang="en-US" altLang="en-US">
              <a:solidFill>
                <a:srgbClr val="000000"/>
              </a:solidFill>
            </a:endParaRPr>
          </a:p>
        </p:txBody>
      </p:sp>
    </p:spTree>
    <p:extLst>
      <p:ext uri="{BB962C8B-B14F-4D97-AF65-F5344CB8AC3E}">
        <p14:creationId xmlns:p14="http://schemas.microsoft.com/office/powerpoint/2010/main" val="2941151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EB9129-EB63-FA46-B87F-E6E97A39B772}"/>
              </a:ext>
            </a:extLst>
          </p:cNvPr>
          <p:cNvPicPr>
            <a:picLocks noChangeAspect="1"/>
          </p:cNvPicPr>
          <p:nvPr userDrawn="1"/>
        </p:nvPicPr>
        <p:blipFill rotWithShape="1">
          <a:blip r:embed="rId2"/>
          <a:srcRect b="4658"/>
          <a:stretch/>
        </p:blipFill>
        <p:spPr>
          <a:xfrm>
            <a:off x="0" y="-44188"/>
            <a:ext cx="6858000" cy="2769800"/>
          </a:xfrm>
          <a:prstGeom prst="rect">
            <a:avLst/>
          </a:prstGeom>
        </p:spPr>
      </p:pic>
      <p:sp>
        <p:nvSpPr>
          <p:cNvPr id="2" name="Title 1"/>
          <p:cNvSpPr>
            <a:spLocks noGrp="1"/>
          </p:cNvSpPr>
          <p:nvPr>
            <p:ph type="ctrTitle"/>
          </p:nvPr>
        </p:nvSpPr>
        <p:spPr>
          <a:xfrm>
            <a:off x="314325" y="3214579"/>
            <a:ext cx="6219825" cy="428963"/>
          </a:xfrm>
          <a:prstGeom prst="rect">
            <a:avLst/>
          </a:prstGeo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314325" y="3619730"/>
            <a:ext cx="6219825" cy="334707"/>
          </a:xfrm>
          <a:prstGeom prst="rect">
            <a:avLst/>
          </a:prstGeom>
        </p:spPr>
        <p:txBody>
          <a:bodyPr/>
          <a:lstStyle>
            <a:lvl1pPr marL="0" indent="0" algn="l">
              <a:buNone/>
              <a:defRPr>
                <a:solidFill>
                  <a:schemeClr val="accent6"/>
                </a:solidFill>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Click to edit Master subtitle style</a:t>
            </a:r>
          </a:p>
        </p:txBody>
      </p:sp>
      <p:sp>
        <p:nvSpPr>
          <p:cNvPr id="9" name="Rectangle 8">
            <a:extLst>
              <a:ext uri="{FF2B5EF4-FFF2-40B4-BE49-F238E27FC236}">
                <a16:creationId xmlns:a16="http://schemas.microsoft.com/office/drawing/2014/main" id="{6A47AFD4-412B-4F44-B0CC-38426ACAE6EB}"/>
              </a:ext>
            </a:extLst>
          </p:cNvPr>
          <p:cNvSpPr/>
          <p:nvPr userDrawn="1"/>
        </p:nvSpPr>
        <p:spPr bwMode="auto">
          <a:xfrm>
            <a:off x="0" y="2391540"/>
            <a:ext cx="6858000" cy="346249"/>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dirty="0">
              <a:solidFill>
                <a:srgbClr val="000000"/>
              </a:solidFill>
              <a:latin typeface="Arial Narrow" charset="0"/>
              <a:ea typeface="ＭＳ Ｐゴシック" charset="0"/>
            </a:endParaRPr>
          </a:p>
        </p:txBody>
      </p:sp>
      <p:sp>
        <p:nvSpPr>
          <p:cNvPr id="11" name="TextBox 10">
            <a:extLst>
              <a:ext uri="{FF2B5EF4-FFF2-40B4-BE49-F238E27FC236}">
                <a16:creationId xmlns:a16="http://schemas.microsoft.com/office/drawing/2014/main" id="{B3C9FB6A-295E-F244-95DB-08EA9B5627FB}"/>
              </a:ext>
            </a:extLst>
          </p:cNvPr>
          <p:cNvSpPr txBox="1"/>
          <p:nvPr userDrawn="1"/>
        </p:nvSpPr>
        <p:spPr>
          <a:xfrm>
            <a:off x="304800" y="2129594"/>
            <a:ext cx="6515100" cy="854080"/>
          </a:xfrm>
          <a:prstGeom prst="rect">
            <a:avLst/>
          </a:prstGeom>
          <a:noFill/>
        </p:spPr>
        <p:txBody>
          <a:bodyPr wrap="square" rtlCol="0">
            <a:spAutoFit/>
          </a:bodyPr>
          <a:lstStyle/>
          <a:p>
            <a:r>
              <a:rPr lang="en-US" sz="4950" b="1" dirty="0">
                <a:solidFill>
                  <a:srgbClr val="FFFFFF"/>
                </a:solidFill>
                <a:latin typeface="Arial" panose="020B0604020202020204" pitchFamily="34" charset="0"/>
              </a:rPr>
              <a:t>ANALYTICS </a:t>
            </a:r>
            <a:r>
              <a:rPr lang="en-US" sz="4950" dirty="0">
                <a:solidFill>
                  <a:srgbClr val="FFFFFF"/>
                </a:solidFill>
                <a:latin typeface="Arial" panose="020B0604020202020204" pitchFamily="34" charset="0"/>
              </a:rPr>
              <a:t>2.0</a:t>
            </a:r>
          </a:p>
        </p:txBody>
      </p:sp>
      <p:sp>
        <p:nvSpPr>
          <p:cNvPr id="7"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6578" y="-46047"/>
            <a:ext cx="6858000" cy="109728"/>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1800"/>
          </a:p>
        </p:txBody>
      </p:sp>
    </p:spTree>
    <p:extLst>
      <p:ext uri="{BB962C8B-B14F-4D97-AF65-F5344CB8AC3E}">
        <p14:creationId xmlns:p14="http://schemas.microsoft.com/office/powerpoint/2010/main" val="81195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 WDC ">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710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912760282"/>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3545574"/>
            <a:ext cx="6858000" cy="346249"/>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334537" y="3494602"/>
            <a:ext cx="5829300" cy="428963"/>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34629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90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30215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94113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905" y="498988"/>
            <a:ext cx="303014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58905" y="978810"/>
            <a:ext cx="303014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99774" y="498988"/>
            <a:ext cx="303133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299774" y="978810"/>
            <a:ext cx="303133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983818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50916736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0643"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282178" y="581789"/>
            <a:ext cx="6293644" cy="273300"/>
          </a:xfrm>
          <a:prstGeom prst="rect">
            <a:avLst/>
          </a:prstGeom>
        </p:spPr>
        <p:txBody>
          <a:bodyPr lIns="0" tIns="0" rIns="0" bIns="0">
            <a:noAutofit/>
          </a:bodyPr>
          <a:lstStyle>
            <a:lvl1pPr marL="0" indent="0">
              <a:buNone/>
              <a:defRPr sz="105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282178" y="238125"/>
            <a:ext cx="6293644" cy="250577"/>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5565793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561532310"/>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3545574"/>
            <a:ext cx="6858000" cy="346249"/>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1" y="-65603"/>
            <a:ext cx="184731" cy="369332"/>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1800" dirty="0">
              <a:solidFill>
                <a:srgbClr val="000000"/>
              </a:solidFill>
            </a:endParaRPr>
          </a:p>
        </p:txBody>
      </p:sp>
      <p:sp>
        <p:nvSpPr>
          <p:cNvPr id="12" name="Rectangle 4"/>
          <p:cNvSpPr>
            <a:spLocks noGrp="1" noChangeArrowheads="1"/>
          </p:cNvSpPr>
          <p:nvPr>
            <p:ph type="title"/>
          </p:nvPr>
        </p:nvSpPr>
        <p:spPr bwMode="gray">
          <a:xfrm>
            <a:off x="334537" y="3494602"/>
            <a:ext cx="5829300" cy="428963"/>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728307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90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30215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67587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3" name="Content Placeholder 2"/>
          <p:cNvSpPr>
            <a:spLocks noGrp="1"/>
          </p:cNvSpPr>
          <p:nvPr>
            <p:ph idx="1" hasCustomPrompt="1"/>
          </p:nvPr>
        </p:nvSpPr>
        <p:spPr>
          <a:xfrm>
            <a:off x="158905" y="633471"/>
            <a:ext cx="6172200" cy="1370410"/>
          </a:xfrm>
          <a:prstGeom prst="rect">
            <a:avLst/>
          </a:prstGeom>
        </p:spPr>
        <p:txBody>
          <a:bodyPr/>
          <a:lstStyle>
            <a:lvl1pPr marL="0" indent="0">
              <a:lnSpc>
                <a:spcPct val="100000"/>
              </a:lnSpc>
              <a:spcBef>
                <a:spcPts val="0"/>
              </a:spcBef>
              <a:spcAft>
                <a:spcPts val="900"/>
              </a:spcAft>
              <a:buNone/>
              <a:defRPr sz="1800"/>
            </a:lvl1pPr>
            <a:lvl2pPr marL="342900" indent="0">
              <a:lnSpc>
                <a:spcPct val="100000"/>
              </a:lnSpc>
              <a:spcBef>
                <a:spcPts val="0"/>
              </a:spcBef>
              <a:spcAft>
                <a:spcPts val="900"/>
              </a:spcAft>
              <a:buNone/>
              <a:defRPr sz="1800"/>
            </a:lvl2pPr>
            <a:lvl3pPr marL="685800" indent="0">
              <a:lnSpc>
                <a:spcPct val="100000"/>
              </a:lnSpc>
              <a:spcBef>
                <a:spcPts val="0"/>
              </a:spcBef>
              <a:spcAft>
                <a:spcPts val="900"/>
              </a:spcAft>
              <a:buNone/>
              <a:defRPr sz="1800"/>
            </a:lvl3pPr>
            <a:lvl4pPr marL="1028700" indent="0">
              <a:lnSpc>
                <a:spcPct val="100000"/>
              </a:lnSpc>
              <a:spcBef>
                <a:spcPts val="0"/>
              </a:spcBef>
              <a:spcAft>
                <a:spcPts val="900"/>
              </a:spcAft>
              <a:buNone/>
              <a:defRPr sz="1800"/>
            </a:lvl4pPr>
            <a:lvl5pPr marL="1371600" indent="0">
              <a:lnSpc>
                <a:spcPct val="100000"/>
              </a:lnSpc>
              <a:spcBef>
                <a:spcPts val="0"/>
              </a:spcBef>
              <a:spcAft>
                <a:spcPts val="900"/>
              </a:spcAft>
              <a:buNone/>
              <a:defRPr sz="1800"/>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EBEB6EC0-D1CE-BE45-9D34-81289D7DAA0F}"/>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406688646"/>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905" y="498988"/>
            <a:ext cx="303014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58905" y="978810"/>
            <a:ext cx="303014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99774" y="498988"/>
            <a:ext cx="303133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299774" y="978810"/>
            <a:ext cx="303133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898454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49953534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33" y="27384"/>
            <a:ext cx="6742340" cy="536303"/>
          </a:xfrm>
          <a:prstGeom prst="rect">
            <a:avLst/>
          </a:prstGeom>
        </p:spPr>
        <p:txBody>
          <a:bodyPr/>
          <a:lstStyle>
            <a:lvl1pPr>
              <a:defRPr baseline="0"/>
            </a:lvl1pPr>
          </a:lstStyle>
          <a:p>
            <a:r>
              <a:rPr lang="en-US" dirty="0"/>
              <a:t>Slide Title (Calibri 28 Bold) </a:t>
            </a:r>
          </a:p>
        </p:txBody>
      </p:sp>
      <p:sp>
        <p:nvSpPr>
          <p:cNvPr id="5" name="Footer Placeholder 4">
            <a:extLst>
              <a:ext uri="{FF2B5EF4-FFF2-40B4-BE49-F238E27FC236}">
                <a16:creationId xmlns:a16="http://schemas.microsoft.com/office/drawing/2014/main" id="{3D806342-DFEF-452F-A2A2-86B729B1E5DF}"/>
              </a:ext>
            </a:extLst>
          </p:cNvPr>
          <p:cNvSpPr>
            <a:spLocks noGrp="1"/>
          </p:cNvSpPr>
          <p:nvPr>
            <p:ph type="ftr" sz="quarter" idx="3"/>
          </p:nvPr>
        </p:nvSpPr>
        <p:spPr>
          <a:xfrm>
            <a:off x="505279" y="5007328"/>
            <a:ext cx="3354161" cy="126131"/>
          </a:xfrm>
          <a:prstGeom prst="rect">
            <a:avLst/>
          </a:prstGeom>
        </p:spPr>
        <p:txBody>
          <a:bodyPr vert="horz" lIns="86493" tIns="43247" rIns="86493" bIns="43247" rtlCol="0" anchor="ctr"/>
          <a:lstStyle>
            <a:lvl1pPr algn="l">
              <a:defRPr sz="675">
                <a:solidFill>
                  <a:schemeClr val="tx1"/>
                </a:solidFill>
              </a:defRPr>
            </a:lvl1pPr>
          </a:lstStyle>
          <a:p>
            <a:pPr eaLnBrk="1" fontAlgn="auto" hangingPunct="1">
              <a:spcBef>
                <a:spcPts val="0"/>
              </a:spcBef>
              <a:spcAft>
                <a:spcPts val="0"/>
              </a:spcAft>
            </a:pPr>
            <a:endParaRPr lang="en-US" dirty="0">
              <a:solidFill>
                <a:srgbClr val="000000"/>
              </a:solidFill>
              <a:latin typeface="Arial Narrow"/>
              <a:ea typeface="ＭＳ Ｐゴシック"/>
            </a:endParaRPr>
          </a:p>
        </p:txBody>
      </p:sp>
      <p:sp>
        <p:nvSpPr>
          <p:cNvPr id="6" name="Slide Number Placeholder 5">
            <a:extLst>
              <a:ext uri="{FF2B5EF4-FFF2-40B4-BE49-F238E27FC236}">
                <a16:creationId xmlns:a16="http://schemas.microsoft.com/office/drawing/2014/main" id="{E04D94C1-1389-4742-97E6-4F81514E7F9D}"/>
              </a:ext>
            </a:extLst>
          </p:cNvPr>
          <p:cNvSpPr>
            <a:spLocks noGrp="1"/>
          </p:cNvSpPr>
          <p:nvPr>
            <p:ph type="sldNum" sz="quarter" idx="4"/>
          </p:nvPr>
        </p:nvSpPr>
        <p:spPr>
          <a:xfrm>
            <a:off x="61232" y="4870354"/>
            <a:ext cx="233590" cy="398962"/>
          </a:xfrm>
          <a:prstGeom prst="rect">
            <a:avLst/>
          </a:prstGeom>
        </p:spPr>
        <p:txBody>
          <a:bodyPr vert="horz" lIns="86493" tIns="43247" rIns="86493" bIns="43247" rtlCol="0" anchor="ctr"/>
          <a:lstStyle>
            <a:lvl1pPr algn="ctr">
              <a:defRPr sz="675">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19113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6CEBACBF-B981-4B3A-BC47-F86A24A7D481}"/>
              </a:ext>
            </a:extLst>
          </p:cNvPr>
          <p:cNvSpPr>
            <a:spLocks noGrp="1"/>
          </p:cNvSpPr>
          <p:nvPr>
            <p:ph type="ftr" sz="quarter" idx="3"/>
          </p:nvPr>
        </p:nvSpPr>
        <p:spPr>
          <a:xfrm>
            <a:off x="505279" y="5007328"/>
            <a:ext cx="3354161" cy="126131"/>
          </a:xfrm>
          <a:prstGeom prst="rect">
            <a:avLst/>
          </a:prstGeom>
        </p:spPr>
        <p:txBody>
          <a:bodyPr vert="horz" lIns="86493" tIns="43247" rIns="86493" bIns="43247" rtlCol="0" anchor="ctr"/>
          <a:lstStyle>
            <a:lvl1pPr algn="l">
              <a:defRPr sz="675">
                <a:solidFill>
                  <a:schemeClr val="tx1"/>
                </a:solidFill>
              </a:defRPr>
            </a:lvl1pPr>
          </a:lstStyle>
          <a:p>
            <a:pPr eaLnBrk="1" fontAlgn="auto" hangingPunct="1">
              <a:spcBef>
                <a:spcPts val="0"/>
              </a:spcBef>
              <a:spcAft>
                <a:spcPts val="0"/>
              </a:spcAft>
            </a:pPr>
            <a:endParaRPr lang="en-US" dirty="0">
              <a:solidFill>
                <a:srgbClr val="000000"/>
              </a:solidFill>
              <a:latin typeface="Arial Narrow"/>
              <a:ea typeface="ＭＳ Ｐゴシック"/>
            </a:endParaRPr>
          </a:p>
        </p:txBody>
      </p:sp>
      <p:sp>
        <p:nvSpPr>
          <p:cNvPr id="10" name="Slide Number Placeholder 5">
            <a:extLst>
              <a:ext uri="{FF2B5EF4-FFF2-40B4-BE49-F238E27FC236}">
                <a16:creationId xmlns:a16="http://schemas.microsoft.com/office/drawing/2014/main" id="{9D351DB9-CE24-4997-8D77-56C6CB55A228}"/>
              </a:ext>
            </a:extLst>
          </p:cNvPr>
          <p:cNvSpPr>
            <a:spLocks noGrp="1"/>
          </p:cNvSpPr>
          <p:nvPr>
            <p:ph type="sldNum" sz="quarter" idx="4"/>
          </p:nvPr>
        </p:nvSpPr>
        <p:spPr>
          <a:xfrm>
            <a:off x="61232" y="4870354"/>
            <a:ext cx="233590" cy="398962"/>
          </a:xfrm>
          <a:prstGeom prst="rect">
            <a:avLst/>
          </a:prstGeom>
        </p:spPr>
        <p:txBody>
          <a:bodyPr vert="horz" lIns="86493" tIns="43247" rIns="86493" bIns="43247" rtlCol="0" anchor="ctr"/>
          <a:lstStyle>
            <a:lvl1pPr algn="ctr">
              <a:defRPr sz="675">
                <a:solidFill>
                  <a:schemeClr val="tx1"/>
                </a:solidFill>
              </a:defRPr>
            </a:lvl1pPr>
          </a:lstStyle>
          <a:p>
            <a:fld id="{A0C21F26-985F-9D40-A811-D6DE90C3D8D1}" type="slidenum">
              <a:rPr lang="en-US" smtClean="0">
                <a:solidFill>
                  <a:srgbClr val="000000"/>
                </a:solidFill>
              </a:rPr>
              <a:pPr/>
              <a:t>‹#›</a:t>
            </a:fld>
            <a:endParaRPr lang="en-US" dirty="0">
              <a:solidFill>
                <a:srgbClr val="000000"/>
              </a:solidFill>
            </a:endParaRPr>
          </a:p>
        </p:txBody>
      </p:sp>
      <p:sp>
        <p:nvSpPr>
          <p:cNvPr id="2" name="Title 1">
            <a:extLst>
              <a:ext uri="{FF2B5EF4-FFF2-40B4-BE49-F238E27FC236}">
                <a16:creationId xmlns:a16="http://schemas.microsoft.com/office/drawing/2014/main" id="{56C2E9B5-83B6-417E-AF84-E40C94DC819A}"/>
              </a:ext>
            </a:extLst>
          </p:cNvPr>
          <p:cNvSpPr>
            <a:spLocks noGrp="1"/>
          </p:cNvSpPr>
          <p:nvPr>
            <p:ph type="title"/>
          </p:nvPr>
        </p:nvSpPr>
        <p:spPr>
          <a:xfrm>
            <a:off x="61233" y="27384"/>
            <a:ext cx="6742340" cy="53630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727152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695754384"/>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3545574"/>
            <a:ext cx="6858000" cy="346249"/>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dirty="0">
              <a:solidFill>
                <a:srgbClr val="000000"/>
              </a:solidFill>
              <a:latin typeface="Arial Narrow"/>
              <a:ea typeface="ＭＳ Ｐゴシック"/>
            </a:endParaRPr>
          </a:p>
        </p:txBody>
      </p:sp>
      <p:sp>
        <p:nvSpPr>
          <p:cNvPr id="5" name="Rectangle 4">
            <a:extLst>
              <a:ext uri="{FF2B5EF4-FFF2-40B4-BE49-F238E27FC236}">
                <a16:creationId xmlns:a16="http://schemas.microsoft.com/office/drawing/2014/main" id="{473D10D5-6BB2-4C5F-8FDF-9762E20B4142}"/>
              </a:ext>
            </a:extLst>
          </p:cNvPr>
          <p:cNvSpPr>
            <a:spLocks noChangeArrowheads="1"/>
          </p:cNvSpPr>
          <p:nvPr userDrawn="1"/>
        </p:nvSpPr>
        <p:spPr bwMode="auto">
          <a:xfrm>
            <a:off x="1" y="-65603"/>
            <a:ext cx="184731" cy="369332"/>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1800" dirty="0">
              <a:solidFill>
                <a:srgbClr val="000000"/>
              </a:solidFill>
            </a:endParaRPr>
          </a:p>
        </p:txBody>
      </p:sp>
      <p:sp>
        <p:nvSpPr>
          <p:cNvPr id="12" name="Rectangle 4"/>
          <p:cNvSpPr>
            <a:spLocks noGrp="1" noChangeArrowheads="1"/>
          </p:cNvSpPr>
          <p:nvPr>
            <p:ph type="title"/>
          </p:nvPr>
        </p:nvSpPr>
        <p:spPr bwMode="gray">
          <a:xfrm>
            <a:off x="334537" y="3494602"/>
            <a:ext cx="5829300" cy="428963"/>
          </a:xfrm>
          <a:prstGeom prst="rect">
            <a:avLst/>
          </a:prstGeom>
          <a:noFill/>
          <a:ln>
            <a:noFill/>
          </a:ln>
          <a:effec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765892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90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30215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735043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905" y="498988"/>
            <a:ext cx="303014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58905" y="978810"/>
            <a:ext cx="303014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99774" y="498988"/>
            <a:ext cx="303133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299774" y="978810"/>
            <a:ext cx="303133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061900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3099341" y="4857750"/>
            <a:ext cx="647700" cy="19620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12456325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70947"/>
      </p:ext>
    </p:extLst>
  </p:cSld>
  <p:clrMapOvr>
    <a:masterClrMapping/>
  </p:clrMapOvr>
  <p:extLst>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010D19DC-D8EE-6C4A-AEA0-F20DAAA798E5}"/>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626077895"/>
      </p:ext>
    </p:extLst>
  </p:cSld>
  <p:clrMapOvr>
    <a:masterClrMapping/>
  </p:clrMapOvr>
  <p:extLst>
    <p:ext uri="{DCECCB84-F9BA-43D5-87BE-67443E8EF086}">
      <p15:sldGuideLst xmlns:p15="http://schemas.microsoft.com/office/powerpoint/2012/main">
        <p15:guide id="1" orient="horz" pos="408">
          <p15:clr>
            <a:srgbClr val="FBAE40"/>
          </p15:clr>
        </p15:guide>
        <p15:guide id="2" orient="horz" pos="768">
          <p15:clr>
            <a:srgbClr val="FBAE40"/>
          </p15:clr>
        </p15:guide>
        <p15:guide id="3" orient="horz" pos="2160">
          <p15:clr>
            <a:srgbClr val="FBAE40"/>
          </p15:clr>
        </p15:guide>
        <p15:guide id="4" pos="2880">
          <p15:clr>
            <a:srgbClr val="FBAE40"/>
          </p15:clr>
        </p15:guide>
        <p15:guide id="5" pos="1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E40743-0A62-444D-9C5D-D2CDD1C5EF44}"/>
              </a:ext>
            </a:extLst>
          </p:cNvPr>
          <p:cNvSpPr/>
          <p:nvPr userDrawn="1"/>
        </p:nvSpPr>
        <p:spPr bwMode="auto">
          <a:xfrm>
            <a:off x="0" y="3545574"/>
            <a:ext cx="6858000" cy="346249"/>
          </a:xfrm>
          <a:prstGeom prst="rect">
            <a:avLst/>
          </a:prstGeom>
          <a:solidFill>
            <a:schemeClr val="accent5">
              <a:alpha val="73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dirty="0">
              <a:solidFill>
                <a:srgbClr val="000000"/>
              </a:solidFill>
              <a:latin typeface="Arial Narrow" charset="0"/>
              <a:ea typeface="ＭＳ Ｐゴシック" charset="0"/>
            </a:endParaRPr>
          </a:p>
        </p:txBody>
      </p:sp>
      <p:sp>
        <p:nvSpPr>
          <p:cNvPr id="12" name="Rectangle 4"/>
          <p:cNvSpPr>
            <a:spLocks noGrp="1" noChangeArrowheads="1"/>
          </p:cNvSpPr>
          <p:nvPr>
            <p:ph type="title"/>
          </p:nvPr>
        </p:nvSpPr>
        <p:spPr bwMode="gray">
          <a:xfrm>
            <a:off x="334537" y="3494602"/>
            <a:ext cx="5829300" cy="428963"/>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t"/>
          <a:lstStyle>
            <a:lvl1pPr>
              <a:defRPr>
                <a:solidFill>
                  <a:schemeClr val="bg1"/>
                </a:solidFill>
              </a:defRPr>
            </a:lvl1pPr>
          </a:lstStyle>
          <a:p>
            <a:pPr lvl="0"/>
            <a:r>
              <a:rPr lang="en-US" dirty="0"/>
              <a:t>Click to edit Master title style</a:t>
            </a:r>
          </a:p>
        </p:txBody>
      </p:sp>
      <p:sp>
        <p:nvSpPr>
          <p:cNvPr id="10" name="Rectangle 5">
            <a:extLst>
              <a:ext uri="{FF2B5EF4-FFF2-40B4-BE49-F238E27FC236}">
                <a16:creationId xmlns:a16="http://schemas.microsoft.com/office/drawing/2014/main" id="{7B46DE2B-2749-634A-82A0-0EEB768F418F}"/>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41171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90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302156" y="625107"/>
            <a:ext cx="3028950" cy="1370410"/>
          </a:xfrm>
          <a:prstGeom prst="rect">
            <a:avLst/>
          </a:prstGeom>
        </p:spPr>
        <p:txBody>
          <a:bodyPr/>
          <a:lstStyle>
            <a:lvl1pPr>
              <a:buClr>
                <a:schemeClr val="accent5"/>
              </a:buClr>
              <a:defRPr sz="1800"/>
            </a:lvl1pPr>
            <a:lvl2pPr>
              <a:buClr>
                <a:schemeClr val="accent5"/>
              </a:buClr>
              <a:defRPr sz="1800"/>
            </a:lvl2pPr>
            <a:lvl3pPr>
              <a:buClr>
                <a:schemeClr val="accent5"/>
              </a:buClr>
              <a:defRPr sz="1800"/>
            </a:lvl3pPr>
            <a:lvl4pPr>
              <a:buClr>
                <a:schemeClr val="accent5"/>
              </a:buClr>
              <a:defRPr sz="1800"/>
            </a:lvl4pPr>
            <a:lvl5pPr>
              <a:buClr>
                <a:schemeClr val="accent5"/>
              </a:buClr>
              <a:defRPr sz="18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560A1FCC-ABB7-C543-979A-13E7D55F7A3D}"/>
              </a:ext>
            </a:extLst>
          </p:cNvPr>
          <p:cNvSpPr txBox="1">
            <a:spLocks/>
          </p:cNvSpPr>
          <p:nvPr userDrawn="1"/>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kern="0" dirty="0"/>
              <a:t>Click to edit Master title style</a:t>
            </a:r>
          </a:p>
        </p:txBody>
      </p:sp>
      <p:sp>
        <p:nvSpPr>
          <p:cNvPr id="7" name="Title 1">
            <a:extLst>
              <a:ext uri="{FF2B5EF4-FFF2-40B4-BE49-F238E27FC236}">
                <a16:creationId xmlns:a16="http://schemas.microsoft.com/office/drawing/2014/main" id="{D3632A7F-14C3-AD4B-BF80-8D4F2B5B22AD}"/>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9" name="Rectangle 5">
            <a:extLst>
              <a:ext uri="{FF2B5EF4-FFF2-40B4-BE49-F238E27FC236}">
                <a16:creationId xmlns:a16="http://schemas.microsoft.com/office/drawing/2014/main" id="{91B94D2A-18AD-3341-8A9D-D19BD68D6490}"/>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52257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905" y="498988"/>
            <a:ext cx="303014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58905" y="978810"/>
            <a:ext cx="303014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99774" y="498988"/>
            <a:ext cx="3031331"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299774" y="978810"/>
            <a:ext cx="3031331" cy="2963466"/>
          </a:xfrm>
          <a:prstGeom prst="rect">
            <a:avLst/>
          </a:prstGeom>
        </p:spPr>
        <p:txBody>
          <a:bodyPr/>
          <a:lstStyle>
            <a:lvl1pPr>
              <a:buClr>
                <a:schemeClr val="accent5"/>
              </a:buClr>
              <a:defRPr sz="1800"/>
            </a:lvl1pPr>
            <a:lvl2pPr>
              <a:buClr>
                <a:schemeClr val="accent5"/>
              </a:buClr>
              <a:defRPr sz="1500"/>
            </a:lvl2pPr>
            <a:lvl3pPr>
              <a:buClr>
                <a:schemeClr val="accent5"/>
              </a:buClr>
              <a:defRPr sz="1350"/>
            </a:lvl3pPr>
            <a:lvl4pPr>
              <a:buClr>
                <a:schemeClr val="accent5"/>
              </a:buClr>
              <a:defRPr sz="1200"/>
            </a:lvl4pPr>
            <a:lvl5pPr>
              <a:buClr>
                <a:schemeClr val="accent5"/>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EDA1226-8941-8345-82C8-56D53F484439}"/>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10" name="Rectangle 5">
            <a:extLst>
              <a:ext uri="{FF2B5EF4-FFF2-40B4-BE49-F238E27FC236}">
                <a16:creationId xmlns:a16="http://schemas.microsoft.com/office/drawing/2014/main" id="{0B74EEC8-2B1D-3242-AE73-54A23416CE63}"/>
              </a:ext>
            </a:extLst>
          </p:cNvPr>
          <p:cNvSpPr>
            <a:spLocks noGrp="1" noChangeArrowheads="1"/>
          </p:cNvSpPr>
          <p:nvPr>
            <p:ph type="sldNum" sz="quarter" idx="10"/>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848714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5588F4-9699-8945-8268-D266DE641563}"/>
              </a:ext>
            </a:extLst>
          </p:cNvPr>
          <p:cNvSpPr>
            <a:spLocks noGrp="1"/>
          </p:cNvSpPr>
          <p:nvPr>
            <p:ph type="title"/>
          </p:nvPr>
        </p:nvSpPr>
        <p:spPr>
          <a:xfrm>
            <a:off x="167268" y="184635"/>
            <a:ext cx="6172200" cy="428625"/>
          </a:xfrm>
          <a:prstGeom prst="rect">
            <a:avLst/>
          </a:prstGeom>
        </p:spPr>
        <p:txBody>
          <a:bodyPr/>
          <a:lstStyle>
            <a:lvl1pPr>
              <a:defRPr sz="2400"/>
            </a:lvl1pPr>
          </a:lstStyle>
          <a:p>
            <a:r>
              <a:rPr lang="en-US" dirty="0"/>
              <a:t>Click to edit Master title style</a:t>
            </a:r>
          </a:p>
        </p:txBody>
      </p:sp>
      <p:sp>
        <p:nvSpPr>
          <p:cNvPr id="5" name="Rectangle 5">
            <a:extLst>
              <a:ext uri="{FF2B5EF4-FFF2-40B4-BE49-F238E27FC236}">
                <a16:creationId xmlns:a16="http://schemas.microsoft.com/office/drawing/2014/main" id="{8DC435C8-F8C7-C34D-B87F-730A746DB603}"/>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207537600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4787"/>
            <a:ext cx="2256235" cy="871538"/>
          </a:xfrm>
          <a:prstGeom prst="rect">
            <a:avLst/>
          </a:prstGeo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2681287" y="204788"/>
            <a:ext cx="3833813" cy="4389835"/>
          </a:xfrm>
          <a:prstGeom prst="rect">
            <a:avLst/>
          </a:prstGeom>
        </p:spPr>
        <p:txBody>
          <a:bodyPr/>
          <a:lstStyle>
            <a:lvl1pPr>
              <a:buClr>
                <a:schemeClr val="accent5"/>
              </a:buClr>
              <a:defRPr sz="2400"/>
            </a:lvl1pPr>
            <a:lvl2pPr>
              <a:buClr>
                <a:schemeClr val="accent5"/>
              </a:buClr>
              <a:defRPr sz="2100"/>
            </a:lvl2pPr>
            <a:lvl3pPr>
              <a:buClr>
                <a:schemeClr val="accent5"/>
              </a:buClr>
              <a:defRPr sz="1800"/>
            </a:lvl3pPr>
            <a:lvl4pPr>
              <a:buClr>
                <a:schemeClr val="accent5"/>
              </a:buClr>
              <a:defRPr sz="1500"/>
            </a:lvl4pPr>
            <a:lvl5pPr>
              <a:buClr>
                <a:schemeClr val="accent5"/>
              </a:buCl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1076326"/>
            <a:ext cx="2256235" cy="3518297"/>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a:extLst>
              <a:ext uri="{FF2B5EF4-FFF2-40B4-BE49-F238E27FC236}">
                <a16:creationId xmlns:a16="http://schemas.microsoft.com/office/drawing/2014/main" id="{6C2D3C83-B407-E248-B438-B82B2363BB0E}"/>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38046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1661" name="think-cell Slide" r:id="rId4" imgW="416" imgH="416" progId="TCLayout.ActiveDocument.1">
                  <p:embed/>
                </p:oleObj>
              </mc:Choice>
              <mc:Fallback>
                <p:oleObj name="think-cell Slide" r:id="rId4" imgW="416" imgH="416"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0" name="Text Placeholder 8"/>
          <p:cNvSpPr>
            <a:spLocks noGrp="1"/>
          </p:cNvSpPr>
          <p:nvPr>
            <p:ph type="body" sz="quarter" idx="13" hasCustomPrompt="1"/>
          </p:nvPr>
        </p:nvSpPr>
        <p:spPr>
          <a:xfrm>
            <a:off x="282178" y="581789"/>
            <a:ext cx="6293644" cy="273300"/>
          </a:xfrm>
          <a:prstGeom prst="rect">
            <a:avLst/>
          </a:prstGeom>
        </p:spPr>
        <p:txBody>
          <a:bodyPr lIns="0" tIns="0" rIns="0" bIns="0">
            <a:noAutofit/>
          </a:bodyPr>
          <a:lstStyle>
            <a:lvl1pPr marL="0" indent="0">
              <a:buNone/>
              <a:defRPr sz="1050" b="0">
                <a:solidFill>
                  <a:schemeClr val="tx1"/>
                </a:solidFill>
              </a:defRPr>
            </a:lvl1pPr>
          </a:lstStyle>
          <a:p>
            <a:pPr lvl="0"/>
            <a:r>
              <a:rPr lang="en-US" dirty="0"/>
              <a:t>Click to add subtitle</a:t>
            </a:r>
          </a:p>
        </p:txBody>
      </p:sp>
      <p:sp>
        <p:nvSpPr>
          <p:cNvPr id="11" name="Title Placeholder 1"/>
          <p:cNvSpPr>
            <a:spLocks noGrp="1"/>
          </p:cNvSpPr>
          <p:nvPr>
            <p:ph type="title" hasCustomPrompt="1"/>
          </p:nvPr>
        </p:nvSpPr>
        <p:spPr>
          <a:xfrm>
            <a:off x="282178" y="238125"/>
            <a:ext cx="6293644" cy="250577"/>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Slide Number Placeholder 5">
            <a:extLst>
              <a:ext uri="{FF2B5EF4-FFF2-40B4-BE49-F238E27FC236}">
                <a16:creationId xmlns:a16="http://schemas.microsoft.com/office/drawing/2014/main" id="{E6358076-547E-436E-B34D-E2A3977D26E3}"/>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Tree>
    <p:extLst>
      <p:ext uri="{BB962C8B-B14F-4D97-AF65-F5344CB8AC3E}">
        <p14:creationId xmlns:p14="http://schemas.microsoft.com/office/powerpoint/2010/main" val="819358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41F19-CE86-204F-BADA-4ECB7D905347}"/>
              </a:ext>
            </a:extLst>
          </p:cNvPr>
          <p:cNvPicPr>
            <a:picLocks noChangeAspect="1"/>
          </p:cNvPicPr>
          <p:nvPr userDrawn="1"/>
        </p:nvPicPr>
        <p:blipFill>
          <a:blip r:embed="rId31"/>
          <a:stretch>
            <a:fillRect/>
          </a:stretch>
        </p:blipFill>
        <p:spPr>
          <a:xfrm>
            <a:off x="4992959" y="4811301"/>
            <a:ext cx="1492377" cy="167370"/>
          </a:xfrm>
          <a:prstGeom prst="rect">
            <a:avLst/>
          </a:prstGeom>
        </p:spPr>
      </p:pic>
      <p:sp>
        <p:nvSpPr>
          <p:cNvPr id="40" name="Rectangle 5">
            <a:extLst>
              <a:ext uri="{FF2B5EF4-FFF2-40B4-BE49-F238E27FC236}">
                <a16:creationId xmlns:a16="http://schemas.microsoft.com/office/drawing/2014/main" id="{ACB8C7BC-DA01-4B81-9864-62088717B36B}"/>
              </a:ext>
            </a:extLst>
          </p:cNvPr>
          <p:cNvSpPr>
            <a:spLocks noGrp="1" noChangeArrowheads="1"/>
          </p:cNvSpPr>
          <p:nvPr>
            <p:ph type="sldNum" sz="quarter" idx="4"/>
          </p:nvPr>
        </p:nvSpPr>
        <p:spPr bwMode="gray">
          <a:xfrm>
            <a:off x="3099341" y="4857750"/>
            <a:ext cx="647700" cy="19620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spAutoFit/>
          </a:bodyPr>
          <a:lstStyle>
            <a:lvl1pPr algn="ctr" eaLnBrk="1" hangingPunct="1">
              <a:defRPr sz="675"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a:t>
            </a:fld>
            <a:r>
              <a:rPr lang="en-US" altLang="en-US" dirty="0">
                <a:solidFill>
                  <a:srgbClr val="FFFFFF">
                    <a:lumMod val="50000"/>
                  </a:srgbClr>
                </a:solidFill>
              </a:rPr>
              <a:t>  ::</a:t>
            </a:r>
          </a:p>
        </p:txBody>
      </p:sp>
      <p:sp>
        <p:nvSpPr>
          <p:cNvPr id="4" name="Rectangle 41">
            <a:extLst>
              <a:ext uri="{FF2B5EF4-FFF2-40B4-BE49-F238E27FC236}">
                <a16:creationId xmlns:a16="http://schemas.microsoft.com/office/drawing/2014/main" id="{5A802D81-54B8-499A-AF55-D8EA61DC3650}"/>
              </a:ext>
            </a:extLst>
          </p:cNvPr>
          <p:cNvSpPr>
            <a:spLocks noChangeArrowheads="1"/>
          </p:cNvSpPr>
          <p:nvPr userDrawn="1"/>
        </p:nvSpPr>
        <p:spPr bwMode="gray">
          <a:xfrm flipV="1">
            <a:off x="0" y="0"/>
            <a:ext cx="6858000" cy="109728"/>
          </a:xfrm>
          <a:prstGeom prst="rect">
            <a:avLst/>
          </a:prstGeom>
          <a:solidFill>
            <a:schemeClr val="accent6"/>
          </a:solidFill>
          <a:ln>
            <a:noFill/>
          </a:ln>
        </p:spPr>
        <p:txBody>
          <a:bodyPr wrap="square" anchor="ctr">
            <a:spAutoFit/>
          </a:bodyPr>
          <a:lstStyle>
            <a:lvl1pPr eaLnBrk="0" hangingPunct="0">
              <a:defRPr sz="24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4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4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4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sz="1800"/>
          </a:p>
        </p:txBody>
      </p:sp>
    </p:spTree>
    <p:extLst>
      <p:ext uri="{BB962C8B-B14F-4D97-AF65-F5344CB8AC3E}">
        <p14:creationId xmlns:p14="http://schemas.microsoft.com/office/powerpoint/2010/main" val="291328164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37" r:id="rId11"/>
    <p:sldLayoutId id="2147483838" r:id="rId12"/>
    <p:sldLayoutId id="2147483839" r:id="rId13"/>
    <p:sldLayoutId id="2147483840" r:id="rId14"/>
    <p:sldLayoutId id="2147483841" r:id="rId15"/>
    <p:sldLayoutId id="2147483843" r:id="rId16"/>
    <p:sldLayoutId id="2147483860" r:id="rId17"/>
    <p:sldLayoutId id="2147483861" r:id="rId18"/>
    <p:sldLayoutId id="2147483862" r:id="rId19"/>
    <p:sldLayoutId id="2147483863" r:id="rId20"/>
    <p:sldLayoutId id="2147483864" r:id="rId21"/>
    <p:sldLayoutId id="2147483866" r:id="rId22"/>
    <p:sldLayoutId id="2147483867" r:id="rId23"/>
    <p:sldLayoutId id="2147483869" r:id="rId24"/>
    <p:sldLayoutId id="2147483870" r:id="rId25"/>
    <p:sldLayoutId id="2147483871" r:id="rId26"/>
    <p:sldLayoutId id="2147483872" r:id="rId27"/>
    <p:sldLayoutId id="2147483873" r:id="rId28"/>
    <p:sldLayoutId id="2147483874" r:id="rId29"/>
  </p:sldLayoutIdLst>
  <p:hf hdr="0" ftr="0" dt="0"/>
  <p:txStyles>
    <p:titleStyle>
      <a:lvl1pPr algn="l" rtl="0" eaLnBrk="0" fontAlgn="base" hangingPunct="0">
        <a:lnSpc>
          <a:spcPct val="90000"/>
        </a:lnSpc>
        <a:spcBef>
          <a:spcPct val="0"/>
        </a:spcBef>
        <a:spcAft>
          <a:spcPct val="0"/>
        </a:spcAft>
        <a:defRPr sz="2550" b="1">
          <a:solidFill>
            <a:srgbClr val="006BA6"/>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255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255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255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2550" b="1">
          <a:solidFill>
            <a:srgbClr val="006BA6"/>
          </a:solidFill>
          <a:latin typeface="Arial Narrow" charset="0"/>
          <a:ea typeface="MS PGothic" panose="020B0600070205080204" pitchFamily="34" charset="-128"/>
          <a:cs typeface="Arial" charset="0"/>
        </a:defRPr>
      </a:lvl5pPr>
      <a:lvl6pPr marL="342900" algn="l" rtl="0" fontAlgn="base">
        <a:lnSpc>
          <a:spcPct val="90000"/>
        </a:lnSpc>
        <a:spcBef>
          <a:spcPct val="0"/>
        </a:spcBef>
        <a:spcAft>
          <a:spcPct val="0"/>
        </a:spcAft>
        <a:defRPr sz="2550" b="1">
          <a:solidFill>
            <a:srgbClr val="39531D"/>
          </a:solidFill>
          <a:latin typeface="Arial Narrow" charset="0"/>
          <a:ea typeface="ＭＳ Ｐゴシック" charset="0"/>
          <a:cs typeface="Arial" charset="0"/>
        </a:defRPr>
      </a:lvl6pPr>
      <a:lvl7pPr marL="685800" algn="l" rtl="0" fontAlgn="base">
        <a:lnSpc>
          <a:spcPct val="90000"/>
        </a:lnSpc>
        <a:spcBef>
          <a:spcPct val="0"/>
        </a:spcBef>
        <a:spcAft>
          <a:spcPct val="0"/>
        </a:spcAft>
        <a:defRPr sz="2550" b="1">
          <a:solidFill>
            <a:srgbClr val="39531D"/>
          </a:solidFill>
          <a:latin typeface="Arial Narrow" charset="0"/>
          <a:ea typeface="ＭＳ Ｐゴシック" charset="0"/>
          <a:cs typeface="Arial" charset="0"/>
        </a:defRPr>
      </a:lvl7pPr>
      <a:lvl8pPr marL="1028700" algn="l" rtl="0" fontAlgn="base">
        <a:lnSpc>
          <a:spcPct val="90000"/>
        </a:lnSpc>
        <a:spcBef>
          <a:spcPct val="0"/>
        </a:spcBef>
        <a:spcAft>
          <a:spcPct val="0"/>
        </a:spcAft>
        <a:defRPr sz="2550" b="1">
          <a:solidFill>
            <a:srgbClr val="39531D"/>
          </a:solidFill>
          <a:latin typeface="Arial Narrow" charset="0"/>
          <a:ea typeface="ＭＳ Ｐゴシック" charset="0"/>
          <a:cs typeface="Arial" charset="0"/>
        </a:defRPr>
      </a:lvl8pPr>
      <a:lvl9pPr marL="1371600" algn="l" rtl="0" fontAlgn="base">
        <a:lnSpc>
          <a:spcPct val="90000"/>
        </a:lnSpc>
        <a:spcBef>
          <a:spcPct val="0"/>
        </a:spcBef>
        <a:spcAft>
          <a:spcPct val="0"/>
        </a:spcAft>
        <a:defRPr sz="2550" b="1">
          <a:solidFill>
            <a:srgbClr val="39531D"/>
          </a:solidFill>
          <a:latin typeface="Arial Narrow" charset="0"/>
          <a:ea typeface="ＭＳ Ｐゴシック" charset="0"/>
          <a:cs typeface="Arial" charset="0"/>
        </a:defRPr>
      </a:lvl9pPr>
    </p:titleStyle>
    <p:body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emf"/><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7.png"/><Relationship Id="rId21" Type="http://schemas.openxmlformats.org/officeDocument/2006/relationships/image" Target="../media/image42.png"/><Relationship Id="rId7" Type="http://schemas.openxmlformats.org/officeDocument/2006/relationships/image" Target="../media/image55.png"/><Relationship Id="rId12" Type="http://schemas.openxmlformats.org/officeDocument/2006/relationships/image" Target="../media/image34.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slideLayout" Target="../slideLayouts/slideLayout3.xml"/><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6.gif"/><Relationship Id="rId1" Type="http://schemas.openxmlformats.org/officeDocument/2006/relationships/tags" Target="../tags/tag13.xml"/><Relationship Id="rId6" Type="http://schemas.openxmlformats.org/officeDocument/2006/relationships/image" Target="../media/image54.jpeg"/><Relationship Id="rId11" Type="http://schemas.openxmlformats.org/officeDocument/2006/relationships/image" Target="../media/image33.png"/><Relationship Id="rId24" Type="http://schemas.openxmlformats.org/officeDocument/2006/relationships/image" Target="../media/image45.png"/><Relationship Id="rId32" Type="http://schemas.openxmlformats.org/officeDocument/2006/relationships/image" Target="../media/image50.png"/><Relationship Id="rId5" Type="http://schemas.openxmlformats.org/officeDocument/2006/relationships/image" Target="../media/image29.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png"/><Relationship Id="rId10" Type="http://schemas.openxmlformats.org/officeDocument/2006/relationships/image" Target="../media/image32.png"/><Relationship Id="rId19" Type="http://schemas.openxmlformats.org/officeDocument/2006/relationships/image" Target="../media/image40.png"/><Relationship Id="rId31" Type="http://schemas.openxmlformats.org/officeDocument/2006/relationships/image" Target="../media/image52.png"/><Relationship Id="rId4" Type="http://schemas.openxmlformats.org/officeDocument/2006/relationships/image" Target="../media/image28.png"/><Relationship Id="rId9" Type="http://schemas.openxmlformats.org/officeDocument/2006/relationships/image" Target="../media/image31.png"/><Relationship Id="rId14" Type="http://schemas.openxmlformats.org/officeDocument/2006/relationships/image" Target="../media/image53.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1.png"/><Relationship Id="rId3" Type="http://schemas.openxmlformats.org/officeDocument/2006/relationships/image" Target="../media/image27.png"/><Relationship Id="rId21" Type="http://schemas.openxmlformats.org/officeDocument/2006/relationships/image" Target="../media/image49.png"/><Relationship Id="rId7" Type="http://schemas.openxmlformats.org/officeDocument/2006/relationships/image" Target="../media/image31.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0.png"/><Relationship Id="rId2" Type="http://schemas.openxmlformats.org/officeDocument/2006/relationships/slideLayout" Target="../slideLayouts/slideLayout3.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4.xml"/><Relationship Id="rId6" Type="http://schemas.openxmlformats.org/officeDocument/2006/relationships/image" Target="../media/image30.png"/><Relationship Id="rId11" Type="http://schemas.openxmlformats.org/officeDocument/2006/relationships/image" Target="../media/image38.png"/><Relationship Id="rId24" Type="http://schemas.openxmlformats.org/officeDocument/2006/relationships/image" Target="../media/image55.png"/><Relationship Id="rId5" Type="http://schemas.openxmlformats.org/officeDocument/2006/relationships/image" Target="../media/image29.png"/><Relationship Id="rId15" Type="http://schemas.openxmlformats.org/officeDocument/2006/relationships/image" Target="../media/image42.png"/><Relationship Id="rId23" Type="http://schemas.openxmlformats.org/officeDocument/2006/relationships/image" Target="../media/image54.jpeg"/><Relationship Id="rId10" Type="http://schemas.openxmlformats.org/officeDocument/2006/relationships/image" Target="../media/image53.png"/><Relationship Id="rId19" Type="http://schemas.openxmlformats.org/officeDocument/2006/relationships/image" Target="../media/image46.png"/><Relationship Id="rId4" Type="http://schemas.openxmlformats.org/officeDocument/2006/relationships/image" Target="../media/image28.png"/><Relationship Id="rId9" Type="http://schemas.openxmlformats.org/officeDocument/2006/relationships/image" Target="../media/image35.emf"/><Relationship Id="rId14" Type="http://schemas.openxmlformats.org/officeDocument/2006/relationships/image" Target="../media/image41.png"/><Relationship Id="rId22" Type="http://schemas.openxmlformats.org/officeDocument/2006/relationships/image" Target="../media/image57.png"/><Relationship Id="rId27"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2.png"/><Relationship Id="rId18" Type="http://schemas.openxmlformats.org/officeDocument/2006/relationships/image" Target="../media/image49.png"/><Relationship Id="rId3" Type="http://schemas.openxmlformats.org/officeDocument/2006/relationships/image" Target="../media/image27.png"/><Relationship Id="rId21" Type="http://schemas.openxmlformats.org/officeDocument/2006/relationships/image" Target="../media/image50.png"/><Relationship Id="rId7" Type="http://schemas.openxmlformats.org/officeDocument/2006/relationships/image" Target="../media/image34.png"/><Relationship Id="rId12" Type="http://schemas.openxmlformats.org/officeDocument/2006/relationships/image" Target="../media/image41.png"/><Relationship Id="rId17" Type="http://schemas.openxmlformats.org/officeDocument/2006/relationships/image" Target="../media/image47.png"/><Relationship Id="rId2" Type="http://schemas.openxmlformats.org/officeDocument/2006/relationships/slideLayout" Target="../slideLayouts/slideLayout3.xml"/><Relationship Id="rId16" Type="http://schemas.openxmlformats.org/officeDocument/2006/relationships/image" Target="../media/image46.png"/><Relationship Id="rId20" Type="http://schemas.openxmlformats.org/officeDocument/2006/relationships/image" Target="../media/image55.png"/><Relationship Id="rId1" Type="http://schemas.openxmlformats.org/officeDocument/2006/relationships/tags" Target="../tags/tag15.xml"/><Relationship Id="rId6" Type="http://schemas.openxmlformats.org/officeDocument/2006/relationships/image" Target="../media/image31.png"/><Relationship Id="rId11" Type="http://schemas.openxmlformats.org/officeDocument/2006/relationships/image" Target="../media/image40.png"/><Relationship Id="rId5" Type="http://schemas.openxmlformats.org/officeDocument/2006/relationships/image" Target="../media/image30.png"/><Relationship Id="rId15" Type="http://schemas.openxmlformats.org/officeDocument/2006/relationships/image" Target="../media/image45.png"/><Relationship Id="rId23" Type="http://schemas.openxmlformats.org/officeDocument/2006/relationships/image" Target="../media/image56.gif"/><Relationship Id="rId10" Type="http://schemas.openxmlformats.org/officeDocument/2006/relationships/image" Target="../media/image38.png"/><Relationship Id="rId19" Type="http://schemas.openxmlformats.org/officeDocument/2006/relationships/image" Target="../media/image54.jpeg"/><Relationship Id="rId4" Type="http://schemas.openxmlformats.org/officeDocument/2006/relationships/image" Target="../media/image28.png"/><Relationship Id="rId9" Type="http://schemas.openxmlformats.org/officeDocument/2006/relationships/image" Target="../media/image53.png"/><Relationship Id="rId14" Type="http://schemas.openxmlformats.org/officeDocument/2006/relationships/image" Target="../media/image44.png"/><Relationship Id="rId22"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svg"/><Relationship Id="rId3" Type="http://schemas.openxmlformats.org/officeDocument/2006/relationships/notesSlide" Target="../notesSlides/notesSlide2.xml"/><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slideLayout" Target="../slideLayouts/slideLayout2.xml"/><Relationship Id="rId16" Type="http://schemas.openxmlformats.org/officeDocument/2006/relationships/image" Target="../media/image70.svg"/><Relationship Id="rId1" Type="http://schemas.openxmlformats.org/officeDocument/2006/relationships/tags" Target="../tags/tag16.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svg"/><Relationship Id="rId14"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1.png"/><Relationship Id="rId3" Type="http://schemas.openxmlformats.org/officeDocument/2006/relationships/notesSlide" Target="../notesSlides/notesSlide3.xml"/><Relationship Id="rId7" Type="http://schemas.openxmlformats.org/officeDocument/2006/relationships/image" Target="../media/image64.png"/><Relationship Id="rId12" Type="http://schemas.openxmlformats.org/officeDocument/2006/relationships/image" Target="../media/image66.png"/><Relationship Id="rId2" Type="http://schemas.openxmlformats.org/officeDocument/2006/relationships/slideLayout" Target="../slideLayouts/slideLayout2.xml"/><Relationship Id="rId16" Type="http://schemas.openxmlformats.org/officeDocument/2006/relationships/image" Target="../media/image70.svg"/><Relationship Id="rId1" Type="http://schemas.openxmlformats.org/officeDocument/2006/relationships/tags" Target="../tags/tag17.xml"/><Relationship Id="rId6" Type="http://schemas.openxmlformats.org/officeDocument/2006/relationships/image" Target="../media/image60.svg"/><Relationship Id="rId11" Type="http://schemas.openxmlformats.org/officeDocument/2006/relationships/image" Target="../media/image67.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3.svg"/><Relationship Id="rId4" Type="http://schemas.openxmlformats.org/officeDocument/2006/relationships/image" Target="../media/image58.png"/><Relationship Id="rId9" Type="http://schemas.openxmlformats.org/officeDocument/2006/relationships/image" Target="../media/image62.png"/><Relationship Id="rId14" Type="http://schemas.openxmlformats.org/officeDocument/2006/relationships/image" Target="../media/image72.svg"/></Relationships>
</file>

<file path=ppt/slides/_rels/slide15.xml.rels><?xml version="1.0" encoding="UTF-8" standalone="yes"?>
<Relationships xmlns="http://schemas.openxmlformats.org/package/2006/relationships"><Relationship Id="rId8" Type="http://schemas.openxmlformats.org/officeDocument/2006/relationships/image" Target="../media/image63.svg"/><Relationship Id="rId13" Type="http://schemas.openxmlformats.org/officeDocument/2006/relationships/image" Target="../media/image68.png"/><Relationship Id="rId18" Type="http://schemas.openxmlformats.org/officeDocument/2006/relationships/image" Target="../media/image61.png"/><Relationship Id="rId3" Type="http://schemas.openxmlformats.org/officeDocument/2006/relationships/notesSlide" Target="../notesSlides/notesSlide4.xml"/><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svg"/><Relationship Id="rId2" Type="http://schemas.openxmlformats.org/officeDocument/2006/relationships/slideLayout" Target="../slideLayouts/slideLayout2.xml"/><Relationship Id="rId16" Type="http://schemas.openxmlformats.org/officeDocument/2006/relationships/image" Target="../media/image71.png"/><Relationship Id="rId1" Type="http://schemas.openxmlformats.org/officeDocument/2006/relationships/tags" Target="../tags/tag18.xml"/><Relationship Id="rId6" Type="http://schemas.openxmlformats.org/officeDocument/2006/relationships/image" Target="../media/image60.svg"/><Relationship Id="rId11" Type="http://schemas.openxmlformats.org/officeDocument/2006/relationships/image" Target="../media/image66.png"/><Relationship Id="rId5" Type="http://schemas.openxmlformats.org/officeDocument/2006/relationships/image" Target="../media/image59.png"/><Relationship Id="rId15" Type="http://schemas.openxmlformats.org/officeDocument/2006/relationships/image" Target="../media/image70.sv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 Id="rId14" Type="http://schemas.openxmlformats.org/officeDocument/2006/relationships/image" Target="../media/image69.png"/></Relationships>
</file>

<file path=ppt/slides/_rels/slide16.xml.rels><?xml version="1.0" encoding="UTF-8" standalone="yes"?>
<Relationships xmlns="http://schemas.openxmlformats.org/package/2006/relationships"><Relationship Id="rId8" Type="http://schemas.openxmlformats.org/officeDocument/2006/relationships/image" Target="../media/image63.svg"/><Relationship Id="rId13" Type="http://schemas.openxmlformats.org/officeDocument/2006/relationships/image" Target="../media/image68.png"/><Relationship Id="rId18" Type="http://schemas.openxmlformats.org/officeDocument/2006/relationships/image" Target="../media/image61.png"/><Relationship Id="rId3" Type="http://schemas.openxmlformats.org/officeDocument/2006/relationships/notesSlide" Target="../notesSlides/notesSlide5.xml"/><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svg"/><Relationship Id="rId2" Type="http://schemas.openxmlformats.org/officeDocument/2006/relationships/slideLayout" Target="../slideLayouts/slideLayout2.xml"/><Relationship Id="rId16" Type="http://schemas.openxmlformats.org/officeDocument/2006/relationships/image" Target="../media/image71.png"/><Relationship Id="rId1" Type="http://schemas.openxmlformats.org/officeDocument/2006/relationships/tags" Target="../tags/tag19.xml"/><Relationship Id="rId6" Type="http://schemas.openxmlformats.org/officeDocument/2006/relationships/image" Target="../media/image60.svg"/><Relationship Id="rId11" Type="http://schemas.openxmlformats.org/officeDocument/2006/relationships/image" Target="../media/image66.png"/><Relationship Id="rId5" Type="http://schemas.openxmlformats.org/officeDocument/2006/relationships/image" Target="../media/image59.png"/><Relationship Id="rId15" Type="http://schemas.openxmlformats.org/officeDocument/2006/relationships/image" Target="../media/image70.sv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 Id="rId14"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77.png"/><Relationship Id="rId18" Type="http://schemas.openxmlformats.org/officeDocument/2006/relationships/image" Target="../media/image79.png"/><Relationship Id="rId26" Type="http://schemas.microsoft.com/office/2007/relationships/diagramDrawing" Target="../diagrams/drawing1.xml"/><Relationship Id="rId3" Type="http://schemas.openxmlformats.org/officeDocument/2006/relationships/notesSlide" Target="../notesSlides/notesSlide6.xml"/><Relationship Id="rId21" Type="http://schemas.openxmlformats.org/officeDocument/2006/relationships/image" Target="../media/image30.png"/><Relationship Id="rId7" Type="http://schemas.openxmlformats.org/officeDocument/2006/relationships/image" Target="../media/image54.jpeg"/><Relationship Id="rId12" Type="http://schemas.openxmlformats.org/officeDocument/2006/relationships/image" Target="../media/image76.png"/><Relationship Id="rId17" Type="http://schemas.openxmlformats.org/officeDocument/2006/relationships/image" Target="../media/image48.png"/><Relationship Id="rId25" Type="http://schemas.openxmlformats.org/officeDocument/2006/relationships/diagramColors" Target="../diagrams/colors1.xml"/><Relationship Id="rId2" Type="http://schemas.openxmlformats.org/officeDocument/2006/relationships/slideLayout" Target="../slideLayouts/slideLayout3.xml"/><Relationship Id="rId16" Type="http://schemas.openxmlformats.org/officeDocument/2006/relationships/image" Target="../media/image37.png"/><Relationship Id="rId20" Type="http://schemas.openxmlformats.org/officeDocument/2006/relationships/image" Target="../media/image35.emf"/><Relationship Id="rId1" Type="http://schemas.openxmlformats.org/officeDocument/2006/relationships/tags" Target="../tags/tag20.xml"/><Relationship Id="rId6" Type="http://schemas.openxmlformats.org/officeDocument/2006/relationships/image" Target="../media/image68.png"/><Relationship Id="rId11" Type="http://schemas.openxmlformats.org/officeDocument/2006/relationships/image" Target="../media/image75.png"/><Relationship Id="rId24" Type="http://schemas.openxmlformats.org/officeDocument/2006/relationships/diagramQuickStyle" Target="../diagrams/quickStyle1.xml"/><Relationship Id="rId5" Type="http://schemas.openxmlformats.org/officeDocument/2006/relationships/image" Target="../media/image29.png"/><Relationship Id="rId15" Type="http://schemas.openxmlformats.org/officeDocument/2006/relationships/image" Target="../media/image36.png"/><Relationship Id="rId23" Type="http://schemas.openxmlformats.org/officeDocument/2006/relationships/diagramLayout" Target="../diagrams/layout1.xml"/><Relationship Id="rId28" Type="http://schemas.openxmlformats.org/officeDocument/2006/relationships/image" Target="../media/image82.png"/><Relationship Id="rId10" Type="http://schemas.openxmlformats.org/officeDocument/2006/relationships/image" Target="../media/image74.jpg"/><Relationship Id="rId19" Type="http://schemas.openxmlformats.org/officeDocument/2006/relationships/image" Target="../media/image80.png"/><Relationship Id="rId4" Type="http://schemas.openxmlformats.org/officeDocument/2006/relationships/image" Target="../media/image28.png"/><Relationship Id="rId9" Type="http://schemas.openxmlformats.org/officeDocument/2006/relationships/image" Target="../media/image73.jpg"/><Relationship Id="rId14" Type="http://schemas.openxmlformats.org/officeDocument/2006/relationships/image" Target="../media/image78.png"/><Relationship Id="rId22" Type="http://schemas.openxmlformats.org/officeDocument/2006/relationships/diagramData" Target="../diagrams/data1.xml"/><Relationship Id="rId27" Type="http://schemas.openxmlformats.org/officeDocument/2006/relationships/image" Target="../media/image8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85.png"/><Relationship Id="rId4" Type="http://schemas.openxmlformats.org/officeDocument/2006/relationships/image" Target="../media/image8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88.png"/><Relationship Id="rId12" Type="http://schemas.microsoft.com/office/2007/relationships/hdphoto" Target="../media/hdphoto5.wdp"/><Relationship Id="rId2" Type="http://schemas.openxmlformats.org/officeDocument/2006/relationships/slideLayout" Target="../slideLayouts/slideLayout3.xml"/><Relationship Id="rId1" Type="http://schemas.openxmlformats.org/officeDocument/2006/relationships/tags" Target="../tags/tag23.xml"/><Relationship Id="rId6" Type="http://schemas.microsoft.com/office/2007/relationships/hdphoto" Target="../media/hdphoto2.wdp"/><Relationship Id="rId11" Type="http://schemas.openxmlformats.org/officeDocument/2006/relationships/image" Target="../media/image90.png"/><Relationship Id="rId5" Type="http://schemas.openxmlformats.org/officeDocument/2006/relationships/image" Target="../media/image8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9.png"/><Relationship Id="rId1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92.png"/></Relationships>
</file>

<file path=ppt/slides/_rels/slide2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2.sv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02.sv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notesSlide" Target="../notesSlides/notesSlide1.xm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png"/><Relationship Id="rId1" Type="http://schemas.openxmlformats.org/officeDocument/2006/relationships/tags" Target="../tags/tag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emf"/><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png"/><Relationship Id="rId18" Type="http://schemas.openxmlformats.org/officeDocument/2006/relationships/image" Target="../media/image22.emf"/><Relationship Id="rId3" Type="http://schemas.openxmlformats.org/officeDocument/2006/relationships/image" Target="../media/image6.png"/><Relationship Id="rId21" Type="http://schemas.openxmlformats.org/officeDocument/2006/relationships/image" Target="../media/image25.pn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1.png"/><Relationship Id="rId2" Type="http://schemas.openxmlformats.org/officeDocument/2006/relationships/slideLayout" Target="../slideLayouts/slideLayout3.xml"/><Relationship Id="rId16" Type="http://schemas.openxmlformats.org/officeDocument/2006/relationships/image" Target="../media/image19.png"/><Relationship Id="rId20" Type="http://schemas.openxmlformats.org/officeDocument/2006/relationships/image" Target="../media/image24.png"/><Relationship Id="rId1" Type="http://schemas.openxmlformats.org/officeDocument/2006/relationships/tags" Target="../tags/tag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3.emf"/><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57.png"/><Relationship Id="rId2" Type="http://schemas.openxmlformats.org/officeDocument/2006/relationships/slideLayout" Target="../slideLayouts/slideLayout3.xml"/><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3.png"/><Relationship Id="rId1" Type="http://schemas.openxmlformats.org/officeDocument/2006/relationships/tags" Target="../tags/tag10.xml"/><Relationship Id="rId6" Type="http://schemas.openxmlformats.org/officeDocument/2006/relationships/image" Target="../media/image30.png"/><Relationship Id="rId11" Type="http://schemas.openxmlformats.org/officeDocument/2006/relationships/image" Target="../media/image35.emf"/><Relationship Id="rId24" Type="http://schemas.openxmlformats.org/officeDocument/2006/relationships/image" Target="../media/image48.png"/><Relationship Id="rId32" Type="http://schemas.openxmlformats.org/officeDocument/2006/relationships/image" Target="../media/image56.gif"/><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jpe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35.emf"/><Relationship Id="rId3" Type="http://schemas.openxmlformats.org/officeDocument/2006/relationships/image" Target="../media/image27.png"/><Relationship Id="rId21" Type="http://schemas.openxmlformats.org/officeDocument/2006/relationships/image" Target="../media/image49.png"/><Relationship Id="rId7" Type="http://schemas.openxmlformats.org/officeDocument/2006/relationships/image" Target="../media/image55.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31.png"/><Relationship Id="rId2" Type="http://schemas.openxmlformats.org/officeDocument/2006/relationships/slideLayout" Target="../slideLayouts/slideLayout3.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11.xml"/><Relationship Id="rId6" Type="http://schemas.openxmlformats.org/officeDocument/2006/relationships/image" Target="../media/image54.jpeg"/><Relationship Id="rId11" Type="http://schemas.openxmlformats.org/officeDocument/2006/relationships/image" Target="../media/image38.png"/><Relationship Id="rId24" Type="http://schemas.openxmlformats.org/officeDocument/2006/relationships/image" Target="../media/image52.png"/><Relationship Id="rId5" Type="http://schemas.openxmlformats.org/officeDocument/2006/relationships/image" Target="../media/image29.png"/><Relationship Id="rId15" Type="http://schemas.openxmlformats.org/officeDocument/2006/relationships/image" Target="../media/image42.png"/><Relationship Id="rId23"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46.png"/><Relationship Id="rId4" Type="http://schemas.openxmlformats.org/officeDocument/2006/relationships/image" Target="../media/image28.png"/><Relationship Id="rId9" Type="http://schemas.openxmlformats.org/officeDocument/2006/relationships/image" Target="../media/image34.png"/><Relationship Id="rId14" Type="http://schemas.openxmlformats.org/officeDocument/2006/relationships/image" Target="../media/image41.png"/><Relationship Id="rId22" Type="http://schemas.openxmlformats.org/officeDocument/2006/relationships/image" Target="../media/image56.gif"/></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5.png"/><Relationship Id="rId3" Type="http://schemas.openxmlformats.org/officeDocument/2006/relationships/image" Target="../media/image27.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4.jpeg"/><Relationship Id="rId2" Type="http://schemas.openxmlformats.org/officeDocument/2006/relationships/slideLayout" Target="../slideLayouts/slideLayout3.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2.png"/><Relationship Id="rId1" Type="http://schemas.openxmlformats.org/officeDocument/2006/relationships/tags" Target="../tags/tag12.xml"/><Relationship Id="rId6" Type="http://schemas.openxmlformats.org/officeDocument/2006/relationships/image" Target="../media/image30.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29.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44.png"/><Relationship Id="rId31" Type="http://schemas.openxmlformats.org/officeDocument/2006/relationships/image" Target="../media/image35.emf"/><Relationship Id="rId4" Type="http://schemas.openxmlformats.org/officeDocument/2006/relationships/image" Target="../media/image28.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0.png"/><Relationship Id="rId3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3AC-44F8-5A4F-AB0E-815CB57D360D}"/>
              </a:ext>
            </a:extLst>
          </p:cNvPr>
          <p:cNvSpPr>
            <a:spLocks noGrp="1"/>
          </p:cNvSpPr>
          <p:nvPr>
            <p:ph type="ctrTitle"/>
          </p:nvPr>
        </p:nvSpPr>
        <p:spPr>
          <a:xfrm>
            <a:off x="314325" y="3214579"/>
            <a:ext cx="6543675" cy="428963"/>
          </a:xfrm>
        </p:spPr>
        <p:txBody>
          <a:bodyPr/>
          <a:lstStyle/>
          <a:p>
            <a:r>
              <a:rPr lang="en-US" sz="1800" dirty="0"/>
              <a:t>Analytic Digital Foundation (ADF) Blueprint</a:t>
            </a:r>
            <a:endParaRPr lang="en-US" sz="2400" dirty="0"/>
          </a:p>
        </p:txBody>
      </p:sp>
      <p:sp>
        <p:nvSpPr>
          <p:cNvPr id="4" name="Rectangle 6">
            <a:extLst>
              <a:ext uri="{FF2B5EF4-FFF2-40B4-BE49-F238E27FC236}">
                <a16:creationId xmlns:a16="http://schemas.microsoft.com/office/drawing/2014/main" id="{F9F667F4-E751-CE4B-A422-FA66C7E466DD}"/>
              </a:ext>
            </a:extLst>
          </p:cNvPr>
          <p:cNvSpPr txBox="1">
            <a:spLocks noChangeArrowheads="1"/>
          </p:cNvSpPr>
          <p:nvPr/>
        </p:nvSpPr>
        <p:spPr bwMode="gray">
          <a:xfrm>
            <a:off x="327381" y="3666533"/>
            <a:ext cx="4664869" cy="28969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spAutoFit/>
          </a:bodyPr>
          <a:lstStyle>
            <a:lvl1pPr marL="0" indent="0" algn="l" rtl="0" eaLnBrk="0" fontAlgn="base" hangingPunct="0">
              <a:lnSpc>
                <a:spcPct val="95000"/>
              </a:lnSpc>
              <a:spcBef>
                <a:spcPct val="35000"/>
              </a:spcBef>
              <a:spcAft>
                <a:spcPct val="0"/>
              </a:spcAft>
              <a:buClr>
                <a:schemeClr val="hlink"/>
              </a:buClr>
              <a:buFont typeface="Wingdings" charset="0"/>
              <a:buNone/>
              <a:defRPr sz="2400">
                <a:solidFill>
                  <a:schemeClr val="accent1"/>
                </a:solidFill>
                <a:latin typeface="+mn-lt"/>
                <a:ea typeface="+mn-ea"/>
                <a:cs typeface="+mn-cs"/>
              </a:defRPr>
            </a:lvl1pPr>
            <a:lvl2pPr marL="457200" indent="0" algn="ctr" rtl="0" eaLnBrk="0" fontAlgn="base" hangingPunct="0">
              <a:lnSpc>
                <a:spcPct val="95000"/>
              </a:lnSpc>
              <a:spcBef>
                <a:spcPct val="35000"/>
              </a:spcBef>
              <a:spcAft>
                <a:spcPct val="0"/>
              </a:spcAft>
              <a:buClr>
                <a:schemeClr val="hlink"/>
              </a:buClr>
              <a:buFont typeface="Arial" charset="0"/>
              <a:buNone/>
              <a:defRPr sz="2000">
                <a:solidFill>
                  <a:schemeClr val="tx1"/>
                </a:solidFill>
                <a:latin typeface="+mn-lt"/>
                <a:ea typeface="Arial" charset="0"/>
                <a:cs typeface="+mn-cs"/>
              </a:defRPr>
            </a:lvl2pPr>
            <a:lvl3pPr marL="914400" indent="0" algn="ctr" rtl="0" eaLnBrk="0" fontAlgn="base" hangingPunct="0">
              <a:lnSpc>
                <a:spcPct val="95000"/>
              </a:lnSpc>
              <a:spcBef>
                <a:spcPct val="35000"/>
              </a:spcBef>
              <a:spcAft>
                <a:spcPct val="0"/>
              </a:spcAft>
              <a:buClr>
                <a:schemeClr val="hlink"/>
              </a:buClr>
              <a:buFont typeface="Wingdings" charset="0"/>
              <a:buNone/>
              <a:defRPr>
                <a:solidFill>
                  <a:schemeClr val="tx1"/>
                </a:solidFill>
                <a:latin typeface="+mn-lt"/>
                <a:ea typeface="Arial" charset="0"/>
                <a:cs typeface="+mn-cs"/>
              </a:defRPr>
            </a:lvl3pPr>
            <a:lvl4pPr marL="1371600" indent="0" algn="ctr" rtl="0" eaLnBrk="0" fontAlgn="base" hangingPunct="0">
              <a:lnSpc>
                <a:spcPct val="95000"/>
              </a:lnSpc>
              <a:spcBef>
                <a:spcPct val="35000"/>
              </a:spcBef>
              <a:spcAft>
                <a:spcPct val="0"/>
              </a:spcAft>
              <a:buClr>
                <a:schemeClr val="hlink"/>
              </a:buClr>
              <a:buNone/>
              <a:defRPr sz="1600">
                <a:solidFill>
                  <a:schemeClr val="tx1"/>
                </a:solidFill>
                <a:latin typeface="+mn-lt"/>
                <a:ea typeface="Arial" charset="0"/>
                <a:cs typeface="+mn-cs"/>
              </a:defRPr>
            </a:lvl4pPr>
            <a:lvl5pPr marL="1828800" indent="0" algn="ctr" rtl="0" eaLnBrk="0" fontAlgn="base" hangingPunct="0">
              <a:lnSpc>
                <a:spcPct val="95000"/>
              </a:lnSpc>
              <a:spcBef>
                <a:spcPct val="35000"/>
              </a:spcBef>
              <a:spcAft>
                <a:spcPct val="0"/>
              </a:spcAft>
              <a:buClr>
                <a:schemeClr val="hlink"/>
              </a:buClr>
              <a:buNone/>
              <a:defRPr sz="1600">
                <a:solidFill>
                  <a:schemeClr val="tx1"/>
                </a:solidFill>
                <a:latin typeface="+mn-lt"/>
                <a:ea typeface="Arial" charset="0"/>
                <a:cs typeface="+mn-cs"/>
              </a:defRPr>
            </a:lvl5pPr>
            <a:lvl6pPr marL="2286000" indent="0" algn="ctr" rtl="0" fontAlgn="base">
              <a:lnSpc>
                <a:spcPct val="95000"/>
              </a:lnSpc>
              <a:spcBef>
                <a:spcPct val="35000"/>
              </a:spcBef>
              <a:spcAft>
                <a:spcPct val="0"/>
              </a:spcAft>
              <a:buClr>
                <a:schemeClr val="hlink"/>
              </a:buClr>
              <a:buNone/>
              <a:defRPr sz="1600">
                <a:solidFill>
                  <a:schemeClr val="tx1"/>
                </a:solidFill>
                <a:latin typeface="+mn-lt"/>
                <a:ea typeface="Arial" charset="0"/>
                <a:cs typeface="+mn-cs"/>
              </a:defRPr>
            </a:lvl6pPr>
            <a:lvl7pPr marL="2743200" indent="0" algn="ctr" rtl="0" fontAlgn="base">
              <a:lnSpc>
                <a:spcPct val="95000"/>
              </a:lnSpc>
              <a:spcBef>
                <a:spcPct val="35000"/>
              </a:spcBef>
              <a:spcAft>
                <a:spcPct val="0"/>
              </a:spcAft>
              <a:buClr>
                <a:schemeClr val="hlink"/>
              </a:buClr>
              <a:buNone/>
              <a:defRPr sz="1600">
                <a:solidFill>
                  <a:schemeClr val="tx1"/>
                </a:solidFill>
                <a:latin typeface="+mn-lt"/>
                <a:ea typeface="Arial" charset="0"/>
                <a:cs typeface="+mn-cs"/>
              </a:defRPr>
            </a:lvl7pPr>
            <a:lvl8pPr marL="3200400" indent="0" algn="ctr" rtl="0" fontAlgn="base">
              <a:lnSpc>
                <a:spcPct val="95000"/>
              </a:lnSpc>
              <a:spcBef>
                <a:spcPct val="35000"/>
              </a:spcBef>
              <a:spcAft>
                <a:spcPct val="0"/>
              </a:spcAft>
              <a:buClr>
                <a:schemeClr val="hlink"/>
              </a:buClr>
              <a:buNone/>
              <a:defRPr sz="1600">
                <a:solidFill>
                  <a:schemeClr val="tx1"/>
                </a:solidFill>
                <a:latin typeface="+mn-lt"/>
                <a:ea typeface="Arial" charset="0"/>
                <a:cs typeface="+mn-cs"/>
              </a:defRPr>
            </a:lvl8pPr>
            <a:lvl9pPr marL="3657600" indent="0" algn="ctr" rtl="0" fontAlgn="base">
              <a:lnSpc>
                <a:spcPct val="95000"/>
              </a:lnSpc>
              <a:spcBef>
                <a:spcPct val="35000"/>
              </a:spcBef>
              <a:spcAft>
                <a:spcPct val="0"/>
              </a:spcAft>
              <a:buClr>
                <a:schemeClr val="hlink"/>
              </a:buClr>
              <a:buNone/>
              <a:defRPr sz="1600">
                <a:solidFill>
                  <a:schemeClr val="tx1"/>
                </a:solidFill>
                <a:latin typeface="+mn-lt"/>
                <a:ea typeface="Arial" charset="0"/>
                <a:cs typeface="+mn-cs"/>
              </a:defRPr>
            </a:lvl9pPr>
          </a:lstStyle>
          <a:p>
            <a:r>
              <a:rPr lang="en-US" sz="1350" dirty="0">
                <a:solidFill>
                  <a:schemeClr val="accent2"/>
                </a:solidFill>
              </a:rPr>
              <a:t>June 2019</a:t>
            </a:r>
          </a:p>
        </p:txBody>
      </p:sp>
    </p:spTree>
    <p:custDataLst>
      <p:tags r:id="rId1"/>
    </p:custDataLst>
    <p:extLst>
      <p:ext uri="{BB962C8B-B14F-4D97-AF65-F5344CB8AC3E}">
        <p14:creationId xmlns:p14="http://schemas.microsoft.com/office/powerpoint/2010/main" val="270406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D32D-D709-497A-8512-D8B43143C47B}"/>
              </a:ext>
            </a:extLst>
          </p:cNvPr>
          <p:cNvSpPr>
            <a:spLocks noGrp="1"/>
          </p:cNvSpPr>
          <p:nvPr>
            <p:ph type="title"/>
          </p:nvPr>
        </p:nvSpPr>
        <p:spPr/>
        <p:txBody>
          <a:bodyPr/>
          <a:lstStyle/>
          <a:p>
            <a:r>
              <a:rPr lang="en-US" dirty="0"/>
              <a:t>Solution Pattern – BI and Reporting (4 of 10)</a:t>
            </a:r>
          </a:p>
        </p:txBody>
      </p:sp>
      <p:sp>
        <p:nvSpPr>
          <p:cNvPr id="3" name="Slide Number Placeholder 2">
            <a:extLst>
              <a:ext uri="{FF2B5EF4-FFF2-40B4-BE49-F238E27FC236}">
                <a16:creationId xmlns:a16="http://schemas.microsoft.com/office/drawing/2014/main" id="{BF0BE3C5-18BB-470F-A6FC-572734560612}"/>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10</a:t>
            </a:fld>
            <a:r>
              <a:rPr lang="en-US" altLang="en-US" dirty="0">
                <a:solidFill>
                  <a:srgbClr val="FFFFFF">
                    <a:lumMod val="50000"/>
                  </a:srgbClr>
                </a:solidFill>
              </a:rPr>
              <a:t>  ::</a:t>
            </a:r>
          </a:p>
        </p:txBody>
      </p:sp>
      <p:sp>
        <p:nvSpPr>
          <p:cNvPr id="4" name="Rectangle: Rounded Corners 3">
            <a:extLst>
              <a:ext uri="{FF2B5EF4-FFF2-40B4-BE49-F238E27FC236}">
                <a16:creationId xmlns:a16="http://schemas.microsoft.com/office/drawing/2014/main" id="{D31013E5-2CAC-48CB-8CFE-BB8C38CBBEA4}"/>
              </a:ext>
            </a:extLst>
          </p:cNvPr>
          <p:cNvSpPr/>
          <p:nvPr/>
        </p:nvSpPr>
        <p:spPr bwMode="auto">
          <a:xfrm>
            <a:off x="2023542" y="1570149"/>
            <a:ext cx="1715236" cy="392992"/>
          </a:xfrm>
          <a:prstGeom prst="roundRect">
            <a:avLst/>
          </a:prstGeom>
          <a:solidFill>
            <a:sysClr val="window" lastClr="FFFFFF">
              <a:lumMod val="65000"/>
            </a:sysClr>
          </a:solidFill>
          <a:ln w="9525" cap="flat" cmpd="sng" algn="ctr">
            <a:solidFill>
              <a:sysClr val="window" lastClr="FFFFFF">
                <a:lumMod val="85000"/>
              </a:sys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5" name="Rectangle 4">
            <a:extLst>
              <a:ext uri="{FF2B5EF4-FFF2-40B4-BE49-F238E27FC236}">
                <a16:creationId xmlns:a16="http://schemas.microsoft.com/office/drawing/2014/main" id="{F9FD9A8A-FA63-4196-AC82-EC00CEEADF3A}"/>
              </a:ext>
            </a:extLst>
          </p:cNvPr>
          <p:cNvSpPr/>
          <p:nvPr/>
        </p:nvSpPr>
        <p:spPr bwMode="auto">
          <a:xfrm>
            <a:off x="3227216" y="1691359"/>
            <a:ext cx="469600"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 name="Rectangle 5">
            <a:extLst>
              <a:ext uri="{FF2B5EF4-FFF2-40B4-BE49-F238E27FC236}">
                <a16:creationId xmlns:a16="http://schemas.microsoft.com/office/drawing/2014/main" id="{F500AEFC-12B8-4C72-B815-0D094ADD4FEB}"/>
              </a:ext>
            </a:extLst>
          </p:cNvPr>
          <p:cNvSpPr/>
          <p:nvPr/>
        </p:nvSpPr>
        <p:spPr bwMode="auto">
          <a:xfrm>
            <a:off x="6267802" y="1207070"/>
            <a:ext cx="456918" cy="11197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7" name="Rectangle 6">
            <a:extLst>
              <a:ext uri="{FF2B5EF4-FFF2-40B4-BE49-F238E27FC236}">
                <a16:creationId xmlns:a16="http://schemas.microsoft.com/office/drawing/2014/main" id="{26542F96-06C5-40E5-99DA-AF7F05649898}"/>
              </a:ext>
            </a:extLst>
          </p:cNvPr>
          <p:cNvSpPr/>
          <p:nvPr/>
        </p:nvSpPr>
        <p:spPr bwMode="auto">
          <a:xfrm>
            <a:off x="58723" y="1502587"/>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8" name="Rectangle 7">
            <a:extLst>
              <a:ext uri="{FF2B5EF4-FFF2-40B4-BE49-F238E27FC236}">
                <a16:creationId xmlns:a16="http://schemas.microsoft.com/office/drawing/2014/main" id="{3E934332-48BB-4550-9555-BDE040A77661}"/>
              </a:ext>
            </a:extLst>
          </p:cNvPr>
          <p:cNvSpPr/>
          <p:nvPr/>
        </p:nvSpPr>
        <p:spPr bwMode="auto">
          <a:xfrm>
            <a:off x="2189210" y="2410582"/>
            <a:ext cx="875838" cy="569335"/>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9" name="Rectangle 8">
            <a:extLst>
              <a:ext uri="{FF2B5EF4-FFF2-40B4-BE49-F238E27FC236}">
                <a16:creationId xmlns:a16="http://schemas.microsoft.com/office/drawing/2014/main" id="{99EFC46E-4711-47CE-8C4C-A4568B816718}"/>
              </a:ext>
            </a:extLst>
          </p:cNvPr>
          <p:cNvSpPr/>
          <p:nvPr/>
        </p:nvSpPr>
        <p:spPr bwMode="auto">
          <a:xfrm>
            <a:off x="4960322" y="1517310"/>
            <a:ext cx="360249" cy="50170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0" name="Rectangle 9">
            <a:extLst>
              <a:ext uri="{FF2B5EF4-FFF2-40B4-BE49-F238E27FC236}">
                <a16:creationId xmlns:a16="http://schemas.microsoft.com/office/drawing/2014/main" id="{94188ADB-B4F5-42C5-AE4D-DD268DD140FE}"/>
              </a:ext>
            </a:extLst>
          </p:cNvPr>
          <p:cNvSpPr/>
          <p:nvPr/>
        </p:nvSpPr>
        <p:spPr bwMode="auto">
          <a:xfrm>
            <a:off x="4942308" y="3767454"/>
            <a:ext cx="412258" cy="18178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63" dirty="0">
              <a:solidFill>
                <a:prstClr val="black"/>
              </a:solidFill>
              <a:latin typeface="Calibri"/>
            </a:endParaRPr>
          </a:p>
        </p:txBody>
      </p:sp>
      <p:sp>
        <p:nvSpPr>
          <p:cNvPr id="11" name="Rectangle 10">
            <a:extLst>
              <a:ext uri="{FF2B5EF4-FFF2-40B4-BE49-F238E27FC236}">
                <a16:creationId xmlns:a16="http://schemas.microsoft.com/office/drawing/2014/main" id="{CF9D8DC1-467A-4C5B-B9AA-75E337B94820}"/>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2" name="Rectangle: Rounded Corners 11">
            <a:extLst>
              <a:ext uri="{FF2B5EF4-FFF2-40B4-BE49-F238E27FC236}">
                <a16:creationId xmlns:a16="http://schemas.microsoft.com/office/drawing/2014/main" id="{597E4EE2-8AC6-4294-920B-901E6E4D6883}"/>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prstClr val="black"/>
              </a:solidFill>
              <a:latin typeface="Calibri"/>
            </a:endParaRPr>
          </a:p>
        </p:txBody>
      </p:sp>
      <p:sp>
        <p:nvSpPr>
          <p:cNvPr id="13" name="Rectangle 12">
            <a:extLst>
              <a:ext uri="{FF2B5EF4-FFF2-40B4-BE49-F238E27FC236}">
                <a16:creationId xmlns:a16="http://schemas.microsoft.com/office/drawing/2014/main" id="{EB45C379-685F-4B4B-A5B6-2CFAF7AD4E6C}"/>
              </a:ext>
            </a:extLst>
          </p:cNvPr>
          <p:cNvSpPr/>
          <p:nvPr/>
        </p:nvSpPr>
        <p:spPr bwMode="auto">
          <a:xfrm>
            <a:off x="58722" y="2684457"/>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4" name="Rectangle 13">
            <a:extLst>
              <a:ext uri="{FF2B5EF4-FFF2-40B4-BE49-F238E27FC236}">
                <a16:creationId xmlns:a16="http://schemas.microsoft.com/office/drawing/2014/main" id="{B45CDEBB-D197-454F-A947-1B591B353255}"/>
              </a:ext>
            </a:extLst>
          </p:cNvPr>
          <p:cNvSpPr/>
          <p:nvPr/>
        </p:nvSpPr>
        <p:spPr bwMode="auto">
          <a:xfrm>
            <a:off x="58723" y="2093521"/>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5" name="Rectangle: Rounded Corners 14">
            <a:extLst>
              <a:ext uri="{FF2B5EF4-FFF2-40B4-BE49-F238E27FC236}">
                <a16:creationId xmlns:a16="http://schemas.microsoft.com/office/drawing/2014/main" id="{17CFEE3C-2AE9-49FE-B8D0-823BC5B7B73B}"/>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prstClr val="black"/>
                </a:solidFill>
                <a:latin typeface="Calibri"/>
              </a:rPr>
              <a:t>Stage Server</a:t>
            </a:r>
          </a:p>
        </p:txBody>
      </p:sp>
      <p:sp>
        <p:nvSpPr>
          <p:cNvPr id="16" name="TextBox 15">
            <a:extLst>
              <a:ext uri="{FF2B5EF4-FFF2-40B4-BE49-F238E27FC236}">
                <a16:creationId xmlns:a16="http://schemas.microsoft.com/office/drawing/2014/main" id="{AA5DF80D-BFEC-44E2-82FF-95377DC1507A}"/>
              </a:ext>
            </a:extLst>
          </p:cNvPr>
          <p:cNvSpPr txBox="1"/>
          <p:nvPr/>
        </p:nvSpPr>
        <p:spPr>
          <a:xfrm>
            <a:off x="75693" y="2083186"/>
            <a:ext cx="302966"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Source DBs</a:t>
            </a:r>
          </a:p>
        </p:txBody>
      </p:sp>
      <p:sp>
        <p:nvSpPr>
          <p:cNvPr id="17" name="TextBox 16">
            <a:extLst>
              <a:ext uri="{FF2B5EF4-FFF2-40B4-BE49-F238E27FC236}">
                <a16:creationId xmlns:a16="http://schemas.microsoft.com/office/drawing/2014/main" id="{95BE5D27-EDD2-43B8-B262-47E8CD48D8B0}"/>
              </a:ext>
            </a:extLst>
          </p:cNvPr>
          <p:cNvSpPr txBox="1"/>
          <p:nvPr/>
        </p:nvSpPr>
        <p:spPr>
          <a:xfrm>
            <a:off x="21951" y="2686134"/>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Source Data Extracts</a:t>
            </a:r>
          </a:p>
        </p:txBody>
      </p:sp>
      <p:pic>
        <p:nvPicPr>
          <p:cNvPr id="18" name="Picture 6" descr="Image result for apache nifi">
            <a:extLst>
              <a:ext uri="{FF2B5EF4-FFF2-40B4-BE49-F238E27FC236}">
                <a16:creationId xmlns:a16="http://schemas.microsoft.com/office/drawing/2014/main" id="{B82CCBD7-4B65-447A-AE48-3655C64CBA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FF20AD99-69DA-4272-99C9-878F94C7F8C7}"/>
              </a:ext>
            </a:extLst>
          </p:cNvPr>
          <p:cNvCxnSpPr>
            <a:cxnSpLocks/>
          </p:cNvCxnSpPr>
          <p:nvPr/>
        </p:nvCxnSpPr>
        <p:spPr bwMode="auto">
          <a:xfrm>
            <a:off x="1725232" y="1247754"/>
            <a:ext cx="0" cy="2365586"/>
          </a:xfrm>
          <a:prstGeom prst="line">
            <a:avLst/>
          </a:prstGeom>
          <a:noFill/>
          <a:ln w="19050" algn="ctr">
            <a:solidFill>
              <a:srgbClr val="BB1654">
                <a:lumMod val="40000"/>
                <a:lumOff val="60000"/>
              </a:srgbClr>
            </a:solidFill>
            <a:prstDash val="sysDash"/>
            <a:round/>
            <a:headEnd type="none" w="med" len="med"/>
            <a:tailEnd/>
          </a:ln>
        </p:spPr>
      </p:cxnSp>
      <p:sp>
        <p:nvSpPr>
          <p:cNvPr id="20" name="Flowchart: Alternate Process 19">
            <a:extLst>
              <a:ext uri="{FF2B5EF4-FFF2-40B4-BE49-F238E27FC236}">
                <a16:creationId xmlns:a16="http://schemas.microsoft.com/office/drawing/2014/main" id="{E4649372-779A-4490-9A90-F8278D941EA9}"/>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a:endParaRPr>
          </a:p>
        </p:txBody>
      </p:sp>
      <p:cxnSp>
        <p:nvCxnSpPr>
          <p:cNvPr id="21" name="Connector: Elbow 20">
            <a:extLst>
              <a:ext uri="{FF2B5EF4-FFF2-40B4-BE49-F238E27FC236}">
                <a16:creationId xmlns:a16="http://schemas.microsoft.com/office/drawing/2014/main" id="{FB5E7B46-BEDA-4DF4-A5B4-B467EDCD0672}"/>
              </a:ext>
            </a:extLst>
          </p:cNvPr>
          <p:cNvCxnSpPr>
            <a:cxnSpLocks/>
            <a:stCxn id="12" idx="3"/>
          </p:cNvCxnSpPr>
          <p:nvPr/>
        </p:nvCxnSpPr>
        <p:spPr bwMode="auto">
          <a:xfrm>
            <a:off x="1269167" y="2607508"/>
            <a:ext cx="379565" cy="23820"/>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2" name="Connector: Elbow 21">
            <a:extLst>
              <a:ext uri="{FF2B5EF4-FFF2-40B4-BE49-F238E27FC236}">
                <a16:creationId xmlns:a16="http://schemas.microsoft.com/office/drawing/2014/main" id="{D2674FE1-FDD9-40F4-921D-C53D0051ED58}"/>
              </a:ext>
            </a:extLst>
          </p:cNvPr>
          <p:cNvCxnSpPr>
            <a:cxnSpLocks/>
            <a:stCxn id="20" idx="3"/>
            <a:endCxn id="8" idx="1"/>
          </p:cNvCxnSpPr>
          <p:nvPr/>
        </p:nvCxnSpPr>
        <p:spPr bwMode="auto">
          <a:xfrm>
            <a:off x="1805001" y="2385017"/>
            <a:ext cx="384209" cy="310232"/>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3" name="Straight Arrow Connector 22">
            <a:extLst>
              <a:ext uri="{FF2B5EF4-FFF2-40B4-BE49-F238E27FC236}">
                <a16:creationId xmlns:a16="http://schemas.microsoft.com/office/drawing/2014/main" id="{39A6450C-3568-4729-AB54-24ADB566A7E6}"/>
              </a:ext>
            </a:extLst>
          </p:cNvPr>
          <p:cNvCxnSpPr>
            <a:cxnSpLocks/>
            <a:stCxn id="12" idx="2"/>
            <a:endCxn id="15" idx="0"/>
          </p:cNvCxnSpPr>
          <p:nvPr/>
        </p:nvCxnSpPr>
        <p:spPr bwMode="auto">
          <a:xfrm>
            <a:off x="1115060" y="2735097"/>
            <a:ext cx="1632" cy="127080"/>
          </a:xfrm>
          <a:prstGeom prst="straightConnector1">
            <a:avLst/>
          </a:prstGeom>
          <a:noFill/>
          <a:ln w="19050" algn="ctr">
            <a:solidFill>
              <a:sysClr val="window" lastClr="FFFFFF">
                <a:lumMod val="75000"/>
              </a:sysClr>
            </a:solidFill>
            <a:round/>
            <a:headEnd type="triangle"/>
            <a:tailEnd type="triangle"/>
          </a:ln>
        </p:spPr>
      </p:cxnSp>
      <p:cxnSp>
        <p:nvCxnSpPr>
          <p:cNvPr id="24" name="Connector: Elbow 23">
            <a:extLst>
              <a:ext uri="{FF2B5EF4-FFF2-40B4-BE49-F238E27FC236}">
                <a16:creationId xmlns:a16="http://schemas.microsoft.com/office/drawing/2014/main" id="{24952241-E828-4CC7-A4CC-8154242911EA}"/>
              </a:ext>
            </a:extLst>
          </p:cNvPr>
          <p:cNvCxnSpPr>
            <a:cxnSpLocks/>
            <a:stCxn id="14" idx="3"/>
            <a:endCxn id="29" idx="1"/>
          </p:cNvCxnSpPr>
          <p:nvPr/>
        </p:nvCxnSpPr>
        <p:spPr bwMode="auto">
          <a:xfrm>
            <a:off x="364915" y="2238734"/>
            <a:ext cx="538679" cy="488778"/>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pic>
        <p:nvPicPr>
          <p:cNvPr id="25" name="Picture 24">
            <a:extLst>
              <a:ext uri="{FF2B5EF4-FFF2-40B4-BE49-F238E27FC236}">
                <a16:creationId xmlns:a16="http://schemas.microsoft.com/office/drawing/2014/main" id="{52A396B2-4251-4CF2-A2C8-0A18B27620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5" y="2186494"/>
            <a:ext cx="187751" cy="161116"/>
          </a:xfrm>
          <a:prstGeom prst="rect">
            <a:avLst/>
          </a:prstGeom>
        </p:spPr>
      </p:pic>
      <p:pic>
        <p:nvPicPr>
          <p:cNvPr id="26" name="Picture 25">
            <a:extLst>
              <a:ext uri="{FF2B5EF4-FFF2-40B4-BE49-F238E27FC236}">
                <a16:creationId xmlns:a16="http://schemas.microsoft.com/office/drawing/2014/main" id="{6789571A-1B34-4578-978E-DA5496AC11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97" y="2856277"/>
            <a:ext cx="84361" cy="116281"/>
          </a:xfrm>
          <a:prstGeom prst="rect">
            <a:avLst/>
          </a:prstGeom>
        </p:spPr>
      </p:pic>
      <p:pic>
        <p:nvPicPr>
          <p:cNvPr id="27" name="Picture 26">
            <a:extLst>
              <a:ext uri="{FF2B5EF4-FFF2-40B4-BE49-F238E27FC236}">
                <a16:creationId xmlns:a16="http://schemas.microsoft.com/office/drawing/2014/main" id="{16823D79-DE28-474D-B188-7F338850F1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309" y="2857929"/>
            <a:ext cx="84361" cy="116281"/>
          </a:xfrm>
          <a:prstGeom prst="rect">
            <a:avLst/>
          </a:prstGeom>
        </p:spPr>
      </p:pic>
      <p:sp>
        <p:nvSpPr>
          <p:cNvPr id="28" name="TextBox 27">
            <a:extLst>
              <a:ext uri="{FF2B5EF4-FFF2-40B4-BE49-F238E27FC236}">
                <a16:creationId xmlns:a16="http://schemas.microsoft.com/office/drawing/2014/main" id="{0CA83F40-FD5D-433F-94BA-E8E2241EE4C4}"/>
              </a:ext>
            </a:extLst>
          </p:cNvPr>
          <p:cNvSpPr txBox="1"/>
          <p:nvPr/>
        </p:nvSpPr>
        <p:spPr>
          <a:xfrm>
            <a:off x="998392" y="2317621"/>
            <a:ext cx="26333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Extract</a:t>
            </a:r>
          </a:p>
        </p:txBody>
      </p:sp>
      <p:sp>
        <p:nvSpPr>
          <p:cNvPr id="29" name="Rectangle 28">
            <a:extLst>
              <a:ext uri="{FF2B5EF4-FFF2-40B4-BE49-F238E27FC236}">
                <a16:creationId xmlns:a16="http://schemas.microsoft.com/office/drawing/2014/main" id="{F6F34E0A-6892-43BF-9F6A-6E4D4293BEAE}"/>
              </a:ext>
            </a:extLst>
          </p:cNvPr>
          <p:cNvSpPr/>
          <p:nvPr/>
        </p:nvSpPr>
        <p:spPr bwMode="auto">
          <a:xfrm>
            <a:off x="903594" y="2422061"/>
            <a:ext cx="427715" cy="610902"/>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30" name="Picture 6" descr="Image result for kafka">
            <a:extLst>
              <a:ext uri="{FF2B5EF4-FFF2-40B4-BE49-F238E27FC236}">
                <a16:creationId xmlns:a16="http://schemas.microsoft.com/office/drawing/2014/main" id="{0F7DB5D3-9F68-4BEB-9B01-91747B4860B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1739" y="2684567"/>
            <a:ext cx="214919" cy="18239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37F89696-2439-497F-91B4-ECEEEDC3D8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418" y="2688411"/>
            <a:ext cx="206986" cy="182394"/>
          </a:xfrm>
          <a:prstGeom prst="rect">
            <a:avLst/>
          </a:prstGeom>
        </p:spPr>
      </p:pic>
      <p:sp>
        <p:nvSpPr>
          <p:cNvPr id="32" name="TextBox 31">
            <a:extLst>
              <a:ext uri="{FF2B5EF4-FFF2-40B4-BE49-F238E27FC236}">
                <a16:creationId xmlns:a16="http://schemas.microsoft.com/office/drawing/2014/main" id="{A4DD910F-BCEF-4B10-AF4C-D09098C8EDF1}"/>
              </a:ext>
            </a:extLst>
          </p:cNvPr>
          <p:cNvSpPr txBox="1"/>
          <p:nvPr/>
        </p:nvSpPr>
        <p:spPr>
          <a:xfrm>
            <a:off x="2140719" y="3003775"/>
            <a:ext cx="1035654" cy="242502"/>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Common Ingest &amp; Data Processing Framework</a:t>
            </a:r>
          </a:p>
          <a:p>
            <a:pPr algn="ctr" defTabSz="514350" eaLnBrk="1" hangingPunct="1"/>
            <a:r>
              <a:rPr lang="en-US" sz="450" dirty="0">
                <a:solidFill>
                  <a:prstClr val="black"/>
                </a:solidFill>
                <a:latin typeface="Calibri"/>
              </a:rPr>
              <a:t>(HDInsight Compute Clusters)</a:t>
            </a:r>
          </a:p>
        </p:txBody>
      </p:sp>
      <p:sp>
        <p:nvSpPr>
          <p:cNvPr id="33" name="Rectangle 32">
            <a:extLst>
              <a:ext uri="{FF2B5EF4-FFF2-40B4-BE49-F238E27FC236}">
                <a16:creationId xmlns:a16="http://schemas.microsoft.com/office/drawing/2014/main" id="{2DAA5466-9CCA-455B-9D04-408EDFD6D957}"/>
              </a:ext>
            </a:extLst>
          </p:cNvPr>
          <p:cNvSpPr/>
          <p:nvPr/>
        </p:nvSpPr>
        <p:spPr bwMode="auto">
          <a:xfrm>
            <a:off x="3493730" y="3345012"/>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4" name="Picture 16" descr="Image result for hive">
            <a:extLst>
              <a:ext uri="{FF2B5EF4-FFF2-40B4-BE49-F238E27FC236}">
                <a16:creationId xmlns:a16="http://schemas.microsoft.com/office/drawing/2014/main" id="{82FE9AFF-2538-4933-9979-727C58814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6485" y="3389698"/>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9DA6C1FA-6B64-4B52-8E5F-62E1C826199C}"/>
              </a:ext>
            </a:extLst>
          </p:cNvPr>
          <p:cNvSpPr txBox="1"/>
          <p:nvPr/>
        </p:nvSpPr>
        <p:spPr>
          <a:xfrm>
            <a:off x="3163237" y="3428804"/>
            <a:ext cx="369117"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Enriched </a:t>
            </a:r>
          </a:p>
        </p:txBody>
      </p:sp>
      <p:sp>
        <p:nvSpPr>
          <p:cNvPr id="36" name="Rectangle 35">
            <a:extLst>
              <a:ext uri="{FF2B5EF4-FFF2-40B4-BE49-F238E27FC236}">
                <a16:creationId xmlns:a16="http://schemas.microsoft.com/office/drawing/2014/main" id="{9A8B6E06-C239-493C-A3F3-6A1CECEFFADB}"/>
              </a:ext>
            </a:extLst>
          </p:cNvPr>
          <p:cNvSpPr/>
          <p:nvPr/>
        </p:nvSpPr>
        <p:spPr bwMode="auto">
          <a:xfrm>
            <a:off x="4983188" y="3286209"/>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7" name="Picture 2" descr="Image result for azure cloud image">
            <a:extLst>
              <a:ext uri="{FF2B5EF4-FFF2-40B4-BE49-F238E27FC236}">
                <a16:creationId xmlns:a16="http://schemas.microsoft.com/office/drawing/2014/main" id="{D7D155E3-1CBC-4E77-B7BB-903DEA2FF35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23543" y="1281706"/>
            <a:ext cx="711209" cy="2503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2" descr="Image result for power bi logo">
            <a:extLst>
              <a:ext uri="{FF2B5EF4-FFF2-40B4-BE49-F238E27FC236}">
                <a16:creationId xmlns:a16="http://schemas.microsoft.com/office/drawing/2014/main" id="{F3A04E34-A3E8-4936-A825-5DE6006D435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39114" y="1564638"/>
            <a:ext cx="182841" cy="1668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4" descr="Image result for analysis services tabular">
            <a:extLst>
              <a:ext uri="{FF2B5EF4-FFF2-40B4-BE49-F238E27FC236}">
                <a16:creationId xmlns:a16="http://schemas.microsoft.com/office/drawing/2014/main" id="{7E4D55B1-FC34-424F-BCF0-5B8F167148B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39114" y="1785292"/>
            <a:ext cx="182841" cy="200488"/>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EE168678-AC4C-470C-9A34-EF17B8356E1F}"/>
              </a:ext>
            </a:extLst>
          </p:cNvPr>
          <p:cNvSpPr/>
          <p:nvPr/>
        </p:nvSpPr>
        <p:spPr bwMode="auto">
          <a:xfrm>
            <a:off x="3421736" y="3160323"/>
            <a:ext cx="422216" cy="708980"/>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41" name="Rectangle 40">
            <a:extLst>
              <a:ext uri="{FF2B5EF4-FFF2-40B4-BE49-F238E27FC236}">
                <a16:creationId xmlns:a16="http://schemas.microsoft.com/office/drawing/2014/main" id="{083A2C4B-B796-42CC-B847-68BC5AD1615A}"/>
              </a:ext>
            </a:extLst>
          </p:cNvPr>
          <p:cNvSpPr/>
          <p:nvPr/>
        </p:nvSpPr>
        <p:spPr bwMode="auto">
          <a:xfrm>
            <a:off x="58722" y="3863065"/>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42" name="TextBox 41">
            <a:extLst>
              <a:ext uri="{FF2B5EF4-FFF2-40B4-BE49-F238E27FC236}">
                <a16:creationId xmlns:a16="http://schemas.microsoft.com/office/drawing/2014/main" id="{C4EDC8F3-4663-4FBD-B7A1-18A781AC3DDF}"/>
              </a:ext>
            </a:extLst>
          </p:cNvPr>
          <p:cNvSpPr txBox="1"/>
          <p:nvPr/>
        </p:nvSpPr>
        <p:spPr>
          <a:xfrm>
            <a:off x="34047" y="3836608"/>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User Defined  Data Sets</a:t>
            </a:r>
          </a:p>
        </p:txBody>
      </p:sp>
      <p:sp>
        <p:nvSpPr>
          <p:cNvPr id="43" name="Rectangle 42">
            <a:extLst>
              <a:ext uri="{FF2B5EF4-FFF2-40B4-BE49-F238E27FC236}">
                <a16:creationId xmlns:a16="http://schemas.microsoft.com/office/drawing/2014/main" id="{621BD93F-2FF6-4E2A-B2BF-24EA72F9F5E3}"/>
              </a:ext>
            </a:extLst>
          </p:cNvPr>
          <p:cNvSpPr/>
          <p:nvPr/>
        </p:nvSpPr>
        <p:spPr bwMode="auto">
          <a:xfrm>
            <a:off x="3490938" y="3603037"/>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44" name="Picture 16" descr="Image result for hive">
            <a:extLst>
              <a:ext uri="{FF2B5EF4-FFF2-40B4-BE49-F238E27FC236}">
                <a16:creationId xmlns:a16="http://schemas.microsoft.com/office/drawing/2014/main" id="{AE6647D1-58AB-4D3D-97B9-97D989AC0A8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44787" y="3630662"/>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75089E1F-4198-4787-93C6-8497D2EB68ED}"/>
              </a:ext>
            </a:extLst>
          </p:cNvPr>
          <p:cNvSpPr txBox="1"/>
          <p:nvPr/>
        </p:nvSpPr>
        <p:spPr>
          <a:xfrm>
            <a:off x="3920050" y="2261080"/>
            <a:ext cx="661960" cy="181845"/>
          </a:xfrm>
          <a:prstGeom prst="rect">
            <a:avLst/>
          </a:prstGeom>
          <a:noFill/>
        </p:spPr>
        <p:txBody>
          <a:bodyPr wrap="square" lIns="0" tIns="0" rIns="0" bIns="0" rtlCol="0">
            <a:spAutoFit/>
          </a:bodyPr>
          <a:lstStyle/>
          <a:p>
            <a:pPr algn="ctr" defTabSz="514350" eaLnBrk="1" hangingPunct="1"/>
            <a:r>
              <a:rPr lang="en-US" sz="591" dirty="0">
                <a:solidFill>
                  <a:prstClr val="black"/>
                </a:solidFill>
                <a:latin typeface="Calibri"/>
              </a:rPr>
              <a:t>Tenant Data</a:t>
            </a:r>
          </a:p>
          <a:p>
            <a:pPr algn="ctr" defTabSz="514350" eaLnBrk="1" hangingPunct="1"/>
            <a:r>
              <a:rPr lang="en-US" sz="591" dirty="0">
                <a:solidFill>
                  <a:prstClr val="black"/>
                </a:solidFill>
                <a:latin typeface="Calibri"/>
              </a:rPr>
              <a:t> Mart/Store</a:t>
            </a:r>
          </a:p>
        </p:txBody>
      </p:sp>
      <p:sp>
        <p:nvSpPr>
          <p:cNvPr id="46" name="Rectangle 45">
            <a:extLst>
              <a:ext uri="{FF2B5EF4-FFF2-40B4-BE49-F238E27FC236}">
                <a16:creationId xmlns:a16="http://schemas.microsoft.com/office/drawing/2014/main" id="{0B0C9A89-FD5C-49E2-A29D-ADEB4D2108EB}"/>
              </a:ext>
            </a:extLst>
          </p:cNvPr>
          <p:cNvSpPr/>
          <p:nvPr/>
        </p:nvSpPr>
        <p:spPr bwMode="auto">
          <a:xfrm>
            <a:off x="4986929" y="3102983"/>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47" name="TextBox 46">
            <a:extLst>
              <a:ext uri="{FF2B5EF4-FFF2-40B4-BE49-F238E27FC236}">
                <a16:creationId xmlns:a16="http://schemas.microsoft.com/office/drawing/2014/main" id="{0DE13A09-A9D4-4B04-954E-D5EA0557DB5E}"/>
              </a:ext>
            </a:extLst>
          </p:cNvPr>
          <p:cNvSpPr txBox="1"/>
          <p:nvPr/>
        </p:nvSpPr>
        <p:spPr>
          <a:xfrm>
            <a:off x="4942880" y="3120646"/>
            <a:ext cx="411684"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Hive LLAP </a:t>
            </a:r>
          </a:p>
          <a:p>
            <a:pPr algn="ctr" defTabSz="514350" eaLnBrk="1" hangingPunct="1"/>
            <a:r>
              <a:rPr lang="en-US" sz="450" dirty="0">
                <a:solidFill>
                  <a:prstClr val="black"/>
                </a:solidFill>
                <a:latin typeface="Calibri"/>
              </a:rPr>
              <a:t>Cluster</a:t>
            </a:r>
          </a:p>
        </p:txBody>
      </p:sp>
      <p:cxnSp>
        <p:nvCxnSpPr>
          <p:cNvPr id="48" name="Connector: Elbow 47">
            <a:extLst>
              <a:ext uri="{FF2B5EF4-FFF2-40B4-BE49-F238E27FC236}">
                <a16:creationId xmlns:a16="http://schemas.microsoft.com/office/drawing/2014/main" id="{83EB8490-FA99-4625-8033-643C8CE0B2CF}"/>
              </a:ext>
            </a:extLst>
          </p:cNvPr>
          <p:cNvCxnSpPr>
            <a:cxnSpLocks/>
            <a:stCxn id="41" idx="3"/>
          </p:cNvCxnSpPr>
          <p:nvPr/>
        </p:nvCxnSpPr>
        <p:spPr bwMode="auto">
          <a:xfrm flipV="1">
            <a:off x="367929" y="3021082"/>
            <a:ext cx="848102" cy="986381"/>
          </a:xfrm>
          <a:prstGeom prst="bentConnector2">
            <a:avLst/>
          </a:prstGeom>
          <a:noFill/>
          <a:ln w="19050" algn="ctr">
            <a:solidFill>
              <a:sysClr val="windowText" lastClr="000000">
                <a:lumMod val="50000"/>
                <a:lumOff val="50000"/>
              </a:sysClr>
            </a:solidFill>
            <a:round/>
            <a:headEnd type="none" w="med" len="med"/>
            <a:tailEnd type="triangle"/>
          </a:ln>
        </p:spPr>
      </p:cxnSp>
      <p:sp>
        <p:nvSpPr>
          <p:cNvPr id="49" name="TextBox 48">
            <a:extLst>
              <a:ext uri="{FF2B5EF4-FFF2-40B4-BE49-F238E27FC236}">
                <a16:creationId xmlns:a16="http://schemas.microsoft.com/office/drawing/2014/main" id="{D4CCBD09-6AB5-4961-9122-DE48E5E166BC}"/>
              </a:ext>
            </a:extLst>
          </p:cNvPr>
          <p:cNvSpPr txBox="1"/>
          <p:nvPr/>
        </p:nvSpPr>
        <p:spPr>
          <a:xfrm>
            <a:off x="4782905" y="3997475"/>
            <a:ext cx="826101" cy="311367"/>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Authentication and Data Classification Based Security Policies</a:t>
            </a:r>
          </a:p>
          <a:p>
            <a:pPr algn="ctr" defTabSz="514350" eaLnBrk="1" hangingPunct="1"/>
            <a:r>
              <a:rPr lang="en-US" sz="506" dirty="0">
                <a:solidFill>
                  <a:prstClr val="black"/>
                </a:solidFill>
                <a:latin typeface="Calibri"/>
              </a:rPr>
              <a:t>(Security Central)</a:t>
            </a:r>
          </a:p>
        </p:txBody>
      </p:sp>
      <p:pic>
        <p:nvPicPr>
          <p:cNvPr id="50" name="Picture 49">
            <a:extLst>
              <a:ext uri="{FF2B5EF4-FFF2-40B4-BE49-F238E27FC236}">
                <a16:creationId xmlns:a16="http://schemas.microsoft.com/office/drawing/2014/main" id="{E5DEC68D-CC97-4159-8EAD-EDEEE0ABBA05}"/>
              </a:ext>
            </a:extLst>
          </p:cNvPr>
          <p:cNvPicPr>
            <a:picLocks noChangeAspect="1"/>
          </p:cNvPicPr>
          <p:nvPr/>
        </p:nvPicPr>
        <p:blipFill>
          <a:blip r:embed="rId13"/>
          <a:stretch>
            <a:fillRect/>
          </a:stretch>
        </p:blipFill>
        <p:spPr>
          <a:xfrm>
            <a:off x="1232744" y="1249091"/>
            <a:ext cx="416474" cy="412108"/>
          </a:xfrm>
          <a:prstGeom prst="rect">
            <a:avLst/>
          </a:prstGeom>
        </p:spPr>
      </p:pic>
      <p:pic>
        <p:nvPicPr>
          <p:cNvPr id="51" name="Picture 50">
            <a:extLst>
              <a:ext uri="{FF2B5EF4-FFF2-40B4-BE49-F238E27FC236}">
                <a16:creationId xmlns:a16="http://schemas.microsoft.com/office/drawing/2014/main" id="{2C94251D-108F-4DED-80CB-056926DCD83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7644" y="2452692"/>
            <a:ext cx="171151" cy="171151"/>
          </a:xfrm>
          <a:prstGeom prst="rect">
            <a:avLst/>
          </a:prstGeom>
        </p:spPr>
      </p:pic>
      <p:sp>
        <p:nvSpPr>
          <p:cNvPr id="52" name="TextBox 51">
            <a:extLst>
              <a:ext uri="{FF2B5EF4-FFF2-40B4-BE49-F238E27FC236}">
                <a16:creationId xmlns:a16="http://schemas.microsoft.com/office/drawing/2014/main" id="{44B7677A-3082-4F1F-8C81-71ADAE316AFA}"/>
              </a:ext>
            </a:extLst>
          </p:cNvPr>
          <p:cNvSpPr txBox="1"/>
          <p:nvPr/>
        </p:nvSpPr>
        <p:spPr>
          <a:xfrm>
            <a:off x="2401338" y="2459233"/>
            <a:ext cx="824092"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Ingest and transform</a:t>
            </a:r>
          </a:p>
        </p:txBody>
      </p:sp>
      <p:sp>
        <p:nvSpPr>
          <p:cNvPr id="53" name="TextBox 52">
            <a:extLst>
              <a:ext uri="{FF2B5EF4-FFF2-40B4-BE49-F238E27FC236}">
                <a16:creationId xmlns:a16="http://schemas.microsoft.com/office/drawing/2014/main" id="{4822370A-C36A-4B10-B09A-AC8531349C0E}"/>
              </a:ext>
            </a:extLst>
          </p:cNvPr>
          <p:cNvSpPr txBox="1"/>
          <p:nvPr/>
        </p:nvSpPr>
        <p:spPr>
          <a:xfrm>
            <a:off x="3445395" y="3176919"/>
            <a:ext cx="437340" cy="190565"/>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Foundation</a:t>
            </a:r>
          </a:p>
          <a:p>
            <a:pPr defTabSz="514350" eaLnBrk="1" hangingPunct="1"/>
            <a:r>
              <a:rPr lang="en-US" sz="619" dirty="0">
                <a:solidFill>
                  <a:prstClr val="black"/>
                </a:solidFill>
                <a:latin typeface="Calibri"/>
              </a:rPr>
              <a:t>Data Stores</a:t>
            </a:r>
          </a:p>
        </p:txBody>
      </p:sp>
      <p:sp>
        <p:nvSpPr>
          <p:cNvPr id="55" name="TextBox 54">
            <a:extLst>
              <a:ext uri="{FF2B5EF4-FFF2-40B4-BE49-F238E27FC236}">
                <a16:creationId xmlns:a16="http://schemas.microsoft.com/office/drawing/2014/main" id="{30DEE16D-98CE-44F0-AE10-F4599EC2E52A}"/>
              </a:ext>
            </a:extLst>
          </p:cNvPr>
          <p:cNvSpPr txBox="1"/>
          <p:nvPr/>
        </p:nvSpPr>
        <p:spPr>
          <a:xfrm>
            <a:off x="3197933" y="3675375"/>
            <a:ext cx="293513"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Refined</a:t>
            </a:r>
          </a:p>
        </p:txBody>
      </p:sp>
      <p:pic>
        <p:nvPicPr>
          <p:cNvPr id="56" name="Picture 55">
            <a:extLst>
              <a:ext uri="{FF2B5EF4-FFF2-40B4-BE49-F238E27FC236}">
                <a16:creationId xmlns:a16="http://schemas.microsoft.com/office/drawing/2014/main" id="{49C3400F-116E-415B-B874-96B446FFC4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44493" y="1327324"/>
            <a:ext cx="274483" cy="182263"/>
          </a:xfrm>
          <a:prstGeom prst="rect">
            <a:avLst/>
          </a:prstGeom>
        </p:spPr>
      </p:pic>
      <p:sp>
        <p:nvSpPr>
          <p:cNvPr id="57" name="Rectangle 56">
            <a:extLst>
              <a:ext uri="{FF2B5EF4-FFF2-40B4-BE49-F238E27FC236}">
                <a16:creationId xmlns:a16="http://schemas.microsoft.com/office/drawing/2014/main" id="{3828C024-A70E-46F8-ADD4-B91715185217}"/>
              </a:ext>
            </a:extLst>
          </p:cNvPr>
          <p:cNvSpPr/>
          <p:nvPr/>
        </p:nvSpPr>
        <p:spPr bwMode="auto">
          <a:xfrm>
            <a:off x="4942881" y="3067196"/>
            <a:ext cx="416093" cy="439526"/>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58" name="Straight Arrow Connector 57">
            <a:extLst>
              <a:ext uri="{FF2B5EF4-FFF2-40B4-BE49-F238E27FC236}">
                <a16:creationId xmlns:a16="http://schemas.microsoft.com/office/drawing/2014/main" id="{5E2D2D13-3898-4EAA-8EB5-CB533765CA50}"/>
              </a:ext>
            </a:extLst>
          </p:cNvPr>
          <p:cNvCxnSpPr>
            <a:cxnSpLocks/>
            <a:stCxn id="36" idx="2"/>
            <a:endCxn id="10" idx="0"/>
          </p:cNvCxnSpPr>
          <p:nvPr/>
        </p:nvCxnSpPr>
        <p:spPr bwMode="auto">
          <a:xfrm flipH="1">
            <a:off x="5148436" y="3454270"/>
            <a:ext cx="287" cy="313184"/>
          </a:xfrm>
          <a:prstGeom prst="straightConnector1">
            <a:avLst/>
          </a:prstGeom>
          <a:noFill/>
          <a:ln w="19050" algn="ctr">
            <a:solidFill>
              <a:sysClr val="windowText" lastClr="000000">
                <a:lumMod val="50000"/>
                <a:lumOff val="50000"/>
              </a:sysClr>
            </a:solidFill>
            <a:round/>
            <a:headEnd type="triangle" w="med" len="med"/>
            <a:tailEnd type="none" w="med" len="med"/>
          </a:ln>
        </p:spPr>
      </p:cxnSp>
      <p:pic>
        <p:nvPicPr>
          <p:cNvPr id="59" name="Picture 58">
            <a:extLst>
              <a:ext uri="{FF2B5EF4-FFF2-40B4-BE49-F238E27FC236}">
                <a16:creationId xmlns:a16="http://schemas.microsoft.com/office/drawing/2014/main" id="{DB37DAFE-0448-4BBF-A94B-10B2987A14AA}"/>
              </a:ext>
            </a:extLst>
          </p:cNvPr>
          <p:cNvPicPr>
            <a:picLocks noChangeAspect="1"/>
          </p:cNvPicPr>
          <p:nvPr/>
        </p:nvPicPr>
        <p:blipFill>
          <a:blip r:embed="rId16"/>
          <a:stretch>
            <a:fillRect/>
          </a:stretch>
        </p:blipFill>
        <p:spPr>
          <a:xfrm>
            <a:off x="6367409" y="1558796"/>
            <a:ext cx="230175" cy="278004"/>
          </a:xfrm>
          <a:prstGeom prst="rect">
            <a:avLst/>
          </a:prstGeom>
        </p:spPr>
      </p:pic>
      <p:cxnSp>
        <p:nvCxnSpPr>
          <p:cNvPr id="60" name="Connector: Elbow 59">
            <a:extLst>
              <a:ext uri="{FF2B5EF4-FFF2-40B4-BE49-F238E27FC236}">
                <a16:creationId xmlns:a16="http://schemas.microsoft.com/office/drawing/2014/main" id="{EC69D607-BA79-4D49-A383-703994A52071}"/>
              </a:ext>
            </a:extLst>
          </p:cNvPr>
          <p:cNvCxnSpPr>
            <a:cxnSpLocks/>
            <a:stCxn id="8" idx="3"/>
            <a:endCxn id="110" idx="1"/>
          </p:cNvCxnSpPr>
          <p:nvPr/>
        </p:nvCxnSpPr>
        <p:spPr bwMode="auto">
          <a:xfrm flipV="1">
            <a:off x="3065047" y="2691851"/>
            <a:ext cx="992654" cy="3398"/>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cxnSp>
        <p:nvCxnSpPr>
          <p:cNvPr id="61" name="Straight Connector 60">
            <a:extLst>
              <a:ext uri="{FF2B5EF4-FFF2-40B4-BE49-F238E27FC236}">
                <a16:creationId xmlns:a16="http://schemas.microsoft.com/office/drawing/2014/main" id="{50C57BF1-9B03-44E0-9D23-BB8EEE547D74}"/>
              </a:ext>
            </a:extLst>
          </p:cNvPr>
          <p:cNvCxnSpPr>
            <a:cxnSpLocks/>
          </p:cNvCxnSpPr>
          <p:nvPr/>
        </p:nvCxnSpPr>
        <p:spPr bwMode="auto">
          <a:xfrm>
            <a:off x="3562700" y="2684456"/>
            <a:ext cx="0" cy="475868"/>
          </a:xfrm>
          <a:prstGeom prst="line">
            <a:avLst/>
          </a:prstGeom>
          <a:noFill/>
          <a:ln w="19050" algn="ctr">
            <a:solidFill>
              <a:sysClr val="windowText" lastClr="000000">
                <a:lumMod val="50000"/>
                <a:lumOff val="50000"/>
              </a:sysClr>
            </a:solidFill>
            <a:round/>
            <a:headEnd type="none" w="med" len="med"/>
            <a:tailEnd type="triangle"/>
          </a:ln>
        </p:spPr>
      </p:cxnSp>
      <p:sp>
        <p:nvSpPr>
          <p:cNvPr id="62" name="TextBox 61">
            <a:extLst>
              <a:ext uri="{FF2B5EF4-FFF2-40B4-BE49-F238E27FC236}">
                <a16:creationId xmlns:a16="http://schemas.microsoft.com/office/drawing/2014/main" id="{C214CA5A-9D1A-40F7-9B51-569C2492762E}"/>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a:rPr>
              <a:t>Express Route (secured connection)</a:t>
            </a:r>
          </a:p>
        </p:txBody>
      </p:sp>
      <p:sp>
        <p:nvSpPr>
          <p:cNvPr id="63" name="Cube 62">
            <a:extLst>
              <a:ext uri="{FF2B5EF4-FFF2-40B4-BE49-F238E27FC236}">
                <a16:creationId xmlns:a16="http://schemas.microsoft.com/office/drawing/2014/main" id="{20AD714D-DC10-41CE-BFB6-1CAEE5F772AA}"/>
              </a:ext>
            </a:extLst>
          </p:cNvPr>
          <p:cNvSpPr/>
          <p:nvPr/>
        </p:nvSpPr>
        <p:spPr bwMode="auto">
          <a:xfrm>
            <a:off x="1557073"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4" name="Cube 63">
            <a:extLst>
              <a:ext uri="{FF2B5EF4-FFF2-40B4-BE49-F238E27FC236}">
                <a16:creationId xmlns:a16="http://schemas.microsoft.com/office/drawing/2014/main" id="{A27F58DA-B577-4C3D-9BD0-FDDCF1D4EFD5}"/>
              </a:ext>
            </a:extLst>
          </p:cNvPr>
          <p:cNvSpPr/>
          <p:nvPr/>
        </p:nvSpPr>
        <p:spPr bwMode="auto">
          <a:xfrm>
            <a:off x="1821636"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5" name="Rectangle 64">
            <a:extLst>
              <a:ext uri="{FF2B5EF4-FFF2-40B4-BE49-F238E27FC236}">
                <a16:creationId xmlns:a16="http://schemas.microsoft.com/office/drawing/2014/main" id="{F803A3BD-7434-468C-A377-5FABF5200170}"/>
              </a:ext>
            </a:extLst>
          </p:cNvPr>
          <p:cNvSpPr/>
          <p:nvPr/>
        </p:nvSpPr>
        <p:spPr bwMode="auto">
          <a:xfrm>
            <a:off x="2062826" y="1686800"/>
            <a:ext cx="711207" cy="201986"/>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6" name="TextBox 65">
            <a:extLst>
              <a:ext uri="{FF2B5EF4-FFF2-40B4-BE49-F238E27FC236}">
                <a16:creationId xmlns:a16="http://schemas.microsoft.com/office/drawing/2014/main" id="{4FBAB6AD-9FD3-47CB-A1D7-7EA4CDD8299F}"/>
              </a:ext>
            </a:extLst>
          </p:cNvPr>
          <p:cNvSpPr txBox="1"/>
          <p:nvPr/>
        </p:nvSpPr>
        <p:spPr>
          <a:xfrm>
            <a:off x="2617048" y="1566232"/>
            <a:ext cx="718313" cy="86627"/>
          </a:xfrm>
          <a:prstGeom prst="rect">
            <a:avLst/>
          </a:prstGeom>
          <a:noFill/>
        </p:spPr>
        <p:txBody>
          <a:bodyPr wrap="square" lIns="0" tIns="0" rIns="0" bIns="0" rtlCol="0">
            <a:spAutoFit/>
          </a:bodyPr>
          <a:lstStyle/>
          <a:p>
            <a:pPr defTabSz="514350" eaLnBrk="1" hangingPunct="1"/>
            <a:r>
              <a:rPr lang="en-US" sz="563" dirty="0">
                <a:solidFill>
                  <a:prstClr val="black"/>
                </a:solidFill>
                <a:latin typeface="Calibri"/>
              </a:rPr>
              <a:t>ACS/AKS Kubernetes</a:t>
            </a:r>
          </a:p>
        </p:txBody>
      </p:sp>
      <p:sp>
        <p:nvSpPr>
          <p:cNvPr id="67" name="Rectangle 66">
            <a:extLst>
              <a:ext uri="{FF2B5EF4-FFF2-40B4-BE49-F238E27FC236}">
                <a16:creationId xmlns:a16="http://schemas.microsoft.com/office/drawing/2014/main" id="{6DBFFD02-48D7-4AC2-B6FB-FCF004E836D7}"/>
              </a:ext>
            </a:extLst>
          </p:cNvPr>
          <p:cNvSpPr/>
          <p:nvPr/>
        </p:nvSpPr>
        <p:spPr bwMode="auto">
          <a:xfrm>
            <a:off x="2808651" y="1691359"/>
            <a:ext cx="426714"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68" name="Picture 67">
            <a:extLst>
              <a:ext uri="{FF2B5EF4-FFF2-40B4-BE49-F238E27FC236}">
                <a16:creationId xmlns:a16="http://schemas.microsoft.com/office/drawing/2014/main" id="{83B9D685-8576-4DC0-87F5-AE18B7725CDC}"/>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04054" y="1735359"/>
            <a:ext cx="144349" cy="119831"/>
          </a:xfrm>
          <a:prstGeom prst="rect">
            <a:avLst/>
          </a:prstGeom>
        </p:spPr>
      </p:pic>
      <p:cxnSp>
        <p:nvCxnSpPr>
          <p:cNvPr id="69" name="Straight Connector 68">
            <a:extLst>
              <a:ext uri="{FF2B5EF4-FFF2-40B4-BE49-F238E27FC236}">
                <a16:creationId xmlns:a16="http://schemas.microsoft.com/office/drawing/2014/main" id="{C69CA6BC-5AFF-47A9-BAAF-F0C74B74033A}"/>
              </a:ext>
            </a:extLst>
          </p:cNvPr>
          <p:cNvCxnSpPr>
            <a:cxnSpLocks/>
            <a:stCxn id="65" idx="2"/>
          </p:cNvCxnSpPr>
          <p:nvPr/>
        </p:nvCxnSpPr>
        <p:spPr bwMode="auto">
          <a:xfrm>
            <a:off x="2418429" y="1888786"/>
            <a:ext cx="0" cy="528668"/>
          </a:xfrm>
          <a:prstGeom prst="line">
            <a:avLst/>
          </a:prstGeom>
          <a:noFill/>
          <a:ln w="19050" algn="ctr">
            <a:solidFill>
              <a:sysClr val="windowText" lastClr="000000">
                <a:lumMod val="50000"/>
                <a:lumOff val="50000"/>
              </a:sysClr>
            </a:solidFill>
            <a:round/>
            <a:headEnd type="none" w="med" len="med"/>
            <a:tailEnd type="triangle"/>
          </a:ln>
        </p:spPr>
      </p:cxnSp>
      <p:cxnSp>
        <p:nvCxnSpPr>
          <p:cNvPr id="70" name="Straight Connector 69">
            <a:extLst>
              <a:ext uri="{FF2B5EF4-FFF2-40B4-BE49-F238E27FC236}">
                <a16:creationId xmlns:a16="http://schemas.microsoft.com/office/drawing/2014/main" id="{4D3E6D29-95E8-4286-B4B8-2114943980F1}"/>
              </a:ext>
            </a:extLst>
          </p:cNvPr>
          <p:cNvCxnSpPr>
            <a:cxnSpLocks/>
          </p:cNvCxnSpPr>
          <p:nvPr/>
        </p:nvCxnSpPr>
        <p:spPr bwMode="auto">
          <a:xfrm>
            <a:off x="2981613" y="1913383"/>
            <a:ext cx="0" cy="508376"/>
          </a:xfrm>
          <a:prstGeom prst="line">
            <a:avLst/>
          </a:prstGeom>
          <a:noFill/>
          <a:ln w="19050" algn="ctr">
            <a:solidFill>
              <a:sysClr val="windowText" lastClr="000000">
                <a:lumMod val="50000"/>
                <a:lumOff val="50000"/>
              </a:sysClr>
            </a:solidFill>
            <a:round/>
            <a:headEnd type="none" w="med" len="med"/>
            <a:tailEnd type="triangle"/>
          </a:ln>
        </p:spPr>
      </p:cxnSp>
      <p:pic>
        <p:nvPicPr>
          <p:cNvPr id="71" name="Picture 70">
            <a:extLst>
              <a:ext uri="{FF2B5EF4-FFF2-40B4-BE49-F238E27FC236}">
                <a16:creationId xmlns:a16="http://schemas.microsoft.com/office/drawing/2014/main" id="{48D5E128-E2B5-4444-8ED6-12EEA5BE4C55}"/>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960" y="1619930"/>
            <a:ext cx="166683" cy="160838"/>
          </a:xfrm>
          <a:prstGeom prst="rect">
            <a:avLst/>
          </a:prstGeom>
        </p:spPr>
      </p:pic>
      <p:pic>
        <p:nvPicPr>
          <p:cNvPr id="72" name="Picture 71">
            <a:extLst>
              <a:ext uri="{FF2B5EF4-FFF2-40B4-BE49-F238E27FC236}">
                <a16:creationId xmlns:a16="http://schemas.microsoft.com/office/drawing/2014/main" id="{A53FA74C-805C-43F9-9530-DAAE16CFD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30" y="4017224"/>
            <a:ext cx="84361" cy="116281"/>
          </a:xfrm>
          <a:prstGeom prst="rect">
            <a:avLst/>
          </a:prstGeom>
        </p:spPr>
      </p:pic>
      <p:pic>
        <p:nvPicPr>
          <p:cNvPr id="73" name="Picture 72">
            <a:extLst>
              <a:ext uri="{FF2B5EF4-FFF2-40B4-BE49-F238E27FC236}">
                <a16:creationId xmlns:a16="http://schemas.microsoft.com/office/drawing/2014/main" id="{457F55A0-9CE4-48F7-A8AD-3DBFBCABD2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40" y="4018877"/>
            <a:ext cx="84361" cy="116281"/>
          </a:xfrm>
          <a:prstGeom prst="rect">
            <a:avLst/>
          </a:prstGeom>
        </p:spPr>
      </p:pic>
      <p:sp>
        <p:nvSpPr>
          <p:cNvPr id="74" name="TextBox 73">
            <a:extLst>
              <a:ext uri="{FF2B5EF4-FFF2-40B4-BE49-F238E27FC236}">
                <a16:creationId xmlns:a16="http://schemas.microsoft.com/office/drawing/2014/main" id="{03A34EB6-EBEA-44EB-A05B-8FBF33BFF19A}"/>
              </a:ext>
            </a:extLst>
          </p:cNvPr>
          <p:cNvSpPr txBox="1"/>
          <p:nvPr/>
        </p:nvSpPr>
        <p:spPr>
          <a:xfrm>
            <a:off x="5151987" y="1913384"/>
            <a:ext cx="136733"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AAS</a:t>
            </a:r>
          </a:p>
        </p:txBody>
      </p:sp>
      <p:sp>
        <p:nvSpPr>
          <p:cNvPr id="75" name="TextBox 74">
            <a:extLst>
              <a:ext uri="{FF2B5EF4-FFF2-40B4-BE49-F238E27FC236}">
                <a16:creationId xmlns:a16="http://schemas.microsoft.com/office/drawing/2014/main" id="{B4B86C8D-E1EE-4737-A107-A9EDE70671A2}"/>
              </a:ext>
            </a:extLst>
          </p:cNvPr>
          <p:cNvSpPr txBox="1"/>
          <p:nvPr/>
        </p:nvSpPr>
        <p:spPr>
          <a:xfrm>
            <a:off x="4998752" y="3335911"/>
            <a:ext cx="315508"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Hiveserver 2</a:t>
            </a:r>
          </a:p>
        </p:txBody>
      </p:sp>
      <p:sp>
        <p:nvSpPr>
          <p:cNvPr id="76" name="TextBox 75">
            <a:extLst>
              <a:ext uri="{FF2B5EF4-FFF2-40B4-BE49-F238E27FC236}">
                <a16:creationId xmlns:a16="http://schemas.microsoft.com/office/drawing/2014/main" id="{15F30C7A-0355-404E-AF88-7016DF596A69}"/>
              </a:ext>
            </a:extLst>
          </p:cNvPr>
          <p:cNvSpPr txBox="1"/>
          <p:nvPr/>
        </p:nvSpPr>
        <p:spPr>
          <a:xfrm>
            <a:off x="85584" y="1500597"/>
            <a:ext cx="513871"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Events/API</a:t>
            </a:r>
          </a:p>
        </p:txBody>
      </p:sp>
      <p:pic>
        <p:nvPicPr>
          <p:cNvPr id="77" name="Picture 10" descr="Image result for azure API App">
            <a:extLst>
              <a:ext uri="{FF2B5EF4-FFF2-40B4-BE49-F238E27FC236}">
                <a16:creationId xmlns:a16="http://schemas.microsoft.com/office/drawing/2014/main" id="{94110BD6-E274-48AD-95A7-012DF96BF60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49482" y="1723019"/>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2" descr="Image result for azure web app">
            <a:extLst>
              <a:ext uri="{FF2B5EF4-FFF2-40B4-BE49-F238E27FC236}">
                <a16:creationId xmlns:a16="http://schemas.microsoft.com/office/drawing/2014/main" id="{829D46E7-631A-4F86-9A19-35A867418D3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489947" y="1730198"/>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28A95F80-1148-4A1A-96E0-9ECBCE830B33}"/>
              </a:ext>
            </a:extLst>
          </p:cNvPr>
          <p:cNvSpPr txBox="1"/>
          <p:nvPr/>
        </p:nvSpPr>
        <p:spPr>
          <a:xfrm>
            <a:off x="3168921" y="1881352"/>
            <a:ext cx="687959"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Azure API &amp; Web App</a:t>
            </a:r>
          </a:p>
        </p:txBody>
      </p:sp>
      <p:pic>
        <p:nvPicPr>
          <p:cNvPr id="80" name="Picture 14" descr="Image result for Azure AKS">
            <a:extLst>
              <a:ext uri="{FF2B5EF4-FFF2-40B4-BE49-F238E27FC236}">
                <a16:creationId xmlns:a16="http://schemas.microsoft.com/office/drawing/2014/main" id="{D5261281-8B6E-47AC-B288-00D37B93BB7F}"/>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068861" y="1556169"/>
            <a:ext cx="176197" cy="146665"/>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Connector: Elbow 80">
            <a:extLst>
              <a:ext uri="{FF2B5EF4-FFF2-40B4-BE49-F238E27FC236}">
                <a16:creationId xmlns:a16="http://schemas.microsoft.com/office/drawing/2014/main" id="{D9205CA3-4815-435A-86F4-BC882E522407}"/>
              </a:ext>
            </a:extLst>
          </p:cNvPr>
          <p:cNvCxnSpPr>
            <a:cxnSpLocks/>
            <a:stCxn id="9" idx="3"/>
            <a:endCxn id="6" idx="1"/>
          </p:cNvCxnSpPr>
          <p:nvPr/>
        </p:nvCxnSpPr>
        <p:spPr bwMode="auto">
          <a:xfrm flipV="1">
            <a:off x="5320573" y="1766961"/>
            <a:ext cx="947231" cy="1200"/>
          </a:xfrm>
          <a:prstGeom prst="bentConnector3">
            <a:avLst>
              <a:gd name="adj1" fmla="val 50000"/>
            </a:avLst>
          </a:prstGeom>
          <a:noFill/>
          <a:ln w="19050" algn="ctr">
            <a:solidFill>
              <a:srgbClr val="FFC000"/>
            </a:solidFill>
            <a:round/>
            <a:headEnd type="none" w="med" len="med"/>
            <a:tailEnd type="triangle"/>
          </a:ln>
        </p:spPr>
      </p:cxnSp>
      <p:sp>
        <p:nvSpPr>
          <p:cNvPr id="82" name="TextBox 81">
            <a:extLst>
              <a:ext uri="{FF2B5EF4-FFF2-40B4-BE49-F238E27FC236}">
                <a16:creationId xmlns:a16="http://schemas.microsoft.com/office/drawing/2014/main" id="{094932E7-5667-465E-A9A7-E24C42219B52}"/>
              </a:ext>
            </a:extLst>
          </p:cNvPr>
          <p:cNvSpPr txBox="1"/>
          <p:nvPr/>
        </p:nvSpPr>
        <p:spPr>
          <a:xfrm>
            <a:off x="6274531" y="1196317"/>
            <a:ext cx="492713"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Analytics &amp; Extracts</a:t>
            </a:r>
          </a:p>
        </p:txBody>
      </p:sp>
      <p:cxnSp>
        <p:nvCxnSpPr>
          <p:cNvPr id="83" name="Straight Arrow Connector 82">
            <a:extLst>
              <a:ext uri="{FF2B5EF4-FFF2-40B4-BE49-F238E27FC236}">
                <a16:creationId xmlns:a16="http://schemas.microsoft.com/office/drawing/2014/main" id="{C84ECB94-10FB-4505-A0A8-410BEBF346AD}"/>
              </a:ext>
            </a:extLst>
          </p:cNvPr>
          <p:cNvCxnSpPr>
            <a:cxnSpLocks/>
            <a:stCxn id="57" idx="0"/>
            <a:endCxn id="9" idx="2"/>
          </p:cNvCxnSpPr>
          <p:nvPr/>
        </p:nvCxnSpPr>
        <p:spPr bwMode="auto">
          <a:xfrm flipH="1" flipV="1">
            <a:off x="5140448" y="2019013"/>
            <a:ext cx="10480" cy="1048184"/>
          </a:xfrm>
          <a:prstGeom prst="straightConnector1">
            <a:avLst/>
          </a:prstGeom>
          <a:noFill/>
          <a:ln w="19050" algn="ctr">
            <a:solidFill>
              <a:srgbClr val="FFC000"/>
            </a:solidFill>
            <a:round/>
            <a:headEnd type="none" w="med" len="med"/>
            <a:tailEnd type="triangle"/>
          </a:ln>
        </p:spPr>
      </p:cxnSp>
      <p:sp>
        <p:nvSpPr>
          <p:cNvPr id="84" name="Rectangle 83">
            <a:extLst>
              <a:ext uri="{FF2B5EF4-FFF2-40B4-BE49-F238E27FC236}">
                <a16:creationId xmlns:a16="http://schemas.microsoft.com/office/drawing/2014/main" id="{8D4AF9F9-2D66-4CB4-8955-505A7B95631F}"/>
              </a:ext>
            </a:extLst>
          </p:cNvPr>
          <p:cNvSpPr/>
          <p:nvPr/>
        </p:nvSpPr>
        <p:spPr bwMode="auto">
          <a:xfrm>
            <a:off x="58722" y="3273761"/>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pic>
        <p:nvPicPr>
          <p:cNvPr id="85" name="Picture 84">
            <a:extLst>
              <a:ext uri="{FF2B5EF4-FFF2-40B4-BE49-F238E27FC236}">
                <a16:creationId xmlns:a16="http://schemas.microsoft.com/office/drawing/2014/main" id="{AD208BCE-FE25-40FA-AC35-62F07324771C}"/>
              </a:ext>
            </a:extLst>
          </p:cNvPr>
          <p:cNvPicPr>
            <a:picLocks noChangeAspect="1"/>
          </p:cNvPicPr>
          <p:nvPr/>
        </p:nvPicPr>
        <p:blipFill>
          <a:blip r:embed="rId22"/>
          <a:stretch>
            <a:fillRect/>
          </a:stretch>
        </p:blipFill>
        <p:spPr>
          <a:xfrm>
            <a:off x="117225" y="3349411"/>
            <a:ext cx="183559" cy="202265"/>
          </a:xfrm>
          <a:prstGeom prst="rect">
            <a:avLst/>
          </a:prstGeom>
        </p:spPr>
      </p:pic>
      <p:sp>
        <p:nvSpPr>
          <p:cNvPr id="86" name="TextBox 85">
            <a:extLst>
              <a:ext uri="{FF2B5EF4-FFF2-40B4-BE49-F238E27FC236}">
                <a16:creationId xmlns:a16="http://schemas.microsoft.com/office/drawing/2014/main" id="{6CE38108-CD1D-4F5A-9857-D67704CE427B}"/>
              </a:ext>
            </a:extLst>
          </p:cNvPr>
          <p:cNvSpPr txBox="1"/>
          <p:nvPr/>
        </p:nvSpPr>
        <p:spPr>
          <a:xfrm>
            <a:off x="65060" y="3268102"/>
            <a:ext cx="362180"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GoldenGate</a:t>
            </a:r>
          </a:p>
        </p:txBody>
      </p:sp>
      <p:cxnSp>
        <p:nvCxnSpPr>
          <p:cNvPr id="87" name="Straight Arrow Connector 86">
            <a:extLst>
              <a:ext uri="{FF2B5EF4-FFF2-40B4-BE49-F238E27FC236}">
                <a16:creationId xmlns:a16="http://schemas.microsoft.com/office/drawing/2014/main" id="{4ABBCD5D-F646-47AB-858A-9D156EA3DE5F}"/>
              </a:ext>
            </a:extLst>
          </p:cNvPr>
          <p:cNvCxnSpPr/>
          <p:nvPr/>
        </p:nvCxnSpPr>
        <p:spPr bwMode="auto">
          <a:xfrm>
            <a:off x="378659" y="2898125"/>
            <a:ext cx="524936" cy="0"/>
          </a:xfrm>
          <a:prstGeom prst="straightConnector1">
            <a:avLst/>
          </a:prstGeom>
          <a:noFill/>
          <a:ln w="19050" algn="ctr">
            <a:solidFill>
              <a:sysClr val="windowText" lastClr="000000">
                <a:lumMod val="50000"/>
                <a:lumOff val="50000"/>
              </a:sysClr>
            </a:solidFill>
            <a:round/>
            <a:headEnd type="none" w="med" len="med"/>
            <a:tailEnd type="triangle"/>
          </a:ln>
        </p:spPr>
      </p:cxnSp>
      <p:cxnSp>
        <p:nvCxnSpPr>
          <p:cNvPr id="88" name="Connector: Elbow 87">
            <a:extLst>
              <a:ext uri="{FF2B5EF4-FFF2-40B4-BE49-F238E27FC236}">
                <a16:creationId xmlns:a16="http://schemas.microsoft.com/office/drawing/2014/main" id="{2E1A349B-D22F-453E-BEE8-C60342E82CA5}"/>
              </a:ext>
            </a:extLst>
          </p:cNvPr>
          <p:cNvCxnSpPr>
            <a:cxnSpLocks/>
            <a:stCxn id="84" idx="3"/>
          </p:cNvCxnSpPr>
          <p:nvPr/>
        </p:nvCxnSpPr>
        <p:spPr bwMode="auto">
          <a:xfrm flipV="1">
            <a:off x="367930" y="3040951"/>
            <a:ext cx="641200" cy="377207"/>
          </a:xfrm>
          <a:prstGeom prst="bentConnector3">
            <a:avLst>
              <a:gd name="adj1" fmla="val 100907"/>
            </a:avLst>
          </a:prstGeom>
          <a:noFill/>
          <a:ln w="19050" algn="ctr">
            <a:solidFill>
              <a:sysClr val="windowText" lastClr="000000">
                <a:lumMod val="50000"/>
                <a:lumOff val="50000"/>
              </a:sysClr>
            </a:solidFill>
            <a:round/>
            <a:headEnd type="none" w="med" len="med"/>
            <a:tailEnd type="triangle"/>
          </a:ln>
        </p:spPr>
      </p:cxnSp>
      <p:pic>
        <p:nvPicPr>
          <p:cNvPr id="89" name="Picture 2" descr="Image result for hazelcast">
            <a:extLst>
              <a:ext uri="{FF2B5EF4-FFF2-40B4-BE49-F238E27FC236}">
                <a16:creationId xmlns:a16="http://schemas.microsoft.com/office/drawing/2014/main" id="{23B468F6-6269-4F2D-B0B6-E08D27E56839}"/>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844904" y="17155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66EC96D5-6D95-492F-9764-F7290BEFD22C}"/>
              </a:ext>
            </a:extLst>
          </p:cNvPr>
          <p:cNvSpPr/>
          <p:nvPr/>
        </p:nvSpPr>
        <p:spPr bwMode="auto">
          <a:xfrm>
            <a:off x="6307238" y="3286208"/>
            <a:ext cx="370581" cy="984698"/>
          </a:xfrm>
          <a:prstGeom prst="rect">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91" name="Picture 90">
            <a:extLst>
              <a:ext uri="{FF2B5EF4-FFF2-40B4-BE49-F238E27FC236}">
                <a16:creationId xmlns:a16="http://schemas.microsoft.com/office/drawing/2014/main" id="{5E02BEA5-FC5A-4B9E-8D99-D66A908540B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92" name="Picture 91">
            <a:extLst>
              <a:ext uri="{FF2B5EF4-FFF2-40B4-BE49-F238E27FC236}">
                <a16:creationId xmlns:a16="http://schemas.microsoft.com/office/drawing/2014/main" id="{75ACD30C-6212-48F1-BB70-79CB9F040D2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93" name="Picture 92">
            <a:extLst>
              <a:ext uri="{FF2B5EF4-FFF2-40B4-BE49-F238E27FC236}">
                <a16:creationId xmlns:a16="http://schemas.microsoft.com/office/drawing/2014/main" id="{D595FE54-9E15-43BA-968E-35F50CE6BF8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94" name="TextBox 93">
            <a:extLst>
              <a:ext uri="{FF2B5EF4-FFF2-40B4-BE49-F238E27FC236}">
                <a16:creationId xmlns:a16="http://schemas.microsoft.com/office/drawing/2014/main" id="{6CE791AB-9AE6-434E-B4F9-BE5186FA45A7}"/>
              </a:ext>
            </a:extLst>
          </p:cNvPr>
          <p:cNvSpPr txBox="1"/>
          <p:nvPr/>
        </p:nvSpPr>
        <p:spPr>
          <a:xfrm>
            <a:off x="6248835" y="3204724"/>
            <a:ext cx="544106"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Alerts &amp; Notifications</a:t>
            </a:r>
          </a:p>
        </p:txBody>
      </p:sp>
      <p:sp>
        <p:nvSpPr>
          <p:cNvPr id="95" name="Arrow: Striped Right 94">
            <a:extLst>
              <a:ext uri="{FF2B5EF4-FFF2-40B4-BE49-F238E27FC236}">
                <a16:creationId xmlns:a16="http://schemas.microsoft.com/office/drawing/2014/main" id="{78F1A0BE-BFF5-4638-8764-825FAF865C54}"/>
              </a:ext>
            </a:extLst>
          </p:cNvPr>
          <p:cNvSpPr/>
          <p:nvPr/>
        </p:nvSpPr>
        <p:spPr bwMode="auto">
          <a:xfrm>
            <a:off x="6096582" y="3680994"/>
            <a:ext cx="196671" cy="177352"/>
          </a:xfrm>
          <a:prstGeom prst="stripedRightArrow">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96" name="Picture 95">
            <a:extLst>
              <a:ext uri="{FF2B5EF4-FFF2-40B4-BE49-F238E27FC236}">
                <a16:creationId xmlns:a16="http://schemas.microsoft.com/office/drawing/2014/main" id="{7F97224B-6711-44E2-9662-51A4CEE1CFB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366645" y="1882285"/>
            <a:ext cx="230176" cy="201794"/>
          </a:xfrm>
          <a:prstGeom prst="rect">
            <a:avLst/>
          </a:prstGeom>
        </p:spPr>
      </p:pic>
      <p:cxnSp>
        <p:nvCxnSpPr>
          <p:cNvPr id="97" name="Connector: Elbow 96">
            <a:extLst>
              <a:ext uri="{FF2B5EF4-FFF2-40B4-BE49-F238E27FC236}">
                <a16:creationId xmlns:a16="http://schemas.microsoft.com/office/drawing/2014/main" id="{33ADA4C6-3AC5-4BE0-BDC6-0C50690B901D}"/>
              </a:ext>
            </a:extLst>
          </p:cNvPr>
          <p:cNvCxnSpPr>
            <a:cxnSpLocks/>
            <a:stCxn id="110" idx="3"/>
            <a:endCxn id="57" idx="1"/>
          </p:cNvCxnSpPr>
          <p:nvPr/>
        </p:nvCxnSpPr>
        <p:spPr bwMode="auto">
          <a:xfrm>
            <a:off x="4469959" y="2691852"/>
            <a:ext cx="472922" cy="595108"/>
          </a:xfrm>
          <a:prstGeom prst="bentConnector3">
            <a:avLst>
              <a:gd name="adj1" fmla="val 50000"/>
            </a:avLst>
          </a:prstGeom>
          <a:noFill/>
          <a:ln w="19050" algn="ctr">
            <a:solidFill>
              <a:srgbClr val="FFC000"/>
            </a:solidFill>
            <a:round/>
            <a:headEnd type="none" w="med" len="med"/>
            <a:tailEnd type="triangle"/>
          </a:ln>
        </p:spPr>
      </p:cxnSp>
      <p:cxnSp>
        <p:nvCxnSpPr>
          <p:cNvPr id="98" name="Straight Arrow Connector 97">
            <a:extLst>
              <a:ext uri="{FF2B5EF4-FFF2-40B4-BE49-F238E27FC236}">
                <a16:creationId xmlns:a16="http://schemas.microsoft.com/office/drawing/2014/main" id="{4FA5615D-F035-4EEE-A12F-1AF9D2648343}"/>
              </a:ext>
            </a:extLst>
          </p:cNvPr>
          <p:cNvCxnSpPr>
            <a:cxnSpLocks/>
          </p:cNvCxnSpPr>
          <p:nvPr/>
        </p:nvCxnSpPr>
        <p:spPr bwMode="auto">
          <a:xfrm flipV="1">
            <a:off x="3849981" y="3396825"/>
            <a:ext cx="1094878" cy="2416"/>
          </a:xfrm>
          <a:prstGeom prst="straightConnector1">
            <a:avLst/>
          </a:prstGeom>
          <a:noFill/>
          <a:ln w="19050" algn="ctr">
            <a:solidFill>
              <a:srgbClr val="FFC000"/>
            </a:solidFill>
            <a:round/>
            <a:headEnd type="none" w="med" len="med"/>
            <a:tailEnd type="triangle"/>
          </a:ln>
        </p:spPr>
      </p:cxnSp>
      <p:sp>
        <p:nvSpPr>
          <p:cNvPr id="99" name="Rectangle 98">
            <a:extLst>
              <a:ext uri="{FF2B5EF4-FFF2-40B4-BE49-F238E27FC236}">
                <a16:creationId xmlns:a16="http://schemas.microsoft.com/office/drawing/2014/main" id="{1DC1C2E6-3D16-404F-815B-0BF4D7677579}"/>
              </a:ext>
            </a:extLst>
          </p:cNvPr>
          <p:cNvSpPr/>
          <p:nvPr/>
        </p:nvSpPr>
        <p:spPr bwMode="auto">
          <a:xfrm>
            <a:off x="6257688" y="2423497"/>
            <a:ext cx="456918" cy="34853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00" name="TextBox 99">
            <a:extLst>
              <a:ext uri="{FF2B5EF4-FFF2-40B4-BE49-F238E27FC236}">
                <a16:creationId xmlns:a16="http://schemas.microsoft.com/office/drawing/2014/main" id="{5C88562C-9C91-44D0-B01A-5B238C92CA65}"/>
              </a:ext>
            </a:extLst>
          </p:cNvPr>
          <p:cNvSpPr txBox="1"/>
          <p:nvPr/>
        </p:nvSpPr>
        <p:spPr>
          <a:xfrm>
            <a:off x="6224479" y="2432134"/>
            <a:ext cx="557231" cy="69250"/>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Data Analysis</a:t>
            </a:r>
          </a:p>
        </p:txBody>
      </p:sp>
      <p:cxnSp>
        <p:nvCxnSpPr>
          <p:cNvPr id="101" name="Connector: Elbow 100">
            <a:extLst>
              <a:ext uri="{FF2B5EF4-FFF2-40B4-BE49-F238E27FC236}">
                <a16:creationId xmlns:a16="http://schemas.microsoft.com/office/drawing/2014/main" id="{9E5033EE-8492-4E55-8E5F-5EAFF6307851}"/>
              </a:ext>
            </a:extLst>
          </p:cNvPr>
          <p:cNvCxnSpPr>
            <a:cxnSpLocks/>
            <a:stCxn id="4" idx="3"/>
            <a:endCxn id="9" idx="1"/>
          </p:cNvCxnSpPr>
          <p:nvPr/>
        </p:nvCxnSpPr>
        <p:spPr bwMode="auto">
          <a:xfrm>
            <a:off x="3738777" y="1766646"/>
            <a:ext cx="1221545" cy="1516"/>
          </a:xfrm>
          <a:prstGeom prst="bentConnector3">
            <a:avLst/>
          </a:prstGeom>
          <a:noFill/>
          <a:ln w="19050" algn="ctr">
            <a:solidFill>
              <a:srgbClr val="FFC000"/>
            </a:solidFill>
            <a:round/>
            <a:headEnd type="none" w="med" len="med"/>
            <a:tailEnd type="triangle"/>
          </a:ln>
        </p:spPr>
      </p:cxnSp>
      <p:cxnSp>
        <p:nvCxnSpPr>
          <p:cNvPr id="102" name="Connector: Elbow 101">
            <a:extLst>
              <a:ext uri="{FF2B5EF4-FFF2-40B4-BE49-F238E27FC236}">
                <a16:creationId xmlns:a16="http://schemas.microsoft.com/office/drawing/2014/main" id="{A0F4E220-DEAC-4C88-B8A0-0BAC19F0DCC4}"/>
              </a:ext>
            </a:extLst>
          </p:cNvPr>
          <p:cNvCxnSpPr>
            <a:cxnSpLocks/>
            <a:stCxn id="57" idx="3"/>
            <a:endCxn id="99" idx="1"/>
          </p:cNvCxnSpPr>
          <p:nvPr/>
        </p:nvCxnSpPr>
        <p:spPr bwMode="auto">
          <a:xfrm flipV="1">
            <a:off x="5358973" y="2597764"/>
            <a:ext cx="898716" cy="689195"/>
          </a:xfrm>
          <a:prstGeom prst="bentConnector3">
            <a:avLst>
              <a:gd name="adj1" fmla="val 50000"/>
            </a:avLst>
          </a:prstGeom>
          <a:noFill/>
          <a:ln w="19050" algn="ctr">
            <a:solidFill>
              <a:srgbClr val="FFC000"/>
            </a:solidFill>
            <a:round/>
            <a:headEnd type="none" w="med" len="med"/>
            <a:tailEnd type="triangle"/>
          </a:ln>
        </p:spPr>
      </p:cxnSp>
      <p:pic>
        <p:nvPicPr>
          <p:cNvPr id="103" name="Picture 102">
            <a:extLst>
              <a:ext uri="{FF2B5EF4-FFF2-40B4-BE49-F238E27FC236}">
                <a16:creationId xmlns:a16="http://schemas.microsoft.com/office/drawing/2014/main" id="{E162DD92-BFC2-455B-8182-128ED01523E3}"/>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p:spPr>
      </p:pic>
      <p:pic>
        <p:nvPicPr>
          <p:cNvPr id="104" name="Picture 103">
            <a:extLst>
              <a:ext uri="{FF2B5EF4-FFF2-40B4-BE49-F238E27FC236}">
                <a16:creationId xmlns:a16="http://schemas.microsoft.com/office/drawing/2014/main" id="{21D3D206-A127-4ACE-AFEA-938FA130D2A4}"/>
              </a:ext>
            </a:extLst>
          </p:cNvPr>
          <p:cNvPicPr>
            <a:picLocks noChangeAspect="1"/>
          </p:cNvPicPr>
          <p:nvPr/>
        </p:nvPicPr>
        <p:blipFill>
          <a:blip r:embed="rId29"/>
          <a:stretch>
            <a:fillRect/>
          </a:stretch>
        </p:blipFill>
        <p:spPr>
          <a:xfrm>
            <a:off x="6355107" y="2530546"/>
            <a:ext cx="217572" cy="204446"/>
          </a:xfrm>
          <a:prstGeom prst="rect">
            <a:avLst/>
          </a:prstGeom>
        </p:spPr>
      </p:pic>
      <p:sp>
        <p:nvSpPr>
          <p:cNvPr id="105" name="TextBox 104">
            <a:extLst>
              <a:ext uri="{FF2B5EF4-FFF2-40B4-BE49-F238E27FC236}">
                <a16:creationId xmlns:a16="http://schemas.microsoft.com/office/drawing/2014/main" id="{53B6A13C-282E-43F7-A7A9-EB2FDEB0BF51}"/>
              </a:ext>
            </a:extLst>
          </p:cNvPr>
          <p:cNvSpPr txBox="1"/>
          <p:nvPr/>
        </p:nvSpPr>
        <p:spPr>
          <a:xfrm>
            <a:off x="6265864" y="2701951"/>
            <a:ext cx="485702" cy="69250"/>
          </a:xfrm>
          <a:prstGeom prst="rect">
            <a:avLst/>
          </a:prstGeom>
          <a:noFill/>
        </p:spPr>
        <p:txBody>
          <a:bodyPr wrap="square" lIns="0" tIns="0" rIns="0" bIns="0" rtlCol="0">
            <a:spAutoFit/>
          </a:bodyPr>
          <a:lstStyle/>
          <a:p>
            <a:pPr defTabSz="514350" eaLnBrk="1" hangingPunct="1"/>
            <a:r>
              <a:rPr lang="en-US" sz="450" dirty="0">
                <a:solidFill>
                  <a:prstClr val="black">
                    <a:lumMod val="65000"/>
                    <a:lumOff val="35000"/>
                  </a:prstClr>
                </a:solidFill>
                <a:latin typeface="Calibri"/>
              </a:rPr>
              <a:t>Data Engineer Tool</a:t>
            </a:r>
          </a:p>
        </p:txBody>
      </p:sp>
      <p:pic>
        <p:nvPicPr>
          <p:cNvPr id="106" name="Picture 105">
            <a:extLst>
              <a:ext uri="{FF2B5EF4-FFF2-40B4-BE49-F238E27FC236}">
                <a16:creationId xmlns:a16="http://schemas.microsoft.com/office/drawing/2014/main" id="{CCE6159B-F05E-418F-9547-977CD444D5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9063" y="2159854"/>
            <a:ext cx="84361" cy="116281"/>
          </a:xfrm>
          <a:prstGeom prst="rect">
            <a:avLst/>
          </a:prstGeom>
        </p:spPr>
      </p:pic>
      <p:pic>
        <p:nvPicPr>
          <p:cNvPr id="107" name="Picture 106">
            <a:extLst>
              <a:ext uri="{FF2B5EF4-FFF2-40B4-BE49-F238E27FC236}">
                <a16:creationId xmlns:a16="http://schemas.microsoft.com/office/drawing/2014/main" id="{92E6BD7F-5ADB-426B-BBB7-98B65F7132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9975" y="2161506"/>
            <a:ext cx="84361" cy="116281"/>
          </a:xfrm>
          <a:prstGeom prst="rect">
            <a:avLst/>
          </a:prstGeom>
        </p:spPr>
      </p:pic>
      <p:sp>
        <p:nvSpPr>
          <p:cNvPr id="108" name="Rectangle 107">
            <a:extLst>
              <a:ext uri="{FF2B5EF4-FFF2-40B4-BE49-F238E27FC236}">
                <a16:creationId xmlns:a16="http://schemas.microsoft.com/office/drawing/2014/main" id="{37C41C38-5A79-49EB-B473-3CC1661C9716}"/>
              </a:ext>
            </a:extLst>
          </p:cNvPr>
          <p:cNvSpPr/>
          <p:nvPr/>
        </p:nvSpPr>
        <p:spPr bwMode="auto">
          <a:xfrm>
            <a:off x="4127032" y="2700061"/>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09" name="Rectangle 108">
            <a:extLst>
              <a:ext uri="{FF2B5EF4-FFF2-40B4-BE49-F238E27FC236}">
                <a16:creationId xmlns:a16="http://schemas.microsoft.com/office/drawing/2014/main" id="{595DBAAB-5BBD-4449-90A0-50D8988DE8CF}"/>
              </a:ext>
            </a:extLst>
          </p:cNvPr>
          <p:cNvSpPr/>
          <p:nvPr/>
        </p:nvSpPr>
        <p:spPr bwMode="auto">
          <a:xfrm>
            <a:off x="4127199" y="2461218"/>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10" name="Rectangle 109">
            <a:extLst>
              <a:ext uri="{FF2B5EF4-FFF2-40B4-BE49-F238E27FC236}">
                <a16:creationId xmlns:a16="http://schemas.microsoft.com/office/drawing/2014/main" id="{B589E172-0EB5-4BD6-A9B2-C3DA0BF81C28}"/>
              </a:ext>
            </a:extLst>
          </p:cNvPr>
          <p:cNvSpPr/>
          <p:nvPr/>
        </p:nvSpPr>
        <p:spPr bwMode="auto">
          <a:xfrm>
            <a:off x="4057700" y="2366894"/>
            <a:ext cx="412257" cy="649914"/>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11" name="Picture 16" descr="Image result for hive">
            <a:extLst>
              <a:ext uri="{FF2B5EF4-FFF2-40B4-BE49-F238E27FC236}">
                <a16:creationId xmlns:a16="http://schemas.microsoft.com/office/drawing/2014/main" id="{33E0EBAC-058A-46DA-824D-57D059446E7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67355" y="2499901"/>
            <a:ext cx="184316" cy="13190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11">
            <a:extLst>
              <a:ext uri="{FF2B5EF4-FFF2-40B4-BE49-F238E27FC236}">
                <a16:creationId xmlns:a16="http://schemas.microsoft.com/office/drawing/2014/main" id="{9B6D79AA-5E37-4F55-9FAB-27A19143C639}"/>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4179222" y="2741217"/>
            <a:ext cx="170824" cy="141516"/>
          </a:xfrm>
          <a:prstGeom prst="rect">
            <a:avLst/>
          </a:prstGeom>
        </p:spPr>
      </p:pic>
      <p:pic>
        <p:nvPicPr>
          <p:cNvPr id="113" name="Picture 112">
            <a:extLst>
              <a:ext uri="{FF2B5EF4-FFF2-40B4-BE49-F238E27FC236}">
                <a16:creationId xmlns:a16="http://schemas.microsoft.com/office/drawing/2014/main" id="{A409C5EC-8AE0-4484-99C3-474A2ADFCAF5}"/>
              </a:ext>
            </a:extLst>
          </p:cNvPr>
          <p:cNvPicPr>
            <a:picLocks noChangeAspect="1"/>
          </p:cNvPicPr>
          <p:nvPr/>
        </p:nvPicPr>
        <p:blipFill>
          <a:blip r:embed="rId31" cstate="print">
            <a:grayscl/>
            <a:extLst>
              <a:ext uri="{28A0092B-C50C-407E-A947-70E740481C1C}">
                <a14:useLocalDpi xmlns:a14="http://schemas.microsoft.com/office/drawing/2010/main" val="0"/>
              </a:ext>
            </a:extLst>
          </a:blip>
          <a:stretch>
            <a:fillRect/>
          </a:stretch>
        </p:blipFill>
        <p:spPr>
          <a:xfrm>
            <a:off x="5327960" y="3793774"/>
            <a:ext cx="154489" cy="138581"/>
          </a:xfrm>
          <a:prstGeom prst="rect">
            <a:avLst/>
          </a:prstGeom>
        </p:spPr>
      </p:pic>
      <p:grpSp>
        <p:nvGrpSpPr>
          <p:cNvPr id="194" name="Group 193">
            <a:extLst>
              <a:ext uri="{FF2B5EF4-FFF2-40B4-BE49-F238E27FC236}">
                <a16:creationId xmlns:a16="http://schemas.microsoft.com/office/drawing/2014/main" id="{F560082C-BF6D-4EBC-844A-0B0B059DF663}"/>
              </a:ext>
            </a:extLst>
          </p:cNvPr>
          <p:cNvGrpSpPr/>
          <p:nvPr/>
        </p:nvGrpSpPr>
        <p:grpSpPr>
          <a:xfrm>
            <a:off x="364915" y="1643631"/>
            <a:ext cx="538679" cy="906652"/>
            <a:chOff x="648738" y="1779009"/>
            <a:chExt cx="957651" cy="1611825"/>
          </a:xfrm>
        </p:grpSpPr>
        <p:cxnSp>
          <p:nvCxnSpPr>
            <p:cNvPr id="195" name="Straight Connector 194">
              <a:extLst>
                <a:ext uri="{FF2B5EF4-FFF2-40B4-BE49-F238E27FC236}">
                  <a16:creationId xmlns:a16="http://schemas.microsoft.com/office/drawing/2014/main" id="{DC33CC25-80C9-44E3-9342-1F8C5829B9B3}"/>
                </a:ext>
              </a:extLst>
            </p:cNvPr>
            <p:cNvCxnSpPr>
              <a:cxnSpLocks/>
            </p:cNvCxnSpPr>
            <p:nvPr/>
          </p:nvCxnSpPr>
          <p:spPr bwMode="auto">
            <a:xfrm>
              <a:off x="648738" y="1786422"/>
              <a:ext cx="690734" cy="0"/>
            </a:xfrm>
            <a:prstGeom prst="line">
              <a:avLst/>
            </a:prstGeom>
            <a:noFill/>
            <a:ln w="19050" algn="ctr">
              <a:solidFill>
                <a:sysClr val="window" lastClr="FFFFFF">
                  <a:lumMod val="75000"/>
                </a:sysClr>
              </a:solidFill>
              <a:round/>
              <a:headEnd type="none" w="med" len="med"/>
              <a:tailEnd type="none" w="med" len="med"/>
            </a:ln>
          </p:spPr>
        </p:cxnSp>
        <p:cxnSp>
          <p:nvCxnSpPr>
            <p:cNvPr id="196" name="Straight Connector 195">
              <a:extLst>
                <a:ext uri="{FF2B5EF4-FFF2-40B4-BE49-F238E27FC236}">
                  <a16:creationId xmlns:a16="http://schemas.microsoft.com/office/drawing/2014/main" id="{1F17210E-CF17-4328-B02F-25338786E2DD}"/>
                </a:ext>
              </a:extLst>
            </p:cNvPr>
            <p:cNvCxnSpPr/>
            <p:nvPr/>
          </p:nvCxnSpPr>
          <p:spPr bwMode="auto">
            <a:xfrm>
              <a:off x="1337001" y="1779009"/>
              <a:ext cx="0" cy="1611825"/>
            </a:xfrm>
            <a:prstGeom prst="line">
              <a:avLst/>
            </a:prstGeom>
            <a:noFill/>
            <a:ln w="19050" algn="ctr">
              <a:solidFill>
                <a:sysClr val="window" lastClr="FFFFFF">
                  <a:lumMod val="75000"/>
                </a:sysClr>
              </a:solidFill>
              <a:round/>
              <a:headEnd type="none" w="med" len="med"/>
              <a:tailEnd type="none" w="med" len="med"/>
            </a:ln>
          </p:spPr>
        </p:cxnSp>
        <p:cxnSp>
          <p:nvCxnSpPr>
            <p:cNvPr id="197" name="Straight Arrow Connector 196">
              <a:extLst>
                <a:ext uri="{FF2B5EF4-FFF2-40B4-BE49-F238E27FC236}">
                  <a16:creationId xmlns:a16="http://schemas.microsoft.com/office/drawing/2014/main" id="{B7A8B091-8F51-451C-B612-963446F35DE9}"/>
                </a:ext>
              </a:extLst>
            </p:cNvPr>
            <p:cNvCxnSpPr/>
            <p:nvPr/>
          </p:nvCxnSpPr>
          <p:spPr bwMode="auto">
            <a:xfrm>
              <a:off x="1339472" y="3380950"/>
              <a:ext cx="266917" cy="0"/>
            </a:xfrm>
            <a:prstGeom prst="straightConnector1">
              <a:avLst/>
            </a:prstGeom>
            <a:noFill/>
            <a:ln w="19050" algn="ctr">
              <a:solidFill>
                <a:sysClr val="window" lastClr="FFFFFF">
                  <a:lumMod val="75000"/>
                </a:sysClr>
              </a:solidFill>
              <a:round/>
              <a:headEnd type="none" w="med" len="med"/>
              <a:tailEnd type="triangle"/>
            </a:ln>
          </p:spPr>
        </p:cxnSp>
      </p:grpSp>
      <p:pic>
        <p:nvPicPr>
          <p:cNvPr id="198" name="Picture 6" descr="Image result for Azure R">
            <a:extLst>
              <a:ext uri="{FF2B5EF4-FFF2-40B4-BE49-F238E27FC236}">
                <a16:creationId xmlns:a16="http://schemas.microsoft.com/office/drawing/2014/main" id="{21645833-5869-45A4-8062-DB0EBAE8906D}"/>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553279" y="1719137"/>
            <a:ext cx="180303" cy="148532"/>
          </a:xfrm>
          <a:prstGeom prst="rect">
            <a:avLst/>
          </a:prstGeom>
          <a:noFill/>
          <a:extLst>
            <a:ext uri="{909E8E84-426E-40DD-AFC4-6F175D3DCCD1}">
              <a14:hiddenFill xmlns:a14="http://schemas.microsoft.com/office/drawing/2010/main">
                <a:solidFill>
                  <a:srgbClr val="FFFFFF"/>
                </a:solidFill>
              </a14:hiddenFill>
            </a:ext>
          </a:extLst>
        </p:spPr>
      </p:pic>
      <p:sp>
        <p:nvSpPr>
          <p:cNvPr id="199" name="Content Placeholder 2">
            <a:extLst>
              <a:ext uri="{FF2B5EF4-FFF2-40B4-BE49-F238E27FC236}">
                <a16:creationId xmlns:a16="http://schemas.microsoft.com/office/drawing/2014/main" id="{227512C1-A60E-4C94-9F50-12C3CCA5018F}"/>
              </a:ext>
            </a:extLst>
          </p:cNvPr>
          <p:cNvSpPr txBox="1">
            <a:spLocks/>
          </p:cNvSpPr>
          <p:nvPr/>
        </p:nvSpPr>
        <p:spPr>
          <a:xfrm>
            <a:off x="167268" y="667003"/>
            <a:ext cx="6172200"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Solution pattern enables standard analytics and reporting capability with tools, such as, Power BI and Azure Analysis Services</a:t>
            </a:r>
          </a:p>
        </p:txBody>
      </p:sp>
      <p:sp>
        <p:nvSpPr>
          <p:cNvPr id="120" name="TextBox 119">
            <a:extLst>
              <a:ext uri="{FF2B5EF4-FFF2-40B4-BE49-F238E27FC236}">
                <a16:creationId xmlns:a16="http://schemas.microsoft.com/office/drawing/2014/main" id="{72310652-8CEE-4345-9011-B92F3CD70573}"/>
              </a:ext>
            </a:extLst>
          </p:cNvPr>
          <p:cNvSpPr txBox="1"/>
          <p:nvPr/>
        </p:nvSpPr>
        <p:spPr>
          <a:xfrm>
            <a:off x="4954208" y="3818030"/>
            <a:ext cx="656125"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DAU Toolkit</a:t>
            </a:r>
          </a:p>
        </p:txBody>
      </p:sp>
    </p:spTree>
    <p:custDataLst>
      <p:tags r:id="rId1"/>
    </p:custDataLst>
    <p:extLst>
      <p:ext uri="{BB962C8B-B14F-4D97-AF65-F5344CB8AC3E}">
        <p14:creationId xmlns:p14="http://schemas.microsoft.com/office/powerpoint/2010/main" val="409043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EA8-8B16-4E26-85CA-CFEB71537EE6}"/>
              </a:ext>
            </a:extLst>
          </p:cNvPr>
          <p:cNvSpPr>
            <a:spLocks noGrp="1"/>
          </p:cNvSpPr>
          <p:nvPr>
            <p:ph type="title"/>
          </p:nvPr>
        </p:nvSpPr>
        <p:spPr/>
        <p:txBody>
          <a:bodyPr/>
          <a:lstStyle/>
          <a:p>
            <a:r>
              <a:rPr lang="en-US" dirty="0"/>
              <a:t>Solution Pattern – Machine Learning and Data Science Model (5 of 10)</a:t>
            </a:r>
          </a:p>
        </p:txBody>
      </p:sp>
      <p:sp>
        <p:nvSpPr>
          <p:cNvPr id="3" name="Slide Number Placeholder 2">
            <a:extLst>
              <a:ext uri="{FF2B5EF4-FFF2-40B4-BE49-F238E27FC236}">
                <a16:creationId xmlns:a16="http://schemas.microsoft.com/office/drawing/2014/main" id="{7325478C-E4EA-48AA-AB47-377F85BF406D}"/>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11</a:t>
            </a:fld>
            <a:r>
              <a:rPr lang="en-US" altLang="en-US" dirty="0">
                <a:solidFill>
                  <a:srgbClr val="FFFFFF">
                    <a:lumMod val="50000"/>
                  </a:srgbClr>
                </a:solidFill>
              </a:rPr>
              <a:t>  ::</a:t>
            </a:r>
          </a:p>
        </p:txBody>
      </p:sp>
      <p:sp>
        <p:nvSpPr>
          <p:cNvPr id="4" name="Rectangle: Rounded Corners 3">
            <a:extLst>
              <a:ext uri="{FF2B5EF4-FFF2-40B4-BE49-F238E27FC236}">
                <a16:creationId xmlns:a16="http://schemas.microsoft.com/office/drawing/2014/main" id="{9823C66A-D8D9-4541-B154-D6EEB65B3FA2}"/>
              </a:ext>
            </a:extLst>
          </p:cNvPr>
          <p:cNvSpPr/>
          <p:nvPr/>
        </p:nvSpPr>
        <p:spPr bwMode="auto">
          <a:xfrm>
            <a:off x="2023542" y="1570149"/>
            <a:ext cx="1715236" cy="392992"/>
          </a:xfrm>
          <a:prstGeom prst="roundRect">
            <a:avLst/>
          </a:prstGeom>
          <a:solidFill>
            <a:sysClr val="window" lastClr="FFFFFF">
              <a:lumMod val="65000"/>
            </a:sysClr>
          </a:solidFill>
          <a:ln w="9525" cap="flat" cmpd="sng" algn="ctr">
            <a:solidFill>
              <a:sysClr val="window" lastClr="FFFFFF">
                <a:lumMod val="85000"/>
              </a:sys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5" name="Rectangle 4">
            <a:extLst>
              <a:ext uri="{FF2B5EF4-FFF2-40B4-BE49-F238E27FC236}">
                <a16:creationId xmlns:a16="http://schemas.microsoft.com/office/drawing/2014/main" id="{CA693D4C-C934-454B-B832-46145FEABD47}"/>
              </a:ext>
            </a:extLst>
          </p:cNvPr>
          <p:cNvSpPr/>
          <p:nvPr/>
        </p:nvSpPr>
        <p:spPr bwMode="auto">
          <a:xfrm>
            <a:off x="3227216" y="1691359"/>
            <a:ext cx="469600"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 name="Rectangle 5">
            <a:extLst>
              <a:ext uri="{FF2B5EF4-FFF2-40B4-BE49-F238E27FC236}">
                <a16:creationId xmlns:a16="http://schemas.microsoft.com/office/drawing/2014/main" id="{9ABA1884-41A8-4F41-BC94-735ED9163287}"/>
              </a:ext>
            </a:extLst>
          </p:cNvPr>
          <p:cNvSpPr/>
          <p:nvPr/>
        </p:nvSpPr>
        <p:spPr bwMode="auto">
          <a:xfrm>
            <a:off x="58723" y="1502587"/>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7" name="Rectangle 6">
            <a:extLst>
              <a:ext uri="{FF2B5EF4-FFF2-40B4-BE49-F238E27FC236}">
                <a16:creationId xmlns:a16="http://schemas.microsoft.com/office/drawing/2014/main" id="{A55675C1-2C04-47E9-A7FC-5A672E9323B6}"/>
              </a:ext>
            </a:extLst>
          </p:cNvPr>
          <p:cNvSpPr/>
          <p:nvPr/>
        </p:nvSpPr>
        <p:spPr bwMode="auto">
          <a:xfrm>
            <a:off x="2189210" y="2410582"/>
            <a:ext cx="875838" cy="569335"/>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8" name="Rectangle 7">
            <a:extLst>
              <a:ext uri="{FF2B5EF4-FFF2-40B4-BE49-F238E27FC236}">
                <a16:creationId xmlns:a16="http://schemas.microsoft.com/office/drawing/2014/main" id="{1B051997-5B03-4F34-8748-561CB6540499}"/>
              </a:ext>
            </a:extLst>
          </p:cNvPr>
          <p:cNvSpPr/>
          <p:nvPr/>
        </p:nvSpPr>
        <p:spPr bwMode="auto">
          <a:xfrm>
            <a:off x="4942308" y="3767454"/>
            <a:ext cx="412258" cy="18178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63" dirty="0">
              <a:solidFill>
                <a:prstClr val="black"/>
              </a:solidFill>
              <a:latin typeface="Calibri"/>
            </a:endParaRPr>
          </a:p>
        </p:txBody>
      </p:sp>
      <p:sp>
        <p:nvSpPr>
          <p:cNvPr id="9" name="Rectangle 8">
            <a:extLst>
              <a:ext uri="{FF2B5EF4-FFF2-40B4-BE49-F238E27FC236}">
                <a16:creationId xmlns:a16="http://schemas.microsoft.com/office/drawing/2014/main" id="{98ABEF40-BBCE-4B18-BF16-1E8F769AF124}"/>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0" name="Rectangle: Rounded Corners 9">
            <a:extLst>
              <a:ext uri="{FF2B5EF4-FFF2-40B4-BE49-F238E27FC236}">
                <a16:creationId xmlns:a16="http://schemas.microsoft.com/office/drawing/2014/main" id="{81ED5041-229A-4544-8B57-4CB46049EEBA}"/>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prstClr val="black"/>
              </a:solidFill>
              <a:latin typeface="Calibri"/>
            </a:endParaRPr>
          </a:p>
        </p:txBody>
      </p:sp>
      <p:sp>
        <p:nvSpPr>
          <p:cNvPr id="11" name="Rectangle 10">
            <a:extLst>
              <a:ext uri="{FF2B5EF4-FFF2-40B4-BE49-F238E27FC236}">
                <a16:creationId xmlns:a16="http://schemas.microsoft.com/office/drawing/2014/main" id="{0C8CA969-7AA3-4D8F-9E9E-BD4DFEAAEF71}"/>
              </a:ext>
            </a:extLst>
          </p:cNvPr>
          <p:cNvSpPr/>
          <p:nvPr/>
        </p:nvSpPr>
        <p:spPr bwMode="auto">
          <a:xfrm>
            <a:off x="58722" y="2684457"/>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2" name="Rectangle 11">
            <a:extLst>
              <a:ext uri="{FF2B5EF4-FFF2-40B4-BE49-F238E27FC236}">
                <a16:creationId xmlns:a16="http://schemas.microsoft.com/office/drawing/2014/main" id="{F426BE51-8495-4A85-B875-1DF460661236}"/>
              </a:ext>
            </a:extLst>
          </p:cNvPr>
          <p:cNvSpPr/>
          <p:nvPr/>
        </p:nvSpPr>
        <p:spPr bwMode="auto">
          <a:xfrm>
            <a:off x="58723" y="2093521"/>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3" name="Rectangle: Rounded Corners 12">
            <a:extLst>
              <a:ext uri="{FF2B5EF4-FFF2-40B4-BE49-F238E27FC236}">
                <a16:creationId xmlns:a16="http://schemas.microsoft.com/office/drawing/2014/main" id="{1566973F-D6EF-4B72-A181-2920036052D8}"/>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prstClr val="black"/>
                </a:solidFill>
                <a:latin typeface="Calibri"/>
              </a:rPr>
              <a:t>Stage Server</a:t>
            </a:r>
          </a:p>
        </p:txBody>
      </p:sp>
      <p:sp>
        <p:nvSpPr>
          <p:cNvPr id="14" name="TextBox 13">
            <a:extLst>
              <a:ext uri="{FF2B5EF4-FFF2-40B4-BE49-F238E27FC236}">
                <a16:creationId xmlns:a16="http://schemas.microsoft.com/office/drawing/2014/main" id="{C6EF4538-66C0-41EB-894E-13E0D0CA87D9}"/>
              </a:ext>
            </a:extLst>
          </p:cNvPr>
          <p:cNvSpPr txBox="1"/>
          <p:nvPr/>
        </p:nvSpPr>
        <p:spPr>
          <a:xfrm>
            <a:off x="75693" y="2083186"/>
            <a:ext cx="302966"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Source DBs</a:t>
            </a:r>
          </a:p>
        </p:txBody>
      </p:sp>
      <p:sp>
        <p:nvSpPr>
          <p:cNvPr id="15" name="TextBox 14">
            <a:extLst>
              <a:ext uri="{FF2B5EF4-FFF2-40B4-BE49-F238E27FC236}">
                <a16:creationId xmlns:a16="http://schemas.microsoft.com/office/drawing/2014/main" id="{CDD67F03-464A-4A9D-B957-6A8299AA9571}"/>
              </a:ext>
            </a:extLst>
          </p:cNvPr>
          <p:cNvSpPr txBox="1"/>
          <p:nvPr/>
        </p:nvSpPr>
        <p:spPr>
          <a:xfrm>
            <a:off x="21951" y="2686134"/>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Source Data Extracts</a:t>
            </a:r>
          </a:p>
        </p:txBody>
      </p:sp>
      <p:pic>
        <p:nvPicPr>
          <p:cNvPr id="16" name="Picture 6" descr="Image result for apache nifi">
            <a:extLst>
              <a:ext uri="{FF2B5EF4-FFF2-40B4-BE49-F238E27FC236}">
                <a16:creationId xmlns:a16="http://schemas.microsoft.com/office/drawing/2014/main" id="{0DA43BD4-1DC4-4D3F-BAF8-35505B8C62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DA347CBF-F503-4EB9-B0FF-C6B2720A711C}"/>
              </a:ext>
            </a:extLst>
          </p:cNvPr>
          <p:cNvCxnSpPr>
            <a:cxnSpLocks/>
          </p:cNvCxnSpPr>
          <p:nvPr/>
        </p:nvCxnSpPr>
        <p:spPr bwMode="auto">
          <a:xfrm>
            <a:off x="1725232" y="1214299"/>
            <a:ext cx="0" cy="2787300"/>
          </a:xfrm>
          <a:prstGeom prst="line">
            <a:avLst/>
          </a:prstGeom>
          <a:noFill/>
          <a:ln w="19050" algn="ctr">
            <a:solidFill>
              <a:srgbClr val="BB1654">
                <a:lumMod val="40000"/>
                <a:lumOff val="60000"/>
              </a:srgbClr>
            </a:solidFill>
            <a:prstDash val="sysDash"/>
            <a:round/>
            <a:headEnd type="none" w="med" len="med"/>
            <a:tailEnd/>
          </a:ln>
        </p:spPr>
      </p:cxnSp>
      <p:sp>
        <p:nvSpPr>
          <p:cNvPr id="18" name="Flowchart: Alternate Process 17">
            <a:extLst>
              <a:ext uri="{FF2B5EF4-FFF2-40B4-BE49-F238E27FC236}">
                <a16:creationId xmlns:a16="http://schemas.microsoft.com/office/drawing/2014/main" id="{7FD3E452-967A-4678-AAC6-85413E40CA46}"/>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a:endParaRPr>
          </a:p>
        </p:txBody>
      </p:sp>
      <p:cxnSp>
        <p:nvCxnSpPr>
          <p:cNvPr id="19" name="Connector: Elbow 18">
            <a:extLst>
              <a:ext uri="{FF2B5EF4-FFF2-40B4-BE49-F238E27FC236}">
                <a16:creationId xmlns:a16="http://schemas.microsoft.com/office/drawing/2014/main" id="{0887D828-D2D9-4B30-8C06-7A57C7AD9A84}"/>
              </a:ext>
            </a:extLst>
          </p:cNvPr>
          <p:cNvCxnSpPr>
            <a:cxnSpLocks/>
            <a:stCxn id="10" idx="3"/>
          </p:cNvCxnSpPr>
          <p:nvPr/>
        </p:nvCxnSpPr>
        <p:spPr bwMode="auto">
          <a:xfrm>
            <a:off x="1269167" y="2607508"/>
            <a:ext cx="379565" cy="23820"/>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0" name="Connector: Elbow 19">
            <a:extLst>
              <a:ext uri="{FF2B5EF4-FFF2-40B4-BE49-F238E27FC236}">
                <a16:creationId xmlns:a16="http://schemas.microsoft.com/office/drawing/2014/main" id="{0000299B-DAE0-4BF2-A9B5-1977AE6A75BD}"/>
              </a:ext>
            </a:extLst>
          </p:cNvPr>
          <p:cNvCxnSpPr>
            <a:cxnSpLocks/>
            <a:stCxn id="18" idx="3"/>
            <a:endCxn id="7" idx="1"/>
          </p:cNvCxnSpPr>
          <p:nvPr/>
        </p:nvCxnSpPr>
        <p:spPr bwMode="auto">
          <a:xfrm>
            <a:off x="1805001" y="2385017"/>
            <a:ext cx="384209" cy="310232"/>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1" name="Straight Arrow Connector 20">
            <a:extLst>
              <a:ext uri="{FF2B5EF4-FFF2-40B4-BE49-F238E27FC236}">
                <a16:creationId xmlns:a16="http://schemas.microsoft.com/office/drawing/2014/main" id="{EF39D54A-E939-4826-847A-B20D079C827A}"/>
              </a:ext>
            </a:extLst>
          </p:cNvPr>
          <p:cNvCxnSpPr>
            <a:cxnSpLocks/>
            <a:stCxn id="10" idx="2"/>
            <a:endCxn id="13" idx="0"/>
          </p:cNvCxnSpPr>
          <p:nvPr/>
        </p:nvCxnSpPr>
        <p:spPr bwMode="auto">
          <a:xfrm>
            <a:off x="1115060" y="2735097"/>
            <a:ext cx="1632" cy="127080"/>
          </a:xfrm>
          <a:prstGeom prst="straightConnector1">
            <a:avLst/>
          </a:prstGeom>
          <a:noFill/>
          <a:ln w="19050" algn="ctr">
            <a:solidFill>
              <a:sysClr val="window" lastClr="FFFFFF">
                <a:lumMod val="75000"/>
              </a:sysClr>
            </a:solidFill>
            <a:round/>
            <a:headEnd type="triangle"/>
            <a:tailEnd type="triangle"/>
          </a:ln>
        </p:spPr>
      </p:cxnSp>
      <p:cxnSp>
        <p:nvCxnSpPr>
          <p:cNvPr id="22" name="Connector: Elbow 21">
            <a:extLst>
              <a:ext uri="{FF2B5EF4-FFF2-40B4-BE49-F238E27FC236}">
                <a16:creationId xmlns:a16="http://schemas.microsoft.com/office/drawing/2014/main" id="{80802D00-156C-40F9-AF93-5F47A72AA258}"/>
              </a:ext>
            </a:extLst>
          </p:cNvPr>
          <p:cNvCxnSpPr>
            <a:cxnSpLocks/>
            <a:stCxn id="12" idx="3"/>
            <a:endCxn id="27" idx="1"/>
          </p:cNvCxnSpPr>
          <p:nvPr/>
        </p:nvCxnSpPr>
        <p:spPr bwMode="auto">
          <a:xfrm>
            <a:off x="364915" y="2238734"/>
            <a:ext cx="538679" cy="488778"/>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pic>
        <p:nvPicPr>
          <p:cNvPr id="23" name="Picture 22">
            <a:extLst>
              <a:ext uri="{FF2B5EF4-FFF2-40B4-BE49-F238E27FC236}">
                <a16:creationId xmlns:a16="http://schemas.microsoft.com/office/drawing/2014/main" id="{4EFFA150-BCF6-438A-BAC9-6E6EE0E2BB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5" y="2186494"/>
            <a:ext cx="187751" cy="161116"/>
          </a:xfrm>
          <a:prstGeom prst="rect">
            <a:avLst/>
          </a:prstGeom>
        </p:spPr>
      </p:pic>
      <p:pic>
        <p:nvPicPr>
          <p:cNvPr id="24" name="Picture 23">
            <a:extLst>
              <a:ext uri="{FF2B5EF4-FFF2-40B4-BE49-F238E27FC236}">
                <a16:creationId xmlns:a16="http://schemas.microsoft.com/office/drawing/2014/main" id="{04F123F0-EEB0-4E72-A3B2-64EEF273EF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97" y="2856277"/>
            <a:ext cx="84361" cy="116281"/>
          </a:xfrm>
          <a:prstGeom prst="rect">
            <a:avLst/>
          </a:prstGeom>
        </p:spPr>
      </p:pic>
      <p:pic>
        <p:nvPicPr>
          <p:cNvPr id="25" name="Picture 24">
            <a:extLst>
              <a:ext uri="{FF2B5EF4-FFF2-40B4-BE49-F238E27FC236}">
                <a16:creationId xmlns:a16="http://schemas.microsoft.com/office/drawing/2014/main" id="{C2B6BB2B-1067-40D8-8902-A5C11F11D9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309" y="2857929"/>
            <a:ext cx="84361" cy="116281"/>
          </a:xfrm>
          <a:prstGeom prst="rect">
            <a:avLst/>
          </a:prstGeom>
        </p:spPr>
      </p:pic>
      <p:sp>
        <p:nvSpPr>
          <p:cNvPr id="26" name="TextBox 25">
            <a:extLst>
              <a:ext uri="{FF2B5EF4-FFF2-40B4-BE49-F238E27FC236}">
                <a16:creationId xmlns:a16="http://schemas.microsoft.com/office/drawing/2014/main" id="{DBCE29D1-2602-40FA-849A-6B8276BF6818}"/>
              </a:ext>
            </a:extLst>
          </p:cNvPr>
          <p:cNvSpPr txBox="1"/>
          <p:nvPr/>
        </p:nvSpPr>
        <p:spPr>
          <a:xfrm>
            <a:off x="998392" y="2317621"/>
            <a:ext cx="26333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Extract</a:t>
            </a:r>
          </a:p>
        </p:txBody>
      </p:sp>
      <p:sp>
        <p:nvSpPr>
          <p:cNvPr id="27" name="Rectangle 26">
            <a:extLst>
              <a:ext uri="{FF2B5EF4-FFF2-40B4-BE49-F238E27FC236}">
                <a16:creationId xmlns:a16="http://schemas.microsoft.com/office/drawing/2014/main" id="{53AA45CD-DE78-4611-907D-A712D3BBADE9}"/>
              </a:ext>
            </a:extLst>
          </p:cNvPr>
          <p:cNvSpPr/>
          <p:nvPr/>
        </p:nvSpPr>
        <p:spPr bwMode="auto">
          <a:xfrm>
            <a:off x="903594" y="2422061"/>
            <a:ext cx="427715" cy="610902"/>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28" name="TextBox 27">
            <a:extLst>
              <a:ext uri="{FF2B5EF4-FFF2-40B4-BE49-F238E27FC236}">
                <a16:creationId xmlns:a16="http://schemas.microsoft.com/office/drawing/2014/main" id="{8D60A3D5-70EC-4734-B1F6-7A37F18D8F1F}"/>
              </a:ext>
            </a:extLst>
          </p:cNvPr>
          <p:cNvSpPr txBox="1"/>
          <p:nvPr/>
        </p:nvSpPr>
        <p:spPr>
          <a:xfrm>
            <a:off x="2140719" y="3003775"/>
            <a:ext cx="1035654" cy="242502"/>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Common Ingest &amp; Data Processing Framework</a:t>
            </a:r>
          </a:p>
          <a:p>
            <a:pPr algn="ctr" defTabSz="514350" eaLnBrk="1" hangingPunct="1"/>
            <a:r>
              <a:rPr lang="en-US" sz="450" dirty="0">
                <a:solidFill>
                  <a:prstClr val="black"/>
                </a:solidFill>
                <a:latin typeface="Calibri"/>
              </a:rPr>
              <a:t>(HDInsight Compute Clusters)</a:t>
            </a:r>
          </a:p>
        </p:txBody>
      </p:sp>
      <p:sp>
        <p:nvSpPr>
          <p:cNvPr id="29" name="Rectangle 28">
            <a:extLst>
              <a:ext uri="{FF2B5EF4-FFF2-40B4-BE49-F238E27FC236}">
                <a16:creationId xmlns:a16="http://schemas.microsoft.com/office/drawing/2014/main" id="{CA7CD556-0B41-4411-A411-3A2BD5DA9091}"/>
              </a:ext>
            </a:extLst>
          </p:cNvPr>
          <p:cNvSpPr/>
          <p:nvPr/>
        </p:nvSpPr>
        <p:spPr bwMode="auto">
          <a:xfrm>
            <a:off x="3497780" y="3022510"/>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0" name="Picture 16" descr="Image result for hive">
            <a:extLst>
              <a:ext uri="{FF2B5EF4-FFF2-40B4-BE49-F238E27FC236}">
                <a16:creationId xmlns:a16="http://schemas.microsoft.com/office/drawing/2014/main" id="{CA0EAD8E-1EA8-4679-874A-E4C9AEFCBEB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0537" y="3067196"/>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CB81EA-A052-4510-81C9-469E7C554243}"/>
              </a:ext>
            </a:extLst>
          </p:cNvPr>
          <p:cNvSpPr txBox="1"/>
          <p:nvPr/>
        </p:nvSpPr>
        <p:spPr>
          <a:xfrm>
            <a:off x="3247946" y="3096302"/>
            <a:ext cx="369117"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Enriched </a:t>
            </a:r>
          </a:p>
        </p:txBody>
      </p:sp>
      <p:sp>
        <p:nvSpPr>
          <p:cNvPr id="32" name="Rectangle 31">
            <a:extLst>
              <a:ext uri="{FF2B5EF4-FFF2-40B4-BE49-F238E27FC236}">
                <a16:creationId xmlns:a16="http://schemas.microsoft.com/office/drawing/2014/main" id="{C1617C38-98F8-470F-87B7-25FE76817601}"/>
              </a:ext>
            </a:extLst>
          </p:cNvPr>
          <p:cNvSpPr/>
          <p:nvPr/>
        </p:nvSpPr>
        <p:spPr bwMode="auto">
          <a:xfrm>
            <a:off x="4983188" y="3286209"/>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3" name="Picture 2" descr="Image result for azure cloud image">
            <a:extLst>
              <a:ext uri="{FF2B5EF4-FFF2-40B4-BE49-F238E27FC236}">
                <a16:creationId xmlns:a16="http://schemas.microsoft.com/office/drawing/2014/main" id="{BC1F458B-0D1D-41F7-ADEE-1CB64B1AC7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3543" y="1248252"/>
            <a:ext cx="711209" cy="25037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670C120-9F12-4EE2-948B-7A04D77CB98D}"/>
              </a:ext>
            </a:extLst>
          </p:cNvPr>
          <p:cNvSpPr/>
          <p:nvPr/>
        </p:nvSpPr>
        <p:spPr bwMode="auto">
          <a:xfrm>
            <a:off x="3425787" y="2837821"/>
            <a:ext cx="422216" cy="708980"/>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35" name="Rectangle 34">
            <a:extLst>
              <a:ext uri="{FF2B5EF4-FFF2-40B4-BE49-F238E27FC236}">
                <a16:creationId xmlns:a16="http://schemas.microsoft.com/office/drawing/2014/main" id="{FAC62251-5C0E-4D15-A224-6BD24C338D99}"/>
              </a:ext>
            </a:extLst>
          </p:cNvPr>
          <p:cNvSpPr/>
          <p:nvPr/>
        </p:nvSpPr>
        <p:spPr bwMode="auto">
          <a:xfrm>
            <a:off x="58722" y="3863065"/>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36" name="TextBox 35">
            <a:extLst>
              <a:ext uri="{FF2B5EF4-FFF2-40B4-BE49-F238E27FC236}">
                <a16:creationId xmlns:a16="http://schemas.microsoft.com/office/drawing/2014/main" id="{C6E51F6B-EDA1-4601-BEB2-DE3F636AF954}"/>
              </a:ext>
            </a:extLst>
          </p:cNvPr>
          <p:cNvSpPr txBox="1"/>
          <p:nvPr/>
        </p:nvSpPr>
        <p:spPr>
          <a:xfrm>
            <a:off x="34047" y="3836608"/>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User Defined  Data Sets</a:t>
            </a:r>
          </a:p>
        </p:txBody>
      </p:sp>
      <p:sp>
        <p:nvSpPr>
          <p:cNvPr id="37" name="Rectangle 36">
            <a:extLst>
              <a:ext uri="{FF2B5EF4-FFF2-40B4-BE49-F238E27FC236}">
                <a16:creationId xmlns:a16="http://schemas.microsoft.com/office/drawing/2014/main" id="{6596BC66-CEE9-4A33-A063-11AC0806C740}"/>
              </a:ext>
            </a:extLst>
          </p:cNvPr>
          <p:cNvSpPr/>
          <p:nvPr/>
        </p:nvSpPr>
        <p:spPr bwMode="auto">
          <a:xfrm>
            <a:off x="3494989" y="3280535"/>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8" name="Picture 16" descr="Image result for hive">
            <a:extLst>
              <a:ext uri="{FF2B5EF4-FFF2-40B4-BE49-F238E27FC236}">
                <a16:creationId xmlns:a16="http://schemas.microsoft.com/office/drawing/2014/main" id="{85730091-D18A-467E-A785-D3F4A5DA21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8838" y="3308160"/>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A6E726B-973E-4824-9EC3-099CDDA6FABC}"/>
              </a:ext>
            </a:extLst>
          </p:cNvPr>
          <p:cNvSpPr txBox="1"/>
          <p:nvPr/>
        </p:nvSpPr>
        <p:spPr>
          <a:xfrm>
            <a:off x="4174852" y="1911084"/>
            <a:ext cx="661960" cy="181845"/>
          </a:xfrm>
          <a:prstGeom prst="rect">
            <a:avLst/>
          </a:prstGeom>
          <a:noFill/>
        </p:spPr>
        <p:txBody>
          <a:bodyPr wrap="square" lIns="0" tIns="0" rIns="0" bIns="0" rtlCol="0">
            <a:spAutoFit/>
          </a:bodyPr>
          <a:lstStyle/>
          <a:p>
            <a:pPr algn="ctr" defTabSz="514350" eaLnBrk="1" hangingPunct="1"/>
            <a:r>
              <a:rPr lang="en-US" sz="591" dirty="0">
                <a:solidFill>
                  <a:prstClr val="black"/>
                </a:solidFill>
                <a:latin typeface="Calibri"/>
              </a:rPr>
              <a:t>Tenant Data</a:t>
            </a:r>
          </a:p>
          <a:p>
            <a:pPr algn="ctr" defTabSz="514350" eaLnBrk="1" hangingPunct="1"/>
            <a:r>
              <a:rPr lang="en-US" sz="591" dirty="0">
                <a:solidFill>
                  <a:prstClr val="black"/>
                </a:solidFill>
                <a:latin typeface="Calibri"/>
              </a:rPr>
              <a:t> Mart/Store</a:t>
            </a:r>
          </a:p>
        </p:txBody>
      </p:sp>
      <p:sp>
        <p:nvSpPr>
          <p:cNvPr id="40" name="Rectangle 39">
            <a:extLst>
              <a:ext uri="{FF2B5EF4-FFF2-40B4-BE49-F238E27FC236}">
                <a16:creationId xmlns:a16="http://schemas.microsoft.com/office/drawing/2014/main" id="{449FC039-860D-4543-B9D2-126A5F862D35}"/>
              </a:ext>
            </a:extLst>
          </p:cNvPr>
          <p:cNvSpPr/>
          <p:nvPr/>
        </p:nvSpPr>
        <p:spPr bwMode="auto">
          <a:xfrm>
            <a:off x="4986929" y="3102983"/>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41" name="TextBox 40">
            <a:extLst>
              <a:ext uri="{FF2B5EF4-FFF2-40B4-BE49-F238E27FC236}">
                <a16:creationId xmlns:a16="http://schemas.microsoft.com/office/drawing/2014/main" id="{AAB6EA40-C67C-4A80-8C02-635F1C2D767E}"/>
              </a:ext>
            </a:extLst>
          </p:cNvPr>
          <p:cNvSpPr txBox="1"/>
          <p:nvPr/>
        </p:nvSpPr>
        <p:spPr>
          <a:xfrm>
            <a:off x="4942880" y="3120646"/>
            <a:ext cx="411684"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Hive LLAP </a:t>
            </a:r>
          </a:p>
          <a:p>
            <a:pPr algn="ctr" defTabSz="514350" eaLnBrk="1" hangingPunct="1"/>
            <a:r>
              <a:rPr lang="en-US" sz="450" dirty="0">
                <a:solidFill>
                  <a:prstClr val="black"/>
                </a:solidFill>
                <a:latin typeface="Calibri"/>
              </a:rPr>
              <a:t>Cluster</a:t>
            </a:r>
          </a:p>
        </p:txBody>
      </p:sp>
      <p:cxnSp>
        <p:nvCxnSpPr>
          <p:cNvPr id="42" name="Connector: Elbow 41">
            <a:extLst>
              <a:ext uri="{FF2B5EF4-FFF2-40B4-BE49-F238E27FC236}">
                <a16:creationId xmlns:a16="http://schemas.microsoft.com/office/drawing/2014/main" id="{FDFE0C4E-734A-46D0-A698-1375BB03DD90}"/>
              </a:ext>
            </a:extLst>
          </p:cNvPr>
          <p:cNvCxnSpPr>
            <a:cxnSpLocks/>
            <a:stCxn id="35" idx="3"/>
          </p:cNvCxnSpPr>
          <p:nvPr/>
        </p:nvCxnSpPr>
        <p:spPr bwMode="auto">
          <a:xfrm flipV="1">
            <a:off x="367929" y="3021082"/>
            <a:ext cx="848102" cy="986381"/>
          </a:xfrm>
          <a:prstGeom prst="bentConnector2">
            <a:avLst/>
          </a:prstGeom>
          <a:noFill/>
          <a:ln w="19050" algn="ctr">
            <a:solidFill>
              <a:sysClr val="windowText" lastClr="000000">
                <a:lumMod val="50000"/>
                <a:lumOff val="50000"/>
              </a:sysClr>
            </a:solidFill>
            <a:round/>
            <a:headEnd type="none" w="med" len="med"/>
            <a:tailEnd type="triangle"/>
          </a:ln>
        </p:spPr>
      </p:cxnSp>
      <p:sp>
        <p:nvSpPr>
          <p:cNvPr id="43" name="TextBox 42">
            <a:extLst>
              <a:ext uri="{FF2B5EF4-FFF2-40B4-BE49-F238E27FC236}">
                <a16:creationId xmlns:a16="http://schemas.microsoft.com/office/drawing/2014/main" id="{59D6B9B3-32FB-4E5D-8F6C-2C3B68ABC711}"/>
              </a:ext>
            </a:extLst>
          </p:cNvPr>
          <p:cNvSpPr txBox="1"/>
          <p:nvPr/>
        </p:nvSpPr>
        <p:spPr>
          <a:xfrm>
            <a:off x="4782905" y="3997475"/>
            <a:ext cx="826101" cy="311367"/>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Authentication and Data Classification Based Security Policies</a:t>
            </a:r>
          </a:p>
          <a:p>
            <a:pPr algn="ctr" defTabSz="514350" eaLnBrk="1" hangingPunct="1"/>
            <a:r>
              <a:rPr lang="en-US" sz="506" dirty="0">
                <a:solidFill>
                  <a:prstClr val="black"/>
                </a:solidFill>
                <a:latin typeface="Calibri"/>
              </a:rPr>
              <a:t>(Security Central)</a:t>
            </a:r>
          </a:p>
        </p:txBody>
      </p:sp>
      <p:pic>
        <p:nvPicPr>
          <p:cNvPr id="44" name="Picture 43">
            <a:extLst>
              <a:ext uri="{FF2B5EF4-FFF2-40B4-BE49-F238E27FC236}">
                <a16:creationId xmlns:a16="http://schemas.microsoft.com/office/drawing/2014/main" id="{7DC8D4BB-D802-436A-9973-B705865D2AF4}"/>
              </a:ext>
            </a:extLst>
          </p:cNvPr>
          <p:cNvPicPr>
            <a:picLocks noChangeAspect="1"/>
          </p:cNvPicPr>
          <p:nvPr/>
        </p:nvPicPr>
        <p:blipFill>
          <a:blip r:embed="rId9"/>
          <a:stretch>
            <a:fillRect/>
          </a:stretch>
        </p:blipFill>
        <p:spPr>
          <a:xfrm>
            <a:off x="1232744" y="1215637"/>
            <a:ext cx="416474" cy="412108"/>
          </a:xfrm>
          <a:prstGeom prst="rect">
            <a:avLst/>
          </a:prstGeom>
        </p:spPr>
      </p:pic>
      <p:pic>
        <p:nvPicPr>
          <p:cNvPr id="99" name="Picture 98">
            <a:extLst>
              <a:ext uri="{FF2B5EF4-FFF2-40B4-BE49-F238E27FC236}">
                <a16:creationId xmlns:a16="http://schemas.microsoft.com/office/drawing/2014/main" id="{5B67326B-C652-4232-8387-67A4059389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7644" y="2452692"/>
            <a:ext cx="171151" cy="171151"/>
          </a:xfrm>
          <a:prstGeom prst="rect">
            <a:avLst/>
          </a:prstGeom>
        </p:spPr>
      </p:pic>
      <p:sp>
        <p:nvSpPr>
          <p:cNvPr id="100" name="TextBox 99">
            <a:extLst>
              <a:ext uri="{FF2B5EF4-FFF2-40B4-BE49-F238E27FC236}">
                <a16:creationId xmlns:a16="http://schemas.microsoft.com/office/drawing/2014/main" id="{4780BDF0-D263-4AE9-8118-DF569EF3116D}"/>
              </a:ext>
            </a:extLst>
          </p:cNvPr>
          <p:cNvSpPr txBox="1"/>
          <p:nvPr/>
        </p:nvSpPr>
        <p:spPr>
          <a:xfrm>
            <a:off x="2401338" y="2459233"/>
            <a:ext cx="824092"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Ingest and transform</a:t>
            </a:r>
          </a:p>
        </p:txBody>
      </p:sp>
      <p:sp>
        <p:nvSpPr>
          <p:cNvPr id="101" name="TextBox 100">
            <a:extLst>
              <a:ext uri="{FF2B5EF4-FFF2-40B4-BE49-F238E27FC236}">
                <a16:creationId xmlns:a16="http://schemas.microsoft.com/office/drawing/2014/main" id="{2884CC8C-32D8-4B32-90BE-D45CE746EAB6}"/>
              </a:ext>
            </a:extLst>
          </p:cNvPr>
          <p:cNvSpPr txBox="1"/>
          <p:nvPr/>
        </p:nvSpPr>
        <p:spPr>
          <a:xfrm>
            <a:off x="3459466" y="2861289"/>
            <a:ext cx="43734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Data Stores</a:t>
            </a:r>
          </a:p>
        </p:txBody>
      </p:sp>
      <p:sp>
        <p:nvSpPr>
          <p:cNvPr id="103" name="TextBox 102">
            <a:extLst>
              <a:ext uri="{FF2B5EF4-FFF2-40B4-BE49-F238E27FC236}">
                <a16:creationId xmlns:a16="http://schemas.microsoft.com/office/drawing/2014/main" id="{95092EA4-D95B-4C76-9186-4C77BFD2C5D8}"/>
              </a:ext>
            </a:extLst>
          </p:cNvPr>
          <p:cNvSpPr txBox="1"/>
          <p:nvPr/>
        </p:nvSpPr>
        <p:spPr>
          <a:xfrm>
            <a:off x="3282642" y="3342873"/>
            <a:ext cx="293513"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Refined</a:t>
            </a:r>
          </a:p>
        </p:txBody>
      </p:sp>
      <p:sp>
        <p:nvSpPr>
          <p:cNvPr id="104" name="Rectangle 103">
            <a:extLst>
              <a:ext uri="{FF2B5EF4-FFF2-40B4-BE49-F238E27FC236}">
                <a16:creationId xmlns:a16="http://schemas.microsoft.com/office/drawing/2014/main" id="{4889FD13-5404-4093-B979-B2C2C2BA027A}"/>
              </a:ext>
            </a:extLst>
          </p:cNvPr>
          <p:cNvSpPr/>
          <p:nvPr/>
        </p:nvSpPr>
        <p:spPr bwMode="auto">
          <a:xfrm>
            <a:off x="4942881" y="3067196"/>
            <a:ext cx="416093" cy="439526"/>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105" name="Straight Arrow Connector 104">
            <a:extLst>
              <a:ext uri="{FF2B5EF4-FFF2-40B4-BE49-F238E27FC236}">
                <a16:creationId xmlns:a16="http://schemas.microsoft.com/office/drawing/2014/main" id="{AB318D11-F928-46E2-958F-F942DE7F37C9}"/>
              </a:ext>
            </a:extLst>
          </p:cNvPr>
          <p:cNvCxnSpPr>
            <a:cxnSpLocks/>
            <a:stCxn id="32" idx="2"/>
            <a:endCxn id="8" idx="0"/>
          </p:cNvCxnSpPr>
          <p:nvPr/>
        </p:nvCxnSpPr>
        <p:spPr bwMode="auto">
          <a:xfrm flipH="1">
            <a:off x="5148436" y="3454270"/>
            <a:ext cx="287" cy="313184"/>
          </a:xfrm>
          <a:prstGeom prst="straightConnector1">
            <a:avLst/>
          </a:prstGeom>
          <a:noFill/>
          <a:ln w="19050" algn="ctr">
            <a:solidFill>
              <a:sysClr val="windowText" lastClr="000000">
                <a:lumMod val="50000"/>
                <a:lumOff val="50000"/>
              </a:sysClr>
            </a:solidFill>
            <a:round/>
            <a:headEnd type="triangle" w="med" len="med"/>
            <a:tailEnd type="none" w="med" len="med"/>
          </a:ln>
        </p:spPr>
      </p:cxnSp>
      <p:cxnSp>
        <p:nvCxnSpPr>
          <p:cNvPr id="106" name="Connector: Elbow 105">
            <a:extLst>
              <a:ext uri="{FF2B5EF4-FFF2-40B4-BE49-F238E27FC236}">
                <a16:creationId xmlns:a16="http://schemas.microsoft.com/office/drawing/2014/main" id="{F870BB29-22E5-4D61-BE3F-984E466AF7F9}"/>
              </a:ext>
            </a:extLst>
          </p:cNvPr>
          <p:cNvCxnSpPr>
            <a:cxnSpLocks/>
            <a:endCxn id="176" idx="1"/>
          </p:cNvCxnSpPr>
          <p:nvPr/>
        </p:nvCxnSpPr>
        <p:spPr bwMode="auto">
          <a:xfrm flipV="1">
            <a:off x="3047560" y="2318276"/>
            <a:ext cx="1246396" cy="282919"/>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cxnSp>
        <p:nvCxnSpPr>
          <p:cNvPr id="107" name="Straight Connector 106">
            <a:extLst>
              <a:ext uri="{FF2B5EF4-FFF2-40B4-BE49-F238E27FC236}">
                <a16:creationId xmlns:a16="http://schemas.microsoft.com/office/drawing/2014/main" id="{1A5C3BDE-5189-41A3-8CF0-F3983CE0FDC6}"/>
              </a:ext>
            </a:extLst>
          </p:cNvPr>
          <p:cNvCxnSpPr>
            <a:cxnSpLocks/>
          </p:cNvCxnSpPr>
          <p:nvPr/>
        </p:nvCxnSpPr>
        <p:spPr bwMode="auto">
          <a:xfrm flipH="1">
            <a:off x="3667603" y="2601193"/>
            <a:ext cx="4299" cy="236628"/>
          </a:xfrm>
          <a:prstGeom prst="line">
            <a:avLst/>
          </a:prstGeom>
          <a:noFill/>
          <a:ln w="19050" algn="ctr">
            <a:solidFill>
              <a:sysClr val="windowText" lastClr="000000">
                <a:lumMod val="50000"/>
                <a:lumOff val="50000"/>
              </a:sysClr>
            </a:solidFill>
            <a:round/>
            <a:headEnd type="none" w="med" len="med"/>
            <a:tailEnd type="triangle"/>
          </a:ln>
        </p:spPr>
      </p:cxnSp>
      <p:sp>
        <p:nvSpPr>
          <p:cNvPr id="108" name="TextBox 107">
            <a:extLst>
              <a:ext uri="{FF2B5EF4-FFF2-40B4-BE49-F238E27FC236}">
                <a16:creationId xmlns:a16="http://schemas.microsoft.com/office/drawing/2014/main" id="{DF29770B-0800-46AA-87FE-FE8E35F294D0}"/>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a:rPr>
              <a:t>Express Route (secured connection)</a:t>
            </a:r>
          </a:p>
        </p:txBody>
      </p:sp>
      <p:sp>
        <p:nvSpPr>
          <p:cNvPr id="109" name="Cube 108">
            <a:extLst>
              <a:ext uri="{FF2B5EF4-FFF2-40B4-BE49-F238E27FC236}">
                <a16:creationId xmlns:a16="http://schemas.microsoft.com/office/drawing/2014/main" id="{91B4320E-AF6B-42B6-9134-42B50698345D}"/>
              </a:ext>
            </a:extLst>
          </p:cNvPr>
          <p:cNvSpPr/>
          <p:nvPr/>
        </p:nvSpPr>
        <p:spPr bwMode="auto">
          <a:xfrm>
            <a:off x="1557073"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0" name="Cube 109">
            <a:extLst>
              <a:ext uri="{FF2B5EF4-FFF2-40B4-BE49-F238E27FC236}">
                <a16:creationId xmlns:a16="http://schemas.microsoft.com/office/drawing/2014/main" id="{34E4AFC6-F67D-4347-941A-C6C1D3D568D4}"/>
              </a:ext>
            </a:extLst>
          </p:cNvPr>
          <p:cNvSpPr/>
          <p:nvPr/>
        </p:nvSpPr>
        <p:spPr bwMode="auto">
          <a:xfrm>
            <a:off x="1821636"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1" name="Rectangle 110">
            <a:extLst>
              <a:ext uri="{FF2B5EF4-FFF2-40B4-BE49-F238E27FC236}">
                <a16:creationId xmlns:a16="http://schemas.microsoft.com/office/drawing/2014/main" id="{18502117-3CFD-4A03-A3AB-AE90252F5290}"/>
              </a:ext>
            </a:extLst>
          </p:cNvPr>
          <p:cNvSpPr/>
          <p:nvPr/>
        </p:nvSpPr>
        <p:spPr bwMode="auto">
          <a:xfrm>
            <a:off x="2062826" y="1686800"/>
            <a:ext cx="711207" cy="201986"/>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2" name="TextBox 111">
            <a:extLst>
              <a:ext uri="{FF2B5EF4-FFF2-40B4-BE49-F238E27FC236}">
                <a16:creationId xmlns:a16="http://schemas.microsoft.com/office/drawing/2014/main" id="{2DAD1D84-6C14-4CC7-A01A-01AF511DBE68}"/>
              </a:ext>
            </a:extLst>
          </p:cNvPr>
          <p:cNvSpPr txBox="1"/>
          <p:nvPr/>
        </p:nvSpPr>
        <p:spPr>
          <a:xfrm>
            <a:off x="2617048" y="1566232"/>
            <a:ext cx="718313" cy="86627"/>
          </a:xfrm>
          <a:prstGeom prst="rect">
            <a:avLst/>
          </a:prstGeom>
          <a:noFill/>
        </p:spPr>
        <p:txBody>
          <a:bodyPr wrap="square" lIns="0" tIns="0" rIns="0" bIns="0" rtlCol="0">
            <a:spAutoFit/>
          </a:bodyPr>
          <a:lstStyle/>
          <a:p>
            <a:pPr defTabSz="514350" eaLnBrk="1" hangingPunct="1"/>
            <a:r>
              <a:rPr lang="en-US" sz="563" dirty="0">
                <a:solidFill>
                  <a:prstClr val="black"/>
                </a:solidFill>
                <a:latin typeface="Calibri"/>
              </a:rPr>
              <a:t>ACS/AKS Kubernetes</a:t>
            </a:r>
          </a:p>
        </p:txBody>
      </p:sp>
      <p:sp>
        <p:nvSpPr>
          <p:cNvPr id="113" name="Rectangle 112">
            <a:extLst>
              <a:ext uri="{FF2B5EF4-FFF2-40B4-BE49-F238E27FC236}">
                <a16:creationId xmlns:a16="http://schemas.microsoft.com/office/drawing/2014/main" id="{8E2F0E4A-D1E7-492E-9640-CCBAAB1C3ADF}"/>
              </a:ext>
            </a:extLst>
          </p:cNvPr>
          <p:cNvSpPr/>
          <p:nvPr/>
        </p:nvSpPr>
        <p:spPr bwMode="auto">
          <a:xfrm>
            <a:off x="2808651" y="1691359"/>
            <a:ext cx="426714"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14" name="Picture 113">
            <a:extLst>
              <a:ext uri="{FF2B5EF4-FFF2-40B4-BE49-F238E27FC236}">
                <a16:creationId xmlns:a16="http://schemas.microsoft.com/office/drawing/2014/main" id="{ECBAF400-CC57-4C1A-AB1F-5160E5FFE6D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04054" y="1735359"/>
            <a:ext cx="144349" cy="119831"/>
          </a:xfrm>
          <a:prstGeom prst="rect">
            <a:avLst/>
          </a:prstGeom>
        </p:spPr>
      </p:pic>
      <p:cxnSp>
        <p:nvCxnSpPr>
          <p:cNvPr id="115" name="Straight Connector 114">
            <a:extLst>
              <a:ext uri="{FF2B5EF4-FFF2-40B4-BE49-F238E27FC236}">
                <a16:creationId xmlns:a16="http://schemas.microsoft.com/office/drawing/2014/main" id="{D230E315-2437-4A4B-A376-1C8B1DB306AC}"/>
              </a:ext>
            </a:extLst>
          </p:cNvPr>
          <p:cNvCxnSpPr>
            <a:cxnSpLocks/>
            <a:stCxn id="111" idx="2"/>
          </p:cNvCxnSpPr>
          <p:nvPr/>
        </p:nvCxnSpPr>
        <p:spPr bwMode="auto">
          <a:xfrm>
            <a:off x="2418429" y="1888786"/>
            <a:ext cx="0" cy="528668"/>
          </a:xfrm>
          <a:prstGeom prst="line">
            <a:avLst/>
          </a:prstGeom>
          <a:noFill/>
          <a:ln w="19050" algn="ctr">
            <a:solidFill>
              <a:sysClr val="windowText" lastClr="000000">
                <a:lumMod val="50000"/>
                <a:lumOff val="50000"/>
              </a:sysClr>
            </a:solidFill>
            <a:round/>
            <a:headEnd type="none" w="med" len="med"/>
            <a:tailEnd type="triangle"/>
          </a:ln>
        </p:spPr>
      </p:cxnSp>
      <p:cxnSp>
        <p:nvCxnSpPr>
          <p:cNvPr id="116" name="Straight Connector 115">
            <a:extLst>
              <a:ext uri="{FF2B5EF4-FFF2-40B4-BE49-F238E27FC236}">
                <a16:creationId xmlns:a16="http://schemas.microsoft.com/office/drawing/2014/main" id="{63943D96-3363-4736-826A-D6ADBD570612}"/>
              </a:ext>
            </a:extLst>
          </p:cNvPr>
          <p:cNvCxnSpPr>
            <a:cxnSpLocks/>
          </p:cNvCxnSpPr>
          <p:nvPr/>
        </p:nvCxnSpPr>
        <p:spPr bwMode="auto">
          <a:xfrm>
            <a:off x="2981613" y="1941153"/>
            <a:ext cx="0" cy="480606"/>
          </a:xfrm>
          <a:prstGeom prst="line">
            <a:avLst/>
          </a:prstGeom>
          <a:noFill/>
          <a:ln w="19050" algn="ctr">
            <a:solidFill>
              <a:sysClr val="windowText" lastClr="000000">
                <a:lumMod val="50000"/>
                <a:lumOff val="50000"/>
              </a:sysClr>
            </a:solidFill>
            <a:round/>
            <a:headEnd type="none" w="med" len="med"/>
            <a:tailEnd type="triangle"/>
          </a:ln>
        </p:spPr>
      </p:cxnSp>
      <p:pic>
        <p:nvPicPr>
          <p:cNvPr id="117" name="Picture 116">
            <a:extLst>
              <a:ext uri="{FF2B5EF4-FFF2-40B4-BE49-F238E27FC236}">
                <a16:creationId xmlns:a16="http://schemas.microsoft.com/office/drawing/2014/main" id="{5E29A591-0AC2-49DC-8364-FC2A14F070E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960" y="1619930"/>
            <a:ext cx="166683" cy="160838"/>
          </a:xfrm>
          <a:prstGeom prst="rect">
            <a:avLst/>
          </a:prstGeom>
        </p:spPr>
      </p:pic>
      <p:pic>
        <p:nvPicPr>
          <p:cNvPr id="118" name="Picture 117">
            <a:extLst>
              <a:ext uri="{FF2B5EF4-FFF2-40B4-BE49-F238E27FC236}">
                <a16:creationId xmlns:a16="http://schemas.microsoft.com/office/drawing/2014/main" id="{FA80146B-7346-40BF-9550-9C869123A2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30" y="4017224"/>
            <a:ext cx="84361" cy="116281"/>
          </a:xfrm>
          <a:prstGeom prst="rect">
            <a:avLst/>
          </a:prstGeom>
        </p:spPr>
      </p:pic>
      <p:pic>
        <p:nvPicPr>
          <p:cNvPr id="119" name="Picture 118">
            <a:extLst>
              <a:ext uri="{FF2B5EF4-FFF2-40B4-BE49-F238E27FC236}">
                <a16:creationId xmlns:a16="http://schemas.microsoft.com/office/drawing/2014/main" id="{1CFDC3C2-894D-4364-A280-65592E304D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40" y="4018877"/>
            <a:ext cx="84361" cy="116281"/>
          </a:xfrm>
          <a:prstGeom prst="rect">
            <a:avLst/>
          </a:prstGeom>
        </p:spPr>
      </p:pic>
      <p:sp>
        <p:nvSpPr>
          <p:cNvPr id="120" name="TextBox 119">
            <a:extLst>
              <a:ext uri="{FF2B5EF4-FFF2-40B4-BE49-F238E27FC236}">
                <a16:creationId xmlns:a16="http://schemas.microsoft.com/office/drawing/2014/main" id="{1389A398-DA00-4584-A0D3-2DF46FBC8761}"/>
              </a:ext>
            </a:extLst>
          </p:cNvPr>
          <p:cNvSpPr txBox="1"/>
          <p:nvPr/>
        </p:nvSpPr>
        <p:spPr>
          <a:xfrm>
            <a:off x="4998752" y="3335911"/>
            <a:ext cx="315508"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Hiveserver 2</a:t>
            </a:r>
          </a:p>
        </p:txBody>
      </p:sp>
      <p:sp>
        <p:nvSpPr>
          <p:cNvPr id="121" name="TextBox 120">
            <a:extLst>
              <a:ext uri="{FF2B5EF4-FFF2-40B4-BE49-F238E27FC236}">
                <a16:creationId xmlns:a16="http://schemas.microsoft.com/office/drawing/2014/main" id="{0B69A59F-51C5-400A-A4D6-F83537ABB2B3}"/>
              </a:ext>
            </a:extLst>
          </p:cNvPr>
          <p:cNvSpPr txBox="1"/>
          <p:nvPr/>
        </p:nvSpPr>
        <p:spPr>
          <a:xfrm>
            <a:off x="85584" y="1500597"/>
            <a:ext cx="513871"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Events/API</a:t>
            </a:r>
          </a:p>
        </p:txBody>
      </p:sp>
      <p:pic>
        <p:nvPicPr>
          <p:cNvPr id="122" name="Picture 10" descr="Image result for azure API App">
            <a:extLst>
              <a:ext uri="{FF2B5EF4-FFF2-40B4-BE49-F238E27FC236}">
                <a16:creationId xmlns:a16="http://schemas.microsoft.com/office/drawing/2014/main" id="{5BA3C42D-18A3-437F-B55A-32DABF01DAB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49482" y="1723019"/>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2" descr="Image result for azure web app">
            <a:extLst>
              <a:ext uri="{FF2B5EF4-FFF2-40B4-BE49-F238E27FC236}">
                <a16:creationId xmlns:a16="http://schemas.microsoft.com/office/drawing/2014/main" id="{9D91282B-5211-435A-B731-1DCB6DDB2A3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9947" y="1730198"/>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979665E3-152C-45CD-956C-D9ED74B51073}"/>
              </a:ext>
            </a:extLst>
          </p:cNvPr>
          <p:cNvSpPr txBox="1"/>
          <p:nvPr/>
        </p:nvSpPr>
        <p:spPr>
          <a:xfrm>
            <a:off x="3168921" y="1881352"/>
            <a:ext cx="687959"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Azure API &amp; Web App</a:t>
            </a:r>
          </a:p>
        </p:txBody>
      </p:sp>
      <p:pic>
        <p:nvPicPr>
          <p:cNvPr id="125" name="Picture 14" descr="Image result for Azure AKS">
            <a:extLst>
              <a:ext uri="{FF2B5EF4-FFF2-40B4-BE49-F238E27FC236}">
                <a16:creationId xmlns:a16="http://schemas.microsoft.com/office/drawing/2014/main" id="{DE6D84F9-2A10-4A08-909A-8778D7E6C70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68861" y="1556169"/>
            <a:ext cx="176197" cy="146665"/>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C88BC0EF-E69A-4318-89AA-3EE54F9BAC2F}"/>
              </a:ext>
            </a:extLst>
          </p:cNvPr>
          <p:cNvSpPr/>
          <p:nvPr/>
        </p:nvSpPr>
        <p:spPr bwMode="auto">
          <a:xfrm>
            <a:off x="58722" y="3273761"/>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pic>
        <p:nvPicPr>
          <p:cNvPr id="127" name="Picture 126">
            <a:extLst>
              <a:ext uri="{FF2B5EF4-FFF2-40B4-BE49-F238E27FC236}">
                <a16:creationId xmlns:a16="http://schemas.microsoft.com/office/drawing/2014/main" id="{0E89532C-BE32-4C6F-8999-DE70BC7D07E5}"/>
              </a:ext>
            </a:extLst>
          </p:cNvPr>
          <p:cNvPicPr>
            <a:picLocks noChangeAspect="1"/>
          </p:cNvPicPr>
          <p:nvPr/>
        </p:nvPicPr>
        <p:blipFill>
          <a:blip r:embed="rId16"/>
          <a:stretch>
            <a:fillRect/>
          </a:stretch>
        </p:blipFill>
        <p:spPr>
          <a:xfrm>
            <a:off x="117225" y="3349411"/>
            <a:ext cx="183559" cy="202265"/>
          </a:xfrm>
          <a:prstGeom prst="rect">
            <a:avLst/>
          </a:prstGeom>
        </p:spPr>
      </p:pic>
      <p:sp>
        <p:nvSpPr>
          <p:cNvPr id="128" name="TextBox 127">
            <a:extLst>
              <a:ext uri="{FF2B5EF4-FFF2-40B4-BE49-F238E27FC236}">
                <a16:creationId xmlns:a16="http://schemas.microsoft.com/office/drawing/2014/main" id="{5DCF6AA7-2AB1-488B-AD51-5632E4EA4617}"/>
              </a:ext>
            </a:extLst>
          </p:cNvPr>
          <p:cNvSpPr txBox="1"/>
          <p:nvPr/>
        </p:nvSpPr>
        <p:spPr>
          <a:xfrm>
            <a:off x="65060" y="3268102"/>
            <a:ext cx="362180"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GoldenGate</a:t>
            </a:r>
          </a:p>
        </p:txBody>
      </p:sp>
      <p:cxnSp>
        <p:nvCxnSpPr>
          <p:cNvPr id="129" name="Straight Arrow Connector 128">
            <a:extLst>
              <a:ext uri="{FF2B5EF4-FFF2-40B4-BE49-F238E27FC236}">
                <a16:creationId xmlns:a16="http://schemas.microsoft.com/office/drawing/2014/main" id="{1BA6618A-890E-424C-A6B1-C961F98F474E}"/>
              </a:ext>
            </a:extLst>
          </p:cNvPr>
          <p:cNvCxnSpPr/>
          <p:nvPr/>
        </p:nvCxnSpPr>
        <p:spPr bwMode="auto">
          <a:xfrm>
            <a:off x="382271" y="2898125"/>
            <a:ext cx="524936" cy="0"/>
          </a:xfrm>
          <a:prstGeom prst="straightConnector1">
            <a:avLst/>
          </a:prstGeom>
          <a:noFill/>
          <a:ln w="19050" algn="ctr">
            <a:solidFill>
              <a:sysClr val="windowText" lastClr="000000">
                <a:lumMod val="50000"/>
                <a:lumOff val="50000"/>
              </a:sysClr>
            </a:solidFill>
            <a:round/>
            <a:headEnd type="none" w="med" len="med"/>
            <a:tailEnd type="triangle"/>
          </a:ln>
        </p:spPr>
      </p:cxnSp>
      <p:cxnSp>
        <p:nvCxnSpPr>
          <p:cNvPr id="130" name="Connector: Elbow 129">
            <a:extLst>
              <a:ext uri="{FF2B5EF4-FFF2-40B4-BE49-F238E27FC236}">
                <a16:creationId xmlns:a16="http://schemas.microsoft.com/office/drawing/2014/main" id="{3C19C3FC-F8FA-4385-810E-065DC05E30A3}"/>
              </a:ext>
            </a:extLst>
          </p:cNvPr>
          <p:cNvCxnSpPr>
            <a:cxnSpLocks/>
            <a:stCxn id="126" idx="3"/>
          </p:cNvCxnSpPr>
          <p:nvPr/>
        </p:nvCxnSpPr>
        <p:spPr bwMode="auto">
          <a:xfrm flipV="1">
            <a:off x="367930" y="3040951"/>
            <a:ext cx="641200" cy="377207"/>
          </a:xfrm>
          <a:prstGeom prst="bentConnector3">
            <a:avLst>
              <a:gd name="adj1" fmla="val 100907"/>
            </a:avLst>
          </a:prstGeom>
          <a:noFill/>
          <a:ln w="19050" algn="ctr">
            <a:solidFill>
              <a:sysClr val="windowText" lastClr="000000">
                <a:lumMod val="50000"/>
                <a:lumOff val="50000"/>
              </a:sysClr>
            </a:solidFill>
            <a:round/>
            <a:headEnd type="none" w="med" len="med"/>
            <a:tailEnd type="triangle"/>
          </a:ln>
        </p:spPr>
      </p:cxnSp>
      <p:pic>
        <p:nvPicPr>
          <p:cNvPr id="131" name="Picture 2" descr="Image result for hazelcast">
            <a:extLst>
              <a:ext uri="{FF2B5EF4-FFF2-40B4-BE49-F238E27FC236}">
                <a16:creationId xmlns:a16="http://schemas.microsoft.com/office/drawing/2014/main" id="{5ECBB87D-4745-48D9-86C9-233445547AF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44904" y="17155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3E726632-7086-440A-9D8F-EB43078A94E9}"/>
              </a:ext>
            </a:extLst>
          </p:cNvPr>
          <p:cNvSpPr/>
          <p:nvPr/>
        </p:nvSpPr>
        <p:spPr bwMode="auto">
          <a:xfrm>
            <a:off x="6307238" y="3286208"/>
            <a:ext cx="370581" cy="984698"/>
          </a:xfrm>
          <a:prstGeom prst="rect">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37" name="Picture 136">
            <a:extLst>
              <a:ext uri="{FF2B5EF4-FFF2-40B4-BE49-F238E27FC236}">
                <a16:creationId xmlns:a16="http://schemas.microsoft.com/office/drawing/2014/main" id="{91A497A5-40DA-48CA-97EF-E2A37EA407A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138" name="Picture 137">
            <a:extLst>
              <a:ext uri="{FF2B5EF4-FFF2-40B4-BE49-F238E27FC236}">
                <a16:creationId xmlns:a16="http://schemas.microsoft.com/office/drawing/2014/main" id="{39B572CD-7F38-4CDD-AB06-D2EFFE28143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139" name="Picture 138">
            <a:extLst>
              <a:ext uri="{FF2B5EF4-FFF2-40B4-BE49-F238E27FC236}">
                <a16:creationId xmlns:a16="http://schemas.microsoft.com/office/drawing/2014/main" id="{F0C35E7E-EEFE-4208-B85E-7CFA3C9EB42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140" name="TextBox 139">
            <a:extLst>
              <a:ext uri="{FF2B5EF4-FFF2-40B4-BE49-F238E27FC236}">
                <a16:creationId xmlns:a16="http://schemas.microsoft.com/office/drawing/2014/main" id="{617F0F33-234C-4EC1-B36C-F006F6FC6994}"/>
              </a:ext>
            </a:extLst>
          </p:cNvPr>
          <p:cNvSpPr txBox="1"/>
          <p:nvPr/>
        </p:nvSpPr>
        <p:spPr>
          <a:xfrm>
            <a:off x="6248835" y="3204724"/>
            <a:ext cx="544106"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Alerts &amp; Notifications</a:t>
            </a:r>
          </a:p>
        </p:txBody>
      </p:sp>
      <p:sp>
        <p:nvSpPr>
          <p:cNvPr id="141" name="Arrow: Striped Right 140">
            <a:extLst>
              <a:ext uri="{FF2B5EF4-FFF2-40B4-BE49-F238E27FC236}">
                <a16:creationId xmlns:a16="http://schemas.microsoft.com/office/drawing/2014/main" id="{7B76EFB2-346C-4EB9-A81D-2EC22C1AE01D}"/>
              </a:ext>
            </a:extLst>
          </p:cNvPr>
          <p:cNvSpPr/>
          <p:nvPr/>
        </p:nvSpPr>
        <p:spPr bwMode="auto">
          <a:xfrm>
            <a:off x="6096582" y="3680994"/>
            <a:ext cx="196671" cy="177352"/>
          </a:xfrm>
          <a:prstGeom prst="stripedRightArrow">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146" name="Straight Arrow Connector 145">
            <a:extLst>
              <a:ext uri="{FF2B5EF4-FFF2-40B4-BE49-F238E27FC236}">
                <a16:creationId xmlns:a16="http://schemas.microsoft.com/office/drawing/2014/main" id="{E675FF58-2896-4021-9C80-A2E18F0C5F67}"/>
              </a:ext>
            </a:extLst>
          </p:cNvPr>
          <p:cNvCxnSpPr/>
          <p:nvPr/>
        </p:nvCxnSpPr>
        <p:spPr bwMode="auto">
          <a:xfrm>
            <a:off x="3848004" y="3192311"/>
            <a:ext cx="1094305" cy="6792"/>
          </a:xfrm>
          <a:prstGeom prst="straightConnector1">
            <a:avLst/>
          </a:prstGeom>
          <a:noFill/>
          <a:ln w="19050" algn="ctr">
            <a:solidFill>
              <a:srgbClr val="FFC000"/>
            </a:solidFill>
            <a:round/>
            <a:headEnd type="none" w="med" len="med"/>
            <a:tailEnd type="triangle"/>
          </a:ln>
        </p:spPr>
      </p:cxnSp>
      <p:sp>
        <p:nvSpPr>
          <p:cNvPr id="147" name="Rectangle 146">
            <a:extLst>
              <a:ext uri="{FF2B5EF4-FFF2-40B4-BE49-F238E27FC236}">
                <a16:creationId xmlns:a16="http://schemas.microsoft.com/office/drawing/2014/main" id="{5A8778CC-9E65-4686-B72A-882E3208D109}"/>
              </a:ext>
            </a:extLst>
          </p:cNvPr>
          <p:cNvSpPr/>
          <p:nvPr/>
        </p:nvSpPr>
        <p:spPr bwMode="auto">
          <a:xfrm>
            <a:off x="6246003" y="2198779"/>
            <a:ext cx="456918" cy="452528"/>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cxnSp>
        <p:nvCxnSpPr>
          <p:cNvPr id="148" name="Connector: Elbow 147">
            <a:extLst>
              <a:ext uri="{FF2B5EF4-FFF2-40B4-BE49-F238E27FC236}">
                <a16:creationId xmlns:a16="http://schemas.microsoft.com/office/drawing/2014/main" id="{CF5FEE53-F3B1-4CA5-8A9C-7453C26050A0}"/>
              </a:ext>
            </a:extLst>
          </p:cNvPr>
          <p:cNvCxnSpPr>
            <a:cxnSpLocks/>
            <a:stCxn id="104" idx="3"/>
            <a:endCxn id="147" idx="1"/>
          </p:cNvCxnSpPr>
          <p:nvPr/>
        </p:nvCxnSpPr>
        <p:spPr bwMode="auto">
          <a:xfrm flipV="1">
            <a:off x="5358974" y="2425044"/>
            <a:ext cx="887030" cy="861916"/>
          </a:xfrm>
          <a:prstGeom prst="bentConnector3">
            <a:avLst>
              <a:gd name="adj1" fmla="val 50000"/>
            </a:avLst>
          </a:prstGeom>
          <a:noFill/>
          <a:ln w="19050" algn="ctr">
            <a:solidFill>
              <a:srgbClr val="FFC000"/>
            </a:solidFill>
            <a:round/>
            <a:headEnd type="none" w="med" len="med"/>
            <a:tailEnd type="triangle"/>
          </a:ln>
        </p:spPr>
      </p:cxnSp>
      <p:pic>
        <p:nvPicPr>
          <p:cNvPr id="149" name="Picture 148">
            <a:extLst>
              <a:ext uri="{FF2B5EF4-FFF2-40B4-BE49-F238E27FC236}">
                <a16:creationId xmlns:a16="http://schemas.microsoft.com/office/drawing/2014/main" id="{875CC185-DBEB-4523-A6AF-72253B224CE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p:spPr>
      </p:pic>
      <p:pic>
        <p:nvPicPr>
          <p:cNvPr id="150" name="Picture 2" descr="Image result for R Studio">
            <a:extLst>
              <a:ext uri="{FF2B5EF4-FFF2-40B4-BE49-F238E27FC236}">
                <a16:creationId xmlns:a16="http://schemas.microsoft.com/office/drawing/2014/main" id="{5EB95A15-C194-49FA-9758-48A294536E64}"/>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365084" y="2343379"/>
            <a:ext cx="190210" cy="19021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Image result for kafka">
            <a:extLst>
              <a:ext uri="{FF2B5EF4-FFF2-40B4-BE49-F238E27FC236}">
                <a16:creationId xmlns:a16="http://schemas.microsoft.com/office/drawing/2014/main" id="{E894B49C-872C-4467-A1A7-752383C5E102}"/>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271739" y="2684567"/>
            <a:ext cx="214919" cy="182394"/>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51">
            <a:extLst>
              <a:ext uri="{FF2B5EF4-FFF2-40B4-BE49-F238E27FC236}">
                <a16:creationId xmlns:a16="http://schemas.microsoft.com/office/drawing/2014/main" id="{AA0DEFA7-F7CE-4A13-8ADC-A0E4747C3FC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10734" y="2684567"/>
            <a:ext cx="206986" cy="182394"/>
          </a:xfrm>
          <a:prstGeom prst="rect">
            <a:avLst/>
          </a:prstGeom>
        </p:spPr>
      </p:pic>
      <p:pic>
        <p:nvPicPr>
          <p:cNvPr id="153" name="Picture 6" descr="Image result for Azure R">
            <a:extLst>
              <a:ext uri="{FF2B5EF4-FFF2-40B4-BE49-F238E27FC236}">
                <a16:creationId xmlns:a16="http://schemas.microsoft.com/office/drawing/2014/main" id="{2A6A3F62-D1B8-44E0-9D40-3725826FBD0E}"/>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741795" y="2691297"/>
            <a:ext cx="213242" cy="175666"/>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a:extLst>
              <a:ext uri="{FF2B5EF4-FFF2-40B4-BE49-F238E27FC236}">
                <a16:creationId xmlns:a16="http://schemas.microsoft.com/office/drawing/2014/main" id="{FF1CD5DC-9AA6-49A9-81FC-70494B39891D}"/>
              </a:ext>
            </a:extLst>
          </p:cNvPr>
          <p:cNvSpPr/>
          <p:nvPr/>
        </p:nvSpPr>
        <p:spPr bwMode="auto">
          <a:xfrm>
            <a:off x="4363287" y="2332405"/>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5" name="Rectangle 174">
            <a:extLst>
              <a:ext uri="{FF2B5EF4-FFF2-40B4-BE49-F238E27FC236}">
                <a16:creationId xmlns:a16="http://schemas.microsoft.com/office/drawing/2014/main" id="{5CB7E81F-20C9-45DA-B924-D40989F602C0}"/>
              </a:ext>
            </a:extLst>
          </p:cNvPr>
          <p:cNvSpPr/>
          <p:nvPr/>
        </p:nvSpPr>
        <p:spPr bwMode="auto">
          <a:xfrm>
            <a:off x="4363453" y="2093562"/>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6" name="Rectangle 175">
            <a:extLst>
              <a:ext uri="{FF2B5EF4-FFF2-40B4-BE49-F238E27FC236}">
                <a16:creationId xmlns:a16="http://schemas.microsoft.com/office/drawing/2014/main" id="{096D0921-E342-4AD7-B69F-F87ABF519C42}"/>
              </a:ext>
            </a:extLst>
          </p:cNvPr>
          <p:cNvSpPr/>
          <p:nvPr/>
        </p:nvSpPr>
        <p:spPr bwMode="auto">
          <a:xfrm>
            <a:off x="4293955" y="1999238"/>
            <a:ext cx="412257" cy="638075"/>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77" name="Picture 16" descr="Image result for hive">
            <a:extLst>
              <a:ext uri="{FF2B5EF4-FFF2-40B4-BE49-F238E27FC236}">
                <a16:creationId xmlns:a16="http://schemas.microsoft.com/office/drawing/2014/main" id="{1FE90281-EC20-408A-BC22-4C823B10B77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3609" y="2132245"/>
            <a:ext cx="184316" cy="131907"/>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7B21CA06-6219-4218-B857-94D35F275321}"/>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424474" y="2377133"/>
            <a:ext cx="170824" cy="141516"/>
          </a:xfrm>
          <a:prstGeom prst="rect">
            <a:avLst/>
          </a:prstGeom>
        </p:spPr>
      </p:pic>
      <p:cxnSp>
        <p:nvCxnSpPr>
          <p:cNvPr id="179" name="Connector: Elbow 178">
            <a:extLst>
              <a:ext uri="{FF2B5EF4-FFF2-40B4-BE49-F238E27FC236}">
                <a16:creationId xmlns:a16="http://schemas.microsoft.com/office/drawing/2014/main" id="{E21A7251-0237-4187-90B9-822D5890AC05}"/>
              </a:ext>
            </a:extLst>
          </p:cNvPr>
          <p:cNvCxnSpPr>
            <a:stCxn id="176" idx="3"/>
            <a:endCxn id="104" idx="0"/>
          </p:cNvCxnSpPr>
          <p:nvPr/>
        </p:nvCxnSpPr>
        <p:spPr bwMode="auto">
          <a:xfrm>
            <a:off x="4706213" y="2318276"/>
            <a:ext cx="444715" cy="748921"/>
          </a:xfrm>
          <a:prstGeom prst="bentConnector2">
            <a:avLst/>
          </a:prstGeom>
          <a:noFill/>
          <a:ln w="19050" algn="ctr">
            <a:solidFill>
              <a:srgbClr val="FFC000"/>
            </a:solidFill>
            <a:round/>
            <a:headEnd type="none" w="med" len="med"/>
            <a:tailEnd type="triangle"/>
          </a:ln>
        </p:spPr>
      </p:cxnSp>
      <p:sp>
        <p:nvSpPr>
          <p:cNvPr id="180" name="Rectangle 179">
            <a:extLst>
              <a:ext uri="{FF2B5EF4-FFF2-40B4-BE49-F238E27FC236}">
                <a16:creationId xmlns:a16="http://schemas.microsoft.com/office/drawing/2014/main" id="{90B90910-250A-416A-B2BE-8AEF6DC9B213}"/>
              </a:ext>
            </a:extLst>
          </p:cNvPr>
          <p:cNvSpPr/>
          <p:nvPr/>
        </p:nvSpPr>
        <p:spPr bwMode="auto">
          <a:xfrm>
            <a:off x="6346744" y="1706788"/>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81" name="Rectangle 180">
            <a:extLst>
              <a:ext uri="{FF2B5EF4-FFF2-40B4-BE49-F238E27FC236}">
                <a16:creationId xmlns:a16="http://schemas.microsoft.com/office/drawing/2014/main" id="{6DF991BA-CD20-44DF-865D-CECEB9B4430F}"/>
              </a:ext>
            </a:extLst>
          </p:cNvPr>
          <p:cNvSpPr/>
          <p:nvPr/>
        </p:nvSpPr>
        <p:spPr bwMode="auto">
          <a:xfrm>
            <a:off x="6279971" y="1461731"/>
            <a:ext cx="412257" cy="553009"/>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182" name="Straight Arrow Connector 181">
            <a:extLst>
              <a:ext uri="{FF2B5EF4-FFF2-40B4-BE49-F238E27FC236}">
                <a16:creationId xmlns:a16="http://schemas.microsoft.com/office/drawing/2014/main" id="{A009D394-E9AD-4004-BA30-993485DA2438}"/>
              </a:ext>
            </a:extLst>
          </p:cNvPr>
          <p:cNvCxnSpPr>
            <a:stCxn id="181" idx="2"/>
          </p:cNvCxnSpPr>
          <p:nvPr/>
        </p:nvCxnSpPr>
        <p:spPr bwMode="auto">
          <a:xfrm>
            <a:off x="6486099" y="2014739"/>
            <a:ext cx="1635" cy="189078"/>
          </a:xfrm>
          <a:prstGeom prst="straightConnector1">
            <a:avLst/>
          </a:prstGeom>
          <a:noFill/>
          <a:ln w="19050" algn="ctr">
            <a:solidFill>
              <a:sysClr val="window" lastClr="FFFFFF">
                <a:lumMod val="75000"/>
              </a:sysClr>
            </a:solidFill>
            <a:round/>
            <a:headEnd type="triangle" w="med" len="med"/>
            <a:tailEnd type="triangle" w="med" len="med"/>
          </a:ln>
        </p:spPr>
      </p:cxnSp>
      <p:pic>
        <p:nvPicPr>
          <p:cNvPr id="183" name="Picture 182">
            <a:extLst>
              <a:ext uri="{FF2B5EF4-FFF2-40B4-BE49-F238E27FC236}">
                <a16:creationId xmlns:a16="http://schemas.microsoft.com/office/drawing/2014/main" id="{6DC2A2CD-3267-4270-9D12-8280B568B80A}"/>
              </a:ext>
            </a:extLst>
          </p:cNvPr>
          <p:cNvPicPr>
            <a:picLocks noChangeAspect="1"/>
          </p:cNvPicPr>
          <p:nvPr/>
        </p:nvPicPr>
        <p:blipFill>
          <a:blip r:embed="rId27" cstate="print">
            <a:grayscl/>
            <a:extLst>
              <a:ext uri="{28A0092B-C50C-407E-A947-70E740481C1C}">
                <a14:useLocalDpi xmlns:a14="http://schemas.microsoft.com/office/drawing/2010/main" val="0"/>
              </a:ext>
            </a:extLst>
          </a:blip>
          <a:stretch>
            <a:fillRect/>
          </a:stretch>
        </p:blipFill>
        <p:spPr>
          <a:xfrm>
            <a:off x="5327960" y="3793774"/>
            <a:ext cx="154489" cy="138581"/>
          </a:xfrm>
          <a:prstGeom prst="rect">
            <a:avLst/>
          </a:prstGeom>
        </p:spPr>
      </p:pic>
      <p:sp>
        <p:nvSpPr>
          <p:cNvPr id="184" name="TextBox 183">
            <a:extLst>
              <a:ext uri="{FF2B5EF4-FFF2-40B4-BE49-F238E27FC236}">
                <a16:creationId xmlns:a16="http://schemas.microsoft.com/office/drawing/2014/main" id="{83B01DFA-A187-4346-8337-AFA608F3B247}"/>
              </a:ext>
            </a:extLst>
          </p:cNvPr>
          <p:cNvSpPr txBox="1"/>
          <p:nvPr/>
        </p:nvSpPr>
        <p:spPr>
          <a:xfrm>
            <a:off x="6286976" y="2555260"/>
            <a:ext cx="440816" cy="69250"/>
          </a:xfrm>
          <a:prstGeom prst="rect">
            <a:avLst/>
          </a:prstGeom>
          <a:noFill/>
        </p:spPr>
        <p:txBody>
          <a:bodyPr wrap="square" lIns="0" tIns="0" rIns="0" bIns="0" rtlCol="0">
            <a:spAutoFit/>
          </a:bodyPr>
          <a:lstStyle/>
          <a:p>
            <a:pPr defTabSz="514350" eaLnBrk="1" hangingPunct="1"/>
            <a:r>
              <a:rPr lang="en-US" sz="450" dirty="0">
                <a:solidFill>
                  <a:prstClr val="white">
                    <a:lumMod val="50000"/>
                  </a:prstClr>
                </a:solidFill>
                <a:latin typeface="Calibri"/>
              </a:rPr>
              <a:t>Jupyter, RStudio</a:t>
            </a:r>
          </a:p>
        </p:txBody>
      </p:sp>
      <p:pic>
        <p:nvPicPr>
          <p:cNvPr id="185" name="Picture 6" descr="Image result for Azure R">
            <a:extLst>
              <a:ext uri="{FF2B5EF4-FFF2-40B4-BE49-F238E27FC236}">
                <a16:creationId xmlns:a16="http://schemas.microsoft.com/office/drawing/2014/main" id="{CDA9D843-992F-4250-88B7-F8E3FED28209}"/>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553279" y="1719137"/>
            <a:ext cx="180303" cy="148532"/>
          </a:xfrm>
          <a:prstGeom prst="rect">
            <a:avLst/>
          </a:prstGeom>
          <a:noFill/>
          <a:extLst>
            <a:ext uri="{909E8E84-426E-40DD-AFC4-6F175D3DCCD1}">
              <a14:hiddenFill xmlns:a14="http://schemas.microsoft.com/office/drawing/2010/main">
                <a:solidFill>
                  <a:srgbClr val="FFFFFF"/>
                </a:solidFill>
              </a14:hiddenFill>
            </a:ext>
          </a:extLst>
        </p:spPr>
      </p:pic>
      <p:sp>
        <p:nvSpPr>
          <p:cNvPr id="186" name="TextBox 185">
            <a:extLst>
              <a:ext uri="{FF2B5EF4-FFF2-40B4-BE49-F238E27FC236}">
                <a16:creationId xmlns:a16="http://schemas.microsoft.com/office/drawing/2014/main" id="{0E7F8356-BA6F-463E-9132-62755E17EA16}"/>
              </a:ext>
            </a:extLst>
          </p:cNvPr>
          <p:cNvSpPr txBox="1"/>
          <p:nvPr/>
        </p:nvSpPr>
        <p:spPr>
          <a:xfrm>
            <a:off x="6414022" y="1793405"/>
            <a:ext cx="183995" cy="103875"/>
          </a:xfrm>
          <a:prstGeom prst="rect">
            <a:avLst/>
          </a:prstGeom>
          <a:noFill/>
        </p:spPr>
        <p:txBody>
          <a:bodyPr wrap="square" lIns="0" tIns="0" rIns="0" bIns="0" rtlCol="0">
            <a:spAutoFit/>
          </a:bodyPr>
          <a:lstStyle/>
          <a:p>
            <a:pPr defTabSz="514350" eaLnBrk="1" hangingPunct="1"/>
            <a:r>
              <a:rPr lang="en-US" sz="675" dirty="0">
                <a:solidFill>
                  <a:prstClr val="black"/>
                </a:solidFill>
                <a:latin typeface="Calibri"/>
              </a:rPr>
              <a:t>TBD</a:t>
            </a:r>
          </a:p>
        </p:txBody>
      </p:sp>
      <p:sp>
        <p:nvSpPr>
          <p:cNvPr id="187" name="TextBox 186">
            <a:extLst>
              <a:ext uri="{FF2B5EF4-FFF2-40B4-BE49-F238E27FC236}">
                <a16:creationId xmlns:a16="http://schemas.microsoft.com/office/drawing/2014/main" id="{A26CEAF0-62E5-4FF8-830C-0CC12FEC2C6C}"/>
              </a:ext>
            </a:extLst>
          </p:cNvPr>
          <p:cNvSpPr txBox="1"/>
          <p:nvPr/>
        </p:nvSpPr>
        <p:spPr>
          <a:xfrm>
            <a:off x="93397" y="4487969"/>
            <a:ext cx="3679925" cy="103875"/>
          </a:xfrm>
          <a:prstGeom prst="rect">
            <a:avLst/>
          </a:prstGeom>
          <a:noFill/>
        </p:spPr>
        <p:txBody>
          <a:bodyPr wrap="square" lIns="0" tIns="0" rIns="0" bIns="0" rtlCol="0">
            <a:spAutoFit/>
          </a:bodyPr>
          <a:lstStyle/>
          <a:p>
            <a:pPr defTabSz="514350" eaLnBrk="1" hangingPunct="1"/>
            <a:r>
              <a:rPr lang="en-US" sz="675" dirty="0">
                <a:solidFill>
                  <a:srgbClr val="FF0000"/>
                </a:solidFill>
                <a:latin typeface="Calibri"/>
              </a:rPr>
              <a:t>*</a:t>
            </a:r>
            <a:r>
              <a:rPr lang="en-US" sz="675" dirty="0">
                <a:solidFill>
                  <a:prstClr val="black"/>
                </a:solidFill>
                <a:latin typeface="Calibri"/>
              </a:rPr>
              <a:t> Tools &amp; Capabilities standards for analytics tool committee is working on defining standards</a:t>
            </a:r>
          </a:p>
        </p:txBody>
      </p:sp>
      <p:grpSp>
        <p:nvGrpSpPr>
          <p:cNvPr id="188" name="Group 187">
            <a:extLst>
              <a:ext uri="{FF2B5EF4-FFF2-40B4-BE49-F238E27FC236}">
                <a16:creationId xmlns:a16="http://schemas.microsoft.com/office/drawing/2014/main" id="{1D55A504-9DD9-402C-AA9C-81AF49AB9E3F}"/>
              </a:ext>
            </a:extLst>
          </p:cNvPr>
          <p:cNvGrpSpPr/>
          <p:nvPr/>
        </p:nvGrpSpPr>
        <p:grpSpPr>
          <a:xfrm>
            <a:off x="364915" y="1643631"/>
            <a:ext cx="538679" cy="906652"/>
            <a:chOff x="648738" y="1779009"/>
            <a:chExt cx="957651" cy="1611825"/>
          </a:xfrm>
        </p:grpSpPr>
        <p:cxnSp>
          <p:nvCxnSpPr>
            <p:cNvPr id="189" name="Straight Connector 188">
              <a:extLst>
                <a:ext uri="{FF2B5EF4-FFF2-40B4-BE49-F238E27FC236}">
                  <a16:creationId xmlns:a16="http://schemas.microsoft.com/office/drawing/2014/main" id="{EB3EEE35-5B9F-4F92-83B6-60F3EE8D76FD}"/>
                </a:ext>
              </a:extLst>
            </p:cNvPr>
            <p:cNvCxnSpPr>
              <a:cxnSpLocks/>
              <a:stCxn id="6" idx="3"/>
            </p:cNvCxnSpPr>
            <p:nvPr/>
          </p:nvCxnSpPr>
          <p:spPr bwMode="auto">
            <a:xfrm>
              <a:off x="648738" y="1786422"/>
              <a:ext cx="690734" cy="0"/>
            </a:xfrm>
            <a:prstGeom prst="line">
              <a:avLst/>
            </a:prstGeom>
            <a:noFill/>
            <a:ln w="19050" algn="ctr">
              <a:solidFill>
                <a:sysClr val="window" lastClr="FFFFFF">
                  <a:lumMod val="75000"/>
                </a:sysClr>
              </a:solidFill>
              <a:round/>
              <a:headEnd type="none" w="med" len="med"/>
              <a:tailEnd type="none" w="med" len="med"/>
            </a:ln>
          </p:spPr>
        </p:cxnSp>
        <p:cxnSp>
          <p:nvCxnSpPr>
            <p:cNvPr id="190" name="Straight Connector 189">
              <a:extLst>
                <a:ext uri="{FF2B5EF4-FFF2-40B4-BE49-F238E27FC236}">
                  <a16:creationId xmlns:a16="http://schemas.microsoft.com/office/drawing/2014/main" id="{1539B596-AC3C-4530-924B-45F313F13729}"/>
                </a:ext>
              </a:extLst>
            </p:cNvPr>
            <p:cNvCxnSpPr/>
            <p:nvPr/>
          </p:nvCxnSpPr>
          <p:spPr bwMode="auto">
            <a:xfrm>
              <a:off x="1337001" y="1779009"/>
              <a:ext cx="0" cy="1611825"/>
            </a:xfrm>
            <a:prstGeom prst="line">
              <a:avLst/>
            </a:prstGeom>
            <a:noFill/>
            <a:ln w="19050" algn="ctr">
              <a:solidFill>
                <a:sysClr val="window" lastClr="FFFFFF">
                  <a:lumMod val="75000"/>
                </a:sysClr>
              </a:solidFill>
              <a:round/>
              <a:headEnd type="none" w="med" len="med"/>
              <a:tailEnd type="none" w="med" len="med"/>
            </a:ln>
          </p:spPr>
        </p:cxnSp>
        <p:cxnSp>
          <p:nvCxnSpPr>
            <p:cNvPr id="191" name="Straight Arrow Connector 190">
              <a:extLst>
                <a:ext uri="{FF2B5EF4-FFF2-40B4-BE49-F238E27FC236}">
                  <a16:creationId xmlns:a16="http://schemas.microsoft.com/office/drawing/2014/main" id="{0B738172-5BF3-4C1F-A7F4-8A8FC8B34597}"/>
                </a:ext>
              </a:extLst>
            </p:cNvPr>
            <p:cNvCxnSpPr/>
            <p:nvPr/>
          </p:nvCxnSpPr>
          <p:spPr bwMode="auto">
            <a:xfrm>
              <a:off x="1339472" y="3380950"/>
              <a:ext cx="266917" cy="0"/>
            </a:xfrm>
            <a:prstGeom prst="straightConnector1">
              <a:avLst/>
            </a:prstGeom>
            <a:noFill/>
            <a:ln w="19050" algn="ctr">
              <a:solidFill>
                <a:sysClr val="window" lastClr="FFFFFF">
                  <a:lumMod val="75000"/>
                </a:sysClr>
              </a:solidFill>
              <a:round/>
              <a:headEnd type="none" w="med" len="med"/>
              <a:tailEnd type="triangle"/>
            </a:ln>
          </p:spPr>
        </p:cxnSp>
      </p:grpSp>
      <p:sp>
        <p:nvSpPr>
          <p:cNvPr id="192" name="TextBox 191">
            <a:extLst>
              <a:ext uri="{FF2B5EF4-FFF2-40B4-BE49-F238E27FC236}">
                <a16:creationId xmlns:a16="http://schemas.microsoft.com/office/drawing/2014/main" id="{44DDAE33-91E4-43E5-90BC-29D97A84A075}"/>
              </a:ext>
            </a:extLst>
          </p:cNvPr>
          <p:cNvSpPr txBox="1"/>
          <p:nvPr/>
        </p:nvSpPr>
        <p:spPr>
          <a:xfrm>
            <a:off x="6155120" y="1476585"/>
            <a:ext cx="661960" cy="181845"/>
          </a:xfrm>
          <a:prstGeom prst="rect">
            <a:avLst/>
          </a:prstGeom>
          <a:noFill/>
        </p:spPr>
        <p:txBody>
          <a:bodyPr wrap="square" lIns="0" tIns="0" rIns="0" bIns="0" rtlCol="0">
            <a:spAutoFit/>
          </a:bodyPr>
          <a:lstStyle/>
          <a:p>
            <a:pPr algn="ctr" defTabSz="514350" eaLnBrk="1" hangingPunct="1"/>
            <a:r>
              <a:rPr lang="en-US" sz="591" dirty="0">
                <a:solidFill>
                  <a:prstClr val="black"/>
                </a:solidFill>
                <a:latin typeface="Calibri"/>
                <a:ea typeface="ＭＳ Ｐゴシック"/>
              </a:rPr>
              <a:t>DS Model </a:t>
            </a:r>
          </a:p>
          <a:p>
            <a:pPr algn="ctr" defTabSz="514350" eaLnBrk="1" hangingPunct="1"/>
            <a:r>
              <a:rPr lang="en-US" sz="591" dirty="0">
                <a:solidFill>
                  <a:prstClr val="black"/>
                </a:solidFill>
                <a:latin typeface="Calibri"/>
                <a:ea typeface="ＭＳ Ｐゴシック"/>
              </a:rPr>
              <a:t>Repository </a:t>
            </a:r>
            <a:r>
              <a:rPr lang="en-US" sz="591" dirty="0">
                <a:solidFill>
                  <a:srgbClr val="FF0000"/>
                </a:solidFill>
                <a:latin typeface="Calibri"/>
                <a:ea typeface="ＭＳ Ｐゴシック"/>
              </a:rPr>
              <a:t>*</a:t>
            </a:r>
          </a:p>
        </p:txBody>
      </p:sp>
      <p:sp>
        <p:nvSpPr>
          <p:cNvPr id="193" name="TextBox 192">
            <a:extLst>
              <a:ext uri="{FF2B5EF4-FFF2-40B4-BE49-F238E27FC236}">
                <a16:creationId xmlns:a16="http://schemas.microsoft.com/office/drawing/2014/main" id="{4490EB83-C55F-40F9-82D3-25DE5CAC08E0}"/>
              </a:ext>
            </a:extLst>
          </p:cNvPr>
          <p:cNvSpPr txBox="1"/>
          <p:nvPr/>
        </p:nvSpPr>
        <p:spPr>
          <a:xfrm>
            <a:off x="6209119" y="2203817"/>
            <a:ext cx="557231"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ea typeface="ＭＳ Ｐゴシック"/>
              </a:rPr>
              <a:t>Data Science  </a:t>
            </a:r>
          </a:p>
          <a:p>
            <a:pPr algn="ctr" defTabSz="514350" eaLnBrk="1" hangingPunct="1"/>
            <a:r>
              <a:rPr lang="en-US" sz="450" dirty="0">
                <a:solidFill>
                  <a:prstClr val="black"/>
                </a:solidFill>
                <a:latin typeface="Calibri"/>
                <a:ea typeface="ＭＳ Ｐゴシック"/>
              </a:rPr>
              <a:t>Modelling </a:t>
            </a:r>
            <a:r>
              <a:rPr lang="en-US" sz="450" dirty="0">
                <a:solidFill>
                  <a:srgbClr val="FF0000"/>
                </a:solidFill>
                <a:latin typeface="Calibri"/>
                <a:ea typeface="ＭＳ Ｐゴシック"/>
              </a:rPr>
              <a:t>*</a:t>
            </a:r>
          </a:p>
        </p:txBody>
      </p:sp>
      <p:sp>
        <p:nvSpPr>
          <p:cNvPr id="194" name="Content Placeholder 2">
            <a:extLst>
              <a:ext uri="{FF2B5EF4-FFF2-40B4-BE49-F238E27FC236}">
                <a16:creationId xmlns:a16="http://schemas.microsoft.com/office/drawing/2014/main" id="{E93B6BF4-F9A4-4686-B9F7-2D698A6A27CF}"/>
              </a:ext>
            </a:extLst>
          </p:cNvPr>
          <p:cNvSpPr txBox="1">
            <a:spLocks/>
          </p:cNvSpPr>
          <p:nvPr/>
        </p:nvSpPr>
        <p:spPr>
          <a:xfrm>
            <a:off x="160295" y="930337"/>
            <a:ext cx="6172200"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Solution pattern provides for creating and training data science and deep learning models</a:t>
            </a:r>
          </a:p>
        </p:txBody>
      </p:sp>
      <p:sp>
        <p:nvSpPr>
          <p:cNvPr id="132" name="TextBox 131">
            <a:extLst>
              <a:ext uri="{FF2B5EF4-FFF2-40B4-BE49-F238E27FC236}">
                <a16:creationId xmlns:a16="http://schemas.microsoft.com/office/drawing/2014/main" id="{FB5DCCD6-8757-4527-BA8C-53B1E7930804}"/>
              </a:ext>
            </a:extLst>
          </p:cNvPr>
          <p:cNvSpPr txBox="1"/>
          <p:nvPr/>
        </p:nvSpPr>
        <p:spPr>
          <a:xfrm>
            <a:off x="4954208" y="3818030"/>
            <a:ext cx="656125"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DAU Toolkit</a:t>
            </a:r>
          </a:p>
        </p:txBody>
      </p:sp>
    </p:spTree>
    <p:custDataLst>
      <p:tags r:id="rId1"/>
    </p:custDataLst>
    <p:extLst>
      <p:ext uri="{BB962C8B-B14F-4D97-AF65-F5344CB8AC3E}">
        <p14:creationId xmlns:p14="http://schemas.microsoft.com/office/powerpoint/2010/main" val="160139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EA8-8B16-4E26-85CA-CFEB71537EE6}"/>
              </a:ext>
            </a:extLst>
          </p:cNvPr>
          <p:cNvSpPr>
            <a:spLocks noGrp="1"/>
          </p:cNvSpPr>
          <p:nvPr>
            <p:ph type="title"/>
          </p:nvPr>
        </p:nvSpPr>
        <p:spPr/>
        <p:txBody>
          <a:bodyPr/>
          <a:lstStyle/>
          <a:p>
            <a:r>
              <a:rPr lang="en-US" dirty="0"/>
              <a:t>Solution Pattern: Third Party and/or </a:t>
            </a:r>
            <a:r>
              <a:rPr lang="en-US" dirty="0" err="1"/>
              <a:t>SoR</a:t>
            </a:r>
            <a:r>
              <a:rPr lang="en-US" dirty="0"/>
              <a:t> Data Integration (6 of 10)</a:t>
            </a:r>
          </a:p>
        </p:txBody>
      </p:sp>
      <p:sp>
        <p:nvSpPr>
          <p:cNvPr id="3" name="Slide Number Placeholder 2">
            <a:extLst>
              <a:ext uri="{FF2B5EF4-FFF2-40B4-BE49-F238E27FC236}">
                <a16:creationId xmlns:a16="http://schemas.microsoft.com/office/drawing/2014/main" id="{7325478C-E4EA-48AA-AB47-377F85BF406D}"/>
              </a:ext>
            </a:extLst>
          </p:cNvPr>
          <p:cNvSpPr>
            <a:spLocks noGrp="1"/>
          </p:cNvSpPr>
          <p:nvPr>
            <p:ph type="sldNum" sz="quarter" idx="4"/>
          </p:nvPr>
        </p:nvSpPr>
        <p:spPr/>
        <p:txBody>
          <a:body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12</a:t>
            </a:fld>
            <a:r>
              <a:rPr lang="en-US" altLang="en-US" dirty="0">
                <a:solidFill>
                  <a:srgbClr val="FFFFFF">
                    <a:lumMod val="50000"/>
                  </a:srgbClr>
                </a:solidFill>
              </a:rPr>
              <a:t>  ::</a:t>
            </a:r>
          </a:p>
        </p:txBody>
      </p:sp>
      <p:sp>
        <p:nvSpPr>
          <p:cNvPr id="4" name="Rectangle: Rounded Corners 3">
            <a:extLst>
              <a:ext uri="{FF2B5EF4-FFF2-40B4-BE49-F238E27FC236}">
                <a16:creationId xmlns:a16="http://schemas.microsoft.com/office/drawing/2014/main" id="{9823C66A-D8D9-4541-B154-D6EEB65B3FA2}"/>
              </a:ext>
            </a:extLst>
          </p:cNvPr>
          <p:cNvSpPr/>
          <p:nvPr/>
        </p:nvSpPr>
        <p:spPr bwMode="auto">
          <a:xfrm>
            <a:off x="2023542" y="1570149"/>
            <a:ext cx="1715236" cy="392992"/>
          </a:xfrm>
          <a:prstGeom prst="roundRect">
            <a:avLst/>
          </a:prstGeom>
          <a:solidFill>
            <a:sysClr val="window" lastClr="FFFFFF">
              <a:lumMod val="65000"/>
            </a:sysClr>
          </a:solidFill>
          <a:ln w="9525" cap="flat" cmpd="sng" algn="ctr">
            <a:solidFill>
              <a:sysClr val="window" lastClr="FFFFFF">
                <a:lumMod val="85000"/>
              </a:sys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5" name="Rectangle 4">
            <a:extLst>
              <a:ext uri="{FF2B5EF4-FFF2-40B4-BE49-F238E27FC236}">
                <a16:creationId xmlns:a16="http://schemas.microsoft.com/office/drawing/2014/main" id="{CA693D4C-C934-454B-B832-46145FEABD47}"/>
              </a:ext>
            </a:extLst>
          </p:cNvPr>
          <p:cNvSpPr/>
          <p:nvPr/>
        </p:nvSpPr>
        <p:spPr bwMode="auto">
          <a:xfrm>
            <a:off x="3227216" y="1691359"/>
            <a:ext cx="469600"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7" name="Rectangle 6">
            <a:extLst>
              <a:ext uri="{FF2B5EF4-FFF2-40B4-BE49-F238E27FC236}">
                <a16:creationId xmlns:a16="http://schemas.microsoft.com/office/drawing/2014/main" id="{A55675C1-2C04-47E9-A7FC-5A672E9323B6}"/>
              </a:ext>
            </a:extLst>
          </p:cNvPr>
          <p:cNvSpPr/>
          <p:nvPr/>
        </p:nvSpPr>
        <p:spPr bwMode="auto">
          <a:xfrm>
            <a:off x="2189210" y="2410582"/>
            <a:ext cx="875838" cy="569335"/>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9" name="Rectangle 8">
            <a:extLst>
              <a:ext uri="{FF2B5EF4-FFF2-40B4-BE49-F238E27FC236}">
                <a16:creationId xmlns:a16="http://schemas.microsoft.com/office/drawing/2014/main" id="{98ABEF40-BBCE-4B18-BF16-1E8F769AF124}"/>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0" name="Rectangle: Rounded Corners 9">
            <a:extLst>
              <a:ext uri="{FF2B5EF4-FFF2-40B4-BE49-F238E27FC236}">
                <a16:creationId xmlns:a16="http://schemas.microsoft.com/office/drawing/2014/main" id="{81ED5041-229A-4544-8B57-4CB46049EEBA}"/>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prstClr val="black"/>
              </a:solidFill>
              <a:latin typeface="Calibri"/>
            </a:endParaRPr>
          </a:p>
        </p:txBody>
      </p:sp>
      <p:sp>
        <p:nvSpPr>
          <p:cNvPr id="12" name="Rectangle 11">
            <a:extLst>
              <a:ext uri="{FF2B5EF4-FFF2-40B4-BE49-F238E27FC236}">
                <a16:creationId xmlns:a16="http://schemas.microsoft.com/office/drawing/2014/main" id="{F426BE51-8495-4A85-B875-1DF460661236}"/>
              </a:ext>
            </a:extLst>
          </p:cNvPr>
          <p:cNvSpPr/>
          <p:nvPr/>
        </p:nvSpPr>
        <p:spPr bwMode="auto">
          <a:xfrm>
            <a:off x="49468" y="2608510"/>
            <a:ext cx="488638" cy="362216"/>
          </a:xfrm>
          <a:prstGeom prst="rect">
            <a:avLst/>
          </a:prstGeom>
          <a:solidFill>
            <a:srgbClr val="EAEAEA"/>
          </a:solidFill>
          <a:ln w="9525" cap="flat" cmpd="sng" algn="ctr">
            <a:solidFill>
              <a:schemeClr val="tx2">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3" name="Rectangle: Rounded Corners 12">
            <a:extLst>
              <a:ext uri="{FF2B5EF4-FFF2-40B4-BE49-F238E27FC236}">
                <a16:creationId xmlns:a16="http://schemas.microsoft.com/office/drawing/2014/main" id="{1566973F-D6EF-4B72-A181-2920036052D8}"/>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prstClr val="black"/>
                </a:solidFill>
                <a:latin typeface="Calibri"/>
              </a:rPr>
              <a:t>Stage Server</a:t>
            </a:r>
          </a:p>
        </p:txBody>
      </p:sp>
      <p:sp>
        <p:nvSpPr>
          <p:cNvPr id="14" name="TextBox 13">
            <a:extLst>
              <a:ext uri="{FF2B5EF4-FFF2-40B4-BE49-F238E27FC236}">
                <a16:creationId xmlns:a16="http://schemas.microsoft.com/office/drawing/2014/main" id="{C6EF4538-66C0-41EB-894E-13E0D0CA87D9}"/>
              </a:ext>
            </a:extLst>
          </p:cNvPr>
          <p:cNvSpPr txBox="1"/>
          <p:nvPr/>
        </p:nvSpPr>
        <p:spPr>
          <a:xfrm>
            <a:off x="147679" y="2613390"/>
            <a:ext cx="368687"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Source Applications</a:t>
            </a:r>
          </a:p>
        </p:txBody>
      </p:sp>
      <p:pic>
        <p:nvPicPr>
          <p:cNvPr id="16" name="Picture 6" descr="Image result for apache nifi">
            <a:extLst>
              <a:ext uri="{FF2B5EF4-FFF2-40B4-BE49-F238E27FC236}">
                <a16:creationId xmlns:a16="http://schemas.microsoft.com/office/drawing/2014/main" id="{0DA43BD4-1DC4-4D3F-BAF8-35505B8C62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DA347CBF-F503-4EB9-B0FF-C6B2720A711C}"/>
              </a:ext>
            </a:extLst>
          </p:cNvPr>
          <p:cNvCxnSpPr>
            <a:cxnSpLocks/>
          </p:cNvCxnSpPr>
          <p:nvPr/>
        </p:nvCxnSpPr>
        <p:spPr bwMode="auto">
          <a:xfrm>
            <a:off x="1725232" y="1214299"/>
            <a:ext cx="0" cy="2787300"/>
          </a:xfrm>
          <a:prstGeom prst="line">
            <a:avLst/>
          </a:prstGeom>
          <a:noFill/>
          <a:ln w="19050" algn="ctr">
            <a:solidFill>
              <a:srgbClr val="BB1654">
                <a:lumMod val="40000"/>
                <a:lumOff val="60000"/>
              </a:srgbClr>
            </a:solidFill>
            <a:prstDash val="sysDash"/>
            <a:round/>
            <a:headEnd type="none" w="med" len="med"/>
            <a:tailEnd/>
          </a:ln>
        </p:spPr>
      </p:cxnSp>
      <p:sp>
        <p:nvSpPr>
          <p:cNvPr id="18" name="Flowchart: Alternate Process 17">
            <a:extLst>
              <a:ext uri="{FF2B5EF4-FFF2-40B4-BE49-F238E27FC236}">
                <a16:creationId xmlns:a16="http://schemas.microsoft.com/office/drawing/2014/main" id="{7FD3E452-967A-4678-AAC6-85413E40CA46}"/>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a:endParaRPr>
          </a:p>
        </p:txBody>
      </p:sp>
      <p:cxnSp>
        <p:nvCxnSpPr>
          <p:cNvPr id="19" name="Connector: Elbow 18">
            <a:extLst>
              <a:ext uri="{FF2B5EF4-FFF2-40B4-BE49-F238E27FC236}">
                <a16:creationId xmlns:a16="http://schemas.microsoft.com/office/drawing/2014/main" id="{0887D828-D2D9-4B30-8C06-7A57C7AD9A84}"/>
              </a:ext>
            </a:extLst>
          </p:cNvPr>
          <p:cNvCxnSpPr>
            <a:cxnSpLocks/>
            <a:endCxn id="109" idx="2"/>
          </p:cNvCxnSpPr>
          <p:nvPr/>
        </p:nvCxnSpPr>
        <p:spPr bwMode="auto">
          <a:xfrm flipV="1">
            <a:off x="1337734" y="2371807"/>
            <a:ext cx="219338" cy="210209"/>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0" name="Connector: Elbow 19">
            <a:extLst>
              <a:ext uri="{FF2B5EF4-FFF2-40B4-BE49-F238E27FC236}">
                <a16:creationId xmlns:a16="http://schemas.microsoft.com/office/drawing/2014/main" id="{0000299B-DAE0-4BF2-A9B5-1977AE6A75BD}"/>
              </a:ext>
            </a:extLst>
          </p:cNvPr>
          <p:cNvCxnSpPr>
            <a:cxnSpLocks/>
            <a:stCxn id="110" idx="5"/>
            <a:endCxn id="7" idx="1"/>
          </p:cNvCxnSpPr>
          <p:nvPr/>
        </p:nvCxnSpPr>
        <p:spPr bwMode="auto">
          <a:xfrm>
            <a:off x="1891763" y="2354273"/>
            <a:ext cx="297448" cy="340976"/>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1" name="Straight Arrow Connector 20">
            <a:extLst>
              <a:ext uri="{FF2B5EF4-FFF2-40B4-BE49-F238E27FC236}">
                <a16:creationId xmlns:a16="http://schemas.microsoft.com/office/drawing/2014/main" id="{EF39D54A-E939-4826-847A-B20D079C827A}"/>
              </a:ext>
            </a:extLst>
          </p:cNvPr>
          <p:cNvCxnSpPr>
            <a:cxnSpLocks/>
            <a:stCxn id="10" idx="2"/>
            <a:endCxn id="13" idx="0"/>
          </p:cNvCxnSpPr>
          <p:nvPr/>
        </p:nvCxnSpPr>
        <p:spPr bwMode="auto">
          <a:xfrm>
            <a:off x="1115060" y="2735097"/>
            <a:ext cx="1632" cy="127080"/>
          </a:xfrm>
          <a:prstGeom prst="straightConnector1">
            <a:avLst/>
          </a:prstGeom>
          <a:noFill/>
          <a:ln w="19050" algn="ctr">
            <a:solidFill>
              <a:sysClr val="window" lastClr="FFFFFF">
                <a:lumMod val="75000"/>
              </a:sysClr>
            </a:solidFill>
            <a:round/>
            <a:headEnd type="triangle"/>
            <a:tailEnd type="triangle"/>
          </a:ln>
        </p:spPr>
      </p:cxnSp>
      <p:cxnSp>
        <p:nvCxnSpPr>
          <p:cNvPr id="22" name="Connector: Elbow 21">
            <a:extLst>
              <a:ext uri="{FF2B5EF4-FFF2-40B4-BE49-F238E27FC236}">
                <a16:creationId xmlns:a16="http://schemas.microsoft.com/office/drawing/2014/main" id="{80802D00-156C-40F9-AF93-5F47A72AA258}"/>
              </a:ext>
            </a:extLst>
          </p:cNvPr>
          <p:cNvCxnSpPr>
            <a:cxnSpLocks/>
            <a:stCxn id="12" idx="3"/>
          </p:cNvCxnSpPr>
          <p:nvPr/>
        </p:nvCxnSpPr>
        <p:spPr bwMode="auto">
          <a:xfrm>
            <a:off x="538105" y="2789618"/>
            <a:ext cx="362441" cy="141792"/>
          </a:xfrm>
          <a:prstGeom prst="bentConnector3">
            <a:avLst>
              <a:gd name="adj1" fmla="val 50000"/>
            </a:avLst>
          </a:prstGeom>
          <a:noFill/>
          <a:ln w="19050" algn="ctr">
            <a:solidFill>
              <a:srgbClr val="FFC000"/>
            </a:solidFill>
            <a:round/>
            <a:headEnd type="triangle" w="med" len="med"/>
            <a:tailEnd type="none" w="med" len="med"/>
          </a:ln>
        </p:spPr>
      </p:cxnSp>
      <p:pic>
        <p:nvPicPr>
          <p:cNvPr id="23" name="Picture 22">
            <a:extLst>
              <a:ext uri="{FF2B5EF4-FFF2-40B4-BE49-F238E27FC236}">
                <a16:creationId xmlns:a16="http://schemas.microsoft.com/office/drawing/2014/main" id="{4EFFA150-BCF6-438A-BAC9-6E6EE0E2BB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87" y="2788168"/>
            <a:ext cx="187751" cy="161116"/>
          </a:xfrm>
          <a:prstGeom prst="rect">
            <a:avLst/>
          </a:prstGeom>
        </p:spPr>
      </p:pic>
      <p:sp>
        <p:nvSpPr>
          <p:cNvPr id="26" name="TextBox 25">
            <a:extLst>
              <a:ext uri="{FF2B5EF4-FFF2-40B4-BE49-F238E27FC236}">
                <a16:creationId xmlns:a16="http://schemas.microsoft.com/office/drawing/2014/main" id="{DBCE29D1-2602-40FA-849A-6B8276BF6818}"/>
              </a:ext>
            </a:extLst>
          </p:cNvPr>
          <p:cNvSpPr txBox="1"/>
          <p:nvPr/>
        </p:nvSpPr>
        <p:spPr>
          <a:xfrm>
            <a:off x="998392" y="2317621"/>
            <a:ext cx="26333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Extract</a:t>
            </a:r>
          </a:p>
        </p:txBody>
      </p:sp>
      <p:sp>
        <p:nvSpPr>
          <p:cNvPr id="27" name="Rectangle 26">
            <a:extLst>
              <a:ext uri="{FF2B5EF4-FFF2-40B4-BE49-F238E27FC236}">
                <a16:creationId xmlns:a16="http://schemas.microsoft.com/office/drawing/2014/main" id="{53AA45CD-DE78-4611-907D-A712D3BBADE9}"/>
              </a:ext>
            </a:extLst>
          </p:cNvPr>
          <p:cNvSpPr/>
          <p:nvPr/>
        </p:nvSpPr>
        <p:spPr bwMode="auto">
          <a:xfrm>
            <a:off x="903594" y="2422061"/>
            <a:ext cx="427715" cy="610902"/>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28" name="TextBox 27">
            <a:extLst>
              <a:ext uri="{FF2B5EF4-FFF2-40B4-BE49-F238E27FC236}">
                <a16:creationId xmlns:a16="http://schemas.microsoft.com/office/drawing/2014/main" id="{8D60A3D5-70EC-4734-B1F6-7A37F18D8F1F}"/>
              </a:ext>
            </a:extLst>
          </p:cNvPr>
          <p:cNvSpPr txBox="1"/>
          <p:nvPr/>
        </p:nvSpPr>
        <p:spPr>
          <a:xfrm>
            <a:off x="2140719" y="3003775"/>
            <a:ext cx="1035654" cy="242502"/>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Common Ingest &amp; Data Processing Framework</a:t>
            </a:r>
          </a:p>
          <a:p>
            <a:pPr algn="ctr" defTabSz="514350" eaLnBrk="1" hangingPunct="1"/>
            <a:r>
              <a:rPr lang="en-US" sz="450" dirty="0">
                <a:solidFill>
                  <a:prstClr val="black"/>
                </a:solidFill>
                <a:latin typeface="Calibri"/>
              </a:rPr>
              <a:t>(HDInsight Compute Clusters)</a:t>
            </a:r>
          </a:p>
        </p:txBody>
      </p:sp>
      <p:sp>
        <p:nvSpPr>
          <p:cNvPr id="29" name="Rectangle 28">
            <a:extLst>
              <a:ext uri="{FF2B5EF4-FFF2-40B4-BE49-F238E27FC236}">
                <a16:creationId xmlns:a16="http://schemas.microsoft.com/office/drawing/2014/main" id="{CA7CD556-0B41-4411-A411-3A2BD5DA9091}"/>
              </a:ext>
            </a:extLst>
          </p:cNvPr>
          <p:cNvSpPr/>
          <p:nvPr/>
        </p:nvSpPr>
        <p:spPr bwMode="auto">
          <a:xfrm>
            <a:off x="3497780" y="3022510"/>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0" name="Picture 16" descr="Image result for hive">
            <a:extLst>
              <a:ext uri="{FF2B5EF4-FFF2-40B4-BE49-F238E27FC236}">
                <a16:creationId xmlns:a16="http://schemas.microsoft.com/office/drawing/2014/main" id="{CA0EAD8E-1EA8-4679-874A-E4C9AEFCBE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0537" y="3067196"/>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CB81EA-A052-4510-81C9-469E7C554243}"/>
              </a:ext>
            </a:extLst>
          </p:cNvPr>
          <p:cNvSpPr txBox="1"/>
          <p:nvPr/>
        </p:nvSpPr>
        <p:spPr>
          <a:xfrm>
            <a:off x="3247946" y="3096302"/>
            <a:ext cx="369117"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Enriched </a:t>
            </a:r>
          </a:p>
        </p:txBody>
      </p:sp>
      <p:sp>
        <p:nvSpPr>
          <p:cNvPr id="32" name="Rectangle 31">
            <a:extLst>
              <a:ext uri="{FF2B5EF4-FFF2-40B4-BE49-F238E27FC236}">
                <a16:creationId xmlns:a16="http://schemas.microsoft.com/office/drawing/2014/main" id="{C1617C38-98F8-470F-87B7-25FE76817601}"/>
              </a:ext>
            </a:extLst>
          </p:cNvPr>
          <p:cNvSpPr/>
          <p:nvPr/>
        </p:nvSpPr>
        <p:spPr bwMode="auto">
          <a:xfrm>
            <a:off x="5109408" y="1873901"/>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3" name="Picture 2" descr="Image result for azure cloud image">
            <a:extLst>
              <a:ext uri="{FF2B5EF4-FFF2-40B4-BE49-F238E27FC236}">
                <a16:creationId xmlns:a16="http://schemas.microsoft.com/office/drawing/2014/main" id="{BC1F458B-0D1D-41F7-ADEE-1CB64B1AC7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3543" y="1248252"/>
            <a:ext cx="711209" cy="25037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670C120-9F12-4EE2-948B-7A04D77CB98D}"/>
              </a:ext>
            </a:extLst>
          </p:cNvPr>
          <p:cNvSpPr/>
          <p:nvPr/>
        </p:nvSpPr>
        <p:spPr bwMode="auto">
          <a:xfrm>
            <a:off x="3425787" y="2837821"/>
            <a:ext cx="422216" cy="708980"/>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35" name="Rectangle 34">
            <a:extLst>
              <a:ext uri="{FF2B5EF4-FFF2-40B4-BE49-F238E27FC236}">
                <a16:creationId xmlns:a16="http://schemas.microsoft.com/office/drawing/2014/main" id="{FAC62251-5C0E-4D15-A224-6BD24C338D99}"/>
              </a:ext>
            </a:extLst>
          </p:cNvPr>
          <p:cNvSpPr/>
          <p:nvPr/>
        </p:nvSpPr>
        <p:spPr bwMode="auto">
          <a:xfrm>
            <a:off x="39202" y="3253004"/>
            <a:ext cx="477164" cy="389928"/>
          </a:xfrm>
          <a:prstGeom prst="rect">
            <a:avLst/>
          </a:prstGeom>
          <a:solidFill>
            <a:srgbClr val="EAEAEA"/>
          </a:solidFill>
          <a:ln w="9525" cap="flat" cmpd="sng" algn="ctr">
            <a:solidFill>
              <a:schemeClr val="tx2">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36" name="TextBox 35">
            <a:extLst>
              <a:ext uri="{FF2B5EF4-FFF2-40B4-BE49-F238E27FC236}">
                <a16:creationId xmlns:a16="http://schemas.microsoft.com/office/drawing/2014/main" id="{C6E51F6B-EDA1-4601-BEB2-DE3F636AF954}"/>
              </a:ext>
            </a:extLst>
          </p:cNvPr>
          <p:cNvSpPr txBox="1"/>
          <p:nvPr/>
        </p:nvSpPr>
        <p:spPr>
          <a:xfrm>
            <a:off x="79719" y="3241778"/>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External Vendor</a:t>
            </a:r>
          </a:p>
        </p:txBody>
      </p:sp>
      <p:sp>
        <p:nvSpPr>
          <p:cNvPr id="37" name="Rectangle 36">
            <a:extLst>
              <a:ext uri="{FF2B5EF4-FFF2-40B4-BE49-F238E27FC236}">
                <a16:creationId xmlns:a16="http://schemas.microsoft.com/office/drawing/2014/main" id="{6596BC66-CEE9-4A33-A063-11AC0806C740}"/>
              </a:ext>
            </a:extLst>
          </p:cNvPr>
          <p:cNvSpPr/>
          <p:nvPr/>
        </p:nvSpPr>
        <p:spPr bwMode="auto">
          <a:xfrm>
            <a:off x="3494989" y="3280535"/>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8" name="Picture 16" descr="Image result for hive">
            <a:extLst>
              <a:ext uri="{FF2B5EF4-FFF2-40B4-BE49-F238E27FC236}">
                <a16:creationId xmlns:a16="http://schemas.microsoft.com/office/drawing/2014/main" id="{85730091-D18A-467E-A785-D3F4A5DA21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48838" y="3308160"/>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A6E726B-973E-4824-9EC3-099CDDA6FABC}"/>
              </a:ext>
            </a:extLst>
          </p:cNvPr>
          <p:cNvSpPr txBox="1"/>
          <p:nvPr/>
        </p:nvSpPr>
        <p:spPr>
          <a:xfrm>
            <a:off x="4174852" y="1911084"/>
            <a:ext cx="661960" cy="181845"/>
          </a:xfrm>
          <a:prstGeom prst="rect">
            <a:avLst/>
          </a:prstGeom>
          <a:noFill/>
        </p:spPr>
        <p:txBody>
          <a:bodyPr wrap="square" lIns="0" tIns="0" rIns="0" bIns="0" rtlCol="0">
            <a:spAutoFit/>
          </a:bodyPr>
          <a:lstStyle/>
          <a:p>
            <a:pPr algn="ctr" defTabSz="514350" eaLnBrk="1" hangingPunct="1"/>
            <a:r>
              <a:rPr lang="en-US" sz="591" dirty="0">
                <a:solidFill>
                  <a:prstClr val="black"/>
                </a:solidFill>
                <a:latin typeface="Calibri"/>
              </a:rPr>
              <a:t>Tenant Data</a:t>
            </a:r>
          </a:p>
          <a:p>
            <a:pPr algn="ctr" defTabSz="514350" eaLnBrk="1" hangingPunct="1"/>
            <a:r>
              <a:rPr lang="en-US" sz="591" dirty="0">
                <a:solidFill>
                  <a:prstClr val="black"/>
                </a:solidFill>
                <a:latin typeface="Calibri"/>
              </a:rPr>
              <a:t> Mart/Store</a:t>
            </a:r>
          </a:p>
        </p:txBody>
      </p:sp>
      <p:sp>
        <p:nvSpPr>
          <p:cNvPr id="40" name="Rectangle 39">
            <a:extLst>
              <a:ext uri="{FF2B5EF4-FFF2-40B4-BE49-F238E27FC236}">
                <a16:creationId xmlns:a16="http://schemas.microsoft.com/office/drawing/2014/main" id="{449FC039-860D-4543-B9D2-126A5F862D35}"/>
              </a:ext>
            </a:extLst>
          </p:cNvPr>
          <p:cNvSpPr/>
          <p:nvPr/>
        </p:nvSpPr>
        <p:spPr bwMode="auto">
          <a:xfrm>
            <a:off x="5113149" y="1690675"/>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41" name="TextBox 40">
            <a:extLst>
              <a:ext uri="{FF2B5EF4-FFF2-40B4-BE49-F238E27FC236}">
                <a16:creationId xmlns:a16="http://schemas.microsoft.com/office/drawing/2014/main" id="{AAB6EA40-C67C-4A80-8C02-635F1C2D767E}"/>
              </a:ext>
            </a:extLst>
          </p:cNvPr>
          <p:cNvSpPr txBox="1"/>
          <p:nvPr/>
        </p:nvSpPr>
        <p:spPr>
          <a:xfrm>
            <a:off x="5069100" y="1708338"/>
            <a:ext cx="411684"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Hive LLAP </a:t>
            </a:r>
          </a:p>
          <a:p>
            <a:pPr algn="ctr" defTabSz="514350" eaLnBrk="1" hangingPunct="1"/>
            <a:r>
              <a:rPr lang="en-US" sz="450" dirty="0">
                <a:solidFill>
                  <a:prstClr val="black"/>
                </a:solidFill>
                <a:latin typeface="Calibri"/>
              </a:rPr>
              <a:t>Cluster</a:t>
            </a:r>
          </a:p>
        </p:txBody>
      </p:sp>
      <p:cxnSp>
        <p:nvCxnSpPr>
          <p:cNvPr id="42" name="Connector: Elbow 41">
            <a:extLst>
              <a:ext uri="{FF2B5EF4-FFF2-40B4-BE49-F238E27FC236}">
                <a16:creationId xmlns:a16="http://schemas.microsoft.com/office/drawing/2014/main" id="{FDFE0C4E-734A-46D0-A698-1375BB03DD90}"/>
              </a:ext>
            </a:extLst>
          </p:cNvPr>
          <p:cNvCxnSpPr>
            <a:cxnSpLocks/>
            <a:stCxn id="166" idx="0"/>
            <a:endCxn id="27" idx="2"/>
          </p:cNvCxnSpPr>
          <p:nvPr/>
        </p:nvCxnSpPr>
        <p:spPr bwMode="auto">
          <a:xfrm rot="16200000" flipV="1">
            <a:off x="961985" y="3188431"/>
            <a:ext cx="311095" cy="160"/>
          </a:xfrm>
          <a:prstGeom prst="bentConnector3">
            <a:avLst>
              <a:gd name="adj1" fmla="val 50000"/>
            </a:avLst>
          </a:prstGeom>
          <a:noFill/>
          <a:ln w="19050" algn="ctr">
            <a:solidFill>
              <a:srgbClr val="FFC000"/>
            </a:solidFill>
            <a:round/>
            <a:headEnd type="triangle" w="med" len="med"/>
            <a:tailEnd type="none" w="med" len="med"/>
          </a:ln>
        </p:spPr>
      </p:cxnSp>
      <p:pic>
        <p:nvPicPr>
          <p:cNvPr id="44" name="Picture 43">
            <a:extLst>
              <a:ext uri="{FF2B5EF4-FFF2-40B4-BE49-F238E27FC236}">
                <a16:creationId xmlns:a16="http://schemas.microsoft.com/office/drawing/2014/main" id="{7DC8D4BB-D802-436A-9973-B705865D2AF4}"/>
              </a:ext>
            </a:extLst>
          </p:cNvPr>
          <p:cNvPicPr>
            <a:picLocks noChangeAspect="1"/>
          </p:cNvPicPr>
          <p:nvPr/>
        </p:nvPicPr>
        <p:blipFill>
          <a:blip r:embed="rId8"/>
          <a:stretch>
            <a:fillRect/>
          </a:stretch>
        </p:blipFill>
        <p:spPr>
          <a:xfrm>
            <a:off x="1232744" y="1215637"/>
            <a:ext cx="416474" cy="412108"/>
          </a:xfrm>
          <a:prstGeom prst="rect">
            <a:avLst/>
          </a:prstGeom>
        </p:spPr>
      </p:pic>
      <p:pic>
        <p:nvPicPr>
          <p:cNvPr id="99" name="Picture 98">
            <a:extLst>
              <a:ext uri="{FF2B5EF4-FFF2-40B4-BE49-F238E27FC236}">
                <a16:creationId xmlns:a16="http://schemas.microsoft.com/office/drawing/2014/main" id="{5B67326B-C652-4232-8387-67A4059389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97644" y="2452692"/>
            <a:ext cx="171151" cy="171151"/>
          </a:xfrm>
          <a:prstGeom prst="rect">
            <a:avLst/>
          </a:prstGeom>
        </p:spPr>
      </p:pic>
      <p:sp>
        <p:nvSpPr>
          <p:cNvPr id="100" name="TextBox 99">
            <a:extLst>
              <a:ext uri="{FF2B5EF4-FFF2-40B4-BE49-F238E27FC236}">
                <a16:creationId xmlns:a16="http://schemas.microsoft.com/office/drawing/2014/main" id="{4780BDF0-D263-4AE9-8118-DF569EF3116D}"/>
              </a:ext>
            </a:extLst>
          </p:cNvPr>
          <p:cNvSpPr txBox="1"/>
          <p:nvPr/>
        </p:nvSpPr>
        <p:spPr>
          <a:xfrm>
            <a:off x="2401338" y="2459233"/>
            <a:ext cx="824092"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Ingest and transform</a:t>
            </a:r>
          </a:p>
        </p:txBody>
      </p:sp>
      <p:sp>
        <p:nvSpPr>
          <p:cNvPr id="101" name="TextBox 100">
            <a:extLst>
              <a:ext uri="{FF2B5EF4-FFF2-40B4-BE49-F238E27FC236}">
                <a16:creationId xmlns:a16="http://schemas.microsoft.com/office/drawing/2014/main" id="{2884CC8C-32D8-4B32-90BE-D45CE746EAB6}"/>
              </a:ext>
            </a:extLst>
          </p:cNvPr>
          <p:cNvSpPr txBox="1"/>
          <p:nvPr/>
        </p:nvSpPr>
        <p:spPr>
          <a:xfrm>
            <a:off x="3459466" y="2861289"/>
            <a:ext cx="43734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Data Stores</a:t>
            </a:r>
          </a:p>
        </p:txBody>
      </p:sp>
      <p:sp>
        <p:nvSpPr>
          <p:cNvPr id="103" name="TextBox 102">
            <a:extLst>
              <a:ext uri="{FF2B5EF4-FFF2-40B4-BE49-F238E27FC236}">
                <a16:creationId xmlns:a16="http://schemas.microsoft.com/office/drawing/2014/main" id="{95092EA4-D95B-4C76-9186-4C77BFD2C5D8}"/>
              </a:ext>
            </a:extLst>
          </p:cNvPr>
          <p:cNvSpPr txBox="1"/>
          <p:nvPr/>
        </p:nvSpPr>
        <p:spPr>
          <a:xfrm>
            <a:off x="3282642" y="3342873"/>
            <a:ext cx="293513"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Refined</a:t>
            </a:r>
          </a:p>
        </p:txBody>
      </p:sp>
      <p:sp>
        <p:nvSpPr>
          <p:cNvPr id="104" name="Rectangle 103">
            <a:extLst>
              <a:ext uri="{FF2B5EF4-FFF2-40B4-BE49-F238E27FC236}">
                <a16:creationId xmlns:a16="http://schemas.microsoft.com/office/drawing/2014/main" id="{4889FD13-5404-4093-B979-B2C2C2BA027A}"/>
              </a:ext>
            </a:extLst>
          </p:cNvPr>
          <p:cNvSpPr/>
          <p:nvPr/>
        </p:nvSpPr>
        <p:spPr bwMode="auto">
          <a:xfrm>
            <a:off x="5069101" y="1654888"/>
            <a:ext cx="416093" cy="439526"/>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106" name="Connector: Elbow 105">
            <a:extLst>
              <a:ext uri="{FF2B5EF4-FFF2-40B4-BE49-F238E27FC236}">
                <a16:creationId xmlns:a16="http://schemas.microsoft.com/office/drawing/2014/main" id="{F870BB29-22E5-4D61-BE3F-984E466AF7F9}"/>
              </a:ext>
            </a:extLst>
          </p:cNvPr>
          <p:cNvCxnSpPr>
            <a:cxnSpLocks/>
            <a:endCxn id="176" idx="1"/>
          </p:cNvCxnSpPr>
          <p:nvPr/>
        </p:nvCxnSpPr>
        <p:spPr bwMode="auto">
          <a:xfrm flipV="1">
            <a:off x="3047560" y="2318276"/>
            <a:ext cx="1246396" cy="282919"/>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cxnSp>
        <p:nvCxnSpPr>
          <p:cNvPr id="107" name="Straight Connector 106">
            <a:extLst>
              <a:ext uri="{FF2B5EF4-FFF2-40B4-BE49-F238E27FC236}">
                <a16:creationId xmlns:a16="http://schemas.microsoft.com/office/drawing/2014/main" id="{1A5C3BDE-5189-41A3-8CF0-F3983CE0FDC6}"/>
              </a:ext>
            </a:extLst>
          </p:cNvPr>
          <p:cNvCxnSpPr>
            <a:cxnSpLocks/>
          </p:cNvCxnSpPr>
          <p:nvPr/>
        </p:nvCxnSpPr>
        <p:spPr bwMode="auto">
          <a:xfrm flipH="1">
            <a:off x="3667603" y="2601193"/>
            <a:ext cx="4299" cy="236628"/>
          </a:xfrm>
          <a:prstGeom prst="line">
            <a:avLst/>
          </a:prstGeom>
          <a:noFill/>
          <a:ln w="19050" algn="ctr">
            <a:solidFill>
              <a:sysClr val="windowText" lastClr="000000">
                <a:lumMod val="50000"/>
                <a:lumOff val="50000"/>
              </a:sysClr>
            </a:solidFill>
            <a:round/>
            <a:headEnd type="none" w="med" len="med"/>
            <a:tailEnd type="triangle"/>
          </a:ln>
        </p:spPr>
      </p:cxnSp>
      <p:sp>
        <p:nvSpPr>
          <p:cNvPr id="108" name="TextBox 107">
            <a:extLst>
              <a:ext uri="{FF2B5EF4-FFF2-40B4-BE49-F238E27FC236}">
                <a16:creationId xmlns:a16="http://schemas.microsoft.com/office/drawing/2014/main" id="{DF29770B-0800-46AA-87FE-FE8E35F294D0}"/>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a:rPr>
              <a:t>Express Route (secured connection)</a:t>
            </a:r>
          </a:p>
        </p:txBody>
      </p:sp>
      <p:sp>
        <p:nvSpPr>
          <p:cNvPr id="109" name="Cube 108">
            <a:extLst>
              <a:ext uri="{FF2B5EF4-FFF2-40B4-BE49-F238E27FC236}">
                <a16:creationId xmlns:a16="http://schemas.microsoft.com/office/drawing/2014/main" id="{91B4320E-AF6B-42B6-9134-42B50698345D}"/>
              </a:ext>
            </a:extLst>
          </p:cNvPr>
          <p:cNvSpPr/>
          <p:nvPr/>
        </p:nvSpPr>
        <p:spPr bwMode="auto">
          <a:xfrm>
            <a:off x="1557073"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0" name="Cube 109">
            <a:extLst>
              <a:ext uri="{FF2B5EF4-FFF2-40B4-BE49-F238E27FC236}">
                <a16:creationId xmlns:a16="http://schemas.microsoft.com/office/drawing/2014/main" id="{34E4AFC6-F67D-4347-941A-C6C1D3D568D4}"/>
              </a:ext>
            </a:extLst>
          </p:cNvPr>
          <p:cNvSpPr/>
          <p:nvPr/>
        </p:nvSpPr>
        <p:spPr bwMode="auto">
          <a:xfrm>
            <a:off x="1821636"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1" name="Rectangle 110">
            <a:extLst>
              <a:ext uri="{FF2B5EF4-FFF2-40B4-BE49-F238E27FC236}">
                <a16:creationId xmlns:a16="http://schemas.microsoft.com/office/drawing/2014/main" id="{18502117-3CFD-4A03-A3AB-AE90252F5290}"/>
              </a:ext>
            </a:extLst>
          </p:cNvPr>
          <p:cNvSpPr/>
          <p:nvPr/>
        </p:nvSpPr>
        <p:spPr bwMode="auto">
          <a:xfrm>
            <a:off x="2062826" y="1686800"/>
            <a:ext cx="711207" cy="201986"/>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12" name="TextBox 111">
            <a:extLst>
              <a:ext uri="{FF2B5EF4-FFF2-40B4-BE49-F238E27FC236}">
                <a16:creationId xmlns:a16="http://schemas.microsoft.com/office/drawing/2014/main" id="{2DAD1D84-6C14-4CC7-A01A-01AF511DBE68}"/>
              </a:ext>
            </a:extLst>
          </p:cNvPr>
          <p:cNvSpPr txBox="1"/>
          <p:nvPr/>
        </p:nvSpPr>
        <p:spPr>
          <a:xfrm>
            <a:off x="2617048" y="1566232"/>
            <a:ext cx="718313" cy="86627"/>
          </a:xfrm>
          <a:prstGeom prst="rect">
            <a:avLst/>
          </a:prstGeom>
          <a:noFill/>
        </p:spPr>
        <p:txBody>
          <a:bodyPr wrap="square" lIns="0" tIns="0" rIns="0" bIns="0" rtlCol="0">
            <a:spAutoFit/>
          </a:bodyPr>
          <a:lstStyle/>
          <a:p>
            <a:pPr defTabSz="514350" eaLnBrk="1" hangingPunct="1"/>
            <a:r>
              <a:rPr lang="en-US" sz="563" dirty="0">
                <a:solidFill>
                  <a:prstClr val="black"/>
                </a:solidFill>
                <a:latin typeface="Calibri"/>
              </a:rPr>
              <a:t>ACS/AKS Kubernetes</a:t>
            </a:r>
          </a:p>
        </p:txBody>
      </p:sp>
      <p:sp>
        <p:nvSpPr>
          <p:cNvPr id="113" name="Rectangle 112">
            <a:extLst>
              <a:ext uri="{FF2B5EF4-FFF2-40B4-BE49-F238E27FC236}">
                <a16:creationId xmlns:a16="http://schemas.microsoft.com/office/drawing/2014/main" id="{8E2F0E4A-D1E7-492E-9640-CCBAAB1C3ADF}"/>
              </a:ext>
            </a:extLst>
          </p:cNvPr>
          <p:cNvSpPr/>
          <p:nvPr/>
        </p:nvSpPr>
        <p:spPr bwMode="auto">
          <a:xfrm>
            <a:off x="2808651" y="1691359"/>
            <a:ext cx="426714"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14" name="Picture 113">
            <a:extLst>
              <a:ext uri="{FF2B5EF4-FFF2-40B4-BE49-F238E27FC236}">
                <a16:creationId xmlns:a16="http://schemas.microsoft.com/office/drawing/2014/main" id="{ECBAF400-CC57-4C1A-AB1F-5160E5FFE6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04054" y="1735359"/>
            <a:ext cx="144349" cy="119831"/>
          </a:xfrm>
          <a:prstGeom prst="rect">
            <a:avLst/>
          </a:prstGeom>
        </p:spPr>
      </p:pic>
      <p:cxnSp>
        <p:nvCxnSpPr>
          <p:cNvPr id="115" name="Straight Connector 114">
            <a:extLst>
              <a:ext uri="{FF2B5EF4-FFF2-40B4-BE49-F238E27FC236}">
                <a16:creationId xmlns:a16="http://schemas.microsoft.com/office/drawing/2014/main" id="{D230E315-2437-4A4B-A376-1C8B1DB306AC}"/>
              </a:ext>
            </a:extLst>
          </p:cNvPr>
          <p:cNvCxnSpPr>
            <a:cxnSpLocks/>
            <a:stCxn id="111" idx="2"/>
          </p:cNvCxnSpPr>
          <p:nvPr/>
        </p:nvCxnSpPr>
        <p:spPr bwMode="auto">
          <a:xfrm>
            <a:off x="2418429" y="1888786"/>
            <a:ext cx="0" cy="528668"/>
          </a:xfrm>
          <a:prstGeom prst="line">
            <a:avLst/>
          </a:prstGeom>
          <a:noFill/>
          <a:ln w="19050" algn="ctr">
            <a:solidFill>
              <a:sysClr val="windowText" lastClr="000000">
                <a:lumMod val="50000"/>
                <a:lumOff val="50000"/>
              </a:sysClr>
            </a:solidFill>
            <a:round/>
            <a:headEnd type="triangle" w="med" len="med"/>
            <a:tailEnd type="triangle" w="med" len="med"/>
          </a:ln>
        </p:spPr>
      </p:cxnSp>
      <p:cxnSp>
        <p:nvCxnSpPr>
          <p:cNvPr id="116" name="Straight Connector 115">
            <a:extLst>
              <a:ext uri="{FF2B5EF4-FFF2-40B4-BE49-F238E27FC236}">
                <a16:creationId xmlns:a16="http://schemas.microsoft.com/office/drawing/2014/main" id="{63943D96-3363-4736-826A-D6ADBD570612}"/>
              </a:ext>
            </a:extLst>
          </p:cNvPr>
          <p:cNvCxnSpPr>
            <a:cxnSpLocks/>
          </p:cNvCxnSpPr>
          <p:nvPr/>
        </p:nvCxnSpPr>
        <p:spPr bwMode="auto">
          <a:xfrm>
            <a:off x="2981613" y="1895682"/>
            <a:ext cx="0" cy="526078"/>
          </a:xfrm>
          <a:prstGeom prst="line">
            <a:avLst/>
          </a:prstGeom>
          <a:noFill/>
          <a:ln w="19050" algn="ctr">
            <a:solidFill>
              <a:sysClr val="windowText" lastClr="000000">
                <a:lumMod val="50000"/>
                <a:lumOff val="50000"/>
              </a:sysClr>
            </a:solidFill>
            <a:round/>
            <a:headEnd type="triangle" w="med" len="med"/>
            <a:tailEnd type="triangle" w="med" len="med"/>
          </a:ln>
        </p:spPr>
      </p:cxnSp>
      <p:sp>
        <p:nvSpPr>
          <p:cNvPr id="120" name="TextBox 119">
            <a:extLst>
              <a:ext uri="{FF2B5EF4-FFF2-40B4-BE49-F238E27FC236}">
                <a16:creationId xmlns:a16="http://schemas.microsoft.com/office/drawing/2014/main" id="{1389A398-DA00-4584-A0D3-2DF46FBC8761}"/>
              </a:ext>
            </a:extLst>
          </p:cNvPr>
          <p:cNvSpPr txBox="1"/>
          <p:nvPr/>
        </p:nvSpPr>
        <p:spPr>
          <a:xfrm>
            <a:off x="5124972" y="1923603"/>
            <a:ext cx="315508"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Hive server 2</a:t>
            </a:r>
          </a:p>
        </p:txBody>
      </p:sp>
      <p:pic>
        <p:nvPicPr>
          <p:cNvPr id="122" name="Picture 10" descr="Image result for azure API App">
            <a:extLst>
              <a:ext uri="{FF2B5EF4-FFF2-40B4-BE49-F238E27FC236}">
                <a16:creationId xmlns:a16="http://schemas.microsoft.com/office/drawing/2014/main" id="{5BA3C42D-18A3-437F-B55A-32DABF01DAB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49482" y="1723019"/>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2" descr="Image result for azure web app">
            <a:extLst>
              <a:ext uri="{FF2B5EF4-FFF2-40B4-BE49-F238E27FC236}">
                <a16:creationId xmlns:a16="http://schemas.microsoft.com/office/drawing/2014/main" id="{9D91282B-5211-435A-B731-1DCB6DDB2A3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89947" y="1730198"/>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979665E3-152C-45CD-956C-D9ED74B51073}"/>
              </a:ext>
            </a:extLst>
          </p:cNvPr>
          <p:cNvSpPr txBox="1"/>
          <p:nvPr/>
        </p:nvSpPr>
        <p:spPr>
          <a:xfrm>
            <a:off x="3168921" y="1881352"/>
            <a:ext cx="687959"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Azure API &amp; Web App</a:t>
            </a:r>
          </a:p>
        </p:txBody>
      </p:sp>
      <p:pic>
        <p:nvPicPr>
          <p:cNvPr id="125" name="Picture 14" descr="Image result for Azure AKS">
            <a:extLst>
              <a:ext uri="{FF2B5EF4-FFF2-40B4-BE49-F238E27FC236}">
                <a16:creationId xmlns:a16="http://schemas.microsoft.com/office/drawing/2014/main" id="{DE6D84F9-2A10-4A08-909A-8778D7E6C70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68861" y="1556169"/>
            <a:ext cx="176197" cy="146665"/>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Image result for hazelcast">
            <a:extLst>
              <a:ext uri="{FF2B5EF4-FFF2-40B4-BE49-F238E27FC236}">
                <a16:creationId xmlns:a16="http://schemas.microsoft.com/office/drawing/2014/main" id="{5ECBB87D-4745-48D9-86C9-233445547AF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44904" y="17155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3E726632-7086-440A-9D8F-EB43078A94E9}"/>
              </a:ext>
            </a:extLst>
          </p:cNvPr>
          <p:cNvSpPr/>
          <p:nvPr/>
        </p:nvSpPr>
        <p:spPr bwMode="auto">
          <a:xfrm>
            <a:off x="6307238" y="3286208"/>
            <a:ext cx="370581" cy="984698"/>
          </a:xfrm>
          <a:prstGeom prst="rect">
            <a:avLst/>
          </a:prstGeom>
          <a:solidFill>
            <a:srgbClr val="EAEAEA"/>
          </a:solidFill>
          <a:ln w="9525" cap="flat" cmpd="sng" algn="ctr">
            <a:solidFill>
              <a:schemeClr val="bg1">
                <a:lumMod val="5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37" name="Picture 136">
            <a:extLst>
              <a:ext uri="{FF2B5EF4-FFF2-40B4-BE49-F238E27FC236}">
                <a16:creationId xmlns:a16="http://schemas.microsoft.com/office/drawing/2014/main" id="{91A497A5-40DA-48CA-97EF-E2A37EA407A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138" name="Picture 137">
            <a:extLst>
              <a:ext uri="{FF2B5EF4-FFF2-40B4-BE49-F238E27FC236}">
                <a16:creationId xmlns:a16="http://schemas.microsoft.com/office/drawing/2014/main" id="{39B572CD-7F38-4CDD-AB06-D2EFFE28143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139" name="Picture 138">
            <a:extLst>
              <a:ext uri="{FF2B5EF4-FFF2-40B4-BE49-F238E27FC236}">
                <a16:creationId xmlns:a16="http://schemas.microsoft.com/office/drawing/2014/main" id="{F0C35E7E-EEFE-4208-B85E-7CFA3C9EB42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140" name="TextBox 139">
            <a:extLst>
              <a:ext uri="{FF2B5EF4-FFF2-40B4-BE49-F238E27FC236}">
                <a16:creationId xmlns:a16="http://schemas.microsoft.com/office/drawing/2014/main" id="{617F0F33-234C-4EC1-B36C-F006F6FC6994}"/>
              </a:ext>
            </a:extLst>
          </p:cNvPr>
          <p:cNvSpPr txBox="1"/>
          <p:nvPr/>
        </p:nvSpPr>
        <p:spPr>
          <a:xfrm>
            <a:off x="6248835" y="3204724"/>
            <a:ext cx="544106"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Alerts &amp; Notifications</a:t>
            </a:r>
          </a:p>
        </p:txBody>
      </p:sp>
      <p:sp>
        <p:nvSpPr>
          <p:cNvPr id="141" name="Arrow: Striped Right 140">
            <a:extLst>
              <a:ext uri="{FF2B5EF4-FFF2-40B4-BE49-F238E27FC236}">
                <a16:creationId xmlns:a16="http://schemas.microsoft.com/office/drawing/2014/main" id="{7B76EFB2-346C-4EB9-A81D-2EC22C1AE01D}"/>
              </a:ext>
            </a:extLst>
          </p:cNvPr>
          <p:cNvSpPr/>
          <p:nvPr/>
        </p:nvSpPr>
        <p:spPr bwMode="auto">
          <a:xfrm>
            <a:off x="6096582" y="3680994"/>
            <a:ext cx="196671" cy="177352"/>
          </a:xfrm>
          <a:prstGeom prst="stripedRightArrow">
            <a:avLst/>
          </a:prstGeom>
          <a:solidFill>
            <a:srgbClr val="EAEAEA"/>
          </a:solidFill>
          <a:ln w="9525" cap="flat" cmpd="sng" algn="ctr">
            <a:solidFill>
              <a:schemeClr val="bg1">
                <a:lumMod val="5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148" name="Connector: Elbow 147">
            <a:extLst>
              <a:ext uri="{FF2B5EF4-FFF2-40B4-BE49-F238E27FC236}">
                <a16:creationId xmlns:a16="http://schemas.microsoft.com/office/drawing/2014/main" id="{CF5FEE53-F3B1-4CA5-8A9C-7453C26050A0}"/>
              </a:ext>
            </a:extLst>
          </p:cNvPr>
          <p:cNvCxnSpPr>
            <a:cxnSpLocks/>
            <a:stCxn id="104" idx="3"/>
            <a:endCxn id="132" idx="1"/>
          </p:cNvCxnSpPr>
          <p:nvPr/>
        </p:nvCxnSpPr>
        <p:spPr bwMode="auto">
          <a:xfrm>
            <a:off x="5485194" y="1874652"/>
            <a:ext cx="724382" cy="286408"/>
          </a:xfrm>
          <a:prstGeom prst="bentConnector3">
            <a:avLst>
              <a:gd name="adj1" fmla="val 50000"/>
            </a:avLst>
          </a:prstGeom>
          <a:noFill/>
          <a:ln w="19050" algn="ctr">
            <a:solidFill>
              <a:srgbClr val="FFC000"/>
            </a:solidFill>
            <a:round/>
            <a:headEnd type="none" w="med" len="med"/>
            <a:tailEnd type="triangle"/>
          </a:ln>
        </p:spPr>
      </p:cxnSp>
      <p:pic>
        <p:nvPicPr>
          <p:cNvPr id="149" name="Picture 148">
            <a:extLst>
              <a:ext uri="{FF2B5EF4-FFF2-40B4-BE49-F238E27FC236}">
                <a16:creationId xmlns:a16="http://schemas.microsoft.com/office/drawing/2014/main" id="{875CC185-DBEB-4523-A6AF-72253B224CE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a:ln>
            <a:solidFill>
              <a:schemeClr val="bg1">
                <a:lumMod val="50000"/>
              </a:schemeClr>
            </a:solidFill>
          </a:ln>
        </p:spPr>
      </p:pic>
      <p:pic>
        <p:nvPicPr>
          <p:cNvPr id="151" name="Picture 6" descr="Image result for kafka">
            <a:extLst>
              <a:ext uri="{FF2B5EF4-FFF2-40B4-BE49-F238E27FC236}">
                <a16:creationId xmlns:a16="http://schemas.microsoft.com/office/drawing/2014/main" id="{E894B49C-872C-4467-A1A7-752383C5E10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71739" y="2684567"/>
            <a:ext cx="214919" cy="182394"/>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51">
            <a:extLst>
              <a:ext uri="{FF2B5EF4-FFF2-40B4-BE49-F238E27FC236}">
                <a16:creationId xmlns:a16="http://schemas.microsoft.com/office/drawing/2014/main" id="{AA0DEFA7-F7CE-4A13-8ADC-A0E4747C3FC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10734" y="2684567"/>
            <a:ext cx="206986" cy="182394"/>
          </a:xfrm>
          <a:prstGeom prst="rect">
            <a:avLst/>
          </a:prstGeom>
        </p:spPr>
      </p:pic>
      <p:pic>
        <p:nvPicPr>
          <p:cNvPr id="153" name="Picture 6" descr="Image result for Azure R">
            <a:extLst>
              <a:ext uri="{FF2B5EF4-FFF2-40B4-BE49-F238E27FC236}">
                <a16:creationId xmlns:a16="http://schemas.microsoft.com/office/drawing/2014/main" id="{2A6A3F62-D1B8-44E0-9D40-3725826FBD0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41795" y="2691297"/>
            <a:ext cx="213242" cy="175666"/>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a:extLst>
              <a:ext uri="{FF2B5EF4-FFF2-40B4-BE49-F238E27FC236}">
                <a16:creationId xmlns:a16="http://schemas.microsoft.com/office/drawing/2014/main" id="{FF1CD5DC-9AA6-49A9-81FC-70494B39891D}"/>
              </a:ext>
            </a:extLst>
          </p:cNvPr>
          <p:cNvSpPr/>
          <p:nvPr/>
        </p:nvSpPr>
        <p:spPr bwMode="auto">
          <a:xfrm>
            <a:off x="4363287" y="2332405"/>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5" name="Rectangle 174">
            <a:extLst>
              <a:ext uri="{FF2B5EF4-FFF2-40B4-BE49-F238E27FC236}">
                <a16:creationId xmlns:a16="http://schemas.microsoft.com/office/drawing/2014/main" id="{5CB7E81F-20C9-45DA-B924-D40989F602C0}"/>
              </a:ext>
            </a:extLst>
          </p:cNvPr>
          <p:cNvSpPr/>
          <p:nvPr/>
        </p:nvSpPr>
        <p:spPr bwMode="auto">
          <a:xfrm>
            <a:off x="4363453" y="2093562"/>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6" name="Rectangle 175">
            <a:extLst>
              <a:ext uri="{FF2B5EF4-FFF2-40B4-BE49-F238E27FC236}">
                <a16:creationId xmlns:a16="http://schemas.microsoft.com/office/drawing/2014/main" id="{096D0921-E342-4AD7-B69F-F87ABF519C42}"/>
              </a:ext>
            </a:extLst>
          </p:cNvPr>
          <p:cNvSpPr/>
          <p:nvPr/>
        </p:nvSpPr>
        <p:spPr bwMode="auto">
          <a:xfrm>
            <a:off x="4293955" y="1999238"/>
            <a:ext cx="412257" cy="638075"/>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77" name="Picture 16" descr="Image result for hive">
            <a:extLst>
              <a:ext uri="{FF2B5EF4-FFF2-40B4-BE49-F238E27FC236}">
                <a16:creationId xmlns:a16="http://schemas.microsoft.com/office/drawing/2014/main" id="{1FE90281-EC20-408A-BC22-4C823B10B7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3609" y="2132245"/>
            <a:ext cx="184316" cy="131907"/>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77">
            <a:extLst>
              <a:ext uri="{FF2B5EF4-FFF2-40B4-BE49-F238E27FC236}">
                <a16:creationId xmlns:a16="http://schemas.microsoft.com/office/drawing/2014/main" id="{7B21CA06-6219-4218-B857-94D35F27532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424474" y="2377133"/>
            <a:ext cx="170824" cy="141516"/>
          </a:xfrm>
          <a:prstGeom prst="rect">
            <a:avLst/>
          </a:prstGeom>
        </p:spPr>
      </p:pic>
      <p:cxnSp>
        <p:nvCxnSpPr>
          <p:cNvPr id="179" name="Connector: Elbow 178">
            <a:extLst>
              <a:ext uri="{FF2B5EF4-FFF2-40B4-BE49-F238E27FC236}">
                <a16:creationId xmlns:a16="http://schemas.microsoft.com/office/drawing/2014/main" id="{E21A7251-0237-4187-90B9-822D5890AC05}"/>
              </a:ext>
            </a:extLst>
          </p:cNvPr>
          <p:cNvCxnSpPr>
            <a:cxnSpLocks/>
            <a:stCxn id="176" idx="3"/>
            <a:endCxn id="104" idx="1"/>
          </p:cNvCxnSpPr>
          <p:nvPr/>
        </p:nvCxnSpPr>
        <p:spPr bwMode="auto">
          <a:xfrm flipV="1">
            <a:off x="4706212" y="1874653"/>
            <a:ext cx="362888" cy="443624"/>
          </a:xfrm>
          <a:prstGeom prst="bentConnector3">
            <a:avLst>
              <a:gd name="adj1" fmla="val 50000"/>
            </a:avLst>
          </a:prstGeom>
          <a:noFill/>
          <a:ln w="19050" algn="ctr">
            <a:solidFill>
              <a:srgbClr val="FFC000"/>
            </a:solidFill>
            <a:round/>
            <a:headEnd type="none" w="med" len="med"/>
            <a:tailEnd type="triangle"/>
          </a:ln>
        </p:spPr>
      </p:cxnSp>
      <p:pic>
        <p:nvPicPr>
          <p:cNvPr id="185" name="Picture 6" descr="Image result for Azure R">
            <a:extLst>
              <a:ext uri="{FF2B5EF4-FFF2-40B4-BE49-F238E27FC236}">
                <a16:creationId xmlns:a16="http://schemas.microsoft.com/office/drawing/2014/main" id="{CDA9D843-992F-4250-88B7-F8E3FED2820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553279" y="1719137"/>
            <a:ext cx="180303" cy="148532"/>
          </a:xfrm>
          <a:prstGeom prst="rect">
            <a:avLst/>
          </a:prstGeom>
          <a:noFill/>
          <a:extLst>
            <a:ext uri="{909E8E84-426E-40DD-AFC4-6F175D3DCCD1}">
              <a14:hiddenFill xmlns:a14="http://schemas.microsoft.com/office/drawing/2010/main">
                <a:solidFill>
                  <a:srgbClr val="FFFFFF"/>
                </a:solidFill>
              </a14:hiddenFill>
            </a:ext>
          </a:extLst>
        </p:spPr>
      </p:pic>
      <p:sp>
        <p:nvSpPr>
          <p:cNvPr id="194" name="Content Placeholder 2">
            <a:extLst>
              <a:ext uri="{FF2B5EF4-FFF2-40B4-BE49-F238E27FC236}">
                <a16:creationId xmlns:a16="http://schemas.microsoft.com/office/drawing/2014/main" id="{E93B6BF4-F9A4-4686-B9F7-2D698A6A27CF}"/>
              </a:ext>
            </a:extLst>
          </p:cNvPr>
          <p:cNvSpPr txBox="1">
            <a:spLocks/>
          </p:cNvSpPr>
          <p:nvPr/>
        </p:nvSpPr>
        <p:spPr>
          <a:xfrm>
            <a:off x="158905" y="980573"/>
            <a:ext cx="6172200"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Solution pattern provides for data integration between ADF Data Zones and Third Party Applications and/or Systems of Record (</a:t>
            </a:r>
            <a:r>
              <a:rPr lang="en-US" sz="900" kern="0" dirty="0" err="1">
                <a:solidFill>
                  <a:srgbClr val="000000"/>
                </a:solidFill>
                <a:cs typeface="Calibri" panose="020F0502020204030204" pitchFamily="34" charset="0"/>
              </a:rPr>
              <a:t>SoR</a:t>
            </a:r>
            <a:r>
              <a:rPr lang="en-US" sz="900" kern="0" dirty="0">
                <a:solidFill>
                  <a:srgbClr val="000000"/>
                </a:solidFill>
                <a:cs typeface="Calibri" panose="020F0502020204030204" pitchFamily="34" charset="0"/>
              </a:rPr>
              <a:t>)</a:t>
            </a:r>
          </a:p>
        </p:txBody>
      </p:sp>
      <p:cxnSp>
        <p:nvCxnSpPr>
          <p:cNvPr id="52" name="Connector: Elbow 51">
            <a:extLst>
              <a:ext uri="{FF2B5EF4-FFF2-40B4-BE49-F238E27FC236}">
                <a16:creationId xmlns:a16="http://schemas.microsoft.com/office/drawing/2014/main" id="{EBE5E5EA-8DE6-4BF0-9BB2-C706597D7649}"/>
              </a:ext>
            </a:extLst>
          </p:cNvPr>
          <p:cNvCxnSpPr>
            <a:stCxn id="34" idx="3"/>
            <a:endCxn id="104" idx="2"/>
          </p:cNvCxnSpPr>
          <p:nvPr/>
        </p:nvCxnSpPr>
        <p:spPr bwMode="auto">
          <a:xfrm flipV="1">
            <a:off x="3848004" y="2094414"/>
            <a:ext cx="1429144" cy="1097897"/>
          </a:xfrm>
          <a:prstGeom prst="bentConnector2">
            <a:avLst/>
          </a:prstGeom>
          <a:noFill/>
          <a:ln w="19050" algn="ctr">
            <a:solidFill>
              <a:srgbClr val="FFC000"/>
            </a:solidFill>
            <a:round/>
            <a:headEnd type="none" w="med" len="med"/>
            <a:tailEnd type="triangle"/>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32" name="Rectangle 131">
            <a:extLst>
              <a:ext uri="{FF2B5EF4-FFF2-40B4-BE49-F238E27FC236}">
                <a16:creationId xmlns:a16="http://schemas.microsoft.com/office/drawing/2014/main" id="{41DFBA15-EBE1-4107-AE73-1E4BB5FEFDE6}"/>
              </a:ext>
            </a:extLst>
          </p:cNvPr>
          <p:cNvSpPr/>
          <p:nvPr/>
        </p:nvSpPr>
        <p:spPr bwMode="auto">
          <a:xfrm>
            <a:off x="6209575" y="1986792"/>
            <a:ext cx="456918" cy="34853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33" name="TextBox 132">
            <a:extLst>
              <a:ext uri="{FF2B5EF4-FFF2-40B4-BE49-F238E27FC236}">
                <a16:creationId xmlns:a16="http://schemas.microsoft.com/office/drawing/2014/main" id="{DDFC616E-F3AA-43AE-82CD-F056B1F6560B}"/>
              </a:ext>
            </a:extLst>
          </p:cNvPr>
          <p:cNvSpPr txBox="1"/>
          <p:nvPr/>
        </p:nvSpPr>
        <p:spPr>
          <a:xfrm>
            <a:off x="6176366" y="1985962"/>
            <a:ext cx="557231"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Data Extract </a:t>
            </a:r>
          </a:p>
          <a:p>
            <a:pPr algn="ctr" defTabSz="514350" eaLnBrk="1" hangingPunct="1"/>
            <a:r>
              <a:rPr lang="en-US" sz="450" dirty="0">
                <a:solidFill>
                  <a:prstClr val="black"/>
                </a:solidFill>
                <a:latin typeface="Calibri"/>
              </a:rPr>
              <a:t>Workflows</a:t>
            </a:r>
          </a:p>
        </p:txBody>
      </p:sp>
      <p:pic>
        <p:nvPicPr>
          <p:cNvPr id="134" name="Picture 133">
            <a:extLst>
              <a:ext uri="{FF2B5EF4-FFF2-40B4-BE49-F238E27FC236}">
                <a16:creationId xmlns:a16="http://schemas.microsoft.com/office/drawing/2014/main" id="{BA10DADA-EEDD-4F96-A3CC-C11F3F5BB0BD}"/>
              </a:ext>
            </a:extLst>
          </p:cNvPr>
          <p:cNvPicPr>
            <a:picLocks noChangeAspect="1"/>
          </p:cNvPicPr>
          <p:nvPr/>
        </p:nvPicPr>
        <p:blipFill>
          <a:blip r:embed="rId23"/>
          <a:stretch>
            <a:fillRect/>
          </a:stretch>
        </p:blipFill>
        <p:spPr>
          <a:xfrm>
            <a:off x="6306994" y="2093841"/>
            <a:ext cx="217572" cy="204446"/>
          </a:xfrm>
          <a:prstGeom prst="rect">
            <a:avLst/>
          </a:prstGeom>
        </p:spPr>
      </p:pic>
      <p:sp>
        <p:nvSpPr>
          <p:cNvPr id="135" name="TextBox 134">
            <a:extLst>
              <a:ext uri="{FF2B5EF4-FFF2-40B4-BE49-F238E27FC236}">
                <a16:creationId xmlns:a16="http://schemas.microsoft.com/office/drawing/2014/main" id="{E8A9B276-BE23-4BB9-9FB2-367DCA01836A}"/>
              </a:ext>
            </a:extLst>
          </p:cNvPr>
          <p:cNvSpPr txBox="1"/>
          <p:nvPr/>
        </p:nvSpPr>
        <p:spPr>
          <a:xfrm>
            <a:off x="6253761" y="1826432"/>
            <a:ext cx="485702" cy="69250"/>
          </a:xfrm>
          <a:prstGeom prst="rect">
            <a:avLst/>
          </a:prstGeom>
          <a:noFill/>
        </p:spPr>
        <p:txBody>
          <a:bodyPr wrap="square" lIns="0" tIns="0" rIns="0" bIns="0" rtlCol="0">
            <a:spAutoFit/>
          </a:bodyPr>
          <a:lstStyle/>
          <a:p>
            <a:pPr defTabSz="514350" eaLnBrk="1" hangingPunct="1"/>
            <a:r>
              <a:rPr lang="en-US" sz="450" dirty="0">
                <a:solidFill>
                  <a:prstClr val="black">
                    <a:lumMod val="65000"/>
                    <a:lumOff val="35000"/>
                  </a:prstClr>
                </a:solidFill>
                <a:latin typeface="Calibri"/>
              </a:rPr>
              <a:t>Data Engineer Tool</a:t>
            </a:r>
          </a:p>
        </p:txBody>
      </p:sp>
      <p:sp>
        <p:nvSpPr>
          <p:cNvPr id="142" name="Rectangle 141">
            <a:extLst>
              <a:ext uri="{FF2B5EF4-FFF2-40B4-BE49-F238E27FC236}">
                <a16:creationId xmlns:a16="http://schemas.microsoft.com/office/drawing/2014/main" id="{36A38910-CA5B-4132-AEBD-4F9EB506E1B5}"/>
              </a:ext>
            </a:extLst>
          </p:cNvPr>
          <p:cNvSpPr/>
          <p:nvPr/>
        </p:nvSpPr>
        <p:spPr bwMode="auto">
          <a:xfrm>
            <a:off x="6232768" y="2479917"/>
            <a:ext cx="416093" cy="439526"/>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54" name="Flowchart: Multidocument 53">
            <a:extLst>
              <a:ext uri="{FF2B5EF4-FFF2-40B4-BE49-F238E27FC236}">
                <a16:creationId xmlns:a16="http://schemas.microsoft.com/office/drawing/2014/main" id="{DB54EAC4-FCE2-4B6F-AE26-6FB4428E146D}"/>
              </a:ext>
            </a:extLst>
          </p:cNvPr>
          <p:cNvSpPr/>
          <p:nvPr/>
        </p:nvSpPr>
        <p:spPr bwMode="auto">
          <a:xfrm>
            <a:off x="6315648" y="2545982"/>
            <a:ext cx="160005" cy="433313"/>
          </a:xfrm>
          <a:prstGeom prst="flowChartMultidocument">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endParaRPr lang="en-US" sz="1800">
              <a:solidFill>
                <a:srgbClr val="000000"/>
              </a:solidFill>
              <a:latin typeface="Arial Narrow" charset="0"/>
              <a:ea typeface="ＭＳ Ｐゴシック" charset="0"/>
            </a:endParaRPr>
          </a:p>
        </p:txBody>
      </p:sp>
      <p:sp>
        <p:nvSpPr>
          <p:cNvPr id="143" name="TextBox 142">
            <a:extLst>
              <a:ext uri="{FF2B5EF4-FFF2-40B4-BE49-F238E27FC236}">
                <a16:creationId xmlns:a16="http://schemas.microsoft.com/office/drawing/2014/main" id="{3911FE33-5669-46C5-94A7-04C3739A616F}"/>
              </a:ext>
            </a:extLst>
          </p:cNvPr>
          <p:cNvSpPr txBox="1"/>
          <p:nvPr/>
        </p:nvSpPr>
        <p:spPr>
          <a:xfrm>
            <a:off x="6162197" y="2485744"/>
            <a:ext cx="557231" cy="69250"/>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Data Extracts</a:t>
            </a:r>
          </a:p>
        </p:txBody>
      </p:sp>
      <p:cxnSp>
        <p:nvCxnSpPr>
          <p:cNvPr id="56" name="Connector: Elbow 55">
            <a:extLst>
              <a:ext uri="{FF2B5EF4-FFF2-40B4-BE49-F238E27FC236}">
                <a16:creationId xmlns:a16="http://schemas.microsoft.com/office/drawing/2014/main" id="{9583F395-77BD-4E65-918F-3D19EEFD51FF}"/>
              </a:ext>
            </a:extLst>
          </p:cNvPr>
          <p:cNvCxnSpPr>
            <a:cxnSpLocks/>
            <a:stCxn id="142" idx="1"/>
            <a:endCxn id="144" idx="3"/>
          </p:cNvCxnSpPr>
          <p:nvPr/>
        </p:nvCxnSpPr>
        <p:spPr bwMode="auto">
          <a:xfrm rot="10800000" flipV="1">
            <a:off x="3765123" y="2699680"/>
            <a:ext cx="2467645" cy="1196532"/>
          </a:xfrm>
          <a:prstGeom prst="bentConnector3">
            <a:avLst>
              <a:gd name="adj1" fmla="val 15311"/>
            </a:avLst>
          </a:prstGeom>
          <a:noFill/>
          <a:ln w="19050" algn="ctr">
            <a:solidFill>
              <a:srgbClr val="FFC000"/>
            </a:solidFill>
            <a:round/>
            <a:headEnd type="none" w="med" len="med"/>
            <a:tailEnd type="triangle"/>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44" name="Rectangle 143">
            <a:extLst>
              <a:ext uri="{FF2B5EF4-FFF2-40B4-BE49-F238E27FC236}">
                <a16:creationId xmlns:a16="http://schemas.microsoft.com/office/drawing/2014/main" id="{1DBF6121-0701-4925-BB16-377486738F7C}"/>
              </a:ext>
            </a:extLst>
          </p:cNvPr>
          <p:cNvSpPr/>
          <p:nvPr/>
        </p:nvSpPr>
        <p:spPr bwMode="auto">
          <a:xfrm>
            <a:off x="2889284" y="3775026"/>
            <a:ext cx="875838" cy="242374"/>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154" name="TextBox 153">
            <a:extLst>
              <a:ext uri="{FF2B5EF4-FFF2-40B4-BE49-F238E27FC236}">
                <a16:creationId xmlns:a16="http://schemas.microsoft.com/office/drawing/2014/main" id="{C48BA905-B211-4E53-B061-007D775D1CAE}"/>
              </a:ext>
            </a:extLst>
          </p:cNvPr>
          <p:cNvSpPr txBox="1"/>
          <p:nvPr/>
        </p:nvSpPr>
        <p:spPr>
          <a:xfrm>
            <a:off x="2821973" y="4031083"/>
            <a:ext cx="1035654" cy="173253"/>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Common Data Processing Framework</a:t>
            </a:r>
            <a:endParaRPr lang="en-US" sz="450" dirty="0">
              <a:solidFill>
                <a:prstClr val="black"/>
              </a:solidFill>
              <a:latin typeface="Calibri"/>
            </a:endParaRPr>
          </a:p>
        </p:txBody>
      </p:sp>
      <p:pic>
        <p:nvPicPr>
          <p:cNvPr id="155" name="Picture 154">
            <a:extLst>
              <a:ext uri="{FF2B5EF4-FFF2-40B4-BE49-F238E27FC236}">
                <a16:creationId xmlns:a16="http://schemas.microsoft.com/office/drawing/2014/main" id="{64CBF8BD-D4FB-4CDB-AFBC-02A44F97E3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07777" y="3814683"/>
            <a:ext cx="171151" cy="171151"/>
          </a:xfrm>
          <a:prstGeom prst="rect">
            <a:avLst/>
          </a:prstGeom>
        </p:spPr>
      </p:pic>
      <p:sp>
        <p:nvSpPr>
          <p:cNvPr id="156" name="TextBox 155">
            <a:extLst>
              <a:ext uri="{FF2B5EF4-FFF2-40B4-BE49-F238E27FC236}">
                <a16:creationId xmlns:a16="http://schemas.microsoft.com/office/drawing/2014/main" id="{8061D8C2-2BF4-4F14-B81D-4A2B3759B02B}"/>
              </a:ext>
            </a:extLst>
          </p:cNvPr>
          <p:cNvSpPr txBox="1"/>
          <p:nvPr/>
        </p:nvSpPr>
        <p:spPr>
          <a:xfrm>
            <a:off x="3092913" y="3850985"/>
            <a:ext cx="824092"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ADF Framework</a:t>
            </a:r>
          </a:p>
        </p:txBody>
      </p:sp>
      <p:cxnSp>
        <p:nvCxnSpPr>
          <p:cNvPr id="63" name="Connector: Elbow 62">
            <a:extLst>
              <a:ext uri="{FF2B5EF4-FFF2-40B4-BE49-F238E27FC236}">
                <a16:creationId xmlns:a16="http://schemas.microsoft.com/office/drawing/2014/main" id="{209BC942-A7C0-408B-AAEA-AAA9FE8B8FEA}"/>
              </a:ext>
            </a:extLst>
          </p:cNvPr>
          <p:cNvCxnSpPr>
            <a:cxnSpLocks/>
          </p:cNvCxnSpPr>
          <p:nvPr/>
        </p:nvCxnSpPr>
        <p:spPr bwMode="auto">
          <a:xfrm rot="10800000">
            <a:off x="1868542" y="2425906"/>
            <a:ext cx="1015054" cy="1474352"/>
          </a:xfrm>
          <a:prstGeom prst="bentConnector3">
            <a:avLst>
              <a:gd name="adj1" fmla="val 89946"/>
            </a:avLst>
          </a:prstGeom>
          <a:noFill/>
          <a:ln w="19050" algn="ctr">
            <a:solidFill>
              <a:srgbClr val="FFC000"/>
            </a:solidFill>
            <a:round/>
            <a:headEnd type="none" w="med" len="med"/>
            <a:tailEnd type="triangle"/>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60" name="Flowchart: Multidocument 159">
            <a:extLst>
              <a:ext uri="{FF2B5EF4-FFF2-40B4-BE49-F238E27FC236}">
                <a16:creationId xmlns:a16="http://schemas.microsoft.com/office/drawing/2014/main" id="{B20C517F-16C5-442C-A0C7-473BF8415B0F}"/>
              </a:ext>
            </a:extLst>
          </p:cNvPr>
          <p:cNvSpPr/>
          <p:nvPr/>
        </p:nvSpPr>
        <p:spPr bwMode="auto">
          <a:xfrm>
            <a:off x="156166" y="3300198"/>
            <a:ext cx="190532" cy="433313"/>
          </a:xfrm>
          <a:prstGeom prst="flowChartMultidocument">
            <a:avLst/>
          </a:prstGeom>
          <a:solidFill>
            <a:schemeClr val="bg1">
              <a:lumMod val="8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endParaRPr lang="en-US" sz="1800">
              <a:solidFill>
                <a:srgbClr val="000000"/>
              </a:solidFill>
              <a:latin typeface="Arial Narrow" charset="0"/>
              <a:ea typeface="ＭＳ Ｐゴシック" charset="0"/>
            </a:endParaRPr>
          </a:p>
        </p:txBody>
      </p:sp>
      <p:sp>
        <p:nvSpPr>
          <p:cNvPr id="161" name="Rectangle 160">
            <a:extLst>
              <a:ext uri="{FF2B5EF4-FFF2-40B4-BE49-F238E27FC236}">
                <a16:creationId xmlns:a16="http://schemas.microsoft.com/office/drawing/2014/main" id="{314154B2-35D2-41EB-B46A-B7196425DD5E}"/>
              </a:ext>
            </a:extLst>
          </p:cNvPr>
          <p:cNvSpPr/>
          <p:nvPr/>
        </p:nvSpPr>
        <p:spPr bwMode="auto">
          <a:xfrm>
            <a:off x="61565" y="1987032"/>
            <a:ext cx="470430"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62" name="TextBox 161">
            <a:extLst>
              <a:ext uri="{FF2B5EF4-FFF2-40B4-BE49-F238E27FC236}">
                <a16:creationId xmlns:a16="http://schemas.microsoft.com/office/drawing/2014/main" id="{63C12B78-6976-4974-BBC5-622342E224F4}"/>
              </a:ext>
            </a:extLst>
          </p:cNvPr>
          <p:cNvSpPr txBox="1"/>
          <p:nvPr/>
        </p:nvSpPr>
        <p:spPr>
          <a:xfrm>
            <a:off x="52945" y="2059409"/>
            <a:ext cx="470429" cy="155684"/>
          </a:xfrm>
          <a:prstGeom prst="rect">
            <a:avLst/>
          </a:prstGeom>
          <a:noFill/>
        </p:spPr>
        <p:txBody>
          <a:bodyPr wrap="square" lIns="0" tIns="0" rIns="0" bIns="0" rtlCol="0">
            <a:spAutoFit/>
          </a:bodyPr>
          <a:lstStyle/>
          <a:p>
            <a:pPr algn="ctr" defTabSz="514350" eaLnBrk="1" hangingPunct="1"/>
            <a:r>
              <a:rPr lang="en-US" sz="506" dirty="0" err="1">
                <a:solidFill>
                  <a:prstClr val="black"/>
                </a:solidFill>
                <a:latin typeface="Calibri"/>
              </a:rPr>
              <a:t>SoR</a:t>
            </a:r>
            <a:r>
              <a:rPr lang="en-US" sz="506" dirty="0">
                <a:solidFill>
                  <a:prstClr val="black"/>
                </a:solidFill>
                <a:latin typeface="Calibri"/>
              </a:rPr>
              <a:t>/</a:t>
            </a:r>
            <a:r>
              <a:rPr lang="en-US" sz="506" dirty="0" err="1">
                <a:solidFill>
                  <a:prstClr val="black"/>
                </a:solidFill>
                <a:latin typeface="Calibri"/>
              </a:rPr>
              <a:t>SoI</a:t>
            </a:r>
            <a:r>
              <a:rPr lang="en-US" sz="506" dirty="0">
                <a:solidFill>
                  <a:prstClr val="black"/>
                </a:solidFill>
                <a:latin typeface="Calibri"/>
              </a:rPr>
              <a:t>/External Data Sets</a:t>
            </a:r>
          </a:p>
        </p:txBody>
      </p:sp>
      <p:cxnSp>
        <p:nvCxnSpPr>
          <p:cNvPr id="81" name="Connector: Elbow 80">
            <a:extLst>
              <a:ext uri="{FF2B5EF4-FFF2-40B4-BE49-F238E27FC236}">
                <a16:creationId xmlns:a16="http://schemas.microsoft.com/office/drawing/2014/main" id="{9454FA15-ADB7-43D9-8EA4-35A677EB44E6}"/>
              </a:ext>
            </a:extLst>
          </p:cNvPr>
          <p:cNvCxnSpPr>
            <a:cxnSpLocks/>
          </p:cNvCxnSpPr>
          <p:nvPr/>
        </p:nvCxnSpPr>
        <p:spPr bwMode="auto">
          <a:xfrm>
            <a:off x="523374" y="2067238"/>
            <a:ext cx="380221" cy="590198"/>
          </a:xfrm>
          <a:prstGeom prst="bentConnector3">
            <a:avLst>
              <a:gd name="adj1" fmla="val 68432"/>
            </a:avLst>
          </a:prstGeom>
          <a:noFill/>
          <a:ln w="19050" algn="ctr">
            <a:solidFill>
              <a:sysClr val="windowText" lastClr="000000">
                <a:lumMod val="50000"/>
                <a:lumOff val="50000"/>
              </a:sysClr>
            </a:solidFill>
            <a:round/>
            <a:headEnd type="none" w="med" len="med"/>
            <a:tailEnd type="triangl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86" name="Straight Arrow Connector 85">
            <a:extLst>
              <a:ext uri="{FF2B5EF4-FFF2-40B4-BE49-F238E27FC236}">
                <a16:creationId xmlns:a16="http://schemas.microsoft.com/office/drawing/2014/main" id="{DF18E59F-3963-408D-9FF0-E7B4583D1019}"/>
              </a:ext>
            </a:extLst>
          </p:cNvPr>
          <p:cNvCxnSpPr>
            <a:cxnSpLocks/>
            <a:stCxn id="132" idx="2"/>
            <a:endCxn id="143" idx="0"/>
          </p:cNvCxnSpPr>
          <p:nvPr/>
        </p:nvCxnSpPr>
        <p:spPr bwMode="auto">
          <a:xfrm>
            <a:off x="6438034" y="2335326"/>
            <a:ext cx="2779" cy="150418"/>
          </a:xfrm>
          <a:prstGeom prst="straightConnector1">
            <a:avLst/>
          </a:prstGeom>
          <a:noFill/>
          <a:ln w="19050" algn="ctr">
            <a:solidFill>
              <a:schemeClr val="tx2">
                <a:lumMod val="60000"/>
                <a:lumOff val="40000"/>
              </a:schemeClr>
            </a:solidFill>
            <a:round/>
            <a:headEnd type="none" w="med" len="med"/>
            <a:tailEnd type="triangle"/>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94" name="Connector: Elbow 93">
            <a:extLst>
              <a:ext uri="{FF2B5EF4-FFF2-40B4-BE49-F238E27FC236}">
                <a16:creationId xmlns:a16="http://schemas.microsoft.com/office/drawing/2014/main" id="{C9CC1557-C4CF-49E3-9026-2C2408756B95}"/>
              </a:ext>
            </a:extLst>
          </p:cNvPr>
          <p:cNvCxnSpPr>
            <a:cxnSpLocks/>
          </p:cNvCxnSpPr>
          <p:nvPr/>
        </p:nvCxnSpPr>
        <p:spPr bwMode="auto">
          <a:xfrm rot="10800000" flipV="1">
            <a:off x="1331308" y="2491946"/>
            <a:ext cx="225764" cy="355707"/>
          </a:xfrm>
          <a:prstGeom prst="bentConnector3">
            <a:avLst>
              <a:gd name="adj1" fmla="val 25610"/>
            </a:avLst>
          </a:prstGeom>
          <a:noFill/>
          <a:ln w="19050" algn="ctr">
            <a:solidFill>
              <a:srgbClr val="FFC000"/>
            </a:solidFill>
            <a:round/>
            <a:headEnd type="none" w="med" len="med"/>
            <a:tailEnd type="triangle"/>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66" name="TextBox 165">
            <a:extLst>
              <a:ext uri="{FF2B5EF4-FFF2-40B4-BE49-F238E27FC236}">
                <a16:creationId xmlns:a16="http://schemas.microsoft.com/office/drawing/2014/main" id="{71219F63-4FFC-44AA-BEBC-2727E8A54916}"/>
              </a:ext>
            </a:extLst>
          </p:cNvPr>
          <p:cNvSpPr txBox="1"/>
          <p:nvPr/>
        </p:nvSpPr>
        <p:spPr>
          <a:xfrm>
            <a:off x="861176" y="3344058"/>
            <a:ext cx="512871" cy="230832"/>
          </a:xfrm>
          <a:prstGeom prst="rect">
            <a:avLst/>
          </a:prstGeom>
          <a:solidFill>
            <a:schemeClr val="bg1">
              <a:lumMod val="85000"/>
            </a:schemeClr>
          </a:solidFill>
        </p:spPr>
        <p:txBody>
          <a:bodyPr wrap="square" rtlCol="0">
            <a:spAutoFit/>
          </a:bodyPr>
          <a:lstStyle/>
          <a:p>
            <a:pPr algn="ctr"/>
            <a:r>
              <a:rPr lang="en-US" sz="450" dirty="0">
                <a:solidFill>
                  <a:srgbClr val="000000"/>
                </a:solidFill>
              </a:rPr>
              <a:t>External File Transfer</a:t>
            </a:r>
          </a:p>
        </p:txBody>
      </p:sp>
      <p:cxnSp>
        <p:nvCxnSpPr>
          <p:cNvPr id="169" name="Straight Arrow Connector 168">
            <a:extLst>
              <a:ext uri="{FF2B5EF4-FFF2-40B4-BE49-F238E27FC236}">
                <a16:creationId xmlns:a16="http://schemas.microsoft.com/office/drawing/2014/main" id="{AF12BEA4-959F-42DE-9F75-5F2F8FA90AEB}"/>
              </a:ext>
            </a:extLst>
          </p:cNvPr>
          <p:cNvCxnSpPr>
            <a:stCxn id="166" idx="1"/>
            <a:endCxn id="35" idx="3"/>
          </p:cNvCxnSpPr>
          <p:nvPr/>
        </p:nvCxnSpPr>
        <p:spPr bwMode="auto">
          <a:xfrm flipH="1" flipV="1">
            <a:off x="516366" y="3447968"/>
            <a:ext cx="344810" cy="11506"/>
          </a:xfrm>
          <a:prstGeom prst="straightConnector1">
            <a:avLst/>
          </a:prstGeom>
          <a:noFill/>
          <a:ln w="19050" algn="ctr">
            <a:solidFill>
              <a:srgbClr val="FFC000"/>
            </a:solidFill>
            <a:round/>
            <a:headEnd type="none" w="med" len="med"/>
            <a:tailEnd type="triangl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Connector: Elbow 14">
            <a:extLst>
              <a:ext uri="{FF2B5EF4-FFF2-40B4-BE49-F238E27FC236}">
                <a16:creationId xmlns:a16="http://schemas.microsoft.com/office/drawing/2014/main" id="{0817084B-755D-4E67-AC31-89A442EA5E34}"/>
              </a:ext>
            </a:extLst>
          </p:cNvPr>
          <p:cNvCxnSpPr>
            <a:cxnSpLocks/>
            <a:stCxn id="27" idx="1"/>
            <a:endCxn id="162" idx="3"/>
          </p:cNvCxnSpPr>
          <p:nvPr/>
        </p:nvCxnSpPr>
        <p:spPr bwMode="auto">
          <a:xfrm rot="10800000">
            <a:off x="523374" y="2137252"/>
            <a:ext cx="380220" cy="590261"/>
          </a:xfrm>
          <a:prstGeom prst="bentConnector3">
            <a:avLst>
              <a:gd name="adj1" fmla="val 50000"/>
            </a:avLst>
          </a:prstGeom>
          <a:noFill/>
          <a:ln w="19050" algn="ctr">
            <a:solidFill>
              <a:srgbClr val="FFC000"/>
            </a:solidFill>
            <a:round/>
            <a:headEnd type="none" w="med" len="med"/>
            <a:tailEnd type="triangle" w="med" len="me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291914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a:extLst>
              <a:ext uri="{FF2B5EF4-FFF2-40B4-BE49-F238E27FC236}">
                <a16:creationId xmlns:a16="http://schemas.microsoft.com/office/drawing/2014/main" id="{19EF98F5-F3F4-4699-8E24-57A5D43D2514}"/>
              </a:ext>
            </a:extLst>
          </p:cNvPr>
          <p:cNvSpPr>
            <a:spLocks noGrp="1" noChangeArrowheads="1"/>
          </p:cNvSpPr>
          <p:nvPr>
            <p:ph type="title"/>
          </p:nvPr>
        </p:nvSpPr>
        <p:spPr/>
        <p:txBody>
          <a:bodyPr/>
          <a:lstStyle/>
          <a:p>
            <a:pPr eaLnBrk="1" hangingPunct="1">
              <a:defRPr/>
            </a:pPr>
            <a:r>
              <a:rPr lang="en-US" dirty="0">
                <a:ea typeface="+mj-ea"/>
              </a:rPr>
              <a:t>Solution Pattern (Shared Enrichment Prepared On Premise) </a:t>
            </a:r>
            <a:r>
              <a:rPr lang="en-US" dirty="0"/>
              <a:t>(7 of 10)</a:t>
            </a:r>
            <a:endParaRPr lang="en-US" dirty="0">
              <a:ea typeface="+mj-ea"/>
            </a:endParaRPr>
          </a:p>
        </p:txBody>
      </p:sp>
      <p:sp>
        <p:nvSpPr>
          <p:cNvPr id="5" name="Rectangle 5">
            <a:extLst>
              <a:ext uri="{FF2B5EF4-FFF2-40B4-BE49-F238E27FC236}">
                <a16:creationId xmlns:a16="http://schemas.microsoft.com/office/drawing/2014/main" id="{D68993BB-4020-9D43-A1F2-7195465F1659}"/>
              </a:ext>
            </a:extLst>
          </p:cNvPr>
          <p:cNvSpPr>
            <a:spLocks noGrp="1" noChangeArrowheads="1"/>
          </p:cNvSpPr>
          <p:nvPr>
            <p:ph type="sldNum" sz="quarter" idx="4"/>
          </p:nvPr>
        </p:nvSpPr>
        <p:spPr bwMode="gray">
          <a:xfrm>
            <a:off x="3099341" y="4857750"/>
            <a:ext cx="647700" cy="12978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51435" tIns="25718" rIns="51435" bIns="25718" numCol="1" anchor="t" anchorCtr="0" compatLnSpc="1">
            <a:prstTxWarp prst="textNoShape">
              <a:avLst/>
            </a:prstTxWarp>
            <a:spAutoFit/>
          </a:bodyPr>
          <a:lstStyle>
            <a:lvl1pPr algn="ctr" eaLnBrk="1" hangingPunct="1">
              <a:defRPr sz="506"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t>::  </a:t>
            </a:r>
            <a:fld id="{53E68406-C1E0-4E33-86B1-64ADBA32BFC5}" type="slidenum">
              <a:rPr lang="en-US" altLang="en-US" smtClean="0"/>
              <a:pPr>
                <a:defRPr/>
              </a:pPr>
              <a:t>13</a:t>
            </a:fld>
            <a:r>
              <a:rPr lang="en-US" altLang="en-US" dirty="0"/>
              <a:t>  ::</a:t>
            </a:r>
          </a:p>
        </p:txBody>
      </p:sp>
      <p:grpSp>
        <p:nvGrpSpPr>
          <p:cNvPr id="7" name="Group 6">
            <a:extLst>
              <a:ext uri="{FF2B5EF4-FFF2-40B4-BE49-F238E27FC236}">
                <a16:creationId xmlns:a16="http://schemas.microsoft.com/office/drawing/2014/main" id="{B173A1C2-3313-4166-A581-74164F7F5B64}"/>
              </a:ext>
            </a:extLst>
          </p:cNvPr>
          <p:cNvGrpSpPr/>
          <p:nvPr/>
        </p:nvGrpSpPr>
        <p:grpSpPr>
          <a:xfrm>
            <a:off x="599739" y="1225868"/>
            <a:ext cx="5662814" cy="2912231"/>
            <a:chOff x="957046" y="777240"/>
            <a:chExt cx="7550419" cy="3882975"/>
          </a:xfrm>
        </p:grpSpPr>
        <p:cxnSp>
          <p:nvCxnSpPr>
            <p:cNvPr id="6" name="Straight Connector 5">
              <a:extLst>
                <a:ext uri="{FF2B5EF4-FFF2-40B4-BE49-F238E27FC236}">
                  <a16:creationId xmlns:a16="http://schemas.microsoft.com/office/drawing/2014/main" id="{FC37D26A-E1AC-4E72-A6A5-7660F582B4A5}"/>
                </a:ext>
              </a:extLst>
            </p:cNvPr>
            <p:cNvCxnSpPr>
              <a:cxnSpLocks/>
            </p:cNvCxnSpPr>
            <p:nvPr/>
          </p:nvCxnSpPr>
          <p:spPr bwMode="auto">
            <a:xfrm>
              <a:off x="2772032" y="777240"/>
              <a:ext cx="0" cy="3777675"/>
            </a:xfrm>
            <a:prstGeom prst="line">
              <a:avLst/>
            </a:prstGeom>
            <a:solidFill>
              <a:schemeClr val="tx2"/>
            </a:solidFill>
            <a:ln w="9525" cap="flat" cmpd="sng" algn="ctr">
              <a:solidFill>
                <a:schemeClr val="bg1">
                  <a:lumMod val="65000"/>
                </a:schemeClr>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 name="TextBox 1">
              <a:extLst>
                <a:ext uri="{FF2B5EF4-FFF2-40B4-BE49-F238E27FC236}">
                  <a16:creationId xmlns:a16="http://schemas.microsoft.com/office/drawing/2014/main" id="{2ECEA04A-2D78-43D3-BD2C-D1AED06B2461}"/>
                </a:ext>
              </a:extLst>
            </p:cNvPr>
            <p:cNvSpPr txBox="1"/>
            <p:nvPr/>
          </p:nvSpPr>
          <p:spPr>
            <a:xfrm>
              <a:off x="1226620" y="1970969"/>
              <a:ext cx="447131" cy="400109"/>
            </a:xfrm>
            <a:prstGeom prst="rect">
              <a:avLst/>
            </a:prstGeom>
            <a:noFill/>
          </p:spPr>
          <p:txBody>
            <a:bodyPr wrap="none" lIns="34290" tIns="34290" rIns="34290" bIns="34290" rtlCol="0">
              <a:spAutoFit/>
            </a:bodyPr>
            <a:lstStyle/>
            <a:p>
              <a:pPr algn="ctr"/>
              <a:r>
                <a:rPr lang="en-US" sz="750" dirty="0"/>
                <a:t>Data</a:t>
              </a:r>
            </a:p>
            <a:p>
              <a:pPr algn="ctr"/>
              <a:r>
                <a:rPr lang="en-US" sz="750" dirty="0"/>
                <a:t>Staging</a:t>
              </a:r>
            </a:p>
          </p:txBody>
        </p:sp>
        <p:sp>
          <p:nvSpPr>
            <p:cNvPr id="15" name="TextBox 14">
              <a:extLst>
                <a:ext uri="{FF2B5EF4-FFF2-40B4-BE49-F238E27FC236}">
                  <a16:creationId xmlns:a16="http://schemas.microsoft.com/office/drawing/2014/main" id="{3AE6569C-BE7F-4223-8556-EAD733FE0F6D}"/>
                </a:ext>
              </a:extLst>
            </p:cNvPr>
            <p:cNvSpPr txBox="1"/>
            <p:nvPr/>
          </p:nvSpPr>
          <p:spPr>
            <a:xfrm>
              <a:off x="3636692" y="1970969"/>
              <a:ext cx="769869" cy="400109"/>
            </a:xfrm>
            <a:prstGeom prst="rect">
              <a:avLst/>
            </a:prstGeom>
            <a:noFill/>
          </p:spPr>
          <p:txBody>
            <a:bodyPr wrap="none" lIns="34290" tIns="34290" rIns="34290" bIns="34290" rtlCol="0">
              <a:spAutoFit/>
            </a:bodyPr>
            <a:lstStyle/>
            <a:p>
              <a:pPr algn="ctr"/>
              <a:r>
                <a:rPr lang="en-US" sz="750" dirty="0"/>
                <a:t>Data Ingestion</a:t>
              </a:r>
            </a:p>
            <a:p>
              <a:pPr algn="ctr"/>
              <a:r>
                <a:rPr lang="en-US" sz="750" dirty="0"/>
                <a:t>Framework</a:t>
              </a:r>
            </a:p>
          </p:txBody>
        </p:sp>
        <p:grpSp>
          <p:nvGrpSpPr>
            <p:cNvPr id="46" name="Group 45">
              <a:extLst>
                <a:ext uri="{FF2B5EF4-FFF2-40B4-BE49-F238E27FC236}">
                  <a16:creationId xmlns:a16="http://schemas.microsoft.com/office/drawing/2014/main" id="{88E02DCC-13A8-45AE-9A51-27E9870BCFA1}"/>
                </a:ext>
              </a:extLst>
            </p:cNvPr>
            <p:cNvGrpSpPr/>
            <p:nvPr/>
          </p:nvGrpSpPr>
          <p:grpSpPr>
            <a:xfrm>
              <a:off x="3720248" y="2372705"/>
              <a:ext cx="618991" cy="455305"/>
              <a:chOff x="3960438" y="2103509"/>
              <a:chExt cx="967106" cy="682082"/>
            </a:xfrm>
          </p:grpSpPr>
          <p:sp>
            <p:nvSpPr>
              <p:cNvPr id="14" name="Rectangle: Rounded Corners 13">
                <a:extLst>
                  <a:ext uri="{FF2B5EF4-FFF2-40B4-BE49-F238E27FC236}">
                    <a16:creationId xmlns:a16="http://schemas.microsoft.com/office/drawing/2014/main" id="{92892E67-E5F3-4DD6-AC8F-FC2D254818FA}"/>
                  </a:ext>
                </a:extLst>
              </p:cNvPr>
              <p:cNvSpPr/>
              <p:nvPr/>
            </p:nvSpPr>
            <p:spPr bwMode="auto">
              <a:xfrm>
                <a:off x="3960438" y="2103509"/>
                <a:ext cx="967106" cy="682082"/>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7" name="Picture 4">
                <a:extLst>
                  <a:ext uri="{FF2B5EF4-FFF2-40B4-BE49-F238E27FC236}">
                    <a16:creationId xmlns:a16="http://schemas.microsoft.com/office/drawing/2014/main" id="{23F1112B-07ED-441F-BAB0-3EEF950A5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286" y="2165216"/>
                <a:ext cx="429409" cy="226632"/>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BF00F522-84C9-4F68-917A-B207E1FD2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3104" y="2474617"/>
                <a:ext cx="521774" cy="260888"/>
              </a:xfrm>
              <a:prstGeom prst="rect">
                <a:avLst/>
              </a:prstGeom>
            </p:spPr>
          </p:pic>
        </p:grpSp>
        <p:sp>
          <p:nvSpPr>
            <p:cNvPr id="33" name="TextBox 32">
              <a:extLst>
                <a:ext uri="{FF2B5EF4-FFF2-40B4-BE49-F238E27FC236}">
                  <a16:creationId xmlns:a16="http://schemas.microsoft.com/office/drawing/2014/main" id="{FC35AD24-E86A-40DA-BBAA-95FE9D73D598}"/>
                </a:ext>
              </a:extLst>
            </p:cNvPr>
            <p:cNvSpPr txBox="1"/>
            <p:nvPr/>
          </p:nvSpPr>
          <p:spPr>
            <a:xfrm>
              <a:off x="5512062" y="1966161"/>
              <a:ext cx="840401" cy="400109"/>
            </a:xfrm>
            <a:prstGeom prst="rect">
              <a:avLst/>
            </a:prstGeom>
            <a:noFill/>
          </p:spPr>
          <p:txBody>
            <a:bodyPr wrap="none" lIns="34290" tIns="34290" rIns="34290" bIns="34290" rtlCol="0">
              <a:spAutoFit/>
            </a:bodyPr>
            <a:lstStyle/>
            <a:p>
              <a:pPr algn="ctr"/>
              <a:r>
                <a:rPr lang="en-US" sz="750" dirty="0"/>
                <a:t>Data Delivery</a:t>
              </a:r>
            </a:p>
            <a:p>
              <a:pPr algn="ctr"/>
              <a:r>
                <a:rPr lang="en-US" sz="750" dirty="0"/>
                <a:t>(Enriched Zone)</a:t>
              </a:r>
            </a:p>
          </p:txBody>
        </p:sp>
        <p:sp>
          <p:nvSpPr>
            <p:cNvPr id="44" name="TextBox 43">
              <a:extLst>
                <a:ext uri="{FF2B5EF4-FFF2-40B4-BE49-F238E27FC236}">
                  <a16:creationId xmlns:a16="http://schemas.microsoft.com/office/drawing/2014/main" id="{0E2967AD-7908-4D00-BE91-EBFCDE5727CE}"/>
                </a:ext>
              </a:extLst>
            </p:cNvPr>
            <p:cNvSpPr txBox="1"/>
            <p:nvPr/>
          </p:nvSpPr>
          <p:spPr>
            <a:xfrm>
              <a:off x="957046" y="3990388"/>
              <a:ext cx="987877" cy="400109"/>
            </a:xfrm>
            <a:prstGeom prst="rect">
              <a:avLst/>
            </a:prstGeom>
            <a:noFill/>
          </p:spPr>
          <p:txBody>
            <a:bodyPr wrap="none" lIns="34290" tIns="34290" rIns="34290" bIns="34290" rtlCol="0">
              <a:spAutoFit/>
            </a:bodyPr>
            <a:lstStyle/>
            <a:p>
              <a:pPr algn="ctr"/>
              <a:r>
                <a:rPr lang="en-US" sz="750" dirty="0"/>
                <a:t>Shared Enrichment</a:t>
              </a:r>
            </a:p>
            <a:p>
              <a:pPr algn="ctr"/>
              <a:r>
                <a:rPr lang="en-US" sz="750" dirty="0"/>
                <a:t>Data</a:t>
              </a:r>
            </a:p>
          </p:txBody>
        </p:sp>
        <p:sp>
          <p:nvSpPr>
            <p:cNvPr id="48" name="Rectangle 47">
              <a:extLst>
                <a:ext uri="{FF2B5EF4-FFF2-40B4-BE49-F238E27FC236}">
                  <a16:creationId xmlns:a16="http://schemas.microsoft.com/office/drawing/2014/main" id="{967806D1-6BBD-463F-A8CD-4A976550CA2A}"/>
                </a:ext>
              </a:extLst>
            </p:cNvPr>
            <p:cNvSpPr/>
            <p:nvPr/>
          </p:nvSpPr>
          <p:spPr bwMode="auto">
            <a:xfrm rot="16200000">
              <a:off x="1888156" y="2487931"/>
              <a:ext cx="1756530" cy="224852"/>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750" dirty="0">
                  <a:solidFill>
                    <a:srgbClr val="000000"/>
                  </a:solidFill>
                  <a:latin typeface="Arial Narrow" charset="0"/>
                  <a:ea typeface="ＭＳ Ｐゴシック" charset="0"/>
                </a:rPr>
                <a:t>ExpressRoute</a:t>
              </a:r>
            </a:p>
          </p:txBody>
        </p:sp>
        <p:pic>
          <p:nvPicPr>
            <p:cNvPr id="51" name="Picture 50">
              <a:extLst>
                <a:ext uri="{FF2B5EF4-FFF2-40B4-BE49-F238E27FC236}">
                  <a16:creationId xmlns:a16="http://schemas.microsoft.com/office/drawing/2014/main" id="{3B78F663-15AE-4EC6-861C-6A91CC1009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1440" y="1859006"/>
              <a:ext cx="199801" cy="199801"/>
            </a:xfrm>
            <a:prstGeom prst="rect">
              <a:avLst/>
            </a:prstGeom>
          </p:spPr>
        </p:pic>
        <p:sp>
          <p:nvSpPr>
            <p:cNvPr id="77" name="TextBox 76">
              <a:extLst>
                <a:ext uri="{FF2B5EF4-FFF2-40B4-BE49-F238E27FC236}">
                  <a16:creationId xmlns:a16="http://schemas.microsoft.com/office/drawing/2014/main" id="{259345B9-568C-4055-BEAC-5816119B9B54}"/>
                </a:ext>
              </a:extLst>
            </p:cNvPr>
            <p:cNvSpPr txBox="1"/>
            <p:nvPr/>
          </p:nvSpPr>
          <p:spPr>
            <a:xfrm>
              <a:off x="1889853" y="2016045"/>
              <a:ext cx="670335" cy="584776"/>
            </a:xfrm>
            <a:prstGeom prst="rect">
              <a:avLst/>
            </a:prstGeom>
            <a:noFill/>
          </p:spPr>
          <p:txBody>
            <a:bodyPr wrap="square" lIns="34290" tIns="34290" rIns="34290" bIns="34290" rtlCol="0">
              <a:spAutoFit/>
            </a:bodyPr>
            <a:lstStyle/>
            <a:p>
              <a:pPr algn="r"/>
              <a:r>
                <a:rPr lang="en-US" sz="600" dirty="0"/>
                <a:t>File Watcher picks up the data and sends it to the ADF</a:t>
              </a:r>
            </a:p>
          </p:txBody>
        </p:sp>
        <p:sp>
          <p:nvSpPr>
            <p:cNvPr id="83" name="TextBox 82">
              <a:extLst>
                <a:ext uri="{FF2B5EF4-FFF2-40B4-BE49-F238E27FC236}">
                  <a16:creationId xmlns:a16="http://schemas.microsoft.com/office/drawing/2014/main" id="{2B8DB4F6-0328-4308-8DEB-32D0FF5E2562}"/>
                </a:ext>
              </a:extLst>
            </p:cNvPr>
            <p:cNvSpPr txBox="1"/>
            <p:nvPr/>
          </p:nvSpPr>
          <p:spPr>
            <a:xfrm>
              <a:off x="4576263" y="2610151"/>
              <a:ext cx="768932" cy="584776"/>
            </a:xfrm>
            <a:prstGeom prst="rect">
              <a:avLst/>
            </a:prstGeom>
            <a:noFill/>
          </p:spPr>
          <p:txBody>
            <a:bodyPr wrap="square" lIns="34290" tIns="34290" rIns="34290" bIns="34290" rtlCol="0">
              <a:spAutoFit/>
            </a:bodyPr>
            <a:lstStyle/>
            <a:p>
              <a:pPr algn="r"/>
              <a:r>
                <a:rPr lang="en-US" sz="600" dirty="0"/>
                <a:t>Data is loaded, reviewed, and published in the Enriched Zone</a:t>
              </a:r>
            </a:p>
          </p:txBody>
        </p:sp>
        <p:cxnSp>
          <p:nvCxnSpPr>
            <p:cNvPr id="1586194" name="Straight Arrow Connector 1586193">
              <a:extLst>
                <a:ext uri="{FF2B5EF4-FFF2-40B4-BE49-F238E27FC236}">
                  <a16:creationId xmlns:a16="http://schemas.microsoft.com/office/drawing/2014/main" id="{4FA4205C-9AF5-4BDF-B50F-5643AA949014}"/>
                </a:ext>
              </a:extLst>
            </p:cNvPr>
            <p:cNvCxnSpPr>
              <a:cxnSpLocks/>
              <a:stCxn id="11" idx="3"/>
              <a:endCxn id="48" idx="0"/>
            </p:cNvCxnSpPr>
            <p:nvPr/>
          </p:nvCxnSpPr>
          <p:spPr bwMode="auto">
            <a:xfrm flipV="1">
              <a:off x="1757321" y="2600357"/>
              <a:ext cx="896674" cy="1"/>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86202" name="Straight Arrow Connector 1586201">
              <a:extLst>
                <a:ext uri="{FF2B5EF4-FFF2-40B4-BE49-F238E27FC236}">
                  <a16:creationId xmlns:a16="http://schemas.microsoft.com/office/drawing/2014/main" id="{942D8AB1-E9DA-4454-9567-FB45AB9BAFEF}"/>
                </a:ext>
              </a:extLst>
            </p:cNvPr>
            <p:cNvCxnSpPr>
              <a:cxnSpLocks/>
              <a:stCxn id="48" idx="2"/>
              <a:endCxn id="14" idx="1"/>
            </p:cNvCxnSpPr>
            <p:nvPr/>
          </p:nvCxnSpPr>
          <p:spPr bwMode="auto">
            <a:xfrm>
              <a:off x="2878847" y="2600357"/>
              <a:ext cx="841401" cy="1"/>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86206" name="Straight Arrow Connector 1586205">
              <a:extLst>
                <a:ext uri="{FF2B5EF4-FFF2-40B4-BE49-F238E27FC236}">
                  <a16:creationId xmlns:a16="http://schemas.microsoft.com/office/drawing/2014/main" id="{51CA3199-221C-4CC2-B5D0-9AAECDDB9543}"/>
                </a:ext>
              </a:extLst>
            </p:cNvPr>
            <p:cNvCxnSpPr>
              <a:cxnSpLocks/>
              <a:stCxn id="14" idx="3"/>
              <a:endCxn id="32" idx="1"/>
            </p:cNvCxnSpPr>
            <p:nvPr/>
          </p:nvCxnSpPr>
          <p:spPr bwMode="auto">
            <a:xfrm>
              <a:off x="4339239" y="2600358"/>
              <a:ext cx="1013319"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16" name="TextBox 115">
              <a:extLst>
                <a:ext uri="{FF2B5EF4-FFF2-40B4-BE49-F238E27FC236}">
                  <a16:creationId xmlns:a16="http://schemas.microsoft.com/office/drawing/2014/main" id="{A0E61385-618C-42C9-8CA9-11006116CD29}"/>
                </a:ext>
              </a:extLst>
            </p:cNvPr>
            <p:cNvSpPr txBox="1"/>
            <p:nvPr/>
          </p:nvSpPr>
          <p:spPr>
            <a:xfrm>
              <a:off x="1360725" y="982811"/>
              <a:ext cx="815808"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On Premise</a:t>
              </a:r>
            </a:p>
          </p:txBody>
        </p:sp>
        <p:sp>
          <p:nvSpPr>
            <p:cNvPr id="117" name="TextBox 116">
              <a:extLst>
                <a:ext uri="{FF2B5EF4-FFF2-40B4-BE49-F238E27FC236}">
                  <a16:creationId xmlns:a16="http://schemas.microsoft.com/office/drawing/2014/main" id="{77FCBDD7-DE0E-4502-B721-12E5BF4E0766}"/>
                </a:ext>
              </a:extLst>
            </p:cNvPr>
            <p:cNvSpPr txBox="1"/>
            <p:nvPr/>
          </p:nvSpPr>
          <p:spPr>
            <a:xfrm>
              <a:off x="3051282" y="982811"/>
              <a:ext cx="473607" cy="276999"/>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ADF</a:t>
              </a:r>
            </a:p>
          </p:txBody>
        </p:sp>
        <p:sp>
          <p:nvSpPr>
            <p:cNvPr id="118" name="Freeform 35">
              <a:extLst>
                <a:ext uri="{FF2B5EF4-FFF2-40B4-BE49-F238E27FC236}">
                  <a16:creationId xmlns:a16="http://schemas.microsoft.com/office/drawing/2014/main" id="{47547F66-AC90-4DDC-94A7-C6484D9A04F0}"/>
                </a:ext>
              </a:extLst>
            </p:cNvPr>
            <p:cNvSpPr>
              <a:spLocks noEditPoints="1"/>
            </p:cNvSpPr>
            <p:nvPr/>
          </p:nvSpPr>
          <p:spPr bwMode="auto">
            <a:xfrm>
              <a:off x="3426253" y="967398"/>
              <a:ext cx="394205" cy="277046"/>
            </a:xfrm>
            <a:custGeom>
              <a:avLst/>
              <a:gdLst>
                <a:gd name="T0" fmla="*/ 199 w 242"/>
                <a:gd name="T1" fmla="*/ 53 h 170"/>
                <a:gd name="T2" fmla="*/ 140 w 242"/>
                <a:gd name="T3" fmla="*/ 0 h 170"/>
                <a:gd name="T4" fmla="*/ 86 w 242"/>
                <a:gd name="T5" fmla="*/ 36 h 170"/>
                <a:gd name="T6" fmla="*/ 76 w 242"/>
                <a:gd name="T7" fmla="*/ 35 h 170"/>
                <a:gd name="T8" fmla="*/ 35 w 242"/>
                <a:gd name="T9" fmla="*/ 72 h 170"/>
                <a:gd name="T10" fmla="*/ 0 w 242"/>
                <a:gd name="T11" fmla="*/ 120 h 170"/>
                <a:gd name="T12" fmla="*/ 49 w 242"/>
                <a:gd name="T13" fmla="*/ 170 h 170"/>
                <a:gd name="T14" fmla="*/ 188 w 242"/>
                <a:gd name="T15" fmla="*/ 170 h 170"/>
                <a:gd name="T16" fmla="*/ 193 w 242"/>
                <a:gd name="T17" fmla="*/ 169 h 170"/>
                <a:gd name="T18" fmla="*/ 193 w 242"/>
                <a:gd name="T19" fmla="*/ 169 h 170"/>
                <a:gd name="T20" fmla="*/ 242 w 242"/>
                <a:gd name="T21" fmla="*/ 110 h 170"/>
                <a:gd name="T22" fmla="*/ 199 w 242"/>
                <a:gd name="T23" fmla="*/ 53 h 170"/>
                <a:gd name="T24" fmla="*/ 49 w 242"/>
                <a:gd name="T25" fmla="*/ 77 h 170"/>
                <a:gd name="T26" fmla="*/ 76 w 242"/>
                <a:gd name="T27" fmla="*/ 50 h 170"/>
                <a:gd name="T28" fmla="*/ 87 w 242"/>
                <a:gd name="T29" fmla="*/ 52 h 170"/>
                <a:gd name="T30" fmla="*/ 95 w 242"/>
                <a:gd name="T31" fmla="*/ 56 h 170"/>
                <a:gd name="T32" fmla="*/ 97 w 242"/>
                <a:gd name="T33" fmla="*/ 47 h 170"/>
                <a:gd name="T34" fmla="*/ 140 w 242"/>
                <a:gd name="T35" fmla="*/ 15 h 170"/>
                <a:gd name="T36" fmla="*/ 185 w 242"/>
                <a:gd name="T37" fmla="*/ 59 h 170"/>
                <a:gd name="T38" fmla="*/ 185 w 242"/>
                <a:gd name="T39" fmla="*/ 65 h 170"/>
                <a:gd name="T40" fmla="*/ 191 w 242"/>
                <a:gd name="T41" fmla="*/ 66 h 170"/>
                <a:gd name="T42" fmla="*/ 227 w 242"/>
                <a:gd name="T43" fmla="*/ 110 h 170"/>
                <a:gd name="T44" fmla="*/ 188 w 242"/>
                <a:gd name="T45" fmla="*/ 155 h 170"/>
                <a:gd name="T46" fmla="*/ 185 w 242"/>
                <a:gd name="T47" fmla="*/ 155 h 170"/>
                <a:gd name="T48" fmla="*/ 49 w 242"/>
                <a:gd name="T49" fmla="*/ 155 h 170"/>
                <a:gd name="T50" fmla="*/ 14 w 242"/>
                <a:gd name="T51" fmla="*/ 120 h 170"/>
                <a:gd name="T52" fmla="*/ 43 w 242"/>
                <a:gd name="T53" fmla="*/ 85 h 170"/>
                <a:gd name="T54" fmla="*/ 49 w 242"/>
                <a:gd name="T55" fmla="*/ 84 h 170"/>
                <a:gd name="T56" fmla="*/ 49 w 242"/>
                <a:gd name="T57" fmla="*/ 7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2" h="170">
                  <a:moveTo>
                    <a:pt x="199" y="53"/>
                  </a:moveTo>
                  <a:cubicBezTo>
                    <a:pt x="196" y="24"/>
                    <a:pt x="170" y="0"/>
                    <a:pt x="140" y="0"/>
                  </a:cubicBezTo>
                  <a:cubicBezTo>
                    <a:pt x="117" y="0"/>
                    <a:pt x="95" y="15"/>
                    <a:pt x="86" y="36"/>
                  </a:cubicBezTo>
                  <a:cubicBezTo>
                    <a:pt x="82" y="36"/>
                    <a:pt x="80" y="35"/>
                    <a:pt x="76" y="35"/>
                  </a:cubicBezTo>
                  <a:cubicBezTo>
                    <a:pt x="55" y="35"/>
                    <a:pt x="37" y="51"/>
                    <a:pt x="35" y="72"/>
                  </a:cubicBezTo>
                  <a:cubicBezTo>
                    <a:pt x="14" y="79"/>
                    <a:pt x="0" y="98"/>
                    <a:pt x="0" y="120"/>
                  </a:cubicBezTo>
                  <a:cubicBezTo>
                    <a:pt x="0" y="147"/>
                    <a:pt x="22" y="170"/>
                    <a:pt x="49" y="170"/>
                  </a:cubicBezTo>
                  <a:cubicBezTo>
                    <a:pt x="188" y="170"/>
                    <a:pt x="188" y="170"/>
                    <a:pt x="188" y="170"/>
                  </a:cubicBezTo>
                  <a:cubicBezTo>
                    <a:pt x="193" y="169"/>
                    <a:pt x="193" y="169"/>
                    <a:pt x="193" y="169"/>
                  </a:cubicBezTo>
                  <a:cubicBezTo>
                    <a:pt x="193" y="169"/>
                    <a:pt x="193" y="169"/>
                    <a:pt x="193" y="169"/>
                  </a:cubicBezTo>
                  <a:cubicBezTo>
                    <a:pt x="222" y="164"/>
                    <a:pt x="242" y="140"/>
                    <a:pt x="242" y="110"/>
                  </a:cubicBezTo>
                  <a:cubicBezTo>
                    <a:pt x="242" y="84"/>
                    <a:pt x="224" y="61"/>
                    <a:pt x="199" y="53"/>
                  </a:cubicBezTo>
                  <a:close/>
                  <a:moveTo>
                    <a:pt x="49" y="77"/>
                  </a:moveTo>
                  <a:cubicBezTo>
                    <a:pt x="49" y="62"/>
                    <a:pt x="61" y="50"/>
                    <a:pt x="76" y="50"/>
                  </a:cubicBezTo>
                  <a:cubicBezTo>
                    <a:pt x="80" y="50"/>
                    <a:pt x="83" y="51"/>
                    <a:pt x="87" y="52"/>
                  </a:cubicBezTo>
                  <a:cubicBezTo>
                    <a:pt x="95" y="56"/>
                    <a:pt x="95" y="56"/>
                    <a:pt x="95" y="56"/>
                  </a:cubicBezTo>
                  <a:cubicBezTo>
                    <a:pt x="97" y="47"/>
                    <a:pt x="97" y="47"/>
                    <a:pt x="97" y="47"/>
                  </a:cubicBezTo>
                  <a:cubicBezTo>
                    <a:pt x="103" y="29"/>
                    <a:pt x="120" y="15"/>
                    <a:pt x="140" y="15"/>
                  </a:cubicBezTo>
                  <a:cubicBezTo>
                    <a:pt x="164" y="15"/>
                    <a:pt x="184" y="35"/>
                    <a:pt x="185" y="59"/>
                  </a:cubicBezTo>
                  <a:cubicBezTo>
                    <a:pt x="185" y="65"/>
                    <a:pt x="185" y="65"/>
                    <a:pt x="185" y="65"/>
                  </a:cubicBezTo>
                  <a:cubicBezTo>
                    <a:pt x="191" y="66"/>
                    <a:pt x="191" y="66"/>
                    <a:pt x="191" y="66"/>
                  </a:cubicBezTo>
                  <a:cubicBezTo>
                    <a:pt x="212" y="71"/>
                    <a:pt x="227" y="89"/>
                    <a:pt x="227" y="110"/>
                  </a:cubicBezTo>
                  <a:cubicBezTo>
                    <a:pt x="227" y="133"/>
                    <a:pt x="210" y="152"/>
                    <a:pt x="188" y="155"/>
                  </a:cubicBezTo>
                  <a:cubicBezTo>
                    <a:pt x="185" y="155"/>
                    <a:pt x="185" y="155"/>
                    <a:pt x="185" y="155"/>
                  </a:cubicBezTo>
                  <a:cubicBezTo>
                    <a:pt x="49" y="155"/>
                    <a:pt x="49" y="155"/>
                    <a:pt x="49" y="155"/>
                  </a:cubicBezTo>
                  <a:cubicBezTo>
                    <a:pt x="30" y="155"/>
                    <a:pt x="14" y="139"/>
                    <a:pt x="14" y="120"/>
                  </a:cubicBezTo>
                  <a:cubicBezTo>
                    <a:pt x="14" y="103"/>
                    <a:pt x="27" y="88"/>
                    <a:pt x="43" y="85"/>
                  </a:cubicBezTo>
                  <a:cubicBezTo>
                    <a:pt x="49" y="84"/>
                    <a:pt x="49" y="84"/>
                    <a:pt x="49" y="84"/>
                  </a:cubicBezTo>
                  <a:lnTo>
                    <a:pt x="49" y="77"/>
                  </a:lnTo>
                  <a:close/>
                </a:path>
              </a:pathLst>
            </a:custGeom>
            <a:solidFill>
              <a:srgbClr val="27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nvGrpSpPr>
            <p:cNvPr id="119" name="Group 118">
              <a:extLst>
                <a:ext uri="{FF2B5EF4-FFF2-40B4-BE49-F238E27FC236}">
                  <a16:creationId xmlns:a16="http://schemas.microsoft.com/office/drawing/2014/main" id="{AE705E2A-2AFB-41CB-B62B-54BA9A55B9DA}"/>
                </a:ext>
              </a:extLst>
            </p:cNvPr>
            <p:cNvGrpSpPr/>
            <p:nvPr/>
          </p:nvGrpSpPr>
          <p:grpSpPr>
            <a:xfrm>
              <a:off x="2156296" y="933789"/>
              <a:ext cx="286393" cy="344265"/>
              <a:chOff x="1168400" y="5057776"/>
              <a:chExt cx="612775" cy="736600"/>
            </a:xfrm>
            <a:solidFill>
              <a:srgbClr val="27B4DF"/>
            </a:solidFill>
          </p:grpSpPr>
          <p:sp>
            <p:nvSpPr>
              <p:cNvPr id="120" name="Freeform 9">
                <a:extLst>
                  <a:ext uri="{FF2B5EF4-FFF2-40B4-BE49-F238E27FC236}">
                    <a16:creationId xmlns:a16="http://schemas.microsoft.com/office/drawing/2014/main" id="{7227A0B8-818A-4AA7-9D81-0FE222179831}"/>
                  </a:ext>
                </a:extLst>
              </p:cNvPr>
              <p:cNvSpPr>
                <a:spLocks/>
              </p:cNvSpPr>
              <p:nvPr/>
            </p:nvSpPr>
            <p:spPr bwMode="auto">
              <a:xfrm>
                <a:off x="1450975" y="5651501"/>
                <a:ext cx="47625" cy="142875"/>
              </a:xfrm>
              <a:custGeom>
                <a:avLst/>
                <a:gdLst>
                  <a:gd name="T0" fmla="*/ 0 w 30"/>
                  <a:gd name="T1" fmla="*/ 0 h 90"/>
                  <a:gd name="T2" fmla="*/ 0 w 30"/>
                  <a:gd name="T3" fmla="*/ 90 h 90"/>
                  <a:gd name="T4" fmla="*/ 30 w 30"/>
                  <a:gd name="T5" fmla="*/ 90 h 90"/>
                  <a:gd name="T6" fmla="*/ 30 w 30"/>
                  <a:gd name="T7" fmla="*/ 0 h 90"/>
                  <a:gd name="T8" fmla="*/ 0 w 30"/>
                  <a:gd name="T9" fmla="*/ 0 h 90"/>
                  <a:gd name="T10" fmla="*/ 0 w 30"/>
                  <a:gd name="T11" fmla="*/ 0 h 90"/>
                </a:gdLst>
                <a:ahLst/>
                <a:cxnLst>
                  <a:cxn ang="0">
                    <a:pos x="T0" y="T1"/>
                  </a:cxn>
                  <a:cxn ang="0">
                    <a:pos x="T2" y="T3"/>
                  </a:cxn>
                  <a:cxn ang="0">
                    <a:pos x="T4" y="T5"/>
                  </a:cxn>
                  <a:cxn ang="0">
                    <a:pos x="T6" y="T7"/>
                  </a:cxn>
                  <a:cxn ang="0">
                    <a:pos x="T8" y="T9"/>
                  </a:cxn>
                  <a:cxn ang="0">
                    <a:pos x="T10" y="T11"/>
                  </a:cxn>
                </a:cxnLst>
                <a:rect l="0" t="0" r="r" b="b"/>
                <a:pathLst>
                  <a:path w="30" h="90">
                    <a:moveTo>
                      <a:pt x="0" y="0"/>
                    </a:moveTo>
                    <a:lnTo>
                      <a:pt x="0" y="90"/>
                    </a:lnTo>
                    <a:lnTo>
                      <a:pt x="30" y="90"/>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1" name="Freeform 10">
                <a:extLst>
                  <a:ext uri="{FF2B5EF4-FFF2-40B4-BE49-F238E27FC236}">
                    <a16:creationId xmlns:a16="http://schemas.microsoft.com/office/drawing/2014/main" id="{99286372-B705-44AC-89ED-2BD3E148561E}"/>
                  </a:ext>
                </a:extLst>
              </p:cNvPr>
              <p:cNvSpPr>
                <a:spLocks/>
              </p:cNvSpPr>
              <p:nvPr/>
            </p:nvSpPr>
            <p:spPr bwMode="auto">
              <a:xfrm>
                <a:off x="1450975"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2" name="Freeform 11">
                <a:extLst>
                  <a:ext uri="{FF2B5EF4-FFF2-40B4-BE49-F238E27FC236}">
                    <a16:creationId xmlns:a16="http://schemas.microsoft.com/office/drawing/2014/main" id="{65A0333A-5E6D-4FA7-8AD0-9297D97CDC10}"/>
                  </a:ext>
                </a:extLst>
              </p:cNvPr>
              <p:cNvSpPr>
                <a:spLocks/>
              </p:cNvSpPr>
              <p:nvPr/>
            </p:nvSpPr>
            <p:spPr bwMode="auto">
              <a:xfrm>
                <a:off x="1450975"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3" name="Freeform 12">
                <a:extLst>
                  <a:ext uri="{FF2B5EF4-FFF2-40B4-BE49-F238E27FC236}">
                    <a16:creationId xmlns:a16="http://schemas.microsoft.com/office/drawing/2014/main" id="{DC2738E9-6627-4635-BEAA-14A67995A4BD}"/>
                  </a:ext>
                </a:extLst>
              </p:cNvPr>
              <p:cNvSpPr>
                <a:spLocks/>
              </p:cNvSpPr>
              <p:nvPr/>
            </p:nvSpPr>
            <p:spPr bwMode="auto">
              <a:xfrm>
                <a:off x="1357313" y="5749926"/>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4" name="Freeform 13">
                <a:extLst>
                  <a:ext uri="{FF2B5EF4-FFF2-40B4-BE49-F238E27FC236}">
                    <a16:creationId xmlns:a16="http://schemas.microsoft.com/office/drawing/2014/main" id="{65C4FB9F-7612-4930-9D3F-D5883DC0D35F}"/>
                  </a:ext>
                </a:extLst>
              </p:cNvPr>
              <p:cNvSpPr>
                <a:spLocks/>
              </p:cNvSpPr>
              <p:nvPr/>
            </p:nvSpPr>
            <p:spPr bwMode="auto">
              <a:xfrm>
                <a:off x="1450975"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5" name="Freeform 14">
                <a:extLst>
                  <a:ext uri="{FF2B5EF4-FFF2-40B4-BE49-F238E27FC236}">
                    <a16:creationId xmlns:a16="http://schemas.microsoft.com/office/drawing/2014/main" id="{89ACD665-7A2E-4ACF-B8D0-CEB153FD2D75}"/>
                  </a:ext>
                </a:extLst>
              </p:cNvPr>
              <p:cNvSpPr>
                <a:spLocks/>
              </p:cNvSpPr>
              <p:nvPr/>
            </p:nvSpPr>
            <p:spPr bwMode="auto">
              <a:xfrm>
                <a:off x="1544638" y="527526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6" name="Freeform 15">
                <a:extLst>
                  <a:ext uri="{FF2B5EF4-FFF2-40B4-BE49-F238E27FC236}">
                    <a16:creationId xmlns:a16="http://schemas.microsoft.com/office/drawing/2014/main" id="{577D7044-0A67-488E-86EF-233CD117CBC0}"/>
                  </a:ext>
                </a:extLst>
              </p:cNvPr>
              <p:cNvSpPr>
                <a:spLocks/>
              </p:cNvSpPr>
              <p:nvPr/>
            </p:nvSpPr>
            <p:spPr bwMode="auto">
              <a:xfrm>
                <a:off x="1544638"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7" name="Freeform 16">
                <a:extLst>
                  <a:ext uri="{FF2B5EF4-FFF2-40B4-BE49-F238E27FC236}">
                    <a16:creationId xmlns:a16="http://schemas.microsoft.com/office/drawing/2014/main" id="{AFF70F82-912A-4AE5-87ED-3BD85595A76C}"/>
                  </a:ext>
                </a:extLst>
              </p:cNvPr>
              <p:cNvSpPr>
                <a:spLocks/>
              </p:cNvSpPr>
              <p:nvPr/>
            </p:nvSpPr>
            <p:spPr bwMode="auto">
              <a:xfrm>
                <a:off x="1544638"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8" name="Freeform 17">
                <a:extLst>
                  <a:ext uri="{FF2B5EF4-FFF2-40B4-BE49-F238E27FC236}">
                    <a16:creationId xmlns:a16="http://schemas.microsoft.com/office/drawing/2014/main" id="{E8A85D24-F2FC-4EC6-887B-2FC5032F999C}"/>
                  </a:ext>
                </a:extLst>
              </p:cNvPr>
              <p:cNvSpPr>
                <a:spLocks/>
              </p:cNvSpPr>
              <p:nvPr/>
            </p:nvSpPr>
            <p:spPr bwMode="auto">
              <a:xfrm>
                <a:off x="1638300"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9" name="Freeform 18">
                <a:extLst>
                  <a:ext uri="{FF2B5EF4-FFF2-40B4-BE49-F238E27FC236}">
                    <a16:creationId xmlns:a16="http://schemas.microsoft.com/office/drawing/2014/main" id="{882B9FD4-9179-491B-A4C9-D4CBE634B920}"/>
                  </a:ext>
                </a:extLst>
              </p:cNvPr>
              <p:cNvSpPr>
                <a:spLocks/>
              </p:cNvSpPr>
              <p:nvPr/>
            </p:nvSpPr>
            <p:spPr bwMode="auto">
              <a:xfrm>
                <a:off x="1544638"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0" name="Freeform 19">
                <a:extLst>
                  <a:ext uri="{FF2B5EF4-FFF2-40B4-BE49-F238E27FC236}">
                    <a16:creationId xmlns:a16="http://schemas.microsoft.com/office/drawing/2014/main" id="{75BA0CAE-ECF4-424D-A7AC-2DBD4F6E7A7F}"/>
                  </a:ext>
                </a:extLst>
              </p:cNvPr>
              <p:cNvSpPr>
                <a:spLocks/>
              </p:cNvSpPr>
              <p:nvPr/>
            </p:nvSpPr>
            <p:spPr bwMode="auto">
              <a:xfrm>
                <a:off x="1544638" y="5373688"/>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1" name="Freeform 20">
                <a:extLst>
                  <a:ext uri="{FF2B5EF4-FFF2-40B4-BE49-F238E27FC236}">
                    <a16:creationId xmlns:a16="http://schemas.microsoft.com/office/drawing/2014/main" id="{928232EE-B225-419D-BC80-9752CE5EF951}"/>
                  </a:ext>
                </a:extLst>
              </p:cNvPr>
              <p:cNvSpPr>
                <a:spLocks/>
              </p:cNvSpPr>
              <p:nvPr/>
            </p:nvSpPr>
            <p:spPr bwMode="auto">
              <a:xfrm>
                <a:off x="1544638"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2" name="Freeform 21">
                <a:extLst>
                  <a:ext uri="{FF2B5EF4-FFF2-40B4-BE49-F238E27FC236}">
                    <a16:creationId xmlns:a16="http://schemas.microsoft.com/office/drawing/2014/main" id="{D492A423-DD86-4619-A7C7-569B4E51E302}"/>
                  </a:ext>
                </a:extLst>
              </p:cNvPr>
              <p:cNvSpPr>
                <a:spLocks/>
              </p:cNvSpPr>
              <p:nvPr/>
            </p:nvSpPr>
            <p:spPr bwMode="auto">
              <a:xfrm>
                <a:off x="1450975"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3" name="Freeform 22">
                <a:extLst>
                  <a:ext uri="{FF2B5EF4-FFF2-40B4-BE49-F238E27FC236}">
                    <a16:creationId xmlns:a16="http://schemas.microsoft.com/office/drawing/2014/main" id="{188DBFBA-6377-4337-B7F2-0EAB1949062E}"/>
                  </a:ext>
                </a:extLst>
              </p:cNvPr>
              <p:cNvSpPr>
                <a:spLocks/>
              </p:cNvSpPr>
              <p:nvPr/>
            </p:nvSpPr>
            <p:spPr bwMode="auto">
              <a:xfrm>
                <a:off x="1168400" y="5057776"/>
                <a:ext cx="612775" cy="736600"/>
              </a:xfrm>
              <a:custGeom>
                <a:avLst/>
                <a:gdLst>
                  <a:gd name="T0" fmla="*/ 357 w 386"/>
                  <a:gd name="T1" fmla="*/ 227 h 464"/>
                  <a:gd name="T2" fmla="*/ 357 w 386"/>
                  <a:gd name="T3" fmla="*/ 464 h 464"/>
                  <a:gd name="T4" fmla="*/ 386 w 386"/>
                  <a:gd name="T5" fmla="*/ 464 h 464"/>
                  <a:gd name="T6" fmla="*/ 386 w 386"/>
                  <a:gd name="T7" fmla="*/ 199 h 464"/>
                  <a:gd name="T8" fmla="*/ 327 w 386"/>
                  <a:gd name="T9" fmla="*/ 199 h 464"/>
                  <a:gd name="T10" fmla="*/ 327 w 386"/>
                  <a:gd name="T11" fmla="*/ 78 h 464"/>
                  <a:gd name="T12" fmla="*/ 208 w 386"/>
                  <a:gd name="T13" fmla="*/ 78 h 464"/>
                  <a:gd name="T14" fmla="*/ 208 w 386"/>
                  <a:gd name="T15" fmla="*/ 0 h 464"/>
                  <a:gd name="T16" fmla="*/ 178 w 386"/>
                  <a:gd name="T17" fmla="*/ 0 h 464"/>
                  <a:gd name="T18" fmla="*/ 178 w 386"/>
                  <a:gd name="T19" fmla="*/ 78 h 464"/>
                  <a:gd name="T20" fmla="*/ 59 w 386"/>
                  <a:gd name="T21" fmla="*/ 78 h 464"/>
                  <a:gd name="T22" fmla="*/ 59 w 386"/>
                  <a:gd name="T23" fmla="*/ 199 h 464"/>
                  <a:gd name="T24" fmla="*/ 0 w 386"/>
                  <a:gd name="T25" fmla="*/ 199 h 464"/>
                  <a:gd name="T26" fmla="*/ 0 w 386"/>
                  <a:gd name="T27" fmla="*/ 464 h 464"/>
                  <a:gd name="T28" fmla="*/ 31 w 386"/>
                  <a:gd name="T29" fmla="*/ 464 h 464"/>
                  <a:gd name="T30" fmla="*/ 31 w 386"/>
                  <a:gd name="T31" fmla="*/ 227 h 464"/>
                  <a:gd name="T32" fmla="*/ 90 w 386"/>
                  <a:gd name="T33" fmla="*/ 227 h 464"/>
                  <a:gd name="T34" fmla="*/ 90 w 386"/>
                  <a:gd name="T35" fmla="*/ 109 h 464"/>
                  <a:gd name="T36" fmla="*/ 296 w 386"/>
                  <a:gd name="T37" fmla="*/ 109 h 464"/>
                  <a:gd name="T38" fmla="*/ 296 w 386"/>
                  <a:gd name="T39" fmla="*/ 227 h 464"/>
                  <a:gd name="T40" fmla="*/ 357 w 386"/>
                  <a:gd name="T41" fmla="*/ 227 h 464"/>
                  <a:gd name="T42" fmla="*/ 357 w 386"/>
                  <a:gd name="T43" fmla="*/ 227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464">
                    <a:moveTo>
                      <a:pt x="357" y="227"/>
                    </a:moveTo>
                    <a:lnTo>
                      <a:pt x="357" y="464"/>
                    </a:lnTo>
                    <a:lnTo>
                      <a:pt x="386" y="464"/>
                    </a:lnTo>
                    <a:lnTo>
                      <a:pt x="386" y="199"/>
                    </a:lnTo>
                    <a:lnTo>
                      <a:pt x="327" y="199"/>
                    </a:lnTo>
                    <a:lnTo>
                      <a:pt x="327" y="78"/>
                    </a:lnTo>
                    <a:lnTo>
                      <a:pt x="208" y="78"/>
                    </a:lnTo>
                    <a:lnTo>
                      <a:pt x="208" y="0"/>
                    </a:lnTo>
                    <a:lnTo>
                      <a:pt x="178" y="0"/>
                    </a:lnTo>
                    <a:lnTo>
                      <a:pt x="178" y="78"/>
                    </a:lnTo>
                    <a:lnTo>
                      <a:pt x="59" y="78"/>
                    </a:lnTo>
                    <a:lnTo>
                      <a:pt x="59" y="199"/>
                    </a:lnTo>
                    <a:lnTo>
                      <a:pt x="0" y="199"/>
                    </a:lnTo>
                    <a:lnTo>
                      <a:pt x="0" y="464"/>
                    </a:lnTo>
                    <a:lnTo>
                      <a:pt x="31" y="464"/>
                    </a:lnTo>
                    <a:lnTo>
                      <a:pt x="31" y="227"/>
                    </a:lnTo>
                    <a:lnTo>
                      <a:pt x="90" y="227"/>
                    </a:lnTo>
                    <a:lnTo>
                      <a:pt x="90" y="109"/>
                    </a:lnTo>
                    <a:lnTo>
                      <a:pt x="296" y="109"/>
                    </a:lnTo>
                    <a:lnTo>
                      <a:pt x="296" y="227"/>
                    </a:lnTo>
                    <a:lnTo>
                      <a:pt x="357" y="227"/>
                    </a:lnTo>
                    <a:lnTo>
                      <a:pt x="357"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4" name="Freeform 23">
                <a:extLst>
                  <a:ext uri="{FF2B5EF4-FFF2-40B4-BE49-F238E27FC236}">
                    <a16:creationId xmlns:a16="http://schemas.microsoft.com/office/drawing/2014/main" id="{D45158CD-8155-425B-A99B-2F256CFAED1E}"/>
                  </a:ext>
                </a:extLst>
              </p:cNvPr>
              <p:cNvSpPr>
                <a:spLocks/>
              </p:cNvSpPr>
              <p:nvPr/>
            </p:nvSpPr>
            <p:spPr bwMode="auto">
              <a:xfrm>
                <a:off x="1638300"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5" name="Freeform 24">
                <a:extLst>
                  <a:ext uri="{FF2B5EF4-FFF2-40B4-BE49-F238E27FC236}">
                    <a16:creationId xmlns:a16="http://schemas.microsoft.com/office/drawing/2014/main" id="{1C0FDE08-521B-4AE4-9940-A88DCA96B0A2}"/>
                  </a:ext>
                </a:extLst>
              </p:cNvPr>
              <p:cNvSpPr>
                <a:spLocks/>
              </p:cNvSpPr>
              <p:nvPr/>
            </p:nvSpPr>
            <p:spPr bwMode="auto">
              <a:xfrm>
                <a:off x="1262063"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6" name="Freeform 25">
                <a:extLst>
                  <a:ext uri="{FF2B5EF4-FFF2-40B4-BE49-F238E27FC236}">
                    <a16:creationId xmlns:a16="http://schemas.microsoft.com/office/drawing/2014/main" id="{21C7FB40-31E4-4DD0-A508-313F39BF4AFD}"/>
                  </a:ext>
                </a:extLst>
              </p:cNvPr>
              <p:cNvSpPr>
                <a:spLocks/>
              </p:cNvSpPr>
              <p:nvPr/>
            </p:nvSpPr>
            <p:spPr bwMode="auto">
              <a:xfrm>
                <a:off x="1638300"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7" name="Freeform 26">
                <a:extLst>
                  <a:ext uri="{FF2B5EF4-FFF2-40B4-BE49-F238E27FC236}">
                    <a16:creationId xmlns:a16="http://schemas.microsoft.com/office/drawing/2014/main" id="{202307F7-A9FA-407E-930C-BC3704ADDDC4}"/>
                  </a:ext>
                </a:extLst>
              </p:cNvPr>
              <p:cNvSpPr>
                <a:spLocks/>
              </p:cNvSpPr>
              <p:nvPr/>
            </p:nvSpPr>
            <p:spPr bwMode="auto">
              <a:xfrm>
                <a:off x="1638300"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8" name="Freeform 27">
                <a:extLst>
                  <a:ext uri="{FF2B5EF4-FFF2-40B4-BE49-F238E27FC236}">
                    <a16:creationId xmlns:a16="http://schemas.microsoft.com/office/drawing/2014/main" id="{102FD671-61AD-44B4-A62F-DC0A439D8DEE}"/>
                  </a:ext>
                </a:extLst>
              </p:cNvPr>
              <p:cNvSpPr>
                <a:spLocks/>
              </p:cNvSpPr>
              <p:nvPr/>
            </p:nvSpPr>
            <p:spPr bwMode="auto">
              <a:xfrm>
                <a:off x="1357313" y="5651501"/>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9" name="Freeform 28">
                <a:extLst>
                  <a:ext uri="{FF2B5EF4-FFF2-40B4-BE49-F238E27FC236}">
                    <a16:creationId xmlns:a16="http://schemas.microsoft.com/office/drawing/2014/main" id="{C70F5517-B41A-4611-8C33-E1008FA509F2}"/>
                  </a:ext>
                </a:extLst>
              </p:cNvPr>
              <p:cNvSpPr>
                <a:spLocks/>
              </p:cNvSpPr>
              <p:nvPr/>
            </p:nvSpPr>
            <p:spPr bwMode="auto">
              <a:xfrm>
                <a:off x="1262063"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0" name="Freeform 29">
                <a:extLst>
                  <a:ext uri="{FF2B5EF4-FFF2-40B4-BE49-F238E27FC236}">
                    <a16:creationId xmlns:a16="http://schemas.microsoft.com/office/drawing/2014/main" id="{BCA58059-51E4-4CDD-A638-D8313AC13EC4}"/>
                  </a:ext>
                </a:extLst>
              </p:cNvPr>
              <p:cNvSpPr>
                <a:spLocks/>
              </p:cNvSpPr>
              <p:nvPr/>
            </p:nvSpPr>
            <p:spPr bwMode="auto">
              <a:xfrm>
                <a:off x="1357313"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1" name="Freeform 30">
                <a:extLst>
                  <a:ext uri="{FF2B5EF4-FFF2-40B4-BE49-F238E27FC236}">
                    <a16:creationId xmlns:a16="http://schemas.microsoft.com/office/drawing/2014/main" id="{5D9C4C8F-F2B7-4121-859F-ECAEADEAF8E1}"/>
                  </a:ext>
                </a:extLst>
              </p:cNvPr>
              <p:cNvSpPr>
                <a:spLocks/>
              </p:cNvSpPr>
              <p:nvPr/>
            </p:nvSpPr>
            <p:spPr bwMode="auto">
              <a:xfrm>
                <a:off x="1357313"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2" name="Freeform 31">
                <a:extLst>
                  <a:ext uri="{FF2B5EF4-FFF2-40B4-BE49-F238E27FC236}">
                    <a16:creationId xmlns:a16="http://schemas.microsoft.com/office/drawing/2014/main" id="{E3E2FD33-3A51-4DB5-B0C4-EDAC545BC387}"/>
                  </a:ext>
                </a:extLst>
              </p:cNvPr>
              <p:cNvSpPr>
                <a:spLocks/>
              </p:cNvSpPr>
              <p:nvPr/>
            </p:nvSpPr>
            <p:spPr bwMode="auto">
              <a:xfrm>
                <a:off x="1357313"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3" name="Freeform 32">
                <a:extLst>
                  <a:ext uri="{FF2B5EF4-FFF2-40B4-BE49-F238E27FC236}">
                    <a16:creationId xmlns:a16="http://schemas.microsoft.com/office/drawing/2014/main" id="{1974C745-DBF3-4AB4-B4B0-0AFA4C60EEF8}"/>
                  </a:ext>
                </a:extLst>
              </p:cNvPr>
              <p:cNvSpPr>
                <a:spLocks/>
              </p:cNvSpPr>
              <p:nvPr/>
            </p:nvSpPr>
            <p:spPr bwMode="auto">
              <a:xfrm>
                <a:off x="1262063"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4" name="Freeform 33">
                <a:extLst>
                  <a:ext uri="{FF2B5EF4-FFF2-40B4-BE49-F238E27FC236}">
                    <a16:creationId xmlns:a16="http://schemas.microsoft.com/office/drawing/2014/main" id="{EE271F33-8B46-4725-83F6-01CB9C3DA6CE}"/>
                  </a:ext>
                </a:extLst>
              </p:cNvPr>
              <p:cNvSpPr>
                <a:spLocks/>
              </p:cNvSpPr>
              <p:nvPr/>
            </p:nvSpPr>
            <p:spPr bwMode="auto">
              <a:xfrm>
                <a:off x="1357313"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5" name="Freeform 34">
                <a:extLst>
                  <a:ext uri="{FF2B5EF4-FFF2-40B4-BE49-F238E27FC236}">
                    <a16:creationId xmlns:a16="http://schemas.microsoft.com/office/drawing/2014/main" id="{78192A39-F879-4C93-8913-F36ED6614B27}"/>
                  </a:ext>
                </a:extLst>
              </p:cNvPr>
              <p:cNvSpPr>
                <a:spLocks/>
              </p:cNvSpPr>
              <p:nvPr/>
            </p:nvSpPr>
            <p:spPr bwMode="auto">
              <a:xfrm>
                <a:off x="1262063"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grpSp>
          <p:nvGrpSpPr>
            <p:cNvPr id="1586218" name="Group 1586217">
              <a:extLst>
                <a:ext uri="{FF2B5EF4-FFF2-40B4-BE49-F238E27FC236}">
                  <a16:creationId xmlns:a16="http://schemas.microsoft.com/office/drawing/2014/main" id="{98F33C5C-F430-4826-A381-E055CD585C9A}"/>
                </a:ext>
              </a:extLst>
            </p:cNvPr>
            <p:cNvGrpSpPr/>
            <p:nvPr/>
          </p:nvGrpSpPr>
          <p:grpSpPr>
            <a:xfrm>
              <a:off x="5352558" y="2337959"/>
              <a:ext cx="1174044" cy="524075"/>
              <a:chOff x="7703256" y="2995124"/>
              <a:chExt cx="1174044" cy="524075"/>
            </a:xfrm>
          </p:grpSpPr>
          <p:sp>
            <p:nvSpPr>
              <p:cNvPr id="32" name="Rectangle: Rounded Corners 31">
                <a:extLst>
                  <a:ext uri="{FF2B5EF4-FFF2-40B4-BE49-F238E27FC236}">
                    <a16:creationId xmlns:a16="http://schemas.microsoft.com/office/drawing/2014/main" id="{436D9212-5207-4921-89A0-2C7B23F3C82F}"/>
                  </a:ext>
                </a:extLst>
              </p:cNvPr>
              <p:cNvSpPr/>
              <p:nvPr/>
            </p:nvSpPr>
            <p:spPr bwMode="auto">
              <a:xfrm>
                <a:off x="7703256" y="3029870"/>
                <a:ext cx="1174044"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43" name="Graphic 42">
                <a:extLst>
                  <a:ext uri="{FF2B5EF4-FFF2-40B4-BE49-F238E27FC236}">
                    <a16:creationId xmlns:a16="http://schemas.microsoft.com/office/drawing/2014/main" id="{707CC34A-617C-48E4-B22C-14D517915F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30957" y="3128822"/>
                <a:ext cx="274230" cy="257403"/>
              </a:xfrm>
              <a:prstGeom prst="rect">
                <a:avLst/>
              </a:prstGeom>
            </p:spPr>
          </p:pic>
          <p:grpSp>
            <p:nvGrpSpPr>
              <p:cNvPr id="1586216" name="Group 1586215">
                <a:extLst>
                  <a:ext uri="{FF2B5EF4-FFF2-40B4-BE49-F238E27FC236}">
                    <a16:creationId xmlns:a16="http://schemas.microsoft.com/office/drawing/2014/main" id="{BC7FAE51-DEE6-4ADC-B457-9029683370FF}"/>
                  </a:ext>
                </a:extLst>
              </p:cNvPr>
              <p:cNvGrpSpPr/>
              <p:nvPr/>
            </p:nvGrpSpPr>
            <p:grpSpPr>
              <a:xfrm>
                <a:off x="7741663" y="2995124"/>
                <a:ext cx="742273" cy="524075"/>
                <a:chOff x="7132909" y="1355221"/>
                <a:chExt cx="742273" cy="524075"/>
              </a:xfrm>
            </p:grpSpPr>
            <p:grpSp>
              <p:nvGrpSpPr>
                <p:cNvPr id="1586214" name="Group 1586213">
                  <a:extLst>
                    <a:ext uri="{FF2B5EF4-FFF2-40B4-BE49-F238E27FC236}">
                      <a16:creationId xmlns:a16="http://schemas.microsoft.com/office/drawing/2014/main" id="{2C9E09FB-C109-4FE3-95D4-66DABF994DB8}"/>
                    </a:ext>
                  </a:extLst>
                </p:cNvPr>
                <p:cNvGrpSpPr/>
                <p:nvPr/>
              </p:nvGrpSpPr>
              <p:grpSpPr>
                <a:xfrm>
                  <a:off x="7132909" y="1423340"/>
                  <a:ext cx="729874" cy="387837"/>
                  <a:chOff x="7132909" y="1419751"/>
                  <a:chExt cx="729874" cy="387837"/>
                </a:xfrm>
              </p:grpSpPr>
              <p:sp>
                <p:nvSpPr>
                  <p:cNvPr id="148" name="Rectangle: Rounded Corners 147">
                    <a:extLst>
                      <a:ext uri="{FF2B5EF4-FFF2-40B4-BE49-F238E27FC236}">
                        <a16:creationId xmlns:a16="http://schemas.microsoft.com/office/drawing/2014/main" id="{AEA33820-6946-4AA9-90A3-FE8C2E7D57D9}"/>
                      </a:ext>
                    </a:extLst>
                  </p:cNvPr>
                  <p:cNvSpPr/>
                  <p:nvPr/>
                </p:nvSpPr>
                <p:spPr bwMode="auto">
                  <a:xfrm>
                    <a:off x="7132909"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600" dirty="0">
                      <a:solidFill>
                        <a:srgbClr val="000000"/>
                      </a:solidFill>
                      <a:latin typeface="Arial Narrow" charset="0"/>
                      <a:ea typeface="ＭＳ Ｐゴシック" charset="0"/>
                    </a:endParaRPr>
                  </a:p>
                </p:txBody>
              </p:sp>
              <p:sp>
                <p:nvSpPr>
                  <p:cNvPr id="149" name="Rectangle: Rounded Corners 148">
                    <a:extLst>
                      <a:ext uri="{FF2B5EF4-FFF2-40B4-BE49-F238E27FC236}">
                        <a16:creationId xmlns:a16="http://schemas.microsoft.com/office/drawing/2014/main" id="{DD92ED74-E03C-4E81-A7A2-EC40C340E696}"/>
                      </a:ext>
                    </a:extLst>
                  </p:cNvPr>
                  <p:cNvSpPr/>
                  <p:nvPr/>
                </p:nvSpPr>
                <p:spPr bwMode="auto">
                  <a:xfrm>
                    <a:off x="7384660"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sp>
                <p:nvSpPr>
                  <p:cNvPr id="150" name="Rectangle: Rounded Corners 149">
                    <a:extLst>
                      <a:ext uri="{FF2B5EF4-FFF2-40B4-BE49-F238E27FC236}">
                        <a16:creationId xmlns:a16="http://schemas.microsoft.com/office/drawing/2014/main" id="{91F0C50B-0FD3-418B-98ED-464F825BF916}"/>
                      </a:ext>
                    </a:extLst>
                  </p:cNvPr>
                  <p:cNvSpPr/>
                  <p:nvPr/>
                </p:nvSpPr>
                <p:spPr bwMode="auto">
                  <a:xfrm>
                    <a:off x="7636411"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grpSp>
            <p:sp>
              <p:nvSpPr>
                <p:cNvPr id="1586215" name="TextBox 1586214">
                  <a:extLst>
                    <a:ext uri="{FF2B5EF4-FFF2-40B4-BE49-F238E27FC236}">
                      <a16:creationId xmlns:a16="http://schemas.microsoft.com/office/drawing/2014/main" id="{6C73CB20-3683-49A1-B923-0E5CAF6950BF}"/>
                    </a:ext>
                  </a:extLst>
                </p:cNvPr>
                <p:cNvSpPr txBox="1"/>
                <p:nvPr/>
              </p:nvSpPr>
              <p:spPr>
                <a:xfrm rot="16200000">
                  <a:off x="7046338" y="1494147"/>
                  <a:ext cx="434308" cy="246221"/>
                </a:xfrm>
                <a:prstGeom prst="rect">
                  <a:avLst/>
                </a:prstGeom>
                <a:noFill/>
              </p:spPr>
              <p:txBody>
                <a:bodyPr wrap="none" rtlCol="0">
                  <a:spAutoFit/>
                </a:bodyPr>
                <a:lstStyle/>
                <a:p>
                  <a:pPr algn="ctr"/>
                  <a:r>
                    <a:rPr lang="en-US" sz="600" dirty="0"/>
                    <a:t>Load</a:t>
                  </a:r>
                </a:p>
              </p:txBody>
            </p:sp>
            <p:sp>
              <p:nvSpPr>
                <p:cNvPr id="153" name="TextBox 152">
                  <a:extLst>
                    <a:ext uri="{FF2B5EF4-FFF2-40B4-BE49-F238E27FC236}">
                      <a16:creationId xmlns:a16="http://schemas.microsoft.com/office/drawing/2014/main" id="{0ED902C6-FEFC-4FFE-BF00-B6584162B3B3}"/>
                    </a:ext>
                  </a:extLst>
                </p:cNvPr>
                <p:cNvSpPr txBox="1"/>
                <p:nvPr/>
              </p:nvSpPr>
              <p:spPr>
                <a:xfrm rot="16200000">
                  <a:off x="7239518" y="1494148"/>
                  <a:ext cx="521939" cy="246221"/>
                </a:xfrm>
                <a:prstGeom prst="rect">
                  <a:avLst/>
                </a:prstGeom>
                <a:noFill/>
              </p:spPr>
              <p:txBody>
                <a:bodyPr wrap="none" rtlCol="0">
                  <a:spAutoFit/>
                </a:bodyPr>
                <a:lstStyle/>
                <a:p>
                  <a:pPr algn="ctr"/>
                  <a:r>
                    <a:rPr lang="en-US" sz="600" dirty="0"/>
                    <a:t>Review</a:t>
                  </a:r>
                </a:p>
              </p:txBody>
            </p:sp>
            <p:sp>
              <p:nvSpPr>
                <p:cNvPr id="154" name="TextBox 153">
                  <a:extLst>
                    <a:ext uri="{FF2B5EF4-FFF2-40B4-BE49-F238E27FC236}">
                      <a16:creationId xmlns:a16="http://schemas.microsoft.com/office/drawing/2014/main" id="{5616D050-60E1-4BDC-B469-CAFB0682E6B0}"/>
                    </a:ext>
                  </a:extLst>
                </p:cNvPr>
                <p:cNvSpPr txBox="1"/>
                <p:nvPr/>
              </p:nvSpPr>
              <p:spPr>
                <a:xfrm rot="16200000">
                  <a:off x="7490034" y="1494148"/>
                  <a:ext cx="524075" cy="246221"/>
                </a:xfrm>
                <a:prstGeom prst="rect">
                  <a:avLst/>
                </a:prstGeom>
                <a:noFill/>
              </p:spPr>
              <p:txBody>
                <a:bodyPr wrap="none" rtlCol="0">
                  <a:spAutoFit/>
                </a:bodyPr>
                <a:lstStyle/>
                <a:p>
                  <a:pPr algn="ctr"/>
                  <a:r>
                    <a:rPr lang="en-US" sz="600" dirty="0"/>
                    <a:t>Publish</a:t>
                  </a:r>
                </a:p>
              </p:txBody>
            </p:sp>
          </p:grpSp>
        </p:grpSp>
        <p:grpSp>
          <p:nvGrpSpPr>
            <p:cNvPr id="1586220" name="Group 1586219">
              <a:extLst>
                <a:ext uri="{FF2B5EF4-FFF2-40B4-BE49-F238E27FC236}">
                  <a16:creationId xmlns:a16="http://schemas.microsoft.com/office/drawing/2014/main" id="{1B4418C0-919F-4F02-BF62-75445E6A0A25}"/>
                </a:ext>
              </a:extLst>
            </p:cNvPr>
            <p:cNvGrpSpPr/>
            <p:nvPr/>
          </p:nvGrpSpPr>
          <p:grpSpPr>
            <a:xfrm>
              <a:off x="3720248" y="3616087"/>
              <a:ext cx="618991" cy="455305"/>
              <a:chOff x="4602736" y="3283536"/>
              <a:chExt cx="618991" cy="455305"/>
            </a:xfrm>
          </p:grpSpPr>
          <p:sp>
            <p:nvSpPr>
              <p:cNvPr id="159" name="Rectangle: Rounded Corners 158">
                <a:extLst>
                  <a:ext uri="{FF2B5EF4-FFF2-40B4-BE49-F238E27FC236}">
                    <a16:creationId xmlns:a16="http://schemas.microsoft.com/office/drawing/2014/main" id="{C0B10E8E-675B-4B40-91C8-DADAB3170374}"/>
                  </a:ext>
                </a:extLst>
              </p:cNvPr>
              <p:cNvSpPr/>
              <p:nvPr/>
            </p:nvSpPr>
            <p:spPr bwMode="auto">
              <a:xfrm>
                <a:off x="4602736" y="3283536"/>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19" name="Picture 1586218">
                <a:extLst>
                  <a:ext uri="{FF2B5EF4-FFF2-40B4-BE49-F238E27FC236}">
                    <a16:creationId xmlns:a16="http://schemas.microsoft.com/office/drawing/2014/main" id="{C64D4A81-DACE-4D10-9E6C-81C82AF2F2A9}"/>
                  </a:ext>
                </a:extLst>
              </p:cNvPr>
              <p:cNvPicPr>
                <a:picLocks noChangeAspect="1"/>
              </p:cNvPicPr>
              <p:nvPr/>
            </p:nvPicPr>
            <p:blipFill>
              <a:blip r:embed="rId10"/>
              <a:stretch>
                <a:fillRect/>
              </a:stretch>
            </p:blipFill>
            <p:spPr>
              <a:xfrm>
                <a:off x="4637911" y="3452680"/>
                <a:ext cx="548640" cy="117017"/>
              </a:xfrm>
              <a:prstGeom prst="rect">
                <a:avLst/>
              </a:prstGeom>
            </p:spPr>
          </p:pic>
        </p:grpSp>
        <p:cxnSp>
          <p:nvCxnSpPr>
            <p:cNvPr id="1586222" name="Straight Arrow Connector 1586221">
              <a:extLst>
                <a:ext uri="{FF2B5EF4-FFF2-40B4-BE49-F238E27FC236}">
                  <a16:creationId xmlns:a16="http://schemas.microsoft.com/office/drawing/2014/main" id="{FB27349C-1F35-4B83-AE75-1EE31D0F296F}"/>
                </a:ext>
              </a:extLst>
            </p:cNvPr>
            <p:cNvCxnSpPr>
              <a:stCxn id="14" idx="2"/>
              <a:endCxn id="159" idx="0"/>
            </p:cNvCxnSpPr>
            <p:nvPr/>
          </p:nvCxnSpPr>
          <p:spPr bwMode="auto">
            <a:xfrm>
              <a:off x="4029744" y="2828010"/>
              <a:ext cx="0" cy="788077"/>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69" name="TextBox 168">
              <a:extLst>
                <a:ext uri="{FF2B5EF4-FFF2-40B4-BE49-F238E27FC236}">
                  <a16:creationId xmlns:a16="http://schemas.microsoft.com/office/drawing/2014/main" id="{EB179452-1166-4399-AFFB-DA77E0889E6B}"/>
                </a:ext>
              </a:extLst>
            </p:cNvPr>
            <p:cNvSpPr txBox="1"/>
            <p:nvPr/>
          </p:nvSpPr>
          <p:spPr>
            <a:xfrm>
              <a:off x="4232255" y="3174280"/>
              <a:ext cx="1150417" cy="461665"/>
            </a:xfrm>
            <a:prstGeom prst="rect">
              <a:avLst/>
            </a:prstGeom>
            <a:noFill/>
          </p:spPr>
          <p:txBody>
            <a:bodyPr wrap="square" lIns="34290" tIns="34290" rIns="34290" bIns="34290" rtlCol="0">
              <a:spAutoFit/>
            </a:bodyPr>
            <a:lstStyle/>
            <a:p>
              <a:r>
                <a:rPr lang="en-US" sz="600" dirty="0"/>
                <a:t>All data flowing through the Data Ingestion Framework is automatically tagged</a:t>
              </a:r>
            </a:p>
          </p:txBody>
        </p:sp>
        <p:grpSp>
          <p:nvGrpSpPr>
            <p:cNvPr id="1586224" name="Group 1586223">
              <a:extLst>
                <a:ext uri="{FF2B5EF4-FFF2-40B4-BE49-F238E27FC236}">
                  <a16:creationId xmlns:a16="http://schemas.microsoft.com/office/drawing/2014/main" id="{4AE79F43-282D-45A1-9BB5-FDB25030C518}"/>
                </a:ext>
              </a:extLst>
            </p:cNvPr>
            <p:cNvGrpSpPr/>
            <p:nvPr/>
          </p:nvGrpSpPr>
          <p:grpSpPr>
            <a:xfrm>
              <a:off x="5630085" y="3616087"/>
              <a:ext cx="618991" cy="455305"/>
              <a:chOff x="7980783" y="3709372"/>
              <a:chExt cx="618991" cy="455305"/>
            </a:xfrm>
          </p:grpSpPr>
          <p:sp>
            <p:nvSpPr>
              <p:cNvPr id="165" name="Rectangle: Rounded Corners 164">
                <a:extLst>
                  <a:ext uri="{FF2B5EF4-FFF2-40B4-BE49-F238E27FC236}">
                    <a16:creationId xmlns:a16="http://schemas.microsoft.com/office/drawing/2014/main" id="{92FD9126-6D08-49DD-8CFD-7966E7D2D6C7}"/>
                  </a:ext>
                </a:extLst>
              </p:cNvPr>
              <p:cNvSpPr/>
              <p:nvPr/>
            </p:nvSpPr>
            <p:spPr bwMode="auto">
              <a:xfrm>
                <a:off x="7980783"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23" name="Picture 1586222">
                <a:extLst>
                  <a:ext uri="{FF2B5EF4-FFF2-40B4-BE49-F238E27FC236}">
                    <a16:creationId xmlns:a16="http://schemas.microsoft.com/office/drawing/2014/main" id="{33A33F67-0B17-4EEB-92ED-B126DAF3B8FF}"/>
                  </a:ext>
                </a:extLst>
              </p:cNvPr>
              <p:cNvPicPr>
                <a:picLocks noChangeAspect="1"/>
              </p:cNvPicPr>
              <p:nvPr/>
            </p:nvPicPr>
            <p:blipFill>
              <a:blip r:embed="rId11"/>
              <a:stretch>
                <a:fillRect/>
              </a:stretch>
            </p:blipFill>
            <p:spPr>
              <a:xfrm>
                <a:off x="8005263" y="3853895"/>
                <a:ext cx="570031" cy="166259"/>
              </a:xfrm>
              <a:prstGeom prst="rect">
                <a:avLst/>
              </a:prstGeom>
            </p:spPr>
          </p:pic>
        </p:grpSp>
        <p:cxnSp>
          <p:nvCxnSpPr>
            <p:cNvPr id="1586232" name="Straight Arrow Connector 1586231">
              <a:extLst>
                <a:ext uri="{FF2B5EF4-FFF2-40B4-BE49-F238E27FC236}">
                  <a16:creationId xmlns:a16="http://schemas.microsoft.com/office/drawing/2014/main" id="{2A953F82-A69D-46F1-9BFA-178A7062E036}"/>
                </a:ext>
              </a:extLst>
            </p:cNvPr>
            <p:cNvCxnSpPr>
              <a:stCxn id="32" idx="2"/>
              <a:endCxn id="165" idx="0"/>
            </p:cNvCxnSpPr>
            <p:nvPr/>
          </p:nvCxnSpPr>
          <p:spPr bwMode="auto">
            <a:xfrm>
              <a:off x="5939580" y="2828010"/>
              <a:ext cx="1" cy="788077"/>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80" name="TextBox 179">
              <a:extLst>
                <a:ext uri="{FF2B5EF4-FFF2-40B4-BE49-F238E27FC236}">
                  <a16:creationId xmlns:a16="http://schemas.microsoft.com/office/drawing/2014/main" id="{F1516478-A699-435C-8720-8986EB03B1AA}"/>
                </a:ext>
              </a:extLst>
            </p:cNvPr>
            <p:cNvSpPr txBox="1"/>
            <p:nvPr/>
          </p:nvSpPr>
          <p:spPr>
            <a:xfrm>
              <a:off x="6127792" y="3160778"/>
              <a:ext cx="1174044" cy="461665"/>
            </a:xfrm>
            <a:prstGeom prst="rect">
              <a:avLst/>
            </a:prstGeom>
            <a:noFill/>
          </p:spPr>
          <p:txBody>
            <a:bodyPr wrap="square" lIns="34290" tIns="34290" rIns="34290" bIns="34290" rtlCol="0">
              <a:spAutoFit/>
            </a:bodyPr>
            <a:lstStyle/>
            <a:p>
              <a:r>
                <a:rPr lang="en-US" sz="600" dirty="0"/>
                <a:t>Metadata about the shared enrichment is published in the Data Catalog</a:t>
              </a:r>
            </a:p>
          </p:txBody>
        </p:sp>
        <p:cxnSp>
          <p:nvCxnSpPr>
            <p:cNvPr id="1586235" name="Straight Arrow Connector 1586234">
              <a:extLst>
                <a:ext uri="{FF2B5EF4-FFF2-40B4-BE49-F238E27FC236}">
                  <a16:creationId xmlns:a16="http://schemas.microsoft.com/office/drawing/2014/main" id="{BF57A5A0-FD39-49CB-886F-BD37072E0CBF}"/>
                </a:ext>
              </a:extLst>
            </p:cNvPr>
            <p:cNvCxnSpPr>
              <a:endCxn id="11" idx="2"/>
            </p:cNvCxnSpPr>
            <p:nvPr/>
          </p:nvCxnSpPr>
          <p:spPr bwMode="auto">
            <a:xfrm flipV="1">
              <a:off x="1447825" y="2828010"/>
              <a:ext cx="1" cy="696253"/>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1586236" name="Group 1586235">
              <a:extLst>
                <a:ext uri="{FF2B5EF4-FFF2-40B4-BE49-F238E27FC236}">
                  <a16:creationId xmlns:a16="http://schemas.microsoft.com/office/drawing/2014/main" id="{185F3289-2842-4BED-8E12-571B0DB5302F}"/>
                </a:ext>
              </a:extLst>
            </p:cNvPr>
            <p:cNvGrpSpPr/>
            <p:nvPr/>
          </p:nvGrpSpPr>
          <p:grpSpPr>
            <a:xfrm>
              <a:off x="7403256" y="1269164"/>
              <a:ext cx="618991" cy="455305"/>
              <a:chOff x="8239310" y="2262427"/>
              <a:chExt cx="618991" cy="455305"/>
            </a:xfrm>
          </p:grpSpPr>
          <p:sp>
            <p:nvSpPr>
              <p:cNvPr id="185" name="Rectangle: Rounded Corners 184">
                <a:extLst>
                  <a:ext uri="{FF2B5EF4-FFF2-40B4-BE49-F238E27FC236}">
                    <a16:creationId xmlns:a16="http://schemas.microsoft.com/office/drawing/2014/main" id="{CCE48B6B-BFBC-40D9-A173-85DD30260007}"/>
                  </a:ext>
                </a:extLst>
              </p:cNvPr>
              <p:cNvSpPr/>
              <p:nvPr/>
            </p:nvSpPr>
            <p:spPr bwMode="auto">
              <a:xfrm>
                <a:off x="8239310" y="2262427"/>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95" name="Graphic 194">
                <a:extLst>
                  <a:ext uri="{FF2B5EF4-FFF2-40B4-BE49-F238E27FC236}">
                    <a16:creationId xmlns:a16="http://schemas.microsoft.com/office/drawing/2014/main" id="{5D771A11-13EF-43BE-9F43-5D0ED76DA6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11690" y="2361378"/>
                <a:ext cx="274230" cy="257403"/>
              </a:xfrm>
              <a:prstGeom prst="rect">
                <a:avLst/>
              </a:prstGeom>
            </p:spPr>
          </p:pic>
        </p:grpSp>
        <p:sp>
          <p:nvSpPr>
            <p:cNvPr id="197" name="TextBox 196">
              <a:extLst>
                <a:ext uri="{FF2B5EF4-FFF2-40B4-BE49-F238E27FC236}">
                  <a16:creationId xmlns:a16="http://schemas.microsoft.com/office/drawing/2014/main" id="{57D188B4-8FFB-4FB3-ACA9-B58EF14491C6}"/>
                </a:ext>
              </a:extLst>
            </p:cNvPr>
            <p:cNvSpPr txBox="1"/>
            <p:nvPr/>
          </p:nvSpPr>
          <p:spPr>
            <a:xfrm>
              <a:off x="7237860" y="885173"/>
              <a:ext cx="952352" cy="553997"/>
            </a:xfrm>
            <a:prstGeom prst="rect">
              <a:avLst/>
            </a:prstGeom>
            <a:noFill/>
          </p:spPr>
          <p:txBody>
            <a:bodyPr wrap="square" lIns="34290" tIns="34290" rIns="34290" bIns="34290" rtlCol="0">
              <a:spAutoFit/>
            </a:bodyPr>
            <a:lstStyle/>
            <a:p>
              <a:pPr algn="ctr"/>
              <a:r>
                <a:rPr lang="en-US" sz="750" dirty="0"/>
                <a:t>Data Consumption</a:t>
              </a:r>
            </a:p>
            <a:p>
              <a:pPr algn="ctr"/>
              <a:r>
                <a:rPr lang="en-US" sz="750" dirty="0"/>
                <a:t>(Hive LLAP)</a:t>
              </a:r>
            </a:p>
          </p:txBody>
        </p:sp>
        <p:sp>
          <p:nvSpPr>
            <p:cNvPr id="200" name="TextBox 199">
              <a:extLst>
                <a:ext uri="{FF2B5EF4-FFF2-40B4-BE49-F238E27FC236}">
                  <a16:creationId xmlns:a16="http://schemas.microsoft.com/office/drawing/2014/main" id="{FF66EB5F-8F5B-46F8-9324-03C2D7B83F47}"/>
                </a:ext>
              </a:extLst>
            </p:cNvPr>
            <p:cNvSpPr txBox="1"/>
            <p:nvPr/>
          </p:nvSpPr>
          <p:spPr>
            <a:xfrm>
              <a:off x="7003458" y="1796052"/>
              <a:ext cx="709293" cy="338555"/>
            </a:xfrm>
            <a:prstGeom prst="rect">
              <a:avLst/>
            </a:prstGeom>
            <a:noFill/>
          </p:spPr>
          <p:txBody>
            <a:bodyPr wrap="square" lIns="34290" tIns="34290" rIns="34290" bIns="34290" rtlCol="0">
              <a:spAutoFit/>
            </a:bodyPr>
            <a:lstStyle/>
            <a:p>
              <a:pPr algn="r"/>
              <a:r>
                <a:rPr lang="en-US" sz="600" dirty="0"/>
                <a:t>Data is available for consumption</a:t>
              </a:r>
            </a:p>
          </p:txBody>
        </p:sp>
        <p:cxnSp>
          <p:nvCxnSpPr>
            <p:cNvPr id="67" name="Straight Arrow Connector 66">
              <a:extLst>
                <a:ext uri="{FF2B5EF4-FFF2-40B4-BE49-F238E27FC236}">
                  <a16:creationId xmlns:a16="http://schemas.microsoft.com/office/drawing/2014/main" id="{146AFF60-A81D-4FAC-8672-84B1CB7EC410}"/>
                </a:ext>
              </a:extLst>
            </p:cNvPr>
            <p:cNvCxnSpPr>
              <a:cxnSpLocks/>
              <a:stCxn id="32" idx="3"/>
              <a:endCxn id="202" idx="1"/>
            </p:cNvCxnSpPr>
            <p:nvPr/>
          </p:nvCxnSpPr>
          <p:spPr bwMode="auto">
            <a:xfrm>
              <a:off x="6526602" y="2600358"/>
              <a:ext cx="876654"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8" name="TextBox 207">
              <a:extLst>
                <a:ext uri="{FF2B5EF4-FFF2-40B4-BE49-F238E27FC236}">
                  <a16:creationId xmlns:a16="http://schemas.microsoft.com/office/drawing/2014/main" id="{08292F30-7350-4059-AAD3-0392C7BF6E38}"/>
                </a:ext>
              </a:extLst>
            </p:cNvPr>
            <p:cNvSpPr txBox="1"/>
            <p:nvPr/>
          </p:nvSpPr>
          <p:spPr>
            <a:xfrm>
              <a:off x="6729224" y="2610151"/>
              <a:ext cx="658540" cy="584776"/>
            </a:xfrm>
            <a:prstGeom prst="rect">
              <a:avLst/>
            </a:prstGeom>
            <a:noFill/>
          </p:spPr>
          <p:txBody>
            <a:bodyPr wrap="square" lIns="34290" tIns="34290" rIns="34290" bIns="34290" rtlCol="0">
              <a:spAutoFit/>
            </a:bodyPr>
            <a:lstStyle/>
            <a:p>
              <a:pPr algn="r"/>
              <a:r>
                <a:rPr lang="en-US" sz="600" dirty="0"/>
                <a:t>Access control policies are enforced by Ranger</a:t>
              </a:r>
            </a:p>
          </p:txBody>
        </p:sp>
        <p:cxnSp>
          <p:nvCxnSpPr>
            <p:cNvPr id="72" name="Straight Arrow Connector 71">
              <a:extLst>
                <a:ext uri="{FF2B5EF4-FFF2-40B4-BE49-F238E27FC236}">
                  <a16:creationId xmlns:a16="http://schemas.microsoft.com/office/drawing/2014/main" id="{BBAF6AC2-32D1-4F84-B4E2-C6419350F9E5}"/>
                </a:ext>
              </a:extLst>
            </p:cNvPr>
            <p:cNvCxnSpPr>
              <a:stCxn id="202" idx="0"/>
              <a:endCxn id="185" idx="2"/>
            </p:cNvCxnSpPr>
            <p:nvPr/>
          </p:nvCxnSpPr>
          <p:spPr bwMode="auto">
            <a:xfrm flipV="1">
              <a:off x="7712752" y="1724469"/>
              <a:ext cx="0" cy="648236"/>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85" name="Group 84">
              <a:extLst>
                <a:ext uri="{FF2B5EF4-FFF2-40B4-BE49-F238E27FC236}">
                  <a16:creationId xmlns:a16="http://schemas.microsoft.com/office/drawing/2014/main" id="{86D75677-9F78-45C5-A645-0DE9364889C3}"/>
                </a:ext>
              </a:extLst>
            </p:cNvPr>
            <p:cNvGrpSpPr/>
            <p:nvPr/>
          </p:nvGrpSpPr>
          <p:grpSpPr>
            <a:xfrm>
              <a:off x="7403256" y="2372705"/>
              <a:ext cx="618991" cy="455305"/>
              <a:chOff x="8364344" y="2260250"/>
              <a:chExt cx="618991" cy="455305"/>
            </a:xfrm>
          </p:grpSpPr>
          <p:sp>
            <p:nvSpPr>
              <p:cNvPr id="202" name="Rectangle: Rounded Corners 201">
                <a:extLst>
                  <a:ext uri="{FF2B5EF4-FFF2-40B4-BE49-F238E27FC236}">
                    <a16:creationId xmlns:a16="http://schemas.microsoft.com/office/drawing/2014/main" id="{B82FDC61-474A-450F-8725-A395FD358CC5}"/>
                  </a:ext>
                </a:extLst>
              </p:cNvPr>
              <p:cNvSpPr/>
              <p:nvPr/>
            </p:nvSpPr>
            <p:spPr bwMode="auto">
              <a:xfrm>
                <a:off x="836434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76" name="Picture 75">
                <a:extLst>
                  <a:ext uri="{FF2B5EF4-FFF2-40B4-BE49-F238E27FC236}">
                    <a16:creationId xmlns:a16="http://schemas.microsoft.com/office/drawing/2014/main" id="{D013FA3B-323B-4A6E-ADF0-D2A23356290C}"/>
                  </a:ext>
                </a:extLst>
              </p:cNvPr>
              <p:cNvPicPr>
                <a:picLocks noChangeAspect="1"/>
              </p:cNvPicPr>
              <p:nvPr/>
            </p:nvPicPr>
            <p:blipFill>
              <a:blip r:embed="rId12"/>
              <a:stretch>
                <a:fillRect/>
              </a:stretch>
            </p:blipFill>
            <p:spPr>
              <a:xfrm>
                <a:off x="8468755" y="2343041"/>
                <a:ext cx="410168" cy="289722"/>
              </a:xfrm>
              <a:prstGeom prst="rect">
                <a:avLst/>
              </a:prstGeom>
            </p:spPr>
          </p:pic>
        </p:grpSp>
        <p:cxnSp>
          <p:nvCxnSpPr>
            <p:cNvPr id="53" name="Straight Arrow Connector 52">
              <a:extLst>
                <a:ext uri="{FF2B5EF4-FFF2-40B4-BE49-F238E27FC236}">
                  <a16:creationId xmlns:a16="http://schemas.microsoft.com/office/drawing/2014/main" id="{9A00DF43-6037-41BE-9A8B-9DBF36BF1AC9}"/>
                </a:ext>
              </a:extLst>
            </p:cNvPr>
            <p:cNvCxnSpPr>
              <a:stCxn id="146" idx="0"/>
              <a:endCxn id="202" idx="2"/>
            </p:cNvCxnSpPr>
            <p:nvPr/>
          </p:nvCxnSpPr>
          <p:spPr bwMode="auto">
            <a:xfrm flipV="1">
              <a:off x="7712752" y="2828010"/>
              <a:ext cx="0" cy="788077"/>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5" name="Connector: Elbow 54">
              <a:extLst>
                <a:ext uri="{FF2B5EF4-FFF2-40B4-BE49-F238E27FC236}">
                  <a16:creationId xmlns:a16="http://schemas.microsoft.com/office/drawing/2014/main" id="{AB9130BC-1E55-4EEA-9BBA-39908A8F6837}"/>
                </a:ext>
              </a:extLst>
            </p:cNvPr>
            <p:cNvCxnSpPr>
              <a:stCxn id="159" idx="2"/>
              <a:endCxn id="146" idx="2"/>
            </p:cNvCxnSpPr>
            <p:nvPr/>
          </p:nvCxnSpPr>
          <p:spPr bwMode="auto">
            <a:xfrm rot="16200000" flipH="1">
              <a:off x="5871248" y="2229888"/>
              <a:ext cx="12700" cy="3683008"/>
            </a:xfrm>
            <a:prstGeom prst="bentConnector3">
              <a:avLst>
                <a:gd name="adj1" fmla="val 1800000"/>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1" name="TextBox 150">
              <a:extLst>
                <a:ext uri="{FF2B5EF4-FFF2-40B4-BE49-F238E27FC236}">
                  <a16:creationId xmlns:a16="http://schemas.microsoft.com/office/drawing/2014/main" id="{FED9519B-1954-4DC1-9659-C03E2F50A368}"/>
                </a:ext>
              </a:extLst>
            </p:cNvPr>
            <p:cNvSpPr txBox="1"/>
            <p:nvPr/>
          </p:nvSpPr>
          <p:spPr>
            <a:xfrm>
              <a:off x="6331629" y="4321660"/>
              <a:ext cx="1368597" cy="338555"/>
            </a:xfrm>
            <a:prstGeom prst="rect">
              <a:avLst/>
            </a:prstGeom>
            <a:noFill/>
          </p:spPr>
          <p:txBody>
            <a:bodyPr wrap="square" lIns="34290" tIns="34290" rIns="34290" bIns="34290" rtlCol="0">
              <a:spAutoFit/>
            </a:bodyPr>
            <a:lstStyle/>
            <a:p>
              <a:pPr algn="r"/>
              <a:r>
                <a:rPr lang="en-US" sz="600" dirty="0"/>
                <a:t>Tag information is made available to Ranger through Atlas</a:t>
              </a:r>
            </a:p>
          </p:txBody>
        </p:sp>
        <p:sp>
          <p:nvSpPr>
            <p:cNvPr id="152" name="TextBox 151">
              <a:extLst>
                <a:ext uri="{FF2B5EF4-FFF2-40B4-BE49-F238E27FC236}">
                  <a16:creationId xmlns:a16="http://schemas.microsoft.com/office/drawing/2014/main" id="{C38C258D-E23F-4B02-86C1-B6D3308AF96D}"/>
                </a:ext>
              </a:extLst>
            </p:cNvPr>
            <p:cNvSpPr txBox="1"/>
            <p:nvPr/>
          </p:nvSpPr>
          <p:spPr>
            <a:xfrm>
              <a:off x="1647819" y="2897040"/>
              <a:ext cx="847385" cy="584776"/>
            </a:xfrm>
            <a:prstGeom prst="rect">
              <a:avLst/>
            </a:prstGeom>
            <a:noFill/>
          </p:spPr>
          <p:txBody>
            <a:bodyPr wrap="square" lIns="34290" tIns="34290" rIns="34290" bIns="34290" rtlCol="0">
              <a:spAutoFit/>
            </a:bodyPr>
            <a:lstStyle/>
            <a:p>
              <a:r>
                <a:rPr lang="en-US" sz="600" dirty="0"/>
                <a:t>Data is prepared on premise, extracted, and placed on the Stage Server</a:t>
              </a:r>
            </a:p>
          </p:txBody>
        </p:sp>
        <p:sp>
          <p:nvSpPr>
            <p:cNvPr id="155" name="TextBox 154">
              <a:extLst>
                <a:ext uri="{FF2B5EF4-FFF2-40B4-BE49-F238E27FC236}">
                  <a16:creationId xmlns:a16="http://schemas.microsoft.com/office/drawing/2014/main" id="{E87EAABE-56CC-4FD2-B6AE-73B1D1145A5A}"/>
                </a:ext>
              </a:extLst>
            </p:cNvPr>
            <p:cNvSpPr txBox="1"/>
            <p:nvPr/>
          </p:nvSpPr>
          <p:spPr>
            <a:xfrm>
              <a:off x="3007437" y="2610151"/>
              <a:ext cx="696556" cy="461665"/>
            </a:xfrm>
            <a:prstGeom prst="rect">
              <a:avLst/>
            </a:prstGeom>
            <a:noFill/>
          </p:spPr>
          <p:txBody>
            <a:bodyPr wrap="square" lIns="34290" tIns="34290" rIns="34290" bIns="34290" rtlCol="0">
              <a:spAutoFit/>
            </a:bodyPr>
            <a:lstStyle/>
            <a:p>
              <a:pPr algn="r"/>
              <a:r>
                <a:rPr lang="en-US" sz="600" dirty="0"/>
                <a:t>Data Ingestion Framework ingests the data</a:t>
              </a:r>
            </a:p>
          </p:txBody>
        </p:sp>
        <p:grpSp>
          <p:nvGrpSpPr>
            <p:cNvPr id="12" name="Group 11">
              <a:extLst>
                <a:ext uri="{FF2B5EF4-FFF2-40B4-BE49-F238E27FC236}">
                  <a16:creationId xmlns:a16="http://schemas.microsoft.com/office/drawing/2014/main" id="{327C4141-B728-4B4A-93E5-6F5890032FCF}"/>
                </a:ext>
              </a:extLst>
            </p:cNvPr>
            <p:cNvGrpSpPr/>
            <p:nvPr/>
          </p:nvGrpSpPr>
          <p:grpSpPr>
            <a:xfrm>
              <a:off x="7403256" y="3616087"/>
              <a:ext cx="618991" cy="455305"/>
              <a:chOff x="8364344" y="3709372"/>
              <a:chExt cx="618991" cy="455305"/>
            </a:xfrm>
          </p:grpSpPr>
          <p:sp>
            <p:nvSpPr>
              <p:cNvPr id="146" name="Rectangle: Rounded Corners 145">
                <a:extLst>
                  <a:ext uri="{FF2B5EF4-FFF2-40B4-BE49-F238E27FC236}">
                    <a16:creationId xmlns:a16="http://schemas.microsoft.com/office/drawing/2014/main" id="{6A365B4F-DF66-4BFF-B74F-E8F251600393}"/>
                  </a:ext>
                </a:extLst>
              </p:cNvPr>
              <p:cNvSpPr/>
              <p:nvPr/>
            </p:nvSpPr>
            <p:spPr bwMode="auto">
              <a:xfrm>
                <a:off x="8364344"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3" name="Picture 2">
                <a:extLst>
                  <a:ext uri="{FF2B5EF4-FFF2-40B4-BE49-F238E27FC236}">
                    <a16:creationId xmlns:a16="http://schemas.microsoft.com/office/drawing/2014/main" id="{E3A881EF-BEDC-4C90-A135-50E7D25D024A}"/>
                  </a:ext>
                </a:extLst>
              </p:cNvPr>
              <p:cNvPicPr>
                <a:picLocks noChangeAspect="1"/>
              </p:cNvPicPr>
              <p:nvPr/>
            </p:nvPicPr>
            <p:blipFill>
              <a:blip r:embed="rId13"/>
              <a:stretch>
                <a:fillRect/>
              </a:stretch>
            </p:blipFill>
            <p:spPr>
              <a:xfrm>
                <a:off x="8390375" y="3877931"/>
                <a:ext cx="566928" cy="118187"/>
              </a:xfrm>
              <a:prstGeom prst="rect">
                <a:avLst/>
              </a:prstGeom>
            </p:spPr>
          </p:pic>
        </p:grpSp>
        <p:sp>
          <p:nvSpPr>
            <p:cNvPr id="115" name="TextBox 114">
              <a:extLst>
                <a:ext uri="{FF2B5EF4-FFF2-40B4-BE49-F238E27FC236}">
                  <a16:creationId xmlns:a16="http://schemas.microsoft.com/office/drawing/2014/main" id="{C9D6FBE2-6929-477F-9295-DA29C743C3A9}"/>
                </a:ext>
              </a:extLst>
            </p:cNvPr>
            <p:cNvSpPr txBox="1"/>
            <p:nvPr/>
          </p:nvSpPr>
          <p:spPr>
            <a:xfrm>
              <a:off x="5111761" y="3652420"/>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Catalog</a:t>
              </a:r>
            </a:p>
          </p:txBody>
        </p:sp>
        <p:sp>
          <p:nvSpPr>
            <p:cNvPr id="147" name="TextBox 146">
              <a:extLst>
                <a:ext uri="{FF2B5EF4-FFF2-40B4-BE49-F238E27FC236}">
                  <a16:creationId xmlns:a16="http://schemas.microsoft.com/office/drawing/2014/main" id="{D4B956C9-A5C3-4D3C-9E87-888C81EBCFD0}"/>
                </a:ext>
              </a:extLst>
            </p:cNvPr>
            <p:cNvSpPr txBox="1"/>
            <p:nvPr/>
          </p:nvSpPr>
          <p:spPr>
            <a:xfrm>
              <a:off x="3200662" y="3652420"/>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Tagging</a:t>
              </a:r>
            </a:p>
          </p:txBody>
        </p:sp>
        <p:grpSp>
          <p:nvGrpSpPr>
            <p:cNvPr id="21" name="Group 20">
              <a:extLst>
                <a:ext uri="{FF2B5EF4-FFF2-40B4-BE49-F238E27FC236}">
                  <a16:creationId xmlns:a16="http://schemas.microsoft.com/office/drawing/2014/main" id="{7D5EA365-0624-4812-80CC-10F7081A6D6F}"/>
                </a:ext>
              </a:extLst>
            </p:cNvPr>
            <p:cNvGrpSpPr/>
            <p:nvPr/>
          </p:nvGrpSpPr>
          <p:grpSpPr>
            <a:xfrm>
              <a:off x="1138330" y="2372705"/>
              <a:ext cx="618991" cy="455305"/>
              <a:chOff x="525284" y="2260250"/>
              <a:chExt cx="618991" cy="455305"/>
            </a:xfrm>
          </p:grpSpPr>
          <p:sp>
            <p:nvSpPr>
              <p:cNvPr id="11" name="Rectangle: Rounded Corners 10">
                <a:extLst>
                  <a:ext uri="{FF2B5EF4-FFF2-40B4-BE49-F238E27FC236}">
                    <a16:creationId xmlns:a16="http://schemas.microsoft.com/office/drawing/2014/main" id="{BDCA1970-418C-4DDD-8DF8-0CA36D4F0511}"/>
                  </a:ext>
                </a:extLst>
              </p:cNvPr>
              <p:cNvSpPr/>
              <p:nvPr/>
            </p:nvSpPr>
            <p:spPr bwMode="auto">
              <a:xfrm>
                <a:off x="52528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6" name="Picture 6" descr="Image result for apache nifi">
                <a:extLst>
                  <a:ext uri="{FF2B5EF4-FFF2-40B4-BE49-F238E27FC236}">
                    <a16:creationId xmlns:a16="http://schemas.microsoft.com/office/drawing/2014/main" id="{E18378AA-7A67-4647-9D08-FD2360FB06E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7836" y="2346946"/>
                <a:ext cx="426233" cy="29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1A79A29A-CEB1-4D5E-B48F-648B9FCA578B}"/>
                </a:ext>
              </a:extLst>
            </p:cNvPr>
            <p:cNvGrpSpPr/>
            <p:nvPr/>
          </p:nvGrpSpPr>
          <p:grpSpPr>
            <a:xfrm>
              <a:off x="1191489" y="3510304"/>
              <a:ext cx="512382" cy="574817"/>
              <a:chOff x="2020747" y="3402623"/>
              <a:chExt cx="561795" cy="630251"/>
            </a:xfrm>
          </p:grpSpPr>
          <p:pic>
            <p:nvPicPr>
              <p:cNvPr id="157" name="Graphic 156" descr="Database">
                <a:extLst>
                  <a:ext uri="{FF2B5EF4-FFF2-40B4-BE49-F238E27FC236}">
                    <a16:creationId xmlns:a16="http://schemas.microsoft.com/office/drawing/2014/main" id="{7AA52672-F597-47A5-8814-90019007155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20747" y="3546967"/>
                <a:ext cx="561795" cy="485907"/>
              </a:xfrm>
              <a:prstGeom prst="rect">
                <a:avLst/>
              </a:prstGeom>
            </p:spPr>
          </p:pic>
          <p:pic>
            <p:nvPicPr>
              <p:cNvPr id="158" name="Graphic 157" descr="Single gear">
                <a:extLst>
                  <a:ext uri="{FF2B5EF4-FFF2-40B4-BE49-F238E27FC236}">
                    <a16:creationId xmlns:a16="http://schemas.microsoft.com/office/drawing/2014/main" id="{7732D4D6-250F-464F-8E72-DF8B5F4B7D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67402" y="3402623"/>
                <a:ext cx="203754" cy="203754"/>
              </a:xfrm>
              <a:prstGeom prst="rect">
                <a:avLst/>
              </a:prstGeom>
            </p:spPr>
          </p:pic>
          <p:pic>
            <p:nvPicPr>
              <p:cNvPr id="160" name="Graphic 159" descr="Single gear">
                <a:extLst>
                  <a:ext uri="{FF2B5EF4-FFF2-40B4-BE49-F238E27FC236}">
                    <a16:creationId xmlns:a16="http://schemas.microsoft.com/office/drawing/2014/main" id="{1E761221-8B94-4078-86BD-006BA70B0D2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09625" y="3463056"/>
                <a:ext cx="261683" cy="261683"/>
              </a:xfrm>
              <a:prstGeom prst="rect">
                <a:avLst/>
              </a:prstGeom>
            </p:spPr>
          </p:pic>
        </p:grpSp>
        <p:sp>
          <p:nvSpPr>
            <p:cNvPr id="161" name="Oval 160">
              <a:extLst>
                <a:ext uri="{FF2B5EF4-FFF2-40B4-BE49-F238E27FC236}">
                  <a16:creationId xmlns:a16="http://schemas.microsoft.com/office/drawing/2014/main" id="{ED951E7A-3913-4BBA-8D47-AD1FEC8A9582}"/>
                </a:ext>
              </a:extLst>
            </p:cNvPr>
            <p:cNvSpPr>
              <a:spLocks noChangeAspect="1"/>
            </p:cNvSpPr>
            <p:nvPr/>
          </p:nvSpPr>
          <p:spPr bwMode="auto">
            <a:xfrm>
              <a:off x="1504762" y="2928663"/>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a:t>
              </a:r>
            </a:p>
          </p:txBody>
        </p:sp>
        <p:sp>
          <p:nvSpPr>
            <p:cNvPr id="162" name="Oval 161">
              <a:extLst>
                <a:ext uri="{FF2B5EF4-FFF2-40B4-BE49-F238E27FC236}">
                  <a16:creationId xmlns:a16="http://schemas.microsoft.com/office/drawing/2014/main" id="{22B49AAC-FF88-4698-8D5F-54CF684C3D83}"/>
                </a:ext>
              </a:extLst>
            </p:cNvPr>
            <p:cNvSpPr>
              <a:spLocks noChangeAspect="1"/>
            </p:cNvSpPr>
            <p:nvPr/>
          </p:nvSpPr>
          <p:spPr bwMode="auto">
            <a:xfrm>
              <a:off x="1854414" y="204858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2</a:t>
              </a:r>
            </a:p>
          </p:txBody>
        </p:sp>
        <p:sp>
          <p:nvSpPr>
            <p:cNvPr id="163" name="Oval 162">
              <a:extLst>
                <a:ext uri="{FF2B5EF4-FFF2-40B4-BE49-F238E27FC236}">
                  <a16:creationId xmlns:a16="http://schemas.microsoft.com/office/drawing/2014/main" id="{D4C4C9E8-1868-4A83-9E73-B90D9139E138}"/>
                </a:ext>
              </a:extLst>
            </p:cNvPr>
            <p:cNvSpPr>
              <a:spLocks noChangeAspect="1"/>
            </p:cNvSpPr>
            <p:nvPr/>
          </p:nvSpPr>
          <p:spPr bwMode="auto">
            <a:xfrm>
              <a:off x="2936022" y="264083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3</a:t>
              </a:r>
            </a:p>
          </p:txBody>
        </p:sp>
        <p:sp>
          <p:nvSpPr>
            <p:cNvPr id="164" name="Oval 163">
              <a:extLst>
                <a:ext uri="{FF2B5EF4-FFF2-40B4-BE49-F238E27FC236}">
                  <a16:creationId xmlns:a16="http://schemas.microsoft.com/office/drawing/2014/main" id="{D93AF333-D71F-4E33-AFF8-5C03A63E73D4}"/>
                </a:ext>
              </a:extLst>
            </p:cNvPr>
            <p:cNvSpPr>
              <a:spLocks noChangeAspect="1"/>
            </p:cNvSpPr>
            <p:nvPr/>
          </p:nvSpPr>
          <p:spPr bwMode="auto">
            <a:xfrm>
              <a:off x="4088448" y="3213615"/>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4</a:t>
              </a:r>
            </a:p>
          </p:txBody>
        </p:sp>
        <p:sp>
          <p:nvSpPr>
            <p:cNvPr id="167" name="Oval 166">
              <a:extLst>
                <a:ext uri="{FF2B5EF4-FFF2-40B4-BE49-F238E27FC236}">
                  <a16:creationId xmlns:a16="http://schemas.microsoft.com/office/drawing/2014/main" id="{533F8EFB-0995-4F2C-A43E-D86FCCF1A22B}"/>
                </a:ext>
              </a:extLst>
            </p:cNvPr>
            <p:cNvSpPr>
              <a:spLocks noChangeAspect="1"/>
            </p:cNvSpPr>
            <p:nvPr/>
          </p:nvSpPr>
          <p:spPr bwMode="auto">
            <a:xfrm>
              <a:off x="4546010" y="264083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5</a:t>
              </a:r>
            </a:p>
          </p:txBody>
        </p:sp>
        <p:sp>
          <p:nvSpPr>
            <p:cNvPr id="168" name="Oval 167">
              <a:extLst>
                <a:ext uri="{FF2B5EF4-FFF2-40B4-BE49-F238E27FC236}">
                  <a16:creationId xmlns:a16="http://schemas.microsoft.com/office/drawing/2014/main" id="{B0A63C17-AD25-4B9B-96F1-648BCD2A2D36}"/>
                </a:ext>
              </a:extLst>
            </p:cNvPr>
            <p:cNvSpPr>
              <a:spLocks noChangeAspect="1"/>
            </p:cNvSpPr>
            <p:nvPr/>
          </p:nvSpPr>
          <p:spPr bwMode="auto">
            <a:xfrm>
              <a:off x="5981961" y="320126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6</a:t>
              </a:r>
            </a:p>
          </p:txBody>
        </p:sp>
        <p:sp>
          <p:nvSpPr>
            <p:cNvPr id="170" name="Oval 169">
              <a:extLst>
                <a:ext uri="{FF2B5EF4-FFF2-40B4-BE49-F238E27FC236}">
                  <a16:creationId xmlns:a16="http://schemas.microsoft.com/office/drawing/2014/main" id="{EF4D7DA4-A5FB-4224-801B-CDD97EBF792B}"/>
                </a:ext>
              </a:extLst>
            </p:cNvPr>
            <p:cNvSpPr>
              <a:spLocks noChangeAspect="1"/>
            </p:cNvSpPr>
            <p:nvPr/>
          </p:nvSpPr>
          <p:spPr bwMode="auto">
            <a:xfrm>
              <a:off x="6608822" y="264083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8</a:t>
              </a:r>
            </a:p>
          </p:txBody>
        </p:sp>
        <p:sp>
          <p:nvSpPr>
            <p:cNvPr id="171" name="Oval 170">
              <a:extLst>
                <a:ext uri="{FF2B5EF4-FFF2-40B4-BE49-F238E27FC236}">
                  <a16:creationId xmlns:a16="http://schemas.microsoft.com/office/drawing/2014/main" id="{FC68CBA9-EAA6-40CC-B395-1C13D9B61052}"/>
                </a:ext>
              </a:extLst>
            </p:cNvPr>
            <p:cNvSpPr>
              <a:spLocks noChangeAspect="1"/>
            </p:cNvSpPr>
            <p:nvPr/>
          </p:nvSpPr>
          <p:spPr bwMode="auto">
            <a:xfrm>
              <a:off x="6859271" y="1838130"/>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9</a:t>
              </a:r>
            </a:p>
          </p:txBody>
        </p:sp>
        <p:sp>
          <p:nvSpPr>
            <p:cNvPr id="172" name="Oval 171">
              <a:extLst>
                <a:ext uri="{FF2B5EF4-FFF2-40B4-BE49-F238E27FC236}">
                  <a16:creationId xmlns:a16="http://schemas.microsoft.com/office/drawing/2014/main" id="{C32C296E-3B93-4710-9804-B00012C58621}"/>
                </a:ext>
              </a:extLst>
            </p:cNvPr>
            <p:cNvSpPr>
              <a:spLocks noChangeAspect="1"/>
            </p:cNvSpPr>
            <p:nvPr/>
          </p:nvSpPr>
          <p:spPr bwMode="auto">
            <a:xfrm>
              <a:off x="6227071" y="4355851"/>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7</a:t>
              </a:r>
            </a:p>
          </p:txBody>
        </p:sp>
        <p:sp>
          <p:nvSpPr>
            <p:cNvPr id="110" name="TextBox 109">
              <a:extLst>
                <a:ext uri="{FF2B5EF4-FFF2-40B4-BE49-F238E27FC236}">
                  <a16:creationId xmlns:a16="http://schemas.microsoft.com/office/drawing/2014/main" id="{8F4501C0-3EF7-4A06-9F9D-A46827014D3F}"/>
                </a:ext>
              </a:extLst>
            </p:cNvPr>
            <p:cNvSpPr txBox="1"/>
            <p:nvPr/>
          </p:nvSpPr>
          <p:spPr>
            <a:xfrm>
              <a:off x="8032558" y="2402685"/>
              <a:ext cx="474907" cy="400109"/>
            </a:xfrm>
            <a:prstGeom prst="rect">
              <a:avLst/>
            </a:prstGeom>
            <a:noFill/>
          </p:spPr>
          <p:txBody>
            <a:bodyPr wrap="square" lIns="34290" tIns="34290" rIns="34290" bIns="34290" rtlCol="0">
              <a:spAutoFit/>
            </a:bodyPr>
            <a:lstStyle/>
            <a:p>
              <a:pPr algn="ctr"/>
              <a:r>
                <a:rPr lang="en-US" sz="750" dirty="0"/>
                <a:t>Data Security</a:t>
              </a:r>
            </a:p>
          </p:txBody>
        </p:sp>
      </p:grpSp>
    </p:spTree>
    <p:custDataLst>
      <p:tags r:id="rId1"/>
    </p:custDataLst>
    <p:extLst>
      <p:ext uri="{BB962C8B-B14F-4D97-AF65-F5344CB8AC3E}">
        <p14:creationId xmlns:p14="http://schemas.microsoft.com/office/powerpoint/2010/main" val="133341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a:extLst>
              <a:ext uri="{FF2B5EF4-FFF2-40B4-BE49-F238E27FC236}">
                <a16:creationId xmlns:a16="http://schemas.microsoft.com/office/drawing/2014/main" id="{19EF98F5-F3F4-4699-8E24-57A5D43D2514}"/>
              </a:ext>
            </a:extLst>
          </p:cNvPr>
          <p:cNvSpPr>
            <a:spLocks noGrp="1" noChangeArrowheads="1"/>
          </p:cNvSpPr>
          <p:nvPr>
            <p:ph type="title"/>
          </p:nvPr>
        </p:nvSpPr>
        <p:spPr/>
        <p:txBody>
          <a:bodyPr/>
          <a:lstStyle/>
          <a:p>
            <a:pPr eaLnBrk="1" hangingPunct="1">
              <a:defRPr/>
            </a:pPr>
            <a:r>
              <a:rPr lang="en-US" dirty="0">
                <a:ea typeface="+mj-ea"/>
              </a:rPr>
              <a:t>Solution Pattern (Shared Enrichment Prepared On ADF) </a:t>
            </a:r>
            <a:r>
              <a:rPr lang="en-US" dirty="0"/>
              <a:t>(8 of 10)</a:t>
            </a:r>
            <a:endParaRPr lang="en-US" dirty="0">
              <a:ea typeface="+mj-ea"/>
            </a:endParaRPr>
          </a:p>
        </p:txBody>
      </p:sp>
      <p:sp>
        <p:nvSpPr>
          <p:cNvPr id="5" name="Rectangle 5">
            <a:extLst>
              <a:ext uri="{FF2B5EF4-FFF2-40B4-BE49-F238E27FC236}">
                <a16:creationId xmlns:a16="http://schemas.microsoft.com/office/drawing/2014/main" id="{D68993BB-4020-9D43-A1F2-7195465F1659}"/>
              </a:ext>
            </a:extLst>
          </p:cNvPr>
          <p:cNvSpPr>
            <a:spLocks noGrp="1" noChangeArrowheads="1"/>
          </p:cNvSpPr>
          <p:nvPr>
            <p:ph type="sldNum" sz="quarter" idx="4"/>
          </p:nvPr>
        </p:nvSpPr>
        <p:spPr bwMode="gray">
          <a:xfrm>
            <a:off x="3099341" y="4857750"/>
            <a:ext cx="647700" cy="12978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51435" tIns="25718" rIns="51435" bIns="25718" numCol="1" anchor="t" anchorCtr="0" compatLnSpc="1">
            <a:prstTxWarp prst="textNoShape">
              <a:avLst/>
            </a:prstTxWarp>
            <a:spAutoFit/>
          </a:bodyPr>
          <a:lstStyle>
            <a:lvl1pPr algn="ctr" eaLnBrk="1" hangingPunct="1">
              <a:defRPr sz="506"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t>::  </a:t>
            </a:r>
            <a:fld id="{53E68406-C1E0-4E33-86B1-64ADBA32BFC5}" type="slidenum">
              <a:rPr lang="en-US" altLang="en-US" smtClean="0"/>
              <a:pPr>
                <a:defRPr/>
              </a:pPr>
              <a:t>14</a:t>
            </a:fld>
            <a:r>
              <a:rPr lang="en-US" altLang="en-US" dirty="0"/>
              <a:t>  ::</a:t>
            </a:r>
          </a:p>
        </p:txBody>
      </p:sp>
      <p:grpSp>
        <p:nvGrpSpPr>
          <p:cNvPr id="8" name="Group 7">
            <a:extLst>
              <a:ext uri="{FF2B5EF4-FFF2-40B4-BE49-F238E27FC236}">
                <a16:creationId xmlns:a16="http://schemas.microsoft.com/office/drawing/2014/main" id="{AFFED899-92C6-4373-866C-3F26486C7C0B}"/>
              </a:ext>
            </a:extLst>
          </p:cNvPr>
          <p:cNvGrpSpPr/>
          <p:nvPr/>
        </p:nvGrpSpPr>
        <p:grpSpPr>
          <a:xfrm>
            <a:off x="560653" y="1176786"/>
            <a:ext cx="5741249" cy="3039215"/>
            <a:chOff x="747536" y="711797"/>
            <a:chExt cx="7654999" cy="4052287"/>
          </a:xfrm>
        </p:grpSpPr>
        <p:sp>
          <p:nvSpPr>
            <p:cNvPr id="210" name="TextBox 209">
              <a:extLst>
                <a:ext uri="{FF2B5EF4-FFF2-40B4-BE49-F238E27FC236}">
                  <a16:creationId xmlns:a16="http://schemas.microsoft.com/office/drawing/2014/main" id="{8B402B4D-F9FC-49B5-AF68-8BF4DDD22EDD}"/>
                </a:ext>
              </a:extLst>
            </p:cNvPr>
            <p:cNvSpPr txBox="1"/>
            <p:nvPr/>
          </p:nvSpPr>
          <p:spPr>
            <a:xfrm>
              <a:off x="6224411" y="4425529"/>
              <a:ext cx="1368597" cy="338555"/>
            </a:xfrm>
            <a:prstGeom prst="rect">
              <a:avLst/>
            </a:prstGeom>
            <a:noFill/>
          </p:spPr>
          <p:txBody>
            <a:bodyPr wrap="square" lIns="34290" tIns="34290" rIns="34290" bIns="34290" rtlCol="0">
              <a:spAutoFit/>
            </a:bodyPr>
            <a:lstStyle/>
            <a:p>
              <a:pPr algn="r"/>
              <a:r>
                <a:rPr lang="en-US" sz="600" dirty="0"/>
                <a:t>Tag information is made available to Ranger through Atlas</a:t>
              </a:r>
            </a:p>
          </p:txBody>
        </p:sp>
        <p:sp>
          <p:nvSpPr>
            <p:cNvPr id="15" name="TextBox 14">
              <a:extLst>
                <a:ext uri="{FF2B5EF4-FFF2-40B4-BE49-F238E27FC236}">
                  <a16:creationId xmlns:a16="http://schemas.microsoft.com/office/drawing/2014/main" id="{3AE6569C-BE7F-4223-8556-EAD733FE0F6D}"/>
                </a:ext>
              </a:extLst>
            </p:cNvPr>
            <p:cNvSpPr txBox="1"/>
            <p:nvPr/>
          </p:nvSpPr>
          <p:spPr>
            <a:xfrm>
              <a:off x="2508972" y="746950"/>
              <a:ext cx="857365" cy="400109"/>
            </a:xfrm>
            <a:prstGeom prst="rect">
              <a:avLst/>
            </a:prstGeom>
            <a:noFill/>
          </p:spPr>
          <p:txBody>
            <a:bodyPr wrap="square" lIns="34290" tIns="34290" rIns="34290" bIns="34290" rtlCol="0">
              <a:spAutoFit/>
            </a:bodyPr>
            <a:lstStyle/>
            <a:p>
              <a:pPr algn="ctr"/>
              <a:r>
                <a:rPr lang="en-US" sz="750" dirty="0"/>
                <a:t>Data Engineer (DE) Toolkit</a:t>
              </a:r>
            </a:p>
          </p:txBody>
        </p:sp>
        <p:grpSp>
          <p:nvGrpSpPr>
            <p:cNvPr id="46" name="Group 45">
              <a:extLst>
                <a:ext uri="{FF2B5EF4-FFF2-40B4-BE49-F238E27FC236}">
                  <a16:creationId xmlns:a16="http://schemas.microsoft.com/office/drawing/2014/main" id="{88E02DCC-13A8-45AE-9A51-27E9870BCFA1}"/>
                </a:ext>
              </a:extLst>
            </p:cNvPr>
            <p:cNvGrpSpPr/>
            <p:nvPr/>
          </p:nvGrpSpPr>
          <p:grpSpPr>
            <a:xfrm>
              <a:off x="2606205" y="2419575"/>
              <a:ext cx="618991" cy="455305"/>
              <a:chOff x="3960438" y="2103509"/>
              <a:chExt cx="967106" cy="682082"/>
            </a:xfrm>
          </p:grpSpPr>
          <p:sp>
            <p:nvSpPr>
              <p:cNvPr id="14" name="Rectangle: Rounded Corners 13">
                <a:extLst>
                  <a:ext uri="{FF2B5EF4-FFF2-40B4-BE49-F238E27FC236}">
                    <a16:creationId xmlns:a16="http://schemas.microsoft.com/office/drawing/2014/main" id="{92892E67-E5F3-4DD6-AC8F-FC2D254818FA}"/>
                  </a:ext>
                </a:extLst>
              </p:cNvPr>
              <p:cNvSpPr/>
              <p:nvPr/>
            </p:nvSpPr>
            <p:spPr bwMode="auto">
              <a:xfrm>
                <a:off x="3960438" y="2103509"/>
                <a:ext cx="967106" cy="682082"/>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7" name="Picture 4">
                <a:extLst>
                  <a:ext uri="{FF2B5EF4-FFF2-40B4-BE49-F238E27FC236}">
                    <a16:creationId xmlns:a16="http://schemas.microsoft.com/office/drawing/2014/main" id="{23F1112B-07ED-441F-BAB0-3EEF950A5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286" y="2176537"/>
                <a:ext cx="429409" cy="226632"/>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BF00F522-84C9-4F68-917A-B207E1FD2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3104" y="2474617"/>
                <a:ext cx="521774" cy="260888"/>
              </a:xfrm>
              <a:prstGeom prst="rect">
                <a:avLst/>
              </a:prstGeom>
            </p:spPr>
          </p:pic>
        </p:grpSp>
        <p:sp>
          <p:nvSpPr>
            <p:cNvPr id="33" name="TextBox 32">
              <a:extLst>
                <a:ext uri="{FF2B5EF4-FFF2-40B4-BE49-F238E27FC236}">
                  <a16:creationId xmlns:a16="http://schemas.microsoft.com/office/drawing/2014/main" id="{FC35AD24-E86A-40DA-BBAA-95FE9D73D598}"/>
                </a:ext>
              </a:extLst>
            </p:cNvPr>
            <p:cNvSpPr txBox="1"/>
            <p:nvPr/>
          </p:nvSpPr>
          <p:spPr>
            <a:xfrm>
              <a:off x="4709528" y="1786728"/>
              <a:ext cx="1496564" cy="400109"/>
            </a:xfrm>
            <a:prstGeom prst="rect">
              <a:avLst/>
            </a:prstGeom>
            <a:noFill/>
          </p:spPr>
          <p:txBody>
            <a:bodyPr wrap="none" lIns="34290" tIns="34290" rIns="34290" bIns="34290" rtlCol="0">
              <a:spAutoFit/>
            </a:bodyPr>
            <a:lstStyle/>
            <a:p>
              <a:pPr algn="ctr"/>
              <a:r>
                <a:rPr lang="en-US" sz="750" dirty="0"/>
                <a:t>Data Preparation and Delivery</a:t>
              </a:r>
            </a:p>
            <a:p>
              <a:pPr algn="ctr"/>
              <a:r>
                <a:rPr lang="en-US" sz="750" dirty="0"/>
                <a:t>(Enriched Zone)</a:t>
              </a:r>
            </a:p>
          </p:txBody>
        </p:sp>
        <p:grpSp>
          <p:nvGrpSpPr>
            <p:cNvPr id="1586220" name="Group 1586219">
              <a:extLst>
                <a:ext uri="{FF2B5EF4-FFF2-40B4-BE49-F238E27FC236}">
                  <a16:creationId xmlns:a16="http://schemas.microsoft.com/office/drawing/2014/main" id="{1B4418C0-919F-4F02-BF62-75445E6A0A25}"/>
                </a:ext>
              </a:extLst>
            </p:cNvPr>
            <p:cNvGrpSpPr/>
            <p:nvPr/>
          </p:nvGrpSpPr>
          <p:grpSpPr>
            <a:xfrm>
              <a:off x="2606205" y="3718907"/>
              <a:ext cx="618991" cy="455305"/>
              <a:chOff x="4602736" y="3283536"/>
              <a:chExt cx="618991" cy="455305"/>
            </a:xfrm>
          </p:grpSpPr>
          <p:sp>
            <p:nvSpPr>
              <p:cNvPr id="159" name="Rectangle: Rounded Corners 158">
                <a:extLst>
                  <a:ext uri="{FF2B5EF4-FFF2-40B4-BE49-F238E27FC236}">
                    <a16:creationId xmlns:a16="http://schemas.microsoft.com/office/drawing/2014/main" id="{C0B10E8E-675B-4B40-91C8-DADAB3170374}"/>
                  </a:ext>
                </a:extLst>
              </p:cNvPr>
              <p:cNvSpPr/>
              <p:nvPr/>
            </p:nvSpPr>
            <p:spPr bwMode="auto">
              <a:xfrm>
                <a:off x="4602736" y="3283536"/>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19" name="Picture 1586218">
                <a:extLst>
                  <a:ext uri="{FF2B5EF4-FFF2-40B4-BE49-F238E27FC236}">
                    <a16:creationId xmlns:a16="http://schemas.microsoft.com/office/drawing/2014/main" id="{C64D4A81-DACE-4D10-9E6C-81C82AF2F2A9}"/>
                  </a:ext>
                </a:extLst>
              </p:cNvPr>
              <p:cNvPicPr>
                <a:picLocks noChangeAspect="1"/>
              </p:cNvPicPr>
              <p:nvPr/>
            </p:nvPicPr>
            <p:blipFill>
              <a:blip r:embed="rId7"/>
              <a:stretch>
                <a:fillRect/>
              </a:stretch>
            </p:blipFill>
            <p:spPr>
              <a:xfrm>
                <a:off x="4637911" y="3452680"/>
                <a:ext cx="548640" cy="117017"/>
              </a:xfrm>
              <a:prstGeom prst="rect">
                <a:avLst/>
              </a:prstGeom>
            </p:spPr>
          </p:pic>
        </p:grpSp>
        <p:grpSp>
          <p:nvGrpSpPr>
            <p:cNvPr id="1586224" name="Group 1586223">
              <a:extLst>
                <a:ext uri="{FF2B5EF4-FFF2-40B4-BE49-F238E27FC236}">
                  <a16:creationId xmlns:a16="http://schemas.microsoft.com/office/drawing/2014/main" id="{4AE79F43-282D-45A1-9BB5-FDB25030C518}"/>
                </a:ext>
              </a:extLst>
            </p:cNvPr>
            <p:cNvGrpSpPr/>
            <p:nvPr/>
          </p:nvGrpSpPr>
          <p:grpSpPr>
            <a:xfrm>
              <a:off x="5146855" y="3718907"/>
              <a:ext cx="618991" cy="455305"/>
              <a:chOff x="7980783" y="3709372"/>
              <a:chExt cx="618991" cy="455305"/>
            </a:xfrm>
          </p:grpSpPr>
          <p:sp>
            <p:nvSpPr>
              <p:cNvPr id="165" name="Rectangle: Rounded Corners 164">
                <a:extLst>
                  <a:ext uri="{FF2B5EF4-FFF2-40B4-BE49-F238E27FC236}">
                    <a16:creationId xmlns:a16="http://schemas.microsoft.com/office/drawing/2014/main" id="{92FD9126-6D08-49DD-8CFD-7966E7D2D6C7}"/>
                  </a:ext>
                </a:extLst>
              </p:cNvPr>
              <p:cNvSpPr/>
              <p:nvPr/>
            </p:nvSpPr>
            <p:spPr bwMode="auto">
              <a:xfrm>
                <a:off x="7980783"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23" name="Picture 1586222">
                <a:extLst>
                  <a:ext uri="{FF2B5EF4-FFF2-40B4-BE49-F238E27FC236}">
                    <a16:creationId xmlns:a16="http://schemas.microsoft.com/office/drawing/2014/main" id="{33A33F67-0B17-4EEB-92ED-B126DAF3B8FF}"/>
                  </a:ext>
                </a:extLst>
              </p:cNvPr>
              <p:cNvPicPr>
                <a:picLocks noChangeAspect="1"/>
              </p:cNvPicPr>
              <p:nvPr/>
            </p:nvPicPr>
            <p:blipFill>
              <a:blip r:embed="rId8"/>
              <a:stretch>
                <a:fillRect/>
              </a:stretch>
            </p:blipFill>
            <p:spPr>
              <a:xfrm>
                <a:off x="8005263" y="3853895"/>
                <a:ext cx="570031" cy="166259"/>
              </a:xfrm>
              <a:prstGeom prst="rect">
                <a:avLst/>
              </a:prstGeom>
            </p:spPr>
          </p:pic>
        </p:grpSp>
        <p:grpSp>
          <p:nvGrpSpPr>
            <p:cNvPr id="1586236" name="Group 1586235">
              <a:extLst>
                <a:ext uri="{FF2B5EF4-FFF2-40B4-BE49-F238E27FC236}">
                  <a16:creationId xmlns:a16="http://schemas.microsoft.com/office/drawing/2014/main" id="{185F3289-2842-4BED-8E12-571B0DB5302F}"/>
                </a:ext>
              </a:extLst>
            </p:cNvPr>
            <p:cNvGrpSpPr/>
            <p:nvPr/>
          </p:nvGrpSpPr>
          <p:grpSpPr>
            <a:xfrm>
              <a:off x="7289774" y="1143296"/>
              <a:ext cx="618991" cy="455305"/>
              <a:chOff x="8239310" y="2262427"/>
              <a:chExt cx="618991" cy="455305"/>
            </a:xfrm>
          </p:grpSpPr>
          <p:sp>
            <p:nvSpPr>
              <p:cNvPr id="185" name="Rectangle: Rounded Corners 184">
                <a:extLst>
                  <a:ext uri="{FF2B5EF4-FFF2-40B4-BE49-F238E27FC236}">
                    <a16:creationId xmlns:a16="http://schemas.microsoft.com/office/drawing/2014/main" id="{CCE48B6B-BFBC-40D9-A173-85DD30260007}"/>
                  </a:ext>
                </a:extLst>
              </p:cNvPr>
              <p:cNvSpPr/>
              <p:nvPr/>
            </p:nvSpPr>
            <p:spPr bwMode="auto">
              <a:xfrm>
                <a:off x="8239310" y="2262427"/>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95" name="Graphic 194">
                <a:extLst>
                  <a:ext uri="{FF2B5EF4-FFF2-40B4-BE49-F238E27FC236}">
                    <a16:creationId xmlns:a16="http://schemas.microsoft.com/office/drawing/2014/main" id="{5D771A11-13EF-43BE-9F43-5D0ED76DA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11690" y="2361378"/>
                <a:ext cx="274230" cy="257403"/>
              </a:xfrm>
              <a:prstGeom prst="rect">
                <a:avLst/>
              </a:prstGeom>
            </p:spPr>
          </p:pic>
        </p:grpSp>
        <p:sp>
          <p:nvSpPr>
            <p:cNvPr id="197" name="TextBox 196">
              <a:extLst>
                <a:ext uri="{FF2B5EF4-FFF2-40B4-BE49-F238E27FC236}">
                  <a16:creationId xmlns:a16="http://schemas.microsoft.com/office/drawing/2014/main" id="{57D188B4-8FFB-4FB3-ACA9-B58EF14491C6}"/>
                </a:ext>
              </a:extLst>
            </p:cNvPr>
            <p:cNvSpPr txBox="1"/>
            <p:nvPr/>
          </p:nvSpPr>
          <p:spPr>
            <a:xfrm>
              <a:off x="7116515" y="729077"/>
              <a:ext cx="958857" cy="400109"/>
            </a:xfrm>
            <a:prstGeom prst="rect">
              <a:avLst/>
            </a:prstGeom>
            <a:noFill/>
          </p:spPr>
          <p:txBody>
            <a:bodyPr wrap="square" lIns="34290" tIns="34290" rIns="34290" bIns="34290" rtlCol="0">
              <a:spAutoFit/>
            </a:bodyPr>
            <a:lstStyle/>
            <a:p>
              <a:pPr algn="ctr"/>
              <a:r>
                <a:rPr lang="en-US" sz="750" dirty="0"/>
                <a:t>Data Consumption</a:t>
              </a:r>
            </a:p>
            <a:p>
              <a:pPr algn="ctr"/>
              <a:r>
                <a:rPr lang="en-US" sz="750" dirty="0"/>
                <a:t>(Hive LLAP)</a:t>
              </a:r>
            </a:p>
          </p:txBody>
        </p:sp>
        <p:grpSp>
          <p:nvGrpSpPr>
            <p:cNvPr id="12" name="Group 11">
              <a:extLst>
                <a:ext uri="{FF2B5EF4-FFF2-40B4-BE49-F238E27FC236}">
                  <a16:creationId xmlns:a16="http://schemas.microsoft.com/office/drawing/2014/main" id="{327C4141-B728-4B4A-93E5-6F5890032FCF}"/>
                </a:ext>
              </a:extLst>
            </p:cNvPr>
            <p:cNvGrpSpPr/>
            <p:nvPr/>
          </p:nvGrpSpPr>
          <p:grpSpPr>
            <a:xfrm>
              <a:off x="7289774" y="3718907"/>
              <a:ext cx="618991" cy="455305"/>
              <a:chOff x="8364344" y="3709372"/>
              <a:chExt cx="618991" cy="455305"/>
            </a:xfrm>
          </p:grpSpPr>
          <p:sp>
            <p:nvSpPr>
              <p:cNvPr id="146" name="Rectangle: Rounded Corners 145">
                <a:extLst>
                  <a:ext uri="{FF2B5EF4-FFF2-40B4-BE49-F238E27FC236}">
                    <a16:creationId xmlns:a16="http://schemas.microsoft.com/office/drawing/2014/main" id="{6A365B4F-DF66-4BFF-B74F-E8F251600393}"/>
                  </a:ext>
                </a:extLst>
              </p:cNvPr>
              <p:cNvSpPr/>
              <p:nvPr/>
            </p:nvSpPr>
            <p:spPr bwMode="auto">
              <a:xfrm>
                <a:off x="8364344"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3" name="Picture 2">
                <a:extLst>
                  <a:ext uri="{FF2B5EF4-FFF2-40B4-BE49-F238E27FC236}">
                    <a16:creationId xmlns:a16="http://schemas.microsoft.com/office/drawing/2014/main" id="{E3A881EF-BEDC-4C90-A135-50E7D25D024A}"/>
                  </a:ext>
                </a:extLst>
              </p:cNvPr>
              <p:cNvPicPr>
                <a:picLocks noChangeAspect="1"/>
              </p:cNvPicPr>
              <p:nvPr/>
            </p:nvPicPr>
            <p:blipFill>
              <a:blip r:embed="rId11"/>
              <a:stretch>
                <a:fillRect/>
              </a:stretch>
            </p:blipFill>
            <p:spPr>
              <a:xfrm>
                <a:off x="8390375" y="3877931"/>
                <a:ext cx="566928" cy="118187"/>
              </a:xfrm>
              <a:prstGeom prst="rect">
                <a:avLst/>
              </a:prstGeom>
            </p:spPr>
          </p:pic>
        </p:grpSp>
        <p:sp>
          <p:nvSpPr>
            <p:cNvPr id="32" name="Rectangle: Rounded Corners 31">
              <a:extLst>
                <a:ext uri="{FF2B5EF4-FFF2-40B4-BE49-F238E27FC236}">
                  <a16:creationId xmlns:a16="http://schemas.microsoft.com/office/drawing/2014/main" id="{436D9212-5207-4921-89A0-2C7B23F3C82F}"/>
                </a:ext>
              </a:extLst>
            </p:cNvPr>
            <p:cNvSpPr/>
            <p:nvPr/>
          </p:nvSpPr>
          <p:spPr bwMode="auto">
            <a:xfrm>
              <a:off x="4523261" y="2199920"/>
              <a:ext cx="1866178" cy="894773"/>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43" name="Graphic 42">
              <a:extLst>
                <a:ext uri="{FF2B5EF4-FFF2-40B4-BE49-F238E27FC236}">
                  <a16:creationId xmlns:a16="http://schemas.microsoft.com/office/drawing/2014/main" id="{707CC34A-617C-48E4-B22C-14D517915F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70573" y="2262689"/>
              <a:ext cx="274230" cy="257403"/>
            </a:xfrm>
            <a:prstGeom prst="rect">
              <a:avLst/>
            </a:prstGeom>
          </p:spPr>
        </p:pic>
        <p:grpSp>
          <p:nvGrpSpPr>
            <p:cNvPr id="38" name="Group 37">
              <a:extLst>
                <a:ext uri="{FF2B5EF4-FFF2-40B4-BE49-F238E27FC236}">
                  <a16:creationId xmlns:a16="http://schemas.microsoft.com/office/drawing/2014/main" id="{BEB9397A-E3C8-4B31-A54C-934438B50221}"/>
                </a:ext>
              </a:extLst>
            </p:cNvPr>
            <p:cNvGrpSpPr/>
            <p:nvPr/>
          </p:nvGrpSpPr>
          <p:grpSpPr>
            <a:xfrm>
              <a:off x="5244787" y="2263641"/>
              <a:ext cx="276999" cy="768954"/>
              <a:chOff x="5852649" y="3386030"/>
              <a:chExt cx="276999" cy="768954"/>
            </a:xfrm>
          </p:grpSpPr>
          <p:sp>
            <p:nvSpPr>
              <p:cNvPr id="148" name="Rectangle: Rounded Corners 147">
                <a:extLst>
                  <a:ext uri="{FF2B5EF4-FFF2-40B4-BE49-F238E27FC236}">
                    <a16:creationId xmlns:a16="http://schemas.microsoft.com/office/drawing/2014/main" id="{AEA33820-6946-4AA9-90A3-FE8C2E7D57D9}"/>
                  </a:ext>
                </a:extLst>
              </p:cNvPr>
              <p:cNvSpPr/>
              <p:nvPr/>
            </p:nvSpPr>
            <p:spPr bwMode="auto">
              <a:xfrm>
                <a:off x="5877963" y="3386030"/>
                <a:ext cx="226372" cy="768954"/>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750" dirty="0">
                  <a:solidFill>
                    <a:srgbClr val="000000"/>
                  </a:solidFill>
                  <a:latin typeface="Arial Narrow" charset="0"/>
                  <a:ea typeface="ＭＳ Ｐゴシック" charset="0"/>
                </a:endParaRPr>
              </a:p>
            </p:txBody>
          </p:sp>
          <p:sp>
            <p:nvSpPr>
              <p:cNvPr id="1586215" name="TextBox 1586214">
                <a:extLst>
                  <a:ext uri="{FF2B5EF4-FFF2-40B4-BE49-F238E27FC236}">
                    <a16:creationId xmlns:a16="http://schemas.microsoft.com/office/drawing/2014/main" id="{6C73CB20-3683-49A1-B923-0E5CAF6950BF}"/>
                  </a:ext>
                </a:extLst>
              </p:cNvPr>
              <p:cNvSpPr txBox="1"/>
              <p:nvPr/>
            </p:nvSpPr>
            <p:spPr>
              <a:xfrm rot="16200000">
                <a:off x="5752621" y="3632009"/>
                <a:ext cx="477055" cy="276999"/>
              </a:xfrm>
              <a:prstGeom prst="rect">
                <a:avLst/>
              </a:prstGeom>
              <a:noFill/>
            </p:spPr>
            <p:txBody>
              <a:bodyPr wrap="none" rtlCol="0">
                <a:spAutoFit/>
              </a:bodyPr>
              <a:lstStyle/>
              <a:p>
                <a:pPr algn="ctr"/>
                <a:r>
                  <a:rPr lang="en-US" sz="750" dirty="0"/>
                  <a:t>Load</a:t>
                </a:r>
              </a:p>
            </p:txBody>
          </p:sp>
        </p:grpSp>
        <p:grpSp>
          <p:nvGrpSpPr>
            <p:cNvPr id="39" name="Group 38">
              <a:extLst>
                <a:ext uri="{FF2B5EF4-FFF2-40B4-BE49-F238E27FC236}">
                  <a16:creationId xmlns:a16="http://schemas.microsoft.com/office/drawing/2014/main" id="{87A3FF0F-658B-4257-B4AC-CFFA2AC16896}"/>
                </a:ext>
              </a:extLst>
            </p:cNvPr>
            <p:cNvGrpSpPr/>
            <p:nvPr/>
          </p:nvGrpSpPr>
          <p:grpSpPr>
            <a:xfrm>
              <a:off x="5514929" y="2263641"/>
              <a:ext cx="276999" cy="768954"/>
              <a:chOff x="5235341" y="3227164"/>
              <a:chExt cx="276999" cy="768954"/>
            </a:xfrm>
          </p:grpSpPr>
          <p:sp>
            <p:nvSpPr>
              <p:cNvPr id="149" name="Rectangle: Rounded Corners 148">
                <a:extLst>
                  <a:ext uri="{FF2B5EF4-FFF2-40B4-BE49-F238E27FC236}">
                    <a16:creationId xmlns:a16="http://schemas.microsoft.com/office/drawing/2014/main" id="{DD92ED74-E03C-4E81-A7A2-EC40C340E696}"/>
                  </a:ext>
                </a:extLst>
              </p:cNvPr>
              <p:cNvSpPr/>
              <p:nvPr/>
            </p:nvSpPr>
            <p:spPr bwMode="auto">
              <a:xfrm>
                <a:off x="5260654" y="3227164"/>
                <a:ext cx="226372" cy="768954"/>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750" dirty="0">
                  <a:solidFill>
                    <a:srgbClr val="000000"/>
                  </a:solidFill>
                  <a:latin typeface="Arial Narrow" charset="0"/>
                  <a:ea typeface="ＭＳ Ｐゴシック" charset="0"/>
                </a:endParaRPr>
              </a:p>
            </p:txBody>
          </p:sp>
          <p:sp>
            <p:nvSpPr>
              <p:cNvPr id="153" name="TextBox 152">
                <a:extLst>
                  <a:ext uri="{FF2B5EF4-FFF2-40B4-BE49-F238E27FC236}">
                    <a16:creationId xmlns:a16="http://schemas.microsoft.com/office/drawing/2014/main" id="{0ED902C6-FEFC-4FFE-BF00-B6584162B3B3}"/>
                  </a:ext>
                </a:extLst>
              </p:cNvPr>
              <p:cNvSpPr txBox="1"/>
              <p:nvPr/>
            </p:nvSpPr>
            <p:spPr>
              <a:xfrm rot="16200000">
                <a:off x="5077606" y="3473143"/>
                <a:ext cx="592470" cy="276999"/>
              </a:xfrm>
              <a:prstGeom prst="rect">
                <a:avLst/>
              </a:prstGeom>
              <a:noFill/>
            </p:spPr>
            <p:txBody>
              <a:bodyPr wrap="none" rtlCol="0">
                <a:spAutoFit/>
              </a:bodyPr>
              <a:lstStyle/>
              <a:p>
                <a:pPr algn="ctr"/>
                <a:r>
                  <a:rPr lang="en-US" sz="750" dirty="0"/>
                  <a:t>Review</a:t>
                </a:r>
              </a:p>
            </p:txBody>
          </p:sp>
        </p:grpSp>
        <p:grpSp>
          <p:nvGrpSpPr>
            <p:cNvPr id="40" name="Group 39">
              <a:extLst>
                <a:ext uri="{FF2B5EF4-FFF2-40B4-BE49-F238E27FC236}">
                  <a16:creationId xmlns:a16="http://schemas.microsoft.com/office/drawing/2014/main" id="{CD18DB0A-25F1-40B8-BB17-49C9A872819B}"/>
                </a:ext>
              </a:extLst>
            </p:cNvPr>
            <p:cNvGrpSpPr/>
            <p:nvPr/>
          </p:nvGrpSpPr>
          <p:grpSpPr>
            <a:xfrm>
              <a:off x="5785068" y="2263641"/>
              <a:ext cx="276999" cy="768954"/>
              <a:chOff x="5144846" y="3444363"/>
              <a:chExt cx="276999" cy="768954"/>
            </a:xfrm>
          </p:grpSpPr>
          <p:sp>
            <p:nvSpPr>
              <p:cNvPr id="150" name="Rectangle: Rounded Corners 149">
                <a:extLst>
                  <a:ext uri="{FF2B5EF4-FFF2-40B4-BE49-F238E27FC236}">
                    <a16:creationId xmlns:a16="http://schemas.microsoft.com/office/drawing/2014/main" id="{91F0C50B-0FD3-418B-98ED-464F825BF916}"/>
                  </a:ext>
                </a:extLst>
              </p:cNvPr>
              <p:cNvSpPr/>
              <p:nvPr/>
            </p:nvSpPr>
            <p:spPr bwMode="auto">
              <a:xfrm>
                <a:off x="5170161" y="3444363"/>
                <a:ext cx="226372" cy="768954"/>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750" dirty="0">
                  <a:solidFill>
                    <a:srgbClr val="000000"/>
                  </a:solidFill>
                  <a:latin typeface="Arial Narrow" charset="0"/>
                  <a:ea typeface="ＭＳ Ｐゴシック" charset="0"/>
                </a:endParaRPr>
              </a:p>
            </p:txBody>
          </p:sp>
          <p:sp>
            <p:nvSpPr>
              <p:cNvPr id="154" name="TextBox 153">
                <a:extLst>
                  <a:ext uri="{FF2B5EF4-FFF2-40B4-BE49-F238E27FC236}">
                    <a16:creationId xmlns:a16="http://schemas.microsoft.com/office/drawing/2014/main" id="{5616D050-60E1-4BDC-B469-CAFB0682E6B0}"/>
                  </a:ext>
                </a:extLst>
              </p:cNvPr>
              <p:cNvSpPr txBox="1"/>
              <p:nvPr/>
            </p:nvSpPr>
            <p:spPr>
              <a:xfrm rot="16200000">
                <a:off x="4988179" y="3690342"/>
                <a:ext cx="590334" cy="276999"/>
              </a:xfrm>
              <a:prstGeom prst="rect">
                <a:avLst/>
              </a:prstGeom>
              <a:noFill/>
            </p:spPr>
            <p:txBody>
              <a:bodyPr wrap="none" rtlCol="0">
                <a:spAutoFit/>
              </a:bodyPr>
              <a:lstStyle/>
              <a:p>
                <a:pPr algn="ctr"/>
                <a:r>
                  <a:rPr lang="en-US" sz="750" dirty="0"/>
                  <a:t>Publish</a:t>
                </a:r>
              </a:p>
            </p:txBody>
          </p:sp>
        </p:grpSp>
        <p:grpSp>
          <p:nvGrpSpPr>
            <p:cNvPr id="37" name="Group 36">
              <a:extLst>
                <a:ext uri="{FF2B5EF4-FFF2-40B4-BE49-F238E27FC236}">
                  <a16:creationId xmlns:a16="http://schemas.microsoft.com/office/drawing/2014/main" id="{A57E47C2-2985-4544-9E97-1C206F965946}"/>
                </a:ext>
              </a:extLst>
            </p:cNvPr>
            <p:cNvGrpSpPr/>
            <p:nvPr/>
          </p:nvGrpSpPr>
          <p:grpSpPr>
            <a:xfrm>
              <a:off x="4606901" y="2263641"/>
              <a:ext cx="276999" cy="768954"/>
              <a:chOff x="5740797" y="2313155"/>
              <a:chExt cx="276999" cy="768954"/>
            </a:xfrm>
          </p:grpSpPr>
          <p:sp>
            <p:nvSpPr>
              <p:cNvPr id="170" name="Rectangle: Rounded Corners 169">
                <a:extLst>
                  <a:ext uri="{FF2B5EF4-FFF2-40B4-BE49-F238E27FC236}">
                    <a16:creationId xmlns:a16="http://schemas.microsoft.com/office/drawing/2014/main" id="{2B4061C0-3B11-4CE6-BC36-2E73CCA066A7}"/>
                  </a:ext>
                </a:extLst>
              </p:cNvPr>
              <p:cNvSpPr/>
              <p:nvPr/>
            </p:nvSpPr>
            <p:spPr bwMode="auto">
              <a:xfrm>
                <a:off x="5766110" y="2313155"/>
                <a:ext cx="226372" cy="768954"/>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750" dirty="0">
                  <a:solidFill>
                    <a:srgbClr val="000000"/>
                  </a:solidFill>
                  <a:latin typeface="Arial Narrow" charset="0"/>
                  <a:ea typeface="ＭＳ Ｐゴシック" charset="0"/>
                </a:endParaRPr>
              </a:p>
            </p:txBody>
          </p:sp>
          <p:sp>
            <p:nvSpPr>
              <p:cNvPr id="171" name="TextBox 170">
                <a:extLst>
                  <a:ext uri="{FF2B5EF4-FFF2-40B4-BE49-F238E27FC236}">
                    <a16:creationId xmlns:a16="http://schemas.microsoft.com/office/drawing/2014/main" id="{50615FE3-4C08-4613-8440-E1137FD24C83}"/>
                  </a:ext>
                </a:extLst>
              </p:cNvPr>
              <p:cNvSpPr txBox="1"/>
              <p:nvPr/>
            </p:nvSpPr>
            <p:spPr>
              <a:xfrm rot="16200000">
                <a:off x="5571306" y="2559134"/>
                <a:ext cx="615982" cy="276999"/>
              </a:xfrm>
              <a:prstGeom prst="rect">
                <a:avLst/>
              </a:prstGeom>
              <a:noFill/>
            </p:spPr>
            <p:txBody>
              <a:bodyPr wrap="none" rtlCol="0">
                <a:spAutoFit/>
              </a:bodyPr>
              <a:lstStyle/>
              <a:p>
                <a:pPr algn="ctr"/>
                <a:r>
                  <a:rPr lang="en-US" sz="750" dirty="0"/>
                  <a:t>Prepare</a:t>
                </a:r>
              </a:p>
            </p:txBody>
          </p:sp>
        </p:grpSp>
        <p:grpSp>
          <p:nvGrpSpPr>
            <p:cNvPr id="172" name="Group 171">
              <a:extLst>
                <a:ext uri="{FF2B5EF4-FFF2-40B4-BE49-F238E27FC236}">
                  <a16:creationId xmlns:a16="http://schemas.microsoft.com/office/drawing/2014/main" id="{7362DAE3-FC57-44B2-BF5F-8849FB37F06F}"/>
                </a:ext>
              </a:extLst>
            </p:cNvPr>
            <p:cNvGrpSpPr/>
            <p:nvPr/>
          </p:nvGrpSpPr>
          <p:grpSpPr>
            <a:xfrm>
              <a:off x="7289774" y="2419654"/>
              <a:ext cx="618991" cy="455305"/>
              <a:chOff x="8364344" y="2260250"/>
              <a:chExt cx="618991" cy="455305"/>
            </a:xfrm>
          </p:grpSpPr>
          <p:sp>
            <p:nvSpPr>
              <p:cNvPr id="173" name="Rectangle: Rounded Corners 172">
                <a:extLst>
                  <a:ext uri="{FF2B5EF4-FFF2-40B4-BE49-F238E27FC236}">
                    <a16:creationId xmlns:a16="http://schemas.microsoft.com/office/drawing/2014/main" id="{2B4A89DF-6038-46CD-9180-886605E88EBF}"/>
                  </a:ext>
                </a:extLst>
              </p:cNvPr>
              <p:cNvSpPr/>
              <p:nvPr/>
            </p:nvSpPr>
            <p:spPr bwMode="auto">
              <a:xfrm>
                <a:off x="836434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74" name="Picture 173">
                <a:extLst>
                  <a:ext uri="{FF2B5EF4-FFF2-40B4-BE49-F238E27FC236}">
                    <a16:creationId xmlns:a16="http://schemas.microsoft.com/office/drawing/2014/main" id="{3D2E11EE-2B23-4D68-9F7E-76C4950CF445}"/>
                  </a:ext>
                </a:extLst>
              </p:cNvPr>
              <p:cNvPicPr>
                <a:picLocks noChangeAspect="1"/>
              </p:cNvPicPr>
              <p:nvPr/>
            </p:nvPicPr>
            <p:blipFill>
              <a:blip r:embed="rId12"/>
              <a:stretch>
                <a:fillRect/>
              </a:stretch>
            </p:blipFill>
            <p:spPr>
              <a:xfrm>
                <a:off x="8468755" y="2343041"/>
                <a:ext cx="410168" cy="289722"/>
              </a:xfrm>
              <a:prstGeom prst="rect">
                <a:avLst/>
              </a:prstGeom>
            </p:spPr>
          </p:pic>
        </p:grpSp>
        <p:sp>
          <p:nvSpPr>
            <p:cNvPr id="178" name="Rectangle: Rounded Corners 177">
              <a:extLst>
                <a:ext uri="{FF2B5EF4-FFF2-40B4-BE49-F238E27FC236}">
                  <a16:creationId xmlns:a16="http://schemas.microsoft.com/office/drawing/2014/main" id="{C4F9C575-0E91-4B66-84DE-614017A433F2}"/>
                </a:ext>
              </a:extLst>
            </p:cNvPr>
            <p:cNvSpPr/>
            <p:nvPr/>
          </p:nvSpPr>
          <p:spPr bwMode="auto">
            <a:xfrm>
              <a:off x="3855321" y="1143751"/>
              <a:ext cx="618991" cy="455305"/>
            </a:xfrm>
            <a:prstGeom prst="roundRect">
              <a:avLst>
                <a:gd name="adj" fmla="val 9792"/>
              </a:avLst>
            </a:prstGeom>
            <a:noFill/>
            <a:ln w="19050"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sp>
          <p:nvSpPr>
            <p:cNvPr id="179" name="TextBox 178">
              <a:extLst>
                <a:ext uri="{FF2B5EF4-FFF2-40B4-BE49-F238E27FC236}">
                  <a16:creationId xmlns:a16="http://schemas.microsoft.com/office/drawing/2014/main" id="{CC9A384D-2BCA-4483-99B2-B851CCC8A241}"/>
                </a:ext>
              </a:extLst>
            </p:cNvPr>
            <p:cNvSpPr txBox="1"/>
            <p:nvPr/>
          </p:nvSpPr>
          <p:spPr>
            <a:xfrm>
              <a:off x="2106837" y="1978638"/>
              <a:ext cx="759181" cy="553997"/>
            </a:xfrm>
            <a:prstGeom prst="rect">
              <a:avLst/>
            </a:prstGeom>
            <a:noFill/>
          </p:spPr>
          <p:txBody>
            <a:bodyPr wrap="square" lIns="34290" tIns="34290" rIns="34290" bIns="34290" rtlCol="0">
              <a:spAutoFit/>
            </a:bodyPr>
            <a:lstStyle/>
            <a:p>
              <a:pPr algn="ctr"/>
              <a:r>
                <a:rPr lang="en-US" sz="750" dirty="0"/>
                <a:t>Data Ingestion Framework</a:t>
              </a:r>
            </a:p>
          </p:txBody>
        </p:sp>
        <p:grpSp>
          <p:nvGrpSpPr>
            <p:cNvPr id="45" name="Group 44">
              <a:extLst>
                <a:ext uri="{FF2B5EF4-FFF2-40B4-BE49-F238E27FC236}">
                  <a16:creationId xmlns:a16="http://schemas.microsoft.com/office/drawing/2014/main" id="{388A5BD0-D52F-4148-B1CD-35B50A6048B0}"/>
                </a:ext>
              </a:extLst>
            </p:cNvPr>
            <p:cNvGrpSpPr/>
            <p:nvPr/>
          </p:nvGrpSpPr>
          <p:grpSpPr>
            <a:xfrm>
              <a:off x="2606205" y="1143751"/>
              <a:ext cx="618991" cy="455305"/>
              <a:chOff x="3028345" y="1022938"/>
              <a:chExt cx="618991" cy="455305"/>
            </a:xfrm>
          </p:grpSpPr>
          <p:sp>
            <p:nvSpPr>
              <p:cNvPr id="176" name="Rectangle: Rounded Corners 175">
                <a:extLst>
                  <a:ext uri="{FF2B5EF4-FFF2-40B4-BE49-F238E27FC236}">
                    <a16:creationId xmlns:a16="http://schemas.microsoft.com/office/drawing/2014/main" id="{92CABDF6-0FCF-4422-8B9F-81FA6B5A3E35}"/>
                  </a:ext>
                </a:extLst>
              </p:cNvPr>
              <p:cNvSpPr/>
              <p:nvPr/>
            </p:nvSpPr>
            <p:spPr bwMode="auto">
              <a:xfrm>
                <a:off x="3028345" y="1022938"/>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grpSp>
            <p:nvGrpSpPr>
              <p:cNvPr id="42" name="Group 41">
                <a:extLst>
                  <a:ext uri="{FF2B5EF4-FFF2-40B4-BE49-F238E27FC236}">
                    <a16:creationId xmlns:a16="http://schemas.microsoft.com/office/drawing/2014/main" id="{AA99C58A-66B9-4138-8892-C7254749CF5E}"/>
                  </a:ext>
                </a:extLst>
              </p:cNvPr>
              <p:cNvGrpSpPr/>
              <p:nvPr/>
            </p:nvGrpSpPr>
            <p:grpSpPr>
              <a:xfrm>
                <a:off x="3158535" y="1118714"/>
                <a:ext cx="361399" cy="276974"/>
                <a:chOff x="1976848" y="1087935"/>
                <a:chExt cx="361399" cy="276974"/>
              </a:xfrm>
            </p:grpSpPr>
            <p:sp>
              <p:nvSpPr>
                <p:cNvPr id="186" name="monitor">
                  <a:extLst>
                    <a:ext uri="{FF2B5EF4-FFF2-40B4-BE49-F238E27FC236}">
                      <a16:creationId xmlns:a16="http://schemas.microsoft.com/office/drawing/2014/main" id="{689E23E2-B24B-44E3-A536-D4966F3D2751}"/>
                    </a:ext>
                  </a:extLst>
                </p:cNvPr>
                <p:cNvSpPr>
                  <a:spLocks noChangeAspect="1" noEditPoints="1"/>
                </p:cNvSpPr>
                <p:nvPr/>
              </p:nvSpPr>
              <p:spPr bwMode="auto">
                <a:xfrm>
                  <a:off x="1976848" y="1087935"/>
                  <a:ext cx="361399" cy="27697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rgbClr val="0078B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gradFill>
                      <a:gsLst>
                        <a:gs pos="0">
                          <a:srgbClr val="505050"/>
                        </a:gs>
                        <a:gs pos="100000">
                          <a:srgbClr val="505050"/>
                        </a:gs>
                      </a:gsLst>
                    </a:gradFill>
                  </a:endParaRPr>
                </a:p>
              </p:txBody>
            </p:sp>
            <p:sp>
              <p:nvSpPr>
                <p:cNvPr id="187" name="DeveloperTools_EC7A" title="Icon of a wrench and a screwdriver">
                  <a:extLst>
                    <a:ext uri="{FF2B5EF4-FFF2-40B4-BE49-F238E27FC236}">
                      <a16:creationId xmlns:a16="http://schemas.microsoft.com/office/drawing/2014/main" id="{AA511172-58ED-45D8-B2FB-4F59B1ED8C34}"/>
                    </a:ext>
                  </a:extLst>
                </p:cNvPr>
                <p:cNvSpPr>
                  <a:spLocks noChangeAspect="1" noEditPoints="1"/>
                </p:cNvSpPr>
                <p:nvPr/>
              </p:nvSpPr>
              <p:spPr bwMode="auto">
                <a:xfrm>
                  <a:off x="2123410" y="1128328"/>
                  <a:ext cx="98437" cy="155103"/>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rgbClr val="0078B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en-US" sz="1350" dirty="0">
                    <a:solidFill>
                      <a:srgbClr val="44546A"/>
                    </a:solidFill>
                    <a:latin typeface="Calibri" panose="020F0502020204030204"/>
                    <a:ea typeface="+mn-ea"/>
                  </a:endParaRPr>
                </a:p>
              </p:txBody>
            </p:sp>
          </p:grpSp>
        </p:grpSp>
        <p:cxnSp>
          <p:nvCxnSpPr>
            <p:cNvPr id="57" name="Straight Arrow Connector 56">
              <a:extLst>
                <a:ext uri="{FF2B5EF4-FFF2-40B4-BE49-F238E27FC236}">
                  <a16:creationId xmlns:a16="http://schemas.microsoft.com/office/drawing/2014/main" id="{CA20E593-BE5F-4005-99E6-EED9726397E8}"/>
                </a:ext>
              </a:extLst>
            </p:cNvPr>
            <p:cNvCxnSpPr>
              <a:stCxn id="14" idx="3"/>
              <a:endCxn id="171" idx="0"/>
            </p:cNvCxnSpPr>
            <p:nvPr/>
          </p:nvCxnSpPr>
          <p:spPr bwMode="auto">
            <a:xfrm>
              <a:off x="3225196" y="2647228"/>
              <a:ext cx="1381707" cy="89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25D128C0-C15C-42D3-ABD6-7ACA3C7A1412}"/>
                </a:ext>
              </a:extLst>
            </p:cNvPr>
            <p:cNvCxnSpPr>
              <a:stCxn id="171" idx="2"/>
              <a:endCxn id="1586215" idx="0"/>
            </p:cNvCxnSpPr>
            <p:nvPr/>
          </p:nvCxnSpPr>
          <p:spPr bwMode="auto">
            <a:xfrm flipV="1">
              <a:off x="4883902" y="2648118"/>
              <a:ext cx="360885" cy="1"/>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88" name="TextBox 187">
              <a:extLst>
                <a:ext uri="{FF2B5EF4-FFF2-40B4-BE49-F238E27FC236}">
                  <a16:creationId xmlns:a16="http://schemas.microsoft.com/office/drawing/2014/main" id="{DC87F3C3-77AC-46A6-B828-452F9313F887}"/>
                </a:ext>
              </a:extLst>
            </p:cNvPr>
            <p:cNvSpPr txBox="1"/>
            <p:nvPr/>
          </p:nvSpPr>
          <p:spPr>
            <a:xfrm>
              <a:off x="3880489" y="746950"/>
              <a:ext cx="537919" cy="400109"/>
            </a:xfrm>
            <a:prstGeom prst="rect">
              <a:avLst/>
            </a:prstGeom>
            <a:noFill/>
          </p:spPr>
          <p:txBody>
            <a:bodyPr wrap="square" lIns="34290" tIns="34290" rIns="34290" bIns="34290" rtlCol="0">
              <a:spAutoFit/>
            </a:bodyPr>
            <a:lstStyle/>
            <a:p>
              <a:pPr algn="ctr"/>
              <a:r>
                <a:rPr lang="en-US" sz="750" dirty="0"/>
                <a:t>Grouper Software</a:t>
              </a:r>
            </a:p>
          </p:txBody>
        </p:sp>
        <p:cxnSp>
          <p:nvCxnSpPr>
            <p:cNvPr id="78" name="Straight Arrow Connector 77">
              <a:extLst>
                <a:ext uri="{FF2B5EF4-FFF2-40B4-BE49-F238E27FC236}">
                  <a16:creationId xmlns:a16="http://schemas.microsoft.com/office/drawing/2014/main" id="{3062652C-3989-4CA2-B9D8-EA1958ABA13C}"/>
                </a:ext>
              </a:extLst>
            </p:cNvPr>
            <p:cNvCxnSpPr>
              <a:stCxn id="14" idx="2"/>
              <a:endCxn id="159" idx="0"/>
            </p:cNvCxnSpPr>
            <p:nvPr/>
          </p:nvCxnSpPr>
          <p:spPr bwMode="auto">
            <a:xfrm>
              <a:off x="2915701" y="2874880"/>
              <a:ext cx="0" cy="844027"/>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4" name="Connector: Elbow 83">
              <a:extLst>
                <a:ext uri="{FF2B5EF4-FFF2-40B4-BE49-F238E27FC236}">
                  <a16:creationId xmlns:a16="http://schemas.microsoft.com/office/drawing/2014/main" id="{784CAE4D-21B2-42E6-87BD-ED26FF6DD841}"/>
                </a:ext>
              </a:extLst>
            </p:cNvPr>
            <p:cNvCxnSpPr>
              <a:stCxn id="159" idx="2"/>
              <a:endCxn id="146" idx="2"/>
            </p:cNvCxnSpPr>
            <p:nvPr/>
          </p:nvCxnSpPr>
          <p:spPr bwMode="auto">
            <a:xfrm rot="16200000" flipH="1">
              <a:off x="5257485" y="1832427"/>
              <a:ext cx="12700" cy="4683569"/>
            </a:xfrm>
            <a:prstGeom prst="bentConnector3">
              <a:avLst>
                <a:gd name="adj1" fmla="val 1800000"/>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7A2B77E1-0145-407D-BD47-592547D72379}"/>
                </a:ext>
              </a:extLst>
            </p:cNvPr>
            <p:cNvCxnSpPr>
              <a:stCxn id="146" idx="0"/>
              <a:endCxn id="173" idx="2"/>
            </p:cNvCxnSpPr>
            <p:nvPr/>
          </p:nvCxnSpPr>
          <p:spPr bwMode="auto">
            <a:xfrm flipV="1">
              <a:off x="7599270" y="2874959"/>
              <a:ext cx="0" cy="843948"/>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2319B91D-7750-4F6D-9D65-AB8372D3F825}"/>
                </a:ext>
              </a:extLst>
            </p:cNvPr>
            <p:cNvCxnSpPr>
              <a:stCxn id="173" idx="0"/>
              <a:endCxn id="185" idx="2"/>
            </p:cNvCxnSpPr>
            <p:nvPr/>
          </p:nvCxnSpPr>
          <p:spPr bwMode="auto">
            <a:xfrm flipV="1">
              <a:off x="7599270" y="1598601"/>
              <a:ext cx="0" cy="821053"/>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91" name="Group 90">
              <a:extLst>
                <a:ext uri="{FF2B5EF4-FFF2-40B4-BE49-F238E27FC236}">
                  <a16:creationId xmlns:a16="http://schemas.microsoft.com/office/drawing/2014/main" id="{C3098A21-3E0C-499A-997B-A6679FEE8F9D}"/>
                </a:ext>
              </a:extLst>
            </p:cNvPr>
            <p:cNvGrpSpPr/>
            <p:nvPr/>
          </p:nvGrpSpPr>
          <p:grpSpPr>
            <a:xfrm>
              <a:off x="3961189" y="1184238"/>
              <a:ext cx="420938" cy="377168"/>
              <a:chOff x="656220" y="3410020"/>
              <a:chExt cx="316063" cy="283198"/>
            </a:xfrm>
          </p:grpSpPr>
          <p:pic>
            <p:nvPicPr>
              <p:cNvPr id="191" name="Graphic 190" descr="Single gear">
                <a:extLst>
                  <a:ext uri="{FF2B5EF4-FFF2-40B4-BE49-F238E27FC236}">
                    <a16:creationId xmlns:a16="http://schemas.microsoft.com/office/drawing/2014/main" id="{E1F66F05-B0F9-41D6-BF8C-8E129BD2B23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7671" y="3410020"/>
                <a:ext cx="204612" cy="204612"/>
              </a:xfrm>
              <a:prstGeom prst="rect">
                <a:avLst/>
              </a:prstGeom>
            </p:spPr>
          </p:pic>
          <p:pic>
            <p:nvPicPr>
              <p:cNvPr id="192" name="Graphic 191" descr="Single gear">
                <a:extLst>
                  <a:ext uri="{FF2B5EF4-FFF2-40B4-BE49-F238E27FC236}">
                    <a16:creationId xmlns:a16="http://schemas.microsoft.com/office/drawing/2014/main" id="{142813D8-A83E-45E1-84C3-2AB4C187849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6220" y="3488606"/>
                <a:ext cx="204612" cy="204612"/>
              </a:xfrm>
              <a:prstGeom prst="rect">
                <a:avLst/>
              </a:prstGeom>
            </p:spPr>
          </p:pic>
        </p:grpSp>
        <p:cxnSp>
          <p:nvCxnSpPr>
            <p:cNvPr id="93" name="Straight Arrow Connector 92">
              <a:extLst>
                <a:ext uri="{FF2B5EF4-FFF2-40B4-BE49-F238E27FC236}">
                  <a16:creationId xmlns:a16="http://schemas.microsoft.com/office/drawing/2014/main" id="{982FB197-7AF1-4FA9-9A13-8D211A9CBD93}"/>
                </a:ext>
              </a:extLst>
            </p:cNvPr>
            <p:cNvCxnSpPr>
              <a:stCxn id="154" idx="2"/>
              <a:endCxn id="173" idx="1"/>
            </p:cNvCxnSpPr>
            <p:nvPr/>
          </p:nvCxnSpPr>
          <p:spPr bwMode="auto">
            <a:xfrm flipV="1">
              <a:off x="6062068" y="2647308"/>
              <a:ext cx="1227705" cy="81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98" name="TextBox 197">
              <a:extLst>
                <a:ext uri="{FF2B5EF4-FFF2-40B4-BE49-F238E27FC236}">
                  <a16:creationId xmlns:a16="http://schemas.microsoft.com/office/drawing/2014/main" id="{686FD7E5-8D6C-442E-B28B-D5CBFDFB004E}"/>
                </a:ext>
              </a:extLst>
            </p:cNvPr>
            <p:cNvSpPr txBox="1"/>
            <p:nvPr/>
          </p:nvSpPr>
          <p:spPr>
            <a:xfrm>
              <a:off x="1214203" y="1289236"/>
              <a:ext cx="1373919" cy="584776"/>
            </a:xfrm>
            <a:prstGeom prst="rect">
              <a:avLst/>
            </a:prstGeom>
            <a:noFill/>
          </p:spPr>
          <p:txBody>
            <a:bodyPr wrap="square" lIns="34290" tIns="34290" rIns="34290" bIns="34290" rtlCol="0">
              <a:spAutoFit/>
            </a:bodyPr>
            <a:lstStyle/>
            <a:p>
              <a:pPr algn="r"/>
              <a:r>
                <a:rPr lang="en-US" sz="600" dirty="0"/>
                <a:t>Data engineers use the DE Toolkit to prepare shared enrichment from data in the Refined, Enriched, and Tenant Zones</a:t>
              </a:r>
            </a:p>
          </p:txBody>
        </p:sp>
        <p:sp>
          <p:nvSpPr>
            <p:cNvPr id="199" name="TextBox 198">
              <a:extLst>
                <a:ext uri="{FF2B5EF4-FFF2-40B4-BE49-F238E27FC236}">
                  <a16:creationId xmlns:a16="http://schemas.microsoft.com/office/drawing/2014/main" id="{7D5E0A1F-0E77-49DA-9EA1-4316522AC50E}"/>
                </a:ext>
              </a:extLst>
            </p:cNvPr>
            <p:cNvSpPr txBox="1"/>
            <p:nvPr/>
          </p:nvSpPr>
          <p:spPr>
            <a:xfrm>
              <a:off x="929267" y="2188821"/>
              <a:ext cx="1001353" cy="461665"/>
            </a:xfrm>
            <a:prstGeom prst="rect">
              <a:avLst/>
            </a:prstGeom>
            <a:noFill/>
          </p:spPr>
          <p:txBody>
            <a:bodyPr wrap="square" lIns="34290" tIns="34290" rIns="34290" bIns="34290" rtlCol="0">
              <a:spAutoFit/>
            </a:bodyPr>
            <a:lstStyle/>
            <a:p>
              <a:pPr algn="r"/>
              <a:r>
                <a:rPr lang="en-US" sz="600" dirty="0"/>
                <a:t>Data is integrated and  transformed by the Data Ingestion Framework</a:t>
              </a:r>
            </a:p>
          </p:txBody>
        </p:sp>
        <p:sp>
          <p:nvSpPr>
            <p:cNvPr id="201" name="TextBox 200">
              <a:extLst>
                <a:ext uri="{FF2B5EF4-FFF2-40B4-BE49-F238E27FC236}">
                  <a16:creationId xmlns:a16="http://schemas.microsoft.com/office/drawing/2014/main" id="{69432812-A894-480A-A444-55DB899CE2D2}"/>
                </a:ext>
              </a:extLst>
            </p:cNvPr>
            <p:cNvSpPr txBox="1"/>
            <p:nvPr/>
          </p:nvSpPr>
          <p:spPr>
            <a:xfrm>
              <a:off x="3340649" y="2664648"/>
              <a:ext cx="1165895" cy="461665"/>
            </a:xfrm>
            <a:prstGeom prst="rect">
              <a:avLst/>
            </a:prstGeom>
            <a:noFill/>
          </p:spPr>
          <p:txBody>
            <a:bodyPr wrap="square" lIns="34290" tIns="34290" rIns="34290" bIns="34290" rtlCol="0">
              <a:spAutoFit/>
            </a:bodyPr>
            <a:lstStyle/>
            <a:p>
              <a:pPr algn="r"/>
              <a:r>
                <a:rPr lang="en-US" sz="600" dirty="0"/>
                <a:t>Data is prepared, loaded, reviewed, and published in the Enriched Zone</a:t>
              </a:r>
            </a:p>
          </p:txBody>
        </p:sp>
        <p:cxnSp>
          <p:nvCxnSpPr>
            <p:cNvPr id="98" name="Straight Arrow Connector 97">
              <a:extLst>
                <a:ext uri="{FF2B5EF4-FFF2-40B4-BE49-F238E27FC236}">
                  <a16:creationId xmlns:a16="http://schemas.microsoft.com/office/drawing/2014/main" id="{62E5702E-EC16-4918-A408-16082853E796}"/>
                </a:ext>
              </a:extLst>
            </p:cNvPr>
            <p:cNvCxnSpPr>
              <a:cxnSpLocks/>
              <a:stCxn id="32" idx="2"/>
              <a:endCxn id="165" idx="0"/>
            </p:cNvCxnSpPr>
            <p:nvPr/>
          </p:nvCxnSpPr>
          <p:spPr bwMode="auto">
            <a:xfrm>
              <a:off x="5456350" y="3094693"/>
              <a:ext cx="1" cy="624214"/>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5" name="TextBox 204">
              <a:extLst>
                <a:ext uri="{FF2B5EF4-FFF2-40B4-BE49-F238E27FC236}">
                  <a16:creationId xmlns:a16="http://schemas.microsoft.com/office/drawing/2014/main" id="{F1E7A64A-AF66-4667-B557-95D9FBE6014C}"/>
                </a:ext>
              </a:extLst>
            </p:cNvPr>
            <p:cNvSpPr txBox="1"/>
            <p:nvPr/>
          </p:nvSpPr>
          <p:spPr>
            <a:xfrm>
              <a:off x="3122839" y="3224260"/>
              <a:ext cx="1135573" cy="461665"/>
            </a:xfrm>
            <a:prstGeom prst="rect">
              <a:avLst/>
            </a:prstGeom>
            <a:noFill/>
          </p:spPr>
          <p:txBody>
            <a:bodyPr wrap="square" lIns="34290" tIns="34290" rIns="34290" bIns="34290" rtlCol="0">
              <a:spAutoFit/>
            </a:bodyPr>
            <a:lstStyle/>
            <a:p>
              <a:r>
                <a:rPr lang="en-US" sz="600" dirty="0"/>
                <a:t>All data flowing through the Data Ingestion Framework is automatically tagged</a:t>
              </a:r>
            </a:p>
          </p:txBody>
        </p:sp>
        <p:sp>
          <p:nvSpPr>
            <p:cNvPr id="206" name="TextBox 205">
              <a:extLst>
                <a:ext uri="{FF2B5EF4-FFF2-40B4-BE49-F238E27FC236}">
                  <a16:creationId xmlns:a16="http://schemas.microsoft.com/office/drawing/2014/main" id="{12F901DA-47AD-4856-9E8F-ACAE963E47D7}"/>
                </a:ext>
              </a:extLst>
            </p:cNvPr>
            <p:cNvSpPr txBox="1"/>
            <p:nvPr/>
          </p:nvSpPr>
          <p:spPr>
            <a:xfrm>
              <a:off x="4615860" y="3746504"/>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Catalog</a:t>
              </a:r>
            </a:p>
          </p:txBody>
        </p:sp>
        <p:sp>
          <p:nvSpPr>
            <p:cNvPr id="207" name="TextBox 206">
              <a:extLst>
                <a:ext uri="{FF2B5EF4-FFF2-40B4-BE49-F238E27FC236}">
                  <a16:creationId xmlns:a16="http://schemas.microsoft.com/office/drawing/2014/main" id="{DB6EE79A-88CE-4369-9FD6-71374843D02D}"/>
                </a:ext>
              </a:extLst>
            </p:cNvPr>
            <p:cNvSpPr txBox="1"/>
            <p:nvPr/>
          </p:nvSpPr>
          <p:spPr>
            <a:xfrm>
              <a:off x="2085103" y="3718907"/>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Tagging</a:t>
              </a:r>
            </a:p>
          </p:txBody>
        </p:sp>
        <p:sp>
          <p:nvSpPr>
            <p:cNvPr id="209" name="TextBox 208">
              <a:extLst>
                <a:ext uri="{FF2B5EF4-FFF2-40B4-BE49-F238E27FC236}">
                  <a16:creationId xmlns:a16="http://schemas.microsoft.com/office/drawing/2014/main" id="{7E8FC5F3-CE22-45C8-8EA3-DD23A218B6BA}"/>
                </a:ext>
              </a:extLst>
            </p:cNvPr>
            <p:cNvSpPr txBox="1"/>
            <p:nvPr/>
          </p:nvSpPr>
          <p:spPr>
            <a:xfrm>
              <a:off x="5674331" y="3224260"/>
              <a:ext cx="1257201" cy="461665"/>
            </a:xfrm>
            <a:prstGeom prst="rect">
              <a:avLst/>
            </a:prstGeom>
            <a:noFill/>
          </p:spPr>
          <p:txBody>
            <a:bodyPr wrap="square" lIns="34290" tIns="34290" rIns="34290" bIns="34290" rtlCol="0">
              <a:spAutoFit/>
            </a:bodyPr>
            <a:lstStyle/>
            <a:p>
              <a:r>
                <a:rPr lang="en-US" sz="600" dirty="0"/>
                <a:t>Metadata about the shared enrichment is published in the Data Catalog</a:t>
              </a:r>
            </a:p>
          </p:txBody>
        </p:sp>
        <p:sp>
          <p:nvSpPr>
            <p:cNvPr id="211" name="TextBox 210">
              <a:extLst>
                <a:ext uri="{FF2B5EF4-FFF2-40B4-BE49-F238E27FC236}">
                  <a16:creationId xmlns:a16="http://schemas.microsoft.com/office/drawing/2014/main" id="{FB6458B4-4B49-427F-AF61-91EA59209543}"/>
                </a:ext>
              </a:extLst>
            </p:cNvPr>
            <p:cNvSpPr txBox="1"/>
            <p:nvPr/>
          </p:nvSpPr>
          <p:spPr>
            <a:xfrm>
              <a:off x="3474185" y="1632502"/>
              <a:ext cx="665505" cy="461665"/>
            </a:xfrm>
            <a:prstGeom prst="rect">
              <a:avLst/>
            </a:prstGeom>
            <a:noFill/>
          </p:spPr>
          <p:txBody>
            <a:bodyPr wrap="square" lIns="34290" tIns="34290" rIns="34290" bIns="34290" rtlCol="0">
              <a:spAutoFit/>
            </a:bodyPr>
            <a:lstStyle/>
            <a:p>
              <a:pPr algn="r"/>
              <a:r>
                <a:rPr lang="en-US" sz="600" dirty="0"/>
                <a:t>Data may be sent to grouper software</a:t>
              </a:r>
            </a:p>
          </p:txBody>
        </p:sp>
        <p:sp>
          <p:nvSpPr>
            <p:cNvPr id="212" name="TextBox 211">
              <a:extLst>
                <a:ext uri="{FF2B5EF4-FFF2-40B4-BE49-F238E27FC236}">
                  <a16:creationId xmlns:a16="http://schemas.microsoft.com/office/drawing/2014/main" id="{837902D5-A062-41EA-B80A-F2B56E251970}"/>
                </a:ext>
              </a:extLst>
            </p:cNvPr>
            <p:cNvSpPr txBox="1"/>
            <p:nvPr/>
          </p:nvSpPr>
          <p:spPr>
            <a:xfrm>
              <a:off x="6865822" y="1632502"/>
              <a:ext cx="709293" cy="338555"/>
            </a:xfrm>
            <a:prstGeom prst="rect">
              <a:avLst/>
            </a:prstGeom>
            <a:noFill/>
          </p:spPr>
          <p:txBody>
            <a:bodyPr wrap="square" lIns="34290" tIns="34290" rIns="34290" bIns="34290" rtlCol="0">
              <a:spAutoFit/>
            </a:bodyPr>
            <a:lstStyle/>
            <a:p>
              <a:pPr algn="r"/>
              <a:r>
                <a:rPr lang="en-US" sz="600" dirty="0"/>
                <a:t>Data is available for consumption</a:t>
              </a:r>
            </a:p>
          </p:txBody>
        </p:sp>
        <p:sp>
          <p:nvSpPr>
            <p:cNvPr id="213" name="TextBox 212">
              <a:extLst>
                <a:ext uri="{FF2B5EF4-FFF2-40B4-BE49-F238E27FC236}">
                  <a16:creationId xmlns:a16="http://schemas.microsoft.com/office/drawing/2014/main" id="{52469D79-456C-4633-871A-C50DBBF7C78B}"/>
                </a:ext>
              </a:extLst>
            </p:cNvPr>
            <p:cNvSpPr txBox="1"/>
            <p:nvPr/>
          </p:nvSpPr>
          <p:spPr>
            <a:xfrm>
              <a:off x="6589899" y="2664648"/>
              <a:ext cx="693000" cy="584776"/>
            </a:xfrm>
            <a:prstGeom prst="rect">
              <a:avLst/>
            </a:prstGeom>
            <a:noFill/>
          </p:spPr>
          <p:txBody>
            <a:bodyPr wrap="square" lIns="34290" tIns="34290" rIns="34290" bIns="34290" rtlCol="0">
              <a:spAutoFit/>
            </a:bodyPr>
            <a:lstStyle/>
            <a:p>
              <a:pPr algn="r"/>
              <a:r>
                <a:rPr lang="en-US" sz="600" dirty="0"/>
                <a:t>Access control policies are enforced by Ranger</a:t>
              </a:r>
            </a:p>
          </p:txBody>
        </p:sp>
        <p:sp>
          <p:nvSpPr>
            <p:cNvPr id="214" name="TextBox 213">
              <a:extLst>
                <a:ext uri="{FF2B5EF4-FFF2-40B4-BE49-F238E27FC236}">
                  <a16:creationId xmlns:a16="http://schemas.microsoft.com/office/drawing/2014/main" id="{2C615B5A-59CD-4254-BD6F-BBECB8F6496E}"/>
                </a:ext>
              </a:extLst>
            </p:cNvPr>
            <p:cNvSpPr txBox="1"/>
            <p:nvPr/>
          </p:nvSpPr>
          <p:spPr>
            <a:xfrm>
              <a:off x="747536" y="727210"/>
              <a:ext cx="464989" cy="276999"/>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ADF</a:t>
              </a:r>
            </a:p>
          </p:txBody>
        </p:sp>
        <p:sp>
          <p:nvSpPr>
            <p:cNvPr id="215" name="Freeform 35">
              <a:extLst>
                <a:ext uri="{FF2B5EF4-FFF2-40B4-BE49-F238E27FC236}">
                  <a16:creationId xmlns:a16="http://schemas.microsoft.com/office/drawing/2014/main" id="{D81862EB-1B5E-4E84-A145-C5B2B65CC4A6}"/>
                </a:ext>
              </a:extLst>
            </p:cNvPr>
            <p:cNvSpPr>
              <a:spLocks noEditPoints="1"/>
            </p:cNvSpPr>
            <p:nvPr/>
          </p:nvSpPr>
          <p:spPr bwMode="auto">
            <a:xfrm>
              <a:off x="1195141" y="711797"/>
              <a:ext cx="394205" cy="277046"/>
            </a:xfrm>
            <a:custGeom>
              <a:avLst/>
              <a:gdLst>
                <a:gd name="T0" fmla="*/ 199 w 242"/>
                <a:gd name="T1" fmla="*/ 53 h 170"/>
                <a:gd name="T2" fmla="*/ 140 w 242"/>
                <a:gd name="T3" fmla="*/ 0 h 170"/>
                <a:gd name="T4" fmla="*/ 86 w 242"/>
                <a:gd name="T5" fmla="*/ 36 h 170"/>
                <a:gd name="T6" fmla="*/ 76 w 242"/>
                <a:gd name="T7" fmla="*/ 35 h 170"/>
                <a:gd name="T8" fmla="*/ 35 w 242"/>
                <a:gd name="T9" fmla="*/ 72 h 170"/>
                <a:gd name="T10" fmla="*/ 0 w 242"/>
                <a:gd name="T11" fmla="*/ 120 h 170"/>
                <a:gd name="T12" fmla="*/ 49 w 242"/>
                <a:gd name="T13" fmla="*/ 170 h 170"/>
                <a:gd name="T14" fmla="*/ 188 w 242"/>
                <a:gd name="T15" fmla="*/ 170 h 170"/>
                <a:gd name="T16" fmla="*/ 193 w 242"/>
                <a:gd name="T17" fmla="*/ 169 h 170"/>
                <a:gd name="T18" fmla="*/ 193 w 242"/>
                <a:gd name="T19" fmla="*/ 169 h 170"/>
                <a:gd name="T20" fmla="*/ 242 w 242"/>
                <a:gd name="T21" fmla="*/ 110 h 170"/>
                <a:gd name="T22" fmla="*/ 199 w 242"/>
                <a:gd name="T23" fmla="*/ 53 h 170"/>
                <a:gd name="T24" fmla="*/ 49 w 242"/>
                <a:gd name="T25" fmla="*/ 77 h 170"/>
                <a:gd name="T26" fmla="*/ 76 w 242"/>
                <a:gd name="T27" fmla="*/ 50 h 170"/>
                <a:gd name="T28" fmla="*/ 87 w 242"/>
                <a:gd name="T29" fmla="*/ 52 h 170"/>
                <a:gd name="T30" fmla="*/ 95 w 242"/>
                <a:gd name="T31" fmla="*/ 56 h 170"/>
                <a:gd name="T32" fmla="*/ 97 w 242"/>
                <a:gd name="T33" fmla="*/ 47 h 170"/>
                <a:gd name="T34" fmla="*/ 140 w 242"/>
                <a:gd name="T35" fmla="*/ 15 h 170"/>
                <a:gd name="T36" fmla="*/ 185 w 242"/>
                <a:gd name="T37" fmla="*/ 59 h 170"/>
                <a:gd name="T38" fmla="*/ 185 w 242"/>
                <a:gd name="T39" fmla="*/ 65 h 170"/>
                <a:gd name="T40" fmla="*/ 191 w 242"/>
                <a:gd name="T41" fmla="*/ 66 h 170"/>
                <a:gd name="T42" fmla="*/ 227 w 242"/>
                <a:gd name="T43" fmla="*/ 110 h 170"/>
                <a:gd name="T44" fmla="*/ 188 w 242"/>
                <a:gd name="T45" fmla="*/ 155 h 170"/>
                <a:gd name="T46" fmla="*/ 185 w 242"/>
                <a:gd name="T47" fmla="*/ 155 h 170"/>
                <a:gd name="T48" fmla="*/ 49 w 242"/>
                <a:gd name="T49" fmla="*/ 155 h 170"/>
                <a:gd name="T50" fmla="*/ 14 w 242"/>
                <a:gd name="T51" fmla="*/ 120 h 170"/>
                <a:gd name="T52" fmla="*/ 43 w 242"/>
                <a:gd name="T53" fmla="*/ 85 h 170"/>
                <a:gd name="T54" fmla="*/ 49 w 242"/>
                <a:gd name="T55" fmla="*/ 84 h 170"/>
                <a:gd name="T56" fmla="*/ 49 w 242"/>
                <a:gd name="T57" fmla="*/ 7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2" h="170">
                  <a:moveTo>
                    <a:pt x="199" y="53"/>
                  </a:moveTo>
                  <a:cubicBezTo>
                    <a:pt x="196" y="24"/>
                    <a:pt x="170" y="0"/>
                    <a:pt x="140" y="0"/>
                  </a:cubicBezTo>
                  <a:cubicBezTo>
                    <a:pt x="117" y="0"/>
                    <a:pt x="95" y="15"/>
                    <a:pt x="86" y="36"/>
                  </a:cubicBezTo>
                  <a:cubicBezTo>
                    <a:pt x="82" y="36"/>
                    <a:pt x="80" y="35"/>
                    <a:pt x="76" y="35"/>
                  </a:cubicBezTo>
                  <a:cubicBezTo>
                    <a:pt x="55" y="35"/>
                    <a:pt x="37" y="51"/>
                    <a:pt x="35" y="72"/>
                  </a:cubicBezTo>
                  <a:cubicBezTo>
                    <a:pt x="14" y="79"/>
                    <a:pt x="0" y="98"/>
                    <a:pt x="0" y="120"/>
                  </a:cubicBezTo>
                  <a:cubicBezTo>
                    <a:pt x="0" y="147"/>
                    <a:pt x="22" y="170"/>
                    <a:pt x="49" y="170"/>
                  </a:cubicBezTo>
                  <a:cubicBezTo>
                    <a:pt x="188" y="170"/>
                    <a:pt x="188" y="170"/>
                    <a:pt x="188" y="170"/>
                  </a:cubicBezTo>
                  <a:cubicBezTo>
                    <a:pt x="193" y="169"/>
                    <a:pt x="193" y="169"/>
                    <a:pt x="193" y="169"/>
                  </a:cubicBezTo>
                  <a:cubicBezTo>
                    <a:pt x="193" y="169"/>
                    <a:pt x="193" y="169"/>
                    <a:pt x="193" y="169"/>
                  </a:cubicBezTo>
                  <a:cubicBezTo>
                    <a:pt x="222" y="164"/>
                    <a:pt x="242" y="140"/>
                    <a:pt x="242" y="110"/>
                  </a:cubicBezTo>
                  <a:cubicBezTo>
                    <a:pt x="242" y="84"/>
                    <a:pt x="224" y="61"/>
                    <a:pt x="199" y="53"/>
                  </a:cubicBezTo>
                  <a:close/>
                  <a:moveTo>
                    <a:pt x="49" y="77"/>
                  </a:moveTo>
                  <a:cubicBezTo>
                    <a:pt x="49" y="62"/>
                    <a:pt x="61" y="50"/>
                    <a:pt x="76" y="50"/>
                  </a:cubicBezTo>
                  <a:cubicBezTo>
                    <a:pt x="80" y="50"/>
                    <a:pt x="83" y="51"/>
                    <a:pt x="87" y="52"/>
                  </a:cubicBezTo>
                  <a:cubicBezTo>
                    <a:pt x="95" y="56"/>
                    <a:pt x="95" y="56"/>
                    <a:pt x="95" y="56"/>
                  </a:cubicBezTo>
                  <a:cubicBezTo>
                    <a:pt x="97" y="47"/>
                    <a:pt x="97" y="47"/>
                    <a:pt x="97" y="47"/>
                  </a:cubicBezTo>
                  <a:cubicBezTo>
                    <a:pt x="103" y="29"/>
                    <a:pt x="120" y="15"/>
                    <a:pt x="140" y="15"/>
                  </a:cubicBezTo>
                  <a:cubicBezTo>
                    <a:pt x="164" y="15"/>
                    <a:pt x="184" y="35"/>
                    <a:pt x="185" y="59"/>
                  </a:cubicBezTo>
                  <a:cubicBezTo>
                    <a:pt x="185" y="65"/>
                    <a:pt x="185" y="65"/>
                    <a:pt x="185" y="65"/>
                  </a:cubicBezTo>
                  <a:cubicBezTo>
                    <a:pt x="191" y="66"/>
                    <a:pt x="191" y="66"/>
                    <a:pt x="191" y="66"/>
                  </a:cubicBezTo>
                  <a:cubicBezTo>
                    <a:pt x="212" y="71"/>
                    <a:pt x="227" y="89"/>
                    <a:pt x="227" y="110"/>
                  </a:cubicBezTo>
                  <a:cubicBezTo>
                    <a:pt x="227" y="133"/>
                    <a:pt x="210" y="152"/>
                    <a:pt x="188" y="155"/>
                  </a:cubicBezTo>
                  <a:cubicBezTo>
                    <a:pt x="185" y="155"/>
                    <a:pt x="185" y="155"/>
                    <a:pt x="185" y="155"/>
                  </a:cubicBezTo>
                  <a:cubicBezTo>
                    <a:pt x="49" y="155"/>
                    <a:pt x="49" y="155"/>
                    <a:pt x="49" y="155"/>
                  </a:cubicBezTo>
                  <a:cubicBezTo>
                    <a:pt x="30" y="155"/>
                    <a:pt x="14" y="139"/>
                    <a:pt x="14" y="120"/>
                  </a:cubicBezTo>
                  <a:cubicBezTo>
                    <a:pt x="14" y="103"/>
                    <a:pt x="27" y="88"/>
                    <a:pt x="43" y="85"/>
                  </a:cubicBezTo>
                  <a:cubicBezTo>
                    <a:pt x="49" y="84"/>
                    <a:pt x="49" y="84"/>
                    <a:pt x="49" y="84"/>
                  </a:cubicBezTo>
                  <a:lnTo>
                    <a:pt x="49" y="77"/>
                  </a:lnTo>
                  <a:close/>
                </a:path>
              </a:pathLst>
            </a:custGeom>
            <a:solidFill>
              <a:srgbClr val="27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nvGrpSpPr>
            <p:cNvPr id="4" name="Group 3">
              <a:extLst>
                <a:ext uri="{FF2B5EF4-FFF2-40B4-BE49-F238E27FC236}">
                  <a16:creationId xmlns:a16="http://schemas.microsoft.com/office/drawing/2014/main" id="{19F28107-6B90-4CE5-8AE1-B45FED0323E6}"/>
                </a:ext>
              </a:extLst>
            </p:cNvPr>
            <p:cNvGrpSpPr/>
            <p:nvPr/>
          </p:nvGrpSpPr>
          <p:grpSpPr>
            <a:xfrm>
              <a:off x="890861" y="2990323"/>
              <a:ext cx="1094107" cy="1380569"/>
              <a:chOff x="520005" y="2129055"/>
              <a:chExt cx="1094107" cy="1380569"/>
            </a:xfrm>
          </p:grpSpPr>
          <p:sp>
            <p:nvSpPr>
              <p:cNvPr id="114" name="Rectangle 113">
                <a:extLst>
                  <a:ext uri="{FF2B5EF4-FFF2-40B4-BE49-F238E27FC236}">
                    <a16:creationId xmlns:a16="http://schemas.microsoft.com/office/drawing/2014/main" id="{0530C00A-2F8C-4AA4-9656-B1E0D64F0DB3}"/>
                  </a:ext>
                </a:extLst>
              </p:cNvPr>
              <p:cNvSpPr/>
              <p:nvPr/>
            </p:nvSpPr>
            <p:spPr bwMode="auto">
              <a:xfrm>
                <a:off x="573345" y="2530282"/>
                <a:ext cx="983322" cy="276999"/>
              </a:xfrm>
              <a:prstGeom prst="rect">
                <a:avLst/>
              </a:prstGeom>
              <a:noFill/>
              <a:ln w="9525"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spAutoFit/>
              </a:bodyPr>
              <a:lstStyle/>
              <a:p>
                <a:pPr algn="ctr" defTabSz="685800" eaLnBrk="1" hangingPunct="1"/>
                <a:r>
                  <a:rPr lang="en-US" sz="900" dirty="0">
                    <a:solidFill>
                      <a:srgbClr val="000000"/>
                    </a:solidFill>
                    <a:latin typeface="Arial Narrow" charset="0"/>
                    <a:ea typeface="ＭＳ Ｐゴシック" charset="0"/>
                  </a:rPr>
                  <a:t>Refined Zone</a:t>
                </a:r>
              </a:p>
            </p:txBody>
          </p:sp>
          <p:sp>
            <p:nvSpPr>
              <p:cNvPr id="115" name="Rectangle 114">
                <a:extLst>
                  <a:ext uri="{FF2B5EF4-FFF2-40B4-BE49-F238E27FC236}">
                    <a16:creationId xmlns:a16="http://schemas.microsoft.com/office/drawing/2014/main" id="{E885459B-DB15-4672-B1E8-E459DB8E180A}"/>
                  </a:ext>
                </a:extLst>
              </p:cNvPr>
              <p:cNvSpPr/>
              <p:nvPr/>
            </p:nvSpPr>
            <p:spPr bwMode="auto">
              <a:xfrm>
                <a:off x="573345" y="2849211"/>
                <a:ext cx="983322" cy="276999"/>
              </a:xfrm>
              <a:prstGeom prst="rect">
                <a:avLst/>
              </a:prstGeom>
              <a:noFill/>
              <a:ln w="9525"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spAutoFit/>
              </a:bodyPr>
              <a:lstStyle/>
              <a:p>
                <a:pPr algn="ctr" defTabSz="685800" eaLnBrk="1" hangingPunct="1"/>
                <a:r>
                  <a:rPr lang="en-US" sz="900" dirty="0">
                    <a:solidFill>
                      <a:srgbClr val="000000"/>
                    </a:solidFill>
                    <a:latin typeface="Arial Narrow" charset="0"/>
                    <a:ea typeface="ＭＳ Ｐゴシック" charset="0"/>
                  </a:rPr>
                  <a:t>Enriched Zone</a:t>
                </a:r>
              </a:p>
            </p:txBody>
          </p:sp>
          <p:sp>
            <p:nvSpPr>
              <p:cNvPr id="147" name="Rectangle 146">
                <a:extLst>
                  <a:ext uri="{FF2B5EF4-FFF2-40B4-BE49-F238E27FC236}">
                    <a16:creationId xmlns:a16="http://schemas.microsoft.com/office/drawing/2014/main" id="{3052E785-1151-4AB7-B906-EF0C6E1BF4B4}"/>
                  </a:ext>
                </a:extLst>
              </p:cNvPr>
              <p:cNvSpPr/>
              <p:nvPr/>
            </p:nvSpPr>
            <p:spPr bwMode="auto">
              <a:xfrm>
                <a:off x="573345" y="3168143"/>
                <a:ext cx="983322" cy="276999"/>
              </a:xfrm>
              <a:prstGeom prst="rect">
                <a:avLst/>
              </a:prstGeom>
              <a:noFill/>
              <a:ln w="9525"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spAutoFit/>
              </a:bodyPr>
              <a:lstStyle/>
              <a:p>
                <a:pPr algn="ctr" defTabSz="685800" eaLnBrk="1" hangingPunct="1"/>
                <a:r>
                  <a:rPr lang="en-US" sz="900" dirty="0">
                    <a:solidFill>
                      <a:srgbClr val="000000"/>
                    </a:solidFill>
                    <a:latin typeface="Arial Narrow" charset="0"/>
                    <a:ea typeface="ＭＳ Ｐゴシック" charset="0"/>
                  </a:rPr>
                  <a:t>Tenant Zone</a:t>
                </a:r>
              </a:p>
            </p:txBody>
          </p:sp>
          <p:sp>
            <p:nvSpPr>
              <p:cNvPr id="156" name="Rectangle 155">
                <a:extLst>
                  <a:ext uri="{FF2B5EF4-FFF2-40B4-BE49-F238E27FC236}">
                    <a16:creationId xmlns:a16="http://schemas.microsoft.com/office/drawing/2014/main" id="{ED130189-6551-4AD3-989D-A5F1802BA769}"/>
                  </a:ext>
                </a:extLst>
              </p:cNvPr>
              <p:cNvSpPr/>
              <p:nvPr/>
            </p:nvSpPr>
            <p:spPr bwMode="auto">
              <a:xfrm>
                <a:off x="520005" y="2129055"/>
                <a:ext cx="1094107" cy="1380569"/>
              </a:xfrm>
              <a:prstGeom prst="rect">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81" name="Graphic 80">
                <a:extLst>
                  <a:ext uri="{FF2B5EF4-FFF2-40B4-BE49-F238E27FC236}">
                    <a16:creationId xmlns:a16="http://schemas.microsoft.com/office/drawing/2014/main" id="{27063FC9-B5BA-41CC-B7C6-399BADDF24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7891" y="2200967"/>
                <a:ext cx="274230" cy="257403"/>
              </a:xfrm>
              <a:prstGeom prst="rect">
                <a:avLst/>
              </a:prstGeom>
            </p:spPr>
          </p:pic>
        </p:grpSp>
        <p:cxnSp>
          <p:nvCxnSpPr>
            <p:cNvPr id="7" name="Connector: Elbow 6">
              <a:extLst>
                <a:ext uri="{FF2B5EF4-FFF2-40B4-BE49-F238E27FC236}">
                  <a16:creationId xmlns:a16="http://schemas.microsoft.com/office/drawing/2014/main" id="{40D5266C-A798-47BB-BD40-C6196B96DF30}"/>
                </a:ext>
              </a:extLst>
            </p:cNvPr>
            <p:cNvCxnSpPr>
              <a:cxnSpLocks/>
              <a:stCxn id="178" idx="2"/>
            </p:cNvCxnSpPr>
            <p:nvPr/>
          </p:nvCxnSpPr>
          <p:spPr bwMode="auto">
            <a:xfrm rot="16200000" flipH="1">
              <a:off x="3941859" y="1822013"/>
              <a:ext cx="903390" cy="457475"/>
            </a:xfrm>
            <a:prstGeom prst="bentConnector3">
              <a:avLst>
                <a:gd name="adj1" fmla="val 100001"/>
              </a:avLst>
            </a:prstGeom>
            <a:solidFill>
              <a:schemeClr val="tx2"/>
            </a:solidFill>
            <a:ln w="9525" cap="flat" cmpd="sng" algn="ctr">
              <a:solidFill>
                <a:schemeClr val="tx1"/>
              </a:solidFill>
              <a:prstDash val="dash"/>
              <a:round/>
              <a:headEnd type="triangl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97" name="Group 96">
              <a:extLst>
                <a:ext uri="{FF2B5EF4-FFF2-40B4-BE49-F238E27FC236}">
                  <a16:creationId xmlns:a16="http://schemas.microsoft.com/office/drawing/2014/main" id="{F7C3A1A2-EB91-4419-9A18-E27772C3D32E}"/>
                </a:ext>
              </a:extLst>
            </p:cNvPr>
            <p:cNvGrpSpPr/>
            <p:nvPr/>
          </p:nvGrpSpPr>
          <p:grpSpPr>
            <a:xfrm>
              <a:off x="4900033" y="2239112"/>
              <a:ext cx="339164" cy="380493"/>
              <a:chOff x="2020747" y="3402623"/>
              <a:chExt cx="561795" cy="630251"/>
            </a:xfrm>
          </p:grpSpPr>
          <p:pic>
            <p:nvPicPr>
              <p:cNvPr id="99" name="Graphic 98" descr="Database">
                <a:extLst>
                  <a:ext uri="{FF2B5EF4-FFF2-40B4-BE49-F238E27FC236}">
                    <a16:creationId xmlns:a16="http://schemas.microsoft.com/office/drawing/2014/main" id="{D53A7A50-2860-466F-B54C-80228371D3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20747" y="3546967"/>
                <a:ext cx="561795" cy="485907"/>
              </a:xfrm>
              <a:prstGeom prst="rect">
                <a:avLst/>
              </a:prstGeom>
            </p:spPr>
          </p:pic>
          <p:pic>
            <p:nvPicPr>
              <p:cNvPr id="100" name="Graphic 99" descr="Single gear">
                <a:extLst>
                  <a:ext uri="{FF2B5EF4-FFF2-40B4-BE49-F238E27FC236}">
                    <a16:creationId xmlns:a16="http://schemas.microsoft.com/office/drawing/2014/main" id="{AEA200C7-3A83-4982-9E6C-A0A8B2A5C00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67402" y="3402623"/>
                <a:ext cx="203754" cy="203754"/>
              </a:xfrm>
              <a:prstGeom prst="rect">
                <a:avLst/>
              </a:prstGeom>
            </p:spPr>
          </p:pic>
          <p:pic>
            <p:nvPicPr>
              <p:cNvPr id="101" name="Graphic 100" descr="Single gear">
                <a:extLst>
                  <a:ext uri="{FF2B5EF4-FFF2-40B4-BE49-F238E27FC236}">
                    <a16:creationId xmlns:a16="http://schemas.microsoft.com/office/drawing/2014/main" id="{914CB9D4-9121-433A-B868-758076E8508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09625" y="3463056"/>
                <a:ext cx="261683" cy="261683"/>
              </a:xfrm>
              <a:prstGeom prst="rect">
                <a:avLst/>
              </a:prstGeom>
            </p:spPr>
          </p:pic>
        </p:grpSp>
        <p:sp>
          <p:nvSpPr>
            <p:cNvPr id="86" name="Oval 85">
              <a:extLst>
                <a:ext uri="{FF2B5EF4-FFF2-40B4-BE49-F238E27FC236}">
                  <a16:creationId xmlns:a16="http://schemas.microsoft.com/office/drawing/2014/main" id="{238603F3-9710-45BB-AA8A-FE00A41E5679}"/>
                </a:ext>
              </a:extLst>
            </p:cNvPr>
            <p:cNvSpPr>
              <a:spLocks noChangeAspect="1"/>
            </p:cNvSpPr>
            <p:nvPr/>
          </p:nvSpPr>
          <p:spPr bwMode="auto">
            <a:xfrm>
              <a:off x="1065082" y="1315185"/>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a:t>
              </a:r>
            </a:p>
          </p:txBody>
        </p:sp>
        <p:sp>
          <p:nvSpPr>
            <p:cNvPr id="87" name="Oval 86">
              <a:extLst>
                <a:ext uri="{FF2B5EF4-FFF2-40B4-BE49-F238E27FC236}">
                  <a16:creationId xmlns:a16="http://schemas.microsoft.com/office/drawing/2014/main" id="{5EE7A36D-FA08-44E4-9CA5-5401D0C72F81}"/>
                </a:ext>
              </a:extLst>
            </p:cNvPr>
            <p:cNvSpPr>
              <a:spLocks noChangeAspect="1"/>
            </p:cNvSpPr>
            <p:nvPr/>
          </p:nvSpPr>
          <p:spPr bwMode="auto">
            <a:xfrm>
              <a:off x="865003" y="2215711"/>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2</a:t>
              </a:r>
            </a:p>
          </p:txBody>
        </p:sp>
        <p:sp>
          <p:nvSpPr>
            <p:cNvPr id="89" name="Oval 88">
              <a:extLst>
                <a:ext uri="{FF2B5EF4-FFF2-40B4-BE49-F238E27FC236}">
                  <a16:creationId xmlns:a16="http://schemas.microsoft.com/office/drawing/2014/main" id="{63C9B566-3D8B-4310-A8EE-7058EE025FEE}"/>
                </a:ext>
              </a:extLst>
            </p:cNvPr>
            <p:cNvSpPr>
              <a:spLocks noChangeAspect="1"/>
            </p:cNvSpPr>
            <p:nvPr/>
          </p:nvSpPr>
          <p:spPr bwMode="auto">
            <a:xfrm>
              <a:off x="2979774" y="3258458"/>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3</a:t>
              </a:r>
            </a:p>
          </p:txBody>
        </p:sp>
        <p:sp>
          <p:nvSpPr>
            <p:cNvPr id="92" name="Oval 91">
              <a:extLst>
                <a:ext uri="{FF2B5EF4-FFF2-40B4-BE49-F238E27FC236}">
                  <a16:creationId xmlns:a16="http://schemas.microsoft.com/office/drawing/2014/main" id="{32877463-C509-4CDC-A90E-30603F1F32BC}"/>
                </a:ext>
              </a:extLst>
            </p:cNvPr>
            <p:cNvSpPr>
              <a:spLocks noChangeAspect="1"/>
            </p:cNvSpPr>
            <p:nvPr/>
          </p:nvSpPr>
          <p:spPr bwMode="auto">
            <a:xfrm>
              <a:off x="3334579" y="269687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4</a:t>
              </a:r>
            </a:p>
          </p:txBody>
        </p:sp>
        <p:sp>
          <p:nvSpPr>
            <p:cNvPr id="94" name="Oval 93">
              <a:extLst>
                <a:ext uri="{FF2B5EF4-FFF2-40B4-BE49-F238E27FC236}">
                  <a16:creationId xmlns:a16="http://schemas.microsoft.com/office/drawing/2014/main" id="{91F2E95B-57FC-4F39-981C-9D52531708BB}"/>
                </a:ext>
              </a:extLst>
            </p:cNvPr>
            <p:cNvSpPr>
              <a:spLocks noChangeAspect="1"/>
            </p:cNvSpPr>
            <p:nvPr/>
          </p:nvSpPr>
          <p:spPr bwMode="auto">
            <a:xfrm>
              <a:off x="3426635" y="1665669"/>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5</a:t>
              </a:r>
            </a:p>
          </p:txBody>
        </p:sp>
        <p:sp>
          <p:nvSpPr>
            <p:cNvPr id="95" name="Oval 94">
              <a:extLst>
                <a:ext uri="{FF2B5EF4-FFF2-40B4-BE49-F238E27FC236}">
                  <a16:creationId xmlns:a16="http://schemas.microsoft.com/office/drawing/2014/main" id="{7FFEBB9E-BF6E-4836-98E8-91237DCF1FE5}"/>
                </a:ext>
              </a:extLst>
            </p:cNvPr>
            <p:cNvSpPr>
              <a:spLocks noChangeAspect="1"/>
            </p:cNvSpPr>
            <p:nvPr/>
          </p:nvSpPr>
          <p:spPr bwMode="auto">
            <a:xfrm>
              <a:off x="5521956" y="3258458"/>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6</a:t>
              </a:r>
            </a:p>
          </p:txBody>
        </p:sp>
        <p:sp>
          <p:nvSpPr>
            <p:cNvPr id="96" name="Oval 95">
              <a:extLst>
                <a:ext uri="{FF2B5EF4-FFF2-40B4-BE49-F238E27FC236}">
                  <a16:creationId xmlns:a16="http://schemas.microsoft.com/office/drawing/2014/main" id="{2F1C70A7-15A0-447D-98BA-0DE1171F9ECF}"/>
                </a:ext>
              </a:extLst>
            </p:cNvPr>
            <p:cNvSpPr>
              <a:spLocks noChangeAspect="1"/>
            </p:cNvSpPr>
            <p:nvPr/>
          </p:nvSpPr>
          <p:spPr bwMode="auto">
            <a:xfrm>
              <a:off x="6122596" y="4461966"/>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7</a:t>
              </a:r>
            </a:p>
          </p:txBody>
        </p:sp>
        <p:sp>
          <p:nvSpPr>
            <p:cNvPr id="102" name="Oval 101">
              <a:extLst>
                <a:ext uri="{FF2B5EF4-FFF2-40B4-BE49-F238E27FC236}">
                  <a16:creationId xmlns:a16="http://schemas.microsoft.com/office/drawing/2014/main" id="{5ED280BB-41E4-469E-8A1F-646FD2F9FD4B}"/>
                </a:ext>
              </a:extLst>
            </p:cNvPr>
            <p:cNvSpPr>
              <a:spLocks noChangeAspect="1"/>
            </p:cNvSpPr>
            <p:nvPr/>
          </p:nvSpPr>
          <p:spPr bwMode="auto">
            <a:xfrm>
              <a:off x="6519738" y="2696877"/>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8</a:t>
              </a:r>
            </a:p>
          </p:txBody>
        </p:sp>
        <p:sp>
          <p:nvSpPr>
            <p:cNvPr id="103" name="Oval 102">
              <a:extLst>
                <a:ext uri="{FF2B5EF4-FFF2-40B4-BE49-F238E27FC236}">
                  <a16:creationId xmlns:a16="http://schemas.microsoft.com/office/drawing/2014/main" id="{391ECE78-091E-4A33-97F4-895485038CBC}"/>
                </a:ext>
              </a:extLst>
            </p:cNvPr>
            <p:cNvSpPr>
              <a:spLocks noChangeAspect="1"/>
            </p:cNvSpPr>
            <p:nvPr/>
          </p:nvSpPr>
          <p:spPr bwMode="auto">
            <a:xfrm>
              <a:off x="6719134" y="1665669"/>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9</a:t>
              </a:r>
            </a:p>
          </p:txBody>
        </p:sp>
        <p:cxnSp>
          <p:nvCxnSpPr>
            <p:cNvPr id="6" name="Straight Arrow Connector 5">
              <a:extLst>
                <a:ext uri="{FF2B5EF4-FFF2-40B4-BE49-F238E27FC236}">
                  <a16:creationId xmlns:a16="http://schemas.microsoft.com/office/drawing/2014/main" id="{49E1CEAE-7CFE-48B3-B660-7DEE89B6D1A1}"/>
                </a:ext>
              </a:extLst>
            </p:cNvPr>
            <p:cNvCxnSpPr>
              <a:stCxn id="176" idx="2"/>
              <a:endCxn id="14" idx="0"/>
            </p:cNvCxnSpPr>
            <p:nvPr/>
          </p:nvCxnSpPr>
          <p:spPr bwMode="auto">
            <a:xfrm>
              <a:off x="2915701" y="1599056"/>
              <a:ext cx="0" cy="820519"/>
            </a:xfrm>
            <a:prstGeom prst="straightConnector1">
              <a:avLst/>
            </a:prstGeom>
            <a:solidFill>
              <a:schemeClr val="tx2"/>
            </a:solidFill>
            <a:ln w="9525" cap="flat" cmpd="sng" algn="ctr">
              <a:solidFill>
                <a:schemeClr val="tx1"/>
              </a:solidFill>
              <a:prstDash val="dash"/>
              <a:round/>
              <a:headEnd type="triangl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0" name="Connector: Elbow 9">
              <a:extLst>
                <a:ext uri="{FF2B5EF4-FFF2-40B4-BE49-F238E27FC236}">
                  <a16:creationId xmlns:a16="http://schemas.microsoft.com/office/drawing/2014/main" id="{6D86E2F0-7167-4632-9B52-50A4FE5A43BE}"/>
                </a:ext>
              </a:extLst>
            </p:cNvPr>
            <p:cNvCxnSpPr>
              <a:stCxn id="14" idx="1"/>
              <a:endCxn id="156" idx="0"/>
            </p:cNvCxnSpPr>
            <p:nvPr/>
          </p:nvCxnSpPr>
          <p:spPr bwMode="auto">
            <a:xfrm rot="10800000" flipV="1">
              <a:off x="1437915" y="2647227"/>
              <a:ext cx="1168290" cy="343095"/>
            </a:xfrm>
            <a:prstGeom prst="bentConnector2">
              <a:avLst/>
            </a:prstGeom>
            <a:solidFill>
              <a:schemeClr val="tx2"/>
            </a:solidFill>
            <a:ln w="9525" cap="flat" cmpd="sng" algn="ctr">
              <a:solidFill>
                <a:schemeClr val="tx1"/>
              </a:solidFill>
              <a:prstDash val="dash"/>
              <a:round/>
              <a:headEnd type="triangle" w="med" len="med"/>
              <a:tailEnd type="non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04" name="TextBox 103">
              <a:extLst>
                <a:ext uri="{FF2B5EF4-FFF2-40B4-BE49-F238E27FC236}">
                  <a16:creationId xmlns:a16="http://schemas.microsoft.com/office/drawing/2014/main" id="{A0638690-13F8-4D22-9613-CFF4DC4E84DC}"/>
                </a:ext>
              </a:extLst>
            </p:cNvPr>
            <p:cNvSpPr txBox="1"/>
            <p:nvPr/>
          </p:nvSpPr>
          <p:spPr>
            <a:xfrm>
              <a:off x="7927628" y="2455150"/>
              <a:ext cx="474907" cy="400109"/>
            </a:xfrm>
            <a:prstGeom prst="rect">
              <a:avLst/>
            </a:prstGeom>
            <a:noFill/>
          </p:spPr>
          <p:txBody>
            <a:bodyPr wrap="square" lIns="34290" tIns="34290" rIns="34290" bIns="34290" rtlCol="0">
              <a:spAutoFit/>
            </a:bodyPr>
            <a:lstStyle/>
            <a:p>
              <a:pPr algn="ctr"/>
              <a:r>
                <a:rPr lang="en-US" sz="750" dirty="0"/>
                <a:t>Data Security</a:t>
              </a:r>
            </a:p>
          </p:txBody>
        </p:sp>
      </p:grpSp>
    </p:spTree>
    <p:custDataLst>
      <p:tags r:id="rId1"/>
    </p:custDataLst>
    <p:extLst>
      <p:ext uri="{BB962C8B-B14F-4D97-AF65-F5344CB8AC3E}">
        <p14:creationId xmlns:p14="http://schemas.microsoft.com/office/powerpoint/2010/main" val="293621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a:extLst>
              <a:ext uri="{FF2B5EF4-FFF2-40B4-BE49-F238E27FC236}">
                <a16:creationId xmlns:a16="http://schemas.microsoft.com/office/drawing/2014/main" id="{19EF98F5-F3F4-4699-8E24-57A5D43D2514}"/>
              </a:ext>
            </a:extLst>
          </p:cNvPr>
          <p:cNvSpPr>
            <a:spLocks noGrp="1" noChangeArrowheads="1"/>
          </p:cNvSpPr>
          <p:nvPr>
            <p:ph type="title"/>
          </p:nvPr>
        </p:nvSpPr>
        <p:spPr/>
        <p:txBody>
          <a:bodyPr/>
          <a:lstStyle/>
          <a:p>
            <a:pPr eaLnBrk="1" hangingPunct="1">
              <a:defRPr/>
            </a:pPr>
            <a:r>
              <a:rPr lang="en-US" dirty="0">
                <a:ea typeface="+mj-ea"/>
              </a:rPr>
              <a:t>Solution Pattern (Shared Enrichment Prepared On Vendor Site) </a:t>
            </a:r>
            <a:r>
              <a:rPr lang="en-US" dirty="0"/>
              <a:t>(9 of 10)</a:t>
            </a:r>
            <a:endParaRPr lang="en-US" dirty="0">
              <a:ea typeface="+mj-ea"/>
            </a:endParaRPr>
          </a:p>
        </p:txBody>
      </p:sp>
      <p:sp>
        <p:nvSpPr>
          <p:cNvPr id="5" name="Rectangle 5">
            <a:extLst>
              <a:ext uri="{FF2B5EF4-FFF2-40B4-BE49-F238E27FC236}">
                <a16:creationId xmlns:a16="http://schemas.microsoft.com/office/drawing/2014/main" id="{D68993BB-4020-9D43-A1F2-7195465F1659}"/>
              </a:ext>
            </a:extLst>
          </p:cNvPr>
          <p:cNvSpPr>
            <a:spLocks noGrp="1" noChangeArrowheads="1"/>
          </p:cNvSpPr>
          <p:nvPr>
            <p:ph type="sldNum" sz="quarter" idx="4"/>
          </p:nvPr>
        </p:nvSpPr>
        <p:spPr bwMode="gray">
          <a:xfrm>
            <a:off x="3099341" y="4857750"/>
            <a:ext cx="647700" cy="12978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51435" tIns="25718" rIns="51435" bIns="25718" numCol="1" anchor="t" anchorCtr="0" compatLnSpc="1">
            <a:prstTxWarp prst="textNoShape">
              <a:avLst/>
            </a:prstTxWarp>
            <a:spAutoFit/>
          </a:bodyPr>
          <a:lstStyle>
            <a:lvl1pPr algn="ctr" eaLnBrk="1" hangingPunct="1">
              <a:defRPr sz="506"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t>::  </a:t>
            </a:r>
            <a:fld id="{53E68406-C1E0-4E33-86B1-64ADBA32BFC5}" type="slidenum">
              <a:rPr lang="en-US" altLang="en-US" smtClean="0"/>
              <a:pPr>
                <a:defRPr/>
              </a:pPr>
              <a:t>15</a:t>
            </a:fld>
            <a:r>
              <a:rPr lang="en-US" altLang="en-US" dirty="0"/>
              <a:t>  ::</a:t>
            </a:r>
          </a:p>
        </p:txBody>
      </p:sp>
      <p:grpSp>
        <p:nvGrpSpPr>
          <p:cNvPr id="4" name="Group 3">
            <a:extLst>
              <a:ext uri="{FF2B5EF4-FFF2-40B4-BE49-F238E27FC236}">
                <a16:creationId xmlns:a16="http://schemas.microsoft.com/office/drawing/2014/main" id="{1490DCB3-8450-4125-9490-A857071BC6D4}"/>
              </a:ext>
            </a:extLst>
          </p:cNvPr>
          <p:cNvGrpSpPr/>
          <p:nvPr/>
        </p:nvGrpSpPr>
        <p:grpSpPr>
          <a:xfrm>
            <a:off x="369784" y="1139252"/>
            <a:ext cx="6123240" cy="2995212"/>
            <a:chOff x="635450" y="661753"/>
            <a:chExt cx="8164320" cy="3993616"/>
          </a:xfrm>
        </p:grpSpPr>
        <p:cxnSp>
          <p:nvCxnSpPr>
            <p:cNvPr id="6" name="Straight Connector 5">
              <a:extLst>
                <a:ext uri="{FF2B5EF4-FFF2-40B4-BE49-F238E27FC236}">
                  <a16:creationId xmlns:a16="http://schemas.microsoft.com/office/drawing/2014/main" id="{FC37D26A-E1AC-4E72-A6A5-7660F582B4A5}"/>
                </a:ext>
              </a:extLst>
            </p:cNvPr>
            <p:cNvCxnSpPr>
              <a:cxnSpLocks/>
            </p:cNvCxnSpPr>
            <p:nvPr/>
          </p:nvCxnSpPr>
          <p:spPr bwMode="auto">
            <a:xfrm>
              <a:off x="2989701" y="661753"/>
              <a:ext cx="0" cy="3986688"/>
            </a:xfrm>
            <a:prstGeom prst="line">
              <a:avLst/>
            </a:prstGeom>
            <a:solidFill>
              <a:schemeClr val="tx2"/>
            </a:solidFill>
            <a:ln w="9525" cap="flat" cmpd="sng" algn="ctr">
              <a:solidFill>
                <a:schemeClr val="bg1">
                  <a:lumMod val="65000"/>
                </a:schemeClr>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 name="TextBox 1">
              <a:extLst>
                <a:ext uri="{FF2B5EF4-FFF2-40B4-BE49-F238E27FC236}">
                  <a16:creationId xmlns:a16="http://schemas.microsoft.com/office/drawing/2014/main" id="{2ECEA04A-2D78-43D3-BD2C-D1AED06B2461}"/>
                </a:ext>
              </a:extLst>
            </p:cNvPr>
            <p:cNvSpPr txBox="1"/>
            <p:nvPr/>
          </p:nvSpPr>
          <p:spPr>
            <a:xfrm>
              <a:off x="1534338" y="1226984"/>
              <a:ext cx="447131" cy="400109"/>
            </a:xfrm>
            <a:prstGeom prst="rect">
              <a:avLst/>
            </a:prstGeom>
            <a:noFill/>
          </p:spPr>
          <p:txBody>
            <a:bodyPr wrap="none" lIns="34290" tIns="34290" rIns="34290" bIns="34290" rtlCol="0">
              <a:spAutoFit/>
            </a:bodyPr>
            <a:lstStyle/>
            <a:p>
              <a:pPr algn="ctr"/>
              <a:r>
                <a:rPr lang="en-US" sz="750" dirty="0"/>
                <a:t>Data</a:t>
              </a:r>
            </a:p>
            <a:p>
              <a:pPr algn="ctr"/>
              <a:r>
                <a:rPr lang="en-US" sz="750" dirty="0"/>
                <a:t>Staging</a:t>
              </a:r>
            </a:p>
          </p:txBody>
        </p:sp>
        <p:sp>
          <p:nvSpPr>
            <p:cNvPr id="15" name="TextBox 14">
              <a:extLst>
                <a:ext uri="{FF2B5EF4-FFF2-40B4-BE49-F238E27FC236}">
                  <a16:creationId xmlns:a16="http://schemas.microsoft.com/office/drawing/2014/main" id="{3AE6569C-BE7F-4223-8556-EAD733FE0F6D}"/>
                </a:ext>
              </a:extLst>
            </p:cNvPr>
            <p:cNvSpPr txBox="1"/>
            <p:nvPr/>
          </p:nvSpPr>
          <p:spPr>
            <a:xfrm>
              <a:off x="3883453" y="1889924"/>
              <a:ext cx="769869" cy="400109"/>
            </a:xfrm>
            <a:prstGeom prst="rect">
              <a:avLst/>
            </a:prstGeom>
            <a:noFill/>
          </p:spPr>
          <p:txBody>
            <a:bodyPr wrap="none" lIns="34290" tIns="34290" rIns="34290" bIns="34290" rtlCol="0">
              <a:spAutoFit/>
            </a:bodyPr>
            <a:lstStyle/>
            <a:p>
              <a:pPr algn="ctr"/>
              <a:r>
                <a:rPr lang="en-US" sz="750" dirty="0"/>
                <a:t>Data Ingestion</a:t>
              </a:r>
            </a:p>
            <a:p>
              <a:pPr algn="ctr"/>
              <a:r>
                <a:rPr lang="en-US" sz="750" dirty="0"/>
                <a:t>Framework</a:t>
              </a:r>
            </a:p>
          </p:txBody>
        </p:sp>
        <p:grpSp>
          <p:nvGrpSpPr>
            <p:cNvPr id="46" name="Group 45">
              <a:extLst>
                <a:ext uri="{FF2B5EF4-FFF2-40B4-BE49-F238E27FC236}">
                  <a16:creationId xmlns:a16="http://schemas.microsoft.com/office/drawing/2014/main" id="{88E02DCC-13A8-45AE-9A51-27E9870BCFA1}"/>
                </a:ext>
              </a:extLst>
            </p:cNvPr>
            <p:cNvGrpSpPr/>
            <p:nvPr/>
          </p:nvGrpSpPr>
          <p:grpSpPr>
            <a:xfrm>
              <a:off x="3967009" y="2291658"/>
              <a:ext cx="618991" cy="455305"/>
              <a:chOff x="3960438" y="2103509"/>
              <a:chExt cx="967106" cy="682082"/>
            </a:xfrm>
          </p:grpSpPr>
          <p:sp>
            <p:nvSpPr>
              <p:cNvPr id="14" name="Rectangle: Rounded Corners 13">
                <a:extLst>
                  <a:ext uri="{FF2B5EF4-FFF2-40B4-BE49-F238E27FC236}">
                    <a16:creationId xmlns:a16="http://schemas.microsoft.com/office/drawing/2014/main" id="{92892E67-E5F3-4DD6-AC8F-FC2D254818FA}"/>
                  </a:ext>
                </a:extLst>
              </p:cNvPr>
              <p:cNvSpPr/>
              <p:nvPr/>
            </p:nvSpPr>
            <p:spPr bwMode="auto">
              <a:xfrm>
                <a:off x="3960438" y="2103509"/>
                <a:ext cx="967106" cy="682082"/>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7" name="Picture 4">
                <a:extLst>
                  <a:ext uri="{FF2B5EF4-FFF2-40B4-BE49-F238E27FC236}">
                    <a16:creationId xmlns:a16="http://schemas.microsoft.com/office/drawing/2014/main" id="{23F1112B-07ED-441F-BAB0-3EEF950A5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286" y="2165216"/>
                <a:ext cx="429409" cy="226632"/>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BF00F522-84C9-4F68-917A-B207E1FD2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3104" y="2474617"/>
                <a:ext cx="521774" cy="260888"/>
              </a:xfrm>
              <a:prstGeom prst="rect">
                <a:avLst/>
              </a:prstGeom>
            </p:spPr>
          </p:pic>
        </p:grpSp>
        <p:sp>
          <p:nvSpPr>
            <p:cNvPr id="33" name="TextBox 32">
              <a:extLst>
                <a:ext uri="{FF2B5EF4-FFF2-40B4-BE49-F238E27FC236}">
                  <a16:creationId xmlns:a16="http://schemas.microsoft.com/office/drawing/2014/main" id="{FC35AD24-E86A-40DA-BBAA-95FE9D73D598}"/>
                </a:ext>
              </a:extLst>
            </p:cNvPr>
            <p:cNvSpPr txBox="1"/>
            <p:nvPr/>
          </p:nvSpPr>
          <p:spPr>
            <a:xfrm>
              <a:off x="5812857" y="1877558"/>
              <a:ext cx="840401" cy="400109"/>
            </a:xfrm>
            <a:prstGeom prst="rect">
              <a:avLst/>
            </a:prstGeom>
            <a:noFill/>
          </p:spPr>
          <p:txBody>
            <a:bodyPr wrap="none" lIns="34290" tIns="34290" rIns="34290" bIns="34290" rtlCol="0">
              <a:spAutoFit/>
            </a:bodyPr>
            <a:lstStyle/>
            <a:p>
              <a:pPr algn="ctr"/>
              <a:r>
                <a:rPr lang="en-US" sz="750" dirty="0"/>
                <a:t>Data Delivery</a:t>
              </a:r>
            </a:p>
            <a:p>
              <a:pPr algn="ctr"/>
              <a:r>
                <a:rPr lang="en-US" sz="750" dirty="0"/>
                <a:t>(Enriched Zone)</a:t>
              </a:r>
            </a:p>
          </p:txBody>
        </p:sp>
        <p:sp>
          <p:nvSpPr>
            <p:cNvPr id="44" name="TextBox 43">
              <a:extLst>
                <a:ext uri="{FF2B5EF4-FFF2-40B4-BE49-F238E27FC236}">
                  <a16:creationId xmlns:a16="http://schemas.microsoft.com/office/drawing/2014/main" id="{0E2967AD-7908-4D00-BE91-EBFCDE5727CE}"/>
                </a:ext>
              </a:extLst>
            </p:cNvPr>
            <p:cNvSpPr txBox="1"/>
            <p:nvPr/>
          </p:nvSpPr>
          <p:spPr>
            <a:xfrm>
              <a:off x="2098509" y="3936666"/>
              <a:ext cx="630941" cy="400109"/>
            </a:xfrm>
            <a:prstGeom prst="rect">
              <a:avLst/>
            </a:prstGeom>
            <a:noFill/>
          </p:spPr>
          <p:txBody>
            <a:bodyPr wrap="none" lIns="34290" tIns="34290" rIns="34290" bIns="34290" rtlCol="0">
              <a:spAutoFit/>
            </a:bodyPr>
            <a:lstStyle/>
            <a:p>
              <a:pPr algn="ctr"/>
              <a:r>
                <a:rPr lang="en-US" sz="750" dirty="0"/>
                <a:t>Data</a:t>
              </a:r>
            </a:p>
            <a:p>
              <a:pPr algn="ctr"/>
              <a:r>
                <a:rPr lang="en-US" sz="750" dirty="0"/>
                <a:t>Preparation</a:t>
              </a:r>
            </a:p>
          </p:txBody>
        </p:sp>
        <p:sp>
          <p:nvSpPr>
            <p:cNvPr id="48" name="Rectangle 47">
              <a:extLst>
                <a:ext uri="{FF2B5EF4-FFF2-40B4-BE49-F238E27FC236}">
                  <a16:creationId xmlns:a16="http://schemas.microsoft.com/office/drawing/2014/main" id="{967806D1-6BBD-463F-A8CD-4A976550CA2A}"/>
                </a:ext>
              </a:extLst>
            </p:cNvPr>
            <p:cNvSpPr/>
            <p:nvPr/>
          </p:nvSpPr>
          <p:spPr bwMode="auto">
            <a:xfrm rot="16200000">
              <a:off x="2344597" y="1848716"/>
              <a:ext cx="1281967" cy="246949"/>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750" dirty="0">
                  <a:solidFill>
                    <a:srgbClr val="000000"/>
                  </a:solidFill>
                  <a:latin typeface="Arial Narrow" charset="0"/>
                  <a:ea typeface="ＭＳ Ｐゴシック" charset="0"/>
                </a:rPr>
                <a:t>ExpressRoute</a:t>
              </a:r>
            </a:p>
          </p:txBody>
        </p:sp>
        <p:sp>
          <p:nvSpPr>
            <p:cNvPr id="77" name="TextBox 76">
              <a:extLst>
                <a:ext uri="{FF2B5EF4-FFF2-40B4-BE49-F238E27FC236}">
                  <a16:creationId xmlns:a16="http://schemas.microsoft.com/office/drawing/2014/main" id="{259345B9-568C-4055-BEAC-5816119B9B54}"/>
                </a:ext>
              </a:extLst>
            </p:cNvPr>
            <p:cNvSpPr txBox="1"/>
            <p:nvPr/>
          </p:nvSpPr>
          <p:spPr>
            <a:xfrm>
              <a:off x="2143209" y="1881154"/>
              <a:ext cx="689365" cy="584776"/>
            </a:xfrm>
            <a:prstGeom prst="rect">
              <a:avLst/>
            </a:prstGeom>
            <a:noFill/>
          </p:spPr>
          <p:txBody>
            <a:bodyPr wrap="square" lIns="34290" tIns="34290" rIns="34290" bIns="34290" rtlCol="0">
              <a:spAutoFit/>
            </a:bodyPr>
            <a:lstStyle/>
            <a:p>
              <a:pPr algn="r"/>
              <a:r>
                <a:rPr lang="en-US" sz="600" dirty="0"/>
                <a:t>File Watcher picks up the data and sends it to the ADF</a:t>
              </a:r>
            </a:p>
          </p:txBody>
        </p:sp>
        <p:sp>
          <p:nvSpPr>
            <p:cNvPr id="83" name="TextBox 82">
              <a:extLst>
                <a:ext uri="{FF2B5EF4-FFF2-40B4-BE49-F238E27FC236}">
                  <a16:creationId xmlns:a16="http://schemas.microsoft.com/office/drawing/2014/main" id="{2B8DB4F6-0328-4308-8DEB-32D0FF5E2562}"/>
                </a:ext>
              </a:extLst>
            </p:cNvPr>
            <p:cNvSpPr txBox="1"/>
            <p:nvPr/>
          </p:nvSpPr>
          <p:spPr>
            <a:xfrm>
              <a:off x="4953570" y="2533165"/>
              <a:ext cx="678568" cy="707887"/>
            </a:xfrm>
            <a:prstGeom prst="rect">
              <a:avLst/>
            </a:prstGeom>
            <a:noFill/>
          </p:spPr>
          <p:txBody>
            <a:bodyPr wrap="square" lIns="34290" tIns="34290" rIns="34290" bIns="34290" rtlCol="0">
              <a:spAutoFit/>
            </a:bodyPr>
            <a:lstStyle/>
            <a:p>
              <a:pPr algn="r"/>
              <a:r>
                <a:rPr lang="en-US" sz="600" dirty="0"/>
                <a:t>Data is loaded, reviewed, and published in the Enriched Zone</a:t>
              </a:r>
            </a:p>
          </p:txBody>
        </p:sp>
        <p:cxnSp>
          <p:nvCxnSpPr>
            <p:cNvPr id="1586194" name="Straight Arrow Connector 1586193">
              <a:extLst>
                <a:ext uri="{FF2B5EF4-FFF2-40B4-BE49-F238E27FC236}">
                  <a16:creationId xmlns:a16="http://schemas.microsoft.com/office/drawing/2014/main" id="{4FA4205C-9AF5-4BDF-B50F-5643AA949014}"/>
                </a:ext>
              </a:extLst>
            </p:cNvPr>
            <p:cNvCxnSpPr>
              <a:cxnSpLocks/>
              <a:stCxn id="11" idx="3"/>
            </p:cNvCxnSpPr>
            <p:nvPr/>
          </p:nvCxnSpPr>
          <p:spPr bwMode="auto">
            <a:xfrm>
              <a:off x="2065039" y="1856371"/>
              <a:ext cx="799940"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86206" name="Straight Arrow Connector 1586205">
              <a:extLst>
                <a:ext uri="{FF2B5EF4-FFF2-40B4-BE49-F238E27FC236}">
                  <a16:creationId xmlns:a16="http://schemas.microsoft.com/office/drawing/2014/main" id="{51CA3199-221C-4CC2-B5D0-9AAECDDB9543}"/>
                </a:ext>
              </a:extLst>
            </p:cNvPr>
            <p:cNvCxnSpPr>
              <a:cxnSpLocks/>
              <a:stCxn id="14" idx="3"/>
              <a:endCxn id="32" idx="1"/>
            </p:cNvCxnSpPr>
            <p:nvPr/>
          </p:nvCxnSpPr>
          <p:spPr bwMode="auto">
            <a:xfrm>
              <a:off x="4586000" y="2519311"/>
              <a:ext cx="1067353"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16" name="TextBox 115">
              <a:extLst>
                <a:ext uri="{FF2B5EF4-FFF2-40B4-BE49-F238E27FC236}">
                  <a16:creationId xmlns:a16="http://schemas.microsoft.com/office/drawing/2014/main" id="{A0E61385-618C-42C9-8CA9-11006116CD29}"/>
                </a:ext>
              </a:extLst>
            </p:cNvPr>
            <p:cNvSpPr txBox="1"/>
            <p:nvPr/>
          </p:nvSpPr>
          <p:spPr>
            <a:xfrm>
              <a:off x="1689718" y="901764"/>
              <a:ext cx="761772"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On Premise</a:t>
              </a:r>
            </a:p>
          </p:txBody>
        </p:sp>
        <p:sp>
          <p:nvSpPr>
            <p:cNvPr id="117" name="TextBox 116">
              <a:extLst>
                <a:ext uri="{FF2B5EF4-FFF2-40B4-BE49-F238E27FC236}">
                  <a16:creationId xmlns:a16="http://schemas.microsoft.com/office/drawing/2014/main" id="{77FCBDD7-DE0E-4502-B721-12E5BF4E0766}"/>
                </a:ext>
              </a:extLst>
            </p:cNvPr>
            <p:cNvSpPr txBox="1"/>
            <p:nvPr/>
          </p:nvSpPr>
          <p:spPr>
            <a:xfrm>
              <a:off x="3108601" y="901765"/>
              <a:ext cx="430428"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ADF</a:t>
              </a:r>
            </a:p>
          </p:txBody>
        </p:sp>
        <p:sp>
          <p:nvSpPr>
            <p:cNvPr id="118" name="Freeform 35">
              <a:extLst>
                <a:ext uri="{FF2B5EF4-FFF2-40B4-BE49-F238E27FC236}">
                  <a16:creationId xmlns:a16="http://schemas.microsoft.com/office/drawing/2014/main" id="{47547F66-AC90-4DDC-94A7-C6484D9A04F0}"/>
                </a:ext>
              </a:extLst>
            </p:cNvPr>
            <p:cNvSpPr>
              <a:spLocks noEditPoints="1"/>
            </p:cNvSpPr>
            <p:nvPr/>
          </p:nvSpPr>
          <p:spPr bwMode="auto">
            <a:xfrm>
              <a:off x="3499424" y="886351"/>
              <a:ext cx="394205" cy="277046"/>
            </a:xfrm>
            <a:custGeom>
              <a:avLst/>
              <a:gdLst>
                <a:gd name="T0" fmla="*/ 199 w 242"/>
                <a:gd name="T1" fmla="*/ 53 h 170"/>
                <a:gd name="T2" fmla="*/ 140 w 242"/>
                <a:gd name="T3" fmla="*/ 0 h 170"/>
                <a:gd name="T4" fmla="*/ 86 w 242"/>
                <a:gd name="T5" fmla="*/ 36 h 170"/>
                <a:gd name="T6" fmla="*/ 76 w 242"/>
                <a:gd name="T7" fmla="*/ 35 h 170"/>
                <a:gd name="T8" fmla="*/ 35 w 242"/>
                <a:gd name="T9" fmla="*/ 72 h 170"/>
                <a:gd name="T10" fmla="*/ 0 w 242"/>
                <a:gd name="T11" fmla="*/ 120 h 170"/>
                <a:gd name="T12" fmla="*/ 49 w 242"/>
                <a:gd name="T13" fmla="*/ 170 h 170"/>
                <a:gd name="T14" fmla="*/ 188 w 242"/>
                <a:gd name="T15" fmla="*/ 170 h 170"/>
                <a:gd name="T16" fmla="*/ 193 w 242"/>
                <a:gd name="T17" fmla="*/ 169 h 170"/>
                <a:gd name="T18" fmla="*/ 193 w 242"/>
                <a:gd name="T19" fmla="*/ 169 h 170"/>
                <a:gd name="T20" fmla="*/ 242 w 242"/>
                <a:gd name="T21" fmla="*/ 110 h 170"/>
                <a:gd name="T22" fmla="*/ 199 w 242"/>
                <a:gd name="T23" fmla="*/ 53 h 170"/>
                <a:gd name="T24" fmla="*/ 49 w 242"/>
                <a:gd name="T25" fmla="*/ 77 h 170"/>
                <a:gd name="T26" fmla="*/ 76 w 242"/>
                <a:gd name="T27" fmla="*/ 50 h 170"/>
                <a:gd name="T28" fmla="*/ 87 w 242"/>
                <a:gd name="T29" fmla="*/ 52 h 170"/>
                <a:gd name="T30" fmla="*/ 95 w 242"/>
                <a:gd name="T31" fmla="*/ 56 h 170"/>
                <a:gd name="T32" fmla="*/ 97 w 242"/>
                <a:gd name="T33" fmla="*/ 47 h 170"/>
                <a:gd name="T34" fmla="*/ 140 w 242"/>
                <a:gd name="T35" fmla="*/ 15 h 170"/>
                <a:gd name="T36" fmla="*/ 185 w 242"/>
                <a:gd name="T37" fmla="*/ 59 h 170"/>
                <a:gd name="T38" fmla="*/ 185 w 242"/>
                <a:gd name="T39" fmla="*/ 65 h 170"/>
                <a:gd name="T40" fmla="*/ 191 w 242"/>
                <a:gd name="T41" fmla="*/ 66 h 170"/>
                <a:gd name="T42" fmla="*/ 227 w 242"/>
                <a:gd name="T43" fmla="*/ 110 h 170"/>
                <a:gd name="T44" fmla="*/ 188 w 242"/>
                <a:gd name="T45" fmla="*/ 155 h 170"/>
                <a:gd name="T46" fmla="*/ 185 w 242"/>
                <a:gd name="T47" fmla="*/ 155 h 170"/>
                <a:gd name="T48" fmla="*/ 49 w 242"/>
                <a:gd name="T49" fmla="*/ 155 h 170"/>
                <a:gd name="T50" fmla="*/ 14 w 242"/>
                <a:gd name="T51" fmla="*/ 120 h 170"/>
                <a:gd name="T52" fmla="*/ 43 w 242"/>
                <a:gd name="T53" fmla="*/ 85 h 170"/>
                <a:gd name="T54" fmla="*/ 49 w 242"/>
                <a:gd name="T55" fmla="*/ 84 h 170"/>
                <a:gd name="T56" fmla="*/ 49 w 242"/>
                <a:gd name="T57" fmla="*/ 7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2" h="170">
                  <a:moveTo>
                    <a:pt x="199" y="53"/>
                  </a:moveTo>
                  <a:cubicBezTo>
                    <a:pt x="196" y="24"/>
                    <a:pt x="170" y="0"/>
                    <a:pt x="140" y="0"/>
                  </a:cubicBezTo>
                  <a:cubicBezTo>
                    <a:pt x="117" y="0"/>
                    <a:pt x="95" y="15"/>
                    <a:pt x="86" y="36"/>
                  </a:cubicBezTo>
                  <a:cubicBezTo>
                    <a:pt x="82" y="36"/>
                    <a:pt x="80" y="35"/>
                    <a:pt x="76" y="35"/>
                  </a:cubicBezTo>
                  <a:cubicBezTo>
                    <a:pt x="55" y="35"/>
                    <a:pt x="37" y="51"/>
                    <a:pt x="35" y="72"/>
                  </a:cubicBezTo>
                  <a:cubicBezTo>
                    <a:pt x="14" y="79"/>
                    <a:pt x="0" y="98"/>
                    <a:pt x="0" y="120"/>
                  </a:cubicBezTo>
                  <a:cubicBezTo>
                    <a:pt x="0" y="147"/>
                    <a:pt x="22" y="170"/>
                    <a:pt x="49" y="170"/>
                  </a:cubicBezTo>
                  <a:cubicBezTo>
                    <a:pt x="188" y="170"/>
                    <a:pt x="188" y="170"/>
                    <a:pt x="188" y="170"/>
                  </a:cubicBezTo>
                  <a:cubicBezTo>
                    <a:pt x="193" y="169"/>
                    <a:pt x="193" y="169"/>
                    <a:pt x="193" y="169"/>
                  </a:cubicBezTo>
                  <a:cubicBezTo>
                    <a:pt x="193" y="169"/>
                    <a:pt x="193" y="169"/>
                    <a:pt x="193" y="169"/>
                  </a:cubicBezTo>
                  <a:cubicBezTo>
                    <a:pt x="222" y="164"/>
                    <a:pt x="242" y="140"/>
                    <a:pt x="242" y="110"/>
                  </a:cubicBezTo>
                  <a:cubicBezTo>
                    <a:pt x="242" y="84"/>
                    <a:pt x="224" y="61"/>
                    <a:pt x="199" y="53"/>
                  </a:cubicBezTo>
                  <a:close/>
                  <a:moveTo>
                    <a:pt x="49" y="77"/>
                  </a:moveTo>
                  <a:cubicBezTo>
                    <a:pt x="49" y="62"/>
                    <a:pt x="61" y="50"/>
                    <a:pt x="76" y="50"/>
                  </a:cubicBezTo>
                  <a:cubicBezTo>
                    <a:pt x="80" y="50"/>
                    <a:pt x="83" y="51"/>
                    <a:pt x="87" y="52"/>
                  </a:cubicBezTo>
                  <a:cubicBezTo>
                    <a:pt x="95" y="56"/>
                    <a:pt x="95" y="56"/>
                    <a:pt x="95" y="56"/>
                  </a:cubicBezTo>
                  <a:cubicBezTo>
                    <a:pt x="97" y="47"/>
                    <a:pt x="97" y="47"/>
                    <a:pt x="97" y="47"/>
                  </a:cubicBezTo>
                  <a:cubicBezTo>
                    <a:pt x="103" y="29"/>
                    <a:pt x="120" y="15"/>
                    <a:pt x="140" y="15"/>
                  </a:cubicBezTo>
                  <a:cubicBezTo>
                    <a:pt x="164" y="15"/>
                    <a:pt x="184" y="35"/>
                    <a:pt x="185" y="59"/>
                  </a:cubicBezTo>
                  <a:cubicBezTo>
                    <a:pt x="185" y="65"/>
                    <a:pt x="185" y="65"/>
                    <a:pt x="185" y="65"/>
                  </a:cubicBezTo>
                  <a:cubicBezTo>
                    <a:pt x="191" y="66"/>
                    <a:pt x="191" y="66"/>
                    <a:pt x="191" y="66"/>
                  </a:cubicBezTo>
                  <a:cubicBezTo>
                    <a:pt x="212" y="71"/>
                    <a:pt x="227" y="89"/>
                    <a:pt x="227" y="110"/>
                  </a:cubicBezTo>
                  <a:cubicBezTo>
                    <a:pt x="227" y="133"/>
                    <a:pt x="210" y="152"/>
                    <a:pt x="188" y="155"/>
                  </a:cubicBezTo>
                  <a:cubicBezTo>
                    <a:pt x="185" y="155"/>
                    <a:pt x="185" y="155"/>
                    <a:pt x="185" y="155"/>
                  </a:cubicBezTo>
                  <a:cubicBezTo>
                    <a:pt x="49" y="155"/>
                    <a:pt x="49" y="155"/>
                    <a:pt x="49" y="155"/>
                  </a:cubicBezTo>
                  <a:cubicBezTo>
                    <a:pt x="30" y="155"/>
                    <a:pt x="14" y="139"/>
                    <a:pt x="14" y="120"/>
                  </a:cubicBezTo>
                  <a:cubicBezTo>
                    <a:pt x="14" y="103"/>
                    <a:pt x="27" y="88"/>
                    <a:pt x="43" y="85"/>
                  </a:cubicBezTo>
                  <a:cubicBezTo>
                    <a:pt x="49" y="84"/>
                    <a:pt x="49" y="84"/>
                    <a:pt x="49" y="84"/>
                  </a:cubicBezTo>
                  <a:lnTo>
                    <a:pt x="49" y="77"/>
                  </a:lnTo>
                  <a:close/>
                </a:path>
              </a:pathLst>
            </a:custGeom>
            <a:solidFill>
              <a:srgbClr val="27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nvGrpSpPr>
            <p:cNvPr id="119" name="Group 118">
              <a:extLst>
                <a:ext uri="{FF2B5EF4-FFF2-40B4-BE49-F238E27FC236}">
                  <a16:creationId xmlns:a16="http://schemas.microsoft.com/office/drawing/2014/main" id="{AE705E2A-2AFB-41CB-B62B-54BA9A55B9DA}"/>
                </a:ext>
              </a:extLst>
            </p:cNvPr>
            <p:cNvGrpSpPr/>
            <p:nvPr/>
          </p:nvGrpSpPr>
          <p:grpSpPr>
            <a:xfrm>
              <a:off x="2434284" y="852742"/>
              <a:ext cx="286393" cy="344265"/>
              <a:chOff x="1168400" y="5057776"/>
              <a:chExt cx="612775" cy="736600"/>
            </a:xfrm>
            <a:solidFill>
              <a:srgbClr val="27B4DF"/>
            </a:solidFill>
          </p:grpSpPr>
          <p:sp>
            <p:nvSpPr>
              <p:cNvPr id="120" name="Freeform 9">
                <a:extLst>
                  <a:ext uri="{FF2B5EF4-FFF2-40B4-BE49-F238E27FC236}">
                    <a16:creationId xmlns:a16="http://schemas.microsoft.com/office/drawing/2014/main" id="{7227A0B8-818A-4AA7-9D81-0FE222179831}"/>
                  </a:ext>
                </a:extLst>
              </p:cNvPr>
              <p:cNvSpPr>
                <a:spLocks/>
              </p:cNvSpPr>
              <p:nvPr/>
            </p:nvSpPr>
            <p:spPr bwMode="auto">
              <a:xfrm>
                <a:off x="1450975" y="5651501"/>
                <a:ext cx="47625" cy="142875"/>
              </a:xfrm>
              <a:custGeom>
                <a:avLst/>
                <a:gdLst>
                  <a:gd name="T0" fmla="*/ 0 w 30"/>
                  <a:gd name="T1" fmla="*/ 0 h 90"/>
                  <a:gd name="T2" fmla="*/ 0 w 30"/>
                  <a:gd name="T3" fmla="*/ 90 h 90"/>
                  <a:gd name="T4" fmla="*/ 30 w 30"/>
                  <a:gd name="T5" fmla="*/ 90 h 90"/>
                  <a:gd name="T6" fmla="*/ 30 w 30"/>
                  <a:gd name="T7" fmla="*/ 0 h 90"/>
                  <a:gd name="T8" fmla="*/ 0 w 30"/>
                  <a:gd name="T9" fmla="*/ 0 h 90"/>
                  <a:gd name="T10" fmla="*/ 0 w 30"/>
                  <a:gd name="T11" fmla="*/ 0 h 90"/>
                </a:gdLst>
                <a:ahLst/>
                <a:cxnLst>
                  <a:cxn ang="0">
                    <a:pos x="T0" y="T1"/>
                  </a:cxn>
                  <a:cxn ang="0">
                    <a:pos x="T2" y="T3"/>
                  </a:cxn>
                  <a:cxn ang="0">
                    <a:pos x="T4" y="T5"/>
                  </a:cxn>
                  <a:cxn ang="0">
                    <a:pos x="T6" y="T7"/>
                  </a:cxn>
                  <a:cxn ang="0">
                    <a:pos x="T8" y="T9"/>
                  </a:cxn>
                  <a:cxn ang="0">
                    <a:pos x="T10" y="T11"/>
                  </a:cxn>
                </a:cxnLst>
                <a:rect l="0" t="0" r="r" b="b"/>
                <a:pathLst>
                  <a:path w="30" h="90">
                    <a:moveTo>
                      <a:pt x="0" y="0"/>
                    </a:moveTo>
                    <a:lnTo>
                      <a:pt x="0" y="90"/>
                    </a:lnTo>
                    <a:lnTo>
                      <a:pt x="30" y="90"/>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1" name="Freeform 10">
                <a:extLst>
                  <a:ext uri="{FF2B5EF4-FFF2-40B4-BE49-F238E27FC236}">
                    <a16:creationId xmlns:a16="http://schemas.microsoft.com/office/drawing/2014/main" id="{99286372-B705-44AC-89ED-2BD3E148561E}"/>
                  </a:ext>
                </a:extLst>
              </p:cNvPr>
              <p:cNvSpPr>
                <a:spLocks/>
              </p:cNvSpPr>
              <p:nvPr/>
            </p:nvSpPr>
            <p:spPr bwMode="auto">
              <a:xfrm>
                <a:off x="1450975"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2" name="Freeform 11">
                <a:extLst>
                  <a:ext uri="{FF2B5EF4-FFF2-40B4-BE49-F238E27FC236}">
                    <a16:creationId xmlns:a16="http://schemas.microsoft.com/office/drawing/2014/main" id="{65A0333A-5E6D-4FA7-8AD0-9297D97CDC10}"/>
                  </a:ext>
                </a:extLst>
              </p:cNvPr>
              <p:cNvSpPr>
                <a:spLocks/>
              </p:cNvSpPr>
              <p:nvPr/>
            </p:nvSpPr>
            <p:spPr bwMode="auto">
              <a:xfrm>
                <a:off x="1450975"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3" name="Freeform 12">
                <a:extLst>
                  <a:ext uri="{FF2B5EF4-FFF2-40B4-BE49-F238E27FC236}">
                    <a16:creationId xmlns:a16="http://schemas.microsoft.com/office/drawing/2014/main" id="{DC2738E9-6627-4635-BEAA-14A67995A4BD}"/>
                  </a:ext>
                </a:extLst>
              </p:cNvPr>
              <p:cNvSpPr>
                <a:spLocks/>
              </p:cNvSpPr>
              <p:nvPr/>
            </p:nvSpPr>
            <p:spPr bwMode="auto">
              <a:xfrm>
                <a:off x="1357313" y="5749926"/>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4" name="Freeform 13">
                <a:extLst>
                  <a:ext uri="{FF2B5EF4-FFF2-40B4-BE49-F238E27FC236}">
                    <a16:creationId xmlns:a16="http://schemas.microsoft.com/office/drawing/2014/main" id="{65C4FB9F-7612-4930-9D3F-D5883DC0D35F}"/>
                  </a:ext>
                </a:extLst>
              </p:cNvPr>
              <p:cNvSpPr>
                <a:spLocks/>
              </p:cNvSpPr>
              <p:nvPr/>
            </p:nvSpPr>
            <p:spPr bwMode="auto">
              <a:xfrm>
                <a:off x="1450975"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5" name="Freeform 14">
                <a:extLst>
                  <a:ext uri="{FF2B5EF4-FFF2-40B4-BE49-F238E27FC236}">
                    <a16:creationId xmlns:a16="http://schemas.microsoft.com/office/drawing/2014/main" id="{89ACD665-7A2E-4ACF-B8D0-CEB153FD2D75}"/>
                  </a:ext>
                </a:extLst>
              </p:cNvPr>
              <p:cNvSpPr>
                <a:spLocks/>
              </p:cNvSpPr>
              <p:nvPr/>
            </p:nvSpPr>
            <p:spPr bwMode="auto">
              <a:xfrm>
                <a:off x="1544638" y="527526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6" name="Freeform 15">
                <a:extLst>
                  <a:ext uri="{FF2B5EF4-FFF2-40B4-BE49-F238E27FC236}">
                    <a16:creationId xmlns:a16="http://schemas.microsoft.com/office/drawing/2014/main" id="{577D7044-0A67-488E-86EF-233CD117CBC0}"/>
                  </a:ext>
                </a:extLst>
              </p:cNvPr>
              <p:cNvSpPr>
                <a:spLocks/>
              </p:cNvSpPr>
              <p:nvPr/>
            </p:nvSpPr>
            <p:spPr bwMode="auto">
              <a:xfrm>
                <a:off x="1544638"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7" name="Freeform 16">
                <a:extLst>
                  <a:ext uri="{FF2B5EF4-FFF2-40B4-BE49-F238E27FC236}">
                    <a16:creationId xmlns:a16="http://schemas.microsoft.com/office/drawing/2014/main" id="{AFF70F82-912A-4AE5-87ED-3BD85595A76C}"/>
                  </a:ext>
                </a:extLst>
              </p:cNvPr>
              <p:cNvSpPr>
                <a:spLocks/>
              </p:cNvSpPr>
              <p:nvPr/>
            </p:nvSpPr>
            <p:spPr bwMode="auto">
              <a:xfrm>
                <a:off x="1544638"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8" name="Freeform 17">
                <a:extLst>
                  <a:ext uri="{FF2B5EF4-FFF2-40B4-BE49-F238E27FC236}">
                    <a16:creationId xmlns:a16="http://schemas.microsoft.com/office/drawing/2014/main" id="{E8A85D24-F2FC-4EC6-887B-2FC5032F999C}"/>
                  </a:ext>
                </a:extLst>
              </p:cNvPr>
              <p:cNvSpPr>
                <a:spLocks/>
              </p:cNvSpPr>
              <p:nvPr/>
            </p:nvSpPr>
            <p:spPr bwMode="auto">
              <a:xfrm>
                <a:off x="1638300"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9" name="Freeform 18">
                <a:extLst>
                  <a:ext uri="{FF2B5EF4-FFF2-40B4-BE49-F238E27FC236}">
                    <a16:creationId xmlns:a16="http://schemas.microsoft.com/office/drawing/2014/main" id="{882B9FD4-9179-491B-A4C9-D4CBE634B920}"/>
                  </a:ext>
                </a:extLst>
              </p:cNvPr>
              <p:cNvSpPr>
                <a:spLocks/>
              </p:cNvSpPr>
              <p:nvPr/>
            </p:nvSpPr>
            <p:spPr bwMode="auto">
              <a:xfrm>
                <a:off x="1544638"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0" name="Freeform 19">
                <a:extLst>
                  <a:ext uri="{FF2B5EF4-FFF2-40B4-BE49-F238E27FC236}">
                    <a16:creationId xmlns:a16="http://schemas.microsoft.com/office/drawing/2014/main" id="{75BA0CAE-ECF4-424D-A7AC-2DBD4F6E7A7F}"/>
                  </a:ext>
                </a:extLst>
              </p:cNvPr>
              <p:cNvSpPr>
                <a:spLocks/>
              </p:cNvSpPr>
              <p:nvPr/>
            </p:nvSpPr>
            <p:spPr bwMode="auto">
              <a:xfrm>
                <a:off x="1544638" y="5373688"/>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1" name="Freeform 20">
                <a:extLst>
                  <a:ext uri="{FF2B5EF4-FFF2-40B4-BE49-F238E27FC236}">
                    <a16:creationId xmlns:a16="http://schemas.microsoft.com/office/drawing/2014/main" id="{928232EE-B225-419D-BC80-9752CE5EF951}"/>
                  </a:ext>
                </a:extLst>
              </p:cNvPr>
              <p:cNvSpPr>
                <a:spLocks/>
              </p:cNvSpPr>
              <p:nvPr/>
            </p:nvSpPr>
            <p:spPr bwMode="auto">
              <a:xfrm>
                <a:off x="1544638"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2" name="Freeform 21">
                <a:extLst>
                  <a:ext uri="{FF2B5EF4-FFF2-40B4-BE49-F238E27FC236}">
                    <a16:creationId xmlns:a16="http://schemas.microsoft.com/office/drawing/2014/main" id="{D492A423-DD86-4619-A7C7-569B4E51E302}"/>
                  </a:ext>
                </a:extLst>
              </p:cNvPr>
              <p:cNvSpPr>
                <a:spLocks/>
              </p:cNvSpPr>
              <p:nvPr/>
            </p:nvSpPr>
            <p:spPr bwMode="auto">
              <a:xfrm>
                <a:off x="1450975"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3" name="Freeform 22">
                <a:extLst>
                  <a:ext uri="{FF2B5EF4-FFF2-40B4-BE49-F238E27FC236}">
                    <a16:creationId xmlns:a16="http://schemas.microsoft.com/office/drawing/2014/main" id="{188DBFBA-6377-4337-B7F2-0EAB1949062E}"/>
                  </a:ext>
                </a:extLst>
              </p:cNvPr>
              <p:cNvSpPr>
                <a:spLocks/>
              </p:cNvSpPr>
              <p:nvPr/>
            </p:nvSpPr>
            <p:spPr bwMode="auto">
              <a:xfrm>
                <a:off x="1168400" y="5057776"/>
                <a:ext cx="612775" cy="736600"/>
              </a:xfrm>
              <a:custGeom>
                <a:avLst/>
                <a:gdLst>
                  <a:gd name="T0" fmla="*/ 357 w 386"/>
                  <a:gd name="T1" fmla="*/ 227 h 464"/>
                  <a:gd name="T2" fmla="*/ 357 w 386"/>
                  <a:gd name="T3" fmla="*/ 464 h 464"/>
                  <a:gd name="T4" fmla="*/ 386 w 386"/>
                  <a:gd name="T5" fmla="*/ 464 h 464"/>
                  <a:gd name="T6" fmla="*/ 386 w 386"/>
                  <a:gd name="T7" fmla="*/ 199 h 464"/>
                  <a:gd name="T8" fmla="*/ 327 w 386"/>
                  <a:gd name="T9" fmla="*/ 199 h 464"/>
                  <a:gd name="T10" fmla="*/ 327 w 386"/>
                  <a:gd name="T11" fmla="*/ 78 h 464"/>
                  <a:gd name="T12" fmla="*/ 208 w 386"/>
                  <a:gd name="T13" fmla="*/ 78 h 464"/>
                  <a:gd name="T14" fmla="*/ 208 w 386"/>
                  <a:gd name="T15" fmla="*/ 0 h 464"/>
                  <a:gd name="T16" fmla="*/ 178 w 386"/>
                  <a:gd name="T17" fmla="*/ 0 h 464"/>
                  <a:gd name="T18" fmla="*/ 178 w 386"/>
                  <a:gd name="T19" fmla="*/ 78 h 464"/>
                  <a:gd name="T20" fmla="*/ 59 w 386"/>
                  <a:gd name="T21" fmla="*/ 78 h 464"/>
                  <a:gd name="T22" fmla="*/ 59 w 386"/>
                  <a:gd name="T23" fmla="*/ 199 h 464"/>
                  <a:gd name="T24" fmla="*/ 0 w 386"/>
                  <a:gd name="T25" fmla="*/ 199 h 464"/>
                  <a:gd name="T26" fmla="*/ 0 w 386"/>
                  <a:gd name="T27" fmla="*/ 464 h 464"/>
                  <a:gd name="T28" fmla="*/ 31 w 386"/>
                  <a:gd name="T29" fmla="*/ 464 h 464"/>
                  <a:gd name="T30" fmla="*/ 31 w 386"/>
                  <a:gd name="T31" fmla="*/ 227 h 464"/>
                  <a:gd name="T32" fmla="*/ 90 w 386"/>
                  <a:gd name="T33" fmla="*/ 227 h 464"/>
                  <a:gd name="T34" fmla="*/ 90 w 386"/>
                  <a:gd name="T35" fmla="*/ 109 h 464"/>
                  <a:gd name="T36" fmla="*/ 296 w 386"/>
                  <a:gd name="T37" fmla="*/ 109 h 464"/>
                  <a:gd name="T38" fmla="*/ 296 w 386"/>
                  <a:gd name="T39" fmla="*/ 227 h 464"/>
                  <a:gd name="T40" fmla="*/ 357 w 386"/>
                  <a:gd name="T41" fmla="*/ 227 h 464"/>
                  <a:gd name="T42" fmla="*/ 357 w 386"/>
                  <a:gd name="T43" fmla="*/ 227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464">
                    <a:moveTo>
                      <a:pt x="357" y="227"/>
                    </a:moveTo>
                    <a:lnTo>
                      <a:pt x="357" y="464"/>
                    </a:lnTo>
                    <a:lnTo>
                      <a:pt x="386" y="464"/>
                    </a:lnTo>
                    <a:lnTo>
                      <a:pt x="386" y="199"/>
                    </a:lnTo>
                    <a:lnTo>
                      <a:pt x="327" y="199"/>
                    </a:lnTo>
                    <a:lnTo>
                      <a:pt x="327" y="78"/>
                    </a:lnTo>
                    <a:lnTo>
                      <a:pt x="208" y="78"/>
                    </a:lnTo>
                    <a:lnTo>
                      <a:pt x="208" y="0"/>
                    </a:lnTo>
                    <a:lnTo>
                      <a:pt x="178" y="0"/>
                    </a:lnTo>
                    <a:lnTo>
                      <a:pt x="178" y="78"/>
                    </a:lnTo>
                    <a:lnTo>
                      <a:pt x="59" y="78"/>
                    </a:lnTo>
                    <a:lnTo>
                      <a:pt x="59" y="199"/>
                    </a:lnTo>
                    <a:lnTo>
                      <a:pt x="0" y="199"/>
                    </a:lnTo>
                    <a:lnTo>
                      <a:pt x="0" y="464"/>
                    </a:lnTo>
                    <a:lnTo>
                      <a:pt x="31" y="464"/>
                    </a:lnTo>
                    <a:lnTo>
                      <a:pt x="31" y="227"/>
                    </a:lnTo>
                    <a:lnTo>
                      <a:pt x="90" y="227"/>
                    </a:lnTo>
                    <a:lnTo>
                      <a:pt x="90" y="109"/>
                    </a:lnTo>
                    <a:lnTo>
                      <a:pt x="296" y="109"/>
                    </a:lnTo>
                    <a:lnTo>
                      <a:pt x="296" y="227"/>
                    </a:lnTo>
                    <a:lnTo>
                      <a:pt x="357" y="227"/>
                    </a:lnTo>
                    <a:lnTo>
                      <a:pt x="357"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4" name="Freeform 23">
                <a:extLst>
                  <a:ext uri="{FF2B5EF4-FFF2-40B4-BE49-F238E27FC236}">
                    <a16:creationId xmlns:a16="http://schemas.microsoft.com/office/drawing/2014/main" id="{D45158CD-8155-425B-A99B-2F256CFAED1E}"/>
                  </a:ext>
                </a:extLst>
              </p:cNvPr>
              <p:cNvSpPr>
                <a:spLocks/>
              </p:cNvSpPr>
              <p:nvPr/>
            </p:nvSpPr>
            <p:spPr bwMode="auto">
              <a:xfrm>
                <a:off x="1638300"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5" name="Freeform 24">
                <a:extLst>
                  <a:ext uri="{FF2B5EF4-FFF2-40B4-BE49-F238E27FC236}">
                    <a16:creationId xmlns:a16="http://schemas.microsoft.com/office/drawing/2014/main" id="{1C0FDE08-521B-4AE4-9940-A88DCA96B0A2}"/>
                  </a:ext>
                </a:extLst>
              </p:cNvPr>
              <p:cNvSpPr>
                <a:spLocks/>
              </p:cNvSpPr>
              <p:nvPr/>
            </p:nvSpPr>
            <p:spPr bwMode="auto">
              <a:xfrm>
                <a:off x="1262063"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6" name="Freeform 25">
                <a:extLst>
                  <a:ext uri="{FF2B5EF4-FFF2-40B4-BE49-F238E27FC236}">
                    <a16:creationId xmlns:a16="http://schemas.microsoft.com/office/drawing/2014/main" id="{21C7FB40-31E4-4DD0-A508-313F39BF4AFD}"/>
                  </a:ext>
                </a:extLst>
              </p:cNvPr>
              <p:cNvSpPr>
                <a:spLocks/>
              </p:cNvSpPr>
              <p:nvPr/>
            </p:nvSpPr>
            <p:spPr bwMode="auto">
              <a:xfrm>
                <a:off x="1638300"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7" name="Freeform 26">
                <a:extLst>
                  <a:ext uri="{FF2B5EF4-FFF2-40B4-BE49-F238E27FC236}">
                    <a16:creationId xmlns:a16="http://schemas.microsoft.com/office/drawing/2014/main" id="{202307F7-A9FA-407E-930C-BC3704ADDDC4}"/>
                  </a:ext>
                </a:extLst>
              </p:cNvPr>
              <p:cNvSpPr>
                <a:spLocks/>
              </p:cNvSpPr>
              <p:nvPr/>
            </p:nvSpPr>
            <p:spPr bwMode="auto">
              <a:xfrm>
                <a:off x="1638300"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8" name="Freeform 27">
                <a:extLst>
                  <a:ext uri="{FF2B5EF4-FFF2-40B4-BE49-F238E27FC236}">
                    <a16:creationId xmlns:a16="http://schemas.microsoft.com/office/drawing/2014/main" id="{102FD671-61AD-44B4-A62F-DC0A439D8DEE}"/>
                  </a:ext>
                </a:extLst>
              </p:cNvPr>
              <p:cNvSpPr>
                <a:spLocks/>
              </p:cNvSpPr>
              <p:nvPr/>
            </p:nvSpPr>
            <p:spPr bwMode="auto">
              <a:xfrm>
                <a:off x="1357313" y="5651501"/>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9" name="Freeform 28">
                <a:extLst>
                  <a:ext uri="{FF2B5EF4-FFF2-40B4-BE49-F238E27FC236}">
                    <a16:creationId xmlns:a16="http://schemas.microsoft.com/office/drawing/2014/main" id="{C70F5517-B41A-4611-8C33-E1008FA509F2}"/>
                  </a:ext>
                </a:extLst>
              </p:cNvPr>
              <p:cNvSpPr>
                <a:spLocks/>
              </p:cNvSpPr>
              <p:nvPr/>
            </p:nvSpPr>
            <p:spPr bwMode="auto">
              <a:xfrm>
                <a:off x="1262063"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0" name="Freeform 29">
                <a:extLst>
                  <a:ext uri="{FF2B5EF4-FFF2-40B4-BE49-F238E27FC236}">
                    <a16:creationId xmlns:a16="http://schemas.microsoft.com/office/drawing/2014/main" id="{BCA58059-51E4-4CDD-A638-D8313AC13EC4}"/>
                  </a:ext>
                </a:extLst>
              </p:cNvPr>
              <p:cNvSpPr>
                <a:spLocks/>
              </p:cNvSpPr>
              <p:nvPr/>
            </p:nvSpPr>
            <p:spPr bwMode="auto">
              <a:xfrm>
                <a:off x="1357313"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1" name="Freeform 30">
                <a:extLst>
                  <a:ext uri="{FF2B5EF4-FFF2-40B4-BE49-F238E27FC236}">
                    <a16:creationId xmlns:a16="http://schemas.microsoft.com/office/drawing/2014/main" id="{5D9C4C8F-F2B7-4121-859F-ECAEADEAF8E1}"/>
                  </a:ext>
                </a:extLst>
              </p:cNvPr>
              <p:cNvSpPr>
                <a:spLocks/>
              </p:cNvSpPr>
              <p:nvPr/>
            </p:nvSpPr>
            <p:spPr bwMode="auto">
              <a:xfrm>
                <a:off x="1357313"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2" name="Freeform 31">
                <a:extLst>
                  <a:ext uri="{FF2B5EF4-FFF2-40B4-BE49-F238E27FC236}">
                    <a16:creationId xmlns:a16="http://schemas.microsoft.com/office/drawing/2014/main" id="{E3E2FD33-3A51-4DB5-B0C4-EDAC545BC387}"/>
                  </a:ext>
                </a:extLst>
              </p:cNvPr>
              <p:cNvSpPr>
                <a:spLocks/>
              </p:cNvSpPr>
              <p:nvPr/>
            </p:nvSpPr>
            <p:spPr bwMode="auto">
              <a:xfrm>
                <a:off x="1357313"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3" name="Freeform 32">
                <a:extLst>
                  <a:ext uri="{FF2B5EF4-FFF2-40B4-BE49-F238E27FC236}">
                    <a16:creationId xmlns:a16="http://schemas.microsoft.com/office/drawing/2014/main" id="{1974C745-DBF3-4AB4-B4B0-0AFA4C60EEF8}"/>
                  </a:ext>
                </a:extLst>
              </p:cNvPr>
              <p:cNvSpPr>
                <a:spLocks/>
              </p:cNvSpPr>
              <p:nvPr/>
            </p:nvSpPr>
            <p:spPr bwMode="auto">
              <a:xfrm>
                <a:off x="1262063"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4" name="Freeform 33">
                <a:extLst>
                  <a:ext uri="{FF2B5EF4-FFF2-40B4-BE49-F238E27FC236}">
                    <a16:creationId xmlns:a16="http://schemas.microsoft.com/office/drawing/2014/main" id="{EE271F33-8B46-4725-83F6-01CB9C3DA6CE}"/>
                  </a:ext>
                </a:extLst>
              </p:cNvPr>
              <p:cNvSpPr>
                <a:spLocks/>
              </p:cNvSpPr>
              <p:nvPr/>
            </p:nvSpPr>
            <p:spPr bwMode="auto">
              <a:xfrm>
                <a:off x="1357313"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5" name="Freeform 34">
                <a:extLst>
                  <a:ext uri="{FF2B5EF4-FFF2-40B4-BE49-F238E27FC236}">
                    <a16:creationId xmlns:a16="http://schemas.microsoft.com/office/drawing/2014/main" id="{78192A39-F879-4C93-8913-F36ED6614B27}"/>
                  </a:ext>
                </a:extLst>
              </p:cNvPr>
              <p:cNvSpPr>
                <a:spLocks/>
              </p:cNvSpPr>
              <p:nvPr/>
            </p:nvSpPr>
            <p:spPr bwMode="auto">
              <a:xfrm>
                <a:off x="1262063"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grpSp>
          <p:nvGrpSpPr>
            <p:cNvPr id="1586218" name="Group 1586217">
              <a:extLst>
                <a:ext uri="{FF2B5EF4-FFF2-40B4-BE49-F238E27FC236}">
                  <a16:creationId xmlns:a16="http://schemas.microsoft.com/office/drawing/2014/main" id="{98F33C5C-F430-4826-A381-E055CD585C9A}"/>
                </a:ext>
              </a:extLst>
            </p:cNvPr>
            <p:cNvGrpSpPr/>
            <p:nvPr/>
          </p:nvGrpSpPr>
          <p:grpSpPr>
            <a:xfrm>
              <a:off x="5653353" y="2256912"/>
              <a:ext cx="1174044" cy="524075"/>
              <a:chOff x="7703256" y="2995124"/>
              <a:chExt cx="1174044" cy="524075"/>
            </a:xfrm>
          </p:grpSpPr>
          <p:sp>
            <p:nvSpPr>
              <p:cNvPr id="32" name="Rectangle: Rounded Corners 31">
                <a:extLst>
                  <a:ext uri="{FF2B5EF4-FFF2-40B4-BE49-F238E27FC236}">
                    <a16:creationId xmlns:a16="http://schemas.microsoft.com/office/drawing/2014/main" id="{436D9212-5207-4921-89A0-2C7B23F3C82F}"/>
                  </a:ext>
                </a:extLst>
              </p:cNvPr>
              <p:cNvSpPr/>
              <p:nvPr/>
            </p:nvSpPr>
            <p:spPr bwMode="auto">
              <a:xfrm>
                <a:off x="7703256" y="3029870"/>
                <a:ext cx="1174044"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43" name="Graphic 42">
                <a:extLst>
                  <a:ext uri="{FF2B5EF4-FFF2-40B4-BE49-F238E27FC236}">
                    <a16:creationId xmlns:a16="http://schemas.microsoft.com/office/drawing/2014/main" id="{707CC34A-617C-48E4-B22C-14D517915F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30957" y="3128822"/>
                <a:ext cx="274230" cy="257403"/>
              </a:xfrm>
              <a:prstGeom prst="rect">
                <a:avLst/>
              </a:prstGeom>
            </p:spPr>
          </p:pic>
          <p:grpSp>
            <p:nvGrpSpPr>
              <p:cNvPr id="1586216" name="Group 1586215">
                <a:extLst>
                  <a:ext uri="{FF2B5EF4-FFF2-40B4-BE49-F238E27FC236}">
                    <a16:creationId xmlns:a16="http://schemas.microsoft.com/office/drawing/2014/main" id="{BC7FAE51-DEE6-4ADC-B457-9029683370FF}"/>
                  </a:ext>
                </a:extLst>
              </p:cNvPr>
              <p:cNvGrpSpPr/>
              <p:nvPr/>
            </p:nvGrpSpPr>
            <p:grpSpPr>
              <a:xfrm>
                <a:off x="7741663" y="2995124"/>
                <a:ext cx="742273" cy="524075"/>
                <a:chOff x="7132909" y="1355221"/>
                <a:chExt cx="742273" cy="524075"/>
              </a:xfrm>
            </p:grpSpPr>
            <p:grpSp>
              <p:nvGrpSpPr>
                <p:cNvPr id="1586214" name="Group 1586213">
                  <a:extLst>
                    <a:ext uri="{FF2B5EF4-FFF2-40B4-BE49-F238E27FC236}">
                      <a16:creationId xmlns:a16="http://schemas.microsoft.com/office/drawing/2014/main" id="{2C9E09FB-C109-4FE3-95D4-66DABF994DB8}"/>
                    </a:ext>
                  </a:extLst>
                </p:cNvPr>
                <p:cNvGrpSpPr/>
                <p:nvPr/>
              </p:nvGrpSpPr>
              <p:grpSpPr>
                <a:xfrm>
                  <a:off x="7132909" y="1423340"/>
                  <a:ext cx="729874" cy="387837"/>
                  <a:chOff x="7132909" y="1419751"/>
                  <a:chExt cx="729874" cy="387837"/>
                </a:xfrm>
              </p:grpSpPr>
              <p:sp>
                <p:nvSpPr>
                  <p:cNvPr id="148" name="Rectangle: Rounded Corners 147">
                    <a:extLst>
                      <a:ext uri="{FF2B5EF4-FFF2-40B4-BE49-F238E27FC236}">
                        <a16:creationId xmlns:a16="http://schemas.microsoft.com/office/drawing/2014/main" id="{AEA33820-6946-4AA9-90A3-FE8C2E7D57D9}"/>
                      </a:ext>
                    </a:extLst>
                  </p:cNvPr>
                  <p:cNvSpPr/>
                  <p:nvPr/>
                </p:nvSpPr>
                <p:spPr bwMode="auto">
                  <a:xfrm>
                    <a:off x="7132909"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600" dirty="0">
                      <a:solidFill>
                        <a:srgbClr val="000000"/>
                      </a:solidFill>
                      <a:latin typeface="Arial Narrow" charset="0"/>
                      <a:ea typeface="ＭＳ Ｐゴシック" charset="0"/>
                    </a:endParaRPr>
                  </a:p>
                </p:txBody>
              </p:sp>
              <p:sp>
                <p:nvSpPr>
                  <p:cNvPr id="149" name="Rectangle: Rounded Corners 148">
                    <a:extLst>
                      <a:ext uri="{FF2B5EF4-FFF2-40B4-BE49-F238E27FC236}">
                        <a16:creationId xmlns:a16="http://schemas.microsoft.com/office/drawing/2014/main" id="{DD92ED74-E03C-4E81-A7A2-EC40C340E696}"/>
                      </a:ext>
                    </a:extLst>
                  </p:cNvPr>
                  <p:cNvSpPr/>
                  <p:nvPr/>
                </p:nvSpPr>
                <p:spPr bwMode="auto">
                  <a:xfrm>
                    <a:off x="7384660"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sp>
                <p:nvSpPr>
                  <p:cNvPr id="150" name="Rectangle: Rounded Corners 149">
                    <a:extLst>
                      <a:ext uri="{FF2B5EF4-FFF2-40B4-BE49-F238E27FC236}">
                        <a16:creationId xmlns:a16="http://schemas.microsoft.com/office/drawing/2014/main" id="{91F0C50B-0FD3-418B-98ED-464F825BF916}"/>
                      </a:ext>
                    </a:extLst>
                  </p:cNvPr>
                  <p:cNvSpPr/>
                  <p:nvPr/>
                </p:nvSpPr>
                <p:spPr bwMode="auto">
                  <a:xfrm>
                    <a:off x="7636411" y="1419751"/>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grpSp>
            <p:sp>
              <p:nvSpPr>
                <p:cNvPr id="1586215" name="TextBox 1586214">
                  <a:extLst>
                    <a:ext uri="{FF2B5EF4-FFF2-40B4-BE49-F238E27FC236}">
                      <a16:creationId xmlns:a16="http://schemas.microsoft.com/office/drawing/2014/main" id="{6C73CB20-3683-49A1-B923-0E5CAF6950BF}"/>
                    </a:ext>
                  </a:extLst>
                </p:cNvPr>
                <p:cNvSpPr txBox="1"/>
                <p:nvPr/>
              </p:nvSpPr>
              <p:spPr>
                <a:xfrm rot="16200000">
                  <a:off x="7046338" y="1494147"/>
                  <a:ext cx="434308" cy="246221"/>
                </a:xfrm>
                <a:prstGeom prst="rect">
                  <a:avLst/>
                </a:prstGeom>
                <a:noFill/>
              </p:spPr>
              <p:txBody>
                <a:bodyPr wrap="none" rtlCol="0">
                  <a:spAutoFit/>
                </a:bodyPr>
                <a:lstStyle/>
                <a:p>
                  <a:pPr algn="ctr"/>
                  <a:r>
                    <a:rPr lang="en-US" sz="600" dirty="0"/>
                    <a:t>Load</a:t>
                  </a:r>
                </a:p>
              </p:txBody>
            </p:sp>
            <p:sp>
              <p:nvSpPr>
                <p:cNvPr id="153" name="TextBox 152">
                  <a:extLst>
                    <a:ext uri="{FF2B5EF4-FFF2-40B4-BE49-F238E27FC236}">
                      <a16:creationId xmlns:a16="http://schemas.microsoft.com/office/drawing/2014/main" id="{0ED902C6-FEFC-4FFE-BF00-B6584162B3B3}"/>
                    </a:ext>
                  </a:extLst>
                </p:cNvPr>
                <p:cNvSpPr txBox="1"/>
                <p:nvPr/>
              </p:nvSpPr>
              <p:spPr>
                <a:xfrm rot="16200000">
                  <a:off x="7239518" y="1494148"/>
                  <a:ext cx="521939" cy="246221"/>
                </a:xfrm>
                <a:prstGeom prst="rect">
                  <a:avLst/>
                </a:prstGeom>
                <a:noFill/>
              </p:spPr>
              <p:txBody>
                <a:bodyPr wrap="none" rtlCol="0">
                  <a:spAutoFit/>
                </a:bodyPr>
                <a:lstStyle/>
                <a:p>
                  <a:pPr algn="ctr"/>
                  <a:r>
                    <a:rPr lang="en-US" sz="600" dirty="0"/>
                    <a:t>Review</a:t>
                  </a:r>
                </a:p>
              </p:txBody>
            </p:sp>
            <p:sp>
              <p:nvSpPr>
                <p:cNvPr id="154" name="TextBox 153">
                  <a:extLst>
                    <a:ext uri="{FF2B5EF4-FFF2-40B4-BE49-F238E27FC236}">
                      <a16:creationId xmlns:a16="http://schemas.microsoft.com/office/drawing/2014/main" id="{5616D050-60E1-4BDC-B469-CAFB0682E6B0}"/>
                    </a:ext>
                  </a:extLst>
                </p:cNvPr>
                <p:cNvSpPr txBox="1"/>
                <p:nvPr/>
              </p:nvSpPr>
              <p:spPr>
                <a:xfrm rot="16200000">
                  <a:off x="7490034" y="1494148"/>
                  <a:ext cx="524075" cy="246221"/>
                </a:xfrm>
                <a:prstGeom prst="rect">
                  <a:avLst/>
                </a:prstGeom>
                <a:noFill/>
              </p:spPr>
              <p:txBody>
                <a:bodyPr wrap="none" rtlCol="0">
                  <a:spAutoFit/>
                </a:bodyPr>
                <a:lstStyle/>
                <a:p>
                  <a:pPr algn="ctr"/>
                  <a:r>
                    <a:rPr lang="en-US" sz="600" dirty="0"/>
                    <a:t>Publish</a:t>
                  </a:r>
                </a:p>
              </p:txBody>
            </p:sp>
          </p:grpSp>
        </p:grpSp>
        <p:grpSp>
          <p:nvGrpSpPr>
            <p:cNvPr id="1586220" name="Group 1586219">
              <a:extLst>
                <a:ext uri="{FF2B5EF4-FFF2-40B4-BE49-F238E27FC236}">
                  <a16:creationId xmlns:a16="http://schemas.microsoft.com/office/drawing/2014/main" id="{1B4418C0-919F-4F02-BF62-75445E6A0A25}"/>
                </a:ext>
              </a:extLst>
            </p:cNvPr>
            <p:cNvGrpSpPr/>
            <p:nvPr/>
          </p:nvGrpSpPr>
          <p:grpSpPr>
            <a:xfrm>
              <a:off x="3967009" y="3625095"/>
              <a:ext cx="618991" cy="455305"/>
              <a:chOff x="4602736" y="3283536"/>
              <a:chExt cx="618991" cy="455305"/>
            </a:xfrm>
          </p:grpSpPr>
          <p:sp>
            <p:nvSpPr>
              <p:cNvPr id="159" name="Rectangle: Rounded Corners 158">
                <a:extLst>
                  <a:ext uri="{FF2B5EF4-FFF2-40B4-BE49-F238E27FC236}">
                    <a16:creationId xmlns:a16="http://schemas.microsoft.com/office/drawing/2014/main" id="{C0B10E8E-675B-4B40-91C8-DADAB3170374}"/>
                  </a:ext>
                </a:extLst>
              </p:cNvPr>
              <p:cNvSpPr/>
              <p:nvPr/>
            </p:nvSpPr>
            <p:spPr bwMode="auto">
              <a:xfrm>
                <a:off x="4602736" y="3283536"/>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19" name="Picture 1586218">
                <a:extLst>
                  <a:ext uri="{FF2B5EF4-FFF2-40B4-BE49-F238E27FC236}">
                    <a16:creationId xmlns:a16="http://schemas.microsoft.com/office/drawing/2014/main" id="{C64D4A81-DACE-4D10-9E6C-81C82AF2F2A9}"/>
                  </a:ext>
                </a:extLst>
              </p:cNvPr>
              <p:cNvPicPr>
                <a:picLocks noChangeAspect="1"/>
              </p:cNvPicPr>
              <p:nvPr/>
            </p:nvPicPr>
            <p:blipFill>
              <a:blip r:embed="rId9"/>
              <a:stretch>
                <a:fillRect/>
              </a:stretch>
            </p:blipFill>
            <p:spPr>
              <a:xfrm>
                <a:off x="4637911" y="3452680"/>
                <a:ext cx="548640" cy="117017"/>
              </a:xfrm>
              <a:prstGeom prst="rect">
                <a:avLst/>
              </a:prstGeom>
            </p:spPr>
          </p:pic>
        </p:grpSp>
        <p:cxnSp>
          <p:nvCxnSpPr>
            <p:cNvPr id="1586222" name="Straight Arrow Connector 1586221">
              <a:extLst>
                <a:ext uri="{FF2B5EF4-FFF2-40B4-BE49-F238E27FC236}">
                  <a16:creationId xmlns:a16="http://schemas.microsoft.com/office/drawing/2014/main" id="{FB27349C-1F35-4B83-AE75-1EE31D0F296F}"/>
                </a:ext>
              </a:extLst>
            </p:cNvPr>
            <p:cNvCxnSpPr>
              <a:stCxn id="14" idx="2"/>
              <a:endCxn id="159" idx="0"/>
            </p:cNvCxnSpPr>
            <p:nvPr/>
          </p:nvCxnSpPr>
          <p:spPr bwMode="auto">
            <a:xfrm>
              <a:off x="4276505" y="2746963"/>
              <a:ext cx="0" cy="87813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69" name="TextBox 168">
              <a:extLst>
                <a:ext uri="{FF2B5EF4-FFF2-40B4-BE49-F238E27FC236}">
                  <a16:creationId xmlns:a16="http://schemas.microsoft.com/office/drawing/2014/main" id="{EB179452-1166-4399-AFFB-DA77E0889E6B}"/>
                </a:ext>
              </a:extLst>
            </p:cNvPr>
            <p:cNvSpPr txBox="1"/>
            <p:nvPr/>
          </p:nvSpPr>
          <p:spPr>
            <a:xfrm>
              <a:off x="4479017" y="3150730"/>
              <a:ext cx="1150419" cy="461665"/>
            </a:xfrm>
            <a:prstGeom prst="rect">
              <a:avLst/>
            </a:prstGeom>
            <a:noFill/>
          </p:spPr>
          <p:txBody>
            <a:bodyPr wrap="square" lIns="34290" tIns="34290" rIns="34290" bIns="34290" rtlCol="0">
              <a:spAutoFit/>
            </a:bodyPr>
            <a:lstStyle/>
            <a:p>
              <a:r>
                <a:rPr lang="en-US" sz="600" dirty="0"/>
                <a:t>All data flowing through the Data Ingestion Framework is automatically tagged</a:t>
              </a:r>
            </a:p>
          </p:txBody>
        </p:sp>
        <p:grpSp>
          <p:nvGrpSpPr>
            <p:cNvPr id="1586224" name="Group 1586223">
              <a:extLst>
                <a:ext uri="{FF2B5EF4-FFF2-40B4-BE49-F238E27FC236}">
                  <a16:creationId xmlns:a16="http://schemas.microsoft.com/office/drawing/2014/main" id="{4AE79F43-282D-45A1-9BB5-FDB25030C518}"/>
                </a:ext>
              </a:extLst>
            </p:cNvPr>
            <p:cNvGrpSpPr/>
            <p:nvPr/>
          </p:nvGrpSpPr>
          <p:grpSpPr>
            <a:xfrm>
              <a:off x="5930880" y="3625095"/>
              <a:ext cx="618991" cy="455305"/>
              <a:chOff x="7980783" y="3709372"/>
              <a:chExt cx="618991" cy="455305"/>
            </a:xfrm>
          </p:grpSpPr>
          <p:sp>
            <p:nvSpPr>
              <p:cNvPr id="165" name="Rectangle: Rounded Corners 164">
                <a:extLst>
                  <a:ext uri="{FF2B5EF4-FFF2-40B4-BE49-F238E27FC236}">
                    <a16:creationId xmlns:a16="http://schemas.microsoft.com/office/drawing/2014/main" id="{92FD9126-6D08-49DD-8CFD-7966E7D2D6C7}"/>
                  </a:ext>
                </a:extLst>
              </p:cNvPr>
              <p:cNvSpPr/>
              <p:nvPr/>
            </p:nvSpPr>
            <p:spPr bwMode="auto">
              <a:xfrm>
                <a:off x="7980783"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23" name="Picture 1586222">
                <a:extLst>
                  <a:ext uri="{FF2B5EF4-FFF2-40B4-BE49-F238E27FC236}">
                    <a16:creationId xmlns:a16="http://schemas.microsoft.com/office/drawing/2014/main" id="{33A33F67-0B17-4EEB-92ED-B126DAF3B8FF}"/>
                  </a:ext>
                </a:extLst>
              </p:cNvPr>
              <p:cNvPicPr>
                <a:picLocks noChangeAspect="1"/>
              </p:cNvPicPr>
              <p:nvPr/>
            </p:nvPicPr>
            <p:blipFill>
              <a:blip r:embed="rId10"/>
              <a:stretch>
                <a:fillRect/>
              </a:stretch>
            </p:blipFill>
            <p:spPr>
              <a:xfrm>
                <a:off x="8005263" y="3853895"/>
                <a:ext cx="570031" cy="166259"/>
              </a:xfrm>
              <a:prstGeom prst="rect">
                <a:avLst/>
              </a:prstGeom>
            </p:spPr>
          </p:pic>
        </p:grpSp>
        <p:cxnSp>
          <p:nvCxnSpPr>
            <p:cNvPr id="1586232" name="Straight Arrow Connector 1586231">
              <a:extLst>
                <a:ext uri="{FF2B5EF4-FFF2-40B4-BE49-F238E27FC236}">
                  <a16:creationId xmlns:a16="http://schemas.microsoft.com/office/drawing/2014/main" id="{2A953F82-A69D-46F1-9BFA-178A7062E036}"/>
                </a:ext>
              </a:extLst>
            </p:cNvPr>
            <p:cNvCxnSpPr>
              <a:stCxn id="32" idx="2"/>
              <a:endCxn id="165" idx="0"/>
            </p:cNvCxnSpPr>
            <p:nvPr/>
          </p:nvCxnSpPr>
          <p:spPr bwMode="auto">
            <a:xfrm>
              <a:off x="6240375" y="2746963"/>
              <a:ext cx="1" cy="87813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80" name="TextBox 179">
              <a:extLst>
                <a:ext uri="{FF2B5EF4-FFF2-40B4-BE49-F238E27FC236}">
                  <a16:creationId xmlns:a16="http://schemas.microsoft.com/office/drawing/2014/main" id="{F1516478-A699-435C-8720-8986EB03B1AA}"/>
                </a:ext>
              </a:extLst>
            </p:cNvPr>
            <p:cNvSpPr txBox="1"/>
            <p:nvPr/>
          </p:nvSpPr>
          <p:spPr>
            <a:xfrm>
              <a:off x="6434990" y="3150730"/>
              <a:ext cx="1138939" cy="461665"/>
            </a:xfrm>
            <a:prstGeom prst="rect">
              <a:avLst/>
            </a:prstGeom>
            <a:noFill/>
          </p:spPr>
          <p:txBody>
            <a:bodyPr wrap="square" lIns="34290" tIns="34290" rIns="34290" bIns="34290" rtlCol="0">
              <a:spAutoFit/>
            </a:bodyPr>
            <a:lstStyle/>
            <a:p>
              <a:r>
                <a:rPr lang="en-US" sz="600" dirty="0"/>
                <a:t>Metadata about the shared enrichment is published in the Data Catalog</a:t>
              </a:r>
            </a:p>
          </p:txBody>
        </p:sp>
        <p:cxnSp>
          <p:nvCxnSpPr>
            <p:cNvPr id="1586235" name="Straight Arrow Connector 1586234">
              <a:extLst>
                <a:ext uri="{FF2B5EF4-FFF2-40B4-BE49-F238E27FC236}">
                  <a16:creationId xmlns:a16="http://schemas.microsoft.com/office/drawing/2014/main" id="{BF57A5A0-FD39-49CB-886F-BD37072E0CBF}"/>
                </a:ext>
              </a:extLst>
            </p:cNvPr>
            <p:cNvCxnSpPr>
              <a:cxnSpLocks/>
              <a:endCxn id="11" idx="2"/>
            </p:cNvCxnSpPr>
            <p:nvPr/>
          </p:nvCxnSpPr>
          <p:spPr bwMode="auto">
            <a:xfrm flipV="1">
              <a:off x="1755544" y="2084023"/>
              <a:ext cx="0" cy="107899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1586236" name="Group 1586235">
              <a:extLst>
                <a:ext uri="{FF2B5EF4-FFF2-40B4-BE49-F238E27FC236}">
                  <a16:creationId xmlns:a16="http://schemas.microsoft.com/office/drawing/2014/main" id="{185F3289-2842-4BED-8E12-571B0DB5302F}"/>
                </a:ext>
              </a:extLst>
            </p:cNvPr>
            <p:cNvGrpSpPr/>
            <p:nvPr/>
          </p:nvGrpSpPr>
          <p:grpSpPr>
            <a:xfrm>
              <a:off x="7683272" y="1188117"/>
              <a:ext cx="618991" cy="455305"/>
              <a:chOff x="8239310" y="2262427"/>
              <a:chExt cx="618991" cy="455305"/>
            </a:xfrm>
          </p:grpSpPr>
          <p:sp>
            <p:nvSpPr>
              <p:cNvPr id="185" name="Rectangle: Rounded Corners 184">
                <a:extLst>
                  <a:ext uri="{FF2B5EF4-FFF2-40B4-BE49-F238E27FC236}">
                    <a16:creationId xmlns:a16="http://schemas.microsoft.com/office/drawing/2014/main" id="{CCE48B6B-BFBC-40D9-A173-85DD30260007}"/>
                  </a:ext>
                </a:extLst>
              </p:cNvPr>
              <p:cNvSpPr/>
              <p:nvPr/>
            </p:nvSpPr>
            <p:spPr bwMode="auto">
              <a:xfrm>
                <a:off x="8239310" y="2262427"/>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95" name="Graphic 194">
                <a:extLst>
                  <a:ext uri="{FF2B5EF4-FFF2-40B4-BE49-F238E27FC236}">
                    <a16:creationId xmlns:a16="http://schemas.microsoft.com/office/drawing/2014/main" id="{5D771A11-13EF-43BE-9F43-5D0ED76DA6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11690" y="2361378"/>
                <a:ext cx="274230" cy="257403"/>
              </a:xfrm>
              <a:prstGeom prst="rect">
                <a:avLst/>
              </a:prstGeom>
            </p:spPr>
          </p:pic>
        </p:grpSp>
        <p:sp>
          <p:nvSpPr>
            <p:cNvPr id="197" name="TextBox 196">
              <a:extLst>
                <a:ext uri="{FF2B5EF4-FFF2-40B4-BE49-F238E27FC236}">
                  <a16:creationId xmlns:a16="http://schemas.microsoft.com/office/drawing/2014/main" id="{57D188B4-8FFB-4FB3-ACA9-B58EF14491C6}"/>
                </a:ext>
              </a:extLst>
            </p:cNvPr>
            <p:cNvSpPr txBox="1"/>
            <p:nvPr/>
          </p:nvSpPr>
          <p:spPr>
            <a:xfrm>
              <a:off x="7458546" y="773898"/>
              <a:ext cx="1035613" cy="400109"/>
            </a:xfrm>
            <a:prstGeom prst="rect">
              <a:avLst/>
            </a:prstGeom>
            <a:noFill/>
          </p:spPr>
          <p:txBody>
            <a:bodyPr wrap="square" lIns="34290" tIns="34290" rIns="34290" bIns="34290" rtlCol="0">
              <a:spAutoFit/>
            </a:bodyPr>
            <a:lstStyle/>
            <a:p>
              <a:pPr algn="ctr"/>
              <a:r>
                <a:rPr lang="en-US" sz="750" dirty="0"/>
                <a:t>Data Consumption</a:t>
              </a:r>
            </a:p>
            <a:p>
              <a:pPr algn="ctr"/>
              <a:r>
                <a:rPr lang="en-US" sz="750" dirty="0"/>
                <a:t>(Hive LLAP)</a:t>
              </a:r>
            </a:p>
          </p:txBody>
        </p:sp>
        <p:sp>
          <p:nvSpPr>
            <p:cNvPr id="200" name="TextBox 199">
              <a:extLst>
                <a:ext uri="{FF2B5EF4-FFF2-40B4-BE49-F238E27FC236}">
                  <a16:creationId xmlns:a16="http://schemas.microsoft.com/office/drawing/2014/main" id="{FF66EB5F-8F5B-46F8-9324-03C2D7B83F47}"/>
                </a:ext>
              </a:extLst>
            </p:cNvPr>
            <p:cNvSpPr txBox="1"/>
            <p:nvPr/>
          </p:nvSpPr>
          <p:spPr>
            <a:xfrm>
              <a:off x="7269621" y="1715005"/>
              <a:ext cx="709295" cy="338555"/>
            </a:xfrm>
            <a:prstGeom prst="rect">
              <a:avLst/>
            </a:prstGeom>
            <a:noFill/>
          </p:spPr>
          <p:txBody>
            <a:bodyPr wrap="square" lIns="34290" tIns="34290" rIns="34290" bIns="34290" rtlCol="0">
              <a:spAutoFit/>
            </a:bodyPr>
            <a:lstStyle/>
            <a:p>
              <a:pPr algn="r"/>
              <a:r>
                <a:rPr lang="en-US" sz="600" dirty="0"/>
                <a:t>Data is available for consumption</a:t>
              </a:r>
            </a:p>
          </p:txBody>
        </p:sp>
        <p:cxnSp>
          <p:nvCxnSpPr>
            <p:cNvPr id="67" name="Straight Arrow Connector 66">
              <a:extLst>
                <a:ext uri="{FF2B5EF4-FFF2-40B4-BE49-F238E27FC236}">
                  <a16:creationId xmlns:a16="http://schemas.microsoft.com/office/drawing/2014/main" id="{146AFF60-A81D-4FAC-8672-84B1CB7EC410}"/>
                </a:ext>
              </a:extLst>
            </p:cNvPr>
            <p:cNvCxnSpPr>
              <a:cxnSpLocks/>
              <a:stCxn id="32" idx="3"/>
              <a:endCxn id="202" idx="1"/>
            </p:cNvCxnSpPr>
            <p:nvPr/>
          </p:nvCxnSpPr>
          <p:spPr bwMode="auto">
            <a:xfrm>
              <a:off x="6827397" y="2519311"/>
              <a:ext cx="855875"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8" name="TextBox 207">
              <a:extLst>
                <a:ext uri="{FF2B5EF4-FFF2-40B4-BE49-F238E27FC236}">
                  <a16:creationId xmlns:a16="http://schemas.microsoft.com/office/drawing/2014/main" id="{08292F30-7350-4059-AAD3-0392C7BF6E38}"/>
                </a:ext>
              </a:extLst>
            </p:cNvPr>
            <p:cNvSpPr txBox="1"/>
            <p:nvPr/>
          </p:nvSpPr>
          <p:spPr>
            <a:xfrm>
              <a:off x="6957527" y="2533165"/>
              <a:ext cx="709295" cy="584776"/>
            </a:xfrm>
            <a:prstGeom prst="rect">
              <a:avLst/>
            </a:prstGeom>
            <a:noFill/>
          </p:spPr>
          <p:txBody>
            <a:bodyPr wrap="square" lIns="34290" tIns="34290" rIns="34290" bIns="34290" rtlCol="0">
              <a:spAutoFit/>
            </a:bodyPr>
            <a:lstStyle/>
            <a:p>
              <a:pPr algn="r"/>
              <a:r>
                <a:rPr lang="en-US" sz="600" dirty="0"/>
                <a:t>Access control policies are enforced by Ranger</a:t>
              </a:r>
            </a:p>
          </p:txBody>
        </p:sp>
        <p:cxnSp>
          <p:nvCxnSpPr>
            <p:cNvPr id="72" name="Straight Arrow Connector 71">
              <a:extLst>
                <a:ext uri="{FF2B5EF4-FFF2-40B4-BE49-F238E27FC236}">
                  <a16:creationId xmlns:a16="http://schemas.microsoft.com/office/drawing/2014/main" id="{BBAF6AC2-32D1-4F84-B4E2-C6419350F9E5}"/>
                </a:ext>
              </a:extLst>
            </p:cNvPr>
            <p:cNvCxnSpPr>
              <a:stCxn id="202" idx="0"/>
              <a:endCxn id="185" idx="2"/>
            </p:cNvCxnSpPr>
            <p:nvPr/>
          </p:nvCxnSpPr>
          <p:spPr bwMode="auto">
            <a:xfrm flipV="1">
              <a:off x="7992768" y="1643422"/>
              <a:ext cx="0" cy="648236"/>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85" name="Group 84">
              <a:extLst>
                <a:ext uri="{FF2B5EF4-FFF2-40B4-BE49-F238E27FC236}">
                  <a16:creationId xmlns:a16="http://schemas.microsoft.com/office/drawing/2014/main" id="{86D75677-9F78-45C5-A645-0DE9364889C3}"/>
                </a:ext>
              </a:extLst>
            </p:cNvPr>
            <p:cNvGrpSpPr/>
            <p:nvPr/>
          </p:nvGrpSpPr>
          <p:grpSpPr>
            <a:xfrm>
              <a:off x="7683272" y="2291658"/>
              <a:ext cx="618991" cy="455305"/>
              <a:chOff x="8364344" y="2260250"/>
              <a:chExt cx="618991" cy="455305"/>
            </a:xfrm>
          </p:grpSpPr>
          <p:sp>
            <p:nvSpPr>
              <p:cNvPr id="202" name="Rectangle: Rounded Corners 201">
                <a:extLst>
                  <a:ext uri="{FF2B5EF4-FFF2-40B4-BE49-F238E27FC236}">
                    <a16:creationId xmlns:a16="http://schemas.microsoft.com/office/drawing/2014/main" id="{B82FDC61-474A-450F-8725-A395FD358CC5}"/>
                  </a:ext>
                </a:extLst>
              </p:cNvPr>
              <p:cNvSpPr/>
              <p:nvPr/>
            </p:nvSpPr>
            <p:spPr bwMode="auto">
              <a:xfrm>
                <a:off x="836434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76" name="Picture 75">
                <a:extLst>
                  <a:ext uri="{FF2B5EF4-FFF2-40B4-BE49-F238E27FC236}">
                    <a16:creationId xmlns:a16="http://schemas.microsoft.com/office/drawing/2014/main" id="{D013FA3B-323B-4A6E-ADF0-D2A23356290C}"/>
                  </a:ext>
                </a:extLst>
              </p:cNvPr>
              <p:cNvPicPr>
                <a:picLocks noChangeAspect="1"/>
              </p:cNvPicPr>
              <p:nvPr/>
            </p:nvPicPr>
            <p:blipFill>
              <a:blip r:embed="rId11"/>
              <a:stretch>
                <a:fillRect/>
              </a:stretch>
            </p:blipFill>
            <p:spPr>
              <a:xfrm>
                <a:off x="8468755" y="2343041"/>
                <a:ext cx="410168" cy="289722"/>
              </a:xfrm>
              <a:prstGeom prst="rect">
                <a:avLst/>
              </a:prstGeom>
            </p:spPr>
          </p:pic>
        </p:grpSp>
        <p:cxnSp>
          <p:nvCxnSpPr>
            <p:cNvPr id="53" name="Straight Arrow Connector 52">
              <a:extLst>
                <a:ext uri="{FF2B5EF4-FFF2-40B4-BE49-F238E27FC236}">
                  <a16:creationId xmlns:a16="http://schemas.microsoft.com/office/drawing/2014/main" id="{9A00DF43-6037-41BE-9A8B-9DBF36BF1AC9}"/>
                </a:ext>
              </a:extLst>
            </p:cNvPr>
            <p:cNvCxnSpPr>
              <a:stCxn id="146" idx="0"/>
              <a:endCxn id="202" idx="2"/>
            </p:cNvCxnSpPr>
            <p:nvPr/>
          </p:nvCxnSpPr>
          <p:spPr bwMode="auto">
            <a:xfrm flipV="1">
              <a:off x="7992768" y="2746963"/>
              <a:ext cx="0" cy="87813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5" name="Connector: Elbow 54">
              <a:extLst>
                <a:ext uri="{FF2B5EF4-FFF2-40B4-BE49-F238E27FC236}">
                  <a16:creationId xmlns:a16="http://schemas.microsoft.com/office/drawing/2014/main" id="{AB9130BC-1E55-4EEA-9BBA-39908A8F6837}"/>
                </a:ext>
              </a:extLst>
            </p:cNvPr>
            <p:cNvCxnSpPr>
              <a:stCxn id="159" idx="2"/>
              <a:endCxn id="146" idx="2"/>
            </p:cNvCxnSpPr>
            <p:nvPr/>
          </p:nvCxnSpPr>
          <p:spPr bwMode="auto">
            <a:xfrm rot="16200000" flipH="1">
              <a:off x="6134636" y="2222268"/>
              <a:ext cx="12700" cy="3716263"/>
            </a:xfrm>
            <a:prstGeom prst="bentConnector3">
              <a:avLst>
                <a:gd name="adj1" fmla="val 1800000"/>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1" name="TextBox 150">
              <a:extLst>
                <a:ext uri="{FF2B5EF4-FFF2-40B4-BE49-F238E27FC236}">
                  <a16:creationId xmlns:a16="http://schemas.microsoft.com/office/drawing/2014/main" id="{FED9519B-1954-4DC1-9659-C03E2F50A368}"/>
                </a:ext>
              </a:extLst>
            </p:cNvPr>
            <p:cNvSpPr txBox="1"/>
            <p:nvPr/>
          </p:nvSpPr>
          <p:spPr>
            <a:xfrm>
              <a:off x="6646279" y="4316814"/>
              <a:ext cx="1368599" cy="338555"/>
            </a:xfrm>
            <a:prstGeom prst="rect">
              <a:avLst/>
            </a:prstGeom>
            <a:noFill/>
          </p:spPr>
          <p:txBody>
            <a:bodyPr wrap="square" lIns="34290" tIns="34290" rIns="34290" bIns="34290" rtlCol="0">
              <a:spAutoFit/>
            </a:bodyPr>
            <a:lstStyle/>
            <a:p>
              <a:pPr algn="r"/>
              <a:r>
                <a:rPr lang="en-US" sz="600" dirty="0"/>
                <a:t>Tag information is made available to Ranger through Atlas</a:t>
              </a:r>
            </a:p>
          </p:txBody>
        </p:sp>
        <p:sp>
          <p:nvSpPr>
            <p:cNvPr id="152" name="TextBox 151">
              <a:extLst>
                <a:ext uri="{FF2B5EF4-FFF2-40B4-BE49-F238E27FC236}">
                  <a16:creationId xmlns:a16="http://schemas.microsoft.com/office/drawing/2014/main" id="{C38C258D-E23F-4B02-86C1-B6D3308AF96D}"/>
                </a:ext>
              </a:extLst>
            </p:cNvPr>
            <p:cNvSpPr txBox="1"/>
            <p:nvPr/>
          </p:nvSpPr>
          <p:spPr>
            <a:xfrm>
              <a:off x="769594" y="3088976"/>
              <a:ext cx="813551" cy="584776"/>
            </a:xfrm>
            <a:prstGeom prst="rect">
              <a:avLst/>
            </a:prstGeom>
            <a:noFill/>
          </p:spPr>
          <p:txBody>
            <a:bodyPr wrap="square" lIns="34290" tIns="34290" rIns="34290" bIns="34290" rtlCol="0">
              <a:spAutoFit/>
            </a:bodyPr>
            <a:lstStyle/>
            <a:p>
              <a:pPr algn="r"/>
              <a:r>
                <a:rPr lang="en-US" sz="600" dirty="0"/>
                <a:t>Shared enrichment data is prepared on vendor site and transferred to KP</a:t>
              </a:r>
            </a:p>
          </p:txBody>
        </p:sp>
        <p:sp>
          <p:nvSpPr>
            <p:cNvPr id="155" name="TextBox 154">
              <a:extLst>
                <a:ext uri="{FF2B5EF4-FFF2-40B4-BE49-F238E27FC236}">
                  <a16:creationId xmlns:a16="http://schemas.microsoft.com/office/drawing/2014/main" id="{E87EAABE-56CC-4FD2-B6AE-73B1D1145A5A}"/>
                </a:ext>
              </a:extLst>
            </p:cNvPr>
            <p:cNvSpPr txBox="1"/>
            <p:nvPr/>
          </p:nvSpPr>
          <p:spPr>
            <a:xfrm>
              <a:off x="3249437" y="2533165"/>
              <a:ext cx="701317" cy="461665"/>
            </a:xfrm>
            <a:prstGeom prst="rect">
              <a:avLst/>
            </a:prstGeom>
            <a:noFill/>
          </p:spPr>
          <p:txBody>
            <a:bodyPr wrap="square" lIns="34290" tIns="34290" rIns="34290" bIns="34290" rtlCol="0">
              <a:spAutoFit/>
            </a:bodyPr>
            <a:lstStyle/>
            <a:p>
              <a:pPr algn="r"/>
              <a:r>
                <a:rPr lang="en-US" sz="600" dirty="0"/>
                <a:t>Data Ingestion Framework ingests the data</a:t>
              </a:r>
            </a:p>
          </p:txBody>
        </p:sp>
        <p:grpSp>
          <p:nvGrpSpPr>
            <p:cNvPr id="12" name="Group 11">
              <a:extLst>
                <a:ext uri="{FF2B5EF4-FFF2-40B4-BE49-F238E27FC236}">
                  <a16:creationId xmlns:a16="http://schemas.microsoft.com/office/drawing/2014/main" id="{327C4141-B728-4B4A-93E5-6F5890032FCF}"/>
                </a:ext>
              </a:extLst>
            </p:cNvPr>
            <p:cNvGrpSpPr/>
            <p:nvPr/>
          </p:nvGrpSpPr>
          <p:grpSpPr>
            <a:xfrm>
              <a:off x="7683272" y="3625095"/>
              <a:ext cx="618991" cy="455305"/>
              <a:chOff x="8364344" y="3709372"/>
              <a:chExt cx="618991" cy="455305"/>
            </a:xfrm>
          </p:grpSpPr>
          <p:sp>
            <p:nvSpPr>
              <p:cNvPr id="146" name="Rectangle: Rounded Corners 145">
                <a:extLst>
                  <a:ext uri="{FF2B5EF4-FFF2-40B4-BE49-F238E27FC236}">
                    <a16:creationId xmlns:a16="http://schemas.microsoft.com/office/drawing/2014/main" id="{6A365B4F-DF66-4BFF-B74F-E8F251600393}"/>
                  </a:ext>
                </a:extLst>
              </p:cNvPr>
              <p:cNvSpPr/>
              <p:nvPr/>
            </p:nvSpPr>
            <p:spPr bwMode="auto">
              <a:xfrm>
                <a:off x="8364344"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3" name="Picture 2">
                <a:extLst>
                  <a:ext uri="{FF2B5EF4-FFF2-40B4-BE49-F238E27FC236}">
                    <a16:creationId xmlns:a16="http://schemas.microsoft.com/office/drawing/2014/main" id="{E3A881EF-BEDC-4C90-A135-50E7D25D024A}"/>
                  </a:ext>
                </a:extLst>
              </p:cNvPr>
              <p:cNvPicPr>
                <a:picLocks noChangeAspect="1"/>
              </p:cNvPicPr>
              <p:nvPr/>
            </p:nvPicPr>
            <p:blipFill>
              <a:blip r:embed="rId12"/>
              <a:stretch>
                <a:fillRect/>
              </a:stretch>
            </p:blipFill>
            <p:spPr>
              <a:xfrm>
                <a:off x="8390375" y="3877931"/>
                <a:ext cx="566928" cy="118187"/>
              </a:xfrm>
              <a:prstGeom prst="rect">
                <a:avLst/>
              </a:prstGeom>
            </p:spPr>
          </p:pic>
        </p:grpSp>
        <p:sp>
          <p:nvSpPr>
            <p:cNvPr id="115" name="TextBox 114">
              <a:extLst>
                <a:ext uri="{FF2B5EF4-FFF2-40B4-BE49-F238E27FC236}">
                  <a16:creationId xmlns:a16="http://schemas.microsoft.com/office/drawing/2014/main" id="{C9D6FBE2-6929-477F-9295-DA29C743C3A9}"/>
                </a:ext>
              </a:extLst>
            </p:cNvPr>
            <p:cNvSpPr txBox="1"/>
            <p:nvPr/>
          </p:nvSpPr>
          <p:spPr>
            <a:xfrm>
              <a:off x="5427797" y="3661428"/>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Catalog</a:t>
              </a:r>
            </a:p>
          </p:txBody>
        </p:sp>
        <p:sp>
          <p:nvSpPr>
            <p:cNvPr id="147" name="TextBox 146">
              <a:extLst>
                <a:ext uri="{FF2B5EF4-FFF2-40B4-BE49-F238E27FC236}">
                  <a16:creationId xmlns:a16="http://schemas.microsoft.com/office/drawing/2014/main" id="{D4B956C9-A5C3-4D3C-9E87-888C81EBCFD0}"/>
                </a:ext>
              </a:extLst>
            </p:cNvPr>
            <p:cNvSpPr txBox="1"/>
            <p:nvPr/>
          </p:nvSpPr>
          <p:spPr>
            <a:xfrm>
              <a:off x="3424563" y="3661428"/>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Tagging</a:t>
              </a:r>
            </a:p>
          </p:txBody>
        </p:sp>
        <p:grpSp>
          <p:nvGrpSpPr>
            <p:cNvPr id="21" name="Group 20">
              <a:extLst>
                <a:ext uri="{FF2B5EF4-FFF2-40B4-BE49-F238E27FC236}">
                  <a16:creationId xmlns:a16="http://schemas.microsoft.com/office/drawing/2014/main" id="{7D5EA365-0624-4812-80CC-10F7081A6D6F}"/>
                </a:ext>
              </a:extLst>
            </p:cNvPr>
            <p:cNvGrpSpPr/>
            <p:nvPr/>
          </p:nvGrpSpPr>
          <p:grpSpPr>
            <a:xfrm>
              <a:off x="1446048" y="1628718"/>
              <a:ext cx="618991" cy="455305"/>
              <a:chOff x="525284" y="2260250"/>
              <a:chExt cx="618991" cy="455305"/>
            </a:xfrm>
          </p:grpSpPr>
          <p:sp>
            <p:nvSpPr>
              <p:cNvPr id="11" name="Rectangle: Rounded Corners 10">
                <a:extLst>
                  <a:ext uri="{FF2B5EF4-FFF2-40B4-BE49-F238E27FC236}">
                    <a16:creationId xmlns:a16="http://schemas.microsoft.com/office/drawing/2014/main" id="{BDCA1970-418C-4DDD-8DF8-0CA36D4F0511}"/>
                  </a:ext>
                </a:extLst>
              </p:cNvPr>
              <p:cNvSpPr/>
              <p:nvPr/>
            </p:nvSpPr>
            <p:spPr bwMode="auto">
              <a:xfrm>
                <a:off x="52528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6" name="Picture 6" descr="Image result for apache nifi">
                <a:extLst>
                  <a:ext uri="{FF2B5EF4-FFF2-40B4-BE49-F238E27FC236}">
                    <a16:creationId xmlns:a16="http://schemas.microsoft.com/office/drawing/2014/main" id="{E18378AA-7A67-4647-9D08-FD2360FB06E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7836" y="2346946"/>
                <a:ext cx="426233" cy="29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Straight Connector 12">
              <a:extLst>
                <a:ext uri="{FF2B5EF4-FFF2-40B4-BE49-F238E27FC236}">
                  <a16:creationId xmlns:a16="http://schemas.microsoft.com/office/drawing/2014/main" id="{EF035FD1-0FDD-497C-9201-7E33B85D0D75}"/>
                </a:ext>
              </a:extLst>
            </p:cNvPr>
            <p:cNvCxnSpPr>
              <a:cxnSpLocks/>
            </p:cNvCxnSpPr>
            <p:nvPr/>
          </p:nvCxnSpPr>
          <p:spPr bwMode="auto">
            <a:xfrm>
              <a:off x="963038" y="2776237"/>
              <a:ext cx="2026663" cy="0"/>
            </a:xfrm>
            <a:prstGeom prst="line">
              <a:avLst/>
            </a:prstGeom>
            <a:solidFill>
              <a:schemeClr val="tx2"/>
            </a:solidFill>
            <a:ln w="9525" cap="flat" cmpd="sng" algn="ctr">
              <a:solidFill>
                <a:schemeClr val="bg1">
                  <a:lumMod val="65000"/>
                </a:schemeClr>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7" name="TextBox 156">
              <a:extLst>
                <a:ext uri="{FF2B5EF4-FFF2-40B4-BE49-F238E27FC236}">
                  <a16:creationId xmlns:a16="http://schemas.microsoft.com/office/drawing/2014/main" id="{A89B4EA1-D2AD-42F8-9FD5-0282B732CF4D}"/>
                </a:ext>
              </a:extLst>
            </p:cNvPr>
            <p:cNvSpPr txBox="1"/>
            <p:nvPr/>
          </p:nvSpPr>
          <p:spPr>
            <a:xfrm>
              <a:off x="1775241" y="2912460"/>
              <a:ext cx="773685"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Vendor Site</a:t>
              </a:r>
            </a:p>
          </p:txBody>
        </p:sp>
        <p:sp>
          <p:nvSpPr>
            <p:cNvPr id="158" name="building_7" title="Icon of a building with a curved section protruding from it">
              <a:extLst>
                <a:ext uri="{FF2B5EF4-FFF2-40B4-BE49-F238E27FC236}">
                  <a16:creationId xmlns:a16="http://schemas.microsoft.com/office/drawing/2014/main" id="{5DB02E6F-7956-477B-A8F9-A1B564C8431D}"/>
                </a:ext>
              </a:extLst>
            </p:cNvPr>
            <p:cNvSpPr>
              <a:spLocks noChangeAspect="1" noEditPoints="1"/>
            </p:cNvSpPr>
            <p:nvPr/>
          </p:nvSpPr>
          <p:spPr bwMode="auto">
            <a:xfrm flipH="1">
              <a:off x="2529016" y="2862779"/>
              <a:ext cx="289096" cy="327345"/>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noFill/>
            <a:ln w="15875" cap="sq">
              <a:solidFill>
                <a:srgbClr val="27B4DF"/>
              </a:solid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75" fontAlgn="auto">
                <a:spcBef>
                  <a:spcPts val="0"/>
                </a:spcBef>
                <a:spcAft>
                  <a:spcPts val="0"/>
                </a:spcAft>
                <a:defRPr/>
              </a:pPr>
              <a:endParaRPr lang="en-US" sz="1324" dirty="0">
                <a:ln>
                  <a:solidFill>
                    <a:srgbClr val="FFFFFF"/>
                  </a:solidFill>
                </a:ln>
                <a:noFill/>
                <a:latin typeface="Segoe UI"/>
              </a:endParaRPr>
            </a:p>
          </p:txBody>
        </p:sp>
        <p:sp>
          <p:nvSpPr>
            <p:cNvPr id="161" name="Rectangle: Rounded Corners 160">
              <a:extLst>
                <a:ext uri="{FF2B5EF4-FFF2-40B4-BE49-F238E27FC236}">
                  <a16:creationId xmlns:a16="http://schemas.microsoft.com/office/drawing/2014/main" id="{99BE7DDA-596D-46F8-B8AC-4F1CFEBD3F71}"/>
                </a:ext>
              </a:extLst>
            </p:cNvPr>
            <p:cNvSpPr/>
            <p:nvPr/>
          </p:nvSpPr>
          <p:spPr bwMode="auto">
            <a:xfrm>
              <a:off x="1446048" y="3909069"/>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r>
                <a:rPr lang="en-US" sz="750" dirty="0">
                  <a:solidFill>
                    <a:srgbClr val="000000"/>
                  </a:solidFill>
                  <a:latin typeface="Arial Narrow" charset="0"/>
                  <a:ea typeface="ＭＳ Ｐゴシック" charset="0"/>
                </a:rPr>
                <a:t>Vendor</a:t>
              </a:r>
            </a:p>
          </p:txBody>
        </p:sp>
        <p:sp>
          <p:nvSpPr>
            <p:cNvPr id="163" name="TextBox 162">
              <a:extLst>
                <a:ext uri="{FF2B5EF4-FFF2-40B4-BE49-F238E27FC236}">
                  <a16:creationId xmlns:a16="http://schemas.microsoft.com/office/drawing/2014/main" id="{2C154EC9-503C-442D-A548-DA72057F20DB}"/>
                </a:ext>
              </a:extLst>
            </p:cNvPr>
            <p:cNvSpPr txBox="1"/>
            <p:nvPr/>
          </p:nvSpPr>
          <p:spPr>
            <a:xfrm>
              <a:off x="963038" y="2188816"/>
              <a:ext cx="786051" cy="461665"/>
            </a:xfrm>
            <a:prstGeom prst="rect">
              <a:avLst/>
            </a:prstGeom>
            <a:noFill/>
          </p:spPr>
          <p:txBody>
            <a:bodyPr wrap="square" lIns="34290" tIns="34290" rIns="34290" bIns="34290" rtlCol="0">
              <a:spAutoFit/>
            </a:bodyPr>
            <a:lstStyle/>
            <a:p>
              <a:pPr algn="r"/>
              <a:r>
                <a:rPr lang="en-US" sz="600" dirty="0"/>
                <a:t>Project team places data on Stage Server</a:t>
              </a:r>
            </a:p>
          </p:txBody>
        </p:sp>
        <p:grpSp>
          <p:nvGrpSpPr>
            <p:cNvPr id="45" name="Group 44">
              <a:extLst>
                <a:ext uri="{FF2B5EF4-FFF2-40B4-BE49-F238E27FC236}">
                  <a16:creationId xmlns:a16="http://schemas.microsoft.com/office/drawing/2014/main" id="{57595952-2D46-4980-BF57-DE57D62A6CCD}"/>
                </a:ext>
              </a:extLst>
            </p:cNvPr>
            <p:cNvGrpSpPr/>
            <p:nvPr/>
          </p:nvGrpSpPr>
          <p:grpSpPr>
            <a:xfrm>
              <a:off x="1491369" y="3146256"/>
              <a:ext cx="512382" cy="574817"/>
              <a:chOff x="940501" y="2748375"/>
              <a:chExt cx="512382" cy="574817"/>
            </a:xfrm>
          </p:grpSpPr>
          <p:pic>
            <p:nvPicPr>
              <p:cNvPr id="164" name="Graphic 163" descr="Database">
                <a:extLst>
                  <a:ext uri="{FF2B5EF4-FFF2-40B4-BE49-F238E27FC236}">
                    <a16:creationId xmlns:a16="http://schemas.microsoft.com/office/drawing/2014/main" id="{F5417917-26FD-4F56-AAA4-6C349A0DBA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501" y="2880023"/>
                <a:ext cx="512382" cy="443169"/>
              </a:xfrm>
              <a:prstGeom prst="rect">
                <a:avLst/>
              </a:prstGeom>
            </p:spPr>
          </p:pic>
          <p:pic>
            <p:nvPicPr>
              <p:cNvPr id="166" name="Graphic 165" descr="Single gear">
                <a:extLst>
                  <a:ext uri="{FF2B5EF4-FFF2-40B4-BE49-F238E27FC236}">
                    <a16:creationId xmlns:a16="http://schemas.microsoft.com/office/drawing/2014/main" id="{E7F005CC-FF3D-43D3-8FEA-B34FA19C7A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65461" y="2748375"/>
                <a:ext cx="185833" cy="185833"/>
              </a:xfrm>
              <a:prstGeom prst="rect">
                <a:avLst/>
              </a:prstGeom>
            </p:spPr>
          </p:pic>
          <p:pic>
            <p:nvPicPr>
              <p:cNvPr id="167" name="Graphic 166" descr="Single gear">
                <a:extLst>
                  <a:ext uri="{FF2B5EF4-FFF2-40B4-BE49-F238E27FC236}">
                    <a16:creationId xmlns:a16="http://schemas.microsoft.com/office/drawing/2014/main" id="{40592EB5-AF6E-4EB7-9AB2-93B52A6C69B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1562" y="2803493"/>
                <a:ext cx="238667" cy="238667"/>
              </a:xfrm>
              <a:prstGeom prst="rect">
                <a:avLst/>
              </a:prstGeom>
            </p:spPr>
          </p:pic>
        </p:grpSp>
        <p:pic>
          <p:nvPicPr>
            <p:cNvPr id="160" name="Picture 159">
              <a:extLst>
                <a:ext uri="{FF2B5EF4-FFF2-40B4-BE49-F238E27FC236}">
                  <a16:creationId xmlns:a16="http://schemas.microsoft.com/office/drawing/2014/main" id="{F9DDEBAD-6BFB-4910-A83F-476789E6C7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84204" y="1399076"/>
              <a:ext cx="210678" cy="210678"/>
            </a:xfrm>
            <a:prstGeom prst="rect">
              <a:avLst/>
            </a:prstGeom>
          </p:spPr>
        </p:pic>
        <p:cxnSp>
          <p:nvCxnSpPr>
            <p:cNvPr id="8" name="Connector: Elbow 7">
              <a:extLst>
                <a:ext uri="{FF2B5EF4-FFF2-40B4-BE49-F238E27FC236}">
                  <a16:creationId xmlns:a16="http://schemas.microsoft.com/office/drawing/2014/main" id="{C691657D-4370-4B68-802F-DE62B5446BFB}"/>
                </a:ext>
              </a:extLst>
            </p:cNvPr>
            <p:cNvCxnSpPr>
              <a:cxnSpLocks/>
              <a:endCxn id="14" idx="1"/>
            </p:cNvCxnSpPr>
            <p:nvPr/>
          </p:nvCxnSpPr>
          <p:spPr bwMode="auto">
            <a:xfrm>
              <a:off x="3109055" y="1856371"/>
              <a:ext cx="857954" cy="662940"/>
            </a:xfrm>
            <a:prstGeom prst="bentConnector3">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0D962DA5-94C7-49F8-93D8-6193699E6A61}"/>
                </a:ext>
              </a:extLst>
            </p:cNvPr>
            <p:cNvCxnSpPr>
              <a:cxnSpLocks/>
            </p:cNvCxnSpPr>
            <p:nvPr/>
          </p:nvCxnSpPr>
          <p:spPr bwMode="auto">
            <a:xfrm flipV="1">
              <a:off x="1755544" y="3688373"/>
              <a:ext cx="0" cy="224689"/>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62" name="Oval 161">
              <a:extLst>
                <a:ext uri="{FF2B5EF4-FFF2-40B4-BE49-F238E27FC236}">
                  <a16:creationId xmlns:a16="http://schemas.microsoft.com/office/drawing/2014/main" id="{ECFA72E8-238A-4EB6-B1EC-FB16C034C748}"/>
                </a:ext>
              </a:extLst>
            </p:cNvPr>
            <p:cNvSpPr>
              <a:spLocks noChangeAspect="1"/>
            </p:cNvSpPr>
            <p:nvPr/>
          </p:nvSpPr>
          <p:spPr bwMode="auto">
            <a:xfrm>
              <a:off x="635450" y="3119678"/>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a:t>
              </a:r>
            </a:p>
          </p:txBody>
        </p:sp>
        <p:sp>
          <p:nvSpPr>
            <p:cNvPr id="168" name="Oval 167">
              <a:extLst>
                <a:ext uri="{FF2B5EF4-FFF2-40B4-BE49-F238E27FC236}">
                  <a16:creationId xmlns:a16="http://schemas.microsoft.com/office/drawing/2014/main" id="{83BE9B64-08B4-4824-B749-978D86476B35}"/>
                </a:ext>
              </a:extLst>
            </p:cNvPr>
            <p:cNvSpPr>
              <a:spLocks noChangeAspect="1"/>
            </p:cNvSpPr>
            <p:nvPr/>
          </p:nvSpPr>
          <p:spPr bwMode="auto">
            <a:xfrm>
              <a:off x="1036511" y="2219920"/>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2</a:t>
              </a:r>
            </a:p>
          </p:txBody>
        </p:sp>
        <p:sp>
          <p:nvSpPr>
            <p:cNvPr id="170" name="Oval 169">
              <a:extLst>
                <a:ext uri="{FF2B5EF4-FFF2-40B4-BE49-F238E27FC236}">
                  <a16:creationId xmlns:a16="http://schemas.microsoft.com/office/drawing/2014/main" id="{A4D3368C-C3E9-474F-8FEF-EC52509369C2}"/>
                </a:ext>
              </a:extLst>
            </p:cNvPr>
            <p:cNvSpPr>
              <a:spLocks noChangeAspect="1"/>
            </p:cNvSpPr>
            <p:nvPr/>
          </p:nvSpPr>
          <p:spPr bwMode="auto">
            <a:xfrm>
              <a:off x="2144275" y="1909976"/>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3</a:t>
              </a:r>
            </a:p>
          </p:txBody>
        </p:sp>
        <p:sp>
          <p:nvSpPr>
            <p:cNvPr id="171" name="Oval 170">
              <a:extLst>
                <a:ext uri="{FF2B5EF4-FFF2-40B4-BE49-F238E27FC236}">
                  <a16:creationId xmlns:a16="http://schemas.microsoft.com/office/drawing/2014/main" id="{D3475536-9DF4-4F9F-91F9-55EFCB7B4745}"/>
                </a:ext>
              </a:extLst>
            </p:cNvPr>
            <p:cNvSpPr>
              <a:spLocks noChangeAspect="1"/>
            </p:cNvSpPr>
            <p:nvPr/>
          </p:nvSpPr>
          <p:spPr bwMode="auto">
            <a:xfrm>
              <a:off x="3176078" y="2565084"/>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4</a:t>
              </a:r>
            </a:p>
          </p:txBody>
        </p:sp>
        <p:sp>
          <p:nvSpPr>
            <p:cNvPr id="172" name="Oval 171">
              <a:extLst>
                <a:ext uri="{FF2B5EF4-FFF2-40B4-BE49-F238E27FC236}">
                  <a16:creationId xmlns:a16="http://schemas.microsoft.com/office/drawing/2014/main" id="{ECD3408D-0DF0-4C2E-9918-ECB0AEF0422A}"/>
                </a:ext>
              </a:extLst>
            </p:cNvPr>
            <p:cNvSpPr>
              <a:spLocks noChangeAspect="1"/>
            </p:cNvSpPr>
            <p:nvPr/>
          </p:nvSpPr>
          <p:spPr bwMode="auto">
            <a:xfrm>
              <a:off x="4334915" y="3180906"/>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5</a:t>
              </a:r>
            </a:p>
          </p:txBody>
        </p:sp>
        <p:sp>
          <p:nvSpPr>
            <p:cNvPr id="174" name="Oval 173">
              <a:extLst>
                <a:ext uri="{FF2B5EF4-FFF2-40B4-BE49-F238E27FC236}">
                  <a16:creationId xmlns:a16="http://schemas.microsoft.com/office/drawing/2014/main" id="{5DD492C0-DBAC-4DC0-B569-BEA1200CC2D5}"/>
                </a:ext>
              </a:extLst>
            </p:cNvPr>
            <p:cNvSpPr>
              <a:spLocks noChangeAspect="1"/>
            </p:cNvSpPr>
            <p:nvPr/>
          </p:nvSpPr>
          <p:spPr bwMode="auto">
            <a:xfrm>
              <a:off x="4845282" y="2565084"/>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6</a:t>
              </a:r>
            </a:p>
          </p:txBody>
        </p:sp>
        <p:sp>
          <p:nvSpPr>
            <p:cNvPr id="175" name="Oval 174">
              <a:extLst>
                <a:ext uri="{FF2B5EF4-FFF2-40B4-BE49-F238E27FC236}">
                  <a16:creationId xmlns:a16="http://schemas.microsoft.com/office/drawing/2014/main" id="{2D72F23F-C236-4B06-A0BD-5B7E880B9E92}"/>
                </a:ext>
              </a:extLst>
            </p:cNvPr>
            <p:cNvSpPr>
              <a:spLocks noChangeAspect="1"/>
            </p:cNvSpPr>
            <p:nvPr/>
          </p:nvSpPr>
          <p:spPr bwMode="auto">
            <a:xfrm>
              <a:off x="6299991" y="3180906"/>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7</a:t>
              </a:r>
            </a:p>
          </p:txBody>
        </p:sp>
        <p:sp>
          <p:nvSpPr>
            <p:cNvPr id="176" name="Oval 175">
              <a:extLst>
                <a:ext uri="{FF2B5EF4-FFF2-40B4-BE49-F238E27FC236}">
                  <a16:creationId xmlns:a16="http://schemas.microsoft.com/office/drawing/2014/main" id="{FB2F0676-4502-49A0-AAFF-9BFDFABCDA6F}"/>
                </a:ext>
              </a:extLst>
            </p:cNvPr>
            <p:cNvSpPr>
              <a:spLocks noChangeAspect="1"/>
            </p:cNvSpPr>
            <p:nvPr/>
          </p:nvSpPr>
          <p:spPr bwMode="auto">
            <a:xfrm>
              <a:off x="6542100" y="4354332"/>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8</a:t>
              </a:r>
            </a:p>
          </p:txBody>
        </p:sp>
        <p:sp>
          <p:nvSpPr>
            <p:cNvPr id="177" name="Oval 176">
              <a:extLst>
                <a:ext uri="{FF2B5EF4-FFF2-40B4-BE49-F238E27FC236}">
                  <a16:creationId xmlns:a16="http://schemas.microsoft.com/office/drawing/2014/main" id="{DB76F814-7A57-4942-A04B-8B2521FC75C8}"/>
                </a:ext>
              </a:extLst>
            </p:cNvPr>
            <p:cNvSpPr>
              <a:spLocks noChangeAspect="1"/>
            </p:cNvSpPr>
            <p:nvPr/>
          </p:nvSpPr>
          <p:spPr bwMode="auto">
            <a:xfrm>
              <a:off x="6894422" y="2565084"/>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9</a:t>
              </a:r>
            </a:p>
          </p:txBody>
        </p:sp>
        <p:sp>
          <p:nvSpPr>
            <p:cNvPr id="178" name="Oval 177">
              <a:extLst>
                <a:ext uri="{FF2B5EF4-FFF2-40B4-BE49-F238E27FC236}">
                  <a16:creationId xmlns:a16="http://schemas.microsoft.com/office/drawing/2014/main" id="{775DDB09-A7FC-439D-8FF5-8DA9DE0FEE4A}"/>
                </a:ext>
              </a:extLst>
            </p:cNvPr>
            <p:cNvSpPr>
              <a:spLocks noChangeAspect="1"/>
            </p:cNvSpPr>
            <p:nvPr/>
          </p:nvSpPr>
          <p:spPr bwMode="auto">
            <a:xfrm>
              <a:off x="7131450" y="1749281"/>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10</a:t>
              </a:r>
            </a:p>
          </p:txBody>
        </p:sp>
        <p:sp>
          <p:nvSpPr>
            <p:cNvPr id="173" name="TextBox 172">
              <a:extLst>
                <a:ext uri="{FF2B5EF4-FFF2-40B4-BE49-F238E27FC236}">
                  <a16:creationId xmlns:a16="http://schemas.microsoft.com/office/drawing/2014/main" id="{6DAAD970-3F83-44B4-9ADC-F7AB5FD0E70B}"/>
                </a:ext>
              </a:extLst>
            </p:cNvPr>
            <p:cNvSpPr txBox="1"/>
            <p:nvPr/>
          </p:nvSpPr>
          <p:spPr>
            <a:xfrm>
              <a:off x="8324863" y="2312745"/>
              <a:ext cx="474907" cy="400109"/>
            </a:xfrm>
            <a:prstGeom prst="rect">
              <a:avLst/>
            </a:prstGeom>
            <a:noFill/>
          </p:spPr>
          <p:txBody>
            <a:bodyPr wrap="square" lIns="34290" tIns="34290" rIns="34290" bIns="34290" rtlCol="0">
              <a:spAutoFit/>
            </a:bodyPr>
            <a:lstStyle/>
            <a:p>
              <a:pPr algn="ctr"/>
              <a:r>
                <a:rPr lang="en-US" sz="750" dirty="0"/>
                <a:t>Data Security</a:t>
              </a:r>
            </a:p>
          </p:txBody>
        </p:sp>
      </p:grpSp>
    </p:spTree>
    <p:custDataLst>
      <p:tags r:id="rId1"/>
    </p:custDataLst>
    <p:extLst>
      <p:ext uri="{BB962C8B-B14F-4D97-AF65-F5344CB8AC3E}">
        <p14:creationId xmlns:p14="http://schemas.microsoft.com/office/powerpoint/2010/main" val="60841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a:extLst>
              <a:ext uri="{FF2B5EF4-FFF2-40B4-BE49-F238E27FC236}">
                <a16:creationId xmlns:a16="http://schemas.microsoft.com/office/drawing/2014/main" id="{19EF98F5-F3F4-4699-8E24-57A5D43D2514}"/>
              </a:ext>
            </a:extLst>
          </p:cNvPr>
          <p:cNvSpPr>
            <a:spLocks noGrp="1" noChangeArrowheads="1"/>
          </p:cNvSpPr>
          <p:nvPr>
            <p:ph type="title"/>
          </p:nvPr>
        </p:nvSpPr>
        <p:spPr/>
        <p:txBody>
          <a:bodyPr/>
          <a:lstStyle/>
          <a:p>
            <a:pPr eaLnBrk="1" hangingPunct="1">
              <a:defRPr/>
            </a:pPr>
            <a:r>
              <a:rPr lang="en-US" dirty="0">
                <a:ea typeface="+mj-ea"/>
              </a:rPr>
              <a:t>Solution Pattern (Hybrid) </a:t>
            </a:r>
            <a:r>
              <a:rPr lang="en-US" dirty="0"/>
              <a:t>(10 of 10)</a:t>
            </a:r>
            <a:endParaRPr lang="en-US" dirty="0">
              <a:ea typeface="+mj-ea"/>
            </a:endParaRPr>
          </a:p>
        </p:txBody>
      </p:sp>
      <p:sp>
        <p:nvSpPr>
          <p:cNvPr id="5" name="Rectangle 5">
            <a:extLst>
              <a:ext uri="{FF2B5EF4-FFF2-40B4-BE49-F238E27FC236}">
                <a16:creationId xmlns:a16="http://schemas.microsoft.com/office/drawing/2014/main" id="{D68993BB-4020-9D43-A1F2-7195465F1659}"/>
              </a:ext>
            </a:extLst>
          </p:cNvPr>
          <p:cNvSpPr>
            <a:spLocks noGrp="1" noChangeArrowheads="1"/>
          </p:cNvSpPr>
          <p:nvPr>
            <p:ph type="sldNum" sz="quarter" idx="4"/>
          </p:nvPr>
        </p:nvSpPr>
        <p:spPr bwMode="gray">
          <a:xfrm>
            <a:off x="3099341" y="4857750"/>
            <a:ext cx="647700" cy="12978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51435" tIns="25718" rIns="51435" bIns="25718" numCol="1" anchor="t" anchorCtr="0" compatLnSpc="1">
            <a:prstTxWarp prst="textNoShape">
              <a:avLst/>
            </a:prstTxWarp>
            <a:spAutoFit/>
          </a:bodyPr>
          <a:lstStyle>
            <a:lvl1pPr algn="ctr" eaLnBrk="1" hangingPunct="1">
              <a:defRPr sz="506" b="0" i="0" smtClean="0">
                <a:solidFill>
                  <a:schemeClr val="bg1">
                    <a:lumMod val="50000"/>
                  </a:schemeClr>
                </a:solidFill>
                <a:latin typeface="Arial" panose="020B0604020202020204" pitchFamily="34" charset="0"/>
                <a:cs typeface="Arial" panose="020B0604020202020204" pitchFamily="34" charset="0"/>
              </a:defRPr>
            </a:lvl1pPr>
          </a:lstStyle>
          <a:p>
            <a:pPr>
              <a:defRPr/>
            </a:pPr>
            <a:r>
              <a:rPr lang="en-US" altLang="en-US" dirty="0"/>
              <a:t>::  </a:t>
            </a:r>
            <a:fld id="{53E68406-C1E0-4E33-86B1-64ADBA32BFC5}" type="slidenum">
              <a:rPr lang="en-US" altLang="en-US" smtClean="0"/>
              <a:pPr>
                <a:defRPr/>
              </a:pPr>
              <a:t>16</a:t>
            </a:fld>
            <a:r>
              <a:rPr lang="en-US" altLang="en-US" dirty="0"/>
              <a:t>  ::</a:t>
            </a:r>
          </a:p>
        </p:txBody>
      </p:sp>
      <p:sp>
        <p:nvSpPr>
          <p:cNvPr id="209" name="Content Placeholder 2">
            <a:extLst>
              <a:ext uri="{FF2B5EF4-FFF2-40B4-BE49-F238E27FC236}">
                <a16:creationId xmlns:a16="http://schemas.microsoft.com/office/drawing/2014/main" id="{DCDEF4AE-80B0-4BDE-A488-E16B157F24FD}"/>
              </a:ext>
            </a:extLst>
          </p:cNvPr>
          <p:cNvSpPr>
            <a:spLocks noGrp="1"/>
          </p:cNvSpPr>
          <p:nvPr>
            <p:ph idx="1"/>
          </p:nvPr>
        </p:nvSpPr>
        <p:spPr>
          <a:xfrm>
            <a:off x="164592" y="1160636"/>
            <a:ext cx="6343650" cy="415498"/>
          </a:xfrm>
        </p:spPr>
        <p:txBody>
          <a:bodyPr wrap="square">
            <a:spAutoFit/>
          </a:bodyPr>
          <a:lstStyle/>
          <a:p>
            <a:pPr marL="170260" indent="-170260">
              <a:spcAft>
                <a:spcPts val="450"/>
              </a:spcAft>
              <a:buFont typeface="Arial" panose="020B0604020202020204" pitchFamily="34" charset="0"/>
              <a:buChar char="•"/>
            </a:pPr>
            <a:r>
              <a:rPr lang="en-US" sz="1050" dirty="0"/>
              <a:t>Solutions may combine the use of several solution patterns, e.g., enriched data from a vendor that is further transformed on the ADF.</a:t>
            </a:r>
          </a:p>
        </p:txBody>
      </p:sp>
      <p:grpSp>
        <p:nvGrpSpPr>
          <p:cNvPr id="23" name="Group 22">
            <a:extLst>
              <a:ext uri="{FF2B5EF4-FFF2-40B4-BE49-F238E27FC236}">
                <a16:creationId xmlns:a16="http://schemas.microsoft.com/office/drawing/2014/main" id="{419A9F62-4DCE-4705-A4AD-DCB0B720ABE7}"/>
              </a:ext>
            </a:extLst>
          </p:cNvPr>
          <p:cNvGrpSpPr/>
          <p:nvPr/>
        </p:nvGrpSpPr>
        <p:grpSpPr>
          <a:xfrm>
            <a:off x="265496" y="1471138"/>
            <a:ext cx="6347021" cy="2803278"/>
            <a:chOff x="353995" y="1104267"/>
            <a:chExt cx="8462694" cy="3737705"/>
          </a:xfrm>
        </p:grpSpPr>
        <p:sp>
          <p:nvSpPr>
            <p:cNvPr id="197" name="TextBox 196">
              <a:extLst>
                <a:ext uri="{FF2B5EF4-FFF2-40B4-BE49-F238E27FC236}">
                  <a16:creationId xmlns:a16="http://schemas.microsoft.com/office/drawing/2014/main" id="{57D188B4-8FFB-4FB3-ACA9-B58EF14491C6}"/>
                </a:ext>
              </a:extLst>
            </p:cNvPr>
            <p:cNvSpPr txBox="1"/>
            <p:nvPr/>
          </p:nvSpPr>
          <p:spPr>
            <a:xfrm>
              <a:off x="7401770" y="1104267"/>
              <a:ext cx="1035613" cy="400109"/>
            </a:xfrm>
            <a:prstGeom prst="rect">
              <a:avLst/>
            </a:prstGeom>
            <a:noFill/>
          </p:spPr>
          <p:txBody>
            <a:bodyPr wrap="square" lIns="34290" tIns="34290" rIns="34290" bIns="34290" rtlCol="0">
              <a:spAutoFit/>
            </a:bodyPr>
            <a:lstStyle/>
            <a:p>
              <a:pPr algn="ctr"/>
              <a:r>
                <a:rPr lang="en-US" sz="750" dirty="0"/>
                <a:t>Data Consumption</a:t>
              </a:r>
            </a:p>
            <a:p>
              <a:pPr algn="ctr"/>
              <a:r>
                <a:rPr lang="en-US" sz="750" dirty="0"/>
                <a:t>(Hive LLAP)</a:t>
              </a:r>
            </a:p>
          </p:txBody>
        </p:sp>
        <p:cxnSp>
          <p:nvCxnSpPr>
            <p:cNvPr id="6" name="Straight Connector 5">
              <a:extLst>
                <a:ext uri="{FF2B5EF4-FFF2-40B4-BE49-F238E27FC236}">
                  <a16:creationId xmlns:a16="http://schemas.microsoft.com/office/drawing/2014/main" id="{FC37D26A-E1AC-4E72-A6A5-7660F582B4A5}"/>
                </a:ext>
              </a:extLst>
            </p:cNvPr>
            <p:cNvCxnSpPr>
              <a:cxnSpLocks/>
            </p:cNvCxnSpPr>
            <p:nvPr/>
          </p:nvCxnSpPr>
          <p:spPr bwMode="auto">
            <a:xfrm>
              <a:off x="2380658" y="1178861"/>
              <a:ext cx="0" cy="3663109"/>
            </a:xfrm>
            <a:prstGeom prst="line">
              <a:avLst/>
            </a:prstGeom>
            <a:solidFill>
              <a:schemeClr val="tx2"/>
            </a:solidFill>
            <a:ln w="9525" cap="flat" cmpd="sng" algn="ctr">
              <a:solidFill>
                <a:schemeClr val="bg1">
                  <a:lumMod val="65000"/>
                </a:schemeClr>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1" name="TextBox 150">
              <a:extLst>
                <a:ext uri="{FF2B5EF4-FFF2-40B4-BE49-F238E27FC236}">
                  <a16:creationId xmlns:a16="http://schemas.microsoft.com/office/drawing/2014/main" id="{FED9519B-1954-4DC1-9659-C03E2F50A368}"/>
                </a:ext>
              </a:extLst>
            </p:cNvPr>
            <p:cNvSpPr txBox="1"/>
            <p:nvPr/>
          </p:nvSpPr>
          <p:spPr>
            <a:xfrm>
              <a:off x="5256423" y="4503417"/>
              <a:ext cx="1368599" cy="338555"/>
            </a:xfrm>
            <a:prstGeom prst="rect">
              <a:avLst/>
            </a:prstGeom>
            <a:noFill/>
          </p:spPr>
          <p:txBody>
            <a:bodyPr wrap="square" lIns="34290" tIns="34290" rIns="34290" bIns="34290" rtlCol="0">
              <a:spAutoFit/>
            </a:bodyPr>
            <a:lstStyle/>
            <a:p>
              <a:pPr algn="r"/>
              <a:r>
                <a:rPr lang="en-US" sz="600" dirty="0"/>
                <a:t>Tag information is made available to Ranger through Atlas</a:t>
              </a:r>
            </a:p>
          </p:txBody>
        </p:sp>
        <p:sp>
          <p:nvSpPr>
            <p:cNvPr id="2" name="TextBox 1">
              <a:extLst>
                <a:ext uri="{FF2B5EF4-FFF2-40B4-BE49-F238E27FC236}">
                  <a16:creationId xmlns:a16="http://schemas.microsoft.com/office/drawing/2014/main" id="{2ECEA04A-2D78-43D3-BD2C-D1AED06B2461}"/>
                </a:ext>
              </a:extLst>
            </p:cNvPr>
            <p:cNvSpPr txBox="1"/>
            <p:nvPr/>
          </p:nvSpPr>
          <p:spPr>
            <a:xfrm>
              <a:off x="925295" y="1557352"/>
              <a:ext cx="447131" cy="400109"/>
            </a:xfrm>
            <a:prstGeom prst="rect">
              <a:avLst/>
            </a:prstGeom>
            <a:noFill/>
          </p:spPr>
          <p:txBody>
            <a:bodyPr wrap="none" lIns="34290" tIns="34290" rIns="34290" bIns="34290" rtlCol="0">
              <a:spAutoFit/>
            </a:bodyPr>
            <a:lstStyle/>
            <a:p>
              <a:pPr algn="ctr"/>
              <a:r>
                <a:rPr lang="en-US" sz="750" dirty="0"/>
                <a:t>Data</a:t>
              </a:r>
            </a:p>
            <a:p>
              <a:pPr algn="ctr"/>
              <a:r>
                <a:rPr lang="en-US" sz="750" dirty="0"/>
                <a:t>Staging</a:t>
              </a:r>
            </a:p>
          </p:txBody>
        </p:sp>
        <p:sp>
          <p:nvSpPr>
            <p:cNvPr id="15" name="TextBox 14">
              <a:extLst>
                <a:ext uri="{FF2B5EF4-FFF2-40B4-BE49-F238E27FC236}">
                  <a16:creationId xmlns:a16="http://schemas.microsoft.com/office/drawing/2014/main" id="{3AE6569C-BE7F-4223-8556-EAD733FE0F6D}"/>
                </a:ext>
              </a:extLst>
            </p:cNvPr>
            <p:cNvSpPr txBox="1"/>
            <p:nvPr/>
          </p:nvSpPr>
          <p:spPr>
            <a:xfrm>
              <a:off x="3695571" y="2207927"/>
              <a:ext cx="769869" cy="400109"/>
            </a:xfrm>
            <a:prstGeom prst="rect">
              <a:avLst/>
            </a:prstGeom>
            <a:noFill/>
          </p:spPr>
          <p:txBody>
            <a:bodyPr wrap="none" lIns="34290" tIns="34290" rIns="34290" bIns="34290" rtlCol="0">
              <a:spAutoFit/>
            </a:bodyPr>
            <a:lstStyle/>
            <a:p>
              <a:pPr algn="ctr"/>
              <a:r>
                <a:rPr lang="en-US" sz="750" dirty="0"/>
                <a:t>Data Ingestion</a:t>
              </a:r>
            </a:p>
            <a:p>
              <a:pPr algn="ctr"/>
              <a:r>
                <a:rPr lang="en-US" sz="750" dirty="0"/>
                <a:t>Framework</a:t>
              </a:r>
            </a:p>
          </p:txBody>
        </p:sp>
        <p:grpSp>
          <p:nvGrpSpPr>
            <p:cNvPr id="46" name="Group 45">
              <a:extLst>
                <a:ext uri="{FF2B5EF4-FFF2-40B4-BE49-F238E27FC236}">
                  <a16:creationId xmlns:a16="http://schemas.microsoft.com/office/drawing/2014/main" id="{88E02DCC-13A8-45AE-9A51-27E9870BCFA1}"/>
                </a:ext>
              </a:extLst>
            </p:cNvPr>
            <p:cNvGrpSpPr/>
            <p:nvPr/>
          </p:nvGrpSpPr>
          <p:grpSpPr>
            <a:xfrm>
              <a:off x="3357966" y="2622027"/>
              <a:ext cx="618991" cy="455305"/>
              <a:chOff x="3960438" y="2103509"/>
              <a:chExt cx="967106" cy="682082"/>
            </a:xfrm>
          </p:grpSpPr>
          <p:sp>
            <p:nvSpPr>
              <p:cNvPr id="14" name="Rectangle: Rounded Corners 13">
                <a:extLst>
                  <a:ext uri="{FF2B5EF4-FFF2-40B4-BE49-F238E27FC236}">
                    <a16:creationId xmlns:a16="http://schemas.microsoft.com/office/drawing/2014/main" id="{92892E67-E5F3-4DD6-AC8F-FC2D254818FA}"/>
                  </a:ext>
                </a:extLst>
              </p:cNvPr>
              <p:cNvSpPr/>
              <p:nvPr/>
            </p:nvSpPr>
            <p:spPr bwMode="auto">
              <a:xfrm>
                <a:off x="3960438" y="2103509"/>
                <a:ext cx="967106" cy="682082"/>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7" name="Picture 4">
                <a:extLst>
                  <a:ext uri="{FF2B5EF4-FFF2-40B4-BE49-F238E27FC236}">
                    <a16:creationId xmlns:a16="http://schemas.microsoft.com/office/drawing/2014/main" id="{23F1112B-07ED-441F-BAB0-3EEF950A5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286" y="2165216"/>
                <a:ext cx="429409" cy="226632"/>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BF00F522-84C9-4F68-917A-B207E1FD2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3104" y="2474617"/>
                <a:ext cx="521774" cy="260888"/>
              </a:xfrm>
              <a:prstGeom prst="rect">
                <a:avLst/>
              </a:prstGeom>
            </p:spPr>
          </p:pic>
        </p:grpSp>
        <p:sp>
          <p:nvSpPr>
            <p:cNvPr id="33" name="TextBox 32">
              <a:extLst>
                <a:ext uri="{FF2B5EF4-FFF2-40B4-BE49-F238E27FC236}">
                  <a16:creationId xmlns:a16="http://schemas.microsoft.com/office/drawing/2014/main" id="{FC35AD24-E86A-40DA-BBAA-95FE9D73D598}"/>
                </a:ext>
              </a:extLst>
            </p:cNvPr>
            <p:cNvSpPr txBox="1"/>
            <p:nvPr/>
          </p:nvSpPr>
          <p:spPr>
            <a:xfrm>
              <a:off x="5319596" y="2207927"/>
              <a:ext cx="1496564" cy="400109"/>
            </a:xfrm>
            <a:prstGeom prst="rect">
              <a:avLst/>
            </a:prstGeom>
            <a:noFill/>
          </p:spPr>
          <p:txBody>
            <a:bodyPr wrap="none" lIns="34290" tIns="34290" rIns="34290" bIns="34290" rtlCol="0">
              <a:spAutoFit/>
            </a:bodyPr>
            <a:lstStyle/>
            <a:p>
              <a:pPr algn="ctr"/>
              <a:r>
                <a:rPr lang="en-US" sz="750" dirty="0"/>
                <a:t>Data Preparation and Delivery</a:t>
              </a:r>
            </a:p>
            <a:p>
              <a:pPr algn="ctr"/>
              <a:r>
                <a:rPr lang="en-US" sz="750" dirty="0"/>
                <a:t>(Enriched Zone)</a:t>
              </a:r>
            </a:p>
          </p:txBody>
        </p:sp>
        <p:sp>
          <p:nvSpPr>
            <p:cNvPr id="48" name="Rectangle 47">
              <a:extLst>
                <a:ext uri="{FF2B5EF4-FFF2-40B4-BE49-F238E27FC236}">
                  <a16:creationId xmlns:a16="http://schemas.microsoft.com/office/drawing/2014/main" id="{967806D1-6BBD-463F-A8CD-4A976550CA2A}"/>
                </a:ext>
              </a:extLst>
            </p:cNvPr>
            <p:cNvSpPr/>
            <p:nvPr/>
          </p:nvSpPr>
          <p:spPr bwMode="auto">
            <a:xfrm rot="16200000">
              <a:off x="1846836" y="2067802"/>
              <a:ext cx="1059403" cy="246949"/>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750" dirty="0">
                  <a:solidFill>
                    <a:srgbClr val="000000"/>
                  </a:solidFill>
                  <a:latin typeface="Arial Narrow" charset="0"/>
                  <a:ea typeface="ＭＳ Ｐゴシック" charset="0"/>
                </a:rPr>
                <a:t>ExpressRoute</a:t>
              </a:r>
            </a:p>
          </p:txBody>
        </p:sp>
        <p:sp>
          <p:nvSpPr>
            <p:cNvPr id="77" name="TextBox 76">
              <a:extLst>
                <a:ext uri="{FF2B5EF4-FFF2-40B4-BE49-F238E27FC236}">
                  <a16:creationId xmlns:a16="http://schemas.microsoft.com/office/drawing/2014/main" id="{259345B9-568C-4055-BEAC-5816119B9B54}"/>
                </a:ext>
              </a:extLst>
            </p:cNvPr>
            <p:cNvSpPr txBox="1"/>
            <p:nvPr/>
          </p:nvSpPr>
          <p:spPr>
            <a:xfrm>
              <a:off x="1534166" y="2196533"/>
              <a:ext cx="689365" cy="584776"/>
            </a:xfrm>
            <a:prstGeom prst="rect">
              <a:avLst/>
            </a:prstGeom>
            <a:noFill/>
          </p:spPr>
          <p:txBody>
            <a:bodyPr wrap="square" lIns="34290" tIns="34290" rIns="34290" bIns="34290" rtlCol="0">
              <a:spAutoFit/>
            </a:bodyPr>
            <a:lstStyle/>
            <a:p>
              <a:pPr algn="r"/>
              <a:r>
                <a:rPr lang="en-US" sz="600" dirty="0"/>
                <a:t>File Watcher picks up the data and sends it to the ADF</a:t>
              </a:r>
            </a:p>
          </p:txBody>
        </p:sp>
        <p:sp>
          <p:nvSpPr>
            <p:cNvPr id="83" name="TextBox 82">
              <a:extLst>
                <a:ext uri="{FF2B5EF4-FFF2-40B4-BE49-F238E27FC236}">
                  <a16:creationId xmlns:a16="http://schemas.microsoft.com/office/drawing/2014/main" id="{2B8DB4F6-0328-4308-8DEB-32D0FF5E2562}"/>
                </a:ext>
              </a:extLst>
            </p:cNvPr>
            <p:cNvSpPr txBox="1"/>
            <p:nvPr/>
          </p:nvSpPr>
          <p:spPr>
            <a:xfrm>
              <a:off x="4146345" y="2863534"/>
              <a:ext cx="1120589" cy="461665"/>
            </a:xfrm>
            <a:prstGeom prst="rect">
              <a:avLst/>
            </a:prstGeom>
            <a:noFill/>
          </p:spPr>
          <p:txBody>
            <a:bodyPr wrap="square" lIns="34290" tIns="34290" rIns="34290" bIns="34290" rtlCol="0">
              <a:spAutoFit/>
            </a:bodyPr>
            <a:lstStyle/>
            <a:p>
              <a:pPr algn="r"/>
              <a:r>
                <a:rPr lang="en-US" sz="600" dirty="0"/>
                <a:t>Data is prepared, loaded, reviewed, and published in the Enriched Zone</a:t>
              </a:r>
            </a:p>
          </p:txBody>
        </p:sp>
        <p:cxnSp>
          <p:nvCxnSpPr>
            <p:cNvPr id="1586194" name="Straight Arrow Connector 1586193">
              <a:extLst>
                <a:ext uri="{FF2B5EF4-FFF2-40B4-BE49-F238E27FC236}">
                  <a16:creationId xmlns:a16="http://schemas.microsoft.com/office/drawing/2014/main" id="{4FA4205C-9AF5-4BDF-B50F-5643AA949014}"/>
                </a:ext>
              </a:extLst>
            </p:cNvPr>
            <p:cNvCxnSpPr>
              <a:cxnSpLocks/>
              <a:stCxn id="11" idx="3"/>
            </p:cNvCxnSpPr>
            <p:nvPr/>
          </p:nvCxnSpPr>
          <p:spPr bwMode="auto">
            <a:xfrm>
              <a:off x="1455996" y="2186740"/>
              <a:ext cx="799940"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16" name="TextBox 115">
              <a:extLst>
                <a:ext uri="{FF2B5EF4-FFF2-40B4-BE49-F238E27FC236}">
                  <a16:creationId xmlns:a16="http://schemas.microsoft.com/office/drawing/2014/main" id="{A0E61385-618C-42C9-8CA9-11006116CD29}"/>
                </a:ext>
              </a:extLst>
            </p:cNvPr>
            <p:cNvSpPr txBox="1"/>
            <p:nvPr/>
          </p:nvSpPr>
          <p:spPr>
            <a:xfrm>
              <a:off x="1080675" y="1279530"/>
              <a:ext cx="761772"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On Premise</a:t>
              </a:r>
            </a:p>
          </p:txBody>
        </p:sp>
        <p:sp>
          <p:nvSpPr>
            <p:cNvPr id="117" name="TextBox 116">
              <a:extLst>
                <a:ext uri="{FF2B5EF4-FFF2-40B4-BE49-F238E27FC236}">
                  <a16:creationId xmlns:a16="http://schemas.microsoft.com/office/drawing/2014/main" id="{77FCBDD7-DE0E-4502-B721-12E5BF4E0766}"/>
                </a:ext>
              </a:extLst>
            </p:cNvPr>
            <p:cNvSpPr txBox="1"/>
            <p:nvPr/>
          </p:nvSpPr>
          <p:spPr>
            <a:xfrm>
              <a:off x="2461512" y="1279530"/>
              <a:ext cx="471040" cy="276999"/>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ADF</a:t>
              </a:r>
            </a:p>
          </p:txBody>
        </p:sp>
        <p:sp>
          <p:nvSpPr>
            <p:cNvPr id="118" name="Freeform 35">
              <a:extLst>
                <a:ext uri="{FF2B5EF4-FFF2-40B4-BE49-F238E27FC236}">
                  <a16:creationId xmlns:a16="http://schemas.microsoft.com/office/drawing/2014/main" id="{47547F66-AC90-4DDC-94A7-C6484D9A04F0}"/>
                </a:ext>
              </a:extLst>
            </p:cNvPr>
            <p:cNvSpPr>
              <a:spLocks noEditPoints="1"/>
            </p:cNvSpPr>
            <p:nvPr/>
          </p:nvSpPr>
          <p:spPr bwMode="auto">
            <a:xfrm>
              <a:off x="2852860" y="1264117"/>
              <a:ext cx="394205" cy="277046"/>
            </a:xfrm>
            <a:custGeom>
              <a:avLst/>
              <a:gdLst>
                <a:gd name="T0" fmla="*/ 199 w 242"/>
                <a:gd name="T1" fmla="*/ 53 h 170"/>
                <a:gd name="T2" fmla="*/ 140 w 242"/>
                <a:gd name="T3" fmla="*/ 0 h 170"/>
                <a:gd name="T4" fmla="*/ 86 w 242"/>
                <a:gd name="T5" fmla="*/ 36 h 170"/>
                <a:gd name="T6" fmla="*/ 76 w 242"/>
                <a:gd name="T7" fmla="*/ 35 h 170"/>
                <a:gd name="T8" fmla="*/ 35 w 242"/>
                <a:gd name="T9" fmla="*/ 72 h 170"/>
                <a:gd name="T10" fmla="*/ 0 w 242"/>
                <a:gd name="T11" fmla="*/ 120 h 170"/>
                <a:gd name="T12" fmla="*/ 49 w 242"/>
                <a:gd name="T13" fmla="*/ 170 h 170"/>
                <a:gd name="T14" fmla="*/ 188 w 242"/>
                <a:gd name="T15" fmla="*/ 170 h 170"/>
                <a:gd name="T16" fmla="*/ 193 w 242"/>
                <a:gd name="T17" fmla="*/ 169 h 170"/>
                <a:gd name="T18" fmla="*/ 193 w 242"/>
                <a:gd name="T19" fmla="*/ 169 h 170"/>
                <a:gd name="T20" fmla="*/ 242 w 242"/>
                <a:gd name="T21" fmla="*/ 110 h 170"/>
                <a:gd name="T22" fmla="*/ 199 w 242"/>
                <a:gd name="T23" fmla="*/ 53 h 170"/>
                <a:gd name="T24" fmla="*/ 49 w 242"/>
                <a:gd name="T25" fmla="*/ 77 h 170"/>
                <a:gd name="T26" fmla="*/ 76 w 242"/>
                <a:gd name="T27" fmla="*/ 50 h 170"/>
                <a:gd name="T28" fmla="*/ 87 w 242"/>
                <a:gd name="T29" fmla="*/ 52 h 170"/>
                <a:gd name="T30" fmla="*/ 95 w 242"/>
                <a:gd name="T31" fmla="*/ 56 h 170"/>
                <a:gd name="T32" fmla="*/ 97 w 242"/>
                <a:gd name="T33" fmla="*/ 47 h 170"/>
                <a:gd name="T34" fmla="*/ 140 w 242"/>
                <a:gd name="T35" fmla="*/ 15 h 170"/>
                <a:gd name="T36" fmla="*/ 185 w 242"/>
                <a:gd name="T37" fmla="*/ 59 h 170"/>
                <a:gd name="T38" fmla="*/ 185 w 242"/>
                <a:gd name="T39" fmla="*/ 65 h 170"/>
                <a:gd name="T40" fmla="*/ 191 w 242"/>
                <a:gd name="T41" fmla="*/ 66 h 170"/>
                <a:gd name="T42" fmla="*/ 227 w 242"/>
                <a:gd name="T43" fmla="*/ 110 h 170"/>
                <a:gd name="T44" fmla="*/ 188 w 242"/>
                <a:gd name="T45" fmla="*/ 155 h 170"/>
                <a:gd name="T46" fmla="*/ 185 w 242"/>
                <a:gd name="T47" fmla="*/ 155 h 170"/>
                <a:gd name="T48" fmla="*/ 49 w 242"/>
                <a:gd name="T49" fmla="*/ 155 h 170"/>
                <a:gd name="T50" fmla="*/ 14 w 242"/>
                <a:gd name="T51" fmla="*/ 120 h 170"/>
                <a:gd name="T52" fmla="*/ 43 w 242"/>
                <a:gd name="T53" fmla="*/ 85 h 170"/>
                <a:gd name="T54" fmla="*/ 49 w 242"/>
                <a:gd name="T55" fmla="*/ 84 h 170"/>
                <a:gd name="T56" fmla="*/ 49 w 242"/>
                <a:gd name="T57" fmla="*/ 7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2" h="170">
                  <a:moveTo>
                    <a:pt x="199" y="53"/>
                  </a:moveTo>
                  <a:cubicBezTo>
                    <a:pt x="196" y="24"/>
                    <a:pt x="170" y="0"/>
                    <a:pt x="140" y="0"/>
                  </a:cubicBezTo>
                  <a:cubicBezTo>
                    <a:pt x="117" y="0"/>
                    <a:pt x="95" y="15"/>
                    <a:pt x="86" y="36"/>
                  </a:cubicBezTo>
                  <a:cubicBezTo>
                    <a:pt x="82" y="36"/>
                    <a:pt x="80" y="35"/>
                    <a:pt x="76" y="35"/>
                  </a:cubicBezTo>
                  <a:cubicBezTo>
                    <a:pt x="55" y="35"/>
                    <a:pt x="37" y="51"/>
                    <a:pt x="35" y="72"/>
                  </a:cubicBezTo>
                  <a:cubicBezTo>
                    <a:pt x="14" y="79"/>
                    <a:pt x="0" y="98"/>
                    <a:pt x="0" y="120"/>
                  </a:cubicBezTo>
                  <a:cubicBezTo>
                    <a:pt x="0" y="147"/>
                    <a:pt x="22" y="170"/>
                    <a:pt x="49" y="170"/>
                  </a:cubicBezTo>
                  <a:cubicBezTo>
                    <a:pt x="188" y="170"/>
                    <a:pt x="188" y="170"/>
                    <a:pt x="188" y="170"/>
                  </a:cubicBezTo>
                  <a:cubicBezTo>
                    <a:pt x="193" y="169"/>
                    <a:pt x="193" y="169"/>
                    <a:pt x="193" y="169"/>
                  </a:cubicBezTo>
                  <a:cubicBezTo>
                    <a:pt x="193" y="169"/>
                    <a:pt x="193" y="169"/>
                    <a:pt x="193" y="169"/>
                  </a:cubicBezTo>
                  <a:cubicBezTo>
                    <a:pt x="222" y="164"/>
                    <a:pt x="242" y="140"/>
                    <a:pt x="242" y="110"/>
                  </a:cubicBezTo>
                  <a:cubicBezTo>
                    <a:pt x="242" y="84"/>
                    <a:pt x="224" y="61"/>
                    <a:pt x="199" y="53"/>
                  </a:cubicBezTo>
                  <a:close/>
                  <a:moveTo>
                    <a:pt x="49" y="77"/>
                  </a:moveTo>
                  <a:cubicBezTo>
                    <a:pt x="49" y="62"/>
                    <a:pt x="61" y="50"/>
                    <a:pt x="76" y="50"/>
                  </a:cubicBezTo>
                  <a:cubicBezTo>
                    <a:pt x="80" y="50"/>
                    <a:pt x="83" y="51"/>
                    <a:pt x="87" y="52"/>
                  </a:cubicBezTo>
                  <a:cubicBezTo>
                    <a:pt x="95" y="56"/>
                    <a:pt x="95" y="56"/>
                    <a:pt x="95" y="56"/>
                  </a:cubicBezTo>
                  <a:cubicBezTo>
                    <a:pt x="97" y="47"/>
                    <a:pt x="97" y="47"/>
                    <a:pt x="97" y="47"/>
                  </a:cubicBezTo>
                  <a:cubicBezTo>
                    <a:pt x="103" y="29"/>
                    <a:pt x="120" y="15"/>
                    <a:pt x="140" y="15"/>
                  </a:cubicBezTo>
                  <a:cubicBezTo>
                    <a:pt x="164" y="15"/>
                    <a:pt x="184" y="35"/>
                    <a:pt x="185" y="59"/>
                  </a:cubicBezTo>
                  <a:cubicBezTo>
                    <a:pt x="185" y="65"/>
                    <a:pt x="185" y="65"/>
                    <a:pt x="185" y="65"/>
                  </a:cubicBezTo>
                  <a:cubicBezTo>
                    <a:pt x="191" y="66"/>
                    <a:pt x="191" y="66"/>
                    <a:pt x="191" y="66"/>
                  </a:cubicBezTo>
                  <a:cubicBezTo>
                    <a:pt x="212" y="71"/>
                    <a:pt x="227" y="89"/>
                    <a:pt x="227" y="110"/>
                  </a:cubicBezTo>
                  <a:cubicBezTo>
                    <a:pt x="227" y="133"/>
                    <a:pt x="210" y="152"/>
                    <a:pt x="188" y="155"/>
                  </a:cubicBezTo>
                  <a:cubicBezTo>
                    <a:pt x="185" y="155"/>
                    <a:pt x="185" y="155"/>
                    <a:pt x="185" y="155"/>
                  </a:cubicBezTo>
                  <a:cubicBezTo>
                    <a:pt x="49" y="155"/>
                    <a:pt x="49" y="155"/>
                    <a:pt x="49" y="155"/>
                  </a:cubicBezTo>
                  <a:cubicBezTo>
                    <a:pt x="30" y="155"/>
                    <a:pt x="14" y="139"/>
                    <a:pt x="14" y="120"/>
                  </a:cubicBezTo>
                  <a:cubicBezTo>
                    <a:pt x="14" y="103"/>
                    <a:pt x="27" y="88"/>
                    <a:pt x="43" y="85"/>
                  </a:cubicBezTo>
                  <a:cubicBezTo>
                    <a:pt x="49" y="84"/>
                    <a:pt x="49" y="84"/>
                    <a:pt x="49" y="84"/>
                  </a:cubicBezTo>
                  <a:lnTo>
                    <a:pt x="49" y="77"/>
                  </a:lnTo>
                  <a:close/>
                </a:path>
              </a:pathLst>
            </a:custGeom>
            <a:solidFill>
              <a:srgbClr val="27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nvGrpSpPr>
            <p:cNvPr id="119" name="Group 118">
              <a:extLst>
                <a:ext uri="{FF2B5EF4-FFF2-40B4-BE49-F238E27FC236}">
                  <a16:creationId xmlns:a16="http://schemas.microsoft.com/office/drawing/2014/main" id="{AE705E2A-2AFB-41CB-B62B-54BA9A55B9DA}"/>
                </a:ext>
              </a:extLst>
            </p:cNvPr>
            <p:cNvGrpSpPr/>
            <p:nvPr/>
          </p:nvGrpSpPr>
          <p:grpSpPr>
            <a:xfrm>
              <a:off x="1825241" y="1230508"/>
              <a:ext cx="286393" cy="344265"/>
              <a:chOff x="1168400" y="5057776"/>
              <a:chExt cx="612775" cy="736600"/>
            </a:xfrm>
            <a:solidFill>
              <a:srgbClr val="27B4DF"/>
            </a:solidFill>
          </p:grpSpPr>
          <p:sp>
            <p:nvSpPr>
              <p:cNvPr id="120" name="Freeform 9">
                <a:extLst>
                  <a:ext uri="{FF2B5EF4-FFF2-40B4-BE49-F238E27FC236}">
                    <a16:creationId xmlns:a16="http://schemas.microsoft.com/office/drawing/2014/main" id="{7227A0B8-818A-4AA7-9D81-0FE222179831}"/>
                  </a:ext>
                </a:extLst>
              </p:cNvPr>
              <p:cNvSpPr>
                <a:spLocks/>
              </p:cNvSpPr>
              <p:nvPr/>
            </p:nvSpPr>
            <p:spPr bwMode="auto">
              <a:xfrm>
                <a:off x="1450975" y="5651501"/>
                <a:ext cx="47625" cy="142875"/>
              </a:xfrm>
              <a:custGeom>
                <a:avLst/>
                <a:gdLst>
                  <a:gd name="T0" fmla="*/ 0 w 30"/>
                  <a:gd name="T1" fmla="*/ 0 h 90"/>
                  <a:gd name="T2" fmla="*/ 0 w 30"/>
                  <a:gd name="T3" fmla="*/ 90 h 90"/>
                  <a:gd name="T4" fmla="*/ 30 w 30"/>
                  <a:gd name="T5" fmla="*/ 90 h 90"/>
                  <a:gd name="T6" fmla="*/ 30 w 30"/>
                  <a:gd name="T7" fmla="*/ 0 h 90"/>
                  <a:gd name="T8" fmla="*/ 0 w 30"/>
                  <a:gd name="T9" fmla="*/ 0 h 90"/>
                  <a:gd name="T10" fmla="*/ 0 w 30"/>
                  <a:gd name="T11" fmla="*/ 0 h 90"/>
                </a:gdLst>
                <a:ahLst/>
                <a:cxnLst>
                  <a:cxn ang="0">
                    <a:pos x="T0" y="T1"/>
                  </a:cxn>
                  <a:cxn ang="0">
                    <a:pos x="T2" y="T3"/>
                  </a:cxn>
                  <a:cxn ang="0">
                    <a:pos x="T4" y="T5"/>
                  </a:cxn>
                  <a:cxn ang="0">
                    <a:pos x="T6" y="T7"/>
                  </a:cxn>
                  <a:cxn ang="0">
                    <a:pos x="T8" y="T9"/>
                  </a:cxn>
                  <a:cxn ang="0">
                    <a:pos x="T10" y="T11"/>
                  </a:cxn>
                </a:cxnLst>
                <a:rect l="0" t="0" r="r" b="b"/>
                <a:pathLst>
                  <a:path w="30" h="90">
                    <a:moveTo>
                      <a:pt x="0" y="0"/>
                    </a:moveTo>
                    <a:lnTo>
                      <a:pt x="0" y="90"/>
                    </a:lnTo>
                    <a:lnTo>
                      <a:pt x="30" y="90"/>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1" name="Freeform 10">
                <a:extLst>
                  <a:ext uri="{FF2B5EF4-FFF2-40B4-BE49-F238E27FC236}">
                    <a16:creationId xmlns:a16="http://schemas.microsoft.com/office/drawing/2014/main" id="{99286372-B705-44AC-89ED-2BD3E148561E}"/>
                  </a:ext>
                </a:extLst>
              </p:cNvPr>
              <p:cNvSpPr>
                <a:spLocks/>
              </p:cNvSpPr>
              <p:nvPr/>
            </p:nvSpPr>
            <p:spPr bwMode="auto">
              <a:xfrm>
                <a:off x="1450975"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2" name="Freeform 11">
                <a:extLst>
                  <a:ext uri="{FF2B5EF4-FFF2-40B4-BE49-F238E27FC236}">
                    <a16:creationId xmlns:a16="http://schemas.microsoft.com/office/drawing/2014/main" id="{65A0333A-5E6D-4FA7-8AD0-9297D97CDC10}"/>
                  </a:ext>
                </a:extLst>
              </p:cNvPr>
              <p:cNvSpPr>
                <a:spLocks/>
              </p:cNvSpPr>
              <p:nvPr/>
            </p:nvSpPr>
            <p:spPr bwMode="auto">
              <a:xfrm>
                <a:off x="1450975"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3" name="Freeform 12">
                <a:extLst>
                  <a:ext uri="{FF2B5EF4-FFF2-40B4-BE49-F238E27FC236}">
                    <a16:creationId xmlns:a16="http://schemas.microsoft.com/office/drawing/2014/main" id="{DC2738E9-6627-4635-BEAA-14A67995A4BD}"/>
                  </a:ext>
                </a:extLst>
              </p:cNvPr>
              <p:cNvSpPr>
                <a:spLocks/>
              </p:cNvSpPr>
              <p:nvPr/>
            </p:nvSpPr>
            <p:spPr bwMode="auto">
              <a:xfrm>
                <a:off x="1357313" y="5749926"/>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4" name="Freeform 13">
                <a:extLst>
                  <a:ext uri="{FF2B5EF4-FFF2-40B4-BE49-F238E27FC236}">
                    <a16:creationId xmlns:a16="http://schemas.microsoft.com/office/drawing/2014/main" id="{65C4FB9F-7612-4930-9D3F-D5883DC0D35F}"/>
                  </a:ext>
                </a:extLst>
              </p:cNvPr>
              <p:cNvSpPr>
                <a:spLocks/>
              </p:cNvSpPr>
              <p:nvPr/>
            </p:nvSpPr>
            <p:spPr bwMode="auto">
              <a:xfrm>
                <a:off x="1450975"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5" name="Freeform 14">
                <a:extLst>
                  <a:ext uri="{FF2B5EF4-FFF2-40B4-BE49-F238E27FC236}">
                    <a16:creationId xmlns:a16="http://schemas.microsoft.com/office/drawing/2014/main" id="{89ACD665-7A2E-4ACF-B8D0-CEB153FD2D75}"/>
                  </a:ext>
                </a:extLst>
              </p:cNvPr>
              <p:cNvSpPr>
                <a:spLocks/>
              </p:cNvSpPr>
              <p:nvPr/>
            </p:nvSpPr>
            <p:spPr bwMode="auto">
              <a:xfrm>
                <a:off x="1544638" y="527526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6" name="Freeform 15">
                <a:extLst>
                  <a:ext uri="{FF2B5EF4-FFF2-40B4-BE49-F238E27FC236}">
                    <a16:creationId xmlns:a16="http://schemas.microsoft.com/office/drawing/2014/main" id="{577D7044-0A67-488E-86EF-233CD117CBC0}"/>
                  </a:ext>
                </a:extLst>
              </p:cNvPr>
              <p:cNvSpPr>
                <a:spLocks/>
              </p:cNvSpPr>
              <p:nvPr/>
            </p:nvSpPr>
            <p:spPr bwMode="auto">
              <a:xfrm>
                <a:off x="1544638"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7" name="Freeform 16">
                <a:extLst>
                  <a:ext uri="{FF2B5EF4-FFF2-40B4-BE49-F238E27FC236}">
                    <a16:creationId xmlns:a16="http://schemas.microsoft.com/office/drawing/2014/main" id="{AFF70F82-912A-4AE5-87ED-3BD85595A76C}"/>
                  </a:ext>
                </a:extLst>
              </p:cNvPr>
              <p:cNvSpPr>
                <a:spLocks/>
              </p:cNvSpPr>
              <p:nvPr/>
            </p:nvSpPr>
            <p:spPr bwMode="auto">
              <a:xfrm>
                <a:off x="1544638"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8" name="Freeform 17">
                <a:extLst>
                  <a:ext uri="{FF2B5EF4-FFF2-40B4-BE49-F238E27FC236}">
                    <a16:creationId xmlns:a16="http://schemas.microsoft.com/office/drawing/2014/main" id="{E8A85D24-F2FC-4EC6-887B-2FC5032F999C}"/>
                  </a:ext>
                </a:extLst>
              </p:cNvPr>
              <p:cNvSpPr>
                <a:spLocks/>
              </p:cNvSpPr>
              <p:nvPr/>
            </p:nvSpPr>
            <p:spPr bwMode="auto">
              <a:xfrm>
                <a:off x="1638300"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29" name="Freeform 18">
                <a:extLst>
                  <a:ext uri="{FF2B5EF4-FFF2-40B4-BE49-F238E27FC236}">
                    <a16:creationId xmlns:a16="http://schemas.microsoft.com/office/drawing/2014/main" id="{882B9FD4-9179-491B-A4C9-D4CBE634B920}"/>
                  </a:ext>
                </a:extLst>
              </p:cNvPr>
              <p:cNvSpPr>
                <a:spLocks/>
              </p:cNvSpPr>
              <p:nvPr/>
            </p:nvSpPr>
            <p:spPr bwMode="auto">
              <a:xfrm>
                <a:off x="1544638"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0" name="Freeform 19">
                <a:extLst>
                  <a:ext uri="{FF2B5EF4-FFF2-40B4-BE49-F238E27FC236}">
                    <a16:creationId xmlns:a16="http://schemas.microsoft.com/office/drawing/2014/main" id="{75BA0CAE-ECF4-424D-A7AC-2DBD4F6E7A7F}"/>
                  </a:ext>
                </a:extLst>
              </p:cNvPr>
              <p:cNvSpPr>
                <a:spLocks/>
              </p:cNvSpPr>
              <p:nvPr/>
            </p:nvSpPr>
            <p:spPr bwMode="auto">
              <a:xfrm>
                <a:off x="1544638" y="5373688"/>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1" name="Freeform 20">
                <a:extLst>
                  <a:ext uri="{FF2B5EF4-FFF2-40B4-BE49-F238E27FC236}">
                    <a16:creationId xmlns:a16="http://schemas.microsoft.com/office/drawing/2014/main" id="{928232EE-B225-419D-BC80-9752CE5EF951}"/>
                  </a:ext>
                </a:extLst>
              </p:cNvPr>
              <p:cNvSpPr>
                <a:spLocks/>
              </p:cNvSpPr>
              <p:nvPr/>
            </p:nvSpPr>
            <p:spPr bwMode="auto">
              <a:xfrm>
                <a:off x="1544638"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2" name="Freeform 21">
                <a:extLst>
                  <a:ext uri="{FF2B5EF4-FFF2-40B4-BE49-F238E27FC236}">
                    <a16:creationId xmlns:a16="http://schemas.microsoft.com/office/drawing/2014/main" id="{D492A423-DD86-4619-A7C7-569B4E51E302}"/>
                  </a:ext>
                </a:extLst>
              </p:cNvPr>
              <p:cNvSpPr>
                <a:spLocks/>
              </p:cNvSpPr>
              <p:nvPr/>
            </p:nvSpPr>
            <p:spPr bwMode="auto">
              <a:xfrm>
                <a:off x="1450975"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3" name="Freeform 22">
                <a:extLst>
                  <a:ext uri="{FF2B5EF4-FFF2-40B4-BE49-F238E27FC236}">
                    <a16:creationId xmlns:a16="http://schemas.microsoft.com/office/drawing/2014/main" id="{188DBFBA-6377-4337-B7F2-0EAB1949062E}"/>
                  </a:ext>
                </a:extLst>
              </p:cNvPr>
              <p:cNvSpPr>
                <a:spLocks/>
              </p:cNvSpPr>
              <p:nvPr/>
            </p:nvSpPr>
            <p:spPr bwMode="auto">
              <a:xfrm>
                <a:off x="1168400" y="5057776"/>
                <a:ext cx="612775" cy="736600"/>
              </a:xfrm>
              <a:custGeom>
                <a:avLst/>
                <a:gdLst>
                  <a:gd name="T0" fmla="*/ 357 w 386"/>
                  <a:gd name="T1" fmla="*/ 227 h 464"/>
                  <a:gd name="T2" fmla="*/ 357 w 386"/>
                  <a:gd name="T3" fmla="*/ 464 h 464"/>
                  <a:gd name="T4" fmla="*/ 386 w 386"/>
                  <a:gd name="T5" fmla="*/ 464 h 464"/>
                  <a:gd name="T6" fmla="*/ 386 w 386"/>
                  <a:gd name="T7" fmla="*/ 199 h 464"/>
                  <a:gd name="T8" fmla="*/ 327 w 386"/>
                  <a:gd name="T9" fmla="*/ 199 h 464"/>
                  <a:gd name="T10" fmla="*/ 327 w 386"/>
                  <a:gd name="T11" fmla="*/ 78 h 464"/>
                  <a:gd name="T12" fmla="*/ 208 w 386"/>
                  <a:gd name="T13" fmla="*/ 78 h 464"/>
                  <a:gd name="T14" fmla="*/ 208 w 386"/>
                  <a:gd name="T15" fmla="*/ 0 h 464"/>
                  <a:gd name="T16" fmla="*/ 178 w 386"/>
                  <a:gd name="T17" fmla="*/ 0 h 464"/>
                  <a:gd name="T18" fmla="*/ 178 w 386"/>
                  <a:gd name="T19" fmla="*/ 78 h 464"/>
                  <a:gd name="T20" fmla="*/ 59 w 386"/>
                  <a:gd name="T21" fmla="*/ 78 h 464"/>
                  <a:gd name="T22" fmla="*/ 59 w 386"/>
                  <a:gd name="T23" fmla="*/ 199 h 464"/>
                  <a:gd name="T24" fmla="*/ 0 w 386"/>
                  <a:gd name="T25" fmla="*/ 199 h 464"/>
                  <a:gd name="T26" fmla="*/ 0 w 386"/>
                  <a:gd name="T27" fmla="*/ 464 h 464"/>
                  <a:gd name="T28" fmla="*/ 31 w 386"/>
                  <a:gd name="T29" fmla="*/ 464 h 464"/>
                  <a:gd name="T30" fmla="*/ 31 w 386"/>
                  <a:gd name="T31" fmla="*/ 227 h 464"/>
                  <a:gd name="T32" fmla="*/ 90 w 386"/>
                  <a:gd name="T33" fmla="*/ 227 h 464"/>
                  <a:gd name="T34" fmla="*/ 90 w 386"/>
                  <a:gd name="T35" fmla="*/ 109 h 464"/>
                  <a:gd name="T36" fmla="*/ 296 w 386"/>
                  <a:gd name="T37" fmla="*/ 109 h 464"/>
                  <a:gd name="T38" fmla="*/ 296 w 386"/>
                  <a:gd name="T39" fmla="*/ 227 h 464"/>
                  <a:gd name="T40" fmla="*/ 357 w 386"/>
                  <a:gd name="T41" fmla="*/ 227 h 464"/>
                  <a:gd name="T42" fmla="*/ 357 w 386"/>
                  <a:gd name="T43" fmla="*/ 227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464">
                    <a:moveTo>
                      <a:pt x="357" y="227"/>
                    </a:moveTo>
                    <a:lnTo>
                      <a:pt x="357" y="464"/>
                    </a:lnTo>
                    <a:lnTo>
                      <a:pt x="386" y="464"/>
                    </a:lnTo>
                    <a:lnTo>
                      <a:pt x="386" y="199"/>
                    </a:lnTo>
                    <a:lnTo>
                      <a:pt x="327" y="199"/>
                    </a:lnTo>
                    <a:lnTo>
                      <a:pt x="327" y="78"/>
                    </a:lnTo>
                    <a:lnTo>
                      <a:pt x="208" y="78"/>
                    </a:lnTo>
                    <a:lnTo>
                      <a:pt x="208" y="0"/>
                    </a:lnTo>
                    <a:lnTo>
                      <a:pt x="178" y="0"/>
                    </a:lnTo>
                    <a:lnTo>
                      <a:pt x="178" y="78"/>
                    </a:lnTo>
                    <a:lnTo>
                      <a:pt x="59" y="78"/>
                    </a:lnTo>
                    <a:lnTo>
                      <a:pt x="59" y="199"/>
                    </a:lnTo>
                    <a:lnTo>
                      <a:pt x="0" y="199"/>
                    </a:lnTo>
                    <a:lnTo>
                      <a:pt x="0" y="464"/>
                    </a:lnTo>
                    <a:lnTo>
                      <a:pt x="31" y="464"/>
                    </a:lnTo>
                    <a:lnTo>
                      <a:pt x="31" y="227"/>
                    </a:lnTo>
                    <a:lnTo>
                      <a:pt x="90" y="227"/>
                    </a:lnTo>
                    <a:lnTo>
                      <a:pt x="90" y="109"/>
                    </a:lnTo>
                    <a:lnTo>
                      <a:pt x="296" y="109"/>
                    </a:lnTo>
                    <a:lnTo>
                      <a:pt x="296" y="227"/>
                    </a:lnTo>
                    <a:lnTo>
                      <a:pt x="357" y="227"/>
                    </a:lnTo>
                    <a:lnTo>
                      <a:pt x="357"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4" name="Freeform 23">
                <a:extLst>
                  <a:ext uri="{FF2B5EF4-FFF2-40B4-BE49-F238E27FC236}">
                    <a16:creationId xmlns:a16="http://schemas.microsoft.com/office/drawing/2014/main" id="{D45158CD-8155-425B-A99B-2F256CFAED1E}"/>
                  </a:ext>
                </a:extLst>
              </p:cNvPr>
              <p:cNvSpPr>
                <a:spLocks/>
              </p:cNvSpPr>
              <p:nvPr/>
            </p:nvSpPr>
            <p:spPr bwMode="auto">
              <a:xfrm>
                <a:off x="1638300"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5" name="Freeform 24">
                <a:extLst>
                  <a:ext uri="{FF2B5EF4-FFF2-40B4-BE49-F238E27FC236}">
                    <a16:creationId xmlns:a16="http://schemas.microsoft.com/office/drawing/2014/main" id="{1C0FDE08-521B-4AE4-9940-A88DCA96B0A2}"/>
                  </a:ext>
                </a:extLst>
              </p:cNvPr>
              <p:cNvSpPr>
                <a:spLocks/>
              </p:cNvSpPr>
              <p:nvPr/>
            </p:nvSpPr>
            <p:spPr bwMode="auto">
              <a:xfrm>
                <a:off x="1262063"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6" name="Freeform 25">
                <a:extLst>
                  <a:ext uri="{FF2B5EF4-FFF2-40B4-BE49-F238E27FC236}">
                    <a16:creationId xmlns:a16="http://schemas.microsoft.com/office/drawing/2014/main" id="{21C7FB40-31E4-4DD0-A508-313F39BF4AFD}"/>
                  </a:ext>
                </a:extLst>
              </p:cNvPr>
              <p:cNvSpPr>
                <a:spLocks/>
              </p:cNvSpPr>
              <p:nvPr/>
            </p:nvSpPr>
            <p:spPr bwMode="auto">
              <a:xfrm>
                <a:off x="1638300"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7" name="Freeform 26">
                <a:extLst>
                  <a:ext uri="{FF2B5EF4-FFF2-40B4-BE49-F238E27FC236}">
                    <a16:creationId xmlns:a16="http://schemas.microsoft.com/office/drawing/2014/main" id="{202307F7-A9FA-407E-930C-BC3704ADDDC4}"/>
                  </a:ext>
                </a:extLst>
              </p:cNvPr>
              <p:cNvSpPr>
                <a:spLocks/>
              </p:cNvSpPr>
              <p:nvPr/>
            </p:nvSpPr>
            <p:spPr bwMode="auto">
              <a:xfrm>
                <a:off x="1638300" y="5467351"/>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8" name="Freeform 27">
                <a:extLst>
                  <a:ext uri="{FF2B5EF4-FFF2-40B4-BE49-F238E27FC236}">
                    <a16:creationId xmlns:a16="http://schemas.microsoft.com/office/drawing/2014/main" id="{102FD671-61AD-44B4-A62F-DC0A439D8DEE}"/>
                  </a:ext>
                </a:extLst>
              </p:cNvPr>
              <p:cNvSpPr>
                <a:spLocks/>
              </p:cNvSpPr>
              <p:nvPr/>
            </p:nvSpPr>
            <p:spPr bwMode="auto">
              <a:xfrm>
                <a:off x="1357313" y="5651501"/>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39" name="Freeform 28">
                <a:extLst>
                  <a:ext uri="{FF2B5EF4-FFF2-40B4-BE49-F238E27FC236}">
                    <a16:creationId xmlns:a16="http://schemas.microsoft.com/office/drawing/2014/main" id="{C70F5517-B41A-4611-8C33-E1008FA509F2}"/>
                  </a:ext>
                </a:extLst>
              </p:cNvPr>
              <p:cNvSpPr>
                <a:spLocks/>
              </p:cNvSpPr>
              <p:nvPr/>
            </p:nvSpPr>
            <p:spPr bwMode="auto">
              <a:xfrm>
                <a:off x="1262063" y="5561013"/>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0" name="Freeform 29">
                <a:extLst>
                  <a:ext uri="{FF2B5EF4-FFF2-40B4-BE49-F238E27FC236}">
                    <a16:creationId xmlns:a16="http://schemas.microsoft.com/office/drawing/2014/main" id="{BCA58059-51E4-4CDD-A638-D8313AC13EC4}"/>
                  </a:ext>
                </a:extLst>
              </p:cNvPr>
              <p:cNvSpPr>
                <a:spLocks/>
              </p:cNvSpPr>
              <p:nvPr/>
            </p:nvSpPr>
            <p:spPr bwMode="auto">
              <a:xfrm>
                <a:off x="1357313" y="5467351"/>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1" name="Freeform 30">
                <a:extLst>
                  <a:ext uri="{FF2B5EF4-FFF2-40B4-BE49-F238E27FC236}">
                    <a16:creationId xmlns:a16="http://schemas.microsoft.com/office/drawing/2014/main" id="{5D9C4C8F-F2B7-4121-859F-ECAEADEAF8E1}"/>
                  </a:ext>
                </a:extLst>
              </p:cNvPr>
              <p:cNvSpPr>
                <a:spLocks/>
              </p:cNvSpPr>
              <p:nvPr/>
            </p:nvSpPr>
            <p:spPr bwMode="auto">
              <a:xfrm>
                <a:off x="1357313" y="556101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2" name="Freeform 31">
                <a:extLst>
                  <a:ext uri="{FF2B5EF4-FFF2-40B4-BE49-F238E27FC236}">
                    <a16:creationId xmlns:a16="http://schemas.microsoft.com/office/drawing/2014/main" id="{E3E2FD33-3A51-4DB5-B0C4-EDAC545BC387}"/>
                  </a:ext>
                </a:extLst>
              </p:cNvPr>
              <p:cNvSpPr>
                <a:spLocks/>
              </p:cNvSpPr>
              <p:nvPr/>
            </p:nvSpPr>
            <p:spPr bwMode="auto">
              <a:xfrm>
                <a:off x="1357313" y="5373688"/>
                <a:ext cx="47625" cy="44450"/>
              </a:xfrm>
              <a:custGeom>
                <a:avLst/>
                <a:gdLst>
                  <a:gd name="T0" fmla="*/ 0 w 30"/>
                  <a:gd name="T1" fmla="*/ 0 h 28"/>
                  <a:gd name="T2" fmla="*/ 0 w 30"/>
                  <a:gd name="T3" fmla="*/ 28 h 28"/>
                  <a:gd name="T4" fmla="*/ 30 w 30"/>
                  <a:gd name="T5" fmla="*/ 28 h 28"/>
                  <a:gd name="T6" fmla="*/ 30 w 30"/>
                  <a:gd name="T7" fmla="*/ 0 h 28"/>
                  <a:gd name="T8" fmla="*/ 0 w 30"/>
                  <a:gd name="T9" fmla="*/ 0 h 28"/>
                  <a:gd name="T10" fmla="*/ 0 w 30"/>
                  <a:gd name="T11" fmla="*/ 0 h 28"/>
                </a:gdLst>
                <a:ahLst/>
                <a:cxnLst>
                  <a:cxn ang="0">
                    <a:pos x="T0" y="T1"/>
                  </a:cxn>
                  <a:cxn ang="0">
                    <a:pos x="T2" y="T3"/>
                  </a:cxn>
                  <a:cxn ang="0">
                    <a:pos x="T4" y="T5"/>
                  </a:cxn>
                  <a:cxn ang="0">
                    <a:pos x="T6" y="T7"/>
                  </a:cxn>
                  <a:cxn ang="0">
                    <a:pos x="T8" y="T9"/>
                  </a:cxn>
                  <a:cxn ang="0">
                    <a:pos x="T10" y="T11"/>
                  </a:cxn>
                </a:cxnLst>
                <a:rect l="0" t="0" r="r" b="b"/>
                <a:pathLst>
                  <a:path w="30" h="28">
                    <a:moveTo>
                      <a:pt x="0" y="0"/>
                    </a:moveTo>
                    <a:lnTo>
                      <a:pt x="0" y="28"/>
                    </a:lnTo>
                    <a:lnTo>
                      <a:pt x="30" y="28"/>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3" name="Freeform 32">
                <a:extLst>
                  <a:ext uri="{FF2B5EF4-FFF2-40B4-BE49-F238E27FC236}">
                    <a16:creationId xmlns:a16="http://schemas.microsoft.com/office/drawing/2014/main" id="{1974C745-DBF3-4AB4-B4B0-0AFA4C60EEF8}"/>
                  </a:ext>
                </a:extLst>
              </p:cNvPr>
              <p:cNvSpPr>
                <a:spLocks/>
              </p:cNvSpPr>
              <p:nvPr/>
            </p:nvSpPr>
            <p:spPr bwMode="auto">
              <a:xfrm>
                <a:off x="1262063" y="5749926"/>
                <a:ext cx="49213" cy="44450"/>
              </a:xfrm>
              <a:custGeom>
                <a:avLst/>
                <a:gdLst>
                  <a:gd name="T0" fmla="*/ 0 w 31"/>
                  <a:gd name="T1" fmla="*/ 0 h 28"/>
                  <a:gd name="T2" fmla="*/ 0 w 31"/>
                  <a:gd name="T3" fmla="*/ 28 h 28"/>
                  <a:gd name="T4" fmla="*/ 31 w 31"/>
                  <a:gd name="T5" fmla="*/ 28 h 28"/>
                  <a:gd name="T6" fmla="*/ 31 w 31"/>
                  <a:gd name="T7" fmla="*/ 0 h 28"/>
                  <a:gd name="T8" fmla="*/ 0 w 31"/>
                  <a:gd name="T9" fmla="*/ 0 h 28"/>
                  <a:gd name="T10" fmla="*/ 0 w 31"/>
                  <a:gd name="T11" fmla="*/ 0 h 28"/>
                </a:gdLst>
                <a:ahLst/>
                <a:cxnLst>
                  <a:cxn ang="0">
                    <a:pos x="T0" y="T1"/>
                  </a:cxn>
                  <a:cxn ang="0">
                    <a:pos x="T2" y="T3"/>
                  </a:cxn>
                  <a:cxn ang="0">
                    <a:pos x="T4" y="T5"/>
                  </a:cxn>
                  <a:cxn ang="0">
                    <a:pos x="T6" y="T7"/>
                  </a:cxn>
                  <a:cxn ang="0">
                    <a:pos x="T8" y="T9"/>
                  </a:cxn>
                  <a:cxn ang="0">
                    <a:pos x="T10" y="T11"/>
                  </a:cxn>
                </a:cxnLst>
                <a:rect l="0" t="0" r="r" b="b"/>
                <a:pathLst>
                  <a:path w="31" h="28">
                    <a:moveTo>
                      <a:pt x="0" y="0"/>
                    </a:moveTo>
                    <a:lnTo>
                      <a:pt x="0" y="28"/>
                    </a:lnTo>
                    <a:lnTo>
                      <a:pt x="31" y="28"/>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4" name="Freeform 33">
                <a:extLst>
                  <a:ext uri="{FF2B5EF4-FFF2-40B4-BE49-F238E27FC236}">
                    <a16:creationId xmlns:a16="http://schemas.microsoft.com/office/drawing/2014/main" id="{EE271F33-8B46-4725-83F6-01CB9C3DA6CE}"/>
                  </a:ext>
                </a:extLst>
              </p:cNvPr>
              <p:cNvSpPr>
                <a:spLocks/>
              </p:cNvSpPr>
              <p:nvPr/>
            </p:nvSpPr>
            <p:spPr bwMode="auto">
              <a:xfrm>
                <a:off x="1357313" y="5275263"/>
                <a:ext cx="47625" cy="49213"/>
              </a:xfrm>
              <a:custGeom>
                <a:avLst/>
                <a:gdLst>
                  <a:gd name="T0" fmla="*/ 0 w 30"/>
                  <a:gd name="T1" fmla="*/ 0 h 31"/>
                  <a:gd name="T2" fmla="*/ 0 w 30"/>
                  <a:gd name="T3" fmla="*/ 31 h 31"/>
                  <a:gd name="T4" fmla="*/ 30 w 30"/>
                  <a:gd name="T5" fmla="*/ 31 h 31"/>
                  <a:gd name="T6" fmla="*/ 30 w 30"/>
                  <a:gd name="T7" fmla="*/ 0 h 31"/>
                  <a:gd name="T8" fmla="*/ 0 w 30"/>
                  <a:gd name="T9" fmla="*/ 0 h 31"/>
                  <a:gd name="T10" fmla="*/ 0 w 30"/>
                  <a:gd name="T11" fmla="*/ 0 h 31"/>
                </a:gdLst>
                <a:ahLst/>
                <a:cxnLst>
                  <a:cxn ang="0">
                    <a:pos x="T0" y="T1"/>
                  </a:cxn>
                  <a:cxn ang="0">
                    <a:pos x="T2" y="T3"/>
                  </a:cxn>
                  <a:cxn ang="0">
                    <a:pos x="T4" y="T5"/>
                  </a:cxn>
                  <a:cxn ang="0">
                    <a:pos x="T6" y="T7"/>
                  </a:cxn>
                  <a:cxn ang="0">
                    <a:pos x="T8" y="T9"/>
                  </a:cxn>
                  <a:cxn ang="0">
                    <a:pos x="T10" y="T11"/>
                  </a:cxn>
                </a:cxnLst>
                <a:rect l="0" t="0" r="r" b="b"/>
                <a:pathLst>
                  <a:path w="30" h="31">
                    <a:moveTo>
                      <a:pt x="0" y="0"/>
                    </a:moveTo>
                    <a:lnTo>
                      <a:pt x="0" y="31"/>
                    </a:lnTo>
                    <a:lnTo>
                      <a:pt x="30" y="31"/>
                    </a:lnTo>
                    <a:lnTo>
                      <a:pt x="3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sp>
            <p:nvSpPr>
              <p:cNvPr id="145" name="Freeform 34">
                <a:extLst>
                  <a:ext uri="{FF2B5EF4-FFF2-40B4-BE49-F238E27FC236}">
                    <a16:creationId xmlns:a16="http://schemas.microsoft.com/office/drawing/2014/main" id="{78192A39-F879-4C93-8913-F36ED6614B27}"/>
                  </a:ext>
                </a:extLst>
              </p:cNvPr>
              <p:cNvSpPr>
                <a:spLocks/>
              </p:cNvSpPr>
              <p:nvPr/>
            </p:nvSpPr>
            <p:spPr bwMode="auto">
              <a:xfrm>
                <a:off x="1262063" y="5651501"/>
                <a:ext cx="49213" cy="49213"/>
              </a:xfrm>
              <a:custGeom>
                <a:avLst/>
                <a:gdLst>
                  <a:gd name="T0" fmla="*/ 0 w 31"/>
                  <a:gd name="T1" fmla="*/ 0 h 31"/>
                  <a:gd name="T2" fmla="*/ 0 w 31"/>
                  <a:gd name="T3" fmla="*/ 31 h 31"/>
                  <a:gd name="T4" fmla="*/ 31 w 31"/>
                  <a:gd name="T5" fmla="*/ 31 h 31"/>
                  <a:gd name="T6" fmla="*/ 31 w 31"/>
                  <a:gd name="T7" fmla="*/ 0 h 31"/>
                  <a:gd name="T8" fmla="*/ 0 w 31"/>
                  <a:gd name="T9" fmla="*/ 0 h 31"/>
                  <a:gd name="T10" fmla="*/ 0 w 31"/>
                  <a:gd name="T11" fmla="*/ 0 h 31"/>
                </a:gdLst>
                <a:ahLst/>
                <a:cxnLst>
                  <a:cxn ang="0">
                    <a:pos x="T0" y="T1"/>
                  </a:cxn>
                  <a:cxn ang="0">
                    <a:pos x="T2" y="T3"/>
                  </a:cxn>
                  <a:cxn ang="0">
                    <a:pos x="T4" y="T5"/>
                  </a:cxn>
                  <a:cxn ang="0">
                    <a:pos x="T6" y="T7"/>
                  </a:cxn>
                  <a:cxn ang="0">
                    <a:pos x="T8" y="T9"/>
                  </a:cxn>
                  <a:cxn ang="0">
                    <a:pos x="T10" y="T11"/>
                  </a:cxn>
                </a:cxnLst>
                <a:rect l="0" t="0" r="r" b="b"/>
                <a:pathLst>
                  <a:path w="31" h="31">
                    <a:moveTo>
                      <a:pt x="0" y="0"/>
                    </a:moveTo>
                    <a:lnTo>
                      <a:pt x="0" y="31"/>
                    </a:lnTo>
                    <a:lnTo>
                      <a:pt x="31" y="31"/>
                    </a:lnTo>
                    <a:lnTo>
                      <a:pt x="3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66" fontAlgn="auto">
                  <a:spcBef>
                    <a:spcPts val="0"/>
                  </a:spcBef>
                  <a:spcAft>
                    <a:spcPts val="0"/>
                  </a:spcAft>
                  <a:defRPr/>
                </a:pPr>
                <a:endParaRPr lang="en-GB" sz="1324" dirty="0">
                  <a:solidFill>
                    <a:srgbClr val="5A5A5A"/>
                  </a:solidFill>
                  <a:latin typeface="Open Sans"/>
                </a:endParaRPr>
              </a:p>
            </p:txBody>
          </p:sp>
        </p:grpSp>
        <p:sp>
          <p:nvSpPr>
            <p:cNvPr id="32" name="Rectangle: Rounded Corners 31">
              <a:extLst>
                <a:ext uri="{FF2B5EF4-FFF2-40B4-BE49-F238E27FC236}">
                  <a16:creationId xmlns:a16="http://schemas.microsoft.com/office/drawing/2014/main" id="{436D9212-5207-4921-89A0-2C7B23F3C82F}"/>
                </a:ext>
              </a:extLst>
            </p:cNvPr>
            <p:cNvSpPr/>
            <p:nvPr/>
          </p:nvSpPr>
          <p:spPr bwMode="auto">
            <a:xfrm>
              <a:off x="5288149" y="2622027"/>
              <a:ext cx="1559457"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43" name="Graphic 42">
              <a:extLst>
                <a:ext uri="{FF2B5EF4-FFF2-40B4-BE49-F238E27FC236}">
                  <a16:creationId xmlns:a16="http://schemas.microsoft.com/office/drawing/2014/main" id="{707CC34A-617C-48E4-B22C-14D517915F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6556" y="2720979"/>
              <a:ext cx="274230" cy="257403"/>
            </a:xfrm>
            <a:prstGeom prst="rect">
              <a:avLst/>
            </a:prstGeom>
          </p:spPr>
        </p:pic>
        <p:grpSp>
          <p:nvGrpSpPr>
            <p:cNvPr id="64" name="Group 63">
              <a:extLst>
                <a:ext uri="{FF2B5EF4-FFF2-40B4-BE49-F238E27FC236}">
                  <a16:creationId xmlns:a16="http://schemas.microsoft.com/office/drawing/2014/main" id="{CC597835-00C3-45C4-91B0-CDBD905289BE}"/>
                </a:ext>
              </a:extLst>
            </p:cNvPr>
            <p:cNvGrpSpPr/>
            <p:nvPr/>
          </p:nvGrpSpPr>
          <p:grpSpPr>
            <a:xfrm>
              <a:off x="5748802" y="2630129"/>
              <a:ext cx="246221" cy="434308"/>
              <a:chOff x="5880410" y="2467400"/>
              <a:chExt cx="246221" cy="434308"/>
            </a:xfrm>
          </p:grpSpPr>
          <p:sp>
            <p:nvSpPr>
              <p:cNvPr id="148" name="Rectangle: Rounded Corners 147">
                <a:extLst>
                  <a:ext uri="{FF2B5EF4-FFF2-40B4-BE49-F238E27FC236}">
                    <a16:creationId xmlns:a16="http://schemas.microsoft.com/office/drawing/2014/main" id="{AEA33820-6946-4AA9-90A3-FE8C2E7D57D9}"/>
                  </a:ext>
                </a:extLst>
              </p:cNvPr>
              <p:cNvSpPr/>
              <p:nvPr/>
            </p:nvSpPr>
            <p:spPr bwMode="auto">
              <a:xfrm>
                <a:off x="5890333" y="2490634"/>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600" dirty="0">
                  <a:solidFill>
                    <a:srgbClr val="000000"/>
                  </a:solidFill>
                  <a:latin typeface="Arial Narrow" charset="0"/>
                  <a:ea typeface="ＭＳ Ｐゴシック" charset="0"/>
                </a:endParaRPr>
              </a:p>
            </p:txBody>
          </p:sp>
          <p:sp>
            <p:nvSpPr>
              <p:cNvPr id="1586215" name="TextBox 1586214">
                <a:extLst>
                  <a:ext uri="{FF2B5EF4-FFF2-40B4-BE49-F238E27FC236}">
                    <a16:creationId xmlns:a16="http://schemas.microsoft.com/office/drawing/2014/main" id="{6C73CB20-3683-49A1-B923-0E5CAF6950BF}"/>
                  </a:ext>
                </a:extLst>
              </p:cNvPr>
              <p:cNvSpPr txBox="1"/>
              <p:nvPr/>
            </p:nvSpPr>
            <p:spPr>
              <a:xfrm rot="16200000">
                <a:off x="5786367" y="2561443"/>
                <a:ext cx="434308" cy="246221"/>
              </a:xfrm>
              <a:prstGeom prst="rect">
                <a:avLst/>
              </a:prstGeom>
              <a:noFill/>
            </p:spPr>
            <p:txBody>
              <a:bodyPr wrap="none" rtlCol="0">
                <a:spAutoFit/>
              </a:bodyPr>
              <a:lstStyle/>
              <a:p>
                <a:pPr algn="ctr"/>
                <a:r>
                  <a:rPr lang="en-US" sz="600" dirty="0"/>
                  <a:t>Load</a:t>
                </a:r>
              </a:p>
            </p:txBody>
          </p:sp>
        </p:grpSp>
        <p:grpSp>
          <p:nvGrpSpPr>
            <p:cNvPr id="65" name="Group 64">
              <a:extLst>
                <a:ext uri="{FF2B5EF4-FFF2-40B4-BE49-F238E27FC236}">
                  <a16:creationId xmlns:a16="http://schemas.microsoft.com/office/drawing/2014/main" id="{B3C3A9EF-2C9C-4FB7-A731-05D7B16D7F14}"/>
                </a:ext>
              </a:extLst>
            </p:cNvPr>
            <p:cNvGrpSpPr/>
            <p:nvPr/>
          </p:nvGrpSpPr>
          <p:grpSpPr>
            <a:xfrm>
              <a:off x="5994586" y="2586312"/>
              <a:ext cx="246221" cy="521940"/>
              <a:chOff x="6126194" y="2423583"/>
              <a:chExt cx="246221" cy="521940"/>
            </a:xfrm>
          </p:grpSpPr>
          <p:sp>
            <p:nvSpPr>
              <p:cNvPr id="149" name="Rectangle: Rounded Corners 148">
                <a:extLst>
                  <a:ext uri="{FF2B5EF4-FFF2-40B4-BE49-F238E27FC236}">
                    <a16:creationId xmlns:a16="http://schemas.microsoft.com/office/drawing/2014/main" id="{DD92ED74-E03C-4E81-A7A2-EC40C340E696}"/>
                  </a:ext>
                </a:extLst>
              </p:cNvPr>
              <p:cNvSpPr/>
              <p:nvPr/>
            </p:nvSpPr>
            <p:spPr bwMode="auto">
              <a:xfrm>
                <a:off x="6136118" y="2490634"/>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sp>
            <p:nvSpPr>
              <p:cNvPr id="153" name="TextBox 152">
                <a:extLst>
                  <a:ext uri="{FF2B5EF4-FFF2-40B4-BE49-F238E27FC236}">
                    <a16:creationId xmlns:a16="http://schemas.microsoft.com/office/drawing/2014/main" id="{0ED902C6-FEFC-4FFE-BF00-B6584162B3B3}"/>
                  </a:ext>
                </a:extLst>
              </p:cNvPr>
              <p:cNvSpPr txBox="1"/>
              <p:nvPr/>
            </p:nvSpPr>
            <p:spPr>
              <a:xfrm rot="16200000">
                <a:off x="5988335" y="2561442"/>
                <a:ext cx="521940" cy="246221"/>
              </a:xfrm>
              <a:prstGeom prst="rect">
                <a:avLst/>
              </a:prstGeom>
              <a:noFill/>
            </p:spPr>
            <p:txBody>
              <a:bodyPr wrap="none" rtlCol="0">
                <a:spAutoFit/>
              </a:bodyPr>
              <a:lstStyle/>
              <a:p>
                <a:pPr algn="ctr"/>
                <a:r>
                  <a:rPr lang="en-US" sz="600" dirty="0"/>
                  <a:t>Review</a:t>
                </a:r>
              </a:p>
            </p:txBody>
          </p:sp>
        </p:grpSp>
        <p:grpSp>
          <p:nvGrpSpPr>
            <p:cNvPr id="66" name="Group 65">
              <a:extLst>
                <a:ext uri="{FF2B5EF4-FFF2-40B4-BE49-F238E27FC236}">
                  <a16:creationId xmlns:a16="http://schemas.microsoft.com/office/drawing/2014/main" id="{F4268D3A-D2ED-489D-B8A0-CDCA096B4C99}"/>
                </a:ext>
              </a:extLst>
            </p:cNvPr>
            <p:cNvGrpSpPr/>
            <p:nvPr/>
          </p:nvGrpSpPr>
          <p:grpSpPr>
            <a:xfrm>
              <a:off x="6246337" y="2585244"/>
              <a:ext cx="246221" cy="524075"/>
              <a:chOff x="6377945" y="2422515"/>
              <a:chExt cx="246221" cy="524075"/>
            </a:xfrm>
          </p:grpSpPr>
          <p:sp>
            <p:nvSpPr>
              <p:cNvPr id="150" name="Rectangle: Rounded Corners 149">
                <a:extLst>
                  <a:ext uri="{FF2B5EF4-FFF2-40B4-BE49-F238E27FC236}">
                    <a16:creationId xmlns:a16="http://schemas.microsoft.com/office/drawing/2014/main" id="{91F0C50B-0FD3-418B-98ED-464F825BF916}"/>
                  </a:ext>
                </a:extLst>
              </p:cNvPr>
              <p:cNvSpPr/>
              <p:nvPr/>
            </p:nvSpPr>
            <p:spPr bwMode="auto">
              <a:xfrm>
                <a:off x="6387869" y="2490634"/>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sp>
            <p:nvSpPr>
              <p:cNvPr id="154" name="TextBox 153">
                <a:extLst>
                  <a:ext uri="{FF2B5EF4-FFF2-40B4-BE49-F238E27FC236}">
                    <a16:creationId xmlns:a16="http://schemas.microsoft.com/office/drawing/2014/main" id="{5616D050-60E1-4BDC-B469-CAFB0682E6B0}"/>
                  </a:ext>
                </a:extLst>
              </p:cNvPr>
              <p:cNvSpPr txBox="1"/>
              <p:nvPr/>
            </p:nvSpPr>
            <p:spPr>
              <a:xfrm rot="16200000">
                <a:off x="6239018" y="2561442"/>
                <a:ext cx="524075" cy="246221"/>
              </a:xfrm>
              <a:prstGeom prst="rect">
                <a:avLst/>
              </a:prstGeom>
              <a:noFill/>
            </p:spPr>
            <p:txBody>
              <a:bodyPr wrap="none" rtlCol="0">
                <a:spAutoFit/>
              </a:bodyPr>
              <a:lstStyle/>
              <a:p>
                <a:pPr algn="ctr"/>
                <a:r>
                  <a:rPr lang="en-US" sz="600" dirty="0"/>
                  <a:t>Publish</a:t>
                </a:r>
              </a:p>
            </p:txBody>
          </p:sp>
        </p:grpSp>
        <p:grpSp>
          <p:nvGrpSpPr>
            <p:cNvPr id="1586220" name="Group 1586219">
              <a:extLst>
                <a:ext uri="{FF2B5EF4-FFF2-40B4-BE49-F238E27FC236}">
                  <a16:creationId xmlns:a16="http://schemas.microsoft.com/office/drawing/2014/main" id="{1B4418C0-919F-4F02-BF62-75445E6A0A25}"/>
                </a:ext>
              </a:extLst>
            </p:cNvPr>
            <p:cNvGrpSpPr/>
            <p:nvPr/>
          </p:nvGrpSpPr>
          <p:grpSpPr>
            <a:xfrm>
              <a:off x="3357966" y="3880514"/>
              <a:ext cx="618991" cy="455305"/>
              <a:chOff x="4602736" y="3283536"/>
              <a:chExt cx="618991" cy="455305"/>
            </a:xfrm>
          </p:grpSpPr>
          <p:sp>
            <p:nvSpPr>
              <p:cNvPr id="159" name="Rectangle: Rounded Corners 158">
                <a:extLst>
                  <a:ext uri="{FF2B5EF4-FFF2-40B4-BE49-F238E27FC236}">
                    <a16:creationId xmlns:a16="http://schemas.microsoft.com/office/drawing/2014/main" id="{C0B10E8E-675B-4B40-91C8-DADAB3170374}"/>
                  </a:ext>
                </a:extLst>
              </p:cNvPr>
              <p:cNvSpPr/>
              <p:nvPr/>
            </p:nvSpPr>
            <p:spPr bwMode="auto">
              <a:xfrm>
                <a:off x="4602736" y="3283536"/>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19" name="Picture 1586218">
                <a:extLst>
                  <a:ext uri="{FF2B5EF4-FFF2-40B4-BE49-F238E27FC236}">
                    <a16:creationId xmlns:a16="http://schemas.microsoft.com/office/drawing/2014/main" id="{C64D4A81-DACE-4D10-9E6C-81C82AF2F2A9}"/>
                  </a:ext>
                </a:extLst>
              </p:cNvPr>
              <p:cNvPicPr>
                <a:picLocks noChangeAspect="1"/>
              </p:cNvPicPr>
              <p:nvPr/>
            </p:nvPicPr>
            <p:blipFill>
              <a:blip r:embed="rId9"/>
              <a:stretch>
                <a:fillRect/>
              </a:stretch>
            </p:blipFill>
            <p:spPr>
              <a:xfrm>
                <a:off x="4637911" y="3452680"/>
                <a:ext cx="548640" cy="117017"/>
              </a:xfrm>
              <a:prstGeom prst="rect">
                <a:avLst/>
              </a:prstGeom>
            </p:spPr>
          </p:pic>
        </p:grpSp>
        <p:cxnSp>
          <p:nvCxnSpPr>
            <p:cNvPr id="1586222" name="Straight Arrow Connector 1586221">
              <a:extLst>
                <a:ext uri="{FF2B5EF4-FFF2-40B4-BE49-F238E27FC236}">
                  <a16:creationId xmlns:a16="http://schemas.microsoft.com/office/drawing/2014/main" id="{FB27349C-1F35-4B83-AE75-1EE31D0F296F}"/>
                </a:ext>
              </a:extLst>
            </p:cNvPr>
            <p:cNvCxnSpPr>
              <a:stCxn id="14" idx="2"/>
              <a:endCxn id="159" idx="0"/>
            </p:cNvCxnSpPr>
            <p:nvPr/>
          </p:nvCxnSpPr>
          <p:spPr bwMode="auto">
            <a:xfrm>
              <a:off x="3667462" y="3077332"/>
              <a:ext cx="0" cy="80318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69" name="TextBox 168">
              <a:extLst>
                <a:ext uri="{FF2B5EF4-FFF2-40B4-BE49-F238E27FC236}">
                  <a16:creationId xmlns:a16="http://schemas.microsoft.com/office/drawing/2014/main" id="{EB179452-1166-4399-AFFB-DA77E0889E6B}"/>
                </a:ext>
              </a:extLst>
            </p:cNvPr>
            <p:cNvSpPr txBox="1"/>
            <p:nvPr/>
          </p:nvSpPr>
          <p:spPr>
            <a:xfrm>
              <a:off x="3862477" y="3406149"/>
              <a:ext cx="1150419" cy="461665"/>
            </a:xfrm>
            <a:prstGeom prst="rect">
              <a:avLst/>
            </a:prstGeom>
            <a:noFill/>
          </p:spPr>
          <p:txBody>
            <a:bodyPr wrap="square" lIns="34290" tIns="34290" rIns="34290" bIns="34290" rtlCol="0">
              <a:spAutoFit/>
            </a:bodyPr>
            <a:lstStyle/>
            <a:p>
              <a:r>
                <a:rPr lang="en-US" sz="600" dirty="0"/>
                <a:t>All data flowing through the Data Ingestion Framework is automatically tagged</a:t>
              </a:r>
            </a:p>
          </p:txBody>
        </p:sp>
        <p:grpSp>
          <p:nvGrpSpPr>
            <p:cNvPr id="1586224" name="Group 1586223">
              <a:extLst>
                <a:ext uri="{FF2B5EF4-FFF2-40B4-BE49-F238E27FC236}">
                  <a16:creationId xmlns:a16="http://schemas.microsoft.com/office/drawing/2014/main" id="{4AE79F43-282D-45A1-9BB5-FDB25030C518}"/>
                </a:ext>
              </a:extLst>
            </p:cNvPr>
            <p:cNvGrpSpPr/>
            <p:nvPr/>
          </p:nvGrpSpPr>
          <p:grpSpPr>
            <a:xfrm>
              <a:off x="5758382" y="3880514"/>
              <a:ext cx="618991" cy="455305"/>
              <a:chOff x="7980783" y="3709372"/>
              <a:chExt cx="618991" cy="455305"/>
            </a:xfrm>
          </p:grpSpPr>
          <p:sp>
            <p:nvSpPr>
              <p:cNvPr id="165" name="Rectangle: Rounded Corners 164">
                <a:extLst>
                  <a:ext uri="{FF2B5EF4-FFF2-40B4-BE49-F238E27FC236}">
                    <a16:creationId xmlns:a16="http://schemas.microsoft.com/office/drawing/2014/main" id="{92FD9126-6D08-49DD-8CFD-7966E7D2D6C7}"/>
                  </a:ext>
                </a:extLst>
              </p:cNvPr>
              <p:cNvSpPr/>
              <p:nvPr/>
            </p:nvSpPr>
            <p:spPr bwMode="auto">
              <a:xfrm>
                <a:off x="7980783"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86223" name="Picture 1586222">
                <a:extLst>
                  <a:ext uri="{FF2B5EF4-FFF2-40B4-BE49-F238E27FC236}">
                    <a16:creationId xmlns:a16="http://schemas.microsoft.com/office/drawing/2014/main" id="{33A33F67-0B17-4EEB-92ED-B126DAF3B8FF}"/>
                  </a:ext>
                </a:extLst>
              </p:cNvPr>
              <p:cNvPicPr>
                <a:picLocks noChangeAspect="1"/>
              </p:cNvPicPr>
              <p:nvPr/>
            </p:nvPicPr>
            <p:blipFill>
              <a:blip r:embed="rId10"/>
              <a:stretch>
                <a:fillRect/>
              </a:stretch>
            </p:blipFill>
            <p:spPr>
              <a:xfrm>
                <a:off x="8005263" y="3853895"/>
                <a:ext cx="570031" cy="166259"/>
              </a:xfrm>
              <a:prstGeom prst="rect">
                <a:avLst/>
              </a:prstGeom>
            </p:spPr>
          </p:pic>
        </p:grpSp>
        <p:cxnSp>
          <p:nvCxnSpPr>
            <p:cNvPr id="1586232" name="Straight Arrow Connector 1586231">
              <a:extLst>
                <a:ext uri="{FF2B5EF4-FFF2-40B4-BE49-F238E27FC236}">
                  <a16:creationId xmlns:a16="http://schemas.microsoft.com/office/drawing/2014/main" id="{2A953F82-A69D-46F1-9BFA-178A7062E036}"/>
                </a:ext>
              </a:extLst>
            </p:cNvPr>
            <p:cNvCxnSpPr>
              <a:cxnSpLocks/>
              <a:stCxn id="32" idx="2"/>
              <a:endCxn id="165" idx="0"/>
            </p:cNvCxnSpPr>
            <p:nvPr/>
          </p:nvCxnSpPr>
          <p:spPr bwMode="auto">
            <a:xfrm>
              <a:off x="6067878" y="3077332"/>
              <a:ext cx="0" cy="80318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80" name="TextBox 179">
              <a:extLst>
                <a:ext uri="{FF2B5EF4-FFF2-40B4-BE49-F238E27FC236}">
                  <a16:creationId xmlns:a16="http://schemas.microsoft.com/office/drawing/2014/main" id="{F1516478-A699-435C-8720-8986EB03B1AA}"/>
                </a:ext>
              </a:extLst>
            </p:cNvPr>
            <p:cNvSpPr txBox="1"/>
            <p:nvPr/>
          </p:nvSpPr>
          <p:spPr>
            <a:xfrm>
              <a:off x="6271261" y="3406149"/>
              <a:ext cx="1138939" cy="461665"/>
            </a:xfrm>
            <a:prstGeom prst="rect">
              <a:avLst/>
            </a:prstGeom>
            <a:noFill/>
          </p:spPr>
          <p:txBody>
            <a:bodyPr wrap="square" lIns="34290" tIns="34290" rIns="34290" bIns="34290" rtlCol="0">
              <a:spAutoFit/>
            </a:bodyPr>
            <a:lstStyle/>
            <a:p>
              <a:r>
                <a:rPr lang="en-US" sz="600" dirty="0"/>
                <a:t>Metadata about the shared enrichment is published in the Data Catalog</a:t>
              </a:r>
            </a:p>
          </p:txBody>
        </p:sp>
        <p:cxnSp>
          <p:nvCxnSpPr>
            <p:cNvPr id="1586235" name="Straight Arrow Connector 1586234">
              <a:extLst>
                <a:ext uri="{FF2B5EF4-FFF2-40B4-BE49-F238E27FC236}">
                  <a16:creationId xmlns:a16="http://schemas.microsoft.com/office/drawing/2014/main" id="{BF57A5A0-FD39-49CB-886F-BD37072E0CBF}"/>
                </a:ext>
              </a:extLst>
            </p:cNvPr>
            <p:cNvCxnSpPr>
              <a:cxnSpLocks/>
              <a:endCxn id="11" idx="2"/>
            </p:cNvCxnSpPr>
            <p:nvPr/>
          </p:nvCxnSpPr>
          <p:spPr bwMode="auto">
            <a:xfrm flipV="1">
              <a:off x="1146501" y="2414392"/>
              <a:ext cx="0" cy="969264"/>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1586236" name="Group 1586235">
              <a:extLst>
                <a:ext uri="{FF2B5EF4-FFF2-40B4-BE49-F238E27FC236}">
                  <a16:creationId xmlns:a16="http://schemas.microsoft.com/office/drawing/2014/main" id="{185F3289-2842-4BED-8E12-571B0DB5302F}"/>
                </a:ext>
              </a:extLst>
            </p:cNvPr>
            <p:cNvGrpSpPr/>
            <p:nvPr/>
          </p:nvGrpSpPr>
          <p:grpSpPr>
            <a:xfrm>
              <a:off x="7710818" y="1518486"/>
              <a:ext cx="618991" cy="455305"/>
              <a:chOff x="8239310" y="2262427"/>
              <a:chExt cx="618991" cy="455305"/>
            </a:xfrm>
          </p:grpSpPr>
          <p:sp>
            <p:nvSpPr>
              <p:cNvPr id="185" name="Rectangle: Rounded Corners 184">
                <a:extLst>
                  <a:ext uri="{FF2B5EF4-FFF2-40B4-BE49-F238E27FC236}">
                    <a16:creationId xmlns:a16="http://schemas.microsoft.com/office/drawing/2014/main" id="{CCE48B6B-BFBC-40D9-A173-85DD30260007}"/>
                  </a:ext>
                </a:extLst>
              </p:cNvPr>
              <p:cNvSpPr/>
              <p:nvPr/>
            </p:nvSpPr>
            <p:spPr bwMode="auto">
              <a:xfrm>
                <a:off x="8239310" y="2262427"/>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95" name="Graphic 194">
                <a:extLst>
                  <a:ext uri="{FF2B5EF4-FFF2-40B4-BE49-F238E27FC236}">
                    <a16:creationId xmlns:a16="http://schemas.microsoft.com/office/drawing/2014/main" id="{5D771A11-13EF-43BE-9F43-5D0ED76DA6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11690" y="2361378"/>
                <a:ext cx="274230" cy="257403"/>
              </a:xfrm>
              <a:prstGeom prst="rect">
                <a:avLst/>
              </a:prstGeom>
            </p:spPr>
          </p:pic>
        </p:grpSp>
        <p:sp>
          <p:nvSpPr>
            <p:cNvPr id="200" name="TextBox 199">
              <a:extLst>
                <a:ext uri="{FF2B5EF4-FFF2-40B4-BE49-F238E27FC236}">
                  <a16:creationId xmlns:a16="http://schemas.microsoft.com/office/drawing/2014/main" id="{FF66EB5F-8F5B-46F8-9324-03C2D7B83F47}"/>
                </a:ext>
              </a:extLst>
            </p:cNvPr>
            <p:cNvSpPr txBox="1"/>
            <p:nvPr/>
          </p:nvSpPr>
          <p:spPr>
            <a:xfrm>
              <a:off x="7298338" y="2045374"/>
              <a:ext cx="709295" cy="338555"/>
            </a:xfrm>
            <a:prstGeom prst="rect">
              <a:avLst/>
            </a:prstGeom>
            <a:noFill/>
          </p:spPr>
          <p:txBody>
            <a:bodyPr wrap="square" lIns="34290" tIns="34290" rIns="34290" bIns="34290" rtlCol="0">
              <a:spAutoFit/>
            </a:bodyPr>
            <a:lstStyle/>
            <a:p>
              <a:pPr algn="r"/>
              <a:r>
                <a:rPr lang="en-US" sz="600" dirty="0"/>
                <a:t>Data is available for consumption</a:t>
              </a:r>
            </a:p>
          </p:txBody>
        </p:sp>
        <p:cxnSp>
          <p:nvCxnSpPr>
            <p:cNvPr id="67" name="Straight Arrow Connector 66">
              <a:extLst>
                <a:ext uri="{FF2B5EF4-FFF2-40B4-BE49-F238E27FC236}">
                  <a16:creationId xmlns:a16="http://schemas.microsoft.com/office/drawing/2014/main" id="{146AFF60-A81D-4FAC-8672-84B1CB7EC410}"/>
                </a:ext>
              </a:extLst>
            </p:cNvPr>
            <p:cNvCxnSpPr>
              <a:cxnSpLocks/>
              <a:endCxn id="202" idx="1"/>
            </p:cNvCxnSpPr>
            <p:nvPr/>
          </p:nvCxnSpPr>
          <p:spPr bwMode="auto">
            <a:xfrm>
              <a:off x="6856115" y="2849680"/>
              <a:ext cx="854703"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8" name="TextBox 207">
              <a:extLst>
                <a:ext uri="{FF2B5EF4-FFF2-40B4-BE49-F238E27FC236}">
                  <a16:creationId xmlns:a16="http://schemas.microsoft.com/office/drawing/2014/main" id="{08292F30-7350-4059-AAD3-0392C7BF6E38}"/>
                </a:ext>
              </a:extLst>
            </p:cNvPr>
            <p:cNvSpPr txBox="1"/>
            <p:nvPr/>
          </p:nvSpPr>
          <p:spPr>
            <a:xfrm>
              <a:off x="6986245" y="2863534"/>
              <a:ext cx="709295" cy="584776"/>
            </a:xfrm>
            <a:prstGeom prst="rect">
              <a:avLst/>
            </a:prstGeom>
            <a:noFill/>
          </p:spPr>
          <p:txBody>
            <a:bodyPr wrap="square" lIns="34290" tIns="34290" rIns="34290" bIns="34290" rtlCol="0">
              <a:spAutoFit/>
            </a:bodyPr>
            <a:lstStyle/>
            <a:p>
              <a:pPr algn="r"/>
              <a:r>
                <a:rPr lang="en-US" sz="600" dirty="0"/>
                <a:t>Access control policies are enforced by Ranger</a:t>
              </a:r>
            </a:p>
          </p:txBody>
        </p:sp>
        <p:cxnSp>
          <p:nvCxnSpPr>
            <p:cNvPr id="72" name="Straight Arrow Connector 71">
              <a:extLst>
                <a:ext uri="{FF2B5EF4-FFF2-40B4-BE49-F238E27FC236}">
                  <a16:creationId xmlns:a16="http://schemas.microsoft.com/office/drawing/2014/main" id="{BBAF6AC2-32D1-4F84-B4E2-C6419350F9E5}"/>
                </a:ext>
              </a:extLst>
            </p:cNvPr>
            <p:cNvCxnSpPr>
              <a:stCxn id="202" idx="0"/>
              <a:endCxn id="185" idx="2"/>
            </p:cNvCxnSpPr>
            <p:nvPr/>
          </p:nvCxnSpPr>
          <p:spPr bwMode="auto">
            <a:xfrm flipV="1">
              <a:off x="8020314" y="1973791"/>
              <a:ext cx="0" cy="648236"/>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nvGrpSpPr>
            <p:cNvPr id="85" name="Group 84">
              <a:extLst>
                <a:ext uri="{FF2B5EF4-FFF2-40B4-BE49-F238E27FC236}">
                  <a16:creationId xmlns:a16="http://schemas.microsoft.com/office/drawing/2014/main" id="{86D75677-9F78-45C5-A645-0DE9364889C3}"/>
                </a:ext>
              </a:extLst>
            </p:cNvPr>
            <p:cNvGrpSpPr/>
            <p:nvPr/>
          </p:nvGrpSpPr>
          <p:grpSpPr>
            <a:xfrm>
              <a:off x="7710818" y="2622027"/>
              <a:ext cx="618991" cy="455305"/>
              <a:chOff x="8364344" y="2260250"/>
              <a:chExt cx="618991" cy="455305"/>
            </a:xfrm>
          </p:grpSpPr>
          <p:sp>
            <p:nvSpPr>
              <p:cNvPr id="202" name="Rectangle: Rounded Corners 201">
                <a:extLst>
                  <a:ext uri="{FF2B5EF4-FFF2-40B4-BE49-F238E27FC236}">
                    <a16:creationId xmlns:a16="http://schemas.microsoft.com/office/drawing/2014/main" id="{B82FDC61-474A-450F-8725-A395FD358CC5}"/>
                  </a:ext>
                </a:extLst>
              </p:cNvPr>
              <p:cNvSpPr/>
              <p:nvPr/>
            </p:nvSpPr>
            <p:spPr bwMode="auto">
              <a:xfrm>
                <a:off x="836434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76" name="Picture 75">
                <a:extLst>
                  <a:ext uri="{FF2B5EF4-FFF2-40B4-BE49-F238E27FC236}">
                    <a16:creationId xmlns:a16="http://schemas.microsoft.com/office/drawing/2014/main" id="{D013FA3B-323B-4A6E-ADF0-D2A23356290C}"/>
                  </a:ext>
                </a:extLst>
              </p:cNvPr>
              <p:cNvPicPr>
                <a:picLocks noChangeAspect="1"/>
              </p:cNvPicPr>
              <p:nvPr/>
            </p:nvPicPr>
            <p:blipFill>
              <a:blip r:embed="rId11"/>
              <a:stretch>
                <a:fillRect/>
              </a:stretch>
            </p:blipFill>
            <p:spPr>
              <a:xfrm>
                <a:off x="8468755" y="2343041"/>
                <a:ext cx="410168" cy="289722"/>
              </a:xfrm>
              <a:prstGeom prst="rect">
                <a:avLst/>
              </a:prstGeom>
            </p:spPr>
          </p:pic>
        </p:grpSp>
        <p:cxnSp>
          <p:nvCxnSpPr>
            <p:cNvPr id="53" name="Straight Arrow Connector 52">
              <a:extLst>
                <a:ext uri="{FF2B5EF4-FFF2-40B4-BE49-F238E27FC236}">
                  <a16:creationId xmlns:a16="http://schemas.microsoft.com/office/drawing/2014/main" id="{9A00DF43-6037-41BE-9A8B-9DBF36BF1AC9}"/>
                </a:ext>
              </a:extLst>
            </p:cNvPr>
            <p:cNvCxnSpPr>
              <a:stCxn id="146" idx="0"/>
              <a:endCxn id="202" idx="2"/>
            </p:cNvCxnSpPr>
            <p:nvPr/>
          </p:nvCxnSpPr>
          <p:spPr bwMode="auto">
            <a:xfrm flipV="1">
              <a:off x="8020314" y="3077332"/>
              <a:ext cx="0" cy="803182"/>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5" name="Connector: Elbow 54">
              <a:extLst>
                <a:ext uri="{FF2B5EF4-FFF2-40B4-BE49-F238E27FC236}">
                  <a16:creationId xmlns:a16="http://schemas.microsoft.com/office/drawing/2014/main" id="{AB9130BC-1E55-4EEA-9BBA-39908A8F6837}"/>
                </a:ext>
              </a:extLst>
            </p:cNvPr>
            <p:cNvCxnSpPr>
              <a:stCxn id="159" idx="2"/>
              <a:endCxn id="146" idx="2"/>
            </p:cNvCxnSpPr>
            <p:nvPr/>
          </p:nvCxnSpPr>
          <p:spPr bwMode="auto">
            <a:xfrm rot="16200000" flipH="1">
              <a:off x="5843888" y="2159393"/>
              <a:ext cx="12700" cy="4352852"/>
            </a:xfrm>
            <a:prstGeom prst="bentConnector3">
              <a:avLst>
                <a:gd name="adj1" fmla="val 1433898"/>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2" name="TextBox 151">
              <a:extLst>
                <a:ext uri="{FF2B5EF4-FFF2-40B4-BE49-F238E27FC236}">
                  <a16:creationId xmlns:a16="http://schemas.microsoft.com/office/drawing/2014/main" id="{C38C258D-E23F-4B02-86C1-B6D3308AF96D}"/>
                </a:ext>
              </a:extLst>
            </p:cNvPr>
            <p:cNvSpPr txBox="1"/>
            <p:nvPr/>
          </p:nvSpPr>
          <p:spPr>
            <a:xfrm>
              <a:off x="1495244" y="3569869"/>
              <a:ext cx="842120" cy="338555"/>
            </a:xfrm>
            <a:prstGeom prst="rect">
              <a:avLst/>
            </a:prstGeom>
            <a:noFill/>
          </p:spPr>
          <p:txBody>
            <a:bodyPr wrap="square" lIns="34290" tIns="34290" rIns="34290" bIns="34290" rtlCol="0">
              <a:spAutoFit/>
            </a:bodyPr>
            <a:lstStyle/>
            <a:p>
              <a:r>
                <a:rPr lang="en-US" sz="600" dirty="0"/>
                <a:t>Vendor transfers enriched data to KP</a:t>
              </a:r>
            </a:p>
          </p:txBody>
        </p:sp>
        <p:sp>
          <p:nvSpPr>
            <p:cNvPr id="155" name="TextBox 154">
              <a:extLst>
                <a:ext uri="{FF2B5EF4-FFF2-40B4-BE49-F238E27FC236}">
                  <a16:creationId xmlns:a16="http://schemas.microsoft.com/office/drawing/2014/main" id="{E87EAABE-56CC-4FD2-B6AE-73B1D1145A5A}"/>
                </a:ext>
              </a:extLst>
            </p:cNvPr>
            <p:cNvSpPr txBox="1"/>
            <p:nvPr/>
          </p:nvSpPr>
          <p:spPr>
            <a:xfrm>
              <a:off x="2640393" y="2863534"/>
              <a:ext cx="701317" cy="461665"/>
            </a:xfrm>
            <a:prstGeom prst="rect">
              <a:avLst/>
            </a:prstGeom>
            <a:noFill/>
          </p:spPr>
          <p:txBody>
            <a:bodyPr wrap="square" lIns="34290" tIns="34290" rIns="34290" bIns="34290" rtlCol="0">
              <a:spAutoFit/>
            </a:bodyPr>
            <a:lstStyle/>
            <a:p>
              <a:pPr algn="r"/>
              <a:r>
                <a:rPr lang="en-US" sz="600" dirty="0"/>
                <a:t>Data Ingestion Framework ingests the data</a:t>
              </a:r>
            </a:p>
          </p:txBody>
        </p:sp>
        <p:grpSp>
          <p:nvGrpSpPr>
            <p:cNvPr id="12" name="Group 11">
              <a:extLst>
                <a:ext uri="{FF2B5EF4-FFF2-40B4-BE49-F238E27FC236}">
                  <a16:creationId xmlns:a16="http://schemas.microsoft.com/office/drawing/2014/main" id="{327C4141-B728-4B4A-93E5-6F5890032FCF}"/>
                </a:ext>
              </a:extLst>
            </p:cNvPr>
            <p:cNvGrpSpPr/>
            <p:nvPr/>
          </p:nvGrpSpPr>
          <p:grpSpPr>
            <a:xfrm>
              <a:off x="7710818" y="3880514"/>
              <a:ext cx="618991" cy="455305"/>
              <a:chOff x="8364344" y="3709372"/>
              <a:chExt cx="618991" cy="455305"/>
            </a:xfrm>
          </p:grpSpPr>
          <p:sp>
            <p:nvSpPr>
              <p:cNvPr id="146" name="Rectangle: Rounded Corners 145">
                <a:extLst>
                  <a:ext uri="{FF2B5EF4-FFF2-40B4-BE49-F238E27FC236}">
                    <a16:creationId xmlns:a16="http://schemas.microsoft.com/office/drawing/2014/main" id="{6A365B4F-DF66-4BFF-B74F-E8F251600393}"/>
                  </a:ext>
                </a:extLst>
              </p:cNvPr>
              <p:cNvSpPr/>
              <p:nvPr/>
            </p:nvSpPr>
            <p:spPr bwMode="auto">
              <a:xfrm>
                <a:off x="8364344" y="3709372"/>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3" name="Picture 2">
                <a:extLst>
                  <a:ext uri="{FF2B5EF4-FFF2-40B4-BE49-F238E27FC236}">
                    <a16:creationId xmlns:a16="http://schemas.microsoft.com/office/drawing/2014/main" id="{E3A881EF-BEDC-4C90-A135-50E7D25D024A}"/>
                  </a:ext>
                </a:extLst>
              </p:cNvPr>
              <p:cNvPicPr>
                <a:picLocks noChangeAspect="1"/>
              </p:cNvPicPr>
              <p:nvPr/>
            </p:nvPicPr>
            <p:blipFill>
              <a:blip r:embed="rId12"/>
              <a:stretch>
                <a:fillRect/>
              </a:stretch>
            </p:blipFill>
            <p:spPr>
              <a:xfrm>
                <a:off x="8390375" y="3877931"/>
                <a:ext cx="566928" cy="118187"/>
              </a:xfrm>
              <a:prstGeom prst="rect">
                <a:avLst/>
              </a:prstGeom>
            </p:spPr>
          </p:pic>
        </p:grpSp>
        <p:sp>
          <p:nvSpPr>
            <p:cNvPr id="115" name="TextBox 114">
              <a:extLst>
                <a:ext uri="{FF2B5EF4-FFF2-40B4-BE49-F238E27FC236}">
                  <a16:creationId xmlns:a16="http://schemas.microsoft.com/office/drawing/2014/main" id="{C9D6FBE2-6929-477F-9295-DA29C743C3A9}"/>
                </a:ext>
              </a:extLst>
            </p:cNvPr>
            <p:cNvSpPr txBox="1"/>
            <p:nvPr/>
          </p:nvSpPr>
          <p:spPr>
            <a:xfrm>
              <a:off x="5217573" y="3916846"/>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Catalog</a:t>
              </a:r>
            </a:p>
          </p:txBody>
        </p:sp>
        <p:sp>
          <p:nvSpPr>
            <p:cNvPr id="147" name="TextBox 146">
              <a:extLst>
                <a:ext uri="{FF2B5EF4-FFF2-40B4-BE49-F238E27FC236}">
                  <a16:creationId xmlns:a16="http://schemas.microsoft.com/office/drawing/2014/main" id="{D4B956C9-A5C3-4D3C-9E87-888C81EBCFD0}"/>
                </a:ext>
              </a:extLst>
            </p:cNvPr>
            <p:cNvSpPr txBox="1"/>
            <p:nvPr/>
          </p:nvSpPr>
          <p:spPr>
            <a:xfrm>
              <a:off x="2815520" y="3916846"/>
              <a:ext cx="527928" cy="400109"/>
            </a:xfrm>
            <a:prstGeom prst="rect">
              <a:avLst/>
            </a:prstGeom>
            <a:noFill/>
          </p:spPr>
          <p:txBody>
            <a:bodyPr wrap="square" lIns="34290" tIns="34290" rIns="34290" bIns="34290" rtlCol="0">
              <a:spAutoFit/>
            </a:bodyPr>
            <a:lstStyle/>
            <a:p>
              <a:pPr algn="ctr"/>
              <a:r>
                <a:rPr lang="en-US" sz="750" dirty="0"/>
                <a:t>Data</a:t>
              </a:r>
            </a:p>
            <a:p>
              <a:pPr algn="ctr"/>
              <a:r>
                <a:rPr lang="en-US" sz="750" dirty="0"/>
                <a:t>Tagging</a:t>
              </a:r>
            </a:p>
          </p:txBody>
        </p:sp>
        <p:grpSp>
          <p:nvGrpSpPr>
            <p:cNvPr id="21" name="Group 20">
              <a:extLst>
                <a:ext uri="{FF2B5EF4-FFF2-40B4-BE49-F238E27FC236}">
                  <a16:creationId xmlns:a16="http://schemas.microsoft.com/office/drawing/2014/main" id="{7D5EA365-0624-4812-80CC-10F7081A6D6F}"/>
                </a:ext>
              </a:extLst>
            </p:cNvPr>
            <p:cNvGrpSpPr/>
            <p:nvPr/>
          </p:nvGrpSpPr>
          <p:grpSpPr>
            <a:xfrm>
              <a:off x="837005" y="1959087"/>
              <a:ext cx="618991" cy="455305"/>
              <a:chOff x="525284" y="2260250"/>
              <a:chExt cx="618991" cy="455305"/>
            </a:xfrm>
          </p:grpSpPr>
          <p:sp>
            <p:nvSpPr>
              <p:cNvPr id="11" name="Rectangle: Rounded Corners 10">
                <a:extLst>
                  <a:ext uri="{FF2B5EF4-FFF2-40B4-BE49-F238E27FC236}">
                    <a16:creationId xmlns:a16="http://schemas.microsoft.com/office/drawing/2014/main" id="{BDCA1970-418C-4DDD-8DF8-0CA36D4F0511}"/>
                  </a:ext>
                </a:extLst>
              </p:cNvPr>
              <p:cNvSpPr/>
              <p:nvPr/>
            </p:nvSpPr>
            <p:spPr bwMode="auto">
              <a:xfrm>
                <a:off x="525284" y="2260250"/>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pic>
            <p:nvPicPr>
              <p:cNvPr id="156" name="Picture 6" descr="Image result for apache nifi">
                <a:extLst>
                  <a:ext uri="{FF2B5EF4-FFF2-40B4-BE49-F238E27FC236}">
                    <a16:creationId xmlns:a16="http://schemas.microsoft.com/office/drawing/2014/main" id="{E18378AA-7A67-4647-9D08-FD2360FB06E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7836" y="2346946"/>
                <a:ext cx="426233" cy="29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Straight Connector 12">
              <a:extLst>
                <a:ext uri="{FF2B5EF4-FFF2-40B4-BE49-F238E27FC236}">
                  <a16:creationId xmlns:a16="http://schemas.microsoft.com/office/drawing/2014/main" id="{EF035FD1-0FDD-497C-9201-7E33B85D0D75}"/>
                </a:ext>
              </a:extLst>
            </p:cNvPr>
            <p:cNvCxnSpPr>
              <a:cxnSpLocks/>
            </p:cNvCxnSpPr>
            <p:nvPr/>
          </p:nvCxnSpPr>
          <p:spPr bwMode="auto">
            <a:xfrm>
              <a:off x="353995" y="2993251"/>
              <a:ext cx="2026663" cy="0"/>
            </a:xfrm>
            <a:prstGeom prst="line">
              <a:avLst/>
            </a:prstGeom>
            <a:solidFill>
              <a:schemeClr val="tx2"/>
            </a:solidFill>
            <a:ln w="9525" cap="flat" cmpd="sng" algn="ctr">
              <a:solidFill>
                <a:schemeClr val="bg1">
                  <a:lumMod val="65000"/>
                </a:schemeClr>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7" name="TextBox 156">
              <a:extLst>
                <a:ext uri="{FF2B5EF4-FFF2-40B4-BE49-F238E27FC236}">
                  <a16:creationId xmlns:a16="http://schemas.microsoft.com/office/drawing/2014/main" id="{A89B4EA1-D2AD-42F8-9FD5-0282B732CF4D}"/>
                </a:ext>
              </a:extLst>
            </p:cNvPr>
            <p:cNvSpPr txBox="1"/>
            <p:nvPr/>
          </p:nvSpPr>
          <p:spPr>
            <a:xfrm>
              <a:off x="1166198" y="3144588"/>
              <a:ext cx="773685" cy="430887"/>
            </a:xfrm>
            <a:prstGeom prst="rect">
              <a:avLst/>
            </a:prstGeom>
            <a:noFill/>
          </p:spPr>
          <p:txBody>
            <a:bodyPr wrap="square" rtlCol="0">
              <a:spAutoFit/>
            </a:bodyPr>
            <a:lstStyle/>
            <a:p>
              <a:pPr algn="ctr" eaLnBrk="1" fontAlgn="auto" hangingPunct="1">
                <a:spcBef>
                  <a:spcPts val="0"/>
                </a:spcBef>
                <a:spcAft>
                  <a:spcPts val="0"/>
                </a:spcAft>
                <a:defRPr/>
              </a:pPr>
              <a:r>
                <a:rPr lang="en-US" sz="750" b="1" kern="0" dirty="0">
                  <a:solidFill>
                    <a:schemeClr val="accent4"/>
                  </a:solidFill>
                  <a:latin typeface="+mn-lt"/>
                  <a:cs typeface="Calibri" panose="020F0502020204030204" pitchFamily="34" charset="0"/>
                </a:rPr>
                <a:t>Vendor Site</a:t>
              </a:r>
            </a:p>
          </p:txBody>
        </p:sp>
        <p:sp>
          <p:nvSpPr>
            <p:cNvPr id="158" name="building_7" title="Icon of a building with a curved section protruding from it">
              <a:extLst>
                <a:ext uri="{FF2B5EF4-FFF2-40B4-BE49-F238E27FC236}">
                  <a16:creationId xmlns:a16="http://schemas.microsoft.com/office/drawing/2014/main" id="{5DB02E6F-7956-477B-A8F9-A1B564C8431D}"/>
                </a:ext>
              </a:extLst>
            </p:cNvPr>
            <p:cNvSpPr>
              <a:spLocks noChangeAspect="1" noEditPoints="1"/>
            </p:cNvSpPr>
            <p:nvPr/>
          </p:nvSpPr>
          <p:spPr bwMode="auto">
            <a:xfrm flipH="1">
              <a:off x="1919973" y="3094907"/>
              <a:ext cx="289096" cy="327345"/>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noFill/>
            <a:ln w="15875" cap="sq">
              <a:solidFill>
                <a:srgbClr val="27B4DF"/>
              </a:solidFill>
              <a:prstDash val="solid"/>
              <a:miter lim="800000"/>
              <a:headEnd/>
              <a:tailEnd/>
            </a:ln>
          </p:spPr>
          <p:txBody>
            <a:bodyPr vert="horz" wrap="square" lIns="68580" tIns="34290" rIns="68580" bIns="3429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685775" fontAlgn="auto">
                <a:spcBef>
                  <a:spcPts val="0"/>
                </a:spcBef>
                <a:spcAft>
                  <a:spcPts val="0"/>
                </a:spcAft>
                <a:defRPr/>
              </a:pPr>
              <a:endParaRPr lang="en-US" sz="1324" dirty="0">
                <a:ln>
                  <a:solidFill>
                    <a:srgbClr val="FFFFFF"/>
                  </a:solidFill>
                </a:ln>
                <a:noFill/>
                <a:latin typeface="Segoe UI"/>
              </a:endParaRPr>
            </a:p>
          </p:txBody>
        </p:sp>
        <p:sp>
          <p:nvSpPr>
            <p:cNvPr id="161" name="Rectangle: Rounded Corners 160">
              <a:extLst>
                <a:ext uri="{FF2B5EF4-FFF2-40B4-BE49-F238E27FC236}">
                  <a16:creationId xmlns:a16="http://schemas.microsoft.com/office/drawing/2014/main" id="{99BE7DDA-596D-46F8-B8AC-4F1CFEBD3F71}"/>
                </a:ext>
              </a:extLst>
            </p:cNvPr>
            <p:cNvSpPr/>
            <p:nvPr/>
          </p:nvSpPr>
          <p:spPr bwMode="auto">
            <a:xfrm>
              <a:off x="837005" y="4127013"/>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r>
                <a:rPr lang="en-US" sz="750" dirty="0">
                  <a:solidFill>
                    <a:srgbClr val="000000"/>
                  </a:solidFill>
                  <a:latin typeface="Arial Narrow" charset="0"/>
                  <a:ea typeface="ＭＳ Ｐゴシック" charset="0"/>
                </a:rPr>
                <a:t>Vendor</a:t>
              </a:r>
            </a:p>
          </p:txBody>
        </p:sp>
        <p:sp>
          <p:nvSpPr>
            <p:cNvPr id="163" name="TextBox 162">
              <a:extLst>
                <a:ext uri="{FF2B5EF4-FFF2-40B4-BE49-F238E27FC236}">
                  <a16:creationId xmlns:a16="http://schemas.microsoft.com/office/drawing/2014/main" id="{2C154EC9-503C-442D-A548-DA72057F20DB}"/>
                </a:ext>
              </a:extLst>
            </p:cNvPr>
            <p:cNvSpPr txBox="1"/>
            <p:nvPr/>
          </p:nvSpPr>
          <p:spPr>
            <a:xfrm>
              <a:off x="353995" y="2519183"/>
              <a:ext cx="786051" cy="461665"/>
            </a:xfrm>
            <a:prstGeom prst="rect">
              <a:avLst/>
            </a:prstGeom>
            <a:noFill/>
          </p:spPr>
          <p:txBody>
            <a:bodyPr wrap="square" lIns="34290" tIns="34290" rIns="34290" bIns="34290" rtlCol="0">
              <a:spAutoFit/>
            </a:bodyPr>
            <a:lstStyle/>
            <a:p>
              <a:pPr algn="r"/>
              <a:r>
                <a:rPr lang="en-US" sz="600" dirty="0"/>
                <a:t>Project team places data on Stage Server</a:t>
              </a:r>
            </a:p>
          </p:txBody>
        </p:sp>
        <p:grpSp>
          <p:nvGrpSpPr>
            <p:cNvPr id="45" name="Group 44">
              <a:extLst>
                <a:ext uri="{FF2B5EF4-FFF2-40B4-BE49-F238E27FC236}">
                  <a16:creationId xmlns:a16="http://schemas.microsoft.com/office/drawing/2014/main" id="{57595952-2D46-4980-BF57-DE57D62A6CCD}"/>
                </a:ext>
              </a:extLst>
            </p:cNvPr>
            <p:cNvGrpSpPr/>
            <p:nvPr/>
          </p:nvGrpSpPr>
          <p:grpSpPr>
            <a:xfrm>
              <a:off x="882326" y="3371695"/>
              <a:ext cx="512382" cy="574817"/>
              <a:chOff x="940501" y="2748375"/>
              <a:chExt cx="512382" cy="574817"/>
            </a:xfrm>
          </p:grpSpPr>
          <p:pic>
            <p:nvPicPr>
              <p:cNvPr id="164" name="Graphic 163" descr="Database">
                <a:extLst>
                  <a:ext uri="{FF2B5EF4-FFF2-40B4-BE49-F238E27FC236}">
                    <a16:creationId xmlns:a16="http://schemas.microsoft.com/office/drawing/2014/main" id="{F5417917-26FD-4F56-AAA4-6C349A0DBA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501" y="2880023"/>
                <a:ext cx="512382" cy="443169"/>
              </a:xfrm>
              <a:prstGeom prst="rect">
                <a:avLst/>
              </a:prstGeom>
            </p:spPr>
          </p:pic>
          <p:pic>
            <p:nvPicPr>
              <p:cNvPr id="166" name="Graphic 165" descr="Single gear">
                <a:extLst>
                  <a:ext uri="{FF2B5EF4-FFF2-40B4-BE49-F238E27FC236}">
                    <a16:creationId xmlns:a16="http://schemas.microsoft.com/office/drawing/2014/main" id="{E7F005CC-FF3D-43D3-8FEA-B34FA19C7A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65461" y="2748375"/>
                <a:ext cx="185833" cy="185833"/>
              </a:xfrm>
              <a:prstGeom prst="rect">
                <a:avLst/>
              </a:prstGeom>
            </p:spPr>
          </p:pic>
          <p:pic>
            <p:nvPicPr>
              <p:cNvPr id="167" name="Graphic 166" descr="Single gear">
                <a:extLst>
                  <a:ext uri="{FF2B5EF4-FFF2-40B4-BE49-F238E27FC236}">
                    <a16:creationId xmlns:a16="http://schemas.microsoft.com/office/drawing/2014/main" id="{40592EB5-AF6E-4EB7-9AB2-93B52A6C69B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1562" y="2803493"/>
                <a:ext cx="238667" cy="238667"/>
              </a:xfrm>
              <a:prstGeom prst="rect">
                <a:avLst/>
              </a:prstGeom>
            </p:spPr>
          </p:pic>
        </p:grpSp>
        <p:pic>
          <p:nvPicPr>
            <p:cNvPr id="160" name="Picture 159">
              <a:extLst>
                <a:ext uri="{FF2B5EF4-FFF2-40B4-BE49-F238E27FC236}">
                  <a16:creationId xmlns:a16="http://schemas.microsoft.com/office/drawing/2014/main" id="{F9DDEBAD-6BFB-4910-A83F-476789E6C7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75161" y="1661432"/>
              <a:ext cx="210678" cy="210678"/>
            </a:xfrm>
            <a:prstGeom prst="rect">
              <a:avLst/>
            </a:prstGeom>
          </p:spPr>
        </p:pic>
        <p:cxnSp>
          <p:nvCxnSpPr>
            <p:cNvPr id="8" name="Connector: Elbow 7">
              <a:extLst>
                <a:ext uri="{FF2B5EF4-FFF2-40B4-BE49-F238E27FC236}">
                  <a16:creationId xmlns:a16="http://schemas.microsoft.com/office/drawing/2014/main" id="{C691657D-4370-4B68-802F-DE62B5446BFB}"/>
                </a:ext>
              </a:extLst>
            </p:cNvPr>
            <p:cNvCxnSpPr>
              <a:cxnSpLocks/>
              <a:endCxn id="14" idx="1"/>
            </p:cNvCxnSpPr>
            <p:nvPr/>
          </p:nvCxnSpPr>
          <p:spPr bwMode="auto">
            <a:xfrm>
              <a:off x="2500012" y="2186740"/>
              <a:ext cx="857954" cy="662940"/>
            </a:xfrm>
            <a:prstGeom prst="bentConnector3">
              <a:avLst>
                <a:gd name="adj1" fmla="val 50000"/>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0D962DA5-94C7-49F8-93D8-6193699E6A61}"/>
                </a:ext>
              </a:extLst>
            </p:cNvPr>
            <p:cNvCxnSpPr>
              <a:cxnSpLocks/>
            </p:cNvCxnSpPr>
            <p:nvPr/>
          </p:nvCxnSpPr>
          <p:spPr bwMode="auto">
            <a:xfrm flipV="1">
              <a:off x="1146501" y="3906317"/>
              <a:ext cx="0" cy="224689"/>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62" name="Oval 161">
              <a:extLst>
                <a:ext uri="{FF2B5EF4-FFF2-40B4-BE49-F238E27FC236}">
                  <a16:creationId xmlns:a16="http://schemas.microsoft.com/office/drawing/2014/main" id="{ECFA72E8-238A-4EB6-B1EC-FB16C034C748}"/>
                </a:ext>
              </a:extLst>
            </p:cNvPr>
            <p:cNvSpPr>
              <a:spLocks noChangeAspect="1"/>
            </p:cNvSpPr>
            <p:nvPr/>
          </p:nvSpPr>
          <p:spPr bwMode="auto">
            <a:xfrm>
              <a:off x="1353035" y="3600572"/>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a:t>
              </a:r>
            </a:p>
          </p:txBody>
        </p:sp>
        <p:sp>
          <p:nvSpPr>
            <p:cNvPr id="168" name="Oval 167">
              <a:extLst>
                <a:ext uri="{FF2B5EF4-FFF2-40B4-BE49-F238E27FC236}">
                  <a16:creationId xmlns:a16="http://schemas.microsoft.com/office/drawing/2014/main" id="{83BE9B64-08B4-4824-B749-978D86476B35}"/>
                </a:ext>
              </a:extLst>
            </p:cNvPr>
            <p:cNvSpPr>
              <a:spLocks noChangeAspect="1"/>
            </p:cNvSpPr>
            <p:nvPr/>
          </p:nvSpPr>
          <p:spPr bwMode="auto">
            <a:xfrm>
              <a:off x="427468" y="2542794"/>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2</a:t>
              </a:r>
            </a:p>
          </p:txBody>
        </p:sp>
        <p:sp>
          <p:nvSpPr>
            <p:cNvPr id="170" name="Oval 169">
              <a:extLst>
                <a:ext uri="{FF2B5EF4-FFF2-40B4-BE49-F238E27FC236}">
                  <a16:creationId xmlns:a16="http://schemas.microsoft.com/office/drawing/2014/main" id="{A4D3368C-C3E9-474F-8FEF-EC52509369C2}"/>
                </a:ext>
              </a:extLst>
            </p:cNvPr>
            <p:cNvSpPr>
              <a:spLocks noChangeAspect="1"/>
            </p:cNvSpPr>
            <p:nvPr/>
          </p:nvSpPr>
          <p:spPr bwMode="auto">
            <a:xfrm>
              <a:off x="1535232" y="2225355"/>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3</a:t>
              </a:r>
            </a:p>
          </p:txBody>
        </p:sp>
        <p:sp>
          <p:nvSpPr>
            <p:cNvPr id="171" name="Oval 170">
              <a:extLst>
                <a:ext uri="{FF2B5EF4-FFF2-40B4-BE49-F238E27FC236}">
                  <a16:creationId xmlns:a16="http://schemas.microsoft.com/office/drawing/2014/main" id="{D3475536-9DF4-4F9F-91F9-55EFCB7B4745}"/>
                </a:ext>
              </a:extLst>
            </p:cNvPr>
            <p:cNvSpPr>
              <a:spLocks noChangeAspect="1"/>
            </p:cNvSpPr>
            <p:nvPr/>
          </p:nvSpPr>
          <p:spPr bwMode="auto">
            <a:xfrm>
              <a:off x="2567035" y="2895453"/>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4</a:t>
              </a:r>
            </a:p>
          </p:txBody>
        </p:sp>
        <p:sp>
          <p:nvSpPr>
            <p:cNvPr id="172" name="Oval 171">
              <a:extLst>
                <a:ext uri="{FF2B5EF4-FFF2-40B4-BE49-F238E27FC236}">
                  <a16:creationId xmlns:a16="http://schemas.microsoft.com/office/drawing/2014/main" id="{ECD3408D-0DF0-4C2E-9918-ECB0AEF0422A}"/>
                </a:ext>
              </a:extLst>
            </p:cNvPr>
            <p:cNvSpPr>
              <a:spLocks noChangeAspect="1"/>
            </p:cNvSpPr>
            <p:nvPr/>
          </p:nvSpPr>
          <p:spPr bwMode="auto">
            <a:xfrm>
              <a:off x="3718377" y="3436325"/>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5</a:t>
              </a:r>
            </a:p>
          </p:txBody>
        </p:sp>
        <p:sp>
          <p:nvSpPr>
            <p:cNvPr id="174" name="Oval 173">
              <a:extLst>
                <a:ext uri="{FF2B5EF4-FFF2-40B4-BE49-F238E27FC236}">
                  <a16:creationId xmlns:a16="http://schemas.microsoft.com/office/drawing/2014/main" id="{5DD492C0-DBAC-4DC0-B569-BEA1200CC2D5}"/>
                </a:ext>
              </a:extLst>
            </p:cNvPr>
            <p:cNvSpPr>
              <a:spLocks noChangeAspect="1"/>
            </p:cNvSpPr>
            <p:nvPr/>
          </p:nvSpPr>
          <p:spPr bwMode="auto">
            <a:xfrm>
              <a:off x="4089775" y="2895781"/>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7</a:t>
              </a:r>
            </a:p>
          </p:txBody>
        </p:sp>
        <p:sp>
          <p:nvSpPr>
            <p:cNvPr id="175" name="Oval 174">
              <a:extLst>
                <a:ext uri="{FF2B5EF4-FFF2-40B4-BE49-F238E27FC236}">
                  <a16:creationId xmlns:a16="http://schemas.microsoft.com/office/drawing/2014/main" id="{2D72F23F-C236-4B06-A0BD-5B7E880B9E92}"/>
                </a:ext>
              </a:extLst>
            </p:cNvPr>
            <p:cNvSpPr>
              <a:spLocks noChangeAspect="1"/>
            </p:cNvSpPr>
            <p:nvPr/>
          </p:nvSpPr>
          <p:spPr bwMode="auto">
            <a:xfrm>
              <a:off x="6136262" y="3436325"/>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8</a:t>
              </a:r>
            </a:p>
          </p:txBody>
        </p:sp>
        <p:sp>
          <p:nvSpPr>
            <p:cNvPr id="176" name="Oval 175">
              <a:extLst>
                <a:ext uri="{FF2B5EF4-FFF2-40B4-BE49-F238E27FC236}">
                  <a16:creationId xmlns:a16="http://schemas.microsoft.com/office/drawing/2014/main" id="{FB2F0676-4502-49A0-AAFF-9BFDFABCDA6F}"/>
                </a:ext>
              </a:extLst>
            </p:cNvPr>
            <p:cNvSpPr>
              <a:spLocks noChangeAspect="1"/>
            </p:cNvSpPr>
            <p:nvPr/>
          </p:nvSpPr>
          <p:spPr bwMode="auto">
            <a:xfrm>
              <a:off x="5135738" y="4564784"/>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9</a:t>
              </a:r>
            </a:p>
          </p:txBody>
        </p:sp>
        <p:sp>
          <p:nvSpPr>
            <p:cNvPr id="177" name="Oval 176">
              <a:extLst>
                <a:ext uri="{FF2B5EF4-FFF2-40B4-BE49-F238E27FC236}">
                  <a16:creationId xmlns:a16="http://schemas.microsoft.com/office/drawing/2014/main" id="{DB76F814-7A57-4942-A04B-8B2521FC75C8}"/>
                </a:ext>
              </a:extLst>
            </p:cNvPr>
            <p:cNvSpPr>
              <a:spLocks noChangeAspect="1"/>
            </p:cNvSpPr>
            <p:nvPr/>
          </p:nvSpPr>
          <p:spPr bwMode="auto">
            <a:xfrm>
              <a:off x="6923140" y="2895453"/>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10</a:t>
              </a:r>
            </a:p>
          </p:txBody>
        </p:sp>
        <p:sp>
          <p:nvSpPr>
            <p:cNvPr id="178" name="Oval 177">
              <a:extLst>
                <a:ext uri="{FF2B5EF4-FFF2-40B4-BE49-F238E27FC236}">
                  <a16:creationId xmlns:a16="http://schemas.microsoft.com/office/drawing/2014/main" id="{775DDB09-A7FC-439D-8FF5-8DA9DE0FEE4A}"/>
                </a:ext>
              </a:extLst>
            </p:cNvPr>
            <p:cNvSpPr>
              <a:spLocks noChangeAspect="1"/>
            </p:cNvSpPr>
            <p:nvPr/>
          </p:nvSpPr>
          <p:spPr bwMode="auto">
            <a:xfrm>
              <a:off x="7160168" y="2079650"/>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11</a:t>
              </a:r>
            </a:p>
          </p:txBody>
        </p:sp>
        <p:grpSp>
          <p:nvGrpSpPr>
            <p:cNvPr id="10" name="Group 9">
              <a:extLst>
                <a:ext uri="{FF2B5EF4-FFF2-40B4-BE49-F238E27FC236}">
                  <a16:creationId xmlns:a16="http://schemas.microsoft.com/office/drawing/2014/main" id="{142B4986-EC66-4D1C-8179-6A146AE6018F}"/>
                </a:ext>
              </a:extLst>
            </p:cNvPr>
            <p:cNvGrpSpPr/>
            <p:nvPr/>
          </p:nvGrpSpPr>
          <p:grpSpPr>
            <a:xfrm>
              <a:off x="4311108" y="1511499"/>
              <a:ext cx="618991" cy="455305"/>
              <a:chOff x="6381465" y="1262699"/>
              <a:chExt cx="618991" cy="455305"/>
            </a:xfrm>
          </p:grpSpPr>
          <p:sp>
            <p:nvSpPr>
              <p:cNvPr id="181" name="Rectangle: Rounded Corners 180">
                <a:extLst>
                  <a:ext uri="{FF2B5EF4-FFF2-40B4-BE49-F238E27FC236}">
                    <a16:creationId xmlns:a16="http://schemas.microsoft.com/office/drawing/2014/main" id="{A28849DA-D8A0-4926-BC60-B7408111ADA5}"/>
                  </a:ext>
                </a:extLst>
              </p:cNvPr>
              <p:cNvSpPr/>
              <p:nvPr/>
            </p:nvSpPr>
            <p:spPr bwMode="auto">
              <a:xfrm>
                <a:off x="6381465" y="1262699"/>
                <a:ext cx="618991" cy="455305"/>
              </a:xfrm>
              <a:prstGeom prst="roundRect">
                <a:avLst>
                  <a:gd name="adj" fmla="val 9792"/>
                </a:avLst>
              </a:prstGeom>
              <a:noFill/>
              <a:ln w="19050" cap="flat" cmpd="sng" algn="ctr">
                <a:solidFill>
                  <a:srgbClr val="0078B3"/>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900" dirty="0">
                  <a:solidFill>
                    <a:srgbClr val="000000"/>
                  </a:solidFill>
                  <a:latin typeface="Arial Narrow" charset="0"/>
                  <a:ea typeface="ＭＳ Ｐゴシック" charset="0"/>
                </a:endParaRPr>
              </a:p>
            </p:txBody>
          </p:sp>
          <p:grpSp>
            <p:nvGrpSpPr>
              <p:cNvPr id="196" name="Group 195">
                <a:extLst>
                  <a:ext uri="{FF2B5EF4-FFF2-40B4-BE49-F238E27FC236}">
                    <a16:creationId xmlns:a16="http://schemas.microsoft.com/office/drawing/2014/main" id="{53734DE8-F0C1-495C-9587-121E70AFCAC0}"/>
                  </a:ext>
                </a:extLst>
              </p:cNvPr>
              <p:cNvGrpSpPr/>
              <p:nvPr/>
            </p:nvGrpSpPr>
            <p:grpSpPr>
              <a:xfrm>
                <a:off x="6510261" y="1351864"/>
                <a:ext cx="361399" cy="276974"/>
                <a:chOff x="1976848" y="1087935"/>
                <a:chExt cx="361399" cy="276974"/>
              </a:xfrm>
            </p:grpSpPr>
            <p:sp>
              <p:nvSpPr>
                <p:cNvPr id="198" name="monitor">
                  <a:extLst>
                    <a:ext uri="{FF2B5EF4-FFF2-40B4-BE49-F238E27FC236}">
                      <a16:creationId xmlns:a16="http://schemas.microsoft.com/office/drawing/2014/main" id="{DD901BBD-DDB5-48A2-A618-9F55F5F899B1}"/>
                    </a:ext>
                  </a:extLst>
                </p:cNvPr>
                <p:cNvSpPr>
                  <a:spLocks noChangeAspect="1" noEditPoints="1"/>
                </p:cNvSpPr>
                <p:nvPr/>
              </p:nvSpPr>
              <p:spPr bwMode="auto">
                <a:xfrm>
                  <a:off x="1976848" y="1087935"/>
                  <a:ext cx="361399" cy="27697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rgbClr val="0078B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gradFill>
                      <a:gsLst>
                        <a:gs pos="0">
                          <a:srgbClr val="505050"/>
                        </a:gs>
                        <a:gs pos="100000">
                          <a:srgbClr val="505050"/>
                        </a:gs>
                      </a:gsLst>
                    </a:gradFill>
                  </a:endParaRPr>
                </a:p>
              </p:txBody>
            </p:sp>
            <p:sp>
              <p:nvSpPr>
                <p:cNvPr id="199" name="DeveloperTools_EC7A" title="Icon of a wrench and a screwdriver">
                  <a:extLst>
                    <a:ext uri="{FF2B5EF4-FFF2-40B4-BE49-F238E27FC236}">
                      <a16:creationId xmlns:a16="http://schemas.microsoft.com/office/drawing/2014/main" id="{2357C5BF-57AC-4F92-AE30-C83B28E3C7D6}"/>
                    </a:ext>
                  </a:extLst>
                </p:cNvPr>
                <p:cNvSpPr>
                  <a:spLocks noChangeAspect="1" noEditPoints="1"/>
                </p:cNvSpPr>
                <p:nvPr/>
              </p:nvSpPr>
              <p:spPr bwMode="auto">
                <a:xfrm>
                  <a:off x="2123410" y="1128328"/>
                  <a:ext cx="98437" cy="155103"/>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rgbClr val="0078B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en-US" sz="1350" dirty="0">
                    <a:solidFill>
                      <a:srgbClr val="44546A"/>
                    </a:solidFill>
                    <a:latin typeface="Calibri" panose="020F0502020204030204"/>
                    <a:ea typeface="+mn-ea"/>
                  </a:endParaRPr>
                </a:p>
              </p:txBody>
            </p:sp>
          </p:grpSp>
        </p:grpSp>
        <p:grpSp>
          <p:nvGrpSpPr>
            <p:cNvPr id="63" name="Group 62">
              <a:extLst>
                <a:ext uri="{FF2B5EF4-FFF2-40B4-BE49-F238E27FC236}">
                  <a16:creationId xmlns:a16="http://schemas.microsoft.com/office/drawing/2014/main" id="{E694B60D-FBD1-44DA-96F2-8FC94335B5C8}"/>
                </a:ext>
              </a:extLst>
            </p:cNvPr>
            <p:cNvGrpSpPr/>
            <p:nvPr/>
          </p:nvGrpSpPr>
          <p:grpSpPr>
            <a:xfrm>
              <a:off x="5316993" y="2574557"/>
              <a:ext cx="246221" cy="545450"/>
              <a:chOff x="5452509" y="2411828"/>
              <a:chExt cx="246221" cy="545450"/>
            </a:xfrm>
          </p:grpSpPr>
          <p:sp>
            <p:nvSpPr>
              <p:cNvPr id="201" name="Rectangle: Rounded Corners 200">
                <a:extLst>
                  <a:ext uri="{FF2B5EF4-FFF2-40B4-BE49-F238E27FC236}">
                    <a16:creationId xmlns:a16="http://schemas.microsoft.com/office/drawing/2014/main" id="{A5FD5190-4B9F-4482-B6DF-56D4EFBE6B28}"/>
                  </a:ext>
                </a:extLst>
              </p:cNvPr>
              <p:cNvSpPr/>
              <p:nvPr/>
            </p:nvSpPr>
            <p:spPr bwMode="auto">
              <a:xfrm>
                <a:off x="5462433" y="2490634"/>
                <a:ext cx="226372" cy="387837"/>
              </a:xfrm>
              <a:prstGeom prst="roundRect">
                <a:avLst>
                  <a:gd name="adj" fmla="val 9792"/>
                </a:avLst>
              </a:prstGeom>
              <a:noFill/>
              <a:ln w="9525" cap="flat" cmpd="sng" algn="ctr">
                <a:solidFill>
                  <a:srgbClr val="0078B3"/>
                </a:solidFill>
                <a:prstDash val="sys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34290" tIns="34290" rIns="34290" bIns="34290" numCol="1" rtlCol="0" anchor="ctr" anchorCtr="0" compatLnSpc="1">
                <a:prstTxWarp prst="textNoShape">
                  <a:avLst/>
                </a:prstTxWarp>
                <a:noAutofit/>
              </a:bodyPr>
              <a:lstStyle/>
              <a:p>
                <a:pPr algn="ctr" defTabSz="685800" eaLnBrk="1" hangingPunct="1"/>
                <a:endParaRPr lang="en-US" sz="600" dirty="0">
                  <a:solidFill>
                    <a:srgbClr val="000000"/>
                  </a:solidFill>
                  <a:latin typeface="Arial Narrow" charset="0"/>
                  <a:ea typeface="ＭＳ Ｐゴシック" charset="0"/>
                </a:endParaRPr>
              </a:p>
            </p:txBody>
          </p:sp>
          <p:sp>
            <p:nvSpPr>
              <p:cNvPr id="203" name="TextBox 202">
                <a:extLst>
                  <a:ext uri="{FF2B5EF4-FFF2-40B4-BE49-F238E27FC236}">
                    <a16:creationId xmlns:a16="http://schemas.microsoft.com/office/drawing/2014/main" id="{7895D271-49B7-4C2B-9F54-2F23DBC044E3}"/>
                  </a:ext>
                </a:extLst>
              </p:cNvPr>
              <p:cNvSpPr txBox="1"/>
              <p:nvPr/>
            </p:nvSpPr>
            <p:spPr>
              <a:xfrm rot="16200000">
                <a:off x="5302895" y="2561442"/>
                <a:ext cx="545450" cy="246221"/>
              </a:xfrm>
              <a:prstGeom prst="rect">
                <a:avLst/>
              </a:prstGeom>
              <a:noFill/>
            </p:spPr>
            <p:txBody>
              <a:bodyPr wrap="none" rtlCol="0">
                <a:spAutoFit/>
              </a:bodyPr>
              <a:lstStyle/>
              <a:p>
                <a:pPr algn="ctr"/>
                <a:r>
                  <a:rPr lang="en-US" sz="600" dirty="0"/>
                  <a:t>Prepare</a:t>
                </a:r>
              </a:p>
            </p:txBody>
          </p:sp>
        </p:grpSp>
        <p:cxnSp>
          <p:nvCxnSpPr>
            <p:cNvPr id="36" name="Straight Arrow Connector 35">
              <a:extLst>
                <a:ext uri="{FF2B5EF4-FFF2-40B4-BE49-F238E27FC236}">
                  <a16:creationId xmlns:a16="http://schemas.microsoft.com/office/drawing/2014/main" id="{5B9B7EDE-71DD-4267-8E83-2686CE4D2495}"/>
                </a:ext>
              </a:extLst>
            </p:cNvPr>
            <p:cNvCxnSpPr>
              <a:cxnSpLocks/>
              <a:stCxn id="201" idx="3"/>
              <a:endCxn id="1586215" idx="0"/>
            </p:cNvCxnSpPr>
            <p:nvPr/>
          </p:nvCxnSpPr>
          <p:spPr bwMode="auto">
            <a:xfrm>
              <a:off x="5553289" y="2847282"/>
              <a:ext cx="195515" cy="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04" name="TextBox 203">
              <a:extLst>
                <a:ext uri="{FF2B5EF4-FFF2-40B4-BE49-F238E27FC236}">
                  <a16:creationId xmlns:a16="http://schemas.microsoft.com/office/drawing/2014/main" id="{22C6B85E-AFA6-4D7C-B780-DC5876B9B2D7}"/>
                </a:ext>
              </a:extLst>
            </p:cNvPr>
            <p:cNvSpPr txBox="1"/>
            <p:nvPr/>
          </p:nvSpPr>
          <p:spPr>
            <a:xfrm>
              <a:off x="3455023" y="1527876"/>
              <a:ext cx="857365" cy="400109"/>
            </a:xfrm>
            <a:prstGeom prst="rect">
              <a:avLst/>
            </a:prstGeom>
            <a:noFill/>
          </p:spPr>
          <p:txBody>
            <a:bodyPr wrap="square" lIns="34290" tIns="34290" rIns="34290" bIns="34290" rtlCol="0">
              <a:spAutoFit/>
            </a:bodyPr>
            <a:lstStyle/>
            <a:p>
              <a:pPr algn="ctr"/>
              <a:r>
                <a:rPr lang="en-US" sz="750" dirty="0"/>
                <a:t>Data Engineer (DE) Toolkit</a:t>
              </a:r>
            </a:p>
          </p:txBody>
        </p:sp>
        <p:sp>
          <p:nvSpPr>
            <p:cNvPr id="205" name="TextBox 204">
              <a:extLst>
                <a:ext uri="{FF2B5EF4-FFF2-40B4-BE49-F238E27FC236}">
                  <a16:creationId xmlns:a16="http://schemas.microsoft.com/office/drawing/2014/main" id="{97BA13CD-1A99-4E9A-988E-B871EB568EEB}"/>
                </a:ext>
              </a:extLst>
            </p:cNvPr>
            <p:cNvSpPr txBox="1"/>
            <p:nvPr/>
          </p:nvSpPr>
          <p:spPr>
            <a:xfrm>
              <a:off x="5137404" y="1519800"/>
              <a:ext cx="992605" cy="461665"/>
            </a:xfrm>
            <a:prstGeom prst="rect">
              <a:avLst/>
            </a:prstGeom>
            <a:noFill/>
          </p:spPr>
          <p:txBody>
            <a:bodyPr wrap="square" lIns="34290" tIns="34290" rIns="34290" bIns="34290" rtlCol="0">
              <a:spAutoFit/>
            </a:bodyPr>
            <a:lstStyle/>
            <a:p>
              <a:r>
                <a:rPr lang="en-US" sz="600" dirty="0"/>
                <a:t>Data engineers use the DE Toolkit to further transform the data</a:t>
              </a:r>
            </a:p>
          </p:txBody>
        </p:sp>
        <p:sp>
          <p:nvSpPr>
            <p:cNvPr id="206" name="Oval 205">
              <a:extLst>
                <a:ext uri="{FF2B5EF4-FFF2-40B4-BE49-F238E27FC236}">
                  <a16:creationId xmlns:a16="http://schemas.microsoft.com/office/drawing/2014/main" id="{F4156CF6-A71E-420B-90BD-C83AAF57BAD8}"/>
                </a:ext>
              </a:extLst>
            </p:cNvPr>
            <p:cNvSpPr>
              <a:spLocks noChangeAspect="1"/>
            </p:cNvSpPr>
            <p:nvPr/>
          </p:nvSpPr>
          <p:spPr bwMode="auto">
            <a:xfrm>
              <a:off x="4988805" y="1552321"/>
              <a:ext cx="146694" cy="146694"/>
            </a:xfrm>
            <a:prstGeom prst="ellipse">
              <a:avLst/>
            </a:prstGeom>
            <a:noFill/>
            <a:ln w="63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noAutofit/>
            </a:bodyPr>
            <a:lstStyle/>
            <a:p>
              <a:pPr algn="ctr" defTabSz="685800" eaLnBrk="1" hangingPunct="1"/>
              <a:r>
                <a:rPr lang="en-US" sz="600" dirty="0">
                  <a:solidFill>
                    <a:srgbClr val="000000"/>
                  </a:solidFill>
                  <a:latin typeface="Arial Narrow" charset="0"/>
                  <a:ea typeface="ＭＳ Ｐゴシック" charset="0"/>
                </a:rPr>
                <a:t>6</a:t>
              </a:r>
            </a:p>
          </p:txBody>
        </p:sp>
        <p:cxnSp>
          <p:nvCxnSpPr>
            <p:cNvPr id="1586206" name="Straight Arrow Connector 1586205">
              <a:extLst>
                <a:ext uri="{FF2B5EF4-FFF2-40B4-BE49-F238E27FC236}">
                  <a16:creationId xmlns:a16="http://schemas.microsoft.com/office/drawing/2014/main" id="{51CA3199-221C-4CC2-B5D0-9AAECDDB9543}"/>
                </a:ext>
              </a:extLst>
            </p:cNvPr>
            <p:cNvCxnSpPr>
              <a:cxnSpLocks/>
              <a:stCxn id="14" idx="3"/>
              <a:endCxn id="203" idx="0"/>
            </p:cNvCxnSpPr>
            <p:nvPr/>
          </p:nvCxnSpPr>
          <p:spPr bwMode="auto">
            <a:xfrm flipV="1">
              <a:off x="3976956" y="2847281"/>
              <a:ext cx="1340039" cy="2400"/>
            </a:xfrm>
            <a:prstGeom prst="straightConnector1">
              <a:avLst/>
            </a:prstGeom>
            <a:solidFill>
              <a:schemeClr val="tx2"/>
            </a:solidFill>
            <a:ln w="952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9" name="Connector: Elbow 68">
              <a:extLst>
                <a:ext uri="{FF2B5EF4-FFF2-40B4-BE49-F238E27FC236}">
                  <a16:creationId xmlns:a16="http://schemas.microsoft.com/office/drawing/2014/main" id="{28A0BE63-3E56-48E2-921B-D7E968553F46}"/>
                </a:ext>
              </a:extLst>
            </p:cNvPr>
            <p:cNvCxnSpPr>
              <a:stCxn id="181" idx="2"/>
              <a:endCxn id="14" idx="0"/>
            </p:cNvCxnSpPr>
            <p:nvPr/>
          </p:nvCxnSpPr>
          <p:spPr bwMode="auto">
            <a:xfrm rot="5400000">
              <a:off x="3816422" y="1817844"/>
              <a:ext cx="655223" cy="953142"/>
            </a:xfrm>
            <a:prstGeom prst="bentConnector3">
              <a:avLst>
                <a:gd name="adj1" fmla="val 38172"/>
              </a:avLst>
            </a:prstGeom>
            <a:solidFill>
              <a:schemeClr val="tx2"/>
            </a:solidFill>
            <a:ln w="9525" cap="flat" cmpd="sng" algn="ctr">
              <a:solidFill>
                <a:schemeClr val="tx1"/>
              </a:solidFill>
              <a:prstDash val="dash"/>
              <a:round/>
              <a:headEnd type="triangle"/>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73" name="TextBox 172">
              <a:extLst>
                <a:ext uri="{FF2B5EF4-FFF2-40B4-BE49-F238E27FC236}">
                  <a16:creationId xmlns:a16="http://schemas.microsoft.com/office/drawing/2014/main" id="{BA171BCB-E1E8-44A5-9B1B-21A4A5EC4BE8}"/>
                </a:ext>
              </a:extLst>
            </p:cNvPr>
            <p:cNvSpPr txBox="1"/>
            <p:nvPr/>
          </p:nvSpPr>
          <p:spPr>
            <a:xfrm>
              <a:off x="1475986" y="4145996"/>
              <a:ext cx="630941" cy="400109"/>
            </a:xfrm>
            <a:prstGeom prst="rect">
              <a:avLst/>
            </a:prstGeom>
            <a:noFill/>
          </p:spPr>
          <p:txBody>
            <a:bodyPr wrap="none" lIns="34290" tIns="34290" rIns="34290" bIns="34290" rtlCol="0">
              <a:spAutoFit/>
            </a:bodyPr>
            <a:lstStyle/>
            <a:p>
              <a:pPr algn="ctr"/>
              <a:r>
                <a:rPr lang="en-US" sz="750" dirty="0"/>
                <a:t>Data</a:t>
              </a:r>
            </a:p>
            <a:p>
              <a:pPr algn="ctr"/>
              <a:r>
                <a:rPr lang="en-US" sz="750" dirty="0"/>
                <a:t>Preparation</a:t>
              </a:r>
            </a:p>
          </p:txBody>
        </p:sp>
        <p:sp>
          <p:nvSpPr>
            <p:cNvPr id="179" name="TextBox 178">
              <a:extLst>
                <a:ext uri="{FF2B5EF4-FFF2-40B4-BE49-F238E27FC236}">
                  <a16:creationId xmlns:a16="http://schemas.microsoft.com/office/drawing/2014/main" id="{CC778ED0-AED3-4E03-919F-72FCB978BA64}"/>
                </a:ext>
              </a:extLst>
            </p:cNvPr>
            <p:cNvSpPr txBox="1"/>
            <p:nvPr/>
          </p:nvSpPr>
          <p:spPr>
            <a:xfrm>
              <a:off x="8341782" y="2649859"/>
              <a:ext cx="474907" cy="400109"/>
            </a:xfrm>
            <a:prstGeom prst="rect">
              <a:avLst/>
            </a:prstGeom>
            <a:noFill/>
          </p:spPr>
          <p:txBody>
            <a:bodyPr wrap="square" lIns="34290" tIns="34290" rIns="34290" bIns="34290" rtlCol="0">
              <a:spAutoFit/>
            </a:bodyPr>
            <a:lstStyle/>
            <a:p>
              <a:pPr algn="ctr"/>
              <a:r>
                <a:rPr lang="en-US" sz="750" dirty="0"/>
                <a:t>Data Security</a:t>
              </a:r>
            </a:p>
          </p:txBody>
        </p:sp>
      </p:grpSp>
    </p:spTree>
    <p:custDataLst>
      <p:tags r:id="rId1"/>
    </p:custDataLst>
    <p:extLst>
      <p:ext uri="{BB962C8B-B14F-4D97-AF65-F5344CB8AC3E}">
        <p14:creationId xmlns:p14="http://schemas.microsoft.com/office/powerpoint/2010/main" val="117281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6B842059-95A4-4335-B0A9-8EF344CA5E6D}"/>
              </a:ext>
            </a:extLst>
          </p:cNvPr>
          <p:cNvSpPr/>
          <p:nvPr/>
        </p:nvSpPr>
        <p:spPr bwMode="auto">
          <a:xfrm>
            <a:off x="2521057" y="2194652"/>
            <a:ext cx="2636309" cy="1626045"/>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788" dirty="0">
              <a:solidFill>
                <a:prstClr val="black"/>
              </a:solidFill>
              <a:latin typeface="Calibri"/>
              <a:ea typeface="ＭＳ Ｐゴシック"/>
            </a:endParaRPr>
          </a:p>
        </p:txBody>
      </p:sp>
      <p:sp>
        <p:nvSpPr>
          <p:cNvPr id="28" name="Rectangle 27"/>
          <p:cNvSpPr/>
          <p:nvPr/>
        </p:nvSpPr>
        <p:spPr bwMode="auto">
          <a:xfrm>
            <a:off x="3122708" y="1661898"/>
            <a:ext cx="822960" cy="34624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dirty="0">
              <a:solidFill>
                <a:srgbClr val="000000"/>
              </a:solidFill>
              <a:latin typeface="Arial Narrow" charset="0"/>
              <a:ea typeface="ＭＳ Ｐゴシック" charset="0"/>
            </a:endParaRPr>
          </a:p>
        </p:txBody>
      </p:sp>
      <p:cxnSp>
        <p:nvCxnSpPr>
          <p:cNvPr id="387" name="Connector: Elbow 49">
            <a:extLst>
              <a:ext uri="{FF2B5EF4-FFF2-40B4-BE49-F238E27FC236}">
                <a16:creationId xmlns:a16="http://schemas.microsoft.com/office/drawing/2014/main" id="{8703EE3F-C7F1-4F68-8E25-DA82A68E8FCE}"/>
              </a:ext>
            </a:extLst>
          </p:cNvPr>
          <p:cNvCxnSpPr>
            <a:cxnSpLocks/>
            <a:stCxn id="376" idx="3"/>
            <a:endCxn id="392" idx="1"/>
          </p:cNvCxnSpPr>
          <p:nvPr/>
        </p:nvCxnSpPr>
        <p:spPr bwMode="auto">
          <a:xfrm>
            <a:off x="404671" y="1941701"/>
            <a:ext cx="708278" cy="901763"/>
          </a:xfrm>
          <a:prstGeom prst="bentConnector3">
            <a:avLst>
              <a:gd name="adj1" fmla="val 68155"/>
            </a:avLst>
          </a:prstGeom>
          <a:noFill/>
          <a:ln w="19050" algn="ctr">
            <a:solidFill>
              <a:schemeClr val="accent6"/>
            </a:solidFill>
            <a:round/>
            <a:headEnd type="none" w="med" len="med"/>
            <a:tailEnd type="oval"/>
          </a:ln>
        </p:spPr>
      </p:cxnSp>
      <p:grpSp>
        <p:nvGrpSpPr>
          <p:cNvPr id="3" name="Group 2"/>
          <p:cNvGrpSpPr/>
          <p:nvPr/>
        </p:nvGrpSpPr>
        <p:grpSpPr>
          <a:xfrm>
            <a:off x="98477" y="1782563"/>
            <a:ext cx="319937" cy="307704"/>
            <a:chOff x="78295" y="1920331"/>
            <a:chExt cx="426582" cy="401014"/>
          </a:xfrm>
          <a:solidFill>
            <a:schemeClr val="bg1">
              <a:lumMod val="75000"/>
            </a:schemeClr>
          </a:solidFill>
        </p:grpSpPr>
        <p:sp>
          <p:nvSpPr>
            <p:cNvPr id="376" name="Rectangle 375">
              <a:extLst>
                <a:ext uri="{FF2B5EF4-FFF2-40B4-BE49-F238E27FC236}">
                  <a16:creationId xmlns:a16="http://schemas.microsoft.com/office/drawing/2014/main" id="{D06F563F-9D01-42BC-91DA-223C9A358783}"/>
                </a:ext>
              </a:extLst>
            </p:cNvPr>
            <p:cNvSpPr/>
            <p:nvPr/>
          </p:nvSpPr>
          <p:spPr bwMode="auto">
            <a:xfrm>
              <a:off x="78295" y="1934111"/>
              <a:ext cx="408259" cy="387234"/>
            </a:xfrm>
            <a:prstGeom prst="rect">
              <a:avLst/>
            </a:prstGeom>
            <a:grp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506" dirty="0">
                <a:solidFill>
                  <a:prstClr val="black"/>
                </a:solidFill>
                <a:latin typeface="Calibri"/>
                <a:ea typeface="ＭＳ Ｐゴシック"/>
              </a:endParaRPr>
            </a:p>
          </p:txBody>
        </p:sp>
        <p:sp>
          <p:nvSpPr>
            <p:cNvPr id="378" name="TextBox 377">
              <a:extLst>
                <a:ext uri="{FF2B5EF4-FFF2-40B4-BE49-F238E27FC236}">
                  <a16:creationId xmlns:a16="http://schemas.microsoft.com/office/drawing/2014/main" id="{354CB5DB-2C31-4E0E-B804-DD68AD4B2EA6}"/>
                </a:ext>
              </a:extLst>
            </p:cNvPr>
            <p:cNvSpPr txBox="1"/>
            <p:nvPr/>
          </p:nvSpPr>
          <p:spPr>
            <a:xfrm>
              <a:off x="100922" y="1920331"/>
              <a:ext cx="403955" cy="101447"/>
            </a:xfrm>
            <a:prstGeom prst="rect">
              <a:avLst/>
            </a:prstGeom>
            <a:grpFill/>
          </p:spPr>
          <p:txBody>
            <a:bodyPr wrap="square" lIns="0" tIns="0" rIns="0" bIns="0" rtlCol="0">
              <a:spAutoFit/>
            </a:bodyPr>
            <a:lstStyle/>
            <a:p>
              <a:pPr defTabSz="514350" eaLnBrk="1" hangingPunct="1">
                <a:defRPr/>
              </a:pPr>
              <a:r>
                <a:rPr lang="en-US" sz="506" dirty="0">
                  <a:solidFill>
                    <a:prstClr val="black"/>
                  </a:solidFill>
                  <a:latin typeface="Calibri"/>
                  <a:ea typeface="ＭＳ Ｐゴシック"/>
                </a:rPr>
                <a:t>Source DBs</a:t>
              </a:r>
            </a:p>
          </p:txBody>
        </p:sp>
        <p:pic>
          <p:nvPicPr>
            <p:cNvPr id="388" name="Picture 387">
              <a:extLst>
                <a:ext uri="{FF2B5EF4-FFF2-40B4-BE49-F238E27FC236}">
                  <a16:creationId xmlns:a16="http://schemas.microsoft.com/office/drawing/2014/main" id="{ED30A6A0-96E2-44F5-874B-6936038CC5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311" y="2024944"/>
              <a:ext cx="250335" cy="214821"/>
            </a:xfrm>
            <a:prstGeom prst="rect">
              <a:avLst/>
            </a:prstGeom>
            <a:grpFill/>
          </p:spPr>
        </p:pic>
      </p:grpSp>
      <p:grpSp>
        <p:nvGrpSpPr>
          <p:cNvPr id="4" name="Group 3"/>
          <p:cNvGrpSpPr/>
          <p:nvPr/>
        </p:nvGrpSpPr>
        <p:grpSpPr>
          <a:xfrm>
            <a:off x="61707" y="3129844"/>
            <a:ext cx="382056" cy="296444"/>
            <a:chOff x="29268" y="2722024"/>
            <a:chExt cx="509408" cy="386338"/>
          </a:xfrm>
        </p:grpSpPr>
        <p:sp>
          <p:nvSpPr>
            <p:cNvPr id="375" name="Rectangle 374">
              <a:extLst>
                <a:ext uri="{FF2B5EF4-FFF2-40B4-BE49-F238E27FC236}">
                  <a16:creationId xmlns:a16="http://schemas.microsoft.com/office/drawing/2014/main" id="{BEDA1E8A-8523-4F85-88E5-E2D8E6ADAC12}"/>
                </a:ext>
              </a:extLst>
            </p:cNvPr>
            <p:cNvSpPr/>
            <p:nvPr/>
          </p:nvSpPr>
          <p:spPr bwMode="auto">
            <a:xfrm>
              <a:off x="78295" y="2722024"/>
              <a:ext cx="412277" cy="38506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506" dirty="0">
                <a:solidFill>
                  <a:prstClr val="black"/>
                </a:solidFill>
                <a:latin typeface="Calibri"/>
                <a:ea typeface="ＭＳ Ｐゴシック"/>
              </a:endParaRPr>
            </a:p>
          </p:txBody>
        </p:sp>
        <p:sp>
          <p:nvSpPr>
            <p:cNvPr id="379" name="TextBox 378">
              <a:extLst>
                <a:ext uri="{FF2B5EF4-FFF2-40B4-BE49-F238E27FC236}">
                  <a16:creationId xmlns:a16="http://schemas.microsoft.com/office/drawing/2014/main" id="{2D62B14B-B949-4A88-BA31-D398592404A2}"/>
                </a:ext>
              </a:extLst>
            </p:cNvPr>
            <p:cNvSpPr txBox="1"/>
            <p:nvPr/>
          </p:nvSpPr>
          <p:spPr>
            <a:xfrm>
              <a:off x="29268" y="2724260"/>
              <a:ext cx="509408" cy="202894"/>
            </a:xfrm>
            <a:prstGeom prst="rect">
              <a:avLst/>
            </a:prstGeom>
            <a:noFill/>
          </p:spPr>
          <p:txBody>
            <a:bodyPr wrap="square" lIns="0" tIns="0" rIns="0" bIns="0" rtlCol="0">
              <a:spAutoFit/>
            </a:bodyPr>
            <a:lstStyle/>
            <a:p>
              <a:pPr algn="ctr" defTabSz="514350" eaLnBrk="1" hangingPunct="1">
                <a:defRPr/>
              </a:pPr>
              <a:r>
                <a:rPr lang="en-US" sz="506" dirty="0">
                  <a:solidFill>
                    <a:prstClr val="black"/>
                  </a:solidFill>
                  <a:latin typeface="Calibri"/>
                  <a:ea typeface="ＭＳ Ｐゴシック"/>
                </a:rPr>
                <a:t>Source Data Extracts</a:t>
              </a:r>
            </a:p>
          </p:txBody>
        </p:sp>
        <p:pic>
          <p:nvPicPr>
            <p:cNvPr id="389" name="Picture 388">
              <a:extLst>
                <a:ext uri="{FF2B5EF4-FFF2-40B4-BE49-F238E27FC236}">
                  <a16:creationId xmlns:a16="http://schemas.microsoft.com/office/drawing/2014/main" id="{9F428D47-105F-4A7E-8783-27ACB54597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28" y="2951118"/>
              <a:ext cx="112481" cy="155041"/>
            </a:xfrm>
            <a:prstGeom prst="rect">
              <a:avLst/>
            </a:prstGeom>
          </p:spPr>
        </p:pic>
        <p:pic>
          <p:nvPicPr>
            <p:cNvPr id="390" name="Picture 389">
              <a:extLst>
                <a:ext uri="{FF2B5EF4-FFF2-40B4-BE49-F238E27FC236}">
                  <a16:creationId xmlns:a16="http://schemas.microsoft.com/office/drawing/2014/main" id="{535AB282-07B5-44C4-B1F3-E1B3070D7E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410" y="2953321"/>
              <a:ext cx="112481" cy="155041"/>
            </a:xfrm>
            <a:prstGeom prst="rect">
              <a:avLst/>
            </a:prstGeom>
          </p:spPr>
        </p:pic>
      </p:grpSp>
      <p:grpSp>
        <p:nvGrpSpPr>
          <p:cNvPr id="10" name="Group 9"/>
          <p:cNvGrpSpPr/>
          <p:nvPr/>
        </p:nvGrpSpPr>
        <p:grpSpPr>
          <a:xfrm>
            <a:off x="1112949" y="2424111"/>
            <a:ext cx="427715" cy="731857"/>
            <a:chOff x="1204792" y="2232912"/>
            <a:chExt cx="570286" cy="953789"/>
          </a:xfrm>
        </p:grpSpPr>
        <p:sp>
          <p:nvSpPr>
            <p:cNvPr id="374" name="Rectangle: Rounded Corners 26">
              <a:extLst>
                <a:ext uri="{FF2B5EF4-FFF2-40B4-BE49-F238E27FC236}">
                  <a16:creationId xmlns:a16="http://schemas.microsoft.com/office/drawing/2014/main" id="{19CBDAF8-BE56-482B-A2DC-70C5577DE2BE}"/>
                </a:ext>
              </a:extLst>
            </p:cNvPr>
            <p:cNvSpPr/>
            <p:nvPr/>
          </p:nvSpPr>
          <p:spPr bwMode="auto">
            <a:xfrm>
              <a:off x="1281271" y="2449306"/>
              <a:ext cx="410951" cy="340241"/>
            </a:xfrm>
            <a:prstGeom prst="roundRect">
              <a:avLst/>
            </a:prstGeom>
            <a:solidFill>
              <a:schemeClr val="bg1">
                <a:lumMod val="7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defRPr/>
              </a:pPr>
              <a:endParaRPr lang="en-US" sz="619" dirty="0">
                <a:solidFill>
                  <a:prstClr val="black"/>
                </a:solidFill>
                <a:latin typeface="Calibri"/>
                <a:ea typeface="ＭＳ Ｐゴシック"/>
              </a:endParaRPr>
            </a:p>
          </p:txBody>
        </p:sp>
        <p:sp>
          <p:nvSpPr>
            <p:cNvPr id="377" name="Rectangle: Rounded Corners 13">
              <a:extLst>
                <a:ext uri="{FF2B5EF4-FFF2-40B4-BE49-F238E27FC236}">
                  <a16:creationId xmlns:a16="http://schemas.microsoft.com/office/drawing/2014/main" id="{3AA58F38-5BEF-4F24-A1FC-6F57BB74686A}"/>
                </a:ext>
              </a:extLst>
            </p:cNvPr>
            <p:cNvSpPr/>
            <p:nvPr/>
          </p:nvSpPr>
          <p:spPr bwMode="auto">
            <a:xfrm>
              <a:off x="1285622" y="2958987"/>
              <a:ext cx="406599" cy="188795"/>
            </a:xfrm>
            <a:prstGeom prst="roundRect">
              <a:avLst/>
            </a:prstGeom>
            <a:solidFill>
              <a:schemeClr val="bg1">
                <a:lumMod val="75000"/>
              </a:scheme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defRPr/>
              </a:pPr>
              <a:r>
                <a:rPr lang="en-US" sz="563" dirty="0">
                  <a:solidFill>
                    <a:prstClr val="black"/>
                  </a:solidFill>
                  <a:latin typeface="Calibri"/>
                  <a:ea typeface="ＭＳ Ｐゴシック"/>
                </a:rPr>
                <a:t>Stage Server</a:t>
              </a:r>
            </a:p>
          </p:txBody>
        </p:sp>
        <p:pic>
          <p:nvPicPr>
            <p:cNvPr id="380" name="Picture 6" descr="Image result for apache nifi">
              <a:extLst>
                <a:ext uri="{FF2B5EF4-FFF2-40B4-BE49-F238E27FC236}">
                  <a16:creationId xmlns:a16="http://schemas.microsoft.com/office/drawing/2014/main" id="{835B0FEC-767A-461F-A1B3-CD9EEADB959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6928" y="2519011"/>
              <a:ext cx="274078" cy="183994"/>
            </a:xfrm>
            <a:prstGeom prst="rect">
              <a:avLst/>
            </a:prstGeom>
            <a:noFill/>
            <a:extLst>
              <a:ext uri="{909E8E84-426E-40DD-AFC4-6F175D3DCCD1}">
                <a14:hiddenFill xmlns:a14="http://schemas.microsoft.com/office/drawing/2010/main">
                  <a:solidFill>
                    <a:srgbClr val="FFFFFF"/>
                  </a:solidFill>
                </a14:hiddenFill>
              </a:ext>
            </a:extLst>
          </p:spPr>
        </p:pic>
        <p:cxnSp>
          <p:nvCxnSpPr>
            <p:cNvPr id="386" name="Straight Arrow Connector 385">
              <a:extLst>
                <a:ext uri="{FF2B5EF4-FFF2-40B4-BE49-F238E27FC236}">
                  <a16:creationId xmlns:a16="http://schemas.microsoft.com/office/drawing/2014/main" id="{2AE75809-A191-4C74-BA43-220F27257060}"/>
                </a:ext>
              </a:extLst>
            </p:cNvPr>
            <p:cNvCxnSpPr>
              <a:cxnSpLocks/>
              <a:stCxn id="374" idx="2"/>
              <a:endCxn id="377" idx="0"/>
            </p:cNvCxnSpPr>
            <p:nvPr/>
          </p:nvCxnSpPr>
          <p:spPr bwMode="auto">
            <a:xfrm>
              <a:off x="1486746" y="2789546"/>
              <a:ext cx="2176" cy="169440"/>
            </a:xfrm>
            <a:prstGeom prst="straightConnector1">
              <a:avLst/>
            </a:prstGeom>
            <a:noFill/>
            <a:ln w="19050" algn="ctr">
              <a:solidFill>
                <a:schemeClr val="bg1">
                  <a:lumMod val="75000"/>
                </a:schemeClr>
              </a:solidFill>
              <a:round/>
              <a:headEnd type="triangle"/>
              <a:tailEnd type="triangle"/>
            </a:ln>
          </p:spPr>
        </p:cxnSp>
        <p:sp>
          <p:nvSpPr>
            <p:cNvPr id="391" name="TextBox 390">
              <a:extLst>
                <a:ext uri="{FF2B5EF4-FFF2-40B4-BE49-F238E27FC236}">
                  <a16:creationId xmlns:a16="http://schemas.microsoft.com/office/drawing/2014/main" id="{E3A5EA45-3CA2-4DA2-BFC4-AE93E4D2CC37}"/>
                </a:ext>
              </a:extLst>
            </p:cNvPr>
            <p:cNvSpPr txBox="1"/>
            <p:nvPr/>
          </p:nvSpPr>
          <p:spPr>
            <a:xfrm>
              <a:off x="1331187" y="2232912"/>
              <a:ext cx="351108" cy="124176"/>
            </a:xfrm>
            <a:prstGeom prst="rect">
              <a:avLst/>
            </a:prstGeom>
            <a:noFill/>
          </p:spPr>
          <p:txBody>
            <a:bodyPr wrap="square" lIns="0" tIns="0" rIns="0" bIns="0" rtlCol="0">
              <a:spAutoFit/>
            </a:bodyPr>
            <a:lstStyle/>
            <a:p>
              <a:pPr defTabSz="514350" eaLnBrk="1" hangingPunct="1">
                <a:defRPr/>
              </a:pPr>
              <a:r>
                <a:rPr lang="en-US" sz="619" dirty="0">
                  <a:solidFill>
                    <a:prstClr val="black"/>
                  </a:solidFill>
                  <a:latin typeface="Calibri"/>
                  <a:ea typeface="ＭＳ Ｐゴシック"/>
                </a:rPr>
                <a:t>Extract</a:t>
              </a:r>
            </a:p>
          </p:txBody>
        </p:sp>
        <p:sp>
          <p:nvSpPr>
            <p:cNvPr id="392" name="Rectangle 391">
              <a:extLst>
                <a:ext uri="{FF2B5EF4-FFF2-40B4-BE49-F238E27FC236}">
                  <a16:creationId xmlns:a16="http://schemas.microsoft.com/office/drawing/2014/main" id="{FB4F4493-C536-45E9-A924-5559A30E928C}"/>
                </a:ext>
              </a:extLst>
            </p:cNvPr>
            <p:cNvSpPr/>
            <p:nvPr/>
          </p:nvSpPr>
          <p:spPr bwMode="auto">
            <a:xfrm>
              <a:off x="1204792" y="2372165"/>
              <a:ext cx="570286" cy="814536"/>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788" dirty="0">
                <a:solidFill>
                  <a:prstClr val="black"/>
                </a:solidFill>
                <a:latin typeface="Calibri"/>
                <a:ea typeface="ＭＳ Ｐゴシック"/>
              </a:endParaRPr>
            </a:p>
          </p:txBody>
        </p:sp>
      </p:grpSp>
      <p:cxnSp>
        <p:nvCxnSpPr>
          <p:cNvPr id="563" name="Connector: Elbow 1036">
            <a:extLst>
              <a:ext uri="{FF2B5EF4-FFF2-40B4-BE49-F238E27FC236}">
                <a16:creationId xmlns:a16="http://schemas.microsoft.com/office/drawing/2014/main" id="{63323251-2834-4D8C-B4FC-E6B053DC3620}"/>
              </a:ext>
            </a:extLst>
          </p:cNvPr>
          <p:cNvCxnSpPr>
            <a:cxnSpLocks/>
          </p:cNvCxnSpPr>
          <p:nvPr/>
        </p:nvCxnSpPr>
        <p:spPr bwMode="auto">
          <a:xfrm flipV="1">
            <a:off x="402634" y="2953792"/>
            <a:ext cx="689078" cy="274436"/>
          </a:xfrm>
          <a:prstGeom prst="bentConnector3">
            <a:avLst>
              <a:gd name="adj1" fmla="val 69352"/>
            </a:avLst>
          </a:prstGeom>
          <a:noFill/>
          <a:ln w="19050" algn="ctr">
            <a:solidFill>
              <a:schemeClr val="accent6"/>
            </a:solidFill>
            <a:round/>
            <a:headEnd type="none" w="med" len="med"/>
            <a:tailEnd type="oval"/>
          </a:ln>
        </p:spPr>
      </p:cxnSp>
      <p:sp>
        <p:nvSpPr>
          <p:cNvPr id="565" name="Rectangle 564"/>
          <p:cNvSpPr/>
          <p:nvPr/>
        </p:nvSpPr>
        <p:spPr>
          <a:xfrm rot="5400000">
            <a:off x="-17261" y="2206007"/>
            <a:ext cx="863524" cy="632048"/>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KPHC Clarity – Access, Revenue Cycle, Mgmt. Care Admin; Earhart TPA; SCION; NW Change Healthcare; ePremis; P2P Link – StoneRiver; KP OneLink; Member Month Mart</a:t>
            </a:r>
          </a:p>
        </p:txBody>
      </p:sp>
      <p:grpSp>
        <p:nvGrpSpPr>
          <p:cNvPr id="24" name="Group 23"/>
          <p:cNvGrpSpPr/>
          <p:nvPr/>
        </p:nvGrpSpPr>
        <p:grpSpPr>
          <a:xfrm>
            <a:off x="1526611" y="1678432"/>
            <a:ext cx="334690" cy="2519429"/>
            <a:chOff x="2035480" y="978320"/>
            <a:chExt cx="446253" cy="3154115"/>
          </a:xfrm>
        </p:grpSpPr>
        <p:cxnSp>
          <p:nvCxnSpPr>
            <p:cNvPr id="572" name="Straight Connector 571">
              <a:extLst>
                <a:ext uri="{FF2B5EF4-FFF2-40B4-BE49-F238E27FC236}">
                  <a16:creationId xmlns:a16="http://schemas.microsoft.com/office/drawing/2014/main" id="{CBF2E19B-6974-421F-9EEE-2440718E2AE7}"/>
                </a:ext>
              </a:extLst>
            </p:cNvPr>
            <p:cNvCxnSpPr>
              <a:cxnSpLocks/>
            </p:cNvCxnSpPr>
            <p:nvPr/>
          </p:nvCxnSpPr>
          <p:spPr bwMode="auto">
            <a:xfrm>
              <a:off x="2259693" y="978320"/>
              <a:ext cx="0" cy="3154115"/>
            </a:xfrm>
            <a:prstGeom prst="line">
              <a:avLst/>
            </a:prstGeom>
            <a:noFill/>
            <a:ln w="19050" algn="ctr">
              <a:solidFill>
                <a:schemeClr val="accent6"/>
              </a:solidFill>
              <a:prstDash val="sysDash"/>
              <a:round/>
              <a:headEnd type="none" w="med" len="med"/>
              <a:tailEnd/>
            </a:ln>
          </p:spPr>
        </p:cxnSp>
        <p:sp>
          <p:nvSpPr>
            <p:cNvPr id="573" name="Flowchart: Alternate Process 572">
              <a:extLst>
                <a:ext uri="{FF2B5EF4-FFF2-40B4-BE49-F238E27FC236}">
                  <a16:creationId xmlns:a16="http://schemas.microsoft.com/office/drawing/2014/main" id="{461CE4FD-BEF6-4F11-AE3B-C32007E637F6}"/>
                </a:ext>
              </a:extLst>
            </p:cNvPr>
            <p:cNvSpPr/>
            <p:nvPr/>
          </p:nvSpPr>
          <p:spPr bwMode="auto">
            <a:xfrm>
              <a:off x="2144209" y="1507796"/>
              <a:ext cx="221843" cy="1947284"/>
            </a:xfrm>
            <a:prstGeom prst="flowChartAlternateProcess">
              <a:avLst/>
            </a:prstGeom>
            <a:solidFill>
              <a:schemeClr val="bg1">
                <a:lumMod val="75000"/>
              </a:scheme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hangingPunct="1">
                <a:defRPr/>
              </a:pPr>
              <a:endParaRPr lang="en-US" sz="563" dirty="0">
                <a:solidFill>
                  <a:prstClr val="black"/>
                </a:solidFill>
                <a:latin typeface="Calibri"/>
                <a:ea typeface="ＭＳ Ｐゴシック"/>
              </a:endParaRPr>
            </a:p>
          </p:txBody>
        </p:sp>
        <p:sp>
          <p:nvSpPr>
            <p:cNvPr id="574" name="TextBox 573">
              <a:extLst>
                <a:ext uri="{FF2B5EF4-FFF2-40B4-BE49-F238E27FC236}">
                  <a16:creationId xmlns:a16="http://schemas.microsoft.com/office/drawing/2014/main" id="{CAC5FDAB-62D8-4910-A792-2A65F4E8D96C}"/>
                </a:ext>
              </a:extLst>
            </p:cNvPr>
            <p:cNvSpPr txBox="1"/>
            <p:nvPr/>
          </p:nvSpPr>
          <p:spPr>
            <a:xfrm rot="16200000">
              <a:off x="1352015" y="2399535"/>
              <a:ext cx="1810756" cy="138500"/>
            </a:xfrm>
            <a:prstGeom prst="rect">
              <a:avLst/>
            </a:prstGeom>
            <a:noFill/>
          </p:spPr>
          <p:txBody>
            <a:bodyPr wrap="square" lIns="0" tIns="0" rIns="0" bIns="0" rtlCol="0">
              <a:spAutoFit/>
            </a:bodyPr>
            <a:lstStyle/>
            <a:p>
              <a:pPr algn="ctr" defTabSz="514350" eaLnBrk="1" hangingPunct="1">
                <a:defRPr/>
              </a:pPr>
              <a:r>
                <a:rPr lang="en-US" sz="675" b="1" dirty="0">
                  <a:solidFill>
                    <a:srgbClr val="959595">
                      <a:lumMod val="75000"/>
                    </a:srgbClr>
                  </a:solidFill>
                  <a:latin typeface="Calibri"/>
                  <a:ea typeface="ＭＳ Ｐゴシック"/>
                </a:rPr>
                <a:t>Express Route (secured connection)</a:t>
              </a:r>
            </a:p>
          </p:txBody>
        </p:sp>
        <p:sp>
          <p:nvSpPr>
            <p:cNvPr id="575" name="Cube 574">
              <a:extLst>
                <a:ext uri="{FF2B5EF4-FFF2-40B4-BE49-F238E27FC236}">
                  <a16:creationId xmlns:a16="http://schemas.microsoft.com/office/drawing/2014/main" id="{B0D9A443-6BCB-43CE-80C7-B6F7B1FE77E3}"/>
                </a:ext>
              </a:extLst>
            </p:cNvPr>
            <p:cNvSpPr/>
            <p:nvPr/>
          </p:nvSpPr>
          <p:spPr bwMode="auto">
            <a:xfrm>
              <a:off x="2035480" y="2420615"/>
              <a:ext cx="93503" cy="461210"/>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788" dirty="0">
                <a:solidFill>
                  <a:prstClr val="black"/>
                </a:solidFill>
                <a:latin typeface="Calibri"/>
                <a:ea typeface="ＭＳ Ｐゴシック"/>
              </a:endParaRPr>
            </a:p>
          </p:txBody>
        </p:sp>
        <p:sp>
          <p:nvSpPr>
            <p:cNvPr id="576" name="Cube 575">
              <a:extLst>
                <a:ext uri="{FF2B5EF4-FFF2-40B4-BE49-F238E27FC236}">
                  <a16:creationId xmlns:a16="http://schemas.microsoft.com/office/drawing/2014/main" id="{166E4D0C-C7D9-4827-B672-23E404776AC7}"/>
                </a:ext>
              </a:extLst>
            </p:cNvPr>
            <p:cNvSpPr/>
            <p:nvPr/>
          </p:nvSpPr>
          <p:spPr bwMode="auto">
            <a:xfrm>
              <a:off x="2388230" y="2420615"/>
              <a:ext cx="93503" cy="461210"/>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788" dirty="0">
                <a:solidFill>
                  <a:prstClr val="black"/>
                </a:solidFill>
                <a:latin typeface="Calibri"/>
                <a:ea typeface="ＭＳ Ｐゴシック"/>
              </a:endParaRPr>
            </a:p>
          </p:txBody>
        </p:sp>
      </p:grpSp>
      <p:pic>
        <p:nvPicPr>
          <p:cNvPr id="578" name="Picture 6" descr="Image result for kafka">
            <a:extLst>
              <a:ext uri="{FF2B5EF4-FFF2-40B4-BE49-F238E27FC236}">
                <a16:creationId xmlns:a16="http://schemas.microsoft.com/office/drawing/2014/main" id="{4F6BC6F4-408F-42B4-B83A-1A06DFE2844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1240" y="1764773"/>
            <a:ext cx="187416" cy="137160"/>
          </a:xfrm>
          <a:prstGeom prst="rect">
            <a:avLst/>
          </a:prstGeom>
          <a:solidFill>
            <a:schemeClr val="bg1">
              <a:lumMod val="85000"/>
            </a:schemeClr>
          </a:solidFill>
          <a:ln>
            <a:solidFill>
              <a:schemeClr val="tx1"/>
            </a:solidFill>
          </a:ln>
        </p:spPr>
      </p:pic>
      <p:pic>
        <p:nvPicPr>
          <p:cNvPr id="579" name="Picture 578">
            <a:extLst>
              <a:ext uri="{FF2B5EF4-FFF2-40B4-BE49-F238E27FC236}">
                <a16:creationId xmlns:a16="http://schemas.microsoft.com/office/drawing/2014/main" id="{8804DCC0-FD3F-4396-9EB8-2DCF8276CB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58821" y="1764773"/>
            <a:ext cx="180498" cy="137160"/>
          </a:xfrm>
          <a:prstGeom prst="rect">
            <a:avLst/>
          </a:prstGeom>
          <a:solidFill>
            <a:schemeClr val="bg1">
              <a:lumMod val="85000"/>
            </a:schemeClr>
          </a:solidFill>
          <a:ln>
            <a:solidFill>
              <a:schemeClr val="tx1"/>
            </a:solidFill>
          </a:ln>
        </p:spPr>
      </p:pic>
      <p:sp>
        <p:nvSpPr>
          <p:cNvPr id="608" name="TextBox 607">
            <a:extLst>
              <a:ext uri="{FF2B5EF4-FFF2-40B4-BE49-F238E27FC236}">
                <a16:creationId xmlns:a16="http://schemas.microsoft.com/office/drawing/2014/main" id="{7600797F-D355-4057-BB08-72729FCCED79}"/>
              </a:ext>
            </a:extLst>
          </p:cNvPr>
          <p:cNvSpPr txBox="1"/>
          <p:nvPr/>
        </p:nvSpPr>
        <p:spPr>
          <a:xfrm>
            <a:off x="5382961" y="2241217"/>
            <a:ext cx="712877" cy="173253"/>
          </a:xfrm>
          <a:prstGeom prst="rect">
            <a:avLst/>
          </a:prstGeom>
          <a:noFill/>
        </p:spPr>
        <p:txBody>
          <a:bodyPr wrap="square" lIns="0" tIns="0" rIns="0" bIns="0" rtlCol="0">
            <a:spAutoFit/>
          </a:bodyPr>
          <a:lstStyle/>
          <a:p>
            <a:pPr algn="ctr" defTabSz="514350" eaLnBrk="1" hangingPunct="1">
              <a:defRPr/>
            </a:pPr>
            <a:r>
              <a:rPr lang="en-US" sz="563" b="1" dirty="0">
                <a:solidFill>
                  <a:prstClr val="black"/>
                </a:solidFill>
                <a:latin typeface="Calibri"/>
                <a:ea typeface="ＭＳ Ｐゴシック"/>
              </a:rPr>
              <a:t>SQL Server </a:t>
            </a:r>
          </a:p>
          <a:p>
            <a:pPr algn="ctr" defTabSz="514350" eaLnBrk="1" hangingPunct="1">
              <a:defRPr/>
            </a:pPr>
            <a:r>
              <a:rPr lang="en-US" sz="563" b="1" dirty="0">
                <a:solidFill>
                  <a:prstClr val="black"/>
                </a:solidFill>
                <a:latin typeface="Calibri"/>
                <a:ea typeface="ＭＳ Ｐゴシック"/>
              </a:rPr>
              <a:t>Analysis Services </a:t>
            </a:r>
          </a:p>
        </p:txBody>
      </p:sp>
      <p:sp>
        <p:nvSpPr>
          <p:cNvPr id="611" name="Rectangle 610"/>
          <p:cNvSpPr/>
          <p:nvPr/>
        </p:nvSpPr>
        <p:spPr bwMode="auto">
          <a:xfrm>
            <a:off x="98477" y="4009422"/>
            <a:ext cx="6699888" cy="190501"/>
          </a:xfrm>
          <a:prstGeom prst="rect">
            <a:avLst/>
          </a:prstGeom>
          <a:solidFill>
            <a:schemeClr val="bg1">
              <a:lumMod val="75000"/>
            </a:schemeClr>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algn="ctr" eaLnBrk="1" hangingPunct="1">
              <a:defRPr/>
            </a:pPr>
            <a:r>
              <a:rPr lang="en-US" sz="788" b="1" dirty="0">
                <a:solidFill>
                  <a:srgbClr val="000000"/>
                </a:solidFill>
                <a:latin typeface="Arial Narrow" charset="0"/>
                <a:ea typeface="ＭＳ Ｐゴシック" charset="0"/>
              </a:rPr>
              <a:t>Data Management &amp; Security</a:t>
            </a:r>
          </a:p>
        </p:txBody>
      </p:sp>
      <p:pic>
        <p:nvPicPr>
          <p:cNvPr id="1588237" name="Picture 15882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552" y="4041607"/>
            <a:ext cx="411072" cy="120071"/>
          </a:xfrm>
          <a:prstGeom prst="rect">
            <a:avLst/>
          </a:prstGeom>
        </p:spPr>
      </p:pic>
      <p:pic>
        <p:nvPicPr>
          <p:cNvPr id="1588238" name="Picture 15882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794" y="4041605"/>
            <a:ext cx="183180" cy="134652"/>
          </a:xfrm>
          <a:prstGeom prst="rect">
            <a:avLst/>
          </a:prstGeom>
        </p:spPr>
      </p:pic>
      <p:pic>
        <p:nvPicPr>
          <p:cNvPr id="1588240" name="Picture 1588239"/>
          <p:cNvPicPr>
            <a:picLocks noChangeAspect="1"/>
          </p:cNvPicPr>
          <p:nvPr/>
        </p:nvPicPr>
        <p:blipFill>
          <a:blip r:embed="rId11"/>
          <a:stretch>
            <a:fillRect/>
          </a:stretch>
        </p:blipFill>
        <p:spPr>
          <a:xfrm>
            <a:off x="1493145" y="4041605"/>
            <a:ext cx="224461" cy="161363"/>
          </a:xfrm>
          <a:prstGeom prst="rect">
            <a:avLst/>
          </a:prstGeom>
        </p:spPr>
      </p:pic>
      <p:pic>
        <p:nvPicPr>
          <p:cNvPr id="1588242" name="Picture 1588241"/>
          <p:cNvPicPr>
            <a:picLocks noChangeAspect="1"/>
          </p:cNvPicPr>
          <p:nvPr/>
        </p:nvPicPr>
        <p:blipFill>
          <a:blip r:embed="rId12"/>
          <a:stretch>
            <a:fillRect/>
          </a:stretch>
        </p:blipFill>
        <p:spPr>
          <a:xfrm>
            <a:off x="4413976" y="4071655"/>
            <a:ext cx="523241" cy="96156"/>
          </a:xfrm>
          <a:prstGeom prst="rect">
            <a:avLst/>
          </a:prstGeom>
        </p:spPr>
      </p:pic>
      <p:pic>
        <p:nvPicPr>
          <p:cNvPr id="1588244" name="Picture 1588243"/>
          <p:cNvPicPr>
            <a:picLocks noChangeAspect="1"/>
          </p:cNvPicPr>
          <p:nvPr/>
        </p:nvPicPr>
        <p:blipFill>
          <a:blip r:embed="rId13"/>
          <a:stretch>
            <a:fillRect/>
          </a:stretch>
        </p:blipFill>
        <p:spPr>
          <a:xfrm>
            <a:off x="5114366" y="4041605"/>
            <a:ext cx="212569" cy="156255"/>
          </a:xfrm>
          <a:prstGeom prst="rect">
            <a:avLst/>
          </a:prstGeom>
        </p:spPr>
      </p:pic>
      <p:pic>
        <p:nvPicPr>
          <p:cNvPr id="1588248" name="Picture 1588247"/>
          <p:cNvPicPr>
            <a:picLocks noChangeAspect="1"/>
          </p:cNvPicPr>
          <p:nvPr/>
        </p:nvPicPr>
        <p:blipFill rotWithShape="1">
          <a:blip r:embed="rId14"/>
          <a:srcRect t="32139" b="30506"/>
          <a:stretch/>
        </p:blipFill>
        <p:spPr>
          <a:xfrm>
            <a:off x="5565166" y="4054806"/>
            <a:ext cx="472914" cy="129856"/>
          </a:xfrm>
          <a:prstGeom prst="rect">
            <a:avLst/>
          </a:prstGeom>
        </p:spPr>
      </p:pic>
      <p:sp>
        <p:nvSpPr>
          <p:cNvPr id="19" name="Rectangle 18"/>
          <p:cNvSpPr/>
          <p:nvPr/>
        </p:nvSpPr>
        <p:spPr bwMode="auto">
          <a:xfrm>
            <a:off x="5445638" y="2795053"/>
            <a:ext cx="596358" cy="346249"/>
          </a:xfrm>
          <a:prstGeom prst="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dirty="0">
              <a:solidFill>
                <a:srgbClr val="000000"/>
              </a:solidFill>
              <a:latin typeface="Arial Narrow" charset="0"/>
              <a:ea typeface="ＭＳ Ｐゴシック" charset="0"/>
            </a:endParaRPr>
          </a:p>
        </p:txBody>
      </p:sp>
      <p:sp>
        <p:nvSpPr>
          <p:cNvPr id="615" name="Rectangle 614">
            <a:extLst>
              <a:ext uri="{FF2B5EF4-FFF2-40B4-BE49-F238E27FC236}">
                <a16:creationId xmlns:a16="http://schemas.microsoft.com/office/drawing/2014/main" id="{6B842059-95A4-4335-B0A9-8EF344CA5E6D}"/>
              </a:ext>
            </a:extLst>
          </p:cNvPr>
          <p:cNvSpPr/>
          <p:nvPr/>
        </p:nvSpPr>
        <p:spPr bwMode="auto">
          <a:xfrm>
            <a:off x="6314221" y="2424111"/>
            <a:ext cx="438223" cy="1119784"/>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defRPr/>
            </a:pPr>
            <a:endParaRPr lang="en-US" sz="788" dirty="0">
              <a:solidFill>
                <a:prstClr val="black"/>
              </a:solidFill>
              <a:latin typeface="Calibri"/>
              <a:ea typeface="ＭＳ Ｐゴシック"/>
            </a:endParaRPr>
          </a:p>
        </p:txBody>
      </p:sp>
      <p:grpSp>
        <p:nvGrpSpPr>
          <p:cNvPr id="75" name="Group 74"/>
          <p:cNvGrpSpPr/>
          <p:nvPr/>
        </p:nvGrpSpPr>
        <p:grpSpPr>
          <a:xfrm>
            <a:off x="6407674" y="2514143"/>
            <a:ext cx="265176" cy="950463"/>
            <a:chOff x="8515435" y="2359810"/>
            <a:chExt cx="383452" cy="1267284"/>
          </a:xfrm>
        </p:grpSpPr>
        <p:pic>
          <p:nvPicPr>
            <p:cNvPr id="616" name="Picture 615">
              <a:extLst>
                <a:ext uri="{FF2B5EF4-FFF2-40B4-BE49-F238E27FC236}">
                  <a16:creationId xmlns:a16="http://schemas.microsoft.com/office/drawing/2014/main" id="{2AE9D38C-C7B1-4C00-A305-9C663F69B71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15435" y="2359810"/>
              <a:ext cx="383452" cy="243017"/>
            </a:xfrm>
            <a:prstGeom prst="rect">
              <a:avLst/>
            </a:prstGeom>
            <a:ln>
              <a:solidFill>
                <a:schemeClr val="tx1"/>
              </a:solidFill>
            </a:ln>
          </p:spPr>
        </p:pic>
        <p:pic>
          <p:nvPicPr>
            <p:cNvPr id="617" name="Picture 616">
              <a:extLst>
                <a:ext uri="{FF2B5EF4-FFF2-40B4-BE49-F238E27FC236}">
                  <a16:creationId xmlns:a16="http://schemas.microsoft.com/office/drawing/2014/main" id="{499DDD2B-DB25-4A16-93FC-C4762BE8A300}"/>
                </a:ext>
              </a:extLst>
            </p:cNvPr>
            <p:cNvPicPr>
              <a:picLocks noChangeAspect="1"/>
            </p:cNvPicPr>
            <p:nvPr/>
          </p:nvPicPr>
          <p:blipFill>
            <a:blip r:embed="rId16"/>
            <a:stretch>
              <a:fillRect/>
            </a:stretch>
          </p:blipFill>
          <p:spPr>
            <a:xfrm>
              <a:off x="8547449" y="2668440"/>
              <a:ext cx="321554" cy="370672"/>
            </a:xfrm>
            <a:prstGeom prst="rect">
              <a:avLst/>
            </a:prstGeom>
            <a:ln>
              <a:solidFill>
                <a:schemeClr val="tx1"/>
              </a:solidFill>
            </a:ln>
          </p:spPr>
        </p:pic>
        <p:pic>
          <p:nvPicPr>
            <p:cNvPr id="619" name="Picture 618">
              <a:extLst>
                <a:ext uri="{FF2B5EF4-FFF2-40B4-BE49-F238E27FC236}">
                  <a16:creationId xmlns:a16="http://schemas.microsoft.com/office/drawing/2014/main" id="{269A2BB0-F5E2-4CF5-830D-E62B8B7738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46381" y="3099757"/>
              <a:ext cx="321555" cy="269059"/>
            </a:xfrm>
            <a:prstGeom prst="rect">
              <a:avLst/>
            </a:prstGeom>
            <a:ln>
              <a:solidFill>
                <a:schemeClr val="tx1"/>
              </a:solidFill>
            </a:ln>
          </p:spPr>
        </p:pic>
        <p:pic>
          <p:nvPicPr>
            <p:cNvPr id="620" name="Picture 619">
              <a:extLst>
                <a:ext uri="{FF2B5EF4-FFF2-40B4-BE49-F238E27FC236}">
                  <a16:creationId xmlns:a16="http://schemas.microsoft.com/office/drawing/2014/main" id="{54912969-9256-4721-A3C4-8C60B82441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6386" y="3469850"/>
              <a:ext cx="117852" cy="155041"/>
            </a:xfrm>
            <a:prstGeom prst="rect">
              <a:avLst/>
            </a:prstGeom>
            <a:ln>
              <a:solidFill>
                <a:schemeClr val="tx1"/>
              </a:solidFill>
            </a:ln>
          </p:spPr>
        </p:pic>
        <p:pic>
          <p:nvPicPr>
            <p:cNvPr id="621" name="Picture 620">
              <a:extLst>
                <a:ext uri="{FF2B5EF4-FFF2-40B4-BE49-F238E27FC236}">
                  <a16:creationId xmlns:a16="http://schemas.microsoft.com/office/drawing/2014/main" id="{6581D022-19EB-4F1A-B9C7-C0608DA765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703" y="3472053"/>
              <a:ext cx="117852" cy="155041"/>
            </a:xfrm>
            <a:prstGeom prst="rect">
              <a:avLst/>
            </a:prstGeom>
            <a:ln>
              <a:solidFill>
                <a:schemeClr val="tx1"/>
              </a:solidFill>
            </a:ln>
          </p:spPr>
        </p:pic>
      </p:grpSp>
      <p:sp>
        <p:nvSpPr>
          <p:cNvPr id="622" name="TextBox 621">
            <a:extLst>
              <a:ext uri="{FF2B5EF4-FFF2-40B4-BE49-F238E27FC236}">
                <a16:creationId xmlns:a16="http://schemas.microsoft.com/office/drawing/2014/main" id="{7600797F-D355-4057-BB08-72729FCCED79}"/>
              </a:ext>
            </a:extLst>
          </p:cNvPr>
          <p:cNvSpPr txBox="1"/>
          <p:nvPr/>
        </p:nvSpPr>
        <p:spPr>
          <a:xfrm>
            <a:off x="6297050" y="2044063"/>
            <a:ext cx="478736" cy="346505"/>
          </a:xfrm>
          <a:prstGeom prst="rect">
            <a:avLst/>
          </a:prstGeom>
          <a:noFill/>
        </p:spPr>
        <p:txBody>
          <a:bodyPr wrap="square" lIns="0" tIns="0" rIns="0" bIns="0" rtlCol="0">
            <a:spAutoFit/>
          </a:bodyPr>
          <a:lstStyle/>
          <a:p>
            <a:pPr algn="ctr" defTabSz="514350" eaLnBrk="1" hangingPunct="1">
              <a:defRPr/>
            </a:pPr>
            <a:r>
              <a:rPr lang="en-US" sz="563" b="1" dirty="0">
                <a:solidFill>
                  <a:prstClr val="black"/>
                </a:solidFill>
                <a:latin typeface="Calibri"/>
                <a:ea typeface="ＭＳ Ｐゴシック"/>
              </a:rPr>
              <a:t>Power BI</a:t>
            </a:r>
          </a:p>
          <a:p>
            <a:pPr algn="ctr" defTabSz="514350" eaLnBrk="1" hangingPunct="1">
              <a:defRPr/>
            </a:pPr>
            <a:r>
              <a:rPr lang="en-US" sz="563" dirty="0">
                <a:solidFill>
                  <a:prstClr val="black"/>
                </a:solidFill>
                <a:latin typeface="Calibri"/>
                <a:ea typeface="ＭＳ Ｐゴシック"/>
              </a:rPr>
              <a:t>Reports, Dashboards, Extracts, etc</a:t>
            </a:r>
            <a:r>
              <a:rPr lang="en-US" sz="563" b="1" dirty="0">
                <a:solidFill>
                  <a:prstClr val="black"/>
                </a:solidFill>
                <a:latin typeface="Calibri"/>
                <a:ea typeface="ＭＳ Ｐゴシック"/>
              </a:rPr>
              <a:t>.</a:t>
            </a:r>
          </a:p>
        </p:txBody>
      </p:sp>
      <p:pic>
        <p:nvPicPr>
          <p:cNvPr id="9" name="Picture 8"/>
          <p:cNvPicPr>
            <a:picLocks noChangeAspect="1"/>
          </p:cNvPicPr>
          <p:nvPr/>
        </p:nvPicPr>
        <p:blipFill rotWithShape="1">
          <a:blip r:embed="rId18"/>
          <a:srcRect t="40323" b="38710"/>
          <a:stretch/>
        </p:blipFill>
        <p:spPr>
          <a:xfrm>
            <a:off x="1942776" y="4041605"/>
            <a:ext cx="496606" cy="104127"/>
          </a:xfrm>
          <a:prstGeom prst="rect">
            <a:avLst/>
          </a:prstGeom>
        </p:spPr>
      </p:pic>
      <p:pic>
        <p:nvPicPr>
          <p:cNvPr id="118" name="Picture 117"/>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759396" y="1727645"/>
            <a:ext cx="355073" cy="183264"/>
          </a:xfrm>
          <a:prstGeom prst="rect">
            <a:avLst/>
          </a:prstGeom>
        </p:spPr>
      </p:pic>
      <p:sp>
        <p:nvSpPr>
          <p:cNvPr id="88" name="TextBox 87"/>
          <p:cNvSpPr txBox="1"/>
          <p:nvPr/>
        </p:nvSpPr>
        <p:spPr>
          <a:xfrm>
            <a:off x="1821305" y="3759435"/>
            <a:ext cx="411480" cy="231974"/>
          </a:xfrm>
          <a:prstGeom prst="roundRect">
            <a:avLst/>
          </a:prstGeom>
          <a:solidFill>
            <a:schemeClr val="accent1">
              <a:lumMod val="75000"/>
            </a:scheme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 Steward</a:t>
            </a:r>
          </a:p>
        </p:txBody>
      </p:sp>
      <p:pic>
        <p:nvPicPr>
          <p:cNvPr id="126" name="Picture 125">
            <a:extLst>
              <a:ext uri="{FF2B5EF4-FFF2-40B4-BE49-F238E27FC236}">
                <a16:creationId xmlns:a16="http://schemas.microsoft.com/office/drawing/2014/main" id="{2EC63667-F388-49CA-9F0E-9715E33DDBFF}"/>
              </a:ext>
            </a:extLst>
          </p:cNvPr>
          <p:cNvPicPr>
            <a:picLocks noChangeAspect="1"/>
          </p:cNvPicPr>
          <p:nvPr/>
        </p:nvPicPr>
        <p:blipFill>
          <a:blip r:embed="rId20"/>
          <a:stretch>
            <a:fillRect/>
          </a:stretch>
        </p:blipFill>
        <p:spPr>
          <a:xfrm>
            <a:off x="1367286" y="1717699"/>
            <a:ext cx="276374" cy="273476"/>
          </a:xfrm>
          <a:prstGeom prst="rect">
            <a:avLst/>
          </a:prstGeom>
        </p:spPr>
      </p:pic>
      <p:cxnSp>
        <p:nvCxnSpPr>
          <p:cNvPr id="609" name="Straight Arrow Connector 608">
            <a:extLst>
              <a:ext uri="{FF2B5EF4-FFF2-40B4-BE49-F238E27FC236}">
                <a16:creationId xmlns:a16="http://schemas.microsoft.com/office/drawing/2014/main" id="{76152CE2-7C2D-4DE4-9BDA-2465933C4B6B}"/>
              </a:ext>
            </a:extLst>
          </p:cNvPr>
          <p:cNvCxnSpPr>
            <a:cxnSpLocks/>
          </p:cNvCxnSpPr>
          <p:nvPr/>
        </p:nvCxnSpPr>
        <p:spPr bwMode="auto">
          <a:xfrm>
            <a:off x="5157411" y="2974088"/>
            <a:ext cx="282135" cy="0"/>
          </a:xfrm>
          <a:prstGeom prst="straightConnector1">
            <a:avLst/>
          </a:prstGeom>
          <a:noFill/>
          <a:ln w="19050" algn="ctr">
            <a:solidFill>
              <a:srgbClr val="C00000"/>
            </a:solidFill>
            <a:round/>
            <a:headEnd type="none" w="med" len="med"/>
            <a:tailEnd type="triangle"/>
          </a:ln>
        </p:spPr>
      </p:cxnSp>
      <p:sp>
        <p:nvSpPr>
          <p:cNvPr id="580" name="Rectangle 579"/>
          <p:cNvSpPr/>
          <p:nvPr/>
        </p:nvSpPr>
        <p:spPr>
          <a:xfrm>
            <a:off x="2581596" y="2262964"/>
            <a:ext cx="836999" cy="1488221"/>
          </a:xfrm>
          <a:prstGeom prst="rect">
            <a:avLst/>
          </a:prstGeom>
          <a:solidFill>
            <a:schemeClr val="bg1"/>
          </a:solidFill>
          <a:ln w="3175" cap="flat" cmpd="sng" algn="ctr">
            <a:solidFill>
              <a:schemeClr val="tx1"/>
            </a:solidFill>
            <a:prstDash val="dash"/>
          </a:ln>
          <a:effectLst/>
        </p:spPr>
        <p:txBody>
          <a:bodyPr vert="horz" tIns="0" rtlCol="0" anchor="ctr"/>
          <a:lstStyle/>
          <a:p>
            <a:pPr algn="ctr" defTabSz="462881" eaLnBrk="1" fontAlgn="auto" hangingPunct="1">
              <a:spcBef>
                <a:spcPts val="0"/>
              </a:spcBef>
              <a:spcAft>
                <a:spcPts val="0"/>
              </a:spcAft>
              <a:defRPr/>
            </a:pPr>
            <a:r>
              <a:rPr lang="en-US" sz="563" b="1" u="sng" kern="0" dirty="0">
                <a:solidFill>
                  <a:prstClr val="black">
                    <a:lumMod val="75000"/>
                    <a:lumOff val="25000"/>
                  </a:prstClr>
                </a:solidFill>
                <a:latin typeface="Calibri" charset="0"/>
                <a:ea typeface="Calibri" charset="0"/>
                <a:cs typeface="Calibri" charset="0"/>
              </a:rPr>
              <a:t>Raw Zone</a:t>
            </a:r>
            <a:endParaRPr lang="en-US" sz="563" u="sng"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endParaRPr lang="en-US" sz="563"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1. KPHC Clarity – Access, Revenue Cycle, Mgmt. Care Admin </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2. Earhart TPA</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3. SCION</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4. NW Change Healthcare</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5. ePremis</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6. P2P Link - StoneRiver</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7. KP OneLink</a:t>
            </a:r>
          </a:p>
          <a:p>
            <a:pPr algn="ctr" defTabSz="462881" eaLnBrk="1" fontAlgn="auto" hangingPunct="1">
              <a:spcBef>
                <a:spcPts val="0"/>
              </a:spcBef>
              <a:spcAft>
                <a:spcPts val="0"/>
              </a:spcAft>
              <a:defRPr/>
            </a:pPr>
            <a:r>
              <a:rPr lang="en-US" sz="563" kern="0" dirty="0">
                <a:solidFill>
                  <a:prstClr val="black">
                    <a:lumMod val="75000"/>
                    <a:lumOff val="25000"/>
                  </a:prstClr>
                </a:solidFill>
                <a:latin typeface="Calibri" charset="0"/>
                <a:ea typeface="Calibri" charset="0"/>
                <a:cs typeface="Calibri" charset="0"/>
              </a:rPr>
              <a:t>8. Member Month Mart</a:t>
            </a:r>
          </a:p>
          <a:p>
            <a:pPr algn="ctr" defTabSz="462881" eaLnBrk="1" fontAlgn="auto" hangingPunct="1">
              <a:spcBef>
                <a:spcPts val="0"/>
              </a:spcBef>
              <a:spcAft>
                <a:spcPts val="0"/>
              </a:spcAft>
              <a:defRPr/>
            </a:pPr>
            <a:endParaRPr lang="en-US" sz="563" kern="0" dirty="0">
              <a:solidFill>
                <a:prstClr val="black">
                  <a:lumMod val="75000"/>
                  <a:lumOff val="25000"/>
                </a:prstClr>
              </a:solidFill>
              <a:latin typeface="Calibri" charset="0"/>
              <a:ea typeface="Calibri" charset="0"/>
              <a:cs typeface="Calibri" charset="0"/>
            </a:endParaRPr>
          </a:p>
        </p:txBody>
      </p:sp>
      <p:sp>
        <p:nvSpPr>
          <p:cNvPr id="581" name="Rectangle 580"/>
          <p:cNvSpPr/>
          <p:nvPr/>
        </p:nvSpPr>
        <p:spPr>
          <a:xfrm rot="5400000">
            <a:off x="3736501" y="3090629"/>
            <a:ext cx="583028" cy="740875"/>
          </a:xfrm>
          <a:prstGeom prst="rect">
            <a:avLst/>
          </a:prstGeom>
          <a:solidFill>
            <a:schemeClr val="bg1"/>
          </a:solidFill>
          <a:ln w="3175" cap="flat" cmpd="sng" algn="ctr">
            <a:solidFill>
              <a:schemeClr val="tx1"/>
            </a:solidFill>
            <a:prstDash val="dash"/>
          </a:ln>
          <a:effectLst/>
        </p:spPr>
        <p:txBody>
          <a:bodyPr vert="vert270" tIns="0" rtlCol="0" anchor="ctr"/>
          <a:lstStyle/>
          <a:p>
            <a:pPr algn="ctr" defTabSz="462881" eaLnBrk="1" fontAlgn="auto" hangingPunct="1">
              <a:spcBef>
                <a:spcPts val="0"/>
              </a:spcBef>
              <a:spcAft>
                <a:spcPts val="0"/>
              </a:spcAft>
              <a:defRPr/>
            </a:pPr>
            <a:r>
              <a:rPr lang="en-US" sz="563" b="1" u="sng" kern="0" dirty="0">
                <a:solidFill>
                  <a:prstClr val="black">
                    <a:lumMod val="75000"/>
                    <a:lumOff val="25000"/>
                  </a:prstClr>
                </a:solidFill>
                <a:latin typeface="Calibri" charset="0"/>
                <a:ea typeface="Calibri" charset="0"/>
                <a:cs typeface="Calibri" charset="0"/>
              </a:rPr>
              <a:t>Enriched Zone</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1. Member Month Mart</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2. Revenue Cycle </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Financial Class</a:t>
            </a:r>
          </a:p>
        </p:txBody>
      </p:sp>
      <p:sp>
        <p:nvSpPr>
          <p:cNvPr id="582" name="Rectangle 581"/>
          <p:cNvSpPr/>
          <p:nvPr/>
        </p:nvSpPr>
        <p:spPr>
          <a:xfrm rot="5400000">
            <a:off x="3604057" y="2303844"/>
            <a:ext cx="847919" cy="740877"/>
          </a:xfrm>
          <a:prstGeom prst="rect">
            <a:avLst/>
          </a:prstGeom>
          <a:solidFill>
            <a:schemeClr val="bg1"/>
          </a:solidFill>
          <a:ln w="3175" cap="flat" cmpd="sng" algn="ctr">
            <a:solidFill>
              <a:schemeClr val="tx1"/>
            </a:solidFill>
            <a:prstDash val="dash"/>
          </a:ln>
          <a:effectLst/>
        </p:spPr>
        <p:txBody>
          <a:bodyPr vert="vert270" tIns="0" rtlCol="0" anchor="ctr"/>
          <a:lstStyle/>
          <a:p>
            <a:pPr algn="ctr" defTabSz="462881" eaLnBrk="1" fontAlgn="auto" hangingPunct="1">
              <a:spcBef>
                <a:spcPts val="0"/>
              </a:spcBef>
              <a:spcAft>
                <a:spcPts val="0"/>
              </a:spcAft>
              <a:defRPr/>
            </a:pPr>
            <a:endParaRPr lang="en-US" sz="563" b="1"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r>
              <a:rPr lang="en-US" sz="563" b="1" u="sng" kern="0" dirty="0">
                <a:solidFill>
                  <a:prstClr val="black">
                    <a:lumMod val="75000"/>
                    <a:lumOff val="25000"/>
                  </a:prstClr>
                </a:solidFill>
                <a:latin typeface="Calibri" charset="0"/>
                <a:ea typeface="Calibri" charset="0"/>
                <a:cs typeface="Calibri" charset="0"/>
              </a:rPr>
              <a:t>Refined Zone</a:t>
            </a:r>
            <a:endParaRPr lang="en-US" sz="563" u="sng"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1. KPHC Clarity – (Access, Revenue Cycle, Mgmt. Care Admin), </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2. Earhart TPA, 3. SCION</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4. NW Change Healthcare, 5. ePremis, 6. P2P Link - StoneRiver</a:t>
            </a:r>
          </a:p>
          <a:p>
            <a:pPr algn="ctr" defTabSz="462881" eaLnBrk="1" fontAlgn="auto" hangingPunct="1">
              <a:spcBef>
                <a:spcPts val="0"/>
              </a:spcBef>
              <a:spcAft>
                <a:spcPts val="0"/>
              </a:spcAft>
              <a:defRPr/>
            </a:pPr>
            <a:r>
              <a:rPr lang="en-US" sz="525" kern="0" dirty="0">
                <a:solidFill>
                  <a:prstClr val="black">
                    <a:lumMod val="75000"/>
                    <a:lumOff val="25000"/>
                  </a:prstClr>
                </a:solidFill>
                <a:latin typeface="Calibri" charset="0"/>
                <a:ea typeface="Calibri" charset="0"/>
                <a:cs typeface="Calibri" charset="0"/>
              </a:rPr>
              <a:t>7. KP OneLink</a:t>
            </a:r>
          </a:p>
          <a:p>
            <a:pPr algn="ctr" defTabSz="462881" eaLnBrk="1" fontAlgn="auto" hangingPunct="1">
              <a:spcBef>
                <a:spcPts val="0"/>
              </a:spcBef>
              <a:spcAft>
                <a:spcPts val="0"/>
              </a:spcAft>
              <a:defRPr/>
            </a:pPr>
            <a:endParaRPr lang="en-US" sz="563" b="1" kern="0" dirty="0">
              <a:solidFill>
                <a:prstClr val="black">
                  <a:lumMod val="75000"/>
                  <a:lumOff val="25000"/>
                </a:prstClr>
              </a:solidFill>
              <a:latin typeface="Calibri" charset="0"/>
              <a:ea typeface="Calibri" charset="0"/>
              <a:cs typeface="Calibri" charset="0"/>
            </a:endParaRPr>
          </a:p>
        </p:txBody>
      </p:sp>
      <p:pic>
        <p:nvPicPr>
          <p:cNvPr id="586" name="Picture 16" descr="Image result for hive">
            <a:extLst>
              <a:ext uri="{FF2B5EF4-FFF2-40B4-BE49-F238E27FC236}">
                <a16:creationId xmlns:a16="http://schemas.microsoft.com/office/drawing/2014/main" id="{B98F1BFF-FA08-43F5-9A29-AB030C07D84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191588" y="2189682"/>
            <a:ext cx="278275" cy="163779"/>
          </a:xfrm>
          <a:prstGeom prst="rect">
            <a:avLst/>
          </a:prstGeom>
          <a:noFill/>
          <a:extLst>
            <a:ext uri="{909E8E84-426E-40DD-AFC4-6F175D3DCCD1}">
              <a14:hiddenFill xmlns:a14="http://schemas.microsoft.com/office/drawing/2010/main">
                <a:solidFill>
                  <a:srgbClr val="FFFFFF"/>
                </a:solidFill>
              </a14:hiddenFill>
            </a:ext>
          </a:extLst>
        </p:spPr>
      </p:pic>
      <p:pic>
        <p:nvPicPr>
          <p:cNvPr id="587" name="Picture 16" descr="Image result for hive">
            <a:extLst>
              <a:ext uri="{FF2B5EF4-FFF2-40B4-BE49-F238E27FC236}">
                <a16:creationId xmlns:a16="http://schemas.microsoft.com/office/drawing/2014/main" id="{B98F1BFF-FA08-43F5-9A29-AB030C07D84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30178" y="3111854"/>
            <a:ext cx="278275" cy="163779"/>
          </a:xfrm>
          <a:prstGeom prst="rect">
            <a:avLst/>
          </a:prstGeom>
          <a:noFill/>
          <a:extLst>
            <a:ext uri="{909E8E84-426E-40DD-AFC4-6F175D3DCCD1}">
              <a14:hiddenFill xmlns:a14="http://schemas.microsoft.com/office/drawing/2010/main">
                <a:solidFill>
                  <a:srgbClr val="FFFFFF"/>
                </a:solidFill>
              </a14:hiddenFill>
            </a:ext>
          </a:extLst>
        </p:spPr>
      </p:pic>
      <p:sp>
        <p:nvSpPr>
          <p:cNvPr id="603" name="Rectangle 602"/>
          <p:cNvSpPr/>
          <p:nvPr/>
        </p:nvSpPr>
        <p:spPr>
          <a:xfrm rot="5400000">
            <a:off x="4242237" y="2604140"/>
            <a:ext cx="1210742" cy="503114"/>
          </a:xfrm>
          <a:prstGeom prst="rect">
            <a:avLst/>
          </a:prstGeom>
          <a:solidFill>
            <a:schemeClr val="bg1"/>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Tenant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a:t>
            </a:r>
          </a:p>
          <a:p>
            <a:pPr algn="ctr" defTabSz="462881" eaLnBrk="1" fontAlgn="auto" hangingPunct="1">
              <a:spcBef>
                <a:spcPts val="0"/>
              </a:spcBef>
              <a:spcAft>
                <a:spcPts val="0"/>
              </a:spcAft>
              <a:defRPr/>
            </a:pPr>
            <a:endParaRPr lang="en-US" sz="563"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endParaRPr lang="en-US" sz="563" b="1" kern="0" dirty="0">
              <a:solidFill>
                <a:srgbClr val="000000"/>
              </a:solidFill>
              <a:latin typeface="Calibri" charset="0"/>
              <a:ea typeface="Calibri" charset="0"/>
              <a:cs typeface="Calibri" charset="0"/>
            </a:endParaRPr>
          </a:p>
          <a:p>
            <a:pPr algn="ctr" defTabSz="462881" eaLnBrk="1" fontAlgn="auto" hangingPunct="1">
              <a:spcBef>
                <a:spcPts val="0"/>
              </a:spcBef>
              <a:spcAft>
                <a:spcPts val="0"/>
              </a:spcAft>
              <a:defRPr/>
            </a:pPr>
            <a:r>
              <a:rPr lang="en-US" sz="563" kern="0" dirty="0">
                <a:solidFill>
                  <a:srgbClr val="000000"/>
                </a:solidFill>
                <a:latin typeface="Calibri" charset="0"/>
                <a:ea typeface="Calibri" charset="0"/>
                <a:cs typeface="Calibri" charset="0"/>
              </a:rPr>
              <a:t>Revenue Management Analytic Model (RMAM) </a:t>
            </a:r>
            <a:endParaRPr lang="en-US" sz="600"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endParaRPr lang="en-US" sz="600" kern="0" dirty="0">
              <a:solidFill>
                <a:prstClr val="black">
                  <a:lumMod val="75000"/>
                  <a:lumOff val="25000"/>
                </a:prstClr>
              </a:solidFill>
              <a:latin typeface="Calibri" charset="0"/>
              <a:ea typeface="Calibri" charset="0"/>
              <a:cs typeface="Calibri" charset="0"/>
            </a:endParaRPr>
          </a:p>
          <a:p>
            <a:pPr algn="ctr" defTabSz="462881" eaLnBrk="1" fontAlgn="auto" hangingPunct="1">
              <a:spcBef>
                <a:spcPts val="0"/>
              </a:spcBef>
              <a:spcAft>
                <a:spcPts val="0"/>
              </a:spcAft>
              <a:defRPr/>
            </a:pPr>
            <a:endParaRPr lang="en-US" sz="600" kern="0" dirty="0">
              <a:solidFill>
                <a:prstClr val="black">
                  <a:lumMod val="75000"/>
                  <a:lumOff val="25000"/>
                </a:prstClr>
              </a:solidFill>
              <a:latin typeface="Calibri" charset="0"/>
              <a:ea typeface="Calibri" charset="0"/>
              <a:cs typeface="Calibri" charset="0"/>
            </a:endParaRPr>
          </a:p>
        </p:txBody>
      </p:sp>
      <p:sp>
        <p:nvSpPr>
          <p:cNvPr id="604" name="Rectangle 603"/>
          <p:cNvSpPr/>
          <p:nvPr/>
        </p:nvSpPr>
        <p:spPr>
          <a:xfrm rot="5400000">
            <a:off x="4758911" y="3071096"/>
            <a:ext cx="177392" cy="44624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Business Rules</a:t>
            </a:r>
          </a:p>
        </p:txBody>
      </p:sp>
      <p:cxnSp>
        <p:nvCxnSpPr>
          <p:cNvPr id="605" name="Straight Arrow Connector 604">
            <a:extLst>
              <a:ext uri="{FF2B5EF4-FFF2-40B4-BE49-F238E27FC236}">
                <a16:creationId xmlns:a16="http://schemas.microsoft.com/office/drawing/2014/main" id="{76152CE2-7C2D-4DE4-9BDA-2465933C4B6B}"/>
              </a:ext>
            </a:extLst>
          </p:cNvPr>
          <p:cNvCxnSpPr>
            <a:cxnSpLocks/>
          </p:cNvCxnSpPr>
          <p:nvPr/>
        </p:nvCxnSpPr>
        <p:spPr bwMode="auto">
          <a:xfrm flipV="1">
            <a:off x="4398455" y="2628066"/>
            <a:ext cx="197595" cy="1"/>
          </a:xfrm>
          <a:prstGeom prst="straightConnector1">
            <a:avLst/>
          </a:prstGeom>
          <a:noFill/>
          <a:ln w="19050" algn="ctr">
            <a:solidFill>
              <a:srgbClr val="C00000"/>
            </a:solidFill>
            <a:round/>
            <a:headEnd type="none" w="med" len="med"/>
            <a:tailEnd type="triangle"/>
          </a:ln>
        </p:spPr>
      </p:cxnSp>
      <p:cxnSp>
        <p:nvCxnSpPr>
          <p:cNvPr id="606" name="Straight Arrow Connector 605">
            <a:extLst>
              <a:ext uri="{FF2B5EF4-FFF2-40B4-BE49-F238E27FC236}">
                <a16:creationId xmlns:a16="http://schemas.microsoft.com/office/drawing/2014/main" id="{76152CE2-7C2D-4DE4-9BDA-2465933C4B6B}"/>
              </a:ext>
            </a:extLst>
          </p:cNvPr>
          <p:cNvCxnSpPr>
            <a:cxnSpLocks/>
          </p:cNvCxnSpPr>
          <p:nvPr/>
        </p:nvCxnSpPr>
        <p:spPr bwMode="auto">
          <a:xfrm flipV="1">
            <a:off x="4401305" y="3304383"/>
            <a:ext cx="205740" cy="1"/>
          </a:xfrm>
          <a:prstGeom prst="straightConnector1">
            <a:avLst/>
          </a:prstGeom>
          <a:noFill/>
          <a:ln w="19050" algn="ctr">
            <a:solidFill>
              <a:srgbClr val="C00000"/>
            </a:solidFill>
            <a:round/>
            <a:headEnd type="none" w="med" len="med"/>
            <a:tailEnd type="triangle"/>
          </a:ln>
        </p:spPr>
      </p:cxnSp>
      <p:sp>
        <p:nvSpPr>
          <p:cNvPr id="626" name="Rectangle 625"/>
          <p:cNvSpPr/>
          <p:nvPr/>
        </p:nvSpPr>
        <p:spPr>
          <a:xfrm rot="5400000">
            <a:off x="4721191" y="3374608"/>
            <a:ext cx="252833" cy="503114"/>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User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a:t>
            </a:r>
          </a:p>
        </p:txBody>
      </p:sp>
      <p:pic>
        <p:nvPicPr>
          <p:cNvPr id="119" name="Picture 16" descr="Image result for hive">
            <a:extLst>
              <a:ext uri="{FF2B5EF4-FFF2-40B4-BE49-F238E27FC236}">
                <a16:creationId xmlns:a16="http://schemas.microsoft.com/office/drawing/2014/main" id="{B98F1BFF-FA08-43F5-9A29-AB030C07D84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957621" y="2204684"/>
            <a:ext cx="278275" cy="163779"/>
          </a:xfrm>
          <a:prstGeom prst="rect">
            <a:avLst/>
          </a:prstGeom>
          <a:noFill/>
          <a:extLst>
            <a:ext uri="{909E8E84-426E-40DD-AFC4-6F175D3DCCD1}">
              <a14:hiddenFill xmlns:a14="http://schemas.microsoft.com/office/drawing/2010/main">
                <a:solidFill>
                  <a:srgbClr val="FFFFFF"/>
                </a:solidFill>
              </a14:hiddenFill>
            </a:ext>
          </a:extLst>
        </p:spPr>
      </p:pic>
      <p:cxnSp>
        <p:nvCxnSpPr>
          <p:cNvPr id="138" name="Connector: Elbow 1036">
            <a:extLst>
              <a:ext uri="{FF2B5EF4-FFF2-40B4-BE49-F238E27FC236}">
                <a16:creationId xmlns:a16="http://schemas.microsoft.com/office/drawing/2014/main" id="{63323251-2834-4D8C-B4FC-E6B053DC3620}"/>
              </a:ext>
            </a:extLst>
          </p:cNvPr>
          <p:cNvCxnSpPr>
            <a:cxnSpLocks/>
            <a:endCxn id="28" idx="1"/>
          </p:cNvCxnSpPr>
          <p:nvPr/>
        </p:nvCxnSpPr>
        <p:spPr bwMode="auto">
          <a:xfrm flipV="1">
            <a:off x="1858281" y="1835023"/>
            <a:ext cx="1264427" cy="1079191"/>
          </a:xfrm>
          <a:prstGeom prst="bentConnector3">
            <a:avLst>
              <a:gd name="adj1" fmla="val 50000"/>
            </a:avLst>
          </a:prstGeom>
          <a:noFill/>
          <a:ln w="19050" algn="ctr">
            <a:solidFill>
              <a:schemeClr val="accent6"/>
            </a:solidFill>
            <a:round/>
            <a:headEnd type="none" w="med" len="med"/>
            <a:tailEnd type="oval"/>
          </a:ln>
        </p:spPr>
      </p:cxnSp>
      <p:cxnSp>
        <p:nvCxnSpPr>
          <p:cNvPr id="16" name="Elbow Connector 15"/>
          <p:cNvCxnSpPr/>
          <p:nvPr/>
        </p:nvCxnSpPr>
        <p:spPr bwMode="auto">
          <a:xfrm rot="5400000">
            <a:off x="3111779" y="1840554"/>
            <a:ext cx="256492" cy="588329"/>
          </a:xfrm>
          <a:prstGeom prst="bentConnector3">
            <a:avLst/>
          </a:prstGeom>
          <a:noFill/>
          <a:ln w="19050" algn="ctr">
            <a:solidFill>
              <a:schemeClr val="accent6"/>
            </a:solidFill>
            <a:round/>
            <a:headEnd type="none" w="med" len="med"/>
            <a:tailEnd type="oval"/>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8" name="Elbow Connector 17"/>
          <p:cNvCxnSpPr/>
          <p:nvPr/>
        </p:nvCxnSpPr>
        <p:spPr bwMode="auto">
          <a:xfrm rot="16200000" flipH="1">
            <a:off x="3659176" y="1881484"/>
            <a:ext cx="243852" cy="493829"/>
          </a:xfrm>
          <a:prstGeom prst="bentConnector3">
            <a:avLst>
              <a:gd name="adj1" fmla="val 52038"/>
            </a:avLst>
          </a:prstGeom>
          <a:noFill/>
          <a:ln w="19050" algn="ctr">
            <a:solidFill>
              <a:schemeClr val="accent6"/>
            </a:solidFill>
            <a:round/>
            <a:headEnd type="none" w="med" len="med"/>
            <a:tailEnd type="oval"/>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26" name="Elbow Connector 25"/>
          <p:cNvCxnSpPr/>
          <p:nvPr/>
        </p:nvCxnSpPr>
        <p:spPr bwMode="auto">
          <a:xfrm>
            <a:off x="3950794" y="1835021"/>
            <a:ext cx="901940" cy="415305"/>
          </a:xfrm>
          <a:prstGeom prst="bentConnector2">
            <a:avLst/>
          </a:prstGeom>
          <a:noFill/>
          <a:ln w="19050" algn="ctr">
            <a:solidFill>
              <a:schemeClr val="accent6"/>
            </a:solidFill>
            <a:round/>
            <a:headEnd type="none" w="med" len="med"/>
            <a:tailEnd type="oval"/>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88229" name="Elbow Connector 1588228"/>
          <p:cNvCxnSpPr>
            <a:stCxn id="28" idx="2"/>
            <a:endCxn id="581" idx="2"/>
          </p:cNvCxnSpPr>
          <p:nvPr/>
        </p:nvCxnSpPr>
        <p:spPr bwMode="auto">
          <a:xfrm rot="16200000" flipH="1">
            <a:off x="2869423" y="2672912"/>
            <a:ext cx="1452920" cy="123390"/>
          </a:xfrm>
          <a:prstGeom prst="bentConnector2">
            <a:avLst/>
          </a:prstGeom>
          <a:noFill/>
          <a:ln w="19050" algn="ctr">
            <a:solidFill>
              <a:schemeClr val="accent6"/>
            </a:solidFill>
            <a:round/>
            <a:headEnd type="none" w="med" len="med"/>
            <a:tailEnd type="oval"/>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aphicFrame>
        <p:nvGraphicFramePr>
          <p:cNvPr id="1588247" name="Diagram 1588246"/>
          <p:cNvGraphicFramePr/>
          <p:nvPr/>
        </p:nvGraphicFramePr>
        <p:xfrm>
          <a:off x="56013" y="1140816"/>
          <a:ext cx="6685273" cy="19181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583" name="TextBox 582">
            <a:extLst>
              <a:ext uri="{FF2B5EF4-FFF2-40B4-BE49-F238E27FC236}">
                <a16:creationId xmlns:a16="http://schemas.microsoft.com/office/drawing/2014/main" id="{7600797F-D355-4057-BB08-72729FCCED79}"/>
              </a:ext>
            </a:extLst>
          </p:cNvPr>
          <p:cNvSpPr txBox="1"/>
          <p:nvPr/>
        </p:nvSpPr>
        <p:spPr>
          <a:xfrm>
            <a:off x="2787942" y="1995715"/>
            <a:ext cx="1515703" cy="86627"/>
          </a:xfrm>
          <a:prstGeom prst="rect">
            <a:avLst/>
          </a:prstGeom>
          <a:solidFill>
            <a:schemeClr val="bg1"/>
          </a:solidFill>
        </p:spPr>
        <p:txBody>
          <a:bodyPr wrap="square" lIns="0" tIns="0" rIns="0" bIns="0" rtlCol="0">
            <a:spAutoFit/>
          </a:bodyPr>
          <a:lstStyle/>
          <a:p>
            <a:pPr algn="ctr" defTabSz="514350" eaLnBrk="1" hangingPunct="1">
              <a:defRPr/>
            </a:pPr>
            <a:r>
              <a:rPr lang="en-US" sz="563" b="1" dirty="0">
                <a:solidFill>
                  <a:prstClr val="black"/>
                </a:solidFill>
                <a:latin typeface="Calibri"/>
                <a:ea typeface="ＭＳ Ｐゴシック"/>
              </a:rPr>
              <a:t>Common Ingest &amp; Data Processing</a:t>
            </a:r>
          </a:p>
        </p:txBody>
      </p:sp>
      <p:cxnSp>
        <p:nvCxnSpPr>
          <p:cNvPr id="185" name="Straight Arrow Connector 184">
            <a:extLst>
              <a:ext uri="{FF2B5EF4-FFF2-40B4-BE49-F238E27FC236}">
                <a16:creationId xmlns:a16="http://schemas.microsoft.com/office/drawing/2014/main" id="{76152CE2-7C2D-4DE4-9BDA-2465933C4B6B}"/>
              </a:ext>
            </a:extLst>
          </p:cNvPr>
          <p:cNvCxnSpPr>
            <a:cxnSpLocks/>
          </p:cNvCxnSpPr>
          <p:nvPr/>
        </p:nvCxnSpPr>
        <p:spPr bwMode="auto">
          <a:xfrm>
            <a:off x="6041995" y="2974090"/>
            <a:ext cx="282135" cy="0"/>
          </a:xfrm>
          <a:prstGeom prst="straightConnector1">
            <a:avLst/>
          </a:prstGeom>
          <a:noFill/>
          <a:ln w="19050" algn="ctr">
            <a:solidFill>
              <a:srgbClr val="C00000"/>
            </a:solidFill>
            <a:round/>
            <a:headEnd type="none" w="med" len="med"/>
            <a:tailEnd type="triangle"/>
          </a:ln>
        </p:spPr>
      </p:cxnSp>
      <p:grpSp>
        <p:nvGrpSpPr>
          <p:cNvPr id="191" name="Group 190"/>
          <p:cNvGrpSpPr/>
          <p:nvPr/>
        </p:nvGrpSpPr>
        <p:grpSpPr>
          <a:xfrm>
            <a:off x="98477" y="4265041"/>
            <a:ext cx="2632652" cy="162783"/>
            <a:chOff x="177536" y="4845358"/>
            <a:chExt cx="3510202" cy="217044"/>
          </a:xfrm>
        </p:grpSpPr>
        <p:sp>
          <p:nvSpPr>
            <p:cNvPr id="192" name="Rectangle 191"/>
            <p:cNvSpPr/>
            <p:nvPr/>
          </p:nvSpPr>
          <p:spPr bwMode="auto">
            <a:xfrm>
              <a:off x="177536" y="4861826"/>
              <a:ext cx="174013" cy="192447"/>
            </a:xfrm>
            <a:prstGeom prst="rect">
              <a:avLst/>
            </a:prstGeom>
            <a:solidFill>
              <a:schemeClr val="accent1">
                <a:lumMod val="75000"/>
              </a:scheme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93" name="Rectangle 192"/>
            <p:cNvSpPr/>
            <p:nvPr/>
          </p:nvSpPr>
          <p:spPr bwMode="auto">
            <a:xfrm>
              <a:off x="2542008" y="4868907"/>
              <a:ext cx="145000" cy="192447"/>
            </a:xfrm>
            <a:prstGeom prst="rect">
              <a:avLst/>
            </a:prstGeom>
            <a:solidFill>
              <a:srgbClr val="8682CC"/>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94" name="TextBox 193">
              <a:extLst>
                <a:ext uri="{FF2B5EF4-FFF2-40B4-BE49-F238E27FC236}">
                  <a16:creationId xmlns:a16="http://schemas.microsoft.com/office/drawing/2014/main" id="{78208C8A-AE7C-459B-B914-BC9C3688E15C}"/>
                </a:ext>
              </a:extLst>
            </p:cNvPr>
            <p:cNvSpPr txBox="1"/>
            <p:nvPr/>
          </p:nvSpPr>
          <p:spPr>
            <a:xfrm>
              <a:off x="442459" y="4845358"/>
              <a:ext cx="1237142" cy="207579"/>
            </a:xfrm>
            <a:prstGeom prst="rect">
              <a:avLst/>
            </a:prstGeom>
            <a:noFill/>
          </p:spPr>
          <p:txBody>
            <a:bodyPr wrap="square" lIns="0" tIns="0" rIns="0" bIns="0" rtlCol="0">
              <a:spAutoFit/>
            </a:bodyPr>
            <a:lstStyle>
              <a:defPPr>
                <a:defRPr lang="en-US"/>
              </a:defPPr>
              <a:lvl1pPr>
                <a:defRPr sz="800">
                  <a:latin typeface="+mn-lt"/>
                </a:defRPr>
              </a:lvl1p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Systems and Data Sourcing Personas</a:t>
              </a:r>
            </a:p>
          </p:txBody>
        </p:sp>
        <p:sp>
          <p:nvSpPr>
            <p:cNvPr id="195" name="TextBox 194">
              <a:extLst>
                <a:ext uri="{FF2B5EF4-FFF2-40B4-BE49-F238E27FC236}">
                  <a16:creationId xmlns:a16="http://schemas.microsoft.com/office/drawing/2014/main" id="{24261124-CC0D-4170-8E13-36DEEB8EBB3E}"/>
                </a:ext>
              </a:extLst>
            </p:cNvPr>
            <p:cNvSpPr txBox="1"/>
            <p:nvPr/>
          </p:nvSpPr>
          <p:spPr>
            <a:xfrm>
              <a:off x="2806001" y="4852553"/>
              <a:ext cx="881737" cy="207579"/>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Decision-Making </a:t>
              </a:r>
            </a:p>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Persona</a:t>
              </a:r>
            </a:p>
          </p:txBody>
        </p:sp>
        <p:sp>
          <p:nvSpPr>
            <p:cNvPr id="196" name="TextBox 195">
              <a:extLst>
                <a:ext uri="{FF2B5EF4-FFF2-40B4-BE49-F238E27FC236}">
                  <a16:creationId xmlns:a16="http://schemas.microsoft.com/office/drawing/2014/main" id="{3A02F1BA-7A84-4208-B35D-5291EAEE84A8}"/>
                </a:ext>
              </a:extLst>
            </p:cNvPr>
            <p:cNvSpPr txBox="1"/>
            <p:nvPr/>
          </p:nvSpPr>
          <p:spPr>
            <a:xfrm>
              <a:off x="1718132" y="4854823"/>
              <a:ext cx="733451" cy="207579"/>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Analytics Community </a:t>
              </a:r>
            </a:p>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Personas</a:t>
              </a:r>
            </a:p>
          </p:txBody>
        </p:sp>
        <p:sp>
          <p:nvSpPr>
            <p:cNvPr id="197" name="Rectangle 196">
              <a:extLst>
                <a:ext uri="{FF2B5EF4-FFF2-40B4-BE49-F238E27FC236}">
                  <a16:creationId xmlns:a16="http://schemas.microsoft.com/office/drawing/2014/main" id="{22D7F03D-F080-4A8A-9C40-66697CF8C0C8}"/>
                </a:ext>
              </a:extLst>
            </p:cNvPr>
            <p:cNvSpPr/>
            <p:nvPr/>
          </p:nvSpPr>
          <p:spPr bwMode="auto">
            <a:xfrm>
              <a:off x="1450062" y="4867926"/>
              <a:ext cx="174013" cy="192447"/>
            </a:xfrm>
            <a:prstGeom prst="rect">
              <a:avLst/>
            </a:prstGeom>
            <a:solidFill>
              <a:srgbClr val="006BA6"/>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grpSp>
      <p:grpSp>
        <p:nvGrpSpPr>
          <p:cNvPr id="85" name="Group 84"/>
          <p:cNvGrpSpPr/>
          <p:nvPr/>
        </p:nvGrpSpPr>
        <p:grpSpPr>
          <a:xfrm>
            <a:off x="2648812" y="4283680"/>
            <a:ext cx="1734600" cy="173025"/>
            <a:chOff x="3823252" y="4821731"/>
            <a:chExt cx="2312800" cy="338873"/>
          </a:xfrm>
        </p:grpSpPr>
        <p:cxnSp>
          <p:nvCxnSpPr>
            <p:cNvPr id="83" name="Straight Arrow Connector 82"/>
            <p:cNvCxnSpPr/>
            <p:nvPr/>
          </p:nvCxnSpPr>
          <p:spPr bwMode="auto">
            <a:xfrm>
              <a:off x="3823252" y="4932193"/>
              <a:ext cx="340358" cy="0"/>
            </a:xfrm>
            <a:prstGeom prst="straightConnector1">
              <a:avLst/>
            </a:prstGeom>
            <a:noFill/>
            <a:ln w="19050" algn="ctr">
              <a:solidFill>
                <a:schemeClr val="accent6"/>
              </a:solidFill>
              <a:round/>
              <a:headEnd type="none" w="med" len="med"/>
              <a:tailEnd type="oval"/>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90" name="Straight Arrow Connector 189">
              <a:extLst>
                <a:ext uri="{FF2B5EF4-FFF2-40B4-BE49-F238E27FC236}">
                  <a16:creationId xmlns:a16="http://schemas.microsoft.com/office/drawing/2014/main" id="{76152CE2-7C2D-4DE4-9BDA-2465933C4B6B}"/>
                </a:ext>
              </a:extLst>
            </p:cNvPr>
            <p:cNvCxnSpPr>
              <a:cxnSpLocks/>
            </p:cNvCxnSpPr>
            <p:nvPr/>
          </p:nvCxnSpPr>
          <p:spPr bwMode="auto">
            <a:xfrm>
              <a:off x="4852189" y="4960192"/>
              <a:ext cx="376180" cy="0"/>
            </a:xfrm>
            <a:prstGeom prst="straightConnector1">
              <a:avLst/>
            </a:prstGeom>
            <a:noFill/>
            <a:ln w="19050" algn="ctr">
              <a:solidFill>
                <a:srgbClr val="C00000"/>
              </a:solidFill>
              <a:round/>
              <a:headEnd type="none" w="med" len="med"/>
              <a:tailEnd type="triangle"/>
            </a:ln>
          </p:spPr>
        </p:cxnSp>
        <p:sp>
          <p:nvSpPr>
            <p:cNvPr id="198" name="TextBox 197">
              <a:extLst>
                <a:ext uri="{FF2B5EF4-FFF2-40B4-BE49-F238E27FC236}">
                  <a16:creationId xmlns:a16="http://schemas.microsoft.com/office/drawing/2014/main" id="{24261124-CC0D-4170-8E13-36DEEB8EBB3E}"/>
                </a:ext>
              </a:extLst>
            </p:cNvPr>
            <p:cNvSpPr txBox="1"/>
            <p:nvPr/>
          </p:nvSpPr>
          <p:spPr>
            <a:xfrm>
              <a:off x="4268095" y="4821731"/>
              <a:ext cx="558149" cy="316464"/>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25" kern="0" dirty="0">
                  <a:solidFill>
                    <a:prstClr val="black"/>
                  </a:solidFill>
                  <a:latin typeface="Calibri" charset="0"/>
                  <a:ea typeface="Calibri" charset="0"/>
                  <a:cs typeface="Calibri" charset="0"/>
                </a:rPr>
                <a:t>Data Intake </a:t>
              </a:r>
            </a:p>
            <a:p>
              <a:pPr defTabSz="514337" eaLnBrk="1" fontAlgn="auto" hangingPunct="1">
                <a:spcBef>
                  <a:spcPts val="0"/>
                </a:spcBef>
                <a:spcAft>
                  <a:spcPts val="0"/>
                </a:spcAft>
                <a:defRPr/>
              </a:pPr>
              <a:r>
                <a:rPr lang="en-US" sz="525" kern="0" dirty="0">
                  <a:solidFill>
                    <a:prstClr val="black"/>
                  </a:solidFill>
                  <a:latin typeface="Calibri" charset="0"/>
                  <a:ea typeface="Calibri" charset="0"/>
                  <a:cs typeface="Calibri" charset="0"/>
                </a:rPr>
                <a:t>Flow</a:t>
              </a:r>
            </a:p>
          </p:txBody>
        </p:sp>
        <p:sp>
          <p:nvSpPr>
            <p:cNvPr id="199" name="TextBox 198">
              <a:extLst>
                <a:ext uri="{FF2B5EF4-FFF2-40B4-BE49-F238E27FC236}">
                  <a16:creationId xmlns:a16="http://schemas.microsoft.com/office/drawing/2014/main" id="{24261124-CC0D-4170-8E13-36DEEB8EBB3E}"/>
                </a:ext>
              </a:extLst>
            </p:cNvPr>
            <p:cNvSpPr txBox="1"/>
            <p:nvPr/>
          </p:nvSpPr>
          <p:spPr>
            <a:xfrm>
              <a:off x="5254315" y="4844140"/>
              <a:ext cx="881737" cy="316464"/>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25" kern="0" dirty="0">
                  <a:solidFill>
                    <a:prstClr val="black"/>
                  </a:solidFill>
                  <a:latin typeface="Calibri" charset="0"/>
                  <a:ea typeface="Calibri" charset="0"/>
                  <a:cs typeface="Calibri" charset="0"/>
                </a:rPr>
                <a:t>Data Access </a:t>
              </a:r>
            </a:p>
            <a:p>
              <a:pPr defTabSz="514337" eaLnBrk="1" fontAlgn="auto" hangingPunct="1">
                <a:spcBef>
                  <a:spcPts val="0"/>
                </a:spcBef>
                <a:spcAft>
                  <a:spcPts val="0"/>
                </a:spcAft>
                <a:defRPr/>
              </a:pPr>
              <a:r>
                <a:rPr lang="en-US" sz="525" kern="0" dirty="0">
                  <a:solidFill>
                    <a:prstClr val="black"/>
                  </a:solidFill>
                  <a:latin typeface="Calibri" charset="0"/>
                  <a:ea typeface="Calibri" charset="0"/>
                  <a:cs typeface="Calibri" charset="0"/>
                </a:rPr>
                <a:t>Flow</a:t>
              </a:r>
            </a:p>
          </p:txBody>
        </p:sp>
      </p:grpSp>
      <p:cxnSp>
        <p:nvCxnSpPr>
          <p:cNvPr id="202" name="Straight Arrow Connector 201">
            <a:extLst>
              <a:ext uri="{FF2B5EF4-FFF2-40B4-BE49-F238E27FC236}">
                <a16:creationId xmlns:a16="http://schemas.microsoft.com/office/drawing/2014/main" id="{76152CE2-7C2D-4DE4-9BDA-2465933C4B6B}"/>
              </a:ext>
            </a:extLst>
          </p:cNvPr>
          <p:cNvCxnSpPr>
            <a:cxnSpLocks/>
          </p:cNvCxnSpPr>
          <p:nvPr/>
        </p:nvCxnSpPr>
        <p:spPr bwMode="auto">
          <a:xfrm>
            <a:off x="4852733" y="3374305"/>
            <a:ext cx="0" cy="205740"/>
          </a:xfrm>
          <a:prstGeom prst="straightConnector1">
            <a:avLst/>
          </a:prstGeom>
          <a:noFill/>
          <a:ln w="19050" algn="ctr">
            <a:solidFill>
              <a:srgbClr val="C00000"/>
            </a:solidFill>
            <a:round/>
            <a:headEnd type="none" w="med" len="med"/>
            <a:tailEnd type="triangle"/>
          </a:ln>
        </p:spPr>
      </p:cxnSp>
      <p:pic>
        <p:nvPicPr>
          <p:cNvPr id="5" name="Picture 4"/>
          <p:cNvPicPr>
            <a:picLocks noChangeAspect="1"/>
          </p:cNvPicPr>
          <p:nvPr/>
        </p:nvPicPr>
        <p:blipFill>
          <a:blip r:embed="rId27"/>
          <a:stretch>
            <a:fillRect/>
          </a:stretch>
        </p:blipFill>
        <p:spPr>
          <a:xfrm>
            <a:off x="5508787" y="3217731"/>
            <a:ext cx="460553" cy="251060"/>
          </a:xfrm>
          <a:prstGeom prst="rect">
            <a:avLst/>
          </a:prstGeom>
        </p:spPr>
      </p:pic>
      <p:sp>
        <p:nvSpPr>
          <p:cNvPr id="99" name="Rectangle 98"/>
          <p:cNvSpPr/>
          <p:nvPr/>
        </p:nvSpPr>
        <p:spPr>
          <a:xfrm rot="5400000">
            <a:off x="5376019" y="2605585"/>
            <a:ext cx="726087" cy="460553"/>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Descriptive/</a:t>
            </a:r>
          </a:p>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Reporting/</a:t>
            </a:r>
          </a:p>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Analytics</a:t>
            </a:r>
          </a:p>
          <a:p>
            <a:pPr algn="ctr" defTabSz="462881" eaLnBrk="1" fontAlgn="auto" hangingPunct="1">
              <a:spcBef>
                <a:spcPts val="0"/>
              </a:spcBef>
              <a:spcAft>
                <a:spcPts val="0"/>
              </a:spcAft>
              <a:defRPr/>
            </a:pPr>
            <a:endParaRPr lang="en-US" sz="506" b="1" kern="0" dirty="0">
              <a:solidFill>
                <a:prstClr val="black"/>
              </a:solidFill>
              <a:latin typeface="Calibri" charset="0"/>
              <a:ea typeface="Calibri" charset="0"/>
              <a:cs typeface="Calibri" charset="0"/>
            </a:endParaRPr>
          </a:p>
          <a:p>
            <a:pPr algn="ctr" defTabSz="462881" eaLnBrk="1" fontAlgn="auto" hangingPunct="1">
              <a:spcBef>
                <a:spcPts val="0"/>
              </a:spcBef>
              <a:spcAft>
                <a:spcPts val="0"/>
              </a:spcAft>
              <a:defRPr/>
            </a:pPr>
            <a:r>
              <a:rPr lang="en-US" sz="506" b="1" kern="0" dirty="0">
                <a:solidFill>
                  <a:prstClr val="black"/>
                </a:solidFill>
                <a:latin typeface="Calibri" charset="0"/>
                <a:ea typeface="Calibri" charset="0"/>
                <a:cs typeface="Calibri" charset="0"/>
              </a:rPr>
              <a:t>(Semantic Layer)</a:t>
            </a:r>
          </a:p>
        </p:txBody>
      </p:sp>
      <p:pic>
        <p:nvPicPr>
          <p:cNvPr id="7" name="Picture 6"/>
          <p:cNvPicPr>
            <a:picLocks noChangeAspect="1"/>
          </p:cNvPicPr>
          <p:nvPr/>
        </p:nvPicPr>
        <p:blipFill>
          <a:blip r:embed="rId28"/>
          <a:stretch>
            <a:fillRect/>
          </a:stretch>
        </p:blipFill>
        <p:spPr>
          <a:xfrm>
            <a:off x="3131629" y="2197199"/>
            <a:ext cx="374564" cy="200335"/>
          </a:xfrm>
          <a:prstGeom prst="rect">
            <a:avLst/>
          </a:prstGeom>
        </p:spPr>
      </p:pic>
      <p:grpSp>
        <p:nvGrpSpPr>
          <p:cNvPr id="2" name="Group 1"/>
          <p:cNvGrpSpPr/>
          <p:nvPr/>
        </p:nvGrpSpPr>
        <p:grpSpPr>
          <a:xfrm>
            <a:off x="61708" y="1427119"/>
            <a:ext cx="6679577" cy="236788"/>
            <a:chOff x="335301" y="1045574"/>
            <a:chExt cx="8331277" cy="315717"/>
          </a:xfrm>
        </p:grpSpPr>
        <p:sp>
          <p:nvSpPr>
            <p:cNvPr id="145" name="TextBox 144">
              <a:extLst>
                <a:ext uri="{FF2B5EF4-FFF2-40B4-BE49-F238E27FC236}">
                  <a16:creationId xmlns:a16="http://schemas.microsoft.com/office/drawing/2014/main" id="{ACC047DF-300E-4727-9922-9B38C2BEC79F}"/>
                </a:ext>
              </a:extLst>
            </p:cNvPr>
            <p:cNvSpPr txBox="1"/>
            <p:nvPr/>
          </p:nvSpPr>
          <p:spPr>
            <a:xfrm>
              <a:off x="2147562" y="1045574"/>
              <a:ext cx="694944" cy="274320"/>
            </a:xfrm>
            <a:prstGeom prst="roundRect">
              <a:avLst/>
            </a:prstGeom>
            <a:solidFill>
              <a:srgbClr val="A3D751">
                <a:lumMod val="75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Platform </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Engineer</a:t>
              </a:r>
            </a:p>
          </p:txBody>
        </p:sp>
        <p:cxnSp>
          <p:nvCxnSpPr>
            <p:cNvPr id="146" name="Straight Arrow Connector 145">
              <a:extLst>
                <a:ext uri="{FF2B5EF4-FFF2-40B4-BE49-F238E27FC236}">
                  <a16:creationId xmlns:a16="http://schemas.microsoft.com/office/drawing/2014/main" id="{8ECAD974-0B6A-4620-9223-6F0304A40BCC}"/>
                </a:ext>
              </a:extLst>
            </p:cNvPr>
            <p:cNvCxnSpPr>
              <a:cxnSpLocks/>
            </p:cNvCxnSpPr>
            <p:nvPr/>
          </p:nvCxnSpPr>
          <p:spPr>
            <a:xfrm>
              <a:off x="335301" y="1361291"/>
              <a:ext cx="2934046" cy="0"/>
            </a:xfrm>
            <a:prstGeom prst="straightConnector1">
              <a:avLst/>
            </a:prstGeom>
            <a:noFill/>
            <a:ln w="19050" cap="flat" cmpd="sng" algn="ctr">
              <a:solidFill>
                <a:srgbClr val="92D050"/>
              </a:solidFill>
              <a:prstDash val="sysDash"/>
              <a:headEnd type="diamond"/>
              <a:tailEnd type="diamond"/>
            </a:ln>
            <a:effectLst/>
          </p:spPr>
        </p:cxnSp>
        <p:sp>
          <p:nvSpPr>
            <p:cNvPr id="147" name="TextBox 146">
              <a:extLst>
                <a:ext uri="{FF2B5EF4-FFF2-40B4-BE49-F238E27FC236}">
                  <a16:creationId xmlns:a16="http://schemas.microsoft.com/office/drawing/2014/main" id="{DA98FB12-687F-4EFF-B83C-C118BB9E056A}"/>
                </a:ext>
              </a:extLst>
            </p:cNvPr>
            <p:cNvSpPr txBox="1"/>
            <p:nvPr/>
          </p:nvSpPr>
          <p:spPr>
            <a:xfrm>
              <a:off x="635641" y="1045574"/>
              <a:ext cx="694944" cy="274320"/>
            </a:xfrm>
            <a:prstGeom prst="roundRect">
              <a:avLst/>
            </a:prstGeom>
            <a:solidFill>
              <a:srgbClr val="A3D751">
                <a:lumMod val="75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Producer</a:t>
              </a:r>
            </a:p>
          </p:txBody>
        </p:sp>
        <p:cxnSp>
          <p:nvCxnSpPr>
            <p:cNvPr id="148" name="Straight Arrow Connector 147">
              <a:extLst>
                <a:ext uri="{FF2B5EF4-FFF2-40B4-BE49-F238E27FC236}">
                  <a16:creationId xmlns:a16="http://schemas.microsoft.com/office/drawing/2014/main" id="{D541F274-DF9B-4221-8AE8-072673F2E92B}"/>
                </a:ext>
              </a:extLst>
            </p:cNvPr>
            <p:cNvCxnSpPr>
              <a:cxnSpLocks/>
            </p:cNvCxnSpPr>
            <p:nvPr/>
          </p:nvCxnSpPr>
          <p:spPr>
            <a:xfrm>
              <a:off x="3414347" y="1361291"/>
              <a:ext cx="4302601" cy="0"/>
            </a:xfrm>
            <a:prstGeom prst="straightConnector1">
              <a:avLst/>
            </a:prstGeom>
            <a:noFill/>
            <a:ln w="19050" cap="flat" cmpd="sng" algn="ctr">
              <a:solidFill>
                <a:srgbClr val="006BA6"/>
              </a:solidFill>
              <a:prstDash val="sysDash"/>
              <a:headEnd type="diamond"/>
              <a:tailEnd type="diamond"/>
            </a:ln>
            <a:effectLst/>
          </p:spPr>
        </p:cxnSp>
        <p:sp>
          <p:nvSpPr>
            <p:cNvPr id="149" name="TextBox 148">
              <a:extLst>
                <a:ext uri="{FF2B5EF4-FFF2-40B4-BE49-F238E27FC236}">
                  <a16:creationId xmlns:a16="http://schemas.microsoft.com/office/drawing/2014/main" id="{CAFAB3B9-E68B-42FE-BEAB-0A48DE1773CD}"/>
                </a:ext>
              </a:extLst>
            </p:cNvPr>
            <p:cNvSpPr txBox="1"/>
            <p:nvPr/>
          </p:nvSpPr>
          <p:spPr>
            <a:xfrm>
              <a:off x="3986236" y="1045574"/>
              <a:ext cx="692029" cy="274320"/>
            </a:xfrm>
            <a:prstGeom prst="roundRect">
              <a:avLst/>
            </a:prstGeom>
            <a:solidFill>
              <a:srgbClr val="006BA6"/>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Engineer</a:t>
              </a:r>
            </a:p>
          </p:txBody>
        </p:sp>
        <p:sp>
          <p:nvSpPr>
            <p:cNvPr id="150" name="TextBox 149">
              <a:extLst>
                <a:ext uri="{FF2B5EF4-FFF2-40B4-BE49-F238E27FC236}">
                  <a16:creationId xmlns:a16="http://schemas.microsoft.com/office/drawing/2014/main" id="{ED725D3E-9E63-44A5-BD32-F71742FADBD5}"/>
                </a:ext>
              </a:extLst>
            </p:cNvPr>
            <p:cNvSpPr txBox="1"/>
            <p:nvPr/>
          </p:nvSpPr>
          <p:spPr>
            <a:xfrm>
              <a:off x="6279094" y="1045574"/>
              <a:ext cx="692029" cy="274320"/>
            </a:xfrm>
            <a:prstGeom prst="roundRect">
              <a:avLst/>
            </a:prstGeom>
            <a:solidFill>
              <a:srgbClr val="006BA6"/>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Visualization</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Expert</a:t>
              </a:r>
            </a:p>
          </p:txBody>
        </p:sp>
        <p:sp>
          <p:nvSpPr>
            <p:cNvPr id="151" name="TextBox 150">
              <a:extLst>
                <a:ext uri="{FF2B5EF4-FFF2-40B4-BE49-F238E27FC236}">
                  <a16:creationId xmlns:a16="http://schemas.microsoft.com/office/drawing/2014/main" id="{69E66FF0-1958-4C72-B3B0-16EDDF21DDE5}"/>
                </a:ext>
              </a:extLst>
            </p:cNvPr>
            <p:cNvSpPr txBox="1"/>
            <p:nvPr/>
          </p:nvSpPr>
          <p:spPr>
            <a:xfrm>
              <a:off x="4750522" y="1045574"/>
              <a:ext cx="692029" cy="274320"/>
            </a:xfrm>
            <a:prstGeom prst="roundRect">
              <a:avLst/>
            </a:prstGeom>
            <a:solidFill>
              <a:srgbClr val="006BA6"/>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Scientist</a:t>
              </a:r>
            </a:p>
          </p:txBody>
        </p:sp>
        <p:sp>
          <p:nvSpPr>
            <p:cNvPr id="152" name="TextBox 151">
              <a:extLst>
                <a:ext uri="{FF2B5EF4-FFF2-40B4-BE49-F238E27FC236}">
                  <a16:creationId xmlns:a16="http://schemas.microsoft.com/office/drawing/2014/main" id="{BB1B05C0-6C1A-4BD5-A2B4-E8F40843B360}"/>
                </a:ext>
              </a:extLst>
            </p:cNvPr>
            <p:cNvSpPr txBox="1"/>
            <p:nvPr/>
          </p:nvSpPr>
          <p:spPr>
            <a:xfrm>
              <a:off x="7043379" y="1045574"/>
              <a:ext cx="692029" cy="274320"/>
            </a:xfrm>
            <a:prstGeom prst="roundRect">
              <a:avLst/>
            </a:prstGeom>
            <a:solidFill>
              <a:srgbClr val="006BA6"/>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Analytics Leader</a:t>
              </a:r>
            </a:p>
          </p:txBody>
        </p:sp>
        <p:cxnSp>
          <p:nvCxnSpPr>
            <p:cNvPr id="153" name="Straight Arrow Connector 152">
              <a:extLst>
                <a:ext uri="{FF2B5EF4-FFF2-40B4-BE49-F238E27FC236}">
                  <a16:creationId xmlns:a16="http://schemas.microsoft.com/office/drawing/2014/main" id="{E3E51FF5-6361-4732-90F9-7BCBBEE75102}"/>
                </a:ext>
              </a:extLst>
            </p:cNvPr>
            <p:cNvCxnSpPr>
              <a:cxnSpLocks/>
            </p:cNvCxnSpPr>
            <p:nvPr/>
          </p:nvCxnSpPr>
          <p:spPr>
            <a:xfrm>
              <a:off x="7962183" y="1361291"/>
              <a:ext cx="692029" cy="0"/>
            </a:xfrm>
            <a:prstGeom prst="straightConnector1">
              <a:avLst/>
            </a:prstGeom>
            <a:noFill/>
            <a:ln w="19050" cap="flat" cmpd="sng" algn="ctr">
              <a:solidFill>
                <a:srgbClr val="8B84D7"/>
              </a:solidFill>
              <a:prstDash val="sysDash"/>
              <a:headEnd type="diamond"/>
              <a:tailEnd type="diamond"/>
            </a:ln>
            <a:effectLst/>
          </p:spPr>
        </p:cxnSp>
        <p:sp>
          <p:nvSpPr>
            <p:cNvPr id="154" name="TextBox 153">
              <a:extLst>
                <a:ext uri="{FF2B5EF4-FFF2-40B4-BE49-F238E27FC236}">
                  <a16:creationId xmlns:a16="http://schemas.microsoft.com/office/drawing/2014/main" id="{F06BDE2E-D929-467C-A80F-50CF39F64C81}"/>
                </a:ext>
              </a:extLst>
            </p:cNvPr>
            <p:cNvSpPr txBox="1"/>
            <p:nvPr/>
          </p:nvSpPr>
          <p:spPr>
            <a:xfrm>
              <a:off x="7974549" y="1045574"/>
              <a:ext cx="692029" cy="274320"/>
            </a:xfrm>
            <a:prstGeom prst="roundRect">
              <a:avLst/>
            </a:prstGeom>
            <a:solidFill>
              <a:srgbClr val="8B84D7"/>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Decision Maker</a:t>
              </a:r>
            </a:p>
          </p:txBody>
        </p:sp>
        <p:sp>
          <p:nvSpPr>
            <p:cNvPr id="155" name="TextBox 154">
              <a:extLst>
                <a:ext uri="{FF2B5EF4-FFF2-40B4-BE49-F238E27FC236}">
                  <a16:creationId xmlns:a16="http://schemas.microsoft.com/office/drawing/2014/main" id="{D633AACD-9273-40AB-A114-79E4E6871C49}"/>
                </a:ext>
              </a:extLst>
            </p:cNvPr>
            <p:cNvSpPr txBox="1"/>
            <p:nvPr/>
          </p:nvSpPr>
          <p:spPr>
            <a:xfrm>
              <a:off x="5514808" y="1045574"/>
              <a:ext cx="692029" cy="274320"/>
            </a:xfrm>
            <a:prstGeom prst="roundRect">
              <a:avLst/>
            </a:prstGeom>
            <a:solidFill>
              <a:srgbClr val="006BA6"/>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Consultant</a:t>
              </a:r>
            </a:p>
          </p:txBody>
        </p:sp>
      </p:grpSp>
      <p:sp>
        <p:nvSpPr>
          <p:cNvPr id="101" name="Title 1">
            <a:extLst>
              <a:ext uri="{FF2B5EF4-FFF2-40B4-BE49-F238E27FC236}">
                <a16:creationId xmlns:a16="http://schemas.microsoft.com/office/drawing/2014/main" id="{A3A2BB15-C44C-5240-B6E4-3A552B57923D}"/>
              </a:ext>
            </a:extLst>
          </p:cNvPr>
          <p:cNvSpPr txBox="1">
            <a:spLocks/>
          </p:cNvSpPr>
          <p:nvPr/>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chemeClr val="accent4"/>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dirty="0">
                <a:solidFill>
                  <a:srgbClr val="006BA6"/>
                </a:solidFill>
              </a:rPr>
              <a:t>Application of ADF Ref. Architecture – Revenue Management Analytics</a:t>
            </a:r>
            <a:endParaRPr lang="en-US" sz="2400" kern="0" dirty="0">
              <a:solidFill>
                <a:srgbClr val="006BA6"/>
              </a:solidFill>
            </a:endParaRPr>
          </a:p>
        </p:txBody>
      </p:sp>
      <p:sp>
        <p:nvSpPr>
          <p:cNvPr id="102" name="Slide Number Placeholder 2">
            <a:extLst>
              <a:ext uri="{FF2B5EF4-FFF2-40B4-BE49-F238E27FC236}">
                <a16:creationId xmlns:a16="http://schemas.microsoft.com/office/drawing/2014/main" id="{C7B4A7C8-781E-9049-982A-99058767B7D9}"/>
              </a:ext>
            </a:extLst>
          </p:cNvPr>
          <p:cNvSpPr>
            <a:spLocks noGrp="1"/>
          </p:cNvSpPr>
          <p:nvPr>
            <p:ph type="sldNum" sz="quarter" idx="4"/>
          </p:nvPr>
        </p:nvSpPr>
        <p:spPr/>
        <p:txBody>
          <a:body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17</a:t>
            </a:fld>
            <a:r>
              <a:rPr lang="en-US" altLang="en-US" dirty="0">
                <a:solidFill>
                  <a:srgbClr val="FFFFFF">
                    <a:lumMod val="50000"/>
                  </a:srgbClr>
                </a:solidFill>
              </a:rPr>
              <a:t>  ::</a:t>
            </a:r>
          </a:p>
        </p:txBody>
      </p:sp>
    </p:spTree>
    <p:custDataLst>
      <p:tags r:id="rId1"/>
    </p:custDataLst>
    <p:extLst>
      <p:ext uri="{BB962C8B-B14F-4D97-AF65-F5344CB8AC3E}">
        <p14:creationId xmlns:p14="http://schemas.microsoft.com/office/powerpoint/2010/main" val="72003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40FC-3168-468B-B4E6-DB3C2847CC05}"/>
              </a:ext>
            </a:extLst>
          </p:cNvPr>
          <p:cNvSpPr>
            <a:spLocks noGrp="1"/>
          </p:cNvSpPr>
          <p:nvPr>
            <p:ph type="title"/>
          </p:nvPr>
        </p:nvSpPr>
        <p:spPr/>
        <p:txBody>
          <a:bodyPr/>
          <a:lstStyle/>
          <a:p>
            <a:r>
              <a:rPr lang="en-US" dirty="0"/>
              <a:t>90’s Architecture for Decision Support Systems</a:t>
            </a:r>
            <a:endParaRPr lang="en-US" dirty="0">
              <a:highlight>
                <a:srgbClr val="FF00FF"/>
              </a:highlight>
            </a:endParaRPr>
          </a:p>
        </p:txBody>
      </p:sp>
      <p:sp>
        <p:nvSpPr>
          <p:cNvPr id="6" name="Slide Number Placeholder 3">
            <a:extLst>
              <a:ext uri="{FF2B5EF4-FFF2-40B4-BE49-F238E27FC236}">
                <a16:creationId xmlns:a16="http://schemas.microsoft.com/office/drawing/2014/main" id="{AD24A71F-AD4B-4CAE-B4F7-4CE4FA1B047B}"/>
              </a:ext>
            </a:extLst>
          </p:cNvPr>
          <p:cNvSpPr>
            <a:spLocks noGrp="1"/>
          </p:cNvSpPr>
          <p:nvPr>
            <p:ph type="sldNum" sz="quarter" idx="4"/>
          </p:nvPr>
        </p:nvSpPr>
        <p:spPr>
          <a:xfrm>
            <a:off x="3241228" y="4913167"/>
            <a:ext cx="647700" cy="171450"/>
          </a:xfrm>
        </p:spPr>
        <p:txBody>
          <a:bodyPr/>
          <a:lstStyle/>
          <a:p>
            <a:pPr>
              <a:defRPr/>
            </a:pPr>
            <a:r>
              <a:rPr lang="en-US" altLang="en-US"/>
              <a:t>::  </a:t>
            </a:r>
            <a:fld id="{53E68406-C1E0-4E33-86B1-64ADBA32BFC5}" type="slidenum">
              <a:rPr lang="en-US" altLang="en-US" smtClean="0"/>
              <a:pPr>
                <a:defRPr/>
              </a:pPr>
              <a:t>18</a:t>
            </a:fld>
            <a:r>
              <a:rPr lang="en-US" altLang="en-US"/>
              <a:t>  ::</a:t>
            </a:r>
          </a:p>
        </p:txBody>
      </p:sp>
      <p:sp>
        <p:nvSpPr>
          <p:cNvPr id="62" name="TextBox 61">
            <a:extLst>
              <a:ext uri="{FF2B5EF4-FFF2-40B4-BE49-F238E27FC236}">
                <a16:creationId xmlns:a16="http://schemas.microsoft.com/office/drawing/2014/main" id="{0AC6B5CD-1799-4DC6-B489-5BD699A714CF}"/>
              </a:ext>
            </a:extLst>
          </p:cNvPr>
          <p:cNvSpPr txBox="1"/>
          <p:nvPr/>
        </p:nvSpPr>
        <p:spPr>
          <a:xfrm>
            <a:off x="1870437" y="4081709"/>
            <a:ext cx="1616373" cy="577081"/>
          </a:xfrm>
          <a:prstGeom prst="rect">
            <a:avLst/>
          </a:prstGeom>
          <a:noFill/>
        </p:spPr>
        <p:txBody>
          <a:bodyPr wrap="square" lIns="45720" tIns="45720" rIns="45720" bIns="45720" rtlCol="0">
            <a:spAutoFit/>
          </a:bodyPr>
          <a:lstStyle/>
          <a:p>
            <a:pPr algn="r"/>
            <a:r>
              <a:rPr lang="en-US" sz="1050" dirty="0">
                <a:latin typeface="+mn-lt"/>
              </a:rPr>
              <a:t>A need to service different user classes requires different types of data repositories:</a:t>
            </a:r>
          </a:p>
        </p:txBody>
      </p:sp>
      <p:sp>
        <p:nvSpPr>
          <p:cNvPr id="95" name="Cylinder 94">
            <a:extLst>
              <a:ext uri="{FF2B5EF4-FFF2-40B4-BE49-F238E27FC236}">
                <a16:creationId xmlns:a16="http://schemas.microsoft.com/office/drawing/2014/main" id="{81D7D77D-9A61-460A-A6D8-29C878FA8E6A}"/>
              </a:ext>
            </a:extLst>
          </p:cNvPr>
          <p:cNvSpPr/>
          <p:nvPr/>
        </p:nvSpPr>
        <p:spPr bwMode="auto">
          <a:xfrm>
            <a:off x="1568262" y="1208712"/>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ERP</a:t>
            </a:r>
          </a:p>
        </p:txBody>
      </p:sp>
      <p:sp>
        <p:nvSpPr>
          <p:cNvPr id="96" name="Cylinder 95">
            <a:extLst>
              <a:ext uri="{FF2B5EF4-FFF2-40B4-BE49-F238E27FC236}">
                <a16:creationId xmlns:a16="http://schemas.microsoft.com/office/drawing/2014/main" id="{FE2E1985-7966-465A-8F78-56FFDCFDBF87}"/>
              </a:ext>
            </a:extLst>
          </p:cNvPr>
          <p:cNvSpPr/>
          <p:nvPr/>
        </p:nvSpPr>
        <p:spPr bwMode="auto">
          <a:xfrm>
            <a:off x="1568262" y="1970693"/>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FIN</a:t>
            </a:r>
          </a:p>
        </p:txBody>
      </p:sp>
      <p:sp>
        <p:nvSpPr>
          <p:cNvPr id="97" name="Cylinder 96">
            <a:extLst>
              <a:ext uri="{FF2B5EF4-FFF2-40B4-BE49-F238E27FC236}">
                <a16:creationId xmlns:a16="http://schemas.microsoft.com/office/drawing/2014/main" id="{385F0338-D7D5-4D6F-8DBF-8F893996F17D}"/>
              </a:ext>
            </a:extLst>
          </p:cNvPr>
          <p:cNvSpPr/>
          <p:nvPr/>
        </p:nvSpPr>
        <p:spPr bwMode="auto">
          <a:xfrm>
            <a:off x="1568262" y="2732674"/>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CRM</a:t>
            </a:r>
          </a:p>
        </p:txBody>
      </p:sp>
      <p:sp>
        <p:nvSpPr>
          <p:cNvPr id="98" name="Cylinder 97">
            <a:extLst>
              <a:ext uri="{FF2B5EF4-FFF2-40B4-BE49-F238E27FC236}">
                <a16:creationId xmlns:a16="http://schemas.microsoft.com/office/drawing/2014/main" id="{EF00F69F-24D3-49B5-81B4-E84697BE2C32}"/>
              </a:ext>
            </a:extLst>
          </p:cNvPr>
          <p:cNvSpPr/>
          <p:nvPr/>
        </p:nvSpPr>
        <p:spPr bwMode="auto">
          <a:xfrm>
            <a:off x="1568262" y="3494654"/>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Narrow" charset="0"/>
                <a:ea typeface="ＭＳ Ｐゴシック" charset="0"/>
              </a:rPr>
              <a:t>…</a:t>
            </a:r>
          </a:p>
        </p:txBody>
      </p:sp>
      <p:sp>
        <p:nvSpPr>
          <p:cNvPr id="65" name="Cylinder 64">
            <a:extLst>
              <a:ext uri="{FF2B5EF4-FFF2-40B4-BE49-F238E27FC236}">
                <a16:creationId xmlns:a16="http://schemas.microsoft.com/office/drawing/2014/main" id="{609E45C6-2E98-43E7-B371-391A687D7276}"/>
              </a:ext>
            </a:extLst>
          </p:cNvPr>
          <p:cNvSpPr/>
          <p:nvPr/>
        </p:nvSpPr>
        <p:spPr bwMode="auto">
          <a:xfrm>
            <a:off x="2508608" y="2273038"/>
            <a:ext cx="750866" cy="615626"/>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Staging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Area</a:t>
            </a:r>
          </a:p>
        </p:txBody>
      </p:sp>
      <p:cxnSp>
        <p:nvCxnSpPr>
          <p:cNvPr id="66" name="Straight Connector 65">
            <a:extLst>
              <a:ext uri="{FF2B5EF4-FFF2-40B4-BE49-F238E27FC236}">
                <a16:creationId xmlns:a16="http://schemas.microsoft.com/office/drawing/2014/main" id="{89F0824F-8154-4633-A89B-826F9DF378D4}"/>
              </a:ext>
            </a:extLst>
          </p:cNvPr>
          <p:cNvCxnSpPr>
            <a:cxnSpLocks/>
          </p:cNvCxnSpPr>
          <p:nvPr/>
        </p:nvCxnSpPr>
        <p:spPr bwMode="auto">
          <a:xfrm>
            <a:off x="2272089" y="1427105"/>
            <a:ext cx="0" cy="2305951"/>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DCB7985A-D1B1-4A40-8A95-41906D221570}"/>
              </a:ext>
            </a:extLst>
          </p:cNvPr>
          <p:cNvCxnSpPr/>
          <p:nvPr/>
        </p:nvCxnSpPr>
        <p:spPr bwMode="auto">
          <a:xfrm>
            <a:off x="2043489" y="1427105"/>
            <a:ext cx="228600" cy="0"/>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1E56D38E-46D5-47A4-8393-8EEFDA5ADDD9}"/>
              </a:ext>
            </a:extLst>
          </p:cNvPr>
          <p:cNvCxnSpPr/>
          <p:nvPr/>
        </p:nvCxnSpPr>
        <p:spPr bwMode="auto">
          <a:xfrm>
            <a:off x="2043489" y="3733056"/>
            <a:ext cx="228600" cy="0"/>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3813C48A-3EE6-47C7-B4E1-75D198319B09}"/>
              </a:ext>
            </a:extLst>
          </p:cNvPr>
          <p:cNvCxnSpPr/>
          <p:nvPr/>
        </p:nvCxnSpPr>
        <p:spPr bwMode="auto">
          <a:xfrm>
            <a:off x="2043489" y="2195755"/>
            <a:ext cx="228600" cy="0"/>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C769B9A9-89EA-4824-8517-C03525EC39CB}"/>
              </a:ext>
            </a:extLst>
          </p:cNvPr>
          <p:cNvCxnSpPr/>
          <p:nvPr/>
        </p:nvCxnSpPr>
        <p:spPr bwMode="auto">
          <a:xfrm>
            <a:off x="2043489" y="2964405"/>
            <a:ext cx="228600" cy="0"/>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E1F8627F-415D-4575-B7DF-7C4A7098CC57}"/>
              </a:ext>
            </a:extLst>
          </p:cNvPr>
          <p:cNvCxnSpPr/>
          <p:nvPr/>
        </p:nvCxnSpPr>
        <p:spPr bwMode="auto">
          <a:xfrm>
            <a:off x="2272089" y="2580080"/>
            <a:ext cx="228600" cy="0"/>
          </a:xfrm>
          <a:prstGeom prst="line">
            <a:avLst/>
          </a:prstGeom>
          <a:solidFill>
            <a:srgbClr val="1F497D"/>
          </a:solidFill>
          <a:ln w="9525" cap="flat" cmpd="sng" algn="ctr">
            <a:solidFill>
              <a:sysClr val="windowText" lastClr="000000"/>
            </a:solidFill>
            <a:prstDash val="dash"/>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72" name="Cylinder 71">
            <a:extLst>
              <a:ext uri="{FF2B5EF4-FFF2-40B4-BE49-F238E27FC236}">
                <a16:creationId xmlns:a16="http://schemas.microsoft.com/office/drawing/2014/main" id="{FED8C060-6FC0-4388-8B73-BE1A7681B322}"/>
              </a:ext>
            </a:extLst>
          </p:cNvPr>
          <p:cNvSpPr/>
          <p:nvPr/>
        </p:nvSpPr>
        <p:spPr bwMode="auto">
          <a:xfrm>
            <a:off x="3539780" y="2244424"/>
            <a:ext cx="854051" cy="6713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Warehouse</a:t>
            </a:r>
          </a:p>
        </p:txBody>
      </p:sp>
      <p:cxnSp>
        <p:nvCxnSpPr>
          <p:cNvPr id="73" name="Straight Connector 72">
            <a:extLst>
              <a:ext uri="{FF2B5EF4-FFF2-40B4-BE49-F238E27FC236}">
                <a16:creationId xmlns:a16="http://schemas.microsoft.com/office/drawing/2014/main" id="{E236B830-BA23-499D-BC24-109657FA89EB}"/>
              </a:ext>
            </a:extLst>
          </p:cNvPr>
          <p:cNvCxnSpPr/>
          <p:nvPr/>
        </p:nvCxnSpPr>
        <p:spPr bwMode="auto">
          <a:xfrm>
            <a:off x="3288933" y="2580080"/>
            <a:ext cx="228600" cy="0"/>
          </a:xfrm>
          <a:prstGeom prst="line">
            <a:avLst/>
          </a:prstGeom>
          <a:solidFill>
            <a:srgbClr val="1F497D"/>
          </a:solidFill>
          <a:ln w="9525" cap="flat" cmpd="sng" algn="ctr">
            <a:solidFill>
              <a:sysClr val="windowText" lastClr="000000"/>
            </a:solidFill>
            <a:prstDash val="dash"/>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91" name="Cylinder 90">
            <a:extLst>
              <a:ext uri="{FF2B5EF4-FFF2-40B4-BE49-F238E27FC236}">
                <a16:creationId xmlns:a16="http://schemas.microsoft.com/office/drawing/2014/main" id="{F4162AD9-C8E5-4323-A9E2-068767D0095F}"/>
              </a:ext>
            </a:extLst>
          </p:cNvPr>
          <p:cNvSpPr/>
          <p:nvPr/>
        </p:nvSpPr>
        <p:spPr bwMode="auto">
          <a:xfrm>
            <a:off x="4887070" y="1208712"/>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Narrow" charset="0"/>
                <a:ea typeface="ＭＳ Ｐゴシック" charset="0"/>
              </a:rPr>
              <a:t>Accounting</a:t>
            </a:r>
          </a:p>
        </p:txBody>
      </p:sp>
      <p:sp>
        <p:nvSpPr>
          <p:cNvPr id="92" name="Cylinder 91">
            <a:extLst>
              <a:ext uri="{FF2B5EF4-FFF2-40B4-BE49-F238E27FC236}">
                <a16:creationId xmlns:a16="http://schemas.microsoft.com/office/drawing/2014/main" id="{53119EB0-34D8-4692-959A-1CD1E02B2505}"/>
              </a:ext>
            </a:extLst>
          </p:cNvPr>
          <p:cNvSpPr/>
          <p:nvPr/>
        </p:nvSpPr>
        <p:spPr bwMode="auto">
          <a:xfrm>
            <a:off x="4887070" y="1970693"/>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Narrow" charset="0"/>
                <a:ea typeface="ＭＳ Ｐゴシック" charset="0"/>
              </a:rPr>
              <a:t>Finance</a:t>
            </a:r>
          </a:p>
        </p:txBody>
      </p:sp>
      <p:sp>
        <p:nvSpPr>
          <p:cNvPr id="93" name="Cylinder 92">
            <a:extLst>
              <a:ext uri="{FF2B5EF4-FFF2-40B4-BE49-F238E27FC236}">
                <a16:creationId xmlns:a16="http://schemas.microsoft.com/office/drawing/2014/main" id="{0CE91BB4-003F-4856-A7DB-7F5733012394}"/>
              </a:ext>
            </a:extLst>
          </p:cNvPr>
          <p:cNvSpPr/>
          <p:nvPr/>
        </p:nvSpPr>
        <p:spPr bwMode="auto">
          <a:xfrm>
            <a:off x="4887070" y="2732674"/>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Narrow" charset="0"/>
                <a:ea typeface="ＭＳ Ｐゴシック" charset="0"/>
              </a:rPr>
              <a:t>Marketing</a:t>
            </a:r>
          </a:p>
        </p:txBody>
      </p:sp>
      <p:sp>
        <p:nvSpPr>
          <p:cNvPr id="94" name="Cylinder 93">
            <a:extLst>
              <a:ext uri="{FF2B5EF4-FFF2-40B4-BE49-F238E27FC236}">
                <a16:creationId xmlns:a16="http://schemas.microsoft.com/office/drawing/2014/main" id="{8EE722CB-A941-4505-8A94-111EDDF1D828}"/>
              </a:ext>
            </a:extLst>
          </p:cNvPr>
          <p:cNvSpPr/>
          <p:nvPr/>
        </p:nvSpPr>
        <p:spPr bwMode="auto">
          <a:xfrm>
            <a:off x="4887070" y="3494654"/>
            <a:ext cx="445956" cy="440412"/>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charset="0"/>
                <a:ea typeface="ＭＳ Ｐゴシック" charset="0"/>
              </a:rPr>
              <a:t>…</a:t>
            </a:r>
          </a:p>
        </p:txBody>
      </p:sp>
      <p:cxnSp>
        <p:nvCxnSpPr>
          <p:cNvPr id="75" name="Straight Connector 74">
            <a:extLst>
              <a:ext uri="{FF2B5EF4-FFF2-40B4-BE49-F238E27FC236}">
                <a16:creationId xmlns:a16="http://schemas.microsoft.com/office/drawing/2014/main" id="{BA47AB5B-B24A-4F17-9AFD-3B7F27A250C6}"/>
              </a:ext>
            </a:extLst>
          </p:cNvPr>
          <p:cNvCxnSpPr>
            <a:cxnSpLocks/>
          </p:cNvCxnSpPr>
          <p:nvPr/>
        </p:nvCxnSpPr>
        <p:spPr bwMode="auto">
          <a:xfrm flipH="1">
            <a:off x="4636283" y="1428918"/>
            <a:ext cx="0" cy="2305951"/>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BC97042F-2FDE-4256-A4B9-47116BABB604}"/>
              </a:ext>
            </a:extLst>
          </p:cNvPr>
          <p:cNvCxnSpPr/>
          <p:nvPr/>
        </p:nvCxnSpPr>
        <p:spPr bwMode="auto">
          <a:xfrm flipH="1">
            <a:off x="4636283" y="1428918"/>
            <a:ext cx="228600" cy="0"/>
          </a:xfrm>
          <a:prstGeom prst="line">
            <a:avLst/>
          </a:prstGeom>
          <a:solidFill>
            <a:srgbClr val="1F497D"/>
          </a:solidFill>
          <a:ln w="9525" cap="flat" cmpd="sng" algn="ctr">
            <a:solidFill>
              <a:sysClr val="windowText" lastClr="000000"/>
            </a:solidFill>
            <a:prstDash val="dash"/>
            <a:round/>
            <a:headEnd type="triangl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7" name="Straight Connector 76">
            <a:extLst>
              <a:ext uri="{FF2B5EF4-FFF2-40B4-BE49-F238E27FC236}">
                <a16:creationId xmlns:a16="http://schemas.microsoft.com/office/drawing/2014/main" id="{172AF6C1-FAE6-42F4-942E-69D5D41011D5}"/>
              </a:ext>
            </a:extLst>
          </p:cNvPr>
          <p:cNvCxnSpPr/>
          <p:nvPr/>
        </p:nvCxnSpPr>
        <p:spPr bwMode="auto">
          <a:xfrm flipH="1">
            <a:off x="4636283" y="3734869"/>
            <a:ext cx="228600" cy="0"/>
          </a:xfrm>
          <a:prstGeom prst="line">
            <a:avLst/>
          </a:prstGeom>
          <a:solidFill>
            <a:srgbClr val="1F497D"/>
          </a:solidFill>
          <a:ln w="9525" cap="flat" cmpd="sng" algn="ctr">
            <a:solidFill>
              <a:sysClr val="windowText" lastClr="000000"/>
            </a:solidFill>
            <a:prstDash val="dash"/>
            <a:round/>
            <a:headEnd type="triangl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E536681A-D3A2-45F0-BAF5-2255CDFD7803}"/>
              </a:ext>
            </a:extLst>
          </p:cNvPr>
          <p:cNvCxnSpPr/>
          <p:nvPr/>
        </p:nvCxnSpPr>
        <p:spPr bwMode="auto">
          <a:xfrm flipH="1">
            <a:off x="4636283" y="2197568"/>
            <a:ext cx="228600" cy="0"/>
          </a:xfrm>
          <a:prstGeom prst="line">
            <a:avLst/>
          </a:prstGeom>
          <a:solidFill>
            <a:srgbClr val="1F497D"/>
          </a:solidFill>
          <a:ln w="9525" cap="flat" cmpd="sng" algn="ctr">
            <a:solidFill>
              <a:sysClr val="windowText" lastClr="000000"/>
            </a:solidFill>
            <a:prstDash val="dash"/>
            <a:round/>
            <a:headEnd type="triangl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9" name="Straight Connector 78">
            <a:extLst>
              <a:ext uri="{FF2B5EF4-FFF2-40B4-BE49-F238E27FC236}">
                <a16:creationId xmlns:a16="http://schemas.microsoft.com/office/drawing/2014/main" id="{26919AA1-2AFA-45FE-AA7A-0311E94A1F99}"/>
              </a:ext>
            </a:extLst>
          </p:cNvPr>
          <p:cNvCxnSpPr/>
          <p:nvPr/>
        </p:nvCxnSpPr>
        <p:spPr bwMode="auto">
          <a:xfrm flipH="1">
            <a:off x="4636283" y="2966218"/>
            <a:ext cx="228600" cy="0"/>
          </a:xfrm>
          <a:prstGeom prst="line">
            <a:avLst/>
          </a:prstGeom>
          <a:solidFill>
            <a:srgbClr val="1F497D"/>
          </a:solidFill>
          <a:ln w="9525" cap="flat" cmpd="sng" algn="ctr">
            <a:solidFill>
              <a:sysClr val="windowText" lastClr="000000"/>
            </a:solidFill>
            <a:prstDash val="dash"/>
            <a:round/>
            <a:headEnd type="triangl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0" name="Straight Connector 79">
            <a:extLst>
              <a:ext uri="{FF2B5EF4-FFF2-40B4-BE49-F238E27FC236}">
                <a16:creationId xmlns:a16="http://schemas.microsoft.com/office/drawing/2014/main" id="{8431203B-6904-4787-97DA-F4C7A7DC5BE6}"/>
              </a:ext>
            </a:extLst>
          </p:cNvPr>
          <p:cNvCxnSpPr/>
          <p:nvPr/>
        </p:nvCxnSpPr>
        <p:spPr bwMode="auto">
          <a:xfrm flipH="1">
            <a:off x="4407683" y="2581893"/>
            <a:ext cx="228600" cy="0"/>
          </a:xfrm>
          <a:prstGeom prst="line">
            <a:avLst/>
          </a:prstGeom>
          <a:solidFill>
            <a:srgbClr val="1F497D"/>
          </a:solidFill>
          <a:ln w="9525" cap="flat" cmpd="sng" algn="ctr">
            <a:solidFill>
              <a:sysClr val="windowText" lastClr="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81" name="Cylinder 80">
            <a:extLst>
              <a:ext uri="{FF2B5EF4-FFF2-40B4-BE49-F238E27FC236}">
                <a16:creationId xmlns:a16="http://schemas.microsoft.com/office/drawing/2014/main" id="{0CC96323-8AB5-4920-B4CE-754F52A75453}"/>
              </a:ext>
            </a:extLst>
          </p:cNvPr>
          <p:cNvSpPr/>
          <p:nvPr/>
        </p:nvSpPr>
        <p:spPr bwMode="auto">
          <a:xfrm>
            <a:off x="2692193" y="3128994"/>
            <a:ext cx="383697" cy="371103"/>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ODS</a:t>
            </a:r>
          </a:p>
        </p:txBody>
      </p:sp>
      <p:cxnSp>
        <p:nvCxnSpPr>
          <p:cNvPr id="82" name="Straight Connector 81">
            <a:extLst>
              <a:ext uri="{FF2B5EF4-FFF2-40B4-BE49-F238E27FC236}">
                <a16:creationId xmlns:a16="http://schemas.microsoft.com/office/drawing/2014/main" id="{2538A185-FB61-4000-9896-4935CE800E98}"/>
              </a:ext>
            </a:extLst>
          </p:cNvPr>
          <p:cNvCxnSpPr>
            <a:cxnSpLocks/>
          </p:cNvCxnSpPr>
          <p:nvPr/>
        </p:nvCxnSpPr>
        <p:spPr bwMode="auto">
          <a:xfrm>
            <a:off x="2274243" y="3323296"/>
            <a:ext cx="393192" cy="0"/>
          </a:xfrm>
          <a:prstGeom prst="line">
            <a:avLst/>
          </a:prstGeom>
          <a:solidFill>
            <a:srgbClr val="1F497D"/>
          </a:solidFill>
          <a:ln w="9525" cap="flat" cmpd="sng" algn="ctr">
            <a:solidFill>
              <a:sysClr val="windowText" lastClr="000000"/>
            </a:solidFill>
            <a:prstDash val="dash"/>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3" name="Straight Connector 82">
            <a:extLst>
              <a:ext uri="{FF2B5EF4-FFF2-40B4-BE49-F238E27FC236}">
                <a16:creationId xmlns:a16="http://schemas.microsoft.com/office/drawing/2014/main" id="{AAAD7373-F1C2-4963-A12A-5FE51FF05F09}"/>
              </a:ext>
            </a:extLst>
          </p:cNvPr>
          <p:cNvCxnSpPr>
            <a:cxnSpLocks/>
          </p:cNvCxnSpPr>
          <p:nvPr/>
        </p:nvCxnSpPr>
        <p:spPr bwMode="auto">
          <a:xfrm>
            <a:off x="3098364" y="3314546"/>
            <a:ext cx="868680" cy="8750"/>
          </a:xfrm>
          <a:prstGeom prst="line">
            <a:avLst/>
          </a:prstGeom>
          <a:solidFill>
            <a:srgbClr val="1F497D"/>
          </a:solidFill>
          <a:ln w="9525" cap="flat" cmpd="sng" algn="ctr">
            <a:solidFill>
              <a:sysClr val="windowText" lastClr="000000"/>
            </a:solidFill>
            <a:prstDash val="dash"/>
            <a:round/>
            <a:headEnd type="triangl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84" name="Straight Arrow Connector 83">
            <a:extLst>
              <a:ext uri="{FF2B5EF4-FFF2-40B4-BE49-F238E27FC236}">
                <a16:creationId xmlns:a16="http://schemas.microsoft.com/office/drawing/2014/main" id="{57E6D717-0548-48B7-B2F3-E779F4CCF943}"/>
              </a:ext>
            </a:extLst>
          </p:cNvPr>
          <p:cNvCxnSpPr/>
          <p:nvPr/>
        </p:nvCxnSpPr>
        <p:spPr bwMode="auto">
          <a:xfrm flipH="1" flipV="1">
            <a:off x="3966806" y="2939248"/>
            <a:ext cx="238" cy="384048"/>
          </a:xfrm>
          <a:prstGeom prst="straightConnector1">
            <a:avLst/>
          </a:prstGeom>
          <a:solidFill>
            <a:srgbClr val="1F497D"/>
          </a:solidFill>
          <a:ln w="9525" cap="flat" cmpd="sng" algn="ctr">
            <a:solidFill>
              <a:sysClr val="windowText" lastClr="000000"/>
            </a:solidFill>
            <a:prstDash val="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85" name="Right Brace 84">
            <a:extLst>
              <a:ext uri="{FF2B5EF4-FFF2-40B4-BE49-F238E27FC236}">
                <a16:creationId xmlns:a16="http://schemas.microsoft.com/office/drawing/2014/main" id="{C3865FBA-43A2-4D55-9072-9BEC59495C11}"/>
              </a:ext>
            </a:extLst>
          </p:cNvPr>
          <p:cNvSpPr/>
          <p:nvPr/>
        </p:nvSpPr>
        <p:spPr bwMode="auto">
          <a:xfrm>
            <a:off x="5440083" y="1219687"/>
            <a:ext cx="214375" cy="2726354"/>
          </a:xfrm>
          <a:prstGeom prst="rightBrace">
            <a:avLst>
              <a:gd name="adj1" fmla="val 60177"/>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charset="0"/>
              <a:ea typeface="ＭＳ Ｐゴシック" charset="0"/>
            </a:endParaRPr>
          </a:p>
        </p:txBody>
      </p:sp>
      <p:sp>
        <p:nvSpPr>
          <p:cNvPr id="86" name="TextBox 85">
            <a:extLst>
              <a:ext uri="{FF2B5EF4-FFF2-40B4-BE49-F238E27FC236}">
                <a16:creationId xmlns:a16="http://schemas.microsoft.com/office/drawing/2014/main" id="{790FF284-3340-44F3-8D0C-7A51ABBAE987}"/>
              </a:ext>
            </a:extLst>
          </p:cNvPr>
          <p:cNvSpPr txBox="1"/>
          <p:nvPr/>
        </p:nvSpPr>
        <p:spPr>
          <a:xfrm>
            <a:off x="5593564" y="2382809"/>
            <a:ext cx="458780" cy="415498"/>
          </a:xfrm>
          <a:prstGeom prst="rect">
            <a:avLst/>
          </a:prstGeom>
          <a:noFill/>
        </p:spPr>
        <p:txBody>
          <a:bodyPr wrap="none" rtlCol="0">
            <a:spAutoFit/>
          </a:bodyPr>
          <a:lstStyle/>
          <a:p>
            <a:pPr algn="ctr"/>
            <a:r>
              <a:rPr lang="en-US" sz="1050" dirty="0">
                <a:latin typeface="+mn-lt"/>
              </a:rPr>
              <a:t>Data</a:t>
            </a:r>
          </a:p>
          <a:p>
            <a:pPr algn="ctr"/>
            <a:r>
              <a:rPr lang="en-US" sz="1050" dirty="0">
                <a:latin typeface="+mn-lt"/>
              </a:rPr>
              <a:t>Marts</a:t>
            </a:r>
          </a:p>
        </p:txBody>
      </p:sp>
      <p:sp>
        <p:nvSpPr>
          <p:cNvPr id="87" name="Right Brace 86">
            <a:extLst>
              <a:ext uri="{FF2B5EF4-FFF2-40B4-BE49-F238E27FC236}">
                <a16:creationId xmlns:a16="http://schemas.microsoft.com/office/drawing/2014/main" id="{8E748706-D649-435E-A8E7-091182E58296}"/>
              </a:ext>
            </a:extLst>
          </p:cNvPr>
          <p:cNvSpPr/>
          <p:nvPr/>
        </p:nvSpPr>
        <p:spPr bwMode="auto">
          <a:xfrm flipH="1">
            <a:off x="1251023" y="1219687"/>
            <a:ext cx="214375" cy="2726354"/>
          </a:xfrm>
          <a:prstGeom prst="rightBrace">
            <a:avLst>
              <a:gd name="adj1" fmla="val 60177"/>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Narrow" charset="0"/>
              <a:ea typeface="ＭＳ Ｐゴシック" charset="0"/>
            </a:endParaRPr>
          </a:p>
        </p:txBody>
      </p:sp>
      <p:sp>
        <p:nvSpPr>
          <p:cNvPr id="88" name="TextBox 87">
            <a:extLst>
              <a:ext uri="{FF2B5EF4-FFF2-40B4-BE49-F238E27FC236}">
                <a16:creationId xmlns:a16="http://schemas.microsoft.com/office/drawing/2014/main" id="{6E4DAEB2-CFBB-49B2-8B82-FAEF2CB12FF8}"/>
              </a:ext>
            </a:extLst>
          </p:cNvPr>
          <p:cNvSpPr txBox="1"/>
          <p:nvPr/>
        </p:nvSpPr>
        <p:spPr>
          <a:xfrm>
            <a:off x="444333" y="2456969"/>
            <a:ext cx="873586" cy="253916"/>
          </a:xfrm>
          <a:prstGeom prst="rect">
            <a:avLst/>
          </a:prstGeom>
          <a:noFill/>
        </p:spPr>
        <p:txBody>
          <a:bodyPr wrap="square" rtlCol="0">
            <a:spAutoFit/>
          </a:bodyPr>
          <a:lstStyle/>
          <a:p>
            <a:pPr algn="ctr"/>
            <a:r>
              <a:rPr lang="en-US" sz="1050" dirty="0">
                <a:latin typeface="+mn-lt"/>
              </a:rPr>
              <a:t>Applications</a:t>
            </a:r>
          </a:p>
        </p:txBody>
      </p:sp>
      <p:sp>
        <p:nvSpPr>
          <p:cNvPr id="89" name="Cylinder 88">
            <a:extLst>
              <a:ext uri="{FF2B5EF4-FFF2-40B4-BE49-F238E27FC236}">
                <a16:creationId xmlns:a16="http://schemas.microsoft.com/office/drawing/2014/main" id="{9FE18B54-B88C-43FE-BD05-AF253BF5D046}"/>
              </a:ext>
            </a:extLst>
          </p:cNvPr>
          <p:cNvSpPr/>
          <p:nvPr/>
        </p:nvSpPr>
        <p:spPr bwMode="auto">
          <a:xfrm>
            <a:off x="3376420" y="3581126"/>
            <a:ext cx="313926" cy="336103"/>
          </a:xfrm>
          <a:prstGeom prst="can">
            <a:avLst/>
          </a:prstGeom>
          <a:noFill/>
          <a:ln w="127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 tIns="9144" rIns="9144" bIns="9144"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rPr>
              <a:t>Oper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Narrow" charset="0"/>
                <a:ea typeface="ＭＳ Ｐゴシック" charset="0"/>
              </a:rPr>
              <a:t>Mart</a:t>
            </a:r>
            <a:endParaRPr kumimoji="0" lang="en-US" sz="1000" b="0" i="0" u="none" strike="noStrike" kern="0" cap="none" spc="0" normalizeH="0" baseline="0" noProof="0" dirty="0">
              <a:ln>
                <a:noFill/>
              </a:ln>
              <a:solidFill>
                <a:srgbClr val="000000"/>
              </a:solidFill>
              <a:effectLst/>
              <a:uLnTx/>
              <a:uFillTx/>
              <a:latin typeface="Arial Narrow" charset="0"/>
              <a:ea typeface="ＭＳ Ｐゴシック" charset="0"/>
            </a:endParaRPr>
          </a:p>
        </p:txBody>
      </p:sp>
      <p:cxnSp>
        <p:nvCxnSpPr>
          <p:cNvPr id="90" name="Straight Connector 89">
            <a:extLst>
              <a:ext uri="{FF2B5EF4-FFF2-40B4-BE49-F238E27FC236}">
                <a16:creationId xmlns:a16="http://schemas.microsoft.com/office/drawing/2014/main" id="{DEE8B04E-4CCC-4F13-A0D0-0F38ABD37202}"/>
              </a:ext>
            </a:extLst>
          </p:cNvPr>
          <p:cNvCxnSpPr>
            <a:cxnSpLocks/>
          </p:cNvCxnSpPr>
          <p:nvPr/>
        </p:nvCxnSpPr>
        <p:spPr bwMode="auto">
          <a:xfrm>
            <a:off x="3122239" y="3402217"/>
            <a:ext cx="254181" cy="178909"/>
          </a:xfrm>
          <a:prstGeom prst="line">
            <a:avLst/>
          </a:prstGeom>
          <a:solidFill>
            <a:srgbClr val="1F497D"/>
          </a:solidFill>
          <a:ln w="9525" cap="flat" cmpd="sng" algn="ctr">
            <a:solidFill>
              <a:sysClr val="windowText" lastClr="000000"/>
            </a:solidFill>
            <a:prstDash val="dash"/>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99" name="TextBox 98">
            <a:extLst>
              <a:ext uri="{FF2B5EF4-FFF2-40B4-BE49-F238E27FC236}">
                <a16:creationId xmlns:a16="http://schemas.microsoft.com/office/drawing/2014/main" id="{48A6AB65-9A4A-414C-A4B9-A05B4105C508}"/>
              </a:ext>
            </a:extLst>
          </p:cNvPr>
          <p:cNvSpPr txBox="1"/>
          <p:nvPr/>
        </p:nvSpPr>
        <p:spPr>
          <a:xfrm>
            <a:off x="2337869" y="733518"/>
            <a:ext cx="2316660" cy="307777"/>
          </a:xfrm>
          <a:prstGeom prst="rect">
            <a:avLst/>
          </a:prstGeom>
          <a:noFill/>
        </p:spPr>
        <p:txBody>
          <a:bodyPr wrap="none" rtlCol="0">
            <a:spAutoFit/>
          </a:bodyPr>
          <a:lstStyle/>
          <a:p>
            <a:r>
              <a:rPr lang="en-US" sz="1400" b="1" dirty="0">
                <a:latin typeface="+mn-lt"/>
              </a:rPr>
              <a:t>Corporate Information Factory</a:t>
            </a:r>
          </a:p>
        </p:txBody>
      </p:sp>
      <p:sp>
        <p:nvSpPr>
          <p:cNvPr id="102" name="Rectangle 101">
            <a:extLst>
              <a:ext uri="{FF2B5EF4-FFF2-40B4-BE49-F238E27FC236}">
                <a16:creationId xmlns:a16="http://schemas.microsoft.com/office/drawing/2014/main" id="{6D1464E1-DDBF-4320-8C3D-1E488B858181}"/>
              </a:ext>
            </a:extLst>
          </p:cNvPr>
          <p:cNvSpPr/>
          <p:nvPr/>
        </p:nvSpPr>
        <p:spPr>
          <a:xfrm>
            <a:off x="3622671" y="4081709"/>
            <a:ext cx="1542319" cy="738664"/>
          </a:xfrm>
          <a:prstGeom prst="rect">
            <a:avLst/>
          </a:prstGeom>
        </p:spPr>
        <p:txBody>
          <a:bodyPr wrap="square" lIns="45720" tIns="45720" rIns="45720" bIns="45720">
            <a:spAutoFit/>
          </a:bodyPr>
          <a:lstStyle/>
          <a:p>
            <a:pPr marL="117475" lvl="1" indent="-111125">
              <a:buFont typeface="Arial" panose="020B0604020202020204" pitchFamily="34" charset="0"/>
              <a:buChar char="•"/>
            </a:pPr>
            <a:r>
              <a:rPr lang="en-US" sz="1050" dirty="0">
                <a:latin typeface="+mn-lt"/>
              </a:rPr>
              <a:t>Data warehouses</a:t>
            </a:r>
          </a:p>
          <a:p>
            <a:pPr marL="117475" lvl="1" indent="-111125">
              <a:buFont typeface="Arial" panose="020B0604020202020204" pitchFamily="34" charset="0"/>
              <a:buChar char="•"/>
            </a:pPr>
            <a:r>
              <a:rPr lang="en-US" sz="1050" dirty="0">
                <a:latin typeface="+mn-lt"/>
              </a:rPr>
              <a:t>Data marts</a:t>
            </a:r>
          </a:p>
          <a:p>
            <a:pPr marL="117475" lvl="1" indent="-111125">
              <a:buFont typeface="Arial" panose="020B0604020202020204" pitchFamily="34" charset="0"/>
              <a:buChar char="•"/>
            </a:pPr>
            <a:r>
              <a:rPr lang="en-US" sz="1050" dirty="0">
                <a:latin typeface="+mn-lt"/>
              </a:rPr>
              <a:t>Operational data stores</a:t>
            </a:r>
          </a:p>
          <a:p>
            <a:pPr marL="117475" lvl="1" indent="-111125">
              <a:buFont typeface="Arial" panose="020B0604020202020204" pitchFamily="34" charset="0"/>
              <a:buChar char="•"/>
            </a:pPr>
            <a:r>
              <a:rPr lang="en-US" sz="1050" dirty="0">
                <a:latin typeface="+mn-lt"/>
              </a:rPr>
              <a:t>Oper marts</a:t>
            </a:r>
          </a:p>
        </p:txBody>
      </p:sp>
    </p:spTree>
    <p:custDataLst>
      <p:tags r:id="rId1"/>
    </p:custDataLst>
    <p:extLst>
      <p:ext uri="{BB962C8B-B14F-4D97-AF65-F5344CB8AC3E}">
        <p14:creationId xmlns:p14="http://schemas.microsoft.com/office/powerpoint/2010/main" val="319503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40FC-3168-468B-B4E6-DB3C2847CC05}"/>
              </a:ext>
            </a:extLst>
          </p:cNvPr>
          <p:cNvSpPr>
            <a:spLocks noGrp="1"/>
          </p:cNvSpPr>
          <p:nvPr>
            <p:ph type="title"/>
          </p:nvPr>
        </p:nvSpPr>
        <p:spPr/>
        <p:txBody>
          <a:bodyPr/>
          <a:lstStyle/>
          <a:p>
            <a:r>
              <a:rPr lang="en-US"/>
              <a:t>Data Zone Architecture</a:t>
            </a:r>
            <a:endParaRPr lang="en-US">
              <a:highlight>
                <a:srgbClr val="FF00FF"/>
              </a:highlight>
            </a:endParaRPr>
          </a:p>
        </p:txBody>
      </p:sp>
      <p:sp>
        <p:nvSpPr>
          <p:cNvPr id="6" name="Slide Number Placeholder 3">
            <a:extLst>
              <a:ext uri="{FF2B5EF4-FFF2-40B4-BE49-F238E27FC236}">
                <a16:creationId xmlns:a16="http://schemas.microsoft.com/office/drawing/2014/main" id="{AD24A71F-AD4B-4CAE-B4F7-4CE4FA1B047B}"/>
              </a:ext>
            </a:extLst>
          </p:cNvPr>
          <p:cNvSpPr>
            <a:spLocks noGrp="1"/>
          </p:cNvSpPr>
          <p:nvPr>
            <p:ph type="sldNum" sz="quarter" idx="4"/>
          </p:nvPr>
        </p:nvSpPr>
        <p:spPr>
          <a:xfrm>
            <a:off x="3241228" y="4913167"/>
            <a:ext cx="647700" cy="171450"/>
          </a:xfrm>
        </p:spPr>
        <p:txBody>
          <a:bodyPr/>
          <a:lstStyle/>
          <a:p>
            <a:pPr>
              <a:defRPr/>
            </a:pPr>
            <a:r>
              <a:rPr lang="en-US" altLang="en-US"/>
              <a:t>::  </a:t>
            </a:r>
            <a:fld id="{53E68406-C1E0-4E33-86B1-64ADBA32BFC5}" type="slidenum">
              <a:rPr lang="en-US" altLang="en-US" smtClean="0"/>
              <a:pPr>
                <a:defRPr/>
              </a:pPr>
              <a:t>19</a:t>
            </a:fld>
            <a:r>
              <a:rPr lang="en-US" altLang="en-US"/>
              <a:t>  ::</a:t>
            </a:r>
          </a:p>
        </p:txBody>
      </p:sp>
      <p:sp>
        <p:nvSpPr>
          <p:cNvPr id="40" name="Content Placeholder 2">
            <a:extLst>
              <a:ext uri="{FF2B5EF4-FFF2-40B4-BE49-F238E27FC236}">
                <a16:creationId xmlns:a16="http://schemas.microsoft.com/office/drawing/2014/main" id="{207FD8A6-5DDD-4FA5-BB09-A0460142ABFB}"/>
              </a:ext>
            </a:extLst>
          </p:cNvPr>
          <p:cNvSpPr txBox="1">
            <a:spLocks/>
          </p:cNvSpPr>
          <p:nvPr/>
        </p:nvSpPr>
        <p:spPr>
          <a:xfrm>
            <a:off x="3888928" y="1520992"/>
            <a:ext cx="2687411" cy="1990545"/>
          </a:xfrm>
          <a:prstGeom prst="rect">
            <a:avLst/>
          </a:prstGeom>
        </p:spPr>
        <p:txBody>
          <a:bodyPr wrap="square">
            <a:spAutoFit/>
          </a:bodyPr>
          <a:lstStyle>
            <a:lvl1pPr marL="0" indent="0" algn="l" rtl="0" eaLnBrk="0" fontAlgn="base" hangingPunct="0">
              <a:lnSpc>
                <a:spcPct val="100000"/>
              </a:lnSpc>
              <a:spcBef>
                <a:spcPts val="0"/>
              </a:spcBef>
              <a:spcAft>
                <a:spcPts val="900"/>
              </a:spcAft>
              <a:buClr>
                <a:schemeClr val="hlink"/>
              </a:buClr>
              <a:buFont typeface="Wingdings" panose="05000000000000000000" pitchFamily="2" charset="2"/>
              <a:buNone/>
              <a:defRPr sz="1800">
                <a:solidFill>
                  <a:schemeClr val="tx1"/>
                </a:solidFill>
                <a:latin typeface="+mn-lt"/>
                <a:ea typeface="MS PGothic" panose="020B0600070205080204" pitchFamily="34" charset="-128"/>
                <a:cs typeface="+mn-cs"/>
              </a:defRPr>
            </a:lvl1pPr>
            <a:lvl2pPr marL="342900" indent="0" algn="l" rtl="0" eaLnBrk="0" fontAlgn="base" hangingPunct="0">
              <a:lnSpc>
                <a:spcPct val="100000"/>
              </a:lnSpc>
              <a:spcBef>
                <a:spcPts val="0"/>
              </a:spcBef>
              <a:spcAft>
                <a:spcPts val="900"/>
              </a:spcAft>
              <a:buClr>
                <a:schemeClr val="hlink"/>
              </a:buClr>
              <a:buFont typeface="Arial" panose="020B0604020202020204" pitchFamily="34" charset="0"/>
              <a:buNone/>
              <a:defRPr sz="1800">
                <a:solidFill>
                  <a:schemeClr val="tx1"/>
                </a:solidFill>
                <a:latin typeface="+mn-lt"/>
                <a:ea typeface="Arial" charset="0"/>
                <a:cs typeface="+mn-cs"/>
              </a:defRPr>
            </a:lvl2pPr>
            <a:lvl3pPr marL="685800" indent="0" algn="l" rtl="0" eaLnBrk="0" fontAlgn="base" hangingPunct="0">
              <a:lnSpc>
                <a:spcPct val="100000"/>
              </a:lnSpc>
              <a:spcBef>
                <a:spcPts val="0"/>
              </a:spcBef>
              <a:spcAft>
                <a:spcPts val="900"/>
              </a:spcAft>
              <a:buClr>
                <a:schemeClr val="hlink"/>
              </a:buClr>
              <a:buFont typeface="Wingdings" panose="05000000000000000000" pitchFamily="2" charset="2"/>
              <a:buNone/>
              <a:defRPr sz="1800">
                <a:solidFill>
                  <a:schemeClr val="tx1"/>
                </a:solidFill>
                <a:latin typeface="+mn-lt"/>
                <a:ea typeface="Arial" charset="0"/>
                <a:cs typeface="+mn-cs"/>
              </a:defRPr>
            </a:lvl3pPr>
            <a:lvl4pPr marL="1028700" indent="0" algn="l" rtl="0" eaLnBrk="0" fontAlgn="base" hangingPunct="0">
              <a:lnSpc>
                <a:spcPct val="100000"/>
              </a:lnSpc>
              <a:spcBef>
                <a:spcPts val="0"/>
              </a:spcBef>
              <a:spcAft>
                <a:spcPts val="900"/>
              </a:spcAft>
              <a:buClr>
                <a:schemeClr val="hlink"/>
              </a:buClr>
              <a:buNone/>
              <a:defRPr sz="1800">
                <a:solidFill>
                  <a:schemeClr val="tx1"/>
                </a:solidFill>
                <a:latin typeface="+mn-lt"/>
                <a:ea typeface="Arial" charset="0"/>
                <a:cs typeface="+mn-cs"/>
              </a:defRPr>
            </a:lvl4pPr>
            <a:lvl5pPr marL="1371600" indent="0" algn="l" rtl="0" eaLnBrk="0" fontAlgn="base" hangingPunct="0">
              <a:lnSpc>
                <a:spcPct val="100000"/>
              </a:lnSpc>
              <a:spcBef>
                <a:spcPts val="0"/>
              </a:spcBef>
              <a:spcAft>
                <a:spcPts val="900"/>
              </a:spcAft>
              <a:buClr>
                <a:schemeClr val="hlink"/>
              </a:buClr>
              <a:buNone/>
              <a:defRPr sz="18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a:lnSpc>
                <a:spcPct val="150000"/>
              </a:lnSpc>
            </a:pPr>
            <a:r>
              <a:rPr lang="en-US" sz="1400" kern="0" dirty="0">
                <a:cs typeface="Calibri" panose="020F0502020204030204" pitchFamily="34" charset="0"/>
              </a:rPr>
              <a:t>Zones within the Analytic Digital Foundation (ADF) replace data repositories and embody separation of utilities, support data pipelines, data lifecycle stages, data security, and other data requirements.</a:t>
            </a:r>
          </a:p>
        </p:txBody>
      </p:sp>
      <p:cxnSp>
        <p:nvCxnSpPr>
          <p:cNvPr id="41" name="Straight Connector 40">
            <a:extLst>
              <a:ext uri="{FF2B5EF4-FFF2-40B4-BE49-F238E27FC236}">
                <a16:creationId xmlns:a16="http://schemas.microsoft.com/office/drawing/2014/main" id="{B75C77D2-21CD-4E5F-920C-C0384E39AA70}"/>
              </a:ext>
            </a:extLst>
          </p:cNvPr>
          <p:cNvCxnSpPr>
            <a:cxnSpLocks/>
          </p:cNvCxnSpPr>
          <p:nvPr/>
        </p:nvCxnSpPr>
        <p:spPr bwMode="auto">
          <a:xfrm>
            <a:off x="3696707" y="943897"/>
            <a:ext cx="0" cy="3510116"/>
          </a:xfrm>
          <a:prstGeom prst="line">
            <a:avLst/>
          </a:prstGeom>
          <a:solidFill>
            <a:schemeClr val="tx2"/>
          </a:solidFill>
          <a:ln w="952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4AA35E63-3188-4BD9-99B7-2575D9EDB886}"/>
              </a:ext>
            </a:extLst>
          </p:cNvPr>
          <p:cNvSpPr txBox="1"/>
          <p:nvPr/>
        </p:nvSpPr>
        <p:spPr>
          <a:xfrm>
            <a:off x="495942" y="4419269"/>
            <a:ext cx="3069136" cy="242620"/>
          </a:xfrm>
          <a:prstGeom prst="roundRect">
            <a:avLst/>
          </a:prstGeom>
          <a:solidFill>
            <a:schemeClr val="tx2"/>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defTabSz="342900" eaLnBrk="1" fontAlgn="auto" hangingPunct="1">
              <a:spcBef>
                <a:spcPts val="0"/>
              </a:spcBef>
              <a:spcAft>
                <a:spcPts val="0"/>
              </a:spcAft>
              <a:defRPr/>
            </a:pPr>
            <a:r>
              <a:rPr lang="en-US" sz="825" i="1"/>
              <a:t>User access to each zone will be subject to data access use controls</a:t>
            </a:r>
            <a:endParaRPr lang="en-US" sz="825" i="1">
              <a:solidFill>
                <a:srgbClr val="000000"/>
              </a:solidFill>
              <a:latin typeface="Calibri" panose="020F0502020204030204" pitchFamily="34" charset="0"/>
              <a:ea typeface="ＭＳ Ｐゴシック"/>
              <a:cs typeface="Calibri" panose="020F0502020204030204" pitchFamily="34" charset="0"/>
            </a:endParaRPr>
          </a:p>
        </p:txBody>
      </p:sp>
      <p:pic>
        <p:nvPicPr>
          <p:cNvPr id="21" name="Graphic 20" descr="Lightbulb">
            <a:extLst>
              <a:ext uri="{FF2B5EF4-FFF2-40B4-BE49-F238E27FC236}">
                <a16:creationId xmlns:a16="http://schemas.microsoft.com/office/drawing/2014/main" id="{F586BC9D-4BEF-4364-9584-877F67D3A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5942" y="4399675"/>
            <a:ext cx="229634" cy="251096"/>
          </a:xfrm>
          <a:prstGeom prst="rect">
            <a:avLst/>
          </a:prstGeom>
        </p:spPr>
      </p:pic>
      <p:pic>
        <p:nvPicPr>
          <p:cNvPr id="22" name="Picture 21">
            <a:extLst>
              <a:ext uri="{FF2B5EF4-FFF2-40B4-BE49-F238E27FC236}">
                <a16:creationId xmlns:a16="http://schemas.microsoft.com/office/drawing/2014/main" id="{B9C278FF-6E27-4451-8204-B1891C762A58}"/>
              </a:ext>
            </a:extLst>
          </p:cNvPr>
          <p:cNvPicPr>
            <a:picLocks noChangeAspect="1"/>
          </p:cNvPicPr>
          <p:nvPr/>
        </p:nvPicPr>
        <p:blipFill>
          <a:blip r:embed="rId5"/>
          <a:stretch>
            <a:fillRect/>
          </a:stretch>
        </p:blipFill>
        <p:spPr>
          <a:xfrm>
            <a:off x="424575" y="1214907"/>
            <a:ext cx="3091867" cy="2806217"/>
          </a:xfrm>
          <a:prstGeom prst="rect">
            <a:avLst/>
          </a:prstGeom>
        </p:spPr>
      </p:pic>
      <p:sp>
        <p:nvSpPr>
          <p:cNvPr id="23" name="TextBox 22">
            <a:extLst>
              <a:ext uri="{FF2B5EF4-FFF2-40B4-BE49-F238E27FC236}">
                <a16:creationId xmlns:a16="http://schemas.microsoft.com/office/drawing/2014/main" id="{E2E6F97F-1CC8-43D8-90AE-A292C06D636C}"/>
              </a:ext>
            </a:extLst>
          </p:cNvPr>
          <p:cNvSpPr txBox="1"/>
          <p:nvPr/>
        </p:nvSpPr>
        <p:spPr>
          <a:xfrm>
            <a:off x="2092334" y="4164369"/>
            <a:ext cx="1154398" cy="207749"/>
          </a:xfrm>
          <a:prstGeom prst="rect">
            <a:avLst/>
          </a:prstGeom>
          <a:noFill/>
        </p:spPr>
        <p:txBody>
          <a:bodyPr wrap="square" rtlCol="0">
            <a:spAutoFit/>
          </a:bodyPr>
          <a:lstStyle/>
          <a:p>
            <a:pPr defTabSz="685800">
              <a:defRPr/>
            </a:pPr>
            <a:r>
              <a:rPr lang="en-US" sz="750">
                <a:solidFill>
                  <a:srgbClr val="000000"/>
                </a:solidFill>
                <a:cs typeface="Arial"/>
              </a:rPr>
              <a:t>Tenant/User Specific Zone</a:t>
            </a:r>
          </a:p>
        </p:txBody>
      </p:sp>
      <p:sp>
        <p:nvSpPr>
          <p:cNvPr id="24" name="TextBox 23">
            <a:extLst>
              <a:ext uri="{FF2B5EF4-FFF2-40B4-BE49-F238E27FC236}">
                <a16:creationId xmlns:a16="http://schemas.microsoft.com/office/drawing/2014/main" id="{73A8060E-222A-4A11-9128-A4CBB0DD40C4}"/>
              </a:ext>
            </a:extLst>
          </p:cNvPr>
          <p:cNvSpPr txBox="1"/>
          <p:nvPr/>
        </p:nvSpPr>
        <p:spPr>
          <a:xfrm>
            <a:off x="875789" y="4163914"/>
            <a:ext cx="709775" cy="207749"/>
          </a:xfrm>
          <a:prstGeom prst="rect">
            <a:avLst/>
          </a:prstGeom>
          <a:noFill/>
        </p:spPr>
        <p:txBody>
          <a:bodyPr wrap="square" rtlCol="0">
            <a:spAutoFit/>
          </a:bodyPr>
          <a:lstStyle/>
          <a:p>
            <a:pPr defTabSz="685800">
              <a:defRPr/>
            </a:pPr>
            <a:r>
              <a:rPr lang="en-US" sz="750">
                <a:solidFill>
                  <a:srgbClr val="000000"/>
                </a:solidFill>
                <a:cs typeface="Arial"/>
              </a:rPr>
              <a:t>Shared Zone</a:t>
            </a:r>
          </a:p>
        </p:txBody>
      </p:sp>
      <p:sp>
        <p:nvSpPr>
          <p:cNvPr id="25" name="Rectangle 24">
            <a:extLst>
              <a:ext uri="{FF2B5EF4-FFF2-40B4-BE49-F238E27FC236}">
                <a16:creationId xmlns:a16="http://schemas.microsoft.com/office/drawing/2014/main" id="{FFCB0B10-30E8-436B-B992-A2BDD114ED46}"/>
              </a:ext>
            </a:extLst>
          </p:cNvPr>
          <p:cNvSpPr/>
          <p:nvPr/>
        </p:nvSpPr>
        <p:spPr>
          <a:xfrm>
            <a:off x="1711746" y="4159532"/>
            <a:ext cx="349467" cy="189503"/>
          </a:xfrm>
          <a:prstGeom prst="rect">
            <a:avLst/>
          </a:prstGeom>
          <a:pattFill prst="pct10">
            <a:fgClr>
              <a:srgbClr val="52ABD5"/>
            </a:fgClr>
            <a:bgClr>
              <a:srgbClr val="FFFFFF"/>
            </a:bgClr>
          </a:pattFill>
          <a:ln w="19050" cap="flat" cmpd="sng" algn="ctr">
            <a:solidFill>
              <a:srgbClr val="BADDEE"/>
            </a:solidFill>
            <a:prstDash val="solid"/>
            <a:miter lim="800000"/>
          </a:ln>
          <a:effectLst/>
        </p:spPr>
        <p:txBody>
          <a:bodyPr rtlCol="0" anchor="ctr" anchorCtr="0"/>
          <a:lstStyle/>
          <a:p>
            <a:pPr algn="ctr" defTabSz="514350" eaLnBrk="1" fontAlgn="auto" hangingPunct="1">
              <a:spcBef>
                <a:spcPts val="0"/>
              </a:spcBef>
              <a:spcAft>
                <a:spcPts val="0"/>
              </a:spcAft>
              <a:defRPr/>
            </a:pPr>
            <a:endParaRPr lang="en-US" sz="1050" kern="0">
              <a:solidFill>
                <a:srgbClr val="000000"/>
              </a:solidFill>
              <a:latin typeface="+mn-lt"/>
              <a:cs typeface="Calibri" charset="0"/>
            </a:endParaRPr>
          </a:p>
        </p:txBody>
      </p:sp>
      <p:sp>
        <p:nvSpPr>
          <p:cNvPr id="26" name="Rectangle 25">
            <a:extLst>
              <a:ext uri="{FF2B5EF4-FFF2-40B4-BE49-F238E27FC236}">
                <a16:creationId xmlns:a16="http://schemas.microsoft.com/office/drawing/2014/main" id="{33C6BE51-368B-4A30-A97A-559DE0A940B9}"/>
              </a:ext>
            </a:extLst>
          </p:cNvPr>
          <p:cNvSpPr/>
          <p:nvPr/>
        </p:nvSpPr>
        <p:spPr>
          <a:xfrm>
            <a:off x="522080" y="4167581"/>
            <a:ext cx="349467" cy="189503"/>
          </a:xfrm>
          <a:prstGeom prst="rect">
            <a:avLst/>
          </a:prstGeom>
          <a:pattFill prst="pct50">
            <a:fgClr>
              <a:srgbClr val="52ABD5"/>
            </a:fgClr>
            <a:bgClr>
              <a:srgbClr val="FFFFFF"/>
            </a:bgClr>
          </a:pattFill>
          <a:ln w="19050" cap="flat" cmpd="sng" algn="ctr">
            <a:solidFill>
              <a:srgbClr val="52ABD5"/>
            </a:solidFill>
            <a:prstDash val="solid"/>
            <a:miter lim="800000"/>
          </a:ln>
          <a:effectLst/>
        </p:spPr>
        <p:txBody>
          <a:bodyPr rtlCol="0" anchor="ctr" anchorCtr="0"/>
          <a:lstStyle/>
          <a:p>
            <a:pPr algn="ctr" defTabSz="514350" eaLnBrk="1" fontAlgn="auto" hangingPunct="1">
              <a:spcBef>
                <a:spcPts val="0"/>
              </a:spcBef>
              <a:spcAft>
                <a:spcPts val="0"/>
              </a:spcAft>
              <a:defRPr/>
            </a:pPr>
            <a:endParaRPr lang="en-US" sz="1050" kern="0">
              <a:solidFill>
                <a:srgbClr val="000000"/>
              </a:solidFill>
              <a:latin typeface="+mn-lt"/>
              <a:ea typeface="Calibri" charset="0"/>
              <a:cs typeface="Calibri" charset="0"/>
            </a:endParaRPr>
          </a:p>
        </p:txBody>
      </p:sp>
    </p:spTree>
    <p:custDataLst>
      <p:tags r:id="rId1"/>
    </p:custDataLst>
    <p:extLst>
      <p:ext uri="{BB962C8B-B14F-4D97-AF65-F5344CB8AC3E}">
        <p14:creationId xmlns:p14="http://schemas.microsoft.com/office/powerpoint/2010/main" val="311130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36FB8E-0F5F-435E-BC53-08598667C4CE}"/>
              </a:ext>
            </a:extLst>
          </p:cNvPr>
          <p:cNvSpPr>
            <a:spLocks noGrp="1"/>
          </p:cNvSpPr>
          <p:nvPr>
            <p:ph type="title"/>
          </p:nvPr>
        </p:nvSpPr>
        <p:spPr/>
        <p:txBody>
          <a:bodyPr/>
          <a:lstStyle/>
          <a:p>
            <a:r>
              <a:rPr lang="en-US"/>
              <a:t>Systems of Intelligence – Level 0 Contextual Architecture</a:t>
            </a:r>
          </a:p>
        </p:txBody>
      </p:sp>
      <p:sp>
        <p:nvSpPr>
          <p:cNvPr id="3" name="Slide Number Placeholder 2">
            <a:extLst>
              <a:ext uri="{FF2B5EF4-FFF2-40B4-BE49-F238E27FC236}">
                <a16:creationId xmlns:a16="http://schemas.microsoft.com/office/drawing/2014/main" id="{8227DF11-3096-4DFC-8C88-1BDB3A08CFF4}"/>
              </a:ext>
            </a:extLst>
          </p:cNvPr>
          <p:cNvSpPr>
            <a:spLocks noGrp="1"/>
          </p:cNvSpPr>
          <p:nvPr>
            <p:ph type="sldNum" sz="quarter" idx="4"/>
          </p:nvPr>
        </p:nvSpPr>
        <p:spPr/>
        <p:txBody>
          <a:bodyPr/>
          <a:lstStyle/>
          <a:p>
            <a:pPr>
              <a:defRPr/>
            </a:pPr>
            <a:r>
              <a:rPr lang="en-US" altLang="en-US"/>
              <a:t>::  </a:t>
            </a:r>
            <a:fld id="{53E68406-C1E0-4E33-86B1-64ADBA32BFC5}" type="slidenum">
              <a:rPr lang="en-US" altLang="en-US" smtClean="0"/>
              <a:pPr>
                <a:defRPr/>
              </a:pPr>
              <a:t>2</a:t>
            </a:fld>
            <a:r>
              <a:rPr lang="en-US" altLang="en-US"/>
              <a:t>  ::</a:t>
            </a:r>
          </a:p>
        </p:txBody>
      </p:sp>
      <p:pic>
        <p:nvPicPr>
          <p:cNvPr id="5" name="Picture 4">
            <a:extLst>
              <a:ext uri="{FF2B5EF4-FFF2-40B4-BE49-F238E27FC236}">
                <a16:creationId xmlns:a16="http://schemas.microsoft.com/office/drawing/2014/main" id="{11C45935-83BD-430F-9FBB-C8C30BFC8BEA}"/>
              </a:ext>
            </a:extLst>
          </p:cNvPr>
          <p:cNvPicPr>
            <a:picLocks noChangeAspect="1"/>
          </p:cNvPicPr>
          <p:nvPr/>
        </p:nvPicPr>
        <p:blipFill rotWithShape="1">
          <a:blip r:embed="rId3"/>
          <a:srcRect t="9086" r="1000"/>
          <a:stretch/>
        </p:blipFill>
        <p:spPr>
          <a:xfrm>
            <a:off x="0" y="1390436"/>
            <a:ext cx="6789420" cy="2877001"/>
          </a:xfrm>
          <a:prstGeom prst="rect">
            <a:avLst/>
          </a:prstGeom>
        </p:spPr>
      </p:pic>
      <p:sp>
        <p:nvSpPr>
          <p:cNvPr id="6" name="Content Placeholder 2">
            <a:extLst>
              <a:ext uri="{FF2B5EF4-FFF2-40B4-BE49-F238E27FC236}">
                <a16:creationId xmlns:a16="http://schemas.microsoft.com/office/drawing/2014/main" id="{7A2DDBBF-C104-46E1-9152-6BCAD9E6113C}"/>
              </a:ext>
            </a:extLst>
          </p:cNvPr>
          <p:cNvSpPr txBox="1">
            <a:spLocks/>
          </p:cNvSpPr>
          <p:nvPr/>
        </p:nvSpPr>
        <p:spPr>
          <a:xfrm>
            <a:off x="158905" y="1068967"/>
            <a:ext cx="6172200"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None/>
            </a:pPr>
            <a:r>
              <a:rPr lang="en-US" sz="1050" kern="0" dirty="0">
                <a:cs typeface="Calibri" panose="020F0502020204030204" pitchFamily="34" charset="0"/>
              </a:rPr>
              <a:t>SOI represents the capability to transform data into meaningful and actionable information which aids KP in making informed business decisions and providing needed business support</a:t>
            </a:r>
            <a:endParaRPr lang="en-US" sz="1050" kern="0" dirty="0"/>
          </a:p>
        </p:txBody>
      </p:sp>
    </p:spTree>
    <p:custDataLst>
      <p:tags r:id="rId1"/>
    </p:custDataLst>
    <p:extLst>
      <p:ext uri="{BB962C8B-B14F-4D97-AF65-F5344CB8AC3E}">
        <p14:creationId xmlns:p14="http://schemas.microsoft.com/office/powerpoint/2010/main" val="3037589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DC2F-44C3-487B-9330-50C29E7CE119}"/>
              </a:ext>
            </a:extLst>
          </p:cNvPr>
          <p:cNvSpPr>
            <a:spLocks noGrp="1"/>
          </p:cNvSpPr>
          <p:nvPr>
            <p:ph type="title"/>
          </p:nvPr>
        </p:nvSpPr>
        <p:spPr>
          <a:xfrm>
            <a:off x="167268" y="184635"/>
            <a:ext cx="6690732" cy="421229"/>
          </a:xfrm>
        </p:spPr>
        <p:txBody>
          <a:bodyPr/>
          <a:lstStyle/>
          <a:p>
            <a:r>
              <a:rPr lang="en-US" dirty="0"/>
              <a:t>Analytic Digital Foundation: Data Zone Architecture</a:t>
            </a:r>
          </a:p>
        </p:txBody>
      </p:sp>
      <p:sp>
        <p:nvSpPr>
          <p:cNvPr id="3" name="Slide Number Placeholder 2">
            <a:extLst>
              <a:ext uri="{FF2B5EF4-FFF2-40B4-BE49-F238E27FC236}">
                <a16:creationId xmlns:a16="http://schemas.microsoft.com/office/drawing/2014/main" id="{222B90C0-1AA2-4E41-B903-0F1DF4C06E4E}"/>
              </a:ext>
            </a:extLst>
          </p:cNvPr>
          <p:cNvSpPr>
            <a:spLocks noGrp="1"/>
          </p:cNvSpPr>
          <p:nvPr>
            <p:ph type="sldNum" sz="quarter" idx="4"/>
          </p:nvPr>
        </p:nvSpPr>
        <p:spPr/>
        <p:txBody>
          <a:bodyPr/>
          <a:lstStyle/>
          <a:p>
            <a:pPr>
              <a:defRPr/>
            </a:pPr>
            <a:r>
              <a:rPr lang="en-US" altLang="en-US" dirty="0"/>
              <a:t>::  </a:t>
            </a:r>
            <a:fld id="{53E68406-C1E0-4E33-86B1-64ADBA32BFC5}" type="slidenum">
              <a:rPr lang="en-US" altLang="en-US" smtClean="0"/>
              <a:pPr>
                <a:defRPr/>
              </a:pPr>
              <a:t>20</a:t>
            </a:fld>
            <a:r>
              <a:rPr lang="en-US" altLang="en-US" dirty="0"/>
              <a:t>  ::</a:t>
            </a:r>
          </a:p>
        </p:txBody>
      </p:sp>
      <p:sp>
        <p:nvSpPr>
          <p:cNvPr id="4" name="Content Placeholder 2">
            <a:extLst>
              <a:ext uri="{FF2B5EF4-FFF2-40B4-BE49-F238E27FC236}">
                <a16:creationId xmlns:a16="http://schemas.microsoft.com/office/drawing/2014/main" id="{F464586E-E09C-49AD-8544-7C8D2740F6AC}"/>
              </a:ext>
            </a:extLst>
          </p:cNvPr>
          <p:cNvSpPr txBox="1">
            <a:spLocks/>
          </p:cNvSpPr>
          <p:nvPr/>
        </p:nvSpPr>
        <p:spPr>
          <a:xfrm>
            <a:off x="167268" y="545165"/>
            <a:ext cx="6172200" cy="361466"/>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None/>
            </a:pPr>
            <a:r>
              <a:rPr lang="en-US" sz="1050" kern="0">
                <a:solidFill>
                  <a:srgbClr val="000000"/>
                </a:solidFill>
                <a:cs typeface="Calibri" panose="020F0502020204030204" pitchFamily="34" charset="0"/>
              </a:rPr>
              <a:t>Data zones will be established to meet varied analytical needs of the tenants and enable reusability of data assets.</a:t>
            </a:r>
          </a:p>
        </p:txBody>
      </p:sp>
      <p:grpSp>
        <p:nvGrpSpPr>
          <p:cNvPr id="7" name="Group 6">
            <a:extLst>
              <a:ext uri="{FF2B5EF4-FFF2-40B4-BE49-F238E27FC236}">
                <a16:creationId xmlns:a16="http://schemas.microsoft.com/office/drawing/2014/main" id="{39A36198-09E7-4CCC-8212-D297B5170543}"/>
              </a:ext>
            </a:extLst>
          </p:cNvPr>
          <p:cNvGrpSpPr/>
          <p:nvPr/>
        </p:nvGrpSpPr>
        <p:grpSpPr>
          <a:xfrm>
            <a:off x="427533" y="973790"/>
            <a:ext cx="5991315" cy="4001305"/>
            <a:chOff x="907962" y="1306244"/>
            <a:chExt cx="5048254" cy="3240363"/>
          </a:xfrm>
        </p:grpSpPr>
        <p:sp>
          <p:nvSpPr>
            <p:cNvPr id="5" name="Rectangle 4">
              <a:extLst>
                <a:ext uri="{FF2B5EF4-FFF2-40B4-BE49-F238E27FC236}">
                  <a16:creationId xmlns:a16="http://schemas.microsoft.com/office/drawing/2014/main" id="{A9DB0CA9-165A-4746-81C8-01EDEF250A54}"/>
                </a:ext>
              </a:extLst>
            </p:cNvPr>
            <p:cNvSpPr/>
            <p:nvPr/>
          </p:nvSpPr>
          <p:spPr bwMode="auto">
            <a:xfrm>
              <a:off x="1655103" y="2262084"/>
              <a:ext cx="3168194" cy="259687"/>
            </a:xfrm>
            <a:prstGeom prst="rect">
              <a:avLst/>
            </a:prstGeom>
            <a:noFill/>
            <a:ln w="5715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spAutoFit/>
            </a:bodyPr>
            <a:lstStyle/>
            <a:p>
              <a:pPr defTabSz="514350" eaLnBrk="1" hangingPunct="1"/>
              <a:endParaRPr lang="en-US" sz="1350">
                <a:solidFill>
                  <a:srgbClr val="000000"/>
                </a:solidFill>
                <a:latin typeface="Arial Narrow" charset="0"/>
                <a:ea typeface="ＭＳ Ｐゴシック" charset="0"/>
              </a:endParaRPr>
            </a:p>
          </p:txBody>
        </p:sp>
        <p:sp>
          <p:nvSpPr>
            <p:cNvPr id="6" name="Rectangle 5">
              <a:extLst>
                <a:ext uri="{FF2B5EF4-FFF2-40B4-BE49-F238E27FC236}">
                  <a16:creationId xmlns:a16="http://schemas.microsoft.com/office/drawing/2014/main" id="{E2F2C7AA-4ED0-4566-A569-D1C3661C5759}"/>
                </a:ext>
              </a:extLst>
            </p:cNvPr>
            <p:cNvSpPr/>
            <p:nvPr/>
          </p:nvSpPr>
          <p:spPr bwMode="auto">
            <a:xfrm>
              <a:off x="1654301" y="2942603"/>
              <a:ext cx="3182505" cy="312603"/>
            </a:xfrm>
            <a:prstGeom prst="rect">
              <a:avLst/>
            </a:prstGeom>
            <a:noFill/>
            <a:ln w="5715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hangingPunct="1"/>
              <a:endParaRPr lang="en-US" sz="1350">
                <a:solidFill>
                  <a:srgbClr val="000000"/>
                </a:solidFill>
                <a:latin typeface="Arial Narrow" charset="0"/>
                <a:ea typeface="ＭＳ Ｐゴシック" charset="0"/>
              </a:endParaRPr>
            </a:p>
          </p:txBody>
        </p:sp>
        <p:sp>
          <p:nvSpPr>
            <p:cNvPr id="8" name="Rectangle 7">
              <a:extLst>
                <a:ext uri="{FF2B5EF4-FFF2-40B4-BE49-F238E27FC236}">
                  <a16:creationId xmlns:a16="http://schemas.microsoft.com/office/drawing/2014/main" id="{235954CC-25A3-4A78-B9B5-8F9561C88BBE}"/>
                </a:ext>
              </a:extLst>
            </p:cNvPr>
            <p:cNvSpPr/>
            <p:nvPr/>
          </p:nvSpPr>
          <p:spPr bwMode="auto">
            <a:xfrm>
              <a:off x="5406940" y="1317793"/>
              <a:ext cx="480806" cy="2263349"/>
            </a:xfrm>
            <a:prstGeom prst="rect">
              <a:avLst/>
            </a:prstGeom>
            <a:solidFill>
              <a:srgbClr val="FFFFFF">
                <a:lumMod val="95000"/>
              </a:srgbClr>
            </a:solidFill>
            <a:ln w="9525" cap="flat" cmpd="sng" algn="ctr">
              <a:solidFill>
                <a:srgbClr val="000000"/>
              </a:solidFill>
              <a:prstDash val="dash"/>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fontAlgn="auto" hangingPunct="1">
                <a:spcBef>
                  <a:spcPts val="0"/>
                </a:spcBef>
                <a:spcAft>
                  <a:spcPts val="0"/>
                </a:spcAft>
                <a:defRPr/>
              </a:pPr>
              <a:endParaRPr lang="en-US" sz="1013" kern="0">
                <a:solidFill>
                  <a:srgbClr val="000000"/>
                </a:solidFill>
                <a:latin typeface="Arial Narrow" charset="0"/>
                <a:ea typeface="ＭＳ Ｐゴシック" charset="0"/>
              </a:endParaRPr>
            </a:p>
          </p:txBody>
        </p:sp>
        <p:sp>
          <p:nvSpPr>
            <p:cNvPr id="9" name="TextBox 8">
              <a:extLst>
                <a:ext uri="{FF2B5EF4-FFF2-40B4-BE49-F238E27FC236}">
                  <a16:creationId xmlns:a16="http://schemas.microsoft.com/office/drawing/2014/main" id="{16AE6F43-3620-49EE-995E-6DAB70B02C0A}"/>
                </a:ext>
              </a:extLst>
            </p:cNvPr>
            <p:cNvSpPr txBox="1"/>
            <p:nvPr/>
          </p:nvSpPr>
          <p:spPr>
            <a:xfrm>
              <a:off x="5336796" y="1317793"/>
              <a:ext cx="619420" cy="196208"/>
            </a:xfrm>
            <a:prstGeom prst="rect">
              <a:avLst/>
            </a:prstGeom>
            <a:noFill/>
          </p:spPr>
          <p:txBody>
            <a:bodyPr wrap="square" rtlCol="0">
              <a:spAutoFit/>
            </a:bodyPr>
            <a:lstStyle/>
            <a:p>
              <a:pPr algn="ctr" defTabSz="514350" eaLnBrk="1" fontAlgn="auto" hangingPunct="1">
                <a:spcBef>
                  <a:spcPts val="0"/>
                </a:spcBef>
                <a:spcAft>
                  <a:spcPts val="0"/>
                </a:spcAft>
                <a:defRPr/>
              </a:pPr>
              <a:r>
                <a:rPr lang="en-US" sz="675" b="1" kern="0">
                  <a:solidFill>
                    <a:srgbClr val="000000"/>
                  </a:solidFill>
                  <a:latin typeface="Calibri" panose="020F0502020204030204" pitchFamily="34" charset="0"/>
                  <a:cs typeface="Calibri" panose="020F0502020204030204" pitchFamily="34" charset="0"/>
                </a:rPr>
                <a:t>Personas</a:t>
              </a:r>
            </a:p>
          </p:txBody>
        </p:sp>
        <p:grpSp>
          <p:nvGrpSpPr>
            <p:cNvPr id="10" name="Group 9">
              <a:extLst>
                <a:ext uri="{FF2B5EF4-FFF2-40B4-BE49-F238E27FC236}">
                  <a16:creationId xmlns:a16="http://schemas.microsoft.com/office/drawing/2014/main" id="{49CF327C-9CD7-4B0D-BDE6-2BAC9D09D7CB}"/>
                </a:ext>
              </a:extLst>
            </p:cNvPr>
            <p:cNvGrpSpPr/>
            <p:nvPr/>
          </p:nvGrpSpPr>
          <p:grpSpPr>
            <a:xfrm>
              <a:off x="4888268" y="1317793"/>
              <a:ext cx="479004" cy="2263349"/>
              <a:chOff x="7056585" y="1612699"/>
              <a:chExt cx="851563" cy="4023730"/>
            </a:xfrm>
          </p:grpSpPr>
          <p:sp>
            <p:nvSpPr>
              <p:cNvPr id="11" name="Rectangle 10">
                <a:extLst>
                  <a:ext uri="{FF2B5EF4-FFF2-40B4-BE49-F238E27FC236}">
                    <a16:creationId xmlns:a16="http://schemas.microsoft.com/office/drawing/2014/main" id="{B9A0AB38-1A1F-47E2-A53A-3509AEFB6B4B}"/>
                  </a:ext>
                </a:extLst>
              </p:cNvPr>
              <p:cNvSpPr/>
              <p:nvPr/>
            </p:nvSpPr>
            <p:spPr bwMode="auto">
              <a:xfrm>
                <a:off x="7056585" y="1612699"/>
                <a:ext cx="851563" cy="4023730"/>
              </a:xfrm>
              <a:prstGeom prst="rect">
                <a:avLst/>
              </a:prstGeom>
              <a:solidFill>
                <a:srgbClr val="FFFFFF">
                  <a:lumMod val="95000"/>
                </a:srgbClr>
              </a:solidFill>
              <a:ln w="9525" cap="flat" cmpd="sng" algn="ctr">
                <a:solidFill>
                  <a:srgbClr val="000000"/>
                </a:solidFill>
                <a:prstDash val="dash"/>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fontAlgn="auto" hangingPunct="1">
                  <a:spcBef>
                    <a:spcPts val="0"/>
                  </a:spcBef>
                  <a:spcAft>
                    <a:spcPts val="0"/>
                  </a:spcAft>
                  <a:defRPr/>
                </a:pPr>
                <a:endParaRPr lang="en-US" sz="1013" kern="0">
                  <a:solidFill>
                    <a:srgbClr val="000000"/>
                  </a:solidFill>
                  <a:latin typeface="Arial Narrow" charset="0"/>
                  <a:ea typeface="ＭＳ Ｐゴシック" charset="0"/>
                </a:endParaRPr>
              </a:p>
            </p:txBody>
          </p:sp>
          <p:sp>
            <p:nvSpPr>
              <p:cNvPr id="12" name="Rectangle: Rounded Corners 11">
                <a:extLst>
                  <a:ext uri="{FF2B5EF4-FFF2-40B4-BE49-F238E27FC236}">
                    <a16:creationId xmlns:a16="http://schemas.microsoft.com/office/drawing/2014/main" id="{E60EABC2-1959-4590-8715-638F869908FE}"/>
                  </a:ext>
                </a:extLst>
              </p:cNvPr>
              <p:cNvSpPr/>
              <p:nvPr/>
            </p:nvSpPr>
            <p:spPr>
              <a:xfrm rot="5400000">
                <a:off x="7298375" y="1959410"/>
                <a:ext cx="390615" cy="729834"/>
              </a:xfrm>
              <a:prstGeom prst="roundRect">
                <a:avLst/>
              </a:prstGeom>
              <a:noFill/>
              <a:ln w="6350" cap="flat" cmpd="sng" algn="ctr">
                <a:solidFill>
                  <a:srgbClr val="AAB198">
                    <a:lumMod val="75000"/>
                  </a:srgbClr>
                </a:solidFill>
                <a:prstDash val="solid"/>
              </a:ln>
              <a:effectLst/>
            </p:spPr>
            <p:txBody>
              <a:bodyPr vert="vert270" rtlCol="0" anchor="ctr"/>
              <a:lstStyle/>
              <a:p>
                <a:pPr algn="ctr" defTabSz="514350" eaLnBrk="1" fontAlgn="auto" hangingPunct="1">
                  <a:spcBef>
                    <a:spcPts val="0"/>
                  </a:spcBef>
                  <a:spcAft>
                    <a:spcPts val="0"/>
                  </a:spcAft>
                  <a:defRPr/>
                </a:pPr>
                <a:r>
                  <a:rPr lang="en-US" sz="506" kern="0">
                    <a:solidFill>
                      <a:srgbClr val="000000"/>
                    </a:solidFill>
                    <a:latin typeface="Calibri"/>
                    <a:ea typeface="ＭＳ Ｐゴシック"/>
                    <a:cs typeface="Calibri"/>
                  </a:rPr>
                  <a:t>Dashboards</a:t>
                </a:r>
              </a:p>
            </p:txBody>
          </p:sp>
          <p:sp>
            <p:nvSpPr>
              <p:cNvPr id="13" name="Rectangle: Rounded Corners 12">
                <a:extLst>
                  <a:ext uri="{FF2B5EF4-FFF2-40B4-BE49-F238E27FC236}">
                    <a16:creationId xmlns:a16="http://schemas.microsoft.com/office/drawing/2014/main" id="{DDB58FBF-DCF2-4764-82F0-2BB636FF5908}"/>
                  </a:ext>
                </a:extLst>
              </p:cNvPr>
              <p:cNvSpPr/>
              <p:nvPr/>
            </p:nvSpPr>
            <p:spPr>
              <a:xfrm rot="5400000">
                <a:off x="7317618" y="2800661"/>
                <a:ext cx="348546" cy="729196"/>
              </a:xfrm>
              <a:prstGeom prst="roundRect">
                <a:avLst/>
              </a:prstGeom>
              <a:noFill/>
              <a:ln w="6350" cap="flat" cmpd="sng" algn="ctr">
                <a:solidFill>
                  <a:srgbClr val="AAB198">
                    <a:lumMod val="75000"/>
                  </a:srgbClr>
                </a:solidFill>
                <a:prstDash val="solid"/>
              </a:ln>
              <a:effectLst/>
            </p:spPr>
            <p:txBody>
              <a:bodyPr vert="vert270" rtlCol="0" anchor="ctr"/>
              <a:lstStyle/>
              <a:p>
                <a:pPr algn="ctr" defTabSz="514350" eaLnBrk="1" fontAlgn="auto" hangingPunct="1">
                  <a:spcBef>
                    <a:spcPts val="0"/>
                  </a:spcBef>
                  <a:spcAft>
                    <a:spcPts val="0"/>
                  </a:spcAft>
                  <a:defRPr/>
                </a:pPr>
                <a:r>
                  <a:rPr lang="en-US" sz="506" kern="0">
                    <a:solidFill>
                      <a:srgbClr val="000000"/>
                    </a:solidFill>
                    <a:latin typeface="Calibri"/>
                    <a:ea typeface="ＭＳ Ｐゴシック"/>
                    <a:cs typeface="Calibri"/>
                  </a:rPr>
                  <a:t>Alerts</a:t>
                </a:r>
              </a:p>
            </p:txBody>
          </p:sp>
          <p:sp>
            <p:nvSpPr>
              <p:cNvPr id="14" name="Rectangle: Rounded Corners 13">
                <a:extLst>
                  <a:ext uri="{FF2B5EF4-FFF2-40B4-BE49-F238E27FC236}">
                    <a16:creationId xmlns:a16="http://schemas.microsoft.com/office/drawing/2014/main" id="{100D588A-5C52-40C5-8D55-2A064C3C495E}"/>
                  </a:ext>
                </a:extLst>
              </p:cNvPr>
              <p:cNvSpPr/>
              <p:nvPr/>
            </p:nvSpPr>
            <p:spPr>
              <a:xfrm rot="5400000">
                <a:off x="7317459" y="3687289"/>
                <a:ext cx="349001" cy="741171"/>
              </a:xfrm>
              <a:prstGeom prst="roundRect">
                <a:avLst/>
              </a:prstGeom>
              <a:noFill/>
              <a:ln w="6350" cap="flat" cmpd="sng" algn="ctr">
                <a:solidFill>
                  <a:srgbClr val="AAB198">
                    <a:lumMod val="75000"/>
                  </a:srgbClr>
                </a:solidFill>
                <a:prstDash val="solid"/>
              </a:ln>
              <a:effectLst/>
            </p:spPr>
            <p:txBody>
              <a:bodyPr vert="vert270" rtlCol="0" anchor="ctr"/>
              <a:lstStyle/>
              <a:p>
                <a:pPr algn="ctr" defTabSz="514350" eaLnBrk="1" fontAlgn="auto" hangingPunct="1">
                  <a:spcBef>
                    <a:spcPts val="0"/>
                  </a:spcBef>
                  <a:spcAft>
                    <a:spcPts val="0"/>
                  </a:spcAft>
                  <a:defRPr/>
                </a:pPr>
                <a:r>
                  <a:rPr lang="en-US" sz="506" kern="0">
                    <a:solidFill>
                      <a:srgbClr val="000000"/>
                    </a:solidFill>
                    <a:latin typeface="Calibri"/>
                    <a:ea typeface="ＭＳ Ｐゴシック"/>
                    <a:cs typeface="Calibri"/>
                  </a:rPr>
                  <a:t>Emails </a:t>
                </a:r>
              </a:p>
            </p:txBody>
          </p:sp>
          <p:sp>
            <p:nvSpPr>
              <p:cNvPr id="15" name="Rectangle: Rounded Corners 14">
                <a:extLst>
                  <a:ext uri="{FF2B5EF4-FFF2-40B4-BE49-F238E27FC236}">
                    <a16:creationId xmlns:a16="http://schemas.microsoft.com/office/drawing/2014/main" id="{401F82AE-79EA-460A-BBEF-17AC4F78D9B6}"/>
                  </a:ext>
                </a:extLst>
              </p:cNvPr>
              <p:cNvSpPr/>
              <p:nvPr/>
            </p:nvSpPr>
            <p:spPr>
              <a:xfrm rot="5400000">
                <a:off x="7308406" y="4608577"/>
                <a:ext cx="365479" cy="712930"/>
              </a:xfrm>
              <a:prstGeom prst="roundRect">
                <a:avLst/>
              </a:prstGeom>
              <a:noFill/>
              <a:ln w="6350" cap="flat" cmpd="sng" algn="ctr">
                <a:solidFill>
                  <a:srgbClr val="AAB198">
                    <a:lumMod val="75000"/>
                  </a:srgbClr>
                </a:solidFill>
                <a:prstDash val="solid"/>
              </a:ln>
              <a:effectLst/>
            </p:spPr>
            <p:txBody>
              <a:bodyPr vert="vert270" rtlCol="0" anchor="ctr"/>
              <a:lstStyle/>
              <a:p>
                <a:pPr algn="ctr" defTabSz="514350" eaLnBrk="1" fontAlgn="auto" hangingPunct="1">
                  <a:spcBef>
                    <a:spcPts val="0"/>
                  </a:spcBef>
                  <a:spcAft>
                    <a:spcPts val="0"/>
                  </a:spcAft>
                  <a:defRPr/>
                </a:pPr>
                <a:r>
                  <a:rPr lang="en-US" sz="506" kern="0">
                    <a:solidFill>
                      <a:srgbClr val="000000"/>
                    </a:solidFill>
                    <a:latin typeface="Calibri"/>
                    <a:ea typeface="ＭＳ Ｐゴシック"/>
                    <a:cs typeface="Calibri"/>
                  </a:rPr>
                  <a:t>Workflows</a:t>
                </a:r>
              </a:p>
            </p:txBody>
          </p:sp>
        </p:grpSp>
        <p:pic>
          <p:nvPicPr>
            <p:cNvPr id="16" name="Picture 15">
              <a:extLst>
                <a:ext uri="{FF2B5EF4-FFF2-40B4-BE49-F238E27FC236}">
                  <a16:creationId xmlns:a16="http://schemas.microsoft.com/office/drawing/2014/main" id="{07227A34-BE29-4E4C-8FF4-B871FE751C1F}"/>
                </a:ext>
              </a:extLst>
            </p:cNvPr>
            <p:cNvPicPr>
              <a:picLocks noChangeAspect="1"/>
            </p:cNvPicPr>
            <p:nvPr/>
          </p:nvPicPr>
          <p:blipFill>
            <a:blip r:embed="rId3">
              <a:duotone>
                <a:srgbClr val="FFFFFF">
                  <a:shade val="45000"/>
                  <a:satMod val="135000"/>
                </a:srgbClr>
                <a:prstClr val="white"/>
              </a:duotone>
              <a:extLst>
                <a:ext uri="{BEBA8EAE-BF5A-486C-A8C5-ECC9F3942E4B}">
                  <a14:imgProps xmlns:a14="http://schemas.microsoft.com/office/drawing/2010/main">
                    <a14:imgLayer r:embed="rId4">
                      <a14:imgEffect>
                        <a14:backgroundRemoval t="4321" b="97942" l="2478" r="96814">
                          <a14:foregroundMark x1="44956" y1="32510" x2="44956" y2="32510"/>
                          <a14:foregroundMark x1="45841" y1="19959" x2="45841" y2="19959"/>
                          <a14:foregroundMark x1="52566" y1="23868" x2="52566" y2="23868"/>
                          <a14:foregroundMark x1="52920" y1="29012" x2="52920" y2="29012"/>
                          <a14:foregroundMark x1="49735" y1="37860" x2="49735" y2="37860"/>
                          <a14:foregroundMark x1="50265" y1="48765" x2="50265" y2="48765"/>
                          <a14:foregroundMark x1="48319" y1="6173" x2="48319" y2="6173"/>
                          <a14:foregroundMark x1="51504" y1="5350" x2="51504" y2="5350"/>
                          <a14:foregroundMark x1="53628" y1="4938" x2="53628" y2="4938"/>
                          <a14:foregroundMark x1="53097" y1="4321" x2="53097" y2="4321"/>
                          <a14:foregroundMark x1="50265" y1="4733" x2="50265" y2="4733"/>
                          <a14:foregroundMark x1="45841" y1="4321" x2="45841" y2="4321"/>
                          <a14:foregroundMark x1="51327" y1="5144" x2="52035" y2="5350"/>
                          <a14:foregroundMark x1="14336" y1="90947" x2="14336" y2="90947"/>
                          <a14:foregroundMark x1="9558" y1="88066" x2="9558" y2="88066"/>
                          <a14:foregroundMark x1="6903" y1="82510" x2="6903" y2="82510"/>
                          <a14:foregroundMark x1="8319" y1="87449" x2="8319" y2="87449"/>
                          <a14:foregroundMark x1="7080" y1="90535" x2="7080" y2="90535"/>
                          <a14:foregroundMark x1="8850" y1="90947" x2="8850" y2="90947"/>
                          <a14:foregroundMark x1="16991" y1="93416" x2="16991" y2="93416"/>
                          <a14:foregroundMark x1="28673" y1="93621" x2="28673" y2="93621"/>
                          <a14:foregroundMark x1="36814" y1="95267" x2="39115" y2="95267"/>
                          <a14:foregroundMark x1="48850" y1="95062" x2="49558" y2="95062"/>
                          <a14:foregroundMark x1="63363" y1="96091" x2="63363" y2="96091"/>
                          <a14:foregroundMark x1="78584" y1="96091" x2="78584" y2="96091"/>
                          <a14:foregroundMark x1="85841" y1="94650" x2="85841" y2="94650"/>
                          <a14:foregroundMark x1="60885" y1="81276" x2="60354" y2="81276"/>
                          <a14:foregroundMark x1="48142" y1="71811" x2="48142" y2="71811"/>
                          <a14:foregroundMark x1="62124" y1="66255" x2="62124" y2="66255"/>
                          <a14:foregroundMark x1="46018" y1="66461" x2="46018" y2="66461"/>
                          <a14:foregroundMark x1="46018" y1="66461" x2="46018" y2="66461"/>
                          <a14:foregroundMark x1="44779" y1="68724" x2="44779" y2="68724"/>
                          <a14:foregroundMark x1="44425" y1="72016" x2="44425" y2="72016"/>
                          <a14:foregroundMark x1="37699" y1="95267" x2="38584" y2="95267"/>
                          <a14:foregroundMark x1="95398" y1="91770" x2="95398" y2="91770"/>
                          <a14:foregroundMark x1="95752" y1="96914" x2="96283" y2="97119"/>
                          <a14:foregroundMark x1="96460" y1="85391" x2="97168" y2="86008"/>
                          <a14:foregroundMark x1="96460" y1="97119" x2="96460" y2="97119"/>
                          <a14:foregroundMark x1="2478" y1="97942" x2="2478" y2="97942"/>
                          <a14:foregroundMark x1="3009" y1="91975" x2="3009" y2="91975"/>
                        </a14:backgroundRemoval>
                      </a14:imgEffect>
                    </a14:imgLayer>
                  </a14:imgProps>
                </a:ext>
              </a:extLst>
            </a:blip>
            <a:stretch>
              <a:fillRect/>
            </a:stretch>
          </p:blipFill>
          <p:spPr>
            <a:xfrm>
              <a:off x="5549049" y="2874710"/>
              <a:ext cx="183848" cy="166520"/>
            </a:xfrm>
            <a:prstGeom prst="rect">
              <a:avLst/>
            </a:prstGeom>
          </p:spPr>
        </p:pic>
        <p:sp>
          <p:nvSpPr>
            <p:cNvPr id="17" name="TextBox 16">
              <a:extLst>
                <a:ext uri="{FF2B5EF4-FFF2-40B4-BE49-F238E27FC236}">
                  <a16:creationId xmlns:a16="http://schemas.microsoft.com/office/drawing/2014/main" id="{51C3A908-E4E0-4D6F-8818-E5F03E4FEE32}"/>
                </a:ext>
              </a:extLst>
            </p:cNvPr>
            <p:cNvSpPr txBox="1"/>
            <p:nvPr/>
          </p:nvSpPr>
          <p:spPr>
            <a:xfrm>
              <a:off x="5406940" y="3040983"/>
              <a:ext cx="480809" cy="248017"/>
            </a:xfrm>
            <a:prstGeom prst="rect">
              <a:avLst/>
            </a:prstGeom>
            <a:noFill/>
          </p:spPr>
          <p:txBody>
            <a:bodyPr wrap="square" rtlCol="0">
              <a:spAutoFit/>
            </a:bodyPr>
            <a:lstStyle/>
            <a:p>
              <a:pPr algn="ctr" defTabSz="514350" eaLnBrk="1" fontAlgn="auto" hangingPunct="1">
                <a:spcBef>
                  <a:spcPts val="0"/>
                </a:spcBef>
                <a:spcAft>
                  <a:spcPts val="0"/>
                </a:spcAft>
                <a:defRPr/>
              </a:pPr>
              <a:r>
                <a:rPr lang="en-US" sz="506" kern="0">
                  <a:solidFill>
                    <a:srgbClr val="000000"/>
                  </a:solidFill>
                </a:rPr>
                <a:t>Data Scientist</a:t>
              </a:r>
            </a:p>
          </p:txBody>
        </p:sp>
        <p:sp>
          <p:nvSpPr>
            <p:cNvPr id="18" name="TextBox 17">
              <a:extLst>
                <a:ext uri="{FF2B5EF4-FFF2-40B4-BE49-F238E27FC236}">
                  <a16:creationId xmlns:a16="http://schemas.microsoft.com/office/drawing/2014/main" id="{663EE696-A776-4102-A5D6-F1632C04FDCE}"/>
                </a:ext>
              </a:extLst>
            </p:cNvPr>
            <p:cNvSpPr txBox="1"/>
            <p:nvPr/>
          </p:nvSpPr>
          <p:spPr>
            <a:xfrm>
              <a:off x="5406941" y="1612507"/>
              <a:ext cx="480807" cy="248017"/>
            </a:xfrm>
            <a:prstGeom prst="rect">
              <a:avLst/>
            </a:prstGeom>
            <a:noFill/>
          </p:spPr>
          <p:txBody>
            <a:bodyPr wrap="square" rtlCol="0">
              <a:spAutoFit/>
            </a:bodyPr>
            <a:lstStyle/>
            <a:p>
              <a:pPr algn="ctr" defTabSz="514350" eaLnBrk="1" fontAlgn="auto" hangingPunct="1">
                <a:spcBef>
                  <a:spcPts val="0"/>
                </a:spcBef>
                <a:spcAft>
                  <a:spcPts val="0"/>
                </a:spcAft>
                <a:defRPr/>
              </a:pPr>
              <a:r>
                <a:rPr lang="en-US" sz="506" kern="0">
                  <a:solidFill>
                    <a:srgbClr val="000000"/>
                  </a:solidFill>
                </a:rPr>
                <a:t>Decision Maker</a:t>
              </a:r>
            </a:p>
          </p:txBody>
        </p:sp>
        <p:pic>
          <p:nvPicPr>
            <p:cNvPr id="19" name="Picture 18">
              <a:extLst>
                <a:ext uri="{FF2B5EF4-FFF2-40B4-BE49-F238E27FC236}">
                  <a16:creationId xmlns:a16="http://schemas.microsoft.com/office/drawing/2014/main" id="{901F2FBC-D007-46A0-87A4-9E6402305935}"/>
                </a:ext>
              </a:extLst>
            </p:cNvPr>
            <p:cNvPicPr>
              <a:picLocks noChangeAspect="1"/>
            </p:cNvPicPr>
            <p:nvPr/>
          </p:nvPicPr>
          <p:blipFill>
            <a:blip r:embed="rId5">
              <a:duotone>
                <a:srgbClr val="FFFFFF">
                  <a:shade val="45000"/>
                  <a:satMod val="135000"/>
                </a:srgbClr>
                <a:prstClr val="white"/>
              </a:duotone>
              <a:extLst>
                <a:ext uri="{BEBA8EAE-BF5A-486C-A8C5-ECC9F3942E4B}">
                  <a14:imgProps xmlns:a14="http://schemas.microsoft.com/office/drawing/2010/main">
                    <a14:imgLayer r:embed="rId6">
                      <a14:imgEffect>
                        <a14:backgroundRemoval t="2772" b="97015" l="1826" r="97566">
                          <a14:foregroundMark x1="45436" y1="35181" x2="45436" y2="35181"/>
                          <a14:foregroundMark x1="50913" y1="23241" x2="50913" y2="23241"/>
                          <a14:foregroundMark x1="46450" y1="16205" x2="46450" y2="16205"/>
                          <a14:foregroundMark x1="52941" y1="2985" x2="52941" y2="2985"/>
                          <a14:foregroundMark x1="52941" y1="4691" x2="52941" y2="4691"/>
                          <a14:foregroundMark x1="52941" y1="73774" x2="52941" y2="73774"/>
                          <a14:foregroundMark x1="40365" y1="74200" x2="40365" y2="74200"/>
                          <a14:foregroundMark x1="44016" y1="77186" x2="44016" y2="77186"/>
                          <a14:foregroundMark x1="61866" y1="80597" x2="62272" y2="81450"/>
                          <a14:foregroundMark x1="78702" y1="82090" x2="78702" y2="82090"/>
                          <a14:foregroundMark x1="61055" y1="76972" x2="60446" y2="76546"/>
                          <a14:foregroundMark x1="55984" y1="72921" x2="55984" y2="72921"/>
                          <a14:foregroundMark x1="50101" y1="77186" x2="49087" y2="77612"/>
                          <a14:foregroundMark x1="26166" y1="80384" x2="26166" y2="80384"/>
                          <a14:foregroundMark x1="20081" y1="81876" x2="20081" y2="81876"/>
                          <a14:foregroundMark x1="29006" y1="78252" x2="29006" y2="78252"/>
                          <a14:foregroundMark x1="33266" y1="73987" x2="33266" y2="73987"/>
                          <a14:foregroundMark x1="32252" y1="71642" x2="32252" y2="71642"/>
                          <a14:foregroundMark x1="21907" y1="81450" x2="21907" y2="81450"/>
                          <a14:foregroundMark x1="10751" y1="79957" x2="10751" y2="79957"/>
                          <a14:foregroundMark x1="9533" y1="86354" x2="9533" y2="86354"/>
                          <a14:foregroundMark x1="7708" y1="90832" x2="7708" y2="90832"/>
                          <a14:foregroundMark x1="6491" y1="94456" x2="6491" y2="94456"/>
                          <a14:foregroundMark x1="6491" y1="87633" x2="6491" y2="87633"/>
                          <a14:foregroundMark x1="6085" y1="92751" x2="6085" y2="92751"/>
                          <a14:foregroundMark x1="4057" y1="95096" x2="4057" y2="95096"/>
                          <a14:foregroundMark x1="3245" y1="96162" x2="3245" y2="96162"/>
                          <a14:foregroundMark x1="3245" y1="96162" x2="3245" y2="96162"/>
                          <a14:foregroundMark x1="2434" y1="97228" x2="2434" y2="97228"/>
                          <a14:foregroundMark x1="91684" y1="92537" x2="91684" y2="92537"/>
                          <a14:foregroundMark x1="95943" y1="94883" x2="95943" y2="94883"/>
                          <a14:foregroundMark x1="97566" y1="95736" x2="97566" y2="95736"/>
                        </a14:backgroundRemoval>
                      </a14:imgEffect>
                    </a14:imgLayer>
                  </a14:imgProps>
                </a:ext>
              </a:extLst>
            </a:blip>
            <a:stretch>
              <a:fillRect/>
            </a:stretch>
          </p:blipFill>
          <p:spPr>
            <a:xfrm>
              <a:off x="5567271" y="1469240"/>
              <a:ext cx="147402" cy="147654"/>
            </a:xfrm>
            <a:prstGeom prst="rect">
              <a:avLst/>
            </a:prstGeom>
          </p:spPr>
        </p:pic>
        <p:pic>
          <p:nvPicPr>
            <p:cNvPr id="20" name="Picture 19">
              <a:extLst>
                <a:ext uri="{FF2B5EF4-FFF2-40B4-BE49-F238E27FC236}">
                  <a16:creationId xmlns:a16="http://schemas.microsoft.com/office/drawing/2014/main" id="{2E0FBAE5-ABCF-4C1E-AC2C-284FCA5417DD}"/>
                </a:ext>
              </a:extLst>
            </p:cNvPr>
            <p:cNvPicPr>
              <a:picLocks noChangeAspect="1"/>
            </p:cNvPicPr>
            <p:nvPr/>
          </p:nvPicPr>
          <p:blipFill>
            <a:blip r:embed="rId7">
              <a:duotone>
                <a:srgbClr val="FFFFFF">
                  <a:shade val="45000"/>
                  <a:satMod val="135000"/>
                </a:srgbClr>
                <a:prstClr val="white"/>
              </a:duotone>
              <a:extLst>
                <a:ext uri="{BEBA8EAE-BF5A-486C-A8C5-ECC9F3942E4B}">
                  <a14:imgProps xmlns:a14="http://schemas.microsoft.com/office/drawing/2010/main">
                    <a14:imgLayer r:embed="rId8">
                      <a14:imgEffect>
                        <a14:backgroundRemoval t="2817" b="99296" l="1337" r="97059">
                          <a14:foregroundMark x1="44920" y1="24296" x2="44920" y2="24296"/>
                          <a14:foregroundMark x1="54011" y1="41901" x2="54011" y2="41901"/>
                          <a14:foregroundMark x1="50267" y1="53521" x2="50802" y2="53169"/>
                          <a14:foregroundMark x1="47861" y1="26408" x2="47861" y2="26408"/>
                          <a14:foregroundMark x1="47861" y1="36268" x2="48128" y2="38732"/>
                          <a14:foregroundMark x1="49465" y1="41901" x2="49733" y2="42606"/>
                          <a14:foregroundMark x1="50802" y1="46127" x2="50802" y2="46127"/>
                          <a14:foregroundMark x1="49465" y1="79577" x2="49465" y2="79577"/>
                          <a14:foregroundMark x1="48663" y1="3873" x2="48663" y2="3873"/>
                          <a14:foregroundMark x1="51337" y1="3873" x2="51337" y2="3873"/>
                          <a14:foregroundMark x1="45722" y1="3521" x2="45722" y2="3521"/>
                          <a14:foregroundMark x1="50802" y1="3873" x2="50802" y2="3873"/>
                          <a14:foregroundMark x1="52941" y1="3873" x2="52941" y2="3873"/>
                          <a14:foregroundMark x1="11230" y1="90141" x2="11230" y2="90141"/>
                          <a14:foregroundMark x1="7487" y1="85915" x2="7487" y2="85915"/>
                          <a14:foregroundMark x1="5882" y1="92958" x2="5882" y2="92958"/>
                          <a14:foregroundMark x1="12299" y1="94718" x2="12299" y2="94718"/>
                          <a14:foregroundMark x1="27273" y1="94014" x2="27273" y2="94014"/>
                          <a14:foregroundMark x1="44118" y1="96479" x2="44118" y2="96479"/>
                          <a14:foregroundMark x1="50267" y1="95423" x2="50267" y2="95423"/>
                          <a14:foregroundMark x1="61497" y1="97535" x2="61497" y2="97535"/>
                          <a14:foregroundMark x1="94118" y1="97183" x2="94118" y2="97183"/>
                          <a14:foregroundMark x1="94385" y1="92254" x2="94385" y2="92254"/>
                          <a14:foregroundMark x1="95722" y1="95775" x2="95722" y2="95775"/>
                          <a14:foregroundMark x1="96257" y1="90845" x2="96257" y2="90845"/>
                          <a14:foregroundMark x1="97059" y1="96479" x2="97059" y2="96479"/>
                          <a14:foregroundMark x1="94920" y1="94014" x2="94920" y2="94014"/>
                          <a14:foregroundMark x1="94920" y1="89789" x2="94920" y2="89789"/>
                          <a14:foregroundMark x1="96257" y1="90845" x2="96257" y2="90845"/>
                          <a14:foregroundMark x1="94920" y1="88732" x2="94920" y2="88732"/>
                          <a14:foregroundMark x1="1872" y1="96127" x2="1872" y2="96127"/>
                          <a14:foregroundMark x1="2139" y1="97887" x2="2139" y2="97887"/>
                          <a14:foregroundMark x1="3209" y1="94718" x2="3209" y2="94718"/>
                          <a14:foregroundMark x1="18984" y1="92254" x2="18984" y2="92254"/>
                          <a14:foregroundMark x1="1337" y1="99296" x2="1337" y2="99296"/>
                        </a14:backgroundRemoval>
                      </a14:imgEffect>
                    </a14:imgLayer>
                  </a14:imgProps>
                </a:ext>
              </a:extLst>
            </a:blip>
            <a:stretch>
              <a:fillRect/>
            </a:stretch>
          </p:blipFill>
          <p:spPr>
            <a:xfrm>
              <a:off x="5549371" y="1815219"/>
              <a:ext cx="183203" cy="146487"/>
            </a:xfrm>
            <a:prstGeom prst="rect">
              <a:avLst/>
            </a:prstGeom>
          </p:spPr>
        </p:pic>
        <p:sp>
          <p:nvSpPr>
            <p:cNvPr id="21" name="TextBox 20">
              <a:extLst>
                <a:ext uri="{FF2B5EF4-FFF2-40B4-BE49-F238E27FC236}">
                  <a16:creationId xmlns:a16="http://schemas.microsoft.com/office/drawing/2014/main" id="{FEF30488-32D6-4734-9141-3BA4FAAB37A5}"/>
                </a:ext>
              </a:extLst>
            </p:cNvPr>
            <p:cNvSpPr txBox="1"/>
            <p:nvPr/>
          </p:nvSpPr>
          <p:spPr>
            <a:xfrm>
              <a:off x="5406941" y="1956436"/>
              <a:ext cx="480807" cy="248017"/>
            </a:xfrm>
            <a:prstGeom prst="rect">
              <a:avLst/>
            </a:prstGeom>
            <a:noFill/>
          </p:spPr>
          <p:txBody>
            <a:bodyPr wrap="square" rtlCol="0">
              <a:spAutoFit/>
            </a:bodyPr>
            <a:lstStyle/>
            <a:p>
              <a:pPr algn="ctr" defTabSz="514350" eaLnBrk="1" fontAlgn="auto" hangingPunct="1">
                <a:spcBef>
                  <a:spcPts val="0"/>
                </a:spcBef>
                <a:spcAft>
                  <a:spcPts val="0"/>
                </a:spcAft>
                <a:defRPr/>
              </a:pPr>
              <a:r>
                <a:rPr lang="en-US" sz="506" kern="0">
                  <a:solidFill>
                    <a:srgbClr val="000000"/>
                  </a:solidFill>
                </a:rPr>
                <a:t>Analytics Leader</a:t>
              </a:r>
            </a:p>
          </p:txBody>
        </p:sp>
        <p:pic>
          <p:nvPicPr>
            <p:cNvPr id="22" name="Picture 21">
              <a:extLst>
                <a:ext uri="{FF2B5EF4-FFF2-40B4-BE49-F238E27FC236}">
                  <a16:creationId xmlns:a16="http://schemas.microsoft.com/office/drawing/2014/main" id="{23D6A3C9-547D-4D37-BEC3-75C4C896B269}"/>
                </a:ext>
              </a:extLst>
            </p:cNvPr>
            <p:cNvPicPr>
              <a:picLocks noChangeAspect="1"/>
            </p:cNvPicPr>
            <p:nvPr/>
          </p:nvPicPr>
          <p:blipFill>
            <a:blip r:embed="rId9">
              <a:duotone>
                <a:srgbClr val="FFFFFF">
                  <a:shade val="45000"/>
                  <a:satMod val="135000"/>
                </a:srgbClr>
                <a:prstClr val="white"/>
              </a:duotone>
              <a:extLst>
                <a:ext uri="{BEBA8EAE-BF5A-486C-A8C5-ECC9F3942E4B}">
                  <a14:imgProps xmlns:a14="http://schemas.microsoft.com/office/drawing/2010/main">
                    <a14:imgLayer r:embed="rId10">
                      <a14:imgEffect>
                        <a14:backgroundRemoval t="4833" b="99257" l="5323" r="96958">
                          <a14:foregroundMark x1="30798" y1="5576" x2="30798" y2="6320"/>
                          <a14:foregroundMark x1="30418" y1="7063" x2="29658" y2="8178"/>
                          <a14:foregroundMark x1="27757" y1="8550" x2="27757" y2="8550"/>
                          <a14:foregroundMark x1="23954" y1="33457" x2="23954" y2="33457"/>
                          <a14:foregroundMark x1="24335" y1="33457" x2="24335" y2="33457"/>
                          <a14:foregroundMark x1="28137" y1="37918" x2="30038" y2="40892"/>
                          <a14:foregroundMark x1="30038" y1="40892" x2="30418" y2="43494"/>
                          <a14:foregroundMark x1="31179" y1="46468" x2="33460" y2="49814"/>
                          <a14:foregroundMark x1="33460" y1="50929" x2="33840" y2="55390"/>
                          <a14:foregroundMark x1="33460" y1="58364" x2="33460" y2="59851"/>
                          <a14:foregroundMark x1="33460" y1="60595" x2="33460" y2="61338"/>
                          <a14:foregroundMark x1="22814" y1="67658" x2="22814" y2="67658"/>
                          <a14:foregroundMark x1="19772" y1="75836" x2="19772" y2="75836"/>
                          <a14:foregroundMark x1="21293" y1="86245" x2="21293" y2="86245"/>
                          <a14:foregroundMark x1="32700" y1="89219" x2="32700" y2="89219"/>
                          <a14:foregroundMark x1="49810" y1="89963" x2="49810" y2="89963"/>
                          <a14:foregroundMark x1="65779" y1="89219" x2="65779" y2="89219"/>
                          <a14:foregroundMark x1="79848" y1="91078" x2="79848" y2="91078"/>
                          <a14:foregroundMark x1="86312" y1="95167" x2="86312" y2="95167"/>
                          <a14:foregroundMark x1="89354" y1="95911" x2="89354" y2="95911"/>
                          <a14:foregroundMark x1="92776" y1="98141" x2="92776" y2="98141"/>
                          <a14:foregroundMark x1="97338" y1="99257" x2="97338" y2="99257"/>
                          <a14:foregroundMark x1="5323" y1="51301" x2="5323" y2="51301"/>
                        </a14:backgroundRemoval>
                      </a14:imgEffect>
                      <a14:imgEffect>
                        <a14:brightnessContrast bright="-67000" contrast="100000"/>
                      </a14:imgEffect>
                    </a14:imgLayer>
                  </a14:imgProps>
                </a:ext>
              </a:extLst>
            </a:blip>
            <a:stretch>
              <a:fillRect/>
            </a:stretch>
          </p:blipFill>
          <p:spPr>
            <a:xfrm>
              <a:off x="5568518" y="2160031"/>
              <a:ext cx="144910" cy="156068"/>
            </a:xfrm>
            <a:prstGeom prst="rect">
              <a:avLst/>
            </a:prstGeom>
          </p:spPr>
        </p:pic>
        <p:sp>
          <p:nvSpPr>
            <p:cNvPr id="23" name="TextBox 22">
              <a:extLst>
                <a:ext uri="{FF2B5EF4-FFF2-40B4-BE49-F238E27FC236}">
                  <a16:creationId xmlns:a16="http://schemas.microsoft.com/office/drawing/2014/main" id="{36C4EE46-F351-4503-8083-367C4679D43F}"/>
                </a:ext>
              </a:extLst>
            </p:cNvPr>
            <p:cNvSpPr txBox="1"/>
            <p:nvPr/>
          </p:nvSpPr>
          <p:spPr>
            <a:xfrm>
              <a:off x="5406941" y="2300364"/>
              <a:ext cx="480807" cy="248017"/>
            </a:xfrm>
            <a:prstGeom prst="rect">
              <a:avLst/>
            </a:prstGeom>
            <a:noFill/>
          </p:spPr>
          <p:txBody>
            <a:bodyPr wrap="square" lIns="0" rIns="0" rtlCol="0">
              <a:spAutoFit/>
            </a:bodyPr>
            <a:lstStyle/>
            <a:p>
              <a:pPr algn="ctr" defTabSz="514350" eaLnBrk="1" fontAlgn="auto" hangingPunct="1">
                <a:spcBef>
                  <a:spcPts val="0"/>
                </a:spcBef>
                <a:spcAft>
                  <a:spcPts val="0"/>
                </a:spcAft>
                <a:defRPr/>
              </a:pPr>
              <a:r>
                <a:rPr lang="en-US" sz="506" kern="0">
                  <a:solidFill>
                    <a:srgbClr val="000000"/>
                  </a:solidFill>
                </a:rPr>
                <a:t>Visualization /</a:t>
              </a:r>
              <a:br>
                <a:rPr lang="en-US" sz="506" kern="0">
                  <a:solidFill>
                    <a:srgbClr val="000000"/>
                  </a:solidFill>
                </a:rPr>
              </a:br>
              <a:r>
                <a:rPr lang="en-US" sz="506" kern="0">
                  <a:solidFill>
                    <a:srgbClr val="000000"/>
                  </a:solidFill>
                </a:rPr>
                <a:t>Reporting Expert</a:t>
              </a:r>
            </a:p>
          </p:txBody>
        </p:sp>
        <p:pic>
          <p:nvPicPr>
            <p:cNvPr id="24" name="Picture 23">
              <a:extLst>
                <a:ext uri="{FF2B5EF4-FFF2-40B4-BE49-F238E27FC236}">
                  <a16:creationId xmlns:a16="http://schemas.microsoft.com/office/drawing/2014/main" id="{8403929C-DE61-43BC-B2C9-165A3B2C7062}"/>
                </a:ext>
              </a:extLst>
            </p:cNvPr>
            <p:cNvPicPr>
              <a:picLocks noChangeAspect="1"/>
            </p:cNvPicPr>
            <p:nvPr/>
          </p:nvPicPr>
          <p:blipFill>
            <a:blip r:embed="rId11">
              <a:duotone>
                <a:srgbClr val="FFFFFF">
                  <a:shade val="45000"/>
                  <a:satMod val="135000"/>
                </a:srgbClr>
                <a:prstClr val="white"/>
              </a:duotone>
              <a:extLst>
                <a:ext uri="{BEBA8EAE-BF5A-486C-A8C5-ECC9F3942E4B}">
                  <a14:imgProps xmlns:a14="http://schemas.microsoft.com/office/drawing/2010/main">
                    <a14:imgLayer r:embed="rId12">
                      <a14:imgEffect>
                        <a14:backgroundRemoval t="3604" b="99099" l="5321" r="97615">
                          <a14:foregroundMark x1="33028" y1="6667" x2="33028" y2="6667"/>
                          <a14:foregroundMark x1="28991" y1="3604" x2="28991" y2="3604"/>
                          <a14:foregroundMark x1="29908" y1="5766" x2="29908" y2="5766"/>
                          <a14:foregroundMark x1="29908" y1="5766" x2="29908" y2="5766"/>
                          <a14:foregroundMark x1="34862" y1="6126" x2="34862" y2="6126"/>
                          <a14:foregroundMark x1="35046" y1="5946" x2="35046" y2="5946"/>
                          <a14:foregroundMark x1="25872" y1="6486" x2="25872" y2="6486"/>
                          <a14:foregroundMark x1="24037" y1="6847" x2="23670" y2="7568"/>
                          <a14:foregroundMark x1="22752" y1="8108" x2="22752" y2="8108"/>
                          <a14:foregroundMark x1="22385" y1="8829" x2="22385" y2="8829"/>
                          <a14:foregroundMark x1="58716" y1="17658" x2="58899" y2="18198"/>
                          <a14:foregroundMark x1="58532" y1="21441" x2="58349" y2="22342"/>
                          <a14:foregroundMark x1="57798" y1="24324" x2="57798" y2="24324"/>
                          <a14:foregroundMark x1="59266" y1="25946" x2="59266" y2="25946"/>
                          <a14:foregroundMark x1="59450" y1="21081" x2="59450" y2="21081"/>
                          <a14:foregroundMark x1="54495" y1="19640" x2="54495" y2="19640"/>
                          <a14:foregroundMark x1="49725" y1="19279" x2="49541" y2="19820"/>
                          <a14:foregroundMark x1="46055" y1="23423" x2="45872" y2="24505"/>
                          <a14:foregroundMark x1="44587" y1="28288" x2="44587" y2="29550"/>
                          <a14:foregroundMark x1="43303" y1="37838" x2="43303" y2="38378"/>
                          <a14:foregroundMark x1="60734" y1="18559" x2="60734" y2="18559"/>
                          <a14:foregroundMark x1="62202" y1="21261" x2="62202" y2="21261"/>
                          <a14:foregroundMark x1="61835" y1="22523" x2="61835" y2="22523"/>
                          <a14:foregroundMark x1="61101" y1="22703" x2="61101" y2="22703"/>
                          <a14:foregroundMark x1="60917" y1="24505" x2="60917" y2="24505"/>
                          <a14:foregroundMark x1="60917" y1="25045" x2="60917" y2="25045"/>
                          <a14:foregroundMark x1="56147" y1="77838" x2="56147" y2="77838"/>
                          <a14:foregroundMark x1="49725" y1="80360" x2="48807" y2="81261"/>
                          <a14:foregroundMark x1="42202" y1="83784" x2="42202" y2="83784"/>
                          <a14:foregroundMark x1="25138" y1="90811" x2="24587" y2="90991"/>
                          <a14:foregroundMark x1="15963" y1="93333" x2="15963" y2="93333"/>
                          <a14:foregroundMark x1="20917" y1="89369" x2="20917" y2="89369"/>
                          <a14:foregroundMark x1="26055" y1="84324" x2="26055" y2="84324"/>
                          <a14:foregroundMark x1="26055" y1="84324" x2="28073" y2="85045"/>
                          <a14:foregroundMark x1="32661" y1="86306" x2="34312" y2="86486"/>
                          <a14:foregroundMark x1="34312" y1="86847" x2="35046" y2="87207"/>
                          <a14:foregroundMark x1="39633" y1="87928" x2="48991" y2="90631"/>
                          <a14:foregroundMark x1="48991" y1="90631" x2="48991" y2="90631"/>
                          <a14:foregroundMark x1="59817" y1="92613" x2="60917" y2="92973"/>
                          <a14:foregroundMark x1="74495" y1="89550" x2="74495" y2="89550"/>
                          <a14:foregroundMark x1="71376" y1="80000" x2="71376" y2="80000"/>
                          <a14:foregroundMark x1="63303" y1="73333" x2="63303" y2="73333"/>
                          <a14:foregroundMark x1="67156" y1="69910" x2="67156" y2="69910"/>
                          <a14:foregroundMark x1="69174" y1="77297" x2="69174" y2="77297"/>
                          <a14:foregroundMark x1="74495" y1="82162" x2="74495" y2="82162"/>
                          <a14:foregroundMark x1="80550" y1="87568" x2="80550" y2="87568"/>
                          <a14:foregroundMark x1="85872" y1="91892" x2="85872" y2="91892"/>
                          <a14:foregroundMark x1="89358" y1="95135" x2="89358" y2="95135"/>
                          <a14:foregroundMark x1="91376" y1="96937" x2="91376" y2="96937"/>
                          <a14:foregroundMark x1="93761" y1="99459" x2="93761" y2="99459"/>
                          <a14:foregroundMark x1="95596" y1="98559" x2="95596" y2="98559"/>
                          <a14:foregroundMark x1="97798" y1="99459" x2="97798" y2="99459"/>
                          <a14:foregroundMark x1="97798" y1="99459" x2="97798" y2="99459"/>
                          <a14:foregroundMark x1="5688" y1="97838" x2="5688" y2="97838"/>
                          <a14:foregroundMark x1="5688" y1="98919" x2="5688" y2="98919"/>
                          <a14:foregroundMark x1="5321" y1="98198" x2="5321" y2="98198"/>
                        </a14:backgroundRemoval>
                      </a14:imgEffect>
                    </a14:imgLayer>
                  </a14:imgProps>
                </a:ext>
              </a:extLst>
            </a:blip>
            <a:stretch>
              <a:fillRect/>
            </a:stretch>
          </p:blipFill>
          <p:spPr>
            <a:xfrm>
              <a:off x="5565451" y="2514423"/>
              <a:ext cx="151043" cy="161963"/>
            </a:xfrm>
            <a:prstGeom prst="rect">
              <a:avLst/>
            </a:prstGeom>
          </p:spPr>
        </p:pic>
        <p:sp>
          <p:nvSpPr>
            <p:cNvPr id="25" name="TextBox 24">
              <a:extLst>
                <a:ext uri="{FF2B5EF4-FFF2-40B4-BE49-F238E27FC236}">
                  <a16:creationId xmlns:a16="http://schemas.microsoft.com/office/drawing/2014/main" id="{B092904E-5541-4A8C-97C7-2E04FA493F9D}"/>
                </a:ext>
              </a:extLst>
            </p:cNvPr>
            <p:cNvSpPr txBox="1"/>
            <p:nvPr/>
          </p:nvSpPr>
          <p:spPr>
            <a:xfrm>
              <a:off x="5406941" y="2679361"/>
              <a:ext cx="480807" cy="248017"/>
            </a:xfrm>
            <a:prstGeom prst="rect">
              <a:avLst/>
            </a:prstGeom>
            <a:noFill/>
          </p:spPr>
          <p:txBody>
            <a:bodyPr wrap="square" rtlCol="0">
              <a:spAutoFit/>
            </a:bodyPr>
            <a:lstStyle/>
            <a:p>
              <a:pPr algn="ctr" defTabSz="514350" eaLnBrk="1" fontAlgn="auto" hangingPunct="1">
                <a:spcBef>
                  <a:spcPts val="0"/>
                </a:spcBef>
                <a:spcAft>
                  <a:spcPts val="0"/>
                </a:spcAft>
                <a:defRPr/>
              </a:pPr>
              <a:r>
                <a:rPr lang="en-US" sz="506" kern="0">
                  <a:solidFill>
                    <a:srgbClr val="000000"/>
                  </a:solidFill>
                </a:rPr>
                <a:t>Data Consultant</a:t>
              </a:r>
            </a:p>
          </p:txBody>
        </p:sp>
        <p:sp>
          <p:nvSpPr>
            <p:cNvPr id="26" name="TextBox 25">
              <a:extLst>
                <a:ext uri="{FF2B5EF4-FFF2-40B4-BE49-F238E27FC236}">
                  <a16:creationId xmlns:a16="http://schemas.microsoft.com/office/drawing/2014/main" id="{84F06F1C-E4CB-4C6D-997C-82CDF3A3C2E5}"/>
                </a:ext>
              </a:extLst>
            </p:cNvPr>
            <p:cNvSpPr txBox="1"/>
            <p:nvPr/>
          </p:nvSpPr>
          <p:spPr>
            <a:xfrm>
              <a:off x="4792115" y="1306244"/>
              <a:ext cx="703779" cy="300082"/>
            </a:xfrm>
            <a:prstGeom prst="rect">
              <a:avLst/>
            </a:prstGeom>
            <a:noFill/>
          </p:spPr>
          <p:txBody>
            <a:bodyPr wrap="square" rtlCol="0">
              <a:spAutoFit/>
            </a:bodyPr>
            <a:lstStyle/>
            <a:p>
              <a:pPr algn="ctr" defTabSz="514350" eaLnBrk="1" fontAlgn="auto" hangingPunct="1">
                <a:spcBef>
                  <a:spcPts val="0"/>
                </a:spcBef>
                <a:spcAft>
                  <a:spcPts val="0"/>
                </a:spcAft>
                <a:defRPr/>
              </a:pPr>
              <a:r>
                <a:rPr lang="en-US" sz="675" b="1" kern="0">
                  <a:solidFill>
                    <a:srgbClr val="000000"/>
                  </a:solidFill>
                  <a:latin typeface="Calibri" panose="020F0502020204030204" pitchFamily="34" charset="0"/>
                  <a:cs typeface="Calibri" panose="020F0502020204030204" pitchFamily="34" charset="0"/>
                </a:rPr>
                <a:t>Delivery Channels</a:t>
              </a:r>
            </a:p>
          </p:txBody>
        </p:sp>
        <p:sp>
          <p:nvSpPr>
            <p:cNvPr id="27" name="Rectangle: Rounded Corners 26">
              <a:extLst>
                <a:ext uri="{FF2B5EF4-FFF2-40B4-BE49-F238E27FC236}">
                  <a16:creationId xmlns:a16="http://schemas.microsoft.com/office/drawing/2014/main" id="{152390F1-793B-478E-90EF-94156D38FC2B}"/>
                </a:ext>
              </a:extLst>
            </p:cNvPr>
            <p:cNvSpPr/>
            <p:nvPr/>
          </p:nvSpPr>
          <p:spPr bwMode="auto">
            <a:xfrm>
              <a:off x="939455" y="4278231"/>
              <a:ext cx="357219" cy="178016"/>
            </a:xfrm>
            <a:prstGeom prst="roundRect">
              <a:avLst/>
            </a:prstGeom>
            <a:pattFill prst="ltUpDiag">
              <a:fgClr>
                <a:srgbClr val="52ABD5"/>
              </a:fgClr>
              <a:bgClr>
                <a:srgbClr val="FFFFFF"/>
              </a:bgClr>
            </a:pattFill>
            <a:ln w="28575" cap="flat" cmpd="sng" algn="ctr">
              <a:noFill/>
              <a:prstDash val="solid"/>
              <a:miter lim="800000"/>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tlCol="0" anchor="ctr" anchorCtr="0"/>
            <a:lstStyle/>
            <a:p>
              <a:pPr algn="ctr" defTabSz="385763" eaLnBrk="1" fontAlgn="auto" hangingPunct="1">
                <a:spcBef>
                  <a:spcPts val="0"/>
                </a:spcBef>
                <a:spcAft>
                  <a:spcPts val="0"/>
                </a:spcAft>
                <a:defRPr/>
              </a:pPr>
              <a:endParaRPr lang="en-US" sz="900" kern="0">
                <a:solidFill>
                  <a:srgbClr val="000000"/>
                </a:solidFill>
                <a:latin typeface="Calibri" charset="0"/>
                <a:cs typeface="Calibri" charset="0"/>
              </a:endParaRPr>
            </a:p>
          </p:txBody>
        </p:sp>
        <p:sp>
          <p:nvSpPr>
            <p:cNvPr id="28" name="Rectangle: Rounded Corners 27">
              <a:extLst>
                <a:ext uri="{FF2B5EF4-FFF2-40B4-BE49-F238E27FC236}">
                  <a16:creationId xmlns:a16="http://schemas.microsoft.com/office/drawing/2014/main" id="{CD5BD35B-7102-44CD-BDC0-F793123781DD}"/>
                </a:ext>
              </a:extLst>
            </p:cNvPr>
            <p:cNvSpPr/>
            <p:nvPr/>
          </p:nvSpPr>
          <p:spPr bwMode="auto">
            <a:xfrm>
              <a:off x="1721270" y="4278231"/>
              <a:ext cx="366942" cy="178016"/>
            </a:xfrm>
            <a:prstGeom prst="roundRect">
              <a:avLst/>
            </a:prstGeom>
            <a:pattFill prst="pct5">
              <a:fgClr>
                <a:srgbClr val="52ABD5"/>
              </a:fgClr>
              <a:bgClr>
                <a:srgbClr val="FFFFFF"/>
              </a:bgClr>
            </a:pattFill>
            <a:ln w="28575" cap="flat" cmpd="sng" algn="ctr">
              <a:noFill/>
              <a:prstDash val="solid"/>
              <a:miter lim="800000"/>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tlCol="0" anchor="ctr" anchorCtr="0"/>
            <a:lstStyle/>
            <a:p>
              <a:pPr algn="ctr" defTabSz="385763" eaLnBrk="1" fontAlgn="auto" hangingPunct="1">
                <a:spcBef>
                  <a:spcPts val="0"/>
                </a:spcBef>
                <a:spcAft>
                  <a:spcPts val="0"/>
                </a:spcAft>
                <a:defRPr/>
              </a:pPr>
              <a:endParaRPr lang="en-US" sz="900" kern="0">
                <a:solidFill>
                  <a:srgbClr val="000000"/>
                </a:solidFill>
                <a:latin typeface="Calibri" charset="0"/>
                <a:cs typeface="Calibri" charset="0"/>
              </a:endParaRPr>
            </a:p>
          </p:txBody>
        </p:sp>
        <p:sp>
          <p:nvSpPr>
            <p:cNvPr id="29" name="TextBox 28">
              <a:extLst>
                <a:ext uri="{FF2B5EF4-FFF2-40B4-BE49-F238E27FC236}">
                  <a16:creationId xmlns:a16="http://schemas.microsoft.com/office/drawing/2014/main" id="{FBFC0C26-372D-4EBC-9D37-51B310C1C412}"/>
                </a:ext>
              </a:extLst>
            </p:cNvPr>
            <p:cNvSpPr txBox="1"/>
            <p:nvPr/>
          </p:nvSpPr>
          <p:spPr>
            <a:xfrm>
              <a:off x="1282584" y="4250575"/>
              <a:ext cx="441671" cy="265586"/>
            </a:xfrm>
            <a:prstGeom prst="rect">
              <a:avLst/>
            </a:prstGeom>
            <a:noFill/>
          </p:spPr>
          <p:txBody>
            <a:bodyPr wrap="square" rtlCol="0">
              <a:spAutoFit/>
            </a:bodyPr>
            <a:lstStyle/>
            <a:p>
              <a:pPr defTabSz="514350" eaLnBrk="1" fontAlgn="auto" hangingPunct="1">
                <a:spcBef>
                  <a:spcPts val="0"/>
                </a:spcBef>
                <a:spcAft>
                  <a:spcPts val="0"/>
                </a:spcAft>
                <a:defRPr/>
              </a:pPr>
              <a:r>
                <a:rPr lang="en-US" sz="563" kern="0">
                  <a:solidFill>
                    <a:srgbClr val="000000"/>
                  </a:solidFill>
                </a:rPr>
                <a:t>Shared Zone</a:t>
              </a:r>
            </a:p>
          </p:txBody>
        </p:sp>
        <p:sp>
          <p:nvSpPr>
            <p:cNvPr id="30" name="TextBox 29">
              <a:extLst>
                <a:ext uri="{FF2B5EF4-FFF2-40B4-BE49-F238E27FC236}">
                  <a16:creationId xmlns:a16="http://schemas.microsoft.com/office/drawing/2014/main" id="{0FCAEE82-E4A5-4337-853C-31A815B2250D}"/>
                </a:ext>
              </a:extLst>
            </p:cNvPr>
            <p:cNvSpPr txBox="1"/>
            <p:nvPr/>
          </p:nvSpPr>
          <p:spPr>
            <a:xfrm>
              <a:off x="2085439" y="4281021"/>
              <a:ext cx="865799" cy="265586"/>
            </a:xfrm>
            <a:prstGeom prst="rect">
              <a:avLst/>
            </a:prstGeom>
            <a:noFill/>
          </p:spPr>
          <p:txBody>
            <a:bodyPr wrap="square" rtlCol="0">
              <a:spAutoFit/>
            </a:bodyPr>
            <a:lstStyle/>
            <a:p>
              <a:pPr defTabSz="514350" eaLnBrk="1" fontAlgn="auto" hangingPunct="1">
                <a:spcBef>
                  <a:spcPts val="0"/>
                </a:spcBef>
                <a:spcAft>
                  <a:spcPts val="0"/>
                </a:spcAft>
                <a:defRPr/>
              </a:pPr>
              <a:r>
                <a:rPr lang="en-US" sz="563" kern="0">
                  <a:solidFill>
                    <a:srgbClr val="000000"/>
                  </a:solidFill>
                </a:rPr>
                <a:t>Tenant/User Specific Zone</a:t>
              </a:r>
            </a:p>
          </p:txBody>
        </p:sp>
        <p:sp>
          <p:nvSpPr>
            <p:cNvPr id="31" name="Rectangle 30">
              <a:extLst>
                <a:ext uri="{FF2B5EF4-FFF2-40B4-BE49-F238E27FC236}">
                  <a16:creationId xmlns:a16="http://schemas.microsoft.com/office/drawing/2014/main" id="{9E4A3274-4A39-47D7-89B6-EDE78700817E}"/>
                </a:ext>
              </a:extLst>
            </p:cNvPr>
            <p:cNvSpPr/>
            <p:nvPr/>
          </p:nvSpPr>
          <p:spPr bwMode="auto">
            <a:xfrm>
              <a:off x="925045" y="1868298"/>
              <a:ext cx="578375" cy="1353460"/>
            </a:xfrm>
            <a:prstGeom prst="rect">
              <a:avLst/>
            </a:prstGeom>
            <a:solidFill>
              <a:srgbClr val="FFFFFF">
                <a:lumMod val="95000"/>
              </a:srgbClr>
            </a:solidFill>
            <a:ln w="9525" cap="flat" cmpd="sng" algn="ctr">
              <a:solidFill>
                <a:srgbClr val="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fontAlgn="auto" hangingPunct="1">
                <a:spcBef>
                  <a:spcPts val="0"/>
                </a:spcBef>
                <a:spcAft>
                  <a:spcPts val="0"/>
                </a:spcAft>
                <a:defRPr/>
              </a:pPr>
              <a:endParaRPr lang="en-US" sz="1013" kern="0">
                <a:solidFill>
                  <a:srgbClr val="000000"/>
                </a:solidFill>
                <a:latin typeface="Arial Narrow" charset="0"/>
                <a:ea typeface="ＭＳ Ｐゴシック" charset="0"/>
              </a:endParaRPr>
            </a:p>
          </p:txBody>
        </p:sp>
        <p:sp>
          <p:nvSpPr>
            <p:cNvPr id="32" name="Rectangle: Rounded Corners 31">
              <a:extLst>
                <a:ext uri="{FF2B5EF4-FFF2-40B4-BE49-F238E27FC236}">
                  <a16:creationId xmlns:a16="http://schemas.microsoft.com/office/drawing/2014/main" id="{76F2E743-8F83-4DBC-AA8A-8CABA5828607}"/>
                </a:ext>
              </a:extLst>
            </p:cNvPr>
            <p:cNvSpPr/>
            <p:nvPr/>
          </p:nvSpPr>
          <p:spPr bwMode="auto">
            <a:xfrm>
              <a:off x="974004" y="2512882"/>
              <a:ext cx="470229" cy="229850"/>
            </a:xfrm>
            <a:prstGeom prst="roundRect">
              <a:avLst/>
            </a:prstGeom>
            <a:noFill/>
            <a:ln w="6350" cap="flat" cmpd="sng" algn="ctr">
              <a:solidFill>
                <a:srgbClr val="000000"/>
              </a:solidFill>
              <a:prstDash val="solid"/>
              <a:miter lim="800000"/>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tlCol="0" anchor="ctr" anchorCtr="0"/>
            <a:lstStyle/>
            <a:p>
              <a:pPr algn="ctr" defTabSz="385763" eaLnBrk="1" fontAlgn="auto" hangingPunct="1">
                <a:spcBef>
                  <a:spcPts val="0"/>
                </a:spcBef>
                <a:spcAft>
                  <a:spcPts val="0"/>
                </a:spcAft>
                <a:defRPr/>
              </a:pPr>
              <a:r>
                <a:rPr lang="en-US" sz="506" kern="0">
                  <a:solidFill>
                    <a:srgbClr val="000000"/>
                  </a:solidFill>
                  <a:latin typeface="Calibri" charset="0"/>
                  <a:cs typeface="Calibri" charset="0"/>
                </a:rPr>
                <a:t>Tenant Data</a:t>
              </a:r>
            </a:p>
          </p:txBody>
        </p:sp>
        <p:sp>
          <p:nvSpPr>
            <p:cNvPr id="33" name="Rectangle: Rounded Corners 32">
              <a:extLst>
                <a:ext uri="{FF2B5EF4-FFF2-40B4-BE49-F238E27FC236}">
                  <a16:creationId xmlns:a16="http://schemas.microsoft.com/office/drawing/2014/main" id="{8EEF902E-3159-42A7-A5F7-784C87F01A41}"/>
                </a:ext>
              </a:extLst>
            </p:cNvPr>
            <p:cNvSpPr/>
            <p:nvPr/>
          </p:nvSpPr>
          <p:spPr bwMode="auto">
            <a:xfrm>
              <a:off x="982701" y="2902623"/>
              <a:ext cx="470229" cy="218387"/>
            </a:xfrm>
            <a:prstGeom prst="roundRect">
              <a:avLst/>
            </a:prstGeom>
            <a:noFill/>
            <a:ln w="6350" cap="flat" cmpd="sng" algn="ctr">
              <a:solidFill>
                <a:srgbClr val="000000"/>
              </a:solidFill>
              <a:prstDash val="solid"/>
              <a:miter lim="800000"/>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tlCol="0" anchor="ctr" anchorCtr="0"/>
            <a:lstStyle/>
            <a:p>
              <a:pPr algn="ctr" defTabSz="385763" eaLnBrk="1" fontAlgn="auto" hangingPunct="1">
                <a:spcBef>
                  <a:spcPts val="0"/>
                </a:spcBef>
                <a:spcAft>
                  <a:spcPts val="0"/>
                </a:spcAft>
                <a:defRPr/>
              </a:pPr>
              <a:r>
                <a:rPr lang="en-US" sz="506" kern="0">
                  <a:solidFill>
                    <a:srgbClr val="000000"/>
                  </a:solidFill>
                  <a:latin typeface="Calibri" charset="0"/>
                  <a:cs typeface="Calibri" charset="0"/>
                </a:rPr>
                <a:t>Shared Data</a:t>
              </a:r>
            </a:p>
          </p:txBody>
        </p:sp>
        <p:sp>
          <p:nvSpPr>
            <p:cNvPr id="34" name="TextBox 33">
              <a:extLst>
                <a:ext uri="{FF2B5EF4-FFF2-40B4-BE49-F238E27FC236}">
                  <a16:creationId xmlns:a16="http://schemas.microsoft.com/office/drawing/2014/main" id="{4F6292C3-802F-4909-AF6D-2B8903A9F5D3}"/>
                </a:ext>
              </a:extLst>
            </p:cNvPr>
            <p:cNvSpPr txBox="1"/>
            <p:nvPr/>
          </p:nvSpPr>
          <p:spPr>
            <a:xfrm>
              <a:off x="907962" y="1903295"/>
              <a:ext cx="609685" cy="300082"/>
            </a:xfrm>
            <a:prstGeom prst="rect">
              <a:avLst/>
            </a:prstGeom>
            <a:noFill/>
          </p:spPr>
          <p:txBody>
            <a:bodyPr wrap="square" rtlCol="0">
              <a:spAutoFit/>
            </a:bodyPr>
            <a:lstStyle/>
            <a:p>
              <a:pPr algn="ctr" defTabSz="514350" eaLnBrk="1" fontAlgn="auto" hangingPunct="1">
                <a:spcBef>
                  <a:spcPts val="0"/>
                </a:spcBef>
                <a:spcAft>
                  <a:spcPts val="0"/>
                </a:spcAft>
                <a:defRPr/>
              </a:pPr>
              <a:r>
                <a:rPr lang="en-US" sz="675" b="1" kern="0">
                  <a:solidFill>
                    <a:srgbClr val="000000"/>
                  </a:solidFill>
                  <a:latin typeface="Calibri" panose="020F0502020204030204" pitchFamily="34" charset="0"/>
                  <a:cs typeface="Calibri" panose="020F0502020204030204" pitchFamily="34" charset="0"/>
                </a:rPr>
                <a:t>Data Sources</a:t>
              </a:r>
            </a:p>
          </p:txBody>
        </p:sp>
        <p:sp>
          <p:nvSpPr>
            <p:cNvPr id="35" name="Rectangle: Rounded Corners 34">
              <a:extLst>
                <a:ext uri="{FF2B5EF4-FFF2-40B4-BE49-F238E27FC236}">
                  <a16:creationId xmlns:a16="http://schemas.microsoft.com/office/drawing/2014/main" id="{6D8ABDEE-3D85-41EE-B97E-1ECC7CB9104D}"/>
                </a:ext>
              </a:extLst>
            </p:cNvPr>
            <p:cNvSpPr/>
            <p:nvPr/>
          </p:nvSpPr>
          <p:spPr bwMode="auto">
            <a:xfrm>
              <a:off x="977689" y="2123140"/>
              <a:ext cx="470229" cy="229850"/>
            </a:xfrm>
            <a:prstGeom prst="roundRect">
              <a:avLst/>
            </a:prstGeom>
            <a:noFill/>
            <a:ln w="6350" cap="flat" cmpd="sng" algn="ctr">
              <a:solidFill>
                <a:srgbClr val="000000"/>
              </a:solidFill>
              <a:prstDash val="solid"/>
              <a:miter lim="800000"/>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tlCol="0" anchor="ctr" anchorCtr="0"/>
            <a:lstStyle/>
            <a:p>
              <a:pPr algn="ctr" defTabSz="385763" eaLnBrk="1" fontAlgn="auto" hangingPunct="1">
                <a:spcBef>
                  <a:spcPts val="0"/>
                </a:spcBef>
                <a:spcAft>
                  <a:spcPts val="0"/>
                </a:spcAft>
                <a:defRPr/>
              </a:pPr>
              <a:r>
                <a:rPr lang="en-US" sz="506" kern="0">
                  <a:solidFill>
                    <a:srgbClr val="000000"/>
                  </a:solidFill>
                  <a:latin typeface="Calibri" charset="0"/>
                  <a:cs typeface="Calibri" charset="0"/>
                </a:rPr>
                <a:t>User Data</a:t>
              </a:r>
            </a:p>
          </p:txBody>
        </p:sp>
        <p:sp>
          <p:nvSpPr>
            <p:cNvPr id="36" name="TextBox 35">
              <a:extLst>
                <a:ext uri="{FF2B5EF4-FFF2-40B4-BE49-F238E27FC236}">
                  <a16:creationId xmlns:a16="http://schemas.microsoft.com/office/drawing/2014/main" id="{D63F1F05-78FE-46C3-BE40-68C0C5D13991}"/>
                </a:ext>
              </a:extLst>
            </p:cNvPr>
            <p:cNvSpPr txBox="1"/>
            <p:nvPr/>
          </p:nvSpPr>
          <p:spPr>
            <a:xfrm>
              <a:off x="925045" y="3650408"/>
              <a:ext cx="4962702" cy="561360"/>
            </a:xfrm>
            <a:prstGeom prst="roundRect">
              <a:avLst/>
            </a:prstGeom>
            <a:solidFill>
              <a:schemeClr val="bg2">
                <a:lumMod val="60000"/>
                <a:lumOff val="40000"/>
              </a:schemeClr>
            </a:solidFill>
            <a:ln w="25400" cap="flat" cmpd="sng" algn="ctr">
              <a:noFill/>
              <a:prstDash val="solid"/>
            </a:ln>
            <a:effectLst/>
          </p:spPr>
          <p:txBody>
            <a:bodyPr wrap="square" rtlCol="0">
              <a:spAutoFit/>
            </a:bodyPr>
            <a:lstStyle/>
            <a:p>
              <a:pPr defTabSz="514350" eaLnBrk="1" fontAlgn="auto" hangingPunct="1">
                <a:spcBef>
                  <a:spcPts val="0"/>
                </a:spcBef>
                <a:spcAft>
                  <a:spcPts val="169"/>
                </a:spcAft>
                <a:defRPr/>
              </a:pPr>
              <a:r>
                <a:rPr lang="en-US" sz="788" b="1" kern="0">
                  <a:solidFill>
                    <a:srgbClr val="000000"/>
                  </a:solidFill>
                  <a:latin typeface="Calibri" panose="020F0502020204030204" pitchFamily="34" charset="0"/>
                  <a:ea typeface="ＭＳ Ｐゴシック"/>
                  <a:cs typeface="Calibri" panose="020F0502020204030204" pitchFamily="34" charset="0"/>
                </a:rPr>
                <a:t>Shared data </a:t>
              </a:r>
              <a:r>
                <a:rPr lang="en-US" sz="788" kern="0">
                  <a:solidFill>
                    <a:srgbClr val="000000"/>
                  </a:solidFill>
                  <a:latin typeface="Calibri" panose="020F0502020204030204" pitchFamily="34" charset="0"/>
                  <a:ea typeface="ＭＳ Ｐゴシック"/>
                  <a:cs typeface="Calibri" panose="020F0502020204030204" pitchFamily="34" charset="0"/>
                </a:rPr>
                <a:t>is brought into the Raw Zone and propagated to Refined and Enriched Zones</a:t>
              </a:r>
            </a:p>
            <a:p>
              <a:pPr defTabSz="514350" eaLnBrk="1" fontAlgn="auto" hangingPunct="1">
                <a:spcBef>
                  <a:spcPts val="0"/>
                </a:spcBef>
                <a:spcAft>
                  <a:spcPts val="169"/>
                </a:spcAft>
                <a:defRPr/>
              </a:pPr>
              <a:r>
                <a:rPr lang="en-US" sz="788" kern="0">
                  <a:solidFill>
                    <a:srgbClr val="000000"/>
                  </a:solidFill>
                  <a:latin typeface="Calibri" panose="020F0502020204030204" pitchFamily="34" charset="0"/>
                  <a:ea typeface="ＭＳ Ｐゴシック"/>
                  <a:cs typeface="Calibri" panose="020F0502020204030204" pitchFamily="34" charset="0"/>
                </a:rPr>
                <a:t>Tenants can bring in data to Tenant Zone to build </a:t>
              </a:r>
              <a:r>
                <a:rPr lang="en-US" sz="788" b="1" kern="0">
                  <a:solidFill>
                    <a:srgbClr val="000000"/>
                  </a:solidFill>
                  <a:latin typeface="Calibri" panose="020F0502020204030204" pitchFamily="34" charset="0"/>
                  <a:ea typeface="ＭＳ Ｐゴシック"/>
                  <a:cs typeface="Calibri" panose="020F0502020204030204" pitchFamily="34" charset="0"/>
                </a:rPr>
                <a:t>solutions</a:t>
              </a:r>
              <a:r>
                <a:rPr lang="en-US" sz="788" kern="0">
                  <a:solidFill>
                    <a:srgbClr val="000000"/>
                  </a:solidFill>
                  <a:latin typeface="Calibri" panose="020F0502020204030204" pitchFamily="34" charset="0"/>
                  <a:ea typeface="ＭＳ Ｐゴシック"/>
                  <a:cs typeface="Calibri" panose="020F0502020204030204" pitchFamily="34" charset="0"/>
                </a:rPr>
                <a:t> for their use cases  </a:t>
              </a:r>
            </a:p>
            <a:p>
              <a:pPr defTabSz="514350" eaLnBrk="1" fontAlgn="auto" hangingPunct="1">
                <a:spcBef>
                  <a:spcPts val="0"/>
                </a:spcBef>
                <a:spcAft>
                  <a:spcPts val="169"/>
                </a:spcAft>
                <a:defRPr/>
              </a:pPr>
              <a:r>
                <a:rPr lang="en-US" sz="788" kern="0">
                  <a:solidFill>
                    <a:srgbClr val="000000"/>
                  </a:solidFill>
                  <a:latin typeface="Calibri" panose="020F0502020204030204" pitchFamily="34" charset="0"/>
                  <a:ea typeface="ＭＳ Ｐゴシック"/>
                  <a:cs typeface="Calibri" panose="020F0502020204030204" pitchFamily="34" charset="0"/>
                </a:rPr>
                <a:t>Individuals can bring in their own data into the User Zone for </a:t>
              </a:r>
              <a:r>
                <a:rPr lang="en-US" sz="788" b="1" kern="0">
                  <a:solidFill>
                    <a:srgbClr val="000000"/>
                  </a:solidFill>
                  <a:latin typeface="Calibri" panose="020F0502020204030204" pitchFamily="34" charset="0"/>
                  <a:ea typeface="ＭＳ Ｐゴシック"/>
                  <a:cs typeface="Calibri" panose="020F0502020204030204" pitchFamily="34" charset="0"/>
                </a:rPr>
                <a:t>prototyping/exploratory analysis</a:t>
              </a:r>
            </a:p>
          </p:txBody>
        </p:sp>
        <p:pic>
          <p:nvPicPr>
            <p:cNvPr id="37" name="Picture 36">
              <a:extLst>
                <a:ext uri="{FF2B5EF4-FFF2-40B4-BE49-F238E27FC236}">
                  <a16:creationId xmlns:a16="http://schemas.microsoft.com/office/drawing/2014/main" id="{48218767-36E7-4988-B0F1-EC8CD4DA5F23}"/>
                </a:ext>
              </a:extLst>
            </p:cNvPr>
            <p:cNvPicPr>
              <a:picLocks noChangeAspect="1"/>
            </p:cNvPicPr>
            <p:nvPr/>
          </p:nvPicPr>
          <p:blipFill>
            <a:blip r:embed="rId13">
              <a:duotone>
                <a:srgbClr val="FFFFFF">
                  <a:shade val="45000"/>
                  <a:satMod val="135000"/>
                </a:srgbClr>
                <a:prstClr val="white"/>
              </a:duotone>
              <a:extLst>
                <a:ext uri="{BEBA8EAE-BF5A-486C-A8C5-ECC9F3942E4B}">
                  <a14:imgProps xmlns:a14="http://schemas.microsoft.com/office/drawing/2010/main">
                    <a14:imgLayer r:embed="rId14">
                      <a14:imgEffect>
                        <a14:backgroundRemoval t="3364" b="98012" l="765" r="99235">
                          <a14:foregroundMark x1="50459" y1="26911" x2="50459" y2="26911"/>
                          <a14:foregroundMark x1="48012" y1="4893" x2="48012" y2="4893"/>
                          <a14:foregroundMark x1="53823" y1="3364" x2="53823" y2="3364"/>
                          <a14:foregroundMark x1="48318" y1="3823" x2="48318" y2="3823"/>
                          <a14:foregroundMark x1="52446" y1="3517" x2="52446" y2="3517"/>
                          <a14:foregroundMark x1="50765" y1="5352" x2="50765" y2="5352"/>
                          <a14:foregroundMark x1="9174" y1="92508" x2="9174" y2="92508"/>
                          <a14:foregroundMark x1="5046" y1="97859" x2="5046" y2="97859"/>
                          <a14:foregroundMark x1="95107" y1="95413" x2="95107" y2="95413"/>
                          <a14:foregroundMark x1="917" y1="95413" x2="917" y2="95413"/>
                          <a14:foregroundMark x1="99235" y1="98012" x2="99235" y2="98012"/>
                        </a14:backgroundRemoval>
                      </a14:imgEffect>
                    </a14:imgLayer>
                  </a14:imgProps>
                </a:ext>
              </a:extLst>
            </a:blip>
            <a:stretch>
              <a:fillRect/>
            </a:stretch>
          </p:blipFill>
          <p:spPr>
            <a:xfrm>
              <a:off x="5549049" y="3239555"/>
              <a:ext cx="183848" cy="193588"/>
            </a:xfrm>
            <a:prstGeom prst="rect">
              <a:avLst/>
            </a:prstGeom>
            <a:ln>
              <a:noFill/>
            </a:ln>
          </p:spPr>
        </p:pic>
        <p:sp>
          <p:nvSpPr>
            <p:cNvPr id="38" name="TextBox 37">
              <a:extLst>
                <a:ext uri="{FF2B5EF4-FFF2-40B4-BE49-F238E27FC236}">
                  <a16:creationId xmlns:a16="http://schemas.microsoft.com/office/drawing/2014/main" id="{1D4AF9C9-A2B9-43C9-ADBE-682681749C04}"/>
                </a:ext>
              </a:extLst>
            </p:cNvPr>
            <p:cNvSpPr txBox="1"/>
            <p:nvPr/>
          </p:nvSpPr>
          <p:spPr>
            <a:xfrm>
              <a:off x="5406940" y="3430180"/>
              <a:ext cx="480809" cy="248017"/>
            </a:xfrm>
            <a:prstGeom prst="rect">
              <a:avLst/>
            </a:prstGeom>
            <a:noFill/>
          </p:spPr>
          <p:txBody>
            <a:bodyPr wrap="square" rtlCol="0">
              <a:spAutoFit/>
            </a:bodyPr>
            <a:lstStyle/>
            <a:p>
              <a:pPr algn="ctr" defTabSz="514350" eaLnBrk="1" fontAlgn="auto" hangingPunct="1">
                <a:spcBef>
                  <a:spcPts val="0"/>
                </a:spcBef>
                <a:spcAft>
                  <a:spcPts val="0"/>
                </a:spcAft>
                <a:defRPr/>
              </a:pPr>
              <a:r>
                <a:rPr lang="en-US" sz="506" kern="0">
                  <a:solidFill>
                    <a:srgbClr val="000000"/>
                  </a:solidFill>
                </a:rPr>
                <a:t>Data Engineer</a:t>
              </a:r>
            </a:p>
          </p:txBody>
        </p:sp>
        <p:sp>
          <p:nvSpPr>
            <p:cNvPr id="39" name="Rectangle: Rounded Corners 38">
              <a:extLst>
                <a:ext uri="{FF2B5EF4-FFF2-40B4-BE49-F238E27FC236}">
                  <a16:creationId xmlns:a16="http://schemas.microsoft.com/office/drawing/2014/main" id="{2E8434C1-AA72-4038-AE2F-73761D35E98B}"/>
                </a:ext>
              </a:extLst>
            </p:cNvPr>
            <p:cNvSpPr/>
            <p:nvPr/>
          </p:nvSpPr>
          <p:spPr>
            <a:xfrm>
              <a:off x="3748980" y="2137745"/>
              <a:ext cx="1030706" cy="973667"/>
            </a:xfrm>
            <a:prstGeom prst="roundRect">
              <a:avLst/>
            </a:prstGeom>
            <a:pattFill prst="ltUpDiag">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ea typeface="Calibri" charset="0"/>
                  <a:cs typeface="Calibri" charset="0"/>
                </a:rPr>
                <a:t>Enriched Zone</a:t>
              </a:r>
            </a:p>
          </p:txBody>
        </p:sp>
        <p:sp>
          <p:nvSpPr>
            <p:cNvPr id="40" name="Rectangle: Rounded Corners 39">
              <a:extLst>
                <a:ext uri="{FF2B5EF4-FFF2-40B4-BE49-F238E27FC236}">
                  <a16:creationId xmlns:a16="http://schemas.microsoft.com/office/drawing/2014/main" id="{2A4632D0-4487-4FE5-8AEB-0C5E089D49EB}"/>
                </a:ext>
              </a:extLst>
            </p:cNvPr>
            <p:cNvSpPr/>
            <p:nvPr/>
          </p:nvSpPr>
          <p:spPr>
            <a:xfrm>
              <a:off x="1635879" y="2137745"/>
              <a:ext cx="1030706" cy="973667"/>
            </a:xfrm>
            <a:prstGeom prst="roundRect">
              <a:avLst/>
            </a:prstGeom>
            <a:pattFill prst="ltUpDiag">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ea typeface="Calibri" charset="0"/>
                  <a:cs typeface="Calibri" charset="0"/>
                </a:rPr>
                <a:t>Raw Zone</a:t>
              </a:r>
            </a:p>
          </p:txBody>
        </p:sp>
        <p:sp>
          <p:nvSpPr>
            <p:cNvPr id="41" name="Rectangle: Rounded Corners 40">
              <a:extLst>
                <a:ext uri="{FF2B5EF4-FFF2-40B4-BE49-F238E27FC236}">
                  <a16:creationId xmlns:a16="http://schemas.microsoft.com/office/drawing/2014/main" id="{13F4AFE7-61D3-4657-8CF7-D8655BA2B08D}"/>
                </a:ext>
              </a:extLst>
            </p:cNvPr>
            <p:cNvSpPr/>
            <p:nvPr/>
          </p:nvSpPr>
          <p:spPr>
            <a:xfrm>
              <a:off x="1635879" y="1598209"/>
              <a:ext cx="3147356" cy="236601"/>
            </a:xfrm>
            <a:prstGeom prst="roundRect">
              <a:avLst/>
            </a:prstGeom>
            <a:pattFill prst="pct5">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cs typeface="Calibri" charset="0"/>
                </a:rPr>
                <a:t>User Zone</a:t>
              </a:r>
            </a:p>
          </p:txBody>
        </p:sp>
        <p:sp>
          <p:nvSpPr>
            <p:cNvPr id="42" name="Rectangle: Rounded Corners 41">
              <a:extLst>
                <a:ext uri="{FF2B5EF4-FFF2-40B4-BE49-F238E27FC236}">
                  <a16:creationId xmlns:a16="http://schemas.microsoft.com/office/drawing/2014/main" id="{1CC0BF79-39F1-43B0-8B51-1E4B73957C9C}"/>
                </a:ext>
              </a:extLst>
            </p:cNvPr>
            <p:cNvSpPr/>
            <p:nvPr/>
          </p:nvSpPr>
          <p:spPr>
            <a:xfrm>
              <a:off x="2687760" y="2137745"/>
              <a:ext cx="1038070" cy="973667"/>
            </a:xfrm>
            <a:prstGeom prst="roundRect">
              <a:avLst/>
            </a:prstGeom>
            <a:pattFill prst="ltUpDiag">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ea typeface="Calibri" charset="0"/>
                  <a:cs typeface="Calibri" charset="0"/>
                </a:rPr>
                <a:t>Refined Zone</a:t>
              </a:r>
            </a:p>
          </p:txBody>
        </p:sp>
        <p:sp>
          <p:nvSpPr>
            <p:cNvPr id="43" name="Rectangle 42">
              <a:extLst>
                <a:ext uri="{FF2B5EF4-FFF2-40B4-BE49-F238E27FC236}">
                  <a16:creationId xmlns:a16="http://schemas.microsoft.com/office/drawing/2014/main" id="{B8EAAE4F-294F-4C3F-A36E-2D06A9B930C4}"/>
                </a:ext>
              </a:extLst>
            </p:cNvPr>
            <p:cNvSpPr/>
            <p:nvPr/>
          </p:nvSpPr>
          <p:spPr bwMode="auto">
            <a:xfrm>
              <a:off x="1655103" y="2035327"/>
              <a:ext cx="3168194" cy="259687"/>
            </a:xfrm>
            <a:prstGeom prst="rect">
              <a:avLst/>
            </a:prstGeom>
            <a:noFill/>
            <a:ln w="571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spAutoFit/>
            </a:bodyPr>
            <a:lstStyle/>
            <a:p>
              <a:pPr defTabSz="514350" eaLnBrk="1" hangingPunct="1"/>
              <a:endParaRPr lang="en-US" sz="1350">
                <a:solidFill>
                  <a:srgbClr val="000000"/>
                </a:solidFill>
                <a:latin typeface="Arial Narrow" charset="0"/>
                <a:ea typeface="ＭＳ Ｐゴシック" charset="0"/>
              </a:endParaRPr>
            </a:p>
          </p:txBody>
        </p:sp>
        <p:sp>
          <p:nvSpPr>
            <p:cNvPr id="44" name="Rectangle 43">
              <a:extLst>
                <a:ext uri="{FF2B5EF4-FFF2-40B4-BE49-F238E27FC236}">
                  <a16:creationId xmlns:a16="http://schemas.microsoft.com/office/drawing/2014/main" id="{A27F4445-4FBB-4ACC-BCBF-041FB293ABD7}"/>
                </a:ext>
              </a:extLst>
            </p:cNvPr>
            <p:cNvSpPr/>
            <p:nvPr/>
          </p:nvSpPr>
          <p:spPr bwMode="auto">
            <a:xfrm>
              <a:off x="1654301" y="2715845"/>
              <a:ext cx="3182505" cy="312603"/>
            </a:xfrm>
            <a:prstGeom prst="rect">
              <a:avLst/>
            </a:prstGeom>
            <a:noFill/>
            <a:ln w="571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hangingPunct="1"/>
              <a:endParaRPr lang="en-US" sz="1350">
                <a:solidFill>
                  <a:srgbClr val="000000"/>
                </a:solidFill>
                <a:latin typeface="Arial Narrow" charset="0"/>
                <a:ea typeface="ＭＳ Ｐゴシック" charset="0"/>
              </a:endParaRPr>
            </a:p>
          </p:txBody>
        </p:sp>
        <p:sp>
          <p:nvSpPr>
            <p:cNvPr id="45" name="Rectangle: Rounded Corners 44">
              <a:extLst>
                <a:ext uri="{FF2B5EF4-FFF2-40B4-BE49-F238E27FC236}">
                  <a16:creationId xmlns:a16="http://schemas.microsoft.com/office/drawing/2014/main" id="{80DABF5B-DD24-4D5B-824B-020E99BE3971}"/>
                </a:ext>
              </a:extLst>
            </p:cNvPr>
            <p:cNvSpPr/>
            <p:nvPr/>
          </p:nvSpPr>
          <p:spPr>
            <a:xfrm>
              <a:off x="1632329" y="3145306"/>
              <a:ext cx="3147356" cy="236601"/>
            </a:xfrm>
            <a:prstGeom prst="roundRect">
              <a:avLst/>
            </a:prstGeom>
            <a:pattFill prst="ltUpDiag">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rPr>
                <a:t>Archival Zone</a:t>
              </a:r>
            </a:p>
          </p:txBody>
        </p:sp>
        <p:sp>
          <p:nvSpPr>
            <p:cNvPr id="46" name="Rectangle 238">
              <a:extLst>
                <a:ext uri="{FF2B5EF4-FFF2-40B4-BE49-F238E27FC236}">
                  <a16:creationId xmlns:a16="http://schemas.microsoft.com/office/drawing/2014/main" id="{05D5987B-8B79-4416-8389-5AFA14675D68}"/>
                </a:ext>
              </a:extLst>
            </p:cNvPr>
            <p:cNvSpPr/>
            <p:nvPr/>
          </p:nvSpPr>
          <p:spPr>
            <a:xfrm>
              <a:off x="1635879" y="1868299"/>
              <a:ext cx="3147356" cy="235289"/>
            </a:xfrm>
            <a:prstGeom prst="roundRect">
              <a:avLst/>
            </a:prstGeom>
            <a:pattFill prst="pct5">
              <a:fgClr>
                <a:srgbClr val="52ABD5"/>
              </a:fgClr>
              <a:bgClr>
                <a:srgbClr val="FFFFFF"/>
              </a:bgClr>
            </a:pattFill>
            <a:ln w="28575" cap="flat" cmpd="sng" algn="ctr">
              <a:solidFill>
                <a:srgbClr val="52ABD5"/>
              </a:solidFill>
              <a:prstDash val="solid"/>
              <a:miter lim="800000"/>
            </a:ln>
            <a:effectLst/>
          </p:spPr>
          <p:txBody>
            <a:bodyPr rtlCol="0" anchor="ctr" anchorCtr="0"/>
            <a:lstStyle/>
            <a:p>
              <a:pPr algn="ctr" defTabSz="385763" eaLnBrk="1" fontAlgn="auto" hangingPunct="1">
                <a:spcBef>
                  <a:spcPts val="0"/>
                </a:spcBef>
                <a:spcAft>
                  <a:spcPts val="0"/>
                </a:spcAft>
                <a:defRPr/>
              </a:pPr>
              <a:r>
                <a:rPr lang="en-US" sz="900" kern="0">
                  <a:solidFill>
                    <a:srgbClr val="000000"/>
                  </a:solidFill>
                  <a:latin typeface="Calibri" charset="0"/>
                  <a:ea typeface="Calibri" charset="0"/>
                  <a:cs typeface="Calibri" charset="0"/>
                </a:rPr>
                <a:t>Tenant Zone</a:t>
              </a:r>
            </a:p>
          </p:txBody>
        </p:sp>
        <p:sp>
          <p:nvSpPr>
            <p:cNvPr id="47" name="Rectangle: Rounded Corners 46">
              <a:extLst>
                <a:ext uri="{FF2B5EF4-FFF2-40B4-BE49-F238E27FC236}">
                  <a16:creationId xmlns:a16="http://schemas.microsoft.com/office/drawing/2014/main" id="{5714FDCC-4649-4DF6-A6A4-41F2B7F47F1C}"/>
                </a:ext>
              </a:extLst>
            </p:cNvPr>
            <p:cNvSpPr/>
            <p:nvPr/>
          </p:nvSpPr>
          <p:spPr bwMode="auto">
            <a:xfrm>
              <a:off x="1561130" y="1319771"/>
              <a:ext cx="3255761" cy="2261370"/>
            </a:xfrm>
            <a:prstGeom prst="roundRect">
              <a:avLst>
                <a:gd name="adj" fmla="val 4670"/>
              </a:avLst>
            </a:prstGeom>
            <a:noFill/>
            <a:ln w="9525" cap="flat" cmpd="sng" algn="ctr">
              <a:solidFill>
                <a:srgbClr val="00000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51435" tIns="25718" rIns="51435" bIns="25718" numCol="1" rtlCol="0" anchor="ctr" anchorCtr="0" compatLnSpc="1">
              <a:prstTxWarp prst="textNoShape">
                <a:avLst/>
              </a:prstTxWarp>
              <a:noAutofit/>
            </a:bodyPr>
            <a:lstStyle/>
            <a:p>
              <a:pPr defTabSz="514350" eaLnBrk="1" fontAlgn="auto" hangingPunct="1">
                <a:spcBef>
                  <a:spcPts val="0"/>
                </a:spcBef>
                <a:spcAft>
                  <a:spcPts val="0"/>
                </a:spcAft>
                <a:defRPr/>
              </a:pPr>
              <a:endParaRPr lang="en-US" sz="1013" kern="0">
                <a:solidFill>
                  <a:srgbClr val="000000"/>
                </a:solidFill>
                <a:latin typeface="Arial Narrow" charset="0"/>
                <a:ea typeface="ＭＳ Ｐゴシック" charset="0"/>
              </a:endParaRPr>
            </a:p>
          </p:txBody>
        </p:sp>
        <p:sp>
          <p:nvSpPr>
            <p:cNvPr id="48" name="TextBox 47">
              <a:extLst>
                <a:ext uri="{FF2B5EF4-FFF2-40B4-BE49-F238E27FC236}">
                  <a16:creationId xmlns:a16="http://schemas.microsoft.com/office/drawing/2014/main" id="{A8DDF8F2-482E-40D0-99C1-20249D5A6365}"/>
                </a:ext>
              </a:extLst>
            </p:cNvPr>
            <p:cNvSpPr txBox="1"/>
            <p:nvPr/>
          </p:nvSpPr>
          <p:spPr>
            <a:xfrm>
              <a:off x="2549855" y="1377999"/>
              <a:ext cx="1459865" cy="172967"/>
            </a:xfrm>
            <a:prstGeom prst="rect">
              <a:avLst/>
            </a:prstGeom>
            <a:noFill/>
          </p:spPr>
          <p:txBody>
            <a:bodyPr wrap="square" rtlCol="0">
              <a:spAutoFit/>
            </a:bodyPr>
            <a:lstStyle/>
            <a:p>
              <a:pPr defTabSz="514350" eaLnBrk="1" fontAlgn="auto" hangingPunct="1">
                <a:spcBef>
                  <a:spcPts val="0"/>
                </a:spcBef>
                <a:spcAft>
                  <a:spcPts val="0"/>
                </a:spcAft>
                <a:defRPr/>
              </a:pPr>
              <a:r>
                <a:rPr lang="en-US" sz="788" b="1" kern="0" dirty="0">
                  <a:solidFill>
                    <a:srgbClr val="000000"/>
                  </a:solidFill>
                  <a:latin typeface="Calibri" panose="020F0502020204030204" pitchFamily="34" charset="0"/>
                  <a:cs typeface="Calibri" panose="020F0502020204030204" pitchFamily="34" charset="0"/>
                </a:rPr>
                <a:t>Analytic Digital Foundation</a:t>
              </a:r>
            </a:p>
          </p:txBody>
        </p:sp>
      </p:grpSp>
    </p:spTree>
    <p:custDataLst>
      <p:tags r:id="rId1"/>
    </p:custDataLst>
    <p:extLst>
      <p:ext uri="{BB962C8B-B14F-4D97-AF65-F5344CB8AC3E}">
        <p14:creationId xmlns:p14="http://schemas.microsoft.com/office/powerpoint/2010/main" val="27348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Raw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21</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887353"/>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dirty="0">
                <a:solidFill>
                  <a:srgbClr val="000000"/>
                </a:solidFill>
                <a:latin typeface="+mn-lt"/>
                <a:cs typeface="Calibri" panose="020F0502020204030204" pitchFamily="34" charset="0"/>
              </a:rPr>
              <a:t>Characteristics</a:t>
            </a:r>
            <a:endParaRPr lang="en-US" sz="1000" kern="0" dirty="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dirty="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dirty="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022123"/>
            <a:ext cx="5875124" cy="601357"/>
            <a:chOff x="4842220" y="3380010"/>
            <a:chExt cx="3610404" cy="731986"/>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52"/>
              <a:ext cx="3610404" cy="590644"/>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00">
                  <a:latin typeface="+mn-lt"/>
                </a:rPr>
                <a:t>Data is organized by the </a:t>
              </a:r>
              <a:r>
                <a:rPr lang="en-US" sz="1000" b="1">
                  <a:latin typeface="+mn-lt"/>
                </a:rPr>
                <a:t>data source</a:t>
              </a:r>
              <a:r>
                <a:rPr lang="en-US" sz="1000">
                  <a:latin typeface="+mn-lt"/>
                </a:rPr>
                <a:t>, e.g., KPHC Clarity, </a:t>
              </a:r>
              <a:r>
                <a:rPr lang="en-US" sz="1000" err="1">
                  <a:latin typeface="+mn-lt"/>
                </a:rPr>
                <a:t>OneLink</a:t>
              </a:r>
              <a:r>
                <a:rPr lang="en-US" sz="1000">
                  <a:latin typeface="+mn-lt"/>
                </a:rPr>
                <a:t>.</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28408" y="3623480"/>
            <a:ext cx="5875122" cy="776996"/>
            <a:chOff x="390068" y="5176267"/>
            <a:chExt cx="3610404" cy="945778"/>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6"/>
              <a:ext cx="3610404" cy="797889"/>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00" b="1">
                  <a:latin typeface="+mn-lt"/>
                </a:rPr>
                <a:t>Supports varying latencies</a:t>
              </a:r>
              <a:r>
                <a:rPr lang="en-US" sz="1000">
                  <a:latin typeface="+mn-lt"/>
                </a:rPr>
                <a:t> of data integration, from daily batches to continuous real-time integration, and are scalable to support more aggressive data freshness based on the needs of the maturing organization.</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43901" y="5176267"/>
              <a:ext cx="1444076"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2"/>
            <a:ext cx="5875124" cy="763791"/>
            <a:chOff x="4842220" y="1335178"/>
            <a:chExt cx="3610404" cy="929705"/>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797889"/>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r>
                <a:rPr lang="en-US" sz="1000" kern="0">
                  <a:latin typeface="+mn-lt"/>
                  <a:cs typeface="Calibri" panose="020F0502020204030204" pitchFamily="34" charset="0"/>
                </a:rPr>
                <a:t>Volume, variety, and velocity are the dominant characteristics of data stored in the Raw Zone. This zone focuses on </a:t>
              </a:r>
              <a:r>
                <a:rPr lang="en-US" sz="1000" b="1" kern="0">
                  <a:latin typeface="+mn-lt"/>
                  <a:cs typeface="Calibri" panose="020F0502020204030204" pitchFamily="34" charset="0"/>
                </a:rPr>
                <a:t>rapid ingestion </a:t>
              </a:r>
              <a:r>
                <a:rPr lang="en-US" sz="1000" kern="0">
                  <a:latin typeface="+mn-lt"/>
                  <a:cs typeface="Calibri" panose="020F0502020204030204" pitchFamily="34" charset="0"/>
                </a:rPr>
                <a:t>(batch, near real time) of large amounts of a variety of data (structured, semi-structured and unstructured data). </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no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00" b="1" i="0" u="none" strike="noStrike" kern="1200" cap="none" spc="0" normalizeH="0" baseline="0" noProof="0" dirty="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endParaRPr lang="en-US" sz="1000"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300"/>
              </a:spcAft>
              <a:buClr>
                <a:srgbClr val="000000"/>
              </a:buClr>
              <a:defRPr/>
            </a:pPr>
            <a:r>
              <a:rPr lang="en-US" sz="1000" kern="0" dirty="0">
                <a:latin typeface="+mn-lt"/>
                <a:cs typeface="Calibri" panose="020F0502020204030204" pitchFamily="34" charset="0"/>
              </a:rPr>
              <a:t>The Raw Zone is a structure where </a:t>
            </a:r>
            <a:r>
              <a:rPr lang="en-US" sz="1000" b="1" kern="0" dirty="0">
                <a:latin typeface="+mn-lt"/>
                <a:cs typeface="Calibri" panose="020F0502020204030204" pitchFamily="34" charset="0"/>
              </a:rPr>
              <a:t>shared data </a:t>
            </a:r>
            <a:r>
              <a:rPr lang="en-US" sz="1000" kern="0" dirty="0">
                <a:latin typeface="+mn-lt"/>
                <a:cs typeface="Calibri" panose="020F0502020204030204" pitchFamily="34" charset="0"/>
              </a:rPr>
              <a:t>from data sources first land in the Analytic Digital Foundation for eventual processing into the Refined and Enriched Zones.</a:t>
            </a:r>
            <a:r>
              <a:rPr lang="en-US" sz="1000" b="1" dirty="0">
                <a:solidFill>
                  <a:srgbClr val="000000"/>
                </a:solidFill>
                <a:latin typeface="+mn-lt"/>
                <a:cs typeface="Calibri" panose="020F0502020204030204" pitchFamily="34" charset="0"/>
              </a:rPr>
              <a:t> </a:t>
            </a:r>
          </a:p>
          <a:p>
            <a:pPr marL="1588" lvl="1" defTabSz="488950" eaLnBrk="1" fontAlgn="auto" hangingPunct="1">
              <a:spcBef>
                <a:spcPts val="300"/>
              </a:spcBef>
              <a:spcAft>
                <a:spcPts val="300"/>
              </a:spcAft>
              <a:buClr>
                <a:srgbClr val="000000"/>
              </a:buClr>
              <a:defRPr/>
            </a:pPr>
            <a:r>
              <a:rPr lang="en-US" sz="1000" kern="0" dirty="0">
                <a:solidFill>
                  <a:srgbClr val="000000"/>
                </a:solidFill>
                <a:latin typeface="+mn-lt"/>
                <a:cs typeface="Calibri" panose="020F0502020204030204" pitchFamily="34" charset="0"/>
              </a:rPr>
              <a:t>The Raw Zone provides a structure where data from enterprise-level data sources can be acquired and stored in its </a:t>
            </a:r>
            <a:r>
              <a:rPr lang="en-US" sz="1000" b="1" kern="0" dirty="0">
                <a:solidFill>
                  <a:srgbClr val="000000"/>
                </a:solidFill>
                <a:latin typeface="+mn-lt"/>
                <a:cs typeface="Calibri" panose="020F0502020204030204" pitchFamily="34" charset="0"/>
              </a:rPr>
              <a:t>original Raw form </a:t>
            </a:r>
            <a:r>
              <a:rPr lang="en-US" sz="1000" kern="0" dirty="0">
                <a:solidFill>
                  <a:srgbClr val="000000"/>
                </a:solidFill>
                <a:latin typeface="+mn-lt"/>
                <a:cs typeface="Calibri" panose="020F0502020204030204" pitchFamily="34" charset="0"/>
              </a:rPr>
              <a:t>once, and used many times to support the data needs of tenants.</a:t>
            </a:r>
            <a:r>
              <a:rPr lang="en-US" sz="1000" kern="0" dirty="0">
                <a:latin typeface="+mn-lt"/>
                <a:cs typeface="Calibri" panose="020F0502020204030204" pitchFamily="34" charset="0"/>
              </a:rPr>
              <a:t>  </a:t>
            </a:r>
          </a:p>
        </p:txBody>
      </p:sp>
      <p:pic>
        <p:nvPicPr>
          <p:cNvPr id="27" name="Picture 26">
            <a:extLst>
              <a:ext uri="{FF2B5EF4-FFF2-40B4-BE49-F238E27FC236}">
                <a16:creationId xmlns:a16="http://schemas.microsoft.com/office/drawing/2014/main" id="{55759539-84DC-4DB9-BC2D-B99D304929B6}"/>
              </a:ext>
            </a:extLst>
          </p:cNvPr>
          <p:cNvPicPr>
            <a:picLocks noChangeAspect="1"/>
          </p:cNvPicPr>
          <p:nvPr/>
        </p:nvPicPr>
        <p:blipFill rotWithShape="1">
          <a:blip r:embed="rId4"/>
          <a:srcRect r="48165"/>
          <a:stretch/>
        </p:blipFill>
        <p:spPr>
          <a:xfrm>
            <a:off x="4990697" y="484835"/>
            <a:ext cx="1212832" cy="1416764"/>
          </a:xfrm>
          <a:prstGeom prst="rect">
            <a:avLst/>
          </a:prstGeom>
        </p:spPr>
      </p:pic>
    </p:spTree>
    <p:custDataLst>
      <p:tags r:id="rId1"/>
    </p:custDataLst>
    <p:extLst>
      <p:ext uri="{BB962C8B-B14F-4D97-AF65-F5344CB8AC3E}">
        <p14:creationId xmlns:p14="http://schemas.microsoft.com/office/powerpoint/2010/main" val="270324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Refined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22</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887353"/>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dirty="0">
                <a:solidFill>
                  <a:srgbClr val="000000"/>
                </a:solidFill>
                <a:latin typeface="+mn-lt"/>
                <a:cs typeface="Calibri" panose="020F0502020204030204" pitchFamily="34" charset="0"/>
              </a:rPr>
              <a:t>Characteristics</a:t>
            </a:r>
            <a:endParaRPr lang="en-US" sz="1000" kern="0" dirty="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dirty="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dirty="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dirty="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030351"/>
            <a:ext cx="5875124" cy="788643"/>
            <a:chOff x="4842220" y="3380010"/>
            <a:chExt cx="3610404" cy="959954"/>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51"/>
              <a:ext cx="3610404" cy="818613"/>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Data is organized by </a:t>
              </a:r>
              <a:r>
                <a:rPr lang="en-US" sz="1050" b="1">
                  <a:latin typeface="+mn-lt"/>
                </a:rPr>
                <a:t>information data domains </a:t>
              </a:r>
              <a:r>
                <a:rPr lang="en-US" sz="1050">
                  <a:latin typeface="+mn-lt"/>
                </a:rPr>
                <a:t>which logically group data based on functional categories of the business, e.g., claims, membership, care delivery.</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15806" y="3815516"/>
            <a:ext cx="5875122" cy="794022"/>
            <a:chOff x="390068" y="5176267"/>
            <a:chExt cx="3610404" cy="966502"/>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6"/>
              <a:ext cx="3610404" cy="818613"/>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b="1">
                  <a:latin typeface="+mn-lt"/>
                </a:rPr>
                <a:t>Supports different service levels </a:t>
              </a:r>
              <a:r>
                <a:rPr lang="en-US" sz="1050">
                  <a:latin typeface="+mn-lt"/>
                </a:rPr>
                <a:t>for data freshness driven by business goals. Time stamping and view constructs are used to support the multiple data freshness service levels.</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51645" y="5176267"/>
              <a:ext cx="1455997"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1"/>
            <a:ext cx="5875124" cy="780817"/>
            <a:chOff x="4842220" y="1335178"/>
            <a:chExt cx="3610404" cy="950430"/>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818614"/>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r>
                <a:rPr lang="en-US" sz="1050" kern="0">
                  <a:latin typeface="+mn-lt"/>
                  <a:cs typeface="Calibri" panose="020F0502020204030204" pitchFamily="34" charset="0"/>
                </a:rPr>
                <a:t>Volume is the dominant characteristic of data in the Refined Zone as all historical records are maintained. Velocity varies based on business goals to support the multiple data freshness service levels.</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solidFill>
            <a:schemeClr val="bg1"/>
          </a:solid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5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p>
          <a:p>
            <a:pPr marL="1588" lvl="1" defTabSz="488950" eaLnBrk="1" fontAlgn="auto" hangingPunct="1">
              <a:spcBef>
                <a:spcPts val="300"/>
              </a:spcBef>
              <a:spcAft>
                <a:spcPts val="300"/>
              </a:spcAft>
              <a:buClr>
                <a:srgbClr val="000000"/>
              </a:buClr>
              <a:defRPr/>
            </a:pPr>
            <a:r>
              <a:rPr lang="en-US" sz="1050" kern="0">
                <a:latin typeface="+mn-lt"/>
                <a:cs typeface="Calibri" panose="020F0502020204030204" pitchFamily="34" charset="0"/>
              </a:rPr>
              <a:t>The Refined Zone is a structure designed to store and deliver </a:t>
            </a:r>
            <a:r>
              <a:rPr lang="en-US" sz="1050" b="1" kern="0">
                <a:latin typeface="+mn-lt"/>
                <a:cs typeface="Calibri" panose="020F0502020204030204" pitchFamily="34" charset="0"/>
              </a:rPr>
              <a:t>shared data </a:t>
            </a:r>
            <a:r>
              <a:rPr lang="en-US" sz="1050" kern="0">
                <a:latin typeface="+mn-lt"/>
                <a:cs typeface="Calibri" panose="020F0502020204030204" pitchFamily="34" charset="0"/>
              </a:rPr>
              <a:t>that has been </a:t>
            </a:r>
            <a:r>
              <a:rPr lang="en-US" sz="1050" b="1" kern="0">
                <a:latin typeface="+mn-lt"/>
                <a:cs typeface="Calibri" panose="020F0502020204030204" pitchFamily="34" charset="0"/>
              </a:rPr>
              <a:t>prepared</a:t>
            </a:r>
            <a:r>
              <a:rPr lang="en-US" sz="1050" kern="0">
                <a:latin typeface="+mn-lt"/>
                <a:cs typeface="Calibri" panose="020F0502020204030204" pitchFamily="34" charset="0"/>
              </a:rPr>
              <a:t> for the use of all tenants.</a:t>
            </a:r>
          </a:p>
          <a:p>
            <a:pPr marL="1588" lvl="1" defTabSz="488950" eaLnBrk="1" fontAlgn="auto" hangingPunct="1">
              <a:spcBef>
                <a:spcPts val="300"/>
              </a:spcBef>
              <a:spcAft>
                <a:spcPts val="300"/>
              </a:spcAft>
              <a:buClr>
                <a:srgbClr val="000000"/>
              </a:buClr>
              <a:defRPr/>
            </a:pPr>
            <a:r>
              <a:rPr lang="en-US" sz="1050" kern="0">
                <a:solidFill>
                  <a:srgbClr val="000000"/>
                </a:solidFill>
                <a:latin typeface="+mn-lt"/>
                <a:cs typeface="Calibri" panose="020F0502020204030204" pitchFamily="34" charset="0"/>
              </a:rPr>
              <a:t>The Refined Zone provides a structure where data preparations needed by all tenants can be performed and </a:t>
            </a:r>
            <a:r>
              <a:rPr lang="en-US" sz="1050" b="1" kern="0">
                <a:solidFill>
                  <a:srgbClr val="000000"/>
                </a:solidFill>
                <a:latin typeface="+mn-lt"/>
                <a:cs typeface="Calibri" panose="020F0502020204030204" pitchFamily="34" charset="0"/>
              </a:rPr>
              <a:t>stored once, and used many times</a:t>
            </a:r>
            <a:r>
              <a:rPr lang="en-US" sz="1050" kern="0">
                <a:solidFill>
                  <a:srgbClr val="000000"/>
                </a:solidFill>
                <a:latin typeface="+mn-lt"/>
                <a:cs typeface="Calibri" panose="020F0502020204030204" pitchFamily="34" charset="0"/>
              </a:rPr>
              <a:t>.</a:t>
            </a:r>
          </a:p>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endParaRPr lang="en-US" sz="1050" kern="0">
              <a:solidFill>
                <a:srgbClr val="000000"/>
              </a:solidFill>
              <a:latin typeface="+mn-lt"/>
              <a:cs typeface="Calibri" panose="020F0502020204030204" pitchFamily="34" charset="0"/>
            </a:endParaRPr>
          </a:p>
        </p:txBody>
      </p:sp>
      <p:pic>
        <p:nvPicPr>
          <p:cNvPr id="16" name="Picture 15">
            <a:extLst>
              <a:ext uri="{FF2B5EF4-FFF2-40B4-BE49-F238E27FC236}">
                <a16:creationId xmlns:a16="http://schemas.microsoft.com/office/drawing/2014/main" id="{D6375748-F98A-4679-9ED9-1BFBBBE06A30}"/>
              </a:ext>
            </a:extLst>
          </p:cNvPr>
          <p:cNvPicPr>
            <a:picLocks noChangeAspect="1"/>
          </p:cNvPicPr>
          <p:nvPr/>
        </p:nvPicPr>
        <p:blipFill rotWithShape="1">
          <a:blip r:embed="rId2"/>
          <a:srcRect l="30348"/>
          <a:stretch/>
        </p:blipFill>
        <p:spPr>
          <a:xfrm>
            <a:off x="4978977" y="460175"/>
            <a:ext cx="1224552" cy="1441424"/>
          </a:xfrm>
          <a:prstGeom prst="rect">
            <a:avLst/>
          </a:prstGeom>
        </p:spPr>
      </p:pic>
    </p:spTree>
    <p:extLst>
      <p:ext uri="{BB962C8B-B14F-4D97-AF65-F5344CB8AC3E}">
        <p14:creationId xmlns:p14="http://schemas.microsoft.com/office/powerpoint/2010/main" val="68566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Enriched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23</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929947"/>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a:solidFill>
                  <a:srgbClr val="000000"/>
                </a:solidFill>
                <a:latin typeface="+mn-lt"/>
                <a:cs typeface="Calibri" panose="020F0502020204030204" pitchFamily="34" charset="0"/>
              </a:rPr>
              <a:t>Characteristics</a:t>
            </a:r>
            <a:endParaRPr lang="en-US" sz="1000" kern="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031183"/>
            <a:ext cx="5875124" cy="967415"/>
            <a:chOff x="4842220" y="3380010"/>
            <a:chExt cx="3610404" cy="1177557"/>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51"/>
              <a:ext cx="3610404" cy="1036216"/>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Data is organized by the </a:t>
              </a:r>
              <a:r>
                <a:rPr lang="en-US" sz="1050" b="1">
                  <a:latin typeface="+mn-lt"/>
                </a:rPr>
                <a:t>category of enrichment</a:t>
              </a:r>
              <a:r>
                <a:rPr lang="en-US" sz="1050">
                  <a:latin typeface="+mn-lt"/>
                </a:rPr>
                <a:t>, e.g., costed utilization (includes care delivery, health plan, medical group, IBNR, etc.), member month (includes product line, line of business, service area primary, member lookup, etc.).</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28408" y="3987808"/>
            <a:ext cx="5875122" cy="972794"/>
            <a:chOff x="390068" y="5176267"/>
            <a:chExt cx="3610404" cy="1184108"/>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6"/>
              <a:ext cx="3610404" cy="1036219"/>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Supports mostly </a:t>
              </a:r>
              <a:r>
                <a:rPr lang="en-US" sz="1050" b="1">
                  <a:latin typeface="+mn-lt"/>
                </a:rPr>
                <a:t>long-term decision making</a:t>
              </a:r>
              <a:r>
                <a:rPr lang="en-US" sz="1050">
                  <a:latin typeface="+mn-lt"/>
                </a:rPr>
                <a:t> where the stability of the data needs to match the grain of analysis. Calendar rollups (day, week, month, quarter, and year) are used instead of servicing each grain with its own set of tables.</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43901" y="5176267"/>
              <a:ext cx="1463741"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0"/>
            <a:ext cx="5875124" cy="780817"/>
            <a:chOff x="4842220" y="1335178"/>
            <a:chExt cx="3610404" cy="950431"/>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818615"/>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r>
                <a:rPr lang="en-US" sz="1050" kern="0">
                  <a:latin typeface="+mn-lt"/>
                  <a:cs typeface="Calibri" panose="020F0502020204030204" pitchFamily="34" charset="0"/>
                </a:rPr>
                <a:t>Veracity is the dominant characteristic of data in the Enriched Zone as it is needed to store </a:t>
              </a:r>
              <a:r>
                <a:rPr lang="en-US" sz="1050" b="1" kern="0">
                  <a:latin typeface="+mn-lt"/>
                  <a:cs typeface="Calibri" panose="020F0502020204030204" pitchFamily="34" charset="0"/>
                </a:rPr>
                <a:t>high quality data </a:t>
              </a:r>
              <a:r>
                <a:rPr lang="en-US" sz="1050" kern="0">
                  <a:latin typeface="+mn-lt"/>
                  <a:cs typeface="Calibri" panose="020F0502020204030204" pitchFamily="34" charset="0"/>
                </a:rPr>
                <a:t>for strategic decision making.</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no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5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p>
          <a:p>
            <a:pPr marL="1588" marR="0" lvl="1" indent="0" defTabSz="488950" rtl="0" eaLnBrk="1" fontAlgn="auto" latinLnBrk="0" hangingPunct="1">
              <a:lnSpc>
                <a:spcPct val="100000"/>
              </a:lnSpc>
              <a:spcBef>
                <a:spcPts val="300"/>
              </a:spcBef>
              <a:spcAft>
                <a:spcPts val="300"/>
              </a:spcAft>
              <a:buClr>
                <a:srgbClr val="000000"/>
              </a:buClr>
              <a:buSzTx/>
              <a:buFontTx/>
              <a:buNone/>
              <a:tabLst/>
              <a:defRPr/>
            </a:pPr>
            <a:r>
              <a:rPr lang="en-US" sz="1000" kern="0">
                <a:solidFill>
                  <a:srgbClr val="000000"/>
                </a:solidFill>
                <a:latin typeface="+mn-lt"/>
                <a:cs typeface="Calibri" panose="020F0502020204030204" pitchFamily="34" charset="0"/>
              </a:rPr>
              <a:t>The Enriched Zone is a structure designed to store and deliver newly derived </a:t>
            </a:r>
            <a:r>
              <a:rPr lang="en-US" sz="1000" b="1" kern="0">
                <a:solidFill>
                  <a:srgbClr val="000000"/>
                </a:solidFill>
                <a:latin typeface="+mn-lt"/>
                <a:cs typeface="Calibri" panose="020F0502020204030204" pitchFamily="34" charset="0"/>
              </a:rPr>
              <a:t>shared data</a:t>
            </a:r>
            <a:r>
              <a:rPr lang="en-US" sz="1000" kern="0">
                <a:solidFill>
                  <a:srgbClr val="000000"/>
                </a:solidFill>
                <a:latin typeface="+mn-lt"/>
                <a:cs typeface="Calibri" panose="020F0502020204030204" pitchFamily="34" charset="0"/>
              </a:rPr>
              <a:t>, generated by </a:t>
            </a:r>
            <a:r>
              <a:rPr lang="en-US" sz="1000" b="1" kern="0">
                <a:solidFill>
                  <a:srgbClr val="000000"/>
                </a:solidFill>
                <a:latin typeface="+mn-lt"/>
                <a:cs typeface="Calibri" panose="020F0502020204030204" pitchFamily="34" charset="0"/>
              </a:rPr>
              <a:t>manipulating</a:t>
            </a:r>
            <a:r>
              <a:rPr lang="en-US" sz="1000" kern="0">
                <a:solidFill>
                  <a:srgbClr val="000000"/>
                </a:solidFill>
                <a:latin typeface="+mn-lt"/>
                <a:cs typeface="Calibri" panose="020F0502020204030204" pitchFamily="34" charset="0"/>
              </a:rPr>
              <a:t> and blending data from the Raw and Refined Zones, for the use of all tenants.</a:t>
            </a:r>
            <a:endParaRPr lang="en-US" sz="1000" kern="0">
              <a:latin typeface="+mn-lt"/>
              <a:cs typeface="Calibri" panose="020F0502020204030204" pitchFamily="34" charset="0"/>
            </a:endParaRPr>
          </a:p>
          <a:p>
            <a:pPr marL="893" lvl="1" defTabSz="275035" eaLnBrk="1" fontAlgn="auto" hangingPunct="1">
              <a:spcBef>
                <a:spcPts val="0"/>
              </a:spcBef>
              <a:spcAft>
                <a:spcPts val="225"/>
              </a:spcAft>
              <a:buClr>
                <a:srgbClr val="99D5DD"/>
              </a:buClr>
              <a:defRPr/>
            </a:pPr>
            <a:r>
              <a:rPr lang="en-US" sz="1000" kern="0">
                <a:solidFill>
                  <a:srgbClr val="000000"/>
                </a:solidFill>
                <a:latin typeface="+mn-lt"/>
                <a:cs typeface="Calibri" panose="020F0502020204030204" pitchFamily="34" charset="0"/>
              </a:rPr>
              <a:t>The Enriched Zone provides a structure where </a:t>
            </a:r>
            <a:r>
              <a:rPr lang="en-US" sz="1000" b="1" kern="0">
                <a:solidFill>
                  <a:srgbClr val="000000"/>
                </a:solidFill>
                <a:latin typeface="+mn-lt"/>
                <a:cs typeface="Calibri" panose="020F0502020204030204" pitchFamily="34" charset="0"/>
              </a:rPr>
              <a:t>common enrichments </a:t>
            </a:r>
            <a:r>
              <a:rPr lang="en-US" sz="1000" kern="0">
                <a:solidFill>
                  <a:srgbClr val="000000"/>
                </a:solidFill>
                <a:latin typeface="+mn-lt"/>
                <a:cs typeface="Calibri" panose="020F0502020204030204" pitchFamily="34" charset="0"/>
              </a:rPr>
              <a:t>can be developed and stored once, and used many times. Sharing common enrichments improves the consistency of information produced </a:t>
            </a:r>
            <a:r>
              <a:rPr lang="en-US" sz="1000" b="1" kern="0">
                <a:solidFill>
                  <a:srgbClr val="000000"/>
                </a:solidFill>
                <a:latin typeface="+mn-lt"/>
                <a:cs typeface="Calibri" panose="020F0502020204030204" pitchFamily="34" charset="0"/>
              </a:rPr>
              <a:t>across the tenants</a:t>
            </a:r>
            <a:r>
              <a:rPr lang="en-US" sz="1000" kern="0">
                <a:solidFill>
                  <a:srgbClr val="000000"/>
                </a:solidFill>
                <a:latin typeface="+mn-lt"/>
                <a:cs typeface="Calibri" panose="020F0502020204030204" pitchFamily="34" charset="0"/>
              </a:rPr>
              <a:t>.</a:t>
            </a:r>
          </a:p>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endParaRPr lang="en-US" sz="1050" kern="0">
              <a:solidFill>
                <a:srgbClr val="000000"/>
              </a:solidFill>
              <a:latin typeface="+mn-lt"/>
              <a:cs typeface="Calibri" panose="020F0502020204030204" pitchFamily="34" charset="0"/>
            </a:endParaRPr>
          </a:p>
        </p:txBody>
      </p:sp>
      <p:pic>
        <p:nvPicPr>
          <p:cNvPr id="17" name="Picture 16">
            <a:extLst>
              <a:ext uri="{FF2B5EF4-FFF2-40B4-BE49-F238E27FC236}">
                <a16:creationId xmlns:a16="http://schemas.microsoft.com/office/drawing/2014/main" id="{07008CF7-139A-4B01-AE13-CCCA9F393002}"/>
              </a:ext>
            </a:extLst>
          </p:cNvPr>
          <p:cNvPicPr>
            <a:picLocks noChangeAspect="1"/>
          </p:cNvPicPr>
          <p:nvPr/>
        </p:nvPicPr>
        <p:blipFill rotWithShape="1">
          <a:blip r:embed="rId2"/>
          <a:srcRect l="30423"/>
          <a:stretch/>
        </p:blipFill>
        <p:spPr>
          <a:xfrm>
            <a:off x="5002386" y="497454"/>
            <a:ext cx="1201144" cy="1415394"/>
          </a:xfrm>
          <a:prstGeom prst="rect">
            <a:avLst/>
          </a:prstGeom>
        </p:spPr>
      </p:pic>
    </p:spTree>
    <p:extLst>
      <p:ext uri="{BB962C8B-B14F-4D97-AF65-F5344CB8AC3E}">
        <p14:creationId xmlns:p14="http://schemas.microsoft.com/office/powerpoint/2010/main" val="630379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Tenant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24</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985293"/>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a:solidFill>
                  <a:srgbClr val="000000"/>
                </a:solidFill>
                <a:latin typeface="+mn-lt"/>
                <a:cs typeface="Calibri" panose="020F0502020204030204" pitchFamily="34" charset="0"/>
              </a:rPr>
              <a:t>Characteristics</a:t>
            </a:r>
            <a:endParaRPr lang="en-US" sz="1000" kern="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567587"/>
            <a:ext cx="5875124" cy="805668"/>
            <a:chOff x="4842220" y="3380010"/>
            <a:chExt cx="3610404" cy="980675"/>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51"/>
              <a:ext cx="3610404" cy="839334"/>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Data is organized by the </a:t>
              </a:r>
              <a:r>
                <a:rPr lang="en-US" sz="1050" b="1">
                  <a:latin typeface="+mn-lt"/>
                </a:rPr>
                <a:t>tenant domain</a:t>
              </a:r>
              <a:r>
                <a:rPr lang="en-US" sz="1050">
                  <a:latin typeface="+mn-lt"/>
                </a:rPr>
                <a:t>, e.g., profitability reporting and cost, revenue management analytics, sales and marketing analytics.</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28408" y="4372930"/>
            <a:ext cx="5875122" cy="623764"/>
            <a:chOff x="390068" y="5176265"/>
            <a:chExt cx="3610404" cy="759260"/>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6"/>
              <a:ext cx="3610404" cy="611369"/>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Data freshness is driven by the tenant goals</a:t>
              </a:r>
              <a:r>
                <a:rPr lang="en-US" sz="1050"/>
                <a:t>.</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43901" y="5176265"/>
              <a:ext cx="1463741"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0"/>
            <a:ext cx="5875124" cy="1317134"/>
            <a:chOff x="4842220" y="1335178"/>
            <a:chExt cx="3610404" cy="1603250"/>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1471434"/>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r>
                <a:rPr lang="en-US" sz="1050" kern="0">
                  <a:latin typeface="+mn-lt"/>
                  <a:cs typeface="Calibri" panose="020F0502020204030204" pitchFamily="34" charset="0"/>
                </a:rPr>
                <a:t>Generally veracity is the dominant characteristic of data in the Tenant Zone as different types of data that is required for </a:t>
              </a:r>
              <a:r>
                <a:rPr lang="en-US" sz="1050" b="1" kern="0">
                  <a:latin typeface="+mn-lt"/>
                  <a:cs typeface="Calibri" panose="020F0502020204030204" pitchFamily="34" charset="0"/>
                </a:rPr>
                <a:t>use cases of specific tenant</a:t>
              </a:r>
              <a:r>
                <a:rPr lang="en-US" sz="1050" kern="0">
                  <a:latin typeface="+mn-lt"/>
                  <a:cs typeface="Calibri" panose="020F0502020204030204" pitchFamily="34" charset="0"/>
                </a:rPr>
                <a:t>. However, volume, variety, and velocity are dependent on Tenant use cases. In order to make data accessible to users, data is predominantly stored using pre-defined format / schemas (schema-on-write approach). However, tenant specific data from external sources can also be stored using schema-on-read approach. </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no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5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p>
          <a:p>
            <a:pPr marL="1588" lvl="1" defTabSz="488950" eaLnBrk="1" fontAlgn="auto" hangingPunct="1">
              <a:spcBef>
                <a:spcPts val="0"/>
              </a:spcBef>
              <a:spcAft>
                <a:spcPts val="300"/>
              </a:spcAft>
              <a:buClr>
                <a:srgbClr val="FFFFFF">
                  <a:lumMod val="85000"/>
                </a:srgbClr>
              </a:buClr>
              <a:defRPr/>
            </a:pPr>
            <a:r>
              <a:rPr lang="en-US" sz="1050" kern="0">
                <a:latin typeface="+mn-lt"/>
                <a:cs typeface="Calibri" panose="020F0502020204030204" pitchFamily="34" charset="0"/>
              </a:rPr>
              <a:t>The Tenant Zone is a structure designed to store and deliver data </a:t>
            </a:r>
            <a:r>
              <a:rPr lang="en-US" sz="1050" b="1" kern="0">
                <a:latin typeface="+mn-lt"/>
                <a:cs typeface="Calibri" panose="020F0502020204030204" pitchFamily="34" charset="0"/>
              </a:rPr>
              <a:t>produced by tenants </a:t>
            </a:r>
            <a:r>
              <a:rPr lang="en-US" sz="1050" kern="0">
                <a:latin typeface="+mn-lt"/>
                <a:cs typeface="Calibri" panose="020F0502020204030204" pitchFamily="34" charset="0"/>
              </a:rPr>
              <a:t>for their users to consume.</a:t>
            </a:r>
          </a:p>
          <a:p>
            <a:pPr marL="1588" lvl="1" defTabSz="488950" eaLnBrk="1" fontAlgn="auto" hangingPunct="1">
              <a:spcBef>
                <a:spcPts val="0"/>
              </a:spcBef>
              <a:spcAft>
                <a:spcPts val="400"/>
              </a:spcAft>
              <a:buClr>
                <a:srgbClr val="99D5DD"/>
              </a:buClr>
              <a:defRPr/>
            </a:pPr>
            <a:r>
              <a:rPr lang="en-US" sz="1050" kern="0">
                <a:solidFill>
                  <a:srgbClr val="000000"/>
                </a:solidFill>
                <a:latin typeface="+mn-lt"/>
                <a:cs typeface="Calibri" panose="020F0502020204030204" pitchFamily="34" charset="0"/>
              </a:rPr>
              <a:t>The Tenant Zone provides a structure that is optimized for the </a:t>
            </a:r>
            <a:r>
              <a:rPr lang="en-US" sz="1050" b="1" kern="0">
                <a:solidFill>
                  <a:srgbClr val="000000"/>
                </a:solidFill>
                <a:latin typeface="+mn-lt"/>
                <a:cs typeface="Calibri" panose="020F0502020204030204" pitchFamily="34" charset="0"/>
              </a:rPr>
              <a:t>delivery of analytics solutions </a:t>
            </a:r>
            <a:r>
              <a:rPr lang="en-US" sz="1050" kern="0">
                <a:solidFill>
                  <a:srgbClr val="000000"/>
                </a:solidFill>
                <a:latin typeface="+mn-lt"/>
                <a:cs typeface="Calibri" panose="020F0502020204030204" pitchFamily="34" charset="0"/>
              </a:rPr>
              <a:t>while the Raw and Refined Zones are optimized for the acquisition and preparation of data for reuse (separation of concerns).</a:t>
            </a:r>
          </a:p>
        </p:txBody>
      </p:sp>
      <p:pic>
        <p:nvPicPr>
          <p:cNvPr id="16" name="Picture 15">
            <a:extLst>
              <a:ext uri="{FF2B5EF4-FFF2-40B4-BE49-F238E27FC236}">
                <a16:creationId xmlns:a16="http://schemas.microsoft.com/office/drawing/2014/main" id="{4C38012A-614B-46AC-9722-EFC026A11A06}"/>
              </a:ext>
            </a:extLst>
          </p:cNvPr>
          <p:cNvPicPr>
            <a:picLocks noChangeAspect="1"/>
          </p:cNvPicPr>
          <p:nvPr/>
        </p:nvPicPr>
        <p:blipFill rotWithShape="1">
          <a:blip r:embed="rId3"/>
          <a:srcRect l="30406"/>
          <a:stretch/>
        </p:blipFill>
        <p:spPr>
          <a:xfrm>
            <a:off x="5002087" y="529935"/>
            <a:ext cx="1201443" cy="1415394"/>
          </a:xfrm>
          <a:prstGeom prst="rect">
            <a:avLst/>
          </a:prstGeom>
        </p:spPr>
      </p:pic>
    </p:spTree>
    <p:custDataLst>
      <p:tags r:id="rId1"/>
    </p:custDataLst>
    <p:extLst>
      <p:ext uri="{BB962C8B-B14F-4D97-AF65-F5344CB8AC3E}">
        <p14:creationId xmlns:p14="http://schemas.microsoft.com/office/powerpoint/2010/main" val="2124062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User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25</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887353"/>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a:solidFill>
                  <a:srgbClr val="000000"/>
                </a:solidFill>
                <a:latin typeface="+mn-lt"/>
                <a:cs typeface="Calibri" panose="020F0502020204030204" pitchFamily="34" charset="0"/>
              </a:rPr>
              <a:t>Characteristics</a:t>
            </a:r>
            <a:endParaRPr lang="en-US" sz="1000" kern="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019415"/>
            <a:ext cx="5875124" cy="595680"/>
            <a:chOff x="4842220" y="3380010"/>
            <a:chExt cx="3610404" cy="725073"/>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49"/>
              <a:ext cx="3610404" cy="583734"/>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marL="893" lvl="1" defTabSz="275035">
                <a:spcBef>
                  <a:spcPts val="169"/>
                </a:spcBef>
                <a:defRPr/>
              </a:pPr>
              <a:r>
                <a:rPr lang="en-US" sz="1050">
                  <a:solidFill>
                    <a:srgbClr val="000000"/>
                  </a:solidFill>
                  <a:latin typeface="+mn-lt"/>
                </a:rPr>
                <a:t>Data organization is </a:t>
              </a:r>
              <a:r>
                <a:rPr lang="en-US" sz="1050" b="1">
                  <a:solidFill>
                    <a:srgbClr val="000000"/>
                  </a:solidFill>
                  <a:latin typeface="+mn-lt"/>
                </a:rPr>
                <a:t>highly personalized </a:t>
              </a:r>
              <a:r>
                <a:rPr lang="en-US" sz="1050">
                  <a:solidFill>
                    <a:srgbClr val="000000"/>
                  </a:solidFill>
                  <a:latin typeface="+mn-lt"/>
                </a:rPr>
                <a:t>and based on an individual's use case requirements.</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15806" y="3630536"/>
            <a:ext cx="5875122" cy="623764"/>
            <a:chOff x="390068" y="5176265"/>
            <a:chExt cx="3610404" cy="759260"/>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6"/>
              <a:ext cx="3610404" cy="611369"/>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lvl="1"/>
              <a:r>
                <a:rPr lang="en-US" sz="1050">
                  <a:latin typeface="+mn-lt"/>
                </a:rPr>
                <a:t>Data freshness is driven by the user goals</a:t>
              </a:r>
              <a:r>
                <a:rPr lang="en-US" sz="1050"/>
                <a:t>.</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43901" y="5176265"/>
              <a:ext cx="1463741"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1"/>
            <a:ext cx="5875124" cy="766628"/>
            <a:chOff x="4842220" y="1335178"/>
            <a:chExt cx="3610404" cy="933159"/>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801343"/>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893" lvl="1" defTabSz="275035" eaLnBrk="1" fontAlgn="auto" hangingPunct="1">
                <a:spcBef>
                  <a:spcPts val="169"/>
                </a:spcBef>
                <a:spcAft>
                  <a:spcPts val="0"/>
                </a:spcAft>
                <a:buClr>
                  <a:srgbClr val="000000"/>
                </a:buClr>
                <a:defRPr/>
              </a:pPr>
              <a:r>
                <a:rPr lang="en-US" sz="1050" kern="0">
                  <a:solidFill>
                    <a:srgbClr val="000000"/>
                  </a:solidFill>
                  <a:latin typeface="+mn-lt"/>
                  <a:cs typeface="Calibri" panose="020F0502020204030204" pitchFamily="34" charset="0"/>
                </a:rPr>
                <a:t>Variety is the dominant characteristic of the User Zone as it allows qualified users to bring in different types of data, either from Refined, Enriched, Tenant, or user specific data, for the purpose of exploratory analysis. </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no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5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p>
          <a:p>
            <a:pPr marL="893" lvl="1" defTabSz="275035" eaLnBrk="1" fontAlgn="auto" hangingPunct="1">
              <a:spcBef>
                <a:spcPts val="0"/>
              </a:spcBef>
              <a:spcAft>
                <a:spcPts val="169"/>
              </a:spcAft>
              <a:buClr>
                <a:srgbClr val="FFFFFF">
                  <a:lumMod val="85000"/>
                </a:srgbClr>
              </a:buClr>
              <a:defRPr/>
            </a:pPr>
            <a:r>
              <a:rPr lang="en-US" sz="1050" kern="0">
                <a:solidFill>
                  <a:srgbClr val="000000"/>
                </a:solidFill>
                <a:latin typeface="+mn-lt"/>
                <a:cs typeface="Calibri" panose="020F0502020204030204" pitchFamily="34" charset="0"/>
              </a:rPr>
              <a:t>The User Zone is a structure where </a:t>
            </a:r>
            <a:r>
              <a:rPr lang="en-US" sz="1050" b="1" kern="0">
                <a:solidFill>
                  <a:srgbClr val="000000"/>
                </a:solidFill>
                <a:latin typeface="+mn-lt"/>
                <a:cs typeface="Calibri" panose="020F0502020204030204" pitchFamily="34" charset="0"/>
              </a:rPr>
              <a:t>advanced users </a:t>
            </a:r>
            <a:r>
              <a:rPr lang="en-US" sz="1050" kern="0">
                <a:solidFill>
                  <a:srgbClr val="000000"/>
                </a:solidFill>
                <a:latin typeface="+mn-lt"/>
                <a:cs typeface="Calibri" panose="020F0502020204030204" pitchFamily="34" charset="0"/>
              </a:rPr>
              <a:t>(e.g., data scientists) can introduce their own data needed to perform </a:t>
            </a:r>
            <a:r>
              <a:rPr lang="en-US" sz="1050" b="1" kern="0">
                <a:solidFill>
                  <a:srgbClr val="000000"/>
                </a:solidFill>
                <a:latin typeface="+mn-lt"/>
                <a:cs typeface="Calibri" panose="020F0502020204030204" pitchFamily="34" charset="0"/>
              </a:rPr>
              <a:t>exploratory</a:t>
            </a:r>
            <a:r>
              <a:rPr lang="en-US" sz="1050" kern="0">
                <a:solidFill>
                  <a:srgbClr val="000000"/>
                </a:solidFill>
                <a:latin typeface="+mn-lt"/>
                <a:cs typeface="Calibri" panose="020F0502020204030204" pitchFamily="34" charset="0"/>
              </a:rPr>
              <a:t> data science and analysis.</a:t>
            </a:r>
          </a:p>
          <a:p>
            <a:pPr marL="893" lvl="1" defTabSz="275035" eaLnBrk="1" fontAlgn="auto" hangingPunct="1">
              <a:spcBef>
                <a:spcPts val="0"/>
              </a:spcBef>
              <a:spcAft>
                <a:spcPts val="225"/>
              </a:spcAft>
              <a:buClr>
                <a:srgbClr val="99D5DD"/>
              </a:buClr>
              <a:defRPr/>
            </a:pPr>
            <a:r>
              <a:rPr lang="en-US" sz="1050" kern="0">
                <a:solidFill>
                  <a:srgbClr val="000000"/>
                </a:solidFill>
                <a:latin typeface="+mn-lt"/>
                <a:cs typeface="Calibri" panose="020F0502020204030204" pitchFamily="34" charset="0"/>
              </a:rPr>
              <a:t>Successful data science efforts can be operationalized to use the Raw, Refined, and Enriched Zones for broader consumption by tenants.</a:t>
            </a:r>
            <a:endParaRPr lang="en-US" sz="1050" kern="0">
              <a:solidFill>
                <a:srgbClr val="000000"/>
              </a:solidFill>
              <a:latin typeface="+mn-lt"/>
            </a:endParaRPr>
          </a:p>
        </p:txBody>
      </p:sp>
      <p:pic>
        <p:nvPicPr>
          <p:cNvPr id="17" name="Picture 16">
            <a:extLst>
              <a:ext uri="{FF2B5EF4-FFF2-40B4-BE49-F238E27FC236}">
                <a16:creationId xmlns:a16="http://schemas.microsoft.com/office/drawing/2014/main" id="{8B9B13A6-5BDB-42E6-8832-BDB03F2AE693}"/>
              </a:ext>
            </a:extLst>
          </p:cNvPr>
          <p:cNvPicPr>
            <a:picLocks noChangeAspect="1"/>
          </p:cNvPicPr>
          <p:nvPr/>
        </p:nvPicPr>
        <p:blipFill rotWithShape="1">
          <a:blip r:embed="rId3"/>
          <a:srcRect l="30239"/>
          <a:stretch/>
        </p:blipFill>
        <p:spPr>
          <a:xfrm>
            <a:off x="4999207" y="512991"/>
            <a:ext cx="1204323" cy="1415395"/>
          </a:xfrm>
          <a:prstGeom prst="rect">
            <a:avLst/>
          </a:prstGeom>
        </p:spPr>
      </p:pic>
    </p:spTree>
    <p:custDataLst>
      <p:tags r:id="rId1"/>
    </p:custDataLst>
    <p:extLst>
      <p:ext uri="{BB962C8B-B14F-4D97-AF65-F5344CB8AC3E}">
        <p14:creationId xmlns:p14="http://schemas.microsoft.com/office/powerpoint/2010/main" val="40726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1CD1-B72B-4A6E-9F6E-8F5309C6F46E}"/>
              </a:ext>
            </a:extLst>
          </p:cNvPr>
          <p:cNvSpPr>
            <a:spLocks noGrp="1"/>
          </p:cNvSpPr>
          <p:nvPr>
            <p:ph type="title"/>
          </p:nvPr>
        </p:nvSpPr>
        <p:spPr/>
        <p:txBody>
          <a:bodyPr/>
          <a:lstStyle/>
          <a:p>
            <a:r>
              <a:rPr lang="en-US"/>
              <a:t>Archival Zone</a:t>
            </a:r>
          </a:p>
        </p:txBody>
      </p:sp>
      <p:sp>
        <p:nvSpPr>
          <p:cNvPr id="3" name="Slide Number Placeholder 2">
            <a:extLst>
              <a:ext uri="{FF2B5EF4-FFF2-40B4-BE49-F238E27FC236}">
                <a16:creationId xmlns:a16="http://schemas.microsoft.com/office/drawing/2014/main" id="{920F51E6-3588-4C53-AB9A-38D5B29E6EFE}"/>
              </a:ext>
            </a:extLst>
          </p:cNvPr>
          <p:cNvSpPr>
            <a:spLocks noGrp="1"/>
          </p:cNvSpPr>
          <p:nvPr>
            <p:ph type="sldNum" sz="quarter" idx="4"/>
          </p:nvPr>
        </p:nvSpPr>
        <p:spPr>
          <a:xfrm>
            <a:off x="2909992" y="4916270"/>
            <a:ext cx="1222976" cy="253916"/>
          </a:xfrm>
        </p:spPr>
        <p:txBody>
          <a:bodyPr/>
          <a:lstStyle/>
          <a:p>
            <a:pPr>
              <a:defRPr/>
            </a:pPr>
            <a:r>
              <a:rPr lang="en-US" altLang="en-US" sz="1000">
                <a:latin typeface="+mn-lt"/>
              </a:rPr>
              <a:t>::  </a:t>
            </a:r>
            <a:fld id="{53E68406-C1E0-4E33-86B1-64ADBA32BFC5}" type="slidenum">
              <a:rPr lang="en-US" altLang="en-US" sz="1000" smtClean="0">
                <a:latin typeface="+mn-lt"/>
              </a:rPr>
              <a:pPr>
                <a:defRPr/>
              </a:pPr>
              <a:t>26</a:t>
            </a:fld>
            <a:r>
              <a:rPr lang="en-US" altLang="en-US" sz="1000">
                <a:latin typeface="+mn-lt"/>
              </a:rPr>
              <a:t>  ::</a:t>
            </a:r>
          </a:p>
        </p:txBody>
      </p:sp>
      <p:sp>
        <p:nvSpPr>
          <p:cNvPr id="4" name="Rounded Rectangle 123">
            <a:extLst>
              <a:ext uri="{FF2B5EF4-FFF2-40B4-BE49-F238E27FC236}">
                <a16:creationId xmlns:a16="http://schemas.microsoft.com/office/drawing/2014/main" id="{C1DDB6B5-FBB3-49C5-83F0-B5F6ED33AD43}"/>
              </a:ext>
            </a:extLst>
          </p:cNvPr>
          <p:cNvSpPr/>
          <p:nvPr/>
        </p:nvSpPr>
        <p:spPr>
          <a:xfrm>
            <a:off x="91319" y="2028917"/>
            <a:ext cx="6324096" cy="2887353"/>
          </a:xfrm>
          <a:prstGeom prst="roundRect">
            <a:avLst>
              <a:gd name="adj" fmla="val 10178"/>
            </a:avLst>
          </a:prstGeom>
          <a:solidFill>
            <a:schemeClr val="bg2">
              <a:lumMod val="20000"/>
              <a:lumOff val="80000"/>
            </a:schemeClr>
          </a:solidFill>
          <a:ln w="12700" cap="flat" cmpd="sng" algn="ctr">
            <a:noFill/>
            <a:prstDash val="solid"/>
          </a:ln>
          <a:effectLst/>
        </p:spPr>
        <p:txBody>
          <a:bodyPr wrap="square" lIns="274320" tIns="0" rIns="91440" bIns="91440" rtlCol="0" anchor="t">
            <a:noAutofit/>
          </a:bodyPr>
          <a:lstStyle/>
          <a:p>
            <a:pPr marL="1588" lvl="1" algn="ctr" defTabSz="488950" eaLnBrk="1" fontAlgn="auto" hangingPunct="1">
              <a:spcBef>
                <a:spcPts val="300"/>
              </a:spcBef>
              <a:spcAft>
                <a:spcPts val="0"/>
              </a:spcAft>
              <a:buClr>
                <a:srgbClr val="000000"/>
              </a:buClr>
              <a:defRPr/>
            </a:pPr>
            <a:r>
              <a:rPr lang="en-US" sz="1000" b="1">
                <a:solidFill>
                  <a:srgbClr val="000000"/>
                </a:solidFill>
                <a:latin typeface="+mn-lt"/>
                <a:cs typeface="Calibri" panose="020F0502020204030204" pitchFamily="34" charset="0"/>
              </a:rPr>
              <a:t>Characteristics</a:t>
            </a:r>
            <a:endParaRPr lang="en-US" sz="1000" kern="0">
              <a:solidFill>
                <a:srgbClr val="000000"/>
              </a:solidFill>
              <a:latin typeface="+mn-lt"/>
              <a:cs typeface="Calibri" panose="020F0502020204030204" pitchFamily="34" charset="0"/>
            </a:endParaRPr>
          </a:p>
          <a:p>
            <a:pPr marL="1588" marR="0" lvl="1" indent="0" algn="ctr" defTabSz="488950" rtl="0" eaLnBrk="1" fontAlgn="auto" latinLnBrk="0" hangingPunct="1">
              <a:lnSpc>
                <a:spcPct val="100000"/>
              </a:lnSpc>
              <a:spcBef>
                <a:spcPts val="300"/>
              </a:spcBef>
              <a:spcAft>
                <a:spcPts val="0"/>
              </a:spcAft>
              <a:buClr>
                <a:srgbClr val="000000"/>
              </a:buClr>
              <a:buSzTx/>
              <a:buFontTx/>
              <a:buNone/>
              <a:tabLst/>
              <a:defRPr/>
            </a:pPr>
            <a:r>
              <a:rPr kumimoji="0" lang="en-US" sz="100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 </a:t>
            </a: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kumimoji="0" lang="en-US" sz="1000" b="0" i="0" u="none" strike="noStrike" kern="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a:p>
            <a:pPr marL="1588" lvl="1" defTabSz="488950" eaLnBrk="1" fontAlgn="auto" hangingPunct="1">
              <a:spcBef>
                <a:spcPts val="300"/>
              </a:spcBef>
              <a:spcAft>
                <a:spcPts val="0"/>
              </a:spcAft>
              <a:buClr>
                <a:srgbClr val="000000"/>
              </a:buClr>
              <a:defRPr/>
            </a:pPr>
            <a:endParaRPr lang="en-US" sz="1000" b="1" kern="0">
              <a:solidFill>
                <a:srgbClr val="000000"/>
              </a:solidFill>
              <a:latin typeface="+mn-lt"/>
              <a:cs typeface="Calibri" panose="020F0502020204030204" pitchFamily="34" charset="0"/>
            </a:endParaRPr>
          </a:p>
        </p:txBody>
      </p:sp>
      <p:grpSp>
        <p:nvGrpSpPr>
          <p:cNvPr id="7" name="Group 6">
            <a:extLst>
              <a:ext uri="{FF2B5EF4-FFF2-40B4-BE49-F238E27FC236}">
                <a16:creationId xmlns:a16="http://schemas.microsoft.com/office/drawing/2014/main" id="{0B6D2D1B-C49F-4462-A9CF-2632A112F3A6}"/>
              </a:ext>
            </a:extLst>
          </p:cNvPr>
          <p:cNvGrpSpPr/>
          <p:nvPr/>
        </p:nvGrpSpPr>
        <p:grpSpPr>
          <a:xfrm>
            <a:off x="328407" y="3199997"/>
            <a:ext cx="5875124" cy="595680"/>
            <a:chOff x="4842220" y="3380010"/>
            <a:chExt cx="3610404" cy="725073"/>
          </a:xfrm>
        </p:grpSpPr>
        <p:sp>
          <p:nvSpPr>
            <p:cNvPr id="8" name="TextBox 7">
              <a:extLst>
                <a:ext uri="{FF2B5EF4-FFF2-40B4-BE49-F238E27FC236}">
                  <a16:creationId xmlns:a16="http://schemas.microsoft.com/office/drawing/2014/main" id="{BAAF08B2-394B-4F13-85DD-F82FE2E9BAE1}"/>
                </a:ext>
              </a:extLst>
            </p:cNvPr>
            <p:cNvSpPr txBox="1"/>
            <p:nvPr/>
          </p:nvSpPr>
          <p:spPr>
            <a:xfrm>
              <a:off x="4842220" y="3521349"/>
              <a:ext cx="3610404" cy="583734"/>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marL="893" lvl="1" defTabSz="275035">
                <a:spcBef>
                  <a:spcPts val="169"/>
                </a:spcBef>
                <a:defRPr/>
              </a:pPr>
              <a:r>
                <a:rPr lang="en-US" sz="1050">
                  <a:solidFill>
                    <a:srgbClr val="000000"/>
                  </a:solidFill>
                  <a:latin typeface="+mn-lt"/>
                </a:rPr>
                <a:t>Data is organized based on the </a:t>
              </a:r>
              <a:r>
                <a:rPr lang="en-US" sz="1050" b="1">
                  <a:solidFill>
                    <a:srgbClr val="000000"/>
                  </a:solidFill>
                  <a:latin typeface="+mn-lt"/>
                </a:rPr>
                <a:t>origination data zone</a:t>
              </a:r>
              <a:r>
                <a:rPr lang="en-US" sz="1050">
                  <a:solidFill>
                    <a:srgbClr val="000000"/>
                  </a:solidFill>
                  <a:latin typeface="+mn-lt"/>
                </a:rPr>
                <a:t>, e.g., Refined Zone, Enriched Zone, Tenant Zone.</a:t>
              </a:r>
            </a:p>
          </p:txBody>
        </p:sp>
        <p:sp>
          <p:nvSpPr>
            <p:cNvPr id="9" name="TextBox 8">
              <a:extLst>
                <a:ext uri="{FF2B5EF4-FFF2-40B4-BE49-F238E27FC236}">
                  <a16:creationId xmlns:a16="http://schemas.microsoft.com/office/drawing/2014/main" id="{3C4EB643-90C2-452C-9D26-3B7ABAB72E37}"/>
                </a:ext>
              </a:extLst>
            </p:cNvPr>
            <p:cNvSpPr txBox="1"/>
            <p:nvPr/>
          </p:nvSpPr>
          <p:spPr>
            <a:xfrm>
              <a:off x="4996054" y="3380010"/>
              <a:ext cx="1463740"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Organization</a:t>
              </a:r>
            </a:p>
          </p:txBody>
        </p:sp>
      </p:grpSp>
      <p:grpSp>
        <p:nvGrpSpPr>
          <p:cNvPr id="10" name="Group 9">
            <a:extLst>
              <a:ext uri="{FF2B5EF4-FFF2-40B4-BE49-F238E27FC236}">
                <a16:creationId xmlns:a16="http://schemas.microsoft.com/office/drawing/2014/main" id="{AB24AE6A-88B6-4A00-9181-9B8FC8118767}"/>
              </a:ext>
            </a:extLst>
          </p:cNvPr>
          <p:cNvGrpSpPr/>
          <p:nvPr/>
        </p:nvGrpSpPr>
        <p:grpSpPr>
          <a:xfrm>
            <a:off x="315806" y="3792008"/>
            <a:ext cx="5875122" cy="779836"/>
            <a:chOff x="390068" y="5176265"/>
            <a:chExt cx="3610404" cy="949235"/>
          </a:xfrm>
        </p:grpSpPr>
        <p:sp>
          <p:nvSpPr>
            <p:cNvPr id="11" name="TextBox 10">
              <a:extLst>
                <a:ext uri="{FF2B5EF4-FFF2-40B4-BE49-F238E27FC236}">
                  <a16:creationId xmlns:a16="http://schemas.microsoft.com/office/drawing/2014/main" id="{1A26FB57-A72F-48BA-B878-9EE96BCC7334}"/>
                </a:ext>
              </a:extLst>
            </p:cNvPr>
            <p:cNvSpPr txBox="1"/>
            <p:nvPr/>
          </p:nvSpPr>
          <p:spPr>
            <a:xfrm>
              <a:off x="390068" y="5324157"/>
              <a:ext cx="3610404" cy="801343"/>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endParaRPr lang="en-US" sz="1000">
                <a:latin typeface="+mn-lt"/>
              </a:endParaRPr>
            </a:p>
            <a:p>
              <a:pPr marL="893" lvl="1" defTabSz="275035">
                <a:spcBef>
                  <a:spcPts val="169"/>
                </a:spcBef>
                <a:defRPr/>
              </a:pPr>
              <a:r>
                <a:rPr lang="en-US" sz="1050">
                  <a:solidFill>
                    <a:srgbClr val="000000"/>
                  </a:solidFill>
                  <a:latin typeface="+mn-lt"/>
                </a:rPr>
                <a:t>Data will be loaded into the Archival Zone based on specific </a:t>
              </a:r>
              <a:r>
                <a:rPr lang="en-US" sz="1050" b="1">
                  <a:solidFill>
                    <a:srgbClr val="000000"/>
                  </a:solidFill>
                  <a:latin typeface="+mn-lt"/>
                </a:rPr>
                <a:t>data retention polices </a:t>
              </a:r>
              <a:r>
                <a:rPr lang="en-US" sz="1050">
                  <a:solidFill>
                    <a:srgbClr val="000000"/>
                  </a:solidFill>
                  <a:latin typeface="+mn-lt"/>
                </a:rPr>
                <a:t>established by the tenants and the foundation data teams.</a:t>
              </a:r>
            </a:p>
          </p:txBody>
        </p:sp>
        <p:sp>
          <p:nvSpPr>
            <p:cNvPr id="12" name="TextBox 11">
              <a:extLst>
                <a:ext uri="{FF2B5EF4-FFF2-40B4-BE49-F238E27FC236}">
                  <a16:creationId xmlns:a16="http://schemas.microsoft.com/office/drawing/2014/main" id="{24065F6A-8372-4971-B4CE-CEFB69E46D4D}"/>
                </a:ext>
              </a:extLst>
            </p:cNvPr>
            <p:cNvSpPr txBox="1"/>
            <p:nvPr/>
          </p:nvSpPr>
          <p:spPr>
            <a:xfrm>
              <a:off x="543901" y="5176265"/>
              <a:ext cx="1463741"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Refresh</a:t>
              </a:r>
            </a:p>
          </p:txBody>
        </p:sp>
      </p:grpSp>
      <p:grpSp>
        <p:nvGrpSpPr>
          <p:cNvPr id="13" name="Group 12">
            <a:extLst>
              <a:ext uri="{FF2B5EF4-FFF2-40B4-BE49-F238E27FC236}">
                <a16:creationId xmlns:a16="http://schemas.microsoft.com/office/drawing/2014/main" id="{901CAB64-0506-4B98-A4EE-3C5565E8AEE0}"/>
              </a:ext>
            </a:extLst>
          </p:cNvPr>
          <p:cNvGrpSpPr/>
          <p:nvPr/>
        </p:nvGrpSpPr>
        <p:grpSpPr>
          <a:xfrm>
            <a:off x="328407" y="2266040"/>
            <a:ext cx="5875124" cy="945401"/>
            <a:chOff x="4842220" y="1335178"/>
            <a:chExt cx="3610404" cy="1150767"/>
          </a:xfrm>
        </p:grpSpPr>
        <p:sp>
          <p:nvSpPr>
            <p:cNvPr id="14" name="TextBox 13">
              <a:extLst>
                <a:ext uri="{FF2B5EF4-FFF2-40B4-BE49-F238E27FC236}">
                  <a16:creationId xmlns:a16="http://schemas.microsoft.com/office/drawing/2014/main" id="{287C72D7-C883-4634-9065-50DB4793EE3B}"/>
                </a:ext>
              </a:extLst>
            </p:cNvPr>
            <p:cNvSpPr txBox="1"/>
            <p:nvPr/>
          </p:nvSpPr>
          <p:spPr>
            <a:xfrm>
              <a:off x="4842220" y="1466994"/>
              <a:ext cx="3610404" cy="1018951"/>
            </a:xfrm>
            <a:prstGeom prst="roundRect">
              <a:avLst/>
            </a:prstGeom>
            <a:noFill/>
            <a:ln w="28575">
              <a:solidFill>
                <a:srgbClr val="99D5DD"/>
              </a:solidFill>
            </a:ln>
          </p:spPr>
          <p:txBody>
            <a:bodyPr wrap="square" rtlCol="0">
              <a:spAutoFit/>
            </a:bodyPr>
            <a:lstStyle/>
            <a:p>
              <a:pPr marL="1588" lvl="1" defTabSz="488950" eaLnBrk="1" fontAlgn="auto" hangingPunct="1">
                <a:spcBef>
                  <a:spcPts val="300"/>
                </a:spcBef>
                <a:spcAft>
                  <a:spcPts val="0"/>
                </a:spcAft>
                <a:buClr>
                  <a:srgbClr val="000000"/>
                </a:buClr>
                <a:defRPr/>
              </a:pPr>
              <a:endParaRPr lang="en-US" sz="1000" kern="0">
                <a:latin typeface="+mn-lt"/>
                <a:cs typeface="Calibri" panose="020F0502020204030204" pitchFamily="34" charset="0"/>
              </a:endParaRPr>
            </a:p>
            <a:p>
              <a:pPr marL="893" lvl="1" defTabSz="275035" eaLnBrk="1" fontAlgn="auto" hangingPunct="1">
                <a:spcBef>
                  <a:spcPts val="169"/>
                </a:spcBef>
                <a:spcAft>
                  <a:spcPts val="0"/>
                </a:spcAft>
                <a:buClr>
                  <a:srgbClr val="000000"/>
                </a:buClr>
                <a:defRPr/>
              </a:pPr>
              <a:r>
                <a:rPr lang="en-US" sz="1050" kern="0">
                  <a:solidFill>
                    <a:srgbClr val="000000"/>
                  </a:solidFill>
                  <a:latin typeface="+mn-lt"/>
                  <a:cs typeface="Calibri" panose="020F0502020204030204" pitchFamily="34" charset="0"/>
                </a:rPr>
                <a:t>Volume is the dominant characteristic of data in the Archival Zone as it stores structured data from Refined, Enriched, and Tenant Zone for an extended period of time for the purpose of audit and compliance. </a:t>
              </a:r>
              <a:r>
                <a:rPr lang="en-US" sz="1050" b="1" kern="0">
                  <a:solidFill>
                    <a:srgbClr val="000000"/>
                  </a:solidFill>
                  <a:latin typeface="+mn-lt"/>
                  <a:cs typeface="Calibri" panose="020F0502020204030204" pitchFamily="34" charset="0"/>
                </a:rPr>
                <a:t>Retired data assets</a:t>
              </a:r>
              <a:r>
                <a:rPr lang="en-US" sz="1050" kern="0">
                  <a:solidFill>
                    <a:srgbClr val="000000"/>
                  </a:solidFill>
                  <a:latin typeface="+mn-lt"/>
                  <a:cs typeface="Calibri" panose="020F0502020204030204" pitchFamily="34" charset="0"/>
                </a:rPr>
                <a:t> that are part of the initial migration to the platform are also archived, if needed.</a:t>
              </a:r>
            </a:p>
          </p:txBody>
        </p:sp>
        <p:sp>
          <p:nvSpPr>
            <p:cNvPr id="15" name="TextBox 14">
              <a:extLst>
                <a:ext uri="{FF2B5EF4-FFF2-40B4-BE49-F238E27FC236}">
                  <a16:creationId xmlns:a16="http://schemas.microsoft.com/office/drawing/2014/main" id="{A0B69FDA-8B10-4017-A1DF-E6AF37D772B2}"/>
                </a:ext>
              </a:extLst>
            </p:cNvPr>
            <p:cNvSpPr txBox="1"/>
            <p:nvPr/>
          </p:nvSpPr>
          <p:spPr>
            <a:xfrm>
              <a:off x="4996055" y="1335178"/>
              <a:ext cx="1463739" cy="331590"/>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r>
                <a:rPr lang="en-US" sz="1000" b="1">
                  <a:latin typeface="+mn-lt"/>
                </a:rPr>
                <a:t>Data Characteristics</a:t>
              </a:r>
            </a:p>
          </p:txBody>
        </p:sp>
      </p:grpSp>
      <p:sp>
        <p:nvSpPr>
          <p:cNvPr id="25" name="Rounded Rectangle 123">
            <a:extLst>
              <a:ext uri="{FF2B5EF4-FFF2-40B4-BE49-F238E27FC236}">
                <a16:creationId xmlns:a16="http://schemas.microsoft.com/office/drawing/2014/main" id="{0B6B6507-D5D6-478B-900E-693D31712339}"/>
              </a:ext>
            </a:extLst>
          </p:cNvPr>
          <p:cNvSpPr/>
          <p:nvPr/>
        </p:nvSpPr>
        <p:spPr>
          <a:xfrm>
            <a:off x="167268" y="610473"/>
            <a:ext cx="4547433" cy="1291126"/>
          </a:xfrm>
          <a:prstGeom prst="roundRect">
            <a:avLst>
              <a:gd name="adj" fmla="val 10178"/>
            </a:avLst>
          </a:prstGeom>
          <a:noFill/>
          <a:ln w="12700" cap="flat" cmpd="sng" algn="ctr">
            <a:solidFill>
              <a:schemeClr val="accent3">
                <a:lumMod val="85000"/>
              </a:schemeClr>
            </a:solidFill>
            <a:prstDash val="solid"/>
          </a:ln>
          <a:effectLst/>
        </p:spPr>
        <p:txBody>
          <a:bodyPr wrap="square" lIns="274320" tIns="0" rIns="91440" bIns="91440" rtlCol="0" anchor="t">
            <a:noAutofit/>
          </a:bodyPr>
          <a:lstStyle/>
          <a:p>
            <a:pPr marL="1588" marR="0" lvl="1" indent="0" algn="ctr" defTabSz="488950" rtl="0" eaLnBrk="1" fontAlgn="auto" latinLnBrk="0" hangingPunct="1">
              <a:lnSpc>
                <a:spcPct val="100000"/>
              </a:lnSpc>
              <a:spcBef>
                <a:spcPts val="300"/>
              </a:spcBef>
              <a:spcAft>
                <a:spcPts val="300"/>
              </a:spcAft>
              <a:buClr>
                <a:srgbClr val="000000"/>
              </a:buClr>
              <a:buSzTx/>
              <a:buFontTx/>
              <a:buNone/>
              <a:tabLst/>
              <a:defRPr/>
            </a:pPr>
            <a:r>
              <a:rPr kumimoji="0" lang="en-US" sz="1050" b="1" i="0" u="none" strike="noStrike" kern="1200" cap="none" spc="0" normalizeH="0" baseline="0" noProof="0">
                <a:ln>
                  <a:noFill/>
                </a:ln>
                <a:solidFill>
                  <a:srgbClr val="000000"/>
                </a:solidFill>
                <a:effectLst/>
                <a:uLnTx/>
                <a:uFillTx/>
                <a:latin typeface="+mn-lt"/>
                <a:ea typeface="MS PGothic" panose="020B0600070205080204" pitchFamily="34" charset="-128"/>
                <a:cs typeface="Calibri" panose="020F0502020204030204" pitchFamily="34" charset="0"/>
              </a:rPr>
              <a:t>Definition and Purpose</a:t>
            </a:r>
          </a:p>
          <a:p>
            <a:pPr marL="893" lvl="1" defTabSz="275035" eaLnBrk="1" fontAlgn="auto" hangingPunct="1">
              <a:spcBef>
                <a:spcPts val="0"/>
              </a:spcBef>
              <a:spcAft>
                <a:spcPts val="169"/>
              </a:spcAft>
              <a:buClr>
                <a:srgbClr val="FFFFFF">
                  <a:lumMod val="85000"/>
                </a:srgbClr>
              </a:buClr>
              <a:defRPr/>
            </a:pPr>
            <a:r>
              <a:rPr lang="en-US" sz="1050" kern="0">
                <a:solidFill>
                  <a:srgbClr val="000000"/>
                </a:solidFill>
                <a:latin typeface="+mn-lt"/>
                <a:cs typeface="Calibri" panose="020F0502020204030204" pitchFamily="34" charset="0"/>
              </a:rPr>
              <a:t>The Archival zone is a structure designed to store Tenant required historical and </a:t>
            </a:r>
            <a:r>
              <a:rPr lang="en-US" sz="1050" b="1" kern="0">
                <a:solidFill>
                  <a:srgbClr val="000000"/>
                </a:solidFill>
                <a:latin typeface="+mn-lt"/>
                <a:cs typeface="Calibri" panose="020F0502020204030204" pitchFamily="34" charset="0"/>
              </a:rPr>
              <a:t>inactive data </a:t>
            </a:r>
            <a:r>
              <a:rPr lang="en-US" sz="1050" kern="0">
                <a:solidFill>
                  <a:srgbClr val="000000"/>
                </a:solidFill>
                <a:latin typeface="+mn-lt"/>
                <a:cs typeface="Calibri" panose="020F0502020204030204" pitchFamily="34" charset="0"/>
              </a:rPr>
              <a:t>from the Refined, Enriched, and Tenant Zones for long-term Archival.</a:t>
            </a:r>
          </a:p>
          <a:p>
            <a:pPr marL="893" lvl="1" defTabSz="275035" eaLnBrk="1" fontAlgn="auto" hangingPunct="1">
              <a:spcBef>
                <a:spcPts val="0"/>
              </a:spcBef>
              <a:spcAft>
                <a:spcPts val="225"/>
              </a:spcAft>
              <a:buClr>
                <a:srgbClr val="99D5DD"/>
              </a:buClr>
              <a:defRPr/>
            </a:pPr>
            <a:r>
              <a:rPr lang="en-US" sz="1050" kern="0">
                <a:solidFill>
                  <a:srgbClr val="000000"/>
                </a:solidFill>
                <a:latin typeface="+mn-lt"/>
                <a:cs typeface="Calibri" panose="020F0502020204030204" pitchFamily="34" charset="0"/>
              </a:rPr>
              <a:t>The Archival Zone provides a structure for cost-effective long-term storage of data that is no longer actively needed for everyday operations but remains important for future reference or </a:t>
            </a:r>
            <a:r>
              <a:rPr lang="en-US" sz="1050" b="1" kern="0">
                <a:solidFill>
                  <a:srgbClr val="000000"/>
                </a:solidFill>
                <a:latin typeface="+mn-lt"/>
                <a:cs typeface="Calibri" panose="020F0502020204030204" pitchFamily="34" charset="0"/>
              </a:rPr>
              <a:t>regulatory compliance.</a:t>
            </a:r>
            <a:endParaRPr lang="en-US" sz="1050" b="1" kern="0">
              <a:solidFill>
                <a:srgbClr val="000000"/>
              </a:solidFill>
              <a:latin typeface="+mn-lt"/>
            </a:endParaRPr>
          </a:p>
        </p:txBody>
      </p:sp>
      <p:pic>
        <p:nvPicPr>
          <p:cNvPr id="16" name="Picture 15">
            <a:extLst>
              <a:ext uri="{FF2B5EF4-FFF2-40B4-BE49-F238E27FC236}">
                <a16:creationId xmlns:a16="http://schemas.microsoft.com/office/drawing/2014/main" id="{8BBDE201-1AD8-4EDA-A949-906336BE8DFE}"/>
              </a:ext>
            </a:extLst>
          </p:cNvPr>
          <p:cNvPicPr>
            <a:picLocks noChangeAspect="1"/>
          </p:cNvPicPr>
          <p:nvPr/>
        </p:nvPicPr>
        <p:blipFill rotWithShape="1">
          <a:blip r:embed="rId3"/>
          <a:srcRect l="29757"/>
          <a:stretch/>
        </p:blipFill>
        <p:spPr>
          <a:xfrm>
            <a:off x="5045707" y="476582"/>
            <a:ext cx="1157824" cy="1415395"/>
          </a:xfrm>
          <a:prstGeom prst="rect">
            <a:avLst/>
          </a:prstGeom>
        </p:spPr>
      </p:pic>
    </p:spTree>
    <p:custDataLst>
      <p:tags r:id="rId1"/>
    </p:custDataLst>
    <p:extLst>
      <p:ext uri="{BB962C8B-B14F-4D97-AF65-F5344CB8AC3E}">
        <p14:creationId xmlns:p14="http://schemas.microsoft.com/office/powerpoint/2010/main" val="34866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943C-C7A0-4062-8EE8-71BCCDC91CAE}"/>
              </a:ext>
            </a:extLst>
          </p:cNvPr>
          <p:cNvSpPr>
            <a:spLocks noGrp="1"/>
          </p:cNvSpPr>
          <p:nvPr>
            <p:ph type="title"/>
          </p:nvPr>
        </p:nvSpPr>
        <p:spPr/>
        <p:txBody>
          <a:bodyPr/>
          <a:lstStyle/>
          <a:p>
            <a:r>
              <a:rPr lang="en-US" dirty="0"/>
              <a:t>Foundation Data - Reference Implementation</a:t>
            </a:r>
          </a:p>
        </p:txBody>
      </p:sp>
      <p:sp>
        <p:nvSpPr>
          <p:cNvPr id="3" name="Slide Number Placeholder 2">
            <a:extLst>
              <a:ext uri="{FF2B5EF4-FFF2-40B4-BE49-F238E27FC236}">
                <a16:creationId xmlns:a16="http://schemas.microsoft.com/office/drawing/2014/main" id="{29276D5C-94C8-4147-A3F0-5CB07F8218D9}"/>
              </a:ext>
            </a:extLst>
          </p:cNvPr>
          <p:cNvSpPr>
            <a:spLocks noGrp="1"/>
          </p:cNvSpPr>
          <p:nvPr>
            <p:ph type="sldNum" sz="quarter" idx="4"/>
          </p:nvPr>
        </p:nvSpPr>
        <p:spPr/>
        <p:txBody>
          <a:bodyPr/>
          <a:lstStyle/>
          <a:p>
            <a:pPr>
              <a:defRPr/>
            </a:pPr>
            <a:r>
              <a:rPr lang="en-US" altLang="en-US">
                <a:solidFill>
                  <a:srgbClr val="FFFFFF">
                    <a:lumMod val="50000"/>
                  </a:srgbClr>
                </a:solidFill>
              </a:rPr>
              <a:t>::  </a:t>
            </a:r>
            <a:fld id="{53E68406-C1E0-4E33-86B1-64ADBA32BFC5}" type="slidenum">
              <a:rPr lang="en-US" altLang="en-US">
                <a:solidFill>
                  <a:srgbClr val="FFFFFF">
                    <a:lumMod val="50000"/>
                  </a:srgbClr>
                </a:solidFill>
              </a:rPr>
              <a:pPr>
                <a:defRPr/>
              </a:pPr>
              <a:t>27</a:t>
            </a:fld>
            <a:r>
              <a:rPr lang="en-US" altLang="en-US">
                <a:solidFill>
                  <a:srgbClr val="FFFFFF">
                    <a:lumMod val="50000"/>
                  </a:srgbClr>
                </a:solidFill>
              </a:rPr>
              <a:t>  ::</a:t>
            </a:r>
          </a:p>
        </p:txBody>
      </p:sp>
    </p:spTree>
    <p:custDataLst>
      <p:tags r:id="rId1"/>
    </p:custDataLst>
    <p:extLst>
      <p:ext uri="{BB962C8B-B14F-4D97-AF65-F5344CB8AC3E}">
        <p14:creationId xmlns:p14="http://schemas.microsoft.com/office/powerpoint/2010/main" val="101234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6012-F549-4215-83E1-C131B83A6112}"/>
              </a:ext>
            </a:extLst>
          </p:cNvPr>
          <p:cNvSpPr>
            <a:spLocks noGrp="1"/>
          </p:cNvSpPr>
          <p:nvPr>
            <p:ph type="title"/>
          </p:nvPr>
        </p:nvSpPr>
        <p:spPr>
          <a:xfrm>
            <a:off x="167269" y="184635"/>
            <a:ext cx="5991869" cy="428625"/>
          </a:xfrm>
        </p:spPr>
        <p:txBody>
          <a:bodyPr/>
          <a:lstStyle/>
          <a:p>
            <a:r>
              <a:rPr lang="en-US">
                <a:latin typeface="+mn-lt"/>
              </a:rPr>
              <a:t>Reference Implementation Overview</a:t>
            </a:r>
          </a:p>
        </p:txBody>
      </p:sp>
      <p:sp>
        <p:nvSpPr>
          <p:cNvPr id="4" name="Slide Number Placeholder 3">
            <a:extLst>
              <a:ext uri="{FF2B5EF4-FFF2-40B4-BE49-F238E27FC236}">
                <a16:creationId xmlns:a16="http://schemas.microsoft.com/office/drawing/2014/main" id="{637B2318-2AF8-46F3-9FE3-302EC2FE187E}"/>
              </a:ext>
            </a:extLst>
          </p:cNvPr>
          <p:cNvSpPr>
            <a:spLocks noGrp="1"/>
          </p:cNvSpPr>
          <p:nvPr>
            <p:ph type="sldNum" sz="quarter" idx="4"/>
          </p:nvPr>
        </p:nvSpPr>
        <p:spPr>
          <a:xfrm>
            <a:off x="3099341" y="4900228"/>
            <a:ext cx="647700" cy="171450"/>
          </a:xfrm>
        </p:spPr>
        <p:txBody>
          <a:bodyPr/>
          <a:lstStyle/>
          <a:p>
            <a:pPr>
              <a:defRPr/>
            </a:pPr>
            <a:r>
              <a:rPr lang="en-US" altLang="en-US">
                <a:solidFill>
                  <a:srgbClr val="FFFFFF">
                    <a:lumMod val="50000"/>
                  </a:srgbClr>
                </a:solidFill>
                <a:latin typeface="+mn-lt"/>
              </a:rPr>
              <a:t>::  </a:t>
            </a:r>
            <a:fld id="{53E68406-C1E0-4E33-86B1-64ADBA32BFC5}" type="slidenum">
              <a:rPr lang="en-US" altLang="en-US">
                <a:solidFill>
                  <a:srgbClr val="FFFFFF">
                    <a:lumMod val="50000"/>
                  </a:srgbClr>
                </a:solidFill>
                <a:latin typeface="+mn-lt"/>
              </a:rPr>
              <a:pPr>
                <a:defRPr/>
              </a:pPr>
              <a:t>28</a:t>
            </a:fld>
            <a:r>
              <a:rPr lang="en-US" altLang="en-US">
                <a:solidFill>
                  <a:srgbClr val="FFFFFF">
                    <a:lumMod val="50000"/>
                  </a:srgbClr>
                </a:solidFill>
                <a:latin typeface="+mn-lt"/>
              </a:rPr>
              <a:t>  ::</a:t>
            </a:r>
          </a:p>
        </p:txBody>
      </p:sp>
      <p:sp>
        <p:nvSpPr>
          <p:cNvPr id="5" name="Text Placeholder 3">
            <a:extLst>
              <a:ext uri="{FF2B5EF4-FFF2-40B4-BE49-F238E27FC236}">
                <a16:creationId xmlns:a16="http://schemas.microsoft.com/office/drawing/2014/main" id="{16BBEC71-B2A8-4175-A2E4-2315E82073B0}"/>
              </a:ext>
            </a:extLst>
          </p:cNvPr>
          <p:cNvSpPr txBox="1">
            <a:spLocks/>
          </p:cNvSpPr>
          <p:nvPr/>
        </p:nvSpPr>
        <p:spPr>
          <a:xfrm>
            <a:off x="167269" y="500801"/>
            <a:ext cx="6613094" cy="325777"/>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defTabSz="342900">
              <a:buClr>
                <a:srgbClr val="7FB741"/>
              </a:buClr>
              <a:buNone/>
              <a:defRPr/>
            </a:pPr>
            <a:r>
              <a:rPr lang="en-US" sz="1050">
                <a:solidFill>
                  <a:srgbClr val="000000"/>
                </a:solidFill>
                <a:ea typeface="ＭＳ Ｐゴシック" charset="0"/>
                <a:cs typeface="Calibri" panose="020F0502020204030204" pitchFamily="34" charset="0"/>
              </a:rPr>
              <a:t>A full stack deployment that demonstrates multiple capabilities of the ADF to deliver information and enrichments through a fully developed tenancy.</a:t>
            </a:r>
          </a:p>
        </p:txBody>
      </p:sp>
      <p:sp>
        <p:nvSpPr>
          <p:cNvPr id="11" name="TextBox 10">
            <a:extLst>
              <a:ext uri="{FF2B5EF4-FFF2-40B4-BE49-F238E27FC236}">
                <a16:creationId xmlns:a16="http://schemas.microsoft.com/office/drawing/2014/main" id="{FAA9E494-FDBD-415C-BE44-761C865A6543}"/>
              </a:ext>
            </a:extLst>
          </p:cNvPr>
          <p:cNvSpPr txBox="1"/>
          <p:nvPr/>
        </p:nvSpPr>
        <p:spPr>
          <a:xfrm>
            <a:off x="449749" y="3516202"/>
            <a:ext cx="2883435" cy="889605"/>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endParaRPr lang="en-US" sz="825">
              <a:solidFill>
                <a:srgbClr val="000000"/>
              </a:solidFill>
              <a:latin typeface="+mn-lt"/>
              <a:ea typeface="ＭＳ Ｐゴシック"/>
            </a:endParaRPr>
          </a:p>
          <a:p>
            <a:pPr marL="172641" lvl="1" indent="-171450">
              <a:buFont typeface="Arial" panose="020B0604020202020204" pitchFamily="34" charset="0"/>
              <a:buChar char="•"/>
              <a:defRPr/>
            </a:pPr>
            <a:r>
              <a:rPr lang="en-US" sz="1000" b="1">
                <a:solidFill>
                  <a:srgbClr val="000000"/>
                </a:solidFill>
                <a:latin typeface="+mn-lt"/>
                <a:ea typeface="ＭＳ Ｐゴシック"/>
              </a:rPr>
              <a:t>Clarity*N, fully validated and complete</a:t>
            </a:r>
          </a:p>
          <a:p>
            <a:pPr marL="172641" lvl="1" indent="-171450">
              <a:buFont typeface="Arial" panose="020B0604020202020204" pitchFamily="34" charset="0"/>
              <a:buChar char="•"/>
              <a:defRPr/>
            </a:pPr>
            <a:r>
              <a:rPr lang="en-US" sz="1000">
                <a:solidFill>
                  <a:srgbClr val="000000"/>
                </a:solidFill>
                <a:latin typeface="+mn-lt"/>
                <a:ea typeface="ＭＳ Ｐゴシック"/>
              </a:rPr>
              <a:t>Non-programmatic data sources (goals, for example)</a:t>
            </a:r>
          </a:p>
          <a:p>
            <a:pPr marL="172641" lvl="1" indent="-171450">
              <a:buFont typeface="Arial" panose="020B0604020202020204" pitchFamily="34" charset="0"/>
              <a:buChar char="•"/>
              <a:defRPr/>
            </a:pPr>
            <a:r>
              <a:rPr lang="en-US" sz="1000">
                <a:solidFill>
                  <a:srgbClr val="000000"/>
                </a:solidFill>
                <a:latin typeface="+mn-lt"/>
                <a:ea typeface="ＭＳ Ｐゴシック"/>
              </a:rPr>
              <a:t>Tenant specific data from programmatic sources</a:t>
            </a:r>
          </a:p>
        </p:txBody>
      </p:sp>
      <p:sp>
        <p:nvSpPr>
          <p:cNvPr id="12" name="TextBox 11">
            <a:extLst>
              <a:ext uri="{FF2B5EF4-FFF2-40B4-BE49-F238E27FC236}">
                <a16:creationId xmlns:a16="http://schemas.microsoft.com/office/drawing/2014/main" id="{F4328A49-F388-4972-9C17-5F36FA9ECCE5}"/>
              </a:ext>
            </a:extLst>
          </p:cNvPr>
          <p:cNvSpPr txBox="1"/>
          <p:nvPr/>
        </p:nvSpPr>
        <p:spPr>
          <a:xfrm>
            <a:off x="3459450" y="3467321"/>
            <a:ext cx="2979251" cy="1404451"/>
          </a:xfrm>
          <a:prstGeom prst="roundRect">
            <a:avLst/>
          </a:prstGeom>
          <a:noFill/>
          <a:ln w="28575">
            <a:solidFill>
              <a:srgbClr val="99D5DD"/>
            </a:solidFill>
          </a:ln>
        </p:spPr>
        <p:txBody>
          <a:bodyPr wrap="square" rtlCol="0">
            <a:no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marL="172641" lvl="1" indent="-171450">
              <a:spcBef>
                <a:spcPts val="0"/>
              </a:spcBef>
              <a:buFont typeface="Arial" panose="020B0604020202020204" pitchFamily="34" charset="0"/>
              <a:buChar char="•"/>
              <a:defRPr/>
            </a:pPr>
            <a:r>
              <a:rPr lang="en-US" sz="825">
                <a:solidFill>
                  <a:srgbClr val="000000"/>
                </a:solidFill>
                <a:latin typeface="+mn-lt"/>
                <a:ea typeface="ＭＳ Ｐゴシック"/>
              </a:rPr>
              <a:t>Data collection – Staging schema for data not sourced from the refined zone, or requiring pre-processing for use</a:t>
            </a:r>
          </a:p>
          <a:p>
            <a:pPr marL="172641" lvl="1" indent="-171450">
              <a:spcBef>
                <a:spcPts val="0"/>
              </a:spcBef>
              <a:buFont typeface="Arial" panose="020B0604020202020204" pitchFamily="34" charset="0"/>
              <a:buChar char="•"/>
              <a:defRPr/>
            </a:pPr>
            <a:r>
              <a:rPr lang="en-US" sz="825">
                <a:solidFill>
                  <a:srgbClr val="000000"/>
                </a:solidFill>
                <a:latin typeface="+mn-lt"/>
                <a:ea typeface="ＭＳ Ｐゴシック"/>
              </a:rPr>
              <a:t>Data enhancement – IT supported schema containing complex custom routines that produce ‘source of truth’ reference data or metrics for consumption by the tenant or publication to the Enriched Zone</a:t>
            </a:r>
          </a:p>
          <a:p>
            <a:pPr marL="172641" lvl="1" indent="-171450">
              <a:spcBef>
                <a:spcPts val="0"/>
              </a:spcBef>
              <a:buFont typeface="Arial" panose="020B0604020202020204" pitchFamily="34" charset="0"/>
              <a:buChar char="•"/>
              <a:defRPr/>
            </a:pPr>
            <a:r>
              <a:rPr lang="en-US" sz="825">
                <a:solidFill>
                  <a:srgbClr val="000000"/>
                </a:solidFill>
                <a:latin typeface="+mn-lt"/>
                <a:ea typeface="ＭＳ Ｐゴシック"/>
              </a:rPr>
              <a:t>Dimensional model – Star schema underpins the OLAP semantic model for self serve reporting and analysis</a:t>
            </a:r>
          </a:p>
          <a:p>
            <a:pPr marL="172641" lvl="1" indent="-171450">
              <a:spcBef>
                <a:spcPts val="0"/>
              </a:spcBef>
              <a:buFont typeface="Arial" panose="020B0604020202020204" pitchFamily="34" charset="0"/>
              <a:buChar char="•"/>
              <a:defRPr/>
            </a:pPr>
            <a:r>
              <a:rPr lang="en-US" sz="825">
                <a:solidFill>
                  <a:srgbClr val="000000"/>
                </a:solidFill>
                <a:latin typeface="+mn-lt"/>
                <a:ea typeface="ＭＳ Ｐゴシック"/>
              </a:rPr>
              <a:t>Data exploration – Tenant analysts develop ad-</a:t>
            </a:r>
            <a:r>
              <a:rPr lang="en-US" sz="825" err="1">
                <a:solidFill>
                  <a:srgbClr val="000000"/>
                </a:solidFill>
                <a:latin typeface="+mn-lt"/>
                <a:ea typeface="ＭＳ Ｐゴシック"/>
              </a:rPr>
              <a:t>hocs</a:t>
            </a:r>
            <a:r>
              <a:rPr lang="en-US" sz="825">
                <a:solidFill>
                  <a:srgbClr val="000000"/>
                </a:solidFill>
                <a:latin typeface="+mn-lt"/>
                <a:ea typeface="ＭＳ Ｐゴシック"/>
              </a:rPr>
              <a:t> and perform research for business partners</a:t>
            </a:r>
          </a:p>
          <a:p>
            <a:pPr marL="129779" lvl="1" indent="-128588">
              <a:spcBef>
                <a:spcPts val="0"/>
              </a:spcBef>
              <a:buFont typeface="Wingdings" panose="05000000000000000000" pitchFamily="2" charset="2"/>
              <a:buChar char="Ø"/>
              <a:defRPr/>
            </a:pPr>
            <a:endParaRPr lang="en-US" sz="825">
              <a:solidFill>
                <a:srgbClr val="000000"/>
              </a:solidFill>
              <a:latin typeface="+mn-lt"/>
              <a:ea typeface="ＭＳ Ｐゴシック"/>
            </a:endParaRPr>
          </a:p>
        </p:txBody>
      </p:sp>
      <p:sp>
        <p:nvSpPr>
          <p:cNvPr id="13" name="TextBox 12">
            <a:extLst>
              <a:ext uri="{FF2B5EF4-FFF2-40B4-BE49-F238E27FC236}">
                <a16:creationId xmlns:a16="http://schemas.microsoft.com/office/drawing/2014/main" id="{13F29B3A-B460-4A58-9CA8-C6A39537FA5A}"/>
              </a:ext>
            </a:extLst>
          </p:cNvPr>
          <p:cNvSpPr txBox="1"/>
          <p:nvPr/>
        </p:nvSpPr>
        <p:spPr>
          <a:xfrm>
            <a:off x="3622917" y="3295526"/>
            <a:ext cx="2217827" cy="286036"/>
          </a:xfrm>
          <a:prstGeom prst="roundRect">
            <a:avLst/>
          </a:prstGeom>
          <a:solidFill>
            <a:srgbClr val="99D5DD"/>
          </a:solidFill>
          <a:ln>
            <a:noFill/>
          </a:ln>
        </p:spPr>
        <p:txBody>
          <a:bodyPr wrap="square" rtlCol="0" anchor="ctr">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lnSpc>
                <a:spcPct val="150000"/>
              </a:lnSpc>
              <a:defRPr/>
            </a:pPr>
            <a:r>
              <a:rPr lang="en-US" sz="825" b="1">
                <a:solidFill>
                  <a:srgbClr val="000000"/>
                </a:solidFill>
                <a:latin typeface="+mn-lt"/>
                <a:ea typeface="ＭＳ Ｐゴシック"/>
              </a:rPr>
              <a:t>Tenancy</a:t>
            </a:r>
          </a:p>
        </p:txBody>
      </p:sp>
      <p:sp>
        <p:nvSpPr>
          <p:cNvPr id="14" name="TextBox 13">
            <a:extLst>
              <a:ext uri="{FF2B5EF4-FFF2-40B4-BE49-F238E27FC236}">
                <a16:creationId xmlns:a16="http://schemas.microsoft.com/office/drawing/2014/main" id="{AC0C00FC-D9DB-4A21-86F3-07C06D236BBB}"/>
              </a:ext>
            </a:extLst>
          </p:cNvPr>
          <p:cNvSpPr txBox="1"/>
          <p:nvPr/>
        </p:nvSpPr>
        <p:spPr>
          <a:xfrm>
            <a:off x="643666" y="3277050"/>
            <a:ext cx="2217827" cy="286036"/>
          </a:xfrm>
          <a:prstGeom prst="roundRect">
            <a:avLst/>
          </a:prstGeom>
          <a:solidFill>
            <a:srgbClr val="99D5DD"/>
          </a:solidFill>
          <a:ln>
            <a:noFill/>
          </a:ln>
        </p:spPr>
        <p:txBody>
          <a:bodyPr wrap="square" rtlCol="0" anchor="ctr">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lnSpc>
                <a:spcPct val="150000"/>
              </a:lnSpc>
              <a:defRPr/>
            </a:pPr>
            <a:r>
              <a:rPr lang="en-US" sz="825" b="1">
                <a:solidFill>
                  <a:srgbClr val="000000"/>
                </a:solidFill>
                <a:latin typeface="+mn-lt"/>
                <a:ea typeface="ＭＳ Ｐゴシック"/>
              </a:rPr>
              <a:t>Sources</a:t>
            </a:r>
          </a:p>
        </p:txBody>
      </p:sp>
      <p:sp>
        <p:nvSpPr>
          <p:cNvPr id="3" name="Rectangle 2">
            <a:extLst>
              <a:ext uri="{FF2B5EF4-FFF2-40B4-BE49-F238E27FC236}">
                <a16:creationId xmlns:a16="http://schemas.microsoft.com/office/drawing/2014/main" id="{F9E3238F-C5FE-41F8-ACFA-A68587097399}"/>
              </a:ext>
            </a:extLst>
          </p:cNvPr>
          <p:cNvSpPr/>
          <p:nvPr/>
        </p:nvSpPr>
        <p:spPr>
          <a:xfrm>
            <a:off x="648555" y="4491533"/>
            <a:ext cx="2684629" cy="346249"/>
          </a:xfrm>
          <a:prstGeom prst="rect">
            <a:avLst/>
          </a:prstGeom>
        </p:spPr>
        <p:txBody>
          <a:bodyPr wrap="square">
            <a:spAutoFit/>
          </a:bodyPr>
          <a:lstStyle/>
          <a:p>
            <a:pPr>
              <a:spcBef>
                <a:spcPts val="0"/>
              </a:spcBef>
              <a:spcAft>
                <a:spcPts val="0"/>
              </a:spcAft>
            </a:pPr>
            <a:r>
              <a:rPr lang="en-US" sz="825">
                <a:solidFill>
                  <a:srgbClr val="000000"/>
                </a:solidFill>
                <a:latin typeface="+mn-lt"/>
                <a:ea typeface="Calibri" panose="020F0502020204030204" pitchFamily="34" charset="0"/>
                <a:cs typeface="Calibri" panose="020F0502020204030204" pitchFamily="34" charset="0"/>
              </a:rPr>
              <a:t>Five </a:t>
            </a:r>
            <a:r>
              <a:rPr lang="en-US" sz="825" b="1">
                <a:solidFill>
                  <a:srgbClr val="000000"/>
                </a:solidFill>
                <a:latin typeface="+mn-lt"/>
                <a:ea typeface="Calibri" panose="020F0502020204030204" pitchFamily="34" charset="0"/>
                <a:cs typeface="Calibri" panose="020F0502020204030204" pitchFamily="34" charset="0"/>
              </a:rPr>
              <a:t>Tenant Schemas</a:t>
            </a:r>
            <a:r>
              <a:rPr lang="en-US" sz="825">
                <a:solidFill>
                  <a:srgbClr val="000000"/>
                </a:solidFill>
                <a:latin typeface="+mn-lt"/>
                <a:ea typeface="Calibri" panose="020F0502020204030204" pitchFamily="34" charset="0"/>
                <a:cs typeface="Calibri" panose="020F0502020204030204" pitchFamily="34" charset="0"/>
              </a:rPr>
              <a:t>: (1) Curation, (2) Collection, (3) Enhancement, (4) Dimensional Model, (5) Exploration</a:t>
            </a:r>
          </a:p>
        </p:txBody>
      </p:sp>
      <p:sp>
        <p:nvSpPr>
          <p:cNvPr id="6" name="Flowchart: Connector 5">
            <a:extLst>
              <a:ext uri="{FF2B5EF4-FFF2-40B4-BE49-F238E27FC236}">
                <a16:creationId xmlns:a16="http://schemas.microsoft.com/office/drawing/2014/main" id="{D1E9E8A3-2344-44EB-8ED4-59A71B43BDBA}"/>
              </a:ext>
            </a:extLst>
          </p:cNvPr>
          <p:cNvSpPr/>
          <p:nvPr/>
        </p:nvSpPr>
        <p:spPr bwMode="auto">
          <a:xfrm>
            <a:off x="449749" y="4549535"/>
            <a:ext cx="214036" cy="230244"/>
          </a:xfrm>
          <a:prstGeom prst="flowChartConnector">
            <a:avLst/>
          </a:prstGeom>
          <a:ln w="12700">
            <a:solidFill>
              <a:schemeClr val="tx1"/>
            </a:solidFill>
            <a:headEnd type="none" w="med" len="med"/>
            <a:tailEnd type="none" w="med" len="med"/>
          </a:ln>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68580" tIns="34290" rIns="68580" bIns="34290" numCol="1" rtlCol="0" anchor="ctr" anchorCtr="0" compatLnSpc="1">
            <a:prstTxWarp prst="textNoShape">
              <a:avLst/>
            </a:prstTxWarp>
            <a:spAutoFit/>
          </a:bodyPr>
          <a:lstStyle/>
          <a:p>
            <a:pPr eaLnBrk="1" hangingPunct="1"/>
            <a:endParaRPr lang="en-US" sz="1800">
              <a:solidFill>
                <a:srgbClr val="000000"/>
              </a:solidFill>
            </a:endParaRPr>
          </a:p>
        </p:txBody>
      </p:sp>
      <p:pic>
        <p:nvPicPr>
          <p:cNvPr id="10" name="Picture 9">
            <a:extLst>
              <a:ext uri="{FF2B5EF4-FFF2-40B4-BE49-F238E27FC236}">
                <a16:creationId xmlns:a16="http://schemas.microsoft.com/office/drawing/2014/main" id="{10400F97-904C-4F70-8C75-7B609CDD849A}"/>
              </a:ext>
            </a:extLst>
          </p:cNvPr>
          <p:cNvPicPr>
            <a:picLocks noChangeAspect="1"/>
          </p:cNvPicPr>
          <p:nvPr/>
        </p:nvPicPr>
        <p:blipFill>
          <a:blip r:embed="rId2"/>
          <a:stretch>
            <a:fillRect/>
          </a:stretch>
        </p:blipFill>
        <p:spPr>
          <a:xfrm>
            <a:off x="167269" y="1003583"/>
            <a:ext cx="6354699" cy="2061112"/>
          </a:xfrm>
          <a:prstGeom prst="rect">
            <a:avLst/>
          </a:prstGeom>
        </p:spPr>
      </p:pic>
    </p:spTree>
    <p:extLst>
      <p:ext uri="{BB962C8B-B14F-4D97-AF65-F5344CB8AC3E}">
        <p14:creationId xmlns:p14="http://schemas.microsoft.com/office/powerpoint/2010/main" val="401796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Change Data Capture – Feature Overview</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p:txBody>
          <a:bodyPr/>
          <a:lstStyle/>
          <a:p>
            <a:pPr defTabSz="342900" fontAlgn="auto">
              <a:spcBef>
                <a:spcPts val="0"/>
              </a:spcBef>
              <a:spcAft>
                <a:spcPts val="0"/>
              </a:spcAft>
              <a:defRPr/>
            </a:pPr>
            <a:r>
              <a:rPr lang="en-US" altLang="en-US">
                <a:solidFill>
                  <a:srgbClr val="FFFFFF">
                    <a:lumMod val="50000"/>
                  </a:srgbClr>
                </a:solidFill>
                <a:latin typeface="+mn-lt"/>
                <a:ea typeface="ＭＳ Ｐゴシック"/>
              </a:rPr>
              <a:t>::  </a:t>
            </a:r>
            <a:fld id="{53E68406-C1E0-4E33-86B1-64ADBA32BFC5}" type="slidenum">
              <a:rPr lang="en-US" altLang="en-US">
                <a:solidFill>
                  <a:srgbClr val="FFFFFF">
                    <a:lumMod val="50000"/>
                  </a:srgbClr>
                </a:solidFill>
                <a:latin typeface="+mn-lt"/>
                <a:ea typeface="ＭＳ Ｐゴシック"/>
              </a:rPr>
              <a:pPr defTabSz="342900" fontAlgn="auto">
                <a:spcBef>
                  <a:spcPts val="0"/>
                </a:spcBef>
                <a:spcAft>
                  <a:spcPts val="0"/>
                </a:spcAft>
                <a:defRPr/>
              </a:pPr>
              <a:t>29</a:t>
            </a:fld>
            <a:r>
              <a:rPr lang="en-US" altLang="en-US">
                <a:solidFill>
                  <a:srgbClr val="FFFFFF">
                    <a:lumMod val="50000"/>
                  </a:srgbClr>
                </a:solidFill>
                <a:latin typeface="+mn-lt"/>
                <a:ea typeface="ＭＳ Ｐゴシック"/>
              </a:rPr>
              <a:t>  ::</a:t>
            </a:r>
          </a:p>
        </p:txBody>
      </p:sp>
      <p:sp>
        <p:nvSpPr>
          <p:cNvPr id="124" name="Text Placeholder 3">
            <a:extLst>
              <a:ext uri="{FF2B5EF4-FFF2-40B4-BE49-F238E27FC236}">
                <a16:creationId xmlns:a16="http://schemas.microsoft.com/office/drawing/2014/main" id="{3640FD88-BA6C-4F32-81FC-DC8D496BC4EF}"/>
              </a:ext>
            </a:extLst>
          </p:cNvPr>
          <p:cNvSpPr txBox="1">
            <a:spLocks/>
          </p:cNvSpPr>
          <p:nvPr/>
        </p:nvSpPr>
        <p:spPr>
          <a:xfrm>
            <a:off x="167268" y="532553"/>
            <a:ext cx="6540061" cy="433860"/>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a:buClr>
                <a:srgbClr val="7FB741"/>
              </a:buClr>
              <a:buNone/>
              <a:defRPr/>
            </a:pPr>
            <a:r>
              <a:rPr lang="en-US" sz="1050" kern="0">
                <a:solidFill>
                  <a:srgbClr val="000000"/>
                </a:solidFill>
                <a:cs typeface="Calibri" panose="020F0502020204030204" pitchFamily="34" charset="0"/>
              </a:rPr>
              <a:t>Change Data Capture (CDC) is the process of detecting changes in source data and ensuring that the target tables are appropriately updated, added to, or modified to preserve an accurate reflection of that source.</a:t>
            </a:r>
          </a:p>
        </p:txBody>
      </p:sp>
      <p:sp>
        <p:nvSpPr>
          <p:cNvPr id="27" name="TextBox 26">
            <a:extLst>
              <a:ext uri="{FF2B5EF4-FFF2-40B4-BE49-F238E27FC236}">
                <a16:creationId xmlns:a16="http://schemas.microsoft.com/office/drawing/2014/main" id="{FB0B11EB-9D9B-429E-8E31-D828EAEB0EC1}"/>
              </a:ext>
            </a:extLst>
          </p:cNvPr>
          <p:cNvSpPr txBox="1"/>
          <p:nvPr/>
        </p:nvSpPr>
        <p:spPr>
          <a:xfrm>
            <a:off x="3872941" y="3308339"/>
            <a:ext cx="2164775"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Non-Standard Change Data Capture</a:t>
            </a:r>
          </a:p>
        </p:txBody>
      </p:sp>
      <p:cxnSp>
        <p:nvCxnSpPr>
          <p:cNvPr id="29" name="Straight Connector 28">
            <a:extLst>
              <a:ext uri="{FF2B5EF4-FFF2-40B4-BE49-F238E27FC236}">
                <a16:creationId xmlns:a16="http://schemas.microsoft.com/office/drawing/2014/main" id="{F03055B5-DB4B-44E3-84D2-4FA5CB459364}"/>
              </a:ext>
            </a:extLst>
          </p:cNvPr>
          <p:cNvCxnSpPr/>
          <p:nvPr/>
        </p:nvCxnSpPr>
        <p:spPr bwMode="auto">
          <a:xfrm>
            <a:off x="269801" y="3486572"/>
            <a:ext cx="308610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EC4F571-405C-4589-9BA8-E2FF59785A40}"/>
              </a:ext>
            </a:extLst>
          </p:cNvPr>
          <p:cNvSpPr txBox="1"/>
          <p:nvPr/>
        </p:nvSpPr>
        <p:spPr>
          <a:xfrm>
            <a:off x="847633" y="3306828"/>
            <a:ext cx="1912160"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Standard Change Data Capture</a:t>
            </a:r>
          </a:p>
        </p:txBody>
      </p:sp>
      <p:sp>
        <p:nvSpPr>
          <p:cNvPr id="32" name="TextBox 31">
            <a:extLst>
              <a:ext uri="{FF2B5EF4-FFF2-40B4-BE49-F238E27FC236}">
                <a16:creationId xmlns:a16="http://schemas.microsoft.com/office/drawing/2014/main" id="{B9AC64DC-1CD4-4F2D-9130-8C8BC6BB2F28}"/>
              </a:ext>
            </a:extLst>
          </p:cNvPr>
          <p:cNvSpPr txBox="1"/>
          <p:nvPr/>
        </p:nvSpPr>
        <p:spPr>
          <a:xfrm>
            <a:off x="188099" y="3542578"/>
            <a:ext cx="3231229" cy="636072"/>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Identify net new data from source and insert in ADF</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Detect updates from source and apply to existing ADF data</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Identify deletes in source and logically delete in ADF</a:t>
            </a:r>
          </a:p>
        </p:txBody>
      </p:sp>
      <p:cxnSp>
        <p:nvCxnSpPr>
          <p:cNvPr id="34" name="Straight Connector 33">
            <a:extLst>
              <a:ext uri="{FF2B5EF4-FFF2-40B4-BE49-F238E27FC236}">
                <a16:creationId xmlns:a16="http://schemas.microsoft.com/office/drawing/2014/main" id="{50DCCDE2-B700-4AD2-9967-AB380E956CB9}"/>
              </a:ext>
            </a:extLst>
          </p:cNvPr>
          <p:cNvCxnSpPr/>
          <p:nvPr/>
        </p:nvCxnSpPr>
        <p:spPr bwMode="auto">
          <a:xfrm>
            <a:off x="3547777" y="3486572"/>
            <a:ext cx="308610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7949D29B-54C4-405E-A69C-5C51E46517AA}"/>
              </a:ext>
            </a:extLst>
          </p:cNvPr>
          <p:cNvSpPr txBox="1"/>
          <p:nvPr/>
        </p:nvSpPr>
        <p:spPr>
          <a:xfrm>
            <a:off x="3476218" y="3542578"/>
            <a:ext cx="3231110" cy="636072"/>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Handle changes to keys in source and implicit deletes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Ingest entities with no unique keys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Detect mass data purges/updates that occur in the source</a:t>
            </a:r>
          </a:p>
        </p:txBody>
      </p:sp>
      <p:grpSp>
        <p:nvGrpSpPr>
          <p:cNvPr id="23" name="Group 22"/>
          <p:cNvGrpSpPr/>
          <p:nvPr/>
        </p:nvGrpSpPr>
        <p:grpSpPr>
          <a:xfrm>
            <a:off x="471835" y="1092326"/>
            <a:ext cx="5825624" cy="2030750"/>
            <a:chOff x="629113" y="1599309"/>
            <a:chExt cx="7767499" cy="2707667"/>
          </a:xfrm>
        </p:grpSpPr>
        <p:sp>
          <p:nvSpPr>
            <p:cNvPr id="39" name="Rectangle 4">
              <a:extLst>
                <a:ext uri="{FF2B5EF4-FFF2-40B4-BE49-F238E27FC236}">
                  <a16:creationId xmlns:a16="http://schemas.microsoft.com/office/drawing/2014/main" id="{8C78A10A-60DF-43A1-A814-A9669B804456}"/>
                </a:ext>
              </a:extLst>
            </p:cNvPr>
            <p:cNvSpPr>
              <a:spLocks noChangeArrowheads="1"/>
            </p:cNvSpPr>
            <p:nvPr/>
          </p:nvSpPr>
          <p:spPr bwMode="auto">
            <a:xfrm>
              <a:off x="629113" y="2366784"/>
              <a:ext cx="1159631" cy="455877"/>
            </a:xfrm>
            <a:prstGeom prst="roundRect">
              <a:avLst/>
            </a:prstGeom>
            <a:ln>
              <a:solidFill>
                <a:schemeClr val="tx2"/>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Change Data Capture</a:t>
              </a:r>
            </a:p>
          </p:txBody>
        </p:sp>
        <p:sp>
          <p:nvSpPr>
            <p:cNvPr id="40" name="Rectangle 7">
              <a:extLst>
                <a:ext uri="{FF2B5EF4-FFF2-40B4-BE49-F238E27FC236}">
                  <a16:creationId xmlns:a16="http://schemas.microsoft.com/office/drawing/2014/main" id="{34369AE6-87A1-4F1A-A57D-DF2449499F90}"/>
                </a:ext>
              </a:extLst>
            </p:cNvPr>
            <p:cNvSpPr>
              <a:spLocks noChangeArrowheads="1"/>
            </p:cNvSpPr>
            <p:nvPr/>
          </p:nvSpPr>
          <p:spPr bwMode="auto">
            <a:xfrm>
              <a:off x="5803961" y="1599309"/>
              <a:ext cx="1079857" cy="455877"/>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Standard CDC</a:t>
              </a:r>
            </a:p>
          </p:txBody>
        </p:sp>
        <p:sp>
          <p:nvSpPr>
            <p:cNvPr id="42" name="Rectangle 7">
              <a:extLst>
                <a:ext uri="{FF2B5EF4-FFF2-40B4-BE49-F238E27FC236}">
                  <a16:creationId xmlns:a16="http://schemas.microsoft.com/office/drawing/2014/main" id="{D39EDDAB-AEC7-447B-B0D6-A29E736497A8}"/>
                </a:ext>
              </a:extLst>
            </p:cNvPr>
            <p:cNvSpPr>
              <a:spLocks noChangeArrowheads="1"/>
            </p:cNvSpPr>
            <p:nvPr/>
          </p:nvSpPr>
          <p:spPr bwMode="auto">
            <a:xfrm>
              <a:off x="2309938" y="3141061"/>
              <a:ext cx="1164845" cy="455877"/>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Non-Standard CDC</a:t>
              </a:r>
            </a:p>
          </p:txBody>
        </p:sp>
        <p:cxnSp>
          <p:nvCxnSpPr>
            <p:cNvPr id="43" name="Connector: Elbow 42">
              <a:extLst>
                <a:ext uri="{FF2B5EF4-FFF2-40B4-BE49-F238E27FC236}">
                  <a16:creationId xmlns:a16="http://schemas.microsoft.com/office/drawing/2014/main" id="{093C8DEB-E2AF-4579-A35C-65F9642C171C}"/>
                </a:ext>
              </a:extLst>
            </p:cNvPr>
            <p:cNvCxnSpPr>
              <a:cxnSpLocks/>
              <a:stCxn id="39" idx="3"/>
              <a:endCxn id="40" idx="1"/>
            </p:cNvCxnSpPr>
            <p:nvPr/>
          </p:nvCxnSpPr>
          <p:spPr bwMode="auto">
            <a:xfrm flipV="1">
              <a:off x="1788744" y="1827248"/>
              <a:ext cx="4015217" cy="767475"/>
            </a:xfrm>
            <a:prstGeom prst="bentConnector3">
              <a:avLst>
                <a:gd name="adj1" fmla="val 6588"/>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4" name="Connector: Elbow 43">
              <a:extLst>
                <a:ext uri="{FF2B5EF4-FFF2-40B4-BE49-F238E27FC236}">
                  <a16:creationId xmlns:a16="http://schemas.microsoft.com/office/drawing/2014/main" id="{8840FB93-FBBA-4B47-AE1E-5467A3087A3D}"/>
                </a:ext>
              </a:extLst>
            </p:cNvPr>
            <p:cNvCxnSpPr>
              <a:cxnSpLocks/>
              <a:stCxn id="39" idx="3"/>
              <a:endCxn id="42" idx="1"/>
            </p:cNvCxnSpPr>
            <p:nvPr/>
          </p:nvCxnSpPr>
          <p:spPr bwMode="auto">
            <a:xfrm>
              <a:off x="1788744" y="2594723"/>
              <a:ext cx="521194" cy="774277"/>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7" name="Connector: Elbow 46">
              <a:extLst>
                <a:ext uri="{FF2B5EF4-FFF2-40B4-BE49-F238E27FC236}">
                  <a16:creationId xmlns:a16="http://schemas.microsoft.com/office/drawing/2014/main" id="{CBF51EC2-CAE6-461A-A668-29D9BC30D8A5}"/>
                </a:ext>
              </a:extLst>
            </p:cNvPr>
            <p:cNvCxnSpPr>
              <a:cxnSpLocks/>
              <a:stCxn id="42" idx="3"/>
              <a:endCxn id="41" idx="1"/>
            </p:cNvCxnSpPr>
            <p:nvPr/>
          </p:nvCxnSpPr>
          <p:spPr bwMode="auto">
            <a:xfrm flipV="1">
              <a:off x="3474783" y="2683825"/>
              <a:ext cx="521194" cy="685175"/>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pSp>
          <p:nvGrpSpPr>
            <p:cNvPr id="14" name="Group 13"/>
            <p:cNvGrpSpPr/>
            <p:nvPr/>
          </p:nvGrpSpPr>
          <p:grpSpPr>
            <a:xfrm>
              <a:off x="3995977" y="2455886"/>
              <a:ext cx="1542644" cy="1832040"/>
              <a:chOff x="4132456" y="2052837"/>
              <a:chExt cx="1542644" cy="1832040"/>
            </a:xfrm>
          </p:grpSpPr>
          <p:sp>
            <p:nvSpPr>
              <p:cNvPr id="41" name="Rectangle 8">
                <a:extLst>
                  <a:ext uri="{FF2B5EF4-FFF2-40B4-BE49-F238E27FC236}">
                    <a16:creationId xmlns:a16="http://schemas.microsoft.com/office/drawing/2014/main" id="{F7D88E29-43B6-4424-BFE8-D0FC38CDBB1D}"/>
                  </a:ext>
                </a:extLst>
              </p:cNvPr>
              <p:cNvSpPr>
                <a:spLocks noChangeArrowheads="1"/>
              </p:cNvSpPr>
              <p:nvPr/>
            </p:nvSpPr>
            <p:spPr bwMode="auto">
              <a:xfrm>
                <a:off x="4132456" y="2052837"/>
                <a:ext cx="1542644" cy="455877"/>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CDC when no unique key is present</a:t>
                </a:r>
              </a:p>
            </p:txBody>
          </p:sp>
          <p:sp>
            <p:nvSpPr>
              <p:cNvPr id="46" name="Rectangle 8">
                <a:extLst>
                  <a:ext uri="{FF2B5EF4-FFF2-40B4-BE49-F238E27FC236}">
                    <a16:creationId xmlns:a16="http://schemas.microsoft.com/office/drawing/2014/main" id="{5DE12FE4-2BDD-49CD-9027-C7A0D02804CB}"/>
                  </a:ext>
                </a:extLst>
              </p:cNvPr>
              <p:cNvSpPr>
                <a:spLocks noChangeArrowheads="1"/>
              </p:cNvSpPr>
              <p:nvPr/>
            </p:nvSpPr>
            <p:spPr bwMode="auto">
              <a:xfrm>
                <a:off x="4132456" y="2740918"/>
                <a:ext cx="1542644" cy="455877"/>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CDC when unique key is updated</a:t>
                </a:r>
              </a:p>
            </p:txBody>
          </p:sp>
          <p:sp>
            <p:nvSpPr>
              <p:cNvPr id="49" name="Rectangle 8">
                <a:extLst>
                  <a:ext uri="{FF2B5EF4-FFF2-40B4-BE49-F238E27FC236}">
                    <a16:creationId xmlns:a16="http://schemas.microsoft.com/office/drawing/2014/main" id="{D9E9C415-2BAC-45E7-AC60-1ED96930E38E}"/>
                  </a:ext>
                </a:extLst>
              </p:cNvPr>
              <p:cNvSpPr>
                <a:spLocks noChangeArrowheads="1"/>
              </p:cNvSpPr>
              <p:nvPr/>
            </p:nvSpPr>
            <p:spPr bwMode="auto">
              <a:xfrm>
                <a:off x="4132456" y="3429000"/>
                <a:ext cx="1542644" cy="455877"/>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Mass data purges in source</a:t>
                </a:r>
              </a:p>
            </p:txBody>
          </p:sp>
        </p:grpSp>
        <p:grpSp>
          <p:nvGrpSpPr>
            <p:cNvPr id="15" name="Group 14"/>
            <p:cNvGrpSpPr/>
            <p:nvPr/>
          </p:nvGrpSpPr>
          <p:grpSpPr>
            <a:xfrm>
              <a:off x="7405011" y="1599309"/>
              <a:ext cx="991601" cy="1622105"/>
              <a:chOff x="6878453" y="1196260"/>
              <a:chExt cx="991601" cy="1622105"/>
            </a:xfrm>
          </p:grpSpPr>
          <p:sp>
            <p:nvSpPr>
              <p:cNvPr id="45" name="Rectangle 3">
                <a:extLst>
                  <a:ext uri="{FF2B5EF4-FFF2-40B4-BE49-F238E27FC236}">
                    <a16:creationId xmlns:a16="http://schemas.microsoft.com/office/drawing/2014/main" id="{6263EB2B-F3CC-4001-B6F8-263CFB50181D}"/>
                  </a:ext>
                </a:extLst>
              </p:cNvPr>
              <p:cNvSpPr>
                <a:spLocks noChangeArrowheads="1"/>
              </p:cNvSpPr>
              <p:nvPr/>
            </p:nvSpPr>
            <p:spPr bwMode="auto">
              <a:xfrm>
                <a:off x="6878453" y="1196260"/>
                <a:ext cx="991601" cy="455877"/>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Insert</a:t>
                </a:r>
              </a:p>
            </p:txBody>
          </p:sp>
          <p:sp>
            <p:nvSpPr>
              <p:cNvPr id="50" name="Rectangle 3">
                <a:extLst>
                  <a:ext uri="{FF2B5EF4-FFF2-40B4-BE49-F238E27FC236}">
                    <a16:creationId xmlns:a16="http://schemas.microsoft.com/office/drawing/2014/main" id="{C1D72DA8-E50A-4ABB-9C81-5C4E1F9C80F7}"/>
                  </a:ext>
                </a:extLst>
              </p:cNvPr>
              <p:cNvSpPr>
                <a:spLocks noChangeArrowheads="1"/>
              </p:cNvSpPr>
              <p:nvPr/>
            </p:nvSpPr>
            <p:spPr bwMode="auto">
              <a:xfrm>
                <a:off x="6878453" y="1779374"/>
                <a:ext cx="991601" cy="455877"/>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Update</a:t>
                </a:r>
              </a:p>
            </p:txBody>
          </p:sp>
          <p:sp>
            <p:nvSpPr>
              <p:cNvPr id="51" name="Rectangle 3">
                <a:extLst>
                  <a:ext uri="{FF2B5EF4-FFF2-40B4-BE49-F238E27FC236}">
                    <a16:creationId xmlns:a16="http://schemas.microsoft.com/office/drawing/2014/main" id="{9DEF2563-A123-492B-80EC-72A7867AD51E}"/>
                  </a:ext>
                </a:extLst>
              </p:cNvPr>
              <p:cNvSpPr>
                <a:spLocks noChangeArrowheads="1"/>
              </p:cNvSpPr>
              <p:nvPr/>
            </p:nvSpPr>
            <p:spPr bwMode="auto">
              <a:xfrm>
                <a:off x="6878453" y="2362488"/>
                <a:ext cx="991601" cy="455877"/>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Delete</a:t>
                </a:r>
              </a:p>
            </p:txBody>
          </p:sp>
        </p:grpSp>
        <p:cxnSp>
          <p:nvCxnSpPr>
            <p:cNvPr id="52" name="Connector: Elbow 51">
              <a:extLst>
                <a:ext uri="{FF2B5EF4-FFF2-40B4-BE49-F238E27FC236}">
                  <a16:creationId xmlns:a16="http://schemas.microsoft.com/office/drawing/2014/main" id="{21DB2AAD-935D-4903-A161-146E64409DD1}"/>
                </a:ext>
              </a:extLst>
            </p:cNvPr>
            <p:cNvCxnSpPr>
              <a:cxnSpLocks/>
              <a:stCxn id="42" idx="3"/>
              <a:endCxn id="49" idx="1"/>
            </p:cNvCxnSpPr>
            <p:nvPr/>
          </p:nvCxnSpPr>
          <p:spPr bwMode="auto">
            <a:xfrm>
              <a:off x="3474783" y="3369000"/>
              <a:ext cx="521194" cy="690988"/>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55" name="Connector: Elbow 54">
              <a:extLst>
                <a:ext uri="{FF2B5EF4-FFF2-40B4-BE49-F238E27FC236}">
                  <a16:creationId xmlns:a16="http://schemas.microsoft.com/office/drawing/2014/main" id="{199721CE-F878-4C46-A64C-667E5BAFD5D4}"/>
                </a:ext>
              </a:extLst>
            </p:cNvPr>
            <p:cNvCxnSpPr>
              <a:stCxn id="40" idx="3"/>
              <a:endCxn id="50" idx="1"/>
            </p:cNvCxnSpPr>
            <p:nvPr/>
          </p:nvCxnSpPr>
          <p:spPr bwMode="auto">
            <a:xfrm>
              <a:off x="6883818" y="1827248"/>
              <a:ext cx="521193" cy="583114"/>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6" name="Connector: Elbow 55">
              <a:extLst>
                <a:ext uri="{FF2B5EF4-FFF2-40B4-BE49-F238E27FC236}">
                  <a16:creationId xmlns:a16="http://schemas.microsoft.com/office/drawing/2014/main" id="{3AB37936-5639-498E-BBE4-BD3CD6C0BF3B}"/>
                </a:ext>
              </a:extLst>
            </p:cNvPr>
            <p:cNvCxnSpPr>
              <a:stCxn id="40" idx="3"/>
              <a:endCxn id="51" idx="1"/>
            </p:cNvCxnSpPr>
            <p:nvPr/>
          </p:nvCxnSpPr>
          <p:spPr bwMode="auto">
            <a:xfrm>
              <a:off x="6883818" y="1827248"/>
              <a:ext cx="521193" cy="1166228"/>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96B703C4-AFB3-43E6-8C5D-EF3CAB977699}"/>
                </a:ext>
              </a:extLst>
            </p:cNvPr>
            <p:cNvCxnSpPr>
              <a:stCxn id="40" idx="3"/>
              <a:endCxn id="45" idx="1"/>
            </p:cNvCxnSpPr>
            <p:nvPr/>
          </p:nvCxnSpPr>
          <p:spPr bwMode="auto">
            <a:xfrm>
              <a:off x="6883818" y="1827248"/>
              <a:ext cx="521193" cy="0"/>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267AB959-AC35-4C50-9EAC-B2B7BDD3C3B3}"/>
                </a:ext>
              </a:extLst>
            </p:cNvPr>
            <p:cNvCxnSpPr>
              <a:cxnSpLocks/>
              <a:stCxn id="42" idx="3"/>
              <a:endCxn id="46" idx="1"/>
            </p:cNvCxnSpPr>
            <p:nvPr/>
          </p:nvCxnSpPr>
          <p:spPr bwMode="auto">
            <a:xfrm>
              <a:off x="3474783" y="3369000"/>
              <a:ext cx="521194" cy="2906"/>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35" name="Rectangle 3">
              <a:extLst>
                <a:ext uri="{FF2B5EF4-FFF2-40B4-BE49-F238E27FC236}">
                  <a16:creationId xmlns:a16="http://schemas.microsoft.com/office/drawing/2014/main" id="{A31AC02C-2A21-4339-9E95-097155C4D2C6}"/>
                </a:ext>
              </a:extLst>
            </p:cNvPr>
            <p:cNvSpPr>
              <a:spLocks noChangeArrowheads="1"/>
            </p:cNvSpPr>
            <p:nvPr/>
          </p:nvSpPr>
          <p:spPr bwMode="auto">
            <a:xfrm>
              <a:off x="5901811" y="2435504"/>
              <a:ext cx="884156" cy="1871472"/>
            </a:xfrm>
            <a:prstGeom prst="roundRect">
              <a:avLst/>
            </a:prstGeom>
            <a:ln>
              <a:solidFill>
                <a:srgbClr val="54ACD6"/>
              </a:solidFill>
              <a:headEnd type="none" w="sm" len="sm"/>
              <a:tailEnd type="none" w="med" len="lg"/>
            </a:ln>
          </p:spPr>
          <p:style>
            <a:lnRef idx="2">
              <a:schemeClr val="dk1"/>
            </a:lnRef>
            <a:fillRef idx="1">
              <a:schemeClr val="lt1"/>
            </a:fillRef>
            <a:effectRef idx="0">
              <a:schemeClr val="dk1"/>
            </a:effectRef>
            <a:fontRef idx="minor">
              <a:schemeClr val="dk1"/>
            </a:fontRef>
          </p:style>
          <p:txBody>
            <a:bodyPr vert="vert270"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Pre-Processing</a:t>
              </a:r>
            </a:p>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and/or </a:t>
              </a:r>
            </a:p>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Post-Processing</a:t>
              </a:r>
            </a:p>
          </p:txBody>
        </p:sp>
        <p:cxnSp>
          <p:nvCxnSpPr>
            <p:cNvPr id="11" name="Straight Arrow Connector 10"/>
            <p:cNvCxnSpPr>
              <a:stCxn id="35" idx="0"/>
              <a:endCxn id="40" idx="2"/>
            </p:cNvCxnSpPr>
            <p:nvPr/>
          </p:nvCxnSpPr>
          <p:spPr bwMode="auto">
            <a:xfrm flipV="1">
              <a:off x="6343889" y="2055186"/>
              <a:ext cx="1" cy="380318"/>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Arrow Connector 12"/>
            <p:cNvCxnSpPr>
              <a:stCxn id="41" idx="3"/>
            </p:cNvCxnSpPr>
            <p:nvPr/>
          </p:nvCxnSpPr>
          <p:spPr bwMode="auto">
            <a:xfrm flipV="1">
              <a:off x="5538621" y="2683824"/>
              <a:ext cx="363190" cy="1"/>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7" name="Straight Arrow Connector 16"/>
            <p:cNvCxnSpPr>
              <a:stCxn id="46" idx="3"/>
              <a:endCxn id="35" idx="1"/>
            </p:cNvCxnSpPr>
            <p:nvPr/>
          </p:nvCxnSpPr>
          <p:spPr bwMode="auto">
            <a:xfrm flipV="1">
              <a:off x="5538621" y="3371240"/>
              <a:ext cx="363190" cy="666"/>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9" name="Straight Arrow Connector 18"/>
            <p:cNvCxnSpPr>
              <a:stCxn id="49" idx="3"/>
            </p:cNvCxnSpPr>
            <p:nvPr/>
          </p:nvCxnSpPr>
          <p:spPr bwMode="auto">
            <a:xfrm>
              <a:off x="5538621" y="4059988"/>
              <a:ext cx="363190" cy="6092"/>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228142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DEF8-3B1C-4F9C-97F3-6782B8E028CB}"/>
              </a:ext>
            </a:extLst>
          </p:cNvPr>
          <p:cNvSpPr>
            <a:spLocks noGrp="1"/>
          </p:cNvSpPr>
          <p:nvPr>
            <p:ph type="title"/>
          </p:nvPr>
        </p:nvSpPr>
        <p:spPr/>
        <p:txBody>
          <a:bodyPr/>
          <a:lstStyle/>
          <a:p>
            <a:r>
              <a:rPr lang="en-US" dirty="0"/>
              <a:t>SOI Logical Architecture</a:t>
            </a:r>
          </a:p>
        </p:txBody>
      </p:sp>
      <p:sp>
        <p:nvSpPr>
          <p:cNvPr id="3" name="Slide Number Placeholder 2">
            <a:extLst>
              <a:ext uri="{FF2B5EF4-FFF2-40B4-BE49-F238E27FC236}">
                <a16:creationId xmlns:a16="http://schemas.microsoft.com/office/drawing/2014/main" id="{FD7A686A-B21D-4971-952E-64678A5EFF72}"/>
              </a:ext>
            </a:extLst>
          </p:cNvPr>
          <p:cNvSpPr>
            <a:spLocks noGrp="1"/>
          </p:cNvSpPr>
          <p:nvPr>
            <p:ph type="sldNum" sz="quarter" idx="4"/>
          </p:nvPr>
        </p:nvSpPr>
        <p:spPr/>
        <p:txBody>
          <a:bodyPr/>
          <a:lstStyle/>
          <a:p>
            <a:pPr>
              <a:defRPr/>
            </a:pPr>
            <a:r>
              <a:rPr lang="en-US" altLang="en-US"/>
              <a:t>::  </a:t>
            </a:r>
            <a:fld id="{53E68406-C1E0-4E33-86B1-64ADBA32BFC5}" type="slidenum">
              <a:rPr lang="en-US" altLang="en-US" smtClean="0"/>
              <a:pPr>
                <a:defRPr/>
              </a:pPr>
              <a:t>3</a:t>
            </a:fld>
            <a:r>
              <a:rPr lang="en-US" altLang="en-US"/>
              <a:t>  ::</a:t>
            </a:r>
          </a:p>
        </p:txBody>
      </p:sp>
      <p:pic>
        <p:nvPicPr>
          <p:cNvPr id="6" name="Picture 5">
            <a:extLst>
              <a:ext uri="{FF2B5EF4-FFF2-40B4-BE49-F238E27FC236}">
                <a16:creationId xmlns:a16="http://schemas.microsoft.com/office/drawing/2014/main" id="{61FAD14B-8AB5-4150-A7A5-AAD07CCDDE3E}"/>
              </a:ext>
            </a:extLst>
          </p:cNvPr>
          <p:cNvPicPr>
            <a:picLocks noChangeAspect="1"/>
          </p:cNvPicPr>
          <p:nvPr/>
        </p:nvPicPr>
        <p:blipFill rotWithShape="1">
          <a:blip r:embed="rId3"/>
          <a:srcRect t="5870" r="29854"/>
          <a:stretch/>
        </p:blipFill>
        <p:spPr>
          <a:xfrm>
            <a:off x="241801" y="1432717"/>
            <a:ext cx="4608314" cy="2853533"/>
          </a:xfrm>
          <a:prstGeom prst="rect">
            <a:avLst/>
          </a:prstGeom>
        </p:spPr>
      </p:pic>
      <p:pic>
        <p:nvPicPr>
          <p:cNvPr id="5" name="Picture 4">
            <a:extLst>
              <a:ext uri="{FF2B5EF4-FFF2-40B4-BE49-F238E27FC236}">
                <a16:creationId xmlns:a16="http://schemas.microsoft.com/office/drawing/2014/main" id="{AA490DE9-8F0D-46BC-A0DD-7A0EF9830B98}"/>
              </a:ext>
            </a:extLst>
          </p:cNvPr>
          <p:cNvPicPr>
            <a:picLocks noChangeAspect="1"/>
          </p:cNvPicPr>
          <p:nvPr/>
        </p:nvPicPr>
        <p:blipFill rotWithShape="1">
          <a:blip r:embed="rId3"/>
          <a:srcRect l="70660" t="1663"/>
          <a:stretch/>
        </p:blipFill>
        <p:spPr>
          <a:xfrm>
            <a:off x="5011861" y="1511460"/>
            <a:ext cx="1794187" cy="2774790"/>
          </a:xfrm>
          <a:prstGeom prst="rect">
            <a:avLst/>
          </a:prstGeom>
        </p:spPr>
      </p:pic>
      <p:sp>
        <p:nvSpPr>
          <p:cNvPr id="7" name="Content Placeholder 2">
            <a:extLst>
              <a:ext uri="{FF2B5EF4-FFF2-40B4-BE49-F238E27FC236}">
                <a16:creationId xmlns:a16="http://schemas.microsoft.com/office/drawing/2014/main" id="{A14F2E58-2B85-4DAF-97B3-142960D16B0C}"/>
              </a:ext>
            </a:extLst>
          </p:cNvPr>
          <p:cNvSpPr txBox="1">
            <a:spLocks/>
          </p:cNvSpPr>
          <p:nvPr/>
        </p:nvSpPr>
        <p:spPr>
          <a:xfrm>
            <a:off x="167268" y="794647"/>
            <a:ext cx="6172200"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None/>
            </a:pPr>
            <a:r>
              <a:rPr lang="en-US" sz="1050" kern="0" dirty="0">
                <a:cs typeface="Calibri" panose="020F0502020204030204" pitchFamily="34" charset="0"/>
              </a:rPr>
              <a:t>SOI technology landscape is rapidly evolving and has the opportunity to significantly contribute towards competitive advantage for KP. Here are a few perspectives and its implications:</a:t>
            </a:r>
            <a:endParaRPr lang="en-US" sz="1050" kern="0" dirty="0"/>
          </a:p>
        </p:txBody>
      </p:sp>
    </p:spTree>
    <p:custDataLst>
      <p:tags r:id="rId1"/>
    </p:custDataLst>
    <p:extLst>
      <p:ext uri="{BB962C8B-B14F-4D97-AF65-F5344CB8AC3E}">
        <p14:creationId xmlns:p14="http://schemas.microsoft.com/office/powerpoint/2010/main" val="185797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FB0B11EB-9D9B-429E-8E31-D828EAEB0EC1}"/>
              </a:ext>
            </a:extLst>
          </p:cNvPr>
          <p:cNvSpPr txBox="1"/>
          <p:nvPr/>
        </p:nvSpPr>
        <p:spPr>
          <a:xfrm>
            <a:off x="3393757" y="3192852"/>
            <a:ext cx="1946223"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Address Regional Variances</a:t>
            </a:r>
          </a:p>
        </p:txBody>
      </p:sp>
      <p:sp>
        <p:nvSpPr>
          <p:cNvPr id="58" name="TextBox 57">
            <a:extLst>
              <a:ext uri="{FF2B5EF4-FFF2-40B4-BE49-F238E27FC236}">
                <a16:creationId xmlns:a16="http://schemas.microsoft.com/office/drawing/2014/main" id="{DDDE2725-1FE1-4F82-B0B7-428C9D49E20A}"/>
              </a:ext>
            </a:extLst>
          </p:cNvPr>
          <p:cNvSpPr txBox="1"/>
          <p:nvPr/>
        </p:nvSpPr>
        <p:spPr>
          <a:xfrm>
            <a:off x="5112240" y="3192852"/>
            <a:ext cx="1890802"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Address Schema Evolution</a:t>
            </a:r>
          </a:p>
        </p:txBody>
      </p:sp>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Clarity*N – Feature Overview</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p:txBody>
          <a:bodyPr/>
          <a:lstStyle/>
          <a:p>
            <a:pPr defTabSz="342900" fontAlgn="auto">
              <a:spcBef>
                <a:spcPts val="0"/>
              </a:spcBef>
              <a:spcAft>
                <a:spcPts val="0"/>
              </a:spcAft>
              <a:defRPr/>
            </a:pPr>
            <a:r>
              <a:rPr lang="en-US" altLang="en-US">
                <a:solidFill>
                  <a:srgbClr val="FFFFFF">
                    <a:lumMod val="50000"/>
                  </a:srgbClr>
                </a:solidFill>
                <a:latin typeface="+mn-lt"/>
                <a:ea typeface="ＭＳ Ｐゴシック"/>
              </a:rPr>
              <a:t>::  </a:t>
            </a:r>
            <a:fld id="{53E68406-C1E0-4E33-86B1-64ADBA32BFC5}" type="slidenum">
              <a:rPr lang="en-US" altLang="en-US">
                <a:solidFill>
                  <a:srgbClr val="FFFFFF">
                    <a:lumMod val="50000"/>
                  </a:srgbClr>
                </a:solidFill>
                <a:latin typeface="+mn-lt"/>
                <a:ea typeface="ＭＳ Ｐゴシック"/>
              </a:rPr>
              <a:pPr defTabSz="342900" fontAlgn="auto">
                <a:spcBef>
                  <a:spcPts val="0"/>
                </a:spcBef>
                <a:spcAft>
                  <a:spcPts val="0"/>
                </a:spcAft>
                <a:defRPr/>
              </a:pPr>
              <a:t>30</a:t>
            </a:fld>
            <a:r>
              <a:rPr lang="en-US" altLang="en-US">
                <a:solidFill>
                  <a:srgbClr val="FFFFFF">
                    <a:lumMod val="50000"/>
                  </a:srgbClr>
                </a:solidFill>
                <a:latin typeface="+mn-lt"/>
                <a:ea typeface="ＭＳ Ｐゴシック"/>
              </a:rPr>
              <a:t>  ::</a:t>
            </a:r>
          </a:p>
        </p:txBody>
      </p:sp>
      <p:grpSp>
        <p:nvGrpSpPr>
          <p:cNvPr id="20" name="Group 19">
            <a:extLst>
              <a:ext uri="{FF2B5EF4-FFF2-40B4-BE49-F238E27FC236}">
                <a16:creationId xmlns:a16="http://schemas.microsoft.com/office/drawing/2014/main" id="{0A3275D1-4D71-475C-9EFB-68FAF015E98C}"/>
              </a:ext>
            </a:extLst>
          </p:cNvPr>
          <p:cNvGrpSpPr/>
          <p:nvPr/>
        </p:nvGrpSpPr>
        <p:grpSpPr>
          <a:xfrm>
            <a:off x="752158" y="1376237"/>
            <a:ext cx="5469547" cy="1472401"/>
            <a:chOff x="629603" y="2343575"/>
            <a:chExt cx="7813275" cy="2362678"/>
          </a:xfrm>
        </p:grpSpPr>
        <p:sp>
          <p:nvSpPr>
            <p:cNvPr id="21" name="Rectangle 4">
              <a:extLst>
                <a:ext uri="{FF2B5EF4-FFF2-40B4-BE49-F238E27FC236}">
                  <a16:creationId xmlns:a16="http://schemas.microsoft.com/office/drawing/2014/main" id="{94E856CB-2932-4990-A851-826551843ED5}"/>
                </a:ext>
              </a:extLst>
            </p:cNvPr>
            <p:cNvSpPr>
              <a:spLocks noChangeArrowheads="1"/>
            </p:cNvSpPr>
            <p:nvPr/>
          </p:nvSpPr>
          <p:spPr bwMode="auto">
            <a:xfrm>
              <a:off x="629603" y="3054948"/>
              <a:ext cx="1461564" cy="548640"/>
            </a:xfrm>
            <a:prstGeom prst="roundRect">
              <a:avLst/>
            </a:prstGeom>
            <a:ln>
              <a:solidFill>
                <a:schemeClr val="tx2"/>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Regional Variances</a:t>
              </a:r>
            </a:p>
          </p:txBody>
        </p:sp>
        <p:sp>
          <p:nvSpPr>
            <p:cNvPr id="22" name="Rectangle 8">
              <a:extLst>
                <a:ext uri="{FF2B5EF4-FFF2-40B4-BE49-F238E27FC236}">
                  <a16:creationId xmlns:a16="http://schemas.microsoft.com/office/drawing/2014/main" id="{DE25AD04-C588-4F62-B76F-98E087D244EC}"/>
                </a:ext>
              </a:extLst>
            </p:cNvPr>
            <p:cNvSpPr>
              <a:spLocks noChangeArrowheads="1"/>
            </p:cNvSpPr>
            <p:nvPr/>
          </p:nvSpPr>
          <p:spPr bwMode="auto">
            <a:xfrm>
              <a:off x="2684487" y="3054948"/>
              <a:ext cx="1716915" cy="548640"/>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cs typeface="Calibri" panose="020F0502020204030204" pitchFamily="34" charset="0"/>
                </a:rPr>
                <a:t>Different business modules in regions</a:t>
              </a:r>
            </a:p>
          </p:txBody>
        </p:sp>
        <p:sp>
          <p:nvSpPr>
            <p:cNvPr id="23" name="Rectangle 7">
              <a:extLst>
                <a:ext uri="{FF2B5EF4-FFF2-40B4-BE49-F238E27FC236}">
                  <a16:creationId xmlns:a16="http://schemas.microsoft.com/office/drawing/2014/main" id="{56B40E33-88B7-4640-8571-73970464DCF7}"/>
                </a:ext>
              </a:extLst>
            </p:cNvPr>
            <p:cNvSpPr>
              <a:spLocks noChangeArrowheads="1"/>
            </p:cNvSpPr>
            <p:nvPr/>
          </p:nvSpPr>
          <p:spPr bwMode="auto">
            <a:xfrm>
              <a:off x="2684488" y="2343575"/>
              <a:ext cx="1716915" cy="548640"/>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cs typeface="Calibri" panose="020F0502020204030204" pitchFamily="34" charset="0"/>
                </a:rPr>
                <a:t>Difference in Epic Clarity versions</a:t>
              </a:r>
            </a:p>
          </p:txBody>
        </p:sp>
        <p:sp>
          <p:nvSpPr>
            <p:cNvPr id="24" name="Rectangle 8">
              <a:extLst>
                <a:ext uri="{FF2B5EF4-FFF2-40B4-BE49-F238E27FC236}">
                  <a16:creationId xmlns:a16="http://schemas.microsoft.com/office/drawing/2014/main" id="{46B098B2-38C6-48EE-BB3A-596DE363791F}"/>
                </a:ext>
              </a:extLst>
            </p:cNvPr>
            <p:cNvSpPr>
              <a:spLocks noChangeArrowheads="1"/>
            </p:cNvSpPr>
            <p:nvPr/>
          </p:nvSpPr>
          <p:spPr bwMode="auto">
            <a:xfrm>
              <a:off x="4980029" y="3485402"/>
              <a:ext cx="1806601" cy="548640"/>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cs typeface="Calibri" panose="020F0502020204030204" pitchFamily="34" charset="0"/>
                </a:rPr>
                <a:t>Data deprecations</a:t>
              </a:r>
            </a:p>
          </p:txBody>
        </p:sp>
        <p:sp>
          <p:nvSpPr>
            <p:cNvPr id="25" name="Rectangle 7">
              <a:extLst>
                <a:ext uri="{FF2B5EF4-FFF2-40B4-BE49-F238E27FC236}">
                  <a16:creationId xmlns:a16="http://schemas.microsoft.com/office/drawing/2014/main" id="{4A615C75-9A60-471C-BBB5-EC46047AA1AC}"/>
                </a:ext>
              </a:extLst>
            </p:cNvPr>
            <p:cNvSpPr>
              <a:spLocks noChangeArrowheads="1"/>
            </p:cNvSpPr>
            <p:nvPr/>
          </p:nvSpPr>
          <p:spPr bwMode="auto">
            <a:xfrm>
              <a:off x="2684488" y="3820161"/>
              <a:ext cx="1716915" cy="548640"/>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cs typeface="Calibri" panose="020F0502020204030204" pitchFamily="34" charset="0"/>
                </a:rPr>
                <a:t>Schema Evolution</a:t>
              </a:r>
            </a:p>
          </p:txBody>
        </p:sp>
        <p:cxnSp>
          <p:nvCxnSpPr>
            <p:cNvPr id="26" name="Connector: Elbow 25">
              <a:extLst>
                <a:ext uri="{FF2B5EF4-FFF2-40B4-BE49-F238E27FC236}">
                  <a16:creationId xmlns:a16="http://schemas.microsoft.com/office/drawing/2014/main" id="{59D0188A-8D13-41EA-BF47-E11BFE09EDFF}"/>
                </a:ext>
              </a:extLst>
            </p:cNvPr>
            <p:cNvCxnSpPr>
              <a:cxnSpLocks/>
            </p:cNvCxnSpPr>
            <p:nvPr/>
          </p:nvCxnSpPr>
          <p:spPr bwMode="auto">
            <a:xfrm flipV="1">
              <a:off x="2091167" y="2617895"/>
              <a:ext cx="593321" cy="711373"/>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 name="Connector: Elbow 26">
              <a:extLst>
                <a:ext uri="{FF2B5EF4-FFF2-40B4-BE49-F238E27FC236}">
                  <a16:creationId xmlns:a16="http://schemas.microsoft.com/office/drawing/2014/main" id="{1F87F91D-46B0-420E-859C-12C160CE3A9E}"/>
                </a:ext>
              </a:extLst>
            </p:cNvPr>
            <p:cNvCxnSpPr>
              <a:cxnSpLocks/>
            </p:cNvCxnSpPr>
            <p:nvPr/>
          </p:nvCxnSpPr>
          <p:spPr bwMode="auto">
            <a:xfrm>
              <a:off x="2091167" y="3329268"/>
              <a:ext cx="593321" cy="765213"/>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8" name="Connector: Elbow 27">
              <a:extLst>
                <a:ext uri="{FF2B5EF4-FFF2-40B4-BE49-F238E27FC236}">
                  <a16:creationId xmlns:a16="http://schemas.microsoft.com/office/drawing/2014/main" id="{F918EAEF-B36F-4FAE-BEF6-2A2A095EBF03}"/>
                </a:ext>
              </a:extLst>
            </p:cNvPr>
            <p:cNvCxnSpPr>
              <a:cxnSpLocks/>
              <a:endCxn id="31" idx="1"/>
            </p:cNvCxnSpPr>
            <p:nvPr/>
          </p:nvCxnSpPr>
          <p:spPr bwMode="auto">
            <a:xfrm>
              <a:off x="4401403" y="2617896"/>
              <a:ext cx="2979095" cy="375311"/>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9" name="Connector: Elbow 28">
              <a:extLst>
                <a:ext uri="{FF2B5EF4-FFF2-40B4-BE49-F238E27FC236}">
                  <a16:creationId xmlns:a16="http://schemas.microsoft.com/office/drawing/2014/main" id="{6E6E8B8C-8A6C-4F82-889F-EB530B34C107}"/>
                </a:ext>
              </a:extLst>
            </p:cNvPr>
            <p:cNvCxnSpPr>
              <a:cxnSpLocks/>
              <a:endCxn id="31" idx="1"/>
            </p:cNvCxnSpPr>
            <p:nvPr/>
          </p:nvCxnSpPr>
          <p:spPr bwMode="auto">
            <a:xfrm flipV="1">
              <a:off x="4401402" y="2993206"/>
              <a:ext cx="2979096" cy="336060"/>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30" name="Connector: Elbow 29">
              <a:extLst>
                <a:ext uri="{FF2B5EF4-FFF2-40B4-BE49-F238E27FC236}">
                  <a16:creationId xmlns:a16="http://schemas.microsoft.com/office/drawing/2014/main" id="{1948EE0B-C3F7-4508-BE90-ADD776A55317}"/>
                </a:ext>
              </a:extLst>
            </p:cNvPr>
            <p:cNvCxnSpPr>
              <a:cxnSpLocks/>
            </p:cNvCxnSpPr>
            <p:nvPr/>
          </p:nvCxnSpPr>
          <p:spPr bwMode="auto">
            <a:xfrm flipV="1">
              <a:off x="4401403" y="3759722"/>
              <a:ext cx="578625" cy="334759"/>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31" name="Rectangle 3">
              <a:extLst>
                <a:ext uri="{FF2B5EF4-FFF2-40B4-BE49-F238E27FC236}">
                  <a16:creationId xmlns:a16="http://schemas.microsoft.com/office/drawing/2014/main" id="{A31AC02C-2A21-4339-9E95-097155C4D2C6}"/>
                </a:ext>
              </a:extLst>
            </p:cNvPr>
            <p:cNvSpPr>
              <a:spLocks noChangeArrowheads="1"/>
            </p:cNvSpPr>
            <p:nvPr/>
          </p:nvSpPr>
          <p:spPr bwMode="auto">
            <a:xfrm>
              <a:off x="7380498" y="2718886"/>
              <a:ext cx="1062380" cy="548640"/>
            </a:xfrm>
            <a:prstGeom prst="roundRect">
              <a:avLst/>
            </a:prstGeom>
            <a:ln>
              <a:solidFill>
                <a:srgbClr val="54ACD6"/>
              </a:solidFill>
              <a:headEnd type="none" w="sm" len="sm"/>
              <a:tailEnd type="none" w="med" len="lg"/>
            </a:ln>
          </p:spPr>
          <p:style>
            <a:lnRef idx="2">
              <a:schemeClr val="dk1"/>
            </a:lnRef>
            <a:fillRef idx="1">
              <a:schemeClr val="lt1"/>
            </a:fillRef>
            <a:effectRef idx="0">
              <a:schemeClr val="dk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cs typeface="Calibri" panose="020F0502020204030204" pitchFamily="34" charset="0"/>
                </a:rPr>
                <a:t>Clarity*N</a:t>
              </a:r>
            </a:p>
          </p:txBody>
        </p:sp>
        <p:cxnSp>
          <p:nvCxnSpPr>
            <p:cNvPr id="33" name="Straight Arrow Connector 32">
              <a:extLst>
                <a:ext uri="{FF2B5EF4-FFF2-40B4-BE49-F238E27FC236}">
                  <a16:creationId xmlns:a16="http://schemas.microsoft.com/office/drawing/2014/main" id="{7991609A-A08A-4C10-92CD-FAF680A0F95C}"/>
                </a:ext>
              </a:extLst>
            </p:cNvPr>
            <p:cNvCxnSpPr/>
            <p:nvPr/>
          </p:nvCxnSpPr>
          <p:spPr bwMode="auto">
            <a:xfrm>
              <a:off x="2091167" y="3329268"/>
              <a:ext cx="593320" cy="0"/>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34" name="Rectangle 8">
              <a:extLst>
                <a:ext uri="{FF2B5EF4-FFF2-40B4-BE49-F238E27FC236}">
                  <a16:creationId xmlns:a16="http://schemas.microsoft.com/office/drawing/2014/main" id="{1C7D8E38-F12F-4BF6-AF49-FC47C1331EF7}"/>
                </a:ext>
              </a:extLst>
            </p:cNvPr>
            <p:cNvSpPr>
              <a:spLocks noChangeArrowheads="1"/>
            </p:cNvSpPr>
            <p:nvPr/>
          </p:nvSpPr>
          <p:spPr bwMode="auto">
            <a:xfrm>
              <a:off x="4980029" y="4157613"/>
              <a:ext cx="1806601" cy="548640"/>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cs typeface="Calibri" panose="020F0502020204030204" pitchFamily="34" charset="0"/>
                </a:rPr>
                <a:t>Tenant/Region-specific </a:t>
              </a:r>
            </a:p>
            <a:p>
              <a:pPr defTabSz="342900" eaLnBrk="1" fontAlgn="auto" hangingPunct="1">
                <a:spcBef>
                  <a:spcPts val="150"/>
                </a:spcBef>
                <a:spcAft>
                  <a:spcPts val="0"/>
                </a:spcAft>
                <a:defRPr/>
              </a:pPr>
              <a:r>
                <a:rPr lang="en-US" sz="900">
                  <a:solidFill>
                    <a:srgbClr val="000000"/>
                  </a:solidFill>
                  <a:cs typeface="Calibri" panose="020F0502020204030204" pitchFamily="34" charset="0"/>
                </a:rPr>
                <a:t>tables</a:t>
              </a:r>
            </a:p>
          </p:txBody>
        </p:sp>
        <p:cxnSp>
          <p:nvCxnSpPr>
            <p:cNvPr id="35" name="Connector: Elbow 34">
              <a:extLst>
                <a:ext uri="{FF2B5EF4-FFF2-40B4-BE49-F238E27FC236}">
                  <a16:creationId xmlns:a16="http://schemas.microsoft.com/office/drawing/2014/main" id="{E5919550-4EAE-4A5F-BC17-1CC33B9425A9}"/>
                </a:ext>
              </a:extLst>
            </p:cNvPr>
            <p:cNvCxnSpPr/>
            <p:nvPr/>
          </p:nvCxnSpPr>
          <p:spPr bwMode="auto">
            <a:xfrm>
              <a:off x="4401403" y="4094481"/>
              <a:ext cx="578625" cy="337452"/>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36" name="Connector: Elbow 35">
              <a:extLst>
                <a:ext uri="{FF2B5EF4-FFF2-40B4-BE49-F238E27FC236}">
                  <a16:creationId xmlns:a16="http://schemas.microsoft.com/office/drawing/2014/main" id="{3DF6D70B-9293-4084-B6AC-0967FA72B39D}"/>
                </a:ext>
              </a:extLst>
            </p:cNvPr>
            <p:cNvCxnSpPr>
              <a:cxnSpLocks/>
              <a:stCxn id="24" idx="3"/>
              <a:endCxn id="31" idx="1"/>
            </p:cNvCxnSpPr>
            <p:nvPr/>
          </p:nvCxnSpPr>
          <p:spPr bwMode="auto">
            <a:xfrm flipV="1">
              <a:off x="6786629" y="2993206"/>
              <a:ext cx="593868" cy="766516"/>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37" name="Connector: Elbow 36">
              <a:extLst>
                <a:ext uri="{FF2B5EF4-FFF2-40B4-BE49-F238E27FC236}">
                  <a16:creationId xmlns:a16="http://schemas.microsoft.com/office/drawing/2014/main" id="{9991D7D9-ED6C-49DC-92FB-FF16C7B60EAE}"/>
                </a:ext>
              </a:extLst>
            </p:cNvPr>
            <p:cNvCxnSpPr>
              <a:cxnSpLocks/>
              <a:stCxn id="34" idx="3"/>
              <a:endCxn id="31" idx="1"/>
            </p:cNvCxnSpPr>
            <p:nvPr/>
          </p:nvCxnSpPr>
          <p:spPr bwMode="auto">
            <a:xfrm flipV="1">
              <a:off x="6786629" y="2993206"/>
              <a:ext cx="593868" cy="1438727"/>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cxnSp>
        <p:nvCxnSpPr>
          <p:cNvPr id="38" name="Straight Connector 37">
            <a:extLst>
              <a:ext uri="{FF2B5EF4-FFF2-40B4-BE49-F238E27FC236}">
                <a16:creationId xmlns:a16="http://schemas.microsoft.com/office/drawing/2014/main" id="{F03055B5-DB4B-44E3-84D2-4FA5CB459364}"/>
              </a:ext>
            </a:extLst>
          </p:cNvPr>
          <p:cNvCxnSpPr/>
          <p:nvPr/>
        </p:nvCxnSpPr>
        <p:spPr bwMode="auto">
          <a:xfrm>
            <a:off x="127461" y="3372596"/>
            <a:ext cx="161163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48DECC8D-1E05-44BE-9274-03450F881DF2}"/>
              </a:ext>
            </a:extLst>
          </p:cNvPr>
          <p:cNvCxnSpPr/>
          <p:nvPr/>
        </p:nvCxnSpPr>
        <p:spPr bwMode="auto">
          <a:xfrm>
            <a:off x="1789054" y="3372596"/>
            <a:ext cx="161163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CEC4F571-405C-4589-9BA8-E2FF59785A40}"/>
              </a:ext>
            </a:extLst>
          </p:cNvPr>
          <p:cNvSpPr txBox="1"/>
          <p:nvPr/>
        </p:nvSpPr>
        <p:spPr>
          <a:xfrm>
            <a:off x="460822" y="3192852"/>
            <a:ext cx="1222505"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Schema Design</a:t>
            </a:r>
          </a:p>
        </p:txBody>
      </p:sp>
      <p:sp>
        <p:nvSpPr>
          <p:cNvPr id="42" name="TextBox 41">
            <a:extLst>
              <a:ext uri="{FF2B5EF4-FFF2-40B4-BE49-F238E27FC236}">
                <a16:creationId xmlns:a16="http://schemas.microsoft.com/office/drawing/2014/main" id="{B9AC64DC-1CD4-4F2D-9130-8C8BC6BB2F28}"/>
              </a:ext>
            </a:extLst>
          </p:cNvPr>
          <p:cNvSpPr txBox="1"/>
          <p:nvPr/>
        </p:nvSpPr>
        <p:spPr>
          <a:xfrm>
            <a:off x="162528" y="3269441"/>
            <a:ext cx="1576564" cy="636072"/>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Option1: Physical Schema</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Option 2: Logical Schema</a:t>
            </a:r>
          </a:p>
        </p:txBody>
      </p:sp>
      <p:sp>
        <p:nvSpPr>
          <p:cNvPr id="54" name="TextBox 53">
            <a:extLst>
              <a:ext uri="{FF2B5EF4-FFF2-40B4-BE49-F238E27FC236}">
                <a16:creationId xmlns:a16="http://schemas.microsoft.com/office/drawing/2014/main" id="{591F2647-17FF-4629-A862-FE241C103E03}"/>
              </a:ext>
            </a:extLst>
          </p:cNvPr>
          <p:cNvSpPr txBox="1"/>
          <p:nvPr/>
        </p:nvSpPr>
        <p:spPr>
          <a:xfrm>
            <a:off x="1995802" y="3192852"/>
            <a:ext cx="1337843"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Data Model Design</a:t>
            </a:r>
          </a:p>
        </p:txBody>
      </p:sp>
      <p:cxnSp>
        <p:nvCxnSpPr>
          <p:cNvPr id="55" name="Straight Connector 54">
            <a:extLst>
              <a:ext uri="{FF2B5EF4-FFF2-40B4-BE49-F238E27FC236}">
                <a16:creationId xmlns:a16="http://schemas.microsoft.com/office/drawing/2014/main" id="{50DCCDE2-B700-4AD2-9967-AB380E956CB9}"/>
              </a:ext>
            </a:extLst>
          </p:cNvPr>
          <p:cNvCxnSpPr/>
          <p:nvPr/>
        </p:nvCxnSpPr>
        <p:spPr bwMode="auto">
          <a:xfrm>
            <a:off x="3450647" y="3372596"/>
            <a:ext cx="161163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57" name="Straight Connector 56">
            <a:extLst>
              <a:ext uri="{FF2B5EF4-FFF2-40B4-BE49-F238E27FC236}">
                <a16:creationId xmlns:a16="http://schemas.microsoft.com/office/drawing/2014/main" id="{46596E2C-36CE-4028-82CF-85F5C3B1D631}"/>
              </a:ext>
            </a:extLst>
          </p:cNvPr>
          <p:cNvCxnSpPr/>
          <p:nvPr/>
        </p:nvCxnSpPr>
        <p:spPr bwMode="auto">
          <a:xfrm>
            <a:off x="5112239" y="3372596"/>
            <a:ext cx="161163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65EE1D15-66F3-42E5-A6B7-5928451F4D9F}"/>
              </a:ext>
            </a:extLst>
          </p:cNvPr>
          <p:cNvSpPr txBox="1"/>
          <p:nvPr/>
        </p:nvSpPr>
        <p:spPr>
          <a:xfrm>
            <a:off x="1781606" y="3269441"/>
            <a:ext cx="1576564" cy="1190069"/>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Option 1: Standard Epic Clarity Data Model Definition with Data Type Transformations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Option 2: Superset of Regional Clarity Structures</a:t>
            </a:r>
          </a:p>
        </p:txBody>
      </p:sp>
      <p:sp>
        <p:nvSpPr>
          <p:cNvPr id="60" name="TextBox 59">
            <a:extLst>
              <a:ext uri="{FF2B5EF4-FFF2-40B4-BE49-F238E27FC236}">
                <a16:creationId xmlns:a16="http://schemas.microsoft.com/office/drawing/2014/main" id="{7949D29B-54C4-405E-A69C-5C51E46517AA}"/>
              </a:ext>
            </a:extLst>
          </p:cNvPr>
          <p:cNvSpPr txBox="1"/>
          <p:nvPr/>
        </p:nvSpPr>
        <p:spPr>
          <a:xfrm>
            <a:off x="3446922" y="3269724"/>
            <a:ext cx="1576564" cy="1254189"/>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Difference in Tables Across Regions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Difference in Columns Across Regions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Difference in Data Types Across Regions</a:t>
            </a:r>
          </a:p>
        </p:txBody>
      </p:sp>
      <p:sp>
        <p:nvSpPr>
          <p:cNvPr id="61" name="TextBox 60">
            <a:extLst>
              <a:ext uri="{FF2B5EF4-FFF2-40B4-BE49-F238E27FC236}">
                <a16:creationId xmlns:a16="http://schemas.microsoft.com/office/drawing/2014/main" id="{4E39DEB8-CC8A-456A-BF9F-605AC8D7F1D5}"/>
              </a:ext>
            </a:extLst>
          </p:cNvPr>
          <p:cNvSpPr txBox="1"/>
          <p:nvPr/>
        </p:nvSpPr>
        <p:spPr>
          <a:xfrm>
            <a:off x="5112239" y="3265672"/>
            <a:ext cx="1576564" cy="1051570"/>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Schema Evolution for Physical or Logical Schema of Clarity*N</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Impact of schema evolution on Clarity*N</a:t>
            </a:r>
          </a:p>
        </p:txBody>
      </p:sp>
      <p:sp>
        <p:nvSpPr>
          <p:cNvPr id="43" name="Text Placeholder 3">
            <a:extLst>
              <a:ext uri="{FF2B5EF4-FFF2-40B4-BE49-F238E27FC236}">
                <a16:creationId xmlns:a16="http://schemas.microsoft.com/office/drawing/2014/main" id="{9039E767-22FB-4A93-8725-1E99E483B9D3}"/>
              </a:ext>
            </a:extLst>
          </p:cNvPr>
          <p:cNvSpPr txBox="1">
            <a:spLocks/>
          </p:cNvSpPr>
          <p:nvPr/>
        </p:nvSpPr>
        <p:spPr>
          <a:xfrm>
            <a:off x="167268" y="518265"/>
            <a:ext cx="6540061" cy="756471"/>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a:buClr>
                <a:srgbClr val="7FB741"/>
              </a:buClr>
              <a:buNone/>
              <a:defRPr/>
            </a:pPr>
            <a:r>
              <a:rPr lang="en-US" sz="1050" kern="0">
                <a:solidFill>
                  <a:srgbClr val="000000"/>
                </a:solidFill>
                <a:cs typeface="Calibri" panose="020F0502020204030204" pitchFamily="34" charset="0"/>
              </a:rPr>
              <a:t>Clarity*N is a single view of Clarity that sources data from regional Clarity instances and addresses version skew. This combined view of regional data can be consumed by regional and program level tenants for reporting and analytics.</a:t>
            </a:r>
          </a:p>
        </p:txBody>
      </p:sp>
    </p:spTree>
    <p:extLst>
      <p:ext uri="{BB962C8B-B14F-4D97-AF65-F5344CB8AC3E}">
        <p14:creationId xmlns:p14="http://schemas.microsoft.com/office/powerpoint/2010/main" val="2847979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Clarity*N – Data Flow Design</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p:txBody>
          <a:bodyPr/>
          <a:lstStyle/>
          <a:p>
            <a:pPr defTabSz="342900" fontAlgn="auto">
              <a:spcBef>
                <a:spcPts val="0"/>
              </a:spcBef>
              <a:spcAft>
                <a:spcPts val="0"/>
              </a:spcAft>
              <a:defRPr/>
            </a:pPr>
            <a:r>
              <a:rPr lang="en-US" altLang="en-US">
                <a:solidFill>
                  <a:srgbClr val="FFFFFF">
                    <a:lumMod val="50000"/>
                  </a:srgbClr>
                </a:solidFill>
                <a:latin typeface="+mn-lt"/>
                <a:ea typeface="ＭＳ Ｐゴシック"/>
              </a:rPr>
              <a:t>::  </a:t>
            </a:r>
            <a:fld id="{53E68406-C1E0-4E33-86B1-64ADBA32BFC5}" type="slidenum">
              <a:rPr lang="en-US" altLang="en-US">
                <a:solidFill>
                  <a:srgbClr val="FFFFFF">
                    <a:lumMod val="50000"/>
                  </a:srgbClr>
                </a:solidFill>
                <a:latin typeface="+mn-lt"/>
                <a:ea typeface="ＭＳ Ｐゴシック"/>
              </a:rPr>
              <a:pPr defTabSz="342900" fontAlgn="auto">
                <a:spcBef>
                  <a:spcPts val="0"/>
                </a:spcBef>
                <a:spcAft>
                  <a:spcPts val="0"/>
                </a:spcAft>
                <a:defRPr/>
              </a:pPr>
              <a:t>31</a:t>
            </a:fld>
            <a:r>
              <a:rPr lang="en-US" altLang="en-US">
                <a:solidFill>
                  <a:srgbClr val="FFFFFF">
                    <a:lumMod val="50000"/>
                  </a:srgbClr>
                </a:solidFill>
                <a:latin typeface="+mn-lt"/>
                <a:ea typeface="ＭＳ Ｐゴシック"/>
              </a:rPr>
              <a:t>  ::</a:t>
            </a:r>
          </a:p>
        </p:txBody>
      </p:sp>
      <p:sp>
        <p:nvSpPr>
          <p:cNvPr id="43" name="Text Placeholder 3">
            <a:extLst>
              <a:ext uri="{FF2B5EF4-FFF2-40B4-BE49-F238E27FC236}">
                <a16:creationId xmlns:a16="http://schemas.microsoft.com/office/drawing/2014/main" id="{9039E767-22FB-4A93-8725-1E99E483B9D3}"/>
              </a:ext>
            </a:extLst>
          </p:cNvPr>
          <p:cNvSpPr txBox="1">
            <a:spLocks/>
          </p:cNvSpPr>
          <p:nvPr/>
        </p:nvSpPr>
        <p:spPr>
          <a:xfrm>
            <a:off x="167268" y="489690"/>
            <a:ext cx="6540061" cy="756471"/>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a:buClr>
                <a:srgbClr val="7FB741"/>
              </a:buClr>
              <a:buNone/>
              <a:defRPr/>
            </a:pPr>
            <a:r>
              <a:rPr lang="en-US" sz="1050" kern="0">
                <a:solidFill>
                  <a:srgbClr val="000000"/>
                </a:solidFill>
                <a:cs typeface="Calibri" panose="020F0502020204030204" pitchFamily="34" charset="0"/>
              </a:rPr>
              <a:t>Clarity*N receives data from source HCCLXX schemas. This data flows into ADF via the Raw Zone before being loaded into the Refined Zone of ADF. Data from regional instances is present in ADF Regional Clarity in their native form. Clarity*N is created by combining the regional data from ADF Regional Clarity.</a:t>
            </a:r>
          </a:p>
        </p:txBody>
      </p:sp>
      <p:grpSp>
        <p:nvGrpSpPr>
          <p:cNvPr id="268" name="Group 267">
            <a:extLst>
              <a:ext uri="{FF2B5EF4-FFF2-40B4-BE49-F238E27FC236}">
                <a16:creationId xmlns:a16="http://schemas.microsoft.com/office/drawing/2014/main" id="{9B2655D2-5DC0-4499-873D-0205564ED559}"/>
              </a:ext>
            </a:extLst>
          </p:cNvPr>
          <p:cNvGrpSpPr/>
          <p:nvPr/>
        </p:nvGrpSpPr>
        <p:grpSpPr>
          <a:xfrm>
            <a:off x="167267" y="1527371"/>
            <a:ext cx="6385470" cy="2221606"/>
            <a:chOff x="223023" y="2036494"/>
            <a:chExt cx="8513960" cy="2962142"/>
          </a:xfrm>
        </p:grpSpPr>
        <p:grpSp>
          <p:nvGrpSpPr>
            <p:cNvPr id="269" name="Group 268">
              <a:extLst>
                <a:ext uri="{FF2B5EF4-FFF2-40B4-BE49-F238E27FC236}">
                  <a16:creationId xmlns:a16="http://schemas.microsoft.com/office/drawing/2014/main" id="{D39D0FBB-92C5-45AD-A9E4-1DA5B1CF0300}"/>
                </a:ext>
              </a:extLst>
            </p:cNvPr>
            <p:cNvGrpSpPr/>
            <p:nvPr/>
          </p:nvGrpSpPr>
          <p:grpSpPr>
            <a:xfrm>
              <a:off x="223023" y="2341726"/>
              <a:ext cx="8513960" cy="2656910"/>
              <a:chOff x="223023" y="2341726"/>
              <a:chExt cx="8513960" cy="2656910"/>
            </a:xfrm>
          </p:grpSpPr>
          <p:grpSp>
            <p:nvGrpSpPr>
              <p:cNvPr id="282" name="Group 281">
                <a:extLst>
                  <a:ext uri="{FF2B5EF4-FFF2-40B4-BE49-F238E27FC236}">
                    <a16:creationId xmlns:a16="http://schemas.microsoft.com/office/drawing/2014/main" id="{2F4B8F95-E17F-4AF9-99FA-E5C329067F77}"/>
                  </a:ext>
                </a:extLst>
              </p:cNvPr>
              <p:cNvGrpSpPr/>
              <p:nvPr/>
            </p:nvGrpSpPr>
            <p:grpSpPr>
              <a:xfrm>
                <a:off x="223023" y="2341726"/>
                <a:ext cx="8513960" cy="2656910"/>
                <a:chOff x="200687" y="3510146"/>
                <a:chExt cx="9510900" cy="2909136"/>
              </a:xfrm>
            </p:grpSpPr>
            <p:grpSp>
              <p:nvGrpSpPr>
                <p:cNvPr id="285" name="Group 284">
                  <a:extLst>
                    <a:ext uri="{FF2B5EF4-FFF2-40B4-BE49-F238E27FC236}">
                      <a16:creationId xmlns:a16="http://schemas.microsoft.com/office/drawing/2014/main" id="{0BE5FA6A-BE83-41C4-923D-1243E0AAECBE}"/>
                    </a:ext>
                  </a:extLst>
                </p:cNvPr>
                <p:cNvGrpSpPr/>
                <p:nvPr/>
              </p:nvGrpSpPr>
              <p:grpSpPr>
                <a:xfrm>
                  <a:off x="200687" y="3510146"/>
                  <a:ext cx="9510900" cy="2909136"/>
                  <a:chOff x="200687" y="3510146"/>
                  <a:chExt cx="9510900" cy="2909136"/>
                </a:xfrm>
              </p:grpSpPr>
              <p:sp>
                <p:nvSpPr>
                  <p:cNvPr id="288" name="Rectangle 287">
                    <a:extLst>
                      <a:ext uri="{FF2B5EF4-FFF2-40B4-BE49-F238E27FC236}">
                        <a16:creationId xmlns:a16="http://schemas.microsoft.com/office/drawing/2014/main" id="{F935A4ED-22CB-4E34-8C74-E547832AC225}"/>
                      </a:ext>
                    </a:extLst>
                  </p:cNvPr>
                  <p:cNvSpPr/>
                  <p:nvPr/>
                </p:nvSpPr>
                <p:spPr bwMode="auto">
                  <a:xfrm>
                    <a:off x="2718738" y="3510146"/>
                    <a:ext cx="6992849" cy="2880025"/>
                  </a:xfrm>
                  <a:prstGeom prst="rect">
                    <a:avLst/>
                  </a:prstGeom>
                  <a:solidFill>
                    <a:schemeClr val="tx2">
                      <a:lumMod val="20000"/>
                      <a:lumOff val="80000"/>
                    </a:schemeClr>
                  </a:solidFill>
                  <a:ln w="952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noAutofit/>
                  </a:bodyPr>
                  <a:lstStyle/>
                  <a:p>
                    <a:pPr eaLnBrk="1" hangingPunct="1">
                      <a:defRPr/>
                    </a:pPr>
                    <a:endParaRPr lang="en-US" sz="1800">
                      <a:solidFill>
                        <a:srgbClr val="000000"/>
                      </a:solidFill>
                      <a:latin typeface="+mn-lt"/>
                      <a:ea typeface="ＭＳ Ｐゴシック" charset="0"/>
                    </a:endParaRPr>
                  </a:p>
                </p:txBody>
              </p:sp>
              <p:sp>
                <p:nvSpPr>
                  <p:cNvPr id="289" name="Rectangle 288">
                    <a:extLst>
                      <a:ext uri="{FF2B5EF4-FFF2-40B4-BE49-F238E27FC236}">
                        <a16:creationId xmlns:a16="http://schemas.microsoft.com/office/drawing/2014/main" id="{9A5737A7-494F-4275-8A15-8F66798AF15D}"/>
                      </a:ext>
                    </a:extLst>
                  </p:cNvPr>
                  <p:cNvSpPr/>
                  <p:nvPr/>
                </p:nvSpPr>
                <p:spPr bwMode="auto">
                  <a:xfrm>
                    <a:off x="4140455" y="4800728"/>
                    <a:ext cx="206385" cy="505492"/>
                  </a:xfrm>
                  <a:prstGeom prst="rect">
                    <a:avLst/>
                  </a:prstGeom>
                  <a:noFill/>
                  <a:ln w="19050" cap="flat" cmpd="sng" algn="ctr">
                    <a:solidFill>
                      <a:srgbClr val="5F687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90" name="Round Single Corner Rectangle 10">
                    <a:extLst>
                      <a:ext uri="{FF2B5EF4-FFF2-40B4-BE49-F238E27FC236}">
                        <a16:creationId xmlns:a16="http://schemas.microsoft.com/office/drawing/2014/main" id="{1A9254EC-2BC4-4D9B-9472-BC8A56BD8F43}"/>
                      </a:ext>
                    </a:extLst>
                  </p:cNvPr>
                  <p:cNvSpPr/>
                  <p:nvPr/>
                </p:nvSpPr>
                <p:spPr>
                  <a:xfrm>
                    <a:off x="2818113" y="4385125"/>
                    <a:ext cx="1225603" cy="1232749"/>
                  </a:xfrm>
                  <a:prstGeom prst="round1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sz="750">
                      <a:solidFill>
                        <a:srgbClr val="000000"/>
                      </a:solidFill>
                    </a:endParaRPr>
                  </a:p>
                </p:txBody>
              </p:sp>
              <p:sp>
                <p:nvSpPr>
                  <p:cNvPr id="291" name="Arrow: Right 290">
                    <a:extLst>
                      <a:ext uri="{FF2B5EF4-FFF2-40B4-BE49-F238E27FC236}">
                        <a16:creationId xmlns:a16="http://schemas.microsoft.com/office/drawing/2014/main" id="{43F5DE5D-34B0-485D-9430-D4FD61DFBB2E}"/>
                      </a:ext>
                    </a:extLst>
                  </p:cNvPr>
                  <p:cNvSpPr/>
                  <p:nvPr/>
                </p:nvSpPr>
                <p:spPr bwMode="auto">
                  <a:xfrm>
                    <a:off x="2538174" y="4506816"/>
                    <a:ext cx="286834" cy="1004139"/>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92" name="Arrow: Right 291">
                    <a:extLst>
                      <a:ext uri="{FF2B5EF4-FFF2-40B4-BE49-F238E27FC236}">
                        <a16:creationId xmlns:a16="http://schemas.microsoft.com/office/drawing/2014/main" id="{47DE4EB4-B2AA-49B2-9A15-00BF9CDDE2E8}"/>
                      </a:ext>
                    </a:extLst>
                  </p:cNvPr>
                  <p:cNvSpPr/>
                  <p:nvPr/>
                </p:nvSpPr>
                <p:spPr bwMode="auto">
                  <a:xfrm>
                    <a:off x="4048843" y="4506818"/>
                    <a:ext cx="274250" cy="1004139"/>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93" name="Freeform 192">
                    <a:extLst>
                      <a:ext uri="{FF2B5EF4-FFF2-40B4-BE49-F238E27FC236}">
                        <a16:creationId xmlns:a16="http://schemas.microsoft.com/office/drawing/2014/main" id="{CBBC7A64-8261-4011-A9C3-4FBF76AB14E4}"/>
                      </a:ext>
                    </a:extLst>
                  </p:cNvPr>
                  <p:cNvSpPr>
                    <a:spLocks noChangeAspect="1" noEditPoints="1"/>
                  </p:cNvSpPr>
                  <p:nvPr/>
                </p:nvSpPr>
                <p:spPr bwMode="auto">
                  <a:xfrm>
                    <a:off x="6512499" y="5345963"/>
                    <a:ext cx="258193" cy="237704"/>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rgbClr val="95C8E0"/>
                  </a:solidFill>
                  <a:ln>
                    <a:solidFill>
                      <a:srgbClr val="595959"/>
                    </a:solidFill>
                  </a:ln>
                </p:spPr>
                <p:txBody>
                  <a:bodyPr vert="horz" wrap="square" lIns="68580" tIns="34290" rIns="68580" bIns="34290" numCol="1" anchor="t" anchorCtr="0" compatLnSpc="1">
                    <a:prstTxWarp prst="textNoShape">
                      <a:avLst/>
                    </a:prstTxWarp>
                  </a:bodyPr>
                  <a:lstStyle/>
                  <a:p>
                    <a:pPr defTabSz="342900" eaLnBrk="1" fontAlgn="auto" hangingPunct="1">
                      <a:spcBef>
                        <a:spcPts val="0"/>
                      </a:spcBef>
                      <a:spcAft>
                        <a:spcPts val="0"/>
                      </a:spcAft>
                      <a:defRPr/>
                    </a:pPr>
                    <a:endParaRPr lang="en-US" sz="1350">
                      <a:solidFill>
                        <a:srgbClr val="000000"/>
                      </a:solidFill>
                      <a:latin typeface="+mn-lt"/>
                      <a:ea typeface="ＭＳ Ｐゴシック"/>
                    </a:endParaRPr>
                  </a:p>
                </p:txBody>
              </p:sp>
              <p:sp>
                <p:nvSpPr>
                  <p:cNvPr id="294" name="Freeform 45">
                    <a:extLst>
                      <a:ext uri="{FF2B5EF4-FFF2-40B4-BE49-F238E27FC236}">
                        <a16:creationId xmlns:a16="http://schemas.microsoft.com/office/drawing/2014/main" id="{63CD9701-76F1-433A-BD1E-42C6ADC611B1}"/>
                      </a:ext>
                    </a:extLst>
                  </p:cNvPr>
                  <p:cNvSpPr>
                    <a:spLocks noChangeAspect="1" noEditPoints="1"/>
                  </p:cNvSpPr>
                  <p:nvPr/>
                </p:nvSpPr>
                <p:spPr bwMode="auto">
                  <a:xfrm rot="5400000">
                    <a:off x="3232104" y="4916445"/>
                    <a:ext cx="466584" cy="438746"/>
                  </a:xfrm>
                  <a:custGeom>
                    <a:avLst/>
                    <a:gdLst>
                      <a:gd name="T0" fmla="*/ 445 w 511"/>
                      <a:gd name="T1" fmla="*/ 483 h 510"/>
                      <a:gd name="T2" fmla="*/ 445 w 511"/>
                      <a:gd name="T3" fmla="*/ 483 h 510"/>
                      <a:gd name="T4" fmla="*/ 408 w 511"/>
                      <a:gd name="T5" fmla="*/ 445 h 510"/>
                      <a:gd name="T6" fmla="*/ 445 w 511"/>
                      <a:gd name="T7" fmla="*/ 408 h 510"/>
                      <a:gd name="T8" fmla="*/ 483 w 511"/>
                      <a:gd name="T9" fmla="*/ 445 h 510"/>
                      <a:gd name="T10" fmla="*/ 445 w 511"/>
                      <a:gd name="T11" fmla="*/ 483 h 510"/>
                      <a:gd name="T12" fmla="*/ 293 w 511"/>
                      <a:gd name="T13" fmla="*/ 445 h 510"/>
                      <a:gd name="T14" fmla="*/ 293 w 511"/>
                      <a:gd name="T15" fmla="*/ 445 h 510"/>
                      <a:gd name="T16" fmla="*/ 255 w 511"/>
                      <a:gd name="T17" fmla="*/ 483 h 510"/>
                      <a:gd name="T18" fmla="*/ 217 w 511"/>
                      <a:gd name="T19" fmla="*/ 445 h 510"/>
                      <a:gd name="T20" fmla="*/ 255 w 511"/>
                      <a:gd name="T21" fmla="*/ 408 h 510"/>
                      <a:gd name="T22" fmla="*/ 293 w 511"/>
                      <a:gd name="T23" fmla="*/ 445 h 510"/>
                      <a:gd name="T24" fmla="*/ 217 w 511"/>
                      <a:gd name="T25" fmla="*/ 65 h 510"/>
                      <a:gd name="T26" fmla="*/ 217 w 511"/>
                      <a:gd name="T27" fmla="*/ 65 h 510"/>
                      <a:gd name="T28" fmla="*/ 255 w 511"/>
                      <a:gd name="T29" fmla="*/ 27 h 510"/>
                      <a:gd name="T30" fmla="*/ 293 w 511"/>
                      <a:gd name="T31" fmla="*/ 65 h 510"/>
                      <a:gd name="T32" fmla="*/ 255 w 511"/>
                      <a:gd name="T33" fmla="*/ 102 h 510"/>
                      <a:gd name="T34" fmla="*/ 217 w 511"/>
                      <a:gd name="T35" fmla="*/ 65 h 510"/>
                      <a:gd name="T36" fmla="*/ 102 w 511"/>
                      <a:gd name="T37" fmla="*/ 445 h 510"/>
                      <a:gd name="T38" fmla="*/ 102 w 511"/>
                      <a:gd name="T39" fmla="*/ 445 h 510"/>
                      <a:gd name="T40" fmla="*/ 65 w 511"/>
                      <a:gd name="T41" fmla="*/ 483 h 510"/>
                      <a:gd name="T42" fmla="*/ 27 w 511"/>
                      <a:gd name="T43" fmla="*/ 445 h 510"/>
                      <a:gd name="T44" fmla="*/ 65 w 511"/>
                      <a:gd name="T45" fmla="*/ 408 h 510"/>
                      <a:gd name="T46" fmla="*/ 102 w 511"/>
                      <a:gd name="T47" fmla="*/ 445 h 510"/>
                      <a:gd name="T48" fmla="*/ 471 w 511"/>
                      <a:gd name="T49" fmla="*/ 385 h 510"/>
                      <a:gd name="T50" fmla="*/ 471 w 511"/>
                      <a:gd name="T51" fmla="*/ 385 h 510"/>
                      <a:gd name="T52" fmla="*/ 471 w 511"/>
                      <a:gd name="T53" fmla="*/ 323 h 510"/>
                      <a:gd name="T54" fmla="*/ 377 w 511"/>
                      <a:gd name="T55" fmla="*/ 229 h 510"/>
                      <a:gd name="T56" fmla="*/ 323 w 511"/>
                      <a:gd name="T57" fmla="*/ 229 h 510"/>
                      <a:gd name="T58" fmla="*/ 281 w 511"/>
                      <a:gd name="T59" fmla="*/ 201 h 510"/>
                      <a:gd name="T60" fmla="*/ 281 w 511"/>
                      <a:gd name="T61" fmla="*/ 125 h 510"/>
                      <a:gd name="T62" fmla="*/ 320 w 511"/>
                      <a:gd name="T63" fmla="*/ 65 h 510"/>
                      <a:gd name="T64" fmla="*/ 255 w 511"/>
                      <a:gd name="T65" fmla="*/ 0 h 510"/>
                      <a:gd name="T66" fmla="*/ 190 w 511"/>
                      <a:gd name="T67" fmla="*/ 65 h 510"/>
                      <a:gd name="T68" fmla="*/ 229 w 511"/>
                      <a:gd name="T69" fmla="*/ 125 h 510"/>
                      <a:gd name="T70" fmla="*/ 229 w 511"/>
                      <a:gd name="T71" fmla="*/ 201 h 510"/>
                      <a:gd name="T72" fmla="*/ 187 w 511"/>
                      <a:gd name="T73" fmla="*/ 229 h 510"/>
                      <a:gd name="T74" fmla="*/ 133 w 511"/>
                      <a:gd name="T75" fmla="*/ 229 h 510"/>
                      <a:gd name="T76" fmla="*/ 39 w 511"/>
                      <a:gd name="T77" fmla="*/ 323 h 510"/>
                      <a:gd name="T78" fmla="*/ 39 w 511"/>
                      <a:gd name="T79" fmla="*/ 385 h 510"/>
                      <a:gd name="T80" fmla="*/ 0 w 511"/>
                      <a:gd name="T81" fmla="*/ 445 h 510"/>
                      <a:gd name="T82" fmla="*/ 65 w 511"/>
                      <a:gd name="T83" fmla="*/ 510 h 510"/>
                      <a:gd name="T84" fmla="*/ 130 w 511"/>
                      <a:gd name="T85" fmla="*/ 445 h 510"/>
                      <a:gd name="T86" fmla="*/ 91 w 511"/>
                      <a:gd name="T87" fmla="*/ 385 h 510"/>
                      <a:gd name="T88" fmla="*/ 91 w 511"/>
                      <a:gd name="T89" fmla="*/ 323 h 510"/>
                      <a:gd name="T90" fmla="*/ 133 w 511"/>
                      <a:gd name="T91" fmla="*/ 281 h 510"/>
                      <a:gd name="T92" fmla="*/ 187 w 511"/>
                      <a:gd name="T93" fmla="*/ 281 h 510"/>
                      <a:gd name="T94" fmla="*/ 229 w 511"/>
                      <a:gd name="T95" fmla="*/ 274 h 510"/>
                      <a:gd name="T96" fmla="*/ 229 w 511"/>
                      <a:gd name="T97" fmla="*/ 385 h 510"/>
                      <a:gd name="T98" fmla="*/ 190 w 511"/>
                      <a:gd name="T99" fmla="*/ 445 h 510"/>
                      <a:gd name="T100" fmla="*/ 255 w 511"/>
                      <a:gd name="T101" fmla="*/ 510 h 510"/>
                      <a:gd name="T102" fmla="*/ 320 w 511"/>
                      <a:gd name="T103" fmla="*/ 445 h 510"/>
                      <a:gd name="T104" fmla="*/ 281 w 511"/>
                      <a:gd name="T105" fmla="*/ 385 h 510"/>
                      <a:gd name="T106" fmla="*/ 281 w 511"/>
                      <a:gd name="T107" fmla="*/ 274 h 510"/>
                      <a:gd name="T108" fmla="*/ 323 w 511"/>
                      <a:gd name="T109" fmla="*/ 281 h 510"/>
                      <a:gd name="T110" fmla="*/ 377 w 511"/>
                      <a:gd name="T111" fmla="*/ 281 h 510"/>
                      <a:gd name="T112" fmla="*/ 420 w 511"/>
                      <a:gd name="T113" fmla="*/ 323 h 510"/>
                      <a:gd name="T114" fmla="*/ 420 w 511"/>
                      <a:gd name="T115" fmla="*/ 385 h 510"/>
                      <a:gd name="T116" fmla="*/ 380 w 511"/>
                      <a:gd name="T117" fmla="*/ 445 h 510"/>
                      <a:gd name="T118" fmla="*/ 445 w 511"/>
                      <a:gd name="T119" fmla="*/ 510 h 510"/>
                      <a:gd name="T120" fmla="*/ 511 w 511"/>
                      <a:gd name="T121" fmla="*/ 445 h 510"/>
                      <a:gd name="T122" fmla="*/ 471 w 511"/>
                      <a:gd name="T123" fmla="*/ 38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1" h="510">
                        <a:moveTo>
                          <a:pt x="445" y="483"/>
                        </a:moveTo>
                        <a:lnTo>
                          <a:pt x="445" y="483"/>
                        </a:lnTo>
                        <a:cubicBezTo>
                          <a:pt x="425" y="483"/>
                          <a:pt x="408" y="466"/>
                          <a:pt x="408" y="445"/>
                        </a:cubicBezTo>
                        <a:cubicBezTo>
                          <a:pt x="408" y="424"/>
                          <a:pt x="425" y="408"/>
                          <a:pt x="445" y="408"/>
                        </a:cubicBezTo>
                        <a:cubicBezTo>
                          <a:pt x="466" y="408"/>
                          <a:pt x="483" y="424"/>
                          <a:pt x="483" y="445"/>
                        </a:cubicBezTo>
                        <a:cubicBezTo>
                          <a:pt x="483" y="466"/>
                          <a:pt x="466" y="483"/>
                          <a:pt x="445" y="483"/>
                        </a:cubicBezTo>
                        <a:close/>
                        <a:moveTo>
                          <a:pt x="293" y="445"/>
                        </a:moveTo>
                        <a:lnTo>
                          <a:pt x="293" y="445"/>
                        </a:lnTo>
                        <a:cubicBezTo>
                          <a:pt x="293" y="466"/>
                          <a:pt x="276" y="483"/>
                          <a:pt x="255" y="483"/>
                        </a:cubicBezTo>
                        <a:cubicBezTo>
                          <a:pt x="234" y="483"/>
                          <a:pt x="217" y="466"/>
                          <a:pt x="217" y="445"/>
                        </a:cubicBezTo>
                        <a:cubicBezTo>
                          <a:pt x="217" y="424"/>
                          <a:pt x="234" y="408"/>
                          <a:pt x="255" y="408"/>
                        </a:cubicBezTo>
                        <a:cubicBezTo>
                          <a:pt x="276" y="408"/>
                          <a:pt x="293" y="424"/>
                          <a:pt x="293" y="445"/>
                        </a:cubicBezTo>
                        <a:close/>
                        <a:moveTo>
                          <a:pt x="217" y="65"/>
                        </a:moveTo>
                        <a:lnTo>
                          <a:pt x="217" y="65"/>
                        </a:lnTo>
                        <a:cubicBezTo>
                          <a:pt x="217" y="44"/>
                          <a:pt x="234" y="27"/>
                          <a:pt x="255" y="27"/>
                        </a:cubicBezTo>
                        <a:cubicBezTo>
                          <a:pt x="276" y="27"/>
                          <a:pt x="293" y="44"/>
                          <a:pt x="293" y="65"/>
                        </a:cubicBezTo>
                        <a:cubicBezTo>
                          <a:pt x="293" y="85"/>
                          <a:pt x="276" y="102"/>
                          <a:pt x="255" y="102"/>
                        </a:cubicBezTo>
                        <a:cubicBezTo>
                          <a:pt x="234" y="102"/>
                          <a:pt x="217" y="85"/>
                          <a:pt x="217" y="65"/>
                        </a:cubicBezTo>
                        <a:close/>
                        <a:moveTo>
                          <a:pt x="102" y="445"/>
                        </a:moveTo>
                        <a:lnTo>
                          <a:pt x="102" y="445"/>
                        </a:lnTo>
                        <a:cubicBezTo>
                          <a:pt x="102" y="466"/>
                          <a:pt x="86" y="483"/>
                          <a:pt x="65" y="483"/>
                        </a:cubicBezTo>
                        <a:cubicBezTo>
                          <a:pt x="44" y="483"/>
                          <a:pt x="27" y="466"/>
                          <a:pt x="27" y="445"/>
                        </a:cubicBezTo>
                        <a:cubicBezTo>
                          <a:pt x="27" y="424"/>
                          <a:pt x="44" y="408"/>
                          <a:pt x="65" y="408"/>
                        </a:cubicBezTo>
                        <a:cubicBezTo>
                          <a:pt x="86" y="408"/>
                          <a:pt x="102" y="424"/>
                          <a:pt x="102" y="445"/>
                        </a:cubicBezTo>
                        <a:close/>
                        <a:moveTo>
                          <a:pt x="471" y="385"/>
                        </a:moveTo>
                        <a:lnTo>
                          <a:pt x="471" y="385"/>
                        </a:lnTo>
                        <a:lnTo>
                          <a:pt x="471" y="323"/>
                        </a:lnTo>
                        <a:cubicBezTo>
                          <a:pt x="471" y="285"/>
                          <a:pt x="446" y="229"/>
                          <a:pt x="377" y="229"/>
                        </a:cubicBezTo>
                        <a:lnTo>
                          <a:pt x="323" y="229"/>
                        </a:lnTo>
                        <a:cubicBezTo>
                          <a:pt x="285" y="229"/>
                          <a:pt x="281" y="210"/>
                          <a:pt x="281" y="201"/>
                        </a:cubicBezTo>
                        <a:lnTo>
                          <a:pt x="281" y="125"/>
                        </a:lnTo>
                        <a:cubicBezTo>
                          <a:pt x="304" y="114"/>
                          <a:pt x="320" y="91"/>
                          <a:pt x="320" y="65"/>
                        </a:cubicBezTo>
                        <a:cubicBezTo>
                          <a:pt x="320" y="29"/>
                          <a:pt x="291" y="0"/>
                          <a:pt x="255" y="0"/>
                        </a:cubicBezTo>
                        <a:cubicBezTo>
                          <a:pt x="219" y="0"/>
                          <a:pt x="190" y="29"/>
                          <a:pt x="190" y="65"/>
                        </a:cubicBezTo>
                        <a:cubicBezTo>
                          <a:pt x="190" y="91"/>
                          <a:pt x="206" y="114"/>
                          <a:pt x="229" y="125"/>
                        </a:cubicBezTo>
                        <a:lnTo>
                          <a:pt x="229" y="201"/>
                        </a:lnTo>
                        <a:cubicBezTo>
                          <a:pt x="229" y="208"/>
                          <a:pt x="227" y="229"/>
                          <a:pt x="187" y="229"/>
                        </a:cubicBezTo>
                        <a:lnTo>
                          <a:pt x="133" y="229"/>
                        </a:lnTo>
                        <a:cubicBezTo>
                          <a:pt x="64" y="229"/>
                          <a:pt x="39" y="285"/>
                          <a:pt x="39" y="323"/>
                        </a:cubicBezTo>
                        <a:lnTo>
                          <a:pt x="39" y="385"/>
                        </a:lnTo>
                        <a:cubicBezTo>
                          <a:pt x="16" y="395"/>
                          <a:pt x="0" y="418"/>
                          <a:pt x="0" y="445"/>
                        </a:cubicBezTo>
                        <a:cubicBezTo>
                          <a:pt x="0" y="481"/>
                          <a:pt x="29" y="510"/>
                          <a:pt x="65" y="510"/>
                        </a:cubicBezTo>
                        <a:cubicBezTo>
                          <a:pt x="101" y="510"/>
                          <a:pt x="130" y="481"/>
                          <a:pt x="130" y="445"/>
                        </a:cubicBezTo>
                        <a:cubicBezTo>
                          <a:pt x="130" y="418"/>
                          <a:pt x="114" y="395"/>
                          <a:pt x="91" y="385"/>
                        </a:cubicBezTo>
                        <a:lnTo>
                          <a:pt x="91" y="323"/>
                        </a:lnTo>
                        <a:cubicBezTo>
                          <a:pt x="91" y="316"/>
                          <a:pt x="93" y="281"/>
                          <a:pt x="133" y="281"/>
                        </a:cubicBezTo>
                        <a:lnTo>
                          <a:pt x="187" y="281"/>
                        </a:lnTo>
                        <a:cubicBezTo>
                          <a:pt x="204" y="281"/>
                          <a:pt x="218" y="278"/>
                          <a:pt x="229" y="274"/>
                        </a:cubicBezTo>
                        <a:lnTo>
                          <a:pt x="229" y="385"/>
                        </a:lnTo>
                        <a:cubicBezTo>
                          <a:pt x="206" y="395"/>
                          <a:pt x="190" y="418"/>
                          <a:pt x="190" y="445"/>
                        </a:cubicBezTo>
                        <a:cubicBezTo>
                          <a:pt x="190" y="481"/>
                          <a:pt x="219" y="510"/>
                          <a:pt x="255" y="510"/>
                        </a:cubicBezTo>
                        <a:cubicBezTo>
                          <a:pt x="291" y="510"/>
                          <a:pt x="320" y="481"/>
                          <a:pt x="320" y="445"/>
                        </a:cubicBezTo>
                        <a:cubicBezTo>
                          <a:pt x="320" y="418"/>
                          <a:pt x="304" y="395"/>
                          <a:pt x="281" y="385"/>
                        </a:cubicBezTo>
                        <a:lnTo>
                          <a:pt x="281" y="274"/>
                        </a:lnTo>
                        <a:cubicBezTo>
                          <a:pt x="293" y="278"/>
                          <a:pt x="307" y="281"/>
                          <a:pt x="323" y="281"/>
                        </a:cubicBezTo>
                        <a:lnTo>
                          <a:pt x="377" y="281"/>
                        </a:lnTo>
                        <a:cubicBezTo>
                          <a:pt x="416" y="281"/>
                          <a:pt x="419" y="313"/>
                          <a:pt x="420" y="323"/>
                        </a:cubicBezTo>
                        <a:lnTo>
                          <a:pt x="420" y="385"/>
                        </a:lnTo>
                        <a:cubicBezTo>
                          <a:pt x="396" y="395"/>
                          <a:pt x="380" y="418"/>
                          <a:pt x="380" y="445"/>
                        </a:cubicBezTo>
                        <a:cubicBezTo>
                          <a:pt x="380" y="481"/>
                          <a:pt x="409" y="510"/>
                          <a:pt x="445" y="510"/>
                        </a:cubicBezTo>
                        <a:cubicBezTo>
                          <a:pt x="481" y="510"/>
                          <a:pt x="511" y="481"/>
                          <a:pt x="511" y="445"/>
                        </a:cubicBezTo>
                        <a:cubicBezTo>
                          <a:pt x="511" y="418"/>
                          <a:pt x="494" y="395"/>
                          <a:pt x="471" y="385"/>
                        </a:cubicBezTo>
                        <a:close/>
                      </a:path>
                    </a:pathLst>
                  </a:custGeom>
                  <a:solidFill>
                    <a:srgbClr val="95C8E0"/>
                  </a:solidFill>
                  <a:ln w="0">
                    <a:solidFill>
                      <a:srgbClr val="7F7F7F"/>
                    </a:solidFill>
                    <a:prstDash val="solid"/>
                    <a:round/>
                    <a:headEnd/>
                    <a:tailEnd/>
                  </a:ln>
                </p:spPr>
                <p:txBody>
                  <a:bodyPr vert="horz" wrap="square" lIns="68580" tIns="34290" rIns="68580" bIns="34290" numCol="1" anchor="t" anchorCtr="0" compatLnSpc="1">
                    <a:prstTxWarp prst="textNoShape">
                      <a:avLst/>
                    </a:prstTxWarp>
                  </a:bodyPr>
                  <a:lstStyle/>
                  <a:p>
                    <a:pPr defTabSz="342900" eaLnBrk="1" fontAlgn="auto" hangingPunct="1">
                      <a:spcBef>
                        <a:spcPts val="0"/>
                      </a:spcBef>
                      <a:spcAft>
                        <a:spcPts val="0"/>
                      </a:spcAft>
                      <a:defRPr/>
                    </a:pPr>
                    <a:endParaRPr lang="en-US" sz="825">
                      <a:solidFill>
                        <a:srgbClr val="000000"/>
                      </a:solidFill>
                      <a:latin typeface="+mn-lt"/>
                      <a:ea typeface="ＭＳ Ｐゴシック"/>
                    </a:endParaRPr>
                  </a:p>
                </p:txBody>
              </p:sp>
              <p:sp>
                <p:nvSpPr>
                  <p:cNvPr id="295" name="Rectangle 294">
                    <a:extLst>
                      <a:ext uri="{FF2B5EF4-FFF2-40B4-BE49-F238E27FC236}">
                        <a16:creationId xmlns:a16="http://schemas.microsoft.com/office/drawing/2014/main" id="{EEFF06A2-D783-4CF3-AF52-A680895863E9}"/>
                      </a:ext>
                    </a:extLst>
                  </p:cNvPr>
                  <p:cNvSpPr/>
                  <p:nvPr/>
                </p:nvSpPr>
                <p:spPr>
                  <a:xfrm>
                    <a:off x="2791753" y="4478390"/>
                    <a:ext cx="1278326" cy="438093"/>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5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Raw Zone</a:t>
                    </a:r>
                  </a:p>
                </p:txBody>
              </p:sp>
              <p:sp>
                <p:nvSpPr>
                  <p:cNvPr id="296" name="Rectangle 295">
                    <a:extLst>
                      <a:ext uri="{FF2B5EF4-FFF2-40B4-BE49-F238E27FC236}">
                        <a16:creationId xmlns:a16="http://schemas.microsoft.com/office/drawing/2014/main" id="{5FC0223B-7AE1-4612-B285-6847419234B3}"/>
                      </a:ext>
                    </a:extLst>
                  </p:cNvPr>
                  <p:cNvSpPr>
                    <a:spLocks noChangeArrowheads="1"/>
                  </p:cNvSpPr>
                  <p:nvPr/>
                </p:nvSpPr>
                <p:spPr bwMode="auto">
                  <a:xfrm>
                    <a:off x="5950152" y="4385125"/>
                    <a:ext cx="1382888" cy="1229800"/>
                  </a:xfrm>
                  <a:prstGeom prst="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altLang="ja-JP" sz="750">
                      <a:solidFill>
                        <a:srgbClr val="000000"/>
                      </a:solidFill>
                    </a:endParaRPr>
                  </a:p>
                </p:txBody>
              </p:sp>
              <p:sp>
                <p:nvSpPr>
                  <p:cNvPr id="297" name="Rectangle 296">
                    <a:extLst>
                      <a:ext uri="{FF2B5EF4-FFF2-40B4-BE49-F238E27FC236}">
                        <a16:creationId xmlns:a16="http://schemas.microsoft.com/office/drawing/2014/main" id="{9B805695-D220-4956-8DC0-AC88619541C1}"/>
                      </a:ext>
                    </a:extLst>
                  </p:cNvPr>
                  <p:cNvSpPr/>
                  <p:nvPr/>
                </p:nvSpPr>
                <p:spPr>
                  <a:xfrm>
                    <a:off x="6069816" y="5015405"/>
                    <a:ext cx="1132683" cy="438093"/>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5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Clarity*N</a:t>
                    </a:r>
                  </a:p>
                </p:txBody>
              </p:sp>
              <p:sp>
                <p:nvSpPr>
                  <p:cNvPr id="298" name="Arrow: Right 297">
                    <a:extLst>
                      <a:ext uri="{FF2B5EF4-FFF2-40B4-BE49-F238E27FC236}">
                        <a16:creationId xmlns:a16="http://schemas.microsoft.com/office/drawing/2014/main" id="{60CC729B-B773-4354-A2B2-37AE6D65D580}"/>
                      </a:ext>
                    </a:extLst>
                  </p:cNvPr>
                  <p:cNvSpPr/>
                  <p:nvPr/>
                </p:nvSpPr>
                <p:spPr bwMode="auto">
                  <a:xfrm>
                    <a:off x="5691450" y="4502030"/>
                    <a:ext cx="274250" cy="1004139"/>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99" name="Rectangle 298">
                    <a:extLst>
                      <a:ext uri="{FF2B5EF4-FFF2-40B4-BE49-F238E27FC236}">
                        <a16:creationId xmlns:a16="http://schemas.microsoft.com/office/drawing/2014/main" id="{64D9B2D3-369C-4A0D-85F2-8A17CDBB75B3}"/>
                      </a:ext>
                    </a:extLst>
                  </p:cNvPr>
                  <p:cNvSpPr/>
                  <p:nvPr/>
                </p:nvSpPr>
                <p:spPr>
                  <a:xfrm>
                    <a:off x="200687" y="5671163"/>
                    <a:ext cx="992476" cy="370694"/>
                  </a:xfrm>
                  <a:prstGeom prst="rect">
                    <a:avLst/>
                  </a:prstGeom>
                </p:spPr>
                <p:txBody>
                  <a:bodyPr wrap="square">
                    <a:spAutoFit/>
                  </a:bodyPr>
                  <a:lstStyle/>
                  <a:p>
                    <a:pPr algn="ctr" defTabSz="342900" eaLnBrk="1" fontAlgn="auto" hangingPunct="1">
                      <a:spcBef>
                        <a:spcPts val="0"/>
                      </a:spcBef>
                      <a:spcAft>
                        <a:spcPts val="0"/>
                      </a:spcAft>
                      <a:defRPr/>
                    </a:pPr>
                    <a:r>
                      <a:rPr lang="en-US" sz="1050" b="1">
                        <a:solidFill>
                          <a:srgbClr val="000000"/>
                        </a:solidFill>
                        <a:latin typeface="+mn-lt"/>
                        <a:ea typeface="ＭＳ Ｐゴシック"/>
                      </a:rPr>
                      <a:t>Legend</a:t>
                    </a:r>
                  </a:p>
                </p:txBody>
              </p:sp>
              <p:sp>
                <p:nvSpPr>
                  <p:cNvPr id="300" name="Rectangle 299">
                    <a:extLst>
                      <a:ext uri="{FF2B5EF4-FFF2-40B4-BE49-F238E27FC236}">
                        <a16:creationId xmlns:a16="http://schemas.microsoft.com/office/drawing/2014/main" id="{C9D35842-2C03-435D-A113-D0B2E0DF093B}"/>
                      </a:ext>
                    </a:extLst>
                  </p:cNvPr>
                  <p:cNvSpPr/>
                  <p:nvPr/>
                </p:nvSpPr>
                <p:spPr>
                  <a:xfrm>
                    <a:off x="5767764" y="3586797"/>
                    <a:ext cx="1421582" cy="438093"/>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5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Clarity-ADF</a:t>
                    </a:r>
                  </a:p>
                </p:txBody>
              </p:sp>
              <p:sp>
                <p:nvSpPr>
                  <p:cNvPr id="301" name="Rectangle 300">
                    <a:extLst>
                      <a:ext uri="{FF2B5EF4-FFF2-40B4-BE49-F238E27FC236}">
                        <a16:creationId xmlns:a16="http://schemas.microsoft.com/office/drawing/2014/main" id="{FFC94C2E-4BAE-473C-8BC8-B95BE12D8F91}"/>
                      </a:ext>
                    </a:extLst>
                  </p:cNvPr>
                  <p:cNvSpPr>
                    <a:spLocks noChangeArrowheads="1"/>
                  </p:cNvSpPr>
                  <p:nvPr/>
                </p:nvSpPr>
                <p:spPr bwMode="auto">
                  <a:xfrm>
                    <a:off x="4308794" y="4385125"/>
                    <a:ext cx="1382888" cy="1232749"/>
                  </a:xfrm>
                  <a:prstGeom prst="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altLang="ja-JP" sz="750">
                      <a:solidFill>
                        <a:srgbClr val="000000"/>
                      </a:solidFill>
                    </a:endParaRPr>
                  </a:p>
                </p:txBody>
              </p:sp>
              <p:sp>
                <p:nvSpPr>
                  <p:cNvPr id="302" name="Rectangle 301">
                    <a:extLst>
                      <a:ext uri="{FF2B5EF4-FFF2-40B4-BE49-F238E27FC236}">
                        <a16:creationId xmlns:a16="http://schemas.microsoft.com/office/drawing/2014/main" id="{F7F6F7A1-A27F-438C-80C2-FC785D7E708E}"/>
                      </a:ext>
                    </a:extLst>
                  </p:cNvPr>
                  <p:cNvSpPr/>
                  <p:nvPr/>
                </p:nvSpPr>
                <p:spPr>
                  <a:xfrm>
                    <a:off x="4347231" y="5099220"/>
                    <a:ext cx="1295849" cy="606590"/>
                  </a:xfrm>
                  <a:prstGeom prst="rect">
                    <a:avLst/>
                  </a:prstGeom>
                </p:spPr>
                <p:txBody>
                  <a:bodyPr wrap="square">
                    <a:spAutoFit/>
                  </a:bodyPr>
                  <a:lstStyle/>
                  <a:p>
                    <a:pPr algn="ctr" defTabSz="342900" eaLnBrk="1" fontAlgn="auto" hangingPunct="1">
                      <a:spcBef>
                        <a:spcPts val="0"/>
                      </a:spcBef>
                      <a:spcAft>
                        <a:spcPts val="0"/>
                      </a:spcAft>
                      <a:defRPr/>
                    </a:pPr>
                    <a:r>
                      <a:rPr lang="en-US" sz="105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ADF Regional Clarity</a:t>
                    </a:r>
                  </a:p>
                </p:txBody>
              </p:sp>
              <p:sp>
                <p:nvSpPr>
                  <p:cNvPr id="303" name="AutoShape 32">
                    <a:extLst>
                      <a:ext uri="{FF2B5EF4-FFF2-40B4-BE49-F238E27FC236}">
                        <a16:creationId xmlns:a16="http://schemas.microsoft.com/office/drawing/2014/main" id="{5AC312FF-3D0C-4FC5-BEE0-9E3F2739EDC4}"/>
                      </a:ext>
                    </a:extLst>
                  </p:cNvPr>
                  <p:cNvSpPr>
                    <a:spLocks noChangeArrowheads="1"/>
                  </p:cNvSpPr>
                  <p:nvPr/>
                </p:nvSpPr>
                <p:spPr bwMode="auto">
                  <a:xfrm>
                    <a:off x="4349007" y="4771541"/>
                    <a:ext cx="286834" cy="214824"/>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4" name="AutoShape 32">
                    <a:extLst>
                      <a:ext uri="{FF2B5EF4-FFF2-40B4-BE49-F238E27FC236}">
                        <a16:creationId xmlns:a16="http://schemas.microsoft.com/office/drawing/2014/main" id="{79141F57-1A49-4E03-9002-4CAD70C195A6}"/>
                      </a:ext>
                    </a:extLst>
                  </p:cNvPr>
                  <p:cNvSpPr>
                    <a:spLocks noChangeArrowheads="1"/>
                  </p:cNvSpPr>
                  <p:nvPr/>
                </p:nvSpPr>
                <p:spPr bwMode="auto">
                  <a:xfrm>
                    <a:off x="4688967" y="4775842"/>
                    <a:ext cx="286834" cy="214824"/>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5" name="AutoShape 32">
                    <a:extLst>
                      <a:ext uri="{FF2B5EF4-FFF2-40B4-BE49-F238E27FC236}">
                        <a16:creationId xmlns:a16="http://schemas.microsoft.com/office/drawing/2014/main" id="{113D155C-1CA4-4B12-B297-BCC57172A559}"/>
                      </a:ext>
                    </a:extLst>
                  </p:cNvPr>
                  <p:cNvSpPr>
                    <a:spLocks noChangeArrowheads="1"/>
                  </p:cNvSpPr>
                  <p:nvPr/>
                </p:nvSpPr>
                <p:spPr bwMode="auto">
                  <a:xfrm>
                    <a:off x="5028925" y="4779325"/>
                    <a:ext cx="286834" cy="214825"/>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6" name="AutoShape 32">
                    <a:extLst>
                      <a:ext uri="{FF2B5EF4-FFF2-40B4-BE49-F238E27FC236}">
                        <a16:creationId xmlns:a16="http://schemas.microsoft.com/office/drawing/2014/main" id="{3866F4BA-97E3-4EA3-AA08-DCD3E04AB2DB}"/>
                      </a:ext>
                    </a:extLst>
                  </p:cNvPr>
                  <p:cNvSpPr>
                    <a:spLocks noChangeArrowheads="1"/>
                  </p:cNvSpPr>
                  <p:nvPr/>
                </p:nvSpPr>
                <p:spPr bwMode="auto">
                  <a:xfrm>
                    <a:off x="5368885" y="4772906"/>
                    <a:ext cx="286834" cy="214824"/>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7" name="AutoShape 32">
                    <a:extLst>
                      <a:ext uri="{FF2B5EF4-FFF2-40B4-BE49-F238E27FC236}">
                        <a16:creationId xmlns:a16="http://schemas.microsoft.com/office/drawing/2014/main" id="{D78AB646-B229-4BCE-891D-7F12C76A0F40}"/>
                      </a:ext>
                    </a:extLst>
                  </p:cNvPr>
                  <p:cNvSpPr>
                    <a:spLocks noChangeArrowheads="1"/>
                  </p:cNvSpPr>
                  <p:nvPr/>
                </p:nvSpPr>
                <p:spPr bwMode="auto">
                  <a:xfrm>
                    <a:off x="4504165" y="4483976"/>
                    <a:ext cx="286834" cy="214824"/>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8" name="AutoShape 32">
                    <a:extLst>
                      <a:ext uri="{FF2B5EF4-FFF2-40B4-BE49-F238E27FC236}">
                        <a16:creationId xmlns:a16="http://schemas.microsoft.com/office/drawing/2014/main" id="{90ED459D-FA7C-4AB5-BEDB-6C7B7D14206B}"/>
                      </a:ext>
                    </a:extLst>
                  </p:cNvPr>
                  <p:cNvSpPr>
                    <a:spLocks noChangeArrowheads="1"/>
                  </p:cNvSpPr>
                  <p:nvPr/>
                </p:nvSpPr>
                <p:spPr bwMode="auto">
                  <a:xfrm>
                    <a:off x="4844125" y="4488277"/>
                    <a:ext cx="286834" cy="214825"/>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09" name="AutoShape 32">
                    <a:extLst>
                      <a:ext uri="{FF2B5EF4-FFF2-40B4-BE49-F238E27FC236}">
                        <a16:creationId xmlns:a16="http://schemas.microsoft.com/office/drawing/2014/main" id="{5D42E57F-7173-4EE9-B3CD-2B448472EA90}"/>
                      </a:ext>
                    </a:extLst>
                  </p:cNvPr>
                  <p:cNvSpPr>
                    <a:spLocks noChangeArrowheads="1"/>
                  </p:cNvSpPr>
                  <p:nvPr/>
                </p:nvSpPr>
                <p:spPr bwMode="auto">
                  <a:xfrm>
                    <a:off x="5183474" y="4481373"/>
                    <a:ext cx="286834" cy="214824"/>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10" name="Rectangle 309">
                    <a:extLst>
                      <a:ext uri="{FF2B5EF4-FFF2-40B4-BE49-F238E27FC236}">
                        <a16:creationId xmlns:a16="http://schemas.microsoft.com/office/drawing/2014/main" id="{3F6C9ADA-5683-4F24-9DF8-213EAC41E03B}"/>
                      </a:ext>
                    </a:extLst>
                  </p:cNvPr>
                  <p:cNvSpPr/>
                  <p:nvPr/>
                </p:nvSpPr>
                <p:spPr>
                  <a:xfrm>
                    <a:off x="5326430" y="5664284"/>
                    <a:ext cx="1444261" cy="370694"/>
                  </a:xfrm>
                  <a:prstGeom prst="rect">
                    <a:avLst/>
                  </a:prstGeom>
                </p:spPr>
                <p:txBody>
                  <a:bodyPr wrap="square">
                    <a:spAutoFit/>
                  </a:bodyPr>
                  <a:lstStyle/>
                  <a:p>
                    <a:pPr algn="ctr" defTabSz="342900" eaLnBrk="1" fontAlgn="auto" hangingPunct="1">
                      <a:spcBef>
                        <a:spcPts val="0"/>
                      </a:spcBef>
                      <a:spcAft>
                        <a:spcPts val="0"/>
                      </a:spcAft>
                      <a:defRPr/>
                    </a:pPr>
                    <a:r>
                      <a:rPr lang="en-US" sz="1050">
                        <a:solidFill>
                          <a:srgbClr val="000000"/>
                        </a:solidFill>
                        <a:latin typeface="+mn-lt"/>
                        <a:ea typeface="ＭＳ Ｐゴシック"/>
                      </a:rPr>
                      <a:t>Refined Zone</a:t>
                    </a:r>
                  </a:p>
                </p:txBody>
              </p:sp>
              <p:sp>
                <p:nvSpPr>
                  <p:cNvPr id="311" name="Round Single Corner Rectangle 10">
                    <a:extLst>
                      <a:ext uri="{FF2B5EF4-FFF2-40B4-BE49-F238E27FC236}">
                        <a16:creationId xmlns:a16="http://schemas.microsoft.com/office/drawing/2014/main" id="{22F7C8E4-D7B8-4791-8654-3570977F958C}"/>
                      </a:ext>
                    </a:extLst>
                  </p:cNvPr>
                  <p:cNvSpPr/>
                  <p:nvPr/>
                </p:nvSpPr>
                <p:spPr>
                  <a:xfrm>
                    <a:off x="1307444" y="4387986"/>
                    <a:ext cx="1225603" cy="1229888"/>
                  </a:xfrm>
                  <a:prstGeom prst="round1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sz="750">
                      <a:solidFill>
                        <a:srgbClr val="000000"/>
                      </a:solidFill>
                    </a:endParaRPr>
                  </a:p>
                </p:txBody>
              </p:sp>
              <p:sp>
                <p:nvSpPr>
                  <p:cNvPr id="312" name="Rectangle 311">
                    <a:extLst>
                      <a:ext uri="{FF2B5EF4-FFF2-40B4-BE49-F238E27FC236}">
                        <a16:creationId xmlns:a16="http://schemas.microsoft.com/office/drawing/2014/main" id="{D5CCAC18-2B24-4943-9595-CEB92B49A909}"/>
                      </a:ext>
                    </a:extLst>
                  </p:cNvPr>
                  <p:cNvSpPr/>
                  <p:nvPr/>
                </p:nvSpPr>
                <p:spPr>
                  <a:xfrm>
                    <a:off x="1408698" y="4413113"/>
                    <a:ext cx="1006139" cy="438093"/>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5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Staging</a:t>
                    </a:r>
                  </a:p>
                </p:txBody>
              </p:sp>
              <p:pic>
                <p:nvPicPr>
                  <p:cNvPr id="313" name="Picture 312">
                    <a:extLst>
                      <a:ext uri="{FF2B5EF4-FFF2-40B4-BE49-F238E27FC236}">
                        <a16:creationId xmlns:a16="http://schemas.microsoft.com/office/drawing/2014/main" id="{A4073261-BDC5-4866-83F5-F3A909DC5C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516" y="5109973"/>
                    <a:ext cx="191683" cy="242450"/>
                  </a:xfrm>
                  <a:prstGeom prst="rect">
                    <a:avLst/>
                  </a:prstGeom>
                </p:spPr>
              </p:pic>
              <p:pic>
                <p:nvPicPr>
                  <p:cNvPr id="314" name="Picture 313">
                    <a:extLst>
                      <a:ext uri="{FF2B5EF4-FFF2-40B4-BE49-F238E27FC236}">
                        <a16:creationId xmlns:a16="http://schemas.microsoft.com/office/drawing/2014/main" id="{9D1CFFD4-88C3-4222-A9E4-0514DC01BD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1452" y="5109973"/>
                    <a:ext cx="191683" cy="242450"/>
                  </a:xfrm>
                  <a:prstGeom prst="rect">
                    <a:avLst/>
                  </a:prstGeom>
                </p:spPr>
              </p:pic>
              <p:pic>
                <p:nvPicPr>
                  <p:cNvPr id="315" name="Picture 314">
                    <a:extLst>
                      <a:ext uri="{FF2B5EF4-FFF2-40B4-BE49-F238E27FC236}">
                        <a16:creationId xmlns:a16="http://schemas.microsoft.com/office/drawing/2014/main" id="{43824889-33EB-40DA-B360-8E39C22A36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6622" y="4823758"/>
                    <a:ext cx="191683" cy="242450"/>
                  </a:xfrm>
                  <a:prstGeom prst="rect">
                    <a:avLst/>
                  </a:prstGeom>
                </p:spPr>
              </p:pic>
              <p:pic>
                <p:nvPicPr>
                  <p:cNvPr id="316" name="Picture 315">
                    <a:extLst>
                      <a:ext uri="{FF2B5EF4-FFF2-40B4-BE49-F238E27FC236}">
                        <a16:creationId xmlns:a16="http://schemas.microsoft.com/office/drawing/2014/main" id="{C8434BEC-FE2F-4CA7-96B9-347CE4428F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3386" y="5109973"/>
                    <a:ext cx="191683" cy="242450"/>
                  </a:xfrm>
                  <a:prstGeom prst="rect">
                    <a:avLst/>
                  </a:prstGeom>
                </p:spPr>
              </p:pic>
              <p:pic>
                <p:nvPicPr>
                  <p:cNvPr id="317" name="Picture 316">
                    <a:extLst>
                      <a:ext uri="{FF2B5EF4-FFF2-40B4-BE49-F238E27FC236}">
                        <a16:creationId xmlns:a16="http://schemas.microsoft.com/office/drawing/2014/main" id="{29720B07-9193-40AE-A3DA-5235D5E4B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2098" y="4823758"/>
                    <a:ext cx="191683" cy="242450"/>
                  </a:xfrm>
                  <a:prstGeom prst="rect">
                    <a:avLst/>
                  </a:prstGeom>
                </p:spPr>
              </p:pic>
              <p:pic>
                <p:nvPicPr>
                  <p:cNvPr id="318" name="Picture 317">
                    <a:extLst>
                      <a:ext uri="{FF2B5EF4-FFF2-40B4-BE49-F238E27FC236}">
                        <a16:creationId xmlns:a16="http://schemas.microsoft.com/office/drawing/2014/main" id="{72546456-9C48-4F99-9861-C1176E2C8D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5322" y="5105075"/>
                    <a:ext cx="191683" cy="242450"/>
                  </a:xfrm>
                  <a:prstGeom prst="rect">
                    <a:avLst/>
                  </a:prstGeom>
                </p:spPr>
              </p:pic>
              <p:sp>
                <p:nvSpPr>
                  <p:cNvPr id="319" name="Rectangle 318">
                    <a:extLst>
                      <a:ext uri="{FF2B5EF4-FFF2-40B4-BE49-F238E27FC236}">
                        <a16:creationId xmlns:a16="http://schemas.microsoft.com/office/drawing/2014/main" id="{911DB1FA-DA1A-4AE4-B32B-378E12B19F66}"/>
                      </a:ext>
                    </a:extLst>
                  </p:cNvPr>
                  <p:cNvSpPr/>
                  <p:nvPr/>
                </p:nvSpPr>
                <p:spPr bwMode="auto">
                  <a:xfrm>
                    <a:off x="7783994" y="4741403"/>
                    <a:ext cx="1871193" cy="505492"/>
                  </a:xfrm>
                  <a:prstGeom prst="rect">
                    <a:avLst/>
                  </a:prstGeom>
                  <a:noFill/>
                  <a:ln w="19050" cap="flat" cmpd="sng" algn="ctr">
                    <a:solidFill>
                      <a:srgbClr val="5F6870"/>
                    </a:solidFill>
                    <a:prstDash val="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320" name="AutoShape 32">
                    <a:extLst>
                      <a:ext uri="{FF2B5EF4-FFF2-40B4-BE49-F238E27FC236}">
                        <a16:creationId xmlns:a16="http://schemas.microsoft.com/office/drawing/2014/main" id="{A476E7DB-0BBB-4004-B511-1B78AA63166E}"/>
                      </a:ext>
                    </a:extLst>
                  </p:cNvPr>
                  <p:cNvSpPr>
                    <a:spLocks noChangeArrowheads="1"/>
                  </p:cNvSpPr>
                  <p:nvPr/>
                </p:nvSpPr>
                <p:spPr bwMode="auto">
                  <a:xfrm>
                    <a:off x="8704667" y="4262509"/>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1" name="AutoShape 32">
                    <a:extLst>
                      <a:ext uri="{FF2B5EF4-FFF2-40B4-BE49-F238E27FC236}">
                        <a16:creationId xmlns:a16="http://schemas.microsoft.com/office/drawing/2014/main" id="{ABFB7609-A2BC-4317-875E-1418855131A6}"/>
                      </a:ext>
                    </a:extLst>
                  </p:cNvPr>
                  <p:cNvSpPr>
                    <a:spLocks noChangeArrowheads="1"/>
                  </p:cNvSpPr>
                  <p:nvPr/>
                </p:nvSpPr>
                <p:spPr bwMode="auto">
                  <a:xfrm>
                    <a:off x="8417833" y="4029336"/>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2" name="AutoShape 32">
                    <a:extLst>
                      <a:ext uri="{FF2B5EF4-FFF2-40B4-BE49-F238E27FC236}">
                        <a16:creationId xmlns:a16="http://schemas.microsoft.com/office/drawing/2014/main" id="{E06164D2-653A-42CC-A2AF-28898CE83A71}"/>
                      </a:ext>
                    </a:extLst>
                  </p:cNvPr>
                  <p:cNvSpPr>
                    <a:spLocks noChangeArrowheads="1"/>
                  </p:cNvSpPr>
                  <p:nvPr/>
                </p:nvSpPr>
                <p:spPr bwMode="auto">
                  <a:xfrm>
                    <a:off x="9157603" y="4816661"/>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3" name="AutoShape 32">
                    <a:extLst>
                      <a:ext uri="{FF2B5EF4-FFF2-40B4-BE49-F238E27FC236}">
                        <a16:creationId xmlns:a16="http://schemas.microsoft.com/office/drawing/2014/main" id="{53D2D89E-1136-42A1-BC00-D38BAD4997C8}"/>
                      </a:ext>
                    </a:extLst>
                  </p:cNvPr>
                  <p:cNvSpPr>
                    <a:spLocks noChangeArrowheads="1"/>
                  </p:cNvSpPr>
                  <p:nvPr/>
                </p:nvSpPr>
                <p:spPr bwMode="auto">
                  <a:xfrm>
                    <a:off x="8975794" y="4535516"/>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4" name="AutoShape 32">
                    <a:extLst>
                      <a:ext uri="{FF2B5EF4-FFF2-40B4-BE49-F238E27FC236}">
                        <a16:creationId xmlns:a16="http://schemas.microsoft.com/office/drawing/2014/main" id="{51A86A31-5921-47C0-BCA0-9F02CA7E3629}"/>
                      </a:ext>
                    </a:extLst>
                  </p:cNvPr>
                  <p:cNvSpPr>
                    <a:spLocks noChangeArrowheads="1"/>
                  </p:cNvSpPr>
                  <p:nvPr/>
                </p:nvSpPr>
                <p:spPr bwMode="auto">
                  <a:xfrm>
                    <a:off x="8704667" y="5383886"/>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5" name="AutoShape 32">
                    <a:extLst>
                      <a:ext uri="{FF2B5EF4-FFF2-40B4-BE49-F238E27FC236}">
                        <a16:creationId xmlns:a16="http://schemas.microsoft.com/office/drawing/2014/main" id="{4462CA3B-C340-4149-9FC2-5852000BDB1F}"/>
                      </a:ext>
                    </a:extLst>
                  </p:cNvPr>
                  <p:cNvSpPr>
                    <a:spLocks noChangeArrowheads="1"/>
                  </p:cNvSpPr>
                  <p:nvPr/>
                </p:nvSpPr>
                <p:spPr bwMode="auto">
                  <a:xfrm>
                    <a:off x="8975794" y="5099528"/>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6" name="AutoShape 32">
                    <a:extLst>
                      <a:ext uri="{FF2B5EF4-FFF2-40B4-BE49-F238E27FC236}">
                        <a16:creationId xmlns:a16="http://schemas.microsoft.com/office/drawing/2014/main" id="{C809208F-496F-4ED9-A0AB-6BBE03F3FA8F}"/>
                      </a:ext>
                    </a:extLst>
                  </p:cNvPr>
                  <p:cNvSpPr>
                    <a:spLocks noChangeArrowheads="1"/>
                  </p:cNvSpPr>
                  <p:nvPr/>
                </p:nvSpPr>
                <p:spPr bwMode="auto">
                  <a:xfrm>
                    <a:off x="8417833" y="5640880"/>
                    <a:ext cx="286834" cy="214825"/>
                  </a:xfrm>
                  <a:prstGeom prst="cube">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200" kern="0">
                      <a:solidFill>
                        <a:sysClr val="windowText" lastClr="000000"/>
                      </a:solidFill>
                      <a:latin typeface="+mn-lt"/>
                    </a:endParaRPr>
                  </a:p>
                </p:txBody>
              </p:sp>
              <p:sp>
                <p:nvSpPr>
                  <p:cNvPr id="327" name="Rectangle 326">
                    <a:extLst>
                      <a:ext uri="{FF2B5EF4-FFF2-40B4-BE49-F238E27FC236}">
                        <a16:creationId xmlns:a16="http://schemas.microsoft.com/office/drawing/2014/main" id="{D3BADE72-9ACD-437C-AC00-5AD485ACE5FF}"/>
                      </a:ext>
                    </a:extLst>
                  </p:cNvPr>
                  <p:cNvSpPr/>
                  <p:nvPr/>
                </p:nvSpPr>
                <p:spPr>
                  <a:xfrm>
                    <a:off x="8518169" y="5812692"/>
                    <a:ext cx="1184755" cy="606590"/>
                  </a:xfrm>
                  <a:prstGeom prst="rect">
                    <a:avLst/>
                  </a:prstGeom>
                </p:spPr>
                <p:txBody>
                  <a:bodyPr wrap="square">
                    <a:spAutoFit/>
                  </a:bodyPr>
                  <a:lstStyle/>
                  <a:p>
                    <a:pPr algn="ctr" defTabSz="342900" eaLnBrk="1" fontAlgn="auto" hangingPunct="1">
                      <a:spcBef>
                        <a:spcPts val="0"/>
                      </a:spcBef>
                      <a:spcAft>
                        <a:spcPts val="0"/>
                      </a:spcAft>
                      <a:defRPr/>
                    </a:pPr>
                    <a:r>
                      <a:rPr lang="en-US" sz="1050">
                        <a:solidFill>
                          <a:srgbClr val="000000"/>
                        </a:solidFill>
                        <a:latin typeface="+mn-lt"/>
                        <a:ea typeface="ＭＳ Ｐゴシック"/>
                      </a:rPr>
                      <a:t>Tenant Zone</a:t>
                    </a:r>
                  </a:p>
                </p:txBody>
              </p:sp>
            </p:grpSp>
            <p:sp>
              <p:nvSpPr>
                <p:cNvPr id="286" name="Arrow: Right 285">
                  <a:extLst>
                    <a:ext uri="{FF2B5EF4-FFF2-40B4-BE49-F238E27FC236}">
                      <a16:creationId xmlns:a16="http://schemas.microsoft.com/office/drawing/2014/main" id="{DA2D66FC-AA1F-4B22-8EE0-ECFA985C3709}"/>
                    </a:ext>
                  </a:extLst>
                </p:cNvPr>
                <p:cNvSpPr/>
                <p:nvPr/>
              </p:nvSpPr>
              <p:spPr bwMode="auto">
                <a:xfrm>
                  <a:off x="1021282" y="5329786"/>
                  <a:ext cx="441754" cy="1004139"/>
                </a:xfrm>
                <a:prstGeom prst="rightArrow">
                  <a:avLst/>
                </a:prstGeom>
                <a:solidFill>
                  <a:schemeClr val="bg1">
                    <a:lumMod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87" name="Rectangle 286">
                  <a:extLst>
                    <a:ext uri="{FF2B5EF4-FFF2-40B4-BE49-F238E27FC236}">
                      <a16:creationId xmlns:a16="http://schemas.microsoft.com/office/drawing/2014/main" id="{E26B1E13-F9E5-4EE0-8CC5-F6C2A1111095}"/>
                    </a:ext>
                  </a:extLst>
                </p:cNvPr>
                <p:cNvSpPr/>
                <p:nvPr/>
              </p:nvSpPr>
              <p:spPr>
                <a:xfrm>
                  <a:off x="1332559" y="5682495"/>
                  <a:ext cx="1003004" cy="606590"/>
                </a:xfrm>
                <a:prstGeom prst="rect">
                  <a:avLst/>
                </a:prstGeom>
              </p:spPr>
              <p:txBody>
                <a:bodyPr wrap="square">
                  <a:spAutoFit/>
                </a:bodyPr>
                <a:lstStyle/>
                <a:p>
                  <a:pPr algn="ctr" defTabSz="342900" eaLnBrk="1" fontAlgn="auto" hangingPunct="1">
                    <a:spcBef>
                      <a:spcPts val="0"/>
                    </a:spcBef>
                    <a:spcAft>
                      <a:spcPts val="0"/>
                    </a:spcAft>
                    <a:defRPr/>
                  </a:pPr>
                  <a:r>
                    <a:rPr lang="en-US" sz="1050">
                      <a:solidFill>
                        <a:srgbClr val="000000"/>
                      </a:solidFill>
                      <a:latin typeface="+mn-lt"/>
                      <a:ea typeface="ＭＳ Ｐゴシック"/>
                    </a:rPr>
                    <a:t>Data Flow</a:t>
                  </a:r>
                </a:p>
              </p:txBody>
            </p:sp>
          </p:grpSp>
          <p:pic>
            <p:nvPicPr>
              <p:cNvPr id="283" name="Picture 282">
                <a:extLst>
                  <a:ext uri="{FF2B5EF4-FFF2-40B4-BE49-F238E27FC236}">
                    <a16:creationId xmlns:a16="http://schemas.microsoft.com/office/drawing/2014/main" id="{E7535F8A-557F-4CA2-BC91-2E6B28592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957" y="3537864"/>
                <a:ext cx="171591" cy="221429"/>
              </a:xfrm>
              <a:prstGeom prst="rect">
                <a:avLst/>
              </a:prstGeom>
            </p:spPr>
          </p:pic>
          <p:pic>
            <p:nvPicPr>
              <p:cNvPr id="284" name="Picture 283">
                <a:extLst>
                  <a:ext uri="{FF2B5EF4-FFF2-40B4-BE49-F238E27FC236}">
                    <a16:creationId xmlns:a16="http://schemas.microsoft.com/office/drawing/2014/main" id="{552DF4EF-5413-4093-8D95-5471B4DD01DC}"/>
                  </a:ext>
                </a:extLst>
              </p:cNvPr>
              <p:cNvPicPr>
                <a:picLocks noChangeAspect="1"/>
              </p:cNvPicPr>
              <p:nvPr/>
            </p:nvPicPr>
            <p:blipFill rotWithShape="1">
              <a:blip r:embed="rId3"/>
              <a:srcRect l="20040" t="20835" r="20179" b="17872"/>
              <a:stretch/>
            </p:blipFill>
            <p:spPr>
              <a:xfrm>
                <a:off x="5753871" y="3275223"/>
                <a:ext cx="506816" cy="460339"/>
              </a:xfrm>
              <a:prstGeom prst="rect">
                <a:avLst/>
              </a:prstGeom>
            </p:spPr>
          </p:pic>
        </p:grpSp>
        <p:sp>
          <p:nvSpPr>
            <p:cNvPr id="270" name="AutoShape 32">
              <a:extLst>
                <a:ext uri="{FF2B5EF4-FFF2-40B4-BE49-F238E27FC236}">
                  <a16:creationId xmlns:a16="http://schemas.microsoft.com/office/drawing/2014/main" id="{2375B705-3DCD-4F85-AB8B-01A9DAC44E87}"/>
                </a:ext>
              </a:extLst>
            </p:cNvPr>
            <p:cNvSpPr>
              <a:spLocks noChangeArrowheads="1"/>
            </p:cNvSpPr>
            <p:nvPr/>
          </p:nvSpPr>
          <p:spPr bwMode="auto">
            <a:xfrm>
              <a:off x="1346807" y="2233284"/>
              <a:ext cx="760854" cy="535608"/>
            </a:xfrm>
            <a:prstGeom prst="can">
              <a:avLst>
                <a:gd name="adj" fmla="val 25000"/>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r>
                <a:rPr lang="en-US" sz="1050" kern="0">
                  <a:solidFill>
                    <a:sysClr val="windowText" lastClr="000000"/>
                  </a:solidFill>
                  <a:latin typeface="+mn-lt"/>
                </a:rPr>
                <a:t>HCCLXX</a:t>
              </a:r>
            </a:p>
          </p:txBody>
        </p:sp>
        <p:sp>
          <p:nvSpPr>
            <p:cNvPr id="271" name="Arrow: Right 270">
              <a:extLst>
                <a:ext uri="{FF2B5EF4-FFF2-40B4-BE49-F238E27FC236}">
                  <a16:creationId xmlns:a16="http://schemas.microsoft.com/office/drawing/2014/main" id="{F22A6F40-C0F3-4D7A-9C6B-BEC2765ED185}"/>
                </a:ext>
              </a:extLst>
            </p:cNvPr>
            <p:cNvSpPr/>
            <p:nvPr/>
          </p:nvSpPr>
          <p:spPr bwMode="auto">
            <a:xfrm>
              <a:off x="393786" y="2036494"/>
              <a:ext cx="965199" cy="917079"/>
            </a:xfrm>
            <a:prstGeom prst="rightArrow">
              <a:avLst/>
            </a:prstGeom>
            <a:solidFill>
              <a:schemeClr val="bg1">
                <a:lumMod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72" name="TextBox 271">
              <a:extLst>
                <a:ext uri="{FF2B5EF4-FFF2-40B4-BE49-F238E27FC236}">
                  <a16:creationId xmlns:a16="http://schemas.microsoft.com/office/drawing/2014/main" id="{BAD3E426-398C-4577-82E4-C29C62BE0208}"/>
                </a:ext>
              </a:extLst>
            </p:cNvPr>
            <p:cNvSpPr txBox="1"/>
            <p:nvPr/>
          </p:nvSpPr>
          <p:spPr>
            <a:xfrm>
              <a:off x="257496" y="2363565"/>
              <a:ext cx="1225603" cy="307776"/>
            </a:xfrm>
            <a:prstGeom prst="rect">
              <a:avLst/>
            </a:prstGeom>
            <a:noFill/>
          </p:spPr>
          <p:txBody>
            <a:bodyPr wrap="square" rtlCol="0">
              <a:spAutoFit/>
            </a:bodyPr>
            <a:lstStyle/>
            <a:p>
              <a:pPr defTabSz="342900" eaLnBrk="1" fontAlgn="auto" hangingPunct="1">
                <a:spcBef>
                  <a:spcPts val="0"/>
                </a:spcBef>
                <a:spcAft>
                  <a:spcPts val="0"/>
                </a:spcAft>
                <a:defRPr/>
              </a:pPr>
              <a:r>
                <a:rPr lang="en-US" sz="900">
                  <a:solidFill>
                    <a:srgbClr val="000000"/>
                  </a:solidFill>
                  <a:latin typeface="+mn-lt"/>
                  <a:ea typeface="ＭＳ Ｐゴシック"/>
                </a:rPr>
                <a:t>Clarity Compass</a:t>
              </a:r>
            </a:p>
          </p:txBody>
        </p:sp>
        <p:sp>
          <p:nvSpPr>
            <p:cNvPr id="273" name="Arrow: Right 272">
              <a:extLst>
                <a:ext uri="{FF2B5EF4-FFF2-40B4-BE49-F238E27FC236}">
                  <a16:creationId xmlns:a16="http://schemas.microsoft.com/office/drawing/2014/main" id="{14FD8523-DD64-48A6-A8EC-C015A1AA9CF4}"/>
                </a:ext>
              </a:extLst>
            </p:cNvPr>
            <p:cNvSpPr/>
            <p:nvPr/>
          </p:nvSpPr>
          <p:spPr bwMode="auto">
            <a:xfrm rot="5400000">
              <a:off x="1520380" y="2498938"/>
              <a:ext cx="377169" cy="917079"/>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800">
                <a:solidFill>
                  <a:srgbClr val="000000"/>
                </a:solidFill>
                <a:latin typeface="+mn-lt"/>
                <a:ea typeface="ＭＳ Ｐゴシック" charset="0"/>
              </a:endParaRPr>
            </a:p>
          </p:txBody>
        </p:sp>
        <p:sp>
          <p:nvSpPr>
            <p:cNvPr id="274" name="TextBox 273">
              <a:extLst>
                <a:ext uri="{FF2B5EF4-FFF2-40B4-BE49-F238E27FC236}">
                  <a16:creationId xmlns:a16="http://schemas.microsoft.com/office/drawing/2014/main" id="{3F71AA71-F2E4-424A-B369-88249BD0F803}"/>
                </a:ext>
              </a:extLst>
            </p:cNvPr>
            <p:cNvSpPr txBox="1"/>
            <p:nvPr/>
          </p:nvSpPr>
          <p:spPr>
            <a:xfrm>
              <a:off x="1943860" y="2687211"/>
              <a:ext cx="1040173" cy="492443"/>
            </a:xfrm>
            <a:prstGeom prst="rect">
              <a:avLst/>
            </a:prstGeom>
            <a:noFill/>
          </p:spPr>
          <p:txBody>
            <a:bodyPr wrap="square" rtlCol="0">
              <a:spAutoFit/>
            </a:bodyPr>
            <a:lstStyle/>
            <a:p>
              <a:pPr defTabSz="342900" eaLnBrk="1" fontAlgn="auto" hangingPunct="1">
                <a:spcBef>
                  <a:spcPts val="0"/>
                </a:spcBef>
                <a:spcAft>
                  <a:spcPts val="0"/>
                </a:spcAft>
                <a:defRPr/>
              </a:pPr>
              <a:r>
                <a:rPr lang="en-US" sz="900">
                  <a:solidFill>
                    <a:srgbClr val="000000"/>
                  </a:solidFill>
                  <a:latin typeface="+mn-lt"/>
                  <a:ea typeface="ＭＳ Ｐゴシック"/>
                </a:rPr>
                <a:t>Source </a:t>
              </a:r>
            </a:p>
            <a:p>
              <a:pPr defTabSz="342900" eaLnBrk="1" fontAlgn="auto" hangingPunct="1">
                <a:spcBef>
                  <a:spcPts val="0"/>
                </a:spcBef>
                <a:spcAft>
                  <a:spcPts val="0"/>
                </a:spcAft>
                <a:defRPr/>
              </a:pPr>
              <a:r>
                <a:rPr lang="en-US" sz="900">
                  <a:solidFill>
                    <a:srgbClr val="000000"/>
                  </a:solidFill>
                  <a:latin typeface="+mn-lt"/>
                  <a:ea typeface="ＭＳ Ｐゴシック"/>
                </a:rPr>
                <a:t>Clarity Files</a:t>
              </a:r>
            </a:p>
          </p:txBody>
        </p:sp>
        <p:cxnSp>
          <p:nvCxnSpPr>
            <p:cNvPr id="275" name="Straight Arrow Connector 274">
              <a:extLst>
                <a:ext uri="{FF2B5EF4-FFF2-40B4-BE49-F238E27FC236}">
                  <a16:creationId xmlns:a16="http://schemas.microsoft.com/office/drawing/2014/main" id="{1E78490F-09F5-4520-9801-20A10EF16743}"/>
                </a:ext>
              </a:extLst>
            </p:cNvPr>
            <p:cNvCxnSpPr/>
            <p:nvPr/>
          </p:nvCxnSpPr>
          <p:spPr bwMode="auto">
            <a:xfrm flipH="1" flipV="1">
              <a:off x="6768627" y="3646883"/>
              <a:ext cx="1483433" cy="10350"/>
            </a:xfrm>
            <a:prstGeom prst="straightConnector1">
              <a:avLst/>
            </a:prstGeom>
            <a:solidFill>
              <a:schemeClr val="tx2"/>
            </a:solidFill>
            <a:ln w="9525" cap="flat" cmpd="sng" algn="ctr">
              <a:solidFill>
                <a:schemeClr val="tx1"/>
              </a:solidFill>
              <a:prstDash val="lgDash"/>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6" name="Elbow Connector 79">
              <a:extLst>
                <a:ext uri="{FF2B5EF4-FFF2-40B4-BE49-F238E27FC236}">
                  <a16:creationId xmlns:a16="http://schemas.microsoft.com/office/drawing/2014/main" id="{41F87564-8FD1-47C0-B85F-2D0DDAAC522D}"/>
                </a:ext>
              </a:extLst>
            </p:cNvPr>
            <p:cNvCxnSpPr/>
            <p:nvPr/>
          </p:nvCxnSpPr>
          <p:spPr bwMode="auto">
            <a:xfrm rot="10800000">
              <a:off x="7858126" y="3673406"/>
              <a:ext cx="231182" cy="242169"/>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7" name="Elbow Connector 80">
              <a:extLst>
                <a:ext uri="{FF2B5EF4-FFF2-40B4-BE49-F238E27FC236}">
                  <a16:creationId xmlns:a16="http://schemas.microsoft.com/office/drawing/2014/main" id="{17EDDF6F-6D38-4B9C-A022-E7016EBB11E4}"/>
                </a:ext>
              </a:extLst>
            </p:cNvPr>
            <p:cNvCxnSpPr/>
            <p:nvPr/>
          </p:nvCxnSpPr>
          <p:spPr bwMode="auto">
            <a:xfrm rot="10800000" flipV="1">
              <a:off x="7858126" y="3400462"/>
              <a:ext cx="231183" cy="295237"/>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8" name="Elbow Connector 81">
              <a:extLst>
                <a:ext uri="{FF2B5EF4-FFF2-40B4-BE49-F238E27FC236}">
                  <a16:creationId xmlns:a16="http://schemas.microsoft.com/office/drawing/2014/main" id="{B1C79970-05D4-46FF-8082-AEF86A8AC425}"/>
                </a:ext>
              </a:extLst>
            </p:cNvPr>
            <p:cNvCxnSpPr/>
            <p:nvPr/>
          </p:nvCxnSpPr>
          <p:spPr bwMode="auto">
            <a:xfrm rot="10800000" flipV="1">
              <a:off x="7610475" y="3151125"/>
              <a:ext cx="236126" cy="496949"/>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9" name="Elbow Connector 82">
              <a:extLst>
                <a:ext uri="{FF2B5EF4-FFF2-40B4-BE49-F238E27FC236}">
                  <a16:creationId xmlns:a16="http://schemas.microsoft.com/office/drawing/2014/main" id="{31759884-B6B8-4E65-91A6-2E241E277BA5}"/>
                </a:ext>
              </a:extLst>
            </p:cNvPr>
            <p:cNvCxnSpPr/>
            <p:nvPr/>
          </p:nvCxnSpPr>
          <p:spPr bwMode="auto">
            <a:xfrm rot="10800000">
              <a:off x="7610475" y="3548081"/>
              <a:ext cx="236126" cy="627199"/>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80" name="Elbow Connector 83">
              <a:extLst>
                <a:ext uri="{FF2B5EF4-FFF2-40B4-BE49-F238E27FC236}">
                  <a16:creationId xmlns:a16="http://schemas.microsoft.com/office/drawing/2014/main" id="{D9593B02-1D8F-4DA2-BE1B-5A31A6C06601}"/>
                </a:ext>
              </a:extLst>
            </p:cNvPr>
            <p:cNvCxnSpPr/>
            <p:nvPr/>
          </p:nvCxnSpPr>
          <p:spPr bwMode="auto">
            <a:xfrm rot="10800000" flipV="1">
              <a:off x="7286625" y="2938169"/>
              <a:ext cx="303208" cy="728956"/>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81" name="Elbow Connector 84">
              <a:extLst>
                <a:ext uri="{FF2B5EF4-FFF2-40B4-BE49-F238E27FC236}">
                  <a16:creationId xmlns:a16="http://schemas.microsoft.com/office/drawing/2014/main" id="{7D30135F-0AF0-4A9E-943B-3526697A5137}"/>
                </a:ext>
              </a:extLst>
            </p:cNvPr>
            <p:cNvCxnSpPr/>
            <p:nvPr/>
          </p:nvCxnSpPr>
          <p:spPr bwMode="auto">
            <a:xfrm rot="10800000">
              <a:off x="7283033" y="3641879"/>
              <a:ext cx="306800" cy="768113"/>
            </a:xfrm>
            <a:prstGeom prst="bentConnector2">
              <a:avLst/>
            </a:prstGeom>
            <a:solidFill>
              <a:schemeClr val="tx2"/>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grpSp>
      <p:sp>
        <p:nvSpPr>
          <p:cNvPr id="68" name="Rectangle 67">
            <a:extLst>
              <a:ext uri="{FF2B5EF4-FFF2-40B4-BE49-F238E27FC236}">
                <a16:creationId xmlns:a16="http://schemas.microsoft.com/office/drawing/2014/main" id="{5F4DE012-7242-4DFC-A582-5675236AA6FE}"/>
              </a:ext>
            </a:extLst>
          </p:cNvPr>
          <p:cNvSpPr/>
          <p:nvPr/>
        </p:nvSpPr>
        <p:spPr bwMode="auto">
          <a:xfrm>
            <a:off x="494675" y="4355386"/>
            <a:ext cx="6052246" cy="294128"/>
          </a:xfrm>
          <a:prstGeom prst="rect">
            <a:avLst/>
          </a:prstGeom>
          <a:solidFill>
            <a:srgbClr val="FFFFFF"/>
          </a:solidFill>
          <a:ln w="28575" cap="flat" cmpd="sng" algn="ctr">
            <a:solidFill>
              <a:srgbClr val="2B87B2"/>
            </a:solidFill>
            <a:prstDash val="soli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rot="0" spcFirstLastPara="0" vertOverflow="overflow" horzOverflow="overflow" vert="horz" wrap="square" lIns="66675" tIns="66675" rIns="66675" bIns="66675" numCol="1" spcCol="0" rtlCol="0" fromWordArt="0" anchor="ctr" anchorCtr="0" forceAA="0" compatLnSpc="1">
            <a:prstTxWarp prst="textNoShape">
              <a:avLst/>
            </a:prstTxWarp>
            <a:noAutofit/>
          </a:bodyPr>
          <a:lstStyle/>
          <a:p>
            <a:pPr lvl="1" defTabSz="342900" eaLnBrk="1" fontAlgn="auto" hangingPunct="1">
              <a:spcBef>
                <a:spcPts val="0"/>
              </a:spcBef>
              <a:spcAft>
                <a:spcPts val="0"/>
              </a:spcAft>
              <a:defRPr/>
            </a:pPr>
            <a:r>
              <a:rPr lang="en-US" sz="900" b="1" i="1">
                <a:solidFill>
                  <a:srgbClr val="000000"/>
                </a:solidFill>
                <a:cs typeface="Calibri" panose="020F0502020204030204" pitchFamily="34" charset="0"/>
              </a:rPr>
              <a:t>Foundation manages the technical variation; Tenants manage content harmonization.</a:t>
            </a:r>
            <a:r>
              <a:rPr lang="en-US" sz="1050" b="1" i="1">
                <a:solidFill>
                  <a:srgbClr val="000000"/>
                </a:solidFill>
              </a:rPr>
              <a:t>            </a:t>
            </a:r>
            <a:endParaRPr lang="en-US" sz="1050" b="1" i="1">
              <a:solidFill>
                <a:srgbClr val="000000"/>
              </a:solidFill>
              <a:cs typeface="Calibri" panose="020F0502020204030204" pitchFamily="34" charset="0"/>
            </a:endParaRPr>
          </a:p>
        </p:txBody>
      </p:sp>
      <p:sp>
        <p:nvSpPr>
          <p:cNvPr id="69" name="Freeform 538">
            <a:extLst>
              <a:ext uri="{FF2B5EF4-FFF2-40B4-BE49-F238E27FC236}">
                <a16:creationId xmlns:a16="http://schemas.microsoft.com/office/drawing/2014/main" id="{FD2F8A84-2392-4410-B6E2-81B7D96D857F}"/>
              </a:ext>
            </a:extLst>
          </p:cNvPr>
          <p:cNvSpPr>
            <a:spLocks noChangeAspect="1" noEditPoints="1"/>
          </p:cNvSpPr>
          <p:nvPr/>
        </p:nvSpPr>
        <p:spPr bwMode="auto">
          <a:xfrm>
            <a:off x="167267" y="4306066"/>
            <a:ext cx="424249" cy="411480"/>
          </a:xfrm>
          <a:custGeom>
            <a:avLst/>
            <a:gdLst>
              <a:gd name="T0" fmla="*/ 226 w 512"/>
              <a:gd name="T1" fmla="*/ 352 h 512"/>
              <a:gd name="T2" fmla="*/ 286 w 512"/>
              <a:gd name="T3" fmla="*/ 352 h 512"/>
              <a:gd name="T4" fmla="*/ 279 w 512"/>
              <a:gd name="T5" fmla="*/ 394 h 512"/>
              <a:gd name="T6" fmla="*/ 233 w 512"/>
              <a:gd name="T7" fmla="*/ 394 h 512"/>
              <a:gd name="T8" fmla="*/ 226 w 512"/>
              <a:gd name="T9" fmla="*/ 352 h 512"/>
              <a:gd name="T10" fmla="*/ 256 w 512"/>
              <a:gd name="T11" fmla="*/ 117 h 512"/>
              <a:gd name="T12" fmla="*/ 178 w 512"/>
              <a:gd name="T13" fmla="*/ 191 h 512"/>
              <a:gd name="T14" fmla="*/ 194 w 512"/>
              <a:gd name="T15" fmla="*/ 242 h 512"/>
              <a:gd name="T16" fmla="*/ 224 w 512"/>
              <a:gd name="T17" fmla="*/ 309 h 512"/>
              <a:gd name="T18" fmla="*/ 224 w 512"/>
              <a:gd name="T19" fmla="*/ 330 h 512"/>
              <a:gd name="T20" fmla="*/ 245 w 512"/>
              <a:gd name="T21" fmla="*/ 330 h 512"/>
              <a:gd name="T22" fmla="*/ 245 w 512"/>
              <a:gd name="T23" fmla="*/ 249 h 512"/>
              <a:gd name="T24" fmla="*/ 227 w 512"/>
              <a:gd name="T25" fmla="*/ 231 h 512"/>
              <a:gd name="T26" fmla="*/ 227 w 512"/>
              <a:gd name="T27" fmla="*/ 216 h 512"/>
              <a:gd name="T28" fmla="*/ 242 w 512"/>
              <a:gd name="T29" fmla="*/ 216 h 512"/>
              <a:gd name="T30" fmla="*/ 256 w 512"/>
              <a:gd name="T31" fmla="*/ 230 h 512"/>
              <a:gd name="T32" fmla="*/ 269 w 512"/>
              <a:gd name="T33" fmla="*/ 216 h 512"/>
              <a:gd name="T34" fmla="*/ 285 w 512"/>
              <a:gd name="T35" fmla="*/ 216 h 512"/>
              <a:gd name="T36" fmla="*/ 285 w 512"/>
              <a:gd name="T37" fmla="*/ 231 h 512"/>
              <a:gd name="T38" fmla="*/ 266 w 512"/>
              <a:gd name="T39" fmla="*/ 249 h 512"/>
              <a:gd name="T40" fmla="*/ 266 w 512"/>
              <a:gd name="T41" fmla="*/ 330 h 512"/>
              <a:gd name="T42" fmla="*/ 288 w 512"/>
              <a:gd name="T43" fmla="*/ 330 h 512"/>
              <a:gd name="T44" fmla="*/ 288 w 512"/>
              <a:gd name="T45" fmla="*/ 309 h 512"/>
              <a:gd name="T46" fmla="*/ 318 w 512"/>
              <a:gd name="T47" fmla="*/ 243 h 512"/>
              <a:gd name="T48" fmla="*/ 334 w 512"/>
              <a:gd name="T49" fmla="*/ 191 h 512"/>
              <a:gd name="T50" fmla="*/ 256 w 512"/>
              <a:gd name="T51" fmla="*/ 117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56 w 512"/>
              <a:gd name="T63" fmla="*/ 191 h 512"/>
              <a:gd name="T64" fmla="*/ 256 w 512"/>
              <a:gd name="T65" fmla="*/ 96 h 512"/>
              <a:gd name="T66" fmla="*/ 256 w 512"/>
              <a:gd name="T67" fmla="*/ 96 h 512"/>
              <a:gd name="T68" fmla="*/ 256 w 512"/>
              <a:gd name="T69" fmla="*/ 96 h 512"/>
              <a:gd name="T70" fmla="*/ 256 w 512"/>
              <a:gd name="T71" fmla="*/ 96 h 512"/>
              <a:gd name="T72" fmla="*/ 255 w 512"/>
              <a:gd name="T73" fmla="*/ 96 h 512"/>
              <a:gd name="T74" fmla="*/ 157 w 512"/>
              <a:gd name="T75" fmla="*/ 191 h 512"/>
              <a:gd name="T76" fmla="*/ 176 w 512"/>
              <a:gd name="T77" fmla="*/ 254 h 512"/>
              <a:gd name="T78" fmla="*/ 202 w 512"/>
              <a:gd name="T79" fmla="*/ 309 h 512"/>
              <a:gd name="T80" fmla="*/ 202 w 512"/>
              <a:gd name="T81" fmla="*/ 341 h 512"/>
              <a:gd name="T82" fmla="*/ 203 w 512"/>
              <a:gd name="T83" fmla="*/ 342 h 512"/>
              <a:gd name="T84" fmla="*/ 202 w 512"/>
              <a:gd name="T85" fmla="*/ 343 h 512"/>
              <a:gd name="T86" fmla="*/ 213 w 512"/>
              <a:gd name="T87" fmla="*/ 407 h 512"/>
              <a:gd name="T88" fmla="*/ 224 w 512"/>
              <a:gd name="T89" fmla="*/ 416 h 512"/>
              <a:gd name="T90" fmla="*/ 288 w 512"/>
              <a:gd name="T91" fmla="*/ 416 h 512"/>
              <a:gd name="T92" fmla="*/ 298 w 512"/>
              <a:gd name="T93" fmla="*/ 407 h 512"/>
              <a:gd name="T94" fmla="*/ 309 w 512"/>
              <a:gd name="T95" fmla="*/ 343 h 512"/>
              <a:gd name="T96" fmla="*/ 309 w 512"/>
              <a:gd name="T97" fmla="*/ 342 h 512"/>
              <a:gd name="T98" fmla="*/ 309 w 512"/>
              <a:gd name="T99" fmla="*/ 341 h 512"/>
              <a:gd name="T100" fmla="*/ 309 w 512"/>
              <a:gd name="T101" fmla="*/ 309 h 512"/>
              <a:gd name="T102" fmla="*/ 336 w 512"/>
              <a:gd name="T103" fmla="*/ 254 h 512"/>
              <a:gd name="T104" fmla="*/ 356 w 512"/>
              <a:gd name="T105" fmla="*/ 19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26" y="352"/>
                </a:moveTo>
                <a:cubicBezTo>
                  <a:pt x="286" y="352"/>
                  <a:pt x="286" y="352"/>
                  <a:pt x="286" y="352"/>
                </a:cubicBezTo>
                <a:cubicBezTo>
                  <a:pt x="279" y="394"/>
                  <a:pt x="279" y="394"/>
                  <a:pt x="279" y="394"/>
                </a:cubicBezTo>
                <a:cubicBezTo>
                  <a:pt x="233" y="394"/>
                  <a:pt x="233" y="394"/>
                  <a:pt x="233" y="394"/>
                </a:cubicBezTo>
                <a:lnTo>
                  <a:pt x="226" y="352"/>
                </a:lnTo>
                <a:close/>
                <a:moveTo>
                  <a:pt x="256" y="117"/>
                </a:moveTo>
                <a:cubicBezTo>
                  <a:pt x="214" y="117"/>
                  <a:pt x="178" y="151"/>
                  <a:pt x="178" y="191"/>
                </a:cubicBezTo>
                <a:cubicBezTo>
                  <a:pt x="178" y="219"/>
                  <a:pt x="194" y="242"/>
                  <a:pt x="194" y="242"/>
                </a:cubicBezTo>
                <a:cubicBezTo>
                  <a:pt x="201" y="254"/>
                  <a:pt x="224" y="292"/>
                  <a:pt x="224" y="309"/>
                </a:cubicBezTo>
                <a:cubicBezTo>
                  <a:pt x="224" y="330"/>
                  <a:pt x="224" y="330"/>
                  <a:pt x="224" y="330"/>
                </a:cubicBezTo>
                <a:cubicBezTo>
                  <a:pt x="245" y="330"/>
                  <a:pt x="245" y="330"/>
                  <a:pt x="245" y="330"/>
                </a:cubicBezTo>
                <a:cubicBezTo>
                  <a:pt x="245" y="249"/>
                  <a:pt x="245" y="249"/>
                  <a:pt x="245" y="249"/>
                </a:cubicBezTo>
                <a:cubicBezTo>
                  <a:pt x="227" y="231"/>
                  <a:pt x="227" y="231"/>
                  <a:pt x="227" y="231"/>
                </a:cubicBezTo>
                <a:cubicBezTo>
                  <a:pt x="223" y="227"/>
                  <a:pt x="223" y="220"/>
                  <a:pt x="227" y="216"/>
                </a:cubicBezTo>
                <a:cubicBezTo>
                  <a:pt x="231" y="212"/>
                  <a:pt x="238" y="212"/>
                  <a:pt x="242" y="216"/>
                </a:cubicBezTo>
                <a:cubicBezTo>
                  <a:pt x="256" y="230"/>
                  <a:pt x="256" y="230"/>
                  <a:pt x="256" y="230"/>
                </a:cubicBezTo>
                <a:cubicBezTo>
                  <a:pt x="269" y="216"/>
                  <a:pt x="269" y="216"/>
                  <a:pt x="269" y="216"/>
                </a:cubicBezTo>
                <a:cubicBezTo>
                  <a:pt x="274" y="212"/>
                  <a:pt x="280" y="212"/>
                  <a:pt x="285" y="216"/>
                </a:cubicBezTo>
                <a:cubicBezTo>
                  <a:pt x="289" y="220"/>
                  <a:pt x="289" y="227"/>
                  <a:pt x="285" y="231"/>
                </a:cubicBezTo>
                <a:cubicBezTo>
                  <a:pt x="266" y="249"/>
                  <a:pt x="266" y="249"/>
                  <a:pt x="266" y="249"/>
                </a:cubicBezTo>
                <a:cubicBezTo>
                  <a:pt x="266" y="330"/>
                  <a:pt x="266" y="330"/>
                  <a:pt x="266" y="330"/>
                </a:cubicBezTo>
                <a:cubicBezTo>
                  <a:pt x="288" y="330"/>
                  <a:pt x="288" y="330"/>
                  <a:pt x="288" y="330"/>
                </a:cubicBezTo>
                <a:cubicBezTo>
                  <a:pt x="288" y="309"/>
                  <a:pt x="288" y="309"/>
                  <a:pt x="288" y="309"/>
                </a:cubicBezTo>
                <a:cubicBezTo>
                  <a:pt x="288" y="292"/>
                  <a:pt x="311" y="254"/>
                  <a:pt x="318" y="243"/>
                </a:cubicBezTo>
                <a:cubicBezTo>
                  <a:pt x="318" y="242"/>
                  <a:pt x="334" y="218"/>
                  <a:pt x="334" y="191"/>
                </a:cubicBezTo>
                <a:cubicBezTo>
                  <a:pt x="334" y="151"/>
                  <a:pt x="298" y="117"/>
                  <a:pt x="256" y="11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56" y="191"/>
                </a:moveTo>
                <a:cubicBezTo>
                  <a:pt x="356" y="140"/>
                  <a:pt x="310" y="96"/>
                  <a:pt x="256" y="96"/>
                </a:cubicBezTo>
                <a:cubicBezTo>
                  <a:pt x="256" y="96"/>
                  <a:pt x="256" y="96"/>
                  <a:pt x="256" y="96"/>
                </a:cubicBezTo>
                <a:cubicBezTo>
                  <a:pt x="256" y="96"/>
                  <a:pt x="256" y="96"/>
                  <a:pt x="256" y="96"/>
                </a:cubicBezTo>
                <a:cubicBezTo>
                  <a:pt x="256" y="96"/>
                  <a:pt x="256" y="96"/>
                  <a:pt x="256" y="96"/>
                </a:cubicBezTo>
                <a:cubicBezTo>
                  <a:pt x="256" y="96"/>
                  <a:pt x="256" y="96"/>
                  <a:pt x="255" y="96"/>
                </a:cubicBezTo>
                <a:cubicBezTo>
                  <a:pt x="202" y="96"/>
                  <a:pt x="157" y="140"/>
                  <a:pt x="157" y="191"/>
                </a:cubicBezTo>
                <a:cubicBezTo>
                  <a:pt x="157" y="225"/>
                  <a:pt x="175" y="253"/>
                  <a:pt x="176" y="254"/>
                </a:cubicBezTo>
                <a:cubicBezTo>
                  <a:pt x="189" y="275"/>
                  <a:pt x="202" y="302"/>
                  <a:pt x="202" y="309"/>
                </a:cubicBezTo>
                <a:cubicBezTo>
                  <a:pt x="202" y="341"/>
                  <a:pt x="202" y="341"/>
                  <a:pt x="202" y="341"/>
                </a:cubicBezTo>
                <a:cubicBezTo>
                  <a:pt x="202" y="341"/>
                  <a:pt x="202" y="342"/>
                  <a:pt x="203" y="342"/>
                </a:cubicBezTo>
                <a:cubicBezTo>
                  <a:pt x="203" y="342"/>
                  <a:pt x="202" y="342"/>
                  <a:pt x="202" y="343"/>
                </a:cubicBezTo>
                <a:cubicBezTo>
                  <a:pt x="213" y="407"/>
                  <a:pt x="213" y="407"/>
                  <a:pt x="213" y="407"/>
                </a:cubicBezTo>
                <a:cubicBezTo>
                  <a:pt x="214" y="412"/>
                  <a:pt x="218" y="416"/>
                  <a:pt x="224" y="416"/>
                </a:cubicBezTo>
                <a:cubicBezTo>
                  <a:pt x="288" y="416"/>
                  <a:pt x="288" y="416"/>
                  <a:pt x="288" y="416"/>
                </a:cubicBezTo>
                <a:cubicBezTo>
                  <a:pt x="293" y="416"/>
                  <a:pt x="297" y="412"/>
                  <a:pt x="298" y="407"/>
                </a:cubicBezTo>
                <a:cubicBezTo>
                  <a:pt x="309" y="343"/>
                  <a:pt x="309" y="343"/>
                  <a:pt x="309" y="343"/>
                </a:cubicBezTo>
                <a:cubicBezTo>
                  <a:pt x="309" y="342"/>
                  <a:pt x="309" y="342"/>
                  <a:pt x="309" y="342"/>
                </a:cubicBezTo>
                <a:cubicBezTo>
                  <a:pt x="309" y="342"/>
                  <a:pt x="309" y="341"/>
                  <a:pt x="309" y="341"/>
                </a:cubicBezTo>
                <a:cubicBezTo>
                  <a:pt x="309" y="309"/>
                  <a:pt x="309" y="309"/>
                  <a:pt x="309" y="309"/>
                </a:cubicBezTo>
                <a:cubicBezTo>
                  <a:pt x="309" y="302"/>
                  <a:pt x="323" y="275"/>
                  <a:pt x="336" y="254"/>
                </a:cubicBezTo>
                <a:cubicBezTo>
                  <a:pt x="337" y="253"/>
                  <a:pt x="356" y="225"/>
                  <a:pt x="356" y="191"/>
                </a:cubicBezTo>
                <a:close/>
              </a:path>
            </a:pathLst>
          </a:custGeom>
          <a:solidFill>
            <a:srgbClr val="2B87B2"/>
          </a:solidFill>
          <a:ln>
            <a:noFill/>
          </a:ln>
        </p:spPr>
        <p:txBody>
          <a:bodyPr vert="horz" wrap="square" lIns="68580" tIns="34290" rIns="68580" bIns="34290" numCol="1" anchor="t" anchorCtr="0" compatLnSpc="1">
            <a:prstTxWarp prst="textNoShape">
              <a:avLst/>
            </a:prstTxWarp>
          </a:bodyPr>
          <a:lstStyle/>
          <a:p>
            <a:endParaRPr lang="en-GB" sz="1500">
              <a:solidFill>
                <a:prstClr val="black"/>
              </a:solidFill>
            </a:endParaRPr>
          </a:p>
        </p:txBody>
      </p:sp>
    </p:spTree>
    <p:extLst>
      <p:ext uri="{BB962C8B-B14F-4D97-AF65-F5344CB8AC3E}">
        <p14:creationId xmlns:p14="http://schemas.microsoft.com/office/powerpoint/2010/main" val="18613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7C76-41CB-4C8A-960E-7512810B9000}"/>
              </a:ext>
            </a:extLst>
          </p:cNvPr>
          <p:cNvSpPr>
            <a:spLocks noGrp="1"/>
          </p:cNvSpPr>
          <p:nvPr>
            <p:ph type="title"/>
          </p:nvPr>
        </p:nvSpPr>
        <p:spPr>
          <a:xfrm>
            <a:off x="167268" y="206144"/>
            <a:ext cx="6172200" cy="428625"/>
          </a:xfrm>
        </p:spPr>
        <p:txBody>
          <a:bodyPr/>
          <a:lstStyle/>
          <a:p>
            <a:r>
              <a:rPr lang="en-US">
                <a:latin typeface="+mn-lt"/>
              </a:rPr>
              <a:t>Clarity*N</a:t>
            </a:r>
            <a:r>
              <a:rPr lang="en-US"/>
              <a:t> – </a:t>
            </a:r>
            <a:r>
              <a:rPr lang="en-US">
                <a:latin typeface="+mn-lt"/>
              </a:rPr>
              <a:t>Technical Variation Metrics</a:t>
            </a:r>
          </a:p>
        </p:txBody>
      </p:sp>
      <p:sp>
        <p:nvSpPr>
          <p:cNvPr id="6" name="Content Placeholder 5">
            <a:extLst>
              <a:ext uri="{FF2B5EF4-FFF2-40B4-BE49-F238E27FC236}">
                <a16:creationId xmlns:a16="http://schemas.microsoft.com/office/drawing/2014/main" id="{4E69DC5F-D38C-4876-886F-CA6177377367}"/>
              </a:ext>
            </a:extLst>
          </p:cNvPr>
          <p:cNvSpPr>
            <a:spLocks noGrp="1"/>
          </p:cNvSpPr>
          <p:nvPr>
            <p:ph idx="1"/>
          </p:nvPr>
        </p:nvSpPr>
        <p:spPr>
          <a:xfrm>
            <a:off x="182655" y="1611516"/>
            <a:ext cx="6172200" cy="1370410"/>
          </a:xfrm>
        </p:spPr>
        <p:txBody>
          <a:bodyPr/>
          <a:lstStyle/>
          <a:p>
            <a:endParaRPr lang="en-US"/>
          </a:p>
        </p:txBody>
      </p:sp>
      <p:sp>
        <p:nvSpPr>
          <p:cNvPr id="4" name="Slide Number Placeholder 3">
            <a:extLst>
              <a:ext uri="{FF2B5EF4-FFF2-40B4-BE49-F238E27FC236}">
                <a16:creationId xmlns:a16="http://schemas.microsoft.com/office/drawing/2014/main" id="{F03431D4-ABE7-49FC-A043-E88118D5B616}"/>
              </a:ext>
            </a:extLst>
          </p:cNvPr>
          <p:cNvSpPr>
            <a:spLocks noGrp="1"/>
          </p:cNvSpPr>
          <p:nvPr>
            <p:ph type="sldNum" sz="quarter" idx="4"/>
          </p:nvPr>
        </p:nvSpPr>
        <p:spPr/>
        <p:txBody>
          <a:bodyPr/>
          <a:lstStyle/>
          <a:p>
            <a:pPr>
              <a:defRPr/>
            </a:pPr>
            <a:r>
              <a:rPr lang="en-US" altLang="en-US">
                <a:solidFill>
                  <a:srgbClr val="FFFFFF">
                    <a:lumMod val="50000"/>
                  </a:srgbClr>
                </a:solidFill>
                <a:latin typeface="+mn-lt"/>
              </a:rPr>
              <a:t>::  </a:t>
            </a:r>
            <a:fld id="{53E68406-C1E0-4E33-86B1-64ADBA32BFC5}" type="slidenum">
              <a:rPr lang="en-US" altLang="en-US">
                <a:solidFill>
                  <a:srgbClr val="FFFFFF">
                    <a:lumMod val="50000"/>
                  </a:srgbClr>
                </a:solidFill>
                <a:latin typeface="+mn-lt"/>
              </a:rPr>
              <a:pPr>
                <a:defRPr/>
              </a:pPr>
              <a:t>32</a:t>
            </a:fld>
            <a:r>
              <a:rPr lang="en-US" altLang="en-US">
                <a:solidFill>
                  <a:srgbClr val="FFFFFF">
                    <a:lumMod val="50000"/>
                  </a:srgbClr>
                </a:solidFill>
                <a:latin typeface="+mn-lt"/>
              </a:rPr>
              <a:t>  ::</a:t>
            </a:r>
          </a:p>
        </p:txBody>
      </p:sp>
      <p:graphicFrame>
        <p:nvGraphicFramePr>
          <p:cNvPr id="8" name="Table 7">
            <a:extLst>
              <a:ext uri="{FF2B5EF4-FFF2-40B4-BE49-F238E27FC236}">
                <a16:creationId xmlns:a16="http://schemas.microsoft.com/office/drawing/2014/main" id="{6DFC5297-BDE5-4F3B-B9CA-9095B974B816}"/>
              </a:ext>
            </a:extLst>
          </p:cNvPr>
          <p:cNvGraphicFramePr>
            <a:graphicFrameLocks noGrp="1"/>
          </p:cNvGraphicFramePr>
          <p:nvPr/>
        </p:nvGraphicFramePr>
        <p:xfrm>
          <a:off x="114360" y="1306866"/>
          <a:ext cx="6629281" cy="2994658"/>
        </p:xfrm>
        <a:graphic>
          <a:graphicData uri="http://schemas.openxmlformats.org/drawingml/2006/table">
            <a:tbl>
              <a:tblPr firstRow="1" bandRow="1">
                <a:effectLst>
                  <a:outerShdw blurRad="50800" dist="38100" dir="2700000" algn="tl" rotWithShape="0">
                    <a:prstClr val="black">
                      <a:alpha val="40000"/>
                    </a:prstClr>
                  </a:outerShdw>
                </a:effectLst>
                <a:tableStyleId>{FABFCF23-3B69-468F-B69F-88F6DE6A72F2}</a:tableStyleId>
              </a:tblPr>
              <a:tblGrid>
                <a:gridCol w="6629281">
                  <a:extLst>
                    <a:ext uri="{9D8B030D-6E8A-4147-A177-3AD203B41FA5}">
                      <a16:colId xmlns:a16="http://schemas.microsoft.com/office/drawing/2014/main" val="908731523"/>
                    </a:ext>
                  </a:extLst>
                </a:gridCol>
              </a:tblGrid>
              <a:tr h="236135">
                <a:tc>
                  <a:txBody>
                    <a:bodyPr/>
                    <a:lstStyle/>
                    <a:p>
                      <a:r>
                        <a:rPr lang="en-US" sz="1100"/>
                        <a:t>Clarity *N – Regional Clarity Variation Analysis metrics</a:t>
                      </a:r>
                    </a:p>
                  </a:txBody>
                  <a:tcPr marL="51435" marR="51435" marT="25718" marB="25718"/>
                </a:tc>
                <a:extLst>
                  <a:ext uri="{0D108BD9-81ED-4DB2-BD59-A6C34878D82A}">
                    <a16:rowId xmlns:a16="http://schemas.microsoft.com/office/drawing/2014/main" val="3041364104"/>
                  </a:ext>
                </a:extLst>
              </a:tr>
              <a:tr h="2758523">
                <a:tc>
                  <a:txBody>
                    <a:bodyPr/>
                    <a:lstStyle/>
                    <a:p>
                      <a:pPr marL="0" indent="0">
                        <a:spcBef>
                          <a:spcPts val="300"/>
                        </a:spcBef>
                        <a:buFont typeface="Arial" panose="020B0604020202020204" pitchFamily="34" charset="0"/>
                        <a:buNone/>
                      </a:pPr>
                      <a:endParaRPr lang="en-US" sz="1100">
                        <a:solidFill>
                          <a:schemeClr val="tx1"/>
                        </a:solidFill>
                      </a:endParaRPr>
                    </a:p>
                  </a:txBody>
                  <a:tcPr marL="51435" marR="51435" marT="25718" marB="25718"/>
                </a:tc>
                <a:extLst>
                  <a:ext uri="{0D108BD9-81ED-4DB2-BD59-A6C34878D82A}">
                    <a16:rowId xmlns:a16="http://schemas.microsoft.com/office/drawing/2014/main" val="2695600156"/>
                  </a:ext>
                </a:extLst>
              </a:tr>
            </a:tbl>
          </a:graphicData>
        </a:graphic>
      </p:graphicFrame>
      <p:pic>
        <p:nvPicPr>
          <p:cNvPr id="9" name="Picture 8">
            <a:extLst>
              <a:ext uri="{FF2B5EF4-FFF2-40B4-BE49-F238E27FC236}">
                <a16:creationId xmlns:a16="http://schemas.microsoft.com/office/drawing/2014/main" id="{41FCB4E6-6B90-4AB3-AA6C-26EBA6A11A7E}"/>
              </a:ext>
            </a:extLst>
          </p:cNvPr>
          <p:cNvPicPr>
            <a:picLocks noChangeAspect="1"/>
          </p:cNvPicPr>
          <p:nvPr/>
        </p:nvPicPr>
        <p:blipFill>
          <a:blip r:embed="rId2"/>
          <a:stretch>
            <a:fillRect/>
          </a:stretch>
        </p:blipFill>
        <p:spPr>
          <a:xfrm>
            <a:off x="361376" y="1772117"/>
            <a:ext cx="6206342" cy="2178826"/>
          </a:xfrm>
          <a:prstGeom prst="rect">
            <a:avLst/>
          </a:prstGeom>
        </p:spPr>
      </p:pic>
      <p:sp>
        <p:nvSpPr>
          <p:cNvPr id="11" name="Rectangle 10">
            <a:extLst>
              <a:ext uri="{FF2B5EF4-FFF2-40B4-BE49-F238E27FC236}">
                <a16:creationId xmlns:a16="http://schemas.microsoft.com/office/drawing/2014/main" id="{B89A0E6E-F998-410A-B932-AE0958230345}"/>
              </a:ext>
            </a:extLst>
          </p:cNvPr>
          <p:cNvSpPr/>
          <p:nvPr/>
        </p:nvSpPr>
        <p:spPr>
          <a:xfrm>
            <a:off x="182655" y="499016"/>
            <a:ext cx="6385063" cy="415498"/>
          </a:xfrm>
          <a:prstGeom prst="rect">
            <a:avLst/>
          </a:prstGeom>
        </p:spPr>
        <p:txBody>
          <a:bodyPr wrap="square">
            <a:spAutoFit/>
          </a:bodyPr>
          <a:lstStyle/>
          <a:p>
            <a:r>
              <a:rPr lang="en-US" altLang="en-US" sz="1050">
                <a:solidFill>
                  <a:srgbClr val="000000"/>
                </a:solidFill>
                <a:latin typeface="+mn-lt"/>
              </a:rPr>
              <a:t>Technical variations</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exist</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across</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regional</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instances</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of</a:t>
            </a:r>
            <a:r>
              <a:rPr lang="en-US" altLang="en-US" sz="1050">
                <a:solidFill>
                  <a:srgbClr val="000000"/>
                </a:solidFill>
                <a:latin typeface="+mn-lt"/>
                <a:cs typeface="Times New Roman" panose="02020603050405020304" pitchFamily="18" charset="0"/>
              </a:rPr>
              <a:t> </a:t>
            </a:r>
            <a:r>
              <a:rPr lang="en-US" altLang="en-US" sz="1050">
                <a:solidFill>
                  <a:srgbClr val="000000"/>
                </a:solidFill>
                <a:latin typeface="+mn-lt"/>
              </a:rPr>
              <a:t>Clarity due to differences in Epic versions, different workflow needs, and regional customizations to meet region specific or program needs.</a:t>
            </a:r>
          </a:p>
        </p:txBody>
      </p:sp>
    </p:spTree>
    <p:extLst>
      <p:ext uri="{BB962C8B-B14F-4D97-AF65-F5344CB8AC3E}">
        <p14:creationId xmlns:p14="http://schemas.microsoft.com/office/powerpoint/2010/main" val="1626428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7C76-41CB-4C8A-960E-7512810B9000}"/>
              </a:ext>
            </a:extLst>
          </p:cNvPr>
          <p:cNvSpPr>
            <a:spLocks noGrp="1"/>
          </p:cNvSpPr>
          <p:nvPr>
            <p:ph type="title"/>
          </p:nvPr>
        </p:nvSpPr>
        <p:spPr>
          <a:xfrm>
            <a:off x="167268" y="206144"/>
            <a:ext cx="6172200" cy="428625"/>
          </a:xfrm>
        </p:spPr>
        <p:txBody>
          <a:bodyPr/>
          <a:lstStyle/>
          <a:p>
            <a:r>
              <a:rPr lang="en-US">
                <a:latin typeface="+mn-lt"/>
              </a:rPr>
              <a:t>Clarity*N – Solution Design</a:t>
            </a:r>
          </a:p>
        </p:txBody>
      </p:sp>
      <p:sp>
        <p:nvSpPr>
          <p:cNvPr id="4" name="Slide Number Placeholder 3">
            <a:extLst>
              <a:ext uri="{FF2B5EF4-FFF2-40B4-BE49-F238E27FC236}">
                <a16:creationId xmlns:a16="http://schemas.microsoft.com/office/drawing/2014/main" id="{F03431D4-ABE7-49FC-A043-E88118D5B616}"/>
              </a:ext>
            </a:extLst>
          </p:cNvPr>
          <p:cNvSpPr>
            <a:spLocks noGrp="1"/>
          </p:cNvSpPr>
          <p:nvPr>
            <p:ph type="sldNum" sz="quarter" idx="4"/>
          </p:nvPr>
        </p:nvSpPr>
        <p:spPr/>
        <p:txBody>
          <a:bodyPr/>
          <a:lstStyle/>
          <a:p>
            <a:pPr>
              <a:defRPr/>
            </a:pPr>
            <a:r>
              <a:rPr lang="en-US" altLang="en-US">
                <a:solidFill>
                  <a:srgbClr val="FFFFFF">
                    <a:lumMod val="50000"/>
                  </a:srgbClr>
                </a:solidFill>
                <a:latin typeface="+mn-lt"/>
              </a:rPr>
              <a:t>::  </a:t>
            </a:r>
            <a:fld id="{53E68406-C1E0-4E33-86B1-64ADBA32BFC5}" type="slidenum">
              <a:rPr lang="en-US" altLang="en-US">
                <a:solidFill>
                  <a:srgbClr val="FFFFFF">
                    <a:lumMod val="50000"/>
                  </a:srgbClr>
                </a:solidFill>
                <a:latin typeface="+mn-lt"/>
              </a:rPr>
              <a:pPr>
                <a:defRPr/>
              </a:pPr>
              <a:t>33</a:t>
            </a:fld>
            <a:r>
              <a:rPr lang="en-US" altLang="en-US">
                <a:solidFill>
                  <a:srgbClr val="FFFFFF">
                    <a:lumMod val="50000"/>
                  </a:srgbClr>
                </a:solidFill>
                <a:latin typeface="+mn-lt"/>
              </a:rPr>
              <a:t>  ::</a:t>
            </a:r>
          </a:p>
        </p:txBody>
      </p:sp>
      <p:sp>
        <p:nvSpPr>
          <p:cNvPr id="5" name="Rounded Rectangle 123">
            <a:extLst>
              <a:ext uri="{FF2B5EF4-FFF2-40B4-BE49-F238E27FC236}">
                <a16:creationId xmlns:a16="http://schemas.microsoft.com/office/drawing/2014/main" id="{B9FF0A94-3703-4180-BA83-2BCD2AC9B547}"/>
              </a:ext>
            </a:extLst>
          </p:cNvPr>
          <p:cNvSpPr/>
          <p:nvPr/>
        </p:nvSpPr>
        <p:spPr>
          <a:xfrm>
            <a:off x="274822" y="593338"/>
            <a:ext cx="6261890" cy="3706322"/>
          </a:xfrm>
          <a:prstGeom prst="roundRect">
            <a:avLst>
              <a:gd name="adj" fmla="val 10178"/>
            </a:avLst>
          </a:prstGeom>
          <a:noFill/>
          <a:ln w="12700" cap="flat" cmpd="sng" algn="ctr">
            <a:solidFill>
              <a:schemeClr val="accent3">
                <a:lumMod val="75000"/>
              </a:schemeClr>
            </a:solidFill>
            <a:prstDash val="solid"/>
          </a:ln>
          <a:effectLst/>
        </p:spPr>
        <p:txBody>
          <a:bodyPr wrap="square" lIns="205740" tIns="0" rIns="68580" bIns="68580" rtlCol="0" anchor="t">
            <a:noAutofit/>
          </a:bodyPr>
          <a:lstStyle/>
          <a:p>
            <a:pPr marL="1191" lvl="1" algn="ctr" defTabSz="366713" eaLnBrk="1" fontAlgn="auto" hangingPunct="1">
              <a:spcBef>
                <a:spcPts val="225"/>
              </a:spcBef>
              <a:spcAft>
                <a:spcPts val="0"/>
              </a:spcAft>
              <a:buClr>
                <a:srgbClr val="000000"/>
              </a:buClr>
              <a:defRPr/>
            </a:pPr>
            <a:r>
              <a:rPr lang="en-US" sz="1050" b="1" kern="0">
                <a:solidFill>
                  <a:srgbClr val="000000"/>
                </a:solidFill>
                <a:latin typeface="+mn-lt"/>
                <a:ea typeface="ＭＳ Ｐゴシック"/>
                <a:cs typeface="Calibri" panose="020F0502020204030204" pitchFamily="34" charset="0"/>
              </a:rPr>
              <a:t>Recommendation</a:t>
            </a:r>
            <a:endParaRPr lang="en-US" sz="1050" b="1">
              <a:solidFill>
                <a:srgbClr val="000000"/>
              </a:solidFill>
              <a:latin typeface="+mn-lt"/>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kern="0">
              <a:solidFill>
                <a:srgbClr val="000000"/>
              </a:solidFill>
              <a:latin typeface="+mn-lt"/>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p:txBody>
      </p:sp>
      <p:sp>
        <p:nvSpPr>
          <p:cNvPr id="7" name="TextBox 6">
            <a:extLst>
              <a:ext uri="{FF2B5EF4-FFF2-40B4-BE49-F238E27FC236}">
                <a16:creationId xmlns:a16="http://schemas.microsoft.com/office/drawing/2014/main" id="{EC6FC230-B760-473C-BA0B-804D4F095251}"/>
              </a:ext>
            </a:extLst>
          </p:cNvPr>
          <p:cNvSpPr txBox="1"/>
          <p:nvPr/>
        </p:nvSpPr>
        <p:spPr>
          <a:xfrm>
            <a:off x="408231" y="1046958"/>
            <a:ext cx="2883435" cy="1354697"/>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endParaRPr lang="en-US" sz="825">
              <a:solidFill>
                <a:srgbClr val="000000"/>
              </a:solidFill>
              <a:latin typeface="+mn-lt"/>
              <a:ea typeface="ＭＳ Ｐゴシック"/>
            </a:endParaRPr>
          </a:p>
          <a:p>
            <a:pPr marL="129779" lvl="1" indent="-128588">
              <a:lnSpc>
                <a:spcPct val="150000"/>
              </a:lnSpc>
              <a:buFont typeface="Wingdings" panose="05000000000000000000" pitchFamily="2" charset="2"/>
              <a:buChar char="Ø"/>
              <a:defRPr/>
            </a:pPr>
            <a:r>
              <a:rPr lang="en-US" sz="825">
                <a:solidFill>
                  <a:srgbClr val="000000"/>
                </a:solidFill>
                <a:latin typeface="+mn-lt"/>
                <a:ea typeface="ＭＳ Ｐゴシック"/>
              </a:rPr>
              <a:t>A logical schema with views that collate and transform the data from the ADF Regional Clarity instances in ADF.</a:t>
            </a:r>
          </a:p>
          <a:p>
            <a:pPr marL="129779" lvl="1" indent="-128588">
              <a:lnSpc>
                <a:spcPct val="150000"/>
              </a:lnSpc>
              <a:buFont typeface="Wingdings" panose="05000000000000000000" pitchFamily="2" charset="2"/>
              <a:buChar char="Ø"/>
              <a:defRPr/>
            </a:pPr>
            <a:r>
              <a:rPr lang="en-US" sz="825">
                <a:solidFill>
                  <a:srgbClr val="000000"/>
                </a:solidFill>
                <a:latin typeface="+mn-lt"/>
                <a:ea typeface="ＭＳ Ｐゴシック"/>
              </a:rPr>
              <a:t>Views are defined to logically combine and transform the data from ADF Regional Clarity instances. There is no redundancy of data in Clarity*N.</a:t>
            </a:r>
          </a:p>
        </p:txBody>
      </p:sp>
      <p:sp>
        <p:nvSpPr>
          <p:cNvPr id="9" name="TextBox 8">
            <a:extLst>
              <a:ext uri="{FF2B5EF4-FFF2-40B4-BE49-F238E27FC236}">
                <a16:creationId xmlns:a16="http://schemas.microsoft.com/office/drawing/2014/main" id="{12FCE661-B198-4AC5-91DF-D25998BF7BAE}"/>
              </a:ext>
            </a:extLst>
          </p:cNvPr>
          <p:cNvSpPr txBox="1"/>
          <p:nvPr/>
        </p:nvSpPr>
        <p:spPr>
          <a:xfrm>
            <a:off x="3405966" y="1051583"/>
            <a:ext cx="2979251" cy="1312648"/>
          </a:xfrm>
          <a:prstGeom prst="roundRect">
            <a:avLst/>
          </a:prstGeom>
          <a:noFill/>
          <a:ln w="28575">
            <a:solidFill>
              <a:srgbClr val="99D5DD"/>
            </a:solidFill>
          </a:ln>
        </p:spPr>
        <p:txBody>
          <a:bodyPr wrap="square" rtlCol="0">
            <a:no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marL="129779" lvl="1" indent="-128588">
              <a:lnSpc>
                <a:spcPct val="150000"/>
              </a:lnSpc>
              <a:spcBef>
                <a:spcPts val="900"/>
              </a:spcBef>
              <a:buFont typeface="Wingdings" panose="05000000000000000000" pitchFamily="2" charset="2"/>
              <a:buChar char="Ø"/>
              <a:defRPr/>
            </a:pPr>
            <a:r>
              <a:rPr lang="en-US" sz="825">
                <a:solidFill>
                  <a:srgbClr val="000000"/>
                </a:solidFill>
                <a:latin typeface="+mn-lt"/>
                <a:ea typeface="ＭＳ Ｐゴシック"/>
              </a:rPr>
              <a:t>Adopt standard Epic Clarity data definitions from the latest Clarity implemented across all regional source systems. </a:t>
            </a:r>
          </a:p>
          <a:p>
            <a:pPr marL="274320" lvl="2" indent="-137160" defTabSz="366713" eaLnBrk="1" fontAlgn="auto" hangingPunct="1">
              <a:lnSpc>
                <a:spcPct val="150000"/>
              </a:lnSpc>
              <a:spcBef>
                <a:spcPts val="225"/>
              </a:spcBef>
              <a:spcAft>
                <a:spcPts val="0"/>
              </a:spcAft>
              <a:buClr>
                <a:srgbClr val="000000"/>
              </a:buClr>
              <a:buFont typeface="Arial" panose="020B0604020202020204" pitchFamily="34" charset="0"/>
              <a:buChar char="•"/>
              <a:defRPr/>
            </a:pPr>
            <a:r>
              <a:rPr lang="en-US" sz="825" kern="0">
                <a:solidFill>
                  <a:srgbClr val="000000"/>
                </a:solidFill>
                <a:latin typeface="+mn-lt"/>
                <a:ea typeface="ＭＳ Ｐゴシック"/>
                <a:cs typeface="Calibri" panose="020F0502020204030204" pitchFamily="34" charset="0"/>
              </a:rPr>
              <a:t>All standard Epic entities will be present in Clarity*N.</a:t>
            </a:r>
          </a:p>
          <a:p>
            <a:pPr marL="274320" lvl="2" indent="-137160" defTabSz="366713" eaLnBrk="1" fontAlgn="auto" hangingPunct="1">
              <a:lnSpc>
                <a:spcPct val="150000"/>
              </a:lnSpc>
              <a:spcBef>
                <a:spcPts val="225"/>
              </a:spcBef>
              <a:spcAft>
                <a:spcPts val="0"/>
              </a:spcAft>
              <a:buClr>
                <a:srgbClr val="000000"/>
              </a:buClr>
              <a:buFont typeface="Arial" panose="020B0604020202020204" pitchFamily="34" charset="0"/>
              <a:buChar char="•"/>
              <a:defRPr/>
            </a:pPr>
            <a:r>
              <a:rPr lang="en-US" sz="825" kern="0">
                <a:solidFill>
                  <a:srgbClr val="000000"/>
                </a:solidFill>
                <a:latin typeface="+mn-lt"/>
                <a:ea typeface="ＭＳ Ｐゴシック"/>
                <a:cs typeface="Calibri" panose="020F0502020204030204" pitchFamily="34" charset="0"/>
              </a:rPr>
              <a:t>Tenant or region-specific entities (e.g. X_* tables) will not be in Clarity*N.</a:t>
            </a:r>
          </a:p>
        </p:txBody>
      </p:sp>
      <p:sp>
        <p:nvSpPr>
          <p:cNvPr id="10" name="TextBox 9">
            <a:extLst>
              <a:ext uri="{FF2B5EF4-FFF2-40B4-BE49-F238E27FC236}">
                <a16:creationId xmlns:a16="http://schemas.microsoft.com/office/drawing/2014/main" id="{F83D9F74-2B2E-4BC9-94A3-B89C5B3D22C1}"/>
              </a:ext>
            </a:extLst>
          </p:cNvPr>
          <p:cNvSpPr txBox="1"/>
          <p:nvPr/>
        </p:nvSpPr>
        <p:spPr>
          <a:xfrm>
            <a:off x="3569433" y="879788"/>
            <a:ext cx="2217827" cy="286036"/>
          </a:xfrm>
          <a:prstGeom prst="roundRect">
            <a:avLst/>
          </a:prstGeom>
          <a:solidFill>
            <a:srgbClr val="99D5DD"/>
          </a:solidFill>
          <a:ln>
            <a:noFill/>
          </a:ln>
        </p:spPr>
        <p:txBody>
          <a:bodyPr wrap="square" rtlCol="0" anchor="ctr">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lnSpc>
                <a:spcPct val="150000"/>
              </a:lnSpc>
              <a:defRPr/>
            </a:pPr>
            <a:r>
              <a:rPr lang="en-US" sz="825" b="1">
                <a:solidFill>
                  <a:srgbClr val="000000"/>
                </a:solidFill>
                <a:latin typeface="+mn-lt"/>
                <a:ea typeface="ＭＳ Ｐゴシック"/>
              </a:rPr>
              <a:t>Standard Epic Clarity Data Model</a:t>
            </a:r>
          </a:p>
        </p:txBody>
      </p:sp>
      <p:sp>
        <p:nvSpPr>
          <p:cNvPr id="11" name="TextBox 10">
            <a:extLst>
              <a:ext uri="{FF2B5EF4-FFF2-40B4-BE49-F238E27FC236}">
                <a16:creationId xmlns:a16="http://schemas.microsoft.com/office/drawing/2014/main" id="{07F46408-8086-42D0-BAAB-5A028139B29B}"/>
              </a:ext>
            </a:extLst>
          </p:cNvPr>
          <p:cNvSpPr txBox="1"/>
          <p:nvPr/>
        </p:nvSpPr>
        <p:spPr>
          <a:xfrm>
            <a:off x="602148" y="861312"/>
            <a:ext cx="2217827" cy="286036"/>
          </a:xfrm>
          <a:prstGeom prst="roundRect">
            <a:avLst/>
          </a:prstGeom>
          <a:solidFill>
            <a:srgbClr val="99D5DD"/>
          </a:solidFill>
          <a:ln>
            <a:noFill/>
          </a:ln>
        </p:spPr>
        <p:txBody>
          <a:bodyPr wrap="square" rtlCol="0" anchor="ctr">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lnSpc>
                <a:spcPct val="150000"/>
              </a:lnSpc>
              <a:defRPr/>
            </a:pPr>
            <a:r>
              <a:rPr lang="en-US" sz="825" b="1">
                <a:solidFill>
                  <a:srgbClr val="000000"/>
                </a:solidFill>
                <a:latin typeface="+mn-lt"/>
                <a:ea typeface="ＭＳ Ｐゴシック"/>
              </a:rPr>
              <a:t>Logical Schema (View)</a:t>
            </a:r>
          </a:p>
        </p:txBody>
      </p:sp>
      <p:sp>
        <p:nvSpPr>
          <p:cNvPr id="12" name="TextBox 11">
            <a:extLst>
              <a:ext uri="{FF2B5EF4-FFF2-40B4-BE49-F238E27FC236}">
                <a16:creationId xmlns:a16="http://schemas.microsoft.com/office/drawing/2014/main" id="{37EEEDB8-6DE7-47EC-9B62-5BEAFD93AE0C}"/>
              </a:ext>
            </a:extLst>
          </p:cNvPr>
          <p:cNvSpPr txBox="1"/>
          <p:nvPr/>
        </p:nvSpPr>
        <p:spPr>
          <a:xfrm>
            <a:off x="408231" y="2645821"/>
            <a:ext cx="2883435" cy="1464231"/>
          </a:xfrm>
          <a:prstGeom prst="roundRect">
            <a:avLst/>
          </a:prstGeom>
          <a:noFill/>
          <a:ln w="28575">
            <a:solidFill>
              <a:schemeClr val="bg2">
                <a:lumMod val="60000"/>
                <a:lumOff val="40000"/>
              </a:schemeClr>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marL="257175" indent="-257175" defTabSz="342900" eaLnBrk="1" fontAlgn="auto" hangingPunct="1">
              <a:spcBef>
                <a:spcPts val="0"/>
              </a:spcBef>
              <a:spcAft>
                <a:spcPts val="225"/>
              </a:spcAft>
              <a:buFont typeface="Symbol" panose="05050102010706020507" pitchFamily="18" charset="2"/>
              <a:buChar char=""/>
            </a:pPr>
            <a:r>
              <a:rPr lang="en-US" sz="750">
                <a:solidFill>
                  <a:srgbClr val="000000"/>
                </a:solidFill>
                <a:latin typeface="+mn-lt"/>
                <a:ea typeface="Times New Roman" panose="02020603050405020304" pitchFamily="18" charset="0"/>
                <a:cs typeface="Calibri" panose="020F0502020204030204" pitchFamily="34" charset="0"/>
              </a:rPr>
              <a:t>No data replication and redundancy between ADF Regional Clarity and Clarity*N.</a:t>
            </a:r>
          </a:p>
          <a:p>
            <a:pPr marL="257175" indent="-257175" defTabSz="342900" eaLnBrk="1" fontAlgn="auto" hangingPunct="1">
              <a:spcBef>
                <a:spcPts val="0"/>
              </a:spcBef>
              <a:spcAft>
                <a:spcPts val="225"/>
              </a:spcAft>
              <a:buFont typeface="Symbol" panose="05050102010706020507" pitchFamily="18" charset="2"/>
              <a:buChar char=""/>
            </a:pPr>
            <a:r>
              <a:rPr lang="en-US" sz="750">
                <a:solidFill>
                  <a:srgbClr val="000000"/>
                </a:solidFill>
                <a:latin typeface="+mn-lt"/>
                <a:ea typeface="Times New Roman" panose="02020603050405020304" pitchFamily="18" charset="0"/>
                <a:cs typeface="Calibri" panose="020F0502020204030204" pitchFamily="34" charset="0"/>
              </a:rPr>
              <a:t>No data model management is required to manage table and attribute definitions, datatypes, constraints, and referential integrity.</a:t>
            </a:r>
          </a:p>
          <a:p>
            <a:pPr marL="257175" indent="-257175" defTabSz="342900" eaLnBrk="1" fontAlgn="auto" hangingPunct="1">
              <a:spcBef>
                <a:spcPts val="0"/>
              </a:spcBef>
              <a:spcAft>
                <a:spcPts val="225"/>
              </a:spcAft>
              <a:buFont typeface="Symbol" panose="05050102010706020507" pitchFamily="18" charset="2"/>
              <a:buChar char=""/>
            </a:pPr>
            <a:r>
              <a:rPr lang="en-US" sz="750">
                <a:solidFill>
                  <a:srgbClr val="000000"/>
                </a:solidFill>
                <a:latin typeface="+mn-lt"/>
                <a:ea typeface="Times New Roman" panose="02020603050405020304" pitchFamily="18" charset="0"/>
                <a:cs typeface="Calibri" panose="020F0502020204030204" pitchFamily="34" charset="0"/>
              </a:rPr>
              <a:t>When source schema changes, only the views need to be maintained. There is one less hop to be maintained in the ADF pipeline.</a:t>
            </a:r>
          </a:p>
          <a:p>
            <a:pPr marL="257175" indent="-257175" algn="just" defTabSz="342900" eaLnBrk="1" fontAlgn="auto" hangingPunct="1">
              <a:spcBef>
                <a:spcPts val="0"/>
              </a:spcBef>
              <a:spcAft>
                <a:spcPts val="225"/>
              </a:spcAft>
              <a:buFont typeface="Symbol" panose="05050102010706020507" pitchFamily="18" charset="2"/>
              <a:buChar char=""/>
            </a:pPr>
            <a:r>
              <a:rPr lang="en-US" sz="750">
                <a:solidFill>
                  <a:srgbClr val="000000"/>
                </a:solidFill>
                <a:latin typeface="+mn-lt"/>
                <a:ea typeface="Times New Roman" panose="02020603050405020304" pitchFamily="18" charset="0"/>
                <a:cs typeface="Calibri" panose="020F0502020204030204" pitchFamily="34" charset="0"/>
              </a:rPr>
              <a:t>High availability of data - as soon as data is available in ADF Regional Clarity, the views will reflect the latest data automatically. There is no ETL required.</a:t>
            </a:r>
          </a:p>
        </p:txBody>
      </p:sp>
      <p:sp>
        <p:nvSpPr>
          <p:cNvPr id="16" name="TextBox 15">
            <a:extLst>
              <a:ext uri="{FF2B5EF4-FFF2-40B4-BE49-F238E27FC236}">
                <a16:creationId xmlns:a16="http://schemas.microsoft.com/office/drawing/2014/main" id="{80EF3E19-D5EE-43D5-B4DC-7B1461D92E93}"/>
              </a:ext>
            </a:extLst>
          </p:cNvPr>
          <p:cNvSpPr txBox="1"/>
          <p:nvPr/>
        </p:nvSpPr>
        <p:spPr>
          <a:xfrm>
            <a:off x="3405966" y="2616220"/>
            <a:ext cx="2979251" cy="1606113"/>
          </a:xfrm>
          <a:prstGeom prst="roundRect">
            <a:avLst/>
          </a:prstGeom>
          <a:noFill/>
          <a:ln w="28575">
            <a:solidFill>
              <a:schemeClr val="bg2">
                <a:lumMod val="60000"/>
                <a:lumOff val="40000"/>
              </a:schemeClr>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marL="257175" indent="-257175" defTabSz="342900" eaLnBrk="1" fontAlgn="auto" hangingPunct="1">
              <a:spcBef>
                <a:spcPts val="0"/>
              </a:spcBef>
              <a:spcAft>
                <a:spcPts val="375"/>
              </a:spcAft>
              <a:buFont typeface="Symbol" panose="05050102010706020507" pitchFamily="18" charset="2"/>
              <a:buChar char=""/>
              <a:tabLst>
                <a:tab pos="685800" algn="l"/>
              </a:tabLst>
            </a:pPr>
            <a:r>
              <a:rPr lang="en-US" sz="750">
                <a:solidFill>
                  <a:srgbClr val="000000"/>
                </a:solidFill>
                <a:latin typeface="+mn-lt"/>
                <a:ea typeface="Times New Roman" panose="02020603050405020304" pitchFamily="18" charset="0"/>
                <a:cs typeface="Calibri" panose="020F0502020204030204" pitchFamily="34" charset="0"/>
              </a:rPr>
              <a:t>Accelerated adoption of Clarity*N data model due availability of the standard Epic data definition.</a:t>
            </a:r>
          </a:p>
          <a:p>
            <a:pPr marL="257175" indent="-257175" defTabSz="342900" eaLnBrk="1" fontAlgn="auto" hangingPunct="1">
              <a:spcBef>
                <a:spcPts val="0"/>
              </a:spcBef>
              <a:spcAft>
                <a:spcPts val="375"/>
              </a:spcAft>
              <a:buFont typeface="Symbol" panose="05050102010706020507" pitchFamily="18" charset="2"/>
              <a:buChar char=""/>
              <a:tabLst>
                <a:tab pos="685800" algn="l"/>
              </a:tabLst>
            </a:pPr>
            <a:r>
              <a:rPr lang="en-US" sz="750">
                <a:solidFill>
                  <a:srgbClr val="000000"/>
                </a:solidFill>
                <a:latin typeface="+mn-lt"/>
                <a:ea typeface="Times New Roman" panose="02020603050405020304" pitchFamily="18" charset="0"/>
                <a:cs typeface="Calibri" panose="020F0502020204030204" pitchFamily="34" charset="0"/>
              </a:rPr>
              <a:t>Maintenance of Clarity*N is simple as standard Epic data definitions are adopted.</a:t>
            </a:r>
          </a:p>
          <a:p>
            <a:pPr marL="257175" indent="-257175" defTabSz="342900" eaLnBrk="1" fontAlgn="auto" hangingPunct="1">
              <a:spcBef>
                <a:spcPts val="0"/>
              </a:spcBef>
              <a:spcAft>
                <a:spcPts val="375"/>
              </a:spcAft>
              <a:buFont typeface="Symbol" panose="05050102010706020507" pitchFamily="18" charset="2"/>
              <a:buChar char=""/>
              <a:tabLst>
                <a:tab pos="685800" algn="l"/>
              </a:tabLst>
            </a:pPr>
            <a:r>
              <a:rPr lang="en-US" sz="750">
                <a:solidFill>
                  <a:srgbClr val="000000"/>
                </a:solidFill>
                <a:latin typeface="+mn-lt"/>
                <a:ea typeface="Times New Roman" panose="02020603050405020304" pitchFamily="18" charset="0"/>
                <a:cs typeface="Calibri" panose="020F0502020204030204" pitchFamily="34" charset="0"/>
              </a:rPr>
              <a:t>When source schema changes, Clarity*N will only address data compatibility^ to ensure there is no data truncation.</a:t>
            </a:r>
          </a:p>
          <a:p>
            <a:pPr marL="257175" indent="-257175" defTabSz="342900" eaLnBrk="1" fontAlgn="auto" hangingPunct="1">
              <a:spcBef>
                <a:spcPts val="0"/>
              </a:spcBef>
              <a:spcAft>
                <a:spcPts val="375"/>
              </a:spcAft>
              <a:buFont typeface="Symbol" panose="05050102010706020507" pitchFamily="18" charset="2"/>
              <a:buChar char=""/>
              <a:tabLst>
                <a:tab pos="685800" algn="l"/>
              </a:tabLst>
            </a:pPr>
            <a:r>
              <a:rPr lang="en-US" sz="750">
                <a:solidFill>
                  <a:srgbClr val="000000"/>
                </a:solidFill>
                <a:latin typeface="+mn-lt"/>
                <a:ea typeface="Times New Roman" panose="02020603050405020304" pitchFamily="18" charset="0"/>
                <a:cs typeface="Calibri" panose="020F0502020204030204" pitchFamily="34" charset="0"/>
              </a:rPr>
              <a:t>Low latency when source schema changes, as only data type transformations are addressed.</a:t>
            </a:r>
          </a:p>
          <a:p>
            <a:pPr marL="257175" indent="-257175" defTabSz="342900" eaLnBrk="1" fontAlgn="auto" hangingPunct="1">
              <a:spcBef>
                <a:spcPts val="0"/>
              </a:spcBef>
              <a:spcAft>
                <a:spcPts val="375"/>
              </a:spcAft>
              <a:buFont typeface="Symbol" panose="05050102010706020507" pitchFamily="18" charset="2"/>
              <a:buChar char=""/>
              <a:tabLst>
                <a:tab pos="685800" algn="l"/>
              </a:tabLst>
            </a:pPr>
            <a:r>
              <a:rPr lang="en-US" sz="750">
                <a:solidFill>
                  <a:srgbClr val="000000"/>
                </a:solidFill>
                <a:latin typeface="+mn-lt"/>
                <a:ea typeface="Times New Roman" panose="02020603050405020304" pitchFamily="18" charset="0"/>
                <a:cs typeface="Calibri" panose="020F0502020204030204" pitchFamily="34" charset="0"/>
              </a:rPr>
              <a:t>If the user requires data from multiple regions, then the standard epic schema is easier to consume.</a:t>
            </a:r>
          </a:p>
        </p:txBody>
      </p:sp>
      <p:sp>
        <p:nvSpPr>
          <p:cNvPr id="15" name="TextBox 14">
            <a:extLst>
              <a:ext uri="{FF2B5EF4-FFF2-40B4-BE49-F238E27FC236}">
                <a16:creationId xmlns:a16="http://schemas.microsoft.com/office/drawing/2014/main" id="{1B8A4347-8322-4CDC-9E5A-9F1E80EB2F88}"/>
              </a:ext>
            </a:extLst>
          </p:cNvPr>
          <p:cNvSpPr txBox="1"/>
          <p:nvPr/>
        </p:nvSpPr>
        <p:spPr>
          <a:xfrm>
            <a:off x="2258500" y="2444283"/>
            <a:ext cx="2217827" cy="286036"/>
          </a:xfrm>
          <a:prstGeom prst="roundRect">
            <a:avLst/>
          </a:prstGeom>
          <a:solidFill>
            <a:srgbClr val="99D5DD"/>
          </a:solidFill>
          <a:ln>
            <a:noFill/>
          </a:ln>
        </p:spPr>
        <p:txBody>
          <a:bodyPr wrap="square" rtlCol="0" anchor="ctr">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lgn="ctr">
              <a:lnSpc>
                <a:spcPct val="150000"/>
              </a:lnSpc>
              <a:defRPr/>
            </a:pPr>
            <a:r>
              <a:rPr lang="en-US" sz="825" b="1">
                <a:solidFill>
                  <a:srgbClr val="000000"/>
                </a:solidFill>
                <a:latin typeface="+mn-lt"/>
                <a:ea typeface="ＭＳ Ｐゴシック"/>
              </a:rPr>
              <a:t>Advantages</a:t>
            </a:r>
          </a:p>
        </p:txBody>
      </p:sp>
      <p:sp>
        <p:nvSpPr>
          <p:cNvPr id="13" name="TextBox 12">
            <a:extLst>
              <a:ext uri="{FF2B5EF4-FFF2-40B4-BE49-F238E27FC236}">
                <a16:creationId xmlns:a16="http://schemas.microsoft.com/office/drawing/2014/main" id="{EE5A44CD-84BA-41B6-9CDE-3A8D58DC03A9}"/>
              </a:ext>
            </a:extLst>
          </p:cNvPr>
          <p:cNvSpPr txBox="1"/>
          <p:nvPr/>
        </p:nvSpPr>
        <p:spPr>
          <a:xfrm>
            <a:off x="373441" y="4384980"/>
            <a:ext cx="6127938" cy="383084"/>
          </a:xfrm>
          <a:prstGeom prst="roundRect">
            <a:avLst/>
          </a:prstGeom>
          <a:solidFill>
            <a:schemeClr val="accent1"/>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lvl="1" defTabSz="342900" eaLnBrk="1" fontAlgn="auto" hangingPunct="1">
              <a:spcBef>
                <a:spcPts val="0"/>
              </a:spcBef>
              <a:spcAft>
                <a:spcPts val="0"/>
              </a:spcAft>
              <a:defRPr/>
            </a:pPr>
            <a:r>
              <a:rPr lang="en-US" sz="825" b="1" i="1">
                <a:solidFill>
                  <a:srgbClr val="000000"/>
                </a:solidFill>
                <a:cs typeface="Calibri" panose="020F0502020204030204" pitchFamily="34" charset="0"/>
              </a:rPr>
              <a:t>Future Decision: Upon completion of the Proof of Concept to confirm feasibility and operationalization of the Solution Design recommendation, results will be presented and approval will be requested of the Steering Committee for adoption of design</a:t>
            </a:r>
            <a:r>
              <a:rPr lang="en-US" sz="825" i="1">
                <a:solidFill>
                  <a:srgbClr val="000000"/>
                </a:solidFill>
                <a:cs typeface="Calibri" panose="020F0502020204030204" pitchFamily="34" charset="0"/>
              </a:rPr>
              <a:t>.</a:t>
            </a:r>
          </a:p>
        </p:txBody>
      </p:sp>
      <p:pic>
        <p:nvPicPr>
          <p:cNvPr id="14" name="Graphic 13" descr="Thumbs Up Sign">
            <a:extLst>
              <a:ext uri="{FF2B5EF4-FFF2-40B4-BE49-F238E27FC236}">
                <a16:creationId xmlns:a16="http://schemas.microsoft.com/office/drawing/2014/main" id="{13E6959A-7006-4016-8FBD-3AFC2B2F89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628" y="4420373"/>
            <a:ext cx="259579" cy="259579"/>
          </a:xfrm>
          <a:prstGeom prst="rect">
            <a:avLst/>
          </a:prstGeom>
        </p:spPr>
      </p:pic>
    </p:spTree>
    <p:extLst>
      <p:ext uri="{BB962C8B-B14F-4D97-AF65-F5344CB8AC3E}">
        <p14:creationId xmlns:p14="http://schemas.microsoft.com/office/powerpoint/2010/main" val="3838750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65EE1D15-66F3-42E5-A6B7-5928451F4D9F}"/>
              </a:ext>
            </a:extLst>
          </p:cNvPr>
          <p:cNvSpPr txBox="1"/>
          <p:nvPr/>
        </p:nvSpPr>
        <p:spPr>
          <a:xfrm>
            <a:off x="3451104" y="3350086"/>
            <a:ext cx="2672927" cy="1382430"/>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Clarity*N must have validation processes to check for accuracy and completeness of data. </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Data validation occurs in three stages:</a:t>
            </a:r>
          </a:p>
          <a:p>
            <a:pPr marL="557213" lvl="1"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Pre-validation</a:t>
            </a:r>
          </a:p>
          <a:p>
            <a:pPr marL="557213" lvl="1"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Data Pipeline Balancing</a:t>
            </a:r>
          </a:p>
          <a:p>
            <a:pPr marL="557213" lvl="1"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Data Reconciliation</a:t>
            </a:r>
          </a:p>
        </p:txBody>
      </p:sp>
      <p:sp>
        <p:nvSpPr>
          <p:cNvPr id="42" name="TextBox 41">
            <a:extLst>
              <a:ext uri="{FF2B5EF4-FFF2-40B4-BE49-F238E27FC236}">
                <a16:creationId xmlns:a16="http://schemas.microsoft.com/office/drawing/2014/main" id="{B9AC64DC-1CD4-4F2D-9130-8C8BC6BB2F28}"/>
              </a:ext>
            </a:extLst>
          </p:cNvPr>
          <p:cNvSpPr txBox="1"/>
          <p:nvPr/>
        </p:nvSpPr>
        <p:spPr>
          <a:xfrm>
            <a:off x="729401" y="3350086"/>
            <a:ext cx="2712562" cy="1520929"/>
          </a:xfrm>
          <a:prstGeom prst="rect">
            <a:avLst/>
          </a:prstGeom>
          <a:noFill/>
        </p:spPr>
        <p:txBody>
          <a:bodyPr wrap="square" rtlCol="0">
            <a:spAutoFit/>
          </a:bodyPr>
          <a:lstStyle/>
          <a:p>
            <a:pPr marL="214313" indent="-214313" defTabSz="342900" eaLnBrk="1" fontAlgn="auto" hangingPunct="1">
              <a:spcBef>
                <a:spcPts val="0"/>
              </a:spcBef>
              <a:spcAft>
                <a:spcPts val="450"/>
              </a:spcAft>
              <a:buFont typeface="Arial" panose="020B0604020202020204" pitchFamily="34" charset="0"/>
              <a:buChar char="•"/>
              <a:defRPr/>
            </a:pPr>
            <a:endParaRPr lang="en-US" sz="900">
              <a:solidFill>
                <a:srgbClr val="000000"/>
              </a:solidFill>
              <a:latin typeface="+mn-lt"/>
              <a:ea typeface="ＭＳ Ｐゴシック"/>
              <a:cs typeface="Calibri" panose="020F0502020204030204" pitchFamily="34" charset="0"/>
            </a:endParaRPr>
          </a:p>
          <a:p>
            <a:pPr defTabSz="342900" eaLnBrk="1" fontAlgn="auto" hangingPunct="1">
              <a:spcBef>
                <a:spcPts val="0"/>
              </a:spcBef>
              <a:spcAft>
                <a:spcPts val="450"/>
              </a:spcAft>
              <a:defRPr/>
            </a:pPr>
            <a:r>
              <a:rPr lang="en-US" sz="900">
                <a:solidFill>
                  <a:srgbClr val="000000"/>
                </a:solidFill>
                <a:latin typeface="+mn-lt"/>
                <a:ea typeface="ＭＳ Ｐゴシック"/>
                <a:cs typeface="Calibri" panose="020F0502020204030204" pitchFamily="34" charset="0"/>
              </a:rPr>
              <a:t>Clarity*N must support the following data structures from HCCLXX schemas which is dependent on Clarity*N design options: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Epic extracted tables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Epic views</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Derived tables </a:t>
            </a:r>
          </a:p>
          <a:p>
            <a:pPr marL="214313" indent="-214313" defTabSz="342900" eaLnBrk="1" fontAlgn="auto" hangingPunct="1">
              <a:spcBef>
                <a:spcPts val="0"/>
              </a:spcBef>
              <a:spcAft>
                <a:spcPts val="450"/>
              </a:spcAft>
              <a:buFont typeface="Arial" panose="020B0604020202020204" pitchFamily="34" charset="0"/>
              <a:buChar char="•"/>
              <a:defRPr/>
            </a:pPr>
            <a:r>
              <a:rPr lang="en-US" sz="900">
                <a:solidFill>
                  <a:srgbClr val="000000"/>
                </a:solidFill>
                <a:latin typeface="+mn-lt"/>
                <a:ea typeface="ＭＳ Ｐゴシック"/>
                <a:cs typeface="Calibri" panose="020F0502020204030204" pitchFamily="34" charset="0"/>
              </a:rPr>
              <a:t>Tenant or region-specific tables</a:t>
            </a:r>
          </a:p>
        </p:txBody>
      </p:sp>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Data Content and Validation – Feature Overview</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p:txBody>
          <a:bodyPr/>
          <a:lstStyle/>
          <a:p>
            <a:pPr defTabSz="342900" fontAlgn="auto">
              <a:spcBef>
                <a:spcPts val="0"/>
              </a:spcBef>
              <a:spcAft>
                <a:spcPts val="0"/>
              </a:spcAft>
              <a:defRPr/>
            </a:pPr>
            <a:r>
              <a:rPr lang="en-US" altLang="en-US">
                <a:solidFill>
                  <a:srgbClr val="FFFFFF">
                    <a:lumMod val="50000"/>
                  </a:srgbClr>
                </a:solidFill>
                <a:latin typeface="+mn-lt"/>
                <a:ea typeface="ＭＳ Ｐゴシック"/>
              </a:rPr>
              <a:t>::  </a:t>
            </a:r>
            <a:fld id="{53E68406-C1E0-4E33-86B1-64ADBA32BFC5}" type="slidenum">
              <a:rPr lang="en-US" altLang="en-US">
                <a:solidFill>
                  <a:srgbClr val="FFFFFF">
                    <a:lumMod val="50000"/>
                  </a:srgbClr>
                </a:solidFill>
                <a:latin typeface="+mn-lt"/>
                <a:ea typeface="ＭＳ Ｐゴシック"/>
              </a:rPr>
              <a:pPr defTabSz="342900" fontAlgn="auto">
                <a:spcBef>
                  <a:spcPts val="0"/>
                </a:spcBef>
                <a:spcAft>
                  <a:spcPts val="0"/>
                </a:spcAft>
                <a:defRPr/>
              </a:pPr>
              <a:t>34</a:t>
            </a:fld>
            <a:r>
              <a:rPr lang="en-US" altLang="en-US">
                <a:solidFill>
                  <a:srgbClr val="FFFFFF">
                    <a:lumMod val="50000"/>
                  </a:srgbClr>
                </a:solidFill>
                <a:latin typeface="+mn-lt"/>
                <a:ea typeface="ＭＳ Ｐゴシック"/>
              </a:rPr>
              <a:t>  ::</a:t>
            </a:r>
          </a:p>
        </p:txBody>
      </p:sp>
      <p:cxnSp>
        <p:nvCxnSpPr>
          <p:cNvPr id="38" name="Straight Connector 37">
            <a:extLst>
              <a:ext uri="{FF2B5EF4-FFF2-40B4-BE49-F238E27FC236}">
                <a16:creationId xmlns:a16="http://schemas.microsoft.com/office/drawing/2014/main" id="{F03055B5-DB4B-44E3-84D2-4FA5CB459364}"/>
              </a:ext>
            </a:extLst>
          </p:cNvPr>
          <p:cNvCxnSpPr/>
          <p:nvPr/>
        </p:nvCxnSpPr>
        <p:spPr bwMode="auto">
          <a:xfrm>
            <a:off x="733969" y="3463294"/>
            <a:ext cx="267462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48DECC8D-1E05-44BE-9274-03450F881DF2}"/>
              </a:ext>
            </a:extLst>
          </p:cNvPr>
          <p:cNvCxnSpPr/>
          <p:nvPr/>
        </p:nvCxnSpPr>
        <p:spPr bwMode="auto">
          <a:xfrm>
            <a:off x="3507649" y="3463294"/>
            <a:ext cx="2606040" cy="0"/>
          </a:xfrm>
          <a:prstGeom prst="line">
            <a:avLst/>
          </a:prstGeom>
          <a:solidFill>
            <a:schemeClr val="tx2"/>
          </a:solidFill>
          <a:ln w="38100" cap="flat" cmpd="sng" algn="ctr">
            <a:solidFill>
              <a:srgbClr val="006BA6"/>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CEC4F571-405C-4589-9BA8-E2FF59785A40}"/>
              </a:ext>
            </a:extLst>
          </p:cNvPr>
          <p:cNvSpPr txBox="1"/>
          <p:nvPr/>
        </p:nvSpPr>
        <p:spPr>
          <a:xfrm>
            <a:off x="1623051" y="3277051"/>
            <a:ext cx="934403"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Data Content</a:t>
            </a:r>
          </a:p>
        </p:txBody>
      </p:sp>
      <p:sp>
        <p:nvSpPr>
          <p:cNvPr id="54" name="TextBox 53">
            <a:extLst>
              <a:ext uri="{FF2B5EF4-FFF2-40B4-BE49-F238E27FC236}">
                <a16:creationId xmlns:a16="http://schemas.microsoft.com/office/drawing/2014/main" id="{591F2647-17FF-4629-A862-FE241C103E03}"/>
              </a:ext>
            </a:extLst>
          </p:cNvPr>
          <p:cNvSpPr txBox="1"/>
          <p:nvPr/>
        </p:nvSpPr>
        <p:spPr>
          <a:xfrm>
            <a:off x="4266837" y="3277051"/>
            <a:ext cx="1036888" cy="219291"/>
          </a:xfrm>
          <a:prstGeom prst="rect">
            <a:avLst/>
          </a:prstGeom>
          <a:noFill/>
        </p:spPr>
        <p:txBody>
          <a:bodyPr wrap="square" rtlCol="0">
            <a:spAutoFit/>
          </a:bodyPr>
          <a:lstStyle/>
          <a:p>
            <a:pPr defTabSz="342900" eaLnBrk="1" fontAlgn="auto" hangingPunct="1">
              <a:spcBef>
                <a:spcPts val="0"/>
              </a:spcBef>
              <a:spcAft>
                <a:spcPts val="0"/>
              </a:spcAft>
              <a:defRPr/>
            </a:pPr>
            <a:r>
              <a:rPr lang="en-US" sz="825" b="1" spc="113">
                <a:solidFill>
                  <a:srgbClr val="000000"/>
                </a:solidFill>
                <a:latin typeface="+mn-lt"/>
                <a:ea typeface="ＭＳ Ｐゴシック"/>
                <a:cs typeface="Calibri" panose="020F0502020204030204" pitchFamily="34" charset="0"/>
              </a:rPr>
              <a:t>Data Validation</a:t>
            </a:r>
          </a:p>
        </p:txBody>
      </p:sp>
      <p:sp>
        <p:nvSpPr>
          <p:cNvPr id="43" name="Text Placeholder 3">
            <a:extLst>
              <a:ext uri="{FF2B5EF4-FFF2-40B4-BE49-F238E27FC236}">
                <a16:creationId xmlns:a16="http://schemas.microsoft.com/office/drawing/2014/main" id="{9039E767-22FB-4A93-8725-1E99E483B9D3}"/>
              </a:ext>
            </a:extLst>
          </p:cNvPr>
          <p:cNvSpPr txBox="1">
            <a:spLocks/>
          </p:cNvSpPr>
          <p:nvPr/>
        </p:nvSpPr>
        <p:spPr>
          <a:xfrm>
            <a:off x="167268" y="511121"/>
            <a:ext cx="6540061" cy="756471"/>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a:buClr>
                <a:srgbClr val="7FB741"/>
              </a:buClr>
              <a:buNone/>
              <a:defRPr/>
            </a:pPr>
            <a:r>
              <a:rPr lang="en-US" sz="1050" kern="0">
                <a:solidFill>
                  <a:srgbClr val="000000"/>
                </a:solidFill>
                <a:cs typeface="Calibri" panose="020F0502020204030204" pitchFamily="34" charset="0"/>
              </a:rPr>
              <a:t>Data Content addresses the types of Clarity data structures that must be stored in Clarity*N. Data Validation is the processes to perform balancing of data during data load as well as reconciliation post data load to ensure parity between the regional Clarity source data and Clarity*N data.</a:t>
            </a:r>
          </a:p>
        </p:txBody>
      </p:sp>
      <p:grpSp>
        <p:nvGrpSpPr>
          <p:cNvPr id="41" name="Group 40">
            <a:extLst>
              <a:ext uri="{FF2B5EF4-FFF2-40B4-BE49-F238E27FC236}">
                <a16:creationId xmlns:a16="http://schemas.microsoft.com/office/drawing/2014/main" id="{61B35290-2314-4BE2-B63D-0008839B2C67}"/>
              </a:ext>
            </a:extLst>
          </p:cNvPr>
          <p:cNvGrpSpPr/>
          <p:nvPr/>
        </p:nvGrpSpPr>
        <p:grpSpPr>
          <a:xfrm>
            <a:off x="1079108" y="1088375"/>
            <a:ext cx="4232585" cy="2066041"/>
            <a:chOff x="1028738" y="1079399"/>
            <a:chExt cx="5643446" cy="2754721"/>
          </a:xfrm>
        </p:grpSpPr>
        <p:sp>
          <p:nvSpPr>
            <p:cNvPr id="44" name="Rectangle 4">
              <a:extLst>
                <a:ext uri="{FF2B5EF4-FFF2-40B4-BE49-F238E27FC236}">
                  <a16:creationId xmlns:a16="http://schemas.microsoft.com/office/drawing/2014/main" id="{F825468E-FE22-49D8-8505-13CAB98453EC}"/>
                </a:ext>
              </a:extLst>
            </p:cNvPr>
            <p:cNvSpPr>
              <a:spLocks noChangeArrowheads="1"/>
            </p:cNvSpPr>
            <p:nvPr/>
          </p:nvSpPr>
          <p:spPr bwMode="auto">
            <a:xfrm>
              <a:off x="2913530" y="1509967"/>
              <a:ext cx="1426841" cy="436861"/>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rPr>
                <a:t>Data Content </a:t>
              </a:r>
            </a:p>
            <a:p>
              <a:pPr algn="ctr" defTabSz="342900" eaLnBrk="1" fontAlgn="auto" hangingPunct="1">
                <a:spcBef>
                  <a:spcPts val="150"/>
                </a:spcBef>
                <a:spcAft>
                  <a:spcPts val="0"/>
                </a:spcAft>
                <a:defRPr/>
              </a:pPr>
              <a:r>
                <a:rPr lang="en-US" sz="900">
                  <a:solidFill>
                    <a:srgbClr val="000000"/>
                  </a:solidFill>
                </a:rPr>
                <a:t>Table Types</a:t>
              </a:r>
            </a:p>
          </p:txBody>
        </p:sp>
        <p:sp>
          <p:nvSpPr>
            <p:cNvPr id="45" name="Rectangle 5">
              <a:extLst>
                <a:ext uri="{FF2B5EF4-FFF2-40B4-BE49-F238E27FC236}">
                  <a16:creationId xmlns:a16="http://schemas.microsoft.com/office/drawing/2014/main" id="{870E0C0E-EFEB-4EDD-B1F0-9CD0FD1706CB}"/>
                </a:ext>
              </a:extLst>
            </p:cNvPr>
            <p:cNvSpPr>
              <a:spLocks noChangeArrowheads="1"/>
            </p:cNvSpPr>
            <p:nvPr/>
          </p:nvSpPr>
          <p:spPr bwMode="auto">
            <a:xfrm>
              <a:off x="2913529" y="2957225"/>
              <a:ext cx="1426841" cy="438912"/>
            </a:xfrm>
            <a:prstGeom prst="roundRect">
              <a:avLst/>
            </a:prstGeom>
            <a:ln>
              <a:solidFill>
                <a:srgbClr val="54ACD6"/>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rPr>
                <a:t>Data Validation</a:t>
              </a:r>
            </a:p>
          </p:txBody>
        </p:sp>
        <p:sp>
          <p:nvSpPr>
            <p:cNvPr id="46" name="Rectangle: Rounded Corners 45">
              <a:extLst>
                <a:ext uri="{FF2B5EF4-FFF2-40B4-BE49-F238E27FC236}">
                  <a16:creationId xmlns:a16="http://schemas.microsoft.com/office/drawing/2014/main" id="{1A400323-871A-4AEE-B340-7489ABFA9E46}"/>
                </a:ext>
              </a:extLst>
            </p:cNvPr>
            <p:cNvSpPr>
              <a:spLocks noChangeArrowheads="1"/>
            </p:cNvSpPr>
            <p:nvPr/>
          </p:nvSpPr>
          <p:spPr bwMode="auto">
            <a:xfrm>
              <a:off x="4996058" y="1561348"/>
              <a:ext cx="1676126" cy="334101"/>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Epic views</a:t>
              </a:r>
            </a:p>
          </p:txBody>
        </p:sp>
        <p:sp>
          <p:nvSpPr>
            <p:cNvPr id="47" name="Rectangle 7">
              <a:extLst>
                <a:ext uri="{FF2B5EF4-FFF2-40B4-BE49-F238E27FC236}">
                  <a16:creationId xmlns:a16="http://schemas.microsoft.com/office/drawing/2014/main" id="{1D2CCCFF-90FB-44FA-872D-E638B7A844EE}"/>
                </a:ext>
              </a:extLst>
            </p:cNvPr>
            <p:cNvSpPr>
              <a:spLocks noChangeArrowheads="1"/>
            </p:cNvSpPr>
            <p:nvPr/>
          </p:nvSpPr>
          <p:spPr bwMode="auto">
            <a:xfrm>
              <a:off x="4996055" y="1079399"/>
              <a:ext cx="1676126" cy="334101"/>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Epic extracted tables</a:t>
              </a:r>
            </a:p>
          </p:txBody>
        </p:sp>
        <p:sp>
          <p:nvSpPr>
            <p:cNvPr id="48" name="Rectangle 8">
              <a:extLst>
                <a:ext uri="{FF2B5EF4-FFF2-40B4-BE49-F238E27FC236}">
                  <a16:creationId xmlns:a16="http://schemas.microsoft.com/office/drawing/2014/main" id="{F67079D9-DAF8-4E39-B186-FDC260179863}"/>
                </a:ext>
              </a:extLst>
            </p:cNvPr>
            <p:cNvSpPr>
              <a:spLocks noChangeArrowheads="1"/>
            </p:cNvSpPr>
            <p:nvPr/>
          </p:nvSpPr>
          <p:spPr bwMode="auto">
            <a:xfrm>
              <a:off x="4996055" y="3014445"/>
              <a:ext cx="1676126" cy="334101"/>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Data Pipeline Balancing</a:t>
              </a:r>
            </a:p>
          </p:txBody>
        </p:sp>
        <p:sp>
          <p:nvSpPr>
            <p:cNvPr id="49" name="Rectangle 7">
              <a:extLst>
                <a:ext uri="{FF2B5EF4-FFF2-40B4-BE49-F238E27FC236}">
                  <a16:creationId xmlns:a16="http://schemas.microsoft.com/office/drawing/2014/main" id="{C7FEF823-4177-41B6-BCF5-9D0413D44137}"/>
                </a:ext>
              </a:extLst>
            </p:cNvPr>
            <p:cNvSpPr>
              <a:spLocks noChangeArrowheads="1"/>
            </p:cNvSpPr>
            <p:nvPr/>
          </p:nvSpPr>
          <p:spPr bwMode="auto">
            <a:xfrm>
              <a:off x="4996055" y="2043297"/>
              <a:ext cx="1676126" cy="334101"/>
            </a:xfrm>
            <a:prstGeom prst="roundRect">
              <a:avLst/>
            </a:prstGeom>
            <a:ln>
              <a:solidFill>
                <a:srgbClr val="54ACD6"/>
              </a:solidFill>
              <a:headEnd type="none" w="sm" len="sm"/>
              <a:tailEnd type="none" w="med" len="lg"/>
            </a:ln>
          </p:spPr>
          <p:style>
            <a:lnRef idx="2">
              <a:schemeClr val="accent6"/>
            </a:lnRef>
            <a:fillRef idx="1">
              <a:schemeClr val="lt1"/>
            </a:fillRef>
            <a:effectRef idx="0">
              <a:schemeClr val="accent6"/>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Derived tables</a:t>
              </a:r>
            </a:p>
          </p:txBody>
        </p:sp>
        <p:cxnSp>
          <p:nvCxnSpPr>
            <p:cNvPr id="51" name="Connector: Elbow 50">
              <a:extLst>
                <a:ext uri="{FF2B5EF4-FFF2-40B4-BE49-F238E27FC236}">
                  <a16:creationId xmlns:a16="http://schemas.microsoft.com/office/drawing/2014/main" id="{F0062F3B-FB4C-4138-B8A0-B3330F920882}"/>
                </a:ext>
              </a:extLst>
            </p:cNvPr>
            <p:cNvCxnSpPr>
              <a:cxnSpLocks/>
              <a:stCxn id="44" idx="3"/>
              <a:endCxn id="47" idx="1"/>
            </p:cNvCxnSpPr>
            <p:nvPr/>
          </p:nvCxnSpPr>
          <p:spPr bwMode="auto">
            <a:xfrm flipV="1">
              <a:off x="4340371" y="1246450"/>
              <a:ext cx="655684" cy="481948"/>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52" name="Connector: Elbow 51">
              <a:extLst>
                <a:ext uri="{FF2B5EF4-FFF2-40B4-BE49-F238E27FC236}">
                  <a16:creationId xmlns:a16="http://schemas.microsoft.com/office/drawing/2014/main" id="{DA426E89-D991-4696-8A36-33004DD50CE6}"/>
                </a:ext>
              </a:extLst>
            </p:cNvPr>
            <p:cNvCxnSpPr>
              <a:cxnSpLocks/>
              <a:stCxn id="44" idx="3"/>
              <a:endCxn id="49" idx="1"/>
            </p:cNvCxnSpPr>
            <p:nvPr/>
          </p:nvCxnSpPr>
          <p:spPr bwMode="auto">
            <a:xfrm>
              <a:off x="4340371" y="1728398"/>
              <a:ext cx="655684" cy="481950"/>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53" name="Rectangle 6">
              <a:extLst>
                <a:ext uri="{FF2B5EF4-FFF2-40B4-BE49-F238E27FC236}">
                  <a16:creationId xmlns:a16="http://schemas.microsoft.com/office/drawing/2014/main" id="{898E9CFC-1748-48D0-94EF-1038860BA662}"/>
                </a:ext>
              </a:extLst>
            </p:cNvPr>
            <p:cNvSpPr>
              <a:spLocks noChangeArrowheads="1"/>
            </p:cNvSpPr>
            <p:nvPr/>
          </p:nvSpPr>
          <p:spPr bwMode="auto">
            <a:xfrm>
              <a:off x="1028738" y="2140564"/>
              <a:ext cx="1245870" cy="473668"/>
            </a:xfrm>
            <a:prstGeom prst="roundRect">
              <a:avLst/>
            </a:prstGeom>
            <a:ln>
              <a:solidFill>
                <a:schemeClr val="tx2"/>
              </a:solidFill>
              <a:headEnd type="none" w="sm" len="sm"/>
              <a:tailEnd type="none" w="med" len="lg"/>
            </a:ln>
          </p:spPr>
          <p:style>
            <a:lnRef idx="2">
              <a:schemeClr val="accent1"/>
            </a:lnRef>
            <a:fillRef idx="1">
              <a:schemeClr val="lt1"/>
            </a:fillRef>
            <a:effectRef idx="0">
              <a:schemeClr val="accent1"/>
            </a:effectRef>
            <a:fontRef idx="minor">
              <a:schemeClr val="dk1"/>
            </a:fontRef>
          </p:style>
          <p:txBody>
            <a:bodyPr lIns="66675" tIns="66675" rIns="66675" bIns="66675" anchor="ctr"/>
            <a:lstStyle/>
            <a:p>
              <a:pPr algn="ctr" defTabSz="342900" eaLnBrk="1" fontAlgn="auto" hangingPunct="1">
                <a:spcBef>
                  <a:spcPts val="150"/>
                </a:spcBef>
                <a:spcAft>
                  <a:spcPts val="0"/>
                </a:spcAft>
                <a:defRPr/>
              </a:pPr>
              <a:r>
                <a:rPr lang="en-US" sz="900">
                  <a:solidFill>
                    <a:srgbClr val="000000"/>
                  </a:solidFill>
                </a:rPr>
                <a:t>Data Content and Validation</a:t>
              </a:r>
            </a:p>
          </p:txBody>
        </p:sp>
        <p:cxnSp>
          <p:nvCxnSpPr>
            <p:cNvPr id="62" name="Connector: Elbow 61">
              <a:extLst>
                <a:ext uri="{FF2B5EF4-FFF2-40B4-BE49-F238E27FC236}">
                  <a16:creationId xmlns:a16="http://schemas.microsoft.com/office/drawing/2014/main" id="{617026C6-F6AF-488E-94F9-3D7A0DC6A1C2}"/>
                </a:ext>
              </a:extLst>
            </p:cNvPr>
            <p:cNvCxnSpPr>
              <a:cxnSpLocks/>
              <a:stCxn id="53" idx="3"/>
              <a:endCxn id="44" idx="1"/>
            </p:cNvCxnSpPr>
            <p:nvPr/>
          </p:nvCxnSpPr>
          <p:spPr bwMode="auto">
            <a:xfrm flipV="1">
              <a:off x="2274608" y="1728398"/>
              <a:ext cx="638922" cy="649000"/>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3" name="Connector: Elbow 62">
              <a:extLst>
                <a:ext uri="{FF2B5EF4-FFF2-40B4-BE49-F238E27FC236}">
                  <a16:creationId xmlns:a16="http://schemas.microsoft.com/office/drawing/2014/main" id="{A3F5F32B-9F34-4423-BCEA-0750C55BBBC7}"/>
                </a:ext>
              </a:extLst>
            </p:cNvPr>
            <p:cNvCxnSpPr>
              <a:cxnSpLocks/>
              <a:stCxn id="53" idx="3"/>
              <a:endCxn id="45" idx="1"/>
            </p:cNvCxnSpPr>
            <p:nvPr/>
          </p:nvCxnSpPr>
          <p:spPr bwMode="auto">
            <a:xfrm>
              <a:off x="2274608" y="2377398"/>
              <a:ext cx="638921" cy="799283"/>
            </a:xfrm>
            <a:prstGeom prst="bentConnector3">
              <a:avLst>
                <a:gd name="adj1" fmla="val 50000"/>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4" name="Straight Arrow Connector 63">
              <a:extLst>
                <a:ext uri="{FF2B5EF4-FFF2-40B4-BE49-F238E27FC236}">
                  <a16:creationId xmlns:a16="http://schemas.microsoft.com/office/drawing/2014/main" id="{84261541-E83E-4C23-BA18-A71A9682E38F}"/>
                </a:ext>
              </a:extLst>
            </p:cNvPr>
            <p:cNvCxnSpPr>
              <a:cxnSpLocks/>
              <a:stCxn id="45" idx="3"/>
              <a:endCxn id="48" idx="1"/>
            </p:cNvCxnSpPr>
            <p:nvPr/>
          </p:nvCxnSpPr>
          <p:spPr bwMode="auto">
            <a:xfrm>
              <a:off x="4340370" y="3176681"/>
              <a:ext cx="655685" cy="4815"/>
            </a:xfrm>
            <a:prstGeom prst="straightConnector1">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5" name="Connector: Elbow 64">
              <a:extLst>
                <a:ext uri="{FF2B5EF4-FFF2-40B4-BE49-F238E27FC236}">
                  <a16:creationId xmlns:a16="http://schemas.microsoft.com/office/drawing/2014/main" id="{D4C18714-65F7-481F-8B53-B289B7BC6E1D}"/>
                </a:ext>
              </a:extLst>
            </p:cNvPr>
            <p:cNvCxnSpPr>
              <a:cxnSpLocks/>
              <a:stCxn id="44" idx="3"/>
              <a:endCxn id="46" idx="1"/>
            </p:cNvCxnSpPr>
            <p:nvPr/>
          </p:nvCxnSpPr>
          <p:spPr bwMode="auto">
            <a:xfrm>
              <a:off x="4340371" y="1728398"/>
              <a:ext cx="655687" cy="1"/>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66" name="Rectangle 8">
              <a:extLst>
                <a:ext uri="{FF2B5EF4-FFF2-40B4-BE49-F238E27FC236}">
                  <a16:creationId xmlns:a16="http://schemas.microsoft.com/office/drawing/2014/main" id="{02D8671D-5679-4BAA-B1CC-F6B77017BD5D}"/>
                </a:ext>
              </a:extLst>
            </p:cNvPr>
            <p:cNvSpPr>
              <a:spLocks noChangeArrowheads="1"/>
            </p:cNvSpPr>
            <p:nvPr/>
          </p:nvSpPr>
          <p:spPr bwMode="auto">
            <a:xfrm>
              <a:off x="4996055" y="2528871"/>
              <a:ext cx="1676126" cy="334101"/>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Pre-validation </a:t>
              </a:r>
            </a:p>
          </p:txBody>
        </p:sp>
        <p:sp>
          <p:nvSpPr>
            <p:cNvPr id="67" name="Rectangle 8">
              <a:extLst>
                <a:ext uri="{FF2B5EF4-FFF2-40B4-BE49-F238E27FC236}">
                  <a16:creationId xmlns:a16="http://schemas.microsoft.com/office/drawing/2014/main" id="{5704E1AC-8F09-4D84-8EB8-EE0FBD4F9775}"/>
                </a:ext>
              </a:extLst>
            </p:cNvPr>
            <p:cNvSpPr>
              <a:spLocks noChangeArrowheads="1"/>
            </p:cNvSpPr>
            <p:nvPr/>
          </p:nvSpPr>
          <p:spPr bwMode="auto">
            <a:xfrm>
              <a:off x="4996055" y="3500019"/>
              <a:ext cx="1676126" cy="334101"/>
            </a:xfrm>
            <a:prstGeom prst="roundRect">
              <a:avLst/>
            </a:prstGeom>
            <a:ln>
              <a:solidFill>
                <a:srgbClr val="54ACD6"/>
              </a:solidFill>
              <a:headEnd type="none" w="sm" len="sm"/>
              <a:tailEnd type="none" w="med" len="lg"/>
            </a:ln>
          </p:spPr>
          <p:style>
            <a:lnRef idx="2">
              <a:schemeClr val="accent2"/>
            </a:lnRef>
            <a:fillRef idx="1">
              <a:schemeClr val="lt1"/>
            </a:fillRef>
            <a:effectRef idx="0">
              <a:schemeClr val="accent2"/>
            </a:effectRef>
            <a:fontRef idx="minor">
              <a:schemeClr val="dk1"/>
            </a:fontRef>
          </p:style>
          <p:txBody>
            <a:bodyPr lIns="66675" tIns="66675" rIns="66675" bIns="66675" anchor="ctr"/>
            <a:lstStyle/>
            <a:p>
              <a:pPr defTabSz="342900" eaLnBrk="1" fontAlgn="auto" hangingPunct="1">
                <a:spcBef>
                  <a:spcPts val="150"/>
                </a:spcBef>
                <a:spcAft>
                  <a:spcPts val="0"/>
                </a:spcAft>
                <a:defRPr/>
              </a:pPr>
              <a:r>
                <a:rPr lang="en-US" sz="900">
                  <a:solidFill>
                    <a:srgbClr val="000000"/>
                  </a:solidFill>
                </a:rPr>
                <a:t>Data Reconciliation</a:t>
              </a:r>
            </a:p>
          </p:txBody>
        </p:sp>
        <p:cxnSp>
          <p:nvCxnSpPr>
            <p:cNvPr id="68" name="Connector: Elbow 67">
              <a:extLst>
                <a:ext uri="{FF2B5EF4-FFF2-40B4-BE49-F238E27FC236}">
                  <a16:creationId xmlns:a16="http://schemas.microsoft.com/office/drawing/2014/main" id="{1D86CF60-4173-4876-B0C4-FE4AEAB72BD3}"/>
                </a:ext>
              </a:extLst>
            </p:cNvPr>
            <p:cNvCxnSpPr>
              <a:stCxn id="45" idx="3"/>
              <a:endCxn id="66" idx="1"/>
            </p:cNvCxnSpPr>
            <p:nvPr/>
          </p:nvCxnSpPr>
          <p:spPr bwMode="auto">
            <a:xfrm flipV="1">
              <a:off x="4340370" y="2695922"/>
              <a:ext cx="655685" cy="480759"/>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69" name="Connector: Elbow 68">
              <a:extLst>
                <a:ext uri="{FF2B5EF4-FFF2-40B4-BE49-F238E27FC236}">
                  <a16:creationId xmlns:a16="http://schemas.microsoft.com/office/drawing/2014/main" id="{D805AF50-9BB5-40DF-B3D7-29DCC5D36D21}"/>
                </a:ext>
              </a:extLst>
            </p:cNvPr>
            <p:cNvCxnSpPr>
              <a:stCxn id="45" idx="3"/>
              <a:endCxn id="67" idx="1"/>
            </p:cNvCxnSpPr>
            <p:nvPr/>
          </p:nvCxnSpPr>
          <p:spPr bwMode="auto">
            <a:xfrm>
              <a:off x="4340370" y="3176681"/>
              <a:ext cx="655685" cy="490389"/>
            </a:xfrm>
            <a:prstGeom prst="bentConnector3">
              <a:avLst/>
            </a:prstGeom>
            <a:solidFill>
              <a:schemeClr val="tx2"/>
            </a:solidFill>
            <a:ln w="952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grpSp>
    </p:spTree>
    <p:extLst>
      <p:ext uri="{BB962C8B-B14F-4D97-AF65-F5344CB8AC3E}">
        <p14:creationId xmlns:p14="http://schemas.microsoft.com/office/powerpoint/2010/main" val="3549321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Data Validation – Approach Overview</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a:xfrm>
            <a:off x="3099341" y="4913167"/>
            <a:ext cx="647700" cy="184666"/>
          </a:xfrm>
        </p:spPr>
        <p:txBody>
          <a:bodyPr/>
          <a:lstStyle/>
          <a:p>
            <a:pPr defTabSz="342900" fontAlgn="auto">
              <a:spcBef>
                <a:spcPts val="0"/>
              </a:spcBef>
              <a:spcAft>
                <a:spcPts val="0"/>
              </a:spcAft>
              <a:defRPr/>
            </a:pPr>
            <a:r>
              <a:rPr lang="en-US" altLang="en-US" sz="600">
                <a:solidFill>
                  <a:srgbClr val="FFFFFF">
                    <a:lumMod val="50000"/>
                  </a:srgbClr>
                </a:solidFill>
                <a:latin typeface="+mn-lt"/>
                <a:ea typeface="ＭＳ Ｐゴシック"/>
              </a:rPr>
              <a:t>::  </a:t>
            </a:r>
            <a:fld id="{53E68406-C1E0-4E33-86B1-64ADBA32BFC5}" type="slidenum">
              <a:rPr lang="en-US" altLang="en-US" sz="600">
                <a:solidFill>
                  <a:srgbClr val="FFFFFF">
                    <a:lumMod val="50000"/>
                  </a:srgbClr>
                </a:solidFill>
                <a:latin typeface="+mn-lt"/>
                <a:ea typeface="ＭＳ Ｐゴシック"/>
              </a:rPr>
              <a:pPr defTabSz="342900" fontAlgn="auto">
                <a:spcBef>
                  <a:spcPts val="0"/>
                </a:spcBef>
                <a:spcAft>
                  <a:spcPts val="0"/>
                </a:spcAft>
                <a:defRPr/>
              </a:pPr>
              <a:t>35</a:t>
            </a:fld>
            <a:r>
              <a:rPr lang="en-US" altLang="en-US" sz="600">
                <a:solidFill>
                  <a:srgbClr val="FFFFFF">
                    <a:lumMod val="50000"/>
                  </a:srgbClr>
                </a:solidFill>
                <a:latin typeface="+mn-lt"/>
                <a:ea typeface="ＭＳ Ｐゴシック"/>
              </a:rPr>
              <a:t>  ::</a:t>
            </a:r>
          </a:p>
        </p:txBody>
      </p:sp>
      <p:sp>
        <p:nvSpPr>
          <p:cNvPr id="43" name="Text Placeholder 3">
            <a:extLst>
              <a:ext uri="{FF2B5EF4-FFF2-40B4-BE49-F238E27FC236}">
                <a16:creationId xmlns:a16="http://schemas.microsoft.com/office/drawing/2014/main" id="{9039E767-22FB-4A93-8725-1E99E483B9D3}"/>
              </a:ext>
            </a:extLst>
          </p:cNvPr>
          <p:cNvSpPr txBox="1">
            <a:spLocks/>
          </p:cNvSpPr>
          <p:nvPr/>
        </p:nvSpPr>
        <p:spPr>
          <a:xfrm>
            <a:off x="197775" y="545879"/>
            <a:ext cx="6540061" cy="756471"/>
          </a:xfrm>
          <a:prstGeom prst="rect">
            <a:avLst/>
          </a:prstGeom>
        </p:spPr>
        <p:txBody>
          <a:bodyPr/>
          <a:lstStyle>
            <a:lvl1pPr marL="285750" indent="-285750" algn="l" rtl="0" eaLnBrk="0" fontAlgn="base" hangingPunct="0">
              <a:lnSpc>
                <a:spcPct val="95000"/>
              </a:lnSpc>
              <a:spcBef>
                <a:spcPct val="35000"/>
              </a:spcBef>
              <a:spcAft>
                <a:spcPct val="0"/>
              </a:spcAft>
              <a:buClr>
                <a:schemeClr val="hlink"/>
              </a:buClr>
              <a:buFont typeface="Wingdings" panose="05000000000000000000" pitchFamily="2" charset="2"/>
              <a:buChar char="§"/>
              <a:defRPr sz="2400">
                <a:solidFill>
                  <a:schemeClr val="tx1"/>
                </a:solidFill>
                <a:latin typeface="+mn-lt"/>
                <a:ea typeface="MS PGothic" panose="020B0600070205080204" pitchFamily="34" charset="-128"/>
                <a:cs typeface="+mn-cs"/>
              </a:defRPr>
            </a:lvl1pPr>
            <a:lvl2pPr marL="742950" indent="-285750" algn="l" rtl="0" eaLnBrk="0" fontAlgn="base" hangingPunct="0">
              <a:lnSpc>
                <a:spcPct val="95000"/>
              </a:lnSpc>
              <a:spcBef>
                <a:spcPct val="35000"/>
              </a:spcBef>
              <a:spcAft>
                <a:spcPct val="0"/>
              </a:spcAft>
              <a:buClr>
                <a:schemeClr val="hlink"/>
              </a:buClr>
              <a:buFont typeface="Arial" panose="020B0604020202020204" pitchFamily="34" charset="0"/>
              <a:buChar char="–"/>
              <a:defRPr sz="2000">
                <a:solidFill>
                  <a:schemeClr val="tx1"/>
                </a:solidFill>
                <a:latin typeface="+mn-lt"/>
                <a:ea typeface="Arial" charset="0"/>
                <a:cs typeface="+mn-cs"/>
              </a:defRPr>
            </a:lvl2pPr>
            <a:lvl3pPr marL="1143000" indent="-22860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6002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4pPr>
            <a:lvl5pPr marL="2057400" indent="-228600" algn="l" rtl="0" eaLnBrk="0" fontAlgn="base" hangingPunct="0">
              <a:lnSpc>
                <a:spcPct val="95000"/>
              </a:lnSpc>
              <a:spcBef>
                <a:spcPct val="35000"/>
              </a:spcBef>
              <a:spcAft>
                <a:spcPct val="0"/>
              </a:spcAft>
              <a:buClr>
                <a:schemeClr val="hlink"/>
              </a:buClr>
              <a:buChar char="»"/>
              <a:defRPr sz="1600">
                <a:solidFill>
                  <a:schemeClr val="tx1"/>
                </a:solidFill>
                <a:latin typeface="+mn-lt"/>
                <a:ea typeface="Arial" charset="0"/>
                <a:cs typeface="+mn-cs"/>
              </a:defRPr>
            </a:lvl5pPr>
            <a:lvl6pPr marL="25146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6pPr>
            <a:lvl7pPr marL="29718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7pPr>
            <a:lvl8pPr marL="34290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8pPr>
            <a:lvl9pPr marL="3886200" indent="-228600" algn="l" rtl="0" fontAlgn="base">
              <a:lnSpc>
                <a:spcPct val="95000"/>
              </a:lnSpc>
              <a:spcBef>
                <a:spcPct val="35000"/>
              </a:spcBef>
              <a:spcAft>
                <a:spcPct val="0"/>
              </a:spcAft>
              <a:buClr>
                <a:schemeClr val="hlink"/>
              </a:buClr>
              <a:buChar char="»"/>
              <a:defRPr sz="1600">
                <a:solidFill>
                  <a:schemeClr val="tx1"/>
                </a:solidFill>
                <a:latin typeface="+mn-lt"/>
                <a:ea typeface="Arial" charset="0"/>
                <a:cs typeface="+mn-cs"/>
              </a:defRPr>
            </a:lvl9pPr>
          </a:lstStyle>
          <a:p>
            <a:pPr marL="0" indent="0">
              <a:buClr>
                <a:srgbClr val="7FB741"/>
              </a:buClr>
              <a:buNone/>
              <a:defRPr/>
            </a:pPr>
            <a:r>
              <a:rPr lang="en-US" sz="1200" kern="0">
                <a:solidFill>
                  <a:srgbClr val="000000"/>
                </a:solidFill>
                <a:cs typeface="Calibri" panose="020F0502020204030204" pitchFamily="34" charset="0"/>
              </a:rPr>
              <a:t>Data Validation in Clarity-ADF is divided into the below 3 categories:</a:t>
            </a:r>
          </a:p>
          <a:p>
            <a:pPr>
              <a:buClrTx/>
              <a:buFont typeface="Arial" panose="020B0604020202020204" pitchFamily="34" charset="0"/>
              <a:buChar char="•"/>
              <a:defRPr/>
            </a:pPr>
            <a:r>
              <a:rPr lang="en-US" sz="1200" kern="0">
                <a:solidFill>
                  <a:srgbClr val="000000"/>
                </a:solidFill>
                <a:cs typeface="Calibri" panose="020F0502020204030204" pitchFamily="34" charset="0"/>
              </a:rPr>
              <a:t>Pre-validation of data when data is loaded from the source Clarity files into the staging layer of ADF.</a:t>
            </a:r>
          </a:p>
          <a:p>
            <a:pPr>
              <a:buClrTx/>
              <a:buFont typeface="Arial" panose="020B0604020202020204" pitchFamily="34" charset="0"/>
              <a:buChar char="•"/>
              <a:defRPr/>
            </a:pPr>
            <a:r>
              <a:rPr lang="en-US" sz="1200" kern="0">
                <a:solidFill>
                  <a:srgbClr val="000000"/>
                </a:solidFill>
                <a:cs typeface="Calibri" panose="020F0502020204030204" pitchFamily="34" charset="0"/>
              </a:rPr>
              <a:t>Data pipeline balancing that occurs across the Clarity-ADF pipeline.</a:t>
            </a:r>
          </a:p>
          <a:p>
            <a:pPr>
              <a:buClrTx/>
              <a:buFont typeface="Arial" panose="020B0604020202020204" pitchFamily="34" charset="0"/>
              <a:buChar char="•"/>
              <a:defRPr/>
            </a:pPr>
            <a:r>
              <a:rPr lang="en-US" sz="1200" kern="0">
                <a:solidFill>
                  <a:srgbClr val="000000"/>
                </a:solidFill>
                <a:cs typeface="Calibri" panose="020F0502020204030204" pitchFamily="34" charset="0"/>
              </a:rPr>
              <a:t>Data reconciliation to verify parity of data between source and Clarity-ADF.</a:t>
            </a:r>
          </a:p>
        </p:txBody>
      </p:sp>
      <p:grpSp>
        <p:nvGrpSpPr>
          <p:cNvPr id="30" name="Group 29">
            <a:extLst>
              <a:ext uri="{FF2B5EF4-FFF2-40B4-BE49-F238E27FC236}">
                <a16:creationId xmlns:a16="http://schemas.microsoft.com/office/drawing/2014/main" id="{272EE81A-3269-4F08-BBB3-E4D715EE724F}"/>
              </a:ext>
            </a:extLst>
          </p:cNvPr>
          <p:cNvGrpSpPr/>
          <p:nvPr/>
        </p:nvGrpSpPr>
        <p:grpSpPr>
          <a:xfrm>
            <a:off x="448312" y="1601224"/>
            <a:ext cx="5826993" cy="3319739"/>
            <a:chOff x="717969" y="1458844"/>
            <a:chExt cx="7769324" cy="4426319"/>
          </a:xfrm>
        </p:grpSpPr>
        <p:grpSp>
          <p:nvGrpSpPr>
            <p:cNvPr id="31" name="Group 30">
              <a:extLst>
                <a:ext uri="{FF2B5EF4-FFF2-40B4-BE49-F238E27FC236}">
                  <a16:creationId xmlns:a16="http://schemas.microsoft.com/office/drawing/2014/main" id="{409B3891-696C-4743-80F9-4D90FB1F3C89}"/>
                </a:ext>
              </a:extLst>
            </p:cNvPr>
            <p:cNvGrpSpPr/>
            <p:nvPr/>
          </p:nvGrpSpPr>
          <p:grpSpPr>
            <a:xfrm>
              <a:off x="717969" y="1458844"/>
              <a:ext cx="7769324" cy="4426319"/>
              <a:chOff x="717969" y="1458844"/>
              <a:chExt cx="7769324" cy="4426319"/>
            </a:xfrm>
          </p:grpSpPr>
          <p:sp>
            <p:nvSpPr>
              <p:cNvPr id="33" name="Arrow: Right 32">
                <a:extLst>
                  <a:ext uri="{FF2B5EF4-FFF2-40B4-BE49-F238E27FC236}">
                    <a16:creationId xmlns:a16="http://schemas.microsoft.com/office/drawing/2014/main" id="{9F0C80C9-A549-4031-96ED-326A0A6334F6}"/>
                  </a:ext>
                </a:extLst>
              </p:cNvPr>
              <p:cNvSpPr/>
              <p:nvPr/>
            </p:nvSpPr>
            <p:spPr bwMode="auto">
              <a:xfrm rot="5400000">
                <a:off x="2476848" y="1939599"/>
                <a:ext cx="369331"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35" name="Round Single Corner Rectangle 10">
                <a:extLst>
                  <a:ext uri="{FF2B5EF4-FFF2-40B4-BE49-F238E27FC236}">
                    <a16:creationId xmlns:a16="http://schemas.microsoft.com/office/drawing/2014/main" id="{6BA8FC32-DD90-4C01-A5AE-F3C486A943AA}"/>
                  </a:ext>
                </a:extLst>
              </p:cNvPr>
              <p:cNvSpPr/>
              <p:nvPr/>
            </p:nvSpPr>
            <p:spPr>
              <a:xfrm>
                <a:off x="3614614" y="2515978"/>
                <a:ext cx="1322717" cy="1395396"/>
              </a:xfrm>
              <a:prstGeom prst="round1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sz="675">
                  <a:solidFill>
                    <a:srgbClr val="000000"/>
                  </a:solidFill>
                </a:endParaRPr>
              </a:p>
            </p:txBody>
          </p:sp>
          <p:sp>
            <p:nvSpPr>
              <p:cNvPr id="36" name="Rectangle 35">
                <a:extLst>
                  <a:ext uri="{FF2B5EF4-FFF2-40B4-BE49-F238E27FC236}">
                    <a16:creationId xmlns:a16="http://schemas.microsoft.com/office/drawing/2014/main" id="{FB93FD98-8A7B-418E-A9E2-362B4EB48C1E}"/>
                  </a:ext>
                </a:extLst>
              </p:cNvPr>
              <p:cNvSpPr/>
              <p:nvPr/>
            </p:nvSpPr>
            <p:spPr>
              <a:xfrm>
                <a:off x="3790170" y="3963906"/>
                <a:ext cx="1071117" cy="307776"/>
              </a:xfrm>
              <a:prstGeom prst="rect">
                <a:avLst/>
              </a:prstGeom>
            </p:spPr>
            <p:txBody>
              <a:bodyPr wrap="square">
                <a:spAutoFit/>
              </a:bodyPr>
              <a:lstStyle/>
              <a:p>
                <a:pPr algn="ctr" defTabSz="342900" eaLnBrk="1" fontAlgn="auto" hangingPunct="1">
                  <a:spcBef>
                    <a:spcPts val="0"/>
                  </a:spcBef>
                  <a:spcAft>
                    <a:spcPts val="0"/>
                  </a:spcAft>
                  <a:defRPr/>
                </a:pPr>
                <a:r>
                  <a:rPr lang="en-US" sz="900">
                    <a:solidFill>
                      <a:srgbClr val="000000"/>
                    </a:solidFill>
                    <a:latin typeface="+mn-lt"/>
                    <a:ea typeface="ＭＳ Ｐゴシック"/>
                  </a:rPr>
                  <a:t>Raw Zone</a:t>
                </a:r>
              </a:p>
            </p:txBody>
          </p:sp>
          <p:sp>
            <p:nvSpPr>
              <p:cNvPr id="37" name="Arrow: Right 36">
                <a:extLst>
                  <a:ext uri="{FF2B5EF4-FFF2-40B4-BE49-F238E27FC236}">
                    <a16:creationId xmlns:a16="http://schemas.microsoft.com/office/drawing/2014/main" id="{8CBD613E-B4C0-4D53-80F0-76C4384DA5D3}"/>
                  </a:ext>
                </a:extLst>
              </p:cNvPr>
              <p:cNvSpPr/>
              <p:nvPr/>
            </p:nvSpPr>
            <p:spPr bwMode="auto">
              <a:xfrm>
                <a:off x="3314090" y="2504630"/>
                <a:ext cx="309563"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55" name="Arrow: Right 54">
                <a:extLst>
                  <a:ext uri="{FF2B5EF4-FFF2-40B4-BE49-F238E27FC236}">
                    <a16:creationId xmlns:a16="http://schemas.microsoft.com/office/drawing/2014/main" id="{66C4A0B7-8126-425C-BD2E-DABA020CE762}"/>
                  </a:ext>
                </a:extLst>
              </p:cNvPr>
              <p:cNvSpPr/>
              <p:nvPr/>
            </p:nvSpPr>
            <p:spPr bwMode="auto">
              <a:xfrm>
                <a:off x="840456" y="1458844"/>
                <a:ext cx="1163653"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56" name="Arrow: Right 55">
                <a:extLst>
                  <a:ext uri="{FF2B5EF4-FFF2-40B4-BE49-F238E27FC236}">
                    <a16:creationId xmlns:a16="http://schemas.microsoft.com/office/drawing/2014/main" id="{A21F9166-15E5-48D4-81A0-E9C89FFBD1F6}"/>
                  </a:ext>
                </a:extLst>
              </p:cNvPr>
              <p:cNvSpPr/>
              <p:nvPr/>
            </p:nvSpPr>
            <p:spPr bwMode="auto">
              <a:xfrm>
                <a:off x="4944461" y="2504631"/>
                <a:ext cx="245503"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57" name="Freeform 192">
                <a:extLst>
                  <a:ext uri="{FF2B5EF4-FFF2-40B4-BE49-F238E27FC236}">
                    <a16:creationId xmlns:a16="http://schemas.microsoft.com/office/drawing/2014/main" id="{A1153452-37CA-40C0-B328-9D837A1512DF}"/>
                  </a:ext>
                </a:extLst>
              </p:cNvPr>
              <p:cNvSpPr>
                <a:spLocks noChangeAspect="1" noEditPoints="1"/>
              </p:cNvSpPr>
              <p:nvPr/>
            </p:nvSpPr>
            <p:spPr bwMode="auto">
              <a:xfrm>
                <a:off x="7601734" y="3603587"/>
                <a:ext cx="278652" cy="269066"/>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rgbClr val="95C8E0"/>
              </a:solidFill>
              <a:ln>
                <a:solidFill>
                  <a:srgbClr val="595959"/>
                </a:solidFill>
              </a:ln>
            </p:spPr>
            <p:txBody>
              <a:bodyPr vert="horz" wrap="square" lIns="68580" tIns="34290" rIns="68580" bIns="34290" numCol="1" anchor="t" anchorCtr="0" compatLnSpc="1">
                <a:prstTxWarp prst="textNoShape">
                  <a:avLst/>
                </a:prstTxWarp>
              </a:bodyPr>
              <a:lstStyle/>
              <a:p>
                <a:pPr defTabSz="342900" eaLnBrk="1" fontAlgn="auto" hangingPunct="1">
                  <a:spcBef>
                    <a:spcPts val="0"/>
                  </a:spcBef>
                  <a:spcAft>
                    <a:spcPts val="0"/>
                  </a:spcAft>
                  <a:defRPr/>
                </a:pPr>
                <a:endParaRPr lang="en-US" sz="1200">
                  <a:solidFill>
                    <a:srgbClr val="000000"/>
                  </a:solidFill>
                  <a:latin typeface="+mn-lt"/>
                  <a:ea typeface="ＭＳ Ｐゴシック"/>
                </a:endParaRPr>
              </a:p>
            </p:txBody>
          </p:sp>
          <p:sp>
            <p:nvSpPr>
              <p:cNvPr id="58" name="Freeform 45">
                <a:extLst>
                  <a:ext uri="{FF2B5EF4-FFF2-40B4-BE49-F238E27FC236}">
                    <a16:creationId xmlns:a16="http://schemas.microsoft.com/office/drawing/2014/main" id="{1B4AD5C1-79C9-4F7E-B3E2-184DED3E7BF1}"/>
                  </a:ext>
                </a:extLst>
              </p:cNvPr>
              <p:cNvSpPr>
                <a:spLocks noChangeAspect="1" noEditPoints="1"/>
              </p:cNvSpPr>
              <p:nvPr/>
            </p:nvSpPr>
            <p:spPr bwMode="auto">
              <a:xfrm rot="5400000">
                <a:off x="4119796" y="3335739"/>
                <a:ext cx="411867" cy="369262"/>
              </a:xfrm>
              <a:custGeom>
                <a:avLst/>
                <a:gdLst>
                  <a:gd name="T0" fmla="*/ 445 w 511"/>
                  <a:gd name="T1" fmla="*/ 483 h 510"/>
                  <a:gd name="T2" fmla="*/ 445 w 511"/>
                  <a:gd name="T3" fmla="*/ 483 h 510"/>
                  <a:gd name="T4" fmla="*/ 408 w 511"/>
                  <a:gd name="T5" fmla="*/ 445 h 510"/>
                  <a:gd name="T6" fmla="*/ 445 w 511"/>
                  <a:gd name="T7" fmla="*/ 408 h 510"/>
                  <a:gd name="T8" fmla="*/ 483 w 511"/>
                  <a:gd name="T9" fmla="*/ 445 h 510"/>
                  <a:gd name="T10" fmla="*/ 445 w 511"/>
                  <a:gd name="T11" fmla="*/ 483 h 510"/>
                  <a:gd name="T12" fmla="*/ 293 w 511"/>
                  <a:gd name="T13" fmla="*/ 445 h 510"/>
                  <a:gd name="T14" fmla="*/ 293 w 511"/>
                  <a:gd name="T15" fmla="*/ 445 h 510"/>
                  <a:gd name="T16" fmla="*/ 255 w 511"/>
                  <a:gd name="T17" fmla="*/ 483 h 510"/>
                  <a:gd name="T18" fmla="*/ 217 w 511"/>
                  <a:gd name="T19" fmla="*/ 445 h 510"/>
                  <a:gd name="T20" fmla="*/ 255 w 511"/>
                  <a:gd name="T21" fmla="*/ 408 h 510"/>
                  <a:gd name="T22" fmla="*/ 293 w 511"/>
                  <a:gd name="T23" fmla="*/ 445 h 510"/>
                  <a:gd name="T24" fmla="*/ 217 w 511"/>
                  <a:gd name="T25" fmla="*/ 65 h 510"/>
                  <a:gd name="T26" fmla="*/ 217 w 511"/>
                  <a:gd name="T27" fmla="*/ 65 h 510"/>
                  <a:gd name="T28" fmla="*/ 255 w 511"/>
                  <a:gd name="T29" fmla="*/ 27 h 510"/>
                  <a:gd name="T30" fmla="*/ 293 w 511"/>
                  <a:gd name="T31" fmla="*/ 65 h 510"/>
                  <a:gd name="T32" fmla="*/ 255 w 511"/>
                  <a:gd name="T33" fmla="*/ 102 h 510"/>
                  <a:gd name="T34" fmla="*/ 217 w 511"/>
                  <a:gd name="T35" fmla="*/ 65 h 510"/>
                  <a:gd name="T36" fmla="*/ 102 w 511"/>
                  <a:gd name="T37" fmla="*/ 445 h 510"/>
                  <a:gd name="T38" fmla="*/ 102 w 511"/>
                  <a:gd name="T39" fmla="*/ 445 h 510"/>
                  <a:gd name="T40" fmla="*/ 65 w 511"/>
                  <a:gd name="T41" fmla="*/ 483 h 510"/>
                  <a:gd name="T42" fmla="*/ 27 w 511"/>
                  <a:gd name="T43" fmla="*/ 445 h 510"/>
                  <a:gd name="T44" fmla="*/ 65 w 511"/>
                  <a:gd name="T45" fmla="*/ 408 h 510"/>
                  <a:gd name="T46" fmla="*/ 102 w 511"/>
                  <a:gd name="T47" fmla="*/ 445 h 510"/>
                  <a:gd name="T48" fmla="*/ 471 w 511"/>
                  <a:gd name="T49" fmla="*/ 385 h 510"/>
                  <a:gd name="T50" fmla="*/ 471 w 511"/>
                  <a:gd name="T51" fmla="*/ 385 h 510"/>
                  <a:gd name="T52" fmla="*/ 471 w 511"/>
                  <a:gd name="T53" fmla="*/ 323 h 510"/>
                  <a:gd name="T54" fmla="*/ 377 w 511"/>
                  <a:gd name="T55" fmla="*/ 229 h 510"/>
                  <a:gd name="T56" fmla="*/ 323 w 511"/>
                  <a:gd name="T57" fmla="*/ 229 h 510"/>
                  <a:gd name="T58" fmla="*/ 281 w 511"/>
                  <a:gd name="T59" fmla="*/ 201 h 510"/>
                  <a:gd name="T60" fmla="*/ 281 w 511"/>
                  <a:gd name="T61" fmla="*/ 125 h 510"/>
                  <a:gd name="T62" fmla="*/ 320 w 511"/>
                  <a:gd name="T63" fmla="*/ 65 h 510"/>
                  <a:gd name="T64" fmla="*/ 255 w 511"/>
                  <a:gd name="T65" fmla="*/ 0 h 510"/>
                  <a:gd name="T66" fmla="*/ 190 w 511"/>
                  <a:gd name="T67" fmla="*/ 65 h 510"/>
                  <a:gd name="T68" fmla="*/ 229 w 511"/>
                  <a:gd name="T69" fmla="*/ 125 h 510"/>
                  <a:gd name="T70" fmla="*/ 229 w 511"/>
                  <a:gd name="T71" fmla="*/ 201 h 510"/>
                  <a:gd name="T72" fmla="*/ 187 w 511"/>
                  <a:gd name="T73" fmla="*/ 229 h 510"/>
                  <a:gd name="T74" fmla="*/ 133 w 511"/>
                  <a:gd name="T75" fmla="*/ 229 h 510"/>
                  <a:gd name="T76" fmla="*/ 39 w 511"/>
                  <a:gd name="T77" fmla="*/ 323 h 510"/>
                  <a:gd name="T78" fmla="*/ 39 w 511"/>
                  <a:gd name="T79" fmla="*/ 385 h 510"/>
                  <a:gd name="T80" fmla="*/ 0 w 511"/>
                  <a:gd name="T81" fmla="*/ 445 h 510"/>
                  <a:gd name="T82" fmla="*/ 65 w 511"/>
                  <a:gd name="T83" fmla="*/ 510 h 510"/>
                  <a:gd name="T84" fmla="*/ 130 w 511"/>
                  <a:gd name="T85" fmla="*/ 445 h 510"/>
                  <a:gd name="T86" fmla="*/ 91 w 511"/>
                  <a:gd name="T87" fmla="*/ 385 h 510"/>
                  <a:gd name="T88" fmla="*/ 91 w 511"/>
                  <a:gd name="T89" fmla="*/ 323 h 510"/>
                  <a:gd name="T90" fmla="*/ 133 w 511"/>
                  <a:gd name="T91" fmla="*/ 281 h 510"/>
                  <a:gd name="T92" fmla="*/ 187 w 511"/>
                  <a:gd name="T93" fmla="*/ 281 h 510"/>
                  <a:gd name="T94" fmla="*/ 229 w 511"/>
                  <a:gd name="T95" fmla="*/ 274 h 510"/>
                  <a:gd name="T96" fmla="*/ 229 w 511"/>
                  <a:gd name="T97" fmla="*/ 385 h 510"/>
                  <a:gd name="T98" fmla="*/ 190 w 511"/>
                  <a:gd name="T99" fmla="*/ 445 h 510"/>
                  <a:gd name="T100" fmla="*/ 255 w 511"/>
                  <a:gd name="T101" fmla="*/ 510 h 510"/>
                  <a:gd name="T102" fmla="*/ 320 w 511"/>
                  <a:gd name="T103" fmla="*/ 445 h 510"/>
                  <a:gd name="T104" fmla="*/ 281 w 511"/>
                  <a:gd name="T105" fmla="*/ 385 h 510"/>
                  <a:gd name="T106" fmla="*/ 281 w 511"/>
                  <a:gd name="T107" fmla="*/ 274 h 510"/>
                  <a:gd name="T108" fmla="*/ 323 w 511"/>
                  <a:gd name="T109" fmla="*/ 281 h 510"/>
                  <a:gd name="T110" fmla="*/ 377 w 511"/>
                  <a:gd name="T111" fmla="*/ 281 h 510"/>
                  <a:gd name="T112" fmla="*/ 420 w 511"/>
                  <a:gd name="T113" fmla="*/ 323 h 510"/>
                  <a:gd name="T114" fmla="*/ 420 w 511"/>
                  <a:gd name="T115" fmla="*/ 385 h 510"/>
                  <a:gd name="T116" fmla="*/ 380 w 511"/>
                  <a:gd name="T117" fmla="*/ 445 h 510"/>
                  <a:gd name="T118" fmla="*/ 445 w 511"/>
                  <a:gd name="T119" fmla="*/ 510 h 510"/>
                  <a:gd name="T120" fmla="*/ 511 w 511"/>
                  <a:gd name="T121" fmla="*/ 445 h 510"/>
                  <a:gd name="T122" fmla="*/ 471 w 511"/>
                  <a:gd name="T123" fmla="*/ 38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1" h="510">
                    <a:moveTo>
                      <a:pt x="445" y="483"/>
                    </a:moveTo>
                    <a:lnTo>
                      <a:pt x="445" y="483"/>
                    </a:lnTo>
                    <a:cubicBezTo>
                      <a:pt x="425" y="483"/>
                      <a:pt x="408" y="466"/>
                      <a:pt x="408" y="445"/>
                    </a:cubicBezTo>
                    <a:cubicBezTo>
                      <a:pt x="408" y="424"/>
                      <a:pt x="425" y="408"/>
                      <a:pt x="445" y="408"/>
                    </a:cubicBezTo>
                    <a:cubicBezTo>
                      <a:pt x="466" y="408"/>
                      <a:pt x="483" y="424"/>
                      <a:pt x="483" y="445"/>
                    </a:cubicBezTo>
                    <a:cubicBezTo>
                      <a:pt x="483" y="466"/>
                      <a:pt x="466" y="483"/>
                      <a:pt x="445" y="483"/>
                    </a:cubicBezTo>
                    <a:close/>
                    <a:moveTo>
                      <a:pt x="293" y="445"/>
                    </a:moveTo>
                    <a:lnTo>
                      <a:pt x="293" y="445"/>
                    </a:lnTo>
                    <a:cubicBezTo>
                      <a:pt x="293" y="466"/>
                      <a:pt x="276" y="483"/>
                      <a:pt x="255" y="483"/>
                    </a:cubicBezTo>
                    <a:cubicBezTo>
                      <a:pt x="234" y="483"/>
                      <a:pt x="217" y="466"/>
                      <a:pt x="217" y="445"/>
                    </a:cubicBezTo>
                    <a:cubicBezTo>
                      <a:pt x="217" y="424"/>
                      <a:pt x="234" y="408"/>
                      <a:pt x="255" y="408"/>
                    </a:cubicBezTo>
                    <a:cubicBezTo>
                      <a:pt x="276" y="408"/>
                      <a:pt x="293" y="424"/>
                      <a:pt x="293" y="445"/>
                    </a:cubicBezTo>
                    <a:close/>
                    <a:moveTo>
                      <a:pt x="217" y="65"/>
                    </a:moveTo>
                    <a:lnTo>
                      <a:pt x="217" y="65"/>
                    </a:lnTo>
                    <a:cubicBezTo>
                      <a:pt x="217" y="44"/>
                      <a:pt x="234" y="27"/>
                      <a:pt x="255" y="27"/>
                    </a:cubicBezTo>
                    <a:cubicBezTo>
                      <a:pt x="276" y="27"/>
                      <a:pt x="293" y="44"/>
                      <a:pt x="293" y="65"/>
                    </a:cubicBezTo>
                    <a:cubicBezTo>
                      <a:pt x="293" y="85"/>
                      <a:pt x="276" y="102"/>
                      <a:pt x="255" y="102"/>
                    </a:cubicBezTo>
                    <a:cubicBezTo>
                      <a:pt x="234" y="102"/>
                      <a:pt x="217" y="85"/>
                      <a:pt x="217" y="65"/>
                    </a:cubicBezTo>
                    <a:close/>
                    <a:moveTo>
                      <a:pt x="102" y="445"/>
                    </a:moveTo>
                    <a:lnTo>
                      <a:pt x="102" y="445"/>
                    </a:lnTo>
                    <a:cubicBezTo>
                      <a:pt x="102" y="466"/>
                      <a:pt x="86" y="483"/>
                      <a:pt x="65" y="483"/>
                    </a:cubicBezTo>
                    <a:cubicBezTo>
                      <a:pt x="44" y="483"/>
                      <a:pt x="27" y="466"/>
                      <a:pt x="27" y="445"/>
                    </a:cubicBezTo>
                    <a:cubicBezTo>
                      <a:pt x="27" y="424"/>
                      <a:pt x="44" y="408"/>
                      <a:pt x="65" y="408"/>
                    </a:cubicBezTo>
                    <a:cubicBezTo>
                      <a:pt x="86" y="408"/>
                      <a:pt x="102" y="424"/>
                      <a:pt x="102" y="445"/>
                    </a:cubicBezTo>
                    <a:close/>
                    <a:moveTo>
                      <a:pt x="471" y="385"/>
                    </a:moveTo>
                    <a:lnTo>
                      <a:pt x="471" y="385"/>
                    </a:lnTo>
                    <a:lnTo>
                      <a:pt x="471" y="323"/>
                    </a:lnTo>
                    <a:cubicBezTo>
                      <a:pt x="471" y="285"/>
                      <a:pt x="446" y="229"/>
                      <a:pt x="377" y="229"/>
                    </a:cubicBezTo>
                    <a:lnTo>
                      <a:pt x="323" y="229"/>
                    </a:lnTo>
                    <a:cubicBezTo>
                      <a:pt x="285" y="229"/>
                      <a:pt x="281" y="210"/>
                      <a:pt x="281" y="201"/>
                    </a:cubicBezTo>
                    <a:lnTo>
                      <a:pt x="281" y="125"/>
                    </a:lnTo>
                    <a:cubicBezTo>
                      <a:pt x="304" y="114"/>
                      <a:pt x="320" y="91"/>
                      <a:pt x="320" y="65"/>
                    </a:cubicBezTo>
                    <a:cubicBezTo>
                      <a:pt x="320" y="29"/>
                      <a:pt x="291" y="0"/>
                      <a:pt x="255" y="0"/>
                    </a:cubicBezTo>
                    <a:cubicBezTo>
                      <a:pt x="219" y="0"/>
                      <a:pt x="190" y="29"/>
                      <a:pt x="190" y="65"/>
                    </a:cubicBezTo>
                    <a:cubicBezTo>
                      <a:pt x="190" y="91"/>
                      <a:pt x="206" y="114"/>
                      <a:pt x="229" y="125"/>
                    </a:cubicBezTo>
                    <a:lnTo>
                      <a:pt x="229" y="201"/>
                    </a:lnTo>
                    <a:cubicBezTo>
                      <a:pt x="229" y="208"/>
                      <a:pt x="227" y="229"/>
                      <a:pt x="187" y="229"/>
                    </a:cubicBezTo>
                    <a:lnTo>
                      <a:pt x="133" y="229"/>
                    </a:lnTo>
                    <a:cubicBezTo>
                      <a:pt x="64" y="229"/>
                      <a:pt x="39" y="285"/>
                      <a:pt x="39" y="323"/>
                    </a:cubicBezTo>
                    <a:lnTo>
                      <a:pt x="39" y="385"/>
                    </a:lnTo>
                    <a:cubicBezTo>
                      <a:pt x="16" y="395"/>
                      <a:pt x="0" y="418"/>
                      <a:pt x="0" y="445"/>
                    </a:cubicBezTo>
                    <a:cubicBezTo>
                      <a:pt x="0" y="481"/>
                      <a:pt x="29" y="510"/>
                      <a:pt x="65" y="510"/>
                    </a:cubicBezTo>
                    <a:cubicBezTo>
                      <a:pt x="101" y="510"/>
                      <a:pt x="130" y="481"/>
                      <a:pt x="130" y="445"/>
                    </a:cubicBezTo>
                    <a:cubicBezTo>
                      <a:pt x="130" y="418"/>
                      <a:pt x="114" y="395"/>
                      <a:pt x="91" y="385"/>
                    </a:cubicBezTo>
                    <a:lnTo>
                      <a:pt x="91" y="323"/>
                    </a:lnTo>
                    <a:cubicBezTo>
                      <a:pt x="91" y="316"/>
                      <a:pt x="93" y="281"/>
                      <a:pt x="133" y="281"/>
                    </a:cubicBezTo>
                    <a:lnTo>
                      <a:pt x="187" y="281"/>
                    </a:lnTo>
                    <a:cubicBezTo>
                      <a:pt x="204" y="281"/>
                      <a:pt x="218" y="278"/>
                      <a:pt x="229" y="274"/>
                    </a:cubicBezTo>
                    <a:lnTo>
                      <a:pt x="229" y="385"/>
                    </a:lnTo>
                    <a:cubicBezTo>
                      <a:pt x="206" y="395"/>
                      <a:pt x="190" y="418"/>
                      <a:pt x="190" y="445"/>
                    </a:cubicBezTo>
                    <a:cubicBezTo>
                      <a:pt x="190" y="481"/>
                      <a:pt x="219" y="510"/>
                      <a:pt x="255" y="510"/>
                    </a:cubicBezTo>
                    <a:cubicBezTo>
                      <a:pt x="291" y="510"/>
                      <a:pt x="320" y="481"/>
                      <a:pt x="320" y="445"/>
                    </a:cubicBezTo>
                    <a:cubicBezTo>
                      <a:pt x="320" y="418"/>
                      <a:pt x="304" y="395"/>
                      <a:pt x="281" y="385"/>
                    </a:cubicBezTo>
                    <a:lnTo>
                      <a:pt x="281" y="274"/>
                    </a:lnTo>
                    <a:cubicBezTo>
                      <a:pt x="293" y="278"/>
                      <a:pt x="307" y="281"/>
                      <a:pt x="323" y="281"/>
                    </a:cubicBezTo>
                    <a:lnTo>
                      <a:pt x="377" y="281"/>
                    </a:lnTo>
                    <a:cubicBezTo>
                      <a:pt x="416" y="281"/>
                      <a:pt x="419" y="313"/>
                      <a:pt x="420" y="323"/>
                    </a:cubicBezTo>
                    <a:lnTo>
                      <a:pt x="420" y="385"/>
                    </a:lnTo>
                    <a:cubicBezTo>
                      <a:pt x="396" y="395"/>
                      <a:pt x="380" y="418"/>
                      <a:pt x="380" y="445"/>
                    </a:cubicBezTo>
                    <a:cubicBezTo>
                      <a:pt x="380" y="481"/>
                      <a:pt x="409" y="510"/>
                      <a:pt x="445" y="510"/>
                    </a:cubicBezTo>
                    <a:cubicBezTo>
                      <a:pt x="481" y="510"/>
                      <a:pt x="511" y="481"/>
                      <a:pt x="511" y="445"/>
                    </a:cubicBezTo>
                    <a:cubicBezTo>
                      <a:pt x="511" y="418"/>
                      <a:pt x="494" y="395"/>
                      <a:pt x="471" y="385"/>
                    </a:cubicBezTo>
                    <a:close/>
                  </a:path>
                </a:pathLst>
              </a:custGeom>
              <a:solidFill>
                <a:srgbClr val="95C8E0"/>
              </a:solidFill>
              <a:ln w="0">
                <a:solidFill>
                  <a:srgbClr val="7F7F7F"/>
                </a:solidFill>
                <a:prstDash val="solid"/>
                <a:round/>
                <a:headEnd/>
                <a:tailEnd/>
              </a:ln>
            </p:spPr>
            <p:txBody>
              <a:bodyPr vert="horz" wrap="square" lIns="68580" tIns="34290" rIns="68580" bIns="34290" numCol="1" anchor="t" anchorCtr="0" compatLnSpc="1">
                <a:prstTxWarp prst="textNoShape">
                  <a:avLst/>
                </a:prstTxWarp>
              </a:bodyPr>
              <a:lstStyle/>
              <a:p>
                <a:pPr defTabSz="342900" eaLnBrk="1" fontAlgn="auto" hangingPunct="1">
                  <a:spcBef>
                    <a:spcPts val="0"/>
                  </a:spcBef>
                  <a:spcAft>
                    <a:spcPts val="0"/>
                  </a:spcAft>
                  <a:defRPr/>
                </a:pPr>
                <a:endParaRPr lang="en-US" sz="788">
                  <a:solidFill>
                    <a:srgbClr val="000000"/>
                  </a:solidFill>
                  <a:latin typeface="+mn-lt"/>
                  <a:ea typeface="ＭＳ Ｐゴシック"/>
                </a:endParaRPr>
              </a:p>
            </p:txBody>
          </p:sp>
          <p:sp>
            <p:nvSpPr>
              <p:cNvPr id="60" name="Rectangle 59">
                <a:extLst>
                  <a:ext uri="{FF2B5EF4-FFF2-40B4-BE49-F238E27FC236}">
                    <a16:creationId xmlns:a16="http://schemas.microsoft.com/office/drawing/2014/main" id="{64716046-3EA5-4B15-B45F-09CBE7CBE7DC}"/>
                  </a:ext>
                </a:extLst>
              </p:cNvPr>
              <p:cNvSpPr/>
              <p:nvPr/>
            </p:nvSpPr>
            <p:spPr>
              <a:xfrm>
                <a:off x="3749757" y="2621548"/>
                <a:ext cx="1052427" cy="338555"/>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2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Clarity-ADF</a:t>
                </a:r>
              </a:p>
            </p:txBody>
          </p:sp>
          <p:sp>
            <p:nvSpPr>
              <p:cNvPr id="61" name="Rectangle 60">
                <a:extLst>
                  <a:ext uri="{FF2B5EF4-FFF2-40B4-BE49-F238E27FC236}">
                    <a16:creationId xmlns:a16="http://schemas.microsoft.com/office/drawing/2014/main" id="{A9B75653-DB9F-4C25-B452-64BB881E6C0E}"/>
                  </a:ext>
                </a:extLst>
              </p:cNvPr>
              <p:cNvSpPr>
                <a:spLocks noChangeArrowheads="1"/>
              </p:cNvSpPr>
              <p:nvPr/>
            </p:nvSpPr>
            <p:spPr bwMode="auto">
              <a:xfrm>
                <a:off x="6994828" y="2515978"/>
                <a:ext cx="1492465" cy="1392057"/>
              </a:xfrm>
              <a:prstGeom prst="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altLang="ja-JP" sz="675">
                  <a:solidFill>
                    <a:srgbClr val="000000"/>
                  </a:solidFill>
                </a:endParaRPr>
              </a:p>
            </p:txBody>
          </p:sp>
          <p:pic>
            <p:nvPicPr>
              <p:cNvPr id="70" name="Picture 69">
                <a:extLst>
                  <a:ext uri="{FF2B5EF4-FFF2-40B4-BE49-F238E27FC236}">
                    <a16:creationId xmlns:a16="http://schemas.microsoft.com/office/drawing/2014/main" id="{1D18DD6C-4485-4C85-942A-ED6CCBABCAA0}"/>
                  </a:ext>
                </a:extLst>
              </p:cNvPr>
              <p:cNvPicPr>
                <a:picLocks noChangeAspect="1"/>
              </p:cNvPicPr>
              <p:nvPr/>
            </p:nvPicPr>
            <p:blipFill rotWithShape="1">
              <a:blip r:embed="rId2"/>
              <a:srcRect l="20040" t="20835" r="20179" b="17872"/>
              <a:stretch/>
            </p:blipFill>
            <p:spPr>
              <a:xfrm>
                <a:off x="7481784" y="2792970"/>
                <a:ext cx="506816" cy="460339"/>
              </a:xfrm>
              <a:prstGeom prst="rect">
                <a:avLst/>
              </a:prstGeom>
            </p:spPr>
          </p:pic>
          <p:sp>
            <p:nvSpPr>
              <p:cNvPr id="71" name="Rectangle 70">
                <a:extLst>
                  <a:ext uri="{FF2B5EF4-FFF2-40B4-BE49-F238E27FC236}">
                    <a16:creationId xmlns:a16="http://schemas.microsoft.com/office/drawing/2014/main" id="{417A4E66-C645-4FB5-821B-9F3EA3A13699}"/>
                  </a:ext>
                </a:extLst>
              </p:cNvPr>
              <p:cNvSpPr/>
              <p:nvPr/>
            </p:nvSpPr>
            <p:spPr>
              <a:xfrm>
                <a:off x="7311570" y="3229416"/>
                <a:ext cx="847241" cy="338555"/>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2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Clarity*N</a:t>
                </a:r>
              </a:p>
            </p:txBody>
          </p:sp>
          <p:sp>
            <p:nvSpPr>
              <p:cNvPr id="72" name="TextBox 71">
                <a:extLst>
                  <a:ext uri="{FF2B5EF4-FFF2-40B4-BE49-F238E27FC236}">
                    <a16:creationId xmlns:a16="http://schemas.microsoft.com/office/drawing/2014/main" id="{090AAD69-979D-4AA5-89CC-A058B4100449}"/>
                  </a:ext>
                </a:extLst>
              </p:cNvPr>
              <p:cNvSpPr txBox="1"/>
              <p:nvPr/>
            </p:nvSpPr>
            <p:spPr>
              <a:xfrm>
                <a:off x="2946729" y="2123433"/>
                <a:ext cx="1545641" cy="292388"/>
              </a:xfrm>
              <a:prstGeom prst="rect">
                <a:avLst/>
              </a:prstGeom>
              <a:noFill/>
            </p:spPr>
            <p:txBody>
              <a:bodyPr wrap="square" rtlCol="0">
                <a:spAutoFit/>
              </a:bodyPr>
              <a:lstStyle/>
              <a:p>
                <a:pPr defTabSz="342900" eaLnBrk="1" fontAlgn="auto" hangingPunct="1">
                  <a:spcBef>
                    <a:spcPts val="0"/>
                  </a:spcBef>
                  <a:spcAft>
                    <a:spcPts val="0"/>
                  </a:spcAft>
                  <a:defRPr/>
                </a:pPr>
                <a:r>
                  <a:rPr lang="en-US" sz="825">
                    <a:solidFill>
                      <a:srgbClr val="000000"/>
                    </a:solidFill>
                    <a:latin typeface="+mn-lt"/>
                    <a:ea typeface="ＭＳ Ｐゴシック"/>
                  </a:rPr>
                  <a:t>Source Clarity Files</a:t>
                </a:r>
              </a:p>
            </p:txBody>
          </p:sp>
          <p:sp>
            <p:nvSpPr>
              <p:cNvPr id="73" name="Arrow: Right 72">
                <a:extLst>
                  <a:ext uri="{FF2B5EF4-FFF2-40B4-BE49-F238E27FC236}">
                    <a16:creationId xmlns:a16="http://schemas.microsoft.com/office/drawing/2014/main" id="{D05A6C19-BE9B-4CB9-AFFB-3702D0D40A35}"/>
                  </a:ext>
                </a:extLst>
              </p:cNvPr>
              <p:cNvSpPr/>
              <p:nvPr/>
            </p:nvSpPr>
            <p:spPr bwMode="auto">
              <a:xfrm>
                <a:off x="6717224" y="2499213"/>
                <a:ext cx="245503"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74" name="Rectangle 73">
                <a:extLst>
                  <a:ext uri="{FF2B5EF4-FFF2-40B4-BE49-F238E27FC236}">
                    <a16:creationId xmlns:a16="http://schemas.microsoft.com/office/drawing/2014/main" id="{C15F9DEF-5CE3-4CB4-91E0-D8E7F9945776}"/>
                  </a:ext>
                </a:extLst>
              </p:cNvPr>
              <p:cNvSpPr/>
              <p:nvPr/>
            </p:nvSpPr>
            <p:spPr>
              <a:xfrm>
                <a:off x="717969" y="4223227"/>
                <a:ext cx="1071117" cy="307776"/>
              </a:xfrm>
              <a:prstGeom prst="rect">
                <a:avLst/>
              </a:prstGeom>
            </p:spPr>
            <p:txBody>
              <a:bodyPr wrap="square">
                <a:spAutoFit/>
              </a:bodyPr>
              <a:lstStyle/>
              <a:p>
                <a:pPr algn="ctr" defTabSz="342900" eaLnBrk="1" fontAlgn="auto" hangingPunct="1">
                  <a:spcBef>
                    <a:spcPts val="0"/>
                  </a:spcBef>
                  <a:spcAft>
                    <a:spcPts val="0"/>
                  </a:spcAft>
                  <a:defRPr/>
                </a:pPr>
                <a:r>
                  <a:rPr lang="en-US" sz="900" b="1">
                    <a:solidFill>
                      <a:srgbClr val="000000"/>
                    </a:solidFill>
                    <a:latin typeface="+mn-lt"/>
                    <a:ea typeface="ＭＳ Ｐゴシック"/>
                  </a:rPr>
                  <a:t>Legend</a:t>
                </a:r>
              </a:p>
            </p:txBody>
          </p:sp>
          <p:sp>
            <p:nvSpPr>
              <p:cNvPr id="75" name="Rectangle 74">
                <a:extLst>
                  <a:ext uri="{FF2B5EF4-FFF2-40B4-BE49-F238E27FC236}">
                    <a16:creationId xmlns:a16="http://schemas.microsoft.com/office/drawing/2014/main" id="{9E6F1D9A-B988-4737-B36B-D8B6FB75E4D5}"/>
                  </a:ext>
                </a:extLst>
              </p:cNvPr>
              <p:cNvSpPr/>
              <p:nvPr/>
            </p:nvSpPr>
            <p:spPr>
              <a:xfrm>
                <a:off x="2108569" y="5355618"/>
                <a:ext cx="1636365" cy="307776"/>
              </a:xfrm>
              <a:prstGeom prst="rect">
                <a:avLst/>
              </a:prstGeom>
            </p:spPr>
            <p:txBody>
              <a:bodyPr wrap="square">
                <a:spAutoFit/>
              </a:bodyPr>
              <a:lstStyle/>
              <a:p>
                <a:pPr algn="ctr" defTabSz="342900" eaLnBrk="1" fontAlgn="auto" hangingPunct="1">
                  <a:spcBef>
                    <a:spcPts val="0"/>
                  </a:spcBef>
                  <a:spcAft>
                    <a:spcPts val="0"/>
                  </a:spcAft>
                  <a:defRPr/>
                </a:pPr>
                <a:r>
                  <a:rPr lang="en-US" sz="900">
                    <a:solidFill>
                      <a:srgbClr val="000000"/>
                    </a:solidFill>
                    <a:latin typeface="+mn-lt"/>
                    <a:ea typeface="ＭＳ Ｐゴシック"/>
                  </a:rPr>
                  <a:t>Data Reconciliation</a:t>
                </a:r>
              </a:p>
            </p:txBody>
          </p:sp>
          <p:sp>
            <p:nvSpPr>
              <p:cNvPr id="76" name="Arrow: Left-Right 75">
                <a:extLst>
                  <a:ext uri="{FF2B5EF4-FFF2-40B4-BE49-F238E27FC236}">
                    <a16:creationId xmlns:a16="http://schemas.microsoft.com/office/drawing/2014/main" id="{E3712563-38F8-4563-9C4C-069875D540E6}"/>
                  </a:ext>
                </a:extLst>
              </p:cNvPr>
              <p:cNvSpPr/>
              <p:nvPr/>
            </p:nvSpPr>
            <p:spPr bwMode="auto">
              <a:xfrm>
                <a:off x="1579580" y="4648363"/>
                <a:ext cx="680808" cy="794801"/>
              </a:xfrm>
              <a:prstGeom prst="leftRightArrow">
                <a:avLst/>
              </a:prstGeom>
              <a:solidFill>
                <a:srgbClr val="006BA7"/>
              </a:solidFill>
              <a:ln w="9525" cap="flat" cmpd="sng" algn="ctr">
                <a:solidFill>
                  <a:srgbClr val="006BA7"/>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77" name="AutoShape 32">
                <a:extLst>
                  <a:ext uri="{FF2B5EF4-FFF2-40B4-BE49-F238E27FC236}">
                    <a16:creationId xmlns:a16="http://schemas.microsoft.com/office/drawing/2014/main" id="{06C13A3F-24F2-4A8B-9940-361081AC945B}"/>
                  </a:ext>
                </a:extLst>
              </p:cNvPr>
              <p:cNvSpPr>
                <a:spLocks noChangeArrowheads="1"/>
              </p:cNvSpPr>
              <p:nvPr/>
            </p:nvSpPr>
            <p:spPr bwMode="auto">
              <a:xfrm>
                <a:off x="2002168" y="1524331"/>
                <a:ext cx="917294" cy="663830"/>
              </a:xfrm>
              <a:prstGeom prst="can">
                <a:avLst>
                  <a:gd name="adj" fmla="val 25000"/>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r>
                  <a:rPr lang="en-US" sz="1050" kern="0">
                    <a:solidFill>
                      <a:sysClr val="windowText" lastClr="000000"/>
                    </a:solidFill>
                    <a:latin typeface="+mn-lt"/>
                  </a:rPr>
                  <a:t>HCCLXX</a:t>
                </a:r>
              </a:p>
            </p:txBody>
          </p:sp>
          <p:sp>
            <p:nvSpPr>
              <p:cNvPr id="78" name="Rectangle 77">
                <a:extLst>
                  <a:ext uri="{FF2B5EF4-FFF2-40B4-BE49-F238E27FC236}">
                    <a16:creationId xmlns:a16="http://schemas.microsoft.com/office/drawing/2014/main" id="{D6F7DA76-0149-4020-AB88-36E06734DE47}"/>
                  </a:ext>
                </a:extLst>
              </p:cNvPr>
              <p:cNvSpPr/>
              <p:nvPr/>
            </p:nvSpPr>
            <p:spPr>
              <a:xfrm>
                <a:off x="6285642" y="2206140"/>
                <a:ext cx="1052427" cy="338555"/>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2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Clarity-ADF</a:t>
                </a:r>
              </a:p>
            </p:txBody>
          </p:sp>
          <p:sp>
            <p:nvSpPr>
              <p:cNvPr id="79" name="Rectangle 78">
                <a:extLst>
                  <a:ext uri="{FF2B5EF4-FFF2-40B4-BE49-F238E27FC236}">
                    <a16:creationId xmlns:a16="http://schemas.microsoft.com/office/drawing/2014/main" id="{3B61EC48-13AB-4319-A09D-738376E7D4E0}"/>
                  </a:ext>
                </a:extLst>
              </p:cNvPr>
              <p:cNvSpPr>
                <a:spLocks noChangeArrowheads="1"/>
              </p:cNvSpPr>
              <p:nvPr/>
            </p:nvSpPr>
            <p:spPr bwMode="auto">
              <a:xfrm>
                <a:off x="5223412" y="2515978"/>
                <a:ext cx="1492465" cy="1395396"/>
              </a:xfrm>
              <a:prstGeom prst="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altLang="ja-JP" sz="675">
                  <a:solidFill>
                    <a:srgbClr val="000000"/>
                  </a:solidFill>
                </a:endParaRPr>
              </a:p>
            </p:txBody>
          </p:sp>
          <p:sp>
            <p:nvSpPr>
              <p:cNvPr id="80" name="Rectangle 79">
                <a:extLst>
                  <a:ext uri="{FF2B5EF4-FFF2-40B4-BE49-F238E27FC236}">
                    <a16:creationId xmlns:a16="http://schemas.microsoft.com/office/drawing/2014/main" id="{844CC795-C7AD-4027-BC80-273CF28004BE}"/>
                  </a:ext>
                </a:extLst>
              </p:cNvPr>
              <p:cNvSpPr/>
              <p:nvPr/>
            </p:nvSpPr>
            <p:spPr>
              <a:xfrm>
                <a:off x="5267684" y="3197281"/>
                <a:ext cx="1365152" cy="553997"/>
              </a:xfrm>
              <a:prstGeom prst="rect">
                <a:avLst/>
              </a:prstGeom>
            </p:spPr>
            <p:txBody>
              <a:bodyPr wrap="square">
                <a:spAutoFit/>
              </a:bodyPr>
              <a:lstStyle/>
              <a:p>
                <a:pPr algn="ctr" defTabSz="342900" eaLnBrk="1" fontAlgn="auto" hangingPunct="1">
                  <a:spcBef>
                    <a:spcPts val="0"/>
                  </a:spcBef>
                  <a:spcAft>
                    <a:spcPts val="0"/>
                  </a:spcAft>
                  <a:defRPr/>
                </a:pPr>
                <a:r>
                  <a:rPr lang="en-US" sz="105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ADF Regional Clarity</a:t>
                </a:r>
              </a:p>
            </p:txBody>
          </p:sp>
          <p:sp>
            <p:nvSpPr>
              <p:cNvPr id="81" name="AutoShape 32">
                <a:extLst>
                  <a:ext uri="{FF2B5EF4-FFF2-40B4-BE49-F238E27FC236}">
                    <a16:creationId xmlns:a16="http://schemas.microsoft.com/office/drawing/2014/main" id="{4FA5E109-1142-4C6B-9942-21A3B43BFC0E}"/>
                  </a:ext>
                </a:extLst>
              </p:cNvPr>
              <p:cNvSpPr>
                <a:spLocks noChangeArrowheads="1"/>
              </p:cNvSpPr>
              <p:nvPr/>
            </p:nvSpPr>
            <p:spPr bwMode="auto">
              <a:xfrm>
                <a:off x="5289082" y="2953377"/>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2" name="AutoShape 32">
                <a:extLst>
                  <a:ext uri="{FF2B5EF4-FFF2-40B4-BE49-F238E27FC236}">
                    <a16:creationId xmlns:a16="http://schemas.microsoft.com/office/drawing/2014/main" id="{311F83D4-2936-4849-BC2A-D9D123F13FBF}"/>
                  </a:ext>
                </a:extLst>
              </p:cNvPr>
              <p:cNvSpPr>
                <a:spLocks noChangeArrowheads="1"/>
              </p:cNvSpPr>
              <p:nvPr/>
            </p:nvSpPr>
            <p:spPr bwMode="auto">
              <a:xfrm>
                <a:off x="5644843" y="2958246"/>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3" name="AutoShape 32">
                <a:extLst>
                  <a:ext uri="{FF2B5EF4-FFF2-40B4-BE49-F238E27FC236}">
                    <a16:creationId xmlns:a16="http://schemas.microsoft.com/office/drawing/2014/main" id="{E57776A0-429F-40CA-B940-42CBCDB0C8D8}"/>
                  </a:ext>
                </a:extLst>
              </p:cNvPr>
              <p:cNvSpPr>
                <a:spLocks noChangeArrowheads="1"/>
              </p:cNvSpPr>
              <p:nvPr/>
            </p:nvSpPr>
            <p:spPr bwMode="auto">
              <a:xfrm>
                <a:off x="6000605" y="2962188"/>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4" name="AutoShape 32">
                <a:extLst>
                  <a:ext uri="{FF2B5EF4-FFF2-40B4-BE49-F238E27FC236}">
                    <a16:creationId xmlns:a16="http://schemas.microsoft.com/office/drawing/2014/main" id="{87F92B2B-6D4C-42D3-939B-AAA4EA19499E}"/>
                  </a:ext>
                </a:extLst>
              </p:cNvPr>
              <p:cNvSpPr>
                <a:spLocks noChangeArrowheads="1"/>
              </p:cNvSpPr>
              <p:nvPr/>
            </p:nvSpPr>
            <p:spPr bwMode="auto">
              <a:xfrm>
                <a:off x="6356367" y="2954922"/>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5" name="AutoShape 32">
                <a:extLst>
                  <a:ext uri="{FF2B5EF4-FFF2-40B4-BE49-F238E27FC236}">
                    <a16:creationId xmlns:a16="http://schemas.microsoft.com/office/drawing/2014/main" id="{C8BA5008-70A3-46C6-9522-343B5C5D4302}"/>
                  </a:ext>
                </a:extLst>
              </p:cNvPr>
              <p:cNvSpPr>
                <a:spLocks noChangeArrowheads="1"/>
              </p:cNvSpPr>
              <p:nvPr/>
            </p:nvSpPr>
            <p:spPr bwMode="auto">
              <a:xfrm>
                <a:off x="5445400" y="2627872"/>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6" name="AutoShape 32">
                <a:extLst>
                  <a:ext uri="{FF2B5EF4-FFF2-40B4-BE49-F238E27FC236}">
                    <a16:creationId xmlns:a16="http://schemas.microsoft.com/office/drawing/2014/main" id="{28178AC0-E193-4D57-8F6C-7C6550B61173}"/>
                  </a:ext>
                </a:extLst>
              </p:cNvPr>
              <p:cNvSpPr>
                <a:spLocks noChangeArrowheads="1"/>
              </p:cNvSpPr>
              <p:nvPr/>
            </p:nvSpPr>
            <p:spPr bwMode="auto">
              <a:xfrm>
                <a:off x="5801162" y="2632740"/>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87" name="AutoShape 32">
                <a:extLst>
                  <a:ext uri="{FF2B5EF4-FFF2-40B4-BE49-F238E27FC236}">
                    <a16:creationId xmlns:a16="http://schemas.microsoft.com/office/drawing/2014/main" id="{A8DC9F82-E161-432F-9A45-B7B1901A2FD1}"/>
                  </a:ext>
                </a:extLst>
              </p:cNvPr>
              <p:cNvSpPr>
                <a:spLocks noChangeArrowheads="1"/>
              </p:cNvSpPr>
              <p:nvPr/>
            </p:nvSpPr>
            <p:spPr bwMode="auto">
              <a:xfrm>
                <a:off x="6156924" y="2636682"/>
                <a:ext cx="309562" cy="243169"/>
              </a:xfrm>
              <a:prstGeom prst="can">
                <a:avLst>
                  <a:gd name="adj" fmla="val 25000"/>
                </a:avLst>
              </a:prstGeom>
              <a:noFill/>
              <a:ln w="38100">
                <a:solidFill>
                  <a:srgbClr val="5F6870"/>
                </a:solidFill>
                <a:round/>
                <a:headEnd/>
                <a:tailEnd/>
              </a:ln>
              <a:effectLst/>
            </p:spPr>
            <p:txBody>
              <a:bodyPr wrap="none" anchor="b"/>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832" algn="l" rtl="0" fontAlgn="base">
                  <a:spcBef>
                    <a:spcPct val="0"/>
                  </a:spcBef>
                  <a:spcAft>
                    <a:spcPct val="0"/>
                  </a:spcAft>
                  <a:defRPr kern="1200">
                    <a:solidFill>
                      <a:schemeClr val="tx1"/>
                    </a:solidFill>
                    <a:latin typeface="Arial" charset="0"/>
                    <a:ea typeface="+mn-ea"/>
                    <a:cs typeface="+mn-cs"/>
                  </a:defRPr>
                </a:lvl2pPr>
                <a:lvl3pPr marL="913668" algn="l" rtl="0" fontAlgn="base">
                  <a:spcBef>
                    <a:spcPct val="0"/>
                  </a:spcBef>
                  <a:spcAft>
                    <a:spcPct val="0"/>
                  </a:spcAft>
                  <a:defRPr kern="1200">
                    <a:solidFill>
                      <a:schemeClr val="tx1"/>
                    </a:solidFill>
                    <a:latin typeface="Arial" charset="0"/>
                    <a:ea typeface="+mn-ea"/>
                    <a:cs typeface="+mn-cs"/>
                  </a:defRPr>
                </a:lvl3pPr>
                <a:lvl4pPr marL="1370497" algn="l" rtl="0" fontAlgn="base">
                  <a:spcBef>
                    <a:spcPct val="0"/>
                  </a:spcBef>
                  <a:spcAft>
                    <a:spcPct val="0"/>
                  </a:spcAft>
                  <a:defRPr kern="1200">
                    <a:solidFill>
                      <a:schemeClr val="tx1"/>
                    </a:solidFill>
                    <a:latin typeface="Arial" charset="0"/>
                    <a:ea typeface="+mn-ea"/>
                    <a:cs typeface="+mn-cs"/>
                  </a:defRPr>
                </a:lvl4pPr>
                <a:lvl5pPr marL="1827333" algn="l" rtl="0" fontAlgn="base">
                  <a:spcBef>
                    <a:spcPct val="0"/>
                  </a:spcBef>
                  <a:spcAft>
                    <a:spcPct val="0"/>
                  </a:spcAft>
                  <a:defRPr kern="1200">
                    <a:solidFill>
                      <a:schemeClr val="tx1"/>
                    </a:solidFill>
                    <a:latin typeface="Arial" charset="0"/>
                    <a:ea typeface="+mn-ea"/>
                    <a:cs typeface="+mn-cs"/>
                  </a:defRPr>
                </a:lvl5pPr>
                <a:lvl6pPr marL="2284168" algn="l" defTabSz="913668" rtl="0" eaLnBrk="1" latinLnBrk="0" hangingPunct="1">
                  <a:defRPr kern="1200">
                    <a:solidFill>
                      <a:schemeClr val="tx1"/>
                    </a:solidFill>
                    <a:latin typeface="Arial" charset="0"/>
                    <a:ea typeface="+mn-ea"/>
                    <a:cs typeface="+mn-cs"/>
                  </a:defRPr>
                </a:lvl6pPr>
                <a:lvl7pPr marL="2741003" algn="l" defTabSz="913668" rtl="0" eaLnBrk="1" latinLnBrk="0" hangingPunct="1">
                  <a:defRPr kern="1200">
                    <a:solidFill>
                      <a:schemeClr val="tx1"/>
                    </a:solidFill>
                    <a:latin typeface="Arial" charset="0"/>
                    <a:ea typeface="+mn-ea"/>
                    <a:cs typeface="+mn-cs"/>
                  </a:defRPr>
                </a:lvl7pPr>
                <a:lvl8pPr marL="3197834" algn="l" defTabSz="913668" rtl="0" eaLnBrk="1" latinLnBrk="0" hangingPunct="1">
                  <a:defRPr kern="1200">
                    <a:solidFill>
                      <a:schemeClr val="tx1"/>
                    </a:solidFill>
                    <a:latin typeface="Arial" charset="0"/>
                    <a:ea typeface="+mn-ea"/>
                    <a:cs typeface="+mn-cs"/>
                  </a:defRPr>
                </a:lvl8pPr>
                <a:lvl9pPr marL="3654668" algn="l" defTabSz="913668" rtl="0" eaLnBrk="1" latinLnBrk="0" hangingPunct="1">
                  <a:defRPr kern="1200">
                    <a:solidFill>
                      <a:schemeClr val="tx1"/>
                    </a:solidFill>
                    <a:latin typeface="Arial" charset="0"/>
                    <a:ea typeface="+mn-ea"/>
                    <a:cs typeface="+mn-cs"/>
                  </a:defRPr>
                </a:lvl9pPr>
              </a:lstStyle>
              <a:p>
                <a:pPr algn="ctr" eaLnBrk="1" fontAlgn="auto" hangingPunct="1">
                  <a:spcBef>
                    <a:spcPts val="0"/>
                  </a:spcBef>
                  <a:spcAft>
                    <a:spcPts val="0"/>
                  </a:spcAft>
                  <a:defRPr/>
                </a:pPr>
                <a:endParaRPr lang="en-US" sz="1050" kern="0">
                  <a:solidFill>
                    <a:sysClr val="windowText" lastClr="000000"/>
                  </a:solidFill>
                  <a:latin typeface="+mn-lt"/>
                </a:endParaRPr>
              </a:p>
            </p:txBody>
          </p:sp>
          <p:sp>
            <p:nvSpPr>
              <p:cNvPr id="90" name="Arrow: Right 89">
                <a:extLst>
                  <a:ext uri="{FF2B5EF4-FFF2-40B4-BE49-F238E27FC236}">
                    <a16:creationId xmlns:a16="http://schemas.microsoft.com/office/drawing/2014/main" id="{AE467001-8862-46DB-A462-28E62E118CC0}"/>
                  </a:ext>
                </a:extLst>
              </p:cNvPr>
              <p:cNvSpPr/>
              <p:nvPr/>
            </p:nvSpPr>
            <p:spPr bwMode="auto">
              <a:xfrm>
                <a:off x="1789086" y="4177127"/>
                <a:ext cx="390315" cy="794801"/>
              </a:xfrm>
              <a:prstGeom prst="rightArrow">
                <a:avLst/>
              </a:prstGeom>
              <a:solidFill>
                <a:srgbClr val="7F7F7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91" name="Rectangle 90">
                <a:extLst>
                  <a:ext uri="{FF2B5EF4-FFF2-40B4-BE49-F238E27FC236}">
                    <a16:creationId xmlns:a16="http://schemas.microsoft.com/office/drawing/2014/main" id="{618EA12C-8DC8-4F0F-9768-F3E31047695F}"/>
                  </a:ext>
                </a:extLst>
              </p:cNvPr>
              <p:cNvSpPr/>
              <p:nvPr/>
            </p:nvSpPr>
            <p:spPr>
              <a:xfrm>
                <a:off x="2117548" y="4426962"/>
                <a:ext cx="1082479" cy="307776"/>
              </a:xfrm>
              <a:prstGeom prst="rect">
                <a:avLst/>
              </a:prstGeom>
            </p:spPr>
            <p:txBody>
              <a:bodyPr wrap="square">
                <a:spAutoFit/>
              </a:bodyPr>
              <a:lstStyle/>
              <a:p>
                <a:pPr algn="ctr" defTabSz="342900" eaLnBrk="1" fontAlgn="auto" hangingPunct="1">
                  <a:spcBef>
                    <a:spcPts val="0"/>
                  </a:spcBef>
                  <a:spcAft>
                    <a:spcPts val="0"/>
                  </a:spcAft>
                  <a:defRPr/>
                </a:pPr>
                <a:r>
                  <a:rPr lang="en-US" sz="900">
                    <a:solidFill>
                      <a:srgbClr val="000000"/>
                    </a:solidFill>
                    <a:latin typeface="+mn-lt"/>
                    <a:ea typeface="ＭＳ Ｐゴシック"/>
                  </a:rPr>
                  <a:t>Data Flow</a:t>
                </a:r>
              </a:p>
            </p:txBody>
          </p:sp>
          <p:sp>
            <p:nvSpPr>
              <p:cNvPr id="92" name="Rectangle 91">
                <a:extLst>
                  <a:ext uri="{FF2B5EF4-FFF2-40B4-BE49-F238E27FC236}">
                    <a16:creationId xmlns:a16="http://schemas.microsoft.com/office/drawing/2014/main" id="{C60E124F-4F21-4A89-B0CC-A5578B6A9F49}"/>
                  </a:ext>
                </a:extLst>
              </p:cNvPr>
              <p:cNvSpPr/>
              <p:nvPr/>
            </p:nvSpPr>
            <p:spPr>
              <a:xfrm>
                <a:off x="6321686" y="3963906"/>
                <a:ext cx="1071117" cy="307776"/>
              </a:xfrm>
              <a:prstGeom prst="rect">
                <a:avLst/>
              </a:prstGeom>
            </p:spPr>
            <p:txBody>
              <a:bodyPr wrap="square">
                <a:spAutoFit/>
              </a:bodyPr>
              <a:lstStyle/>
              <a:p>
                <a:pPr algn="ctr" defTabSz="342900" eaLnBrk="1" fontAlgn="auto" hangingPunct="1">
                  <a:spcBef>
                    <a:spcPts val="0"/>
                  </a:spcBef>
                  <a:spcAft>
                    <a:spcPts val="0"/>
                  </a:spcAft>
                  <a:defRPr/>
                </a:pPr>
                <a:r>
                  <a:rPr lang="en-US" sz="900">
                    <a:solidFill>
                      <a:srgbClr val="000000"/>
                    </a:solidFill>
                    <a:latin typeface="+mn-lt"/>
                    <a:ea typeface="ＭＳ Ｐゴシック"/>
                  </a:rPr>
                  <a:t>Refined Zone</a:t>
                </a:r>
              </a:p>
            </p:txBody>
          </p:sp>
          <p:sp>
            <p:nvSpPr>
              <p:cNvPr id="93" name="Round Single Corner Rectangle 10">
                <a:extLst>
                  <a:ext uri="{FF2B5EF4-FFF2-40B4-BE49-F238E27FC236}">
                    <a16:creationId xmlns:a16="http://schemas.microsoft.com/office/drawing/2014/main" id="{1E276E08-F140-4F46-B0B6-B184AAE70192}"/>
                  </a:ext>
                </a:extLst>
              </p:cNvPr>
              <p:cNvSpPr/>
              <p:nvPr/>
            </p:nvSpPr>
            <p:spPr>
              <a:xfrm>
                <a:off x="1984243" y="2519217"/>
                <a:ext cx="1322717" cy="1392158"/>
              </a:xfrm>
              <a:prstGeom prst="round1Rect">
                <a:avLst/>
              </a:prstGeom>
              <a:solidFill>
                <a:schemeClr val="bg1">
                  <a:lumMod val="85000"/>
                </a:schemeClr>
              </a:solidFill>
              <a:ln w="12700">
                <a:solidFill>
                  <a:schemeClr val="bg1">
                    <a:lumMod val="50000"/>
                  </a:schemeClr>
                </a:solidFill>
                <a:prstDash val="sysDash"/>
                <a:headEnd type="none" w="sm" len="sm"/>
                <a:tailEnd/>
              </a:ln>
            </p:spPr>
            <p:style>
              <a:lnRef idx="2">
                <a:schemeClr val="accent6"/>
              </a:lnRef>
              <a:fillRef idx="1">
                <a:schemeClr val="lt1"/>
              </a:fillRef>
              <a:effectRef idx="0">
                <a:schemeClr val="accent6"/>
              </a:effectRef>
              <a:fontRef idx="minor">
                <a:schemeClr val="dk1"/>
              </a:fontRef>
            </p:style>
            <p:txBody>
              <a:bodyPr wrap="square" lIns="66675" tIns="66675" rIns="66675" bIns="66675" anchor="ctr">
                <a:noAutofit/>
              </a:bodyPr>
              <a:lstStyle/>
              <a:p>
                <a:pPr algn="ctr" defTabSz="342900" eaLnBrk="1" fontAlgn="auto" hangingPunct="1">
                  <a:spcBef>
                    <a:spcPts val="0"/>
                  </a:spcBef>
                  <a:spcAft>
                    <a:spcPts val="0"/>
                  </a:spcAft>
                  <a:defRPr/>
                </a:pPr>
                <a:endParaRPr lang="en-US" sz="675">
                  <a:solidFill>
                    <a:srgbClr val="000000"/>
                  </a:solidFill>
                </a:endParaRPr>
              </a:p>
            </p:txBody>
          </p:sp>
          <p:sp>
            <p:nvSpPr>
              <p:cNvPr id="94" name="Rectangle 93">
                <a:extLst>
                  <a:ext uri="{FF2B5EF4-FFF2-40B4-BE49-F238E27FC236}">
                    <a16:creationId xmlns:a16="http://schemas.microsoft.com/office/drawing/2014/main" id="{854BE304-0E6B-44AF-A845-5C700AA4D2F8}"/>
                  </a:ext>
                </a:extLst>
              </p:cNvPr>
              <p:cNvSpPr/>
              <p:nvPr/>
            </p:nvSpPr>
            <p:spPr>
              <a:xfrm>
                <a:off x="2257716" y="2547660"/>
                <a:ext cx="757472" cy="338555"/>
              </a:xfrm>
              <a:prstGeom prst="rect">
                <a:avLst/>
              </a:prstGeom>
              <a:noFill/>
            </p:spPr>
            <p:txBody>
              <a:bodyPr wrap="none" lIns="68580" tIns="34290" rIns="68580" bIns="34290">
                <a:spAutoFit/>
              </a:bodyPr>
              <a:lstStyle/>
              <a:p>
                <a:pPr algn="ctr" defTabSz="342900" eaLnBrk="1" fontAlgn="auto" hangingPunct="1">
                  <a:spcBef>
                    <a:spcPts val="0"/>
                  </a:spcBef>
                  <a:spcAft>
                    <a:spcPts val="0"/>
                  </a:spcAft>
                  <a:defRPr/>
                </a:pPr>
                <a:r>
                  <a:rPr lang="en-US" sz="1200">
                    <a:ln w="0">
                      <a:solidFill>
                        <a:srgbClr val="5EBEA5">
                          <a:lumMod val="75000"/>
                        </a:srgbClr>
                      </a:solidFill>
                    </a:ln>
                    <a:solidFill>
                      <a:srgbClr val="5EBEA5">
                        <a:lumMod val="75000"/>
                      </a:srgbClr>
                    </a:solidFill>
                    <a:effectLst>
                      <a:outerShdw blurRad="38100" dist="25400" dir="5400000" algn="ctr" rotWithShape="0">
                        <a:srgbClr val="6E747A">
                          <a:alpha val="43000"/>
                        </a:srgbClr>
                      </a:outerShdw>
                    </a:effectLst>
                    <a:latin typeface="+mn-lt"/>
                    <a:ea typeface="ＭＳ Ｐゴシック"/>
                  </a:rPr>
                  <a:t>Staging</a:t>
                </a:r>
              </a:p>
            </p:txBody>
          </p:sp>
          <p:pic>
            <p:nvPicPr>
              <p:cNvPr id="95" name="Picture 94">
                <a:extLst>
                  <a:ext uri="{FF2B5EF4-FFF2-40B4-BE49-F238E27FC236}">
                    <a16:creationId xmlns:a16="http://schemas.microsoft.com/office/drawing/2014/main" id="{1ECC269A-2079-42AB-B0E1-80FA44306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3611" y="3336461"/>
                <a:ext cx="206872" cy="274439"/>
              </a:xfrm>
              <a:prstGeom prst="rect">
                <a:avLst/>
              </a:prstGeom>
            </p:spPr>
          </p:pic>
          <p:pic>
            <p:nvPicPr>
              <p:cNvPr id="96" name="Picture 95">
                <a:extLst>
                  <a:ext uri="{FF2B5EF4-FFF2-40B4-BE49-F238E27FC236}">
                    <a16:creationId xmlns:a16="http://schemas.microsoft.com/office/drawing/2014/main" id="{A78C15AA-A7B4-4F9F-A120-88AED3F0CC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4372" y="3012484"/>
                <a:ext cx="206872" cy="274439"/>
              </a:xfrm>
              <a:prstGeom prst="rect">
                <a:avLst/>
              </a:prstGeom>
            </p:spPr>
          </p:pic>
          <p:pic>
            <p:nvPicPr>
              <p:cNvPr id="97" name="Picture 96">
                <a:extLst>
                  <a:ext uri="{FF2B5EF4-FFF2-40B4-BE49-F238E27FC236}">
                    <a16:creationId xmlns:a16="http://schemas.microsoft.com/office/drawing/2014/main" id="{1FF395F5-2962-4EFA-A616-1E0DD9CF50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094" y="3336461"/>
                <a:ext cx="206872" cy="274439"/>
              </a:xfrm>
              <a:prstGeom prst="rect">
                <a:avLst/>
              </a:prstGeom>
            </p:spPr>
          </p:pic>
          <p:pic>
            <p:nvPicPr>
              <p:cNvPr id="98" name="Picture 97">
                <a:extLst>
                  <a:ext uri="{FF2B5EF4-FFF2-40B4-BE49-F238E27FC236}">
                    <a16:creationId xmlns:a16="http://schemas.microsoft.com/office/drawing/2014/main" id="{328E7D73-3D95-45F6-8234-45F173E1C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352" y="3012484"/>
                <a:ext cx="206872" cy="274439"/>
              </a:xfrm>
              <a:prstGeom prst="rect">
                <a:avLst/>
              </a:prstGeom>
            </p:spPr>
          </p:pic>
          <p:pic>
            <p:nvPicPr>
              <p:cNvPr id="99" name="Picture 98">
                <a:extLst>
                  <a:ext uri="{FF2B5EF4-FFF2-40B4-BE49-F238E27FC236}">
                    <a16:creationId xmlns:a16="http://schemas.microsoft.com/office/drawing/2014/main" id="{E6C61E5B-D5D7-400C-9DBC-ACE683A53F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0576" y="3336461"/>
                <a:ext cx="206872" cy="274439"/>
              </a:xfrm>
              <a:prstGeom prst="rect">
                <a:avLst/>
              </a:prstGeom>
            </p:spPr>
          </p:pic>
          <p:pic>
            <p:nvPicPr>
              <p:cNvPr id="100" name="Picture 99">
                <a:extLst>
                  <a:ext uri="{FF2B5EF4-FFF2-40B4-BE49-F238E27FC236}">
                    <a16:creationId xmlns:a16="http://schemas.microsoft.com/office/drawing/2014/main" id="{8FD4D27E-35FE-48A3-AD9C-90EDC19FCF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3448" y="3012484"/>
                <a:ext cx="206872" cy="274439"/>
              </a:xfrm>
              <a:prstGeom prst="rect">
                <a:avLst/>
              </a:prstGeom>
            </p:spPr>
          </p:pic>
          <p:pic>
            <p:nvPicPr>
              <p:cNvPr id="101" name="Picture 100">
                <a:extLst>
                  <a:ext uri="{FF2B5EF4-FFF2-40B4-BE49-F238E27FC236}">
                    <a16:creationId xmlns:a16="http://schemas.microsoft.com/office/drawing/2014/main" id="{9A28C864-7148-413F-B48F-FC0D650E1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4059" y="3330917"/>
                <a:ext cx="206872" cy="274439"/>
              </a:xfrm>
              <a:prstGeom prst="rect">
                <a:avLst/>
              </a:prstGeom>
            </p:spPr>
          </p:pic>
          <p:sp>
            <p:nvSpPr>
              <p:cNvPr id="103" name="Arrow: Left-Up 102">
                <a:extLst>
                  <a:ext uri="{FF2B5EF4-FFF2-40B4-BE49-F238E27FC236}">
                    <a16:creationId xmlns:a16="http://schemas.microsoft.com/office/drawing/2014/main" id="{F9E74DBA-125E-4ED3-8DD8-AFDC98A89020}"/>
                  </a:ext>
                </a:extLst>
              </p:cNvPr>
              <p:cNvSpPr/>
              <p:nvPr/>
            </p:nvSpPr>
            <p:spPr bwMode="auto">
              <a:xfrm flipV="1">
                <a:off x="2903073" y="1782967"/>
                <a:ext cx="4040603" cy="435819"/>
              </a:xfrm>
              <a:prstGeom prst="leftUpArrow">
                <a:avLst/>
              </a:prstGeom>
              <a:solidFill>
                <a:srgbClr val="006BA7"/>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104" name="TextBox 103">
                <a:extLst>
                  <a:ext uri="{FF2B5EF4-FFF2-40B4-BE49-F238E27FC236}">
                    <a16:creationId xmlns:a16="http://schemas.microsoft.com/office/drawing/2014/main" id="{C9527A1D-9587-4977-BD71-6AEC734455DF}"/>
                  </a:ext>
                </a:extLst>
              </p:cNvPr>
              <p:cNvSpPr txBox="1"/>
              <p:nvPr/>
            </p:nvSpPr>
            <p:spPr>
              <a:xfrm>
                <a:off x="822168" y="1712729"/>
                <a:ext cx="1545641" cy="292388"/>
              </a:xfrm>
              <a:prstGeom prst="rect">
                <a:avLst/>
              </a:prstGeom>
              <a:noFill/>
            </p:spPr>
            <p:txBody>
              <a:bodyPr wrap="square" rtlCol="0">
                <a:spAutoFit/>
              </a:bodyPr>
              <a:lstStyle/>
              <a:p>
                <a:pPr defTabSz="342900" eaLnBrk="1" fontAlgn="auto" hangingPunct="1">
                  <a:spcBef>
                    <a:spcPts val="0"/>
                  </a:spcBef>
                  <a:spcAft>
                    <a:spcPts val="0"/>
                  </a:spcAft>
                  <a:defRPr/>
                </a:pPr>
                <a:r>
                  <a:rPr lang="en-US" sz="825">
                    <a:solidFill>
                      <a:srgbClr val="000000"/>
                    </a:solidFill>
                    <a:latin typeface="+mn-lt"/>
                    <a:ea typeface="ＭＳ Ｐゴシック"/>
                  </a:rPr>
                  <a:t>Clarity Compass</a:t>
                </a:r>
              </a:p>
            </p:txBody>
          </p:sp>
          <p:sp>
            <p:nvSpPr>
              <p:cNvPr id="105" name="Arrow: Left-Right 104">
                <a:extLst>
                  <a:ext uri="{FF2B5EF4-FFF2-40B4-BE49-F238E27FC236}">
                    <a16:creationId xmlns:a16="http://schemas.microsoft.com/office/drawing/2014/main" id="{FD383C1F-675C-470A-8F37-70D4DB8DE8F6}"/>
                  </a:ext>
                </a:extLst>
              </p:cNvPr>
              <p:cNvSpPr/>
              <p:nvPr/>
            </p:nvSpPr>
            <p:spPr bwMode="auto">
              <a:xfrm>
                <a:off x="1579580" y="5090362"/>
                <a:ext cx="680807" cy="794801"/>
              </a:xfrm>
              <a:prstGeom prst="leftRightArrow">
                <a:avLst/>
              </a:prstGeom>
              <a:solidFill>
                <a:schemeClr val="tx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106" name="Rectangle 105">
                <a:extLst>
                  <a:ext uri="{FF2B5EF4-FFF2-40B4-BE49-F238E27FC236}">
                    <a16:creationId xmlns:a16="http://schemas.microsoft.com/office/drawing/2014/main" id="{F3B79692-ECAC-46DE-A0FB-21EEFB785FDD}"/>
                  </a:ext>
                </a:extLst>
              </p:cNvPr>
              <p:cNvSpPr/>
              <p:nvPr/>
            </p:nvSpPr>
            <p:spPr>
              <a:xfrm>
                <a:off x="2302308" y="4890136"/>
                <a:ext cx="1950368" cy="307776"/>
              </a:xfrm>
              <a:prstGeom prst="rect">
                <a:avLst/>
              </a:prstGeom>
            </p:spPr>
            <p:txBody>
              <a:bodyPr wrap="square">
                <a:spAutoFit/>
              </a:bodyPr>
              <a:lstStyle/>
              <a:p>
                <a:pPr defTabSz="342900" eaLnBrk="1" fontAlgn="auto" hangingPunct="1">
                  <a:spcBef>
                    <a:spcPts val="0"/>
                  </a:spcBef>
                  <a:spcAft>
                    <a:spcPts val="0"/>
                  </a:spcAft>
                  <a:defRPr/>
                </a:pPr>
                <a:r>
                  <a:rPr lang="en-US" sz="900">
                    <a:solidFill>
                      <a:srgbClr val="000000"/>
                    </a:solidFill>
                    <a:latin typeface="+mn-lt"/>
                    <a:ea typeface="ＭＳ Ｐゴシック"/>
                  </a:rPr>
                  <a:t>Data Pipeline Balancing</a:t>
                </a:r>
              </a:p>
            </p:txBody>
          </p:sp>
          <p:sp>
            <p:nvSpPr>
              <p:cNvPr id="88" name="Arrow: Left-Right 87">
                <a:extLst>
                  <a:ext uri="{FF2B5EF4-FFF2-40B4-BE49-F238E27FC236}">
                    <a16:creationId xmlns:a16="http://schemas.microsoft.com/office/drawing/2014/main" id="{5CF6736B-6DDC-47AB-AB8F-2FD9CD23DB2D}"/>
                  </a:ext>
                </a:extLst>
              </p:cNvPr>
              <p:cNvSpPr/>
              <p:nvPr/>
            </p:nvSpPr>
            <p:spPr bwMode="auto">
              <a:xfrm>
                <a:off x="3198272" y="3020807"/>
                <a:ext cx="521279" cy="794801"/>
              </a:xfrm>
              <a:prstGeom prst="leftRightArrow">
                <a:avLst/>
              </a:prstGeom>
              <a:solidFill>
                <a:schemeClr val="tx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grpSp>
        <p:sp>
          <p:nvSpPr>
            <p:cNvPr id="32" name="Arrow: Left-Right 31">
              <a:extLst>
                <a:ext uri="{FF2B5EF4-FFF2-40B4-BE49-F238E27FC236}">
                  <a16:creationId xmlns:a16="http://schemas.microsoft.com/office/drawing/2014/main" id="{B37142EF-1F54-4D2F-B148-E3CEA00498FA}"/>
                </a:ext>
              </a:extLst>
            </p:cNvPr>
            <p:cNvSpPr/>
            <p:nvPr/>
          </p:nvSpPr>
          <p:spPr bwMode="auto">
            <a:xfrm rot="16200000">
              <a:off x="2057160" y="1924155"/>
              <a:ext cx="435817" cy="794801"/>
            </a:xfrm>
            <a:prstGeom prst="leftRightArrow">
              <a:avLst>
                <a:gd name="adj1" fmla="val 50000"/>
                <a:gd name="adj2" fmla="val 50000"/>
              </a:avLst>
            </a:prstGeom>
            <a:solidFill>
              <a:schemeClr val="tx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grpSp>
      <p:sp>
        <p:nvSpPr>
          <p:cNvPr id="59" name="Arrow: Left-Right 58">
            <a:extLst>
              <a:ext uri="{FF2B5EF4-FFF2-40B4-BE49-F238E27FC236}">
                <a16:creationId xmlns:a16="http://schemas.microsoft.com/office/drawing/2014/main" id="{857C75AD-72F6-476F-A786-8FFEFFFCDF9E}"/>
              </a:ext>
            </a:extLst>
          </p:cNvPr>
          <p:cNvSpPr/>
          <p:nvPr/>
        </p:nvSpPr>
        <p:spPr bwMode="auto">
          <a:xfrm>
            <a:off x="3527308" y="2789420"/>
            <a:ext cx="390959" cy="596101"/>
          </a:xfrm>
          <a:prstGeom prst="leftRightArrow">
            <a:avLst/>
          </a:prstGeom>
          <a:solidFill>
            <a:schemeClr val="tx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
        <p:nvSpPr>
          <p:cNvPr id="62" name="Arrow: Left-Right 61">
            <a:extLst>
              <a:ext uri="{FF2B5EF4-FFF2-40B4-BE49-F238E27FC236}">
                <a16:creationId xmlns:a16="http://schemas.microsoft.com/office/drawing/2014/main" id="{574CA353-F69F-43C4-A468-8EF6505FB088}"/>
              </a:ext>
            </a:extLst>
          </p:cNvPr>
          <p:cNvSpPr/>
          <p:nvPr/>
        </p:nvSpPr>
        <p:spPr bwMode="auto">
          <a:xfrm>
            <a:off x="4860930" y="2795496"/>
            <a:ext cx="390959" cy="596101"/>
          </a:xfrm>
          <a:prstGeom prst="leftRightArrow">
            <a:avLst/>
          </a:prstGeom>
          <a:solidFill>
            <a:schemeClr val="tx2"/>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eaLnBrk="1" hangingPunct="1">
              <a:defRPr/>
            </a:pPr>
            <a:endParaRPr lang="en-US" sz="1500">
              <a:solidFill>
                <a:srgbClr val="000000"/>
              </a:solidFill>
              <a:latin typeface="+mn-lt"/>
              <a:ea typeface="ＭＳ Ｐゴシック" charset="0"/>
            </a:endParaRPr>
          </a:p>
        </p:txBody>
      </p:sp>
    </p:spTree>
    <p:extLst>
      <p:ext uri="{BB962C8B-B14F-4D97-AF65-F5344CB8AC3E}">
        <p14:creationId xmlns:p14="http://schemas.microsoft.com/office/powerpoint/2010/main" val="2146028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2E4F-0167-4D31-BE4E-7851D462CF53}"/>
              </a:ext>
            </a:extLst>
          </p:cNvPr>
          <p:cNvSpPr>
            <a:spLocks noGrp="1"/>
          </p:cNvSpPr>
          <p:nvPr>
            <p:ph type="title"/>
          </p:nvPr>
        </p:nvSpPr>
        <p:spPr/>
        <p:txBody>
          <a:bodyPr/>
          <a:lstStyle/>
          <a:p>
            <a:r>
              <a:rPr lang="en-US">
                <a:latin typeface="+mn-lt"/>
              </a:rPr>
              <a:t>Data Validation – Proposed Approach</a:t>
            </a:r>
          </a:p>
        </p:txBody>
      </p:sp>
      <p:sp>
        <p:nvSpPr>
          <p:cNvPr id="4" name="Slide Number Placeholder 3">
            <a:extLst>
              <a:ext uri="{FF2B5EF4-FFF2-40B4-BE49-F238E27FC236}">
                <a16:creationId xmlns:a16="http://schemas.microsoft.com/office/drawing/2014/main" id="{2D40BEBA-E9DA-4E90-B3B9-1B8DE053C691}"/>
              </a:ext>
            </a:extLst>
          </p:cNvPr>
          <p:cNvSpPr>
            <a:spLocks noGrp="1"/>
          </p:cNvSpPr>
          <p:nvPr>
            <p:ph type="sldNum" sz="quarter" idx="4"/>
          </p:nvPr>
        </p:nvSpPr>
        <p:spPr/>
        <p:txBody>
          <a:bodyPr/>
          <a:lstStyle/>
          <a:p>
            <a:pPr defTabSz="342900" fontAlgn="auto">
              <a:spcBef>
                <a:spcPts val="0"/>
              </a:spcBef>
              <a:spcAft>
                <a:spcPts val="0"/>
              </a:spcAft>
              <a:defRPr/>
            </a:pPr>
            <a:r>
              <a:rPr lang="en-US" altLang="en-US">
                <a:solidFill>
                  <a:srgbClr val="FFFFFF">
                    <a:lumMod val="50000"/>
                  </a:srgbClr>
                </a:solidFill>
                <a:latin typeface="+mn-lt"/>
                <a:ea typeface="ＭＳ Ｐゴシック"/>
              </a:rPr>
              <a:t>::  </a:t>
            </a:r>
            <a:fld id="{53E68406-C1E0-4E33-86B1-64ADBA32BFC5}" type="slidenum">
              <a:rPr lang="en-US" altLang="en-US">
                <a:solidFill>
                  <a:srgbClr val="FFFFFF">
                    <a:lumMod val="50000"/>
                  </a:srgbClr>
                </a:solidFill>
                <a:latin typeface="+mn-lt"/>
                <a:ea typeface="ＭＳ Ｐゴシック"/>
              </a:rPr>
              <a:pPr defTabSz="342900" fontAlgn="auto">
                <a:spcBef>
                  <a:spcPts val="0"/>
                </a:spcBef>
                <a:spcAft>
                  <a:spcPts val="0"/>
                </a:spcAft>
                <a:defRPr/>
              </a:pPr>
              <a:t>36</a:t>
            </a:fld>
            <a:r>
              <a:rPr lang="en-US" altLang="en-US">
                <a:solidFill>
                  <a:srgbClr val="FFFFFF">
                    <a:lumMod val="50000"/>
                  </a:srgbClr>
                </a:solidFill>
                <a:latin typeface="+mn-lt"/>
                <a:ea typeface="ＭＳ Ｐゴシック"/>
              </a:rPr>
              <a:t>  ::</a:t>
            </a:r>
          </a:p>
        </p:txBody>
      </p:sp>
      <p:sp>
        <p:nvSpPr>
          <p:cNvPr id="65" name="Rounded Rectangle 123">
            <a:extLst>
              <a:ext uri="{FF2B5EF4-FFF2-40B4-BE49-F238E27FC236}">
                <a16:creationId xmlns:a16="http://schemas.microsoft.com/office/drawing/2014/main" id="{1DA85731-A87D-4302-9E85-572FADDABC2B}"/>
              </a:ext>
            </a:extLst>
          </p:cNvPr>
          <p:cNvSpPr/>
          <p:nvPr/>
        </p:nvSpPr>
        <p:spPr>
          <a:xfrm>
            <a:off x="279235" y="1543552"/>
            <a:ext cx="6166895" cy="2722517"/>
          </a:xfrm>
          <a:prstGeom prst="roundRect">
            <a:avLst>
              <a:gd name="adj" fmla="val 10178"/>
            </a:avLst>
          </a:prstGeom>
          <a:solidFill>
            <a:schemeClr val="bg2">
              <a:lumMod val="20000"/>
              <a:lumOff val="80000"/>
              <a:alpha val="50000"/>
            </a:schemeClr>
          </a:solidFill>
          <a:ln w="12700" cap="flat" cmpd="sng" algn="ctr">
            <a:noFill/>
            <a:prstDash val="solid"/>
          </a:ln>
          <a:effectLst/>
        </p:spPr>
        <p:txBody>
          <a:bodyPr wrap="square" lIns="205740" tIns="0" rIns="68580" bIns="68580" rtlCol="0" anchor="t">
            <a:noAutofit/>
          </a:bodyPr>
          <a:lstStyle/>
          <a:p>
            <a:pPr marL="1191" lvl="1" algn="ctr" defTabSz="366713" eaLnBrk="1" fontAlgn="auto" hangingPunct="1">
              <a:spcBef>
                <a:spcPts val="225"/>
              </a:spcBef>
              <a:spcAft>
                <a:spcPts val="0"/>
              </a:spcAft>
              <a:buClr>
                <a:srgbClr val="000000"/>
              </a:buClr>
              <a:defRPr/>
            </a:pPr>
            <a:r>
              <a:rPr lang="en-US" sz="1050" b="1" kern="0">
                <a:solidFill>
                  <a:srgbClr val="000000"/>
                </a:solidFill>
                <a:latin typeface="+mn-lt"/>
                <a:ea typeface="ＭＳ Ｐゴシック"/>
                <a:cs typeface="Calibri" panose="020F0502020204030204" pitchFamily="34" charset="0"/>
              </a:rPr>
              <a:t>Approach</a:t>
            </a:r>
            <a:endParaRPr lang="en-US" sz="1050" kern="0">
              <a:solidFill>
                <a:srgbClr val="000000"/>
              </a:solidFill>
              <a:latin typeface="+mn-lt"/>
              <a:ea typeface="ＭＳ Ｐゴシック"/>
              <a:cs typeface="Calibri" panose="020F0502020204030204" pitchFamily="34" charset="0"/>
            </a:endParaRPr>
          </a:p>
          <a:p>
            <a:pPr marL="1191" lvl="1" algn="ctr" defTabSz="366713" eaLnBrk="1" fontAlgn="auto" hangingPunct="1">
              <a:spcBef>
                <a:spcPts val="225"/>
              </a:spcBef>
              <a:spcAft>
                <a:spcPts val="0"/>
              </a:spcAft>
              <a:buClr>
                <a:srgbClr val="000000"/>
              </a:buClr>
              <a:defRPr/>
            </a:pPr>
            <a:r>
              <a:rPr lang="en-US" sz="1050" b="1">
                <a:solidFill>
                  <a:srgbClr val="000000"/>
                </a:solidFill>
                <a:latin typeface="+mn-lt"/>
                <a:cs typeface="Calibri" panose="020F0502020204030204" pitchFamily="34" charset="0"/>
              </a:rPr>
              <a:t> </a:t>
            </a: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kern="0">
              <a:solidFill>
                <a:srgbClr val="000000"/>
              </a:solidFill>
              <a:latin typeface="+mn-lt"/>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225"/>
              </a:spcBef>
              <a:spcAft>
                <a:spcPts val="0"/>
              </a:spcAft>
              <a:buClr>
                <a:srgbClr val="000000"/>
              </a:buClr>
              <a:defRPr/>
            </a:pPr>
            <a:endParaRPr lang="en-US" sz="825" b="1" kern="0">
              <a:solidFill>
                <a:srgbClr val="000000"/>
              </a:solidFill>
              <a:latin typeface="+mn-lt"/>
              <a:ea typeface="ＭＳ Ｐゴシック"/>
              <a:cs typeface="Calibri" panose="020F0502020204030204" pitchFamily="34" charset="0"/>
            </a:endParaRPr>
          </a:p>
        </p:txBody>
      </p:sp>
      <p:sp>
        <p:nvSpPr>
          <p:cNvPr id="66" name="Rounded Rectangle 122">
            <a:extLst>
              <a:ext uri="{FF2B5EF4-FFF2-40B4-BE49-F238E27FC236}">
                <a16:creationId xmlns:a16="http://schemas.microsoft.com/office/drawing/2014/main" id="{18E2E08B-5927-4CF5-B908-9778E0F6CBED}"/>
              </a:ext>
            </a:extLst>
          </p:cNvPr>
          <p:cNvSpPr/>
          <p:nvPr/>
        </p:nvSpPr>
        <p:spPr>
          <a:xfrm>
            <a:off x="285031" y="613183"/>
            <a:ext cx="6166895" cy="866738"/>
          </a:xfrm>
          <a:prstGeom prst="roundRect">
            <a:avLst>
              <a:gd name="adj" fmla="val 10178"/>
            </a:avLst>
          </a:prstGeom>
          <a:noFill/>
          <a:ln w="12700" cap="flat" cmpd="sng" algn="ctr">
            <a:solidFill>
              <a:schemeClr val="accent3">
                <a:lumMod val="85000"/>
              </a:schemeClr>
            </a:solidFill>
            <a:prstDash val="solid"/>
          </a:ln>
          <a:effectLst/>
        </p:spPr>
        <p:txBody>
          <a:bodyPr wrap="square" lIns="205740" tIns="0" rIns="68580" bIns="68580" rtlCol="0" anchor="t">
            <a:noAutofit/>
          </a:bodyPr>
          <a:lstStyle/>
          <a:p>
            <a:pPr marL="1191" lvl="1" algn="ctr" defTabSz="366713" eaLnBrk="1" fontAlgn="auto" hangingPunct="1">
              <a:spcBef>
                <a:spcPts val="225"/>
              </a:spcBef>
              <a:spcAft>
                <a:spcPts val="300"/>
              </a:spcAft>
              <a:buClr>
                <a:srgbClr val="FFFFFF"/>
              </a:buClr>
              <a:defRPr/>
            </a:pPr>
            <a:r>
              <a:rPr lang="en-US" sz="1050" b="1">
                <a:solidFill>
                  <a:srgbClr val="000000"/>
                </a:solidFill>
                <a:latin typeface="+mn-lt"/>
                <a:cs typeface="Calibri" panose="020F0502020204030204" pitchFamily="34" charset="0"/>
              </a:rPr>
              <a:t>Purpose</a:t>
            </a:r>
            <a:endParaRPr lang="en-US" sz="600" b="1" kern="0">
              <a:solidFill>
                <a:srgbClr val="000000"/>
              </a:solidFill>
              <a:latin typeface="+mn-lt"/>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ea typeface="ＭＳ Ｐゴシック"/>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cs typeface="Calibri" panose="020F0502020204030204" pitchFamily="34" charset="0"/>
            </a:endParaRPr>
          </a:p>
          <a:p>
            <a:pPr marL="1191" lvl="1" defTabSz="366713" eaLnBrk="1" fontAlgn="auto" hangingPunct="1">
              <a:spcBef>
                <a:spcPts val="0"/>
              </a:spcBef>
              <a:spcAft>
                <a:spcPts val="300"/>
              </a:spcAft>
              <a:buClr>
                <a:srgbClr val="99D5DD"/>
              </a:buClr>
              <a:defRPr/>
            </a:pPr>
            <a:endParaRPr lang="en-US" sz="825" kern="0">
              <a:solidFill>
                <a:srgbClr val="000000"/>
              </a:solidFill>
              <a:latin typeface="+mn-lt"/>
              <a:cs typeface="Calibri" panose="020F0502020204030204" pitchFamily="34" charset="0"/>
            </a:endParaRPr>
          </a:p>
        </p:txBody>
      </p:sp>
      <p:sp>
        <p:nvSpPr>
          <p:cNvPr id="67" name="TextBox 66">
            <a:extLst>
              <a:ext uri="{FF2B5EF4-FFF2-40B4-BE49-F238E27FC236}">
                <a16:creationId xmlns:a16="http://schemas.microsoft.com/office/drawing/2014/main" id="{73EB741D-ED6E-403E-97ED-E61B99534CA7}"/>
              </a:ext>
            </a:extLst>
          </p:cNvPr>
          <p:cNvSpPr txBox="1"/>
          <p:nvPr/>
        </p:nvSpPr>
        <p:spPr>
          <a:xfrm>
            <a:off x="382428" y="657585"/>
            <a:ext cx="5822520" cy="823302"/>
          </a:xfrm>
          <a:prstGeom prst="rect">
            <a:avLst/>
          </a:prstGeom>
          <a:noFill/>
        </p:spPr>
        <p:txBody>
          <a:bodyPr wrap="square" rtlCol="0">
            <a:spAutoFit/>
          </a:bodyPr>
          <a:lstStyle/>
          <a:p>
            <a:pPr marL="1191" lvl="1" defTabSz="366713" eaLnBrk="1" fontAlgn="auto" hangingPunct="1">
              <a:spcBef>
                <a:spcPts val="0"/>
              </a:spcBef>
              <a:spcAft>
                <a:spcPts val="300"/>
              </a:spcAft>
              <a:buClr>
                <a:srgbClr val="99D5DD"/>
              </a:buClr>
              <a:defRPr/>
            </a:pPr>
            <a:r>
              <a:rPr lang="en-US" sz="1000" kern="0">
                <a:solidFill>
                  <a:srgbClr val="000000"/>
                </a:solidFill>
                <a:latin typeface="+mn-lt"/>
                <a:ea typeface="ＭＳ Ｐゴシック"/>
                <a:cs typeface="Calibri" panose="020F0502020204030204" pitchFamily="34" charset="0"/>
              </a:rPr>
              <a:t>The purpose of data validation is to ensure:</a:t>
            </a:r>
          </a:p>
          <a:p>
            <a:pPr marL="172641" lvl="1" indent="-171450" defTabSz="366713" eaLnBrk="1" fontAlgn="auto" hangingPunct="1">
              <a:spcBef>
                <a:spcPts val="0"/>
              </a:spcBef>
              <a:spcAft>
                <a:spcPts val="300"/>
              </a:spcAft>
              <a:buFont typeface="Arial" panose="020B0604020202020204" pitchFamily="34" charset="0"/>
              <a:buChar char="•"/>
              <a:defRPr/>
            </a:pPr>
            <a:r>
              <a:rPr lang="en-US" sz="1000" kern="0">
                <a:solidFill>
                  <a:srgbClr val="000000"/>
                </a:solidFill>
                <a:latin typeface="+mn-lt"/>
                <a:ea typeface="ＭＳ Ｐゴシック"/>
                <a:cs typeface="Calibri" panose="020F0502020204030204" pitchFamily="34" charset="0"/>
              </a:rPr>
              <a:t>Completeness of data load.</a:t>
            </a:r>
          </a:p>
          <a:p>
            <a:pPr marL="172641" lvl="1" indent="-171450" defTabSz="366713" eaLnBrk="1" fontAlgn="auto" hangingPunct="1">
              <a:spcBef>
                <a:spcPts val="0"/>
              </a:spcBef>
              <a:spcAft>
                <a:spcPts val="300"/>
              </a:spcAft>
              <a:buFont typeface="Arial" panose="020B0604020202020204" pitchFamily="34" charset="0"/>
              <a:buChar char="•"/>
              <a:defRPr/>
            </a:pPr>
            <a:r>
              <a:rPr lang="en-US" sz="1000" kern="0">
                <a:solidFill>
                  <a:srgbClr val="000000"/>
                </a:solidFill>
                <a:latin typeface="+mn-lt"/>
                <a:ea typeface="ＭＳ Ｐゴシック"/>
                <a:cs typeface="Calibri" panose="020F0502020204030204" pitchFamily="34" charset="0"/>
              </a:rPr>
              <a:t>Accuracy of data in Clarity-ADF</a:t>
            </a:r>
          </a:p>
          <a:p>
            <a:pPr marL="172641" lvl="1" indent="-171450" defTabSz="366713" eaLnBrk="1" fontAlgn="auto" hangingPunct="1">
              <a:spcBef>
                <a:spcPts val="0"/>
              </a:spcBef>
              <a:spcAft>
                <a:spcPts val="300"/>
              </a:spcAft>
              <a:buFont typeface="Arial" panose="020B0604020202020204" pitchFamily="34" charset="0"/>
              <a:buChar char="•"/>
              <a:defRPr/>
            </a:pPr>
            <a:r>
              <a:rPr lang="en-US" sz="1000" kern="0">
                <a:solidFill>
                  <a:srgbClr val="000000"/>
                </a:solidFill>
                <a:latin typeface="+mn-lt"/>
                <a:ea typeface="ＭＳ Ｐゴシック"/>
                <a:cs typeface="Calibri" panose="020F0502020204030204" pitchFamily="34" charset="0"/>
              </a:rPr>
              <a:t>Parity between source Clarity data and Clarity-ADF</a:t>
            </a:r>
          </a:p>
        </p:txBody>
      </p:sp>
      <p:grpSp>
        <p:nvGrpSpPr>
          <p:cNvPr id="14" name="Group 13">
            <a:extLst>
              <a:ext uri="{FF2B5EF4-FFF2-40B4-BE49-F238E27FC236}">
                <a16:creationId xmlns:a16="http://schemas.microsoft.com/office/drawing/2014/main" id="{81CB13A5-AAAB-47AF-8C7E-231C479C7D85}"/>
              </a:ext>
            </a:extLst>
          </p:cNvPr>
          <p:cNvGrpSpPr/>
          <p:nvPr/>
        </p:nvGrpSpPr>
        <p:grpSpPr>
          <a:xfrm>
            <a:off x="2390464" y="1808187"/>
            <a:ext cx="1935401" cy="2098290"/>
            <a:chOff x="4842220" y="3423415"/>
            <a:chExt cx="3610404" cy="1464652"/>
          </a:xfrm>
        </p:grpSpPr>
        <p:sp>
          <p:nvSpPr>
            <p:cNvPr id="15" name="TextBox 14">
              <a:extLst>
                <a:ext uri="{FF2B5EF4-FFF2-40B4-BE49-F238E27FC236}">
                  <a16:creationId xmlns:a16="http://schemas.microsoft.com/office/drawing/2014/main" id="{934E8A28-CB76-4C1D-931A-4FBE447C3378}"/>
                </a:ext>
              </a:extLst>
            </p:cNvPr>
            <p:cNvSpPr txBox="1"/>
            <p:nvPr/>
          </p:nvSpPr>
          <p:spPr>
            <a:xfrm>
              <a:off x="4842220" y="3521352"/>
              <a:ext cx="3610404" cy="1366715"/>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endParaRPr lang="en-US" sz="825">
                <a:solidFill>
                  <a:srgbClr val="000000"/>
                </a:solidFill>
                <a:latin typeface="+mn-lt"/>
                <a:ea typeface="ＭＳ Ｐゴシック"/>
              </a:endParaRPr>
            </a:p>
            <a:p>
              <a:pPr marL="129779" lvl="1" indent="-128588">
                <a:buFont typeface="Arial" panose="020B0604020202020204" pitchFamily="34" charset="0"/>
                <a:buChar char="•"/>
                <a:defRPr/>
              </a:pPr>
              <a:r>
                <a:rPr lang="en-US" sz="825">
                  <a:solidFill>
                    <a:srgbClr val="000000"/>
                  </a:solidFill>
                  <a:latin typeface="+mn-lt"/>
                  <a:ea typeface="ＭＳ Ｐゴシック"/>
                </a:rPr>
                <a:t>Error logging and balancing will be performed across the data pipeline from HCCLXX to Clarity*N.</a:t>
              </a:r>
            </a:p>
            <a:p>
              <a:pPr marL="129779" lvl="1" indent="-128588">
                <a:buFont typeface="Arial" panose="020B0604020202020204" pitchFamily="34" charset="0"/>
                <a:buChar char="•"/>
                <a:defRPr/>
              </a:pPr>
              <a:r>
                <a:rPr lang="en-US" sz="825">
                  <a:solidFill>
                    <a:srgbClr val="000000"/>
                  </a:solidFill>
                  <a:latin typeface="+mn-lt"/>
                  <a:ea typeface="ＭＳ Ｐゴシック"/>
                </a:rPr>
                <a:t>Errors or warning identified at every stage will be logged in a centralized repository. </a:t>
              </a:r>
            </a:p>
            <a:p>
              <a:pPr marL="129779" lvl="1" indent="-128588">
                <a:buFont typeface="Arial" panose="020B0604020202020204" pitchFamily="34" charset="0"/>
                <a:buChar char="•"/>
                <a:defRPr/>
              </a:pPr>
              <a:r>
                <a:rPr lang="en-US" sz="825">
                  <a:solidFill>
                    <a:srgbClr val="000000"/>
                  </a:solidFill>
                  <a:latin typeface="+mn-lt"/>
                  <a:ea typeface="ＭＳ Ｐゴシック"/>
                </a:rPr>
                <a:t>These logs will be made available via subscription-based reports.</a:t>
              </a:r>
            </a:p>
            <a:p>
              <a:pPr marL="129779" lvl="1" indent="-128588">
                <a:buFont typeface="Arial" panose="020B0604020202020204" pitchFamily="34" charset="0"/>
                <a:buChar char="•"/>
                <a:defRPr/>
              </a:pPr>
              <a:r>
                <a:rPr lang="en-US" sz="825">
                  <a:solidFill>
                    <a:srgbClr val="000000"/>
                  </a:solidFill>
                  <a:latin typeface="+mn-lt"/>
                  <a:ea typeface="ＭＳ Ｐゴシック"/>
                </a:rPr>
                <a:t>Remediation of exceptions and errors must be performed to account for all the records in the final parity check.</a:t>
              </a:r>
            </a:p>
          </p:txBody>
        </p:sp>
        <p:sp>
          <p:nvSpPr>
            <p:cNvPr id="16" name="TextBox 15">
              <a:extLst>
                <a:ext uri="{FF2B5EF4-FFF2-40B4-BE49-F238E27FC236}">
                  <a16:creationId xmlns:a16="http://schemas.microsoft.com/office/drawing/2014/main" id="{9801A59B-0C3F-44C6-BE09-012108E978AA}"/>
                </a:ext>
              </a:extLst>
            </p:cNvPr>
            <p:cNvSpPr txBox="1"/>
            <p:nvPr/>
          </p:nvSpPr>
          <p:spPr>
            <a:xfrm>
              <a:off x="4962663" y="3423415"/>
              <a:ext cx="2513606" cy="169354"/>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r>
                <a:rPr lang="en-US" sz="825" b="1">
                  <a:solidFill>
                    <a:srgbClr val="000000"/>
                  </a:solidFill>
                  <a:latin typeface="+mn-lt"/>
                  <a:ea typeface="ＭＳ Ｐゴシック"/>
                </a:rPr>
                <a:t>Data Pipeline Balancing</a:t>
              </a:r>
            </a:p>
          </p:txBody>
        </p:sp>
      </p:grpSp>
      <p:grpSp>
        <p:nvGrpSpPr>
          <p:cNvPr id="17" name="Group 16">
            <a:extLst>
              <a:ext uri="{FF2B5EF4-FFF2-40B4-BE49-F238E27FC236}">
                <a16:creationId xmlns:a16="http://schemas.microsoft.com/office/drawing/2014/main" id="{E20AD68E-5D9C-4B2E-B6D2-64B825C5DD2A}"/>
              </a:ext>
            </a:extLst>
          </p:cNvPr>
          <p:cNvGrpSpPr/>
          <p:nvPr/>
        </p:nvGrpSpPr>
        <p:grpSpPr>
          <a:xfrm>
            <a:off x="349152" y="1808190"/>
            <a:ext cx="1935401" cy="2183571"/>
            <a:chOff x="4842220" y="1377010"/>
            <a:chExt cx="3610404" cy="1899022"/>
          </a:xfrm>
        </p:grpSpPr>
        <p:sp>
          <p:nvSpPr>
            <p:cNvPr id="18" name="TextBox 17">
              <a:extLst>
                <a:ext uri="{FF2B5EF4-FFF2-40B4-BE49-F238E27FC236}">
                  <a16:creationId xmlns:a16="http://schemas.microsoft.com/office/drawing/2014/main" id="{93DF3A8E-15C1-40C4-B5A7-B16B92D03DF4}"/>
                </a:ext>
              </a:extLst>
            </p:cNvPr>
            <p:cNvSpPr txBox="1"/>
            <p:nvPr/>
          </p:nvSpPr>
          <p:spPr>
            <a:xfrm>
              <a:off x="4842220" y="1466994"/>
              <a:ext cx="3610404" cy="1809038"/>
            </a:xfrm>
            <a:prstGeom prst="roundRect">
              <a:avLst/>
            </a:prstGeom>
            <a:noFill/>
            <a:ln w="28575">
              <a:solidFill>
                <a:srgbClr val="99D5DD"/>
              </a:solidFill>
            </a:ln>
          </p:spPr>
          <p:txBody>
            <a:bodyPr wrap="square" rtlCol="0">
              <a:spAutoFit/>
            </a:bodyPr>
            <a:lstStyle/>
            <a:p>
              <a:pPr marL="1191" lvl="1" defTabSz="366713" eaLnBrk="1" fontAlgn="auto" hangingPunct="1">
                <a:spcBef>
                  <a:spcPts val="225"/>
                </a:spcBef>
                <a:spcAft>
                  <a:spcPts val="0"/>
                </a:spcAft>
                <a:buClr>
                  <a:srgbClr val="000000"/>
                </a:buClr>
                <a:defRPr/>
              </a:pPr>
              <a:endParaRPr lang="en-US" sz="825" kern="0">
                <a:solidFill>
                  <a:srgbClr val="000000"/>
                </a:solidFill>
                <a:latin typeface="+mn-lt"/>
                <a:ea typeface="ＭＳ Ｐゴシック"/>
                <a:cs typeface="Calibri" panose="020F0502020204030204" pitchFamily="34" charset="0"/>
              </a:endParaRPr>
            </a:p>
            <a:p>
              <a:pPr marL="129779" lvl="1" indent="-128588" defTabSz="366713" eaLnBrk="1" fontAlgn="auto" hangingPunct="1">
                <a:spcBef>
                  <a:spcPts val="225"/>
                </a:spcBef>
                <a:spcAft>
                  <a:spcPts val="0"/>
                </a:spcAft>
                <a:buClr>
                  <a:srgbClr val="000000"/>
                </a:buClr>
                <a:buFont typeface="Arial" panose="020B0604020202020204" pitchFamily="34" charset="0"/>
                <a:buChar char="•"/>
                <a:defRPr/>
              </a:pPr>
              <a:r>
                <a:rPr lang="en-US" sz="825" kern="0">
                  <a:solidFill>
                    <a:srgbClr val="000000"/>
                  </a:solidFill>
                  <a:latin typeface="+mn-lt"/>
                  <a:ea typeface="ＭＳ Ｐゴシック"/>
                  <a:cs typeface="Calibri" panose="020F0502020204030204" pitchFamily="34" charset="0"/>
                </a:rPr>
                <a:t>Pre-validation of data occurs on the source Clarity files that are received from the regional source Clarity systems -  HCCLXX schemas.</a:t>
              </a:r>
            </a:p>
            <a:p>
              <a:pPr marL="129779" lvl="1" indent="-128588" defTabSz="366713" eaLnBrk="1" fontAlgn="auto" hangingPunct="1">
                <a:spcBef>
                  <a:spcPts val="225"/>
                </a:spcBef>
                <a:spcAft>
                  <a:spcPts val="0"/>
                </a:spcAft>
                <a:buClr>
                  <a:srgbClr val="000000"/>
                </a:buClr>
                <a:buFont typeface="Arial" panose="020B0604020202020204" pitchFamily="34" charset="0"/>
                <a:buChar char="•"/>
                <a:defRPr/>
              </a:pPr>
              <a:r>
                <a:rPr lang="en-US" sz="825" kern="0">
                  <a:solidFill>
                    <a:srgbClr val="000000"/>
                  </a:solidFill>
                  <a:latin typeface="+mn-lt"/>
                  <a:ea typeface="ＭＳ Ｐゴシック"/>
                  <a:cs typeface="Calibri" panose="020F0502020204030204" pitchFamily="34" charset="0"/>
                </a:rPr>
                <a:t>In this stage, the following checks are performed:</a:t>
              </a:r>
            </a:p>
            <a:p>
              <a:pPr marL="515541" lvl="2" indent="-171450" defTabSz="366713" eaLnBrk="1" fontAlgn="auto" hangingPunct="1">
                <a:spcBef>
                  <a:spcPts val="225"/>
                </a:spcBef>
                <a:spcAft>
                  <a:spcPts val="0"/>
                </a:spcAft>
                <a:buClr>
                  <a:srgbClr val="000000"/>
                </a:buClr>
                <a:buFont typeface="Courier New" panose="02070309020205020404" pitchFamily="49" charset="0"/>
                <a:buChar char="o"/>
                <a:defRPr/>
              </a:pPr>
              <a:r>
                <a:rPr lang="en-US" sz="825" kern="0">
                  <a:solidFill>
                    <a:srgbClr val="000000"/>
                  </a:solidFill>
                  <a:latin typeface="+mn-lt"/>
                  <a:ea typeface="ＭＳ Ｐゴシック"/>
                  <a:cs typeface="Calibri" panose="020F0502020204030204" pitchFamily="34" charset="0"/>
                </a:rPr>
                <a:t>Source file eligibility check</a:t>
              </a:r>
            </a:p>
            <a:p>
              <a:pPr marL="515541" lvl="2" indent="-171450" defTabSz="366713" eaLnBrk="1" fontAlgn="auto" hangingPunct="1">
                <a:spcBef>
                  <a:spcPts val="225"/>
                </a:spcBef>
                <a:spcAft>
                  <a:spcPts val="0"/>
                </a:spcAft>
                <a:buClr>
                  <a:srgbClr val="000000"/>
                </a:buClr>
                <a:buFont typeface="Courier New" panose="02070309020205020404" pitchFamily="49" charset="0"/>
                <a:buChar char="o"/>
                <a:defRPr/>
              </a:pPr>
              <a:r>
                <a:rPr lang="en-US" sz="825" kern="0">
                  <a:solidFill>
                    <a:srgbClr val="000000"/>
                  </a:solidFill>
                  <a:latin typeface="+mn-lt"/>
                  <a:ea typeface="ＭＳ Ｐゴシック"/>
                  <a:cs typeface="Calibri" panose="020F0502020204030204" pitchFamily="34" charset="0"/>
                </a:rPr>
                <a:t>Total counts</a:t>
              </a:r>
            </a:p>
            <a:p>
              <a:pPr marL="515541" lvl="2" indent="-171450" defTabSz="366713" eaLnBrk="1" fontAlgn="auto" hangingPunct="1">
                <a:spcBef>
                  <a:spcPts val="225"/>
                </a:spcBef>
                <a:spcAft>
                  <a:spcPts val="0"/>
                </a:spcAft>
                <a:buClr>
                  <a:srgbClr val="000000"/>
                </a:buClr>
                <a:buFont typeface="Courier New" panose="02070309020205020404" pitchFamily="49" charset="0"/>
                <a:buChar char="o"/>
                <a:defRPr/>
              </a:pPr>
              <a:r>
                <a:rPr lang="en-US" sz="825" kern="0">
                  <a:solidFill>
                    <a:srgbClr val="000000"/>
                  </a:solidFill>
                  <a:latin typeface="+mn-lt"/>
                  <a:ea typeface="ＭＳ Ｐゴシック"/>
                  <a:cs typeface="Calibri" panose="020F0502020204030204" pitchFamily="34" charset="0"/>
                </a:rPr>
                <a:t>Identification of full/delta loads</a:t>
              </a:r>
            </a:p>
            <a:p>
              <a:pPr marL="515541" lvl="2" indent="-171450" defTabSz="366713" eaLnBrk="1" fontAlgn="auto" hangingPunct="1">
                <a:spcBef>
                  <a:spcPts val="225"/>
                </a:spcBef>
                <a:spcAft>
                  <a:spcPts val="0"/>
                </a:spcAft>
                <a:buClr>
                  <a:srgbClr val="000000"/>
                </a:buClr>
                <a:buFont typeface="Courier New" panose="02070309020205020404" pitchFamily="49" charset="0"/>
                <a:buChar char="o"/>
                <a:defRPr/>
              </a:pPr>
              <a:r>
                <a:rPr lang="en-US" sz="825" kern="0">
                  <a:solidFill>
                    <a:srgbClr val="000000"/>
                  </a:solidFill>
                  <a:latin typeface="+mn-lt"/>
                  <a:ea typeface="ＭＳ Ｐゴシック"/>
                  <a:cs typeface="Calibri" panose="020F0502020204030204" pitchFamily="34" charset="0"/>
                </a:rPr>
                <a:t>Threshold calculation and checks</a:t>
              </a:r>
            </a:p>
          </p:txBody>
        </p:sp>
        <p:sp>
          <p:nvSpPr>
            <p:cNvPr id="19" name="TextBox 18">
              <a:extLst>
                <a:ext uri="{FF2B5EF4-FFF2-40B4-BE49-F238E27FC236}">
                  <a16:creationId xmlns:a16="http://schemas.microsoft.com/office/drawing/2014/main" id="{2898DD46-E0AE-4BEA-847F-BA366410FC14}"/>
                </a:ext>
              </a:extLst>
            </p:cNvPr>
            <p:cNvSpPr txBox="1"/>
            <p:nvPr/>
          </p:nvSpPr>
          <p:spPr>
            <a:xfrm>
              <a:off x="4996575" y="1377010"/>
              <a:ext cx="2393161" cy="211003"/>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r>
                <a:rPr lang="en-US" sz="825" b="1">
                  <a:solidFill>
                    <a:srgbClr val="000000"/>
                  </a:solidFill>
                  <a:latin typeface="+mn-lt"/>
                  <a:ea typeface="ＭＳ Ｐゴシック"/>
                </a:rPr>
                <a:t>Pre-validation</a:t>
              </a:r>
            </a:p>
          </p:txBody>
        </p:sp>
      </p:grpSp>
      <p:grpSp>
        <p:nvGrpSpPr>
          <p:cNvPr id="20" name="Group 19">
            <a:extLst>
              <a:ext uri="{FF2B5EF4-FFF2-40B4-BE49-F238E27FC236}">
                <a16:creationId xmlns:a16="http://schemas.microsoft.com/office/drawing/2014/main" id="{B86D83D1-D262-4B75-82CC-7660514CD2D4}"/>
              </a:ext>
            </a:extLst>
          </p:cNvPr>
          <p:cNvGrpSpPr/>
          <p:nvPr/>
        </p:nvGrpSpPr>
        <p:grpSpPr>
          <a:xfrm>
            <a:off x="4431775" y="1808184"/>
            <a:ext cx="1935401" cy="2277561"/>
            <a:chOff x="4842220" y="3433506"/>
            <a:chExt cx="3610404" cy="1672725"/>
          </a:xfrm>
        </p:grpSpPr>
        <p:sp>
          <p:nvSpPr>
            <p:cNvPr id="21" name="TextBox 20">
              <a:extLst>
                <a:ext uri="{FF2B5EF4-FFF2-40B4-BE49-F238E27FC236}">
                  <a16:creationId xmlns:a16="http://schemas.microsoft.com/office/drawing/2014/main" id="{E641529C-5A21-440A-A471-C00D0499E3DA}"/>
                </a:ext>
              </a:extLst>
            </p:cNvPr>
            <p:cNvSpPr txBox="1"/>
            <p:nvPr/>
          </p:nvSpPr>
          <p:spPr>
            <a:xfrm>
              <a:off x="4842220" y="3521354"/>
              <a:ext cx="3610404" cy="1584877"/>
            </a:xfrm>
            <a:prstGeom prst="roundRect">
              <a:avLst/>
            </a:prstGeom>
            <a:noFill/>
            <a:ln w="28575">
              <a:solidFill>
                <a:srgbClr val="99D5DD"/>
              </a:solid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endParaRPr lang="en-US" sz="825">
                <a:solidFill>
                  <a:srgbClr val="000000"/>
                </a:solidFill>
                <a:latin typeface="+mn-lt"/>
                <a:ea typeface="ＭＳ Ｐゴシック"/>
              </a:endParaRPr>
            </a:p>
            <a:p>
              <a:pPr marL="129779" lvl="1" indent="-128588">
                <a:buFont typeface="Arial" panose="020B0604020202020204" pitchFamily="34" charset="0"/>
                <a:buChar char="•"/>
                <a:defRPr/>
              </a:pPr>
              <a:r>
                <a:rPr lang="en-US" sz="825">
                  <a:solidFill>
                    <a:srgbClr val="000000"/>
                  </a:solidFill>
                  <a:latin typeface="+mn-lt"/>
                  <a:ea typeface="ＭＳ Ｐゴシック"/>
                </a:rPr>
                <a:t>Data reconciliation will be performed between ADF Regional Clarity and source Clarity HCCLXX to ensure accuracy of data. </a:t>
              </a:r>
            </a:p>
            <a:p>
              <a:pPr marL="129779" lvl="1" indent="-128588">
                <a:buFont typeface="Arial" panose="020B0604020202020204" pitchFamily="34" charset="0"/>
                <a:buChar char="•"/>
                <a:defRPr/>
              </a:pPr>
              <a:r>
                <a:rPr lang="en-US" sz="825">
                  <a:solidFill>
                    <a:srgbClr val="000000"/>
                  </a:solidFill>
                  <a:latin typeface="+mn-lt"/>
                  <a:ea typeface="ＭＳ Ｐゴシック"/>
                </a:rPr>
                <a:t>Data validation will be performed against the source for Clarity*N data accounting for schema changes.</a:t>
              </a:r>
            </a:p>
            <a:p>
              <a:pPr marL="129779" lvl="1" indent="-128588">
                <a:buFont typeface="Arial" panose="020B0604020202020204" pitchFamily="34" charset="0"/>
                <a:buChar char="•"/>
                <a:defRPr/>
              </a:pPr>
              <a:r>
                <a:rPr lang="en-US" sz="825">
                  <a:solidFill>
                    <a:srgbClr val="000000"/>
                  </a:solidFill>
                  <a:latin typeface="+mn-lt"/>
                  <a:ea typeface="ＭＳ Ｐゴシック"/>
                </a:rPr>
                <a:t>Some methods to perform data reconciliation include:</a:t>
              </a:r>
            </a:p>
            <a:p>
              <a:pPr marL="514350" lvl="2" indent="-171450" defTabSz="342900" eaLnBrk="1" fontAlgn="auto" hangingPunct="1">
                <a:spcBef>
                  <a:spcPts val="0"/>
                </a:spcBef>
                <a:spcAft>
                  <a:spcPts val="0"/>
                </a:spcAft>
                <a:buFont typeface="Courier New" panose="02070309020205020404" pitchFamily="49" charset="0"/>
                <a:buChar char="o"/>
                <a:defRPr/>
              </a:pPr>
              <a:r>
                <a:rPr lang="en-US" sz="825">
                  <a:solidFill>
                    <a:srgbClr val="000000"/>
                  </a:solidFill>
                  <a:latin typeface="+mn-lt"/>
                  <a:ea typeface="ＭＳ Ｐゴシック"/>
                  <a:cs typeface="Calibri" panose="020F0502020204030204" pitchFamily="34" charset="0"/>
                </a:rPr>
                <a:t>Counts</a:t>
              </a:r>
            </a:p>
            <a:p>
              <a:pPr marL="514350" lvl="2" indent="-171450" defTabSz="342900" eaLnBrk="1" fontAlgn="auto" hangingPunct="1">
                <a:spcBef>
                  <a:spcPts val="0"/>
                </a:spcBef>
                <a:spcAft>
                  <a:spcPts val="0"/>
                </a:spcAft>
                <a:buFont typeface="Courier New" panose="02070309020205020404" pitchFamily="49" charset="0"/>
                <a:buChar char="o"/>
                <a:defRPr/>
              </a:pPr>
              <a:r>
                <a:rPr lang="en-US" sz="825">
                  <a:solidFill>
                    <a:srgbClr val="000000"/>
                  </a:solidFill>
                  <a:latin typeface="+mn-lt"/>
                  <a:ea typeface="ＭＳ Ｐゴシック"/>
                  <a:cs typeface="Calibri" panose="020F0502020204030204" pitchFamily="34" charset="0"/>
                </a:rPr>
                <a:t>Checksums</a:t>
              </a:r>
            </a:p>
            <a:p>
              <a:pPr marL="514350" lvl="2" indent="-171450" defTabSz="342900" eaLnBrk="1" fontAlgn="auto" hangingPunct="1">
                <a:spcBef>
                  <a:spcPts val="0"/>
                </a:spcBef>
                <a:spcAft>
                  <a:spcPts val="0"/>
                </a:spcAft>
                <a:buFont typeface="Courier New" panose="02070309020205020404" pitchFamily="49" charset="0"/>
                <a:buChar char="o"/>
                <a:defRPr/>
              </a:pPr>
              <a:r>
                <a:rPr lang="en-US" sz="825">
                  <a:solidFill>
                    <a:srgbClr val="000000"/>
                  </a:solidFill>
                  <a:latin typeface="+mn-lt"/>
                  <a:ea typeface="ＭＳ Ｐゴシック"/>
                  <a:cs typeface="Calibri" panose="020F0502020204030204" pitchFamily="34" charset="0"/>
                </a:rPr>
                <a:t>Minus Queries</a:t>
              </a:r>
            </a:p>
            <a:p>
              <a:pPr marL="514350" lvl="2" indent="-171450" defTabSz="342900" eaLnBrk="1" fontAlgn="auto" hangingPunct="1">
                <a:spcBef>
                  <a:spcPts val="0"/>
                </a:spcBef>
                <a:spcAft>
                  <a:spcPts val="0"/>
                </a:spcAft>
                <a:buFont typeface="Courier New" panose="02070309020205020404" pitchFamily="49" charset="0"/>
                <a:buChar char="o"/>
                <a:defRPr/>
              </a:pPr>
              <a:r>
                <a:rPr lang="en-US" sz="825">
                  <a:solidFill>
                    <a:srgbClr val="000000"/>
                  </a:solidFill>
                  <a:latin typeface="+mn-lt"/>
                  <a:ea typeface="ＭＳ Ｐゴシック"/>
                  <a:cs typeface="Calibri" panose="020F0502020204030204" pitchFamily="34" charset="0"/>
                </a:rPr>
                <a:t>Distribution Queries</a:t>
              </a:r>
            </a:p>
          </p:txBody>
        </p:sp>
        <p:sp>
          <p:nvSpPr>
            <p:cNvPr id="22" name="TextBox 21">
              <a:extLst>
                <a:ext uri="{FF2B5EF4-FFF2-40B4-BE49-F238E27FC236}">
                  <a16:creationId xmlns:a16="http://schemas.microsoft.com/office/drawing/2014/main" id="{55E97493-33D1-4F20-B702-388EA0405809}"/>
                </a:ext>
              </a:extLst>
            </p:cNvPr>
            <p:cNvSpPr txBox="1"/>
            <p:nvPr/>
          </p:nvSpPr>
          <p:spPr>
            <a:xfrm>
              <a:off x="4995568" y="3433506"/>
              <a:ext cx="2513606" cy="178189"/>
            </a:xfrm>
            <a:prstGeom prst="roundRect">
              <a:avLst/>
            </a:prstGeom>
            <a:solidFill>
              <a:srgbClr val="99D5DD"/>
            </a:solidFill>
            <a:ln>
              <a:noFill/>
            </a:ln>
          </p:spPr>
          <p:txBody>
            <a:bodyPr wrap="square" rtlCol="0">
              <a:spAutoFit/>
            </a:bodyPr>
            <a:lstStyle>
              <a:defPPr>
                <a:defRPr lang="en-US"/>
              </a:defPPr>
              <a:lvl2pPr marL="1588" lvl="1" defTabSz="488950" eaLnBrk="1" fontAlgn="auto" hangingPunct="1">
                <a:spcBef>
                  <a:spcPts val="300"/>
                </a:spcBef>
                <a:spcAft>
                  <a:spcPts val="0"/>
                </a:spcAft>
                <a:buClr>
                  <a:srgbClr val="000000"/>
                </a:buClr>
                <a:defRPr sz="1100" kern="0">
                  <a:latin typeface="Calibri" panose="020F0502020204030204" pitchFamily="34" charset="0"/>
                  <a:cs typeface="Calibri" panose="020F0502020204030204" pitchFamily="34" charset="0"/>
                </a:defRPr>
              </a:lvl2pPr>
            </a:lstStyle>
            <a:p>
              <a:pPr lvl="1">
                <a:defRPr/>
              </a:pPr>
              <a:r>
                <a:rPr lang="en-US" sz="825" b="1">
                  <a:solidFill>
                    <a:srgbClr val="000000"/>
                  </a:solidFill>
                  <a:latin typeface="+mn-lt"/>
                  <a:ea typeface="ＭＳ Ｐゴシック"/>
                </a:rPr>
                <a:t>Data Reconciliation</a:t>
              </a:r>
            </a:p>
          </p:txBody>
        </p:sp>
      </p:grpSp>
      <p:sp>
        <p:nvSpPr>
          <p:cNvPr id="23" name="TextBox 22">
            <a:extLst>
              <a:ext uri="{FF2B5EF4-FFF2-40B4-BE49-F238E27FC236}">
                <a16:creationId xmlns:a16="http://schemas.microsoft.com/office/drawing/2014/main" id="{93923F9E-0986-49CA-8CCE-F332CB5AA14D}"/>
              </a:ext>
            </a:extLst>
          </p:cNvPr>
          <p:cNvSpPr txBox="1"/>
          <p:nvPr/>
        </p:nvSpPr>
        <p:spPr>
          <a:xfrm>
            <a:off x="323988" y="4350817"/>
            <a:ext cx="6127938" cy="383084"/>
          </a:xfrm>
          <a:prstGeom prst="roundRect">
            <a:avLst/>
          </a:prstGeom>
          <a:solidFill>
            <a:schemeClr val="accent1"/>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lvl="1" defTabSz="342900" eaLnBrk="1" fontAlgn="auto" hangingPunct="1">
              <a:spcBef>
                <a:spcPts val="0"/>
              </a:spcBef>
              <a:spcAft>
                <a:spcPts val="0"/>
              </a:spcAft>
              <a:defRPr/>
            </a:pPr>
            <a:r>
              <a:rPr lang="en-US" sz="825" b="1" i="1">
                <a:solidFill>
                  <a:srgbClr val="000000"/>
                </a:solidFill>
                <a:cs typeface="Calibri" panose="020F0502020204030204" pitchFamily="34" charset="0"/>
              </a:rPr>
              <a:t>Future Decision: Upon completion of the Proof of Concept to confirm feasibility and operationalization of the Solution Design recommendation, results will be presented and approval will be requested of the Steering Committee for adoption of design</a:t>
            </a:r>
            <a:r>
              <a:rPr lang="en-US" sz="825" i="1">
                <a:solidFill>
                  <a:srgbClr val="000000"/>
                </a:solidFill>
                <a:cs typeface="Calibri" panose="020F0502020204030204" pitchFamily="34" charset="0"/>
              </a:rPr>
              <a:t>.</a:t>
            </a:r>
          </a:p>
        </p:txBody>
      </p:sp>
      <p:pic>
        <p:nvPicPr>
          <p:cNvPr id="24" name="Graphic 23" descr="Thumbs Up Sign">
            <a:extLst>
              <a:ext uri="{FF2B5EF4-FFF2-40B4-BE49-F238E27FC236}">
                <a16:creationId xmlns:a16="http://schemas.microsoft.com/office/drawing/2014/main" id="{5FE65D23-7FA0-40CC-8F9A-650DAAC38D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428" y="4344506"/>
            <a:ext cx="310958" cy="310958"/>
          </a:xfrm>
          <a:prstGeom prst="rect">
            <a:avLst/>
          </a:prstGeom>
        </p:spPr>
      </p:pic>
    </p:spTree>
    <p:custDataLst>
      <p:tags r:id="rId1"/>
    </p:custDataLst>
    <p:extLst>
      <p:ext uri="{BB962C8B-B14F-4D97-AF65-F5344CB8AC3E}">
        <p14:creationId xmlns:p14="http://schemas.microsoft.com/office/powerpoint/2010/main" val="1838892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943C-C7A0-4062-8EE8-71BCCDC91CAE}"/>
              </a:ext>
            </a:extLst>
          </p:cNvPr>
          <p:cNvSpPr>
            <a:spLocks noGrp="1"/>
          </p:cNvSpPr>
          <p:nvPr>
            <p:ph type="title"/>
          </p:nvPr>
        </p:nvSpPr>
        <p:spPr/>
        <p:txBody>
          <a:bodyPr/>
          <a:lstStyle/>
          <a:p>
            <a:r>
              <a:rPr lang="en-US" dirty="0"/>
              <a:t>Foundation Data - Data Ingest</a:t>
            </a:r>
          </a:p>
        </p:txBody>
      </p:sp>
      <p:sp>
        <p:nvSpPr>
          <p:cNvPr id="3" name="Slide Number Placeholder 2">
            <a:extLst>
              <a:ext uri="{FF2B5EF4-FFF2-40B4-BE49-F238E27FC236}">
                <a16:creationId xmlns:a16="http://schemas.microsoft.com/office/drawing/2014/main" id="{29276D5C-94C8-4147-A3F0-5CB07F8218D9}"/>
              </a:ext>
            </a:extLst>
          </p:cNvPr>
          <p:cNvSpPr>
            <a:spLocks noGrp="1"/>
          </p:cNvSpPr>
          <p:nvPr>
            <p:ph type="sldNum" sz="quarter" idx="4"/>
          </p:nvPr>
        </p:nvSpPr>
        <p:spPr/>
        <p:txBody>
          <a:bodyPr/>
          <a:lstStyle/>
          <a:p>
            <a:pPr>
              <a:defRPr/>
            </a:pPr>
            <a:r>
              <a:rPr lang="en-US" altLang="en-US">
                <a:solidFill>
                  <a:srgbClr val="FFFFFF">
                    <a:lumMod val="50000"/>
                  </a:srgbClr>
                </a:solidFill>
              </a:rPr>
              <a:t>::  </a:t>
            </a:r>
            <a:fld id="{53E68406-C1E0-4E33-86B1-64ADBA32BFC5}" type="slidenum">
              <a:rPr lang="en-US" altLang="en-US">
                <a:solidFill>
                  <a:srgbClr val="FFFFFF">
                    <a:lumMod val="50000"/>
                  </a:srgbClr>
                </a:solidFill>
              </a:rPr>
              <a:pPr>
                <a:defRPr/>
              </a:pPr>
              <a:t>37</a:t>
            </a:fld>
            <a:r>
              <a:rPr lang="en-US" altLang="en-US">
                <a:solidFill>
                  <a:srgbClr val="FFFFFF">
                    <a:lumMod val="50000"/>
                  </a:srgbClr>
                </a:solidFill>
              </a:rPr>
              <a:t>  ::</a:t>
            </a:r>
          </a:p>
        </p:txBody>
      </p:sp>
    </p:spTree>
    <p:custDataLst>
      <p:tags r:id="rId1"/>
    </p:custDataLst>
    <p:extLst>
      <p:ext uri="{BB962C8B-B14F-4D97-AF65-F5344CB8AC3E}">
        <p14:creationId xmlns:p14="http://schemas.microsoft.com/office/powerpoint/2010/main" val="387509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a:extLst>
              <a:ext uri="{FF2B5EF4-FFF2-40B4-BE49-F238E27FC236}">
                <a16:creationId xmlns:a16="http://schemas.microsoft.com/office/drawing/2014/main" id="{C6BBF60E-C963-4717-A3FA-744795CC53E4}"/>
              </a:ext>
            </a:extLst>
          </p:cNvPr>
          <p:cNvSpPr>
            <a:spLocks noGrp="1" noChangeArrowheads="1"/>
          </p:cNvSpPr>
          <p:nvPr>
            <p:ph type="title"/>
          </p:nvPr>
        </p:nvSpPr>
        <p:spPr/>
        <p:txBody>
          <a:bodyPr/>
          <a:lstStyle/>
          <a:p>
            <a:pPr eaLnBrk="1" hangingPunct="1">
              <a:defRPr/>
            </a:pPr>
            <a:r>
              <a:rPr lang="en-US" dirty="0"/>
              <a:t>ADF Reference Architecture Diagram </a:t>
            </a:r>
            <a:br>
              <a:rPr lang="en-US" dirty="0"/>
            </a:br>
            <a:r>
              <a:rPr lang="en-US" dirty="0"/>
              <a:t>(As of April 2019)</a:t>
            </a:r>
          </a:p>
        </p:txBody>
      </p:sp>
      <p:sp>
        <p:nvSpPr>
          <p:cNvPr id="163" name="Slide Number Placeholder 2">
            <a:extLst>
              <a:ext uri="{FF2B5EF4-FFF2-40B4-BE49-F238E27FC236}">
                <a16:creationId xmlns:a16="http://schemas.microsoft.com/office/drawing/2014/main" id="{29783525-9369-4CEB-AF15-B440692F29D6}"/>
              </a:ext>
            </a:extLst>
          </p:cNvPr>
          <p:cNvSpPr>
            <a:spLocks noGrp="1"/>
          </p:cNvSpPr>
          <p:nvPr>
            <p:ph type="sldNum" sz="quarter" idx="4"/>
          </p:nvPr>
        </p:nvSpPr>
        <p:spPr>
          <a:xfrm>
            <a:off x="3099341" y="4330140"/>
            <a:ext cx="647700" cy="196208"/>
          </a:xfrm>
        </p:spPr>
        <p:txBody>
          <a:bodyPr/>
          <a:lstStyle/>
          <a:p>
            <a:pPr>
              <a:defRPr/>
            </a:pPr>
            <a:r>
              <a:rPr lang="en-US" altLang="en-US" dirty="0">
                <a:solidFill>
                  <a:srgbClr val="FFFFFF">
                    <a:lumMod val="50000"/>
                  </a:srgbClr>
                </a:solidFill>
              </a:rPr>
              <a:t>::  </a:t>
            </a:r>
            <a:fld id="{53E68406-C1E0-4E33-86B1-64ADBA32BFC5}" type="slidenum">
              <a:rPr lang="en-US" altLang="en-US">
                <a:solidFill>
                  <a:srgbClr val="FFFFFF">
                    <a:lumMod val="50000"/>
                  </a:srgbClr>
                </a:solidFill>
              </a:rPr>
              <a:pPr>
                <a:defRPr/>
              </a:pPr>
              <a:t>4</a:t>
            </a:fld>
            <a:r>
              <a:rPr lang="en-US" altLang="en-US" dirty="0">
                <a:solidFill>
                  <a:srgbClr val="FFFFFF">
                    <a:lumMod val="50000"/>
                  </a:srgbClr>
                </a:solidFill>
              </a:rPr>
              <a:t>  ::</a:t>
            </a:r>
          </a:p>
        </p:txBody>
      </p:sp>
      <p:sp>
        <p:nvSpPr>
          <p:cNvPr id="117" name="Rectangle 116"/>
          <p:cNvSpPr/>
          <p:nvPr/>
        </p:nvSpPr>
        <p:spPr bwMode="auto">
          <a:xfrm>
            <a:off x="159972" y="1132099"/>
            <a:ext cx="130510" cy="144335"/>
          </a:xfrm>
          <a:prstGeom prst="rect">
            <a:avLst/>
          </a:prstGeom>
          <a:solidFill>
            <a:srgbClr val="009999"/>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22" name="Rectangle 121"/>
          <p:cNvSpPr/>
          <p:nvPr/>
        </p:nvSpPr>
        <p:spPr bwMode="auto">
          <a:xfrm>
            <a:off x="2968283" y="1132099"/>
            <a:ext cx="108750" cy="144335"/>
          </a:xfrm>
          <a:prstGeom prst="rect">
            <a:avLst/>
          </a:prstGeom>
          <a:solidFill>
            <a:srgbClr val="F0AA1F">
              <a:lumMod val="60000"/>
              <a:lumOff val="40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26" name="TextBox 125">
            <a:extLst>
              <a:ext uri="{FF2B5EF4-FFF2-40B4-BE49-F238E27FC236}">
                <a16:creationId xmlns:a16="http://schemas.microsoft.com/office/drawing/2014/main" id="{78208C8A-AE7C-459B-B914-BC9C3688E15C}"/>
              </a:ext>
            </a:extLst>
          </p:cNvPr>
          <p:cNvSpPr txBox="1"/>
          <p:nvPr/>
        </p:nvSpPr>
        <p:spPr>
          <a:xfrm>
            <a:off x="352531" y="1165312"/>
            <a:ext cx="1171067" cy="77842"/>
          </a:xfrm>
          <a:prstGeom prst="rect">
            <a:avLst/>
          </a:prstGeom>
          <a:noFill/>
        </p:spPr>
        <p:txBody>
          <a:bodyPr wrap="square" lIns="0" tIns="0" rIns="0" bIns="0" rtlCol="0">
            <a:spAutoFit/>
          </a:bodyPr>
          <a:lstStyle>
            <a:defPPr>
              <a:defRPr lang="en-US"/>
            </a:defPPr>
            <a:lvl1pPr>
              <a:defRPr sz="800">
                <a:latin typeface="+mn-lt"/>
              </a:defRPr>
            </a:lvl1p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Microsoft Application Native to MS Azure</a:t>
            </a:r>
          </a:p>
        </p:txBody>
      </p:sp>
      <p:sp>
        <p:nvSpPr>
          <p:cNvPr id="127" name="TextBox 126">
            <a:extLst>
              <a:ext uri="{FF2B5EF4-FFF2-40B4-BE49-F238E27FC236}">
                <a16:creationId xmlns:a16="http://schemas.microsoft.com/office/drawing/2014/main" id="{24261124-CC0D-4170-8E13-36DEEB8EBB3E}"/>
              </a:ext>
            </a:extLst>
          </p:cNvPr>
          <p:cNvSpPr txBox="1"/>
          <p:nvPr/>
        </p:nvSpPr>
        <p:spPr>
          <a:xfrm>
            <a:off x="3137869" y="1165312"/>
            <a:ext cx="1441679" cy="77842"/>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Additional technologies to enable Analytics </a:t>
            </a:r>
          </a:p>
        </p:txBody>
      </p:sp>
      <p:sp>
        <p:nvSpPr>
          <p:cNvPr id="128" name="TextBox 127">
            <a:extLst>
              <a:ext uri="{FF2B5EF4-FFF2-40B4-BE49-F238E27FC236}">
                <a16:creationId xmlns:a16="http://schemas.microsoft.com/office/drawing/2014/main" id="{3A02F1BA-7A84-4208-B35D-5291EAEE84A8}"/>
              </a:ext>
            </a:extLst>
          </p:cNvPr>
          <p:cNvSpPr txBox="1"/>
          <p:nvPr/>
        </p:nvSpPr>
        <p:spPr>
          <a:xfrm>
            <a:off x="1737549" y="1165312"/>
            <a:ext cx="1505978" cy="77842"/>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Third Party Application Native to MS Azure</a:t>
            </a:r>
          </a:p>
        </p:txBody>
      </p:sp>
      <p:sp>
        <p:nvSpPr>
          <p:cNvPr id="129" name="Rectangle 128">
            <a:extLst>
              <a:ext uri="{FF2B5EF4-FFF2-40B4-BE49-F238E27FC236}">
                <a16:creationId xmlns:a16="http://schemas.microsoft.com/office/drawing/2014/main" id="{22D7F03D-F080-4A8A-9C40-66697CF8C0C8}"/>
              </a:ext>
            </a:extLst>
          </p:cNvPr>
          <p:cNvSpPr/>
          <p:nvPr/>
        </p:nvSpPr>
        <p:spPr bwMode="auto">
          <a:xfrm>
            <a:off x="1550689" y="1132099"/>
            <a:ext cx="130510" cy="144335"/>
          </a:xfrm>
          <a:prstGeom prst="rect">
            <a:avLst/>
          </a:prstGeom>
          <a:solidFill>
            <a:srgbClr val="0070C0"/>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5" name="Rectangle: Rounded Corners 4">
            <a:extLst>
              <a:ext uri="{FF2B5EF4-FFF2-40B4-BE49-F238E27FC236}">
                <a16:creationId xmlns:a16="http://schemas.microsoft.com/office/drawing/2014/main" id="{11D8DD11-ACAA-40F1-9C9D-41F4278DB933}"/>
              </a:ext>
            </a:extLst>
          </p:cNvPr>
          <p:cNvSpPr/>
          <p:nvPr/>
        </p:nvSpPr>
        <p:spPr bwMode="auto">
          <a:xfrm>
            <a:off x="102789" y="4247686"/>
            <a:ext cx="6604449" cy="255578"/>
          </a:xfrm>
          <a:prstGeom prst="roundRect">
            <a:avLst/>
          </a:prstGeom>
          <a:solidFill>
            <a:schemeClr val="bg1"/>
          </a:solidFill>
          <a:ln w="19050"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noAutofit/>
          </a:bodyPr>
          <a:lstStyle/>
          <a:p>
            <a:pPr algn="ctr" eaLnBrk="1" hangingPunct="1"/>
            <a:r>
              <a:rPr lang="en-US" sz="863" b="1" dirty="0">
                <a:solidFill>
                  <a:srgbClr val="000000"/>
                </a:solidFill>
                <a:latin typeface="Arial Narrow" charset="0"/>
                <a:ea typeface="ＭＳ Ｐゴシック" charset="0"/>
              </a:rPr>
              <a:t>The following slides outline the high level features and key technology catalog for each component of the reference architecture.</a:t>
            </a:r>
          </a:p>
        </p:txBody>
      </p:sp>
      <p:sp>
        <p:nvSpPr>
          <p:cNvPr id="14" name="Slide Number Placeholder 2">
            <a:extLst>
              <a:ext uri="{FF2B5EF4-FFF2-40B4-BE49-F238E27FC236}">
                <a16:creationId xmlns:a16="http://schemas.microsoft.com/office/drawing/2014/main" id="{F1FB78A9-17A5-7E49-A3DB-896A6BADE018}"/>
              </a:ext>
            </a:extLst>
          </p:cNvPr>
          <p:cNvSpPr txBox="1">
            <a:spLocks/>
          </p:cNvSpPr>
          <p:nvPr/>
        </p:nvSpPr>
        <p:spPr bwMode="gray">
          <a:xfrm>
            <a:off x="3099341" y="4857750"/>
            <a:ext cx="647700" cy="173124"/>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68580" tIns="34290" rIns="68580" bIns="34290" numCol="1" anchor="t" anchorCtr="0" compatLnSpc="1">
            <a:prstTxWarp prst="textNoShape">
              <a:avLst/>
            </a:prstTxWarp>
            <a:spAutoFit/>
          </a:bodyPr>
          <a:lstStyle>
            <a:defPPr>
              <a:defRPr lang="en-US"/>
            </a:defPPr>
            <a:lvl1pPr algn="ctr" rtl="0" eaLnBrk="1" fontAlgn="base" hangingPunct="1">
              <a:spcBef>
                <a:spcPct val="0"/>
              </a:spcBef>
              <a:spcAft>
                <a:spcPct val="0"/>
              </a:spcAft>
              <a:defRPr sz="900" b="0" i="0" kern="1200" smtClean="0">
                <a:solidFill>
                  <a:schemeClr val="bg1">
                    <a:lumMod val="50000"/>
                  </a:schemeClr>
                </a:solidFill>
                <a:latin typeface="Arial" panose="020B0604020202020204" pitchFamily="34" charset="0"/>
                <a:ea typeface="MS PGothic" panose="020B0600070205080204" pitchFamily="34" charset="-128"/>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6020202030204" pitchFamily="34" charset="0"/>
                <a:ea typeface="MS PGothic" panose="020B0600070205080204" pitchFamily="34" charset="-128"/>
                <a:cs typeface="+mn-cs"/>
              </a:defRPr>
            </a:lvl9pPr>
          </a:lstStyle>
          <a:p>
            <a:pPr>
              <a:defRPr/>
            </a:pPr>
            <a:r>
              <a:rPr lang="en-US" altLang="en-US" sz="675" dirty="0">
                <a:solidFill>
                  <a:srgbClr val="FFFFFF">
                    <a:lumMod val="50000"/>
                  </a:srgbClr>
                </a:solidFill>
              </a:rPr>
              <a:t>::  </a:t>
            </a:r>
            <a:fld id="{53E68406-C1E0-4E33-86B1-64ADBA32BFC5}" type="slidenum">
              <a:rPr lang="en-US" altLang="en-US" sz="675">
                <a:solidFill>
                  <a:srgbClr val="FFFFFF">
                    <a:lumMod val="50000"/>
                  </a:srgbClr>
                </a:solidFill>
              </a:rPr>
              <a:pPr>
                <a:defRPr/>
              </a:pPr>
              <a:t>4</a:t>
            </a:fld>
            <a:r>
              <a:rPr lang="en-US" altLang="en-US" sz="675" dirty="0">
                <a:solidFill>
                  <a:srgbClr val="FFFFFF">
                    <a:lumMod val="50000"/>
                  </a:srgbClr>
                </a:solidFill>
              </a:rPr>
              <a:t>  ::</a:t>
            </a:r>
          </a:p>
        </p:txBody>
      </p:sp>
      <p:grpSp>
        <p:nvGrpSpPr>
          <p:cNvPr id="15" name="Group 14">
            <a:extLst>
              <a:ext uri="{FF2B5EF4-FFF2-40B4-BE49-F238E27FC236}">
                <a16:creationId xmlns:a16="http://schemas.microsoft.com/office/drawing/2014/main" id="{C1851991-9107-4316-B082-201533BB6B46}"/>
              </a:ext>
            </a:extLst>
          </p:cNvPr>
          <p:cNvGrpSpPr/>
          <p:nvPr/>
        </p:nvGrpSpPr>
        <p:grpSpPr>
          <a:xfrm>
            <a:off x="147775" y="1453064"/>
            <a:ext cx="6559463" cy="2659667"/>
            <a:chOff x="261587" y="931111"/>
            <a:chExt cx="8475895" cy="3900114"/>
          </a:xfrm>
        </p:grpSpPr>
        <p:sp>
          <p:nvSpPr>
            <p:cNvPr id="16" name="Rectangle 15">
              <a:extLst>
                <a:ext uri="{FF2B5EF4-FFF2-40B4-BE49-F238E27FC236}">
                  <a16:creationId xmlns:a16="http://schemas.microsoft.com/office/drawing/2014/main" id="{0D83849A-1185-4549-9823-19B9773DC449}"/>
                </a:ext>
              </a:extLst>
            </p:cNvPr>
            <p:cNvSpPr/>
            <p:nvPr/>
          </p:nvSpPr>
          <p:spPr>
            <a:xfrm>
              <a:off x="1267559" y="931111"/>
              <a:ext cx="7469923" cy="3739883"/>
            </a:xfrm>
            <a:prstGeom prst="rect">
              <a:avLst/>
            </a:prstGeom>
            <a:solidFill>
              <a:srgbClr val="8FB3CB"/>
            </a:solidFill>
            <a:ln w="19050" cap="flat" cmpd="sng" algn="ctr">
              <a:noFill/>
              <a:prstDash val="solid"/>
              <a:miter lim="800000"/>
            </a:ln>
            <a:effectLst/>
          </p:spPr>
          <p:txBody>
            <a:bodyPr vert="horz" rtlCol="0" anchor="t" anchorCtr="0"/>
            <a:lstStyle/>
            <a:p>
              <a:pPr algn="ctr" defTabSz="514313" eaLnBrk="1" fontAlgn="auto" hangingPunct="1">
                <a:spcBef>
                  <a:spcPts val="0"/>
                </a:spcBef>
                <a:spcAft>
                  <a:spcPts val="0"/>
                </a:spcAft>
                <a:defRPr/>
              </a:pPr>
              <a:endParaRPr lang="en-US" sz="900" kern="0" dirty="0">
                <a:solidFill>
                  <a:prstClr val="black"/>
                </a:solidFill>
                <a:latin typeface="Calibri" charset="0"/>
                <a:ea typeface="Calibri" charset="0"/>
                <a:cs typeface="Calibri" charset="0"/>
              </a:endParaRPr>
            </a:p>
          </p:txBody>
        </p:sp>
        <p:sp>
          <p:nvSpPr>
            <p:cNvPr id="17" name="Rectangle 16">
              <a:extLst>
                <a:ext uri="{FF2B5EF4-FFF2-40B4-BE49-F238E27FC236}">
                  <a16:creationId xmlns:a16="http://schemas.microsoft.com/office/drawing/2014/main" id="{8721C934-DE76-4F11-BADC-6CA51F748592}"/>
                </a:ext>
              </a:extLst>
            </p:cNvPr>
            <p:cNvSpPr/>
            <p:nvPr/>
          </p:nvSpPr>
          <p:spPr>
            <a:xfrm>
              <a:off x="5528635" y="992565"/>
              <a:ext cx="1647488"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solidFill>
                  <a:latin typeface="Calibri" charset="0"/>
                  <a:ea typeface="Calibri" charset="0"/>
                  <a:cs typeface="Calibri" charset="0"/>
                </a:rPr>
                <a:t>Analytics</a:t>
              </a:r>
            </a:p>
          </p:txBody>
        </p:sp>
        <p:sp>
          <p:nvSpPr>
            <p:cNvPr id="18" name="Rectangle 17">
              <a:extLst>
                <a:ext uri="{FF2B5EF4-FFF2-40B4-BE49-F238E27FC236}">
                  <a16:creationId xmlns:a16="http://schemas.microsoft.com/office/drawing/2014/main" id="{7959B615-524C-4587-BE3C-5C6949A4C6DE}"/>
                </a:ext>
              </a:extLst>
            </p:cNvPr>
            <p:cNvSpPr/>
            <p:nvPr/>
          </p:nvSpPr>
          <p:spPr>
            <a:xfrm>
              <a:off x="5595962" y="1193777"/>
              <a:ext cx="1516383" cy="2343884"/>
            </a:xfrm>
            <a:prstGeom prst="rect">
              <a:avLst/>
            </a:prstGeom>
            <a:solidFill>
              <a:sysClr val="window" lastClr="FFFFFF"/>
            </a:solidFill>
            <a:ln w="3175" cap="flat" cmpd="sng" algn="ctr">
              <a:solidFill>
                <a:sysClr val="window" lastClr="FFFFFF"/>
              </a:solidFill>
              <a:prstDash val="solid"/>
            </a:ln>
            <a:effectLst/>
          </p:spPr>
          <p:txBody>
            <a:bodyPr vert="horz" rtlCol="0" anchor="t"/>
            <a:lstStyle/>
            <a:p>
              <a:pPr algn="ctr" defTabSz="514313" eaLnBrk="1" fontAlgn="auto" hangingPunct="1">
                <a:spcBef>
                  <a:spcPts val="0"/>
                </a:spcBef>
                <a:spcAft>
                  <a:spcPts val="0"/>
                </a:spcAft>
                <a:defRPr/>
              </a:pPr>
              <a:endParaRPr lang="en-US" sz="506" kern="0" dirty="0">
                <a:solidFill>
                  <a:prstClr val="black">
                    <a:lumMod val="75000"/>
                    <a:lumOff val="25000"/>
                  </a:prstClr>
                </a:solidFill>
                <a:latin typeface="Calibri" charset="0"/>
                <a:ea typeface="Calibri" charset="0"/>
                <a:cs typeface="Calibri" charset="0"/>
              </a:endParaRPr>
            </a:p>
          </p:txBody>
        </p:sp>
        <p:sp>
          <p:nvSpPr>
            <p:cNvPr id="19" name="Rectangle 18">
              <a:extLst>
                <a:ext uri="{FF2B5EF4-FFF2-40B4-BE49-F238E27FC236}">
                  <a16:creationId xmlns:a16="http://schemas.microsoft.com/office/drawing/2014/main" id="{86C9357E-B6F2-4B7F-9DA7-07CCD2967243}"/>
                </a:ext>
              </a:extLst>
            </p:cNvPr>
            <p:cNvSpPr/>
            <p:nvPr/>
          </p:nvSpPr>
          <p:spPr>
            <a:xfrm>
              <a:off x="7236591" y="992563"/>
              <a:ext cx="1429991" cy="262819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solidFill>
                  <a:latin typeface="Calibri" charset="0"/>
                  <a:ea typeface="Calibri" charset="0"/>
                  <a:cs typeface="Calibri" charset="0"/>
                </a:rPr>
                <a:t>Information Access &amp; Delivery</a:t>
              </a:r>
            </a:p>
          </p:txBody>
        </p:sp>
        <p:sp>
          <p:nvSpPr>
            <p:cNvPr id="20" name="Rectangle 19">
              <a:extLst>
                <a:ext uri="{FF2B5EF4-FFF2-40B4-BE49-F238E27FC236}">
                  <a16:creationId xmlns:a16="http://schemas.microsoft.com/office/drawing/2014/main" id="{4918A689-C7F6-4561-B587-7E7AB0EA92B5}"/>
                </a:ext>
              </a:extLst>
            </p:cNvPr>
            <p:cNvSpPr/>
            <p:nvPr/>
          </p:nvSpPr>
          <p:spPr>
            <a:xfrm>
              <a:off x="1351921" y="992565"/>
              <a:ext cx="1981967"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solidFill>
                  <a:latin typeface="Calibri" charset="0"/>
                  <a:ea typeface="Calibri" charset="0"/>
                  <a:cs typeface="Calibri" charset="0"/>
                </a:rPr>
                <a:t>Data Acquisition &amp; Staging</a:t>
              </a:r>
            </a:p>
          </p:txBody>
        </p:sp>
        <p:sp>
          <p:nvSpPr>
            <p:cNvPr id="21" name="Rectangle 20">
              <a:extLst>
                <a:ext uri="{FF2B5EF4-FFF2-40B4-BE49-F238E27FC236}">
                  <a16:creationId xmlns:a16="http://schemas.microsoft.com/office/drawing/2014/main" id="{E3E4371A-27FB-48E1-B7D3-CB264205A1BC}"/>
                </a:ext>
              </a:extLst>
            </p:cNvPr>
            <p:cNvSpPr/>
            <p:nvPr/>
          </p:nvSpPr>
          <p:spPr>
            <a:xfrm>
              <a:off x="1438153" y="1198263"/>
              <a:ext cx="564196" cy="233020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r>
                <a:rPr lang="en-US" sz="563" b="1" kern="0" dirty="0">
                  <a:solidFill>
                    <a:prstClr val="black"/>
                  </a:solidFill>
                  <a:latin typeface="Calibri" charset="0"/>
                  <a:ea typeface="Calibri" charset="0"/>
                  <a:cs typeface="Calibri" charset="0"/>
                </a:rPr>
                <a:t>Ingest</a:t>
              </a:r>
            </a:p>
          </p:txBody>
        </p:sp>
        <p:sp>
          <p:nvSpPr>
            <p:cNvPr id="22" name="Rectangle 21">
              <a:extLst>
                <a:ext uri="{FF2B5EF4-FFF2-40B4-BE49-F238E27FC236}">
                  <a16:creationId xmlns:a16="http://schemas.microsoft.com/office/drawing/2014/main" id="{1B80AEDF-5E17-4426-93E8-33FFD03B42A2}"/>
                </a:ext>
              </a:extLst>
            </p:cNvPr>
            <p:cNvSpPr/>
            <p:nvPr/>
          </p:nvSpPr>
          <p:spPr>
            <a:xfrm rot="5400000">
              <a:off x="1580797" y="2299935"/>
              <a:ext cx="277003" cy="482611"/>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Replicate</a:t>
              </a:r>
            </a:p>
          </p:txBody>
        </p:sp>
        <p:sp>
          <p:nvSpPr>
            <p:cNvPr id="23" name="Rectangle 22">
              <a:extLst>
                <a:ext uri="{FF2B5EF4-FFF2-40B4-BE49-F238E27FC236}">
                  <a16:creationId xmlns:a16="http://schemas.microsoft.com/office/drawing/2014/main" id="{DFCC8BB9-93B0-4D95-AE55-5AB18BBAF18F}"/>
                </a:ext>
              </a:extLst>
            </p:cNvPr>
            <p:cNvSpPr/>
            <p:nvPr/>
          </p:nvSpPr>
          <p:spPr>
            <a:xfrm rot="5400000">
              <a:off x="1598413" y="2611051"/>
              <a:ext cx="241775" cy="482611"/>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RDBMS connect</a:t>
              </a:r>
            </a:p>
          </p:txBody>
        </p:sp>
        <p:sp>
          <p:nvSpPr>
            <p:cNvPr id="24" name="Rectangle 23">
              <a:extLst>
                <a:ext uri="{FF2B5EF4-FFF2-40B4-BE49-F238E27FC236}">
                  <a16:creationId xmlns:a16="http://schemas.microsoft.com/office/drawing/2014/main" id="{89E42F36-7881-4068-B774-4EE77CEB72AD}"/>
                </a:ext>
              </a:extLst>
            </p:cNvPr>
            <p:cNvSpPr/>
            <p:nvPr/>
          </p:nvSpPr>
          <p:spPr>
            <a:xfrm rot="5400000">
              <a:off x="1627830" y="1625403"/>
              <a:ext cx="182941" cy="482611"/>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Stream</a:t>
              </a:r>
            </a:p>
          </p:txBody>
        </p:sp>
        <p:sp>
          <p:nvSpPr>
            <p:cNvPr id="25" name="Rectangle 24">
              <a:extLst>
                <a:ext uri="{FF2B5EF4-FFF2-40B4-BE49-F238E27FC236}">
                  <a16:creationId xmlns:a16="http://schemas.microsoft.com/office/drawing/2014/main" id="{AAFE148D-A0CB-4B69-AB6E-AEA79A97E518}"/>
                </a:ext>
              </a:extLst>
            </p:cNvPr>
            <p:cNvSpPr/>
            <p:nvPr/>
          </p:nvSpPr>
          <p:spPr>
            <a:xfrm rot="5400000">
              <a:off x="1614081" y="1866771"/>
              <a:ext cx="210435" cy="482611"/>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Messaging</a:t>
              </a:r>
            </a:p>
          </p:txBody>
        </p:sp>
        <p:sp>
          <p:nvSpPr>
            <p:cNvPr id="26" name="Rectangle 25">
              <a:extLst>
                <a:ext uri="{FF2B5EF4-FFF2-40B4-BE49-F238E27FC236}">
                  <a16:creationId xmlns:a16="http://schemas.microsoft.com/office/drawing/2014/main" id="{A691EB75-3F89-4493-8C2A-0A1BD688EDF5}"/>
                </a:ext>
              </a:extLst>
            </p:cNvPr>
            <p:cNvSpPr/>
            <p:nvPr/>
          </p:nvSpPr>
          <p:spPr>
            <a:xfrm rot="5400000">
              <a:off x="1618832" y="2903183"/>
              <a:ext cx="200936" cy="482611"/>
            </a:xfrm>
            <a:prstGeom prst="rect">
              <a:avLst/>
            </a:prstGeom>
            <a:no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File-Based</a:t>
              </a:r>
            </a:p>
          </p:txBody>
        </p:sp>
        <p:sp>
          <p:nvSpPr>
            <p:cNvPr id="27" name="Rectangle 26">
              <a:extLst>
                <a:ext uri="{FF2B5EF4-FFF2-40B4-BE49-F238E27FC236}">
                  <a16:creationId xmlns:a16="http://schemas.microsoft.com/office/drawing/2014/main" id="{2ADB84E6-B379-4EAD-BDBF-0F87BAF3C83D}"/>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Adapters</a:t>
              </a:r>
            </a:p>
          </p:txBody>
        </p:sp>
        <p:sp>
          <p:nvSpPr>
            <p:cNvPr id="28" name="TextBox 27">
              <a:extLst>
                <a:ext uri="{FF2B5EF4-FFF2-40B4-BE49-F238E27FC236}">
                  <a16:creationId xmlns:a16="http://schemas.microsoft.com/office/drawing/2014/main" id="{1E0536A2-5C4E-48AF-96F3-FF3B0F94F334}"/>
                </a:ext>
              </a:extLst>
            </p:cNvPr>
            <p:cNvSpPr txBox="1"/>
            <p:nvPr/>
          </p:nvSpPr>
          <p:spPr>
            <a:xfrm>
              <a:off x="1386507" y="1582871"/>
              <a:ext cx="655111" cy="249543"/>
            </a:xfrm>
            <a:prstGeom prst="rect">
              <a:avLst/>
            </a:prstGeom>
            <a:noFill/>
            <a:effectLst/>
          </p:spPr>
          <p:txBody>
            <a:bodyPr wrap="square" rtlCol="0">
              <a:spAutoFit/>
            </a:bodyPr>
            <a:lstStyle/>
            <a:p>
              <a:pPr algn="ctr" defTabSz="514313" eaLnBrk="1" hangingPunct="1">
                <a:defRPr/>
              </a:pPr>
              <a:r>
                <a:rPr lang="en-US" sz="506" b="1" dirty="0">
                  <a:solidFill>
                    <a:prstClr val="black"/>
                  </a:solidFill>
                  <a:latin typeface="Calibri" charset="0"/>
                  <a:ea typeface="Calibri" charset="0"/>
                  <a:cs typeface="Calibri" charset="0"/>
                </a:rPr>
                <a:t>In motion</a:t>
              </a:r>
            </a:p>
          </p:txBody>
        </p:sp>
        <p:sp>
          <p:nvSpPr>
            <p:cNvPr id="29" name="TextBox 28">
              <a:extLst>
                <a:ext uri="{FF2B5EF4-FFF2-40B4-BE49-F238E27FC236}">
                  <a16:creationId xmlns:a16="http://schemas.microsoft.com/office/drawing/2014/main" id="{2A4A56AC-4BE7-45EA-B4C5-2D7FCBC804BF}"/>
                </a:ext>
              </a:extLst>
            </p:cNvPr>
            <p:cNvSpPr txBox="1"/>
            <p:nvPr/>
          </p:nvSpPr>
          <p:spPr>
            <a:xfrm>
              <a:off x="1440938" y="2230732"/>
              <a:ext cx="512711" cy="249543"/>
            </a:xfrm>
            <a:prstGeom prst="rect">
              <a:avLst/>
            </a:prstGeom>
            <a:noFill/>
            <a:effectLst/>
          </p:spPr>
          <p:txBody>
            <a:bodyPr wrap="square" rtlCol="0">
              <a:spAutoFit/>
            </a:bodyPr>
            <a:lstStyle/>
            <a:p>
              <a:pPr algn="ctr" defTabSz="514313" eaLnBrk="1" hangingPunct="1">
                <a:defRPr/>
              </a:pPr>
              <a:r>
                <a:rPr lang="en-US" sz="506" b="1" dirty="0">
                  <a:solidFill>
                    <a:prstClr val="black"/>
                  </a:solidFill>
                  <a:latin typeface="Calibri" charset="0"/>
                  <a:ea typeface="Calibri" charset="0"/>
                  <a:cs typeface="Calibri" charset="0"/>
                </a:rPr>
                <a:t>At rest</a:t>
              </a:r>
            </a:p>
          </p:txBody>
        </p:sp>
        <p:sp>
          <p:nvSpPr>
            <p:cNvPr id="30" name="Rectangle 29">
              <a:extLst>
                <a:ext uri="{FF2B5EF4-FFF2-40B4-BE49-F238E27FC236}">
                  <a16:creationId xmlns:a16="http://schemas.microsoft.com/office/drawing/2014/main" id="{8ECC09E0-9C66-4AB2-8A74-99AD6CB9B182}"/>
                </a:ext>
              </a:extLst>
            </p:cNvPr>
            <p:cNvSpPr/>
            <p:nvPr/>
          </p:nvSpPr>
          <p:spPr>
            <a:xfrm rot="5400000">
              <a:off x="4826121" y="768384"/>
              <a:ext cx="368483" cy="7312431"/>
            </a:xfrm>
            <a:prstGeom prst="rect">
              <a:avLst/>
            </a:prstGeom>
            <a:solidFill>
              <a:schemeClr val="bg1">
                <a:alpha val="80000"/>
              </a:scheme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619" b="1" kern="0" dirty="0">
                  <a:solidFill>
                    <a:prstClr val="black">
                      <a:lumMod val="75000"/>
                      <a:lumOff val="25000"/>
                    </a:prstClr>
                  </a:solidFill>
                  <a:latin typeface="Calibri" charset="0"/>
                  <a:ea typeface="Calibri" charset="0"/>
                  <a:cs typeface="Calibri" charset="0"/>
                </a:rPr>
                <a:t>Security</a:t>
              </a:r>
            </a:p>
          </p:txBody>
        </p:sp>
        <p:sp>
          <p:nvSpPr>
            <p:cNvPr id="31" name="Trapezoid 30">
              <a:extLst>
                <a:ext uri="{FF2B5EF4-FFF2-40B4-BE49-F238E27FC236}">
                  <a16:creationId xmlns:a16="http://schemas.microsoft.com/office/drawing/2014/main" id="{27FE4C63-BE8B-4A85-A4B1-C7C901E74705}"/>
                </a:ext>
              </a:extLst>
            </p:cNvPr>
            <p:cNvSpPr/>
            <p:nvPr/>
          </p:nvSpPr>
          <p:spPr bwMode="auto">
            <a:xfrm rot="5400000">
              <a:off x="-493646" y="2459620"/>
              <a:ext cx="3293202" cy="237818"/>
            </a:xfrm>
            <a:prstGeom prst="trapezoid">
              <a:avLst/>
            </a:prstGeom>
            <a:gradFill>
              <a:gsLst>
                <a:gs pos="0">
                  <a:srgbClr val="006BA6">
                    <a:lumMod val="75000"/>
                    <a:alpha val="39000"/>
                  </a:srgbClr>
                </a:gs>
                <a:gs pos="100000">
                  <a:srgbClr val="006BA6">
                    <a:lumMod val="20000"/>
                    <a:lumOff val="80000"/>
                    <a:alpha val="65000"/>
                  </a:srgbClr>
                </a:gs>
              </a:gsLst>
              <a:lin ang="16200000" scaled="0"/>
            </a:gradFill>
            <a:ln w="19050"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13" eaLnBrk="1" fontAlgn="auto" hangingPunct="1">
                <a:spcBef>
                  <a:spcPts val="0"/>
                </a:spcBef>
                <a:spcAft>
                  <a:spcPts val="0"/>
                </a:spcAft>
                <a:defRPr/>
              </a:pPr>
              <a:endParaRPr lang="en-US" sz="900" kern="0" dirty="0">
                <a:solidFill>
                  <a:prstClr val="black"/>
                </a:solidFill>
                <a:latin typeface="Calibri" charset="0"/>
                <a:ea typeface="Calibri" charset="0"/>
                <a:cs typeface="Calibri" charset="0"/>
              </a:endParaRPr>
            </a:p>
          </p:txBody>
        </p:sp>
        <p:sp>
          <p:nvSpPr>
            <p:cNvPr id="32" name="Rectangle 31">
              <a:extLst>
                <a:ext uri="{FF2B5EF4-FFF2-40B4-BE49-F238E27FC236}">
                  <a16:creationId xmlns:a16="http://schemas.microsoft.com/office/drawing/2014/main" id="{842663F5-69E3-4C26-BDE2-703D318CE49B}"/>
                </a:ext>
              </a:extLst>
            </p:cNvPr>
            <p:cNvSpPr/>
            <p:nvPr/>
          </p:nvSpPr>
          <p:spPr>
            <a:xfrm rot="5400000">
              <a:off x="5023857" y="1918548"/>
              <a:ext cx="1941753"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Business Intelligence</a:t>
              </a:r>
            </a:p>
          </p:txBody>
        </p:sp>
        <p:sp>
          <p:nvSpPr>
            <p:cNvPr id="33" name="Rectangle 32">
              <a:extLst>
                <a:ext uri="{FF2B5EF4-FFF2-40B4-BE49-F238E27FC236}">
                  <a16:creationId xmlns:a16="http://schemas.microsoft.com/office/drawing/2014/main" id="{B2F63CA9-5CA1-461B-9696-25F2D02C91E2}"/>
                </a:ext>
              </a:extLst>
            </p:cNvPr>
            <p:cNvSpPr/>
            <p:nvPr/>
          </p:nvSpPr>
          <p:spPr>
            <a:xfrm>
              <a:off x="2455606" y="1193777"/>
              <a:ext cx="819751" cy="2334647"/>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563" b="1" kern="0" dirty="0">
                <a:solidFill>
                  <a:prstClr val="black"/>
                </a:solidFill>
                <a:latin typeface="Calibri" charset="0"/>
                <a:ea typeface="Calibri" charset="0"/>
                <a:cs typeface="Calibri" charset="0"/>
              </a:endParaRPr>
            </a:p>
          </p:txBody>
        </p:sp>
        <p:sp>
          <p:nvSpPr>
            <p:cNvPr id="34" name="Rectangle 33">
              <a:extLst>
                <a:ext uri="{FF2B5EF4-FFF2-40B4-BE49-F238E27FC236}">
                  <a16:creationId xmlns:a16="http://schemas.microsoft.com/office/drawing/2014/main" id="{62F38E5E-5CA7-44C4-9EF6-E311E617F417}"/>
                </a:ext>
              </a:extLst>
            </p:cNvPr>
            <p:cNvSpPr/>
            <p:nvPr/>
          </p:nvSpPr>
          <p:spPr>
            <a:xfrm rot="5400000">
              <a:off x="5907732" y="1447607"/>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Diagnostic/</a:t>
              </a:r>
            </a:p>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Descriptive</a:t>
              </a:r>
            </a:p>
          </p:txBody>
        </p:sp>
        <p:sp>
          <p:nvSpPr>
            <p:cNvPr id="35" name="Rectangle 34">
              <a:extLst>
                <a:ext uri="{FF2B5EF4-FFF2-40B4-BE49-F238E27FC236}">
                  <a16:creationId xmlns:a16="http://schemas.microsoft.com/office/drawing/2014/main" id="{74F914A7-3672-4923-92C2-601A9B1CB456}"/>
                </a:ext>
              </a:extLst>
            </p:cNvPr>
            <p:cNvSpPr/>
            <p:nvPr/>
          </p:nvSpPr>
          <p:spPr>
            <a:xfrm rot="5400000">
              <a:off x="5907304" y="1676660"/>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Reporting</a:t>
              </a:r>
            </a:p>
          </p:txBody>
        </p:sp>
        <p:sp>
          <p:nvSpPr>
            <p:cNvPr id="36" name="Rectangle 35">
              <a:extLst>
                <a:ext uri="{FF2B5EF4-FFF2-40B4-BE49-F238E27FC236}">
                  <a16:creationId xmlns:a16="http://schemas.microsoft.com/office/drawing/2014/main" id="{4D126C07-1A72-4C36-B295-723E20DD91C0}"/>
                </a:ext>
              </a:extLst>
            </p:cNvPr>
            <p:cNvSpPr/>
            <p:nvPr/>
          </p:nvSpPr>
          <p:spPr>
            <a:xfrm rot="5400000">
              <a:off x="5906876" y="1912698"/>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Operational Analytics</a:t>
              </a:r>
            </a:p>
          </p:txBody>
        </p:sp>
        <p:sp>
          <p:nvSpPr>
            <p:cNvPr id="37" name="Rectangle 36">
              <a:extLst>
                <a:ext uri="{FF2B5EF4-FFF2-40B4-BE49-F238E27FC236}">
                  <a16:creationId xmlns:a16="http://schemas.microsoft.com/office/drawing/2014/main" id="{4E4BF81D-1974-42E7-9F4C-23A05B58177F}"/>
                </a:ext>
              </a:extLst>
            </p:cNvPr>
            <p:cNvSpPr/>
            <p:nvPr/>
          </p:nvSpPr>
          <p:spPr>
            <a:xfrm rot="5400000">
              <a:off x="5906448" y="2148736"/>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Real-Time Analytics</a:t>
              </a:r>
            </a:p>
          </p:txBody>
        </p:sp>
        <p:sp>
          <p:nvSpPr>
            <p:cNvPr id="38" name="Rectangle 37">
              <a:extLst>
                <a:ext uri="{FF2B5EF4-FFF2-40B4-BE49-F238E27FC236}">
                  <a16:creationId xmlns:a16="http://schemas.microsoft.com/office/drawing/2014/main" id="{1D545A12-22B7-4C48-9E86-6C8DCAD5C9D2}"/>
                </a:ext>
              </a:extLst>
            </p:cNvPr>
            <p:cNvSpPr/>
            <p:nvPr/>
          </p:nvSpPr>
          <p:spPr>
            <a:xfrm rot="5400000">
              <a:off x="5814116" y="2476678"/>
              <a:ext cx="364277"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Online Analytical Processing</a:t>
              </a:r>
            </a:p>
          </p:txBody>
        </p:sp>
        <p:sp>
          <p:nvSpPr>
            <p:cNvPr id="39" name="Rectangle 38">
              <a:extLst>
                <a:ext uri="{FF2B5EF4-FFF2-40B4-BE49-F238E27FC236}">
                  <a16:creationId xmlns:a16="http://schemas.microsoft.com/office/drawing/2014/main" id="{4F9E7960-9701-4DC9-8CE9-EB1E32BE02B4}"/>
                </a:ext>
              </a:extLst>
            </p:cNvPr>
            <p:cNvSpPr/>
            <p:nvPr/>
          </p:nvSpPr>
          <p:spPr>
            <a:xfrm rot="5400000">
              <a:off x="5756258" y="1919532"/>
              <a:ext cx="1943721" cy="645101"/>
            </a:xfrm>
            <a:prstGeom prst="rect">
              <a:avLst/>
            </a:prstGeom>
            <a:solidFill>
              <a:sysClr val="window" lastClr="FFFFFF"/>
            </a:solidFill>
            <a:ln w="3175" cap="flat" cmpd="sng" algn="ctr">
              <a:solidFill>
                <a:sysClr val="windowText" lastClr="000000"/>
              </a:solidFill>
              <a:prstDash val="dash"/>
            </a:ln>
            <a:effectLst/>
          </p:spPr>
          <p:txBody>
            <a:bodyPr vert="vert270" tIns="0" rtlCol="0" anchor="t"/>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Advanced Analytics</a:t>
              </a:r>
            </a:p>
          </p:txBody>
        </p:sp>
        <p:sp>
          <p:nvSpPr>
            <p:cNvPr id="40" name="Rectangle 39">
              <a:extLst>
                <a:ext uri="{FF2B5EF4-FFF2-40B4-BE49-F238E27FC236}">
                  <a16:creationId xmlns:a16="http://schemas.microsoft.com/office/drawing/2014/main" id="{209F1377-7BC2-40FF-8FE1-F396C8875562}"/>
                </a:ext>
              </a:extLst>
            </p:cNvPr>
            <p:cNvSpPr/>
            <p:nvPr/>
          </p:nvSpPr>
          <p:spPr>
            <a:xfrm rot="5400000">
              <a:off x="6637462" y="1941222"/>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Statistical Modelling</a:t>
              </a:r>
            </a:p>
          </p:txBody>
        </p:sp>
        <p:sp>
          <p:nvSpPr>
            <p:cNvPr id="41" name="Rectangle 40">
              <a:extLst>
                <a:ext uri="{FF2B5EF4-FFF2-40B4-BE49-F238E27FC236}">
                  <a16:creationId xmlns:a16="http://schemas.microsoft.com/office/drawing/2014/main" id="{E42B995E-B232-4FB6-8520-9667C32D58CE}"/>
                </a:ext>
              </a:extLst>
            </p:cNvPr>
            <p:cNvSpPr/>
            <p:nvPr/>
          </p:nvSpPr>
          <p:spPr>
            <a:xfrm rot="5400000">
              <a:off x="6574056" y="2252066"/>
              <a:ext cx="318728"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Natural Language Processing</a:t>
              </a:r>
            </a:p>
          </p:txBody>
        </p:sp>
        <p:sp>
          <p:nvSpPr>
            <p:cNvPr id="42" name="Rectangle 41">
              <a:extLst>
                <a:ext uri="{FF2B5EF4-FFF2-40B4-BE49-F238E27FC236}">
                  <a16:creationId xmlns:a16="http://schemas.microsoft.com/office/drawing/2014/main" id="{8304938E-965B-42FA-8724-9B5FC5A8A51D}"/>
                </a:ext>
              </a:extLst>
            </p:cNvPr>
            <p:cNvSpPr/>
            <p:nvPr/>
          </p:nvSpPr>
          <p:spPr>
            <a:xfrm rot="5400000">
              <a:off x="6637462" y="1446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Predictive &amp; Prescriptive</a:t>
              </a:r>
            </a:p>
          </p:txBody>
        </p:sp>
        <p:sp>
          <p:nvSpPr>
            <p:cNvPr id="43" name="Rectangle 42">
              <a:extLst>
                <a:ext uri="{FF2B5EF4-FFF2-40B4-BE49-F238E27FC236}">
                  <a16:creationId xmlns:a16="http://schemas.microsoft.com/office/drawing/2014/main" id="{419965BD-EEB7-48F1-BA6D-9D423D4DC365}"/>
                </a:ext>
              </a:extLst>
            </p:cNvPr>
            <p:cNvSpPr/>
            <p:nvPr/>
          </p:nvSpPr>
          <p:spPr>
            <a:xfrm rot="5400000">
              <a:off x="6632158" y="2562909"/>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Cognitive</a:t>
              </a:r>
            </a:p>
          </p:txBody>
        </p:sp>
        <p:sp>
          <p:nvSpPr>
            <p:cNvPr id="44" name="Rectangle 43">
              <a:extLst>
                <a:ext uri="{FF2B5EF4-FFF2-40B4-BE49-F238E27FC236}">
                  <a16:creationId xmlns:a16="http://schemas.microsoft.com/office/drawing/2014/main" id="{2C29B95F-4B51-4E08-B357-4E42C71CBCAE}"/>
                </a:ext>
              </a:extLst>
            </p:cNvPr>
            <p:cNvSpPr/>
            <p:nvPr/>
          </p:nvSpPr>
          <p:spPr>
            <a:xfrm rot="5400000">
              <a:off x="6632158" y="1693785"/>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Data Discovery</a:t>
              </a:r>
            </a:p>
          </p:txBody>
        </p:sp>
        <p:sp>
          <p:nvSpPr>
            <p:cNvPr id="45" name="Rectangle 44">
              <a:extLst>
                <a:ext uri="{FF2B5EF4-FFF2-40B4-BE49-F238E27FC236}">
                  <a16:creationId xmlns:a16="http://schemas.microsoft.com/office/drawing/2014/main" id="{59EFBD2B-9178-481F-8A62-4457E1BC8645}"/>
                </a:ext>
              </a:extLst>
            </p:cNvPr>
            <p:cNvSpPr/>
            <p:nvPr/>
          </p:nvSpPr>
          <p:spPr>
            <a:xfrm rot="5400000">
              <a:off x="6637462" y="2810346"/>
              <a:ext cx="19191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Machine Learning</a:t>
              </a:r>
            </a:p>
          </p:txBody>
        </p:sp>
        <p:sp>
          <p:nvSpPr>
            <p:cNvPr id="46" name="Rectangle 45">
              <a:extLst>
                <a:ext uri="{FF2B5EF4-FFF2-40B4-BE49-F238E27FC236}">
                  <a16:creationId xmlns:a16="http://schemas.microsoft.com/office/drawing/2014/main" id="{4E7F8F5F-CBDE-48DB-A5C0-3E71068F096E}"/>
                </a:ext>
              </a:extLst>
            </p:cNvPr>
            <p:cNvSpPr/>
            <p:nvPr/>
          </p:nvSpPr>
          <p:spPr>
            <a:xfrm rot="5400000">
              <a:off x="5905592" y="2804621"/>
              <a:ext cx="180469" cy="56715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50" kern="0" dirty="0">
                  <a:solidFill>
                    <a:prstClr val="black"/>
                  </a:solidFill>
                  <a:latin typeface="Calibri" charset="0"/>
                  <a:ea typeface="Calibri" charset="0"/>
                  <a:cs typeface="Calibri" charset="0"/>
                </a:rPr>
                <a:t>Ad-Hoc Analysis</a:t>
              </a:r>
            </a:p>
          </p:txBody>
        </p:sp>
        <p:sp>
          <p:nvSpPr>
            <p:cNvPr id="47" name="Rectangle 46">
              <a:extLst>
                <a:ext uri="{FF2B5EF4-FFF2-40B4-BE49-F238E27FC236}">
                  <a16:creationId xmlns:a16="http://schemas.microsoft.com/office/drawing/2014/main" id="{F79E6B37-D1E5-4BE6-81DC-F22F2BD07797}"/>
                </a:ext>
              </a:extLst>
            </p:cNvPr>
            <p:cNvSpPr/>
            <p:nvPr/>
          </p:nvSpPr>
          <p:spPr>
            <a:xfrm rot="5400000">
              <a:off x="6248730" y="2678601"/>
              <a:ext cx="225388" cy="137848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Business Rules</a:t>
              </a:r>
            </a:p>
          </p:txBody>
        </p:sp>
        <p:pic>
          <p:nvPicPr>
            <p:cNvPr id="48" name="Picture 47">
              <a:extLst>
                <a:ext uri="{FF2B5EF4-FFF2-40B4-BE49-F238E27FC236}">
                  <a16:creationId xmlns:a16="http://schemas.microsoft.com/office/drawing/2014/main" id="{3F551EE6-E4F6-48B6-8617-056410C523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8435" y="3279367"/>
              <a:ext cx="172268" cy="172268"/>
            </a:xfrm>
            <a:prstGeom prst="rect">
              <a:avLst/>
            </a:prstGeom>
          </p:spPr>
        </p:pic>
        <p:sp>
          <p:nvSpPr>
            <p:cNvPr id="49" name="Rectangle 48">
              <a:extLst>
                <a:ext uri="{FF2B5EF4-FFF2-40B4-BE49-F238E27FC236}">
                  <a16:creationId xmlns:a16="http://schemas.microsoft.com/office/drawing/2014/main" id="{A9D2E531-B03F-4F9D-A3CC-683E25F88F0C}"/>
                </a:ext>
              </a:extLst>
            </p:cNvPr>
            <p:cNvSpPr/>
            <p:nvPr/>
          </p:nvSpPr>
          <p:spPr>
            <a:xfrm rot="5400000">
              <a:off x="1773327" y="2018516"/>
              <a:ext cx="2185316" cy="66466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Raw Zone</a:t>
              </a:r>
            </a:p>
          </p:txBody>
        </p:sp>
        <p:sp>
          <p:nvSpPr>
            <p:cNvPr id="50" name="Rectangle 49">
              <a:extLst>
                <a:ext uri="{FF2B5EF4-FFF2-40B4-BE49-F238E27FC236}">
                  <a16:creationId xmlns:a16="http://schemas.microsoft.com/office/drawing/2014/main" id="{CE42B5B8-F4AA-4409-BA37-B49ECFB6CD5F}"/>
                </a:ext>
              </a:extLst>
            </p:cNvPr>
            <p:cNvSpPr/>
            <p:nvPr/>
          </p:nvSpPr>
          <p:spPr>
            <a:xfrm rot="5400000">
              <a:off x="1655413" y="3138315"/>
              <a:ext cx="127775" cy="48261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Adapters</a:t>
              </a:r>
            </a:p>
          </p:txBody>
        </p:sp>
        <p:sp>
          <p:nvSpPr>
            <p:cNvPr id="51" name="Rectangle 50">
              <a:extLst>
                <a:ext uri="{FF2B5EF4-FFF2-40B4-BE49-F238E27FC236}">
                  <a16:creationId xmlns:a16="http://schemas.microsoft.com/office/drawing/2014/main" id="{7079AF9D-F6E6-48B9-BB8C-B71338455F5D}"/>
                </a:ext>
              </a:extLst>
            </p:cNvPr>
            <p:cNvSpPr/>
            <p:nvPr/>
          </p:nvSpPr>
          <p:spPr>
            <a:xfrm rot="5400000">
              <a:off x="7425315" y="1275277"/>
              <a:ext cx="1064357" cy="1201501"/>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Data Analytics as a Service</a:t>
              </a:r>
            </a:p>
          </p:txBody>
        </p:sp>
        <p:sp>
          <p:nvSpPr>
            <p:cNvPr id="52" name="Rectangle 51">
              <a:extLst>
                <a:ext uri="{FF2B5EF4-FFF2-40B4-BE49-F238E27FC236}">
                  <a16:creationId xmlns:a16="http://schemas.microsoft.com/office/drawing/2014/main" id="{0A39E1F0-967B-4F20-8018-F0575390319C}"/>
                </a:ext>
              </a:extLst>
            </p:cNvPr>
            <p:cNvSpPr/>
            <p:nvPr/>
          </p:nvSpPr>
          <p:spPr>
            <a:xfrm rot="5400000">
              <a:off x="7425668" y="2401712"/>
              <a:ext cx="1051920" cy="1201501"/>
            </a:xfrm>
            <a:prstGeom prst="rect">
              <a:avLst/>
            </a:prstGeom>
            <a:solidFill>
              <a:sysClr val="window" lastClr="FFFFFF"/>
            </a:solidFill>
            <a:ln w="6350" cap="flat" cmpd="sng" algn="ctr">
              <a:noFill/>
              <a:prstDash val="solid"/>
            </a:ln>
            <a:effectLst/>
          </p:spPr>
          <p:txBody>
            <a:bodyPr vert="vert270" rtlCol="0" anchor="t" anchorCtr="0"/>
            <a:lstStyle/>
            <a:p>
              <a:pPr algn="ctr" defTabSz="514313"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Analytic as a service APIs </a:t>
              </a:r>
            </a:p>
          </p:txBody>
        </p:sp>
        <p:sp>
          <p:nvSpPr>
            <p:cNvPr id="53" name="Rectangle 52">
              <a:extLst>
                <a:ext uri="{FF2B5EF4-FFF2-40B4-BE49-F238E27FC236}">
                  <a16:creationId xmlns:a16="http://schemas.microsoft.com/office/drawing/2014/main" id="{F6FAE622-49BB-4330-8EAF-B3344E2D30F2}"/>
                </a:ext>
              </a:extLst>
            </p:cNvPr>
            <p:cNvSpPr/>
            <p:nvPr/>
          </p:nvSpPr>
          <p:spPr>
            <a:xfrm rot="5400000">
              <a:off x="7549475" y="2567207"/>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Text</a:t>
              </a:r>
            </a:p>
          </p:txBody>
        </p:sp>
        <p:sp>
          <p:nvSpPr>
            <p:cNvPr id="54" name="Rectangle 53">
              <a:extLst>
                <a:ext uri="{FF2B5EF4-FFF2-40B4-BE49-F238E27FC236}">
                  <a16:creationId xmlns:a16="http://schemas.microsoft.com/office/drawing/2014/main" id="{ABBBB977-3ACD-4D73-9D73-B05D88F09AC2}"/>
                </a:ext>
              </a:extLst>
            </p:cNvPr>
            <p:cNvSpPr/>
            <p:nvPr/>
          </p:nvSpPr>
          <p:spPr>
            <a:xfrm rot="5400000">
              <a:off x="8123774" y="2567206"/>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Vision</a:t>
              </a:r>
            </a:p>
          </p:txBody>
        </p:sp>
        <p:sp>
          <p:nvSpPr>
            <p:cNvPr id="55" name="Rectangle 54">
              <a:extLst>
                <a:ext uri="{FF2B5EF4-FFF2-40B4-BE49-F238E27FC236}">
                  <a16:creationId xmlns:a16="http://schemas.microsoft.com/office/drawing/2014/main" id="{F9F908FC-A123-4677-AE5B-BCE4C9D87986}"/>
                </a:ext>
              </a:extLst>
            </p:cNvPr>
            <p:cNvSpPr/>
            <p:nvPr/>
          </p:nvSpPr>
          <p:spPr>
            <a:xfrm rot="5400000">
              <a:off x="8123775" y="2837271"/>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Emotion</a:t>
              </a:r>
            </a:p>
          </p:txBody>
        </p:sp>
        <p:sp>
          <p:nvSpPr>
            <p:cNvPr id="56" name="Rectangle 55">
              <a:extLst>
                <a:ext uri="{FF2B5EF4-FFF2-40B4-BE49-F238E27FC236}">
                  <a16:creationId xmlns:a16="http://schemas.microsoft.com/office/drawing/2014/main" id="{B4747663-5ACF-4CBA-A7CD-C8B241D70F65}"/>
                </a:ext>
              </a:extLst>
            </p:cNvPr>
            <p:cNvSpPr/>
            <p:nvPr/>
          </p:nvSpPr>
          <p:spPr>
            <a:xfrm rot="5400000">
              <a:off x="7549477" y="2833798"/>
              <a:ext cx="225383"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480" kern="0" dirty="0">
                  <a:solidFill>
                    <a:prstClr val="black"/>
                  </a:solidFill>
                  <a:latin typeface="Calibri" charset="0"/>
                  <a:ea typeface="Calibri" charset="0"/>
                  <a:cs typeface="Calibri" charset="0"/>
                </a:rPr>
                <a:t>Recommend</a:t>
              </a:r>
            </a:p>
          </p:txBody>
        </p:sp>
        <p:sp>
          <p:nvSpPr>
            <p:cNvPr id="57" name="Rectangle 56">
              <a:extLst>
                <a:ext uri="{FF2B5EF4-FFF2-40B4-BE49-F238E27FC236}">
                  <a16:creationId xmlns:a16="http://schemas.microsoft.com/office/drawing/2014/main" id="{D50717CB-3B94-4F9A-B202-E128D1314BEE}"/>
                </a:ext>
              </a:extLst>
            </p:cNvPr>
            <p:cNvSpPr/>
            <p:nvPr/>
          </p:nvSpPr>
          <p:spPr>
            <a:xfrm rot="5400000">
              <a:off x="7549475" y="3100390"/>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Bot</a:t>
              </a:r>
            </a:p>
          </p:txBody>
        </p:sp>
        <p:sp>
          <p:nvSpPr>
            <p:cNvPr id="58" name="Rectangle 57">
              <a:extLst>
                <a:ext uri="{FF2B5EF4-FFF2-40B4-BE49-F238E27FC236}">
                  <a16:creationId xmlns:a16="http://schemas.microsoft.com/office/drawing/2014/main" id="{78FE8404-FC6F-418F-856D-0F5FB4506221}"/>
                </a:ext>
              </a:extLst>
            </p:cNvPr>
            <p:cNvSpPr/>
            <p:nvPr/>
          </p:nvSpPr>
          <p:spPr>
            <a:xfrm rot="5400000">
              <a:off x="8123773" y="3094369"/>
              <a:ext cx="225384" cy="534907"/>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Speech</a:t>
              </a:r>
            </a:p>
          </p:txBody>
        </p:sp>
        <p:sp>
          <p:nvSpPr>
            <p:cNvPr id="59" name="Rectangle 58">
              <a:extLst>
                <a:ext uri="{FF2B5EF4-FFF2-40B4-BE49-F238E27FC236}">
                  <a16:creationId xmlns:a16="http://schemas.microsoft.com/office/drawing/2014/main" id="{BD3422BE-33F8-49C8-B81D-EE6693D8BC3F}"/>
                </a:ext>
              </a:extLst>
            </p:cNvPr>
            <p:cNvSpPr/>
            <p:nvPr/>
          </p:nvSpPr>
          <p:spPr>
            <a:xfrm>
              <a:off x="3424202" y="993575"/>
              <a:ext cx="2042759" cy="2624255"/>
            </a:xfrm>
            <a:prstGeom prst="rect">
              <a:avLst/>
            </a:prstGeom>
            <a:solidFill>
              <a:sysClr val="window" lastClr="FFFFFF">
                <a:alpha val="80000"/>
              </a:sysClr>
            </a:solidFill>
            <a:ln w="6350" cap="flat" cmpd="sng" algn="ctr">
              <a:solidFill>
                <a:srgbClr val="5B9BD5"/>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solidFill>
                  <a:latin typeface="Calibri" charset="0"/>
                  <a:ea typeface="Calibri" charset="0"/>
                  <a:cs typeface="Calibri" charset="0"/>
                </a:rPr>
                <a:t>Data Stores</a:t>
              </a:r>
            </a:p>
          </p:txBody>
        </p:sp>
        <p:sp>
          <p:nvSpPr>
            <p:cNvPr id="60" name="Rectangle 59">
              <a:extLst>
                <a:ext uri="{FF2B5EF4-FFF2-40B4-BE49-F238E27FC236}">
                  <a16:creationId xmlns:a16="http://schemas.microsoft.com/office/drawing/2014/main" id="{0C1E3D1E-BD84-43E2-B51D-154EB487F046}"/>
                </a:ext>
              </a:extLst>
            </p:cNvPr>
            <p:cNvSpPr/>
            <p:nvPr/>
          </p:nvSpPr>
          <p:spPr>
            <a:xfrm>
              <a:off x="797102" y="933810"/>
              <a:ext cx="215636" cy="3294021"/>
            </a:xfrm>
            <a:prstGeom prst="rect">
              <a:avLst/>
            </a:prstGeom>
            <a:solidFill>
              <a:schemeClr val="bg1">
                <a:lumMod val="50000"/>
              </a:schemeClr>
            </a:solidFill>
            <a:ln w="6350" cap="flat" cmpd="sng" algn="ctr">
              <a:no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prstClr val="black"/>
                  </a:solidFill>
                  <a:latin typeface="Calibri" charset="0"/>
                  <a:ea typeface="Calibri" charset="0"/>
                  <a:cs typeface="Calibri" charset="0"/>
                </a:rPr>
                <a:t>SYSTEMS OF INTELLIGENCE </a:t>
              </a:r>
            </a:p>
          </p:txBody>
        </p:sp>
        <p:sp>
          <p:nvSpPr>
            <p:cNvPr id="61" name="Rectangle 60">
              <a:extLst>
                <a:ext uri="{FF2B5EF4-FFF2-40B4-BE49-F238E27FC236}">
                  <a16:creationId xmlns:a16="http://schemas.microsoft.com/office/drawing/2014/main" id="{49B2C1C6-A291-4582-B13C-B4430046C873}"/>
                </a:ext>
              </a:extLst>
            </p:cNvPr>
            <p:cNvSpPr/>
            <p:nvPr/>
          </p:nvSpPr>
          <p:spPr>
            <a:xfrm>
              <a:off x="335302" y="933810"/>
              <a:ext cx="216863" cy="3294021"/>
            </a:xfrm>
            <a:prstGeom prst="rect">
              <a:avLst/>
            </a:prstGeom>
            <a:solidFill>
              <a:sysClr val="window" lastClr="FFFFFF">
                <a:lumMod val="75000"/>
              </a:sysClr>
            </a:solidFill>
            <a:ln w="6350" cap="flat" cmpd="sng" algn="ctr">
              <a:no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prstClr val="black"/>
                  </a:solidFill>
                  <a:latin typeface="Calibri" charset="0"/>
                  <a:ea typeface="Calibri" charset="0"/>
                  <a:cs typeface="Calibri" charset="0"/>
                </a:rPr>
                <a:t>SYSTEMS OF ENGAGEMENT</a:t>
              </a:r>
            </a:p>
          </p:txBody>
        </p:sp>
        <p:sp>
          <p:nvSpPr>
            <p:cNvPr id="62" name="Rectangle 61">
              <a:extLst>
                <a:ext uri="{FF2B5EF4-FFF2-40B4-BE49-F238E27FC236}">
                  <a16:creationId xmlns:a16="http://schemas.microsoft.com/office/drawing/2014/main" id="{BD263483-2C49-4E2A-94D2-0EE380FAAE8F}"/>
                </a:ext>
              </a:extLst>
            </p:cNvPr>
            <p:cNvSpPr/>
            <p:nvPr/>
          </p:nvSpPr>
          <p:spPr>
            <a:xfrm>
              <a:off x="566815" y="933810"/>
              <a:ext cx="215636" cy="3294021"/>
            </a:xfrm>
            <a:prstGeom prst="rect">
              <a:avLst/>
            </a:prstGeom>
            <a:solidFill>
              <a:sysClr val="window" lastClr="FFFFFF">
                <a:lumMod val="65000"/>
              </a:sysClr>
            </a:solidFill>
            <a:ln w="6350" cap="flat" cmpd="sng" algn="ctr">
              <a:no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prstClr val="black"/>
                  </a:solidFill>
                  <a:latin typeface="Calibri" charset="0"/>
                  <a:ea typeface="Calibri" charset="0"/>
                  <a:cs typeface="Calibri" charset="0"/>
                </a:rPr>
                <a:t>SYSTEMS OF RECORD</a:t>
              </a:r>
            </a:p>
          </p:txBody>
        </p:sp>
        <p:grpSp>
          <p:nvGrpSpPr>
            <p:cNvPr id="63" name="Group 62">
              <a:extLst>
                <a:ext uri="{FF2B5EF4-FFF2-40B4-BE49-F238E27FC236}">
                  <a16:creationId xmlns:a16="http://schemas.microsoft.com/office/drawing/2014/main" id="{F3950A42-4882-4E80-B5A6-A8BE4BABE264}"/>
                </a:ext>
              </a:extLst>
            </p:cNvPr>
            <p:cNvGrpSpPr/>
            <p:nvPr/>
          </p:nvGrpSpPr>
          <p:grpSpPr>
            <a:xfrm>
              <a:off x="261587" y="4058742"/>
              <a:ext cx="814824" cy="772483"/>
              <a:chOff x="375314" y="4085065"/>
              <a:chExt cx="678358" cy="645685"/>
            </a:xfrm>
          </p:grpSpPr>
          <p:sp>
            <p:nvSpPr>
              <p:cNvPr id="145" name="Oval 144">
                <a:extLst>
                  <a:ext uri="{FF2B5EF4-FFF2-40B4-BE49-F238E27FC236}">
                    <a16:creationId xmlns:a16="http://schemas.microsoft.com/office/drawing/2014/main" id="{6825E1FD-D764-4138-937E-F28B114AAF2C}"/>
                  </a:ext>
                </a:extLst>
              </p:cNvPr>
              <p:cNvSpPr/>
              <p:nvPr/>
            </p:nvSpPr>
            <p:spPr>
              <a:xfrm>
                <a:off x="390227" y="4085065"/>
                <a:ext cx="637560" cy="645685"/>
              </a:xfrm>
              <a:prstGeom prst="ellipse">
                <a:avLst/>
              </a:prstGeom>
              <a:solidFill>
                <a:srgbClr val="959595">
                  <a:lumMod val="40000"/>
                  <a:lumOff val="60000"/>
                </a:srgbClr>
              </a:solidFill>
              <a:ln w="9525" cap="flat" cmpd="sng" algn="ctr">
                <a:solidFill>
                  <a:sysClr val="windowText" lastClr="000000"/>
                </a:solidFill>
                <a:prstDash val="dash"/>
              </a:ln>
              <a:effectLst>
                <a:outerShdw blurRad="40000" dist="20000" dir="5400000" rotWithShape="0">
                  <a:srgbClr val="000000">
                    <a:alpha val="38000"/>
                  </a:srgbClr>
                </a:outerShdw>
              </a:effectLst>
            </p:spPr>
            <p:txBody>
              <a:bodyPr rtlCol="0" anchor="ctr"/>
              <a:lstStyle/>
              <a:p>
                <a:pPr algn="ctr" defTabSz="514313" eaLnBrk="1" fontAlgn="auto" hangingPunct="1">
                  <a:spcBef>
                    <a:spcPts val="0"/>
                  </a:spcBef>
                  <a:spcAft>
                    <a:spcPts val="0"/>
                  </a:spcAft>
                  <a:defRPr/>
                </a:pPr>
                <a:endParaRPr lang="en-US" sz="900" kern="0" dirty="0">
                  <a:solidFill>
                    <a:prstClr val="white"/>
                  </a:solidFill>
                  <a:latin typeface="Calibri" charset="0"/>
                  <a:ea typeface="Calibri" charset="0"/>
                  <a:cs typeface="Calibri" charset="0"/>
                </a:endParaRPr>
              </a:p>
            </p:txBody>
          </p:sp>
          <p:sp>
            <p:nvSpPr>
              <p:cNvPr id="146" name="TextBox 145">
                <a:extLst>
                  <a:ext uri="{FF2B5EF4-FFF2-40B4-BE49-F238E27FC236}">
                    <a16:creationId xmlns:a16="http://schemas.microsoft.com/office/drawing/2014/main" id="{75982375-A818-4B7E-AD71-794B461DAB4D}"/>
                  </a:ext>
                </a:extLst>
              </p:cNvPr>
              <p:cNvSpPr txBox="1"/>
              <p:nvPr/>
            </p:nvSpPr>
            <p:spPr>
              <a:xfrm>
                <a:off x="375314" y="4255507"/>
                <a:ext cx="678358" cy="346746"/>
              </a:xfrm>
              <a:prstGeom prst="rect">
                <a:avLst/>
              </a:prstGeom>
              <a:noFill/>
            </p:spPr>
            <p:txBody>
              <a:bodyPr wrap="square" rtlCol="0">
                <a:spAutoFit/>
              </a:bodyPr>
              <a:lstStyle/>
              <a:p>
                <a:pPr algn="ctr" defTabSz="514313" eaLnBrk="1" hangingPunct="1">
                  <a:defRPr/>
                </a:pPr>
                <a:r>
                  <a:rPr lang="en-US" sz="619" b="1" dirty="0">
                    <a:solidFill>
                      <a:prstClr val="black">
                        <a:lumMod val="75000"/>
                        <a:lumOff val="25000"/>
                      </a:prstClr>
                    </a:solidFill>
                    <a:latin typeface="Calibri" charset="0"/>
                    <a:ea typeface="Calibri" charset="0"/>
                    <a:cs typeface="Calibri" charset="0"/>
                  </a:rPr>
                  <a:t>External </a:t>
                </a:r>
              </a:p>
              <a:p>
                <a:pPr algn="ctr" defTabSz="514313" eaLnBrk="1" hangingPunct="1">
                  <a:defRPr/>
                </a:pPr>
                <a:r>
                  <a:rPr lang="en-US" sz="619" b="1" dirty="0">
                    <a:solidFill>
                      <a:prstClr val="black">
                        <a:lumMod val="75000"/>
                        <a:lumOff val="25000"/>
                      </a:prstClr>
                    </a:solidFill>
                    <a:latin typeface="Calibri" charset="0"/>
                    <a:ea typeface="Calibri" charset="0"/>
                    <a:cs typeface="Calibri" charset="0"/>
                  </a:rPr>
                  <a:t>Data</a:t>
                </a:r>
              </a:p>
            </p:txBody>
          </p:sp>
        </p:grpSp>
        <p:sp>
          <p:nvSpPr>
            <p:cNvPr id="64" name="Rectangle 63">
              <a:extLst>
                <a:ext uri="{FF2B5EF4-FFF2-40B4-BE49-F238E27FC236}">
                  <a16:creationId xmlns:a16="http://schemas.microsoft.com/office/drawing/2014/main" id="{8D36CB66-C255-4924-9693-FEDAF423FB93}"/>
                </a:ext>
              </a:extLst>
            </p:cNvPr>
            <p:cNvSpPr/>
            <p:nvPr/>
          </p:nvSpPr>
          <p:spPr>
            <a:xfrm rot="5400000">
              <a:off x="7594659" y="1404533"/>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Visualization</a:t>
              </a:r>
            </a:p>
          </p:txBody>
        </p:sp>
        <p:sp>
          <p:nvSpPr>
            <p:cNvPr id="65" name="Rectangle 64">
              <a:extLst>
                <a:ext uri="{FF2B5EF4-FFF2-40B4-BE49-F238E27FC236}">
                  <a16:creationId xmlns:a16="http://schemas.microsoft.com/office/drawing/2014/main" id="{2D48E55B-B01F-4901-9431-9D6354E741C7}"/>
                </a:ext>
              </a:extLst>
            </p:cNvPr>
            <p:cNvSpPr/>
            <p:nvPr/>
          </p:nvSpPr>
          <p:spPr>
            <a:xfrm rot="5400000">
              <a:off x="8143144" y="1728616"/>
              <a:ext cx="210423" cy="462870"/>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Self-service</a:t>
              </a:r>
            </a:p>
          </p:txBody>
        </p:sp>
        <p:sp>
          <p:nvSpPr>
            <p:cNvPr id="66" name="Rectangle 65">
              <a:extLst>
                <a:ext uri="{FF2B5EF4-FFF2-40B4-BE49-F238E27FC236}">
                  <a16:creationId xmlns:a16="http://schemas.microsoft.com/office/drawing/2014/main" id="{DF517B32-4781-4E0E-B4EB-22D908D558F4}"/>
                </a:ext>
              </a:extLst>
            </p:cNvPr>
            <p:cNvSpPr/>
            <p:nvPr/>
          </p:nvSpPr>
          <p:spPr>
            <a:xfrm rot="5400000">
              <a:off x="8156912" y="1456607"/>
              <a:ext cx="197640" cy="466755"/>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Portals</a:t>
              </a:r>
            </a:p>
          </p:txBody>
        </p:sp>
        <p:sp>
          <p:nvSpPr>
            <p:cNvPr id="67" name="Rectangle 66">
              <a:extLst>
                <a:ext uri="{FF2B5EF4-FFF2-40B4-BE49-F238E27FC236}">
                  <a16:creationId xmlns:a16="http://schemas.microsoft.com/office/drawing/2014/main" id="{24A54722-003C-494E-8D33-0DB900BD0041}"/>
                </a:ext>
              </a:extLst>
            </p:cNvPr>
            <p:cNvSpPr/>
            <p:nvPr/>
          </p:nvSpPr>
          <p:spPr>
            <a:xfrm rot="5400000">
              <a:off x="7594657" y="1815797"/>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Dashboards</a:t>
              </a:r>
            </a:p>
          </p:txBody>
        </p:sp>
        <p:sp>
          <p:nvSpPr>
            <p:cNvPr id="68" name="Rectangle 67">
              <a:extLst>
                <a:ext uri="{FF2B5EF4-FFF2-40B4-BE49-F238E27FC236}">
                  <a16:creationId xmlns:a16="http://schemas.microsoft.com/office/drawing/2014/main" id="{8826828D-9A97-4008-B3AB-19235EAB39EB}"/>
                </a:ext>
              </a:extLst>
            </p:cNvPr>
            <p:cNvSpPr/>
            <p:nvPr/>
          </p:nvSpPr>
          <p:spPr>
            <a:xfrm rot="5400000">
              <a:off x="7604451" y="2032441"/>
              <a:ext cx="185919" cy="553351"/>
            </a:xfrm>
            <a:prstGeom prst="rect">
              <a:avLst/>
            </a:prstGeom>
            <a:solidFill>
              <a:sysClr val="window" lastClr="FFFFFF"/>
            </a:solidFill>
            <a:ln w="3175" cap="flat" cmpd="sng" algn="ctr">
              <a:solidFill>
                <a:sysClr val="windowText" lastClr="000000"/>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Alerts</a:t>
              </a:r>
            </a:p>
          </p:txBody>
        </p:sp>
        <p:sp>
          <p:nvSpPr>
            <p:cNvPr id="69" name="Rectangle 68">
              <a:extLst>
                <a:ext uri="{FF2B5EF4-FFF2-40B4-BE49-F238E27FC236}">
                  <a16:creationId xmlns:a16="http://schemas.microsoft.com/office/drawing/2014/main" id="{23D115C6-B79F-41B6-815E-7F5B8D785B7F}"/>
                </a:ext>
              </a:extLst>
            </p:cNvPr>
            <p:cNvSpPr/>
            <p:nvPr/>
          </p:nvSpPr>
          <p:spPr>
            <a:xfrm>
              <a:off x="1351920"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lumMod val="75000"/>
                      <a:lumOff val="25000"/>
                    </a:prstClr>
                  </a:solidFill>
                  <a:latin typeface="Calibri" charset="0"/>
                  <a:ea typeface="Calibri" charset="0"/>
                  <a:cs typeface="Calibri" charset="0"/>
                </a:rPr>
                <a:t>Data Management</a:t>
              </a:r>
            </a:p>
          </p:txBody>
        </p:sp>
        <p:sp>
          <p:nvSpPr>
            <p:cNvPr id="70" name="Rectangle 69">
              <a:extLst>
                <a:ext uri="{FF2B5EF4-FFF2-40B4-BE49-F238E27FC236}">
                  <a16:creationId xmlns:a16="http://schemas.microsoft.com/office/drawing/2014/main" id="{3AE9A0BE-5B62-4B2F-A2BA-4455EBFBCDC1}"/>
                </a:ext>
              </a:extLst>
            </p:cNvPr>
            <p:cNvSpPr/>
            <p:nvPr/>
          </p:nvSpPr>
          <p:spPr>
            <a:xfrm>
              <a:off x="1358269" y="3674016"/>
              <a:ext cx="7314659" cy="516567"/>
            </a:xfrm>
            <a:prstGeom prst="rect">
              <a:avLst/>
            </a:prstGeom>
            <a:solidFill>
              <a:sysClr val="window" lastClr="FFFFFF">
                <a:alpha val="80000"/>
              </a:sysClr>
            </a:solidFill>
            <a:ln w="6350" cap="flat" cmpd="sng" algn="ctr">
              <a:no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prstClr val="black">
                      <a:lumMod val="75000"/>
                      <a:lumOff val="25000"/>
                    </a:prstClr>
                  </a:solidFill>
                  <a:latin typeface="Calibri" charset="0"/>
                  <a:ea typeface="Calibri" charset="0"/>
                  <a:cs typeface="Calibri" charset="0"/>
                </a:rPr>
                <a:t>Data Management</a:t>
              </a:r>
            </a:p>
          </p:txBody>
        </p:sp>
        <p:sp>
          <p:nvSpPr>
            <p:cNvPr id="71" name="TextBox 70">
              <a:extLst>
                <a:ext uri="{FF2B5EF4-FFF2-40B4-BE49-F238E27FC236}">
                  <a16:creationId xmlns:a16="http://schemas.microsoft.com/office/drawing/2014/main" id="{370FDDFD-0CA8-4765-9496-B352648E69DF}"/>
                </a:ext>
              </a:extLst>
            </p:cNvPr>
            <p:cNvSpPr txBox="1"/>
            <p:nvPr/>
          </p:nvSpPr>
          <p:spPr>
            <a:xfrm>
              <a:off x="1732964" y="3849086"/>
              <a:ext cx="681131"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Metadata</a:t>
              </a:r>
            </a:p>
          </p:txBody>
        </p:sp>
        <p:sp>
          <p:nvSpPr>
            <p:cNvPr id="72" name="TextBox 71">
              <a:extLst>
                <a:ext uri="{FF2B5EF4-FFF2-40B4-BE49-F238E27FC236}">
                  <a16:creationId xmlns:a16="http://schemas.microsoft.com/office/drawing/2014/main" id="{71C65B1A-A22F-4509-A633-D6477E4EEDBD}"/>
                </a:ext>
              </a:extLst>
            </p:cNvPr>
            <p:cNvSpPr txBox="1"/>
            <p:nvPr/>
          </p:nvSpPr>
          <p:spPr>
            <a:xfrm>
              <a:off x="3451312" y="3849086"/>
              <a:ext cx="560633"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Lineage</a:t>
              </a:r>
            </a:p>
          </p:txBody>
        </p:sp>
        <p:sp>
          <p:nvSpPr>
            <p:cNvPr id="73" name="TextBox 72">
              <a:extLst>
                <a:ext uri="{FF2B5EF4-FFF2-40B4-BE49-F238E27FC236}">
                  <a16:creationId xmlns:a16="http://schemas.microsoft.com/office/drawing/2014/main" id="{FC4C9CAA-85B3-4D55-A737-7CF7C4D9BE72}"/>
                </a:ext>
              </a:extLst>
            </p:cNvPr>
            <p:cNvSpPr txBox="1"/>
            <p:nvPr/>
          </p:nvSpPr>
          <p:spPr>
            <a:xfrm>
              <a:off x="4249177" y="3849086"/>
              <a:ext cx="1010064"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563" kern="0" dirty="0">
                  <a:solidFill>
                    <a:prstClr val="black"/>
                  </a:solidFill>
                  <a:latin typeface="Calibri" charset="0"/>
                  <a:ea typeface="Calibri" charset="0"/>
                  <a:cs typeface="Calibri" charset="0"/>
                </a:rPr>
                <a:t>Data Governance</a:t>
              </a:r>
            </a:p>
          </p:txBody>
        </p:sp>
        <p:sp>
          <p:nvSpPr>
            <p:cNvPr id="74" name="TextBox 73">
              <a:extLst>
                <a:ext uri="{FF2B5EF4-FFF2-40B4-BE49-F238E27FC236}">
                  <a16:creationId xmlns:a16="http://schemas.microsoft.com/office/drawing/2014/main" id="{51FEB045-A5BE-4C86-8324-C03CBFD3E0AE}"/>
                </a:ext>
              </a:extLst>
            </p:cNvPr>
            <p:cNvSpPr txBox="1"/>
            <p:nvPr/>
          </p:nvSpPr>
          <p:spPr>
            <a:xfrm>
              <a:off x="5496478" y="3849086"/>
              <a:ext cx="1143343"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Data Quality</a:t>
              </a:r>
            </a:p>
          </p:txBody>
        </p:sp>
        <p:sp>
          <p:nvSpPr>
            <p:cNvPr id="75" name="TextBox 74">
              <a:extLst>
                <a:ext uri="{FF2B5EF4-FFF2-40B4-BE49-F238E27FC236}">
                  <a16:creationId xmlns:a16="http://schemas.microsoft.com/office/drawing/2014/main" id="{875C5EF4-AB07-4A0B-9D7A-AF116D06FF60}"/>
                </a:ext>
              </a:extLst>
            </p:cNvPr>
            <p:cNvSpPr txBox="1"/>
            <p:nvPr/>
          </p:nvSpPr>
          <p:spPr>
            <a:xfrm>
              <a:off x="6877052" y="3849086"/>
              <a:ext cx="1626869"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Master Data Management</a:t>
              </a:r>
            </a:p>
          </p:txBody>
        </p:sp>
        <p:sp>
          <p:nvSpPr>
            <p:cNvPr id="76" name="TextBox 75">
              <a:extLst>
                <a:ext uri="{FF2B5EF4-FFF2-40B4-BE49-F238E27FC236}">
                  <a16:creationId xmlns:a16="http://schemas.microsoft.com/office/drawing/2014/main" id="{A70E3E10-5A56-4EC2-A2E5-74F07E0A1029}"/>
                </a:ext>
              </a:extLst>
            </p:cNvPr>
            <p:cNvSpPr txBox="1"/>
            <p:nvPr/>
          </p:nvSpPr>
          <p:spPr>
            <a:xfrm>
              <a:off x="2651329" y="3849086"/>
              <a:ext cx="562749"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563" kern="0" dirty="0">
                  <a:solidFill>
                    <a:prstClr val="black"/>
                  </a:solidFill>
                  <a:latin typeface="Calibri" charset="0"/>
                  <a:ea typeface="Calibri" charset="0"/>
                  <a:cs typeface="Calibri" charset="0"/>
                </a:rPr>
                <a:t>Tagging</a:t>
              </a:r>
            </a:p>
          </p:txBody>
        </p:sp>
        <p:sp>
          <p:nvSpPr>
            <p:cNvPr id="77" name="Rectangle 76">
              <a:extLst>
                <a:ext uri="{FF2B5EF4-FFF2-40B4-BE49-F238E27FC236}">
                  <a16:creationId xmlns:a16="http://schemas.microsoft.com/office/drawing/2014/main" id="{8629D3E8-2BE8-4110-8A20-A819E2CF7FEE}"/>
                </a:ext>
              </a:extLst>
            </p:cNvPr>
            <p:cNvSpPr/>
            <p:nvPr/>
          </p:nvSpPr>
          <p:spPr>
            <a:xfrm rot="5400000">
              <a:off x="4826121" y="761891"/>
              <a:ext cx="368483" cy="7312431"/>
            </a:xfrm>
            <a:prstGeom prst="rect">
              <a:avLst/>
            </a:prstGeom>
            <a:solidFill>
              <a:sysClr val="window" lastClr="FFFFFF">
                <a:alpha val="80000"/>
              </a:sysClr>
            </a:solidFill>
            <a:ln w="6350" cap="flat" cmpd="sng" algn="ctr">
              <a:no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619" b="1" kern="0" dirty="0">
                  <a:solidFill>
                    <a:prstClr val="black">
                      <a:lumMod val="75000"/>
                      <a:lumOff val="25000"/>
                    </a:prstClr>
                  </a:solidFill>
                  <a:latin typeface="Calibri" charset="0"/>
                  <a:ea typeface="Calibri" charset="0"/>
                  <a:cs typeface="Calibri" charset="0"/>
                </a:rPr>
                <a:t>Security</a:t>
              </a:r>
            </a:p>
          </p:txBody>
        </p:sp>
        <p:sp>
          <p:nvSpPr>
            <p:cNvPr id="78" name="TextBox 77">
              <a:extLst>
                <a:ext uri="{FF2B5EF4-FFF2-40B4-BE49-F238E27FC236}">
                  <a16:creationId xmlns:a16="http://schemas.microsoft.com/office/drawing/2014/main" id="{B54ECFF6-6881-41B2-9916-0B01FCB7E8CA}"/>
                </a:ext>
              </a:extLst>
            </p:cNvPr>
            <p:cNvSpPr txBox="1"/>
            <p:nvPr/>
          </p:nvSpPr>
          <p:spPr>
            <a:xfrm>
              <a:off x="5307247" y="4292921"/>
              <a:ext cx="760598"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Authorization</a:t>
              </a:r>
            </a:p>
          </p:txBody>
        </p:sp>
        <p:sp>
          <p:nvSpPr>
            <p:cNvPr id="79" name="Rectangle 78">
              <a:extLst>
                <a:ext uri="{FF2B5EF4-FFF2-40B4-BE49-F238E27FC236}">
                  <a16:creationId xmlns:a16="http://schemas.microsoft.com/office/drawing/2014/main" id="{7A66763D-43AA-4A63-86FD-B209D59500FE}"/>
                </a:ext>
              </a:extLst>
            </p:cNvPr>
            <p:cNvSpPr/>
            <p:nvPr/>
          </p:nvSpPr>
          <p:spPr>
            <a:xfrm>
              <a:off x="3508868" y="1198263"/>
              <a:ext cx="1869803" cy="2339399"/>
            </a:xfrm>
            <a:prstGeom prst="rect">
              <a:avLst/>
            </a:prstGeom>
            <a:solidFill>
              <a:sysClr val="window" lastClr="FFFFFF"/>
            </a:solidFill>
            <a:ln w="38100" cap="flat" cmpd="sng" algn="ctr">
              <a:no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563" b="1" kern="0" dirty="0">
                <a:solidFill>
                  <a:prstClr val="black"/>
                </a:solidFill>
                <a:latin typeface="Calibri" charset="0"/>
                <a:ea typeface="Calibri" charset="0"/>
                <a:cs typeface="Calibri" charset="0"/>
              </a:endParaRPr>
            </a:p>
          </p:txBody>
        </p:sp>
        <p:sp>
          <p:nvSpPr>
            <p:cNvPr id="80" name="TextBox 79">
              <a:extLst>
                <a:ext uri="{FF2B5EF4-FFF2-40B4-BE49-F238E27FC236}">
                  <a16:creationId xmlns:a16="http://schemas.microsoft.com/office/drawing/2014/main" id="{637DC7BF-ED0A-4DD4-8BB4-DA7B09234DF3}"/>
                </a:ext>
              </a:extLst>
            </p:cNvPr>
            <p:cNvSpPr txBox="1"/>
            <p:nvPr/>
          </p:nvSpPr>
          <p:spPr>
            <a:xfrm>
              <a:off x="3917141" y="4292921"/>
              <a:ext cx="806168"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Authentication</a:t>
              </a:r>
            </a:p>
          </p:txBody>
        </p:sp>
        <p:sp>
          <p:nvSpPr>
            <p:cNvPr id="81" name="TextBox 80">
              <a:extLst>
                <a:ext uri="{FF2B5EF4-FFF2-40B4-BE49-F238E27FC236}">
                  <a16:creationId xmlns:a16="http://schemas.microsoft.com/office/drawing/2014/main" id="{D9DD70A1-F548-4587-90AE-9FC606FB9101}"/>
                </a:ext>
              </a:extLst>
            </p:cNvPr>
            <p:cNvSpPr txBox="1"/>
            <p:nvPr/>
          </p:nvSpPr>
          <p:spPr>
            <a:xfrm>
              <a:off x="2688074" y="4292921"/>
              <a:ext cx="646673"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Key Mgmt.</a:t>
              </a:r>
            </a:p>
          </p:txBody>
        </p:sp>
        <p:sp>
          <p:nvSpPr>
            <p:cNvPr id="82" name="Rectangle 81">
              <a:extLst>
                <a:ext uri="{FF2B5EF4-FFF2-40B4-BE49-F238E27FC236}">
                  <a16:creationId xmlns:a16="http://schemas.microsoft.com/office/drawing/2014/main" id="{5AABF3B3-F6AE-408D-A58D-62298960654B}"/>
                </a:ext>
              </a:extLst>
            </p:cNvPr>
            <p:cNvSpPr/>
            <p:nvPr/>
          </p:nvSpPr>
          <p:spPr>
            <a:xfrm rot="5400000">
              <a:off x="3907105" y="1914182"/>
              <a:ext cx="493952" cy="1178739"/>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Enriched </a:t>
              </a:r>
            </a:p>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Zone</a:t>
              </a:r>
            </a:p>
          </p:txBody>
        </p:sp>
        <p:sp>
          <p:nvSpPr>
            <p:cNvPr id="83" name="Rectangle 82">
              <a:extLst>
                <a:ext uri="{FF2B5EF4-FFF2-40B4-BE49-F238E27FC236}">
                  <a16:creationId xmlns:a16="http://schemas.microsoft.com/office/drawing/2014/main" id="{2B147A6F-A4D8-4B8B-B24B-1D904D5EE8F8}"/>
                </a:ext>
              </a:extLst>
            </p:cNvPr>
            <p:cNvSpPr/>
            <p:nvPr/>
          </p:nvSpPr>
          <p:spPr>
            <a:xfrm rot="5400000">
              <a:off x="4281094" y="2426477"/>
              <a:ext cx="324479" cy="1783643"/>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Archival Zone</a:t>
              </a:r>
            </a:p>
          </p:txBody>
        </p:sp>
        <p:sp>
          <p:nvSpPr>
            <p:cNvPr id="84" name="Rectangle 83">
              <a:extLst>
                <a:ext uri="{FF2B5EF4-FFF2-40B4-BE49-F238E27FC236}">
                  <a16:creationId xmlns:a16="http://schemas.microsoft.com/office/drawing/2014/main" id="{F229DE08-A58B-495C-96BB-884660108231}"/>
                </a:ext>
              </a:extLst>
            </p:cNvPr>
            <p:cNvSpPr/>
            <p:nvPr/>
          </p:nvSpPr>
          <p:spPr>
            <a:xfrm rot="5400000">
              <a:off x="3677761" y="1149487"/>
              <a:ext cx="950761" cy="1176857"/>
            </a:xfrm>
            <a:prstGeom prst="rect">
              <a:avLst/>
            </a:prstGeom>
            <a:solidFill>
              <a:sysClr val="window" lastClr="FFFFFF"/>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Refined</a:t>
              </a:r>
            </a:p>
            <a:p>
              <a:pPr algn="ctr" defTabSz="462881" eaLnBrk="1" fontAlgn="auto" hangingPunct="1">
                <a:spcBef>
                  <a:spcPts val="0"/>
                </a:spcBef>
                <a:spcAft>
                  <a:spcPts val="0"/>
                </a:spcAft>
                <a:defRPr/>
              </a:pPr>
              <a:r>
                <a:rPr lang="en-US" sz="563" b="1" kern="0" dirty="0">
                  <a:solidFill>
                    <a:prstClr val="black">
                      <a:lumMod val="75000"/>
                      <a:lumOff val="25000"/>
                    </a:prstClr>
                  </a:solidFill>
                  <a:latin typeface="Calibri" charset="0"/>
                  <a:ea typeface="Calibri" charset="0"/>
                  <a:cs typeface="Calibri" charset="0"/>
                </a:rPr>
                <a:t>Zone</a:t>
              </a:r>
            </a:p>
          </p:txBody>
        </p:sp>
        <p:sp>
          <p:nvSpPr>
            <p:cNvPr id="85" name="Rectangle 84">
              <a:extLst>
                <a:ext uri="{FF2B5EF4-FFF2-40B4-BE49-F238E27FC236}">
                  <a16:creationId xmlns:a16="http://schemas.microsoft.com/office/drawing/2014/main" id="{BD8E8503-644C-4229-9A56-732E0972B1D0}"/>
                </a:ext>
              </a:extLst>
            </p:cNvPr>
            <p:cNvSpPr/>
            <p:nvPr/>
          </p:nvSpPr>
          <p:spPr>
            <a:xfrm rot="5400000">
              <a:off x="4484373" y="1899748"/>
              <a:ext cx="115641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Tenant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a:t>
              </a:r>
            </a:p>
          </p:txBody>
        </p:sp>
        <p:sp>
          <p:nvSpPr>
            <p:cNvPr id="86" name="Rectangle 85">
              <a:extLst>
                <a:ext uri="{FF2B5EF4-FFF2-40B4-BE49-F238E27FC236}">
                  <a16:creationId xmlns:a16="http://schemas.microsoft.com/office/drawing/2014/main" id="{B784CA17-A79E-47BE-BAB6-83CBD9DBEAB6}"/>
                </a:ext>
              </a:extLst>
            </p:cNvPr>
            <p:cNvSpPr/>
            <p:nvPr/>
          </p:nvSpPr>
          <p:spPr>
            <a:xfrm rot="5400000">
              <a:off x="4913080" y="1141149"/>
              <a:ext cx="299001" cy="545151"/>
            </a:xfrm>
            <a:prstGeom prst="rect">
              <a:avLst/>
            </a:prstGeom>
            <a:solidFill>
              <a:schemeClr val="bg1"/>
            </a:solidFill>
            <a:ln w="3175" cap="flat" cmpd="sng" algn="ctr">
              <a:solidFill>
                <a:sysClr val="windowText" lastClr="000000"/>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User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a:t>
              </a:r>
            </a:p>
          </p:txBody>
        </p:sp>
        <p:sp>
          <p:nvSpPr>
            <p:cNvPr id="87" name="TextBox 86">
              <a:extLst>
                <a:ext uri="{FF2B5EF4-FFF2-40B4-BE49-F238E27FC236}">
                  <a16:creationId xmlns:a16="http://schemas.microsoft.com/office/drawing/2014/main" id="{EA052BB6-4E85-433F-908A-0B34656AA5EA}"/>
                </a:ext>
              </a:extLst>
            </p:cNvPr>
            <p:cNvSpPr txBox="1"/>
            <p:nvPr/>
          </p:nvSpPr>
          <p:spPr>
            <a:xfrm>
              <a:off x="6647941" y="4292921"/>
              <a:ext cx="648745" cy="262425"/>
            </a:xfrm>
            <a:prstGeom prst="rect">
              <a:avLst/>
            </a:prstGeom>
            <a:solidFill>
              <a:sysClr val="window" lastClr="FFFFFF"/>
            </a:solidFill>
            <a:ln w="3175" cap="flat" cmpd="sng" algn="ctr">
              <a:solidFill>
                <a:sysClr val="windowText" lastClr="000000"/>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prstClr val="black"/>
                  </a:solidFill>
                  <a:latin typeface="Calibri" charset="0"/>
                  <a:ea typeface="Calibri" charset="0"/>
                  <a:cs typeface="Calibri" charset="0"/>
                </a:rPr>
                <a:t>Encryption</a:t>
              </a:r>
            </a:p>
          </p:txBody>
        </p:sp>
        <p:grpSp>
          <p:nvGrpSpPr>
            <p:cNvPr id="88" name="Group 87">
              <a:extLst>
                <a:ext uri="{FF2B5EF4-FFF2-40B4-BE49-F238E27FC236}">
                  <a16:creationId xmlns:a16="http://schemas.microsoft.com/office/drawing/2014/main" id="{9D906F44-B667-4868-8300-45F6C187DE61}"/>
                </a:ext>
              </a:extLst>
            </p:cNvPr>
            <p:cNvGrpSpPr/>
            <p:nvPr/>
          </p:nvGrpSpPr>
          <p:grpSpPr>
            <a:xfrm>
              <a:off x="1984511" y="1239245"/>
              <a:ext cx="470781" cy="2233703"/>
              <a:chOff x="1984511" y="1239245"/>
              <a:chExt cx="470781" cy="2233702"/>
            </a:xfrm>
          </p:grpSpPr>
          <p:cxnSp>
            <p:nvCxnSpPr>
              <p:cNvPr id="134" name="Straight Connector 133">
                <a:extLst>
                  <a:ext uri="{FF2B5EF4-FFF2-40B4-BE49-F238E27FC236}">
                    <a16:creationId xmlns:a16="http://schemas.microsoft.com/office/drawing/2014/main" id="{17E34C71-E3DD-4D89-8892-7EF330D4208C}"/>
                  </a:ext>
                </a:extLst>
              </p:cNvPr>
              <p:cNvCxnSpPr>
                <a:cxnSpLocks/>
              </p:cNvCxnSpPr>
              <p:nvPr/>
            </p:nvCxnSpPr>
            <p:spPr bwMode="auto">
              <a:xfrm>
                <a:off x="2207599" y="3266018"/>
                <a:ext cx="315" cy="206929"/>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5" name="Straight Connector 134">
                <a:extLst>
                  <a:ext uri="{FF2B5EF4-FFF2-40B4-BE49-F238E27FC236}">
                    <a16:creationId xmlns:a16="http://schemas.microsoft.com/office/drawing/2014/main" id="{52A30BC6-5C2D-4321-91F3-FE16197B3027}"/>
                  </a:ext>
                </a:extLst>
              </p:cNvPr>
              <p:cNvCxnSpPr>
                <a:cxnSpLocks/>
              </p:cNvCxnSpPr>
              <p:nvPr/>
            </p:nvCxnSpPr>
            <p:spPr bwMode="auto">
              <a:xfrm>
                <a:off x="2220038" y="1239245"/>
                <a:ext cx="0" cy="630132"/>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20ED62D9-AC9F-499B-8F38-9F5F47229554}"/>
                  </a:ext>
                </a:extLst>
              </p:cNvPr>
              <p:cNvCxnSpPr>
                <a:cxnSpLocks/>
              </p:cNvCxnSpPr>
              <p:nvPr/>
            </p:nvCxnSpPr>
            <p:spPr bwMode="auto">
              <a:xfrm>
                <a:off x="2206727" y="25338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0B33F667-DE22-405B-BBF8-8874C6FE9D46}"/>
                  </a:ext>
                </a:extLst>
              </p:cNvPr>
              <p:cNvCxnSpPr>
                <a:cxnSpLocks/>
              </p:cNvCxnSpPr>
              <p:nvPr/>
            </p:nvCxnSpPr>
            <p:spPr bwMode="auto">
              <a:xfrm>
                <a:off x="2219723" y="2052691"/>
                <a:ext cx="0" cy="177963"/>
              </a:xfrm>
              <a:prstGeom prst="line">
                <a:avLst/>
              </a:prstGeom>
              <a:solidFill>
                <a:srgbClr val="006BA6"/>
              </a:solidFill>
              <a:ln w="15875" cap="flat" cmpd="sng" algn="ctr">
                <a:solidFill>
                  <a:sysClr val="windowText" lastClr="000000"/>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pic>
            <p:nvPicPr>
              <p:cNvPr id="138" name="Picture 137">
                <a:extLst>
                  <a:ext uri="{FF2B5EF4-FFF2-40B4-BE49-F238E27FC236}">
                    <a16:creationId xmlns:a16="http://schemas.microsoft.com/office/drawing/2014/main" id="{E6BB7999-3780-41C5-887C-2B14ADCDB7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5396" y="1808201"/>
                <a:ext cx="205418" cy="207233"/>
              </a:xfrm>
              <a:prstGeom prst="rect">
                <a:avLst/>
              </a:prstGeom>
              <a:ln>
                <a:solidFill>
                  <a:sysClr val="window" lastClr="FFFFFF">
                    <a:lumMod val="65000"/>
                  </a:sysClr>
                </a:solidFill>
              </a:ln>
            </p:spPr>
          </p:pic>
          <p:pic>
            <p:nvPicPr>
              <p:cNvPr id="139" name="Picture 138">
                <a:extLst>
                  <a:ext uri="{FF2B5EF4-FFF2-40B4-BE49-F238E27FC236}">
                    <a16:creationId xmlns:a16="http://schemas.microsoft.com/office/drawing/2014/main" id="{AF144919-7136-4749-9CAF-98569C4A1AE4}"/>
                  </a:ext>
                </a:extLst>
              </p:cNvPr>
              <p:cNvPicPr>
                <a:picLocks noChangeAspect="1"/>
              </p:cNvPicPr>
              <p:nvPr/>
            </p:nvPicPr>
            <p:blipFill>
              <a:blip r:embed="rId6"/>
              <a:stretch>
                <a:fillRect/>
              </a:stretch>
            </p:blipFill>
            <p:spPr>
              <a:xfrm>
                <a:off x="2066823" y="1530004"/>
                <a:ext cx="295266" cy="181702"/>
              </a:xfrm>
              <a:prstGeom prst="rect">
                <a:avLst/>
              </a:prstGeom>
            </p:spPr>
          </p:pic>
          <p:cxnSp>
            <p:nvCxnSpPr>
              <p:cNvPr id="140" name="Straight Connector 139">
                <a:extLst>
                  <a:ext uri="{FF2B5EF4-FFF2-40B4-BE49-F238E27FC236}">
                    <a16:creationId xmlns:a16="http://schemas.microsoft.com/office/drawing/2014/main" id="{8A7634B0-677D-4AAA-860E-98F474BDA7B8}"/>
                  </a:ext>
                </a:extLst>
              </p:cNvPr>
              <p:cNvCxnSpPr>
                <a:cxnSpLocks/>
              </p:cNvCxnSpPr>
              <p:nvPr/>
            </p:nvCxnSpPr>
            <p:spPr bwMode="auto">
              <a:xfrm>
                <a:off x="2206727" y="2787885"/>
                <a:ext cx="0" cy="457071"/>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96471A8-F328-4BC3-8756-3D191B8B204E}"/>
                  </a:ext>
                </a:extLst>
              </p:cNvPr>
              <p:cNvCxnSpPr>
                <a:cxnSpLocks/>
              </p:cNvCxnSpPr>
              <p:nvPr/>
            </p:nvCxnSpPr>
            <p:spPr bwMode="auto">
              <a:xfrm>
                <a:off x="2213077" y="2216385"/>
                <a:ext cx="0" cy="177963"/>
              </a:xfrm>
              <a:prstGeom prst="line">
                <a:avLst/>
              </a:prstGeom>
              <a:solidFill>
                <a:srgbClr val="006BA6"/>
              </a:solidFill>
              <a:ln w="15875"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pic>
            <p:nvPicPr>
              <p:cNvPr id="142" name="Picture 10" descr="https://azure.microsoft.com/svghandler/expressroute/?width=600&amp;height=315">
                <a:extLst>
                  <a:ext uri="{FF2B5EF4-FFF2-40B4-BE49-F238E27FC236}">
                    <a16:creationId xmlns:a16="http://schemas.microsoft.com/office/drawing/2014/main" id="{D1AF1070-FE56-4054-B4AE-CB95656FF5B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023924" y="2364575"/>
                <a:ext cx="368363" cy="174493"/>
              </a:xfrm>
              <a:prstGeom prst="rect">
                <a:avLst/>
              </a:prstGeom>
              <a:solidFill>
                <a:srgbClr val="FFFFFF"/>
              </a:solidFill>
            </p:spPr>
          </p:pic>
          <p:sp>
            <p:nvSpPr>
              <p:cNvPr id="143" name="Rectangle 142">
                <a:extLst>
                  <a:ext uri="{FF2B5EF4-FFF2-40B4-BE49-F238E27FC236}">
                    <a16:creationId xmlns:a16="http://schemas.microsoft.com/office/drawing/2014/main" id="{BC1322C8-BDEC-4B58-B32F-E90193CFF5AE}"/>
                  </a:ext>
                </a:extLst>
              </p:cNvPr>
              <p:cNvSpPr/>
              <p:nvPr/>
            </p:nvSpPr>
            <p:spPr>
              <a:xfrm>
                <a:off x="1984511" y="2610021"/>
                <a:ext cx="470781" cy="338490"/>
              </a:xfrm>
              <a:prstGeom prst="rect">
                <a:avLst/>
              </a:prstGeom>
            </p:spPr>
            <p:txBody>
              <a:bodyPr wrap="square">
                <a:spAutoFit/>
              </a:bodyPr>
              <a:lstStyle/>
              <a:p>
                <a:pPr algn="ctr" defTabSz="385754" eaLnBrk="1" hangingPunct="1">
                  <a:defRPr/>
                </a:pPr>
                <a:r>
                  <a:rPr lang="en-US" sz="450" b="1" dirty="0">
                    <a:solidFill>
                      <a:prstClr val="black">
                        <a:lumMod val="95000"/>
                        <a:lumOff val="5000"/>
                      </a:prstClr>
                    </a:solidFill>
                    <a:latin typeface="Calibri" charset="0"/>
                    <a:ea typeface="Calibri" charset="0"/>
                    <a:cs typeface="Calibri" charset="0"/>
                  </a:rPr>
                  <a:t>Express Routes</a:t>
                </a:r>
              </a:p>
            </p:txBody>
          </p:sp>
          <p:pic>
            <p:nvPicPr>
              <p:cNvPr id="144" name="Picture 6" descr="Image result for kafka">
                <a:extLst>
                  <a:ext uri="{FF2B5EF4-FFF2-40B4-BE49-F238E27FC236}">
                    <a16:creationId xmlns:a16="http://schemas.microsoft.com/office/drawing/2014/main" id="{05A6E022-C145-4027-BB0F-B682E49151A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1460" y="2086388"/>
                <a:ext cx="213290" cy="207233"/>
              </a:xfrm>
              <a:prstGeom prst="rect">
                <a:avLst/>
              </a:prstGeom>
              <a:noFill/>
              <a:ln>
                <a:solidFill>
                  <a:sysClr val="window" lastClr="FFFFFF">
                    <a:lumMod val="65000"/>
                  </a:sysClr>
                </a:solidFill>
              </a:ln>
              <a:extLst>
                <a:ext uri="{909E8E84-426E-40DD-AFC4-6F175D3DCCD1}">
                  <a14:hiddenFill xmlns:a14="http://schemas.microsoft.com/office/drawing/2010/main">
                    <a:solidFill>
                      <a:srgbClr val="FFFFFF"/>
                    </a:solidFill>
                  </a14:hiddenFill>
                </a:ext>
              </a:extLst>
            </p:spPr>
          </p:pic>
        </p:grpSp>
        <p:pic>
          <p:nvPicPr>
            <p:cNvPr id="89" name="Picture 88">
              <a:extLst>
                <a:ext uri="{FF2B5EF4-FFF2-40B4-BE49-F238E27FC236}">
                  <a16:creationId xmlns:a16="http://schemas.microsoft.com/office/drawing/2014/main" id="{4A8B2028-0708-437F-9BB1-9E5A09281374}"/>
                </a:ext>
              </a:extLst>
            </p:cNvPr>
            <p:cNvPicPr>
              <a:picLocks noChangeAspect="1"/>
            </p:cNvPicPr>
            <p:nvPr/>
          </p:nvPicPr>
          <p:blipFill>
            <a:blip r:embed="rId9"/>
            <a:stretch>
              <a:fillRect/>
            </a:stretch>
          </p:blipFill>
          <p:spPr>
            <a:xfrm>
              <a:off x="4592429" y="1423825"/>
              <a:ext cx="415567" cy="492813"/>
            </a:xfrm>
            <a:prstGeom prst="rect">
              <a:avLst/>
            </a:prstGeom>
          </p:spPr>
        </p:pic>
        <p:grpSp>
          <p:nvGrpSpPr>
            <p:cNvPr id="90" name="Group 89">
              <a:extLst>
                <a:ext uri="{FF2B5EF4-FFF2-40B4-BE49-F238E27FC236}">
                  <a16:creationId xmlns:a16="http://schemas.microsoft.com/office/drawing/2014/main" id="{3040D19E-DE4F-4582-B930-D38BDAEC274A}"/>
                </a:ext>
              </a:extLst>
            </p:cNvPr>
            <p:cNvGrpSpPr/>
            <p:nvPr/>
          </p:nvGrpSpPr>
          <p:grpSpPr>
            <a:xfrm>
              <a:off x="2533650" y="2774740"/>
              <a:ext cx="2801505" cy="362983"/>
              <a:chOff x="2399006" y="2263739"/>
              <a:chExt cx="2874711" cy="362982"/>
            </a:xfrm>
          </p:grpSpPr>
          <p:grpSp>
            <p:nvGrpSpPr>
              <p:cNvPr id="124" name="Group 123">
                <a:extLst>
                  <a:ext uri="{FF2B5EF4-FFF2-40B4-BE49-F238E27FC236}">
                    <a16:creationId xmlns:a16="http://schemas.microsoft.com/office/drawing/2014/main" id="{7EECBEC6-1309-4204-A2C0-CEAD7BF390F2}"/>
                  </a:ext>
                </a:extLst>
              </p:cNvPr>
              <p:cNvGrpSpPr/>
              <p:nvPr/>
            </p:nvGrpSpPr>
            <p:grpSpPr>
              <a:xfrm>
                <a:off x="2399006" y="2278704"/>
                <a:ext cx="2874711" cy="331958"/>
                <a:chOff x="3295806" y="3946557"/>
                <a:chExt cx="3763350" cy="442611"/>
              </a:xfrm>
            </p:grpSpPr>
            <p:sp>
              <p:nvSpPr>
                <p:cNvPr id="132" name="TextBox 131">
                  <a:extLst>
                    <a:ext uri="{FF2B5EF4-FFF2-40B4-BE49-F238E27FC236}">
                      <a16:creationId xmlns:a16="http://schemas.microsoft.com/office/drawing/2014/main" id="{4B7E7BF1-FC94-432D-B103-1E7366911565}"/>
                    </a:ext>
                  </a:extLst>
                </p:cNvPr>
                <p:cNvSpPr txBox="1"/>
                <p:nvPr/>
              </p:nvSpPr>
              <p:spPr>
                <a:xfrm>
                  <a:off x="3295806" y="3946557"/>
                  <a:ext cx="3763350" cy="204898"/>
                </a:xfrm>
                <a:prstGeom prst="rect">
                  <a:avLst/>
                </a:prstGeom>
                <a:solidFill>
                  <a:srgbClr val="52A496"/>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Data Lake Storage</a:t>
                  </a:r>
                </a:p>
              </p:txBody>
            </p:sp>
            <p:sp>
              <p:nvSpPr>
                <p:cNvPr id="133" name="TextBox 132">
                  <a:extLst>
                    <a:ext uri="{FF2B5EF4-FFF2-40B4-BE49-F238E27FC236}">
                      <a16:creationId xmlns:a16="http://schemas.microsoft.com/office/drawing/2014/main" id="{9BAAD4D5-6139-44B6-AD01-7C3943D070C7}"/>
                    </a:ext>
                  </a:extLst>
                </p:cNvPr>
                <p:cNvSpPr txBox="1"/>
                <p:nvPr/>
              </p:nvSpPr>
              <p:spPr>
                <a:xfrm>
                  <a:off x="3295806" y="4182920"/>
                  <a:ext cx="3763350" cy="206248"/>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HD Insight Hadoop</a:t>
                  </a:r>
                </a:p>
              </p:txBody>
            </p:sp>
          </p:grpSp>
          <p:pic>
            <p:nvPicPr>
              <p:cNvPr id="130" name="Picture 129">
                <a:extLst>
                  <a:ext uri="{FF2B5EF4-FFF2-40B4-BE49-F238E27FC236}">
                    <a16:creationId xmlns:a16="http://schemas.microsoft.com/office/drawing/2014/main" id="{B0116558-773E-48E4-94F8-03D183B22929}"/>
                  </a:ext>
                </a:extLst>
              </p:cNvPr>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28913" y="2436236"/>
                <a:ext cx="272250" cy="190485"/>
              </a:xfrm>
              <a:prstGeom prst="rect">
                <a:avLst/>
              </a:prstGeom>
            </p:spPr>
          </p:pic>
          <p:pic>
            <p:nvPicPr>
              <p:cNvPr id="131" name="Picture 130">
                <a:extLst>
                  <a:ext uri="{FF2B5EF4-FFF2-40B4-BE49-F238E27FC236}">
                    <a16:creationId xmlns:a16="http://schemas.microsoft.com/office/drawing/2014/main" id="{F7F41E44-A18D-457C-9D58-AFDBB54141B2}"/>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208659" y="2263739"/>
                <a:ext cx="114001" cy="175571"/>
              </a:xfrm>
              <a:prstGeom prst="rect">
                <a:avLst/>
              </a:prstGeom>
            </p:spPr>
          </p:pic>
        </p:grpSp>
        <p:pic>
          <p:nvPicPr>
            <p:cNvPr id="91" name="Picture 90">
              <a:extLst>
                <a:ext uri="{FF2B5EF4-FFF2-40B4-BE49-F238E27FC236}">
                  <a16:creationId xmlns:a16="http://schemas.microsoft.com/office/drawing/2014/main" id="{BE93B88D-787C-4DFE-B4DD-3296E41290FA}"/>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389392" y="2796463"/>
              <a:ext cx="103381" cy="77535"/>
            </a:xfrm>
            <a:prstGeom prst="rect">
              <a:avLst/>
            </a:prstGeom>
          </p:spPr>
        </p:pic>
        <p:pic>
          <p:nvPicPr>
            <p:cNvPr id="92" name="Picture 91">
              <a:extLst>
                <a:ext uri="{FF2B5EF4-FFF2-40B4-BE49-F238E27FC236}">
                  <a16:creationId xmlns:a16="http://schemas.microsoft.com/office/drawing/2014/main" id="{06ADA5E6-D75C-42FA-82C2-182FBF42B6E5}"/>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976278" y="2796463"/>
              <a:ext cx="125465" cy="87191"/>
            </a:xfrm>
            <a:prstGeom prst="rect">
              <a:avLst/>
            </a:prstGeom>
          </p:spPr>
        </p:pic>
        <p:pic>
          <p:nvPicPr>
            <p:cNvPr id="93" name="Picture 92">
              <a:extLst>
                <a:ext uri="{FF2B5EF4-FFF2-40B4-BE49-F238E27FC236}">
                  <a16:creationId xmlns:a16="http://schemas.microsoft.com/office/drawing/2014/main" id="{E20F62A4-7103-4FEB-A421-DC3DF873E5B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368820" y="3316100"/>
              <a:ext cx="178969" cy="94103"/>
            </a:xfrm>
            <a:prstGeom prst="rect">
              <a:avLst/>
            </a:prstGeom>
          </p:spPr>
        </p:pic>
        <p:pic>
          <p:nvPicPr>
            <p:cNvPr id="94" name="Picture 93">
              <a:extLst>
                <a:ext uri="{FF2B5EF4-FFF2-40B4-BE49-F238E27FC236}">
                  <a16:creationId xmlns:a16="http://schemas.microsoft.com/office/drawing/2014/main" id="{68D07B63-B66E-4B33-9CFD-2ACD2C55B755}"/>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7976277" y="3326066"/>
              <a:ext cx="105387" cy="93293"/>
            </a:xfrm>
            <a:prstGeom prst="rect">
              <a:avLst/>
            </a:prstGeom>
          </p:spPr>
        </p:pic>
        <p:pic>
          <p:nvPicPr>
            <p:cNvPr id="95" name="Picture 94">
              <a:extLst>
                <a:ext uri="{FF2B5EF4-FFF2-40B4-BE49-F238E27FC236}">
                  <a16:creationId xmlns:a16="http://schemas.microsoft.com/office/drawing/2014/main" id="{A481979F-A606-4257-8210-8EFCD6B5BF04}"/>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976277" y="3057959"/>
              <a:ext cx="98876" cy="94697"/>
            </a:xfrm>
            <a:prstGeom prst="rect">
              <a:avLst/>
            </a:prstGeom>
          </p:spPr>
        </p:pic>
        <p:pic>
          <p:nvPicPr>
            <p:cNvPr id="96" name="Picture 95">
              <a:extLst>
                <a:ext uri="{FF2B5EF4-FFF2-40B4-BE49-F238E27FC236}">
                  <a16:creationId xmlns:a16="http://schemas.microsoft.com/office/drawing/2014/main" id="{4D6AD53B-8262-43E1-AC55-51999F4D8AD8}"/>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7389393" y="2991107"/>
              <a:ext cx="81908" cy="75843"/>
            </a:xfrm>
            <a:prstGeom prst="rect">
              <a:avLst/>
            </a:prstGeom>
          </p:spPr>
        </p:pic>
        <p:sp>
          <p:nvSpPr>
            <p:cNvPr id="97" name="Rectangle 96">
              <a:extLst>
                <a:ext uri="{FF2B5EF4-FFF2-40B4-BE49-F238E27FC236}">
                  <a16:creationId xmlns:a16="http://schemas.microsoft.com/office/drawing/2014/main" id="{59A80878-6B9C-4CA9-87DE-1742247BD83A}"/>
                </a:ext>
              </a:extLst>
            </p:cNvPr>
            <p:cNvSpPr/>
            <p:nvPr/>
          </p:nvSpPr>
          <p:spPr>
            <a:xfrm rot="5400000">
              <a:off x="3356273"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prstClr val="white"/>
                  </a:solidFill>
                  <a:latin typeface="Calibri" charset="0"/>
                  <a:ea typeface="Calibri" charset="0"/>
                  <a:cs typeface="Calibri" charset="0"/>
                </a:rPr>
                <a:t>SafeNet</a:t>
              </a:r>
            </a:p>
          </p:txBody>
        </p:sp>
        <p:sp>
          <p:nvSpPr>
            <p:cNvPr id="98" name="Rectangle 97">
              <a:extLst>
                <a:ext uri="{FF2B5EF4-FFF2-40B4-BE49-F238E27FC236}">
                  <a16:creationId xmlns:a16="http://schemas.microsoft.com/office/drawing/2014/main" id="{1DCF3B71-CE87-4A1C-9847-39C69AB86C49}"/>
                </a:ext>
              </a:extLst>
            </p:cNvPr>
            <p:cNvSpPr/>
            <p:nvPr/>
          </p:nvSpPr>
          <p:spPr>
            <a:xfrm rot="5400000">
              <a:off x="2507212" y="4334760"/>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prstClr val="white"/>
                  </a:solidFill>
                  <a:latin typeface="Calibri" charset="0"/>
                  <a:ea typeface="Calibri" charset="0"/>
                  <a:cs typeface="Calibri" charset="0"/>
                </a:rPr>
                <a:t>Key Vault</a:t>
              </a:r>
            </a:p>
          </p:txBody>
        </p:sp>
        <p:sp>
          <p:nvSpPr>
            <p:cNvPr id="99" name="Rectangle 98">
              <a:extLst>
                <a:ext uri="{FF2B5EF4-FFF2-40B4-BE49-F238E27FC236}">
                  <a16:creationId xmlns:a16="http://schemas.microsoft.com/office/drawing/2014/main" id="{D0BBC6E5-EF33-4DE0-97DD-2C82A0EB96D8}"/>
                </a:ext>
              </a:extLst>
            </p:cNvPr>
            <p:cNvSpPr/>
            <p:nvPr/>
          </p:nvSpPr>
          <p:spPr>
            <a:xfrm rot="5400000">
              <a:off x="4238045" y="4334760"/>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prstClr val="white"/>
                  </a:solidFill>
                  <a:latin typeface="Calibri" charset="0"/>
                  <a:ea typeface="ＭＳ Ｐゴシック"/>
                  <a:cs typeface="Calibri" charset="0"/>
                </a:rPr>
                <a:t>Kerberos</a:t>
              </a:r>
            </a:p>
          </p:txBody>
        </p:sp>
        <p:sp>
          <p:nvSpPr>
            <p:cNvPr id="100" name="Rectangle 99">
              <a:extLst>
                <a:ext uri="{FF2B5EF4-FFF2-40B4-BE49-F238E27FC236}">
                  <a16:creationId xmlns:a16="http://schemas.microsoft.com/office/drawing/2014/main" id="{831F987A-5BD6-4529-9DE9-B6FDE9DA4CBE}"/>
                </a:ext>
              </a:extLst>
            </p:cNvPr>
            <p:cNvSpPr/>
            <p:nvPr/>
          </p:nvSpPr>
          <p:spPr>
            <a:xfrm rot="5400000">
              <a:off x="5637725" y="4327909"/>
              <a:ext cx="128243" cy="427360"/>
            </a:xfrm>
            <a:prstGeom prst="rect">
              <a:avLst/>
            </a:prstGeom>
            <a:solidFill>
              <a:srgbClr val="0070C0"/>
            </a:solidFill>
            <a:ln w="6350" cap="flat" cmpd="sng" algn="ctr">
              <a:solidFill>
                <a:sysClr val="window" lastClr="FFFFFF">
                  <a:lumMod val="85000"/>
                </a:sys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prstClr val="white"/>
                  </a:solidFill>
                  <a:latin typeface="Calibri" charset="0"/>
                  <a:ea typeface="ＭＳ Ｐゴシック"/>
                  <a:cs typeface="Calibri" charset="0"/>
                </a:rPr>
                <a:t>Ranger</a:t>
              </a:r>
            </a:p>
          </p:txBody>
        </p:sp>
        <p:sp>
          <p:nvSpPr>
            <p:cNvPr id="101" name="TextBox 100">
              <a:extLst>
                <a:ext uri="{FF2B5EF4-FFF2-40B4-BE49-F238E27FC236}">
                  <a16:creationId xmlns:a16="http://schemas.microsoft.com/office/drawing/2014/main" id="{840CDCD7-6684-42CE-9088-BA4D41AB7A1F}"/>
                </a:ext>
              </a:extLst>
            </p:cNvPr>
            <p:cNvSpPr txBox="1"/>
            <p:nvPr/>
          </p:nvSpPr>
          <p:spPr>
            <a:xfrm>
              <a:off x="4442058"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sz="450" kern="0" dirty="0"/>
                <a:t>Collibra</a:t>
              </a:r>
            </a:p>
          </p:txBody>
        </p:sp>
        <p:sp>
          <p:nvSpPr>
            <p:cNvPr id="102" name="TextBox 101">
              <a:extLst>
                <a:ext uri="{FF2B5EF4-FFF2-40B4-BE49-F238E27FC236}">
                  <a16:creationId xmlns:a16="http://schemas.microsoft.com/office/drawing/2014/main" id="{7C152BFD-8E3C-4712-951E-97C933487B6B}"/>
                </a:ext>
              </a:extLst>
            </p:cNvPr>
            <p:cNvSpPr txBox="1"/>
            <p:nvPr/>
          </p:nvSpPr>
          <p:spPr>
            <a:xfrm>
              <a:off x="1858026" y="4050857"/>
              <a:ext cx="499629" cy="132829"/>
            </a:xfrm>
            <a:prstGeom prst="rect">
              <a:avLst/>
            </a:prstGeom>
            <a:solidFill>
              <a:srgbClr val="F0AA1F">
                <a:lumMod val="60000"/>
                <a:lumOff val="40000"/>
              </a:srgbClr>
            </a:solidFill>
            <a:ln>
              <a:no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sz="450" kern="0" dirty="0"/>
                <a:t>Collibra</a:t>
              </a:r>
            </a:p>
          </p:txBody>
        </p:sp>
        <p:sp>
          <p:nvSpPr>
            <p:cNvPr id="103" name="Rectangle 102">
              <a:extLst>
                <a:ext uri="{FF2B5EF4-FFF2-40B4-BE49-F238E27FC236}">
                  <a16:creationId xmlns:a16="http://schemas.microsoft.com/office/drawing/2014/main" id="{581F5EEE-F537-4368-BF90-5CAC95B8E5B6}"/>
                </a:ext>
              </a:extLst>
            </p:cNvPr>
            <p:cNvSpPr/>
            <p:nvPr/>
          </p:nvSpPr>
          <p:spPr bwMode="auto">
            <a:xfrm>
              <a:off x="5687545" y="4050857"/>
              <a:ext cx="869132" cy="137160"/>
            </a:xfrm>
            <a:prstGeom prst="rect">
              <a:avLst/>
            </a:prstGeom>
            <a:solidFill>
              <a:srgbClr val="F0AA1F">
                <a:lumMod val="60000"/>
                <a:lumOff val="40000"/>
              </a:srgbClr>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algn="ctr" defTabSz="462904" eaLnBrk="1" fontAlgn="auto" hangingPunct="1">
                <a:spcBef>
                  <a:spcPts val="0"/>
                </a:spcBef>
                <a:spcAft>
                  <a:spcPts val="0"/>
                </a:spcAft>
                <a:defRPr/>
              </a:pPr>
              <a:r>
                <a:rPr lang="en-US" sz="450" b="1" kern="0" dirty="0">
                  <a:solidFill>
                    <a:prstClr val="black"/>
                  </a:solidFill>
                  <a:latin typeface="Calibri" charset="0"/>
                  <a:ea typeface="Calibri" charset="0"/>
                  <a:cs typeface="Calibri" charset="0"/>
                </a:rPr>
                <a:t>Waterline Data</a:t>
              </a:r>
            </a:p>
          </p:txBody>
        </p:sp>
        <p:sp>
          <p:nvSpPr>
            <p:cNvPr id="104" name="TextBox 103">
              <a:extLst>
                <a:ext uri="{FF2B5EF4-FFF2-40B4-BE49-F238E27FC236}">
                  <a16:creationId xmlns:a16="http://schemas.microsoft.com/office/drawing/2014/main" id="{955B3E12-591A-4DE2-984C-CF80B78E1F8E}"/>
                </a:ext>
              </a:extLst>
            </p:cNvPr>
            <p:cNvSpPr txBox="1"/>
            <p:nvPr/>
          </p:nvSpPr>
          <p:spPr>
            <a:xfrm>
              <a:off x="7396199" y="4050857"/>
              <a:ext cx="685800"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err="1">
                  <a:solidFill>
                    <a:prstClr val="black"/>
                  </a:solidFill>
                  <a:latin typeface="Calibri" charset="0"/>
                  <a:ea typeface="Calibri" charset="0"/>
                  <a:cs typeface="Calibri" charset="0"/>
                </a:rPr>
                <a:t>Tamr</a:t>
              </a:r>
              <a:endParaRPr lang="en-US" sz="450" b="1" kern="0" dirty="0">
                <a:solidFill>
                  <a:prstClr val="black"/>
                </a:solidFill>
                <a:latin typeface="Calibri" charset="0"/>
                <a:ea typeface="Calibri" charset="0"/>
                <a:cs typeface="Calibri" charset="0"/>
              </a:endParaRPr>
            </a:p>
          </p:txBody>
        </p:sp>
        <p:sp>
          <p:nvSpPr>
            <p:cNvPr id="105" name="TextBox 104">
              <a:extLst>
                <a:ext uri="{FF2B5EF4-FFF2-40B4-BE49-F238E27FC236}">
                  <a16:creationId xmlns:a16="http://schemas.microsoft.com/office/drawing/2014/main" id="{4C48627A-97BF-42F6-9FC1-816EB95DA886}"/>
                </a:ext>
              </a:extLst>
            </p:cNvPr>
            <p:cNvSpPr txBox="1"/>
            <p:nvPr/>
          </p:nvSpPr>
          <p:spPr>
            <a:xfrm>
              <a:off x="2694782" y="4050857"/>
              <a:ext cx="489697" cy="137160"/>
            </a:xfrm>
            <a:prstGeom prst="rect">
              <a:avLst/>
            </a:prstGeom>
            <a:solidFill>
              <a:srgbClr val="F0AA1F">
                <a:lumMod val="60000"/>
                <a:lumOff val="40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a:solidFill>
                    <a:prstClr val="black"/>
                  </a:solidFill>
                  <a:latin typeface="Calibri" charset="0"/>
                  <a:ea typeface="Calibri" charset="0"/>
                  <a:cs typeface="Calibri" charset="0"/>
                </a:rPr>
                <a:t>Waterline Data</a:t>
              </a:r>
            </a:p>
          </p:txBody>
        </p:sp>
        <p:sp>
          <p:nvSpPr>
            <p:cNvPr id="106" name="TextBox 105">
              <a:extLst>
                <a:ext uri="{FF2B5EF4-FFF2-40B4-BE49-F238E27FC236}">
                  <a16:creationId xmlns:a16="http://schemas.microsoft.com/office/drawing/2014/main" id="{D00AFD4E-03C7-497D-9731-B907881622B1}"/>
                </a:ext>
              </a:extLst>
            </p:cNvPr>
            <p:cNvSpPr txBox="1"/>
            <p:nvPr/>
          </p:nvSpPr>
          <p:spPr>
            <a:xfrm>
              <a:off x="3496213" y="4050857"/>
              <a:ext cx="489697" cy="137160"/>
            </a:xfrm>
            <a:prstGeom prst="rect">
              <a:avLst/>
            </a:prstGeom>
            <a:solidFill>
              <a:srgbClr val="0070C0"/>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a:solidFill>
                    <a:srgbClr val="FFFFFF"/>
                  </a:solidFill>
                  <a:latin typeface="Calibri" charset="0"/>
                  <a:ea typeface="Calibri" charset="0"/>
                  <a:cs typeface="Calibri" charset="0"/>
                </a:rPr>
                <a:t>Atlas</a:t>
              </a:r>
            </a:p>
          </p:txBody>
        </p:sp>
        <p:sp>
          <p:nvSpPr>
            <p:cNvPr id="107" name="TextBox 106">
              <a:extLst>
                <a:ext uri="{FF2B5EF4-FFF2-40B4-BE49-F238E27FC236}">
                  <a16:creationId xmlns:a16="http://schemas.microsoft.com/office/drawing/2014/main" id="{2B6F25F7-ED2E-4704-BAC1-1F7A3B39942F}"/>
                </a:ext>
              </a:extLst>
            </p:cNvPr>
            <p:cNvSpPr txBox="1"/>
            <p:nvPr/>
          </p:nvSpPr>
          <p:spPr>
            <a:xfrm>
              <a:off x="4829861" y="3325489"/>
              <a:ext cx="465435" cy="137160"/>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Blob</a:t>
              </a:r>
            </a:p>
          </p:txBody>
        </p:sp>
        <p:sp>
          <p:nvSpPr>
            <p:cNvPr id="108" name="Rectangle 107">
              <a:extLst>
                <a:ext uri="{FF2B5EF4-FFF2-40B4-BE49-F238E27FC236}">
                  <a16:creationId xmlns:a16="http://schemas.microsoft.com/office/drawing/2014/main" id="{D479D2A2-8C58-4B7A-9C59-876B05179A41}"/>
                </a:ext>
              </a:extLst>
            </p:cNvPr>
            <p:cNvSpPr/>
            <p:nvPr/>
          </p:nvSpPr>
          <p:spPr bwMode="auto">
            <a:xfrm>
              <a:off x="2574944" y="3284548"/>
              <a:ext cx="601763" cy="125655"/>
            </a:xfrm>
            <a:prstGeom prst="rect">
              <a:avLst/>
            </a:prstGeom>
            <a:solidFill>
              <a:srgbClr val="0070C0"/>
            </a:solidFill>
            <a:ln w="9525" cap="flat" cmpd="sng" algn="ctr">
              <a:solidFill>
                <a:sysClr val="window" lastClr="FFFFFF">
                  <a:lumMod val="85000"/>
                </a:sys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394" b="1" kern="0" dirty="0">
                  <a:solidFill>
                    <a:prstClr val="white"/>
                  </a:solidFill>
                  <a:latin typeface="Calibri" charset="0"/>
                  <a:cs typeface="Calibri" charset="0"/>
                </a:rPr>
                <a:t>HDInsight Hbase</a:t>
              </a:r>
            </a:p>
          </p:txBody>
        </p:sp>
        <p:sp>
          <p:nvSpPr>
            <p:cNvPr id="109" name="TextBox 108">
              <a:extLst>
                <a:ext uri="{FF2B5EF4-FFF2-40B4-BE49-F238E27FC236}">
                  <a16:creationId xmlns:a16="http://schemas.microsoft.com/office/drawing/2014/main" id="{5205DB14-3D0F-4AE5-B154-B8B8A1EB0217}"/>
                </a:ext>
              </a:extLst>
            </p:cNvPr>
            <p:cNvSpPr txBox="1"/>
            <p:nvPr/>
          </p:nvSpPr>
          <p:spPr>
            <a:xfrm>
              <a:off x="4818535" y="2539068"/>
              <a:ext cx="470632" cy="174702"/>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80" b="1" kern="0" dirty="0">
                  <a:solidFill>
                    <a:prstClr val="white"/>
                  </a:solidFill>
                  <a:latin typeface="Calibri" charset="0"/>
                  <a:ea typeface="Calibri" charset="0"/>
                  <a:cs typeface="Calibri" charset="0"/>
                </a:rPr>
                <a:t>Azure SQL DB </a:t>
              </a:r>
            </a:p>
          </p:txBody>
        </p:sp>
        <p:sp>
          <p:nvSpPr>
            <p:cNvPr id="110" name="TextBox 109">
              <a:extLst>
                <a:ext uri="{FF2B5EF4-FFF2-40B4-BE49-F238E27FC236}">
                  <a16:creationId xmlns:a16="http://schemas.microsoft.com/office/drawing/2014/main" id="{330A2FF3-E24A-4E28-9C1D-619E300C6E5D}"/>
                </a:ext>
              </a:extLst>
            </p:cNvPr>
            <p:cNvSpPr txBox="1"/>
            <p:nvPr/>
          </p:nvSpPr>
          <p:spPr>
            <a:xfrm>
              <a:off x="6915874" y="3003768"/>
              <a:ext cx="420505" cy="19260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ML Studio</a:t>
              </a:r>
            </a:p>
          </p:txBody>
        </p:sp>
        <p:sp>
          <p:nvSpPr>
            <p:cNvPr id="111" name="TextBox 110">
              <a:extLst>
                <a:ext uri="{FF2B5EF4-FFF2-40B4-BE49-F238E27FC236}">
                  <a16:creationId xmlns:a16="http://schemas.microsoft.com/office/drawing/2014/main" id="{81B206F4-E705-4CE9-A569-D65CE44D2454}"/>
                </a:ext>
              </a:extLst>
            </p:cNvPr>
            <p:cNvSpPr txBox="1"/>
            <p:nvPr/>
          </p:nvSpPr>
          <p:spPr>
            <a:xfrm>
              <a:off x="6915874" y="2639465"/>
              <a:ext cx="420505" cy="149349"/>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Cortana</a:t>
              </a:r>
            </a:p>
          </p:txBody>
        </p:sp>
        <p:sp>
          <p:nvSpPr>
            <p:cNvPr id="112" name="TextBox 111">
              <a:extLst>
                <a:ext uri="{FF2B5EF4-FFF2-40B4-BE49-F238E27FC236}">
                  <a16:creationId xmlns:a16="http://schemas.microsoft.com/office/drawing/2014/main" id="{DB2DAC0C-E1F3-4631-AD82-B85707F17E88}"/>
                </a:ext>
              </a:extLst>
            </p:cNvPr>
            <p:cNvSpPr txBox="1"/>
            <p:nvPr/>
          </p:nvSpPr>
          <p:spPr>
            <a:xfrm>
              <a:off x="6915874" y="2128841"/>
              <a:ext cx="420505" cy="200703"/>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ML Server-R</a:t>
              </a:r>
            </a:p>
          </p:txBody>
        </p:sp>
        <p:sp>
          <p:nvSpPr>
            <p:cNvPr id="113" name="TextBox 112">
              <a:extLst>
                <a:ext uri="{FF2B5EF4-FFF2-40B4-BE49-F238E27FC236}">
                  <a16:creationId xmlns:a16="http://schemas.microsoft.com/office/drawing/2014/main" id="{574DF816-F2D0-42B8-9B60-B5DAA1A5D3EF}"/>
                </a:ext>
              </a:extLst>
            </p:cNvPr>
            <p:cNvSpPr txBox="1"/>
            <p:nvPr/>
          </p:nvSpPr>
          <p:spPr>
            <a:xfrm>
              <a:off x="5350658" y="1805452"/>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Power BI</a:t>
              </a:r>
            </a:p>
          </p:txBody>
        </p:sp>
        <p:sp>
          <p:nvSpPr>
            <p:cNvPr id="114" name="TextBox 113">
              <a:extLst>
                <a:ext uri="{FF2B5EF4-FFF2-40B4-BE49-F238E27FC236}">
                  <a16:creationId xmlns:a16="http://schemas.microsoft.com/office/drawing/2014/main" id="{6E461995-79E1-47A8-BE55-4A2435F7D82D}"/>
                </a:ext>
              </a:extLst>
            </p:cNvPr>
            <p:cNvSpPr txBox="1"/>
            <p:nvPr/>
          </p:nvSpPr>
          <p:spPr>
            <a:xfrm>
              <a:off x="8049705" y="2265163"/>
              <a:ext cx="420505" cy="31125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Machine Learning</a:t>
              </a:r>
            </a:p>
          </p:txBody>
        </p:sp>
        <p:sp>
          <p:nvSpPr>
            <p:cNvPr id="115" name="TextBox 114">
              <a:extLst>
                <a:ext uri="{FF2B5EF4-FFF2-40B4-BE49-F238E27FC236}">
                  <a16:creationId xmlns:a16="http://schemas.microsoft.com/office/drawing/2014/main" id="{BAA5F5F1-2429-4F92-BE46-6CB0FF11BCC2}"/>
                </a:ext>
              </a:extLst>
            </p:cNvPr>
            <p:cNvSpPr txBox="1"/>
            <p:nvPr/>
          </p:nvSpPr>
          <p:spPr>
            <a:xfrm>
              <a:off x="7519773" y="1739646"/>
              <a:ext cx="379679" cy="12065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Power BI</a:t>
              </a:r>
            </a:p>
          </p:txBody>
        </p:sp>
        <p:sp>
          <p:nvSpPr>
            <p:cNvPr id="116" name="TextBox 115">
              <a:extLst>
                <a:ext uri="{FF2B5EF4-FFF2-40B4-BE49-F238E27FC236}">
                  <a16:creationId xmlns:a16="http://schemas.microsoft.com/office/drawing/2014/main" id="{AEF42582-0B51-431C-9B19-6EE85052484B}"/>
                </a:ext>
              </a:extLst>
            </p:cNvPr>
            <p:cNvSpPr txBox="1"/>
            <p:nvPr/>
          </p:nvSpPr>
          <p:spPr>
            <a:xfrm>
              <a:off x="5350658" y="1934251"/>
              <a:ext cx="450527" cy="296481"/>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SQL Server Analysis Services</a:t>
              </a:r>
            </a:p>
          </p:txBody>
        </p:sp>
        <p:sp>
          <p:nvSpPr>
            <p:cNvPr id="118" name="TextBox 117">
              <a:extLst>
                <a:ext uri="{FF2B5EF4-FFF2-40B4-BE49-F238E27FC236}">
                  <a16:creationId xmlns:a16="http://schemas.microsoft.com/office/drawing/2014/main" id="{3824504C-EC33-4A76-A3E3-2A94242298F7}"/>
                </a:ext>
              </a:extLst>
            </p:cNvPr>
            <p:cNvSpPr txBox="1"/>
            <p:nvPr/>
          </p:nvSpPr>
          <p:spPr>
            <a:xfrm>
              <a:off x="3583845" y="3178435"/>
              <a:ext cx="465435" cy="284215"/>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Azure Data Lake Storage</a:t>
              </a:r>
            </a:p>
          </p:txBody>
        </p:sp>
        <p:sp>
          <p:nvSpPr>
            <p:cNvPr id="119" name="Rectangle 118">
              <a:extLst>
                <a:ext uri="{FF2B5EF4-FFF2-40B4-BE49-F238E27FC236}">
                  <a16:creationId xmlns:a16="http://schemas.microsoft.com/office/drawing/2014/main" id="{BADD5A12-5376-4427-9621-807FB1D0D225}"/>
                </a:ext>
              </a:extLst>
            </p:cNvPr>
            <p:cNvSpPr/>
            <p:nvPr/>
          </p:nvSpPr>
          <p:spPr>
            <a:xfrm rot="5400000">
              <a:off x="6914935" y="4322513"/>
              <a:ext cx="128243" cy="427360"/>
            </a:xfrm>
            <a:prstGeom prst="rect">
              <a:avLst/>
            </a:prstGeom>
            <a:solidFill>
              <a:srgbClr val="52A496"/>
            </a:solidFill>
            <a:ln w="6350" cap="flat" cmpd="sng" algn="ctr">
              <a:solidFill>
                <a:sysClr val="window" lastClr="FFFFFF">
                  <a:lumMod val="85000"/>
                </a:sysClr>
              </a:solidFill>
              <a:prstDash val="solid"/>
            </a:ln>
            <a:effectLst/>
          </p:spPr>
          <p:txBody>
            <a:bodyPr vert="vert270" lIns="0" tIns="0" rIns="0" bIns="0" rtlCol="0" anchor="b"/>
            <a:lstStyle/>
            <a:p>
              <a:pPr algn="ctr" defTabSz="514337" eaLnBrk="1" fontAlgn="auto" hangingPunct="1">
                <a:lnSpc>
                  <a:spcPts val="300"/>
                </a:lnSpc>
                <a:spcBef>
                  <a:spcPts val="0"/>
                </a:spcBef>
                <a:spcAft>
                  <a:spcPts val="0"/>
                </a:spcAft>
              </a:pPr>
              <a:r>
                <a:rPr lang="en-US" sz="400" b="1" kern="0" dirty="0">
                  <a:solidFill>
                    <a:prstClr val="white"/>
                  </a:solidFill>
                  <a:latin typeface="Calibri" charset="0"/>
                  <a:cs typeface="Calibri" charset="0"/>
                </a:rPr>
                <a:t>Azure Encryption</a:t>
              </a:r>
            </a:p>
          </p:txBody>
        </p:sp>
        <p:sp>
          <p:nvSpPr>
            <p:cNvPr id="120" name="TextBox 119">
              <a:extLst>
                <a:ext uri="{FF2B5EF4-FFF2-40B4-BE49-F238E27FC236}">
                  <a16:creationId xmlns:a16="http://schemas.microsoft.com/office/drawing/2014/main" id="{F722D325-42A2-4719-9D71-47982DBC5F24}"/>
                </a:ext>
              </a:extLst>
            </p:cNvPr>
            <p:cNvSpPr txBox="1"/>
            <p:nvPr/>
          </p:nvSpPr>
          <p:spPr>
            <a:xfrm>
              <a:off x="5349652" y="2370934"/>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LLAP</a:t>
              </a:r>
            </a:p>
          </p:txBody>
        </p:sp>
        <p:sp>
          <p:nvSpPr>
            <p:cNvPr id="121" name="TextBox 120">
              <a:extLst>
                <a:ext uri="{FF2B5EF4-FFF2-40B4-BE49-F238E27FC236}">
                  <a16:creationId xmlns:a16="http://schemas.microsoft.com/office/drawing/2014/main" id="{4732DD32-BAD2-4EA9-8CB9-42247DDBF713}"/>
                </a:ext>
              </a:extLst>
            </p:cNvPr>
            <p:cNvSpPr txBox="1"/>
            <p:nvPr/>
          </p:nvSpPr>
          <p:spPr>
            <a:xfrm>
              <a:off x="5350241" y="2512346"/>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TEZ</a:t>
              </a:r>
            </a:p>
          </p:txBody>
        </p:sp>
        <p:sp>
          <p:nvSpPr>
            <p:cNvPr id="123" name="TextBox 122">
              <a:extLst>
                <a:ext uri="{FF2B5EF4-FFF2-40B4-BE49-F238E27FC236}">
                  <a16:creationId xmlns:a16="http://schemas.microsoft.com/office/drawing/2014/main" id="{9931E03A-E1C6-4D50-9A36-209B3CB1B97A}"/>
                </a:ext>
              </a:extLst>
            </p:cNvPr>
            <p:cNvSpPr txBox="1"/>
            <p:nvPr/>
          </p:nvSpPr>
          <p:spPr>
            <a:xfrm>
              <a:off x="5355832" y="2652570"/>
              <a:ext cx="450527" cy="118558"/>
            </a:xfrm>
            <a:prstGeom prst="rect">
              <a:avLst/>
            </a:prstGeom>
            <a:solidFill>
              <a:srgbClr val="52A496"/>
            </a:solidFill>
            <a:ln w="9525" cap="flat" cmpd="sng" algn="ctr">
              <a:no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prstClr val="white"/>
                  </a:solidFill>
                  <a:latin typeface="Calibri" charset="0"/>
                  <a:ea typeface="Calibri" charset="0"/>
                  <a:cs typeface="Calibri" charset="0"/>
                </a:rPr>
                <a:t>Spark</a:t>
              </a:r>
            </a:p>
          </p:txBody>
        </p:sp>
      </p:grpSp>
      <p:grpSp>
        <p:nvGrpSpPr>
          <p:cNvPr id="147" name="Group 146">
            <a:extLst>
              <a:ext uri="{FF2B5EF4-FFF2-40B4-BE49-F238E27FC236}">
                <a16:creationId xmlns:a16="http://schemas.microsoft.com/office/drawing/2014/main" id="{6EAC0B32-8487-48E3-A145-071F342C261E}"/>
              </a:ext>
            </a:extLst>
          </p:cNvPr>
          <p:cNvGrpSpPr/>
          <p:nvPr/>
        </p:nvGrpSpPr>
        <p:grpSpPr>
          <a:xfrm>
            <a:off x="5875056" y="1046277"/>
            <a:ext cx="805400" cy="316143"/>
            <a:chOff x="7752586" y="469524"/>
            <a:chExt cx="1073867" cy="427519"/>
          </a:xfrm>
        </p:grpSpPr>
        <p:pic>
          <p:nvPicPr>
            <p:cNvPr id="148" name="Picture 2" descr="Image result for cloud">
              <a:extLst>
                <a:ext uri="{FF2B5EF4-FFF2-40B4-BE49-F238E27FC236}">
                  <a16:creationId xmlns:a16="http://schemas.microsoft.com/office/drawing/2014/main" id="{A82DDBA8-0BBF-4D46-B8EF-4B1A974C2E7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2586" y="469524"/>
              <a:ext cx="1073867" cy="427519"/>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D57BCAA8-D4E8-4DF8-836F-C9BD8687A13A}"/>
                </a:ext>
              </a:extLst>
            </p:cNvPr>
            <p:cNvSpPr txBox="1"/>
            <p:nvPr/>
          </p:nvSpPr>
          <p:spPr>
            <a:xfrm>
              <a:off x="7960250" y="565277"/>
              <a:ext cx="866202" cy="249723"/>
            </a:xfrm>
            <a:prstGeom prst="rect">
              <a:avLst/>
            </a:prstGeom>
            <a:noFill/>
          </p:spPr>
          <p:txBody>
            <a:bodyPr wrap="square" rtlCol="0">
              <a:spAutoFit/>
            </a:bodyPr>
            <a:lstStyle/>
            <a:p>
              <a:r>
                <a:rPr lang="en-US" sz="600" dirty="0">
                  <a:solidFill>
                    <a:srgbClr val="000000"/>
                  </a:solidFill>
                </a:rPr>
                <a:t>Hybrid Cloud</a:t>
              </a:r>
            </a:p>
          </p:txBody>
        </p:sp>
      </p:grpSp>
    </p:spTree>
    <p:custDataLst>
      <p:tags r:id="rId1"/>
    </p:custDataLst>
    <p:extLst>
      <p:ext uri="{BB962C8B-B14F-4D97-AF65-F5344CB8AC3E}">
        <p14:creationId xmlns:p14="http://schemas.microsoft.com/office/powerpoint/2010/main" val="346890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7B0E0257-BF36-4889-8B81-4F1BD37F3922}"/>
              </a:ext>
            </a:extLst>
          </p:cNvPr>
          <p:cNvGrpSpPr/>
          <p:nvPr/>
        </p:nvGrpSpPr>
        <p:grpSpPr>
          <a:xfrm>
            <a:off x="147173" y="1412786"/>
            <a:ext cx="6343487" cy="2822415"/>
            <a:chOff x="279500" y="294736"/>
            <a:chExt cx="8457982" cy="4581852"/>
          </a:xfrm>
          <a:solidFill>
            <a:srgbClr val="FFFFFF">
              <a:lumMod val="95000"/>
            </a:srgbClr>
          </a:solidFill>
        </p:grpSpPr>
        <p:sp>
          <p:nvSpPr>
            <p:cNvPr id="156" name="Rectangle 155">
              <a:extLst>
                <a:ext uri="{FF2B5EF4-FFF2-40B4-BE49-F238E27FC236}">
                  <a16:creationId xmlns:a16="http://schemas.microsoft.com/office/drawing/2014/main" id="{22A87932-FAF2-4E0A-BC97-A6735BE9B8C6}"/>
                </a:ext>
              </a:extLst>
            </p:cNvPr>
            <p:cNvSpPr/>
            <p:nvPr/>
          </p:nvSpPr>
          <p:spPr>
            <a:xfrm>
              <a:off x="1267559" y="931111"/>
              <a:ext cx="7469923" cy="3739883"/>
            </a:xfrm>
            <a:prstGeom prst="rect">
              <a:avLst/>
            </a:prstGeom>
            <a:grpFill/>
            <a:ln w="19050" cap="flat" cmpd="sng" algn="ctr">
              <a:solidFill>
                <a:srgbClr val="FFFFFF">
                  <a:lumMod val="85000"/>
                </a:srgbClr>
              </a:solidFill>
              <a:prstDash val="solid"/>
              <a:miter lim="800000"/>
            </a:ln>
            <a:effectLst/>
          </p:spPr>
          <p:txBody>
            <a:bodyPr vert="horz" rtlCol="0" anchor="t" anchorCtr="0"/>
            <a:lstStyle/>
            <a:p>
              <a:pPr algn="ctr" defTabSz="514313" eaLnBrk="1" fontAlgn="auto" hangingPunct="1">
                <a:spcBef>
                  <a:spcPts val="0"/>
                </a:spcBef>
                <a:spcAft>
                  <a:spcPts val="0"/>
                </a:spcAft>
                <a:defRPr/>
              </a:pPr>
              <a:endParaRPr lang="en-US" sz="900" kern="0" dirty="0">
                <a:solidFill>
                  <a:srgbClr val="000000"/>
                </a:solidFill>
                <a:latin typeface="Calibri" charset="0"/>
                <a:ea typeface="Calibri" charset="0"/>
                <a:cs typeface="Calibri" charset="0"/>
              </a:endParaRPr>
            </a:p>
          </p:txBody>
        </p:sp>
        <p:sp>
          <p:nvSpPr>
            <p:cNvPr id="157" name="Rectangle 156">
              <a:extLst>
                <a:ext uri="{FF2B5EF4-FFF2-40B4-BE49-F238E27FC236}">
                  <a16:creationId xmlns:a16="http://schemas.microsoft.com/office/drawing/2014/main" id="{F8CAE419-EB44-4A97-AD4C-EE4B944FD5A1}"/>
                </a:ext>
              </a:extLst>
            </p:cNvPr>
            <p:cNvSpPr/>
            <p:nvPr/>
          </p:nvSpPr>
          <p:spPr>
            <a:xfrm>
              <a:off x="5528635" y="992565"/>
              <a:ext cx="1647488" cy="2624255"/>
            </a:xfrm>
            <a:prstGeom prst="rect">
              <a:avLst/>
            </a:prstGeom>
            <a:grpFill/>
            <a:ln w="6350" cap="flat" cmpd="sng" algn="ctr">
              <a:solidFill>
                <a:srgbClr val="FFFFFF">
                  <a:lumMod val="50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Analytics</a:t>
              </a:r>
            </a:p>
          </p:txBody>
        </p:sp>
        <p:sp>
          <p:nvSpPr>
            <p:cNvPr id="158" name="Rectangle 157">
              <a:extLst>
                <a:ext uri="{FF2B5EF4-FFF2-40B4-BE49-F238E27FC236}">
                  <a16:creationId xmlns:a16="http://schemas.microsoft.com/office/drawing/2014/main" id="{AAA2BB6A-ABE3-4A44-9B6F-689302EE3CB5}"/>
                </a:ext>
              </a:extLst>
            </p:cNvPr>
            <p:cNvSpPr/>
            <p:nvPr/>
          </p:nvSpPr>
          <p:spPr>
            <a:xfrm>
              <a:off x="5595962" y="1193777"/>
              <a:ext cx="1516383" cy="2343884"/>
            </a:xfrm>
            <a:prstGeom prst="rect">
              <a:avLst/>
            </a:prstGeom>
            <a:grpFill/>
            <a:ln w="3175" cap="flat" cmpd="sng" algn="ctr">
              <a:solidFill>
                <a:srgbClr val="FFFFFF">
                  <a:lumMod val="85000"/>
                </a:srgbClr>
              </a:solidFill>
              <a:prstDash val="solid"/>
            </a:ln>
            <a:effectLst/>
          </p:spPr>
          <p:txBody>
            <a:bodyPr vert="horz" rtlCol="0" anchor="t"/>
            <a:lstStyle/>
            <a:p>
              <a:pPr algn="ctr" defTabSz="514313" eaLnBrk="1" fontAlgn="auto" hangingPunct="1">
                <a:spcBef>
                  <a:spcPts val="0"/>
                </a:spcBef>
                <a:spcAft>
                  <a:spcPts val="0"/>
                </a:spcAft>
                <a:defRPr/>
              </a:pPr>
              <a:endParaRPr lang="en-US" sz="506" kern="0" dirty="0">
                <a:solidFill>
                  <a:srgbClr val="000000"/>
                </a:solidFill>
                <a:latin typeface="Calibri" charset="0"/>
                <a:ea typeface="Calibri" charset="0"/>
                <a:cs typeface="Calibri" charset="0"/>
              </a:endParaRPr>
            </a:p>
          </p:txBody>
        </p:sp>
        <p:sp>
          <p:nvSpPr>
            <p:cNvPr id="159" name="Rectangle 158">
              <a:extLst>
                <a:ext uri="{FF2B5EF4-FFF2-40B4-BE49-F238E27FC236}">
                  <a16:creationId xmlns:a16="http://schemas.microsoft.com/office/drawing/2014/main" id="{23B3A39E-F7F9-4B1C-88B0-82FC17C7FEB1}"/>
                </a:ext>
              </a:extLst>
            </p:cNvPr>
            <p:cNvSpPr/>
            <p:nvPr/>
          </p:nvSpPr>
          <p:spPr>
            <a:xfrm>
              <a:off x="7236591" y="992563"/>
              <a:ext cx="1429991" cy="2628195"/>
            </a:xfrm>
            <a:prstGeom prst="rect">
              <a:avLst/>
            </a:prstGeom>
            <a:grpFill/>
            <a:ln w="6350" cap="flat" cmpd="sng" algn="ctr">
              <a:solidFill>
                <a:srgbClr val="FFFFFF">
                  <a:lumMod val="50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Information Access &amp; Delivery</a:t>
              </a:r>
            </a:p>
          </p:txBody>
        </p:sp>
        <p:sp>
          <p:nvSpPr>
            <p:cNvPr id="160" name="Rectangle 159">
              <a:extLst>
                <a:ext uri="{FF2B5EF4-FFF2-40B4-BE49-F238E27FC236}">
                  <a16:creationId xmlns:a16="http://schemas.microsoft.com/office/drawing/2014/main" id="{CF7F4933-6B6E-43F8-ACC6-385283CCE488}"/>
                </a:ext>
              </a:extLst>
            </p:cNvPr>
            <p:cNvSpPr/>
            <p:nvPr/>
          </p:nvSpPr>
          <p:spPr>
            <a:xfrm>
              <a:off x="1351921" y="992565"/>
              <a:ext cx="1981967" cy="2624255"/>
            </a:xfrm>
            <a:prstGeom prst="rect">
              <a:avLst/>
            </a:prstGeom>
            <a:grpFill/>
            <a:ln w="6350" cap="flat" cmpd="sng" algn="ctr">
              <a:solidFill>
                <a:srgbClr val="FFFFFF">
                  <a:lumMod val="50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Data Acquisition &amp; Staging (Future Azure Data Factory)</a:t>
              </a:r>
            </a:p>
          </p:txBody>
        </p:sp>
        <p:sp>
          <p:nvSpPr>
            <p:cNvPr id="161" name="Rectangle 160">
              <a:extLst>
                <a:ext uri="{FF2B5EF4-FFF2-40B4-BE49-F238E27FC236}">
                  <a16:creationId xmlns:a16="http://schemas.microsoft.com/office/drawing/2014/main" id="{0C540294-ACD5-4427-9F9A-16D6063E9F5C}"/>
                </a:ext>
              </a:extLst>
            </p:cNvPr>
            <p:cNvSpPr/>
            <p:nvPr/>
          </p:nvSpPr>
          <p:spPr>
            <a:xfrm>
              <a:off x="1438153" y="1620781"/>
              <a:ext cx="564196" cy="1907689"/>
            </a:xfrm>
            <a:prstGeom prst="rect">
              <a:avLst/>
            </a:prstGeom>
            <a:grpFill/>
            <a:ln w="3175" cap="flat" cmpd="sng" algn="ctr">
              <a:solidFill>
                <a:srgbClr val="FFFFFF">
                  <a:lumMod val="50000"/>
                </a:srgbClr>
              </a:solid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Ingest</a:t>
              </a:r>
            </a:p>
          </p:txBody>
        </p:sp>
        <p:sp>
          <p:nvSpPr>
            <p:cNvPr id="169" name="Rectangle 168">
              <a:extLst>
                <a:ext uri="{FF2B5EF4-FFF2-40B4-BE49-F238E27FC236}">
                  <a16:creationId xmlns:a16="http://schemas.microsoft.com/office/drawing/2014/main" id="{4C327CC0-5B78-4C6A-BDE2-10897677212F}"/>
                </a:ext>
              </a:extLst>
            </p:cNvPr>
            <p:cNvSpPr/>
            <p:nvPr/>
          </p:nvSpPr>
          <p:spPr>
            <a:xfrm rot="5400000">
              <a:off x="1580797" y="2299935"/>
              <a:ext cx="277003"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Replicate</a:t>
              </a:r>
            </a:p>
          </p:txBody>
        </p:sp>
        <p:sp>
          <p:nvSpPr>
            <p:cNvPr id="170" name="Rectangle 169">
              <a:extLst>
                <a:ext uri="{FF2B5EF4-FFF2-40B4-BE49-F238E27FC236}">
                  <a16:creationId xmlns:a16="http://schemas.microsoft.com/office/drawing/2014/main" id="{2A5A5FF3-988A-40E6-B1A3-FA92FB5A0CDC}"/>
                </a:ext>
              </a:extLst>
            </p:cNvPr>
            <p:cNvSpPr/>
            <p:nvPr/>
          </p:nvSpPr>
          <p:spPr>
            <a:xfrm rot="5400000">
              <a:off x="1598413" y="2611051"/>
              <a:ext cx="241775"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RDBMS connect</a:t>
              </a:r>
            </a:p>
          </p:txBody>
        </p:sp>
        <p:sp>
          <p:nvSpPr>
            <p:cNvPr id="171" name="Rectangle 170">
              <a:extLst>
                <a:ext uri="{FF2B5EF4-FFF2-40B4-BE49-F238E27FC236}">
                  <a16:creationId xmlns:a16="http://schemas.microsoft.com/office/drawing/2014/main" id="{D052C0A8-631E-4A54-96A2-A338862B3858}"/>
                </a:ext>
              </a:extLst>
            </p:cNvPr>
            <p:cNvSpPr/>
            <p:nvPr/>
          </p:nvSpPr>
          <p:spPr>
            <a:xfrm rot="5400000">
              <a:off x="1627830" y="1625403"/>
              <a:ext cx="182941"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Stream</a:t>
              </a:r>
            </a:p>
          </p:txBody>
        </p:sp>
        <p:sp>
          <p:nvSpPr>
            <p:cNvPr id="172" name="Rectangle 171">
              <a:extLst>
                <a:ext uri="{FF2B5EF4-FFF2-40B4-BE49-F238E27FC236}">
                  <a16:creationId xmlns:a16="http://schemas.microsoft.com/office/drawing/2014/main" id="{754E8F90-E7A7-4ED4-9A3D-5FA28812EBA9}"/>
                </a:ext>
              </a:extLst>
            </p:cNvPr>
            <p:cNvSpPr/>
            <p:nvPr/>
          </p:nvSpPr>
          <p:spPr>
            <a:xfrm rot="5400000">
              <a:off x="1614081" y="1866771"/>
              <a:ext cx="210435"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Messaging</a:t>
              </a:r>
            </a:p>
          </p:txBody>
        </p:sp>
        <p:sp>
          <p:nvSpPr>
            <p:cNvPr id="173" name="Rectangle 172">
              <a:extLst>
                <a:ext uri="{FF2B5EF4-FFF2-40B4-BE49-F238E27FC236}">
                  <a16:creationId xmlns:a16="http://schemas.microsoft.com/office/drawing/2014/main" id="{4BA3BAED-19D3-471B-9835-76CACFE4CA8E}"/>
                </a:ext>
              </a:extLst>
            </p:cNvPr>
            <p:cNvSpPr/>
            <p:nvPr/>
          </p:nvSpPr>
          <p:spPr>
            <a:xfrm rot="5400000">
              <a:off x="1618832" y="2903183"/>
              <a:ext cx="200936"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File-Based</a:t>
              </a:r>
            </a:p>
          </p:txBody>
        </p:sp>
        <p:sp>
          <p:nvSpPr>
            <p:cNvPr id="174" name="Rectangle 173">
              <a:extLst>
                <a:ext uri="{FF2B5EF4-FFF2-40B4-BE49-F238E27FC236}">
                  <a16:creationId xmlns:a16="http://schemas.microsoft.com/office/drawing/2014/main" id="{8E40BDEA-2E92-46C8-8967-49385A88BF3F}"/>
                </a:ext>
              </a:extLst>
            </p:cNvPr>
            <p:cNvSpPr/>
            <p:nvPr/>
          </p:nvSpPr>
          <p:spPr>
            <a:xfrm rot="5400000">
              <a:off x="1655413" y="3138315"/>
              <a:ext cx="127775" cy="482611"/>
            </a:xfrm>
            <a:prstGeom prst="rect">
              <a:avLst/>
            </a:prstGeom>
            <a:grpFill/>
            <a:ln w="3175" cap="flat" cmpd="sng" algn="ctr">
              <a:solidFill>
                <a:srgbClr val="FFFFFF">
                  <a:lumMod val="85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Adapters</a:t>
              </a:r>
            </a:p>
          </p:txBody>
        </p:sp>
        <p:sp>
          <p:nvSpPr>
            <p:cNvPr id="175" name="TextBox 174">
              <a:extLst>
                <a:ext uri="{FF2B5EF4-FFF2-40B4-BE49-F238E27FC236}">
                  <a16:creationId xmlns:a16="http://schemas.microsoft.com/office/drawing/2014/main" id="{084CABC8-404B-4782-A62E-EE1B8E99B625}"/>
                </a:ext>
              </a:extLst>
            </p:cNvPr>
            <p:cNvSpPr txBox="1"/>
            <p:nvPr/>
          </p:nvSpPr>
          <p:spPr>
            <a:xfrm>
              <a:off x="1477995" y="1480443"/>
              <a:ext cx="486624" cy="528991"/>
            </a:xfrm>
            <a:prstGeom prst="rect">
              <a:avLst/>
            </a:prstGeom>
            <a:grpFill/>
            <a:ln>
              <a:noFill/>
            </a:ln>
            <a:effectLst/>
          </p:spPr>
          <p:txBody>
            <a:bodyPr wrap="square" rtlCol="0">
              <a:spAutoFit/>
            </a:bodyPr>
            <a:lstStyle/>
            <a:p>
              <a:pPr algn="ctr" defTabSz="514313" eaLnBrk="1" fontAlgn="auto" hangingPunct="1">
                <a:spcBef>
                  <a:spcPts val="0"/>
                </a:spcBef>
                <a:spcAft>
                  <a:spcPts val="0"/>
                </a:spcAft>
                <a:defRPr/>
              </a:pPr>
              <a:r>
                <a:rPr lang="en-US" sz="506" b="1" kern="0" dirty="0">
                  <a:solidFill>
                    <a:srgbClr val="000000"/>
                  </a:solidFill>
                  <a:latin typeface="Calibri" charset="0"/>
                  <a:ea typeface="Calibri" charset="0"/>
                  <a:cs typeface="Calibri" charset="0"/>
                </a:rPr>
                <a:t>In motion</a:t>
              </a:r>
            </a:p>
          </p:txBody>
        </p:sp>
        <p:sp>
          <p:nvSpPr>
            <p:cNvPr id="176" name="TextBox 175">
              <a:extLst>
                <a:ext uri="{FF2B5EF4-FFF2-40B4-BE49-F238E27FC236}">
                  <a16:creationId xmlns:a16="http://schemas.microsoft.com/office/drawing/2014/main" id="{A3C03583-4E79-44AA-9A38-0B7E8C9737D2}"/>
                </a:ext>
              </a:extLst>
            </p:cNvPr>
            <p:cNvSpPr txBox="1"/>
            <p:nvPr/>
          </p:nvSpPr>
          <p:spPr>
            <a:xfrm>
              <a:off x="1506579" y="2230732"/>
              <a:ext cx="445456" cy="402626"/>
            </a:xfrm>
            <a:prstGeom prst="rect">
              <a:avLst/>
            </a:prstGeom>
            <a:grpFill/>
            <a:ln>
              <a:noFill/>
            </a:ln>
            <a:effectLst/>
          </p:spPr>
          <p:txBody>
            <a:bodyPr wrap="square" rtlCol="0">
              <a:spAutoFit/>
            </a:bodyPr>
            <a:lstStyle/>
            <a:p>
              <a:pPr algn="ctr" defTabSz="514313" eaLnBrk="1" fontAlgn="auto" hangingPunct="1">
                <a:spcBef>
                  <a:spcPts val="0"/>
                </a:spcBef>
                <a:spcAft>
                  <a:spcPts val="0"/>
                </a:spcAft>
                <a:defRPr/>
              </a:pPr>
              <a:r>
                <a:rPr lang="en-US" sz="506" b="1" kern="0" dirty="0">
                  <a:solidFill>
                    <a:srgbClr val="000000"/>
                  </a:solidFill>
                  <a:latin typeface="Calibri" charset="0"/>
                  <a:ea typeface="Calibri" charset="0"/>
                  <a:cs typeface="Calibri" charset="0"/>
                </a:rPr>
                <a:t>At rest</a:t>
              </a:r>
            </a:p>
          </p:txBody>
        </p:sp>
        <p:sp>
          <p:nvSpPr>
            <p:cNvPr id="177" name="Rectangle 176">
              <a:extLst>
                <a:ext uri="{FF2B5EF4-FFF2-40B4-BE49-F238E27FC236}">
                  <a16:creationId xmlns:a16="http://schemas.microsoft.com/office/drawing/2014/main" id="{39D9704D-BDB3-4A80-8145-E53316960F63}"/>
                </a:ext>
              </a:extLst>
            </p:cNvPr>
            <p:cNvSpPr/>
            <p:nvPr/>
          </p:nvSpPr>
          <p:spPr>
            <a:xfrm rot="5400000">
              <a:off x="4826121" y="768384"/>
              <a:ext cx="368483" cy="7312431"/>
            </a:xfrm>
            <a:prstGeom prst="rect">
              <a:avLst/>
            </a:prstGeom>
            <a:grpFill/>
            <a:ln w="6350" cap="flat" cmpd="sng" algn="ctr">
              <a:solidFill>
                <a:srgbClr val="FFFFFF">
                  <a:lumMod val="85000"/>
                </a:srgbClr>
              </a:solid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Security</a:t>
              </a:r>
            </a:p>
          </p:txBody>
        </p:sp>
        <p:sp>
          <p:nvSpPr>
            <p:cNvPr id="178" name="Trapezoid 177">
              <a:extLst>
                <a:ext uri="{FF2B5EF4-FFF2-40B4-BE49-F238E27FC236}">
                  <a16:creationId xmlns:a16="http://schemas.microsoft.com/office/drawing/2014/main" id="{07772DA7-39CF-4C64-9D99-C3083A972C51}"/>
                </a:ext>
              </a:extLst>
            </p:cNvPr>
            <p:cNvSpPr/>
            <p:nvPr/>
          </p:nvSpPr>
          <p:spPr bwMode="auto">
            <a:xfrm rot="5400000">
              <a:off x="-493646" y="2459620"/>
              <a:ext cx="3293202" cy="237818"/>
            </a:xfrm>
            <a:prstGeom prst="trapezoid">
              <a:avLst/>
            </a:prstGeom>
            <a:solidFill>
              <a:srgbClr val="FFFFFF">
                <a:lumMod val="75000"/>
              </a:srgbClr>
            </a:solidFill>
            <a:ln w="19050" cap="flat" cmpd="sng" algn="ctr">
              <a:solidFill>
                <a:srgbClr val="FFFFFF">
                  <a:lumMod val="85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13" eaLnBrk="1" fontAlgn="auto" hangingPunct="1">
                <a:spcBef>
                  <a:spcPts val="0"/>
                </a:spcBef>
                <a:spcAft>
                  <a:spcPts val="0"/>
                </a:spcAft>
                <a:defRPr/>
              </a:pPr>
              <a:endParaRPr lang="en-US" sz="900" kern="0" dirty="0">
                <a:solidFill>
                  <a:srgbClr val="000000"/>
                </a:solidFill>
                <a:latin typeface="Calibri" charset="0"/>
                <a:ea typeface="Calibri" charset="0"/>
                <a:cs typeface="Calibri" charset="0"/>
              </a:endParaRPr>
            </a:p>
          </p:txBody>
        </p:sp>
        <p:sp>
          <p:nvSpPr>
            <p:cNvPr id="179" name="Rectangle 178">
              <a:extLst>
                <a:ext uri="{FF2B5EF4-FFF2-40B4-BE49-F238E27FC236}">
                  <a16:creationId xmlns:a16="http://schemas.microsoft.com/office/drawing/2014/main" id="{E71352E7-5202-4AA0-A981-0DA6F7DE7585}"/>
                </a:ext>
              </a:extLst>
            </p:cNvPr>
            <p:cNvSpPr/>
            <p:nvPr/>
          </p:nvSpPr>
          <p:spPr>
            <a:xfrm rot="5400000">
              <a:off x="5023857" y="1918548"/>
              <a:ext cx="1941753" cy="645101"/>
            </a:xfrm>
            <a:prstGeom prst="rect">
              <a:avLst/>
            </a:prstGeom>
            <a:grpFill/>
            <a:ln w="3175" cap="flat" cmpd="sng" algn="ctr">
              <a:solidFill>
                <a:srgbClr val="FFFFFF">
                  <a:lumMod val="50000"/>
                </a:srgbClr>
              </a:solidFill>
              <a:prstDash val="dash"/>
            </a:ln>
            <a:effectLst/>
          </p:spPr>
          <p:txBody>
            <a:bodyPr vert="vert270" tIns="0" rtlCol="0" anchor="t"/>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Business Intelligence</a:t>
              </a:r>
            </a:p>
          </p:txBody>
        </p:sp>
        <p:sp>
          <p:nvSpPr>
            <p:cNvPr id="180" name="Rectangle 179">
              <a:extLst>
                <a:ext uri="{FF2B5EF4-FFF2-40B4-BE49-F238E27FC236}">
                  <a16:creationId xmlns:a16="http://schemas.microsoft.com/office/drawing/2014/main" id="{2AAD033E-F47E-4205-A6B4-4072D0371135}"/>
                </a:ext>
              </a:extLst>
            </p:cNvPr>
            <p:cNvSpPr/>
            <p:nvPr/>
          </p:nvSpPr>
          <p:spPr>
            <a:xfrm>
              <a:off x="2455606" y="1530002"/>
              <a:ext cx="819751" cy="1998421"/>
            </a:xfrm>
            <a:prstGeom prst="rect">
              <a:avLst/>
            </a:prstGeom>
            <a:grpFill/>
            <a:ln w="3175" cap="flat" cmpd="sng" algn="ctr">
              <a:solidFill>
                <a:srgbClr val="FFFFFF">
                  <a:lumMod val="50000"/>
                </a:srgbClr>
              </a:solid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563" b="1" kern="0" dirty="0">
                <a:solidFill>
                  <a:srgbClr val="000000"/>
                </a:solidFill>
                <a:latin typeface="Calibri" charset="0"/>
                <a:ea typeface="Calibri" charset="0"/>
                <a:cs typeface="Calibri" charset="0"/>
              </a:endParaRPr>
            </a:p>
          </p:txBody>
        </p:sp>
        <p:sp>
          <p:nvSpPr>
            <p:cNvPr id="181" name="Rectangle 180">
              <a:extLst>
                <a:ext uri="{FF2B5EF4-FFF2-40B4-BE49-F238E27FC236}">
                  <a16:creationId xmlns:a16="http://schemas.microsoft.com/office/drawing/2014/main" id="{68BD7ED7-4F06-4D1B-B27C-C932D1E798A7}"/>
                </a:ext>
              </a:extLst>
            </p:cNvPr>
            <p:cNvSpPr/>
            <p:nvPr/>
          </p:nvSpPr>
          <p:spPr>
            <a:xfrm rot="5400000">
              <a:off x="5907732" y="1440622"/>
              <a:ext cx="18046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Diagnostic/</a:t>
              </a:r>
            </a:p>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Descriptive</a:t>
              </a:r>
            </a:p>
          </p:txBody>
        </p:sp>
        <p:sp>
          <p:nvSpPr>
            <p:cNvPr id="182" name="Rectangle 181">
              <a:extLst>
                <a:ext uri="{FF2B5EF4-FFF2-40B4-BE49-F238E27FC236}">
                  <a16:creationId xmlns:a16="http://schemas.microsoft.com/office/drawing/2014/main" id="{C028773C-E1D7-4732-AEE2-9F85D234ABEE}"/>
                </a:ext>
              </a:extLst>
            </p:cNvPr>
            <p:cNvSpPr/>
            <p:nvPr/>
          </p:nvSpPr>
          <p:spPr>
            <a:xfrm rot="5400000">
              <a:off x="5907304" y="1676660"/>
              <a:ext cx="18046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Reporting</a:t>
              </a:r>
            </a:p>
          </p:txBody>
        </p:sp>
        <p:sp>
          <p:nvSpPr>
            <p:cNvPr id="183" name="Rectangle 182">
              <a:extLst>
                <a:ext uri="{FF2B5EF4-FFF2-40B4-BE49-F238E27FC236}">
                  <a16:creationId xmlns:a16="http://schemas.microsoft.com/office/drawing/2014/main" id="{F0034479-8B0F-4770-91ED-0619A7A9FAA4}"/>
                </a:ext>
              </a:extLst>
            </p:cNvPr>
            <p:cNvSpPr/>
            <p:nvPr/>
          </p:nvSpPr>
          <p:spPr>
            <a:xfrm rot="5400000">
              <a:off x="5906876" y="1912698"/>
              <a:ext cx="18046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Operational Analytics</a:t>
              </a:r>
            </a:p>
          </p:txBody>
        </p:sp>
        <p:sp>
          <p:nvSpPr>
            <p:cNvPr id="184" name="Rectangle 183">
              <a:extLst>
                <a:ext uri="{FF2B5EF4-FFF2-40B4-BE49-F238E27FC236}">
                  <a16:creationId xmlns:a16="http://schemas.microsoft.com/office/drawing/2014/main" id="{08E02B7A-72B6-4A16-BF24-92272538F7CD}"/>
                </a:ext>
              </a:extLst>
            </p:cNvPr>
            <p:cNvSpPr/>
            <p:nvPr/>
          </p:nvSpPr>
          <p:spPr>
            <a:xfrm rot="5400000">
              <a:off x="5906448" y="2148736"/>
              <a:ext cx="18046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Real-Time Analytics</a:t>
              </a:r>
            </a:p>
          </p:txBody>
        </p:sp>
        <p:sp>
          <p:nvSpPr>
            <p:cNvPr id="185" name="Rectangle 184">
              <a:extLst>
                <a:ext uri="{FF2B5EF4-FFF2-40B4-BE49-F238E27FC236}">
                  <a16:creationId xmlns:a16="http://schemas.microsoft.com/office/drawing/2014/main" id="{3D12A91D-4798-471B-8A5C-0E0F72A1E136}"/>
                </a:ext>
              </a:extLst>
            </p:cNvPr>
            <p:cNvSpPr/>
            <p:nvPr/>
          </p:nvSpPr>
          <p:spPr>
            <a:xfrm rot="5400000">
              <a:off x="5814116" y="2476678"/>
              <a:ext cx="364277"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Online Analytical Processing</a:t>
              </a:r>
            </a:p>
          </p:txBody>
        </p:sp>
        <p:sp>
          <p:nvSpPr>
            <p:cNvPr id="186" name="Rectangle 185">
              <a:extLst>
                <a:ext uri="{FF2B5EF4-FFF2-40B4-BE49-F238E27FC236}">
                  <a16:creationId xmlns:a16="http://schemas.microsoft.com/office/drawing/2014/main" id="{59C7169A-5B2F-4684-A81D-46118942591C}"/>
                </a:ext>
              </a:extLst>
            </p:cNvPr>
            <p:cNvSpPr/>
            <p:nvPr/>
          </p:nvSpPr>
          <p:spPr>
            <a:xfrm rot="5400000">
              <a:off x="5756258" y="1919532"/>
              <a:ext cx="1943721" cy="645101"/>
            </a:xfrm>
            <a:prstGeom prst="rect">
              <a:avLst/>
            </a:prstGeom>
            <a:grpFill/>
            <a:ln w="3175" cap="flat" cmpd="sng" algn="ctr">
              <a:solidFill>
                <a:srgbClr val="FFFFFF">
                  <a:lumMod val="50000"/>
                </a:srgbClr>
              </a:solidFill>
              <a:prstDash val="dash"/>
            </a:ln>
            <a:effectLst/>
          </p:spPr>
          <p:txBody>
            <a:bodyPr vert="vert270" tIns="0" rtlCol="0" anchor="t"/>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Advanced Analytics</a:t>
              </a:r>
            </a:p>
          </p:txBody>
        </p:sp>
        <p:sp>
          <p:nvSpPr>
            <p:cNvPr id="187" name="Rectangle 186">
              <a:extLst>
                <a:ext uri="{FF2B5EF4-FFF2-40B4-BE49-F238E27FC236}">
                  <a16:creationId xmlns:a16="http://schemas.microsoft.com/office/drawing/2014/main" id="{1FB765C9-C715-4DDE-8280-A45F9C27F549}"/>
                </a:ext>
              </a:extLst>
            </p:cNvPr>
            <p:cNvSpPr/>
            <p:nvPr/>
          </p:nvSpPr>
          <p:spPr>
            <a:xfrm rot="5400000">
              <a:off x="6637462" y="1941222"/>
              <a:ext cx="19191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Statistical Modelling</a:t>
              </a:r>
            </a:p>
          </p:txBody>
        </p:sp>
        <p:sp>
          <p:nvSpPr>
            <p:cNvPr id="188" name="Rectangle 187">
              <a:extLst>
                <a:ext uri="{FF2B5EF4-FFF2-40B4-BE49-F238E27FC236}">
                  <a16:creationId xmlns:a16="http://schemas.microsoft.com/office/drawing/2014/main" id="{74F7E5ED-EE61-4845-A94C-6112B582A48A}"/>
                </a:ext>
              </a:extLst>
            </p:cNvPr>
            <p:cNvSpPr/>
            <p:nvPr/>
          </p:nvSpPr>
          <p:spPr>
            <a:xfrm rot="5400000">
              <a:off x="6574056" y="2252066"/>
              <a:ext cx="318728"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Natural Language Processing</a:t>
              </a:r>
            </a:p>
          </p:txBody>
        </p:sp>
        <p:sp>
          <p:nvSpPr>
            <p:cNvPr id="189" name="Rectangle 188">
              <a:extLst>
                <a:ext uri="{FF2B5EF4-FFF2-40B4-BE49-F238E27FC236}">
                  <a16:creationId xmlns:a16="http://schemas.microsoft.com/office/drawing/2014/main" id="{1F0632D5-900B-4EF3-B0B9-844209825568}"/>
                </a:ext>
              </a:extLst>
            </p:cNvPr>
            <p:cNvSpPr/>
            <p:nvPr/>
          </p:nvSpPr>
          <p:spPr>
            <a:xfrm rot="5400000">
              <a:off x="6637462" y="1446346"/>
              <a:ext cx="19191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Predictive &amp; Prescriptive</a:t>
              </a:r>
            </a:p>
          </p:txBody>
        </p:sp>
        <p:sp>
          <p:nvSpPr>
            <p:cNvPr id="190" name="Rectangle 189">
              <a:extLst>
                <a:ext uri="{FF2B5EF4-FFF2-40B4-BE49-F238E27FC236}">
                  <a16:creationId xmlns:a16="http://schemas.microsoft.com/office/drawing/2014/main" id="{B5AA8CBC-04F7-431C-9BCC-A09D3CEDC3B2}"/>
                </a:ext>
              </a:extLst>
            </p:cNvPr>
            <p:cNvSpPr/>
            <p:nvPr/>
          </p:nvSpPr>
          <p:spPr>
            <a:xfrm rot="5400000">
              <a:off x="6632158" y="2562909"/>
              <a:ext cx="19191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Cognitive</a:t>
              </a:r>
            </a:p>
          </p:txBody>
        </p:sp>
        <p:sp>
          <p:nvSpPr>
            <p:cNvPr id="191" name="Rectangle 190">
              <a:extLst>
                <a:ext uri="{FF2B5EF4-FFF2-40B4-BE49-F238E27FC236}">
                  <a16:creationId xmlns:a16="http://schemas.microsoft.com/office/drawing/2014/main" id="{745FD5D9-36BD-4D43-AE35-43596F440B75}"/>
                </a:ext>
              </a:extLst>
            </p:cNvPr>
            <p:cNvSpPr/>
            <p:nvPr/>
          </p:nvSpPr>
          <p:spPr>
            <a:xfrm rot="5400000">
              <a:off x="6632158" y="1693785"/>
              <a:ext cx="19191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Data Discovery</a:t>
              </a:r>
            </a:p>
          </p:txBody>
        </p:sp>
        <p:sp>
          <p:nvSpPr>
            <p:cNvPr id="192" name="Rectangle 191">
              <a:extLst>
                <a:ext uri="{FF2B5EF4-FFF2-40B4-BE49-F238E27FC236}">
                  <a16:creationId xmlns:a16="http://schemas.microsoft.com/office/drawing/2014/main" id="{AEF55305-0E6B-4215-B7FE-2BADDB886ECC}"/>
                </a:ext>
              </a:extLst>
            </p:cNvPr>
            <p:cNvSpPr/>
            <p:nvPr/>
          </p:nvSpPr>
          <p:spPr>
            <a:xfrm rot="5400000">
              <a:off x="6637462" y="2810346"/>
              <a:ext cx="19191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Machine Learning</a:t>
              </a:r>
            </a:p>
          </p:txBody>
        </p:sp>
        <p:sp>
          <p:nvSpPr>
            <p:cNvPr id="193" name="Rectangle 192">
              <a:extLst>
                <a:ext uri="{FF2B5EF4-FFF2-40B4-BE49-F238E27FC236}">
                  <a16:creationId xmlns:a16="http://schemas.microsoft.com/office/drawing/2014/main" id="{B617FB29-48E5-44BF-91E6-E32162A1E08E}"/>
                </a:ext>
              </a:extLst>
            </p:cNvPr>
            <p:cNvSpPr/>
            <p:nvPr/>
          </p:nvSpPr>
          <p:spPr>
            <a:xfrm rot="5400000">
              <a:off x="5905592" y="2804621"/>
              <a:ext cx="180469" cy="56715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Ad-Hoc Analysis</a:t>
              </a:r>
            </a:p>
          </p:txBody>
        </p:sp>
        <p:sp>
          <p:nvSpPr>
            <p:cNvPr id="194" name="Rectangle 193">
              <a:extLst>
                <a:ext uri="{FF2B5EF4-FFF2-40B4-BE49-F238E27FC236}">
                  <a16:creationId xmlns:a16="http://schemas.microsoft.com/office/drawing/2014/main" id="{7D1B1F24-64A3-4256-8CE3-13DE0A87E581}"/>
                </a:ext>
              </a:extLst>
            </p:cNvPr>
            <p:cNvSpPr/>
            <p:nvPr/>
          </p:nvSpPr>
          <p:spPr>
            <a:xfrm rot="5400000">
              <a:off x="6248730" y="2678601"/>
              <a:ext cx="225388" cy="137848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Business Rules</a:t>
              </a:r>
            </a:p>
          </p:txBody>
        </p:sp>
        <p:pic>
          <p:nvPicPr>
            <p:cNvPr id="195" name="Picture 194">
              <a:extLst>
                <a:ext uri="{FF2B5EF4-FFF2-40B4-BE49-F238E27FC236}">
                  <a16:creationId xmlns:a16="http://schemas.microsoft.com/office/drawing/2014/main" id="{7D9153D3-0B45-4458-991D-08CA1DA9B8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8435" y="3279367"/>
              <a:ext cx="172268" cy="172268"/>
            </a:xfrm>
            <a:prstGeom prst="rect">
              <a:avLst/>
            </a:prstGeom>
            <a:grpFill/>
            <a:ln>
              <a:solidFill>
                <a:srgbClr val="FFFFFF">
                  <a:lumMod val="85000"/>
                </a:srgbClr>
              </a:solidFill>
            </a:ln>
          </p:spPr>
        </p:pic>
        <p:sp>
          <p:nvSpPr>
            <p:cNvPr id="196" name="Rectangle 195">
              <a:extLst>
                <a:ext uri="{FF2B5EF4-FFF2-40B4-BE49-F238E27FC236}">
                  <a16:creationId xmlns:a16="http://schemas.microsoft.com/office/drawing/2014/main" id="{E92714E4-38CE-4629-AA05-87A681239DDE}"/>
                </a:ext>
              </a:extLst>
            </p:cNvPr>
            <p:cNvSpPr/>
            <p:nvPr/>
          </p:nvSpPr>
          <p:spPr>
            <a:xfrm rot="5400000">
              <a:off x="1941289" y="2186477"/>
              <a:ext cx="1849392" cy="664669"/>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Raw Zone (Synapse Future)</a:t>
              </a:r>
            </a:p>
          </p:txBody>
        </p:sp>
        <p:sp>
          <p:nvSpPr>
            <p:cNvPr id="197" name="Rectangle 196">
              <a:extLst>
                <a:ext uri="{FF2B5EF4-FFF2-40B4-BE49-F238E27FC236}">
                  <a16:creationId xmlns:a16="http://schemas.microsoft.com/office/drawing/2014/main" id="{196F0190-EF60-409D-A06A-DC137ACDA41B}"/>
                </a:ext>
              </a:extLst>
            </p:cNvPr>
            <p:cNvSpPr/>
            <p:nvPr/>
          </p:nvSpPr>
          <p:spPr>
            <a:xfrm rot="5400000">
              <a:off x="1655413" y="3138315"/>
              <a:ext cx="127775" cy="48261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Adapters</a:t>
              </a:r>
            </a:p>
          </p:txBody>
        </p:sp>
        <p:sp>
          <p:nvSpPr>
            <p:cNvPr id="198" name="Rectangle 197">
              <a:extLst>
                <a:ext uri="{FF2B5EF4-FFF2-40B4-BE49-F238E27FC236}">
                  <a16:creationId xmlns:a16="http://schemas.microsoft.com/office/drawing/2014/main" id="{56602085-AC05-494A-8EDB-9E6B8457D0D2}"/>
                </a:ext>
              </a:extLst>
            </p:cNvPr>
            <p:cNvSpPr/>
            <p:nvPr/>
          </p:nvSpPr>
          <p:spPr>
            <a:xfrm rot="5400000">
              <a:off x="7425315" y="1275277"/>
              <a:ext cx="1064357" cy="1201501"/>
            </a:xfrm>
            <a:prstGeom prst="rect">
              <a:avLst/>
            </a:prstGeom>
            <a:grpFill/>
            <a:ln w="6350" cap="flat" cmpd="sng" algn="ctr">
              <a:solidFill>
                <a:srgbClr val="FFFFFF">
                  <a:lumMod val="50000"/>
                </a:srgbClr>
              </a:solidFill>
              <a:prstDash val="solid"/>
            </a:ln>
            <a:effectLst/>
          </p:spPr>
          <p:txBody>
            <a:bodyPr vert="vert270" rtlCol="0" anchor="t" anchorCtr="0"/>
            <a:lstStyle/>
            <a:p>
              <a:pPr algn="ctr" defTabSz="514313"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Data Analytics as a Service</a:t>
              </a:r>
            </a:p>
          </p:txBody>
        </p:sp>
        <p:sp>
          <p:nvSpPr>
            <p:cNvPr id="199" name="Rectangle 198">
              <a:extLst>
                <a:ext uri="{FF2B5EF4-FFF2-40B4-BE49-F238E27FC236}">
                  <a16:creationId xmlns:a16="http://schemas.microsoft.com/office/drawing/2014/main" id="{71141F7F-65FF-467E-95C3-849A84EF8079}"/>
                </a:ext>
              </a:extLst>
            </p:cNvPr>
            <p:cNvSpPr/>
            <p:nvPr/>
          </p:nvSpPr>
          <p:spPr>
            <a:xfrm rot="5400000">
              <a:off x="7425668" y="2401712"/>
              <a:ext cx="1051920" cy="1201501"/>
            </a:xfrm>
            <a:prstGeom prst="rect">
              <a:avLst/>
            </a:prstGeom>
            <a:grpFill/>
            <a:ln w="6350" cap="flat" cmpd="sng" algn="ctr">
              <a:solidFill>
                <a:srgbClr val="FFFFFF">
                  <a:lumMod val="50000"/>
                </a:srgbClr>
              </a:solidFill>
              <a:prstDash val="solid"/>
            </a:ln>
            <a:effectLst/>
          </p:spPr>
          <p:txBody>
            <a:bodyPr vert="vert270" rtlCol="0" anchor="t" anchorCtr="0"/>
            <a:lstStyle/>
            <a:p>
              <a:pPr algn="ctr" defTabSz="514313"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Analytic as a service APIs </a:t>
              </a:r>
            </a:p>
          </p:txBody>
        </p:sp>
        <p:sp>
          <p:nvSpPr>
            <p:cNvPr id="200" name="Rectangle 199">
              <a:extLst>
                <a:ext uri="{FF2B5EF4-FFF2-40B4-BE49-F238E27FC236}">
                  <a16:creationId xmlns:a16="http://schemas.microsoft.com/office/drawing/2014/main" id="{5BCB3457-214F-44E9-9C6B-4F7E1ACF240E}"/>
                </a:ext>
              </a:extLst>
            </p:cNvPr>
            <p:cNvSpPr/>
            <p:nvPr/>
          </p:nvSpPr>
          <p:spPr>
            <a:xfrm rot="5400000">
              <a:off x="7549475" y="2567207"/>
              <a:ext cx="225384"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Text</a:t>
              </a:r>
            </a:p>
          </p:txBody>
        </p:sp>
        <p:sp>
          <p:nvSpPr>
            <p:cNvPr id="201" name="Rectangle 200">
              <a:extLst>
                <a:ext uri="{FF2B5EF4-FFF2-40B4-BE49-F238E27FC236}">
                  <a16:creationId xmlns:a16="http://schemas.microsoft.com/office/drawing/2014/main" id="{3430E297-D1D6-45AE-9D7E-097454DB418A}"/>
                </a:ext>
              </a:extLst>
            </p:cNvPr>
            <p:cNvSpPr/>
            <p:nvPr/>
          </p:nvSpPr>
          <p:spPr>
            <a:xfrm rot="5400000">
              <a:off x="8123774" y="2567206"/>
              <a:ext cx="225383"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Vision</a:t>
              </a:r>
            </a:p>
          </p:txBody>
        </p:sp>
        <p:sp>
          <p:nvSpPr>
            <p:cNvPr id="202" name="Rectangle 201">
              <a:extLst>
                <a:ext uri="{FF2B5EF4-FFF2-40B4-BE49-F238E27FC236}">
                  <a16:creationId xmlns:a16="http://schemas.microsoft.com/office/drawing/2014/main" id="{4AEDFE04-490E-4E66-A606-87B60F51E0EA}"/>
                </a:ext>
              </a:extLst>
            </p:cNvPr>
            <p:cNvSpPr/>
            <p:nvPr/>
          </p:nvSpPr>
          <p:spPr>
            <a:xfrm rot="5400000">
              <a:off x="8123775" y="2837271"/>
              <a:ext cx="225384"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Emotion</a:t>
              </a:r>
            </a:p>
          </p:txBody>
        </p:sp>
        <p:sp>
          <p:nvSpPr>
            <p:cNvPr id="203" name="Rectangle 202">
              <a:extLst>
                <a:ext uri="{FF2B5EF4-FFF2-40B4-BE49-F238E27FC236}">
                  <a16:creationId xmlns:a16="http://schemas.microsoft.com/office/drawing/2014/main" id="{E52FF53C-11E3-47B5-9798-514E20A47EB3}"/>
                </a:ext>
              </a:extLst>
            </p:cNvPr>
            <p:cNvSpPr/>
            <p:nvPr/>
          </p:nvSpPr>
          <p:spPr>
            <a:xfrm rot="5400000">
              <a:off x="7549477" y="2833798"/>
              <a:ext cx="225383"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Recommend</a:t>
              </a:r>
            </a:p>
          </p:txBody>
        </p:sp>
        <p:sp>
          <p:nvSpPr>
            <p:cNvPr id="204" name="Rectangle 203">
              <a:extLst>
                <a:ext uri="{FF2B5EF4-FFF2-40B4-BE49-F238E27FC236}">
                  <a16:creationId xmlns:a16="http://schemas.microsoft.com/office/drawing/2014/main" id="{A6369205-9738-4850-BCAD-447361439CEE}"/>
                </a:ext>
              </a:extLst>
            </p:cNvPr>
            <p:cNvSpPr/>
            <p:nvPr/>
          </p:nvSpPr>
          <p:spPr>
            <a:xfrm rot="5400000">
              <a:off x="7549475" y="3100390"/>
              <a:ext cx="225384"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Bot</a:t>
              </a:r>
            </a:p>
          </p:txBody>
        </p:sp>
        <p:sp>
          <p:nvSpPr>
            <p:cNvPr id="205" name="Rectangle 204">
              <a:extLst>
                <a:ext uri="{FF2B5EF4-FFF2-40B4-BE49-F238E27FC236}">
                  <a16:creationId xmlns:a16="http://schemas.microsoft.com/office/drawing/2014/main" id="{F3F108E4-248C-4A3C-B27B-2FEA13AC06B9}"/>
                </a:ext>
              </a:extLst>
            </p:cNvPr>
            <p:cNvSpPr/>
            <p:nvPr/>
          </p:nvSpPr>
          <p:spPr>
            <a:xfrm rot="5400000">
              <a:off x="8123773" y="3094369"/>
              <a:ext cx="225384" cy="534907"/>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Speech</a:t>
              </a:r>
            </a:p>
          </p:txBody>
        </p:sp>
        <p:sp>
          <p:nvSpPr>
            <p:cNvPr id="206" name="Rectangle 205">
              <a:extLst>
                <a:ext uri="{FF2B5EF4-FFF2-40B4-BE49-F238E27FC236}">
                  <a16:creationId xmlns:a16="http://schemas.microsoft.com/office/drawing/2014/main" id="{5E59A5F1-5D0B-4D97-A8DB-290FF018F643}"/>
                </a:ext>
              </a:extLst>
            </p:cNvPr>
            <p:cNvSpPr/>
            <p:nvPr/>
          </p:nvSpPr>
          <p:spPr>
            <a:xfrm>
              <a:off x="3424202" y="993575"/>
              <a:ext cx="2042759" cy="2624255"/>
            </a:xfrm>
            <a:prstGeom prst="rect">
              <a:avLst/>
            </a:prstGeom>
            <a:grpFill/>
            <a:ln w="6350" cap="flat" cmpd="sng" algn="ctr">
              <a:solidFill>
                <a:srgbClr val="FFFFFF">
                  <a:lumMod val="50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Data Stores</a:t>
              </a:r>
            </a:p>
          </p:txBody>
        </p:sp>
        <p:sp>
          <p:nvSpPr>
            <p:cNvPr id="207" name="Rectangle 206">
              <a:extLst>
                <a:ext uri="{FF2B5EF4-FFF2-40B4-BE49-F238E27FC236}">
                  <a16:creationId xmlns:a16="http://schemas.microsoft.com/office/drawing/2014/main" id="{FADED156-CC4B-43A1-9A4F-65F471F8494E}"/>
                </a:ext>
              </a:extLst>
            </p:cNvPr>
            <p:cNvSpPr/>
            <p:nvPr/>
          </p:nvSpPr>
          <p:spPr>
            <a:xfrm>
              <a:off x="797102" y="933810"/>
              <a:ext cx="215636" cy="3294021"/>
            </a:xfrm>
            <a:prstGeom prst="rect">
              <a:avLst/>
            </a:prstGeom>
            <a:grpFill/>
            <a:ln w="6350" cap="flat" cmpd="sng" algn="ctr">
              <a:solidFill>
                <a:srgbClr val="FFFFFF">
                  <a:lumMod val="50000"/>
                </a:srgbClr>
              </a:solid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srgbClr val="000000"/>
                  </a:solidFill>
                  <a:latin typeface="Calibri" charset="0"/>
                  <a:ea typeface="Calibri" charset="0"/>
                  <a:cs typeface="Calibri" charset="0"/>
                </a:rPr>
                <a:t>SYSTEMS OF INTELLIGENCE </a:t>
              </a:r>
            </a:p>
          </p:txBody>
        </p:sp>
        <p:sp>
          <p:nvSpPr>
            <p:cNvPr id="208" name="Rectangle 207">
              <a:extLst>
                <a:ext uri="{FF2B5EF4-FFF2-40B4-BE49-F238E27FC236}">
                  <a16:creationId xmlns:a16="http://schemas.microsoft.com/office/drawing/2014/main" id="{36921E66-E030-48DD-8126-2C68A9D1EF46}"/>
                </a:ext>
              </a:extLst>
            </p:cNvPr>
            <p:cNvSpPr/>
            <p:nvPr/>
          </p:nvSpPr>
          <p:spPr>
            <a:xfrm>
              <a:off x="335302" y="933810"/>
              <a:ext cx="216863" cy="3294021"/>
            </a:xfrm>
            <a:prstGeom prst="rect">
              <a:avLst/>
            </a:prstGeom>
            <a:grpFill/>
            <a:ln w="6350" cap="flat" cmpd="sng" algn="ctr">
              <a:solidFill>
                <a:srgbClr val="FFFFFF">
                  <a:lumMod val="50000"/>
                </a:srgbClr>
              </a:solid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srgbClr val="000000"/>
                  </a:solidFill>
                  <a:latin typeface="Calibri" charset="0"/>
                  <a:ea typeface="Calibri" charset="0"/>
                  <a:cs typeface="Calibri" charset="0"/>
                </a:rPr>
                <a:t>SYSTEMS OF ENGAGEMENT</a:t>
              </a:r>
            </a:p>
          </p:txBody>
        </p:sp>
        <p:sp>
          <p:nvSpPr>
            <p:cNvPr id="209" name="Rectangle 208">
              <a:extLst>
                <a:ext uri="{FF2B5EF4-FFF2-40B4-BE49-F238E27FC236}">
                  <a16:creationId xmlns:a16="http://schemas.microsoft.com/office/drawing/2014/main" id="{C1BDCAA7-1A35-40AF-AC25-792406542D09}"/>
                </a:ext>
              </a:extLst>
            </p:cNvPr>
            <p:cNvSpPr/>
            <p:nvPr/>
          </p:nvSpPr>
          <p:spPr>
            <a:xfrm>
              <a:off x="566815" y="933810"/>
              <a:ext cx="215636" cy="3294021"/>
            </a:xfrm>
            <a:prstGeom prst="rect">
              <a:avLst/>
            </a:prstGeom>
            <a:grpFill/>
            <a:ln w="6350" cap="flat" cmpd="sng" algn="ctr">
              <a:solidFill>
                <a:srgbClr val="FFFFFF">
                  <a:lumMod val="50000"/>
                </a:srgbClr>
              </a:solidFill>
              <a:prstDash val="solid"/>
              <a:miter lim="800000"/>
            </a:ln>
            <a:effectLst/>
          </p:spPr>
          <p:txBody>
            <a:bodyPr vert="vert270" rtlCol="0" anchor="ctr" anchorCtr="0"/>
            <a:lstStyle/>
            <a:p>
              <a:pPr algn="ctr" defTabSz="514313" eaLnBrk="1" fontAlgn="auto" hangingPunct="1">
                <a:spcBef>
                  <a:spcPts val="0"/>
                </a:spcBef>
                <a:spcAft>
                  <a:spcPts val="0"/>
                </a:spcAft>
                <a:defRPr/>
              </a:pPr>
              <a:r>
                <a:rPr lang="en-US" sz="675" b="1" kern="0" dirty="0">
                  <a:solidFill>
                    <a:srgbClr val="000000"/>
                  </a:solidFill>
                  <a:latin typeface="Calibri" charset="0"/>
                  <a:ea typeface="Calibri" charset="0"/>
                  <a:cs typeface="Calibri" charset="0"/>
                </a:rPr>
                <a:t>SYSTEMS OF RECORD</a:t>
              </a:r>
            </a:p>
          </p:txBody>
        </p:sp>
        <p:grpSp>
          <p:nvGrpSpPr>
            <p:cNvPr id="210" name="Group 209">
              <a:extLst>
                <a:ext uri="{FF2B5EF4-FFF2-40B4-BE49-F238E27FC236}">
                  <a16:creationId xmlns:a16="http://schemas.microsoft.com/office/drawing/2014/main" id="{FB585EBA-EA51-4E0E-8E6C-84F426D7B23A}"/>
                </a:ext>
              </a:extLst>
            </p:cNvPr>
            <p:cNvGrpSpPr/>
            <p:nvPr/>
          </p:nvGrpSpPr>
          <p:grpSpPr>
            <a:xfrm>
              <a:off x="279500" y="4058744"/>
              <a:ext cx="765819" cy="817844"/>
              <a:chOff x="390227" y="4085065"/>
              <a:chExt cx="637560" cy="683600"/>
            </a:xfrm>
            <a:grpFill/>
          </p:grpSpPr>
          <p:sp>
            <p:nvSpPr>
              <p:cNvPr id="283" name="Oval 282">
                <a:extLst>
                  <a:ext uri="{FF2B5EF4-FFF2-40B4-BE49-F238E27FC236}">
                    <a16:creationId xmlns:a16="http://schemas.microsoft.com/office/drawing/2014/main" id="{DF177B98-976E-463F-9642-095C28EB2423}"/>
                  </a:ext>
                </a:extLst>
              </p:cNvPr>
              <p:cNvSpPr/>
              <p:nvPr/>
            </p:nvSpPr>
            <p:spPr>
              <a:xfrm>
                <a:off x="390227" y="4085065"/>
                <a:ext cx="637560" cy="645685"/>
              </a:xfrm>
              <a:prstGeom prst="ellipse">
                <a:avLst/>
              </a:prstGeom>
              <a:grpFill/>
              <a:ln w="9525" cap="flat" cmpd="sng" algn="ctr">
                <a:solidFill>
                  <a:srgbClr val="FFFFFF">
                    <a:lumMod val="50000"/>
                  </a:srgbClr>
                </a:solidFill>
                <a:prstDash val="dash"/>
              </a:ln>
              <a:effectLst>
                <a:outerShdw blurRad="40000" dist="20000" dir="5400000" rotWithShape="0">
                  <a:srgbClr val="000000">
                    <a:alpha val="38000"/>
                  </a:srgbClr>
                </a:outerShdw>
              </a:effectLst>
            </p:spPr>
            <p:txBody>
              <a:bodyPr rtlCol="0" anchor="ctr"/>
              <a:lstStyle/>
              <a:p>
                <a:pPr algn="ctr" defTabSz="514313" eaLnBrk="1" fontAlgn="auto" hangingPunct="1">
                  <a:spcBef>
                    <a:spcPts val="0"/>
                  </a:spcBef>
                  <a:spcAft>
                    <a:spcPts val="0"/>
                  </a:spcAft>
                  <a:defRPr/>
                </a:pPr>
                <a:endParaRPr lang="en-US" sz="900" kern="0" dirty="0">
                  <a:solidFill>
                    <a:srgbClr val="000000"/>
                  </a:solidFill>
                  <a:latin typeface="Calibri" charset="0"/>
                  <a:ea typeface="Calibri" charset="0"/>
                  <a:cs typeface="Calibri" charset="0"/>
                </a:endParaRPr>
              </a:p>
            </p:txBody>
          </p:sp>
          <p:sp>
            <p:nvSpPr>
              <p:cNvPr id="284" name="TextBox 283">
                <a:extLst>
                  <a:ext uri="{FF2B5EF4-FFF2-40B4-BE49-F238E27FC236}">
                    <a16:creationId xmlns:a16="http://schemas.microsoft.com/office/drawing/2014/main" id="{7ED36871-CDDF-41AA-9884-5C0C177F24E5}"/>
                  </a:ext>
                </a:extLst>
              </p:cNvPr>
              <p:cNvSpPr txBox="1"/>
              <p:nvPr/>
            </p:nvSpPr>
            <p:spPr>
              <a:xfrm>
                <a:off x="475415" y="4255507"/>
                <a:ext cx="458402" cy="513158"/>
              </a:xfrm>
              <a:prstGeom prst="rect">
                <a:avLst/>
              </a:prstGeom>
              <a:grpFill/>
              <a:ln>
                <a:noFill/>
              </a:ln>
            </p:spPr>
            <p:txBody>
              <a:bodyPr wrap="square" rtlCol="0">
                <a:spAutoFit/>
              </a:bodyPr>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External </a:t>
                </a:r>
              </a:p>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Data</a:t>
                </a:r>
              </a:p>
            </p:txBody>
          </p:sp>
        </p:grpSp>
        <p:sp>
          <p:nvSpPr>
            <p:cNvPr id="211" name="Rectangle 210">
              <a:extLst>
                <a:ext uri="{FF2B5EF4-FFF2-40B4-BE49-F238E27FC236}">
                  <a16:creationId xmlns:a16="http://schemas.microsoft.com/office/drawing/2014/main" id="{10529070-C783-438D-B3C6-76440411B70E}"/>
                </a:ext>
              </a:extLst>
            </p:cNvPr>
            <p:cNvSpPr/>
            <p:nvPr/>
          </p:nvSpPr>
          <p:spPr>
            <a:xfrm rot="5400000">
              <a:off x="7594659" y="1376595"/>
              <a:ext cx="185919" cy="553351"/>
            </a:xfrm>
            <a:prstGeom prst="rect">
              <a:avLst/>
            </a:prstGeom>
            <a:grpFill/>
            <a:ln w="3175" cap="flat" cmpd="sng" algn="ctr">
              <a:solidFill>
                <a:srgbClr val="FFFFFF">
                  <a:lumMod val="50000"/>
                </a:srgbClr>
              </a:solidFill>
              <a:prstDash val="dash"/>
            </a:ln>
            <a:effectLst/>
          </p:spPr>
          <p:txBody>
            <a:bodyPr vert="vert270" rtlCol="0" anchor="ctr"/>
            <a:lstStyle/>
            <a:p>
              <a:pP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Visualization</a:t>
              </a:r>
            </a:p>
          </p:txBody>
        </p:sp>
        <p:sp>
          <p:nvSpPr>
            <p:cNvPr id="212" name="Rectangle 211">
              <a:extLst>
                <a:ext uri="{FF2B5EF4-FFF2-40B4-BE49-F238E27FC236}">
                  <a16:creationId xmlns:a16="http://schemas.microsoft.com/office/drawing/2014/main" id="{0888C335-C0A4-4BE8-9B75-0D8466737245}"/>
                </a:ext>
              </a:extLst>
            </p:cNvPr>
            <p:cNvSpPr/>
            <p:nvPr/>
          </p:nvSpPr>
          <p:spPr>
            <a:xfrm rot="5400000">
              <a:off x="8143143" y="1700678"/>
              <a:ext cx="210423" cy="462869"/>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Self-service</a:t>
              </a:r>
            </a:p>
          </p:txBody>
        </p:sp>
        <p:sp>
          <p:nvSpPr>
            <p:cNvPr id="213" name="Rectangle 212">
              <a:extLst>
                <a:ext uri="{FF2B5EF4-FFF2-40B4-BE49-F238E27FC236}">
                  <a16:creationId xmlns:a16="http://schemas.microsoft.com/office/drawing/2014/main" id="{1B0F7CEC-15A5-4FE5-9350-2AE0983201C7}"/>
                </a:ext>
              </a:extLst>
            </p:cNvPr>
            <p:cNvSpPr/>
            <p:nvPr/>
          </p:nvSpPr>
          <p:spPr>
            <a:xfrm rot="5400000">
              <a:off x="8156912" y="1428669"/>
              <a:ext cx="197641" cy="466755"/>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Portals</a:t>
              </a:r>
            </a:p>
          </p:txBody>
        </p:sp>
        <p:sp>
          <p:nvSpPr>
            <p:cNvPr id="214" name="Rectangle 213">
              <a:extLst>
                <a:ext uri="{FF2B5EF4-FFF2-40B4-BE49-F238E27FC236}">
                  <a16:creationId xmlns:a16="http://schemas.microsoft.com/office/drawing/2014/main" id="{34CCF08E-0795-48E9-810A-19C9B985BB97}"/>
                </a:ext>
              </a:extLst>
            </p:cNvPr>
            <p:cNvSpPr/>
            <p:nvPr/>
          </p:nvSpPr>
          <p:spPr>
            <a:xfrm rot="5400000">
              <a:off x="7594658" y="1787860"/>
              <a:ext cx="185919" cy="55335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Dashboards</a:t>
              </a:r>
            </a:p>
          </p:txBody>
        </p:sp>
        <p:sp>
          <p:nvSpPr>
            <p:cNvPr id="215" name="Rectangle 214">
              <a:extLst>
                <a:ext uri="{FF2B5EF4-FFF2-40B4-BE49-F238E27FC236}">
                  <a16:creationId xmlns:a16="http://schemas.microsoft.com/office/drawing/2014/main" id="{3EDCB27C-AA7B-4EB2-8E9C-FD279A3C9467}"/>
                </a:ext>
              </a:extLst>
            </p:cNvPr>
            <p:cNvSpPr/>
            <p:nvPr/>
          </p:nvSpPr>
          <p:spPr>
            <a:xfrm rot="5400000">
              <a:off x="7604451" y="2004503"/>
              <a:ext cx="185919" cy="553351"/>
            </a:xfrm>
            <a:prstGeom prst="rect">
              <a:avLst/>
            </a:prstGeom>
            <a:grpFill/>
            <a:ln w="3175" cap="flat" cmpd="sng" algn="ctr">
              <a:solidFill>
                <a:srgbClr val="FFFFFF">
                  <a:lumMod val="50000"/>
                </a:srgbClr>
              </a:solidFill>
              <a:prstDash val="dash"/>
            </a:ln>
            <a:effectLst/>
          </p:spPr>
          <p:txBody>
            <a:bodyPr vert="vert270" rtlCol="0" anchor="ctr"/>
            <a:lstStyle/>
            <a:p>
              <a:pPr algn="ctr" defTabSz="462881" eaLnBrk="1" fontAlgn="auto" hangingPunct="1">
                <a:spcBef>
                  <a:spcPts val="0"/>
                </a:spcBef>
                <a:spcAft>
                  <a:spcPts val="0"/>
                </a:spcAft>
                <a:defRPr/>
              </a:pPr>
              <a:r>
                <a:rPr lang="en-US" sz="506" kern="0" dirty="0">
                  <a:solidFill>
                    <a:srgbClr val="000000"/>
                  </a:solidFill>
                  <a:latin typeface="Calibri" charset="0"/>
                  <a:ea typeface="Calibri" charset="0"/>
                  <a:cs typeface="Calibri" charset="0"/>
                </a:rPr>
                <a:t>Alerts</a:t>
              </a:r>
            </a:p>
          </p:txBody>
        </p:sp>
        <p:sp>
          <p:nvSpPr>
            <p:cNvPr id="216" name="Rectangle 215">
              <a:extLst>
                <a:ext uri="{FF2B5EF4-FFF2-40B4-BE49-F238E27FC236}">
                  <a16:creationId xmlns:a16="http://schemas.microsoft.com/office/drawing/2014/main" id="{0D4AA3A4-D3B7-4200-8670-3D0DA3A2D0A9}"/>
                </a:ext>
              </a:extLst>
            </p:cNvPr>
            <p:cNvSpPr/>
            <p:nvPr/>
          </p:nvSpPr>
          <p:spPr>
            <a:xfrm>
              <a:off x="1351920" y="3674016"/>
              <a:ext cx="7314659" cy="516567"/>
            </a:xfrm>
            <a:prstGeom prst="rect">
              <a:avLst/>
            </a:prstGeom>
            <a:grpFill/>
            <a:ln w="6350" cap="flat" cmpd="sng" algn="ctr">
              <a:solidFill>
                <a:srgbClr val="FFFFFF">
                  <a:lumMod val="85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Data Management</a:t>
              </a:r>
            </a:p>
          </p:txBody>
        </p:sp>
        <p:sp>
          <p:nvSpPr>
            <p:cNvPr id="217" name="Rectangle 216">
              <a:extLst>
                <a:ext uri="{FF2B5EF4-FFF2-40B4-BE49-F238E27FC236}">
                  <a16:creationId xmlns:a16="http://schemas.microsoft.com/office/drawing/2014/main" id="{4795489E-1C5C-49A2-BEF1-62F88C8B7867}"/>
                </a:ext>
              </a:extLst>
            </p:cNvPr>
            <p:cNvSpPr/>
            <p:nvPr/>
          </p:nvSpPr>
          <p:spPr>
            <a:xfrm>
              <a:off x="1358269" y="3674016"/>
              <a:ext cx="7314659" cy="516567"/>
            </a:xfrm>
            <a:prstGeom prst="rect">
              <a:avLst/>
            </a:prstGeom>
            <a:grpFill/>
            <a:ln w="6350" cap="flat" cmpd="sng" algn="ctr">
              <a:solidFill>
                <a:srgbClr val="FFFFFF">
                  <a:lumMod val="50000"/>
                </a:srgbClr>
              </a:solidFill>
              <a:prstDash val="solid"/>
              <a:miter lim="800000"/>
            </a:ln>
            <a:effectLst/>
          </p:spPr>
          <p:txBody>
            <a:bodyPr rtlCol="0" anchor="t" anchorCtr="0"/>
            <a:lstStyle/>
            <a:p>
              <a:pPr algn="ctr" defTabSz="514313"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Data Management</a:t>
              </a:r>
            </a:p>
          </p:txBody>
        </p:sp>
        <p:sp>
          <p:nvSpPr>
            <p:cNvPr id="218" name="TextBox 217">
              <a:extLst>
                <a:ext uri="{FF2B5EF4-FFF2-40B4-BE49-F238E27FC236}">
                  <a16:creationId xmlns:a16="http://schemas.microsoft.com/office/drawing/2014/main" id="{582A9DD7-21C6-43A3-A363-D2BD40026AD6}"/>
                </a:ext>
              </a:extLst>
            </p:cNvPr>
            <p:cNvSpPr txBox="1"/>
            <p:nvPr/>
          </p:nvSpPr>
          <p:spPr>
            <a:xfrm>
              <a:off x="1732964" y="3835040"/>
              <a:ext cx="681131"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Metadata</a:t>
              </a:r>
            </a:p>
          </p:txBody>
        </p:sp>
        <p:sp>
          <p:nvSpPr>
            <p:cNvPr id="219" name="TextBox 218">
              <a:extLst>
                <a:ext uri="{FF2B5EF4-FFF2-40B4-BE49-F238E27FC236}">
                  <a16:creationId xmlns:a16="http://schemas.microsoft.com/office/drawing/2014/main" id="{79A9A657-CB0B-4BDD-8E2A-AA8123047EC9}"/>
                </a:ext>
              </a:extLst>
            </p:cNvPr>
            <p:cNvSpPr txBox="1"/>
            <p:nvPr/>
          </p:nvSpPr>
          <p:spPr>
            <a:xfrm>
              <a:off x="3451312" y="3835040"/>
              <a:ext cx="560633"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Lineage</a:t>
              </a:r>
            </a:p>
          </p:txBody>
        </p:sp>
        <p:sp>
          <p:nvSpPr>
            <p:cNvPr id="220" name="TextBox 219">
              <a:extLst>
                <a:ext uri="{FF2B5EF4-FFF2-40B4-BE49-F238E27FC236}">
                  <a16:creationId xmlns:a16="http://schemas.microsoft.com/office/drawing/2014/main" id="{8F67A52C-9BE3-468F-9174-6EE322ECF7C2}"/>
                </a:ext>
              </a:extLst>
            </p:cNvPr>
            <p:cNvSpPr txBox="1"/>
            <p:nvPr/>
          </p:nvSpPr>
          <p:spPr>
            <a:xfrm>
              <a:off x="4249177" y="3835040"/>
              <a:ext cx="1010064"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563" kern="0" dirty="0">
                  <a:solidFill>
                    <a:srgbClr val="000000"/>
                  </a:solidFill>
                  <a:latin typeface="Calibri" charset="0"/>
                  <a:ea typeface="Calibri" charset="0"/>
                  <a:cs typeface="Calibri" charset="0"/>
                </a:rPr>
                <a:t>Data Governance</a:t>
              </a:r>
            </a:p>
          </p:txBody>
        </p:sp>
        <p:sp>
          <p:nvSpPr>
            <p:cNvPr id="221" name="TextBox 220">
              <a:extLst>
                <a:ext uri="{FF2B5EF4-FFF2-40B4-BE49-F238E27FC236}">
                  <a16:creationId xmlns:a16="http://schemas.microsoft.com/office/drawing/2014/main" id="{84C013E0-A34C-4AED-A015-7683D289F56C}"/>
                </a:ext>
              </a:extLst>
            </p:cNvPr>
            <p:cNvSpPr txBox="1"/>
            <p:nvPr/>
          </p:nvSpPr>
          <p:spPr>
            <a:xfrm>
              <a:off x="5496477" y="3835040"/>
              <a:ext cx="1143343"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Data Quality</a:t>
              </a:r>
            </a:p>
          </p:txBody>
        </p:sp>
        <p:sp>
          <p:nvSpPr>
            <p:cNvPr id="222" name="TextBox 221">
              <a:extLst>
                <a:ext uri="{FF2B5EF4-FFF2-40B4-BE49-F238E27FC236}">
                  <a16:creationId xmlns:a16="http://schemas.microsoft.com/office/drawing/2014/main" id="{16621E04-98E5-488E-BFCC-7241AB6F66BD}"/>
                </a:ext>
              </a:extLst>
            </p:cNvPr>
            <p:cNvSpPr txBox="1"/>
            <p:nvPr/>
          </p:nvSpPr>
          <p:spPr>
            <a:xfrm>
              <a:off x="6877051" y="3835040"/>
              <a:ext cx="1626869"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Master Data Management</a:t>
              </a:r>
            </a:p>
          </p:txBody>
        </p:sp>
        <p:sp>
          <p:nvSpPr>
            <p:cNvPr id="223" name="TextBox 222">
              <a:extLst>
                <a:ext uri="{FF2B5EF4-FFF2-40B4-BE49-F238E27FC236}">
                  <a16:creationId xmlns:a16="http://schemas.microsoft.com/office/drawing/2014/main" id="{1D9D4FF6-C482-41EB-B10F-4F4548957A4C}"/>
                </a:ext>
              </a:extLst>
            </p:cNvPr>
            <p:cNvSpPr txBox="1"/>
            <p:nvPr/>
          </p:nvSpPr>
          <p:spPr>
            <a:xfrm>
              <a:off x="2651329" y="3835040"/>
              <a:ext cx="562748"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square" rtlCol="0" anchor="ctr">
              <a:spAutoFit/>
            </a:bodyPr>
            <a:lstStyle/>
            <a:p>
              <a:pPr algn="ctr" defTabSz="514313" eaLnBrk="1" fontAlgn="auto" hangingPunct="1">
                <a:spcBef>
                  <a:spcPts val="0"/>
                </a:spcBef>
                <a:spcAft>
                  <a:spcPts val="0"/>
                </a:spcAft>
                <a:defRPr/>
              </a:pPr>
              <a:r>
                <a:rPr lang="en-US" sz="563" kern="0" dirty="0">
                  <a:solidFill>
                    <a:srgbClr val="000000"/>
                  </a:solidFill>
                  <a:latin typeface="Calibri" charset="0"/>
                  <a:ea typeface="Calibri" charset="0"/>
                  <a:cs typeface="Calibri" charset="0"/>
                </a:rPr>
                <a:t>Tagging</a:t>
              </a:r>
            </a:p>
          </p:txBody>
        </p:sp>
        <p:sp>
          <p:nvSpPr>
            <p:cNvPr id="224" name="Rectangle 223">
              <a:extLst>
                <a:ext uri="{FF2B5EF4-FFF2-40B4-BE49-F238E27FC236}">
                  <a16:creationId xmlns:a16="http://schemas.microsoft.com/office/drawing/2014/main" id="{111A7785-9E48-4D87-A899-3FE6B5EB21A4}"/>
                </a:ext>
              </a:extLst>
            </p:cNvPr>
            <p:cNvSpPr/>
            <p:nvPr/>
          </p:nvSpPr>
          <p:spPr>
            <a:xfrm rot="5400000">
              <a:off x="4826121" y="761891"/>
              <a:ext cx="368483" cy="7312431"/>
            </a:xfrm>
            <a:prstGeom prst="rect">
              <a:avLst/>
            </a:prstGeom>
            <a:grpFill/>
            <a:ln w="6350" cap="flat" cmpd="sng" algn="ctr">
              <a:solidFill>
                <a:srgbClr val="FFFFFF">
                  <a:lumMod val="50000"/>
                </a:srgbClr>
              </a:solidFill>
              <a:prstDash val="solid"/>
              <a:miter lim="800000"/>
            </a:ln>
            <a:effectLst/>
          </p:spPr>
          <p:txBody>
            <a:bodyPr vert="vert270" lIns="0" tIns="0" rtlCol="0" anchor="t" anchorCtr="0"/>
            <a:lstStyle/>
            <a:p>
              <a:pPr algn="ctr" defTabSz="462881" eaLnBrk="1" fontAlgn="auto" hangingPunct="1">
                <a:spcBef>
                  <a:spcPts val="0"/>
                </a:spcBef>
                <a:spcAft>
                  <a:spcPts val="0"/>
                </a:spcAft>
                <a:defRPr/>
              </a:pPr>
              <a:r>
                <a:rPr lang="en-US" sz="619" b="1" kern="0" dirty="0">
                  <a:solidFill>
                    <a:srgbClr val="000000"/>
                  </a:solidFill>
                  <a:latin typeface="Calibri" charset="0"/>
                  <a:ea typeface="Calibri" charset="0"/>
                  <a:cs typeface="Calibri" charset="0"/>
                </a:rPr>
                <a:t>Security</a:t>
              </a:r>
            </a:p>
          </p:txBody>
        </p:sp>
        <p:sp>
          <p:nvSpPr>
            <p:cNvPr id="225" name="TextBox 224">
              <a:extLst>
                <a:ext uri="{FF2B5EF4-FFF2-40B4-BE49-F238E27FC236}">
                  <a16:creationId xmlns:a16="http://schemas.microsoft.com/office/drawing/2014/main" id="{E06BF151-BC6A-480A-9CB3-25470AB3FE7A}"/>
                </a:ext>
              </a:extLst>
            </p:cNvPr>
            <p:cNvSpPr txBox="1"/>
            <p:nvPr/>
          </p:nvSpPr>
          <p:spPr>
            <a:xfrm>
              <a:off x="5295129" y="4257215"/>
              <a:ext cx="784832"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Authorization</a:t>
              </a:r>
            </a:p>
          </p:txBody>
        </p:sp>
        <p:sp>
          <p:nvSpPr>
            <p:cNvPr id="226" name="Rectangle 225">
              <a:extLst>
                <a:ext uri="{FF2B5EF4-FFF2-40B4-BE49-F238E27FC236}">
                  <a16:creationId xmlns:a16="http://schemas.microsoft.com/office/drawing/2014/main" id="{1681F8F9-10D6-4EC0-9760-D537CE14941C}"/>
                </a:ext>
              </a:extLst>
            </p:cNvPr>
            <p:cNvSpPr/>
            <p:nvPr/>
          </p:nvSpPr>
          <p:spPr>
            <a:xfrm>
              <a:off x="3508868" y="1198263"/>
              <a:ext cx="1869803" cy="2339399"/>
            </a:xfrm>
            <a:prstGeom prst="rect">
              <a:avLst/>
            </a:prstGeom>
            <a:grpFill/>
            <a:ln w="3175" cap="flat" cmpd="sng" algn="ctr">
              <a:solidFill>
                <a:srgbClr val="FFFFFF">
                  <a:lumMod val="50000"/>
                </a:srgbClr>
              </a:solidFill>
              <a:prstDash val="solid"/>
            </a:ln>
            <a:effectLst>
              <a:outerShdw blurRad="40000" dist="20000" dir="5400000" rotWithShape="0">
                <a:srgbClr val="000000">
                  <a:alpha val="38000"/>
                </a:srgbClr>
              </a:outerShdw>
            </a:effectLst>
          </p:spPr>
          <p:txBody>
            <a:bodyPr vert="horz" rtlCol="0" anchor="t"/>
            <a:lstStyle/>
            <a:p>
              <a:pPr algn="ctr" defTabSz="514313" eaLnBrk="1" fontAlgn="auto" hangingPunct="1">
                <a:spcBef>
                  <a:spcPts val="0"/>
                </a:spcBef>
                <a:spcAft>
                  <a:spcPts val="0"/>
                </a:spcAft>
                <a:defRPr/>
              </a:pPr>
              <a:endParaRPr lang="en-US" sz="563" b="1" kern="0" dirty="0">
                <a:solidFill>
                  <a:srgbClr val="000000"/>
                </a:solidFill>
                <a:latin typeface="Calibri" charset="0"/>
                <a:ea typeface="Calibri" charset="0"/>
                <a:cs typeface="Calibri" charset="0"/>
              </a:endParaRPr>
            </a:p>
          </p:txBody>
        </p:sp>
        <p:sp>
          <p:nvSpPr>
            <p:cNvPr id="227" name="TextBox 226">
              <a:extLst>
                <a:ext uri="{FF2B5EF4-FFF2-40B4-BE49-F238E27FC236}">
                  <a16:creationId xmlns:a16="http://schemas.microsoft.com/office/drawing/2014/main" id="{B6D7F672-86D1-4A35-886E-F9D5EEA28380}"/>
                </a:ext>
              </a:extLst>
            </p:cNvPr>
            <p:cNvSpPr txBox="1"/>
            <p:nvPr/>
          </p:nvSpPr>
          <p:spPr>
            <a:xfrm>
              <a:off x="3904298" y="4257215"/>
              <a:ext cx="831853"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Authentication</a:t>
              </a:r>
            </a:p>
          </p:txBody>
        </p:sp>
        <p:sp>
          <p:nvSpPr>
            <p:cNvPr id="228" name="TextBox 227">
              <a:extLst>
                <a:ext uri="{FF2B5EF4-FFF2-40B4-BE49-F238E27FC236}">
                  <a16:creationId xmlns:a16="http://schemas.microsoft.com/office/drawing/2014/main" id="{87B10685-95B1-4FF9-A1A2-9FFF94FFD193}"/>
                </a:ext>
              </a:extLst>
            </p:cNvPr>
            <p:cNvSpPr txBox="1"/>
            <p:nvPr/>
          </p:nvSpPr>
          <p:spPr>
            <a:xfrm>
              <a:off x="2677773" y="4257215"/>
              <a:ext cx="667277"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Key Mgmt.</a:t>
              </a:r>
            </a:p>
          </p:txBody>
        </p:sp>
        <p:sp>
          <p:nvSpPr>
            <p:cNvPr id="229" name="Rectangle 228">
              <a:extLst>
                <a:ext uri="{FF2B5EF4-FFF2-40B4-BE49-F238E27FC236}">
                  <a16:creationId xmlns:a16="http://schemas.microsoft.com/office/drawing/2014/main" id="{30E22C88-5AF2-412D-94ED-C9988F1E90DA}"/>
                </a:ext>
              </a:extLst>
            </p:cNvPr>
            <p:cNvSpPr/>
            <p:nvPr/>
          </p:nvSpPr>
          <p:spPr>
            <a:xfrm rot="5400000">
              <a:off x="3907105" y="1914182"/>
              <a:ext cx="493952" cy="1178739"/>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Enriched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 (Structured - Current)</a:t>
              </a:r>
            </a:p>
          </p:txBody>
        </p:sp>
        <p:sp>
          <p:nvSpPr>
            <p:cNvPr id="230" name="Rectangle 229">
              <a:extLst>
                <a:ext uri="{FF2B5EF4-FFF2-40B4-BE49-F238E27FC236}">
                  <a16:creationId xmlns:a16="http://schemas.microsoft.com/office/drawing/2014/main" id="{D898AAC7-F42D-439D-BC38-D42675F02C5A}"/>
                </a:ext>
              </a:extLst>
            </p:cNvPr>
            <p:cNvSpPr/>
            <p:nvPr/>
          </p:nvSpPr>
          <p:spPr>
            <a:xfrm rot="5400000">
              <a:off x="4281094" y="2426477"/>
              <a:ext cx="324479" cy="1783643"/>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Archival Zone</a:t>
              </a:r>
            </a:p>
          </p:txBody>
        </p:sp>
        <p:sp>
          <p:nvSpPr>
            <p:cNvPr id="231" name="Rectangle 230">
              <a:extLst>
                <a:ext uri="{FF2B5EF4-FFF2-40B4-BE49-F238E27FC236}">
                  <a16:creationId xmlns:a16="http://schemas.microsoft.com/office/drawing/2014/main" id="{4DD6839B-E8CE-4D2D-BF6A-9C0002507F6C}"/>
                </a:ext>
              </a:extLst>
            </p:cNvPr>
            <p:cNvSpPr/>
            <p:nvPr/>
          </p:nvSpPr>
          <p:spPr>
            <a:xfrm rot="5400000">
              <a:off x="3677761" y="1149487"/>
              <a:ext cx="950761" cy="1176857"/>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Refined</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 (Structured - Current SQL DW) - Unstructured future)</a:t>
              </a:r>
            </a:p>
          </p:txBody>
        </p:sp>
        <p:sp>
          <p:nvSpPr>
            <p:cNvPr id="232" name="Rectangle 231">
              <a:extLst>
                <a:ext uri="{FF2B5EF4-FFF2-40B4-BE49-F238E27FC236}">
                  <a16:creationId xmlns:a16="http://schemas.microsoft.com/office/drawing/2014/main" id="{C43E6A41-A10D-4921-B0F0-020C5B2861F4}"/>
                </a:ext>
              </a:extLst>
            </p:cNvPr>
            <p:cNvSpPr/>
            <p:nvPr/>
          </p:nvSpPr>
          <p:spPr>
            <a:xfrm rot="5400000">
              <a:off x="4484373" y="1899748"/>
              <a:ext cx="1156411" cy="545151"/>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Tenant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 (Current)</a:t>
              </a:r>
            </a:p>
          </p:txBody>
        </p:sp>
        <p:sp>
          <p:nvSpPr>
            <p:cNvPr id="233" name="Rectangle 232">
              <a:extLst>
                <a:ext uri="{FF2B5EF4-FFF2-40B4-BE49-F238E27FC236}">
                  <a16:creationId xmlns:a16="http://schemas.microsoft.com/office/drawing/2014/main" id="{0F6562EB-7510-4B03-A618-CD45870E92E9}"/>
                </a:ext>
              </a:extLst>
            </p:cNvPr>
            <p:cNvSpPr/>
            <p:nvPr/>
          </p:nvSpPr>
          <p:spPr>
            <a:xfrm rot="5400000">
              <a:off x="4913080" y="1141149"/>
              <a:ext cx="299001" cy="545151"/>
            </a:xfrm>
            <a:prstGeom prst="rect">
              <a:avLst/>
            </a:prstGeom>
            <a:grpFill/>
            <a:ln w="3175" cap="flat" cmpd="sng" algn="ctr">
              <a:solidFill>
                <a:srgbClr val="FFFFFF">
                  <a:lumMod val="50000"/>
                </a:srgbClr>
              </a:solidFill>
              <a:prstDash val="dash"/>
            </a:ln>
            <a:effectLst/>
          </p:spPr>
          <p:txBody>
            <a:bodyPr vert="vert270" tIns="0" rtlCol="0" anchor="ctr"/>
            <a:lstStyle/>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User  </a:t>
              </a:r>
            </a:p>
            <a:p>
              <a:pPr algn="ctr" defTabSz="462881" eaLnBrk="1" fontAlgn="auto" hangingPunct="1">
                <a:spcBef>
                  <a:spcPts val="0"/>
                </a:spcBef>
                <a:spcAft>
                  <a:spcPts val="0"/>
                </a:spcAft>
                <a:defRPr/>
              </a:pPr>
              <a:r>
                <a:rPr lang="en-US" sz="563" b="1" kern="0" dirty="0">
                  <a:solidFill>
                    <a:srgbClr val="000000"/>
                  </a:solidFill>
                  <a:latin typeface="Calibri" charset="0"/>
                  <a:ea typeface="Calibri" charset="0"/>
                  <a:cs typeface="Calibri" charset="0"/>
                </a:rPr>
                <a:t>Zone (Current)</a:t>
              </a:r>
            </a:p>
          </p:txBody>
        </p:sp>
        <p:sp>
          <p:nvSpPr>
            <p:cNvPr id="234" name="TextBox 233">
              <a:extLst>
                <a:ext uri="{FF2B5EF4-FFF2-40B4-BE49-F238E27FC236}">
                  <a16:creationId xmlns:a16="http://schemas.microsoft.com/office/drawing/2014/main" id="{9705DB6D-AE1B-40A9-96C9-4BC81187076F}"/>
                </a:ext>
              </a:extLst>
            </p:cNvPr>
            <p:cNvSpPr txBox="1"/>
            <p:nvPr/>
          </p:nvSpPr>
          <p:spPr>
            <a:xfrm>
              <a:off x="6637607" y="4257215"/>
              <a:ext cx="669415" cy="290520"/>
            </a:xfrm>
            <a:prstGeom prst="rect">
              <a:avLst/>
            </a:prstGeom>
            <a:grpFill/>
            <a:ln w="3175" cap="flat" cmpd="sng" algn="ctr">
              <a:solidFill>
                <a:srgbClr val="FFFFFF">
                  <a:lumMod val="50000"/>
                </a:srgbClr>
              </a:solidFill>
              <a:prstDash val="dash"/>
            </a:ln>
            <a:effectLst>
              <a:outerShdw blurRad="40000" dist="20000" dir="5400000" rotWithShape="0">
                <a:srgbClr val="000000">
                  <a:alpha val="38000"/>
                </a:srgbClr>
              </a:outerShdw>
            </a:effectLst>
          </p:spPr>
          <p:txBody>
            <a:bodyPr wrap="none" rtlCol="0" anchor="ctr">
              <a:spAutoFit/>
            </a:bodyPr>
            <a:lstStyle>
              <a:defPPr>
                <a:defRPr lang="en-US"/>
              </a:defPPr>
              <a:lvl1pPr algn="ctr">
                <a:defRPr sz="600" b="1">
                  <a:solidFill>
                    <a:schemeClr val="tx1"/>
                  </a:solidFill>
                  <a:latin typeface="Calibri"/>
                  <a:cs typeface="Calibri"/>
                </a:defRPr>
              </a:lvl1pPr>
            </a:lstStyle>
            <a:p>
              <a:pPr defTabSz="514313" eaLnBrk="1" fontAlgn="auto" hangingPunct="1">
                <a:spcBef>
                  <a:spcPts val="0"/>
                </a:spcBef>
                <a:spcAft>
                  <a:spcPts val="0"/>
                </a:spcAft>
                <a:defRPr/>
              </a:pPr>
              <a:r>
                <a:rPr lang="en-US" sz="563" b="0" kern="0" dirty="0">
                  <a:solidFill>
                    <a:srgbClr val="000000"/>
                  </a:solidFill>
                  <a:latin typeface="Calibri" charset="0"/>
                  <a:ea typeface="Calibri" charset="0"/>
                  <a:cs typeface="Calibri" charset="0"/>
                </a:rPr>
                <a:t>Encryption</a:t>
              </a:r>
            </a:p>
          </p:txBody>
        </p:sp>
        <p:grpSp>
          <p:nvGrpSpPr>
            <p:cNvPr id="235" name="Group 234">
              <a:extLst>
                <a:ext uri="{FF2B5EF4-FFF2-40B4-BE49-F238E27FC236}">
                  <a16:creationId xmlns:a16="http://schemas.microsoft.com/office/drawing/2014/main" id="{5AE18176-BA5C-4BB2-9B45-95E72F161EFC}"/>
                </a:ext>
              </a:extLst>
            </p:cNvPr>
            <p:cNvGrpSpPr/>
            <p:nvPr/>
          </p:nvGrpSpPr>
          <p:grpSpPr>
            <a:xfrm>
              <a:off x="1996267" y="1239245"/>
              <a:ext cx="423676" cy="2247051"/>
              <a:chOff x="1996267" y="1239245"/>
              <a:chExt cx="423676" cy="2247050"/>
            </a:xfrm>
            <a:grpFill/>
          </p:grpSpPr>
          <p:cxnSp>
            <p:nvCxnSpPr>
              <p:cNvPr id="271" name="Straight Connector 270">
                <a:extLst>
                  <a:ext uri="{FF2B5EF4-FFF2-40B4-BE49-F238E27FC236}">
                    <a16:creationId xmlns:a16="http://schemas.microsoft.com/office/drawing/2014/main" id="{99E36539-B4A7-4115-86F8-240C61184ADA}"/>
                  </a:ext>
                </a:extLst>
              </p:cNvPr>
              <p:cNvCxnSpPr>
                <a:cxnSpLocks/>
              </p:cNvCxnSpPr>
              <p:nvPr/>
            </p:nvCxnSpPr>
            <p:spPr bwMode="auto">
              <a:xfrm>
                <a:off x="2200925" y="3156081"/>
                <a:ext cx="315" cy="330214"/>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72" name="Rectangle 271">
                <a:extLst>
                  <a:ext uri="{FF2B5EF4-FFF2-40B4-BE49-F238E27FC236}">
                    <a16:creationId xmlns:a16="http://schemas.microsoft.com/office/drawing/2014/main" id="{8C52E827-4326-4A83-AEC6-C5059F2C2271}"/>
                  </a:ext>
                </a:extLst>
              </p:cNvPr>
              <p:cNvSpPr/>
              <p:nvPr/>
            </p:nvSpPr>
            <p:spPr bwMode="auto">
              <a:xfrm>
                <a:off x="2052254" y="2913374"/>
                <a:ext cx="311702" cy="349087"/>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34719" tIns="17360" rIns="34719" bIns="17360" numCol="1" rtlCol="0" anchor="ctr" anchorCtr="0" compatLnSpc="1">
                <a:prstTxWarp prst="textNoShape">
                  <a:avLst/>
                </a:prstTxWarp>
              </a:bodyPr>
              <a:lstStyle/>
              <a:p>
                <a:pPr algn="ctr" defTabSz="347177" eaLnBrk="1" fontAlgn="auto" hangingPunct="1">
                  <a:spcBef>
                    <a:spcPts val="0"/>
                  </a:spcBef>
                  <a:spcAft>
                    <a:spcPts val="0"/>
                  </a:spcAft>
                  <a:defRPr/>
                </a:pPr>
                <a:r>
                  <a:rPr lang="en-US" sz="394" b="1" kern="0" dirty="0">
                    <a:solidFill>
                      <a:srgbClr val="000000"/>
                    </a:solidFill>
                    <a:latin typeface="Calibri" charset="0"/>
                    <a:cs typeface="Calibri" charset="0"/>
                  </a:rPr>
                  <a:t>Azure Data Factory</a:t>
                </a:r>
              </a:p>
            </p:txBody>
          </p:sp>
          <p:cxnSp>
            <p:nvCxnSpPr>
              <p:cNvPr id="273" name="Straight Connector 272">
                <a:extLst>
                  <a:ext uri="{FF2B5EF4-FFF2-40B4-BE49-F238E27FC236}">
                    <a16:creationId xmlns:a16="http://schemas.microsoft.com/office/drawing/2014/main" id="{570D75F7-84BF-44FE-B74D-41258562F83D}"/>
                  </a:ext>
                </a:extLst>
              </p:cNvPr>
              <p:cNvCxnSpPr>
                <a:cxnSpLocks/>
              </p:cNvCxnSpPr>
              <p:nvPr/>
            </p:nvCxnSpPr>
            <p:spPr bwMode="auto">
              <a:xfrm>
                <a:off x="2220038" y="1239245"/>
                <a:ext cx="0" cy="630132"/>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4" name="Straight Connector 273">
                <a:extLst>
                  <a:ext uri="{FF2B5EF4-FFF2-40B4-BE49-F238E27FC236}">
                    <a16:creationId xmlns:a16="http://schemas.microsoft.com/office/drawing/2014/main" id="{2AD1C1F6-E0A1-40E2-ACC5-1B70EC38FD51}"/>
                  </a:ext>
                </a:extLst>
              </p:cNvPr>
              <p:cNvCxnSpPr>
                <a:cxnSpLocks/>
              </p:cNvCxnSpPr>
              <p:nvPr/>
            </p:nvCxnSpPr>
            <p:spPr bwMode="auto">
              <a:xfrm>
                <a:off x="2206727" y="2533885"/>
                <a:ext cx="0" cy="177963"/>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D481C4DC-A799-4DE4-9E23-4527F6F6758E}"/>
                  </a:ext>
                </a:extLst>
              </p:cNvPr>
              <p:cNvCxnSpPr>
                <a:cxnSpLocks/>
              </p:cNvCxnSpPr>
              <p:nvPr/>
            </p:nvCxnSpPr>
            <p:spPr bwMode="auto">
              <a:xfrm>
                <a:off x="2219723" y="2052691"/>
                <a:ext cx="0" cy="177963"/>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276" name="Picture 275">
                <a:extLst>
                  <a:ext uri="{FF2B5EF4-FFF2-40B4-BE49-F238E27FC236}">
                    <a16:creationId xmlns:a16="http://schemas.microsoft.com/office/drawing/2014/main" id="{F8FA8912-D870-4FA1-ACF5-BEDBD82E5AF9}"/>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105396" y="1808201"/>
                <a:ext cx="205418" cy="207233"/>
              </a:xfrm>
              <a:prstGeom prst="rect">
                <a:avLst/>
              </a:prstGeom>
              <a:grpFill/>
              <a:ln>
                <a:solidFill>
                  <a:srgbClr val="FFFFFF">
                    <a:lumMod val="85000"/>
                  </a:srgbClr>
                </a:solidFill>
              </a:ln>
            </p:spPr>
          </p:pic>
          <p:pic>
            <p:nvPicPr>
              <p:cNvPr id="277" name="Picture 276">
                <a:extLst>
                  <a:ext uri="{FF2B5EF4-FFF2-40B4-BE49-F238E27FC236}">
                    <a16:creationId xmlns:a16="http://schemas.microsoft.com/office/drawing/2014/main" id="{406EAED6-72EC-4147-B710-FC8CFFDD7E68}"/>
                  </a:ext>
                </a:extLst>
              </p:cNvPr>
              <p:cNvPicPr>
                <a:picLocks noChangeAspect="1"/>
              </p:cNvPicPr>
              <p:nvPr/>
            </p:nvPicPr>
            <p:blipFill>
              <a:blip r:embed="rId5">
                <a:grayscl/>
              </a:blip>
              <a:stretch>
                <a:fillRect/>
              </a:stretch>
            </p:blipFill>
            <p:spPr>
              <a:xfrm>
                <a:off x="2066823" y="1530004"/>
                <a:ext cx="295266" cy="181702"/>
              </a:xfrm>
              <a:prstGeom prst="rect">
                <a:avLst/>
              </a:prstGeom>
              <a:grpFill/>
              <a:ln>
                <a:solidFill>
                  <a:srgbClr val="FFFFFF">
                    <a:lumMod val="85000"/>
                  </a:srgbClr>
                </a:solidFill>
              </a:ln>
            </p:spPr>
          </p:pic>
          <p:cxnSp>
            <p:nvCxnSpPr>
              <p:cNvPr id="278" name="Straight Connector 277">
                <a:extLst>
                  <a:ext uri="{FF2B5EF4-FFF2-40B4-BE49-F238E27FC236}">
                    <a16:creationId xmlns:a16="http://schemas.microsoft.com/office/drawing/2014/main" id="{559D1619-61AD-48D7-BFFD-AD0956940905}"/>
                  </a:ext>
                </a:extLst>
              </p:cNvPr>
              <p:cNvCxnSpPr>
                <a:cxnSpLocks/>
              </p:cNvCxnSpPr>
              <p:nvPr/>
            </p:nvCxnSpPr>
            <p:spPr bwMode="auto">
              <a:xfrm>
                <a:off x="2206727" y="2787885"/>
                <a:ext cx="0" cy="177963"/>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79" name="Straight Connector 278">
                <a:extLst>
                  <a:ext uri="{FF2B5EF4-FFF2-40B4-BE49-F238E27FC236}">
                    <a16:creationId xmlns:a16="http://schemas.microsoft.com/office/drawing/2014/main" id="{B6282F83-8A9F-49F1-B123-681DE557E862}"/>
                  </a:ext>
                </a:extLst>
              </p:cNvPr>
              <p:cNvCxnSpPr>
                <a:cxnSpLocks/>
              </p:cNvCxnSpPr>
              <p:nvPr/>
            </p:nvCxnSpPr>
            <p:spPr bwMode="auto">
              <a:xfrm>
                <a:off x="2213077" y="2216385"/>
                <a:ext cx="0" cy="177963"/>
              </a:xfrm>
              <a:prstGeom prst="line">
                <a:avLst/>
              </a:prstGeom>
              <a:grpFill/>
              <a:ln w="15875" cap="flat" cmpd="sng" algn="ctr">
                <a:solidFill>
                  <a:srgbClr val="FFFFFF">
                    <a:lumMod val="85000"/>
                  </a:srgbClr>
                </a:solidFill>
                <a:prstDash val="sysDot"/>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280" name="Picture 10" descr="https://azure.microsoft.com/svghandler/expressroute/?width=600&amp;height=315">
                <a:extLst>
                  <a:ext uri="{FF2B5EF4-FFF2-40B4-BE49-F238E27FC236}">
                    <a16:creationId xmlns:a16="http://schemas.microsoft.com/office/drawing/2014/main" id="{4962048A-5A3F-4815-B82B-F817C38142F2}"/>
                  </a:ext>
                </a:extLst>
              </p:cNvPr>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flipH="1">
                <a:off x="2023924" y="2364575"/>
                <a:ext cx="368363" cy="174493"/>
              </a:xfrm>
              <a:prstGeom prst="rect">
                <a:avLst/>
              </a:prstGeom>
              <a:grpFill/>
              <a:ln>
                <a:solidFill>
                  <a:srgbClr val="FFFFFF">
                    <a:lumMod val="85000"/>
                  </a:srgbClr>
                </a:solidFill>
              </a:ln>
            </p:spPr>
          </p:pic>
          <p:sp>
            <p:nvSpPr>
              <p:cNvPr id="281" name="Rectangle 280">
                <a:extLst>
                  <a:ext uri="{FF2B5EF4-FFF2-40B4-BE49-F238E27FC236}">
                    <a16:creationId xmlns:a16="http://schemas.microsoft.com/office/drawing/2014/main" id="{5A936C0A-8750-4A67-8F54-EA020D6A37BB}"/>
                  </a:ext>
                </a:extLst>
              </p:cNvPr>
              <p:cNvSpPr/>
              <p:nvPr/>
            </p:nvSpPr>
            <p:spPr>
              <a:xfrm>
                <a:off x="1996267" y="2610023"/>
                <a:ext cx="423676" cy="599566"/>
              </a:xfrm>
              <a:prstGeom prst="rect">
                <a:avLst/>
              </a:prstGeom>
              <a:grpFill/>
              <a:ln>
                <a:solidFill>
                  <a:srgbClr val="FFFFFF">
                    <a:lumMod val="85000"/>
                  </a:srgbClr>
                </a:solidFill>
              </a:ln>
            </p:spPr>
            <p:txBody>
              <a:bodyPr wrap="square">
                <a:spAutoFit/>
              </a:bodyPr>
              <a:lstStyle/>
              <a:p>
                <a:pPr algn="ctr" defTabSz="385754"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Express Routes</a:t>
                </a:r>
              </a:p>
            </p:txBody>
          </p:sp>
          <p:pic>
            <p:nvPicPr>
              <p:cNvPr id="282" name="Picture 6" descr="Image result for kafka">
                <a:extLst>
                  <a:ext uri="{FF2B5EF4-FFF2-40B4-BE49-F238E27FC236}">
                    <a16:creationId xmlns:a16="http://schemas.microsoft.com/office/drawing/2014/main" id="{EDF4840A-BD85-4D84-B03C-0927D2B92F6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1460" y="2086388"/>
                <a:ext cx="213290" cy="207233"/>
              </a:xfrm>
              <a:prstGeom prst="rect">
                <a:avLst/>
              </a:prstGeom>
              <a:grpFill/>
              <a:ln>
                <a:solidFill>
                  <a:srgbClr val="FFFFFF">
                    <a:lumMod val="85000"/>
                  </a:srgbClr>
                </a:solidFill>
              </a:ln>
            </p:spPr>
          </p:pic>
        </p:grpSp>
        <p:pic>
          <p:nvPicPr>
            <p:cNvPr id="236" name="Picture 235">
              <a:extLst>
                <a:ext uri="{FF2B5EF4-FFF2-40B4-BE49-F238E27FC236}">
                  <a16:creationId xmlns:a16="http://schemas.microsoft.com/office/drawing/2014/main" id="{61D84BFE-B76F-4A81-BBE8-4557A17C8832}"/>
                </a:ext>
              </a:extLst>
            </p:cNvPr>
            <p:cNvPicPr>
              <a:picLocks noChangeAspect="1"/>
            </p:cNvPicPr>
            <p:nvPr/>
          </p:nvPicPr>
          <p:blipFill>
            <a:blip r:embed="rId8">
              <a:grayscl/>
            </a:blip>
            <a:stretch>
              <a:fillRect/>
            </a:stretch>
          </p:blipFill>
          <p:spPr>
            <a:xfrm>
              <a:off x="3126104" y="294736"/>
              <a:ext cx="415567" cy="492813"/>
            </a:xfrm>
            <a:prstGeom prst="rect">
              <a:avLst/>
            </a:prstGeom>
            <a:grpFill/>
            <a:ln>
              <a:solidFill>
                <a:srgbClr val="FFFFFF">
                  <a:lumMod val="85000"/>
                </a:srgbClr>
              </a:solidFill>
            </a:ln>
          </p:spPr>
        </p:pic>
        <p:grpSp>
          <p:nvGrpSpPr>
            <p:cNvPr id="237" name="Group 236">
              <a:extLst>
                <a:ext uri="{FF2B5EF4-FFF2-40B4-BE49-F238E27FC236}">
                  <a16:creationId xmlns:a16="http://schemas.microsoft.com/office/drawing/2014/main" id="{A6674E4F-ABE7-4ECF-85AF-68D2E3D0F726}"/>
                </a:ext>
              </a:extLst>
            </p:cNvPr>
            <p:cNvGrpSpPr/>
            <p:nvPr/>
          </p:nvGrpSpPr>
          <p:grpSpPr>
            <a:xfrm>
              <a:off x="2533650" y="2774740"/>
              <a:ext cx="2801505" cy="362983"/>
              <a:chOff x="2399006" y="2263739"/>
              <a:chExt cx="2874711" cy="362982"/>
            </a:xfrm>
            <a:grpFill/>
          </p:grpSpPr>
          <p:grpSp>
            <p:nvGrpSpPr>
              <p:cNvPr id="266" name="Group 265">
                <a:extLst>
                  <a:ext uri="{FF2B5EF4-FFF2-40B4-BE49-F238E27FC236}">
                    <a16:creationId xmlns:a16="http://schemas.microsoft.com/office/drawing/2014/main" id="{CF03F532-EC8C-492E-8141-66CCE321BB48}"/>
                  </a:ext>
                </a:extLst>
              </p:cNvPr>
              <p:cNvGrpSpPr/>
              <p:nvPr/>
            </p:nvGrpSpPr>
            <p:grpSpPr>
              <a:xfrm>
                <a:off x="2399006" y="2278704"/>
                <a:ext cx="2874711" cy="331958"/>
                <a:chOff x="3295806" y="3946557"/>
                <a:chExt cx="3763350" cy="442611"/>
              </a:xfrm>
              <a:grpFill/>
            </p:grpSpPr>
            <p:sp>
              <p:nvSpPr>
                <p:cNvPr id="269" name="TextBox 268">
                  <a:extLst>
                    <a:ext uri="{FF2B5EF4-FFF2-40B4-BE49-F238E27FC236}">
                      <a16:creationId xmlns:a16="http://schemas.microsoft.com/office/drawing/2014/main" id="{95DC34B2-57DC-4968-BCE7-630D32AE34F8}"/>
                    </a:ext>
                  </a:extLst>
                </p:cNvPr>
                <p:cNvSpPr txBox="1"/>
                <p:nvPr/>
              </p:nvSpPr>
              <p:spPr>
                <a:xfrm>
                  <a:off x="3295806" y="3946557"/>
                  <a:ext cx="3763350" cy="204898"/>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Data Lake Storage</a:t>
                  </a:r>
                </a:p>
              </p:txBody>
            </p:sp>
            <p:sp>
              <p:nvSpPr>
                <p:cNvPr id="270" name="TextBox 269">
                  <a:extLst>
                    <a:ext uri="{FF2B5EF4-FFF2-40B4-BE49-F238E27FC236}">
                      <a16:creationId xmlns:a16="http://schemas.microsoft.com/office/drawing/2014/main" id="{C59F4B7F-62E4-499F-A09F-E2E6975ABEC9}"/>
                    </a:ext>
                  </a:extLst>
                </p:cNvPr>
                <p:cNvSpPr txBox="1"/>
                <p:nvPr/>
              </p:nvSpPr>
              <p:spPr>
                <a:xfrm>
                  <a:off x="3295806" y="4182920"/>
                  <a:ext cx="3763350" cy="206248"/>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HD Insight Hadoop</a:t>
                  </a:r>
                </a:p>
              </p:txBody>
            </p:sp>
          </p:grpSp>
          <p:pic>
            <p:nvPicPr>
              <p:cNvPr id="267" name="Picture 266">
                <a:extLst>
                  <a:ext uri="{FF2B5EF4-FFF2-40B4-BE49-F238E27FC236}">
                    <a16:creationId xmlns:a16="http://schemas.microsoft.com/office/drawing/2014/main" id="{C364C86E-8E6B-414B-ACE9-2F6729C69C42}"/>
                  </a:ext>
                </a:extLst>
              </p:cNvPr>
              <p:cNvPicPr>
                <a:picLocks noChangeAspect="1"/>
              </p:cNvPicPr>
              <p:nvPr/>
            </p:nvPicPr>
            <p:blipFill>
              <a:blip r:embed="rId9" cstate="print">
                <a:clrChange>
                  <a:clrFrom>
                    <a:srgbClr val="FFFFFF"/>
                  </a:clrFrom>
                  <a:clrTo>
                    <a:srgbClr val="FFFFFF">
                      <a:alpha val="0"/>
                    </a:srgbClr>
                  </a:clrTo>
                </a:clrChange>
                <a:grayscl/>
                <a:extLst>
                  <a:ext uri="{28A0092B-C50C-407E-A947-70E740481C1C}">
                    <a14:useLocalDpi xmlns:a14="http://schemas.microsoft.com/office/drawing/2010/main"/>
                  </a:ext>
                </a:extLst>
              </a:blip>
              <a:stretch>
                <a:fillRect/>
              </a:stretch>
            </p:blipFill>
            <p:spPr>
              <a:xfrm>
                <a:off x="3128913" y="2436236"/>
                <a:ext cx="272250" cy="190485"/>
              </a:xfrm>
              <a:prstGeom prst="rect">
                <a:avLst/>
              </a:prstGeom>
              <a:grpFill/>
              <a:ln>
                <a:solidFill>
                  <a:srgbClr val="FFFFFF">
                    <a:lumMod val="85000"/>
                  </a:srgbClr>
                </a:solidFill>
              </a:ln>
            </p:spPr>
          </p:pic>
          <p:pic>
            <p:nvPicPr>
              <p:cNvPr id="268" name="Picture 267">
                <a:extLst>
                  <a:ext uri="{FF2B5EF4-FFF2-40B4-BE49-F238E27FC236}">
                    <a16:creationId xmlns:a16="http://schemas.microsoft.com/office/drawing/2014/main" id="{6F419345-DD96-4105-BBEE-DFF74E7EE0B1}"/>
                  </a:ext>
                </a:extLst>
              </p:cNvPr>
              <p:cNvPicPr>
                <a:picLocks noChangeAspect="1"/>
              </p:cNvPicPr>
              <p:nvPr/>
            </p:nvPicPr>
            <p:blipFill>
              <a:blip r:embed="rId10" cstate="print">
                <a:clrChange>
                  <a:clrFrom>
                    <a:srgbClr val="FFFFFF"/>
                  </a:clrFrom>
                  <a:clrTo>
                    <a:srgbClr val="FFFFFF">
                      <a:alpha val="0"/>
                    </a:srgbClr>
                  </a:clrTo>
                </a:clrChange>
                <a:grayscl/>
                <a:extLst>
                  <a:ext uri="{28A0092B-C50C-407E-A947-70E740481C1C}">
                    <a14:useLocalDpi xmlns:a14="http://schemas.microsoft.com/office/drawing/2010/main"/>
                  </a:ext>
                </a:extLst>
              </a:blip>
              <a:stretch>
                <a:fillRect/>
              </a:stretch>
            </p:blipFill>
            <p:spPr>
              <a:xfrm>
                <a:off x="3208659" y="2263739"/>
                <a:ext cx="114001" cy="175571"/>
              </a:xfrm>
              <a:prstGeom prst="rect">
                <a:avLst/>
              </a:prstGeom>
              <a:grpFill/>
              <a:ln>
                <a:solidFill>
                  <a:srgbClr val="FFFFFF">
                    <a:lumMod val="85000"/>
                  </a:srgbClr>
                </a:solidFill>
              </a:ln>
            </p:spPr>
          </p:pic>
        </p:grpSp>
        <p:pic>
          <p:nvPicPr>
            <p:cNvPr id="238" name="Picture 237">
              <a:extLst>
                <a:ext uri="{FF2B5EF4-FFF2-40B4-BE49-F238E27FC236}">
                  <a16:creationId xmlns:a16="http://schemas.microsoft.com/office/drawing/2014/main" id="{2206EF68-6387-4990-86A1-9E2D1D904698}"/>
                </a:ext>
              </a:extLst>
            </p:cNvPr>
            <p:cNvPicPr>
              <a:picLocks noChangeAspect="1"/>
            </p:cNvPicPr>
            <p:nvPr/>
          </p:nvPicPr>
          <p:blipFill>
            <a:blip r:embed="rId11" cstate="print">
              <a:grayscl/>
              <a:extLst>
                <a:ext uri="{28A0092B-C50C-407E-A947-70E740481C1C}">
                  <a14:useLocalDpi xmlns:a14="http://schemas.microsoft.com/office/drawing/2010/main"/>
                </a:ext>
              </a:extLst>
            </a:blip>
            <a:stretch>
              <a:fillRect/>
            </a:stretch>
          </p:blipFill>
          <p:spPr>
            <a:xfrm>
              <a:off x="7389392" y="2796463"/>
              <a:ext cx="103381" cy="77535"/>
            </a:xfrm>
            <a:prstGeom prst="rect">
              <a:avLst/>
            </a:prstGeom>
            <a:grpFill/>
            <a:ln>
              <a:solidFill>
                <a:srgbClr val="FFFFFF">
                  <a:lumMod val="85000"/>
                </a:srgbClr>
              </a:solidFill>
            </a:ln>
          </p:spPr>
        </p:pic>
        <p:pic>
          <p:nvPicPr>
            <p:cNvPr id="239" name="Picture 238">
              <a:extLst>
                <a:ext uri="{FF2B5EF4-FFF2-40B4-BE49-F238E27FC236}">
                  <a16:creationId xmlns:a16="http://schemas.microsoft.com/office/drawing/2014/main" id="{486081E0-372D-478A-BF56-240A3F5ADBD1}"/>
                </a:ext>
              </a:extLst>
            </p:cNvPr>
            <p:cNvPicPr>
              <a:picLocks noChangeAspect="1"/>
            </p:cNvPicPr>
            <p:nvPr/>
          </p:nvPicPr>
          <p:blipFill>
            <a:blip r:embed="rId12" cstate="print">
              <a:grayscl/>
              <a:extLst>
                <a:ext uri="{28A0092B-C50C-407E-A947-70E740481C1C}">
                  <a14:useLocalDpi xmlns:a14="http://schemas.microsoft.com/office/drawing/2010/main"/>
                </a:ext>
              </a:extLst>
            </a:blip>
            <a:stretch>
              <a:fillRect/>
            </a:stretch>
          </p:blipFill>
          <p:spPr>
            <a:xfrm>
              <a:off x="7976278" y="2796463"/>
              <a:ext cx="125465" cy="87191"/>
            </a:xfrm>
            <a:prstGeom prst="rect">
              <a:avLst/>
            </a:prstGeom>
            <a:grpFill/>
            <a:ln>
              <a:solidFill>
                <a:srgbClr val="FFFFFF">
                  <a:lumMod val="85000"/>
                </a:srgbClr>
              </a:solidFill>
            </a:ln>
          </p:spPr>
        </p:pic>
        <p:pic>
          <p:nvPicPr>
            <p:cNvPr id="240" name="Picture 239">
              <a:extLst>
                <a:ext uri="{FF2B5EF4-FFF2-40B4-BE49-F238E27FC236}">
                  <a16:creationId xmlns:a16="http://schemas.microsoft.com/office/drawing/2014/main" id="{93B5CDCD-3005-4E1D-8CAF-D69D5F2A9183}"/>
                </a:ext>
              </a:extLst>
            </p:cNvPr>
            <p:cNvPicPr>
              <a:picLocks noChangeAspect="1"/>
            </p:cNvPicPr>
            <p:nvPr/>
          </p:nvPicPr>
          <p:blipFill>
            <a:blip r:embed="rId13" cstate="print">
              <a:grayscl/>
              <a:extLst>
                <a:ext uri="{28A0092B-C50C-407E-A947-70E740481C1C}">
                  <a14:useLocalDpi xmlns:a14="http://schemas.microsoft.com/office/drawing/2010/main"/>
                </a:ext>
              </a:extLst>
            </a:blip>
            <a:stretch>
              <a:fillRect/>
            </a:stretch>
          </p:blipFill>
          <p:spPr>
            <a:xfrm>
              <a:off x="7368820" y="3316100"/>
              <a:ext cx="178969" cy="94103"/>
            </a:xfrm>
            <a:prstGeom prst="rect">
              <a:avLst/>
            </a:prstGeom>
            <a:grpFill/>
            <a:ln>
              <a:solidFill>
                <a:srgbClr val="FFFFFF">
                  <a:lumMod val="85000"/>
                </a:srgbClr>
              </a:solidFill>
            </a:ln>
          </p:spPr>
        </p:pic>
        <p:pic>
          <p:nvPicPr>
            <p:cNvPr id="241" name="Picture 240">
              <a:extLst>
                <a:ext uri="{FF2B5EF4-FFF2-40B4-BE49-F238E27FC236}">
                  <a16:creationId xmlns:a16="http://schemas.microsoft.com/office/drawing/2014/main" id="{2474750A-EB20-4A1C-8E3B-FE32D7F56F00}"/>
                </a:ext>
              </a:extLst>
            </p:cNvPr>
            <p:cNvPicPr>
              <a:picLocks noChangeAspect="1"/>
            </p:cNvPicPr>
            <p:nvPr/>
          </p:nvPicPr>
          <p:blipFill>
            <a:blip r:embed="rId14" cstate="print">
              <a:grayscl/>
              <a:extLst>
                <a:ext uri="{28A0092B-C50C-407E-A947-70E740481C1C}">
                  <a14:useLocalDpi xmlns:a14="http://schemas.microsoft.com/office/drawing/2010/main"/>
                </a:ext>
              </a:extLst>
            </a:blip>
            <a:stretch>
              <a:fillRect/>
            </a:stretch>
          </p:blipFill>
          <p:spPr>
            <a:xfrm>
              <a:off x="7976277" y="3326066"/>
              <a:ext cx="105387" cy="93293"/>
            </a:xfrm>
            <a:prstGeom prst="rect">
              <a:avLst/>
            </a:prstGeom>
            <a:grpFill/>
            <a:ln>
              <a:solidFill>
                <a:srgbClr val="FFFFFF">
                  <a:lumMod val="85000"/>
                </a:srgbClr>
              </a:solidFill>
            </a:ln>
          </p:spPr>
        </p:pic>
        <p:pic>
          <p:nvPicPr>
            <p:cNvPr id="242" name="Picture 241">
              <a:extLst>
                <a:ext uri="{FF2B5EF4-FFF2-40B4-BE49-F238E27FC236}">
                  <a16:creationId xmlns:a16="http://schemas.microsoft.com/office/drawing/2014/main" id="{9F23FE91-7EB8-40BB-850E-0AE31093C1A1}"/>
                </a:ext>
              </a:extLst>
            </p:cNvPr>
            <p:cNvPicPr>
              <a:picLocks noChangeAspect="1"/>
            </p:cNvPicPr>
            <p:nvPr/>
          </p:nvPicPr>
          <p:blipFill>
            <a:blip r:embed="rId15" cstate="print">
              <a:clrChange>
                <a:clrFrom>
                  <a:srgbClr val="FFFFFF"/>
                </a:clrFrom>
                <a:clrTo>
                  <a:srgbClr val="FFFFFF">
                    <a:alpha val="0"/>
                  </a:srgbClr>
                </a:clrTo>
              </a:clrChange>
              <a:grayscl/>
              <a:extLst>
                <a:ext uri="{28A0092B-C50C-407E-A947-70E740481C1C}">
                  <a14:useLocalDpi xmlns:a14="http://schemas.microsoft.com/office/drawing/2010/main"/>
                </a:ext>
              </a:extLst>
            </a:blip>
            <a:stretch>
              <a:fillRect/>
            </a:stretch>
          </p:blipFill>
          <p:spPr>
            <a:xfrm>
              <a:off x="7976277" y="3057959"/>
              <a:ext cx="98876" cy="94697"/>
            </a:xfrm>
            <a:prstGeom prst="rect">
              <a:avLst/>
            </a:prstGeom>
            <a:grpFill/>
            <a:ln>
              <a:solidFill>
                <a:srgbClr val="FFFFFF">
                  <a:lumMod val="85000"/>
                </a:srgbClr>
              </a:solidFill>
            </a:ln>
          </p:spPr>
        </p:pic>
        <p:pic>
          <p:nvPicPr>
            <p:cNvPr id="243" name="Picture 242">
              <a:extLst>
                <a:ext uri="{FF2B5EF4-FFF2-40B4-BE49-F238E27FC236}">
                  <a16:creationId xmlns:a16="http://schemas.microsoft.com/office/drawing/2014/main" id="{17963505-B5D5-454F-918C-3965E4D1A146}"/>
                </a:ext>
              </a:extLst>
            </p:cNvPr>
            <p:cNvPicPr>
              <a:picLocks noChangeAspect="1"/>
            </p:cNvPicPr>
            <p:nvPr/>
          </p:nvPicPr>
          <p:blipFill>
            <a:blip r:embed="rId16" cstate="print">
              <a:grayscl/>
              <a:extLst>
                <a:ext uri="{28A0092B-C50C-407E-A947-70E740481C1C}">
                  <a14:useLocalDpi xmlns:a14="http://schemas.microsoft.com/office/drawing/2010/main"/>
                </a:ext>
              </a:extLst>
            </a:blip>
            <a:stretch>
              <a:fillRect/>
            </a:stretch>
          </p:blipFill>
          <p:spPr>
            <a:xfrm>
              <a:off x="7389393" y="2991107"/>
              <a:ext cx="81908" cy="75843"/>
            </a:xfrm>
            <a:prstGeom prst="rect">
              <a:avLst/>
            </a:prstGeom>
            <a:grpFill/>
            <a:ln>
              <a:solidFill>
                <a:srgbClr val="FFFFFF">
                  <a:lumMod val="85000"/>
                </a:srgbClr>
              </a:solidFill>
            </a:ln>
          </p:spPr>
        </p:pic>
        <p:sp>
          <p:nvSpPr>
            <p:cNvPr id="244" name="Rectangle 243">
              <a:extLst>
                <a:ext uri="{FF2B5EF4-FFF2-40B4-BE49-F238E27FC236}">
                  <a16:creationId xmlns:a16="http://schemas.microsoft.com/office/drawing/2014/main" id="{48B23A24-DF84-4BD0-B155-A717A24D7829}"/>
                </a:ext>
              </a:extLst>
            </p:cNvPr>
            <p:cNvSpPr/>
            <p:nvPr/>
          </p:nvSpPr>
          <p:spPr>
            <a:xfrm rot="5400000">
              <a:off x="3356273" y="4306116"/>
              <a:ext cx="128243" cy="427359"/>
            </a:xfrm>
            <a:prstGeom prst="rect">
              <a:avLst/>
            </a:prstGeom>
            <a:grpFill/>
            <a:ln w="6350" cap="flat" cmpd="sng" algn="ctr">
              <a:solidFill>
                <a:srgbClr val="FFFFFF">
                  <a:lumMod val="85000"/>
                </a:srgb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SafeNet</a:t>
              </a:r>
            </a:p>
          </p:txBody>
        </p:sp>
        <p:sp>
          <p:nvSpPr>
            <p:cNvPr id="245" name="Rectangle 244">
              <a:extLst>
                <a:ext uri="{FF2B5EF4-FFF2-40B4-BE49-F238E27FC236}">
                  <a16:creationId xmlns:a16="http://schemas.microsoft.com/office/drawing/2014/main" id="{C05A3369-AEF9-4B6F-8F20-505D6D6B132D}"/>
                </a:ext>
              </a:extLst>
            </p:cNvPr>
            <p:cNvSpPr/>
            <p:nvPr/>
          </p:nvSpPr>
          <p:spPr>
            <a:xfrm rot="5400000">
              <a:off x="2507212" y="4306116"/>
              <a:ext cx="128243" cy="427359"/>
            </a:xfrm>
            <a:prstGeom prst="rect">
              <a:avLst/>
            </a:prstGeom>
            <a:grpFill/>
            <a:ln w="6350" cap="flat" cmpd="sng" algn="ctr">
              <a:solidFill>
                <a:srgbClr val="FFFFFF">
                  <a:lumMod val="85000"/>
                </a:srgb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Key Vault</a:t>
              </a:r>
            </a:p>
          </p:txBody>
        </p:sp>
        <p:sp>
          <p:nvSpPr>
            <p:cNvPr id="246" name="Rectangle 245">
              <a:extLst>
                <a:ext uri="{FF2B5EF4-FFF2-40B4-BE49-F238E27FC236}">
                  <a16:creationId xmlns:a16="http://schemas.microsoft.com/office/drawing/2014/main" id="{6B6D13E9-7A66-4B76-80EB-7104382AFDC9}"/>
                </a:ext>
              </a:extLst>
            </p:cNvPr>
            <p:cNvSpPr/>
            <p:nvPr/>
          </p:nvSpPr>
          <p:spPr>
            <a:xfrm rot="5400000">
              <a:off x="4238045" y="4306116"/>
              <a:ext cx="128243" cy="427359"/>
            </a:xfrm>
            <a:prstGeom prst="rect">
              <a:avLst/>
            </a:prstGeom>
            <a:grpFill/>
            <a:ln w="6350" cap="flat" cmpd="sng" algn="ctr">
              <a:solidFill>
                <a:srgbClr val="FFFFFF">
                  <a:lumMod val="85000"/>
                </a:srgb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srgbClr val="000000"/>
                  </a:solidFill>
                  <a:latin typeface="Calibri" charset="0"/>
                  <a:ea typeface="ＭＳ Ｐゴシック"/>
                  <a:cs typeface="Calibri" charset="0"/>
                </a:rPr>
                <a:t>Kerberos</a:t>
              </a:r>
            </a:p>
          </p:txBody>
        </p:sp>
        <p:sp>
          <p:nvSpPr>
            <p:cNvPr id="247" name="Rectangle 246">
              <a:extLst>
                <a:ext uri="{FF2B5EF4-FFF2-40B4-BE49-F238E27FC236}">
                  <a16:creationId xmlns:a16="http://schemas.microsoft.com/office/drawing/2014/main" id="{2E1FB733-89B5-4A9A-8088-67F76D622FFE}"/>
                </a:ext>
              </a:extLst>
            </p:cNvPr>
            <p:cNvSpPr/>
            <p:nvPr/>
          </p:nvSpPr>
          <p:spPr>
            <a:xfrm rot="5400000">
              <a:off x="5637725" y="4299265"/>
              <a:ext cx="128243" cy="427359"/>
            </a:xfrm>
            <a:prstGeom prst="rect">
              <a:avLst/>
            </a:prstGeom>
            <a:grpFill/>
            <a:ln w="6350" cap="flat" cmpd="sng" algn="ctr">
              <a:solidFill>
                <a:srgbClr val="FFFFFF">
                  <a:lumMod val="85000"/>
                </a:srgb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srgbClr val="000000"/>
                  </a:solidFill>
                  <a:latin typeface="Calibri" charset="0"/>
                  <a:ea typeface="ＭＳ Ｐゴシック"/>
                  <a:cs typeface="Calibri" charset="0"/>
                </a:rPr>
                <a:t>Ranger</a:t>
              </a:r>
            </a:p>
          </p:txBody>
        </p:sp>
        <p:sp>
          <p:nvSpPr>
            <p:cNvPr id="248" name="TextBox 247">
              <a:extLst>
                <a:ext uri="{FF2B5EF4-FFF2-40B4-BE49-F238E27FC236}">
                  <a16:creationId xmlns:a16="http://schemas.microsoft.com/office/drawing/2014/main" id="{E932CEFD-9EB4-4549-BF9A-FC06B9F24996}"/>
                </a:ext>
              </a:extLst>
            </p:cNvPr>
            <p:cNvSpPr txBox="1"/>
            <p:nvPr/>
          </p:nvSpPr>
          <p:spPr>
            <a:xfrm>
              <a:off x="4442059" y="4029903"/>
              <a:ext cx="685800" cy="137160"/>
            </a:xfrm>
            <a:prstGeom prst="rect">
              <a:avLst/>
            </a:prstGeom>
            <a:grpFill/>
            <a:ln>
              <a:solidFill>
                <a:srgbClr val="FFFFFF">
                  <a:lumMod val="85000"/>
                </a:srgbClr>
              </a:solid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sz="450" kern="0" dirty="0">
                  <a:solidFill>
                    <a:srgbClr val="000000"/>
                  </a:solidFill>
                </a:rPr>
                <a:t>Collibra</a:t>
              </a:r>
            </a:p>
          </p:txBody>
        </p:sp>
        <p:sp>
          <p:nvSpPr>
            <p:cNvPr id="249" name="TextBox 248">
              <a:extLst>
                <a:ext uri="{FF2B5EF4-FFF2-40B4-BE49-F238E27FC236}">
                  <a16:creationId xmlns:a16="http://schemas.microsoft.com/office/drawing/2014/main" id="{7AB9EFBD-9F0E-46AC-B6F9-0E4332119E63}"/>
                </a:ext>
              </a:extLst>
            </p:cNvPr>
            <p:cNvSpPr txBox="1"/>
            <p:nvPr/>
          </p:nvSpPr>
          <p:spPr>
            <a:xfrm>
              <a:off x="1858026" y="4029904"/>
              <a:ext cx="499629" cy="132828"/>
            </a:xfrm>
            <a:prstGeom prst="rect">
              <a:avLst/>
            </a:prstGeom>
            <a:grpFill/>
            <a:ln>
              <a:solidFill>
                <a:srgbClr val="FFFFFF">
                  <a:lumMod val="85000"/>
                </a:srgbClr>
              </a:solidFill>
              <a:prstDash val="solid"/>
            </a:ln>
          </p:spPr>
          <p:txBody>
            <a:bodyPr wrap="square" lIns="0" tIns="0" rIns="0" bIns="0" rtlCol="0" anchor="ctr">
              <a:noAutofit/>
            </a:bodyPr>
            <a:lstStyle>
              <a:defPPr>
                <a:defRPr lang="en-US"/>
              </a:defPPr>
              <a:lvl1pPr marL="0" marR="0" lvl="0" indent="0" algn="ctr" defTabSz="914400" eaLnBrk="1" latinLnBrk="0" hangingPunct="1">
                <a:lnSpc>
                  <a:spcPct val="100000"/>
                </a:lnSpc>
                <a:buClrTx/>
                <a:buSzTx/>
                <a:buFontTx/>
                <a:buNone/>
                <a:tabLst/>
                <a:defRPr kumimoji="0" sz="700" b="1" i="0" u="none" strike="noStrike" cap="none" spc="0" normalizeH="0" baseline="0">
                  <a:ln>
                    <a:noFill/>
                  </a:ln>
                  <a:solidFill>
                    <a:prstClr val="black"/>
                  </a:solidFill>
                  <a:effectLst/>
                  <a:uLnTx/>
                  <a:uFillTx/>
                  <a:latin typeface="Calibri" charset="0"/>
                  <a:ea typeface="Calibri" charset="0"/>
                  <a:cs typeface="Calibri" charset="0"/>
                </a:defRPr>
              </a:lvl1pPr>
            </a:lstStyle>
            <a:p>
              <a:pPr defTabSz="514337" fontAlgn="auto">
                <a:spcBef>
                  <a:spcPts val="0"/>
                </a:spcBef>
                <a:spcAft>
                  <a:spcPts val="0"/>
                </a:spcAft>
                <a:defRPr/>
              </a:pPr>
              <a:r>
                <a:rPr lang="en-US" sz="450" kern="0" dirty="0">
                  <a:solidFill>
                    <a:srgbClr val="000000"/>
                  </a:solidFill>
                </a:rPr>
                <a:t>Collibra</a:t>
              </a:r>
            </a:p>
          </p:txBody>
        </p:sp>
        <p:sp>
          <p:nvSpPr>
            <p:cNvPr id="250" name="Rectangle 249">
              <a:extLst>
                <a:ext uri="{FF2B5EF4-FFF2-40B4-BE49-F238E27FC236}">
                  <a16:creationId xmlns:a16="http://schemas.microsoft.com/office/drawing/2014/main" id="{148EF8FA-9DAC-4EC9-8D20-72407C588FB9}"/>
                </a:ext>
              </a:extLst>
            </p:cNvPr>
            <p:cNvSpPr/>
            <p:nvPr/>
          </p:nvSpPr>
          <p:spPr bwMode="auto">
            <a:xfrm>
              <a:off x="5687545" y="4029903"/>
              <a:ext cx="869132" cy="137160"/>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ctr" anchorCtr="0" compatLnSpc="1">
              <a:prstTxWarp prst="textNoShape">
                <a:avLst/>
              </a:prstTxWarp>
              <a:noAutofit/>
            </a:bodyPr>
            <a:lstStyle/>
            <a:p>
              <a:pPr algn="ctr" defTabSz="462904"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Waterline Data</a:t>
              </a:r>
            </a:p>
          </p:txBody>
        </p:sp>
        <p:sp>
          <p:nvSpPr>
            <p:cNvPr id="251" name="TextBox 250">
              <a:extLst>
                <a:ext uri="{FF2B5EF4-FFF2-40B4-BE49-F238E27FC236}">
                  <a16:creationId xmlns:a16="http://schemas.microsoft.com/office/drawing/2014/main" id="{AB499D69-AE15-46F9-90E7-7665B44B2DC1}"/>
                </a:ext>
              </a:extLst>
            </p:cNvPr>
            <p:cNvSpPr txBox="1"/>
            <p:nvPr/>
          </p:nvSpPr>
          <p:spPr>
            <a:xfrm>
              <a:off x="7396199" y="4029903"/>
              <a:ext cx="685800" cy="137160"/>
            </a:xfrm>
            <a:prstGeom prst="rect">
              <a:avLst/>
            </a:prstGeom>
            <a:grpFill/>
            <a:ln>
              <a:solidFill>
                <a:srgbClr val="FFFFFF">
                  <a:lumMod val="85000"/>
                </a:srgbClr>
              </a:solid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err="1">
                  <a:solidFill>
                    <a:srgbClr val="000000"/>
                  </a:solidFill>
                  <a:latin typeface="Calibri" charset="0"/>
                  <a:ea typeface="Calibri" charset="0"/>
                  <a:cs typeface="Calibri" charset="0"/>
                </a:rPr>
                <a:t>Tamr</a:t>
              </a:r>
              <a:endParaRPr lang="en-US" sz="450" b="1" kern="0" dirty="0">
                <a:solidFill>
                  <a:srgbClr val="000000"/>
                </a:solidFill>
                <a:latin typeface="Calibri" charset="0"/>
                <a:ea typeface="Calibri" charset="0"/>
                <a:cs typeface="Calibri" charset="0"/>
              </a:endParaRPr>
            </a:p>
          </p:txBody>
        </p:sp>
        <p:sp>
          <p:nvSpPr>
            <p:cNvPr id="252" name="TextBox 251">
              <a:extLst>
                <a:ext uri="{FF2B5EF4-FFF2-40B4-BE49-F238E27FC236}">
                  <a16:creationId xmlns:a16="http://schemas.microsoft.com/office/drawing/2014/main" id="{73603E27-FE81-4C6D-9546-6A37647CD992}"/>
                </a:ext>
              </a:extLst>
            </p:cNvPr>
            <p:cNvSpPr txBox="1"/>
            <p:nvPr/>
          </p:nvSpPr>
          <p:spPr>
            <a:xfrm>
              <a:off x="2694781" y="4029903"/>
              <a:ext cx="489697" cy="137160"/>
            </a:xfrm>
            <a:prstGeom prst="rect">
              <a:avLst/>
            </a:prstGeom>
            <a:grpFill/>
            <a:ln>
              <a:solidFill>
                <a:srgbClr val="FFFFFF">
                  <a:lumMod val="85000"/>
                </a:srgbClr>
              </a:solid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Waterline Data</a:t>
              </a:r>
            </a:p>
          </p:txBody>
        </p:sp>
        <p:sp>
          <p:nvSpPr>
            <p:cNvPr id="253" name="TextBox 252">
              <a:extLst>
                <a:ext uri="{FF2B5EF4-FFF2-40B4-BE49-F238E27FC236}">
                  <a16:creationId xmlns:a16="http://schemas.microsoft.com/office/drawing/2014/main" id="{CB74415E-EBB9-4F54-A9C5-83F507B850AB}"/>
                </a:ext>
              </a:extLst>
            </p:cNvPr>
            <p:cNvSpPr txBox="1"/>
            <p:nvPr/>
          </p:nvSpPr>
          <p:spPr>
            <a:xfrm>
              <a:off x="3496213" y="4029903"/>
              <a:ext cx="489697" cy="137160"/>
            </a:xfrm>
            <a:prstGeom prst="rect">
              <a:avLst/>
            </a:prstGeom>
            <a:grpFill/>
            <a:ln>
              <a:solidFill>
                <a:srgbClr val="FFFFFF">
                  <a:lumMod val="85000"/>
                </a:srgbClr>
              </a:solid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450" b="1" kern="0" dirty="0">
                  <a:solidFill>
                    <a:srgbClr val="000000"/>
                  </a:solidFill>
                  <a:latin typeface="Calibri" charset="0"/>
                  <a:ea typeface="Calibri" charset="0"/>
                  <a:cs typeface="Calibri" charset="0"/>
                </a:rPr>
                <a:t>Atlas</a:t>
              </a:r>
            </a:p>
          </p:txBody>
        </p:sp>
        <p:sp>
          <p:nvSpPr>
            <p:cNvPr id="254" name="TextBox 253">
              <a:extLst>
                <a:ext uri="{FF2B5EF4-FFF2-40B4-BE49-F238E27FC236}">
                  <a16:creationId xmlns:a16="http://schemas.microsoft.com/office/drawing/2014/main" id="{81860FEE-4B64-4340-B328-F0D6CEC36F80}"/>
                </a:ext>
              </a:extLst>
            </p:cNvPr>
            <p:cNvSpPr txBox="1"/>
            <p:nvPr/>
          </p:nvSpPr>
          <p:spPr>
            <a:xfrm>
              <a:off x="4829861" y="3325489"/>
              <a:ext cx="465435" cy="137160"/>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Blob</a:t>
              </a:r>
            </a:p>
          </p:txBody>
        </p:sp>
        <p:sp>
          <p:nvSpPr>
            <p:cNvPr id="255" name="Rectangle 254">
              <a:extLst>
                <a:ext uri="{FF2B5EF4-FFF2-40B4-BE49-F238E27FC236}">
                  <a16:creationId xmlns:a16="http://schemas.microsoft.com/office/drawing/2014/main" id="{CBCCA13B-FB01-443D-BAD3-5200FB78EF9C}"/>
                </a:ext>
              </a:extLst>
            </p:cNvPr>
            <p:cNvSpPr/>
            <p:nvPr/>
          </p:nvSpPr>
          <p:spPr bwMode="auto">
            <a:xfrm>
              <a:off x="2574944" y="3284548"/>
              <a:ext cx="601763" cy="125655"/>
            </a:xfrm>
            <a:prstGeom prst="rect">
              <a:avLst/>
            </a:prstGeom>
            <a:grpFill/>
            <a:ln w="9525" cap="flat" cmpd="sng" algn="ctr">
              <a:solidFill>
                <a:srgbClr val="FFFFFF">
                  <a:lumMod val="85000"/>
                </a:srgbClr>
              </a:solidFill>
              <a:prstDash val="solid"/>
              <a:round/>
              <a:headEnd type="none" w="med" len="med"/>
              <a:tailEnd type="none" w="med" len="med"/>
            </a:ln>
            <a:effectLst/>
          </p:spPr>
          <p:txBody>
            <a:bodyPr rot="0" spcFirstLastPara="0" vertOverflow="overflow" horzOverflow="overflow" vert="horz" wrap="square" lIns="46292" tIns="23146" rIns="46292" bIns="23146" numCol="1" spcCol="0" rtlCol="0" fromWordArt="0" anchor="ctr" anchorCtr="0" forceAA="0" compatLnSpc="1">
              <a:prstTxWarp prst="textNoShape">
                <a:avLst/>
              </a:prstTxWarp>
              <a:noAutofit/>
            </a:bodyPr>
            <a:lstStyle/>
            <a:p>
              <a:pPr algn="ctr" defTabSz="514337" eaLnBrk="1" fontAlgn="auto" hangingPunct="1">
                <a:spcBef>
                  <a:spcPts val="0"/>
                </a:spcBef>
                <a:spcAft>
                  <a:spcPts val="0"/>
                </a:spcAft>
                <a:defRPr/>
              </a:pPr>
              <a:r>
                <a:rPr lang="en-US" sz="394" b="1" kern="0" dirty="0">
                  <a:solidFill>
                    <a:srgbClr val="000000"/>
                  </a:solidFill>
                  <a:latin typeface="Calibri" charset="0"/>
                  <a:cs typeface="Calibri" charset="0"/>
                </a:rPr>
                <a:t>HDInsight Hbase</a:t>
              </a:r>
            </a:p>
          </p:txBody>
        </p:sp>
        <p:sp>
          <p:nvSpPr>
            <p:cNvPr id="256" name="TextBox 255">
              <a:extLst>
                <a:ext uri="{FF2B5EF4-FFF2-40B4-BE49-F238E27FC236}">
                  <a16:creationId xmlns:a16="http://schemas.microsoft.com/office/drawing/2014/main" id="{B9EC1732-7BE7-43F9-B17F-048B55501074}"/>
                </a:ext>
              </a:extLst>
            </p:cNvPr>
            <p:cNvSpPr txBox="1"/>
            <p:nvPr/>
          </p:nvSpPr>
          <p:spPr>
            <a:xfrm>
              <a:off x="4824333" y="2552114"/>
              <a:ext cx="465435" cy="174701"/>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SQL DB </a:t>
              </a:r>
            </a:p>
          </p:txBody>
        </p:sp>
        <p:sp>
          <p:nvSpPr>
            <p:cNvPr id="257" name="TextBox 256">
              <a:extLst>
                <a:ext uri="{FF2B5EF4-FFF2-40B4-BE49-F238E27FC236}">
                  <a16:creationId xmlns:a16="http://schemas.microsoft.com/office/drawing/2014/main" id="{9B3052BC-7FFC-4B7C-80A8-124635787BC5}"/>
                </a:ext>
              </a:extLst>
            </p:cNvPr>
            <p:cNvSpPr txBox="1"/>
            <p:nvPr/>
          </p:nvSpPr>
          <p:spPr>
            <a:xfrm>
              <a:off x="6915874" y="3003768"/>
              <a:ext cx="420505" cy="192609"/>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ML Studio</a:t>
              </a:r>
            </a:p>
          </p:txBody>
        </p:sp>
        <p:sp>
          <p:nvSpPr>
            <p:cNvPr id="258" name="TextBox 257">
              <a:extLst>
                <a:ext uri="{FF2B5EF4-FFF2-40B4-BE49-F238E27FC236}">
                  <a16:creationId xmlns:a16="http://schemas.microsoft.com/office/drawing/2014/main" id="{97277EDD-AC9B-4921-9021-C718D57EE596}"/>
                </a:ext>
              </a:extLst>
            </p:cNvPr>
            <p:cNvSpPr txBox="1"/>
            <p:nvPr/>
          </p:nvSpPr>
          <p:spPr>
            <a:xfrm>
              <a:off x="6915874" y="2639465"/>
              <a:ext cx="420505" cy="149349"/>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Cortana</a:t>
              </a:r>
            </a:p>
          </p:txBody>
        </p:sp>
        <p:sp>
          <p:nvSpPr>
            <p:cNvPr id="259" name="TextBox 258">
              <a:extLst>
                <a:ext uri="{FF2B5EF4-FFF2-40B4-BE49-F238E27FC236}">
                  <a16:creationId xmlns:a16="http://schemas.microsoft.com/office/drawing/2014/main" id="{9CEEB1F6-3E2C-4079-B955-315B59D7BB1B}"/>
                </a:ext>
              </a:extLst>
            </p:cNvPr>
            <p:cNvSpPr txBox="1"/>
            <p:nvPr/>
          </p:nvSpPr>
          <p:spPr>
            <a:xfrm>
              <a:off x="6915874" y="2128841"/>
              <a:ext cx="420505" cy="200703"/>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ML Server-R</a:t>
              </a:r>
            </a:p>
          </p:txBody>
        </p:sp>
        <p:sp>
          <p:nvSpPr>
            <p:cNvPr id="260" name="TextBox 259">
              <a:extLst>
                <a:ext uri="{FF2B5EF4-FFF2-40B4-BE49-F238E27FC236}">
                  <a16:creationId xmlns:a16="http://schemas.microsoft.com/office/drawing/2014/main" id="{80DC5451-8872-4581-84BF-1E6439466D07}"/>
                </a:ext>
              </a:extLst>
            </p:cNvPr>
            <p:cNvSpPr txBox="1"/>
            <p:nvPr/>
          </p:nvSpPr>
          <p:spPr>
            <a:xfrm>
              <a:off x="5350658" y="1805452"/>
              <a:ext cx="450527" cy="118558"/>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Power BI</a:t>
              </a:r>
            </a:p>
          </p:txBody>
        </p:sp>
        <p:sp>
          <p:nvSpPr>
            <p:cNvPr id="261" name="TextBox 260">
              <a:extLst>
                <a:ext uri="{FF2B5EF4-FFF2-40B4-BE49-F238E27FC236}">
                  <a16:creationId xmlns:a16="http://schemas.microsoft.com/office/drawing/2014/main" id="{A37ECAE1-8659-4DD9-82A7-3BFBA742467B}"/>
                </a:ext>
              </a:extLst>
            </p:cNvPr>
            <p:cNvSpPr txBox="1"/>
            <p:nvPr/>
          </p:nvSpPr>
          <p:spPr>
            <a:xfrm>
              <a:off x="8049705" y="2265163"/>
              <a:ext cx="420505" cy="311251"/>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Machine Learning</a:t>
              </a:r>
            </a:p>
          </p:txBody>
        </p:sp>
        <p:sp>
          <p:nvSpPr>
            <p:cNvPr id="262" name="TextBox 261">
              <a:extLst>
                <a:ext uri="{FF2B5EF4-FFF2-40B4-BE49-F238E27FC236}">
                  <a16:creationId xmlns:a16="http://schemas.microsoft.com/office/drawing/2014/main" id="{182F8583-5C5E-4E37-8F24-6BAC7D8387D8}"/>
                </a:ext>
              </a:extLst>
            </p:cNvPr>
            <p:cNvSpPr txBox="1"/>
            <p:nvPr/>
          </p:nvSpPr>
          <p:spPr>
            <a:xfrm>
              <a:off x="7519774" y="1711708"/>
              <a:ext cx="379679" cy="120655"/>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Power BI</a:t>
              </a:r>
            </a:p>
          </p:txBody>
        </p:sp>
        <p:sp>
          <p:nvSpPr>
            <p:cNvPr id="263" name="TextBox 262">
              <a:extLst>
                <a:ext uri="{FF2B5EF4-FFF2-40B4-BE49-F238E27FC236}">
                  <a16:creationId xmlns:a16="http://schemas.microsoft.com/office/drawing/2014/main" id="{3A5EF67A-81EA-426D-8760-769980D00DD8}"/>
                </a:ext>
              </a:extLst>
            </p:cNvPr>
            <p:cNvSpPr txBox="1"/>
            <p:nvPr/>
          </p:nvSpPr>
          <p:spPr>
            <a:xfrm>
              <a:off x="5340469" y="2023099"/>
              <a:ext cx="450527" cy="296481"/>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SQL Server Analysis Services</a:t>
              </a:r>
            </a:p>
          </p:txBody>
        </p:sp>
        <p:sp>
          <p:nvSpPr>
            <p:cNvPr id="264" name="TextBox 263">
              <a:extLst>
                <a:ext uri="{FF2B5EF4-FFF2-40B4-BE49-F238E27FC236}">
                  <a16:creationId xmlns:a16="http://schemas.microsoft.com/office/drawing/2014/main" id="{607A8953-33B2-441C-AA49-14409CA72EC9}"/>
                </a:ext>
              </a:extLst>
            </p:cNvPr>
            <p:cNvSpPr txBox="1"/>
            <p:nvPr/>
          </p:nvSpPr>
          <p:spPr>
            <a:xfrm>
              <a:off x="3583845" y="3178435"/>
              <a:ext cx="465435" cy="284215"/>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914400" eaLnBrk="1" latinLnBrk="0" hangingPunct="1">
                <a:lnSpc>
                  <a:spcPct val="100000"/>
                </a:lnSpc>
                <a:buClrTx/>
                <a:buSzTx/>
                <a:buFontTx/>
                <a:buNone/>
                <a:tabLst/>
                <a:defRPr kumimoji="0" sz="700" b="0" i="0" u="none" strike="noStrike" cap="none" normalizeH="0" baseline="0">
                  <a:ln>
                    <a:noFill/>
                  </a:ln>
                  <a:effectLst/>
                  <a:latin typeface="+mn-lt"/>
                  <a:cs typeface="Arial" charset="0"/>
                </a:defRPr>
              </a:lvl1pPr>
            </a:lstStyle>
            <a:p>
              <a:pPr defTabSz="514337" fontAlgn="auto">
                <a:spcBef>
                  <a:spcPts val="0"/>
                </a:spcBef>
                <a:spcAft>
                  <a:spcPts val="0"/>
                </a:spcAft>
                <a:defRPr/>
              </a:pPr>
              <a:r>
                <a:rPr lang="en-US" sz="394" b="1" kern="0" dirty="0">
                  <a:solidFill>
                    <a:srgbClr val="000000"/>
                  </a:solidFill>
                  <a:latin typeface="Calibri" charset="0"/>
                  <a:ea typeface="Calibri" charset="0"/>
                  <a:cs typeface="Calibri" charset="0"/>
                </a:rPr>
                <a:t>Azure Data Lake Storage</a:t>
              </a:r>
            </a:p>
          </p:txBody>
        </p:sp>
        <p:sp>
          <p:nvSpPr>
            <p:cNvPr id="265" name="Rectangle 264">
              <a:extLst>
                <a:ext uri="{FF2B5EF4-FFF2-40B4-BE49-F238E27FC236}">
                  <a16:creationId xmlns:a16="http://schemas.microsoft.com/office/drawing/2014/main" id="{87F4E63F-403B-4735-B13F-C8B04886AB3A}"/>
                </a:ext>
              </a:extLst>
            </p:cNvPr>
            <p:cNvSpPr/>
            <p:nvPr/>
          </p:nvSpPr>
          <p:spPr>
            <a:xfrm rot="5400000">
              <a:off x="6951496" y="4257307"/>
              <a:ext cx="169406" cy="541644"/>
            </a:xfrm>
            <a:prstGeom prst="rect">
              <a:avLst/>
            </a:prstGeom>
            <a:grpFill/>
            <a:ln w="6350" cap="flat" cmpd="sng" algn="ctr">
              <a:solidFill>
                <a:srgbClr val="FFFFFF">
                  <a:lumMod val="85000"/>
                </a:srgbClr>
              </a:solidFill>
              <a:prstDash val="solid"/>
            </a:ln>
            <a:effectLst/>
          </p:spPr>
          <p:txBody>
            <a:bodyPr vert="vert270" rtlCol="0" anchor="ctr"/>
            <a:lstStyle/>
            <a:p>
              <a:pPr algn="ctr" defTabSz="514337" eaLnBrk="1" fontAlgn="auto" hangingPunct="1">
                <a:spcBef>
                  <a:spcPts val="0"/>
                </a:spcBef>
                <a:spcAft>
                  <a:spcPts val="0"/>
                </a:spcAft>
                <a:defRPr/>
              </a:pPr>
              <a:r>
                <a:rPr lang="en-US" sz="450" b="1" kern="0" dirty="0">
                  <a:solidFill>
                    <a:srgbClr val="000000"/>
                  </a:solidFill>
                  <a:latin typeface="Calibri" charset="0"/>
                  <a:ea typeface="ＭＳ Ｐゴシック"/>
                  <a:cs typeface="Calibri" charset="0"/>
                </a:rPr>
                <a:t>Azure Encryption</a:t>
              </a:r>
            </a:p>
          </p:txBody>
        </p:sp>
      </p:grpSp>
      <p:sp>
        <p:nvSpPr>
          <p:cNvPr id="3" name="Slide Number Placeholder 2">
            <a:extLst>
              <a:ext uri="{FF2B5EF4-FFF2-40B4-BE49-F238E27FC236}">
                <a16:creationId xmlns:a16="http://schemas.microsoft.com/office/drawing/2014/main" id="{CA8C40F5-DBF9-4632-AED9-7445B3772364}"/>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5</a:t>
            </a:fld>
            <a:r>
              <a:rPr lang="en-US" altLang="en-US" dirty="0">
                <a:solidFill>
                  <a:srgbClr val="FFFFFF">
                    <a:lumMod val="50000"/>
                  </a:srgbClr>
                </a:solidFill>
              </a:rPr>
              <a:t>  ::</a:t>
            </a:r>
          </a:p>
        </p:txBody>
      </p:sp>
      <p:sp>
        <p:nvSpPr>
          <p:cNvPr id="136" name="TextBox 135">
            <a:extLst>
              <a:ext uri="{FF2B5EF4-FFF2-40B4-BE49-F238E27FC236}">
                <a16:creationId xmlns:a16="http://schemas.microsoft.com/office/drawing/2014/main" id="{ACC047DF-300E-4727-9922-9B38C2BEC79F}"/>
              </a:ext>
            </a:extLst>
          </p:cNvPr>
          <p:cNvSpPr txBox="1"/>
          <p:nvPr/>
        </p:nvSpPr>
        <p:spPr>
          <a:xfrm>
            <a:off x="1610672" y="1551957"/>
            <a:ext cx="521208" cy="205740"/>
          </a:xfrm>
          <a:prstGeom prst="roundRect">
            <a:avLst/>
          </a:prstGeom>
          <a:solidFill>
            <a:srgbClr val="A3D751">
              <a:lumMod val="75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Platform </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Engineer</a:t>
            </a:r>
          </a:p>
        </p:txBody>
      </p:sp>
      <p:cxnSp>
        <p:nvCxnSpPr>
          <p:cNvPr id="137" name="Straight Arrow Connector 136">
            <a:extLst>
              <a:ext uri="{FF2B5EF4-FFF2-40B4-BE49-F238E27FC236}">
                <a16:creationId xmlns:a16="http://schemas.microsoft.com/office/drawing/2014/main" id="{8ECAD974-0B6A-4620-9223-6F0304A40BCC}"/>
              </a:ext>
            </a:extLst>
          </p:cNvPr>
          <p:cNvCxnSpPr>
            <a:cxnSpLocks/>
          </p:cNvCxnSpPr>
          <p:nvPr/>
        </p:nvCxnSpPr>
        <p:spPr>
          <a:xfrm>
            <a:off x="251476" y="1788745"/>
            <a:ext cx="2200535" cy="0"/>
          </a:xfrm>
          <a:prstGeom prst="straightConnector1">
            <a:avLst/>
          </a:prstGeom>
          <a:noFill/>
          <a:ln w="19050" cap="flat" cmpd="sng" algn="ctr">
            <a:solidFill>
              <a:srgbClr val="92D050"/>
            </a:solidFill>
            <a:prstDash val="sysDash"/>
            <a:headEnd type="diamond"/>
            <a:tailEnd type="diamond"/>
          </a:ln>
          <a:effectLst/>
        </p:spPr>
      </p:cxnSp>
      <p:cxnSp>
        <p:nvCxnSpPr>
          <p:cNvPr id="140" name="Straight Arrow Connector 139">
            <a:extLst>
              <a:ext uri="{FF2B5EF4-FFF2-40B4-BE49-F238E27FC236}">
                <a16:creationId xmlns:a16="http://schemas.microsoft.com/office/drawing/2014/main" id="{D541F274-DF9B-4221-8AE8-072673F2E92B}"/>
              </a:ext>
            </a:extLst>
          </p:cNvPr>
          <p:cNvCxnSpPr>
            <a:cxnSpLocks/>
          </p:cNvCxnSpPr>
          <p:nvPr/>
        </p:nvCxnSpPr>
        <p:spPr>
          <a:xfrm>
            <a:off x="2560761" y="1788745"/>
            <a:ext cx="3226951" cy="0"/>
          </a:xfrm>
          <a:prstGeom prst="straightConnector1">
            <a:avLst/>
          </a:prstGeom>
          <a:noFill/>
          <a:ln w="19050" cap="flat" cmpd="sng" algn="ctr">
            <a:solidFill>
              <a:schemeClr val="accent5"/>
            </a:solidFill>
            <a:prstDash val="sysDash"/>
            <a:headEnd type="diamond"/>
            <a:tailEnd type="diamond"/>
          </a:ln>
          <a:effectLst/>
        </p:spPr>
      </p:cxnSp>
      <p:sp>
        <p:nvSpPr>
          <p:cNvPr id="141" name="TextBox 140">
            <a:extLst>
              <a:ext uri="{FF2B5EF4-FFF2-40B4-BE49-F238E27FC236}">
                <a16:creationId xmlns:a16="http://schemas.microsoft.com/office/drawing/2014/main" id="{CAFAB3B9-E68B-42FE-BEAB-0A48DE1773CD}"/>
              </a:ext>
            </a:extLst>
          </p:cNvPr>
          <p:cNvSpPr txBox="1"/>
          <p:nvPr/>
        </p:nvSpPr>
        <p:spPr>
          <a:xfrm>
            <a:off x="2989678" y="1551957"/>
            <a:ext cx="519022" cy="205740"/>
          </a:xfrm>
          <a:prstGeom prst="roundRect">
            <a:avLst/>
          </a:prstGeom>
          <a:solidFill>
            <a:srgbClr val="2E6AA1"/>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Engineer</a:t>
            </a:r>
          </a:p>
        </p:txBody>
      </p:sp>
      <p:sp>
        <p:nvSpPr>
          <p:cNvPr id="142" name="TextBox 141">
            <a:extLst>
              <a:ext uri="{FF2B5EF4-FFF2-40B4-BE49-F238E27FC236}">
                <a16:creationId xmlns:a16="http://schemas.microsoft.com/office/drawing/2014/main" id="{ED725D3E-9E63-44A5-BD32-F71742FADBD5}"/>
              </a:ext>
            </a:extLst>
          </p:cNvPr>
          <p:cNvSpPr txBox="1"/>
          <p:nvPr/>
        </p:nvSpPr>
        <p:spPr>
          <a:xfrm>
            <a:off x="4709322" y="1551957"/>
            <a:ext cx="519022" cy="205740"/>
          </a:xfrm>
          <a:prstGeom prst="roundRect">
            <a:avLst/>
          </a:prstGeom>
          <a:solidFill>
            <a:srgbClr val="2E6AA1"/>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Visualization</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Expert</a:t>
            </a:r>
          </a:p>
        </p:txBody>
      </p:sp>
      <p:sp>
        <p:nvSpPr>
          <p:cNvPr id="143" name="TextBox 142">
            <a:extLst>
              <a:ext uri="{FF2B5EF4-FFF2-40B4-BE49-F238E27FC236}">
                <a16:creationId xmlns:a16="http://schemas.microsoft.com/office/drawing/2014/main" id="{69E66FF0-1958-4C72-B3B0-16EDDF21DDE5}"/>
              </a:ext>
            </a:extLst>
          </p:cNvPr>
          <p:cNvSpPr txBox="1"/>
          <p:nvPr/>
        </p:nvSpPr>
        <p:spPr>
          <a:xfrm>
            <a:off x="3562893" y="1551957"/>
            <a:ext cx="519022" cy="205740"/>
          </a:xfrm>
          <a:prstGeom prst="roundRect">
            <a:avLst/>
          </a:prstGeom>
          <a:solidFill>
            <a:srgbClr val="2E6AA1"/>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Scientist</a:t>
            </a:r>
          </a:p>
        </p:txBody>
      </p:sp>
      <p:sp>
        <p:nvSpPr>
          <p:cNvPr id="144" name="TextBox 143">
            <a:extLst>
              <a:ext uri="{FF2B5EF4-FFF2-40B4-BE49-F238E27FC236}">
                <a16:creationId xmlns:a16="http://schemas.microsoft.com/office/drawing/2014/main" id="{BB1B05C0-6C1A-4BD5-A2B4-E8F40843B360}"/>
              </a:ext>
            </a:extLst>
          </p:cNvPr>
          <p:cNvSpPr txBox="1"/>
          <p:nvPr/>
        </p:nvSpPr>
        <p:spPr>
          <a:xfrm>
            <a:off x="5282535" y="1551957"/>
            <a:ext cx="519022" cy="205740"/>
          </a:xfrm>
          <a:prstGeom prst="roundRect">
            <a:avLst/>
          </a:prstGeom>
          <a:solidFill>
            <a:srgbClr val="2E6AA1"/>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Analytics Leader</a:t>
            </a:r>
          </a:p>
        </p:txBody>
      </p:sp>
      <p:cxnSp>
        <p:nvCxnSpPr>
          <p:cNvPr id="145" name="Straight Arrow Connector 144">
            <a:extLst>
              <a:ext uri="{FF2B5EF4-FFF2-40B4-BE49-F238E27FC236}">
                <a16:creationId xmlns:a16="http://schemas.microsoft.com/office/drawing/2014/main" id="{E3E51FF5-6361-4732-90F9-7BCBBEE75102}"/>
              </a:ext>
            </a:extLst>
          </p:cNvPr>
          <p:cNvCxnSpPr>
            <a:cxnSpLocks/>
          </p:cNvCxnSpPr>
          <p:nvPr/>
        </p:nvCxnSpPr>
        <p:spPr>
          <a:xfrm>
            <a:off x="5971638" y="1788745"/>
            <a:ext cx="519022" cy="0"/>
          </a:xfrm>
          <a:prstGeom prst="straightConnector1">
            <a:avLst/>
          </a:prstGeom>
          <a:noFill/>
          <a:ln w="19050" cap="flat" cmpd="sng" algn="ctr">
            <a:solidFill>
              <a:schemeClr val="accent2"/>
            </a:solidFill>
            <a:prstDash val="sysDash"/>
            <a:headEnd type="diamond"/>
            <a:tailEnd type="diamond"/>
          </a:ln>
          <a:effectLst/>
        </p:spPr>
      </p:cxnSp>
      <p:sp>
        <p:nvSpPr>
          <p:cNvPr id="146" name="TextBox 145">
            <a:extLst>
              <a:ext uri="{FF2B5EF4-FFF2-40B4-BE49-F238E27FC236}">
                <a16:creationId xmlns:a16="http://schemas.microsoft.com/office/drawing/2014/main" id="{F06BDE2E-D929-467C-A80F-50CF39F64C81}"/>
              </a:ext>
            </a:extLst>
          </p:cNvPr>
          <p:cNvSpPr txBox="1"/>
          <p:nvPr/>
        </p:nvSpPr>
        <p:spPr>
          <a:xfrm>
            <a:off x="5980913" y="1551957"/>
            <a:ext cx="519022" cy="205740"/>
          </a:xfrm>
          <a:prstGeom prst="roundRect">
            <a:avLst/>
          </a:prstGeom>
          <a:solidFill>
            <a:srgbClr val="8682CC"/>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Decision Maker</a:t>
            </a:r>
          </a:p>
        </p:txBody>
      </p:sp>
      <p:pic>
        <p:nvPicPr>
          <p:cNvPr id="150" name="Picture 149">
            <a:extLst>
              <a:ext uri="{FF2B5EF4-FFF2-40B4-BE49-F238E27FC236}">
                <a16:creationId xmlns:a16="http://schemas.microsoft.com/office/drawing/2014/main" id="{652532D5-FB9D-4AEB-A5F5-C3F2AD2D264E}"/>
              </a:ext>
            </a:extLst>
          </p:cNvPr>
          <p:cNvPicPr>
            <a:picLocks noChangeAspect="1"/>
          </p:cNvPicPr>
          <p:nvPr/>
        </p:nvPicPr>
        <p:blipFill rotWithShape="1">
          <a:blip r:embed="rId17">
            <a:duotone>
              <a:prstClr val="black"/>
              <a:srgbClr val="D9C3A5">
                <a:tint val="50000"/>
                <a:satMod val="180000"/>
              </a:srgbClr>
            </a:duotone>
          </a:blip>
          <a:srcRect t="4067"/>
          <a:stretch/>
        </p:blipFill>
        <p:spPr>
          <a:xfrm>
            <a:off x="856346" y="3979518"/>
            <a:ext cx="480060" cy="331743"/>
          </a:xfrm>
          <a:prstGeom prst="rect">
            <a:avLst/>
          </a:prstGeom>
          <a:ln w="12700">
            <a:solidFill>
              <a:srgbClr val="003B71"/>
            </a:solidFill>
          </a:ln>
        </p:spPr>
      </p:pic>
      <p:sp>
        <p:nvSpPr>
          <p:cNvPr id="151" name="TextBox 150">
            <a:extLst>
              <a:ext uri="{FF2B5EF4-FFF2-40B4-BE49-F238E27FC236}">
                <a16:creationId xmlns:a16="http://schemas.microsoft.com/office/drawing/2014/main" id="{1AB6AB51-F046-4630-A53E-2DD22D8821C8}"/>
              </a:ext>
            </a:extLst>
          </p:cNvPr>
          <p:cNvSpPr txBox="1"/>
          <p:nvPr/>
        </p:nvSpPr>
        <p:spPr>
          <a:xfrm>
            <a:off x="771749" y="3408526"/>
            <a:ext cx="435501" cy="213050"/>
          </a:xfrm>
          <a:prstGeom prst="roundRect">
            <a:avLst/>
          </a:prstGeom>
          <a:solidFill>
            <a:srgbClr val="A3D751">
              <a:lumMod val="75000"/>
            </a:srgbClr>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a:t>
            </a:r>
          </a:p>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 Steward</a:t>
            </a:r>
          </a:p>
        </p:txBody>
      </p:sp>
      <p:sp>
        <p:nvSpPr>
          <p:cNvPr id="152" name="TextBox 151">
            <a:extLst>
              <a:ext uri="{FF2B5EF4-FFF2-40B4-BE49-F238E27FC236}">
                <a16:creationId xmlns:a16="http://schemas.microsoft.com/office/drawing/2014/main" id="{D633AACD-9273-40AB-A114-79E4E6871C49}"/>
              </a:ext>
            </a:extLst>
          </p:cNvPr>
          <p:cNvSpPr txBox="1"/>
          <p:nvPr/>
        </p:nvSpPr>
        <p:spPr>
          <a:xfrm>
            <a:off x="4136107" y="1551957"/>
            <a:ext cx="519022" cy="205740"/>
          </a:xfrm>
          <a:prstGeom prst="roundRect">
            <a:avLst/>
          </a:prstGeom>
          <a:solidFill>
            <a:srgbClr val="2E6AA1"/>
          </a:solidFill>
          <a:ln>
            <a:noFill/>
            <a:prstDash val="solid"/>
          </a:ln>
        </p:spPr>
        <p:txBody>
          <a:bodyPr wrap="square" lIns="0" tIns="0" rIns="0" bIns="0" rtlCol="0" anchor="ctr">
            <a:noAutofit/>
          </a:bodyPr>
          <a:lstStyle/>
          <a:p>
            <a:pPr algn="ctr" defTabSz="514337" eaLnBrk="1" fontAlgn="auto" hangingPunct="1">
              <a:spcBef>
                <a:spcPts val="0"/>
              </a:spcBef>
              <a:spcAft>
                <a:spcPts val="0"/>
              </a:spcAft>
              <a:defRPr/>
            </a:pPr>
            <a:r>
              <a:rPr lang="en-US" sz="525" b="1" kern="0" dirty="0">
                <a:solidFill>
                  <a:srgbClr val="FFFFFF"/>
                </a:solidFill>
                <a:latin typeface="Calibri" charset="0"/>
                <a:ea typeface="Calibri" charset="0"/>
                <a:cs typeface="Calibri" charset="0"/>
              </a:rPr>
              <a:t>Data Consultant</a:t>
            </a:r>
          </a:p>
        </p:txBody>
      </p:sp>
      <p:grpSp>
        <p:nvGrpSpPr>
          <p:cNvPr id="162" name="Group 161"/>
          <p:cNvGrpSpPr/>
          <p:nvPr/>
        </p:nvGrpSpPr>
        <p:grpSpPr>
          <a:xfrm>
            <a:off x="233791" y="1102883"/>
            <a:ext cx="2632652" cy="162783"/>
            <a:chOff x="177536" y="4845358"/>
            <a:chExt cx="3510202" cy="217044"/>
          </a:xfrm>
        </p:grpSpPr>
        <p:sp>
          <p:nvSpPr>
            <p:cNvPr id="163" name="Rectangle 162"/>
            <p:cNvSpPr/>
            <p:nvPr/>
          </p:nvSpPr>
          <p:spPr bwMode="auto">
            <a:xfrm>
              <a:off x="177536" y="4861826"/>
              <a:ext cx="174013" cy="192447"/>
            </a:xfrm>
            <a:prstGeom prst="rect">
              <a:avLst/>
            </a:prstGeom>
            <a:solidFill>
              <a:srgbClr val="A3D751">
                <a:lumMod val="75000"/>
              </a:srgbClr>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64" name="Rectangle 163"/>
            <p:cNvSpPr/>
            <p:nvPr/>
          </p:nvSpPr>
          <p:spPr bwMode="auto">
            <a:xfrm>
              <a:off x="2542008" y="4868907"/>
              <a:ext cx="145000" cy="192447"/>
            </a:xfrm>
            <a:prstGeom prst="rect">
              <a:avLst/>
            </a:prstGeom>
            <a:solidFill>
              <a:srgbClr val="8682CC"/>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sp>
          <p:nvSpPr>
            <p:cNvPr id="165" name="TextBox 164">
              <a:extLst>
                <a:ext uri="{FF2B5EF4-FFF2-40B4-BE49-F238E27FC236}">
                  <a16:creationId xmlns:a16="http://schemas.microsoft.com/office/drawing/2014/main" id="{78208C8A-AE7C-459B-B914-BC9C3688E15C}"/>
                </a:ext>
              </a:extLst>
            </p:cNvPr>
            <p:cNvSpPr txBox="1"/>
            <p:nvPr/>
          </p:nvSpPr>
          <p:spPr>
            <a:xfrm>
              <a:off x="442459" y="4845358"/>
              <a:ext cx="1237142" cy="207579"/>
            </a:xfrm>
            <a:prstGeom prst="rect">
              <a:avLst/>
            </a:prstGeom>
            <a:noFill/>
          </p:spPr>
          <p:txBody>
            <a:bodyPr wrap="square" lIns="0" tIns="0" rIns="0" bIns="0" rtlCol="0">
              <a:spAutoFit/>
            </a:bodyPr>
            <a:lstStyle>
              <a:defPPr>
                <a:defRPr lang="en-US"/>
              </a:defPPr>
              <a:lvl1pPr>
                <a:defRPr sz="800">
                  <a:latin typeface="+mn-lt"/>
                </a:defRPr>
              </a:lvl1p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Systems and Data Sourcing Personas</a:t>
              </a:r>
            </a:p>
          </p:txBody>
        </p:sp>
        <p:sp>
          <p:nvSpPr>
            <p:cNvPr id="166" name="TextBox 165">
              <a:extLst>
                <a:ext uri="{FF2B5EF4-FFF2-40B4-BE49-F238E27FC236}">
                  <a16:creationId xmlns:a16="http://schemas.microsoft.com/office/drawing/2014/main" id="{24261124-CC0D-4170-8E13-36DEEB8EBB3E}"/>
                </a:ext>
              </a:extLst>
            </p:cNvPr>
            <p:cNvSpPr txBox="1"/>
            <p:nvPr/>
          </p:nvSpPr>
          <p:spPr>
            <a:xfrm>
              <a:off x="2806001" y="4852553"/>
              <a:ext cx="881737" cy="207579"/>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Decision-Making </a:t>
              </a:r>
            </a:p>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Persona</a:t>
              </a:r>
            </a:p>
          </p:txBody>
        </p:sp>
        <p:sp>
          <p:nvSpPr>
            <p:cNvPr id="167" name="TextBox 166">
              <a:extLst>
                <a:ext uri="{FF2B5EF4-FFF2-40B4-BE49-F238E27FC236}">
                  <a16:creationId xmlns:a16="http://schemas.microsoft.com/office/drawing/2014/main" id="{3A02F1BA-7A84-4208-B35D-5291EAEE84A8}"/>
                </a:ext>
              </a:extLst>
            </p:cNvPr>
            <p:cNvSpPr txBox="1"/>
            <p:nvPr/>
          </p:nvSpPr>
          <p:spPr>
            <a:xfrm>
              <a:off x="1718132" y="4854823"/>
              <a:ext cx="768351" cy="207579"/>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Analytics Community </a:t>
              </a:r>
            </a:p>
            <a:p>
              <a:pPr defTabSz="514337" eaLnBrk="1" fontAlgn="auto" hangingPunct="1">
                <a:spcBef>
                  <a:spcPts val="0"/>
                </a:spcBef>
                <a:spcAft>
                  <a:spcPts val="0"/>
                </a:spcAft>
                <a:defRPr/>
              </a:pPr>
              <a:r>
                <a:rPr lang="en-US" sz="506" kern="0" dirty="0">
                  <a:solidFill>
                    <a:prstClr val="black"/>
                  </a:solidFill>
                  <a:latin typeface="Calibri" charset="0"/>
                  <a:ea typeface="Calibri" charset="0"/>
                  <a:cs typeface="Calibri" charset="0"/>
                </a:rPr>
                <a:t>Personas</a:t>
              </a:r>
            </a:p>
          </p:txBody>
        </p:sp>
        <p:sp>
          <p:nvSpPr>
            <p:cNvPr id="168" name="Rectangle 167">
              <a:extLst>
                <a:ext uri="{FF2B5EF4-FFF2-40B4-BE49-F238E27FC236}">
                  <a16:creationId xmlns:a16="http://schemas.microsoft.com/office/drawing/2014/main" id="{22D7F03D-F080-4A8A-9C40-66697CF8C0C8}"/>
                </a:ext>
              </a:extLst>
            </p:cNvPr>
            <p:cNvSpPr/>
            <p:nvPr/>
          </p:nvSpPr>
          <p:spPr bwMode="auto">
            <a:xfrm>
              <a:off x="1450062" y="4867926"/>
              <a:ext cx="174013" cy="192447"/>
            </a:xfrm>
            <a:prstGeom prst="rect">
              <a:avLst/>
            </a:prstGeom>
            <a:solidFill>
              <a:srgbClr val="2E6AA1"/>
            </a:solidFill>
            <a:ln w="3175" cap="flat" cmpd="sng" algn="ctr">
              <a:noFill/>
              <a:prstDash val="solid"/>
            </a:ln>
            <a:effectLst>
              <a:outerShdw blurRad="40000" dist="20000" dir="5400000" rotWithShape="0">
                <a:srgbClr val="000000">
                  <a:alpha val="38000"/>
                </a:srgbClr>
              </a:outerShdw>
            </a:effectLst>
          </p:spPr>
          <p:txBody>
            <a:bodyPr wrap="square" rtlCol="0" anchor="ctr">
              <a:spAutoFit/>
            </a:bodyPr>
            <a:lstStyle/>
            <a:p>
              <a:pPr algn="ctr" defTabSz="514337" eaLnBrk="1" fontAlgn="auto" hangingPunct="1">
                <a:spcBef>
                  <a:spcPts val="0"/>
                </a:spcBef>
                <a:spcAft>
                  <a:spcPts val="0"/>
                </a:spcAft>
                <a:defRPr/>
              </a:pPr>
              <a:endParaRPr lang="en-US" sz="338" kern="0" dirty="0">
                <a:solidFill>
                  <a:prstClr val="white"/>
                </a:solidFill>
                <a:latin typeface="Calibri" charset="0"/>
                <a:ea typeface="Calibri" charset="0"/>
                <a:cs typeface="Calibri" charset="0"/>
              </a:endParaRPr>
            </a:p>
          </p:txBody>
        </p:sp>
      </p:grpSp>
      <p:sp>
        <p:nvSpPr>
          <p:cNvPr id="153" name="TextBox 152">
            <a:extLst>
              <a:ext uri="{FF2B5EF4-FFF2-40B4-BE49-F238E27FC236}">
                <a16:creationId xmlns:a16="http://schemas.microsoft.com/office/drawing/2014/main" id="{24261124-CC0D-4170-8E13-36DEEB8EBB3E}"/>
              </a:ext>
            </a:extLst>
          </p:cNvPr>
          <p:cNvSpPr txBox="1"/>
          <p:nvPr/>
        </p:nvSpPr>
        <p:spPr>
          <a:xfrm>
            <a:off x="2992138" y="1199339"/>
            <a:ext cx="2786819" cy="196336"/>
          </a:xfrm>
          <a:prstGeom prst="rect">
            <a:avLst/>
          </a:prstGeom>
          <a:noFill/>
        </p:spPr>
        <p:txBody>
          <a:bodyPr wrap="square" lIns="0" tIns="0" rIns="0" bIns="0" rtlCol="0">
            <a:spAutoFit/>
          </a:bodyPr>
          <a:lstStyle/>
          <a:p>
            <a:pPr defTabSz="514337" eaLnBrk="1" fontAlgn="auto" hangingPunct="1">
              <a:spcBef>
                <a:spcPts val="0"/>
              </a:spcBef>
              <a:spcAft>
                <a:spcPts val="0"/>
              </a:spcAft>
              <a:defRPr/>
            </a:pPr>
            <a:r>
              <a:rPr lang="en-US" sz="638" b="1" u="sng" kern="0" dirty="0">
                <a:solidFill>
                  <a:prstClr val="black"/>
                </a:solidFill>
                <a:latin typeface="Calibri" charset="0"/>
                <a:ea typeface="Calibri" charset="0"/>
                <a:cs typeface="Calibri" charset="0"/>
              </a:rPr>
              <a:t>Note: </a:t>
            </a:r>
            <a:r>
              <a:rPr lang="en-US" sz="638" b="1" i="1" kern="0" dirty="0">
                <a:solidFill>
                  <a:prstClr val="black"/>
                </a:solidFill>
                <a:latin typeface="Calibri" charset="0"/>
                <a:ea typeface="Calibri" charset="0"/>
                <a:cs typeface="Calibri" charset="0"/>
              </a:rPr>
              <a:t>Data Science Toolkit, while not represented in the architecture below, is under development and will be added upon completion </a:t>
            </a:r>
          </a:p>
        </p:txBody>
      </p:sp>
      <p:sp>
        <p:nvSpPr>
          <p:cNvPr id="154" name="Title 1">
            <a:extLst>
              <a:ext uri="{FF2B5EF4-FFF2-40B4-BE49-F238E27FC236}">
                <a16:creationId xmlns:a16="http://schemas.microsoft.com/office/drawing/2014/main" id="{AA58AE06-3F5F-1242-A980-2510D73E7739}"/>
              </a:ext>
            </a:extLst>
          </p:cNvPr>
          <p:cNvSpPr txBox="1">
            <a:spLocks/>
          </p:cNvSpPr>
          <p:nvPr/>
        </p:nvSpPr>
        <p:spPr>
          <a:xfrm>
            <a:off x="167268" y="184635"/>
            <a:ext cx="6172200" cy="428625"/>
          </a:xfrm>
          <a:prstGeom prst="rect">
            <a:avLst/>
          </a:prstGeom>
        </p:spPr>
        <p:txBody>
          <a:bodyPr/>
          <a:lstStyle>
            <a:lvl1pPr algn="l" rtl="0" eaLnBrk="0" fontAlgn="base" hangingPunct="0">
              <a:lnSpc>
                <a:spcPct val="90000"/>
              </a:lnSpc>
              <a:spcBef>
                <a:spcPct val="0"/>
              </a:spcBef>
              <a:spcAft>
                <a:spcPct val="0"/>
              </a:spcAft>
              <a:defRPr sz="3200" b="1">
                <a:solidFill>
                  <a:schemeClr val="accent4"/>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dirty="0">
                <a:solidFill>
                  <a:srgbClr val="006BA6"/>
                </a:solidFill>
              </a:rPr>
              <a:t>ADF Reference Architecture – Personas &amp; Toolkits (As of March 2019)</a:t>
            </a:r>
            <a:endParaRPr lang="en-US" sz="2400" kern="0" dirty="0">
              <a:solidFill>
                <a:srgbClr val="006BA6"/>
              </a:solidFill>
            </a:endParaRPr>
          </a:p>
        </p:txBody>
      </p:sp>
      <p:pic>
        <p:nvPicPr>
          <p:cNvPr id="285" name="Picture 284">
            <a:extLst>
              <a:ext uri="{FF2B5EF4-FFF2-40B4-BE49-F238E27FC236}">
                <a16:creationId xmlns:a16="http://schemas.microsoft.com/office/drawing/2014/main" id="{1E8D1BF6-09A7-4CE7-8370-4C9541D6E8D6}"/>
              </a:ext>
            </a:extLst>
          </p:cNvPr>
          <p:cNvPicPr>
            <a:picLocks noChangeAspect="1"/>
          </p:cNvPicPr>
          <p:nvPr/>
        </p:nvPicPr>
        <p:blipFill>
          <a:blip r:embed="rId18"/>
          <a:stretch>
            <a:fillRect/>
          </a:stretch>
        </p:blipFill>
        <p:spPr>
          <a:xfrm>
            <a:off x="4166974" y="1746512"/>
            <a:ext cx="603979" cy="366294"/>
          </a:xfrm>
          <a:prstGeom prst="rect">
            <a:avLst/>
          </a:prstGeom>
        </p:spPr>
      </p:pic>
      <p:pic>
        <p:nvPicPr>
          <p:cNvPr id="286" name="Picture 285">
            <a:extLst>
              <a:ext uri="{FF2B5EF4-FFF2-40B4-BE49-F238E27FC236}">
                <a16:creationId xmlns:a16="http://schemas.microsoft.com/office/drawing/2014/main" id="{2E9A9721-C263-442F-9653-2D27A881CE99}"/>
              </a:ext>
            </a:extLst>
          </p:cNvPr>
          <p:cNvPicPr>
            <a:picLocks noChangeAspect="1"/>
          </p:cNvPicPr>
          <p:nvPr/>
        </p:nvPicPr>
        <p:blipFill>
          <a:blip r:embed="rId19"/>
          <a:stretch>
            <a:fillRect/>
          </a:stretch>
        </p:blipFill>
        <p:spPr>
          <a:xfrm>
            <a:off x="3582343" y="1423060"/>
            <a:ext cx="582185" cy="369593"/>
          </a:xfrm>
          <a:prstGeom prst="rect">
            <a:avLst/>
          </a:prstGeom>
        </p:spPr>
      </p:pic>
      <p:pic>
        <p:nvPicPr>
          <p:cNvPr id="287" name="Picture 286">
            <a:extLst>
              <a:ext uri="{FF2B5EF4-FFF2-40B4-BE49-F238E27FC236}">
                <a16:creationId xmlns:a16="http://schemas.microsoft.com/office/drawing/2014/main" id="{0F464A6E-228D-4903-90B2-AB33B241AF50}"/>
              </a:ext>
            </a:extLst>
          </p:cNvPr>
          <p:cNvPicPr>
            <a:picLocks noChangeAspect="1"/>
          </p:cNvPicPr>
          <p:nvPr/>
        </p:nvPicPr>
        <p:blipFill>
          <a:blip r:embed="rId20">
            <a:duotone>
              <a:prstClr val="black"/>
              <a:srgbClr val="D9C3A5">
                <a:tint val="50000"/>
                <a:satMod val="180000"/>
              </a:srgbClr>
            </a:duotone>
          </a:blip>
          <a:stretch>
            <a:fillRect/>
          </a:stretch>
        </p:blipFill>
        <p:spPr>
          <a:xfrm>
            <a:off x="1672897" y="1280389"/>
            <a:ext cx="480060" cy="290676"/>
          </a:xfrm>
          <a:prstGeom prst="rect">
            <a:avLst/>
          </a:prstGeom>
          <a:ln w="12700">
            <a:solidFill>
              <a:srgbClr val="003B71"/>
            </a:solidFill>
          </a:ln>
        </p:spPr>
      </p:pic>
      <p:pic>
        <p:nvPicPr>
          <p:cNvPr id="288" name="Picture 287">
            <a:extLst>
              <a:ext uri="{FF2B5EF4-FFF2-40B4-BE49-F238E27FC236}">
                <a16:creationId xmlns:a16="http://schemas.microsoft.com/office/drawing/2014/main" id="{40CF65D8-E5C6-40E3-B8B3-3221DC7B1417}"/>
              </a:ext>
            </a:extLst>
          </p:cNvPr>
          <p:cNvPicPr>
            <a:picLocks noChangeAspect="1"/>
          </p:cNvPicPr>
          <p:nvPr/>
        </p:nvPicPr>
        <p:blipFill rotWithShape="1">
          <a:blip r:embed="rId21">
            <a:duotone>
              <a:prstClr val="black"/>
              <a:srgbClr val="D9C3A5">
                <a:tint val="50000"/>
                <a:satMod val="180000"/>
              </a:srgbClr>
            </a:duotone>
          </a:blip>
          <a:srcRect t="10728"/>
          <a:stretch/>
        </p:blipFill>
        <p:spPr>
          <a:xfrm>
            <a:off x="2878288" y="1528087"/>
            <a:ext cx="480060" cy="290676"/>
          </a:xfrm>
          <a:prstGeom prst="rect">
            <a:avLst/>
          </a:prstGeom>
          <a:ln w="12700">
            <a:solidFill>
              <a:srgbClr val="003B71"/>
            </a:solidFill>
          </a:ln>
        </p:spPr>
      </p:pic>
      <p:sp>
        <p:nvSpPr>
          <p:cNvPr id="289" name="TextBox 288">
            <a:extLst>
              <a:ext uri="{FF2B5EF4-FFF2-40B4-BE49-F238E27FC236}">
                <a16:creationId xmlns:a16="http://schemas.microsoft.com/office/drawing/2014/main" id="{17456785-1672-48AC-A3F2-E506AD6C19B8}"/>
              </a:ext>
            </a:extLst>
          </p:cNvPr>
          <p:cNvSpPr txBox="1"/>
          <p:nvPr/>
        </p:nvSpPr>
        <p:spPr>
          <a:xfrm>
            <a:off x="3958738" y="2721125"/>
            <a:ext cx="348661" cy="80850"/>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514337" eaLnBrk="1" fontAlgn="auto" latinLnBrk="0" hangingPunct="1">
              <a:lnSpc>
                <a:spcPct val="100000"/>
              </a:lnSpc>
              <a:spcBef>
                <a:spcPts val="0"/>
              </a:spcBef>
              <a:spcAft>
                <a:spcPts val="0"/>
              </a:spcAft>
              <a:buClrTx/>
              <a:buSzTx/>
              <a:buFontTx/>
              <a:buNone/>
              <a:tabLst/>
              <a:defRPr kumimoji="0" sz="394" b="1" i="0" u="none" strike="noStrike" kern="0" cap="none" normalizeH="0" baseline="0">
                <a:ln>
                  <a:noFill/>
                </a:ln>
                <a:solidFill>
                  <a:srgbClr val="000000"/>
                </a:solidFill>
                <a:effectLst/>
                <a:latin typeface="Calibri" charset="0"/>
                <a:ea typeface="Calibri" charset="0"/>
                <a:cs typeface="Calibri" charset="0"/>
              </a:defRPr>
            </a:lvl1pPr>
          </a:lstStyle>
          <a:p>
            <a:r>
              <a:rPr lang="en-US" dirty="0"/>
              <a:t>LLAP</a:t>
            </a:r>
          </a:p>
        </p:txBody>
      </p:sp>
      <p:sp>
        <p:nvSpPr>
          <p:cNvPr id="290" name="TextBox 289">
            <a:extLst>
              <a:ext uri="{FF2B5EF4-FFF2-40B4-BE49-F238E27FC236}">
                <a16:creationId xmlns:a16="http://schemas.microsoft.com/office/drawing/2014/main" id="{5962004B-54EC-43EE-9979-5955DEC6CD83}"/>
              </a:ext>
            </a:extLst>
          </p:cNvPr>
          <p:cNvSpPr txBox="1"/>
          <p:nvPr/>
        </p:nvSpPr>
        <p:spPr>
          <a:xfrm>
            <a:off x="3959194" y="2817561"/>
            <a:ext cx="348661" cy="80850"/>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514337" eaLnBrk="1" fontAlgn="auto" latinLnBrk="0" hangingPunct="1">
              <a:lnSpc>
                <a:spcPct val="100000"/>
              </a:lnSpc>
              <a:spcBef>
                <a:spcPts val="0"/>
              </a:spcBef>
              <a:spcAft>
                <a:spcPts val="0"/>
              </a:spcAft>
              <a:buClrTx/>
              <a:buSzTx/>
              <a:buFontTx/>
              <a:buNone/>
              <a:tabLst/>
              <a:defRPr kumimoji="0" sz="394" b="1" i="0" u="none" strike="noStrike" kern="0" cap="none" normalizeH="0" baseline="0">
                <a:ln>
                  <a:noFill/>
                </a:ln>
                <a:solidFill>
                  <a:srgbClr val="000000"/>
                </a:solidFill>
                <a:effectLst/>
                <a:latin typeface="Calibri" charset="0"/>
                <a:ea typeface="Calibri" charset="0"/>
                <a:cs typeface="Calibri" charset="0"/>
              </a:defRPr>
            </a:lvl1pPr>
          </a:lstStyle>
          <a:p>
            <a:r>
              <a:rPr lang="en-US" dirty="0"/>
              <a:t>TEZ</a:t>
            </a:r>
          </a:p>
        </p:txBody>
      </p:sp>
      <p:sp>
        <p:nvSpPr>
          <p:cNvPr id="291" name="TextBox 290">
            <a:extLst>
              <a:ext uri="{FF2B5EF4-FFF2-40B4-BE49-F238E27FC236}">
                <a16:creationId xmlns:a16="http://schemas.microsoft.com/office/drawing/2014/main" id="{EEC785A9-D47E-4B18-B1F7-983FE9008FB6}"/>
              </a:ext>
            </a:extLst>
          </p:cNvPr>
          <p:cNvSpPr txBox="1"/>
          <p:nvPr/>
        </p:nvSpPr>
        <p:spPr>
          <a:xfrm>
            <a:off x="3963521" y="2913186"/>
            <a:ext cx="348661" cy="80850"/>
          </a:xfrm>
          <a:prstGeom prst="rect">
            <a:avLst/>
          </a:prstGeom>
          <a:grpFill/>
          <a:ln w="9525" cap="flat" cmpd="sng" algn="ctr">
            <a:solidFill>
              <a:srgbClr val="FFFFFF">
                <a:lumMod val="85000"/>
              </a:srgbClr>
            </a:solidFill>
            <a:prstDash val="solid"/>
            <a:round/>
            <a:headEnd type="none" w="med" len="med"/>
            <a:tailEnd type="none" w="med" len="med"/>
          </a:ln>
          <a:effectLst/>
        </p:spPr>
        <p:txBody>
          <a:bodyPr vert="horz" wrap="square" lIns="46292" tIns="23146" rIns="46292" bIns="23146" numCol="1" rtlCol="0" anchor="t" anchorCtr="0" compatLnSpc="1">
            <a:prstTxWarp prst="textNoShape">
              <a:avLst/>
            </a:prstTxWarp>
          </a:bodyPr>
          <a:lstStyle>
            <a:defPPr>
              <a:defRPr lang="en-US"/>
            </a:defPPr>
            <a:lvl1pPr marL="0" marR="0" indent="0" algn="ctr" defTabSz="514337" eaLnBrk="1" fontAlgn="auto" latinLnBrk="0" hangingPunct="1">
              <a:lnSpc>
                <a:spcPct val="100000"/>
              </a:lnSpc>
              <a:spcBef>
                <a:spcPts val="0"/>
              </a:spcBef>
              <a:spcAft>
                <a:spcPts val="0"/>
              </a:spcAft>
              <a:buClrTx/>
              <a:buSzTx/>
              <a:buFontTx/>
              <a:buNone/>
              <a:tabLst/>
              <a:defRPr kumimoji="0" sz="394" b="1" i="0" u="none" strike="noStrike" kern="0" cap="none" normalizeH="0" baseline="0">
                <a:ln>
                  <a:noFill/>
                </a:ln>
                <a:solidFill>
                  <a:srgbClr val="000000"/>
                </a:solidFill>
                <a:effectLst/>
                <a:latin typeface="Calibri" charset="0"/>
                <a:ea typeface="Calibri" charset="0"/>
                <a:cs typeface="Calibri" charset="0"/>
              </a:defRPr>
            </a:lvl1pPr>
          </a:lstStyle>
          <a:p>
            <a:r>
              <a:rPr lang="en-US" dirty="0"/>
              <a:t>Spark</a:t>
            </a:r>
          </a:p>
        </p:txBody>
      </p:sp>
    </p:spTree>
    <p:custDataLst>
      <p:tags r:id="rId1"/>
    </p:custDataLst>
    <p:extLst>
      <p:ext uri="{BB962C8B-B14F-4D97-AF65-F5344CB8AC3E}">
        <p14:creationId xmlns:p14="http://schemas.microsoft.com/office/powerpoint/2010/main" val="15156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8978-7BEA-4C7F-8589-9EE411430EFE}"/>
              </a:ext>
            </a:extLst>
          </p:cNvPr>
          <p:cNvSpPr>
            <a:spLocks noGrp="1"/>
          </p:cNvSpPr>
          <p:nvPr>
            <p:ph type="title"/>
          </p:nvPr>
        </p:nvSpPr>
        <p:spPr/>
        <p:txBody>
          <a:bodyPr/>
          <a:lstStyle/>
          <a:p>
            <a:r>
              <a:rPr lang="en-US" dirty="0"/>
              <a:t>Analytic Digital Foundation: Data Flow Patterns</a:t>
            </a:r>
          </a:p>
        </p:txBody>
      </p:sp>
      <p:sp>
        <p:nvSpPr>
          <p:cNvPr id="3" name="Slide Number Placeholder 2">
            <a:extLst>
              <a:ext uri="{FF2B5EF4-FFF2-40B4-BE49-F238E27FC236}">
                <a16:creationId xmlns:a16="http://schemas.microsoft.com/office/drawing/2014/main" id="{6CAC769C-9DAE-47D9-AFE3-5E8A6809231E}"/>
              </a:ext>
            </a:extLst>
          </p:cNvPr>
          <p:cNvSpPr>
            <a:spLocks noGrp="1"/>
          </p:cNvSpPr>
          <p:nvPr>
            <p:ph type="sldNum" sz="quarter" idx="4"/>
          </p:nvPr>
        </p:nvSpPr>
        <p:spPr/>
        <p:txBody>
          <a:bodyPr/>
          <a:lstStyle/>
          <a:p>
            <a:pPr>
              <a:defRPr/>
            </a:pPr>
            <a:r>
              <a:rPr lang="en-US" altLang="en-US"/>
              <a:t>::  </a:t>
            </a:r>
            <a:fld id="{53E68406-C1E0-4E33-86B1-64ADBA32BFC5}" type="slidenum">
              <a:rPr lang="en-US" altLang="en-US" smtClean="0"/>
              <a:pPr>
                <a:defRPr/>
              </a:pPr>
              <a:t>6</a:t>
            </a:fld>
            <a:r>
              <a:rPr lang="en-US" altLang="en-US"/>
              <a:t>  ::</a:t>
            </a:r>
          </a:p>
        </p:txBody>
      </p:sp>
      <p:pic>
        <p:nvPicPr>
          <p:cNvPr id="5" name="Picture 4">
            <a:extLst>
              <a:ext uri="{FF2B5EF4-FFF2-40B4-BE49-F238E27FC236}">
                <a16:creationId xmlns:a16="http://schemas.microsoft.com/office/drawing/2014/main" id="{02CE247B-5A64-48DB-8072-3E873EA3F13A}"/>
              </a:ext>
            </a:extLst>
          </p:cNvPr>
          <p:cNvPicPr>
            <a:picLocks noChangeAspect="1"/>
          </p:cNvPicPr>
          <p:nvPr/>
        </p:nvPicPr>
        <p:blipFill>
          <a:blip r:embed="rId3"/>
          <a:stretch>
            <a:fillRect/>
          </a:stretch>
        </p:blipFill>
        <p:spPr>
          <a:xfrm>
            <a:off x="167268" y="819444"/>
            <a:ext cx="6666963" cy="3722576"/>
          </a:xfrm>
          <a:prstGeom prst="rect">
            <a:avLst/>
          </a:prstGeom>
        </p:spPr>
      </p:pic>
    </p:spTree>
    <p:custDataLst>
      <p:tags r:id="rId1"/>
    </p:custDataLst>
    <p:extLst>
      <p:ext uri="{BB962C8B-B14F-4D97-AF65-F5344CB8AC3E}">
        <p14:creationId xmlns:p14="http://schemas.microsoft.com/office/powerpoint/2010/main" val="409485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23A9-4987-4560-AF37-4B5B2F8CB371}"/>
              </a:ext>
            </a:extLst>
          </p:cNvPr>
          <p:cNvSpPr>
            <a:spLocks noGrp="1"/>
          </p:cNvSpPr>
          <p:nvPr>
            <p:ph type="title"/>
          </p:nvPr>
        </p:nvSpPr>
        <p:spPr/>
        <p:txBody>
          <a:bodyPr/>
          <a:lstStyle/>
          <a:p>
            <a:r>
              <a:rPr lang="en-US" dirty="0"/>
              <a:t>Solution Pattern – Overall View (1 of 10)</a:t>
            </a:r>
          </a:p>
        </p:txBody>
      </p:sp>
      <p:sp>
        <p:nvSpPr>
          <p:cNvPr id="3" name="Slide Number Placeholder 2">
            <a:extLst>
              <a:ext uri="{FF2B5EF4-FFF2-40B4-BE49-F238E27FC236}">
                <a16:creationId xmlns:a16="http://schemas.microsoft.com/office/drawing/2014/main" id="{5AE8E40B-C7E4-4D99-99A0-EBAAD016FFF4}"/>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7</a:t>
            </a:fld>
            <a:r>
              <a:rPr lang="en-US" altLang="en-US" dirty="0">
                <a:solidFill>
                  <a:srgbClr val="FFFFFF">
                    <a:lumMod val="50000"/>
                  </a:srgbClr>
                </a:solidFill>
              </a:rPr>
              <a:t>  ::</a:t>
            </a:r>
          </a:p>
        </p:txBody>
      </p:sp>
      <p:sp>
        <p:nvSpPr>
          <p:cNvPr id="4" name="Rectangle: Rounded Corners 3">
            <a:extLst>
              <a:ext uri="{FF2B5EF4-FFF2-40B4-BE49-F238E27FC236}">
                <a16:creationId xmlns:a16="http://schemas.microsoft.com/office/drawing/2014/main" id="{BFD08DFE-5326-452E-A0D5-A1C7D0821ABA}"/>
              </a:ext>
            </a:extLst>
          </p:cNvPr>
          <p:cNvSpPr/>
          <p:nvPr/>
        </p:nvSpPr>
        <p:spPr bwMode="auto">
          <a:xfrm>
            <a:off x="2023542" y="1634049"/>
            <a:ext cx="1715236" cy="392992"/>
          </a:xfrm>
          <a:prstGeom prst="roundRect">
            <a:avLst/>
          </a:prstGeom>
          <a:solidFill>
            <a:sysClr val="window" lastClr="FFFFFF">
              <a:lumMod val="65000"/>
            </a:sysClr>
          </a:solidFill>
          <a:ln w="9525" cap="flat" cmpd="sng" algn="ctr">
            <a:solidFill>
              <a:sysClr val="window" lastClr="FFFFFF">
                <a:lumMod val="85000"/>
              </a:sys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5" name="Rectangle 4">
            <a:extLst>
              <a:ext uri="{FF2B5EF4-FFF2-40B4-BE49-F238E27FC236}">
                <a16:creationId xmlns:a16="http://schemas.microsoft.com/office/drawing/2014/main" id="{E4EC9B32-6793-4A72-B299-32ACC5E6FCC7}"/>
              </a:ext>
            </a:extLst>
          </p:cNvPr>
          <p:cNvSpPr/>
          <p:nvPr/>
        </p:nvSpPr>
        <p:spPr bwMode="auto">
          <a:xfrm>
            <a:off x="3227216" y="1755258"/>
            <a:ext cx="469600"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6" name="Rectangle 5">
            <a:extLst>
              <a:ext uri="{FF2B5EF4-FFF2-40B4-BE49-F238E27FC236}">
                <a16:creationId xmlns:a16="http://schemas.microsoft.com/office/drawing/2014/main" id="{88B3A9BA-133C-4509-9CA9-FC0EFB71E212}"/>
              </a:ext>
            </a:extLst>
          </p:cNvPr>
          <p:cNvSpPr/>
          <p:nvPr/>
        </p:nvSpPr>
        <p:spPr bwMode="auto">
          <a:xfrm>
            <a:off x="6274921" y="1156630"/>
            <a:ext cx="456918" cy="97579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7" name="Rectangle 6">
            <a:extLst>
              <a:ext uri="{FF2B5EF4-FFF2-40B4-BE49-F238E27FC236}">
                <a16:creationId xmlns:a16="http://schemas.microsoft.com/office/drawing/2014/main" id="{96C1C12B-4353-4A00-B410-1F82872F05FB}"/>
              </a:ext>
            </a:extLst>
          </p:cNvPr>
          <p:cNvSpPr/>
          <p:nvPr/>
        </p:nvSpPr>
        <p:spPr bwMode="auto">
          <a:xfrm>
            <a:off x="58723" y="1629310"/>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8" name="Rectangle 7">
            <a:extLst>
              <a:ext uri="{FF2B5EF4-FFF2-40B4-BE49-F238E27FC236}">
                <a16:creationId xmlns:a16="http://schemas.microsoft.com/office/drawing/2014/main" id="{7446FDD7-D975-4F33-AFE1-443C484A8250}"/>
              </a:ext>
            </a:extLst>
          </p:cNvPr>
          <p:cNvSpPr/>
          <p:nvPr/>
        </p:nvSpPr>
        <p:spPr bwMode="auto">
          <a:xfrm>
            <a:off x="4962052" y="2002040"/>
            <a:ext cx="360249" cy="50170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9" name="Rectangle 8">
            <a:extLst>
              <a:ext uri="{FF2B5EF4-FFF2-40B4-BE49-F238E27FC236}">
                <a16:creationId xmlns:a16="http://schemas.microsoft.com/office/drawing/2014/main" id="{98DD678F-E55D-4141-8789-A9335A4DC253}"/>
              </a:ext>
            </a:extLst>
          </p:cNvPr>
          <p:cNvSpPr/>
          <p:nvPr/>
        </p:nvSpPr>
        <p:spPr bwMode="auto">
          <a:xfrm>
            <a:off x="4942308" y="3767454"/>
            <a:ext cx="412258" cy="18178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63" dirty="0">
              <a:solidFill>
                <a:prstClr val="black"/>
              </a:solidFill>
              <a:latin typeface="Calibri"/>
            </a:endParaRPr>
          </a:p>
        </p:txBody>
      </p:sp>
      <p:sp>
        <p:nvSpPr>
          <p:cNvPr id="10" name="Rectangle 9">
            <a:extLst>
              <a:ext uri="{FF2B5EF4-FFF2-40B4-BE49-F238E27FC236}">
                <a16:creationId xmlns:a16="http://schemas.microsoft.com/office/drawing/2014/main" id="{0D8F67FB-B0E3-43BA-AE3B-B998521378E3}"/>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1" name="Rectangle: Rounded Corners 10">
            <a:extLst>
              <a:ext uri="{FF2B5EF4-FFF2-40B4-BE49-F238E27FC236}">
                <a16:creationId xmlns:a16="http://schemas.microsoft.com/office/drawing/2014/main" id="{9268DB7A-7B4F-45E2-976D-46EC6CEA80B6}"/>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prstClr val="black"/>
              </a:solidFill>
              <a:latin typeface="Calibri"/>
            </a:endParaRPr>
          </a:p>
        </p:txBody>
      </p:sp>
      <p:sp>
        <p:nvSpPr>
          <p:cNvPr id="12" name="Rectangle 11">
            <a:extLst>
              <a:ext uri="{FF2B5EF4-FFF2-40B4-BE49-F238E27FC236}">
                <a16:creationId xmlns:a16="http://schemas.microsoft.com/office/drawing/2014/main" id="{C65A3185-20CB-499D-910D-3732082B1068}"/>
              </a:ext>
            </a:extLst>
          </p:cNvPr>
          <p:cNvSpPr/>
          <p:nvPr/>
        </p:nvSpPr>
        <p:spPr bwMode="auto">
          <a:xfrm>
            <a:off x="58722" y="2684457"/>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3" name="Rectangle 12">
            <a:extLst>
              <a:ext uri="{FF2B5EF4-FFF2-40B4-BE49-F238E27FC236}">
                <a16:creationId xmlns:a16="http://schemas.microsoft.com/office/drawing/2014/main" id="{68CFAFAA-F502-4213-9187-8C7046236126}"/>
              </a:ext>
            </a:extLst>
          </p:cNvPr>
          <p:cNvSpPr/>
          <p:nvPr/>
        </p:nvSpPr>
        <p:spPr bwMode="auto">
          <a:xfrm>
            <a:off x="58723" y="2093521"/>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14" name="Rectangle: Rounded Corners 13">
            <a:extLst>
              <a:ext uri="{FF2B5EF4-FFF2-40B4-BE49-F238E27FC236}">
                <a16:creationId xmlns:a16="http://schemas.microsoft.com/office/drawing/2014/main" id="{5ECF72AF-44C7-40F8-A35F-0C2F6FB2FFE1}"/>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prstClr val="black"/>
                </a:solidFill>
                <a:latin typeface="Calibri"/>
              </a:rPr>
              <a:t>Stage Server</a:t>
            </a:r>
          </a:p>
        </p:txBody>
      </p:sp>
      <p:sp>
        <p:nvSpPr>
          <p:cNvPr id="15" name="TextBox 14">
            <a:extLst>
              <a:ext uri="{FF2B5EF4-FFF2-40B4-BE49-F238E27FC236}">
                <a16:creationId xmlns:a16="http://schemas.microsoft.com/office/drawing/2014/main" id="{1AAA0E4D-F014-4EE4-B7A4-C55B4CA14F06}"/>
              </a:ext>
            </a:extLst>
          </p:cNvPr>
          <p:cNvSpPr txBox="1"/>
          <p:nvPr/>
        </p:nvSpPr>
        <p:spPr>
          <a:xfrm>
            <a:off x="75693" y="2083186"/>
            <a:ext cx="302966"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Source DBs</a:t>
            </a:r>
          </a:p>
        </p:txBody>
      </p:sp>
      <p:sp>
        <p:nvSpPr>
          <p:cNvPr id="16" name="TextBox 15">
            <a:extLst>
              <a:ext uri="{FF2B5EF4-FFF2-40B4-BE49-F238E27FC236}">
                <a16:creationId xmlns:a16="http://schemas.microsoft.com/office/drawing/2014/main" id="{494B8443-A136-4533-BB8A-9292C7C85489}"/>
              </a:ext>
            </a:extLst>
          </p:cNvPr>
          <p:cNvSpPr txBox="1"/>
          <p:nvPr/>
        </p:nvSpPr>
        <p:spPr>
          <a:xfrm>
            <a:off x="21951" y="2686134"/>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Source Data Extracts</a:t>
            </a:r>
          </a:p>
        </p:txBody>
      </p:sp>
      <p:pic>
        <p:nvPicPr>
          <p:cNvPr id="17" name="Picture 6" descr="Image result for apache nifi">
            <a:extLst>
              <a:ext uri="{FF2B5EF4-FFF2-40B4-BE49-F238E27FC236}">
                <a16:creationId xmlns:a16="http://schemas.microsoft.com/office/drawing/2014/main" id="{19C97B3C-94B9-4447-8DDE-481D20319A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AE7C842D-288F-4DD1-9740-C22A95C0C69A}"/>
              </a:ext>
            </a:extLst>
          </p:cNvPr>
          <p:cNvCxnSpPr>
            <a:cxnSpLocks/>
          </p:cNvCxnSpPr>
          <p:nvPr/>
        </p:nvCxnSpPr>
        <p:spPr bwMode="auto">
          <a:xfrm>
            <a:off x="1717022" y="1309690"/>
            <a:ext cx="0" cy="2787300"/>
          </a:xfrm>
          <a:prstGeom prst="line">
            <a:avLst/>
          </a:prstGeom>
          <a:noFill/>
          <a:ln w="19050" algn="ctr">
            <a:solidFill>
              <a:srgbClr val="BB1654">
                <a:lumMod val="40000"/>
                <a:lumOff val="60000"/>
              </a:srgbClr>
            </a:solidFill>
            <a:prstDash val="sysDash"/>
            <a:round/>
            <a:headEnd type="none" w="med" len="med"/>
            <a:tailEnd/>
          </a:ln>
        </p:spPr>
      </p:cxnSp>
      <p:sp>
        <p:nvSpPr>
          <p:cNvPr id="19" name="Flowchart: Alternate Process 18">
            <a:extLst>
              <a:ext uri="{FF2B5EF4-FFF2-40B4-BE49-F238E27FC236}">
                <a16:creationId xmlns:a16="http://schemas.microsoft.com/office/drawing/2014/main" id="{E9E6A268-C182-406F-AE20-58D2F3BDDEE4}"/>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a:endParaRPr>
          </a:p>
        </p:txBody>
      </p:sp>
      <p:cxnSp>
        <p:nvCxnSpPr>
          <p:cNvPr id="20" name="Connector: Elbow 19">
            <a:extLst>
              <a:ext uri="{FF2B5EF4-FFF2-40B4-BE49-F238E27FC236}">
                <a16:creationId xmlns:a16="http://schemas.microsoft.com/office/drawing/2014/main" id="{78D00AAE-2821-4FA7-AA52-64F3EEC8BBD8}"/>
              </a:ext>
            </a:extLst>
          </p:cNvPr>
          <p:cNvCxnSpPr>
            <a:cxnSpLocks/>
            <a:stCxn id="11" idx="3"/>
          </p:cNvCxnSpPr>
          <p:nvPr/>
        </p:nvCxnSpPr>
        <p:spPr bwMode="auto">
          <a:xfrm>
            <a:off x="1269167" y="2607508"/>
            <a:ext cx="379565" cy="23820"/>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1" name="Connector: Elbow 20">
            <a:extLst>
              <a:ext uri="{FF2B5EF4-FFF2-40B4-BE49-F238E27FC236}">
                <a16:creationId xmlns:a16="http://schemas.microsoft.com/office/drawing/2014/main" id="{9CB9868F-BD54-4632-827D-1F0E9407CDE3}"/>
              </a:ext>
            </a:extLst>
          </p:cNvPr>
          <p:cNvCxnSpPr>
            <a:cxnSpLocks/>
            <a:stCxn id="19" idx="3"/>
            <a:endCxn id="184" idx="1"/>
          </p:cNvCxnSpPr>
          <p:nvPr/>
        </p:nvCxnSpPr>
        <p:spPr bwMode="auto">
          <a:xfrm>
            <a:off x="1805001" y="2385017"/>
            <a:ext cx="384209" cy="310232"/>
          </a:xfrm>
          <a:prstGeom prst="bentConnector3">
            <a:avLst/>
          </a:prstGeom>
          <a:noFill/>
          <a:ln w="19050" algn="ctr">
            <a:solidFill>
              <a:sysClr val="windowText" lastClr="000000">
                <a:lumMod val="50000"/>
                <a:lumOff val="50000"/>
              </a:sysClr>
            </a:solidFill>
            <a:round/>
            <a:headEnd type="none" w="med" len="med"/>
            <a:tailEnd type="triangle"/>
          </a:ln>
        </p:spPr>
      </p:cxnSp>
      <p:cxnSp>
        <p:nvCxnSpPr>
          <p:cNvPr id="22" name="Straight Arrow Connector 21">
            <a:extLst>
              <a:ext uri="{FF2B5EF4-FFF2-40B4-BE49-F238E27FC236}">
                <a16:creationId xmlns:a16="http://schemas.microsoft.com/office/drawing/2014/main" id="{F8BC4887-E85C-404A-8215-8EA301C39338}"/>
              </a:ext>
            </a:extLst>
          </p:cNvPr>
          <p:cNvCxnSpPr>
            <a:cxnSpLocks/>
            <a:stCxn id="11" idx="2"/>
            <a:endCxn id="14" idx="0"/>
          </p:cNvCxnSpPr>
          <p:nvPr/>
        </p:nvCxnSpPr>
        <p:spPr bwMode="auto">
          <a:xfrm>
            <a:off x="1115060" y="2735097"/>
            <a:ext cx="1632" cy="127080"/>
          </a:xfrm>
          <a:prstGeom prst="straightConnector1">
            <a:avLst/>
          </a:prstGeom>
          <a:noFill/>
          <a:ln w="19050" algn="ctr">
            <a:solidFill>
              <a:sysClr val="window" lastClr="FFFFFF">
                <a:lumMod val="75000"/>
              </a:sysClr>
            </a:solidFill>
            <a:round/>
            <a:headEnd type="triangle"/>
            <a:tailEnd type="triangle"/>
          </a:ln>
        </p:spPr>
      </p:cxnSp>
      <p:pic>
        <p:nvPicPr>
          <p:cNvPr id="23" name="Picture 22">
            <a:extLst>
              <a:ext uri="{FF2B5EF4-FFF2-40B4-BE49-F238E27FC236}">
                <a16:creationId xmlns:a16="http://schemas.microsoft.com/office/drawing/2014/main" id="{EDAB0652-6F04-44B8-967B-FF9D957B96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5" y="2186494"/>
            <a:ext cx="187751" cy="161116"/>
          </a:xfrm>
          <a:prstGeom prst="rect">
            <a:avLst/>
          </a:prstGeom>
        </p:spPr>
      </p:pic>
      <p:pic>
        <p:nvPicPr>
          <p:cNvPr id="24" name="Picture 23">
            <a:extLst>
              <a:ext uri="{FF2B5EF4-FFF2-40B4-BE49-F238E27FC236}">
                <a16:creationId xmlns:a16="http://schemas.microsoft.com/office/drawing/2014/main" id="{218C7857-1025-44FD-A9D1-7638507D71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97" y="2856277"/>
            <a:ext cx="84361" cy="116281"/>
          </a:xfrm>
          <a:prstGeom prst="rect">
            <a:avLst/>
          </a:prstGeom>
        </p:spPr>
      </p:pic>
      <p:pic>
        <p:nvPicPr>
          <p:cNvPr id="25" name="Picture 24">
            <a:extLst>
              <a:ext uri="{FF2B5EF4-FFF2-40B4-BE49-F238E27FC236}">
                <a16:creationId xmlns:a16="http://schemas.microsoft.com/office/drawing/2014/main" id="{3B27ABDE-621D-415A-9B13-4299E414CB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309" y="2857929"/>
            <a:ext cx="84361" cy="116281"/>
          </a:xfrm>
          <a:prstGeom prst="rect">
            <a:avLst/>
          </a:prstGeom>
        </p:spPr>
      </p:pic>
      <p:sp>
        <p:nvSpPr>
          <p:cNvPr id="26" name="TextBox 25">
            <a:extLst>
              <a:ext uri="{FF2B5EF4-FFF2-40B4-BE49-F238E27FC236}">
                <a16:creationId xmlns:a16="http://schemas.microsoft.com/office/drawing/2014/main" id="{BBB7E2C7-DB34-47D2-9D9C-1EC6CE2D2A54}"/>
              </a:ext>
            </a:extLst>
          </p:cNvPr>
          <p:cNvSpPr txBox="1"/>
          <p:nvPr/>
        </p:nvSpPr>
        <p:spPr>
          <a:xfrm>
            <a:off x="998392" y="2317621"/>
            <a:ext cx="26333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rPr>
              <a:t>Extract</a:t>
            </a:r>
          </a:p>
        </p:txBody>
      </p:sp>
      <p:sp>
        <p:nvSpPr>
          <p:cNvPr id="27" name="Rectangle 26">
            <a:extLst>
              <a:ext uri="{FF2B5EF4-FFF2-40B4-BE49-F238E27FC236}">
                <a16:creationId xmlns:a16="http://schemas.microsoft.com/office/drawing/2014/main" id="{DCE70DA7-ED7D-4659-AFB2-F9FAD7175EDB}"/>
              </a:ext>
            </a:extLst>
          </p:cNvPr>
          <p:cNvSpPr/>
          <p:nvPr/>
        </p:nvSpPr>
        <p:spPr bwMode="auto">
          <a:xfrm>
            <a:off x="903594" y="2422061"/>
            <a:ext cx="427715" cy="610902"/>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28" name="TextBox 27">
            <a:extLst>
              <a:ext uri="{FF2B5EF4-FFF2-40B4-BE49-F238E27FC236}">
                <a16:creationId xmlns:a16="http://schemas.microsoft.com/office/drawing/2014/main" id="{99E04A88-92C7-42DE-9BA6-339F35AE77DA}"/>
              </a:ext>
            </a:extLst>
          </p:cNvPr>
          <p:cNvSpPr txBox="1"/>
          <p:nvPr/>
        </p:nvSpPr>
        <p:spPr>
          <a:xfrm>
            <a:off x="2140719" y="3003775"/>
            <a:ext cx="1035654" cy="242502"/>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Common Ingest &amp; Data Processing Framework</a:t>
            </a:r>
          </a:p>
          <a:p>
            <a:pPr algn="ctr" defTabSz="514350" eaLnBrk="1" hangingPunct="1"/>
            <a:r>
              <a:rPr lang="en-US" sz="450" dirty="0">
                <a:solidFill>
                  <a:prstClr val="black"/>
                </a:solidFill>
                <a:latin typeface="Calibri"/>
              </a:rPr>
              <a:t>(HDInsight Compute Clusters)</a:t>
            </a:r>
          </a:p>
        </p:txBody>
      </p:sp>
      <p:sp>
        <p:nvSpPr>
          <p:cNvPr id="29" name="Rectangle 28">
            <a:extLst>
              <a:ext uri="{FF2B5EF4-FFF2-40B4-BE49-F238E27FC236}">
                <a16:creationId xmlns:a16="http://schemas.microsoft.com/office/drawing/2014/main" id="{CB7B3E44-A9DB-4692-A28E-C30CEFF0B9D7}"/>
              </a:ext>
            </a:extLst>
          </p:cNvPr>
          <p:cNvSpPr/>
          <p:nvPr/>
        </p:nvSpPr>
        <p:spPr bwMode="auto">
          <a:xfrm>
            <a:off x="3425795" y="3453811"/>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0" name="Picture 16" descr="Image result for hive">
            <a:extLst>
              <a:ext uri="{FF2B5EF4-FFF2-40B4-BE49-F238E27FC236}">
                <a16:creationId xmlns:a16="http://schemas.microsoft.com/office/drawing/2014/main" id="{9D49362E-7E7E-437C-B5D8-C6C4AF1CA9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8551" y="3498497"/>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5AF44B1A-12D3-438C-8D3D-E5B38151600A}"/>
              </a:ext>
            </a:extLst>
          </p:cNvPr>
          <p:cNvSpPr/>
          <p:nvPr/>
        </p:nvSpPr>
        <p:spPr bwMode="auto">
          <a:xfrm>
            <a:off x="4983188" y="3286209"/>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2" name="Picture 2" descr="Image result for azure cloud image">
            <a:extLst>
              <a:ext uri="{FF2B5EF4-FFF2-40B4-BE49-F238E27FC236}">
                <a16:creationId xmlns:a16="http://schemas.microsoft.com/office/drawing/2014/main" id="{914293DA-2F0E-48E7-8D21-6EE271D36CE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3606" y="1332151"/>
            <a:ext cx="711209" cy="2503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2" descr="Image result for power bi logo">
            <a:extLst>
              <a:ext uri="{FF2B5EF4-FFF2-40B4-BE49-F238E27FC236}">
                <a16:creationId xmlns:a16="http://schemas.microsoft.com/office/drawing/2014/main" id="{188A8CC6-30AE-4DC1-AF2A-04CBD1E4AE7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40845" y="2049368"/>
            <a:ext cx="182841" cy="1668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4" descr="Image result for analysis services tabular">
            <a:extLst>
              <a:ext uri="{FF2B5EF4-FFF2-40B4-BE49-F238E27FC236}">
                <a16:creationId xmlns:a16="http://schemas.microsoft.com/office/drawing/2014/main" id="{8DEB1488-C790-4D37-B466-EC17B18BC4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40845" y="2270022"/>
            <a:ext cx="182841" cy="20048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3EE3F16B-DDB7-4FBC-8348-9936EA8ABF2B}"/>
              </a:ext>
            </a:extLst>
          </p:cNvPr>
          <p:cNvSpPr/>
          <p:nvPr/>
        </p:nvSpPr>
        <p:spPr bwMode="auto">
          <a:xfrm>
            <a:off x="3353802" y="3269122"/>
            <a:ext cx="422216" cy="708980"/>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36" name="Rectangle 35">
            <a:extLst>
              <a:ext uri="{FF2B5EF4-FFF2-40B4-BE49-F238E27FC236}">
                <a16:creationId xmlns:a16="http://schemas.microsoft.com/office/drawing/2014/main" id="{50C5A452-5007-4CB1-8C20-3B1CDDE337AD}"/>
              </a:ext>
            </a:extLst>
          </p:cNvPr>
          <p:cNvSpPr/>
          <p:nvPr/>
        </p:nvSpPr>
        <p:spPr bwMode="auto">
          <a:xfrm>
            <a:off x="58722" y="3863065"/>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sp>
        <p:nvSpPr>
          <p:cNvPr id="37" name="TextBox 36">
            <a:extLst>
              <a:ext uri="{FF2B5EF4-FFF2-40B4-BE49-F238E27FC236}">
                <a16:creationId xmlns:a16="http://schemas.microsoft.com/office/drawing/2014/main" id="{D73F0FD3-919E-4BDA-B321-2895CC5F113A}"/>
              </a:ext>
            </a:extLst>
          </p:cNvPr>
          <p:cNvSpPr txBox="1"/>
          <p:nvPr/>
        </p:nvSpPr>
        <p:spPr>
          <a:xfrm>
            <a:off x="34047" y="3836608"/>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User Defined  Data Sets</a:t>
            </a:r>
          </a:p>
        </p:txBody>
      </p:sp>
      <p:sp>
        <p:nvSpPr>
          <p:cNvPr id="38" name="Rectangle 37">
            <a:extLst>
              <a:ext uri="{FF2B5EF4-FFF2-40B4-BE49-F238E27FC236}">
                <a16:creationId xmlns:a16="http://schemas.microsoft.com/office/drawing/2014/main" id="{27271CE5-82AB-4F74-80FD-81B3EB210169}"/>
              </a:ext>
            </a:extLst>
          </p:cNvPr>
          <p:cNvSpPr/>
          <p:nvPr/>
        </p:nvSpPr>
        <p:spPr bwMode="auto">
          <a:xfrm>
            <a:off x="3423004" y="3711836"/>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39" name="Picture 16" descr="Image result for hive">
            <a:extLst>
              <a:ext uri="{FF2B5EF4-FFF2-40B4-BE49-F238E27FC236}">
                <a16:creationId xmlns:a16="http://schemas.microsoft.com/office/drawing/2014/main" id="{8DEE7D9E-6C53-4BD0-9CC2-33A6F245ED0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76853" y="3739461"/>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2F9FC891-261C-44EE-81AE-983C5123AB5B}"/>
              </a:ext>
            </a:extLst>
          </p:cNvPr>
          <p:cNvSpPr/>
          <p:nvPr/>
        </p:nvSpPr>
        <p:spPr bwMode="auto">
          <a:xfrm>
            <a:off x="4986929" y="3102983"/>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41" name="TextBox 40">
            <a:extLst>
              <a:ext uri="{FF2B5EF4-FFF2-40B4-BE49-F238E27FC236}">
                <a16:creationId xmlns:a16="http://schemas.microsoft.com/office/drawing/2014/main" id="{B5BE3C97-CE87-494A-822F-9BB69DD26D7A}"/>
              </a:ext>
            </a:extLst>
          </p:cNvPr>
          <p:cNvSpPr txBox="1"/>
          <p:nvPr/>
        </p:nvSpPr>
        <p:spPr>
          <a:xfrm>
            <a:off x="4942880" y="3120646"/>
            <a:ext cx="411684"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Hive LLAP </a:t>
            </a:r>
          </a:p>
          <a:p>
            <a:pPr algn="ctr" defTabSz="514350" eaLnBrk="1" hangingPunct="1"/>
            <a:r>
              <a:rPr lang="en-US" sz="450" dirty="0">
                <a:solidFill>
                  <a:prstClr val="black"/>
                </a:solidFill>
                <a:latin typeface="Calibri"/>
              </a:rPr>
              <a:t>Cluster</a:t>
            </a:r>
          </a:p>
        </p:txBody>
      </p:sp>
      <p:cxnSp>
        <p:nvCxnSpPr>
          <p:cNvPr id="42" name="Connector: Elbow 41">
            <a:extLst>
              <a:ext uri="{FF2B5EF4-FFF2-40B4-BE49-F238E27FC236}">
                <a16:creationId xmlns:a16="http://schemas.microsoft.com/office/drawing/2014/main" id="{83BC2DB4-9A10-4332-9918-B728681C2335}"/>
              </a:ext>
            </a:extLst>
          </p:cNvPr>
          <p:cNvCxnSpPr>
            <a:cxnSpLocks/>
            <a:stCxn id="36" idx="3"/>
          </p:cNvCxnSpPr>
          <p:nvPr/>
        </p:nvCxnSpPr>
        <p:spPr bwMode="auto">
          <a:xfrm flipV="1">
            <a:off x="367929" y="3021082"/>
            <a:ext cx="848102" cy="986381"/>
          </a:xfrm>
          <a:prstGeom prst="bentConnector2">
            <a:avLst/>
          </a:prstGeom>
          <a:noFill/>
          <a:ln w="19050" algn="ctr">
            <a:solidFill>
              <a:sysClr val="windowText" lastClr="000000">
                <a:lumMod val="50000"/>
                <a:lumOff val="50000"/>
              </a:sysClr>
            </a:solidFill>
            <a:round/>
            <a:headEnd type="none" w="med" len="med"/>
            <a:tailEnd type="triangle"/>
          </a:ln>
        </p:spPr>
      </p:cxnSp>
      <p:sp>
        <p:nvSpPr>
          <p:cNvPr id="43" name="TextBox 42">
            <a:extLst>
              <a:ext uri="{FF2B5EF4-FFF2-40B4-BE49-F238E27FC236}">
                <a16:creationId xmlns:a16="http://schemas.microsoft.com/office/drawing/2014/main" id="{769F75FE-CF67-4978-908F-996CA644E9C7}"/>
              </a:ext>
            </a:extLst>
          </p:cNvPr>
          <p:cNvSpPr txBox="1"/>
          <p:nvPr/>
        </p:nvSpPr>
        <p:spPr>
          <a:xfrm>
            <a:off x="4782905" y="3997475"/>
            <a:ext cx="826101" cy="311367"/>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rPr>
              <a:t>Authentication and Data Classification Based Security Policies</a:t>
            </a:r>
          </a:p>
          <a:p>
            <a:pPr algn="ctr" defTabSz="514350" eaLnBrk="1" hangingPunct="1"/>
            <a:r>
              <a:rPr lang="en-US" sz="506" dirty="0">
                <a:solidFill>
                  <a:prstClr val="black"/>
                </a:solidFill>
                <a:latin typeface="Calibri"/>
              </a:rPr>
              <a:t>(Security Central)</a:t>
            </a:r>
          </a:p>
        </p:txBody>
      </p:sp>
      <p:pic>
        <p:nvPicPr>
          <p:cNvPr id="44" name="Picture 43">
            <a:extLst>
              <a:ext uri="{FF2B5EF4-FFF2-40B4-BE49-F238E27FC236}">
                <a16:creationId xmlns:a16="http://schemas.microsoft.com/office/drawing/2014/main" id="{ACF36917-3748-4AFC-A4D7-41FD74FC6A1F}"/>
              </a:ext>
            </a:extLst>
          </p:cNvPr>
          <p:cNvPicPr>
            <a:picLocks noChangeAspect="1"/>
          </p:cNvPicPr>
          <p:nvPr/>
        </p:nvPicPr>
        <p:blipFill>
          <a:blip r:embed="rId11"/>
          <a:stretch>
            <a:fillRect/>
          </a:stretch>
        </p:blipFill>
        <p:spPr>
          <a:xfrm>
            <a:off x="1196080" y="1326782"/>
            <a:ext cx="416474" cy="412108"/>
          </a:xfrm>
          <a:prstGeom prst="rect">
            <a:avLst/>
          </a:prstGeom>
        </p:spPr>
      </p:pic>
      <p:sp>
        <p:nvSpPr>
          <p:cNvPr id="87" name="TextBox 86">
            <a:extLst>
              <a:ext uri="{FF2B5EF4-FFF2-40B4-BE49-F238E27FC236}">
                <a16:creationId xmlns:a16="http://schemas.microsoft.com/office/drawing/2014/main" id="{895F7633-202B-4865-B9CE-2CBD653D3406}"/>
              </a:ext>
            </a:extLst>
          </p:cNvPr>
          <p:cNvSpPr txBox="1"/>
          <p:nvPr/>
        </p:nvSpPr>
        <p:spPr>
          <a:xfrm>
            <a:off x="3391576" y="3281652"/>
            <a:ext cx="437340" cy="153888"/>
          </a:xfrm>
          <a:prstGeom prst="rect">
            <a:avLst/>
          </a:prstGeom>
          <a:noFill/>
        </p:spPr>
        <p:txBody>
          <a:bodyPr wrap="square" lIns="0" tIns="0" rIns="0" bIns="0" rtlCol="0">
            <a:spAutoFit/>
          </a:bodyPr>
          <a:lstStyle/>
          <a:p>
            <a:pPr defTabSz="514350" eaLnBrk="1" hangingPunct="1">
              <a:lnSpc>
                <a:spcPts val="563"/>
              </a:lnSpc>
            </a:pPr>
            <a:r>
              <a:rPr lang="en-US" sz="619" dirty="0">
                <a:solidFill>
                  <a:prstClr val="black"/>
                </a:solidFill>
                <a:latin typeface="Calibri"/>
              </a:rPr>
              <a:t>Foundation Data Stores</a:t>
            </a:r>
          </a:p>
        </p:txBody>
      </p:sp>
      <p:sp>
        <p:nvSpPr>
          <p:cNvPr id="89" name="TextBox 88">
            <a:extLst>
              <a:ext uri="{FF2B5EF4-FFF2-40B4-BE49-F238E27FC236}">
                <a16:creationId xmlns:a16="http://schemas.microsoft.com/office/drawing/2014/main" id="{B307436D-0C67-4556-B1F0-C916834A4355}"/>
              </a:ext>
            </a:extLst>
          </p:cNvPr>
          <p:cNvSpPr txBox="1"/>
          <p:nvPr/>
        </p:nvSpPr>
        <p:spPr>
          <a:xfrm>
            <a:off x="3229033" y="3555271"/>
            <a:ext cx="293513"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Refined</a:t>
            </a:r>
          </a:p>
        </p:txBody>
      </p:sp>
      <p:pic>
        <p:nvPicPr>
          <p:cNvPr id="90" name="Picture 89">
            <a:extLst>
              <a:ext uri="{FF2B5EF4-FFF2-40B4-BE49-F238E27FC236}">
                <a16:creationId xmlns:a16="http://schemas.microsoft.com/office/drawing/2014/main" id="{78A72CE9-C495-4A5B-8E36-20E1156A804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58446" y="1327079"/>
            <a:ext cx="274483" cy="182263"/>
          </a:xfrm>
          <a:prstGeom prst="rect">
            <a:avLst/>
          </a:prstGeom>
        </p:spPr>
      </p:pic>
      <p:sp>
        <p:nvSpPr>
          <p:cNvPr id="91" name="Rectangle 90">
            <a:extLst>
              <a:ext uri="{FF2B5EF4-FFF2-40B4-BE49-F238E27FC236}">
                <a16:creationId xmlns:a16="http://schemas.microsoft.com/office/drawing/2014/main" id="{BC58E9CF-7E42-4DB2-A31B-03352D4BEC15}"/>
              </a:ext>
            </a:extLst>
          </p:cNvPr>
          <p:cNvSpPr/>
          <p:nvPr/>
        </p:nvSpPr>
        <p:spPr bwMode="auto">
          <a:xfrm>
            <a:off x="4942881" y="3067196"/>
            <a:ext cx="416093" cy="439526"/>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cxnSp>
        <p:nvCxnSpPr>
          <p:cNvPr id="92" name="Straight Arrow Connector 91">
            <a:extLst>
              <a:ext uri="{FF2B5EF4-FFF2-40B4-BE49-F238E27FC236}">
                <a16:creationId xmlns:a16="http://schemas.microsoft.com/office/drawing/2014/main" id="{ABE4DAAB-88D6-4916-9525-9F8494C7FD6D}"/>
              </a:ext>
            </a:extLst>
          </p:cNvPr>
          <p:cNvCxnSpPr>
            <a:cxnSpLocks/>
            <a:stCxn id="31" idx="2"/>
            <a:endCxn id="9" idx="0"/>
          </p:cNvCxnSpPr>
          <p:nvPr/>
        </p:nvCxnSpPr>
        <p:spPr bwMode="auto">
          <a:xfrm flipH="1">
            <a:off x="5148436" y="3454270"/>
            <a:ext cx="287" cy="313184"/>
          </a:xfrm>
          <a:prstGeom prst="straightConnector1">
            <a:avLst/>
          </a:prstGeom>
          <a:noFill/>
          <a:ln w="19050" algn="ctr">
            <a:solidFill>
              <a:sysClr val="windowText" lastClr="000000">
                <a:lumMod val="50000"/>
                <a:lumOff val="50000"/>
              </a:sysClr>
            </a:solidFill>
            <a:round/>
            <a:headEnd type="triangle" w="med" len="med"/>
            <a:tailEnd type="none" w="med" len="med"/>
          </a:ln>
        </p:spPr>
      </p:cxnSp>
      <p:pic>
        <p:nvPicPr>
          <p:cNvPr id="93" name="Picture 92">
            <a:extLst>
              <a:ext uri="{FF2B5EF4-FFF2-40B4-BE49-F238E27FC236}">
                <a16:creationId xmlns:a16="http://schemas.microsoft.com/office/drawing/2014/main" id="{36899F41-A40D-4168-811D-DD6508EDABB2}"/>
              </a:ext>
            </a:extLst>
          </p:cNvPr>
          <p:cNvPicPr>
            <a:picLocks noChangeAspect="1"/>
          </p:cNvPicPr>
          <p:nvPr/>
        </p:nvPicPr>
        <p:blipFill>
          <a:blip r:embed="rId13"/>
          <a:stretch>
            <a:fillRect/>
          </a:stretch>
        </p:blipFill>
        <p:spPr>
          <a:xfrm>
            <a:off x="6381362" y="1558550"/>
            <a:ext cx="230175" cy="278004"/>
          </a:xfrm>
          <a:prstGeom prst="rect">
            <a:avLst/>
          </a:prstGeom>
        </p:spPr>
      </p:pic>
      <p:sp>
        <p:nvSpPr>
          <p:cNvPr id="94" name="TextBox 93">
            <a:extLst>
              <a:ext uri="{FF2B5EF4-FFF2-40B4-BE49-F238E27FC236}">
                <a16:creationId xmlns:a16="http://schemas.microsoft.com/office/drawing/2014/main" id="{0BDD729C-BB20-415D-AD84-4970BC58BCF1}"/>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a:rPr>
              <a:t>Express Route (secured connection)</a:t>
            </a:r>
          </a:p>
        </p:txBody>
      </p:sp>
      <p:sp>
        <p:nvSpPr>
          <p:cNvPr id="95" name="Cube 94">
            <a:extLst>
              <a:ext uri="{FF2B5EF4-FFF2-40B4-BE49-F238E27FC236}">
                <a16:creationId xmlns:a16="http://schemas.microsoft.com/office/drawing/2014/main" id="{008A882D-DEA3-436F-8A54-F37BED8659D7}"/>
              </a:ext>
            </a:extLst>
          </p:cNvPr>
          <p:cNvSpPr/>
          <p:nvPr/>
        </p:nvSpPr>
        <p:spPr bwMode="auto">
          <a:xfrm>
            <a:off x="1557073"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96" name="Cube 95">
            <a:extLst>
              <a:ext uri="{FF2B5EF4-FFF2-40B4-BE49-F238E27FC236}">
                <a16:creationId xmlns:a16="http://schemas.microsoft.com/office/drawing/2014/main" id="{B50FE0EB-E569-4E58-882C-8DCA23C88357}"/>
              </a:ext>
            </a:extLst>
          </p:cNvPr>
          <p:cNvSpPr/>
          <p:nvPr/>
        </p:nvSpPr>
        <p:spPr bwMode="auto">
          <a:xfrm>
            <a:off x="1821636" y="2190085"/>
            <a:ext cx="70127" cy="345908"/>
          </a:xfrm>
          <a:prstGeom prst="cube">
            <a:avLst/>
          </a:prstGeom>
          <a:solidFill>
            <a:srgbClr val="C00000"/>
          </a:solidFill>
          <a:ln w="9525" cap="flat" cmpd="sng" algn="ctr">
            <a:solidFill>
              <a:sysClr val="window" lastClr="FFFFFF">
                <a:lumMod val="75000"/>
              </a:sys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97" name="Rectangle 96">
            <a:extLst>
              <a:ext uri="{FF2B5EF4-FFF2-40B4-BE49-F238E27FC236}">
                <a16:creationId xmlns:a16="http://schemas.microsoft.com/office/drawing/2014/main" id="{B4A59AAF-C46D-464F-9228-EC7BBD283C3B}"/>
              </a:ext>
            </a:extLst>
          </p:cNvPr>
          <p:cNvSpPr/>
          <p:nvPr/>
        </p:nvSpPr>
        <p:spPr bwMode="auto">
          <a:xfrm>
            <a:off x="2062826" y="1750699"/>
            <a:ext cx="711207" cy="201986"/>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sp>
        <p:nvSpPr>
          <p:cNvPr id="98" name="TextBox 97">
            <a:extLst>
              <a:ext uri="{FF2B5EF4-FFF2-40B4-BE49-F238E27FC236}">
                <a16:creationId xmlns:a16="http://schemas.microsoft.com/office/drawing/2014/main" id="{515577E2-D93D-4A7C-B81B-F44742F8BA36}"/>
              </a:ext>
            </a:extLst>
          </p:cNvPr>
          <p:cNvSpPr txBox="1"/>
          <p:nvPr/>
        </p:nvSpPr>
        <p:spPr>
          <a:xfrm>
            <a:off x="2617048" y="1639060"/>
            <a:ext cx="718313" cy="86627"/>
          </a:xfrm>
          <a:prstGeom prst="rect">
            <a:avLst/>
          </a:prstGeom>
          <a:noFill/>
        </p:spPr>
        <p:txBody>
          <a:bodyPr wrap="square" lIns="0" tIns="0" rIns="0" bIns="0" rtlCol="0">
            <a:spAutoFit/>
          </a:bodyPr>
          <a:lstStyle/>
          <a:p>
            <a:pPr defTabSz="514350" eaLnBrk="1" hangingPunct="1"/>
            <a:r>
              <a:rPr lang="en-US" sz="563" dirty="0">
                <a:solidFill>
                  <a:prstClr val="black"/>
                </a:solidFill>
                <a:latin typeface="Calibri"/>
              </a:rPr>
              <a:t>ACS/AKS Kubernetes</a:t>
            </a:r>
          </a:p>
        </p:txBody>
      </p:sp>
      <p:sp>
        <p:nvSpPr>
          <p:cNvPr id="99" name="Rectangle 98">
            <a:extLst>
              <a:ext uri="{FF2B5EF4-FFF2-40B4-BE49-F238E27FC236}">
                <a16:creationId xmlns:a16="http://schemas.microsoft.com/office/drawing/2014/main" id="{89FFF928-1886-4DC3-9931-A4EA1EAC9913}"/>
              </a:ext>
            </a:extLst>
          </p:cNvPr>
          <p:cNvSpPr/>
          <p:nvPr/>
        </p:nvSpPr>
        <p:spPr bwMode="auto">
          <a:xfrm>
            <a:off x="2808651" y="1755258"/>
            <a:ext cx="426714" cy="197427"/>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00" name="Picture 99">
            <a:extLst>
              <a:ext uri="{FF2B5EF4-FFF2-40B4-BE49-F238E27FC236}">
                <a16:creationId xmlns:a16="http://schemas.microsoft.com/office/drawing/2014/main" id="{A6C56767-913E-40BA-BC7C-E95A99A9D20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04054" y="1799258"/>
            <a:ext cx="144349" cy="119831"/>
          </a:xfrm>
          <a:prstGeom prst="rect">
            <a:avLst/>
          </a:prstGeom>
        </p:spPr>
      </p:pic>
      <p:cxnSp>
        <p:nvCxnSpPr>
          <p:cNvPr id="101" name="Straight Connector 100">
            <a:extLst>
              <a:ext uri="{FF2B5EF4-FFF2-40B4-BE49-F238E27FC236}">
                <a16:creationId xmlns:a16="http://schemas.microsoft.com/office/drawing/2014/main" id="{8896056A-E506-4D6E-B8E0-6AAB8B161074}"/>
              </a:ext>
            </a:extLst>
          </p:cNvPr>
          <p:cNvCxnSpPr>
            <a:cxnSpLocks/>
            <a:stCxn id="97" idx="2"/>
          </p:cNvCxnSpPr>
          <p:nvPr/>
        </p:nvCxnSpPr>
        <p:spPr bwMode="auto">
          <a:xfrm>
            <a:off x="2418429" y="1952685"/>
            <a:ext cx="0" cy="460156"/>
          </a:xfrm>
          <a:prstGeom prst="line">
            <a:avLst/>
          </a:prstGeom>
          <a:noFill/>
          <a:ln w="19050" algn="ctr">
            <a:solidFill>
              <a:sysClr val="windowText" lastClr="000000">
                <a:lumMod val="50000"/>
                <a:lumOff val="50000"/>
              </a:sysClr>
            </a:solidFill>
            <a:round/>
            <a:headEnd type="triangle" w="med" len="med"/>
            <a:tailEnd type="triangle" w="med" len="med"/>
          </a:ln>
        </p:spPr>
      </p:cxnSp>
      <p:cxnSp>
        <p:nvCxnSpPr>
          <p:cNvPr id="102" name="Straight Connector 101">
            <a:extLst>
              <a:ext uri="{FF2B5EF4-FFF2-40B4-BE49-F238E27FC236}">
                <a16:creationId xmlns:a16="http://schemas.microsoft.com/office/drawing/2014/main" id="{3656C78C-E824-44E3-A4A2-7260085B50F6}"/>
              </a:ext>
            </a:extLst>
          </p:cNvPr>
          <p:cNvCxnSpPr>
            <a:cxnSpLocks/>
          </p:cNvCxnSpPr>
          <p:nvPr/>
        </p:nvCxnSpPr>
        <p:spPr bwMode="auto">
          <a:xfrm>
            <a:off x="2976206" y="1952685"/>
            <a:ext cx="5408" cy="469074"/>
          </a:xfrm>
          <a:prstGeom prst="line">
            <a:avLst/>
          </a:prstGeom>
          <a:noFill/>
          <a:ln w="19050" algn="ctr">
            <a:solidFill>
              <a:sysClr val="windowText" lastClr="000000">
                <a:lumMod val="50000"/>
                <a:lumOff val="50000"/>
              </a:sysClr>
            </a:solidFill>
            <a:round/>
            <a:headEnd type="triangle" w="med" len="med"/>
            <a:tailEnd type="triangle" w="med" len="med"/>
          </a:ln>
        </p:spPr>
      </p:cxnSp>
      <p:pic>
        <p:nvPicPr>
          <p:cNvPr id="103" name="Picture 102">
            <a:extLst>
              <a:ext uri="{FF2B5EF4-FFF2-40B4-BE49-F238E27FC236}">
                <a16:creationId xmlns:a16="http://schemas.microsoft.com/office/drawing/2014/main" id="{38866AB4-05DA-4A9C-BFE9-815FF30982E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9960" y="1746652"/>
            <a:ext cx="166683" cy="160838"/>
          </a:xfrm>
          <a:prstGeom prst="rect">
            <a:avLst/>
          </a:prstGeom>
        </p:spPr>
      </p:pic>
      <p:pic>
        <p:nvPicPr>
          <p:cNvPr id="104" name="Picture 103">
            <a:extLst>
              <a:ext uri="{FF2B5EF4-FFF2-40B4-BE49-F238E27FC236}">
                <a16:creationId xmlns:a16="http://schemas.microsoft.com/office/drawing/2014/main" id="{DE33E398-C67F-4443-A40E-DBE1B39649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30" y="4017224"/>
            <a:ext cx="84361" cy="116281"/>
          </a:xfrm>
          <a:prstGeom prst="rect">
            <a:avLst/>
          </a:prstGeom>
        </p:spPr>
      </p:pic>
      <p:pic>
        <p:nvPicPr>
          <p:cNvPr id="105" name="Picture 104">
            <a:extLst>
              <a:ext uri="{FF2B5EF4-FFF2-40B4-BE49-F238E27FC236}">
                <a16:creationId xmlns:a16="http://schemas.microsoft.com/office/drawing/2014/main" id="{FA94A7D9-E2CB-4093-A742-FB4430EFD8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40" y="4018877"/>
            <a:ext cx="84361" cy="116281"/>
          </a:xfrm>
          <a:prstGeom prst="rect">
            <a:avLst/>
          </a:prstGeom>
        </p:spPr>
      </p:pic>
      <p:sp>
        <p:nvSpPr>
          <p:cNvPr id="106" name="TextBox 105">
            <a:extLst>
              <a:ext uri="{FF2B5EF4-FFF2-40B4-BE49-F238E27FC236}">
                <a16:creationId xmlns:a16="http://schemas.microsoft.com/office/drawing/2014/main" id="{81D0F5B4-221D-42F6-89A4-AD46CEF0BF64}"/>
              </a:ext>
            </a:extLst>
          </p:cNvPr>
          <p:cNvSpPr txBox="1"/>
          <p:nvPr/>
        </p:nvSpPr>
        <p:spPr>
          <a:xfrm>
            <a:off x="5153717" y="2398114"/>
            <a:ext cx="136733"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AAS</a:t>
            </a:r>
          </a:p>
        </p:txBody>
      </p:sp>
      <p:sp>
        <p:nvSpPr>
          <p:cNvPr id="107" name="TextBox 106">
            <a:extLst>
              <a:ext uri="{FF2B5EF4-FFF2-40B4-BE49-F238E27FC236}">
                <a16:creationId xmlns:a16="http://schemas.microsoft.com/office/drawing/2014/main" id="{10C7D518-F37B-4763-ADB4-C8E5F20CD610}"/>
              </a:ext>
            </a:extLst>
          </p:cNvPr>
          <p:cNvSpPr txBox="1"/>
          <p:nvPr/>
        </p:nvSpPr>
        <p:spPr>
          <a:xfrm>
            <a:off x="4998752" y="3335911"/>
            <a:ext cx="315508"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Hiveserver 2</a:t>
            </a:r>
          </a:p>
        </p:txBody>
      </p:sp>
      <p:sp>
        <p:nvSpPr>
          <p:cNvPr id="108" name="TextBox 107">
            <a:extLst>
              <a:ext uri="{FF2B5EF4-FFF2-40B4-BE49-F238E27FC236}">
                <a16:creationId xmlns:a16="http://schemas.microsoft.com/office/drawing/2014/main" id="{5BE5A436-124D-4708-8F4B-763901965A6E}"/>
              </a:ext>
            </a:extLst>
          </p:cNvPr>
          <p:cNvSpPr txBox="1"/>
          <p:nvPr/>
        </p:nvSpPr>
        <p:spPr>
          <a:xfrm>
            <a:off x="85584" y="1627319"/>
            <a:ext cx="513871"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Events/API</a:t>
            </a:r>
          </a:p>
        </p:txBody>
      </p:sp>
      <p:pic>
        <p:nvPicPr>
          <p:cNvPr id="109" name="Picture 10" descr="Image result for azure API App">
            <a:extLst>
              <a:ext uri="{FF2B5EF4-FFF2-40B4-BE49-F238E27FC236}">
                <a16:creationId xmlns:a16="http://schemas.microsoft.com/office/drawing/2014/main" id="{CCAD28BB-F88D-4B8E-8244-C09307061AB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49482" y="1786918"/>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azure web app">
            <a:extLst>
              <a:ext uri="{FF2B5EF4-FFF2-40B4-BE49-F238E27FC236}">
                <a16:creationId xmlns:a16="http://schemas.microsoft.com/office/drawing/2014/main" id="{FED8A5AC-377A-4C9F-A0B7-D2743266158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489947" y="1794097"/>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DFA78D61-E809-4804-AC18-32942B5D13AE}"/>
              </a:ext>
            </a:extLst>
          </p:cNvPr>
          <p:cNvSpPr txBox="1"/>
          <p:nvPr/>
        </p:nvSpPr>
        <p:spPr>
          <a:xfrm>
            <a:off x="3168921" y="1945251"/>
            <a:ext cx="687959"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Azure API &amp; Web App</a:t>
            </a:r>
          </a:p>
        </p:txBody>
      </p:sp>
      <p:pic>
        <p:nvPicPr>
          <p:cNvPr id="112" name="Picture 14" descr="Image result for Azure AKS">
            <a:extLst>
              <a:ext uri="{FF2B5EF4-FFF2-40B4-BE49-F238E27FC236}">
                <a16:creationId xmlns:a16="http://schemas.microsoft.com/office/drawing/2014/main" id="{765FF230-7C9F-4CAF-A667-FE64413A5A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68861" y="1620068"/>
            <a:ext cx="176197" cy="146665"/>
          </a:xfrm>
          <a:prstGeom prst="rect">
            <a:avLst/>
          </a:prstGeom>
          <a:noFill/>
          <a:extLst>
            <a:ext uri="{909E8E84-426E-40DD-AFC4-6F175D3DCCD1}">
              <a14:hiddenFill xmlns:a14="http://schemas.microsoft.com/office/drawing/2010/main">
                <a:solidFill>
                  <a:srgbClr val="FFFFFF"/>
                </a:solidFill>
              </a14:hiddenFill>
            </a:ext>
          </a:extLst>
        </p:spPr>
      </p:pic>
      <p:cxnSp>
        <p:nvCxnSpPr>
          <p:cNvPr id="113" name="Connector: Elbow 112">
            <a:extLst>
              <a:ext uri="{FF2B5EF4-FFF2-40B4-BE49-F238E27FC236}">
                <a16:creationId xmlns:a16="http://schemas.microsoft.com/office/drawing/2014/main" id="{8623F117-D1DB-47D7-A66C-052EFE2393F6}"/>
              </a:ext>
            </a:extLst>
          </p:cNvPr>
          <p:cNvCxnSpPr>
            <a:cxnSpLocks/>
            <a:stCxn id="8" idx="3"/>
          </p:cNvCxnSpPr>
          <p:nvPr/>
        </p:nvCxnSpPr>
        <p:spPr bwMode="auto">
          <a:xfrm flipV="1">
            <a:off x="5322302" y="1863707"/>
            <a:ext cx="949177" cy="389184"/>
          </a:xfrm>
          <a:prstGeom prst="bentConnector3">
            <a:avLst>
              <a:gd name="adj1" fmla="val 50000"/>
            </a:avLst>
          </a:prstGeom>
          <a:noFill/>
          <a:ln w="19050" algn="ctr">
            <a:solidFill>
              <a:sysClr val="windowText" lastClr="000000">
                <a:lumMod val="50000"/>
                <a:lumOff val="50000"/>
              </a:sysClr>
            </a:solidFill>
            <a:round/>
            <a:headEnd type="none" w="med" len="med"/>
            <a:tailEnd type="triangle"/>
          </a:ln>
        </p:spPr>
      </p:cxnSp>
      <p:sp>
        <p:nvSpPr>
          <p:cNvPr id="114" name="TextBox 113">
            <a:extLst>
              <a:ext uri="{FF2B5EF4-FFF2-40B4-BE49-F238E27FC236}">
                <a16:creationId xmlns:a16="http://schemas.microsoft.com/office/drawing/2014/main" id="{F0FC1386-D036-47CE-822E-8280BCB7E696}"/>
              </a:ext>
            </a:extLst>
          </p:cNvPr>
          <p:cNvSpPr txBox="1"/>
          <p:nvPr/>
        </p:nvSpPr>
        <p:spPr>
          <a:xfrm>
            <a:off x="6346297" y="1152175"/>
            <a:ext cx="492713" cy="138499"/>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Dashboards &amp; Reports</a:t>
            </a:r>
          </a:p>
        </p:txBody>
      </p:sp>
      <p:cxnSp>
        <p:nvCxnSpPr>
          <p:cNvPr id="115" name="Straight Arrow Connector 114">
            <a:extLst>
              <a:ext uri="{FF2B5EF4-FFF2-40B4-BE49-F238E27FC236}">
                <a16:creationId xmlns:a16="http://schemas.microsoft.com/office/drawing/2014/main" id="{936FC3F4-C7C6-490D-B21B-EA0EC29C8580}"/>
              </a:ext>
            </a:extLst>
          </p:cNvPr>
          <p:cNvCxnSpPr>
            <a:cxnSpLocks/>
            <a:stCxn id="91" idx="0"/>
            <a:endCxn id="8" idx="2"/>
          </p:cNvCxnSpPr>
          <p:nvPr/>
        </p:nvCxnSpPr>
        <p:spPr bwMode="auto">
          <a:xfrm flipH="1" flipV="1">
            <a:off x="5142177" y="2503744"/>
            <a:ext cx="8750" cy="563453"/>
          </a:xfrm>
          <a:prstGeom prst="straightConnector1">
            <a:avLst/>
          </a:prstGeom>
          <a:noFill/>
          <a:ln w="19050" algn="ctr">
            <a:solidFill>
              <a:sysClr val="windowText" lastClr="000000">
                <a:lumMod val="50000"/>
                <a:lumOff val="50000"/>
              </a:sysClr>
            </a:solidFill>
            <a:round/>
            <a:headEnd type="none" w="med" len="med"/>
            <a:tailEnd type="triangle"/>
          </a:ln>
        </p:spPr>
      </p:cxnSp>
      <p:sp>
        <p:nvSpPr>
          <p:cNvPr id="116" name="Rectangle 115">
            <a:extLst>
              <a:ext uri="{FF2B5EF4-FFF2-40B4-BE49-F238E27FC236}">
                <a16:creationId xmlns:a16="http://schemas.microsoft.com/office/drawing/2014/main" id="{1B7F80DA-539D-49A6-B208-D5D56A92D55A}"/>
              </a:ext>
            </a:extLst>
          </p:cNvPr>
          <p:cNvSpPr/>
          <p:nvPr/>
        </p:nvSpPr>
        <p:spPr bwMode="auto">
          <a:xfrm>
            <a:off x="58722" y="3273761"/>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ndParaRPr>
          </a:p>
        </p:txBody>
      </p:sp>
      <p:pic>
        <p:nvPicPr>
          <p:cNvPr id="117" name="Picture 116">
            <a:extLst>
              <a:ext uri="{FF2B5EF4-FFF2-40B4-BE49-F238E27FC236}">
                <a16:creationId xmlns:a16="http://schemas.microsoft.com/office/drawing/2014/main" id="{B803D78F-91D5-43B2-820A-B2FC58D2A4D9}"/>
              </a:ext>
            </a:extLst>
          </p:cNvPr>
          <p:cNvPicPr>
            <a:picLocks noChangeAspect="1"/>
          </p:cNvPicPr>
          <p:nvPr/>
        </p:nvPicPr>
        <p:blipFill>
          <a:blip r:embed="rId19"/>
          <a:stretch>
            <a:fillRect/>
          </a:stretch>
        </p:blipFill>
        <p:spPr>
          <a:xfrm>
            <a:off x="117225" y="3349411"/>
            <a:ext cx="183559" cy="202265"/>
          </a:xfrm>
          <a:prstGeom prst="rect">
            <a:avLst/>
          </a:prstGeom>
        </p:spPr>
      </p:pic>
      <p:sp>
        <p:nvSpPr>
          <p:cNvPr id="118" name="TextBox 117">
            <a:extLst>
              <a:ext uri="{FF2B5EF4-FFF2-40B4-BE49-F238E27FC236}">
                <a16:creationId xmlns:a16="http://schemas.microsoft.com/office/drawing/2014/main" id="{D6E6C6F9-C721-40CC-B4C3-9106370054EB}"/>
              </a:ext>
            </a:extLst>
          </p:cNvPr>
          <p:cNvSpPr txBox="1"/>
          <p:nvPr/>
        </p:nvSpPr>
        <p:spPr>
          <a:xfrm>
            <a:off x="65060" y="3268102"/>
            <a:ext cx="362180"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rPr>
              <a:t>GoldenGate</a:t>
            </a:r>
          </a:p>
        </p:txBody>
      </p:sp>
      <p:cxnSp>
        <p:nvCxnSpPr>
          <p:cNvPr id="119" name="Connector: Elbow 118">
            <a:extLst>
              <a:ext uri="{FF2B5EF4-FFF2-40B4-BE49-F238E27FC236}">
                <a16:creationId xmlns:a16="http://schemas.microsoft.com/office/drawing/2014/main" id="{4008CA31-1A72-4173-967F-5B1BBB86C10F}"/>
              </a:ext>
            </a:extLst>
          </p:cNvPr>
          <p:cNvCxnSpPr>
            <a:cxnSpLocks/>
            <a:stCxn id="116" idx="3"/>
          </p:cNvCxnSpPr>
          <p:nvPr/>
        </p:nvCxnSpPr>
        <p:spPr bwMode="auto">
          <a:xfrm flipV="1">
            <a:off x="367930" y="3040951"/>
            <a:ext cx="641200" cy="377207"/>
          </a:xfrm>
          <a:prstGeom prst="bentConnector3">
            <a:avLst>
              <a:gd name="adj1" fmla="val 100907"/>
            </a:avLst>
          </a:prstGeom>
          <a:noFill/>
          <a:ln w="19050" algn="ctr">
            <a:solidFill>
              <a:sysClr val="windowText" lastClr="000000">
                <a:lumMod val="50000"/>
                <a:lumOff val="50000"/>
              </a:sysClr>
            </a:solidFill>
            <a:round/>
            <a:headEnd type="none" w="med" len="med"/>
            <a:tailEnd type="triangle"/>
          </a:ln>
        </p:spPr>
      </p:cxnSp>
      <p:pic>
        <p:nvPicPr>
          <p:cNvPr id="120" name="Picture 2" descr="Image result for hazelcast">
            <a:extLst>
              <a:ext uri="{FF2B5EF4-FFF2-40B4-BE49-F238E27FC236}">
                <a16:creationId xmlns:a16="http://schemas.microsoft.com/office/drawing/2014/main" id="{E1697910-B859-45BA-A7DD-F514FE414157}"/>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44904" y="17794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a:extLst>
              <a:ext uri="{FF2B5EF4-FFF2-40B4-BE49-F238E27FC236}">
                <a16:creationId xmlns:a16="http://schemas.microsoft.com/office/drawing/2014/main" id="{4BCFE7AD-7800-4855-AA91-A51BA83D5286}"/>
              </a:ext>
            </a:extLst>
          </p:cNvPr>
          <p:cNvSpPr/>
          <p:nvPr/>
        </p:nvSpPr>
        <p:spPr bwMode="auto">
          <a:xfrm>
            <a:off x="6307238" y="3286208"/>
            <a:ext cx="370581" cy="984698"/>
          </a:xfrm>
          <a:prstGeom prst="rect">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26" name="Picture 125">
            <a:extLst>
              <a:ext uri="{FF2B5EF4-FFF2-40B4-BE49-F238E27FC236}">
                <a16:creationId xmlns:a16="http://schemas.microsoft.com/office/drawing/2014/main" id="{7F0313B4-2F69-4619-AB97-C5723CC1943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127" name="Picture 126">
            <a:extLst>
              <a:ext uri="{FF2B5EF4-FFF2-40B4-BE49-F238E27FC236}">
                <a16:creationId xmlns:a16="http://schemas.microsoft.com/office/drawing/2014/main" id="{E07845F2-B21B-407E-8F88-CDC86A8F917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128" name="Picture 127">
            <a:extLst>
              <a:ext uri="{FF2B5EF4-FFF2-40B4-BE49-F238E27FC236}">
                <a16:creationId xmlns:a16="http://schemas.microsoft.com/office/drawing/2014/main" id="{DC0A2350-DE15-466A-8326-4B94960333A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129" name="TextBox 128">
            <a:extLst>
              <a:ext uri="{FF2B5EF4-FFF2-40B4-BE49-F238E27FC236}">
                <a16:creationId xmlns:a16="http://schemas.microsoft.com/office/drawing/2014/main" id="{C685A853-8527-465C-8628-17DC7D19C84F}"/>
              </a:ext>
            </a:extLst>
          </p:cNvPr>
          <p:cNvSpPr txBox="1"/>
          <p:nvPr/>
        </p:nvSpPr>
        <p:spPr>
          <a:xfrm>
            <a:off x="6248835" y="3204724"/>
            <a:ext cx="544106"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rPr>
              <a:t>Alerts &amp; Notifications</a:t>
            </a:r>
          </a:p>
        </p:txBody>
      </p:sp>
      <p:sp>
        <p:nvSpPr>
          <p:cNvPr id="130" name="Arrow: Striped Right 129">
            <a:extLst>
              <a:ext uri="{FF2B5EF4-FFF2-40B4-BE49-F238E27FC236}">
                <a16:creationId xmlns:a16="http://schemas.microsoft.com/office/drawing/2014/main" id="{DEB5A12F-B852-4654-B368-AB89A8D75EBD}"/>
              </a:ext>
            </a:extLst>
          </p:cNvPr>
          <p:cNvSpPr/>
          <p:nvPr/>
        </p:nvSpPr>
        <p:spPr bwMode="auto">
          <a:xfrm>
            <a:off x="6096582" y="3680994"/>
            <a:ext cx="196671" cy="177352"/>
          </a:xfrm>
          <a:prstGeom prst="stripedRightArrow">
            <a:avLst/>
          </a:prstGeom>
          <a:solidFill>
            <a:srgbClr val="EAEAEA"/>
          </a:solidFill>
          <a:ln w="9525" cap="flat" cmpd="sng" algn="ctr">
            <a:solidFill>
              <a:srgbClr val="BB1654">
                <a:lumMod val="40000"/>
                <a:lumOff val="60000"/>
              </a:srgb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35" name="Picture 134">
            <a:extLst>
              <a:ext uri="{FF2B5EF4-FFF2-40B4-BE49-F238E27FC236}">
                <a16:creationId xmlns:a16="http://schemas.microsoft.com/office/drawing/2014/main" id="{FB4E265F-CA23-4D3F-A0D5-792249C5A55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380599" y="1882039"/>
            <a:ext cx="230176" cy="201794"/>
          </a:xfrm>
          <a:prstGeom prst="rect">
            <a:avLst/>
          </a:prstGeom>
        </p:spPr>
      </p:pic>
      <p:pic>
        <p:nvPicPr>
          <p:cNvPr id="136" name="Picture 135">
            <a:extLst>
              <a:ext uri="{FF2B5EF4-FFF2-40B4-BE49-F238E27FC236}">
                <a16:creationId xmlns:a16="http://schemas.microsoft.com/office/drawing/2014/main" id="{FC2FF503-A8CE-4619-BF2C-3002FCD28B0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p:spPr>
      </p:pic>
      <p:pic>
        <p:nvPicPr>
          <p:cNvPr id="137" name="Picture 6" descr="Image result for Azure R">
            <a:extLst>
              <a:ext uri="{FF2B5EF4-FFF2-40B4-BE49-F238E27FC236}">
                <a16:creationId xmlns:a16="http://schemas.microsoft.com/office/drawing/2014/main" id="{FF0D2E81-DDAE-48B1-80EF-39ADFFC6C3E7}"/>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553279" y="1783036"/>
            <a:ext cx="180303" cy="14853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a:extLst>
              <a:ext uri="{FF2B5EF4-FFF2-40B4-BE49-F238E27FC236}">
                <a16:creationId xmlns:a16="http://schemas.microsoft.com/office/drawing/2014/main" id="{57B8909B-C433-41CE-9523-F216B153EE31}"/>
              </a:ext>
            </a:extLst>
          </p:cNvPr>
          <p:cNvSpPr/>
          <p:nvPr/>
        </p:nvSpPr>
        <p:spPr bwMode="auto">
          <a:xfrm>
            <a:off x="4717150" y="1379135"/>
            <a:ext cx="546095" cy="261412"/>
          </a:xfrm>
          <a:prstGeom prst="rect">
            <a:avLst/>
          </a:prstGeom>
          <a:solidFill>
            <a:srgbClr val="EAEAEA"/>
          </a:solidFill>
          <a:ln w="9525" cap="flat" cmpd="sng" algn="ctr">
            <a:solidFill>
              <a:srgbClr val="FF0000"/>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67" name="TextBox 166">
            <a:extLst>
              <a:ext uri="{FF2B5EF4-FFF2-40B4-BE49-F238E27FC236}">
                <a16:creationId xmlns:a16="http://schemas.microsoft.com/office/drawing/2014/main" id="{EEC30568-7031-4E78-BE71-C9782C4CC587}"/>
              </a:ext>
            </a:extLst>
          </p:cNvPr>
          <p:cNvSpPr txBox="1"/>
          <p:nvPr/>
        </p:nvSpPr>
        <p:spPr>
          <a:xfrm>
            <a:off x="4742881" y="1466037"/>
            <a:ext cx="517734" cy="103875"/>
          </a:xfrm>
          <a:prstGeom prst="rect">
            <a:avLst/>
          </a:prstGeom>
          <a:noFill/>
        </p:spPr>
        <p:txBody>
          <a:bodyPr wrap="square" lIns="0" tIns="0" rIns="0" bIns="0" rtlCol="0">
            <a:spAutoFit/>
          </a:bodyPr>
          <a:lstStyle/>
          <a:p>
            <a:pPr defTabSz="514350" eaLnBrk="1" hangingPunct="1"/>
            <a:r>
              <a:rPr lang="en-US" sz="675" dirty="0">
                <a:solidFill>
                  <a:prstClr val="black"/>
                </a:solidFill>
                <a:latin typeface="Calibri"/>
              </a:rPr>
              <a:t>API Gateway </a:t>
            </a:r>
            <a:r>
              <a:rPr lang="en-US" sz="675" dirty="0">
                <a:solidFill>
                  <a:srgbClr val="FF0000"/>
                </a:solidFill>
                <a:latin typeface="Calibri"/>
              </a:rPr>
              <a:t>*</a:t>
            </a:r>
          </a:p>
        </p:txBody>
      </p:sp>
      <p:sp>
        <p:nvSpPr>
          <p:cNvPr id="168" name="TextBox 167">
            <a:extLst>
              <a:ext uri="{FF2B5EF4-FFF2-40B4-BE49-F238E27FC236}">
                <a16:creationId xmlns:a16="http://schemas.microsoft.com/office/drawing/2014/main" id="{4F2CF88F-26A3-49B6-A772-903829D7A557}"/>
              </a:ext>
            </a:extLst>
          </p:cNvPr>
          <p:cNvSpPr txBox="1"/>
          <p:nvPr/>
        </p:nvSpPr>
        <p:spPr>
          <a:xfrm>
            <a:off x="1991431" y="4309099"/>
            <a:ext cx="1035654" cy="69250"/>
          </a:xfrm>
          <a:prstGeom prst="rect">
            <a:avLst/>
          </a:prstGeom>
          <a:noFill/>
        </p:spPr>
        <p:txBody>
          <a:bodyPr wrap="square" lIns="0" tIns="0" rIns="0" bIns="0" rtlCol="0">
            <a:spAutoFit/>
          </a:bodyPr>
          <a:lstStyle/>
          <a:p>
            <a:pPr defTabSz="514350" eaLnBrk="1" hangingPunct="1"/>
            <a:r>
              <a:rPr lang="en-US" sz="450" dirty="0">
                <a:solidFill>
                  <a:srgbClr val="FF0000"/>
                </a:solidFill>
                <a:latin typeface="Calibri"/>
              </a:rPr>
              <a:t>*</a:t>
            </a:r>
            <a:r>
              <a:rPr lang="en-US" sz="450" dirty="0">
                <a:solidFill>
                  <a:prstClr val="black"/>
                </a:solidFill>
                <a:latin typeface="Calibri"/>
              </a:rPr>
              <a:t> Work with KP security requirements</a:t>
            </a:r>
          </a:p>
        </p:txBody>
      </p:sp>
      <p:sp>
        <p:nvSpPr>
          <p:cNvPr id="169" name="Rectangle 168">
            <a:extLst>
              <a:ext uri="{FF2B5EF4-FFF2-40B4-BE49-F238E27FC236}">
                <a16:creationId xmlns:a16="http://schemas.microsoft.com/office/drawing/2014/main" id="{CB80180F-A8A8-4FAE-9D9C-D63DFCB8314A}"/>
              </a:ext>
            </a:extLst>
          </p:cNvPr>
          <p:cNvSpPr/>
          <p:nvPr/>
        </p:nvSpPr>
        <p:spPr bwMode="auto">
          <a:xfrm>
            <a:off x="4135953" y="2829373"/>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0" name="Rectangle 169">
            <a:extLst>
              <a:ext uri="{FF2B5EF4-FFF2-40B4-BE49-F238E27FC236}">
                <a16:creationId xmlns:a16="http://schemas.microsoft.com/office/drawing/2014/main" id="{7B5ADAB9-FD31-42B9-A923-B2BDA7F3BACC}"/>
              </a:ext>
            </a:extLst>
          </p:cNvPr>
          <p:cNvSpPr/>
          <p:nvPr/>
        </p:nvSpPr>
        <p:spPr bwMode="auto">
          <a:xfrm>
            <a:off x="4136119" y="2590530"/>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71" name="Rectangle 170">
            <a:extLst>
              <a:ext uri="{FF2B5EF4-FFF2-40B4-BE49-F238E27FC236}">
                <a16:creationId xmlns:a16="http://schemas.microsoft.com/office/drawing/2014/main" id="{A9D9EC13-13C5-4005-B1C9-44D7061EEBCD}"/>
              </a:ext>
            </a:extLst>
          </p:cNvPr>
          <p:cNvSpPr/>
          <p:nvPr/>
        </p:nvSpPr>
        <p:spPr bwMode="auto">
          <a:xfrm>
            <a:off x="4066621" y="2496208"/>
            <a:ext cx="412257" cy="631283"/>
          </a:xfrm>
          <a:prstGeom prst="rect">
            <a:avLst/>
          </a:prstGeom>
          <a:noFill/>
          <a:ln w="9525" cap="flat" cmpd="sng" algn="ctr">
            <a:solidFill>
              <a:sysClr val="window" lastClr="FFFFFF">
                <a:lumMod val="75000"/>
              </a:sys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72" name="Picture 16" descr="Image result for hive">
            <a:extLst>
              <a:ext uri="{FF2B5EF4-FFF2-40B4-BE49-F238E27FC236}">
                <a16:creationId xmlns:a16="http://schemas.microsoft.com/office/drawing/2014/main" id="{C5EFA71A-BA1A-477E-84C6-4B15EB37A4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275" y="2629213"/>
            <a:ext cx="184316" cy="131907"/>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72">
            <a:extLst>
              <a:ext uri="{FF2B5EF4-FFF2-40B4-BE49-F238E27FC236}">
                <a16:creationId xmlns:a16="http://schemas.microsoft.com/office/drawing/2014/main" id="{02403920-31B1-4CEF-945E-31587B5D6A95}"/>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197139" y="2874101"/>
            <a:ext cx="170824" cy="141516"/>
          </a:xfrm>
          <a:prstGeom prst="rect">
            <a:avLst/>
          </a:prstGeom>
        </p:spPr>
      </p:pic>
      <p:sp>
        <p:nvSpPr>
          <p:cNvPr id="174" name="TextBox 173">
            <a:extLst>
              <a:ext uri="{FF2B5EF4-FFF2-40B4-BE49-F238E27FC236}">
                <a16:creationId xmlns:a16="http://schemas.microsoft.com/office/drawing/2014/main" id="{3443E557-4E2D-42F2-8827-56BA71C3A2D0}"/>
              </a:ext>
            </a:extLst>
          </p:cNvPr>
          <p:cNvSpPr txBox="1"/>
          <p:nvPr/>
        </p:nvSpPr>
        <p:spPr>
          <a:xfrm>
            <a:off x="3177567" y="3766687"/>
            <a:ext cx="369117"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rPr>
              <a:t>Enriched </a:t>
            </a:r>
          </a:p>
        </p:txBody>
      </p:sp>
      <p:sp>
        <p:nvSpPr>
          <p:cNvPr id="175" name="TextBox 174">
            <a:extLst>
              <a:ext uri="{FF2B5EF4-FFF2-40B4-BE49-F238E27FC236}">
                <a16:creationId xmlns:a16="http://schemas.microsoft.com/office/drawing/2014/main" id="{8A520DEA-6986-45ED-96D2-30442D93BCC5}"/>
              </a:ext>
            </a:extLst>
          </p:cNvPr>
          <p:cNvSpPr txBox="1"/>
          <p:nvPr/>
        </p:nvSpPr>
        <p:spPr>
          <a:xfrm>
            <a:off x="4077120" y="2437839"/>
            <a:ext cx="661960" cy="153888"/>
          </a:xfrm>
          <a:prstGeom prst="rect">
            <a:avLst/>
          </a:prstGeom>
          <a:noFill/>
        </p:spPr>
        <p:txBody>
          <a:bodyPr wrap="square" lIns="0" tIns="0" rIns="0" bIns="0" rtlCol="0">
            <a:spAutoFit/>
          </a:bodyPr>
          <a:lstStyle>
            <a:defPPr>
              <a:defRPr lang="en-US"/>
            </a:defPPr>
            <a:lvl1pPr>
              <a:lnSpc>
                <a:spcPts val="1000"/>
              </a:lnSpc>
              <a:defRPr sz="1100">
                <a:latin typeface="+mn-lt"/>
              </a:defRPr>
            </a:lvl1pPr>
          </a:lstStyle>
          <a:p>
            <a:pPr defTabSz="514350" eaLnBrk="1" hangingPunct="1">
              <a:lnSpc>
                <a:spcPts val="563"/>
              </a:lnSpc>
            </a:pPr>
            <a:r>
              <a:rPr lang="en-US" sz="619" dirty="0">
                <a:solidFill>
                  <a:prstClr val="black"/>
                </a:solidFill>
                <a:latin typeface="Calibri"/>
              </a:rPr>
              <a:t>Tenant Data</a:t>
            </a:r>
          </a:p>
          <a:p>
            <a:pPr defTabSz="514350" eaLnBrk="1" hangingPunct="1">
              <a:lnSpc>
                <a:spcPts val="563"/>
              </a:lnSpc>
            </a:pPr>
            <a:r>
              <a:rPr lang="en-US" sz="619" dirty="0">
                <a:solidFill>
                  <a:prstClr val="black"/>
                </a:solidFill>
                <a:latin typeface="Calibri"/>
              </a:rPr>
              <a:t> Mart/Store</a:t>
            </a:r>
          </a:p>
        </p:txBody>
      </p:sp>
      <p:cxnSp>
        <p:nvCxnSpPr>
          <p:cNvPr id="176" name="Connector: Elbow 175">
            <a:extLst>
              <a:ext uri="{FF2B5EF4-FFF2-40B4-BE49-F238E27FC236}">
                <a16:creationId xmlns:a16="http://schemas.microsoft.com/office/drawing/2014/main" id="{959E9ECD-9382-4D93-BC0D-86057706E9BC}"/>
              </a:ext>
            </a:extLst>
          </p:cNvPr>
          <p:cNvCxnSpPr>
            <a:stCxn id="184" idx="3"/>
            <a:endCxn id="35" idx="0"/>
          </p:cNvCxnSpPr>
          <p:nvPr/>
        </p:nvCxnSpPr>
        <p:spPr bwMode="auto">
          <a:xfrm>
            <a:off x="3065047" y="2695249"/>
            <a:ext cx="499863" cy="573873"/>
          </a:xfrm>
          <a:prstGeom prst="bentConnector2">
            <a:avLst/>
          </a:prstGeom>
          <a:noFill/>
          <a:ln w="19050" algn="ctr">
            <a:solidFill>
              <a:sysClr val="window" lastClr="FFFFFF">
                <a:lumMod val="50000"/>
              </a:sysClr>
            </a:solidFill>
            <a:round/>
            <a:headEnd type="none" w="med" len="med"/>
            <a:tailEnd type="triangle"/>
          </a:ln>
        </p:spPr>
      </p:cxnSp>
      <p:cxnSp>
        <p:nvCxnSpPr>
          <p:cNvPr id="177" name="Straight Arrow Connector 176">
            <a:extLst>
              <a:ext uri="{FF2B5EF4-FFF2-40B4-BE49-F238E27FC236}">
                <a16:creationId xmlns:a16="http://schemas.microsoft.com/office/drawing/2014/main" id="{61FF159C-CF49-4405-A186-A8D3DD40C347}"/>
              </a:ext>
            </a:extLst>
          </p:cNvPr>
          <p:cNvCxnSpPr>
            <a:stCxn id="184" idx="3"/>
          </p:cNvCxnSpPr>
          <p:nvPr/>
        </p:nvCxnSpPr>
        <p:spPr bwMode="auto">
          <a:xfrm flipV="1">
            <a:off x="3065049" y="2691297"/>
            <a:ext cx="1005569" cy="3953"/>
          </a:xfrm>
          <a:prstGeom prst="straightConnector1">
            <a:avLst/>
          </a:prstGeom>
          <a:noFill/>
          <a:ln w="19050" algn="ctr">
            <a:solidFill>
              <a:sysClr val="window" lastClr="FFFFFF">
                <a:lumMod val="50000"/>
              </a:sysClr>
            </a:solidFill>
            <a:round/>
            <a:headEnd type="none" w="med" len="med"/>
            <a:tailEnd type="triangle"/>
          </a:ln>
        </p:spPr>
      </p:cxnSp>
      <p:cxnSp>
        <p:nvCxnSpPr>
          <p:cNvPr id="178" name="Connector: Elbow 177">
            <a:extLst>
              <a:ext uri="{FF2B5EF4-FFF2-40B4-BE49-F238E27FC236}">
                <a16:creationId xmlns:a16="http://schemas.microsoft.com/office/drawing/2014/main" id="{81B95FD2-C4BD-479C-97D3-CC32750B0706}"/>
              </a:ext>
            </a:extLst>
          </p:cNvPr>
          <p:cNvCxnSpPr>
            <a:cxnSpLocks/>
            <a:stCxn id="35" idx="3"/>
            <a:endCxn id="91" idx="1"/>
          </p:cNvCxnSpPr>
          <p:nvPr/>
        </p:nvCxnSpPr>
        <p:spPr bwMode="auto">
          <a:xfrm flipV="1">
            <a:off x="3776018" y="3286960"/>
            <a:ext cx="1166863" cy="336653"/>
          </a:xfrm>
          <a:prstGeom prst="bentConnector3">
            <a:avLst/>
          </a:prstGeom>
          <a:noFill/>
          <a:ln w="19050" algn="ctr">
            <a:solidFill>
              <a:sysClr val="window" lastClr="FFFFFF">
                <a:lumMod val="50000"/>
              </a:sysClr>
            </a:solidFill>
            <a:round/>
            <a:headEnd type="none" w="med" len="med"/>
            <a:tailEnd type="triangle"/>
          </a:ln>
        </p:spPr>
      </p:cxnSp>
      <p:cxnSp>
        <p:nvCxnSpPr>
          <p:cNvPr id="179" name="Connector: Elbow 178">
            <a:extLst>
              <a:ext uri="{FF2B5EF4-FFF2-40B4-BE49-F238E27FC236}">
                <a16:creationId xmlns:a16="http://schemas.microsoft.com/office/drawing/2014/main" id="{07F1476A-A8D5-4EA6-94B6-D8F9AF598815}"/>
              </a:ext>
            </a:extLst>
          </p:cNvPr>
          <p:cNvCxnSpPr>
            <a:stCxn id="171" idx="3"/>
          </p:cNvCxnSpPr>
          <p:nvPr/>
        </p:nvCxnSpPr>
        <p:spPr bwMode="auto">
          <a:xfrm>
            <a:off x="4478878" y="2811848"/>
            <a:ext cx="469856" cy="352914"/>
          </a:xfrm>
          <a:prstGeom prst="bentConnector3">
            <a:avLst/>
          </a:prstGeom>
          <a:noFill/>
          <a:ln w="19050" algn="ctr">
            <a:solidFill>
              <a:sysClr val="window" lastClr="FFFFFF">
                <a:lumMod val="50000"/>
              </a:sysClr>
            </a:solidFill>
            <a:round/>
            <a:headEnd type="none" w="med" len="med"/>
            <a:tailEnd type="triangle"/>
          </a:ln>
        </p:spPr>
      </p:cxnSp>
      <p:cxnSp>
        <p:nvCxnSpPr>
          <p:cNvPr id="180" name="Connector: Elbow 179">
            <a:extLst>
              <a:ext uri="{FF2B5EF4-FFF2-40B4-BE49-F238E27FC236}">
                <a16:creationId xmlns:a16="http://schemas.microsoft.com/office/drawing/2014/main" id="{64BDE92F-B4D7-40B6-9A6D-80517B8D9DCB}"/>
              </a:ext>
            </a:extLst>
          </p:cNvPr>
          <p:cNvCxnSpPr>
            <a:stCxn id="4" idx="3"/>
            <a:endCxn id="166" idx="1"/>
          </p:cNvCxnSpPr>
          <p:nvPr/>
        </p:nvCxnSpPr>
        <p:spPr bwMode="auto">
          <a:xfrm flipV="1">
            <a:off x="3738777" y="1509841"/>
            <a:ext cx="978374" cy="320704"/>
          </a:xfrm>
          <a:prstGeom prst="bentConnector3">
            <a:avLst/>
          </a:prstGeom>
          <a:noFill/>
          <a:ln w="19050" algn="ctr">
            <a:solidFill>
              <a:sysClr val="window" lastClr="FFFFFF">
                <a:lumMod val="50000"/>
              </a:sysClr>
            </a:solidFill>
            <a:round/>
            <a:headEnd type="none" w="med" len="med"/>
            <a:tailEnd type="triangle"/>
          </a:ln>
        </p:spPr>
      </p:cxnSp>
      <p:cxnSp>
        <p:nvCxnSpPr>
          <p:cNvPr id="181" name="Straight Arrow Connector 180">
            <a:extLst>
              <a:ext uri="{FF2B5EF4-FFF2-40B4-BE49-F238E27FC236}">
                <a16:creationId xmlns:a16="http://schemas.microsoft.com/office/drawing/2014/main" id="{114ED713-F2DE-4B43-84E7-667FAB080AE1}"/>
              </a:ext>
            </a:extLst>
          </p:cNvPr>
          <p:cNvCxnSpPr>
            <a:cxnSpLocks/>
            <a:stCxn id="167" idx="3"/>
          </p:cNvCxnSpPr>
          <p:nvPr/>
        </p:nvCxnSpPr>
        <p:spPr bwMode="auto">
          <a:xfrm flipV="1">
            <a:off x="5260615" y="1517973"/>
            <a:ext cx="1032639" cy="2"/>
          </a:xfrm>
          <a:prstGeom prst="straightConnector1">
            <a:avLst/>
          </a:prstGeom>
          <a:noFill/>
          <a:ln w="19050" algn="ctr">
            <a:solidFill>
              <a:sysClr val="window" lastClr="FFFFFF">
                <a:lumMod val="50000"/>
              </a:sysClr>
            </a:solidFill>
            <a:round/>
            <a:headEnd type="none" w="med" len="med"/>
            <a:tailEnd type="triangle"/>
          </a:ln>
        </p:spPr>
      </p:cxnSp>
      <p:pic>
        <p:nvPicPr>
          <p:cNvPr id="182" name="Picture 181">
            <a:extLst>
              <a:ext uri="{FF2B5EF4-FFF2-40B4-BE49-F238E27FC236}">
                <a16:creationId xmlns:a16="http://schemas.microsoft.com/office/drawing/2014/main" id="{DC89BB9D-09BE-494D-B364-D42E04977EEC}"/>
              </a:ext>
            </a:extLst>
          </p:cNvPr>
          <p:cNvPicPr>
            <a:picLocks noChangeAspect="1"/>
          </p:cNvPicPr>
          <p:nvPr/>
        </p:nvPicPr>
        <p:blipFill>
          <a:blip r:embed="rId28" cstate="print">
            <a:grayscl/>
            <a:extLst>
              <a:ext uri="{28A0092B-C50C-407E-A947-70E740481C1C}">
                <a14:useLocalDpi xmlns:a14="http://schemas.microsoft.com/office/drawing/2010/main" val="0"/>
              </a:ext>
            </a:extLst>
          </a:blip>
          <a:stretch>
            <a:fillRect/>
          </a:stretch>
        </p:blipFill>
        <p:spPr>
          <a:xfrm>
            <a:off x="5327960" y="3793774"/>
            <a:ext cx="154489" cy="138581"/>
          </a:xfrm>
          <a:prstGeom prst="rect">
            <a:avLst/>
          </a:prstGeom>
        </p:spPr>
      </p:pic>
      <p:grpSp>
        <p:nvGrpSpPr>
          <p:cNvPr id="183" name="Group 182">
            <a:extLst>
              <a:ext uri="{FF2B5EF4-FFF2-40B4-BE49-F238E27FC236}">
                <a16:creationId xmlns:a16="http://schemas.microsoft.com/office/drawing/2014/main" id="{91741343-F361-4F8C-8E83-EA2128BC55D4}"/>
              </a:ext>
            </a:extLst>
          </p:cNvPr>
          <p:cNvGrpSpPr/>
          <p:nvPr/>
        </p:nvGrpSpPr>
        <p:grpSpPr>
          <a:xfrm>
            <a:off x="2189211" y="2410582"/>
            <a:ext cx="1036219" cy="569335"/>
            <a:chOff x="3891927" y="3142478"/>
            <a:chExt cx="1842167" cy="1012150"/>
          </a:xfrm>
        </p:grpSpPr>
        <p:sp>
          <p:nvSpPr>
            <p:cNvPr id="184" name="Rectangle 183">
              <a:extLst>
                <a:ext uri="{FF2B5EF4-FFF2-40B4-BE49-F238E27FC236}">
                  <a16:creationId xmlns:a16="http://schemas.microsoft.com/office/drawing/2014/main" id="{F4AD682D-2FAE-4517-BEDA-6F26C6F5C27A}"/>
                </a:ext>
              </a:extLst>
            </p:cNvPr>
            <p:cNvSpPr/>
            <p:nvPr/>
          </p:nvSpPr>
          <p:spPr bwMode="auto">
            <a:xfrm>
              <a:off x="3891927" y="3142478"/>
              <a:ext cx="1557045" cy="1012150"/>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fontAlgn="auto" hangingPunct="1">
                <a:spcBef>
                  <a:spcPts val="0"/>
                </a:spcBef>
                <a:spcAft>
                  <a:spcPts val="0"/>
                </a:spcAft>
                <a:defRPr/>
              </a:pPr>
              <a:endParaRPr lang="en-US" sz="788" kern="0" dirty="0">
                <a:solidFill>
                  <a:prstClr val="black"/>
                </a:solidFill>
                <a:latin typeface="Calibri"/>
              </a:endParaRPr>
            </a:p>
          </p:txBody>
        </p:sp>
        <p:pic>
          <p:nvPicPr>
            <p:cNvPr id="185" name="Picture 184">
              <a:extLst>
                <a:ext uri="{FF2B5EF4-FFF2-40B4-BE49-F238E27FC236}">
                  <a16:creationId xmlns:a16="http://schemas.microsoft.com/office/drawing/2014/main" id="{DA17D113-D9BE-4A44-9D0D-0F8E9FF76DC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06920" y="3217340"/>
              <a:ext cx="304268" cy="304268"/>
            </a:xfrm>
            <a:prstGeom prst="rect">
              <a:avLst/>
            </a:prstGeom>
          </p:spPr>
        </p:pic>
        <p:sp>
          <p:nvSpPr>
            <p:cNvPr id="186" name="TextBox 185">
              <a:extLst>
                <a:ext uri="{FF2B5EF4-FFF2-40B4-BE49-F238E27FC236}">
                  <a16:creationId xmlns:a16="http://schemas.microsoft.com/office/drawing/2014/main" id="{66288258-96A8-4292-BD72-8AC538F5D0E3}"/>
                </a:ext>
              </a:extLst>
            </p:cNvPr>
            <p:cNvSpPr txBox="1"/>
            <p:nvPr/>
          </p:nvSpPr>
          <p:spPr>
            <a:xfrm>
              <a:off x="4269042" y="3228970"/>
              <a:ext cx="1465052" cy="169390"/>
            </a:xfrm>
            <a:prstGeom prst="rect">
              <a:avLst/>
            </a:prstGeom>
            <a:noFill/>
          </p:spPr>
          <p:txBody>
            <a:bodyPr wrap="square" lIns="0" tIns="0" rIns="0" bIns="0" rtlCol="0">
              <a:spAutoFit/>
            </a:bodyPr>
            <a:lstStyle/>
            <a:p>
              <a:pPr defTabSz="514350" eaLnBrk="1" fontAlgn="auto" hangingPunct="1">
                <a:spcBef>
                  <a:spcPts val="0"/>
                </a:spcBef>
                <a:spcAft>
                  <a:spcPts val="0"/>
                </a:spcAft>
                <a:defRPr/>
              </a:pPr>
              <a:r>
                <a:rPr lang="en-US" sz="619" kern="0" dirty="0">
                  <a:solidFill>
                    <a:prstClr val="black"/>
                  </a:solidFill>
                  <a:latin typeface="Calibri"/>
                </a:rPr>
                <a:t>Ingest and transform</a:t>
              </a:r>
            </a:p>
          </p:txBody>
        </p:sp>
        <p:grpSp>
          <p:nvGrpSpPr>
            <p:cNvPr id="187" name="Group 186">
              <a:extLst>
                <a:ext uri="{FF2B5EF4-FFF2-40B4-BE49-F238E27FC236}">
                  <a16:creationId xmlns:a16="http://schemas.microsoft.com/office/drawing/2014/main" id="{CA29C31A-95C7-45E3-B23B-5EC7B686AC80}"/>
                </a:ext>
              </a:extLst>
            </p:cNvPr>
            <p:cNvGrpSpPr/>
            <p:nvPr/>
          </p:nvGrpSpPr>
          <p:grpSpPr>
            <a:xfrm>
              <a:off x="4038645" y="3629564"/>
              <a:ext cx="1181339" cy="336949"/>
              <a:chOff x="4038645" y="3629564"/>
              <a:chExt cx="1181339" cy="336949"/>
            </a:xfrm>
          </p:grpSpPr>
          <p:pic>
            <p:nvPicPr>
              <p:cNvPr id="188" name="Picture 6" descr="Image result for kafka">
                <a:extLst>
                  <a:ext uri="{FF2B5EF4-FFF2-40B4-BE49-F238E27FC236}">
                    <a16:creationId xmlns:a16="http://schemas.microsoft.com/office/drawing/2014/main" id="{E9306033-6742-4928-B975-73CB00D0B2D6}"/>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038645" y="3629564"/>
                <a:ext cx="382078" cy="324256"/>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188">
                <a:extLst>
                  <a:ext uri="{FF2B5EF4-FFF2-40B4-BE49-F238E27FC236}">
                    <a16:creationId xmlns:a16="http://schemas.microsoft.com/office/drawing/2014/main" id="{00666585-50D5-4CCA-B4A8-5AA58995821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463525" y="3629564"/>
                <a:ext cx="367975" cy="324256"/>
              </a:xfrm>
              <a:prstGeom prst="rect">
                <a:avLst/>
              </a:prstGeom>
            </p:spPr>
          </p:pic>
          <p:pic>
            <p:nvPicPr>
              <p:cNvPr id="190" name="Picture 6" descr="Image result for Azure R">
                <a:extLst>
                  <a:ext uri="{FF2B5EF4-FFF2-40B4-BE49-F238E27FC236}">
                    <a16:creationId xmlns:a16="http://schemas.microsoft.com/office/drawing/2014/main" id="{1F6F34EC-DC23-470C-ABDB-6EA0360D0F2A}"/>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882012" y="3634070"/>
                <a:ext cx="337972" cy="33244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91" name="Group 190">
            <a:extLst>
              <a:ext uri="{FF2B5EF4-FFF2-40B4-BE49-F238E27FC236}">
                <a16:creationId xmlns:a16="http://schemas.microsoft.com/office/drawing/2014/main" id="{EC77AA8B-A3A7-4CA0-B87B-B04CD66E6843}"/>
              </a:ext>
            </a:extLst>
          </p:cNvPr>
          <p:cNvGrpSpPr/>
          <p:nvPr/>
        </p:nvGrpSpPr>
        <p:grpSpPr>
          <a:xfrm>
            <a:off x="364915" y="1818777"/>
            <a:ext cx="538679" cy="731506"/>
            <a:chOff x="648738" y="1779009"/>
            <a:chExt cx="957651" cy="1611825"/>
          </a:xfrm>
        </p:grpSpPr>
        <p:cxnSp>
          <p:nvCxnSpPr>
            <p:cNvPr id="192" name="Straight Connector 191">
              <a:extLst>
                <a:ext uri="{FF2B5EF4-FFF2-40B4-BE49-F238E27FC236}">
                  <a16:creationId xmlns:a16="http://schemas.microsoft.com/office/drawing/2014/main" id="{F2C6B440-6DF4-4A57-8979-9AD787958E5B}"/>
                </a:ext>
              </a:extLst>
            </p:cNvPr>
            <p:cNvCxnSpPr>
              <a:cxnSpLocks/>
            </p:cNvCxnSpPr>
            <p:nvPr/>
          </p:nvCxnSpPr>
          <p:spPr bwMode="auto">
            <a:xfrm>
              <a:off x="648738" y="1786422"/>
              <a:ext cx="690734" cy="0"/>
            </a:xfrm>
            <a:prstGeom prst="line">
              <a:avLst/>
            </a:prstGeom>
            <a:noFill/>
            <a:ln w="19050" algn="ctr">
              <a:solidFill>
                <a:sysClr val="window" lastClr="FFFFFF">
                  <a:lumMod val="50000"/>
                </a:sysClr>
              </a:solidFill>
              <a:round/>
              <a:headEnd type="none" w="med" len="med"/>
              <a:tailEnd type="none" w="med" len="med"/>
            </a:ln>
          </p:spPr>
        </p:cxnSp>
        <p:cxnSp>
          <p:nvCxnSpPr>
            <p:cNvPr id="193" name="Straight Connector 192">
              <a:extLst>
                <a:ext uri="{FF2B5EF4-FFF2-40B4-BE49-F238E27FC236}">
                  <a16:creationId xmlns:a16="http://schemas.microsoft.com/office/drawing/2014/main" id="{64172338-FA6E-4C97-8ED0-A51A6D0D9A8C}"/>
                </a:ext>
              </a:extLst>
            </p:cNvPr>
            <p:cNvCxnSpPr/>
            <p:nvPr/>
          </p:nvCxnSpPr>
          <p:spPr bwMode="auto">
            <a:xfrm>
              <a:off x="1337001" y="1779009"/>
              <a:ext cx="0" cy="1611825"/>
            </a:xfrm>
            <a:prstGeom prst="line">
              <a:avLst/>
            </a:prstGeom>
            <a:noFill/>
            <a:ln w="19050" algn="ctr">
              <a:solidFill>
                <a:sysClr val="window" lastClr="FFFFFF">
                  <a:lumMod val="50000"/>
                </a:sysClr>
              </a:solidFill>
              <a:round/>
              <a:headEnd type="none" w="med" len="med"/>
              <a:tailEnd type="none" w="med" len="med"/>
            </a:ln>
          </p:spPr>
        </p:cxnSp>
        <p:cxnSp>
          <p:nvCxnSpPr>
            <p:cNvPr id="194" name="Straight Arrow Connector 193">
              <a:extLst>
                <a:ext uri="{FF2B5EF4-FFF2-40B4-BE49-F238E27FC236}">
                  <a16:creationId xmlns:a16="http://schemas.microsoft.com/office/drawing/2014/main" id="{F2131AB3-6D89-4814-A44F-CDF5CE20913D}"/>
                </a:ext>
              </a:extLst>
            </p:cNvPr>
            <p:cNvCxnSpPr/>
            <p:nvPr/>
          </p:nvCxnSpPr>
          <p:spPr bwMode="auto">
            <a:xfrm>
              <a:off x="1339472" y="3380950"/>
              <a:ext cx="266917" cy="0"/>
            </a:xfrm>
            <a:prstGeom prst="straightConnector1">
              <a:avLst/>
            </a:prstGeom>
            <a:noFill/>
            <a:ln w="19050" algn="ctr">
              <a:solidFill>
                <a:sysClr val="window" lastClr="FFFFFF">
                  <a:lumMod val="50000"/>
                </a:sysClr>
              </a:solidFill>
              <a:round/>
              <a:headEnd type="none" w="med" len="med"/>
              <a:tailEnd type="triangle"/>
            </a:ln>
          </p:spPr>
        </p:cxnSp>
      </p:grpSp>
      <p:cxnSp>
        <p:nvCxnSpPr>
          <p:cNvPr id="195" name="Connector: Elbow 194">
            <a:extLst>
              <a:ext uri="{FF2B5EF4-FFF2-40B4-BE49-F238E27FC236}">
                <a16:creationId xmlns:a16="http://schemas.microsoft.com/office/drawing/2014/main" id="{DBD1CAF0-164E-49FD-8C1F-966E45FCA5A7}"/>
              </a:ext>
            </a:extLst>
          </p:cNvPr>
          <p:cNvCxnSpPr>
            <a:stCxn id="13" idx="3"/>
            <a:endCxn id="27" idx="1"/>
          </p:cNvCxnSpPr>
          <p:nvPr/>
        </p:nvCxnSpPr>
        <p:spPr bwMode="auto">
          <a:xfrm>
            <a:off x="364915" y="2238734"/>
            <a:ext cx="538679" cy="488778"/>
          </a:xfrm>
          <a:prstGeom prst="bentConnector3">
            <a:avLst/>
          </a:prstGeom>
          <a:noFill/>
          <a:ln w="19050" algn="ctr">
            <a:solidFill>
              <a:sysClr val="window" lastClr="FFFFFF">
                <a:lumMod val="50000"/>
              </a:sysClr>
            </a:solidFill>
            <a:round/>
            <a:headEnd type="none" w="med" len="med"/>
            <a:tailEnd type="triangle"/>
          </a:ln>
        </p:spPr>
      </p:cxnSp>
      <p:cxnSp>
        <p:nvCxnSpPr>
          <p:cNvPr id="196" name="Connector: Elbow 195">
            <a:extLst>
              <a:ext uri="{FF2B5EF4-FFF2-40B4-BE49-F238E27FC236}">
                <a16:creationId xmlns:a16="http://schemas.microsoft.com/office/drawing/2014/main" id="{464DFD6A-305B-4729-9BCE-5A77710CB890}"/>
              </a:ext>
            </a:extLst>
          </p:cNvPr>
          <p:cNvCxnSpPr/>
          <p:nvPr/>
        </p:nvCxnSpPr>
        <p:spPr bwMode="auto">
          <a:xfrm>
            <a:off x="364915" y="2874103"/>
            <a:ext cx="538679" cy="57308"/>
          </a:xfrm>
          <a:prstGeom prst="bentConnector3">
            <a:avLst/>
          </a:prstGeom>
          <a:noFill/>
          <a:ln w="19050" algn="ctr">
            <a:solidFill>
              <a:sysClr val="window" lastClr="FFFFFF">
                <a:lumMod val="50000"/>
              </a:sysClr>
            </a:solidFill>
            <a:round/>
            <a:headEnd type="none" w="med" len="med"/>
            <a:tailEnd type="triangle"/>
          </a:ln>
        </p:spPr>
      </p:cxnSp>
      <p:sp>
        <p:nvSpPr>
          <p:cNvPr id="197" name="Rectangle 196">
            <a:extLst>
              <a:ext uri="{FF2B5EF4-FFF2-40B4-BE49-F238E27FC236}">
                <a16:creationId xmlns:a16="http://schemas.microsoft.com/office/drawing/2014/main" id="{B7D45F06-6036-4236-B260-9E3D43159663}"/>
              </a:ext>
            </a:extLst>
          </p:cNvPr>
          <p:cNvSpPr/>
          <p:nvPr/>
        </p:nvSpPr>
        <p:spPr bwMode="auto">
          <a:xfrm>
            <a:off x="6257688" y="2766398"/>
            <a:ext cx="456918" cy="34853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sp>
        <p:nvSpPr>
          <p:cNvPr id="198" name="TextBox 197">
            <a:extLst>
              <a:ext uri="{FF2B5EF4-FFF2-40B4-BE49-F238E27FC236}">
                <a16:creationId xmlns:a16="http://schemas.microsoft.com/office/drawing/2014/main" id="{7C0593A4-EAE1-4636-A54C-E920016B1F57}"/>
              </a:ext>
            </a:extLst>
          </p:cNvPr>
          <p:cNvSpPr txBox="1"/>
          <p:nvPr/>
        </p:nvSpPr>
        <p:spPr>
          <a:xfrm>
            <a:off x="6224479" y="2775034"/>
            <a:ext cx="557231" cy="69250"/>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Analysis</a:t>
            </a:r>
          </a:p>
        </p:txBody>
      </p:sp>
      <p:pic>
        <p:nvPicPr>
          <p:cNvPr id="199" name="Picture 198">
            <a:extLst>
              <a:ext uri="{FF2B5EF4-FFF2-40B4-BE49-F238E27FC236}">
                <a16:creationId xmlns:a16="http://schemas.microsoft.com/office/drawing/2014/main" id="{AFBD6B2A-AA3A-425B-A24A-D8238FA3190F}"/>
              </a:ext>
            </a:extLst>
          </p:cNvPr>
          <p:cNvPicPr>
            <a:picLocks noChangeAspect="1"/>
          </p:cNvPicPr>
          <p:nvPr/>
        </p:nvPicPr>
        <p:blipFill>
          <a:blip r:embed="rId32"/>
          <a:stretch>
            <a:fillRect/>
          </a:stretch>
        </p:blipFill>
        <p:spPr>
          <a:xfrm>
            <a:off x="6355107" y="2873446"/>
            <a:ext cx="217572" cy="204446"/>
          </a:xfrm>
          <a:prstGeom prst="rect">
            <a:avLst/>
          </a:prstGeom>
        </p:spPr>
      </p:pic>
      <p:sp>
        <p:nvSpPr>
          <p:cNvPr id="200" name="TextBox 199">
            <a:extLst>
              <a:ext uri="{FF2B5EF4-FFF2-40B4-BE49-F238E27FC236}">
                <a16:creationId xmlns:a16="http://schemas.microsoft.com/office/drawing/2014/main" id="{CC03DC7F-17C9-43C5-9B17-3BF492AC51C8}"/>
              </a:ext>
            </a:extLst>
          </p:cNvPr>
          <p:cNvSpPr txBox="1"/>
          <p:nvPr/>
        </p:nvSpPr>
        <p:spPr>
          <a:xfrm>
            <a:off x="6265864" y="3044851"/>
            <a:ext cx="485702" cy="69250"/>
          </a:xfrm>
          <a:prstGeom prst="rect">
            <a:avLst/>
          </a:prstGeom>
          <a:noFill/>
        </p:spPr>
        <p:txBody>
          <a:bodyPr wrap="square" lIns="0" tIns="0" rIns="0" bIns="0" rtlCol="0">
            <a:spAutoFit/>
          </a:bodyPr>
          <a:lstStyle/>
          <a:p>
            <a:pPr defTabSz="514350" eaLnBrk="1" hangingPunct="1"/>
            <a:r>
              <a:rPr lang="en-US" sz="450" dirty="0">
                <a:solidFill>
                  <a:prstClr val="black">
                    <a:lumMod val="65000"/>
                    <a:lumOff val="35000"/>
                  </a:prstClr>
                </a:solidFill>
                <a:latin typeface="Calibri"/>
              </a:rPr>
              <a:t>Data Engineer Tool</a:t>
            </a:r>
          </a:p>
        </p:txBody>
      </p:sp>
      <p:cxnSp>
        <p:nvCxnSpPr>
          <p:cNvPr id="201" name="Connector: Elbow 200">
            <a:extLst>
              <a:ext uri="{FF2B5EF4-FFF2-40B4-BE49-F238E27FC236}">
                <a16:creationId xmlns:a16="http://schemas.microsoft.com/office/drawing/2014/main" id="{18A26156-4209-4D17-AF9B-4797B8C64B3A}"/>
              </a:ext>
            </a:extLst>
          </p:cNvPr>
          <p:cNvCxnSpPr>
            <a:stCxn id="91" idx="3"/>
            <a:endCxn id="197" idx="1"/>
          </p:cNvCxnSpPr>
          <p:nvPr/>
        </p:nvCxnSpPr>
        <p:spPr bwMode="auto">
          <a:xfrm flipV="1">
            <a:off x="5358973" y="2940664"/>
            <a:ext cx="898716" cy="346295"/>
          </a:xfrm>
          <a:prstGeom prst="bentConnector3">
            <a:avLst/>
          </a:prstGeom>
          <a:noFill/>
          <a:ln w="19050" algn="ctr">
            <a:solidFill>
              <a:sysClr val="windowText" lastClr="000000">
                <a:lumMod val="50000"/>
                <a:lumOff val="50000"/>
              </a:sysClr>
            </a:solidFill>
            <a:round/>
            <a:headEnd type="none" w="med" len="med"/>
            <a:tailEnd type="triangle"/>
          </a:ln>
        </p:spPr>
      </p:cxnSp>
      <p:sp>
        <p:nvSpPr>
          <p:cNvPr id="202" name="Rectangle 201">
            <a:extLst>
              <a:ext uri="{FF2B5EF4-FFF2-40B4-BE49-F238E27FC236}">
                <a16:creationId xmlns:a16="http://schemas.microsoft.com/office/drawing/2014/main" id="{583BCD84-CA5D-4D4C-B377-5C648681FF5D}"/>
              </a:ext>
            </a:extLst>
          </p:cNvPr>
          <p:cNvSpPr/>
          <p:nvPr/>
        </p:nvSpPr>
        <p:spPr bwMode="auto">
          <a:xfrm>
            <a:off x="6246003" y="2198779"/>
            <a:ext cx="456918" cy="452528"/>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ndParaRPr>
          </a:p>
        </p:txBody>
      </p:sp>
      <p:pic>
        <p:nvPicPr>
          <p:cNvPr id="203" name="Picture 2" descr="Image result for R Studio">
            <a:extLst>
              <a:ext uri="{FF2B5EF4-FFF2-40B4-BE49-F238E27FC236}">
                <a16:creationId xmlns:a16="http://schemas.microsoft.com/office/drawing/2014/main" id="{7CC603FE-F758-4EC6-B9FB-63658457EAEA}"/>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365084" y="2343379"/>
            <a:ext cx="190210" cy="190210"/>
          </a:xfrm>
          <a:prstGeom prst="rect">
            <a:avLst/>
          </a:prstGeom>
          <a:noFill/>
          <a:extLst>
            <a:ext uri="{909E8E84-426E-40DD-AFC4-6F175D3DCCD1}">
              <a14:hiddenFill xmlns:a14="http://schemas.microsoft.com/office/drawing/2010/main">
                <a:solidFill>
                  <a:srgbClr val="FFFFFF"/>
                </a:solidFill>
              </a14:hiddenFill>
            </a:ext>
          </a:extLst>
        </p:spPr>
      </p:pic>
      <p:sp>
        <p:nvSpPr>
          <p:cNvPr id="204" name="TextBox 203">
            <a:extLst>
              <a:ext uri="{FF2B5EF4-FFF2-40B4-BE49-F238E27FC236}">
                <a16:creationId xmlns:a16="http://schemas.microsoft.com/office/drawing/2014/main" id="{9F727137-D5C3-4162-9E6A-1F9CBD88BA38}"/>
              </a:ext>
            </a:extLst>
          </p:cNvPr>
          <p:cNvSpPr txBox="1"/>
          <p:nvPr/>
        </p:nvSpPr>
        <p:spPr>
          <a:xfrm>
            <a:off x="6209119" y="2203817"/>
            <a:ext cx="557231"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rPr>
              <a:t>Data Science  </a:t>
            </a:r>
          </a:p>
          <a:p>
            <a:pPr algn="ctr" defTabSz="514350" eaLnBrk="1" hangingPunct="1"/>
            <a:r>
              <a:rPr lang="en-US" sz="450" dirty="0">
                <a:solidFill>
                  <a:prstClr val="black"/>
                </a:solidFill>
                <a:latin typeface="Calibri"/>
              </a:rPr>
              <a:t>Modelling </a:t>
            </a:r>
            <a:r>
              <a:rPr lang="en-US" sz="450" dirty="0">
                <a:solidFill>
                  <a:srgbClr val="FF0000"/>
                </a:solidFill>
                <a:latin typeface="Calibri"/>
              </a:rPr>
              <a:t>*</a:t>
            </a:r>
          </a:p>
        </p:txBody>
      </p:sp>
      <p:sp>
        <p:nvSpPr>
          <p:cNvPr id="205" name="TextBox 204">
            <a:extLst>
              <a:ext uri="{FF2B5EF4-FFF2-40B4-BE49-F238E27FC236}">
                <a16:creationId xmlns:a16="http://schemas.microsoft.com/office/drawing/2014/main" id="{ECC93211-1439-4616-82B3-B9256B6F86CF}"/>
              </a:ext>
            </a:extLst>
          </p:cNvPr>
          <p:cNvSpPr txBox="1"/>
          <p:nvPr/>
        </p:nvSpPr>
        <p:spPr>
          <a:xfrm>
            <a:off x="6286976" y="2555260"/>
            <a:ext cx="440816" cy="69250"/>
          </a:xfrm>
          <a:prstGeom prst="rect">
            <a:avLst/>
          </a:prstGeom>
          <a:noFill/>
        </p:spPr>
        <p:txBody>
          <a:bodyPr wrap="square" lIns="0" tIns="0" rIns="0" bIns="0" rtlCol="0">
            <a:spAutoFit/>
          </a:bodyPr>
          <a:lstStyle/>
          <a:p>
            <a:pPr defTabSz="514350" eaLnBrk="1" hangingPunct="1"/>
            <a:r>
              <a:rPr lang="en-US" sz="450" dirty="0">
                <a:solidFill>
                  <a:prstClr val="white">
                    <a:lumMod val="50000"/>
                  </a:prstClr>
                </a:solidFill>
                <a:latin typeface="Calibri"/>
              </a:rPr>
              <a:t>Jupyter, RStudio</a:t>
            </a:r>
          </a:p>
        </p:txBody>
      </p:sp>
      <p:sp>
        <p:nvSpPr>
          <p:cNvPr id="206" name="Content Placeholder 2">
            <a:extLst>
              <a:ext uri="{FF2B5EF4-FFF2-40B4-BE49-F238E27FC236}">
                <a16:creationId xmlns:a16="http://schemas.microsoft.com/office/drawing/2014/main" id="{F46EDB05-A0B4-4087-86EF-B78CB49AA399}"/>
              </a:ext>
            </a:extLst>
          </p:cNvPr>
          <p:cNvSpPr txBox="1">
            <a:spLocks/>
          </p:cNvSpPr>
          <p:nvPr/>
        </p:nvSpPr>
        <p:spPr>
          <a:xfrm>
            <a:off x="157409" y="691027"/>
            <a:ext cx="6592661"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Standard solution and design patterns have been developed for the architecturally significant use cases for assisting tenant with their specific user cases</a:t>
            </a:r>
          </a:p>
        </p:txBody>
      </p:sp>
      <p:sp>
        <p:nvSpPr>
          <p:cNvPr id="131" name="TextBox 130">
            <a:extLst>
              <a:ext uri="{FF2B5EF4-FFF2-40B4-BE49-F238E27FC236}">
                <a16:creationId xmlns:a16="http://schemas.microsoft.com/office/drawing/2014/main" id="{427A227F-3CDF-4064-BE82-C91C9F9AB949}"/>
              </a:ext>
            </a:extLst>
          </p:cNvPr>
          <p:cNvSpPr txBox="1"/>
          <p:nvPr/>
        </p:nvSpPr>
        <p:spPr>
          <a:xfrm>
            <a:off x="4954208" y="3818030"/>
            <a:ext cx="656125"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DAU Toolkit</a:t>
            </a:r>
          </a:p>
        </p:txBody>
      </p:sp>
    </p:spTree>
    <p:custDataLst>
      <p:tags r:id="rId1"/>
    </p:custDataLst>
    <p:extLst>
      <p:ext uri="{BB962C8B-B14F-4D97-AF65-F5344CB8AC3E}">
        <p14:creationId xmlns:p14="http://schemas.microsoft.com/office/powerpoint/2010/main" val="133069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23A9-4987-4560-AF37-4B5B2F8CB371}"/>
              </a:ext>
            </a:extLst>
          </p:cNvPr>
          <p:cNvSpPr>
            <a:spLocks noGrp="1"/>
          </p:cNvSpPr>
          <p:nvPr>
            <p:ph type="title"/>
          </p:nvPr>
        </p:nvSpPr>
        <p:spPr/>
        <p:txBody>
          <a:bodyPr/>
          <a:lstStyle/>
          <a:p>
            <a:r>
              <a:rPr lang="en-US" dirty="0"/>
              <a:t>Solution Pattern – Tenant Data Mart/Store (2 of 10)</a:t>
            </a:r>
          </a:p>
        </p:txBody>
      </p:sp>
      <p:sp>
        <p:nvSpPr>
          <p:cNvPr id="3" name="Slide Number Placeholder 2">
            <a:extLst>
              <a:ext uri="{FF2B5EF4-FFF2-40B4-BE49-F238E27FC236}">
                <a16:creationId xmlns:a16="http://schemas.microsoft.com/office/drawing/2014/main" id="{5AE8E40B-C7E4-4D99-99A0-EBAAD016FFF4}"/>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8</a:t>
            </a:fld>
            <a:r>
              <a:rPr lang="en-US" altLang="en-US" dirty="0">
                <a:solidFill>
                  <a:srgbClr val="FFFFFF">
                    <a:lumMod val="50000"/>
                  </a:srgbClr>
                </a:solidFill>
              </a:rPr>
              <a:t>  ::</a:t>
            </a:r>
          </a:p>
        </p:txBody>
      </p:sp>
      <p:sp>
        <p:nvSpPr>
          <p:cNvPr id="206" name="Content Placeholder 2">
            <a:extLst>
              <a:ext uri="{FF2B5EF4-FFF2-40B4-BE49-F238E27FC236}">
                <a16:creationId xmlns:a16="http://schemas.microsoft.com/office/drawing/2014/main" id="{F46EDB05-A0B4-4087-86EF-B78CB49AA399}"/>
              </a:ext>
            </a:extLst>
          </p:cNvPr>
          <p:cNvSpPr txBox="1">
            <a:spLocks/>
          </p:cNvSpPr>
          <p:nvPr/>
        </p:nvSpPr>
        <p:spPr>
          <a:xfrm>
            <a:off x="184165" y="668933"/>
            <a:ext cx="6555701"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Solution pattern meets tenants need for a separate data mart/store. The data is typically sourced from Refined and Enriched data zones.</a:t>
            </a:r>
          </a:p>
        </p:txBody>
      </p:sp>
      <p:sp>
        <p:nvSpPr>
          <p:cNvPr id="131" name="Rectangle: Rounded Corners 130">
            <a:extLst>
              <a:ext uri="{FF2B5EF4-FFF2-40B4-BE49-F238E27FC236}">
                <a16:creationId xmlns:a16="http://schemas.microsoft.com/office/drawing/2014/main" id="{8C7FDFBC-AF48-4F22-80E4-1F9F17A867AF}"/>
              </a:ext>
            </a:extLst>
          </p:cNvPr>
          <p:cNvSpPr/>
          <p:nvPr/>
        </p:nvSpPr>
        <p:spPr bwMode="auto">
          <a:xfrm>
            <a:off x="2023542" y="1570149"/>
            <a:ext cx="1715236" cy="392992"/>
          </a:xfrm>
          <a:prstGeom prst="roundRect">
            <a:avLst/>
          </a:prstGeom>
          <a:solidFill>
            <a:schemeClr val="bg1">
              <a:lumMod val="65000"/>
            </a:schemeClr>
          </a:solidFill>
          <a:ln w="9525" cap="flat" cmpd="sng" algn="ctr">
            <a:solidFill>
              <a:schemeClr val="bg1">
                <a:lumMod val="85000"/>
              </a:scheme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132" name="Rectangle 131">
            <a:extLst>
              <a:ext uri="{FF2B5EF4-FFF2-40B4-BE49-F238E27FC236}">
                <a16:creationId xmlns:a16="http://schemas.microsoft.com/office/drawing/2014/main" id="{39F47278-A3B1-46E8-BC4A-D7D53DE5E1FB}"/>
              </a:ext>
            </a:extLst>
          </p:cNvPr>
          <p:cNvSpPr/>
          <p:nvPr/>
        </p:nvSpPr>
        <p:spPr bwMode="auto">
          <a:xfrm>
            <a:off x="3227216" y="1691359"/>
            <a:ext cx="469600" cy="1974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133" name="Rectangle 132">
            <a:extLst>
              <a:ext uri="{FF2B5EF4-FFF2-40B4-BE49-F238E27FC236}">
                <a16:creationId xmlns:a16="http://schemas.microsoft.com/office/drawing/2014/main" id="{A5F68E6C-EE72-47D8-911F-D2FBDAE337CA}"/>
              </a:ext>
            </a:extLst>
          </p:cNvPr>
          <p:cNvSpPr/>
          <p:nvPr/>
        </p:nvSpPr>
        <p:spPr bwMode="auto">
          <a:xfrm>
            <a:off x="58723" y="1502587"/>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a typeface="ＭＳ Ｐゴシック"/>
            </a:endParaRPr>
          </a:p>
        </p:txBody>
      </p:sp>
      <p:sp>
        <p:nvSpPr>
          <p:cNvPr id="134" name="Rectangle 133">
            <a:extLst>
              <a:ext uri="{FF2B5EF4-FFF2-40B4-BE49-F238E27FC236}">
                <a16:creationId xmlns:a16="http://schemas.microsoft.com/office/drawing/2014/main" id="{A6830BB8-221A-4E64-A5CC-B5A9B1C2EE99}"/>
              </a:ext>
            </a:extLst>
          </p:cNvPr>
          <p:cNvSpPr/>
          <p:nvPr/>
        </p:nvSpPr>
        <p:spPr bwMode="auto">
          <a:xfrm>
            <a:off x="2189210" y="2410582"/>
            <a:ext cx="875838" cy="56933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138" name="Rectangle 137">
            <a:extLst>
              <a:ext uri="{FF2B5EF4-FFF2-40B4-BE49-F238E27FC236}">
                <a16:creationId xmlns:a16="http://schemas.microsoft.com/office/drawing/2014/main" id="{D42B0E2A-E67D-4355-9EF7-71C367BD9CC8}"/>
              </a:ext>
            </a:extLst>
          </p:cNvPr>
          <p:cNvSpPr/>
          <p:nvPr/>
        </p:nvSpPr>
        <p:spPr bwMode="auto">
          <a:xfrm>
            <a:off x="4942308" y="3767454"/>
            <a:ext cx="412258" cy="18178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63" dirty="0">
              <a:solidFill>
                <a:prstClr val="black"/>
              </a:solidFill>
              <a:latin typeface="Calibri"/>
              <a:ea typeface="ＭＳ Ｐゴシック"/>
            </a:endParaRPr>
          </a:p>
        </p:txBody>
      </p:sp>
      <p:sp>
        <p:nvSpPr>
          <p:cNvPr id="139" name="Rectangle 138">
            <a:extLst>
              <a:ext uri="{FF2B5EF4-FFF2-40B4-BE49-F238E27FC236}">
                <a16:creationId xmlns:a16="http://schemas.microsoft.com/office/drawing/2014/main" id="{B5244ED2-13B1-4B78-8E66-160ED869D406}"/>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140" name="Rectangle: Rounded Corners 139">
            <a:extLst>
              <a:ext uri="{FF2B5EF4-FFF2-40B4-BE49-F238E27FC236}">
                <a16:creationId xmlns:a16="http://schemas.microsoft.com/office/drawing/2014/main" id="{806332E2-D4BC-4A36-B58E-4D071BEE2DF0}"/>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prstClr val="black"/>
              </a:solidFill>
              <a:latin typeface="Calibri"/>
              <a:ea typeface="ＭＳ Ｐゴシック"/>
            </a:endParaRPr>
          </a:p>
        </p:txBody>
      </p:sp>
      <p:sp>
        <p:nvSpPr>
          <p:cNvPr id="141" name="Rectangle 140">
            <a:extLst>
              <a:ext uri="{FF2B5EF4-FFF2-40B4-BE49-F238E27FC236}">
                <a16:creationId xmlns:a16="http://schemas.microsoft.com/office/drawing/2014/main" id="{DF1FFF90-EB81-46CE-B48D-053F35BCC6B1}"/>
              </a:ext>
            </a:extLst>
          </p:cNvPr>
          <p:cNvSpPr/>
          <p:nvPr/>
        </p:nvSpPr>
        <p:spPr bwMode="auto">
          <a:xfrm>
            <a:off x="58722" y="2684457"/>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a typeface="ＭＳ Ｐゴシック"/>
            </a:endParaRPr>
          </a:p>
        </p:txBody>
      </p:sp>
      <p:sp>
        <p:nvSpPr>
          <p:cNvPr id="142" name="Rectangle 141">
            <a:extLst>
              <a:ext uri="{FF2B5EF4-FFF2-40B4-BE49-F238E27FC236}">
                <a16:creationId xmlns:a16="http://schemas.microsoft.com/office/drawing/2014/main" id="{782D9F9D-DDB3-4D30-A8A5-DD42B3A81DA7}"/>
              </a:ext>
            </a:extLst>
          </p:cNvPr>
          <p:cNvSpPr/>
          <p:nvPr/>
        </p:nvSpPr>
        <p:spPr bwMode="auto">
          <a:xfrm>
            <a:off x="58723" y="2093521"/>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a typeface="ＭＳ Ｐゴシック"/>
            </a:endParaRPr>
          </a:p>
        </p:txBody>
      </p:sp>
      <p:sp>
        <p:nvSpPr>
          <p:cNvPr id="143" name="Rectangle: Rounded Corners 142">
            <a:extLst>
              <a:ext uri="{FF2B5EF4-FFF2-40B4-BE49-F238E27FC236}">
                <a16:creationId xmlns:a16="http://schemas.microsoft.com/office/drawing/2014/main" id="{BA27EAE0-65C8-43C2-850A-6BB842B9A674}"/>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prstClr val="black"/>
                </a:solidFill>
                <a:latin typeface="Calibri"/>
                <a:ea typeface="ＭＳ Ｐゴシック"/>
              </a:rPr>
              <a:t>Stage Server</a:t>
            </a:r>
          </a:p>
        </p:txBody>
      </p:sp>
      <p:sp>
        <p:nvSpPr>
          <p:cNvPr id="144" name="TextBox 143">
            <a:extLst>
              <a:ext uri="{FF2B5EF4-FFF2-40B4-BE49-F238E27FC236}">
                <a16:creationId xmlns:a16="http://schemas.microsoft.com/office/drawing/2014/main" id="{7EDA71B7-C0AB-4EDB-9144-118DEBF2698C}"/>
              </a:ext>
            </a:extLst>
          </p:cNvPr>
          <p:cNvSpPr txBox="1"/>
          <p:nvPr/>
        </p:nvSpPr>
        <p:spPr>
          <a:xfrm>
            <a:off x="75693" y="2083186"/>
            <a:ext cx="302966"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ea typeface="ＭＳ Ｐゴシック"/>
              </a:rPr>
              <a:t>Source DBs</a:t>
            </a:r>
          </a:p>
        </p:txBody>
      </p:sp>
      <p:sp>
        <p:nvSpPr>
          <p:cNvPr id="145" name="TextBox 144">
            <a:extLst>
              <a:ext uri="{FF2B5EF4-FFF2-40B4-BE49-F238E27FC236}">
                <a16:creationId xmlns:a16="http://schemas.microsoft.com/office/drawing/2014/main" id="{423DF831-50FC-4C81-8ECF-145D9B01D207}"/>
              </a:ext>
            </a:extLst>
          </p:cNvPr>
          <p:cNvSpPr txBox="1"/>
          <p:nvPr/>
        </p:nvSpPr>
        <p:spPr>
          <a:xfrm>
            <a:off x="21951" y="2686134"/>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ea typeface="ＭＳ Ｐゴシック"/>
              </a:rPr>
              <a:t>Source Data Extracts</a:t>
            </a:r>
          </a:p>
        </p:txBody>
      </p:sp>
      <p:pic>
        <p:nvPicPr>
          <p:cNvPr id="146" name="Picture 6" descr="Image result for apache nifi">
            <a:extLst>
              <a:ext uri="{FF2B5EF4-FFF2-40B4-BE49-F238E27FC236}">
                <a16:creationId xmlns:a16="http://schemas.microsoft.com/office/drawing/2014/main" id="{B7F66C85-86B0-4FC9-8A84-BE4F7E7B32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49" name="Connector: Elbow 148">
            <a:extLst>
              <a:ext uri="{FF2B5EF4-FFF2-40B4-BE49-F238E27FC236}">
                <a16:creationId xmlns:a16="http://schemas.microsoft.com/office/drawing/2014/main" id="{C107C13B-3598-49F5-867B-5F8E960F6FBB}"/>
              </a:ext>
            </a:extLst>
          </p:cNvPr>
          <p:cNvCxnSpPr>
            <a:cxnSpLocks/>
            <a:stCxn id="140" idx="3"/>
          </p:cNvCxnSpPr>
          <p:nvPr/>
        </p:nvCxnSpPr>
        <p:spPr bwMode="auto">
          <a:xfrm flipV="1">
            <a:off x="1269167" y="2385019"/>
            <a:ext cx="369453" cy="222490"/>
          </a:xfrm>
          <a:prstGeom prst="bentConnector3">
            <a:avLst/>
          </a:prstGeom>
          <a:noFill/>
          <a:ln w="19050" algn="ctr">
            <a:solidFill>
              <a:schemeClr val="bg1">
                <a:lumMod val="50000"/>
              </a:schemeClr>
            </a:solidFill>
            <a:round/>
            <a:headEnd type="none" w="med" len="med"/>
            <a:tailEnd type="triangle"/>
          </a:ln>
        </p:spPr>
      </p:cxnSp>
      <p:cxnSp>
        <p:nvCxnSpPr>
          <p:cNvPr id="150" name="Connector: Elbow 149">
            <a:extLst>
              <a:ext uri="{FF2B5EF4-FFF2-40B4-BE49-F238E27FC236}">
                <a16:creationId xmlns:a16="http://schemas.microsoft.com/office/drawing/2014/main" id="{1FD47EDE-F6B9-4152-8788-F0E49E6689E5}"/>
              </a:ext>
            </a:extLst>
          </p:cNvPr>
          <p:cNvCxnSpPr>
            <a:cxnSpLocks/>
            <a:endCxn id="134" idx="1"/>
          </p:cNvCxnSpPr>
          <p:nvPr/>
        </p:nvCxnSpPr>
        <p:spPr bwMode="auto">
          <a:xfrm>
            <a:off x="1805001" y="2385017"/>
            <a:ext cx="384209" cy="310232"/>
          </a:xfrm>
          <a:prstGeom prst="bentConnector3">
            <a:avLst/>
          </a:prstGeom>
          <a:noFill/>
          <a:ln w="19050" algn="ctr">
            <a:solidFill>
              <a:schemeClr val="bg1">
                <a:lumMod val="50000"/>
              </a:schemeClr>
            </a:solidFill>
            <a:round/>
            <a:headEnd type="none" w="med" len="med"/>
            <a:tailEnd type="triangle"/>
          </a:ln>
        </p:spPr>
      </p:cxnSp>
      <p:cxnSp>
        <p:nvCxnSpPr>
          <p:cNvPr id="151" name="Straight Arrow Connector 150">
            <a:extLst>
              <a:ext uri="{FF2B5EF4-FFF2-40B4-BE49-F238E27FC236}">
                <a16:creationId xmlns:a16="http://schemas.microsoft.com/office/drawing/2014/main" id="{35342E19-A033-403D-BEA3-DF12F042DC0A}"/>
              </a:ext>
            </a:extLst>
          </p:cNvPr>
          <p:cNvCxnSpPr>
            <a:cxnSpLocks/>
            <a:stCxn id="140" idx="2"/>
            <a:endCxn id="143" idx="0"/>
          </p:cNvCxnSpPr>
          <p:nvPr/>
        </p:nvCxnSpPr>
        <p:spPr bwMode="auto">
          <a:xfrm>
            <a:off x="1115060" y="2735097"/>
            <a:ext cx="1632" cy="127080"/>
          </a:xfrm>
          <a:prstGeom prst="straightConnector1">
            <a:avLst/>
          </a:prstGeom>
          <a:noFill/>
          <a:ln w="19050" algn="ctr">
            <a:solidFill>
              <a:schemeClr val="bg1">
                <a:lumMod val="75000"/>
              </a:schemeClr>
            </a:solidFill>
            <a:round/>
            <a:headEnd type="triangle"/>
            <a:tailEnd type="triangle"/>
          </a:ln>
        </p:spPr>
      </p:cxnSp>
      <p:cxnSp>
        <p:nvCxnSpPr>
          <p:cNvPr id="152" name="Connector: Elbow 151">
            <a:extLst>
              <a:ext uri="{FF2B5EF4-FFF2-40B4-BE49-F238E27FC236}">
                <a16:creationId xmlns:a16="http://schemas.microsoft.com/office/drawing/2014/main" id="{0A0F4381-423C-49C7-8DFF-4F3257536F55}"/>
              </a:ext>
            </a:extLst>
          </p:cNvPr>
          <p:cNvCxnSpPr>
            <a:cxnSpLocks/>
            <a:stCxn id="142" idx="3"/>
            <a:endCxn id="157" idx="1"/>
          </p:cNvCxnSpPr>
          <p:nvPr/>
        </p:nvCxnSpPr>
        <p:spPr bwMode="auto">
          <a:xfrm>
            <a:off x="364915" y="2238734"/>
            <a:ext cx="538679" cy="488778"/>
          </a:xfrm>
          <a:prstGeom prst="bentConnector3">
            <a:avLst>
              <a:gd name="adj1" fmla="val 50000"/>
            </a:avLst>
          </a:prstGeom>
          <a:noFill/>
          <a:ln w="19050" algn="ctr">
            <a:solidFill>
              <a:schemeClr val="bg1">
                <a:lumMod val="50000"/>
              </a:schemeClr>
            </a:solidFill>
            <a:round/>
            <a:headEnd type="none" w="med" len="med"/>
            <a:tailEnd type="triangle"/>
          </a:ln>
        </p:spPr>
      </p:cxnSp>
      <p:pic>
        <p:nvPicPr>
          <p:cNvPr id="153" name="Picture 152">
            <a:extLst>
              <a:ext uri="{FF2B5EF4-FFF2-40B4-BE49-F238E27FC236}">
                <a16:creationId xmlns:a16="http://schemas.microsoft.com/office/drawing/2014/main" id="{10DB72C7-60FD-4468-BFB9-5BDC35C762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5" y="2186494"/>
            <a:ext cx="187751" cy="161116"/>
          </a:xfrm>
          <a:prstGeom prst="rect">
            <a:avLst/>
          </a:prstGeom>
        </p:spPr>
      </p:pic>
      <p:pic>
        <p:nvPicPr>
          <p:cNvPr id="154" name="Picture 153">
            <a:extLst>
              <a:ext uri="{FF2B5EF4-FFF2-40B4-BE49-F238E27FC236}">
                <a16:creationId xmlns:a16="http://schemas.microsoft.com/office/drawing/2014/main" id="{E05BEC42-D800-4B2C-BC5C-1044B75913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97" y="2856277"/>
            <a:ext cx="84361" cy="116281"/>
          </a:xfrm>
          <a:prstGeom prst="rect">
            <a:avLst/>
          </a:prstGeom>
        </p:spPr>
      </p:pic>
      <p:pic>
        <p:nvPicPr>
          <p:cNvPr id="155" name="Picture 154">
            <a:extLst>
              <a:ext uri="{FF2B5EF4-FFF2-40B4-BE49-F238E27FC236}">
                <a16:creationId xmlns:a16="http://schemas.microsoft.com/office/drawing/2014/main" id="{F81F8885-F989-47F2-BD47-66D93E1CD8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309" y="2857929"/>
            <a:ext cx="84361" cy="116281"/>
          </a:xfrm>
          <a:prstGeom prst="rect">
            <a:avLst/>
          </a:prstGeom>
        </p:spPr>
      </p:pic>
      <p:sp>
        <p:nvSpPr>
          <p:cNvPr id="156" name="TextBox 155">
            <a:extLst>
              <a:ext uri="{FF2B5EF4-FFF2-40B4-BE49-F238E27FC236}">
                <a16:creationId xmlns:a16="http://schemas.microsoft.com/office/drawing/2014/main" id="{19F9A818-0076-48FE-AE85-3AE076297082}"/>
              </a:ext>
            </a:extLst>
          </p:cNvPr>
          <p:cNvSpPr txBox="1"/>
          <p:nvPr/>
        </p:nvSpPr>
        <p:spPr>
          <a:xfrm>
            <a:off x="998392" y="2317621"/>
            <a:ext cx="263330"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ea typeface="ＭＳ Ｐゴシック"/>
              </a:rPr>
              <a:t>Extract</a:t>
            </a:r>
          </a:p>
        </p:txBody>
      </p:sp>
      <p:sp>
        <p:nvSpPr>
          <p:cNvPr id="157" name="Rectangle 156">
            <a:extLst>
              <a:ext uri="{FF2B5EF4-FFF2-40B4-BE49-F238E27FC236}">
                <a16:creationId xmlns:a16="http://schemas.microsoft.com/office/drawing/2014/main" id="{F7FD5F08-3A19-4AE7-A891-5F7C5708FAB7}"/>
              </a:ext>
            </a:extLst>
          </p:cNvPr>
          <p:cNvSpPr/>
          <p:nvPr/>
        </p:nvSpPr>
        <p:spPr bwMode="auto">
          <a:xfrm>
            <a:off x="903594" y="2422061"/>
            <a:ext cx="427715" cy="610902"/>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158" name="Picture 6" descr="Image result for kafka">
            <a:extLst>
              <a:ext uri="{FF2B5EF4-FFF2-40B4-BE49-F238E27FC236}">
                <a16:creationId xmlns:a16="http://schemas.microsoft.com/office/drawing/2014/main" id="{80D5F2F9-6FE2-4E85-85AF-5BE4BE2C00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1739" y="2684567"/>
            <a:ext cx="214919" cy="18239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a:extLst>
              <a:ext uri="{FF2B5EF4-FFF2-40B4-BE49-F238E27FC236}">
                <a16:creationId xmlns:a16="http://schemas.microsoft.com/office/drawing/2014/main" id="{F9A56EDC-F275-4AEC-AAC3-0872E887FA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418" y="2688411"/>
            <a:ext cx="206986" cy="182394"/>
          </a:xfrm>
          <a:prstGeom prst="rect">
            <a:avLst/>
          </a:prstGeom>
        </p:spPr>
      </p:pic>
      <p:sp>
        <p:nvSpPr>
          <p:cNvPr id="160" name="TextBox 159">
            <a:extLst>
              <a:ext uri="{FF2B5EF4-FFF2-40B4-BE49-F238E27FC236}">
                <a16:creationId xmlns:a16="http://schemas.microsoft.com/office/drawing/2014/main" id="{94DBA66F-5100-4603-AB86-A3C5A9B6CB6F}"/>
              </a:ext>
            </a:extLst>
          </p:cNvPr>
          <p:cNvSpPr txBox="1"/>
          <p:nvPr/>
        </p:nvSpPr>
        <p:spPr>
          <a:xfrm>
            <a:off x="2140719" y="3003775"/>
            <a:ext cx="1035654" cy="242502"/>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ea typeface="ＭＳ Ｐゴシック"/>
              </a:rPr>
              <a:t>Common Ingest &amp; Data Processing Framework</a:t>
            </a:r>
          </a:p>
          <a:p>
            <a:pPr algn="ctr" defTabSz="514350" eaLnBrk="1" hangingPunct="1"/>
            <a:r>
              <a:rPr lang="en-US" sz="450" dirty="0">
                <a:solidFill>
                  <a:prstClr val="black"/>
                </a:solidFill>
                <a:latin typeface="Calibri"/>
                <a:ea typeface="ＭＳ Ｐゴシック"/>
              </a:rPr>
              <a:t>(HDInsight Compute Clusters)</a:t>
            </a:r>
          </a:p>
        </p:txBody>
      </p:sp>
      <p:sp>
        <p:nvSpPr>
          <p:cNvPr id="161" name="Rectangle 160">
            <a:extLst>
              <a:ext uri="{FF2B5EF4-FFF2-40B4-BE49-F238E27FC236}">
                <a16:creationId xmlns:a16="http://schemas.microsoft.com/office/drawing/2014/main" id="{243BEDA0-AAEE-48FD-AAFB-47ED85AECC79}"/>
              </a:ext>
            </a:extLst>
          </p:cNvPr>
          <p:cNvSpPr/>
          <p:nvPr/>
        </p:nvSpPr>
        <p:spPr bwMode="auto">
          <a:xfrm>
            <a:off x="3493730" y="3345012"/>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162" name="Picture 16" descr="Image result for hive">
            <a:extLst>
              <a:ext uri="{FF2B5EF4-FFF2-40B4-BE49-F238E27FC236}">
                <a16:creationId xmlns:a16="http://schemas.microsoft.com/office/drawing/2014/main" id="{16DC7CBE-566F-4541-A9CD-03059B41B3B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6485" y="3389698"/>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D1B836F5-0BE1-4538-8341-40C52D57D55B}"/>
              </a:ext>
            </a:extLst>
          </p:cNvPr>
          <p:cNvSpPr txBox="1"/>
          <p:nvPr/>
        </p:nvSpPr>
        <p:spPr>
          <a:xfrm>
            <a:off x="3163237" y="3428804"/>
            <a:ext cx="369117"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ea typeface="ＭＳ Ｐゴシック"/>
              </a:rPr>
              <a:t>Enriched </a:t>
            </a:r>
          </a:p>
        </p:txBody>
      </p:sp>
      <p:sp>
        <p:nvSpPr>
          <p:cNvPr id="164" name="Rectangle 163">
            <a:extLst>
              <a:ext uri="{FF2B5EF4-FFF2-40B4-BE49-F238E27FC236}">
                <a16:creationId xmlns:a16="http://schemas.microsoft.com/office/drawing/2014/main" id="{3B072A27-C59E-4584-BD5E-2E3DAD771568}"/>
              </a:ext>
            </a:extLst>
          </p:cNvPr>
          <p:cNvSpPr/>
          <p:nvPr/>
        </p:nvSpPr>
        <p:spPr bwMode="auto">
          <a:xfrm>
            <a:off x="4983188" y="3286209"/>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07" name="Rectangle 206">
            <a:extLst>
              <a:ext uri="{FF2B5EF4-FFF2-40B4-BE49-F238E27FC236}">
                <a16:creationId xmlns:a16="http://schemas.microsoft.com/office/drawing/2014/main" id="{71D16131-AAA5-47D2-9BC5-8801CC60E057}"/>
              </a:ext>
            </a:extLst>
          </p:cNvPr>
          <p:cNvSpPr/>
          <p:nvPr/>
        </p:nvSpPr>
        <p:spPr bwMode="auto">
          <a:xfrm>
            <a:off x="3421736" y="3160323"/>
            <a:ext cx="422216" cy="708980"/>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08" name="Rectangle 207">
            <a:extLst>
              <a:ext uri="{FF2B5EF4-FFF2-40B4-BE49-F238E27FC236}">
                <a16:creationId xmlns:a16="http://schemas.microsoft.com/office/drawing/2014/main" id="{3423DAB4-55CF-4946-8AA0-C97A4549D7A8}"/>
              </a:ext>
            </a:extLst>
          </p:cNvPr>
          <p:cNvSpPr/>
          <p:nvPr/>
        </p:nvSpPr>
        <p:spPr bwMode="auto">
          <a:xfrm>
            <a:off x="58722" y="3863065"/>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a typeface="ＭＳ Ｐゴシック"/>
            </a:endParaRPr>
          </a:p>
        </p:txBody>
      </p:sp>
      <p:sp>
        <p:nvSpPr>
          <p:cNvPr id="209" name="TextBox 208">
            <a:extLst>
              <a:ext uri="{FF2B5EF4-FFF2-40B4-BE49-F238E27FC236}">
                <a16:creationId xmlns:a16="http://schemas.microsoft.com/office/drawing/2014/main" id="{750B8430-98E9-4A7C-B4F8-32921535145D}"/>
              </a:ext>
            </a:extLst>
          </p:cNvPr>
          <p:cNvSpPr txBox="1"/>
          <p:nvPr/>
        </p:nvSpPr>
        <p:spPr>
          <a:xfrm>
            <a:off x="34047" y="3836608"/>
            <a:ext cx="382056" cy="155684"/>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ea typeface="ＭＳ Ｐゴシック"/>
              </a:rPr>
              <a:t>User Defined  Data Sets</a:t>
            </a:r>
          </a:p>
        </p:txBody>
      </p:sp>
      <p:sp>
        <p:nvSpPr>
          <p:cNvPr id="210" name="Rectangle 209">
            <a:extLst>
              <a:ext uri="{FF2B5EF4-FFF2-40B4-BE49-F238E27FC236}">
                <a16:creationId xmlns:a16="http://schemas.microsoft.com/office/drawing/2014/main" id="{E3D5FA20-ACF7-4ABF-BBB0-336F82525001}"/>
              </a:ext>
            </a:extLst>
          </p:cNvPr>
          <p:cNvSpPr/>
          <p:nvPr/>
        </p:nvSpPr>
        <p:spPr bwMode="auto">
          <a:xfrm>
            <a:off x="3490938" y="3603037"/>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211" name="Picture 16" descr="Image result for hive">
            <a:extLst>
              <a:ext uri="{FF2B5EF4-FFF2-40B4-BE49-F238E27FC236}">
                <a16:creationId xmlns:a16="http://schemas.microsoft.com/office/drawing/2014/main" id="{39D5A6A2-B3D9-4CC2-8930-8BC03644CB3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44787" y="3630662"/>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212" name="TextBox 211">
            <a:extLst>
              <a:ext uri="{FF2B5EF4-FFF2-40B4-BE49-F238E27FC236}">
                <a16:creationId xmlns:a16="http://schemas.microsoft.com/office/drawing/2014/main" id="{BB280C1E-9C99-40D0-9324-A54D09C47413}"/>
              </a:ext>
            </a:extLst>
          </p:cNvPr>
          <p:cNvSpPr txBox="1"/>
          <p:nvPr/>
        </p:nvSpPr>
        <p:spPr>
          <a:xfrm>
            <a:off x="3920050" y="2261080"/>
            <a:ext cx="661960" cy="181845"/>
          </a:xfrm>
          <a:prstGeom prst="rect">
            <a:avLst/>
          </a:prstGeom>
          <a:noFill/>
        </p:spPr>
        <p:txBody>
          <a:bodyPr wrap="square" lIns="0" tIns="0" rIns="0" bIns="0" rtlCol="0">
            <a:spAutoFit/>
          </a:bodyPr>
          <a:lstStyle/>
          <a:p>
            <a:pPr algn="ctr" defTabSz="514350" eaLnBrk="1" hangingPunct="1"/>
            <a:r>
              <a:rPr lang="en-US" sz="591" dirty="0">
                <a:solidFill>
                  <a:prstClr val="black"/>
                </a:solidFill>
                <a:latin typeface="Calibri"/>
                <a:ea typeface="ＭＳ Ｐゴシック"/>
              </a:rPr>
              <a:t>Tenant Data</a:t>
            </a:r>
          </a:p>
          <a:p>
            <a:pPr algn="ctr" defTabSz="514350" eaLnBrk="1" hangingPunct="1"/>
            <a:r>
              <a:rPr lang="en-US" sz="591" dirty="0">
                <a:solidFill>
                  <a:prstClr val="black"/>
                </a:solidFill>
                <a:latin typeface="Calibri"/>
                <a:ea typeface="ＭＳ Ｐゴシック"/>
              </a:rPr>
              <a:t> Mart/Store</a:t>
            </a:r>
          </a:p>
        </p:txBody>
      </p:sp>
      <p:sp>
        <p:nvSpPr>
          <p:cNvPr id="213" name="Rectangle 212">
            <a:extLst>
              <a:ext uri="{FF2B5EF4-FFF2-40B4-BE49-F238E27FC236}">
                <a16:creationId xmlns:a16="http://schemas.microsoft.com/office/drawing/2014/main" id="{16B68F0C-C983-4B57-BBD9-6E931B11A2D9}"/>
              </a:ext>
            </a:extLst>
          </p:cNvPr>
          <p:cNvSpPr/>
          <p:nvPr/>
        </p:nvSpPr>
        <p:spPr bwMode="auto">
          <a:xfrm>
            <a:off x="4986929" y="3102983"/>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14" name="TextBox 213">
            <a:extLst>
              <a:ext uri="{FF2B5EF4-FFF2-40B4-BE49-F238E27FC236}">
                <a16:creationId xmlns:a16="http://schemas.microsoft.com/office/drawing/2014/main" id="{0368243A-A42F-42F2-A070-85D0655BD5D1}"/>
              </a:ext>
            </a:extLst>
          </p:cNvPr>
          <p:cNvSpPr txBox="1"/>
          <p:nvPr/>
        </p:nvSpPr>
        <p:spPr>
          <a:xfrm>
            <a:off x="4942880" y="3120646"/>
            <a:ext cx="411684" cy="138499"/>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ea typeface="ＭＳ Ｐゴシック"/>
              </a:rPr>
              <a:t>Hive LLAP </a:t>
            </a:r>
          </a:p>
          <a:p>
            <a:pPr algn="ctr" defTabSz="514350" eaLnBrk="1" hangingPunct="1"/>
            <a:r>
              <a:rPr lang="en-US" sz="450" dirty="0">
                <a:solidFill>
                  <a:prstClr val="black"/>
                </a:solidFill>
                <a:latin typeface="Calibri"/>
                <a:ea typeface="ＭＳ Ｐゴシック"/>
              </a:rPr>
              <a:t>Cluster</a:t>
            </a:r>
          </a:p>
        </p:txBody>
      </p:sp>
      <p:cxnSp>
        <p:nvCxnSpPr>
          <p:cNvPr id="215" name="Connector: Elbow 214">
            <a:extLst>
              <a:ext uri="{FF2B5EF4-FFF2-40B4-BE49-F238E27FC236}">
                <a16:creationId xmlns:a16="http://schemas.microsoft.com/office/drawing/2014/main" id="{1DC849A1-1386-4247-A43C-DBF79310D4A0}"/>
              </a:ext>
            </a:extLst>
          </p:cNvPr>
          <p:cNvCxnSpPr>
            <a:cxnSpLocks/>
            <a:stCxn id="208" idx="3"/>
          </p:cNvCxnSpPr>
          <p:nvPr/>
        </p:nvCxnSpPr>
        <p:spPr bwMode="auto">
          <a:xfrm flipV="1">
            <a:off x="367929" y="3021082"/>
            <a:ext cx="848102" cy="986381"/>
          </a:xfrm>
          <a:prstGeom prst="bentConnector2">
            <a:avLst/>
          </a:prstGeom>
          <a:noFill/>
          <a:ln w="19050" algn="ctr">
            <a:solidFill>
              <a:schemeClr val="tx1">
                <a:lumMod val="50000"/>
                <a:lumOff val="50000"/>
              </a:schemeClr>
            </a:solidFill>
            <a:round/>
            <a:headEnd type="none" w="med" len="med"/>
            <a:tailEnd type="triangle"/>
          </a:ln>
        </p:spPr>
      </p:cxnSp>
      <p:sp>
        <p:nvSpPr>
          <p:cNvPr id="216" name="TextBox 215">
            <a:extLst>
              <a:ext uri="{FF2B5EF4-FFF2-40B4-BE49-F238E27FC236}">
                <a16:creationId xmlns:a16="http://schemas.microsoft.com/office/drawing/2014/main" id="{0D866F2E-A360-4F48-89C0-9D866BC7DD21}"/>
              </a:ext>
            </a:extLst>
          </p:cNvPr>
          <p:cNvSpPr txBox="1"/>
          <p:nvPr/>
        </p:nvSpPr>
        <p:spPr>
          <a:xfrm>
            <a:off x="4782905" y="3997475"/>
            <a:ext cx="826101" cy="311367"/>
          </a:xfrm>
          <a:prstGeom prst="rect">
            <a:avLst/>
          </a:prstGeom>
          <a:noFill/>
        </p:spPr>
        <p:txBody>
          <a:bodyPr wrap="square" lIns="0" tIns="0" rIns="0" bIns="0" rtlCol="0">
            <a:spAutoFit/>
          </a:bodyPr>
          <a:lstStyle/>
          <a:p>
            <a:pPr algn="ctr" defTabSz="514350" eaLnBrk="1" hangingPunct="1"/>
            <a:r>
              <a:rPr lang="en-US" sz="506" dirty="0">
                <a:solidFill>
                  <a:prstClr val="black"/>
                </a:solidFill>
                <a:latin typeface="Calibri"/>
                <a:ea typeface="ＭＳ Ｐゴシック"/>
              </a:rPr>
              <a:t>Authentication and Data Classification Based Security Policies</a:t>
            </a:r>
          </a:p>
          <a:p>
            <a:pPr algn="ctr" defTabSz="514350" eaLnBrk="1" hangingPunct="1"/>
            <a:r>
              <a:rPr lang="en-US" sz="506" dirty="0">
                <a:solidFill>
                  <a:prstClr val="black"/>
                </a:solidFill>
                <a:latin typeface="Calibri"/>
                <a:ea typeface="ＭＳ Ｐゴシック"/>
              </a:rPr>
              <a:t>(Security Central)</a:t>
            </a:r>
          </a:p>
        </p:txBody>
      </p:sp>
      <p:pic>
        <p:nvPicPr>
          <p:cNvPr id="218" name="Picture 217">
            <a:extLst>
              <a:ext uri="{FF2B5EF4-FFF2-40B4-BE49-F238E27FC236}">
                <a16:creationId xmlns:a16="http://schemas.microsoft.com/office/drawing/2014/main" id="{C5313211-0436-463C-99A6-6E584B16E5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7644" y="2452692"/>
            <a:ext cx="171151" cy="171151"/>
          </a:xfrm>
          <a:prstGeom prst="rect">
            <a:avLst/>
          </a:prstGeom>
        </p:spPr>
      </p:pic>
      <p:sp>
        <p:nvSpPr>
          <p:cNvPr id="219" name="TextBox 218">
            <a:extLst>
              <a:ext uri="{FF2B5EF4-FFF2-40B4-BE49-F238E27FC236}">
                <a16:creationId xmlns:a16="http://schemas.microsoft.com/office/drawing/2014/main" id="{833806D2-16E5-4AF5-A7A7-D243287F5275}"/>
              </a:ext>
            </a:extLst>
          </p:cNvPr>
          <p:cNvSpPr txBox="1"/>
          <p:nvPr/>
        </p:nvSpPr>
        <p:spPr>
          <a:xfrm>
            <a:off x="2401338" y="2459233"/>
            <a:ext cx="824092" cy="95282"/>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ea typeface="ＭＳ Ｐゴシック"/>
              </a:rPr>
              <a:t>Ingest and transform</a:t>
            </a:r>
          </a:p>
        </p:txBody>
      </p:sp>
      <p:sp>
        <p:nvSpPr>
          <p:cNvPr id="220" name="TextBox 219">
            <a:extLst>
              <a:ext uri="{FF2B5EF4-FFF2-40B4-BE49-F238E27FC236}">
                <a16:creationId xmlns:a16="http://schemas.microsoft.com/office/drawing/2014/main" id="{B71B1F9F-A4CB-4794-BD4A-56A3821A7CAC}"/>
              </a:ext>
            </a:extLst>
          </p:cNvPr>
          <p:cNvSpPr txBox="1"/>
          <p:nvPr/>
        </p:nvSpPr>
        <p:spPr>
          <a:xfrm>
            <a:off x="3445395" y="3176919"/>
            <a:ext cx="437340" cy="190565"/>
          </a:xfrm>
          <a:prstGeom prst="rect">
            <a:avLst/>
          </a:prstGeom>
          <a:noFill/>
        </p:spPr>
        <p:txBody>
          <a:bodyPr wrap="square" lIns="0" tIns="0" rIns="0" bIns="0" rtlCol="0">
            <a:spAutoFit/>
          </a:bodyPr>
          <a:lstStyle/>
          <a:p>
            <a:pPr defTabSz="514350" eaLnBrk="1" hangingPunct="1"/>
            <a:r>
              <a:rPr lang="en-US" sz="619" dirty="0">
                <a:solidFill>
                  <a:prstClr val="black"/>
                </a:solidFill>
                <a:latin typeface="Calibri"/>
                <a:ea typeface="ＭＳ Ｐゴシック"/>
              </a:rPr>
              <a:t>Foundation</a:t>
            </a:r>
          </a:p>
          <a:p>
            <a:pPr defTabSz="514350" eaLnBrk="1" hangingPunct="1"/>
            <a:r>
              <a:rPr lang="en-US" sz="619" dirty="0">
                <a:solidFill>
                  <a:prstClr val="black"/>
                </a:solidFill>
                <a:latin typeface="Calibri"/>
                <a:ea typeface="ＭＳ Ｐゴシック"/>
              </a:rPr>
              <a:t>Data Stores</a:t>
            </a:r>
          </a:p>
        </p:txBody>
      </p:sp>
      <p:sp>
        <p:nvSpPr>
          <p:cNvPr id="221" name="TextBox 220">
            <a:extLst>
              <a:ext uri="{FF2B5EF4-FFF2-40B4-BE49-F238E27FC236}">
                <a16:creationId xmlns:a16="http://schemas.microsoft.com/office/drawing/2014/main" id="{8B78C284-CB14-4B99-BE5E-A374549BE963}"/>
              </a:ext>
            </a:extLst>
          </p:cNvPr>
          <p:cNvSpPr txBox="1"/>
          <p:nvPr/>
        </p:nvSpPr>
        <p:spPr>
          <a:xfrm>
            <a:off x="4954208" y="3818030"/>
            <a:ext cx="656125"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DAU Toolkit</a:t>
            </a:r>
          </a:p>
        </p:txBody>
      </p:sp>
      <p:sp>
        <p:nvSpPr>
          <p:cNvPr id="222" name="TextBox 221">
            <a:extLst>
              <a:ext uri="{FF2B5EF4-FFF2-40B4-BE49-F238E27FC236}">
                <a16:creationId xmlns:a16="http://schemas.microsoft.com/office/drawing/2014/main" id="{65C4AE2F-4AA9-4BDD-8E1D-1F230B846E6B}"/>
              </a:ext>
            </a:extLst>
          </p:cNvPr>
          <p:cNvSpPr txBox="1"/>
          <p:nvPr/>
        </p:nvSpPr>
        <p:spPr>
          <a:xfrm>
            <a:off x="3197933" y="3675375"/>
            <a:ext cx="293513" cy="86627"/>
          </a:xfrm>
          <a:prstGeom prst="rect">
            <a:avLst/>
          </a:prstGeom>
          <a:noFill/>
        </p:spPr>
        <p:txBody>
          <a:bodyPr wrap="square" lIns="0" tIns="0" rIns="0" bIns="0" rtlCol="0">
            <a:spAutoFit/>
          </a:bodyPr>
          <a:lstStyle/>
          <a:p>
            <a:pPr algn="ctr" defTabSz="514350" eaLnBrk="1" hangingPunct="1"/>
            <a:r>
              <a:rPr lang="en-US" sz="563" dirty="0">
                <a:solidFill>
                  <a:prstClr val="black"/>
                </a:solidFill>
                <a:latin typeface="Calibri"/>
                <a:ea typeface="ＭＳ Ｐゴシック"/>
              </a:rPr>
              <a:t>Refined</a:t>
            </a:r>
          </a:p>
        </p:txBody>
      </p:sp>
      <p:sp>
        <p:nvSpPr>
          <p:cNvPr id="223" name="Rectangle 222">
            <a:extLst>
              <a:ext uri="{FF2B5EF4-FFF2-40B4-BE49-F238E27FC236}">
                <a16:creationId xmlns:a16="http://schemas.microsoft.com/office/drawing/2014/main" id="{41B67CD9-69AA-4CF3-8BC9-3B8556FE73B1}"/>
              </a:ext>
            </a:extLst>
          </p:cNvPr>
          <p:cNvSpPr/>
          <p:nvPr/>
        </p:nvSpPr>
        <p:spPr bwMode="auto">
          <a:xfrm>
            <a:off x="4942881" y="3067196"/>
            <a:ext cx="416093" cy="439526"/>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cxnSp>
        <p:nvCxnSpPr>
          <p:cNvPr id="224" name="Straight Arrow Connector 223">
            <a:extLst>
              <a:ext uri="{FF2B5EF4-FFF2-40B4-BE49-F238E27FC236}">
                <a16:creationId xmlns:a16="http://schemas.microsoft.com/office/drawing/2014/main" id="{6FAA3344-DB76-4029-918D-C7DF8EA4AF54}"/>
              </a:ext>
            </a:extLst>
          </p:cNvPr>
          <p:cNvCxnSpPr>
            <a:cxnSpLocks/>
            <a:stCxn id="164" idx="2"/>
            <a:endCxn id="138" idx="0"/>
          </p:cNvCxnSpPr>
          <p:nvPr/>
        </p:nvCxnSpPr>
        <p:spPr bwMode="auto">
          <a:xfrm flipH="1">
            <a:off x="5148436" y="3454270"/>
            <a:ext cx="287" cy="313184"/>
          </a:xfrm>
          <a:prstGeom prst="straightConnector1">
            <a:avLst/>
          </a:prstGeom>
          <a:noFill/>
          <a:ln w="19050" algn="ctr">
            <a:solidFill>
              <a:schemeClr val="bg1">
                <a:lumMod val="50000"/>
              </a:schemeClr>
            </a:solidFill>
            <a:round/>
            <a:headEnd type="triangle" w="med" len="med"/>
            <a:tailEnd type="triangle" w="med" len="med"/>
          </a:ln>
        </p:spPr>
      </p:cxnSp>
      <p:cxnSp>
        <p:nvCxnSpPr>
          <p:cNvPr id="225" name="Straight Connector 224">
            <a:extLst>
              <a:ext uri="{FF2B5EF4-FFF2-40B4-BE49-F238E27FC236}">
                <a16:creationId xmlns:a16="http://schemas.microsoft.com/office/drawing/2014/main" id="{E0D6A3A5-5237-458E-A73C-FFF482D7108D}"/>
              </a:ext>
            </a:extLst>
          </p:cNvPr>
          <p:cNvCxnSpPr>
            <a:cxnSpLocks/>
          </p:cNvCxnSpPr>
          <p:nvPr/>
        </p:nvCxnSpPr>
        <p:spPr bwMode="auto">
          <a:xfrm>
            <a:off x="3562700" y="2688352"/>
            <a:ext cx="0" cy="475868"/>
          </a:xfrm>
          <a:prstGeom prst="line">
            <a:avLst/>
          </a:prstGeom>
          <a:noFill/>
          <a:ln w="19050" algn="ctr">
            <a:solidFill>
              <a:srgbClr val="FFC000"/>
            </a:solidFill>
            <a:round/>
            <a:headEnd type="none" w="med" len="med"/>
            <a:tailEnd type="triangle"/>
          </a:ln>
        </p:spPr>
      </p:cxnSp>
      <p:sp>
        <p:nvSpPr>
          <p:cNvPr id="227" name="Cube 226">
            <a:extLst>
              <a:ext uri="{FF2B5EF4-FFF2-40B4-BE49-F238E27FC236}">
                <a16:creationId xmlns:a16="http://schemas.microsoft.com/office/drawing/2014/main" id="{A4650273-141B-4E2C-BFE2-BC69D75BF0EB}"/>
              </a:ext>
            </a:extLst>
          </p:cNvPr>
          <p:cNvSpPr/>
          <p:nvPr/>
        </p:nvSpPr>
        <p:spPr bwMode="auto">
          <a:xfrm>
            <a:off x="1557073" y="2190085"/>
            <a:ext cx="70127" cy="345908"/>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28" name="Cube 227">
            <a:extLst>
              <a:ext uri="{FF2B5EF4-FFF2-40B4-BE49-F238E27FC236}">
                <a16:creationId xmlns:a16="http://schemas.microsoft.com/office/drawing/2014/main" id="{46ACBA6F-E86D-4411-8940-8E789D95860B}"/>
              </a:ext>
            </a:extLst>
          </p:cNvPr>
          <p:cNvSpPr/>
          <p:nvPr/>
        </p:nvSpPr>
        <p:spPr bwMode="auto">
          <a:xfrm>
            <a:off x="1821636" y="2190085"/>
            <a:ext cx="70127" cy="345908"/>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29" name="Rectangle 228">
            <a:extLst>
              <a:ext uri="{FF2B5EF4-FFF2-40B4-BE49-F238E27FC236}">
                <a16:creationId xmlns:a16="http://schemas.microsoft.com/office/drawing/2014/main" id="{E0FCCB2D-A397-4C17-99F3-CD86753DEDA5}"/>
              </a:ext>
            </a:extLst>
          </p:cNvPr>
          <p:cNvSpPr/>
          <p:nvPr/>
        </p:nvSpPr>
        <p:spPr bwMode="auto">
          <a:xfrm>
            <a:off x="2062826" y="1686800"/>
            <a:ext cx="711207" cy="20198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30" name="TextBox 229">
            <a:extLst>
              <a:ext uri="{FF2B5EF4-FFF2-40B4-BE49-F238E27FC236}">
                <a16:creationId xmlns:a16="http://schemas.microsoft.com/office/drawing/2014/main" id="{057E672C-2A63-447E-A656-80E65985517F}"/>
              </a:ext>
            </a:extLst>
          </p:cNvPr>
          <p:cNvSpPr txBox="1"/>
          <p:nvPr/>
        </p:nvSpPr>
        <p:spPr>
          <a:xfrm>
            <a:off x="2617048" y="1566232"/>
            <a:ext cx="718313" cy="86627"/>
          </a:xfrm>
          <a:prstGeom prst="rect">
            <a:avLst/>
          </a:prstGeom>
          <a:noFill/>
        </p:spPr>
        <p:txBody>
          <a:bodyPr wrap="square" lIns="0" tIns="0" rIns="0" bIns="0" rtlCol="0">
            <a:spAutoFit/>
          </a:bodyPr>
          <a:lstStyle/>
          <a:p>
            <a:pPr defTabSz="514350" eaLnBrk="1" hangingPunct="1"/>
            <a:r>
              <a:rPr lang="en-US" sz="563" dirty="0">
                <a:solidFill>
                  <a:prstClr val="black"/>
                </a:solidFill>
                <a:latin typeface="Calibri"/>
                <a:ea typeface="ＭＳ Ｐゴシック"/>
              </a:rPr>
              <a:t>ACS/AKS Kubernetes</a:t>
            </a:r>
          </a:p>
        </p:txBody>
      </p:sp>
      <p:sp>
        <p:nvSpPr>
          <p:cNvPr id="231" name="Rectangle 230">
            <a:extLst>
              <a:ext uri="{FF2B5EF4-FFF2-40B4-BE49-F238E27FC236}">
                <a16:creationId xmlns:a16="http://schemas.microsoft.com/office/drawing/2014/main" id="{093623C1-8336-49FE-9838-496ABDCB3223}"/>
              </a:ext>
            </a:extLst>
          </p:cNvPr>
          <p:cNvSpPr/>
          <p:nvPr/>
        </p:nvSpPr>
        <p:spPr bwMode="auto">
          <a:xfrm>
            <a:off x="2808651" y="1691359"/>
            <a:ext cx="426714" cy="1974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232" name="Picture 231">
            <a:extLst>
              <a:ext uri="{FF2B5EF4-FFF2-40B4-BE49-F238E27FC236}">
                <a16:creationId xmlns:a16="http://schemas.microsoft.com/office/drawing/2014/main" id="{6A78F018-2BDA-4CE9-8AC0-406680322B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04054" y="1735359"/>
            <a:ext cx="144349" cy="119831"/>
          </a:xfrm>
          <a:prstGeom prst="rect">
            <a:avLst/>
          </a:prstGeom>
          <a:ln>
            <a:noFill/>
          </a:ln>
        </p:spPr>
      </p:pic>
      <p:cxnSp>
        <p:nvCxnSpPr>
          <p:cNvPr id="233" name="Straight Connector 232">
            <a:extLst>
              <a:ext uri="{FF2B5EF4-FFF2-40B4-BE49-F238E27FC236}">
                <a16:creationId xmlns:a16="http://schemas.microsoft.com/office/drawing/2014/main" id="{5287B64F-7B90-4774-B48B-54F45F481BAD}"/>
              </a:ext>
            </a:extLst>
          </p:cNvPr>
          <p:cNvCxnSpPr>
            <a:cxnSpLocks/>
            <a:stCxn id="229" idx="2"/>
          </p:cNvCxnSpPr>
          <p:nvPr/>
        </p:nvCxnSpPr>
        <p:spPr bwMode="auto">
          <a:xfrm>
            <a:off x="2418429" y="1888786"/>
            <a:ext cx="0" cy="528668"/>
          </a:xfrm>
          <a:prstGeom prst="line">
            <a:avLst/>
          </a:prstGeom>
          <a:noFill/>
          <a:ln w="19050" algn="ctr">
            <a:solidFill>
              <a:schemeClr val="bg1">
                <a:lumMod val="50000"/>
              </a:schemeClr>
            </a:solidFill>
            <a:round/>
            <a:headEnd type="triangle" w="med" len="med"/>
            <a:tailEnd type="triangle" w="med" len="med"/>
          </a:ln>
        </p:spPr>
      </p:cxnSp>
      <p:cxnSp>
        <p:nvCxnSpPr>
          <p:cNvPr id="234" name="Straight Connector 233">
            <a:extLst>
              <a:ext uri="{FF2B5EF4-FFF2-40B4-BE49-F238E27FC236}">
                <a16:creationId xmlns:a16="http://schemas.microsoft.com/office/drawing/2014/main" id="{E344258A-0907-44CC-823D-C159F613002E}"/>
              </a:ext>
            </a:extLst>
          </p:cNvPr>
          <p:cNvCxnSpPr>
            <a:cxnSpLocks/>
          </p:cNvCxnSpPr>
          <p:nvPr/>
        </p:nvCxnSpPr>
        <p:spPr bwMode="auto">
          <a:xfrm>
            <a:off x="2981613" y="1913383"/>
            <a:ext cx="0" cy="508376"/>
          </a:xfrm>
          <a:prstGeom prst="line">
            <a:avLst/>
          </a:prstGeom>
          <a:noFill/>
          <a:ln w="19050" algn="ctr">
            <a:solidFill>
              <a:schemeClr val="tx1">
                <a:lumMod val="50000"/>
                <a:lumOff val="50000"/>
              </a:schemeClr>
            </a:solidFill>
            <a:round/>
            <a:headEnd type="triangle" w="med" len="med"/>
            <a:tailEnd type="triangle" w="med" len="med"/>
          </a:ln>
        </p:spPr>
      </p:cxnSp>
      <p:pic>
        <p:nvPicPr>
          <p:cNvPr id="235" name="Picture 234">
            <a:extLst>
              <a:ext uri="{FF2B5EF4-FFF2-40B4-BE49-F238E27FC236}">
                <a16:creationId xmlns:a16="http://schemas.microsoft.com/office/drawing/2014/main" id="{2C0322AF-A2A9-4CE0-B110-B28083E41E0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960" y="1619930"/>
            <a:ext cx="166683" cy="160838"/>
          </a:xfrm>
          <a:prstGeom prst="rect">
            <a:avLst/>
          </a:prstGeom>
        </p:spPr>
      </p:pic>
      <p:pic>
        <p:nvPicPr>
          <p:cNvPr id="236" name="Picture 235">
            <a:extLst>
              <a:ext uri="{FF2B5EF4-FFF2-40B4-BE49-F238E27FC236}">
                <a16:creationId xmlns:a16="http://schemas.microsoft.com/office/drawing/2014/main" id="{0F92BD2A-8D0E-42B1-A022-A81AA09EE2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30" y="4017224"/>
            <a:ext cx="84361" cy="116281"/>
          </a:xfrm>
          <a:prstGeom prst="rect">
            <a:avLst/>
          </a:prstGeom>
        </p:spPr>
      </p:pic>
      <p:pic>
        <p:nvPicPr>
          <p:cNvPr id="237" name="Picture 236">
            <a:extLst>
              <a:ext uri="{FF2B5EF4-FFF2-40B4-BE49-F238E27FC236}">
                <a16:creationId xmlns:a16="http://schemas.microsoft.com/office/drawing/2014/main" id="{BEFA0974-3F66-4564-B6D6-2794359A55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40" y="4018877"/>
            <a:ext cx="84361" cy="116281"/>
          </a:xfrm>
          <a:prstGeom prst="rect">
            <a:avLst/>
          </a:prstGeom>
        </p:spPr>
      </p:pic>
      <p:sp>
        <p:nvSpPr>
          <p:cNvPr id="238" name="TextBox 237">
            <a:extLst>
              <a:ext uri="{FF2B5EF4-FFF2-40B4-BE49-F238E27FC236}">
                <a16:creationId xmlns:a16="http://schemas.microsoft.com/office/drawing/2014/main" id="{6A96E00A-E248-4180-9FF8-263E045A3B19}"/>
              </a:ext>
            </a:extLst>
          </p:cNvPr>
          <p:cNvSpPr txBox="1"/>
          <p:nvPr/>
        </p:nvSpPr>
        <p:spPr>
          <a:xfrm>
            <a:off x="4998752" y="3335911"/>
            <a:ext cx="315508"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Hiveserver 2</a:t>
            </a:r>
          </a:p>
        </p:txBody>
      </p:sp>
      <p:sp>
        <p:nvSpPr>
          <p:cNvPr id="239" name="TextBox 238">
            <a:extLst>
              <a:ext uri="{FF2B5EF4-FFF2-40B4-BE49-F238E27FC236}">
                <a16:creationId xmlns:a16="http://schemas.microsoft.com/office/drawing/2014/main" id="{E48E644F-D44C-4A1D-B4A7-CAC4862F3136}"/>
              </a:ext>
            </a:extLst>
          </p:cNvPr>
          <p:cNvSpPr txBox="1"/>
          <p:nvPr/>
        </p:nvSpPr>
        <p:spPr>
          <a:xfrm>
            <a:off x="85584" y="1500597"/>
            <a:ext cx="513871"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ea typeface="ＭＳ Ｐゴシック"/>
              </a:rPr>
              <a:t>Events/API</a:t>
            </a:r>
          </a:p>
        </p:txBody>
      </p:sp>
      <p:pic>
        <p:nvPicPr>
          <p:cNvPr id="240" name="Picture 10" descr="Image result for azure API App">
            <a:extLst>
              <a:ext uri="{FF2B5EF4-FFF2-40B4-BE49-F238E27FC236}">
                <a16:creationId xmlns:a16="http://schemas.microsoft.com/office/drawing/2014/main" id="{31120D7C-0DFB-49E3-8B5C-D7D2F6C6299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49482" y="1723019"/>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12" descr="Image result for azure web app">
            <a:extLst>
              <a:ext uri="{FF2B5EF4-FFF2-40B4-BE49-F238E27FC236}">
                <a16:creationId xmlns:a16="http://schemas.microsoft.com/office/drawing/2014/main" id="{566464F5-0CB2-44C9-8667-4403F0513FC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9947" y="1730198"/>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242" name="TextBox 241">
            <a:extLst>
              <a:ext uri="{FF2B5EF4-FFF2-40B4-BE49-F238E27FC236}">
                <a16:creationId xmlns:a16="http://schemas.microsoft.com/office/drawing/2014/main" id="{4C26650B-C24B-4FCF-9409-1158A5BB10EE}"/>
              </a:ext>
            </a:extLst>
          </p:cNvPr>
          <p:cNvSpPr txBox="1"/>
          <p:nvPr/>
        </p:nvSpPr>
        <p:spPr>
          <a:xfrm>
            <a:off x="3168921" y="1881352"/>
            <a:ext cx="687959"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Azure API &amp; Web App</a:t>
            </a:r>
          </a:p>
        </p:txBody>
      </p:sp>
      <p:pic>
        <p:nvPicPr>
          <p:cNvPr id="243" name="Picture 14" descr="Image result for Azure AKS">
            <a:extLst>
              <a:ext uri="{FF2B5EF4-FFF2-40B4-BE49-F238E27FC236}">
                <a16:creationId xmlns:a16="http://schemas.microsoft.com/office/drawing/2014/main" id="{434DFE13-F542-41B1-92F8-31533D8460E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68861" y="1556169"/>
            <a:ext cx="176197" cy="146665"/>
          </a:xfrm>
          <a:prstGeom prst="rect">
            <a:avLst/>
          </a:prstGeom>
          <a:noFill/>
          <a:extLst>
            <a:ext uri="{909E8E84-426E-40DD-AFC4-6F175D3DCCD1}">
              <a14:hiddenFill xmlns:a14="http://schemas.microsoft.com/office/drawing/2010/main">
                <a:solidFill>
                  <a:srgbClr val="FFFFFF"/>
                </a:solidFill>
              </a14:hiddenFill>
            </a:ext>
          </a:extLst>
        </p:spPr>
      </p:pic>
      <p:sp>
        <p:nvSpPr>
          <p:cNvPr id="244" name="Rectangle 243">
            <a:extLst>
              <a:ext uri="{FF2B5EF4-FFF2-40B4-BE49-F238E27FC236}">
                <a16:creationId xmlns:a16="http://schemas.microsoft.com/office/drawing/2014/main" id="{8CF5062A-2445-4C45-9EEA-27DE0D8BF7BC}"/>
              </a:ext>
            </a:extLst>
          </p:cNvPr>
          <p:cNvSpPr/>
          <p:nvPr/>
        </p:nvSpPr>
        <p:spPr bwMode="auto">
          <a:xfrm>
            <a:off x="58722" y="3273761"/>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prstClr val="black"/>
              </a:solidFill>
              <a:latin typeface="Calibri"/>
              <a:ea typeface="ＭＳ Ｐゴシック"/>
            </a:endParaRPr>
          </a:p>
        </p:txBody>
      </p:sp>
      <p:pic>
        <p:nvPicPr>
          <p:cNvPr id="245" name="Picture 244">
            <a:extLst>
              <a:ext uri="{FF2B5EF4-FFF2-40B4-BE49-F238E27FC236}">
                <a16:creationId xmlns:a16="http://schemas.microsoft.com/office/drawing/2014/main" id="{4733E97C-5F48-43D3-A00D-8D7F683960BB}"/>
              </a:ext>
            </a:extLst>
          </p:cNvPr>
          <p:cNvPicPr>
            <a:picLocks noChangeAspect="1"/>
          </p:cNvPicPr>
          <p:nvPr/>
        </p:nvPicPr>
        <p:blipFill>
          <a:blip r:embed="rId16"/>
          <a:stretch>
            <a:fillRect/>
          </a:stretch>
        </p:blipFill>
        <p:spPr>
          <a:xfrm>
            <a:off x="117225" y="3349411"/>
            <a:ext cx="183559" cy="202265"/>
          </a:xfrm>
          <a:prstGeom prst="rect">
            <a:avLst/>
          </a:prstGeom>
        </p:spPr>
      </p:pic>
      <p:sp>
        <p:nvSpPr>
          <p:cNvPr id="246" name="TextBox 245">
            <a:extLst>
              <a:ext uri="{FF2B5EF4-FFF2-40B4-BE49-F238E27FC236}">
                <a16:creationId xmlns:a16="http://schemas.microsoft.com/office/drawing/2014/main" id="{C5BBC6B6-0A17-48AB-981E-8B58CEC222FE}"/>
              </a:ext>
            </a:extLst>
          </p:cNvPr>
          <p:cNvSpPr txBox="1"/>
          <p:nvPr/>
        </p:nvSpPr>
        <p:spPr>
          <a:xfrm>
            <a:off x="65060" y="3268102"/>
            <a:ext cx="362180" cy="77842"/>
          </a:xfrm>
          <a:prstGeom prst="rect">
            <a:avLst/>
          </a:prstGeom>
          <a:noFill/>
        </p:spPr>
        <p:txBody>
          <a:bodyPr wrap="square" lIns="0" tIns="0" rIns="0" bIns="0" rtlCol="0">
            <a:spAutoFit/>
          </a:bodyPr>
          <a:lstStyle/>
          <a:p>
            <a:pPr defTabSz="514350" eaLnBrk="1" hangingPunct="1"/>
            <a:r>
              <a:rPr lang="en-US" sz="506" dirty="0">
                <a:solidFill>
                  <a:prstClr val="black"/>
                </a:solidFill>
                <a:latin typeface="Calibri"/>
                <a:ea typeface="ＭＳ Ｐゴシック"/>
              </a:rPr>
              <a:t>GoldenGate</a:t>
            </a:r>
          </a:p>
        </p:txBody>
      </p:sp>
      <p:cxnSp>
        <p:nvCxnSpPr>
          <p:cNvPr id="247" name="Straight Arrow Connector 246">
            <a:extLst>
              <a:ext uri="{FF2B5EF4-FFF2-40B4-BE49-F238E27FC236}">
                <a16:creationId xmlns:a16="http://schemas.microsoft.com/office/drawing/2014/main" id="{1D2EDCA7-2811-48B5-A7B7-7251FB4FAA62}"/>
              </a:ext>
            </a:extLst>
          </p:cNvPr>
          <p:cNvCxnSpPr/>
          <p:nvPr/>
        </p:nvCxnSpPr>
        <p:spPr bwMode="auto">
          <a:xfrm>
            <a:off x="378659" y="2898125"/>
            <a:ext cx="524936" cy="0"/>
          </a:xfrm>
          <a:prstGeom prst="straightConnector1">
            <a:avLst/>
          </a:prstGeom>
          <a:noFill/>
          <a:ln w="19050" algn="ctr">
            <a:solidFill>
              <a:schemeClr val="tx1">
                <a:lumMod val="50000"/>
                <a:lumOff val="50000"/>
              </a:schemeClr>
            </a:solidFill>
            <a:round/>
            <a:headEnd type="none" w="med" len="med"/>
            <a:tailEnd type="triangle"/>
          </a:ln>
        </p:spPr>
      </p:cxnSp>
      <p:cxnSp>
        <p:nvCxnSpPr>
          <p:cNvPr id="248" name="Connector: Elbow 247">
            <a:extLst>
              <a:ext uri="{FF2B5EF4-FFF2-40B4-BE49-F238E27FC236}">
                <a16:creationId xmlns:a16="http://schemas.microsoft.com/office/drawing/2014/main" id="{E25802FF-473E-42CD-8CC4-8E3E65A4EDA8}"/>
              </a:ext>
            </a:extLst>
          </p:cNvPr>
          <p:cNvCxnSpPr>
            <a:cxnSpLocks/>
            <a:stCxn id="244" idx="3"/>
          </p:cNvCxnSpPr>
          <p:nvPr/>
        </p:nvCxnSpPr>
        <p:spPr bwMode="auto">
          <a:xfrm flipV="1">
            <a:off x="367930" y="3040951"/>
            <a:ext cx="641200" cy="377207"/>
          </a:xfrm>
          <a:prstGeom prst="bentConnector3">
            <a:avLst>
              <a:gd name="adj1" fmla="val 100907"/>
            </a:avLst>
          </a:prstGeom>
          <a:noFill/>
          <a:ln w="19050" algn="ctr">
            <a:solidFill>
              <a:schemeClr val="tx1">
                <a:lumMod val="50000"/>
                <a:lumOff val="50000"/>
              </a:schemeClr>
            </a:solidFill>
            <a:round/>
            <a:headEnd type="none" w="med" len="med"/>
            <a:tailEnd type="triangle"/>
          </a:ln>
        </p:spPr>
      </p:cxnSp>
      <p:pic>
        <p:nvPicPr>
          <p:cNvPr id="249" name="Picture 2" descr="Image result for hazelcast">
            <a:extLst>
              <a:ext uri="{FF2B5EF4-FFF2-40B4-BE49-F238E27FC236}">
                <a16:creationId xmlns:a16="http://schemas.microsoft.com/office/drawing/2014/main" id="{AAF5B5CA-3313-43C2-BB5B-BEE826F7C13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44904" y="17155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250" name="Rectangle 249">
            <a:extLst>
              <a:ext uri="{FF2B5EF4-FFF2-40B4-BE49-F238E27FC236}">
                <a16:creationId xmlns:a16="http://schemas.microsoft.com/office/drawing/2014/main" id="{3B77C7F3-E0F3-47D9-B226-B5A75DF84497}"/>
              </a:ext>
            </a:extLst>
          </p:cNvPr>
          <p:cNvSpPr/>
          <p:nvPr/>
        </p:nvSpPr>
        <p:spPr bwMode="auto">
          <a:xfrm>
            <a:off x="6307238" y="3286208"/>
            <a:ext cx="370581" cy="984698"/>
          </a:xfrm>
          <a:prstGeom prst="rect">
            <a:avLst/>
          </a:prstGeom>
          <a:solidFill>
            <a:srgbClr val="EAEAEA"/>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251" name="Picture 250">
            <a:extLst>
              <a:ext uri="{FF2B5EF4-FFF2-40B4-BE49-F238E27FC236}">
                <a16:creationId xmlns:a16="http://schemas.microsoft.com/office/drawing/2014/main" id="{1700C779-CEAA-48D3-84CC-9311A12626C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252" name="Picture 251">
            <a:extLst>
              <a:ext uri="{FF2B5EF4-FFF2-40B4-BE49-F238E27FC236}">
                <a16:creationId xmlns:a16="http://schemas.microsoft.com/office/drawing/2014/main" id="{79A6BAB6-8850-4B07-8E13-4ACA8FD46F0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253" name="Picture 252">
            <a:extLst>
              <a:ext uri="{FF2B5EF4-FFF2-40B4-BE49-F238E27FC236}">
                <a16:creationId xmlns:a16="http://schemas.microsoft.com/office/drawing/2014/main" id="{1B1B1003-E828-4DA0-86A4-2419D80F569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254" name="TextBox 253">
            <a:extLst>
              <a:ext uri="{FF2B5EF4-FFF2-40B4-BE49-F238E27FC236}">
                <a16:creationId xmlns:a16="http://schemas.microsoft.com/office/drawing/2014/main" id="{04CF98A6-9ACA-4727-89EA-E53AD829888D}"/>
              </a:ext>
            </a:extLst>
          </p:cNvPr>
          <p:cNvSpPr txBox="1"/>
          <p:nvPr/>
        </p:nvSpPr>
        <p:spPr>
          <a:xfrm>
            <a:off x="6248835" y="3204724"/>
            <a:ext cx="544106"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Alerts &amp; Notifications</a:t>
            </a:r>
          </a:p>
        </p:txBody>
      </p:sp>
      <p:sp>
        <p:nvSpPr>
          <p:cNvPr id="255" name="Arrow: Striped Right 254">
            <a:extLst>
              <a:ext uri="{FF2B5EF4-FFF2-40B4-BE49-F238E27FC236}">
                <a16:creationId xmlns:a16="http://schemas.microsoft.com/office/drawing/2014/main" id="{18DFC299-689C-4BE4-A3B8-F5B1143F156A}"/>
              </a:ext>
            </a:extLst>
          </p:cNvPr>
          <p:cNvSpPr/>
          <p:nvPr/>
        </p:nvSpPr>
        <p:spPr bwMode="auto">
          <a:xfrm>
            <a:off x="6096582" y="3680994"/>
            <a:ext cx="196671" cy="177352"/>
          </a:xfrm>
          <a:prstGeom prst="stripedRightArrow">
            <a:avLst/>
          </a:prstGeom>
          <a:solidFill>
            <a:srgbClr val="EAEAEA"/>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cxnSp>
        <p:nvCxnSpPr>
          <p:cNvPr id="256" name="Connector: Elbow 255">
            <a:extLst>
              <a:ext uri="{FF2B5EF4-FFF2-40B4-BE49-F238E27FC236}">
                <a16:creationId xmlns:a16="http://schemas.microsoft.com/office/drawing/2014/main" id="{CC41BB2C-7A35-483A-A4BF-977A28E16EA0}"/>
              </a:ext>
            </a:extLst>
          </p:cNvPr>
          <p:cNvCxnSpPr>
            <a:cxnSpLocks/>
            <a:stCxn id="266" idx="3"/>
            <a:endCxn id="223" idx="1"/>
          </p:cNvCxnSpPr>
          <p:nvPr/>
        </p:nvCxnSpPr>
        <p:spPr bwMode="auto">
          <a:xfrm>
            <a:off x="4469959" y="2691852"/>
            <a:ext cx="472922" cy="595108"/>
          </a:xfrm>
          <a:prstGeom prst="bentConnector3">
            <a:avLst>
              <a:gd name="adj1" fmla="val 50000"/>
            </a:avLst>
          </a:prstGeom>
          <a:noFill/>
          <a:ln w="19050" algn="ctr">
            <a:solidFill>
              <a:srgbClr val="FFC000"/>
            </a:solidFill>
            <a:round/>
            <a:headEnd type="none" w="med" len="med"/>
            <a:tailEnd type="triangle"/>
          </a:ln>
        </p:spPr>
      </p:cxnSp>
      <p:cxnSp>
        <p:nvCxnSpPr>
          <p:cNvPr id="257" name="Straight Arrow Connector 256">
            <a:extLst>
              <a:ext uri="{FF2B5EF4-FFF2-40B4-BE49-F238E27FC236}">
                <a16:creationId xmlns:a16="http://schemas.microsoft.com/office/drawing/2014/main" id="{5702E03F-D8A4-43A0-A4EC-B82419093D3A}"/>
              </a:ext>
            </a:extLst>
          </p:cNvPr>
          <p:cNvCxnSpPr>
            <a:cxnSpLocks/>
          </p:cNvCxnSpPr>
          <p:nvPr/>
        </p:nvCxnSpPr>
        <p:spPr bwMode="auto">
          <a:xfrm flipV="1">
            <a:off x="3849981" y="3396825"/>
            <a:ext cx="1094878" cy="2416"/>
          </a:xfrm>
          <a:prstGeom prst="straightConnector1">
            <a:avLst/>
          </a:prstGeom>
          <a:noFill/>
          <a:ln w="19050" algn="ctr">
            <a:solidFill>
              <a:srgbClr val="FFC000"/>
            </a:solidFill>
            <a:round/>
            <a:headEnd type="none" w="med" len="med"/>
            <a:tailEnd type="triangle"/>
          </a:ln>
        </p:spPr>
      </p:cxnSp>
      <p:sp>
        <p:nvSpPr>
          <p:cNvPr id="258" name="Rectangle 257">
            <a:extLst>
              <a:ext uri="{FF2B5EF4-FFF2-40B4-BE49-F238E27FC236}">
                <a16:creationId xmlns:a16="http://schemas.microsoft.com/office/drawing/2014/main" id="{098E92F9-66FD-4691-BDAF-998567D6C0D9}"/>
              </a:ext>
            </a:extLst>
          </p:cNvPr>
          <p:cNvSpPr/>
          <p:nvPr/>
        </p:nvSpPr>
        <p:spPr bwMode="auto">
          <a:xfrm>
            <a:off x="6257688" y="2423497"/>
            <a:ext cx="456918" cy="34853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59" name="TextBox 258">
            <a:extLst>
              <a:ext uri="{FF2B5EF4-FFF2-40B4-BE49-F238E27FC236}">
                <a16:creationId xmlns:a16="http://schemas.microsoft.com/office/drawing/2014/main" id="{FDB093A2-7EAA-434D-B1AB-51E48BCECA9B}"/>
              </a:ext>
            </a:extLst>
          </p:cNvPr>
          <p:cNvSpPr txBox="1"/>
          <p:nvPr/>
        </p:nvSpPr>
        <p:spPr>
          <a:xfrm>
            <a:off x="6224479" y="2432134"/>
            <a:ext cx="557231" cy="69250"/>
          </a:xfrm>
          <a:prstGeom prst="rect">
            <a:avLst/>
          </a:prstGeom>
          <a:noFill/>
        </p:spPr>
        <p:txBody>
          <a:bodyPr wrap="square" lIns="0" tIns="0" rIns="0" bIns="0" rtlCol="0">
            <a:spAutoFit/>
          </a:bodyPr>
          <a:lstStyle/>
          <a:p>
            <a:pPr algn="ctr" defTabSz="514350" eaLnBrk="1" hangingPunct="1"/>
            <a:r>
              <a:rPr lang="en-US" sz="450" dirty="0">
                <a:solidFill>
                  <a:prstClr val="black"/>
                </a:solidFill>
                <a:latin typeface="Calibri"/>
                <a:ea typeface="ＭＳ Ｐゴシック"/>
              </a:rPr>
              <a:t>Analysis</a:t>
            </a:r>
          </a:p>
        </p:txBody>
      </p:sp>
      <p:cxnSp>
        <p:nvCxnSpPr>
          <p:cNvPr id="260" name="Connector: Elbow 259">
            <a:extLst>
              <a:ext uri="{FF2B5EF4-FFF2-40B4-BE49-F238E27FC236}">
                <a16:creationId xmlns:a16="http://schemas.microsoft.com/office/drawing/2014/main" id="{1D2FCE9B-4615-4842-AD62-06D6938A3D85}"/>
              </a:ext>
            </a:extLst>
          </p:cNvPr>
          <p:cNvCxnSpPr>
            <a:cxnSpLocks/>
            <a:stCxn id="223" idx="3"/>
            <a:endCxn id="258" idx="1"/>
          </p:cNvCxnSpPr>
          <p:nvPr/>
        </p:nvCxnSpPr>
        <p:spPr bwMode="auto">
          <a:xfrm flipV="1">
            <a:off x="5358973" y="2597764"/>
            <a:ext cx="898716" cy="689195"/>
          </a:xfrm>
          <a:prstGeom prst="bentConnector3">
            <a:avLst>
              <a:gd name="adj1" fmla="val 50000"/>
            </a:avLst>
          </a:prstGeom>
          <a:noFill/>
          <a:ln w="19050" algn="ctr">
            <a:solidFill>
              <a:srgbClr val="FFC000"/>
            </a:solidFill>
            <a:round/>
            <a:headEnd type="none" w="med" len="med"/>
            <a:tailEnd type="triangle"/>
          </a:ln>
        </p:spPr>
      </p:cxnSp>
      <p:pic>
        <p:nvPicPr>
          <p:cNvPr id="261" name="Picture 260">
            <a:extLst>
              <a:ext uri="{FF2B5EF4-FFF2-40B4-BE49-F238E27FC236}">
                <a16:creationId xmlns:a16="http://schemas.microsoft.com/office/drawing/2014/main" id="{45E12DCC-F35C-4DD0-83C4-3A0FE9A45981}"/>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p:spPr>
      </p:pic>
      <p:pic>
        <p:nvPicPr>
          <p:cNvPr id="262" name="Picture 261">
            <a:extLst>
              <a:ext uri="{FF2B5EF4-FFF2-40B4-BE49-F238E27FC236}">
                <a16:creationId xmlns:a16="http://schemas.microsoft.com/office/drawing/2014/main" id="{F61A988F-8DD3-451E-AB5B-E1541E144085}"/>
              </a:ext>
            </a:extLst>
          </p:cNvPr>
          <p:cNvPicPr>
            <a:picLocks noChangeAspect="1"/>
          </p:cNvPicPr>
          <p:nvPr/>
        </p:nvPicPr>
        <p:blipFill>
          <a:blip r:embed="rId22"/>
          <a:stretch>
            <a:fillRect/>
          </a:stretch>
        </p:blipFill>
        <p:spPr>
          <a:xfrm>
            <a:off x="6355107" y="2530546"/>
            <a:ext cx="217572" cy="204446"/>
          </a:xfrm>
          <a:prstGeom prst="rect">
            <a:avLst/>
          </a:prstGeom>
        </p:spPr>
      </p:pic>
      <p:sp>
        <p:nvSpPr>
          <p:cNvPr id="263" name="TextBox 262">
            <a:extLst>
              <a:ext uri="{FF2B5EF4-FFF2-40B4-BE49-F238E27FC236}">
                <a16:creationId xmlns:a16="http://schemas.microsoft.com/office/drawing/2014/main" id="{C97F673A-7143-480B-B499-1C2B28BE39B5}"/>
              </a:ext>
            </a:extLst>
          </p:cNvPr>
          <p:cNvSpPr txBox="1"/>
          <p:nvPr/>
        </p:nvSpPr>
        <p:spPr>
          <a:xfrm>
            <a:off x="6265864" y="2701951"/>
            <a:ext cx="485702" cy="69250"/>
          </a:xfrm>
          <a:prstGeom prst="rect">
            <a:avLst/>
          </a:prstGeom>
          <a:noFill/>
        </p:spPr>
        <p:txBody>
          <a:bodyPr wrap="square" lIns="0" tIns="0" rIns="0" bIns="0" rtlCol="0">
            <a:spAutoFit/>
          </a:bodyPr>
          <a:lstStyle/>
          <a:p>
            <a:pPr defTabSz="514350" eaLnBrk="1" hangingPunct="1"/>
            <a:r>
              <a:rPr lang="en-US" sz="450" dirty="0">
                <a:solidFill>
                  <a:prstClr val="black">
                    <a:lumMod val="65000"/>
                    <a:lumOff val="35000"/>
                  </a:prstClr>
                </a:solidFill>
                <a:latin typeface="Calibri"/>
                <a:ea typeface="ＭＳ Ｐゴシック"/>
              </a:rPr>
              <a:t>Data Engineer Tool</a:t>
            </a:r>
          </a:p>
        </p:txBody>
      </p:sp>
      <p:sp>
        <p:nvSpPr>
          <p:cNvPr id="264" name="Rectangle 263">
            <a:extLst>
              <a:ext uri="{FF2B5EF4-FFF2-40B4-BE49-F238E27FC236}">
                <a16:creationId xmlns:a16="http://schemas.microsoft.com/office/drawing/2014/main" id="{4BE0F768-141C-44D9-BD4A-977E5B623300}"/>
              </a:ext>
            </a:extLst>
          </p:cNvPr>
          <p:cNvSpPr/>
          <p:nvPr/>
        </p:nvSpPr>
        <p:spPr bwMode="auto">
          <a:xfrm>
            <a:off x="4127032" y="2700061"/>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65" name="Rectangle 264">
            <a:extLst>
              <a:ext uri="{FF2B5EF4-FFF2-40B4-BE49-F238E27FC236}">
                <a16:creationId xmlns:a16="http://schemas.microsoft.com/office/drawing/2014/main" id="{BF99AC65-53D5-4BAA-9725-B8C528A05FCA}"/>
              </a:ext>
            </a:extLst>
          </p:cNvPr>
          <p:cNvSpPr/>
          <p:nvPr/>
        </p:nvSpPr>
        <p:spPr bwMode="auto">
          <a:xfrm>
            <a:off x="4127199" y="2461218"/>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sp>
        <p:nvSpPr>
          <p:cNvPr id="266" name="Rectangle 265">
            <a:extLst>
              <a:ext uri="{FF2B5EF4-FFF2-40B4-BE49-F238E27FC236}">
                <a16:creationId xmlns:a16="http://schemas.microsoft.com/office/drawing/2014/main" id="{305B41F2-0E65-41E3-B166-B2DF0669DB32}"/>
              </a:ext>
            </a:extLst>
          </p:cNvPr>
          <p:cNvSpPr/>
          <p:nvPr/>
        </p:nvSpPr>
        <p:spPr bwMode="auto">
          <a:xfrm>
            <a:off x="4057700" y="2366894"/>
            <a:ext cx="412257" cy="649914"/>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prstClr val="black"/>
              </a:solidFill>
              <a:latin typeface="Calibri"/>
              <a:ea typeface="ＭＳ Ｐゴシック"/>
            </a:endParaRPr>
          </a:p>
        </p:txBody>
      </p:sp>
      <p:pic>
        <p:nvPicPr>
          <p:cNvPr id="267" name="Picture 16" descr="Image result for hive">
            <a:extLst>
              <a:ext uri="{FF2B5EF4-FFF2-40B4-BE49-F238E27FC236}">
                <a16:creationId xmlns:a16="http://schemas.microsoft.com/office/drawing/2014/main" id="{09435B09-B536-4AC2-BC1E-F2AB3004C20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67355" y="2499901"/>
            <a:ext cx="184316" cy="1319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8" name="Picture 267">
            <a:extLst>
              <a:ext uri="{FF2B5EF4-FFF2-40B4-BE49-F238E27FC236}">
                <a16:creationId xmlns:a16="http://schemas.microsoft.com/office/drawing/2014/main" id="{0B0143B4-B751-40D2-A993-1DE8A127355A}"/>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179222" y="2741217"/>
            <a:ext cx="170824" cy="141516"/>
          </a:xfrm>
          <a:prstGeom prst="rect">
            <a:avLst/>
          </a:prstGeom>
        </p:spPr>
      </p:pic>
      <p:pic>
        <p:nvPicPr>
          <p:cNvPr id="269" name="Picture 268">
            <a:extLst>
              <a:ext uri="{FF2B5EF4-FFF2-40B4-BE49-F238E27FC236}">
                <a16:creationId xmlns:a16="http://schemas.microsoft.com/office/drawing/2014/main" id="{25A1FC22-A783-4BE6-B8AA-E87298B48932}"/>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5327960" y="3793774"/>
            <a:ext cx="154489" cy="138581"/>
          </a:xfrm>
          <a:prstGeom prst="rect">
            <a:avLst/>
          </a:prstGeom>
        </p:spPr>
      </p:pic>
      <p:grpSp>
        <p:nvGrpSpPr>
          <p:cNvPr id="270" name="Group 269">
            <a:extLst>
              <a:ext uri="{FF2B5EF4-FFF2-40B4-BE49-F238E27FC236}">
                <a16:creationId xmlns:a16="http://schemas.microsoft.com/office/drawing/2014/main" id="{97198203-96FF-48BD-8482-31721CDCE6B0}"/>
              </a:ext>
            </a:extLst>
          </p:cNvPr>
          <p:cNvGrpSpPr/>
          <p:nvPr/>
        </p:nvGrpSpPr>
        <p:grpSpPr>
          <a:xfrm>
            <a:off x="364915" y="1643631"/>
            <a:ext cx="538679" cy="906652"/>
            <a:chOff x="648738" y="1779009"/>
            <a:chExt cx="957651" cy="1611825"/>
          </a:xfrm>
        </p:grpSpPr>
        <p:cxnSp>
          <p:nvCxnSpPr>
            <p:cNvPr id="271" name="Straight Connector 270">
              <a:extLst>
                <a:ext uri="{FF2B5EF4-FFF2-40B4-BE49-F238E27FC236}">
                  <a16:creationId xmlns:a16="http://schemas.microsoft.com/office/drawing/2014/main" id="{41978397-FE1A-479F-9D25-071AEE582047}"/>
                </a:ext>
              </a:extLst>
            </p:cNvPr>
            <p:cNvCxnSpPr>
              <a:cxnSpLocks/>
            </p:cNvCxnSpPr>
            <p:nvPr/>
          </p:nvCxnSpPr>
          <p:spPr bwMode="auto">
            <a:xfrm>
              <a:off x="648738" y="1786422"/>
              <a:ext cx="690734" cy="0"/>
            </a:xfrm>
            <a:prstGeom prst="line">
              <a:avLst/>
            </a:prstGeom>
            <a:noFill/>
            <a:ln w="19050" algn="ctr">
              <a:solidFill>
                <a:schemeClr val="bg1">
                  <a:lumMod val="50000"/>
                </a:schemeClr>
              </a:solidFill>
              <a:round/>
              <a:headEnd type="none" w="med" len="med"/>
              <a:tailEnd type="none" w="med" len="med"/>
            </a:ln>
          </p:spPr>
        </p:cxnSp>
        <p:cxnSp>
          <p:nvCxnSpPr>
            <p:cNvPr id="272" name="Straight Connector 271">
              <a:extLst>
                <a:ext uri="{FF2B5EF4-FFF2-40B4-BE49-F238E27FC236}">
                  <a16:creationId xmlns:a16="http://schemas.microsoft.com/office/drawing/2014/main" id="{2F213D3C-E80B-4784-945F-8492A59D3FF0}"/>
                </a:ext>
              </a:extLst>
            </p:cNvPr>
            <p:cNvCxnSpPr/>
            <p:nvPr/>
          </p:nvCxnSpPr>
          <p:spPr bwMode="auto">
            <a:xfrm>
              <a:off x="1337001" y="1779009"/>
              <a:ext cx="0" cy="1611825"/>
            </a:xfrm>
            <a:prstGeom prst="line">
              <a:avLst/>
            </a:prstGeom>
            <a:noFill/>
            <a:ln w="19050" algn="ctr">
              <a:solidFill>
                <a:schemeClr val="bg1">
                  <a:lumMod val="50000"/>
                </a:schemeClr>
              </a:solidFill>
              <a:round/>
              <a:headEnd type="none" w="med" len="med"/>
              <a:tailEnd type="none" w="med" len="med"/>
            </a:ln>
          </p:spPr>
        </p:cxnSp>
        <p:cxnSp>
          <p:nvCxnSpPr>
            <p:cNvPr id="273" name="Straight Arrow Connector 272">
              <a:extLst>
                <a:ext uri="{FF2B5EF4-FFF2-40B4-BE49-F238E27FC236}">
                  <a16:creationId xmlns:a16="http://schemas.microsoft.com/office/drawing/2014/main" id="{23A4D291-DC15-4E73-984C-3AF894D02AAD}"/>
                </a:ext>
              </a:extLst>
            </p:cNvPr>
            <p:cNvCxnSpPr/>
            <p:nvPr/>
          </p:nvCxnSpPr>
          <p:spPr bwMode="auto">
            <a:xfrm>
              <a:off x="1339472" y="3380950"/>
              <a:ext cx="266917" cy="0"/>
            </a:xfrm>
            <a:prstGeom prst="straightConnector1">
              <a:avLst/>
            </a:prstGeom>
            <a:noFill/>
            <a:ln w="19050" algn="ctr">
              <a:solidFill>
                <a:schemeClr val="bg1">
                  <a:lumMod val="50000"/>
                </a:schemeClr>
              </a:solidFill>
              <a:round/>
              <a:headEnd type="none" w="med" len="med"/>
              <a:tailEnd type="triangle"/>
            </a:ln>
          </p:spPr>
        </p:cxnSp>
      </p:grpSp>
      <p:cxnSp>
        <p:nvCxnSpPr>
          <p:cNvPr id="274" name="Connector: Elbow 273">
            <a:extLst>
              <a:ext uri="{FF2B5EF4-FFF2-40B4-BE49-F238E27FC236}">
                <a16:creationId xmlns:a16="http://schemas.microsoft.com/office/drawing/2014/main" id="{B020962A-1AF1-427B-B81D-97585A55A49B}"/>
              </a:ext>
            </a:extLst>
          </p:cNvPr>
          <p:cNvCxnSpPr>
            <a:cxnSpLocks/>
            <a:stCxn id="134" idx="3"/>
            <a:endCxn id="266" idx="1"/>
          </p:cNvCxnSpPr>
          <p:nvPr/>
        </p:nvCxnSpPr>
        <p:spPr bwMode="auto">
          <a:xfrm flipV="1">
            <a:off x="3065047" y="2691851"/>
            <a:ext cx="992654" cy="3398"/>
          </a:xfrm>
          <a:prstGeom prst="bentConnector3">
            <a:avLst>
              <a:gd name="adj1" fmla="val 50000"/>
            </a:avLst>
          </a:prstGeom>
          <a:noFill/>
          <a:ln w="19050" algn="ctr">
            <a:solidFill>
              <a:srgbClr val="FFC000"/>
            </a:solidFill>
            <a:round/>
            <a:headEnd type="none" w="med" len="med"/>
            <a:tailEnd type="triangle"/>
          </a:ln>
        </p:spPr>
      </p:cxnSp>
      <p:cxnSp>
        <p:nvCxnSpPr>
          <p:cNvPr id="288" name="Straight Connector 287">
            <a:extLst>
              <a:ext uri="{FF2B5EF4-FFF2-40B4-BE49-F238E27FC236}">
                <a16:creationId xmlns:a16="http://schemas.microsoft.com/office/drawing/2014/main" id="{1A5D60D1-A53D-4B44-B7F4-6F16B8A7DF0D}"/>
              </a:ext>
            </a:extLst>
          </p:cNvPr>
          <p:cNvCxnSpPr>
            <a:cxnSpLocks/>
          </p:cNvCxnSpPr>
          <p:nvPr/>
        </p:nvCxnSpPr>
        <p:spPr bwMode="auto">
          <a:xfrm>
            <a:off x="1717022" y="1309690"/>
            <a:ext cx="0" cy="2787300"/>
          </a:xfrm>
          <a:prstGeom prst="line">
            <a:avLst/>
          </a:prstGeom>
          <a:noFill/>
          <a:ln w="19050" algn="ctr">
            <a:solidFill>
              <a:srgbClr val="BB1654">
                <a:lumMod val="40000"/>
                <a:lumOff val="60000"/>
              </a:srgbClr>
            </a:solidFill>
            <a:prstDash val="sysDash"/>
            <a:round/>
            <a:headEnd type="none" w="med" len="med"/>
            <a:tailEnd/>
          </a:ln>
        </p:spPr>
      </p:cxnSp>
      <p:sp>
        <p:nvSpPr>
          <p:cNvPr id="289" name="Flowchart: Alternate Process 288">
            <a:extLst>
              <a:ext uri="{FF2B5EF4-FFF2-40B4-BE49-F238E27FC236}">
                <a16:creationId xmlns:a16="http://schemas.microsoft.com/office/drawing/2014/main" id="{6530FD30-43DD-4BA1-B717-BC0A991ABA89}"/>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a:endParaRPr>
          </a:p>
        </p:txBody>
      </p:sp>
      <p:pic>
        <p:nvPicPr>
          <p:cNvPr id="290" name="Picture 2" descr="Image result for azure cloud image">
            <a:extLst>
              <a:ext uri="{FF2B5EF4-FFF2-40B4-BE49-F238E27FC236}">
                <a16:creationId xmlns:a16="http://schemas.microsoft.com/office/drawing/2014/main" id="{A0E82B34-D812-4F28-A0F7-8DEA5700CB8D}"/>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33606" y="1301806"/>
            <a:ext cx="711209" cy="250376"/>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290">
            <a:extLst>
              <a:ext uri="{FF2B5EF4-FFF2-40B4-BE49-F238E27FC236}">
                <a16:creationId xmlns:a16="http://schemas.microsoft.com/office/drawing/2014/main" id="{029AE418-1591-457E-AB68-D70B74BE1A61}"/>
              </a:ext>
            </a:extLst>
          </p:cNvPr>
          <p:cNvPicPr>
            <a:picLocks noChangeAspect="1"/>
          </p:cNvPicPr>
          <p:nvPr/>
        </p:nvPicPr>
        <p:blipFill>
          <a:blip r:embed="rId26"/>
          <a:stretch>
            <a:fillRect/>
          </a:stretch>
        </p:blipFill>
        <p:spPr>
          <a:xfrm>
            <a:off x="1196080" y="1296437"/>
            <a:ext cx="416474" cy="412108"/>
          </a:xfrm>
          <a:prstGeom prst="rect">
            <a:avLst/>
          </a:prstGeom>
        </p:spPr>
      </p:pic>
      <p:sp>
        <p:nvSpPr>
          <p:cNvPr id="292" name="TextBox 291">
            <a:extLst>
              <a:ext uri="{FF2B5EF4-FFF2-40B4-BE49-F238E27FC236}">
                <a16:creationId xmlns:a16="http://schemas.microsoft.com/office/drawing/2014/main" id="{15F0CEAD-2765-4809-94DC-FDC14F58BA8F}"/>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a:rPr>
              <a:t>Express Route (secured connection)</a:t>
            </a:r>
          </a:p>
        </p:txBody>
      </p:sp>
    </p:spTree>
    <p:custDataLst>
      <p:tags r:id="rId1"/>
    </p:custDataLst>
    <p:extLst>
      <p:ext uri="{BB962C8B-B14F-4D97-AF65-F5344CB8AC3E}">
        <p14:creationId xmlns:p14="http://schemas.microsoft.com/office/powerpoint/2010/main" val="310711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E8E40B-C7E4-4D99-99A0-EBAAD016FFF4}"/>
              </a:ext>
            </a:extLst>
          </p:cNvPr>
          <p:cNvSpPr>
            <a:spLocks noGrp="1"/>
          </p:cNvSpPr>
          <p:nvPr>
            <p:ph type="sldNum" sz="quarter" idx="4"/>
          </p:nvPr>
        </p:nvSpPr>
        <p:spPr/>
        <p:txBody>
          <a:bodyPr/>
          <a:lstStyle/>
          <a:p>
            <a:r>
              <a:rPr lang="en-US" altLang="en-US" dirty="0">
                <a:solidFill>
                  <a:srgbClr val="FFFFFF">
                    <a:lumMod val="50000"/>
                  </a:srgbClr>
                </a:solidFill>
              </a:rPr>
              <a:t>::  </a:t>
            </a:r>
            <a:fld id="{53E68406-C1E0-4E33-86B1-64ADBA32BFC5}" type="slidenum">
              <a:rPr lang="en-US" altLang="en-US">
                <a:solidFill>
                  <a:srgbClr val="FFFFFF">
                    <a:lumMod val="50000"/>
                  </a:srgbClr>
                </a:solidFill>
              </a:rPr>
              <a:pPr/>
              <a:t>9</a:t>
            </a:fld>
            <a:r>
              <a:rPr lang="en-US" altLang="en-US" dirty="0">
                <a:solidFill>
                  <a:srgbClr val="FFFFFF">
                    <a:lumMod val="50000"/>
                  </a:srgbClr>
                </a:solidFill>
              </a:rPr>
              <a:t>  ::</a:t>
            </a:r>
          </a:p>
        </p:txBody>
      </p:sp>
      <p:sp>
        <p:nvSpPr>
          <p:cNvPr id="206" name="Content Placeholder 2">
            <a:extLst>
              <a:ext uri="{FF2B5EF4-FFF2-40B4-BE49-F238E27FC236}">
                <a16:creationId xmlns:a16="http://schemas.microsoft.com/office/drawing/2014/main" id="{F46EDB05-A0B4-4087-86EF-B78CB49AA399}"/>
              </a:ext>
            </a:extLst>
          </p:cNvPr>
          <p:cNvSpPr txBox="1">
            <a:spLocks/>
          </p:cNvSpPr>
          <p:nvPr/>
        </p:nvSpPr>
        <p:spPr>
          <a:xfrm>
            <a:off x="167267" y="905953"/>
            <a:ext cx="6564572" cy="1027808"/>
          </a:xfrm>
          <a:prstGeom prst="rect">
            <a:avLst/>
          </a:prstGeom>
        </p:spPr>
        <p:txBody>
          <a:bodyPr/>
          <a:lstStyle>
            <a:lvl1pPr marL="214313" indent="-214313" algn="l" rtl="0" eaLnBrk="0" fontAlgn="base" hangingPunct="0">
              <a:lnSpc>
                <a:spcPct val="95000"/>
              </a:lnSpc>
              <a:spcBef>
                <a:spcPct val="35000"/>
              </a:spcBef>
              <a:spcAft>
                <a:spcPct val="0"/>
              </a:spcAft>
              <a:buClr>
                <a:schemeClr val="hlink"/>
              </a:buClr>
              <a:buFont typeface="Wingdings" panose="05000000000000000000" pitchFamily="2" charset="2"/>
              <a:buChar char="§"/>
              <a:defRPr sz="1800">
                <a:solidFill>
                  <a:schemeClr val="tx1"/>
                </a:solidFill>
                <a:latin typeface="+mn-lt"/>
                <a:ea typeface="MS PGothic" panose="020B0600070205080204" pitchFamily="34" charset="-128"/>
                <a:cs typeface="+mn-cs"/>
              </a:defRPr>
            </a:lvl1pPr>
            <a:lvl2pPr marL="557213" indent="-214313" algn="l" rtl="0" eaLnBrk="0" fontAlgn="base" hangingPunct="0">
              <a:lnSpc>
                <a:spcPct val="95000"/>
              </a:lnSpc>
              <a:spcBef>
                <a:spcPct val="35000"/>
              </a:spcBef>
              <a:spcAft>
                <a:spcPct val="0"/>
              </a:spcAft>
              <a:buClr>
                <a:schemeClr val="hlink"/>
              </a:buClr>
              <a:buFont typeface="Arial" panose="020B0604020202020204" pitchFamily="34" charset="0"/>
              <a:buChar char="–"/>
              <a:defRPr sz="1500">
                <a:solidFill>
                  <a:schemeClr val="tx1"/>
                </a:solidFill>
                <a:latin typeface="+mn-lt"/>
                <a:ea typeface="Arial" charset="0"/>
                <a:cs typeface="+mn-cs"/>
              </a:defRPr>
            </a:lvl2pPr>
            <a:lvl3pPr marL="857250" indent="-171450" algn="l" rtl="0" eaLnBrk="0" fontAlgn="base" hangingPunct="0">
              <a:lnSpc>
                <a:spcPct val="95000"/>
              </a:lnSpc>
              <a:spcBef>
                <a:spcPct val="35000"/>
              </a:spcBef>
              <a:spcAft>
                <a:spcPct val="0"/>
              </a:spcAft>
              <a:buClr>
                <a:schemeClr val="hlink"/>
              </a:buClr>
              <a:buFont typeface="Wingdings" panose="05000000000000000000" pitchFamily="2" charset="2"/>
              <a:buChar char="§"/>
              <a:defRPr>
                <a:solidFill>
                  <a:schemeClr val="tx1"/>
                </a:solidFill>
                <a:latin typeface="+mn-lt"/>
                <a:ea typeface="Arial" charset="0"/>
                <a:cs typeface="+mn-cs"/>
              </a:defRPr>
            </a:lvl3pPr>
            <a:lvl4pPr marL="12001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4pPr>
            <a:lvl5pPr marL="1543050" indent="-171450" algn="l" rtl="0" eaLnBrk="0" fontAlgn="base" hangingPunct="0">
              <a:lnSpc>
                <a:spcPct val="95000"/>
              </a:lnSpc>
              <a:spcBef>
                <a:spcPct val="35000"/>
              </a:spcBef>
              <a:spcAft>
                <a:spcPct val="0"/>
              </a:spcAft>
              <a:buClr>
                <a:schemeClr val="hlink"/>
              </a:buClr>
              <a:buChar char="»"/>
              <a:defRPr sz="1200">
                <a:solidFill>
                  <a:schemeClr val="tx1"/>
                </a:solidFill>
                <a:latin typeface="+mn-lt"/>
                <a:ea typeface="Arial" charset="0"/>
                <a:cs typeface="+mn-cs"/>
              </a:defRPr>
            </a:lvl5pPr>
            <a:lvl6pPr marL="18859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6pPr>
            <a:lvl7pPr marL="22288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7pPr>
            <a:lvl8pPr marL="25717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8pPr>
            <a:lvl9pPr marL="2914650" indent="-171450" algn="l" rtl="0" fontAlgn="base">
              <a:lnSpc>
                <a:spcPct val="95000"/>
              </a:lnSpc>
              <a:spcBef>
                <a:spcPct val="35000"/>
              </a:spcBef>
              <a:spcAft>
                <a:spcPct val="0"/>
              </a:spcAft>
              <a:buClr>
                <a:schemeClr val="hlink"/>
              </a:buClr>
              <a:buChar char="»"/>
              <a:defRPr sz="1200">
                <a:solidFill>
                  <a:schemeClr val="tx1"/>
                </a:solidFill>
                <a:latin typeface="+mn-lt"/>
                <a:ea typeface="Arial" charset="0"/>
                <a:cs typeface="+mn-cs"/>
              </a:defRPr>
            </a:lvl9pPr>
          </a:lstStyle>
          <a:p>
            <a:pPr marL="0" indent="0">
              <a:buClr>
                <a:srgbClr val="7FB741"/>
              </a:buClr>
              <a:buNone/>
            </a:pPr>
            <a:r>
              <a:rPr lang="en-US" sz="900" kern="0" dirty="0">
                <a:solidFill>
                  <a:srgbClr val="000000"/>
                </a:solidFill>
                <a:cs typeface="Calibri" panose="020F0502020204030204" pitchFamily="34" charset="0"/>
              </a:rPr>
              <a:t>Solution pattern enables near-real time dashboards through mobile, web, desktops</a:t>
            </a:r>
          </a:p>
        </p:txBody>
      </p:sp>
      <p:sp>
        <p:nvSpPr>
          <p:cNvPr id="132" name="Rectangle: Rounded Corners 131">
            <a:extLst>
              <a:ext uri="{FF2B5EF4-FFF2-40B4-BE49-F238E27FC236}">
                <a16:creationId xmlns:a16="http://schemas.microsoft.com/office/drawing/2014/main" id="{B12C1347-2E18-46C0-B8D4-0C1A7F65CCEA}"/>
              </a:ext>
            </a:extLst>
          </p:cNvPr>
          <p:cNvSpPr/>
          <p:nvPr/>
        </p:nvSpPr>
        <p:spPr bwMode="auto">
          <a:xfrm>
            <a:off x="2023542" y="1570149"/>
            <a:ext cx="1715236" cy="392992"/>
          </a:xfrm>
          <a:prstGeom prst="roundRect">
            <a:avLst/>
          </a:prstGeom>
          <a:solidFill>
            <a:schemeClr val="bg1">
              <a:lumMod val="65000"/>
            </a:schemeClr>
          </a:solidFill>
          <a:ln w="9525" cap="flat" cmpd="sng" algn="ctr">
            <a:solidFill>
              <a:schemeClr val="bg1">
                <a:lumMod val="85000"/>
              </a:schemeClr>
            </a:solidFill>
            <a:prstDash val="sys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33" name="Rectangle 132">
            <a:extLst>
              <a:ext uri="{FF2B5EF4-FFF2-40B4-BE49-F238E27FC236}">
                <a16:creationId xmlns:a16="http://schemas.microsoft.com/office/drawing/2014/main" id="{B7FFE798-C09D-483F-9CC8-3689766090FF}"/>
              </a:ext>
            </a:extLst>
          </p:cNvPr>
          <p:cNvSpPr/>
          <p:nvPr/>
        </p:nvSpPr>
        <p:spPr bwMode="auto">
          <a:xfrm>
            <a:off x="3227216" y="1691359"/>
            <a:ext cx="469600" cy="1974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34" name="Rectangle 133">
            <a:extLst>
              <a:ext uri="{FF2B5EF4-FFF2-40B4-BE49-F238E27FC236}">
                <a16:creationId xmlns:a16="http://schemas.microsoft.com/office/drawing/2014/main" id="{207FF5E4-ED58-4ACD-BC20-DABEABC787EE}"/>
              </a:ext>
            </a:extLst>
          </p:cNvPr>
          <p:cNvSpPr/>
          <p:nvPr/>
        </p:nvSpPr>
        <p:spPr bwMode="auto">
          <a:xfrm>
            <a:off x="6274921" y="1156630"/>
            <a:ext cx="456918" cy="97579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38" name="Rectangle 137">
            <a:extLst>
              <a:ext uri="{FF2B5EF4-FFF2-40B4-BE49-F238E27FC236}">
                <a16:creationId xmlns:a16="http://schemas.microsoft.com/office/drawing/2014/main" id="{9D433C28-2992-4FE9-A6AC-7BF1B2DB7772}"/>
              </a:ext>
            </a:extLst>
          </p:cNvPr>
          <p:cNvSpPr/>
          <p:nvPr/>
        </p:nvSpPr>
        <p:spPr bwMode="auto">
          <a:xfrm>
            <a:off x="58723" y="1502587"/>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srgbClr val="000000"/>
              </a:solidFill>
              <a:latin typeface="Calibri" panose="020F0502020204030204" pitchFamily="34" charset="0"/>
              <a:cs typeface="Calibri" panose="020F0502020204030204" pitchFamily="34" charset="0"/>
            </a:endParaRPr>
          </a:p>
        </p:txBody>
      </p:sp>
      <p:sp>
        <p:nvSpPr>
          <p:cNvPr id="139" name="Rectangle 138">
            <a:extLst>
              <a:ext uri="{FF2B5EF4-FFF2-40B4-BE49-F238E27FC236}">
                <a16:creationId xmlns:a16="http://schemas.microsoft.com/office/drawing/2014/main" id="{D767B118-E1B5-463F-B01F-2F1E9E4A416A}"/>
              </a:ext>
            </a:extLst>
          </p:cNvPr>
          <p:cNvSpPr/>
          <p:nvPr/>
        </p:nvSpPr>
        <p:spPr bwMode="auto">
          <a:xfrm>
            <a:off x="2189210" y="2410582"/>
            <a:ext cx="875838" cy="56933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40" name="Rectangle 139">
            <a:extLst>
              <a:ext uri="{FF2B5EF4-FFF2-40B4-BE49-F238E27FC236}">
                <a16:creationId xmlns:a16="http://schemas.microsoft.com/office/drawing/2014/main" id="{5FD4A67A-9428-4898-80A8-B01ECE2B8D78}"/>
              </a:ext>
            </a:extLst>
          </p:cNvPr>
          <p:cNvSpPr/>
          <p:nvPr/>
        </p:nvSpPr>
        <p:spPr bwMode="auto">
          <a:xfrm>
            <a:off x="4962052" y="2002040"/>
            <a:ext cx="360249" cy="50170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41" name="Rectangle 140">
            <a:extLst>
              <a:ext uri="{FF2B5EF4-FFF2-40B4-BE49-F238E27FC236}">
                <a16:creationId xmlns:a16="http://schemas.microsoft.com/office/drawing/2014/main" id="{3E9A3A99-1A14-4E1F-A1AD-5A292D06F6E6}"/>
              </a:ext>
            </a:extLst>
          </p:cNvPr>
          <p:cNvSpPr/>
          <p:nvPr/>
        </p:nvSpPr>
        <p:spPr bwMode="auto">
          <a:xfrm>
            <a:off x="4942308" y="3767454"/>
            <a:ext cx="412258" cy="18178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63" dirty="0">
              <a:solidFill>
                <a:srgbClr val="000000"/>
              </a:solidFill>
              <a:latin typeface="Calibri" panose="020F0502020204030204" pitchFamily="34" charset="0"/>
              <a:cs typeface="Calibri" panose="020F0502020204030204" pitchFamily="34" charset="0"/>
            </a:endParaRPr>
          </a:p>
        </p:txBody>
      </p:sp>
      <p:sp>
        <p:nvSpPr>
          <p:cNvPr id="142" name="Rectangle 141">
            <a:extLst>
              <a:ext uri="{FF2B5EF4-FFF2-40B4-BE49-F238E27FC236}">
                <a16:creationId xmlns:a16="http://schemas.microsoft.com/office/drawing/2014/main" id="{E5C31324-35F0-457A-830B-44D68DA98FFB}"/>
              </a:ext>
            </a:extLst>
          </p:cNvPr>
          <p:cNvSpPr/>
          <p:nvPr/>
        </p:nvSpPr>
        <p:spPr bwMode="auto">
          <a:xfrm>
            <a:off x="2219784" y="2644927"/>
            <a:ext cx="776482" cy="28648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43" name="Rectangle: Rounded Corners 142">
            <a:extLst>
              <a:ext uri="{FF2B5EF4-FFF2-40B4-BE49-F238E27FC236}">
                <a16:creationId xmlns:a16="http://schemas.microsoft.com/office/drawing/2014/main" id="{7012597A-2B59-4F7E-BCC0-C491CFF9E8EF}"/>
              </a:ext>
            </a:extLst>
          </p:cNvPr>
          <p:cNvSpPr/>
          <p:nvPr/>
        </p:nvSpPr>
        <p:spPr bwMode="auto">
          <a:xfrm>
            <a:off x="960955" y="2479918"/>
            <a:ext cx="308213" cy="255181"/>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algn="ctr" defTabSz="514350" eaLnBrk="1" hangingPunct="1"/>
            <a:endParaRPr lang="en-US" sz="619" dirty="0">
              <a:solidFill>
                <a:srgbClr val="000000"/>
              </a:solidFill>
              <a:latin typeface="Calibri" panose="020F0502020204030204" pitchFamily="34" charset="0"/>
              <a:cs typeface="Calibri" panose="020F0502020204030204" pitchFamily="34" charset="0"/>
            </a:endParaRPr>
          </a:p>
        </p:txBody>
      </p:sp>
      <p:sp>
        <p:nvSpPr>
          <p:cNvPr id="144" name="Rectangle 143">
            <a:extLst>
              <a:ext uri="{FF2B5EF4-FFF2-40B4-BE49-F238E27FC236}">
                <a16:creationId xmlns:a16="http://schemas.microsoft.com/office/drawing/2014/main" id="{7EEAFF2D-79BF-4934-BF90-A43E1ADD8C92}"/>
              </a:ext>
            </a:extLst>
          </p:cNvPr>
          <p:cNvSpPr/>
          <p:nvPr/>
        </p:nvSpPr>
        <p:spPr bwMode="auto">
          <a:xfrm>
            <a:off x="58722" y="2684457"/>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srgbClr val="000000"/>
              </a:solidFill>
              <a:latin typeface="Calibri" panose="020F0502020204030204" pitchFamily="34" charset="0"/>
              <a:cs typeface="Calibri" panose="020F0502020204030204" pitchFamily="34" charset="0"/>
            </a:endParaRPr>
          </a:p>
        </p:txBody>
      </p:sp>
      <p:sp>
        <p:nvSpPr>
          <p:cNvPr id="145" name="Rectangle 144">
            <a:extLst>
              <a:ext uri="{FF2B5EF4-FFF2-40B4-BE49-F238E27FC236}">
                <a16:creationId xmlns:a16="http://schemas.microsoft.com/office/drawing/2014/main" id="{EBC17FB0-7939-4F84-A094-B4E882414936}"/>
              </a:ext>
            </a:extLst>
          </p:cNvPr>
          <p:cNvSpPr/>
          <p:nvPr/>
        </p:nvSpPr>
        <p:spPr bwMode="auto">
          <a:xfrm>
            <a:off x="58723" y="2093521"/>
            <a:ext cx="306194" cy="29042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srgbClr val="000000"/>
              </a:solidFill>
              <a:latin typeface="Calibri" panose="020F0502020204030204" pitchFamily="34" charset="0"/>
              <a:cs typeface="Calibri" panose="020F0502020204030204" pitchFamily="34" charset="0"/>
            </a:endParaRPr>
          </a:p>
        </p:txBody>
      </p:sp>
      <p:sp>
        <p:nvSpPr>
          <p:cNvPr id="146" name="Rectangle: Rounded Corners 145">
            <a:extLst>
              <a:ext uri="{FF2B5EF4-FFF2-40B4-BE49-F238E27FC236}">
                <a16:creationId xmlns:a16="http://schemas.microsoft.com/office/drawing/2014/main" id="{C03F2840-B0F3-4720-AAAC-D1DB45905B91}"/>
              </a:ext>
            </a:extLst>
          </p:cNvPr>
          <p:cNvSpPr/>
          <p:nvPr/>
        </p:nvSpPr>
        <p:spPr bwMode="auto">
          <a:xfrm>
            <a:off x="964218" y="2862179"/>
            <a:ext cx="304949" cy="141596"/>
          </a:xfrm>
          <a:prstGeom prst="round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algn="ctr" defTabSz="514350" eaLnBrk="1" hangingPunct="1"/>
            <a:r>
              <a:rPr lang="en-US" sz="563" dirty="0">
                <a:solidFill>
                  <a:srgbClr val="000000"/>
                </a:solidFill>
                <a:latin typeface="Calibri" panose="020F0502020204030204" pitchFamily="34" charset="0"/>
                <a:cs typeface="Calibri" panose="020F0502020204030204" pitchFamily="34" charset="0"/>
              </a:rPr>
              <a:t>Stage Server</a:t>
            </a:r>
          </a:p>
        </p:txBody>
      </p:sp>
      <p:sp>
        <p:nvSpPr>
          <p:cNvPr id="147" name="TextBox 146">
            <a:extLst>
              <a:ext uri="{FF2B5EF4-FFF2-40B4-BE49-F238E27FC236}">
                <a16:creationId xmlns:a16="http://schemas.microsoft.com/office/drawing/2014/main" id="{F5BCE620-F9A5-4571-B270-315A2A022B45}"/>
              </a:ext>
            </a:extLst>
          </p:cNvPr>
          <p:cNvSpPr txBox="1"/>
          <p:nvPr/>
        </p:nvSpPr>
        <p:spPr>
          <a:xfrm>
            <a:off x="75693" y="2083186"/>
            <a:ext cx="302966" cy="77842"/>
          </a:xfrm>
          <a:prstGeom prst="rect">
            <a:avLst/>
          </a:prstGeom>
          <a:noFill/>
        </p:spPr>
        <p:txBody>
          <a:bodyPr wrap="square" lIns="0" tIns="0" rIns="0" bIns="0" rtlCol="0">
            <a:spAutoFit/>
          </a:bodyPr>
          <a:lstStyle/>
          <a:p>
            <a:r>
              <a:rPr lang="en-US" sz="506" dirty="0">
                <a:solidFill>
                  <a:srgbClr val="000000"/>
                </a:solidFill>
                <a:latin typeface="Calibri" panose="020F0502020204030204" pitchFamily="34" charset="0"/>
                <a:cs typeface="Calibri" panose="020F0502020204030204" pitchFamily="34" charset="0"/>
              </a:rPr>
              <a:t>Source DBs</a:t>
            </a:r>
          </a:p>
        </p:txBody>
      </p:sp>
      <p:sp>
        <p:nvSpPr>
          <p:cNvPr id="148" name="TextBox 147">
            <a:extLst>
              <a:ext uri="{FF2B5EF4-FFF2-40B4-BE49-F238E27FC236}">
                <a16:creationId xmlns:a16="http://schemas.microsoft.com/office/drawing/2014/main" id="{39890CEE-5270-4FE4-B1F2-C8AEB63E714A}"/>
              </a:ext>
            </a:extLst>
          </p:cNvPr>
          <p:cNvSpPr txBox="1"/>
          <p:nvPr/>
        </p:nvSpPr>
        <p:spPr>
          <a:xfrm>
            <a:off x="21951" y="2686134"/>
            <a:ext cx="382056" cy="155684"/>
          </a:xfrm>
          <a:prstGeom prst="rect">
            <a:avLst/>
          </a:prstGeom>
          <a:noFill/>
        </p:spPr>
        <p:txBody>
          <a:bodyPr wrap="square" lIns="0" tIns="0" rIns="0" bIns="0" rtlCol="0">
            <a:spAutoFit/>
          </a:bodyPr>
          <a:lstStyle/>
          <a:p>
            <a:pPr algn="ctr"/>
            <a:r>
              <a:rPr lang="en-US" sz="506" dirty="0">
                <a:solidFill>
                  <a:srgbClr val="000000"/>
                </a:solidFill>
                <a:latin typeface="Calibri" panose="020F0502020204030204" pitchFamily="34" charset="0"/>
                <a:cs typeface="Calibri" panose="020F0502020204030204" pitchFamily="34" charset="0"/>
              </a:rPr>
              <a:t>Source Data Extracts</a:t>
            </a:r>
          </a:p>
        </p:txBody>
      </p:sp>
      <p:pic>
        <p:nvPicPr>
          <p:cNvPr id="149" name="Picture 6" descr="Image result for apache nifi">
            <a:extLst>
              <a:ext uri="{FF2B5EF4-FFF2-40B4-BE49-F238E27FC236}">
                <a16:creationId xmlns:a16="http://schemas.microsoft.com/office/drawing/2014/main" id="{90F73AF9-47AC-4387-875C-17A0D83EEA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96" y="2532196"/>
            <a:ext cx="205559" cy="137996"/>
          </a:xfrm>
          <a:prstGeom prst="rect">
            <a:avLst/>
          </a:prstGeom>
          <a:noFill/>
          <a:extLst>
            <a:ext uri="{909E8E84-426E-40DD-AFC4-6F175D3DCCD1}">
              <a14:hiddenFill xmlns:a14="http://schemas.microsoft.com/office/drawing/2010/main">
                <a:solidFill>
                  <a:srgbClr val="FFFFFF"/>
                </a:solidFill>
              </a14:hiddenFill>
            </a:ext>
          </a:extLst>
        </p:spPr>
      </p:pic>
      <p:cxnSp>
        <p:nvCxnSpPr>
          <p:cNvPr id="152" name="Connector: Elbow 151">
            <a:extLst>
              <a:ext uri="{FF2B5EF4-FFF2-40B4-BE49-F238E27FC236}">
                <a16:creationId xmlns:a16="http://schemas.microsoft.com/office/drawing/2014/main" id="{7F9D79DD-B4D9-4191-87E7-DA325EB6A4A7}"/>
              </a:ext>
            </a:extLst>
          </p:cNvPr>
          <p:cNvCxnSpPr>
            <a:cxnSpLocks/>
            <a:stCxn id="143" idx="3"/>
          </p:cNvCxnSpPr>
          <p:nvPr/>
        </p:nvCxnSpPr>
        <p:spPr bwMode="auto">
          <a:xfrm>
            <a:off x="1269167" y="2607508"/>
            <a:ext cx="379565" cy="23820"/>
          </a:xfrm>
          <a:prstGeom prst="bentConnector3">
            <a:avLst/>
          </a:prstGeom>
          <a:noFill/>
          <a:ln w="19050" algn="ctr">
            <a:solidFill>
              <a:schemeClr val="tx1">
                <a:lumMod val="50000"/>
                <a:lumOff val="50000"/>
              </a:schemeClr>
            </a:solidFill>
            <a:round/>
            <a:headEnd type="none" w="med" len="med"/>
            <a:tailEnd type="triangle"/>
          </a:ln>
        </p:spPr>
      </p:cxnSp>
      <p:cxnSp>
        <p:nvCxnSpPr>
          <p:cNvPr id="153" name="Connector: Elbow 152">
            <a:extLst>
              <a:ext uri="{FF2B5EF4-FFF2-40B4-BE49-F238E27FC236}">
                <a16:creationId xmlns:a16="http://schemas.microsoft.com/office/drawing/2014/main" id="{B14F46AC-A0F5-41FD-93E4-F6AB01F1726C}"/>
              </a:ext>
            </a:extLst>
          </p:cNvPr>
          <p:cNvCxnSpPr>
            <a:cxnSpLocks/>
            <a:endCxn id="139" idx="1"/>
          </p:cNvCxnSpPr>
          <p:nvPr/>
        </p:nvCxnSpPr>
        <p:spPr bwMode="auto">
          <a:xfrm>
            <a:off x="1805001" y="2385017"/>
            <a:ext cx="384209" cy="310232"/>
          </a:xfrm>
          <a:prstGeom prst="bentConnector3">
            <a:avLst/>
          </a:prstGeom>
          <a:noFill/>
          <a:ln w="19050" algn="ctr">
            <a:solidFill>
              <a:schemeClr val="tx1">
                <a:lumMod val="50000"/>
                <a:lumOff val="50000"/>
              </a:schemeClr>
            </a:solidFill>
            <a:round/>
            <a:headEnd type="none" w="med" len="med"/>
            <a:tailEnd type="triangle"/>
          </a:ln>
        </p:spPr>
      </p:cxnSp>
      <p:cxnSp>
        <p:nvCxnSpPr>
          <p:cNvPr id="154" name="Straight Arrow Connector 153">
            <a:extLst>
              <a:ext uri="{FF2B5EF4-FFF2-40B4-BE49-F238E27FC236}">
                <a16:creationId xmlns:a16="http://schemas.microsoft.com/office/drawing/2014/main" id="{CC18530F-CEBE-4C6D-8D62-8AB9113B10E7}"/>
              </a:ext>
            </a:extLst>
          </p:cNvPr>
          <p:cNvCxnSpPr>
            <a:cxnSpLocks/>
            <a:stCxn id="143" idx="2"/>
            <a:endCxn id="146" idx="0"/>
          </p:cNvCxnSpPr>
          <p:nvPr/>
        </p:nvCxnSpPr>
        <p:spPr bwMode="auto">
          <a:xfrm>
            <a:off x="1115060" y="2735097"/>
            <a:ext cx="1632" cy="127080"/>
          </a:xfrm>
          <a:prstGeom prst="straightConnector1">
            <a:avLst/>
          </a:prstGeom>
          <a:noFill/>
          <a:ln w="19050" algn="ctr">
            <a:solidFill>
              <a:schemeClr val="bg1">
                <a:lumMod val="75000"/>
              </a:schemeClr>
            </a:solidFill>
            <a:round/>
            <a:headEnd type="triangle"/>
            <a:tailEnd type="triangle"/>
          </a:ln>
        </p:spPr>
      </p:cxnSp>
      <p:pic>
        <p:nvPicPr>
          <p:cNvPr id="155" name="Picture 154">
            <a:extLst>
              <a:ext uri="{FF2B5EF4-FFF2-40B4-BE49-F238E27FC236}">
                <a16:creationId xmlns:a16="http://schemas.microsoft.com/office/drawing/2014/main" id="{45A6F34D-1784-4865-9C21-63B01C9D9E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5" y="2186494"/>
            <a:ext cx="187751" cy="161116"/>
          </a:xfrm>
          <a:prstGeom prst="rect">
            <a:avLst/>
          </a:prstGeom>
        </p:spPr>
      </p:pic>
      <p:pic>
        <p:nvPicPr>
          <p:cNvPr id="156" name="Picture 155">
            <a:extLst>
              <a:ext uri="{FF2B5EF4-FFF2-40B4-BE49-F238E27FC236}">
                <a16:creationId xmlns:a16="http://schemas.microsoft.com/office/drawing/2014/main" id="{DCFE0F28-3750-436B-9945-A6C6A0227F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97" y="2856277"/>
            <a:ext cx="84361" cy="116281"/>
          </a:xfrm>
          <a:prstGeom prst="rect">
            <a:avLst/>
          </a:prstGeom>
        </p:spPr>
      </p:pic>
      <p:pic>
        <p:nvPicPr>
          <p:cNvPr id="157" name="Picture 156">
            <a:extLst>
              <a:ext uri="{FF2B5EF4-FFF2-40B4-BE49-F238E27FC236}">
                <a16:creationId xmlns:a16="http://schemas.microsoft.com/office/drawing/2014/main" id="{9C97F882-0D65-47DB-BF99-2484369A1D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309" y="2857929"/>
            <a:ext cx="84361" cy="116281"/>
          </a:xfrm>
          <a:prstGeom prst="rect">
            <a:avLst/>
          </a:prstGeom>
        </p:spPr>
      </p:pic>
      <p:sp>
        <p:nvSpPr>
          <p:cNvPr id="158" name="TextBox 157">
            <a:extLst>
              <a:ext uri="{FF2B5EF4-FFF2-40B4-BE49-F238E27FC236}">
                <a16:creationId xmlns:a16="http://schemas.microsoft.com/office/drawing/2014/main" id="{3DD4F872-4AA4-44CA-9BD6-93272483DD49}"/>
              </a:ext>
            </a:extLst>
          </p:cNvPr>
          <p:cNvSpPr txBox="1"/>
          <p:nvPr/>
        </p:nvSpPr>
        <p:spPr>
          <a:xfrm>
            <a:off x="998392" y="2317621"/>
            <a:ext cx="263330" cy="95282"/>
          </a:xfrm>
          <a:prstGeom prst="rect">
            <a:avLst/>
          </a:prstGeom>
          <a:noFill/>
        </p:spPr>
        <p:txBody>
          <a:bodyPr wrap="square" lIns="0" tIns="0" rIns="0" bIns="0" rtlCol="0">
            <a:spAutoFit/>
          </a:bodyPr>
          <a:lstStyle/>
          <a:p>
            <a:r>
              <a:rPr lang="en-US" sz="619" dirty="0">
                <a:solidFill>
                  <a:srgbClr val="000000"/>
                </a:solidFill>
                <a:latin typeface="Calibri" panose="020F0502020204030204" pitchFamily="34" charset="0"/>
                <a:cs typeface="Calibri" panose="020F0502020204030204" pitchFamily="34" charset="0"/>
              </a:rPr>
              <a:t>Extract</a:t>
            </a:r>
          </a:p>
        </p:txBody>
      </p:sp>
      <p:sp>
        <p:nvSpPr>
          <p:cNvPr id="159" name="Rectangle 158">
            <a:extLst>
              <a:ext uri="{FF2B5EF4-FFF2-40B4-BE49-F238E27FC236}">
                <a16:creationId xmlns:a16="http://schemas.microsoft.com/office/drawing/2014/main" id="{999CF824-91A8-4D27-B5D1-B6A776EE42B0}"/>
              </a:ext>
            </a:extLst>
          </p:cNvPr>
          <p:cNvSpPr/>
          <p:nvPr/>
        </p:nvSpPr>
        <p:spPr bwMode="auto">
          <a:xfrm>
            <a:off x="903594" y="2422061"/>
            <a:ext cx="427715" cy="610902"/>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160" name="TextBox 159">
            <a:extLst>
              <a:ext uri="{FF2B5EF4-FFF2-40B4-BE49-F238E27FC236}">
                <a16:creationId xmlns:a16="http://schemas.microsoft.com/office/drawing/2014/main" id="{9A6CBD8C-127E-46C0-B23F-E42832670B93}"/>
              </a:ext>
            </a:extLst>
          </p:cNvPr>
          <p:cNvSpPr txBox="1"/>
          <p:nvPr/>
        </p:nvSpPr>
        <p:spPr>
          <a:xfrm>
            <a:off x="2140719" y="3003775"/>
            <a:ext cx="1035654" cy="242502"/>
          </a:xfrm>
          <a:prstGeom prst="rect">
            <a:avLst/>
          </a:prstGeom>
          <a:noFill/>
        </p:spPr>
        <p:txBody>
          <a:bodyPr wrap="square" lIns="0" tIns="0" rIns="0" bIns="0" rtlCol="0">
            <a:spAutoFit/>
          </a:bodyPr>
          <a:lstStyle/>
          <a:p>
            <a:pPr algn="ctr"/>
            <a:r>
              <a:rPr lang="en-US" sz="563" dirty="0">
                <a:solidFill>
                  <a:srgbClr val="000000"/>
                </a:solidFill>
                <a:latin typeface="Calibri" panose="020F0502020204030204" pitchFamily="34" charset="0"/>
                <a:cs typeface="Calibri" panose="020F0502020204030204" pitchFamily="34" charset="0"/>
              </a:rPr>
              <a:t>Common Ingest &amp; Data Processing Framework</a:t>
            </a:r>
          </a:p>
          <a:p>
            <a:pPr algn="ctr"/>
            <a:r>
              <a:rPr lang="en-US" sz="450" dirty="0">
                <a:solidFill>
                  <a:srgbClr val="000000"/>
                </a:solidFill>
                <a:latin typeface="Calibri" panose="020F0502020204030204" pitchFamily="34" charset="0"/>
                <a:cs typeface="Calibri" panose="020F0502020204030204" pitchFamily="34" charset="0"/>
              </a:rPr>
              <a:t>(HDInsight Compute Clusters)</a:t>
            </a:r>
          </a:p>
        </p:txBody>
      </p:sp>
      <p:sp>
        <p:nvSpPr>
          <p:cNvPr id="161" name="Rectangle 160">
            <a:extLst>
              <a:ext uri="{FF2B5EF4-FFF2-40B4-BE49-F238E27FC236}">
                <a16:creationId xmlns:a16="http://schemas.microsoft.com/office/drawing/2014/main" id="{5730EB1A-F318-47BF-AD10-9A3C25B0F920}"/>
              </a:ext>
            </a:extLst>
          </p:cNvPr>
          <p:cNvSpPr/>
          <p:nvPr/>
        </p:nvSpPr>
        <p:spPr bwMode="auto">
          <a:xfrm>
            <a:off x="3425795" y="3453811"/>
            <a:ext cx="278832"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162" name="Picture 16" descr="Image result for hive">
            <a:extLst>
              <a:ext uri="{FF2B5EF4-FFF2-40B4-BE49-F238E27FC236}">
                <a16:creationId xmlns:a16="http://schemas.microsoft.com/office/drawing/2014/main" id="{FE28B9AD-F885-4A3A-A9AC-CDFC4DB4897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8551" y="3498497"/>
            <a:ext cx="184316" cy="131907"/>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a:extLst>
              <a:ext uri="{FF2B5EF4-FFF2-40B4-BE49-F238E27FC236}">
                <a16:creationId xmlns:a16="http://schemas.microsoft.com/office/drawing/2014/main" id="{7BCE0CBE-678C-4504-A8A5-557661DB871A}"/>
              </a:ext>
            </a:extLst>
          </p:cNvPr>
          <p:cNvSpPr/>
          <p:nvPr/>
        </p:nvSpPr>
        <p:spPr bwMode="auto">
          <a:xfrm>
            <a:off x="4983188" y="3286209"/>
            <a:ext cx="331072" cy="168064"/>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endParaRPr lang="en-US" sz="788" dirty="0">
              <a:solidFill>
                <a:srgbClr val="000000"/>
              </a:solidFill>
              <a:latin typeface="Calibri" panose="020F0502020204030204" pitchFamily="34" charset="0"/>
              <a:cs typeface="Calibri" panose="020F0502020204030204" pitchFamily="34" charset="0"/>
            </a:endParaRPr>
          </a:p>
        </p:txBody>
      </p:sp>
      <p:pic>
        <p:nvPicPr>
          <p:cNvPr id="165" name="Picture 22" descr="Image result for power bi logo">
            <a:extLst>
              <a:ext uri="{FF2B5EF4-FFF2-40B4-BE49-F238E27FC236}">
                <a16:creationId xmlns:a16="http://schemas.microsoft.com/office/drawing/2014/main" id="{09DE6D1A-C5CB-4B99-8B5F-C1E949F1B25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0845" y="2049368"/>
            <a:ext cx="182841" cy="166893"/>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4" descr="Image result for analysis services tabular">
            <a:extLst>
              <a:ext uri="{FF2B5EF4-FFF2-40B4-BE49-F238E27FC236}">
                <a16:creationId xmlns:a16="http://schemas.microsoft.com/office/drawing/2014/main" id="{229C95F8-6B12-403B-A121-6BFC83FB86A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40845" y="2270022"/>
            <a:ext cx="182841" cy="200488"/>
          </a:xfrm>
          <a:prstGeom prst="rect">
            <a:avLst/>
          </a:prstGeom>
          <a:noFill/>
          <a:extLst>
            <a:ext uri="{909E8E84-426E-40DD-AFC4-6F175D3DCCD1}">
              <a14:hiddenFill xmlns:a14="http://schemas.microsoft.com/office/drawing/2010/main">
                <a:solidFill>
                  <a:srgbClr val="FFFFFF"/>
                </a:solidFill>
              </a14:hiddenFill>
            </a:ext>
          </a:extLst>
        </p:spPr>
      </p:pic>
      <p:sp>
        <p:nvSpPr>
          <p:cNvPr id="208" name="Rectangle 207">
            <a:extLst>
              <a:ext uri="{FF2B5EF4-FFF2-40B4-BE49-F238E27FC236}">
                <a16:creationId xmlns:a16="http://schemas.microsoft.com/office/drawing/2014/main" id="{733A942F-4B35-4685-99E4-4A4FB56742AD}"/>
              </a:ext>
            </a:extLst>
          </p:cNvPr>
          <p:cNvSpPr/>
          <p:nvPr/>
        </p:nvSpPr>
        <p:spPr bwMode="auto">
          <a:xfrm>
            <a:off x="3353802" y="3269122"/>
            <a:ext cx="422216" cy="708980"/>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09" name="Rectangle 208">
            <a:extLst>
              <a:ext uri="{FF2B5EF4-FFF2-40B4-BE49-F238E27FC236}">
                <a16:creationId xmlns:a16="http://schemas.microsoft.com/office/drawing/2014/main" id="{B61DCFB9-A796-44AD-AF24-386758F8414F}"/>
              </a:ext>
            </a:extLst>
          </p:cNvPr>
          <p:cNvSpPr/>
          <p:nvPr/>
        </p:nvSpPr>
        <p:spPr bwMode="auto">
          <a:xfrm>
            <a:off x="58722" y="3863065"/>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srgbClr val="000000"/>
              </a:solidFill>
              <a:latin typeface="Calibri" panose="020F0502020204030204" pitchFamily="34" charset="0"/>
              <a:cs typeface="Calibri" panose="020F0502020204030204" pitchFamily="34" charset="0"/>
            </a:endParaRPr>
          </a:p>
        </p:txBody>
      </p:sp>
      <p:sp>
        <p:nvSpPr>
          <p:cNvPr id="210" name="TextBox 209">
            <a:extLst>
              <a:ext uri="{FF2B5EF4-FFF2-40B4-BE49-F238E27FC236}">
                <a16:creationId xmlns:a16="http://schemas.microsoft.com/office/drawing/2014/main" id="{045D1869-B608-485F-81B2-07B5C090EE78}"/>
              </a:ext>
            </a:extLst>
          </p:cNvPr>
          <p:cNvSpPr txBox="1"/>
          <p:nvPr/>
        </p:nvSpPr>
        <p:spPr>
          <a:xfrm>
            <a:off x="34047" y="3836608"/>
            <a:ext cx="382056" cy="155684"/>
          </a:xfrm>
          <a:prstGeom prst="rect">
            <a:avLst/>
          </a:prstGeom>
          <a:noFill/>
        </p:spPr>
        <p:txBody>
          <a:bodyPr wrap="square" lIns="0" tIns="0" rIns="0" bIns="0" rtlCol="0">
            <a:spAutoFit/>
          </a:bodyPr>
          <a:lstStyle/>
          <a:p>
            <a:pPr algn="ctr"/>
            <a:r>
              <a:rPr lang="en-US" sz="506" dirty="0">
                <a:solidFill>
                  <a:srgbClr val="000000"/>
                </a:solidFill>
                <a:latin typeface="Calibri" panose="020F0502020204030204" pitchFamily="34" charset="0"/>
                <a:cs typeface="Calibri" panose="020F0502020204030204" pitchFamily="34" charset="0"/>
              </a:rPr>
              <a:t>User Defined  Data Sets</a:t>
            </a:r>
          </a:p>
        </p:txBody>
      </p:sp>
      <p:sp>
        <p:nvSpPr>
          <p:cNvPr id="211" name="Rectangle 210">
            <a:extLst>
              <a:ext uri="{FF2B5EF4-FFF2-40B4-BE49-F238E27FC236}">
                <a16:creationId xmlns:a16="http://schemas.microsoft.com/office/drawing/2014/main" id="{E0A8B88E-446F-45ED-BD99-F7E295615CA8}"/>
              </a:ext>
            </a:extLst>
          </p:cNvPr>
          <p:cNvSpPr/>
          <p:nvPr/>
        </p:nvSpPr>
        <p:spPr bwMode="auto">
          <a:xfrm>
            <a:off x="3423004" y="3711836"/>
            <a:ext cx="278333" cy="22618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212" name="Picture 16" descr="Image result for hive">
            <a:extLst>
              <a:ext uri="{FF2B5EF4-FFF2-40B4-BE49-F238E27FC236}">
                <a16:creationId xmlns:a16="http://schemas.microsoft.com/office/drawing/2014/main" id="{5842FFEE-ECCF-4604-B9D8-A431FD53D10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76853" y="3739461"/>
            <a:ext cx="184715" cy="132560"/>
          </a:xfrm>
          <a:prstGeom prst="rect">
            <a:avLst/>
          </a:prstGeom>
          <a:noFill/>
          <a:extLst>
            <a:ext uri="{909E8E84-426E-40DD-AFC4-6F175D3DCCD1}">
              <a14:hiddenFill xmlns:a14="http://schemas.microsoft.com/office/drawing/2010/main">
                <a:solidFill>
                  <a:srgbClr val="FFFFFF"/>
                </a:solidFill>
              </a14:hiddenFill>
            </a:ext>
          </a:extLst>
        </p:spPr>
      </p:pic>
      <p:sp>
        <p:nvSpPr>
          <p:cNvPr id="213" name="Rectangle 212">
            <a:extLst>
              <a:ext uri="{FF2B5EF4-FFF2-40B4-BE49-F238E27FC236}">
                <a16:creationId xmlns:a16="http://schemas.microsoft.com/office/drawing/2014/main" id="{BC3EC9B4-A5FD-496C-87A7-0C2C441C1566}"/>
              </a:ext>
            </a:extLst>
          </p:cNvPr>
          <p:cNvSpPr/>
          <p:nvPr/>
        </p:nvSpPr>
        <p:spPr bwMode="auto">
          <a:xfrm>
            <a:off x="4986929" y="3102983"/>
            <a:ext cx="331072" cy="158912"/>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14" name="TextBox 213">
            <a:extLst>
              <a:ext uri="{FF2B5EF4-FFF2-40B4-BE49-F238E27FC236}">
                <a16:creationId xmlns:a16="http://schemas.microsoft.com/office/drawing/2014/main" id="{0CA6C1D4-922C-4701-8951-8C7CCD955D97}"/>
              </a:ext>
            </a:extLst>
          </p:cNvPr>
          <p:cNvSpPr txBox="1"/>
          <p:nvPr/>
        </p:nvSpPr>
        <p:spPr>
          <a:xfrm>
            <a:off x="4942880" y="3120646"/>
            <a:ext cx="411684" cy="138499"/>
          </a:xfrm>
          <a:prstGeom prst="rect">
            <a:avLst/>
          </a:prstGeom>
          <a:noFill/>
        </p:spPr>
        <p:txBody>
          <a:bodyPr wrap="square" lIns="0" tIns="0" rIns="0" bIns="0" rtlCol="0">
            <a:spAutoFit/>
          </a:bodyPr>
          <a:lstStyle/>
          <a:p>
            <a:pPr algn="ctr"/>
            <a:r>
              <a:rPr lang="en-US" sz="450" dirty="0">
                <a:solidFill>
                  <a:srgbClr val="000000"/>
                </a:solidFill>
                <a:latin typeface="Calibri" panose="020F0502020204030204" pitchFamily="34" charset="0"/>
                <a:cs typeface="Calibri" panose="020F0502020204030204" pitchFamily="34" charset="0"/>
              </a:rPr>
              <a:t>Hive LLAP </a:t>
            </a:r>
          </a:p>
          <a:p>
            <a:pPr algn="ctr"/>
            <a:r>
              <a:rPr lang="en-US" sz="450" dirty="0">
                <a:solidFill>
                  <a:srgbClr val="000000"/>
                </a:solidFill>
                <a:latin typeface="Calibri" panose="020F0502020204030204" pitchFamily="34" charset="0"/>
                <a:cs typeface="Calibri" panose="020F0502020204030204" pitchFamily="34" charset="0"/>
              </a:rPr>
              <a:t>Cluster</a:t>
            </a:r>
          </a:p>
        </p:txBody>
      </p:sp>
      <p:cxnSp>
        <p:nvCxnSpPr>
          <p:cNvPr id="215" name="Connector: Elbow 214">
            <a:extLst>
              <a:ext uri="{FF2B5EF4-FFF2-40B4-BE49-F238E27FC236}">
                <a16:creationId xmlns:a16="http://schemas.microsoft.com/office/drawing/2014/main" id="{B3A7C9C9-86DD-4274-B7E9-2B8A88C73B49}"/>
              </a:ext>
            </a:extLst>
          </p:cNvPr>
          <p:cNvCxnSpPr>
            <a:cxnSpLocks/>
            <a:stCxn id="209" idx="3"/>
          </p:cNvCxnSpPr>
          <p:nvPr/>
        </p:nvCxnSpPr>
        <p:spPr bwMode="auto">
          <a:xfrm flipV="1">
            <a:off x="367929" y="3021082"/>
            <a:ext cx="848102" cy="986381"/>
          </a:xfrm>
          <a:prstGeom prst="bentConnector2">
            <a:avLst/>
          </a:prstGeom>
          <a:noFill/>
          <a:ln w="19050" algn="ctr">
            <a:solidFill>
              <a:schemeClr val="tx1">
                <a:lumMod val="50000"/>
                <a:lumOff val="50000"/>
              </a:schemeClr>
            </a:solidFill>
            <a:round/>
            <a:headEnd type="none" w="med" len="med"/>
            <a:tailEnd type="triangle"/>
          </a:ln>
        </p:spPr>
      </p:cxnSp>
      <p:sp>
        <p:nvSpPr>
          <p:cNvPr id="216" name="TextBox 215">
            <a:extLst>
              <a:ext uri="{FF2B5EF4-FFF2-40B4-BE49-F238E27FC236}">
                <a16:creationId xmlns:a16="http://schemas.microsoft.com/office/drawing/2014/main" id="{B5841983-64BA-4A41-A3B0-42EC06A0DE2C}"/>
              </a:ext>
            </a:extLst>
          </p:cNvPr>
          <p:cNvSpPr txBox="1"/>
          <p:nvPr/>
        </p:nvSpPr>
        <p:spPr>
          <a:xfrm>
            <a:off x="4782905" y="3997475"/>
            <a:ext cx="826101" cy="311367"/>
          </a:xfrm>
          <a:prstGeom prst="rect">
            <a:avLst/>
          </a:prstGeom>
          <a:noFill/>
        </p:spPr>
        <p:txBody>
          <a:bodyPr wrap="square" lIns="0" tIns="0" rIns="0" bIns="0" rtlCol="0">
            <a:spAutoFit/>
          </a:bodyPr>
          <a:lstStyle/>
          <a:p>
            <a:pPr algn="ctr"/>
            <a:r>
              <a:rPr lang="en-US" sz="506" dirty="0">
                <a:solidFill>
                  <a:srgbClr val="000000"/>
                </a:solidFill>
                <a:latin typeface="Calibri" panose="020F0502020204030204" pitchFamily="34" charset="0"/>
                <a:cs typeface="Calibri" panose="020F0502020204030204" pitchFamily="34" charset="0"/>
              </a:rPr>
              <a:t>Authentication and Data Classification Based Security Policies</a:t>
            </a:r>
          </a:p>
          <a:p>
            <a:pPr algn="ctr"/>
            <a:r>
              <a:rPr lang="en-US" sz="506" dirty="0">
                <a:solidFill>
                  <a:srgbClr val="000000"/>
                </a:solidFill>
                <a:latin typeface="Calibri" panose="020F0502020204030204" pitchFamily="34" charset="0"/>
                <a:cs typeface="Calibri" panose="020F0502020204030204" pitchFamily="34" charset="0"/>
              </a:rPr>
              <a:t>(Security Central)</a:t>
            </a:r>
          </a:p>
        </p:txBody>
      </p:sp>
      <p:pic>
        <p:nvPicPr>
          <p:cNvPr id="220" name="Picture 219">
            <a:extLst>
              <a:ext uri="{FF2B5EF4-FFF2-40B4-BE49-F238E27FC236}">
                <a16:creationId xmlns:a16="http://schemas.microsoft.com/office/drawing/2014/main" id="{DDCDC56A-5CD4-4311-A7E5-8892FAF750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7644" y="2452692"/>
            <a:ext cx="171151" cy="171151"/>
          </a:xfrm>
          <a:prstGeom prst="rect">
            <a:avLst/>
          </a:prstGeom>
        </p:spPr>
      </p:pic>
      <p:sp>
        <p:nvSpPr>
          <p:cNvPr id="221" name="TextBox 220">
            <a:extLst>
              <a:ext uri="{FF2B5EF4-FFF2-40B4-BE49-F238E27FC236}">
                <a16:creationId xmlns:a16="http://schemas.microsoft.com/office/drawing/2014/main" id="{C4F8B28F-D849-4C92-A537-AC2E724CFDA8}"/>
              </a:ext>
            </a:extLst>
          </p:cNvPr>
          <p:cNvSpPr txBox="1"/>
          <p:nvPr/>
        </p:nvSpPr>
        <p:spPr>
          <a:xfrm>
            <a:off x="2401338" y="2459233"/>
            <a:ext cx="824092" cy="95282"/>
          </a:xfrm>
          <a:prstGeom prst="rect">
            <a:avLst/>
          </a:prstGeom>
          <a:noFill/>
        </p:spPr>
        <p:txBody>
          <a:bodyPr wrap="square" lIns="0" tIns="0" rIns="0" bIns="0" rtlCol="0">
            <a:spAutoFit/>
          </a:bodyPr>
          <a:lstStyle/>
          <a:p>
            <a:r>
              <a:rPr lang="en-US" sz="619" dirty="0">
                <a:solidFill>
                  <a:srgbClr val="000000"/>
                </a:solidFill>
                <a:latin typeface="Calibri" panose="020F0502020204030204" pitchFamily="34" charset="0"/>
                <a:cs typeface="Calibri" panose="020F0502020204030204" pitchFamily="34" charset="0"/>
              </a:rPr>
              <a:t>Ingest and transform</a:t>
            </a:r>
          </a:p>
        </p:txBody>
      </p:sp>
      <p:sp>
        <p:nvSpPr>
          <p:cNvPr id="222" name="TextBox 221">
            <a:extLst>
              <a:ext uri="{FF2B5EF4-FFF2-40B4-BE49-F238E27FC236}">
                <a16:creationId xmlns:a16="http://schemas.microsoft.com/office/drawing/2014/main" id="{792694AA-3694-4CFA-8C34-CD8C3E86A241}"/>
              </a:ext>
            </a:extLst>
          </p:cNvPr>
          <p:cNvSpPr txBox="1"/>
          <p:nvPr/>
        </p:nvSpPr>
        <p:spPr>
          <a:xfrm>
            <a:off x="3391576" y="3281652"/>
            <a:ext cx="437340" cy="153888"/>
          </a:xfrm>
          <a:prstGeom prst="rect">
            <a:avLst/>
          </a:prstGeom>
          <a:noFill/>
        </p:spPr>
        <p:txBody>
          <a:bodyPr wrap="square" lIns="0" tIns="0" rIns="0" bIns="0" rtlCol="0">
            <a:spAutoFit/>
          </a:bodyPr>
          <a:lstStyle/>
          <a:p>
            <a:pPr>
              <a:lnSpc>
                <a:spcPts val="563"/>
              </a:lnSpc>
            </a:pPr>
            <a:r>
              <a:rPr lang="en-US" sz="619" dirty="0">
                <a:solidFill>
                  <a:srgbClr val="000000"/>
                </a:solidFill>
                <a:latin typeface="Calibri" panose="020F0502020204030204" pitchFamily="34" charset="0"/>
                <a:cs typeface="Calibri" panose="020F0502020204030204" pitchFamily="34" charset="0"/>
              </a:rPr>
              <a:t>Foundation Data Stores</a:t>
            </a:r>
          </a:p>
        </p:txBody>
      </p:sp>
      <p:sp>
        <p:nvSpPr>
          <p:cNvPr id="224" name="TextBox 223">
            <a:extLst>
              <a:ext uri="{FF2B5EF4-FFF2-40B4-BE49-F238E27FC236}">
                <a16:creationId xmlns:a16="http://schemas.microsoft.com/office/drawing/2014/main" id="{A125498D-2737-4707-8684-42BEEE44C76F}"/>
              </a:ext>
            </a:extLst>
          </p:cNvPr>
          <p:cNvSpPr txBox="1"/>
          <p:nvPr/>
        </p:nvSpPr>
        <p:spPr>
          <a:xfrm>
            <a:off x="3229033" y="3555271"/>
            <a:ext cx="293513" cy="86627"/>
          </a:xfrm>
          <a:prstGeom prst="rect">
            <a:avLst/>
          </a:prstGeom>
          <a:noFill/>
        </p:spPr>
        <p:txBody>
          <a:bodyPr wrap="square" lIns="0" tIns="0" rIns="0" bIns="0" rtlCol="0">
            <a:spAutoFit/>
          </a:bodyPr>
          <a:lstStyle/>
          <a:p>
            <a:pPr algn="ctr"/>
            <a:r>
              <a:rPr lang="en-US" sz="563" dirty="0">
                <a:solidFill>
                  <a:srgbClr val="000000"/>
                </a:solidFill>
                <a:latin typeface="Calibri" panose="020F0502020204030204" pitchFamily="34" charset="0"/>
                <a:cs typeface="Calibri" panose="020F0502020204030204" pitchFamily="34" charset="0"/>
              </a:rPr>
              <a:t>Refined</a:t>
            </a:r>
          </a:p>
        </p:txBody>
      </p:sp>
      <p:pic>
        <p:nvPicPr>
          <p:cNvPr id="225" name="Picture 224">
            <a:extLst>
              <a:ext uri="{FF2B5EF4-FFF2-40B4-BE49-F238E27FC236}">
                <a16:creationId xmlns:a16="http://schemas.microsoft.com/office/drawing/2014/main" id="{B6525095-3411-474C-B7CD-B795C7E5FA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8446" y="1327079"/>
            <a:ext cx="274483" cy="182263"/>
          </a:xfrm>
          <a:prstGeom prst="rect">
            <a:avLst/>
          </a:prstGeom>
        </p:spPr>
      </p:pic>
      <p:sp>
        <p:nvSpPr>
          <p:cNvPr id="226" name="Rectangle 225">
            <a:extLst>
              <a:ext uri="{FF2B5EF4-FFF2-40B4-BE49-F238E27FC236}">
                <a16:creationId xmlns:a16="http://schemas.microsoft.com/office/drawing/2014/main" id="{6DC90A8F-74FE-4283-B79E-258930BD6898}"/>
              </a:ext>
            </a:extLst>
          </p:cNvPr>
          <p:cNvSpPr/>
          <p:nvPr/>
        </p:nvSpPr>
        <p:spPr bwMode="auto">
          <a:xfrm>
            <a:off x="4942881" y="3067196"/>
            <a:ext cx="416093" cy="439526"/>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cxnSp>
        <p:nvCxnSpPr>
          <p:cNvPr id="227" name="Straight Arrow Connector 226">
            <a:extLst>
              <a:ext uri="{FF2B5EF4-FFF2-40B4-BE49-F238E27FC236}">
                <a16:creationId xmlns:a16="http://schemas.microsoft.com/office/drawing/2014/main" id="{E6AC0459-AA2D-4E12-9D92-AE23B61252EC}"/>
              </a:ext>
            </a:extLst>
          </p:cNvPr>
          <p:cNvCxnSpPr>
            <a:cxnSpLocks/>
            <a:stCxn id="163" idx="2"/>
            <a:endCxn id="141" idx="0"/>
          </p:cNvCxnSpPr>
          <p:nvPr/>
        </p:nvCxnSpPr>
        <p:spPr bwMode="auto">
          <a:xfrm flipH="1">
            <a:off x="5148436" y="3454270"/>
            <a:ext cx="287" cy="313184"/>
          </a:xfrm>
          <a:prstGeom prst="straightConnector1">
            <a:avLst/>
          </a:prstGeom>
          <a:noFill/>
          <a:ln w="19050" algn="ctr">
            <a:solidFill>
              <a:schemeClr val="tx1">
                <a:lumMod val="50000"/>
                <a:lumOff val="50000"/>
              </a:schemeClr>
            </a:solidFill>
            <a:round/>
            <a:headEnd type="triangle" w="med" len="med"/>
            <a:tailEnd type="none" w="med" len="med"/>
          </a:ln>
        </p:spPr>
      </p:cxnSp>
      <p:pic>
        <p:nvPicPr>
          <p:cNvPr id="228" name="Picture 227">
            <a:extLst>
              <a:ext uri="{FF2B5EF4-FFF2-40B4-BE49-F238E27FC236}">
                <a16:creationId xmlns:a16="http://schemas.microsoft.com/office/drawing/2014/main" id="{E93CA50B-C474-409A-8C2A-27FF4043A976}"/>
              </a:ext>
            </a:extLst>
          </p:cNvPr>
          <p:cNvPicPr>
            <a:picLocks noChangeAspect="1"/>
          </p:cNvPicPr>
          <p:nvPr/>
        </p:nvPicPr>
        <p:blipFill>
          <a:blip r:embed="rId12"/>
          <a:stretch>
            <a:fillRect/>
          </a:stretch>
        </p:blipFill>
        <p:spPr>
          <a:xfrm>
            <a:off x="6381362" y="1558550"/>
            <a:ext cx="230175" cy="278004"/>
          </a:xfrm>
          <a:prstGeom prst="rect">
            <a:avLst/>
          </a:prstGeom>
        </p:spPr>
      </p:pic>
      <p:sp>
        <p:nvSpPr>
          <p:cNvPr id="230" name="Cube 229">
            <a:extLst>
              <a:ext uri="{FF2B5EF4-FFF2-40B4-BE49-F238E27FC236}">
                <a16:creationId xmlns:a16="http://schemas.microsoft.com/office/drawing/2014/main" id="{03890D91-7243-4FF0-B3C9-B8E3520F7CF4}"/>
              </a:ext>
            </a:extLst>
          </p:cNvPr>
          <p:cNvSpPr/>
          <p:nvPr/>
        </p:nvSpPr>
        <p:spPr bwMode="auto">
          <a:xfrm>
            <a:off x="1557073" y="2190085"/>
            <a:ext cx="70127" cy="345908"/>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31" name="Cube 230">
            <a:extLst>
              <a:ext uri="{FF2B5EF4-FFF2-40B4-BE49-F238E27FC236}">
                <a16:creationId xmlns:a16="http://schemas.microsoft.com/office/drawing/2014/main" id="{972274D4-67C5-4AB0-B471-B9545ED65E7A}"/>
              </a:ext>
            </a:extLst>
          </p:cNvPr>
          <p:cNvSpPr/>
          <p:nvPr/>
        </p:nvSpPr>
        <p:spPr bwMode="auto">
          <a:xfrm>
            <a:off x="1821636" y="2190085"/>
            <a:ext cx="70127" cy="345908"/>
          </a:xfrm>
          <a:prstGeom prst="cube">
            <a:avLst/>
          </a:prstGeom>
          <a:solidFill>
            <a:srgbClr val="C00000"/>
          </a:solidFill>
          <a:ln w="9525" cap="flat" cmpd="sng" algn="ctr">
            <a:solidFill>
              <a:schemeClr val="bg1">
                <a:lumMod val="75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32" name="Rectangle 231">
            <a:extLst>
              <a:ext uri="{FF2B5EF4-FFF2-40B4-BE49-F238E27FC236}">
                <a16:creationId xmlns:a16="http://schemas.microsoft.com/office/drawing/2014/main" id="{071A958D-4E2E-4624-A949-73CFC58EC622}"/>
              </a:ext>
            </a:extLst>
          </p:cNvPr>
          <p:cNvSpPr/>
          <p:nvPr/>
        </p:nvSpPr>
        <p:spPr bwMode="auto">
          <a:xfrm>
            <a:off x="2062826" y="1686800"/>
            <a:ext cx="711207" cy="20198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33" name="TextBox 232">
            <a:extLst>
              <a:ext uri="{FF2B5EF4-FFF2-40B4-BE49-F238E27FC236}">
                <a16:creationId xmlns:a16="http://schemas.microsoft.com/office/drawing/2014/main" id="{3AF7E5DA-EC1B-4F3B-9D5A-83E76F6A1F00}"/>
              </a:ext>
            </a:extLst>
          </p:cNvPr>
          <p:cNvSpPr txBox="1"/>
          <p:nvPr/>
        </p:nvSpPr>
        <p:spPr>
          <a:xfrm>
            <a:off x="2617048" y="1566232"/>
            <a:ext cx="718313" cy="86627"/>
          </a:xfrm>
          <a:prstGeom prst="rect">
            <a:avLst/>
          </a:prstGeom>
          <a:noFill/>
        </p:spPr>
        <p:txBody>
          <a:bodyPr wrap="square" lIns="0" tIns="0" rIns="0" bIns="0" rtlCol="0">
            <a:spAutoFit/>
          </a:bodyPr>
          <a:lstStyle/>
          <a:p>
            <a:r>
              <a:rPr lang="en-US" sz="563" dirty="0">
                <a:solidFill>
                  <a:srgbClr val="000000"/>
                </a:solidFill>
                <a:latin typeface="Calibri" panose="020F0502020204030204" pitchFamily="34" charset="0"/>
                <a:cs typeface="Calibri" panose="020F0502020204030204" pitchFamily="34" charset="0"/>
              </a:rPr>
              <a:t>ACS/AKS Kubernetes</a:t>
            </a:r>
          </a:p>
        </p:txBody>
      </p:sp>
      <p:sp>
        <p:nvSpPr>
          <p:cNvPr id="234" name="Rectangle 233">
            <a:extLst>
              <a:ext uri="{FF2B5EF4-FFF2-40B4-BE49-F238E27FC236}">
                <a16:creationId xmlns:a16="http://schemas.microsoft.com/office/drawing/2014/main" id="{FA0CB38B-6AB7-4481-BFB7-65BF2A558D21}"/>
              </a:ext>
            </a:extLst>
          </p:cNvPr>
          <p:cNvSpPr/>
          <p:nvPr/>
        </p:nvSpPr>
        <p:spPr bwMode="auto">
          <a:xfrm>
            <a:off x="2808651" y="1691359"/>
            <a:ext cx="426714" cy="1974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235" name="Picture 234">
            <a:extLst>
              <a:ext uri="{FF2B5EF4-FFF2-40B4-BE49-F238E27FC236}">
                <a16:creationId xmlns:a16="http://schemas.microsoft.com/office/drawing/2014/main" id="{472C167E-6E77-4579-9CC9-64A6F19ACA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04054" y="1735359"/>
            <a:ext cx="144349" cy="119831"/>
          </a:xfrm>
          <a:prstGeom prst="rect">
            <a:avLst/>
          </a:prstGeom>
        </p:spPr>
      </p:pic>
      <p:cxnSp>
        <p:nvCxnSpPr>
          <p:cNvPr id="236" name="Straight Connector 235">
            <a:extLst>
              <a:ext uri="{FF2B5EF4-FFF2-40B4-BE49-F238E27FC236}">
                <a16:creationId xmlns:a16="http://schemas.microsoft.com/office/drawing/2014/main" id="{799F4A58-2DB8-46AF-8347-57B344111130}"/>
              </a:ext>
            </a:extLst>
          </p:cNvPr>
          <p:cNvCxnSpPr>
            <a:cxnSpLocks/>
            <a:stCxn id="232" idx="2"/>
          </p:cNvCxnSpPr>
          <p:nvPr/>
        </p:nvCxnSpPr>
        <p:spPr bwMode="auto">
          <a:xfrm>
            <a:off x="2418429" y="1888786"/>
            <a:ext cx="0" cy="528668"/>
          </a:xfrm>
          <a:prstGeom prst="line">
            <a:avLst/>
          </a:prstGeom>
          <a:noFill/>
          <a:ln w="19050" algn="ctr">
            <a:solidFill>
              <a:schemeClr val="tx1">
                <a:lumMod val="50000"/>
                <a:lumOff val="50000"/>
              </a:schemeClr>
            </a:solidFill>
            <a:round/>
            <a:headEnd type="none" w="med" len="med"/>
            <a:tailEnd type="triangle"/>
          </a:ln>
        </p:spPr>
      </p:cxnSp>
      <p:cxnSp>
        <p:nvCxnSpPr>
          <p:cNvPr id="237" name="Straight Connector 236">
            <a:extLst>
              <a:ext uri="{FF2B5EF4-FFF2-40B4-BE49-F238E27FC236}">
                <a16:creationId xmlns:a16="http://schemas.microsoft.com/office/drawing/2014/main" id="{F9646755-4E40-4118-A4D4-6C0760CE8FCA}"/>
              </a:ext>
            </a:extLst>
          </p:cNvPr>
          <p:cNvCxnSpPr>
            <a:cxnSpLocks/>
          </p:cNvCxnSpPr>
          <p:nvPr/>
        </p:nvCxnSpPr>
        <p:spPr bwMode="auto">
          <a:xfrm>
            <a:off x="2981613" y="1941153"/>
            <a:ext cx="0" cy="480606"/>
          </a:xfrm>
          <a:prstGeom prst="line">
            <a:avLst/>
          </a:prstGeom>
          <a:noFill/>
          <a:ln w="19050" algn="ctr">
            <a:solidFill>
              <a:schemeClr val="tx1">
                <a:lumMod val="50000"/>
                <a:lumOff val="50000"/>
              </a:schemeClr>
            </a:solidFill>
            <a:round/>
            <a:headEnd type="none" w="med" len="med"/>
            <a:tailEnd type="triangle"/>
          </a:ln>
        </p:spPr>
      </p:cxnSp>
      <p:pic>
        <p:nvPicPr>
          <p:cNvPr id="238" name="Picture 237">
            <a:extLst>
              <a:ext uri="{FF2B5EF4-FFF2-40B4-BE49-F238E27FC236}">
                <a16:creationId xmlns:a16="http://schemas.microsoft.com/office/drawing/2014/main" id="{FF782CDA-5D4A-42AD-AB55-E20A4D80D42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60" y="1619930"/>
            <a:ext cx="166683" cy="160838"/>
          </a:xfrm>
          <a:prstGeom prst="rect">
            <a:avLst/>
          </a:prstGeom>
        </p:spPr>
      </p:pic>
      <p:pic>
        <p:nvPicPr>
          <p:cNvPr id="239" name="Picture 238">
            <a:extLst>
              <a:ext uri="{FF2B5EF4-FFF2-40B4-BE49-F238E27FC236}">
                <a16:creationId xmlns:a16="http://schemas.microsoft.com/office/drawing/2014/main" id="{CC25ED7A-AB79-41FE-9D4F-6B05DC55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30" y="4017224"/>
            <a:ext cx="84361" cy="116281"/>
          </a:xfrm>
          <a:prstGeom prst="rect">
            <a:avLst/>
          </a:prstGeom>
        </p:spPr>
      </p:pic>
      <p:pic>
        <p:nvPicPr>
          <p:cNvPr id="240" name="Picture 239">
            <a:extLst>
              <a:ext uri="{FF2B5EF4-FFF2-40B4-BE49-F238E27FC236}">
                <a16:creationId xmlns:a16="http://schemas.microsoft.com/office/drawing/2014/main" id="{00E87DBE-C811-49C0-A912-79086A3EBE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40" y="4018877"/>
            <a:ext cx="84361" cy="116281"/>
          </a:xfrm>
          <a:prstGeom prst="rect">
            <a:avLst/>
          </a:prstGeom>
        </p:spPr>
      </p:pic>
      <p:sp>
        <p:nvSpPr>
          <p:cNvPr id="241" name="TextBox 240">
            <a:extLst>
              <a:ext uri="{FF2B5EF4-FFF2-40B4-BE49-F238E27FC236}">
                <a16:creationId xmlns:a16="http://schemas.microsoft.com/office/drawing/2014/main" id="{B6626EAE-2A5C-4F91-95D9-F3623414E791}"/>
              </a:ext>
            </a:extLst>
          </p:cNvPr>
          <p:cNvSpPr txBox="1"/>
          <p:nvPr/>
        </p:nvSpPr>
        <p:spPr>
          <a:xfrm>
            <a:off x="5153717" y="2398114"/>
            <a:ext cx="136733" cy="69250"/>
          </a:xfrm>
          <a:prstGeom prst="rect">
            <a:avLst/>
          </a:prstGeom>
          <a:noFill/>
        </p:spPr>
        <p:txBody>
          <a:bodyPr wrap="square" lIns="0" tIns="0" rIns="0" bIns="0" rtlCol="0">
            <a:spAutoFit/>
          </a:bodyPr>
          <a:lstStyle/>
          <a:p>
            <a:r>
              <a:rPr lang="en-US" sz="450" dirty="0">
                <a:solidFill>
                  <a:srgbClr val="000000"/>
                </a:solidFill>
                <a:latin typeface="Calibri" panose="020F0502020204030204" pitchFamily="34" charset="0"/>
                <a:cs typeface="Calibri" panose="020F0502020204030204" pitchFamily="34" charset="0"/>
              </a:rPr>
              <a:t>AAS</a:t>
            </a:r>
          </a:p>
        </p:txBody>
      </p:sp>
      <p:sp>
        <p:nvSpPr>
          <p:cNvPr id="242" name="TextBox 241">
            <a:extLst>
              <a:ext uri="{FF2B5EF4-FFF2-40B4-BE49-F238E27FC236}">
                <a16:creationId xmlns:a16="http://schemas.microsoft.com/office/drawing/2014/main" id="{78732196-5B97-4D77-829A-BCF146B004A7}"/>
              </a:ext>
            </a:extLst>
          </p:cNvPr>
          <p:cNvSpPr txBox="1"/>
          <p:nvPr/>
        </p:nvSpPr>
        <p:spPr>
          <a:xfrm>
            <a:off x="4998752" y="3335911"/>
            <a:ext cx="315508" cy="69250"/>
          </a:xfrm>
          <a:prstGeom prst="rect">
            <a:avLst/>
          </a:prstGeom>
          <a:noFill/>
        </p:spPr>
        <p:txBody>
          <a:bodyPr wrap="square" lIns="0" tIns="0" rIns="0" bIns="0" rtlCol="0">
            <a:spAutoFit/>
          </a:bodyPr>
          <a:lstStyle/>
          <a:p>
            <a:r>
              <a:rPr lang="en-US" sz="450" dirty="0">
                <a:solidFill>
                  <a:srgbClr val="000000"/>
                </a:solidFill>
                <a:latin typeface="Calibri" panose="020F0502020204030204" pitchFamily="34" charset="0"/>
                <a:cs typeface="Calibri" panose="020F0502020204030204" pitchFamily="34" charset="0"/>
              </a:rPr>
              <a:t>Hiveserver 2</a:t>
            </a:r>
          </a:p>
        </p:txBody>
      </p:sp>
      <p:sp>
        <p:nvSpPr>
          <p:cNvPr id="243" name="TextBox 242">
            <a:extLst>
              <a:ext uri="{FF2B5EF4-FFF2-40B4-BE49-F238E27FC236}">
                <a16:creationId xmlns:a16="http://schemas.microsoft.com/office/drawing/2014/main" id="{A4BA5550-7096-4815-8853-92A027B8D2CD}"/>
              </a:ext>
            </a:extLst>
          </p:cNvPr>
          <p:cNvSpPr txBox="1"/>
          <p:nvPr/>
        </p:nvSpPr>
        <p:spPr>
          <a:xfrm>
            <a:off x="85584" y="1500597"/>
            <a:ext cx="513871" cy="77842"/>
          </a:xfrm>
          <a:prstGeom prst="rect">
            <a:avLst/>
          </a:prstGeom>
          <a:noFill/>
        </p:spPr>
        <p:txBody>
          <a:bodyPr wrap="square" lIns="0" tIns="0" rIns="0" bIns="0" rtlCol="0">
            <a:spAutoFit/>
          </a:bodyPr>
          <a:lstStyle/>
          <a:p>
            <a:r>
              <a:rPr lang="en-US" sz="506" dirty="0">
                <a:solidFill>
                  <a:srgbClr val="000000"/>
                </a:solidFill>
                <a:latin typeface="Calibri" panose="020F0502020204030204" pitchFamily="34" charset="0"/>
                <a:cs typeface="Calibri" panose="020F0502020204030204" pitchFamily="34" charset="0"/>
              </a:rPr>
              <a:t>Events/API</a:t>
            </a:r>
          </a:p>
        </p:txBody>
      </p:sp>
      <p:pic>
        <p:nvPicPr>
          <p:cNvPr id="244" name="Picture 10" descr="Image result for azure API App">
            <a:extLst>
              <a:ext uri="{FF2B5EF4-FFF2-40B4-BE49-F238E27FC236}">
                <a16:creationId xmlns:a16="http://schemas.microsoft.com/office/drawing/2014/main" id="{26DA370E-A092-40E3-A4D4-30038001777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49482" y="1723019"/>
            <a:ext cx="193828" cy="124737"/>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12" descr="Image result for azure web app">
            <a:extLst>
              <a:ext uri="{FF2B5EF4-FFF2-40B4-BE49-F238E27FC236}">
                <a16:creationId xmlns:a16="http://schemas.microsoft.com/office/drawing/2014/main" id="{CFD7F90D-CD8B-46FE-9511-7497D1F9349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89947" y="1730198"/>
            <a:ext cx="120665" cy="123880"/>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a:extLst>
              <a:ext uri="{FF2B5EF4-FFF2-40B4-BE49-F238E27FC236}">
                <a16:creationId xmlns:a16="http://schemas.microsoft.com/office/drawing/2014/main" id="{554285B6-8A4F-4435-821A-74573959BDCD}"/>
              </a:ext>
            </a:extLst>
          </p:cNvPr>
          <p:cNvSpPr txBox="1"/>
          <p:nvPr/>
        </p:nvSpPr>
        <p:spPr>
          <a:xfrm>
            <a:off x="3168921" y="1881352"/>
            <a:ext cx="687959" cy="69250"/>
          </a:xfrm>
          <a:prstGeom prst="rect">
            <a:avLst/>
          </a:prstGeom>
          <a:noFill/>
        </p:spPr>
        <p:txBody>
          <a:bodyPr wrap="square" lIns="0" tIns="0" rIns="0" bIns="0" rtlCol="0">
            <a:spAutoFit/>
          </a:bodyPr>
          <a:lstStyle/>
          <a:p>
            <a:r>
              <a:rPr lang="en-US" sz="450" dirty="0">
                <a:solidFill>
                  <a:srgbClr val="000000"/>
                </a:solidFill>
                <a:latin typeface="Calibri" panose="020F0502020204030204" pitchFamily="34" charset="0"/>
                <a:cs typeface="Calibri" panose="020F0502020204030204" pitchFamily="34" charset="0"/>
              </a:rPr>
              <a:t>Azure API &amp; Web App</a:t>
            </a:r>
          </a:p>
        </p:txBody>
      </p:sp>
      <p:pic>
        <p:nvPicPr>
          <p:cNvPr id="247" name="Picture 14" descr="Image result for Azure AKS">
            <a:extLst>
              <a:ext uri="{FF2B5EF4-FFF2-40B4-BE49-F238E27FC236}">
                <a16:creationId xmlns:a16="http://schemas.microsoft.com/office/drawing/2014/main" id="{9C6AF443-1167-4869-B61C-0B80B2F73B5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068861" y="1556169"/>
            <a:ext cx="176197" cy="146665"/>
          </a:xfrm>
          <a:prstGeom prst="rect">
            <a:avLst/>
          </a:prstGeom>
          <a:noFill/>
          <a:extLst>
            <a:ext uri="{909E8E84-426E-40DD-AFC4-6F175D3DCCD1}">
              <a14:hiddenFill xmlns:a14="http://schemas.microsoft.com/office/drawing/2010/main">
                <a:solidFill>
                  <a:srgbClr val="FFFFFF"/>
                </a:solidFill>
              </a14:hiddenFill>
            </a:ext>
          </a:extLst>
        </p:spPr>
      </p:pic>
      <p:cxnSp>
        <p:nvCxnSpPr>
          <p:cNvPr id="248" name="Connector: Elbow 247">
            <a:extLst>
              <a:ext uri="{FF2B5EF4-FFF2-40B4-BE49-F238E27FC236}">
                <a16:creationId xmlns:a16="http://schemas.microsoft.com/office/drawing/2014/main" id="{3F2B7E50-D8CA-441E-A901-389B926DACB9}"/>
              </a:ext>
            </a:extLst>
          </p:cNvPr>
          <p:cNvCxnSpPr>
            <a:cxnSpLocks/>
            <a:stCxn id="140" idx="3"/>
          </p:cNvCxnSpPr>
          <p:nvPr/>
        </p:nvCxnSpPr>
        <p:spPr bwMode="auto">
          <a:xfrm flipV="1">
            <a:off x="5322302" y="1863707"/>
            <a:ext cx="949177" cy="389184"/>
          </a:xfrm>
          <a:prstGeom prst="bentConnector3">
            <a:avLst>
              <a:gd name="adj1" fmla="val 50000"/>
            </a:avLst>
          </a:prstGeom>
          <a:noFill/>
          <a:ln w="19050" algn="ctr">
            <a:solidFill>
              <a:srgbClr val="FFC000"/>
            </a:solidFill>
            <a:round/>
            <a:headEnd type="none" w="med" len="med"/>
            <a:tailEnd type="triangle"/>
          </a:ln>
        </p:spPr>
      </p:cxnSp>
      <p:sp>
        <p:nvSpPr>
          <p:cNvPr id="249" name="TextBox 248">
            <a:extLst>
              <a:ext uri="{FF2B5EF4-FFF2-40B4-BE49-F238E27FC236}">
                <a16:creationId xmlns:a16="http://schemas.microsoft.com/office/drawing/2014/main" id="{E8A8DF9E-8A78-4C5D-A0AE-A4BF66564A37}"/>
              </a:ext>
            </a:extLst>
          </p:cNvPr>
          <p:cNvSpPr txBox="1"/>
          <p:nvPr/>
        </p:nvSpPr>
        <p:spPr>
          <a:xfrm>
            <a:off x="6346297" y="1152175"/>
            <a:ext cx="492713" cy="138499"/>
          </a:xfrm>
          <a:prstGeom prst="rect">
            <a:avLst/>
          </a:prstGeom>
          <a:noFill/>
        </p:spPr>
        <p:txBody>
          <a:bodyPr wrap="square" lIns="0" tIns="0" rIns="0" bIns="0" rtlCol="0">
            <a:spAutoFit/>
          </a:bodyPr>
          <a:lstStyle/>
          <a:p>
            <a:r>
              <a:rPr lang="en-US" sz="450" dirty="0">
                <a:solidFill>
                  <a:srgbClr val="000000"/>
                </a:solidFill>
                <a:latin typeface="Calibri" panose="020F0502020204030204" pitchFamily="34" charset="0"/>
                <a:cs typeface="Calibri" panose="020F0502020204030204" pitchFamily="34" charset="0"/>
              </a:rPr>
              <a:t>Dashboards &amp; Reports</a:t>
            </a:r>
          </a:p>
        </p:txBody>
      </p:sp>
      <p:cxnSp>
        <p:nvCxnSpPr>
          <p:cNvPr id="250" name="Straight Arrow Connector 249">
            <a:extLst>
              <a:ext uri="{FF2B5EF4-FFF2-40B4-BE49-F238E27FC236}">
                <a16:creationId xmlns:a16="http://schemas.microsoft.com/office/drawing/2014/main" id="{DF8471A7-EC6A-48D9-8867-FE1D25193291}"/>
              </a:ext>
            </a:extLst>
          </p:cNvPr>
          <p:cNvCxnSpPr>
            <a:cxnSpLocks/>
            <a:stCxn id="226" idx="0"/>
            <a:endCxn id="140" idx="2"/>
          </p:cNvCxnSpPr>
          <p:nvPr/>
        </p:nvCxnSpPr>
        <p:spPr bwMode="auto">
          <a:xfrm flipH="1" flipV="1">
            <a:off x="5142177" y="2503744"/>
            <a:ext cx="8750" cy="563453"/>
          </a:xfrm>
          <a:prstGeom prst="straightConnector1">
            <a:avLst/>
          </a:prstGeom>
          <a:noFill/>
          <a:ln w="19050" algn="ctr">
            <a:solidFill>
              <a:srgbClr val="FFC000"/>
            </a:solidFill>
            <a:round/>
            <a:headEnd type="none" w="med" len="med"/>
            <a:tailEnd type="triangle"/>
          </a:ln>
        </p:spPr>
      </p:cxnSp>
      <p:sp>
        <p:nvSpPr>
          <p:cNvPr id="251" name="Rectangle 250">
            <a:extLst>
              <a:ext uri="{FF2B5EF4-FFF2-40B4-BE49-F238E27FC236}">
                <a16:creationId xmlns:a16="http://schemas.microsoft.com/office/drawing/2014/main" id="{249FC2B7-E34F-4DC2-A547-FEACFA27BFB3}"/>
              </a:ext>
            </a:extLst>
          </p:cNvPr>
          <p:cNvSpPr/>
          <p:nvPr/>
        </p:nvSpPr>
        <p:spPr bwMode="auto">
          <a:xfrm>
            <a:off x="58722" y="3273761"/>
            <a:ext cx="309208" cy="288796"/>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506" dirty="0">
              <a:solidFill>
                <a:srgbClr val="000000"/>
              </a:solidFill>
              <a:latin typeface="Calibri" panose="020F0502020204030204" pitchFamily="34" charset="0"/>
              <a:cs typeface="Calibri" panose="020F0502020204030204" pitchFamily="34" charset="0"/>
            </a:endParaRPr>
          </a:p>
        </p:txBody>
      </p:sp>
      <p:pic>
        <p:nvPicPr>
          <p:cNvPr id="252" name="Picture 251">
            <a:extLst>
              <a:ext uri="{FF2B5EF4-FFF2-40B4-BE49-F238E27FC236}">
                <a16:creationId xmlns:a16="http://schemas.microsoft.com/office/drawing/2014/main" id="{BB7D0BE6-F446-466E-9318-ACF5BD19F464}"/>
              </a:ext>
            </a:extLst>
          </p:cNvPr>
          <p:cNvPicPr>
            <a:picLocks noChangeAspect="1"/>
          </p:cNvPicPr>
          <p:nvPr/>
        </p:nvPicPr>
        <p:blipFill>
          <a:blip r:embed="rId18"/>
          <a:stretch>
            <a:fillRect/>
          </a:stretch>
        </p:blipFill>
        <p:spPr>
          <a:xfrm>
            <a:off x="117225" y="3349411"/>
            <a:ext cx="183559" cy="202265"/>
          </a:xfrm>
          <a:prstGeom prst="rect">
            <a:avLst/>
          </a:prstGeom>
        </p:spPr>
      </p:pic>
      <p:sp>
        <p:nvSpPr>
          <p:cNvPr id="253" name="TextBox 252">
            <a:extLst>
              <a:ext uri="{FF2B5EF4-FFF2-40B4-BE49-F238E27FC236}">
                <a16:creationId xmlns:a16="http://schemas.microsoft.com/office/drawing/2014/main" id="{F2EA4B85-2070-4294-815D-A2BACAF6E1FB}"/>
              </a:ext>
            </a:extLst>
          </p:cNvPr>
          <p:cNvSpPr txBox="1"/>
          <p:nvPr/>
        </p:nvSpPr>
        <p:spPr>
          <a:xfrm>
            <a:off x="65060" y="3268102"/>
            <a:ext cx="362180" cy="77842"/>
          </a:xfrm>
          <a:prstGeom prst="rect">
            <a:avLst/>
          </a:prstGeom>
          <a:noFill/>
        </p:spPr>
        <p:txBody>
          <a:bodyPr wrap="square" lIns="0" tIns="0" rIns="0" bIns="0" rtlCol="0">
            <a:spAutoFit/>
          </a:bodyPr>
          <a:lstStyle/>
          <a:p>
            <a:r>
              <a:rPr lang="en-US" sz="506" dirty="0">
                <a:solidFill>
                  <a:srgbClr val="000000"/>
                </a:solidFill>
                <a:latin typeface="Calibri" panose="020F0502020204030204" pitchFamily="34" charset="0"/>
                <a:cs typeface="Calibri" panose="020F0502020204030204" pitchFamily="34" charset="0"/>
              </a:rPr>
              <a:t>GoldenGate</a:t>
            </a:r>
          </a:p>
        </p:txBody>
      </p:sp>
      <p:cxnSp>
        <p:nvCxnSpPr>
          <p:cNvPr id="254" name="Connector: Elbow 253">
            <a:extLst>
              <a:ext uri="{FF2B5EF4-FFF2-40B4-BE49-F238E27FC236}">
                <a16:creationId xmlns:a16="http://schemas.microsoft.com/office/drawing/2014/main" id="{808EE4BC-8D7C-4627-8CB7-91C22AAB4185}"/>
              </a:ext>
            </a:extLst>
          </p:cNvPr>
          <p:cNvCxnSpPr>
            <a:cxnSpLocks/>
            <a:stCxn id="251" idx="3"/>
          </p:cNvCxnSpPr>
          <p:nvPr/>
        </p:nvCxnSpPr>
        <p:spPr bwMode="auto">
          <a:xfrm flipV="1">
            <a:off x="367930" y="3040951"/>
            <a:ext cx="641200" cy="377207"/>
          </a:xfrm>
          <a:prstGeom prst="bentConnector3">
            <a:avLst>
              <a:gd name="adj1" fmla="val 100907"/>
            </a:avLst>
          </a:prstGeom>
          <a:noFill/>
          <a:ln w="19050" algn="ctr">
            <a:solidFill>
              <a:schemeClr val="tx1">
                <a:lumMod val="50000"/>
                <a:lumOff val="50000"/>
              </a:schemeClr>
            </a:solidFill>
            <a:round/>
            <a:headEnd type="none" w="med" len="med"/>
            <a:tailEnd type="triangle"/>
          </a:ln>
        </p:spPr>
      </p:cxnSp>
      <p:pic>
        <p:nvPicPr>
          <p:cNvPr id="255" name="Picture 2" descr="Image result for hazelcast">
            <a:extLst>
              <a:ext uri="{FF2B5EF4-FFF2-40B4-BE49-F238E27FC236}">
                <a16:creationId xmlns:a16="http://schemas.microsoft.com/office/drawing/2014/main" id="{E3AF25F3-11AF-4E77-9B53-557D90D80B0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44904" y="1715506"/>
            <a:ext cx="202657" cy="148202"/>
          </a:xfrm>
          <a:prstGeom prst="rect">
            <a:avLst/>
          </a:prstGeom>
          <a:noFill/>
          <a:extLst>
            <a:ext uri="{909E8E84-426E-40DD-AFC4-6F175D3DCCD1}">
              <a14:hiddenFill xmlns:a14="http://schemas.microsoft.com/office/drawing/2010/main">
                <a:solidFill>
                  <a:srgbClr val="FFFFFF"/>
                </a:solidFill>
              </a14:hiddenFill>
            </a:ext>
          </a:extLst>
        </p:spPr>
      </p:pic>
      <p:sp>
        <p:nvSpPr>
          <p:cNvPr id="256" name="Rectangle 255">
            <a:extLst>
              <a:ext uri="{FF2B5EF4-FFF2-40B4-BE49-F238E27FC236}">
                <a16:creationId xmlns:a16="http://schemas.microsoft.com/office/drawing/2014/main" id="{D0F05D79-EB8C-4452-A2B2-3B66093FF276}"/>
              </a:ext>
            </a:extLst>
          </p:cNvPr>
          <p:cNvSpPr/>
          <p:nvPr/>
        </p:nvSpPr>
        <p:spPr bwMode="auto">
          <a:xfrm>
            <a:off x="6307238" y="3286208"/>
            <a:ext cx="370581" cy="984698"/>
          </a:xfrm>
          <a:prstGeom prst="rect">
            <a:avLst/>
          </a:prstGeom>
          <a:solidFill>
            <a:srgbClr val="EAEAEA"/>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257" name="Picture 256">
            <a:extLst>
              <a:ext uri="{FF2B5EF4-FFF2-40B4-BE49-F238E27FC236}">
                <a16:creationId xmlns:a16="http://schemas.microsoft.com/office/drawing/2014/main" id="{ED0FE1D5-BC84-413B-A7B5-B9C08BDE980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65287" y="3801361"/>
            <a:ext cx="251654" cy="215863"/>
          </a:xfrm>
          <a:prstGeom prst="rect">
            <a:avLst/>
          </a:prstGeom>
        </p:spPr>
      </p:pic>
      <p:pic>
        <p:nvPicPr>
          <p:cNvPr id="258" name="Picture 257">
            <a:extLst>
              <a:ext uri="{FF2B5EF4-FFF2-40B4-BE49-F238E27FC236}">
                <a16:creationId xmlns:a16="http://schemas.microsoft.com/office/drawing/2014/main" id="{66841741-B3DF-4FC8-9903-28344D8A298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354132" y="3608597"/>
            <a:ext cx="238522" cy="193803"/>
          </a:xfrm>
          <a:prstGeom prst="rect">
            <a:avLst/>
          </a:prstGeom>
        </p:spPr>
      </p:pic>
      <p:pic>
        <p:nvPicPr>
          <p:cNvPr id="259" name="Picture 258">
            <a:extLst>
              <a:ext uri="{FF2B5EF4-FFF2-40B4-BE49-F238E27FC236}">
                <a16:creationId xmlns:a16="http://schemas.microsoft.com/office/drawing/2014/main" id="{D4F3D1DC-54B9-4385-91ED-854A4CBE680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354131" y="3342505"/>
            <a:ext cx="289235" cy="237203"/>
          </a:xfrm>
          <a:prstGeom prst="rect">
            <a:avLst/>
          </a:prstGeom>
        </p:spPr>
      </p:pic>
      <p:sp>
        <p:nvSpPr>
          <p:cNvPr id="260" name="TextBox 259">
            <a:extLst>
              <a:ext uri="{FF2B5EF4-FFF2-40B4-BE49-F238E27FC236}">
                <a16:creationId xmlns:a16="http://schemas.microsoft.com/office/drawing/2014/main" id="{3282503A-BABC-4F33-8E74-014E1D84FB4F}"/>
              </a:ext>
            </a:extLst>
          </p:cNvPr>
          <p:cNvSpPr txBox="1"/>
          <p:nvPr/>
        </p:nvSpPr>
        <p:spPr>
          <a:xfrm>
            <a:off x="6248835" y="3204724"/>
            <a:ext cx="544106" cy="69250"/>
          </a:xfrm>
          <a:prstGeom prst="rect">
            <a:avLst/>
          </a:prstGeom>
          <a:noFill/>
        </p:spPr>
        <p:txBody>
          <a:bodyPr wrap="square" lIns="0" tIns="0" rIns="0" bIns="0" rtlCol="0">
            <a:spAutoFit/>
          </a:bodyPr>
          <a:lstStyle/>
          <a:p>
            <a:r>
              <a:rPr lang="en-US" sz="450" dirty="0">
                <a:solidFill>
                  <a:srgbClr val="000000"/>
                </a:solidFill>
                <a:latin typeface="Calibri" panose="020F0502020204030204" pitchFamily="34" charset="0"/>
                <a:cs typeface="Calibri" panose="020F0502020204030204" pitchFamily="34" charset="0"/>
              </a:rPr>
              <a:t>Alerts &amp; Notifications</a:t>
            </a:r>
          </a:p>
        </p:txBody>
      </p:sp>
      <p:sp>
        <p:nvSpPr>
          <p:cNvPr id="261" name="Arrow: Striped Right 260">
            <a:extLst>
              <a:ext uri="{FF2B5EF4-FFF2-40B4-BE49-F238E27FC236}">
                <a16:creationId xmlns:a16="http://schemas.microsoft.com/office/drawing/2014/main" id="{54B1ED55-EB21-4120-9021-BAC7B42C1652}"/>
              </a:ext>
            </a:extLst>
          </p:cNvPr>
          <p:cNvSpPr/>
          <p:nvPr/>
        </p:nvSpPr>
        <p:spPr bwMode="auto">
          <a:xfrm>
            <a:off x="6096582" y="3680994"/>
            <a:ext cx="196671" cy="177352"/>
          </a:xfrm>
          <a:prstGeom prst="stripedRightArrow">
            <a:avLst/>
          </a:prstGeom>
          <a:solidFill>
            <a:srgbClr val="EAEAEA"/>
          </a:solidFill>
          <a:ln w="9525" cap="flat" cmpd="sng" algn="ctr">
            <a:solidFill>
              <a:schemeClr val="accent6">
                <a:lumMod val="40000"/>
                <a:lumOff val="60000"/>
              </a:schemeClr>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262" name="Picture 261">
            <a:extLst>
              <a:ext uri="{FF2B5EF4-FFF2-40B4-BE49-F238E27FC236}">
                <a16:creationId xmlns:a16="http://schemas.microsoft.com/office/drawing/2014/main" id="{0D9EF3D8-C1BA-4492-9177-6B86A1DDEC9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80599" y="1882039"/>
            <a:ext cx="230176" cy="201794"/>
          </a:xfrm>
          <a:prstGeom prst="rect">
            <a:avLst/>
          </a:prstGeom>
        </p:spPr>
      </p:pic>
      <p:pic>
        <p:nvPicPr>
          <p:cNvPr id="263" name="Picture 262">
            <a:extLst>
              <a:ext uri="{FF2B5EF4-FFF2-40B4-BE49-F238E27FC236}">
                <a16:creationId xmlns:a16="http://schemas.microsoft.com/office/drawing/2014/main" id="{BB8AA028-9022-4794-809A-F75DC28F1EF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342076" y="4033530"/>
            <a:ext cx="255941" cy="219462"/>
          </a:xfrm>
          <a:prstGeom prst="rect">
            <a:avLst/>
          </a:prstGeom>
        </p:spPr>
      </p:pic>
      <p:pic>
        <p:nvPicPr>
          <p:cNvPr id="264" name="Picture 6" descr="Image result for kafka">
            <a:extLst>
              <a:ext uri="{FF2B5EF4-FFF2-40B4-BE49-F238E27FC236}">
                <a16:creationId xmlns:a16="http://schemas.microsoft.com/office/drawing/2014/main" id="{05FA8281-BB6E-4E2E-87C3-668AD5083C5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71739" y="2684567"/>
            <a:ext cx="214919" cy="182394"/>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64">
            <a:extLst>
              <a:ext uri="{FF2B5EF4-FFF2-40B4-BE49-F238E27FC236}">
                <a16:creationId xmlns:a16="http://schemas.microsoft.com/office/drawing/2014/main" id="{07118503-F2CC-4B0B-A0FE-4D3E611E322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510734" y="2684567"/>
            <a:ext cx="206986" cy="182394"/>
          </a:xfrm>
          <a:prstGeom prst="rect">
            <a:avLst/>
          </a:prstGeom>
        </p:spPr>
      </p:pic>
      <p:pic>
        <p:nvPicPr>
          <p:cNvPr id="266" name="Picture 6" descr="Image result for Azure R">
            <a:extLst>
              <a:ext uri="{FF2B5EF4-FFF2-40B4-BE49-F238E27FC236}">
                <a16:creationId xmlns:a16="http://schemas.microsoft.com/office/drawing/2014/main" id="{F1DEE40A-DB24-43D1-8C71-90976AECE62F}"/>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553279" y="1719137"/>
            <a:ext cx="180303" cy="148532"/>
          </a:xfrm>
          <a:prstGeom prst="rect">
            <a:avLst/>
          </a:prstGeom>
          <a:noFill/>
          <a:extLst>
            <a:ext uri="{909E8E84-426E-40DD-AFC4-6F175D3DCCD1}">
              <a14:hiddenFill xmlns:a14="http://schemas.microsoft.com/office/drawing/2010/main">
                <a:solidFill>
                  <a:srgbClr val="FFFFFF"/>
                </a:solidFill>
              </a14:hiddenFill>
            </a:ext>
          </a:extLst>
        </p:spPr>
      </p:pic>
      <p:sp>
        <p:nvSpPr>
          <p:cNvPr id="267" name="Rectangle 266">
            <a:extLst>
              <a:ext uri="{FF2B5EF4-FFF2-40B4-BE49-F238E27FC236}">
                <a16:creationId xmlns:a16="http://schemas.microsoft.com/office/drawing/2014/main" id="{299E4DCC-8E6C-4172-8AED-22DA98DE3A0E}"/>
              </a:ext>
            </a:extLst>
          </p:cNvPr>
          <p:cNvSpPr/>
          <p:nvPr/>
        </p:nvSpPr>
        <p:spPr bwMode="auto">
          <a:xfrm>
            <a:off x="4717150" y="1379135"/>
            <a:ext cx="546095" cy="261412"/>
          </a:xfrm>
          <a:prstGeom prst="rect">
            <a:avLst/>
          </a:prstGeom>
          <a:solidFill>
            <a:srgbClr val="EAEAEA"/>
          </a:solidFill>
          <a:ln w="9525" cap="flat" cmpd="sng" algn="ctr">
            <a:solidFill>
              <a:srgbClr val="FF0000"/>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68" name="TextBox 267">
            <a:extLst>
              <a:ext uri="{FF2B5EF4-FFF2-40B4-BE49-F238E27FC236}">
                <a16:creationId xmlns:a16="http://schemas.microsoft.com/office/drawing/2014/main" id="{8A1A8477-D2B4-43DD-8383-23B8F007368D}"/>
              </a:ext>
            </a:extLst>
          </p:cNvPr>
          <p:cNvSpPr txBox="1"/>
          <p:nvPr/>
        </p:nvSpPr>
        <p:spPr>
          <a:xfrm>
            <a:off x="4742881" y="1466037"/>
            <a:ext cx="517734" cy="103875"/>
          </a:xfrm>
          <a:prstGeom prst="rect">
            <a:avLst/>
          </a:prstGeom>
          <a:noFill/>
        </p:spPr>
        <p:txBody>
          <a:bodyPr wrap="square" lIns="0" tIns="0" rIns="0" bIns="0" rtlCol="0">
            <a:spAutoFit/>
          </a:bodyPr>
          <a:lstStyle/>
          <a:p>
            <a:r>
              <a:rPr lang="en-US" sz="675" dirty="0">
                <a:solidFill>
                  <a:srgbClr val="000000"/>
                </a:solidFill>
                <a:latin typeface="Calibri" panose="020F0502020204030204" pitchFamily="34" charset="0"/>
                <a:cs typeface="Calibri" panose="020F0502020204030204" pitchFamily="34" charset="0"/>
              </a:rPr>
              <a:t>API Gateway </a:t>
            </a:r>
            <a:r>
              <a:rPr lang="en-US" sz="675" dirty="0">
                <a:solidFill>
                  <a:srgbClr val="FF0000"/>
                </a:solidFill>
                <a:latin typeface="Calibri" panose="020F0502020204030204" pitchFamily="34" charset="0"/>
                <a:cs typeface="Calibri" panose="020F0502020204030204" pitchFamily="34" charset="0"/>
              </a:rPr>
              <a:t>*</a:t>
            </a:r>
          </a:p>
        </p:txBody>
      </p:sp>
      <p:sp>
        <p:nvSpPr>
          <p:cNvPr id="269" name="TextBox 268">
            <a:extLst>
              <a:ext uri="{FF2B5EF4-FFF2-40B4-BE49-F238E27FC236}">
                <a16:creationId xmlns:a16="http://schemas.microsoft.com/office/drawing/2014/main" id="{5FB3E2E7-A87E-4B15-BC28-450E796E6159}"/>
              </a:ext>
            </a:extLst>
          </p:cNvPr>
          <p:cNvSpPr txBox="1"/>
          <p:nvPr/>
        </p:nvSpPr>
        <p:spPr>
          <a:xfrm>
            <a:off x="1991431" y="4309099"/>
            <a:ext cx="1035654" cy="69250"/>
          </a:xfrm>
          <a:prstGeom prst="rect">
            <a:avLst/>
          </a:prstGeom>
          <a:noFill/>
        </p:spPr>
        <p:txBody>
          <a:bodyPr wrap="square" lIns="0" tIns="0" rIns="0" bIns="0" rtlCol="0">
            <a:spAutoFit/>
          </a:bodyPr>
          <a:lstStyle/>
          <a:p>
            <a:r>
              <a:rPr lang="en-US" sz="450" dirty="0">
                <a:solidFill>
                  <a:srgbClr val="FF0000"/>
                </a:solidFill>
                <a:latin typeface="Calibri" panose="020F0502020204030204" pitchFamily="34" charset="0"/>
                <a:cs typeface="Calibri" panose="020F0502020204030204" pitchFamily="34" charset="0"/>
              </a:rPr>
              <a:t>*</a:t>
            </a:r>
            <a:r>
              <a:rPr lang="en-US" sz="450" dirty="0">
                <a:solidFill>
                  <a:srgbClr val="000000"/>
                </a:solidFill>
                <a:latin typeface="Calibri" panose="020F0502020204030204" pitchFamily="34" charset="0"/>
                <a:cs typeface="Calibri" panose="020F0502020204030204" pitchFamily="34" charset="0"/>
              </a:rPr>
              <a:t> Work with KP security requirements</a:t>
            </a:r>
          </a:p>
        </p:txBody>
      </p:sp>
      <p:sp>
        <p:nvSpPr>
          <p:cNvPr id="270" name="Rectangle 269">
            <a:extLst>
              <a:ext uri="{FF2B5EF4-FFF2-40B4-BE49-F238E27FC236}">
                <a16:creationId xmlns:a16="http://schemas.microsoft.com/office/drawing/2014/main" id="{42502990-5A93-45C7-A1A3-5D06D2DDA92D}"/>
              </a:ext>
            </a:extLst>
          </p:cNvPr>
          <p:cNvSpPr/>
          <p:nvPr/>
        </p:nvSpPr>
        <p:spPr bwMode="auto">
          <a:xfrm>
            <a:off x="4135953" y="2829373"/>
            <a:ext cx="285091" cy="249611"/>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71" name="Rectangle 270">
            <a:extLst>
              <a:ext uri="{FF2B5EF4-FFF2-40B4-BE49-F238E27FC236}">
                <a16:creationId xmlns:a16="http://schemas.microsoft.com/office/drawing/2014/main" id="{4C98D9CE-BC70-4380-A5F1-CBEF1C099C85}"/>
              </a:ext>
            </a:extLst>
          </p:cNvPr>
          <p:cNvSpPr/>
          <p:nvPr/>
        </p:nvSpPr>
        <p:spPr bwMode="auto">
          <a:xfrm>
            <a:off x="4136119" y="2590530"/>
            <a:ext cx="285091" cy="224057"/>
          </a:xfrm>
          <a:prstGeom prst="rect">
            <a:avLst/>
          </a:prstGeom>
          <a:solidFill>
            <a:srgbClr val="EAEAEA"/>
          </a:solidFill>
          <a:ln w="9525" cap="flat" cmpd="sng" algn="ctr">
            <a:no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sp>
        <p:nvSpPr>
          <p:cNvPr id="272" name="Rectangle 271">
            <a:extLst>
              <a:ext uri="{FF2B5EF4-FFF2-40B4-BE49-F238E27FC236}">
                <a16:creationId xmlns:a16="http://schemas.microsoft.com/office/drawing/2014/main" id="{40BC2D97-D8E6-423F-ABDC-C7FC4EF80840}"/>
              </a:ext>
            </a:extLst>
          </p:cNvPr>
          <p:cNvSpPr/>
          <p:nvPr/>
        </p:nvSpPr>
        <p:spPr bwMode="auto">
          <a:xfrm>
            <a:off x="4066621" y="2496208"/>
            <a:ext cx="412257" cy="631283"/>
          </a:xfrm>
          <a:prstGeom prst="rect">
            <a:avLst/>
          </a:prstGeom>
          <a:noFill/>
          <a:ln w="9525" cap="flat" cmpd="sng" algn="ctr">
            <a:solidFill>
              <a:schemeClr val="bg1">
                <a:lumMod val="75000"/>
              </a:schemeClr>
            </a:solidFill>
            <a:prstDash val="dash"/>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defTabSz="514350" eaLnBrk="1" hangingPunct="1"/>
            <a:endParaRPr lang="en-US" sz="788" dirty="0">
              <a:solidFill>
                <a:srgbClr val="000000"/>
              </a:solidFill>
              <a:latin typeface="Calibri" panose="020F0502020204030204" pitchFamily="34" charset="0"/>
              <a:cs typeface="Calibri" panose="020F0502020204030204" pitchFamily="34" charset="0"/>
            </a:endParaRPr>
          </a:p>
        </p:txBody>
      </p:sp>
      <p:pic>
        <p:nvPicPr>
          <p:cNvPr id="273" name="Picture 16" descr="Image result for hive">
            <a:extLst>
              <a:ext uri="{FF2B5EF4-FFF2-40B4-BE49-F238E27FC236}">
                <a16:creationId xmlns:a16="http://schemas.microsoft.com/office/drawing/2014/main" id="{97D0F85A-5E93-4B9E-A54B-35B6170383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6275" y="2629213"/>
            <a:ext cx="184316" cy="131907"/>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273">
            <a:extLst>
              <a:ext uri="{FF2B5EF4-FFF2-40B4-BE49-F238E27FC236}">
                <a16:creationId xmlns:a16="http://schemas.microsoft.com/office/drawing/2014/main" id="{FDE99EFD-112E-4FF8-8677-F70F84EA1558}"/>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4197139" y="2874101"/>
            <a:ext cx="170824" cy="141516"/>
          </a:xfrm>
          <a:prstGeom prst="rect">
            <a:avLst/>
          </a:prstGeom>
        </p:spPr>
      </p:pic>
      <p:sp>
        <p:nvSpPr>
          <p:cNvPr id="275" name="TextBox 274">
            <a:extLst>
              <a:ext uri="{FF2B5EF4-FFF2-40B4-BE49-F238E27FC236}">
                <a16:creationId xmlns:a16="http://schemas.microsoft.com/office/drawing/2014/main" id="{C6F6FEA1-AFF2-436E-96D2-A5BAFE04B47A}"/>
              </a:ext>
            </a:extLst>
          </p:cNvPr>
          <p:cNvSpPr txBox="1"/>
          <p:nvPr/>
        </p:nvSpPr>
        <p:spPr>
          <a:xfrm>
            <a:off x="3177567" y="3766687"/>
            <a:ext cx="369117" cy="86627"/>
          </a:xfrm>
          <a:prstGeom prst="rect">
            <a:avLst/>
          </a:prstGeom>
          <a:noFill/>
        </p:spPr>
        <p:txBody>
          <a:bodyPr wrap="square" lIns="0" tIns="0" rIns="0" bIns="0" rtlCol="0">
            <a:spAutoFit/>
          </a:bodyPr>
          <a:lstStyle/>
          <a:p>
            <a:pPr algn="ctr"/>
            <a:r>
              <a:rPr lang="en-US" sz="563" dirty="0">
                <a:solidFill>
                  <a:srgbClr val="000000"/>
                </a:solidFill>
                <a:latin typeface="Calibri" panose="020F0502020204030204" pitchFamily="34" charset="0"/>
                <a:cs typeface="Calibri" panose="020F0502020204030204" pitchFamily="34" charset="0"/>
              </a:rPr>
              <a:t>Enriched </a:t>
            </a:r>
          </a:p>
        </p:txBody>
      </p:sp>
      <p:sp>
        <p:nvSpPr>
          <p:cNvPr id="276" name="TextBox 275">
            <a:extLst>
              <a:ext uri="{FF2B5EF4-FFF2-40B4-BE49-F238E27FC236}">
                <a16:creationId xmlns:a16="http://schemas.microsoft.com/office/drawing/2014/main" id="{03048752-6015-459F-BD35-FBA3793D4916}"/>
              </a:ext>
            </a:extLst>
          </p:cNvPr>
          <p:cNvSpPr txBox="1"/>
          <p:nvPr/>
        </p:nvSpPr>
        <p:spPr>
          <a:xfrm>
            <a:off x="4077120" y="2437840"/>
            <a:ext cx="661960" cy="256480"/>
          </a:xfrm>
          <a:prstGeom prst="rect">
            <a:avLst/>
          </a:prstGeom>
          <a:noFill/>
        </p:spPr>
        <p:txBody>
          <a:bodyPr wrap="square" lIns="0" tIns="0" rIns="0" bIns="0" rtlCol="0">
            <a:spAutoFit/>
          </a:bodyPr>
          <a:lstStyle>
            <a:defPPr>
              <a:defRPr lang="en-US"/>
            </a:defPPr>
            <a:lvl1pPr>
              <a:lnSpc>
                <a:spcPts val="1000"/>
              </a:lnSpc>
              <a:defRPr sz="1100">
                <a:latin typeface="+mn-lt"/>
              </a:defRPr>
            </a:lvl1pPr>
          </a:lstStyle>
          <a:p>
            <a:r>
              <a:rPr lang="en-US" sz="619" dirty="0">
                <a:solidFill>
                  <a:srgbClr val="000000"/>
                </a:solidFill>
                <a:latin typeface="Calibri" panose="020F0502020204030204" pitchFamily="34" charset="0"/>
                <a:cs typeface="Calibri" panose="020F0502020204030204" pitchFamily="34" charset="0"/>
              </a:rPr>
              <a:t>Tenant Data</a:t>
            </a:r>
          </a:p>
          <a:p>
            <a:r>
              <a:rPr lang="en-US" sz="619" dirty="0">
                <a:solidFill>
                  <a:srgbClr val="000000"/>
                </a:solidFill>
                <a:latin typeface="Calibri" panose="020F0502020204030204" pitchFamily="34" charset="0"/>
                <a:cs typeface="Calibri" panose="020F0502020204030204" pitchFamily="34" charset="0"/>
              </a:rPr>
              <a:t> Mart/Store</a:t>
            </a:r>
          </a:p>
        </p:txBody>
      </p:sp>
      <p:cxnSp>
        <p:nvCxnSpPr>
          <p:cNvPr id="277" name="Connector: Elbow 276">
            <a:extLst>
              <a:ext uri="{FF2B5EF4-FFF2-40B4-BE49-F238E27FC236}">
                <a16:creationId xmlns:a16="http://schemas.microsoft.com/office/drawing/2014/main" id="{2A4784D3-4ADF-418B-A246-2F98692953E6}"/>
              </a:ext>
            </a:extLst>
          </p:cNvPr>
          <p:cNvCxnSpPr>
            <a:stCxn id="139" idx="3"/>
            <a:endCxn id="208" idx="0"/>
          </p:cNvCxnSpPr>
          <p:nvPr/>
        </p:nvCxnSpPr>
        <p:spPr bwMode="auto">
          <a:xfrm>
            <a:off x="3065047" y="2695249"/>
            <a:ext cx="499863" cy="573873"/>
          </a:xfrm>
          <a:prstGeom prst="bentConnector2">
            <a:avLst/>
          </a:prstGeom>
          <a:noFill/>
          <a:ln w="19050" algn="ctr">
            <a:solidFill>
              <a:schemeClr val="bg1">
                <a:lumMod val="50000"/>
              </a:schemeClr>
            </a:solidFill>
            <a:round/>
            <a:headEnd type="none" w="med" len="med"/>
            <a:tailEnd type="triangle"/>
          </a:ln>
        </p:spPr>
      </p:cxnSp>
      <p:cxnSp>
        <p:nvCxnSpPr>
          <p:cNvPr id="278" name="Straight Arrow Connector 277">
            <a:extLst>
              <a:ext uri="{FF2B5EF4-FFF2-40B4-BE49-F238E27FC236}">
                <a16:creationId xmlns:a16="http://schemas.microsoft.com/office/drawing/2014/main" id="{BEBEA9A0-0F55-47B3-846E-EE08073BD52F}"/>
              </a:ext>
            </a:extLst>
          </p:cNvPr>
          <p:cNvCxnSpPr>
            <a:stCxn id="139" idx="3"/>
          </p:cNvCxnSpPr>
          <p:nvPr/>
        </p:nvCxnSpPr>
        <p:spPr bwMode="auto">
          <a:xfrm flipV="1">
            <a:off x="3065049" y="2691297"/>
            <a:ext cx="1005569" cy="3953"/>
          </a:xfrm>
          <a:prstGeom prst="straightConnector1">
            <a:avLst/>
          </a:prstGeom>
          <a:noFill/>
          <a:ln w="19050" algn="ctr">
            <a:solidFill>
              <a:schemeClr val="bg1">
                <a:lumMod val="50000"/>
              </a:schemeClr>
            </a:solidFill>
            <a:round/>
            <a:headEnd type="none" w="med" len="med"/>
            <a:tailEnd type="triangle"/>
          </a:ln>
        </p:spPr>
      </p:cxnSp>
      <p:cxnSp>
        <p:nvCxnSpPr>
          <p:cNvPr id="279" name="Connector: Elbow 278">
            <a:extLst>
              <a:ext uri="{FF2B5EF4-FFF2-40B4-BE49-F238E27FC236}">
                <a16:creationId xmlns:a16="http://schemas.microsoft.com/office/drawing/2014/main" id="{01DD2CCC-A943-4E37-BB3E-D6C550F7757D}"/>
              </a:ext>
            </a:extLst>
          </p:cNvPr>
          <p:cNvCxnSpPr>
            <a:cxnSpLocks/>
            <a:stCxn id="208" idx="3"/>
            <a:endCxn id="226" idx="1"/>
          </p:cNvCxnSpPr>
          <p:nvPr/>
        </p:nvCxnSpPr>
        <p:spPr bwMode="auto">
          <a:xfrm flipV="1">
            <a:off x="3776018" y="3286960"/>
            <a:ext cx="1166863" cy="336653"/>
          </a:xfrm>
          <a:prstGeom prst="bentConnector3">
            <a:avLst/>
          </a:prstGeom>
          <a:noFill/>
          <a:ln w="19050" algn="ctr">
            <a:solidFill>
              <a:srgbClr val="FFC000"/>
            </a:solidFill>
            <a:round/>
            <a:headEnd type="none" w="med" len="med"/>
            <a:tailEnd type="triangle"/>
          </a:ln>
        </p:spPr>
      </p:cxnSp>
      <p:cxnSp>
        <p:nvCxnSpPr>
          <p:cNvPr id="280" name="Connector: Elbow 279">
            <a:extLst>
              <a:ext uri="{FF2B5EF4-FFF2-40B4-BE49-F238E27FC236}">
                <a16:creationId xmlns:a16="http://schemas.microsoft.com/office/drawing/2014/main" id="{E517B732-5648-4C46-B74B-0A20CB77DCE0}"/>
              </a:ext>
            </a:extLst>
          </p:cNvPr>
          <p:cNvCxnSpPr>
            <a:stCxn id="272" idx="3"/>
          </p:cNvCxnSpPr>
          <p:nvPr/>
        </p:nvCxnSpPr>
        <p:spPr bwMode="auto">
          <a:xfrm>
            <a:off x="4478878" y="2811848"/>
            <a:ext cx="469856" cy="352914"/>
          </a:xfrm>
          <a:prstGeom prst="bentConnector3">
            <a:avLst/>
          </a:prstGeom>
          <a:noFill/>
          <a:ln w="19050" algn="ctr">
            <a:solidFill>
              <a:srgbClr val="FFC000"/>
            </a:solidFill>
            <a:round/>
            <a:headEnd type="none" w="med" len="med"/>
            <a:tailEnd type="triangle"/>
          </a:ln>
        </p:spPr>
      </p:cxnSp>
      <p:cxnSp>
        <p:nvCxnSpPr>
          <p:cNvPr id="281" name="Connector: Elbow 280">
            <a:extLst>
              <a:ext uri="{FF2B5EF4-FFF2-40B4-BE49-F238E27FC236}">
                <a16:creationId xmlns:a16="http://schemas.microsoft.com/office/drawing/2014/main" id="{ACDA7418-155D-4B23-9F75-C2779F8742D1}"/>
              </a:ext>
            </a:extLst>
          </p:cNvPr>
          <p:cNvCxnSpPr>
            <a:stCxn id="132" idx="3"/>
            <a:endCxn id="267" idx="1"/>
          </p:cNvCxnSpPr>
          <p:nvPr/>
        </p:nvCxnSpPr>
        <p:spPr bwMode="auto">
          <a:xfrm flipV="1">
            <a:off x="3738778" y="1509841"/>
            <a:ext cx="978374" cy="256805"/>
          </a:xfrm>
          <a:prstGeom prst="bentConnector3">
            <a:avLst/>
          </a:prstGeom>
          <a:noFill/>
          <a:ln w="19050" algn="ctr">
            <a:solidFill>
              <a:srgbClr val="FFC000"/>
            </a:solidFill>
            <a:round/>
            <a:headEnd type="none" w="med" len="med"/>
            <a:tailEnd type="triangle"/>
          </a:ln>
        </p:spPr>
      </p:cxnSp>
      <p:cxnSp>
        <p:nvCxnSpPr>
          <p:cNvPr id="282" name="Straight Arrow Connector 281">
            <a:extLst>
              <a:ext uri="{FF2B5EF4-FFF2-40B4-BE49-F238E27FC236}">
                <a16:creationId xmlns:a16="http://schemas.microsoft.com/office/drawing/2014/main" id="{89D4AFDD-533C-4478-86F1-B181E396E2A3}"/>
              </a:ext>
            </a:extLst>
          </p:cNvPr>
          <p:cNvCxnSpPr>
            <a:cxnSpLocks/>
            <a:stCxn id="268" idx="3"/>
          </p:cNvCxnSpPr>
          <p:nvPr/>
        </p:nvCxnSpPr>
        <p:spPr bwMode="auto">
          <a:xfrm flipV="1">
            <a:off x="5260615" y="1517974"/>
            <a:ext cx="1032639" cy="1"/>
          </a:xfrm>
          <a:prstGeom prst="straightConnector1">
            <a:avLst/>
          </a:prstGeom>
          <a:noFill/>
          <a:ln w="19050" algn="ctr">
            <a:solidFill>
              <a:srgbClr val="FFC000"/>
            </a:solidFill>
            <a:round/>
            <a:headEnd type="none" w="med" len="med"/>
            <a:tailEnd type="triangle"/>
          </a:ln>
        </p:spPr>
      </p:cxnSp>
      <p:pic>
        <p:nvPicPr>
          <p:cNvPr id="283" name="Picture 282">
            <a:extLst>
              <a:ext uri="{FF2B5EF4-FFF2-40B4-BE49-F238E27FC236}">
                <a16:creationId xmlns:a16="http://schemas.microsoft.com/office/drawing/2014/main" id="{894C7C67-863D-4BE7-A466-B46C1E9A7F1A}"/>
              </a:ext>
            </a:extLst>
          </p:cNvPr>
          <p:cNvPicPr>
            <a:picLocks noChangeAspect="1"/>
          </p:cNvPicPr>
          <p:nvPr/>
        </p:nvPicPr>
        <p:blipFill>
          <a:blip r:embed="rId29" cstate="print">
            <a:grayscl/>
            <a:extLst>
              <a:ext uri="{28A0092B-C50C-407E-A947-70E740481C1C}">
                <a14:useLocalDpi xmlns:a14="http://schemas.microsoft.com/office/drawing/2010/main" val="0"/>
              </a:ext>
            </a:extLst>
          </a:blip>
          <a:stretch>
            <a:fillRect/>
          </a:stretch>
        </p:blipFill>
        <p:spPr>
          <a:xfrm>
            <a:off x="5327960" y="3793774"/>
            <a:ext cx="154489" cy="138581"/>
          </a:xfrm>
          <a:prstGeom prst="rect">
            <a:avLst/>
          </a:prstGeom>
        </p:spPr>
      </p:pic>
      <p:pic>
        <p:nvPicPr>
          <p:cNvPr id="284" name="Picture 6" descr="Image result for Azure R">
            <a:extLst>
              <a:ext uri="{FF2B5EF4-FFF2-40B4-BE49-F238E27FC236}">
                <a16:creationId xmlns:a16="http://schemas.microsoft.com/office/drawing/2014/main" id="{851B859E-58D8-49B2-A0CE-C7FA61E66A34}"/>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746133" y="2687102"/>
            <a:ext cx="190109" cy="186999"/>
          </a:xfrm>
          <a:prstGeom prst="rect">
            <a:avLst/>
          </a:prstGeom>
          <a:noFill/>
          <a:extLst>
            <a:ext uri="{909E8E84-426E-40DD-AFC4-6F175D3DCCD1}">
              <a14:hiddenFill xmlns:a14="http://schemas.microsoft.com/office/drawing/2010/main">
                <a:solidFill>
                  <a:srgbClr val="FFFFFF"/>
                </a:solidFill>
              </a14:hiddenFill>
            </a:ext>
          </a:extLst>
        </p:spPr>
      </p:pic>
      <p:grpSp>
        <p:nvGrpSpPr>
          <p:cNvPr id="285" name="Group 284">
            <a:extLst>
              <a:ext uri="{FF2B5EF4-FFF2-40B4-BE49-F238E27FC236}">
                <a16:creationId xmlns:a16="http://schemas.microsoft.com/office/drawing/2014/main" id="{47734CF0-4D41-404C-B3EE-981A54CE0609}"/>
              </a:ext>
            </a:extLst>
          </p:cNvPr>
          <p:cNvGrpSpPr/>
          <p:nvPr/>
        </p:nvGrpSpPr>
        <p:grpSpPr>
          <a:xfrm>
            <a:off x="364915" y="1643631"/>
            <a:ext cx="538679" cy="906652"/>
            <a:chOff x="648738" y="1779009"/>
            <a:chExt cx="957651" cy="1611825"/>
          </a:xfrm>
        </p:grpSpPr>
        <p:cxnSp>
          <p:nvCxnSpPr>
            <p:cNvPr id="286" name="Straight Connector 285">
              <a:extLst>
                <a:ext uri="{FF2B5EF4-FFF2-40B4-BE49-F238E27FC236}">
                  <a16:creationId xmlns:a16="http://schemas.microsoft.com/office/drawing/2014/main" id="{72D3097A-353C-4339-B31F-391BA451D2E5}"/>
                </a:ext>
              </a:extLst>
            </p:cNvPr>
            <p:cNvCxnSpPr>
              <a:cxnSpLocks/>
            </p:cNvCxnSpPr>
            <p:nvPr/>
          </p:nvCxnSpPr>
          <p:spPr bwMode="auto">
            <a:xfrm>
              <a:off x="648738" y="1786422"/>
              <a:ext cx="690734" cy="0"/>
            </a:xfrm>
            <a:prstGeom prst="line">
              <a:avLst/>
            </a:prstGeom>
            <a:noFill/>
            <a:ln w="19050" algn="ctr">
              <a:solidFill>
                <a:schemeClr val="bg1">
                  <a:lumMod val="50000"/>
                </a:schemeClr>
              </a:solidFill>
              <a:round/>
              <a:headEnd type="none" w="med" len="med"/>
              <a:tailEnd type="none" w="med" len="med"/>
            </a:ln>
          </p:spPr>
        </p:cxnSp>
        <p:cxnSp>
          <p:nvCxnSpPr>
            <p:cNvPr id="287" name="Straight Connector 286">
              <a:extLst>
                <a:ext uri="{FF2B5EF4-FFF2-40B4-BE49-F238E27FC236}">
                  <a16:creationId xmlns:a16="http://schemas.microsoft.com/office/drawing/2014/main" id="{7EBEBD79-35DC-42B4-A188-EB53D41936FE}"/>
                </a:ext>
              </a:extLst>
            </p:cNvPr>
            <p:cNvCxnSpPr/>
            <p:nvPr/>
          </p:nvCxnSpPr>
          <p:spPr bwMode="auto">
            <a:xfrm>
              <a:off x="1337001" y="1779009"/>
              <a:ext cx="0" cy="1611825"/>
            </a:xfrm>
            <a:prstGeom prst="line">
              <a:avLst/>
            </a:prstGeom>
            <a:noFill/>
            <a:ln w="19050" algn="ctr">
              <a:solidFill>
                <a:schemeClr val="bg1">
                  <a:lumMod val="50000"/>
                </a:schemeClr>
              </a:solidFill>
              <a:round/>
              <a:headEnd type="none" w="med" len="med"/>
              <a:tailEnd type="none" w="med" len="med"/>
            </a:ln>
          </p:spPr>
        </p:cxnSp>
        <p:cxnSp>
          <p:nvCxnSpPr>
            <p:cNvPr id="288" name="Straight Arrow Connector 287">
              <a:extLst>
                <a:ext uri="{FF2B5EF4-FFF2-40B4-BE49-F238E27FC236}">
                  <a16:creationId xmlns:a16="http://schemas.microsoft.com/office/drawing/2014/main" id="{87BD6909-F205-45E8-8866-C5FD1C63F76C}"/>
                </a:ext>
              </a:extLst>
            </p:cNvPr>
            <p:cNvCxnSpPr/>
            <p:nvPr/>
          </p:nvCxnSpPr>
          <p:spPr bwMode="auto">
            <a:xfrm>
              <a:off x="1339472" y="3380950"/>
              <a:ext cx="266917" cy="0"/>
            </a:xfrm>
            <a:prstGeom prst="straightConnector1">
              <a:avLst/>
            </a:prstGeom>
            <a:noFill/>
            <a:ln w="19050" algn="ctr">
              <a:solidFill>
                <a:schemeClr val="bg1">
                  <a:lumMod val="50000"/>
                </a:schemeClr>
              </a:solidFill>
              <a:round/>
              <a:headEnd type="none" w="med" len="med"/>
              <a:tailEnd type="triangle"/>
            </a:ln>
          </p:spPr>
        </p:cxnSp>
      </p:grpSp>
      <p:cxnSp>
        <p:nvCxnSpPr>
          <p:cNvPr id="289" name="Connector: Elbow 288">
            <a:extLst>
              <a:ext uri="{FF2B5EF4-FFF2-40B4-BE49-F238E27FC236}">
                <a16:creationId xmlns:a16="http://schemas.microsoft.com/office/drawing/2014/main" id="{51FA120E-50AE-4C7B-A081-3BCE7FAE50F8}"/>
              </a:ext>
            </a:extLst>
          </p:cNvPr>
          <p:cNvCxnSpPr>
            <a:stCxn id="145" idx="3"/>
            <a:endCxn id="159" idx="1"/>
          </p:cNvCxnSpPr>
          <p:nvPr/>
        </p:nvCxnSpPr>
        <p:spPr bwMode="auto">
          <a:xfrm>
            <a:off x="364915" y="2238734"/>
            <a:ext cx="538679" cy="488778"/>
          </a:xfrm>
          <a:prstGeom prst="bentConnector3">
            <a:avLst/>
          </a:prstGeom>
          <a:noFill/>
          <a:ln w="19050" algn="ctr">
            <a:solidFill>
              <a:schemeClr val="bg1">
                <a:lumMod val="50000"/>
              </a:schemeClr>
            </a:solidFill>
            <a:round/>
            <a:headEnd type="none" w="med" len="med"/>
            <a:tailEnd type="triangle"/>
          </a:ln>
        </p:spPr>
      </p:cxnSp>
      <p:cxnSp>
        <p:nvCxnSpPr>
          <p:cNvPr id="290" name="Connector: Elbow 289">
            <a:extLst>
              <a:ext uri="{FF2B5EF4-FFF2-40B4-BE49-F238E27FC236}">
                <a16:creationId xmlns:a16="http://schemas.microsoft.com/office/drawing/2014/main" id="{E4335362-862A-46AB-99CE-63E1FA7F0C55}"/>
              </a:ext>
            </a:extLst>
          </p:cNvPr>
          <p:cNvCxnSpPr/>
          <p:nvPr/>
        </p:nvCxnSpPr>
        <p:spPr bwMode="auto">
          <a:xfrm>
            <a:off x="364915" y="2874103"/>
            <a:ext cx="538679" cy="57308"/>
          </a:xfrm>
          <a:prstGeom prst="bentConnector3">
            <a:avLst/>
          </a:prstGeom>
          <a:noFill/>
          <a:ln w="19050" algn="ctr">
            <a:solidFill>
              <a:schemeClr val="bg1">
                <a:lumMod val="50000"/>
              </a:schemeClr>
            </a:solidFill>
            <a:round/>
            <a:headEnd type="none" w="med" len="med"/>
            <a:tailEnd type="triangle"/>
          </a:ln>
        </p:spPr>
      </p:cxnSp>
      <p:cxnSp>
        <p:nvCxnSpPr>
          <p:cNvPr id="291" name="Straight Connector 290">
            <a:extLst>
              <a:ext uri="{FF2B5EF4-FFF2-40B4-BE49-F238E27FC236}">
                <a16:creationId xmlns:a16="http://schemas.microsoft.com/office/drawing/2014/main" id="{B0F94B56-4C2E-4BC0-A697-AA8313E3B387}"/>
              </a:ext>
            </a:extLst>
          </p:cNvPr>
          <p:cNvCxnSpPr>
            <a:cxnSpLocks/>
          </p:cNvCxnSpPr>
          <p:nvPr/>
        </p:nvCxnSpPr>
        <p:spPr bwMode="auto">
          <a:xfrm>
            <a:off x="1717022" y="1309690"/>
            <a:ext cx="0" cy="2787300"/>
          </a:xfrm>
          <a:prstGeom prst="line">
            <a:avLst/>
          </a:prstGeom>
          <a:noFill/>
          <a:ln w="19050" algn="ctr">
            <a:solidFill>
              <a:srgbClr val="BB1654">
                <a:lumMod val="40000"/>
                <a:lumOff val="60000"/>
              </a:srgbClr>
            </a:solidFill>
            <a:prstDash val="sysDash"/>
            <a:round/>
            <a:headEnd type="none" w="med" len="med"/>
            <a:tailEnd/>
          </a:ln>
        </p:spPr>
      </p:cxnSp>
      <p:sp>
        <p:nvSpPr>
          <p:cNvPr id="292" name="Flowchart: Alternate Process 291">
            <a:extLst>
              <a:ext uri="{FF2B5EF4-FFF2-40B4-BE49-F238E27FC236}">
                <a16:creationId xmlns:a16="http://schemas.microsoft.com/office/drawing/2014/main" id="{AE3AB0C8-66EF-43FD-A69E-4516F3BF8419}"/>
              </a:ext>
            </a:extLst>
          </p:cNvPr>
          <p:cNvSpPr/>
          <p:nvPr/>
        </p:nvSpPr>
        <p:spPr bwMode="auto">
          <a:xfrm>
            <a:off x="1638620" y="1654786"/>
            <a:ext cx="166382" cy="1460463"/>
          </a:xfrm>
          <a:prstGeom prst="flowChartAlternateProcess">
            <a:avLst/>
          </a:prstGeom>
          <a:solidFill>
            <a:srgbClr val="959595">
              <a:lumMod val="40000"/>
              <a:lumOff val="60000"/>
            </a:srgbClr>
          </a:solidFill>
          <a:ln w="9525" cap="flat" cmpd="sng" algn="ctr">
            <a:noFill/>
            <a:prstDash val="solid"/>
            <a:round/>
            <a:headEnd type="none" w="med" len="med"/>
            <a:tailEnd type="none" w="med" len="med"/>
          </a:ln>
          <a:effectLst/>
        </p:spPr>
        <p:txBody>
          <a:bodyPr vert="horz" wrap="square" lIns="51435" tIns="25718" rIns="51435" bIns="25718" numCol="1" rtlCol="0" anchor="ctr" anchorCtr="0" compatLnSpc="1">
            <a:prstTxWarp prst="textNoShape">
              <a:avLst/>
            </a:prstTxWarp>
          </a:bodyPr>
          <a:lstStyle/>
          <a:p>
            <a:pPr defTabSz="514350" eaLnBrk="1" fontAlgn="auto" hangingPunct="1">
              <a:spcBef>
                <a:spcPts val="0"/>
              </a:spcBef>
              <a:spcAft>
                <a:spcPts val="0"/>
              </a:spcAft>
              <a:defRPr/>
            </a:pPr>
            <a:endParaRPr lang="en-US" sz="563" kern="0" dirty="0">
              <a:solidFill>
                <a:prstClr val="black"/>
              </a:solidFill>
              <a:latin typeface="Calibri" panose="020F0502020204030204" pitchFamily="34" charset="0"/>
              <a:cs typeface="Calibri" panose="020F0502020204030204" pitchFamily="34" charset="0"/>
            </a:endParaRPr>
          </a:p>
        </p:txBody>
      </p:sp>
      <p:sp>
        <p:nvSpPr>
          <p:cNvPr id="293" name="TextBox 292">
            <a:extLst>
              <a:ext uri="{FF2B5EF4-FFF2-40B4-BE49-F238E27FC236}">
                <a16:creationId xmlns:a16="http://schemas.microsoft.com/office/drawing/2014/main" id="{5047E772-61DD-40EF-8FF2-FE343DF4DF79}"/>
              </a:ext>
            </a:extLst>
          </p:cNvPr>
          <p:cNvSpPr txBox="1"/>
          <p:nvPr/>
        </p:nvSpPr>
        <p:spPr>
          <a:xfrm rot="16200000">
            <a:off x="1039504" y="2314258"/>
            <a:ext cx="1358067" cy="103875"/>
          </a:xfrm>
          <a:prstGeom prst="rect">
            <a:avLst/>
          </a:prstGeom>
          <a:noFill/>
        </p:spPr>
        <p:txBody>
          <a:bodyPr wrap="square" lIns="0" tIns="0" rIns="0" bIns="0" rtlCol="0">
            <a:spAutoFit/>
          </a:bodyPr>
          <a:lstStyle/>
          <a:p>
            <a:pPr defTabSz="514350" eaLnBrk="1" hangingPunct="1"/>
            <a:r>
              <a:rPr lang="en-US" sz="675" dirty="0">
                <a:solidFill>
                  <a:srgbClr val="959595">
                    <a:lumMod val="75000"/>
                  </a:srgbClr>
                </a:solidFill>
                <a:latin typeface="Calibri" panose="020F0502020204030204" pitchFamily="34" charset="0"/>
                <a:cs typeface="Calibri" panose="020F0502020204030204" pitchFamily="34" charset="0"/>
              </a:rPr>
              <a:t>Express Route (secured connection)</a:t>
            </a:r>
          </a:p>
        </p:txBody>
      </p:sp>
      <p:pic>
        <p:nvPicPr>
          <p:cNvPr id="294" name="Picture 2" descr="Image result for azure cloud image">
            <a:extLst>
              <a:ext uri="{FF2B5EF4-FFF2-40B4-BE49-F238E27FC236}">
                <a16:creationId xmlns:a16="http://schemas.microsoft.com/office/drawing/2014/main" id="{6A233698-4112-4652-9093-EBDBEBDF035A}"/>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833606" y="1295672"/>
            <a:ext cx="711209" cy="25037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94">
            <a:extLst>
              <a:ext uri="{FF2B5EF4-FFF2-40B4-BE49-F238E27FC236}">
                <a16:creationId xmlns:a16="http://schemas.microsoft.com/office/drawing/2014/main" id="{F8375526-B2DE-4A5F-A733-F9F8955D7067}"/>
              </a:ext>
            </a:extLst>
          </p:cNvPr>
          <p:cNvPicPr>
            <a:picLocks noChangeAspect="1"/>
          </p:cNvPicPr>
          <p:nvPr/>
        </p:nvPicPr>
        <p:blipFill>
          <a:blip r:embed="rId31"/>
          <a:stretch>
            <a:fillRect/>
          </a:stretch>
        </p:blipFill>
        <p:spPr>
          <a:xfrm>
            <a:off x="1196080" y="1290303"/>
            <a:ext cx="416474" cy="412108"/>
          </a:xfrm>
          <a:prstGeom prst="rect">
            <a:avLst/>
          </a:prstGeom>
        </p:spPr>
      </p:pic>
      <p:sp>
        <p:nvSpPr>
          <p:cNvPr id="118" name="Title 1">
            <a:extLst>
              <a:ext uri="{FF2B5EF4-FFF2-40B4-BE49-F238E27FC236}">
                <a16:creationId xmlns:a16="http://schemas.microsoft.com/office/drawing/2014/main" id="{3FEA8BE9-7B02-F24A-BC39-52BF40AA38BE}"/>
              </a:ext>
            </a:extLst>
          </p:cNvPr>
          <p:cNvSpPr txBox="1">
            <a:spLocks/>
          </p:cNvSpPr>
          <p:nvPr/>
        </p:nvSpPr>
        <p:spPr>
          <a:xfrm>
            <a:off x="167268" y="184635"/>
            <a:ext cx="6671741" cy="428625"/>
          </a:xfrm>
          <a:prstGeom prst="rect">
            <a:avLst/>
          </a:prstGeom>
        </p:spPr>
        <p:txBody>
          <a:bodyPr/>
          <a:lstStyle>
            <a:lvl1pPr algn="l" rtl="0" eaLnBrk="0" fontAlgn="base" hangingPunct="0">
              <a:lnSpc>
                <a:spcPct val="90000"/>
              </a:lnSpc>
              <a:spcBef>
                <a:spcPct val="0"/>
              </a:spcBef>
              <a:spcAft>
                <a:spcPct val="0"/>
              </a:spcAft>
              <a:defRPr sz="3200" b="1">
                <a:solidFill>
                  <a:schemeClr val="accent4"/>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2pPr>
            <a:lvl3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3pPr>
            <a:lvl4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4pPr>
            <a:lvl5pPr algn="l" rtl="0" eaLnBrk="0" fontAlgn="base" hangingPunct="0">
              <a:lnSpc>
                <a:spcPct val="90000"/>
              </a:lnSpc>
              <a:spcBef>
                <a:spcPct val="0"/>
              </a:spcBef>
              <a:spcAft>
                <a:spcPct val="0"/>
              </a:spcAft>
              <a:defRPr sz="3400" b="1">
                <a:solidFill>
                  <a:srgbClr val="006BA6"/>
                </a:solidFill>
                <a:latin typeface="Arial Narrow" charset="0"/>
                <a:ea typeface="MS PGothic" panose="020B0600070205080204" pitchFamily="34" charset="-128"/>
                <a:cs typeface="Arial" charset="0"/>
              </a:defRPr>
            </a:lvl5pPr>
            <a:lvl6pPr marL="4572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6pPr>
            <a:lvl7pPr marL="9144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7pPr>
            <a:lvl8pPr marL="13716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8pPr>
            <a:lvl9pPr marL="1828800" algn="l" rtl="0" fontAlgn="base">
              <a:lnSpc>
                <a:spcPct val="90000"/>
              </a:lnSpc>
              <a:spcBef>
                <a:spcPct val="0"/>
              </a:spcBef>
              <a:spcAft>
                <a:spcPct val="0"/>
              </a:spcAft>
              <a:defRPr sz="3400" b="1">
                <a:solidFill>
                  <a:srgbClr val="39531D"/>
                </a:solidFill>
                <a:latin typeface="Arial Narrow" charset="0"/>
                <a:ea typeface="ＭＳ Ｐゴシック" charset="0"/>
                <a:cs typeface="Arial" charset="0"/>
              </a:defRPr>
            </a:lvl9pPr>
          </a:lstStyle>
          <a:p>
            <a:r>
              <a:rPr lang="en-US" sz="2400" dirty="0">
                <a:solidFill>
                  <a:srgbClr val="006BA6"/>
                </a:solidFill>
              </a:rPr>
              <a:t>Solution Pattern – Analytical Applications – Streaming &amp; Batch (3 of 10)</a:t>
            </a:r>
            <a:endParaRPr lang="en-US" sz="2400" kern="0" dirty="0">
              <a:solidFill>
                <a:srgbClr val="006BA6"/>
              </a:solidFill>
            </a:endParaRPr>
          </a:p>
        </p:txBody>
      </p:sp>
      <p:sp>
        <p:nvSpPr>
          <p:cNvPr id="119" name="TextBox 118">
            <a:extLst>
              <a:ext uri="{FF2B5EF4-FFF2-40B4-BE49-F238E27FC236}">
                <a16:creationId xmlns:a16="http://schemas.microsoft.com/office/drawing/2014/main" id="{1F3044CC-8D29-49F1-96D7-1476B6DF0740}"/>
              </a:ext>
            </a:extLst>
          </p:cNvPr>
          <p:cNvSpPr txBox="1"/>
          <p:nvPr/>
        </p:nvSpPr>
        <p:spPr>
          <a:xfrm>
            <a:off x="4954208" y="3818030"/>
            <a:ext cx="656125" cy="69250"/>
          </a:xfrm>
          <a:prstGeom prst="rect">
            <a:avLst/>
          </a:prstGeom>
          <a:noFill/>
        </p:spPr>
        <p:txBody>
          <a:bodyPr wrap="square" lIns="0" tIns="0" rIns="0" bIns="0" rtlCol="0">
            <a:spAutoFit/>
          </a:bodyPr>
          <a:lstStyle/>
          <a:p>
            <a:pPr defTabSz="514350" eaLnBrk="1" hangingPunct="1"/>
            <a:r>
              <a:rPr lang="en-US" sz="450" dirty="0">
                <a:solidFill>
                  <a:prstClr val="black"/>
                </a:solidFill>
                <a:latin typeface="Calibri"/>
                <a:ea typeface="ＭＳ Ｐゴシック"/>
              </a:rPr>
              <a:t>DAU Toolkit</a:t>
            </a:r>
          </a:p>
        </p:txBody>
      </p:sp>
    </p:spTree>
    <p:custDataLst>
      <p:tags r:id="rId1"/>
    </p:custDataLst>
    <p:extLst>
      <p:ext uri="{BB962C8B-B14F-4D97-AF65-F5344CB8AC3E}">
        <p14:creationId xmlns:p14="http://schemas.microsoft.com/office/powerpoint/2010/main" val="18425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3_CONTENT SLIDE" val="jipgKhnG"/>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Content Slide">
  <a:themeElements>
    <a:clrScheme name="mssa navy">
      <a:dk1>
        <a:srgbClr val="000000"/>
      </a:dk1>
      <a:lt1>
        <a:srgbClr val="FFFFFF"/>
      </a:lt1>
      <a:dk2>
        <a:srgbClr val="AAB198"/>
      </a:dk2>
      <a:lt2>
        <a:srgbClr val="71C5E8"/>
      </a:lt2>
      <a:accent1>
        <a:srgbClr val="7FB741"/>
      </a:accent1>
      <a:accent2>
        <a:srgbClr val="8B84D7"/>
      </a:accent2>
      <a:accent3>
        <a:srgbClr val="FFFFFF"/>
      </a:accent3>
      <a:accent4>
        <a:srgbClr val="000000"/>
      </a:accent4>
      <a:accent5>
        <a:srgbClr val="006BA6"/>
      </a:accent5>
      <a:accent6>
        <a:srgbClr val="003C71"/>
      </a:accent6>
      <a:hlink>
        <a:srgbClr val="7FB741"/>
      </a:hlink>
      <a:folHlink>
        <a:srgbClr val="7FB741"/>
      </a:folHlink>
    </a:clrScheme>
    <a:fontScheme name="Content Slide">
      <a:majorFont>
        <a:latin typeface="Arial Narrow"/>
        <a:ea typeface="ＭＳ Ｐゴシック"/>
        <a:cs typeface="Arial"/>
      </a:majorFont>
      <a:minorFont>
        <a:latin typeface="Arial Narrow"/>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lnDef>
  </a:objectDefaults>
  <a:extraClrSchemeLst>
    <a:extraClrScheme>
      <a:clrScheme name="Content Slide 1">
        <a:dk1>
          <a:srgbClr val="000000"/>
        </a:dk1>
        <a:lt1>
          <a:srgbClr val="FFFFFF"/>
        </a:lt1>
        <a:dk2>
          <a:srgbClr val="52ABD5"/>
        </a:dk2>
        <a:lt2>
          <a:srgbClr val="AAB198"/>
        </a:lt2>
        <a:accent1>
          <a:srgbClr val="5EBEA5"/>
        </a:accent1>
        <a:accent2>
          <a:srgbClr val="8086C1"/>
        </a:accent2>
        <a:accent3>
          <a:srgbClr val="FFFFFF"/>
        </a:accent3>
        <a:accent4>
          <a:srgbClr val="000000"/>
        </a:accent4>
        <a:accent5>
          <a:srgbClr val="B6DBCF"/>
        </a:accent5>
        <a:accent6>
          <a:srgbClr val="7379AF"/>
        </a:accent6>
        <a:hlink>
          <a:srgbClr val="7FB741"/>
        </a:hlink>
        <a:folHlink>
          <a:srgbClr val="DA64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7cdaaf9-272c-4009-a5f6-b53fbb675b3c">
      <UserInfo>
        <DisplayName>Judy M Sarles</DisplayName>
        <AccountId>55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44864EC710AC4C86BD62CDA8F0C318" ma:contentTypeVersion="8" ma:contentTypeDescription="Create a new document." ma:contentTypeScope="" ma:versionID="0c6cfb001c20a0366883ef9c731a1a43">
  <xsd:schema xmlns:xsd="http://www.w3.org/2001/XMLSchema" xmlns:xs="http://www.w3.org/2001/XMLSchema" xmlns:p="http://schemas.microsoft.com/office/2006/metadata/properties" xmlns:ns2="c31d782b-f950-4ebe-9489-26baad2c88c2" xmlns:ns3="67cdaaf9-272c-4009-a5f6-b53fbb675b3c" targetNamespace="http://schemas.microsoft.com/office/2006/metadata/properties" ma:root="true" ma:fieldsID="fa4df33df9a8cf684e8f0ca9c6622782" ns2:_="" ns3:_="">
    <xsd:import namespace="c31d782b-f950-4ebe-9489-26baad2c88c2"/>
    <xsd:import namespace="67cdaaf9-272c-4009-a5f6-b53fbb675b3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d782b-f950-4ebe-9489-26baad2c88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cdaaf9-272c-4009-a5f6-b53fbb675b3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BA25DA-C65C-4180-9E58-2D8853B74F6A}">
  <ds:schemaRefs>
    <ds:schemaRef ds:uri="http://schemas.microsoft.com/sharepoint/v3/contenttype/forms"/>
  </ds:schemaRefs>
</ds:datastoreItem>
</file>

<file path=customXml/itemProps2.xml><?xml version="1.0" encoding="utf-8"?>
<ds:datastoreItem xmlns:ds="http://schemas.openxmlformats.org/officeDocument/2006/customXml" ds:itemID="{47EE86DD-5025-4832-917E-F69070A032AD}">
  <ds:schemaRefs>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5f83c825-eece-44ab-997e-494f42a326f4"/>
    <ds:schemaRef ds:uri="01158367-5660-40fd-b593-8365a68282e1"/>
    <ds:schemaRef ds:uri="http://www.w3.org/XML/1998/namespace"/>
    <ds:schemaRef ds:uri="67cdaaf9-272c-4009-a5f6-b53fbb675b3c"/>
  </ds:schemaRefs>
</ds:datastoreItem>
</file>

<file path=customXml/itemProps3.xml><?xml version="1.0" encoding="utf-8"?>
<ds:datastoreItem xmlns:ds="http://schemas.openxmlformats.org/officeDocument/2006/customXml" ds:itemID="{29C7ADE7-6846-44A5-B01F-27D4CEAFA3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d782b-f950-4ebe-9489-26baad2c88c2"/>
    <ds:schemaRef ds:uri="67cdaaf9-272c-4009-a5f6-b53fbb675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17423</TotalTime>
  <Words>5121</Words>
  <Application>Microsoft Office PowerPoint</Application>
  <PresentationFormat>Custom</PresentationFormat>
  <Paragraphs>1210</Paragraphs>
  <Slides>37</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Arial Narrow</vt:lpstr>
      <vt:lpstr>Calibri</vt:lpstr>
      <vt:lpstr>Courier New</vt:lpstr>
      <vt:lpstr>Open Sans</vt:lpstr>
      <vt:lpstr>Segoe UI</vt:lpstr>
      <vt:lpstr>Symbol</vt:lpstr>
      <vt:lpstr>Wingdings</vt:lpstr>
      <vt:lpstr>3_Content Slide</vt:lpstr>
      <vt:lpstr>think-cell Slide</vt:lpstr>
      <vt:lpstr>Analytic Digital Foundation (ADF) Blueprint</vt:lpstr>
      <vt:lpstr>Systems of Intelligence – Level 0 Contextual Architecture</vt:lpstr>
      <vt:lpstr>SOI Logical Architecture</vt:lpstr>
      <vt:lpstr>ADF Reference Architecture Diagram  (As of April 2019)</vt:lpstr>
      <vt:lpstr>PowerPoint Presentation</vt:lpstr>
      <vt:lpstr>Analytic Digital Foundation: Data Flow Patterns</vt:lpstr>
      <vt:lpstr>Solution Pattern – Overall View (1 of 10)</vt:lpstr>
      <vt:lpstr>Solution Pattern – Tenant Data Mart/Store (2 of 10)</vt:lpstr>
      <vt:lpstr>PowerPoint Presentation</vt:lpstr>
      <vt:lpstr>Solution Pattern – BI and Reporting (4 of 10)</vt:lpstr>
      <vt:lpstr>Solution Pattern – Machine Learning and Data Science Model (5 of 10)</vt:lpstr>
      <vt:lpstr>Solution Pattern: Third Party and/or SoR Data Integration (6 of 10)</vt:lpstr>
      <vt:lpstr>Solution Pattern (Shared Enrichment Prepared On Premise) (7 of 10)</vt:lpstr>
      <vt:lpstr>Solution Pattern (Shared Enrichment Prepared On ADF) (8 of 10)</vt:lpstr>
      <vt:lpstr>Solution Pattern (Shared Enrichment Prepared On Vendor Site) (9 of 10)</vt:lpstr>
      <vt:lpstr>Solution Pattern (Hybrid) (10 of 10)</vt:lpstr>
      <vt:lpstr>PowerPoint Presentation</vt:lpstr>
      <vt:lpstr>90’s Architecture for Decision Support Systems</vt:lpstr>
      <vt:lpstr>Data Zone Architecture</vt:lpstr>
      <vt:lpstr>Analytic Digital Foundation: Data Zone Architecture</vt:lpstr>
      <vt:lpstr>Raw Zone</vt:lpstr>
      <vt:lpstr>Refined Zone</vt:lpstr>
      <vt:lpstr>Enriched Zone</vt:lpstr>
      <vt:lpstr>Tenant Zone</vt:lpstr>
      <vt:lpstr>User Zone</vt:lpstr>
      <vt:lpstr>Archival Zone</vt:lpstr>
      <vt:lpstr>Foundation Data - Reference Implementation</vt:lpstr>
      <vt:lpstr>Reference Implementation Overview</vt:lpstr>
      <vt:lpstr>Change Data Capture – Feature Overview</vt:lpstr>
      <vt:lpstr>Clarity*N – Feature Overview</vt:lpstr>
      <vt:lpstr>Clarity*N – Data Flow Design</vt:lpstr>
      <vt:lpstr>Clarity*N – Technical Variation Metrics</vt:lpstr>
      <vt:lpstr>Clarity*N – Solution Design</vt:lpstr>
      <vt:lpstr>Data Content and Validation – Feature Overview</vt:lpstr>
      <vt:lpstr>Data Validation – Approach Overview</vt:lpstr>
      <vt:lpstr>Data Validation – Proposed Approach</vt:lpstr>
      <vt:lpstr>Foundation Data - Data Ingest</vt:lpstr>
    </vt:vector>
  </TitlesOfParts>
  <Company>Duarte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L. Miller</dc:creator>
  <cp:lastModifiedBy>Vijay R. Mungara</cp:lastModifiedBy>
  <cp:revision>70</cp:revision>
  <dcterms:created xsi:type="dcterms:W3CDTF">2007-10-19T22:49:56Z</dcterms:created>
  <dcterms:modified xsi:type="dcterms:W3CDTF">2020-02-27T04:28:28Z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0x010100D844864EC710AC4C86BD62CDA8F0C318</vt:lpwstr>
  </property>
  <property fmtid="{D5CDD505-2E9C-101B-9397-08002B2CF9AE}" pid="3" name="ArticulateGUID">
    <vt:lpwstr>9CB376AD-9FB4-4625-BDDA-27DA23075C89</vt:lpwstr>
  </property>
  <property fmtid="{D5CDD505-2E9C-101B-9397-08002B2CF9AE}" pid="4" name="ArticulatePath">
    <vt:lpwstr>ADF Blueprint 06-26-2019</vt:lpwstr>
  </property>
</Properties>
</file>