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3169" r:id="rId5"/>
    <p:sldId id="815" r:id="rId6"/>
    <p:sldId id="1192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100" d="100"/>
          <a:sy n="100" d="100"/>
        </p:scale>
        <p:origin x="39"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62093-79AE-49FC-AC56-7D1A4CBBDF12}"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8BB80-B791-4EED-BBCA-3FF10C9A3487}" type="slidenum">
              <a:rPr lang="en-US" smtClean="0"/>
              <a:t>‹#›</a:t>
            </a:fld>
            <a:endParaRPr lang="en-US"/>
          </a:p>
        </p:txBody>
      </p:sp>
    </p:spTree>
    <p:extLst>
      <p:ext uri="{BB962C8B-B14F-4D97-AF65-F5344CB8AC3E}">
        <p14:creationId xmlns:p14="http://schemas.microsoft.com/office/powerpoint/2010/main" val="319419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47835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47835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1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Microsoft Azure supports other services like Azure HDInsight, Azure Data Lake, Azure IoT Hub, Azure </a:t>
            </a:r>
            <a:br>
              <a:rPr kumimoji="0" lang="en-US" sz="1200" b="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br>
            <a:r>
              <a:rPr kumimoji="0" lang="en-US" sz="1200" b="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Events Hub in various layers of the architecture above to allow customers a truly customized solution.</a:t>
            </a:r>
            <a:endParaRPr kumimoji="0" lang="en-US" sz="1100" b="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34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ACDB-07AD-4B83-A1CF-9576FB4E0C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B790F-459A-4CF9-B251-E0E5A764D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52EAD2-73EB-4A64-B7F1-AB1379CDDF8F}"/>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5" name="Footer Placeholder 4">
            <a:extLst>
              <a:ext uri="{FF2B5EF4-FFF2-40B4-BE49-F238E27FC236}">
                <a16:creationId xmlns:a16="http://schemas.microsoft.com/office/drawing/2014/main" id="{23182E7C-64DB-4DFC-A81D-D27B05B6E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1FAEC-7066-4E10-8262-43962CE1BDFF}"/>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250825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399E-BD35-44C0-8EFF-7B591D1F48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148BD-E0BA-416F-B90A-EE03338C3A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DE858-F5B9-44AB-83F3-E24EA0823F49}"/>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5" name="Footer Placeholder 4">
            <a:extLst>
              <a:ext uri="{FF2B5EF4-FFF2-40B4-BE49-F238E27FC236}">
                <a16:creationId xmlns:a16="http://schemas.microsoft.com/office/drawing/2014/main" id="{AF7A4143-461A-4B0C-9F98-46A71A3AD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7E9CA-F906-4E4B-A0B8-45B8F0069AC6}"/>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156618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8B21E-B6EC-454B-9009-57E5B155D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F33882-45D4-4F32-9B9A-143CABFAF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439D3-5C34-4CEC-9652-DA52EB723274}"/>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5" name="Footer Placeholder 4">
            <a:extLst>
              <a:ext uri="{FF2B5EF4-FFF2-40B4-BE49-F238E27FC236}">
                <a16:creationId xmlns:a16="http://schemas.microsoft.com/office/drawing/2014/main" id="{F7496DD9-C620-4B96-AF47-64E0BC2C8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49F90-9AEB-4814-85A5-BC79AAA729DA}"/>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162901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999393490"/>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3515-E31B-4083-A8C9-454E9E86F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AE452-08F0-40CC-BE73-C7027DEA1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D4719-1B26-49D4-801F-64D3CA134E8B}"/>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5" name="Footer Placeholder 4">
            <a:extLst>
              <a:ext uri="{FF2B5EF4-FFF2-40B4-BE49-F238E27FC236}">
                <a16:creationId xmlns:a16="http://schemas.microsoft.com/office/drawing/2014/main" id="{6E2F7C6D-F763-470C-91A7-AFE717874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13CEA-F8ED-4DAE-AAE8-65649E7AD56F}"/>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1778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29DC-D6AD-4434-A2DB-66499E4FE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CDD525-F722-40F7-8C48-DA379BA71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1A7826-29A0-48A2-9B3E-BDD940DC1B4B}"/>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5" name="Footer Placeholder 4">
            <a:extLst>
              <a:ext uri="{FF2B5EF4-FFF2-40B4-BE49-F238E27FC236}">
                <a16:creationId xmlns:a16="http://schemas.microsoft.com/office/drawing/2014/main" id="{3768FF96-EC43-4A05-A3EA-E9F522147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E716D-73F9-4B92-B0C4-D629E2A759C9}"/>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32513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F8EF-2312-4278-8147-D3C869CF2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79E9A-82B7-4E93-8653-DF547319E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75C3D-841D-4ED6-9214-0F704207C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28685-12EB-4746-A1EA-2389B00D2F26}"/>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6" name="Footer Placeholder 5">
            <a:extLst>
              <a:ext uri="{FF2B5EF4-FFF2-40B4-BE49-F238E27FC236}">
                <a16:creationId xmlns:a16="http://schemas.microsoft.com/office/drawing/2014/main" id="{3AE8A725-B1A6-4D7C-BEB0-0207203DE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61221-08E4-47B9-BB5F-19AA15DED5BC}"/>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149756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966F-5F9C-4543-AA64-138596F02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5C15D-889F-4954-BE3B-8B9F20D2F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22967-24FC-4041-BCFE-B0DA0F470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961B5A-27C0-478A-B10C-264F93EF3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EA8B87-004B-4A75-A2D6-9122FE8AA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186BFB-A890-4572-B33E-FA0AAE7ACAFE}"/>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8" name="Footer Placeholder 7">
            <a:extLst>
              <a:ext uri="{FF2B5EF4-FFF2-40B4-BE49-F238E27FC236}">
                <a16:creationId xmlns:a16="http://schemas.microsoft.com/office/drawing/2014/main" id="{A53CE427-1D15-44FD-AD2D-E13A1BAA4D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1AFF0-2F0E-4EC3-A297-CF2108460D7A}"/>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235273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13A1-84EA-45DE-9FD7-5EA2605F7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64A320-E879-44B3-B115-E9FB4ED2C16F}"/>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4" name="Footer Placeholder 3">
            <a:extLst>
              <a:ext uri="{FF2B5EF4-FFF2-40B4-BE49-F238E27FC236}">
                <a16:creationId xmlns:a16="http://schemas.microsoft.com/office/drawing/2014/main" id="{A3421006-CB9A-4B45-9CC7-6C3098B80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08CCF-6245-4B34-BA5D-F809908033FB}"/>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1069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31549-D1F1-495E-A3FB-C9A0AD4D9E20}"/>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3" name="Footer Placeholder 2">
            <a:extLst>
              <a:ext uri="{FF2B5EF4-FFF2-40B4-BE49-F238E27FC236}">
                <a16:creationId xmlns:a16="http://schemas.microsoft.com/office/drawing/2014/main" id="{8BEAE1B8-3C80-4299-96BE-6B09C105CD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0C127-2148-4C4D-A4A7-FE31C1505CBD}"/>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95895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59B5-1E1B-4F0A-AA27-0019A81E3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E9BB8-FB0D-4C1D-989B-E0D728E57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22D58-A1EC-4A9C-992E-4D6B57F20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4ED0E-274B-41FC-B3D9-457F1CB676EF}"/>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6" name="Footer Placeholder 5">
            <a:extLst>
              <a:ext uri="{FF2B5EF4-FFF2-40B4-BE49-F238E27FC236}">
                <a16:creationId xmlns:a16="http://schemas.microsoft.com/office/drawing/2014/main" id="{707D2445-283B-4B9F-917F-9A021B2B3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65BD3-D911-4988-98DA-F4720AB66BD0}"/>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329366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94F2-A0DE-4B08-8CC1-85312AC73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7C54E-911E-4C4E-AD74-378A6D87B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319BB-DFDE-46F3-BBAF-71DEC2FF2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52DA4-EE87-4EA4-9F97-4AE018764857}"/>
              </a:ext>
            </a:extLst>
          </p:cNvPr>
          <p:cNvSpPr>
            <a:spLocks noGrp="1"/>
          </p:cNvSpPr>
          <p:nvPr>
            <p:ph type="dt" sz="half" idx="10"/>
          </p:nvPr>
        </p:nvSpPr>
        <p:spPr/>
        <p:txBody>
          <a:bodyPr/>
          <a:lstStyle/>
          <a:p>
            <a:fld id="{73B7174F-0B57-4668-976A-DF8063E5CD9F}" type="datetimeFigureOut">
              <a:rPr lang="en-US" smtClean="0"/>
              <a:t>1/24/2020</a:t>
            </a:fld>
            <a:endParaRPr lang="en-US"/>
          </a:p>
        </p:txBody>
      </p:sp>
      <p:sp>
        <p:nvSpPr>
          <p:cNvPr id="6" name="Footer Placeholder 5">
            <a:extLst>
              <a:ext uri="{FF2B5EF4-FFF2-40B4-BE49-F238E27FC236}">
                <a16:creationId xmlns:a16="http://schemas.microsoft.com/office/drawing/2014/main" id="{837F71E3-B4BB-4218-9EF3-929EE2773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85352-BEEC-49D6-B012-4F04A27BAEAD}"/>
              </a:ext>
            </a:extLst>
          </p:cNvPr>
          <p:cNvSpPr>
            <a:spLocks noGrp="1"/>
          </p:cNvSpPr>
          <p:nvPr>
            <p:ph type="sldNum" sz="quarter" idx="12"/>
          </p:nvPr>
        </p:nvSpPr>
        <p:spPr/>
        <p:txBody>
          <a:bodyPr/>
          <a:lstStyle/>
          <a:p>
            <a:fld id="{343EAA12-CD7F-418F-B3B7-1AEC27E19F73}" type="slidenum">
              <a:rPr lang="en-US" smtClean="0"/>
              <a:t>‹#›</a:t>
            </a:fld>
            <a:endParaRPr lang="en-US"/>
          </a:p>
        </p:txBody>
      </p:sp>
    </p:spTree>
    <p:extLst>
      <p:ext uri="{BB962C8B-B14F-4D97-AF65-F5344CB8AC3E}">
        <p14:creationId xmlns:p14="http://schemas.microsoft.com/office/powerpoint/2010/main" val="150917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D377B-6896-40B1-8A58-2031A5354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75592E-B1C2-47FC-9F53-7D2C61E4F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A292D-5641-496D-A3DF-3C58E81AF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7174F-0B57-4668-976A-DF8063E5CD9F}" type="datetimeFigureOut">
              <a:rPr lang="en-US" smtClean="0"/>
              <a:t>1/24/2020</a:t>
            </a:fld>
            <a:endParaRPr lang="en-US"/>
          </a:p>
        </p:txBody>
      </p:sp>
      <p:sp>
        <p:nvSpPr>
          <p:cNvPr id="5" name="Footer Placeholder 4">
            <a:extLst>
              <a:ext uri="{FF2B5EF4-FFF2-40B4-BE49-F238E27FC236}">
                <a16:creationId xmlns:a16="http://schemas.microsoft.com/office/drawing/2014/main" id="{C8006501-FB2E-437E-95AC-E8A184D7B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3F25E-F8CB-4ACA-ADC4-04682BFD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EAA12-CD7F-418F-B3B7-1AEC27E19F73}" type="slidenum">
              <a:rPr lang="en-US" smtClean="0"/>
              <a:t>‹#›</a:t>
            </a:fld>
            <a:endParaRPr lang="en-US"/>
          </a:p>
        </p:txBody>
      </p:sp>
    </p:spTree>
    <p:extLst>
      <p:ext uri="{BB962C8B-B14F-4D97-AF65-F5344CB8AC3E}">
        <p14:creationId xmlns:p14="http://schemas.microsoft.com/office/powerpoint/2010/main" val="156571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p:nvPr/>
        </p:nvSpPr>
        <p:spPr>
          <a:xfrm>
            <a:off x="9859266" y="3036625"/>
            <a:ext cx="1810880"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mn-ea"/>
                <a:cs typeface="Segoe UI Light" panose="020B0502040204020203" pitchFamily="34" charset="0"/>
              </a:rPr>
              <a:t>Advanced Analytics </a:t>
            </a:r>
          </a:p>
        </p:txBody>
      </p:sp>
      <p:sp>
        <p:nvSpPr>
          <p:cNvPr id="119" name="Rectangle 118">
            <a:extLst>
              <a:ext uri="{FF2B5EF4-FFF2-40B4-BE49-F238E27FC236}">
                <a16:creationId xmlns:a16="http://schemas.microsoft.com/office/drawing/2014/main" id="{D899DF09-083F-4378-92F0-AF3C5EEF3B1D}"/>
              </a:ext>
            </a:extLst>
          </p:cNvPr>
          <p:cNvSpPr/>
          <p:nvPr/>
        </p:nvSpPr>
        <p:spPr bwMode="auto">
          <a:xfrm>
            <a:off x="2203819" y="2182089"/>
            <a:ext cx="1756064" cy="3200863"/>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0" name="Rectangle 119">
            <a:extLst>
              <a:ext uri="{FF2B5EF4-FFF2-40B4-BE49-F238E27FC236}">
                <a16:creationId xmlns:a16="http://schemas.microsoft.com/office/drawing/2014/main" id="{D899DF09-083F-4378-92F0-AF3C5EEF3B1D}"/>
              </a:ext>
            </a:extLst>
          </p:cNvPr>
          <p:cNvSpPr/>
          <p:nvPr/>
        </p:nvSpPr>
        <p:spPr bwMode="auto">
          <a:xfrm>
            <a:off x="5808023"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21" name="Rectangle 120">
            <a:extLst>
              <a:ext uri="{FF2B5EF4-FFF2-40B4-BE49-F238E27FC236}">
                <a16:creationId xmlns:a16="http://schemas.microsoft.com/office/drawing/2014/main" id="{D899DF09-083F-4378-92F0-AF3C5EEF3B1D}"/>
              </a:ext>
            </a:extLst>
          </p:cNvPr>
          <p:cNvSpPr/>
          <p:nvPr/>
        </p:nvSpPr>
        <p:spPr bwMode="auto">
          <a:xfrm>
            <a:off x="7610125"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126" name="Rectangle 125">
            <a:extLst>
              <a:ext uri="{FF2B5EF4-FFF2-40B4-BE49-F238E27FC236}">
                <a16:creationId xmlns:a16="http://schemas.microsoft.com/office/drawing/2014/main" id="{EFB94181-7450-44B5-A83C-C13586B5674E}"/>
              </a:ext>
            </a:extLst>
          </p:cNvPr>
          <p:cNvSpPr/>
          <p:nvPr/>
        </p:nvSpPr>
        <p:spPr>
          <a:xfrm>
            <a:off x="9859266" y="2322114"/>
            <a:ext cx="1367490"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Segoe UI Semibold" charset="0"/>
                <a:cs typeface="Segoe UI Light" panose="020B0502040204020203" pitchFamily="34" charset="0"/>
              </a:rPr>
              <a:t>BI + Reporting</a:t>
            </a:r>
          </a:p>
        </p:txBody>
      </p:sp>
      <p:sp>
        <p:nvSpPr>
          <p:cNvPr id="127" name="Rectangle 126">
            <a:extLst>
              <a:ext uri="{FF2B5EF4-FFF2-40B4-BE49-F238E27FC236}">
                <a16:creationId xmlns:a16="http://schemas.microsoft.com/office/drawing/2014/main" id="{4D5EB69A-C02E-4695-9678-9DF56E59F850}"/>
              </a:ext>
            </a:extLst>
          </p:cNvPr>
          <p:cNvSpPr/>
          <p:nvPr/>
        </p:nvSpPr>
        <p:spPr>
          <a:xfrm>
            <a:off x="9854886" y="3751136"/>
            <a:ext cx="1741952"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mn-ea"/>
                <a:cs typeface="Segoe UI Light" panose="020B0502040204020203" pitchFamily="34" charset="0"/>
              </a:rPr>
              <a:t>Real Time Analytics</a:t>
            </a:r>
          </a:p>
        </p:txBody>
      </p:sp>
      <p:sp>
        <p:nvSpPr>
          <p:cNvPr id="128" name="Rectangle 127">
            <a:extLst>
              <a:ext uri="{FF2B5EF4-FFF2-40B4-BE49-F238E27FC236}">
                <a16:creationId xmlns:a16="http://schemas.microsoft.com/office/drawing/2014/main" id="{D899DF09-083F-4378-92F0-AF3C5EEF3B1D}"/>
              </a:ext>
            </a:extLst>
          </p:cNvPr>
          <p:cNvSpPr/>
          <p:nvPr/>
        </p:nvSpPr>
        <p:spPr bwMode="auto">
          <a:xfrm>
            <a:off x="4001033" y="4457486"/>
            <a:ext cx="5376758" cy="911760"/>
          </a:xfrm>
          <a:prstGeom prst="rect">
            <a:avLst/>
          </a:prstGeom>
          <a:solidFill>
            <a:srgbClr val="BDD7EE">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endParaRPr kumimoji="0" lang="en-US" sz="5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33" name="Rectangle 132">
            <a:extLst>
              <a:ext uri="{FF2B5EF4-FFF2-40B4-BE49-F238E27FC236}">
                <a16:creationId xmlns:a16="http://schemas.microsoft.com/office/drawing/2014/main" id="{4D90B428-F628-4107-909E-A6638BF36133}"/>
              </a:ext>
            </a:extLst>
          </p:cNvPr>
          <p:cNvSpPr/>
          <p:nvPr/>
        </p:nvSpPr>
        <p:spPr>
          <a:xfrm>
            <a:off x="6341083" y="4858640"/>
            <a:ext cx="2078029" cy="246221"/>
          </a:xfrm>
          <a:prstGeom prst="rect">
            <a:avLst/>
          </a:prstGeom>
        </p:spPr>
        <p:txBody>
          <a:bodyPr wrap="square">
            <a:sp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000" b="0" i="0" u="none" strike="noStrike" kern="0" cap="none" spc="49" normalizeH="0" baseline="0" noProof="0">
                <a:ln>
                  <a:noFill/>
                </a:ln>
                <a:solidFill>
                  <a:srgbClr val="505050"/>
                </a:solidFill>
                <a:effectLst/>
                <a:uLnTx/>
                <a:uFillTx/>
                <a:latin typeface="Segoe UI Light" panose="020B0502040204020203" pitchFamily="34" charset="0"/>
                <a:ea typeface="Segoe UI Semibold" charset="0"/>
                <a:cs typeface="Segoe UI Light" panose="020B0502040204020203" pitchFamily="34" charset="0"/>
              </a:rPr>
              <a:t>Azure Data Lake Storage Gen2</a:t>
            </a:r>
          </a:p>
        </p:txBody>
      </p:sp>
      <p:sp>
        <p:nvSpPr>
          <p:cNvPr id="136" name="Rectangle 135">
            <a:extLst>
              <a:ext uri="{FF2B5EF4-FFF2-40B4-BE49-F238E27FC236}">
                <a16:creationId xmlns:a16="http://schemas.microsoft.com/office/drawing/2014/main" id="{19995B42-52D6-4383-8CB5-405B288DC0B4}"/>
              </a:ext>
            </a:extLst>
          </p:cNvPr>
          <p:cNvSpPr/>
          <p:nvPr/>
        </p:nvSpPr>
        <p:spPr bwMode="auto">
          <a:xfrm>
            <a:off x="4001033"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EXPLORE</a:t>
            </a:r>
          </a:p>
        </p:txBody>
      </p:sp>
      <p:pic>
        <p:nvPicPr>
          <p:cNvPr id="138" name="Picture 1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431" y="4579829"/>
            <a:ext cx="650721" cy="641927"/>
          </a:xfrm>
          <a:prstGeom prst="rect">
            <a:avLst/>
          </a:prstGeom>
        </p:spPr>
      </p:pic>
      <p:pic>
        <p:nvPicPr>
          <p:cNvPr id="148" name="Picture 1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060" y="2703655"/>
            <a:ext cx="785523" cy="774908"/>
          </a:xfrm>
          <a:prstGeom prst="rect">
            <a:avLst/>
          </a:prstGeom>
        </p:spPr>
      </p:pic>
      <p:pic>
        <p:nvPicPr>
          <p:cNvPr id="149" name="Picture 1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1282" y="2652065"/>
            <a:ext cx="753196" cy="743018"/>
          </a:xfrm>
          <a:prstGeom prst="rect">
            <a:avLst/>
          </a:prstGeom>
        </p:spPr>
      </p:pic>
      <p:sp>
        <p:nvSpPr>
          <p:cNvPr id="151" name="Rectangle 150">
            <a:extLst>
              <a:ext uri="{FF2B5EF4-FFF2-40B4-BE49-F238E27FC236}">
                <a16:creationId xmlns:a16="http://schemas.microsoft.com/office/drawing/2014/main" id="{54B84610-9C55-4656-9F18-C7A959B3E98A}"/>
              </a:ext>
            </a:extLst>
          </p:cNvPr>
          <p:cNvSpPr/>
          <p:nvPr/>
        </p:nvSpPr>
        <p:spPr>
          <a:xfrm>
            <a:off x="4001032" y="3547430"/>
            <a:ext cx="1768893" cy="553998"/>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Azure SQL Data Warehouse Azure</a:t>
            </a: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Databricks</a:t>
            </a:r>
          </a:p>
          <a:p>
            <a:pPr marL="0" marR="0" lvl="0" indent="0" algn="ctr" defTabSz="932597" rtl="0" eaLnBrk="1" fontAlgn="auto" latinLnBrk="0" hangingPunct="1">
              <a:lnSpc>
                <a:spcPct val="100000"/>
              </a:lnSpc>
              <a:spcBef>
                <a:spcPts val="0"/>
              </a:spcBef>
              <a:spcAft>
                <a:spcPts val="0"/>
              </a:spcAft>
              <a:buClrTx/>
              <a:buSzTx/>
              <a:buFontTx/>
              <a:buNone/>
              <a:tabLst/>
              <a:defRPr/>
            </a:pPr>
            <a:r>
              <a:rPr lang="en-US" sz="1000"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Azure Data Explorer</a:t>
            </a:r>
            <a:endPar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5" name="Rectangle 154">
            <a:extLst>
              <a:ext uri="{FF2B5EF4-FFF2-40B4-BE49-F238E27FC236}">
                <a16:creationId xmlns:a16="http://schemas.microsoft.com/office/drawing/2014/main" id="{54B84610-9C55-4656-9F18-C7A959B3E98A}"/>
              </a:ext>
            </a:extLst>
          </p:cNvPr>
          <p:cNvSpPr/>
          <p:nvPr/>
        </p:nvSpPr>
        <p:spPr>
          <a:xfrm>
            <a:off x="7748150" y="3547430"/>
            <a:ext cx="1428598" cy="400110"/>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Azure SQL</a:t>
            </a:r>
            <a:b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b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 Warehouse</a:t>
            </a:r>
          </a:p>
        </p:txBody>
      </p:sp>
      <p:grpSp>
        <p:nvGrpSpPr>
          <p:cNvPr id="183" name="Group 182"/>
          <p:cNvGrpSpPr/>
          <p:nvPr/>
        </p:nvGrpSpPr>
        <p:grpSpPr>
          <a:xfrm>
            <a:off x="350984" y="1521061"/>
            <a:ext cx="1095968" cy="3627721"/>
            <a:chOff x="673106" y="2108143"/>
            <a:chExt cx="1095968" cy="3627721"/>
          </a:xfrm>
        </p:grpSpPr>
        <p:sp>
          <p:nvSpPr>
            <p:cNvPr id="184" name="Rectangle 183"/>
            <p:cNvSpPr/>
            <p:nvPr/>
          </p:nvSpPr>
          <p:spPr>
            <a:xfrm>
              <a:off x="691089" y="4846439"/>
              <a:ext cx="580723"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Social</a:t>
              </a:r>
            </a:p>
          </p:txBody>
        </p:sp>
        <p:sp>
          <p:nvSpPr>
            <p:cNvPr id="186" name="Rectangle 185"/>
            <p:cNvSpPr/>
            <p:nvPr/>
          </p:nvSpPr>
          <p:spPr>
            <a:xfrm>
              <a:off x="816977" y="2198098"/>
              <a:ext cx="454834"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LOB</a:t>
              </a:r>
            </a:p>
          </p:txBody>
        </p:sp>
        <p:sp>
          <p:nvSpPr>
            <p:cNvPr id="187" name="Rectangle 186"/>
            <p:cNvSpPr/>
            <p:nvPr/>
          </p:nvSpPr>
          <p:spPr>
            <a:xfrm>
              <a:off x="681281" y="3503415"/>
              <a:ext cx="590532"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Graph</a:t>
              </a:r>
            </a:p>
          </p:txBody>
        </p:sp>
        <p:sp>
          <p:nvSpPr>
            <p:cNvPr id="188" name="Rectangle 187"/>
            <p:cNvSpPr/>
            <p:nvPr/>
          </p:nvSpPr>
          <p:spPr>
            <a:xfrm>
              <a:off x="870931" y="5480245"/>
              <a:ext cx="400881"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IoT</a:t>
              </a:r>
            </a:p>
          </p:txBody>
        </p:sp>
        <p:sp>
          <p:nvSpPr>
            <p:cNvPr id="189" name="ShoppingCart_E7BF">
              <a:extLst>
                <a:ext uri="{FF2B5EF4-FFF2-40B4-BE49-F238E27FC236}">
                  <a16:creationId xmlns:a16="http://schemas.microsoft.com/office/drawing/2014/main" id="{E19B74B6-8E56-4067-8816-E90711136EA0}"/>
                </a:ext>
              </a:extLst>
            </p:cNvPr>
            <p:cNvSpPr>
              <a:spLocks noChangeAspect="1" noEditPoints="1"/>
            </p:cNvSpPr>
            <p:nvPr/>
          </p:nvSpPr>
          <p:spPr bwMode="auto">
            <a:xfrm>
              <a:off x="1366630" y="2108143"/>
              <a:ext cx="402444" cy="339987"/>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91" name="Group 190"/>
            <p:cNvGrpSpPr/>
            <p:nvPr/>
          </p:nvGrpSpPr>
          <p:grpSpPr>
            <a:xfrm>
              <a:off x="1389496" y="3476293"/>
              <a:ext cx="356712" cy="317603"/>
              <a:chOff x="5381211" y="5822591"/>
              <a:chExt cx="1439523" cy="1290119"/>
            </a:xfrm>
            <a:solidFill>
              <a:schemeClr val="bg1"/>
            </a:solidFill>
          </p:grpSpPr>
          <p:cxnSp>
            <p:nvCxnSpPr>
              <p:cNvPr id="217" name="Straight Connector 216"/>
              <p:cNvCxnSpPr>
                <a:cxnSpLocks/>
              </p:cNvCxnSpPr>
              <p:nvPr/>
            </p:nvCxnSpPr>
            <p:spPr>
              <a:xfrm flipV="1">
                <a:off x="6057900" y="6623850"/>
                <a:ext cx="64441" cy="30527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cxnSpLocks/>
              </p:cNvCxnSpPr>
              <p:nvPr/>
            </p:nvCxnSpPr>
            <p:spPr>
              <a:xfrm flipH="1" flipV="1">
                <a:off x="6187440" y="6596380"/>
                <a:ext cx="266700" cy="1905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cxnSpLocks/>
              </p:cNvCxnSpPr>
              <p:nvPr/>
            </p:nvCxnSpPr>
            <p:spPr>
              <a:xfrm flipH="1">
                <a:off x="6205220" y="6555740"/>
                <a:ext cx="436881" cy="254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H="1">
                <a:off x="5798821" y="6588760"/>
                <a:ext cx="274319" cy="1574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cxnSpLocks/>
              </p:cNvCxnSpPr>
              <p:nvPr/>
            </p:nvCxnSpPr>
            <p:spPr>
              <a:xfrm flipH="1" flipV="1">
                <a:off x="5570220" y="6406515"/>
                <a:ext cx="489585" cy="131445"/>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cxnSpLocks/>
              </p:cNvCxnSpPr>
              <p:nvPr/>
            </p:nvCxnSpPr>
            <p:spPr>
              <a:xfrm flipH="1" flipV="1">
                <a:off x="5785485" y="6122670"/>
                <a:ext cx="297180" cy="3733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cxnSpLocks/>
              </p:cNvCxnSpPr>
              <p:nvPr/>
            </p:nvCxnSpPr>
            <p:spPr>
              <a:xfrm flipV="1">
                <a:off x="6162040" y="6012180"/>
                <a:ext cx="187960" cy="4699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bwMode="auto">
              <a:xfrm>
                <a:off x="603068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Oval 231"/>
              <p:cNvSpPr/>
              <p:nvPr/>
            </p:nvSpPr>
            <p:spPr bwMode="auto">
              <a:xfrm>
                <a:off x="661234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Oval 232"/>
              <p:cNvSpPr/>
              <p:nvPr/>
            </p:nvSpPr>
            <p:spPr bwMode="auto">
              <a:xfrm>
                <a:off x="6415326" y="672285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Oval 233"/>
              <p:cNvSpPr/>
              <p:nvPr/>
            </p:nvSpPr>
            <p:spPr bwMode="auto">
              <a:xfrm>
                <a:off x="6271983" y="582259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Oval 234"/>
              <p:cNvSpPr/>
              <p:nvPr/>
            </p:nvSpPr>
            <p:spPr bwMode="auto">
              <a:xfrm>
                <a:off x="5634443" y="595213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Oval 235"/>
              <p:cNvSpPr/>
              <p:nvPr/>
            </p:nvSpPr>
            <p:spPr bwMode="auto">
              <a:xfrm>
                <a:off x="5381211" y="628598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Oval 236"/>
              <p:cNvSpPr/>
              <p:nvPr/>
            </p:nvSpPr>
            <p:spPr bwMode="auto">
              <a:xfrm>
                <a:off x="5618093" y="6677155"/>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Oval 237"/>
              <p:cNvSpPr/>
              <p:nvPr/>
            </p:nvSpPr>
            <p:spPr bwMode="auto">
              <a:xfrm>
                <a:off x="5941777" y="6904320"/>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2" name="Rectangle 191"/>
            <p:cNvSpPr/>
            <p:nvPr/>
          </p:nvSpPr>
          <p:spPr>
            <a:xfrm>
              <a:off x="673106" y="4170214"/>
              <a:ext cx="598706"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Image</a:t>
              </a:r>
            </a:p>
          </p:txBody>
        </p:sp>
        <p:grpSp>
          <p:nvGrpSpPr>
            <p:cNvPr id="193" name="Group 192"/>
            <p:cNvGrpSpPr/>
            <p:nvPr/>
          </p:nvGrpSpPr>
          <p:grpSpPr>
            <a:xfrm>
              <a:off x="1422908" y="4154100"/>
              <a:ext cx="289888" cy="260057"/>
              <a:chOff x="2760401" y="1824177"/>
              <a:chExt cx="285697" cy="257980"/>
            </a:xfrm>
          </p:grpSpPr>
          <p:sp>
            <p:nvSpPr>
              <p:cNvPr id="214" name="Rectangle 48"/>
              <p:cNvSpPr>
                <a:spLocks noChangeArrowheads="1"/>
              </p:cNvSpPr>
              <p:nvPr/>
            </p:nvSpPr>
            <p:spPr bwMode="auto">
              <a:xfrm>
                <a:off x="2760401" y="1824177"/>
                <a:ext cx="285697" cy="25798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9"/>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216" name="Oval 215"/>
              <p:cNvSpPr>
                <a:spLocks noChangeArrowheads="1"/>
              </p:cNvSpPr>
              <p:nvPr/>
            </p:nvSpPr>
            <p:spPr bwMode="auto">
              <a:xfrm>
                <a:off x="2951221" y="1871082"/>
                <a:ext cx="47971" cy="46905"/>
              </a:xfrm>
              <a:prstGeom prst="ellipse">
                <a:avLst/>
              </a:prstGeom>
              <a:noFill/>
              <a:ln w="12700">
                <a:solidFill>
                  <a:schemeClr val="tx1"/>
                </a:solidFill>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95" name="Freeform 194"/>
            <p:cNvSpPr/>
            <p:nvPr/>
          </p:nvSpPr>
          <p:spPr bwMode="auto">
            <a:xfrm>
              <a:off x="1413755" y="4807236"/>
              <a:ext cx="308195" cy="252386"/>
            </a:xfrm>
            <a:custGeom>
              <a:avLst/>
              <a:gdLst>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27827" h="2660690">
                  <a:moveTo>
                    <a:pt x="2243075" y="0"/>
                  </a:moveTo>
                  <a:cubicBezTo>
                    <a:pt x="2420981" y="0"/>
                    <a:pt x="2583098" y="67604"/>
                    <a:pt x="2705138" y="178525"/>
                  </a:cubicBezTo>
                  <a:lnTo>
                    <a:pt x="2744327" y="219630"/>
                  </a:lnTo>
                  <a:lnTo>
                    <a:pt x="2774681" y="217260"/>
                  </a:lnTo>
                  <a:cubicBezTo>
                    <a:pt x="2931135" y="197090"/>
                    <a:pt x="3033245" y="134440"/>
                    <a:pt x="3179748" y="39644"/>
                  </a:cubicBezTo>
                  <a:cubicBezTo>
                    <a:pt x="3163117" y="234680"/>
                    <a:pt x="3021300" y="307251"/>
                    <a:pt x="2898534" y="401594"/>
                  </a:cubicBezTo>
                  <a:cubicBezTo>
                    <a:pt x="3018277" y="413992"/>
                    <a:pt x="3151627" y="380125"/>
                    <a:pt x="3227827" y="319044"/>
                  </a:cubicBezTo>
                  <a:cubicBezTo>
                    <a:pt x="3167276" y="498431"/>
                    <a:pt x="3092946" y="584440"/>
                    <a:pt x="2991063" y="666622"/>
                  </a:cubicBezTo>
                  <a:lnTo>
                    <a:pt x="2924137" y="717139"/>
                  </a:lnTo>
                  <a:cubicBezTo>
                    <a:pt x="2924322" y="721139"/>
                    <a:pt x="2924508" y="725139"/>
                    <a:pt x="2924693" y="729139"/>
                  </a:cubicBezTo>
                  <a:cubicBezTo>
                    <a:pt x="2916083" y="1642648"/>
                    <a:pt x="2157998" y="2699186"/>
                    <a:pt x="990811" y="2659611"/>
                  </a:cubicBezTo>
                  <a:cubicBezTo>
                    <a:pt x="424478" y="2640408"/>
                    <a:pt x="353308" y="2576079"/>
                    <a:pt x="83639" y="2429023"/>
                  </a:cubicBezTo>
                  <a:lnTo>
                    <a:pt x="0" y="2378015"/>
                  </a:lnTo>
                  <a:lnTo>
                    <a:pt x="151258" y="2370349"/>
                  </a:lnTo>
                  <a:cubicBezTo>
                    <a:pt x="421172" y="2342832"/>
                    <a:pt x="674412" y="2258696"/>
                    <a:pt x="899006" y="2129959"/>
                  </a:cubicBezTo>
                  <a:lnTo>
                    <a:pt x="966223" y="2085120"/>
                  </a:lnTo>
                  <a:lnTo>
                    <a:pt x="904179" y="2074665"/>
                  </a:lnTo>
                  <a:cubicBezTo>
                    <a:pt x="718952" y="2036268"/>
                    <a:pt x="464668" y="1913349"/>
                    <a:pt x="353090" y="1603559"/>
                  </a:cubicBezTo>
                  <a:cubicBezTo>
                    <a:pt x="443804" y="1631680"/>
                    <a:pt x="545404" y="1648916"/>
                    <a:pt x="608904" y="1614444"/>
                  </a:cubicBezTo>
                  <a:cubicBezTo>
                    <a:pt x="337668" y="1484722"/>
                    <a:pt x="71875" y="1232538"/>
                    <a:pt x="129933" y="931366"/>
                  </a:cubicBezTo>
                  <a:cubicBezTo>
                    <a:pt x="211576" y="965837"/>
                    <a:pt x="238790" y="994867"/>
                    <a:pt x="374862" y="993959"/>
                  </a:cubicBezTo>
                  <a:cubicBezTo>
                    <a:pt x="140819" y="761730"/>
                    <a:pt x="51011" y="420644"/>
                    <a:pt x="219740" y="101330"/>
                  </a:cubicBezTo>
                  <a:cubicBezTo>
                    <a:pt x="539508" y="520431"/>
                    <a:pt x="1016949" y="731341"/>
                    <a:pt x="1410961" y="782283"/>
                  </a:cubicBezTo>
                  <a:lnTo>
                    <a:pt x="1563883" y="792289"/>
                  </a:lnTo>
                  <a:cubicBezTo>
                    <a:pt x="1563850" y="792147"/>
                    <a:pt x="1563818" y="792005"/>
                    <a:pt x="1563785" y="791863"/>
                  </a:cubicBezTo>
                  <a:cubicBezTo>
                    <a:pt x="1558571" y="757739"/>
                    <a:pt x="1555867" y="722789"/>
                    <a:pt x="1555866" y="687208"/>
                  </a:cubicBezTo>
                  <a:cubicBezTo>
                    <a:pt x="1555867" y="307674"/>
                    <a:pt x="1863540" y="-1"/>
                    <a:pt x="2243075"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6" name="Rectangle 195"/>
            <p:cNvSpPr/>
            <p:nvPr/>
          </p:nvSpPr>
          <p:spPr>
            <a:xfrm>
              <a:off x="774470" y="2846043"/>
              <a:ext cx="497341"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CRM</a:t>
              </a:r>
            </a:p>
          </p:txBody>
        </p:sp>
        <p:grpSp>
          <p:nvGrpSpPr>
            <p:cNvPr id="197" name="Group 196"/>
            <p:cNvGrpSpPr/>
            <p:nvPr/>
          </p:nvGrpSpPr>
          <p:grpSpPr>
            <a:xfrm>
              <a:off x="1417467" y="2769149"/>
              <a:ext cx="300770" cy="373975"/>
              <a:chOff x="1564614" y="1427406"/>
              <a:chExt cx="256236" cy="320693"/>
            </a:xfrm>
          </p:grpSpPr>
          <p:grpSp>
            <p:nvGrpSpPr>
              <p:cNvPr id="206" name="Group 205"/>
              <p:cNvGrpSpPr/>
              <p:nvPr/>
            </p:nvGrpSpPr>
            <p:grpSpPr>
              <a:xfrm>
                <a:off x="1591509" y="1483819"/>
                <a:ext cx="229341" cy="264280"/>
                <a:chOff x="6498112" y="3330497"/>
                <a:chExt cx="1259085" cy="1450900"/>
              </a:xfrm>
            </p:grpSpPr>
            <p:sp>
              <p:nvSpPr>
                <p:cNvPr id="208" name="Oval 8"/>
                <p:cNvSpPr>
                  <a:spLocks noChangeArrowheads="1"/>
                </p:cNvSpPr>
                <p:nvPr/>
              </p:nvSpPr>
              <p:spPr bwMode="auto">
                <a:xfrm>
                  <a:off x="7243234" y="3330497"/>
                  <a:ext cx="472157" cy="459861"/>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209" name="Oval 9"/>
                <p:cNvSpPr>
                  <a:spLocks noChangeArrowheads="1"/>
                </p:cNvSpPr>
                <p:nvPr/>
              </p:nvSpPr>
              <p:spPr bwMode="auto">
                <a:xfrm>
                  <a:off x="6611233" y="3790359"/>
                  <a:ext cx="572982" cy="575442"/>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12"/>
                <p:cNvSpPr>
                  <a:spLocks/>
                </p:cNvSpPr>
                <p:nvPr/>
              </p:nvSpPr>
              <p:spPr bwMode="auto">
                <a:xfrm>
                  <a:off x="6498112" y="4365800"/>
                  <a:ext cx="816438" cy="415597"/>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211" name="Freeform 13"/>
                <p:cNvSpPr>
                  <a:spLocks/>
                </p:cNvSpPr>
                <p:nvPr/>
              </p:nvSpPr>
              <p:spPr bwMode="auto">
                <a:xfrm>
                  <a:off x="7184215" y="3790359"/>
                  <a:ext cx="572982" cy="287721"/>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07" name="Freeform: Shape 168"/>
              <p:cNvSpPr>
                <a:spLocks/>
              </p:cNvSpPr>
              <p:nvPr/>
            </p:nvSpPr>
            <p:spPr bwMode="auto">
              <a:xfrm flipH="1">
                <a:off x="1564614" y="1427406"/>
                <a:ext cx="122892" cy="103468"/>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3260" tIns="46630" rIns="93260" bIns="46630" numCol="1" anchor="t" anchorCtr="0"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98" name="Group 197"/>
            <p:cNvGrpSpPr/>
            <p:nvPr/>
          </p:nvGrpSpPr>
          <p:grpSpPr>
            <a:xfrm>
              <a:off x="1374597" y="5422103"/>
              <a:ext cx="372718" cy="313761"/>
              <a:chOff x="2907342" y="5439822"/>
              <a:chExt cx="478274" cy="405267"/>
            </a:xfrm>
          </p:grpSpPr>
          <p:grpSp>
            <p:nvGrpSpPr>
              <p:cNvPr id="199" name="Group 198">
                <a:extLst>
                  <a:ext uri="{FF2B5EF4-FFF2-40B4-BE49-F238E27FC236}">
                    <a16:creationId xmlns:a16="http://schemas.microsoft.com/office/drawing/2014/main" id="{6D77326F-83AC-420B-BDBC-A7A00EDFEB2B}"/>
                  </a:ext>
                </a:extLst>
              </p:cNvPr>
              <p:cNvGrpSpPr/>
              <p:nvPr/>
            </p:nvGrpSpPr>
            <p:grpSpPr>
              <a:xfrm rot="2348880">
                <a:off x="3117544" y="5439822"/>
                <a:ext cx="268072" cy="138560"/>
                <a:chOff x="2946400" y="1075143"/>
                <a:chExt cx="6491514" cy="3355305"/>
              </a:xfrm>
            </p:grpSpPr>
            <p:sp>
              <p:nvSpPr>
                <p:cNvPr id="203" name="Freeform: Shape 70">
                  <a:extLst>
                    <a:ext uri="{FF2B5EF4-FFF2-40B4-BE49-F238E27FC236}">
                      <a16:creationId xmlns:a16="http://schemas.microsoft.com/office/drawing/2014/main" id="{DE885987-9665-4507-B1E6-BD590596ADB9}"/>
                    </a:ext>
                  </a:extLst>
                </p:cNvPr>
                <p:cNvSpPr/>
                <p:nvPr/>
              </p:nvSpPr>
              <p:spPr>
                <a:xfrm>
                  <a:off x="2946400" y="1075143"/>
                  <a:ext cx="6491514" cy="150860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sp>
              <p:nvSpPr>
                <p:cNvPr id="204" name="Freeform: Shape 71">
                  <a:extLst>
                    <a:ext uri="{FF2B5EF4-FFF2-40B4-BE49-F238E27FC236}">
                      <a16:creationId xmlns:a16="http://schemas.microsoft.com/office/drawing/2014/main" id="{BC9C6B85-C1BC-42F0-A90A-1D84B94719F5}"/>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sp>
              <p:nvSpPr>
                <p:cNvPr id="205" name="Freeform: Shape 72">
                  <a:extLst>
                    <a:ext uri="{FF2B5EF4-FFF2-40B4-BE49-F238E27FC236}">
                      <a16:creationId xmlns:a16="http://schemas.microsoft.com/office/drawing/2014/main" id="{10E6C104-7475-4863-A30F-3462B3666B15}"/>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02" name="Freeform 5">
                <a:extLst>
                  <a:ext uri="{FF2B5EF4-FFF2-40B4-BE49-F238E27FC236}">
                    <a16:creationId xmlns:a16="http://schemas.microsoft.com/office/drawing/2014/main" id="{7A39893A-A243-47C3-8C3B-4320F2C726C9}"/>
                  </a:ext>
                </a:extLst>
              </p:cNvPr>
              <p:cNvSpPr>
                <a:spLocks noEditPoints="1"/>
              </p:cNvSpPr>
              <p:nvPr/>
            </p:nvSpPr>
            <p:spPr bwMode="auto">
              <a:xfrm>
                <a:off x="2907342"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pic>
        <p:nvPicPr>
          <p:cNvPr id="239" name="Picture 2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593" y="1604590"/>
            <a:ext cx="927001" cy="4058239"/>
          </a:xfrm>
          <a:prstGeom prst="rect">
            <a:avLst/>
          </a:prstGeom>
        </p:spPr>
      </p:pic>
      <p:sp>
        <p:nvSpPr>
          <p:cNvPr id="240" name="Freeform 128"/>
          <p:cNvSpPr>
            <a:spLocks noChangeAspect="1"/>
          </p:cNvSpPr>
          <p:nvPr/>
        </p:nvSpPr>
        <p:spPr bwMode="black">
          <a:xfrm>
            <a:off x="1041363" y="5507814"/>
            <a:ext cx="389000" cy="21488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333F50"/>
            </a:solid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41" name="TextBox 240"/>
          <p:cNvSpPr txBox="1"/>
          <p:nvPr/>
        </p:nvSpPr>
        <p:spPr>
          <a:xfrm>
            <a:off x="373581" y="5501242"/>
            <a:ext cx="572935" cy="228033"/>
          </a:xfrm>
          <a:prstGeom prst="rect">
            <a:avLst/>
          </a:prstGeom>
          <a:noFill/>
        </p:spPr>
        <p:txBody>
          <a:bodyPr wrap="square" lIns="91440" tIns="45720" rIns="91440" bIns="45720" rtlCol="0">
            <a:spAutoFit/>
          </a:bodyPr>
          <a:lstStyle/>
          <a:p>
            <a:pPr marL="0" marR="0" lvl="0" indent="0" algn="r" defTabSz="914367"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solidFill>
                    <a:srgbClr val="FFFFFF">
                      <a:alpha val="0"/>
                    </a:srgbClr>
                  </a:solidFill>
                </a:ln>
                <a:solidFill>
                  <a:srgbClr val="505050"/>
                </a:solidFill>
                <a:effectLst/>
                <a:uLnTx/>
                <a:uFillTx/>
                <a:latin typeface="Segoe UI Semibold" charset="0"/>
                <a:ea typeface="Segoe UI Semibold" charset="0"/>
                <a:cs typeface="Segoe UI Semibold" charset="0"/>
              </a:rPr>
              <a:t>Cloud</a:t>
            </a:r>
          </a:p>
        </p:txBody>
      </p:sp>
      <p:pic>
        <p:nvPicPr>
          <p:cNvPr id="242" name="Picture 2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5243" y="2161313"/>
            <a:ext cx="395926" cy="2052205"/>
          </a:xfrm>
          <a:prstGeom prst="rect">
            <a:avLst/>
          </a:prstGeom>
        </p:spPr>
      </p:pic>
      <p:pic>
        <p:nvPicPr>
          <p:cNvPr id="243" name="Picture 2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2788" y="4026984"/>
            <a:ext cx="240723" cy="539823"/>
          </a:xfrm>
          <a:prstGeom prst="rect">
            <a:avLst/>
          </a:prstGeom>
          <a:noFill/>
        </p:spPr>
      </p:pic>
      <p:pic>
        <p:nvPicPr>
          <p:cNvPr id="244" name="Picture 2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8784" y="4026984"/>
            <a:ext cx="240723" cy="539823"/>
          </a:xfrm>
          <a:prstGeom prst="rect">
            <a:avLst/>
          </a:prstGeom>
          <a:noFill/>
        </p:spPr>
      </p:pic>
      <p:pic>
        <p:nvPicPr>
          <p:cNvPr id="245" name="Picture 2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1774" y="4026984"/>
            <a:ext cx="240723" cy="539823"/>
          </a:xfrm>
          <a:prstGeom prst="rect">
            <a:avLst/>
          </a:prstGeom>
          <a:noFill/>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2824" y="3249767"/>
            <a:ext cx="809310" cy="798373"/>
          </a:xfrm>
          <a:prstGeom prst="rect">
            <a:avLst/>
          </a:prstGeom>
        </p:spPr>
      </p:pic>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2652065"/>
            <a:ext cx="753196" cy="743018"/>
          </a:xfrm>
          <a:prstGeom prst="rect">
            <a:avLst/>
          </a:prstGeom>
        </p:spPr>
      </p:pic>
      <p:sp>
        <p:nvSpPr>
          <p:cNvPr id="72" name="Rectangle 71">
            <a:extLst>
              <a:ext uri="{FF2B5EF4-FFF2-40B4-BE49-F238E27FC236}">
                <a16:creationId xmlns:a16="http://schemas.microsoft.com/office/drawing/2014/main" id="{54B84610-9C55-4656-9F18-C7A959B3E98A}"/>
              </a:ext>
            </a:extLst>
          </p:cNvPr>
          <p:cNvSpPr/>
          <p:nvPr/>
        </p:nvSpPr>
        <p:spPr>
          <a:xfrm>
            <a:off x="5976509"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Azure</a:t>
            </a: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Databricks</a:t>
            </a:r>
          </a:p>
        </p:txBody>
      </p:sp>
      <p:sp>
        <p:nvSpPr>
          <p:cNvPr id="73" name="Rectangle 72">
            <a:extLst>
              <a:ext uri="{FF2B5EF4-FFF2-40B4-BE49-F238E27FC236}">
                <a16:creationId xmlns:a16="http://schemas.microsoft.com/office/drawing/2014/main" id="{54B84610-9C55-4656-9F18-C7A959B3E98A}"/>
              </a:ext>
            </a:extLst>
          </p:cNvPr>
          <p:cNvSpPr/>
          <p:nvPr/>
        </p:nvSpPr>
        <p:spPr>
          <a:xfrm>
            <a:off x="2393180" y="4053541"/>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Azure Data Factory</a:t>
            </a:r>
          </a:p>
        </p:txBody>
      </p:sp>
      <p:sp>
        <p:nvSpPr>
          <p:cNvPr id="70" name="Title 1">
            <a:extLst>
              <a:ext uri="{FF2B5EF4-FFF2-40B4-BE49-F238E27FC236}">
                <a16:creationId xmlns:a16="http://schemas.microsoft.com/office/drawing/2014/main" id="{FAD207DE-D09D-4FDC-8C0A-27721BD20630}"/>
              </a:ext>
            </a:extLst>
          </p:cNvPr>
          <p:cNvSpPr txBox="1">
            <a:spLocks/>
          </p:cNvSpPr>
          <p:nvPr/>
        </p:nvSpPr>
        <p:spPr>
          <a:xfrm>
            <a:off x="437539" y="327647"/>
            <a:ext cx="11067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Modern Data Warehousing with Azure</a:t>
            </a:r>
          </a:p>
        </p:txBody>
      </p:sp>
      <p:pic>
        <p:nvPicPr>
          <p:cNvPr id="74" name="Picture 73">
            <a:extLst>
              <a:ext uri="{FF2B5EF4-FFF2-40B4-BE49-F238E27FC236}">
                <a16:creationId xmlns:a16="http://schemas.microsoft.com/office/drawing/2014/main" id="{EF72D52B-B8BD-4689-9475-66F49E40CB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554" y="2652065"/>
            <a:ext cx="785523" cy="774908"/>
          </a:xfrm>
          <a:prstGeom prst="rect">
            <a:avLst/>
          </a:prstGeom>
        </p:spPr>
      </p:pic>
      <p:pic>
        <p:nvPicPr>
          <p:cNvPr id="75" name="Picture 74">
            <a:extLst>
              <a:ext uri="{FF2B5EF4-FFF2-40B4-BE49-F238E27FC236}">
                <a16:creationId xmlns:a16="http://schemas.microsoft.com/office/drawing/2014/main" id="{5933356A-5E13-4F6F-86FB-46D4747BE2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7451145" y="3062130"/>
            <a:ext cx="240723" cy="539823"/>
          </a:xfrm>
          <a:prstGeom prst="rect">
            <a:avLst/>
          </a:prstGeom>
          <a:noFill/>
        </p:spPr>
      </p:pic>
    </p:spTree>
    <p:extLst>
      <p:ext uri="{BB962C8B-B14F-4D97-AF65-F5344CB8AC3E}">
        <p14:creationId xmlns:p14="http://schemas.microsoft.com/office/powerpoint/2010/main" val="251112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a:extLst>
              <a:ext uri="{FF2B5EF4-FFF2-40B4-BE49-F238E27FC236}">
                <a16:creationId xmlns:a16="http://schemas.microsoft.com/office/drawing/2014/main" id="{733860E6-A3DB-423A-9D7E-1A74591D2AB6}"/>
              </a:ext>
            </a:extLst>
          </p:cNvPr>
          <p:cNvSpPr/>
          <p:nvPr/>
        </p:nvSpPr>
        <p:spPr bwMode="auto">
          <a:xfrm>
            <a:off x="2093436" y="1318724"/>
            <a:ext cx="2064951" cy="4822416"/>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87" name="Rectangle 186">
            <a:extLst>
              <a:ext uri="{FF2B5EF4-FFF2-40B4-BE49-F238E27FC236}">
                <a16:creationId xmlns:a16="http://schemas.microsoft.com/office/drawing/2014/main" id="{339C63CC-B2CA-4E42-A0C4-401B0003E303}"/>
              </a:ext>
            </a:extLst>
          </p:cNvPr>
          <p:cNvSpPr/>
          <p:nvPr/>
        </p:nvSpPr>
        <p:spPr bwMode="auto">
          <a:xfrm>
            <a:off x="4212523" y="1318724"/>
            <a:ext cx="2064951" cy="4822416"/>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89" name="Rectangle 188">
            <a:extLst>
              <a:ext uri="{FF2B5EF4-FFF2-40B4-BE49-F238E27FC236}">
                <a16:creationId xmlns:a16="http://schemas.microsoft.com/office/drawing/2014/main" id="{0FDA152A-EC7E-4C0F-9092-C3081B40F56B}"/>
              </a:ext>
            </a:extLst>
          </p:cNvPr>
          <p:cNvSpPr/>
          <p:nvPr/>
        </p:nvSpPr>
        <p:spPr bwMode="auto">
          <a:xfrm>
            <a:off x="6331610" y="1318724"/>
            <a:ext cx="2064951" cy="4822416"/>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90" name="Rectangle 189">
            <a:extLst>
              <a:ext uri="{FF2B5EF4-FFF2-40B4-BE49-F238E27FC236}">
                <a16:creationId xmlns:a16="http://schemas.microsoft.com/office/drawing/2014/main" id="{2EFD137A-3997-4F91-86CD-D688C27D42BB}"/>
              </a:ext>
            </a:extLst>
          </p:cNvPr>
          <p:cNvSpPr/>
          <p:nvPr/>
        </p:nvSpPr>
        <p:spPr bwMode="auto">
          <a:xfrm>
            <a:off x="8450696" y="1318724"/>
            <a:ext cx="3474720" cy="4822416"/>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p:txBody>
          <a:bodyPr/>
          <a:lstStyle/>
          <a:p>
            <a:r>
              <a:rPr lang="en-US" dirty="0"/>
              <a:t>Real time analytics</a:t>
            </a:r>
          </a:p>
        </p:txBody>
      </p:sp>
      <p:grpSp>
        <p:nvGrpSpPr>
          <p:cNvPr id="9" name="Group 8">
            <a:extLst>
              <a:ext uri="{FF2B5EF4-FFF2-40B4-BE49-F238E27FC236}">
                <a16:creationId xmlns:a16="http://schemas.microsoft.com/office/drawing/2014/main" id="{C1FEB9D4-D556-4B6A-8BE2-F56AF003D83C}"/>
              </a:ext>
            </a:extLst>
          </p:cNvPr>
          <p:cNvGrpSpPr/>
          <p:nvPr/>
        </p:nvGrpSpPr>
        <p:grpSpPr>
          <a:xfrm>
            <a:off x="429474" y="1838726"/>
            <a:ext cx="1152720" cy="697142"/>
            <a:chOff x="462139" y="4239500"/>
            <a:chExt cx="1152720" cy="697142"/>
          </a:xfrm>
        </p:grpSpPr>
        <p:sp>
          <p:nvSpPr>
            <p:cNvPr id="427" name="TextBox 426">
              <a:extLst>
                <a:ext uri="{FF2B5EF4-FFF2-40B4-BE49-F238E27FC236}">
                  <a16:creationId xmlns:a16="http://schemas.microsoft.com/office/drawing/2014/main" id="{44133919-F6A4-4907-AE4E-98A5D5DE908E}"/>
                </a:ext>
              </a:extLst>
            </p:cNvPr>
            <p:cNvSpPr txBox="1"/>
            <p:nvPr/>
          </p:nvSpPr>
          <p:spPr>
            <a:xfrm>
              <a:off x="462139" y="4536532"/>
              <a:ext cx="1152720" cy="400110"/>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Sensors and IoT</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(unstructured)</a:t>
              </a:r>
            </a:p>
          </p:txBody>
        </p:sp>
        <p:grpSp>
          <p:nvGrpSpPr>
            <p:cNvPr id="428" name="Group 427">
              <a:extLst>
                <a:ext uri="{FF2B5EF4-FFF2-40B4-BE49-F238E27FC236}">
                  <a16:creationId xmlns:a16="http://schemas.microsoft.com/office/drawing/2014/main" id="{67FB6FCF-0EE6-4314-9CCE-F6D8B169E6DD}"/>
                </a:ext>
              </a:extLst>
            </p:cNvPr>
            <p:cNvGrpSpPr/>
            <p:nvPr/>
          </p:nvGrpSpPr>
          <p:grpSpPr>
            <a:xfrm>
              <a:off x="948011" y="4239500"/>
              <a:ext cx="180974" cy="300986"/>
              <a:chOff x="583418" y="2434415"/>
              <a:chExt cx="218978" cy="364193"/>
            </a:xfrm>
          </p:grpSpPr>
          <p:grpSp>
            <p:nvGrpSpPr>
              <p:cNvPr id="429" name="Group 428">
                <a:extLst>
                  <a:ext uri="{FF2B5EF4-FFF2-40B4-BE49-F238E27FC236}">
                    <a16:creationId xmlns:a16="http://schemas.microsoft.com/office/drawing/2014/main" id="{F97A9BFC-CDBB-4FD0-A071-7879F1AC6169}"/>
                  </a:ext>
                </a:extLst>
              </p:cNvPr>
              <p:cNvGrpSpPr/>
              <p:nvPr/>
            </p:nvGrpSpPr>
            <p:grpSpPr>
              <a:xfrm>
                <a:off x="630213" y="2531194"/>
                <a:ext cx="125390" cy="137950"/>
                <a:chOff x="6053699" y="2879832"/>
                <a:chExt cx="279256" cy="307228"/>
              </a:xfrm>
            </p:grpSpPr>
            <p:sp>
              <p:nvSpPr>
                <p:cNvPr id="431" name="Freeform: Shape 843">
                  <a:extLst>
                    <a:ext uri="{FF2B5EF4-FFF2-40B4-BE49-F238E27FC236}">
                      <a16:creationId xmlns:a16="http://schemas.microsoft.com/office/drawing/2014/main" id="{0D163FC4-3572-48F9-81E2-2B0676DC6A51}"/>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32" name="Straight Connector 431">
                  <a:extLst>
                    <a:ext uri="{FF2B5EF4-FFF2-40B4-BE49-F238E27FC236}">
                      <a16:creationId xmlns:a16="http://schemas.microsoft.com/office/drawing/2014/main" id="{D6A8A302-6A0E-4E21-BD0A-656652A0755B}"/>
                    </a:ext>
                  </a:extLst>
                </p:cNvPr>
                <p:cNvCxnSpPr>
                  <a:cxnSpLocks/>
                </p:cNvCxnSpPr>
                <p:nvPr/>
              </p:nvCxnSpPr>
              <p:spPr>
                <a:xfrm>
                  <a:off x="6053699" y="2956449"/>
                  <a:ext cx="139628" cy="7699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E4060FC3-BDAD-4B90-A5FD-069F607B6006}"/>
                    </a:ext>
                  </a:extLst>
                </p:cNvPr>
                <p:cNvCxnSpPr>
                  <a:cxnSpLocks/>
                </p:cNvCxnSpPr>
                <p:nvPr/>
              </p:nvCxnSpPr>
              <p:spPr>
                <a:xfrm flipV="1">
                  <a:off x="6193327" y="2956449"/>
                  <a:ext cx="139628" cy="7699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42D2D43D-AC06-48DF-85BC-029F22201954}"/>
                    </a:ext>
                  </a:extLst>
                </p:cNvPr>
                <p:cNvCxnSpPr>
                  <a:cxnSpLocks/>
                </p:cNvCxnSpPr>
                <p:nvPr/>
              </p:nvCxnSpPr>
              <p:spPr>
                <a:xfrm flipV="1">
                  <a:off x="6193327" y="3033446"/>
                  <a:ext cx="0" cy="153614"/>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0" name="Freeform 5">
                <a:extLst>
                  <a:ext uri="{FF2B5EF4-FFF2-40B4-BE49-F238E27FC236}">
                    <a16:creationId xmlns:a16="http://schemas.microsoft.com/office/drawing/2014/main" id="{E3417C25-9E94-4AFB-B5A7-387EBDF141B9}"/>
                  </a:ext>
                </a:extLst>
              </p:cNvPr>
              <p:cNvSpPr>
                <a:spLocks noEditPoints="1"/>
              </p:cNvSpPr>
              <p:nvPr/>
            </p:nvSpPr>
            <p:spPr bwMode="auto">
              <a:xfrm>
                <a:off x="583418" y="2434415"/>
                <a:ext cx="218978" cy="36419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grpSp>
      </p:grpSp>
      <p:sp>
        <p:nvSpPr>
          <p:cNvPr id="435" name="Rectangle 434">
            <a:extLst>
              <a:ext uri="{FF2B5EF4-FFF2-40B4-BE49-F238E27FC236}">
                <a16:creationId xmlns:a16="http://schemas.microsoft.com/office/drawing/2014/main" id="{82905F8B-D3A5-4817-B4B5-7B55779ABE45}"/>
              </a:ext>
            </a:extLst>
          </p:cNvPr>
          <p:cNvSpPr/>
          <p:nvPr/>
        </p:nvSpPr>
        <p:spPr>
          <a:xfrm>
            <a:off x="2315284" y="3490471"/>
            <a:ext cx="1621254"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Apache Kafka for HDInsight </a:t>
            </a:r>
          </a:p>
        </p:txBody>
      </p:sp>
      <p:grpSp>
        <p:nvGrpSpPr>
          <p:cNvPr id="437" name="Group 436">
            <a:extLst>
              <a:ext uri="{FF2B5EF4-FFF2-40B4-BE49-F238E27FC236}">
                <a16:creationId xmlns:a16="http://schemas.microsoft.com/office/drawing/2014/main" id="{78524919-E26E-4E2F-8F18-7609524503E0}"/>
              </a:ext>
            </a:extLst>
          </p:cNvPr>
          <p:cNvGrpSpPr/>
          <p:nvPr/>
        </p:nvGrpSpPr>
        <p:grpSpPr>
          <a:xfrm>
            <a:off x="3004225" y="3018705"/>
            <a:ext cx="275154" cy="467432"/>
            <a:chOff x="10668000" y="1393825"/>
            <a:chExt cx="527050" cy="895350"/>
          </a:xfrm>
        </p:grpSpPr>
        <p:sp>
          <p:nvSpPr>
            <p:cNvPr id="438" name="Oval 437">
              <a:extLst>
                <a:ext uri="{FF2B5EF4-FFF2-40B4-BE49-F238E27FC236}">
                  <a16:creationId xmlns:a16="http://schemas.microsoft.com/office/drawing/2014/main" id="{479E1949-F256-4282-9B8B-06D4A0939691}"/>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9" name="Oval 438">
              <a:extLst>
                <a:ext uri="{FF2B5EF4-FFF2-40B4-BE49-F238E27FC236}">
                  <a16:creationId xmlns:a16="http://schemas.microsoft.com/office/drawing/2014/main" id="{406511D0-99C3-4685-ABF7-3112FD512D5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0" name="Oval 439">
              <a:extLst>
                <a:ext uri="{FF2B5EF4-FFF2-40B4-BE49-F238E27FC236}">
                  <a16:creationId xmlns:a16="http://schemas.microsoft.com/office/drawing/2014/main" id="{18C21DAC-BEBC-4173-9555-4838232DC5E7}"/>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1" name="Oval 440">
              <a:extLst>
                <a:ext uri="{FF2B5EF4-FFF2-40B4-BE49-F238E27FC236}">
                  <a16:creationId xmlns:a16="http://schemas.microsoft.com/office/drawing/2014/main" id="{6D5D021E-0D1D-4C72-9CF3-0F26E0623A29}"/>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2" name="Oval 441">
              <a:extLst>
                <a:ext uri="{FF2B5EF4-FFF2-40B4-BE49-F238E27FC236}">
                  <a16:creationId xmlns:a16="http://schemas.microsoft.com/office/drawing/2014/main" id="{3735B152-E7E7-4A98-BC54-ED42A5597E46}"/>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43" name="Straight Connector 442">
              <a:extLst>
                <a:ext uri="{FF2B5EF4-FFF2-40B4-BE49-F238E27FC236}">
                  <a16:creationId xmlns:a16="http://schemas.microsoft.com/office/drawing/2014/main" id="{EFA99B02-74E0-4ED1-9A89-0FF72980F0E3}"/>
                </a:ext>
              </a:extLst>
            </p:cNvPr>
            <p:cNvCxnSpPr/>
            <p:nvPr/>
          </p:nvCxnSpPr>
          <p:spPr>
            <a:xfrm>
              <a:off x="10791825" y="1597025"/>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1EB8C61-5230-4055-BBDE-8309B0ECBDA6}"/>
                </a:ext>
              </a:extLst>
            </p:cNvPr>
            <p:cNvCxnSpPr/>
            <p:nvPr/>
          </p:nvCxnSpPr>
          <p:spPr>
            <a:xfrm>
              <a:off x="10791825" y="1966190"/>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645AFA03-84D9-4288-8E1E-83346C3F00AC}"/>
                </a:ext>
              </a:extLst>
            </p:cNvPr>
            <p:cNvCxnSpPr/>
            <p:nvPr/>
          </p:nvCxnSpPr>
          <p:spPr>
            <a:xfrm flipH="1">
              <a:off x="10895906" y="1717148"/>
              <a:ext cx="109141" cy="6141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2A74E1DB-21F7-4160-94D2-7BDF4CC8BFD2}"/>
                </a:ext>
              </a:extLst>
            </p:cNvPr>
            <p:cNvCxnSpPr/>
            <p:nvPr/>
          </p:nvCxnSpPr>
          <p:spPr>
            <a:xfrm>
              <a:off x="10905558" y="1903102"/>
              <a:ext cx="101228" cy="5696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CE5CF14A-82D7-4B46-8321-5D7322FD135A}"/>
              </a:ext>
            </a:extLst>
          </p:cNvPr>
          <p:cNvGrpSpPr/>
          <p:nvPr/>
        </p:nvGrpSpPr>
        <p:grpSpPr>
          <a:xfrm>
            <a:off x="7159943" y="2733405"/>
            <a:ext cx="408284" cy="333108"/>
            <a:chOff x="5818113" y="2550840"/>
            <a:chExt cx="529278" cy="431824"/>
          </a:xfrm>
        </p:grpSpPr>
        <p:sp>
          <p:nvSpPr>
            <p:cNvPr id="156" name="Diamond 155">
              <a:extLst>
                <a:ext uri="{FF2B5EF4-FFF2-40B4-BE49-F238E27FC236}">
                  <a16:creationId xmlns:a16="http://schemas.microsoft.com/office/drawing/2014/main" id="{45943131-83E1-4D65-B46E-FEA28F4EA50A}"/>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7" name="Freeform: Shape 156">
              <a:extLst>
                <a:ext uri="{FF2B5EF4-FFF2-40B4-BE49-F238E27FC236}">
                  <a16:creationId xmlns:a16="http://schemas.microsoft.com/office/drawing/2014/main" id="{C27EB29D-985A-4644-8408-DBD8175E7686}"/>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4" name="Group 143">
            <a:extLst>
              <a:ext uri="{FF2B5EF4-FFF2-40B4-BE49-F238E27FC236}">
                <a16:creationId xmlns:a16="http://schemas.microsoft.com/office/drawing/2014/main" id="{48618FD0-DC91-438C-AFC1-7162B9535EEB}"/>
              </a:ext>
            </a:extLst>
          </p:cNvPr>
          <p:cNvGrpSpPr/>
          <p:nvPr/>
        </p:nvGrpSpPr>
        <p:grpSpPr>
          <a:xfrm>
            <a:off x="9295263" y="3088690"/>
            <a:ext cx="439070" cy="378446"/>
            <a:chOff x="8376458" y="5925518"/>
            <a:chExt cx="1045926" cy="901512"/>
          </a:xfrm>
        </p:grpSpPr>
        <p:sp>
          <p:nvSpPr>
            <p:cNvPr id="145" name="Star: 4 Points 8">
              <a:extLst>
                <a:ext uri="{FF2B5EF4-FFF2-40B4-BE49-F238E27FC236}">
                  <a16:creationId xmlns:a16="http://schemas.microsoft.com/office/drawing/2014/main" id="{307371AF-4F5E-43D9-9F09-6E04DA6BE76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6" name="Star: 4 Points 8">
              <a:extLst>
                <a:ext uri="{FF2B5EF4-FFF2-40B4-BE49-F238E27FC236}">
                  <a16:creationId xmlns:a16="http://schemas.microsoft.com/office/drawing/2014/main" id="{C642B579-D851-4B7A-A1BB-D8E431BEC82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7" name="Oval 146">
              <a:extLst>
                <a:ext uri="{FF2B5EF4-FFF2-40B4-BE49-F238E27FC236}">
                  <a16:creationId xmlns:a16="http://schemas.microsoft.com/office/drawing/2014/main" id="{41EE2E05-9393-4661-BE66-146F54AC32A4}"/>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8" name="Oval 9">
              <a:extLst>
                <a:ext uri="{FF2B5EF4-FFF2-40B4-BE49-F238E27FC236}">
                  <a16:creationId xmlns:a16="http://schemas.microsoft.com/office/drawing/2014/main" id="{7FABA228-D809-46DE-833C-7C6AE9DCD37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77" name="Rectangle 176">
            <a:extLst>
              <a:ext uri="{FF2B5EF4-FFF2-40B4-BE49-F238E27FC236}">
                <a16:creationId xmlns:a16="http://schemas.microsoft.com/office/drawing/2014/main" id="{7110CBE5-E0DA-40AE-854A-04F750E70AF6}"/>
              </a:ext>
            </a:extLst>
          </p:cNvPr>
          <p:cNvSpPr/>
          <p:nvPr/>
        </p:nvSpPr>
        <p:spPr>
          <a:xfrm>
            <a:off x="9069195" y="3490471"/>
            <a:ext cx="891207" cy="25391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Cosmos DB</a:t>
            </a:r>
          </a:p>
        </p:txBody>
      </p:sp>
      <p:grpSp>
        <p:nvGrpSpPr>
          <p:cNvPr id="8" name="Group 7">
            <a:extLst>
              <a:ext uri="{FF2B5EF4-FFF2-40B4-BE49-F238E27FC236}">
                <a16:creationId xmlns:a16="http://schemas.microsoft.com/office/drawing/2014/main" id="{0F2285C2-F664-4F11-A07A-E0268E101B26}"/>
              </a:ext>
            </a:extLst>
          </p:cNvPr>
          <p:cNvGrpSpPr/>
          <p:nvPr/>
        </p:nvGrpSpPr>
        <p:grpSpPr>
          <a:xfrm>
            <a:off x="327367" y="4631501"/>
            <a:ext cx="1333480" cy="569409"/>
            <a:chOff x="345532" y="3403032"/>
            <a:chExt cx="1333480" cy="569409"/>
          </a:xfrm>
        </p:grpSpPr>
        <p:grpSp>
          <p:nvGrpSpPr>
            <p:cNvPr id="212" name="Group 211">
              <a:extLst>
                <a:ext uri="{FF2B5EF4-FFF2-40B4-BE49-F238E27FC236}">
                  <a16:creationId xmlns:a16="http://schemas.microsoft.com/office/drawing/2014/main" id="{203CF743-63F3-4C36-971A-43177FCD5123}"/>
                </a:ext>
              </a:extLst>
            </p:cNvPr>
            <p:cNvGrpSpPr/>
            <p:nvPr/>
          </p:nvGrpSpPr>
          <p:grpSpPr>
            <a:xfrm>
              <a:off x="890901" y="3403032"/>
              <a:ext cx="242741" cy="297148"/>
              <a:chOff x="965200" y="3436897"/>
              <a:chExt cx="528881" cy="647424"/>
            </a:xfrm>
          </p:grpSpPr>
          <p:grpSp>
            <p:nvGrpSpPr>
              <p:cNvPr id="214" name="Group 213">
                <a:extLst>
                  <a:ext uri="{FF2B5EF4-FFF2-40B4-BE49-F238E27FC236}">
                    <a16:creationId xmlns:a16="http://schemas.microsoft.com/office/drawing/2014/main" id="{28D836CC-AAA6-46FB-B54C-2F929B0B5E5D}"/>
                  </a:ext>
                </a:extLst>
              </p:cNvPr>
              <p:cNvGrpSpPr/>
              <p:nvPr/>
            </p:nvGrpSpPr>
            <p:grpSpPr>
              <a:xfrm flipH="1">
                <a:off x="965200" y="3436897"/>
                <a:ext cx="528881" cy="647424"/>
                <a:chOff x="3003960" y="3685414"/>
                <a:chExt cx="403310" cy="493707"/>
              </a:xfrm>
            </p:grpSpPr>
            <p:sp>
              <p:nvSpPr>
                <p:cNvPr id="243" name="Snip Single Corner Rectangle 26">
                  <a:extLst>
                    <a:ext uri="{FF2B5EF4-FFF2-40B4-BE49-F238E27FC236}">
                      <a16:creationId xmlns:a16="http://schemas.microsoft.com/office/drawing/2014/main" id="{920A4D17-7904-4DBC-BF60-3E516ACF3E1F}"/>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4" name="Triangle 27">
                  <a:extLst>
                    <a:ext uri="{FF2B5EF4-FFF2-40B4-BE49-F238E27FC236}">
                      <a16:creationId xmlns:a16="http://schemas.microsoft.com/office/drawing/2014/main" id="{D485F446-5B8C-4250-8705-96632F787829}"/>
                    </a:ext>
                  </a:extLst>
                </p:cNvPr>
                <p:cNvSpPr/>
                <p:nvPr/>
              </p:nvSpPr>
              <p:spPr bwMode="auto">
                <a:xfrm rot="8100000">
                  <a:off x="3012552" y="3733609"/>
                  <a:ext cx="160049" cy="80930"/>
                </a:xfrm>
                <a:prstGeom prst="triangle">
                  <a:avLst/>
                </a:pr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215" name="Straight Connector 214">
                <a:extLst>
                  <a:ext uri="{FF2B5EF4-FFF2-40B4-BE49-F238E27FC236}">
                    <a16:creationId xmlns:a16="http://schemas.microsoft.com/office/drawing/2014/main" id="{C24FA787-6B80-4B3A-A463-043C05819CA4}"/>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19A8F5D-8A5F-440C-A8AA-C0B17A19C74C}"/>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7CD8BE5-8FFC-458F-8DD4-1A836FA4E14C}"/>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E98E43A-2834-436E-A603-DB829CF4E7B1}"/>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13" name="TextBox 212">
              <a:extLst>
                <a:ext uri="{FF2B5EF4-FFF2-40B4-BE49-F238E27FC236}">
                  <a16:creationId xmlns:a16="http://schemas.microsoft.com/office/drawing/2014/main" id="{596EE510-D1FF-4BA6-B345-12B1F3E484CF}"/>
                </a:ext>
              </a:extLst>
            </p:cNvPr>
            <p:cNvSpPr txBox="1"/>
            <p:nvPr/>
          </p:nvSpPr>
          <p:spPr>
            <a:xfrm>
              <a:off x="345532" y="3726220"/>
              <a:ext cx="1333480" cy="246221"/>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dirty="0">
                  <a:solidFill>
                    <a:srgbClr val="505050"/>
                  </a:solidFill>
                </a:rPr>
                <a:t>Files</a:t>
              </a:r>
              <a:r>
                <a:rPr kumimoji="0" lang="en-US" sz="1000" b="0" i="0" u="none" strike="noStrike" kern="0" cap="none" spc="0" normalizeH="0" baseline="0" noProof="0" dirty="0">
                  <a:ln>
                    <a:noFill/>
                  </a:ln>
                  <a:solidFill>
                    <a:schemeClr val="accent6"/>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 </a:t>
              </a: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(unstructured)</a:t>
              </a:r>
            </a:p>
          </p:txBody>
        </p:sp>
      </p:grpSp>
      <p:grpSp>
        <p:nvGrpSpPr>
          <p:cNvPr id="7" name="Group 6">
            <a:extLst>
              <a:ext uri="{FF2B5EF4-FFF2-40B4-BE49-F238E27FC236}">
                <a16:creationId xmlns:a16="http://schemas.microsoft.com/office/drawing/2014/main" id="{A45E33BF-5849-459C-A3F5-445D8B5D1B15}"/>
              </a:ext>
            </a:extLst>
          </p:cNvPr>
          <p:cNvGrpSpPr/>
          <p:nvPr/>
        </p:nvGrpSpPr>
        <p:grpSpPr>
          <a:xfrm>
            <a:off x="271711" y="3827626"/>
            <a:ext cx="1444792" cy="580974"/>
            <a:chOff x="289876" y="2555402"/>
            <a:chExt cx="1444792" cy="580974"/>
          </a:xfrm>
        </p:grpSpPr>
        <p:sp>
          <p:nvSpPr>
            <p:cNvPr id="246" name="TextBox 245">
              <a:extLst>
                <a:ext uri="{FF2B5EF4-FFF2-40B4-BE49-F238E27FC236}">
                  <a16:creationId xmlns:a16="http://schemas.microsoft.com/office/drawing/2014/main" id="{C2CCF9DF-617E-4F2E-956B-2FF357B6D2AE}"/>
                </a:ext>
              </a:extLst>
            </p:cNvPr>
            <p:cNvSpPr txBox="1"/>
            <p:nvPr/>
          </p:nvSpPr>
          <p:spPr>
            <a:xfrm>
              <a:off x="289876" y="2890155"/>
              <a:ext cx="1444792" cy="246221"/>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Media (unstructured)</a:t>
              </a:r>
            </a:p>
          </p:txBody>
        </p:sp>
        <p:grpSp>
          <p:nvGrpSpPr>
            <p:cNvPr id="247" name="Group 246">
              <a:extLst>
                <a:ext uri="{FF2B5EF4-FFF2-40B4-BE49-F238E27FC236}">
                  <a16:creationId xmlns:a16="http://schemas.microsoft.com/office/drawing/2014/main" id="{55C99F0C-CFFB-4C60-9691-5A7661C0C5A1}"/>
                </a:ext>
              </a:extLst>
            </p:cNvPr>
            <p:cNvGrpSpPr/>
            <p:nvPr/>
          </p:nvGrpSpPr>
          <p:grpSpPr>
            <a:xfrm>
              <a:off x="909908" y="2555402"/>
              <a:ext cx="204728" cy="302523"/>
              <a:chOff x="9362108" y="1989394"/>
              <a:chExt cx="1356127" cy="2003921"/>
            </a:xfrm>
          </p:grpSpPr>
          <p:sp>
            <p:nvSpPr>
              <p:cNvPr id="248" name="Line 46">
                <a:extLst>
                  <a:ext uri="{FF2B5EF4-FFF2-40B4-BE49-F238E27FC236}">
                    <a16:creationId xmlns:a16="http://schemas.microsoft.com/office/drawing/2014/main" id="{E049F8D2-AA81-4A91-9DC4-04DAC07086A5}"/>
                  </a:ext>
                </a:extLst>
              </p:cNvPr>
              <p:cNvSpPr>
                <a:spLocks noChangeShapeType="1"/>
              </p:cNvSpPr>
              <p:nvPr/>
            </p:nvSpPr>
            <p:spPr bwMode="auto">
              <a:xfrm>
                <a:off x="10176390" y="1989395"/>
                <a:ext cx="54184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4" name="Line 47">
                <a:extLst>
                  <a:ext uri="{FF2B5EF4-FFF2-40B4-BE49-F238E27FC236}">
                    <a16:creationId xmlns:a16="http://schemas.microsoft.com/office/drawing/2014/main" id="{296DE3E8-307C-4180-AA8B-FAA205FF1556}"/>
                  </a:ext>
                </a:extLst>
              </p:cNvPr>
              <p:cNvSpPr>
                <a:spLocks noChangeShapeType="1"/>
              </p:cNvSpPr>
              <p:nvPr/>
            </p:nvSpPr>
            <p:spPr bwMode="auto">
              <a:xfrm flipH="1">
                <a:off x="10176390" y="2258804"/>
                <a:ext cx="54184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5" name="Rectangle 48">
                <a:extLst>
                  <a:ext uri="{FF2B5EF4-FFF2-40B4-BE49-F238E27FC236}">
                    <a16:creationId xmlns:a16="http://schemas.microsoft.com/office/drawing/2014/main" id="{0EA8A91D-63AE-45BD-9753-6E8BBD0B2B23}"/>
                  </a:ext>
                </a:extLst>
              </p:cNvPr>
              <p:cNvSpPr>
                <a:spLocks noChangeArrowheads="1"/>
              </p:cNvSpPr>
              <p:nvPr/>
            </p:nvSpPr>
            <p:spPr bwMode="auto">
              <a:xfrm>
                <a:off x="9837358" y="2591782"/>
                <a:ext cx="811255" cy="732551"/>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49">
                <a:extLst>
                  <a:ext uri="{FF2B5EF4-FFF2-40B4-BE49-F238E27FC236}">
                    <a16:creationId xmlns:a16="http://schemas.microsoft.com/office/drawing/2014/main" id="{B933A0D8-1258-4000-8771-CD42AD054053}"/>
                  </a:ext>
                </a:extLst>
              </p:cNvPr>
              <p:cNvSpPr>
                <a:spLocks/>
              </p:cNvSpPr>
              <p:nvPr/>
            </p:nvSpPr>
            <p:spPr bwMode="auto">
              <a:xfrm>
                <a:off x="9837358" y="2891462"/>
                <a:ext cx="811255" cy="399573"/>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7" name="Line 50">
                <a:extLst>
                  <a:ext uri="{FF2B5EF4-FFF2-40B4-BE49-F238E27FC236}">
                    <a16:creationId xmlns:a16="http://schemas.microsoft.com/office/drawing/2014/main" id="{43460D57-C593-45E3-B074-DF21E9175F61}"/>
                  </a:ext>
                </a:extLst>
              </p:cNvPr>
              <p:cNvSpPr>
                <a:spLocks noChangeShapeType="1"/>
              </p:cNvSpPr>
              <p:nvPr/>
            </p:nvSpPr>
            <p:spPr bwMode="auto">
              <a:xfrm>
                <a:off x="9362108" y="2724973"/>
                <a:ext cx="27243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8" name="Line 51">
                <a:extLst>
                  <a:ext uri="{FF2B5EF4-FFF2-40B4-BE49-F238E27FC236}">
                    <a16:creationId xmlns:a16="http://schemas.microsoft.com/office/drawing/2014/main" id="{F85FA2FB-6549-4840-A320-1BBC482B1302}"/>
                  </a:ext>
                </a:extLst>
              </p:cNvPr>
              <p:cNvSpPr>
                <a:spLocks noChangeShapeType="1"/>
              </p:cNvSpPr>
              <p:nvPr/>
            </p:nvSpPr>
            <p:spPr bwMode="auto">
              <a:xfrm>
                <a:off x="9362108" y="2991355"/>
                <a:ext cx="27243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9" name="Line 52">
                <a:extLst>
                  <a:ext uri="{FF2B5EF4-FFF2-40B4-BE49-F238E27FC236}">
                    <a16:creationId xmlns:a16="http://schemas.microsoft.com/office/drawing/2014/main" id="{ADE59A7D-E7C4-49FF-8558-72C2CC3E0E43}"/>
                  </a:ext>
                </a:extLst>
              </p:cNvPr>
              <p:cNvSpPr>
                <a:spLocks noChangeShapeType="1"/>
              </p:cNvSpPr>
              <p:nvPr/>
            </p:nvSpPr>
            <p:spPr bwMode="auto">
              <a:xfrm>
                <a:off x="9362108" y="3257737"/>
                <a:ext cx="27243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6" name="Rectangle 53">
                <a:extLst>
                  <a:ext uri="{FF2B5EF4-FFF2-40B4-BE49-F238E27FC236}">
                    <a16:creationId xmlns:a16="http://schemas.microsoft.com/office/drawing/2014/main" id="{94189109-96CD-40FC-9951-0C48763B572A}"/>
                  </a:ext>
                </a:extLst>
              </p:cNvPr>
              <p:cNvSpPr>
                <a:spLocks noChangeArrowheads="1"/>
              </p:cNvSpPr>
              <p:nvPr/>
            </p:nvSpPr>
            <p:spPr bwMode="auto">
              <a:xfrm>
                <a:off x="9431731" y="3590715"/>
                <a:ext cx="541845" cy="40260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9" name="Line 54">
                <a:extLst>
                  <a:ext uri="{FF2B5EF4-FFF2-40B4-BE49-F238E27FC236}">
                    <a16:creationId xmlns:a16="http://schemas.microsoft.com/office/drawing/2014/main" id="{9D6DD6C2-D10E-4DAD-89BC-C11CB2D8FCA1}"/>
                  </a:ext>
                </a:extLst>
              </p:cNvPr>
              <p:cNvSpPr>
                <a:spLocks noChangeShapeType="1"/>
              </p:cNvSpPr>
              <p:nvPr/>
            </p:nvSpPr>
            <p:spPr bwMode="auto">
              <a:xfrm>
                <a:off x="10176390" y="3657310"/>
                <a:ext cx="54184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0" name="Oval 56">
                <a:extLst>
                  <a:ext uri="{FF2B5EF4-FFF2-40B4-BE49-F238E27FC236}">
                    <a16:creationId xmlns:a16="http://schemas.microsoft.com/office/drawing/2014/main" id="{8D83D4B2-A7D3-4B60-BDDA-C05AC1558EF1}"/>
                  </a:ext>
                </a:extLst>
              </p:cNvPr>
              <p:cNvSpPr>
                <a:spLocks noChangeArrowheads="1"/>
              </p:cNvSpPr>
              <p:nvPr/>
            </p:nvSpPr>
            <p:spPr bwMode="auto">
              <a:xfrm>
                <a:off x="10379203" y="2724973"/>
                <a:ext cx="136218" cy="133191"/>
              </a:xfrm>
              <a:prstGeom prst="ellipse">
                <a:avLst/>
              </a:prstGeom>
              <a:noFill/>
              <a:ln w="127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Shape 442">
                <a:extLst>
                  <a:ext uri="{FF2B5EF4-FFF2-40B4-BE49-F238E27FC236}">
                    <a16:creationId xmlns:a16="http://schemas.microsoft.com/office/drawing/2014/main" id="{1A2CB38B-FDC5-48B2-A925-AF84916D1895}"/>
                  </a:ext>
                </a:extLst>
              </p:cNvPr>
              <p:cNvSpPr>
                <a:spLocks/>
              </p:cNvSpPr>
              <p:nvPr/>
            </p:nvSpPr>
            <p:spPr bwMode="auto">
              <a:xfrm>
                <a:off x="9431731" y="1989394"/>
                <a:ext cx="541845" cy="456200"/>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6" name="Group 5">
            <a:extLst>
              <a:ext uri="{FF2B5EF4-FFF2-40B4-BE49-F238E27FC236}">
                <a16:creationId xmlns:a16="http://schemas.microsoft.com/office/drawing/2014/main" id="{910DD46B-5D45-41AF-829D-EB2C0C6BEFD3}"/>
              </a:ext>
            </a:extLst>
          </p:cNvPr>
          <p:cNvGrpSpPr/>
          <p:nvPr/>
        </p:nvGrpSpPr>
        <p:grpSpPr>
          <a:xfrm>
            <a:off x="327367" y="3017966"/>
            <a:ext cx="1333480" cy="586759"/>
            <a:chOff x="345532" y="1701422"/>
            <a:chExt cx="1333480" cy="586759"/>
          </a:xfrm>
        </p:grpSpPr>
        <p:sp>
          <p:nvSpPr>
            <p:cNvPr id="273" name="TextBox 272">
              <a:extLst>
                <a:ext uri="{FF2B5EF4-FFF2-40B4-BE49-F238E27FC236}">
                  <a16:creationId xmlns:a16="http://schemas.microsoft.com/office/drawing/2014/main" id="{9E24BD3B-4622-4E97-B2FB-1EB1263B2D5E}"/>
                </a:ext>
              </a:extLst>
            </p:cNvPr>
            <p:cNvSpPr txBox="1"/>
            <p:nvPr/>
          </p:nvSpPr>
          <p:spPr>
            <a:xfrm>
              <a:off x="345532" y="2041960"/>
              <a:ext cx="1333480" cy="246221"/>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Logs</a:t>
              </a:r>
              <a:r>
                <a:rPr lang="en-US" sz="1000" dirty="0">
                  <a:solidFill>
                    <a:srgbClr val="505050"/>
                  </a:solidFill>
                </a:rPr>
                <a:t> </a:t>
              </a: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(unstructured)</a:t>
              </a:r>
            </a:p>
          </p:txBody>
        </p:sp>
        <p:grpSp>
          <p:nvGrpSpPr>
            <p:cNvPr id="274" name="Group 273">
              <a:extLst>
                <a:ext uri="{FF2B5EF4-FFF2-40B4-BE49-F238E27FC236}">
                  <a16:creationId xmlns:a16="http://schemas.microsoft.com/office/drawing/2014/main" id="{8805C955-DC56-4ED2-9FE1-486524009013}"/>
                </a:ext>
              </a:extLst>
            </p:cNvPr>
            <p:cNvGrpSpPr/>
            <p:nvPr/>
          </p:nvGrpSpPr>
          <p:grpSpPr>
            <a:xfrm>
              <a:off x="820310" y="1701422"/>
              <a:ext cx="383927" cy="332550"/>
              <a:chOff x="5606650" y="4267932"/>
              <a:chExt cx="2764904" cy="2394908"/>
            </a:xfrm>
          </p:grpSpPr>
          <p:sp>
            <p:nvSpPr>
              <p:cNvPr id="275" name="Rounded Rectangle 19">
                <a:extLst>
                  <a:ext uri="{FF2B5EF4-FFF2-40B4-BE49-F238E27FC236}">
                    <a16:creationId xmlns:a16="http://schemas.microsoft.com/office/drawing/2014/main" id="{41A59DC3-6DB3-447D-842A-3EBBF0F0D227}"/>
                  </a:ext>
                </a:extLst>
              </p:cNvPr>
              <p:cNvSpPr/>
              <p:nvPr/>
            </p:nvSpPr>
            <p:spPr bwMode="auto">
              <a:xfrm>
                <a:off x="5606650" y="4267932"/>
                <a:ext cx="2764904" cy="2394908"/>
              </a:xfrm>
              <a:prstGeom prst="roundRect">
                <a:avLst>
                  <a:gd name="adj" fmla="val 5181"/>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76" name="Rectangle 275">
                <a:extLst>
                  <a:ext uri="{FF2B5EF4-FFF2-40B4-BE49-F238E27FC236}">
                    <a16:creationId xmlns:a16="http://schemas.microsoft.com/office/drawing/2014/main" id="{C5252F5A-906E-414E-A11C-9A66E9C13380}"/>
                  </a:ext>
                </a:extLst>
              </p:cNvPr>
              <p:cNvSpPr/>
              <p:nvPr/>
            </p:nvSpPr>
            <p:spPr bwMode="auto">
              <a:xfrm>
                <a:off x="5819333" y="4893547"/>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77" name="Rectangle 276">
                <a:extLst>
                  <a:ext uri="{FF2B5EF4-FFF2-40B4-BE49-F238E27FC236}">
                    <a16:creationId xmlns:a16="http://schemas.microsoft.com/office/drawing/2014/main" id="{9FEB61C9-0F36-4431-A07A-D9DE79F2216D}"/>
                  </a:ext>
                </a:extLst>
              </p:cNvPr>
              <p:cNvSpPr/>
              <p:nvPr/>
            </p:nvSpPr>
            <p:spPr bwMode="auto">
              <a:xfrm>
                <a:off x="6660850" y="4893547"/>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78" name="Rectangle 277">
                <a:extLst>
                  <a:ext uri="{FF2B5EF4-FFF2-40B4-BE49-F238E27FC236}">
                    <a16:creationId xmlns:a16="http://schemas.microsoft.com/office/drawing/2014/main" id="{16663161-C52A-4656-A7A3-7B25EB6EA9EA}"/>
                  </a:ext>
                </a:extLst>
              </p:cNvPr>
              <p:cNvSpPr/>
              <p:nvPr/>
            </p:nvSpPr>
            <p:spPr bwMode="auto">
              <a:xfrm>
                <a:off x="7502367" y="4893547"/>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79" name="Rectangle 278">
                <a:extLst>
                  <a:ext uri="{FF2B5EF4-FFF2-40B4-BE49-F238E27FC236}">
                    <a16:creationId xmlns:a16="http://schemas.microsoft.com/office/drawing/2014/main" id="{71F3BAA4-2EC0-457E-8787-DEB1E48E18E5}"/>
                  </a:ext>
                </a:extLst>
              </p:cNvPr>
              <p:cNvSpPr/>
              <p:nvPr/>
            </p:nvSpPr>
            <p:spPr bwMode="auto">
              <a:xfrm>
                <a:off x="5819333" y="5463255"/>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80" name="Rectangle 279">
                <a:extLst>
                  <a:ext uri="{FF2B5EF4-FFF2-40B4-BE49-F238E27FC236}">
                    <a16:creationId xmlns:a16="http://schemas.microsoft.com/office/drawing/2014/main" id="{E3E204E7-3113-408E-AEDF-D73548404C52}"/>
                  </a:ext>
                </a:extLst>
              </p:cNvPr>
              <p:cNvSpPr/>
              <p:nvPr/>
            </p:nvSpPr>
            <p:spPr bwMode="auto">
              <a:xfrm>
                <a:off x="6660850" y="5463255"/>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81" name="Rectangle 280">
                <a:extLst>
                  <a:ext uri="{FF2B5EF4-FFF2-40B4-BE49-F238E27FC236}">
                    <a16:creationId xmlns:a16="http://schemas.microsoft.com/office/drawing/2014/main" id="{5219DA2C-7337-40FC-99A0-31E5AC3A21FF}"/>
                  </a:ext>
                </a:extLst>
              </p:cNvPr>
              <p:cNvSpPr/>
              <p:nvPr/>
            </p:nvSpPr>
            <p:spPr bwMode="auto">
              <a:xfrm>
                <a:off x="7502367" y="5463255"/>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82" name="Rectangle 281">
                <a:extLst>
                  <a:ext uri="{FF2B5EF4-FFF2-40B4-BE49-F238E27FC236}">
                    <a16:creationId xmlns:a16="http://schemas.microsoft.com/office/drawing/2014/main" id="{ECF32D1D-8292-4558-90AD-CBEC5DFB5FAF}"/>
                  </a:ext>
                </a:extLst>
              </p:cNvPr>
              <p:cNvSpPr/>
              <p:nvPr/>
            </p:nvSpPr>
            <p:spPr bwMode="auto">
              <a:xfrm>
                <a:off x="5819333" y="6032963"/>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85" name="Rectangle 284">
                <a:extLst>
                  <a:ext uri="{FF2B5EF4-FFF2-40B4-BE49-F238E27FC236}">
                    <a16:creationId xmlns:a16="http://schemas.microsoft.com/office/drawing/2014/main" id="{8DF60840-72DB-4FCE-A6BA-542942A8AEC9}"/>
                  </a:ext>
                </a:extLst>
              </p:cNvPr>
              <p:cNvSpPr/>
              <p:nvPr/>
            </p:nvSpPr>
            <p:spPr bwMode="auto">
              <a:xfrm>
                <a:off x="6660850" y="6032963"/>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286" name="Rectangle 285">
                <a:extLst>
                  <a:ext uri="{FF2B5EF4-FFF2-40B4-BE49-F238E27FC236}">
                    <a16:creationId xmlns:a16="http://schemas.microsoft.com/office/drawing/2014/main" id="{FAB17808-2B5F-48C0-85B1-DF2EF1A83010}"/>
                  </a:ext>
                </a:extLst>
              </p:cNvPr>
              <p:cNvSpPr/>
              <p:nvPr/>
            </p:nvSpPr>
            <p:spPr bwMode="auto">
              <a:xfrm>
                <a:off x="7502367" y="6032963"/>
                <a:ext cx="669416" cy="422031"/>
              </a:xfrm>
              <a:prstGeom prst="rect">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cxnSp>
            <p:nvCxnSpPr>
              <p:cNvPr id="287" name="Straight Connector 286">
                <a:extLst>
                  <a:ext uri="{FF2B5EF4-FFF2-40B4-BE49-F238E27FC236}">
                    <a16:creationId xmlns:a16="http://schemas.microsoft.com/office/drawing/2014/main" id="{2622BEDD-82F1-4E9C-860F-A74CA5EC0C36}"/>
                  </a:ext>
                </a:extLst>
              </p:cNvPr>
              <p:cNvCxnSpPr/>
              <p:nvPr/>
            </p:nvCxnSpPr>
            <p:spPr>
              <a:xfrm>
                <a:off x="5606650" y="4702629"/>
                <a:ext cx="2764904"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46" name="Rectangle 345">
            <a:extLst>
              <a:ext uri="{FF2B5EF4-FFF2-40B4-BE49-F238E27FC236}">
                <a16:creationId xmlns:a16="http://schemas.microsoft.com/office/drawing/2014/main" id="{0E96D9D1-A0CD-4C8B-BC06-82B34DCD15D6}"/>
              </a:ext>
            </a:extLst>
          </p:cNvPr>
          <p:cNvSpPr/>
          <p:nvPr/>
        </p:nvSpPr>
        <p:spPr>
          <a:xfrm>
            <a:off x="4588408" y="5640322"/>
            <a:ext cx="131318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Blob Storage</a:t>
            </a:r>
          </a:p>
        </p:txBody>
      </p:sp>
      <p:grpSp>
        <p:nvGrpSpPr>
          <p:cNvPr id="356" name="Group 355">
            <a:extLst>
              <a:ext uri="{FF2B5EF4-FFF2-40B4-BE49-F238E27FC236}">
                <a16:creationId xmlns:a16="http://schemas.microsoft.com/office/drawing/2014/main" id="{0C0BB4A5-4761-4101-86EB-8F0F74D4B445}"/>
              </a:ext>
            </a:extLst>
          </p:cNvPr>
          <p:cNvGrpSpPr/>
          <p:nvPr/>
        </p:nvGrpSpPr>
        <p:grpSpPr>
          <a:xfrm>
            <a:off x="4991121" y="5140265"/>
            <a:ext cx="507755" cy="435880"/>
            <a:chOff x="2488014" y="1320237"/>
            <a:chExt cx="4696411" cy="4187931"/>
          </a:xfrm>
        </p:grpSpPr>
        <p:sp>
          <p:nvSpPr>
            <p:cNvPr id="358" name="Hexagon 357">
              <a:extLst>
                <a:ext uri="{FF2B5EF4-FFF2-40B4-BE49-F238E27FC236}">
                  <a16:creationId xmlns:a16="http://schemas.microsoft.com/office/drawing/2014/main" id="{64DD1CA6-C294-4234-9BB0-EEDDBD4E225D}"/>
                </a:ext>
              </a:extLst>
            </p:cNvPr>
            <p:cNvSpPr/>
            <p:nvPr/>
          </p:nvSpPr>
          <p:spPr bwMode="auto">
            <a:xfrm>
              <a:off x="2488014" y="1320237"/>
              <a:ext cx="4696411" cy="4187931"/>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9" name="Snip Single Corner Rectangle 26">
              <a:extLst>
                <a:ext uri="{FF2B5EF4-FFF2-40B4-BE49-F238E27FC236}">
                  <a16:creationId xmlns:a16="http://schemas.microsoft.com/office/drawing/2014/main" id="{7878C15E-0FDF-40DA-A586-EE3154366F80}"/>
                </a:ext>
              </a:extLst>
            </p:cNvPr>
            <p:cNvSpPr/>
            <p:nvPr/>
          </p:nvSpPr>
          <p:spPr bwMode="auto">
            <a:xfrm>
              <a:off x="3677767" y="2189578"/>
              <a:ext cx="2316905" cy="2449240"/>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360" name="Group 359">
              <a:extLst>
                <a:ext uri="{FF2B5EF4-FFF2-40B4-BE49-F238E27FC236}">
                  <a16:creationId xmlns:a16="http://schemas.microsoft.com/office/drawing/2014/main" id="{FE9F6A4F-42FE-4333-985A-AE51D4EB68D3}"/>
                </a:ext>
              </a:extLst>
            </p:cNvPr>
            <p:cNvGrpSpPr/>
            <p:nvPr/>
          </p:nvGrpSpPr>
          <p:grpSpPr>
            <a:xfrm>
              <a:off x="4271147" y="2716509"/>
              <a:ext cx="790232" cy="1472559"/>
              <a:chOff x="4917030" y="1019829"/>
              <a:chExt cx="123056" cy="229308"/>
            </a:xfrm>
          </p:grpSpPr>
          <p:sp>
            <p:nvSpPr>
              <p:cNvPr id="362" name="Freeform: Shape 361">
                <a:extLst>
                  <a:ext uri="{FF2B5EF4-FFF2-40B4-BE49-F238E27FC236}">
                    <a16:creationId xmlns:a16="http://schemas.microsoft.com/office/drawing/2014/main" id="{2C18344F-4FD5-444A-98BF-9A47D6DF145F}"/>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3" name="Freeform: Shape 362">
                <a:extLst>
                  <a:ext uri="{FF2B5EF4-FFF2-40B4-BE49-F238E27FC236}">
                    <a16:creationId xmlns:a16="http://schemas.microsoft.com/office/drawing/2014/main" id="{700B4788-8842-47F2-867A-FD316ACA7EB2}"/>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4" name="Freeform: Shape 363">
                <a:extLst>
                  <a:ext uri="{FF2B5EF4-FFF2-40B4-BE49-F238E27FC236}">
                    <a16:creationId xmlns:a16="http://schemas.microsoft.com/office/drawing/2014/main" id="{7D5D4FAE-CDBD-4FC6-A450-9118951CD063}"/>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5" name="Freeform: Shape 364">
                <a:extLst>
                  <a:ext uri="{FF2B5EF4-FFF2-40B4-BE49-F238E27FC236}">
                    <a16:creationId xmlns:a16="http://schemas.microsoft.com/office/drawing/2014/main" id="{B47B1BF4-F5F9-4DFF-95DB-6E09FF511F8F}"/>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61" name="Right Triangle 360">
              <a:extLst>
                <a:ext uri="{FF2B5EF4-FFF2-40B4-BE49-F238E27FC236}">
                  <a16:creationId xmlns:a16="http://schemas.microsoft.com/office/drawing/2014/main" id="{F183DDA1-ED53-456C-9697-3849D073F969}"/>
                </a:ext>
              </a:extLst>
            </p:cNvPr>
            <p:cNvSpPr/>
            <p:nvPr/>
          </p:nvSpPr>
          <p:spPr bwMode="auto">
            <a:xfrm>
              <a:off x="5326465" y="2189578"/>
              <a:ext cx="668199" cy="662471"/>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376" name="Group 375">
            <a:extLst>
              <a:ext uri="{FF2B5EF4-FFF2-40B4-BE49-F238E27FC236}">
                <a16:creationId xmlns:a16="http://schemas.microsoft.com/office/drawing/2014/main" id="{E7BC7AD0-DDD8-4421-AF42-EE0BB7E691CF}"/>
              </a:ext>
            </a:extLst>
          </p:cNvPr>
          <p:cNvGrpSpPr/>
          <p:nvPr/>
        </p:nvGrpSpPr>
        <p:grpSpPr>
          <a:xfrm>
            <a:off x="2460504" y="5159494"/>
            <a:ext cx="1330814" cy="727049"/>
            <a:chOff x="2520437" y="2198161"/>
            <a:chExt cx="1330814" cy="727049"/>
          </a:xfrm>
        </p:grpSpPr>
        <p:sp>
          <p:nvSpPr>
            <p:cNvPr id="377" name="Rectangle 376">
              <a:extLst>
                <a:ext uri="{FF2B5EF4-FFF2-40B4-BE49-F238E27FC236}">
                  <a16:creationId xmlns:a16="http://schemas.microsoft.com/office/drawing/2014/main" id="{E0E199B7-3621-4C8D-AD0E-A46A94FBF4AF}"/>
                </a:ext>
              </a:extLst>
            </p:cNvPr>
            <p:cNvSpPr/>
            <p:nvPr/>
          </p:nvSpPr>
          <p:spPr>
            <a:xfrm>
              <a:off x="2520437" y="2678989"/>
              <a:ext cx="133081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378" name="Group 377">
              <a:extLst>
                <a:ext uri="{FF2B5EF4-FFF2-40B4-BE49-F238E27FC236}">
                  <a16:creationId xmlns:a16="http://schemas.microsoft.com/office/drawing/2014/main" id="{137DE017-808D-43D5-A83D-075931284DC1}"/>
                </a:ext>
              </a:extLst>
            </p:cNvPr>
            <p:cNvGrpSpPr/>
            <p:nvPr/>
          </p:nvGrpSpPr>
          <p:grpSpPr>
            <a:xfrm>
              <a:off x="2935903" y="2198161"/>
              <a:ext cx="423284" cy="416651"/>
              <a:chOff x="5279190" y="5401430"/>
              <a:chExt cx="1101836" cy="1106637"/>
            </a:xfrm>
          </p:grpSpPr>
          <p:sp>
            <p:nvSpPr>
              <p:cNvPr id="379" name="Freeform: Shape 815">
                <a:extLst>
                  <a:ext uri="{FF2B5EF4-FFF2-40B4-BE49-F238E27FC236}">
                    <a16:creationId xmlns:a16="http://schemas.microsoft.com/office/drawing/2014/main" id="{65808BCC-A5FF-46F1-ADA6-4E956173CCBA}"/>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380" name="Freeform: Shape 816">
                <a:extLst>
                  <a:ext uri="{FF2B5EF4-FFF2-40B4-BE49-F238E27FC236}">
                    <a16:creationId xmlns:a16="http://schemas.microsoft.com/office/drawing/2014/main" id="{9A51F569-8E80-48EC-9925-510DCFE8AA40}"/>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381" name="Freeform: Shape 817">
                <a:extLst>
                  <a:ext uri="{FF2B5EF4-FFF2-40B4-BE49-F238E27FC236}">
                    <a16:creationId xmlns:a16="http://schemas.microsoft.com/office/drawing/2014/main" id="{4AD2595F-BAA8-4C7E-9547-A56949ACE7E8}"/>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382" name="Freeform: Shape 818">
                <a:extLst>
                  <a:ext uri="{FF2B5EF4-FFF2-40B4-BE49-F238E27FC236}">
                    <a16:creationId xmlns:a16="http://schemas.microsoft.com/office/drawing/2014/main" id="{275E7A1F-BA74-4EA5-BDE3-3D75AAE40C2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383" name="Freeform: Shape 819">
                <a:extLst>
                  <a:ext uri="{FF2B5EF4-FFF2-40B4-BE49-F238E27FC236}">
                    <a16:creationId xmlns:a16="http://schemas.microsoft.com/office/drawing/2014/main" id="{B7C7DC4E-1857-4AF6-9FEA-3EF2EA8FC5DE}"/>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grpSp>
      <p:cxnSp>
        <p:nvCxnSpPr>
          <p:cNvPr id="385" name="Straight Arrow Connector 384">
            <a:extLst>
              <a:ext uri="{FF2B5EF4-FFF2-40B4-BE49-F238E27FC236}">
                <a16:creationId xmlns:a16="http://schemas.microsoft.com/office/drawing/2014/main" id="{38A9CAF8-0DA0-46F9-A5D6-35FBA621620A}"/>
              </a:ext>
            </a:extLst>
          </p:cNvPr>
          <p:cNvCxnSpPr>
            <a:cxnSpLocks/>
          </p:cNvCxnSpPr>
          <p:nvPr/>
        </p:nvCxnSpPr>
        <p:spPr>
          <a:xfrm>
            <a:off x="1812424" y="5377044"/>
            <a:ext cx="841967"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E1FF9536-6E13-4765-A3CD-3B6FA72D66C3}"/>
              </a:ext>
            </a:extLst>
          </p:cNvPr>
          <p:cNvCxnSpPr>
            <a:cxnSpLocks/>
          </p:cNvCxnSpPr>
          <p:nvPr/>
        </p:nvCxnSpPr>
        <p:spPr>
          <a:xfrm>
            <a:off x="3625283" y="5377044"/>
            <a:ext cx="1174479"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94C206B8-3690-42B8-BC11-0426C27CB3FC}"/>
              </a:ext>
            </a:extLst>
          </p:cNvPr>
          <p:cNvCxnSpPr>
            <a:cxnSpLocks/>
          </p:cNvCxnSpPr>
          <p:nvPr/>
        </p:nvCxnSpPr>
        <p:spPr>
          <a:xfrm>
            <a:off x="5690234" y="5377044"/>
            <a:ext cx="3101795" cy="0"/>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C4953-C801-4059-A0C6-C3E1903AB24A}"/>
              </a:ext>
            </a:extLst>
          </p:cNvPr>
          <p:cNvCxnSpPr>
            <a:cxnSpLocks/>
          </p:cNvCxnSpPr>
          <p:nvPr/>
        </p:nvCxnSpPr>
        <p:spPr>
          <a:xfrm>
            <a:off x="7361434" y="3663043"/>
            <a:ext cx="0" cy="1721738"/>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43F148A9-841A-4072-AEF8-E3D42CBE11D8}"/>
              </a:ext>
            </a:extLst>
          </p:cNvPr>
          <p:cNvCxnSpPr>
            <a:cxnSpLocks/>
          </p:cNvCxnSpPr>
          <p:nvPr/>
        </p:nvCxnSpPr>
        <p:spPr>
          <a:xfrm>
            <a:off x="3746090" y="3322309"/>
            <a:ext cx="2903696"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FE551EA9-2983-479E-900E-34A1981F5592}"/>
              </a:ext>
            </a:extLst>
          </p:cNvPr>
          <p:cNvCxnSpPr>
            <a:cxnSpLocks/>
          </p:cNvCxnSpPr>
          <p:nvPr/>
        </p:nvCxnSpPr>
        <p:spPr>
          <a:xfrm>
            <a:off x="5244998" y="3322309"/>
            <a:ext cx="0" cy="1589948"/>
          </a:xfrm>
          <a:prstGeom prst="line">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417" name="Rectangle 416">
            <a:extLst>
              <a:ext uri="{FF2B5EF4-FFF2-40B4-BE49-F238E27FC236}">
                <a16:creationId xmlns:a16="http://schemas.microsoft.com/office/drawing/2014/main" id="{170826B9-EDE8-4D4D-B1BD-8E62748D392C}"/>
              </a:ext>
            </a:extLst>
          </p:cNvPr>
          <p:cNvSpPr/>
          <p:nvPr/>
        </p:nvSpPr>
        <p:spPr>
          <a:xfrm>
            <a:off x="6646807" y="3072455"/>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Databricks</a:t>
            </a:r>
          </a:p>
        </p:txBody>
      </p:sp>
      <p:cxnSp>
        <p:nvCxnSpPr>
          <p:cNvPr id="447" name="Straight Arrow Connector 446">
            <a:extLst>
              <a:ext uri="{FF2B5EF4-FFF2-40B4-BE49-F238E27FC236}">
                <a16:creationId xmlns:a16="http://schemas.microsoft.com/office/drawing/2014/main" id="{F716C1C7-DB73-4899-A9AA-1453D6A013BB}"/>
              </a:ext>
            </a:extLst>
          </p:cNvPr>
          <p:cNvCxnSpPr>
            <a:cxnSpLocks/>
          </p:cNvCxnSpPr>
          <p:nvPr/>
        </p:nvCxnSpPr>
        <p:spPr>
          <a:xfrm>
            <a:off x="7997533" y="3322309"/>
            <a:ext cx="1098535"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449" name="Rectangle 448">
            <a:extLst>
              <a:ext uri="{FF2B5EF4-FFF2-40B4-BE49-F238E27FC236}">
                <a16:creationId xmlns:a16="http://schemas.microsoft.com/office/drawing/2014/main" id="{FA18CDB1-4BF2-4D7C-8805-584A840ED8A3}"/>
              </a:ext>
            </a:extLst>
          </p:cNvPr>
          <p:cNvSpPr/>
          <p:nvPr/>
        </p:nvSpPr>
        <p:spPr>
          <a:xfrm>
            <a:off x="10692961" y="3557823"/>
            <a:ext cx="108251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lang="en-US" sz="100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Real</a:t>
            </a: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-time apps</a:t>
            </a:r>
          </a:p>
        </p:txBody>
      </p:sp>
      <p:cxnSp>
        <p:nvCxnSpPr>
          <p:cNvPr id="482" name="Straight Arrow Connector 481">
            <a:extLst>
              <a:ext uri="{FF2B5EF4-FFF2-40B4-BE49-F238E27FC236}">
                <a16:creationId xmlns:a16="http://schemas.microsoft.com/office/drawing/2014/main" id="{5E9B7376-EE9F-47FE-B9D1-0CD1C6B45B11}"/>
              </a:ext>
            </a:extLst>
          </p:cNvPr>
          <p:cNvCxnSpPr>
            <a:cxnSpLocks/>
          </p:cNvCxnSpPr>
          <p:nvPr/>
        </p:nvCxnSpPr>
        <p:spPr>
          <a:xfrm>
            <a:off x="9910168" y="3322309"/>
            <a:ext cx="750314"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3AADCA64-D6E1-42BD-8329-84C5AE91F246}"/>
              </a:ext>
            </a:extLst>
          </p:cNvPr>
          <p:cNvGrpSpPr/>
          <p:nvPr/>
        </p:nvGrpSpPr>
        <p:grpSpPr>
          <a:xfrm>
            <a:off x="10933884" y="2912574"/>
            <a:ext cx="564730" cy="597900"/>
            <a:chOff x="10915069" y="3818150"/>
            <a:chExt cx="602360" cy="637740"/>
          </a:xfrm>
        </p:grpSpPr>
        <p:grpSp>
          <p:nvGrpSpPr>
            <p:cNvPr id="205" name="Group 204">
              <a:extLst>
                <a:ext uri="{FF2B5EF4-FFF2-40B4-BE49-F238E27FC236}">
                  <a16:creationId xmlns:a16="http://schemas.microsoft.com/office/drawing/2014/main" id="{ACD1BA2A-0A3B-45E7-8F7B-1E5AC6220EF5}"/>
                </a:ext>
              </a:extLst>
            </p:cNvPr>
            <p:cNvGrpSpPr/>
            <p:nvPr/>
          </p:nvGrpSpPr>
          <p:grpSpPr>
            <a:xfrm>
              <a:off x="11280742" y="4041355"/>
              <a:ext cx="200990" cy="145000"/>
              <a:chOff x="3751869" y="1754414"/>
              <a:chExt cx="4688258" cy="3381830"/>
            </a:xfrm>
          </p:grpSpPr>
          <p:sp>
            <p:nvSpPr>
              <p:cNvPr id="230" name="Freeform: Shape 132">
                <a:extLst>
                  <a:ext uri="{FF2B5EF4-FFF2-40B4-BE49-F238E27FC236}">
                    <a16:creationId xmlns:a16="http://schemas.microsoft.com/office/drawing/2014/main" id="{16F24FCB-4171-4E26-ADDC-F92117E5E1ED}"/>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231" name="Freeform: Shape 133">
                <a:extLst>
                  <a:ext uri="{FF2B5EF4-FFF2-40B4-BE49-F238E27FC236}">
                    <a16:creationId xmlns:a16="http://schemas.microsoft.com/office/drawing/2014/main" id="{0CFFBCA7-EFA9-4889-A85B-6F010FD5C8F0}"/>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232" name="Freeform: Shape 134">
                <a:extLst>
                  <a:ext uri="{FF2B5EF4-FFF2-40B4-BE49-F238E27FC236}">
                    <a16:creationId xmlns:a16="http://schemas.microsoft.com/office/drawing/2014/main" id="{BD86CB7A-6650-4936-A08E-2D444721E959}"/>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233" name="Freeform: Shape 135">
                <a:extLst>
                  <a:ext uri="{FF2B5EF4-FFF2-40B4-BE49-F238E27FC236}">
                    <a16:creationId xmlns:a16="http://schemas.microsoft.com/office/drawing/2014/main" id="{25CADEEF-DBDE-4847-9EE9-5270A552F335}"/>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grpSp>
        <p:grpSp>
          <p:nvGrpSpPr>
            <p:cNvPr id="206" name="Group 205">
              <a:extLst>
                <a:ext uri="{FF2B5EF4-FFF2-40B4-BE49-F238E27FC236}">
                  <a16:creationId xmlns:a16="http://schemas.microsoft.com/office/drawing/2014/main" id="{8195D17D-EFA8-4332-B2AD-75011A20BEE6}"/>
                </a:ext>
              </a:extLst>
            </p:cNvPr>
            <p:cNvGrpSpPr/>
            <p:nvPr/>
          </p:nvGrpSpPr>
          <p:grpSpPr>
            <a:xfrm>
              <a:off x="11244036" y="3835762"/>
              <a:ext cx="141376" cy="127675"/>
              <a:chOff x="2974863" y="1824177"/>
              <a:chExt cx="285701" cy="257980"/>
            </a:xfrm>
            <a:noFill/>
          </p:grpSpPr>
          <p:sp>
            <p:nvSpPr>
              <p:cNvPr id="227" name="Rectangle 48">
                <a:extLst>
                  <a:ext uri="{FF2B5EF4-FFF2-40B4-BE49-F238E27FC236}">
                    <a16:creationId xmlns:a16="http://schemas.microsoft.com/office/drawing/2014/main" id="{AB5E73B6-6303-45DD-8158-646DB3BA5ADA}"/>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28" name="Freeform 49">
                <a:extLst>
                  <a:ext uri="{FF2B5EF4-FFF2-40B4-BE49-F238E27FC236}">
                    <a16:creationId xmlns:a16="http://schemas.microsoft.com/office/drawing/2014/main" id="{F427F7BA-208B-468D-B761-F4C2E57FD62F}"/>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29" name="Oval 228">
                <a:extLst>
                  <a:ext uri="{FF2B5EF4-FFF2-40B4-BE49-F238E27FC236}">
                    <a16:creationId xmlns:a16="http://schemas.microsoft.com/office/drawing/2014/main" id="{80E0E745-227E-4027-AA4C-D5C1FE06F8E0}"/>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207" name="Freeform 448">
              <a:extLst>
                <a:ext uri="{FF2B5EF4-FFF2-40B4-BE49-F238E27FC236}">
                  <a16:creationId xmlns:a16="http://schemas.microsoft.com/office/drawing/2014/main" id="{1AD4F243-5313-41C1-ABC7-778DA36E5204}"/>
                </a:ext>
              </a:extLst>
            </p:cNvPr>
            <p:cNvSpPr>
              <a:spLocks noEditPoints="1"/>
            </p:cNvSpPr>
            <p:nvPr/>
          </p:nvSpPr>
          <p:spPr bwMode="auto">
            <a:xfrm>
              <a:off x="10928409" y="4045873"/>
              <a:ext cx="304539" cy="173932"/>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8" name="Freeform 5">
              <a:extLst>
                <a:ext uri="{FF2B5EF4-FFF2-40B4-BE49-F238E27FC236}">
                  <a16:creationId xmlns:a16="http://schemas.microsoft.com/office/drawing/2014/main" id="{812AB205-7B4C-4D9F-8191-6A62246A106F}"/>
                </a:ext>
              </a:extLst>
            </p:cNvPr>
            <p:cNvSpPr>
              <a:spLocks noEditPoints="1"/>
            </p:cNvSpPr>
            <p:nvPr/>
          </p:nvSpPr>
          <p:spPr bwMode="auto">
            <a:xfrm>
              <a:off x="11060612" y="3818150"/>
              <a:ext cx="99461" cy="1654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209" name="Group 208">
              <a:extLst>
                <a:ext uri="{FF2B5EF4-FFF2-40B4-BE49-F238E27FC236}">
                  <a16:creationId xmlns:a16="http://schemas.microsoft.com/office/drawing/2014/main" id="{DF946093-86C1-4E99-8D24-99C845A06D52}"/>
                </a:ext>
              </a:extLst>
            </p:cNvPr>
            <p:cNvGrpSpPr/>
            <p:nvPr/>
          </p:nvGrpSpPr>
          <p:grpSpPr>
            <a:xfrm>
              <a:off x="11200784" y="4295827"/>
              <a:ext cx="67673" cy="127109"/>
              <a:chOff x="4064485" y="1802065"/>
              <a:chExt cx="240628" cy="227361"/>
            </a:xfrm>
            <a:noFill/>
          </p:grpSpPr>
          <p:sp>
            <p:nvSpPr>
              <p:cNvPr id="224" name="Line 46">
                <a:extLst>
                  <a:ext uri="{FF2B5EF4-FFF2-40B4-BE49-F238E27FC236}">
                    <a16:creationId xmlns:a16="http://schemas.microsoft.com/office/drawing/2014/main" id="{8CBBCE35-DFD6-4D82-B7E7-7CFDA584114B}"/>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25" name="Line 47">
                <a:extLst>
                  <a:ext uri="{FF2B5EF4-FFF2-40B4-BE49-F238E27FC236}">
                    <a16:creationId xmlns:a16="http://schemas.microsoft.com/office/drawing/2014/main" id="{D64567C0-D717-45F5-8047-16D1B285EED3}"/>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26" name="Line 54">
                <a:extLst>
                  <a:ext uri="{FF2B5EF4-FFF2-40B4-BE49-F238E27FC236}">
                    <a16:creationId xmlns:a16="http://schemas.microsoft.com/office/drawing/2014/main" id="{ACFF6A51-F0BB-4E9E-98A5-47E77B5BE166}"/>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210" name="Freeform: Shape 168">
              <a:extLst>
                <a:ext uri="{FF2B5EF4-FFF2-40B4-BE49-F238E27FC236}">
                  <a16:creationId xmlns:a16="http://schemas.microsoft.com/office/drawing/2014/main" id="{37BA1D8B-753D-4BAF-8A3D-29C26E8AECF2}"/>
                </a:ext>
              </a:extLst>
            </p:cNvPr>
            <p:cNvSpPr>
              <a:spLocks/>
            </p:cNvSpPr>
            <p:nvPr/>
          </p:nvSpPr>
          <p:spPr bwMode="auto">
            <a:xfrm flipH="1">
              <a:off x="11314724" y="4274902"/>
              <a:ext cx="202705" cy="17068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211" name="Group 210">
              <a:extLst>
                <a:ext uri="{FF2B5EF4-FFF2-40B4-BE49-F238E27FC236}">
                  <a16:creationId xmlns:a16="http://schemas.microsoft.com/office/drawing/2014/main" id="{6A5A8839-A308-4AD7-A24B-0B39B07F8AC8}"/>
                </a:ext>
              </a:extLst>
            </p:cNvPr>
            <p:cNvGrpSpPr/>
            <p:nvPr/>
          </p:nvGrpSpPr>
          <p:grpSpPr>
            <a:xfrm>
              <a:off x="11412161" y="3866758"/>
              <a:ext cx="67672" cy="62815"/>
              <a:chOff x="9766486" y="4221497"/>
              <a:chExt cx="118215" cy="109717"/>
            </a:xfrm>
          </p:grpSpPr>
          <p:sp>
            <p:nvSpPr>
              <p:cNvPr id="222" name="Line 47">
                <a:extLst>
                  <a:ext uri="{FF2B5EF4-FFF2-40B4-BE49-F238E27FC236}">
                    <a16:creationId xmlns:a16="http://schemas.microsoft.com/office/drawing/2014/main" id="{C2BBAFCF-F5A5-4461-8EAF-46E0BC92E8B7}"/>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23" name="Line 54">
                <a:extLst>
                  <a:ext uri="{FF2B5EF4-FFF2-40B4-BE49-F238E27FC236}">
                    <a16:creationId xmlns:a16="http://schemas.microsoft.com/office/drawing/2014/main" id="{F2907FDD-4852-4ABB-9C0D-30DC127D7A71}"/>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216" name="Group 215">
              <a:extLst>
                <a:ext uri="{FF2B5EF4-FFF2-40B4-BE49-F238E27FC236}">
                  <a16:creationId xmlns:a16="http://schemas.microsoft.com/office/drawing/2014/main" id="{A03C5E08-3D19-47C9-AF25-8405DF9F2735}"/>
                </a:ext>
              </a:extLst>
            </p:cNvPr>
            <p:cNvGrpSpPr/>
            <p:nvPr/>
          </p:nvGrpSpPr>
          <p:grpSpPr>
            <a:xfrm>
              <a:off x="10915069" y="4269316"/>
              <a:ext cx="245084" cy="186574"/>
              <a:chOff x="2421061" y="2643553"/>
              <a:chExt cx="3651737" cy="2779942"/>
            </a:xfrm>
          </p:grpSpPr>
          <p:cxnSp>
            <p:nvCxnSpPr>
              <p:cNvPr id="217" name="Straight Connector 216">
                <a:extLst>
                  <a:ext uri="{FF2B5EF4-FFF2-40B4-BE49-F238E27FC236}">
                    <a16:creationId xmlns:a16="http://schemas.microsoft.com/office/drawing/2014/main" id="{CC958C17-E0B4-4BF4-8552-9C56AC04C492}"/>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325CD8-DD67-4314-B35D-1C7C31B1417C}"/>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90C44EC-5F01-4A36-A019-2299B7462F7B}"/>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0D2EC28-0BCE-451A-9411-78C11D1DEE99}"/>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1" name="Freeform: Shape 581">
                <a:extLst>
                  <a:ext uri="{FF2B5EF4-FFF2-40B4-BE49-F238E27FC236}">
                    <a16:creationId xmlns:a16="http://schemas.microsoft.com/office/drawing/2014/main" id="{3EBD94EB-9C3B-4B63-8A41-D048BEC73B24}"/>
                  </a:ext>
                </a:extLst>
              </p:cNvPr>
              <p:cNvSpPr/>
              <p:nvPr/>
            </p:nvSpPr>
            <p:spPr bwMode="auto">
              <a:xfrm>
                <a:off x="2421061" y="2643553"/>
                <a:ext cx="3651737" cy="2288929"/>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6" name="Picture 2">
            <a:extLst>
              <a:ext uri="{FF2B5EF4-FFF2-40B4-BE49-F238E27FC236}">
                <a16:creationId xmlns:a16="http://schemas.microsoft.com/office/drawing/2014/main" id="{02F7810D-1E5F-4378-A31B-0EB514A0FFA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 uri="{28A0092B-C50C-407E-A947-70E740481C1C}">
                <a14:useLocalDpi xmlns:a14="http://schemas.microsoft.com/office/drawing/2010/main" val="0"/>
              </a:ext>
            </a:extLst>
          </a:blip>
          <a:stretch>
            <a:fillRect/>
          </a:stretch>
        </p:blipFill>
        <p:spPr bwMode="auto">
          <a:xfrm>
            <a:off x="6963916" y="3366682"/>
            <a:ext cx="744528" cy="164552"/>
          </a:xfrm>
          <a:prstGeom prst="rect">
            <a:avLst/>
          </a:prstGeom>
          <a:noFill/>
          <a:extLst>
            <a:ext uri="{909E8E84-426E-40DD-AFC4-6F175D3DCCD1}">
              <a14:hiddenFill xmlns:a14="http://schemas.microsoft.com/office/drawing/2010/main">
                <a:solidFill>
                  <a:srgbClr val="FFFFFF"/>
                </a:solidFill>
              </a14:hiddenFill>
            </a:ext>
          </a:extLst>
        </p:spPr>
      </p:pic>
      <p:sp>
        <p:nvSpPr>
          <p:cNvPr id="264" name="Right Bracket 263">
            <a:extLst>
              <a:ext uri="{FF2B5EF4-FFF2-40B4-BE49-F238E27FC236}">
                <a16:creationId xmlns:a16="http://schemas.microsoft.com/office/drawing/2014/main" id="{9ED03CEE-F6EF-4A4F-88F8-10EE81524859}"/>
              </a:ext>
            </a:extLst>
          </p:cNvPr>
          <p:cNvSpPr/>
          <p:nvPr/>
        </p:nvSpPr>
        <p:spPr>
          <a:xfrm>
            <a:off x="1766705" y="2965978"/>
            <a:ext cx="45719" cy="3090515"/>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E347EC0B-ACC0-43E0-B93A-7D681B613C89}"/>
              </a:ext>
            </a:extLst>
          </p:cNvPr>
          <p:cNvGrpSpPr/>
          <p:nvPr/>
        </p:nvGrpSpPr>
        <p:grpSpPr>
          <a:xfrm>
            <a:off x="240720" y="5423811"/>
            <a:ext cx="1497246" cy="717329"/>
            <a:chOff x="240720" y="5423811"/>
            <a:chExt cx="1497246" cy="717329"/>
          </a:xfrm>
        </p:grpSpPr>
        <p:sp>
          <p:nvSpPr>
            <p:cNvPr id="203" name="TextBox 202">
              <a:extLst>
                <a:ext uri="{FF2B5EF4-FFF2-40B4-BE49-F238E27FC236}">
                  <a16:creationId xmlns:a16="http://schemas.microsoft.com/office/drawing/2014/main" id="{969C4D30-82E9-48A9-BEB4-E8744411B5BE}"/>
                </a:ext>
              </a:extLst>
            </p:cNvPr>
            <p:cNvSpPr txBox="1"/>
            <p:nvPr/>
          </p:nvSpPr>
          <p:spPr>
            <a:xfrm>
              <a:off x="240720" y="5741030"/>
              <a:ext cx="1497246" cy="400110"/>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Business/custom apps</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(structured)</a:t>
              </a:r>
            </a:p>
          </p:txBody>
        </p:sp>
        <p:grpSp>
          <p:nvGrpSpPr>
            <p:cNvPr id="183" name="Group 182">
              <a:extLst>
                <a:ext uri="{FF2B5EF4-FFF2-40B4-BE49-F238E27FC236}">
                  <a16:creationId xmlns:a16="http://schemas.microsoft.com/office/drawing/2014/main" id="{BC29E699-D7D5-4D3D-92C1-D058A48ACF07}"/>
                </a:ext>
              </a:extLst>
            </p:cNvPr>
            <p:cNvGrpSpPr/>
            <p:nvPr/>
          </p:nvGrpSpPr>
          <p:grpSpPr>
            <a:xfrm>
              <a:off x="811268" y="5423811"/>
              <a:ext cx="394834" cy="310748"/>
              <a:chOff x="919596" y="1154235"/>
              <a:chExt cx="3006714" cy="2366403"/>
            </a:xfrm>
          </p:grpSpPr>
          <p:sp>
            <p:nvSpPr>
              <p:cNvPr id="184" name="Freeform 18">
                <a:extLst>
                  <a:ext uri="{FF2B5EF4-FFF2-40B4-BE49-F238E27FC236}">
                    <a16:creationId xmlns:a16="http://schemas.microsoft.com/office/drawing/2014/main" id="{82F832E4-CBBF-4471-A1D1-CA2CDD6DC9D2}"/>
                  </a:ext>
                </a:extLst>
              </p:cNvPr>
              <p:cNvSpPr>
                <a:spLocks noChangeArrowheads="1"/>
              </p:cNvSpPr>
              <p:nvPr/>
            </p:nvSpPr>
            <p:spPr bwMode="auto">
              <a:xfrm>
                <a:off x="919596" y="1154235"/>
                <a:ext cx="3006714" cy="2054473"/>
              </a:xfrm>
              <a:prstGeom prst="roundRect">
                <a:avLst>
                  <a:gd name="adj" fmla="val 7988"/>
                </a:avLst>
              </a:pr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65" name="Line 19">
                <a:extLst>
                  <a:ext uri="{FF2B5EF4-FFF2-40B4-BE49-F238E27FC236}">
                    <a16:creationId xmlns:a16="http://schemas.microsoft.com/office/drawing/2014/main" id="{CE9D5A1C-1F96-439D-8570-1E1BC8CEC31E}"/>
                  </a:ext>
                </a:extLst>
              </p:cNvPr>
              <p:cNvSpPr>
                <a:spLocks noChangeShapeType="1"/>
              </p:cNvSpPr>
              <p:nvPr/>
            </p:nvSpPr>
            <p:spPr bwMode="auto">
              <a:xfrm>
                <a:off x="1728890" y="3520638"/>
                <a:ext cx="138812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67" name="Line 20">
                <a:extLst>
                  <a:ext uri="{FF2B5EF4-FFF2-40B4-BE49-F238E27FC236}">
                    <a16:creationId xmlns:a16="http://schemas.microsoft.com/office/drawing/2014/main" id="{3F1F1367-938A-498D-9499-56C8EAECE8B2}"/>
                  </a:ext>
                </a:extLst>
              </p:cNvPr>
              <p:cNvSpPr>
                <a:spLocks noChangeShapeType="1"/>
              </p:cNvSpPr>
              <p:nvPr/>
            </p:nvSpPr>
            <p:spPr bwMode="auto">
              <a:xfrm>
                <a:off x="2422956" y="3258700"/>
                <a:ext cx="0" cy="26193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68" name="Freeform 21">
                <a:extLst>
                  <a:ext uri="{FF2B5EF4-FFF2-40B4-BE49-F238E27FC236}">
                    <a16:creationId xmlns:a16="http://schemas.microsoft.com/office/drawing/2014/main" id="{8E4FFC4C-F353-4349-AC20-62B2B9F3CA8C}"/>
                  </a:ext>
                </a:extLst>
              </p:cNvPr>
              <p:cNvSpPr>
                <a:spLocks noChangeArrowheads="1"/>
              </p:cNvSpPr>
              <p:nvPr/>
            </p:nvSpPr>
            <p:spPr bwMode="auto">
              <a:xfrm>
                <a:off x="2373210" y="2973268"/>
                <a:ext cx="99486" cy="9948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72" name="Line 22">
                <a:extLst>
                  <a:ext uri="{FF2B5EF4-FFF2-40B4-BE49-F238E27FC236}">
                    <a16:creationId xmlns:a16="http://schemas.microsoft.com/office/drawing/2014/main" id="{58211FF8-EC4B-474A-BEAA-5D5F7BF6D430}"/>
                  </a:ext>
                </a:extLst>
              </p:cNvPr>
              <p:cNvSpPr>
                <a:spLocks noChangeShapeType="1"/>
              </p:cNvSpPr>
              <p:nvPr/>
            </p:nvSpPr>
            <p:spPr bwMode="auto">
              <a:xfrm>
                <a:off x="919596" y="2843415"/>
                <a:ext cx="300671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283" name="Group 282">
                <a:extLst>
                  <a:ext uri="{FF2B5EF4-FFF2-40B4-BE49-F238E27FC236}">
                    <a16:creationId xmlns:a16="http://schemas.microsoft.com/office/drawing/2014/main" id="{297BD095-A7EB-4038-9D5A-9F8D1DBAD42A}"/>
                  </a:ext>
                </a:extLst>
              </p:cNvPr>
              <p:cNvGrpSpPr/>
              <p:nvPr/>
            </p:nvGrpSpPr>
            <p:grpSpPr>
              <a:xfrm>
                <a:off x="2672424" y="1614376"/>
                <a:ext cx="926769" cy="783035"/>
                <a:chOff x="2814465" y="1249743"/>
                <a:chExt cx="784728" cy="783035"/>
              </a:xfrm>
            </p:grpSpPr>
            <p:sp>
              <p:nvSpPr>
                <p:cNvPr id="291" name="Line 26">
                  <a:extLst>
                    <a:ext uri="{FF2B5EF4-FFF2-40B4-BE49-F238E27FC236}">
                      <a16:creationId xmlns:a16="http://schemas.microsoft.com/office/drawing/2014/main" id="{6AA6FBAE-BA13-48E5-A233-8BEE73CDDA47}"/>
                    </a:ext>
                  </a:extLst>
                </p:cNvPr>
                <p:cNvSpPr>
                  <a:spLocks noChangeShapeType="1"/>
                </p:cNvSpPr>
                <p:nvPr/>
              </p:nvSpPr>
              <p:spPr bwMode="auto">
                <a:xfrm>
                  <a:off x="2814465" y="1249743"/>
                  <a:ext cx="78472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92" name="Line 27">
                  <a:extLst>
                    <a:ext uri="{FF2B5EF4-FFF2-40B4-BE49-F238E27FC236}">
                      <a16:creationId xmlns:a16="http://schemas.microsoft.com/office/drawing/2014/main" id="{DF2846B3-A545-4389-A669-E1FB33992B9B}"/>
                    </a:ext>
                  </a:extLst>
                </p:cNvPr>
                <p:cNvSpPr>
                  <a:spLocks noChangeShapeType="1"/>
                </p:cNvSpPr>
                <p:nvPr/>
              </p:nvSpPr>
              <p:spPr bwMode="auto">
                <a:xfrm flipV="1">
                  <a:off x="2814465" y="1641261"/>
                  <a:ext cx="78472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93" name="Line 28">
                  <a:extLst>
                    <a:ext uri="{FF2B5EF4-FFF2-40B4-BE49-F238E27FC236}">
                      <a16:creationId xmlns:a16="http://schemas.microsoft.com/office/drawing/2014/main" id="{3249487C-F8C1-4019-9B18-FA7ED7C3753E}"/>
                    </a:ext>
                  </a:extLst>
                </p:cNvPr>
                <p:cNvSpPr>
                  <a:spLocks noChangeShapeType="1"/>
                </p:cNvSpPr>
                <p:nvPr/>
              </p:nvSpPr>
              <p:spPr bwMode="auto">
                <a:xfrm>
                  <a:off x="2814465" y="2032778"/>
                  <a:ext cx="78472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nvGrpSpPr>
              <p:cNvPr id="284" name="Group 283">
                <a:extLst>
                  <a:ext uri="{FF2B5EF4-FFF2-40B4-BE49-F238E27FC236}">
                    <a16:creationId xmlns:a16="http://schemas.microsoft.com/office/drawing/2014/main" id="{B1129E25-3D25-43E8-A2F1-16FE262AEC19}"/>
                  </a:ext>
                </a:extLst>
              </p:cNvPr>
              <p:cNvGrpSpPr/>
              <p:nvPr/>
            </p:nvGrpSpPr>
            <p:grpSpPr>
              <a:xfrm>
                <a:off x="1224028" y="1407936"/>
                <a:ext cx="1177484" cy="1177484"/>
                <a:chOff x="222829" y="1122100"/>
                <a:chExt cx="1306361" cy="1306361"/>
              </a:xfrm>
            </p:grpSpPr>
            <p:sp>
              <p:nvSpPr>
                <p:cNvPr id="288" name="Oval 287">
                  <a:extLst>
                    <a:ext uri="{FF2B5EF4-FFF2-40B4-BE49-F238E27FC236}">
                      <a16:creationId xmlns:a16="http://schemas.microsoft.com/office/drawing/2014/main" id="{483A7F04-F08C-458C-AF38-D404936269DB}"/>
                    </a:ext>
                  </a:extLst>
                </p:cNvPr>
                <p:cNvSpPr/>
                <p:nvPr/>
              </p:nvSpPr>
              <p:spPr bwMode="auto">
                <a:xfrm>
                  <a:off x="222829" y="1122100"/>
                  <a:ext cx="1306361" cy="1306361"/>
                </a:xfrm>
                <a:prstGeom prst="ellipse">
                  <a:avLst/>
                </a:pr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289" name="Straight Connector 288">
                  <a:extLst>
                    <a:ext uri="{FF2B5EF4-FFF2-40B4-BE49-F238E27FC236}">
                      <a16:creationId xmlns:a16="http://schemas.microsoft.com/office/drawing/2014/main" id="{6F8195F9-BF2A-44B9-98BB-EA38FEBD8032}"/>
                    </a:ext>
                  </a:extLst>
                </p:cNvPr>
                <p:cNvCxnSpPr>
                  <a:cxnSpLocks/>
                  <a:stCxn id="288" idx="2"/>
                  <a:endCxn id="290" idx="1"/>
                </p:cNvCxnSpPr>
                <p:nvPr/>
              </p:nvCxnSpPr>
              <p:spPr>
                <a:xfrm>
                  <a:off x="222829" y="1775281"/>
                  <a:ext cx="627812"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0" name="Diamond 306">
                  <a:extLst>
                    <a:ext uri="{FF2B5EF4-FFF2-40B4-BE49-F238E27FC236}">
                      <a16:creationId xmlns:a16="http://schemas.microsoft.com/office/drawing/2014/main" id="{D058DFDE-B08E-4410-BFCA-730F36657302}"/>
                    </a:ext>
                  </a:extLst>
                </p:cNvPr>
                <p:cNvSpPr/>
                <p:nvPr/>
              </p:nvSpPr>
              <p:spPr bwMode="auto">
                <a:xfrm>
                  <a:off x="850641" y="1241106"/>
                  <a:ext cx="389434" cy="1068350"/>
                </a:xfrm>
                <a:custGeom>
                  <a:avLst/>
                  <a:gdLst>
                    <a:gd name="connsiteX0" fmla="*/ 0 w 778868"/>
                    <a:gd name="connsiteY0" fmla="*/ 534175 h 1068350"/>
                    <a:gd name="connsiteX1" fmla="*/ 389434 w 778868"/>
                    <a:gd name="connsiteY1" fmla="*/ 0 h 1068350"/>
                    <a:gd name="connsiteX2" fmla="*/ 778868 w 778868"/>
                    <a:gd name="connsiteY2" fmla="*/ 534175 h 1068350"/>
                    <a:gd name="connsiteX3" fmla="*/ 389434 w 778868"/>
                    <a:gd name="connsiteY3" fmla="*/ 1068350 h 1068350"/>
                    <a:gd name="connsiteX4" fmla="*/ 0 w 778868"/>
                    <a:gd name="connsiteY4" fmla="*/ 534175 h 1068350"/>
                    <a:gd name="connsiteX0" fmla="*/ 778868 w 870308"/>
                    <a:gd name="connsiteY0" fmla="*/ 534175 h 1068350"/>
                    <a:gd name="connsiteX1" fmla="*/ 389434 w 870308"/>
                    <a:gd name="connsiteY1" fmla="*/ 1068350 h 1068350"/>
                    <a:gd name="connsiteX2" fmla="*/ 0 w 870308"/>
                    <a:gd name="connsiteY2" fmla="*/ 534175 h 1068350"/>
                    <a:gd name="connsiteX3" fmla="*/ 389434 w 870308"/>
                    <a:gd name="connsiteY3" fmla="*/ 0 h 1068350"/>
                    <a:gd name="connsiteX4" fmla="*/ 870308 w 870308"/>
                    <a:gd name="connsiteY4" fmla="*/ 625615 h 1068350"/>
                    <a:gd name="connsiteX0" fmla="*/ 389434 w 870308"/>
                    <a:gd name="connsiteY0" fmla="*/ 1068350 h 1068350"/>
                    <a:gd name="connsiteX1" fmla="*/ 0 w 870308"/>
                    <a:gd name="connsiteY1" fmla="*/ 534175 h 1068350"/>
                    <a:gd name="connsiteX2" fmla="*/ 389434 w 870308"/>
                    <a:gd name="connsiteY2" fmla="*/ 0 h 1068350"/>
                    <a:gd name="connsiteX3" fmla="*/ 870308 w 870308"/>
                    <a:gd name="connsiteY3" fmla="*/ 625615 h 1068350"/>
                    <a:gd name="connsiteX0" fmla="*/ 389434 w 389434"/>
                    <a:gd name="connsiteY0" fmla="*/ 1068350 h 1068350"/>
                    <a:gd name="connsiteX1" fmla="*/ 0 w 389434"/>
                    <a:gd name="connsiteY1" fmla="*/ 534175 h 1068350"/>
                    <a:gd name="connsiteX2" fmla="*/ 389434 w 389434"/>
                    <a:gd name="connsiteY2" fmla="*/ 0 h 1068350"/>
                  </a:gdLst>
                  <a:ahLst/>
                  <a:cxnLst>
                    <a:cxn ang="0">
                      <a:pos x="connsiteX0" y="connsiteY0"/>
                    </a:cxn>
                    <a:cxn ang="0">
                      <a:pos x="connsiteX1" y="connsiteY1"/>
                    </a:cxn>
                    <a:cxn ang="0">
                      <a:pos x="connsiteX2" y="connsiteY2"/>
                    </a:cxn>
                  </a:cxnLst>
                  <a:rect l="l" t="t" r="r" b="b"/>
                  <a:pathLst>
                    <a:path w="389434" h="1068350">
                      <a:moveTo>
                        <a:pt x="389434" y="1068350"/>
                      </a:moveTo>
                      <a:lnTo>
                        <a:pt x="0" y="534175"/>
                      </a:lnTo>
                      <a:lnTo>
                        <a:pt x="389434" y="0"/>
                      </a:lnTo>
                    </a:path>
                  </a:pathLst>
                </a:custGeom>
                <a:noFill/>
                <a:ln w="12700" cap="rnd">
                  <a:solidFill>
                    <a:schemeClr val="tx1"/>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grpSp>
      <p:cxnSp>
        <p:nvCxnSpPr>
          <p:cNvPr id="295" name="Straight Arrow Connector 294">
            <a:extLst>
              <a:ext uri="{FF2B5EF4-FFF2-40B4-BE49-F238E27FC236}">
                <a16:creationId xmlns:a16="http://schemas.microsoft.com/office/drawing/2014/main" id="{A36A4699-580A-49FE-A976-9FAE587C56C8}"/>
              </a:ext>
            </a:extLst>
          </p:cNvPr>
          <p:cNvCxnSpPr>
            <a:cxnSpLocks/>
          </p:cNvCxnSpPr>
          <p:nvPr/>
        </p:nvCxnSpPr>
        <p:spPr>
          <a:xfrm>
            <a:off x="9483034" y="5370474"/>
            <a:ext cx="409375"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296" name="Rectangle 295">
            <a:extLst>
              <a:ext uri="{FF2B5EF4-FFF2-40B4-BE49-F238E27FC236}">
                <a16:creationId xmlns:a16="http://schemas.microsoft.com/office/drawing/2014/main" id="{8BEA8839-9640-4244-A35A-07A0C633C8DB}"/>
              </a:ext>
            </a:extLst>
          </p:cNvPr>
          <p:cNvSpPr/>
          <p:nvPr/>
        </p:nvSpPr>
        <p:spPr>
          <a:xfrm>
            <a:off x="8505550" y="5633752"/>
            <a:ext cx="1257584"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SQL Data Warehouse</a:t>
            </a:r>
          </a:p>
        </p:txBody>
      </p:sp>
      <p:sp>
        <p:nvSpPr>
          <p:cNvPr id="297" name="Rectangle 296">
            <a:extLst>
              <a:ext uri="{FF2B5EF4-FFF2-40B4-BE49-F238E27FC236}">
                <a16:creationId xmlns:a16="http://schemas.microsoft.com/office/drawing/2014/main" id="{848B17F9-79E3-431C-BAE7-D2FEAA445215}"/>
              </a:ext>
            </a:extLst>
          </p:cNvPr>
          <p:cNvSpPr/>
          <p:nvPr/>
        </p:nvSpPr>
        <p:spPr>
          <a:xfrm>
            <a:off x="9760595" y="5633752"/>
            <a:ext cx="1065820"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Analysis Services</a:t>
            </a:r>
          </a:p>
        </p:txBody>
      </p:sp>
      <p:sp>
        <p:nvSpPr>
          <p:cNvPr id="298" name="Rectangle 297">
            <a:extLst>
              <a:ext uri="{FF2B5EF4-FFF2-40B4-BE49-F238E27FC236}">
                <a16:creationId xmlns:a16="http://schemas.microsoft.com/office/drawing/2014/main" id="{EABA398D-BB7F-40C8-914F-BA7A76B5B158}"/>
              </a:ext>
            </a:extLst>
          </p:cNvPr>
          <p:cNvSpPr/>
          <p:nvPr/>
        </p:nvSpPr>
        <p:spPr>
          <a:xfrm>
            <a:off x="10832868" y="5633752"/>
            <a:ext cx="1013600"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Power BI</a:t>
            </a:r>
          </a:p>
        </p:txBody>
      </p:sp>
      <p:cxnSp>
        <p:nvCxnSpPr>
          <p:cNvPr id="299" name="Straight Arrow Connector 298">
            <a:extLst>
              <a:ext uri="{FF2B5EF4-FFF2-40B4-BE49-F238E27FC236}">
                <a16:creationId xmlns:a16="http://schemas.microsoft.com/office/drawing/2014/main" id="{ECD99214-72E0-4EB0-8FEC-092F09360A1C}"/>
              </a:ext>
            </a:extLst>
          </p:cNvPr>
          <p:cNvCxnSpPr>
            <a:cxnSpLocks/>
          </p:cNvCxnSpPr>
          <p:nvPr/>
        </p:nvCxnSpPr>
        <p:spPr>
          <a:xfrm>
            <a:off x="10666345" y="5370474"/>
            <a:ext cx="306674"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300" name="Group 299">
            <a:extLst>
              <a:ext uri="{FF2B5EF4-FFF2-40B4-BE49-F238E27FC236}">
                <a16:creationId xmlns:a16="http://schemas.microsoft.com/office/drawing/2014/main" id="{E3DABE93-4E04-4F7A-A1DB-03D9F40686CD}"/>
              </a:ext>
            </a:extLst>
          </p:cNvPr>
          <p:cNvGrpSpPr/>
          <p:nvPr/>
        </p:nvGrpSpPr>
        <p:grpSpPr>
          <a:xfrm>
            <a:off x="8908666" y="5148851"/>
            <a:ext cx="451354" cy="443246"/>
            <a:chOff x="2549926" y="1227604"/>
            <a:chExt cx="5177116" cy="5084148"/>
          </a:xfrm>
        </p:grpSpPr>
        <p:sp>
          <p:nvSpPr>
            <p:cNvPr id="301" name="Freeform: Shape 821">
              <a:extLst>
                <a:ext uri="{FF2B5EF4-FFF2-40B4-BE49-F238E27FC236}">
                  <a16:creationId xmlns:a16="http://schemas.microsoft.com/office/drawing/2014/main" id="{74EA5200-303D-411C-8EA3-66345215FAA4}"/>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Rectangle 301">
              <a:extLst>
                <a:ext uri="{FF2B5EF4-FFF2-40B4-BE49-F238E27FC236}">
                  <a16:creationId xmlns:a16="http://schemas.microsoft.com/office/drawing/2014/main" id="{A72CAD14-D161-4A03-BD83-FAE066C99BEA}"/>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3" name="Rectangle 302">
              <a:extLst>
                <a:ext uri="{FF2B5EF4-FFF2-40B4-BE49-F238E27FC236}">
                  <a16:creationId xmlns:a16="http://schemas.microsoft.com/office/drawing/2014/main" id="{A1E1F077-B0DC-4985-A102-6E23B3AF90D1}"/>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4" name="Rectangle 303">
              <a:extLst>
                <a:ext uri="{FF2B5EF4-FFF2-40B4-BE49-F238E27FC236}">
                  <a16:creationId xmlns:a16="http://schemas.microsoft.com/office/drawing/2014/main" id="{3C8A0C3F-7463-4161-A3A7-709D3CC34FA0}"/>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5" name="Rectangle 304">
              <a:extLst>
                <a:ext uri="{FF2B5EF4-FFF2-40B4-BE49-F238E27FC236}">
                  <a16:creationId xmlns:a16="http://schemas.microsoft.com/office/drawing/2014/main" id="{0A52BD9C-6B76-4E70-B1C9-868EB85AAD88}"/>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6" name="Rectangle 305">
              <a:extLst>
                <a:ext uri="{FF2B5EF4-FFF2-40B4-BE49-F238E27FC236}">
                  <a16:creationId xmlns:a16="http://schemas.microsoft.com/office/drawing/2014/main" id="{5112FD7B-062C-4C63-AEEE-1FC5341FB708}"/>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7" name="Rectangle 306">
              <a:extLst>
                <a:ext uri="{FF2B5EF4-FFF2-40B4-BE49-F238E27FC236}">
                  <a16:creationId xmlns:a16="http://schemas.microsoft.com/office/drawing/2014/main" id="{8D297EAD-E656-45F3-B95F-81219EF7A0DD}"/>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8" name="Cylinder 828">
              <a:extLst>
                <a:ext uri="{FF2B5EF4-FFF2-40B4-BE49-F238E27FC236}">
                  <a16:creationId xmlns:a16="http://schemas.microsoft.com/office/drawing/2014/main" id="{93C1861B-7640-4418-9C53-AD472CFCDBB3}"/>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grpSp>
      <p:grpSp>
        <p:nvGrpSpPr>
          <p:cNvPr id="309" name="Group 308">
            <a:extLst>
              <a:ext uri="{FF2B5EF4-FFF2-40B4-BE49-F238E27FC236}">
                <a16:creationId xmlns:a16="http://schemas.microsoft.com/office/drawing/2014/main" id="{15FDDA51-5D07-412A-AE4A-DB4E79F2A16A}"/>
              </a:ext>
            </a:extLst>
          </p:cNvPr>
          <p:cNvGrpSpPr/>
          <p:nvPr/>
        </p:nvGrpSpPr>
        <p:grpSpPr>
          <a:xfrm>
            <a:off x="10044455" y="5205384"/>
            <a:ext cx="498100" cy="387806"/>
            <a:chOff x="2062250" y="1828801"/>
            <a:chExt cx="438091" cy="341085"/>
          </a:xfrm>
        </p:grpSpPr>
        <p:grpSp>
          <p:nvGrpSpPr>
            <p:cNvPr id="310" name="Group 309">
              <a:extLst>
                <a:ext uri="{FF2B5EF4-FFF2-40B4-BE49-F238E27FC236}">
                  <a16:creationId xmlns:a16="http://schemas.microsoft.com/office/drawing/2014/main" id="{E80DD1EE-FF05-47D0-ABA4-19CC40F5AF56}"/>
                </a:ext>
              </a:extLst>
            </p:cNvPr>
            <p:cNvGrpSpPr/>
            <p:nvPr/>
          </p:nvGrpSpPr>
          <p:grpSpPr>
            <a:xfrm>
              <a:off x="2062250" y="1828801"/>
              <a:ext cx="180067" cy="140947"/>
              <a:chOff x="2438399" y="1828800"/>
              <a:chExt cx="1923143" cy="1799771"/>
            </a:xfrm>
            <a:noFill/>
          </p:grpSpPr>
          <p:sp>
            <p:nvSpPr>
              <p:cNvPr id="324" name="Rectangle 323">
                <a:extLst>
                  <a:ext uri="{FF2B5EF4-FFF2-40B4-BE49-F238E27FC236}">
                    <a16:creationId xmlns:a16="http://schemas.microsoft.com/office/drawing/2014/main" id="{A601484F-5147-4934-92F4-33024993B0F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25" name="Straight Connector 324">
                <a:extLst>
                  <a:ext uri="{FF2B5EF4-FFF2-40B4-BE49-F238E27FC236}">
                    <a16:creationId xmlns:a16="http://schemas.microsoft.com/office/drawing/2014/main" id="{1794284F-7A0B-4DD8-B462-BC5AB8367702}"/>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1" name="Group 310">
              <a:extLst>
                <a:ext uri="{FF2B5EF4-FFF2-40B4-BE49-F238E27FC236}">
                  <a16:creationId xmlns:a16="http://schemas.microsoft.com/office/drawing/2014/main" id="{BF921A1A-41D3-48A3-82BE-32D34089FAD6}"/>
                </a:ext>
              </a:extLst>
            </p:cNvPr>
            <p:cNvGrpSpPr/>
            <p:nvPr/>
          </p:nvGrpSpPr>
          <p:grpSpPr>
            <a:xfrm>
              <a:off x="2093480" y="2028939"/>
              <a:ext cx="180067" cy="140947"/>
              <a:chOff x="2438399" y="1828800"/>
              <a:chExt cx="1923143" cy="1799771"/>
            </a:xfrm>
            <a:noFill/>
          </p:grpSpPr>
          <p:sp>
            <p:nvSpPr>
              <p:cNvPr id="322" name="Rectangle 321">
                <a:extLst>
                  <a:ext uri="{FF2B5EF4-FFF2-40B4-BE49-F238E27FC236}">
                    <a16:creationId xmlns:a16="http://schemas.microsoft.com/office/drawing/2014/main" id="{1FF79973-D60E-411A-B9DD-B70CD4602AD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23" name="Straight Connector 322">
                <a:extLst>
                  <a:ext uri="{FF2B5EF4-FFF2-40B4-BE49-F238E27FC236}">
                    <a16:creationId xmlns:a16="http://schemas.microsoft.com/office/drawing/2014/main" id="{ED92AED6-D4BB-4C33-B961-CB30C192C246}"/>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2" name="Group 311">
              <a:extLst>
                <a:ext uri="{FF2B5EF4-FFF2-40B4-BE49-F238E27FC236}">
                  <a16:creationId xmlns:a16="http://schemas.microsoft.com/office/drawing/2014/main" id="{1D2D8991-72C8-4999-BEC4-C2E5A4343D7B}"/>
                </a:ext>
              </a:extLst>
            </p:cNvPr>
            <p:cNvGrpSpPr/>
            <p:nvPr/>
          </p:nvGrpSpPr>
          <p:grpSpPr>
            <a:xfrm>
              <a:off x="2320274" y="1907031"/>
              <a:ext cx="180067" cy="140947"/>
              <a:chOff x="2438399" y="1828800"/>
              <a:chExt cx="1923143" cy="1799771"/>
            </a:xfrm>
            <a:noFill/>
          </p:grpSpPr>
          <p:sp>
            <p:nvSpPr>
              <p:cNvPr id="320" name="Rectangle 319">
                <a:extLst>
                  <a:ext uri="{FF2B5EF4-FFF2-40B4-BE49-F238E27FC236}">
                    <a16:creationId xmlns:a16="http://schemas.microsoft.com/office/drawing/2014/main" id="{4923CA15-57E9-4280-A4BF-438AEF5139F6}"/>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21" name="Straight Connector 320">
                <a:extLst>
                  <a:ext uri="{FF2B5EF4-FFF2-40B4-BE49-F238E27FC236}">
                    <a16:creationId xmlns:a16="http://schemas.microsoft.com/office/drawing/2014/main" id="{6DC0FA48-868D-4E3E-B4C3-6D29924C598E}"/>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3" name="Group 312">
              <a:extLst>
                <a:ext uri="{FF2B5EF4-FFF2-40B4-BE49-F238E27FC236}">
                  <a16:creationId xmlns:a16="http://schemas.microsoft.com/office/drawing/2014/main" id="{CA5C3327-C8BE-4940-BE15-B6BD7AD06A12}"/>
                </a:ext>
              </a:extLst>
            </p:cNvPr>
            <p:cNvGrpSpPr/>
            <p:nvPr/>
          </p:nvGrpSpPr>
          <p:grpSpPr>
            <a:xfrm>
              <a:off x="2129218" y="1891046"/>
              <a:ext cx="303775" cy="247510"/>
              <a:chOff x="2129218" y="1898304"/>
              <a:chExt cx="303775" cy="247510"/>
            </a:xfrm>
          </p:grpSpPr>
          <p:sp>
            <p:nvSpPr>
              <p:cNvPr id="314" name="Oval 313">
                <a:extLst>
                  <a:ext uri="{FF2B5EF4-FFF2-40B4-BE49-F238E27FC236}">
                    <a16:creationId xmlns:a16="http://schemas.microsoft.com/office/drawing/2014/main" id="{924BCDDC-B64E-4EE2-8501-9388CB024C1D}"/>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5" name="Oval 314">
                <a:extLst>
                  <a:ext uri="{FF2B5EF4-FFF2-40B4-BE49-F238E27FC236}">
                    <a16:creationId xmlns:a16="http://schemas.microsoft.com/office/drawing/2014/main" id="{799CDA95-D1C2-418D-A3E1-D3279443D654}"/>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6" name="Oval 315">
                <a:extLst>
                  <a:ext uri="{FF2B5EF4-FFF2-40B4-BE49-F238E27FC236}">
                    <a16:creationId xmlns:a16="http://schemas.microsoft.com/office/drawing/2014/main" id="{13754155-F77B-4015-AA23-223A9130A193}"/>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7" name="Straight Connector 316">
                <a:extLst>
                  <a:ext uri="{FF2B5EF4-FFF2-40B4-BE49-F238E27FC236}">
                    <a16:creationId xmlns:a16="http://schemas.microsoft.com/office/drawing/2014/main" id="{62700AEC-37D6-4518-ADBE-7446D7C7CA4B}"/>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BFC08A8-119E-4F4A-B78C-6964924FA221}"/>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8468DE9-CE7E-4EB8-8B4F-410F84A46579}"/>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6" name="Group 325">
            <a:extLst>
              <a:ext uri="{FF2B5EF4-FFF2-40B4-BE49-F238E27FC236}">
                <a16:creationId xmlns:a16="http://schemas.microsoft.com/office/drawing/2014/main" id="{C373BCA8-C00E-451C-828F-FE9512846D9C}"/>
              </a:ext>
            </a:extLst>
          </p:cNvPr>
          <p:cNvGrpSpPr/>
          <p:nvPr/>
        </p:nvGrpSpPr>
        <p:grpSpPr>
          <a:xfrm>
            <a:off x="11123153" y="5228630"/>
            <a:ext cx="398140" cy="303090"/>
            <a:chOff x="2502877" y="2643553"/>
            <a:chExt cx="3651737" cy="2779942"/>
          </a:xfrm>
        </p:grpSpPr>
        <p:cxnSp>
          <p:nvCxnSpPr>
            <p:cNvPr id="327" name="Straight Connector 326">
              <a:extLst>
                <a:ext uri="{FF2B5EF4-FFF2-40B4-BE49-F238E27FC236}">
                  <a16:creationId xmlns:a16="http://schemas.microsoft.com/office/drawing/2014/main" id="{DA9E4D79-3592-47C9-81F3-2CD09F6764D3}"/>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75D10391-6E4C-409C-8135-1F4FFEBE4A35}"/>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8FD52EB7-E382-490C-AF8B-F58E44278979}"/>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413278EF-67E9-4DC8-A8F9-40F74B8B2602}"/>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1" name="Freeform: Shape 581">
              <a:extLst>
                <a:ext uri="{FF2B5EF4-FFF2-40B4-BE49-F238E27FC236}">
                  <a16:creationId xmlns:a16="http://schemas.microsoft.com/office/drawing/2014/main" id="{C1B6423E-C1BF-4E7F-98B5-96A57417B8FF}"/>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4" name="Connector: Elbow 3">
            <a:extLst>
              <a:ext uri="{FF2B5EF4-FFF2-40B4-BE49-F238E27FC236}">
                <a16:creationId xmlns:a16="http://schemas.microsoft.com/office/drawing/2014/main" id="{93D97BB1-9517-4DC0-99C3-14FD59BA5415}"/>
              </a:ext>
            </a:extLst>
          </p:cNvPr>
          <p:cNvCxnSpPr>
            <a:cxnSpLocks/>
          </p:cNvCxnSpPr>
          <p:nvPr/>
        </p:nvCxnSpPr>
        <p:spPr>
          <a:xfrm>
            <a:off x="1489042" y="2004008"/>
            <a:ext cx="1206987" cy="1288731"/>
          </a:xfrm>
          <a:prstGeom prst="bentConnector3">
            <a:avLst>
              <a:gd name="adj1" fmla="val 5836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2149ADD0-1097-4A86-9463-1EB6C12E4E0D}"/>
              </a:ext>
            </a:extLst>
          </p:cNvPr>
          <p:cNvSpPr/>
          <p:nvPr/>
        </p:nvSpPr>
        <p:spPr>
          <a:xfrm>
            <a:off x="2478728" y="6278325"/>
            <a:ext cx="8684855" cy="415498"/>
          </a:xfrm>
          <a:prstGeom prst="rect">
            <a:avLst/>
          </a:prstGeom>
        </p:spPr>
        <p:txBody>
          <a:bodyPr wrap="square">
            <a:spAutoFit/>
          </a:bodyPr>
          <a:lstStyle/>
          <a:p>
            <a:pPr lvl="0" algn="ctr">
              <a:defRPr/>
            </a:pPr>
            <a:r>
              <a:rPr lang="en-US" sz="1050" i="1"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Microsoft Azure also supports other Big Data services like Azure IoT Hub, Azure Event Hubs,  Azure Machine Learning and Azure Data Lake to allow customers to tailor the above architecture to meet their unique needs.</a:t>
            </a:r>
          </a:p>
        </p:txBody>
      </p:sp>
      <p:sp>
        <p:nvSpPr>
          <p:cNvPr id="188" name="Rectangle 187">
            <a:extLst>
              <a:ext uri="{FF2B5EF4-FFF2-40B4-BE49-F238E27FC236}">
                <a16:creationId xmlns:a16="http://schemas.microsoft.com/office/drawing/2014/main" id="{12BFB980-51F6-44EE-8D9E-78B2B8B8C4E0}"/>
              </a:ext>
            </a:extLst>
          </p:cNvPr>
          <p:cNvSpPr/>
          <p:nvPr/>
        </p:nvSpPr>
        <p:spPr>
          <a:xfrm>
            <a:off x="6443017" y="5113767"/>
            <a:ext cx="704040"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PolyBase</a:t>
            </a:r>
          </a:p>
        </p:txBody>
      </p:sp>
    </p:spTree>
    <p:extLst>
      <p:ext uri="{BB962C8B-B14F-4D97-AF65-F5344CB8AC3E}">
        <p14:creationId xmlns:p14="http://schemas.microsoft.com/office/powerpoint/2010/main" val="31736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50399-9912-4C7D-A85F-9EA3EAF4F694}"/>
              </a:ext>
            </a:extLst>
          </p:cNvPr>
          <p:cNvSpPr>
            <a:spLocks noGrp="1"/>
          </p:cNvSpPr>
          <p:nvPr>
            <p:ph type="title"/>
          </p:nvPr>
        </p:nvSpPr>
        <p:spPr/>
        <p:txBody>
          <a:bodyPr/>
          <a:lstStyle/>
          <a:p>
            <a:r>
              <a:rPr lang="en-US" dirty="0"/>
              <a:t>Azure Synapse Analytics </a:t>
            </a:r>
          </a:p>
        </p:txBody>
      </p:sp>
      <p:sp>
        <p:nvSpPr>
          <p:cNvPr id="6" name="empowering world's worker">
            <a:extLst>
              <a:ext uri="{FF2B5EF4-FFF2-40B4-BE49-F238E27FC236}">
                <a16:creationId xmlns:a16="http://schemas.microsoft.com/office/drawing/2014/main" id="{78052C4F-87BB-4F1C-BF2F-43938A411C5E}"/>
              </a:ext>
            </a:extLst>
          </p:cNvPr>
          <p:cNvSpPr/>
          <p:nvPr/>
        </p:nvSpPr>
        <p:spPr bwMode="auto">
          <a:xfrm>
            <a:off x="426424" y="908315"/>
            <a:ext cx="7757574" cy="221599"/>
          </a:xfrm>
          <a:prstGeom prst="rect">
            <a:avLst/>
          </a:prstGeom>
        </p:spPr>
        <p:txBody>
          <a:bodyPr vert="horz" wrap="square" lIns="0" tIns="0" rIns="0" bIns="0" rtlCol="0" anchor="t">
            <a:spAutoFit/>
          </a:bodyPr>
          <a:lstStyle/>
          <a:p>
            <a:pPr defTabSz="797968">
              <a:lnSpc>
                <a:spcPct val="90000"/>
              </a:lnSpc>
              <a:spcBef>
                <a:spcPct val="0"/>
              </a:spcBef>
              <a:spcAft>
                <a:spcPts val="800"/>
              </a:spcAft>
              <a:defRPr/>
            </a:pPr>
            <a:r>
              <a:rPr lang="en-US" sz="1600" dirty="0">
                <a:solidFill>
                  <a:srgbClr val="000000"/>
                </a:solidFill>
                <a:latin typeface="Segoe UI"/>
                <a:cs typeface="Segoe UI"/>
              </a:rPr>
              <a:t>Limitless analytics service with unmatched time to insight</a:t>
            </a:r>
            <a:endParaRPr kumimoji="0" lang="en-US" sz="1600" b="0" i="0" u="none" strike="noStrike" kern="1200" cap="none" spc="0" normalizeH="0" baseline="0" noProof="0" dirty="0">
              <a:ln w="3175">
                <a:noFill/>
              </a:ln>
              <a:solidFill>
                <a:srgbClr val="000000"/>
              </a:solidFill>
              <a:effectLst/>
              <a:uLnTx/>
              <a:uFillTx/>
              <a:latin typeface="Segoe UI"/>
              <a:ea typeface="+mn-ea"/>
              <a:cs typeface="Segoe UI Semibold"/>
            </a:endParaRPr>
          </a:p>
        </p:txBody>
      </p:sp>
      <p:sp>
        <p:nvSpPr>
          <p:cNvPr id="7" name="Rectangle 6">
            <a:extLst>
              <a:ext uri="{FF2B5EF4-FFF2-40B4-BE49-F238E27FC236}">
                <a16:creationId xmlns:a16="http://schemas.microsoft.com/office/drawing/2014/main" id="{63AE8E0B-D05A-43CA-A549-C61E6BBE8883}"/>
              </a:ext>
            </a:extLst>
          </p:cNvPr>
          <p:cNvSpPr/>
          <p:nvPr/>
        </p:nvSpPr>
        <p:spPr bwMode="auto">
          <a:xfrm>
            <a:off x="553885" y="1393053"/>
            <a:ext cx="8040606" cy="4832350"/>
          </a:xfrm>
          <a:prstGeom prst="rect">
            <a:avLst/>
          </a:prstGeom>
          <a:solidFill>
            <a:schemeClr val="bg1">
              <a:lumMod val="95000"/>
            </a:schemeClr>
          </a:solidFill>
          <a:ln>
            <a:noFill/>
            <a:headEnd type="none" w="med" len="med"/>
            <a:tailEnd type="none" w="med" len="med"/>
          </a:ln>
          <a:effectLst>
            <a:softEdge rad="1270000"/>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0C3"/>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1A958CCD-ABAD-48E0-8FE2-C9F98C6511C0}"/>
              </a:ext>
            </a:extLst>
          </p:cNvPr>
          <p:cNvGrpSpPr/>
          <p:nvPr/>
        </p:nvGrpSpPr>
        <p:grpSpPr>
          <a:xfrm>
            <a:off x="775753" y="1813292"/>
            <a:ext cx="7655325" cy="3311529"/>
            <a:chOff x="1115729" y="2187385"/>
            <a:chExt cx="7655325" cy="3311529"/>
          </a:xfrm>
        </p:grpSpPr>
        <p:sp>
          <p:nvSpPr>
            <p:cNvPr id="9" name="Rectangle 8">
              <a:extLst>
                <a:ext uri="{FF2B5EF4-FFF2-40B4-BE49-F238E27FC236}">
                  <a16:creationId xmlns:a16="http://schemas.microsoft.com/office/drawing/2014/main" id="{6254600A-9D34-4C7B-A7F9-A362A99C9292}"/>
                </a:ext>
              </a:extLst>
            </p:cNvPr>
            <p:cNvSpPr/>
            <p:nvPr/>
          </p:nvSpPr>
          <p:spPr bwMode="auto">
            <a:xfrm>
              <a:off x="1116434" y="2454682"/>
              <a:ext cx="7654620" cy="304423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AC38BBBA-A5B8-4972-9F5A-E7C201751809}"/>
                </a:ext>
              </a:extLst>
            </p:cNvPr>
            <p:cNvSpPr/>
            <p:nvPr/>
          </p:nvSpPr>
          <p:spPr bwMode="auto">
            <a:xfrm>
              <a:off x="1115729" y="2187385"/>
              <a:ext cx="1820290" cy="2771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Synapse Analytics</a:t>
              </a:r>
            </a:p>
          </p:txBody>
        </p:sp>
      </p:grpSp>
      <p:sp>
        <p:nvSpPr>
          <p:cNvPr id="11" name="Rectangle 10">
            <a:extLst>
              <a:ext uri="{FF2B5EF4-FFF2-40B4-BE49-F238E27FC236}">
                <a16:creationId xmlns:a16="http://schemas.microsoft.com/office/drawing/2014/main" id="{80827C0C-A2B0-4D09-B7A8-6458E0B87929}"/>
              </a:ext>
            </a:extLst>
          </p:cNvPr>
          <p:cNvSpPr/>
          <p:nvPr/>
        </p:nvSpPr>
        <p:spPr bwMode="auto">
          <a:xfrm>
            <a:off x="892021" y="2647407"/>
            <a:ext cx="7428235" cy="2350795"/>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Platform</a:t>
            </a:r>
          </a:p>
        </p:txBody>
      </p:sp>
      <p:grpSp>
        <p:nvGrpSpPr>
          <p:cNvPr id="12" name="Group 11">
            <a:extLst>
              <a:ext uri="{FF2B5EF4-FFF2-40B4-BE49-F238E27FC236}">
                <a16:creationId xmlns:a16="http://schemas.microsoft.com/office/drawing/2014/main" id="{09EA3A49-F255-4B80-8747-0FB97BBE2E16}"/>
              </a:ext>
            </a:extLst>
          </p:cNvPr>
          <p:cNvGrpSpPr/>
          <p:nvPr/>
        </p:nvGrpSpPr>
        <p:grpSpPr>
          <a:xfrm>
            <a:off x="772577" y="4998201"/>
            <a:ext cx="7654620" cy="1057692"/>
            <a:chOff x="772577" y="4998201"/>
            <a:chExt cx="7654620" cy="1057692"/>
          </a:xfrm>
        </p:grpSpPr>
        <p:sp>
          <p:nvSpPr>
            <p:cNvPr id="13" name="Rectangle 12">
              <a:extLst>
                <a:ext uri="{FF2B5EF4-FFF2-40B4-BE49-F238E27FC236}">
                  <a16:creationId xmlns:a16="http://schemas.microsoft.com/office/drawing/2014/main" id="{54A165CF-1CDC-434B-8ADD-03082CA25B44}"/>
                </a:ext>
              </a:extLst>
            </p:cNvPr>
            <p:cNvSpPr/>
            <p:nvPr/>
          </p:nvSpPr>
          <p:spPr bwMode="auto">
            <a:xfrm>
              <a:off x="772577" y="5337965"/>
              <a:ext cx="7654620" cy="717928"/>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1887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srgbClr val="0078D4"/>
                  </a:solidFill>
                  <a:effectLst/>
                  <a:uLnTx/>
                  <a:uFillTx/>
                  <a:latin typeface="Segoe UI Semibold"/>
                  <a:ea typeface="Segoe UI" pitchFamily="34" charset="0"/>
                  <a:cs typeface="Segoe UI Semibold" panose="020B0502040204020203" pitchFamily="34" charset="0"/>
                </a:rPr>
                <a:t>Azure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502040204020203" pitchFamily="34" charset="0"/>
                </a:rPr>
                <a:t>Data Lake Storage</a:t>
              </a:r>
            </a:p>
          </p:txBody>
        </p:sp>
        <p:sp>
          <p:nvSpPr>
            <p:cNvPr id="14" name="TextBox 13">
              <a:extLst>
                <a:ext uri="{FF2B5EF4-FFF2-40B4-BE49-F238E27FC236}">
                  <a16:creationId xmlns:a16="http://schemas.microsoft.com/office/drawing/2014/main" id="{FBFF6E47-23C5-4A67-9823-C4714F0669B6}"/>
                </a:ext>
              </a:extLst>
            </p:cNvPr>
            <p:cNvSpPr txBox="1"/>
            <p:nvPr/>
          </p:nvSpPr>
          <p:spPr>
            <a:xfrm>
              <a:off x="6724420" y="5453263"/>
              <a:ext cx="1414300" cy="484556"/>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4"/>
                  </a:solidFill>
                  <a:effectLst/>
                  <a:uLnTx/>
                  <a:uFillTx/>
                  <a:latin typeface="Segoe UI Semibold"/>
                  <a:ea typeface="Segoe UI" panose="020B0502040204020203" pitchFamily="34" charset="0"/>
                  <a:cs typeface="Segoe UI" panose="020B0502040204020203" pitchFamily="34" charset="0"/>
                </a:rPr>
                <a:t>Common Data Model</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4"/>
                  </a:solidFill>
                  <a:effectLst/>
                  <a:uLnTx/>
                  <a:uFillTx/>
                  <a:latin typeface="Segoe UI Semibold"/>
                  <a:ea typeface="Segoe UI" panose="020B0502040204020203" pitchFamily="34" charset="0"/>
                  <a:cs typeface="Segoe UI" panose="020B0502040204020203" pitchFamily="34" charset="0"/>
                </a:rPr>
                <a:t>Enterprise Security</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4"/>
                  </a:solidFill>
                  <a:effectLst/>
                  <a:uLnTx/>
                  <a:uFillTx/>
                  <a:latin typeface="Segoe UI Semibold"/>
                  <a:ea typeface="Segoe UI" panose="020B0502040204020203" pitchFamily="34" charset="0"/>
                  <a:cs typeface="Segoe UI" panose="020B0502040204020203" pitchFamily="34" charset="0"/>
                </a:rPr>
                <a:t>Optimized for Analytics</a:t>
              </a:r>
            </a:p>
          </p:txBody>
        </p:sp>
        <p:grpSp>
          <p:nvGrpSpPr>
            <p:cNvPr id="15" name="Group 14">
              <a:extLst>
                <a:ext uri="{FF2B5EF4-FFF2-40B4-BE49-F238E27FC236}">
                  <a16:creationId xmlns:a16="http://schemas.microsoft.com/office/drawing/2014/main" id="{33BE2FFE-D754-4C7C-BCCB-2F0D8B396188}"/>
                </a:ext>
              </a:extLst>
            </p:cNvPr>
            <p:cNvGrpSpPr/>
            <p:nvPr/>
          </p:nvGrpSpPr>
          <p:grpSpPr>
            <a:xfrm>
              <a:off x="3931915" y="4998201"/>
              <a:ext cx="2436090" cy="774917"/>
              <a:chOff x="4053274" y="4916113"/>
              <a:chExt cx="2436090" cy="857006"/>
            </a:xfrm>
          </p:grpSpPr>
          <p:cxnSp>
            <p:nvCxnSpPr>
              <p:cNvPr id="16" name="Straight Connector 15">
                <a:extLst>
                  <a:ext uri="{FF2B5EF4-FFF2-40B4-BE49-F238E27FC236}">
                    <a16:creationId xmlns:a16="http://schemas.microsoft.com/office/drawing/2014/main" id="{27CF1A39-0075-4FA4-ADB3-0D4C88F63A6D}"/>
                  </a:ext>
                </a:extLst>
              </p:cNvPr>
              <p:cNvCxnSpPr>
                <a:cxnSpLocks/>
              </p:cNvCxnSpPr>
              <p:nvPr/>
            </p:nvCxnSpPr>
            <p:spPr>
              <a:xfrm flipV="1">
                <a:off x="40532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8610E-A314-4A75-B9B3-2DC75E473717}"/>
                  </a:ext>
                </a:extLst>
              </p:cNvPr>
              <p:cNvCxnSpPr>
                <a:cxnSpLocks/>
              </p:cNvCxnSpPr>
              <p:nvPr/>
            </p:nvCxnSpPr>
            <p:spPr>
              <a:xfrm flipV="1">
                <a:off x="4146264"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3CACC8-1351-4061-833E-3886F45A3703}"/>
                  </a:ext>
                </a:extLst>
              </p:cNvPr>
              <p:cNvCxnSpPr>
                <a:cxnSpLocks/>
              </p:cNvCxnSpPr>
              <p:nvPr/>
            </p:nvCxnSpPr>
            <p:spPr>
              <a:xfrm flipV="1">
                <a:off x="423986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4253C-AD68-4811-B626-AEF12EA9C69B}"/>
                  </a:ext>
                </a:extLst>
              </p:cNvPr>
              <p:cNvCxnSpPr>
                <a:cxnSpLocks/>
              </p:cNvCxnSpPr>
              <p:nvPr/>
            </p:nvCxnSpPr>
            <p:spPr>
              <a:xfrm flipV="1">
                <a:off x="4327618"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E2B07C-5840-4E76-9961-BAED39D3F721}"/>
                  </a:ext>
                </a:extLst>
              </p:cNvPr>
              <p:cNvCxnSpPr>
                <a:cxnSpLocks/>
              </p:cNvCxnSpPr>
              <p:nvPr/>
            </p:nvCxnSpPr>
            <p:spPr>
              <a:xfrm flipV="1">
                <a:off x="4420557"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5D8228-CABD-48BE-B2FD-F8B9CBEC4FB1}"/>
                  </a:ext>
                </a:extLst>
              </p:cNvPr>
              <p:cNvCxnSpPr>
                <a:cxnSpLocks/>
              </p:cNvCxnSpPr>
              <p:nvPr/>
            </p:nvCxnSpPr>
            <p:spPr>
              <a:xfrm flipV="1">
                <a:off x="450579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386C60-4191-46F7-802C-2B9D531544B7}"/>
                  </a:ext>
                </a:extLst>
              </p:cNvPr>
              <p:cNvCxnSpPr>
                <a:cxnSpLocks/>
              </p:cNvCxnSpPr>
              <p:nvPr/>
            </p:nvCxnSpPr>
            <p:spPr>
              <a:xfrm flipV="1">
                <a:off x="4595679"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1B94F7-9F65-4F6D-8F49-E6840E434E87}"/>
                  </a:ext>
                </a:extLst>
              </p:cNvPr>
              <p:cNvCxnSpPr>
                <a:cxnSpLocks/>
              </p:cNvCxnSpPr>
              <p:nvPr/>
            </p:nvCxnSpPr>
            <p:spPr>
              <a:xfrm flipV="1">
                <a:off x="4683807"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CAD5DC-6FBB-461B-8992-5B4D2827C4FE}"/>
                  </a:ext>
                </a:extLst>
              </p:cNvPr>
              <p:cNvCxnSpPr>
                <a:cxnSpLocks/>
              </p:cNvCxnSpPr>
              <p:nvPr/>
            </p:nvCxnSpPr>
            <p:spPr>
              <a:xfrm flipV="1">
                <a:off x="477679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4BE2AE-161F-4C8F-829C-9531DB245921}"/>
                  </a:ext>
                </a:extLst>
              </p:cNvPr>
              <p:cNvCxnSpPr>
                <a:cxnSpLocks/>
              </p:cNvCxnSpPr>
              <p:nvPr/>
            </p:nvCxnSpPr>
            <p:spPr>
              <a:xfrm flipV="1">
                <a:off x="486978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2C06B9-08B9-4E52-B4D3-3A3B8FA0AEA9}"/>
                  </a:ext>
                </a:extLst>
              </p:cNvPr>
              <p:cNvCxnSpPr>
                <a:cxnSpLocks/>
              </p:cNvCxnSpPr>
              <p:nvPr/>
            </p:nvCxnSpPr>
            <p:spPr>
              <a:xfrm flipV="1">
                <a:off x="495217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D975C-3AA3-481A-BEBC-A9D59E761F26}"/>
                  </a:ext>
                </a:extLst>
              </p:cNvPr>
              <p:cNvCxnSpPr>
                <a:cxnSpLocks/>
              </p:cNvCxnSpPr>
              <p:nvPr/>
            </p:nvCxnSpPr>
            <p:spPr>
              <a:xfrm flipV="1">
                <a:off x="504516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9D3AE7-2E91-41D8-AD0B-D1ECA3D8FB55}"/>
                  </a:ext>
                </a:extLst>
              </p:cNvPr>
              <p:cNvCxnSpPr>
                <a:cxnSpLocks/>
              </p:cNvCxnSpPr>
              <p:nvPr/>
            </p:nvCxnSpPr>
            <p:spPr>
              <a:xfrm flipV="1">
                <a:off x="5138766"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3AFC8F-FCEA-4AEB-BC7B-7B16368CD215}"/>
                  </a:ext>
                </a:extLst>
              </p:cNvPr>
              <p:cNvCxnSpPr>
                <a:cxnSpLocks/>
              </p:cNvCxnSpPr>
              <p:nvPr/>
            </p:nvCxnSpPr>
            <p:spPr>
              <a:xfrm flipV="1">
                <a:off x="522652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A81E13-EB0B-4A6E-8D23-2EE7113ACF84}"/>
                  </a:ext>
                </a:extLst>
              </p:cNvPr>
              <p:cNvCxnSpPr>
                <a:cxnSpLocks/>
              </p:cNvCxnSpPr>
              <p:nvPr/>
            </p:nvCxnSpPr>
            <p:spPr>
              <a:xfrm flipV="1">
                <a:off x="5319461"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99B171-D7FD-402F-9800-BAF64A150744}"/>
                  </a:ext>
                </a:extLst>
              </p:cNvPr>
              <p:cNvCxnSpPr>
                <a:cxnSpLocks/>
              </p:cNvCxnSpPr>
              <p:nvPr/>
            </p:nvCxnSpPr>
            <p:spPr>
              <a:xfrm flipV="1">
                <a:off x="5404702"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C4D812-5626-4539-8C73-0DB6B39507BF}"/>
                  </a:ext>
                </a:extLst>
              </p:cNvPr>
              <p:cNvCxnSpPr>
                <a:cxnSpLocks/>
              </p:cNvCxnSpPr>
              <p:nvPr/>
            </p:nvCxnSpPr>
            <p:spPr>
              <a:xfrm flipV="1">
                <a:off x="549458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9B3711-8A14-48E1-B6A1-C6E95F14FAB6}"/>
                  </a:ext>
                </a:extLst>
              </p:cNvPr>
              <p:cNvCxnSpPr>
                <a:cxnSpLocks/>
              </p:cNvCxnSpPr>
              <p:nvPr/>
            </p:nvCxnSpPr>
            <p:spPr>
              <a:xfrm flipV="1">
                <a:off x="5582711"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959F9-6C20-4AB5-836A-8521B8437F44}"/>
                  </a:ext>
                </a:extLst>
              </p:cNvPr>
              <p:cNvCxnSpPr>
                <a:cxnSpLocks/>
              </p:cNvCxnSpPr>
              <p:nvPr/>
            </p:nvCxnSpPr>
            <p:spPr>
              <a:xfrm flipV="1">
                <a:off x="567570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6833F7-1C59-41D2-9D4F-8417F031019C}"/>
                  </a:ext>
                </a:extLst>
              </p:cNvPr>
              <p:cNvCxnSpPr>
                <a:cxnSpLocks/>
              </p:cNvCxnSpPr>
              <p:nvPr/>
            </p:nvCxnSpPr>
            <p:spPr>
              <a:xfrm flipV="1">
                <a:off x="576869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A68315-2FE5-4721-94EB-C5553BA52636}"/>
                  </a:ext>
                </a:extLst>
              </p:cNvPr>
              <p:cNvCxnSpPr>
                <a:cxnSpLocks/>
              </p:cNvCxnSpPr>
              <p:nvPr/>
            </p:nvCxnSpPr>
            <p:spPr>
              <a:xfrm flipV="1">
                <a:off x="585943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795316-3792-40A1-ACBC-37A71B46CAA9}"/>
                  </a:ext>
                </a:extLst>
              </p:cNvPr>
              <p:cNvCxnSpPr>
                <a:cxnSpLocks/>
              </p:cNvCxnSpPr>
              <p:nvPr/>
            </p:nvCxnSpPr>
            <p:spPr>
              <a:xfrm flipV="1">
                <a:off x="594719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A90FE8-A567-44FD-A403-2133BC513904}"/>
                  </a:ext>
                </a:extLst>
              </p:cNvPr>
              <p:cNvCxnSpPr>
                <a:cxnSpLocks/>
              </p:cNvCxnSpPr>
              <p:nvPr/>
            </p:nvCxnSpPr>
            <p:spPr>
              <a:xfrm flipV="1">
                <a:off x="604013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A4382F-3490-43EB-857A-0C0060195611}"/>
                  </a:ext>
                </a:extLst>
              </p:cNvPr>
              <p:cNvCxnSpPr>
                <a:cxnSpLocks/>
              </p:cNvCxnSpPr>
              <p:nvPr/>
            </p:nvCxnSpPr>
            <p:spPr>
              <a:xfrm flipV="1">
                <a:off x="61253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6CFE2EC-E362-4235-AD4B-2896DC1C08C4}"/>
                  </a:ext>
                </a:extLst>
              </p:cNvPr>
              <p:cNvCxnSpPr>
                <a:cxnSpLocks/>
              </p:cNvCxnSpPr>
              <p:nvPr/>
            </p:nvCxnSpPr>
            <p:spPr>
              <a:xfrm flipV="1">
                <a:off x="6215255"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011FEC-1B27-4B3B-9EA6-A3ECA49C7A9D}"/>
                  </a:ext>
                </a:extLst>
              </p:cNvPr>
              <p:cNvCxnSpPr>
                <a:cxnSpLocks/>
              </p:cNvCxnSpPr>
              <p:nvPr/>
            </p:nvCxnSpPr>
            <p:spPr>
              <a:xfrm flipV="1">
                <a:off x="63189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3B14C8C-BBDA-4A8D-A229-0F24D175B704}"/>
                  </a:ext>
                </a:extLst>
              </p:cNvPr>
              <p:cNvCxnSpPr>
                <a:cxnSpLocks/>
              </p:cNvCxnSpPr>
              <p:nvPr/>
            </p:nvCxnSpPr>
            <p:spPr>
              <a:xfrm flipV="1">
                <a:off x="63963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C04F8A-5A90-4F6C-85DB-0E9ABEF3F5BB}"/>
                  </a:ext>
                </a:extLst>
              </p:cNvPr>
              <p:cNvCxnSpPr>
                <a:cxnSpLocks/>
              </p:cNvCxnSpPr>
              <p:nvPr/>
            </p:nvCxnSpPr>
            <p:spPr>
              <a:xfrm flipV="1">
                <a:off x="648936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44" name="Straight Connector 43">
            <a:extLst>
              <a:ext uri="{FF2B5EF4-FFF2-40B4-BE49-F238E27FC236}">
                <a16:creationId xmlns:a16="http://schemas.microsoft.com/office/drawing/2014/main" id="{9DB36C69-98B0-40A2-AD4A-5674747177AC}"/>
              </a:ext>
            </a:extLst>
          </p:cNvPr>
          <p:cNvCxnSpPr>
            <a:cxnSpLocks/>
            <a:endCxn id="45" idx="1"/>
          </p:cNvCxnSpPr>
          <p:nvPr/>
        </p:nvCxnSpPr>
        <p:spPr>
          <a:xfrm>
            <a:off x="8247767" y="5807479"/>
            <a:ext cx="823208" cy="9247"/>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CD1C0D0-FBFF-4E66-AECF-DE65604BB1C7}"/>
              </a:ext>
            </a:extLst>
          </p:cNvPr>
          <p:cNvSpPr/>
          <p:nvPr/>
        </p:nvSpPr>
        <p:spPr bwMode="auto">
          <a:xfrm>
            <a:off x="9070975" y="5577561"/>
            <a:ext cx="2538413" cy="47832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Data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lake integrated </a:t>
            </a: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and Common Data Model aware</a:t>
            </a:r>
            <a:endPar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36E778D1-F36B-4F99-BE6E-061554CFF1DA}"/>
              </a:ext>
            </a:extLst>
          </p:cNvPr>
          <p:cNvSpPr/>
          <p:nvPr/>
        </p:nvSpPr>
        <p:spPr bwMode="auto">
          <a:xfrm>
            <a:off x="2052413" y="4424534"/>
            <a:ext cx="1612367"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METASTORE</a:t>
            </a:r>
          </a:p>
        </p:txBody>
      </p:sp>
      <p:sp>
        <p:nvSpPr>
          <p:cNvPr id="47" name="Rectangle 46">
            <a:extLst>
              <a:ext uri="{FF2B5EF4-FFF2-40B4-BE49-F238E27FC236}">
                <a16:creationId xmlns:a16="http://schemas.microsoft.com/office/drawing/2014/main" id="{253DD55B-E7DD-4EDA-8046-553354EE11EB}"/>
              </a:ext>
            </a:extLst>
          </p:cNvPr>
          <p:cNvSpPr/>
          <p:nvPr/>
        </p:nvSpPr>
        <p:spPr bwMode="auto">
          <a:xfrm>
            <a:off x="2052413" y="3331416"/>
            <a:ext cx="1612366" cy="430482"/>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SECURITY</a:t>
            </a:r>
          </a:p>
        </p:txBody>
      </p:sp>
      <p:sp>
        <p:nvSpPr>
          <p:cNvPr id="48" name="Rectangle 47">
            <a:extLst>
              <a:ext uri="{FF2B5EF4-FFF2-40B4-BE49-F238E27FC236}">
                <a16:creationId xmlns:a16="http://schemas.microsoft.com/office/drawing/2014/main" id="{C0545D86-76AA-424C-A711-D569E3AF3F45}"/>
              </a:ext>
            </a:extLst>
          </p:cNvPr>
          <p:cNvSpPr/>
          <p:nvPr/>
        </p:nvSpPr>
        <p:spPr bwMode="auto">
          <a:xfrm>
            <a:off x="2052413" y="2781843"/>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MANAGEMENT</a:t>
            </a:r>
          </a:p>
        </p:txBody>
      </p:sp>
      <p:sp>
        <p:nvSpPr>
          <p:cNvPr id="49" name="Rectangle 48">
            <a:extLst>
              <a:ext uri="{FF2B5EF4-FFF2-40B4-BE49-F238E27FC236}">
                <a16:creationId xmlns:a16="http://schemas.microsoft.com/office/drawing/2014/main" id="{94464004-5A22-4B58-8133-C5D17DE63CF0}"/>
              </a:ext>
            </a:extLst>
          </p:cNvPr>
          <p:cNvSpPr/>
          <p:nvPr/>
        </p:nvSpPr>
        <p:spPr bwMode="auto">
          <a:xfrm>
            <a:off x="2052413" y="3874962"/>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dirty="0">
                <a:ln>
                  <a:noFill/>
                </a:ln>
                <a:solidFill>
                  <a:srgbClr val="FFFFFF"/>
                </a:solidFill>
                <a:effectLst/>
                <a:uLnTx/>
                <a:uFillTx/>
                <a:latin typeface="Segoe UI"/>
                <a:ea typeface="Segoe UI" pitchFamily="34" charset="0"/>
                <a:cs typeface="Segoe UI" pitchFamily="34" charset="0"/>
              </a:rPr>
              <a:t>MONITORING</a:t>
            </a:r>
          </a:p>
        </p:txBody>
      </p:sp>
      <p:sp>
        <p:nvSpPr>
          <p:cNvPr id="50" name="Rectangle 49">
            <a:extLst>
              <a:ext uri="{FF2B5EF4-FFF2-40B4-BE49-F238E27FC236}">
                <a16:creationId xmlns:a16="http://schemas.microsoft.com/office/drawing/2014/main" id="{2671B03A-81D6-478F-BD24-4FBE61123CBB}"/>
              </a:ext>
            </a:extLst>
          </p:cNvPr>
          <p:cNvSpPr/>
          <p:nvPr/>
        </p:nvSpPr>
        <p:spPr bwMode="auto">
          <a:xfrm>
            <a:off x="9070975" y="4838611"/>
            <a:ext cx="2538413" cy="647920"/>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Integrated </a:t>
            </a:r>
            <a: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platform services </a:t>
            </a:r>
            <a:br>
              <a:rPr kumimoji="0" lang="en-US" sz="12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b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for, management, security, monitoring, and </a:t>
            </a:r>
            <a:r>
              <a:rPr kumimoji="0" lang="en-US" sz="1200" b="0" i="0" u="none" strike="noStrike" kern="1200" cap="none" spc="0" normalizeH="0" baseline="0" noProof="0" dirty="0" err="1">
                <a:ln>
                  <a:noFill/>
                </a:ln>
                <a:gradFill>
                  <a:gsLst>
                    <a:gs pos="2917">
                      <a:prstClr val="black"/>
                    </a:gs>
                    <a:gs pos="30000">
                      <a:prstClr val="black"/>
                    </a:gs>
                  </a:gsLst>
                  <a:lin ang="5400000" scaled="0"/>
                </a:gradFill>
                <a:effectLst/>
                <a:uLnTx/>
                <a:uFillTx/>
                <a:latin typeface="Segoe UI"/>
                <a:ea typeface="+mn-ea"/>
                <a:cs typeface="+mn-cs"/>
              </a:rPr>
              <a:t>metastore</a:t>
            </a:r>
            <a:endPar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CF0E0A25-6A3F-4F14-ACA8-E489033D7762}"/>
              </a:ext>
            </a:extLst>
          </p:cNvPr>
          <p:cNvCxnSpPr>
            <a:cxnSpLocks/>
            <a:endCxn id="50" idx="1"/>
          </p:cNvCxnSpPr>
          <p:nvPr/>
        </p:nvCxnSpPr>
        <p:spPr>
          <a:xfrm>
            <a:off x="8189008" y="4861043"/>
            <a:ext cx="881967" cy="30152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AE5EB2-1FDA-46F8-A22D-C8910947F966}"/>
              </a:ext>
              <a:ext uri="{C183D7F6-B498-43B3-948B-1728B52AA6E4}">
                <adec:decorative xmlns:adec="http://schemas.microsoft.com/office/drawing/2017/decorative" val="1"/>
              </a:ext>
            </a:extLst>
          </p:cNvPr>
          <p:cNvCxnSpPr>
            <a:cxnSpLocks/>
          </p:cNvCxnSpPr>
          <p:nvPr/>
        </p:nvCxnSpPr>
        <p:spPr>
          <a:xfrm>
            <a:off x="1877839" y="2781843"/>
            <a:ext cx="0" cy="2079200"/>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F6DD72-B710-49D1-94A5-A87AE0396FE3}"/>
              </a:ext>
            </a:extLst>
          </p:cNvPr>
          <p:cNvSpPr/>
          <p:nvPr/>
        </p:nvSpPr>
        <p:spPr bwMode="auto">
          <a:xfrm>
            <a:off x="3816117" y="4602301"/>
            <a:ext cx="4213419"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DATA INTEGRATION</a:t>
            </a:r>
          </a:p>
        </p:txBody>
      </p:sp>
      <p:grpSp>
        <p:nvGrpSpPr>
          <p:cNvPr id="54" name="Group 53">
            <a:extLst>
              <a:ext uri="{FF2B5EF4-FFF2-40B4-BE49-F238E27FC236}">
                <a16:creationId xmlns:a16="http://schemas.microsoft.com/office/drawing/2014/main" id="{427BE648-DAF1-4C51-9831-952F9DF49EDF}"/>
              </a:ext>
            </a:extLst>
          </p:cNvPr>
          <p:cNvGrpSpPr/>
          <p:nvPr/>
        </p:nvGrpSpPr>
        <p:grpSpPr>
          <a:xfrm>
            <a:off x="5952629" y="4060181"/>
            <a:ext cx="2076908" cy="490796"/>
            <a:chOff x="5911431" y="4135704"/>
            <a:chExt cx="2076908" cy="490796"/>
          </a:xfrm>
        </p:grpSpPr>
        <p:sp>
          <p:nvSpPr>
            <p:cNvPr id="55" name="Rectangle 54">
              <a:extLst>
                <a:ext uri="{FF2B5EF4-FFF2-40B4-BE49-F238E27FC236}">
                  <a16:creationId xmlns:a16="http://schemas.microsoft.com/office/drawing/2014/main" id="{AC3BB007-AB8E-4A06-9574-2BD3CA50573A}"/>
                </a:ext>
              </a:extLst>
            </p:cNvPr>
            <p:cNvSpPr/>
            <p:nvPr/>
          </p:nvSpPr>
          <p:spPr bwMode="auto">
            <a:xfrm>
              <a:off x="5911431" y="4135704"/>
              <a:ext cx="2076908" cy="49079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6" name="Picture 4">
              <a:extLst>
                <a:ext uri="{FF2B5EF4-FFF2-40B4-BE49-F238E27FC236}">
                  <a16:creationId xmlns:a16="http://schemas.microsoft.com/office/drawing/2014/main" id="{3E0DBEF9-A1CA-4B28-B499-62249BE72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306" y="4221643"/>
              <a:ext cx="594448" cy="309482"/>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a:extLst>
              <a:ext uri="{FF2B5EF4-FFF2-40B4-BE49-F238E27FC236}">
                <a16:creationId xmlns:a16="http://schemas.microsoft.com/office/drawing/2014/main" id="{922C63DC-3060-4300-8BB4-671C252FE040}"/>
              </a:ext>
            </a:extLst>
          </p:cNvPr>
          <p:cNvSpPr/>
          <p:nvPr/>
        </p:nvSpPr>
        <p:spPr bwMode="auto">
          <a:xfrm>
            <a:off x="3816118" y="4062392"/>
            <a:ext cx="2085040" cy="49079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SQL</a:t>
            </a:r>
          </a:p>
        </p:txBody>
      </p:sp>
      <p:sp>
        <p:nvSpPr>
          <p:cNvPr id="58" name="TextBox 57">
            <a:extLst>
              <a:ext uri="{FF2B5EF4-FFF2-40B4-BE49-F238E27FC236}">
                <a16:creationId xmlns:a16="http://schemas.microsoft.com/office/drawing/2014/main" id="{295C5000-8792-4BAB-81C4-8262B78BADEE}"/>
              </a:ext>
            </a:extLst>
          </p:cNvPr>
          <p:cNvSpPr txBox="1"/>
          <p:nvPr/>
        </p:nvSpPr>
        <p:spPr>
          <a:xfrm>
            <a:off x="3816117" y="3856987"/>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Analytics Runtimes</a:t>
            </a:r>
          </a:p>
        </p:txBody>
      </p:sp>
      <p:sp>
        <p:nvSpPr>
          <p:cNvPr id="59" name="Rectangle 58">
            <a:extLst>
              <a:ext uri="{FF2B5EF4-FFF2-40B4-BE49-F238E27FC236}">
                <a16:creationId xmlns:a16="http://schemas.microsoft.com/office/drawing/2014/main" id="{49223E51-AF5A-4394-9724-724B4EE7B46E}"/>
              </a:ext>
            </a:extLst>
          </p:cNvPr>
          <p:cNvSpPr/>
          <p:nvPr/>
        </p:nvSpPr>
        <p:spPr bwMode="auto">
          <a:xfrm>
            <a:off x="9070975" y="3128453"/>
            <a:ext cx="2538413" cy="1619128"/>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Integrated analytics runtimes available provisioned and serverless on-demand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SQL Analytics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offering T-SQL for batch, streaming and interactive processing</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Spark</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for big data processing with Python, Scala, R and .NET</a:t>
            </a:r>
          </a:p>
        </p:txBody>
      </p:sp>
      <p:cxnSp>
        <p:nvCxnSpPr>
          <p:cNvPr id="60" name="Straight Connector 59">
            <a:extLst>
              <a:ext uri="{FF2B5EF4-FFF2-40B4-BE49-F238E27FC236}">
                <a16:creationId xmlns:a16="http://schemas.microsoft.com/office/drawing/2014/main" id="{A045CDCF-C358-41C3-A628-9F37A5C58049}"/>
              </a:ext>
            </a:extLst>
          </p:cNvPr>
          <p:cNvCxnSpPr>
            <a:cxnSpLocks/>
            <a:endCxn id="59" idx="1"/>
          </p:cNvCxnSpPr>
          <p:nvPr/>
        </p:nvCxnSpPr>
        <p:spPr>
          <a:xfrm flipV="1">
            <a:off x="7818783" y="3938017"/>
            <a:ext cx="1252192" cy="415322"/>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9CA8C01-9D65-43CE-9E9D-AC7F86F522A8}"/>
              </a:ext>
            </a:extLst>
          </p:cNvPr>
          <p:cNvSpPr/>
          <p:nvPr/>
        </p:nvSpPr>
        <p:spPr bwMode="auto">
          <a:xfrm>
            <a:off x="3816118" y="3494173"/>
            <a:ext cx="208504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PROVISIONED</a:t>
            </a:r>
          </a:p>
        </p:txBody>
      </p:sp>
      <p:sp>
        <p:nvSpPr>
          <p:cNvPr id="62" name="Rectangle 61">
            <a:extLst>
              <a:ext uri="{FF2B5EF4-FFF2-40B4-BE49-F238E27FC236}">
                <a16:creationId xmlns:a16="http://schemas.microsoft.com/office/drawing/2014/main" id="{098A2E19-8A08-4B94-8974-15F1264A3606}"/>
              </a:ext>
            </a:extLst>
          </p:cNvPr>
          <p:cNvSpPr/>
          <p:nvPr/>
        </p:nvSpPr>
        <p:spPr bwMode="auto">
          <a:xfrm>
            <a:off x="5952628" y="3494173"/>
            <a:ext cx="2076908" cy="25874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ON-DEMAND</a:t>
            </a:r>
          </a:p>
        </p:txBody>
      </p:sp>
      <p:sp>
        <p:nvSpPr>
          <p:cNvPr id="63" name="TextBox 62">
            <a:extLst>
              <a:ext uri="{FF2B5EF4-FFF2-40B4-BE49-F238E27FC236}">
                <a16:creationId xmlns:a16="http://schemas.microsoft.com/office/drawing/2014/main" id="{B64F9498-F3A5-4BD4-856A-82B4BDE1A214}"/>
              </a:ext>
            </a:extLst>
          </p:cNvPr>
          <p:cNvSpPr txBox="1"/>
          <p:nvPr/>
        </p:nvSpPr>
        <p:spPr>
          <a:xfrm>
            <a:off x="3816117" y="3300623"/>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Form Factors</a:t>
            </a:r>
          </a:p>
        </p:txBody>
      </p:sp>
      <p:sp>
        <p:nvSpPr>
          <p:cNvPr id="64" name="Rectangle 63">
            <a:extLst>
              <a:ext uri="{FF2B5EF4-FFF2-40B4-BE49-F238E27FC236}">
                <a16:creationId xmlns:a16="http://schemas.microsoft.com/office/drawing/2014/main" id="{9C6A3698-44F0-4A60-AF21-9869FA9D60D6}"/>
              </a:ext>
            </a:extLst>
          </p:cNvPr>
          <p:cNvSpPr/>
          <p:nvPr/>
        </p:nvSpPr>
        <p:spPr bwMode="auto">
          <a:xfrm>
            <a:off x="3816118"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SQL</a:t>
            </a:r>
          </a:p>
        </p:txBody>
      </p:sp>
      <p:sp>
        <p:nvSpPr>
          <p:cNvPr id="65" name="TextBox 64">
            <a:extLst>
              <a:ext uri="{FF2B5EF4-FFF2-40B4-BE49-F238E27FC236}">
                <a16:creationId xmlns:a16="http://schemas.microsoft.com/office/drawing/2014/main" id="{734526D6-FE7E-4F96-A661-C41872D8932E}"/>
              </a:ext>
            </a:extLst>
          </p:cNvPr>
          <p:cNvSpPr txBox="1"/>
          <p:nvPr/>
        </p:nvSpPr>
        <p:spPr>
          <a:xfrm>
            <a:off x="3816117" y="2760004"/>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Languages</a:t>
            </a:r>
          </a:p>
        </p:txBody>
      </p:sp>
      <p:sp>
        <p:nvSpPr>
          <p:cNvPr id="66" name="Rectangle 65">
            <a:extLst>
              <a:ext uri="{FF2B5EF4-FFF2-40B4-BE49-F238E27FC236}">
                <a16:creationId xmlns:a16="http://schemas.microsoft.com/office/drawing/2014/main" id="{9EB32D62-8B35-4F1E-9613-55EFA5CC52A9}"/>
              </a:ext>
            </a:extLst>
          </p:cNvPr>
          <p:cNvSpPr/>
          <p:nvPr/>
        </p:nvSpPr>
        <p:spPr bwMode="auto">
          <a:xfrm>
            <a:off x="4526896"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Python</a:t>
            </a:r>
          </a:p>
        </p:txBody>
      </p:sp>
      <p:sp>
        <p:nvSpPr>
          <p:cNvPr id="67" name="Rectangle 66">
            <a:extLst>
              <a:ext uri="{FF2B5EF4-FFF2-40B4-BE49-F238E27FC236}">
                <a16:creationId xmlns:a16="http://schemas.microsoft.com/office/drawing/2014/main" id="{C977EB28-CB90-43A3-B1FE-73402A86728B}"/>
              </a:ext>
            </a:extLst>
          </p:cNvPr>
          <p:cNvSpPr/>
          <p:nvPr/>
        </p:nvSpPr>
        <p:spPr bwMode="auto">
          <a:xfrm>
            <a:off x="5239762"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.NET</a:t>
            </a:r>
          </a:p>
        </p:txBody>
      </p:sp>
      <p:sp>
        <p:nvSpPr>
          <p:cNvPr id="68" name="Rectangle 67">
            <a:extLst>
              <a:ext uri="{FF2B5EF4-FFF2-40B4-BE49-F238E27FC236}">
                <a16:creationId xmlns:a16="http://schemas.microsoft.com/office/drawing/2014/main" id="{8661F14E-5C68-4FC1-BE09-29CB29AA6C3C}"/>
              </a:ext>
            </a:extLst>
          </p:cNvPr>
          <p:cNvSpPr/>
          <p:nvPr/>
        </p:nvSpPr>
        <p:spPr bwMode="auto">
          <a:xfrm>
            <a:off x="5952628"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Java</a:t>
            </a:r>
          </a:p>
        </p:txBody>
      </p:sp>
      <p:sp>
        <p:nvSpPr>
          <p:cNvPr id="69" name="Rectangle 68">
            <a:extLst>
              <a:ext uri="{FF2B5EF4-FFF2-40B4-BE49-F238E27FC236}">
                <a16:creationId xmlns:a16="http://schemas.microsoft.com/office/drawing/2014/main" id="{B19BB60F-986C-417F-A157-2347EA8F173E}"/>
              </a:ext>
            </a:extLst>
          </p:cNvPr>
          <p:cNvSpPr/>
          <p:nvPr/>
        </p:nvSpPr>
        <p:spPr bwMode="auto">
          <a:xfrm>
            <a:off x="6665494"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Scala</a:t>
            </a:r>
          </a:p>
        </p:txBody>
      </p:sp>
      <p:sp>
        <p:nvSpPr>
          <p:cNvPr id="70" name="Rectangle 69">
            <a:extLst>
              <a:ext uri="{FF2B5EF4-FFF2-40B4-BE49-F238E27FC236}">
                <a16:creationId xmlns:a16="http://schemas.microsoft.com/office/drawing/2014/main" id="{963039AD-E708-4840-8BF9-8F0F23298DB6}"/>
              </a:ext>
            </a:extLst>
          </p:cNvPr>
          <p:cNvSpPr/>
          <p:nvPr/>
        </p:nvSpPr>
        <p:spPr bwMode="auto">
          <a:xfrm>
            <a:off x="7368140"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R</a:t>
            </a:r>
          </a:p>
        </p:txBody>
      </p:sp>
      <p:cxnSp>
        <p:nvCxnSpPr>
          <p:cNvPr id="71" name="Straight Connector 70">
            <a:extLst>
              <a:ext uri="{FF2B5EF4-FFF2-40B4-BE49-F238E27FC236}">
                <a16:creationId xmlns:a16="http://schemas.microsoft.com/office/drawing/2014/main" id="{78950CC2-CDBF-4D29-B705-517C66A6DEEB}"/>
              </a:ext>
            </a:extLst>
          </p:cNvPr>
          <p:cNvCxnSpPr>
            <a:cxnSpLocks/>
            <a:endCxn id="72" idx="1"/>
          </p:cNvCxnSpPr>
          <p:nvPr/>
        </p:nvCxnSpPr>
        <p:spPr>
          <a:xfrm flipV="1">
            <a:off x="8189008" y="2793344"/>
            <a:ext cx="881967" cy="28384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339F9E20-A3E4-44A4-A338-008632A30E22}"/>
              </a:ext>
            </a:extLst>
          </p:cNvPr>
          <p:cNvSpPr/>
          <p:nvPr/>
        </p:nvSpPr>
        <p:spPr bwMode="auto">
          <a:xfrm>
            <a:off x="9070975" y="2554268"/>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Multiple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languages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suited to different analytics workloads</a:t>
            </a:r>
            <a:endPar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sp>
        <p:nvSpPr>
          <p:cNvPr id="73" name="Rectangle 72">
            <a:extLst>
              <a:ext uri="{FF2B5EF4-FFF2-40B4-BE49-F238E27FC236}">
                <a16:creationId xmlns:a16="http://schemas.microsoft.com/office/drawing/2014/main" id="{F49EEA15-32AB-4B0F-9706-7911CBF9345C}"/>
              </a:ext>
            </a:extLst>
          </p:cNvPr>
          <p:cNvSpPr/>
          <p:nvPr/>
        </p:nvSpPr>
        <p:spPr bwMode="auto">
          <a:xfrm>
            <a:off x="892021" y="2165340"/>
            <a:ext cx="7428235" cy="386241"/>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Experience</a:t>
            </a:r>
          </a:p>
        </p:txBody>
      </p:sp>
      <p:sp>
        <p:nvSpPr>
          <p:cNvPr id="74" name="TextBox 4">
            <a:extLst>
              <a:ext uri="{FF2B5EF4-FFF2-40B4-BE49-F238E27FC236}">
                <a16:creationId xmlns:a16="http://schemas.microsoft.com/office/drawing/2014/main" id="{C42E5283-ADAA-4C97-908E-9F6713B36689}"/>
              </a:ext>
            </a:extLst>
          </p:cNvPr>
          <p:cNvSpPr txBox="1"/>
          <p:nvPr/>
        </p:nvSpPr>
        <p:spPr>
          <a:xfrm>
            <a:off x="3816117" y="2238678"/>
            <a:ext cx="1962874" cy="21781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3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Synapse Analytics Studio</a:t>
            </a:r>
          </a:p>
        </p:txBody>
      </p:sp>
      <p:cxnSp>
        <p:nvCxnSpPr>
          <p:cNvPr id="75" name="Straight Connector 74">
            <a:extLst>
              <a:ext uri="{FF2B5EF4-FFF2-40B4-BE49-F238E27FC236}">
                <a16:creationId xmlns:a16="http://schemas.microsoft.com/office/drawing/2014/main" id="{43794DA4-5102-4CD6-96B5-A8D7E9ACD050}"/>
              </a:ext>
            </a:extLst>
          </p:cNvPr>
          <p:cNvCxnSpPr>
            <a:cxnSpLocks/>
            <a:endCxn id="76" idx="1"/>
          </p:cNvCxnSpPr>
          <p:nvPr/>
        </p:nvCxnSpPr>
        <p:spPr>
          <a:xfrm flipV="1">
            <a:off x="8189008" y="2227973"/>
            <a:ext cx="881967" cy="150381"/>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78CFE44-DCCE-4D93-915F-883EDFFB6216}"/>
              </a:ext>
            </a:extLst>
          </p:cNvPr>
          <p:cNvSpPr/>
          <p:nvPr/>
        </p:nvSpPr>
        <p:spPr bwMode="auto">
          <a:xfrm>
            <a:off x="9070975" y="1988897"/>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SaaS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developer experiences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code free and code first</a:t>
            </a:r>
            <a:endParaRPr kumimoji="0" lang="en-US" sz="24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77" name="Straight Connector 76">
            <a:extLst>
              <a:ext uri="{FF2B5EF4-FFF2-40B4-BE49-F238E27FC236}">
                <a16:creationId xmlns:a16="http://schemas.microsoft.com/office/drawing/2014/main" id="{56995DF9-D656-4DE0-BDF7-692A2FD26A0B}"/>
              </a:ext>
              <a:ext uri="{C183D7F6-B498-43B3-948B-1728B52AA6E4}">
                <adec:decorative xmlns:adec="http://schemas.microsoft.com/office/drawing/2017/decorative" val="1"/>
              </a:ext>
            </a:extLst>
          </p:cNvPr>
          <p:cNvCxnSpPr>
            <a:cxnSpLocks/>
          </p:cNvCxnSpPr>
          <p:nvPr/>
        </p:nvCxnSpPr>
        <p:spPr>
          <a:xfrm>
            <a:off x="1877839" y="2257467"/>
            <a:ext cx="0" cy="228371"/>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8" name="TextBox 4">
            <a:extLst>
              <a:ext uri="{FF2B5EF4-FFF2-40B4-BE49-F238E27FC236}">
                <a16:creationId xmlns:a16="http://schemas.microsoft.com/office/drawing/2014/main" id="{D1DCCB60-6ECC-4659-9D23-B522271D68F8}"/>
              </a:ext>
            </a:extLst>
          </p:cNvPr>
          <p:cNvSpPr txBox="1"/>
          <p:nvPr/>
        </p:nvSpPr>
        <p:spPr>
          <a:xfrm>
            <a:off x="3814170" y="1558439"/>
            <a:ext cx="4090536" cy="38741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70C3"/>
                </a:solidFill>
                <a:effectLst/>
                <a:uLnTx/>
                <a:uFillTx/>
                <a:latin typeface="Segoe UI Semibold"/>
                <a:ea typeface="+mn-ea"/>
                <a:cs typeface="+mn-cs"/>
              </a:rPr>
              <a:t>Artificial Intelligence / Machine Learning / Internet of Things</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70C3"/>
                </a:solidFill>
                <a:effectLst/>
                <a:uLnTx/>
                <a:uFillTx/>
                <a:latin typeface="Segoe UI Semibold"/>
                <a:ea typeface="+mn-ea"/>
                <a:cs typeface="+mn-cs"/>
              </a:rPr>
              <a:t>Intelligent Apps / Business Intelligence</a:t>
            </a:r>
          </a:p>
        </p:txBody>
      </p:sp>
      <p:sp>
        <p:nvSpPr>
          <p:cNvPr id="79" name="Rectangle 78">
            <a:extLst>
              <a:ext uri="{FF2B5EF4-FFF2-40B4-BE49-F238E27FC236}">
                <a16:creationId xmlns:a16="http://schemas.microsoft.com/office/drawing/2014/main" id="{CB424E2C-F29B-4D82-83BA-BA7878441F1C}"/>
              </a:ext>
            </a:extLst>
          </p:cNvPr>
          <p:cNvSpPr/>
          <p:nvPr/>
        </p:nvSpPr>
        <p:spPr bwMode="auto">
          <a:xfrm>
            <a:off x="9070975" y="1440811"/>
            <a:ext cx="2538413" cy="455537"/>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Designed for analytics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workloads at any scale</a:t>
            </a:r>
            <a:endParaRPr kumimoji="0" lang="en-US" sz="24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80" name="Straight Connector 79">
            <a:extLst>
              <a:ext uri="{FF2B5EF4-FFF2-40B4-BE49-F238E27FC236}">
                <a16:creationId xmlns:a16="http://schemas.microsoft.com/office/drawing/2014/main" id="{300F791C-19BC-4423-B30C-BCF87167F5F8}"/>
              </a:ext>
            </a:extLst>
          </p:cNvPr>
          <p:cNvCxnSpPr>
            <a:cxnSpLocks/>
            <a:endCxn id="79" idx="1"/>
          </p:cNvCxnSpPr>
          <p:nvPr/>
        </p:nvCxnSpPr>
        <p:spPr>
          <a:xfrm>
            <a:off x="8427197" y="1664937"/>
            <a:ext cx="643778" cy="3643"/>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677DF5E-6766-4A6A-9F68-B1B9F2645E3E}"/>
              </a:ext>
            </a:extLst>
          </p:cNvPr>
          <p:cNvSpPr/>
          <p:nvPr/>
        </p:nvSpPr>
        <p:spPr bwMode="auto">
          <a:xfrm>
            <a:off x="2088114" y="4424534"/>
            <a:ext cx="1612367"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METASTORE</a:t>
            </a:r>
          </a:p>
        </p:txBody>
      </p:sp>
      <p:sp>
        <p:nvSpPr>
          <p:cNvPr id="82" name="Rectangle 81">
            <a:extLst>
              <a:ext uri="{FF2B5EF4-FFF2-40B4-BE49-F238E27FC236}">
                <a16:creationId xmlns:a16="http://schemas.microsoft.com/office/drawing/2014/main" id="{D88D7BB1-BDF8-4775-AA26-B0590A51F615}"/>
              </a:ext>
            </a:extLst>
          </p:cNvPr>
          <p:cNvSpPr/>
          <p:nvPr/>
        </p:nvSpPr>
        <p:spPr bwMode="auto">
          <a:xfrm>
            <a:off x="2088114" y="3331416"/>
            <a:ext cx="1612366" cy="4304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SECURITY</a:t>
            </a:r>
          </a:p>
        </p:txBody>
      </p:sp>
      <p:sp>
        <p:nvSpPr>
          <p:cNvPr id="83" name="Rectangle 82">
            <a:extLst>
              <a:ext uri="{FF2B5EF4-FFF2-40B4-BE49-F238E27FC236}">
                <a16:creationId xmlns:a16="http://schemas.microsoft.com/office/drawing/2014/main" id="{136D8A84-F510-4C10-94A5-7D017C5C9E26}"/>
              </a:ext>
            </a:extLst>
          </p:cNvPr>
          <p:cNvSpPr/>
          <p:nvPr/>
        </p:nvSpPr>
        <p:spPr bwMode="auto">
          <a:xfrm>
            <a:off x="2088114" y="2781843"/>
            <a:ext cx="1612366"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MANAGEMENT</a:t>
            </a:r>
          </a:p>
        </p:txBody>
      </p:sp>
      <p:sp>
        <p:nvSpPr>
          <p:cNvPr id="84" name="Rectangle 83">
            <a:extLst>
              <a:ext uri="{FF2B5EF4-FFF2-40B4-BE49-F238E27FC236}">
                <a16:creationId xmlns:a16="http://schemas.microsoft.com/office/drawing/2014/main" id="{0C0020B8-A67A-4478-8823-22B9CB98F106}"/>
              </a:ext>
            </a:extLst>
          </p:cNvPr>
          <p:cNvSpPr/>
          <p:nvPr/>
        </p:nvSpPr>
        <p:spPr bwMode="auto">
          <a:xfrm>
            <a:off x="2088114" y="3874962"/>
            <a:ext cx="1612366"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MONITORING</a:t>
            </a:r>
          </a:p>
        </p:txBody>
      </p:sp>
    </p:spTree>
    <p:extLst>
      <p:ext uri="{BB962C8B-B14F-4D97-AF65-F5344CB8AC3E}">
        <p14:creationId xmlns:p14="http://schemas.microsoft.com/office/powerpoint/2010/main" val="345671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200"/>
                                        <p:tgtEl>
                                          <p:spTgt spid="48"/>
                                        </p:tgtEl>
                                      </p:cBhvr>
                                    </p:animEffect>
                                  </p:childTnLst>
                                </p:cTn>
                              </p:par>
                            </p:childTnLst>
                          </p:cTn>
                        </p:par>
                        <p:par>
                          <p:cTn id="32" fill="hold">
                            <p:stCondLst>
                              <p:cond delay="200"/>
                            </p:stCondLst>
                            <p:childTnLst>
                              <p:par>
                                <p:cTn id="33" presetID="10" presetClass="entr" presetSubtype="0" fill="hold" grpId="0" nodeType="afterEffect">
                                  <p:stCondLst>
                                    <p:cond delay="20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00"/>
                                        <p:tgtEl>
                                          <p:spTgt spid="47"/>
                                        </p:tgtEl>
                                      </p:cBhvr>
                                    </p:animEffect>
                                  </p:childTnLst>
                                </p:cTn>
                              </p:par>
                            </p:childTnLst>
                          </p:cTn>
                        </p:par>
                        <p:par>
                          <p:cTn id="36" fill="hold">
                            <p:stCondLst>
                              <p:cond delay="600"/>
                            </p:stCondLst>
                            <p:childTnLst>
                              <p:par>
                                <p:cTn id="37" presetID="10" presetClass="entr" presetSubtype="0" fill="hold" grpId="0" nodeType="afterEffect">
                                  <p:stCondLst>
                                    <p:cond delay="20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200"/>
                                        <p:tgtEl>
                                          <p:spTgt spid="49"/>
                                        </p:tgtEl>
                                      </p:cBhvr>
                                    </p:animEffect>
                                  </p:childTnLst>
                                </p:cTn>
                              </p:par>
                            </p:childTnLst>
                          </p:cTn>
                        </p:par>
                        <p:par>
                          <p:cTn id="40" fill="hold">
                            <p:stCondLst>
                              <p:cond delay="1000"/>
                            </p:stCondLst>
                            <p:childTnLst>
                              <p:par>
                                <p:cTn id="41" presetID="10" presetClass="entr" presetSubtype="0" fill="hold" grpId="0" nodeType="afterEffect">
                                  <p:stCondLst>
                                    <p:cond delay="20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200"/>
                                        <p:tgtEl>
                                          <p:spTgt spid="46"/>
                                        </p:tgtEl>
                                      </p:cBhvr>
                                    </p:animEffect>
                                  </p:childTnLst>
                                </p:cTn>
                              </p:par>
                              <p:par>
                                <p:cTn id="44" presetID="16" presetClass="entr" presetSubtype="42"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arn(outHorizontal)">
                                      <p:cBhvr>
                                        <p:cTn id="46" dur="500"/>
                                        <p:tgtEl>
                                          <p:spTgt spid="52"/>
                                        </p:tgtEl>
                                      </p:cBhvr>
                                    </p:animEffect>
                                  </p:childTnLst>
                                </p:cTn>
                              </p:par>
                            </p:childTnLst>
                          </p:cTn>
                        </p:par>
                        <p:par>
                          <p:cTn id="47" fill="hold">
                            <p:stCondLst>
                              <p:cond delay="1500"/>
                            </p:stCondLst>
                            <p:childTnLst>
                              <p:par>
                                <p:cTn id="48" presetID="10" presetClass="entr" presetSubtype="0" fill="hold" grpId="0" nodeType="afterEffect">
                                  <p:stCondLst>
                                    <p:cond delay="70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nodeType="withEffect">
                                  <p:stCondLst>
                                    <p:cond delay="7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400"/>
                                        <p:tgtEl>
                                          <p:spTgt spid="57"/>
                                        </p:tgtEl>
                                      </p:cBhvr>
                                    </p:animEffect>
                                  </p:childTnLst>
                                </p:cTn>
                              </p:par>
                            </p:childTnLst>
                          </p:cTn>
                        </p:par>
                        <p:par>
                          <p:cTn id="68" fill="hold">
                            <p:stCondLst>
                              <p:cond delay="900"/>
                            </p:stCondLst>
                            <p:childTnLst>
                              <p:par>
                                <p:cTn id="69" presetID="10" presetClass="entr" presetSubtype="0" fill="hold" nodeType="afterEffect">
                                  <p:stCondLst>
                                    <p:cond delay="20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400"/>
                                        <p:tgtEl>
                                          <p:spTgt spid="54"/>
                                        </p:tgtEl>
                                      </p:cBhvr>
                                    </p:animEffect>
                                  </p:childTnLst>
                                </p:cTn>
                              </p:par>
                            </p:childTnLst>
                          </p:cTn>
                        </p:par>
                        <p:par>
                          <p:cTn id="72" fill="hold">
                            <p:stCondLst>
                              <p:cond delay="1500"/>
                            </p:stCondLst>
                            <p:childTnLst>
                              <p:par>
                                <p:cTn id="73" presetID="10" presetClass="entr" presetSubtype="0" fill="hold" grpId="0" nodeType="afterEffect">
                                  <p:stCondLst>
                                    <p:cond delay="30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200"/>
                                        <p:tgtEl>
                                          <p:spTgt spid="59"/>
                                        </p:tgtEl>
                                      </p:cBhvr>
                                    </p:animEffect>
                                  </p:childTnLst>
                                </p:cTn>
                              </p:par>
                              <p:par>
                                <p:cTn id="76" presetID="10" presetClass="entr" presetSubtype="0" fill="hold" nodeType="withEffect">
                                  <p:stCondLst>
                                    <p:cond delay="30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2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400"/>
                                        <p:tgtEl>
                                          <p:spTgt spid="61"/>
                                        </p:tgtEl>
                                      </p:cBhvr>
                                    </p:animEffect>
                                  </p:childTnLst>
                                </p:cTn>
                              </p:par>
                            </p:childTnLst>
                          </p:cTn>
                        </p:par>
                        <p:par>
                          <p:cTn id="88" fill="hold">
                            <p:stCondLst>
                              <p:cond delay="900"/>
                            </p:stCondLst>
                            <p:childTnLst>
                              <p:par>
                                <p:cTn id="89" presetID="10" presetClass="entr" presetSubtype="0" fill="hold" grpId="0" nodeType="afterEffect">
                                  <p:stCondLst>
                                    <p:cond delay="20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40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400"/>
                                        <p:tgtEl>
                                          <p:spTgt spid="64"/>
                                        </p:tgtEl>
                                      </p:cBhvr>
                                    </p:animEffect>
                                  </p:childTnLst>
                                </p:cTn>
                              </p:par>
                            </p:childTnLst>
                          </p:cTn>
                        </p:par>
                        <p:par>
                          <p:cTn id="101" fill="hold">
                            <p:stCondLst>
                              <p:cond delay="900"/>
                            </p:stCondLst>
                            <p:childTnLst>
                              <p:par>
                                <p:cTn id="102" presetID="10" presetClass="entr" presetSubtype="0" fill="hold" grpId="0"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400"/>
                                        <p:tgtEl>
                                          <p:spTgt spid="66"/>
                                        </p:tgtEl>
                                      </p:cBhvr>
                                    </p:animEffect>
                                  </p:childTnLst>
                                </p:cTn>
                              </p:par>
                            </p:childTnLst>
                          </p:cTn>
                        </p:par>
                        <p:par>
                          <p:cTn id="105" fill="hold">
                            <p:stCondLst>
                              <p:cond delay="1300"/>
                            </p:stCondLst>
                            <p:childTnLst>
                              <p:par>
                                <p:cTn id="106" presetID="10" presetClass="entr" presetSubtype="0"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400"/>
                                        <p:tgtEl>
                                          <p:spTgt spid="67"/>
                                        </p:tgtEl>
                                      </p:cBhvr>
                                    </p:animEffect>
                                  </p:childTnLst>
                                </p:cTn>
                              </p:par>
                            </p:childTnLst>
                          </p:cTn>
                        </p:par>
                        <p:par>
                          <p:cTn id="109" fill="hold">
                            <p:stCondLst>
                              <p:cond delay="1700"/>
                            </p:stCondLst>
                            <p:childTnLst>
                              <p:par>
                                <p:cTn id="110" presetID="10" presetClass="entr" presetSubtype="0" fill="hold" grpId="0"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400"/>
                                        <p:tgtEl>
                                          <p:spTgt spid="68"/>
                                        </p:tgtEl>
                                      </p:cBhvr>
                                    </p:animEffect>
                                  </p:childTnLst>
                                </p:cTn>
                              </p:par>
                            </p:childTnLst>
                          </p:cTn>
                        </p:par>
                        <p:par>
                          <p:cTn id="113" fill="hold">
                            <p:stCondLst>
                              <p:cond delay="2100"/>
                            </p:stCondLst>
                            <p:childTnLst>
                              <p:par>
                                <p:cTn id="114" presetID="10" presetClass="entr" presetSubtype="0" fill="hold" grpId="0" nodeType="after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fade">
                                      <p:cBhvr>
                                        <p:cTn id="116" dur="400"/>
                                        <p:tgtEl>
                                          <p:spTgt spid="69"/>
                                        </p:tgtEl>
                                      </p:cBhvr>
                                    </p:animEffect>
                                  </p:childTnLst>
                                </p:cTn>
                              </p:par>
                            </p:childTnLst>
                          </p:cTn>
                        </p:par>
                        <p:par>
                          <p:cTn id="117" fill="hold">
                            <p:stCondLst>
                              <p:cond delay="2500"/>
                            </p:stCondLst>
                            <p:childTnLst>
                              <p:par>
                                <p:cTn id="118" presetID="10" presetClass="entr" presetSubtype="0" fill="hold" grpId="0" nodeType="after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fade">
                                      <p:cBhvr>
                                        <p:cTn id="120" dur="400"/>
                                        <p:tgtEl>
                                          <p:spTgt spid="70"/>
                                        </p:tgtEl>
                                      </p:cBhvr>
                                    </p:animEffect>
                                  </p:childTnLst>
                                </p:cTn>
                              </p:par>
                            </p:childTnLst>
                          </p:cTn>
                        </p:par>
                        <p:par>
                          <p:cTn id="121" fill="hold">
                            <p:stCondLst>
                              <p:cond delay="2900"/>
                            </p:stCondLst>
                            <p:childTnLst>
                              <p:par>
                                <p:cTn id="122" presetID="10" presetClass="entr" presetSubtype="0" fill="hold" grpId="0" nodeType="afterEffect">
                                  <p:stCondLst>
                                    <p:cond delay="200"/>
                                  </p:stCondLst>
                                  <p:childTnLst>
                                    <p:set>
                                      <p:cBhvr>
                                        <p:cTn id="123" dur="1" fill="hold">
                                          <p:stCondLst>
                                            <p:cond delay="0"/>
                                          </p:stCondLst>
                                        </p:cTn>
                                        <p:tgtEl>
                                          <p:spTgt spid="72"/>
                                        </p:tgtEl>
                                        <p:attrNameLst>
                                          <p:attrName>style.visibility</p:attrName>
                                        </p:attrNameLst>
                                      </p:cBhvr>
                                      <p:to>
                                        <p:strVal val="visible"/>
                                      </p:to>
                                    </p:set>
                                    <p:animEffect transition="in" filter="fade">
                                      <p:cBhvr>
                                        <p:cTn id="124" dur="200"/>
                                        <p:tgtEl>
                                          <p:spTgt spid="72"/>
                                        </p:tgtEl>
                                      </p:cBhvr>
                                    </p:animEffect>
                                  </p:childTnLst>
                                </p:cTn>
                              </p:par>
                              <p:par>
                                <p:cTn id="125" presetID="10" presetClass="entr" presetSubtype="0" fill="hold"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2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fade">
                                      <p:cBhvr>
                                        <p:cTn id="132" dur="500"/>
                                        <p:tgtEl>
                                          <p:spTgt spid="73"/>
                                        </p:tgtEl>
                                      </p:cBhvr>
                                    </p:animEffect>
                                  </p:childTnLst>
                                </p:cTn>
                              </p:par>
                              <p:par>
                                <p:cTn id="133" presetID="16" presetClass="entr" presetSubtype="42" fill="hold" nodeType="withEffect">
                                  <p:stCondLst>
                                    <p:cond delay="0"/>
                                  </p:stCondLst>
                                  <p:childTnLst>
                                    <p:set>
                                      <p:cBhvr>
                                        <p:cTn id="134" dur="1" fill="hold">
                                          <p:stCondLst>
                                            <p:cond delay="0"/>
                                          </p:stCondLst>
                                        </p:cTn>
                                        <p:tgtEl>
                                          <p:spTgt spid="77"/>
                                        </p:tgtEl>
                                        <p:attrNameLst>
                                          <p:attrName>style.visibility</p:attrName>
                                        </p:attrNameLst>
                                      </p:cBhvr>
                                      <p:to>
                                        <p:strVal val="visible"/>
                                      </p:to>
                                    </p:set>
                                    <p:animEffect transition="in" filter="barn(outHorizontal)">
                                      <p:cBhvr>
                                        <p:cTn id="135" dur="500"/>
                                        <p:tgtEl>
                                          <p:spTgt spid="77"/>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childTnLst>
                          </p:cTn>
                        </p:par>
                        <p:par>
                          <p:cTn id="140" fill="hold">
                            <p:stCondLst>
                              <p:cond delay="1000"/>
                            </p:stCondLst>
                            <p:childTnLst>
                              <p:par>
                                <p:cTn id="141" presetID="10" presetClass="entr" presetSubtype="0" fill="hold" grpId="0" nodeType="afterEffect">
                                  <p:stCondLst>
                                    <p:cond delay="200"/>
                                  </p:stCondLst>
                                  <p:childTnLst>
                                    <p:set>
                                      <p:cBhvr>
                                        <p:cTn id="142" dur="1" fill="hold">
                                          <p:stCondLst>
                                            <p:cond delay="0"/>
                                          </p:stCondLst>
                                        </p:cTn>
                                        <p:tgtEl>
                                          <p:spTgt spid="76"/>
                                        </p:tgtEl>
                                        <p:attrNameLst>
                                          <p:attrName>style.visibility</p:attrName>
                                        </p:attrNameLst>
                                      </p:cBhvr>
                                      <p:to>
                                        <p:strVal val="visible"/>
                                      </p:to>
                                    </p:set>
                                    <p:animEffect transition="in" filter="fade">
                                      <p:cBhvr>
                                        <p:cTn id="143" dur="200"/>
                                        <p:tgtEl>
                                          <p:spTgt spid="76"/>
                                        </p:tgtEl>
                                      </p:cBhvr>
                                    </p:animEffect>
                                  </p:childTnLst>
                                </p:cTn>
                              </p:par>
                              <p:par>
                                <p:cTn id="144" presetID="10" presetClass="entr" presetSubtype="0" fill="hold" nodeType="with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fade">
                                      <p:cBhvr>
                                        <p:cTn id="146" dur="20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fade">
                                      <p:cBhvr>
                                        <p:cTn id="151" dur="500"/>
                                        <p:tgtEl>
                                          <p:spTgt spid="78"/>
                                        </p:tgtEl>
                                      </p:cBhvr>
                                    </p:animEffect>
                                  </p:childTnLst>
                                </p:cTn>
                              </p:par>
                            </p:childTnLst>
                          </p:cTn>
                        </p:par>
                        <p:par>
                          <p:cTn id="152" fill="hold">
                            <p:stCondLst>
                              <p:cond delay="500"/>
                            </p:stCondLst>
                            <p:childTnLst>
                              <p:par>
                                <p:cTn id="153" presetID="10" presetClass="entr" presetSubtype="0" fill="hold" grpId="0" nodeType="afterEffect">
                                  <p:stCondLst>
                                    <p:cond delay="500"/>
                                  </p:stCondLst>
                                  <p:childTnLst>
                                    <p:set>
                                      <p:cBhvr>
                                        <p:cTn id="154" dur="1" fill="hold">
                                          <p:stCondLst>
                                            <p:cond delay="0"/>
                                          </p:stCondLst>
                                        </p:cTn>
                                        <p:tgtEl>
                                          <p:spTgt spid="79"/>
                                        </p:tgtEl>
                                        <p:attrNameLst>
                                          <p:attrName>style.visibility</p:attrName>
                                        </p:attrNameLst>
                                      </p:cBhvr>
                                      <p:to>
                                        <p:strVal val="visible"/>
                                      </p:to>
                                    </p:set>
                                    <p:animEffect transition="in" filter="fade">
                                      <p:cBhvr>
                                        <p:cTn id="155" dur="200"/>
                                        <p:tgtEl>
                                          <p:spTgt spid="79"/>
                                        </p:tgtEl>
                                      </p:cBhvr>
                                    </p:animEffect>
                                  </p:childTnLst>
                                </p:cTn>
                              </p:par>
                              <p:par>
                                <p:cTn id="156" presetID="10" presetClass="entr" presetSubtype="0" fill="hold" nodeType="withEffect">
                                  <p:stCondLst>
                                    <p:cond delay="500"/>
                                  </p:stCondLst>
                                  <p:childTnLst>
                                    <p:set>
                                      <p:cBhvr>
                                        <p:cTn id="157" dur="1" fill="hold">
                                          <p:stCondLst>
                                            <p:cond delay="0"/>
                                          </p:stCondLst>
                                        </p:cTn>
                                        <p:tgtEl>
                                          <p:spTgt spid="80"/>
                                        </p:tgtEl>
                                        <p:attrNameLst>
                                          <p:attrName>style.visibility</p:attrName>
                                        </p:attrNameLst>
                                      </p:cBhvr>
                                      <p:to>
                                        <p:strVal val="visible"/>
                                      </p:to>
                                    </p:set>
                                    <p:animEffect transition="in" filter="fade">
                                      <p:cBhvr>
                                        <p:cTn id="158" dur="200"/>
                                        <p:tgtEl>
                                          <p:spTgt spid="80"/>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200"/>
                                        <p:tgtEl>
                                          <p:spTgt spid="83"/>
                                        </p:tgtEl>
                                      </p:cBhvr>
                                    </p:animEffect>
                                  </p:childTnLst>
                                </p:cTn>
                              </p:par>
                            </p:childTnLst>
                          </p:cTn>
                        </p:par>
                        <p:par>
                          <p:cTn id="164" fill="hold">
                            <p:stCondLst>
                              <p:cond delay="200"/>
                            </p:stCondLst>
                            <p:childTnLst>
                              <p:par>
                                <p:cTn id="165" presetID="10" presetClass="entr" presetSubtype="0" fill="hold" grpId="0" nodeType="afterEffect">
                                  <p:stCondLst>
                                    <p:cond delay="200"/>
                                  </p:stCondLst>
                                  <p:childTnLst>
                                    <p:set>
                                      <p:cBhvr>
                                        <p:cTn id="166" dur="1" fill="hold">
                                          <p:stCondLst>
                                            <p:cond delay="0"/>
                                          </p:stCondLst>
                                        </p:cTn>
                                        <p:tgtEl>
                                          <p:spTgt spid="82"/>
                                        </p:tgtEl>
                                        <p:attrNameLst>
                                          <p:attrName>style.visibility</p:attrName>
                                        </p:attrNameLst>
                                      </p:cBhvr>
                                      <p:to>
                                        <p:strVal val="visible"/>
                                      </p:to>
                                    </p:set>
                                    <p:animEffect transition="in" filter="fade">
                                      <p:cBhvr>
                                        <p:cTn id="167" dur="200"/>
                                        <p:tgtEl>
                                          <p:spTgt spid="82"/>
                                        </p:tgtEl>
                                      </p:cBhvr>
                                    </p:animEffect>
                                  </p:childTnLst>
                                </p:cTn>
                              </p:par>
                            </p:childTnLst>
                          </p:cTn>
                        </p:par>
                        <p:par>
                          <p:cTn id="168" fill="hold">
                            <p:stCondLst>
                              <p:cond delay="600"/>
                            </p:stCondLst>
                            <p:childTnLst>
                              <p:par>
                                <p:cTn id="169" presetID="10" presetClass="entr" presetSubtype="0" fill="hold" grpId="0" nodeType="afterEffect">
                                  <p:stCondLst>
                                    <p:cond delay="200"/>
                                  </p:stCondLst>
                                  <p:childTnLst>
                                    <p:set>
                                      <p:cBhvr>
                                        <p:cTn id="170" dur="1" fill="hold">
                                          <p:stCondLst>
                                            <p:cond delay="0"/>
                                          </p:stCondLst>
                                        </p:cTn>
                                        <p:tgtEl>
                                          <p:spTgt spid="84"/>
                                        </p:tgtEl>
                                        <p:attrNameLst>
                                          <p:attrName>style.visibility</p:attrName>
                                        </p:attrNameLst>
                                      </p:cBhvr>
                                      <p:to>
                                        <p:strVal val="visible"/>
                                      </p:to>
                                    </p:set>
                                    <p:animEffect transition="in" filter="fade">
                                      <p:cBhvr>
                                        <p:cTn id="171" dur="200"/>
                                        <p:tgtEl>
                                          <p:spTgt spid="84"/>
                                        </p:tgtEl>
                                      </p:cBhvr>
                                    </p:animEffect>
                                  </p:childTnLst>
                                </p:cTn>
                              </p:par>
                            </p:childTnLst>
                          </p:cTn>
                        </p:par>
                        <p:par>
                          <p:cTn id="172" fill="hold">
                            <p:stCondLst>
                              <p:cond delay="1000"/>
                            </p:stCondLst>
                            <p:childTnLst>
                              <p:par>
                                <p:cTn id="173" presetID="10" presetClass="entr" presetSubtype="0" fill="hold" grpId="0" nodeType="afterEffect">
                                  <p:stCondLst>
                                    <p:cond delay="200"/>
                                  </p:stCondLst>
                                  <p:childTnLst>
                                    <p:set>
                                      <p:cBhvr>
                                        <p:cTn id="174" dur="1" fill="hold">
                                          <p:stCondLst>
                                            <p:cond delay="0"/>
                                          </p:stCondLst>
                                        </p:cTn>
                                        <p:tgtEl>
                                          <p:spTgt spid="81"/>
                                        </p:tgtEl>
                                        <p:attrNameLst>
                                          <p:attrName>style.visibility</p:attrName>
                                        </p:attrNameLst>
                                      </p:cBhvr>
                                      <p:to>
                                        <p:strVal val="visible"/>
                                      </p:to>
                                    </p:set>
                                    <p:animEffect transition="in" filter="fade">
                                      <p:cBhvr>
                                        <p:cTn id="175" dur="2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45" grpId="0" animBg="1"/>
      <p:bldP spid="46" grpId="0" animBg="1"/>
      <p:bldP spid="47" grpId="0" animBg="1"/>
      <p:bldP spid="48" grpId="0" animBg="1"/>
      <p:bldP spid="49" grpId="0" animBg="1"/>
      <p:bldP spid="50" grpId="0" animBg="1"/>
      <p:bldP spid="53" grpId="0" animBg="1"/>
      <p:bldP spid="57" grpId="0" animBg="1"/>
      <p:bldP spid="58" grpId="0"/>
      <p:bldP spid="59" grpId="0" animBg="1"/>
      <p:bldP spid="61" grpId="0" animBg="1"/>
      <p:bldP spid="62" grpId="0" animBg="1"/>
      <p:bldP spid="63" grpId="0"/>
      <p:bldP spid="64" grpId="0" animBg="1"/>
      <p:bldP spid="65" grpId="0"/>
      <p:bldP spid="66" grpId="0" animBg="1"/>
      <p:bldP spid="67" grpId="0" animBg="1"/>
      <p:bldP spid="68" grpId="0" animBg="1"/>
      <p:bldP spid="69" grpId="0" animBg="1"/>
      <p:bldP spid="70" grpId="0" animBg="1"/>
      <p:bldP spid="72" grpId="0" animBg="1"/>
      <p:bldP spid="73" grpId="0" animBg="1"/>
      <p:bldP spid="74" grpId="0"/>
      <p:bldP spid="76" grpId="0" animBg="1"/>
      <p:bldP spid="78" grpId="0"/>
      <p:bldP spid="79" grpId="0" animBg="1"/>
      <p:bldP spid="81" grpId="0" animBg="1"/>
      <p:bldP spid="82" grpId="0" animBg="1"/>
      <p:bldP spid="83" grpId="0" animBg="1"/>
      <p:bldP spid="8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160217CB1834FB6925FC1D478BA75" ma:contentTypeVersion="17" ma:contentTypeDescription="Create a new document." ma:contentTypeScope="" ma:versionID="206a557bf22b70ff37c07168d3af50ca">
  <xsd:schema xmlns:xsd="http://www.w3.org/2001/XMLSchema" xmlns:xs="http://www.w3.org/2001/XMLSchema" xmlns:p="http://schemas.microsoft.com/office/2006/metadata/properties" xmlns:ns1="http://schemas.microsoft.com/sharepoint/v3" xmlns:ns3="f4ecadf2-0028-4762-8f23-a22d271863c4" xmlns:ns4="9748d6c7-182e-446e-be5f-f4ae9abbf204" targetNamespace="http://schemas.microsoft.com/office/2006/metadata/properties" ma:root="true" ma:fieldsID="b96e236e3496d8cfe293828e31c18be6" ns1:_="" ns3:_="" ns4:_="">
    <xsd:import namespace="http://schemas.microsoft.com/sharepoint/v3"/>
    <xsd:import namespace="f4ecadf2-0028-4762-8f23-a22d271863c4"/>
    <xsd:import namespace="9748d6c7-182e-446e-be5f-f4ae9abbf204"/>
    <xsd:element name="properties">
      <xsd:complexType>
        <xsd:sequence>
          <xsd:element name="documentManagement">
            <xsd:complexType>
              <xsd:all>
                <xsd:element ref="ns3:SharedWithUsers" minOccurs="0"/>
                <xsd:element ref="ns3:SharingHintHash" minOccurs="0"/>
                <xsd:element ref="ns3:SharedWithDetails" minOccurs="0"/>
                <xsd:element ref="ns3:LastSharedByUser" minOccurs="0"/>
                <xsd:element ref="ns3:LastSharedByTime" minOccurs="0"/>
                <xsd:element ref="ns4:MediaServiceMetadata" minOccurs="0"/>
                <xsd:element ref="ns4:MediaServiceFastMetadata" minOccurs="0"/>
                <xsd:element ref="ns4:MediaServiceAutoTags" minOccurs="0"/>
                <xsd:element ref="ns1:_ip_UnifiedCompliancePolicyProperties" minOccurs="0"/>
                <xsd:element ref="ns1:_ip_UnifiedCompliancePolicyUIAction" minOccurs="0"/>
                <xsd:element ref="ns4:MediaServiceOCR" minOccurs="0"/>
                <xsd:element ref="ns4:MediaServiceDateTaken" minOccurs="0"/>
                <xsd:element ref="ns4:MediaServiceEventHashCode" minOccurs="0"/>
                <xsd:element ref="ns4:MediaServiceGenerationTim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description="" ma:hidden="true" ma:internalName="_ip_UnifiedCompliancePolicyProperties">
      <xsd:simpleType>
        <xsd:restriction base="dms:Note"/>
      </xsd:simpleType>
    </xsd:element>
    <xsd:element name="_ip_UnifiedCompliancePolicyUIAction" ma:index="17"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ecadf2-0028-4762-8f23-a22d271863c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748d6c7-182e-446e-be5f-f4ae9abbf20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8" nillable="true" ma:displayName="MediaServiceOCR" ma:description=""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false">
      <xsd:simpleType>
        <xsd:restriction base="dms:Note">
          <xsd:maxLength value="255"/>
        </xsd:restriction>
      </xsd:simpleType>
    </xsd:element>
    <xsd:element name="MediaServiceLocation" ma:index="2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748d6c7-182e-446e-be5f-f4ae9abbf204" xsi:nil="true"/>
  </documentManagement>
</p:properties>
</file>

<file path=customXml/itemProps1.xml><?xml version="1.0" encoding="utf-8"?>
<ds:datastoreItem xmlns:ds="http://schemas.openxmlformats.org/officeDocument/2006/customXml" ds:itemID="{394AD895-812F-4FE3-9012-CB1D34C60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4ecadf2-0028-4762-8f23-a22d271863c4"/>
    <ds:schemaRef ds:uri="9748d6c7-182e-446e-be5f-f4ae9abbf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574B8C-56B9-4BBA-A495-53EADF117F39}">
  <ds:schemaRefs>
    <ds:schemaRef ds:uri="http://schemas.microsoft.com/sharepoint/v3/contenttype/forms"/>
  </ds:schemaRefs>
</ds:datastoreItem>
</file>

<file path=customXml/itemProps3.xml><?xml version="1.0" encoding="utf-8"?>
<ds:datastoreItem xmlns:ds="http://schemas.openxmlformats.org/officeDocument/2006/customXml" ds:itemID="{ECFDDA2D-2388-4CD9-B29A-899FAC65C82B}">
  <ds:schemaRefs>
    <ds:schemaRef ds:uri="http://schemas.microsoft.com/office/2006/metadata/properties"/>
    <ds:schemaRef ds:uri="http://schemas.microsoft.com/office/infopath/2007/PartnerControls"/>
    <ds:schemaRef ds:uri="http://schemas.microsoft.com/sharepoint/v3"/>
    <ds:schemaRef ds:uri="9748d6c7-182e-446e-be5f-f4ae9abbf204"/>
  </ds:schemaRefs>
</ds:datastoreItem>
</file>

<file path=docProps/app.xml><?xml version="1.0" encoding="utf-8"?>
<Properties xmlns="http://schemas.openxmlformats.org/officeDocument/2006/extended-properties" xmlns:vt="http://schemas.openxmlformats.org/officeDocument/2006/docPropsVTypes">
  <TotalTime>4</TotalTime>
  <Words>338</Words>
  <Application>Microsoft Office PowerPoint</Application>
  <PresentationFormat>Widescreen</PresentationFormat>
  <Paragraphs>91</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Calibri Light</vt:lpstr>
      <vt:lpstr>Segoe UI</vt:lpstr>
      <vt:lpstr>Segoe UI Light</vt:lpstr>
      <vt:lpstr>Segoe UI Semibold</vt:lpstr>
      <vt:lpstr>Segoe UI Semilight</vt:lpstr>
      <vt:lpstr>Wingdings</vt:lpstr>
      <vt:lpstr>Office Theme</vt:lpstr>
      <vt:lpstr>PowerPoint Presentation</vt:lpstr>
      <vt:lpstr>Real time analytics</vt:lpstr>
      <vt:lpstr>Azure Synapse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Risk</dc:creator>
  <cp:lastModifiedBy>Shane Risk</cp:lastModifiedBy>
  <cp:revision>1</cp:revision>
  <dcterms:created xsi:type="dcterms:W3CDTF">2020-01-25T01:13:14Z</dcterms:created>
  <dcterms:modified xsi:type="dcterms:W3CDTF">2020-01-25T01:17:55Z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shrisk@microsoft.com</vt:lpwstr>
  </property>
  <property fmtid="{D5CDD505-2E9C-101B-9397-08002B2CF9AE}" pid="5" name="MSIP_Label_f42aa342-8706-4288-bd11-ebb85995028c_SetDate">
    <vt:lpwstr>2020-01-25T01:17:05.2974880Z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0fe0216f-3bcd-40df-9531-f90c1e2c9f30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0x0101000A7160217CB1834FB6925FC1D478BA75</vt:lpwstr>
  </property>
</Properties>
</file>