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6" r:id="rId2"/>
    <p:sldId id="258" r:id="rId3"/>
    <p:sldId id="257" r:id="rId4"/>
    <p:sldId id="259" r:id="rId5"/>
    <p:sldId id="260" r:id="rId6"/>
    <p:sldId id="261" r:id="rId7"/>
    <p:sldId id="262" r:id="rId8"/>
    <p:sldId id="263" r:id="rId9"/>
    <p:sldId id="264" r:id="rId10"/>
    <p:sldId id="265" r:id="rId11"/>
    <p:sldId id="266" r:id="rId12"/>
    <p:sldId id="268" r:id="rId13"/>
    <p:sldId id="271" r:id="rId14"/>
    <p:sldId id="27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7" d="100"/>
          <a:sy n="107" d="100"/>
        </p:scale>
        <p:origin x="-84" y="-72"/>
      </p:cViewPr>
      <p:guideLst>
        <p:guide orient="horz" pos="2160"/>
        <p:guide pos="2880"/>
      </p:guideLst>
    </p:cSldViewPr>
  </p:slideViewPr>
  <p:notesTextViewPr>
    <p:cViewPr>
      <p:scale>
        <a:sx n="1" d="1"/>
        <a:sy n="1" d="1"/>
      </p:scale>
      <p:origin x="0" y="0"/>
    </p:cViewPr>
  </p:notesTextViewPr>
  <p:sorterViewPr>
    <p:cViewPr>
      <p:scale>
        <a:sx n="100" d="100"/>
        <a:sy n="100" d="100"/>
      </p:scale>
      <p:origin x="0" y="-243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4A9387-BE17-4EE1-A355-FBD7785AD576}" type="datetimeFigureOut">
              <a:rPr lang="en-US" smtClean="0"/>
              <a:t>5/10/2017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CA48CD-A14A-46EB-9356-CFAB32910261}" type="slidenum">
              <a:rPr lang="en-US" smtClean="0"/>
              <a:t>‹#›</a:t>
            </a:fld>
            <a:endParaRPr lang="en-US" dirty="0"/>
          </a:p>
        </p:txBody>
      </p:sp>
    </p:spTree>
    <p:extLst>
      <p:ext uri="{BB962C8B-B14F-4D97-AF65-F5344CB8AC3E}">
        <p14:creationId xmlns:p14="http://schemas.microsoft.com/office/powerpoint/2010/main" val="4270835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CA48CD-A14A-46EB-9356-CFAB32910261}" type="slidenum">
              <a:rPr lang="en-US" smtClean="0"/>
              <a:t>6</a:t>
            </a:fld>
            <a:endParaRPr lang="en-US" dirty="0"/>
          </a:p>
        </p:txBody>
      </p:sp>
    </p:spTree>
    <p:extLst>
      <p:ext uri="{BB962C8B-B14F-4D97-AF65-F5344CB8AC3E}">
        <p14:creationId xmlns:p14="http://schemas.microsoft.com/office/powerpoint/2010/main" val="4001444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CA48CD-A14A-46EB-9356-CFAB32910261}" type="slidenum">
              <a:rPr lang="en-US" smtClean="0"/>
              <a:t>7</a:t>
            </a:fld>
            <a:endParaRPr lang="en-US" dirty="0"/>
          </a:p>
        </p:txBody>
      </p:sp>
    </p:spTree>
    <p:extLst>
      <p:ext uri="{BB962C8B-B14F-4D97-AF65-F5344CB8AC3E}">
        <p14:creationId xmlns:p14="http://schemas.microsoft.com/office/powerpoint/2010/main" val="3068529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CA48CD-A14A-46EB-9356-CFAB32910261}" type="slidenum">
              <a:rPr lang="en-US" smtClean="0"/>
              <a:t>8</a:t>
            </a:fld>
            <a:endParaRPr lang="en-US" dirty="0"/>
          </a:p>
        </p:txBody>
      </p:sp>
    </p:spTree>
    <p:extLst>
      <p:ext uri="{BB962C8B-B14F-4D97-AF65-F5344CB8AC3E}">
        <p14:creationId xmlns:p14="http://schemas.microsoft.com/office/powerpoint/2010/main" val="1983092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68A76D4-A83D-4A2B-964C-F7549F8F982B}" type="datetime1">
              <a:rPr lang="en-US" smtClean="0"/>
              <a:t>5/10/2017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F1B436-C9C0-40B2-909A-000067C46573}" type="slidenum">
              <a:rPr lang="en-US" smtClean="0"/>
              <a:t>‹#›</a:t>
            </a:fld>
            <a:endParaRPr lang="en-US" dirty="0"/>
          </a:p>
        </p:txBody>
      </p:sp>
    </p:spTree>
    <p:extLst>
      <p:ext uri="{BB962C8B-B14F-4D97-AF65-F5344CB8AC3E}">
        <p14:creationId xmlns:p14="http://schemas.microsoft.com/office/powerpoint/2010/main" val="3523170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B3E488-0C60-4F43-AE34-43EF160D766A}" type="datetime1">
              <a:rPr lang="en-US" smtClean="0"/>
              <a:t>5/10/2017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F1B436-C9C0-40B2-909A-000067C46573}" type="slidenum">
              <a:rPr lang="en-US" smtClean="0"/>
              <a:t>‹#›</a:t>
            </a:fld>
            <a:endParaRPr lang="en-US" dirty="0"/>
          </a:p>
        </p:txBody>
      </p:sp>
    </p:spTree>
    <p:extLst>
      <p:ext uri="{BB962C8B-B14F-4D97-AF65-F5344CB8AC3E}">
        <p14:creationId xmlns:p14="http://schemas.microsoft.com/office/powerpoint/2010/main" val="1429378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61892E-D8E9-46E1-AD96-60E73CC1E724}" type="datetime1">
              <a:rPr lang="en-US" smtClean="0"/>
              <a:t>5/10/2017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F1B436-C9C0-40B2-909A-000067C46573}" type="slidenum">
              <a:rPr lang="en-US" smtClean="0"/>
              <a:t>‹#›</a:t>
            </a:fld>
            <a:endParaRPr lang="en-US" dirty="0"/>
          </a:p>
        </p:txBody>
      </p:sp>
    </p:spTree>
    <p:extLst>
      <p:ext uri="{BB962C8B-B14F-4D97-AF65-F5344CB8AC3E}">
        <p14:creationId xmlns:p14="http://schemas.microsoft.com/office/powerpoint/2010/main" val="1283158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5ABC29-4A20-4E46-8AB3-2FAE9D26BDDA}" type="datetime1">
              <a:rPr lang="en-US" smtClean="0"/>
              <a:t>5/10/2017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F1B436-C9C0-40B2-909A-000067C46573}" type="slidenum">
              <a:rPr lang="en-US" smtClean="0"/>
              <a:t>‹#›</a:t>
            </a:fld>
            <a:endParaRPr lang="en-US" dirty="0"/>
          </a:p>
        </p:txBody>
      </p:sp>
    </p:spTree>
    <p:extLst>
      <p:ext uri="{BB962C8B-B14F-4D97-AF65-F5344CB8AC3E}">
        <p14:creationId xmlns:p14="http://schemas.microsoft.com/office/powerpoint/2010/main" val="751005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F05120-BD2C-4FFD-B754-014586D65818}" type="datetime1">
              <a:rPr lang="en-US" smtClean="0"/>
              <a:t>5/10/2017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F1B436-C9C0-40B2-909A-000067C46573}" type="slidenum">
              <a:rPr lang="en-US" smtClean="0"/>
              <a:t>‹#›</a:t>
            </a:fld>
            <a:endParaRPr lang="en-US" dirty="0"/>
          </a:p>
        </p:txBody>
      </p:sp>
    </p:spTree>
    <p:extLst>
      <p:ext uri="{BB962C8B-B14F-4D97-AF65-F5344CB8AC3E}">
        <p14:creationId xmlns:p14="http://schemas.microsoft.com/office/powerpoint/2010/main" val="282880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D824675-DD1A-4A60-820C-1D8A00691DD1}" type="datetime1">
              <a:rPr lang="en-US" smtClean="0"/>
              <a:t>5/10/2017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F1B436-C9C0-40B2-909A-000067C46573}" type="slidenum">
              <a:rPr lang="en-US" smtClean="0"/>
              <a:t>‹#›</a:t>
            </a:fld>
            <a:endParaRPr lang="en-US" dirty="0"/>
          </a:p>
        </p:txBody>
      </p:sp>
    </p:spTree>
    <p:extLst>
      <p:ext uri="{BB962C8B-B14F-4D97-AF65-F5344CB8AC3E}">
        <p14:creationId xmlns:p14="http://schemas.microsoft.com/office/powerpoint/2010/main" val="4040399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268E4D-EF9C-4E57-B03B-DD3FB4B61F35}" type="datetime1">
              <a:rPr lang="en-US" smtClean="0"/>
              <a:t>5/10/2017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8F1B436-C9C0-40B2-909A-000067C46573}" type="slidenum">
              <a:rPr lang="en-US" smtClean="0"/>
              <a:t>‹#›</a:t>
            </a:fld>
            <a:endParaRPr lang="en-US" dirty="0"/>
          </a:p>
        </p:txBody>
      </p:sp>
    </p:spTree>
    <p:extLst>
      <p:ext uri="{BB962C8B-B14F-4D97-AF65-F5344CB8AC3E}">
        <p14:creationId xmlns:p14="http://schemas.microsoft.com/office/powerpoint/2010/main" val="861937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941A23-82AC-47FA-9D02-A8D7B6D10673}" type="datetime1">
              <a:rPr lang="en-US" smtClean="0"/>
              <a:t>5/10/2017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8F1B436-C9C0-40B2-909A-000067C46573}" type="slidenum">
              <a:rPr lang="en-US" smtClean="0"/>
              <a:t>‹#›</a:t>
            </a:fld>
            <a:endParaRPr lang="en-US" dirty="0"/>
          </a:p>
        </p:txBody>
      </p:sp>
    </p:spTree>
    <p:extLst>
      <p:ext uri="{BB962C8B-B14F-4D97-AF65-F5344CB8AC3E}">
        <p14:creationId xmlns:p14="http://schemas.microsoft.com/office/powerpoint/2010/main" val="1891503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58420-A51D-4DDB-BE04-B8F9BFD3FE8B}" type="datetime1">
              <a:rPr lang="en-US" smtClean="0"/>
              <a:t>5/10/2017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8F1B436-C9C0-40B2-909A-000067C46573}" type="slidenum">
              <a:rPr lang="en-US" smtClean="0"/>
              <a:t>‹#›</a:t>
            </a:fld>
            <a:endParaRPr lang="en-US" dirty="0"/>
          </a:p>
        </p:txBody>
      </p:sp>
    </p:spTree>
    <p:extLst>
      <p:ext uri="{BB962C8B-B14F-4D97-AF65-F5344CB8AC3E}">
        <p14:creationId xmlns:p14="http://schemas.microsoft.com/office/powerpoint/2010/main" val="1880498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D5FE61-1835-46F7-99A1-96924E72CD23}" type="datetime1">
              <a:rPr lang="en-US" smtClean="0"/>
              <a:t>5/10/2017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F1B436-C9C0-40B2-909A-000067C46573}" type="slidenum">
              <a:rPr lang="en-US" smtClean="0"/>
              <a:t>‹#›</a:t>
            </a:fld>
            <a:endParaRPr lang="en-US" dirty="0"/>
          </a:p>
        </p:txBody>
      </p:sp>
    </p:spTree>
    <p:extLst>
      <p:ext uri="{BB962C8B-B14F-4D97-AF65-F5344CB8AC3E}">
        <p14:creationId xmlns:p14="http://schemas.microsoft.com/office/powerpoint/2010/main" val="3475519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61FD72-CF7F-4712-AA05-BB0F4DD8055F}" type="datetime1">
              <a:rPr lang="en-US" smtClean="0"/>
              <a:t>5/10/2017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F1B436-C9C0-40B2-909A-000067C46573}" type="slidenum">
              <a:rPr lang="en-US" smtClean="0"/>
              <a:t>‹#›</a:t>
            </a:fld>
            <a:endParaRPr lang="en-US" dirty="0"/>
          </a:p>
        </p:txBody>
      </p:sp>
    </p:spTree>
    <p:extLst>
      <p:ext uri="{BB962C8B-B14F-4D97-AF65-F5344CB8AC3E}">
        <p14:creationId xmlns:p14="http://schemas.microsoft.com/office/powerpoint/2010/main" val="701140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F99B2-C201-432D-B926-EA233803BDF5}" type="datetime1">
              <a:rPr lang="en-US" smtClean="0"/>
              <a:t>5/10/2017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F1B436-C9C0-40B2-909A-000067C46573}" type="slidenum">
              <a:rPr lang="en-US" smtClean="0"/>
              <a:t>‹#›</a:t>
            </a:fld>
            <a:endParaRPr lang="en-US" dirty="0"/>
          </a:p>
        </p:txBody>
      </p:sp>
    </p:spTree>
    <p:extLst>
      <p:ext uri="{BB962C8B-B14F-4D97-AF65-F5344CB8AC3E}">
        <p14:creationId xmlns:p14="http://schemas.microsoft.com/office/powerpoint/2010/main" val="1516394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hyperlink" Target="mailto:rafael.saadah@dc.gov"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09600"/>
            <a:ext cx="9144000" cy="1470025"/>
          </a:xfrm>
        </p:spPr>
        <p:txBody>
          <a:bodyPr>
            <a:noAutofit/>
          </a:bodyPr>
          <a:lstStyle/>
          <a:p>
            <a:r>
              <a:rPr lang="en-US" sz="3600" dirty="0"/>
              <a:t>Holistic Response to the Opioid Epidemic: </a:t>
            </a:r>
            <a:br>
              <a:rPr lang="en-US" sz="3600" dirty="0"/>
            </a:br>
            <a:r>
              <a:rPr lang="en-US" sz="3600" dirty="0"/>
              <a:t>The District of Columbia Experience </a:t>
            </a:r>
          </a:p>
        </p:txBody>
      </p:sp>
      <p:sp>
        <p:nvSpPr>
          <p:cNvPr id="3" name="Subtitle 2"/>
          <p:cNvSpPr>
            <a:spLocks noGrp="1"/>
          </p:cNvSpPr>
          <p:nvPr>
            <p:ph type="subTitle" idx="1"/>
          </p:nvPr>
        </p:nvSpPr>
        <p:spPr>
          <a:xfrm>
            <a:off x="0" y="2362200"/>
            <a:ext cx="9144000" cy="1752600"/>
          </a:xfrm>
        </p:spPr>
        <p:txBody>
          <a:bodyPr>
            <a:noAutofit/>
          </a:bodyPr>
          <a:lstStyle/>
          <a:p>
            <a:r>
              <a:rPr lang="en-US" sz="2600" b="1" dirty="0">
                <a:solidFill>
                  <a:schemeClr val="tx1"/>
                </a:solidFill>
                <a:effectLst/>
              </a:rPr>
              <a:t>MWCOG Regional Opioid and Substance Abuse Summit </a:t>
            </a:r>
          </a:p>
          <a:p>
            <a:pPr lvl="0"/>
            <a:r>
              <a:rPr lang="en-US" sz="2600" dirty="0">
                <a:solidFill>
                  <a:schemeClr val="tx1"/>
                </a:solidFill>
              </a:rPr>
              <a:t>Public Safety Panel Session: </a:t>
            </a:r>
          </a:p>
          <a:p>
            <a:pPr lvl="0"/>
            <a:r>
              <a:rPr lang="en-US" sz="2600" dirty="0">
                <a:solidFill>
                  <a:schemeClr val="tx1"/>
                </a:solidFill>
              </a:rPr>
              <a:t>Developing a Holistic Response to the Opioid Epidemic</a:t>
            </a:r>
          </a:p>
          <a:p>
            <a:endParaRPr lang="en-US" sz="2400" b="1" dirty="0">
              <a:solidFill>
                <a:schemeClr val="tx1"/>
              </a:solidFill>
              <a:effectLst/>
            </a:endParaRPr>
          </a:p>
          <a:p>
            <a:endParaRPr lang="en-US" sz="2400" b="1" dirty="0">
              <a:solidFill>
                <a:schemeClr val="tx1"/>
              </a:solidFill>
              <a:effectLst/>
            </a:endParaRPr>
          </a:p>
          <a:p>
            <a:r>
              <a:rPr lang="en-US" sz="2400" dirty="0">
                <a:solidFill>
                  <a:schemeClr val="tx1"/>
                </a:solidFill>
              </a:rPr>
              <a:t>DFC Rafael Sa’adah, BS, MPA, NRP</a:t>
            </a:r>
          </a:p>
          <a:p>
            <a:r>
              <a:rPr lang="en-US" sz="2400" dirty="0">
                <a:solidFill>
                  <a:schemeClr val="tx1"/>
                </a:solidFill>
              </a:rPr>
              <a:t>D.C. Fire &amp; EMS Department</a:t>
            </a:r>
          </a:p>
          <a:p>
            <a:r>
              <a:rPr lang="en-US" sz="2400" dirty="0">
                <a:solidFill>
                  <a:schemeClr val="tx1"/>
                </a:solidFill>
              </a:rPr>
              <a:t>May 9, 2017</a:t>
            </a:r>
          </a:p>
        </p:txBody>
      </p:sp>
      <p:pic>
        <p:nvPicPr>
          <p:cNvPr id="4" name="Picture 2"/>
          <p:cNvPicPr>
            <a:picLocks noChangeAspect="1" noChangeArrowheads="1"/>
          </p:cNvPicPr>
          <p:nvPr/>
        </p:nvPicPr>
        <p:blipFill>
          <a:blip r:embed="rId2" cstate="print"/>
          <a:srcRect l="10448" t="8293" b="11043"/>
          <a:stretch>
            <a:fillRect/>
          </a:stretch>
        </p:blipFill>
        <p:spPr bwMode="auto">
          <a:xfrm>
            <a:off x="6858000" y="5638800"/>
            <a:ext cx="1306286" cy="914400"/>
          </a:xfrm>
          <a:prstGeom prst="rect">
            <a:avLst/>
          </a:prstGeom>
          <a:noFill/>
          <a:ln w="9525">
            <a:noFill/>
            <a:miter lim="800000"/>
            <a:headEnd/>
            <a:tailEnd/>
          </a:ln>
        </p:spPr>
      </p:pic>
      <p:grpSp>
        <p:nvGrpSpPr>
          <p:cNvPr id="5" name="Group 2"/>
          <p:cNvGrpSpPr>
            <a:grpSpLocks/>
          </p:cNvGrpSpPr>
          <p:nvPr/>
        </p:nvGrpSpPr>
        <p:grpSpPr bwMode="auto">
          <a:xfrm>
            <a:off x="1295400" y="5372100"/>
            <a:ext cx="914400" cy="1104900"/>
            <a:chOff x="3459004" y="724291"/>
            <a:chExt cx="696515" cy="907913"/>
          </a:xfrm>
        </p:grpSpPr>
        <p:sp>
          <p:nvSpPr>
            <p:cNvPr id="6" name="Rectangle 3"/>
            <p:cNvSpPr>
              <a:spLocks noChangeArrowheads="1"/>
            </p:cNvSpPr>
            <p:nvPr/>
          </p:nvSpPr>
          <p:spPr bwMode="auto">
            <a:xfrm>
              <a:off x="3583305" y="878767"/>
              <a:ext cx="475774" cy="644138"/>
            </a:xfrm>
            <a:prstGeom prst="rect">
              <a:avLst/>
            </a:prstGeom>
            <a:solidFill>
              <a:srgbClr val="FFFFFF"/>
            </a:solidFill>
            <a:ln w="9525">
              <a:solidFill>
                <a:srgbClr val="000000"/>
              </a:solidFill>
              <a:miter lim="800000"/>
              <a:headEnd/>
              <a:tailEnd/>
            </a:ln>
          </p:spPr>
          <p:txBody>
            <a:bodyPr/>
            <a:lstStyle/>
            <a:p>
              <a:endParaRPr lang="en-US" dirty="0"/>
            </a:p>
          </p:txBody>
        </p:sp>
        <p:pic>
          <p:nvPicPr>
            <p:cNvPr id="7" name="Picture 4" descr="FEMS Mother of All Graphics"/>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59004" y="724291"/>
              <a:ext cx="696515" cy="90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884538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646"/>
            <a:ext cx="8229600" cy="1143000"/>
          </a:xfrm>
          <a:ln w="6350">
            <a:solidFill>
              <a:schemeClr val="tx1"/>
            </a:solidFill>
          </a:ln>
        </p:spPr>
        <p:txBody>
          <a:bodyPr>
            <a:noAutofit/>
          </a:bodyPr>
          <a:lstStyle/>
          <a:p>
            <a:r>
              <a:rPr lang="en-US" sz="2400" b="1" u="sng" dirty="0"/>
              <a:t>Prevent Death</a:t>
            </a:r>
            <a:r>
              <a:rPr lang="en-US" sz="2400" dirty="0"/>
              <a:t>: Get Narcan to the patient; </a:t>
            </a:r>
            <a:br>
              <a:rPr lang="en-US" sz="2400" dirty="0"/>
            </a:br>
            <a:r>
              <a:rPr lang="en-US" sz="2400" dirty="0"/>
              <a:t>keep them alive.</a:t>
            </a:r>
          </a:p>
        </p:txBody>
      </p:sp>
      <p:sp>
        <p:nvSpPr>
          <p:cNvPr id="3" name="Content Placeholder 2"/>
          <p:cNvSpPr>
            <a:spLocks noGrp="1"/>
          </p:cNvSpPr>
          <p:nvPr>
            <p:ph sz="half" idx="1"/>
          </p:nvPr>
        </p:nvSpPr>
        <p:spPr>
          <a:xfrm>
            <a:off x="368712" y="1452720"/>
            <a:ext cx="4476132" cy="4525963"/>
          </a:xfrm>
        </p:spPr>
        <p:txBody>
          <a:bodyPr>
            <a:noAutofit/>
          </a:bodyPr>
          <a:lstStyle/>
          <a:p>
            <a:r>
              <a:rPr lang="en-US" sz="2000" dirty="0"/>
              <a:t>Narcan has been a Basic Life Support (BLS) drug for DC EMS since 2002.</a:t>
            </a:r>
          </a:p>
          <a:p>
            <a:r>
              <a:rPr lang="en-US" sz="2000" u="sng" dirty="0"/>
              <a:t>Every</a:t>
            </a:r>
            <a:r>
              <a:rPr lang="en-US" sz="2000" dirty="0"/>
              <a:t> fire truck and ambulance in the city carries Narcan. </a:t>
            </a:r>
          </a:p>
          <a:p>
            <a:r>
              <a:rPr lang="en-US" sz="2000" u="sng" dirty="0"/>
              <a:t>Every</a:t>
            </a:r>
            <a:r>
              <a:rPr lang="en-US" sz="2000" dirty="0"/>
              <a:t> firefighter, EMT and Paramedic can give Narcan.</a:t>
            </a:r>
          </a:p>
          <a:p>
            <a:r>
              <a:rPr lang="en-US" sz="2000" dirty="0"/>
              <a:t>DC Fire &amp; EMS administered Narcan to over 3,000 unique patients in 2016.</a:t>
            </a:r>
          </a:p>
          <a:p>
            <a:r>
              <a:rPr lang="en-US" sz="2000" dirty="0"/>
              <a:t>Administered nasally to reduce risk of injury.</a:t>
            </a:r>
          </a:p>
          <a:p>
            <a:r>
              <a:rPr lang="en-US" sz="2000" dirty="0"/>
              <a:t>Available by prescription to DC residents.</a:t>
            </a:r>
          </a:p>
          <a:p>
            <a:r>
              <a:rPr lang="en-US" sz="2000" dirty="0"/>
              <a:t>Health department coordinates training and distribution of Narcan kits to lay personnel who work with drug users.</a:t>
            </a:r>
          </a:p>
        </p:txBody>
      </p:sp>
      <p:pic>
        <p:nvPicPr>
          <p:cNvPr id="4098"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921808" y="2539176"/>
            <a:ext cx="3739662" cy="2438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18F1B436-C9C0-40B2-909A-000067C46573}" type="slidenum">
              <a:rPr lang="en-US" smtClean="0"/>
              <a:t>10</a:t>
            </a:fld>
            <a:endParaRPr lang="en-US" dirty="0"/>
          </a:p>
        </p:txBody>
      </p:sp>
    </p:spTree>
    <p:extLst>
      <p:ext uri="{BB962C8B-B14F-4D97-AF65-F5344CB8AC3E}">
        <p14:creationId xmlns:p14="http://schemas.microsoft.com/office/powerpoint/2010/main" val="1726680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0898"/>
            <a:ext cx="8229600" cy="1143000"/>
          </a:xfrm>
          <a:ln w="6350">
            <a:solidFill>
              <a:schemeClr val="tx1"/>
            </a:solidFill>
          </a:ln>
        </p:spPr>
        <p:txBody>
          <a:bodyPr>
            <a:normAutofit/>
          </a:bodyPr>
          <a:lstStyle/>
          <a:p>
            <a:r>
              <a:rPr lang="en-US" sz="2200" b="1" u="sng" dirty="0"/>
              <a:t>Guide People to Treatment</a:t>
            </a:r>
            <a:r>
              <a:rPr lang="en-US" sz="2200" dirty="0"/>
              <a:t>: Use big data and research findings to drive targeted community and individual public health interventions.</a:t>
            </a:r>
            <a:endParaRPr lang="en-US" dirty="0"/>
          </a:p>
        </p:txBody>
      </p:sp>
      <p:sp>
        <p:nvSpPr>
          <p:cNvPr id="3" name="Content Placeholder 2"/>
          <p:cNvSpPr>
            <a:spLocks noGrp="1"/>
          </p:cNvSpPr>
          <p:nvPr>
            <p:ph sz="half" idx="1"/>
          </p:nvPr>
        </p:nvSpPr>
        <p:spPr>
          <a:xfrm>
            <a:off x="376081" y="1600199"/>
            <a:ext cx="3886199" cy="5121275"/>
          </a:xfrm>
        </p:spPr>
        <p:txBody>
          <a:bodyPr>
            <a:normAutofit fontScale="47500" lnSpcReduction="20000"/>
          </a:bodyPr>
          <a:lstStyle/>
          <a:p>
            <a:pPr marL="0" indent="0">
              <a:buNone/>
            </a:pPr>
            <a:r>
              <a:rPr lang="en-US" sz="4600" dirty="0"/>
              <a:t>Fire &amp; EMS and Department of Behavioral Health Partnership: </a:t>
            </a:r>
            <a:r>
              <a:rPr lang="en-US" sz="4600" u="sng" dirty="0"/>
              <a:t>2015 Heroin Screening, Brief Intervention and Treatment (SBIRT) Pilot Program </a:t>
            </a:r>
          </a:p>
          <a:p>
            <a:pPr marL="0" indent="0">
              <a:buNone/>
            </a:pPr>
            <a:r>
              <a:rPr lang="en-US" sz="4600" b="1" dirty="0"/>
              <a:t>Goal: </a:t>
            </a:r>
            <a:r>
              <a:rPr lang="en-US" sz="4600" dirty="0"/>
              <a:t>Home visit from clinical outreach team within seven days of suspected heroin overdose for every victim in DC.  Voluntary offer of referral and immediate transport to treatment. </a:t>
            </a:r>
          </a:p>
          <a:p>
            <a:pPr marL="0" indent="0">
              <a:buNone/>
            </a:pPr>
            <a:r>
              <a:rPr lang="en-US" sz="4600" b="1" dirty="0"/>
              <a:t>Results: </a:t>
            </a:r>
            <a:r>
              <a:rPr lang="en-US" sz="4600" dirty="0"/>
              <a:t>54% of persons contacted committed to treatment plan (including 21% who were transported directly to treatment intake).</a:t>
            </a:r>
          </a:p>
          <a:p>
            <a:pPr marL="0" indent="0">
              <a:buNone/>
            </a:pPr>
            <a:endParaRPr lang="en-US" dirty="0"/>
          </a:p>
        </p:txBody>
      </p:sp>
      <p:pic>
        <p:nvPicPr>
          <p:cNvPr id="5123"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27017" y="2192592"/>
            <a:ext cx="4106413" cy="314140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18F1B436-C9C0-40B2-909A-000067C46573}" type="slidenum">
              <a:rPr lang="en-US" smtClean="0"/>
              <a:t>11</a:t>
            </a:fld>
            <a:endParaRPr lang="en-US" dirty="0"/>
          </a:p>
        </p:txBody>
      </p:sp>
    </p:spTree>
    <p:extLst>
      <p:ext uri="{BB962C8B-B14F-4D97-AF65-F5344CB8AC3E}">
        <p14:creationId xmlns:p14="http://schemas.microsoft.com/office/powerpoint/2010/main" val="3266492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7" name="Content Placeholder 6"/>
          <p:cNvSpPr>
            <a:spLocks noGrp="1"/>
          </p:cNvSpPr>
          <p:nvPr>
            <p:ph sz="half" idx="2"/>
          </p:nvPr>
        </p:nvSpPr>
        <p:spPr>
          <a:xfrm>
            <a:off x="4633452" y="1924656"/>
            <a:ext cx="4038600" cy="4525963"/>
          </a:xfrm>
        </p:spPr>
        <p:txBody>
          <a:bodyPr>
            <a:normAutofit/>
          </a:bodyPr>
          <a:lstStyle/>
          <a:p>
            <a:pPr marL="0" indent="0">
              <a:buNone/>
            </a:pPr>
            <a:r>
              <a:rPr lang="en-US" sz="2600" u="sng" dirty="0"/>
              <a:t>2017 SBIRT II Pilot Program</a:t>
            </a:r>
            <a:r>
              <a:rPr lang="en-US" sz="2600" dirty="0"/>
              <a:t>:</a:t>
            </a:r>
          </a:p>
          <a:p>
            <a:pPr marL="0" indent="0">
              <a:buNone/>
            </a:pPr>
            <a:r>
              <a:rPr lang="en-US" sz="2600" dirty="0"/>
              <a:t>Use EMS data to drive targeted intervention by Department of Behavioral Health outreach teams to a core group of repeat synthetic cannabinoid overdose victims at the District’s largest homeless shelter.</a:t>
            </a:r>
          </a:p>
        </p:txBody>
      </p:sp>
      <p:pic>
        <p:nvPicPr>
          <p:cNvPr id="6" name="Picture 5"/>
          <p:cNvPicPr>
            <a:picLocks noChangeAspect="1" noChangeArrowheads="1"/>
          </p:cNvPicPr>
          <p:nvPr/>
        </p:nvPicPr>
        <p:blipFill rotWithShape="1">
          <a:blip r:embed="rId2">
            <a:clrChange>
              <a:clrFrom>
                <a:srgbClr val="EEEEEE"/>
              </a:clrFrom>
              <a:clrTo>
                <a:srgbClr val="EEEEEE">
                  <a:alpha val="0"/>
                </a:srgbClr>
              </a:clrTo>
            </a:clrChange>
            <a:extLst>
              <a:ext uri="{28A0092B-C50C-407E-A947-70E740481C1C}">
                <a14:useLocalDpi xmlns:a14="http://schemas.microsoft.com/office/drawing/2010/main" val="0"/>
              </a:ext>
            </a:extLst>
          </a:blip>
          <a:srcRect l="41131" t="17662" r="23844" b="6982"/>
          <a:stretch/>
        </p:blipFill>
        <p:spPr bwMode="auto">
          <a:xfrm>
            <a:off x="320085" y="1484666"/>
            <a:ext cx="4218658"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18F1B436-C9C0-40B2-909A-000067C46573}" type="slidenum">
              <a:rPr lang="en-US" smtClean="0"/>
              <a:t>12</a:t>
            </a:fld>
            <a:endParaRPr lang="en-US" dirty="0"/>
          </a:p>
        </p:txBody>
      </p:sp>
      <p:sp>
        <p:nvSpPr>
          <p:cNvPr id="8" name="Title 1"/>
          <p:cNvSpPr>
            <a:spLocks noGrp="1"/>
          </p:cNvSpPr>
          <p:nvPr>
            <p:ph type="title"/>
          </p:nvPr>
        </p:nvSpPr>
        <p:spPr>
          <a:xfrm>
            <a:off x="457200" y="200898"/>
            <a:ext cx="8229600" cy="1143000"/>
          </a:xfrm>
          <a:ln w="6350">
            <a:solidFill>
              <a:schemeClr val="tx1"/>
            </a:solidFill>
          </a:ln>
        </p:spPr>
        <p:txBody>
          <a:bodyPr>
            <a:normAutofit/>
          </a:bodyPr>
          <a:lstStyle/>
          <a:p>
            <a:r>
              <a:rPr lang="en-US" sz="2200" b="1" u="sng" dirty="0"/>
              <a:t>Guide People to Treatment</a:t>
            </a:r>
            <a:r>
              <a:rPr lang="en-US" sz="2200" dirty="0"/>
              <a:t>: Use big data and research findings to drive targeted community and individual public health interventions.</a:t>
            </a:r>
            <a:endParaRPr lang="en-US" dirty="0"/>
          </a:p>
        </p:txBody>
      </p:sp>
    </p:spTree>
    <p:extLst>
      <p:ext uri="{BB962C8B-B14F-4D97-AF65-F5344CB8AC3E}">
        <p14:creationId xmlns:p14="http://schemas.microsoft.com/office/powerpoint/2010/main" val="3128551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8229600" cy="5105400"/>
          </a:xfrm>
        </p:spPr>
        <p:txBody>
          <a:bodyPr>
            <a:normAutofit fontScale="90000"/>
          </a:bodyPr>
          <a:lstStyle/>
          <a:p>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2000" dirty="0"/>
              <a:t/>
            </a:r>
            <a:br>
              <a:rPr lang="en-US" sz="2000" dirty="0"/>
            </a:br>
            <a:r>
              <a:rPr lang="en-US" sz="2000" b="1" dirty="0"/>
              <a:t>Acknowledgements</a:t>
            </a:r>
            <a:r>
              <a:rPr lang="en-US" sz="1600" dirty="0"/>
              <a:t/>
            </a:r>
            <a:br>
              <a:rPr lang="en-US" sz="1600" dirty="0"/>
            </a:br>
            <a:r>
              <a:rPr lang="en-US" sz="1600" dirty="0"/>
              <a:t/>
            </a:r>
            <a:br>
              <a:rPr lang="en-US" sz="1600" dirty="0"/>
            </a:br>
            <a:r>
              <a:rPr lang="en-US" sz="1600" dirty="0"/>
              <a:t>Grateful acknowledgment is made of the leadership and contributions of the following persons in the fight to reduce death and disability from opioid use and overdose in the District of Columbia.</a:t>
            </a:r>
            <a:br>
              <a:rPr lang="en-US" sz="1600" dirty="0"/>
            </a:br>
            <a:r>
              <a:rPr lang="en-US" sz="1600" dirty="0"/>
              <a:t/>
            </a:r>
            <a:br>
              <a:rPr lang="en-US" sz="1600" dirty="0"/>
            </a:br>
            <a:r>
              <a:rPr lang="en-US" sz="1600" dirty="0"/>
              <a:t>The opinions expressed in this presentation may not necessarily represent those of the District of Columbia government or these persons.  The presenter is solely responsible for any errors or omissions.</a:t>
            </a:r>
            <a:br>
              <a:rPr lang="en-US" sz="1600" dirty="0"/>
            </a:br>
            <a:r>
              <a:rPr lang="en-US" sz="1600" dirty="0"/>
              <a:t/>
            </a:r>
            <a:br>
              <a:rPr lang="en-US" sz="1600" dirty="0"/>
            </a:br>
            <a:r>
              <a:rPr lang="en-US" sz="1600" dirty="0"/>
              <a:t>Dr. LaQuandra Nesbitt, Director, DC Department of Health</a:t>
            </a:r>
            <a:br>
              <a:rPr lang="en-US" sz="1600" dirty="0"/>
            </a:br>
            <a:r>
              <a:rPr lang="en-US" sz="1600" dirty="0"/>
              <a:t>Dr. Tanya Royster, Director, DC Department of Behavioral Health</a:t>
            </a:r>
            <a:br>
              <a:rPr lang="en-US" sz="1600" dirty="0"/>
            </a:br>
            <a:r>
              <a:rPr lang="en-US" sz="1600" dirty="0"/>
              <a:t>Dr. Roger Mitchell, DC Office of the Chief Medical Examiner</a:t>
            </a:r>
            <a:br>
              <a:rPr lang="en-US" sz="1600" dirty="0"/>
            </a:br>
            <a:r>
              <a:rPr lang="en-US" sz="1600" dirty="0"/>
              <a:t>Dr. Jenifer Smith, Director, DC Department of Forensic Sciences</a:t>
            </a:r>
            <a:br>
              <a:rPr lang="en-US" sz="1600" dirty="0"/>
            </a:br>
            <a:r>
              <a:rPr lang="en-US" sz="1600" dirty="0"/>
              <a:t>Chief Gregory Dean, Fire &amp; EMS Chief, DC Fire &amp; EMS</a:t>
            </a:r>
            <a:br>
              <a:rPr lang="en-US" sz="1600" dirty="0"/>
            </a:br>
            <a:r>
              <a:rPr lang="en-US" sz="1600" dirty="0"/>
              <a:t>Dr. Robert Holman, Assistant Chief/Medical Director, DC Fire &amp; EMS</a:t>
            </a:r>
            <a:br>
              <a:rPr lang="en-US" sz="1600" dirty="0"/>
            </a:br>
            <a:r>
              <a:rPr lang="en-US" sz="1600" dirty="0"/>
              <a:t>Dr. Neha Puppala, Deputy Medical Director, DC Fire &amp; EMS</a:t>
            </a:r>
            <a:br>
              <a:rPr lang="en-US" sz="1600" dirty="0"/>
            </a:br>
            <a:r>
              <a:rPr lang="en-US" sz="1600" dirty="0"/>
              <a:t>Mr. Erik Johnson, Senior GIS Analyst, DC Fire &amp; EMS</a:t>
            </a:r>
            <a:br>
              <a:rPr lang="en-US" sz="1600" dirty="0"/>
            </a:br>
            <a:r>
              <a:rPr lang="en-US" sz="1600" dirty="0"/>
              <a:t>Dr. John Davies-Cole, Chief of Epidemiology, DC Department of Health</a:t>
            </a:r>
            <a:br>
              <a:rPr lang="en-US" sz="1600" dirty="0"/>
            </a:br>
            <a:r>
              <a:rPr lang="en-US" sz="1600" dirty="0"/>
              <a:t>Mr. Kenan Zamore, Senior Research Epidemiologist, DC Department of Health</a:t>
            </a:r>
            <a:br>
              <a:rPr lang="en-US" sz="1600" dirty="0"/>
            </a:br>
            <a:r>
              <a:rPr lang="en-US" sz="1600" dirty="0"/>
              <a:t>Dr. Marquitta Duvernay, Deputy Director, DC Department of Behavioral Health</a:t>
            </a:r>
            <a:br>
              <a:rPr lang="en-US" sz="1600" dirty="0"/>
            </a:br>
            <a:r>
              <a:rPr lang="en-US" sz="1600" dirty="0"/>
              <a:t>Ms. Tricialand Hilliard, Treatment Program Coordinator, DC Department of Behavioral Health</a:t>
            </a:r>
            <a:br>
              <a:rPr lang="en-US" sz="1600" dirty="0"/>
            </a:br>
            <a:r>
              <a:rPr lang="en-US" sz="1600" dirty="0"/>
              <a:t>Ms. Jessica Bress, Special Assistant, DC Department of Behavioral Health</a:t>
            </a:r>
            <a:br>
              <a:rPr lang="en-US" sz="1600" dirty="0"/>
            </a:br>
            <a:r>
              <a:rPr lang="en-US" sz="1600" dirty="0"/>
              <a:t>Dr. Chiharlo Leak, Forensic Epidemiologist, DC Office of the Chief Medical Examiner</a:t>
            </a:r>
            <a:br>
              <a:rPr lang="en-US" sz="1600" dirty="0"/>
            </a:br>
            <a:r>
              <a:rPr lang="en-US" sz="1600" dirty="0"/>
              <a:t>Mr. Lucas W. Zarwell, Chief Toxicologist, DC Office of the Chief Medical Examiner</a:t>
            </a:r>
            <a:br>
              <a:rPr lang="en-US" sz="1600" dirty="0"/>
            </a:br>
            <a:r>
              <a:rPr lang="en-US" sz="1600" dirty="0"/>
              <a:t>Lt. Andrew Struhar, Metropolitan Police Department</a:t>
            </a:r>
            <a:br>
              <a:rPr lang="en-US" sz="1600" dirty="0"/>
            </a:br>
            <a:r>
              <a:rPr lang="en-US" sz="1600" dirty="0"/>
              <a:t>Ms. Mannone Butler, Esq., Executive Director, Criminal justice Coordinating Council</a:t>
            </a:r>
            <a:br>
              <a:rPr lang="en-US" sz="1600" dirty="0"/>
            </a:br>
            <a:r>
              <a:rPr lang="en-US" sz="1600" dirty="0"/>
              <a:t>Mr. Luis Diaz, Esq., Policy Analyst, Criminal Justice Coordinating Council</a:t>
            </a:r>
            <a:br>
              <a:rPr lang="en-US" sz="1600" dirty="0"/>
            </a:br>
            <a:r>
              <a:rPr lang="en-US" sz="1600" dirty="0"/>
              <a:t>Mr. Michael Kharfen, Senior Deputy Director, DC Department of Health</a:t>
            </a:r>
            <a:br>
              <a:rPr lang="en-US" sz="1600" dirty="0"/>
            </a:br>
            <a:r>
              <a:rPr lang="en-US" sz="1600" dirty="0"/>
              <a:t>Dr. Travis A. Gayles, Chief Medical Officer HAHSTA, DC Department of Health </a:t>
            </a:r>
            <a:br>
              <a:rPr lang="en-US" sz="1600" dirty="0"/>
            </a:br>
            <a:r>
              <a:rPr lang="en-US" sz="1600" dirty="0"/>
              <a:t>Ms. Jennifer Del Toro, Intelligence Analyst, Washington Regional Threat Analysis Center</a:t>
            </a:r>
            <a:br>
              <a:rPr lang="en-US" sz="1600" dirty="0"/>
            </a:br>
            <a:r>
              <a:rPr lang="en-US" sz="1600" dirty="0"/>
              <a:t>Ms. Lia Katz, Applied Research Analyst, Office of the City Administrator</a:t>
            </a:r>
            <a:r>
              <a:rPr lang="en-US" sz="1200" dirty="0"/>
              <a:t/>
            </a:r>
            <a:br>
              <a:rPr lang="en-US" sz="1200" dirty="0"/>
            </a:br>
            <a:r>
              <a:rPr lang="en-US" sz="1300" dirty="0"/>
              <a:t/>
            </a:r>
            <a:br>
              <a:rPr lang="en-US" sz="1300" dirty="0"/>
            </a:br>
            <a:r>
              <a:rPr lang="en-US" sz="1300" dirty="0"/>
              <a:t/>
            </a:r>
            <a:br>
              <a:rPr lang="en-US" sz="1300" dirty="0"/>
            </a:br>
            <a:r>
              <a:rPr lang="en-US" sz="1300" dirty="0"/>
              <a:t/>
            </a:r>
            <a:br>
              <a:rPr lang="en-US" sz="13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endParaRPr lang="en-US" sz="1400" dirty="0"/>
          </a:p>
        </p:txBody>
      </p:sp>
      <p:sp>
        <p:nvSpPr>
          <p:cNvPr id="3" name="Slide Number Placeholder 2"/>
          <p:cNvSpPr>
            <a:spLocks noGrp="1"/>
          </p:cNvSpPr>
          <p:nvPr>
            <p:ph type="sldNum" sz="quarter" idx="12"/>
          </p:nvPr>
        </p:nvSpPr>
        <p:spPr/>
        <p:txBody>
          <a:bodyPr/>
          <a:lstStyle/>
          <a:p>
            <a:fld id="{18F1B436-C9C0-40B2-909A-000067C46573}" type="slidenum">
              <a:rPr lang="en-US" smtClean="0"/>
              <a:t>13</a:t>
            </a:fld>
            <a:endParaRPr lang="en-US" dirty="0"/>
          </a:p>
        </p:txBody>
      </p:sp>
    </p:spTree>
    <p:extLst>
      <p:ext uri="{BB962C8B-B14F-4D97-AF65-F5344CB8AC3E}">
        <p14:creationId xmlns:p14="http://schemas.microsoft.com/office/powerpoint/2010/main" val="3018002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Follow-up questions </a:t>
            </a:r>
            <a:br>
              <a:rPr lang="en-US" dirty="0"/>
            </a:br>
            <a:r>
              <a:rPr lang="en-US" dirty="0"/>
              <a:t>may be addressed to :</a:t>
            </a:r>
            <a:br>
              <a:rPr lang="en-US" dirty="0"/>
            </a:br>
            <a:r>
              <a:rPr lang="en-US" dirty="0"/>
              <a:t/>
            </a:r>
            <a:br>
              <a:rPr lang="en-US" dirty="0"/>
            </a:br>
            <a:r>
              <a:rPr lang="en-US" dirty="0">
                <a:hlinkClick r:id="rId2"/>
              </a:rPr>
              <a:t>rafael.saadah@dc.gov</a:t>
            </a:r>
            <a:r>
              <a:rPr lang="en-US" dirty="0"/>
              <a:t/>
            </a:r>
            <a:br>
              <a:rPr lang="en-US" dirty="0"/>
            </a:br>
            <a:r>
              <a:rPr lang="en-US" dirty="0"/>
              <a:t>202-302-5285</a:t>
            </a:r>
          </a:p>
        </p:txBody>
      </p:sp>
      <p:sp>
        <p:nvSpPr>
          <p:cNvPr id="3" name="Slide Number Placeholder 2"/>
          <p:cNvSpPr>
            <a:spLocks noGrp="1"/>
          </p:cNvSpPr>
          <p:nvPr>
            <p:ph type="sldNum" sz="quarter" idx="12"/>
          </p:nvPr>
        </p:nvSpPr>
        <p:spPr/>
        <p:txBody>
          <a:bodyPr/>
          <a:lstStyle/>
          <a:p>
            <a:fld id="{18F1B436-C9C0-40B2-909A-000067C46573}" type="slidenum">
              <a:rPr lang="en-US" smtClean="0"/>
              <a:t>14</a:t>
            </a:fld>
            <a:endParaRPr lang="en-US" dirty="0"/>
          </a:p>
        </p:txBody>
      </p:sp>
    </p:spTree>
    <p:extLst>
      <p:ext uri="{BB962C8B-B14F-4D97-AF65-F5344CB8AC3E}">
        <p14:creationId xmlns:p14="http://schemas.microsoft.com/office/powerpoint/2010/main" val="15973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62000"/>
          </a:xfrm>
        </p:spPr>
        <p:txBody>
          <a:bodyPr anchor="ctr">
            <a:normAutofit/>
          </a:bodyPr>
          <a:lstStyle/>
          <a:p>
            <a:pPr algn="ctr"/>
            <a:r>
              <a:rPr lang="en-US" sz="3600" dirty="0"/>
              <a:t>Opioid Overdose in DC: Scope of the Issue</a:t>
            </a:r>
          </a:p>
        </p:txBody>
      </p:sp>
      <p:sp>
        <p:nvSpPr>
          <p:cNvPr id="4" name="Text Placeholder 3"/>
          <p:cNvSpPr>
            <a:spLocks noGrp="1"/>
          </p:cNvSpPr>
          <p:nvPr>
            <p:ph type="body" sz="half" idx="2"/>
          </p:nvPr>
        </p:nvSpPr>
        <p:spPr>
          <a:xfrm>
            <a:off x="267929" y="838200"/>
            <a:ext cx="3694471" cy="5494622"/>
          </a:xfrm>
        </p:spPr>
        <p:txBody>
          <a:bodyPr>
            <a:noAutofit/>
          </a:bodyPr>
          <a:lstStyle/>
          <a:p>
            <a:r>
              <a:rPr lang="en-US" sz="1600" b="1" u="sng" dirty="0"/>
              <a:t>Fatal overdoses due to opioid use in DC</a:t>
            </a:r>
            <a:r>
              <a:rPr lang="en-US" sz="1600" b="1" dirty="0"/>
              <a:t>:</a:t>
            </a:r>
          </a:p>
          <a:p>
            <a:r>
              <a:rPr lang="en-US" sz="1600" b="1" dirty="0"/>
              <a:t>	2014: 	83 </a:t>
            </a:r>
          </a:p>
          <a:p>
            <a:r>
              <a:rPr lang="en-US" sz="1600" b="1" dirty="0"/>
              <a:t>	2015: 	114</a:t>
            </a:r>
          </a:p>
          <a:p>
            <a:r>
              <a:rPr lang="en-US" sz="1600" b="1" dirty="0"/>
              <a:t>	2016: 	</a:t>
            </a:r>
            <a:r>
              <a:rPr lang="en-US" sz="1600" b="1" dirty="0">
                <a:solidFill>
                  <a:srgbClr val="FF0000"/>
                </a:solidFill>
              </a:rPr>
              <a:t>198</a:t>
            </a:r>
          </a:p>
          <a:p>
            <a:endParaRPr lang="en-US" sz="1600" dirty="0"/>
          </a:p>
          <a:p>
            <a:r>
              <a:rPr lang="en-US" sz="1600" b="1" dirty="0">
                <a:solidFill>
                  <a:srgbClr val="FF0000"/>
                </a:solidFill>
              </a:rPr>
              <a:t>102% increase in fatal overdoses </a:t>
            </a:r>
            <a:r>
              <a:rPr lang="en-US" sz="1600" b="1" dirty="0"/>
              <a:t>due to opioid use from 2014 to 2016</a:t>
            </a:r>
          </a:p>
          <a:p>
            <a:endParaRPr lang="en-US" sz="1600" b="1" dirty="0">
              <a:solidFill>
                <a:srgbClr val="FF0000"/>
              </a:solidFill>
            </a:endParaRPr>
          </a:p>
          <a:p>
            <a:r>
              <a:rPr lang="en-US" sz="1600" dirty="0"/>
              <a:t>In 2016, approximately </a:t>
            </a:r>
            <a:r>
              <a:rPr lang="en-US" sz="1600" b="1" dirty="0"/>
              <a:t>59% </a:t>
            </a:r>
            <a:r>
              <a:rPr lang="en-US" sz="1600" dirty="0"/>
              <a:t>of fatal opioid cases had either fentanyl or a fentanyl analog (fentanyl, furanyl-fentanyl, despropionyl-fentanyl, or p-fluoroisobutyryl-fentanyl) on board.</a:t>
            </a:r>
          </a:p>
          <a:p>
            <a:endParaRPr lang="en-US" sz="1600" dirty="0"/>
          </a:p>
          <a:p>
            <a:r>
              <a:rPr lang="en-US" sz="1600" b="1" u="sng" dirty="0"/>
              <a:t>DC Fire &amp; EMS Narcan administration</a:t>
            </a:r>
            <a:r>
              <a:rPr lang="en-US" sz="1600" b="1" dirty="0"/>
              <a:t>:</a:t>
            </a:r>
          </a:p>
          <a:p>
            <a:r>
              <a:rPr lang="en-US" sz="1600" b="1" dirty="0"/>
              <a:t>	2014:	1,520</a:t>
            </a:r>
          </a:p>
          <a:p>
            <a:r>
              <a:rPr lang="en-US" sz="1600" b="1" dirty="0"/>
              <a:t>	2015:	1,731</a:t>
            </a:r>
          </a:p>
          <a:p>
            <a:r>
              <a:rPr lang="en-US" sz="1600" b="1" dirty="0"/>
              <a:t>	2016:	</a:t>
            </a:r>
            <a:r>
              <a:rPr lang="en-US" sz="1600" b="1" dirty="0">
                <a:solidFill>
                  <a:srgbClr val="FF0000"/>
                </a:solidFill>
              </a:rPr>
              <a:t>3,074</a:t>
            </a:r>
          </a:p>
          <a:p>
            <a:endParaRPr lang="en-US" sz="1600" b="1" dirty="0">
              <a:solidFill>
                <a:srgbClr val="FF0000"/>
              </a:solidFill>
            </a:endParaRPr>
          </a:p>
          <a:p>
            <a:r>
              <a:rPr lang="en-US" sz="1600" b="1" dirty="0">
                <a:solidFill>
                  <a:srgbClr val="FF0000"/>
                </a:solidFill>
              </a:rPr>
              <a:t>102% increase in Narcan administration </a:t>
            </a:r>
            <a:r>
              <a:rPr lang="en-US" sz="1600" b="1" dirty="0"/>
              <a:t>by EMS from 2014 to 2016</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07425" y="1218018"/>
            <a:ext cx="4807976" cy="2366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107425" y="6105329"/>
            <a:ext cx="4579375" cy="276999"/>
          </a:xfrm>
          <a:prstGeom prst="rect">
            <a:avLst/>
          </a:prstGeom>
          <a:noFill/>
        </p:spPr>
        <p:txBody>
          <a:bodyPr wrap="square" rtlCol="0">
            <a:spAutoFit/>
          </a:bodyPr>
          <a:lstStyle/>
          <a:p>
            <a:pPr algn="ctr"/>
            <a:r>
              <a:rPr lang="en-US" sz="1200" i="1" dirty="0"/>
              <a:t>Sources: D.C. Office of the Chief Medical Examiner; D.C. Fire &amp; EMS. </a:t>
            </a:r>
          </a:p>
        </p:txBody>
      </p:sp>
      <p:sp>
        <p:nvSpPr>
          <p:cNvPr id="3" name="Slide Number Placeholder 2"/>
          <p:cNvSpPr>
            <a:spLocks noGrp="1"/>
          </p:cNvSpPr>
          <p:nvPr>
            <p:ph type="sldNum" sz="quarter" idx="12"/>
          </p:nvPr>
        </p:nvSpPr>
        <p:spPr/>
        <p:txBody>
          <a:bodyPr/>
          <a:lstStyle/>
          <a:p>
            <a:fld id="{18F1B436-C9C0-40B2-909A-000067C46573}" type="slidenum">
              <a:rPr lang="en-US" smtClean="0"/>
              <a:t>2</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570445799"/>
              </p:ext>
            </p:extLst>
          </p:nvPr>
        </p:nvGraphicFramePr>
        <p:xfrm>
          <a:off x="4107425" y="4886628"/>
          <a:ext cx="4613788" cy="1170940"/>
        </p:xfrm>
        <a:graphic>
          <a:graphicData uri="http://schemas.openxmlformats.org/drawingml/2006/table">
            <a:tbl>
              <a:tblPr firstRow="1" bandRow="1">
                <a:tableStyleId>{5C22544A-7EE6-4342-B048-85BDC9FD1C3A}</a:tableStyleId>
              </a:tblPr>
              <a:tblGrid>
                <a:gridCol w="1153447">
                  <a:extLst>
                    <a:ext uri="{9D8B030D-6E8A-4147-A177-3AD203B41FA5}">
                      <a16:colId xmlns="" xmlns:a16="http://schemas.microsoft.com/office/drawing/2014/main" val="1632115063"/>
                    </a:ext>
                  </a:extLst>
                </a:gridCol>
                <a:gridCol w="1153447">
                  <a:extLst>
                    <a:ext uri="{9D8B030D-6E8A-4147-A177-3AD203B41FA5}">
                      <a16:colId xmlns="" xmlns:a16="http://schemas.microsoft.com/office/drawing/2014/main" val="2491912605"/>
                    </a:ext>
                  </a:extLst>
                </a:gridCol>
                <a:gridCol w="1153447">
                  <a:extLst>
                    <a:ext uri="{9D8B030D-6E8A-4147-A177-3AD203B41FA5}">
                      <a16:colId xmlns="" xmlns:a16="http://schemas.microsoft.com/office/drawing/2014/main" val="1439099063"/>
                    </a:ext>
                  </a:extLst>
                </a:gridCol>
                <a:gridCol w="1153447">
                  <a:extLst>
                    <a:ext uri="{9D8B030D-6E8A-4147-A177-3AD203B41FA5}">
                      <a16:colId xmlns="" xmlns:a16="http://schemas.microsoft.com/office/drawing/2014/main" val="2244108863"/>
                    </a:ext>
                  </a:extLst>
                </a:gridCol>
              </a:tblGrid>
              <a:tr h="585470">
                <a:tc>
                  <a:txBody>
                    <a:bodyPr/>
                    <a:lstStyle/>
                    <a:p>
                      <a:endParaRPr lang="en-US" dirty="0"/>
                    </a:p>
                  </a:txBody>
                  <a:tcPr/>
                </a:tc>
                <a:tc>
                  <a:txBody>
                    <a:bodyPr/>
                    <a:lstStyle/>
                    <a:p>
                      <a:pPr algn="ctr"/>
                      <a:r>
                        <a:rPr lang="en-US" sz="2400" dirty="0"/>
                        <a:t>2014</a:t>
                      </a:r>
                    </a:p>
                  </a:txBody>
                  <a:tcPr/>
                </a:tc>
                <a:tc>
                  <a:txBody>
                    <a:bodyPr/>
                    <a:lstStyle/>
                    <a:p>
                      <a:pPr algn="ctr"/>
                      <a:r>
                        <a:rPr lang="en-US" sz="2400" dirty="0"/>
                        <a:t>2015</a:t>
                      </a:r>
                    </a:p>
                  </a:txBody>
                  <a:tcPr/>
                </a:tc>
                <a:tc>
                  <a:txBody>
                    <a:bodyPr/>
                    <a:lstStyle/>
                    <a:p>
                      <a:pPr algn="ctr"/>
                      <a:r>
                        <a:rPr lang="en-US" sz="2400" dirty="0"/>
                        <a:t>2016</a:t>
                      </a:r>
                    </a:p>
                  </a:txBody>
                  <a:tcPr/>
                </a:tc>
                <a:extLst>
                  <a:ext uri="{0D108BD9-81ED-4DB2-BD59-A6C34878D82A}">
                    <a16:rowId xmlns="" xmlns:a16="http://schemas.microsoft.com/office/drawing/2014/main" val="2244047385"/>
                  </a:ext>
                </a:extLst>
              </a:tr>
              <a:tr h="585470">
                <a:tc>
                  <a:txBody>
                    <a:bodyPr/>
                    <a:lstStyle/>
                    <a:p>
                      <a:pPr algn="ctr"/>
                      <a:r>
                        <a:rPr lang="en-US" sz="2400" b="0" dirty="0">
                          <a:effectLst>
                            <a:outerShdw blurRad="38100" dist="38100" dir="2700000" algn="tl">
                              <a:srgbClr val="000000">
                                <a:alpha val="43137"/>
                              </a:srgbClr>
                            </a:outerShdw>
                          </a:effectLst>
                        </a:rPr>
                        <a:t>Total</a:t>
                      </a:r>
                    </a:p>
                  </a:txBody>
                  <a:tcPr/>
                </a:tc>
                <a:tc>
                  <a:txBody>
                    <a:bodyPr/>
                    <a:lstStyle/>
                    <a:p>
                      <a:pPr algn="ctr"/>
                      <a:r>
                        <a:rPr lang="en-US" sz="2400" dirty="0"/>
                        <a:t>1,520</a:t>
                      </a:r>
                    </a:p>
                  </a:txBody>
                  <a:tcPr/>
                </a:tc>
                <a:tc>
                  <a:txBody>
                    <a:bodyPr/>
                    <a:lstStyle/>
                    <a:p>
                      <a:pPr algn="ctr"/>
                      <a:r>
                        <a:rPr lang="en-US" sz="2400" dirty="0"/>
                        <a:t>1,731</a:t>
                      </a:r>
                    </a:p>
                  </a:txBody>
                  <a:tcPr/>
                </a:tc>
                <a:tc>
                  <a:txBody>
                    <a:bodyPr/>
                    <a:lstStyle/>
                    <a:p>
                      <a:pPr algn="ctr"/>
                      <a:r>
                        <a:rPr lang="en-US" sz="2400" b="1" dirty="0">
                          <a:effectLst>
                            <a:outerShdw blurRad="38100" dist="38100" dir="2700000" algn="tl">
                              <a:srgbClr val="000000">
                                <a:alpha val="43137"/>
                              </a:srgbClr>
                            </a:outerShdw>
                          </a:effectLst>
                        </a:rPr>
                        <a:t>3,074</a:t>
                      </a:r>
                    </a:p>
                  </a:txBody>
                  <a:tcPr/>
                </a:tc>
                <a:extLst>
                  <a:ext uri="{0D108BD9-81ED-4DB2-BD59-A6C34878D82A}">
                    <a16:rowId xmlns="" xmlns:a16="http://schemas.microsoft.com/office/drawing/2014/main" val="831579120"/>
                  </a:ext>
                </a:extLst>
              </a:tr>
            </a:tbl>
          </a:graphicData>
        </a:graphic>
      </p:graphicFrame>
      <p:sp>
        <p:nvSpPr>
          <p:cNvPr id="8" name="TextBox 7"/>
          <p:cNvSpPr txBox="1"/>
          <p:nvPr/>
        </p:nvSpPr>
        <p:spPr>
          <a:xfrm>
            <a:off x="3871452" y="4181172"/>
            <a:ext cx="5105400" cy="707886"/>
          </a:xfrm>
          <a:prstGeom prst="rect">
            <a:avLst/>
          </a:prstGeom>
          <a:noFill/>
        </p:spPr>
        <p:txBody>
          <a:bodyPr wrap="square" rtlCol="0">
            <a:spAutoFit/>
          </a:bodyPr>
          <a:lstStyle/>
          <a:p>
            <a:pPr algn="ctr"/>
            <a:r>
              <a:rPr lang="en-US" sz="2000" b="1" i="1" dirty="0"/>
              <a:t>DC Fire &amp; EMS Naloxone (Narcan) Administration Count, CY 2014-2016</a:t>
            </a:r>
          </a:p>
        </p:txBody>
      </p:sp>
    </p:spTree>
    <p:extLst>
      <p:ext uri="{BB962C8B-B14F-4D97-AF65-F5344CB8AC3E}">
        <p14:creationId xmlns:p14="http://schemas.microsoft.com/office/powerpoint/2010/main" val="82666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661649" y="1227862"/>
            <a:ext cx="6934200" cy="5035298"/>
            <a:chOff x="2199640" y="1752600"/>
            <a:chExt cx="6934200" cy="5035298"/>
          </a:xfrm>
        </p:grpSpPr>
        <p:sp>
          <p:nvSpPr>
            <p:cNvPr id="5" name="Freeform 4"/>
            <p:cNvSpPr/>
            <p:nvPr/>
          </p:nvSpPr>
          <p:spPr>
            <a:xfrm>
              <a:off x="6466840" y="4488306"/>
              <a:ext cx="2667000" cy="2299592"/>
            </a:xfrm>
            <a:custGeom>
              <a:avLst/>
              <a:gdLst>
                <a:gd name="connsiteX0" fmla="*/ 0 w 2208377"/>
                <a:gd name="connsiteY0" fmla="*/ 143053 h 1430528"/>
                <a:gd name="connsiteX1" fmla="*/ 143053 w 2208377"/>
                <a:gd name="connsiteY1" fmla="*/ 0 h 1430528"/>
                <a:gd name="connsiteX2" fmla="*/ 2065324 w 2208377"/>
                <a:gd name="connsiteY2" fmla="*/ 0 h 1430528"/>
                <a:gd name="connsiteX3" fmla="*/ 2208377 w 2208377"/>
                <a:gd name="connsiteY3" fmla="*/ 143053 h 1430528"/>
                <a:gd name="connsiteX4" fmla="*/ 2208377 w 2208377"/>
                <a:gd name="connsiteY4" fmla="*/ 1287475 h 1430528"/>
                <a:gd name="connsiteX5" fmla="*/ 2065324 w 2208377"/>
                <a:gd name="connsiteY5" fmla="*/ 1430528 h 1430528"/>
                <a:gd name="connsiteX6" fmla="*/ 143053 w 2208377"/>
                <a:gd name="connsiteY6" fmla="*/ 1430528 h 1430528"/>
                <a:gd name="connsiteX7" fmla="*/ 0 w 2208377"/>
                <a:gd name="connsiteY7" fmla="*/ 1287475 h 1430528"/>
                <a:gd name="connsiteX8" fmla="*/ 0 w 2208377"/>
                <a:gd name="connsiteY8" fmla="*/ 143053 h 1430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08377" h="1430528">
                  <a:moveTo>
                    <a:pt x="0" y="143053"/>
                  </a:moveTo>
                  <a:cubicBezTo>
                    <a:pt x="0" y="64047"/>
                    <a:pt x="64047" y="0"/>
                    <a:pt x="143053" y="0"/>
                  </a:cubicBezTo>
                  <a:lnTo>
                    <a:pt x="2065324" y="0"/>
                  </a:lnTo>
                  <a:cubicBezTo>
                    <a:pt x="2144330" y="0"/>
                    <a:pt x="2208377" y="64047"/>
                    <a:pt x="2208377" y="143053"/>
                  </a:cubicBezTo>
                  <a:lnTo>
                    <a:pt x="2208377" y="1287475"/>
                  </a:lnTo>
                  <a:cubicBezTo>
                    <a:pt x="2208377" y="1366481"/>
                    <a:pt x="2144330" y="1430528"/>
                    <a:pt x="2065324" y="1430528"/>
                  </a:cubicBezTo>
                  <a:lnTo>
                    <a:pt x="143053" y="1430528"/>
                  </a:lnTo>
                  <a:cubicBezTo>
                    <a:pt x="64047" y="1430528"/>
                    <a:pt x="0" y="1366481"/>
                    <a:pt x="0" y="1287475"/>
                  </a:cubicBezTo>
                  <a:lnTo>
                    <a:pt x="0" y="143053"/>
                  </a:lnTo>
                  <a:close/>
                </a:path>
              </a:pathLst>
            </a:custGeom>
            <a:solidFill>
              <a:srgbClr val="FFFFFF">
                <a:alpha val="90000"/>
                <a:hueOff val="0"/>
                <a:satOff val="0"/>
                <a:lumOff val="0"/>
                <a:alphaOff val="0"/>
              </a:srgbClr>
            </a:solidFill>
            <a:ln w="19050" cap="flat" cmpd="sng" algn="ctr">
              <a:solidFill>
                <a:srgbClr val="D8B25C">
                  <a:hueOff val="0"/>
                  <a:satOff val="0"/>
                  <a:lumOff val="0"/>
                  <a:alphaOff val="0"/>
                </a:srgbClr>
              </a:solidFill>
              <a:prstDash val="solid"/>
            </a:ln>
            <a:effectLst/>
          </p:spPr>
          <p:txBody>
            <a:bodyPr spcFirstLastPara="0" vert="horz" wrap="square" lIns="785377" tIns="480496" rIns="122864" bIns="122864" numCol="1" spcCol="1270" anchor="t" anchorCtr="0">
              <a:noAutofit/>
            </a:bodyPr>
            <a:lstStyle/>
            <a:p>
              <a:pPr marL="171450" marR="0" lvl="1" indent="-171450" defTabSz="844550" eaLnBrk="1" fontAlgn="auto" latinLnBrk="0" hangingPunct="1">
                <a:lnSpc>
                  <a:spcPct val="90000"/>
                </a:lnSpc>
                <a:spcBef>
                  <a:spcPct val="0"/>
                </a:spcBef>
                <a:spcAft>
                  <a:spcPct val="15000"/>
                </a:spcAft>
                <a:buClrTx/>
                <a:buSzTx/>
                <a:buFontTx/>
                <a:buChar char="••"/>
                <a:tabLst/>
                <a:defRPr/>
              </a:pPr>
              <a:r>
                <a:rPr kumimoji="0" lang="en-US" sz="1900" b="0" i="0" u="none" strike="noStrike" kern="0" cap="none" spc="0" normalizeH="0" baseline="0" noProof="0" dirty="0">
                  <a:ln>
                    <a:noFill/>
                  </a:ln>
                  <a:solidFill>
                    <a:srgbClr val="002060">
                      <a:hueOff val="0"/>
                      <a:satOff val="0"/>
                      <a:lumOff val="0"/>
                      <a:alphaOff val="0"/>
                    </a:srgbClr>
                  </a:solidFill>
                  <a:effectLst/>
                  <a:uLnTx/>
                  <a:uFillTx/>
                  <a:latin typeface="Tw Cen MT"/>
                  <a:ea typeface="+mn-ea"/>
                  <a:cs typeface="+mn-cs"/>
                </a:rPr>
                <a:t>OAG</a:t>
              </a:r>
            </a:p>
            <a:p>
              <a:pPr marL="171450" marR="0" lvl="1" indent="-171450" defTabSz="844550" eaLnBrk="1" fontAlgn="auto" latinLnBrk="0" hangingPunct="1">
                <a:lnSpc>
                  <a:spcPct val="90000"/>
                </a:lnSpc>
                <a:spcBef>
                  <a:spcPct val="0"/>
                </a:spcBef>
                <a:spcAft>
                  <a:spcPct val="15000"/>
                </a:spcAft>
                <a:buClrTx/>
                <a:buSzTx/>
                <a:buFontTx/>
                <a:buChar char="••"/>
                <a:tabLst/>
                <a:defRPr/>
              </a:pPr>
              <a:r>
                <a:rPr kumimoji="0" lang="en-US" sz="1900" b="0" i="0" u="none" strike="noStrike" kern="0" cap="none" spc="0" normalizeH="0" baseline="0" noProof="0" dirty="0">
                  <a:ln>
                    <a:noFill/>
                  </a:ln>
                  <a:solidFill>
                    <a:srgbClr val="002060">
                      <a:hueOff val="0"/>
                      <a:satOff val="0"/>
                      <a:lumOff val="0"/>
                      <a:alphaOff val="0"/>
                    </a:srgbClr>
                  </a:solidFill>
                  <a:effectLst/>
                  <a:uLnTx/>
                  <a:uFillTx/>
                  <a:latin typeface="Tw Cen MT"/>
                  <a:ea typeface="+mn-ea"/>
                  <a:cs typeface="+mn-cs"/>
                </a:rPr>
                <a:t>MPD and DEA</a:t>
              </a:r>
            </a:p>
            <a:p>
              <a:pPr marL="171450" marR="0" lvl="1" indent="-171450" defTabSz="844550" eaLnBrk="1" fontAlgn="auto" latinLnBrk="0" hangingPunct="1">
                <a:lnSpc>
                  <a:spcPct val="90000"/>
                </a:lnSpc>
                <a:spcBef>
                  <a:spcPct val="0"/>
                </a:spcBef>
                <a:spcAft>
                  <a:spcPct val="15000"/>
                </a:spcAft>
                <a:buClrTx/>
                <a:buSzTx/>
                <a:buFontTx/>
                <a:buChar char="••"/>
                <a:tabLst/>
                <a:defRPr/>
              </a:pPr>
              <a:r>
                <a:rPr kumimoji="0" lang="en-US" sz="1900" b="0" i="0" u="none" strike="noStrike" kern="0" cap="none" spc="0" normalizeH="0" baseline="0" noProof="0" dirty="0">
                  <a:ln>
                    <a:noFill/>
                  </a:ln>
                  <a:solidFill>
                    <a:srgbClr val="002060">
                      <a:hueOff val="0"/>
                      <a:satOff val="0"/>
                      <a:lumOff val="0"/>
                      <a:alphaOff val="0"/>
                    </a:srgbClr>
                  </a:solidFill>
                  <a:effectLst/>
                  <a:uLnTx/>
                  <a:uFillTx/>
                  <a:latin typeface="Tw Cen MT"/>
                  <a:ea typeface="+mn-ea"/>
                  <a:cs typeface="+mn-cs"/>
                </a:rPr>
                <a:t>CJCC</a:t>
              </a:r>
            </a:p>
            <a:p>
              <a:pPr marL="171450" marR="0" lvl="1" indent="-171450" defTabSz="844550" eaLnBrk="1" fontAlgn="auto" latinLnBrk="0" hangingPunct="1">
                <a:lnSpc>
                  <a:spcPct val="90000"/>
                </a:lnSpc>
                <a:spcBef>
                  <a:spcPct val="0"/>
                </a:spcBef>
                <a:spcAft>
                  <a:spcPct val="15000"/>
                </a:spcAft>
                <a:buClrTx/>
                <a:buSzTx/>
                <a:buFontTx/>
                <a:buChar char="••"/>
                <a:tabLst/>
                <a:defRPr/>
              </a:pPr>
              <a:r>
                <a:rPr lang="en-US" sz="1900" kern="0" noProof="0" dirty="0">
                  <a:solidFill>
                    <a:srgbClr val="002060">
                      <a:hueOff val="0"/>
                      <a:satOff val="0"/>
                      <a:lumOff val="0"/>
                      <a:alphaOff val="0"/>
                    </a:srgbClr>
                  </a:solidFill>
                  <a:latin typeface="Tw Cen MT"/>
                </a:rPr>
                <a:t>CSOSA</a:t>
              </a:r>
            </a:p>
            <a:p>
              <a:pPr marL="171450" marR="0" lvl="1" indent="-171450" defTabSz="844550" eaLnBrk="1" fontAlgn="auto" latinLnBrk="0" hangingPunct="1">
                <a:lnSpc>
                  <a:spcPct val="90000"/>
                </a:lnSpc>
                <a:spcBef>
                  <a:spcPct val="0"/>
                </a:spcBef>
                <a:spcAft>
                  <a:spcPct val="15000"/>
                </a:spcAft>
                <a:buClrTx/>
                <a:buSzTx/>
                <a:buFontTx/>
                <a:buChar char="••"/>
                <a:tabLst/>
                <a:defRPr/>
              </a:pPr>
              <a:r>
                <a:rPr lang="en-US" sz="1900" kern="0" noProof="0" dirty="0">
                  <a:solidFill>
                    <a:srgbClr val="002060">
                      <a:hueOff val="0"/>
                      <a:satOff val="0"/>
                      <a:lumOff val="0"/>
                      <a:alphaOff val="0"/>
                    </a:srgbClr>
                  </a:solidFill>
                  <a:latin typeface="Tw Cen MT"/>
                </a:rPr>
                <a:t>DOC</a:t>
              </a:r>
              <a:endParaRPr kumimoji="0" lang="en-US" sz="1900" b="0" i="0" u="none" strike="noStrike" kern="0" cap="none" spc="0" normalizeH="0" baseline="0" noProof="0" dirty="0">
                <a:ln>
                  <a:noFill/>
                </a:ln>
                <a:solidFill>
                  <a:srgbClr val="002060">
                    <a:hueOff val="0"/>
                    <a:satOff val="0"/>
                    <a:lumOff val="0"/>
                    <a:alphaOff val="0"/>
                  </a:srgbClr>
                </a:solidFill>
                <a:effectLst/>
                <a:uLnTx/>
                <a:uFillTx/>
                <a:latin typeface="Tw Cen MT"/>
                <a:ea typeface="+mn-ea"/>
                <a:cs typeface="+mn-cs"/>
              </a:endParaRPr>
            </a:p>
            <a:p>
              <a:pPr marL="171450" marR="0" lvl="1" indent="-171450" defTabSz="844550" eaLnBrk="1" fontAlgn="auto" latinLnBrk="0" hangingPunct="1">
                <a:lnSpc>
                  <a:spcPct val="90000"/>
                </a:lnSpc>
                <a:spcBef>
                  <a:spcPct val="0"/>
                </a:spcBef>
                <a:spcAft>
                  <a:spcPct val="15000"/>
                </a:spcAft>
                <a:buClrTx/>
                <a:buSzTx/>
                <a:buFontTx/>
                <a:buChar char="••"/>
                <a:tabLst/>
                <a:defRPr/>
              </a:pPr>
              <a:r>
                <a:rPr kumimoji="0" lang="en-US" sz="1900" b="0" i="0" u="none" strike="noStrike" kern="0" cap="none" spc="0" normalizeH="0" baseline="0" noProof="0" dirty="0">
                  <a:ln>
                    <a:noFill/>
                  </a:ln>
                  <a:solidFill>
                    <a:srgbClr val="002060">
                      <a:hueOff val="0"/>
                      <a:satOff val="0"/>
                      <a:lumOff val="0"/>
                      <a:alphaOff val="0"/>
                    </a:srgbClr>
                  </a:solidFill>
                  <a:effectLst/>
                  <a:uLnTx/>
                  <a:uFillTx/>
                  <a:latin typeface="Tw Cen MT"/>
                  <a:ea typeface="+mn-ea"/>
                  <a:cs typeface="+mn-cs"/>
                </a:rPr>
                <a:t>US</a:t>
              </a:r>
              <a:r>
                <a:rPr lang="en-US" sz="1900" kern="0" dirty="0">
                  <a:solidFill>
                    <a:srgbClr val="002060">
                      <a:hueOff val="0"/>
                      <a:satOff val="0"/>
                      <a:lumOff val="0"/>
                      <a:alphaOff val="0"/>
                    </a:srgbClr>
                  </a:solidFill>
                  <a:latin typeface="Tw Cen MT"/>
                </a:rPr>
                <a:t> </a:t>
              </a:r>
              <a:r>
                <a:rPr kumimoji="0" lang="en-US" sz="1900" b="0" i="0" u="none" strike="noStrike" kern="0" cap="none" spc="0" normalizeH="0" noProof="0" dirty="0">
                  <a:ln>
                    <a:noFill/>
                  </a:ln>
                  <a:solidFill>
                    <a:srgbClr val="002060">
                      <a:hueOff val="0"/>
                      <a:satOff val="0"/>
                      <a:lumOff val="0"/>
                      <a:alphaOff val="0"/>
                    </a:srgbClr>
                  </a:solidFill>
                  <a:effectLst/>
                  <a:uLnTx/>
                  <a:uFillTx/>
                  <a:latin typeface="Tw Cen MT"/>
                  <a:ea typeface="+mn-ea"/>
                  <a:cs typeface="+mn-cs"/>
                </a:rPr>
                <a:t>Attorney</a:t>
              </a:r>
              <a:r>
                <a:rPr kumimoji="0" lang="en-US" sz="1900" b="0" i="0" u="none" strike="noStrike" kern="0" cap="none" spc="0" normalizeH="0" baseline="0" noProof="0" dirty="0">
                  <a:ln>
                    <a:noFill/>
                  </a:ln>
                  <a:solidFill>
                    <a:srgbClr val="002060">
                      <a:hueOff val="0"/>
                      <a:satOff val="0"/>
                      <a:lumOff val="0"/>
                      <a:alphaOff val="0"/>
                    </a:srgbClr>
                  </a:solidFill>
                  <a:effectLst/>
                  <a:uLnTx/>
                  <a:uFillTx/>
                  <a:latin typeface="Tw Cen MT"/>
                  <a:ea typeface="+mn-ea"/>
                  <a:cs typeface="+mn-cs"/>
                </a:rPr>
                <a:t> </a:t>
              </a:r>
            </a:p>
          </p:txBody>
        </p:sp>
        <p:sp>
          <p:nvSpPr>
            <p:cNvPr id="6" name="Freeform 5"/>
            <p:cNvSpPr/>
            <p:nvPr/>
          </p:nvSpPr>
          <p:spPr>
            <a:xfrm>
              <a:off x="2199640" y="4792471"/>
              <a:ext cx="2208377" cy="1684528"/>
            </a:xfrm>
            <a:custGeom>
              <a:avLst/>
              <a:gdLst>
                <a:gd name="connsiteX0" fmla="*/ 0 w 2208377"/>
                <a:gd name="connsiteY0" fmla="*/ 143053 h 1430528"/>
                <a:gd name="connsiteX1" fmla="*/ 143053 w 2208377"/>
                <a:gd name="connsiteY1" fmla="*/ 0 h 1430528"/>
                <a:gd name="connsiteX2" fmla="*/ 2065324 w 2208377"/>
                <a:gd name="connsiteY2" fmla="*/ 0 h 1430528"/>
                <a:gd name="connsiteX3" fmla="*/ 2208377 w 2208377"/>
                <a:gd name="connsiteY3" fmla="*/ 143053 h 1430528"/>
                <a:gd name="connsiteX4" fmla="*/ 2208377 w 2208377"/>
                <a:gd name="connsiteY4" fmla="*/ 1287475 h 1430528"/>
                <a:gd name="connsiteX5" fmla="*/ 2065324 w 2208377"/>
                <a:gd name="connsiteY5" fmla="*/ 1430528 h 1430528"/>
                <a:gd name="connsiteX6" fmla="*/ 143053 w 2208377"/>
                <a:gd name="connsiteY6" fmla="*/ 1430528 h 1430528"/>
                <a:gd name="connsiteX7" fmla="*/ 0 w 2208377"/>
                <a:gd name="connsiteY7" fmla="*/ 1287475 h 1430528"/>
                <a:gd name="connsiteX8" fmla="*/ 0 w 2208377"/>
                <a:gd name="connsiteY8" fmla="*/ 143053 h 1430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08377" h="1430528">
                  <a:moveTo>
                    <a:pt x="0" y="143053"/>
                  </a:moveTo>
                  <a:cubicBezTo>
                    <a:pt x="0" y="64047"/>
                    <a:pt x="64047" y="0"/>
                    <a:pt x="143053" y="0"/>
                  </a:cubicBezTo>
                  <a:lnTo>
                    <a:pt x="2065324" y="0"/>
                  </a:lnTo>
                  <a:cubicBezTo>
                    <a:pt x="2144330" y="0"/>
                    <a:pt x="2208377" y="64047"/>
                    <a:pt x="2208377" y="143053"/>
                  </a:cubicBezTo>
                  <a:lnTo>
                    <a:pt x="2208377" y="1287475"/>
                  </a:lnTo>
                  <a:cubicBezTo>
                    <a:pt x="2208377" y="1366481"/>
                    <a:pt x="2144330" y="1430528"/>
                    <a:pt x="2065324" y="1430528"/>
                  </a:cubicBezTo>
                  <a:lnTo>
                    <a:pt x="143053" y="1430528"/>
                  </a:lnTo>
                  <a:cubicBezTo>
                    <a:pt x="64047" y="1430528"/>
                    <a:pt x="0" y="1366481"/>
                    <a:pt x="0" y="1287475"/>
                  </a:cubicBezTo>
                  <a:lnTo>
                    <a:pt x="0" y="143053"/>
                  </a:lnTo>
                  <a:close/>
                </a:path>
              </a:pathLst>
            </a:custGeom>
            <a:solidFill>
              <a:srgbClr val="FFFFFF">
                <a:alpha val="90000"/>
                <a:hueOff val="0"/>
                <a:satOff val="0"/>
                <a:lumOff val="0"/>
                <a:alphaOff val="0"/>
              </a:srgbClr>
            </a:solidFill>
            <a:ln w="19050" cap="flat" cmpd="sng" algn="ctr">
              <a:solidFill>
                <a:srgbClr val="451C72">
                  <a:hueOff val="0"/>
                  <a:satOff val="0"/>
                  <a:lumOff val="0"/>
                  <a:alphaOff val="0"/>
                </a:srgbClr>
              </a:solidFill>
              <a:prstDash val="solid"/>
            </a:ln>
            <a:effectLst/>
          </p:spPr>
          <p:txBody>
            <a:bodyPr spcFirstLastPara="0" vert="horz" wrap="square" lIns="122864" tIns="480496" rIns="785377" bIns="122864" numCol="1" spcCol="1270" anchor="t" anchorCtr="0">
              <a:noAutofit/>
            </a:bodyPr>
            <a:lstStyle/>
            <a:p>
              <a:pPr marL="171450" marR="0" lvl="1" indent="-171450" defTabSz="844550" eaLnBrk="1" fontAlgn="auto" latinLnBrk="0" hangingPunct="1">
                <a:lnSpc>
                  <a:spcPct val="90000"/>
                </a:lnSpc>
                <a:spcBef>
                  <a:spcPct val="0"/>
                </a:spcBef>
                <a:spcAft>
                  <a:spcPct val="15000"/>
                </a:spcAft>
                <a:buClrTx/>
                <a:buSzTx/>
                <a:buFontTx/>
                <a:buChar char="••"/>
                <a:tabLst/>
                <a:defRPr/>
              </a:pPr>
              <a:r>
                <a:rPr kumimoji="0" lang="en-US" sz="1900" b="0" i="0" u="none" strike="noStrike" kern="0" cap="none" spc="0" normalizeH="0" baseline="0" noProof="0" dirty="0">
                  <a:ln>
                    <a:noFill/>
                  </a:ln>
                  <a:solidFill>
                    <a:srgbClr val="002060">
                      <a:hueOff val="0"/>
                      <a:satOff val="0"/>
                      <a:lumOff val="0"/>
                      <a:alphaOff val="0"/>
                    </a:srgbClr>
                  </a:solidFill>
                  <a:effectLst/>
                  <a:uLnTx/>
                  <a:uFillTx/>
                  <a:latin typeface="Tw Cen MT"/>
                  <a:ea typeface="+mn-ea"/>
                  <a:cs typeface="+mn-cs"/>
                </a:rPr>
                <a:t>DOH</a:t>
              </a:r>
            </a:p>
            <a:p>
              <a:pPr marL="171450" marR="0" lvl="1" indent="-171450" defTabSz="844550" eaLnBrk="1" fontAlgn="auto" latinLnBrk="0" hangingPunct="1">
                <a:lnSpc>
                  <a:spcPct val="90000"/>
                </a:lnSpc>
                <a:spcBef>
                  <a:spcPct val="0"/>
                </a:spcBef>
                <a:spcAft>
                  <a:spcPct val="15000"/>
                </a:spcAft>
                <a:buClrTx/>
                <a:buSzTx/>
                <a:buFontTx/>
                <a:buChar char="••"/>
                <a:tabLst/>
                <a:defRPr/>
              </a:pPr>
              <a:r>
                <a:rPr kumimoji="0" lang="en-US" sz="1900" b="0" i="0" u="none" strike="noStrike" kern="0" cap="none" spc="0" normalizeH="0" baseline="0" noProof="0" dirty="0">
                  <a:ln>
                    <a:noFill/>
                  </a:ln>
                  <a:solidFill>
                    <a:srgbClr val="002060">
                      <a:hueOff val="0"/>
                      <a:satOff val="0"/>
                      <a:lumOff val="0"/>
                      <a:alphaOff val="0"/>
                    </a:srgbClr>
                  </a:solidFill>
                  <a:effectLst/>
                  <a:uLnTx/>
                  <a:uFillTx/>
                  <a:latin typeface="Tw Cen MT"/>
                  <a:ea typeface="+mn-ea"/>
                  <a:cs typeface="+mn-cs"/>
                </a:rPr>
                <a:t>DBH</a:t>
              </a:r>
            </a:p>
            <a:p>
              <a:pPr marL="171450" marR="0" lvl="1" indent="-171450" defTabSz="844550" eaLnBrk="1" fontAlgn="auto" latinLnBrk="0" hangingPunct="1">
                <a:lnSpc>
                  <a:spcPct val="90000"/>
                </a:lnSpc>
                <a:spcBef>
                  <a:spcPct val="0"/>
                </a:spcBef>
                <a:spcAft>
                  <a:spcPct val="15000"/>
                </a:spcAft>
                <a:buClrTx/>
                <a:buSzTx/>
                <a:buFontTx/>
                <a:buChar char="••"/>
                <a:tabLst/>
                <a:defRPr/>
              </a:pPr>
              <a:r>
                <a:rPr kumimoji="0" lang="en-US" sz="1900" b="0" i="0" u="none" strike="noStrike" kern="0" cap="none" spc="0" normalizeH="0" baseline="0" noProof="0" dirty="0">
                  <a:ln>
                    <a:noFill/>
                  </a:ln>
                  <a:solidFill>
                    <a:srgbClr val="002060">
                      <a:hueOff val="0"/>
                      <a:satOff val="0"/>
                      <a:lumOff val="0"/>
                      <a:alphaOff val="0"/>
                    </a:srgbClr>
                  </a:solidFill>
                  <a:effectLst/>
                  <a:uLnTx/>
                  <a:uFillTx/>
                  <a:latin typeface="Tw Cen MT"/>
                  <a:ea typeface="+mn-ea"/>
                  <a:cs typeface="+mn-cs"/>
                </a:rPr>
                <a:t>DHS</a:t>
              </a:r>
            </a:p>
          </p:txBody>
        </p:sp>
        <p:sp>
          <p:nvSpPr>
            <p:cNvPr id="7" name="Freeform 6"/>
            <p:cNvSpPr/>
            <p:nvPr/>
          </p:nvSpPr>
          <p:spPr>
            <a:xfrm>
              <a:off x="5802782" y="1752600"/>
              <a:ext cx="2208377" cy="1430528"/>
            </a:xfrm>
            <a:custGeom>
              <a:avLst/>
              <a:gdLst>
                <a:gd name="connsiteX0" fmla="*/ 0 w 2208377"/>
                <a:gd name="connsiteY0" fmla="*/ 143053 h 1430528"/>
                <a:gd name="connsiteX1" fmla="*/ 143053 w 2208377"/>
                <a:gd name="connsiteY1" fmla="*/ 0 h 1430528"/>
                <a:gd name="connsiteX2" fmla="*/ 2065324 w 2208377"/>
                <a:gd name="connsiteY2" fmla="*/ 0 h 1430528"/>
                <a:gd name="connsiteX3" fmla="*/ 2208377 w 2208377"/>
                <a:gd name="connsiteY3" fmla="*/ 143053 h 1430528"/>
                <a:gd name="connsiteX4" fmla="*/ 2208377 w 2208377"/>
                <a:gd name="connsiteY4" fmla="*/ 1287475 h 1430528"/>
                <a:gd name="connsiteX5" fmla="*/ 2065324 w 2208377"/>
                <a:gd name="connsiteY5" fmla="*/ 1430528 h 1430528"/>
                <a:gd name="connsiteX6" fmla="*/ 143053 w 2208377"/>
                <a:gd name="connsiteY6" fmla="*/ 1430528 h 1430528"/>
                <a:gd name="connsiteX7" fmla="*/ 0 w 2208377"/>
                <a:gd name="connsiteY7" fmla="*/ 1287475 h 1430528"/>
                <a:gd name="connsiteX8" fmla="*/ 0 w 2208377"/>
                <a:gd name="connsiteY8" fmla="*/ 143053 h 1430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08377" h="1430528">
                  <a:moveTo>
                    <a:pt x="0" y="143053"/>
                  </a:moveTo>
                  <a:cubicBezTo>
                    <a:pt x="0" y="64047"/>
                    <a:pt x="64047" y="0"/>
                    <a:pt x="143053" y="0"/>
                  </a:cubicBezTo>
                  <a:lnTo>
                    <a:pt x="2065324" y="0"/>
                  </a:lnTo>
                  <a:cubicBezTo>
                    <a:pt x="2144330" y="0"/>
                    <a:pt x="2208377" y="64047"/>
                    <a:pt x="2208377" y="143053"/>
                  </a:cubicBezTo>
                  <a:lnTo>
                    <a:pt x="2208377" y="1287475"/>
                  </a:lnTo>
                  <a:cubicBezTo>
                    <a:pt x="2208377" y="1366481"/>
                    <a:pt x="2144330" y="1430528"/>
                    <a:pt x="2065324" y="1430528"/>
                  </a:cubicBezTo>
                  <a:lnTo>
                    <a:pt x="143053" y="1430528"/>
                  </a:lnTo>
                  <a:cubicBezTo>
                    <a:pt x="64047" y="1430528"/>
                    <a:pt x="0" y="1366481"/>
                    <a:pt x="0" y="1287475"/>
                  </a:cubicBezTo>
                  <a:lnTo>
                    <a:pt x="0" y="143053"/>
                  </a:lnTo>
                  <a:close/>
                </a:path>
              </a:pathLst>
            </a:custGeom>
            <a:solidFill>
              <a:srgbClr val="FFFFFF">
                <a:alpha val="90000"/>
                <a:hueOff val="0"/>
                <a:satOff val="0"/>
                <a:lumOff val="0"/>
                <a:alphaOff val="0"/>
              </a:srgbClr>
            </a:solidFill>
            <a:ln w="19050" cap="flat" cmpd="sng" algn="ctr">
              <a:solidFill>
                <a:srgbClr val="008E00">
                  <a:hueOff val="0"/>
                  <a:satOff val="0"/>
                  <a:lumOff val="0"/>
                  <a:alphaOff val="0"/>
                </a:srgbClr>
              </a:solidFill>
              <a:prstDash val="solid"/>
            </a:ln>
            <a:effectLst/>
          </p:spPr>
          <p:txBody>
            <a:bodyPr spcFirstLastPara="0" vert="horz" wrap="square" lIns="785377" tIns="122864" rIns="122864" bIns="480496" numCol="1" spcCol="1270" anchor="t" anchorCtr="0">
              <a:noAutofit/>
            </a:bodyPr>
            <a:lstStyle/>
            <a:p>
              <a:pPr marL="171450" marR="0" lvl="1" indent="-171450" defTabSz="844550" eaLnBrk="1" fontAlgn="auto" latinLnBrk="0" hangingPunct="1">
                <a:lnSpc>
                  <a:spcPct val="90000"/>
                </a:lnSpc>
                <a:spcBef>
                  <a:spcPct val="0"/>
                </a:spcBef>
                <a:spcAft>
                  <a:spcPct val="15000"/>
                </a:spcAft>
                <a:buClrTx/>
                <a:buSzTx/>
                <a:buFontTx/>
                <a:buChar char="••"/>
                <a:tabLst/>
                <a:defRPr/>
              </a:pPr>
              <a:r>
                <a:rPr kumimoji="0" lang="en-US" sz="1900" b="0" i="0" u="none" strike="noStrike" kern="0" cap="none" spc="0" normalizeH="0" baseline="0" noProof="0" dirty="0">
                  <a:ln>
                    <a:noFill/>
                  </a:ln>
                  <a:solidFill>
                    <a:srgbClr val="002060">
                      <a:hueOff val="0"/>
                      <a:satOff val="0"/>
                      <a:lumOff val="0"/>
                      <a:alphaOff val="0"/>
                    </a:srgbClr>
                  </a:solidFill>
                  <a:effectLst/>
                  <a:uLnTx/>
                  <a:uFillTx/>
                  <a:latin typeface="Tw Cen MT"/>
                  <a:ea typeface="+mn-ea"/>
                  <a:cs typeface="+mn-cs"/>
                </a:rPr>
                <a:t>DFS</a:t>
              </a:r>
            </a:p>
            <a:p>
              <a:pPr marL="171450" marR="0" lvl="1" indent="-171450" defTabSz="844550" eaLnBrk="1" fontAlgn="auto" latinLnBrk="0" hangingPunct="1">
                <a:lnSpc>
                  <a:spcPct val="90000"/>
                </a:lnSpc>
                <a:spcBef>
                  <a:spcPct val="0"/>
                </a:spcBef>
                <a:spcAft>
                  <a:spcPct val="15000"/>
                </a:spcAft>
                <a:buClrTx/>
                <a:buSzTx/>
                <a:buFontTx/>
                <a:buChar char="••"/>
                <a:tabLst/>
                <a:defRPr/>
              </a:pPr>
              <a:r>
                <a:rPr kumimoji="0" lang="en-US" sz="1900" b="0" i="0" u="none" strike="noStrike" kern="0" cap="none" spc="0" normalizeH="0" baseline="0" noProof="0" dirty="0">
                  <a:ln>
                    <a:noFill/>
                  </a:ln>
                  <a:solidFill>
                    <a:srgbClr val="002060">
                      <a:hueOff val="0"/>
                      <a:satOff val="0"/>
                      <a:lumOff val="0"/>
                      <a:alphaOff val="0"/>
                    </a:srgbClr>
                  </a:solidFill>
                  <a:effectLst/>
                  <a:uLnTx/>
                  <a:uFillTx/>
                  <a:latin typeface="Tw Cen MT"/>
                  <a:ea typeface="+mn-ea"/>
                  <a:cs typeface="+mn-cs"/>
                </a:rPr>
                <a:t>OCME</a:t>
              </a:r>
            </a:p>
          </p:txBody>
        </p:sp>
        <p:sp>
          <p:nvSpPr>
            <p:cNvPr id="8" name="Freeform 7"/>
            <p:cNvSpPr/>
            <p:nvPr/>
          </p:nvSpPr>
          <p:spPr>
            <a:xfrm>
              <a:off x="2199640" y="1752600"/>
              <a:ext cx="2208377" cy="1430528"/>
            </a:xfrm>
            <a:custGeom>
              <a:avLst/>
              <a:gdLst>
                <a:gd name="connsiteX0" fmla="*/ 0 w 2208377"/>
                <a:gd name="connsiteY0" fmla="*/ 143053 h 1430528"/>
                <a:gd name="connsiteX1" fmla="*/ 143053 w 2208377"/>
                <a:gd name="connsiteY1" fmla="*/ 0 h 1430528"/>
                <a:gd name="connsiteX2" fmla="*/ 2065324 w 2208377"/>
                <a:gd name="connsiteY2" fmla="*/ 0 h 1430528"/>
                <a:gd name="connsiteX3" fmla="*/ 2208377 w 2208377"/>
                <a:gd name="connsiteY3" fmla="*/ 143053 h 1430528"/>
                <a:gd name="connsiteX4" fmla="*/ 2208377 w 2208377"/>
                <a:gd name="connsiteY4" fmla="*/ 1287475 h 1430528"/>
                <a:gd name="connsiteX5" fmla="*/ 2065324 w 2208377"/>
                <a:gd name="connsiteY5" fmla="*/ 1430528 h 1430528"/>
                <a:gd name="connsiteX6" fmla="*/ 143053 w 2208377"/>
                <a:gd name="connsiteY6" fmla="*/ 1430528 h 1430528"/>
                <a:gd name="connsiteX7" fmla="*/ 0 w 2208377"/>
                <a:gd name="connsiteY7" fmla="*/ 1287475 h 1430528"/>
                <a:gd name="connsiteX8" fmla="*/ 0 w 2208377"/>
                <a:gd name="connsiteY8" fmla="*/ 143053 h 1430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08377" h="1430528">
                  <a:moveTo>
                    <a:pt x="0" y="143053"/>
                  </a:moveTo>
                  <a:cubicBezTo>
                    <a:pt x="0" y="64047"/>
                    <a:pt x="64047" y="0"/>
                    <a:pt x="143053" y="0"/>
                  </a:cubicBezTo>
                  <a:lnTo>
                    <a:pt x="2065324" y="0"/>
                  </a:lnTo>
                  <a:cubicBezTo>
                    <a:pt x="2144330" y="0"/>
                    <a:pt x="2208377" y="64047"/>
                    <a:pt x="2208377" y="143053"/>
                  </a:cubicBezTo>
                  <a:lnTo>
                    <a:pt x="2208377" y="1287475"/>
                  </a:lnTo>
                  <a:cubicBezTo>
                    <a:pt x="2208377" y="1366481"/>
                    <a:pt x="2144330" y="1430528"/>
                    <a:pt x="2065324" y="1430528"/>
                  </a:cubicBezTo>
                  <a:lnTo>
                    <a:pt x="143053" y="1430528"/>
                  </a:lnTo>
                  <a:cubicBezTo>
                    <a:pt x="64047" y="1430528"/>
                    <a:pt x="0" y="1366481"/>
                    <a:pt x="0" y="1287475"/>
                  </a:cubicBezTo>
                  <a:lnTo>
                    <a:pt x="0" y="143053"/>
                  </a:lnTo>
                  <a:close/>
                </a:path>
              </a:pathLst>
            </a:custGeom>
            <a:solidFill>
              <a:srgbClr val="FFFFFF">
                <a:alpha val="90000"/>
                <a:hueOff val="0"/>
                <a:satOff val="0"/>
                <a:lumOff val="0"/>
                <a:alphaOff val="0"/>
              </a:srgbClr>
            </a:solidFill>
            <a:ln w="19050" cap="flat" cmpd="sng" algn="ctr">
              <a:solidFill>
                <a:srgbClr val="CC0000">
                  <a:hueOff val="0"/>
                  <a:satOff val="0"/>
                  <a:lumOff val="0"/>
                  <a:alphaOff val="0"/>
                </a:srgbClr>
              </a:solidFill>
              <a:prstDash val="solid"/>
            </a:ln>
            <a:effectLst/>
          </p:spPr>
          <p:txBody>
            <a:bodyPr spcFirstLastPara="0" vert="horz" wrap="square" lIns="122864" tIns="122864" rIns="785377" bIns="480496" numCol="1" spcCol="1270" anchor="t" anchorCtr="0">
              <a:noAutofit/>
            </a:bodyPr>
            <a:lstStyle/>
            <a:p>
              <a:pPr marL="171450" marR="0" lvl="1" indent="-171450" defTabSz="844550" eaLnBrk="1" fontAlgn="auto" latinLnBrk="0" hangingPunct="1">
                <a:lnSpc>
                  <a:spcPct val="90000"/>
                </a:lnSpc>
                <a:spcBef>
                  <a:spcPct val="0"/>
                </a:spcBef>
                <a:spcAft>
                  <a:spcPct val="15000"/>
                </a:spcAft>
                <a:buClrTx/>
                <a:buSzTx/>
                <a:buFontTx/>
                <a:buChar char="••"/>
                <a:tabLst/>
                <a:defRPr/>
              </a:pPr>
              <a:r>
                <a:rPr kumimoji="0" lang="en-US" sz="1900" b="0" i="0" u="none" strike="noStrike" kern="0" cap="none" spc="0" normalizeH="0" baseline="0" noProof="0" dirty="0">
                  <a:ln>
                    <a:noFill/>
                  </a:ln>
                  <a:solidFill>
                    <a:srgbClr val="002060">
                      <a:hueOff val="0"/>
                      <a:satOff val="0"/>
                      <a:lumOff val="0"/>
                      <a:alphaOff val="0"/>
                    </a:srgbClr>
                  </a:solidFill>
                  <a:effectLst/>
                  <a:uLnTx/>
                  <a:uFillTx/>
                  <a:latin typeface="Tw Cen MT"/>
                  <a:ea typeface="+mn-ea"/>
                  <a:cs typeface="+mn-cs"/>
                </a:rPr>
                <a:t>FEMS</a:t>
              </a:r>
            </a:p>
            <a:p>
              <a:pPr marL="171450" marR="0" lvl="1" indent="-171450" defTabSz="844550" eaLnBrk="1" fontAlgn="auto" latinLnBrk="0" hangingPunct="1">
                <a:lnSpc>
                  <a:spcPct val="90000"/>
                </a:lnSpc>
                <a:spcBef>
                  <a:spcPct val="0"/>
                </a:spcBef>
                <a:spcAft>
                  <a:spcPct val="15000"/>
                </a:spcAft>
                <a:buClrTx/>
                <a:buSzTx/>
                <a:buFontTx/>
                <a:buChar char="••"/>
                <a:tabLst/>
                <a:defRPr/>
              </a:pPr>
              <a:r>
                <a:rPr kumimoji="0" lang="en-US" sz="1900" b="0" i="0" u="none" strike="noStrike" kern="0" cap="none" spc="0" normalizeH="0" baseline="0" noProof="0" dirty="0">
                  <a:ln>
                    <a:noFill/>
                  </a:ln>
                  <a:solidFill>
                    <a:srgbClr val="002060">
                      <a:hueOff val="0"/>
                      <a:satOff val="0"/>
                      <a:lumOff val="0"/>
                      <a:alphaOff val="0"/>
                    </a:srgbClr>
                  </a:solidFill>
                  <a:effectLst/>
                  <a:uLnTx/>
                  <a:uFillTx/>
                  <a:latin typeface="Tw Cen MT"/>
                  <a:ea typeface="+mn-ea"/>
                  <a:cs typeface="+mn-cs"/>
                </a:rPr>
                <a:t>MPD</a:t>
              </a:r>
            </a:p>
            <a:p>
              <a:pPr marL="171450" marR="0" lvl="1" indent="-171450" defTabSz="844550" eaLnBrk="1" fontAlgn="auto" latinLnBrk="0" hangingPunct="1">
                <a:lnSpc>
                  <a:spcPct val="90000"/>
                </a:lnSpc>
                <a:spcBef>
                  <a:spcPct val="0"/>
                </a:spcBef>
                <a:spcAft>
                  <a:spcPct val="15000"/>
                </a:spcAft>
                <a:buClrTx/>
                <a:buSzTx/>
                <a:buFontTx/>
                <a:buChar char="••"/>
                <a:tabLst/>
                <a:defRPr/>
              </a:pPr>
              <a:r>
                <a:rPr kumimoji="0" lang="en-US" sz="1900" b="0" i="0" u="none" strike="noStrike" kern="0" cap="none" spc="0" normalizeH="0" baseline="0" noProof="0" dirty="0">
                  <a:ln>
                    <a:noFill/>
                  </a:ln>
                  <a:solidFill>
                    <a:srgbClr val="002060">
                      <a:hueOff val="0"/>
                      <a:satOff val="0"/>
                      <a:lumOff val="0"/>
                      <a:alphaOff val="0"/>
                    </a:srgbClr>
                  </a:solidFill>
                  <a:effectLst/>
                  <a:uLnTx/>
                  <a:uFillTx/>
                  <a:latin typeface="Tw Cen MT"/>
                  <a:ea typeface="+mn-ea"/>
                  <a:cs typeface="+mn-cs"/>
                </a:rPr>
                <a:t>Hospitals</a:t>
              </a:r>
            </a:p>
          </p:txBody>
        </p:sp>
        <p:sp>
          <p:nvSpPr>
            <p:cNvPr id="9" name="Freeform 8"/>
            <p:cNvSpPr/>
            <p:nvPr/>
          </p:nvSpPr>
          <p:spPr>
            <a:xfrm>
              <a:off x="3125012" y="2007412"/>
              <a:ext cx="1935683" cy="1935683"/>
            </a:xfrm>
            <a:custGeom>
              <a:avLst/>
              <a:gdLst>
                <a:gd name="connsiteX0" fmla="*/ 0 w 1935683"/>
                <a:gd name="connsiteY0" fmla="*/ 1935683 h 1935683"/>
                <a:gd name="connsiteX1" fmla="*/ 1935683 w 1935683"/>
                <a:gd name="connsiteY1" fmla="*/ 0 h 1935683"/>
                <a:gd name="connsiteX2" fmla="*/ 1935683 w 1935683"/>
                <a:gd name="connsiteY2" fmla="*/ 1935683 h 1935683"/>
                <a:gd name="connsiteX3" fmla="*/ 0 w 1935683"/>
                <a:gd name="connsiteY3" fmla="*/ 1935683 h 1935683"/>
              </a:gdLst>
              <a:ahLst/>
              <a:cxnLst>
                <a:cxn ang="0">
                  <a:pos x="connsiteX0" y="connsiteY0"/>
                </a:cxn>
                <a:cxn ang="0">
                  <a:pos x="connsiteX1" y="connsiteY1"/>
                </a:cxn>
                <a:cxn ang="0">
                  <a:pos x="connsiteX2" y="connsiteY2"/>
                </a:cxn>
                <a:cxn ang="0">
                  <a:pos x="connsiteX3" y="connsiteY3"/>
                </a:cxn>
              </a:cxnLst>
              <a:rect l="l" t="t" r="r" b="b"/>
              <a:pathLst>
                <a:path w="1935683" h="1935683">
                  <a:moveTo>
                    <a:pt x="0" y="1935683"/>
                  </a:moveTo>
                  <a:cubicBezTo>
                    <a:pt x="0" y="866635"/>
                    <a:pt x="866635" y="0"/>
                    <a:pt x="1935683" y="0"/>
                  </a:cubicBezTo>
                  <a:lnTo>
                    <a:pt x="1935683" y="1935683"/>
                  </a:lnTo>
                  <a:lnTo>
                    <a:pt x="0" y="1935683"/>
                  </a:lnTo>
                  <a:close/>
                </a:path>
              </a:pathLst>
            </a:custGeom>
            <a:solidFill>
              <a:srgbClr val="CC0000">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702076" tIns="702076" rIns="135128" bIns="135128" numCol="1" spcCol="1270" anchor="ctr" anchorCtr="0">
              <a:noAutofit/>
            </a:bodyPr>
            <a:lstStyle/>
            <a:p>
              <a:pPr marL="0" marR="0" lvl="0" indent="0" algn="ctr" defTabSz="844550" eaLnBrk="1" fontAlgn="auto" latinLnBrk="0" hangingPunct="1">
                <a:lnSpc>
                  <a:spcPct val="90000"/>
                </a:lnSpc>
                <a:spcBef>
                  <a:spcPct val="0"/>
                </a:spcBef>
                <a:spcAft>
                  <a:spcPct val="35000"/>
                </a:spcAft>
                <a:buClrTx/>
                <a:buSzTx/>
                <a:buFontTx/>
                <a:buNone/>
                <a:tabLst/>
                <a:defRPr/>
              </a:pPr>
              <a:r>
                <a:rPr kumimoji="0" lang="en-US" sz="1900" b="0" i="0" u="none" strike="noStrike" kern="0" cap="none" spc="0" normalizeH="0" baseline="0" noProof="0" dirty="0">
                  <a:ln>
                    <a:noFill/>
                  </a:ln>
                  <a:solidFill>
                    <a:srgbClr val="FFFFFF"/>
                  </a:solidFill>
                  <a:effectLst/>
                  <a:uLnTx/>
                  <a:uFillTx/>
                  <a:latin typeface="Tw Cen MT"/>
                  <a:ea typeface="+mn-ea"/>
                  <a:cs typeface="+mn-cs"/>
                </a:rPr>
                <a:t>Emergency Response</a:t>
              </a:r>
            </a:p>
          </p:txBody>
        </p:sp>
        <p:sp>
          <p:nvSpPr>
            <p:cNvPr id="10" name="Freeform 9"/>
            <p:cNvSpPr/>
            <p:nvPr/>
          </p:nvSpPr>
          <p:spPr>
            <a:xfrm>
              <a:off x="5150104" y="2007412"/>
              <a:ext cx="1935683" cy="1935683"/>
            </a:xfrm>
            <a:custGeom>
              <a:avLst/>
              <a:gdLst>
                <a:gd name="connsiteX0" fmla="*/ 0 w 1935683"/>
                <a:gd name="connsiteY0" fmla="*/ 1935683 h 1935683"/>
                <a:gd name="connsiteX1" fmla="*/ 1935683 w 1935683"/>
                <a:gd name="connsiteY1" fmla="*/ 0 h 1935683"/>
                <a:gd name="connsiteX2" fmla="*/ 1935683 w 1935683"/>
                <a:gd name="connsiteY2" fmla="*/ 1935683 h 1935683"/>
                <a:gd name="connsiteX3" fmla="*/ 0 w 1935683"/>
                <a:gd name="connsiteY3" fmla="*/ 1935683 h 1935683"/>
              </a:gdLst>
              <a:ahLst/>
              <a:cxnLst>
                <a:cxn ang="0">
                  <a:pos x="connsiteX0" y="connsiteY0"/>
                </a:cxn>
                <a:cxn ang="0">
                  <a:pos x="connsiteX1" y="connsiteY1"/>
                </a:cxn>
                <a:cxn ang="0">
                  <a:pos x="connsiteX2" y="connsiteY2"/>
                </a:cxn>
                <a:cxn ang="0">
                  <a:pos x="connsiteX3" y="connsiteY3"/>
                </a:cxn>
              </a:cxnLst>
              <a:rect l="l" t="t" r="r" b="b"/>
              <a:pathLst>
                <a:path w="1935683" h="1935683">
                  <a:moveTo>
                    <a:pt x="0" y="0"/>
                  </a:moveTo>
                  <a:cubicBezTo>
                    <a:pt x="1069048" y="0"/>
                    <a:pt x="1935683" y="866635"/>
                    <a:pt x="1935683" y="1935683"/>
                  </a:cubicBezTo>
                  <a:lnTo>
                    <a:pt x="0" y="1935683"/>
                  </a:lnTo>
                  <a:lnTo>
                    <a:pt x="0" y="0"/>
                  </a:lnTo>
                  <a:close/>
                </a:path>
              </a:pathLst>
            </a:custGeom>
            <a:solidFill>
              <a:srgbClr val="008E00">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35128" tIns="702076" rIns="702076" bIns="135128" numCol="1" spcCol="1270" anchor="ctr" anchorCtr="0">
              <a:noAutofit/>
            </a:bodyPr>
            <a:lstStyle/>
            <a:p>
              <a:pPr marL="0" marR="0" lvl="0" indent="0" algn="ctr" defTabSz="844550" eaLnBrk="1" fontAlgn="auto" latinLnBrk="0" hangingPunct="1">
                <a:lnSpc>
                  <a:spcPct val="90000"/>
                </a:lnSpc>
                <a:spcBef>
                  <a:spcPct val="0"/>
                </a:spcBef>
                <a:spcAft>
                  <a:spcPct val="35000"/>
                </a:spcAft>
                <a:buClrTx/>
                <a:buSzTx/>
                <a:buFontTx/>
                <a:buNone/>
                <a:tabLst/>
                <a:defRPr/>
              </a:pPr>
              <a:r>
                <a:rPr kumimoji="0" lang="en-US" sz="1900" b="0" i="0" u="none" strike="noStrike" kern="0" cap="none" spc="0" normalizeH="0" baseline="0" noProof="0" dirty="0">
                  <a:ln>
                    <a:noFill/>
                  </a:ln>
                  <a:solidFill>
                    <a:srgbClr val="FFFFFF"/>
                  </a:solidFill>
                  <a:effectLst/>
                  <a:uLnTx/>
                  <a:uFillTx/>
                  <a:latin typeface="Tw Cen MT"/>
                  <a:ea typeface="+mn-ea"/>
                  <a:cs typeface="+mn-cs"/>
                </a:rPr>
                <a:t>Testing</a:t>
              </a:r>
            </a:p>
          </p:txBody>
        </p:sp>
        <p:sp>
          <p:nvSpPr>
            <p:cNvPr id="11" name="Freeform 10"/>
            <p:cNvSpPr/>
            <p:nvPr/>
          </p:nvSpPr>
          <p:spPr>
            <a:xfrm rot="21600000">
              <a:off x="5150104" y="4032502"/>
              <a:ext cx="1935684" cy="1935684"/>
            </a:xfrm>
            <a:custGeom>
              <a:avLst/>
              <a:gdLst>
                <a:gd name="connsiteX0" fmla="*/ 0 w 1935683"/>
                <a:gd name="connsiteY0" fmla="*/ 1935683 h 1935683"/>
                <a:gd name="connsiteX1" fmla="*/ 1935683 w 1935683"/>
                <a:gd name="connsiteY1" fmla="*/ 0 h 1935683"/>
                <a:gd name="connsiteX2" fmla="*/ 1935683 w 1935683"/>
                <a:gd name="connsiteY2" fmla="*/ 1935683 h 1935683"/>
                <a:gd name="connsiteX3" fmla="*/ 0 w 1935683"/>
                <a:gd name="connsiteY3" fmla="*/ 1935683 h 1935683"/>
              </a:gdLst>
              <a:ahLst/>
              <a:cxnLst>
                <a:cxn ang="0">
                  <a:pos x="connsiteX0" y="connsiteY0"/>
                </a:cxn>
                <a:cxn ang="0">
                  <a:pos x="connsiteX1" y="connsiteY1"/>
                </a:cxn>
                <a:cxn ang="0">
                  <a:pos x="connsiteX2" y="connsiteY2"/>
                </a:cxn>
                <a:cxn ang="0">
                  <a:pos x="connsiteX3" y="connsiteY3"/>
                </a:cxn>
              </a:cxnLst>
              <a:rect l="l" t="t" r="r" b="b"/>
              <a:pathLst>
                <a:path w="1935683" h="1935683">
                  <a:moveTo>
                    <a:pt x="1935683" y="0"/>
                  </a:moveTo>
                  <a:cubicBezTo>
                    <a:pt x="1935683" y="1069048"/>
                    <a:pt x="1069048" y="1935683"/>
                    <a:pt x="0" y="1935683"/>
                  </a:cubicBezTo>
                  <a:lnTo>
                    <a:pt x="0" y="0"/>
                  </a:lnTo>
                  <a:lnTo>
                    <a:pt x="1935683" y="0"/>
                  </a:lnTo>
                  <a:close/>
                </a:path>
              </a:pathLst>
            </a:custGeom>
            <a:solidFill>
              <a:srgbClr val="D8B25C">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35128" tIns="135129" rIns="702077" bIns="702076" numCol="1" spcCol="1270" anchor="ctr" anchorCtr="0">
              <a:noAutofit/>
            </a:bodyPr>
            <a:lstStyle/>
            <a:p>
              <a:pPr marL="0" marR="0" lvl="0" indent="0" algn="ctr" defTabSz="844550" eaLnBrk="1" fontAlgn="auto" latinLnBrk="0" hangingPunct="1">
                <a:lnSpc>
                  <a:spcPct val="90000"/>
                </a:lnSpc>
                <a:spcBef>
                  <a:spcPct val="0"/>
                </a:spcBef>
                <a:spcAft>
                  <a:spcPct val="35000"/>
                </a:spcAft>
                <a:buClrTx/>
                <a:buSzTx/>
                <a:buFontTx/>
                <a:buNone/>
                <a:tabLst/>
                <a:defRPr/>
              </a:pPr>
              <a:r>
                <a:rPr kumimoji="0" lang="en-US" sz="1900" b="0" i="0" u="none" strike="noStrike" kern="0" cap="none" spc="0" normalizeH="0" baseline="0" noProof="0" dirty="0">
                  <a:ln>
                    <a:noFill/>
                  </a:ln>
                  <a:solidFill>
                    <a:srgbClr val="FFFFFF"/>
                  </a:solidFill>
                  <a:effectLst/>
                  <a:uLnTx/>
                  <a:uFillTx/>
                  <a:latin typeface="Tw Cen MT"/>
                  <a:ea typeface="+mn-ea"/>
                  <a:cs typeface="+mn-cs"/>
                </a:rPr>
                <a:t>Criminal Justice system</a:t>
              </a:r>
            </a:p>
          </p:txBody>
        </p:sp>
        <p:sp>
          <p:nvSpPr>
            <p:cNvPr id="12" name="Freeform 11"/>
            <p:cNvSpPr/>
            <p:nvPr/>
          </p:nvSpPr>
          <p:spPr>
            <a:xfrm rot="21600000">
              <a:off x="3125012" y="4032503"/>
              <a:ext cx="1935683" cy="1935683"/>
            </a:xfrm>
            <a:custGeom>
              <a:avLst/>
              <a:gdLst>
                <a:gd name="connsiteX0" fmla="*/ 0 w 1935683"/>
                <a:gd name="connsiteY0" fmla="*/ 1935683 h 1935683"/>
                <a:gd name="connsiteX1" fmla="*/ 1935683 w 1935683"/>
                <a:gd name="connsiteY1" fmla="*/ 0 h 1935683"/>
                <a:gd name="connsiteX2" fmla="*/ 1935683 w 1935683"/>
                <a:gd name="connsiteY2" fmla="*/ 1935683 h 1935683"/>
                <a:gd name="connsiteX3" fmla="*/ 0 w 1935683"/>
                <a:gd name="connsiteY3" fmla="*/ 1935683 h 1935683"/>
              </a:gdLst>
              <a:ahLst/>
              <a:cxnLst>
                <a:cxn ang="0">
                  <a:pos x="connsiteX0" y="connsiteY0"/>
                </a:cxn>
                <a:cxn ang="0">
                  <a:pos x="connsiteX1" y="connsiteY1"/>
                </a:cxn>
                <a:cxn ang="0">
                  <a:pos x="connsiteX2" y="connsiteY2"/>
                </a:cxn>
                <a:cxn ang="0">
                  <a:pos x="connsiteX3" y="connsiteY3"/>
                </a:cxn>
              </a:cxnLst>
              <a:rect l="l" t="t" r="r" b="b"/>
              <a:pathLst>
                <a:path w="1935683" h="1935683">
                  <a:moveTo>
                    <a:pt x="1935683" y="1935683"/>
                  </a:moveTo>
                  <a:cubicBezTo>
                    <a:pt x="866635" y="1935683"/>
                    <a:pt x="0" y="1069048"/>
                    <a:pt x="0" y="0"/>
                  </a:cubicBezTo>
                  <a:lnTo>
                    <a:pt x="1935683" y="0"/>
                  </a:lnTo>
                  <a:lnTo>
                    <a:pt x="1935683" y="1935683"/>
                  </a:lnTo>
                  <a:close/>
                </a:path>
              </a:pathLst>
            </a:custGeom>
            <a:solidFill>
              <a:srgbClr val="451C72">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702076" tIns="135128" rIns="135128" bIns="702076" numCol="1" spcCol="1270" anchor="ctr" anchorCtr="0">
              <a:noAutofit/>
            </a:bodyPr>
            <a:lstStyle/>
            <a:p>
              <a:pPr marL="0" marR="0" lvl="0" indent="0" algn="ctr" defTabSz="844550" eaLnBrk="1" fontAlgn="auto" latinLnBrk="0" hangingPunct="1">
                <a:lnSpc>
                  <a:spcPct val="90000"/>
                </a:lnSpc>
                <a:spcBef>
                  <a:spcPct val="0"/>
                </a:spcBef>
                <a:spcAft>
                  <a:spcPct val="35000"/>
                </a:spcAft>
                <a:buClrTx/>
                <a:buSzTx/>
                <a:buFontTx/>
                <a:buNone/>
                <a:tabLst/>
                <a:defRPr/>
              </a:pPr>
              <a:r>
                <a:rPr kumimoji="0" lang="en-US" sz="1900" b="0" i="0" u="none" strike="noStrike" kern="0" cap="none" spc="0" normalizeH="0" baseline="0" noProof="0" dirty="0">
                  <a:ln>
                    <a:noFill/>
                  </a:ln>
                  <a:solidFill>
                    <a:srgbClr val="FFFFFF"/>
                  </a:solidFill>
                  <a:effectLst/>
                  <a:uLnTx/>
                  <a:uFillTx/>
                  <a:latin typeface="Tw Cen MT"/>
                  <a:ea typeface="+mn-ea"/>
                  <a:cs typeface="+mn-cs"/>
                </a:rPr>
                <a:t>Public Health Response</a:t>
              </a:r>
            </a:p>
          </p:txBody>
        </p:sp>
      </p:grpSp>
      <p:sp>
        <p:nvSpPr>
          <p:cNvPr id="2" name="Title 1"/>
          <p:cNvSpPr>
            <a:spLocks noGrp="1"/>
          </p:cNvSpPr>
          <p:nvPr>
            <p:ph type="title" idx="4294967295"/>
          </p:nvPr>
        </p:nvSpPr>
        <p:spPr>
          <a:xfrm>
            <a:off x="0" y="9174"/>
            <a:ext cx="9144000" cy="1143000"/>
          </a:xfrm>
        </p:spPr>
        <p:txBody>
          <a:bodyPr>
            <a:normAutofit/>
          </a:bodyPr>
          <a:lstStyle/>
          <a:p>
            <a:r>
              <a:rPr lang="en-US" b="1" dirty="0"/>
              <a:t>The Holistic Response</a:t>
            </a:r>
          </a:p>
        </p:txBody>
      </p:sp>
      <p:sp>
        <p:nvSpPr>
          <p:cNvPr id="3" name="Slide Number Placeholder 2"/>
          <p:cNvSpPr>
            <a:spLocks noGrp="1"/>
          </p:cNvSpPr>
          <p:nvPr>
            <p:ph type="sldNum" sz="quarter" idx="12"/>
          </p:nvPr>
        </p:nvSpPr>
        <p:spPr/>
        <p:txBody>
          <a:bodyPr/>
          <a:lstStyle/>
          <a:p>
            <a:fld id="{18F1B436-C9C0-40B2-909A-000067C46573}" type="slidenum">
              <a:rPr lang="en-US" smtClean="0"/>
              <a:t>3</a:t>
            </a:fld>
            <a:endParaRPr lang="en-US" dirty="0"/>
          </a:p>
        </p:txBody>
      </p:sp>
    </p:spTree>
    <p:extLst>
      <p:ext uri="{BB962C8B-B14F-4D97-AF65-F5344CB8AC3E}">
        <p14:creationId xmlns:p14="http://schemas.microsoft.com/office/powerpoint/2010/main" val="1735756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71717"/>
            <a:ext cx="8229600" cy="5878532"/>
          </a:xfrm>
          <a:prstGeom prst="rect">
            <a:avLst/>
          </a:prstGeom>
          <a:noFill/>
        </p:spPr>
        <p:txBody>
          <a:bodyPr wrap="square" rtlCol="0">
            <a:spAutoFit/>
          </a:bodyPr>
          <a:lstStyle/>
          <a:p>
            <a:endParaRPr lang="en-US" sz="2000" b="1" dirty="0"/>
          </a:p>
          <a:p>
            <a:pPr marL="457200" indent="-457200">
              <a:buFont typeface="+mj-lt"/>
              <a:buAutoNum type="arabicPeriod"/>
            </a:pPr>
            <a:r>
              <a:rPr lang="en-US" sz="2400" b="1" u="sng" dirty="0"/>
              <a:t>Build a Big Table</a:t>
            </a:r>
            <a:r>
              <a:rPr lang="en-US" sz="2400" b="1" dirty="0"/>
              <a:t>:  </a:t>
            </a:r>
            <a:r>
              <a:rPr lang="en-US" sz="2400" dirty="0"/>
              <a:t>Convene government working groups that involve </a:t>
            </a:r>
            <a:r>
              <a:rPr lang="en-US" sz="2400" u="sng" dirty="0"/>
              <a:t>all</a:t>
            </a:r>
            <a:r>
              <a:rPr lang="en-US" sz="2400" dirty="0"/>
              <a:t> relevant disciplines: including public health, public safety, and criminal justice.  Share information across silos.</a:t>
            </a:r>
          </a:p>
          <a:p>
            <a:pPr marL="457200" indent="-457200">
              <a:buFont typeface="+mj-lt"/>
              <a:buAutoNum type="arabicPeriod"/>
            </a:pPr>
            <a:endParaRPr lang="en-US" sz="2400" dirty="0"/>
          </a:p>
          <a:p>
            <a:pPr marL="457200" indent="-457200">
              <a:buFont typeface="+mj-lt"/>
              <a:buAutoNum type="arabicPeriod"/>
            </a:pPr>
            <a:r>
              <a:rPr lang="en-US" sz="2400" b="1" u="sng" dirty="0"/>
              <a:t>Use Big Data</a:t>
            </a:r>
            <a:r>
              <a:rPr lang="en-US" sz="2400" dirty="0"/>
              <a:t>: Use public health epidemiological resources and techniques to analyze big data sets (EMS, hospital, medical examiner) to learn where, when, who and what is driving the epidemic in your community. </a:t>
            </a:r>
          </a:p>
          <a:p>
            <a:pPr marL="457200" indent="-457200">
              <a:buFont typeface="+mj-lt"/>
              <a:buAutoNum type="arabicPeriod"/>
            </a:pPr>
            <a:endParaRPr lang="en-US" sz="2400" dirty="0"/>
          </a:p>
          <a:p>
            <a:pPr marL="457200" indent="-457200">
              <a:buFont typeface="+mj-lt"/>
              <a:buAutoNum type="arabicPeriod"/>
            </a:pPr>
            <a:r>
              <a:rPr lang="en-US" sz="2400" b="1" u="sng" dirty="0"/>
              <a:t>Prevent Death</a:t>
            </a:r>
            <a:r>
              <a:rPr lang="en-US" sz="2400" dirty="0"/>
              <a:t>: Get Narcan to the patient; keep them alive.</a:t>
            </a:r>
          </a:p>
          <a:p>
            <a:pPr marL="457200" indent="-457200">
              <a:buFont typeface="+mj-lt"/>
              <a:buAutoNum type="arabicPeriod"/>
            </a:pPr>
            <a:endParaRPr lang="en-US" sz="2400" dirty="0"/>
          </a:p>
          <a:p>
            <a:pPr marL="457200" indent="-457200">
              <a:buFont typeface="+mj-lt"/>
              <a:buAutoNum type="arabicPeriod"/>
            </a:pPr>
            <a:r>
              <a:rPr lang="en-US" sz="2400" b="1" u="sng" dirty="0"/>
              <a:t>Guide People to Treatment</a:t>
            </a:r>
            <a:r>
              <a:rPr lang="en-US" sz="2400" dirty="0"/>
              <a:t>: Use big data and research findings to drive targeted community and individual public health interventions.</a:t>
            </a:r>
          </a:p>
          <a:p>
            <a:endParaRPr lang="en-US" sz="2000" dirty="0"/>
          </a:p>
        </p:txBody>
      </p:sp>
      <p:sp>
        <p:nvSpPr>
          <p:cNvPr id="3" name="TextBox 2"/>
          <p:cNvSpPr txBox="1"/>
          <p:nvPr/>
        </p:nvSpPr>
        <p:spPr>
          <a:xfrm>
            <a:off x="0" y="272852"/>
            <a:ext cx="9144000" cy="954107"/>
          </a:xfrm>
          <a:prstGeom prst="rect">
            <a:avLst/>
          </a:prstGeom>
          <a:noFill/>
        </p:spPr>
        <p:txBody>
          <a:bodyPr wrap="square" rtlCol="0">
            <a:spAutoFit/>
          </a:bodyPr>
          <a:lstStyle/>
          <a:p>
            <a:pPr algn="ctr"/>
            <a:r>
              <a:rPr lang="en-US" sz="2800" b="1" dirty="0"/>
              <a:t>Key Elements of the D.C. Approach to </a:t>
            </a:r>
          </a:p>
          <a:p>
            <a:pPr algn="ctr"/>
            <a:r>
              <a:rPr lang="en-US" sz="2800" b="1" dirty="0"/>
              <a:t>the Opioid Overdose Epidemic</a:t>
            </a:r>
          </a:p>
        </p:txBody>
      </p:sp>
      <p:sp>
        <p:nvSpPr>
          <p:cNvPr id="4" name="Slide Number Placeholder 3"/>
          <p:cNvSpPr>
            <a:spLocks noGrp="1"/>
          </p:cNvSpPr>
          <p:nvPr>
            <p:ph type="sldNum" sz="quarter" idx="12"/>
          </p:nvPr>
        </p:nvSpPr>
        <p:spPr/>
        <p:txBody>
          <a:bodyPr/>
          <a:lstStyle/>
          <a:p>
            <a:fld id="{18F1B436-C9C0-40B2-909A-000067C46573}" type="slidenum">
              <a:rPr lang="en-US" smtClean="0"/>
              <a:t>4</a:t>
            </a:fld>
            <a:endParaRPr lang="en-US" dirty="0"/>
          </a:p>
        </p:txBody>
      </p:sp>
    </p:spTree>
    <p:extLst>
      <p:ext uri="{BB962C8B-B14F-4D97-AF65-F5344CB8AC3E}">
        <p14:creationId xmlns:p14="http://schemas.microsoft.com/office/powerpoint/2010/main" val="4173748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296" y="274638"/>
            <a:ext cx="8581104" cy="1020762"/>
          </a:xfrm>
          <a:ln w="6350">
            <a:solidFill>
              <a:schemeClr val="tx1"/>
            </a:solidFill>
          </a:ln>
        </p:spPr>
        <p:txBody>
          <a:bodyPr anchor="t">
            <a:noAutofit/>
          </a:bodyPr>
          <a:lstStyle/>
          <a:p>
            <a:r>
              <a:rPr lang="en-US" sz="2000" b="1" u="sng" dirty="0"/>
              <a:t>Build a Big Table</a:t>
            </a:r>
            <a:r>
              <a:rPr lang="en-US" sz="2000" b="1" dirty="0"/>
              <a:t>:  </a:t>
            </a:r>
            <a:r>
              <a:rPr lang="en-US" sz="2000" dirty="0"/>
              <a:t>Convene government working groups that involve </a:t>
            </a:r>
            <a:r>
              <a:rPr lang="en-US" sz="2000" u="sng" dirty="0"/>
              <a:t>all</a:t>
            </a:r>
            <a:r>
              <a:rPr lang="en-US" sz="2000" dirty="0"/>
              <a:t> relevant disciplines: including public health, public safety, and criminal justice.  Share information across silos.</a:t>
            </a:r>
            <a:br>
              <a:rPr lang="en-US" sz="2000" dirty="0"/>
            </a:br>
            <a:r>
              <a:rPr lang="en-US" sz="2000" dirty="0"/>
              <a:t/>
            </a:r>
            <a:br>
              <a:rPr lang="en-US" sz="2000" dirty="0"/>
            </a:br>
            <a:r>
              <a:rPr lang="en-US" sz="1600" dirty="0"/>
              <a:t/>
            </a:r>
            <a:br>
              <a:rPr lang="en-US" sz="1600" dirty="0"/>
            </a:br>
            <a:endParaRPr lang="en-US" sz="1600" dirty="0"/>
          </a:p>
        </p:txBody>
      </p:sp>
      <p:sp>
        <p:nvSpPr>
          <p:cNvPr id="9" name="TextBox 8"/>
          <p:cNvSpPr txBox="1"/>
          <p:nvPr/>
        </p:nvSpPr>
        <p:spPr>
          <a:xfrm>
            <a:off x="334296" y="1339644"/>
            <a:ext cx="6400800" cy="5355312"/>
          </a:xfrm>
          <a:prstGeom prst="rect">
            <a:avLst/>
          </a:prstGeom>
          <a:noFill/>
        </p:spPr>
        <p:txBody>
          <a:bodyPr wrap="square" rtlCol="0">
            <a:spAutoFit/>
          </a:bodyPr>
          <a:lstStyle/>
          <a:p>
            <a:r>
              <a:rPr lang="en-US" b="1" dirty="0"/>
              <a:t>Key Working Groups:</a:t>
            </a:r>
          </a:p>
          <a:p>
            <a:endParaRPr lang="en-US" dirty="0"/>
          </a:p>
          <a:p>
            <a:r>
              <a:rPr lang="en-US" b="1" u="sng" dirty="0"/>
              <a:t>Heroin Working Group</a:t>
            </a:r>
            <a:endParaRPr lang="en-US" dirty="0"/>
          </a:p>
          <a:p>
            <a:r>
              <a:rPr lang="en-US" dirty="0"/>
              <a:t>Chaired by the Director of the Department of Health, meets monthly. </a:t>
            </a:r>
            <a:r>
              <a:rPr lang="en-US" u="sng" dirty="0"/>
              <a:t>All</a:t>
            </a:r>
            <a:r>
              <a:rPr lang="en-US" dirty="0"/>
              <a:t> DC govt. public health and public safety agencies participate, plus external guest agencies such as DEA. Develops recommendations for the Executive, implements city-wide policy. </a:t>
            </a:r>
          </a:p>
          <a:p>
            <a:endParaRPr lang="en-US" dirty="0"/>
          </a:p>
          <a:p>
            <a:r>
              <a:rPr lang="en-US" b="1" u="sng" dirty="0"/>
              <a:t>Criminal Justice Coordinating Council (CJCC) New Psychoactive Substances (NPS) Work Group</a:t>
            </a:r>
            <a:endParaRPr lang="en-US" dirty="0"/>
          </a:p>
          <a:p>
            <a:r>
              <a:rPr lang="en-US" dirty="0"/>
              <a:t>Meets bi-monthly, overlapping membership with above, plus criminal justice, courts (pre-trial services), probation and parole, corrections, etc. Facilitates collaboration on public safety issues involving multiple criminal justice or public safety agencies.</a:t>
            </a:r>
          </a:p>
          <a:p>
            <a:endParaRPr lang="en-US" dirty="0"/>
          </a:p>
          <a:p>
            <a:r>
              <a:rPr lang="en-US" b="1" u="sng" dirty="0"/>
              <a:t>Washington Regional Threat and Analysis Center (Fusion Center) Opioid Work Group</a:t>
            </a:r>
            <a:endParaRPr lang="en-US" dirty="0"/>
          </a:p>
          <a:p>
            <a:r>
              <a:rPr lang="en-US" dirty="0"/>
              <a:t>Meets on an ad hoc basis to foster exchange of information and intelligence related to the opioid epidemic.</a:t>
            </a:r>
          </a:p>
        </p:txBody>
      </p:sp>
      <p:sp>
        <p:nvSpPr>
          <p:cNvPr id="10" name="TextBox 9"/>
          <p:cNvSpPr txBox="1"/>
          <p:nvPr/>
        </p:nvSpPr>
        <p:spPr>
          <a:xfrm>
            <a:off x="6754764" y="1362308"/>
            <a:ext cx="2160636" cy="5632311"/>
          </a:xfrm>
          <a:prstGeom prst="rect">
            <a:avLst/>
          </a:prstGeom>
          <a:noFill/>
        </p:spPr>
        <p:txBody>
          <a:bodyPr wrap="square" rtlCol="0">
            <a:spAutoFit/>
          </a:bodyPr>
          <a:lstStyle/>
          <a:p>
            <a:r>
              <a:rPr lang="en-US" b="1" dirty="0"/>
              <a:t>Focus of group:</a:t>
            </a:r>
          </a:p>
          <a:p>
            <a:endParaRPr lang="en-US" dirty="0"/>
          </a:p>
          <a:p>
            <a:endParaRPr lang="en-US" sz="1600" dirty="0"/>
          </a:p>
          <a:p>
            <a:r>
              <a:rPr lang="en-US" sz="1600" dirty="0"/>
              <a:t>Public Health and Epidemiological approach, with input and participation from Public Safety</a:t>
            </a:r>
          </a:p>
          <a:p>
            <a:endParaRPr lang="en-US" sz="1200" dirty="0"/>
          </a:p>
          <a:p>
            <a:endParaRPr lang="en-US" sz="1200" dirty="0"/>
          </a:p>
          <a:p>
            <a:endParaRPr lang="en-US" sz="1200" dirty="0"/>
          </a:p>
          <a:p>
            <a:r>
              <a:rPr lang="en-US" sz="1600" dirty="0"/>
              <a:t>Public Safety and Criminal Justice, with input and participation from Public Health</a:t>
            </a:r>
          </a:p>
          <a:p>
            <a:endParaRPr lang="en-US" sz="1200" dirty="0"/>
          </a:p>
          <a:p>
            <a:endParaRPr lang="en-US" sz="1200" dirty="0"/>
          </a:p>
          <a:p>
            <a:endParaRPr lang="en-US" sz="1200" dirty="0"/>
          </a:p>
          <a:p>
            <a:r>
              <a:rPr lang="en-US" sz="1600" dirty="0"/>
              <a:t>Law Enforcement, with input and participation from Public Health, Criminal Justice, and Public Safety</a:t>
            </a:r>
          </a:p>
          <a:p>
            <a:endParaRPr lang="en-US" sz="1200" dirty="0"/>
          </a:p>
        </p:txBody>
      </p:sp>
      <p:sp>
        <p:nvSpPr>
          <p:cNvPr id="3" name="Slide Number Placeholder 2"/>
          <p:cNvSpPr>
            <a:spLocks noGrp="1"/>
          </p:cNvSpPr>
          <p:nvPr>
            <p:ph type="sldNum" sz="quarter" idx="12"/>
          </p:nvPr>
        </p:nvSpPr>
        <p:spPr/>
        <p:txBody>
          <a:bodyPr/>
          <a:lstStyle/>
          <a:p>
            <a:fld id="{18F1B436-C9C0-40B2-909A-000067C46573}" type="slidenum">
              <a:rPr lang="en-US" smtClean="0"/>
              <a:t>5</a:t>
            </a:fld>
            <a:endParaRPr lang="en-US" dirty="0"/>
          </a:p>
        </p:txBody>
      </p:sp>
    </p:spTree>
    <p:extLst>
      <p:ext uri="{BB962C8B-B14F-4D97-AF65-F5344CB8AC3E}">
        <p14:creationId xmlns:p14="http://schemas.microsoft.com/office/powerpoint/2010/main" val="3254525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48378"/>
            <a:ext cx="8229600" cy="1143000"/>
          </a:xfrm>
          <a:ln w="6350">
            <a:solidFill>
              <a:schemeClr val="tx1"/>
            </a:solidFill>
          </a:ln>
        </p:spPr>
        <p:txBody>
          <a:bodyPr>
            <a:noAutofit/>
          </a:bodyPr>
          <a:lstStyle/>
          <a:p>
            <a:r>
              <a:rPr lang="en-US" sz="2000" b="1" u="sng" dirty="0"/>
              <a:t>Use Big Data</a:t>
            </a:r>
            <a:r>
              <a:rPr lang="en-US" sz="2000" dirty="0"/>
              <a:t>: Use public health epidemiological resources and techniques to analyze big data sets (EMS, hospital, medical examiner) to learn where, when, who and what is driving the epidemic in your community.</a:t>
            </a:r>
          </a:p>
        </p:txBody>
      </p:sp>
      <p:sp>
        <p:nvSpPr>
          <p:cNvPr id="4" name="Content Placeholder 3"/>
          <p:cNvSpPr>
            <a:spLocks noGrp="1"/>
          </p:cNvSpPr>
          <p:nvPr>
            <p:ph sz="half" idx="1"/>
          </p:nvPr>
        </p:nvSpPr>
        <p:spPr>
          <a:xfrm>
            <a:off x="457200" y="2027892"/>
            <a:ext cx="4343400" cy="4525963"/>
          </a:xfrm>
        </p:spPr>
        <p:txBody>
          <a:bodyPr/>
          <a:lstStyle/>
          <a:p>
            <a:pPr marL="0" indent="0">
              <a:buNone/>
            </a:pPr>
            <a:r>
              <a:rPr lang="en-US" dirty="0"/>
              <a:t>Key big data sets that can inform and guide your opioid overdose prevention and response strategy:</a:t>
            </a:r>
          </a:p>
          <a:p>
            <a:r>
              <a:rPr lang="en-US" dirty="0"/>
              <a:t>EMS</a:t>
            </a:r>
          </a:p>
          <a:p>
            <a:r>
              <a:rPr lang="en-US" dirty="0" smtClean="0"/>
              <a:t>Hospitals</a:t>
            </a:r>
            <a:endParaRPr lang="en-US" dirty="0"/>
          </a:p>
          <a:p>
            <a:r>
              <a:rPr lang="en-US" dirty="0"/>
              <a:t>Medical </a:t>
            </a:r>
            <a:r>
              <a:rPr lang="en-US" dirty="0" smtClean="0"/>
              <a:t>examiner</a:t>
            </a:r>
          </a:p>
          <a:p>
            <a:r>
              <a:rPr lang="en-US" dirty="0" smtClean="0"/>
              <a:t>Pre-trial Services</a:t>
            </a:r>
            <a:endParaRPr lang="en-US" dirty="0"/>
          </a:p>
        </p:txBody>
      </p:sp>
      <p:sp>
        <p:nvSpPr>
          <p:cNvPr id="2" name="Slide Number Placeholder 1"/>
          <p:cNvSpPr>
            <a:spLocks noGrp="1"/>
          </p:cNvSpPr>
          <p:nvPr>
            <p:ph type="sldNum" sz="quarter" idx="12"/>
          </p:nvPr>
        </p:nvSpPr>
        <p:spPr/>
        <p:txBody>
          <a:bodyPr/>
          <a:lstStyle/>
          <a:p>
            <a:fld id="{18F1B436-C9C0-40B2-909A-000067C46573}" type="slidenum">
              <a:rPr lang="en-US" smtClean="0"/>
              <a:t>6</a:t>
            </a:fld>
            <a:endParaRPr lang="en-US"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5916" y="1597985"/>
            <a:ext cx="3667747" cy="4893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141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609600" y="1676400"/>
            <a:ext cx="7964124" cy="4385851"/>
          </a:xfrm>
        </p:spPr>
        <p:txBody>
          <a:bodyPr>
            <a:noAutofit/>
          </a:bodyPr>
          <a:lstStyle/>
          <a:p>
            <a:pPr marL="0" indent="0">
              <a:buNone/>
            </a:pPr>
            <a:r>
              <a:rPr lang="en-US" sz="2000" b="1" dirty="0"/>
              <a:t>Where and when:</a:t>
            </a:r>
          </a:p>
          <a:p>
            <a:r>
              <a:rPr lang="en-US" sz="2000" dirty="0"/>
              <a:t>Narcan administration can be used (with limitations) as a surrogate tool to alert you in real time to potential geographic and temporal (rate-of-rise) overdose  clusters. Enable push notifications from your </a:t>
            </a:r>
            <a:r>
              <a:rPr lang="en-US" sz="2000" dirty="0" err="1"/>
              <a:t>ePCR</a:t>
            </a:r>
            <a:r>
              <a:rPr lang="en-US" sz="2000" dirty="0"/>
              <a:t> system.</a:t>
            </a:r>
          </a:p>
          <a:p>
            <a:r>
              <a:rPr lang="en-US" sz="2000" dirty="0" smtClean="0"/>
              <a:t>Density </a:t>
            </a:r>
            <a:r>
              <a:rPr lang="en-US" sz="2000" dirty="0"/>
              <a:t>mapping using ArcGIS and EMS datasets. </a:t>
            </a:r>
            <a:r>
              <a:rPr lang="en-US" sz="2000" dirty="0" smtClean="0"/>
              <a:t>(Key </a:t>
            </a:r>
            <a:r>
              <a:rPr lang="en-US" sz="2000" dirty="0"/>
              <a:t>point: geospatial (x-y) coordinates should be converted to hundred-blocks or polygons to avoid identifying individual addresses</a:t>
            </a:r>
            <a:r>
              <a:rPr lang="en-US" sz="2000" dirty="0" smtClean="0"/>
              <a:t>.)</a:t>
            </a:r>
          </a:p>
          <a:p>
            <a:r>
              <a:rPr lang="en-US" sz="2000" dirty="0" smtClean="0"/>
              <a:t>Leverage your exiting </a:t>
            </a:r>
            <a:r>
              <a:rPr lang="en-US" sz="2000" dirty="0" err="1" smtClean="0"/>
              <a:t>syndromic</a:t>
            </a:r>
            <a:r>
              <a:rPr lang="en-US" sz="2000" dirty="0" smtClean="0"/>
              <a:t> and bio-surveillance systems: CRISP (Chesapeake Regional Information System for our Patients), ESSENCE (Electronic Surveillance System for the Early Notification of Community-based Epidemics), </a:t>
            </a:r>
            <a:r>
              <a:rPr lang="en-US" sz="2000" dirty="0" err="1" smtClean="0"/>
              <a:t>FirstWatch</a:t>
            </a:r>
            <a:r>
              <a:rPr lang="en-US" sz="2000" dirty="0" smtClean="0"/>
              <a:t>, etc.</a:t>
            </a:r>
          </a:p>
          <a:p>
            <a:r>
              <a:rPr lang="en-US" sz="2000" dirty="0"/>
              <a:t>HIPAA is your friend, not your enemy—involve your </a:t>
            </a:r>
            <a:r>
              <a:rPr lang="en-US" sz="2000" dirty="0" smtClean="0"/>
              <a:t>general counsel </a:t>
            </a:r>
            <a:r>
              <a:rPr lang="en-US" sz="2000" dirty="0"/>
              <a:t>and/or HIPAA compliance officer on the front end when designing your programs</a:t>
            </a:r>
            <a:r>
              <a:rPr lang="en-US" sz="2000" dirty="0" smtClean="0"/>
              <a:t>. Create formal data-sharing agreements with key partners.</a:t>
            </a:r>
          </a:p>
          <a:p>
            <a:pPr marL="0" indent="0">
              <a:buNone/>
            </a:pPr>
            <a:endParaRPr lang="en-US" sz="2200" dirty="0"/>
          </a:p>
        </p:txBody>
      </p:sp>
      <p:sp>
        <p:nvSpPr>
          <p:cNvPr id="2" name="Slide Number Placeholder 1"/>
          <p:cNvSpPr>
            <a:spLocks noGrp="1"/>
          </p:cNvSpPr>
          <p:nvPr>
            <p:ph type="sldNum" sz="quarter" idx="12"/>
          </p:nvPr>
        </p:nvSpPr>
        <p:spPr/>
        <p:txBody>
          <a:bodyPr/>
          <a:lstStyle/>
          <a:p>
            <a:fld id="{18F1B436-C9C0-40B2-909A-000067C46573}" type="slidenum">
              <a:rPr lang="en-US" smtClean="0"/>
              <a:t>7</a:t>
            </a:fld>
            <a:endParaRPr lang="en-US" dirty="0"/>
          </a:p>
        </p:txBody>
      </p:sp>
      <p:sp>
        <p:nvSpPr>
          <p:cNvPr id="9" name="Title 2"/>
          <p:cNvSpPr>
            <a:spLocks noGrp="1"/>
          </p:cNvSpPr>
          <p:nvPr>
            <p:ph type="title"/>
          </p:nvPr>
        </p:nvSpPr>
        <p:spPr>
          <a:xfrm>
            <a:off x="457200" y="348378"/>
            <a:ext cx="8229600" cy="1143000"/>
          </a:xfrm>
          <a:ln w="6350">
            <a:solidFill>
              <a:schemeClr val="tx1"/>
            </a:solidFill>
          </a:ln>
        </p:spPr>
        <p:txBody>
          <a:bodyPr>
            <a:noAutofit/>
          </a:bodyPr>
          <a:lstStyle/>
          <a:p>
            <a:r>
              <a:rPr lang="en-US" sz="2000" b="1" u="sng" dirty="0"/>
              <a:t>Use Big Data</a:t>
            </a:r>
            <a:r>
              <a:rPr lang="en-US" sz="2000" dirty="0"/>
              <a:t>: Use public health epidemiological resources and techniques to analyze big data sets (EMS, hospital, medical examiner) to learn where, when, who and what is driving the epidemic in your community.</a:t>
            </a:r>
          </a:p>
        </p:txBody>
      </p:sp>
    </p:spTree>
    <p:extLst>
      <p:ext uri="{BB962C8B-B14F-4D97-AF65-F5344CB8AC3E}">
        <p14:creationId xmlns:p14="http://schemas.microsoft.com/office/powerpoint/2010/main" val="111017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361807629"/>
              </p:ext>
            </p:extLst>
          </p:nvPr>
        </p:nvGraphicFramePr>
        <p:xfrm>
          <a:off x="3977148" y="1560872"/>
          <a:ext cx="4724399" cy="5212080"/>
        </p:xfrm>
        <a:graphic>
          <a:graphicData uri="http://schemas.openxmlformats.org/drawingml/2006/table">
            <a:tbl>
              <a:tblPr firstRow="1" bandRow="1">
                <a:tableStyleId>{5C22544A-7EE6-4342-B048-85BDC9FD1C3A}</a:tableStyleId>
              </a:tblPr>
              <a:tblGrid>
                <a:gridCol w="1905000">
                  <a:extLst>
                    <a:ext uri="{9D8B030D-6E8A-4147-A177-3AD203B41FA5}">
                      <a16:colId xmlns="" xmlns:a16="http://schemas.microsoft.com/office/drawing/2014/main" val="1281503516"/>
                    </a:ext>
                  </a:extLst>
                </a:gridCol>
                <a:gridCol w="2819399">
                  <a:extLst>
                    <a:ext uri="{9D8B030D-6E8A-4147-A177-3AD203B41FA5}">
                      <a16:colId xmlns="" xmlns:a16="http://schemas.microsoft.com/office/drawing/2014/main" val="1385513385"/>
                    </a:ext>
                  </a:extLst>
                </a:gridCol>
              </a:tblGrid>
              <a:tr h="349069">
                <a:tc gridSpan="2">
                  <a:txBody>
                    <a:bodyPr/>
                    <a:lstStyle/>
                    <a:p>
                      <a:r>
                        <a:rPr lang="en-US" sz="2000" dirty="0"/>
                        <a:t>Demographics of suspected opioid overdoses</a:t>
                      </a:r>
                      <a:r>
                        <a:rPr lang="en-US" sz="2000" baseline="0" dirty="0"/>
                        <a:t> treated by DC Fire &amp; EMS, Summer 2015</a:t>
                      </a:r>
                      <a:endParaRPr lang="en-US" sz="2000" dirty="0"/>
                    </a:p>
                  </a:txBody>
                  <a:tcPr/>
                </a:tc>
                <a:tc hMerge="1">
                  <a:txBody>
                    <a:bodyPr/>
                    <a:lstStyle/>
                    <a:p>
                      <a:endParaRPr lang="en-US" dirty="0"/>
                    </a:p>
                  </a:txBody>
                  <a:tcPr/>
                </a:tc>
                <a:extLst>
                  <a:ext uri="{0D108BD9-81ED-4DB2-BD59-A6C34878D82A}">
                    <a16:rowId xmlns="" xmlns:a16="http://schemas.microsoft.com/office/drawing/2014/main" val="521117299"/>
                  </a:ext>
                </a:extLst>
              </a:tr>
              <a:tr h="349069">
                <a:tc>
                  <a:txBody>
                    <a:bodyPr/>
                    <a:lstStyle/>
                    <a:p>
                      <a:r>
                        <a:rPr lang="en-US" sz="2000" dirty="0"/>
                        <a:t>Age range</a:t>
                      </a:r>
                    </a:p>
                  </a:txBody>
                  <a:tcPr/>
                </a:tc>
                <a:tc>
                  <a:txBody>
                    <a:bodyPr/>
                    <a:lstStyle/>
                    <a:p>
                      <a:r>
                        <a:rPr lang="en-US" sz="2000" dirty="0"/>
                        <a:t>19 to 68 years</a:t>
                      </a:r>
                    </a:p>
                  </a:txBody>
                  <a:tcPr/>
                </a:tc>
                <a:extLst>
                  <a:ext uri="{0D108BD9-81ED-4DB2-BD59-A6C34878D82A}">
                    <a16:rowId xmlns="" xmlns:a16="http://schemas.microsoft.com/office/drawing/2014/main" val="2580674715"/>
                  </a:ext>
                </a:extLst>
              </a:tr>
              <a:tr h="349069">
                <a:tc>
                  <a:txBody>
                    <a:bodyPr/>
                    <a:lstStyle/>
                    <a:p>
                      <a:r>
                        <a:rPr lang="en-US" sz="2000" dirty="0"/>
                        <a:t>Average</a:t>
                      </a:r>
                      <a:r>
                        <a:rPr lang="en-US" sz="2000" baseline="0" dirty="0"/>
                        <a:t> Age</a:t>
                      </a:r>
                      <a:endParaRPr lang="en-US" sz="2000" dirty="0"/>
                    </a:p>
                  </a:txBody>
                  <a:tcPr/>
                </a:tc>
                <a:tc>
                  <a:txBody>
                    <a:bodyPr/>
                    <a:lstStyle/>
                    <a:p>
                      <a:r>
                        <a:rPr lang="en-US" sz="2000" dirty="0"/>
                        <a:t>51.3 years</a:t>
                      </a:r>
                    </a:p>
                  </a:txBody>
                  <a:tcPr/>
                </a:tc>
                <a:extLst>
                  <a:ext uri="{0D108BD9-81ED-4DB2-BD59-A6C34878D82A}">
                    <a16:rowId xmlns="" xmlns:a16="http://schemas.microsoft.com/office/drawing/2014/main" val="2460956365"/>
                  </a:ext>
                </a:extLst>
              </a:tr>
              <a:tr h="349069">
                <a:tc>
                  <a:txBody>
                    <a:bodyPr/>
                    <a:lstStyle/>
                    <a:p>
                      <a:r>
                        <a:rPr lang="en-US" sz="2000" dirty="0"/>
                        <a:t>Median</a:t>
                      </a:r>
                      <a:r>
                        <a:rPr lang="en-US" sz="2000" baseline="0" dirty="0"/>
                        <a:t> Age</a:t>
                      </a:r>
                      <a:endParaRPr lang="en-US" sz="2000" dirty="0"/>
                    </a:p>
                  </a:txBody>
                  <a:tcPr/>
                </a:tc>
                <a:tc>
                  <a:txBody>
                    <a:bodyPr/>
                    <a:lstStyle/>
                    <a:p>
                      <a:r>
                        <a:rPr lang="en-US" sz="2000" dirty="0"/>
                        <a:t>55 years</a:t>
                      </a:r>
                    </a:p>
                  </a:txBody>
                  <a:tcPr/>
                </a:tc>
                <a:extLst>
                  <a:ext uri="{0D108BD9-81ED-4DB2-BD59-A6C34878D82A}">
                    <a16:rowId xmlns="" xmlns:a16="http://schemas.microsoft.com/office/drawing/2014/main" val="1656040841"/>
                  </a:ext>
                </a:extLst>
              </a:tr>
              <a:tr h="349069">
                <a:tc>
                  <a:txBody>
                    <a:bodyPr/>
                    <a:lstStyle/>
                    <a:p>
                      <a:r>
                        <a:rPr lang="en-US" sz="2000" dirty="0"/>
                        <a:t>Gender</a:t>
                      </a:r>
                    </a:p>
                  </a:txBody>
                  <a:tcPr/>
                </a:tc>
                <a:tc>
                  <a:txBody>
                    <a:bodyPr/>
                    <a:lstStyle/>
                    <a:p>
                      <a:pPr marL="285750" indent="-285750">
                        <a:buFont typeface="Arial" panose="020B0604020202020204" pitchFamily="34" charset="0"/>
                        <a:buChar char="•"/>
                      </a:pPr>
                      <a:r>
                        <a:rPr lang="en-US" sz="2000" dirty="0"/>
                        <a:t>81% male</a:t>
                      </a:r>
                    </a:p>
                    <a:p>
                      <a:pPr marL="285750" indent="-285750">
                        <a:buFont typeface="Arial" panose="020B0604020202020204" pitchFamily="34" charset="0"/>
                        <a:buChar char="•"/>
                      </a:pPr>
                      <a:r>
                        <a:rPr lang="en-US" sz="2000" dirty="0"/>
                        <a:t>19%</a:t>
                      </a:r>
                      <a:r>
                        <a:rPr lang="en-US" sz="2000" baseline="0" dirty="0"/>
                        <a:t> female</a:t>
                      </a:r>
                      <a:endParaRPr lang="en-US" sz="2000" dirty="0"/>
                    </a:p>
                  </a:txBody>
                  <a:tcPr/>
                </a:tc>
                <a:extLst>
                  <a:ext uri="{0D108BD9-81ED-4DB2-BD59-A6C34878D82A}">
                    <a16:rowId xmlns="" xmlns:a16="http://schemas.microsoft.com/office/drawing/2014/main" val="1665181224"/>
                  </a:ext>
                </a:extLst>
              </a:tr>
              <a:tr h="349069">
                <a:tc>
                  <a:txBody>
                    <a:bodyPr/>
                    <a:lstStyle/>
                    <a:p>
                      <a:r>
                        <a:rPr lang="en-US" sz="2000" dirty="0"/>
                        <a:t>Race</a:t>
                      </a:r>
                    </a:p>
                  </a:txBody>
                  <a:tcPr/>
                </a:tc>
                <a:tc>
                  <a:txBody>
                    <a:bodyPr/>
                    <a:lstStyle/>
                    <a:p>
                      <a:pPr marL="285750" indent="-285750">
                        <a:buFont typeface="Arial" panose="020B0604020202020204" pitchFamily="34" charset="0"/>
                        <a:buChar char="•"/>
                      </a:pPr>
                      <a:r>
                        <a:rPr lang="en-US" sz="2000" dirty="0"/>
                        <a:t>83% African</a:t>
                      </a:r>
                      <a:r>
                        <a:rPr lang="en-US" sz="2000" baseline="0" dirty="0"/>
                        <a:t>-American</a:t>
                      </a:r>
                    </a:p>
                    <a:p>
                      <a:pPr marL="285750" indent="-285750">
                        <a:buFont typeface="Arial" panose="020B0604020202020204" pitchFamily="34" charset="0"/>
                        <a:buChar char="•"/>
                      </a:pPr>
                      <a:r>
                        <a:rPr lang="en-US" sz="2000" baseline="0" dirty="0"/>
                        <a:t>15% White</a:t>
                      </a:r>
                    </a:p>
                    <a:p>
                      <a:pPr marL="285750" indent="-285750">
                        <a:buFont typeface="Arial" panose="020B0604020202020204" pitchFamily="34" charset="0"/>
                        <a:buChar char="•"/>
                      </a:pPr>
                      <a:r>
                        <a:rPr lang="en-US" sz="2000" baseline="0" dirty="0"/>
                        <a:t>2% Hispanic</a:t>
                      </a:r>
                      <a:endParaRPr lang="en-US" sz="2000" dirty="0"/>
                    </a:p>
                  </a:txBody>
                  <a:tcPr/>
                </a:tc>
                <a:extLst>
                  <a:ext uri="{0D108BD9-81ED-4DB2-BD59-A6C34878D82A}">
                    <a16:rowId xmlns="" xmlns:a16="http://schemas.microsoft.com/office/drawing/2014/main" val="1079085005"/>
                  </a:ext>
                </a:extLst>
              </a:tr>
              <a:tr h="975360">
                <a:tc>
                  <a:txBody>
                    <a:bodyPr/>
                    <a:lstStyle/>
                    <a:p>
                      <a:r>
                        <a:rPr lang="en-US" sz="2000" dirty="0"/>
                        <a:t>Residency</a:t>
                      </a:r>
                    </a:p>
                  </a:txBody>
                  <a:tcPr/>
                </a:tc>
                <a:tc>
                  <a:txBody>
                    <a:bodyPr/>
                    <a:lstStyle/>
                    <a:p>
                      <a:pPr marL="285750" indent="-285750">
                        <a:buFont typeface="Arial" panose="020B0604020202020204" pitchFamily="34" charset="0"/>
                        <a:buChar char="•"/>
                      </a:pPr>
                      <a:r>
                        <a:rPr lang="en-US" sz="2000" dirty="0"/>
                        <a:t>87% DC residents</a:t>
                      </a:r>
                    </a:p>
                    <a:p>
                      <a:pPr marL="285750" indent="-285750">
                        <a:buFont typeface="Arial" panose="020B0604020202020204" pitchFamily="34" charset="0"/>
                        <a:buChar char="•"/>
                      </a:pPr>
                      <a:r>
                        <a:rPr lang="en-US" sz="2000" dirty="0"/>
                        <a:t>6% MD residents</a:t>
                      </a:r>
                    </a:p>
                    <a:p>
                      <a:pPr marL="285750" indent="-285750">
                        <a:buFont typeface="Arial" panose="020B0604020202020204" pitchFamily="34" charset="0"/>
                        <a:buChar char="•"/>
                      </a:pPr>
                      <a:r>
                        <a:rPr lang="en-US" sz="2000" dirty="0"/>
                        <a:t>5% VA residents</a:t>
                      </a:r>
                    </a:p>
                    <a:p>
                      <a:pPr marL="285750" indent="-285750">
                        <a:buFont typeface="Arial" panose="020B0604020202020204" pitchFamily="34" charset="0"/>
                        <a:buChar char="•"/>
                      </a:pPr>
                      <a:r>
                        <a:rPr lang="en-US" sz="2000" dirty="0"/>
                        <a:t>2% other</a:t>
                      </a:r>
                    </a:p>
                  </a:txBody>
                  <a:tcPr/>
                </a:tc>
                <a:extLst>
                  <a:ext uri="{0D108BD9-81ED-4DB2-BD59-A6C34878D82A}">
                    <a16:rowId xmlns="" xmlns:a16="http://schemas.microsoft.com/office/drawing/2014/main" val="4206535153"/>
                  </a:ext>
                </a:extLst>
              </a:tr>
            </a:tbl>
          </a:graphicData>
        </a:graphic>
      </p:graphicFrame>
      <p:sp>
        <p:nvSpPr>
          <p:cNvPr id="4" name="Content Placeholder 3"/>
          <p:cNvSpPr>
            <a:spLocks noGrp="1"/>
          </p:cNvSpPr>
          <p:nvPr>
            <p:ph sz="half" idx="1"/>
          </p:nvPr>
        </p:nvSpPr>
        <p:spPr>
          <a:xfrm>
            <a:off x="398208" y="1673940"/>
            <a:ext cx="3411792" cy="4953000"/>
          </a:xfrm>
        </p:spPr>
        <p:txBody>
          <a:bodyPr>
            <a:noAutofit/>
          </a:bodyPr>
          <a:lstStyle/>
          <a:p>
            <a:pPr marL="0" indent="0">
              <a:buNone/>
            </a:pPr>
            <a:r>
              <a:rPr lang="en-US" sz="2200" b="1" dirty="0"/>
              <a:t>Who: </a:t>
            </a:r>
          </a:p>
          <a:p>
            <a:pPr marL="0" indent="0">
              <a:buNone/>
            </a:pPr>
            <a:r>
              <a:rPr lang="en-US" sz="2200" dirty="0"/>
              <a:t>EMS data, properly managed and reviewed, can be a useful source of information on drug use trends and biostatistics in your community.</a:t>
            </a:r>
          </a:p>
          <a:p>
            <a:pPr marL="0" indent="0">
              <a:buNone/>
            </a:pPr>
            <a:endParaRPr lang="en-US" sz="2200" dirty="0"/>
          </a:p>
          <a:p>
            <a:pPr marL="0" indent="0">
              <a:buNone/>
            </a:pPr>
            <a:r>
              <a:rPr lang="en-US" sz="2200" i="1" u="sng" dirty="0"/>
              <a:t>Key point</a:t>
            </a:r>
            <a:r>
              <a:rPr lang="en-US" sz="2200" i="1" dirty="0"/>
              <a:t>: </a:t>
            </a:r>
            <a:r>
              <a:rPr lang="en-US" sz="2200" dirty="0"/>
              <a:t>If using Narcan administration as a vector to identify opioid overdose, manual review is necessary to screen out false positives.</a:t>
            </a:r>
          </a:p>
        </p:txBody>
      </p:sp>
      <p:sp>
        <p:nvSpPr>
          <p:cNvPr id="5" name="Slide Number Placeholder 4"/>
          <p:cNvSpPr>
            <a:spLocks noGrp="1"/>
          </p:cNvSpPr>
          <p:nvPr>
            <p:ph type="sldNum" sz="quarter" idx="12"/>
          </p:nvPr>
        </p:nvSpPr>
        <p:spPr/>
        <p:txBody>
          <a:bodyPr/>
          <a:lstStyle/>
          <a:p>
            <a:fld id="{18F1B436-C9C0-40B2-909A-000067C46573}" type="slidenum">
              <a:rPr lang="en-US" smtClean="0"/>
              <a:t>8</a:t>
            </a:fld>
            <a:endParaRPr lang="en-US" dirty="0"/>
          </a:p>
        </p:txBody>
      </p:sp>
      <p:sp>
        <p:nvSpPr>
          <p:cNvPr id="8" name="Title 2"/>
          <p:cNvSpPr>
            <a:spLocks noGrp="1"/>
          </p:cNvSpPr>
          <p:nvPr>
            <p:ph type="title"/>
          </p:nvPr>
        </p:nvSpPr>
        <p:spPr>
          <a:xfrm>
            <a:off x="457200" y="348378"/>
            <a:ext cx="8229600" cy="1143000"/>
          </a:xfrm>
          <a:ln w="6350">
            <a:solidFill>
              <a:schemeClr val="tx1"/>
            </a:solidFill>
          </a:ln>
        </p:spPr>
        <p:txBody>
          <a:bodyPr>
            <a:noAutofit/>
          </a:bodyPr>
          <a:lstStyle/>
          <a:p>
            <a:r>
              <a:rPr lang="en-US" sz="2000" b="1" u="sng" dirty="0"/>
              <a:t>Use Big Data</a:t>
            </a:r>
            <a:r>
              <a:rPr lang="en-US" sz="2000" dirty="0"/>
              <a:t>: Use public health epidemiological resources and techniques to analyze big data sets (EMS, hospital, medical examiner) to learn where, when, who and what is driving the epidemic in your community.</a:t>
            </a:r>
          </a:p>
        </p:txBody>
      </p:sp>
    </p:spTree>
    <p:extLst>
      <p:ext uri="{BB962C8B-B14F-4D97-AF65-F5344CB8AC3E}">
        <p14:creationId xmlns:p14="http://schemas.microsoft.com/office/powerpoint/2010/main" val="3895619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385330" y="1745221"/>
            <a:ext cx="3397624" cy="4525963"/>
          </a:xfrm>
        </p:spPr>
        <p:txBody>
          <a:bodyPr>
            <a:noAutofit/>
          </a:bodyPr>
          <a:lstStyle/>
          <a:p>
            <a:pPr marL="0" indent="0">
              <a:buNone/>
            </a:pPr>
            <a:r>
              <a:rPr lang="en-US" sz="2600" b="1" dirty="0"/>
              <a:t>What:</a:t>
            </a:r>
          </a:p>
          <a:p>
            <a:pPr marL="0" indent="0">
              <a:buNone/>
            </a:pPr>
            <a:r>
              <a:rPr lang="en-US" sz="2600" dirty="0"/>
              <a:t>Medical examiner data can reveal what compounds are driving fatal overdoses. This information, in turn, can be mapped to the location of the overdose and/or the neighborhood of the victim.</a:t>
            </a:r>
          </a:p>
        </p:txBody>
      </p:sp>
      <p:pic>
        <p:nvPicPr>
          <p:cNvPr id="3074"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824239" y="1759971"/>
            <a:ext cx="4887147" cy="45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18F1B436-C9C0-40B2-909A-000067C46573}" type="slidenum">
              <a:rPr lang="en-US" smtClean="0"/>
              <a:t>9</a:t>
            </a:fld>
            <a:endParaRPr lang="en-US" dirty="0"/>
          </a:p>
        </p:txBody>
      </p:sp>
      <p:sp>
        <p:nvSpPr>
          <p:cNvPr id="7" name="Title 2"/>
          <p:cNvSpPr>
            <a:spLocks noGrp="1"/>
          </p:cNvSpPr>
          <p:nvPr>
            <p:ph type="title"/>
          </p:nvPr>
        </p:nvSpPr>
        <p:spPr>
          <a:xfrm>
            <a:off x="457200" y="348378"/>
            <a:ext cx="8229600" cy="1143000"/>
          </a:xfrm>
          <a:ln w="6350">
            <a:solidFill>
              <a:schemeClr val="tx1"/>
            </a:solidFill>
          </a:ln>
        </p:spPr>
        <p:txBody>
          <a:bodyPr>
            <a:noAutofit/>
          </a:bodyPr>
          <a:lstStyle/>
          <a:p>
            <a:r>
              <a:rPr lang="en-US" sz="2000" b="1" u="sng" dirty="0"/>
              <a:t>Use Big Data</a:t>
            </a:r>
            <a:r>
              <a:rPr lang="en-US" sz="2000" dirty="0"/>
              <a:t>: Use public health epidemiological resources and techniques to analyze big data sets (EMS, hospital, medical examiner) to learn where, when, who and what is driving the epidemic in your community.</a:t>
            </a:r>
          </a:p>
        </p:txBody>
      </p:sp>
    </p:spTree>
    <p:extLst>
      <p:ext uri="{BB962C8B-B14F-4D97-AF65-F5344CB8AC3E}">
        <p14:creationId xmlns:p14="http://schemas.microsoft.com/office/powerpoint/2010/main" val="2447106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359</TotalTime>
  <Words>1204</Words>
  <Application>Microsoft Office PowerPoint</Application>
  <PresentationFormat>On-screen Show (4:3)</PresentationFormat>
  <Paragraphs>160</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Holistic Response to the Opioid Epidemic:  The District of Columbia Experience </vt:lpstr>
      <vt:lpstr>Opioid Overdose in DC: Scope of the Issue</vt:lpstr>
      <vt:lpstr>The Holistic Response</vt:lpstr>
      <vt:lpstr>PowerPoint Presentation</vt:lpstr>
      <vt:lpstr>Build a Big Table:  Convene government working groups that involve all relevant disciplines: including public health, public safety, and criminal justice.  Share information across silos.   </vt:lpstr>
      <vt:lpstr>Use Big Data: Use public health epidemiological resources and techniques to analyze big data sets (EMS, hospital, medical examiner) to learn where, when, who and what is driving the epidemic in your community.</vt:lpstr>
      <vt:lpstr>Use Big Data: Use public health epidemiological resources and techniques to analyze big data sets (EMS, hospital, medical examiner) to learn where, when, who and what is driving the epidemic in your community.</vt:lpstr>
      <vt:lpstr>Use Big Data: Use public health epidemiological resources and techniques to analyze big data sets (EMS, hospital, medical examiner) to learn where, when, who and what is driving the epidemic in your community.</vt:lpstr>
      <vt:lpstr>Use Big Data: Use public health epidemiological resources and techniques to analyze big data sets (EMS, hospital, medical examiner) to learn where, when, who and what is driving the epidemic in your community.</vt:lpstr>
      <vt:lpstr>Prevent Death: Get Narcan to the patient;  keep them alive.</vt:lpstr>
      <vt:lpstr>Guide People to Treatment: Use big data and research findings to drive targeted community and individual public health interventions.</vt:lpstr>
      <vt:lpstr>Guide People to Treatment: Use big data and research findings to drive targeted community and individual public health interventions.</vt:lpstr>
      <vt:lpstr>        Acknowledgements  Grateful acknowledgment is made of the leadership and contributions of the following persons in the fight to reduce death and disability from opioid use and overdose in the District of Columbia.  The opinions expressed in this presentation may not necessarily represent those of the District of Columbia government or these persons.  The presenter is solely responsible for any errors or omissions.  Dr. LaQuandra Nesbitt, Director, DC Department of Health Dr. Tanya Royster, Director, DC Department of Behavioral Health Dr. Roger Mitchell, DC Office of the Chief Medical Examiner Dr. Jenifer Smith, Director, DC Department of Forensic Sciences Chief Gregory Dean, Fire &amp; EMS Chief, DC Fire &amp; EMS Dr. Robert Holman, Assistant Chief/Medical Director, DC Fire &amp; EMS Dr. Neha Puppala, Deputy Medical Director, DC Fire &amp; EMS Mr. Erik Johnson, Senior GIS Analyst, DC Fire &amp; EMS Dr. John Davies-Cole, Chief of Epidemiology, DC Department of Health Mr. Kenan Zamore, Senior Research Epidemiologist, DC Department of Health Dr. Marquitta Duvernay, Deputy Director, DC Department of Behavioral Health Ms. Tricialand Hilliard, Treatment Program Coordinator, DC Department of Behavioral Health Ms. Jessica Bress, Special Assistant, DC Department of Behavioral Health Dr. Chiharlo Leak, Forensic Epidemiologist, DC Office of the Chief Medical Examiner Mr. Lucas W. Zarwell, Chief Toxicologist, DC Office of the Chief Medical Examiner Lt. Andrew Struhar, Metropolitan Police Department Ms. Mannone Butler, Esq., Executive Director, Criminal justice Coordinating Council Mr. Luis Diaz, Esq., Policy Analyst, Criminal Justice Coordinating Council Mr. Michael Kharfen, Senior Deputy Director, DC Department of Health Dr. Travis A. Gayles, Chief Medical Officer HAHSTA, DC Department of Health  Ms. Jennifer Del Toro, Intelligence Analyst, Washington Regional Threat Analysis Center Ms. Lia Katz, Applied Research Analyst, Office of the City Administrator          </vt:lpstr>
      <vt:lpstr>        Follow-up questions  may be addressed to :  rafael.saadah@dc.gov 202-302-5285</vt:lpstr>
    </vt:vector>
  </TitlesOfParts>
  <Company>DC Government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District of Columbia Approach to Opioid Overdose</dc:title>
  <dc:creator>ServUS</dc:creator>
  <cp:lastModifiedBy>ServUS</cp:lastModifiedBy>
  <cp:revision>46</cp:revision>
  <dcterms:created xsi:type="dcterms:W3CDTF">2017-05-07T21:28:08Z</dcterms:created>
  <dcterms:modified xsi:type="dcterms:W3CDTF">2017-05-10T20:46:20Z</dcterms:modified>
</cp:coreProperties>
</file>