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45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45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45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45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45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45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45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45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45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8" name="Shape 1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</Relationships>
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</Relationships>
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Basically be Excellent to each other.</a:t>
            </a:r>
          </a:p>
          <a:p>
            <a:pPr/>
            <a:r>
              <a:t>Any problems, please contact me.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4" name="Shape 19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2" name="Shape 20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6" name="Shape 20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8" name="Shape 21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2" name="Shape 22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6" name="Shape 22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2" name="Shape 13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If you can enable video, that’s fine</a:t>
            </a:r>
          </a:p>
          <a:p>
            <a:pPr/>
            <a:r>
              <a:t>You can use the Virtual Background if you want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7" name="Shape 13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2" name="Shape 14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7" name="Shape 14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2" name="Shape 15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7" name="Shape 15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 - mobile dev since…? </a:t>
            </a:r>
            <a:r>
              <a:rPr>
                <a:latin typeface="Avenir Book Oblique"/>
                <a:ea typeface="Avenir Book Oblique"/>
                <a:cs typeface="Avenir Book Oblique"/>
                <a:sym typeface="Avenir Book Oblique"/>
              </a:rPr>
              <a:t>Please ask questions as we go.</a:t>
            </a:r>
            <a:endParaRPr>
              <a:latin typeface="Avenir Book Oblique"/>
              <a:ea typeface="Avenir Book Oblique"/>
              <a:cs typeface="Avenir Book Oblique"/>
              <a:sym typeface="Avenir Book Oblique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6" name="Shape 18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0" name="Shape 19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Not MVC with more V’s and M’s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Title Slide w/o illustration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3525500"/>
            <a:ext cx="24414481" cy="248354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_Title and Content -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18417495" y="5982065"/>
            <a:ext cx="13717248" cy="1753115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Body Level One…"/>
          <p:cNvSpPr txBox="1"/>
          <p:nvPr>
            <p:ph type="body" idx="1"/>
          </p:nvPr>
        </p:nvSpPr>
        <p:spPr>
          <a:xfrm>
            <a:off x="538482" y="3271792"/>
            <a:ext cx="23307045" cy="9862072"/>
          </a:xfrm>
          <a:prstGeom prst="rect">
            <a:avLst/>
          </a:prstGeom>
        </p:spPr>
        <p:txBody>
          <a:bodyPr lIns="182879" tIns="182879" rIns="182879" bIns="182879"/>
          <a:lstStyle>
            <a:lvl1pPr defTabSz="1828733">
              <a:lnSpc>
                <a:spcPct val="90000"/>
              </a:lnSpc>
              <a:spcBef>
                <a:spcPts val="1800"/>
              </a:spcBef>
              <a:defRPr sz="7800">
                <a:solidFill>
                  <a:srgbClr val="404040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1pPr>
            <a:lvl2pPr marL="0" indent="336145" defTabSz="1828733">
              <a:lnSpc>
                <a:spcPct val="90000"/>
              </a:lnSpc>
              <a:spcBef>
                <a:spcPts val="1800"/>
              </a:spcBef>
              <a:buSzTx/>
              <a:buNone/>
              <a:defRPr sz="7800">
                <a:solidFill>
                  <a:srgbClr val="404040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2pPr>
            <a:lvl3pPr marL="0" indent="560240" defTabSz="1828733">
              <a:lnSpc>
                <a:spcPct val="90000"/>
              </a:lnSpc>
              <a:spcBef>
                <a:spcPts val="1800"/>
              </a:spcBef>
              <a:buSzTx/>
              <a:buNone/>
              <a:defRPr sz="7800">
                <a:solidFill>
                  <a:srgbClr val="404040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3pPr>
            <a:lvl4pPr marL="0" indent="784337" defTabSz="1828733">
              <a:lnSpc>
                <a:spcPct val="90000"/>
              </a:lnSpc>
              <a:spcBef>
                <a:spcPts val="1800"/>
              </a:spcBef>
              <a:buSzTx/>
              <a:buNone/>
              <a:defRPr sz="7800">
                <a:solidFill>
                  <a:srgbClr val="404040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4pPr>
            <a:lvl5pPr marL="0" indent="1008433" defTabSz="1828733">
              <a:lnSpc>
                <a:spcPct val="90000"/>
              </a:lnSpc>
              <a:spcBef>
                <a:spcPts val="1800"/>
              </a:spcBef>
              <a:buSzTx/>
              <a:buNone/>
              <a:defRPr sz="7800">
                <a:solidFill>
                  <a:srgbClr val="404040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" name="Title Text"/>
          <p:cNvSpPr txBox="1"/>
          <p:nvPr>
            <p:ph type="title"/>
          </p:nvPr>
        </p:nvSpPr>
        <p:spPr>
          <a:xfrm>
            <a:off x="538480" y="579022"/>
            <a:ext cx="23311680" cy="1799331"/>
          </a:xfrm>
          <a:prstGeom prst="rect">
            <a:avLst/>
          </a:prstGeom>
        </p:spPr>
        <p:txBody>
          <a:bodyPr lIns="182879" tIns="182879" rIns="182879" bIns="182879" anchor="t"/>
          <a:lstStyle>
            <a:lvl1pPr defTabSz="1828733">
              <a:defRPr b="0" spc="-199" sz="9400">
                <a:solidFill>
                  <a:srgbClr val="404040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lIns="91439" tIns="91439" rIns="91439" bIns="91439"/>
          <a:lstStyle>
            <a:lvl1pPr defTabSz="1828800">
              <a:defRPr b="0" sz="2400">
                <a:solidFill>
                  <a:srgbClr val="404040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Speaker Intro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9322903" y="4224682"/>
            <a:ext cx="14032497" cy="3567598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9322965" y="6842958"/>
            <a:ext cx="14032435" cy="2127251"/>
          </a:xfrm>
          <a:prstGeom prst="rect">
            <a:avLst/>
          </a:prstGeom>
        </p:spPr>
        <p:txBody>
          <a:bodyPr/>
          <a:lstStyle>
            <a:lvl1pPr>
              <a:defRPr sz="6000">
                <a:solidFill>
                  <a:srgbClr val="FFFFFF"/>
                </a:solidFill>
              </a:defRPr>
            </a:lvl1pPr>
            <a:lvl2pPr marL="693737" indent="-693737">
              <a:defRPr sz="6000">
                <a:solidFill>
                  <a:srgbClr val="FFFFFF"/>
                </a:solidFill>
              </a:defRPr>
            </a:lvl2pPr>
            <a:lvl3pPr marL="1389062" indent="-674687">
              <a:defRPr sz="6000">
                <a:solidFill>
                  <a:srgbClr val="FFFFFF"/>
                </a:solidFill>
              </a:defRPr>
            </a:lvl3pPr>
            <a:lvl4pPr>
              <a:defRPr sz="6000">
                <a:solidFill>
                  <a:srgbClr val="FFFFFF"/>
                </a:solidFill>
              </a:defRPr>
            </a:lvl4pPr>
            <a:lvl5pPr>
              <a:defRPr sz="60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Image"/>
          <p:cNvSpPr/>
          <p:nvPr>
            <p:ph type="pic" sz="half" idx="13"/>
          </p:nvPr>
        </p:nvSpPr>
        <p:spPr>
          <a:xfrm>
            <a:off x="0" y="-32658"/>
            <a:ext cx="8149389" cy="1355815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pic>
        <p:nvPicPr>
          <p:cNvPr id="23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3525500"/>
            <a:ext cx="24414481" cy="248354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_Speaker Intro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xfrm>
            <a:off x="9322903" y="4224682"/>
            <a:ext cx="14032497" cy="3567598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sz="quarter" idx="1"/>
          </p:nvPr>
        </p:nvSpPr>
        <p:spPr>
          <a:xfrm>
            <a:off x="9322965" y="6842958"/>
            <a:ext cx="14032435" cy="2127251"/>
          </a:xfrm>
          <a:prstGeom prst="rect">
            <a:avLst/>
          </a:prstGeom>
        </p:spPr>
        <p:txBody>
          <a:bodyPr/>
          <a:lstStyle>
            <a:lvl1pPr>
              <a:defRPr sz="6000">
                <a:solidFill>
                  <a:srgbClr val="FFFFFF"/>
                </a:solidFill>
              </a:defRPr>
            </a:lvl1pPr>
            <a:lvl2pPr marL="693737" indent="-693737">
              <a:defRPr sz="6000">
                <a:solidFill>
                  <a:srgbClr val="FFFFFF"/>
                </a:solidFill>
              </a:defRPr>
            </a:lvl2pPr>
            <a:lvl3pPr marL="1389062" indent="-674687">
              <a:defRPr sz="6000">
                <a:solidFill>
                  <a:srgbClr val="FFFFFF"/>
                </a:solidFill>
              </a:defRPr>
            </a:lvl3pPr>
            <a:lvl4pPr>
              <a:defRPr sz="6000">
                <a:solidFill>
                  <a:srgbClr val="FFFFFF"/>
                </a:solidFill>
              </a:defRPr>
            </a:lvl4pPr>
            <a:lvl5pPr>
              <a:defRPr sz="60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Image"/>
          <p:cNvSpPr/>
          <p:nvPr>
            <p:ph type="pic" sz="half" idx="13"/>
          </p:nvPr>
        </p:nvSpPr>
        <p:spPr>
          <a:xfrm>
            <a:off x="0" y="-32658"/>
            <a:ext cx="8149389" cy="1355815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pic>
        <p:nvPicPr>
          <p:cNvPr id="34" name="image4.png" descr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12388" y="9956264"/>
            <a:ext cx="3826765" cy="86106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" name="image2.pdf" descr="image2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3525500"/>
            <a:ext cx="24414481" cy="248354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Section Heading / Quot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5918856" y="3750590"/>
            <a:ext cx="12582145" cy="52384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18000">
                <a:solidFill>
                  <a:srgbClr val="1FAECE"/>
                </a:solidFill>
                <a:latin typeface="Segoe UI Semibold"/>
                <a:ea typeface="Segoe UI Semibold"/>
                <a:cs typeface="Segoe UI Semibold"/>
                <a:sym typeface="Segoe UI Semibold"/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44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3525500"/>
            <a:ext cx="24414481" cy="248354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/>
          <p:nvPr>
            <p:ph type="title"/>
          </p:nvPr>
        </p:nvSpPr>
        <p:spPr>
          <a:xfrm>
            <a:off x="1335024" y="100584"/>
            <a:ext cx="22504501" cy="228600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53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3525500"/>
            <a:ext cx="24414481" cy="248354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Text"/>
          <p:cNvSpPr txBox="1"/>
          <p:nvPr>
            <p:ph type="title"/>
          </p:nvPr>
        </p:nvSpPr>
        <p:spPr>
          <a:xfrm>
            <a:off x="1335024" y="100584"/>
            <a:ext cx="22504501" cy="228600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62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3525500"/>
            <a:ext cx="24414481" cy="248354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 Light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/>
          <p:nvPr>
            <p:ph type="title"/>
          </p:nvPr>
        </p:nvSpPr>
        <p:spPr>
          <a:xfrm>
            <a:off x="1335024" y="100584"/>
            <a:ext cx="10856977" cy="228600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1" name="Body Level One…"/>
          <p:cNvSpPr txBox="1"/>
          <p:nvPr>
            <p:ph type="body" sz="half" idx="1"/>
          </p:nvPr>
        </p:nvSpPr>
        <p:spPr>
          <a:xfrm>
            <a:off x="1335087" y="2754311"/>
            <a:ext cx="10856913" cy="9432281"/>
          </a:xfrm>
          <a:prstGeom prst="rect">
            <a:avLst/>
          </a:prstGeom>
        </p:spPr>
        <p:txBody>
          <a:bodyPr lIns="0" tIns="0" rIns="0" bIns="0"/>
          <a:lstStyle>
            <a:lvl1pPr>
              <a:defRPr sz="5400">
                <a:solidFill>
                  <a:srgbClr val="FFFFFF"/>
                </a:solidFill>
              </a:defRPr>
            </a:lvl1pPr>
            <a:lvl2pPr marL="571500" indent="-571500">
              <a:defRPr sz="5400">
                <a:solidFill>
                  <a:srgbClr val="FFFFFF"/>
                </a:solidFill>
              </a:defRPr>
            </a:lvl2pPr>
            <a:lvl3pPr marL="1158875" indent="-608012">
              <a:defRPr sz="5400">
                <a:solidFill>
                  <a:srgbClr val="FFFFFF"/>
                </a:solidFill>
              </a:defRPr>
            </a:lvl3pPr>
            <a:lvl4pPr marL="1849438" indent="-635000">
              <a:defRPr sz="5400">
                <a:solidFill>
                  <a:srgbClr val="FFFFFF"/>
                </a:solidFill>
              </a:defRPr>
            </a:lvl4pPr>
            <a:lvl5pPr marL="2484438">
              <a:defRPr sz="54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72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3525500"/>
            <a:ext cx="24414481" cy="248354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 Light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Text"/>
          <p:cNvSpPr txBox="1"/>
          <p:nvPr>
            <p:ph type="title"/>
          </p:nvPr>
        </p:nvSpPr>
        <p:spPr>
          <a:xfrm>
            <a:off x="12263943" y="100584"/>
            <a:ext cx="10856977" cy="228600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1" name="Body Level One…"/>
          <p:cNvSpPr txBox="1"/>
          <p:nvPr>
            <p:ph type="body" sz="half" idx="1"/>
          </p:nvPr>
        </p:nvSpPr>
        <p:spPr>
          <a:xfrm>
            <a:off x="12264008" y="2754311"/>
            <a:ext cx="10856912" cy="9432281"/>
          </a:xfrm>
          <a:prstGeom prst="rect">
            <a:avLst/>
          </a:prstGeom>
        </p:spPr>
        <p:txBody>
          <a:bodyPr lIns="0" tIns="0" rIns="0" bIns="0"/>
          <a:lstStyle>
            <a:lvl1pPr>
              <a:defRPr sz="5400">
                <a:solidFill>
                  <a:srgbClr val="FFFFFF"/>
                </a:solidFill>
              </a:defRPr>
            </a:lvl1pPr>
            <a:lvl2pPr marL="571500" indent="-571500">
              <a:defRPr sz="5400">
                <a:solidFill>
                  <a:srgbClr val="FFFFFF"/>
                </a:solidFill>
              </a:defRPr>
            </a:lvl2pPr>
            <a:lvl3pPr marL="1158875" indent="-608012">
              <a:defRPr sz="5400">
                <a:solidFill>
                  <a:srgbClr val="FFFFFF"/>
                </a:solidFill>
              </a:defRPr>
            </a:lvl3pPr>
            <a:lvl4pPr marL="1849438" indent="-635000">
              <a:defRPr sz="5400">
                <a:solidFill>
                  <a:srgbClr val="FFFFFF"/>
                </a:solidFill>
              </a:defRPr>
            </a:lvl4pPr>
            <a:lvl5pPr marL="2484438">
              <a:defRPr sz="54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82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3417061"/>
            <a:ext cx="24414481" cy="356792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de">
    <p:bg>
      <p:bgPr>
        <a:solidFill>
          <a:srgbClr val="3024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itle Text"/>
          <p:cNvSpPr txBox="1"/>
          <p:nvPr>
            <p:ph type="title"/>
          </p:nvPr>
        </p:nvSpPr>
        <p:spPr>
          <a:xfrm>
            <a:off x="1335024" y="100584"/>
            <a:ext cx="22329648" cy="228600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Body Level One…"/>
          <p:cNvSpPr txBox="1"/>
          <p:nvPr>
            <p:ph type="body" idx="1"/>
          </p:nvPr>
        </p:nvSpPr>
        <p:spPr>
          <a:xfrm>
            <a:off x="1335087" y="2754311"/>
            <a:ext cx="22329586" cy="943228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  <a:lvl2pPr marL="571500" indent="-571500">
              <a:defRPr sz="4000">
                <a:solidFill>
                  <a:srgbClr val="FFFFFF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2pPr>
            <a:lvl3pPr marL="1158875" indent="-608012">
              <a:defRPr sz="4000">
                <a:solidFill>
                  <a:srgbClr val="FFFFFF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3pPr>
            <a:lvl4pPr marL="1849438" indent="-635000">
              <a:defRPr sz="4000">
                <a:solidFill>
                  <a:srgbClr val="FFFFFF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4pPr>
            <a:lvl5pPr marL="2484438">
              <a:defRPr sz="4000">
                <a:solidFill>
                  <a:srgbClr val="FFFFFF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92" name="image2.pdf" descr="image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3525500"/>
            <a:ext cx="24414481" cy="248354"/>
          </a:xfrm>
          <a:prstGeom prst="rect">
            <a:avLst/>
          </a:prstGeom>
          <a:ln w="12700">
            <a:miter lim="400000"/>
          </a:ln>
        </p:spPr>
      </p:pic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2B39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df" descr="image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41847" y="5952744"/>
            <a:ext cx="12957049" cy="17465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2.pdf" descr="image2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3525500"/>
            <a:ext cx="24414481" cy="248354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le Text"/>
          <p:cNvSpPr txBox="1"/>
          <p:nvPr>
            <p:ph type="title"/>
          </p:nvPr>
        </p:nvSpPr>
        <p:spPr>
          <a:xfrm>
            <a:off x="1219200" y="184149"/>
            <a:ext cx="21945600" cy="30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3B99D4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solidFill>
            <a:srgbClr val="32414E"/>
          </a:solidFill>
          <a:uFillTx/>
          <a:latin typeface="Segoe UI"/>
          <a:ea typeface="Segoe UI"/>
          <a:cs typeface="Segoe UI"/>
          <a:sym typeface="Segoe UI"/>
        </a:defRPr>
      </a:lvl1pPr>
      <a:lvl2pPr marL="693738" marR="0" indent="-693738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000" u="none">
          <a:solidFill>
            <a:srgbClr val="32414E"/>
          </a:solidFill>
          <a:uFillTx/>
          <a:latin typeface="Segoe UI"/>
          <a:ea typeface="Segoe UI"/>
          <a:cs typeface="Segoe UI"/>
          <a:sym typeface="Segoe UI"/>
        </a:defRPr>
      </a:lvl2pPr>
      <a:lvl3pPr marL="1389062" marR="0" indent="-674687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5000" u="none">
          <a:solidFill>
            <a:srgbClr val="32414E"/>
          </a:solidFill>
          <a:uFillTx/>
          <a:latin typeface="Segoe UI"/>
          <a:ea typeface="Segoe UI"/>
          <a:cs typeface="Segoe UI"/>
          <a:sym typeface="Segoe UI"/>
        </a:defRPr>
      </a:lvl3pPr>
      <a:lvl4pPr marL="2063750" marR="0" indent="-655637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000" u="none">
          <a:solidFill>
            <a:srgbClr val="32414E"/>
          </a:solidFill>
          <a:uFillTx/>
          <a:latin typeface="Segoe UI"/>
          <a:ea typeface="Segoe UI"/>
          <a:cs typeface="Segoe UI"/>
          <a:sym typeface="Segoe UI"/>
        </a:defRPr>
      </a:lvl4pPr>
      <a:lvl5pPr marL="2698750" marR="0" indent="-6350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000" u="none">
          <a:solidFill>
            <a:srgbClr val="32414E"/>
          </a:solidFill>
          <a:uFillTx/>
          <a:latin typeface="Segoe UI"/>
          <a:ea typeface="Segoe UI"/>
          <a:cs typeface="Segoe UI"/>
          <a:sym typeface="Segoe UI"/>
        </a:defRPr>
      </a:lvl5pPr>
      <a:lvl6pPr marL="2921000" marR="0" indent="-6350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000" u="none">
          <a:solidFill>
            <a:srgbClr val="32414E"/>
          </a:solidFill>
          <a:uFillTx/>
          <a:latin typeface="Segoe UI"/>
          <a:ea typeface="Segoe UI"/>
          <a:cs typeface="Segoe UI"/>
          <a:sym typeface="Segoe UI"/>
        </a:defRPr>
      </a:lvl6pPr>
      <a:lvl7pPr marL="3378200" marR="0" indent="-6350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000" u="none">
          <a:solidFill>
            <a:srgbClr val="32414E"/>
          </a:solidFill>
          <a:uFillTx/>
          <a:latin typeface="Segoe UI"/>
          <a:ea typeface="Segoe UI"/>
          <a:cs typeface="Segoe UI"/>
          <a:sym typeface="Segoe UI"/>
        </a:defRPr>
      </a:lvl7pPr>
      <a:lvl8pPr marL="3835400" marR="0" indent="-6350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000" u="none">
          <a:solidFill>
            <a:srgbClr val="32414E"/>
          </a:solidFill>
          <a:uFillTx/>
          <a:latin typeface="Segoe UI"/>
          <a:ea typeface="Segoe UI"/>
          <a:cs typeface="Segoe UI"/>
          <a:sym typeface="Segoe UI"/>
        </a:defRPr>
      </a:lvl8pPr>
      <a:lvl9pPr marL="4292600" marR="0" indent="-6350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000" u="none">
          <a:solidFill>
            <a:srgbClr val="32414E"/>
          </a:solidFill>
          <a:uFillTx/>
          <a:latin typeface="Segoe UI"/>
          <a:ea typeface="Segoe UI"/>
          <a:cs typeface="Segoe UI"/>
          <a:sym typeface="Segoe UI"/>
        </a:defRPr>
      </a:lvl9pPr>
    </p:bodyStyle>
    <p:otherStyle>
      <a:lvl1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Birmingham .Net and…"/>
          <p:cNvSpPr txBox="1"/>
          <p:nvPr>
            <p:ph type="title"/>
          </p:nvPr>
        </p:nvSpPr>
        <p:spPr>
          <a:xfrm>
            <a:off x="12002503" y="1517102"/>
            <a:ext cx="12395189" cy="6198978"/>
          </a:xfrm>
          <a:prstGeom prst="rect">
            <a:avLst/>
          </a:prstGeom>
        </p:spPr>
        <p:txBody>
          <a:bodyPr/>
          <a:lstStyle/>
          <a:p>
            <a:pPr/>
            <a:r>
              <a:t>Birmingham .Net and</a:t>
            </a:r>
          </a:p>
          <a:p>
            <a:pPr/>
            <a:r>
              <a:t>MAUI (Xamarin) Meetup</a:t>
            </a:r>
          </a:p>
        </p:txBody>
      </p:sp>
      <p:sp>
        <p:nvSpPr>
          <p:cNvPr id="121" name="Dave Evans…"/>
          <p:cNvSpPr txBox="1"/>
          <p:nvPr>
            <p:ph type="body" sz="quarter" idx="1"/>
          </p:nvPr>
        </p:nvSpPr>
        <p:spPr>
          <a:xfrm>
            <a:off x="12002565" y="6766758"/>
            <a:ext cx="14032435" cy="3700860"/>
          </a:xfrm>
          <a:prstGeom prst="rect">
            <a:avLst/>
          </a:prstGeom>
        </p:spPr>
        <p:txBody>
          <a:bodyPr/>
          <a:lstStyle/>
          <a:p>
            <a:pPr defTabSz="804672">
              <a:spcBef>
                <a:spcPts val="800"/>
              </a:spcBef>
              <a:defRPr sz="5280"/>
            </a:pPr>
            <a:r>
              <a:t>Dave Evans</a:t>
            </a:r>
          </a:p>
          <a:p>
            <a:pPr defTabSz="804672">
              <a:spcBef>
                <a:spcPts val="800"/>
              </a:spcBef>
              <a:defRPr sz="5280"/>
            </a:pPr>
          </a:p>
          <a:p>
            <a:pPr defTabSz="804672">
              <a:spcBef>
                <a:spcPts val="800"/>
              </a:spcBef>
              <a:defRPr sz="5280"/>
            </a:pPr>
            <a:r>
              <a:t>@DaveDev</a:t>
            </a:r>
          </a:p>
          <a:p>
            <a:pPr defTabSz="804672">
              <a:spcBef>
                <a:spcPts val="800"/>
              </a:spcBef>
              <a:defRPr sz="5280"/>
            </a:pPr>
            <a:r>
              <a:t>@XamarinBrum</a:t>
            </a:r>
          </a:p>
        </p:txBody>
      </p:sp>
      <p:pic>
        <p:nvPicPr>
          <p:cNvPr id="122" name="welcome-sign-backgound.jpg" descr="welcome-sign-backgound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6266" y="3114501"/>
            <a:ext cx="11230496" cy="74869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his talk is not:"/>
          <p:cNvSpPr txBox="1"/>
          <p:nvPr>
            <p:ph type="title"/>
          </p:nvPr>
        </p:nvSpPr>
        <p:spPr>
          <a:xfrm>
            <a:off x="1335023" y="100584"/>
            <a:ext cx="22504502" cy="2286001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1FAECE"/>
                </a:solidFill>
              </a:defRPr>
            </a:lvl1pPr>
          </a:lstStyle>
          <a:p>
            <a:pPr/>
            <a:r>
              <a:t>This talk is not:</a:t>
            </a:r>
          </a:p>
        </p:txBody>
      </p:sp>
      <p:sp>
        <p:nvSpPr>
          <p:cNvPr id="163" name="Vendor Recommendations…"/>
          <p:cNvSpPr txBox="1"/>
          <p:nvPr/>
        </p:nvSpPr>
        <p:spPr>
          <a:xfrm>
            <a:off x="1600199" y="3116579"/>
            <a:ext cx="21974149" cy="7482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0">
                <a:solidFill>
                  <a:srgbClr val="1FAECE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t>Vendor Recommendations</a:t>
            </a:r>
          </a:p>
          <a:p>
            <a:pPr>
              <a:defRPr sz="8000">
                <a:solidFill>
                  <a:srgbClr val="1FAECE"/>
                </a:solidFill>
                <a:latin typeface="Segoe UI"/>
                <a:ea typeface="Segoe UI"/>
                <a:cs typeface="Segoe UI"/>
                <a:sym typeface="Segoe UI"/>
              </a:defRPr>
            </a:pPr>
          </a:p>
          <a:p>
            <a:pPr>
              <a:defRPr sz="8000">
                <a:solidFill>
                  <a:srgbClr val="1FAECE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t>Best Practices</a:t>
            </a:r>
          </a:p>
          <a:p>
            <a:pPr>
              <a:defRPr sz="8000">
                <a:solidFill>
                  <a:schemeClr val="accent1"/>
                </a:solidFill>
                <a:latin typeface="Segoe UI"/>
                <a:ea typeface="Segoe UI"/>
                <a:cs typeface="Segoe UI"/>
                <a:sym typeface="Segoe UI"/>
              </a:defRPr>
            </a:pPr>
          </a:p>
          <a:p>
            <a:pPr>
              <a:defRPr sz="8000">
                <a:solidFill>
                  <a:schemeClr val="accent1"/>
                </a:solidFill>
                <a:latin typeface="Segoe UI"/>
                <a:ea typeface="Segoe UI"/>
                <a:cs typeface="Segoe UI"/>
                <a:sym typeface="Segoe U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his talk is not:"/>
          <p:cNvSpPr txBox="1"/>
          <p:nvPr>
            <p:ph type="title"/>
          </p:nvPr>
        </p:nvSpPr>
        <p:spPr>
          <a:xfrm>
            <a:off x="1335023" y="100584"/>
            <a:ext cx="22504502" cy="2286001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1FAECE"/>
                </a:solidFill>
              </a:defRPr>
            </a:lvl1pPr>
          </a:lstStyle>
          <a:p>
            <a:pPr/>
            <a:r>
              <a:t>This talk is not:</a:t>
            </a:r>
          </a:p>
        </p:txBody>
      </p:sp>
      <p:sp>
        <p:nvSpPr>
          <p:cNvPr id="166" name="Vendor Recommendations…"/>
          <p:cNvSpPr txBox="1"/>
          <p:nvPr/>
        </p:nvSpPr>
        <p:spPr>
          <a:xfrm>
            <a:off x="1600199" y="3116579"/>
            <a:ext cx="21974149" cy="7482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0">
                <a:solidFill>
                  <a:srgbClr val="1FAECE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t>Vendor Recommendations</a:t>
            </a:r>
          </a:p>
          <a:p>
            <a:pPr>
              <a:defRPr sz="8000">
                <a:solidFill>
                  <a:srgbClr val="1FAECE"/>
                </a:solidFill>
                <a:latin typeface="Segoe UI"/>
                <a:ea typeface="Segoe UI"/>
                <a:cs typeface="Segoe UI"/>
                <a:sym typeface="Segoe UI"/>
              </a:defRPr>
            </a:pPr>
          </a:p>
          <a:p>
            <a:pPr>
              <a:defRPr sz="8000">
                <a:solidFill>
                  <a:srgbClr val="1FAECE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t>Best Practices</a:t>
            </a:r>
          </a:p>
          <a:p>
            <a:pPr>
              <a:defRPr sz="8000">
                <a:solidFill>
                  <a:srgbClr val="1FAECE"/>
                </a:solidFill>
                <a:latin typeface="Segoe UI"/>
                <a:ea typeface="Segoe UI"/>
                <a:cs typeface="Segoe UI"/>
                <a:sym typeface="Segoe UI"/>
              </a:defRPr>
            </a:pPr>
          </a:p>
          <a:p>
            <a:pPr>
              <a:defRPr sz="8000">
                <a:solidFill>
                  <a:srgbClr val="1FAECE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t>To convince you I’m right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What?…"/>
          <p:cNvSpPr txBox="1"/>
          <p:nvPr/>
        </p:nvSpPr>
        <p:spPr>
          <a:xfrm>
            <a:off x="1220165" y="2549026"/>
            <a:ext cx="21974149" cy="994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0">
                <a:solidFill>
                  <a:srgbClr val="1FAECE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t>What?</a:t>
            </a:r>
          </a:p>
          <a:p>
            <a:pPr>
              <a:defRPr sz="8000">
                <a:solidFill>
                  <a:srgbClr val="1FAECE"/>
                </a:solidFill>
                <a:latin typeface="Segoe UI"/>
                <a:ea typeface="Segoe UI"/>
                <a:cs typeface="Segoe UI"/>
                <a:sym typeface="Segoe UI"/>
              </a:defRPr>
            </a:pPr>
          </a:p>
          <a:p>
            <a:pPr>
              <a:defRPr sz="8000">
                <a:solidFill>
                  <a:srgbClr val="1FAECE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t>Why?</a:t>
            </a:r>
          </a:p>
          <a:p>
            <a:pPr>
              <a:defRPr sz="8000">
                <a:solidFill>
                  <a:srgbClr val="1FAECE"/>
                </a:solidFill>
                <a:latin typeface="Segoe UI"/>
                <a:ea typeface="Segoe UI"/>
                <a:cs typeface="Segoe UI"/>
                <a:sym typeface="Segoe UI"/>
              </a:defRPr>
            </a:pPr>
          </a:p>
          <a:p>
            <a:pPr>
              <a:defRPr sz="8000">
                <a:solidFill>
                  <a:srgbClr val="1FAECE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t>How?</a:t>
            </a:r>
          </a:p>
          <a:p>
            <a:pPr>
              <a:defRPr sz="8000">
                <a:solidFill>
                  <a:srgbClr val="1FAECE"/>
                </a:solidFill>
                <a:latin typeface="Segoe UI"/>
                <a:ea typeface="Segoe UI"/>
                <a:cs typeface="Segoe UI"/>
                <a:sym typeface="Segoe UI"/>
              </a:defRPr>
            </a:pPr>
          </a:p>
          <a:p>
            <a:pPr>
              <a:defRPr sz="8000">
                <a:solidFill>
                  <a:srgbClr val="1FAECE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t>When?</a:t>
            </a:r>
          </a:p>
        </p:txBody>
      </p:sp>
      <p:sp>
        <p:nvSpPr>
          <p:cNvPr id="169" name=".NET MAUI"/>
          <p:cNvSpPr txBox="1"/>
          <p:nvPr/>
        </p:nvSpPr>
        <p:spPr>
          <a:xfrm>
            <a:off x="9271578" y="517103"/>
            <a:ext cx="5840845" cy="164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0000">
                <a:solidFill>
                  <a:srgbClr val="1FAECE"/>
                </a:solidFill>
              </a:defRPr>
            </a:lvl1pPr>
          </a:lstStyle>
          <a:p>
            <a:pPr/>
            <a:r>
              <a:t>.NET MAUI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Multi-platform…"/>
          <p:cNvSpPr txBox="1"/>
          <p:nvPr>
            <p:ph type="title"/>
          </p:nvPr>
        </p:nvSpPr>
        <p:spPr>
          <a:xfrm>
            <a:off x="6886389" y="2391631"/>
            <a:ext cx="10611221" cy="8932738"/>
          </a:xfrm>
          <a:prstGeom prst="rect">
            <a:avLst/>
          </a:prstGeom>
        </p:spPr>
        <p:txBody>
          <a:bodyPr/>
          <a:lstStyle/>
          <a:p>
            <a:pPr>
              <a:defRPr sz="10000">
                <a:solidFill>
                  <a:srgbClr val="1FAECE"/>
                </a:solidFill>
              </a:defRPr>
            </a:pPr>
            <a:r>
              <a:t>Multi-platform </a:t>
            </a:r>
          </a:p>
          <a:p>
            <a:pPr>
              <a:defRPr sz="10000">
                <a:solidFill>
                  <a:srgbClr val="1FAECE"/>
                </a:solidFill>
              </a:defRPr>
            </a:pPr>
            <a:r>
              <a:t>Application</a:t>
            </a:r>
          </a:p>
          <a:p>
            <a:pPr>
              <a:defRPr sz="10000">
                <a:solidFill>
                  <a:srgbClr val="1FAECE"/>
                </a:solidFill>
              </a:defRPr>
            </a:pPr>
            <a:r>
              <a:t>User</a:t>
            </a:r>
          </a:p>
          <a:p>
            <a:pPr>
              <a:defRPr sz="10000">
                <a:solidFill>
                  <a:srgbClr val="1FAECE"/>
                </a:solidFill>
              </a:defRPr>
            </a:pPr>
            <a:r>
              <a:t>Interface</a:t>
            </a:r>
          </a:p>
        </p:txBody>
      </p:sp>
      <p:sp>
        <p:nvSpPr>
          <p:cNvPr id="172" name=".NET MAUI"/>
          <p:cNvSpPr txBox="1"/>
          <p:nvPr/>
        </p:nvSpPr>
        <p:spPr>
          <a:xfrm>
            <a:off x="9271578" y="517103"/>
            <a:ext cx="5840845" cy="164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0000">
                <a:solidFill>
                  <a:srgbClr val="1FAECE"/>
                </a:solidFill>
              </a:defRPr>
            </a:lvl1pPr>
          </a:lstStyle>
          <a:p>
            <a:pPr/>
            <a:r>
              <a:t>.NET MAUI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Xamarin becomes part of .NET (1/4)…"/>
          <p:cNvSpPr txBox="1"/>
          <p:nvPr>
            <p:ph type="title"/>
          </p:nvPr>
        </p:nvSpPr>
        <p:spPr>
          <a:xfrm>
            <a:off x="1114783" y="1007346"/>
            <a:ext cx="22154434" cy="11701308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>
              <a:defRPr>
                <a:solidFill>
                  <a:srgbClr val="1FAECE"/>
                </a:solidFill>
              </a:defRPr>
            </a:pPr>
            <a:r>
              <a:t>Xamarin becomes part of .NET </a:t>
            </a:r>
            <a:r>
              <a:rPr sz="4000"/>
              <a:t>(1/4)</a:t>
            </a:r>
          </a:p>
          <a:p>
            <a:pPr>
              <a:defRPr>
                <a:solidFill>
                  <a:srgbClr val="1FAECE"/>
                </a:solidFill>
              </a:defRPr>
            </a:pPr>
          </a:p>
          <a:p>
            <a:pPr lvl="3">
              <a:defRPr>
                <a:solidFill>
                  <a:srgbClr val="1FAECE"/>
                </a:solidFill>
              </a:defRPr>
            </a:pPr>
            <a:r>
              <a:t>Xamarin.Forms -&gt; System.Maui</a:t>
            </a:r>
          </a:p>
          <a:p>
            <a:pPr>
              <a:defRPr>
                <a:solidFill>
                  <a:srgbClr val="1FAECE"/>
                </a:solidFill>
              </a:defRPr>
            </a:pPr>
          </a:p>
          <a:p>
            <a:pPr>
              <a:defRPr>
                <a:solidFill>
                  <a:srgbClr val="1FAECE"/>
                </a:solidFill>
              </a:defRPr>
            </a:pPr>
            <a:r>
              <a:t>Xamarin.Essentials -&gt; System.Devices</a:t>
            </a:r>
          </a:p>
          <a:p>
            <a:pPr>
              <a:defRPr>
                <a:solidFill>
                  <a:srgbClr val="1FAECE"/>
                </a:solidFill>
              </a:defRPr>
            </a:pPr>
          </a:p>
          <a:p>
            <a:pPr>
              <a:defRPr>
                <a:solidFill>
                  <a:srgbClr val="1FAECE"/>
                </a:solidFill>
              </a:defRPr>
            </a:pPr>
            <a:r>
              <a:t>Xamarin.iOS -&gt; .NET for iOS</a:t>
            </a:r>
          </a:p>
          <a:p>
            <a:pPr>
              <a:defRPr>
                <a:solidFill>
                  <a:srgbClr val="1FAECE"/>
                </a:solidFill>
              </a:defRPr>
            </a:pPr>
          </a:p>
          <a:p>
            <a:pPr>
              <a:defRPr>
                <a:solidFill>
                  <a:srgbClr val="1FAECE"/>
                </a:solidFill>
              </a:defRPr>
            </a:pPr>
            <a:r>
              <a:t>Xamarin.Android -&gt; .NET for Android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Xamarin becomes part of .NET (2/4)…"/>
          <p:cNvSpPr txBox="1"/>
          <p:nvPr>
            <p:ph type="title"/>
          </p:nvPr>
        </p:nvSpPr>
        <p:spPr>
          <a:xfrm>
            <a:off x="1391738" y="1007346"/>
            <a:ext cx="21600524" cy="11701308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>
              <a:defRPr>
                <a:solidFill>
                  <a:srgbClr val="1FAECE"/>
                </a:solidFill>
              </a:defRPr>
            </a:pPr>
            <a:r>
              <a:t>Xamarin becomes part of .NET </a:t>
            </a:r>
            <a:r>
              <a:rPr sz="4000"/>
              <a:t>(2/4)</a:t>
            </a:r>
          </a:p>
          <a:p>
            <a:pPr>
              <a:defRPr>
                <a:solidFill>
                  <a:srgbClr val="1FAECE"/>
                </a:solidFill>
              </a:defRPr>
            </a:pPr>
          </a:p>
          <a:p>
            <a:pPr>
              <a:defRPr>
                <a:solidFill>
                  <a:srgbClr val="1FAECE"/>
                </a:solidFill>
              </a:defRPr>
            </a:pPr>
            <a:r>
              <a:t>Multi-platform native UI</a:t>
            </a:r>
          </a:p>
          <a:p>
            <a:pPr>
              <a:defRPr>
                <a:solidFill>
                  <a:srgbClr val="1FAECE"/>
                </a:solidFill>
              </a:defRPr>
            </a:pPr>
          </a:p>
          <a:p>
            <a:pPr lvl="3">
              <a:defRPr>
                <a:solidFill>
                  <a:srgbClr val="1FAECE"/>
                </a:solidFill>
              </a:defRPr>
            </a:pPr>
            <a:r>
              <a:t>Single project</a:t>
            </a:r>
          </a:p>
          <a:p>
            <a:pPr>
              <a:defRPr>
                <a:solidFill>
                  <a:srgbClr val="1FAECE"/>
                </a:solidFill>
              </a:defRPr>
            </a:pPr>
          </a:p>
          <a:p>
            <a:pPr>
              <a:defRPr>
                <a:solidFill>
                  <a:srgbClr val="1FAECE"/>
                </a:solidFill>
              </a:defRPr>
            </a:pPr>
            <a:r>
              <a:t>Single codebase</a:t>
            </a:r>
          </a:p>
          <a:p>
            <a:pPr>
              <a:defRPr>
                <a:solidFill>
                  <a:srgbClr val="1FAECE"/>
                </a:solidFill>
              </a:defRPr>
            </a:pPr>
          </a:p>
          <a:p>
            <a:pPr>
              <a:defRPr>
                <a:solidFill>
                  <a:srgbClr val="1FAECE"/>
                </a:solidFill>
              </a:defRPr>
            </a:pPr>
            <a:r>
              <a:t>Mobile AND Desktop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8" name="Table"/>
          <p:cNvGraphicFramePr/>
          <p:nvPr/>
        </p:nvGraphicFramePr>
        <p:xfrm>
          <a:off x="2039972" y="528086"/>
          <a:ext cx="20316756" cy="1267606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768018"/>
                <a:gridCol w="6768018"/>
                <a:gridCol w="6768018"/>
              </a:tblGrid>
              <a:tr h="1064726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 sz="5000"/>
                        <a:t>Platforms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 sz="5000"/>
                        <a:t>Xamarin.Forms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 sz="5000"/>
                        <a:t>System.Maui</a:t>
                      </a:r>
                    </a:p>
                  </a:txBody>
                  <a:tcPr marL="0" marR="0" marT="0" marB="0" anchor="ctr" anchorCtr="0" horzOverflow="overflow"/>
                </a:tc>
              </a:tr>
              <a:tr h="18034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5000"/>
                        <a:t>Android</a:t>
                      </a:r>
                    </a:p>
                  </a:txBody>
                  <a:tcPr marL="508000" marR="508000" marT="508000" marB="5080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5000"/>
                        <a:t>API 19+</a:t>
                      </a:r>
                    </a:p>
                  </a:txBody>
                  <a:tcPr marL="508000" marR="508000" marT="508000" marB="5080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5000"/>
                        <a:t>API 21+ (5.0 Lollipop)</a:t>
                      </a:r>
                    </a:p>
                  </a:txBody>
                  <a:tcPr marL="508000" marR="508000" marT="508000" marB="508000" anchor="ctr" anchorCtr="0" horzOverflow="overflow"/>
                </a:tc>
              </a:tr>
              <a:tr h="18034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5000"/>
                        <a:t>iOS</a:t>
                      </a:r>
                    </a:p>
                  </a:txBody>
                  <a:tcPr marL="508000" marR="508000" marT="508000" marB="5080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5000"/>
                        <a:t>iOS 9 - 14</a:t>
                      </a:r>
                    </a:p>
                  </a:txBody>
                  <a:tcPr marL="508000" marR="508000" marT="508000" marB="5080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5000"/>
                        <a:t>iOS 10+</a:t>
                      </a:r>
                    </a:p>
                  </a:txBody>
                  <a:tcPr marL="508000" marR="508000" marT="508000" marB="508000" anchor="ctr" anchorCtr="0" horzOverflow="overflow"/>
                </a:tc>
              </a:tr>
              <a:tr h="18034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5000"/>
                        <a:t>Linux</a:t>
                      </a:r>
                    </a:p>
                  </a:txBody>
                  <a:tcPr marL="508000" marR="508000" marT="508000" marB="5080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5000"/>
                        <a:t>Community</a:t>
                      </a:r>
                    </a:p>
                  </a:txBody>
                  <a:tcPr marL="508000" marR="508000" marT="508000" marB="5080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5000"/>
                        <a:t>Community?</a:t>
                      </a:r>
                    </a:p>
                  </a:txBody>
                  <a:tcPr marL="508000" marR="508000" marT="508000" marB="508000" anchor="ctr" anchorCtr="0" horzOverflow="overflow"/>
                </a:tc>
              </a:tr>
              <a:tr h="18034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5000"/>
                        <a:t>macOS</a:t>
                      </a:r>
                    </a:p>
                  </a:txBody>
                  <a:tcPr marL="508000" marR="508000" marT="508000" marB="5080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5000"/>
                        <a:t>Community</a:t>
                      </a:r>
                    </a:p>
                  </a:txBody>
                  <a:tcPr marL="508000" marR="508000" marT="508000" marB="5080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5000"/>
                        <a:t>Microsoft</a:t>
                      </a:r>
                    </a:p>
                  </a:txBody>
                  <a:tcPr marL="508000" marR="508000" marT="508000" marB="508000" anchor="ctr" anchorCtr="0" horzOverflow="overflow"/>
                </a:tc>
              </a:tr>
              <a:tr h="18034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5000"/>
                        <a:t>Tizen</a:t>
                      </a:r>
                    </a:p>
                  </a:txBody>
                  <a:tcPr marL="508000" marR="508000" marT="508000" marB="5080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5000"/>
                        <a:t>Samsung</a:t>
                      </a:r>
                    </a:p>
                  </a:txBody>
                  <a:tcPr marL="508000" marR="508000" marT="508000" marB="5080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5000"/>
                        <a:t>Samsung</a:t>
                      </a:r>
                    </a:p>
                  </a:txBody>
                  <a:tcPr marL="508000" marR="508000" marT="508000" marB="508000" anchor="ctr" anchorCtr="0" horzOverflow="overflow"/>
                </a:tc>
              </a:tr>
              <a:tr h="25781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5000"/>
                        <a:t>Windows</a:t>
                      </a:r>
                    </a:p>
                  </a:txBody>
                  <a:tcPr marL="508000" marR="508000" marT="508000" marB="5080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5000"/>
                        <a:t>UWP Microsoft
WPF Community</a:t>
                      </a:r>
                    </a:p>
                  </a:txBody>
                  <a:tcPr marL="508000" marR="508000" marT="508000" marB="5080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5000"/>
                        <a:t>Microsoft</a:t>
                      </a:r>
                    </a:p>
                  </a:txBody>
                  <a:tcPr marL="508000" marR="508000" marT="508000" marB="5080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Xamarin becomes part of .NET (3/4)…"/>
          <p:cNvSpPr txBox="1"/>
          <p:nvPr>
            <p:ph type="title"/>
          </p:nvPr>
        </p:nvSpPr>
        <p:spPr>
          <a:xfrm>
            <a:off x="1391738" y="655950"/>
            <a:ext cx="21600524" cy="124041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>
              <a:defRPr>
                <a:solidFill>
                  <a:srgbClr val="1FAECE"/>
                </a:solidFill>
              </a:defRPr>
            </a:pPr>
            <a:r>
              <a:t>Xamarin becomes part of .NET </a:t>
            </a:r>
            <a:r>
              <a:rPr sz="4000"/>
              <a:t>(3/4)</a:t>
            </a:r>
          </a:p>
          <a:p>
            <a:pPr>
              <a:defRPr>
                <a:solidFill>
                  <a:srgbClr val="1FAECE"/>
                </a:solidFill>
              </a:defRPr>
            </a:pPr>
          </a:p>
          <a:p>
            <a:pPr>
              <a:defRPr>
                <a:solidFill>
                  <a:srgbClr val="1FAECE"/>
                </a:solidFill>
              </a:defRPr>
            </a:pPr>
            <a:r>
              <a:t>Loosely Coupled renderers</a:t>
            </a:r>
          </a:p>
          <a:p>
            <a:pPr>
              <a:defRPr>
                <a:solidFill>
                  <a:srgbClr val="1FAECE"/>
                </a:solidFill>
              </a:defRPr>
            </a:pPr>
          </a:p>
          <a:p>
            <a:pPr lvl="3">
              <a:defRPr>
                <a:solidFill>
                  <a:srgbClr val="1FAECE"/>
                </a:solidFill>
              </a:defRPr>
            </a:pPr>
            <a:r>
              <a:t>Adds MVU &amp; Blazor to MVVM &amp; RxUI</a:t>
            </a:r>
          </a:p>
          <a:p>
            <a:pPr>
              <a:defRPr>
                <a:solidFill>
                  <a:srgbClr val="1FAECE"/>
                </a:solidFill>
              </a:defRPr>
            </a:pPr>
          </a:p>
          <a:p>
            <a:pPr>
              <a:defRPr>
                <a:solidFill>
                  <a:srgbClr val="1FAECE"/>
                </a:solidFill>
              </a:defRPr>
            </a:pPr>
            <a:r>
              <a:t>.Net 6+ ONLY</a:t>
            </a:r>
          </a:p>
          <a:p>
            <a:pPr>
              <a:defRPr>
                <a:solidFill>
                  <a:srgbClr val="1FAECE"/>
                </a:solidFill>
              </a:defRPr>
            </a:pPr>
          </a:p>
          <a:p>
            <a:pPr>
              <a:defRPr>
                <a:solidFill>
                  <a:srgbClr val="1FAECE"/>
                </a:solidFill>
              </a:defRPr>
            </a:pPr>
            <a:r>
              <a:t>SDK Style Projects</a:t>
            </a:r>
          </a:p>
          <a:p>
            <a:pPr>
              <a:defRPr>
                <a:solidFill>
                  <a:srgbClr val="1FAECE"/>
                </a:solidFill>
              </a:defRPr>
            </a:pPr>
          </a:p>
          <a:p>
            <a:pPr>
              <a:defRPr>
                <a:solidFill>
                  <a:srgbClr val="1FAECE"/>
                </a:solidFill>
              </a:defRPr>
            </a:pPr>
            <a:r>
              <a:t>*** VS Code support and CLI ***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Xamarin becomes part of .NET (4/4)…"/>
          <p:cNvSpPr txBox="1"/>
          <p:nvPr>
            <p:ph type="title"/>
          </p:nvPr>
        </p:nvSpPr>
        <p:spPr>
          <a:xfrm>
            <a:off x="1397000" y="660400"/>
            <a:ext cx="21600524" cy="12511076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>
              <a:defRPr>
                <a:solidFill>
                  <a:srgbClr val="1FAECE"/>
                </a:solidFill>
              </a:defRPr>
            </a:pPr>
            <a:r>
              <a:t>Xamarin becomes part of .NET </a:t>
            </a:r>
            <a:r>
              <a:rPr sz="4000"/>
              <a:t>(4/4)</a:t>
            </a:r>
          </a:p>
          <a:p>
            <a:pPr algn="ctr">
              <a:defRPr>
                <a:solidFill>
                  <a:srgbClr val="1FAECE"/>
                </a:solidFill>
              </a:defRPr>
            </a:pPr>
          </a:p>
          <a:p>
            <a:pPr>
              <a:defRPr>
                <a:solidFill>
                  <a:srgbClr val="1FAECE"/>
                </a:solidFill>
              </a:defRPr>
            </a:pPr>
            <a:r>
              <a:t>Multi-targetting</a:t>
            </a:r>
          </a:p>
          <a:p>
            <a:pPr>
              <a:defRPr>
                <a:solidFill>
                  <a:srgbClr val="1FAECE"/>
                </a:solidFill>
              </a:defRPr>
            </a:pPr>
          </a:p>
          <a:p>
            <a:pPr lvl="3">
              <a:defRPr>
                <a:solidFill>
                  <a:srgbClr val="1FAECE"/>
                </a:solidFill>
              </a:defRPr>
            </a:pPr>
            <a:r>
              <a:t>Common resources - Images</a:t>
            </a:r>
          </a:p>
          <a:p>
            <a:pPr>
              <a:defRPr>
                <a:solidFill>
                  <a:srgbClr val="1FAECE"/>
                </a:solidFill>
              </a:defRPr>
            </a:pPr>
          </a:p>
          <a:p>
            <a:pPr>
              <a:defRPr>
                <a:solidFill>
                  <a:srgbClr val="1FAECE"/>
                </a:solidFill>
              </a:defRPr>
            </a:pPr>
            <a:r>
              <a:t>WinUI?</a:t>
            </a:r>
          </a:p>
          <a:p>
            <a:pPr>
              <a:defRPr>
                <a:solidFill>
                  <a:srgbClr val="1FAECE"/>
                </a:solidFill>
              </a:defRPr>
            </a:pPr>
          </a:p>
          <a:p>
            <a:pPr>
              <a:defRPr>
                <a:solidFill>
                  <a:srgbClr val="1FAECE"/>
                </a:solidFill>
              </a:defRPr>
            </a:pPr>
            <a:r>
              <a:t>Open Source</a:t>
            </a:r>
          </a:p>
          <a:p>
            <a:pPr>
              <a:defRPr>
                <a:solidFill>
                  <a:srgbClr val="1FAECE"/>
                </a:solidFill>
              </a:defRPr>
            </a:pPr>
          </a:p>
          <a:p>
            <a:pPr>
              <a:defRPr>
                <a:solidFill>
                  <a:srgbClr val="1FAECE"/>
                </a:solidFill>
              </a:defRPr>
            </a:pPr>
            <a:r>
              <a:t>https://github.com/dotnet/maui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MVVM"/>
          <p:cNvSpPr txBox="1"/>
          <p:nvPr>
            <p:ph type="title"/>
          </p:nvPr>
        </p:nvSpPr>
        <p:spPr>
          <a:xfrm>
            <a:off x="1048674" y="4512862"/>
            <a:ext cx="22317131" cy="4690276"/>
          </a:xfrm>
          <a:prstGeom prst="rect">
            <a:avLst/>
          </a:prstGeom>
        </p:spPr>
        <p:txBody>
          <a:bodyPr/>
          <a:lstStyle>
            <a:lvl1pPr algn="ctr">
              <a:defRPr sz="14000">
                <a:solidFill>
                  <a:srgbClr val="1FAECE"/>
                </a:solidFill>
              </a:defRPr>
            </a:lvl1pPr>
          </a:lstStyle>
          <a:p>
            <a:pPr/>
            <a:r>
              <a:t>MVVM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ode of Conduct"/>
          <p:cNvSpPr txBox="1"/>
          <p:nvPr>
            <p:ph type="title"/>
          </p:nvPr>
        </p:nvSpPr>
        <p:spPr>
          <a:xfrm>
            <a:off x="4583292" y="5066"/>
            <a:ext cx="15217416" cy="5238429"/>
          </a:xfrm>
          <a:prstGeom prst="rect">
            <a:avLst/>
          </a:prstGeom>
        </p:spPr>
        <p:txBody>
          <a:bodyPr/>
          <a:lstStyle>
            <a:lvl1pPr>
              <a:defRPr sz="14000">
                <a:solidFill>
                  <a:srgbClr val="FFFFFF"/>
                </a:solidFill>
              </a:defRPr>
            </a:lvl1pPr>
          </a:lstStyle>
          <a:p>
            <a:pPr/>
            <a:r>
              <a:t>Code of Conduct</a:t>
            </a:r>
          </a:p>
        </p:txBody>
      </p:sp>
      <p:sp>
        <p:nvSpPr>
          <p:cNvPr id="125" name="On the Meetup Site"/>
          <p:cNvSpPr txBox="1"/>
          <p:nvPr/>
        </p:nvSpPr>
        <p:spPr>
          <a:xfrm>
            <a:off x="1204925" y="5630945"/>
            <a:ext cx="21974149" cy="1323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buFont typeface="Arial"/>
              <a:defRPr sz="80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On the Meetup Site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VVMYMMV"/>
          <p:cNvSpPr txBox="1"/>
          <p:nvPr>
            <p:ph type="title"/>
          </p:nvPr>
        </p:nvSpPr>
        <p:spPr>
          <a:xfrm>
            <a:off x="1048674" y="4512862"/>
            <a:ext cx="22317131" cy="4690276"/>
          </a:xfrm>
          <a:prstGeom prst="rect">
            <a:avLst/>
          </a:prstGeom>
        </p:spPr>
        <p:txBody>
          <a:bodyPr/>
          <a:lstStyle>
            <a:lvl1pPr algn="ctr">
              <a:defRPr sz="14000">
                <a:solidFill>
                  <a:srgbClr val="1FAECE"/>
                </a:solidFill>
              </a:defRPr>
            </a:lvl1pPr>
          </a:lstStyle>
          <a:p>
            <a:pPr/>
            <a:r>
              <a:t>MVVMYMMV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Model…"/>
          <p:cNvSpPr txBox="1"/>
          <p:nvPr>
            <p:ph type="title"/>
          </p:nvPr>
        </p:nvSpPr>
        <p:spPr>
          <a:xfrm>
            <a:off x="2370545" y="781197"/>
            <a:ext cx="19642909" cy="12153606"/>
          </a:xfrm>
          <a:prstGeom prst="rect">
            <a:avLst/>
          </a:prstGeom>
        </p:spPr>
        <p:txBody>
          <a:bodyPr anchor="t"/>
          <a:lstStyle/>
          <a:p>
            <a:pPr algn="ctr" defTabSz="822959">
              <a:defRPr sz="9000">
                <a:solidFill>
                  <a:srgbClr val="1FAECE"/>
                </a:solidFill>
              </a:defRPr>
            </a:pPr>
            <a:r>
              <a:t>Model</a:t>
            </a:r>
          </a:p>
          <a:p>
            <a:pPr algn="ctr" defTabSz="822959">
              <a:defRPr sz="7200">
                <a:solidFill>
                  <a:srgbClr val="1FAECE"/>
                </a:solidFill>
              </a:defRPr>
            </a:pPr>
          </a:p>
          <a:p>
            <a:pPr defTabSz="822959">
              <a:defRPr sz="6390">
                <a:solidFill>
                  <a:srgbClr val="1FAECE"/>
                </a:solidFill>
              </a:defRPr>
            </a:pPr>
            <a:r>
              <a:t>Is your App</a:t>
            </a:r>
          </a:p>
          <a:p>
            <a:pPr defTabSz="822959">
              <a:defRPr sz="6390">
                <a:solidFill>
                  <a:srgbClr val="1FAECE"/>
                </a:solidFill>
              </a:defRPr>
            </a:pPr>
            <a:r>
              <a:t> </a:t>
            </a:r>
          </a:p>
          <a:p>
            <a:pPr defTabSz="822959">
              <a:defRPr sz="6390">
                <a:solidFill>
                  <a:srgbClr val="1FAECE"/>
                </a:solidFill>
              </a:defRPr>
            </a:pPr>
            <a:r>
              <a:t>All the logic and decisions</a:t>
            </a:r>
          </a:p>
          <a:p>
            <a:pPr defTabSz="822959">
              <a:defRPr sz="6390">
                <a:solidFill>
                  <a:srgbClr val="1FAECE"/>
                </a:solidFill>
              </a:defRPr>
            </a:pPr>
          </a:p>
          <a:p>
            <a:pPr defTabSz="822959">
              <a:defRPr sz="6390">
                <a:solidFill>
                  <a:srgbClr val="1FAECE"/>
                </a:solidFill>
              </a:defRPr>
            </a:pPr>
            <a:r>
              <a:t>Can be Test driven </a:t>
            </a:r>
          </a:p>
          <a:p>
            <a:pPr defTabSz="822959">
              <a:defRPr sz="6390">
                <a:solidFill>
                  <a:srgbClr val="1FAECE"/>
                </a:solidFill>
              </a:defRPr>
            </a:pPr>
          </a:p>
          <a:p>
            <a:pPr defTabSz="822959">
              <a:defRPr sz="6390">
                <a:solidFill>
                  <a:srgbClr val="1FAECE"/>
                </a:solidFill>
              </a:defRPr>
            </a:pPr>
            <a:r>
              <a:t>Uncompromised</a:t>
            </a:r>
          </a:p>
          <a:p>
            <a:pPr defTabSz="822959">
              <a:defRPr sz="6390">
                <a:solidFill>
                  <a:srgbClr val="1FAECE"/>
                </a:solidFill>
              </a:defRPr>
            </a:pPr>
          </a:p>
          <a:p>
            <a:pPr defTabSz="822959">
              <a:defRPr sz="6390">
                <a:solidFill>
                  <a:srgbClr val="1FAECE"/>
                </a:solidFill>
              </a:defRPr>
            </a:pPr>
            <a:r>
              <a:t>No dependencies on the outside world</a:t>
            </a:r>
          </a:p>
          <a:p>
            <a:pPr defTabSz="822959">
              <a:defRPr sz="6390">
                <a:solidFill>
                  <a:srgbClr val="1FAECE"/>
                </a:solidFill>
              </a:defRPr>
            </a:pPr>
          </a:p>
          <a:p>
            <a:pPr defTabSz="822959">
              <a:defRPr sz="6390">
                <a:solidFill>
                  <a:srgbClr val="1FAECE"/>
                </a:solidFill>
              </a:defRPr>
            </a:pPr>
            <a:r>
              <a:t>Consists of Objects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View…"/>
          <p:cNvSpPr txBox="1"/>
          <p:nvPr>
            <p:ph type="title"/>
          </p:nvPr>
        </p:nvSpPr>
        <p:spPr>
          <a:xfrm>
            <a:off x="2370545" y="781197"/>
            <a:ext cx="19642909" cy="12153606"/>
          </a:xfrm>
          <a:prstGeom prst="rect">
            <a:avLst/>
          </a:prstGeom>
        </p:spPr>
        <p:txBody>
          <a:bodyPr anchor="t"/>
          <a:lstStyle/>
          <a:p>
            <a:pPr algn="ctr" defTabSz="758951">
              <a:defRPr sz="8300">
                <a:solidFill>
                  <a:srgbClr val="1FAECE"/>
                </a:solidFill>
              </a:defRPr>
            </a:pPr>
            <a:r>
              <a:t>View</a:t>
            </a:r>
          </a:p>
          <a:p>
            <a:pPr algn="ctr" defTabSz="758951">
              <a:defRPr sz="6640">
                <a:solidFill>
                  <a:srgbClr val="1FAECE"/>
                </a:solidFill>
              </a:defRPr>
            </a:pPr>
          </a:p>
          <a:p>
            <a:pPr defTabSz="758951">
              <a:defRPr sz="5893">
                <a:solidFill>
                  <a:srgbClr val="1FAECE"/>
                </a:solidFill>
              </a:defRPr>
            </a:pPr>
            <a:r>
              <a:t>Talks to the outside world</a:t>
            </a:r>
          </a:p>
          <a:p>
            <a:pPr defTabSz="758951">
              <a:defRPr sz="5893">
                <a:solidFill>
                  <a:srgbClr val="1FAECE"/>
                </a:solidFill>
              </a:defRPr>
            </a:pPr>
          </a:p>
          <a:p>
            <a:pPr defTabSz="758951">
              <a:defRPr sz="5893">
                <a:solidFill>
                  <a:srgbClr val="1FAECE"/>
                </a:solidFill>
              </a:defRPr>
            </a:pPr>
            <a:r>
              <a:t>GUI, </a:t>
            </a:r>
            <a:r>
              <a:rPr i="1"/>
              <a:t>Network, Storage, Sensors,</a:t>
            </a:r>
            <a:r>
              <a:t> etc.</a:t>
            </a:r>
          </a:p>
          <a:p>
            <a:pPr defTabSz="758951">
              <a:defRPr sz="5893">
                <a:solidFill>
                  <a:srgbClr val="1FAECE"/>
                </a:solidFill>
              </a:defRPr>
            </a:pPr>
          </a:p>
          <a:p>
            <a:pPr defTabSz="758951">
              <a:defRPr sz="5893">
                <a:solidFill>
                  <a:srgbClr val="1FAECE"/>
                </a:solidFill>
              </a:defRPr>
            </a:pPr>
            <a:r>
              <a:t>Difficult to test, has to make compromises</a:t>
            </a:r>
          </a:p>
          <a:p>
            <a:pPr defTabSz="758951">
              <a:defRPr sz="5893">
                <a:solidFill>
                  <a:srgbClr val="1FAECE"/>
                </a:solidFill>
              </a:defRPr>
            </a:pPr>
          </a:p>
          <a:p>
            <a:pPr defTabSz="758951">
              <a:defRPr sz="5893">
                <a:solidFill>
                  <a:srgbClr val="1FAECE"/>
                </a:solidFill>
              </a:defRPr>
            </a:pPr>
            <a:r>
              <a:t>Simple and as dumb as possible</a:t>
            </a:r>
          </a:p>
          <a:p>
            <a:pPr defTabSz="758951">
              <a:defRPr sz="5893">
                <a:solidFill>
                  <a:srgbClr val="1FAECE"/>
                </a:solidFill>
              </a:defRPr>
            </a:pPr>
          </a:p>
          <a:p>
            <a:pPr defTabSz="758951">
              <a:defRPr sz="5893">
                <a:solidFill>
                  <a:srgbClr val="1FAECE"/>
                </a:solidFill>
              </a:defRPr>
            </a:pPr>
            <a:r>
              <a:t>No logic, no decisions</a:t>
            </a:r>
          </a:p>
          <a:p>
            <a:pPr defTabSz="758951">
              <a:defRPr sz="5893">
                <a:solidFill>
                  <a:srgbClr val="1FAECE"/>
                </a:solidFill>
              </a:defRPr>
            </a:pPr>
          </a:p>
          <a:p>
            <a:pPr defTabSz="758951">
              <a:defRPr sz="5893">
                <a:solidFill>
                  <a:srgbClr val="1FAECE"/>
                </a:solidFill>
              </a:defRPr>
            </a:pPr>
            <a:r>
              <a:t>Just responds to events</a:t>
            </a:r>
          </a:p>
          <a:p>
            <a:pPr defTabSz="758951">
              <a:defRPr sz="5893">
                <a:solidFill>
                  <a:srgbClr val="1FAECE"/>
                </a:solidFill>
              </a:defRPr>
            </a:pPr>
            <a:r>
              <a:t> - tells the ViewModel what happened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ViewModel…"/>
          <p:cNvSpPr txBox="1"/>
          <p:nvPr>
            <p:ph type="title"/>
          </p:nvPr>
        </p:nvSpPr>
        <p:spPr>
          <a:xfrm>
            <a:off x="1762861" y="781197"/>
            <a:ext cx="20858277" cy="12153606"/>
          </a:xfrm>
          <a:prstGeom prst="rect">
            <a:avLst/>
          </a:prstGeom>
        </p:spPr>
        <p:txBody>
          <a:bodyPr anchor="t"/>
          <a:lstStyle/>
          <a:p>
            <a:pPr algn="ctr">
              <a:defRPr sz="9000">
                <a:solidFill>
                  <a:srgbClr val="1FAECE"/>
                </a:solidFill>
              </a:defRPr>
            </a:pPr>
            <a:r>
              <a:t>ViewModel</a:t>
            </a:r>
          </a:p>
          <a:p>
            <a:pPr algn="ctr">
              <a:defRPr>
                <a:solidFill>
                  <a:srgbClr val="1FAECE"/>
                </a:solidFill>
              </a:defRPr>
            </a:pPr>
          </a:p>
          <a:p>
            <a:pPr>
              <a:defRPr sz="7100">
                <a:solidFill>
                  <a:srgbClr val="1FAECE"/>
                </a:solidFill>
              </a:defRPr>
            </a:pPr>
            <a:r>
              <a:t>Only responsible for supporting the View </a:t>
            </a:r>
          </a:p>
          <a:p>
            <a:pPr>
              <a:defRPr sz="7100">
                <a:solidFill>
                  <a:srgbClr val="1FAECE"/>
                </a:solidFill>
              </a:defRPr>
            </a:pPr>
          </a:p>
          <a:p>
            <a:pPr>
              <a:defRPr sz="7100">
                <a:solidFill>
                  <a:srgbClr val="1FAECE"/>
                </a:solidFill>
              </a:defRPr>
            </a:pPr>
            <a:r>
              <a:t>No dependencies on the outside world</a:t>
            </a:r>
          </a:p>
          <a:p>
            <a:pPr>
              <a:defRPr sz="7100">
                <a:solidFill>
                  <a:srgbClr val="1FAECE"/>
                </a:solidFill>
              </a:defRPr>
            </a:pPr>
          </a:p>
          <a:p>
            <a:pPr>
              <a:defRPr sz="7100">
                <a:solidFill>
                  <a:srgbClr val="1FAECE"/>
                </a:solidFill>
              </a:defRPr>
            </a:pPr>
            <a:r>
              <a:t>Doesn’t ‘know’ about objects in the View</a:t>
            </a:r>
          </a:p>
          <a:p>
            <a:pPr>
              <a:defRPr sz="7100">
                <a:solidFill>
                  <a:srgbClr val="1FAECE"/>
                </a:solidFill>
              </a:defRPr>
            </a:pPr>
          </a:p>
          <a:p>
            <a:pPr>
              <a:defRPr sz="7100">
                <a:solidFill>
                  <a:srgbClr val="1FAECE"/>
                </a:solidFill>
              </a:defRPr>
            </a:pPr>
          </a:p>
          <a:p>
            <a:pPr>
              <a:defRPr sz="7100">
                <a:solidFill>
                  <a:srgbClr val="1FAECE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MVVM Pattern…"/>
          <p:cNvSpPr txBox="1"/>
          <p:nvPr>
            <p:ph type="title"/>
          </p:nvPr>
        </p:nvSpPr>
        <p:spPr>
          <a:xfrm>
            <a:off x="1778102" y="781197"/>
            <a:ext cx="20858276" cy="12153606"/>
          </a:xfrm>
          <a:prstGeom prst="rect">
            <a:avLst/>
          </a:prstGeom>
        </p:spPr>
        <p:txBody>
          <a:bodyPr anchor="t"/>
          <a:lstStyle/>
          <a:p>
            <a:pPr algn="ctr">
              <a:defRPr sz="9000">
                <a:solidFill>
                  <a:srgbClr val="1FAECE"/>
                </a:solidFill>
              </a:defRPr>
            </a:pPr>
            <a:r>
              <a:t>MVVM Pattern</a:t>
            </a:r>
          </a:p>
          <a:p>
            <a:pPr algn="ctr">
              <a:defRPr>
                <a:solidFill>
                  <a:srgbClr val="1FAECE"/>
                </a:solidFill>
              </a:defRPr>
            </a:pPr>
          </a:p>
          <a:p>
            <a:pPr>
              <a:defRPr sz="7100">
                <a:solidFill>
                  <a:srgbClr val="1FAECE"/>
                </a:solidFill>
              </a:defRPr>
            </a:pPr>
            <a:r>
              <a:t>Makes sense</a:t>
            </a:r>
          </a:p>
          <a:p>
            <a:pPr>
              <a:defRPr sz="7100">
                <a:solidFill>
                  <a:srgbClr val="1FAECE"/>
                </a:solidFill>
              </a:defRPr>
            </a:pPr>
          </a:p>
          <a:p>
            <a:pPr>
              <a:defRPr sz="7100">
                <a:solidFill>
                  <a:srgbClr val="1FAECE"/>
                </a:solidFill>
              </a:defRPr>
            </a:pPr>
            <a:r>
              <a:t>Works well</a:t>
            </a:r>
          </a:p>
          <a:p>
            <a:pPr>
              <a:defRPr sz="7100">
                <a:solidFill>
                  <a:srgbClr val="1FAECE"/>
                </a:solidFill>
              </a:defRPr>
            </a:pPr>
          </a:p>
          <a:p>
            <a:pPr>
              <a:defRPr sz="7100">
                <a:solidFill>
                  <a:srgbClr val="1FAECE"/>
                </a:solidFill>
              </a:defRPr>
            </a:pPr>
            <a:r>
              <a:t>Implementation was flawed</a:t>
            </a:r>
          </a:p>
          <a:p>
            <a:pPr>
              <a:defRPr sz="7100">
                <a:solidFill>
                  <a:srgbClr val="1FAECE"/>
                </a:solidFill>
              </a:defRPr>
            </a:pPr>
          </a:p>
          <a:p>
            <a:pPr lvl="3" indent="685800">
              <a:defRPr sz="7100">
                <a:solidFill>
                  <a:srgbClr val="1FAECE"/>
                </a:solidFill>
              </a:defRPr>
            </a:pPr>
            <a:r>
              <a:t>- Tightly coupled renderers</a:t>
            </a:r>
          </a:p>
          <a:p>
            <a:pPr lvl="3" indent="685800">
              <a:defRPr sz="7100">
                <a:solidFill>
                  <a:srgbClr val="1FAECE"/>
                </a:solidFill>
              </a:defRPr>
            </a:pPr>
          </a:p>
          <a:p>
            <a:pPr lvl="3" indent="685800">
              <a:defRPr sz="7100">
                <a:solidFill>
                  <a:srgbClr val="1FAECE"/>
                </a:solidFill>
              </a:defRPr>
            </a:pPr>
            <a:r>
              <a:t>- INotifyPropertyChanged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MVU…"/>
          <p:cNvSpPr txBox="1"/>
          <p:nvPr>
            <p:ph type="title"/>
          </p:nvPr>
        </p:nvSpPr>
        <p:spPr>
          <a:xfrm>
            <a:off x="1762861" y="781197"/>
            <a:ext cx="20858277" cy="12153606"/>
          </a:xfrm>
          <a:prstGeom prst="rect">
            <a:avLst/>
          </a:prstGeom>
        </p:spPr>
        <p:txBody>
          <a:bodyPr anchor="t"/>
          <a:lstStyle/>
          <a:p>
            <a:pPr algn="ctr">
              <a:defRPr sz="9000">
                <a:solidFill>
                  <a:srgbClr val="1FAECE"/>
                </a:solidFill>
              </a:defRPr>
            </a:pPr>
            <a:r>
              <a:t>MVU</a:t>
            </a:r>
          </a:p>
          <a:p>
            <a:pPr algn="ctr">
              <a:defRPr>
                <a:solidFill>
                  <a:srgbClr val="1FAECE"/>
                </a:solidFill>
              </a:defRPr>
            </a:pPr>
          </a:p>
          <a:p>
            <a:pPr algn="ctr">
              <a:defRPr sz="7100">
                <a:solidFill>
                  <a:srgbClr val="1FAECE"/>
                </a:solidFill>
              </a:defRPr>
            </a:pPr>
            <a:r>
              <a:t>Model - View - Update </a:t>
            </a:r>
          </a:p>
          <a:p>
            <a:pPr>
              <a:defRPr sz="7100">
                <a:solidFill>
                  <a:srgbClr val="1FAECE"/>
                </a:solidFill>
              </a:defRPr>
            </a:pPr>
          </a:p>
          <a:p>
            <a:pPr>
              <a:defRPr sz="7100">
                <a:solidFill>
                  <a:srgbClr val="1FAECE"/>
                </a:solidFill>
              </a:defRPr>
            </a:pPr>
          </a:p>
          <a:p>
            <a:pPr>
              <a:defRPr sz="7100">
                <a:solidFill>
                  <a:srgbClr val="1FAECE"/>
                </a:solidFill>
              </a:defRPr>
            </a:pPr>
          </a:p>
          <a:p>
            <a:pPr>
              <a:defRPr sz="7100">
                <a:solidFill>
                  <a:srgbClr val="1FAECE"/>
                </a:solidFill>
              </a:defRPr>
            </a:pPr>
          </a:p>
        </p:txBody>
      </p:sp>
      <p:pic>
        <p:nvPicPr>
          <p:cNvPr id="209" name="MVU.png" descr="MVU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4106890" y="5645614"/>
            <a:ext cx="16170220" cy="40276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MVU…"/>
          <p:cNvSpPr txBox="1"/>
          <p:nvPr>
            <p:ph type="title"/>
          </p:nvPr>
        </p:nvSpPr>
        <p:spPr>
          <a:xfrm>
            <a:off x="1762861" y="781197"/>
            <a:ext cx="20858277" cy="12153606"/>
          </a:xfrm>
          <a:prstGeom prst="rect">
            <a:avLst/>
          </a:prstGeom>
        </p:spPr>
        <p:txBody>
          <a:bodyPr anchor="t"/>
          <a:lstStyle/>
          <a:p>
            <a:pPr algn="ctr">
              <a:defRPr sz="9000">
                <a:solidFill>
                  <a:srgbClr val="1FAECE"/>
                </a:solidFill>
              </a:defRPr>
            </a:pPr>
            <a:r>
              <a:t>MVU</a:t>
            </a:r>
          </a:p>
          <a:p>
            <a:pPr algn="ctr">
              <a:defRPr>
                <a:solidFill>
                  <a:srgbClr val="1FAECE"/>
                </a:solidFill>
              </a:defRPr>
            </a:pPr>
          </a:p>
          <a:p>
            <a:pPr algn="ctr">
              <a:defRPr sz="7100">
                <a:solidFill>
                  <a:srgbClr val="1FAECE"/>
                </a:solidFill>
              </a:defRPr>
            </a:pPr>
            <a:r>
              <a:t>Model - View - Update </a:t>
            </a:r>
          </a:p>
          <a:p>
            <a:pPr>
              <a:defRPr sz="7100">
                <a:solidFill>
                  <a:srgbClr val="1FAECE"/>
                </a:solidFill>
              </a:defRPr>
            </a:pPr>
          </a:p>
          <a:p>
            <a:pPr>
              <a:defRPr sz="7100">
                <a:solidFill>
                  <a:srgbClr val="1FAECE"/>
                </a:solidFill>
              </a:defRPr>
            </a:pPr>
          </a:p>
          <a:p>
            <a:pPr>
              <a:defRPr sz="7100">
                <a:solidFill>
                  <a:srgbClr val="1FAECE"/>
                </a:solidFill>
              </a:defRPr>
            </a:pPr>
          </a:p>
          <a:p>
            <a:pPr>
              <a:defRPr sz="7100">
                <a:solidFill>
                  <a:srgbClr val="1FAECE"/>
                </a:solidFill>
              </a:defRPr>
            </a:pPr>
          </a:p>
        </p:txBody>
      </p:sp>
      <p:pic>
        <p:nvPicPr>
          <p:cNvPr id="212" name="Screenshot 2020-06-23 at 12.31.41.png" descr="Screenshot 2020-06-23 at 12.31.4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7354" y="5593936"/>
            <a:ext cx="20599773" cy="65217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omet…"/>
          <p:cNvSpPr txBox="1"/>
          <p:nvPr>
            <p:ph type="title"/>
          </p:nvPr>
        </p:nvSpPr>
        <p:spPr>
          <a:xfrm>
            <a:off x="1762861" y="781197"/>
            <a:ext cx="20858277" cy="12153606"/>
          </a:xfrm>
          <a:prstGeom prst="rect">
            <a:avLst/>
          </a:prstGeom>
        </p:spPr>
        <p:txBody>
          <a:bodyPr anchor="t"/>
          <a:lstStyle/>
          <a:p>
            <a:pPr algn="ctr">
              <a:defRPr sz="9000">
                <a:solidFill>
                  <a:srgbClr val="1FAECE"/>
                </a:solidFill>
              </a:defRPr>
            </a:pPr>
            <a:r>
              <a:t>Comet</a:t>
            </a:r>
          </a:p>
          <a:p>
            <a:pPr algn="ctr">
              <a:defRPr>
                <a:solidFill>
                  <a:srgbClr val="1FAECE"/>
                </a:solidFill>
              </a:defRPr>
            </a:pPr>
          </a:p>
          <a:p>
            <a:pPr lvl="1" indent="228600">
              <a:defRPr sz="7100">
                <a:solidFill>
                  <a:srgbClr val="1FAECE"/>
                </a:solidFill>
              </a:defRPr>
            </a:pPr>
            <a:r>
              <a:t>Proof of concept MVU framework</a:t>
            </a:r>
          </a:p>
          <a:p>
            <a:pPr lvl="1" indent="228600">
              <a:defRPr sz="7100">
                <a:solidFill>
                  <a:srgbClr val="1FAECE"/>
                </a:solidFill>
              </a:defRPr>
            </a:pPr>
          </a:p>
          <a:p>
            <a:pPr lvl="1" indent="228600">
              <a:defRPr sz="7100">
                <a:solidFill>
                  <a:srgbClr val="1FAECE"/>
                </a:solidFill>
              </a:defRPr>
            </a:pPr>
            <a:r>
              <a:t>On GitHub since June 2019</a:t>
            </a:r>
          </a:p>
          <a:p>
            <a:pPr lvl="1" indent="228600">
              <a:defRPr sz="7100">
                <a:solidFill>
                  <a:srgbClr val="1FAECE"/>
                </a:solidFill>
              </a:defRPr>
            </a:pPr>
          </a:p>
          <a:p>
            <a:pPr lvl="1" indent="228600">
              <a:defRPr sz="7100">
                <a:solidFill>
                  <a:srgbClr val="1FAECE"/>
                </a:solidFill>
              </a:defRPr>
            </a:pPr>
            <a:r>
              <a:t>https://github.com/Clancey/Comet</a:t>
            </a:r>
          </a:p>
          <a:p>
            <a:pPr lvl="1" indent="228600">
              <a:defRPr sz="7100">
                <a:solidFill>
                  <a:srgbClr val="1FAECE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XAML…"/>
          <p:cNvSpPr txBox="1"/>
          <p:nvPr>
            <p:ph type="title"/>
          </p:nvPr>
        </p:nvSpPr>
        <p:spPr>
          <a:xfrm>
            <a:off x="2370545" y="781197"/>
            <a:ext cx="19642909" cy="12153606"/>
          </a:xfrm>
          <a:prstGeom prst="rect">
            <a:avLst/>
          </a:prstGeom>
        </p:spPr>
        <p:txBody>
          <a:bodyPr anchor="t"/>
          <a:lstStyle/>
          <a:p>
            <a:pPr algn="ctr">
              <a:defRPr sz="9000">
                <a:solidFill>
                  <a:srgbClr val="1FAECE"/>
                </a:solidFill>
              </a:defRPr>
            </a:pPr>
            <a:r>
              <a:t>XAML</a:t>
            </a:r>
          </a:p>
          <a:p>
            <a:pPr algn="ctr">
              <a:defRPr>
                <a:solidFill>
                  <a:srgbClr val="1FAECE"/>
                </a:solidFill>
              </a:defRPr>
            </a:pPr>
          </a:p>
          <a:p>
            <a:pPr>
              <a:defRPr sz="6000">
                <a:solidFill>
                  <a:srgbClr val="1FAECE"/>
                </a:solidFill>
              </a:defRPr>
            </a:pPr>
            <a:r>
              <a:t>Will be Xamarin.Forms XAML</a:t>
            </a:r>
          </a:p>
          <a:p>
            <a:pPr>
              <a:defRPr sz="6000">
                <a:solidFill>
                  <a:srgbClr val="1FAECE"/>
                </a:solidFill>
              </a:defRPr>
            </a:pPr>
          </a:p>
          <a:p>
            <a:pPr>
              <a:defRPr sz="6000">
                <a:solidFill>
                  <a:srgbClr val="1FAECE"/>
                </a:solidFill>
              </a:defRPr>
            </a:pPr>
            <a:r>
              <a:t>No XAML unification at this time</a:t>
            </a:r>
          </a:p>
          <a:p>
            <a:pPr>
              <a:defRPr sz="6000">
                <a:solidFill>
                  <a:srgbClr val="1FAECE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MAUI Timeline…"/>
          <p:cNvSpPr txBox="1"/>
          <p:nvPr>
            <p:ph type="title"/>
          </p:nvPr>
        </p:nvSpPr>
        <p:spPr>
          <a:xfrm>
            <a:off x="2370545" y="781197"/>
            <a:ext cx="19642909" cy="12153606"/>
          </a:xfrm>
          <a:prstGeom prst="rect">
            <a:avLst/>
          </a:prstGeom>
        </p:spPr>
        <p:txBody>
          <a:bodyPr anchor="t"/>
          <a:lstStyle/>
          <a:p>
            <a:pPr algn="ctr">
              <a:defRPr sz="9000">
                <a:solidFill>
                  <a:srgbClr val="1FAECE"/>
                </a:solidFill>
              </a:defRPr>
            </a:pPr>
            <a:r>
              <a:t>MAUI Timeline</a:t>
            </a:r>
          </a:p>
          <a:p>
            <a:pPr algn="ctr">
              <a:defRPr>
                <a:solidFill>
                  <a:srgbClr val="1FAECE"/>
                </a:solidFill>
              </a:defRPr>
            </a:pPr>
          </a:p>
          <a:p>
            <a:pPr>
              <a:defRPr sz="6000">
                <a:solidFill>
                  <a:srgbClr val="1FAECE"/>
                </a:solidFill>
              </a:defRPr>
            </a:pPr>
            <a:r>
              <a:t>Q4 2020 Previews start</a:t>
            </a:r>
          </a:p>
          <a:p>
            <a:pPr>
              <a:defRPr sz="6000">
                <a:solidFill>
                  <a:srgbClr val="1FAECE"/>
                </a:solidFill>
              </a:defRPr>
            </a:pPr>
          </a:p>
          <a:p>
            <a:pPr>
              <a:defRPr sz="6000">
                <a:solidFill>
                  <a:srgbClr val="1FAECE"/>
                </a:solidFill>
              </a:defRPr>
            </a:pPr>
            <a:r>
              <a:t>Sept 2021 Release Candidate</a:t>
            </a:r>
          </a:p>
          <a:p>
            <a:pPr>
              <a:defRPr sz="6000">
                <a:solidFill>
                  <a:srgbClr val="1FAECE"/>
                </a:solidFill>
              </a:defRPr>
            </a:pPr>
          </a:p>
          <a:p>
            <a:pPr>
              <a:defRPr sz="6000">
                <a:solidFill>
                  <a:srgbClr val="1FAECE"/>
                </a:solidFill>
              </a:defRPr>
            </a:pPr>
            <a:r>
              <a:t>Nov 2021 Available</a:t>
            </a:r>
          </a:p>
          <a:p>
            <a:pPr>
              <a:defRPr sz="6000">
                <a:solidFill>
                  <a:srgbClr val="1FAECE"/>
                </a:solidFill>
              </a:defRPr>
            </a:pPr>
          </a:p>
          <a:p>
            <a:pPr>
              <a:defRPr sz="6000">
                <a:solidFill>
                  <a:srgbClr val="1FAECE"/>
                </a:solidFill>
              </a:defRPr>
            </a:pPr>
            <a:r>
              <a:t>Xamarin.Forms ships as usual (every 6 weeks) until Nov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Video"/>
          <p:cNvSpPr txBox="1"/>
          <p:nvPr>
            <p:ph type="title"/>
          </p:nvPr>
        </p:nvSpPr>
        <p:spPr>
          <a:xfrm>
            <a:off x="4583292" y="5066"/>
            <a:ext cx="15217416" cy="5238429"/>
          </a:xfrm>
          <a:prstGeom prst="rect">
            <a:avLst/>
          </a:prstGeom>
        </p:spPr>
        <p:txBody>
          <a:bodyPr/>
          <a:lstStyle>
            <a:lvl1pPr>
              <a:defRPr sz="14000">
                <a:solidFill>
                  <a:srgbClr val="FFFFFF"/>
                </a:solidFill>
              </a:defRPr>
            </a:lvl1pPr>
          </a:lstStyle>
          <a:p>
            <a:pPr/>
            <a:r>
              <a:t>Video</a:t>
            </a:r>
          </a:p>
        </p:txBody>
      </p:sp>
      <p:sp>
        <p:nvSpPr>
          <p:cNvPr id="130" name="Great if you can…"/>
          <p:cNvSpPr txBox="1"/>
          <p:nvPr/>
        </p:nvSpPr>
        <p:spPr>
          <a:xfrm>
            <a:off x="1204925" y="5630945"/>
            <a:ext cx="21974149" cy="3787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buFont typeface="Arial"/>
              <a:defRPr sz="80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t>Great if you can</a:t>
            </a:r>
          </a:p>
          <a:p>
            <a:pPr>
              <a:buFont typeface="Arial"/>
              <a:defRPr sz="80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</a:p>
          <a:p>
            <a:pPr>
              <a:buFont typeface="Arial"/>
              <a:defRPr sz="80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t>But no pressure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ummary…"/>
          <p:cNvSpPr txBox="1"/>
          <p:nvPr>
            <p:ph type="title"/>
          </p:nvPr>
        </p:nvSpPr>
        <p:spPr>
          <a:xfrm>
            <a:off x="2370545" y="781197"/>
            <a:ext cx="19642909" cy="12153606"/>
          </a:xfrm>
          <a:prstGeom prst="rect">
            <a:avLst/>
          </a:prstGeom>
        </p:spPr>
        <p:txBody>
          <a:bodyPr anchor="t"/>
          <a:lstStyle/>
          <a:p>
            <a:pPr algn="ctr">
              <a:defRPr sz="9000">
                <a:solidFill>
                  <a:srgbClr val="1FAECE"/>
                </a:solidFill>
              </a:defRPr>
            </a:pPr>
            <a:r>
              <a:t>Summary</a:t>
            </a:r>
          </a:p>
          <a:p>
            <a:pPr algn="ctr">
              <a:defRPr>
                <a:solidFill>
                  <a:srgbClr val="1FAECE"/>
                </a:solidFill>
              </a:defRPr>
            </a:pPr>
          </a:p>
          <a:p>
            <a:pPr>
              <a:defRPr sz="7100">
                <a:solidFill>
                  <a:srgbClr val="1FAECE"/>
                </a:solidFill>
              </a:defRPr>
            </a:pPr>
            <a:r>
              <a:t>Change is coming…</a:t>
            </a:r>
          </a:p>
          <a:p>
            <a:pPr>
              <a:defRPr sz="7100">
                <a:solidFill>
                  <a:srgbClr val="1FAECE"/>
                </a:solidFill>
              </a:defRPr>
            </a:pPr>
          </a:p>
          <a:p>
            <a:pPr>
              <a:defRPr sz="7100">
                <a:solidFill>
                  <a:srgbClr val="1FAECE"/>
                </a:solidFill>
              </a:defRPr>
            </a:pPr>
            <a:r>
              <a:t>Remove deprecated dependencies</a:t>
            </a:r>
          </a:p>
          <a:p>
            <a:pPr>
              <a:defRPr sz="7100">
                <a:solidFill>
                  <a:srgbClr val="1FAECE"/>
                </a:solidFill>
              </a:defRPr>
            </a:pPr>
          </a:p>
          <a:p>
            <a:pPr>
              <a:defRPr sz="7100">
                <a:solidFill>
                  <a:srgbClr val="1FAECE"/>
                </a:solidFill>
              </a:defRPr>
            </a:pPr>
            <a:r>
              <a:t>Follow the GitHub repository</a:t>
            </a:r>
          </a:p>
          <a:p>
            <a:pPr>
              <a:defRPr sz="7100">
                <a:solidFill>
                  <a:srgbClr val="1FAECE"/>
                </a:solidFill>
              </a:defRPr>
            </a:pPr>
          </a:p>
          <a:p>
            <a:pPr>
              <a:defRPr sz="7100">
                <a:solidFill>
                  <a:srgbClr val="1FAECE"/>
                </a:solidFill>
              </a:defRPr>
            </a:pPr>
            <a:r>
              <a:t>Be ready for the timeline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hank You"/>
          <p:cNvSpPr txBox="1"/>
          <p:nvPr>
            <p:ph type="title"/>
          </p:nvPr>
        </p:nvSpPr>
        <p:spPr>
          <a:xfrm>
            <a:off x="0" y="3750590"/>
            <a:ext cx="24384000" cy="5238428"/>
          </a:xfrm>
          <a:prstGeom prst="rect">
            <a:avLst/>
          </a:prstGeom>
        </p:spPr>
        <p:txBody>
          <a:bodyPr/>
          <a:lstStyle/>
          <a:p>
            <a:pPr/>
            <a:r>
              <a:t>Thank You</a:t>
            </a:r>
          </a:p>
        </p:txBody>
      </p:sp>
      <p:sp>
        <p:nvSpPr>
          <p:cNvPr id="229" name="Slides at  https://github.com/DaveDev2/Talks"/>
          <p:cNvSpPr txBox="1"/>
          <p:nvPr/>
        </p:nvSpPr>
        <p:spPr>
          <a:xfrm>
            <a:off x="2514471" y="9891779"/>
            <a:ext cx="19355059" cy="1323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8000">
                <a:solidFill>
                  <a:srgbClr val="1FAECE"/>
                </a:solidFill>
              </a:defRPr>
            </a:lvl1pPr>
          </a:lstStyle>
          <a:p>
            <a:pPr/>
            <a:r>
              <a:t>Slides at  https://github.com/DaveDev2/Talks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Audio"/>
          <p:cNvSpPr txBox="1"/>
          <p:nvPr>
            <p:ph type="title"/>
          </p:nvPr>
        </p:nvSpPr>
        <p:spPr>
          <a:xfrm>
            <a:off x="4583292" y="5066"/>
            <a:ext cx="15217416" cy="5238429"/>
          </a:xfrm>
          <a:prstGeom prst="rect">
            <a:avLst/>
          </a:prstGeom>
        </p:spPr>
        <p:txBody>
          <a:bodyPr/>
          <a:lstStyle>
            <a:lvl1pPr>
              <a:defRPr sz="14000">
                <a:solidFill>
                  <a:srgbClr val="FFFFFF"/>
                </a:solidFill>
              </a:defRPr>
            </a:lvl1pPr>
          </a:lstStyle>
          <a:p>
            <a:pPr/>
            <a:r>
              <a:t>Audio</a:t>
            </a:r>
          </a:p>
        </p:txBody>
      </p:sp>
      <p:sp>
        <p:nvSpPr>
          <p:cNvPr id="135" name="Text"/>
          <p:cNvSpPr txBox="1"/>
          <p:nvPr/>
        </p:nvSpPr>
        <p:spPr>
          <a:xfrm>
            <a:off x="1204925" y="5630945"/>
            <a:ext cx="21974149" cy="13233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228600" indent="-228600">
              <a:buSzPct val="100000"/>
              <a:buChar char="•"/>
              <a:defRPr sz="80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hat"/>
          <p:cNvSpPr txBox="1"/>
          <p:nvPr>
            <p:ph type="title"/>
          </p:nvPr>
        </p:nvSpPr>
        <p:spPr>
          <a:xfrm>
            <a:off x="4583292" y="5066"/>
            <a:ext cx="15217416" cy="5238429"/>
          </a:xfrm>
          <a:prstGeom prst="rect">
            <a:avLst/>
          </a:prstGeom>
        </p:spPr>
        <p:txBody>
          <a:bodyPr/>
          <a:lstStyle>
            <a:lvl1pPr>
              <a:defRPr sz="14000">
                <a:solidFill>
                  <a:srgbClr val="FFFFFF"/>
                </a:solidFill>
              </a:defRPr>
            </a:lvl1pPr>
          </a:lstStyle>
          <a:p>
            <a:pPr/>
            <a:r>
              <a:t>Chat</a:t>
            </a:r>
          </a:p>
        </p:txBody>
      </p:sp>
      <p:sp>
        <p:nvSpPr>
          <p:cNvPr id="140" name="Text"/>
          <p:cNvSpPr txBox="1"/>
          <p:nvPr/>
        </p:nvSpPr>
        <p:spPr>
          <a:xfrm>
            <a:off x="1204925" y="5630945"/>
            <a:ext cx="21974149" cy="13233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228600" indent="-228600">
              <a:buSzPct val="100000"/>
              <a:buChar char="•"/>
              <a:defRPr sz="80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aise Hand"/>
          <p:cNvSpPr txBox="1"/>
          <p:nvPr>
            <p:ph type="title"/>
          </p:nvPr>
        </p:nvSpPr>
        <p:spPr>
          <a:xfrm>
            <a:off x="4583292" y="5066"/>
            <a:ext cx="15217416" cy="5238429"/>
          </a:xfrm>
          <a:prstGeom prst="rect">
            <a:avLst/>
          </a:prstGeom>
        </p:spPr>
        <p:txBody>
          <a:bodyPr/>
          <a:lstStyle>
            <a:lvl1pPr>
              <a:defRPr sz="14000">
                <a:solidFill>
                  <a:srgbClr val="FFFFFF"/>
                </a:solidFill>
              </a:defRPr>
            </a:lvl1pPr>
          </a:lstStyle>
          <a:p>
            <a:pPr/>
            <a:r>
              <a:t>Raise Hand</a:t>
            </a:r>
          </a:p>
        </p:txBody>
      </p:sp>
      <p:sp>
        <p:nvSpPr>
          <p:cNvPr id="145" name="Text"/>
          <p:cNvSpPr txBox="1"/>
          <p:nvPr/>
        </p:nvSpPr>
        <p:spPr>
          <a:xfrm>
            <a:off x="1204925" y="5630945"/>
            <a:ext cx="21974149" cy="13233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228600" indent="-228600">
              <a:buSzPct val="100000"/>
              <a:buChar char="•"/>
              <a:defRPr sz="80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spond"/>
          <p:cNvSpPr txBox="1"/>
          <p:nvPr>
            <p:ph type="title"/>
          </p:nvPr>
        </p:nvSpPr>
        <p:spPr>
          <a:xfrm>
            <a:off x="4583292" y="5066"/>
            <a:ext cx="15217416" cy="5238429"/>
          </a:xfrm>
          <a:prstGeom prst="rect">
            <a:avLst/>
          </a:prstGeom>
        </p:spPr>
        <p:txBody>
          <a:bodyPr/>
          <a:lstStyle>
            <a:lvl1pPr>
              <a:defRPr sz="14000">
                <a:solidFill>
                  <a:srgbClr val="FFFFFF"/>
                </a:solidFill>
              </a:defRPr>
            </a:lvl1pPr>
          </a:lstStyle>
          <a:p>
            <a:pPr/>
            <a:r>
              <a:t>Respond</a:t>
            </a:r>
          </a:p>
        </p:txBody>
      </p:sp>
      <p:sp>
        <p:nvSpPr>
          <p:cNvPr id="150" name="Text"/>
          <p:cNvSpPr txBox="1"/>
          <p:nvPr/>
        </p:nvSpPr>
        <p:spPr>
          <a:xfrm>
            <a:off x="1204925" y="5630945"/>
            <a:ext cx="21974149" cy="13233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228600" indent="-228600">
              <a:buSzPct val="100000"/>
              <a:buChar char="•"/>
              <a:defRPr sz="80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MAUI, MVU, Oh My!…"/>
          <p:cNvSpPr txBox="1"/>
          <p:nvPr>
            <p:ph type="title"/>
          </p:nvPr>
        </p:nvSpPr>
        <p:spPr>
          <a:xfrm>
            <a:off x="1064414" y="1421443"/>
            <a:ext cx="22255173" cy="4690276"/>
          </a:xfrm>
          <a:prstGeom prst="rect">
            <a:avLst/>
          </a:prstGeom>
        </p:spPr>
        <p:txBody>
          <a:bodyPr/>
          <a:lstStyle/>
          <a:p>
            <a:pPr algn="ctr">
              <a:defRPr sz="9000">
                <a:solidFill>
                  <a:srgbClr val="1FAECE"/>
                </a:solidFill>
              </a:defRPr>
            </a:pPr>
            <a:r>
              <a:t>MAUI, MVU, Oh My!</a:t>
            </a:r>
          </a:p>
          <a:p>
            <a:pPr algn="ctr">
              <a:defRPr sz="9000">
                <a:solidFill>
                  <a:srgbClr val="1FAECE"/>
                </a:solidFill>
              </a:defRPr>
            </a:pPr>
            <a:r>
              <a:t>The Evolution of Xamarin Forms</a:t>
            </a:r>
          </a:p>
        </p:txBody>
      </p:sp>
      <p:sp>
        <p:nvSpPr>
          <p:cNvPr id="155" name="Dave Evans…"/>
          <p:cNvSpPr txBox="1"/>
          <p:nvPr/>
        </p:nvSpPr>
        <p:spPr>
          <a:xfrm>
            <a:off x="12673801" y="7886939"/>
            <a:ext cx="9361971" cy="3863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6400">
                <a:solidFill>
                  <a:srgbClr val="1FAECE"/>
                </a:solidFill>
              </a:defRPr>
            </a:pPr>
            <a:r>
              <a:t>Dave Evans </a:t>
            </a:r>
          </a:p>
          <a:p>
            <a:pPr algn="r">
              <a:defRPr sz="6000">
                <a:solidFill>
                  <a:srgbClr val="1FAECE"/>
                </a:solidFill>
              </a:defRPr>
            </a:pPr>
            <a:r>
              <a:t>@DaveDev</a:t>
            </a:r>
          </a:p>
          <a:p>
            <a:pPr algn="r">
              <a:defRPr sz="6000">
                <a:solidFill>
                  <a:srgbClr val="1FAECE"/>
                </a:solidFill>
              </a:defRPr>
            </a:pPr>
            <a:r>
              <a:t>Xamarin MVP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his talk is not:"/>
          <p:cNvSpPr txBox="1"/>
          <p:nvPr>
            <p:ph type="title"/>
          </p:nvPr>
        </p:nvSpPr>
        <p:spPr>
          <a:xfrm>
            <a:off x="1335023" y="100584"/>
            <a:ext cx="22504502" cy="2286001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1FAECE"/>
                </a:solidFill>
              </a:defRPr>
            </a:lvl1pPr>
          </a:lstStyle>
          <a:p>
            <a:pPr/>
            <a:r>
              <a:t>This talk is not:</a:t>
            </a:r>
          </a:p>
        </p:txBody>
      </p:sp>
      <p:sp>
        <p:nvSpPr>
          <p:cNvPr id="160" name="Vendor Recommendations"/>
          <p:cNvSpPr txBox="1"/>
          <p:nvPr/>
        </p:nvSpPr>
        <p:spPr>
          <a:xfrm>
            <a:off x="1600199" y="3116579"/>
            <a:ext cx="21974149" cy="5019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0">
                <a:solidFill>
                  <a:srgbClr val="1FAECE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t>Vendor Recommendations</a:t>
            </a:r>
          </a:p>
          <a:p>
            <a:pPr>
              <a:defRPr sz="8000">
                <a:solidFill>
                  <a:srgbClr val="1FAECE"/>
                </a:solidFill>
                <a:latin typeface="Segoe UI"/>
                <a:ea typeface="Segoe UI"/>
                <a:cs typeface="Segoe UI"/>
                <a:sym typeface="Segoe UI"/>
              </a:defRPr>
            </a:pPr>
          </a:p>
          <a:p>
            <a:pPr>
              <a:defRPr sz="8000">
                <a:solidFill>
                  <a:srgbClr val="1FAECE"/>
                </a:solidFill>
                <a:latin typeface="Segoe UI"/>
                <a:ea typeface="Segoe UI"/>
                <a:cs typeface="Segoe UI"/>
                <a:sym typeface="Segoe U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Custom Design">
      <a:dk1>
        <a:srgbClr val="000000"/>
      </a:dk1>
      <a:lt1>
        <a:srgbClr val="2B3951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Custom Design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Custom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45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45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Custom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Custom Design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Custom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45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45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