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74" r:id="rId4"/>
    <p:sldId id="263" r:id="rId5"/>
    <p:sldId id="267" r:id="rId6"/>
    <p:sldId id="268" r:id="rId7"/>
    <p:sldId id="270" r:id="rId8"/>
    <p:sldId id="280" r:id="rId9"/>
    <p:sldId id="278" r:id="rId10"/>
    <p:sldId id="262" r:id="rId11"/>
    <p:sldId id="281" r:id="rId12"/>
    <p:sldId id="282" r:id="rId13"/>
    <p:sldId id="283" r:id="rId14"/>
    <p:sldId id="259" r:id="rId15"/>
    <p:sldId id="257" r:id="rId16"/>
    <p:sldId id="289" r:id="rId17"/>
    <p:sldId id="290" r:id="rId18"/>
    <p:sldId id="287" r:id="rId19"/>
    <p:sldId id="284" r:id="rId20"/>
    <p:sldId id="271" r:id="rId21"/>
    <p:sldId id="292" r:id="rId22"/>
    <p:sldId id="293" r:id="rId23"/>
    <p:sldId id="285" r:id="rId24"/>
    <p:sldId id="296" r:id="rId25"/>
    <p:sldId id="299" r:id="rId26"/>
    <p:sldId id="298" r:id="rId27"/>
    <p:sldId id="300" r:id="rId28"/>
    <p:sldId id="29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00"/>
    <a:srgbClr val="0000FF"/>
    <a:srgbClr val="800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12" autoAdjust="0"/>
  </p:normalViewPr>
  <p:slideViewPr>
    <p:cSldViewPr snapToGrid="0" snapToObjects="1">
      <p:cViewPr varScale="1">
        <p:scale>
          <a:sx n="98" d="100"/>
          <a:sy n="98" d="100"/>
        </p:scale>
        <p:origin x="-5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A7FCC2-4A8E-C444-97F6-3D84D5785600}" type="datetimeFigureOut">
              <a:rPr lang="en-US" smtClean="0"/>
              <a:t>9/11/15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91730-323B-0C43-8EE2-BA0B818007E7}" type="slidenum">
              <a:rPr lang="en-US" smtClean="0"/>
              <a:t>‹#›</a:t>
            </a:fld>
            <a:endParaRPr lang="en-US" dirty="0"/>
          </a:p>
        </p:txBody>
      </p:sp>
    </p:spTree>
    <p:extLst>
      <p:ext uri="{BB962C8B-B14F-4D97-AF65-F5344CB8AC3E}">
        <p14:creationId xmlns:p14="http://schemas.microsoft.com/office/powerpoint/2010/main" val="42690233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sz="1200" dirty="0" smtClean="0">
                <a:latin typeface="Gill Sans"/>
                <a:cs typeface="Gill Sans"/>
              </a:rPr>
              <a:t>Business owner is Biomedical Engineering</a:t>
            </a:r>
          </a:p>
          <a:p>
            <a:pPr marL="285750" indent="-285750">
              <a:buFont typeface="Arial"/>
              <a:buChar char="•"/>
            </a:pPr>
            <a:r>
              <a:rPr lang="en-US" sz="1200" dirty="0" smtClean="0">
                <a:latin typeface="Gill Sans"/>
                <a:cs typeface="Gill Sans"/>
              </a:rPr>
              <a:t>Stakeholders include Anesthesiologists, CRNA’s</a:t>
            </a:r>
          </a:p>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4</a:t>
            </a:fld>
            <a:endParaRPr lang="en-US" dirty="0"/>
          </a:p>
        </p:txBody>
      </p:sp>
    </p:spTree>
    <p:extLst>
      <p:ext uri="{BB962C8B-B14F-4D97-AF65-F5344CB8AC3E}">
        <p14:creationId xmlns:p14="http://schemas.microsoft.com/office/powerpoint/2010/main" val="227800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Gill Sans"/>
                <a:cs typeface="Gill Sans"/>
              </a:rPr>
              <a:t>Given the methodology and the very large size of the terminology,  a high percentage of this is likely to map to only one vendor or no vendor</a:t>
            </a:r>
            <a:r>
              <a:rPr lang="en-US" dirty="0" smtClean="0">
                <a:latin typeface="Gill Sans"/>
                <a:cs typeface="Gill Sans"/>
              </a:rPr>
              <a: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Gill Sans"/>
                <a:cs typeface="Gill Sans"/>
              </a:rPr>
              <a:t>No evidence is available to provides confirmation of any uniform mapping across vendors for any given term (i.e. that this is a valid cross-vendor map).</a:t>
            </a:r>
          </a:p>
          <a:p>
            <a:r>
              <a:rPr lang="en-US" dirty="0" smtClean="0"/>
              <a:t>Given this is an ARK record, with a focus on vitals and medications administered, there is no means for the model to accommodate this information.</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ANESTHESIA CARE	6759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 Delivery		6470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ANESTHSIA DELIVERY	6470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AnesTechnique	5901</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ANESTHESIA TECHNIQUE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Maintenance	3263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Regional	1948</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MAINTENANCE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Positioning	188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	2797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Specialty Cases	279</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Over-defined: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Arterial Line (x4)	617		DC'd, Insert, Observe	why multiples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CVL (x3)			538		DC'd, Insert, Observe	why multiples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Chest Tube (x2)		143		applies to CT cases only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PIV (x6)			880	DELIVERYC'd, Insert, Observe	why multiples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Under-defined: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EKG-12 lead			1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GI Insertion		62	OGT, NGT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Anesthesia Resuscitation	39</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22</a:t>
            </a:fld>
            <a:endParaRPr lang="en-US" dirty="0"/>
          </a:p>
        </p:txBody>
      </p:sp>
    </p:spTree>
    <p:extLst>
      <p:ext uri="{BB962C8B-B14F-4D97-AF65-F5344CB8AC3E}">
        <p14:creationId xmlns:p14="http://schemas.microsoft.com/office/powerpoint/2010/main" val="1809771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23</a:t>
            </a:fld>
            <a:endParaRPr lang="en-US" dirty="0"/>
          </a:p>
        </p:txBody>
      </p:sp>
    </p:spTree>
    <p:extLst>
      <p:ext uri="{BB962C8B-B14F-4D97-AF65-F5344CB8AC3E}">
        <p14:creationId xmlns:p14="http://schemas.microsoft.com/office/powerpoint/2010/main" val="91343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Currently all ARK records are stored in unstructured form as PDF files in VISTA Imaging</a:t>
            </a:r>
          </a:p>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24</a:t>
            </a:fld>
            <a:endParaRPr lang="en-US" dirty="0"/>
          </a:p>
        </p:txBody>
      </p:sp>
    </p:spTree>
    <p:extLst>
      <p:ext uri="{BB962C8B-B14F-4D97-AF65-F5344CB8AC3E}">
        <p14:creationId xmlns:p14="http://schemas.microsoft.com/office/powerpoint/2010/main" val="155336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25</a:t>
            </a:fld>
            <a:endParaRPr lang="en-US" dirty="0"/>
          </a:p>
        </p:txBody>
      </p:sp>
    </p:spTree>
    <p:extLst>
      <p:ext uri="{BB962C8B-B14F-4D97-AF65-F5344CB8AC3E}">
        <p14:creationId xmlns:p14="http://schemas.microsoft.com/office/powerpoint/2010/main" val="913439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a:t>
            </a:r>
          </a:p>
          <a:p>
            <a:endParaRPr lang="en-US" dirty="0" smtClean="0"/>
          </a:p>
          <a:p>
            <a:r>
              <a:rPr lang="en-US" dirty="0" smtClean="0"/>
              <a:t>anesthesia information model focused on pragmatism and simplicity to facilitate the adoption and use by the broadest base of anesthesiologists. </a:t>
            </a:r>
          </a:p>
          <a:p>
            <a:r>
              <a:rPr lang="en-US" dirty="0" smtClean="0"/>
              <a:t>This model must be easy to map, implement, and maintain for all existing systems. </a:t>
            </a:r>
          </a:p>
          <a:p>
            <a:r>
              <a:rPr lang="en-US" dirty="0" smtClean="0"/>
              <a:t>Therefore, it must be small and easily understood, while providing sufficient content for secondary use.</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26</a:t>
            </a:fld>
            <a:endParaRPr lang="en-US" dirty="0"/>
          </a:p>
        </p:txBody>
      </p:sp>
    </p:spTree>
    <p:extLst>
      <p:ext uri="{BB962C8B-B14F-4D97-AF65-F5344CB8AC3E}">
        <p14:creationId xmlns:p14="http://schemas.microsoft.com/office/powerpoint/2010/main" val="913439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a:t>
            </a:r>
          </a:p>
          <a:p>
            <a:endParaRPr lang="en-US" dirty="0" smtClean="0"/>
          </a:p>
          <a:p>
            <a:r>
              <a:rPr lang="en-US" dirty="0" smtClean="0"/>
              <a:t>anesthesia information model focused on pragmatism and simplicity to facilitate the adoption and use by the broadest base of anesthesiologists. </a:t>
            </a:r>
          </a:p>
          <a:p>
            <a:r>
              <a:rPr lang="en-US" dirty="0" smtClean="0"/>
              <a:t>This model must be easy to map, implement, and maintain for all existing systems. </a:t>
            </a:r>
          </a:p>
          <a:p>
            <a:r>
              <a:rPr lang="en-US" dirty="0" smtClean="0"/>
              <a:t>Therefore, it must be small and easily understood, while providing sufficient content for secondary use.</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27</a:t>
            </a:fld>
            <a:endParaRPr lang="en-US" dirty="0"/>
          </a:p>
        </p:txBody>
      </p:sp>
    </p:spTree>
    <p:extLst>
      <p:ext uri="{BB962C8B-B14F-4D97-AF65-F5344CB8AC3E}">
        <p14:creationId xmlns:p14="http://schemas.microsoft.com/office/powerpoint/2010/main" val="91343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Currently all ARK records are stored in unstructured form as PDF files in VISTA Imaging</a:t>
            </a:r>
          </a:p>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28</a:t>
            </a:fld>
            <a:endParaRPr lang="en-US" dirty="0"/>
          </a:p>
        </p:txBody>
      </p:sp>
    </p:spTree>
    <p:extLst>
      <p:ext uri="{BB962C8B-B14F-4D97-AF65-F5344CB8AC3E}">
        <p14:creationId xmlns:p14="http://schemas.microsoft.com/office/powerpoint/2010/main" val="155336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feasible</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5</a:t>
            </a:fld>
            <a:endParaRPr lang="en-US" dirty="0"/>
          </a:p>
        </p:txBody>
      </p:sp>
    </p:spTree>
    <p:extLst>
      <p:ext uri="{BB962C8B-B14F-4D97-AF65-F5344CB8AC3E}">
        <p14:creationId xmlns:p14="http://schemas.microsoft.com/office/powerpoint/2010/main" val="347167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VISTA Surgery </a:t>
            </a:r>
            <a:r>
              <a:rPr lang="en-US" baseline="0" dirty="0" smtClean="0"/>
              <a:t>is only 570 defined data fields</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11</a:t>
            </a:fld>
            <a:endParaRPr lang="en-US" dirty="0"/>
          </a:p>
        </p:txBody>
      </p:sp>
    </p:spTree>
    <p:extLst>
      <p:ext uri="{BB962C8B-B14F-4D97-AF65-F5344CB8AC3E}">
        <p14:creationId xmlns:p14="http://schemas.microsoft.com/office/powerpoint/2010/main" val="371826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only analytics provided  to </a:t>
            </a:r>
            <a:r>
              <a:rPr lang="en-US" dirty="0" smtClean="0"/>
              <a:t>Anesthesia </a:t>
            </a:r>
            <a:r>
              <a:rPr lang="en-US" dirty="0" smtClean="0"/>
              <a:t>nationally is through the </a:t>
            </a:r>
            <a:r>
              <a:rPr lang="en-US" baseline="0" dirty="0" smtClean="0"/>
              <a:t>VISTA Surgery package, then there is no need for CIS/ARK.</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12</a:t>
            </a:fld>
            <a:endParaRPr lang="en-US" dirty="0"/>
          </a:p>
        </p:txBody>
      </p:sp>
    </p:spTree>
    <p:extLst>
      <p:ext uri="{BB962C8B-B14F-4D97-AF65-F5344CB8AC3E}">
        <p14:creationId xmlns:p14="http://schemas.microsoft.com/office/powerpoint/2010/main" val="152665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https://www.aqihq.org/registry-flowcharts.aspx</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16</a:t>
            </a:fld>
            <a:endParaRPr lang="en-US" dirty="0"/>
          </a:p>
        </p:txBody>
      </p:sp>
    </p:spTree>
    <p:extLst>
      <p:ext uri="{BB962C8B-B14F-4D97-AF65-F5344CB8AC3E}">
        <p14:creationId xmlns:p14="http://schemas.microsoft.com/office/powerpoint/2010/main" val="249918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https://www.aqihq.org/registry-flowcharts.aspx</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17</a:t>
            </a:fld>
            <a:endParaRPr lang="en-US" dirty="0"/>
          </a:p>
        </p:txBody>
      </p:sp>
    </p:spTree>
    <p:extLst>
      <p:ext uri="{BB962C8B-B14F-4D97-AF65-F5344CB8AC3E}">
        <p14:creationId xmlns:p14="http://schemas.microsoft.com/office/powerpoint/2010/main" val="249918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https://www.aqihq.org/registry-flowcharts.aspx</a:t>
            </a: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18</a:t>
            </a:fld>
            <a:endParaRPr lang="en-US" dirty="0"/>
          </a:p>
        </p:txBody>
      </p:sp>
    </p:spTree>
    <p:extLst>
      <p:ext uri="{BB962C8B-B14F-4D97-AF65-F5344CB8AC3E}">
        <p14:creationId xmlns:p14="http://schemas.microsoft.com/office/powerpoint/2010/main" val="2499189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Gill Sans"/>
                <a:cs typeface="Gill Sans"/>
              </a:rPr>
              <a:t>Given the methodology and the very large size of the terminology,  a high percentage of this is likely to map to only one vendor or no vendor.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Gill Sans"/>
                <a:cs typeface="Gill Sans"/>
              </a:rPr>
              <a:t>No evidence is available to provides confirmation of any uniform mapping across vendors for any given term (i.e. that this is a valid cross-vendor map).</a:t>
            </a:r>
          </a:p>
          <a:p>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20</a:t>
            </a:fld>
            <a:endParaRPr lang="en-US" dirty="0"/>
          </a:p>
        </p:txBody>
      </p:sp>
    </p:spTree>
    <p:extLst>
      <p:ext uri="{BB962C8B-B14F-4D97-AF65-F5344CB8AC3E}">
        <p14:creationId xmlns:p14="http://schemas.microsoft.com/office/powerpoint/2010/main" val="1809771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VA OR and ICU Terminologies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Vocabulary is contained in three spreadsheets labeled IntraOp (ARK), PostOp, CritCare (CIS)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Review date: 2015-08-31</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Setting |Vocab | Count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IntraOp | ARK v1.7 |   6753</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PostOp | PACU v1.7 |  8958</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CritCare | ICU v1.7 | 20371</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TOTAL | -- | 36,082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Periop | ARK / PACU | 15711</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each spreadsheet there is a tab for many subcategories. In each tab there are additional columns (one for  each of the CIS/ARK vendors) with unique IDs for each term, for each vendor (vendor-specific ID for each term).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6F91730-323B-0C43-8EE2-BA0B818007E7}" type="slidenum">
              <a:rPr lang="en-US" smtClean="0"/>
              <a:t>21</a:t>
            </a:fld>
            <a:endParaRPr lang="en-US" dirty="0"/>
          </a:p>
        </p:txBody>
      </p:sp>
    </p:spTree>
    <p:extLst>
      <p:ext uri="{BB962C8B-B14F-4D97-AF65-F5344CB8AC3E}">
        <p14:creationId xmlns:p14="http://schemas.microsoft.com/office/powerpoint/2010/main" val="180977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5" name="Footer Placeholder 4"/>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12107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5" name="Footer Placeholder 4"/>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99328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5" name="Footer Placeholder 4"/>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4791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5" name="Footer Placeholder 4"/>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88565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5" name="Footer Placeholder 4"/>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130670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6" name="Footer Placeholder 5"/>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278746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8" name="Footer Placeholder 7"/>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53488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4" name="Footer Placeholder 3"/>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78176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3" name="Footer Placeholder 2"/>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283458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6" name="Footer Placeholder 5"/>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2852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00564" y="6356350"/>
            <a:ext cx="2133600" cy="365125"/>
          </a:xfrm>
          <a:prstGeom prst="rect">
            <a:avLst/>
          </a:prstGeom>
        </p:spPr>
        <p:txBody>
          <a:bodyPr/>
          <a:lstStyle/>
          <a:p>
            <a:fld id="{59624945-D844-3748-A9BA-FCEB964E29C1}" type="datetimeFigureOut">
              <a:rPr lang="en-US" smtClean="0"/>
              <a:t>9/11/15</a:t>
            </a:fld>
            <a:endParaRPr lang="en-US" dirty="0"/>
          </a:p>
        </p:txBody>
      </p:sp>
      <p:sp>
        <p:nvSpPr>
          <p:cNvPr id="6" name="Footer Placeholder 5"/>
          <p:cNvSpPr>
            <a:spLocks noGrp="1"/>
          </p:cNvSpPr>
          <p:nvPr>
            <p:ph type="ftr" sz="quarter" idx="11"/>
          </p:nvPr>
        </p:nvSpPr>
        <p:spPr>
          <a:xfrm>
            <a:off x="457200" y="6356350"/>
            <a:ext cx="2391118"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5C1664-B3F5-714E-8C7B-7DF730AE1D13}" type="slidenum">
              <a:rPr lang="en-US" smtClean="0"/>
              <a:t>‹#›</a:t>
            </a:fld>
            <a:endParaRPr lang="en-US" dirty="0"/>
          </a:p>
        </p:txBody>
      </p:sp>
    </p:spTree>
    <p:extLst>
      <p:ext uri="{BB962C8B-B14F-4D97-AF65-F5344CB8AC3E}">
        <p14:creationId xmlns:p14="http://schemas.microsoft.com/office/powerpoint/2010/main" val="37037353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stretch>
            <a:fillRect/>
          </a:stretch>
        </p:blipFill>
        <p:spPr>
          <a:xfrm>
            <a:off x="47657" y="129851"/>
            <a:ext cx="716567" cy="713383"/>
          </a:xfrm>
          <a:prstGeom prst="rect">
            <a:avLst/>
          </a:prstGeom>
        </p:spPr>
      </p:pic>
      <p:sp>
        <p:nvSpPr>
          <p:cNvPr id="8" name="TextBox 7"/>
          <p:cNvSpPr txBox="1"/>
          <p:nvPr userDrawn="1"/>
        </p:nvSpPr>
        <p:spPr>
          <a:xfrm>
            <a:off x="3427775" y="6578065"/>
            <a:ext cx="2551156" cy="246221"/>
          </a:xfrm>
          <a:prstGeom prst="rect">
            <a:avLst/>
          </a:prstGeom>
          <a:noFill/>
        </p:spPr>
        <p:txBody>
          <a:bodyPr wrap="square" rtlCol="0">
            <a:spAutoFit/>
          </a:bodyPr>
          <a:lstStyle/>
          <a:p>
            <a:r>
              <a:rPr lang="en-US" sz="1000" dirty="0" smtClean="0">
                <a:solidFill>
                  <a:schemeClr val="accent2"/>
                </a:solidFill>
              </a:rPr>
              <a:t>INTERNAL</a:t>
            </a:r>
            <a:r>
              <a:rPr lang="en-US" sz="1000" baseline="0" dirty="0" smtClean="0">
                <a:solidFill>
                  <a:schemeClr val="accent2"/>
                </a:solidFill>
              </a:rPr>
              <a:t> USE ONLY  - INFORMATIONAL</a:t>
            </a:r>
            <a:endParaRPr lang="en-US" sz="1000" dirty="0">
              <a:solidFill>
                <a:schemeClr val="accent2"/>
              </a:solidFill>
            </a:endParaRPr>
          </a:p>
        </p:txBody>
      </p:sp>
    </p:spTree>
    <p:extLst>
      <p:ext uri="{BB962C8B-B14F-4D97-AF65-F5344CB8AC3E}">
        <p14:creationId xmlns:p14="http://schemas.microsoft.com/office/powerpoint/2010/main" val="11112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494" y="1418381"/>
            <a:ext cx="7419808" cy="2767965"/>
          </a:xfrm>
        </p:spPr>
        <p:txBody>
          <a:bodyPr>
            <a:noAutofit/>
          </a:bodyPr>
          <a:lstStyle/>
          <a:p>
            <a:r>
              <a:rPr lang="en-US" sz="2800" b="1" i="1" dirty="0" smtClean="0">
                <a:solidFill>
                  <a:schemeClr val="tx1">
                    <a:lumMod val="65000"/>
                    <a:lumOff val="35000"/>
                  </a:schemeClr>
                </a:solidFill>
                <a:latin typeface="Gill Sans"/>
                <a:cs typeface="Gill Sans"/>
              </a:rPr>
              <a:t>Towards </a:t>
            </a:r>
            <a:r>
              <a:rPr lang="en-US" sz="2800" b="1" i="1" dirty="0" smtClean="0">
                <a:solidFill>
                  <a:schemeClr val="tx1">
                    <a:lumMod val="65000"/>
                    <a:lumOff val="35000"/>
                  </a:schemeClr>
                </a:solidFill>
                <a:latin typeface="Gill Sans"/>
                <a:cs typeface="Gill Sans"/>
              </a:rPr>
              <a:t>a</a:t>
            </a:r>
            <a:r>
              <a:rPr lang="en-US" sz="2800" b="1" i="1" dirty="0">
                <a:solidFill>
                  <a:schemeClr val="tx1">
                    <a:lumMod val="65000"/>
                    <a:lumOff val="35000"/>
                  </a:schemeClr>
                </a:solidFill>
                <a:latin typeface="Gill Sans"/>
                <a:cs typeface="Gill Sans"/>
              </a:rPr>
              <a:t> </a:t>
            </a:r>
            <a:r>
              <a:rPr lang="en-US" sz="2800" b="1" i="1" dirty="0" smtClean="0">
                <a:solidFill>
                  <a:schemeClr val="tx1">
                    <a:lumMod val="65000"/>
                    <a:lumOff val="35000"/>
                  </a:schemeClr>
                </a:solidFill>
                <a:latin typeface="Gill Sans"/>
                <a:cs typeface="Gill Sans"/>
              </a:rPr>
              <a:t>VA National Learning </a:t>
            </a:r>
            <a:br>
              <a:rPr lang="en-US" sz="2800" b="1" i="1" dirty="0" smtClean="0">
                <a:solidFill>
                  <a:schemeClr val="tx1">
                    <a:lumMod val="65000"/>
                    <a:lumOff val="35000"/>
                  </a:schemeClr>
                </a:solidFill>
                <a:latin typeface="Gill Sans"/>
                <a:cs typeface="Gill Sans"/>
              </a:rPr>
            </a:br>
            <a:r>
              <a:rPr lang="en-US" sz="2800" b="1" i="1" dirty="0" smtClean="0">
                <a:solidFill>
                  <a:schemeClr val="tx1">
                    <a:lumMod val="65000"/>
                    <a:lumOff val="35000"/>
                  </a:schemeClr>
                </a:solidFill>
                <a:latin typeface="Gill Sans"/>
                <a:cs typeface="Gill Sans"/>
              </a:rPr>
              <a:t>Health System in Anesthesiology: </a:t>
            </a:r>
            <a:br>
              <a:rPr lang="en-US" sz="2800" b="1" i="1" dirty="0" smtClean="0">
                <a:solidFill>
                  <a:schemeClr val="tx1">
                    <a:lumMod val="65000"/>
                    <a:lumOff val="35000"/>
                  </a:schemeClr>
                </a:solidFill>
                <a:latin typeface="Gill Sans"/>
                <a:cs typeface="Gill Sans"/>
              </a:rPr>
            </a:br>
            <a:r>
              <a:rPr lang="en-US" sz="2800" b="1" i="1" dirty="0" smtClean="0">
                <a:solidFill>
                  <a:schemeClr val="tx1">
                    <a:lumMod val="65000"/>
                    <a:lumOff val="35000"/>
                  </a:schemeClr>
                </a:solidFill>
                <a:latin typeface="Gill Sans"/>
                <a:cs typeface="Gill Sans"/>
              </a:rPr>
              <a:t/>
            </a:r>
            <a:br>
              <a:rPr lang="en-US" sz="2800" b="1" i="1" dirty="0" smtClean="0">
                <a:solidFill>
                  <a:schemeClr val="tx1">
                    <a:lumMod val="65000"/>
                    <a:lumOff val="35000"/>
                  </a:schemeClr>
                </a:solidFill>
                <a:latin typeface="Gill Sans"/>
                <a:cs typeface="Gill Sans"/>
              </a:rPr>
            </a:br>
            <a:r>
              <a:rPr lang="en-US" sz="2800" b="1" i="1" dirty="0" smtClean="0">
                <a:solidFill>
                  <a:schemeClr val="tx1">
                    <a:lumMod val="65000"/>
                    <a:lumOff val="35000"/>
                  </a:schemeClr>
                </a:solidFill>
                <a:latin typeface="Gill Sans"/>
                <a:cs typeface="Gill Sans"/>
              </a:rPr>
              <a:t>A Summary Anesthesia </a:t>
            </a:r>
            <a:r>
              <a:rPr lang="en-US" sz="2800" b="1" i="1" dirty="0" smtClean="0">
                <a:solidFill>
                  <a:schemeClr val="tx1">
                    <a:lumMod val="65000"/>
                    <a:lumOff val="35000"/>
                  </a:schemeClr>
                </a:solidFill>
                <a:latin typeface="Gill Sans"/>
                <a:cs typeface="Gill Sans"/>
              </a:rPr>
              <a:t/>
            </a:r>
            <a:br>
              <a:rPr lang="en-US" sz="2800" b="1" i="1" dirty="0" smtClean="0">
                <a:solidFill>
                  <a:schemeClr val="tx1">
                    <a:lumMod val="65000"/>
                    <a:lumOff val="35000"/>
                  </a:schemeClr>
                </a:solidFill>
                <a:latin typeface="Gill Sans"/>
                <a:cs typeface="Gill Sans"/>
              </a:rPr>
            </a:br>
            <a:r>
              <a:rPr lang="en-US" sz="2800" b="1" i="1" dirty="0" smtClean="0">
                <a:solidFill>
                  <a:schemeClr val="tx1">
                    <a:lumMod val="65000"/>
                    <a:lumOff val="35000"/>
                  </a:schemeClr>
                </a:solidFill>
                <a:latin typeface="Gill Sans"/>
                <a:cs typeface="Gill Sans"/>
              </a:rPr>
              <a:t>Model (SAM)</a:t>
            </a:r>
            <a:endParaRPr lang="en-US" sz="2800" b="1" i="1" dirty="0">
              <a:solidFill>
                <a:schemeClr val="tx1">
                  <a:lumMod val="65000"/>
                  <a:lumOff val="35000"/>
                </a:schemeClr>
              </a:solidFill>
              <a:latin typeface="Gill Sans"/>
              <a:cs typeface="Gill Sans"/>
            </a:endParaRPr>
          </a:p>
        </p:txBody>
      </p:sp>
      <p:sp>
        <p:nvSpPr>
          <p:cNvPr id="3" name="Subtitle 2"/>
          <p:cNvSpPr>
            <a:spLocks noGrp="1"/>
          </p:cNvSpPr>
          <p:nvPr>
            <p:ph type="subTitle" idx="1"/>
          </p:nvPr>
        </p:nvSpPr>
        <p:spPr>
          <a:xfrm>
            <a:off x="2209800" y="5435599"/>
            <a:ext cx="5165866" cy="1228289"/>
          </a:xfrm>
        </p:spPr>
        <p:txBody>
          <a:bodyPr>
            <a:normAutofit fontScale="85000" lnSpcReduction="10000"/>
          </a:bodyPr>
          <a:lstStyle/>
          <a:p>
            <a:r>
              <a:rPr lang="en-US" sz="1800" i="1" dirty="0" smtClean="0">
                <a:latin typeface="Gill Sans"/>
                <a:cs typeface="Gill Sans"/>
              </a:rPr>
              <a:t>Rafael </a:t>
            </a:r>
            <a:r>
              <a:rPr lang="en-US" sz="1800" i="1" dirty="0" smtClean="0">
                <a:latin typeface="Gill Sans"/>
                <a:cs typeface="Gill Sans"/>
              </a:rPr>
              <a:t>Richards MD MS,  Anesthesiology and Critical Care</a:t>
            </a:r>
          </a:p>
          <a:p>
            <a:r>
              <a:rPr lang="en-US" sz="1800" i="1" dirty="0" smtClean="0">
                <a:latin typeface="Gill Sans"/>
                <a:cs typeface="Gill Sans"/>
              </a:rPr>
              <a:t>Physician Informaticist, Health Solutions Management</a:t>
            </a:r>
          </a:p>
          <a:p>
            <a:r>
              <a:rPr lang="en-US" sz="1800" i="1" dirty="0" smtClean="0">
                <a:latin typeface="Gill Sans"/>
                <a:cs typeface="Gill Sans"/>
              </a:rPr>
              <a:t>Office of Informatics and Analytics,  Veterans Health Administration</a:t>
            </a:r>
          </a:p>
          <a:p>
            <a:r>
              <a:rPr lang="en-US" sz="1800" i="1" dirty="0" smtClean="0">
                <a:latin typeface="Gill Sans"/>
                <a:cs typeface="Gill Sans"/>
              </a:rPr>
              <a:t>Department of Veterans Affairs</a:t>
            </a:r>
          </a:p>
        </p:txBody>
      </p:sp>
      <p:pic>
        <p:nvPicPr>
          <p:cNvPr id="4" name="Picture 3"/>
          <p:cNvPicPr>
            <a:picLocks noChangeAspect="1"/>
          </p:cNvPicPr>
          <p:nvPr/>
        </p:nvPicPr>
        <p:blipFill>
          <a:blip r:embed="rId2"/>
          <a:stretch>
            <a:fillRect/>
          </a:stretch>
        </p:blipFill>
        <p:spPr>
          <a:xfrm>
            <a:off x="0" y="101600"/>
            <a:ext cx="3619500" cy="953135"/>
          </a:xfrm>
          <a:prstGeom prst="rect">
            <a:avLst/>
          </a:prstGeom>
        </p:spPr>
      </p:pic>
      <p:sp>
        <p:nvSpPr>
          <p:cNvPr id="5" name="Rectangle 4"/>
          <p:cNvSpPr/>
          <p:nvPr/>
        </p:nvSpPr>
        <p:spPr>
          <a:xfrm>
            <a:off x="2667000" y="4203322"/>
            <a:ext cx="4013200" cy="923330"/>
          </a:xfrm>
          <a:prstGeom prst="rect">
            <a:avLst/>
          </a:prstGeom>
        </p:spPr>
        <p:txBody>
          <a:bodyPr wrap="square">
            <a:spAutoFit/>
          </a:bodyPr>
          <a:lstStyle/>
          <a:p>
            <a:pPr algn="ctr"/>
            <a:r>
              <a:rPr lang="en-US" i="1" dirty="0" smtClean="0">
                <a:solidFill>
                  <a:schemeClr val="tx1">
                    <a:lumMod val="65000"/>
                    <a:lumOff val="35000"/>
                  </a:schemeClr>
                </a:solidFill>
                <a:latin typeface="Gill Sans"/>
                <a:cs typeface="Gill Sans"/>
              </a:rPr>
              <a:t>A Health </a:t>
            </a:r>
            <a:r>
              <a:rPr lang="en-US" i="1" dirty="0">
                <a:solidFill>
                  <a:schemeClr val="tx1">
                    <a:lumMod val="65000"/>
                    <a:lumOff val="35000"/>
                  </a:schemeClr>
                </a:solidFill>
                <a:latin typeface="Gill Sans"/>
                <a:cs typeface="Gill Sans"/>
              </a:rPr>
              <a:t>Solutions Management Brief</a:t>
            </a:r>
            <a:br>
              <a:rPr lang="en-US" i="1" dirty="0">
                <a:solidFill>
                  <a:schemeClr val="tx1">
                    <a:lumMod val="65000"/>
                    <a:lumOff val="35000"/>
                  </a:schemeClr>
                </a:solidFill>
                <a:latin typeface="Gill Sans"/>
                <a:cs typeface="Gill Sans"/>
              </a:rPr>
            </a:br>
            <a:r>
              <a:rPr lang="en-US" i="1" dirty="0" smtClean="0">
                <a:solidFill>
                  <a:schemeClr val="tx1">
                    <a:lumMod val="65000"/>
                    <a:lumOff val="35000"/>
                  </a:schemeClr>
                </a:solidFill>
                <a:latin typeface="Gill Sans"/>
                <a:cs typeface="Gill Sans"/>
              </a:rPr>
              <a:t> for  VA National Anesthesia Service</a:t>
            </a:r>
          </a:p>
          <a:p>
            <a:pPr algn="ctr"/>
            <a:r>
              <a:rPr lang="en-US" i="1" dirty="0">
                <a:solidFill>
                  <a:schemeClr val="tx1">
                    <a:lumMod val="65000"/>
                    <a:lumOff val="35000"/>
                  </a:schemeClr>
                </a:solidFill>
                <a:latin typeface="Gill Sans"/>
                <a:cs typeface="Gill Sans"/>
              </a:rPr>
              <a:t>September 11, </a:t>
            </a:r>
            <a:r>
              <a:rPr lang="en-US" i="1" dirty="0" smtClean="0">
                <a:solidFill>
                  <a:schemeClr val="tx1">
                    <a:lumMod val="65000"/>
                    <a:lumOff val="35000"/>
                  </a:schemeClr>
                </a:solidFill>
                <a:latin typeface="Gill Sans"/>
                <a:cs typeface="Gill Sans"/>
              </a:rPr>
              <a:t>2015</a:t>
            </a:r>
            <a:endParaRPr lang="en-US" i="1" dirty="0">
              <a:solidFill>
                <a:schemeClr val="tx1">
                  <a:lumMod val="65000"/>
                  <a:lumOff val="35000"/>
                </a:schemeClr>
              </a:solidFill>
              <a:latin typeface="Gill Sans"/>
              <a:cs typeface="Gill Sans"/>
            </a:endParaRPr>
          </a:p>
        </p:txBody>
      </p:sp>
    </p:spTree>
    <p:extLst>
      <p:ext uri="{BB962C8B-B14F-4D97-AF65-F5344CB8AC3E}">
        <p14:creationId xmlns:p14="http://schemas.microsoft.com/office/powerpoint/2010/main" val="128787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93786" y="210590"/>
            <a:ext cx="7364172" cy="696627"/>
          </a:xfrm>
        </p:spPr>
        <p:txBody>
          <a:bodyPr>
            <a:normAutofit fontScale="77500" lnSpcReduction="20000"/>
          </a:bodyPr>
          <a:lstStyle/>
          <a:p>
            <a:r>
              <a:rPr lang="en-US" dirty="0" smtClean="0">
                <a:latin typeface="Gill Sans"/>
                <a:cs typeface="Gill Sans"/>
              </a:rPr>
              <a:t>VA Surgical Quality Improvement Program (VASQIP)</a:t>
            </a:r>
          </a:p>
        </p:txBody>
      </p:sp>
      <p:sp>
        <p:nvSpPr>
          <p:cNvPr id="6" name="TextBox 5"/>
          <p:cNvSpPr txBox="1"/>
          <p:nvPr/>
        </p:nvSpPr>
        <p:spPr>
          <a:xfrm>
            <a:off x="1065430" y="1418812"/>
            <a:ext cx="6757738" cy="4401205"/>
          </a:xfrm>
          <a:prstGeom prst="rect">
            <a:avLst/>
          </a:prstGeom>
          <a:noFill/>
        </p:spPr>
        <p:txBody>
          <a:bodyPr wrap="square" rtlCol="0">
            <a:spAutoFit/>
          </a:bodyPr>
          <a:lstStyle/>
          <a:p>
            <a:pPr marL="285750" indent="-285750">
              <a:buFont typeface="Arial"/>
              <a:buChar char="•"/>
            </a:pPr>
            <a:r>
              <a:rPr lang="en-US" sz="2000" dirty="0" smtClean="0">
                <a:latin typeface="Gill Sans"/>
                <a:cs typeface="Gill Sans"/>
              </a:rPr>
              <a:t>Leverages existing VISTA Architecture</a:t>
            </a:r>
          </a:p>
          <a:p>
            <a:pPr marL="285750" indent="-285750">
              <a:buFont typeface="Arial"/>
              <a:buChar char="•"/>
            </a:pPr>
            <a:r>
              <a:rPr lang="en-US" sz="2000" dirty="0">
                <a:latin typeface="Gill Sans"/>
                <a:cs typeface="Gill Sans"/>
              </a:rPr>
              <a:t>Class-1  VA </a:t>
            </a:r>
            <a:r>
              <a:rPr lang="en-US" sz="2000" dirty="0" smtClean="0">
                <a:latin typeface="Gill Sans"/>
                <a:cs typeface="Gill Sans"/>
              </a:rPr>
              <a:t>nationally standardized architecture</a:t>
            </a:r>
            <a:endParaRPr lang="en-US" sz="2000" dirty="0">
              <a:latin typeface="Gill Sans"/>
              <a:cs typeface="Gill Sans"/>
            </a:endParaRPr>
          </a:p>
          <a:p>
            <a:pPr marL="285750" indent="-285750">
              <a:buFont typeface="Arial"/>
              <a:buChar char="•"/>
            </a:pPr>
            <a:r>
              <a:rPr lang="en-US" sz="2000" dirty="0" smtClean="0">
                <a:latin typeface="Gill Sans"/>
                <a:cs typeface="Gill Sans"/>
              </a:rPr>
              <a:t>OIT architecture, design,  testing, standards, and support</a:t>
            </a:r>
          </a:p>
          <a:p>
            <a:pPr marL="285750" indent="-285750">
              <a:buFont typeface="Arial"/>
              <a:buChar char="•"/>
            </a:pPr>
            <a:r>
              <a:rPr lang="en-US" sz="2000" dirty="0" smtClean="0">
                <a:latin typeface="Gill Sans"/>
                <a:cs typeface="Gill Sans"/>
              </a:rPr>
              <a:t>All updates deployed nationally and synchronously via fully automated means</a:t>
            </a:r>
          </a:p>
          <a:p>
            <a:pPr marL="285750" indent="-285750">
              <a:buFont typeface="Arial"/>
              <a:buChar char="•"/>
            </a:pPr>
            <a:r>
              <a:rPr lang="en-US" sz="2000" dirty="0" smtClean="0">
                <a:latin typeface="Gill Sans"/>
                <a:cs typeface="Gill Sans"/>
              </a:rPr>
              <a:t>All VA sites use the same, standardized  VISTA database</a:t>
            </a:r>
          </a:p>
          <a:p>
            <a:pPr marL="285750" indent="-285750">
              <a:buFont typeface="Arial"/>
              <a:buChar char="•"/>
            </a:pPr>
            <a:r>
              <a:rPr lang="en-US" sz="2000" dirty="0" smtClean="0">
                <a:latin typeface="Gill Sans"/>
                <a:cs typeface="Gill Sans"/>
              </a:rPr>
              <a:t>No integration required;  all data </a:t>
            </a:r>
            <a:r>
              <a:rPr lang="en-US" sz="2000" dirty="0" smtClean="0">
                <a:latin typeface="Gill Sans"/>
                <a:cs typeface="Gill Sans"/>
              </a:rPr>
              <a:t>is captured to the </a:t>
            </a:r>
            <a:r>
              <a:rPr lang="en-US" sz="2000" dirty="0" smtClean="0">
                <a:latin typeface="Gill Sans"/>
                <a:cs typeface="Gill Sans"/>
              </a:rPr>
              <a:t>national standard from the </a:t>
            </a:r>
            <a:r>
              <a:rPr lang="en-US" sz="2000" dirty="0" smtClean="0">
                <a:latin typeface="Gill Sans"/>
                <a:cs typeface="Gill Sans"/>
              </a:rPr>
              <a:t>field at all sites from the outset.</a:t>
            </a:r>
            <a:endParaRPr lang="en-US" sz="2000" dirty="0" smtClean="0">
              <a:latin typeface="Gill Sans"/>
              <a:cs typeface="Gill Sans"/>
            </a:endParaRPr>
          </a:p>
          <a:p>
            <a:pPr marL="285750" indent="-285750">
              <a:buFont typeface="Arial"/>
              <a:buChar char="•"/>
            </a:pPr>
            <a:r>
              <a:rPr lang="en-US" sz="2000" dirty="0" smtClean="0">
                <a:latin typeface="Gill Sans"/>
                <a:cs typeface="Gill Sans"/>
              </a:rPr>
              <a:t>All data of VISTA Surgery is available to all 160 VISTA applications, to CPRS, and to all other components of  VA’s architecture, including the  VISTA Evolution platform.</a:t>
            </a:r>
          </a:p>
          <a:p>
            <a:pPr marL="285750" indent="-285750">
              <a:buFont typeface="Arial"/>
              <a:buChar char="•"/>
            </a:pPr>
            <a:r>
              <a:rPr lang="en-US" sz="2000" dirty="0" smtClean="0">
                <a:latin typeface="Gill Sans"/>
                <a:cs typeface="Gill Sans"/>
              </a:rPr>
              <a:t>Set the standard nationally outside VA as the SQIP</a:t>
            </a:r>
          </a:p>
          <a:p>
            <a:pPr marL="742950" lvl="1" indent="-285750">
              <a:buFont typeface="Arial"/>
              <a:buChar char="•"/>
            </a:pPr>
            <a:r>
              <a:rPr lang="en-US" sz="2000" dirty="0" smtClean="0">
                <a:latin typeface="Gill Sans"/>
                <a:cs typeface="Gill Sans"/>
              </a:rPr>
              <a:t>Over 600 hospitals outside VA have adopted the VASQIP model</a:t>
            </a:r>
          </a:p>
        </p:txBody>
      </p:sp>
    </p:spTree>
    <p:extLst>
      <p:ext uri="{BB962C8B-B14F-4D97-AF65-F5344CB8AC3E}">
        <p14:creationId xmlns:p14="http://schemas.microsoft.com/office/powerpoint/2010/main" val="97509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latin typeface="Gill Sans"/>
                <a:cs typeface="Gill Sans"/>
              </a:rPr>
              <a:t>VASQIP:  Overview </a:t>
            </a:r>
            <a:r>
              <a:rPr lang="en-US" dirty="0" smtClean="0">
                <a:latin typeface="Gill Sans"/>
                <a:cs typeface="Gill Sans"/>
              </a:rPr>
              <a:t>of components </a:t>
            </a:r>
            <a:r>
              <a:rPr lang="en-US" dirty="0">
                <a:latin typeface="Gill Sans"/>
                <a:cs typeface="Gill Sans"/>
              </a:rPr>
              <a:t>and data </a:t>
            </a:r>
            <a:r>
              <a:rPr lang="en-US" dirty="0" smtClean="0">
                <a:latin typeface="Gill Sans"/>
                <a:cs typeface="Gill Sans"/>
              </a:rPr>
              <a:t>flow</a:t>
            </a:r>
          </a:p>
          <a:p>
            <a:r>
              <a:rPr lang="en-US" sz="2900" b="1" dirty="0" smtClean="0">
                <a:latin typeface="Gill Sans"/>
                <a:cs typeface="Gill Sans"/>
              </a:rPr>
              <a:t>(National view)</a:t>
            </a:r>
            <a:endParaRPr lang="en-US" sz="2900" b="1" dirty="0">
              <a:latin typeface="Gill Sans"/>
              <a:cs typeface="Gill Sans"/>
            </a:endParaRPr>
          </a:p>
        </p:txBody>
      </p:sp>
      <p:sp>
        <p:nvSpPr>
          <p:cNvPr id="9" name="Rectangle 8"/>
          <p:cNvSpPr/>
          <p:nvPr/>
        </p:nvSpPr>
        <p:spPr>
          <a:xfrm>
            <a:off x="2228346" y="3927442"/>
            <a:ext cx="3737858" cy="865220"/>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VISTA  Surgery   x130 Sites</a:t>
            </a:r>
            <a:endParaRPr lang="en-US" b="1" dirty="0"/>
          </a:p>
        </p:txBody>
      </p:sp>
      <p:sp>
        <p:nvSpPr>
          <p:cNvPr id="62" name="TextBox 61"/>
          <p:cNvSpPr txBox="1"/>
          <p:nvPr/>
        </p:nvSpPr>
        <p:spPr>
          <a:xfrm>
            <a:off x="513719" y="4211039"/>
            <a:ext cx="1594816" cy="461665"/>
          </a:xfrm>
          <a:prstGeom prst="rect">
            <a:avLst/>
          </a:prstGeom>
          <a:noFill/>
        </p:spPr>
        <p:txBody>
          <a:bodyPr wrap="square" rtlCol="0">
            <a:spAutoFit/>
          </a:bodyPr>
          <a:lstStyle/>
          <a:p>
            <a:r>
              <a:rPr lang="en-US" sz="1200" dirty="0" smtClean="0"/>
              <a:t>VA-national standard  Class-1 application</a:t>
            </a:r>
            <a:endParaRPr lang="en-US" sz="1200" dirty="0"/>
          </a:p>
        </p:txBody>
      </p:sp>
      <p:sp>
        <p:nvSpPr>
          <p:cNvPr id="63" name="TextBox 62"/>
          <p:cNvSpPr txBox="1"/>
          <p:nvPr/>
        </p:nvSpPr>
        <p:spPr>
          <a:xfrm>
            <a:off x="392997" y="5089302"/>
            <a:ext cx="1951703" cy="461665"/>
          </a:xfrm>
          <a:prstGeom prst="rect">
            <a:avLst/>
          </a:prstGeom>
          <a:noFill/>
        </p:spPr>
        <p:txBody>
          <a:bodyPr wrap="square" rtlCol="0">
            <a:spAutoFit/>
          </a:bodyPr>
          <a:lstStyle/>
          <a:p>
            <a:r>
              <a:rPr lang="en-US" sz="1200" dirty="0" smtClean="0"/>
              <a:t>VA National Standard</a:t>
            </a:r>
          </a:p>
          <a:p>
            <a:r>
              <a:rPr lang="en-US" sz="1200" dirty="0" smtClean="0"/>
              <a:t> </a:t>
            </a:r>
            <a:r>
              <a:rPr lang="en-US" sz="1200" dirty="0" smtClean="0"/>
              <a:t>Clinical </a:t>
            </a:r>
            <a:r>
              <a:rPr lang="en-US" sz="1200" dirty="0"/>
              <a:t>D</a:t>
            </a:r>
            <a:r>
              <a:rPr lang="en-US" sz="1200" dirty="0" smtClean="0"/>
              <a:t>atabase</a:t>
            </a:r>
            <a:endParaRPr lang="en-US" sz="1200" dirty="0"/>
          </a:p>
        </p:txBody>
      </p:sp>
      <p:sp>
        <p:nvSpPr>
          <p:cNvPr id="46" name="Rounded Rectangle 45"/>
          <p:cNvSpPr/>
          <p:nvPr/>
        </p:nvSpPr>
        <p:spPr>
          <a:xfrm>
            <a:off x="2228346" y="4840590"/>
            <a:ext cx="3737857" cy="10436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 DB</a:t>
            </a:r>
            <a:endParaRPr lang="en-US" sz="2400" b="1" dirty="0"/>
          </a:p>
        </p:txBody>
      </p:sp>
      <p:sp>
        <p:nvSpPr>
          <p:cNvPr id="52" name="TextBox 51"/>
          <p:cNvSpPr txBox="1"/>
          <p:nvPr/>
        </p:nvSpPr>
        <p:spPr>
          <a:xfrm>
            <a:off x="6270726" y="3939424"/>
            <a:ext cx="2537831" cy="1200329"/>
          </a:xfrm>
          <a:prstGeom prst="rect">
            <a:avLst/>
          </a:prstGeom>
          <a:noFill/>
        </p:spPr>
        <p:txBody>
          <a:bodyPr wrap="square" rtlCol="0">
            <a:spAutoFit/>
          </a:bodyPr>
          <a:lstStyle/>
          <a:p>
            <a:r>
              <a:rPr lang="en-US" sz="1200" dirty="0" smtClean="0"/>
              <a:t>Fully structured, computable  data.</a:t>
            </a:r>
          </a:p>
          <a:p>
            <a:r>
              <a:rPr lang="en-US" sz="1200" dirty="0" smtClean="0"/>
              <a:t>Nationally standardized and coded</a:t>
            </a:r>
          </a:p>
          <a:p>
            <a:r>
              <a:rPr lang="en-US" sz="1200" dirty="0" smtClean="0"/>
              <a:t>Across all 130 VA Surgical Sites.   </a:t>
            </a:r>
            <a:endParaRPr lang="en-US" sz="1200" dirty="0"/>
          </a:p>
          <a:p>
            <a:endParaRPr lang="en-US" sz="1200" dirty="0" smtClean="0"/>
          </a:p>
          <a:p>
            <a:r>
              <a:rPr lang="en-US" sz="1200" dirty="0" smtClean="0"/>
              <a:t>Fully integrated with all other data and applications in  VA and VISTA.</a:t>
            </a:r>
          </a:p>
        </p:txBody>
      </p:sp>
      <p:sp>
        <p:nvSpPr>
          <p:cNvPr id="43" name="Rectangle 42"/>
          <p:cNvSpPr/>
          <p:nvPr/>
        </p:nvSpPr>
        <p:spPr>
          <a:xfrm>
            <a:off x="2767460" y="2456238"/>
            <a:ext cx="2767460" cy="516575"/>
          </a:xfrm>
          <a:prstGeom prst="rect">
            <a:avLst/>
          </a:prstGeom>
          <a:solidFill>
            <a:schemeClr val="tx1">
              <a:lumMod val="65000"/>
              <a:lumOff val="3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National Surgery DB</a:t>
            </a:r>
            <a:endParaRPr lang="en-US" dirty="0"/>
          </a:p>
        </p:txBody>
      </p:sp>
      <p:sp>
        <p:nvSpPr>
          <p:cNvPr id="47" name="TextBox 46"/>
          <p:cNvSpPr txBox="1"/>
          <p:nvPr/>
        </p:nvSpPr>
        <p:spPr>
          <a:xfrm>
            <a:off x="6270726" y="1907112"/>
            <a:ext cx="2537831" cy="1015663"/>
          </a:xfrm>
          <a:prstGeom prst="rect">
            <a:avLst/>
          </a:prstGeom>
          <a:noFill/>
        </p:spPr>
        <p:txBody>
          <a:bodyPr wrap="square" rtlCol="0">
            <a:spAutoFit/>
          </a:bodyPr>
          <a:lstStyle/>
          <a:p>
            <a:r>
              <a:rPr lang="en-US" sz="1200" dirty="0"/>
              <a:t>Nationally standardized and coded;</a:t>
            </a:r>
          </a:p>
          <a:p>
            <a:r>
              <a:rPr lang="en-US" sz="1200" dirty="0"/>
              <a:t>Integrates all 130 VA Surgery sites. </a:t>
            </a:r>
            <a:endParaRPr lang="en-US" sz="1200" dirty="0" smtClean="0"/>
          </a:p>
          <a:p>
            <a:endParaRPr lang="en-US" sz="1200" dirty="0"/>
          </a:p>
          <a:p>
            <a:r>
              <a:rPr lang="en-US" sz="1200" b="1" dirty="0" smtClean="0">
                <a:solidFill>
                  <a:srgbClr val="FF0000"/>
                </a:solidFill>
              </a:rPr>
              <a:t>Provides 100% complete,  fully structured, computable  data.</a:t>
            </a:r>
          </a:p>
        </p:txBody>
      </p:sp>
      <p:sp>
        <p:nvSpPr>
          <p:cNvPr id="48" name="Rectangle 47"/>
          <p:cNvSpPr/>
          <p:nvPr/>
        </p:nvSpPr>
        <p:spPr>
          <a:xfrm>
            <a:off x="6522500" y="5552174"/>
            <a:ext cx="319929" cy="217248"/>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14" name="Rectangle 113"/>
          <p:cNvSpPr/>
          <p:nvPr/>
        </p:nvSpPr>
        <p:spPr>
          <a:xfrm>
            <a:off x="2767460" y="1940392"/>
            <a:ext cx="2767460" cy="515846"/>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National Surgery Analytics</a:t>
            </a:r>
            <a:endParaRPr lang="en-US" dirty="0"/>
          </a:p>
        </p:txBody>
      </p:sp>
      <p:sp>
        <p:nvSpPr>
          <p:cNvPr id="115" name="TextBox 114"/>
          <p:cNvSpPr txBox="1"/>
          <p:nvPr/>
        </p:nvSpPr>
        <p:spPr>
          <a:xfrm>
            <a:off x="6857414" y="5422614"/>
            <a:ext cx="1951143" cy="461665"/>
          </a:xfrm>
          <a:prstGeom prst="rect">
            <a:avLst/>
          </a:prstGeom>
          <a:noFill/>
        </p:spPr>
        <p:txBody>
          <a:bodyPr wrap="square" rtlCol="0">
            <a:spAutoFit/>
          </a:bodyPr>
          <a:lstStyle/>
          <a:p>
            <a:r>
              <a:rPr lang="en-US" sz="1200" dirty="0" smtClean="0"/>
              <a:t>Class-1 VA VISTA national standard architecture.</a:t>
            </a:r>
          </a:p>
        </p:txBody>
      </p:sp>
      <p:sp>
        <p:nvSpPr>
          <p:cNvPr id="2" name="Up Arrow 1"/>
          <p:cNvSpPr/>
          <p:nvPr/>
        </p:nvSpPr>
        <p:spPr>
          <a:xfrm>
            <a:off x="3486283" y="3008759"/>
            <a:ext cx="1269917" cy="861317"/>
          </a:xfrm>
          <a:prstGeom prst="upArrow">
            <a:avLst/>
          </a:prstGeom>
          <a:solidFill>
            <a:srgbClr val="595959"/>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4799342" y="3291437"/>
            <a:ext cx="915284" cy="461665"/>
          </a:xfrm>
          <a:prstGeom prst="rect">
            <a:avLst/>
          </a:prstGeom>
          <a:noFill/>
        </p:spPr>
        <p:txBody>
          <a:bodyPr wrap="square" rtlCol="0">
            <a:spAutoFit/>
          </a:bodyPr>
          <a:lstStyle/>
          <a:p>
            <a:r>
              <a:rPr lang="en-US" sz="1200" b="1" dirty="0" smtClean="0">
                <a:solidFill>
                  <a:srgbClr val="FF0000"/>
                </a:solidFill>
              </a:rPr>
              <a:t>100% data availability</a:t>
            </a:r>
            <a:endParaRPr lang="en-US" sz="1200" b="1" dirty="0">
              <a:solidFill>
                <a:srgbClr val="FF0000"/>
              </a:solidFill>
            </a:endParaRPr>
          </a:p>
        </p:txBody>
      </p:sp>
    </p:spTree>
    <p:extLst>
      <p:ext uri="{BB962C8B-B14F-4D97-AF65-F5344CB8AC3E}">
        <p14:creationId xmlns:p14="http://schemas.microsoft.com/office/powerpoint/2010/main" val="57186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latin typeface="Gill Sans"/>
                <a:cs typeface="Gill Sans"/>
              </a:rPr>
              <a:t>VASQIP:  Overview </a:t>
            </a:r>
            <a:r>
              <a:rPr lang="en-US" dirty="0" smtClean="0">
                <a:latin typeface="Gill Sans"/>
                <a:cs typeface="Gill Sans"/>
              </a:rPr>
              <a:t>of components </a:t>
            </a:r>
            <a:r>
              <a:rPr lang="en-US" dirty="0">
                <a:latin typeface="Gill Sans"/>
                <a:cs typeface="Gill Sans"/>
              </a:rPr>
              <a:t>and data </a:t>
            </a:r>
            <a:r>
              <a:rPr lang="en-US" dirty="0" smtClean="0">
                <a:latin typeface="Gill Sans"/>
                <a:cs typeface="Gill Sans"/>
              </a:rPr>
              <a:t>flow</a:t>
            </a:r>
          </a:p>
          <a:p>
            <a:r>
              <a:rPr lang="en-US" sz="2900" b="1" dirty="0" smtClean="0">
                <a:latin typeface="Gill Sans"/>
                <a:cs typeface="Gill Sans"/>
              </a:rPr>
              <a:t>(National view)</a:t>
            </a:r>
            <a:endParaRPr lang="en-US" sz="2900" b="1" dirty="0">
              <a:latin typeface="Gill Sans"/>
              <a:cs typeface="Gill Sans"/>
            </a:endParaRPr>
          </a:p>
        </p:txBody>
      </p:sp>
      <p:sp>
        <p:nvSpPr>
          <p:cNvPr id="9" name="Rectangle 8"/>
          <p:cNvSpPr/>
          <p:nvPr/>
        </p:nvSpPr>
        <p:spPr>
          <a:xfrm>
            <a:off x="2228346" y="3927442"/>
            <a:ext cx="3737858" cy="865220"/>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VISTA  Surgery   x130 Sites</a:t>
            </a:r>
            <a:endParaRPr lang="en-US" b="1" dirty="0"/>
          </a:p>
        </p:txBody>
      </p:sp>
      <p:sp>
        <p:nvSpPr>
          <p:cNvPr id="62" name="TextBox 61"/>
          <p:cNvSpPr txBox="1"/>
          <p:nvPr/>
        </p:nvSpPr>
        <p:spPr>
          <a:xfrm>
            <a:off x="513719" y="4211039"/>
            <a:ext cx="1594816" cy="461665"/>
          </a:xfrm>
          <a:prstGeom prst="rect">
            <a:avLst/>
          </a:prstGeom>
          <a:noFill/>
        </p:spPr>
        <p:txBody>
          <a:bodyPr wrap="square" rtlCol="0">
            <a:spAutoFit/>
          </a:bodyPr>
          <a:lstStyle/>
          <a:p>
            <a:r>
              <a:rPr lang="en-US" sz="1200" dirty="0" smtClean="0"/>
              <a:t>VA-national standard  Class-1 application</a:t>
            </a:r>
            <a:endParaRPr lang="en-US" sz="1200" dirty="0"/>
          </a:p>
        </p:txBody>
      </p:sp>
      <p:sp>
        <p:nvSpPr>
          <p:cNvPr id="63" name="TextBox 62"/>
          <p:cNvSpPr txBox="1"/>
          <p:nvPr/>
        </p:nvSpPr>
        <p:spPr>
          <a:xfrm>
            <a:off x="392997" y="5089302"/>
            <a:ext cx="1951703" cy="461665"/>
          </a:xfrm>
          <a:prstGeom prst="rect">
            <a:avLst/>
          </a:prstGeom>
          <a:noFill/>
        </p:spPr>
        <p:txBody>
          <a:bodyPr wrap="square" rtlCol="0">
            <a:spAutoFit/>
          </a:bodyPr>
          <a:lstStyle/>
          <a:p>
            <a:r>
              <a:rPr lang="en-US" sz="1200" dirty="0" smtClean="0"/>
              <a:t>VA National Standard</a:t>
            </a:r>
          </a:p>
          <a:p>
            <a:r>
              <a:rPr lang="en-US" sz="1200" dirty="0" smtClean="0"/>
              <a:t> Clinical Database</a:t>
            </a:r>
            <a:endParaRPr lang="en-US" sz="1200" dirty="0"/>
          </a:p>
        </p:txBody>
      </p:sp>
      <p:sp>
        <p:nvSpPr>
          <p:cNvPr id="46" name="Rounded Rectangle 45"/>
          <p:cNvSpPr/>
          <p:nvPr/>
        </p:nvSpPr>
        <p:spPr>
          <a:xfrm>
            <a:off x="2228346" y="4840590"/>
            <a:ext cx="3737857" cy="10436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 DB</a:t>
            </a:r>
            <a:endParaRPr lang="en-US" sz="2400" b="1" dirty="0"/>
          </a:p>
        </p:txBody>
      </p:sp>
      <p:sp>
        <p:nvSpPr>
          <p:cNvPr id="52" name="TextBox 51"/>
          <p:cNvSpPr txBox="1"/>
          <p:nvPr/>
        </p:nvSpPr>
        <p:spPr>
          <a:xfrm>
            <a:off x="6270726" y="3987352"/>
            <a:ext cx="2537831" cy="1200329"/>
          </a:xfrm>
          <a:prstGeom prst="rect">
            <a:avLst/>
          </a:prstGeom>
          <a:noFill/>
        </p:spPr>
        <p:txBody>
          <a:bodyPr wrap="square" rtlCol="0">
            <a:spAutoFit/>
          </a:bodyPr>
          <a:lstStyle/>
          <a:p>
            <a:r>
              <a:rPr lang="en-US" sz="1200" dirty="0" smtClean="0"/>
              <a:t>Fully structured, computable  data.</a:t>
            </a:r>
          </a:p>
          <a:p>
            <a:r>
              <a:rPr lang="en-US" sz="1200" dirty="0" smtClean="0"/>
              <a:t>Nationally standardized and coded</a:t>
            </a:r>
          </a:p>
          <a:p>
            <a:r>
              <a:rPr lang="en-US" sz="1200" dirty="0" smtClean="0"/>
              <a:t>Across all 130 VA Surgical Sites.   </a:t>
            </a:r>
          </a:p>
          <a:p>
            <a:endParaRPr lang="en-US" sz="1200" dirty="0" smtClean="0"/>
          </a:p>
          <a:p>
            <a:r>
              <a:rPr lang="en-US" sz="1200" dirty="0" smtClean="0"/>
              <a:t>Fully integrated with all other data and applications in  VA and VISTA.</a:t>
            </a:r>
          </a:p>
        </p:txBody>
      </p:sp>
      <p:sp>
        <p:nvSpPr>
          <p:cNvPr id="43" name="Rectangle 42"/>
          <p:cNvSpPr/>
          <p:nvPr/>
        </p:nvSpPr>
        <p:spPr>
          <a:xfrm>
            <a:off x="3510240" y="2554139"/>
            <a:ext cx="1221997" cy="516575"/>
          </a:xfrm>
          <a:prstGeom prst="rect">
            <a:avLst/>
          </a:prstGeom>
          <a:solidFill>
            <a:schemeClr val="tx1">
              <a:lumMod val="65000"/>
              <a:lumOff val="3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CDW</a:t>
            </a:r>
            <a:endParaRPr lang="en-US" dirty="0"/>
          </a:p>
        </p:txBody>
      </p:sp>
      <p:sp>
        <p:nvSpPr>
          <p:cNvPr id="48" name="Rectangle 47"/>
          <p:cNvSpPr/>
          <p:nvPr/>
        </p:nvSpPr>
        <p:spPr>
          <a:xfrm>
            <a:off x="6522500" y="5552174"/>
            <a:ext cx="319929" cy="217248"/>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15" name="TextBox 114"/>
          <p:cNvSpPr txBox="1"/>
          <p:nvPr/>
        </p:nvSpPr>
        <p:spPr>
          <a:xfrm>
            <a:off x="6857414" y="5422614"/>
            <a:ext cx="1951143" cy="461665"/>
          </a:xfrm>
          <a:prstGeom prst="rect">
            <a:avLst/>
          </a:prstGeom>
          <a:noFill/>
        </p:spPr>
        <p:txBody>
          <a:bodyPr wrap="square" rtlCol="0">
            <a:spAutoFit/>
          </a:bodyPr>
          <a:lstStyle/>
          <a:p>
            <a:r>
              <a:rPr lang="en-US" sz="1200" dirty="0" smtClean="0"/>
              <a:t>Class-1 VA VISTA national standard architecture.</a:t>
            </a:r>
          </a:p>
        </p:txBody>
      </p:sp>
      <p:sp>
        <p:nvSpPr>
          <p:cNvPr id="2" name="Up Arrow 1"/>
          <p:cNvSpPr/>
          <p:nvPr/>
        </p:nvSpPr>
        <p:spPr>
          <a:xfrm>
            <a:off x="3839703" y="3116532"/>
            <a:ext cx="539114" cy="753544"/>
          </a:xfrm>
          <a:prstGeom prst="upArrow">
            <a:avLst/>
          </a:prstGeom>
          <a:solidFill>
            <a:srgbClr val="595959"/>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6270726" y="1870385"/>
            <a:ext cx="2537831" cy="1200329"/>
          </a:xfrm>
          <a:prstGeom prst="rect">
            <a:avLst/>
          </a:prstGeom>
          <a:noFill/>
        </p:spPr>
        <p:txBody>
          <a:bodyPr wrap="square" rtlCol="0">
            <a:spAutoFit/>
          </a:bodyPr>
          <a:lstStyle/>
          <a:p>
            <a:r>
              <a:rPr lang="en-US" sz="1200" b="1" dirty="0" smtClean="0">
                <a:solidFill>
                  <a:srgbClr val="FF0000"/>
                </a:solidFill>
              </a:rPr>
              <a:t>Provides structured, computable  data from VISTA Surgery package.</a:t>
            </a:r>
          </a:p>
          <a:p>
            <a:endParaRPr lang="en-US" sz="1200" b="1" dirty="0">
              <a:solidFill>
                <a:srgbClr val="FF0000"/>
              </a:solidFill>
            </a:endParaRPr>
          </a:p>
          <a:p>
            <a:r>
              <a:rPr lang="en-US" sz="1200" b="1" dirty="0" smtClean="0">
                <a:solidFill>
                  <a:srgbClr val="FF0000"/>
                </a:solidFill>
              </a:rPr>
              <a:t>However, less than 20% of data in VISTA Surgery is available; only a small faction (&lt;140 fields) are ETL’d.</a:t>
            </a:r>
            <a:endParaRPr lang="en-US" sz="1200" b="1" dirty="0">
              <a:solidFill>
                <a:srgbClr val="FF0000"/>
              </a:solidFill>
            </a:endParaRPr>
          </a:p>
        </p:txBody>
      </p:sp>
      <p:sp>
        <p:nvSpPr>
          <p:cNvPr id="17" name="TextBox 16"/>
          <p:cNvSpPr txBox="1"/>
          <p:nvPr/>
        </p:nvSpPr>
        <p:spPr>
          <a:xfrm>
            <a:off x="4368061" y="3291437"/>
            <a:ext cx="1118937" cy="461665"/>
          </a:xfrm>
          <a:prstGeom prst="rect">
            <a:avLst/>
          </a:prstGeom>
          <a:noFill/>
        </p:spPr>
        <p:txBody>
          <a:bodyPr wrap="square" rtlCol="0">
            <a:spAutoFit/>
          </a:bodyPr>
          <a:lstStyle/>
          <a:p>
            <a:r>
              <a:rPr lang="en-US" sz="1200" b="1" dirty="0" smtClean="0">
                <a:solidFill>
                  <a:srgbClr val="FF0000"/>
                </a:solidFill>
              </a:rPr>
              <a:t>&lt; 20%  data</a:t>
            </a:r>
          </a:p>
          <a:p>
            <a:r>
              <a:rPr lang="en-US" sz="1200" b="1" dirty="0" smtClean="0">
                <a:solidFill>
                  <a:srgbClr val="FF0000"/>
                </a:solidFill>
              </a:rPr>
              <a:t>availability</a:t>
            </a:r>
            <a:endParaRPr lang="en-US" sz="1200" b="1" dirty="0">
              <a:solidFill>
                <a:srgbClr val="FF0000"/>
              </a:solidFill>
            </a:endParaRPr>
          </a:p>
        </p:txBody>
      </p:sp>
      <p:sp>
        <p:nvSpPr>
          <p:cNvPr id="18" name="Rectangle 17"/>
          <p:cNvSpPr/>
          <p:nvPr/>
        </p:nvSpPr>
        <p:spPr>
          <a:xfrm>
            <a:off x="3510240" y="2000302"/>
            <a:ext cx="1221998" cy="515846"/>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Analytics</a:t>
            </a:r>
            <a:endParaRPr lang="en-US" dirty="0"/>
          </a:p>
        </p:txBody>
      </p:sp>
      <p:sp>
        <p:nvSpPr>
          <p:cNvPr id="3" name="TextBox 2"/>
          <p:cNvSpPr txBox="1"/>
          <p:nvPr/>
        </p:nvSpPr>
        <p:spPr>
          <a:xfrm>
            <a:off x="1930960" y="6440850"/>
            <a:ext cx="4874201" cy="276999"/>
          </a:xfrm>
          <a:prstGeom prst="rect">
            <a:avLst/>
          </a:prstGeom>
          <a:noFill/>
        </p:spPr>
        <p:txBody>
          <a:bodyPr wrap="none" rtlCol="0">
            <a:spAutoFit/>
          </a:bodyPr>
          <a:lstStyle/>
          <a:p>
            <a:r>
              <a:rPr lang="en-US" sz="1200" dirty="0" smtClean="0"/>
              <a:t>VISTA Surgery fields in FM file 130 is 570;  CDW fields  from same file is 140.</a:t>
            </a:r>
            <a:endParaRPr lang="en-US" sz="1200" dirty="0"/>
          </a:p>
        </p:txBody>
      </p:sp>
    </p:spTree>
    <p:extLst>
      <p:ext uri="{BB962C8B-B14F-4D97-AF65-F5344CB8AC3E}">
        <p14:creationId xmlns:p14="http://schemas.microsoft.com/office/powerpoint/2010/main" val="384355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1406" y="1473743"/>
            <a:ext cx="6517309" cy="3366845"/>
          </a:xfrm>
        </p:spPr>
        <p:txBody>
          <a:bodyPr>
            <a:normAutofit/>
          </a:bodyPr>
          <a:lstStyle/>
          <a:p>
            <a:pPr algn="l"/>
            <a:r>
              <a:rPr lang="en-US" sz="3600" b="1" i="1" dirty="0" smtClean="0">
                <a:solidFill>
                  <a:schemeClr val="tx1">
                    <a:lumMod val="50000"/>
                    <a:lumOff val="50000"/>
                  </a:schemeClr>
                </a:solidFill>
                <a:latin typeface="Gill Sans"/>
                <a:cs typeface="Gill Sans"/>
              </a:rPr>
              <a:t>Integration Model II</a:t>
            </a:r>
            <a:r>
              <a:rPr lang="en-US" sz="3600" b="1" i="1" dirty="0">
                <a:solidFill>
                  <a:schemeClr val="tx1">
                    <a:lumMod val="50000"/>
                    <a:lumOff val="50000"/>
                  </a:schemeClr>
                </a:solidFill>
                <a:latin typeface="Gill Sans"/>
                <a:cs typeface="Gill Sans"/>
              </a:rPr>
              <a:t>:</a:t>
            </a:r>
            <a:br>
              <a:rPr lang="en-US" sz="3600" b="1" i="1" dirty="0">
                <a:solidFill>
                  <a:schemeClr val="tx1">
                    <a:lumMod val="50000"/>
                    <a:lumOff val="50000"/>
                  </a:schemeClr>
                </a:solidFill>
                <a:latin typeface="Gill Sans"/>
                <a:cs typeface="Gill Sans"/>
              </a:rPr>
            </a:br>
            <a:r>
              <a:rPr lang="en-US" sz="3600" b="1" i="1" dirty="0" smtClean="0">
                <a:solidFill>
                  <a:schemeClr val="tx1">
                    <a:lumMod val="50000"/>
                    <a:lumOff val="50000"/>
                  </a:schemeClr>
                </a:solidFill>
                <a:latin typeface="Gill Sans"/>
                <a:cs typeface="Gill Sans"/>
              </a:rPr>
              <a:t/>
            </a:r>
            <a:br>
              <a:rPr lang="en-US" sz="3600" b="1" i="1" dirty="0" smtClean="0">
                <a:solidFill>
                  <a:schemeClr val="tx1">
                    <a:lumMod val="50000"/>
                    <a:lumOff val="50000"/>
                  </a:schemeClr>
                </a:solidFill>
                <a:latin typeface="Gill Sans"/>
                <a:cs typeface="Gill Sans"/>
              </a:rPr>
            </a:br>
            <a:r>
              <a:rPr lang="en-US" b="1" i="1" dirty="0" smtClean="0">
                <a:solidFill>
                  <a:schemeClr val="tx1">
                    <a:lumMod val="50000"/>
                    <a:lumOff val="50000"/>
                  </a:schemeClr>
                </a:solidFill>
                <a:latin typeface="Gill Sans"/>
                <a:cs typeface="Gill Sans"/>
              </a:rPr>
              <a:t>ASA </a:t>
            </a:r>
            <a:r>
              <a:rPr lang="en-US" b="1" i="1" dirty="0" smtClean="0">
                <a:solidFill>
                  <a:schemeClr val="tx1">
                    <a:lumMod val="50000"/>
                    <a:lumOff val="50000"/>
                  </a:schemeClr>
                </a:solidFill>
                <a:latin typeface="Gill Sans"/>
                <a:cs typeface="Gill Sans"/>
              </a:rPr>
              <a:t>Anesthesia Quality Institute (AQI)</a:t>
            </a:r>
            <a:endParaRPr lang="en-US" dirty="0">
              <a:solidFill>
                <a:schemeClr val="tx1">
                  <a:lumMod val="50000"/>
                  <a:lumOff val="50000"/>
                </a:schemeClr>
              </a:solidFill>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Tree>
    <p:extLst>
      <p:ext uri="{BB962C8B-B14F-4D97-AF65-F5344CB8AC3E}">
        <p14:creationId xmlns:p14="http://schemas.microsoft.com/office/powerpoint/2010/main" val="407241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3" name="TextBox 2"/>
          <p:cNvSpPr txBox="1"/>
          <p:nvPr/>
        </p:nvSpPr>
        <p:spPr>
          <a:xfrm>
            <a:off x="1065429" y="1122372"/>
            <a:ext cx="7473317" cy="4801315"/>
          </a:xfrm>
          <a:prstGeom prst="rect">
            <a:avLst/>
          </a:prstGeom>
          <a:noFill/>
        </p:spPr>
        <p:txBody>
          <a:bodyPr wrap="square" rtlCol="0">
            <a:spAutoFit/>
          </a:bodyPr>
          <a:lstStyle/>
          <a:p>
            <a:pPr marL="285750" indent="-285750">
              <a:buFont typeface="Arial"/>
              <a:buChar char="•"/>
            </a:pPr>
            <a:r>
              <a:rPr lang="en-US" dirty="0" smtClean="0">
                <a:latin typeface="Gill Sans"/>
                <a:cs typeface="Gill Sans"/>
              </a:rPr>
              <a:t>In 2010 the American Society of Anesthesiology (ASA) launched the Anesthesia Quality Institute (AQI) and established the National Anesthesia Clinical Outcomes Registry (NACOR).   </a:t>
            </a:r>
          </a:p>
          <a:p>
            <a:pPr marL="285750" indent="-285750">
              <a:buFont typeface="Arial"/>
              <a:buChar char="•"/>
            </a:pPr>
            <a:endParaRPr lang="en-US" dirty="0" smtClean="0">
              <a:latin typeface="Gill Sans"/>
              <a:cs typeface="Gill Sans"/>
            </a:endParaRPr>
          </a:p>
          <a:p>
            <a:pPr marL="285750" indent="-285750">
              <a:buFont typeface="Arial"/>
              <a:buChar char="•"/>
            </a:pPr>
            <a:r>
              <a:rPr lang="en-US" dirty="0" smtClean="0">
                <a:latin typeface="Gill Sans"/>
                <a:cs typeface="Gill Sans"/>
              </a:rPr>
              <a:t>Participating practices report their practice data to NACOR, and this information can be used for quality improvement, benchmarking, and research.   Reporting from NACOR and access to its analytic tools is a benefit of all ASA members. </a:t>
            </a:r>
          </a:p>
          <a:p>
            <a:pPr marL="285750" indent="-285750">
              <a:buFont typeface="Arial"/>
              <a:buChar char="•"/>
            </a:pPr>
            <a:endParaRPr lang="en-US" dirty="0">
              <a:latin typeface="Gill Sans"/>
              <a:cs typeface="Gill Sans"/>
            </a:endParaRPr>
          </a:p>
          <a:p>
            <a:pPr marL="285750" indent="-285750">
              <a:buFont typeface="Arial"/>
              <a:buChar char="•"/>
            </a:pPr>
            <a:r>
              <a:rPr lang="en-US" dirty="0" smtClean="0">
                <a:latin typeface="Gill Sans"/>
                <a:cs typeface="Gill Sans"/>
              </a:rPr>
              <a:t>In 2014 NACOR was designated by the Centers and Medicare &amp; Medicare (CMS) as a Qualified Clinical Data Registry (CQCR).  This designation means that practices reporting the appropriate clinical outcome data will fulfill their quality reporting requirements and thereby avoid cuts in their Medicare payments. </a:t>
            </a:r>
          </a:p>
          <a:p>
            <a:endParaRPr lang="en-US" dirty="0">
              <a:latin typeface="Gill Sans"/>
              <a:cs typeface="Gill Sans"/>
            </a:endParaRPr>
          </a:p>
          <a:p>
            <a:pPr marL="285750" indent="-285750">
              <a:buFont typeface="Arial"/>
              <a:buChar char="•"/>
            </a:pPr>
            <a:r>
              <a:rPr lang="en-US" dirty="0" smtClean="0">
                <a:latin typeface="Gill Sans"/>
                <a:cs typeface="Gill Sans"/>
              </a:rPr>
              <a:t>As of September, 2015 NACOR has aggregated and analyzed 30 million cases registered for quality assessment.</a:t>
            </a:r>
            <a:endParaRPr lang="en-US" dirty="0" smtClean="0"/>
          </a:p>
        </p:txBody>
      </p:sp>
      <p:sp>
        <p:nvSpPr>
          <p:cNvPr id="8" name="Subtitle 2"/>
          <p:cNvSpPr>
            <a:spLocks noGrp="1"/>
          </p:cNvSpPr>
          <p:nvPr>
            <p:ph type="subTitle" idx="1"/>
          </p:nvPr>
        </p:nvSpPr>
        <p:spPr>
          <a:xfrm>
            <a:off x="1394278" y="210591"/>
            <a:ext cx="6400800" cy="486144"/>
          </a:xfrm>
        </p:spPr>
        <p:txBody>
          <a:bodyPr>
            <a:normAutofit fontScale="77500" lnSpcReduction="20000"/>
          </a:bodyPr>
          <a:lstStyle/>
          <a:p>
            <a:r>
              <a:rPr lang="en-US" dirty="0" smtClean="0">
                <a:latin typeface="Gill Sans"/>
                <a:cs typeface="Gill Sans"/>
              </a:rPr>
              <a:t>ASA National Anesthesia Quality Improvement</a:t>
            </a:r>
          </a:p>
        </p:txBody>
      </p:sp>
    </p:spTree>
    <p:extLst>
      <p:ext uri="{BB962C8B-B14F-4D97-AF65-F5344CB8AC3E}">
        <p14:creationId xmlns:p14="http://schemas.microsoft.com/office/powerpoint/2010/main" val="126913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9-06 at 8.37.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62" y="1162069"/>
            <a:ext cx="7810916" cy="4830234"/>
          </a:xfrm>
          <a:prstGeom prst="rect">
            <a:avLst/>
          </a:prstGeom>
        </p:spPr>
      </p:pic>
      <p:sp>
        <p:nvSpPr>
          <p:cNvPr id="5" name="Subtitle 2"/>
          <p:cNvSpPr txBox="1">
            <a:spLocks/>
          </p:cNvSpPr>
          <p:nvPr/>
        </p:nvSpPr>
        <p:spPr>
          <a:xfrm>
            <a:off x="1394278" y="210591"/>
            <a:ext cx="6400800" cy="486144"/>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ASA National Anesthesia Quality Improvement</a:t>
            </a:r>
          </a:p>
        </p:txBody>
      </p:sp>
    </p:spTree>
    <p:extLst>
      <p:ext uri="{BB962C8B-B14F-4D97-AF65-F5344CB8AC3E}">
        <p14:creationId xmlns:p14="http://schemas.microsoft.com/office/powerpoint/2010/main" val="93204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94278" y="210591"/>
            <a:ext cx="6400800" cy="486144"/>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ASA National Anesthesia Quality Improvement</a:t>
            </a:r>
          </a:p>
        </p:txBody>
      </p:sp>
      <p:pic>
        <p:nvPicPr>
          <p:cNvPr id="3" name="Picture 2"/>
          <p:cNvPicPr>
            <a:picLocks noChangeAspect="1"/>
          </p:cNvPicPr>
          <p:nvPr/>
        </p:nvPicPr>
        <p:blipFill>
          <a:blip r:embed="rId3"/>
          <a:stretch>
            <a:fillRect/>
          </a:stretch>
        </p:blipFill>
        <p:spPr>
          <a:xfrm>
            <a:off x="1236899" y="1090329"/>
            <a:ext cx="6438259" cy="5096955"/>
          </a:xfrm>
          <a:prstGeom prst="rect">
            <a:avLst/>
          </a:prstGeom>
        </p:spPr>
      </p:pic>
    </p:spTree>
    <p:extLst>
      <p:ext uri="{BB962C8B-B14F-4D97-AF65-F5344CB8AC3E}">
        <p14:creationId xmlns:p14="http://schemas.microsoft.com/office/powerpoint/2010/main" val="324449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94278" y="210591"/>
            <a:ext cx="6400800" cy="486144"/>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ASA National Anesthesia Quality Improvement</a:t>
            </a:r>
          </a:p>
        </p:txBody>
      </p:sp>
      <p:pic>
        <p:nvPicPr>
          <p:cNvPr id="2" name="Picture 1"/>
          <p:cNvPicPr>
            <a:picLocks noChangeAspect="1"/>
          </p:cNvPicPr>
          <p:nvPr/>
        </p:nvPicPr>
        <p:blipFill>
          <a:blip r:embed="rId3"/>
          <a:stretch>
            <a:fillRect/>
          </a:stretch>
        </p:blipFill>
        <p:spPr>
          <a:xfrm>
            <a:off x="1454178" y="826605"/>
            <a:ext cx="5965641" cy="5564108"/>
          </a:xfrm>
          <a:prstGeom prst="rect">
            <a:avLst/>
          </a:prstGeom>
        </p:spPr>
      </p:pic>
    </p:spTree>
    <p:extLst>
      <p:ext uri="{BB962C8B-B14F-4D97-AF65-F5344CB8AC3E}">
        <p14:creationId xmlns:p14="http://schemas.microsoft.com/office/powerpoint/2010/main" val="1836274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94278" y="210591"/>
            <a:ext cx="6400800" cy="486144"/>
          </a:xfrm>
          <a:prstGeom prst="rect">
            <a:avLst/>
          </a:prstGeom>
        </p:spPr>
        <p:txBody>
          <a:bodyPr vert="horz" lIns="91440" tIns="45720" rIns="91440" bIns="45720" rtlCol="0">
            <a:normAutofit fontScale="77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ASA National Anesthesia Quality Improvement</a:t>
            </a:r>
          </a:p>
        </p:txBody>
      </p:sp>
      <p:pic>
        <p:nvPicPr>
          <p:cNvPr id="2" name="Picture 1"/>
          <p:cNvPicPr>
            <a:picLocks noChangeAspect="1"/>
          </p:cNvPicPr>
          <p:nvPr/>
        </p:nvPicPr>
        <p:blipFill>
          <a:blip r:embed="rId3"/>
          <a:stretch>
            <a:fillRect/>
          </a:stretch>
        </p:blipFill>
        <p:spPr>
          <a:xfrm>
            <a:off x="1034867" y="1052458"/>
            <a:ext cx="5818206" cy="4906687"/>
          </a:xfrm>
          <a:prstGeom prst="rect">
            <a:avLst/>
          </a:prstGeom>
        </p:spPr>
      </p:pic>
      <p:sp>
        <p:nvSpPr>
          <p:cNvPr id="4" name="Left Arrow 3"/>
          <p:cNvSpPr/>
          <p:nvPr/>
        </p:nvSpPr>
        <p:spPr>
          <a:xfrm>
            <a:off x="6644964" y="3282974"/>
            <a:ext cx="670899" cy="299541"/>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7427818" y="3128083"/>
            <a:ext cx="1138910" cy="523220"/>
          </a:xfrm>
          <a:prstGeom prst="rect">
            <a:avLst/>
          </a:prstGeom>
          <a:noFill/>
        </p:spPr>
        <p:txBody>
          <a:bodyPr wrap="square" rtlCol="0">
            <a:spAutoFit/>
          </a:bodyPr>
          <a:lstStyle/>
          <a:p>
            <a:r>
              <a:rPr lang="en-US" sz="1400" dirty="0" smtClean="0">
                <a:latin typeface="Gill Sans"/>
                <a:cs typeface="Gill Sans"/>
              </a:rPr>
              <a:t>Informative </a:t>
            </a:r>
          </a:p>
          <a:p>
            <a:r>
              <a:rPr lang="en-US" sz="1400" dirty="0" smtClean="0"/>
              <a:t>for SAM</a:t>
            </a:r>
          </a:p>
        </p:txBody>
      </p:sp>
    </p:spTree>
    <p:extLst>
      <p:ext uri="{BB962C8B-B14F-4D97-AF65-F5344CB8AC3E}">
        <p14:creationId xmlns:p14="http://schemas.microsoft.com/office/powerpoint/2010/main" val="181707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642" y="1186184"/>
            <a:ext cx="6589191" cy="3678368"/>
          </a:xfrm>
        </p:spPr>
        <p:txBody>
          <a:bodyPr>
            <a:normAutofit/>
          </a:bodyPr>
          <a:lstStyle/>
          <a:p>
            <a:pPr algn="l"/>
            <a:r>
              <a:rPr lang="en-US" sz="3600" b="1" i="1" dirty="0">
                <a:solidFill>
                  <a:schemeClr val="tx1">
                    <a:lumMod val="50000"/>
                    <a:lumOff val="50000"/>
                  </a:schemeClr>
                </a:solidFill>
                <a:latin typeface="Gill Sans"/>
                <a:cs typeface="Gill Sans"/>
              </a:rPr>
              <a:t>Integration </a:t>
            </a:r>
            <a:r>
              <a:rPr lang="en-US" sz="3600" b="1" i="1" dirty="0" smtClean="0">
                <a:solidFill>
                  <a:schemeClr val="tx1">
                    <a:lumMod val="50000"/>
                    <a:lumOff val="50000"/>
                  </a:schemeClr>
                </a:solidFill>
                <a:latin typeface="Gill Sans"/>
                <a:cs typeface="Gill Sans"/>
              </a:rPr>
              <a:t>Model III:</a:t>
            </a:r>
            <a:r>
              <a:rPr lang="en-US" sz="3600" b="1" i="1" dirty="0" smtClean="0">
                <a:solidFill>
                  <a:schemeClr val="tx1">
                    <a:lumMod val="50000"/>
                    <a:lumOff val="50000"/>
                  </a:schemeClr>
                </a:solidFill>
                <a:latin typeface="Gill Sans"/>
                <a:cs typeface="Gill Sans"/>
              </a:rPr>
              <a:t/>
            </a:r>
            <a:br>
              <a:rPr lang="en-US" sz="3600" b="1" i="1" dirty="0" smtClean="0">
                <a:solidFill>
                  <a:schemeClr val="tx1">
                    <a:lumMod val="50000"/>
                    <a:lumOff val="50000"/>
                  </a:schemeClr>
                </a:solidFill>
                <a:latin typeface="Gill Sans"/>
                <a:cs typeface="Gill Sans"/>
              </a:rPr>
            </a:br>
            <a:r>
              <a:rPr lang="en-US" sz="3600" b="1" i="1" dirty="0" smtClean="0">
                <a:solidFill>
                  <a:schemeClr val="tx1">
                    <a:lumMod val="50000"/>
                    <a:lumOff val="50000"/>
                  </a:schemeClr>
                </a:solidFill>
                <a:latin typeface="Gill Sans"/>
                <a:cs typeface="Gill Sans"/>
              </a:rPr>
              <a:t>  </a:t>
            </a:r>
            <a:r>
              <a:rPr lang="en-US" sz="6000" b="1" i="1" dirty="0">
                <a:solidFill>
                  <a:schemeClr val="tx1">
                    <a:lumMod val="50000"/>
                    <a:lumOff val="50000"/>
                  </a:schemeClr>
                </a:solidFill>
                <a:latin typeface="Gill Sans"/>
                <a:cs typeface="Gill Sans"/>
              </a:rPr>
              <a:t/>
            </a:r>
            <a:br>
              <a:rPr lang="en-US" sz="6000" b="1" i="1" dirty="0">
                <a:solidFill>
                  <a:schemeClr val="tx1">
                    <a:lumMod val="50000"/>
                    <a:lumOff val="50000"/>
                  </a:schemeClr>
                </a:solidFill>
                <a:latin typeface="Gill Sans"/>
                <a:cs typeface="Gill Sans"/>
              </a:rPr>
            </a:br>
            <a:r>
              <a:rPr lang="en-US" sz="4800" b="1" i="1" dirty="0" smtClean="0">
                <a:solidFill>
                  <a:schemeClr val="tx1">
                    <a:lumMod val="50000"/>
                    <a:lumOff val="50000"/>
                  </a:schemeClr>
                </a:solidFill>
                <a:latin typeface="Gill Sans"/>
                <a:cs typeface="Gill Sans"/>
              </a:rPr>
              <a:t>Vendor Terminology Superset Map</a:t>
            </a:r>
            <a:endParaRPr lang="en-US" sz="4800" dirty="0">
              <a:solidFill>
                <a:schemeClr val="tx1">
                  <a:lumMod val="50000"/>
                  <a:lumOff val="50000"/>
                </a:schemeClr>
              </a:solidFill>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Tree>
    <p:extLst>
      <p:ext uri="{BB962C8B-B14F-4D97-AF65-F5344CB8AC3E}">
        <p14:creationId xmlns:p14="http://schemas.microsoft.com/office/powerpoint/2010/main" val="54036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144" y="1344352"/>
            <a:ext cx="7296208" cy="4597597"/>
          </a:xfrm>
        </p:spPr>
        <p:txBody>
          <a:bodyPr>
            <a:normAutofit fontScale="90000"/>
          </a:bodyPr>
          <a:lstStyle/>
          <a:p>
            <a:pPr algn="l"/>
            <a:r>
              <a:rPr lang="en-US" sz="2000" b="1" i="1" dirty="0" smtClean="0">
                <a:latin typeface="Gill Sans"/>
                <a:cs typeface="Gill Sans"/>
              </a:rPr>
              <a:t>Background: </a:t>
            </a:r>
            <a:r>
              <a:rPr lang="en-US" sz="2000" dirty="0">
                <a:latin typeface="Gill Sans"/>
                <a:cs typeface="Gill Sans"/>
              </a:rPr>
              <a:t> </a:t>
            </a:r>
            <a:r>
              <a:rPr lang="en-US" sz="2000" dirty="0" smtClean="0">
                <a:latin typeface="Gill Sans"/>
                <a:cs typeface="Gill Sans"/>
              </a:rPr>
              <a:t>Automated anesthesia record keeping (ARK) and critical care  information management systems (CIS)  from </a:t>
            </a:r>
            <a:r>
              <a:rPr lang="en-US" sz="2000" dirty="0">
                <a:latin typeface="Gill Sans"/>
                <a:cs typeface="Gill Sans"/>
              </a:rPr>
              <a:t>multiple vendors </a:t>
            </a:r>
            <a:r>
              <a:rPr lang="en-US" sz="2000" dirty="0" smtClean="0">
                <a:latin typeface="Gill Sans"/>
                <a:cs typeface="Gill Sans"/>
              </a:rPr>
              <a:t>are deployed at  129  VA hospitals to support day-to-day clinical </a:t>
            </a:r>
            <a:r>
              <a:rPr lang="en-US" sz="2000" dirty="0" smtClean="0">
                <a:latin typeface="Gill Sans"/>
                <a:cs typeface="Gill Sans"/>
              </a:rPr>
              <a:t>operations and </a:t>
            </a:r>
            <a:r>
              <a:rPr lang="en-US" sz="2000" dirty="0" smtClean="0">
                <a:latin typeface="Gill Sans"/>
                <a:cs typeface="Gill Sans"/>
              </a:rPr>
              <a:t>automated record </a:t>
            </a:r>
            <a:r>
              <a:rPr lang="en-US" sz="2000" dirty="0" smtClean="0">
                <a:latin typeface="Gill Sans"/>
                <a:cs typeface="Gill Sans"/>
              </a:rPr>
              <a:t>keeping in the OR’s and ICU’s.</a:t>
            </a:r>
            <a:r>
              <a:rPr lang="en-US" sz="2000" dirty="0" smtClean="0">
                <a:latin typeface="Gill Sans"/>
                <a:cs typeface="Gill Sans"/>
              </a:rPr>
              <a:t/>
            </a:r>
            <a:br>
              <a:rPr lang="en-US" sz="2000" dirty="0" smtClean="0">
                <a:latin typeface="Gill Sans"/>
                <a:cs typeface="Gill Sans"/>
              </a:rPr>
            </a:br>
            <a:r>
              <a:rPr lang="en-US" sz="2000" dirty="0">
                <a:latin typeface="Gill Sans"/>
                <a:cs typeface="Gill Sans"/>
              </a:rPr>
              <a:t/>
            </a:r>
            <a:br>
              <a:rPr lang="en-US" sz="2000" dirty="0">
                <a:latin typeface="Gill Sans"/>
                <a:cs typeface="Gill Sans"/>
              </a:rPr>
            </a:br>
            <a:r>
              <a:rPr lang="en-US" sz="2000" b="1" i="1" dirty="0" smtClean="0">
                <a:latin typeface="Gill Sans"/>
                <a:cs typeface="Gill Sans"/>
              </a:rPr>
              <a:t>Opportunity</a:t>
            </a:r>
            <a:r>
              <a:rPr lang="en-US" sz="2000" dirty="0" smtClean="0">
                <a:latin typeface="Gill Sans"/>
                <a:cs typeface="Gill Sans"/>
              </a:rPr>
              <a:t>:  Most of this information remains within the </a:t>
            </a:r>
            <a:r>
              <a:rPr lang="en-US" sz="2000" dirty="0" smtClean="0">
                <a:latin typeface="Gill Sans"/>
                <a:cs typeface="Gill Sans"/>
              </a:rPr>
              <a:t>within the vendor’s database at the local site,  or is </a:t>
            </a:r>
            <a:r>
              <a:rPr lang="en-US" sz="2000" dirty="0" smtClean="0">
                <a:latin typeface="Gill Sans"/>
                <a:cs typeface="Gill Sans"/>
              </a:rPr>
              <a:t>published only in unstructured </a:t>
            </a:r>
            <a:r>
              <a:rPr lang="en-US" sz="2000" dirty="0" smtClean="0">
                <a:latin typeface="Gill Sans"/>
                <a:cs typeface="Gill Sans"/>
              </a:rPr>
              <a:t>form</a:t>
            </a:r>
            <a:r>
              <a:rPr lang="en-US" sz="2000" dirty="0" smtClean="0">
                <a:latin typeface="Gill Sans"/>
                <a:cs typeface="Gill Sans"/>
              </a:rPr>
              <a:t>.  It is therefore not fully leveraged</a:t>
            </a:r>
            <a:r>
              <a:rPr lang="en-US" sz="2000" dirty="0" smtClean="0">
                <a:latin typeface="Gill Sans"/>
                <a:cs typeface="Gill Sans"/>
              </a:rPr>
              <a:t> </a:t>
            </a:r>
            <a:r>
              <a:rPr lang="en-US" sz="2000" dirty="0" smtClean="0">
                <a:latin typeface="Gill Sans"/>
                <a:cs typeface="Gill Sans"/>
              </a:rPr>
              <a:t>for national quality</a:t>
            </a:r>
            <a:r>
              <a:rPr lang="en-US" sz="2000" dirty="0">
                <a:latin typeface="Gill Sans"/>
                <a:cs typeface="Gill Sans"/>
              </a:rPr>
              <a:t>, access, or </a:t>
            </a:r>
            <a:r>
              <a:rPr lang="en-US" sz="2000" dirty="0" smtClean="0">
                <a:latin typeface="Gill Sans"/>
                <a:cs typeface="Gill Sans"/>
              </a:rPr>
              <a:t>outcomes</a:t>
            </a:r>
            <a:r>
              <a:rPr lang="en-US" sz="2000" dirty="0">
                <a:latin typeface="Gill Sans"/>
                <a:cs typeface="Gill Sans"/>
              </a:rPr>
              <a:t> </a:t>
            </a:r>
            <a:r>
              <a:rPr lang="en-US" sz="2000" dirty="0" smtClean="0">
                <a:latin typeface="Gill Sans"/>
                <a:cs typeface="Gill Sans"/>
              </a:rPr>
              <a:t>improvement.</a:t>
            </a:r>
            <a:br>
              <a:rPr lang="en-US" sz="2000" dirty="0" smtClean="0">
                <a:latin typeface="Gill Sans"/>
                <a:cs typeface="Gill Sans"/>
              </a:rPr>
            </a:br>
            <a:r>
              <a:rPr lang="en-US" sz="2000" dirty="0" smtClean="0">
                <a:latin typeface="Gill Sans"/>
                <a:cs typeface="Gill Sans"/>
              </a:rPr>
              <a:t/>
            </a:r>
            <a:br>
              <a:rPr lang="en-US" sz="2000" dirty="0" smtClean="0">
                <a:latin typeface="Gill Sans"/>
                <a:cs typeface="Gill Sans"/>
              </a:rPr>
            </a:br>
            <a:r>
              <a:rPr lang="en-US" sz="2000" b="1" i="1" dirty="0">
                <a:latin typeface="Gill Sans"/>
                <a:cs typeface="Gill Sans"/>
              </a:rPr>
              <a:t>Inspiration:  </a:t>
            </a:r>
            <a:r>
              <a:rPr lang="en-US" sz="2000" dirty="0">
                <a:latin typeface="Gill Sans"/>
                <a:cs typeface="Gill Sans"/>
              </a:rPr>
              <a:t>What are examples of successful national perioperative quality improvement initiatives?</a:t>
            </a:r>
            <a:br>
              <a:rPr lang="en-US" sz="2000" dirty="0">
                <a:latin typeface="Gill Sans"/>
                <a:cs typeface="Gill Sans"/>
              </a:rPr>
            </a:br>
            <a:r>
              <a:rPr lang="en-US" sz="2000" dirty="0" smtClean="0">
                <a:latin typeface="Gill Sans"/>
                <a:cs typeface="Gill Sans"/>
              </a:rPr>
              <a:t>  </a:t>
            </a:r>
            <a:r>
              <a:rPr lang="en-US" sz="2000" dirty="0">
                <a:latin typeface="Gill Sans"/>
                <a:cs typeface="Gill Sans"/>
              </a:rPr>
              <a:t/>
            </a:r>
            <a:br>
              <a:rPr lang="en-US" sz="2000" dirty="0">
                <a:latin typeface="Gill Sans"/>
                <a:cs typeface="Gill Sans"/>
              </a:rPr>
            </a:br>
            <a:r>
              <a:rPr lang="en-US" sz="2000" b="1" i="1" dirty="0">
                <a:latin typeface="Gill Sans"/>
                <a:cs typeface="Gill Sans"/>
              </a:rPr>
              <a:t>Challenges</a:t>
            </a:r>
            <a:r>
              <a:rPr lang="en-US" sz="2000" dirty="0">
                <a:latin typeface="Gill Sans"/>
                <a:cs typeface="Gill Sans"/>
              </a:rPr>
              <a:t>:  What are the challenges to achieve integration </a:t>
            </a:r>
            <a:r>
              <a:rPr lang="en-US" sz="2000" dirty="0" smtClean="0">
                <a:latin typeface="Gill Sans"/>
                <a:cs typeface="Gill Sans"/>
              </a:rPr>
              <a:t>for national </a:t>
            </a:r>
            <a:r>
              <a:rPr lang="en-US" sz="2000" dirty="0">
                <a:latin typeface="Gill Sans"/>
                <a:cs typeface="Gill Sans"/>
              </a:rPr>
              <a:t>anesthesia quality </a:t>
            </a:r>
            <a:r>
              <a:rPr lang="en-US" sz="2000" dirty="0" smtClean="0">
                <a:latin typeface="Gill Sans"/>
                <a:cs typeface="Gill Sans"/>
              </a:rPr>
              <a:t>improvement in VA with our CIS/ARK systems?</a:t>
            </a:r>
            <a:endParaRPr lang="en-US" sz="2000" dirty="0">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VA Anesthesia and Critical Care </a:t>
            </a:r>
          </a:p>
          <a:p>
            <a:r>
              <a:rPr lang="en-US" dirty="0" smtClean="0">
                <a:latin typeface="Gill Sans"/>
                <a:cs typeface="Gill Sans"/>
              </a:rPr>
              <a:t>Information Management  Systems</a:t>
            </a:r>
          </a:p>
        </p:txBody>
      </p:sp>
    </p:spTree>
    <p:extLst>
      <p:ext uri="{BB962C8B-B14F-4D97-AF65-F5344CB8AC3E}">
        <p14:creationId xmlns:p14="http://schemas.microsoft.com/office/powerpoint/2010/main" val="3179084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CIS/ARK:  </a:t>
            </a:r>
            <a:r>
              <a:rPr lang="en-US" dirty="0" smtClean="0">
                <a:latin typeface="Gill Sans"/>
                <a:cs typeface="Gill Sans"/>
              </a:rPr>
              <a:t>Superset </a:t>
            </a:r>
            <a:r>
              <a:rPr lang="en-US" dirty="0" smtClean="0">
                <a:latin typeface="Gill Sans"/>
                <a:cs typeface="Gill Sans"/>
              </a:rPr>
              <a:t>Terminology</a:t>
            </a:r>
            <a:endParaRPr lang="en-US" dirty="0" smtClean="0">
              <a:latin typeface="Gill Sans"/>
              <a:cs typeface="Gill Sans"/>
            </a:endParaRPr>
          </a:p>
        </p:txBody>
      </p:sp>
      <p:sp>
        <p:nvSpPr>
          <p:cNvPr id="2" name="Rectangle 1"/>
          <p:cNvSpPr/>
          <p:nvPr/>
        </p:nvSpPr>
        <p:spPr>
          <a:xfrm>
            <a:off x="838200" y="1046526"/>
            <a:ext cx="7475810" cy="4801315"/>
          </a:xfrm>
          <a:prstGeom prst="rect">
            <a:avLst/>
          </a:prstGeom>
        </p:spPr>
        <p:txBody>
          <a:bodyPr wrap="square">
            <a:spAutoFit/>
          </a:bodyPr>
          <a:lstStyle/>
          <a:p>
            <a:r>
              <a:rPr lang="en-US" b="1" i="1" u="sng" dirty="0" smtClean="0">
                <a:latin typeface="Gill Sans"/>
                <a:cs typeface="Gill Sans"/>
              </a:rPr>
              <a:t>Strategy</a:t>
            </a:r>
            <a:r>
              <a:rPr lang="en-US" dirty="0" smtClean="0">
                <a:latin typeface="Gill Sans"/>
                <a:cs typeface="Gill Sans"/>
              </a:rPr>
              <a:t>:  </a:t>
            </a:r>
            <a:r>
              <a:rPr lang="en-US" dirty="0" smtClean="0">
                <a:latin typeface="Gill Sans"/>
                <a:cs typeface="Gill Sans"/>
              </a:rPr>
              <a:t>Create a master terminology and delegate vendors to map </a:t>
            </a:r>
            <a:r>
              <a:rPr lang="en-US" dirty="0" smtClean="0">
                <a:latin typeface="Gill Sans"/>
                <a:cs typeface="Gill Sans"/>
              </a:rPr>
              <a:t>their </a:t>
            </a:r>
            <a:r>
              <a:rPr lang="en-US" dirty="0" smtClean="0">
                <a:latin typeface="Gill Sans"/>
                <a:cs typeface="Gill Sans"/>
              </a:rPr>
              <a:t>systems </a:t>
            </a:r>
            <a:r>
              <a:rPr lang="en-US" dirty="0" smtClean="0">
                <a:latin typeface="Gill Sans"/>
                <a:cs typeface="Gill Sans"/>
              </a:rPr>
              <a:t>to this terminology. </a:t>
            </a:r>
            <a:r>
              <a:rPr lang="en-US" dirty="0">
                <a:latin typeface="Gill Sans"/>
                <a:cs typeface="Gill Sans"/>
              </a:rPr>
              <a:t> </a:t>
            </a:r>
            <a:r>
              <a:rPr lang="en-US" dirty="0" smtClean="0">
                <a:latin typeface="Gill Sans"/>
                <a:cs typeface="Gill Sans"/>
              </a:rPr>
              <a:t>The model </a:t>
            </a:r>
            <a:r>
              <a:rPr lang="en-US" dirty="0" smtClean="0">
                <a:latin typeface="Gill Sans"/>
                <a:cs typeface="Gill Sans"/>
              </a:rPr>
              <a:t>becomes a superset accommodating  all vendors’ terminology. </a:t>
            </a:r>
            <a:endParaRPr lang="en-US" dirty="0" smtClean="0">
              <a:latin typeface="Gill Sans"/>
              <a:cs typeface="Gill Sans"/>
            </a:endParaRPr>
          </a:p>
          <a:p>
            <a:endParaRPr lang="en-US" dirty="0">
              <a:latin typeface="Gill Sans"/>
              <a:cs typeface="Gill Sans"/>
            </a:endParaRPr>
          </a:p>
          <a:p>
            <a:r>
              <a:rPr lang="en-US" b="1" i="1" u="sng" dirty="0" smtClean="0">
                <a:latin typeface="Gill Sans"/>
                <a:cs typeface="Gill Sans"/>
              </a:rPr>
              <a:t>Implementation</a:t>
            </a:r>
            <a:r>
              <a:rPr lang="en-US" dirty="0" smtClean="0">
                <a:latin typeface="Gill Sans"/>
                <a:cs typeface="Gill Sans"/>
              </a:rPr>
              <a:t>:</a:t>
            </a:r>
          </a:p>
          <a:p>
            <a:pPr marL="285750" indent="-285750">
              <a:buFont typeface="Arial"/>
              <a:buChar char="•"/>
            </a:pPr>
            <a:r>
              <a:rPr lang="en-US" dirty="0" smtClean="0">
                <a:latin typeface="Gill Sans"/>
                <a:cs typeface="Gill Sans"/>
              </a:rPr>
              <a:t>VA nursing </a:t>
            </a:r>
            <a:r>
              <a:rPr lang="en-US" dirty="0" smtClean="0">
                <a:latin typeface="Gill Sans"/>
                <a:cs typeface="Gill Sans"/>
              </a:rPr>
              <a:t>full-time for </a:t>
            </a:r>
            <a:r>
              <a:rPr lang="en-US" dirty="0" smtClean="0">
                <a:latin typeface="Gill Sans"/>
                <a:cs typeface="Gill Sans"/>
              </a:rPr>
              <a:t>two years </a:t>
            </a:r>
            <a:r>
              <a:rPr lang="en-US" dirty="0" smtClean="0">
                <a:latin typeface="Gill Sans"/>
                <a:cs typeface="Gill Sans"/>
              </a:rPr>
              <a:t>created an </a:t>
            </a:r>
            <a:r>
              <a:rPr lang="en-US" dirty="0" smtClean="0">
                <a:latin typeface="Gill Sans"/>
                <a:cs typeface="Gill Sans"/>
              </a:rPr>
              <a:t>initial terminology.</a:t>
            </a:r>
          </a:p>
          <a:p>
            <a:pPr marL="285750" indent="-285750">
              <a:buFont typeface="Arial"/>
              <a:buChar char="•"/>
            </a:pPr>
            <a:r>
              <a:rPr lang="en-US" dirty="0" smtClean="0">
                <a:latin typeface="Gill Sans"/>
                <a:cs typeface="Gill Sans"/>
              </a:rPr>
              <a:t>VA committee met weekly </a:t>
            </a:r>
            <a:r>
              <a:rPr lang="en-US" dirty="0" smtClean="0">
                <a:latin typeface="Gill Sans"/>
                <a:cs typeface="Gill Sans"/>
              </a:rPr>
              <a:t>over </a:t>
            </a:r>
            <a:r>
              <a:rPr lang="en-US" dirty="0" smtClean="0">
                <a:latin typeface="Gill Sans"/>
                <a:cs typeface="Gill Sans"/>
              </a:rPr>
              <a:t>five years to supplement the terminology.   A brainstorming tool (Mindmap) was used to capture all terms.</a:t>
            </a:r>
          </a:p>
          <a:p>
            <a:pPr marL="285750" indent="-285750">
              <a:buFont typeface="Arial"/>
              <a:buChar char="•"/>
            </a:pPr>
            <a:r>
              <a:rPr lang="en-US" dirty="0" smtClean="0">
                <a:latin typeface="Gill Sans"/>
                <a:cs typeface="Gill Sans"/>
              </a:rPr>
              <a:t>Each </a:t>
            </a:r>
            <a:r>
              <a:rPr lang="en-US" dirty="0">
                <a:latin typeface="Gill Sans"/>
                <a:cs typeface="Gill Sans"/>
              </a:rPr>
              <a:t>vendor independently </a:t>
            </a:r>
            <a:r>
              <a:rPr lang="en-US" dirty="0" smtClean="0">
                <a:latin typeface="Gill Sans"/>
                <a:cs typeface="Gill Sans"/>
              </a:rPr>
              <a:t>maps their </a:t>
            </a:r>
            <a:r>
              <a:rPr lang="en-US" dirty="0">
                <a:latin typeface="Gill Sans"/>
                <a:cs typeface="Gill Sans"/>
              </a:rPr>
              <a:t>own terminology to </a:t>
            </a:r>
            <a:r>
              <a:rPr lang="en-US" dirty="0" smtClean="0">
                <a:latin typeface="Gill Sans"/>
                <a:cs typeface="Gill Sans"/>
              </a:rPr>
              <a:t>superset.   Vendors </a:t>
            </a:r>
            <a:r>
              <a:rPr lang="en-US" dirty="0">
                <a:latin typeface="Gill Sans"/>
                <a:cs typeface="Gill Sans"/>
              </a:rPr>
              <a:t>do not expose </a:t>
            </a:r>
            <a:r>
              <a:rPr lang="en-US" dirty="0" smtClean="0">
                <a:latin typeface="Gill Sans"/>
                <a:cs typeface="Gill Sans"/>
              </a:rPr>
              <a:t>or involve VA with their terminologies directly. </a:t>
            </a:r>
          </a:p>
          <a:p>
            <a:pPr marL="285750" indent="-285750">
              <a:buFont typeface="Arial"/>
              <a:buChar char="•"/>
            </a:pPr>
            <a:r>
              <a:rPr lang="en-US" dirty="0" smtClean="0">
                <a:latin typeface="Gill Sans"/>
                <a:cs typeface="Gill Sans"/>
              </a:rPr>
              <a:t>Vendors supplement </a:t>
            </a:r>
            <a:r>
              <a:rPr lang="en-US" dirty="0">
                <a:latin typeface="Gill Sans"/>
                <a:cs typeface="Gill Sans"/>
              </a:rPr>
              <a:t>the terminology with their own system’s terms if no mapping was available for their specific vocabulary</a:t>
            </a:r>
            <a:r>
              <a:rPr lang="en-US" dirty="0" smtClean="0">
                <a:latin typeface="Gill Sans"/>
                <a:cs typeface="Gill Sans"/>
              </a:rPr>
              <a:t>.  No </a:t>
            </a:r>
            <a:r>
              <a:rPr lang="en-US" dirty="0">
                <a:latin typeface="Gill Sans"/>
                <a:cs typeface="Gill Sans"/>
              </a:rPr>
              <a:t>inter-vendor collaboration to enforce concept convergence </a:t>
            </a:r>
            <a:r>
              <a:rPr lang="en-US" dirty="0" smtClean="0">
                <a:latin typeface="Gill Sans"/>
                <a:cs typeface="Gill Sans"/>
              </a:rPr>
              <a:t>is required.</a:t>
            </a:r>
            <a:endParaRPr lang="en-US" dirty="0" smtClean="0">
              <a:latin typeface="Gill Sans"/>
              <a:cs typeface="Gill Sans"/>
            </a:endParaRPr>
          </a:p>
          <a:p>
            <a:pPr marL="285750" indent="-285750">
              <a:buFont typeface="Arial"/>
              <a:buChar char="•"/>
            </a:pPr>
            <a:endParaRPr lang="en-US" b="1" i="1" u="sng" dirty="0">
              <a:latin typeface="Gill Sans"/>
              <a:cs typeface="Gill Sans"/>
            </a:endParaRPr>
          </a:p>
          <a:p>
            <a:r>
              <a:rPr lang="en-US" b="1" i="1" u="sng" dirty="0" smtClean="0">
                <a:latin typeface="Gill Sans"/>
                <a:cs typeface="Gill Sans"/>
              </a:rPr>
              <a:t>Status:</a:t>
            </a:r>
            <a:endParaRPr lang="en-US" b="1" i="1" u="sng" dirty="0">
              <a:latin typeface="Gill Sans"/>
              <a:cs typeface="Gill Sans"/>
            </a:endParaRPr>
          </a:p>
          <a:p>
            <a:pPr marL="285750" indent="-285750">
              <a:buFont typeface="Arial"/>
              <a:buChar char="•"/>
            </a:pPr>
            <a:r>
              <a:rPr lang="en-US" dirty="0" smtClean="0">
                <a:latin typeface="Gill Sans"/>
                <a:cs typeface="Gill Sans"/>
              </a:rPr>
              <a:t>The terminology has grown steadily since its inception.</a:t>
            </a:r>
          </a:p>
          <a:p>
            <a:pPr marL="285750" indent="-285750">
              <a:buFont typeface="Arial"/>
              <a:buChar char="•"/>
            </a:pPr>
            <a:r>
              <a:rPr lang="en-US" dirty="0" smtClean="0">
                <a:latin typeface="Gill Sans"/>
                <a:cs typeface="Gill Sans"/>
              </a:rPr>
              <a:t>Terminology </a:t>
            </a:r>
            <a:r>
              <a:rPr lang="en-US" dirty="0" smtClean="0">
                <a:latin typeface="Gill Sans"/>
                <a:cs typeface="Gill Sans"/>
              </a:rPr>
              <a:t>has grown to over </a:t>
            </a:r>
            <a:r>
              <a:rPr lang="en-US" dirty="0" smtClean="0">
                <a:latin typeface="Gill Sans"/>
                <a:cs typeface="Gill Sans"/>
              </a:rPr>
              <a:t>36,082 terms </a:t>
            </a:r>
            <a:r>
              <a:rPr lang="en-US" dirty="0" smtClean="0">
                <a:latin typeface="Gill Sans"/>
                <a:cs typeface="Gill Sans"/>
              </a:rPr>
              <a:t>as of August 2015</a:t>
            </a:r>
            <a:r>
              <a:rPr lang="en-US" dirty="0" smtClean="0">
                <a:latin typeface="Gill Sans"/>
                <a:cs typeface="Gill Sans"/>
              </a:rPr>
              <a:t>.</a:t>
            </a:r>
          </a:p>
        </p:txBody>
      </p:sp>
    </p:spTree>
    <p:extLst>
      <p:ext uri="{BB962C8B-B14F-4D97-AF65-F5344CB8AC3E}">
        <p14:creationId xmlns:p14="http://schemas.microsoft.com/office/powerpoint/2010/main" val="302854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graphicFrame>
        <p:nvGraphicFramePr>
          <p:cNvPr id="3" name="Table 2"/>
          <p:cNvGraphicFramePr>
            <a:graphicFrameLocks noGrp="1"/>
          </p:cNvGraphicFramePr>
          <p:nvPr>
            <p:extLst>
              <p:ext uri="{D42A27DB-BD31-4B8C-83A1-F6EECF244321}">
                <p14:modId xmlns:p14="http://schemas.microsoft.com/office/powerpoint/2010/main" val="2144311591"/>
              </p:ext>
            </p:extLst>
          </p:nvPr>
        </p:nvGraphicFramePr>
        <p:xfrm>
          <a:off x="1860439" y="1948647"/>
          <a:ext cx="5367620" cy="3281333"/>
        </p:xfrm>
        <a:graphic>
          <a:graphicData uri="http://schemas.openxmlformats.org/drawingml/2006/table">
            <a:tbl>
              <a:tblPr firstRow="1" bandRow="1">
                <a:tableStyleId>{3B4B98B0-60AC-42C2-AFA5-B58CD77FA1E5}</a:tableStyleId>
              </a:tblPr>
              <a:tblGrid>
                <a:gridCol w="1738160"/>
                <a:gridCol w="2048640"/>
                <a:gridCol w="1580820"/>
              </a:tblGrid>
              <a:tr h="439072">
                <a:tc>
                  <a:txBody>
                    <a:bodyPr/>
                    <a:lstStyle/>
                    <a:p>
                      <a:r>
                        <a:rPr lang="en-US" dirty="0" smtClean="0"/>
                        <a:t>Domain</a:t>
                      </a:r>
                      <a:endParaRPr lang="en-US" dirty="0"/>
                    </a:p>
                  </a:txBody>
                  <a:tcPr/>
                </a:tc>
                <a:tc>
                  <a:txBody>
                    <a:bodyPr/>
                    <a:lstStyle/>
                    <a:p>
                      <a:r>
                        <a:rPr lang="en-US" dirty="0" smtClean="0"/>
                        <a:t>Vocabulary</a:t>
                      </a:r>
                      <a:endParaRPr lang="en-US" dirty="0"/>
                    </a:p>
                  </a:txBody>
                  <a:tcPr/>
                </a:tc>
                <a:tc>
                  <a:txBody>
                    <a:bodyPr/>
                    <a:lstStyle/>
                    <a:p>
                      <a:r>
                        <a:rPr lang="en-US" dirty="0" smtClean="0"/>
                        <a:t># Terms</a:t>
                      </a:r>
                      <a:endParaRPr lang="en-US" dirty="0"/>
                    </a:p>
                  </a:txBody>
                  <a:tcPr/>
                </a:tc>
              </a:tr>
              <a:tr h="887487">
                <a:tc>
                  <a:txBody>
                    <a:bodyPr/>
                    <a:lstStyle/>
                    <a:p>
                      <a:r>
                        <a:rPr lang="en-US" dirty="0" smtClean="0"/>
                        <a:t>IntraOp Care</a:t>
                      </a:r>
                      <a:endParaRPr lang="en-US" dirty="0"/>
                    </a:p>
                  </a:txBody>
                  <a:tcPr/>
                </a:tc>
                <a:tc>
                  <a:txBody>
                    <a:bodyPr/>
                    <a:lstStyle/>
                    <a:p>
                      <a:r>
                        <a:rPr lang="en-US" dirty="0" smtClean="0"/>
                        <a:t>ARK 1.7</a:t>
                      </a:r>
                      <a:endParaRPr lang="en-US" dirty="0"/>
                    </a:p>
                  </a:txBody>
                  <a:tcPr/>
                </a:tc>
                <a:tc>
                  <a:txBody>
                    <a:bodyPr/>
                    <a:lstStyle/>
                    <a:p>
                      <a:r>
                        <a:rPr lang="en-US" dirty="0" smtClean="0"/>
                        <a:t>6753</a:t>
                      </a:r>
                      <a:endParaRPr lang="en-US" dirty="0"/>
                    </a:p>
                  </a:txBody>
                  <a:tcPr/>
                </a:tc>
              </a:tr>
              <a:tr h="439072">
                <a:tc>
                  <a:txBody>
                    <a:bodyPr/>
                    <a:lstStyle/>
                    <a:p>
                      <a:r>
                        <a:rPr lang="en-US" dirty="0" smtClean="0"/>
                        <a:t>PostOp</a:t>
                      </a:r>
                      <a:r>
                        <a:rPr lang="en-US" baseline="0" dirty="0" smtClean="0"/>
                        <a:t> Care</a:t>
                      </a:r>
                      <a:endParaRPr lang="en-US" dirty="0"/>
                    </a:p>
                  </a:txBody>
                  <a:tcPr/>
                </a:tc>
                <a:tc>
                  <a:txBody>
                    <a:bodyPr/>
                    <a:lstStyle/>
                    <a:p>
                      <a:r>
                        <a:rPr lang="en-US" dirty="0" smtClean="0"/>
                        <a:t>PACU v1.7</a:t>
                      </a:r>
                      <a:endParaRPr lang="en-US" dirty="0"/>
                    </a:p>
                  </a:txBody>
                  <a:tcPr/>
                </a:tc>
                <a:tc>
                  <a:txBody>
                    <a:bodyPr/>
                    <a:lstStyle/>
                    <a:p>
                      <a:r>
                        <a:rPr lang="en-US" dirty="0" smtClean="0"/>
                        <a:t>8958</a:t>
                      </a:r>
                      <a:endParaRPr lang="en-US" dirty="0"/>
                    </a:p>
                  </a:txBody>
                  <a:tcPr/>
                </a:tc>
              </a:tr>
              <a:tr h="757851">
                <a:tc>
                  <a:txBody>
                    <a:bodyPr/>
                    <a:lstStyle/>
                    <a:p>
                      <a:r>
                        <a:rPr lang="en-US" dirty="0" smtClean="0"/>
                        <a:t>Critical Care</a:t>
                      </a:r>
                      <a:endParaRPr lang="en-US" dirty="0"/>
                    </a:p>
                  </a:txBody>
                  <a:tcPr/>
                </a:tc>
                <a:tc>
                  <a:txBody>
                    <a:bodyPr/>
                    <a:lstStyle/>
                    <a:p>
                      <a:r>
                        <a:rPr lang="en-US" dirty="0" smtClean="0"/>
                        <a:t>ICU v1.7</a:t>
                      </a:r>
                      <a:endParaRPr lang="en-US" dirty="0"/>
                    </a:p>
                  </a:txBody>
                  <a:tcPr/>
                </a:tc>
                <a:tc>
                  <a:txBody>
                    <a:bodyPr/>
                    <a:lstStyle/>
                    <a:p>
                      <a:r>
                        <a:rPr lang="en-US" dirty="0" smtClean="0"/>
                        <a:t>20371</a:t>
                      </a:r>
                      <a:endParaRPr lang="en-US" dirty="0"/>
                    </a:p>
                  </a:txBody>
                  <a:tcPr/>
                </a:tc>
              </a:tr>
              <a:tr h="757851">
                <a:tc>
                  <a:txBody>
                    <a:bodyPr/>
                    <a:lstStyle/>
                    <a:p>
                      <a:r>
                        <a:rPr lang="en-US" dirty="0" smtClean="0"/>
                        <a:t>TOTAL</a:t>
                      </a:r>
                      <a:endParaRPr lang="en-US" dirty="0"/>
                    </a:p>
                  </a:txBody>
                  <a:tcPr/>
                </a:tc>
                <a:tc>
                  <a:txBody>
                    <a:bodyPr/>
                    <a:lstStyle/>
                    <a:p>
                      <a:endParaRPr lang="en-US" dirty="0"/>
                    </a:p>
                  </a:txBody>
                  <a:tcPr/>
                </a:tc>
                <a:tc>
                  <a:txBody>
                    <a:bodyPr/>
                    <a:lstStyle/>
                    <a:p>
                      <a:r>
                        <a:rPr lang="en-US" dirty="0" smtClean="0"/>
                        <a:t>36,082</a:t>
                      </a:r>
                      <a:endParaRPr lang="en-US" dirty="0"/>
                    </a:p>
                  </a:txBody>
                  <a:tcPr/>
                </a:tc>
              </a:tr>
            </a:tbl>
          </a:graphicData>
        </a:graphic>
      </p:graphicFrame>
      <p:sp>
        <p:nvSpPr>
          <p:cNvPr id="7" name="Subtitle 2"/>
          <p:cNvSpPr txBox="1">
            <a:spLocks/>
          </p:cNvSpPr>
          <p:nvPr/>
        </p:nvSpPr>
        <p:spPr>
          <a:xfrm>
            <a:off x="793786" y="210590"/>
            <a:ext cx="7364172" cy="69662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CIS/ARK:  </a:t>
            </a:r>
            <a:r>
              <a:rPr lang="en-US" dirty="0" smtClean="0">
                <a:latin typeface="Gill Sans"/>
                <a:cs typeface="Gill Sans"/>
              </a:rPr>
              <a:t>Superset </a:t>
            </a:r>
            <a:r>
              <a:rPr lang="en-US" dirty="0" smtClean="0">
                <a:latin typeface="Gill Sans"/>
                <a:cs typeface="Gill Sans"/>
              </a:rPr>
              <a:t>Terminology</a:t>
            </a:r>
            <a:endParaRPr lang="en-US" dirty="0" smtClean="0">
              <a:latin typeface="Gill Sans"/>
              <a:cs typeface="Gill Sans"/>
            </a:endParaRPr>
          </a:p>
        </p:txBody>
      </p:sp>
    </p:spTree>
    <p:extLst>
      <p:ext uri="{BB962C8B-B14F-4D97-AF65-F5344CB8AC3E}">
        <p14:creationId xmlns:p14="http://schemas.microsoft.com/office/powerpoint/2010/main" val="149362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Current  ARK Summary</a:t>
            </a:r>
            <a:endParaRPr lang="en-US" dirty="0" smtClean="0">
              <a:latin typeface="Gill Sans"/>
              <a:cs typeface="Gill Sans"/>
            </a:endParaRPr>
          </a:p>
        </p:txBody>
      </p:sp>
      <p:graphicFrame>
        <p:nvGraphicFramePr>
          <p:cNvPr id="3" name="Table 2"/>
          <p:cNvGraphicFramePr>
            <a:graphicFrameLocks noGrp="1"/>
          </p:cNvGraphicFramePr>
          <p:nvPr>
            <p:extLst>
              <p:ext uri="{D42A27DB-BD31-4B8C-83A1-F6EECF244321}">
                <p14:modId xmlns:p14="http://schemas.microsoft.com/office/powerpoint/2010/main" val="198903722"/>
              </p:ext>
            </p:extLst>
          </p:nvPr>
        </p:nvGraphicFramePr>
        <p:xfrm>
          <a:off x="849671" y="2148012"/>
          <a:ext cx="7608529" cy="3383279"/>
        </p:xfrm>
        <a:graphic>
          <a:graphicData uri="http://schemas.openxmlformats.org/drawingml/2006/table">
            <a:tbl>
              <a:tblPr firstRow="1" bandRow="1">
                <a:tableStyleId>{3B4B98B0-60AC-42C2-AFA5-B58CD77FA1E5}</a:tableStyleId>
              </a:tblPr>
              <a:tblGrid>
                <a:gridCol w="1738160"/>
                <a:gridCol w="2048640"/>
                <a:gridCol w="1580820"/>
                <a:gridCol w="2240909"/>
              </a:tblGrid>
              <a:tr h="439072">
                <a:tc>
                  <a:txBody>
                    <a:bodyPr/>
                    <a:lstStyle/>
                    <a:p>
                      <a:r>
                        <a:rPr lang="en-US" dirty="0" smtClean="0"/>
                        <a:t>Definition</a:t>
                      </a:r>
                      <a:endParaRPr lang="en-US" dirty="0"/>
                    </a:p>
                  </a:txBody>
                  <a:tcPr/>
                </a:tc>
                <a:tc>
                  <a:txBody>
                    <a:bodyPr/>
                    <a:lstStyle/>
                    <a:p>
                      <a:r>
                        <a:rPr lang="en-US" dirty="0" smtClean="0"/>
                        <a:t>Examples of terms (#</a:t>
                      </a:r>
                      <a:r>
                        <a:rPr lang="en-US" baseline="0" dirty="0" smtClean="0"/>
                        <a:t> </a:t>
                      </a:r>
                      <a:r>
                        <a:rPr lang="en-US" dirty="0" smtClean="0"/>
                        <a:t>definitions)</a:t>
                      </a:r>
                      <a:endParaRPr lang="en-US" dirty="0"/>
                    </a:p>
                  </a:txBody>
                  <a:tcPr/>
                </a:tc>
                <a:tc>
                  <a:txBody>
                    <a:bodyPr/>
                    <a:lstStyle/>
                    <a:p>
                      <a:r>
                        <a:rPr lang="en-US" dirty="0" smtClean="0"/>
                        <a:t>Effect</a:t>
                      </a:r>
                      <a:r>
                        <a:rPr lang="en-US" baseline="0" dirty="0" smtClean="0"/>
                        <a:t> on mapping</a:t>
                      </a:r>
                      <a:endParaRPr lang="en-US" dirty="0"/>
                    </a:p>
                  </a:txBody>
                  <a:tcPr/>
                </a:tc>
                <a:tc>
                  <a:txBody>
                    <a:bodyPr/>
                    <a:lstStyle/>
                    <a:p>
                      <a:r>
                        <a:rPr lang="en-US" dirty="0" smtClean="0"/>
                        <a:t>Effect on </a:t>
                      </a:r>
                    </a:p>
                    <a:p>
                      <a:r>
                        <a:rPr lang="en-US" dirty="0" smtClean="0"/>
                        <a:t>information content</a:t>
                      </a:r>
                      <a:endParaRPr lang="en-US" dirty="0"/>
                    </a:p>
                  </a:txBody>
                  <a:tcPr/>
                </a:tc>
              </a:tr>
              <a:tr h="887487">
                <a:tc>
                  <a:txBody>
                    <a:bodyPr/>
                    <a:lstStyle/>
                    <a:p>
                      <a:r>
                        <a:rPr lang="en-US" dirty="0" smtClean="0"/>
                        <a:t>Over-definition</a:t>
                      </a:r>
                      <a:endParaRPr lang="en-US" dirty="0"/>
                    </a:p>
                  </a:txBody>
                  <a:tcPr/>
                </a:tc>
                <a:tc>
                  <a:txBody>
                    <a:bodyPr/>
                    <a:lstStyle/>
                    <a:p>
                      <a:r>
                        <a:rPr lang="en-US" dirty="0" smtClean="0"/>
                        <a:t>Peripheral IV (880)</a:t>
                      </a:r>
                    </a:p>
                    <a:p>
                      <a:r>
                        <a:rPr lang="en-US" dirty="0" smtClean="0"/>
                        <a:t>Arterial</a:t>
                      </a:r>
                      <a:r>
                        <a:rPr lang="en-US" baseline="0" dirty="0" smtClean="0"/>
                        <a:t> line (617</a:t>
                      </a:r>
                      <a:r>
                        <a:rPr lang="en-US" dirty="0" smtClean="0"/>
                        <a:t>)</a:t>
                      </a:r>
                      <a:endParaRPr lang="en-US" dirty="0"/>
                    </a:p>
                  </a:txBody>
                  <a:tcPr/>
                </a:tc>
                <a:tc>
                  <a:txBody>
                    <a:bodyPr/>
                    <a:lstStyle/>
                    <a:p>
                      <a:r>
                        <a:rPr lang="en-US" b="1" dirty="0" smtClean="0">
                          <a:solidFill>
                            <a:srgbClr val="FF0000"/>
                          </a:solidFill>
                        </a:rPr>
                        <a:t>One-to-many</a:t>
                      </a:r>
                    </a:p>
                    <a:p>
                      <a:r>
                        <a:rPr lang="en-US" dirty="0" smtClean="0"/>
                        <a:t>(unpredictable and</a:t>
                      </a:r>
                      <a:r>
                        <a:rPr lang="en-US" baseline="0" dirty="0" smtClean="0"/>
                        <a:t> variable)</a:t>
                      </a:r>
                      <a:endParaRPr lang="en-US" dirty="0"/>
                    </a:p>
                  </a:txBody>
                  <a:tcPr/>
                </a:tc>
                <a:tc>
                  <a:txBody>
                    <a:bodyPr/>
                    <a:lstStyle/>
                    <a:p>
                      <a:r>
                        <a:rPr lang="en-US" dirty="0" smtClean="0"/>
                        <a:t>Redundant,</a:t>
                      </a:r>
                      <a:r>
                        <a:rPr lang="en-US" baseline="0" dirty="0" smtClean="0"/>
                        <a:t> unnecessary information</a:t>
                      </a:r>
                      <a:endParaRPr lang="en-US" dirty="0"/>
                    </a:p>
                  </a:txBody>
                  <a:tcPr/>
                </a:tc>
              </a:tr>
              <a:tr h="439072">
                <a:tc>
                  <a:txBody>
                    <a:bodyPr/>
                    <a:lstStyle/>
                    <a:p>
                      <a:r>
                        <a:rPr lang="en-US" dirty="0" smtClean="0"/>
                        <a:t>Under-definition</a:t>
                      </a:r>
                      <a:endParaRPr lang="en-US" dirty="0"/>
                    </a:p>
                  </a:txBody>
                  <a:tcPr/>
                </a:tc>
                <a:tc>
                  <a:txBody>
                    <a:bodyPr/>
                    <a:lstStyle/>
                    <a:p>
                      <a:r>
                        <a:rPr lang="en-US" dirty="0" smtClean="0"/>
                        <a:t>EKG: (1)</a:t>
                      </a:r>
                      <a:endParaRPr lang="en-US" dirty="0"/>
                    </a:p>
                  </a:txBody>
                  <a:tcPr/>
                </a:tc>
                <a:tc>
                  <a:txBody>
                    <a:bodyPr/>
                    <a:lstStyle/>
                    <a:p>
                      <a:r>
                        <a:rPr lang="en-US" b="1" dirty="0" smtClean="0">
                          <a:solidFill>
                            <a:srgbClr val="FF0000"/>
                          </a:solidFill>
                        </a:rPr>
                        <a:t>Many-to-one</a:t>
                      </a:r>
                      <a:endParaRPr lang="en-US" b="1" dirty="0">
                        <a:solidFill>
                          <a:srgbClr val="FF0000"/>
                        </a:solidFill>
                      </a:endParaRPr>
                    </a:p>
                  </a:txBody>
                  <a:tcPr/>
                </a:tc>
                <a:tc>
                  <a:txBody>
                    <a:bodyPr/>
                    <a:lstStyle/>
                    <a:p>
                      <a:r>
                        <a:rPr lang="en-US" dirty="0" smtClean="0"/>
                        <a:t>Loss</a:t>
                      </a:r>
                      <a:r>
                        <a:rPr lang="en-US" baseline="0" dirty="0" smtClean="0"/>
                        <a:t> </a:t>
                      </a:r>
                      <a:r>
                        <a:rPr lang="en-US" dirty="0" smtClean="0"/>
                        <a:t>of  all</a:t>
                      </a:r>
                      <a:r>
                        <a:rPr lang="en-US" baseline="0" dirty="0" smtClean="0"/>
                        <a:t> </a:t>
                      </a:r>
                      <a:r>
                        <a:rPr lang="en-US" dirty="0" smtClean="0"/>
                        <a:t>meaning and context</a:t>
                      </a:r>
                      <a:endParaRPr lang="en-US" dirty="0"/>
                    </a:p>
                  </a:txBody>
                  <a:tcPr/>
                </a:tc>
              </a:tr>
              <a:tr h="757851">
                <a:tc>
                  <a:txBody>
                    <a:bodyPr/>
                    <a:lstStyle/>
                    <a:p>
                      <a:r>
                        <a:rPr lang="en-US" dirty="0" smtClean="0"/>
                        <a:t>No definition</a:t>
                      </a:r>
                      <a:endParaRPr lang="en-US" dirty="0"/>
                    </a:p>
                  </a:txBody>
                  <a:tcPr/>
                </a:tc>
                <a:tc>
                  <a:txBody>
                    <a:bodyPr/>
                    <a:lstStyle/>
                    <a:p>
                      <a:r>
                        <a:rPr lang="en-US" dirty="0" smtClean="0"/>
                        <a:t>Vitals  (0)</a:t>
                      </a:r>
                    </a:p>
                    <a:p>
                      <a:r>
                        <a:rPr lang="en-US" dirty="0" smtClean="0"/>
                        <a:t>Medications (0)</a:t>
                      </a:r>
                      <a:endParaRPr lang="en-US" dirty="0"/>
                    </a:p>
                  </a:txBody>
                  <a:tcPr/>
                </a:tc>
                <a:tc>
                  <a:txBody>
                    <a:bodyPr/>
                    <a:lstStyle/>
                    <a:p>
                      <a:r>
                        <a:rPr lang="en-US" b="1" dirty="0" smtClean="0">
                          <a:solidFill>
                            <a:srgbClr val="FF0000"/>
                          </a:solidFill>
                        </a:rPr>
                        <a:t>Many-to-none</a:t>
                      </a:r>
                    </a:p>
                    <a:p>
                      <a:r>
                        <a:rPr lang="en-US" dirty="0" smtClean="0"/>
                        <a:t>(no mapping)</a:t>
                      </a:r>
                      <a:endParaRPr lang="en-US" dirty="0"/>
                    </a:p>
                  </a:txBody>
                  <a:tcPr/>
                </a:tc>
                <a:tc>
                  <a:txBody>
                    <a:bodyPr/>
                    <a:lstStyle/>
                    <a:p>
                      <a:r>
                        <a:rPr lang="en-US" baseline="0" dirty="0" smtClean="0"/>
                        <a:t>N</a:t>
                      </a:r>
                      <a:r>
                        <a:rPr lang="en-US" dirty="0" smtClean="0"/>
                        <a:t>o information carrying capacity. Complete loss of data. </a:t>
                      </a:r>
                      <a:endParaRPr lang="en-US" dirty="0"/>
                    </a:p>
                  </a:txBody>
                  <a:tcPr/>
                </a:tc>
              </a:tr>
            </a:tbl>
          </a:graphicData>
        </a:graphic>
      </p:graphicFrame>
      <p:sp>
        <p:nvSpPr>
          <p:cNvPr id="4" name="TextBox 3"/>
          <p:cNvSpPr txBox="1"/>
          <p:nvPr/>
        </p:nvSpPr>
        <p:spPr>
          <a:xfrm>
            <a:off x="993360" y="5814856"/>
            <a:ext cx="7464839" cy="646331"/>
          </a:xfrm>
          <a:prstGeom prst="rect">
            <a:avLst/>
          </a:prstGeom>
          <a:noFill/>
        </p:spPr>
        <p:txBody>
          <a:bodyPr wrap="square" rtlCol="0">
            <a:spAutoFit/>
          </a:bodyPr>
          <a:lstStyle/>
          <a:p>
            <a:r>
              <a:rPr lang="en-US" i="1" dirty="0" smtClean="0">
                <a:solidFill>
                  <a:srgbClr val="0000FF"/>
                </a:solidFill>
              </a:rPr>
              <a:t>To be useful, a terminology should have clear, well defined, unambiguous, </a:t>
            </a:r>
            <a:r>
              <a:rPr lang="en-US" b="1" i="1" dirty="0" smtClean="0">
                <a:solidFill>
                  <a:srgbClr val="0000FF"/>
                </a:solidFill>
              </a:rPr>
              <a:t>one-to-one mapping </a:t>
            </a:r>
            <a:r>
              <a:rPr lang="en-US" i="1" dirty="0" smtClean="0">
                <a:solidFill>
                  <a:srgbClr val="0000FF"/>
                </a:solidFill>
              </a:rPr>
              <a:t>between terms for all stakeholders of the terminology.</a:t>
            </a:r>
            <a:endParaRPr lang="en-US" i="1" dirty="0">
              <a:solidFill>
                <a:srgbClr val="0000FF"/>
              </a:solidFill>
            </a:endParaRPr>
          </a:p>
        </p:txBody>
      </p:sp>
      <p:sp>
        <p:nvSpPr>
          <p:cNvPr id="7" name="TextBox 6"/>
          <p:cNvSpPr txBox="1"/>
          <p:nvPr/>
        </p:nvSpPr>
        <p:spPr>
          <a:xfrm>
            <a:off x="1009527" y="983303"/>
            <a:ext cx="7448673" cy="923330"/>
          </a:xfrm>
          <a:prstGeom prst="rect">
            <a:avLst/>
          </a:prstGeom>
          <a:noFill/>
        </p:spPr>
        <p:txBody>
          <a:bodyPr wrap="square" rtlCol="0">
            <a:spAutoFit/>
          </a:bodyPr>
          <a:lstStyle/>
          <a:p>
            <a:r>
              <a:rPr lang="en-US" dirty="0" smtClean="0"/>
              <a:t>Of the total 6753 terms defined for ARK, 5901 are for anesthesia technique.</a:t>
            </a:r>
          </a:p>
          <a:p>
            <a:r>
              <a:rPr lang="en-US" dirty="0" smtClean="0"/>
              <a:t>Of these, most of them define procedures such as line placement.  However some terms remain under- or un-defined.   </a:t>
            </a:r>
            <a:endParaRPr lang="en-US" dirty="0"/>
          </a:p>
        </p:txBody>
      </p:sp>
    </p:spTree>
    <p:extLst>
      <p:ext uri="{BB962C8B-B14F-4D97-AF65-F5344CB8AC3E}">
        <p14:creationId xmlns:p14="http://schemas.microsoft.com/office/powerpoint/2010/main" val="29486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074" y="1090329"/>
            <a:ext cx="6839626" cy="4109709"/>
          </a:xfrm>
        </p:spPr>
        <p:txBody>
          <a:bodyPr>
            <a:normAutofit/>
          </a:bodyPr>
          <a:lstStyle/>
          <a:p>
            <a:pPr algn="l"/>
            <a:r>
              <a:rPr lang="en-US" sz="3600" b="1" i="1" dirty="0" smtClean="0">
                <a:solidFill>
                  <a:schemeClr val="tx1">
                    <a:lumMod val="50000"/>
                    <a:lumOff val="50000"/>
                  </a:schemeClr>
                </a:solidFill>
                <a:latin typeface="Gill Sans"/>
                <a:cs typeface="Gill Sans"/>
              </a:rPr>
              <a:t>Integration </a:t>
            </a:r>
            <a:r>
              <a:rPr lang="en-US" sz="3600" b="1" i="1" dirty="0" smtClean="0">
                <a:solidFill>
                  <a:schemeClr val="tx1">
                    <a:lumMod val="50000"/>
                    <a:lumOff val="50000"/>
                  </a:schemeClr>
                </a:solidFill>
                <a:latin typeface="Gill Sans"/>
                <a:cs typeface="Gill Sans"/>
              </a:rPr>
              <a:t>Model </a:t>
            </a:r>
            <a:r>
              <a:rPr lang="en-US" sz="3600" b="1" i="1" dirty="0" smtClean="0">
                <a:solidFill>
                  <a:schemeClr val="tx1">
                    <a:lumMod val="50000"/>
                    <a:lumOff val="50000"/>
                  </a:schemeClr>
                </a:solidFill>
                <a:latin typeface="Gill Sans"/>
                <a:cs typeface="Gill Sans"/>
              </a:rPr>
              <a:t>IV</a:t>
            </a:r>
            <a:r>
              <a:rPr lang="en-US" sz="3600" b="1" i="1" dirty="0" smtClean="0">
                <a:solidFill>
                  <a:schemeClr val="tx1">
                    <a:lumMod val="50000"/>
                    <a:lumOff val="50000"/>
                  </a:schemeClr>
                </a:solidFill>
                <a:latin typeface="Gill Sans"/>
                <a:cs typeface="Gill Sans"/>
              </a:rPr>
              <a:t>:</a:t>
            </a:r>
            <a:r>
              <a:rPr lang="en-US" sz="3600" b="1" i="1" dirty="0" smtClean="0">
                <a:solidFill>
                  <a:schemeClr val="tx1">
                    <a:lumMod val="50000"/>
                    <a:lumOff val="50000"/>
                  </a:schemeClr>
                </a:solidFill>
                <a:latin typeface="Gill Sans"/>
                <a:cs typeface="Gill Sans"/>
              </a:rPr>
              <a:t/>
            </a:r>
            <a:br>
              <a:rPr lang="en-US" sz="3600" b="1" i="1" dirty="0" smtClean="0">
                <a:solidFill>
                  <a:schemeClr val="tx1">
                    <a:lumMod val="50000"/>
                    <a:lumOff val="50000"/>
                  </a:schemeClr>
                </a:solidFill>
                <a:latin typeface="Gill Sans"/>
                <a:cs typeface="Gill Sans"/>
              </a:rPr>
            </a:br>
            <a:r>
              <a:rPr lang="en-US" sz="3600" b="1" i="1" dirty="0" smtClean="0">
                <a:solidFill>
                  <a:schemeClr val="tx1">
                    <a:lumMod val="50000"/>
                    <a:lumOff val="50000"/>
                  </a:schemeClr>
                </a:solidFill>
                <a:latin typeface="Gill Sans"/>
                <a:cs typeface="Gill Sans"/>
              </a:rPr>
              <a:t> </a:t>
            </a:r>
            <a:r>
              <a:rPr lang="en-US" sz="6000" b="1" i="1" dirty="0">
                <a:solidFill>
                  <a:schemeClr val="tx1">
                    <a:lumMod val="50000"/>
                    <a:lumOff val="50000"/>
                  </a:schemeClr>
                </a:solidFill>
                <a:latin typeface="Gill Sans"/>
                <a:cs typeface="Gill Sans"/>
              </a:rPr>
              <a:t/>
            </a:r>
            <a:br>
              <a:rPr lang="en-US" sz="6000" b="1" i="1" dirty="0">
                <a:solidFill>
                  <a:schemeClr val="tx1">
                    <a:lumMod val="50000"/>
                    <a:lumOff val="50000"/>
                  </a:schemeClr>
                </a:solidFill>
                <a:latin typeface="Gill Sans"/>
                <a:cs typeface="Gill Sans"/>
              </a:rPr>
            </a:br>
            <a:r>
              <a:rPr lang="en-US" sz="4800" b="1" i="1" dirty="0" smtClean="0">
                <a:solidFill>
                  <a:schemeClr val="tx1">
                    <a:lumMod val="50000"/>
                    <a:lumOff val="50000"/>
                  </a:schemeClr>
                </a:solidFill>
                <a:latin typeface="Gill Sans"/>
                <a:cs typeface="Gill Sans"/>
              </a:rPr>
              <a:t>Summary Anesthesia Model</a:t>
            </a:r>
            <a:r>
              <a:rPr lang="en-US" sz="4800" b="1" i="1" dirty="0">
                <a:solidFill>
                  <a:schemeClr val="tx1">
                    <a:lumMod val="50000"/>
                    <a:lumOff val="50000"/>
                  </a:schemeClr>
                </a:solidFill>
                <a:latin typeface="Gill Sans"/>
                <a:cs typeface="Gill Sans"/>
              </a:rPr>
              <a:t> </a:t>
            </a:r>
            <a:r>
              <a:rPr lang="en-US" sz="4800" b="1" i="1" dirty="0" smtClean="0">
                <a:solidFill>
                  <a:schemeClr val="tx1">
                    <a:lumMod val="50000"/>
                    <a:lumOff val="50000"/>
                  </a:schemeClr>
                </a:solidFill>
                <a:latin typeface="Gill Sans"/>
                <a:cs typeface="Gill Sans"/>
              </a:rPr>
              <a:t>(SAM)</a:t>
            </a:r>
            <a:endParaRPr lang="en-US" sz="4800" dirty="0">
              <a:solidFill>
                <a:schemeClr val="tx1">
                  <a:lumMod val="50000"/>
                  <a:lumOff val="50000"/>
                </a:schemeClr>
              </a:solidFill>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3" name="TextBox 2"/>
          <p:cNvSpPr txBox="1"/>
          <p:nvPr/>
        </p:nvSpPr>
        <p:spPr>
          <a:xfrm>
            <a:off x="2088474" y="5263362"/>
            <a:ext cx="4673074" cy="646331"/>
          </a:xfrm>
          <a:prstGeom prst="rect">
            <a:avLst/>
          </a:prstGeom>
          <a:noFill/>
        </p:spPr>
        <p:txBody>
          <a:bodyPr wrap="none" rtlCol="0">
            <a:spAutoFit/>
          </a:bodyPr>
          <a:lstStyle/>
          <a:p>
            <a:r>
              <a:rPr lang="en-US" b="1" i="1" dirty="0" smtClean="0">
                <a:solidFill>
                  <a:schemeClr val="tx1">
                    <a:lumMod val="50000"/>
                    <a:lumOff val="50000"/>
                  </a:schemeClr>
                </a:solidFill>
                <a:latin typeface="Gill Sans"/>
                <a:cs typeface="Gill Sans"/>
              </a:rPr>
              <a:t>Also known as simple, small, </a:t>
            </a:r>
            <a:r>
              <a:rPr lang="en-US" b="1" i="1" dirty="0">
                <a:solidFill>
                  <a:schemeClr val="tx1">
                    <a:lumMod val="50000"/>
                    <a:lumOff val="50000"/>
                  </a:schemeClr>
                </a:solidFill>
                <a:latin typeface="Gill Sans"/>
                <a:cs typeface="Gill Sans"/>
              </a:rPr>
              <a:t>subset</a:t>
            </a:r>
            <a:r>
              <a:rPr lang="en-US" b="1" i="1" dirty="0" smtClean="0">
                <a:solidFill>
                  <a:schemeClr val="tx1">
                    <a:lumMod val="50000"/>
                    <a:lumOff val="50000"/>
                  </a:schemeClr>
                </a:solidFill>
                <a:latin typeface="Gill Sans"/>
                <a:cs typeface="Gill Sans"/>
              </a:rPr>
              <a:t>, </a:t>
            </a:r>
          </a:p>
          <a:p>
            <a:r>
              <a:rPr lang="en-US" b="1" i="1" dirty="0" smtClean="0">
                <a:solidFill>
                  <a:schemeClr val="tx1">
                    <a:lumMod val="50000"/>
                    <a:lumOff val="50000"/>
                  </a:schemeClr>
                </a:solidFill>
                <a:latin typeface="Gill Sans"/>
                <a:cs typeface="Gill Sans"/>
              </a:rPr>
              <a:t>summary-oriented  (S4) metadata model</a:t>
            </a:r>
            <a:endParaRPr lang="en-US" dirty="0"/>
          </a:p>
        </p:txBody>
      </p:sp>
    </p:spTree>
    <p:extLst>
      <p:ext uri="{BB962C8B-B14F-4D97-AF65-F5344CB8AC3E}">
        <p14:creationId xmlns:p14="http://schemas.microsoft.com/office/powerpoint/2010/main" val="201659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1833"/>
            <a:ext cx="7124700" cy="516667"/>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400" dirty="0">
              <a:latin typeface="Gill Sans"/>
              <a:cs typeface="Gill Sans"/>
            </a:endParaRPr>
          </a:p>
        </p:txBody>
      </p:sp>
      <p:sp>
        <p:nvSpPr>
          <p:cNvPr id="8" name="Subtitle 2"/>
          <p:cNvSpPr txBox="1">
            <a:spLocks/>
          </p:cNvSpPr>
          <p:nvPr/>
        </p:nvSpPr>
        <p:spPr>
          <a:xfrm>
            <a:off x="793786" y="181833"/>
            <a:ext cx="7364172" cy="5166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latin typeface="Gill Sans"/>
                <a:cs typeface="Gill Sans"/>
              </a:rPr>
              <a:t>VA </a:t>
            </a:r>
            <a:r>
              <a:rPr lang="en-US" sz="2400" dirty="0" smtClean="0">
                <a:latin typeface="Gill Sans"/>
                <a:cs typeface="Gill Sans"/>
              </a:rPr>
              <a:t>Anesthesia:  </a:t>
            </a:r>
            <a:r>
              <a:rPr lang="en-US" sz="2400" b="1" dirty="0" smtClean="0">
                <a:latin typeface="Gill Sans"/>
                <a:cs typeface="Gill Sans"/>
              </a:rPr>
              <a:t>National view (As-Is)</a:t>
            </a:r>
            <a:endParaRPr lang="en-US" sz="2400" b="1" dirty="0">
              <a:latin typeface="Gill Sans"/>
              <a:cs typeface="Gill Sans"/>
            </a:endParaRPr>
          </a:p>
        </p:txBody>
      </p:sp>
      <p:grpSp>
        <p:nvGrpSpPr>
          <p:cNvPr id="5" name="Group 4"/>
          <p:cNvGrpSpPr/>
          <p:nvPr/>
        </p:nvGrpSpPr>
        <p:grpSpPr>
          <a:xfrm>
            <a:off x="2825434" y="2885575"/>
            <a:ext cx="3088186" cy="2924480"/>
            <a:chOff x="2312482" y="3068058"/>
            <a:chExt cx="3088186" cy="2924480"/>
          </a:xfrm>
        </p:grpSpPr>
        <p:sp>
          <p:nvSpPr>
            <p:cNvPr id="45" name="Rounded Rectangle 44"/>
            <p:cNvSpPr/>
            <p:nvPr/>
          </p:nvSpPr>
          <p:spPr>
            <a:xfrm>
              <a:off x="2312482" y="3099723"/>
              <a:ext cx="3062753" cy="621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2390060" y="5043465"/>
              <a:ext cx="468111" cy="24222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9" name="Rectangle 8"/>
            <p:cNvSpPr/>
            <p:nvPr/>
          </p:nvSpPr>
          <p:spPr>
            <a:xfrm>
              <a:off x="2381582" y="4217478"/>
              <a:ext cx="451156" cy="40835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18" name="Up Arrow 17"/>
            <p:cNvSpPr/>
            <p:nvPr/>
          </p:nvSpPr>
          <p:spPr>
            <a:xfrm>
              <a:off x="2460576" y="4665646"/>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Up Arrow 53"/>
            <p:cNvSpPr/>
            <p:nvPr/>
          </p:nvSpPr>
          <p:spPr>
            <a:xfrm>
              <a:off x="2418190" y="3811244"/>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a:off x="2909707" y="5043465"/>
              <a:ext cx="468111" cy="24222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65" name="Rectangle 64"/>
            <p:cNvSpPr/>
            <p:nvPr/>
          </p:nvSpPr>
          <p:spPr>
            <a:xfrm>
              <a:off x="2901229" y="4217478"/>
              <a:ext cx="451156" cy="40835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66" name="Up Arrow 65"/>
            <p:cNvSpPr/>
            <p:nvPr/>
          </p:nvSpPr>
          <p:spPr>
            <a:xfrm>
              <a:off x="2980223" y="4665646"/>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Up Arrow 66"/>
            <p:cNvSpPr/>
            <p:nvPr/>
          </p:nvSpPr>
          <p:spPr>
            <a:xfrm>
              <a:off x="2937837" y="3811244"/>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3428682" y="5046785"/>
              <a:ext cx="468111" cy="24222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p:txBody>
        </p:sp>
        <p:sp>
          <p:nvSpPr>
            <p:cNvPr id="69" name="Rectangle 68"/>
            <p:cNvSpPr/>
            <p:nvPr/>
          </p:nvSpPr>
          <p:spPr>
            <a:xfrm>
              <a:off x="3420204" y="4220799"/>
              <a:ext cx="451156" cy="40835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0" name="Up Arrow 69"/>
            <p:cNvSpPr/>
            <p:nvPr/>
          </p:nvSpPr>
          <p:spPr>
            <a:xfrm>
              <a:off x="3499199" y="4668967"/>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Up Arrow 70"/>
            <p:cNvSpPr/>
            <p:nvPr/>
          </p:nvSpPr>
          <p:spPr>
            <a:xfrm>
              <a:off x="3456812" y="3814565"/>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3933619" y="5047450"/>
              <a:ext cx="468111" cy="242220"/>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73" name="Rectangle 72"/>
            <p:cNvSpPr/>
            <p:nvPr/>
          </p:nvSpPr>
          <p:spPr>
            <a:xfrm>
              <a:off x="3925141" y="4221464"/>
              <a:ext cx="451156" cy="408351"/>
            </a:xfrm>
            <a:prstGeom prst="rect">
              <a:avLst/>
            </a:prstGeom>
            <a:solidFill>
              <a:srgbClr val="99663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4" name="Up Arrow 73"/>
            <p:cNvSpPr/>
            <p:nvPr/>
          </p:nvSpPr>
          <p:spPr>
            <a:xfrm>
              <a:off x="4004135" y="4669632"/>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Up Arrow 74"/>
            <p:cNvSpPr/>
            <p:nvPr/>
          </p:nvSpPr>
          <p:spPr>
            <a:xfrm>
              <a:off x="3961749" y="3815230"/>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4433787" y="5043465"/>
              <a:ext cx="468111" cy="242220"/>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77" name="Rectangle 76"/>
            <p:cNvSpPr/>
            <p:nvPr/>
          </p:nvSpPr>
          <p:spPr>
            <a:xfrm>
              <a:off x="4425309" y="4217478"/>
              <a:ext cx="451156" cy="408351"/>
            </a:xfrm>
            <a:prstGeom prst="rect">
              <a:avLst/>
            </a:prstGeom>
            <a:solidFill>
              <a:srgbClr val="80008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8" name="Up Arrow 77"/>
            <p:cNvSpPr/>
            <p:nvPr/>
          </p:nvSpPr>
          <p:spPr>
            <a:xfrm>
              <a:off x="4504303" y="4665646"/>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Up Arrow 78"/>
            <p:cNvSpPr/>
            <p:nvPr/>
          </p:nvSpPr>
          <p:spPr>
            <a:xfrm>
              <a:off x="4461917" y="3811244"/>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4932557" y="5039155"/>
              <a:ext cx="468111" cy="242220"/>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1" name="Rectangle 80"/>
            <p:cNvSpPr/>
            <p:nvPr/>
          </p:nvSpPr>
          <p:spPr>
            <a:xfrm>
              <a:off x="4924079" y="4213168"/>
              <a:ext cx="451156" cy="408351"/>
            </a:xfrm>
            <a:prstGeom prst="rect">
              <a:avLst/>
            </a:prstGeom>
            <a:solidFill>
              <a:srgbClr val="66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82" name="Up Arrow 81"/>
            <p:cNvSpPr/>
            <p:nvPr/>
          </p:nvSpPr>
          <p:spPr>
            <a:xfrm>
              <a:off x="5003073" y="4661337"/>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Up Arrow 82"/>
            <p:cNvSpPr/>
            <p:nvPr/>
          </p:nvSpPr>
          <p:spPr>
            <a:xfrm>
              <a:off x="4960687" y="3806935"/>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344917" y="5367526"/>
              <a:ext cx="3055751" cy="6250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a:t>
              </a:r>
              <a:endParaRPr lang="en-US" sz="2400" b="1" dirty="0"/>
            </a:p>
          </p:txBody>
        </p:sp>
        <p:sp>
          <p:nvSpPr>
            <p:cNvPr id="49" name="TextBox 48"/>
            <p:cNvSpPr txBox="1"/>
            <p:nvPr/>
          </p:nvSpPr>
          <p:spPr>
            <a:xfrm>
              <a:off x="3274730" y="3068058"/>
              <a:ext cx="1141994" cy="262956"/>
            </a:xfrm>
            <a:prstGeom prst="rect">
              <a:avLst/>
            </a:prstGeom>
            <a:noFill/>
          </p:spPr>
          <p:txBody>
            <a:bodyPr wrap="none" rtlCol="0">
              <a:spAutoFit/>
            </a:bodyPr>
            <a:lstStyle/>
            <a:p>
              <a:r>
                <a:rPr lang="en-US" b="1" dirty="0" smtClean="0">
                  <a:solidFill>
                    <a:schemeClr val="bg1"/>
                  </a:solidFill>
                </a:rPr>
                <a:t>VISTA Imaging</a:t>
              </a:r>
              <a:endParaRPr lang="en-US" b="1" dirty="0">
                <a:solidFill>
                  <a:schemeClr val="bg1"/>
                </a:solidFill>
              </a:endParaRPr>
            </a:p>
          </p:txBody>
        </p:sp>
        <p:sp>
          <p:nvSpPr>
            <p:cNvPr id="55" name="Rectangle 54"/>
            <p:cNvSpPr/>
            <p:nvPr/>
          </p:nvSpPr>
          <p:spPr>
            <a:xfrm>
              <a:off x="2353633" y="3398402"/>
              <a:ext cx="468111" cy="24222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6" name="Rectangle 55"/>
            <p:cNvSpPr/>
            <p:nvPr/>
          </p:nvSpPr>
          <p:spPr>
            <a:xfrm>
              <a:off x="2873280" y="3398402"/>
              <a:ext cx="468111" cy="24222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7" name="Rectangle 56"/>
            <p:cNvSpPr/>
            <p:nvPr/>
          </p:nvSpPr>
          <p:spPr>
            <a:xfrm>
              <a:off x="3392255" y="3401722"/>
              <a:ext cx="468111" cy="24222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p>
          </p:txBody>
        </p:sp>
        <p:sp>
          <p:nvSpPr>
            <p:cNvPr id="58" name="Rectangle 57"/>
            <p:cNvSpPr/>
            <p:nvPr/>
          </p:nvSpPr>
          <p:spPr>
            <a:xfrm>
              <a:off x="3897192" y="3402387"/>
              <a:ext cx="468111" cy="242220"/>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9" name="Rectangle 58"/>
            <p:cNvSpPr/>
            <p:nvPr/>
          </p:nvSpPr>
          <p:spPr>
            <a:xfrm>
              <a:off x="4397360" y="3398402"/>
              <a:ext cx="468111" cy="242220"/>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86" name="Rectangle 85"/>
            <p:cNvSpPr/>
            <p:nvPr/>
          </p:nvSpPr>
          <p:spPr>
            <a:xfrm>
              <a:off x="4896130" y="3394092"/>
              <a:ext cx="468111" cy="242220"/>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grpSp>
      <p:sp>
        <p:nvSpPr>
          <p:cNvPr id="50" name="TextBox 49"/>
          <p:cNvSpPr txBox="1"/>
          <p:nvPr/>
        </p:nvSpPr>
        <p:spPr>
          <a:xfrm>
            <a:off x="6739465" y="4319032"/>
            <a:ext cx="2404535" cy="830997"/>
          </a:xfrm>
          <a:prstGeom prst="rect">
            <a:avLst/>
          </a:prstGeom>
          <a:noFill/>
        </p:spPr>
        <p:txBody>
          <a:bodyPr wrap="square" rtlCol="0">
            <a:spAutoFit/>
          </a:bodyPr>
          <a:lstStyle/>
          <a:p>
            <a:r>
              <a:rPr lang="en-US" sz="1200" dirty="0" smtClean="0"/>
              <a:t>Currently only reports against Vendor-specific databases is possible. There is no cross-vendor reporting.</a:t>
            </a:r>
          </a:p>
        </p:txBody>
      </p:sp>
      <p:grpSp>
        <p:nvGrpSpPr>
          <p:cNvPr id="2" name="Group 1"/>
          <p:cNvGrpSpPr/>
          <p:nvPr/>
        </p:nvGrpSpPr>
        <p:grpSpPr>
          <a:xfrm>
            <a:off x="6549937" y="5849007"/>
            <a:ext cx="371162" cy="612783"/>
            <a:chOff x="6736760" y="5353893"/>
            <a:chExt cx="371162" cy="612783"/>
          </a:xfrm>
        </p:grpSpPr>
        <p:sp>
          <p:nvSpPr>
            <p:cNvPr id="53" name="Rectangle 52"/>
            <p:cNvSpPr/>
            <p:nvPr/>
          </p:nvSpPr>
          <p:spPr>
            <a:xfrm>
              <a:off x="6736760" y="5353893"/>
              <a:ext cx="143534" cy="17517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60" name="Rectangle 59"/>
            <p:cNvSpPr/>
            <p:nvPr/>
          </p:nvSpPr>
          <p:spPr>
            <a:xfrm>
              <a:off x="6736760" y="5567196"/>
              <a:ext cx="143534" cy="17517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4" name="Rectangle 83"/>
            <p:cNvSpPr/>
            <p:nvPr/>
          </p:nvSpPr>
          <p:spPr>
            <a:xfrm>
              <a:off x="6736760" y="5780499"/>
              <a:ext cx="143534" cy="17517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p:txBody>
        </p:sp>
        <p:sp>
          <p:nvSpPr>
            <p:cNvPr id="85" name="Rectangle 84"/>
            <p:cNvSpPr/>
            <p:nvPr/>
          </p:nvSpPr>
          <p:spPr>
            <a:xfrm>
              <a:off x="6964388" y="5364894"/>
              <a:ext cx="143534" cy="17517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8" name="Rectangle 87"/>
            <p:cNvSpPr/>
            <p:nvPr/>
          </p:nvSpPr>
          <p:spPr>
            <a:xfrm>
              <a:off x="6964388" y="5578197"/>
              <a:ext cx="143534" cy="17517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9" name="Rectangle 88"/>
            <p:cNvSpPr/>
            <p:nvPr/>
          </p:nvSpPr>
          <p:spPr>
            <a:xfrm>
              <a:off x="6964388" y="5791499"/>
              <a:ext cx="143534" cy="17517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grpSp>
      <p:sp>
        <p:nvSpPr>
          <p:cNvPr id="90" name="TextBox 89"/>
          <p:cNvSpPr txBox="1"/>
          <p:nvPr/>
        </p:nvSpPr>
        <p:spPr>
          <a:xfrm>
            <a:off x="6981137" y="5810055"/>
            <a:ext cx="1731663" cy="646331"/>
          </a:xfrm>
          <a:prstGeom prst="rect">
            <a:avLst/>
          </a:prstGeom>
          <a:noFill/>
        </p:spPr>
        <p:txBody>
          <a:bodyPr wrap="square" rtlCol="0">
            <a:spAutoFit/>
          </a:bodyPr>
          <a:lstStyle/>
          <a:p>
            <a:r>
              <a:rPr lang="en-US" sz="1200" dirty="0"/>
              <a:t>Vendor-specific systems</a:t>
            </a:r>
          </a:p>
          <a:p>
            <a:r>
              <a:rPr lang="en-US" sz="1200" dirty="0" smtClean="0"/>
              <a:t>Proprietary, non-VA</a:t>
            </a:r>
          </a:p>
          <a:p>
            <a:r>
              <a:rPr lang="en-US" sz="1200" dirty="0"/>
              <a:t>Class-3 </a:t>
            </a:r>
            <a:r>
              <a:rPr lang="en-US" sz="1200" dirty="0" smtClean="0"/>
              <a:t>software</a:t>
            </a:r>
            <a:endParaRPr lang="en-US" sz="1200" dirty="0"/>
          </a:p>
        </p:txBody>
      </p:sp>
      <p:sp>
        <p:nvSpPr>
          <p:cNvPr id="52" name="TextBox 51"/>
          <p:cNvSpPr txBox="1"/>
          <p:nvPr/>
        </p:nvSpPr>
        <p:spPr>
          <a:xfrm>
            <a:off x="190500" y="2896738"/>
            <a:ext cx="2119604" cy="646331"/>
          </a:xfrm>
          <a:prstGeom prst="rect">
            <a:avLst/>
          </a:prstGeom>
          <a:noFill/>
        </p:spPr>
        <p:txBody>
          <a:bodyPr wrap="square" rtlCol="0">
            <a:spAutoFit/>
          </a:bodyPr>
          <a:lstStyle/>
          <a:p>
            <a:r>
              <a:rPr lang="en-US" sz="1200" b="1" dirty="0" smtClean="0">
                <a:solidFill>
                  <a:srgbClr val="FF0000"/>
                </a:solidFill>
              </a:rPr>
              <a:t>Currently, all national ARK data is stored in unstructured form in VISTA (PDF).</a:t>
            </a:r>
            <a:endParaRPr lang="en-US" sz="1200" b="1" dirty="0" smtClean="0">
              <a:solidFill>
                <a:srgbClr val="FF0000"/>
              </a:solidFill>
            </a:endParaRPr>
          </a:p>
        </p:txBody>
      </p:sp>
      <p:sp>
        <p:nvSpPr>
          <p:cNvPr id="92" name="Rounded Rectangle 91"/>
          <p:cNvSpPr/>
          <p:nvPr/>
        </p:nvSpPr>
        <p:spPr>
          <a:xfrm>
            <a:off x="2825434" y="2438087"/>
            <a:ext cx="3056103" cy="439327"/>
          </a:xfrm>
          <a:prstGeom prst="roundRect">
            <a:avLst/>
          </a:prstGeom>
          <a:solidFill>
            <a:srgbClr val="595959"/>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Integration ?  </a:t>
            </a:r>
            <a:endParaRPr lang="en-US" dirty="0"/>
          </a:p>
        </p:txBody>
      </p:sp>
      <p:sp>
        <p:nvSpPr>
          <p:cNvPr id="93" name="TextBox 92"/>
          <p:cNvSpPr txBox="1"/>
          <p:nvPr/>
        </p:nvSpPr>
        <p:spPr>
          <a:xfrm>
            <a:off x="903996" y="912694"/>
            <a:ext cx="7287033" cy="830997"/>
          </a:xfrm>
          <a:prstGeom prst="rect">
            <a:avLst/>
          </a:prstGeom>
          <a:noFill/>
        </p:spPr>
        <p:txBody>
          <a:bodyPr wrap="none" rtlCol="0">
            <a:spAutoFit/>
          </a:bodyPr>
          <a:lstStyle/>
          <a:p>
            <a:r>
              <a:rPr lang="en-US" sz="2400" b="1" i="1" dirty="0" smtClean="0">
                <a:solidFill>
                  <a:schemeClr val="tx1">
                    <a:lumMod val="75000"/>
                    <a:lumOff val="25000"/>
                  </a:schemeClr>
                </a:solidFill>
              </a:rPr>
              <a:t>How do we leverage the VA Enterprise Architecture to </a:t>
            </a:r>
          </a:p>
          <a:p>
            <a:r>
              <a:rPr lang="en-US" sz="2400" b="1" i="1" dirty="0" smtClean="0">
                <a:solidFill>
                  <a:schemeClr val="tx1">
                    <a:lumMod val="75000"/>
                    <a:lumOff val="25000"/>
                  </a:schemeClr>
                </a:solidFill>
              </a:rPr>
              <a:t>to enable anesthesia record use for national reporting?</a:t>
            </a:r>
            <a:endParaRPr lang="en-US" sz="2400" b="1" i="1" dirty="0">
              <a:solidFill>
                <a:schemeClr val="tx1">
                  <a:lumMod val="75000"/>
                  <a:lumOff val="25000"/>
                </a:schemeClr>
              </a:solidFill>
            </a:endParaRPr>
          </a:p>
        </p:txBody>
      </p:sp>
      <p:sp>
        <p:nvSpPr>
          <p:cNvPr id="11" name="TextBox 10"/>
          <p:cNvSpPr txBox="1"/>
          <p:nvPr/>
        </p:nvSpPr>
        <p:spPr>
          <a:xfrm>
            <a:off x="6722902" y="4017080"/>
            <a:ext cx="1659429" cy="369332"/>
          </a:xfrm>
          <a:prstGeom prst="rect">
            <a:avLst/>
          </a:prstGeom>
          <a:noFill/>
        </p:spPr>
        <p:txBody>
          <a:bodyPr wrap="none" rtlCol="0">
            <a:spAutoFit/>
          </a:bodyPr>
          <a:lstStyle/>
          <a:p>
            <a:r>
              <a:rPr lang="en-US" dirty="0" smtClean="0"/>
              <a:t>Vendor Reports</a:t>
            </a:r>
            <a:endParaRPr lang="en-US" dirty="0"/>
          </a:p>
        </p:txBody>
      </p:sp>
      <p:sp>
        <p:nvSpPr>
          <p:cNvPr id="98" name="TextBox 97"/>
          <p:cNvSpPr txBox="1"/>
          <p:nvPr/>
        </p:nvSpPr>
        <p:spPr>
          <a:xfrm>
            <a:off x="6693471" y="2869942"/>
            <a:ext cx="2119604" cy="830997"/>
          </a:xfrm>
          <a:prstGeom prst="rect">
            <a:avLst/>
          </a:prstGeom>
          <a:noFill/>
        </p:spPr>
        <p:txBody>
          <a:bodyPr wrap="square" rtlCol="0">
            <a:spAutoFit/>
          </a:bodyPr>
          <a:lstStyle/>
          <a:p>
            <a:r>
              <a:rPr lang="en-US" sz="1200" b="1" dirty="0" smtClean="0">
                <a:solidFill>
                  <a:srgbClr val="FF0000"/>
                </a:solidFill>
              </a:rPr>
              <a:t>Integration </a:t>
            </a:r>
            <a:r>
              <a:rPr lang="en-US" sz="1200" b="1" dirty="0">
                <a:solidFill>
                  <a:srgbClr val="FF0000"/>
                </a:solidFill>
              </a:rPr>
              <a:t>of structured, data across all CIS/ARK systems is a pre-requisite for national reporting. </a:t>
            </a:r>
          </a:p>
        </p:txBody>
      </p:sp>
      <p:sp>
        <p:nvSpPr>
          <p:cNvPr id="99" name="TextBox 98"/>
          <p:cNvSpPr txBox="1"/>
          <p:nvPr/>
        </p:nvSpPr>
        <p:spPr>
          <a:xfrm>
            <a:off x="6726506" y="2464003"/>
            <a:ext cx="1762847" cy="369332"/>
          </a:xfrm>
          <a:prstGeom prst="rect">
            <a:avLst/>
          </a:prstGeom>
          <a:noFill/>
        </p:spPr>
        <p:txBody>
          <a:bodyPr wrap="none" rtlCol="0">
            <a:spAutoFit/>
          </a:bodyPr>
          <a:lstStyle/>
          <a:p>
            <a:r>
              <a:rPr lang="en-US" dirty="0" smtClean="0"/>
              <a:t>National Reports</a:t>
            </a:r>
            <a:endParaRPr lang="en-US" dirty="0"/>
          </a:p>
        </p:txBody>
      </p:sp>
    </p:spTree>
    <p:extLst>
      <p:ext uri="{BB962C8B-B14F-4D97-AF65-F5344CB8AC3E}">
        <p14:creationId xmlns:p14="http://schemas.microsoft.com/office/powerpoint/2010/main" val="82540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253673"/>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TextBox 7"/>
          <p:cNvSpPr txBox="1"/>
          <p:nvPr/>
        </p:nvSpPr>
        <p:spPr>
          <a:xfrm>
            <a:off x="1141244" y="1121348"/>
            <a:ext cx="7118314" cy="4708981"/>
          </a:xfrm>
          <a:prstGeom prst="rect">
            <a:avLst/>
          </a:prstGeom>
          <a:noFill/>
        </p:spPr>
        <p:txBody>
          <a:bodyPr wrap="square" rtlCol="0">
            <a:spAutoFit/>
          </a:bodyPr>
          <a:lstStyle/>
          <a:p>
            <a:r>
              <a:rPr lang="en-US" sz="2000" b="1" u="sng" dirty="0" smtClean="0"/>
              <a:t>Objectives of SAM:</a:t>
            </a:r>
          </a:p>
          <a:p>
            <a:endParaRPr lang="en-US" sz="2000" dirty="0" smtClean="0"/>
          </a:p>
          <a:p>
            <a:r>
              <a:rPr lang="en-US" sz="2000" dirty="0"/>
              <a:t>To maximize efficient information transfer between providers in the </a:t>
            </a:r>
            <a:r>
              <a:rPr lang="en-US" sz="2000" dirty="0" smtClean="0"/>
              <a:t>anesthesia and critical care care </a:t>
            </a:r>
            <a:r>
              <a:rPr lang="en-US" sz="2000" dirty="0"/>
              <a:t>setting  </a:t>
            </a:r>
            <a:r>
              <a:rPr lang="en-US" sz="2000" dirty="0" smtClean="0"/>
              <a:t>(comprised of high volumes of time varying machine-generated data ) this </a:t>
            </a:r>
            <a:r>
              <a:rPr lang="en-US" sz="2000" dirty="0"/>
              <a:t>will </a:t>
            </a:r>
            <a:r>
              <a:rPr lang="en-US" sz="2000" dirty="0" smtClean="0"/>
              <a:t>be outcomes- and summary-focused, rather than procedural details. </a:t>
            </a:r>
          </a:p>
          <a:p>
            <a:endParaRPr lang="en-US" sz="2000" dirty="0" smtClean="0"/>
          </a:p>
          <a:p>
            <a:r>
              <a:rPr lang="en-US" sz="2000" dirty="0" smtClean="0"/>
              <a:t>A concise model will allow metadata about the ARK records to be concisely summarized and exchanged and integrated based on summative  metadata.</a:t>
            </a:r>
          </a:p>
          <a:p>
            <a:endParaRPr lang="en-US" sz="2000" dirty="0" smtClean="0"/>
          </a:p>
          <a:p>
            <a:r>
              <a:rPr lang="en-US" sz="2000" dirty="0"/>
              <a:t>This will improve the </a:t>
            </a:r>
            <a:r>
              <a:rPr lang="en-US" sz="2000" dirty="0" smtClean="0"/>
              <a:t>succinctness </a:t>
            </a:r>
            <a:r>
              <a:rPr lang="en-US" sz="2000" dirty="0"/>
              <a:t>and "signal to noise" ratio that is prevalent </a:t>
            </a:r>
            <a:r>
              <a:rPr lang="en-US" sz="2000" dirty="0" smtClean="0"/>
              <a:t>in critical care using </a:t>
            </a:r>
            <a:r>
              <a:rPr lang="en-US" sz="2000" dirty="0"/>
              <a:t>a human "first pass filter" to provide the annotation and metadata immediately after the end of the </a:t>
            </a:r>
            <a:r>
              <a:rPr lang="en-US" sz="2000" dirty="0" smtClean="0"/>
              <a:t>case.</a:t>
            </a:r>
            <a:endParaRPr lang="en-US" sz="2000" dirty="0"/>
          </a:p>
        </p:txBody>
      </p:sp>
      <p:sp>
        <p:nvSpPr>
          <p:cNvPr id="5" name="Subtitle 2"/>
          <p:cNvSpPr txBox="1">
            <a:spLocks/>
          </p:cNvSpPr>
          <p:nvPr/>
        </p:nvSpPr>
        <p:spPr>
          <a:xfrm>
            <a:off x="793786" y="181833"/>
            <a:ext cx="7364172" cy="5166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latin typeface="Gill Sans"/>
                <a:cs typeface="Gill Sans"/>
              </a:rPr>
              <a:t>Summary Anesthesia Model (SAM):   </a:t>
            </a:r>
            <a:r>
              <a:rPr lang="en-US" sz="2400" b="1" i="1" dirty="0" smtClean="0">
                <a:solidFill>
                  <a:srgbClr val="000090"/>
                </a:solidFill>
                <a:latin typeface="Gill Sans"/>
                <a:cs typeface="Gill Sans"/>
              </a:rPr>
              <a:t>Objectives</a:t>
            </a:r>
            <a:endParaRPr lang="en-US" sz="2400" b="1" i="1" dirty="0">
              <a:solidFill>
                <a:srgbClr val="000090"/>
              </a:solidFill>
              <a:latin typeface="Gill Sans"/>
              <a:cs typeface="Gill Sans"/>
            </a:endParaRPr>
          </a:p>
        </p:txBody>
      </p:sp>
    </p:spTree>
    <p:extLst>
      <p:ext uri="{BB962C8B-B14F-4D97-AF65-F5344CB8AC3E}">
        <p14:creationId xmlns:p14="http://schemas.microsoft.com/office/powerpoint/2010/main" val="113266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74786" y="1391600"/>
            <a:ext cx="7480300" cy="4093428"/>
          </a:xfrm>
          <a:prstGeom prst="rect">
            <a:avLst/>
          </a:prstGeom>
          <a:noFill/>
        </p:spPr>
        <p:txBody>
          <a:bodyPr wrap="square" rtlCol="0">
            <a:spAutoFit/>
          </a:bodyPr>
          <a:lstStyle/>
          <a:p>
            <a:r>
              <a:rPr lang="en-US" sz="2000" b="1" u="sng" dirty="0" smtClean="0"/>
              <a:t>Attributes of SAM:</a:t>
            </a:r>
          </a:p>
          <a:p>
            <a:endParaRPr lang="en-US" sz="2000" dirty="0" smtClean="0"/>
          </a:p>
          <a:p>
            <a:pPr marL="285750" indent="-285750">
              <a:buFont typeface="Arial"/>
              <a:buChar char="•"/>
            </a:pPr>
            <a:r>
              <a:rPr lang="en-US" sz="2000" b="1" dirty="0" smtClean="0"/>
              <a:t>Small</a:t>
            </a:r>
            <a:r>
              <a:rPr lang="en-US" sz="2000" dirty="0" smtClean="0"/>
              <a:t> (no redundancy; </a:t>
            </a:r>
            <a:r>
              <a:rPr lang="en-US" sz="2000" i="1" u="sng" dirty="0" smtClean="0"/>
              <a:t>maximum size limit</a:t>
            </a:r>
            <a:r>
              <a:rPr lang="en-US" sz="2000" dirty="0" smtClean="0"/>
              <a:t>)</a:t>
            </a:r>
            <a:endParaRPr lang="en-US" sz="2000" dirty="0"/>
          </a:p>
          <a:p>
            <a:pPr marL="285750" indent="-285750">
              <a:buFont typeface="Arial"/>
              <a:buChar char="•"/>
            </a:pPr>
            <a:r>
              <a:rPr lang="en-US" sz="2000" b="1" dirty="0" smtClean="0"/>
              <a:t>Simple </a:t>
            </a:r>
            <a:r>
              <a:rPr lang="en-US" sz="2000" dirty="0" smtClean="0"/>
              <a:t>(easy to map)</a:t>
            </a:r>
          </a:p>
          <a:p>
            <a:pPr marL="285750" indent="-285750">
              <a:buFont typeface="Arial"/>
              <a:buChar char="•"/>
            </a:pPr>
            <a:r>
              <a:rPr lang="en-US" sz="2000" b="1" dirty="0" smtClean="0"/>
              <a:t>Summative</a:t>
            </a:r>
            <a:r>
              <a:rPr lang="en-US" sz="2000" dirty="0" smtClean="0"/>
              <a:t> (trends, vitals, significant events capture)</a:t>
            </a:r>
          </a:p>
          <a:p>
            <a:pPr marL="285750" indent="-285750">
              <a:buFont typeface="Arial"/>
              <a:buChar char="•"/>
            </a:pPr>
            <a:r>
              <a:rPr lang="en-US" sz="2000" b="1" dirty="0" smtClean="0"/>
              <a:t>Standards-focused </a:t>
            </a:r>
            <a:r>
              <a:rPr lang="en-US" sz="2000" dirty="0" smtClean="0"/>
              <a:t>(linked to LOINC, SNOMED, RxNORM)</a:t>
            </a:r>
          </a:p>
          <a:p>
            <a:pPr marL="285750" indent="-285750">
              <a:buFont typeface="Arial"/>
              <a:buChar char="•"/>
            </a:pPr>
            <a:r>
              <a:rPr lang="en-US" sz="2000" b="1" dirty="0"/>
              <a:t>Interoperability-focused</a:t>
            </a:r>
            <a:r>
              <a:rPr lang="en-US" sz="2000" dirty="0"/>
              <a:t> (VA-DoD, VA-AQI, VA-private sector)</a:t>
            </a:r>
          </a:p>
          <a:p>
            <a:pPr marL="285750" indent="-285750">
              <a:buFont typeface="Arial"/>
              <a:buChar char="•"/>
            </a:pPr>
            <a:r>
              <a:rPr lang="en-US" sz="2000" b="1" dirty="0" smtClean="0"/>
              <a:t>Lightweight</a:t>
            </a:r>
            <a:r>
              <a:rPr lang="en-US" sz="2000" dirty="0" smtClean="0"/>
              <a:t> </a:t>
            </a:r>
            <a:r>
              <a:rPr lang="en-US" sz="2000" dirty="0"/>
              <a:t>(easy to implement)</a:t>
            </a:r>
          </a:p>
          <a:p>
            <a:pPr marL="285750" indent="-285750">
              <a:buFont typeface="Arial"/>
              <a:buChar char="•"/>
            </a:pPr>
            <a:r>
              <a:rPr lang="en-US" sz="2000" b="1" dirty="0" smtClean="0"/>
              <a:t>Modern</a:t>
            </a:r>
            <a:r>
              <a:rPr lang="en-US" sz="2000" dirty="0" smtClean="0"/>
              <a:t> (web</a:t>
            </a:r>
            <a:r>
              <a:rPr lang="en-US" sz="2000" dirty="0"/>
              <a:t>-</a:t>
            </a:r>
            <a:r>
              <a:rPr lang="en-US" sz="2000" dirty="0" smtClean="0"/>
              <a:t>centric, web-standard technology)</a:t>
            </a:r>
          </a:p>
          <a:p>
            <a:pPr marL="285750" indent="-285750">
              <a:buFont typeface="Arial"/>
              <a:buChar char="•"/>
            </a:pPr>
            <a:r>
              <a:rPr lang="en-US" sz="2000" b="1" dirty="0"/>
              <a:t>H</a:t>
            </a:r>
            <a:r>
              <a:rPr lang="en-US" sz="2000" b="1" dirty="0" smtClean="0"/>
              <a:t>igh</a:t>
            </a:r>
            <a:r>
              <a:rPr lang="en-US" sz="2000" b="1" dirty="0"/>
              <a:t>-</a:t>
            </a:r>
            <a:r>
              <a:rPr lang="en-US" sz="2000" b="1" dirty="0" smtClean="0"/>
              <a:t>quality </a:t>
            </a:r>
            <a:r>
              <a:rPr lang="en-US" sz="2000" dirty="0" smtClean="0"/>
              <a:t>(continuous peer</a:t>
            </a:r>
            <a:r>
              <a:rPr lang="en-US" sz="2000" dirty="0"/>
              <a:t>-</a:t>
            </a:r>
            <a:r>
              <a:rPr lang="en-US" sz="2000" dirty="0" smtClean="0"/>
              <a:t>review)</a:t>
            </a:r>
            <a:endParaRPr lang="en-US" sz="2000" dirty="0"/>
          </a:p>
          <a:p>
            <a:pPr marL="285750" indent="-285750">
              <a:buFont typeface="Arial"/>
              <a:buChar char="•"/>
            </a:pPr>
            <a:r>
              <a:rPr lang="en-US" sz="2000" b="1" dirty="0"/>
              <a:t>P</a:t>
            </a:r>
            <a:r>
              <a:rPr lang="en-US" sz="2000" b="1" dirty="0" smtClean="0"/>
              <a:t>ractice</a:t>
            </a:r>
            <a:r>
              <a:rPr lang="en-US" sz="2000" b="1" dirty="0"/>
              <a:t>-</a:t>
            </a:r>
            <a:r>
              <a:rPr lang="en-US" sz="2000" b="1" dirty="0" smtClean="0"/>
              <a:t>driven </a:t>
            </a:r>
            <a:r>
              <a:rPr lang="en-US" sz="2000" dirty="0" smtClean="0"/>
              <a:t>(informed by operational systems, AQI, etc.)</a:t>
            </a:r>
            <a:endParaRPr lang="en-US" sz="2000" dirty="0"/>
          </a:p>
          <a:p>
            <a:pPr marL="285750" indent="-285750">
              <a:buFont typeface="Arial"/>
              <a:buChar char="•"/>
            </a:pPr>
            <a:r>
              <a:rPr lang="en-US" sz="2000" b="1" dirty="0"/>
              <a:t>L</a:t>
            </a:r>
            <a:r>
              <a:rPr lang="en-US" sz="2000" b="1" dirty="0" smtClean="0"/>
              <a:t>iterature-linked </a:t>
            </a:r>
            <a:r>
              <a:rPr lang="en-US" sz="2000" dirty="0" smtClean="0"/>
              <a:t>(literature must support use of terms)</a:t>
            </a:r>
          </a:p>
          <a:p>
            <a:pPr marL="285750" indent="-285750">
              <a:buFont typeface="Arial"/>
              <a:buChar char="•"/>
            </a:pPr>
            <a:r>
              <a:rPr lang="en-US" sz="2000" b="1" dirty="0" smtClean="0"/>
              <a:t>Open-licensed </a:t>
            </a:r>
            <a:r>
              <a:rPr lang="en-US" sz="2000" dirty="0" smtClean="0"/>
              <a:t>(for universal distribution and use)</a:t>
            </a:r>
          </a:p>
        </p:txBody>
      </p:sp>
      <p:sp>
        <p:nvSpPr>
          <p:cNvPr id="10" name="Subtitle 2"/>
          <p:cNvSpPr txBox="1">
            <a:spLocks/>
          </p:cNvSpPr>
          <p:nvPr/>
        </p:nvSpPr>
        <p:spPr>
          <a:xfrm>
            <a:off x="793786" y="181833"/>
            <a:ext cx="7364172" cy="5166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latin typeface="Gill Sans"/>
                <a:cs typeface="Gill Sans"/>
              </a:rPr>
              <a:t>Summary Anesthesia Model (SAM):   </a:t>
            </a:r>
            <a:r>
              <a:rPr lang="en-US" sz="2400" b="1" i="1" dirty="0" smtClean="0">
                <a:solidFill>
                  <a:srgbClr val="000090"/>
                </a:solidFill>
                <a:latin typeface="Gill Sans"/>
                <a:cs typeface="Gill Sans"/>
              </a:rPr>
              <a:t>Attributes</a:t>
            </a:r>
            <a:endParaRPr lang="en-US" sz="2400" b="1" i="1" dirty="0">
              <a:solidFill>
                <a:srgbClr val="000090"/>
              </a:solidFill>
              <a:latin typeface="Gill Sans"/>
              <a:cs typeface="Gill Sans"/>
            </a:endParaRPr>
          </a:p>
        </p:txBody>
      </p:sp>
    </p:spTree>
    <p:extLst>
      <p:ext uri="{BB962C8B-B14F-4D97-AF65-F5344CB8AC3E}">
        <p14:creationId xmlns:p14="http://schemas.microsoft.com/office/powerpoint/2010/main" val="50894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74786" y="1391600"/>
            <a:ext cx="7480300" cy="5016758"/>
          </a:xfrm>
          <a:prstGeom prst="rect">
            <a:avLst/>
          </a:prstGeom>
          <a:noFill/>
        </p:spPr>
        <p:txBody>
          <a:bodyPr wrap="square" rtlCol="0">
            <a:spAutoFit/>
          </a:bodyPr>
          <a:lstStyle/>
          <a:p>
            <a:r>
              <a:rPr lang="en-US" sz="2000" b="1" u="sng" dirty="0" smtClean="0"/>
              <a:t>Applications of SAM:</a:t>
            </a:r>
          </a:p>
          <a:p>
            <a:endParaRPr lang="en-US" sz="2000" dirty="0" smtClean="0"/>
          </a:p>
          <a:p>
            <a:r>
              <a:rPr lang="en-US" sz="2000" dirty="0" smtClean="0"/>
              <a:t>Beyond providing exchangeability of ARK charts between VA sites, and between VA-DoD, this will provide care improvements to veterans:</a:t>
            </a:r>
          </a:p>
          <a:p>
            <a:endParaRPr lang="en-US" sz="2000" dirty="0" smtClean="0"/>
          </a:p>
          <a:p>
            <a:pPr marL="342900" indent="-342900">
              <a:buFont typeface="Arial"/>
              <a:buChar char="•"/>
            </a:pPr>
            <a:r>
              <a:rPr lang="en-US" sz="2000" dirty="0" smtClean="0"/>
              <a:t>High reliability </a:t>
            </a:r>
            <a:r>
              <a:rPr lang="en-US" sz="2000" b="1" i="1" dirty="0" smtClean="0"/>
              <a:t>clinical handoffs </a:t>
            </a:r>
            <a:r>
              <a:rPr lang="en-US" sz="2000" dirty="0" smtClean="0"/>
              <a:t>for </a:t>
            </a:r>
            <a:r>
              <a:rPr lang="en-US" sz="2000" dirty="0"/>
              <a:t>the (PACU, ICU, floor) teams for transitions of care on the day of </a:t>
            </a:r>
            <a:r>
              <a:rPr lang="en-US" sz="2000" dirty="0" smtClean="0"/>
              <a:t>surgery</a:t>
            </a:r>
            <a:endParaRPr lang="en-US" sz="2000" dirty="0"/>
          </a:p>
          <a:p>
            <a:pPr marL="342900" indent="-342900">
              <a:buFont typeface="Arial"/>
              <a:buChar char="•"/>
            </a:pPr>
            <a:r>
              <a:rPr lang="en-US" sz="2000" b="1" i="1" dirty="0" smtClean="0"/>
              <a:t>Consistent follow</a:t>
            </a:r>
            <a:r>
              <a:rPr lang="en-US" sz="2000" b="1" i="1" dirty="0"/>
              <a:t>-up care </a:t>
            </a:r>
            <a:r>
              <a:rPr lang="en-US" sz="2000" dirty="0" smtClean="0"/>
              <a:t>information for </a:t>
            </a:r>
            <a:r>
              <a:rPr lang="en-US" sz="2000" dirty="0"/>
              <a:t>any special post-op care days in the days to weeks after the </a:t>
            </a:r>
            <a:r>
              <a:rPr lang="en-US" sz="2000" dirty="0" smtClean="0"/>
              <a:t>procedure</a:t>
            </a:r>
            <a:endParaRPr lang="en-US" sz="2000" dirty="0"/>
          </a:p>
          <a:p>
            <a:pPr marL="342900" indent="-342900">
              <a:buFont typeface="Arial"/>
              <a:buChar char="•"/>
            </a:pPr>
            <a:r>
              <a:rPr lang="en-US" sz="2000" b="1" i="1" dirty="0" smtClean="0"/>
              <a:t>Advisory for </a:t>
            </a:r>
            <a:r>
              <a:rPr lang="en-US" sz="2000" b="1" i="1" dirty="0"/>
              <a:t>anesthesiologists </a:t>
            </a:r>
            <a:r>
              <a:rPr lang="en-US" sz="2000" dirty="0"/>
              <a:t>taking care of the patient months to years after the procedure to assure patient </a:t>
            </a:r>
            <a:r>
              <a:rPr lang="en-US" sz="2000" dirty="0" smtClean="0"/>
              <a:t>safety</a:t>
            </a:r>
          </a:p>
          <a:p>
            <a:pPr marL="342900" indent="-342900">
              <a:buFont typeface="Arial"/>
              <a:buChar char="•"/>
            </a:pPr>
            <a:r>
              <a:rPr lang="en-US" sz="2000" b="1" i="1" dirty="0"/>
              <a:t>O</a:t>
            </a:r>
            <a:r>
              <a:rPr lang="en-US" sz="2000" b="1" i="1" dirty="0" smtClean="0"/>
              <a:t>utcomes research enabler </a:t>
            </a:r>
            <a:r>
              <a:rPr lang="en-US" sz="2000" dirty="0"/>
              <a:t>for all time in the future, as this will contain key metadata for cohort selection allowing risk-adjusted comparison of anesthesia techniques intraop with the patients outcomes months to years later</a:t>
            </a:r>
            <a:r>
              <a:rPr lang="en-US" sz="2000" dirty="0" smtClean="0"/>
              <a:t>.</a:t>
            </a:r>
            <a:endParaRPr lang="en-US" sz="2000" dirty="0"/>
          </a:p>
          <a:p>
            <a:endParaRPr lang="en-US" sz="2000" dirty="0" smtClean="0"/>
          </a:p>
        </p:txBody>
      </p:sp>
      <p:sp>
        <p:nvSpPr>
          <p:cNvPr id="10" name="Subtitle 2"/>
          <p:cNvSpPr txBox="1">
            <a:spLocks/>
          </p:cNvSpPr>
          <p:nvPr/>
        </p:nvSpPr>
        <p:spPr>
          <a:xfrm>
            <a:off x="793786" y="181833"/>
            <a:ext cx="7364172" cy="5166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latin typeface="Gill Sans"/>
                <a:cs typeface="Gill Sans"/>
              </a:rPr>
              <a:t>Summary Anesthesia Model (SAM):   </a:t>
            </a:r>
            <a:r>
              <a:rPr lang="en-US" sz="2400" b="1" i="1" dirty="0" smtClean="0">
                <a:solidFill>
                  <a:srgbClr val="000090"/>
                </a:solidFill>
                <a:latin typeface="Gill Sans"/>
                <a:cs typeface="Gill Sans"/>
              </a:rPr>
              <a:t>Attributes</a:t>
            </a:r>
            <a:endParaRPr lang="en-US" sz="2400" b="1" i="1" dirty="0">
              <a:solidFill>
                <a:srgbClr val="000090"/>
              </a:solidFill>
              <a:latin typeface="Gill Sans"/>
              <a:cs typeface="Gill Sans"/>
            </a:endParaRPr>
          </a:p>
        </p:txBody>
      </p:sp>
    </p:spTree>
    <p:extLst>
      <p:ext uri="{BB962C8B-B14F-4D97-AF65-F5344CB8AC3E}">
        <p14:creationId xmlns:p14="http://schemas.microsoft.com/office/powerpoint/2010/main" val="343566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69133"/>
            <a:ext cx="7124700" cy="516667"/>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400" dirty="0">
              <a:latin typeface="Gill Sans"/>
              <a:cs typeface="Gill Sans"/>
            </a:endParaRPr>
          </a:p>
        </p:txBody>
      </p:sp>
      <p:sp>
        <p:nvSpPr>
          <p:cNvPr id="45" name="Rounded Rectangle 44"/>
          <p:cNvSpPr/>
          <p:nvPr/>
        </p:nvSpPr>
        <p:spPr>
          <a:xfrm>
            <a:off x="2894976" y="3180496"/>
            <a:ext cx="3062753" cy="621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2972554" y="5124238"/>
            <a:ext cx="468111" cy="24222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9" name="Rectangle 8"/>
          <p:cNvSpPr/>
          <p:nvPr/>
        </p:nvSpPr>
        <p:spPr>
          <a:xfrm>
            <a:off x="2964076" y="4298251"/>
            <a:ext cx="451156" cy="40835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18" name="Up Arrow 17"/>
          <p:cNvSpPr/>
          <p:nvPr/>
        </p:nvSpPr>
        <p:spPr>
          <a:xfrm>
            <a:off x="3043070" y="4746419"/>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Up Arrow 53"/>
          <p:cNvSpPr/>
          <p:nvPr/>
        </p:nvSpPr>
        <p:spPr>
          <a:xfrm>
            <a:off x="3000684" y="3892017"/>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a:off x="3492201" y="5124238"/>
            <a:ext cx="468111" cy="24222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65" name="Rectangle 64"/>
          <p:cNvSpPr/>
          <p:nvPr/>
        </p:nvSpPr>
        <p:spPr>
          <a:xfrm>
            <a:off x="3483723" y="4298251"/>
            <a:ext cx="451156" cy="40835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66" name="Up Arrow 65"/>
          <p:cNvSpPr/>
          <p:nvPr/>
        </p:nvSpPr>
        <p:spPr>
          <a:xfrm>
            <a:off x="3562717" y="4746419"/>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Up Arrow 66"/>
          <p:cNvSpPr/>
          <p:nvPr/>
        </p:nvSpPr>
        <p:spPr>
          <a:xfrm>
            <a:off x="3520331" y="3892017"/>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4011176" y="5127558"/>
            <a:ext cx="468111" cy="24222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p:txBody>
      </p:sp>
      <p:sp>
        <p:nvSpPr>
          <p:cNvPr id="69" name="Rectangle 68"/>
          <p:cNvSpPr/>
          <p:nvPr/>
        </p:nvSpPr>
        <p:spPr>
          <a:xfrm>
            <a:off x="4002698" y="4301572"/>
            <a:ext cx="451156" cy="40835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0" name="Up Arrow 69"/>
          <p:cNvSpPr/>
          <p:nvPr/>
        </p:nvSpPr>
        <p:spPr>
          <a:xfrm>
            <a:off x="4081693" y="4749740"/>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Up Arrow 70"/>
          <p:cNvSpPr/>
          <p:nvPr/>
        </p:nvSpPr>
        <p:spPr>
          <a:xfrm>
            <a:off x="4039306" y="3895338"/>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4516113" y="5128223"/>
            <a:ext cx="468111" cy="242220"/>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73" name="Rectangle 72"/>
          <p:cNvSpPr/>
          <p:nvPr/>
        </p:nvSpPr>
        <p:spPr>
          <a:xfrm>
            <a:off x="4507635" y="4302237"/>
            <a:ext cx="451156" cy="408351"/>
          </a:xfrm>
          <a:prstGeom prst="rect">
            <a:avLst/>
          </a:prstGeom>
          <a:solidFill>
            <a:srgbClr val="99663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4" name="Up Arrow 73"/>
          <p:cNvSpPr/>
          <p:nvPr/>
        </p:nvSpPr>
        <p:spPr>
          <a:xfrm>
            <a:off x="4586629" y="4750405"/>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Up Arrow 74"/>
          <p:cNvSpPr/>
          <p:nvPr/>
        </p:nvSpPr>
        <p:spPr>
          <a:xfrm>
            <a:off x="4544243" y="3896003"/>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5016281" y="5124238"/>
            <a:ext cx="468111" cy="242220"/>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77" name="Rectangle 76"/>
          <p:cNvSpPr/>
          <p:nvPr/>
        </p:nvSpPr>
        <p:spPr>
          <a:xfrm>
            <a:off x="5007803" y="4298251"/>
            <a:ext cx="451156" cy="408351"/>
          </a:xfrm>
          <a:prstGeom prst="rect">
            <a:avLst/>
          </a:prstGeom>
          <a:solidFill>
            <a:srgbClr val="80008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78" name="Up Arrow 77"/>
          <p:cNvSpPr/>
          <p:nvPr/>
        </p:nvSpPr>
        <p:spPr>
          <a:xfrm>
            <a:off x="5086797" y="4746419"/>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Up Arrow 78"/>
          <p:cNvSpPr/>
          <p:nvPr/>
        </p:nvSpPr>
        <p:spPr>
          <a:xfrm>
            <a:off x="5044411" y="3892017"/>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5515051" y="5119928"/>
            <a:ext cx="468111" cy="242220"/>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1" name="Rectangle 80"/>
          <p:cNvSpPr/>
          <p:nvPr/>
        </p:nvSpPr>
        <p:spPr>
          <a:xfrm>
            <a:off x="5506573" y="4293941"/>
            <a:ext cx="451156" cy="408351"/>
          </a:xfrm>
          <a:prstGeom prst="rect">
            <a:avLst/>
          </a:prstGeom>
          <a:solidFill>
            <a:srgbClr val="66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ark</a:t>
            </a:r>
            <a:endParaRPr lang="en-US" sz="1600" dirty="0"/>
          </a:p>
        </p:txBody>
      </p:sp>
      <p:sp>
        <p:nvSpPr>
          <p:cNvPr id="82" name="Up Arrow 81"/>
          <p:cNvSpPr/>
          <p:nvPr/>
        </p:nvSpPr>
        <p:spPr>
          <a:xfrm>
            <a:off x="5585567" y="4742110"/>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Up Arrow 82"/>
          <p:cNvSpPr/>
          <p:nvPr/>
        </p:nvSpPr>
        <p:spPr>
          <a:xfrm>
            <a:off x="5543181" y="3887708"/>
            <a:ext cx="338253" cy="339106"/>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927411" y="5448299"/>
            <a:ext cx="3055751" cy="6250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a:t>
            </a:r>
            <a:endParaRPr lang="en-US" sz="2400" b="1" dirty="0"/>
          </a:p>
        </p:txBody>
      </p:sp>
      <p:sp>
        <p:nvSpPr>
          <p:cNvPr id="49" name="TextBox 48"/>
          <p:cNvSpPr txBox="1"/>
          <p:nvPr/>
        </p:nvSpPr>
        <p:spPr>
          <a:xfrm>
            <a:off x="4153606" y="3137918"/>
            <a:ext cx="748923" cy="369332"/>
          </a:xfrm>
          <a:prstGeom prst="rect">
            <a:avLst/>
          </a:prstGeom>
          <a:noFill/>
        </p:spPr>
        <p:txBody>
          <a:bodyPr wrap="none" rtlCol="0">
            <a:spAutoFit/>
          </a:bodyPr>
          <a:lstStyle/>
          <a:p>
            <a:r>
              <a:rPr lang="en-US" b="1" dirty="0" smtClean="0">
                <a:solidFill>
                  <a:schemeClr val="bg1"/>
                </a:solidFill>
              </a:rPr>
              <a:t>VISTA</a:t>
            </a:r>
            <a:endParaRPr lang="en-US" b="1" dirty="0">
              <a:solidFill>
                <a:schemeClr val="bg1"/>
              </a:solidFill>
            </a:endParaRPr>
          </a:p>
        </p:txBody>
      </p:sp>
      <p:sp>
        <p:nvSpPr>
          <p:cNvPr id="55" name="Rectangle 54"/>
          <p:cNvSpPr/>
          <p:nvPr/>
        </p:nvSpPr>
        <p:spPr>
          <a:xfrm>
            <a:off x="2936127" y="3479175"/>
            <a:ext cx="468111" cy="24222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6" name="Rectangle 55"/>
          <p:cNvSpPr/>
          <p:nvPr/>
        </p:nvSpPr>
        <p:spPr>
          <a:xfrm>
            <a:off x="3455774" y="3479175"/>
            <a:ext cx="468111" cy="24222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7" name="Rectangle 56"/>
          <p:cNvSpPr/>
          <p:nvPr/>
        </p:nvSpPr>
        <p:spPr>
          <a:xfrm>
            <a:off x="3974749" y="3482495"/>
            <a:ext cx="468111" cy="24222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p>
        </p:txBody>
      </p:sp>
      <p:sp>
        <p:nvSpPr>
          <p:cNvPr id="58" name="Rectangle 57"/>
          <p:cNvSpPr/>
          <p:nvPr/>
        </p:nvSpPr>
        <p:spPr>
          <a:xfrm>
            <a:off x="4479686" y="3483160"/>
            <a:ext cx="468111" cy="242220"/>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9" name="Rectangle 58"/>
          <p:cNvSpPr/>
          <p:nvPr/>
        </p:nvSpPr>
        <p:spPr>
          <a:xfrm>
            <a:off x="4979854" y="3479175"/>
            <a:ext cx="468111" cy="242220"/>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86" name="Rectangle 85"/>
          <p:cNvSpPr/>
          <p:nvPr/>
        </p:nvSpPr>
        <p:spPr>
          <a:xfrm>
            <a:off x="5478624" y="3474865"/>
            <a:ext cx="468111" cy="242220"/>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grpSp>
        <p:nvGrpSpPr>
          <p:cNvPr id="2" name="Group 1"/>
          <p:cNvGrpSpPr/>
          <p:nvPr/>
        </p:nvGrpSpPr>
        <p:grpSpPr>
          <a:xfrm>
            <a:off x="6981137" y="5849007"/>
            <a:ext cx="371162" cy="612783"/>
            <a:chOff x="6736760" y="5353893"/>
            <a:chExt cx="371162" cy="612783"/>
          </a:xfrm>
        </p:grpSpPr>
        <p:sp>
          <p:nvSpPr>
            <p:cNvPr id="53" name="Rectangle 52"/>
            <p:cNvSpPr/>
            <p:nvPr/>
          </p:nvSpPr>
          <p:spPr>
            <a:xfrm>
              <a:off x="6736760" y="5353893"/>
              <a:ext cx="143534" cy="17517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60" name="Rectangle 59"/>
            <p:cNvSpPr/>
            <p:nvPr/>
          </p:nvSpPr>
          <p:spPr>
            <a:xfrm>
              <a:off x="6736760" y="5567196"/>
              <a:ext cx="143534" cy="17517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4" name="Rectangle 83"/>
            <p:cNvSpPr/>
            <p:nvPr/>
          </p:nvSpPr>
          <p:spPr>
            <a:xfrm>
              <a:off x="6736760" y="5780499"/>
              <a:ext cx="143534" cy="17517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p:txBody>
        </p:sp>
        <p:sp>
          <p:nvSpPr>
            <p:cNvPr id="85" name="Rectangle 84"/>
            <p:cNvSpPr/>
            <p:nvPr/>
          </p:nvSpPr>
          <p:spPr>
            <a:xfrm>
              <a:off x="6964388" y="5364894"/>
              <a:ext cx="143534" cy="17517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8" name="Rectangle 87"/>
            <p:cNvSpPr/>
            <p:nvPr/>
          </p:nvSpPr>
          <p:spPr>
            <a:xfrm>
              <a:off x="6964388" y="5578197"/>
              <a:ext cx="143534" cy="17517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9" name="Rectangle 88"/>
            <p:cNvSpPr/>
            <p:nvPr/>
          </p:nvSpPr>
          <p:spPr>
            <a:xfrm>
              <a:off x="6964388" y="5791499"/>
              <a:ext cx="143534" cy="17517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grpSp>
      <p:sp>
        <p:nvSpPr>
          <p:cNvPr id="90" name="TextBox 89"/>
          <p:cNvSpPr txBox="1"/>
          <p:nvPr/>
        </p:nvSpPr>
        <p:spPr>
          <a:xfrm>
            <a:off x="7412337" y="5810055"/>
            <a:ext cx="1459917" cy="646331"/>
          </a:xfrm>
          <a:prstGeom prst="rect">
            <a:avLst/>
          </a:prstGeom>
          <a:noFill/>
        </p:spPr>
        <p:txBody>
          <a:bodyPr wrap="square" rtlCol="0">
            <a:spAutoFit/>
          </a:bodyPr>
          <a:lstStyle/>
          <a:p>
            <a:r>
              <a:rPr lang="en-US" sz="1200" dirty="0" smtClean="0"/>
              <a:t>Class</a:t>
            </a:r>
            <a:r>
              <a:rPr lang="en-US" sz="1200" dirty="0"/>
              <a:t>-3 </a:t>
            </a:r>
            <a:r>
              <a:rPr lang="en-US" sz="1200" dirty="0" smtClean="0"/>
              <a:t>software</a:t>
            </a:r>
            <a:endParaRPr lang="en-US" sz="1200" dirty="0"/>
          </a:p>
          <a:p>
            <a:r>
              <a:rPr lang="en-US" sz="1200" dirty="0" smtClean="0"/>
              <a:t>Closed / proprietary</a:t>
            </a:r>
          </a:p>
          <a:p>
            <a:r>
              <a:rPr lang="en-US" sz="1200" dirty="0" smtClean="0"/>
              <a:t>Vendor-specific</a:t>
            </a:r>
            <a:endParaRPr lang="en-US" sz="1200" dirty="0"/>
          </a:p>
        </p:txBody>
      </p:sp>
      <p:sp>
        <p:nvSpPr>
          <p:cNvPr id="92" name="Rounded Rectangle 91"/>
          <p:cNvSpPr/>
          <p:nvPr/>
        </p:nvSpPr>
        <p:spPr>
          <a:xfrm>
            <a:off x="2902011" y="2745096"/>
            <a:ext cx="3056103" cy="416766"/>
          </a:xfrm>
          <a:prstGeom prst="roundRect">
            <a:avLst/>
          </a:prstGeom>
          <a:solidFill>
            <a:srgbClr val="595959"/>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SAM</a:t>
            </a:r>
            <a:endParaRPr lang="en-US" dirty="0"/>
          </a:p>
        </p:txBody>
      </p:sp>
      <p:sp>
        <p:nvSpPr>
          <p:cNvPr id="93" name="TextBox 92"/>
          <p:cNvSpPr txBox="1"/>
          <p:nvPr/>
        </p:nvSpPr>
        <p:spPr>
          <a:xfrm>
            <a:off x="840129" y="984512"/>
            <a:ext cx="7493000" cy="1015663"/>
          </a:xfrm>
          <a:prstGeom prst="rect">
            <a:avLst/>
          </a:prstGeom>
          <a:noFill/>
        </p:spPr>
        <p:txBody>
          <a:bodyPr wrap="square" rtlCol="0">
            <a:spAutoFit/>
          </a:bodyPr>
          <a:lstStyle/>
          <a:p>
            <a:r>
              <a:rPr lang="en-US" sz="2000" b="1" i="1" dirty="0" smtClean="0">
                <a:solidFill>
                  <a:schemeClr val="tx1">
                    <a:lumMod val="75000"/>
                    <a:lumOff val="25000"/>
                  </a:schemeClr>
                </a:solidFill>
              </a:rPr>
              <a:t>A summary anesthesia model (SAM) applied to  ARK reports within the VISTA architecture allows enterprise-wide query to support national anesthesia reporting.</a:t>
            </a:r>
            <a:endParaRPr lang="en-US" sz="2000" b="1" i="1" dirty="0">
              <a:solidFill>
                <a:schemeClr val="tx1">
                  <a:lumMod val="75000"/>
                  <a:lumOff val="25000"/>
                </a:schemeClr>
              </a:solidFill>
            </a:endParaRPr>
          </a:p>
        </p:txBody>
      </p:sp>
      <p:sp>
        <p:nvSpPr>
          <p:cNvPr id="63" name="TextBox 62"/>
          <p:cNvSpPr txBox="1"/>
          <p:nvPr/>
        </p:nvSpPr>
        <p:spPr>
          <a:xfrm>
            <a:off x="299004" y="2776652"/>
            <a:ext cx="2354672" cy="830997"/>
          </a:xfrm>
          <a:prstGeom prst="rect">
            <a:avLst/>
          </a:prstGeom>
          <a:noFill/>
        </p:spPr>
        <p:txBody>
          <a:bodyPr wrap="square" rtlCol="0">
            <a:spAutoFit/>
          </a:bodyPr>
          <a:lstStyle/>
          <a:p>
            <a:r>
              <a:rPr lang="en-US" sz="1200" b="1" dirty="0" smtClean="0">
                <a:solidFill>
                  <a:srgbClr val="FF0000"/>
                </a:solidFill>
              </a:rPr>
              <a:t>SAM provides the </a:t>
            </a:r>
            <a:r>
              <a:rPr lang="en-US" sz="1200" b="1" dirty="0" smtClean="0">
                <a:solidFill>
                  <a:srgbClr val="FF0000"/>
                </a:solidFill>
              </a:rPr>
              <a:t>structured data </a:t>
            </a:r>
            <a:r>
              <a:rPr lang="en-US" sz="1200" b="1" dirty="0" smtClean="0">
                <a:solidFill>
                  <a:srgbClr val="FF0000"/>
                </a:solidFill>
              </a:rPr>
              <a:t>required to query, retrieve, index, and index ARK records nationally in the VA VISTA architecture.</a:t>
            </a:r>
            <a:endParaRPr lang="en-US" sz="1200" b="1" dirty="0">
              <a:solidFill>
                <a:srgbClr val="FF0000"/>
              </a:solidFill>
            </a:endParaRPr>
          </a:p>
        </p:txBody>
      </p:sp>
      <p:sp>
        <p:nvSpPr>
          <p:cNvPr id="87" name="Right Arrow 86"/>
          <p:cNvSpPr/>
          <p:nvPr/>
        </p:nvSpPr>
        <p:spPr>
          <a:xfrm>
            <a:off x="6051242" y="2748776"/>
            <a:ext cx="660400" cy="400055"/>
          </a:xfrm>
          <a:prstGeom prst="rightArrow">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TextBox 90"/>
          <p:cNvSpPr txBox="1"/>
          <p:nvPr/>
        </p:nvSpPr>
        <p:spPr>
          <a:xfrm>
            <a:off x="6723341" y="2748776"/>
            <a:ext cx="2082621" cy="369332"/>
          </a:xfrm>
          <a:prstGeom prst="rect">
            <a:avLst/>
          </a:prstGeom>
          <a:noFill/>
        </p:spPr>
        <p:txBody>
          <a:bodyPr wrap="none" rtlCol="0">
            <a:spAutoFit/>
          </a:bodyPr>
          <a:lstStyle/>
          <a:p>
            <a:r>
              <a:rPr lang="en-US" dirty="0" smtClean="0"/>
              <a:t>VA National Reports</a:t>
            </a:r>
            <a:endParaRPr lang="en-US" dirty="0"/>
          </a:p>
        </p:txBody>
      </p:sp>
      <p:sp>
        <p:nvSpPr>
          <p:cNvPr id="94" name="Subtitle 2"/>
          <p:cNvSpPr txBox="1">
            <a:spLocks/>
          </p:cNvSpPr>
          <p:nvPr/>
        </p:nvSpPr>
        <p:spPr>
          <a:xfrm>
            <a:off x="793786" y="181833"/>
            <a:ext cx="7364172" cy="5166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latin typeface="Gill Sans"/>
                <a:cs typeface="Gill Sans"/>
              </a:rPr>
              <a:t>Summary Anesthesia Model (SAM):   </a:t>
            </a:r>
            <a:r>
              <a:rPr lang="en-US" sz="2400" b="1" i="1" dirty="0" smtClean="0">
                <a:solidFill>
                  <a:srgbClr val="000090"/>
                </a:solidFill>
                <a:latin typeface="Gill Sans"/>
                <a:cs typeface="Gill Sans"/>
              </a:rPr>
              <a:t>Application</a:t>
            </a:r>
            <a:endParaRPr lang="en-US" sz="2400" b="1" i="1" dirty="0">
              <a:solidFill>
                <a:srgbClr val="000090"/>
              </a:solidFill>
              <a:latin typeface="Gill Sans"/>
              <a:cs typeface="Gill Sans"/>
            </a:endParaRPr>
          </a:p>
        </p:txBody>
      </p:sp>
    </p:spTree>
    <p:extLst>
      <p:ext uri="{BB962C8B-B14F-4D97-AF65-F5344CB8AC3E}">
        <p14:creationId xmlns:p14="http://schemas.microsoft.com/office/powerpoint/2010/main" val="20745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4994" y="2075255"/>
            <a:ext cx="5521129" cy="2295861"/>
          </a:xfrm>
        </p:spPr>
        <p:txBody>
          <a:bodyPr>
            <a:normAutofit/>
          </a:bodyPr>
          <a:lstStyle/>
          <a:p>
            <a:r>
              <a:rPr lang="en-US" sz="4000" b="1" i="1" dirty="0" smtClean="0">
                <a:solidFill>
                  <a:schemeClr val="tx1">
                    <a:lumMod val="50000"/>
                    <a:lumOff val="50000"/>
                  </a:schemeClr>
                </a:solidFill>
                <a:latin typeface="Gill Sans"/>
                <a:cs typeface="Gill Sans"/>
              </a:rPr>
              <a:t>VA Anesthesia Information Systems</a:t>
            </a:r>
            <a:endParaRPr lang="en-US" sz="4000" dirty="0">
              <a:solidFill>
                <a:schemeClr val="tx1">
                  <a:lumMod val="50000"/>
                  <a:lumOff val="50000"/>
                </a:schemeClr>
              </a:solidFill>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Tree>
    <p:extLst>
      <p:ext uri="{BB962C8B-B14F-4D97-AF65-F5344CB8AC3E}">
        <p14:creationId xmlns:p14="http://schemas.microsoft.com/office/powerpoint/2010/main" val="95781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93786" y="210590"/>
            <a:ext cx="7364172" cy="696627"/>
          </a:xfrm>
        </p:spPr>
        <p:txBody>
          <a:bodyPr>
            <a:normAutofit fontScale="85000" lnSpcReduction="10000"/>
          </a:bodyPr>
          <a:lstStyle/>
          <a:p>
            <a:r>
              <a:rPr lang="en-US" dirty="0" smtClean="0">
                <a:latin typeface="Gill Sans"/>
                <a:cs typeface="Gill Sans"/>
              </a:rPr>
              <a:t>VA Anesthesia</a:t>
            </a:r>
            <a:r>
              <a:rPr lang="en-US" dirty="0">
                <a:latin typeface="Gill Sans"/>
                <a:cs typeface="Gill Sans"/>
              </a:rPr>
              <a:t> </a:t>
            </a:r>
            <a:r>
              <a:rPr lang="en-US" dirty="0" smtClean="0">
                <a:latin typeface="Gill Sans"/>
                <a:cs typeface="Gill Sans"/>
              </a:rPr>
              <a:t>Information Management  Systems</a:t>
            </a:r>
          </a:p>
        </p:txBody>
      </p:sp>
      <p:sp>
        <p:nvSpPr>
          <p:cNvPr id="6" name="TextBox 5"/>
          <p:cNvSpPr txBox="1"/>
          <p:nvPr/>
        </p:nvSpPr>
        <p:spPr>
          <a:xfrm>
            <a:off x="1053448" y="1519591"/>
            <a:ext cx="7368736" cy="3785652"/>
          </a:xfrm>
          <a:prstGeom prst="rect">
            <a:avLst/>
          </a:prstGeom>
          <a:noFill/>
        </p:spPr>
        <p:txBody>
          <a:bodyPr wrap="square" rtlCol="0">
            <a:spAutoFit/>
          </a:bodyPr>
          <a:lstStyle/>
          <a:p>
            <a:pPr marL="285750" indent="-285750">
              <a:buFont typeface="Arial"/>
              <a:buChar char="•"/>
            </a:pPr>
            <a:r>
              <a:rPr lang="en-US" sz="2000" dirty="0" smtClean="0">
                <a:latin typeface="Gill Sans"/>
                <a:cs typeface="Gill Sans"/>
              </a:rPr>
              <a:t>Commercially </a:t>
            </a:r>
            <a:r>
              <a:rPr lang="en-US" sz="2000" dirty="0">
                <a:latin typeface="Gill Sans"/>
                <a:cs typeface="Gill Sans"/>
              </a:rPr>
              <a:t>licensed vendor</a:t>
            </a:r>
            <a:r>
              <a:rPr lang="en-US" sz="2000" dirty="0" smtClean="0">
                <a:latin typeface="Gill Sans"/>
                <a:cs typeface="Gill Sans"/>
              </a:rPr>
              <a:t>-supported products</a:t>
            </a:r>
            <a:endParaRPr lang="en-US" sz="2000" dirty="0">
              <a:latin typeface="Gill Sans"/>
              <a:cs typeface="Gill Sans"/>
            </a:endParaRPr>
          </a:p>
          <a:p>
            <a:pPr marL="285750" indent="-285750">
              <a:buFont typeface="Arial"/>
              <a:buChar char="•"/>
            </a:pPr>
            <a:r>
              <a:rPr lang="en-US" sz="2000" dirty="0">
                <a:latin typeface="Gill Sans"/>
                <a:cs typeface="Gill Sans"/>
              </a:rPr>
              <a:t>VISN-centric </a:t>
            </a:r>
            <a:r>
              <a:rPr lang="en-US" sz="2000" dirty="0" smtClean="0">
                <a:latin typeface="Gill Sans"/>
                <a:cs typeface="Gill Sans"/>
              </a:rPr>
              <a:t>organization, deployment, configuration, management, and maintenance</a:t>
            </a:r>
            <a:endParaRPr lang="en-US" sz="2000" dirty="0">
              <a:latin typeface="Gill Sans"/>
              <a:cs typeface="Gill Sans"/>
            </a:endParaRPr>
          </a:p>
          <a:p>
            <a:pPr marL="285750" indent="-285750">
              <a:buFont typeface="Arial"/>
              <a:buChar char="•"/>
            </a:pPr>
            <a:r>
              <a:rPr lang="en-US" sz="2000" dirty="0" smtClean="0">
                <a:latin typeface="Gill Sans"/>
                <a:cs typeface="Gill Sans"/>
              </a:rPr>
              <a:t>Data </a:t>
            </a:r>
            <a:r>
              <a:rPr lang="en-US" sz="2000" dirty="0">
                <a:latin typeface="Gill Sans"/>
                <a:cs typeface="Gill Sans"/>
              </a:rPr>
              <a:t>stored </a:t>
            </a:r>
            <a:r>
              <a:rPr lang="en-US" sz="2000" dirty="0" smtClean="0">
                <a:latin typeface="Gill Sans"/>
                <a:cs typeface="Gill Sans"/>
              </a:rPr>
              <a:t>on </a:t>
            </a:r>
            <a:r>
              <a:rPr lang="en-US" sz="2000" dirty="0">
                <a:latin typeface="Gill Sans"/>
                <a:cs typeface="Gill Sans"/>
              </a:rPr>
              <a:t>vendor’s </a:t>
            </a:r>
            <a:r>
              <a:rPr lang="en-US" sz="2000" dirty="0" smtClean="0">
                <a:latin typeface="Gill Sans"/>
                <a:cs typeface="Gill Sans"/>
              </a:rPr>
              <a:t>database in each VISN.</a:t>
            </a:r>
          </a:p>
          <a:p>
            <a:pPr marL="285750" indent="-285750">
              <a:buFont typeface="Arial"/>
              <a:buChar char="•"/>
            </a:pPr>
            <a:endParaRPr lang="en-US" sz="2000" dirty="0" smtClean="0">
              <a:latin typeface="Gill Sans"/>
              <a:cs typeface="Gill Sans"/>
            </a:endParaRPr>
          </a:p>
          <a:p>
            <a:pPr marL="285750" indent="-285750">
              <a:buFont typeface="Arial"/>
              <a:buChar char="•"/>
            </a:pPr>
            <a:r>
              <a:rPr lang="en-US" sz="2000" dirty="0" smtClean="0">
                <a:latin typeface="Gill Sans"/>
                <a:cs typeface="Gill Sans"/>
              </a:rPr>
              <a:t>VA class</a:t>
            </a:r>
            <a:r>
              <a:rPr lang="en-US" sz="2000" dirty="0">
                <a:latin typeface="Gill Sans"/>
                <a:cs typeface="Gill Sans"/>
              </a:rPr>
              <a:t>-</a:t>
            </a:r>
            <a:r>
              <a:rPr lang="en-US" sz="2000" dirty="0" smtClean="0">
                <a:latin typeface="Gill Sans"/>
                <a:cs typeface="Gill Sans"/>
              </a:rPr>
              <a:t>3, field-managed software:</a:t>
            </a:r>
          </a:p>
          <a:p>
            <a:pPr marL="742950" lvl="1" indent="-285750">
              <a:buFont typeface="Arial"/>
              <a:buChar char="•"/>
            </a:pPr>
            <a:r>
              <a:rPr lang="en-US" sz="2000" dirty="0" smtClean="0">
                <a:latin typeface="Gill Sans"/>
                <a:cs typeface="Gill Sans"/>
              </a:rPr>
              <a:t>Not </a:t>
            </a:r>
            <a:r>
              <a:rPr lang="en-US" sz="2000" dirty="0">
                <a:latin typeface="Gill Sans"/>
                <a:cs typeface="Gill Sans"/>
              </a:rPr>
              <a:t>VA developed, integrated, or maintained</a:t>
            </a:r>
          </a:p>
          <a:p>
            <a:pPr marL="1200150" lvl="2" indent="-285750">
              <a:buFont typeface="Arial"/>
              <a:buChar char="•"/>
            </a:pPr>
            <a:r>
              <a:rPr lang="en-US" sz="2000" dirty="0" smtClean="0">
                <a:latin typeface="Gill Sans"/>
                <a:cs typeface="Gill Sans"/>
              </a:rPr>
              <a:t>Multiple</a:t>
            </a:r>
            <a:r>
              <a:rPr lang="en-US" sz="2000" dirty="0">
                <a:latin typeface="Gill Sans"/>
                <a:cs typeface="Gill Sans"/>
              </a:rPr>
              <a:t>, external </a:t>
            </a:r>
            <a:r>
              <a:rPr lang="en-US" sz="2000" dirty="0" smtClean="0">
                <a:latin typeface="Gill Sans"/>
                <a:cs typeface="Gill Sans"/>
              </a:rPr>
              <a:t>commercial products</a:t>
            </a:r>
            <a:endParaRPr lang="en-US" sz="2000" dirty="0">
              <a:latin typeface="Gill Sans"/>
              <a:cs typeface="Gill Sans"/>
            </a:endParaRPr>
          </a:p>
          <a:p>
            <a:pPr marL="1200150" lvl="2" indent="-285750">
              <a:buFont typeface="Arial"/>
              <a:buChar char="•"/>
            </a:pPr>
            <a:r>
              <a:rPr lang="en-US" sz="2000" dirty="0">
                <a:latin typeface="Gill Sans"/>
                <a:cs typeface="Gill Sans"/>
              </a:rPr>
              <a:t>Products not </a:t>
            </a:r>
            <a:r>
              <a:rPr lang="en-US" sz="2000" dirty="0" smtClean="0">
                <a:latin typeface="Gill Sans"/>
                <a:cs typeface="Gill Sans"/>
              </a:rPr>
              <a:t>listed on VA TRM</a:t>
            </a:r>
            <a:endParaRPr lang="en-US" sz="2000" dirty="0">
              <a:latin typeface="Gill Sans"/>
              <a:cs typeface="Gill Sans"/>
            </a:endParaRPr>
          </a:p>
          <a:p>
            <a:pPr marL="742950" lvl="1" indent="-285750">
              <a:buFont typeface="Arial"/>
              <a:buChar char="•"/>
            </a:pPr>
            <a:r>
              <a:rPr lang="en-US" sz="2000" dirty="0">
                <a:latin typeface="Gill Sans"/>
                <a:cs typeface="Gill Sans"/>
              </a:rPr>
              <a:t>Not leverage  VA VISTA architecture</a:t>
            </a:r>
          </a:p>
          <a:p>
            <a:pPr marL="1200150" lvl="2" indent="-285750">
              <a:buFont typeface="Arial"/>
              <a:buChar char="•"/>
            </a:pPr>
            <a:r>
              <a:rPr lang="en-US" sz="2000" dirty="0" smtClean="0">
                <a:latin typeface="Gill Sans"/>
                <a:cs typeface="Gill Sans"/>
              </a:rPr>
              <a:t>Not nationally integrated, updated, standardized, or maintained</a:t>
            </a:r>
          </a:p>
        </p:txBody>
      </p:sp>
    </p:spTree>
    <p:extLst>
      <p:ext uri="{BB962C8B-B14F-4D97-AF65-F5344CB8AC3E}">
        <p14:creationId xmlns:p14="http://schemas.microsoft.com/office/powerpoint/2010/main" val="3938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484371" y="1934893"/>
            <a:ext cx="1589884" cy="872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VA Anesthesia:  Overview of components and data flow</a:t>
            </a:r>
          </a:p>
          <a:p>
            <a:r>
              <a:rPr lang="en-US" b="1" dirty="0" smtClean="0">
                <a:latin typeface="Gill Sans"/>
                <a:cs typeface="Gill Sans"/>
              </a:rPr>
              <a:t>(Local View)</a:t>
            </a:r>
          </a:p>
        </p:txBody>
      </p:sp>
      <p:sp>
        <p:nvSpPr>
          <p:cNvPr id="7" name="Rectangle 6"/>
          <p:cNvSpPr/>
          <p:nvPr/>
        </p:nvSpPr>
        <p:spPr>
          <a:xfrm>
            <a:off x="3484370" y="5058071"/>
            <a:ext cx="1701209" cy="34020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bridge</a:t>
            </a:r>
            <a:endParaRPr lang="en-US" dirty="0"/>
          </a:p>
        </p:txBody>
      </p:sp>
      <p:sp>
        <p:nvSpPr>
          <p:cNvPr id="9" name="Rectangle 8"/>
          <p:cNvSpPr/>
          <p:nvPr/>
        </p:nvSpPr>
        <p:spPr>
          <a:xfrm>
            <a:off x="3592189" y="3306849"/>
            <a:ext cx="1482066" cy="120951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CIS/ARK</a:t>
            </a:r>
            <a:endParaRPr lang="en-US" dirty="0"/>
          </a:p>
        </p:txBody>
      </p:sp>
      <p:sp>
        <p:nvSpPr>
          <p:cNvPr id="16" name="TextBox 15"/>
          <p:cNvSpPr txBox="1"/>
          <p:nvPr/>
        </p:nvSpPr>
        <p:spPr>
          <a:xfrm>
            <a:off x="861439" y="5554659"/>
            <a:ext cx="1972948" cy="646331"/>
          </a:xfrm>
          <a:prstGeom prst="rect">
            <a:avLst/>
          </a:prstGeom>
          <a:noFill/>
        </p:spPr>
        <p:txBody>
          <a:bodyPr wrap="square" rtlCol="0">
            <a:spAutoFit/>
          </a:bodyPr>
          <a:lstStyle/>
          <a:p>
            <a:r>
              <a:rPr lang="en-US" sz="1200" dirty="0" smtClean="0"/>
              <a:t>VISTA data extracts : </a:t>
            </a:r>
          </a:p>
          <a:p>
            <a:r>
              <a:rPr lang="en-US" sz="1200" dirty="0" smtClean="0"/>
              <a:t>Demographics, Labs, Vitals,</a:t>
            </a:r>
          </a:p>
          <a:p>
            <a:r>
              <a:rPr lang="en-US" sz="1200" dirty="0" smtClean="0"/>
              <a:t> Medications, History, etc.</a:t>
            </a:r>
            <a:endParaRPr lang="en-US" sz="1200" dirty="0"/>
          </a:p>
        </p:txBody>
      </p:sp>
      <p:sp>
        <p:nvSpPr>
          <p:cNvPr id="18" name="Up Arrow 17"/>
          <p:cNvSpPr/>
          <p:nvPr/>
        </p:nvSpPr>
        <p:spPr>
          <a:xfrm>
            <a:off x="4091195" y="4528341"/>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Up Arrow 19"/>
          <p:cNvSpPr/>
          <p:nvPr/>
        </p:nvSpPr>
        <p:spPr>
          <a:xfrm>
            <a:off x="4040570" y="2807882"/>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p:nvPicPr>
        <p:blipFill>
          <a:blip r:embed="rId3"/>
          <a:stretch>
            <a:fillRect/>
          </a:stretch>
        </p:blipFill>
        <p:spPr>
          <a:xfrm>
            <a:off x="4055254" y="2301094"/>
            <a:ext cx="417005" cy="417005"/>
          </a:xfrm>
          <a:prstGeom prst="rect">
            <a:avLst/>
          </a:prstGeom>
        </p:spPr>
      </p:pic>
      <p:sp>
        <p:nvSpPr>
          <p:cNvPr id="22" name="Right Arrow 21"/>
          <p:cNvSpPr/>
          <p:nvPr/>
        </p:nvSpPr>
        <p:spPr>
          <a:xfrm>
            <a:off x="5074255" y="3723876"/>
            <a:ext cx="703058" cy="272166"/>
          </a:xfrm>
          <a:prstGeom prst="right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4"/>
          <a:stretch>
            <a:fillRect/>
          </a:stretch>
        </p:blipFill>
        <p:spPr>
          <a:xfrm>
            <a:off x="1147122" y="3075440"/>
            <a:ext cx="716413" cy="716413"/>
          </a:xfrm>
          <a:prstGeom prst="rect">
            <a:avLst/>
          </a:prstGeom>
        </p:spPr>
      </p:pic>
      <p:sp>
        <p:nvSpPr>
          <p:cNvPr id="24" name="Rectangle 23"/>
          <p:cNvSpPr/>
          <p:nvPr/>
        </p:nvSpPr>
        <p:spPr>
          <a:xfrm>
            <a:off x="5990266" y="5524669"/>
            <a:ext cx="323865" cy="257299"/>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p:cNvSpPr txBox="1"/>
          <p:nvPr/>
        </p:nvSpPr>
        <p:spPr>
          <a:xfrm>
            <a:off x="6339289" y="5324595"/>
            <a:ext cx="1459917" cy="646331"/>
          </a:xfrm>
          <a:prstGeom prst="rect">
            <a:avLst/>
          </a:prstGeom>
          <a:noFill/>
        </p:spPr>
        <p:txBody>
          <a:bodyPr wrap="square" rtlCol="0">
            <a:spAutoFit/>
          </a:bodyPr>
          <a:lstStyle/>
          <a:p>
            <a:r>
              <a:rPr lang="en-US" sz="1200" dirty="0" smtClean="0"/>
              <a:t>Class</a:t>
            </a:r>
            <a:r>
              <a:rPr lang="en-US" sz="1200" dirty="0"/>
              <a:t>-3 </a:t>
            </a:r>
            <a:r>
              <a:rPr lang="en-US" sz="1200" dirty="0" smtClean="0"/>
              <a:t>software</a:t>
            </a:r>
            <a:endParaRPr lang="en-US" sz="1200" dirty="0"/>
          </a:p>
          <a:p>
            <a:r>
              <a:rPr lang="en-US" sz="1200" dirty="0" smtClean="0"/>
              <a:t>Closed / proprietary</a:t>
            </a:r>
          </a:p>
          <a:p>
            <a:r>
              <a:rPr lang="en-US" sz="1200" dirty="0"/>
              <a:t>VISN-</a:t>
            </a:r>
            <a:r>
              <a:rPr lang="en-US" sz="1200" dirty="0" smtClean="0"/>
              <a:t>specific</a:t>
            </a:r>
            <a:endParaRPr lang="en-US" sz="1200" dirty="0"/>
          </a:p>
        </p:txBody>
      </p:sp>
      <p:pic>
        <p:nvPicPr>
          <p:cNvPr id="28" name="Picture 27"/>
          <p:cNvPicPr>
            <a:picLocks noChangeAspect="1"/>
          </p:cNvPicPr>
          <p:nvPr/>
        </p:nvPicPr>
        <p:blipFill>
          <a:blip r:embed="rId5"/>
          <a:stretch>
            <a:fillRect/>
          </a:stretch>
        </p:blipFill>
        <p:spPr>
          <a:xfrm>
            <a:off x="1147122" y="3978415"/>
            <a:ext cx="730185" cy="485905"/>
          </a:xfrm>
          <a:prstGeom prst="rect">
            <a:avLst/>
          </a:prstGeom>
        </p:spPr>
      </p:pic>
      <p:sp>
        <p:nvSpPr>
          <p:cNvPr id="31" name="TextBox 30"/>
          <p:cNvSpPr txBox="1"/>
          <p:nvPr/>
        </p:nvSpPr>
        <p:spPr>
          <a:xfrm>
            <a:off x="1164108" y="4479506"/>
            <a:ext cx="2047868" cy="461665"/>
          </a:xfrm>
          <a:prstGeom prst="rect">
            <a:avLst/>
          </a:prstGeom>
          <a:noFill/>
        </p:spPr>
        <p:txBody>
          <a:bodyPr wrap="square" rtlCol="0">
            <a:spAutoFit/>
          </a:bodyPr>
          <a:lstStyle/>
          <a:p>
            <a:r>
              <a:rPr lang="en-US" sz="1200" dirty="0"/>
              <a:t>C</a:t>
            </a:r>
            <a:r>
              <a:rPr lang="en-US" sz="1200" dirty="0" smtClean="0"/>
              <a:t>linical observations/actions</a:t>
            </a:r>
          </a:p>
          <a:p>
            <a:r>
              <a:rPr lang="en-US" sz="1200" dirty="0"/>
              <a:t>Automated vitals </a:t>
            </a:r>
            <a:r>
              <a:rPr lang="en-US" sz="1200" dirty="0" smtClean="0"/>
              <a:t>capture</a:t>
            </a:r>
            <a:endParaRPr lang="en-US" sz="1200" dirty="0"/>
          </a:p>
        </p:txBody>
      </p:sp>
      <p:sp>
        <p:nvSpPr>
          <p:cNvPr id="30" name="Right Arrow 29"/>
          <p:cNvSpPr/>
          <p:nvPr/>
        </p:nvSpPr>
        <p:spPr>
          <a:xfrm>
            <a:off x="2306161" y="3986082"/>
            <a:ext cx="991197" cy="418327"/>
          </a:xfrm>
          <a:prstGeom prst="right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3504595" y="1867658"/>
            <a:ext cx="1569660" cy="369332"/>
          </a:xfrm>
          <a:prstGeom prst="rect">
            <a:avLst/>
          </a:prstGeom>
          <a:noFill/>
        </p:spPr>
        <p:txBody>
          <a:bodyPr wrap="none" rtlCol="0">
            <a:spAutoFit/>
          </a:bodyPr>
          <a:lstStyle/>
          <a:p>
            <a:r>
              <a:rPr lang="en-US" b="1" dirty="0" smtClean="0">
                <a:solidFill>
                  <a:schemeClr val="bg1"/>
                </a:solidFill>
              </a:rPr>
              <a:t>VISTA Imaging</a:t>
            </a:r>
            <a:endParaRPr lang="en-US" b="1" dirty="0">
              <a:solidFill>
                <a:schemeClr val="bg1"/>
              </a:solidFill>
            </a:endParaRPr>
          </a:p>
        </p:txBody>
      </p:sp>
      <p:sp>
        <p:nvSpPr>
          <p:cNvPr id="5" name="Left-Right Arrow 4"/>
          <p:cNvSpPr/>
          <p:nvPr/>
        </p:nvSpPr>
        <p:spPr>
          <a:xfrm>
            <a:off x="2200022" y="3409841"/>
            <a:ext cx="1097335" cy="358960"/>
          </a:xfrm>
          <a:prstGeom prst="leftRightArrow">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3484371" y="5422242"/>
            <a:ext cx="1701209" cy="8958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VISTA</a:t>
            </a:r>
          </a:p>
        </p:txBody>
      </p:sp>
      <p:sp>
        <p:nvSpPr>
          <p:cNvPr id="29" name="TextBox 28"/>
          <p:cNvSpPr txBox="1"/>
          <p:nvPr/>
        </p:nvSpPr>
        <p:spPr>
          <a:xfrm>
            <a:off x="3096963" y="1453921"/>
            <a:ext cx="2537831" cy="461665"/>
          </a:xfrm>
          <a:prstGeom prst="rect">
            <a:avLst/>
          </a:prstGeom>
          <a:noFill/>
        </p:spPr>
        <p:txBody>
          <a:bodyPr wrap="square" rtlCol="0">
            <a:spAutoFit/>
          </a:bodyPr>
          <a:lstStyle/>
          <a:p>
            <a:r>
              <a:rPr lang="en-US" sz="1200" dirty="0" smtClean="0"/>
              <a:t>Case </a:t>
            </a:r>
            <a:r>
              <a:rPr lang="en-US" sz="1200" dirty="0"/>
              <a:t>summary (5-50+ pages)</a:t>
            </a:r>
          </a:p>
          <a:p>
            <a:r>
              <a:rPr lang="en-US" sz="1200" dirty="0"/>
              <a:t>Scanned and stored in VISTA </a:t>
            </a:r>
            <a:r>
              <a:rPr lang="en-US" sz="1200" dirty="0" smtClean="0"/>
              <a:t>Imaging</a:t>
            </a:r>
          </a:p>
        </p:txBody>
      </p:sp>
      <p:sp>
        <p:nvSpPr>
          <p:cNvPr id="32" name="TextBox 31"/>
          <p:cNvSpPr txBox="1"/>
          <p:nvPr/>
        </p:nvSpPr>
        <p:spPr>
          <a:xfrm>
            <a:off x="6071615" y="3442011"/>
            <a:ext cx="1949892" cy="646331"/>
          </a:xfrm>
          <a:prstGeom prst="rect">
            <a:avLst/>
          </a:prstGeom>
          <a:noFill/>
        </p:spPr>
        <p:txBody>
          <a:bodyPr wrap="square" rtlCol="0">
            <a:spAutoFit/>
          </a:bodyPr>
          <a:lstStyle/>
          <a:p>
            <a:r>
              <a:rPr lang="en-US" sz="1200" dirty="0" smtClean="0"/>
              <a:t>Local / VISN  reports against</a:t>
            </a:r>
          </a:p>
          <a:p>
            <a:r>
              <a:rPr lang="en-US" sz="1200" dirty="0" smtClean="0"/>
              <a:t>Vendor Database only.</a:t>
            </a:r>
          </a:p>
          <a:p>
            <a:r>
              <a:rPr lang="en-US" sz="1200" dirty="0" smtClean="0"/>
              <a:t>Vendor-specific reporting</a:t>
            </a:r>
            <a:endParaRPr lang="en-US" sz="1200" dirty="0"/>
          </a:p>
        </p:txBody>
      </p:sp>
      <p:sp>
        <p:nvSpPr>
          <p:cNvPr id="33" name="TextBox 32"/>
          <p:cNvSpPr txBox="1"/>
          <p:nvPr/>
        </p:nvSpPr>
        <p:spPr>
          <a:xfrm>
            <a:off x="6010311" y="2064934"/>
            <a:ext cx="2055572" cy="646331"/>
          </a:xfrm>
          <a:prstGeom prst="rect">
            <a:avLst/>
          </a:prstGeom>
          <a:noFill/>
        </p:spPr>
        <p:txBody>
          <a:bodyPr wrap="square" rtlCol="0">
            <a:spAutoFit/>
          </a:bodyPr>
          <a:lstStyle/>
          <a:p>
            <a:r>
              <a:rPr lang="en-US" sz="1200" b="1" dirty="0" smtClean="0">
                <a:solidFill>
                  <a:srgbClr val="FF0000"/>
                </a:solidFill>
              </a:rPr>
              <a:t>View</a:t>
            </a:r>
            <a:r>
              <a:rPr lang="en-US" sz="1200" b="1" dirty="0">
                <a:solidFill>
                  <a:srgbClr val="FF0000"/>
                </a:solidFill>
              </a:rPr>
              <a:t>-</a:t>
            </a:r>
            <a:r>
              <a:rPr lang="en-US" sz="1200" b="1" dirty="0" smtClean="0">
                <a:solidFill>
                  <a:srgbClr val="FF0000"/>
                </a:solidFill>
              </a:rPr>
              <a:t>only, Unstructured data</a:t>
            </a:r>
            <a:endParaRPr lang="en-US" sz="1200" b="1" dirty="0">
              <a:solidFill>
                <a:srgbClr val="FF0000"/>
              </a:solidFill>
            </a:endParaRPr>
          </a:p>
          <a:p>
            <a:r>
              <a:rPr lang="en-US" sz="1200" b="1" dirty="0" smtClean="0">
                <a:solidFill>
                  <a:srgbClr val="FF0000"/>
                </a:solidFill>
              </a:rPr>
              <a:t>Not </a:t>
            </a:r>
            <a:r>
              <a:rPr lang="en-US" sz="1200" b="1" dirty="0">
                <a:solidFill>
                  <a:srgbClr val="FF0000"/>
                </a:solidFill>
              </a:rPr>
              <a:t>machine-</a:t>
            </a:r>
            <a:r>
              <a:rPr lang="en-US" sz="1200" b="1" dirty="0" smtClean="0">
                <a:solidFill>
                  <a:srgbClr val="FF0000"/>
                </a:solidFill>
              </a:rPr>
              <a:t>processable</a:t>
            </a:r>
          </a:p>
          <a:p>
            <a:r>
              <a:rPr lang="en-US" sz="1200" b="1" dirty="0" smtClean="0">
                <a:solidFill>
                  <a:srgbClr val="FF0000"/>
                </a:solidFill>
              </a:rPr>
              <a:t>No analytics feasible.</a:t>
            </a:r>
            <a:endParaRPr lang="en-US" sz="1200" b="1" dirty="0">
              <a:solidFill>
                <a:srgbClr val="FF0000"/>
              </a:solidFill>
            </a:endParaRPr>
          </a:p>
        </p:txBody>
      </p:sp>
    </p:spTree>
    <p:extLst>
      <p:ext uri="{BB962C8B-B14F-4D97-AF65-F5344CB8AC3E}">
        <p14:creationId xmlns:p14="http://schemas.microsoft.com/office/powerpoint/2010/main" val="93062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pic>
        <p:nvPicPr>
          <p:cNvPr id="3" name="Picture 2" descr="Screen Shot 2015-09-07 at 6.47.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62" y="1572181"/>
            <a:ext cx="7953338" cy="4291296"/>
          </a:xfrm>
          <a:prstGeom prst="rect">
            <a:avLst/>
          </a:prstGeom>
        </p:spPr>
      </p:pic>
      <p:sp>
        <p:nvSpPr>
          <p:cNvPr id="10"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VA Anesthesia:   VISN-centric deployment</a:t>
            </a:r>
          </a:p>
          <a:p>
            <a:r>
              <a:rPr lang="en-US" sz="2900" b="1" dirty="0" smtClean="0">
                <a:latin typeface="Gill Sans"/>
                <a:cs typeface="Gill Sans"/>
              </a:rPr>
              <a:t>(National view)</a:t>
            </a:r>
            <a:endParaRPr lang="en-US" sz="2900" b="1" dirty="0">
              <a:latin typeface="Gill Sans"/>
              <a:cs typeface="Gill Sans"/>
            </a:endParaRPr>
          </a:p>
        </p:txBody>
      </p:sp>
    </p:spTree>
    <p:extLst>
      <p:ext uri="{BB962C8B-B14F-4D97-AF65-F5344CB8AC3E}">
        <p14:creationId xmlns:p14="http://schemas.microsoft.com/office/powerpoint/2010/main" val="18776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2100052" y="2168680"/>
            <a:ext cx="4209726" cy="8726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198608"/>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VA Anesthesia:  </a:t>
            </a:r>
            <a:r>
              <a:rPr lang="en-US" dirty="0">
                <a:latin typeface="Gill Sans"/>
                <a:cs typeface="Gill Sans"/>
              </a:rPr>
              <a:t>Overview </a:t>
            </a:r>
            <a:r>
              <a:rPr lang="en-US" dirty="0" smtClean="0">
                <a:latin typeface="Gill Sans"/>
                <a:cs typeface="Gill Sans"/>
              </a:rPr>
              <a:t>of components </a:t>
            </a:r>
            <a:r>
              <a:rPr lang="en-US" dirty="0">
                <a:latin typeface="Gill Sans"/>
                <a:cs typeface="Gill Sans"/>
              </a:rPr>
              <a:t>and data </a:t>
            </a:r>
            <a:r>
              <a:rPr lang="en-US" dirty="0" smtClean="0">
                <a:latin typeface="Gill Sans"/>
                <a:cs typeface="Gill Sans"/>
              </a:rPr>
              <a:t>flow</a:t>
            </a:r>
          </a:p>
          <a:p>
            <a:r>
              <a:rPr lang="en-US" sz="2900" b="1" dirty="0" smtClean="0">
                <a:latin typeface="Gill Sans"/>
                <a:cs typeface="Gill Sans"/>
              </a:rPr>
              <a:t>(National view - Current)</a:t>
            </a:r>
            <a:endParaRPr lang="en-US" sz="2900" b="1" dirty="0">
              <a:latin typeface="Gill Sans"/>
              <a:cs typeface="Gill Sans"/>
            </a:endParaRPr>
          </a:p>
        </p:txBody>
      </p:sp>
      <p:sp>
        <p:nvSpPr>
          <p:cNvPr id="7" name="Rectangle 6"/>
          <p:cNvSpPr/>
          <p:nvPr/>
        </p:nvSpPr>
        <p:spPr>
          <a:xfrm>
            <a:off x="2206682" y="4898737"/>
            <a:ext cx="643414" cy="34020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9" name="Rectangle 8"/>
          <p:cNvSpPr/>
          <p:nvPr/>
        </p:nvSpPr>
        <p:spPr>
          <a:xfrm>
            <a:off x="2195029" y="3738608"/>
            <a:ext cx="620110" cy="57354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18" name="Up Arrow 17"/>
          <p:cNvSpPr/>
          <p:nvPr/>
        </p:nvSpPr>
        <p:spPr>
          <a:xfrm>
            <a:off x="2303606"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Up Arrow 53"/>
          <p:cNvSpPr/>
          <p:nvPr/>
        </p:nvSpPr>
        <p:spPr>
          <a:xfrm>
            <a:off x="2245346"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TextBox 60"/>
          <p:cNvSpPr txBox="1"/>
          <p:nvPr/>
        </p:nvSpPr>
        <p:spPr>
          <a:xfrm>
            <a:off x="250547" y="4854603"/>
            <a:ext cx="1663702" cy="461665"/>
          </a:xfrm>
          <a:prstGeom prst="rect">
            <a:avLst/>
          </a:prstGeom>
          <a:noFill/>
        </p:spPr>
        <p:txBody>
          <a:bodyPr wrap="square" rtlCol="0">
            <a:spAutoFit/>
          </a:bodyPr>
          <a:lstStyle/>
          <a:p>
            <a:r>
              <a:rPr lang="en-US" sz="1200" dirty="0" smtClean="0"/>
              <a:t>Vendor-specific</a:t>
            </a:r>
          </a:p>
          <a:p>
            <a:r>
              <a:rPr lang="en-US" sz="1200" dirty="0" smtClean="0"/>
              <a:t>Data bridges (x6)</a:t>
            </a:r>
            <a:endParaRPr lang="en-US" sz="1200" dirty="0"/>
          </a:p>
        </p:txBody>
      </p:sp>
      <p:sp>
        <p:nvSpPr>
          <p:cNvPr id="62" name="TextBox 61"/>
          <p:cNvSpPr txBox="1"/>
          <p:nvPr/>
        </p:nvSpPr>
        <p:spPr>
          <a:xfrm>
            <a:off x="298079" y="3923472"/>
            <a:ext cx="1510954" cy="461665"/>
          </a:xfrm>
          <a:prstGeom prst="rect">
            <a:avLst/>
          </a:prstGeom>
          <a:noFill/>
        </p:spPr>
        <p:txBody>
          <a:bodyPr wrap="square" rtlCol="0">
            <a:spAutoFit/>
          </a:bodyPr>
          <a:lstStyle/>
          <a:p>
            <a:r>
              <a:rPr lang="en-US" sz="1200" dirty="0" smtClean="0"/>
              <a:t>Vendor-specific</a:t>
            </a:r>
          </a:p>
          <a:p>
            <a:r>
              <a:rPr lang="en-US" sz="1200" dirty="0" smtClean="0"/>
              <a:t>Systems</a:t>
            </a:r>
            <a:endParaRPr lang="en-US" sz="1200" dirty="0"/>
          </a:p>
        </p:txBody>
      </p:sp>
      <p:sp>
        <p:nvSpPr>
          <p:cNvPr id="63" name="TextBox 62"/>
          <p:cNvSpPr txBox="1"/>
          <p:nvPr/>
        </p:nvSpPr>
        <p:spPr>
          <a:xfrm>
            <a:off x="297159" y="5540071"/>
            <a:ext cx="1663702" cy="461665"/>
          </a:xfrm>
          <a:prstGeom prst="rect">
            <a:avLst/>
          </a:prstGeom>
          <a:noFill/>
        </p:spPr>
        <p:txBody>
          <a:bodyPr wrap="square" rtlCol="0">
            <a:spAutoFit/>
          </a:bodyPr>
          <a:lstStyle/>
          <a:p>
            <a:r>
              <a:rPr lang="en-US" sz="1200" dirty="0" smtClean="0"/>
              <a:t>VA National standard</a:t>
            </a:r>
          </a:p>
          <a:p>
            <a:r>
              <a:rPr lang="en-US" sz="1200" dirty="0" smtClean="0"/>
              <a:t>clincal</a:t>
            </a:r>
            <a:r>
              <a:rPr lang="en-US" sz="1200" dirty="0" smtClean="0"/>
              <a:t> database</a:t>
            </a:r>
            <a:endParaRPr lang="en-US" sz="1200" dirty="0"/>
          </a:p>
        </p:txBody>
      </p:sp>
      <p:sp>
        <p:nvSpPr>
          <p:cNvPr id="64" name="Rectangle 63"/>
          <p:cNvSpPr/>
          <p:nvPr/>
        </p:nvSpPr>
        <p:spPr>
          <a:xfrm>
            <a:off x="2920932" y="4898737"/>
            <a:ext cx="643414" cy="34020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65" name="Rectangle 64"/>
          <p:cNvSpPr/>
          <p:nvPr/>
        </p:nvSpPr>
        <p:spPr>
          <a:xfrm>
            <a:off x="2909279" y="3738608"/>
            <a:ext cx="620110" cy="57354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66" name="Up Arrow 65"/>
          <p:cNvSpPr/>
          <p:nvPr/>
        </p:nvSpPr>
        <p:spPr>
          <a:xfrm>
            <a:off x="3017856"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Up Arrow 66"/>
          <p:cNvSpPr/>
          <p:nvPr/>
        </p:nvSpPr>
        <p:spPr>
          <a:xfrm>
            <a:off x="2959596"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3634259" y="4903401"/>
            <a:ext cx="643414" cy="3402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p>
        </p:txBody>
      </p:sp>
      <p:sp>
        <p:nvSpPr>
          <p:cNvPr id="69" name="Rectangle 68"/>
          <p:cNvSpPr/>
          <p:nvPr/>
        </p:nvSpPr>
        <p:spPr>
          <a:xfrm>
            <a:off x="3622606" y="3743272"/>
            <a:ext cx="620110" cy="573544"/>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0" name="Up Arrow 69"/>
          <p:cNvSpPr/>
          <p:nvPr/>
        </p:nvSpPr>
        <p:spPr>
          <a:xfrm>
            <a:off x="3731183" y="4372741"/>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Up Arrow 70"/>
          <p:cNvSpPr/>
          <p:nvPr/>
        </p:nvSpPr>
        <p:spPr>
          <a:xfrm>
            <a:off x="3672923" y="3172702"/>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4328290" y="4904335"/>
            <a:ext cx="643414" cy="34020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73" name="Rectangle 72"/>
          <p:cNvSpPr/>
          <p:nvPr/>
        </p:nvSpPr>
        <p:spPr>
          <a:xfrm>
            <a:off x="4316637" y="3744206"/>
            <a:ext cx="620110" cy="573544"/>
          </a:xfrm>
          <a:prstGeom prst="rect">
            <a:avLst/>
          </a:prstGeom>
          <a:solidFill>
            <a:srgbClr val="99663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4" name="Up Arrow 73"/>
          <p:cNvSpPr/>
          <p:nvPr/>
        </p:nvSpPr>
        <p:spPr>
          <a:xfrm>
            <a:off x="4425214" y="4373675"/>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Up Arrow 74"/>
          <p:cNvSpPr/>
          <p:nvPr/>
        </p:nvSpPr>
        <p:spPr>
          <a:xfrm>
            <a:off x="4366954" y="3173636"/>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5015766" y="4898737"/>
            <a:ext cx="643414" cy="34020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77" name="Rectangle 76"/>
          <p:cNvSpPr/>
          <p:nvPr/>
        </p:nvSpPr>
        <p:spPr>
          <a:xfrm>
            <a:off x="5004113" y="3738608"/>
            <a:ext cx="620110" cy="573544"/>
          </a:xfrm>
          <a:prstGeom prst="rect">
            <a:avLst/>
          </a:prstGeom>
          <a:solidFill>
            <a:srgbClr val="80008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8" name="Up Arrow 77"/>
          <p:cNvSpPr/>
          <p:nvPr/>
        </p:nvSpPr>
        <p:spPr>
          <a:xfrm>
            <a:off x="5112690"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Up Arrow 78"/>
          <p:cNvSpPr/>
          <p:nvPr/>
        </p:nvSpPr>
        <p:spPr>
          <a:xfrm>
            <a:off x="5054430"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5701321" y="4892684"/>
            <a:ext cx="643414" cy="34020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81" name="Rectangle 80"/>
          <p:cNvSpPr/>
          <p:nvPr/>
        </p:nvSpPr>
        <p:spPr>
          <a:xfrm>
            <a:off x="5689668" y="3732555"/>
            <a:ext cx="620110" cy="573544"/>
          </a:xfrm>
          <a:prstGeom prst="rect">
            <a:avLst/>
          </a:prstGeom>
          <a:solidFill>
            <a:srgbClr val="66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82" name="Up Arrow 81"/>
          <p:cNvSpPr/>
          <p:nvPr/>
        </p:nvSpPr>
        <p:spPr>
          <a:xfrm>
            <a:off x="5798245" y="4362024"/>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Up Arrow 82"/>
          <p:cNvSpPr/>
          <p:nvPr/>
        </p:nvSpPr>
        <p:spPr>
          <a:xfrm>
            <a:off x="5739985" y="3161985"/>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144633" y="5353893"/>
            <a:ext cx="4200102" cy="877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a:t>
            </a:r>
            <a:endParaRPr lang="en-US" sz="2400" b="1" dirty="0"/>
          </a:p>
        </p:txBody>
      </p:sp>
      <p:sp>
        <p:nvSpPr>
          <p:cNvPr id="49" name="TextBox 48"/>
          <p:cNvSpPr txBox="1"/>
          <p:nvPr/>
        </p:nvSpPr>
        <p:spPr>
          <a:xfrm>
            <a:off x="3422653" y="2124205"/>
            <a:ext cx="1569660" cy="369332"/>
          </a:xfrm>
          <a:prstGeom prst="rect">
            <a:avLst/>
          </a:prstGeom>
          <a:noFill/>
        </p:spPr>
        <p:txBody>
          <a:bodyPr wrap="none" rtlCol="0">
            <a:spAutoFit/>
          </a:bodyPr>
          <a:lstStyle/>
          <a:p>
            <a:r>
              <a:rPr lang="en-US" b="1" dirty="0" smtClean="0">
                <a:solidFill>
                  <a:schemeClr val="bg1"/>
                </a:solidFill>
              </a:rPr>
              <a:t>VISTA Imaging</a:t>
            </a:r>
            <a:endParaRPr lang="en-US" b="1" dirty="0">
              <a:solidFill>
                <a:schemeClr val="bg1"/>
              </a:solidFill>
            </a:endParaRPr>
          </a:p>
        </p:txBody>
      </p:sp>
      <p:sp>
        <p:nvSpPr>
          <p:cNvPr id="55" name="Rectangle 54"/>
          <p:cNvSpPr/>
          <p:nvPr/>
        </p:nvSpPr>
        <p:spPr>
          <a:xfrm>
            <a:off x="2156613" y="2588185"/>
            <a:ext cx="643414" cy="34020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6" name="Rectangle 55"/>
          <p:cNvSpPr/>
          <p:nvPr/>
        </p:nvSpPr>
        <p:spPr>
          <a:xfrm>
            <a:off x="2870863" y="2588185"/>
            <a:ext cx="643414" cy="34020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7" name="Rectangle 56"/>
          <p:cNvSpPr/>
          <p:nvPr/>
        </p:nvSpPr>
        <p:spPr>
          <a:xfrm>
            <a:off x="3584190" y="2592849"/>
            <a:ext cx="643414" cy="3402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p>
        </p:txBody>
      </p:sp>
      <p:sp>
        <p:nvSpPr>
          <p:cNvPr id="58" name="Rectangle 57"/>
          <p:cNvSpPr/>
          <p:nvPr/>
        </p:nvSpPr>
        <p:spPr>
          <a:xfrm>
            <a:off x="4278221" y="2593783"/>
            <a:ext cx="643414" cy="34020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59" name="Rectangle 58"/>
          <p:cNvSpPr/>
          <p:nvPr/>
        </p:nvSpPr>
        <p:spPr>
          <a:xfrm>
            <a:off x="4965697" y="2588185"/>
            <a:ext cx="643414" cy="34020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86" name="Rectangle 85"/>
          <p:cNvSpPr/>
          <p:nvPr/>
        </p:nvSpPr>
        <p:spPr>
          <a:xfrm>
            <a:off x="5651252" y="2582132"/>
            <a:ext cx="643414" cy="34020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PDF</a:t>
            </a:r>
            <a:endParaRPr lang="en-US" sz="1200" dirty="0"/>
          </a:p>
        </p:txBody>
      </p:sp>
      <p:sp>
        <p:nvSpPr>
          <p:cNvPr id="87" name="TextBox 86"/>
          <p:cNvSpPr txBox="1"/>
          <p:nvPr/>
        </p:nvSpPr>
        <p:spPr>
          <a:xfrm>
            <a:off x="354214" y="2516742"/>
            <a:ext cx="1454820" cy="461665"/>
          </a:xfrm>
          <a:prstGeom prst="rect">
            <a:avLst/>
          </a:prstGeom>
          <a:noFill/>
        </p:spPr>
        <p:txBody>
          <a:bodyPr wrap="square" rtlCol="0">
            <a:spAutoFit/>
          </a:bodyPr>
          <a:lstStyle/>
          <a:p>
            <a:r>
              <a:rPr lang="en-US" sz="1200" dirty="0" smtClean="0"/>
              <a:t>Vendor-specific</a:t>
            </a:r>
          </a:p>
          <a:p>
            <a:r>
              <a:rPr lang="en-US" sz="1200" dirty="0" smtClean="0"/>
              <a:t>Storage format</a:t>
            </a:r>
            <a:endParaRPr lang="en-US" sz="1200" dirty="0"/>
          </a:p>
        </p:txBody>
      </p:sp>
      <p:sp>
        <p:nvSpPr>
          <p:cNvPr id="47" name="TextBox 46"/>
          <p:cNvSpPr txBox="1"/>
          <p:nvPr/>
        </p:nvSpPr>
        <p:spPr>
          <a:xfrm>
            <a:off x="2991875" y="1616156"/>
            <a:ext cx="2537831" cy="461665"/>
          </a:xfrm>
          <a:prstGeom prst="rect">
            <a:avLst/>
          </a:prstGeom>
          <a:noFill/>
        </p:spPr>
        <p:txBody>
          <a:bodyPr wrap="square" rtlCol="0">
            <a:spAutoFit/>
          </a:bodyPr>
          <a:lstStyle/>
          <a:p>
            <a:r>
              <a:rPr lang="en-US" sz="1200" dirty="0" smtClean="0"/>
              <a:t>Case </a:t>
            </a:r>
            <a:r>
              <a:rPr lang="en-US" sz="1200" dirty="0"/>
              <a:t>summary (5-50+ pages)</a:t>
            </a:r>
          </a:p>
          <a:p>
            <a:r>
              <a:rPr lang="en-US" sz="1200" dirty="0"/>
              <a:t>Scanned and stored in VISTA </a:t>
            </a:r>
            <a:r>
              <a:rPr lang="en-US" sz="1200" dirty="0" smtClean="0"/>
              <a:t>Imaging</a:t>
            </a:r>
          </a:p>
        </p:txBody>
      </p:sp>
      <p:sp>
        <p:nvSpPr>
          <p:cNvPr id="50" name="TextBox 49"/>
          <p:cNvSpPr txBox="1"/>
          <p:nvPr/>
        </p:nvSpPr>
        <p:spPr>
          <a:xfrm>
            <a:off x="7099401" y="3658524"/>
            <a:ext cx="1949892" cy="646331"/>
          </a:xfrm>
          <a:prstGeom prst="rect">
            <a:avLst/>
          </a:prstGeom>
          <a:noFill/>
        </p:spPr>
        <p:txBody>
          <a:bodyPr wrap="square" rtlCol="0">
            <a:spAutoFit/>
          </a:bodyPr>
          <a:lstStyle/>
          <a:p>
            <a:r>
              <a:rPr lang="en-US" sz="1200" dirty="0" smtClean="0"/>
              <a:t>Local / VISN  reports against</a:t>
            </a:r>
          </a:p>
          <a:p>
            <a:r>
              <a:rPr lang="en-US" sz="1200" dirty="0" smtClean="0"/>
              <a:t>Vendor Database only.</a:t>
            </a:r>
          </a:p>
          <a:p>
            <a:r>
              <a:rPr lang="en-US" sz="1200" dirty="0" smtClean="0"/>
              <a:t>Vendor-specific reporting</a:t>
            </a:r>
            <a:endParaRPr lang="en-US" sz="1200" dirty="0"/>
          </a:p>
        </p:txBody>
      </p:sp>
      <p:grpSp>
        <p:nvGrpSpPr>
          <p:cNvPr id="2" name="Group 1"/>
          <p:cNvGrpSpPr/>
          <p:nvPr/>
        </p:nvGrpSpPr>
        <p:grpSpPr>
          <a:xfrm>
            <a:off x="6837603" y="5458870"/>
            <a:ext cx="371162" cy="612783"/>
            <a:chOff x="6736760" y="5353893"/>
            <a:chExt cx="371162" cy="612783"/>
          </a:xfrm>
        </p:grpSpPr>
        <p:sp>
          <p:nvSpPr>
            <p:cNvPr id="53" name="Rectangle 52"/>
            <p:cNvSpPr/>
            <p:nvPr/>
          </p:nvSpPr>
          <p:spPr>
            <a:xfrm>
              <a:off x="6736760" y="5353893"/>
              <a:ext cx="143534" cy="17517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60" name="Rectangle 59"/>
            <p:cNvSpPr/>
            <p:nvPr/>
          </p:nvSpPr>
          <p:spPr>
            <a:xfrm>
              <a:off x="6736760" y="5567196"/>
              <a:ext cx="143534" cy="17517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4" name="Rectangle 83"/>
            <p:cNvSpPr/>
            <p:nvPr/>
          </p:nvSpPr>
          <p:spPr>
            <a:xfrm>
              <a:off x="6736760" y="5780499"/>
              <a:ext cx="143534" cy="17517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p:txBody>
        </p:sp>
        <p:sp>
          <p:nvSpPr>
            <p:cNvPr id="85" name="Rectangle 84"/>
            <p:cNvSpPr/>
            <p:nvPr/>
          </p:nvSpPr>
          <p:spPr>
            <a:xfrm>
              <a:off x="6964388" y="5364894"/>
              <a:ext cx="143534" cy="17517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8" name="Rectangle 87"/>
            <p:cNvSpPr/>
            <p:nvPr/>
          </p:nvSpPr>
          <p:spPr>
            <a:xfrm>
              <a:off x="6964388" y="5578197"/>
              <a:ext cx="143534" cy="17517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89" name="Rectangle 88"/>
            <p:cNvSpPr/>
            <p:nvPr/>
          </p:nvSpPr>
          <p:spPr>
            <a:xfrm>
              <a:off x="6964388" y="5791499"/>
              <a:ext cx="143534" cy="17517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grpSp>
      <p:sp>
        <p:nvSpPr>
          <p:cNvPr id="90" name="TextBox 89"/>
          <p:cNvSpPr txBox="1"/>
          <p:nvPr/>
        </p:nvSpPr>
        <p:spPr>
          <a:xfrm>
            <a:off x="7268803" y="5419918"/>
            <a:ext cx="1459917" cy="646331"/>
          </a:xfrm>
          <a:prstGeom prst="rect">
            <a:avLst/>
          </a:prstGeom>
          <a:noFill/>
        </p:spPr>
        <p:txBody>
          <a:bodyPr wrap="square" rtlCol="0">
            <a:spAutoFit/>
          </a:bodyPr>
          <a:lstStyle/>
          <a:p>
            <a:r>
              <a:rPr lang="en-US" sz="1200" dirty="0" smtClean="0"/>
              <a:t>Class</a:t>
            </a:r>
            <a:r>
              <a:rPr lang="en-US" sz="1200" dirty="0"/>
              <a:t>-3 </a:t>
            </a:r>
            <a:r>
              <a:rPr lang="en-US" sz="1200" dirty="0" smtClean="0"/>
              <a:t>software</a:t>
            </a:r>
            <a:endParaRPr lang="en-US" sz="1200" dirty="0"/>
          </a:p>
          <a:p>
            <a:r>
              <a:rPr lang="en-US" sz="1200" dirty="0" smtClean="0"/>
              <a:t>Closed / proprietary</a:t>
            </a:r>
          </a:p>
          <a:p>
            <a:r>
              <a:rPr lang="en-US" sz="1200" dirty="0" smtClean="0"/>
              <a:t>Vendor-specific</a:t>
            </a:r>
            <a:endParaRPr lang="en-US" sz="1200" dirty="0"/>
          </a:p>
        </p:txBody>
      </p:sp>
      <p:sp>
        <p:nvSpPr>
          <p:cNvPr id="91" name="TextBox 90"/>
          <p:cNvSpPr txBox="1"/>
          <p:nvPr/>
        </p:nvSpPr>
        <p:spPr>
          <a:xfrm>
            <a:off x="7026117" y="2197573"/>
            <a:ext cx="2055572" cy="646331"/>
          </a:xfrm>
          <a:prstGeom prst="rect">
            <a:avLst/>
          </a:prstGeom>
          <a:noFill/>
        </p:spPr>
        <p:txBody>
          <a:bodyPr wrap="square" rtlCol="0">
            <a:spAutoFit/>
          </a:bodyPr>
          <a:lstStyle/>
          <a:p>
            <a:r>
              <a:rPr lang="en-US" sz="1200" b="1" dirty="0" smtClean="0">
                <a:solidFill>
                  <a:srgbClr val="FF0000"/>
                </a:solidFill>
              </a:rPr>
              <a:t>View</a:t>
            </a:r>
            <a:r>
              <a:rPr lang="en-US" sz="1200" b="1" dirty="0">
                <a:solidFill>
                  <a:srgbClr val="FF0000"/>
                </a:solidFill>
              </a:rPr>
              <a:t>-</a:t>
            </a:r>
            <a:r>
              <a:rPr lang="en-US" sz="1200" b="1" dirty="0" smtClean="0">
                <a:solidFill>
                  <a:srgbClr val="FF0000"/>
                </a:solidFill>
              </a:rPr>
              <a:t>only, Unstructured data</a:t>
            </a:r>
            <a:endParaRPr lang="en-US" sz="1200" b="1" dirty="0">
              <a:solidFill>
                <a:srgbClr val="FF0000"/>
              </a:solidFill>
            </a:endParaRPr>
          </a:p>
          <a:p>
            <a:r>
              <a:rPr lang="en-US" sz="1200" b="1" dirty="0" smtClean="0">
                <a:solidFill>
                  <a:srgbClr val="FF0000"/>
                </a:solidFill>
              </a:rPr>
              <a:t>Not </a:t>
            </a:r>
            <a:r>
              <a:rPr lang="en-US" sz="1200" b="1" dirty="0">
                <a:solidFill>
                  <a:srgbClr val="FF0000"/>
                </a:solidFill>
              </a:rPr>
              <a:t>machine-</a:t>
            </a:r>
            <a:r>
              <a:rPr lang="en-US" sz="1200" b="1" dirty="0" smtClean="0">
                <a:solidFill>
                  <a:srgbClr val="FF0000"/>
                </a:solidFill>
              </a:rPr>
              <a:t>processable</a:t>
            </a:r>
          </a:p>
          <a:p>
            <a:r>
              <a:rPr lang="en-US" sz="1200" b="1" dirty="0" smtClean="0">
                <a:solidFill>
                  <a:srgbClr val="FF0000"/>
                </a:solidFill>
              </a:rPr>
              <a:t>No analytics feasible.</a:t>
            </a:r>
            <a:endParaRPr lang="en-US" sz="1200" b="1" dirty="0">
              <a:solidFill>
                <a:srgbClr val="FF0000"/>
              </a:solidFill>
            </a:endParaRPr>
          </a:p>
        </p:txBody>
      </p:sp>
    </p:spTree>
    <p:extLst>
      <p:ext uri="{BB962C8B-B14F-4D97-AF65-F5344CB8AC3E}">
        <p14:creationId xmlns:p14="http://schemas.microsoft.com/office/powerpoint/2010/main" val="111511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
        <p:nvSpPr>
          <p:cNvPr id="8" name="Subtitle 2"/>
          <p:cNvSpPr txBox="1">
            <a:spLocks/>
          </p:cNvSpPr>
          <p:nvPr/>
        </p:nvSpPr>
        <p:spPr>
          <a:xfrm>
            <a:off x="793786" y="210590"/>
            <a:ext cx="7364172" cy="696627"/>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latin typeface="Gill Sans"/>
                <a:cs typeface="Gill Sans"/>
              </a:rPr>
              <a:t>VA Anesthesia:  </a:t>
            </a:r>
            <a:r>
              <a:rPr lang="en-US" dirty="0">
                <a:latin typeface="Gill Sans"/>
                <a:cs typeface="Gill Sans"/>
              </a:rPr>
              <a:t>Overview </a:t>
            </a:r>
            <a:r>
              <a:rPr lang="en-US" dirty="0" smtClean="0">
                <a:latin typeface="Gill Sans"/>
                <a:cs typeface="Gill Sans"/>
              </a:rPr>
              <a:t>of components </a:t>
            </a:r>
            <a:r>
              <a:rPr lang="en-US" dirty="0">
                <a:latin typeface="Gill Sans"/>
                <a:cs typeface="Gill Sans"/>
              </a:rPr>
              <a:t>and data </a:t>
            </a:r>
            <a:r>
              <a:rPr lang="en-US" dirty="0" smtClean="0">
                <a:latin typeface="Gill Sans"/>
                <a:cs typeface="Gill Sans"/>
              </a:rPr>
              <a:t>flow</a:t>
            </a:r>
          </a:p>
          <a:p>
            <a:r>
              <a:rPr lang="en-US" sz="2900" b="1" dirty="0" smtClean="0">
                <a:latin typeface="Gill Sans"/>
                <a:cs typeface="Gill Sans"/>
              </a:rPr>
              <a:t>(National view – Desired)</a:t>
            </a:r>
            <a:endParaRPr lang="en-US" sz="2900" b="1" dirty="0">
              <a:latin typeface="Gill Sans"/>
              <a:cs typeface="Gill Sans"/>
            </a:endParaRPr>
          </a:p>
        </p:txBody>
      </p:sp>
      <p:sp>
        <p:nvSpPr>
          <p:cNvPr id="7" name="Rectangle 6"/>
          <p:cNvSpPr/>
          <p:nvPr/>
        </p:nvSpPr>
        <p:spPr>
          <a:xfrm>
            <a:off x="2206682" y="4898737"/>
            <a:ext cx="643414" cy="34020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9" name="Rectangle 8"/>
          <p:cNvSpPr/>
          <p:nvPr/>
        </p:nvSpPr>
        <p:spPr>
          <a:xfrm>
            <a:off x="2195029" y="3738608"/>
            <a:ext cx="620110" cy="57354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18" name="Up Arrow 17"/>
          <p:cNvSpPr/>
          <p:nvPr/>
        </p:nvSpPr>
        <p:spPr>
          <a:xfrm>
            <a:off x="2303606"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Up Arrow 53"/>
          <p:cNvSpPr/>
          <p:nvPr/>
        </p:nvSpPr>
        <p:spPr>
          <a:xfrm>
            <a:off x="2245346"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a:off x="2920932" y="4898737"/>
            <a:ext cx="643414" cy="340207"/>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65" name="Rectangle 64"/>
          <p:cNvSpPr/>
          <p:nvPr/>
        </p:nvSpPr>
        <p:spPr>
          <a:xfrm>
            <a:off x="2909279" y="3738608"/>
            <a:ext cx="620110" cy="57354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66" name="Up Arrow 65"/>
          <p:cNvSpPr/>
          <p:nvPr/>
        </p:nvSpPr>
        <p:spPr>
          <a:xfrm>
            <a:off x="3017856"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Up Arrow 66"/>
          <p:cNvSpPr/>
          <p:nvPr/>
        </p:nvSpPr>
        <p:spPr>
          <a:xfrm>
            <a:off x="2959596"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3634259" y="4903401"/>
            <a:ext cx="643414" cy="3402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p>
        </p:txBody>
      </p:sp>
      <p:sp>
        <p:nvSpPr>
          <p:cNvPr id="69" name="Rectangle 68"/>
          <p:cNvSpPr/>
          <p:nvPr/>
        </p:nvSpPr>
        <p:spPr>
          <a:xfrm>
            <a:off x="3622606" y="3743272"/>
            <a:ext cx="620110" cy="573544"/>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0" name="Up Arrow 69"/>
          <p:cNvSpPr/>
          <p:nvPr/>
        </p:nvSpPr>
        <p:spPr>
          <a:xfrm>
            <a:off x="3731183" y="4372741"/>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Up Arrow 70"/>
          <p:cNvSpPr/>
          <p:nvPr/>
        </p:nvSpPr>
        <p:spPr>
          <a:xfrm>
            <a:off x="3672923" y="3172702"/>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4328290" y="4904335"/>
            <a:ext cx="643414" cy="340207"/>
          </a:xfrm>
          <a:prstGeom prst="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73" name="Rectangle 72"/>
          <p:cNvSpPr/>
          <p:nvPr/>
        </p:nvSpPr>
        <p:spPr>
          <a:xfrm>
            <a:off x="4316637" y="3744206"/>
            <a:ext cx="620110" cy="573544"/>
          </a:xfrm>
          <a:prstGeom prst="rect">
            <a:avLst/>
          </a:prstGeom>
          <a:solidFill>
            <a:srgbClr val="99663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4" name="Up Arrow 73"/>
          <p:cNvSpPr/>
          <p:nvPr/>
        </p:nvSpPr>
        <p:spPr>
          <a:xfrm>
            <a:off x="4425214" y="4373675"/>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Up Arrow 74"/>
          <p:cNvSpPr/>
          <p:nvPr/>
        </p:nvSpPr>
        <p:spPr>
          <a:xfrm>
            <a:off x="4366954" y="3173636"/>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5015766" y="4898737"/>
            <a:ext cx="643414" cy="340207"/>
          </a:xfrm>
          <a:prstGeom prst="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77" name="Rectangle 76"/>
          <p:cNvSpPr/>
          <p:nvPr/>
        </p:nvSpPr>
        <p:spPr>
          <a:xfrm>
            <a:off x="5004113" y="3738608"/>
            <a:ext cx="620110" cy="573544"/>
          </a:xfrm>
          <a:prstGeom prst="rect">
            <a:avLst/>
          </a:prstGeom>
          <a:solidFill>
            <a:srgbClr val="80008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78" name="Up Arrow 77"/>
          <p:cNvSpPr/>
          <p:nvPr/>
        </p:nvSpPr>
        <p:spPr>
          <a:xfrm>
            <a:off x="5112690" y="4368077"/>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Up Arrow 78"/>
          <p:cNvSpPr/>
          <p:nvPr/>
        </p:nvSpPr>
        <p:spPr>
          <a:xfrm>
            <a:off x="5054430" y="3168038"/>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5701321" y="4892684"/>
            <a:ext cx="643414" cy="340207"/>
          </a:xfrm>
          <a:prstGeom prst="rect">
            <a:avLst/>
          </a:prstGeom>
          <a:solidFill>
            <a:srgbClr val="66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bridge</a:t>
            </a:r>
            <a:endParaRPr lang="en-US" sz="1200" dirty="0"/>
          </a:p>
        </p:txBody>
      </p:sp>
      <p:sp>
        <p:nvSpPr>
          <p:cNvPr id="81" name="Rectangle 80"/>
          <p:cNvSpPr/>
          <p:nvPr/>
        </p:nvSpPr>
        <p:spPr>
          <a:xfrm>
            <a:off x="5689668" y="3732555"/>
            <a:ext cx="620110" cy="573544"/>
          </a:xfrm>
          <a:prstGeom prst="rect">
            <a:avLst/>
          </a:prstGeom>
          <a:solidFill>
            <a:srgbClr val="66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CIS/ARK</a:t>
            </a:r>
            <a:endParaRPr lang="en-US" sz="1600" dirty="0"/>
          </a:p>
        </p:txBody>
      </p:sp>
      <p:sp>
        <p:nvSpPr>
          <p:cNvPr id="82" name="Up Arrow 81"/>
          <p:cNvSpPr/>
          <p:nvPr/>
        </p:nvSpPr>
        <p:spPr>
          <a:xfrm>
            <a:off x="5798245" y="4362024"/>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Up Arrow 82"/>
          <p:cNvSpPr/>
          <p:nvPr/>
        </p:nvSpPr>
        <p:spPr>
          <a:xfrm>
            <a:off x="5739985" y="3161985"/>
            <a:ext cx="464925" cy="476287"/>
          </a:xfrm>
          <a:prstGeom prst="upArrow">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144633" y="5353893"/>
            <a:ext cx="4200102" cy="877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VISTA</a:t>
            </a:r>
            <a:endParaRPr lang="en-US" sz="2400" b="1" dirty="0"/>
          </a:p>
        </p:txBody>
      </p:sp>
      <p:sp>
        <p:nvSpPr>
          <p:cNvPr id="51" name="TextBox 50"/>
          <p:cNvSpPr txBox="1"/>
          <p:nvPr/>
        </p:nvSpPr>
        <p:spPr>
          <a:xfrm>
            <a:off x="6507339" y="3792403"/>
            <a:ext cx="2055572" cy="461665"/>
          </a:xfrm>
          <a:prstGeom prst="rect">
            <a:avLst/>
          </a:prstGeom>
          <a:noFill/>
        </p:spPr>
        <p:txBody>
          <a:bodyPr wrap="square" rtlCol="0">
            <a:spAutoFit/>
          </a:bodyPr>
          <a:lstStyle/>
          <a:p>
            <a:r>
              <a:rPr lang="en-US" sz="1200" dirty="0" smtClean="0"/>
              <a:t>VISN-specific  reports</a:t>
            </a:r>
          </a:p>
          <a:p>
            <a:r>
              <a:rPr lang="en-US" sz="1200" dirty="0" smtClean="0"/>
              <a:t>Vendor-specific reporting</a:t>
            </a:r>
            <a:endParaRPr lang="en-US" sz="1200" dirty="0"/>
          </a:p>
        </p:txBody>
      </p:sp>
      <p:sp>
        <p:nvSpPr>
          <p:cNvPr id="47" name="TextBox 46"/>
          <p:cNvSpPr txBox="1"/>
          <p:nvPr/>
        </p:nvSpPr>
        <p:spPr>
          <a:xfrm>
            <a:off x="6395535" y="2169208"/>
            <a:ext cx="2245346" cy="830997"/>
          </a:xfrm>
          <a:prstGeom prst="rect">
            <a:avLst/>
          </a:prstGeom>
          <a:noFill/>
        </p:spPr>
        <p:txBody>
          <a:bodyPr wrap="square" rtlCol="0">
            <a:spAutoFit/>
          </a:bodyPr>
          <a:lstStyle/>
          <a:p>
            <a:r>
              <a:rPr lang="en-US" sz="1200" b="1" dirty="0" smtClean="0">
                <a:solidFill>
                  <a:srgbClr val="FF0000"/>
                </a:solidFill>
              </a:rPr>
              <a:t>Integration of structured, coded data across all CIS/ARK systems is a pre-requisite for national analytics. </a:t>
            </a:r>
            <a:endParaRPr lang="en-US" sz="1200" b="1" dirty="0">
              <a:solidFill>
                <a:srgbClr val="FF0000"/>
              </a:solidFill>
            </a:endParaRPr>
          </a:p>
        </p:txBody>
      </p:sp>
      <p:sp>
        <p:nvSpPr>
          <p:cNvPr id="38" name="TextBox 37"/>
          <p:cNvSpPr txBox="1"/>
          <p:nvPr/>
        </p:nvSpPr>
        <p:spPr>
          <a:xfrm>
            <a:off x="250547" y="4854603"/>
            <a:ext cx="1663702" cy="461665"/>
          </a:xfrm>
          <a:prstGeom prst="rect">
            <a:avLst/>
          </a:prstGeom>
          <a:noFill/>
        </p:spPr>
        <p:txBody>
          <a:bodyPr wrap="square" rtlCol="0">
            <a:spAutoFit/>
          </a:bodyPr>
          <a:lstStyle/>
          <a:p>
            <a:r>
              <a:rPr lang="en-US" sz="1200" dirty="0" smtClean="0"/>
              <a:t>Vendor-specific</a:t>
            </a:r>
          </a:p>
          <a:p>
            <a:r>
              <a:rPr lang="en-US" sz="1200" dirty="0" smtClean="0"/>
              <a:t>Data bridges (x6)</a:t>
            </a:r>
            <a:endParaRPr lang="en-US" sz="1200" dirty="0"/>
          </a:p>
        </p:txBody>
      </p:sp>
      <p:sp>
        <p:nvSpPr>
          <p:cNvPr id="39" name="TextBox 38"/>
          <p:cNvSpPr txBox="1"/>
          <p:nvPr/>
        </p:nvSpPr>
        <p:spPr>
          <a:xfrm>
            <a:off x="298079" y="3923472"/>
            <a:ext cx="1510954" cy="461665"/>
          </a:xfrm>
          <a:prstGeom prst="rect">
            <a:avLst/>
          </a:prstGeom>
          <a:noFill/>
        </p:spPr>
        <p:txBody>
          <a:bodyPr wrap="square" rtlCol="0">
            <a:spAutoFit/>
          </a:bodyPr>
          <a:lstStyle/>
          <a:p>
            <a:r>
              <a:rPr lang="en-US" sz="1200" dirty="0" smtClean="0"/>
              <a:t>Vendor-specific</a:t>
            </a:r>
          </a:p>
          <a:p>
            <a:r>
              <a:rPr lang="en-US" sz="1200" dirty="0" smtClean="0"/>
              <a:t>Systems</a:t>
            </a:r>
            <a:endParaRPr lang="en-US" sz="1200" dirty="0"/>
          </a:p>
        </p:txBody>
      </p:sp>
      <p:sp>
        <p:nvSpPr>
          <p:cNvPr id="40" name="TextBox 39"/>
          <p:cNvSpPr txBox="1"/>
          <p:nvPr/>
        </p:nvSpPr>
        <p:spPr>
          <a:xfrm>
            <a:off x="297159" y="5540071"/>
            <a:ext cx="1663702" cy="461665"/>
          </a:xfrm>
          <a:prstGeom prst="rect">
            <a:avLst/>
          </a:prstGeom>
          <a:noFill/>
        </p:spPr>
        <p:txBody>
          <a:bodyPr wrap="square" rtlCol="0">
            <a:spAutoFit/>
          </a:bodyPr>
          <a:lstStyle/>
          <a:p>
            <a:r>
              <a:rPr lang="en-US" sz="1200" dirty="0" smtClean="0"/>
              <a:t>VA National standard</a:t>
            </a:r>
          </a:p>
          <a:p>
            <a:r>
              <a:rPr lang="en-US" sz="1200" dirty="0" smtClean="0"/>
              <a:t>clincal</a:t>
            </a:r>
            <a:r>
              <a:rPr lang="en-US" sz="1200" dirty="0" smtClean="0"/>
              <a:t> database</a:t>
            </a:r>
            <a:endParaRPr lang="en-US" sz="1200" dirty="0"/>
          </a:p>
        </p:txBody>
      </p:sp>
      <p:sp>
        <p:nvSpPr>
          <p:cNvPr id="42" name="Rounded Rectangle 41"/>
          <p:cNvSpPr/>
          <p:nvPr/>
        </p:nvSpPr>
        <p:spPr>
          <a:xfrm>
            <a:off x="2100052" y="2168680"/>
            <a:ext cx="4209726" cy="872670"/>
          </a:xfrm>
          <a:prstGeom prst="roundRect">
            <a:avLst/>
          </a:prstGeom>
          <a:solidFill>
            <a:srgbClr val="595959"/>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Box 44"/>
          <p:cNvSpPr txBox="1"/>
          <p:nvPr/>
        </p:nvSpPr>
        <p:spPr>
          <a:xfrm>
            <a:off x="3650273" y="2399791"/>
            <a:ext cx="1254858" cy="369332"/>
          </a:xfrm>
          <a:prstGeom prst="rect">
            <a:avLst/>
          </a:prstGeom>
          <a:noFill/>
        </p:spPr>
        <p:txBody>
          <a:bodyPr wrap="none" rtlCol="0">
            <a:spAutoFit/>
          </a:bodyPr>
          <a:lstStyle/>
          <a:p>
            <a:r>
              <a:rPr lang="en-US" b="1" dirty="0" smtClean="0">
                <a:solidFill>
                  <a:schemeClr val="bg1"/>
                </a:solidFill>
              </a:rPr>
              <a:t>Integration</a:t>
            </a:r>
            <a:endParaRPr lang="en-US" b="1" dirty="0">
              <a:solidFill>
                <a:schemeClr val="bg1"/>
              </a:solidFill>
            </a:endParaRPr>
          </a:p>
        </p:txBody>
      </p:sp>
      <p:sp>
        <p:nvSpPr>
          <p:cNvPr id="48" name="Rectangle 47"/>
          <p:cNvSpPr/>
          <p:nvPr/>
        </p:nvSpPr>
        <p:spPr>
          <a:xfrm>
            <a:off x="2180182" y="1627600"/>
            <a:ext cx="4024727" cy="515846"/>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National Anesthesia Analytics</a:t>
            </a:r>
            <a:endParaRPr lang="en-US" dirty="0"/>
          </a:p>
        </p:txBody>
      </p:sp>
    </p:spTree>
    <p:extLst>
      <p:ext uri="{BB962C8B-B14F-4D97-AF65-F5344CB8AC3E}">
        <p14:creationId xmlns:p14="http://schemas.microsoft.com/office/powerpoint/2010/main" val="365010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611" y="1437245"/>
            <a:ext cx="7055834" cy="3750534"/>
          </a:xfrm>
        </p:spPr>
        <p:txBody>
          <a:bodyPr>
            <a:normAutofit/>
          </a:bodyPr>
          <a:lstStyle/>
          <a:p>
            <a:pPr algn="l"/>
            <a:r>
              <a:rPr lang="en-US" sz="3200" b="1" i="1" dirty="0">
                <a:solidFill>
                  <a:schemeClr val="tx1">
                    <a:lumMod val="50000"/>
                    <a:lumOff val="50000"/>
                  </a:schemeClr>
                </a:solidFill>
                <a:latin typeface="Gill Sans"/>
                <a:cs typeface="Gill Sans"/>
              </a:rPr>
              <a:t>Integration </a:t>
            </a:r>
            <a:r>
              <a:rPr lang="en-US" sz="3200" b="1" i="1" dirty="0" smtClean="0">
                <a:solidFill>
                  <a:schemeClr val="tx1">
                    <a:lumMod val="50000"/>
                    <a:lumOff val="50000"/>
                  </a:schemeClr>
                </a:solidFill>
                <a:latin typeface="Gill Sans"/>
                <a:cs typeface="Gill Sans"/>
              </a:rPr>
              <a:t>Model I:</a:t>
            </a:r>
            <a:r>
              <a:rPr lang="en-US" sz="3100" b="1" i="1" dirty="0" smtClean="0">
                <a:solidFill>
                  <a:schemeClr val="tx1">
                    <a:lumMod val="50000"/>
                    <a:lumOff val="50000"/>
                  </a:schemeClr>
                </a:solidFill>
                <a:latin typeface="Gill Sans"/>
                <a:cs typeface="Gill Sans"/>
              </a:rPr>
              <a:t/>
            </a:r>
            <a:br>
              <a:rPr lang="en-US" sz="3100" b="1" i="1" dirty="0" smtClean="0">
                <a:solidFill>
                  <a:schemeClr val="tx1">
                    <a:lumMod val="50000"/>
                    <a:lumOff val="50000"/>
                  </a:schemeClr>
                </a:solidFill>
                <a:latin typeface="Gill Sans"/>
                <a:cs typeface="Gill Sans"/>
              </a:rPr>
            </a:br>
            <a:r>
              <a:rPr lang="en-US" sz="3100" b="1" i="1" dirty="0" smtClean="0">
                <a:solidFill>
                  <a:schemeClr val="tx1">
                    <a:lumMod val="50000"/>
                    <a:lumOff val="50000"/>
                  </a:schemeClr>
                </a:solidFill>
                <a:latin typeface="Gill Sans"/>
                <a:cs typeface="Gill Sans"/>
              </a:rPr>
              <a:t/>
            </a:r>
            <a:br>
              <a:rPr lang="en-US" sz="3100" b="1" i="1" dirty="0" smtClean="0">
                <a:solidFill>
                  <a:schemeClr val="tx1">
                    <a:lumMod val="50000"/>
                    <a:lumOff val="50000"/>
                  </a:schemeClr>
                </a:solidFill>
                <a:latin typeface="Gill Sans"/>
                <a:cs typeface="Gill Sans"/>
              </a:rPr>
            </a:br>
            <a:r>
              <a:rPr lang="en-US" sz="4000" b="1" i="1" dirty="0" smtClean="0">
                <a:solidFill>
                  <a:schemeClr val="tx1">
                    <a:lumMod val="50000"/>
                    <a:lumOff val="50000"/>
                  </a:schemeClr>
                </a:solidFill>
                <a:latin typeface="Gill Sans"/>
                <a:cs typeface="Gill Sans"/>
              </a:rPr>
              <a:t>VA Surgical Quality Improvement Program</a:t>
            </a:r>
            <a:br>
              <a:rPr lang="en-US" sz="4000" b="1" i="1" dirty="0" smtClean="0">
                <a:solidFill>
                  <a:schemeClr val="tx1">
                    <a:lumMod val="50000"/>
                    <a:lumOff val="50000"/>
                  </a:schemeClr>
                </a:solidFill>
                <a:latin typeface="Gill Sans"/>
                <a:cs typeface="Gill Sans"/>
              </a:rPr>
            </a:br>
            <a:r>
              <a:rPr lang="en-US" sz="4000" b="1" i="1" dirty="0" smtClean="0">
                <a:solidFill>
                  <a:schemeClr val="tx1">
                    <a:lumMod val="50000"/>
                    <a:lumOff val="50000"/>
                  </a:schemeClr>
                </a:solidFill>
                <a:latin typeface="Gill Sans"/>
                <a:cs typeface="Gill Sans"/>
              </a:rPr>
              <a:t>(VASQIP)</a:t>
            </a:r>
            <a:endParaRPr lang="en-US" sz="4000" dirty="0">
              <a:solidFill>
                <a:schemeClr val="tx1">
                  <a:lumMod val="50000"/>
                  <a:lumOff val="50000"/>
                </a:schemeClr>
              </a:solidFill>
              <a:latin typeface="Gill Sans"/>
              <a:cs typeface="Gill Sans"/>
            </a:endParaRPr>
          </a:p>
        </p:txBody>
      </p:sp>
      <p:sp>
        <p:nvSpPr>
          <p:cNvPr id="6" name="Title 1"/>
          <p:cNvSpPr txBox="1">
            <a:spLocks/>
          </p:cNvSpPr>
          <p:nvPr/>
        </p:nvSpPr>
        <p:spPr>
          <a:xfrm>
            <a:off x="838200" y="186425"/>
            <a:ext cx="7620000" cy="539349"/>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latin typeface="Gill Sans"/>
              <a:cs typeface="Gill Sans"/>
            </a:endParaRPr>
          </a:p>
        </p:txBody>
      </p:sp>
    </p:spTree>
    <p:extLst>
      <p:ext uri="{BB962C8B-B14F-4D97-AF65-F5344CB8AC3E}">
        <p14:creationId xmlns:p14="http://schemas.microsoft.com/office/powerpoint/2010/main" val="173690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3811</TotalTime>
  <Words>2495</Words>
  <Application>Microsoft Macintosh PowerPoint</Application>
  <PresentationFormat>On-screen Show (4:3)</PresentationFormat>
  <Paragraphs>402</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Towards a VA National Learning  Health System in Anesthesiology:   A Summary Anesthesia  Model (SAM)</vt:lpstr>
      <vt:lpstr>Background:  Automated anesthesia record keeping (ARK) and critical care  information management systems (CIS)  from multiple vendors are deployed at  129  VA hospitals to support day-to-day clinical operations and automated record keeping in the OR’s and ICU’s.  Opportunity:  Most of this information remains within the within the vendor’s database at the local site,  or is published only in unstructured form.  It is therefore not fully leveraged for national quality, access, or outcomes improvement.  Inspiration:  What are examples of successful national perioperative quality improvement initiatives?    Challenges:  What are the challenges to achieve integration for national anesthesia quality improvement in VA with our CIS/ARK systems?</vt:lpstr>
      <vt:lpstr>VA Anesthesia Information Systems</vt:lpstr>
      <vt:lpstr>PowerPoint Presentation</vt:lpstr>
      <vt:lpstr>PowerPoint Presentation</vt:lpstr>
      <vt:lpstr>PowerPoint Presentation</vt:lpstr>
      <vt:lpstr>PowerPoint Presentation</vt:lpstr>
      <vt:lpstr>PowerPoint Presentation</vt:lpstr>
      <vt:lpstr>Integration Model I:  VA Surgical Quality Improvement Program (VASQIP)</vt:lpstr>
      <vt:lpstr>PowerPoint Presentation</vt:lpstr>
      <vt:lpstr>PowerPoint Presentation</vt:lpstr>
      <vt:lpstr>PowerPoint Presentation</vt:lpstr>
      <vt:lpstr>Integration Model II:  ASA Anesthesia Quality Institute (AQI)</vt:lpstr>
      <vt:lpstr>PowerPoint Presentation</vt:lpstr>
      <vt:lpstr>PowerPoint Presentation</vt:lpstr>
      <vt:lpstr>PowerPoint Presentation</vt:lpstr>
      <vt:lpstr>PowerPoint Presentation</vt:lpstr>
      <vt:lpstr>PowerPoint Presentation</vt:lpstr>
      <vt:lpstr>Integration Model III:    Vendor Terminology Superset Map</vt:lpstr>
      <vt:lpstr>PowerPoint Presentation</vt:lpstr>
      <vt:lpstr>PowerPoint Presentation</vt:lpstr>
      <vt:lpstr>PowerPoint Presentation</vt:lpstr>
      <vt:lpstr>Integration Model IV:   Summary Anesthesia Model (SAM)</vt:lpstr>
      <vt:lpstr>PowerPoint Presentation</vt:lpstr>
      <vt:lpstr>PowerPoint Presentation</vt:lpstr>
      <vt:lpstr>PowerPoint Presentation</vt:lpstr>
      <vt:lpstr>PowerPoint Presentation</vt:lpstr>
      <vt:lpstr>PowerPoint Presentation</vt:lpstr>
    </vt:vector>
  </TitlesOfParts>
  <Company>RMR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Anesthesia and Critical Care Systems: Current Status</dc:title>
  <dc:creator>Rafael Richards</dc:creator>
  <cp:lastModifiedBy>Rafael Richards</cp:lastModifiedBy>
  <cp:revision>172</cp:revision>
  <dcterms:created xsi:type="dcterms:W3CDTF">2015-09-06T12:29:14Z</dcterms:created>
  <dcterms:modified xsi:type="dcterms:W3CDTF">2015-09-11T17:46:40Z</dcterms:modified>
</cp:coreProperties>
</file>