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79" r:id="rId2"/>
    <p:sldId id="280" r:id="rId3"/>
    <p:sldId id="281" r:id="rId4"/>
    <p:sldId id="282" r:id="rId5"/>
    <p:sldId id="285" r:id="rId6"/>
    <p:sldId id="286" r:id="rId7"/>
    <p:sldId id="283" r:id="rId8"/>
    <p:sldId id="284" r:id="rId9"/>
    <p:sldId id="261" r:id="rId10"/>
    <p:sldId id="272" r:id="rId11"/>
    <p:sldId id="263" r:id="rId12"/>
    <p:sldId id="273" r:id="rId13"/>
    <p:sldId id="278" r:id="rId14"/>
    <p:sldId id="265" r:id="rId15"/>
    <p:sldId id="258" r:id="rId16"/>
    <p:sldId id="264" r:id="rId17"/>
    <p:sldId id="267" r:id="rId18"/>
    <p:sldId id="266" r:id="rId19"/>
    <p:sldId id="268" r:id="rId20"/>
    <p:sldId id="269" r:id="rId21"/>
    <p:sldId id="270" r:id="rId22"/>
    <p:sldId id="271" r:id="rId23"/>
    <p:sldId id="274" r:id="rId24"/>
    <p:sldId id="275" r:id="rId25"/>
    <p:sldId id="276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62CE"/>
    <a:srgbClr val="F25A29"/>
    <a:srgbClr val="FF6C7C"/>
    <a:srgbClr val="30B6AF"/>
    <a:srgbClr val="FCC940"/>
    <a:srgbClr val="435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4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06626884313547"/>
          <c:y val="0"/>
          <c:w val="0.80741546441998924"/>
          <c:h val="0.859607722711139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ABV</c:v>
                </c:pt>
              </c:strCache>
            </c:strRef>
          </c:tx>
          <c:spPr>
            <a:solidFill>
              <a:srgbClr val="4356C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Color</c:v>
                </c:pt>
              </c:strCache>
            </c:strRef>
          </c:tx>
          <c:spPr>
            <a:solidFill>
              <a:srgbClr val="FCC94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Brewery</c:v>
                </c:pt>
              </c:strCache>
            </c:strRef>
          </c:tx>
          <c:spPr>
            <a:solidFill>
              <a:srgbClr val="F25A29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Super Type</c:v>
                </c:pt>
              </c:strCache>
            </c:strRef>
          </c:tx>
          <c:spPr>
            <a:solidFill>
              <a:srgbClr val="FF6C7C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Type</c:v>
                </c:pt>
              </c:strCache>
            </c:strRef>
          </c:tx>
          <c:spPr>
            <a:solidFill>
              <a:srgbClr val="30B6AF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41909232"/>
        <c:axId val="1341904880"/>
      </c:barChart>
      <c:catAx>
        <c:axId val="13419092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41904880"/>
        <c:crosses val="autoZero"/>
        <c:auto val="1"/>
        <c:lblAlgn val="ctr"/>
        <c:lblOffset val="100"/>
        <c:noMultiLvlLbl val="0"/>
      </c:catAx>
      <c:valAx>
        <c:axId val="134190488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1909232"/>
        <c:crosses val="autoZero"/>
        <c:crossBetween val="between"/>
      </c:valAx>
      <c:spPr>
        <a:noFill/>
        <a:ln w="6350">
          <a:noFill/>
        </a:ln>
        <a:effectLst/>
      </c:spPr>
    </c:plotArea>
    <c:legend>
      <c:legendPos val="b"/>
      <c:layout>
        <c:manualLayout>
          <c:xMode val="edge"/>
          <c:yMode val="edge"/>
          <c:x val="5.8532830811313429E-3"/>
          <c:y val="7.269438593277773E-2"/>
          <c:w val="0.17126107140429248"/>
          <c:h val="0.7026138757295457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386AA-4391-47C8-ABD5-1A3644593482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F8043-04E3-4522-BD35-F4ABADDB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56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3728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6784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7770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624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8203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03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B7FF-B68C-4451-A948-2313B367EFB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2A8F-3963-4862-B88F-B7B5ECAF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9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B7FF-B68C-4451-A948-2313B367EFB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2A8F-3963-4862-B88F-B7B5ECAF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6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B7FF-B68C-4451-A948-2313B367EFB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2A8F-3963-4862-B88F-B7B5ECAF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0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B7FF-B68C-4451-A948-2313B367EFB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2A8F-3963-4862-B88F-B7B5ECAF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B7FF-B68C-4451-A948-2313B367EFB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2A8F-3963-4862-B88F-B7B5ECAF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B7FF-B68C-4451-A948-2313B367EFB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2A8F-3963-4862-B88F-B7B5ECAF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4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B7FF-B68C-4451-A948-2313B367EFB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2A8F-3963-4862-B88F-B7B5ECAF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9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B7FF-B68C-4451-A948-2313B367EFB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2A8F-3963-4862-B88F-B7B5ECAF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3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B7FF-B68C-4451-A948-2313B367EFB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2A8F-3963-4862-B88F-B7B5ECAF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7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B7FF-B68C-4451-A948-2313B367EFB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2A8F-3963-4862-B88F-B7B5ECAF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5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B7FF-B68C-4451-A948-2313B367EFB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2A8F-3963-4862-B88F-B7B5ECAF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7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9B7FF-B68C-4451-A948-2313B367EFB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C2A8F-3963-4862-B88F-B7B5ECAF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Graph Database: Neo4J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Dave Gerson, Sam Cole, Ashwin Manohar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69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20629" y="858046"/>
            <a:ext cx="4108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700" dirty="0"/>
              <a:t>Create Example</a:t>
            </a:r>
            <a:br>
              <a:rPr lang="en-US" sz="2700" dirty="0"/>
            </a:br>
            <a:r>
              <a:rPr lang="en-US" sz="2700" dirty="0"/>
              <a:t>Intro to Nodes and Edges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99113" y="2002764"/>
            <a:ext cx="3540841" cy="300082"/>
          </a:xfrm>
          <a:prstGeom prst="rect">
            <a:avLst/>
          </a:prstGeom>
          <a:solidFill>
            <a:srgbClr val="F25A29"/>
          </a:solidFill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(</a:t>
            </a:r>
            <a:r>
              <a:rPr lang="en-US" sz="135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n:Brewery</a:t>
            </a:r>
            <a:r>
              <a:rPr lang="en-US" sz="13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{Name: '</a:t>
            </a:r>
            <a:r>
              <a:rPr lang="en-US" sz="135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Rhinegiest</a:t>
            </a:r>
            <a:r>
              <a:rPr lang="en-US" sz="13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', Id :9 })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88" y="1978739"/>
            <a:ext cx="1229333" cy="404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53579" y="3329707"/>
            <a:ext cx="465736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</a:t>
            </a:r>
            <a:r>
              <a:rPr lang="en-US" sz="1350" b="1" dirty="0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1350" b="1" dirty="0" err="1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source:Brewery</a:t>
            </a:r>
            <a:r>
              <a:rPr lang="en-US" sz="1350" b="1" dirty="0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{Id:9})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-[:Brews]-&gt;</a:t>
            </a:r>
            <a:r>
              <a:rPr lang="en-US" sz="135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1350" b="1" dirty="0" err="1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target:Beer</a:t>
            </a:r>
            <a:r>
              <a:rPr lang="en-US" sz="135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{Id:37})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0027" y="2569230"/>
            <a:ext cx="2986715" cy="300082"/>
          </a:xfrm>
          <a:prstGeom prst="rect">
            <a:avLst/>
          </a:prstGeom>
          <a:solidFill>
            <a:srgbClr val="AD62CE"/>
          </a:solidFill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(</a:t>
            </a:r>
            <a:r>
              <a:rPr lang="en-US" sz="135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n:Beer</a:t>
            </a:r>
            <a:r>
              <a:rPr lang="en-US" sz="13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{Name: 'Truth', Id :34 })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936" y="2429372"/>
            <a:ext cx="962688" cy="4584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915" y="3189600"/>
            <a:ext cx="1507331" cy="55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2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49" y="1718062"/>
            <a:ext cx="6643464" cy="42826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6310" y="848624"/>
            <a:ext cx="164660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Node List</a:t>
            </a:r>
          </a:p>
        </p:txBody>
      </p:sp>
    </p:spTree>
    <p:extLst>
      <p:ext uri="{BB962C8B-B14F-4D97-AF65-F5344CB8AC3E}">
        <p14:creationId xmlns:p14="http://schemas.microsoft.com/office/powerpoint/2010/main" val="3344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06438" y="857249"/>
            <a:ext cx="364715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700" dirty="0"/>
              <a:t>Map of Nodes:</a:t>
            </a:r>
            <a:br>
              <a:rPr lang="en-US" sz="2700" dirty="0"/>
            </a:br>
            <a:r>
              <a:rPr lang="en-US" sz="2700" dirty="0"/>
              <a:t>Matches</a:t>
            </a:r>
            <a:br>
              <a:rPr lang="en-US" sz="2700" dirty="0"/>
            </a:br>
            <a:r>
              <a:rPr lang="en-US" sz="2700" dirty="0"/>
              <a:t>Optional and Standard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" y="1692266"/>
            <a:ext cx="49170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200" b="1" dirty="0" err="1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Rhinegiest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1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node:node_auto_index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(Id="9"),</a:t>
            </a:r>
            <a:b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20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Truth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1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node:node_auto_index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(Id="37"),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200" b="1" dirty="0" err="1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BlackForest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1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node:node_auto_index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(Id=“24")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MATCH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 </a:t>
            </a:r>
            <a:r>
              <a:rPr lang="en-US" sz="1200" b="1" dirty="0" err="1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Rhinegiest</a:t>
            </a:r>
            <a:r>
              <a:rPr lang="en-US" sz="1200" b="1" dirty="0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[:Brews]-&gt;</a:t>
            </a:r>
            <a:r>
              <a:rPr lang="en-US" sz="120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Truth,</a:t>
            </a:r>
            <a:br>
              <a:rPr lang="en-US" sz="120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 </a:t>
            </a:r>
            <a:r>
              <a:rPr lang="en-US" sz="1200" b="1" dirty="0" err="1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Rhinegiest</a:t>
            </a:r>
            <a:r>
              <a:rPr lang="en-US" sz="1200" b="1" dirty="0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[:Brews]-&gt;</a:t>
            </a:r>
            <a:r>
              <a:rPr lang="en-US" sz="1200" b="1" dirty="0" err="1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BlackForest</a:t>
            </a:r>
            <a:r>
              <a:rPr lang="en-US" sz="120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endParaRPr lang="en-US" sz="1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 *;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656" y="2272124"/>
            <a:ext cx="2243138" cy="2571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388969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</a:t>
            </a:r>
          </a:p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350" b="1" dirty="0" err="1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Rhinegiest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13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node:node_auto_index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(Id="9"),</a:t>
            </a:r>
            <a:b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35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Truth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13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node:node_auto_index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(Id="37"),</a:t>
            </a:r>
          </a:p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350" b="1" dirty="0" err="1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BlackForest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13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node:node_auto_index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(Id=“24")</a:t>
            </a:r>
          </a:p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OPTIONAL MATCH</a:t>
            </a:r>
          </a:p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 </a:t>
            </a:r>
            <a:r>
              <a:rPr lang="en-US" sz="1350" b="1" dirty="0" err="1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Rhinegiest</a:t>
            </a:r>
            <a:r>
              <a:rPr lang="en-US" sz="1350" b="1" dirty="0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[:Brews]-&gt;</a:t>
            </a:r>
            <a:r>
              <a:rPr lang="en-US" sz="135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Truth,</a:t>
            </a:r>
            <a:br>
              <a:rPr lang="en-US" sz="135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 </a:t>
            </a:r>
            <a:r>
              <a:rPr lang="en-US" sz="1350" b="1" dirty="0" err="1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Rhinegiest</a:t>
            </a:r>
            <a:r>
              <a:rPr lang="en-US" sz="1350" b="1" dirty="0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[:Brews]-&gt;</a:t>
            </a:r>
            <a:r>
              <a:rPr lang="en-US" sz="1350" b="1" dirty="0" err="1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BlackForest</a:t>
            </a:r>
            <a:r>
              <a:rPr lang="en-US" sz="135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endParaRPr lang="en-US" sz="135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 *;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724" y="4101658"/>
            <a:ext cx="2000250" cy="1307306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0" y="338694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17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338" y="2510103"/>
            <a:ext cx="7964663" cy="40718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8864" y="571111"/>
            <a:ext cx="4917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</a:t>
            </a:r>
            <a:r>
              <a:rPr lang="en-US" sz="1200" b="1" dirty="0" err="1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Rhinegiest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1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node:node_auto_index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(Id="9")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MATCH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 </a:t>
            </a:r>
            <a:r>
              <a:rPr lang="en-US" sz="1200" b="1" dirty="0" err="1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Rhinegiest</a:t>
            </a:r>
            <a:r>
              <a:rPr lang="en-US" sz="1200" b="1" dirty="0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[:Brews]-&gt;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(</a:t>
            </a:r>
            <a:r>
              <a:rPr lang="en-US" sz="120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Beer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)-[:</a:t>
            </a:r>
            <a:r>
              <a:rPr lang="en-US" sz="1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Beer_Coloring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]-&gt;(</a:t>
            </a:r>
            <a:r>
              <a:rPr lang="en-US" sz="1200" b="1" dirty="0" err="1">
                <a:solidFill>
                  <a:srgbClr val="FCC94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Beer_Color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),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(</a:t>
            </a:r>
            <a:r>
              <a:rPr lang="en-US" sz="120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Beer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)-[:</a:t>
            </a:r>
            <a:r>
              <a:rPr lang="en-US" sz="1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Alcohol_Percent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]-&gt;(</a:t>
            </a:r>
            <a:r>
              <a:rPr lang="en-US" sz="1200" b="1" dirty="0">
                <a:solidFill>
                  <a:srgbClr val="4356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ABV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),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	(</a:t>
            </a:r>
            <a:r>
              <a:rPr lang="en-US" sz="120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Beer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)-[:</a:t>
            </a:r>
            <a:r>
              <a:rPr lang="en-US" sz="1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IsA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]-&gt;(</a:t>
            </a:r>
            <a:r>
              <a:rPr lang="en-US" sz="1200" b="1" dirty="0" err="1">
                <a:solidFill>
                  <a:srgbClr val="30B6A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Beer_Type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),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	(</a:t>
            </a:r>
            <a:r>
              <a:rPr lang="en-US" sz="1200" b="1" dirty="0" err="1">
                <a:solidFill>
                  <a:srgbClr val="30B6A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Beer_Type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)-[:</a:t>
            </a:r>
            <a:r>
              <a:rPr lang="en-US" sz="1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Beer_Type_Super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]-&gt;(</a:t>
            </a:r>
            <a:r>
              <a:rPr lang="en-US" sz="1200" b="1" dirty="0" err="1">
                <a:solidFill>
                  <a:srgbClr val="FF6C7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Super_Type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return *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limit 100;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43106" y="603458"/>
            <a:ext cx="2800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700" dirty="0"/>
              <a:t>Map of Nodes:</a:t>
            </a:r>
            <a:br>
              <a:rPr lang="en-US" sz="2700" dirty="0"/>
            </a:br>
            <a:r>
              <a:rPr lang="en-US" sz="2700" dirty="0"/>
              <a:t>Explicit Traversal</a:t>
            </a:r>
          </a:p>
        </p:txBody>
      </p:sp>
    </p:spTree>
    <p:extLst>
      <p:ext uri="{BB962C8B-B14F-4D97-AF65-F5344CB8AC3E}">
        <p14:creationId xmlns:p14="http://schemas.microsoft.com/office/powerpoint/2010/main" val="25205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998" y="257085"/>
            <a:ext cx="4917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</a:t>
            </a:r>
            <a:r>
              <a:rPr lang="en-US" sz="1200" b="1" dirty="0" err="1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Rhinegiest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1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node:node_auto_index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(Id="9")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MATCH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 </a:t>
            </a:r>
            <a:r>
              <a:rPr lang="en-US" sz="1200" b="1" dirty="0" err="1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Rhinegiest</a:t>
            </a:r>
            <a:r>
              <a:rPr lang="en-US" sz="1200" b="1" dirty="0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</a:t>
            </a:r>
            <a:r>
              <a:rPr lang="en-US" sz="1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r1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:Brews]-&gt;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(</a:t>
            </a:r>
            <a:r>
              <a:rPr lang="en-US" sz="120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Beer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)-[</a:t>
            </a:r>
            <a:r>
              <a:rPr lang="en-US" sz="1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r2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:Beer_Coloring]-&gt;(</a:t>
            </a:r>
            <a:r>
              <a:rPr lang="en-US" sz="1200" b="1" dirty="0" err="1">
                <a:solidFill>
                  <a:srgbClr val="FCC94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Beer_Color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),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(</a:t>
            </a:r>
            <a:r>
              <a:rPr lang="en-US" sz="120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Beer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)-[:Alcohol_Percent]-&gt;(</a:t>
            </a:r>
            <a:r>
              <a:rPr lang="en-US" sz="1200" b="1" dirty="0">
                <a:solidFill>
                  <a:srgbClr val="4356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ABV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),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	(</a:t>
            </a:r>
            <a:r>
              <a:rPr lang="en-US" sz="120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Beer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)-[:</a:t>
            </a:r>
            <a:r>
              <a:rPr lang="en-US" sz="1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IsA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]-&gt;(</a:t>
            </a:r>
            <a:r>
              <a:rPr lang="en-US" sz="1200" b="1" dirty="0" err="1">
                <a:solidFill>
                  <a:srgbClr val="30B6A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Beer_Type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),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	(</a:t>
            </a:r>
            <a:r>
              <a:rPr lang="en-US" sz="1200" b="1" dirty="0" err="1">
                <a:solidFill>
                  <a:srgbClr val="30B6A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Beer_Type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)-[:</a:t>
            </a:r>
            <a:r>
              <a:rPr lang="en-US" sz="1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Beer_Type_Super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]-&gt;(</a:t>
            </a:r>
            <a:r>
              <a:rPr lang="en-US" sz="1200" b="1" dirty="0" err="1">
                <a:solidFill>
                  <a:srgbClr val="FF6C7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Super_Type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return *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limit 100;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756" y="72245"/>
            <a:ext cx="305083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700" dirty="0"/>
              <a:t>Map of Nodes:</a:t>
            </a:r>
            <a:br>
              <a:rPr lang="en-US" sz="2700" dirty="0"/>
            </a:br>
            <a:r>
              <a:rPr lang="en-US" sz="2700" dirty="0"/>
              <a:t>Explicit Traversal</a:t>
            </a:r>
          </a:p>
          <a:p>
            <a:pPr algn="r"/>
            <a:r>
              <a:rPr lang="en-US" sz="2700" dirty="0"/>
              <a:t>Relation Identifiers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40" y="2196076"/>
            <a:ext cx="8739751" cy="44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2574" y="673535"/>
            <a:ext cx="4917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</a:t>
            </a:r>
          </a:p>
          <a:p>
            <a:r>
              <a:rPr lang="en-US" sz="1200" b="1" smtClean="0">
                <a:solidFill>
                  <a:srgbClr val="FF6C7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IPA</a:t>
            </a:r>
            <a:r>
              <a:rPr lang="en-US" sz="12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12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node:node_auto_index</a:t>
            </a:r>
            <a:r>
              <a:rPr lang="en-US" sz="1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(Id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="86</a:t>
            </a:r>
            <a:r>
              <a:rPr lang="en-US" sz="1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")</a:t>
            </a:r>
          </a:p>
          <a:p>
            <a:r>
              <a:rPr lang="en-US" sz="1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MATCH</a:t>
            </a:r>
            <a:endParaRPr lang="en-US" sz="1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 </a:t>
            </a:r>
            <a:r>
              <a:rPr lang="en-US" sz="1200" b="1" dirty="0" smtClean="0">
                <a:solidFill>
                  <a:srgbClr val="FF6C7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IPA&lt;</a:t>
            </a:r>
            <a:r>
              <a:rPr lang="en-US" sz="1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--(</a:t>
            </a:r>
            <a:r>
              <a:rPr lang="en-US" sz="1200" b="1" dirty="0" err="1" smtClean="0">
                <a:solidFill>
                  <a:srgbClr val="30B6A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Beer_Type</a:t>
            </a:r>
            <a:r>
              <a:rPr lang="en-US" sz="1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)&lt;--(</a:t>
            </a:r>
            <a:r>
              <a:rPr lang="en-US" sz="1200" b="1" dirty="0" smtClean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Beers</a:t>
            </a:r>
            <a:r>
              <a:rPr lang="en-US" sz="1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br>
              <a:rPr lang="en-US" sz="1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RETURN</a:t>
            </a:r>
            <a:br>
              <a:rPr lang="en-US" sz="1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*;</a:t>
            </a:r>
            <a:endParaRPr lang="en-US" sz="1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751" y="1665164"/>
            <a:ext cx="5797151" cy="5193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23868" y="581202"/>
            <a:ext cx="2820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700" dirty="0"/>
              <a:t>Map of Nodes:</a:t>
            </a:r>
            <a:br>
              <a:rPr lang="en-US" sz="2700" dirty="0"/>
            </a:br>
            <a:r>
              <a:rPr lang="en-US" sz="2700" dirty="0"/>
              <a:t>Pattern Traversal</a:t>
            </a:r>
          </a:p>
        </p:txBody>
      </p:sp>
    </p:spTree>
    <p:extLst>
      <p:ext uri="{BB962C8B-B14F-4D97-AF65-F5344CB8AC3E}">
        <p14:creationId xmlns:p14="http://schemas.microsoft.com/office/powerpoint/2010/main" val="175631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8454" y="857250"/>
            <a:ext cx="4917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</a:t>
            </a:r>
            <a:r>
              <a:rPr lang="en-US" sz="1200" b="1" dirty="0">
                <a:solidFill>
                  <a:srgbClr val="FF6C7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IPA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1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node:node_auto_index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(Id="86")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MATCH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 </a:t>
            </a:r>
            <a:r>
              <a:rPr lang="en-US" sz="1200" b="1" dirty="0">
                <a:solidFill>
                  <a:srgbClr val="FF6C7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IPA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&lt;--(</a:t>
            </a:r>
            <a:r>
              <a:rPr lang="en-US" sz="1200" b="1" dirty="0" err="1">
                <a:solidFill>
                  <a:srgbClr val="30B6A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Beer_type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)&lt;--(</a:t>
            </a:r>
            <a:r>
              <a:rPr lang="en-US" sz="120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Beers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)&lt;--(</a:t>
            </a:r>
            <a:r>
              <a:rPr lang="en-US" sz="1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Attributes_to_beer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),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(</a:t>
            </a:r>
            <a:r>
              <a:rPr lang="en-US" sz="120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Beers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)--&gt;(</a:t>
            </a:r>
            <a:r>
              <a:rPr lang="en-US" sz="1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Attributes_from_beer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 *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859" y="2076877"/>
            <a:ext cx="6006142" cy="39238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33459" y="857248"/>
            <a:ext cx="2820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700" dirty="0"/>
              <a:t>Map of Nodes:</a:t>
            </a:r>
            <a:br>
              <a:rPr lang="en-US" sz="2700" dirty="0"/>
            </a:br>
            <a:r>
              <a:rPr lang="en-US" sz="2700" dirty="0"/>
              <a:t>Pattern Traversal</a:t>
            </a:r>
          </a:p>
        </p:txBody>
      </p:sp>
    </p:spTree>
    <p:extLst>
      <p:ext uri="{BB962C8B-B14F-4D97-AF65-F5344CB8AC3E}">
        <p14:creationId xmlns:p14="http://schemas.microsoft.com/office/powerpoint/2010/main" val="34651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6801" y="960768"/>
            <a:ext cx="49170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	</a:t>
            </a:r>
            <a:r>
              <a:rPr lang="en-US" sz="120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Truth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1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node:node_auto_index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(Id="37"),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200" b="1" dirty="0" err="1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BlackForest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1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node:node_auto_index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(Id=“24")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MATCH 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1200" b="1" dirty="0" err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AllshortestPaths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120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Truth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[*]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1200" b="1" dirty="0" err="1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BlackForest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)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55362" y="857248"/>
            <a:ext cx="2198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700" dirty="0"/>
              <a:t>Beer To Beer</a:t>
            </a:r>
            <a:br>
              <a:rPr lang="en-US" sz="2700" dirty="0"/>
            </a:br>
            <a:r>
              <a:rPr lang="en-US" sz="2700" dirty="0"/>
              <a:t> Traversal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13" y="2555913"/>
            <a:ext cx="6793706" cy="30789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24" y="2440141"/>
            <a:ext cx="49170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	</a:t>
            </a:r>
            <a:r>
              <a:rPr lang="en-US" sz="120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Truth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1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node:node_auto_index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(Id="37"),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200" b="1" dirty="0" err="1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BlackForest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1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node:node_auto_index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(Id="24")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MATCH 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en-US" sz="120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Truth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1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[*3..5]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1200" b="1" dirty="0" err="1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BlackForest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)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617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8779">
            <a:off x="1987404" y="4530638"/>
            <a:ext cx="6937930" cy="1388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4619" y="832313"/>
            <a:ext cx="67609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	</a:t>
            </a:r>
            <a:r>
              <a:rPr lang="en-US" sz="120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Truth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1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node:node_auto_index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(Id="37"),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200" b="1" dirty="0" err="1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BlackForest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1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node:node_auto_index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(Id="24")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MATCH 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1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AllshortestPaths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120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Truth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-[</a:t>
            </a:r>
            <a:r>
              <a:rPr lang="en-US" sz="1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*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]-</a:t>
            </a:r>
            <a:r>
              <a:rPr lang="en-US" sz="1200" b="1" dirty="0" err="1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BlackForest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)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LIMIT 	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55362" y="857249"/>
            <a:ext cx="219823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700" dirty="0"/>
              <a:t>Beer To Beer</a:t>
            </a:r>
            <a:br>
              <a:rPr lang="en-US" sz="2700" dirty="0"/>
            </a:br>
            <a:r>
              <a:rPr lang="en-US" sz="2700" dirty="0"/>
              <a:t> Traversal</a:t>
            </a:r>
            <a:br>
              <a:rPr lang="en-US" sz="2700" dirty="0"/>
            </a:br>
            <a:r>
              <a:rPr lang="en-US" sz="2700" dirty="0"/>
              <a:t>Trims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221" y="3081223"/>
            <a:ext cx="6760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Skip 	1;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297" y="2831272"/>
            <a:ext cx="5629275" cy="6500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724" y="3450226"/>
            <a:ext cx="5886450" cy="5572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4619" y="3596442"/>
            <a:ext cx="6760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Skip 	2;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732" y="3996572"/>
            <a:ext cx="5257800" cy="5929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4619" y="4106758"/>
            <a:ext cx="6760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Skip 	3;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934" y="2350872"/>
            <a:ext cx="5536406" cy="5786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56930" y="5027093"/>
            <a:ext cx="119936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Skip 	4</a:t>
            </a:r>
            <a:b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(remove limit)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5108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4011" y="832313"/>
            <a:ext cx="6671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MATCH </a:t>
            </a:r>
          </a:p>
          <a:p>
            <a:r>
              <a:rPr lang="en-US" sz="1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=((</a:t>
            </a:r>
            <a:r>
              <a:rPr lang="en-US" sz="1200" b="1" dirty="0" err="1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a:Brewery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)-[*..6]-(</a:t>
            </a:r>
            <a:r>
              <a:rPr lang="en-US" sz="1200" b="1" dirty="0" err="1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b:Brewery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))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WHERE (</a:t>
            </a:r>
            <a:r>
              <a:rPr lang="en-US" sz="1200" b="1" dirty="0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 &lt;&gt; (</a:t>
            </a:r>
            <a:r>
              <a:rPr lang="en-US" sz="1200" b="1" dirty="0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count(p) 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AS </a:t>
            </a:r>
            <a:r>
              <a:rPr lang="en-US" sz="1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Count,</a:t>
            </a:r>
            <a:r>
              <a:rPr lang="en-US" sz="1200" b="1" dirty="0" err="1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1200" b="1" dirty="0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AS </a:t>
            </a:r>
            <a:r>
              <a:rPr lang="en-US" sz="1200" b="1" dirty="0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Brewery1 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1200" b="1" dirty="0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 AS Brewery2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ORDER BY </a:t>
            </a:r>
            <a:r>
              <a:rPr lang="en-US" sz="1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Count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DESC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868" y="857248"/>
            <a:ext cx="3204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700" dirty="0"/>
              <a:t>Brewery to Brewery</a:t>
            </a:r>
            <a:br>
              <a:rPr lang="en-US" sz="2700" dirty="0"/>
            </a:br>
            <a:r>
              <a:rPr lang="en-US" sz="2700" dirty="0"/>
              <a:t>Connections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12" y="1986716"/>
            <a:ext cx="6102149" cy="830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693" y="2817478"/>
            <a:ext cx="5820205" cy="303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5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Graph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2393889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Graph?</a:t>
            </a:r>
          </a:p>
          <a:p>
            <a:pPr lvl="2" fontAlgn="base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Graph is a set of nodes and the relations that connect them</a:t>
            </a:r>
          </a:p>
          <a:p>
            <a:pPr lvl="2" fontAlgn="base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Nodes contains properties</a:t>
            </a:r>
          </a:p>
          <a:p>
            <a:pPr lvl="2" fontAlgn="base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Relations can also contain properties</a:t>
            </a:r>
          </a:p>
          <a:p>
            <a:pPr lvl="2" fontAlgn="base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Relations are directed and have a start and end node</a:t>
            </a:r>
          </a:p>
          <a:p>
            <a:pPr fontAlgn="base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Graphs are everywhere?</a:t>
            </a:r>
          </a:p>
          <a:p>
            <a:pPr lvl="1" fontAlgn="base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real world is rich and related – unlike the form based model in the relational database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82913" y="3290500"/>
            <a:ext cx="23275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</a:p>
        </p:txBody>
      </p:sp>
      <p:pic>
        <p:nvPicPr>
          <p:cNvPr id="6" name="Shape 106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930055" y="4915490"/>
            <a:ext cx="2663324" cy="8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07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2874351" y="4868144"/>
            <a:ext cx="900000" cy="187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127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48868" y="857248"/>
            <a:ext cx="3204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700" dirty="0"/>
              <a:t>Brewery to Brewery</a:t>
            </a:r>
            <a:br>
              <a:rPr lang="en-US" sz="2700" dirty="0"/>
            </a:br>
            <a:r>
              <a:rPr lang="en-US" sz="2700" dirty="0"/>
              <a:t>Connections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9948" y="873230"/>
            <a:ext cx="83773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MATCH </a:t>
            </a:r>
          </a:p>
          <a:p>
            <a:r>
              <a:rPr lang="en-US" sz="1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=((</a:t>
            </a:r>
            <a:r>
              <a:rPr lang="en-US" sz="1200" b="1" dirty="0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a1:Brewery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)-[*..6]-(</a:t>
            </a:r>
            <a:r>
              <a:rPr lang="en-US" sz="1200" b="1" dirty="0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b1:Brewery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)),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1200" b="1" dirty="0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a1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)-[:Brews]-&gt;(</a:t>
            </a:r>
            <a:r>
              <a:rPr lang="en-US" sz="120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a2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),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1200" b="1" dirty="0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b1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)-[:Brews]-&gt;(</a:t>
            </a:r>
            <a:r>
              <a:rPr lang="en-US" sz="120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b2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WHERE (</a:t>
            </a:r>
            <a:r>
              <a:rPr lang="en-US" sz="1200" b="1" dirty="0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a1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 &lt;&gt; (</a:t>
            </a:r>
            <a:r>
              <a:rPr lang="en-US" sz="1200" b="1" dirty="0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b1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(</a:t>
            </a:r>
            <a:r>
              <a:rPr lang="en-US" sz="1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count(distinct p)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/(</a:t>
            </a:r>
            <a:r>
              <a:rPr lang="en-US" sz="120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count(distinct a2)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120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count(distinct b2))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 AS </a:t>
            </a:r>
            <a:r>
              <a:rPr lang="en-US" sz="1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Weighted_Count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b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200" b="1" dirty="0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a1 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r>
              <a:rPr lang="en-US" sz="1200" b="1" dirty="0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b="1" dirty="0" err="1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Brewery_A</a:t>
            </a:r>
            <a:r>
              <a:rPr lang="en-US" sz="1200" b="1" dirty="0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,b1 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r>
              <a:rPr lang="en-US" sz="1200" b="1" dirty="0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b="1" dirty="0" err="1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Brewery_B,</a:t>
            </a:r>
            <a:r>
              <a:rPr lang="en-US" sz="1200" b="1" dirty="0" err="1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count</a:t>
            </a:r>
            <a:r>
              <a:rPr lang="en-US" sz="120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(distinct a2)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</a:t>
            </a:r>
            <a:r>
              <a:rPr lang="en-US" sz="1200" b="1" dirty="0" err="1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Brewery_A_Count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20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count(distinct b2) 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AS </a:t>
            </a:r>
            <a:r>
              <a:rPr lang="en-US" sz="1200" b="1" dirty="0" err="1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Brewery_B_Count</a:t>
            </a:r>
            <a:endParaRPr lang="en-US" sz="1200" b="1" dirty="0">
              <a:solidFill>
                <a:srgbClr val="AD62C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ORDER BY </a:t>
            </a:r>
            <a:r>
              <a:rPr lang="en-US" sz="1200" b="1" dirty="0" err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Weighted_Count</a:t>
            </a:r>
            <a:r>
              <a:rPr lang="en-US" sz="1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DESC, </a:t>
            </a:r>
            <a:r>
              <a:rPr lang="en-US" sz="1200" b="1" dirty="0" err="1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Brewery_A_Count</a:t>
            </a:r>
            <a:r>
              <a:rPr lang="en-US" sz="120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DESC, </a:t>
            </a:r>
            <a:r>
              <a:rPr lang="en-US" sz="1200" b="1" dirty="0" err="1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Brewery_B_Count</a:t>
            </a:r>
            <a:r>
              <a:rPr lang="en-US" sz="120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DESC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7" y="2627557"/>
            <a:ext cx="6521322" cy="7723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3398" t="2332"/>
          <a:stretch/>
        </p:blipFill>
        <p:spPr>
          <a:xfrm>
            <a:off x="3636034" y="3231670"/>
            <a:ext cx="5452647" cy="27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48868" y="857248"/>
            <a:ext cx="3204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700" dirty="0"/>
              <a:t>Brewery to Brewery</a:t>
            </a:r>
            <a:br>
              <a:rPr lang="en-US" sz="2700" dirty="0"/>
            </a:br>
            <a:r>
              <a:rPr lang="en-US" sz="2700" dirty="0"/>
              <a:t>Connections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9948" y="873230"/>
            <a:ext cx="8377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MATCH </a:t>
            </a:r>
          </a:p>
          <a:p>
            <a:r>
              <a:rPr lang="en-US" sz="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p=((a1:Brewery)-[*..6]-(b1:Brewery)),</a:t>
            </a:r>
          </a:p>
          <a:p>
            <a:r>
              <a:rPr lang="en-US" sz="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(a1)-[:Brews]-&gt;(a2),</a:t>
            </a:r>
          </a:p>
          <a:p>
            <a:r>
              <a:rPr lang="en-US" sz="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(b1)-[:Brews]-&gt;(b2)</a:t>
            </a:r>
          </a:p>
          <a:p>
            <a:r>
              <a:rPr lang="en-US" sz="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WHERE (a1) &lt;&gt; (b1)</a:t>
            </a:r>
          </a:p>
          <a:p>
            <a:r>
              <a:rPr lang="en-US" sz="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</a:t>
            </a:r>
          </a:p>
          <a:p>
            <a:r>
              <a:rPr lang="en-US" sz="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(count(distinct p)/(count(distinct a2)+count(distinct b2))) AS </a:t>
            </a:r>
            <a:r>
              <a:rPr lang="en-US" sz="9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Weighted_Count</a:t>
            </a:r>
            <a:r>
              <a:rPr lang="en-US" sz="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br>
              <a:rPr lang="en-US" sz="9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a1 AS </a:t>
            </a:r>
            <a:r>
              <a:rPr lang="en-US" sz="9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Brewery_A</a:t>
            </a:r>
            <a:r>
              <a:rPr lang="en-US" sz="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,b1 AS </a:t>
            </a:r>
            <a:r>
              <a:rPr lang="en-US" sz="9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Brewery_B,count</a:t>
            </a:r>
            <a:r>
              <a:rPr lang="en-US" sz="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(distinct a2) AS </a:t>
            </a:r>
            <a:r>
              <a:rPr lang="en-US" sz="9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Brewery_A_Count</a:t>
            </a:r>
            <a:r>
              <a:rPr lang="en-US" sz="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count(distinct b2) AS </a:t>
            </a:r>
            <a:r>
              <a:rPr lang="en-US" sz="9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Brewery_B_Count</a:t>
            </a:r>
            <a:r>
              <a:rPr lang="en-US" sz="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br>
              <a:rPr lang="en-US" sz="9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90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(count(distinct a2) </a:t>
            </a:r>
            <a:r>
              <a:rPr lang="en-US" sz="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+ </a:t>
            </a:r>
            <a:r>
              <a:rPr lang="en-US" sz="90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count(distinct b2)) </a:t>
            </a:r>
            <a:r>
              <a:rPr lang="en-US" sz="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as </a:t>
            </a:r>
            <a:r>
              <a:rPr lang="en-US" sz="900" b="1" dirty="0" err="1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Beer_total</a:t>
            </a:r>
            <a:endParaRPr lang="en-US" sz="900" b="1" dirty="0">
              <a:solidFill>
                <a:srgbClr val="AD62C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ORDER BY </a:t>
            </a:r>
            <a:r>
              <a:rPr lang="en-US" sz="9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Weighted_Count</a:t>
            </a:r>
            <a:r>
              <a:rPr lang="en-US" sz="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DESC, </a:t>
            </a:r>
            <a:r>
              <a:rPr lang="en-US" sz="900" b="1" dirty="0" err="1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Beer_total</a:t>
            </a:r>
            <a:endParaRPr lang="en-US" sz="900" b="1" dirty="0">
              <a:solidFill>
                <a:srgbClr val="AD62C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62" y="2327474"/>
            <a:ext cx="7958102" cy="7172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841" t="2531" r="8181" b="6410"/>
          <a:stretch/>
        </p:blipFill>
        <p:spPr>
          <a:xfrm>
            <a:off x="4401926" y="2686101"/>
            <a:ext cx="4742075" cy="33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147" y="819931"/>
            <a:ext cx="1484418" cy="5604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2331" y="210266"/>
            <a:ext cx="3281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700" dirty="0"/>
              <a:t>Beer Recommender</a:t>
            </a:r>
            <a:br>
              <a:rPr lang="en-US" sz="2700" dirty="0"/>
            </a:br>
            <a:r>
              <a:rPr lang="en-US" sz="2700" dirty="0"/>
              <a:t>Weights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667" y="2116834"/>
            <a:ext cx="1593285" cy="5122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03565" y="2097859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MATCH </a:t>
            </a:r>
            <a:r>
              <a:rPr lang="en-US" sz="1350" b="1" dirty="0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(a)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135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[r1:Brews]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-&gt;</a:t>
            </a:r>
            <a:r>
              <a:rPr lang="en-US" sz="135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(b) </a:t>
            </a:r>
          </a:p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SET </a:t>
            </a:r>
            <a:r>
              <a:rPr lang="en-US" sz="135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r1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.weight=20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03565" y="2698975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MATCH </a:t>
            </a:r>
            <a:r>
              <a:rPr lang="en-US" sz="135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(a)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135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[r1:Alcohol_Percent]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-&gt;</a:t>
            </a:r>
            <a:r>
              <a:rPr lang="en-US" sz="1350" b="1" dirty="0">
                <a:solidFill>
                  <a:srgbClr val="4356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(b)</a:t>
            </a:r>
            <a:r>
              <a:rPr lang="en-US" sz="135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SET </a:t>
            </a:r>
            <a:r>
              <a:rPr lang="en-US" sz="135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r1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.weight=6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171" y="2789856"/>
            <a:ext cx="1678781" cy="5000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b="6374"/>
          <a:stretch/>
        </p:blipFill>
        <p:spPr>
          <a:xfrm>
            <a:off x="1201050" y="3287621"/>
            <a:ext cx="1602515" cy="50969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803565" y="3300092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MATCH </a:t>
            </a:r>
            <a:r>
              <a:rPr lang="en-US" sz="135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(a)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135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[r1:Beer_Coloring]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-&gt;</a:t>
            </a:r>
            <a:r>
              <a:rPr lang="en-US" sz="1350" b="1" dirty="0">
                <a:solidFill>
                  <a:srgbClr val="FCC94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(b)</a:t>
            </a:r>
            <a:r>
              <a:rPr lang="en-US" sz="135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SET </a:t>
            </a:r>
            <a:r>
              <a:rPr lang="en-US" sz="135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r1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.weight=6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03565" y="895627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MATCH </a:t>
            </a:r>
            <a:r>
              <a:rPr lang="en-US" sz="135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(a)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135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[r1:IsA]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-&gt;</a:t>
            </a:r>
            <a:r>
              <a:rPr lang="en-US" sz="1350" b="1" dirty="0">
                <a:solidFill>
                  <a:srgbClr val="FCC94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(b)</a:t>
            </a:r>
            <a:r>
              <a:rPr lang="en-US" sz="135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SET </a:t>
            </a:r>
            <a:r>
              <a:rPr lang="en-US" sz="135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r1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.weight=40</a:t>
            </a: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3531270534"/>
              </p:ext>
            </p:extLst>
          </p:nvPr>
        </p:nvGraphicFramePr>
        <p:xfrm>
          <a:off x="388978" y="3925020"/>
          <a:ext cx="8678890" cy="192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1" name="Rectangle 20"/>
          <p:cNvSpPr/>
          <p:nvPr/>
        </p:nvSpPr>
        <p:spPr>
          <a:xfrm>
            <a:off x="2803565" y="1496743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MATCH </a:t>
            </a:r>
            <a:r>
              <a:rPr lang="en-US" sz="1350" b="1" dirty="0">
                <a:solidFill>
                  <a:srgbClr val="30B6A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(a)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135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[r1:IsA]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-&gt;</a:t>
            </a:r>
            <a:r>
              <a:rPr lang="en-US" sz="1350" b="1" dirty="0">
                <a:solidFill>
                  <a:srgbClr val="FF6C7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(b)</a:t>
            </a:r>
            <a:r>
              <a:rPr lang="en-US" sz="135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SET </a:t>
            </a:r>
            <a:r>
              <a:rPr lang="en-US" sz="135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r1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.weight=40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977" y="1500819"/>
            <a:ext cx="241458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71922" y="857248"/>
            <a:ext cx="3281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700" dirty="0"/>
              <a:t>Beer Recommender</a:t>
            </a:r>
            <a:br>
              <a:rPr lang="en-US" sz="2700" dirty="0"/>
            </a:br>
            <a:r>
              <a:rPr lang="en-US" sz="2700" dirty="0"/>
              <a:t>Final Algorithm</a:t>
            </a:r>
          </a:p>
        </p:txBody>
      </p:sp>
      <p:sp>
        <p:nvSpPr>
          <p:cNvPr id="3" name="Rectangle 2"/>
          <p:cNvSpPr/>
          <p:nvPr/>
        </p:nvSpPr>
        <p:spPr>
          <a:xfrm>
            <a:off x="435634" y="1122757"/>
            <a:ext cx="670056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</a:t>
            </a:r>
          </a:p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	</a:t>
            </a:r>
            <a:r>
              <a:rPr lang="en-US" sz="135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Truth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13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node:node_auto_index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(Id="37")</a:t>
            </a:r>
          </a:p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MATCH </a:t>
            </a:r>
          </a:p>
          <a:p>
            <a:r>
              <a:rPr lang="en-US" sz="135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p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=(</a:t>
            </a:r>
            <a:r>
              <a:rPr lang="en-US" sz="135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Truth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135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[r*..4]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-(</a:t>
            </a:r>
            <a:r>
              <a:rPr lang="en-US" sz="135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b1:Beer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))</a:t>
            </a:r>
          </a:p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WHERE </a:t>
            </a:r>
            <a:b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35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Truth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&lt;&gt; </a:t>
            </a:r>
            <a:r>
              <a:rPr lang="en-US" sz="135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b1</a:t>
            </a:r>
          </a:p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</a:t>
            </a:r>
          </a:p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sum(</a:t>
            </a:r>
            <a:r>
              <a:rPr lang="en-US" sz="135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reduce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1350" b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acc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=0, n in </a:t>
            </a:r>
            <a:r>
              <a:rPr lang="en-US" sz="135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| </a:t>
            </a:r>
            <a:r>
              <a:rPr lang="en-US" sz="1350" b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acc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en-US" sz="1350" b="1" dirty="0" err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n.weight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)/</a:t>
            </a:r>
            <a:r>
              <a:rPr lang="en-US" sz="135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length(</a:t>
            </a:r>
            <a:r>
              <a:rPr lang="en-US" sz="135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135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 AS </a:t>
            </a:r>
            <a:r>
              <a:rPr lang="en-US" sz="135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Score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</a:p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35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b1 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AS </a:t>
            </a:r>
            <a:r>
              <a:rPr lang="en-US" sz="1350" b="1" dirty="0" err="1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Matched_Beer</a:t>
            </a:r>
            <a:r>
              <a:rPr lang="en-US" sz="1350" b="1" dirty="0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350" b="1" dirty="0">
                <a:solidFill>
                  <a:srgbClr val="F25A2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ORDER BY </a:t>
            </a:r>
            <a:r>
              <a:rPr lang="en-US" sz="135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Score 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DESC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1119" y="3365842"/>
            <a:ext cx="196399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 Diminishing Length</a:t>
            </a:r>
            <a:endParaRPr lang="en-US" sz="1350" dirty="0"/>
          </a:p>
        </p:txBody>
      </p:sp>
      <p:sp>
        <p:nvSpPr>
          <p:cNvPr id="18" name="Rectangle 17"/>
          <p:cNvSpPr/>
          <p:nvPr/>
        </p:nvSpPr>
        <p:spPr>
          <a:xfrm>
            <a:off x="1692866" y="3390026"/>
            <a:ext cx="220605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Without Diminishing Length</a:t>
            </a:r>
            <a:endParaRPr lang="en-US" sz="135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677" y="3792051"/>
            <a:ext cx="4164806" cy="113585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34" y="3895568"/>
            <a:ext cx="4329113" cy="115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2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71922" y="857249"/>
            <a:ext cx="328166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700" dirty="0"/>
              <a:t>Beer Recommender</a:t>
            </a:r>
            <a:br>
              <a:rPr lang="en-US" sz="2700" dirty="0"/>
            </a:br>
            <a:r>
              <a:rPr lang="en-US" sz="2700" dirty="0"/>
              <a:t>Final Algorithm</a:t>
            </a:r>
            <a:br>
              <a:rPr lang="en-US" sz="2700" dirty="0"/>
            </a:br>
            <a:r>
              <a:rPr lang="en-US" sz="2700" dirty="0"/>
              <a:t>High Score</a:t>
            </a:r>
          </a:p>
        </p:txBody>
      </p:sp>
      <p:sp>
        <p:nvSpPr>
          <p:cNvPr id="3" name="Rectangle 2"/>
          <p:cNvSpPr/>
          <p:nvPr/>
        </p:nvSpPr>
        <p:spPr>
          <a:xfrm>
            <a:off x="435634" y="1122757"/>
            <a:ext cx="6700568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</a:t>
            </a:r>
          </a:p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	</a:t>
            </a:r>
            <a:r>
              <a:rPr lang="en-US" sz="135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Truth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13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node:node_auto_index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(Id="37"),</a:t>
            </a:r>
            <a:b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350" b="1" dirty="0" err="1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RoundingThird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13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node:node_auto_index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(Id="28")</a:t>
            </a:r>
          </a:p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MATCH </a:t>
            </a:r>
          </a:p>
          <a:p>
            <a:r>
              <a:rPr lang="en-US" sz="135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p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=(</a:t>
            </a:r>
            <a:r>
              <a:rPr lang="en-US" sz="135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Truth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135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[*..4]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1350" b="1" dirty="0" err="1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RoundingThird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b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 </a:t>
            </a:r>
            <a:b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35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endParaRPr lang="en-US" sz="135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169" y="2744211"/>
            <a:ext cx="6415088" cy="306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60326" y="857249"/>
            <a:ext cx="349326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700" dirty="0"/>
              <a:t>Beer Recommender</a:t>
            </a:r>
            <a:br>
              <a:rPr lang="en-US" sz="2700" dirty="0"/>
            </a:br>
            <a:r>
              <a:rPr lang="en-US" sz="2700" dirty="0"/>
              <a:t>Final Algorithm</a:t>
            </a:r>
            <a:br>
              <a:rPr lang="en-US" sz="2700" dirty="0"/>
            </a:br>
            <a:r>
              <a:rPr lang="en-US" sz="2700" dirty="0"/>
              <a:t>Moderate Connection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64287" y="2824681"/>
            <a:ext cx="196399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 Diminishing Length</a:t>
            </a: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119993" y="1071692"/>
            <a:ext cx="4572000" cy="15465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</a:t>
            </a:r>
          </a:p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	</a:t>
            </a:r>
            <a:r>
              <a:rPr lang="en-US" sz="135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Truth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13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node:node_auto_index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(Id="37"),</a:t>
            </a:r>
            <a:b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350" b="1" dirty="0" err="1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LongWayHome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13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node:node_auto_index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(Id="14")</a:t>
            </a:r>
          </a:p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MATCH </a:t>
            </a:r>
          </a:p>
          <a:p>
            <a:r>
              <a:rPr lang="en-US" sz="135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p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=(</a:t>
            </a:r>
            <a:r>
              <a:rPr lang="en-US" sz="135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Truth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135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[*..4]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1350" b="1" dirty="0" err="1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LongWayHome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b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 </a:t>
            </a:r>
            <a:b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35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endParaRPr lang="en-US" sz="135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3" y="3157817"/>
            <a:ext cx="3911256" cy="9518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236" y="3684856"/>
            <a:ext cx="5239355" cy="231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79563" y="857249"/>
            <a:ext cx="347402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700" dirty="0"/>
              <a:t>Beer Recommender</a:t>
            </a:r>
            <a:br>
              <a:rPr lang="en-US" sz="2700" dirty="0"/>
            </a:br>
            <a:r>
              <a:rPr lang="en-US" sz="2700" dirty="0"/>
              <a:t>Final Algorithm</a:t>
            </a:r>
            <a:br>
              <a:rPr lang="en-US" sz="2700" dirty="0"/>
            </a:br>
            <a:r>
              <a:rPr lang="en-US" sz="2700" dirty="0"/>
              <a:t>Least </a:t>
            </a:r>
            <a:r>
              <a:rPr lang="en-US" sz="2700" dirty="0" smtClean="0"/>
              <a:t>Recommended</a:t>
            </a:r>
            <a:endParaRPr 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429164" y="1053048"/>
            <a:ext cx="6700568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</a:t>
            </a:r>
          </a:p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	</a:t>
            </a:r>
            <a:r>
              <a:rPr lang="en-US" sz="135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Truth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13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node:node_auto_index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(Id="37"),</a:t>
            </a:r>
            <a:b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350" b="1" dirty="0" err="1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Chickow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135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node:node_auto_index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(Id="30")</a:t>
            </a:r>
          </a:p>
          <a:p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MATCH </a:t>
            </a:r>
          </a:p>
          <a:p>
            <a:r>
              <a:rPr lang="en-US" sz="135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p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=(</a:t>
            </a:r>
            <a:r>
              <a:rPr lang="en-US" sz="1350" b="1" dirty="0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Truth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135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[*..4]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1350" b="1" dirty="0" err="1">
                <a:solidFill>
                  <a:srgbClr val="AD6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Chickow</a:t>
            </a: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b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 </a:t>
            </a:r>
            <a:b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3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35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endParaRPr lang="en-US" sz="135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02" y="2980089"/>
            <a:ext cx="4622006" cy="28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3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vert="horz" lIns="68573" tIns="34274" rIns="68573" bIns="34274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Graph Database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idx="1"/>
          </p:nvPr>
        </p:nvSpPr>
        <p:spPr>
          <a:xfrm>
            <a:off x="628650" y="222646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vert="horz" lIns="68573" tIns="34274" rIns="68573" bIns="34274" rtlCol="0" anchor="t" anchorCtr="0">
            <a:noAutofit/>
          </a:bodyPr>
          <a:lstStyle/>
          <a:p>
            <a:pPr marL="177796" indent="-171446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Database management system with CRUD methods that expose a graph data model</a:t>
            </a:r>
          </a:p>
          <a:p>
            <a:pPr marL="520687" lvl="1" indent="-177796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Underlying Storage for storing and managing graphs</a:t>
            </a:r>
          </a:p>
          <a:p>
            <a:pPr marL="520687" lvl="1" indent="-177796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Processing engine</a:t>
            </a:r>
          </a:p>
          <a:p>
            <a:pPr marL="1206470" lvl="3" indent="-177796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425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Index free adjacency, Connected nodes physically point to each other in the database</a:t>
            </a:r>
          </a:p>
          <a:p>
            <a:pPr marL="1206470" lvl="3" indent="-177796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425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Broad perspective any database from the users perspective behaves as a graph database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502266" y="4076701"/>
            <a:ext cx="3764756" cy="1514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5347510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vert="horz" lIns="68573" tIns="34274" rIns="68573" bIns="34274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Power of Graph Database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idx="1"/>
          </p:nvPr>
        </p:nvSpPr>
        <p:spPr>
          <a:xfrm>
            <a:off x="628650" y="222646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vert="horz" lIns="68573" tIns="34274" rIns="68573" bIns="34274" rtlCol="0" anchor="t" anchorCtr="0">
            <a:noAutofit/>
          </a:bodyPr>
          <a:lstStyle/>
          <a:p>
            <a:pPr marL="177796" indent="-171446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Performance</a:t>
            </a:r>
          </a:p>
          <a:p>
            <a:pPr marL="520687" lvl="1" indent="-177796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Performance remains constant even as dataset grows because queries are localized to a portion of the graph. </a:t>
            </a:r>
          </a:p>
          <a:p>
            <a:pPr marL="177796" indent="-171446">
              <a:spcBef>
                <a:spcPts val="8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Flexibility</a:t>
            </a:r>
          </a:p>
          <a:p>
            <a:pPr marL="520687" lvl="1" indent="-177796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We can add new nodes, relations and new graphs without disturbing existing queries and existing functionality		</a:t>
            </a:r>
          </a:p>
          <a:p>
            <a:pPr marL="177796" indent="-171446">
              <a:spcBef>
                <a:spcPts val="8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Agility</a:t>
            </a:r>
          </a:p>
          <a:p>
            <a:pPr marL="520687" lvl="1" indent="-177796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Frictionless development </a:t>
            </a:r>
          </a:p>
          <a:p>
            <a:pPr marL="520687" lvl="1" indent="-177796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Easy mantainence</a:t>
            </a:r>
          </a:p>
        </p:txBody>
      </p:sp>
    </p:spTree>
    <p:extLst>
      <p:ext uri="{BB962C8B-B14F-4D97-AF65-F5344CB8AC3E}">
        <p14:creationId xmlns:p14="http://schemas.microsoft.com/office/powerpoint/2010/main" val="1164138437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28650" y="113109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vert="horz" lIns="68573" tIns="34274" rIns="68573" bIns="34274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Graph Database: Facebook Graph Search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idx="1"/>
          </p:nvPr>
        </p:nvSpPr>
        <p:spPr>
          <a:xfrm>
            <a:off x="628650" y="222646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vert="horz" lIns="68573" tIns="34274" rIns="68573" bIns="34274" rtlCol="0" anchor="t" anchorCtr="0">
            <a:noAutofit/>
          </a:bodyPr>
          <a:lstStyle/>
          <a:p>
            <a:pPr marL="177796" indent="-171446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What is a Graph Search?</a:t>
            </a:r>
          </a:p>
          <a:p>
            <a:pPr marL="177796" indent="-171446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What problem did it solve?</a:t>
            </a:r>
          </a:p>
          <a:p>
            <a:pPr marL="177796" indent="-171446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What has it done for Facebook?</a:t>
            </a:r>
          </a:p>
          <a:p>
            <a:pPr marL="177796" indent="-171446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Why does it matter?</a:t>
            </a:r>
          </a:p>
          <a:p>
            <a:endParaRPr lang="en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endParaRPr lang="en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5126746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628650" y="113109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vert="horz" lIns="68573" tIns="34274" rIns="68573" bIns="34274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Facebook Graph Search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idx="1"/>
          </p:nvPr>
        </p:nvSpPr>
        <p:spPr>
          <a:xfrm>
            <a:off x="628650" y="222646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vert="horz" lIns="68573" tIns="34274" rIns="68573" bIns="34274" rtlCol="0" anchor="t" anchorCtr="0">
            <a:noAutofit/>
          </a:bodyPr>
          <a:lstStyle/>
          <a:p>
            <a:pPr marL="177796" indent="-171446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What is a Graph Search?</a:t>
            </a:r>
          </a:p>
          <a:p>
            <a:endParaRPr lang="en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endParaRPr lang="en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endParaRPr lang="en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490939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525137" y="1327436"/>
            <a:ext cx="5729340" cy="3951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0233969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Shape 130"/>
          <p:cNvGraphicFramePr/>
          <p:nvPr>
            <p:extLst>
              <p:ext uri="{D42A27DB-BD31-4B8C-83A1-F6EECF244321}">
                <p14:modId xmlns:p14="http://schemas.microsoft.com/office/powerpoint/2010/main" val="3580654318"/>
              </p:ext>
            </p:extLst>
          </p:nvPr>
        </p:nvGraphicFramePr>
        <p:xfrm>
          <a:off x="511791" y="1512341"/>
          <a:ext cx="7717775" cy="411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4750"/>
                <a:gridCol w="841850"/>
                <a:gridCol w="1835475"/>
                <a:gridCol w="776550"/>
                <a:gridCol w="3579150"/>
              </a:tblGrid>
              <a:tr h="14885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strike="noStrike"/>
                        <a:t>Name</a:t>
                      </a:r>
                    </a:p>
                  </a:txBody>
                  <a:tcPr marL="4625" marR="4625" marT="4625" marB="0" anchor="b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strike="noStrike"/>
                        <a:t>Version</a:t>
                      </a:r>
                    </a:p>
                  </a:txBody>
                  <a:tcPr marL="4625" marR="4625" marT="4625" marB="0" anchor="b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strike="noStrike"/>
                        <a:t>License</a:t>
                      </a:r>
                    </a:p>
                  </a:txBody>
                  <a:tcPr marL="4625" marR="4625" marT="4625" marB="0" anchor="b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strike="noStrike"/>
                        <a:t>Language</a:t>
                      </a:r>
                    </a:p>
                  </a:txBody>
                  <a:tcPr marL="4625" marR="4625" marT="4625" marB="0" anchor="b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strike="noStrike"/>
                        <a:t>Description</a:t>
                      </a:r>
                    </a:p>
                  </a:txBody>
                  <a:tcPr marL="4625" marR="4625" marT="4625" marB="0" anchor="b"/>
                </a:tc>
              </a:tr>
              <a:tr h="72645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strike="noStrike"/>
                        <a:t>AllegroGraph</a:t>
                      </a:r>
                    </a:p>
                  </a:txBody>
                  <a:tcPr marL="4625" marR="4625" marT="4625" marB="0" anchor="b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strike="noStrike"/>
                        <a:t>4.11 (June 2013)</a:t>
                      </a:r>
                    </a:p>
                  </a:txBody>
                  <a:tcPr marL="4625" marR="4625" marT="4625" marB="0" anchor="b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strike="noStrike"/>
                        <a:t>Proprietary, Clients - Eclipse Public License v1</a:t>
                      </a:r>
                    </a:p>
                  </a:txBody>
                  <a:tcPr marL="4625" marR="4625" marT="4625" marB="0" anchor="b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strike="noStrike"/>
                        <a:t>C#, C, Common Lisp,</a:t>
                      </a:r>
                      <a:br>
                        <a:rPr lang="en" sz="900" u="none" strike="noStrike"/>
                      </a:br>
                      <a:r>
                        <a:rPr lang="en" sz="900" u="none" strike="noStrike"/>
                        <a:t> Java, Python</a:t>
                      </a:r>
                    </a:p>
                  </a:txBody>
                  <a:tcPr marL="4625" marR="4625" marT="4625" marB="0" anchor="b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strike="noStrike"/>
                        <a:t>A RDF and graph database.</a:t>
                      </a:r>
                    </a:p>
                  </a:txBody>
                  <a:tcPr marL="4625" marR="4625" marT="4625" marB="0" anchor="b"/>
                </a:tc>
              </a:tr>
              <a:tr h="108970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strike="noStrike"/>
                        <a:t>Neo4j</a:t>
                      </a:r>
                    </a:p>
                  </a:txBody>
                  <a:tcPr marL="4625" marR="4625" marT="4625" marB="0" anchor="b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strike="noStrike"/>
                        <a:t>1.9.2 (July 2013)</a:t>
                      </a:r>
                    </a:p>
                  </a:txBody>
                  <a:tcPr marL="4625" marR="4625" marT="4625" marB="0" anchor="b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strike="noStrike"/>
                        <a:t>GPLv3 Community Edition. Commercial &amp; AGPLv3 </a:t>
                      </a:r>
                      <a:br>
                        <a:rPr lang="en" sz="900" u="none" strike="noStrike"/>
                      </a:br>
                      <a:r>
                        <a:rPr lang="en" sz="900" u="none" strike="noStrike"/>
                        <a:t>options for Enterprise and Advanced editions[6]</a:t>
                      </a:r>
                    </a:p>
                  </a:txBody>
                  <a:tcPr marL="4625" marR="4625" marT="4625" marB="0" anchor="b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strike="noStrike"/>
                        <a:t>Java</a:t>
                      </a:r>
                    </a:p>
                  </a:txBody>
                  <a:tcPr marL="4625" marR="4625" marT="4625" marB="0" anchor="b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strike="noStrike"/>
                        <a:t>A highly scalable open source graph database that supports ACID, </a:t>
                      </a:r>
                      <a:br>
                        <a:rPr lang="en" sz="900" u="none" strike="noStrike"/>
                      </a:br>
                      <a:r>
                        <a:rPr lang="en" sz="900" u="none" strike="noStrike"/>
                        <a:t>has high-availability clustering for enterprise deployments, and comes</a:t>
                      </a:r>
                      <a:br>
                        <a:rPr lang="en" sz="900" u="none" strike="noStrike"/>
                      </a:br>
                      <a:r>
                        <a:rPr lang="en" sz="900" u="none" strike="noStrike"/>
                        <a:t> with a web-based administration tool that includes full transaction support </a:t>
                      </a:r>
                      <a:br>
                        <a:rPr lang="en" sz="900" u="none" strike="noStrike"/>
                      </a:br>
                      <a:r>
                        <a:rPr lang="en" sz="900" u="none" strike="noStrike"/>
                        <a:t>and visual node-link graph explorer.</a:t>
                      </a:r>
                    </a:p>
                  </a:txBody>
                  <a:tcPr marL="4625" marR="4625" marT="4625" marB="0" anchor="b"/>
                </a:tc>
              </a:tr>
              <a:tr h="1271325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strike="noStrike"/>
                        <a:t>DEX/Sparksee[4]</a:t>
                      </a:r>
                    </a:p>
                  </a:txBody>
                  <a:tcPr marL="4625" marR="4625" marT="4625" marB="0" anchor="b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strike="noStrike"/>
                        <a:t>5.0.0 (2014)</a:t>
                      </a:r>
                    </a:p>
                  </a:txBody>
                  <a:tcPr marL="4625" marR="4625" marT="4625" marB="0" anchor="b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strike="noStrike"/>
                        <a:t>evaluation, research or developent use (free) /</a:t>
                      </a:r>
                      <a:br>
                        <a:rPr lang="en" sz="900" u="none" strike="noStrike"/>
                      </a:br>
                      <a:r>
                        <a:rPr lang="en" sz="900" u="none" strike="noStrike"/>
                        <a:t> commercial use</a:t>
                      </a:r>
                    </a:p>
                  </a:txBody>
                  <a:tcPr marL="4625" marR="4625" marT="4625" marB="0" anchor="b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strike="noStrike"/>
                        <a:t>C++</a:t>
                      </a:r>
                    </a:p>
                  </a:txBody>
                  <a:tcPr marL="4625" marR="4625" marT="4625" marB="0" anchor="b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strike="noStrike"/>
                        <a:t>A high-performance and scalable graph database management system from </a:t>
                      </a:r>
                      <a:br>
                        <a:rPr lang="en" sz="900" u="none" strike="noStrike"/>
                      </a:br>
                      <a:r>
                        <a:rPr lang="en" sz="900" u="none" strike="noStrike"/>
                        <a:t>Sparsity Technologies, a technology transition company from DAMA-UPC. </a:t>
                      </a:r>
                      <a:br>
                        <a:rPr lang="en" sz="900" u="none" strike="noStrike"/>
                      </a:br>
                      <a:r>
                        <a:rPr lang="en" sz="900" u="none" strike="noStrike"/>
                        <a:t>Its main characteristics is its query performance for the retrieval &amp; exploration of large networks. </a:t>
                      </a:r>
                      <a:br>
                        <a:rPr lang="en" sz="900" u="none" strike="noStrike"/>
                      </a:br>
                      <a:r>
                        <a:rPr lang="en" sz="900" u="none" strike="noStrike"/>
                        <a:t>Sparksee 5 mobile is the first graph database for mobile devices.</a:t>
                      </a:r>
                    </a:p>
                  </a:txBody>
                  <a:tcPr marL="4625" marR="4625" marT="4625" marB="0" anchor="b"/>
                </a:tc>
              </a:tr>
              <a:tr h="52590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strike="noStrike"/>
                        <a:t>OrientDB</a:t>
                      </a:r>
                    </a:p>
                  </a:txBody>
                  <a:tcPr marL="4625" marR="4625" marT="4625" marB="0" anchor="b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strike="noStrike"/>
                        <a:t>1.6.1 (November 2013)</a:t>
                      </a:r>
                    </a:p>
                  </a:txBody>
                  <a:tcPr marL="4625" marR="4625" marT="4625" marB="0" anchor="b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strike="noStrike"/>
                        <a:t>Apache 2</a:t>
                      </a:r>
                    </a:p>
                  </a:txBody>
                  <a:tcPr marL="4625" marR="4625" marT="4625" marB="0" anchor="b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strike="noStrike"/>
                        <a:t>Java</a:t>
                      </a:r>
                    </a:p>
                  </a:txBody>
                  <a:tcPr marL="4625" marR="4625" marT="4625" marB="0" anchor="b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strike="noStrike"/>
                        <a:t>A distributed Graph Database with a hybrid model taken from Document Database.</a:t>
                      </a:r>
                    </a:p>
                  </a:txBody>
                  <a:tcPr marL="4625" marR="4625" marT="4625" marB="0" anchor="b"/>
                </a:tc>
              </a:tr>
              <a:tr h="35255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strike="noStrike"/>
                        <a:t>Titan</a:t>
                      </a:r>
                    </a:p>
                  </a:txBody>
                  <a:tcPr marL="4625" marR="4625" marT="4625" marB="0" anchor="b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strike="noStrike"/>
                        <a:t>0.4.1 (2013)</a:t>
                      </a:r>
                    </a:p>
                  </a:txBody>
                  <a:tcPr marL="4625" marR="4625" marT="4625" marB="0" anchor="b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strike="noStrike"/>
                        <a:t>Apache 2</a:t>
                      </a:r>
                    </a:p>
                  </a:txBody>
                  <a:tcPr marL="4625" marR="4625" marT="4625" marB="0" anchor="b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strike="noStrike"/>
                        <a:t>Java</a:t>
                      </a:r>
                    </a:p>
                  </a:txBody>
                  <a:tcPr marL="4625" marR="4625" marT="4625" marB="0" anchor="b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900" u="none" strike="noStrike"/>
                        <a:t>A distributed, real-time, transactional graph database developed by Aurelius.</a:t>
                      </a:r>
                    </a:p>
                  </a:txBody>
                  <a:tcPr marL="4625" marR="4625" marT="4625" marB="0" anchor="b"/>
                </a:tc>
              </a:tr>
            </a:tbl>
          </a:graphicData>
        </a:graphic>
      </p:graphicFrame>
      <p:sp>
        <p:nvSpPr>
          <p:cNvPr id="131" name="Shape 131"/>
          <p:cNvSpPr txBox="1"/>
          <p:nvPr/>
        </p:nvSpPr>
        <p:spPr>
          <a:xfrm>
            <a:off x="618413" y="96732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68573" tIns="34274" rIns="68573" bIns="34274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" sz="330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Vendor Selection</a:t>
            </a:r>
          </a:p>
        </p:txBody>
      </p:sp>
    </p:spTree>
    <p:extLst>
      <p:ext uri="{BB962C8B-B14F-4D97-AF65-F5344CB8AC3E}">
        <p14:creationId xmlns:p14="http://schemas.microsoft.com/office/powerpoint/2010/main" val="38334553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58073"/>
              </p:ext>
            </p:extLst>
          </p:nvPr>
        </p:nvGraphicFramePr>
        <p:xfrm>
          <a:off x="560070" y="866954"/>
          <a:ext cx="8023860" cy="5124097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137160"/>
                <a:gridCol w="685800"/>
                <a:gridCol w="617220"/>
                <a:gridCol w="205740"/>
                <a:gridCol w="137160"/>
                <a:gridCol w="685800"/>
                <a:gridCol w="617220"/>
                <a:gridCol w="205740"/>
                <a:gridCol w="137160"/>
                <a:gridCol w="685800"/>
                <a:gridCol w="617220"/>
                <a:gridCol w="205740"/>
                <a:gridCol w="137160"/>
                <a:gridCol w="685800"/>
                <a:gridCol w="617220"/>
                <a:gridCol w="205740"/>
                <a:gridCol w="137160"/>
                <a:gridCol w="685800"/>
                <a:gridCol w="617220"/>
              </a:tblGrid>
              <a:tr h="1191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Id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Name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Id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Id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Id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Id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Name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Type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</a:tr>
              <a:tr h="233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Bad Tom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 smtClean="0">
                          <a:effectLst/>
                        </a:rPr>
                        <a:t>Brewery</a:t>
                      </a: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21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Paycheck Porter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 smtClean="0">
                          <a:effectLst/>
                        </a:rPr>
                        <a:t>Beer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 err="1" smtClean="0">
                          <a:effectLst/>
                        </a:rPr>
                        <a:t>Chickow</a:t>
                      </a:r>
                      <a:r>
                        <a:rPr lang="en-US" sz="600" u="none" strike="noStrike" dirty="0">
                          <a:effectLst/>
                        </a:rPr>
                        <a:t>!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Beer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4.4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ABV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81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Session IPA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 err="1">
                          <a:effectLst/>
                        </a:rPr>
                        <a:t>Beer_Type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Blank Slate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Brewery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22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Punch you in the EyePA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42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ABV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ABV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82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Witbier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 err="1">
                          <a:effectLst/>
                        </a:rPr>
                        <a:t>Beer_Type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</a:tr>
              <a:tr h="233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E8ght Ball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Brewery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23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Planetary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5.8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ABV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ABV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83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American Brown 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 err="1">
                          <a:effectLst/>
                        </a:rPr>
                        <a:t>Beer_Type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</a:tr>
              <a:tr h="233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Fifty West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Brewery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Black Forest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Beer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ABV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64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American Wheat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 err="1">
                          <a:effectLst/>
                        </a:rPr>
                        <a:t>Beer_Type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84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F6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Wheat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F6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Beer_Type_Super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F6C7C"/>
                    </a:solidFill>
                  </a:tcPr>
                </a:tc>
              </a:tr>
              <a:tr h="233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Listermann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Brewery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Mac the Willis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ABV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65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Stout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 err="1">
                          <a:effectLst/>
                        </a:rPr>
                        <a:t>Beer_Type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85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F6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Stout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F6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Beer_Type_Super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F6C7C"/>
                    </a:solidFill>
                  </a:tcPr>
                </a:tc>
              </a:tr>
              <a:tr h="233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MadTree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Brewery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Padunkadunk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5.4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ABV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66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Black IPA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 err="1">
                          <a:effectLst/>
                        </a:rPr>
                        <a:t>Beer_Type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86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F6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IPA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F6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Beer_Type_Super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F6C7C"/>
                    </a:solidFill>
                  </a:tcPr>
                </a:tc>
              </a:tr>
              <a:tr h="233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Moerlein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Brewery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PsycHOPathy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ABV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American IPA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 err="1">
                          <a:effectLst/>
                        </a:rPr>
                        <a:t>Beer_Type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87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F6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F6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Beer_Type_Super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F6C7C"/>
                    </a:solidFill>
                  </a:tcPr>
                </a:tc>
              </a:tr>
              <a:tr h="233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Mt. Carmel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Brewery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Rounding Third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48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ABV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Spice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 err="1">
                          <a:effectLst/>
                        </a:rPr>
                        <a:t>Beer_Type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88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F6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Bock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F6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Beer_Type_Super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F6C7C"/>
                    </a:solidFill>
                  </a:tcPr>
                </a:tc>
              </a:tr>
              <a:tr h="233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Rhinegeist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Brewery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Barbarossa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Beer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8.5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ABV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English Brown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 err="1">
                          <a:effectLst/>
                        </a:rPr>
                        <a:t>Beer_Type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89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F6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Trappist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F6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Beer_Type_Super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F6C7C"/>
                    </a:solidFill>
                  </a:tcPr>
                </a:tc>
              </a:tr>
              <a:tr h="233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Rivertown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Brewery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Nitro Porter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ABV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Golden Ale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 err="1">
                          <a:effectLst/>
                        </a:rPr>
                        <a:t>Beer_Type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90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F6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Porter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F6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Beer_Type_Super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F6C7C"/>
                    </a:solidFill>
                  </a:tcPr>
                </a:tc>
              </a:tr>
              <a:tr h="233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Triple Digit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Brewery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25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Zeppelin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ABV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Bock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 err="1">
                          <a:effectLst/>
                        </a:rPr>
                        <a:t>Beer_Type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F6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German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F6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Beer_Type_Super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F6C7C"/>
                    </a:solidFill>
                  </a:tcPr>
                </a:tc>
              </a:tr>
              <a:tr h="233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Brother Clement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IPA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ABV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72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Biere de gaurde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 err="1">
                          <a:effectLst/>
                        </a:rPr>
                        <a:t>Beer_Type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92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F6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Belgian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F6C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 err="1">
                          <a:effectLst/>
                        </a:rPr>
                        <a:t>Beer_Type_Super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F6C7C"/>
                    </a:solidFill>
                  </a:tcPr>
                </a:tc>
              </a:tr>
              <a:tr h="233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Black Kettle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Springtime 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ABV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Porter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 err="1">
                          <a:effectLst/>
                        </a:rPr>
                        <a:t>Beer_Type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93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CC9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Light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CC9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Beer_Color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CC940"/>
                    </a:solidFill>
                  </a:tcPr>
                </a:tc>
              </a:tr>
              <a:tr h="233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Long Way Home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Cougar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ABV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Double IPA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 err="1">
                          <a:effectLst/>
                        </a:rPr>
                        <a:t>Beer_Type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94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CC9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Dark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CC9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 err="1">
                          <a:effectLst/>
                        </a:rPr>
                        <a:t>Beer_Color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FCC940"/>
                    </a:solidFill>
                  </a:tcPr>
                </a:tc>
              </a:tr>
              <a:tr h="233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Fork In the Road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Hustle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ABV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Irish Red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 err="1">
                          <a:effectLst/>
                        </a:rPr>
                        <a:t>Beer_Type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/>
                </a:tc>
              </a:tr>
              <a:tr h="233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Fume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Luck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ABV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Dunkelweizen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 err="1">
                          <a:effectLst/>
                        </a:rPr>
                        <a:t>Beer_Type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/>
                </a:tc>
              </a:tr>
              <a:tr h="233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Moving 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Truth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ABV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India Pale 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 err="1">
                          <a:effectLst/>
                        </a:rPr>
                        <a:t>Beer_Type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/>
                </a:tc>
              </a:tr>
              <a:tr h="233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Tarnished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Lil SIPA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ABV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Belgian Pale 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 err="1">
                          <a:effectLst/>
                        </a:rPr>
                        <a:t>Beer_Type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Michael J. Bocks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Nitro Roebling Porter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Beer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ABV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Scotch 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 err="1">
                          <a:effectLst/>
                        </a:rPr>
                        <a:t>Beer_Type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20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Biere De Guarde Rail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Beer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40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Wit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Beer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AD62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ABV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4356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80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Amber 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 err="1">
                          <a:effectLst/>
                        </a:rPr>
                        <a:t>Beer_Type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rgbClr val="30B6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00" marR="3300" marT="33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78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610</TotalTime>
  <Words>943</Words>
  <Application>Microsoft Office PowerPoint</Application>
  <PresentationFormat>On-screen Show (4:3)</PresentationFormat>
  <Paragraphs>505</Paragraphs>
  <Slides>26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Segoe UI Light</vt:lpstr>
      <vt:lpstr>Office Theme</vt:lpstr>
      <vt:lpstr>Graph Database: Neo4J</vt:lpstr>
      <vt:lpstr>Graph Database</vt:lpstr>
      <vt:lpstr>Graph Database</vt:lpstr>
      <vt:lpstr>Power of Graph Database</vt:lpstr>
      <vt:lpstr>Graph Database: Facebook Graph Search</vt:lpstr>
      <vt:lpstr>Facebook Graph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124</cp:revision>
  <dcterms:created xsi:type="dcterms:W3CDTF">2014-04-13T04:17:05Z</dcterms:created>
  <dcterms:modified xsi:type="dcterms:W3CDTF">2014-04-14T00:44:01Z</dcterms:modified>
</cp:coreProperties>
</file>