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31"/>
  </p:notesMasterIdLst>
  <p:handoutMasterIdLst>
    <p:handoutMasterId r:id="rId32"/>
  </p:handoutMasterIdLst>
  <p:sldIdLst>
    <p:sldId id="364" r:id="rId2"/>
    <p:sldId id="366" r:id="rId3"/>
    <p:sldId id="365" r:id="rId4"/>
    <p:sldId id="378" r:id="rId5"/>
    <p:sldId id="381" r:id="rId6"/>
    <p:sldId id="382" r:id="rId7"/>
    <p:sldId id="383" r:id="rId8"/>
    <p:sldId id="384" r:id="rId9"/>
    <p:sldId id="387" r:id="rId10"/>
    <p:sldId id="386" r:id="rId11"/>
    <p:sldId id="385" r:id="rId12"/>
    <p:sldId id="388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  <a:srgbClr val="996600"/>
    <a:srgbClr val="00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2" autoAdjust="0"/>
    <p:restoredTop sz="82779" autoAdjust="0"/>
  </p:normalViewPr>
  <p:slideViewPr>
    <p:cSldViewPr snapToObjects="1">
      <p:cViewPr>
        <p:scale>
          <a:sx n="125" d="100"/>
          <a:sy n="125" d="100"/>
        </p:scale>
        <p:origin x="-14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49B741-88AC-6046-8125-575B19BFA23B}" type="datetime1">
              <a:rPr lang="en-CA" smtClean="0"/>
              <a:t>14-02-10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2D7C3F-8DA1-1341-89A1-0A5CC39BA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80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CD34768-8411-9743-9214-14D42A6AC634}" type="datetime1">
              <a:rPr lang="en-CA" smtClean="0"/>
              <a:t>14-02-10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59AB3E-9F2B-7F49-AEC8-85309F7C0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7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8" Type="http://schemas.openxmlformats.org/officeDocument/2006/relationships/image" Target="../media/image6.jpeg"/><Relationship Id="rId9" Type="http://schemas.openxmlformats.org/officeDocument/2006/relationships/image" Target="file:///\\localhost\Users\anngoncalves\Desktop\UBC%20PPT%20Templates%20explore\UBC_Cliff_Tritone_annedit.jp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file:///\\localhost\Users\anngoncalves\Desktop\UBC%20PPT%20Templates%20explore\graphic%20objects\FullSig.png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file:///\\localhost\Users\anngoncalves\Desktop\UBC%20PPT%20Templates%20explore\graphic%20objects\shield.png" TargetMode="External"/><Relationship Id="rId5" Type="http://schemas.openxmlformats.org/officeDocument/2006/relationships/image" Target="../media/image4.png"/><Relationship Id="rId6" Type="http://schemas.openxmlformats.org/officeDocument/2006/relationships/image" Target="file:///\\localhost\Users\anngoncalves\Desktop\UBC%20PPT%20Templates%20explore\graphic%20objects\POM.png" TargetMode="External"/><Relationship Id="rId7" Type="http://schemas.openxmlformats.org/officeDocument/2006/relationships/image" Target="../media/image5.png"/><Relationship Id="rId8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file:///\\localhost\Users\anngoncalves\Desktop\UBC%20PPT%20Templates%20explore\graphic%20objects\shield.png" TargetMode="External"/><Relationship Id="rId5" Type="http://schemas.openxmlformats.org/officeDocument/2006/relationships/image" Target="../media/image4.png"/><Relationship Id="rId6" Type="http://schemas.openxmlformats.org/officeDocument/2006/relationships/image" Target="file:///\\localhost\Users\anngoncalves\Desktop\UBC%20PPT%20Templates%20explore\graphic%20objects\POM.png" TargetMode="External"/><Relationship Id="rId7" Type="http://schemas.openxmlformats.org/officeDocument/2006/relationships/image" Target="../media/image5.png"/><Relationship Id="rId8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file:///\\localhost\Users\anngoncalves\Desktop\UBC%20PPT%20Templates%20explore\graphic%20objects\shield_B.png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3" name="Rectangle 2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7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2914" r="19727" b="2914"/>
          <a:stretch>
            <a:fillRect/>
          </a:stretch>
        </p:blipFill>
        <p:spPr bwMode="auto">
          <a:xfrm>
            <a:off x="0" y="950913"/>
            <a:ext cx="9228138" cy="590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66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39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-3175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FullSig.png" descr="/Users/anngoncalves/Desktop/UBC PPT Templates explore/graphic objects/FullSig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46313"/>
            <a:ext cx="71326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105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2a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5" name="Picture 3" descr="CIRS\CIRS-interior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9" r="19492"/>
          <a:stretch>
            <a:fillRect/>
          </a:stretch>
        </p:blipFill>
        <p:spPr bwMode="auto">
          <a:xfrm>
            <a:off x="5030788" y="950913"/>
            <a:ext cx="4230687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5974" y="1841500"/>
            <a:ext cx="4022725" cy="212936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040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2b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IRS\CIRS-interior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b="2351"/>
          <a:stretch>
            <a:fillRect/>
          </a:stretch>
        </p:blipFill>
        <p:spPr bwMode="auto">
          <a:xfrm>
            <a:off x="0" y="950913"/>
            <a:ext cx="9185275" cy="59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3139" y="1837944"/>
            <a:ext cx="8380598" cy="9144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txBody>
          <a:bodyPr lIns="18288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505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60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26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27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081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519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062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533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nultimate Slide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83242" y="2294467"/>
            <a:ext cx="6654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83242" y="2980267"/>
            <a:ext cx="66548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896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5" name="Rectangle 4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39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769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ield_B.png" descr="/Users/anngoncalves/Desktop/UBC PPT Templates explore/graphic objects/shield_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41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06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5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2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GEM_Calgary_Gebome_Alberta_Logo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7" y="5890941"/>
            <a:ext cx="1259162" cy="829272"/>
          </a:xfrm>
          <a:prstGeom prst="rect">
            <a:avLst/>
          </a:prstGeom>
        </p:spPr>
      </p:pic>
      <p:pic>
        <p:nvPicPr>
          <p:cNvPr id="9" name="Picture 8" descr="pathway_tools_page_no.png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767" y="6208638"/>
            <a:ext cx="575158" cy="47667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ielshanson/mp_tutorial/wiki/Pathway-Analysi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dropboxusercontent.com/u/551265/HOT_Sanger_ePGDBs.zip" TargetMode="External"/><Relationship Id="rId4" Type="http://schemas.openxmlformats.org/officeDocument/2006/relationships/hyperlink" Target="https://github.com/nielshanson/mp_tutorial/raw/master/pathway_analysis/code/extract_pathway_table_from_pgdb.pl" TargetMode="External"/><Relationship Id="rId5" Type="http://schemas.openxmlformats.org/officeDocument/2006/relationships/hyperlink" Target="https://github.com/nielshanson/mp_tutorial/raw/master/pathway_analysis/files/1_upper_euphotic_rxn.wide.txt" TargetMode="External"/><Relationship Id="rId6" Type="http://schemas.openxmlformats.org/officeDocument/2006/relationships/hyperlink" Target="https://github.com/nielshanson/mp_tutorial/raw/master/pathway_analysis/files/HOT_Sanger_rxn_log.wide.txt" TargetMode="External"/><Relationship Id="rId7" Type="http://schemas.openxmlformats.org/officeDocument/2006/relationships/hyperlink" Target="http://biocyc.org/download-bundle.shtml" TargetMode="External"/><Relationship Id="rId8" Type="http://schemas.openxmlformats.org/officeDocument/2006/relationships/hyperlink" Target="http://www.perl.org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nielshanson/mp_tutorial/raw/master/pathway_analysis/files/MetaPathways_Tutorial_Pathway_Analysis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388" y="2014975"/>
            <a:ext cx="8513762" cy="1125994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sz="3200" b="1" dirty="0" smtClean="0"/>
              <a:t>Pathway </a:t>
            </a:r>
            <a:r>
              <a:rPr lang="en-US" sz="3200" b="1" dirty="0"/>
              <a:t>Analysis</a:t>
            </a:r>
            <a:endParaRPr lang="en-US" sz="3200" b="1" dirty="0" smtClean="0">
              <a:solidFill>
                <a:srgbClr val="002040"/>
              </a:solidFill>
              <a:latin typeface="Arial" pitchFamily="34" charset="0"/>
              <a:ea typeface="Consolas" pitchFamily="-112" charset="0"/>
              <a:cs typeface="Arial" pitchFamily="34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306388" y="3645024"/>
            <a:ext cx="8228012" cy="21602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Niels W. Hanson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Ph.D. Candidate Bioinformatics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Tuesday, February 11 2014</a:t>
            </a:r>
            <a:endParaRPr lang="en-US" sz="1800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endParaRPr lang="en-US" sz="1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Hallam Laboratory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Hydrocarbon </a:t>
            </a:r>
            <a:r>
              <a:rPr lang="en-US" sz="1800" dirty="0" err="1" smtClean="0">
                <a:ea typeface="ＭＳ Ｐゴシック" pitchFamily="-111" charset="-128"/>
                <a:cs typeface="ＭＳ Ｐゴシック" pitchFamily="-111" charset="-128"/>
              </a:rPr>
              <a:t>MetaPathways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 Workshop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The University of British Columbia, Vancouver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63688" y="6208638"/>
            <a:ext cx="54368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hlinkClick r:id="rId3"/>
              </a:rPr>
              <a:t>https://</a:t>
            </a:r>
            <a:r>
              <a:rPr lang="en-US" sz="1300" b="1" dirty="0" err="1">
                <a:hlinkClick r:id="rId3"/>
              </a:rPr>
              <a:t>github.com</a:t>
            </a:r>
            <a:r>
              <a:rPr lang="en-US" sz="1300" b="1" dirty="0">
                <a:hlinkClick r:id="rId3"/>
              </a:rPr>
              <a:t>/</a:t>
            </a:r>
            <a:r>
              <a:rPr lang="en-US" sz="1300" b="1" dirty="0" err="1">
                <a:hlinkClick r:id="rId3"/>
              </a:rPr>
              <a:t>nielshanson</a:t>
            </a:r>
            <a:r>
              <a:rPr lang="en-US" sz="1300" b="1" dirty="0">
                <a:hlinkClick r:id="rId3"/>
              </a:rPr>
              <a:t>/</a:t>
            </a:r>
            <a:r>
              <a:rPr lang="en-US" sz="1300" b="1" dirty="0" err="1">
                <a:hlinkClick r:id="rId3"/>
              </a:rPr>
              <a:t>mp_tutorial</a:t>
            </a:r>
            <a:r>
              <a:rPr lang="en-US" sz="1300" b="1" dirty="0">
                <a:hlinkClick r:id="rId3"/>
              </a:rPr>
              <a:t>/wiki/Pathway-Analysis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78329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64888"/>
            <a:ext cx="6853768" cy="4426261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7" name="Picture 6" descr="Screen shot 2014-02-09 at 3.57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31716"/>
            <a:ext cx="2828056" cy="96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7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5" name="Picture 4" descr="Screen shot 2014-02-09 at 4.00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23896"/>
            <a:ext cx="4653377" cy="4064151"/>
          </a:xfrm>
          <a:prstGeom prst="rect">
            <a:avLst/>
          </a:prstGeom>
        </p:spPr>
      </p:pic>
      <p:pic>
        <p:nvPicPr>
          <p:cNvPr id="6" name="Picture 5" descr="Screen shot 2014-02-09 at 4.05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60848"/>
            <a:ext cx="3417745" cy="345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2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2" name="Picture 1" descr="Screen shot 2014-02-09 at 4.08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8" y="1340768"/>
            <a:ext cx="9144000" cy="42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7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397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extract_pathway_table_from_pgdb.pl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14917" y="1412775"/>
            <a:ext cx="7562850" cy="14401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Start Pathway Tools in –</a:t>
            </a:r>
            <a:r>
              <a:rPr lang="en-US" sz="1800" dirty="0" err="1" smtClean="0"/>
              <a:t>api</a:t>
            </a:r>
            <a:r>
              <a:rPr lang="en-US" sz="1800" dirty="0"/>
              <a:t> mode:</a:t>
            </a:r>
            <a:br>
              <a:rPr lang="en-US" sz="1800" dirty="0"/>
            </a:br>
            <a:r>
              <a:rPr lang="en-US" sz="1800" dirty="0"/>
              <a:t>pathway-tools/pathway-tools </a:t>
            </a:r>
            <a:r>
              <a:rPr lang="en-US" sz="1800" dirty="0" smtClean="0"/>
              <a:t>–</a:t>
            </a:r>
            <a:r>
              <a:rPr lang="en-US" sz="1800" dirty="0" err="1" smtClean="0"/>
              <a:t>api</a:t>
            </a:r>
            <a:endParaRPr lang="en-US" sz="18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In </a:t>
            </a:r>
            <a:r>
              <a:rPr lang="en-US" sz="1800" b="1" dirty="0" smtClean="0"/>
              <a:t>another shell</a:t>
            </a:r>
            <a:r>
              <a:rPr lang="en-US" sz="1800" dirty="0" smtClean="0"/>
              <a:t> run </a:t>
            </a:r>
            <a:r>
              <a:rPr lang="en-US" sz="1800" dirty="0" err="1" smtClean="0"/>
              <a:t>extract_pathway_table_from_pgdb.pl</a:t>
            </a:r>
            <a:r>
              <a:rPr lang="en-US" sz="1800" dirty="0" smtClean="0"/>
              <a:t> to extract pathways: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980" y="3068960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 </a:t>
            </a:r>
            <a:r>
              <a:rPr lang="en-US" sz="1600" dirty="0" smtClean="0">
                <a:latin typeface="Courier"/>
                <a:cs typeface="Courier"/>
              </a:rPr>
              <a:t>List </a:t>
            </a:r>
            <a:r>
              <a:rPr lang="en-US" sz="1600" dirty="0">
                <a:latin typeface="Courier"/>
                <a:cs typeface="Courier"/>
              </a:rPr>
              <a:t>Available </a:t>
            </a:r>
            <a:r>
              <a:rPr lang="en-US" sz="1600" dirty="0" err="1">
                <a:latin typeface="Courier"/>
                <a:cs typeface="Courier"/>
              </a:rPr>
              <a:t>ePGDBs</a:t>
            </a:r>
            <a:r>
              <a:rPr lang="en-US" sz="1600" dirty="0">
                <a:latin typeface="Courier"/>
                <a:cs typeface="Courier"/>
              </a:rPr>
              <a:t> in Pathway Tools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extract_pathway_table_from_pgdb.pl</a:t>
            </a:r>
            <a:r>
              <a:rPr lang="en-US" sz="1600" dirty="0">
                <a:latin typeface="Courier"/>
                <a:cs typeface="Courier"/>
              </a:rPr>
              <a:t> -l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 </a:t>
            </a:r>
            <a:r>
              <a:rPr lang="en-US" sz="1600" dirty="0" smtClean="0">
                <a:latin typeface="Courier"/>
                <a:cs typeface="Courier"/>
              </a:rPr>
              <a:t>Extract </a:t>
            </a:r>
            <a:r>
              <a:rPr lang="en-US" sz="1600" dirty="0">
                <a:latin typeface="Courier"/>
                <a:cs typeface="Courier"/>
              </a:rPr>
              <a:t>pathways from pathway tools 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extract_pathway_table_from_pgdb.pl</a:t>
            </a:r>
            <a:r>
              <a:rPr lang="en-US" sz="1600" dirty="0">
                <a:latin typeface="Courier"/>
                <a:cs typeface="Courier"/>
              </a:rPr>
              <a:t>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        -f [list of samples]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>
                <a:latin typeface="Courier"/>
                <a:cs typeface="Courier"/>
              </a:rPr>
              <a:t>out [output file</a:t>
            </a:r>
            <a:r>
              <a:rPr lang="en-US" sz="1600" dirty="0" smtClean="0">
                <a:latin typeface="Courier"/>
                <a:cs typeface="Courier"/>
              </a:rPr>
              <a:t>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-c [pathway coverage] &lt;0.0-1.0&gt;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-s [pathway support] &lt;1-100&gt;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-t [type of output </a:t>
            </a:r>
            <a:r>
              <a:rPr lang="en-US" sz="1600" dirty="0">
                <a:latin typeface="Courier"/>
                <a:cs typeface="Courier"/>
              </a:rPr>
              <a:t>table] &lt;</a:t>
            </a:r>
            <a:r>
              <a:rPr lang="en-US" sz="1600" dirty="0" smtClean="0">
                <a:latin typeface="Courier"/>
                <a:cs typeface="Courier"/>
              </a:rPr>
              <a:t>lookup, long, or wide&gt;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 err="1" smtClean="0">
                <a:latin typeface="Courier"/>
                <a:cs typeface="Courier"/>
              </a:rPr>
              <a:t>orfs</a:t>
            </a:r>
            <a:r>
              <a:rPr lang="en-US" sz="1600" dirty="0" smtClean="0">
                <a:latin typeface="Courier"/>
                <a:cs typeface="Courier"/>
              </a:rPr>
              <a:t> [output </a:t>
            </a:r>
            <a:r>
              <a:rPr lang="en-US" sz="1600" dirty="0" err="1" smtClean="0">
                <a:latin typeface="Courier"/>
                <a:cs typeface="Courier"/>
              </a:rPr>
              <a:t>orfs</a:t>
            </a:r>
            <a:r>
              <a:rPr lang="en-US" sz="1600" dirty="0" smtClean="0">
                <a:latin typeface="Courier"/>
                <a:cs typeface="Courier"/>
              </a:rPr>
              <a:t> in lookup mode]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 err="1" smtClean="0">
                <a:latin typeface="Courier"/>
                <a:cs typeface="Courier"/>
              </a:rPr>
              <a:t>rxn</a:t>
            </a:r>
            <a:r>
              <a:rPr lang="en-US" sz="1600" dirty="0" smtClean="0">
                <a:latin typeface="Courier"/>
                <a:cs typeface="Courier"/>
              </a:rPr>
              <a:t> [output reactions in wide mode]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5982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9164" y="850464"/>
            <a:ext cx="871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1_upper_euphotic.lookup.txt -t lookup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916" y="1526084"/>
            <a:ext cx="87110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head 1_upper_euphotic.lookup.txt</a:t>
            </a:r>
          </a:p>
          <a:p>
            <a:r>
              <a:rPr lang="en-US" sz="1400" dirty="0">
                <a:latin typeface="Courier"/>
                <a:cs typeface="Courier"/>
              </a:rPr>
              <a:t>SAMPLE	PWY_NAME	PWY_COMMON_NAME	NUM_REACTIONS	NUM_COVERED_REACTIONS	ORF_COUNT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PWY-5913	TCA cycle VI (obligate autotrophs)	11	10	65</a:t>
            </a:r>
          </a:p>
          <a:p>
            <a:r>
              <a:rPr lang="en-US" sz="1400" dirty="0" smtClean="0">
                <a:latin typeface="Courier"/>
                <a:cs typeface="Courier"/>
              </a:rPr>
              <a:t>1_upper_euphotic</a:t>
            </a:r>
            <a:r>
              <a:rPr lang="en-US" sz="1400" dirty="0">
                <a:latin typeface="Courier"/>
                <a:cs typeface="Courier"/>
              </a:rPr>
              <a:t>	REDCITCYC	TCA cycle III (helicobacter)	9	8	33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PWY-5690	TCA cycle II (eukaryotic)	9	8	42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TCA	TCA cycle I (prokaryotic)	10	9	43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ANARESP1-PWY	respiration (anaerobic)	13	10	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4055764"/>
            <a:ext cx="871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1_upper_euphotic.lookup.c05.s7.txt -t lookup -c 0.5 -s 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012" y="3573016"/>
            <a:ext cx="851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output pathways with more than 50% reactions covered and at least 7 ORFs: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3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1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long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dirty="0"/>
              <a:t>table format displays each each </a:t>
            </a:r>
            <a:r>
              <a:rPr lang="en-US" dirty="0" smtClean="0"/>
              <a:t>ORF in each pathway: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7110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1_upper_euphotic.long.txt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long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1_upper_euphotic.long.txt</a:t>
            </a:r>
          </a:p>
          <a:p>
            <a:r>
              <a:rPr lang="en-US" sz="1000" dirty="0">
                <a:latin typeface="Courier"/>
                <a:cs typeface="Courier"/>
              </a:rPr>
              <a:t>SAMPLE	PWY_NAME	PWY_COMMON_NAME	NUM_REACTIONS	NUM_COVERED_REACTIONS	ORF_COUNT	ORF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1_upper_euphotic_3417_1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1_upper_euphotic_5953_0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1_upper_euphotic_7270_0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1_upper_euphotic_643_1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1_upper_euphotic_14_0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1_upper_euphotic_670_0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532366"/>
            <a:ext cx="636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"/>
                <a:cs typeface="Courier"/>
              </a:rPr>
              <a:t>-t</a:t>
            </a:r>
            <a:r>
              <a:rPr lang="en-US" b="1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wide </a:t>
            </a:r>
            <a:r>
              <a:rPr lang="en-US" dirty="0" smtClean="0"/>
              <a:t>with multiple samples creates a “master”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# - wide table format of pathways from multiple samples</a:t>
            </a:r>
          </a:p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HOT_Sanger_pwy.wide.txt</a:t>
            </a:r>
            <a:r>
              <a:rPr lang="en-US" sz="1400" dirty="0">
                <a:latin typeface="Courier"/>
                <a:cs typeface="Courier"/>
              </a:rPr>
              <a:t> -t wide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1_upper_euphotic.long.txt</a:t>
            </a:r>
          </a:p>
          <a:p>
            <a:r>
              <a:rPr lang="en-US" sz="1000" dirty="0" smtClean="0">
                <a:latin typeface="Courier"/>
                <a:cs typeface="Courier"/>
              </a:rPr>
              <a:t>PWY</a:t>
            </a:r>
            <a:r>
              <a:rPr lang="en-US" sz="1000" dirty="0">
                <a:latin typeface="Courier"/>
                <a:cs typeface="Courier"/>
              </a:rPr>
              <a:t>	1_upper_euphotic	6_upper_euphotic	2_chlorophyllmax	3_below_euphotic	5_uppermesopelagic	7_omz	4_deepabyss</a:t>
            </a:r>
          </a:p>
          <a:p>
            <a:r>
              <a:rPr lang="en-US" sz="1000" dirty="0">
                <a:latin typeface="Courier"/>
                <a:cs typeface="Courier"/>
              </a:rPr>
              <a:t>SUCSYN-PWY	0	16	10	8	17	13	16</a:t>
            </a:r>
          </a:p>
          <a:p>
            <a:r>
              <a:rPr lang="en-US" sz="1000" dirty="0">
                <a:latin typeface="Courier"/>
                <a:cs typeface="Courier"/>
              </a:rPr>
              <a:t>PWY-6733	0	1	0	0	0	0	0</a:t>
            </a:r>
          </a:p>
          <a:p>
            <a:r>
              <a:rPr lang="en-US" sz="1000" dirty="0">
                <a:latin typeface="Courier"/>
                <a:cs typeface="Courier"/>
              </a:rPr>
              <a:t>PWY-5274	0	0	0	1	0	0	0</a:t>
            </a:r>
          </a:p>
          <a:p>
            <a:r>
              <a:rPr lang="en-US" sz="1000" dirty="0">
                <a:latin typeface="Courier"/>
                <a:cs typeface="Courier"/>
              </a:rPr>
              <a:t>PWY-6728	0	0	0	46	0	59	0</a:t>
            </a:r>
          </a:p>
          <a:p>
            <a:r>
              <a:rPr lang="en-US" sz="1000" dirty="0">
                <a:latin typeface="Courier"/>
                <a:cs typeface="Courier"/>
              </a:rPr>
              <a:t>PWY-241	12	6	8	6	7	12	7</a:t>
            </a:r>
          </a:p>
        </p:txBody>
      </p:sp>
    </p:spTree>
    <p:extLst>
      <p:ext uri="{BB962C8B-B14F-4D97-AF65-F5344CB8AC3E}">
        <p14:creationId xmlns:p14="http://schemas.microsoft.com/office/powerpoint/2010/main" val="412903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6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wide -</a:t>
            </a:r>
            <a:r>
              <a:rPr lang="en-US" b="1" dirty="0" err="1" smtClean="0">
                <a:solidFill>
                  <a:srgbClr val="002040"/>
                </a:solidFill>
                <a:latin typeface="Courier"/>
                <a:cs typeface="Courier"/>
              </a:rPr>
              <a:t>rxn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options produce a list of reactions and abundance: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7110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1_upper_euphotic_rxn.wide.txt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wide –</a:t>
            </a:r>
            <a:r>
              <a:rPr lang="en-US" sz="1400" b="1" dirty="0" err="1" smtClean="0">
                <a:latin typeface="Courier"/>
                <a:cs typeface="Courier"/>
              </a:rPr>
              <a:t>rxn</a:t>
            </a:r>
            <a:endParaRPr lang="en-US" sz="1400" b="1" dirty="0" smtClean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1_upper_euphotic_rxn.wide.txt</a:t>
            </a:r>
          </a:p>
          <a:p>
            <a:r>
              <a:rPr lang="en-US" sz="1000" dirty="0">
                <a:latin typeface="Courier"/>
                <a:cs typeface="Courier"/>
              </a:rPr>
              <a:t>RXN	1_upper_euphotic</a:t>
            </a:r>
          </a:p>
          <a:p>
            <a:r>
              <a:rPr lang="en-US" sz="1000" dirty="0">
                <a:latin typeface="Courier"/>
                <a:cs typeface="Courier"/>
              </a:rPr>
              <a:t>RXN1G-617	1</a:t>
            </a:r>
          </a:p>
          <a:p>
            <a:r>
              <a:rPr lang="en-US" sz="1000" dirty="0">
                <a:latin typeface="Courier"/>
                <a:cs typeface="Courier"/>
              </a:rPr>
              <a:t>RXN-6641	1</a:t>
            </a:r>
          </a:p>
          <a:p>
            <a:r>
              <a:rPr lang="en-US" sz="1000" dirty="0">
                <a:latin typeface="Courier"/>
                <a:cs typeface="Courier"/>
              </a:rPr>
              <a:t>RXN0-2381	2</a:t>
            </a:r>
          </a:p>
          <a:p>
            <a:r>
              <a:rPr lang="en-US" sz="1000" dirty="0">
                <a:latin typeface="Courier"/>
                <a:cs typeface="Courier"/>
              </a:rPr>
              <a:t>DTDPGLUCOSEPP-RXN	2</a:t>
            </a:r>
          </a:p>
          <a:p>
            <a:r>
              <a:rPr lang="en-US" sz="1000" dirty="0">
                <a:latin typeface="Courier"/>
                <a:cs typeface="Courier"/>
              </a:rPr>
              <a:t>RXN0-6479	3</a:t>
            </a:r>
          </a:p>
          <a:p>
            <a:r>
              <a:rPr lang="en-US" sz="1000" dirty="0">
                <a:latin typeface="Courier"/>
                <a:cs typeface="Courier"/>
              </a:rPr>
              <a:t>DADPKIN-RXN	4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491716"/>
            <a:ext cx="744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"/>
                <a:cs typeface="Courier"/>
              </a:rPr>
              <a:t>-t</a:t>
            </a:r>
            <a:r>
              <a:rPr lang="en-US" b="1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wide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-</a:t>
            </a:r>
            <a:r>
              <a:rPr lang="en-US" b="1" dirty="0" err="1" smtClean="0">
                <a:latin typeface="Courier"/>
                <a:cs typeface="Courier"/>
              </a:rPr>
              <a:t>rxn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with multiple samples creates a “master” </a:t>
            </a:r>
            <a:r>
              <a:rPr lang="en-US" dirty="0" err="1" smtClean="0"/>
              <a:t>rxn</a:t>
            </a:r>
            <a:r>
              <a:rPr lang="en-US" dirty="0" smtClean="0"/>
              <a:t>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-t wide -</a:t>
            </a:r>
            <a:r>
              <a:rPr lang="en-US" sz="1400" dirty="0" err="1">
                <a:latin typeface="Courier"/>
                <a:cs typeface="Courier"/>
              </a:rPr>
              <a:t>rxn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PWY	1_upper_euphotic	6_upper_euphotic	2_chlorophyllmax	3_below_euphotic	5_uppermesopelagic	7_omz	4_deepabyss</a:t>
            </a:r>
          </a:p>
          <a:p>
            <a:r>
              <a:rPr lang="en-US" sz="1000" dirty="0" smtClean="0">
                <a:latin typeface="Courier"/>
                <a:cs typeface="Courier"/>
              </a:rPr>
              <a:t>SUCSYN</a:t>
            </a:r>
            <a:r>
              <a:rPr lang="en-US" sz="1000" dirty="0">
                <a:latin typeface="Courier"/>
                <a:cs typeface="Courier"/>
              </a:rPr>
              <a:t>-PWY	0	16	10	8	17	13	16</a:t>
            </a:r>
          </a:p>
          <a:p>
            <a:r>
              <a:rPr lang="en-US" sz="1000" dirty="0">
                <a:latin typeface="Courier"/>
                <a:cs typeface="Courier"/>
              </a:rPr>
              <a:t>PWY-6733	0	1	0	0	0	0	0</a:t>
            </a:r>
          </a:p>
          <a:p>
            <a:r>
              <a:rPr lang="en-US" sz="1000" dirty="0">
                <a:latin typeface="Courier"/>
                <a:cs typeface="Courier"/>
              </a:rPr>
              <a:t>PWY-5274	0	0	0	1	0	0	0</a:t>
            </a:r>
          </a:p>
          <a:p>
            <a:r>
              <a:rPr lang="en-US" sz="1000" dirty="0">
                <a:latin typeface="Courier"/>
                <a:cs typeface="Courier"/>
              </a:rPr>
              <a:t>PWY-6728	0	0	0	46	0	59	0</a:t>
            </a:r>
          </a:p>
          <a:p>
            <a:r>
              <a:rPr lang="en-US" sz="1000" dirty="0">
                <a:latin typeface="Courier"/>
                <a:cs typeface="Courier"/>
              </a:rPr>
              <a:t>PWY-241	12	6	8	6	7	12	7</a:t>
            </a:r>
          </a:p>
        </p:txBody>
      </p:sp>
    </p:spTree>
    <p:extLst>
      <p:ext uri="{BB962C8B-B14F-4D97-AF65-F5344CB8AC3E}">
        <p14:creationId xmlns:p14="http://schemas.microsoft.com/office/powerpoint/2010/main" val="65793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6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wide -</a:t>
            </a:r>
            <a:r>
              <a:rPr lang="en-US" b="1" dirty="0" err="1" smtClean="0">
                <a:solidFill>
                  <a:srgbClr val="002040"/>
                </a:solidFill>
                <a:latin typeface="Courier"/>
                <a:cs typeface="Courier"/>
              </a:rPr>
              <a:t>rxn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options produce a list of reactions and abundance: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1349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1_upper_euphotic_rxn.wide.txt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wide –</a:t>
            </a:r>
            <a:r>
              <a:rPr lang="en-US" sz="1400" b="1" dirty="0" err="1" smtClean="0">
                <a:latin typeface="Courier"/>
                <a:cs typeface="Courier"/>
              </a:rPr>
              <a:t>rxn</a:t>
            </a:r>
            <a:endParaRPr lang="en-US" sz="1400" b="1" dirty="0" smtClean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1_upper_euphotic_rxn.wide.txt</a:t>
            </a:r>
          </a:p>
          <a:p>
            <a:r>
              <a:rPr lang="en-US" sz="1000" dirty="0">
                <a:latin typeface="Courier"/>
                <a:cs typeface="Courier"/>
              </a:rPr>
              <a:t>RXN	1_upper_euphotic</a:t>
            </a:r>
          </a:p>
          <a:p>
            <a:r>
              <a:rPr lang="en-US" sz="1000" dirty="0">
                <a:latin typeface="Courier"/>
                <a:cs typeface="Courier"/>
              </a:rPr>
              <a:t>RXN1G-617	1</a:t>
            </a:r>
          </a:p>
          <a:p>
            <a:r>
              <a:rPr lang="en-US" sz="1000" dirty="0">
                <a:latin typeface="Courier"/>
                <a:cs typeface="Courier"/>
              </a:rPr>
              <a:t>RXN-6641	1</a:t>
            </a:r>
          </a:p>
          <a:p>
            <a:r>
              <a:rPr lang="en-US" sz="1000" dirty="0">
                <a:latin typeface="Courier"/>
                <a:cs typeface="Courier"/>
              </a:rPr>
              <a:t>RXN0-2381	2</a:t>
            </a:r>
          </a:p>
          <a:p>
            <a:r>
              <a:rPr lang="en-US" sz="1000" dirty="0">
                <a:latin typeface="Courier"/>
                <a:cs typeface="Courier"/>
              </a:rPr>
              <a:t>DTDPGLUCOSEPP-RXN	2</a:t>
            </a:r>
          </a:p>
          <a:p>
            <a:r>
              <a:rPr lang="en-US" sz="1000" dirty="0">
                <a:latin typeface="Courier"/>
                <a:cs typeface="Courier"/>
              </a:rPr>
              <a:t>RXN0-6479	3</a:t>
            </a:r>
          </a:p>
          <a:p>
            <a:r>
              <a:rPr lang="en-US" sz="1000" dirty="0">
                <a:latin typeface="Courier"/>
                <a:cs typeface="Courier"/>
              </a:rPr>
              <a:t>DADPKIN-RXN	4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491716"/>
            <a:ext cx="744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"/>
                <a:cs typeface="Courier"/>
              </a:rPr>
              <a:t>-t</a:t>
            </a:r>
            <a:r>
              <a:rPr lang="en-US" b="1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wide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-</a:t>
            </a:r>
            <a:r>
              <a:rPr lang="en-US" b="1" dirty="0" err="1" smtClean="0">
                <a:latin typeface="Courier"/>
                <a:cs typeface="Courier"/>
              </a:rPr>
              <a:t>rxn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with multiple samples creates a “master” </a:t>
            </a:r>
            <a:r>
              <a:rPr lang="en-US" dirty="0" err="1" smtClean="0"/>
              <a:t>rxn</a:t>
            </a:r>
            <a:r>
              <a:rPr lang="en-US" dirty="0" smtClean="0"/>
              <a:t>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-t wide -</a:t>
            </a:r>
            <a:r>
              <a:rPr lang="en-US" sz="1400" dirty="0" err="1">
                <a:latin typeface="Courier"/>
                <a:cs typeface="Courier"/>
              </a:rPr>
              <a:t>rxn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HOT_Sanger_rxn.wide.txt</a:t>
            </a:r>
            <a:r>
              <a:rPr lang="en-US" b="1" dirty="0">
                <a:latin typeface="Courier"/>
                <a:cs typeface="Courier"/>
              </a:rPr>
              <a:t> 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RXN	1_upper_euphotic	6_upper_euphotic	2_chlorophyllmax	3_below_euphotic	5_uppermesopelagic	7_omz	4_deepabyss</a:t>
            </a:r>
          </a:p>
          <a:p>
            <a:r>
              <a:rPr lang="en-US" sz="1000" dirty="0">
                <a:latin typeface="Courier"/>
                <a:cs typeface="Courier"/>
              </a:rPr>
              <a:t>1.7.7.2-RXN	0	0	2	0	0	1	1</a:t>
            </a:r>
          </a:p>
          <a:p>
            <a:r>
              <a:rPr lang="en-US" sz="1000" dirty="0">
                <a:latin typeface="Courier"/>
                <a:cs typeface="Courier"/>
              </a:rPr>
              <a:t>PPGPPSYN-RXN	0	1	0	0	0	0	0</a:t>
            </a:r>
          </a:p>
          <a:p>
            <a:r>
              <a:rPr lang="en-US" sz="1000" dirty="0">
                <a:latin typeface="Courier"/>
                <a:cs typeface="Courier"/>
              </a:rPr>
              <a:t>RXN-6641	1	0	1	0	1	3	2</a:t>
            </a:r>
          </a:p>
          <a:p>
            <a:r>
              <a:rPr lang="en-US" sz="1000" dirty="0">
                <a:latin typeface="Courier"/>
                <a:cs typeface="Courier"/>
              </a:rPr>
              <a:t>RXN3DJ-170	1	0	0	0	0	0	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2741424"/>
            <a:ext cx="406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**Use these two to highlight ORF counts on the Cellular Overview**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2715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2" name="Picture 1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2" name="Picture 1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232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68152"/>
            <a:ext cx="3840056" cy="33569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918012"/>
            <a:ext cx="489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Load</a:t>
            </a:r>
            <a:r>
              <a:rPr lang="en-US" b="1" dirty="0" smtClean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1_upper_euphotic_rxn.wide.txt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5013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99717" y="1065591"/>
            <a:ext cx="7562850" cy="543076"/>
          </a:xfrm>
        </p:spPr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37288" y="3317724"/>
            <a:ext cx="8291512" cy="201612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Presentation Slides: </a:t>
            </a:r>
            <a:r>
              <a:rPr lang="en-US" dirty="0" err="1">
                <a:hlinkClick r:id="rId2"/>
              </a:rPr>
              <a:t>MetaPathways_Tutorial_Pathway_Analysis.pdf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HOT </a:t>
            </a:r>
            <a:r>
              <a:rPr lang="en-US" dirty="0" err="1"/>
              <a:t>Fosmid</a:t>
            </a:r>
            <a:r>
              <a:rPr lang="en-US" dirty="0"/>
              <a:t>-end </a:t>
            </a:r>
            <a:r>
              <a:rPr lang="en-US" dirty="0" err="1"/>
              <a:t>ePGDBs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HOT_Sanger_ePGDBs.zip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Perl Pathway Extractor Script: </a:t>
            </a:r>
            <a:r>
              <a:rPr lang="en-US" dirty="0" err="1">
                <a:hlinkClick r:id="rId4"/>
              </a:rPr>
              <a:t>extract_pathway_table_from_pgdb.pl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ORF Abundance Tables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1_upper_euphotic_rxn.wide.txt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HOT_Sanger_rxn.wide.txt</a:t>
            </a:r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89688" y="1588937"/>
            <a:ext cx="8139112" cy="1152525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800" dirty="0">
                <a:latin typeface="+mj-lt"/>
              </a:rPr>
              <a:t>Install Pathway Tools </a:t>
            </a:r>
            <a:r>
              <a:rPr lang="en-US" sz="1800" dirty="0" smtClean="0">
                <a:latin typeface="+mj-lt"/>
              </a:rPr>
              <a:t/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  <a:hlinkClick r:id="rId7"/>
              </a:rPr>
              <a:t>http</a:t>
            </a:r>
            <a:r>
              <a:rPr lang="en-US" sz="1800" dirty="0">
                <a:latin typeface="+mj-lt"/>
                <a:hlinkClick r:id="rId7"/>
              </a:rPr>
              <a:t>://biocyc.org/download-</a:t>
            </a:r>
            <a:r>
              <a:rPr lang="en-US" sz="1800" dirty="0" smtClean="0">
                <a:latin typeface="+mj-lt"/>
                <a:hlinkClick r:id="rId7"/>
              </a:rPr>
              <a:t>bundle.shtml</a:t>
            </a:r>
            <a:endParaRPr lang="en-US" sz="1800" dirty="0" smtClean="0">
              <a:latin typeface="+mj-l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800" dirty="0">
                <a:latin typeface="+mj-lt"/>
              </a:rPr>
              <a:t>Perl v5.0 </a:t>
            </a:r>
            <a:r>
              <a:rPr lang="en-US" sz="1800" dirty="0">
                <a:latin typeface="+mj-lt"/>
                <a:hlinkClick r:id="rId8"/>
              </a:rPr>
              <a:t>http://www.perl.org</a:t>
            </a:r>
            <a:r>
              <a:rPr lang="en-US" sz="1800" dirty="0" smtClean="0">
                <a:latin typeface="+mj-lt"/>
                <a:hlinkClick r:id="rId8"/>
              </a:rPr>
              <a:t>/</a:t>
            </a:r>
            <a:r>
              <a:rPr lang="en-US" sz="1800" dirty="0" smtClean="0">
                <a:latin typeface="+mj-lt"/>
              </a:rPr>
              <a:t> </a:t>
            </a:r>
            <a:endParaRPr lang="en-US" sz="1800" dirty="0">
              <a:latin typeface="+mj-lt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855232" y="2774648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8" y="1124744"/>
            <a:ext cx="7942392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2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8" y="1124744"/>
            <a:ext cx="7942392" cy="4797152"/>
          </a:xfrm>
          <a:prstGeom prst="rect">
            <a:avLst/>
          </a:prstGeom>
        </p:spPr>
      </p:pic>
      <p:pic>
        <p:nvPicPr>
          <p:cNvPr id="2" name="Picture 1" descr="Screen shot 2014-02-09 at 1.41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2444120"/>
            <a:ext cx="5821991" cy="28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16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5" name="Picture 4" descr="Screen shot 2014-02-09 at 2.07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0728"/>
            <a:ext cx="7128792" cy="49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22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08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4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  <p:pic>
        <p:nvPicPr>
          <p:cNvPr id="2" name="Picture 1" descr="Screen shot 2014-02-09 at 1.54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" y="1484784"/>
            <a:ext cx="9144000" cy="437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1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  <p:pic>
        <p:nvPicPr>
          <p:cNvPr id="2" name="Picture 1" descr="Screen shot 2014-02-09 at 1.54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" y="1484784"/>
            <a:ext cx="9144000" cy="4372878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3419872" y="2564904"/>
            <a:ext cx="305336" cy="28803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ame 10"/>
          <p:cNvSpPr/>
          <p:nvPr/>
        </p:nvSpPr>
        <p:spPr>
          <a:xfrm>
            <a:off x="2987824" y="3005336"/>
            <a:ext cx="2520280" cy="4956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971600" y="3356992"/>
            <a:ext cx="1728192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ame 12"/>
          <p:cNvSpPr/>
          <p:nvPr/>
        </p:nvSpPr>
        <p:spPr>
          <a:xfrm>
            <a:off x="1124000" y="3789288"/>
            <a:ext cx="927720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ame 13"/>
          <p:cNvSpPr/>
          <p:nvPr/>
        </p:nvSpPr>
        <p:spPr>
          <a:xfrm>
            <a:off x="25048" y="4181140"/>
            <a:ext cx="2378328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876256" cy="41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7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876256" cy="4153213"/>
          </a:xfrm>
          <a:prstGeom prst="rect">
            <a:avLst/>
          </a:prstGeom>
        </p:spPr>
      </p:pic>
      <p:pic>
        <p:nvPicPr>
          <p:cNvPr id="2" name="Picture 1" descr="Screen shot 2014-02-09 at 1.50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2" y="908720"/>
            <a:ext cx="7428995" cy="545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7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31840" y="1664804"/>
            <a:ext cx="3168352" cy="504056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Questions?</a:t>
            </a:r>
            <a:endParaRPr lang="en-US" b="1" dirty="0"/>
          </a:p>
        </p:txBody>
      </p:sp>
      <p:pic>
        <p:nvPicPr>
          <p:cNvPr id="2" name="Picture 1" descr="pgdb_log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03" y="2132856"/>
            <a:ext cx="3387781" cy="30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7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814917" y="764704"/>
            <a:ext cx="7562850" cy="543076"/>
          </a:xfrm>
        </p:spPr>
        <p:txBody>
          <a:bodyPr/>
          <a:lstStyle/>
          <a:p>
            <a:r>
              <a:rPr lang="en-US" dirty="0" smtClean="0"/>
              <a:t>Goals of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69590" y="1484784"/>
            <a:ext cx="7562850" cy="4017962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Give a brief overview of the Pathway Tools and the Pathologic </a:t>
            </a:r>
            <a:r>
              <a:rPr lang="en-US" b="0" dirty="0" smtClean="0"/>
              <a:t>Algorithm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Load processed Environmental Pathway Genome Databases (</a:t>
            </a:r>
            <a:r>
              <a:rPr lang="en-US" b="0" dirty="0" err="1"/>
              <a:t>ePGDBs</a:t>
            </a:r>
            <a:r>
              <a:rPr lang="en-US" b="0" dirty="0"/>
              <a:t>) into Pathway </a:t>
            </a:r>
            <a:r>
              <a:rPr lang="en-US" b="0" dirty="0" smtClean="0"/>
              <a:t>Tools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Explore predicted Pathways in Pathway Tools in the Cellular Overview, Pathway, and Reaction pages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Highlight predicted pathways on the cellular overview and compare </a:t>
            </a:r>
            <a:r>
              <a:rPr lang="en-US" b="0" dirty="0" smtClean="0"/>
              <a:t>samples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Extract pathway and associated ORFs into long and wide formats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Understand how the '</a:t>
            </a:r>
            <a:r>
              <a:rPr lang="en-US" b="0" dirty="0" err="1"/>
              <a:t>Omics</a:t>
            </a:r>
            <a:r>
              <a:rPr lang="en-US" b="0" dirty="0"/>
              <a:t> Tools' feature to overlay quantitative metadata about pathways, e.g., ORF abundance.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8688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1. Pathway Tools &amp; </a:t>
            </a:r>
            <a:r>
              <a:rPr lang="en-US" sz="2400" b="1" dirty="0" err="1" smtClean="0"/>
              <a:t>PathoLogic</a:t>
            </a:r>
            <a:endParaRPr lang="en-US" sz="2400" b="1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04157" y="1196751"/>
            <a:ext cx="5098326" cy="214385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Genes operate within structure of metabolism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Pathway tools a software framework to integrate genomic annotations with </a:t>
            </a:r>
            <a:r>
              <a:rPr lang="en-US" sz="2400" dirty="0" err="1" smtClean="0"/>
              <a:t>MetaCyc</a:t>
            </a:r>
            <a:r>
              <a:rPr lang="en-US" sz="2400" dirty="0" smtClean="0"/>
              <a:t> pathways</a:t>
            </a:r>
          </a:p>
          <a:p>
            <a:pPr>
              <a:lnSpc>
                <a:spcPct val="120000"/>
              </a:lnSpc>
            </a:pPr>
            <a:r>
              <a:rPr lang="en-US" sz="2400" b="0" dirty="0" smtClean="0"/>
              <a:t>Data structure of Genes + Pathways:</a:t>
            </a:r>
            <a:br>
              <a:rPr lang="en-US" sz="2400" b="0" dirty="0" smtClean="0"/>
            </a:br>
            <a:r>
              <a:rPr lang="en-US" sz="2400" b="0" dirty="0" smtClean="0"/>
              <a:t>Pathway/Genome Database (PGDB)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603" y="1196752"/>
            <a:ext cx="2836689" cy="2143857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95536" y="836712"/>
            <a:ext cx="2666306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Pathway Tools</a:t>
            </a:r>
            <a:endParaRPr lang="en-US" sz="2000" b="1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52483" y="3501008"/>
            <a:ext cx="7463933" cy="6284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 dirty="0" smtClean="0"/>
              <a:t>rule-based model on  on pathways class and completeness</a:t>
            </a:r>
            <a:endParaRPr lang="en-US" sz="1700" b="0" dirty="0" smtClean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05213" y="3140968"/>
            <a:ext cx="2666306" cy="52661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Pathologic 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603" y="188640"/>
            <a:ext cx="2808312" cy="8877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860" y="4116536"/>
            <a:ext cx="5600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4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1. Pathway Tools &amp; </a:t>
            </a:r>
            <a:r>
              <a:rPr lang="en-US" sz="2400" b="1" dirty="0" err="1" smtClean="0"/>
              <a:t>PathoLogic</a:t>
            </a:r>
            <a:endParaRPr lang="en-US" sz="2400" b="1" dirty="0"/>
          </a:p>
        </p:txBody>
      </p:sp>
      <p:pic>
        <p:nvPicPr>
          <p:cNvPr id="6" name="Picture 5" descr="figure_X_aspects_of_a_ePGD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00760"/>
            <a:ext cx="8009690" cy="5112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603" y="188640"/>
            <a:ext cx="2808312" cy="8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2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2. Loading </a:t>
            </a:r>
            <a:r>
              <a:rPr lang="en-US" sz="2400" b="1" dirty="0" err="1" smtClean="0"/>
              <a:t>ePGDBs</a:t>
            </a:r>
            <a:r>
              <a:rPr lang="en-US" sz="2400" b="1" dirty="0" smtClean="0"/>
              <a:t> </a:t>
            </a:r>
            <a:r>
              <a:rPr lang="en-US" sz="2400" b="1" dirty="0"/>
              <a:t>into Pathway Tools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14917" y="1412776"/>
            <a:ext cx="7562850" cy="144016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Place completed </a:t>
            </a:r>
            <a:r>
              <a:rPr lang="en-US" dirty="0" err="1" smtClean="0"/>
              <a:t>ePGDB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&lt;sample&gt;</a:t>
            </a:r>
            <a:r>
              <a:rPr lang="en-US" dirty="0" err="1" smtClean="0">
                <a:latin typeface="Courier"/>
                <a:cs typeface="Courier"/>
              </a:rPr>
              <a:t>cyc</a:t>
            </a:r>
            <a:r>
              <a:rPr lang="en-US" dirty="0" smtClean="0">
                <a:latin typeface="Courier"/>
                <a:cs typeface="Courier"/>
              </a:rPr>
              <a:t>/ </a:t>
            </a:r>
            <a:r>
              <a:rPr lang="en-US" dirty="0" smtClean="0"/>
              <a:t>folder into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latin typeface="Courier"/>
                <a:cs typeface="Courier"/>
              </a:rPr>
              <a:t>ptools</a:t>
            </a:r>
            <a:r>
              <a:rPr lang="en-US" dirty="0" smtClean="0">
                <a:latin typeface="Courier"/>
                <a:cs typeface="Courier"/>
              </a:rPr>
              <a:t>-local/</a:t>
            </a:r>
            <a:r>
              <a:rPr lang="en-US" dirty="0" err="1" smtClean="0">
                <a:latin typeface="Courier"/>
                <a:cs typeface="Courier"/>
              </a:rPr>
              <a:t>pgdbs</a:t>
            </a:r>
            <a:r>
              <a:rPr lang="en-US" dirty="0" smtClean="0">
                <a:latin typeface="Courier"/>
                <a:cs typeface="Courier"/>
              </a:rPr>
              <a:t>/user/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organism.dat</a:t>
            </a:r>
            <a:r>
              <a:rPr lang="en-US" dirty="0"/>
              <a:t> </a:t>
            </a:r>
            <a:r>
              <a:rPr lang="en-US" dirty="0" smtClean="0"/>
              <a:t>in each </a:t>
            </a:r>
            <a:r>
              <a:rPr lang="en-US" dirty="0" err="1" smtClean="0"/>
              <a:t>ePGDB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sample&gt;</a:t>
            </a:r>
            <a:r>
              <a:rPr lang="en-US" dirty="0" err="1">
                <a:latin typeface="Courier"/>
                <a:cs typeface="Courier"/>
              </a:rPr>
              <a:t>cyc</a:t>
            </a:r>
            <a:r>
              <a:rPr lang="en-US" dirty="0" smtClean="0">
                <a:latin typeface="Courier"/>
                <a:cs typeface="Courier"/>
              </a:rPr>
              <a:t>/1.0/input/</a:t>
            </a:r>
            <a:r>
              <a:rPr lang="en-US" dirty="0" err="1" smtClean="0">
                <a:latin typeface="Courier"/>
                <a:cs typeface="Courier"/>
              </a:rPr>
              <a:t>organism.dat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95536" y="836712"/>
            <a:ext cx="2666306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Two Operations:</a:t>
            </a:r>
            <a:endParaRPr lang="en-US" sz="2000" b="1" dirty="0"/>
          </a:p>
        </p:txBody>
      </p:sp>
      <p:pic>
        <p:nvPicPr>
          <p:cNvPr id="4" name="Picture 3" descr="Screen shot 2014-02-09 at 10.34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45024"/>
            <a:ext cx="3937000" cy="1625600"/>
          </a:xfrm>
          <a:prstGeom prst="rect">
            <a:avLst/>
          </a:prstGeom>
        </p:spPr>
      </p:pic>
      <p:pic>
        <p:nvPicPr>
          <p:cNvPr id="10" name="Picture 9" descr="Screen shot 2014-02-09 at 10.35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96" y="3675360"/>
            <a:ext cx="38481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4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5" name="Picture 4" descr="Screen shot 2014-02-09 at 1.5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28534"/>
            <a:ext cx="713738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2" name="Picture 1" descr="Screen shot 2014-02-09 at 1.59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731716"/>
            <a:ext cx="6264696" cy="57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5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5" name="Picture 4" descr="Screen shot 2014-02-09 at 3.55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" y="980728"/>
            <a:ext cx="9144000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6039"/>
      </p:ext>
    </p:extLst>
  </p:cSld>
  <p:clrMapOvr>
    <a:masterClrMapping/>
  </p:clrMapOvr>
</p:sld>
</file>

<file path=ppt/theme/theme1.xml><?xml version="1.0" encoding="utf-8"?>
<a:theme xmlns:a="http://schemas.openxmlformats.org/drawingml/2006/main" name="MemWorkshopBerube">
  <a:themeElements>
    <a:clrScheme name="UBC Brand 1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6886</TotalTime>
  <Words>842</Words>
  <Application>Microsoft Macintosh PowerPoint</Application>
  <PresentationFormat>On-screen Show (4:3)</PresentationFormat>
  <Paragraphs>201</Paragraphs>
  <Slides>29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MemWorkshopBerube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Membrane Fouling Study: Irreversible fouling and Lifetime of membrane</dc:title>
  <dc:creator>ami sobai</dc:creator>
  <cp:lastModifiedBy>Niels Hanson</cp:lastModifiedBy>
  <cp:revision>1318</cp:revision>
  <dcterms:created xsi:type="dcterms:W3CDTF">2010-11-16T03:29:29Z</dcterms:created>
  <dcterms:modified xsi:type="dcterms:W3CDTF">2014-02-11T05:04:06Z</dcterms:modified>
</cp:coreProperties>
</file>