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31"/>
  </p:notesMasterIdLst>
  <p:handoutMasterIdLst>
    <p:handoutMasterId r:id="rId32"/>
  </p:handoutMasterIdLst>
  <p:sldIdLst>
    <p:sldId id="364" r:id="rId2"/>
    <p:sldId id="366" r:id="rId3"/>
    <p:sldId id="365" r:id="rId4"/>
    <p:sldId id="378" r:id="rId5"/>
    <p:sldId id="381" r:id="rId6"/>
    <p:sldId id="382" r:id="rId7"/>
    <p:sldId id="383" r:id="rId8"/>
    <p:sldId id="384" r:id="rId9"/>
    <p:sldId id="387" r:id="rId10"/>
    <p:sldId id="386" r:id="rId11"/>
    <p:sldId id="385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996600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2" autoAdjust="0"/>
    <p:restoredTop sz="82779" autoAdjust="0"/>
  </p:normalViewPr>
  <p:slideViewPr>
    <p:cSldViewPr snapToObjects="1">
      <p:cViewPr>
        <p:scale>
          <a:sx n="125" d="100"/>
          <a:sy n="125" d="100"/>
        </p:scale>
        <p:origin x="-1680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49B741-88AC-6046-8125-575B19BFA23B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2D7C3F-8DA1-1341-89A1-0A5CC39B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34768-8411-9743-9214-14D42A6AC634}" type="datetime1">
              <a:rPr lang="en-CA" smtClean="0"/>
              <a:t>14-02-10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59AB3E-9F2B-7F49-AEC8-85309F7C0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8" Type="http://schemas.openxmlformats.org/officeDocument/2006/relationships/image" Target="../media/image6.jpeg"/><Relationship Id="rId9" Type="http://schemas.openxmlformats.org/officeDocument/2006/relationships/image" Target="file:///\\localhost\Users\anngoncalves\Desktop\UBC%20PPT%20Templates%20explore\UBC_Cliff_Tritone_annedit.jp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file:///\\localhost\Users\anngoncalves\Desktop\UBC%20PPT%20Templates%20explore\graphic%20objects\FullSig.png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file:///\\localhost\Users\anngoncalves\Desktop\UBC%20PPT%20Templates%20explore\graphic%20objects\shield_B.pn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3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3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-3175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3"/>
            <a:ext cx="71326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0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88" y="950913"/>
            <a:ext cx="4230687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4" y="1841500"/>
            <a:ext cx="4022725" cy="21293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04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3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05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60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27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1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51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6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53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896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3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6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4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6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GEM_Calgary_Gebome_Alberta_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7" y="5890941"/>
            <a:ext cx="1259162" cy="829272"/>
          </a:xfrm>
          <a:prstGeom prst="rect">
            <a:avLst/>
          </a:prstGeom>
        </p:spPr>
      </p:pic>
      <p:pic>
        <p:nvPicPr>
          <p:cNvPr id="9" name="Picture 8" descr="pathway_tools_page_no.png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7" y="6208638"/>
            <a:ext cx="575158" cy="4766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ocyc.org/download-bundle.shtml" TargetMode="External"/><Relationship Id="rId3" Type="http://schemas.openxmlformats.org/officeDocument/2006/relationships/hyperlink" Target="http://www.perl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388" y="2014975"/>
            <a:ext cx="8513762" cy="1125994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dirty="0" smtClean="0"/>
              <a:t>Downstream Analysis in R</a:t>
            </a:r>
            <a:endParaRPr lang="en-US" sz="3200" b="1" dirty="0" smtClean="0">
              <a:solidFill>
                <a:srgbClr val="002040"/>
              </a:solidFill>
              <a:latin typeface="Arial" pitchFamily="34" charset="0"/>
              <a:ea typeface="Consolas" pitchFamily="-112" charset="0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06388" y="3645024"/>
            <a:ext cx="8228012" cy="21602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Niels W. Hanson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Ph.D. Candidate Bioinformatics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Wednesday, 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February 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12 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2014</a:t>
            </a:r>
            <a:endParaRPr lang="en-US" sz="1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Hallam Laboratory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Hydrocarbon </a:t>
            </a:r>
            <a:r>
              <a:rPr lang="en-US" sz="1800" dirty="0" err="1" smtClean="0">
                <a:ea typeface="ＭＳ Ｐゴシック" pitchFamily="-111" charset="-128"/>
                <a:cs typeface="ＭＳ Ｐゴシック" pitchFamily="-111" charset="-128"/>
              </a:rPr>
              <a:t>MetaPathways</a:t>
            </a: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 Workshop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The University of British Columbia, Vancouver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64888"/>
            <a:ext cx="6853768" cy="4426261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7" name="Picture 6" descr="Screen shot 2014-02-09 at 3.57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31716"/>
            <a:ext cx="2828056" cy="9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5" name="Picture 4" descr="Screen shot 2014-02-09 at 4.00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3896"/>
            <a:ext cx="4653377" cy="4064151"/>
          </a:xfrm>
          <a:prstGeom prst="rect">
            <a:avLst/>
          </a:prstGeom>
        </p:spPr>
      </p:pic>
      <p:pic>
        <p:nvPicPr>
          <p:cNvPr id="6" name="Picture 5" descr="Screen shot 2014-02-09 at 4.05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0848"/>
            <a:ext cx="3417745" cy="34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. Highlight predicted </a:t>
            </a:r>
            <a:r>
              <a:rPr lang="en-US" sz="2400" b="1" dirty="0" smtClean="0"/>
              <a:t>pathways to compare</a:t>
            </a:r>
            <a:endParaRPr lang="en-US" sz="2400" b="1" dirty="0"/>
          </a:p>
        </p:txBody>
      </p:sp>
      <p:pic>
        <p:nvPicPr>
          <p:cNvPr id="2" name="Picture 1" descr="Screen shot 2014-02-09 at 4.0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8" y="1340768"/>
            <a:ext cx="9144000" cy="42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39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extract_pathway_table_from_pgdb.pl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5"/>
            <a:ext cx="7562850" cy="14401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Start Pathway Tools in –</a:t>
            </a:r>
            <a:r>
              <a:rPr lang="en-US" sz="1800" dirty="0" err="1" smtClean="0"/>
              <a:t>api</a:t>
            </a:r>
            <a:r>
              <a:rPr lang="en-US" sz="1800" dirty="0"/>
              <a:t> mode:</a:t>
            </a:r>
            <a:br>
              <a:rPr lang="en-US" sz="1800" dirty="0"/>
            </a:br>
            <a:r>
              <a:rPr lang="en-US" sz="1800" dirty="0"/>
              <a:t>pathway-tools/pathway-tools </a:t>
            </a:r>
            <a:r>
              <a:rPr lang="en-US" sz="1800" dirty="0" smtClean="0"/>
              <a:t>–</a:t>
            </a:r>
            <a:r>
              <a:rPr lang="en-US" sz="1800" dirty="0" err="1" smtClean="0"/>
              <a:t>api</a:t>
            </a:r>
            <a:endParaRPr lang="en-US" sz="1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In </a:t>
            </a:r>
            <a:r>
              <a:rPr lang="en-US" sz="1800" b="1" dirty="0" smtClean="0"/>
              <a:t>another shell</a:t>
            </a:r>
            <a:r>
              <a:rPr lang="en-US" sz="1800" dirty="0" smtClean="0"/>
              <a:t> run </a:t>
            </a:r>
            <a:r>
              <a:rPr lang="en-US" sz="1800" dirty="0" err="1" smtClean="0"/>
              <a:t>extract_pathway_table_from_pgdb.pl</a:t>
            </a:r>
            <a:r>
              <a:rPr lang="en-US" sz="1800" dirty="0" smtClean="0"/>
              <a:t> to extract pathways: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980" y="306896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List </a:t>
            </a:r>
            <a:r>
              <a:rPr lang="en-US" sz="1600" dirty="0">
                <a:latin typeface="Courier"/>
                <a:cs typeface="Courier"/>
              </a:rPr>
              <a:t>Available </a:t>
            </a:r>
            <a:r>
              <a:rPr lang="en-US" sz="1600" dirty="0" err="1">
                <a:latin typeface="Courier"/>
                <a:cs typeface="Courier"/>
              </a:rPr>
              <a:t>ePGDBs</a:t>
            </a:r>
            <a:r>
              <a:rPr lang="en-US" sz="1600" dirty="0">
                <a:latin typeface="Courier"/>
                <a:cs typeface="Courier"/>
              </a:rPr>
              <a:t> in Pathway Tools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-l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</a:t>
            </a:r>
            <a:r>
              <a:rPr lang="en-US" sz="1600" dirty="0" smtClean="0">
                <a:latin typeface="Courier"/>
                <a:cs typeface="Courier"/>
              </a:rPr>
              <a:t>Extract </a:t>
            </a:r>
            <a:r>
              <a:rPr lang="en-US" sz="1600" dirty="0">
                <a:latin typeface="Courier"/>
                <a:cs typeface="Courier"/>
              </a:rPr>
              <a:t>pathways from pathway tools 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extract_pathway_table_from_pgdb.pl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      -f [list of samples]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>
                <a:latin typeface="Courier"/>
                <a:cs typeface="Courier"/>
              </a:rPr>
              <a:t>out [output file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-c [pathway coverage] &lt;0.0-1.0&gt;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-s [pathway support] &lt;1-100&gt;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-t [type of output </a:t>
            </a:r>
            <a:r>
              <a:rPr lang="en-US" sz="1600" dirty="0">
                <a:latin typeface="Courier"/>
                <a:cs typeface="Courier"/>
              </a:rPr>
              <a:t>table] &lt;</a:t>
            </a:r>
            <a:r>
              <a:rPr lang="en-US" sz="1600" dirty="0" smtClean="0">
                <a:latin typeface="Courier"/>
                <a:cs typeface="Courier"/>
              </a:rPr>
              <a:t>lookup, long, or wide&gt;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[output </a:t>
            </a:r>
            <a:r>
              <a:rPr lang="en-US" sz="1600" dirty="0" err="1" smtClean="0">
                <a:latin typeface="Courier"/>
                <a:cs typeface="Courier"/>
              </a:rPr>
              <a:t>orfs</a:t>
            </a:r>
            <a:r>
              <a:rPr lang="en-US" sz="1600" dirty="0" smtClean="0">
                <a:latin typeface="Courier"/>
                <a:cs typeface="Courier"/>
              </a:rPr>
              <a:t> in lookup mode]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      -</a:t>
            </a:r>
            <a:r>
              <a:rPr lang="en-US" sz="1600" dirty="0" err="1" smtClean="0">
                <a:latin typeface="Courier"/>
                <a:cs typeface="Courier"/>
              </a:rPr>
              <a:t>rxn</a:t>
            </a:r>
            <a:r>
              <a:rPr lang="en-US" sz="1600" dirty="0" smtClean="0">
                <a:latin typeface="Courier"/>
                <a:cs typeface="Courier"/>
              </a:rPr>
              <a:t> [output reactions in wide mode]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98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164" y="8504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1_upper_euphotic.lookup.txt -t lookup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916" y="1526084"/>
            <a:ext cx="8711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head 1_upper_euphotic.lookup.txt</a:t>
            </a:r>
          </a:p>
          <a:p>
            <a:r>
              <a:rPr lang="en-US" sz="1400" dirty="0">
                <a:latin typeface="Courier"/>
                <a:cs typeface="Courier"/>
              </a:rPr>
              <a:t>SAMPLE	PWY_NAME	PWY_COMMON_NAME	NUM_REACTIONS	NUM_COVERED_REACTIONS	ORF_COUNT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PWY-5913	TCA cycle VI (obligate autotrophs)	11	10	65</a:t>
            </a:r>
          </a:p>
          <a:p>
            <a:r>
              <a:rPr lang="en-US" sz="1400" dirty="0" smtClean="0">
                <a:latin typeface="Courier"/>
                <a:cs typeface="Courier"/>
              </a:rPr>
              <a:t>1_upper_euphotic</a:t>
            </a:r>
            <a:r>
              <a:rPr lang="en-US" sz="1400" dirty="0">
                <a:latin typeface="Courier"/>
                <a:cs typeface="Courier"/>
              </a:rPr>
              <a:t>	REDCITCYC	TCA cycle III (helicobacter)	9	8	33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PWY-5690	TCA cycle II (eukaryotic)	9	8	42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TCA	TCA cycle I (prokaryotic)	10	9	43</a:t>
            </a:r>
          </a:p>
          <a:p>
            <a:r>
              <a:rPr lang="en-US" sz="1400" dirty="0">
                <a:latin typeface="Courier"/>
                <a:cs typeface="Courier"/>
              </a:rPr>
              <a:t>1_upper_euphotic	ANARESP1-PWY	respiration (anaerobic)	13	10	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055764"/>
            <a:ext cx="871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1_upper_euphotic.lookup.c05.s7.txt -t lookup -c 0.5 -s 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012" y="3573016"/>
            <a:ext cx="851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output pathways with more than 50% reactions covered and at least 7 ORFs: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1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long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dirty="0"/>
              <a:t>table format displays each each </a:t>
            </a:r>
            <a:r>
              <a:rPr lang="en-US" dirty="0" smtClean="0"/>
              <a:t>ORF in each pathway: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1_upper_euphotic.long.txt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long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>
                <a:latin typeface="Courier"/>
                <a:cs typeface="Courier"/>
              </a:rPr>
              <a:t>SAMPLE	PWY_NAME	PWY_COMMON_NAME	NUM_REACTIONS	NUM_COVERED_REACTIONS	ORF_COUNT	ORF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1_upper_euphotic_3417_1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1_upper_euphotic_5953_0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1_upper_euphotic_7270_0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1_upper_euphotic_643_1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1_upper_euphotic_14_0</a:t>
            </a:r>
          </a:p>
          <a:p>
            <a:r>
              <a:rPr lang="en-US" sz="1000" dirty="0">
                <a:latin typeface="Courier"/>
                <a:cs typeface="Courier"/>
              </a:rPr>
              <a:t>1_upper_euphotic	PWY-5913	TCA cycle VI (obligate autotrophs)	11	10	65	1_upper_euphotic_670_0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532366"/>
            <a:ext cx="636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"/>
                <a:cs typeface="Courier"/>
              </a:rPr>
              <a:t>-t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wide </a:t>
            </a:r>
            <a:r>
              <a:rPr lang="en-US" dirty="0" smtClean="0"/>
              <a:t>with multiple samples creates a “master”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 - wide table format of pathways from multiple samples</a:t>
            </a:r>
          </a:p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HOT_Sanger_pwy.wide.txt</a:t>
            </a:r>
            <a:r>
              <a:rPr lang="en-US" sz="1400" dirty="0">
                <a:latin typeface="Courier"/>
                <a:cs typeface="Courier"/>
              </a:rPr>
              <a:t> -t wide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1_upper_euphotic.long.txt</a:t>
            </a:r>
          </a:p>
          <a:p>
            <a:r>
              <a:rPr lang="en-US" sz="1000" dirty="0" smtClean="0">
                <a:latin typeface="Courier"/>
                <a:cs typeface="Courier"/>
              </a:rPr>
              <a:t>PWY</a:t>
            </a:r>
            <a:r>
              <a:rPr lang="en-US" sz="1000" dirty="0">
                <a:latin typeface="Courier"/>
                <a:cs typeface="Courier"/>
              </a:rPr>
              <a:t>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SUCSYN-PWY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41290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711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PWY	1_upper_euphotic	6_upper_euphotic	2_chlorophyllmax	3_below_euphotic	5_uppermesopelagic	7_omz	4_deepabyss</a:t>
            </a:r>
          </a:p>
          <a:p>
            <a:r>
              <a:rPr lang="en-US" sz="1000" dirty="0" smtClean="0">
                <a:latin typeface="Courier"/>
                <a:cs typeface="Courier"/>
              </a:rPr>
              <a:t>SUCSYN</a:t>
            </a:r>
            <a:r>
              <a:rPr lang="en-US" sz="1000" dirty="0">
                <a:latin typeface="Courier"/>
                <a:cs typeface="Courier"/>
              </a:rPr>
              <a:t>-PWY	0	16	10	8	17	13	16</a:t>
            </a:r>
          </a:p>
          <a:p>
            <a:r>
              <a:rPr lang="en-US" sz="1000" dirty="0">
                <a:latin typeface="Courier"/>
                <a:cs typeface="Courier"/>
              </a:rPr>
              <a:t>PWY-6733	0	1	0	0	0	0	0</a:t>
            </a:r>
          </a:p>
          <a:p>
            <a:r>
              <a:rPr lang="en-US" sz="1000" dirty="0">
                <a:latin typeface="Courier"/>
                <a:cs typeface="Courier"/>
              </a:rPr>
              <a:t>PWY-5274	0	0	0	1	0	0	0</a:t>
            </a:r>
          </a:p>
          <a:p>
            <a:r>
              <a:rPr lang="en-US" sz="1000" dirty="0">
                <a:latin typeface="Courier"/>
                <a:cs typeface="Courier"/>
              </a:rPr>
              <a:t>PWY-6728	0	0	0	46	0	59	0</a:t>
            </a:r>
          </a:p>
          <a:p>
            <a:r>
              <a:rPr lang="en-US" sz="1000" dirty="0">
                <a:latin typeface="Courier"/>
                <a:cs typeface="Courier"/>
              </a:rPr>
              <a:t>PWY-241	12	6	8	6	7	12	7</a:t>
            </a:r>
          </a:p>
        </p:txBody>
      </p:sp>
    </p:spTree>
    <p:extLst>
      <p:ext uri="{BB962C8B-B14F-4D97-AF65-F5344CB8AC3E}">
        <p14:creationId xmlns:p14="http://schemas.microsoft.com/office/powerpoint/2010/main" val="65793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5. Extract pathways and ORFs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004352"/>
            <a:ext cx="76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-t</a:t>
            </a:r>
            <a:r>
              <a:rPr lang="en-US" b="1" dirty="0" smtClean="0">
                <a:solidFill>
                  <a:srgbClr val="002040"/>
                </a:solidFill>
              </a:rPr>
              <a:t> 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wide -</a:t>
            </a:r>
            <a:r>
              <a:rPr lang="en-US" b="1" dirty="0" err="1" smtClean="0">
                <a:solidFill>
                  <a:srgbClr val="002040"/>
                </a:solidFill>
                <a:latin typeface="Courier"/>
                <a:cs typeface="Courier"/>
              </a:rPr>
              <a:t>rxn</a:t>
            </a:r>
            <a:r>
              <a:rPr lang="en-US" b="1" dirty="0" smtClean="0">
                <a:solidFill>
                  <a:srgbClr val="002040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options produce a list of reactions and abundance: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496" y="1395928"/>
            <a:ext cx="8134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-out 1_upper_euphotic_rxn.wide.txt </a:t>
            </a:r>
            <a:r>
              <a:rPr lang="en-US" sz="1400" b="1" dirty="0">
                <a:latin typeface="Courier"/>
                <a:cs typeface="Courier"/>
              </a:rPr>
              <a:t>-t </a:t>
            </a:r>
            <a:r>
              <a:rPr lang="en-US" sz="1400" b="1" dirty="0" smtClean="0">
                <a:latin typeface="Courier"/>
                <a:cs typeface="Courier"/>
              </a:rPr>
              <a:t>wide –</a:t>
            </a:r>
            <a:r>
              <a:rPr lang="en-US" sz="1400" b="1" dirty="0" err="1" smtClean="0">
                <a:latin typeface="Courier"/>
                <a:cs typeface="Courier"/>
              </a:rPr>
              <a:t>rxn</a:t>
            </a:r>
            <a:endParaRPr lang="en-US" sz="1400" b="1" dirty="0" smtClean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</a:p>
          <a:p>
            <a:r>
              <a:rPr lang="en-US" sz="1000" dirty="0">
                <a:latin typeface="Courier"/>
                <a:cs typeface="Courier"/>
              </a:rPr>
              <a:t>RXN	1_upper_euphotic</a:t>
            </a:r>
          </a:p>
          <a:p>
            <a:r>
              <a:rPr lang="en-US" sz="1000" dirty="0">
                <a:latin typeface="Courier"/>
                <a:cs typeface="Courier"/>
              </a:rPr>
              <a:t>RXN1G-617	1</a:t>
            </a:r>
          </a:p>
          <a:p>
            <a:r>
              <a:rPr lang="en-US" sz="1000" dirty="0">
                <a:latin typeface="Courier"/>
                <a:cs typeface="Courier"/>
              </a:rPr>
              <a:t>RXN-6641	1</a:t>
            </a:r>
          </a:p>
          <a:p>
            <a:r>
              <a:rPr lang="en-US" sz="1000" dirty="0">
                <a:latin typeface="Courier"/>
                <a:cs typeface="Courier"/>
              </a:rPr>
              <a:t>RXN0-2381	2</a:t>
            </a:r>
          </a:p>
          <a:p>
            <a:r>
              <a:rPr lang="en-US" sz="1000" dirty="0">
                <a:latin typeface="Courier"/>
                <a:cs typeface="Courier"/>
              </a:rPr>
              <a:t>DTDPGLUCOSEPP-RXN	2</a:t>
            </a:r>
          </a:p>
          <a:p>
            <a:r>
              <a:rPr lang="en-US" sz="1000" dirty="0">
                <a:latin typeface="Courier"/>
                <a:cs typeface="Courier"/>
              </a:rPr>
              <a:t>RXN0-6479	3</a:t>
            </a:r>
          </a:p>
          <a:p>
            <a:r>
              <a:rPr lang="en-US" sz="1000" dirty="0">
                <a:latin typeface="Courier"/>
                <a:cs typeface="Courier"/>
              </a:rPr>
              <a:t>DADPKIN-RXN	4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44" y="3491716"/>
            <a:ext cx="744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-t</a:t>
            </a:r>
            <a:r>
              <a:rPr lang="en-US" b="1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wide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rxn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with multiple samples creates a “master” </a:t>
            </a:r>
            <a:r>
              <a:rPr lang="en-US" dirty="0" err="1" smtClean="0"/>
              <a:t>rxn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504" y="3901698"/>
            <a:ext cx="87110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extract_pathway_table_from_pgdb.pl</a:t>
            </a:r>
            <a:r>
              <a:rPr lang="en-US" sz="1400" dirty="0">
                <a:latin typeface="Courier"/>
                <a:cs typeface="Courier"/>
              </a:rPr>
              <a:t> -f 1_upper_euphotic 6_upper_euphotic 2_chlorophyllmax 3_below_euphotic 5_uppermesopelagic 7_omz 4_deepabyss -out </a:t>
            </a:r>
            <a:r>
              <a:rPr lang="en-US" sz="1400" dirty="0" err="1">
                <a:latin typeface="Courier"/>
                <a:cs typeface="Courier"/>
              </a:rPr>
              <a:t>HOT_Sanger_rxn.wide.txt</a:t>
            </a:r>
            <a:r>
              <a:rPr lang="en-US" sz="1400" dirty="0">
                <a:latin typeface="Courier"/>
                <a:cs typeface="Courier"/>
              </a:rPr>
              <a:t> -t wide -</a:t>
            </a:r>
            <a:r>
              <a:rPr lang="en-US" sz="1400" dirty="0" err="1">
                <a:latin typeface="Courier"/>
                <a:cs typeface="Courier"/>
              </a:rPr>
              <a:t>rxn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head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HOT_Sanger_rxn.wide.txt</a:t>
            </a:r>
            <a:r>
              <a:rPr lang="en-US" b="1" dirty="0">
                <a:latin typeface="Courier"/>
                <a:cs typeface="Courier"/>
              </a:rPr>
              <a:t>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RXN	1_upper_euphotic	6_upper_euphotic	2_chlorophyllmax	3_below_euphotic	5_uppermesopelagic	7_omz	4_deepabyss</a:t>
            </a:r>
          </a:p>
          <a:p>
            <a:r>
              <a:rPr lang="en-US" sz="1000" dirty="0">
                <a:latin typeface="Courier"/>
                <a:cs typeface="Courier"/>
              </a:rPr>
              <a:t>1.7.7.2-RXN	0	0	2	0	0	1	1</a:t>
            </a:r>
          </a:p>
          <a:p>
            <a:r>
              <a:rPr lang="en-US" sz="1000" dirty="0">
                <a:latin typeface="Courier"/>
                <a:cs typeface="Courier"/>
              </a:rPr>
              <a:t>PPGPPSYN-RXN	0	1	0	0	0	0	0</a:t>
            </a:r>
          </a:p>
          <a:p>
            <a:r>
              <a:rPr lang="en-US" sz="1000" dirty="0">
                <a:latin typeface="Courier"/>
                <a:cs typeface="Courier"/>
              </a:rPr>
              <a:t>RXN-6641	1	0	1	0	1	3	2</a:t>
            </a:r>
          </a:p>
          <a:p>
            <a:r>
              <a:rPr lang="en-US" sz="1000" dirty="0">
                <a:latin typeface="Courier"/>
                <a:cs typeface="Courier"/>
              </a:rPr>
              <a:t>RXN3DJ-170	1	0	0	0	0	0	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2741424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**Use these two to highlight ORF counts on the Cellular Overview**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71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2" name="Picture 1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232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8152"/>
            <a:ext cx="3840056" cy="3356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918012"/>
            <a:ext cx="489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Load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1_upper_euphotic_rxn.wide.txt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01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99717" y="1065591"/>
            <a:ext cx="7562850" cy="543076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37288" y="3317724"/>
            <a:ext cx="8291512" cy="201612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Presentation Slides: </a:t>
            </a:r>
            <a:r>
              <a:rPr lang="en-US" dirty="0" err="1"/>
              <a:t>MetaPathways_Tutorial_Pathway_Analysis.pdf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HOT </a:t>
            </a:r>
            <a:r>
              <a:rPr lang="en-US" dirty="0" err="1"/>
              <a:t>Fosmid</a:t>
            </a:r>
            <a:r>
              <a:rPr lang="en-US" dirty="0"/>
              <a:t>-end </a:t>
            </a:r>
            <a:r>
              <a:rPr lang="en-US" dirty="0" err="1"/>
              <a:t>ePGDBs</a:t>
            </a:r>
            <a:r>
              <a:rPr lang="en-US" dirty="0"/>
              <a:t>: </a:t>
            </a:r>
            <a:r>
              <a:rPr lang="en-US" dirty="0" err="1"/>
              <a:t>HOT_Sanger_ePGDBs.zip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Perl Pathway Extractor Script: </a:t>
            </a:r>
            <a:r>
              <a:rPr lang="en-US" dirty="0" err="1"/>
              <a:t>extract_pathway_table_from_pgdb.pl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ORF Abundance Tables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1_upper_euphotic_rxn.wide.txt</a:t>
            </a:r>
            <a:r>
              <a:rPr lang="en-US" dirty="0"/>
              <a:t>, </a:t>
            </a:r>
            <a:r>
              <a:rPr lang="en-US" dirty="0" err="1"/>
              <a:t>HOT_Sanger_rxn.wide.txt</a:t>
            </a:r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9688" y="1588937"/>
            <a:ext cx="8139112" cy="115252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Install Pathway Tools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  <a:hlinkClick r:id="rId2"/>
              </a:rPr>
              <a:t>http</a:t>
            </a:r>
            <a:r>
              <a:rPr lang="en-US" sz="1800" dirty="0">
                <a:latin typeface="+mj-lt"/>
                <a:hlinkClick r:id="rId2"/>
              </a:rPr>
              <a:t>://biocyc.org/download-</a:t>
            </a:r>
            <a:r>
              <a:rPr lang="en-US" sz="1800" dirty="0" smtClean="0">
                <a:latin typeface="+mj-lt"/>
                <a:hlinkClick r:id="rId2"/>
              </a:rPr>
              <a:t>bundle.shtml</a:t>
            </a:r>
            <a:endParaRPr lang="en-US" sz="1800" dirty="0" smtClean="0">
              <a:latin typeface="+mj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800" dirty="0">
                <a:latin typeface="+mj-lt"/>
              </a:rPr>
              <a:t>Perl v5.0 </a:t>
            </a:r>
            <a:r>
              <a:rPr lang="en-US" sz="1800" dirty="0">
                <a:latin typeface="+mj-lt"/>
                <a:hlinkClick r:id="rId3"/>
              </a:rPr>
              <a:t>http://www.perl.org</a:t>
            </a:r>
            <a:r>
              <a:rPr lang="en-US" sz="1800" dirty="0" smtClean="0">
                <a:latin typeface="+mj-lt"/>
                <a:hlinkClick r:id="rId3"/>
              </a:rPr>
              <a:t>/</a:t>
            </a:r>
            <a:r>
              <a:rPr lang="en-US" sz="1800" dirty="0" smtClean="0">
                <a:latin typeface="+mj-lt"/>
              </a:rPr>
              <a:t> </a:t>
            </a:r>
            <a:endParaRPr lang="en-US" sz="1800" dirty="0">
              <a:latin typeface="+mj-lt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855232" y="2774648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8" y="1124744"/>
            <a:ext cx="7942392" cy="4797152"/>
          </a:xfrm>
          <a:prstGeom prst="rect">
            <a:avLst/>
          </a:prstGeom>
        </p:spPr>
      </p:pic>
      <p:pic>
        <p:nvPicPr>
          <p:cNvPr id="2" name="Picture 1" descr="Screen shot 2014-02-09 at 1.41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2444120"/>
            <a:ext cx="5821991" cy="28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5" name="Picture 4" descr="Screen shot 2014-02-09 at 2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128792" cy="49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6" name="Picture 5" descr="Screen shot 2014-02-09 at 3.5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836712"/>
            <a:ext cx="7914062" cy="5111014"/>
          </a:xfrm>
          <a:prstGeom prst="rect">
            <a:avLst/>
          </a:prstGeom>
        </p:spPr>
      </p:pic>
      <p:pic>
        <p:nvPicPr>
          <p:cNvPr id="5" name="Picture 4" descr="Screen shot 2014-02-09 at 1.5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3840056" cy="3356992"/>
          </a:xfrm>
          <a:prstGeom prst="rect">
            <a:avLst/>
          </a:prstGeom>
        </p:spPr>
      </p:pic>
      <p:pic>
        <p:nvPicPr>
          <p:cNvPr id="2" name="Picture 1" descr="Screen shot 2014-02-09 at 1.54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" y="1484784"/>
            <a:ext cx="9144000" cy="4372878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419872" y="2564904"/>
            <a:ext cx="305336" cy="2880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2987824" y="3005336"/>
            <a:ext cx="2520280" cy="4956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971600" y="3356992"/>
            <a:ext cx="1728192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/>
        </p:nvSpPr>
        <p:spPr>
          <a:xfrm>
            <a:off x="1124000" y="3789288"/>
            <a:ext cx="927720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25048" y="4181140"/>
            <a:ext cx="2378328" cy="39185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</a:t>
            </a:r>
            <a:r>
              <a:rPr lang="en-US" sz="2400" b="1" dirty="0" smtClean="0"/>
              <a:t>. </a:t>
            </a:r>
            <a:r>
              <a:rPr lang="en-US" sz="2400" b="1" dirty="0"/>
              <a:t>'</a:t>
            </a:r>
            <a:r>
              <a:rPr lang="en-US" sz="2400" b="1" dirty="0" err="1"/>
              <a:t>Omics</a:t>
            </a:r>
            <a:r>
              <a:rPr lang="en-US" sz="2400" b="1" dirty="0"/>
              <a:t> </a:t>
            </a:r>
            <a:r>
              <a:rPr lang="en-US" sz="2400" b="1" dirty="0" smtClean="0"/>
              <a:t>Tools’ feature for Metadata</a:t>
            </a:r>
            <a:endParaRPr lang="en-US" sz="2400" b="1" dirty="0"/>
          </a:p>
        </p:txBody>
      </p:sp>
      <p:pic>
        <p:nvPicPr>
          <p:cNvPr id="7" name="Picture 6" descr="Screen shot 2014-02-09 at 1.41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876256" cy="4153213"/>
          </a:xfrm>
          <a:prstGeom prst="rect">
            <a:avLst/>
          </a:prstGeom>
        </p:spPr>
      </p:pic>
      <p:pic>
        <p:nvPicPr>
          <p:cNvPr id="2" name="Picture 1" descr="Screen shot 2014-02-09 at 1.50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2" y="908720"/>
            <a:ext cx="7428995" cy="54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7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755576" y="2960948"/>
            <a:ext cx="7562850" cy="504056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22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14917" y="764704"/>
            <a:ext cx="7562850" cy="543076"/>
          </a:xfrm>
        </p:spPr>
        <p:txBody>
          <a:bodyPr/>
          <a:lstStyle/>
          <a:p>
            <a:r>
              <a:rPr lang="en-US" dirty="0" smtClean="0"/>
              <a:t>Goals of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69590" y="1484784"/>
            <a:ext cx="7562850" cy="401796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Give a brief overview of the Pathway Tools and the Pathologic </a:t>
            </a:r>
            <a:r>
              <a:rPr lang="en-US" b="0" dirty="0" smtClean="0"/>
              <a:t>Algorithm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Load processed Environmental Pathway Genome Databases (</a:t>
            </a:r>
            <a:r>
              <a:rPr lang="en-US" b="0" dirty="0" err="1"/>
              <a:t>ePGDBs</a:t>
            </a:r>
            <a:r>
              <a:rPr lang="en-US" b="0" dirty="0"/>
              <a:t>) into Pathway </a:t>
            </a:r>
            <a:r>
              <a:rPr lang="en-US" b="0" dirty="0" smtClean="0"/>
              <a:t>Tools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Explore predicted Pathways in Pathway Tools in the Cellular Overview, Pathway, and Reaction pages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Highlight predicted pathways on the cellular overview and compare </a:t>
            </a:r>
            <a:r>
              <a:rPr lang="en-US" b="0" dirty="0" smtClean="0"/>
              <a:t>samples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Extract pathway and associated ORFs into long and wide formats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Understand how the '</a:t>
            </a:r>
            <a:r>
              <a:rPr lang="en-US" b="0" dirty="0" err="1"/>
              <a:t>Omics</a:t>
            </a:r>
            <a:r>
              <a:rPr lang="en-US" b="0" dirty="0"/>
              <a:t> Tools' feature to overlay quantitative metadata about pathways, e.g., ORF abundance.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688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figure_x_downstream_analysi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475"/>
            <a:ext cx="4830109" cy="66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592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Loading </a:t>
            </a:r>
            <a:r>
              <a:rPr lang="en-US" sz="2400" b="1" dirty="0" err="1" smtClean="0"/>
              <a:t>ePGDBs</a:t>
            </a:r>
            <a:r>
              <a:rPr lang="en-US" sz="2400" b="1" dirty="0" smtClean="0"/>
              <a:t> </a:t>
            </a:r>
            <a:r>
              <a:rPr lang="en-US" sz="2400" b="1" dirty="0"/>
              <a:t>into Pathway 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14917" y="1412776"/>
            <a:ext cx="7562850" cy="14401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Place completed </a:t>
            </a:r>
            <a:r>
              <a:rPr lang="en-US" dirty="0" err="1" smtClean="0"/>
              <a:t>ePGDB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&lt;sample&gt;</a:t>
            </a:r>
            <a:r>
              <a:rPr lang="en-US" dirty="0" err="1" smtClean="0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 </a:t>
            </a:r>
            <a:r>
              <a:rPr lang="en-US" dirty="0" smtClean="0"/>
              <a:t>folder into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Courier"/>
                <a:cs typeface="Courier"/>
              </a:rPr>
              <a:t>ptools</a:t>
            </a:r>
            <a:r>
              <a:rPr lang="en-US" dirty="0" smtClean="0">
                <a:latin typeface="Courier"/>
                <a:cs typeface="Courier"/>
              </a:rPr>
              <a:t>-local/</a:t>
            </a:r>
            <a:r>
              <a:rPr lang="en-US" dirty="0" err="1" smtClean="0">
                <a:latin typeface="Courier"/>
                <a:cs typeface="Courier"/>
              </a:rPr>
              <a:t>pgdbs</a:t>
            </a:r>
            <a:r>
              <a:rPr lang="en-US" dirty="0" smtClean="0">
                <a:latin typeface="Courier"/>
                <a:cs typeface="Courier"/>
              </a:rPr>
              <a:t>/user/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organism.dat</a:t>
            </a:r>
            <a:r>
              <a:rPr lang="en-US" dirty="0"/>
              <a:t> </a:t>
            </a:r>
            <a:r>
              <a:rPr lang="en-US" dirty="0" smtClean="0"/>
              <a:t>in each </a:t>
            </a:r>
            <a:r>
              <a:rPr lang="en-US" dirty="0" err="1" smtClean="0"/>
              <a:t>ePGDB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sample&gt;</a:t>
            </a:r>
            <a:r>
              <a:rPr lang="en-US" dirty="0" err="1">
                <a:latin typeface="Courier"/>
                <a:cs typeface="Courier"/>
              </a:rPr>
              <a:t>cyc</a:t>
            </a:r>
            <a:r>
              <a:rPr lang="en-US" dirty="0" smtClean="0">
                <a:latin typeface="Courier"/>
                <a:cs typeface="Courier"/>
              </a:rPr>
              <a:t>/1.0/input/</a:t>
            </a:r>
            <a:r>
              <a:rPr lang="en-US" dirty="0" err="1" smtClean="0">
                <a:latin typeface="Courier"/>
                <a:cs typeface="Courier"/>
              </a:rPr>
              <a:t>organism.dat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95536" y="836712"/>
            <a:ext cx="2666306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Two Operations:</a:t>
            </a:r>
            <a:endParaRPr lang="en-US" sz="2000" b="1" dirty="0"/>
          </a:p>
        </p:txBody>
      </p:sp>
      <p:pic>
        <p:nvPicPr>
          <p:cNvPr id="4" name="Picture 3" descr="Screen shot 2014-02-09 at 10.3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3937000" cy="1625600"/>
          </a:xfrm>
          <a:prstGeom prst="rect">
            <a:avLst/>
          </a:prstGeom>
        </p:spPr>
      </p:pic>
      <p:pic>
        <p:nvPicPr>
          <p:cNvPr id="10" name="Picture 9" descr="Screen shot 2014-02-09 at 10.35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96" y="3675360"/>
            <a:ext cx="3848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1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28534"/>
            <a:ext cx="713738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2" name="Picture 1" descr="Screen shot 2014-02-09 at 1.5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731716"/>
            <a:ext cx="6264696" cy="57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en-US" sz="2400" b="1" dirty="0"/>
              <a:t>. Cellular Overview, Pathway, and Reaction </a:t>
            </a:r>
            <a:r>
              <a:rPr lang="en-US" sz="2400" b="1" dirty="0" smtClean="0"/>
              <a:t>Pages</a:t>
            </a:r>
            <a:endParaRPr lang="en-US" sz="2400" b="1" dirty="0"/>
          </a:p>
        </p:txBody>
      </p:sp>
      <p:pic>
        <p:nvPicPr>
          <p:cNvPr id="5" name="Picture 4" descr="Screen shot 2014-02-09 at 3.5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" y="980728"/>
            <a:ext cx="9144000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6039"/>
      </p:ext>
    </p:extLst>
  </p:cSld>
  <p:clrMapOvr>
    <a:masterClrMapping/>
  </p:clrMapOvr>
</p:sld>
</file>

<file path=ppt/theme/theme1.xml><?xml version="1.0" encoding="utf-8"?>
<a:theme xmlns:a="http://schemas.openxmlformats.org/drawingml/2006/main" name="MemWorkshopBerub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6889</TotalTime>
  <Words>784</Words>
  <Application>Microsoft Macintosh PowerPoint</Application>
  <PresentationFormat>On-screen Show (4:3)</PresentationFormat>
  <Paragraphs>193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MemWorkshopBerube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Fouling Study: Irreversible fouling and Lifetime of membrane</dc:title>
  <dc:creator>ami sobai</dc:creator>
  <cp:lastModifiedBy>Niels Hanson</cp:lastModifiedBy>
  <cp:revision>1318</cp:revision>
  <dcterms:created xsi:type="dcterms:W3CDTF">2010-11-16T03:29:29Z</dcterms:created>
  <dcterms:modified xsi:type="dcterms:W3CDTF">2014-02-11T00:06:54Z</dcterms:modified>
</cp:coreProperties>
</file>