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64" r:id="rId2"/>
    <p:sldId id="366" r:id="rId3"/>
    <p:sldId id="365" r:id="rId4"/>
    <p:sldId id="378" r:id="rId5"/>
    <p:sldId id="381" r:id="rId6"/>
    <p:sldId id="382" r:id="rId7"/>
    <p:sldId id="383" r:id="rId8"/>
    <p:sldId id="384" r:id="rId9"/>
    <p:sldId id="387" r:id="rId10"/>
    <p:sldId id="386" r:id="rId11"/>
    <p:sldId id="385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680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6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GEM_Calgary_Gebome_Alberta_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5890941"/>
            <a:ext cx="1259162" cy="829272"/>
          </a:xfrm>
          <a:prstGeom prst="rect">
            <a:avLst/>
          </a:prstGeom>
        </p:spPr>
      </p:pic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ocyc.org/download-bundle.shtml" TargetMode="External"/><Relationship Id="rId3" Type="http://schemas.openxmlformats.org/officeDocument/2006/relationships/hyperlink" Target="http://www.perl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/>
              <a:t>Pathway </a:t>
            </a:r>
            <a:r>
              <a:rPr lang="en-US" sz="3200" b="1" dirty="0"/>
              <a:t>Analysis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Candidate Bioinformatics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Tuesday, February 11 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Hallam Laboratory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Hydrocarbon 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MetaPathways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Workshop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4888"/>
            <a:ext cx="6853768" cy="442626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7" name="Picture 6" descr="Screen shot 2014-02-09 at 3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1716"/>
            <a:ext cx="2828056" cy="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5" name="Picture 4" descr="Screen shot 2014-02-09 at 4.0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3896"/>
            <a:ext cx="4653377" cy="4064151"/>
          </a:xfrm>
          <a:prstGeom prst="rect">
            <a:avLst/>
          </a:prstGeom>
        </p:spPr>
      </p:pic>
      <p:pic>
        <p:nvPicPr>
          <p:cNvPr id="6" name="Picture 5" descr="Screen shot 2014-02-09 at 4.0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17745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2" name="Picture 1" descr="Screen shot 2014-02-09 at 4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1340768"/>
            <a:ext cx="9144000" cy="4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9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extract_pathway_table_from_pgdb.pl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5"/>
            <a:ext cx="7562850" cy="14401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Start Pathway Tools in –</a:t>
            </a:r>
            <a:r>
              <a:rPr lang="en-US" sz="1800" dirty="0" err="1" smtClean="0"/>
              <a:t>api</a:t>
            </a:r>
            <a:r>
              <a:rPr lang="en-US" sz="1800" dirty="0"/>
              <a:t> mode:</a:t>
            </a:r>
            <a:br>
              <a:rPr lang="en-US" sz="1800" dirty="0"/>
            </a:br>
            <a:r>
              <a:rPr lang="en-US" sz="1800" dirty="0"/>
              <a:t>pathway-tools/pathway-tools </a:t>
            </a:r>
            <a:r>
              <a:rPr lang="en-US" sz="1800" dirty="0" smtClean="0"/>
              <a:t>–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smtClean="0"/>
              <a:t>another shell</a:t>
            </a:r>
            <a:r>
              <a:rPr lang="en-US" sz="1800" dirty="0" smtClean="0"/>
              <a:t> run </a:t>
            </a:r>
            <a:r>
              <a:rPr lang="en-US" sz="1800" dirty="0" err="1" smtClean="0"/>
              <a:t>extract_pathway_table_from_pgdb.pl</a:t>
            </a:r>
            <a:r>
              <a:rPr lang="en-US" sz="1800" dirty="0" smtClean="0"/>
              <a:t> to extract pathways: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80" y="30689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List </a:t>
            </a:r>
            <a:r>
              <a:rPr lang="en-US" sz="1600" dirty="0">
                <a:latin typeface="Courier"/>
                <a:cs typeface="Courier"/>
              </a:rPr>
              <a:t>Available </a:t>
            </a:r>
            <a:r>
              <a:rPr lang="en-US" sz="1600" dirty="0" err="1">
                <a:latin typeface="Courier"/>
                <a:cs typeface="Courier"/>
              </a:rPr>
              <a:t>ePGDBs</a:t>
            </a:r>
            <a:r>
              <a:rPr lang="en-US" sz="1600" dirty="0">
                <a:latin typeface="Courier"/>
                <a:cs typeface="Courier"/>
              </a:rPr>
              <a:t> in Pathway Tools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-l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Extract </a:t>
            </a:r>
            <a:r>
              <a:rPr lang="en-US" sz="1600" dirty="0">
                <a:latin typeface="Courier"/>
                <a:cs typeface="Courier"/>
              </a:rPr>
              <a:t>pathways from pathway tools 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-f [list of samples]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>
                <a:latin typeface="Courier"/>
                <a:cs typeface="Courier"/>
              </a:rPr>
              <a:t>out [output file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-c [pathway coverage] &lt;0.0-1.0&gt;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-s [pathway support] &lt;1-100&gt;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-t [type of output </a:t>
            </a:r>
            <a:r>
              <a:rPr lang="en-US" sz="1600" dirty="0">
                <a:latin typeface="Courier"/>
                <a:cs typeface="Courier"/>
              </a:rPr>
              <a:t>table] &lt;</a:t>
            </a:r>
            <a:r>
              <a:rPr lang="en-US" sz="1600" dirty="0" smtClean="0">
                <a:latin typeface="Courier"/>
                <a:cs typeface="Courier"/>
              </a:rPr>
              <a:t>lookup, long, or wide&gt;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[output 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in lookup mode]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rxn</a:t>
            </a:r>
            <a:r>
              <a:rPr lang="en-US" sz="1600" dirty="0" smtClean="0">
                <a:latin typeface="Courier"/>
                <a:cs typeface="Courier"/>
              </a:rPr>
              <a:t> [output reactions in wide mode]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98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64" y="8504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1_upper_euphotic.lookup.txt -t lookup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16" y="1526084"/>
            <a:ext cx="8711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head 1_upper_euphotic.lookup.txt</a:t>
            </a:r>
          </a:p>
          <a:p>
            <a:r>
              <a:rPr lang="en-US" sz="1400" dirty="0">
                <a:latin typeface="Courier"/>
                <a:cs typeface="Courier"/>
              </a:rPr>
              <a:t>SAMPLE	PWY_NAME	PWY_COMMON_NAME	NUM_REACTIONS	NUM_COVERED_REACTIONS	ORF_COUNT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PWY-5913	TCA cycle VI (obligate autotrophs)	11	10	65</a:t>
            </a:r>
          </a:p>
          <a:p>
            <a:r>
              <a:rPr lang="en-US" sz="1400" dirty="0" smtClean="0">
                <a:latin typeface="Courier"/>
                <a:cs typeface="Courier"/>
              </a:rPr>
              <a:t>1_upper_euphotic</a:t>
            </a:r>
            <a:r>
              <a:rPr lang="en-US" sz="1400" dirty="0">
                <a:latin typeface="Courier"/>
                <a:cs typeface="Courier"/>
              </a:rPr>
              <a:t>	REDCITCYC	TCA cycle III (helicobacter)	9	8	33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PWY-5690	TCA cycle II (eukaryotic)	9	8	42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TCA	TCA cycle I (prokaryotic)	10	9	43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ANARESP1-PWY	respiration (anaerobic)	13	10	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557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1_upper_euphotic.lookup.c05.s7.txt -t lookup -c 0.5 -s 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012" y="3573016"/>
            <a:ext cx="85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output pathways with more than 50% reactions covered and at least 7 ORFs: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1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long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dirty="0"/>
              <a:t>table format displays each each </a:t>
            </a:r>
            <a:r>
              <a:rPr lang="en-US" dirty="0" smtClean="0"/>
              <a:t>ORF in each pathway: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1_upper_euphotic.long.txt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long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>
                <a:latin typeface="Courier"/>
                <a:cs typeface="Courier"/>
              </a:rPr>
              <a:t>SAMPLE	PWY_NAME	PWY_COMMON_NAME	NUM_REACTIONS	NUM_COVERED_REACTIONS	ORF_COUNT	ORF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1_upper_euphotic_3417_1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1_upper_euphotic_5953_0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1_upper_euphotic_7270_0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1_upper_euphotic_643_1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1_upper_euphotic_14_0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1_upper_euphotic_670_0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532366"/>
            <a:ext cx="63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-t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wide </a:t>
            </a:r>
            <a:r>
              <a:rPr lang="en-US" dirty="0" smtClean="0"/>
              <a:t>with multiple samples creates a “master”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- wide table format of pathways from multiple samples</a:t>
            </a:r>
          </a:p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HOT_Sanger_pwy.wide.txt</a:t>
            </a:r>
            <a:r>
              <a:rPr lang="en-US" sz="1400" dirty="0">
                <a:latin typeface="Courier"/>
                <a:cs typeface="Courier"/>
              </a:rPr>
              <a:t> -t wide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 smtClean="0">
                <a:latin typeface="Courier"/>
                <a:cs typeface="Courier"/>
              </a:rPr>
              <a:t>PWY</a:t>
            </a:r>
            <a:r>
              <a:rPr lang="en-US" sz="1000" dirty="0">
                <a:latin typeface="Courier"/>
                <a:cs typeface="Courier"/>
              </a:rPr>
              <a:t>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SUCSYN-PWY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41290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6579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134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HOT_Sanger_rxn.wide.txt</a:t>
            </a:r>
            <a:r>
              <a:rPr lang="en-US" b="1" dirty="0">
                <a:latin typeface="Courier"/>
                <a:cs typeface="Courier"/>
              </a:rPr>
              <a:t>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RXN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1.7.7.2-RXN	0	0	2	0	0	1	1</a:t>
            </a:r>
          </a:p>
          <a:p>
            <a:r>
              <a:rPr lang="en-US" sz="1000" dirty="0">
                <a:latin typeface="Courier"/>
                <a:cs typeface="Courier"/>
              </a:rPr>
              <a:t>PPGPPSYN-RXN	0	1	0	0	0	0	0</a:t>
            </a:r>
          </a:p>
          <a:p>
            <a:r>
              <a:rPr lang="en-US" sz="1000" dirty="0">
                <a:latin typeface="Courier"/>
                <a:cs typeface="Courier"/>
              </a:rPr>
              <a:t>RXN-6641	1	0	1	0	1	3	2</a:t>
            </a:r>
          </a:p>
          <a:p>
            <a:r>
              <a:rPr lang="en-US" sz="1000" dirty="0">
                <a:latin typeface="Courier"/>
                <a:cs typeface="Courier"/>
              </a:rPr>
              <a:t>RXN3DJ-170	1	0	0	0	0	0	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2741424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**Use these two to highlight ORF counts on the Cellular Overview**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1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232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8152"/>
            <a:ext cx="3840056" cy="3356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918012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Load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1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99717" y="1065591"/>
            <a:ext cx="7562850" cy="54307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7288" y="3317724"/>
            <a:ext cx="8291512" cy="2016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/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/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/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ORF Abundance Tables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1_upper_euphotic_rxn.wide.txt</a:t>
            </a:r>
            <a:r>
              <a:rPr lang="en-US" dirty="0"/>
              <a:t>, </a:t>
            </a:r>
            <a:r>
              <a:rPr lang="en-US" dirty="0" err="1"/>
              <a:t>HOT_Sanger_rxn.wide.txt</a:t>
            </a:r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9688" y="1588937"/>
            <a:ext cx="8139112" cy="11525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Install Pathway Tools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2"/>
              </a:rPr>
              <a:t>http</a:t>
            </a:r>
            <a:r>
              <a:rPr lang="en-US" sz="1800" dirty="0">
                <a:latin typeface="+mj-lt"/>
                <a:hlinkClick r:id="rId2"/>
              </a:rPr>
              <a:t>://biocyc.org/download-</a:t>
            </a:r>
            <a:r>
              <a:rPr lang="en-US" sz="1800" dirty="0" smtClean="0">
                <a:latin typeface="+mj-lt"/>
                <a:hlinkClick r:id="rId2"/>
              </a:rPr>
              <a:t>bundle.shtml</a:t>
            </a:r>
            <a:endParaRPr lang="en-US" sz="1800" dirty="0" smtClean="0"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Perl v5.0 </a:t>
            </a:r>
            <a:r>
              <a:rPr lang="en-US" sz="1800" dirty="0">
                <a:latin typeface="+mj-lt"/>
                <a:hlinkClick r:id="rId3"/>
              </a:rPr>
              <a:t>http://www.perl.org</a:t>
            </a:r>
            <a:r>
              <a:rPr lang="en-US" sz="1800" dirty="0" smtClean="0">
                <a:latin typeface="+mj-lt"/>
                <a:hlinkClick r:id="rId3"/>
              </a:rPr>
              <a:t>/</a:t>
            </a: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55232" y="2774648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  <p:pic>
        <p:nvPicPr>
          <p:cNvPr id="2" name="Picture 1" descr="Screen shot 2014-02-09 at 1.4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444120"/>
            <a:ext cx="5821991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5" name="Picture 4" descr="Screen shot 2014-02-09 at 2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28792" cy="4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419872" y="2564904"/>
            <a:ext cx="305336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987824" y="3005336"/>
            <a:ext cx="2520280" cy="4956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971600" y="3356992"/>
            <a:ext cx="1728192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124000" y="3789288"/>
            <a:ext cx="927720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25048" y="4181140"/>
            <a:ext cx="2378328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  <p:pic>
        <p:nvPicPr>
          <p:cNvPr id="2" name="Picture 1" descr="Screen shot 2014-02-09 at 1.5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2" y="908720"/>
            <a:ext cx="7428995" cy="5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55576" y="2960948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14917" y="764704"/>
            <a:ext cx="7562850" cy="543076"/>
          </a:xfrm>
        </p:spPr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69590" y="1484784"/>
            <a:ext cx="7562850" cy="4017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04157" y="1196751"/>
            <a:ext cx="5098326" cy="214385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Genes operate within structure of metabolism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Pathway tools a software framework to integrate genomic annotations with </a:t>
            </a:r>
            <a:r>
              <a:rPr lang="en-US" sz="2400" dirty="0" err="1" smtClean="0"/>
              <a:t>MetaCyc</a:t>
            </a:r>
            <a:r>
              <a:rPr lang="en-US" sz="2400" dirty="0" smtClean="0"/>
              <a:t> pathways</a:t>
            </a:r>
          </a:p>
          <a:p>
            <a:pPr>
              <a:lnSpc>
                <a:spcPct val="120000"/>
              </a:lnSpc>
            </a:pPr>
            <a:r>
              <a:rPr lang="en-US" sz="2400" b="0" dirty="0" smtClean="0"/>
              <a:t>Data structure of Genes + Pathways:</a:t>
            </a:r>
            <a:br>
              <a:rPr lang="en-US" sz="2400" b="0" dirty="0" smtClean="0"/>
            </a:br>
            <a:r>
              <a:rPr lang="en-US" sz="2400" b="0" dirty="0" smtClean="0"/>
              <a:t>Pathway/Genome Database (PGDB)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603" y="1196752"/>
            <a:ext cx="2836689" cy="2143857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Pathway Tools</a:t>
            </a:r>
            <a:endParaRPr lang="en-US" sz="2000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2483" y="3501008"/>
            <a:ext cx="7463933" cy="6284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rule-based model on  on pathways class and completeness</a:t>
            </a:r>
            <a:endParaRPr lang="en-US" sz="1700" b="0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05213" y="3140968"/>
            <a:ext cx="2666306" cy="52661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Pathologic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60" y="4116536"/>
            <a:ext cx="5600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pic>
        <p:nvPicPr>
          <p:cNvPr id="6" name="Picture 5" descr="figure_X_aspects_of_a_ePGD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00760"/>
            <a:ext cx="8009690" cy="5112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Loading </a:t>
            </a:r>
            <a:r>
              <a:rPr lang="en-US" sz="2400" b="1" dirty="0" err="1" smtClean="0"/>
              <a:t>ePGDBs</a:t>
            </a:r>
            <a:r>
              <a:rPr lang="en-US" sz="2400" b="1" dirty="0" smtClean="0"/>
              <a:t> </a:t>
            </a:r>
            <a:r>
              <a:rPr lang="en-US" sz="2400" b="1" dirty="0"/>
              <a:t>into Pathway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6"/>
            <a:ext cx="7562850" cy="1440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Place completed </a:t>
            </a:r>
            <a:r>
              <a:rPr lang="en-US" dirty="0" err="1" smtClean="0"/>
              <a:t>ePGDB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&lt;sample&gt;</a:t>
            </a:r>
            <a:r>
              <a:rPr lang="en-US" dirty="0" err="1" smtClean="0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 </a:t>
            </a:r>
            <a:r>
              <a:rPr lang="en-US" dirty="0" smtClean="0"/>
              <a:t>folder 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/>
                <a:cs typeface="Courier"/>
              </a:rPr>
              <a:t>ptools</a:t>
            </a:r>
            <a:r>
              <a:rPr lang="en-US" dirty="0" smtClean="0">
                <a:latin typeface="Courier"/>
                <a:cs typeface="Courier"/>
              </a:rPr>
              <a:t>-local/</a:t>
            </a:r>
            <a:r>
              <a:rPr lang="en-US" dirty="0" err="1" smtClean="0">
                <a:latin typeface="Courier"/>
                <a:cs typeface="Courier"/>
              </a:rPr>
              <a:t>pgdbs</a:t>
            </a:r>
            <a:r>
              <a:rPr lang="en-US" dirty="0" smtClean="0">
                <a:latin typeface="Courier"/>
                <a:cs typeface="Courier"/>
              </a:rPr>
              <a:t>/user/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organism.dat</a:t>
            </a:r>
            <a:r>
              <a:rPr lang="en-US" dirty="0"/>
              <a:t> </a:t>
            </a:r>
            <a:r>
              <a:rPr lang="en-US" dirty="0" smtClean="0"/>
              <a:t>in each </a:t>
            </a:r>
            <a:r>
              <a:rPr lang="en-US" dirty="0" err="1" smtClean="0"/>
              <a:t>ePGDB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sample&gt;</a:t>
            </a:r>
            <a:r>
              <a:rPr lang="en-US" dirty="0" err="1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/1.0/input/</a:t>
            </a:r>
            <a:r>
              <a:rPr lang="en-US" dirty="0" err="1" smtClean="0">
                <a:latin typeface="Courier"/>
                <a:cs typeface="Courier"/>
              </a:rPr>
              <a:t>organism.dat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Two Operations:</a:t>
            </a:r>
            <a:endParaRPr lang="en-US" sz="2000" b="1" dirty="0"/>
          </a:p>
        </p:txBody>
      </p:sp>
      <p:pic>
        <p:nvPicPr>
          <p:cNvPr id="4" name="Picture 3" descr="Screen shot 2014-02-09 at 10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937000" cy="1625600"/>
          </a:xfrm>
          <a:prstGeom prst="rect">
            <a:avLst/>
          </a:prstGeom>
        </p:spPr>
      </p:pic>
      <p:pic>
        <p:nvPicPr>
          <p:cNvPr id="10" name="Picture 9" descr="Screen shot 2014-02-09 at 10.3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6" y="3675360"/>
            <a:ext cx="3848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1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534"/>
            <a:ext cx="71373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2" name="Picture 1" descr="Screen shot 2014-02-09 at 1.5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731716"/>
            <a:ext cx="6264696" cy="5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3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" y="980728"/>
            <a:ext cx="9144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6869</TotalTime>
  <Words>826</Words>
  <Application>Microsoft Macintosh PowerPoint</Application>
  <PresentationFormat>On-screen Show (4:3)</PresentationFormat>
  <Paragraphs>200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1315</cp:revision>
  <dcterms:created xsi:type="dcterms:W3CDTF">2010-11-16T03:29:29Z</dcterms:created>
  <dcterms:modified xsi:type="dcterms:W3CDTF">2014-02-10T23:35:16Z</dcterms:modified>
</cp:coreProperties>
</file>