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7"/>
  </p:notesMasterIdLst>
  <p:handoutMasterIdLst>
    <p:handoutMasterId r:id="rId8"/>
  </p:handoutMasterIdLst>
  <p:sldIdLst>
    <p:sldId id="364" r:id="rId2"/>
    <p:sldId id="365" r:id="rId3"/>
    <p:sldId id="366" r:id="rId4"/>
    <p:sldId id="378" r:id="rId5"/>
    <p:sldId id="381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996600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2" autoAdjust="0"/>
    <p:restoredTop sz="82779" autoAdjust="0"/>
  </p:normalViewPr>
  <p:slideViewPr>
    <p:cSldViewPr snapToObjects="1">
      <p:cViewPr>
        <p:scale>
          <a:sx n="125" d="100"/>
          <a:sy n="125" d="100"/>
        </p:scale>
        <p:origin x="-1680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49B741-88AC-6046-8125-575B19BFA23B}" type="datetime1">
              <a:rPr lang="en-CA" smtClean="0"/>
              <a:t>14-02-09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2D7C3F-8DA1-1341-89A1-0A5CC39B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8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CD34768-8411-9743-9214-14D42A6AC634}" type="datetime1">
              <a:rPr lang="en-CA" smtClean="0"/>
              <a:t>14-02-09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59AB3E-9F2B-7F49-AEC8-85309F7C0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59AB3E-9F2B-7F49-AEC8-85309F7C09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8" Type="http://schemas.openxmlformats.org/officeDocument/2006/relationships/image" Target="../media/image6.jpeg"/><Relationship Id="rId9" Type="http://schemas.openxmlformats.org/officeDocument/2006/relationships/image" Target="file:///\\localhost\Users\anngoncalves\Desktop\UBC%20PPT%20Templates%20explore\UBC_Cliff_Tritone_annedit.jp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file:///\\localhost\Users\anngoncalves\Desktop\UBC%20PPT%20Templates%20explore\graphic%20objects\FullSig.png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file:///\\localhost\Users\anngoncalves\Desktop\UBC%20PPT%20Templates%20explore\graphic%20objects\shield.png" TargetMode="External"/><Relationship Id="rId5" Type="http://schemas.openxmlformats.org/officeDocument/2006/relationships/image" Target="../media/image4.png"/><Relationship Id="rId6" Type="http://schemas.openxmlformats.org/officeDocument/2006/relationships/image" Target="file:///\\localhost\Users\anngoncalves\Desktop\UBC%20PPT%20Templates%20explore\graphic%20objects\POM.png" TargetMode="External"/><Relationship Id="rId7" Type="http://schemas.openxmlformats.org/officeDocument/2006/relationships/image" Target="../media/image5.png"/><Relationship Id="rId8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file:///\\localhost\Users\anngoncalves\Desktop\UBC%20PPT%20Templates%20explore\graphic%20objects\shield_B.png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4" Type="http://schemas.openxmlformats.org/officeDocument/2006/relationships/image" Target="../media/image4.png"/><Relationship Id="rId5" Type="http://schemas.openxmlformats.org/officeDocument/2006/relationships/image" Target="file:///\\localhost\Users\anngoncalves\Desktop\UBC%20PPT%20Templates%20explore\graphic%20objects\POM.png" TargetMode="External"/><Relationship Id="rId6" Type="http://schemas.openxmlformats.org/officeDocument/2006/relationships/image" Target="../media/image5.png"/><Relationship Id="rId7" Type="http://schemas.openxmlformats.org/officeDocument/2006/relationships/image" Target="file:///\\localhost\Users\anngoncalves\Desktop\UBC%20PPT%20Templates%20explore\graphic%20objects\theUofBC.png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3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6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3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-3175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3"/>
            <a:ext cx="71326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88" y="950913"/>
            <a:ext cx="4230687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4" y="1841500"/>
            <a:ext cx="4022725" cy="21293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040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3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505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5603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2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2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1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1519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62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533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896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39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76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85738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4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52500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6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8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5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GEM_Calgary_Gebome_Alberta_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" y="5890941"/>
            <a:ext cx="1259162" cy="829272"/>
          </a:xfrm>
          <a:prstGeom prst="rect">
            <a:avLst/>
          </a:prstGeom>
        </p:spPr>
      </p:pic>
      <p:pic>
        <p:nvPicPr>
          <p:cNvPr id="9" name="Picture 8" descr="pathway_tools_page_no.png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7" y="6208638"/>
            <a:ext cx="575158" cy="4766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2440" y="6208638"/>
            <a:ext cx="420484" cy="442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5BBF6EF-6D96-8244-B1A0-ACF7E23C54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biocyc.org/download-bundle.shtml" TargetMode="External"/><Relationship Id="rId3" Type="http://schemas.openxmlformats.org/officeDocument/2006/relationships/hyperlink" Target="http://www.perl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388" y="2014975"/>
            <a:ext cx="8513762" cy="1125994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200" b="1" dirty="0" smtClean="0">
                <a:solidFill>
                  <a:srgbClr val="002040"/>
                </a:solidFill>
                <a:latin typeface="Arial" pitchFamily="34" charset="0"/>
                <a:ea typeface="Consolas" pitchFamily="-112" charset="0"/>
                <a:cs typeface="Arial" pitchFamily="34" charset="0"/>
              </a:rPr>
              <a:t>Hydrocarbon </a:t>
            </a:r>
            <a:r>
              <a:rPr lang="en-US" sz="3200" b="1" dirty="0" err="1" smtClean="0">
                <a:solidFill>
                  <a:srgbClr val="002040"/>
                </a:solidFill>
                <a:latin typeface="Arial" pitchFamily="34" charset="0"/>
                <a:ea typeface="Consolas" pitchFamily="-112" charset="0"/>
                <a:cs typeface="Arial" pitchFamily="34" charset="0"/>
              </a:rPr>
              <a:t>MetaPathways</a:t>
            </a:r>
            <a:r>
              <a:rPr lang="en-US" sz="3200" b="1" dirty="0" smtClean="0">
                <a:solidFill>
                  <a:srgbClr val="002040"/>
                </a:solidFill>
                <a:latin typeface="Arial" pitchFamily="34" charset="0"/>
                <a:ea typeface="Consolas" pitchFamily="-112" charset="0"/>
                <a:cs typeface="Arial" pitchFamily="34" charset="0"/>
              </a:rPr>
              <a:t> Tutorial:</a:t>
            </a:r>
          </a:p>
          <a:p>
            <a:pPr>
              <a:defRPr/>
            </a:pPr>
            <a:r>
              <a:rPr lang="en-US" sz="3200" b="1" dirty="0"/>
              <a:t>Pathway Analysis</a:t>
            </a:r>
            <a:endParaRPr lang="en-US" sz="3200" b="1" dirty="0" smtClean="0">
              <a:solidFill>
                <a:srgbClr val="002040"/>
              </a:solidFill>
              <a:latin typeface="Arial" pitchFamily="34" charset="0"/>
              <a:ea typeface="Consolas" pitchFamily="-112" charset="0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306388" y="3645024"/>
            <a:ext cx="8228012" cy="21602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ea typeface="ＭＳ Ｐゴシック" pitchFamily="-111" charset="-128"/>
                <a:cs typeface="ＭＳ Ｐゴシック" pitchFamily="-111" charset="-128"/>
              </a:rPr>
              <a:t>Niels W. Hanson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Ph.D. Candidate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Tuesday, February 11 2014</a:t>
            </a:r>
            <a:endParaRPr lang="en-US" sz="1800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endParaRPr lang="en-US" sz="1800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Bioinformatics Training Program</a:t>
            </a:r>
          </a:p>
          <a:p>
            <a:pPr marL="0" indent="0" algn="ctr">
              <a:buNone/>
            </a:pPr>
            <a:r>
              <a:rPr lang="en-US" sz="1800" dirty="0" smtClean="0">
                <a:ea typeface="ＭＳ Ｐゴシック" pitchFamily="-111" charset="-128"/>
                <a:cs typeface="ＭＳ Ｐゴシック" pitchFamily="-111" charset="-128"/>
              </a:rPr>
              <a:t>The University of British Columbia, Vancouver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Goals of Tutorial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14917" y="2290234"/>
            <a:ext cx="7562850" cy="40190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Give a brief overview of the Pathway Tools and the Pathologic </a:t>
            </a:r>
            <a:r>
              <a:rPr lang="en-US" b="0" dirty="0" smtClean="0"/>
              <a:t>Algorithm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Load processed Environmental Pathway Genome Databases (</a:t>
            </a:r>
            <a:r>
              <a:rPr lang="en-US" b="0" dirty="0" err="1"/>
              <a:t>ePGDBs</a:t>
            </a:r>
            <a:r>
              <a:rPr lang="en-US" b="0" dirty="0"/>
              <a:t>) into Pathway </a:t>
            </a:r>
            <a:r>
              <a:rPr lang="en-US" b="0" dirty="0" smtClean="0"/>
              <a:t>Tools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Explore predicted Pathways in Pathway Tools in the Cellular Overview, Pathway, and Reaction pages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Highlight predicted pathways on the cellular overview and compare </a:t>
            </a:r>
            <a:r>
              <a:rPr lang="en-US" b="0" dirty="0" smtClean="0"/>
              <a:t>samples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Extract pathway and associated ORFs into long and wide formats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b="0" dirty="0"/>
              <a:t>Understand how the '</a:t>
            </a:r>
            <a:r>
              <a:rPr lang="en-US" b="0" dirty="0" err="1"/>
              <a:t>Omics</a:t>
            </a:r>
            <a:r>
              <a:rPr lang="en-US" b="0" dirty="0"/>
              <a:t> Tools' feature to overlay quantitative metadata about pathways, e.g., ORF abundance.</a:t>
            </a:r>
            <a:endParaRPr lang="en-US" b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67317" y="3861048"/>
            <a:ext cx="8290408" cy="20162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Presentation Slides: </a:t>
            </a:r>
            <a:r>
              <a:rPr lang="en-US" dirty="0" err="1"/>
              <a:t>MetaPathways_Tutorial_Pathway_Analysis.pdf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HOT </a:t>
            </a:r>
            <a:r>
              <a:rPr lang="en-US" dirty="0" err="1"/>
              <a:t>Fosmid</a:t>
            </a:r>
            <a:r>
              <a:rPr lang="en-US" dirty="0"/>
              <a:t>-end </a:t>
            </a:r>
            <a:r>
              <a:rPr lang="en-US" dirty="0" err="1"/>
              <a:t>ePGDBs</a:t>
            </a:r>
            <a:r>
              <a:rPr lang="en-US" dirty="0"/>
              <a:t>: </a:t>
            </a:r>
            <a:r>
              <a:rPr lang="en-US" dirty="0" err="1"/>
              <a:t>HOT_Sanger_ePGDBs.zip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Pathway Extractor Script: </a:t>
            </a:r>
            <a:r>
              <a:rPr lang="en-US" dirty="0" err="1"/>
              <a:t>extract_pathway_table_from_pgdb.pl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ORF Abundance Table: </a:t>
            </a:r>
            <a:r>
              <a:rPr lang="en-US" dirty="0" err="1"/>
              <a:t>HOT_Sanger_Omics_ORF_Tables.zip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14917" y="3317966"/>
            <a:ext cx="7562850" cy="543076"/>
          </a:xfrm>
        </p:spPr>
        <p:txBody>
          <a:bodyPr/>
          <a:lstStyle/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67317" y="2132308"/>
            <a:ext cx="8138008" cy="1152676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Install Pathway Tools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://biocyc.org/download-</a:t>
            </a:r>
            <a:r>
              <a:rPr lang="en-US" dirty="0" smtClean="0">
                <a:hlinkClick r:id="rId2"/>
              </a:rPr>
              <a:t>bundle.shtml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Perl v5.0 </a:t>
            </a:r>
            <a:r>
              <a:rPr lang="en-US" dirty="0">
                <a:hlinkClick r:id="rId3"/>
              </a:rPr>
              <a:t>http://www.perl.org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</a:t>
            </a:r>
            <a:r>
              <a:rPr lang="en-US" sz="2400" b="1" dirty="0" smtClean="0"/>
              <a:t>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04157" y="908720"/>
            <a:ext cx="5098326" cy="324036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Genes operate within structure of metabolism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Pathway tools a software framework to integrate genomic annotations with </a:t>
            </a:r>
            <a:r>
              <a:rPr lang="en-US" sz="2400" dirty="0" err="1" smtClean="0"/>
              <a:t>MetaCyc</a:t>
            </a:r>
            <a:r>
              <a:rPr lang="en-US" sz="2400" dirty="0" smtClean="0"/>
              <a:t> pathways</a:t>
            </a:r>
          </a:p>
          <a:p>
            <a:pPr>
              <a:lnSpc>
                <a:spcPct val="120000"/>
              </a:lnSpc>
            </a:pPr>
            <a:r>
              <a:rPr lang="en-US" sz="2400" b="0" dirty="0" smtClean="0"/>
              <a:t>Data structure of Genes + Pathways:</a:t>
            </a:r>
            <a:br>
              <a:rPr lang="en-US" sz="2400" b="0" dirty="0" smtClean="0"/>
            </a:br>
            <a:r>
              <a:rPr lang="en-US" sz="2400" b="0" dirty="0" smtClean="0"/>
              <a:t>Pathway/Genome Database (PGDB)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603" y="1196752"/>
            <a:ext cx="2836689" cy="21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BBF6EF-6D96-8244-B1A0-ACF7E23C54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14917" y="188640"/>
            <a:ext cx="7562850" cy="5430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</a:t>
            </a:r>
            <a:r>
              <a:rPr lang="en-US" sz="2400" b="1" dirty="0" smtClean="0"/>
              <a:t>Pathway Tools &amp; </a:t>
            </a:r>
            <a:r>
              <a:rPr lang="en-US" sz="2400" b="1" dirty="0" err="1" smtClean="0"/>
              <a:t>PathoLogic</a:t>
            </a:r>
            <a:endParaRPr lang="en-US" sz="2400" b="1" dirty="0"/>
          </a:p>
        </p:txBody>
      </p:sp>
      <p:pic>
        <p:nvPicPr>
          <p:cNvPr id="6" name="Picture 5" descr="figure_X_aspects_of_a_ePGD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0760"/>
            <a:ext cx="800969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4324"/>
      </p:ext>
    </p:extLst>
  </p:cSld>
  <p:clrMapOvr>
    <a:masterClrMapping/>
  </p:clrMapOvr>
</p:sld>
</file>

<file path=ppt/theme/theme1.xml><?xml version="1.0" encoding="utf-8"?>
<a:theme xmlns:a="http://schemas.openxmlformats.org/drawingml/2006/main" name="MemWorkshopBerub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6562</TotalTime>
  <Words>184</Words>
  <Application>Microsoft Macintosh PowerPoint</Application>
  <PresentationFormat>On-screen Show (4:3)</PresentationFormat>
  <Paragraphs>34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MemWorkshopBerube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Fouling Study: Irreversible fouling and Lifetime of membrane</dc:title>
  <dc:creator>ami sobai</dc:creator>
  <cp:lastModifiedBy>Niels Hanson</cp:lastModifiedBy>
  <cp:revision>1298</cp:revision>
  <dcterms:created xsi:type="dcterms:W3CDTF">2010-11-16T03:29:29Z</dcterms:created>
  <dcterms:modified xsi:type="dcterms:W3CDTF">2014-02-09T21:02:27Z</dcterms:modified>
</cp:coreProperties>
</file>