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078"/>
    <a:srgbClr val="C8E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606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6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5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0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5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75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3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65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7E6D-2778-4985-A783-70A96C97D3A0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1DC618-3A0B-4837-92A8-9B8EE8F8F67F}"/>
              </a:ext>
            </a:extLst>
          </p:cNvPr>
          <p:cNvSpPr/>
          <p:nvPr/>
        </p:nvSpPr>
        <p:spPr>
          <a:xfrm>
            <a:off x="0" y="1"/>
            <a:ext cx="21383625" cy="2830628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en-GB" sz="8500" b="1" dirty="0">
              <a:latin typeface="Monst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3CE2D-764E-4A79-9CDB-500157CCE534}"/>
              </a:ext>
            </a:extLst>
          </p:cNvPr>
          <p:cNvSpPr txBox="1"/>
          <p:nvPr/>
        </p:nvSpPr>
        <p:spPr>
          <a:xfrm>
            <a:off x="7442597" y="-65101"/>
            <a:ext cx="13487400" cy="289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GB" sz="5000" b="1" dirty="0">
                <a:solidFill>
                  <a:schemeClr val="bg1"/>
                </a:solidFill>
                <a:latin typeface="Libre Baskerville" panose="02000000000000000000" pitchFamily="2" charset="0"/>
                <a:cs typeface="Mongolian Baiti" panose="03000500000000000000" pitchFamily="66" charset="0"/>
              </a:rPr>
              <a:t>Decoupling Energy Consumption and Execution Time in High Performance Computing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53EC0-7E56-4F56-B484-95CC57E1189A}"/>
              </a:ext>
            </a:extLst>
          </p:cNvPr>
          <p:cNvSpPr txBox="1"/>
          <p:nvPr/>
        </p:nvSpPr>
        <p:spPr>
          <a:xfrm>
            <a:off x="76200" y="2082100"/>
            <a:ext cx="7048500" cy="637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GB" sz="3100" dirty="0">
                <a:solidFill>
                  <a:schemeClr val="bg1"/>
                </a:solidFill>
                <a:latin typeface="Montserrat" panose="00000500000000000000" pitchFamily="2" charset="0"/>
              </a:rPr>
              <a:t>Department of Computer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4A201-7270-422E-8422-D0071F4710F8}"/>
              </a:ext>
            </a:extLst>
          </p:cNvPr>
          <p:cNvSpPr txBox="1"/>
          <p:nvPr/>
        </p:nvSpPr>
        <p:spPr>
          <a:xfrm>
            <a:off x="0" y="29567326"/>
            <a:ext cx="10691812" cy="707886"/>
          </a:xfrm>
          <a:prstGeom prst="rect">
            <a:avLst/>
          </a:prstGeom>
          <a:solidFill>
            <a:srgbClr val="235078"/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David Greasley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075FD-1DE9-4A1D-8E8A-0D7A39194188}"/>
              </a:ext>
            </a:extLst>
          </p:cNvPr>
          <p:cNvSpPr txBox="1"/>
          <p:nvPr/>
        </p:nvSpPr>
        <p:spPr>
          <a:xfrm>
            <a:off x="10691812" y="29567327"/>
            <a:ext cx="10691813" cy="707886"/>
          </a:xfrm>
          <a:prstGeom prst="rect">
            <a:avLst/>
          </a:prstGeom>
          <a:solidFill>
            <a:srgbClr val="23507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Supervisor: </a:t>
            </a:r>
            <a:r>
              <a:rPr lang="en-GB" sz="4000" b="1" dirty="0" err="1">
                <a:solidFill>
                  <a:schemeClr val="bg1"/>
                </a:solidFill>
                <a:latin typeface="Libre Baskerville" panose="02000000000000000000" pitchFamily="2" charset="0"/>
              </a:rPr>
              <a:t>Dr.</a:t>
            </a:r>
            <a:r>
              <a:rPr lang="en-GB" sz="40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 Oliver Ray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C82FD7-5C79-48AA-B1EA-75C5E4829448}"/>
              </a:ext>
            </a:extLst>
          </p:cNvPr>
          <p:cNvGrpSpPr/>
          <p:nvPr/>
        </p:nvGrpSpPr>
        <p:grpSpPr>
          <a:xfrm>
            <a:off x="453628" y="3478820"/>
            <a:ext cx="5489972" cy="9410045"/>
            <a:chOff x="453628" y="3478820"/>
            <a:chExt cx="5489972" cy="94100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1929E9-2756-4086-9315-2322F8886C6F}"/>
                </a:ext>
              </a:extLst>
            </p:cNvPr>
            <p:cNvSpPr txBox="1"/>
            <p:nvPr/>
          </p:nvSpPr>
          <p:spPr>
            <a:xfrm>
              <a:off x="453628" y="3478820"/>
              <a:ext cx="5489972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Overview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5FEC33-2CA9-4B25-90D1-D08C8DEA863E}"/>
                </a:ext>
              </a:extLst>
            </p:cNvPr>
            <p:cNvSpPr txBox="1"/>
            <p:nvPr/>
          </p:nvSpPr>
          <p:spPr>
            <a:xfrm>
              <a:off x="453628" y="4064270"/>
              <a:ext cx="5489972" cy="882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Supercomputers use an enormous amount of </a:t>
              </a:r>
              <a:r>
                <a:rPr lang="en-GB" sz="2400" b="1" dirty="0">
                  <a:latin typeface="Montserrat" panose="00000500000000000000" pitchFamily="2" charset="0"/>
                </a:rPr>
                <a:t>energy</a:t>
              </a:r>
              <a:r>
                <a:rPr lang="en-GB" sz="2400" dirty="0">
                  <a:latin typeface="Montserrat" panose="00000500000000000000" pitchFamily="2" charset="0"/>
                </a:rPr>
                <a:t> which</a:t>
              </a:r>
            </a:p>
            <a:p>
              <a:pPr marL="800100" lvl="1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is expensive</a:t>
              </a:r>
            </a:p>
            <a:p>
              <a:pPr marL="800100" lvl="1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has an environmental impact</a:t>
              </a:r>
            </a:p>
            <a:p>
              <a:pPr marL="800100" lvl="1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is a limiting factor in scaling of HPC systems. </a:t>
              </a:r>
              <a:br>
                <a:rPr lang="en-GB" sz="2400" dirty="0">
                  <a:latin typeface="Montserrat" panose="00000500000000000000" pitchFamily="2" charset="0"/>
                </a:rPr>
              </a:br>
              <a:endParaRPr lang="en-GB" sz="24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The aim of this project is to </a:t>
              </a:r>
              <a:r>
                <a:rPr lang="en-GB" sz="2400" b="1" dirty="0">
                  <a:latin typeface="Montserrat" panose="00000500000000000000" pitchFamily="2" charset="0"/>
                </a:rPr>
                <a:t>reduce energy consumption </a:t>
              </a:r>
              <a:r>
                <a:rPr lang="en-GB" sz="2400" dirty="0">
                  <a:latin typeface="Montserrat" panose="00000500000000000000" pitchFamily="2" charset="0"/>
                </a:rPr>
                <a:t>in multi-threaded, HPC programs using </a:t>
              </a:r>
              <a:r>
                <a:rPr lang="en-GB" sz="2400" b="1" dirty="0">
                  <a:latin typeface="Montserrat" panose="00000500000000000000" pitchFamily="2" charset="0"/>
                </a:rPr>
                <a:t>compiler optimisations</a:t>
              </a:r>
              <a:br>
                <a:rPr lang="en-GB" sz="2400" dirty="0">
                  <a:latin typeface="Montserrat" panose="00000500000000000000" pitchFamily="2" charset="0"/>
                </a:rPr>
              </a:br>
              <a:endParaRPr lang="en-GB" sz="24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The project focuses on the </a:t>
              </a:r>
              <a:r>
                <a:rPr lang="en-GB" sz="2400" b="1" dirty="0">
                  <a:latin typeface="Montserrat" panose="00000500000000000000" pitchFamily="2" charset="0"/>
                </a:rPr>
                <a:t>GCC compiler</a:t>
              </a:r>
              <a:r>
                <a:rPr lang="en-GB" sz="2400" dirty="0">
                  <a:latin typeface="Montserrat" panose="00000500000000000000" pitchFamily="2" charset="0"/>
                </a:rPr>
                <a:t> and follows the method of the </a:t>
              </a:r>
              <a:r>
                <a:rPr lang="en-GB" sz="2400" b="1" dirty="0">
                  <a:latin typeface="Montserrat" panose="00000500000000000000" pitchFamily="2" charset="0"/>
                </a:rPr>
                <a:t>Milepost</a:t>
              </a:r>
              <a:r>
                <a:rPr lang="en-GB" sz="2400" dirty="0">
                  <a:latin typeface="Montserrat" panose="00000500000000000000" pitchFamily="2" charset="0"/>
                </a:rPr>
                <a:t> study [1] but focussing on energy consumption not just execution time. </a:t>
              </a:r>
              <a:endParaRPr lang="en-GB" sz="2200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5190EE3-34CF-4313-A41A-0BBA811BB74E}"/>
              </a:ext>
            </a:extLst>
          </p:cNvPr>
          <p:cNvSpPr txBox="1"/>
          <p:nvPr/>
        </p:nvSpPr>
        <p:spPr>
          <a:xfrm>
            <a:off x="453627" y="25066177"/>
            <a:ext cx="19080956" cy="625684"/>
          </a:xfrm>
          <a:prstGeom prst="rect">
            <a:avLst/>
          </a:prstGeom>
          <a:solidFill>
            <a:srgbClr val="235078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GB" sz="30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2A3CD-1E99-4628-A65D-B85FD5256F02}"/>
              </a:ext>
            </a:extLst>
          </p:cNvPr>
          <p:cNvSpPr txBox="1"/>
          <p:nvPr/>
        </p:nvSpPr>
        <p:spPr>
          <a:xfrm>
            <a:off x="11110912" y="14490071"/>
            <a:ext cx="8423672" cy="625684"/>
          </a:xfrm>
          <a:prstGeom prst="rect">
            <a:avLst/>
          </a:prstGeom>
          <a:solidFill>
            <a:srgbClr val="235078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GB" sz="30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Machine Learning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B3B815-7A81-4C4D-87A2-22B02A06AF05}"/>
              </a:ext>
            </a:extLst>
          </p:cNvPr>
          <p:cNvGrpSpPr/>
          <p:nvPr/>
        </p:nvGrpSpPr>
        <p:grpSpPr>
          <a:xfrm>
            <a:off x="7442597" y="3478820"/>
            <a:ext cx="5489973" cy="4436512"/>
            <a:chOff x="453627" y="13415270"/>
            <a:chExt cx="5489973" cy="44365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EBB19E-6B9A-49B3-B33C-625DE229A740}"/>
                </a:ext>
              </a:extLst>
            </p:cNvPr>
            <p:cNvSpPr txBox="1"/>
            <p:nvPr/>
          </p:nvSpPr>
          <p:spPr>
            <a:xfrm>
              <a:off x="453628" y="13415270"/>
              <a:ext cx="5489972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Measuring Energy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583889-AC97-4BEC-AC3F-F44E37930580}"/>
                </a:ext>
              </a:extLst>
            </p:cNvPr>
            <p:cNvSpPr txBox="1"/>
            <p:nvPr/>
          </p:nvSpPr>
          <p:spPr>
            <a:xfrm>
              <a:off x="453627" y="14105500"/>
              <a:ext cx="5489972" cy="374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Energy measurements are available through the Intel Running Average Power Limit (</a:t>
              </a:r>
              <a:r>
                <a:rPr lang="en-GB" sz="2400" b="1" dirty="0">
                  <a:latin typeface="Montserrat" panose="00000500000000000000" pitchFamily="2" charset="0"/>
                </a:rPr>
                <a:t>RAPL</a:t>
              </a:r>
              <a:r>
                <a:rPr lang="en-GB" sz="2400" dirty="0">
                  <a:latin typeface="Montserrat" panose="00000500000000000000" pitchFamily="2" charset="0"/>
                </a:rPr>
                <a:t>)  feature.</a:t>
              </a:r>
              <a:br>
                <a:rPr lang="en-GB" sz="2400" dirty="0">
                  <a:latin typeface="Montserrat" panose="00000500000000000000" pitchFamily="2" charset="0"/>
                </a:rPr>
              </a:br>
              <a:endParaRPr lang="en-GB" sz="24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A C program has been written to measure energy consumption through RAPL</a:t>
              </a:r>
              <a:endParaRPr lang="en-GB" sz="2200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C0E79-038E-4111-8473-BAA7F58DFD07}"/>
              </a:ext>
            </a:extLst>
          </p:cNvPr>
          <p:cNvGrpSpPr/>
          <p:nvPr/>
        </p:nvGrpSpPr>
        <p:grpSpPr>
          <a:xfrm>
            <a:off x="14404748" y="3478820"/>
            <a:ext cx="5490000" cy="6205832"/>
            <a:chOff x="7562850" y="3478820"/>
            <a:chExt cx="5490000" cy="62058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C576B2-FD9E-4A70-BC1C-BEA8703142CD}"/>
                </a:ext>
              </a:extLst>
            </p:cNvPr>
            <p:cNvSpPr txBox="1"/>
            <p:nvPr/>
          </p:nvSpPr>
          <p:spPr>
            <a:xfrm>
              <a:off x="7562850" y="3478820"/>
              <a:ext cx="5490000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Iterative Compilation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0FE71E-E20A-4B87-A0A2-86801D9AF337}"/>
                </a:ext>
              </a:extLst>
            </p:cNvPr>
            <p:cNvSpPr txBox="1"/>
            <p:nvPr/>
          </p:nvSpPr>
          <p:spPr>
            <a:xfrm>
              <a:off x="7562850" y="4126912"/>
              <a:ext cx="5489972" cy="5557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The iterative compilation algorithm </a:t>
              </a:r>
              <a:r>
                <a:rPr lang="en-GB" sz="2400" b="1" dirty="0">
                  <a:latin typeface="Montserrat" panose="00000500000000000000" pitchFamily="2" charset="0"/>
                </a:rPr>
                <a:t>Combined Elimination</a:t>
              </a:r>
              <a:r>
                <a:rPr lang="en-GB" sz="2400" dirty="0">
                  <a:latin typeface="Montserrat" panose="00000500000000000000" pitchFamily="2" charset="0"/>
                </a:rPr>
                <a:t> [2] is used to search the compiler optimisation space</a:t>
              </a:r>
              <a:br>
                <a:rPr lang="en-GB" sz="2400" dirty="0">
                  <a:latin typeface="Montserrat" panose="00000500000000000000" pitchFamily="2" charset="0"/>
                </a:rPr>
              </a:br>
              <a:endParaRPr lang="en-GB" sz="24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Explores the how compiler optimisations affect energy, and time</a:t>
              </a:r>
              <a:br>
                <a:rPr lang="en-GB" sz="2400" dirty="0">
                  <a:latin typeface="Montserrat" panose="00000500000000000000" pitchFamily="2" charset="0"/>
                </a:rPr>
              </a:br>
              <a:endParaRPr lang="en-GB" sz="24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Provides training data for machine learning techniques.</a:t>
              </a:r>
            </a:p>
            <a:p>
              <a:pPr>
                <a:lnSpc>
                  <a:spcPct val="125000"/>
                </a:lnSpc>
              </a:pPr>
              <a:endParaRPr lang="en-GB" sz="2200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E355220-0461-42E2-81F4-C0A5825888F3}"/>
              </a:ext>
            </a:extLst>
          </p:cNvPr>
          <p:cNvSpPr txBox="1"/>
          <p:nvPr/>
        </p:nvSpPr>
        <p:spPr>
          <a:xfrm>
            <a:off x="453627" y="25756407"/>
            <a:ext cx="19080955" cy="221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GB" dirty="0">
                <a:latin typeface="Montserrat" panose="00000500000000000000" pitchFamily="2" charset="0"/>
              </a:rPr>
              <a:t>[1]  Z. Pan and R. </a:t>
            </a:r>
            <a:r>
              <a:rPr lang="en-GB" dirty="0" err="1">
                <a:latin typeface="Montserrat" panose="00000500000000000000" pitchFamily="2" charset="0"/>
              </a:rPr>
              <a:t>Eigenmann</a:t>
            </a:r>
            <a:r>
              <a:rPr lang="en-GB" dirty="0">
                <a:latin typeface="Montserrat" panose="00000500000000000000" pitchFamily="2" charset="0"/>
              </a:rPr>
              <a:t>, “Fast and Effective Orchestration of Compiler Optimizations for Automatic Performance Tuning,” in Proceedings of the International Symposium on Code Generation and Optimization, ser. CGO ’06. New York, USA: IEEE Computer Society, 2006, pp. 319–332.</a:t>
            </a:r>
          </a:p>
          <a:p>
            <a:pPr>
              <a:lnSpc>
                <a:spcPct val="125000"/>
              </a:lnSpc>
            </a:pPr>
            <a:r>
              <a:rPr lang="en-GB" dirty="0">
                <a:latin typeface="Montserrat" panose="00000500000000000000" pitchFamily="2" charset="0"/>
              </a:rPr>
              <a:t>[1]  G. </a:t>
            </a:r>
            <a:r>
              <a:rPr lang="en-GB" dirty="0" err="1">
                <a:latin typeface="Montserrat" panose="00000500000000000000" pitchFamily="2" charset="0"/>
              </a:rPr>
              <a:t>Fursin</a:t>
            </a:r>
            <a:r>
              <a:rPr lang="en-GB" dirty="0">
                <a:latin typeface="Montserrat" panose="00000500000000000000" pitchFamily="2" charset="0"/>
              </a:rPr>
              <a:t>, </a:t>
            </a:r>
            <a:r>
              <a:rPr lang="en-GB" dirty="0" err="1">
                <a:latin typeface="Montserrat" panose="00000500000000000000" pitchFamily="2" charset="0"/>
              </a:rPr>
              <a:t>Kashnikov</a:t>
            </a:r>
            <a:r>
              <a:rPr lang="en-GB" dirty="0">
                <a:latin typeface="Montserrat" panose="00000500000000000000" pitchFamily="2" charset="0"/>
              </a:rPr>
              <a:t>, Y., and A. </a:t>
            </a:r>
            <a:r>
              <a:rPr lang="en-GB" dirty="0" err="1">
                <a:latin typeface="Montserrat" panose="00000500000000000000" pitchFamily="2" charset="0"/>
              </a:rPr>
              <a:t>Memon</a:t>
            </a:r>
            <a:r>
              <a:rPr lang="en-GB" dirty="0">
                <a:latin typeface="Montserrat" panose="00000500000000000000" pitchFamily="2" charset="0"/>
              </a:rPr>
              <a:t>, “Milepost GCC: Machine Learning Enabled Self-tuning Compiler,” Int J Parallel Prog, vol. 39, no. 3, pp. 296–327, 2011.</a:t>
            </a:r>
          </a:p>
          <a:p>
            <a:pPr>
              <a:lnSpc>
                <a:spcPct val="125000"/>
              </a:lnSpc>
            </a:pPr>
            <a:r>
              <a:rPr lang="en-GB" dirty="0">
                <a:latin typeface="Montserrat" panose="00000500000000000000" pitchFamily="2" charset="0"/>
              </a:rPr>
              <a:t>[2]  K. </a:t>
            </a:r>
            <a:r>
              <a:rPr lang="en-GB" dirty="0" err="1">
                <a:latin typeface="Montserrat" panose="00000500000000000000" pitchFamily="2" charset="0"/>
              </a:rPr>
              <a:t>Asanovic</a:t>
            </a:r>
            <a:r>
              <a:rPr lang="en-GB" dirty="0">
                <a:latin typeface="Montserrat" panose="00000500000000000000" pitchFamily="2" charset="0"/>
              </a:rPr>
              <a:t> et. Al. “The Landscape of Parallel Computing Research: A View from Berkeley,” Electrical Engineering and Computer Sciences, University of California at Berkeley, Technical Report UCB/EECS-2006-183, Dec. 2006. </a:t>
            </a:r>
          </a:p>
          <a:p>
            <a:pPr>
              <a:lnSpc>
                <a:spcPct val="125000"/>
              </a:lnSpc>
            </a:pPr>
            <a:endParaRPr lang="en-GB" sz="2200" dirty="0">
              <a:latin typeface="Montserrat" panose="000005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1CACF7-4515-49C7-A470-EA0E9E33F26E}"/>
              </a:ext>
            </a:extLst>
          </p:cNvPr>
          <p:cNvGrpSpPr/>
          <p:nvPr/>
        </p:nvGrpSpPr>
        <p:grpSpPr>
          <a:xfrm>
            <a:off x="14431566" y="9245395"/>
            <a:ext cx="5490000" cy="4393817"/>
            <a:chOff x="14538098" y="3463128"/>
            <a:chExt cx="5490000" cy="43938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42FF15-B0AA-4D29-9213-D91C2E19909C}"/>
                </a:ext>
              </a:extLst>
            </p:cNvPr>
            <p:cNvSpPr txBox="1"/>
            <p:nvPr/>
          </p:nvSpPr>
          <p:spPr>
            <a:xfrm>
              <a:off x="14538098" y="3463128"/>
              <a:ext cx="5490000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Machine Learning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624357-620E-4395-A722-CFCCD05ACA7A}"/>
                </a:ext>
              </a:extLst>
            </p:cNvPr>
            <p:cNvSpPr txBox="1"/>
            <p:nvPr/>
          </p:nvSpPr>
          <p:spPr>
            <a:xfrm>
              <a:off x="14538126" y="4110663"/>
              <a:ext cx="5489972" cy="374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This project will use the </a:t>
              </a:r>
              <a:r>
                <a:rPr lang="en-GB" sz="2400" b="1" dirty="0">
                  <a:latin typeface="Montserrat" panose="00000500000000000000" pitchFamily="2" charset="0"/>
                </a:rPr>
                <a:t>1-Neaest-Neigbour</a:t>
              </a:r>
              <a:r>
                <a:rPr lang="en-GB" sz="2400" dirty="0">
                  <a:latin typeface="Montserrat" panose="00000500000000000000" pitchFamily="2" charset="0"/>
                </a:rPr>
                <a:t> (1NN) technique used in the Milepost study [1] </a:t>
              </a:r>
              <a:br>
                <a:rPr lang="en-GB" sz="2400" dirty="0">
                  <a:latin typeface="Montserrat" panose="00000500000000000000" pitchFamily="2" charset="0"/>
                </a:rPr>
              </a:br>
              <a:endParaRPr lang="en-GB" sz="24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This project will explore a new feature using the </a:t>
              </a:r>
              <a:r>
                <a:rPr lang="en-GB" sz="2400" b="1" dirty="0">
                  <a:latin typeface="Montserrat" panose="00000500000000000000" pitchFamily="2" charset="0"/>
                </a:rPr>
                <a:t>Seven Dwarfs </a:t>
              </a:r>
              <a:r>
                <a:rPr lang="en-GB" sz="2400" dirty="0">
                  <a:latin typeface="Montserrat" panose="00000500000000000000" pitchFamily="2" charset="0"/>
                </a:rPr>
                <a:t>classification system [3].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3DF847B-848E-48C8-A730-5618981B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2199"/>
            <a:ext cx="7048500" cy="203835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7FC04AE-8502-494A-A8AB-F253B4B136EF}"/>
              </a:ext>
            </a:extLst>
          </p:cNvPr>
          <p:cNvGrpSpPr/>
          <p:nvPr/>
        </p:nvGrpSpPr>
        <p:grpSpPr>
          <a:xfrm>
            <a:off x="7442597" y="8588484"/>
            <a:ext cx="5489973" cy="4436512"/>
            <a:chOff x="453627" y="13415270"/>
            <a:chExt cx="5489973" cy="44365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5C263C-A1CE-4AEC-9C36-E468FF55A0D2}"/>
                </a:ext>
              </a:extLst>
            </p:cNvPr>
            <p:cNvSpPr txBox="1"/>
            <p:nvPr/>
          </p:nvSpPr>
          <p:spPr>
            <a:xfrm>
              <a:off x="453628" y="13415270"/>
              <a:ext cx="5489972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Benchmark Programs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47FD71-3340-4327-9298-DC2CE48B48EE}"/>
                </a:ext>
              </a:extLst>
            </p:cNvPr>
            <p:cNvSpPr txBox="1"/>
            <p:nvPr/>
          </p:nvSpPr>
          <p:spPr>
            <a:xfrm>
              <a:off x="453627" y="14105500"/>
              <a:ext cx="5489972" cy="374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Energy measurements are available through the Intel Running Average Power Limit (</a:t>
              </a:r>
              <a:r>
                <a:rPr lang="en-GB" sz="2400" b="1" dirty="0">
                  <a:latin typeface="Montserrat" panose="00000500000000000000" pitchFamily="2" charset="0"/>
                </a:rPr>
                <a:t>RAPL</a:t>
              </a:r>
              <a:r>
                <a:rPr lang="en-GB" sz="2400" dirty="0">
                  <a:latin typeface="Montserrat" panose="00000500000000000000" pitchFamily="2" charset="0"/>
                </a:rPr>
                <a:t>)  feature.</a:t>
              </a:r>
              <a:br>
                <a:rPr lang="en-GB" sz="2400" dirty="0">
                  <a:latin typeface="Montserrat" panose="00000500000000000000" pitchFamily="2" charset="0"/>
                </a:rPr>
              </a:br>
              <a:endParaRPr lang="en-GB" sz="24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ontserrat" panose="00000500000000000000" pitchFamily="2" charset="0"/>
                </a:rPr>
                <a:t>A C program has been written to measure energy consumption through RAPL</a:t>
              </a:r>
              <a:endParaRPr lang="en-GB" sz="220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69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271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Libre Baskerville</vt:lpstr>
      <vt:lpstr>Mongolian Baiti</vt:lpstr>
      <vt:lpstr>Monsterrat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Greasley</dc:creator>
  <cp:lastModifiedBy>David Greasley</cp:lastModifiedBy>
  <cp:revision>28</cp:revision>
  <dcterms:created xsi:type="dcterms:W3CDTF">2018-08-07T18:01:51Z</dcterms:created>
  <dcterms:modified xsi:type="dcterms:W3CDTF">2018-08-09T19:44:01Z</dcterms:modified>
</cp:coreProperties>
</file>