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078"/>
    <a:srgbClr val="C8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20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AFD8-657F-48F7-A693-8E7AF2433BCD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200150"/>
            <a:ext cx="2289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E082-B430-4C41-885C-C6C175DA9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5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5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5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7E6D-2778-4985-A783-70A96C97D3A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1DC618-3A0B-4837-92A8-9B8EE8F8F67F}"/>
              </a:ext>
            </a:extLst>
          </p:cNvPr>
          <p:cNvSpPr/>
          <p:nvPr/>
        </p:nvSpPr>
        <p:spPr>
          <a:xfrm>
            <a:off x="0" y="1"/>
            <a:ext cx="21383625" cy="2830628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en-GB" sz="8500" b="1" dirty="0">
              <a:latin typeface="Monst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3CE2D-764E-4A79-9CDB-500157CCE534}"/>
              </a:ext>
            </a:extLst>
          </p:cNvPr>
          <p:cNvSpPr txBox="1"/>
          <p:nvPr/>
        </p:nvSpPr>
        <p:spPr>
          <a:xfrm>
            <a:off x="-139303" y="-104038"/>
            <a:ext cx="13487400" cy="289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GB" sz="5000" b="1" dirty="0">
                <a:solidFill>
                  <a:schemeClr val="bg1"/>
                </a:solidFill>
                <a:latin typeface="Libre Baskerville" panose="02000000000000000000" pitchFamily="2" charset="0"/>
                <a:cs typeface="Mongolian Baiti" panose="03000500000000000000" pitchFamily="66" charset="0"/>
              </a:rPr>
              <a:t>Decoupling Energy Consumption and Execution Time in High Performance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4A201-7270-422E-8422-D0071F4710F8}"/>
              </a:ext>
            </a:extLst>
          </p:cNvPr>
          <p:cNvSpPr txBox="1"/>
          <p:nvPr/>
        </p:nvSpPr>
        <p:spPr>
          <a:xfrm>
            <a:off x="-22341" y="29644270"/>
            <a:ext cx="10691812" cy="630942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David Greasley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075FD-1DE9-4A1D-8E8A-0D7A39194188}"/>
              </a:ext>
            </a:extLst>
          </p:cNvPr>
          <p:cNvSpPr txBox="1"/>
          <p:nvPr/>
        </p:nvSpPr>
        <p:spPr>
          <a:xfrm>
            <a:off x="10477500" y="29644270"/>
            <a:ext cx="10906125" cy="630942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35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Supervisor: </a:t>
            </a:r>
            <a:r>
              <a:rPr lang="en-GB" sz="3500" b="1" dirty="0" err="1">
                <a:solidFill>
                  <a:schemeClr val="bg1"/>
                </a:solidFill>
                <a:latin typeface="Libre Baskerville" panose="02000000000000000000" pitchFamily="2" charset="0"/>
              </a:rPr>
              <a:t>Dr.</a:t>
            </a:r>
            <a:r>
              <a:rPr lang="en-GB" sz="35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 Oliver Ray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C82FD7-5C79-48AA-B1EA-75C5E4829448}"/>
              </a:ext>
            </a:extLst>
          </p:cNvPr>
          <p:cNvGrpSpPr/>
          <p:nvPr/>
        </p:nvGrpSpPr>
        <p:grpSpPr>
          <a:xfrm>
            <a:off x="1105678" y="3426733"/>
            <a:ext cx="5489972" cy="11258372"/>
            <a:chOff x="453628" y="3478820"/>
            <a:chExt cx="5489972" cy="112583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929E9-2756-4086-9315-2322F8886C6F}"/>
                </a:ext>
              </a:extLst>
            </p:cNvPr>
            <p:cNvSpPr txBox="1"/>
            <p:nvPr/>
          </p:nvSpPr>
          <p:spPr>
            <a:xfrm>
              <a:off x="453628" y="3478820"/>
              <a:ext cx="5489972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Overview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5FEC33-2CA9-4B25-90D1-D08C8DEA863E}"/>
                </a:ext>
              </a:extLst>
            </p:cNvPr>
            <p:cNvSpPr txBox="1"/>
            <p:nvPr/>
          </p:nvSpPr>
          <p:spPr>
            <a:xfrm>
              <a:off x="453628" y="4064270"/>
              <a:ext cx="5489972" cy="10672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Supercomputers use an enormous amount of </a:t>
              </a:r>
              <a:r>
                <a:rPr lang="en-GB" sz="2300" b="1" dirty="0">
                  <a:latin typeface="Montserrat" panose="00000500000000000000" pitchFamily="2" charset="0"/>
                </a:rPr>
                <a:t>energy</a:t>
              </a:r>
              <a:r>
                <a:rPr lang="en-GB" sz="2300" dirty="0">
                  <a:latin typeface="Montserrat" panose="00000500000000000000" pitchFamily="2" charset="0"/>
                </a:rPr>
                <a:t> which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is expensive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has an environmental impact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is a limiting factor in scaling of HPC systems. 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The aim of this project is to </a:t>
              </a:r>
              <a:r>
                <a:rPr lang="en-GB" sz="2300" b="1" dirty="0">
                  <a:latin typeface="Montserrat" panose="00000500000000000000" pitchFamily="2" charset="0"/>
                </a:rPr>
                <a:t>reduce energy consumption </a:t>
              </a:r>
              <a:r>
                <a:rPr lang="en-GB" sz="2300" dirty="0">
                  <a:latin typeface="Montserrat" panose="00000500000000000000" pitchFamily="2" charset="0"/>
                </a:rPr>
                <a:t>in multi-threaded, HPC programs using </a:t>
              </a:r>
              <a:r>
                <a:rPr lang="en-GB" sz="2300" b="1" dirty="0">
                  <a:latin typeface="Montserrat" panose="00000500000000000000" pitchFamily="2" charset="0"/>
                </a:rPr>
                <a:t>compiler optimisations.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The project focuses on the </a:t>
              </a:r>
              <a:r>
                <a:rPr lang="en-GB" sz="2300" b="1" dirty="0">
                  <a:latin typeface="Montserrat" panose="00000500000000000000" pitchFamily="2" charset="0"/>
                </a:rPr>
                <a:t>GCC compiler</a:t>
              </a:r>
              <a:r>
                <a:rPr lang="en-GB" sz="2300" dirty="0">
                  <a:latin typeface="Montserrat" panose="00000500000000000000" pitchFamily="2" charset="0"/>
                </a:rPr>
                <a:t> and follows the method of the </a:t>
              </a:r>
              <a:r>
                <a:rPr lang="en-GB" sz="2300" b="1" dirty="0">
                  <a:latin typeface="Montserrat" panose="00000500000000000000" pitchFamily="2" charset="0"/>
                </a:rPr>
                <a:t>Milepost</a:t>
              </a:r>
              <a:r>
                <a:rPr lang="en-GB" sz="2300" dirty="0">
                  <a:latin typeface="Montserrat" panose="00000500000000000000" pitchFamily="2" charset="0"/>
                </a:rPr>
                <a:t> study [1] but focussing on energy consumption not just execution time. 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b="1" dirty="0">
                  <a:latin typeface="Montserrat" panose="00000500000000000000" pitchFamily="2" charset="0"/>
                </a:rPr>
                <a:t>Hypothesis</a:t>
              </a:r>
              <a:r>
                <a:rPr lang="en-GB" sz="2300" dirty="0">
                  <a:latin typeface="Montserrat" panose="00000500000000000000" pitchFamily="2" charset="0"/>
                </a:rPr>
                <a:t>: optimising for energy consumption will yield greater reductions than optimising for execution time.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2E4B2A-490F-4400-8233-23D54C693612}"/>
              </a:ext>
            </a:extLst>
          </p:cNvPr>
          <p:cNvGrpSpPr/>
          <p:nvPr/>
        </p:nvGrpSpPr>
        <p:grpSpPr>
          <a:xfrm>
            <a:off x="948927" y="26764935"/>
            <a:ext cx="19441090" cy="2821896"/>
            <a:chOff x="453627" y="25066177"/>
            <a:chExt cx="19080956" cy="29942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190EE3-34CF-4313-A41A-0BBA811BB74E}"/>
                </a:ext>
              </a:extLst>
            </p:cNvPr>
            <p:cNvSpPr txBox="1"/>
            <p:nvPr/>
          </p:nvSpPr>
          <p:spPr>
            <a:xfrm>
              <a:off x="453627" y="25066177"/>
              <a:ext cx="19080956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References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355220-0461-42E2-81F4-C0A5825888F3}"/>
                </a:ext>
              </a:extLst>
            </p:cNvPr>
            <p:cNvSpPr txBox="1"/>
            <p:nvPr/>
          </p:nvSpPr>
          <p:spPr>
            <a:xfrm>
              <a:off x="453627" y="25655333"/>
              <a:ext cx="19080955" cy="2405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latin typeface="Montserrat" panose="00000500000000000000" pitchFamily="2" charset="0"/>
                </a:rPr>
                <a:t>[1]  G. </a:t>
              </a:r>
              <a:r>
                <a:rPr lang="en-GB" sz="1600" dirty="0" err="1">
                  <a:latin typeface="Montserrat" panose="00000500000000000000" pitchFamily="2" charset="0"/>
                </a:rPr>
                <a:t>Fursin</a:t>
              </a:r>
              <a:r>
                <a:rPr lang="en-GB" sz="1600" dirty="0">
                  <a:latin typeface="Montserrat" panose="00000500000000000000" pitchFamily="2" charset="0"/>
                </a:rPr>
                <a:t>, </a:t>
              </a:r>
              <a:r>
                <a:rPr lang="en-GB" sz="1600" dirty="0" err="1">
                  <a:latin typeface="Montserrat" panose="00000500000000000000" pitchFamily="2" charset="0"/>
                </a:rPr>
                <a:t>Kashnikov</a:t>
              </a:r>
              <a:r>
                <a:rPr lang="en-GB" sz="1600" dirty="0">
                  <a:latin typeface="Montserrat" panose="00000500000000000000" pitchFamily="2" charset="0"/>
                </a:rPr>
                <a:t>, Y., and A. </a:t>
              </a:r>
              <a:r>
                <a:rPr lang="en-GB" sz="1600" dirty="0" err="1">
                  <a:latin typeface="Montserrat" panose="00000500000000000000" pitchFamily="2" charset="0"/>
                </a:rPr>
                <a:t>Memon</a:t>
              </a:r>
              <a:r>
                <a:rPr lang="en-GB" sz="1600" dirty="0">
                  <a:latin typeface="Montserrat" panose="00000500000000000000" pitchFamily="2" charset="0"/>
                </a:rPr>
                <a:t>, “Milepost GCC: Machine Learning Enabled Self-tuning Compiler,” Int J Parallel Prog, vol. 39, no. 3, pp. 296–327, 2011.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latin typeface="Montserrat" panose="00000500000000000000" pitchFamily="2" charset="0"/>
                </a:rPr>
                <a:t>[2]  Z. Pan and R. </a:t>
              </a:r>
              <a:r>
                <a:rPr lang="en-GB" sz="1600" dirty="0" err="1">
                  <a:latin typeface="Montserrat" panose="00000500000000000000" pitchFamily="2" charset="0"/>
                </a:rPr>
                <a:t>Eigenmann</a:t>
              </a:r>
              <a:r>
                <a:rPr lang="en-GB" sz="1600" dirty="0">
                  <a:latin typeface="Montserrat" panose="00000500000000000000" pitchFamily="2" charset="0"/>
                </a:rPr>
                <a:t>, “Fast and Effective Orchestration of Compiler Optimizations for Automatic Performance Tuning,” in Proceedings of the International Symposium on Code Generation and Optimization, ser. CGO ’06. New York, USA: IEEE Computer Society, 2006, pp. 319–332.</a:t>
              </a:r>
              <a:br>
                <a:rPr lang="en-GB" sz="1600" dirty="0">
                  <a:latin typeface="Montserrat" panose="00000500000000000000" pitchFamily="2" charset="0"/>
                </a:rPr>
              </a:br>
              <a:r>
                <a:rPr lang="en-GB" sz="1600" dirty="0">
                  <a:latin typeface="Montserrat" panose="00000500000000000000" pitchFamily="2" charset="0"/>
                </a:rPr>
                <a:t>[3] J. Pallister, S. Hollis, and J. Bennett, “Identifying Compiler Options to Minimise Energy Consumption for Embedded Platforms,” The Computer Journal, vol. 58, no. 1, 2013.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latin typeface="Montserrat" panose="00000500000000000000" pitchFamily="2" charset="0"/>
                </a:rPr>
                <a:t>[4]  K. </a:t>
              </a:r>
              <a:r>
                <a:rPr lang="en-GB" sz="1600" dirty="0" err="1">
                  <a:latin typeface="Montserrat" panose="00000500000000000000" pitchFamily="2" charset="0"/>
                </a:rPr>
                <a:t>Asanovic</a:t>
              </a:r>
              <a:r>
                <a:rPr lang="en-GB" sz="1600" dirty="0">
                  <a:latin typeface="Montserrat" panose="00000500000000000000" pitchFamily="2" charset="0"/>
                </a:rPr>
                <a:t> et. Al. “The Landscape of Parallel Computing Research: A View from Berkeley,” Electrical Engineering and Computer Sciences, University of California at Berkeley, Technical Report UCB/EECS-2006-183, Dec. 2006.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C092C-57A1-4AB4-8A63-BF508C7B6654}"/>
              </a:ext>
            </a:extLst>
          </p:cNvPr>
          <p:cNvGrpSpPr/>
          <p:nvPr/>
        </p:nvGrpSpPr>
        <p:grpSpPr>
          <a:xfrm>
            <a:off x="14063662" y="0"/>
            <a:ext cx="7169349" cy="2630711"/>
            <a:chOff x="76200" y="89192"/>
            <a:chExt cx="7169349" cy="26307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353EC0-7E56-4F56-B484-95CC57E1189A}"/>
                </a:ext>
              </a:extLst>
            </p:cNvPr>
            <p:cNvSpPr txBox="1"/>
            <p:nvPr/>
          </p:nvSpPr>
          <p:spPr>
            <a:xfrm>
              <a:off x="76200" y="2082100"/>
              <a:ext cx="7048500" cy="63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Department of Computer Science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CDBFABF-4989-4F68-AE45-9646AB701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048" y="89192"/>
              <a:ext cx="7048501" cy="203734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854DBA-748B-4B08-A6ED-C9302FDDD6F4}"/>
              </a:ext>
            </a:extLst>
          </p:cNvPr>
          <p:cNvGrpSpPr/>
          <p:nvPr/>
        </p:nvGrpSpPr>
        <p:grpSpPr>
          <a:xfrm>
            <a:off x="14818750" y="3430986"/>
            <a:ext cx="5571252" cy="11567317"/>
            <a:chOff x="7361318" y="8588484"/>
            <a:chExt cx="5571252" cy="1156731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8312505-1087-4628-8C08-E2D676CB7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174" y="12431198"/>
              <a:ext cx="5485395" cy="3802843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C04AE-8502-494A-A8AB-F253B4B136EF}"/>
                </a:ext>
              </a:extLst>
            </p:cNvPr>
            <p:cNvGrpSpPr/>
            <p:nvPr/>
          </p:nvGrpSpPr>
          <p:grpSpPr>
            <a:xfrm>
              <a:off x="7442597" y="8588484"/>
              <a:ext cx="5489973" cy="3841862"/>
              <a:chOff x="453627" y="13415270"/>
              <a:chExt cx="5489973" cy="384186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5C263C-A1CE-4AEC-9C36-E468FF55A0D2}"/>
                  </a:ext>
                </a:extLst>
              </p:cNvPr>
              <p:cNvSpPr txBox="1"/>
              <p:nvPr/>
            </p:nvSpPr>
            <p:spPr>
              <a:xfrm>
                <a:off x="453628" y="13415270"/>
                <a:ext cx="5489972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Benchmark Programs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47FD71-3340-4327-9298-DC2CE48B48EE}"/>
                  </a:ext>
                </a:extLst>
              </p:cNvPr>
              <p:cNvSpPr txBox="1"/>
              <p:nvPr/>
            </p:nvSpPr>
            <p:spPr>
              <a:xfrm>
                <a:off x="453627" y="14105500"/>
                <a:ext cx="5489972" cy="315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Using </a:t>
                </a:r>
                <a:r>
                  <a:rPr lang="en-GB" sz="2300" b="1" dirty="0">
                    <a:latin typeface="Montserrat" panose="00000500000000000000" pitchFamily="2" charset="0"/>
                  </a:rPr>
                  <a:t>OpenMP</a:t>
                </a:r>
                <a:r>
                  <a:rPr lang="en-GB" sz="2300" dirty="0">
                    <a:latin typeface="Montserrat" panose="00000500000000000000" pitchFamily="2" charset="0"/>
                  </a:rPr>
                  <a:t> benchmark suites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NAS Parallel Benchmarks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SPEC OMP2012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Subset of benchmarks chosen based on </a:t>
                </a:r>
                <a:r>
                  <a:rPr lang="en-GB" sz="2300" b="1" dirty="0">
                    <a:latin typeface="Montserrat" panose="00000500000000000000" pitchFamily="2" charset="0"/>
                  </a:rPr>
                  <a:t>stability</a:t>
                </a:r>
                <a:r>
                  <a:rPr lang="en-GB" sz="2300" dirty="0">
                    <a:latin typeface="Montserrat" panose="00000500000000000000" pitchFamily="2" charset="0"/>
                  </a:rPr>
                  <a:t> of runtime and energy: </a:t>
                </a: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7E356E-1B0D-4827-8BCD-96047BA9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1318" y="16366459"/>
              <a:ext cx="5520444" cy="378934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15EB70-DCD1-4505-80BD-1FFB9F5AB8D2}"/>
              </a:ext>
            </a:extLst>
          </p:cNvPr>
          <p:cNvGrpSpPr/>
          <p:nvPr/>
        </p:nvGrpSpPr>
        <p:grpSpPr>
          <a:xfrm>
            <a:off x="8097165" y="15133230"/>
            <a:ext cx="5489972" cy="11201850"/>
            <a:chOff x="8101742" y="15010670"/>
            <a:chExt cx="5489972" cy="112018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518FC-D32D-4ECA-95AF-2A6894967AC1}"/>
                </a:ext>
              </a:extLst>
            </p:cNvPr>
            <p:cNvGrpSpPr/>
            <p:nvPr/>
          </p:nvGrpSpPr>
          <p:grpSpPr>
            <a:xfrm>
              <a:off x="8101742" y="15010670"/>
              <a:ext cx="5489972" cy="6977162"/>
              <a:chOff x="453627" y="13376972"/>
              <a:chExt cx="5489972" cy="697716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117C86-D10D-48C9-A27A-BF1715A17C64}"/>
                  </a:ext>
                </a:extLst>
              </p:cNvPr>
              <p:cNvSpPr txBox="1"/>
              <p:nvPr/>
            </p:nvSpPr>
            <p:spPr>
              <a:xfrm>
                <a:off x="453627" y="13376972"/>
                <a:ext cx="5485396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Energy vs Time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A80BBC-ACC8-4759-9FD8-E3E8CB8525E5}"/>
                  </a:ext>
                </a:extLst>
              </p:cNvPr>
              <p:cNvSpPr txBox="1"/>
              <p:nvPr/>
            </p:nvSpPr>
            <p:spPr>
              <a:xfrm>
                <a:off x="453627" y="14105500"/>
                <a:ext cx="5489972" cy="624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Energy vs Time relationship currently unknown in multi-threaded applications.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Previous work has shown strong linear correlation in single threaded applications [3].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Results of this project indicate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a linear correlation between energy and time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energy reduction not always equal to time reduction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A8304D-287D-4F45-9448-621431C2A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742" y="22446428"/>
              <a:ext cx="5250932" cy="376609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B0C96D-F18D-40C0-9031-4E2DF15BAF32}"/>
              </a:ext>
            </a:extLst>
          </p:cNvPr>
          <p:cNvGrpSpPr/>
          <p:nvPr/>
        </p:nvGrpSpPr>
        <p:grpSpPr>
          <a:xfrm>
            <a:off x="1105678" y="15128009"/>
            <a:ext cx="5485409" cy="11437473"/>
            <a:chOff x="14845201" y="3431593"/>
            <a:chExt cx="5583347" cy="114374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8CC0E79-038E-4111-8473-BAA7F58DFD07}"/>
                </a:ext>
              </a:extLst>
            </p:cNvPr>
            <p:cNvGrpSpPr/>
            <p:nvPr/>
          </p:nvGrpSpPr>
          <p:grpSpPr>
            <a:xfrm>
              <a:off x="14900043" y="3431593"/>
              <a:ext cx="5528505" cy="7781583"/>
              <a:chOff x="7562849" y="3478820"/>
              <a:chExt cx="5528505" cy="778158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576B2-FD9E-4A70-BC1C-BEA8703142CD}"/>
                  </a:ext>
                </a:extLst>
              </p:cNvPr>
              <p:cNvSpPr txBox="1"/>
              <p:nvPr/>
            </p:nvSpPr>
            <p:spPr>
              <a:xfrm>
                <a:off x="7562849" y="3478820"/>
                <a:ext cx="5528505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Iterative Compilation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FE71E-E20A-4B87-A0A2-86801D9AF337}"/>
                  </a:ext>
                </a:extLst>
              </p:cNvPr>
              <p:cNvSpPr txBox="1"/>
              <p:nvPr/>
            </p:nvSpPr>
            <p:spPr>
              <a:xfrm>
                <a:off x="7562850" y="4126912"/>
                <a:ext cx="5489972" cy="713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Iterative compilation algorithm </a:t>
                </a:r>
                <a:r>
                  <a:rPr lang="en-GB" sz="2300" b="1" dirty="0">
                    <a:latin typeface="Montserrat" panose="00000500000000000000" pitchFamily="2" charset="0"/>
                  </a:rPr>
                  <a:t>Combined Elimination</a:t>
                </a:r>
                <a:r>
                  <a:rPr lang="en-GB" sz="2300" dirty="0">
                    <a:latin typeface="Montserrat" panose="00000500000000000000" pitchFamily="2" charset="0"/>
                  </a:rPr>
                  <a:t> [2] used to search compiler optimisation space.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Space is very large (195 optimisations in GCC 7.2). Cannot exhaustively search.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Explores the how compiler optimisations affect energy and time.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Provides training data for machine learning techniques.</a:t>
                </a:r>
              </a:p>
              <a:p>
                <a:pPr>
                  <a:lnSpc>
                    <a:spcPct val="125000"/>
                  </a:lnSpc>
                </a:pPr>
                <a:endParaRPr lang="en-GB" sz="2300" dirty="0">
                  <a:latin typeface="Montserrat" panose="00000500000000000000" pitchFamily="2" charset="0"/>
                </a:endParaRPr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C8B877F-402B-4A57-AFEB-B297F40E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5201" y="11058590"/>
              <a:ext cx="5551228" cy="3810476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97DFA0-5320-4A8C-9F64-0D7E66B2BB95}"/>
              </a:ext>
            </a:extLst>
          </p:cNvPr>
          <p:cNvGrpSpPr/>
          <p:nvPr/>
        </p:nvGrpSpPr>
        <p:grpSpPr>
          <a:xfrm>
            <a:off x="14900029" y="15159424"/>
            <a:ext cx="5490015" cy="11405593"/>
            <a:chOff x="14900029" y="15010356"/>
            <a:chExt cx="5490015" cy="1140559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B1CACF7-4515-49C7-A470-EA0E9E33F26E}"/>
                </a:ext>
              </a:extLst>
            </p:cNvPr>
            <p:cNvGrpSpPr/>
            <p:nvPr/>
          </p:nvGrpSpPr>
          <p:grpSpPr>
            <a:xfrm>
              <a:off x="14900029" y="15010356"/>
              <a:ext cx="5490015" cy="6856696"/>
              <a:chOff x="14538083" y="3502601"/>
              <a:chExt cx="5490015" cy="68566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42FF15-B0AA-4D29-9213-D91C2E19909C}"/>
                  </a:ext>
                </a:extLst>
              </p:cNvPr>
              <p:cNvSpPr txBox="1"/>
              <p:nvPr/>
            </p:nvSpPr>
            <p:spPr>
              <a:xfrm>
                <a:off x="14538083" y="3502601"/>
                <a:ext cx="5490000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Machine Learning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624357-620E-4395-A722-CFCCD05ACA7A}"/>
                  </a:ext>
                </a:extLst>
              </p:cNvPr>
              <p:cNvSpPr txBox="1"/>
              <p:nvPr/>
            </p:nvSpPr>
            <p:spPr>
              <a:xfrm>
                <a:off x="14538126" y="4110663"/>
                <a:ext cx="5489972" cy="624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Use the </a:t>
                </a:r>
                <a:r>
                  <a:rPr lang="en-GB" sz="2300" b="1" dirty="0">
                    <a:latin typeface="Montserrat" panose="00000500000000000000" pitchFamily="2" charset="0"/>
                  </a:rPr>
                  <a:t>1-Nearest-Neigbour</a:t>
                </a:r>
                <a:r>
                  <a:rPr lang="en-GB" sz="2300" dirty="0">
                    <a:latin typeface="Montserrat" panose="00000500000000000000" pitchFamily="2" charset="0"/>
                  </a:rPr>
                  <a:t> (1NN) technique to </a:t>
                </a:r>
                <a:r>
                  <a:rPr lang="en-GB" sz="2300" b="1" dirty="0">
                    <a:latin typeface="Montserrat" panose="00000500000000000000" pitchFamily="2" charset="0"/>
                  </a:rPr>
                  <a:t>predict</a:t>
                </a:r>
                <a:r>
                  <a:rPr lang="en-GB" sz="2300" dirty="0">
                    <a:latin typeface="Montserrat" panose="00000500000000000000" pitchFamily="2" charset="0"/>
                  </a:rPr>
                  <a:t> good compiler configurations.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Use 65 features identified in Milepost study [1] extracted from source code.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Explore a new feature using the </a:t>
                </a:r>
                <a:r>
                  <a:rPr lang="en-GB" sz="2300" b="1" dirty="0">
                    <a:latin typeface="Montserrat" panose="00000500000000000000" pitchFamily="2" charset="0"/>
                  </a:rPr>
                  <a:t>Seven Dwarfs </a:t>
                </a:r>
                <a:r>
                  <a:rPr lang="en-GB" sz="2300" dirty="0">
                    <a:latin typeface="Montserrat" panose="00000500000000000000" pitchFamily="2" charset="0"/>
                  </a:rPr>
                  <a:t>classification system [4].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Benchmarks analysed for </a:t>
                </a:r>
                <a:r>
                  <a:rPr lang="en-GB" sz="2300" b="1" dirty="0">
                    <a:latin typeface="Montserrat" panose="00000500000000000000" pitchFamily="2" charset="0"/>
                  </a:rPr>
                  <a:t>suitability</a:t>
                </a:r>
                <a:r>
                  <a:rPr lang="en-GB" sz="2300" dirty="0">
                    <a:latin typeface="Montserrat" panose="00000500000000000000" pitchFamily="2" charset="0"/>
                  </a:rPr>
                  <a:t> to use in 1-NN:</a:t>
                </a:r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627F5F0-559F-4119-8E7A-44E027E4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5430" y="22284658"/>
              <a:ext cx="5444549" cy="41312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F77D2-9BAF-4C0D-8784-38F12B67EAFA}"/>
              </a:ext>
            </a:extLst>
          </p:cNvPr>
          <p:cNvGrpSpPr/>
          <p:nvPr/>
        </p:nvGrpSpPr>
        <p:grpSpPr>
          <a:xfrm>
            <a:off x="8097165" y="3426733"/>
            <a:ext cx="5489973" cy="11554855"/>
            <a:chOff x="1105678" y="15473800"/>
            <a:chExt cx="5489973" cy="1155485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51C2698-8797-4AD7-BC4C-1C45E575DB09}"/>
                </a:ext>
              </a:extLst>
            </p:cNvPr>
            <p:cNvGrpSpPr/>
            <p:nvPr/>
          </p:nvGrpSpPr>
          <p:grpSpPr>
            <a:xfrm>
              <a:off x="1105678" y="15473800"/>
              <a:ext cx="5489973" cy="7412848"/>
              <a:chOff x="1105677" y="15010356"/>
              <a:chExt cx="5489973" cy="74128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583889-AC97-4BEC-AC3F-F44E37930580}"/>
                  </a:ext>
                </a:extLst>
              </p:cNvPr>
              <p:cNvSpPr txBox="1"/>
              <p:nvPr/>
            </p:nvSpPr>
            <p:spPr>
              <a:xfrm>
                <a:off x="1105678" y="15732142"/>
                <a:ext cx="5489972" cy="6691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Energy measurements available through the Intel Running Average Power Limit (</a:t>
                </a:r>
                <a:r>
                  <a:rPr lang="en-GB" sz="2300" b="1" dirty="0">
                    <a:latin typeface="Montserrat" panose="00000500000000000000" pitchFamily="2" charset="0"/>
                  </a:rPr>
                  <a:t>RAPL</a:t>
                </a:r>
                <a:r>
                  <a:rPr lang="en-GB" sz="2300" dirty="0">
                    <a:latin typeface="Montserrat" panose="00000500000000000000" pitchFamily="2" charset="0"/>
                  </a:rPr>
                  <a:t>)  feature.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Measures processor package and DRAM energy consumption.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Energy monitoring tool written in C.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Multiple versions of monitoring tool developed and tested for </a:t>
                </a:r>
                <a:r>
                  <a:rPr lang="en-GB" sz="2300" b="1" dirty="0">
                    <a:latin typeface="Montserrat" panose="00000500000000000000" pitchFamily="2" charset="0"/>
                  </a:rPr>
                  <a:t>stability</a:t>
                </a:r>
                <a:r>
                  <a:rPr lang="en-GB" sz="2300" dirty="0">
                    <a:latin typeface="Montserrat" panose="00000500000000000000" pitchFamily="2" charset="0"/>
                  </a:rPr>
                  <a:t>: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FAD6EDA-81D5-42A1-B56C-0ED7E7C7735A}"/>
                  </a:ext>
                </a:extLst>
              </p:cNvPr>
              <p:cNvSpPr txBox="1"/>
              <p:nvPr/>
            </p:nvSpPr>
            <p:spPr>
              <a:xfrm>
                <a:off x="1105677" y="15010356"/>
                <a:ext cx="5485396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Energy Measurements</a:t>
                </a:r>
              </a:p>
            </p:txBody>
          </p: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1D883EF1-C965-449E-80DF-ED24D5D49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252" y="23053207"/>
              <a:ext cx="5277984" cy="3975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69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5898</TotalTime>
  <Words>234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Libre Baskerville</vt:lpstr>
      <vt:lpstr>Mongolian Baiti</vt:lpstr>
      <vt:lpstr>Monsterrat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Greasley</dc:creator>
  <cp:lastModifiedBy>David Greasley</cp:lastModifiedBy>
  <cp:revision>57</cp:revision>
  <dcterms:created xsi:type="dcterms:W3CDTF">2018-08-07T18:01:51Z</dcterms:created>
  <dcterms:modified xsi:type="dcterms:W3CDTF">2018-08-14T17:37:43Z</dcterms:modified>
</cp:coreProperties>
</file>