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  <p:sldMasterId id="2147483713" r:id="rId2"/>
  </p:sldMasterIdLst>
  <p:notesMasterIdLst>
    <p:notesMasterId r:id="rId20"/>
  </p:notesMasterIdLst>
  <p:sldIdLst>
    <p:sldId id="375" r:id="rId3"/>
    <p:sldId id="882" r:id="rId4"/>
    <p:sldId id="883" r:id="rId5"/>
    <p:sldId id="881" r:id="rId6"/>
    <p:sldId id="863" r:id="rId7"/>
    <p:sldId id="865" r:id="rId8"/>
    <p:sldId id="869" r:id="rId9"/>
    <p:sldId id="844" r:id="rId10"/>
    <p:sldId id="845" r:id="rId11"/>
    <p:sldId id="846" r:id="rId12"/>
    <p:sldId id="866" r:id="rId13"/>
    <p:sldId id="867" r:id="rId14"/>
    <p:sldId id="870" r:id="rId15"/>
    <p:sldId id="868" r:id="rId16"/>
    <p:sldId id="884" r:id="rId17"/>
    <p:sldId id="885" r:id="rId18"/>
    <p:sldId id="871" r:id="rId19"/>
  </p:sldIdLst>
  <p:sldSz cx="10080625" cy="7559675"/>
  <p:notesSz cx="7772400" cy="10058400"/>
  <p:defaultTextStyle>
    <a:defPPr>
      <a:defRPr lang="en-GB"/>
    </a:defPPr>
    <a:lvl1pPr algn="l" defTabSz="455566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1pPr>
    <a:lvl2pPr marL="741286" indent="-284133" algn="l" defTabSz="455566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2pPr>
    <a:lvl3pPr marL="1141295" indent="-226989" algn="l" defTabSz="455566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3pPr>
    <a:lvl4pPr marL="1598447" indent="-226989" algn="l" defTabSz="455566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4pPr>
    <a:lvl5pPr marL="2054011" indent="-226989" algn="l" defTabSz="455566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5pPr>
    <a:lvl6pPr marL="2285763" algn="l" defTabSz="914305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6pPr>
    <a:lvl7pPr marL="2742916" algn="l" defTabSz="914305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7pPr>
    <a:lvl8pPr marL="3200068" algn="l" defTabSz="914305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8pPr>
    <a:lvl9pPr marL="3657221" algn="l" defTabSz="914305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777777"/>
    <a:srgbClr val="5AFF58"/>
    <a:srgbClr val="4D4D4D"/>
    <a:srgbClr val="C0C0C0"/>
    <a:srgbClr val="796FFF"/>
    <a:srgbClr val="FF3B38"/>
    <a:srgbClr val="2ACC3E"/>
    <a:srgbClr val="BC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0" autoAdjust="0"/>
    <p:restoredTop sz="94558" autoAdjust="0"/>
  </p:normalViewPr>
  <p:slideViewPr>
    <p:cSldViewPr snapToGrid="0">
      <p:cViewPr varScale="1">
        <p:scale>
          <a:sx n="86" d="100"/>
          <a:sy n="86" d="100"/>
        </p:scale>
        <p:origin x="1404" y="96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45682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45682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45682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19675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56821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SimSu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6821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SimSu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56821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SimSu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6821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SimSun" charset="0"/>
                <a:cs typeface="Arial Unicode MS" charset="0"/>
              </a:defRPr>
            </a:lvl1pPr>
          </a:lstStyle>
          <a:p>
            <a:pPr>
              <a:defRPr/>
            </a:pPr>
            <a:fld id="{BB733A2A-60E1-42BB-804E-BF0B9D1EE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05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56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873" indent="-285721" algn="l" defTabSz="45556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881" indent="-228576" algn="l" defTabSz="45556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034" indent="-228576" algn="l" defTabSz="45556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187" indent="-228576" algn="l" defTabSz="45556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3867" algn="l" defTabSz="4567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42" algn="l" defTabSz="4567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415" algn="l" defTabSz="4567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190" algn="l" defTabSz="4567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302739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9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24714" y="7007225"/>
            <a:ext cx="2352675" cy="401638"/>
          </a:xfrm>
          <a:prstGeom prst="rect">
            <a:avLst/>
          </a:prstGeom>
        </p:spPr>
        <p:txBody>
          <a:bodyPr lIns="100783" tIns="50392" rIns="100783" bIns="50392"/>
          <a:lstStyle>
            <a:lvl1pPr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fld id="{FCE34803-C00A-4885-AA7C-A7445474D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3" descr="SRF_HLine_Grad-1c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8879" y="4092469"/>
            <a:ext cx="10080625" cy="6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2020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13" descr="SRF_HLine_Grad-1c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76349"/>
            <a:ext cx="10080625" cy="6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381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09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6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6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9388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871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239" y="6499226"/>
            <a:ext cx="2352675" cy="401638"/>
          </a:xfrm>
          <a:prstGeom prst="rect">
            <a:avLst/>
          </a:prstGeom>
        </p:spPr>
        <p:txBody>
          <a:bodyPr lIns="100783" tIns="50392" rIns="100783" bIns="50392"/>
          <a:lstStyle>
            <a:lvl1pPr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endParaRPr lang="en-US">
              <a:solidFill>
                <a:srgbClr val="0040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4875" y="6540501"/>
            <a:ext cx="3190875" cy="401638"/>
          </a:xfrm>
          <a:prstGeom prst="rect">
            <a:avLst/>
          </a:prstGeom>
        </p:spPr>
        <p:txBody>
          <a:bodyPr lIns="100783" tIns="50392" rIns="100783" bIns="50392"/>
          <a:lstStyle>
            <a:lvl1pPr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endParaRPr lang="en-US">
              <a:solidFill>
                <a:srgbClr val="00408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4714" y="6540501"/>
            <a:ext cx="2352675" cy="401638"/>
          </a:xfrm>
          <a:prstGeom prst="rect">
            <a:avLst/>
          </a:prstGeom>
        </p:spPr>
        <p:txBody>
          <a:bodyPr lIns="100783" tIns="50392" rIns="100783" bIns="50392"/>
          <a:lstStyle>
            <a:lvl1pPr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fld id="{48888F84-A3DC-41EF-A4DD-0DE67F380DFA}" type="slidenum">
              <a:rPr lang="en-US">
                <a:solidFill>
                  <a:srgbClr val="004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86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239" y="6475414"/>
            <a:ext cx="2352675" cy="401637"/>
          </a:xfrm>
          <a:prstGeom prst="rect">
            <a:avLst/>
          </a:prstGeom>
        </p:spPr>
        <p:txBody>
          <a:bodyPr lIns="100783" tIns="50392" rIns="100783" bIns="50392"/>
          <a:lstStyle>
            <a:lvl1pPr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endParaRPr lang="en-US">
              <a:solidFill>
                <a:srgbClr val="00408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4875" y="6516688"/>
            <a:ext cx="3190875" cy="401637"/>
          </a:xfrm>
          <a:prstGeom prst="rect">
            <a:avLst/>
          </a:prstGeom>
        </p:spPr>
        <p:txBody>
          <a:bodyPr lIns="100783" tIns="50392" rIns="100783" bIns="50392"/>
          <a:lstStyle>
            <a:lvl1pPr algn="ctr"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endParaRPr lang="en-US">
              <a:solidFill>
                <a:srgbClr val="004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4714" y="6516688"/>
            <a:ext cx="2352675" cy="401637"/>
          </a:xfrm>
          <a:prstGeom prst="rect">
            <a:avLst/>
          </a:prstGeom>
        </p:spPr>
        <p:txBody>
          <a:bodyPr lIns="100783" tIns="50392" rIns="100783" bIns="50392"/>
          <a:lstStyle>
            <a:lvl1pPr algn="r"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fld id="{09AFFBC8-3548-48C8-98CD-F8807B72CD4A}" type="slidenum">
              <a:rPr lang="en-US">
                <a:solidFill>
                  <a:srgbClr val="004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4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149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574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929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302739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9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24714" y="7007225"/>
            <a:ext cx="2352675" cy="401638"/>
          </a:xfrm>
          <a:prstGeom prst="rect">
            <a:avLst/>
          </a:prstGeom>
        </p:spPr>
        <p:txBody>
          <a:bodyPr lIns="100783" tIns="50392" rIns="100783" bIns="50392"/>
          <a:lstStyle>
            <a:lvl1pPr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fld id="{FCE34803-C00A-4885-AA7C-A7445474DA8F}" type="slidenum">
              <a:rPr lang="en-US">
                <a:solidFill>
                  <a:srgbClr val="004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22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0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6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6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239" y="6499226"/>
            <a:ext cx="2352675" cy="401638"/>
          </a:xfrm>
          <a:prstGeom prst="rect">
            <a:avLst/>
          </a:prstGeom>
        </p:spPr>
        <p:txBody>
          <a:bodyPr lIns="100783" tIns="50392" rIns="100783" bIns="50392"/>
          <a:lstStyle>
            <a:lvl1pPr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4875" y="6540501"/>
            <a:ext cx="3190875" cy="401638"/>
          </a:xfrm>
          <a:prstGeom prst="rect">
            <a:avLst/>
          </a:prstGeom>
        </p:spPr>
        <p:txBody>
          <a:bodyPr lIns="100783" tIns="50392" rIns="100783" bIns="50392"/>
          <a:lstStyle>
            <a:lvl1pPr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4714" y="6540501"/>
            <a:ext cx="2352675" cy="401638"/>
          </a:xfrm>
          <a:prstGeom prst="rect">
            <a:avLst/>
          </a:prstGeom>
        </p:spPr>
        <p:txBody>
          <a:bodyPr lIns="100783" tIns="50392" rIns="100783" bIns="50392"/>
          <a:lstStyle>
            <a:lvl1pPr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fld id="{48888F84-A3DC-41EF-A4DD-0DE67F380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239" y="6475414"/>
            <a:ext cx="2352675" cy="401637"/>
          </a:xfrm>
          <a:prstGeom prst="rect">
            <a:avLst/>
          </a:prstGeom>
        </p:spPr>
        <p:txBody>
          <a:bodyPr lIns="100783" tIns="50392" rIns="100783" bIns="50392"/>
          <a:lstStyle>
            <a:lvl1pPr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4875" y="6516688"/>
            <a:ext cx="3190875" cy="401637"/>
          </a:xfrm>
          <a:prstGeom prst="rect">
            <a:avLst/>
          </a:prstGeom>
        </p:spPr>
        <p:txBody>
          <a:bodyPr lIns="100783" tIns="50392" rIns="100783" bIns="50392"/>
          <a:lstStyle>
            <a:lvl1pPr algn="ctr"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4714" y="6516688"/>
            <a:ext cx="2352675" cy="401637"/>
          </a:xfrm>
          <a:prstGeom prst="rect">
            <a:avLst/>
          </a:prstGeom>
        </p:spPr>
        <p:txBody>
          <a:bodyPr lIns="100783" tIns="50392" rIns="100783" bIns="50392"/>
          <a:lstStyle>
            <a:lvl1pPr algn="r" defTabSz="45677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fld id="{09AFFBC8-3548-48C8-98CD-F8807B72C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175B"/>
            </a:gs>
            <a:gs pos="25000">
              <a:srgbClr val="09175B"/>
            </a:gs>
            <a:gs pos="100000">
              <a:srgbClr val="1B317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SRF_Bkgrd_BlueGrad-2a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"/>
            <a:ext cx="10080625" cy="754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6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1231900"/>
            <a:ext cx="10080625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4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SRF_HLine_Grad-1d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7100888"/>
            <a:ext cx="10080625" cy="6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 descr="SRF_Logo_Wide_DarkBkg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678238" y="6978651"/>
            <a:ext cx="27241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08" r:id="rId2"/>
    <p:sldLayoutId id="2147483707" r:id="rId3"/>
    <p:sldLayoutId id="2147483706" r:id="rId4"/>
    <p:sldLayoutId id="2147483705" r:id="rId5"/>
    <p:sldLayoutId id="2147483710" r:id="rId6"/>
    <p:sldLayoutId id="2147483711" r:id="rId7"/>
    <p:sldLayoutId id="2147483704" r:id="rId8"/>
    <p:sldLayoutId id="2147483703" r:id="rId9"/>
    <p:sldLayoutId id="2147483702" r:id="rId10"/>
    <p:sldLayoutId id="2147483712" r:id="rId11"/>
    <p:sldLayoutId id="2147483701" r:id="rId12"/>
  </p:sldLayoutIdLst>
  <p:txStyles>
    <p:titleStyle>
      <a:lvl1pPr algn="ctr" defTabSz="503186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03186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defTabSz="503186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defTabSz="503186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defTabSz="503186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152" algn="ctr" defTabSz="503186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305" algn="ctr" defTabSz="503186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457" algn="ctr" defTabSz="503186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610" algn="ctr" defTabSz="503186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77786" indent="-377786" algn="l" defTabSz="503186" rtl="0" eaLnBrk="0" fontAlgn="base" hangingPunct="0">
        <a:spcBef>
          <a:spcPct val="20000"/>
        </a:spcBef>
        <a:spcAft>
          <a:spcPct val="0"/>
        </a:spcAft>
        <a:buClr>
          <a:srgbClr val="93CDDD"/>
        </a:buClr>
        <a:buSzPct val="120000"/>
        <a:buFont typeface="Arial" charset="0"/>
        <a:buChar char="•"/>
        <a:defRPr sz="3500" kern="1200">
          <a:solidFill>
            <a:srgbClr val="FFFFFF"/>
          </a:solidFill>
          <a:latin typeface="+mn-lt"/>
          <a:ea typeface="+mn-ea"/>
          <a:cs typeface="+mn-cs"/>
        </a:defRPr>
      </a:lvl1pPr>
      <a:lvl2pPr marL="817478" indent="-314292" algn="l" defTabSz="50318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258757" indent="-250799" algn="l" defTabSz="503186" rtl="0" eaLnBrk="0" fontAlgn="base" hangingPunct="0">
        <a:spcBef>
          <a:spcPct val="20000"/>
        </a:spcBef>
        <a:spcAft>
          <a:spcPct val="0"/>
        </a:spcAft>
        <a:buClr>
          <a:srgbClr val="C9E3EF"/>
        </a:buClr>
        <a:buFont typeface="Arial" charset="0"/>
        <a:buChar char="•"/>
        <a:defRPr sz="2600" kern="1200">
          <a:solidFill>
            <a:srgbClr val="C9E3EF"/>
          </a:solidFill>
          <a:latin typeface="+mn-lt"/>
          <a:ea typeface="+mn-ea"/>
          <a:cs typeface="+mn-cs"/>
        </a:defRPr>
      </a:lvl3pPr>
      <a:lvl4pPr marL="1763530" indent="-250799" algn="l" defTabSz="503186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200" kern="1200">
          <a:solidFill>
            <a:srgbClr val="C9E3EF"/>
          </a:solidFill>
          <a:latin typeface="+mn-lt"/>
          <a:ea typeface="+mn-ea"/>
          <a:cs typeface="+mn-cs"/>
        </a:defRPr>
      </a:lvl4pPr>
      <a:lvl5pPr marL="2266715" indent="-250799" algn="l" defTabSz="503186" rtl="0" eaLnBrk="0" fontAlgn="base" hangingPunct="0">
        <a:spcBef>
          <a:spcPct val="20000"/>
        </a:spcBef>
        <a:spcAft>
          <a:spcPct val="0"/>
        </a:spcAft>
        <a:buSzPct val="85000"/>
        <a:buFont typeface="Courier New" pitchFamily="49" charset="0"/>
        <a:buChar char="o"/>
        <a:defRPr sz="2200" kern="1200">
          <a:solidFill>
            <a:srgbClr val="C9E3EF"/>
          </a:solidFill>
          <a:latin typeface="+mn-lt"/>
          <a:ea typeface="+mn-ea"/>
          <a:cs typeface="+mn-cs"/>
        </a:defRPr>
      </a:lvl5pPr>
      <a:lvl6pPr marL="2771557" indent="-251960" algn="l" defTabSz="503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503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503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503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09175B"/>
            </a:gs>
            <a:gs pos="25000">
              <a:srgbClr val="09175B"/>
            </a:gs>
            <a:gs pos="100000">
              <a:srgbClr val="1B317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SRF_Bkgrd_BlueGrad-2a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"/>
            <a:ext cx="10080625" cy="754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6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1231900"/>
            <a:ext cx="10080625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4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7" descr="SRF_HLine_Grad-1d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7254875"/>
            <a:ext cx="10080625" cy="6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 descr="SRF_Logo_Wide_DarkBkg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678238" y="7132637"/>
            <a:ext cx="27241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15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503186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03186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defTabSz="503186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defTabSz="503186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defTabSz="503186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152" algn="ctr" defTabSz="503186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305" algn="ctr" defTabSz="503186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457" algn="ctr" defTabSz="503186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610" algn="ctr" defTabSz="503186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77786" indent="-377786" algn="l" defTabSz="503186" rtl="0" eaLnBrk="0" fontAlgn="base" hangingPunct="0">
        <a:spcBef>
          <a:spcPct val="20000"/>
        </a:spcBef>
        <a:spcAft>
          <a:spcPct val="0"/>
        </a:spcAft>
        <a:buClr>
          <a:srgbClr val="93CDDD"/>
        </a:buClr>
        <a:buSzPct val="120000"/>
        <a:buFont typeface="Arial" charset="0"/>
        <a:buChar char="•"/>
        <a:defRPr sz="3500" kern="1200">
          <a:solidFill>
            <a:schemeClr val="tx2"/>
          </a:solidFill>
          <a:latin typeface="+mn-lt"/>
          <a:ea typeface="+mn-ea"/>
          <a:cs typeface="+mn-cs"/>
        </a:defRPr>
      </a:lvl1pPr>
      <a:lvl2pPr marL="817478" indent="-314292" algn="l" defTabSz="50318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258757" indent="-250799" algn="l" defTabSz="503186" rtl="0" eaLnBrk="0" fontAlgn="base" hangingPunct="0">
        <a:spcBef>
          <a:spcPct val="20000"/>
        </a:spcBef>
        <a:spcAft>
          <a:spcPct val="0"/>
        </a:spcAft>
        <a:buClr>
          <a:srgbClr val="C9E3EF"/>
        </a:buClr>
        <a:buFont typeface="Arial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3pPr>
      <a:lvl4pPr marL="1763530" indent="-250799" algn="l" defTabSz="503186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266715" indent="-250799" algn="l" defTabSz="503186" rtl="0" eaLnBrk="0" fontAlgn="base" hangingPunct="0">
        <a:spcBef>
          <a:spcPct val="20000"/>
        </a:spcBef>
        <a:spcAft>
          <a:spcPct val="0"/>
        </a:spcAft>
        <a:buSzPct val="85000"/>
        <a:buFont typeface="Courier New" pitchFamily="49" charset="0"/>
        <a:buChar char="o"/>
        <a:defRPr sz="2200" kern="1200">
          <a:solidFill>
            <a:schemeClr val="tx2"/>
          </a:solidFill>
          <a:latin typeface="+mn-lt"/>
          <a:ea typeface="+mn-ea"/>
          <a:cs typeface="+mn-cs"/>
        </a:defRPr>
      </a:lvl5pPr>
      <a:lvl6pPr marL="2771557" indent="-251960" algn="l" defTabSz="503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503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503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503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5039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 descr="SRF_Bkgrd_BlueGrad-2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4"/>
            <a:ext cx="10080625" cy="75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9" descr="SRF_Bkgrd_Helix-1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39801"/>
            <a:ext cx="10080625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1" descr="SRF_Bkgrd_Helix-1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39801"/>
            <a:ext cx="10080625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5" descr="SRF_Logo_Wide_DarkBkg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4687" y="6202364"/>
            <a:ext cx="624046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27" y="2081458"/>
            <a:ext cx="9169375" cy="1900989"/>
          </a:xfrm>
        </p:spPr>
        <p:txBody>
          <a:bodyPr rtlCol="0">
            <a:noAutofit/>
            <a:scene3d>
              <a:camera prst="orthographicFront"/>
              <a:lightRig rig="threePt" dir="t">
                <a:rot lat="0" lon="0" rev="5400000"/>
              </a:lightRig>
            </a:scene3d>
            <a:sp3d>
              <a:bevelT w="50800" h="10160"/>
            </a:sp3d>
          </a:bodyPr>
          <a:lstStyle/>
          <a:p>
            <a:pPr defTabSz="503920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/>
                </a:solidFill>
                <a:cs typeface="Calibri"/>
              </a:rPr>
              <a:t>Huang 2017 Journal Club</a:t>
            </a:r>
          </a:p>
        </p:txBody>
      </p:sp>
      <p:pic>
        <p:nvPicPr>
          <p:cNvPr id="15" name="Picture 14" descr="SRF_HLine_Grad-1a.png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62344" y="4003843"/>
            <a:ext cx="10080626" cy="6613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538" y="3994150"/>
            <a:ext cx="8040688" cy="998538"/>
          </a:xfrm>
        </p:spPr>
        <p:txBody>
          <a:bodyPr rtlCol="0">
            <a:noAutofit/>
          </a:bodyPr>
          <a:lstStyle/>
          <a:p>
            <a:pPr defTabSz="5039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defRPr/>
            </a:pPr>
            <a:r>
              <a:rPr lang="en-US" sz="3000" dirty="0">
                <a:solidFill>
                  <a:schemeClr val="tx2"/>
                </a:solidFill>
                <a:cs typeface="Calibri"/>
              </a:rPr>
              <a:t>David “Delightful” Halvorsen</a:t>
            </a:r>
            <a:endParaRPr lang="en-US" sz="2800" dirty="0">
              <a:solidFill>
                <a:schemeClr val="tx2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103189"/>
            <a:ext cx="9074150" cy="1258887"/>
          </a:xfrm>
        </p:spPr>
        <p:txBody>
          <a:bodyPr/>
          <a:lstStyle/>
          <a:p>
            <a:r>
              <a:rPr lang="en-US" dirty="0"/>
              <a:t>STN-1 Suppression Reduced T-circles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856" y="1255713"/>
            <a:ext cx="9074150" cy="1002065"/>
          </a:xfrm>
        </p:spPr>
        <p:txBody>
          <a:bodyPr/>
          <a:lstStyle/>
          <a:p>
            <a:r>
              <a:rPr lang="en-US" dirty="0"/>
              <a:t>CCs might be a degraded T-circle</a:t>
            </a:r>
          </a:p>
          <a:p>
            <a:pPr lvl="1"/>
            <a:r>
              <a:rPr lang="en-US" dirty="0"/>
              <a:t>Does STN-1 reduction reduce TCs?</a:t>
            </a:r>
          </a:p>
          <a:p>
            <a:r>
              <a:rPr lang="en-US" dirty="0"/>
              <a:t>CST likely regulates CC and TC # in ALT cells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183" y="3205994"/>
            <a:ext cx="444879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4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22" y="103189"/>
            <a:ext cx="9628284" cy="1258887"/>
          </a:xfrm>
        </p:spPr>
        <p:txBody>
          <a:bodyPr/>
          <a:lstStyle/>
          <a:p>
            <a:r>
              <a:rPr lang="en-US" dirty="0"/>
              <a:t>STN1 Reduction Increases DNA Damage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856" y="1121901"/>
            <a:ext cx="9074150" cy="1002065"/>
          </a:xfrm>
        </p:spPr>
        <p:txBody>
          <a:bodyPr/>
          <a:lstStyle/>
          <a:p>
            <a:r>
              <a:rPr lang="en-US" dirty="0"/>
              <a:t>APBs do not change</a:t>
            </a:r>
          </a:p>
          <a:p>
            <a:r>
              <a:rPr lang="en-US" dirty="0"/>
              <a:t>STN1 suppression increases DNA damage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21" y="2408972"/>
            <a:ext cx="5822967" cy="45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058" y="103189"/>
            <a:ext cx="10236820" cy="1258887"/>
          </a:xfrm>
        </p:spPr>
        <p:txBody>
          <a:bodyPr/>
          <a:lstStyle/>
          <a:p>
            <a:r>
              <a:rPr lang="en-US" dirty="0"/>
              <a:t>STN1 Reduction Induced Telomere Damage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856" y="1255713"/>
            <a:ext cx="9074150" cy="1002065"/>
          </a:xfrm>
        </p:spPr>
        <p:txBody>
          <a:bodyPr/>
          <a:lstStyle/>
          <a:p>
            <a:r>
              <a:rPr lang="en-US" dirty="0"/>
              <a:t>STN1 suppression increased fragile telomeres &amp; T-SCE, decreased proliferation</a:t>
            </a:r>
          </a:p>
          <a:p>
            <a:r>
              <a:rPr lang="en-US" dirty="0"/>
              <a:t>No change in signal free ends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72" y="3537392"/>
            <a:ext cx="5914286" cy="33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52" y="3914078"/>
            <a:ext cx="3451354" cy="21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4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189"/>
            <a:ext cx="10080625" cy="1258887"/>
          </a:xfrm>
        </p:spPr>
        <p:txBody>
          <a:bodyPr/>
          <a:lstStyle/>
          <a:p>
            <a:r>
              <a:rPr lang="en-US" dirty="0"/>
              <a:t>STN1 Depletion Didn’t Shorten Telomeres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856" y="1255713"/>
            <a:ext cx="9074150" cy="1822024"/>
          </a:xfrm>
        </p:spPr>
        <p:txBody>
          <a:bodyPr/>
          <a:lstStyle/>
          <a:p>
            <a:r>
              <a:rPr lang="en-US" dirty="0"/>
              <a:t>7 weeks of STN1 shRNA culture</a:t>
            </a:r>
          </a:p>
          <a:p>
            <a:r>
              <a:rPr lang="en-US" dirty="0"/>
              <a:t>Western blotting showed STN1 inhibited</a:t>
            </a:r>
          </a:p>
          <a:p>
            <a:r>
              <a:rPr lang="en-US" dirty="0"/>
              <a:t>Increased T-SCE might be why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077" y="3358973"/>
            <a:ext cx="603016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189"/>
            <a:ext cx="10080625" cy="1258887"/>
          </a:xfrm>
        </p:spPr>
        <p:txBody>
          <a:bodyPr/>
          <a:lstStyle/>
          <a:p>
            <a:r>
              <a:rPr lang="en-US" dirty="0"/>
              <a:t>STN1 Depletion Caused Multinucleation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856" y="1255713"/>
            <a:ext cx="9074150" cy="1002065"/>
          </a:xfrm>
        </p:spPr>
        <p:txBody>
          <a:bodyPr/>
          <a:lstStyle/>
          <a:p>
            <a:r>
              <a:rPr lang="en-US" dirty="0"/>
              <a:t>~50% of cells multinucleated</a:t>
            </a:r>
          </a:p>
          <a:p>
            <a:pPr lvl="1"/>
            <a:r>
              <a:rPr lang="en-US" dirty="0"/>
              <a:t>Telomere dysfunction may be promoting this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06" y="2545735"/>
            <a:ext cx="742101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5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103189"/>
            <a:ext cx="9074150" cy="1258887"/>
          </a:xfrm>
        </p:spPr>
        <p:txBody>
          <a:bodyPr/>
          <a:lstStyle/>
          <a:p>
            <a:r>
              <a:rPr lang="en-US" dirty="0"/>
              <a:t>Author Conclusions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856" y="1255713"/>
            <a:ext cx="9074150" cy="1002065"/>
          </a:xfrm>
        </p:spPr>
        <p:txBody>
          <a:bodyPr/>
          <a:lstStyle/>
          <a:p>
            <a:r>
              <a:rPr lang="en-US" dirty="0"/>
              <a:t>CTC1 and STN1 form a complex @APBs</a:t>
            </a:r>
          </a:p>
          <a:p>
            <a:r>
              <a:rPr lang="en-US" dirty="0"/>
              <a:t>CST deficiency increases T-SCE, induces telomere dysfunction, decreases CCs &amp; TCs</a:t>
            </a:r>
          </a:p>
          <a:p>
            <a:r>
              <a:rPr lang="en-US" dirty="0"/>
              <a:t>STN1 KD limits cell proliferation and induces multinucleation</a:t>
            </a:r>
          </a:p>
          <a:p>
            <a:r>
              <a:rPr lang="en-US" dirty="0"/>
              <a:t>Elevated T-SCE and CC are ALT hallmarks</a:t>
            </a:r>
          </a:p>
          <a:p>
            <a:pPr lvl="1"/>
            <a:r>
              <a:rPr lang="en-US" dirty="0"/>
              <a:t>Why T-SCE increased w/ CC decreased?</a:t>
            </a:r>
          </a:p>
          <a:p>
            <a:pPr lvl="1"/>
            <a:r>
              <a:rPr lang="en-US" dirty="0"/>
              <a:t>Authors think it’s linked to telomere replication</a:t>
            </a:r>
          </a:p>
        </p:txBody>
      </p:sp>
    </p:spTree>
    <p:extLst>
      <p:ext uri="{BB962C8B-B14F-4D97-AF65-F5344CB8AC3E}">
        <p14:creationId xmlns:p14="http://schemas.microsoft.com/office/powerpoint/2010/main" val="222847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103189"/>
            <a:ext cx="9074150" cy="1258887"/>
          </a:xfrm>
        </p:spPr>
        <p:txBody>
          <a:bodyPr/>
          <a:lstStyle/>
          <a:p>
            <a:r>
              <a:rPr lang="en-US" dirty="0"/>
              <a:t>Author Conclusions</a:t>
            </a:r>
            <a:endParaRPr lang="en-US" dirty="0"/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856" y="1255713"/>
            <a:ext cx="9074150" cy="1002065"/>
          </a:xfrm>
        </p:spPr>
        <p:txBody>
          <a:bodyPr/>
          <a:lstStyle/>
          <a:p>
            <a:r>
              <a:rPr lang="en-US" dirty="0"/>
              <a:t>MUS81 depletion lowers T-SCE, but doesn’t change ECTR or telomere length</a:t>
            </a:r>
          </a:p>
          <a:p>
            <a:r>
              <a:rPr lang="en-US" dirty="0"/>
              <a:t>XRCC3 and NBS1 are required for ECTR, BUT KD does not change </a:t>
            </a:r>
            <a:r>
              <a:rPr lang="en-US" dirty="0" err="1"/>
              <a:t>telo</a:t>
            </a:r>
            <a:r>
              <a:rPr lang="en-US" dirty="0"/>
              <a:t> length or proliferation</a:t>
            </a:r>
          </a:p>
          <a:p>
            <a:r>
              <a:rPr lang="en-US" dirty="0"/>
              <a:t>A better understanding of genes and ALT characteristics is required to discover therapies</a:t>
            </a:r>
          </a:p>
          <a:p>
            <a:r>
              <a:rPr lang="en-US" dirty="0"/>
              <a:t>***Targeting CST may provide a novel approach to inhibit ALT cancer cell growth***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9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103189"/>
            <a:ext cx="9074150" cy="1258887"/>
          </a:xfrm>
        </p:spPr>
        <p:txBody>
          <a:bodyPr/>
          <a:lstStyle/>
          <a:p>
            <a:r>
              <a:rPr lang="en-US" dirty="0"/>
              <a:t>My Thoughts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856" y="1255713"/>
            <a:ext cx="9074150" cy="1002065"/>
          </a:xfrm>
        </p:spPr>
        <p:txBody>
          <a:bodyPr/>
          <a:lstStyle/>
          <a:p>
            <a:r>
              <a:rPr lang="en-US" dirty="0"/>
              <a:t>Why was 40 ng of </a:t>
            </a:r>
            <a:r>
              <a:rPr lang="en-US" dirty="0" err="1"/>
              <a:t>gDNA</a:t>
            </a:r>
            <a:r>
              <a:rPr lang="en-US" dirty="0"/>
              <a:t> used for CC assay?</a:t>
            </a:r>
          </a:p>
          <a:p>
            <a:pPr lvl="1"/>
            <a:r>
              <a:rPr lang="en-US" dirty="0"/>
              <a:t>40 ng Nanodrop read is probably okay to use</a:t>
            </a:r>
          </a:p>
          <a:p>
            <a:r>
              <a:rPr lang="en-US" dirty="0"/>
              <a:t>Something more quantitative than the TRF blot would be helpful … heterogeneity reduction?</a:t>
            </a:r>
          </a:p>
          <a:p>
            <a:r>
              <a:rPr lang="en-US" dirty="0"/>
              <a:t>APB data was done by eye … more quant </a:t>
            </a:r>
            <a:r>
              <a:rPr lang="en-US" dirty="0" err="1"/>
              <a:t>pls</a:t>
            </a:r>
            <a:endParaRPr lang="en-US" dirty="0"/>
          </a:p>
          <a:p>
            <a:r>
              <a:rPr lang="en-US" dirty="0"/>
              <a:t>You can’t delete  CTC1 or STN1 … mutations in those genes cause Coats Plus syndrome and </a:t>
            </a:r>
            <a:r>
              <a:rPr lang="en-US" dirty="0" err="1"/>
              <a:t>dyskeratosis</a:t>
            </a:r>
            <a:r>
              <a:rPr lang="en-US" dirty="0"/>
              <a:t> </a:t>
            </a:r>
            <a:r>
              <a:rPr lang="en-US" dirty="0" err="1"/>
              <a:t>congenita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-398617"/>
            <a:ext cx="9074150" cy="1258887"/>
          </a:xfrm>
        </p:spPr>
        <p:txBody>
          <a:bodyPr/>
          <a:lstStyle/>
          <a:p>
            <a:r>
              <a:rPr lang="en-US" dirty="0"/>
              <a:t>Huang 2017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7694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0251" y="4845655"/>
            <a:ext cx="9074150" cy="2123857"/>
          </a:xfrm>
        </p:spPr>
        <p:txBody>
          <a:bodyPr/>
          <a:lstStyle/>
          <a:p>
            <a:r>
              <a:rPr lang="en-US" dirty="0"/>
              <a:t>CST is the trimeric complex CTC1/STN1/TEN1</a:t>
            </a:r>
          </a:p>
          <a:p>
            <a:r>
              <a:rPr lang="en-US" dirty="0"/>
              <a:t>CST foci are found in APBs</a:t>
            </a:r>
          </a:p>
          <a:p>
            <a:r>
              <a:rPr lang="en-US" dirty="0"/>
              <a:t>CST deficiency leads to </a:t>
            </a:r>
            <a:r>
              <a:rPr lang="en-US" dirty="0" err="1"/>
              <a:t>vCCs</a:t>
            </a:r>
            <a:r>
              <a:rPr lang="en-US" dirty="0"/>
              <a:t>, </a:t>
            </a:r>
            <a:r>
              <a:rPr lang="en-US" dirty="0" err="1"/>
              <a:t>vGrowth</a:t>
            </a:r>
            <a:r>
              <a:rPr lang="en-US" dirty="0"/>
              <a:t>, &amp; ^FTs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9098"/>
            <a:ext cx="10080625" cy="38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-164435"/>
            <a:ext cx="9074150" cy="125888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11876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856" y="1021534"/>
            <a:ext cx="9074150" cy="5446170"/>
          </a:xfrm>
        </p:spPr>
        <p:txBody>
          <a:bodyPr/>
          <a:lstStyle/>
          <a:p>
            <a:r>
              <a:rPr lang="en-US" dirty="0"/>
              <a:t>CST complex binds to single-stranded DNA</a:t>
            </a:r>
          </a:p>
          <a:p>
            <a:pPr lvl="1"/>
            <a:r>
              <a:rPr lang="en-US" dirty="0" err="1"/>
              <a:t>Invovled</a:t>
            </a:r>
            <a:r>
              <a:rPr lang="en-US" dirty="0"/>
              <a:t> in C-strand fill-in</a:t>
            </a:r>
          </a:p>
          <a:p>
            <a:pPr lvl="1"/>
            <a:r>
              <a:rPr lang="en-US" dirty="0"/>
              <a:t>Facilitates replication of telomeric DNA (GC-rich)</a:t>
            </a:r>
          </a:p>
          <a:p>
            <a:pPr lvl="1"/>
            <a:r>
              <a:rPr lang="en-US" dirty="0"/>
              <a:t>CST depletion yields long G-overhangs</a:t>
            </a:r>
          </a:p>
          <a:p>
            <a:r>
              <a:rPr lang="en-US" dirty="0"/>
              <a:t>~15% of cancers use ALT to maintain telomeres</a:t>
            </a:r>
          </a:p>
          <a:p>
            <a:pPr lvl="1"/>
            <a:r>
              <a:rPr lang="en-US" dirty="0"/>
              <a:t>ALT involves homologous recombination</a:t>
            </a:r>
          </a:p>
          <a:p>
            <a:pPr lvl="1"/>
            <a:r>
              <a:rPr lang="en-US" dirty="0"/>
              <a:t>APBs appear to be sites of telomere synthesis</a:t>
            </a:r>
          </a:p>
          <a:p>
            <a:pPr lvl="1"/>
            <a:r>
              <a:rPr lang="en-US" dirty="0"/>
              <a:t>^T-SCE, heterogenous telomere lengths, ECTRs, 5’ C-rich overhangs</a:t>
            </a:r>
          </a:p>
          <a:p>
            <a:r>
              <a:rPr lang="en-US" dirty="0"/>
              <a:t>Is CST involved in ALT?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5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103189"/>
            <a:ext cx="9074150" cy="1258887"/>
          </a:xfrm>
        </p:spPr>
        <p:txBody>
          <a:bodyPr/>
          <a:lstStyle/>
          <a:p>
            <a:r>
              <a:rPr lang="en-US" dirty="0"/>
              <a:t>CTC1 Colocalizes with PML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856" y="1255713"/>
            <a:ext cx="9074150" cy="1002065"/>
          </a:xfrm>
        </p:spPr>
        <p:txBody>
          <a:bodyPr/>
          <a:lstStyle/>
          <a:p>
            <a:r>
              <a:rPr lang="en-US" dirty="0"/>
              <a:t>CTC1 colocalizes with PML in ALT+ cells</a:t>
            </a:r>
          </a:p>
          <a:p>
            <a:r>
              <a:rPr lang="en-US" dirty="0"/>
              <a:t>Is it found in APBs?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5" y="2569748"/>
            <a:ext cx="8204520" cy="43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9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103189"/>
            <a:ext cx="9074150" cy="1258887"/>
          </a:xfrm>
        </p:spPr>
        <p:txBody>
          <a:bodyPr/>
          <a:lstStyle/>
          <a:p>
            <a:r>
              <a:rPr lang="en-US" dirty="0"/>
              <a:t>CTC1/STN1 Found in APBs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962" y="1373186"/>
            <a:ext cx="9002713" cy="5309836"/>
          </a:xfrm>
        </p:spPr>
        <p:txBody>
          <a:bodyPr/>
          <a:lstStyle/>
          <a:p>
            <a:r>
              <a:rPr lang="en-US" dirty="0"/>
              <a:t>CTC1, STN1, PML and Telomeres Colocalize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49" y="2167090"/>
            <a:ext cx="735432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103189"/>
            <a:ext cx="9074150" cy="1258887"/>
          </a:xfrm>
        </p:spPr>
        <p:txBody>
          <a:bodyPr/>
          <a:lstStyle/>
          <a:p>
            <a:r>
              <a:rPr lang="en-US" dirty="0"/>
              <a:t>STN1 KD Eliminated CTC1 Foci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45" y="1057198"/>
            <a:ext cx="9160051" cy="5765093"/>
          </a:xfrm>
        </p:spPr>
        <p:txBody>
          <a:bodyPr/>
          <a:lstStyle/>
          <a:p>
            <a:r>
              <a:rPr lang="en-US" dirty="0" err="1"/>
              <a:t>aaaaa</a:t>
            </a:r>
            <a:endParaRPr lang="en-US" dirty="0"/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6" y="1262601"/>
            <a:ext cx="2792234" cy="5770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987" y="3574897"/>
            <a:ext cx="3277057" cy="337232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53796" y="1262601"/>
            <a:ext cx="6135170" cy="530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>
            <a:lvl1pPr marL="377786" indent="-377786" algn="l" defTabSz="503186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3CDDD"/>
              </a:buClr>
              <a:buSzPct val="120000"/>
              <a:buFont typeface="Arial" charset="0"/>
              <a:buChar char="•"/>
              <a:defRPr sz="3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17478" indent="-314292" algn="l" defTabSz="503186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8757" indent="-250799" algn="l" defTabSz="503186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9E3EF"/>
              </a:buClr>
              <a:buFont typeface="Arial" charset="0"/>
              <a:buChar char="•"/>
              <a:defRPr sz="2600" kern="1200">
                <a:solidFill>
                  <a:srgbClr val="C9E3EF"/>
                </a:solidFill>
                <a:latin typeface="+mn-lt"/>
                <a:ea typeface="+mn-ea"/>
                <a:cs typeface="+mn-cs"/>
              </a:defRPr>
            </a:lvl3pPr>
            <a:lvl4pPr marL="1763530" indent="-250799" algn="l" defTabSz="503186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u"/>
              <a:defRPr sz="2200" kern="1200">
                <a:solidFill>
                  <a:srgbClr val="C9E3EF"/>
                </a:solidFill>
                <a:latin typeface="+mn-lt"/>
                <a:ea typeface="+mn-ea"/>
                <a:cs typeface="+mn-cs"/>
              </a:defRPr>
            </a:lvl4pPr>
            <a:lvl5pPr marL="2266715" indent="-250799" algn="l" defTabSz="503186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Courier New" pitchFamily="49" charset="0"/>
              <a:buChar char="o"/>
              <a:defRPr sz="2200" kern="1200">
                <a:solidFill>
                  <a:srgbClr val="C9E3EF"/>
                </a:solidFill>
                <a:latin typeface="+mn-lt"/>
                <a:ea typeface="+mn-ea"/>
                <a:cs typeface="+mn-cs"/>
              </a:defRPr>
            </a:lvl5pPr>
            <a:lvl6pPr marL="2771557" indent="-251960" algn="l" defTabSz="50392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476" indent="-251960" algn="l" defTabSz="50392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395" indent="-251960" algn="l" defTabSz="50392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314" indent="-251960" algn="l" defTabSz="50392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STN1 depletion did not impact TRF2 or PML</a:t>
            </a:r>
          </a:p>
          <a:p>
            <a:r>
              <a:rPr lang="en-US" dirty="0"/>
              <a:t>STN1 or CST complex is required for CTC1 foci</a:t>
            </a:r>
          </a:p>
        </p:txBody>
      </p:sp>
    </p:spTree>
    <p:extLst>
      <p:ext uri="{BB962C8B-B14F-4D97-AF65-F5344CB8AC3E}">
        <p14:creationId xmlns:p14="http://schemas.microsoft.com/office/powerpoint/2010/main" val="413769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103189"/>
            <a:ext cx="9735014" cy="1258887"/>
          </a:xfrm>
        </p:spPr>
        <p:txBody>
          <a:bodyPr/>
          <a:lstStyle/>
          <a:p>
            <a:r>
              <a:rPr lang="en-US" dirty="0"/>
              <a:t>CST @Telomeres Throughout Cell Cycle 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28" y="1229036"/>
            <a:ext cx="3835943" cy="5762779"/>
          </a:xfrm>
        </p:spPr>
        <p:txBody>
          <a:bodyPr/>
          <a:lstStyle/>
          <a:p>
            <a:r>
              <a:rPr lang="en-US" dirty="0"/>
              <a:t>Cells synchronized @G1/S (0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  <a:p>
            <a:r>
              <a:rPr lang="en-US" dirty="0"/>
              <a:t>CTC1/PML/ Telomere (block arrows) in G1&amp;G2</a:t>
            </a:r>
          </a:p>
          <a:p>
            <a:r>
              <a:rPr lang="en-US" dirty="0"/>
              <a:t>CTC1/TEL (arrowheads) in   S phase</a:t>
            </a:r>
          </a:p>
          <a:p>
            <a:r>
              <a:rPr lang="en-US" dirty="0"/>
              <a:t>CST always @</a:t>
            </a:r>
            <a:r>
              <a:rPr lang="en-US" dirty="0" err="1"/>
              <a:t>Telo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291" y="1471614"/>
            <a:ext cx="5998672" cy="54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9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-231344"/>
            <a:ext cx="9074150" cy="1258887"/>
          </a:xfrm>
        </p:spPr>
        <p:txBody>
          <a:bodyPr/>
          <a:lstStyle/>
          <a:p>
            <a:r>
              <a:rPr lang="en-US" dirty="0"/>
              <a:t>STN-1 siRNA Reduces 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4" y="904879"/>
            <a:ext cx="9002713" cy="5569481"/>
          </a:xfrm>
        </p:spPr>
        <p:txBody>
          <a:bodyPr/>
          <a:lstStyle/>
          <a:p>
            <a:r>
              <a:rPr lang="en-US" dirty="0"/>
              <a:t>STN-1 siRNA reduces CC signal</a:t>
            </a:r>
          </a:p>
          <a:p>
            <a:r>
              <a:rPr lang="en-US" dirty="0"/>
              <a:t>What about long term?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4967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12" y="2251757"/>
            <a:ext cx="7436807" cy="46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6" y="103189"/>
            <a:ext cx="9835374" cy="1258887"/>
          </a:xfrm>
        </p:spPr>
        <p:txBody>
          <a:bodyPr/>
          <a:lstStyle/>
          <a:p>
            <a:r>
              <a:rPr lang="en-US" dirty="0"/>
              <a:t>LT STN-1 or CTC1 Depletion Reduces 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85" y="1215140"/>
            <a:ext cx="9002713" cy="5851703"/>
          </a:xfrm>
        </p:spPr>
        <p:txBody>
          <a:bodyPr/>
          <a:lstStyle/>
          <a:p>
            <a:r>
              <a:rPr lang="en-US" dirty="0"/>
              <a:t>Stable depletion reduced CCs in U2OS &amp;VA13</a:t>
            </a:r>
          </a:p>
        </p:txBody>
      </p:sp>
      <p:pic>
        <p:nvPicPr>
          <p:cNvPr id="4" name="Picture 16" descr="SRF_HLine_Grad-1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10080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58" y="1940312"/>
            <a:ext cx="6166530" cy="49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14871"/>
      </p:ext>
    </p:extLst>
  </p:cSld>
  <p:clrMapOvr>
    <a:masterClrMapping/>
  </p:clrMapOvr>
</p:sld>
</file>

<file path=ppt/theme/theme1.xml><?xml version="1.0" encoding="utf-8"?>
<a:theme xmlns:a="http://schemas.openxmlformats.org/drawingml/2006/main" name="SRF_Master_SD-1a">
  <a:themeElements>
    <a:clrScheme name="SRF_Master-1a">
      <a:dk1>
        <a:srgbClr val="004080"/>
      </a:dk1>
      <a:lt1>
        <a:srgbClr val="A5D0E4"/>
      </a:lt1>
      <a:dk2>
        <a:srgbClr val="006895"/>
      </a:dk2>
      <a:lt2>
        <a:srgbClr val="FFFFF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RF_Master_SD-1a">
  <a:themeElements>
    <a:clrScheme name="SRF_Master-1a">
      <a:dk1>
        <a:srgbClr val="004080"/>
      </a:dk1>
      <a:lt1>
        <a:srgbClr val="A5D0E4"/>
      </a:lt1>
      <a:dk2>
        <a:srgbClr val="006895"/>
      </a:dk2>
      <a:lt2>
        <a:srgbClr val="FFFFF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SRF_Master_SD-1a.thmx</Template>
  <TotalTime>59885</TotalTime>
  <Words>489</Words>
  <Application>Microsoft Office PowerPoint</Application>
  <PresentationFormat>Custom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 Unicode MS</vt:lpstr>
      <vt:lpstr>ＭＳ Ｐゴシック</vt:lpstr>
      <vt:lpstr>SimSun</vt:lpstr>
      <vt:lpstr>Arial</vt:lpstr>
      <vt:lpstr>Calibri</vt:lpstr>
      <vt:lpstr>Courier New</vt:lpstr>
      <vt:lpstr>Times New Roman</vt:lpstr>
      <vt:lpstr>Wingdings</vt:lpstr>
      <vt:lpstr>SRF_Master_SD-1a</vt:lpstr>
      <vt:lpstr>1_SRF_Master_SD-1a</vt:lpstr>
      <vt:lpstr>Huang 2017 Journal Club</vt:lpstr>
      <vt:lpstr>Huang 2017</vt:lpstr>
      <vt:lpstr>Background</vt:lpstr>
      <vt:lpstr>CTC1 Colocalizes with PML</vt:lpstr>
      <vt:lpstr>CTC1/STN1 Found in APBs</vt:lpstr>
      <vt:lpstr>STN1 KD Eliminated CTC1 Foci</vt:lpstr>
      <vt:lpstr>CST @Telomeres Throughout Cell Cycle </vt:lpstr>
      <vt:lpstr>STN-1 siRNA Reduces CCs</vt:lpstr>
      <vt:lpstr>LT STN-1 or CTC1 Depletion Reduces CCs</vt:lpstr>
      <vt:lpstr>STN-1 Suppression Reduced T-circles</vt:lpstr>
      <vt:lpstr>STN1 Reduction Increases DNA Damage</vt:lpstr>
      <vt:lpstr>STN1 Reduction Induced Telomere Damage</vt:lpstr>
      <vt:lpstr>STN1 Depletion Didn’t Shorten Telomeres</vt:lpstr>
      <vt:lpstr>STN1 Depletion Caused Multinucleation</vt:lpstr>
      <vt:lpstr>Author Conclusions</vt:lpstr>
      <vt:lpstr>Author Conclusions</vt:lpstr>
      <vt:lpstr>My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Prototype</dc:title>
  <dc:creator>Anne Corwin</dc:creator>
  <cp:lastModifiedBy>david halvorsen</cp:lastModifiedBy>
  <cp:revision>700</cp:revision>
  <cp:lastPrinted>1601-01-01T00:00:00Z</cp:lastPrinted>
  <dcterms:created xsi:type="dcterms:W3CDTF">2012-11-08T21:38:27Z</dcterms:created>
  <dcterms:modified xsi:type="dcterms:W3CDTF">2017-04-19T08:39:29Z</dcterms:modified>
</cp:coreProperties>
</file>