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5D80E-E1A3-B547-A406-68B36E7817C7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83F98-971D-6846-B953-2D1EDC587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6ADA9-1C3E-914A-9DA2-F1E52A19B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352A-12FD-E640-AE06-575759374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82C7D-5587-9A42-9720-C97E6018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3ECF-50F9-FD4D-B35A-440250D4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58E0-A95E-BD43-8739-5C27541B4CF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3E5A-FF26-1341-B092-4251C462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4793-CEC0-CB4F-96D4-8063A396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BE4A-EB54-F348-9B60-B518E0A8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EBBC-91C9-E140-9FD1-754A23C5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D7AA9-A1F3-1649-BC45-506754AE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6364-05EB-A54C-8D05-2595EEF0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58E0-A95E-BD43-8739-5C27541B4CF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AEEE3-57FC-A247-AE9F-EE6A505C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759B-ECCA-B048-B3F8-5DC75A5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BE4A-EB54-F348-9B60-B518E0A8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7035A-4259-664B-B889-3DC5093F5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FE0D4-310B-4A49-83E4-68D7A462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BA73-68FF-404E-8913-D6889D79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58E0-A95E-BD43-8739-5C27541B4CF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391E-7F17-1D4C-AB71-6DB80DB5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09F0-CCFC-C44F-9A5B-C8E09795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BE4A-EB54-F348-9B60-B518E0A8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B215-6C02-A946-AACC-0EEF7C06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1FF6-AED4-CF4E-8BF0-8CE0739E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C6B37-4A54-7E4D-8DD4-2F58C5FC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58E0-A95E-BD43-8739-5C27541B4CF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0BCF-8049-2F40-80B9-620F20F1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5797-1CED-5E43-9E30-B988DCEE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BE4A-EB54-F348-9B60-B518E0A8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CC06-DFF3-F642-AF80-5090889A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7FAD7-4D8F-EB41-915D-09552E0C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E04A-3F9D-F64E-9726-F0900C10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58E0-A95E-BD43-8739-5C27541B4CF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8923-CFE9-7743-B84C-6F7E8B0A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B32B2-0A07-C446-9B97-76634826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BE4A-EB54-F348-9B60-B518E0A8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C369-A05F-7A47-9F43-CC678A7B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C999-8142-8047-BDF9-FFC659A92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56DD1-0418-5A4D-AA81-027714B66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FF90F-736F-0447-BE9D-701CBE43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58E0-A95E-BD43-8739-5C27541B4CF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58298-AC08-D749-8E0D-36332E04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ED22D-4B8F-6A42-8173-6268F5D5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BE4A-EB54-F348-9B60-B518E0A8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0A17-49C3-854E-8556-B66845CB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0C93-8443-5E4C-A29D-3DA92A87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E77A4-6367-CB49-950F-8E1437CB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A7660-DB29-8E46-999B-0271152A5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12C6A-55F3-9B45-8CBD-624075413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BF04A-E02E-9C4B-9457-B258B801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58E0-A95E-BD43-8739-5C27541B4CF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A279C-174E-8C42-A288-ED534A97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05CF-1876-6341-BD66-47DE84FC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BE4A-EB54-F348-9B60-B518E0A8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B6DE-51A5-C741-A583-EF4428F5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40AC6-ABCD-C64F-AE34-05E000B2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58E0-A95E-BD43-8739-5C27541B4CF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4497-9987-4945-B5CF-5486406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7BFB7-2A89-7241-B1CD-660AE6FE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BE4A-EB54-F348-9B60-B518E0A8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267F8-F4E5-2544-92CB-963C4AF6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58E0-A95E-BD43-8739-5C27541B4CF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8C438-4770-224B-BF3D-EF73796E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4B77-13F5-1D48-A462-B7906B48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BE4A-EB54-F348-9B60-B518E0A8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E673-FE25-3F40-B97B-89C5CECB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FA8F-0E88-1448-84C7-D391A12C9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43143-C977-DB42-9A16-8AA39464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E44D-545C-7D40-A44A-1D9F5BCE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58E0-A95E-BD43-8739-5C27541B4CF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5F0BC-77F8-0747-8CC9-554A1E6A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87040-1227-7245-AA22-757B4891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BE4A-EB54-F348-9B60-B518E0A8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32B9-25D8-1743-85F5-B3489AC3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87602-020D-6A4C-819A-B83412644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E4194-288F-A949-83CA-503DAB969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AAE8C-309B-AB40-AFFE-11FED9A3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58E0-A95E-BD43-8739-5C27541B4CF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F0BD-538D-9A44-ADAD-27CFF0CA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D2E7-4665-BE4C-846C-E38A44BA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BE4A-EB54-F348-9B60-B518E0A8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D612F-D032-A649-A49E-21412B26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F209-66C8-204F-8B7A-F0A88872F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D81E7-E3DE-F641-8588-58B9CF8FB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58E0-A95E-BD43-8739-5C27541B4CFC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C556-2146-6742-A6AE-DC709D7C8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1346-95DC-2B4F-9F47-C4F7DDEBF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BBE4A-EB54-F348-9B60-B518E0A8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3.em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3.emf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emf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296A-CFF5-2148-8298-716CD2BA9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GRN Prediction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EFAE8-3943-7A4C-BE2A-34F550E09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FBCC-9145-454E-B7AA-A8097870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Regression Tree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2FF867-2D61-FA4C-B02E-8A557104ABBB}"/>
              </a:ext>
            </a:extLst>
          </p:cNvPr>
          <p:cNvGrpSpPr/>
          <p:nvPr/>
        </p:nvGrpSpPr>
        <p:grpSpPr>
          <a:xfrm>
            <a:off x="7841031" y="365125"/>
            <a:ext cx="3170069" cy="2352264"/>
            <a:chOff x="6847440" y="681037"/>
            <a:chExt cx="3870589" cy="28720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F049C0-3D43-054E-92D4-50D61B9B14B7}"/>
                </a:ext>
              </a:extLst>
            </p:cNvPr>
            <p:cNvSpPr/>
            <p:nvPr/>
          </p:nvSpPr>
          <p:spPr>
            <a:xfrm>
              <a:off x="6847440" y="2418366"/>
              <a:ext cx="1134737" cy="1134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A41CB7-9160-1947-8168-CEC19A5BBCF0}"/>
                </a:ext>
              </a:extLst>
            </p:cNvPr>
            <p:cNvSpPr/>
            <p:nvPr/>
          </p:nvSpPr>
          <p:spPr>
            <a:xfrm>
              <a:off x="8206185" y="681037"/>
              <a:ext cx="1134737" cy="1134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9F1059-6A22-B54E-AFF3-6CB454EB2F6D}"/>
                </a:ext>
              </a:extLst>
            </p:cNvPr>
            <p:cNvSpPr/>
            <p:nvPr/>
          </p:nvSpPr>
          <p:spPr>
            <a:xfrm>
              <a:off x="9583292" y="2398503"/>
              <a:ext cx="1134737" cy="1134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28729B-7327-5C4A-8D3F-F12D7134C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0868" y="3212565"/>
              <a:ext cx="12600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22F1B1-46C7-284D-8592-75C8AF2BD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1439" y="1805842"/>
              <a:ext cx="429429" cy="523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87C49F8-F1BE-E84C-93D4-03D44C2CE6C6}"/>
              </a:ext>
            </a:extLst>
          </p:cNvPr>
          <p:cNvSpPr txBox="1"/>
          <p:nvPr/>
        </p:nvSpPr>
        <p:spPr>
          <a:xfrm>
            <a:off x="5284065" y="932794"/>
            <a:ext cx="308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trees use variance reduction instead of an “impurity”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9D48CE-01FA-5540-9CF3-C218AB0DA285}"/>
                  </a:ext>
                </a:extLst>
              </p:cNvPr>
              <p:cNvSpPr txBox="1"/>
              <p:nvPr/>
            </p:nvSpPr>
            <p:spPr>
              <a:xfrm>
                <a:off x="4970630" y="536175"/>
                <a:ext cx="366862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9D48CE-01FA-5540-9CF3-C218AB0DA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630" y="536175"/>
                <a:ext cx="3668620" cy="391646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6D428E7-07AB-A447-8152-BCE76CE76D2B}"/>
              </a:ext>
            </a:extLst>
          </p:cNvPr>
          <p:cNvGrpSpPr/>
          <p:nvPr/>
        </p:nvGrpSpPr>
        <p:grpSpPr>
          <a:xfrm>
            <a:off x="2909783" y="2701121"/>
            <a:ext cx="6300304" cy="3226674"/>
            <a:chOff x="2909783" y="2701121"/>
            <a:chExt cx="6300304" cy="3226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EDBAEE2C-79BC-1145-BA48-2676B0DA2286}"/>
                    </a:ext>
                  </a:extLst>
                </p:cNvPr>
                <p:cNvSpPr/>
                <p:nvPr/>
              </p:nvSpPr>
              <p:spPr>
                <a:xfrm>
                  <a:off x="4350969" y="2701121"/>
                  <a:ext cx="2060847" cy="7278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&gt;5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EDBAEE2C-79BC-1145-BA48-2676B0DA2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969" y="2701121"/>
                  <a:ext cx="2060847" cy="72787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EDD127DB-0B66-5F44-8883-F59DF8793B1D}"/>
                    </a:ext>
                  </a:extLst>
                </p:cNvPr>
                <p:cNvSpPr/>
                <p:nvPr/>
              </p:nvSpPr>
              <p:spPr>
                <a:xfrm>
                  <a:off x="2909783" y="3910057"/>
                  <a:ext cx="2060847" cy="727879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EDD127DB-0B66-5F44-8883-F59DF8793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783" y="3910057"/>
                  <a:ext cx="2060847" cy="72787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26FD3A8A-8564-D146-B5B8-FC7BBD425D81}"/>
                    </a:ext>
                  </a:extLst>
                </p:cNvPr>
                <p:cNvSpPr/>
                <p:nvPr/>
              </p:nvSpPr>
              <p:spPr>
                <a:xfrm>
                  <a:off x="5796001" y="3879761"/>
                  <a:ext cx="2060847" cy="7278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&gt;6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26FD3A8A-8564-D146-B5B8-FC7BBD425D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001" y="3879761"/>
                  <a:ext cx="2060847" cy="72787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97E6F7A5-FF24-6343-88FA-F9438DB9AFDA}"/>
                    </a:ext>
                  </a:extLst>
                </p:cNvPr>
                <p:cNvSpPr/>
                <p:nvPr/>
              </p:nvSpPr>
              <p:spPr>
                <a:xfrm>
                  <a:off x="4593326" y="5197327"/>
                  <a:ext cx="2060847" cy="727879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97E6F7A5-FF24-6343-88FA-F9438DB9AF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326" y="5197327"/>
                  <a:ext cx="2060847" cy="72787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ECC497C2-325B-2347-BE0E-CB3432F97B65}"/>
                    </a:ext>
                  </a:extLst>
                </p:cNvPr>
                <p:cNvSpPr/>
                <p:nvPr/>
              </p:nvSpPr>
              <p:spPr>
                <a:xfrm>
                  <a:off x="7149240" y="5199916"/>
                  <a:ext cx="2060847" cy="727879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ECC497C2-325B-2347-BE0E-CB3432F97B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40" y="5199916"/>
                  <a:ext cx="2060847" cy="72787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FC5DAB-AB6D-714B-8568-C601569E0A4D}"/>
                </a:ext>
              </a:extLst>
            </p:cNvPr>
            <p:cNvCxnSpPr/>
            <p:nvPr/>
          </p:nvCxnSpPr>
          <p:spPr>
            <a:xfrm flipH="1">
              <a:off x="4395022" y="3525398"/>
              <a:ext cx="396607" cy="35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A642690-B3F7-E34A-B93A-CAF2A2426C04}"/>
                </a:ext>
              </a:extLst>
            </p:cNvPr>
            <p:cNvCxnSpPr/>
            <p:nvPr/>
          </p:nvCxnSpPr>
          <p:spPr>
            <a:xfrm flipH="1">
              <a:off x="5806310" y="4740450"/>
              <a:ext cx="396607" cy="35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1C54BBD-46F5-B145-9F76-651D1AFC14EC}"/>
                </a:ext>
              </a:extLst>
            </p:cNvPr>
            <p:cNvCxnSpPr>
              <a:cxnSpLocks/>
            </p:cNvCxnSpPr>
            <p:nvPr/>
          </p:nvCxnSpPr>
          <p:spPr>
            <a:xfrm>
              <a:off x="5891834" y="3501923"/>
              <a:ext cx="408331" cy="354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92A42B-DD41-0744-894A-66EE1933D849}"/>
                </a:ext>
              </a:extLst>
            </p:cNvPr>
            <p:cNvCxnSpPr>
              <a:cxnSpLocks/>
            </p:cNvCxnSpPr>
            <p:nvPr/>
          </p:nvCxnSpPr>
          <p:spPr>
            <a:xfrm>
              <a:off x="7448517" y="4704037"/>
              <a:ext cx="408331" cy="354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EABD19-CD9B-6647-8288-8FD7683AD6CE}"/>
                </a:ext>
              </a:extLst>
            </p:cNvPr>
            <p:cNvSpPr txBox="1"/>
            <p:nvPr/>
          </p:nvSpPr>
          <p:spPr>
            <a:xfrm>
              <a:off x="4054207" y="3525398"/>
              <a:ext cx="737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AF7ACA-682D-AB4E-97F3-02CF5BD40C7F}"/>
                </a:ext>
              </a:extLst>
            </p:cNvPr>
            <p:cNvSpPr txBox="1"/>
            <p:nvPr/>
          </p:nvSpPr>
          <p:spPr>
            <a:xfrm>
              <a:off x="6213226" y="3525398"/>
              <a:ext cx="737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C815263-D10B-DA42-A8EF-9FB21DC9E179}"/>
                </a:ext>
              </a:extLst>
            </p:cNvPr>
            <p:cNvSpPr txBox="1"/>
            <p:nvPr/>
          </p:nvSpPr>
          <p:spPr>
            <a:xfrm>
              <a:off x="5523123" y="4727330"/>
              <a:ext cx="737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D662FB2-78FF-594A-BFEE-DA500E5ECD31}"/>
                </a:ext>
              </a:extLst>
            </p:cNvPr>
            <p:cNvSpPr txBox="1"/>
            <p:nvPr/>
          </p:nvSpPr>
          <p:spPr>
            <a:xfrm>
              <a:off x="7156973" y="4746052"/>
              <a:ext cx="737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AFA61E-FF49-1246-B724-7DCC9CCB6B8D}"/>
                  </a:ext>
                </a:extLst>
              </p:cNvPr>
              <p:cNvSpPr txBox="1"/>
              <p:nvPr/>
            </p:nvSpPr>
            <p:spPr>
              <a:xfrm>
                <a:off x="7894395" y="4243700"/>
                <a:ext cx="3668620" cy="3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2AFA61E-FF49-1246-B724-7DCC9CCB6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395" y="4243700"/>
                <a:ext cx="3668620" cy="378180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50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3581-585B-5649-9D2B-6887991D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Regression Tree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614393B-EEAC-534C-B9B6-EBE77A9FCEC8}"/>
              </a:ext>
            </a:extLst>
          </p:cNvPr>
          <p:cNvGrpSpPr/>
          <p:nvPr/>
        </p:nvGrpSpPr>
        <p:grpSpPr>
          <a:xfrm>
            <a:off x="357726" y="1772626"/>
            <a:ext cx="5849957" cy="4622477"/>
            <a:chOff x="2016087" y="1690688"/>
            <a:chExt cx="5849957" cy="462247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307FEA-56A1-1544-A93A-009443D63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2853" y="2111141"/>
              <a:ext cx="0" cy="33794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E1D01AF-9EC7-DA44-BA51-568BC9042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2853" y="5490564"/>
              <a:ext cx="4043191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F3C4E86-27C8-1D4F-8608-2CFC809973E0}"/>
                </a:ext>
              </a:extLst>
            </p:cNvPr>
            <p:cNvSpPr txBox="1"/>
            <p:nvPr/>
          </p:nvSpPr>
          <p:spPr>
            <a:xfrm>
              <a:off x="4979623" y="5666834"/>
              <a:ext cx="2203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Expression Level Gene B (</a:t>
              </a:r>
              <a:r>
                <a:rPr lang="en-US" dirty="0" err="1"/>
                <a:t>i</a:t>
              </a:r>
              <a:r>
                <a:rPr lang="en-US" dirty="0"/>
                <a:t>, predictor)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417345-1745-BB46-A4B6-18C4B7FBB3A6}"/>
                </a:ext>
              </a:extLst>
            </p:cNvPr>
            <p:cNvSpPr txBox="1"/>
            <p:nvPr/>
          </p:nvSpPr>
          <p:spPr>
            <a:xfrm>
              <a:off x="2016087" y="3267911"/>
              <a:ext cx="1806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Expression Level Gene A (j, target)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5DFE9B-20E9-EB40-98FE-8614EE1E0D1B}"/>
                </a:ext>
              </a:extLst>
            </p:cNvPr>
            <p:cNvSpPr/>
            <p:nvPr/>
          </p:nvSpPr>
          <p:spPr>
            <a:xfrm>
              <a:off x="6654188" y="3366862"/>
              <a:ext cx="143219" cy="1432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6C131B4-8494-3245-9A9A-1BD83758A97A}"/>
                </a:ext>
              </a:extLst>
            </p:cNvPr>
            <p:cNvSpPr/>
            <p:nvPr/>
          </p:nvSpPr>
          <p:spPr>
            <a:xfrm>
              <a:off x="6376930" y="3223643"/>
              <a:ext cx="143219" cy="1432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02C8F5-F7E1-6049-9C2D-E8BA19D6CD0F}"/>
                </a:ext>
              </a:extLst>
            </p:cNvPr>
            <p:cNvSpPr/>
            <p:nvPr/>
          </p:nvSpPr>
          <p:spPr>
            <a:xfrm>
              <a:off x="6099672" y="3080424"/>
              <a:ext cx="143219" cy="1432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C3D4F1F-EBBD-6C47-AE93-13F9CA1F7A52}"/>
                </a:ext>
              </a:extLst>
            </p:cNvPr>
            <p:cNvSpPr/>
            <p:nvPr/>
          </p:nvSpPr>
          <p:spPr>
            <a:xfrm>
              <a:off x="6883706" y="3519466"/>
              <a:ext cx="143219" cy="1432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F98356D-86FA-024F-97DC-50CB1B4F0A2C}"/>
                </a:ext>
              </a:extLst>
            </p:cNvPr>
            <p:cNvSpPr/>
            <p:nvPr/>
          </p:nvSpPr>
          <p:spPr>
            <a:xfrm>
              <a:off x="5297271" y="4142275"/>
              <a:ext cx="143219" cy="1432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1994239-B6E0-6B4E-BCA1-25004D93CCBD}"/>
                </a:ext>
              </a:extLst>
            </p:cNvPr>
            <p:cNvSpPr/>
            <p:nvPr/>
          </p:nvSpPr>
          <p:spPr>
            <a:xfrm>
              <a:off x="5065924" y="4280906"/>
              <a:ext cx="143219" cy="1432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5A460B-8AD6-B549-B0C1-AD36E6E9CF4C}"/>
                </a:ext>
              </a:extLst>
            </p:cNvPr>
            <p:cNvSpPr/>
            <p:nvPr/>
          </p:nvSpPr>
          <p:spPr>
            <a:xfrm>
              <a:off x="4834577" y="4424125"/>
              <a:ext cx="143219" cy="1432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E6A85E-0D7A-7D4A-8DCF-48173C348B15}"/>
                </a:ext>
              </a:extLst>
            </p:cNvPr>
            <p:cNvCxnSpPr/>
            <p:nvPr/>
          </p:nvCxnSpPr>
          <p:spPr>
            <a:xfrm>
              <a:off x="5844448" y="2111141"/>
              <a:ext cx="0" cy="3379423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EE1A3C-AFC6-BB43-AE91-E6CC9D9A8CEA}"/>
                </a:ext>
              </a:extLst>
            </p:cNvPr>
            <p:cNvSpPr txBox="1"/>
            <p:nvPr/>
          </p:nvSpPr>
          <p:spPr>
            <a:xfrm>
              <a:off x="4751940" y="1690688"/>
              <a:ext cx="220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Threshold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0F5422-92DD-D048-BF61-78822EDF7C06}"/>
                  </a:ext>
                </a:extLst>
              </p:cNvPr>
              <p:cNvSpPr txBox="1"/>
              <p:nvPr/>
            </p:nvSpPr>
            <p:spPr>
              <a:xfrm>
                <a:off x="7500320" y="2871931"/>
                <a:ext cx="3084720" cy="151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evaluate the goodness of a node, we use 6 values: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#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#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0F5422-92DD-D048-BF61-78822EDF7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320" y="2871931"/>
                <a:ext cx="3084720" cy="1519327"/>
              </a:xfrm>
              <a:prstGeom prst="rect">
                <a:avLst/>
              </a:prstGeom>
              <a:blipFill>
                <a:blip r:embed="rId2"/>
                <a:stretch>
                  <a:fillRect l="-1646" t="-82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1B0F94-0305-2C41-BD16-69675FFB2000}"/>
                  </a:ext>
                </a:extLst>
              </p:cNvPr>
              <p:cNvSpPr txBox="1"/>
              <p:nvPr/>
            </p:nvSpPr>
            <p:spPr>
              <a:xfrm>
                <a:off x="6391289" y="4434453"/>
                <a:ext cx="5302782" cy="122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𝑒𝑣𝑎𝑙𝑢𝑎𝑡𝑒𝑠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𝑒𝑣𝑎𝑙𝑢𝑎𝑡𝑒𝑠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1B0F94-0305-2C41-BD16-69675FFB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289" y="4434453"/>
                <a:ext cx="5302782" cy="1222579"/>
              </a:xfrm>
              <a:prstGeom prst="rect">
                <a:avLst/>
              </a:prstGeom>
              <a:blipFill>
                <a:blip r:embed="rId3"/>
                <a:stretch>
                  <a:fillRect l="-716" t="-1031" r="-5728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B86CA12-04BB-A54D-B358-B07A9395DF4B}"/>
              </a:ext>
            </a:extLst>
          </p:cNvPr>
          <p:cNvGrpSpPr/>
          <p:nvPr/>
        </p:nvGrpSpPr>
        <p:grpSpPr>
          <a:xfrm>
            <a:off x="7351009" y="335954"/>
            <a:ext cx="3756756" cy="1924007"/>
            <a:chOff x="2909783" y="2701121"/>
            <a:chExt cx="6300304" cy="3226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22F738D-473D-1A42-9DA2-26E1389BD96F}"/>
                    </a:ext>
                  </a:extLst>
                </p:cNvPr>
                <p:cNvSpPr/>
                <p:nvPr/>
              </p:nvSpPr>
              <p:spPr>
                <a:xfrm>
                  <a:off x="4350969" y="2701121"/>
                  <a:ext cx="2060847" cy="7278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&gt;5</m:t>
                      </m:r>
                    </m:oMath>
                  </a14:m>
                  <a:r>
                    <a:rPr lang="en-US" sz="1100" dirty="0"/>
                    <a:t>  </a:t>
                  </a:r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22F738D-473D-1A42-9DA2-26E1389BD9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969" y="2701121"/>
                  <a:ext cx="2060847" cy="72787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1D777E88-8CF6-1447-BCA3-A826551A6F09}"/>
                    </a:ext>
                  </a:extLst>
                </p:cNvPr>
                <p:cNvSpPr/>
                <p:nvPr/>
              </p:nvSpPr>
              <p:spPr>
                <a:xfrm>
                  <a:off x="2909783" y="3910057"/>
                  <a:ext cx="2060847" cy="727879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1D777E88-8CF6-1447-BCA3-A826551A6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783" y="3910057"/>
                  <a:ext cx="2060847" cy="72787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6552F429-1B63-2249-B57E-F558FEFD1BFC}"/>
                    </a:ext>
                  </a:extLst>
                </p:cNvPr>
                <p:cNvSpPr/>
                <p:nvPr/>
              </p:nvSpPr>
              <p:spPr>
                <a:xfrm>
                  <a:off x="5796001" y="3879761"/>
                  <a:ext cx="2060847" cy="7278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&gt;6</m:t>
                      </m:r>
                    </m:oMath>
                  </a14:m>
                  <a:r>
                    <a:rPr lang="en-US" sz="1100" dirty="0"/>
                    <a:t>  </a:t>
                  </a:r>
                </a:p>
              </p:txBody>
            </p:sp>
          </mc:Choice>
          <mc:Fallback xmlns="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6552F429-1B63-2249-B57E-F558FEFD1B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001" y="3879761"/>
                  <a:ext cx="2060847" cy="72787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524FD5FB-8EDD-3F4A-AA17-88FBC80CEEFF}"/>
                    </a:ext>
                  </a:extLst>
                </p:cNvPr>
                <p:cNvSpPr/>
                <p:nvPr/>
              </p:nvSpPr>
              <p:spPr>
                <a:xfrm>
                  <a:off x="4593326" y="5197327"/>
                  <a:ext cx="2060847" cy="727879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524FD5FB-8EDD-3F4A-AA17-88FBC80CE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326" y="5197327"/>
                  <a:ext cx="2060847" cy="72787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05D7188C-58A4-1B46-84C6-2C3C2955D7F4}"/>
                    </a:ext>
                  </a:extLst>
                </p:cNvPr>
                <p:cNvSpPr/>
                <p:nvPr/>
              </p:nvSpPr>
              <p:spPr>
                <a:xfrm>
                  <a:off x="7149240" y="5199916"/>
                  <a:ext cx="2060847" cy="727879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a14:m>
                  <a:r>
                    <a:rPr lang="en-US" sz="1100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05D7188C-58A4-1B46-84C6-2C3C2955D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40" y="5199916"/>
                  <a:ext cx="2060847" cy="727879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816272B-1514-E14C-B936-D7F59E01B076}"/>
                </a:ext>
              </a:extLst>
            </p:cNvPr>
            <p:cNvCxnSpPr/>
            <p:nvPr/>
          </p:nvCxnSpPr>
          <p:spPr>
            <a:xfrm flipH="1">
              <a:off x="4395022" y="3525398"/>
              <a:ext cx="396607" cy="35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07C3CD0-9904-9944-A63A-B42E4FB8FF9F}"/>
                </a:ext>
              </a:extLst>
            </p:cNvPr>
            <p:cNvCxnSpPr/>
            <p:nvPr/>
          </p:nvCxnSpPr>
          <p:spPr>
            <a:xfrm flipH="1">
              <a:off x="5806310" y="4740450"/>
              <a:ext cx="396607" cy="35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5ED8F63-D018-BE49-BA5A-AC37D42F205E}"/>
                </a:ext>
              </a:extLst>
            </p:cNvPr>
            <p:cNvCxnSpPr>
              <a:cxnSpLocks/>
            </p:cNvCxnSpPr>
            <p:nvPr/>
          </p:nvCxnSpPr>
          <p:spPr>
            <a:xfrm>
              <a:off x="5891834" y="3501923"/>
              <a:ext cx="408331" cy="354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848284-C0DB-E542-AC0C-4905FCF5E060}"/>
                </a:ext>
              </a:extLst>
            </p:cNvPr>
            <p:cNvCxnSpPr>
              <a:cxnSpLocks/>
            </p:cNvCxnSpPr>
            <p:nvPr/>
          </p:nvCxnSpPr>
          <p:spPr>
            <a:xfrm>
              <a:off x="7448517" y="4704037"/>
              <a:ext cx="408331" cy="354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8EB38A-2520-F843-B500-3BF2F83A181E}"/>
                </a:ext>
              </a:extLst>
            </p:cNvPr>
            <p:cNvSpPr txBox="1"/>
            <p:nvPr/>
          </p:nvSpPr>
          <p:spPr>
            <a:xfrm>
              <a:off x="4054207" y="3525397"/>
              <a:ext cx="737422" cy="41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1E076E-8020-5441-B018-C4F5980D64D8}"/>
                </a:ext>
              </a:extLst>
            </p:cNvPr>
            <p:cNvSpPr txBox="1"/>
            <p:nvPr/>
          </p:nvSpPr>
          <p:spPr>
            <a:xfrm>
              <a:off x="6213227" y="3525397"/>
              <a:ext cx="737422" cy="41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CA1421-0B96-BD41-A8BF-0E6A743463A1}"/>
                </a:ext>
              </a:extLst>
            </p:cNvPr>
            <p:cNvSpPr txBox="1"/>
            <p:nvPr/>
          </p:nvSpPr>
          <p:spPr>
            <a:xfrm>
              <a:off x="5523123" y="4727331"/>
              <a:ext cx="737422" cy="41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62DCFD-F186-924C-AADB-7F4ED83DA043}"/>
                </a:ext>
              </a:extLst>
            </p:cNvPr>
            <p:cNvSpPr txBox="1"/>
            <p:nvPr/>
          </p:nvSpPr>
          <p:spPr>
            <a:xfrm>
              <a:off x="7156974" y="4746052"/>
              <a:ext cx="737422" cy="41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95A904-5BB9-6644-B75D-5CAB0E6B04CC}"/>
                  </a:ext>
                </a:extLst>
              </p:cNvPr>
              <p:cNvSpPr txBox="1"/>
              <p:nvPr/>
            </p:nvSpPr>
            <p:spPr>
              <a:xfrm>
                <a:off x="5992747" y="5846379"/>
                <a:ext cx="5833098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paper measures the goodness of a node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=#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−#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−#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95A904-5BB9-6644-B75D-5CAB0E6B0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747" y="5846379"/>
                <a:ext cx="5833098" cy="668581"/>
              </a:xfrm>
              <a:prstGeom prst="rect">
                <a:avLst/>
              </a:prstGeom>
              <a:blipFill>
                <a:blip r:embed="rId9"/>
                <a:stretch>
                  <a:fillRect l="-652" t="-185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41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371E-24A0-3946-94DD-F5157F5E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EF4B-18CA-1242-B23D-797E9F01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Motivation and 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GRN edge prediction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Full-dataset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Statistical evaluation</a:t>
            </a:r>
          </a:p>
        </p:txBody>
      </p:sp>
    </p:spTree>
    <p:extLst>
      <p:ext uri="{BB962C8B-B14F-4D97-AF65-F5344CB8AC3E}">
        <p14:creationId xmlns:p14="http://schemas.microsoft.com/office/powerpoint/2010/main" val="303580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3ACA-136E-D647-B944-FD7F12A1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E10E-57CB-0B43-B0AF-22A65A94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79" y="2497654"/>
            <a:ext cx="2444827" cy="23057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Understanding Gene Regulatory Network is important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B1C27F-28B1-4D41-B379-968DC8A5E9A6}"/>
              </a:ext>
            </a:extLst>
          </p:cNvPr>
          <p:cNvSpPr txBox="1">
            <a:spLocks/>
          </p:cNvSpPr>
          <p:nvPr/>
        </p:nvSpPr>
        <p:spPr>
          <a:xfrm>
            <a:off x="6973604" y="2497653"/>
            <a:ext cx="2173996" cy="370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Medical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8D8EC-68C5-2C4F-86C6-E8A0FFB8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02" y="1357417"/>
            <a:ext cx="6500089" cy="954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EFB52-A936-294C-98D9-2B4C77F0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26" y="3046116"/>
            <a:ext cx="3418939" cy="25642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320801-76A3-4A4C-B292-5590D82D4078}"/>
              </a:ext>
            </a:extLst>
          </p:cNvPr>
          <p:cNvSpPr txBox="1">
            <a:spLocks/>
          </p:cNvSpPr>
          <p:nvPr/>
        </p:nvSpPr>
        <p:spPr>
          <a:xfrm>
            <a:off x="7182997" y="5804607"/>
            <a:ext cx="2173996" cy="370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Agricultural</a:t>
            </a:r>
          </a:p>
        </p:txBody>
      </p:sp>
    </p:spTree>
    <p:extLst>
      <p:ext uri="{BB962C8B-B14F-4D97-AF65-F5344CB8AC3E}">
        <p14:creationId xmlns:p14="http://schemas.microsoft.com/office/powerpoint/2010/main" val="69950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3581-585B-5649-9D2B-6887991D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1237-5F51-9241-B3FF-3CBFD73B1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 : Inferring Regulatory </a:t>
            </a:r>
            <a:r>
              <a:rPr lang="en-US" dirty="0" err="1"/>
              <a:t>Netwok</a:t>
            </a:r>
            <a:r>
              <a:rPr lang="en-US" dirty="0"/>
              <a:t> from Expression Data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DF0F31-6258-5443-8FF1-A5FEEA1818FF}"/>
              </a:ext>
            </a:extLst>
          </p:cNvPr>
          <p:cNvGrpSpPr/>
          <p:nvPr/>
        </p:nvGrpSpPr>
        <p:grpSpPr>
          <a:xfrm>
            <a:off x="1504259" y="2778440"/>
            <a:ext cx="3870589" cy="2872066"/>
            <a:chOff x="1504259" y="2778440"/>
            <a:chExt cx="3870589" cy="287206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63831E-0D39-E645-A628-C52BA8AD2CAF}"/>
                </a:ext>
              </a:extLst>
            </p:cNvPr>
            <p:cNvSpPr/>
            <p:nvPr/>
          </p:nvSpPr>
          <p:spPr>
            <a:xfrm>
              <a:off x="1504259" y="4515769"/>
              <a:ext cx="1134737" cy="1134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6B5E4A-691E-D54E-B88E-73D06E962F2E}"/>
                </a:ext>
              </a:extLst>
            </p:cNvPr>
            <p:cNvSpPr/>
            <p:nvPr/>
          </p:nvSpPr>
          <p:spPr>
            <a:xfrm>
              <a:off x="2863004" y="2778440"/>
              <a:ext cx="1134737" cy="1134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3B3711-C2A0-F84F-8778-557BEDECCB96}"/>
                </a:ext>
              </a:extLst>
            </p:cNvPr>
            <p:cNvSpPr/>
            <p:nvPr/>
          </p:nvSpPr>
          <p:spPr>
            <a:xfrm>
              <a:off x="4240111" y="4495906"/>
              <a:ext cx="1134737" cy="1134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FF13A3-B354-1E44-9D56-1BFFEF68EA6E}"/>
                </a:ext>
              </a:extLst>
            </p:cNvPr>
            <p:cNvCxnSpPr/>
            <p:nvPr/>
          </p:nvCxnSpPr>
          <p:spPr>
            <a:xfrm flipV="1">
              <a:off x="2384690" y="3913177"/>
              <a:ext cx="478314" cy="582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DDA310A-4DE6-7745-B14E-221D1394D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7687" y="5175030"/>
              <a:ext cx="12784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D47446-C730-6C49-A6B2-0C0022A34F6D}"/>
                </a:ext>
              </a:extLst>
            </p:cNvPr>
            <p:cNvCxnSpPr>
              <a:cxnSpLocks/>
            </p:cNvCxnSpPr>
            <p:nvPr/>
          </p:nvCxnSpPr>
          <p:spPr>
            <a:xfrm>
              <a:off x="3997741" y="3913179"/>
              <a:ext cx="478314" cy="515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4A2680-0523-ED47-922E-FECC4C242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687" y="5309968"/>
              <a:ext cx="12600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A27051-012B-DD45-BA18-930464DFE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8258" y="3903245"/>
              <a:ext cx="429429" cy="523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A01B6DF-75DC-7442-A329-F62DDE0207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6432" y="3845710"/>
              <a:ext cx="447792" cy="455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2FE35D35-8569-1946-94B3-8BBCCEB73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688" y="2225723"/>
            <a:ext cx="3399146" cy="41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7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3A17-E72E-0647-A5C2-76C65148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0810E-73A7-6440-9B91-F2B47292F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Formally, the notations are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𝐿𝑒𝑎𝑟𝑛𝑖𝑛𝑔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𝑒𝑥𝑝𝑒𝑟𝑖𝑚𝑒𝑛𝑡𝑠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𝑔𝑒𝑛𝑒𝑠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0810E-73A7-6440-9B91-F2B47292F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8CB55D6-5E77-CD49-9870-03D5B7421E44}"/>
              </a:ext>
            </a:extLst>
          </p:cNvPr>
          <p:cNvGrpSpPr/>
          <p:nvPr/>
        </p:nvGrpSpPr>
        <p:grpSpPr>
          <a:xfrm>
            <a:off x="5353907" y="2043045"/>
            <a:ext cx="6365852" cy="4133918"/>
            <a:chOff x="5408991" y="2531616"/>
            <a:chExt cx="6365852" cy="413391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013E5D-74CA-2E4A-81A1-63B8BCAF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623" y="2852534"/>
              <a:ext cx="3079565" cy="376131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7D9167-4517-814B-B7FA-444E63613045}"/>
                </a:ext>
              </a:extLst>
            </p:cNvPr>
            <p:cNvSpPr/>
            <p:nvPr/>
          </p:nvSpPr>
          <p:spPr>
            <a:xfrm>
              <a:off x="8042313" y="3646584"/>
              <a:ext cx="374574" cy="2967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6BF214-6486-134F-8B2C-6DB258E571AF}"/>
                </a:ext>
              </a:extLst>
            </p:cNvPr>
            <p:cNvSpPr/>
            <p:nvPr/>
          </p:nvSpPr>
          <p:spPr>
            <a:xfrm>
              <a:off x="8416886" y="3429000"/>
              <a:ext cx="2000301" cy="1845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EEB93E-B6D3-514D-A71A-4ED56F311CC2}"/>
                </a:ext>
              </a:extLst>
            </p:cNvPr>
            <p:cNvSpPr/>
            <p:nvPr/>
          </p:nvSpPr>
          <p:spPr>
            <a:xfrm>
              <a:off x="8344298" y="2873187"/>
              <a:ext cx="2136271" cy="267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Experiments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361A64C-0981-F043-8358-F4A835EDEB94}"/>
                </a:ext>
              </a:extLst>
            </p:cNvPr>
            <p:cNvGrpSpPr/>
            <p:nvPr/>
          </p:nvGrpSpPr>
          <p:grpSpPr>
            <a:xfrm>
              <a:off x="8405869" y="3320317"/>
              <a:ext cx="2005428" cy="369332"/>
              <a:chOff x="8416886" y="3221164"/>
              <a:chExt cx="2005428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3FA8BE8-2E41-4449-886E-63888297F99F}"/>
                      </a:ext>
                    </a:extLst>
                  </p:cNvPr>
                  <p:cNvSpPr txBox="1"/>
                  <p:nvPr/>
                </p:nvSpPr>
                <p:spPr>
                  <a:xfrm>
                    <a:off x="8416886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3FA8BE8-2E41-4449-886E-63888297F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6886" y="3221164"/>
                    <a:ext cx="36355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7AF390B-6044-2B49-8909-FDF1A174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8692834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7AF390B-6044-2B49-8909-FDF1A1745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2834" y="3221164"/>
                    <a:ext cx="36355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070099-E271-454D-A102-766B33587209}"/>
                      </a:ext>
                    </a:extLst>
                  </p:cNvPr>
                  <p:cNvSpPr txBox="1"/>
                  <p:nvPr/>
                </p:nvSpPr>
                <p:spPr>
                  <a:xfrm>
                    <a:off x="8966421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070099-E271-454D-A102-766B335872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6421" y="3221164"/>
                    <a:ext cx="36355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0A4797F-EE85-6D46-AC9E-8E23248142DE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369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0A4797F-EE85-6D46-AC9E-8E2324814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2369" y="3221164"/>
                    <a:ext cx="36355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1CE9F70-429F-2E4E-AA30-558A53C136E7}"/>
                      </a:ext>
                    </a:extLst>
                  </p:cNvPr>
                  <p:cNvSpPr txBox="1"/>
                  <p:nvPr/>
                </p:nvSpPr>
                <p:spPr>
                  <a:xfrm>
                    <a:off x="9517490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1CE9F70-429F-2E4E-AA30-558A53C136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7490" y="3221164"/>
                    <a:ext cx="36355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7A5823B-D5FD-FB4F-B21C-8B3616E7012D}"/>
                      </a:ext>
                    </a:extLst>
                  </p:cNvPr>
                  <p:cNvSpPr txBox="1"/>
                  <p:nvPr/>
                </p:nvSpPr>
                <p:spPr>
                  <a:xfrm>
                    <a:off x="9785559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7A5823B-D5FD-FB4F-B21C-8B3616E70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5559" y="3221164"/>
                    <a:ext cx="36355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A1891CF-55AD-4646-A80D-CB435C948A7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8757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A1891CF-55AD-4646-A80D-CB435C948A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8757" y="3221164"/>
                    <a:ext cx="36355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BCB6CB-96FC-A840-B450-4E1664F32945}"/>
                </a:ext>
              </a:extLst>
            </p:cNvPr>
            <p:cNvSpPr txBox="1"/>
            <p:nvPr/>
          </p:nvSpPr>
          <p:spPr>
            <a:xfrm>
              <a:off x="8052048" y="3613666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A83992-7E7A-FD4F-A059-88DD26AB9F17}"/>
                </a:ext>
              </a:extLst>
            </p:cNvPr>
            <p:cNvSpPr txBox="1"/>
            <p:nvPr/>
          </p:nvSpPr>
          <p:spPr>
            <a:xfrm>
              <a:off x="8052048" y="3883394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377DDA-FC8B-8442-8AA3-95EB579F73C1}"/>
                </a:ext>
              </a:extLst>
            </p:cNvPr>
            <p:cNvSpPr txBox="1"/>
            <p:nvPr/>
          </p:nvSpPr>
          <p:spPr>
            <a:xfrm>
              <a:off x="8052048" y="4153122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74DC37-8A22-4046-AA34-A24DF0F31C2D}"/>
                </a:ext>
              </a:extLst>
            </p:cNvPr>
            <p:cNvSpPr txBox="1"/>
            <p:nvPr/>
          </p:nvSpPr>
          <p:spPr>
            <a:xfrm>
              <a:off x="8052048" y="4422850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661F74-14AC-FC44-9C60-C399408FF39D}"/>
                </a:ext>
              </a:extLst>
            </p:cNvPr>
            <p:cNvSpPr txBox="1"/>
            <p:nvPr/>
          </p:nvSpPr>
          <p:spPr>
            <a:xfrm>
              <a:off x="8052048" y="4692579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4E720F-55B9-8840-8569-1F9F337AED4F}"/>
                </a:ext>
              </a:extLst>
            </p:cNvPr>
            <p:cNvSpPr txBox="1"/>
            <p:nvPr/>
          </p:nvSpPr>
          <p:spPr>
            <a:xfrm>
              <a:off x="8061783" y="4954934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041FE0-D450-1841-AC0E-0AC91BF15A97}"/>
                </a:ext>
              </a:extLst>
            </p:cNvPr>
            <p:cNvSpPr txBox="1"/>
            <p:nvPr/>
          </p:nvSpPr>
          <p:spPr>
            <a:xfrm>
              <a:off x="8061783" y="5224662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6454BB-F592-2B47-8F21-57BCEA9CB1A1}"/>
                </a:ext>
              </a:extLst>
            </p:cNvPr>
            <p:cNvSpPr txBox="1"/>
            <p:nvPr/>
          </p:nvSpPr>
          <p:spPr>
            <a:xfrm>
              <a:off x="8061783" y="5494390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4E6A93-C99D-234A-98E0-B362D7FDC648}"/>
                </a:ext>
              </a:extLst>
            </p:cNvPr>
            <p:cNvSpPr txBox="1"/>
            <p:nvPr/>
          </p:nvSpPr>
          <p:spPr>
            <a:xfrm>
              <a:off x="8061783" y="5764118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431725-4B66-7544-9A85-D777FC06E11E}"/>
                </a:ext>
              </a:extLst>
            </p:cNvPr>
            <p:cNvSpPr txBox="1"/>
            <p:nvPr/>
          </p:nvSpPr>
          <p:spPr>
            <a:xfrm>
              <a:off x="7954179" y="6033847"/>
              <a:ext cx="471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C5E71A-4089-B34F-A6DC-23FEE4434D53}"/>
                </a:ext>
              </a:extLst>
            </p:cNvPr>
            <p:cNvSpPr txBox="1"/>
            <p:nvPr/>
          </p:nvSpPr>
          <p:spPr>
            <a:xfrm>
              <a:off x="8061783" y="6296202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D1BD0B-1E39-D14A-AA98-02404F0ED2EE}"/>
                    </a:ext>
                  </a:extLst>
                </p:cNvPr>
                <p:cNvSpPr txBox="1"/>
                <p:nvPr/>
              </p:nvSpPr>
              <p:spPr>
                <a:xfrm>
                  <a:off x="8411760" y="3604593"/>
                  <a:ext cx="363557" cy="37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D1BD0B-1E39-D14A-AA98-02404F0ED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760" y="3604593"/>
                  <a:ext cx="363557" cy="371961"/>
                </a:xfrm>
                <a:prstGeom prst="rect">
                  <a:avLst/>
                </a:prstGeom>
                <a:blipFill>
                  <a:blip r:embed="rId11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2B64CAA-12A0-FC4E-8814-13AF5162E2E7}"/>
                    </a:ext>
                  </a:extLst>
                </p:cNvPr>
                <p:cNvSpPr txBox="1"/>
                <p:nvPr/>
              </p:nvSpPr>
              <p:spPr>
                <a:xfrm>
                  <a:off x="9774542" y="2531616"/>
                  <a:ext cx="2000301" cy="37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𝑰𝒏𝒅𝒆𝒙𝒆𝒅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𝒖𝒔𝒊𝒏𝒈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2B64CAA-12A0-FC4E-8814-13AF5162E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4542" y="2531616"/>
                  <a:ext cx="2000301" cy="371961"/>
                </a:xfrm>
                <a:prstGeom prst="rect">
                  <a:avLst/>
                </a:prstGeom>
                <a:blipFill>
                  <a:blip r:embed="rId12"/>
                  <a:stretch>
                    <a:fillRect r="-754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81AA1C5-62E0-8B42-ACAF-4D9F1A8F346B}"/>
                    </a:ext>
                  </a:extLst>
                </p:cNvPr>
                <p:cNvSpPr txBox="1"/>
                <p:nvPr/>
              </p:nvSpPr>
              <p:spPr>
                <a:xfrm>
                  <a:off x="5408991" y="5863722"/>
                  <a:ext cx="2545188" cy="37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𝑰𝒏𝒅𝒆𝒙𝒆𝒅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𝒖𝒔𝒊𝒏𝒈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81AA1C5-62E0-8B42-ACAF-4D9F1A8F34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8991" y="5863722"/>
                  <a:ext cx="2545188" cy="371961"/>
                </a:xfrm>
                <a:prstGeom prst="rect">
                  <a:avLst/>
                </a:prstGeom>
                <a:blipFill>
                  <a:blip r:embed="rId13"/>
                  <a:stretch>
                    <a:fillRect r="-746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483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3581-585B-5649-9D2B-6887991D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F1237-5F51-9241-B3FF-3CBFD73B1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“…to decompose the problem of recovering a network involving </a:t>
                </a:r>
                <a:r>
                  <a:rPr lang="en-US" i="1" dirty="0"/>
                  <a:t>p</a:t>
                </a:r>
                <a:r>
                  <a:rPr lang="en-US" dirty="0"/>
                  <a:t> genes into </a:t>
                </a:r>
                <a:r>
                  <a:rPr lang="en-US" i="1" dirty="0"/>
                  <a:t>p</a:t>
                </a:r>
                <a:r>
                  <a:rPr lang="en-US" dirty="0"/>
                  <a:t> different subproblems, where each of these subproblems consists in identifying the regulators of one of the genes of the network.”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𝑝𝑟𝑒𝑑𝑖𝑐𝑡𝑠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𝑇𝑟𝑎𝑛𝑠𝑐𝑟𝑖𝑝𝑡𝑖𝑜𝑛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F1237-5F51-9241-B3FF-3CBFD73B1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ABA5F4F-24BA-1F4D-8BBA-12A3ACE443DA}"/>
              </a:ext>
            </a:extLst>
          </p:cNvPr>
          <p:cNvGrpSpPr/>
          <p:nvPr/>
        </p:nvGrpSpPr>
        <p:grpSpPr>
          <a:xfrm>
            <a:off x="4973075" y="2992923"/>
            <a:ext cx="6380725" cy="3813000"/>
            <a:chOff x="5364924" y="2852534"/>
            <a:chExt cx="6380725" cy="3813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7863FA2-1B55-7048-8FB7-DE5DD78EC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623" y="2852534"/>
              <a:ext cx="3079565" cy="376131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2FF4AA-0D04-064D-BCA7-DDAE1DCA770A}"/>
                </a:ext>
              </a:extLst>
            </p:cNvPr>
            <p:cNvSpPr/>
            <p:nvPr/>
          </p:nvSpPr>
          <p:spPr>
            <a:xfrm>
              <a:off x="8042313" y="3646584"/>
              <a:ext cx="374574" cy="2967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261C58-1F0D-0242-9474-CB223992A210}"/>
                </a:ext>
              </a:extLst>
            </p:cNvPr>
            <p:cNvSpPr/>
            <p:nvPr/>
          </p:nvSpPr>
          <p:spPr>
            <a:xfrm>
              <a:off x="8416886" y="3429000"/>
              <a:ext cx="2000301" cy="1845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18EAE1-BF57-7E42-AAEE-905465844DDA}"/>
                </a:ext>
              </a:extLst>
            </p:cNvPr>
            <p:cNvSpPr/>
            <p:nvPr/>
          </p:nvSpPr>
          <p:spPr>
            <a:xfrm>
              <a:off x="8344298" y="2873187"/>
              <a:ext cx="2136271" cy="267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Experiments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222C289-CBCA-AD45-817D-FDA03DC63C15}"/>
                </a:ext>
              </a:extLst>
            </p:cNvPr>
            <p:cNvGrpSpPr/>
            <p:nvPr/>
          </p:nvGrpSpPr>
          <p:grpSpPr>
            <a:xfrm>
              <a:off x="8405869" y="3320317"/>
              <a:ext cx="2005428" cy="369332"/>
              <a:chOff x="8416886" y="3221164"/>
              <a:chExt cx="2005428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B635054-682B-B045-9FED-2460EE81F9C8}"/>
                      </a:ext>
                    </a:extLst>
                  </p:cNvPr>
                  <p:cNvSpPr txBox="1"/>
                  <p:nvPr/>
                </p:nvSpPr>
                <p:spPr>
                  <a:xfrm>
                    <a:off x="8416886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B635054-682B-B045-9FED-2460EE81F9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6886" y="3221164"/>
                    <a:ext cx="36355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7A2A4EA-FF16-4B49-BDA1-FD7FC6F5BA17}"/>
                      </a:ext>
                    </a:extLst>
                  </p:cNvPr>
                  <p:cNvSpPr txBox="1"/>
                  <p:nvPr/>
                </p:nvSpPr>
                <p:spPr>
                  <a:xfrm>
                    <a:off x="8692834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7A2A4EA-FF16-4B49-BDA1-FD7FC6F5BA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2834" y="3221164"/>
                    <a:ext cx="36355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523F58F-A43F-3347-9F5D-88F15311E169}"/>
                      </a:ext>
                    </a:extLst>
                  </p:cNvPr>
                  <p:cNvSpPr txBox="1"/>
                  <p:nvPr/>
                </p:nvSpPr>
                <p:spPr>
                  <a:xfrm>
                    <a:off x="8966421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523F58F-A43F-3347-9F5D-88F15311E1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6421" y="3221164"/>
                    <a:ext cx="36355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D8F2765-9652-6643-98C6-A627F4517733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369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D8F2765-9652-6643-98C6-A627F45177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2369" y="3221164"/>
                    <a:ext cx="36355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0856D0B-D224-4347-AFCE-3C423AE44B51}"/>
                      </a:ext>
                    </a:extLst>
                  </p:cNvPr>
                  <p:cNvSpPr txBox="1"/>
                  <p:nvPr/>
                </p:nvSpPr>
                <p:spPr>
                  <a:xfrm>
                    <a:off x="9517490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0856D0B-D224-4347-AFCE-3C423AE44B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7490" y="3221164"/>
                    <a:ext cx="36355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1A2FD83-4736-694A-A3FA-26B5B35C4AFB}"/>
                      </a:ext>
                    </a:extLst>
                  </p:cNvPr>
                  <p:cNvSpPr txBox="1"/>
                  <p:nvPr/>
                </p:nvSpPr>
                <p:spPr>
                  <a:xfrm>
                    <a:off x="9785559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1A2FD83-4736-694A-A3FA-26B5B35C4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5559" y="3221164"/>
                    <a:ext cx="36355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554D678-798E-3D45-97DA-E832A01C69C4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8757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554D678-798E-3D45-97DA-E832A01C69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8757" y="3221164"/>
                    <a:ext cx="36355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4F02C4-1AEE-5947-A1F6-DB55AF0DA679}"/>
                </a:ext>
              </a:extLst>
            </p:cNvPr>
            <p:cNvSpPr txBox="1"/>
            <p:nvPr/>
          </p:nvSpPr>
          <p:spPr>
            <a:xfrm>
              <a:off x="8052048" y="3613666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51AD53-4C8D-DD46-984A-2822D8135D85}"/>
                </a:ext>
              </a:extLst>
            </p:cNvPr>
            <p:cNvSpPr txBox="1"/>
            <p:nvPr/>
          </p:nvSpPr>
          <p:spPr>
            <a:xfrm>
              <a:off x="8052048" y="3883394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17E950-0243-DB46-9601-A9EC8884CBBE}"/>
                </a:ext>
              </a:extLst>
            </p:cNvPr>
            <p:cNvSpPr txBox="1"/>
            <p:nvPr/>
          </p:nvSpPr>
          <p:spPr>
            <a:xfrm>
              <a:off x="8052048" y="4153122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10B0DF-C7D6-B949-BC06-410D78B53F53}"/>
                </a:ext>
              </a:extLst>
            </p:cNvPr>
            <p:cNvSpPr txBox="1"/>
            <p:nvPr/>
          </p:nvSpPr>
          <p:spPr>
            <a:xfrm>
              <a:off x="8052048" y="4422850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B7E8E2-DC93-0B4A-BB63-0558F5A00E8D}"/>
                </a:ext>
              </a:extLst>
            </p:cNvPr>
            <p:cNvSpPr txBox="1"/>
            <p:nvPr/>
          </p:nvSpPr>
          <p:spPr>
            <a:xfrm>
              <a:off x="8052048" y="4692579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0315AD-ED33-9044-85BE-FAD1D130FC2D}"/>
                </a:ext>
              </a:extLst>
            </p:cNvPr>
            <p:cNvSpPr txBox="1"/>
            <p:nvPr/>
          </p:nvSpPr>
          <p:spPr>
            <a:xfrm>
              <a:off x="8061783" y="4954934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4FF8BA-7AF6-0A4A-A8F7-BBA3152FD6CF}"/>
                </a:ext>
              </a:extLst>
            </p:cNvPr>
            <p:cNvSpPr txBox="1"/>
            <p:nvPr/>
          </p:nvSpPr>
          <p:spPr>
            <a:xfrm>
              <a:off x="8061783" y="5224662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821034-673D-4B4A-9995-0522E6346DA1}"/>
                </a:ext>
              </a:extLst>
            </p:cNvPr>
            <p:cNvSpPr txBox="1"/>
            <p:nvPr/>
          </p:nvSpPr>
          <p:spPr>
            <a:xfrm>
              <a:off x="8061783" y="5494390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BA4828-4CD4-B745-A69F-E9C08C0B30D1}"/>
                </a:ext>
              </a:extLst>
            </p:cNvPr>
            <p:cNvSpPr txBox="1"/>
            <p:nvPr/>
          </p:nvSpPr>
          <p:spPr>
            <a:xfrm>
              <a:off x="8061783" y="5764118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1C3C71-A8ED-BC4E-A935-D46798A22451}"/>
                </a:ext>
              </a:extLst>
            </p:cNvPr>
            <p:cNvSpPr txBox="1"/>
            <p:nvPr/>
          </p:nvSpPr>
          <p:spPr>
            <a:xfrm>
              <a:off x="7954179" y="6033847"/>
              <a:ext cx="471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A7158C-3A49-784A-A2F9-6E9591350284}"/>
                </a:ext>
              </a:extLst>
            </p:cNvPr>
            <p:cNvSpPr txBox="1"/>
            <p:nvPr/>
          </p:nvSpPr>
          <p:spPr>
            <a:xfrm>
              <a:off x="8061783" y="6296202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DE22922-310B-2E47-B94B-4A1DBD7868B1}"/>
                    </a:ext>
                  </a:extLst>
                </p:cNvPr>
                <p:cNvSpPr txBox="1"/>
                <p:nvPr/>
              </p:nvSpPr>
              <p:spPr>
                <a:xfrm>
                  <a:off x="8411760" y="3604593"/>
                  <a:ext cx="363557" cy="37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DE22922-310B-2E47-B94B-4A1DBD786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760" y="3604593"/>
                  <a:ext cx="363557" cy="371961"/>
                </a:xfrm>
                <a:prstGeom prst="rect">
                  <a:avLst/>
                </a:prstGeom>
                <a:blipFill>
                  <a:blip r:embed="rId11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A4139DB-0962-6344-BE39-85BF3FBE1A81}"/>
                    </a:ext>
                  </a:extLst>
                </p:cNvPr>
                <p:cNvSpPr txBox="1"/>
                <p:nvPr/>
              </p:nvSpPr>
              <p:spPr>
                <a:xfrm>
                  <a:off x="9745348" y="3093649"/>
                  <a:ext cx="2000301" cy="37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𝑰𝒏𝒅𝒆𝒙𝒆𝒅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𝒖𝒔𝒊𝒏𝒈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A4139DB-0962-6344-BE39-85BF3FBE1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5348" y="3093649"/>
                  <a:ext cx="2000301" cy="371961"/>
                </a:xfrm>
                <a:prstGeom prst="rect">
                  <a:avLst/>
                </a:prstGeom>
                <a:blipFill>
                  <a:blip r:embed="rId12"/>
                  <a:stretch>
                    <a:fillRect r="-754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DB7CC1C-4D41-FE4A-AAC7-D1D216B399BA}"/>
                    </a:ext>
                  </a:extLst>
                </p:cNvPr>
                <p:cNvSpPr txBox="1"/>
                <p:nvPr/>
              </p:nvSpPr>
              <p:spPr>
                <a:xfrm>
                  <a:off x="5364924" y="5961455"/>
                  <a:ext cx="2545188" cy="37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𝑰𝒏𝒅𝒆𝒙𝒆𝒅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𝒖𝒔𝒊𝒏𝒈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DB7CC1C-4D41-FE4A-AAC7-D1D216B39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924" y="5961455"/>
                  <a:ext cx="2545188" cy="371961"/>
                </a:xfrm>
                <a:prstGeom prst="rect">
                  <a:avLst/>
                </a:prstGeom>
                <a:blipFill>
                  <a:blip r:embed="rId13"/>
                  <a:stretch>
                    <a:fillRect r="-796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711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3A17-E72E-0647-A5C2-76C65148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3FA30D-225A-F941-A2CA-9B4D9E556E41}"/>
              </a:ext>
            </a:extLst>
          </p:cNvPr>
          <p:cNvGrpSpPr/>
          <p:nvPr/>
        </p:nvGrpSpPr>
        <p:grpSpPr>
          <a:xfrm>
            <a:off x="4942441" y="1717808"/>
            <a:ext cx="6344175" cy="4032669"/>
            <a:chOff x="5408991" y="2632865"/>
            <a:chExt cx="6344175" cy="403266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013E5D-74CA-2E4A-81A1-63B8BCAF3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623" y="2852534"/>
              <a:ext cx="3079565" cy="376131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7D9167-4517-814B-B7FA-444E63613045}"/>
                </a:ext>
              </a:extLst>
            </p:cNvPr>
            <p:cNvSpPr/>
            <p:nvPr/>
          </p:nvSpPr>
          <p:spPr>
            <a:xfrm>
              <a:off x="8042313" y="3646584"/>
              <a:ext cx="374574" cy="2967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6BF214-6486-134F-8B2C-6DB258E571AF}"/>
                </a:ext>
              </a:extLst>
            </p:cNvPr>
            <p:cNvSpPr/>
            <p:nvPr/>
          </p:nvSpPr>
          <p:spPr>
            <a:xfrm>
              <a:off x="8416886" y="3429000"/>
              <a:ext cx="2000301" cy="1845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EEB93E-B6D3-514D-A71A-4ED56F311CC2}"/>
                </a:ext>
              </a:extLst>
            </p:cNvPr>
            <p:cNvSpPr/>
            <p:nvPr/>
          </p:nvSpPr>
          <p:spPr>
            <a:xfrm>
              <a:off x="8344298" y="2873187"/>
              <a:ext cx="2136271" cy="2675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Experiments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361A64C-0981-F043-8358-F4A835EDEB94}"/>
                </a:ext>
              </a:extLst>
            </p:cNvPr>
            <p:cNvGrpSpPr/>
            <p:nvPr/>
          </p:nvGrpSpPr>
          <p:grpSpPr>
            <a:xfrm>
              <a:off x="8405869" y="3320317"/>
              <a:ext cx="2005428" cy="369332"/>
              <a:chOff x="8416886" y="3221164"/>
              <a:chExt cx="2005428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3FA8BE8-2E41-4449-886E-63888297F99F}"/>
                      </a:ext>
                    </a:extLst>
                  </p:cNvPr>
                  <p:cNvSpPr txBox="1"/>
                  <p:nvPr/>
                </p:nvSpPr>
                <p:spPr>
                  <a:xfrm>
                    <a:off x="8416886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3FA8BE8-2E41-4449-886E-63888297F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6886" y="3221164"/>
                    <a:ext cx="36355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7AF390B-6044-2B49-8909-FDF1A174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8692834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7AF390B-6044-2B49-8909-FDF1A1745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2834" y="3221164"/>
                    <a:ext cx="36355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070099-E271-454D-A102-766B33587209}"/>
                      </a:ext>
                    </a:extLst>
                  </p:cNvPr>
                  <p:cNvSpPr txBox="1"/>
                  <p:nvPr/>
                </p:nvSpPr>
                <p:spPr>
                  <a:xfrm>
                    <a:off x="8966421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070099-E271-454D-A102-766B335872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6421" y="3221164"/>
                    <a:ext cx="36355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0A4797F-EE85-6D46-AC9E-8E23248142DE}"/>
                      </a:ext>
                    </a:extLst>
                  </p:cNvPr>
                  <p:cNvSpPr txBox="1"/>
                  <p:nvPr/>
                </p:nvSpPr>
                <p:spPr>
                  <a:xfrm>
                    <a:off x="9242369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0A4797F-EE85-6D46-AC9E-8E2324814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2369" y="3221164"/>
                    <a:ext cx="36355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1CE9F70-429F-2E4E-AA30-558A53C136E7}"/>
                      </a:ext>
                    </a:extLst>
                  </p:cNvPr>
                  <p:cNvSpPr txBox="1"/>
                  <p:nvPr/>
                </p:nvSpPr>
                <p:spPr>
                  <a:xfrm>
                    <a:off x="9517490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1CE9F70-429F-2E4E-AA30-558A53C136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7490" y="3221164"/>
                    <a:ext cx="36355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7A5823B-D5FD-FB4F-B21C-8B3616E7012D}"/>
                      </a:ext>
                    </a:extLst>
                  </p:cNvPr>
                  <p:cNvSpPr txBox="1"/>
                  <p:nvPr/>
                </p:nvSpPr>
                <p:spPr>
                  <a:xfrm>
                    <a:off x="9785559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7A5823B-D5FD-FB4F-B21C-8B3616E70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5559" y="3221164"/>
                    <a:ext cx="36355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A1891CF-55AD-4646-A80D-CB435C948A7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8757" y="3221164"/>
                    <a:ext cx="3635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A1891CF-55AD-4646-A80D-CB435C948A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8757" y="3221164"/>
                    <a:ext cx="36355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BCB6CB-96FC-A840-B450-4E1664F32945}"/>
                </a:ext>
              </a:extLst>
            </p:cNvPr>
            <p:cNvSpPr txBox="1"/>
            <p:nvPr/>
          </p:nvSpPr>
          <p:spPr>
            <a:xfrm>
              <a:off x="8052048" y="3613666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A83992-7E7A-FD4F-A059-88DD26AB9F17}"/>
                </a:ext>
              </a:extLst>
            </p:cNvPr>
            <p:cNvSpPr txBox="1"/>
            <p:nvPr/>
          </p:nvSpPr>
          <p:spPr>
            <a:xfrm>
              <a:off x="8052048" y="3883394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377DDA-FC8B-8442-8AA3-95EB579F73C1}"/>
                </a:ext>
              </a:extLst>
            </p:cNvPr>
            <p:cNvSpPr txBox="1"/>
            <p:nvPr/>
          </p:nvSpPr>
          <p:spPr>
            <a:xfrm>
              <a:off x="8052048" y="4153122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74DC37-8A22-4046-AA34-A24DF0F31C2D}"/>
                </a:ext>
              </a:extLst>
            </p:cNvPr>
            <p:cNvSpPr txBox="1"/>
            <p:nvPr/>
          </p:nvSpPr>
          <p:spPr>
            <a:xfrm>
              <a:off x="8052048" y="4422850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661F74-14AC-FC44-9C60-C399408FF39D}"/>
                </a:ext>
              </a:extLst>
            </p:cNvPr>
            <p:cNvSpPr txBox="1"/>
            <p:nvPr/>
          </p:nvSpPr>
          <p:spPr>
            <a:xfrm>
              <a:off x="8052048" y="4692579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4E720F-55B9-8840-8569-1F9F337AED4F}"/>
                </a:ext>
              </a:extLst>
            </p:cNvPr>
            <p:cNvSpPr txBox="1"/>
            <p:nvPr/>
          </p:nvSpPr>
          <p:spPr>
            <a:xfrm>
              <a:off x="8061783" y="4954934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041FE0-D450-1841-AC0E-0AC91BF15A97}"/>
                </a:ext>
              </a:extLst>
            </p:cNvPr>
            <p:cNvSpPr txBox="1"/>
            <p:nvPr/>
          </p:nvSpPr>
          <p:spPr>
            <a:xfrm>
              <a:off x="8061783" y="5224662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6454BB-F592-2B47-8F21-57BCEA9CB1A1}"/>
                </a:ext>
              </a:extLst>
            </p:cNvPr>
            <p:cNvSpPr txBox="1"/>
            <p:nvPr/>
          </p:nvSpPr>
          <p:spPr>
            <a:xfrm>
              <a:off x="8061783" y="5494390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4E6A93-C99D-234A-98E0-B362D7FDC648}"/>
                </a:ext>
              </a:extLst>
            </p:cNvPr>
            <p:cNvSpPr txBox="1"/>
            <p:nvPr/>
          </p:nvSpPr>
          <p:spPr>
            <a:xfrm>
              <a:off x="8061783" y="5764118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431725-4B66-7544-9A85-D777FC06E11E}"/>
                </a:ext>
              </a:extLst>
            </p:cNvPr>
            <p:cNvSpPr txBox="1"/>
            <p:nvPr/>
          </p:nvSpPr>
          <p:spPr>
            <a:xfrm>
              <a:off x="7954179" y="6033847"/>
              <a:ext cx="471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C5E71A-4089-B34F-A6DC-23FEE4434D53}"/>
                </a:ext>
              </a:extLst>
            </p:cNvPr>
            <p:cNvSpPr txBox="1"/>
            <p:nvPr/>
          </p:nvSpPr>
          <p:spPr>
            <a:xfrm>
              <a:off x="8061783" y="6296202"/>
              <a:ext cx="363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D1BD0B-1E39-D14A-AA98-02404F0ED2EE}"/>
                    </a:ext>
                  </a:extLst>
                </p:cNvPr>
                <p:cNvSpPr txBox="1"/>
                <p:nvPr/>
              </p:nvSpPr>
              <p:spPr>
                <a:xfrm>
                  <a:off x="8411760" y="3604593"/>
                  <a:ext cx="363557" cy="37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D1BD0B-1E39-D14A-AA98-02404F0ED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760" y="3604593"/>
                  <a:ext cx="363557" cy="371961"/>
                </a:xfrm>
                <a:prstGeom prst="rect">
                  <a:avLst/>
                </a:prstGeom>
                <a:blipFill>
                  <a:blip r:embed="rId11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2B64CAA-12A0-FC4E-8814-13AF5162E2E7}"/>
                    </a:ext>
                  </a:extLst>
                </p:cNvPr>
                <p:cNvSpPr txBox="1"/>
                <p:nvPr/>
              </p:nvSpPr>
              <p:spPr>
                <a:xfrm>
                  <a:off x="9752865" y="2632865"/>
                  <a:ext cx="2000301" cy="37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𝑰𝒏𝒅𝒆𝒙𝒆𝒅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𝒖𝒔𝒊𝒏𝒈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2B64CAA-12A0-FC4E-8814-13AF5162E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2865" y="2632865"/>
                  <a:ext cx="2000301" cy="371961"/>
                </a:xfrm>
                <a:prstGeom prst="rect">
                  <a:avLst/>
                </a:prstGeom>
                <a:blipFill>
                  <a:blip r:embed="rId12"/>
                  <a:stretch>
                    <a:fillRect r="-7547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81AA1C5-62E0-8B42-ACAF-4D9F1A8F346B}"/>
                    </a:ext>
                  </a:extLst>
                </p:cNvPr>
                <p:cNvSpPr txBox="1"/>
                <p:nvPr/>
              </p:nvSpPr>
              <p:spPr>
                <a:xfrm>
                  <a:off x="5408991" y="5863722"/>
                  <a:ext cx="2545188" cy="37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𝑰𝒏𝒅𝒆𝒙𝒆𝒅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𝒖𝒔𝒊𝒏𝒈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”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81AA1C5-62E0-8B42-ACAF-4D9F1A8F34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8991" y="5863722"/>
                  <a:ext cx="2545188" cy="371961"/>
                </a:xfrm>
                <a:prstGeom prst="rect">
                  <a:avLst/>
                </a:prstGeom>
                <a:blipFill>
                  <a:blip r:embed="rId13"/>
                  <a:stretch>
                    <a:fillRect r="-7426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F557016-86FB-E649-B421-A14CF68B2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 for each target gene j: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F557016-86FB-E649-B421-A14CF68B2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14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7D60AD-63BD-154D-96C4-BB1E60481480}"/>
                  </a:ext>
                </a:extLst>
              </p:cNvPr>
              <p:cNvSpPr/>
              <p:nvPr/>
            </p:nvSpPr>
            <p:spPr>
              <a:xfrm>
                <a:off x="746166" y="5693191"/>
                <a:ext cx="10540450" cy="433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𝐼𝑑𝑒𝑎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𝑝𝑟𝑒𝑑𝑖𝑐𝑡𝑜𝑟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𝑔𝑒𝑛𝑒𝑠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𝑏𝑒𝑐𝑜𝑚𝑒𝑠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𝑠𝑒𝑙𝑒𝑐𝑡𝑖𝑜𝑛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7D60AD-63BD-154D-96C4-BB1E60481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66" y="5693191"/>
                <a:ext cx="10540450" cy="433773"/>
              </a:xfrm>
              <a:prstGeom prst="rect">
                <a:avLst/>
              </a:prstGeom>
              <a:blipFill>
                <a:blip r:embed="rId1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E1AFABF-EA45-CF4D-BE22-D6577665AEC4}"/>
                  </a:ext>
                </a:extLst>
              </p:cNvPr>
              <p:cNvSpPr/>
              <p:nvPr/>
            </p:nvSpPr>
            <p:spPr>
              <a:xfrm>
                <a:off x="2173029" y="6088382"/>
                <a:ext cx="7342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𝑝𝑟𝑒𝑑𝑖𝑐𝑡𝑜𝑟𝑠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𝑐𝑜𝑛𝑠𝑖𝑑𝑒𝑟𝑒𝑑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𝑟𝑒𝑔𝑢𝑙𝑎𝑡𝑜𝑟𝑠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E1AFABF-EA45-CF4D-BE22-D6577665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29" y="6088382"/>
                <a:ext cx="7342908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9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F9DC-5E67-824D-BF52-654FDBEB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68445C-C506-4E45-BB58-17DC34A22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𝐼𝑚𝑝𝑜𝑟𝑡𝑎𝑛𝑐𝑒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68445C-C506-4E45-BB58-17DC34A22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0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0C85D61-F672-AA46-80A1-5E096E7A2CA3}"/>
                  </a:ext>
                </a:extLst>
              </p:cNvPr>
              <p:cNvSpPr/>
              <p:nvPr/>
            </p:nvSpPr>
            <p:spPr>
              <a:xfrm>
                <a:off x="4109046" y="3184013"/>
                <a:ext cx="3973908" cy="757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𝐻𝑜𝑤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0C85D61-F672-AA46-80A1-5E096E7A2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046" y="3184013"/>
                <a:ext cx="3973908" cy="757451"/>
              </a:xfrm>
              <a:prstGeom prst="rect">
                <a:avLst/>
              </a:prstGeom>
              <a:blipFill>
                <a:blip r:embed="rId3"/>
                <a:stretch>
                  <a:fillRect l="-1923" r="-962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CDD5D34-CA09-1A4B-9DD4-CBB78F80549B}"/>
              </a:ext>
            </a:extLst>
          </p:cNvPr>
          <p:cNvSpPr/>
          <p:nvPr/>
        </p:nvSpPr>
        <p:spPr>
          <a:xfrm>
            <a:off x="3048000" y="43876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742950">
              <a:buFontTx/>
              <a:buAutoNum type="arabicPeriod"/>
            </a:pPr>
            <a:r>
              <a:rPr lang="en-US" sz="3000" dirty="0">
                <a:latin typeface="Cambria Math" panose="02040503050406030204" pitchFamily="18" charset="0"/>
              </a:rPr>
              <a:t>Regression Forest (GENIE3)</a:t>
            </a:r>
          </a:p>
          <a:p>
            <a:pPr marL="742950" indent="-742950">
              <a:buAutoNum type="arabicPeriod"/>
            </a:pPr>
            <a:r>
              <a:rPr lang="en-US" sz="3000" dirty="0">
                <a:latin typeface="Cambria Math" panose="02040503050406030204" pitchFamily="18" charset="0"/>
              </a:rPr>
              <a:t>LASSO Regression</a:t>
            </a:r>
          </a:p>
          <a:p>
            <a:pPr marL="742950" indent="-742950">
              <a:buAutoNum type="arabicPeriod"/>
            </a:pPr>
            <a:r>
              <a:rPr lang="en-US" sz="3000" b="1" dirty="0">
                <a:solidFill>
                  <a:srgbClr val="FF0000"/>
                </a:solidFill>
                <a:latin typeface="Cambria Math" panose="02040503050406030204" pitchFamily="18" charset="0"/>
              </a:rPr>
              <a:t>Support Vector Regression</a:t>
            </a:r>
          </a:p>
        </p:txBody>
      </p:sp>
    </p:spTree>
    <p:extLst>
      <p:ext uri="{BB962C8B-B14F-4D97-AF65-F5344CB8AC3E}">
        <p14:creationId xmlns:p14="http://schemas.microsoft.com/office/powerpoint/2010/main" val="90180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F003-FE26-C34B-89F5-FFFAC045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GRN edge prediction methods: Reg. Forest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043908-BFF5-B94D-8A49-DE8FFAD03B0E}"/>
              </a:ext>
            </a:extLst>
          </p:cNvPr>
          <p:cNvGrpSpPr/>
          <p:nvPr/>
        </p:nvGrpSpPr>
        <p:grpSpPr>
          <a:xfrm>
            <a:off x="7931436" y="1508054"/>
            <a:ext cx="3170069" cy="2352264"/>
            <a:chOff x="6847440" y="681037"/>
            <a:chExt cx="3870589" cy="287206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D2083F-5985-D04B-B925-DF9A7E1F2212}"/>
                </a:ext>
              </a:extLst>
            </p:cNvPr>
            <p:cNvSpPr/>
            <p:nvPr/>
          </p:nvSpPr>
          <p:spPr>
            <a:xfrm>
              <a:off x="6847440" y="2418366"/>
              <a:ext cx="1134737" cy="1134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FBAB513-50D0-F346-88B3-D72CE1EC481B}"/>
                </a:ext>
              </a:extLst>
            </p:cNvPr>
            <p:cNvSpPr/>
            <p:nvPr/>
          </p:nvSpPr>
          <p:spPr>
            <a:xfrm>
              <a:off x="8206185" y="681037"/>
              <a:ext cx="1134737" cy="1134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447C49-B742-0D41-8FBB-116FEB15446C}"/>
                </a:ext>
              </a:extLst>
            </p:cNvPr>
            <p:cNvSpPr/>
            <p:nvPr/>
          </p:nvSpPr>
          <p:spPr>
            <a:xfrm>
              <a:off x="9583292" y="2398503"/>
              <a:ext cx="1134737" cy="1134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B633DF-7972-C34F-9021-75C43251E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0868" y="3212565"/>
              <a:ext cx="12600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7B1B08-0E7F-4549-AD72-EE2670F23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1439" y="1805842"/>
              <a:ext cx="429429" cy="523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B87BC9-1A56-A445-9C05-FCAD9BF8BD7F}"/>
              </a:ext>
            </a:extLst>
          </p:cNvPr>
          <p:cNvSpPr txBox="1"/>
          <p:nvPr/>
        </p:nvSpPr>
        <p:spPr>
          <a:xfrm>
            <a:off x="4856904" y="1836635"/>
            <a:ext cx="308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trees use variance reduction instead of an “impurity”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6D355-B6DB-1748-BC54-1F65F7B3B07F}"/>
                  </a:ext>
                </a:extLst>
              </p:cNvPr>
              <p:cNvSpPr txBox="1"/>
              <p:nvPr/>
            </p:nvSpPr>
            <p:spPr>
              <a:xfrm>
                <a:off x="3106924" y="1400284"/>
                <a:ext cx="366862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6D355-B6DB-1748-BC54-1F65F7B3B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924" y="1400284"/>
                <a:ext cx="3668620" cy="391646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911D78E-B2F7-8A4B-BC9B-8FDEB3693935}"/>
              </a:ext>
            </a:extLst>
          </p:cNvPr>
          <p:cNvGrpSpPr/>
          <p:nvPr/>
        </p:nvGrpSpPr>
        <p:grpSpPr>
          <a:xfrm>
            <a:off x="1112514" y="2837756"/>
            <a:ext cx="6300304" cy="3226674"/>
            <a:chOff x="2909783" y="2701121"/>
            <a:chExt cx="6300304" cy="3226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4F496CD0-60D5-AB4C-9D32-743A36A6232E}"/>
                    </a:ext>
                  </a:extLst>
                </p:cNvPr>
                <p:cNvSpPr/>
                <p:nvPr/>
              </p:nvSpPr>
              <p:spPr>
                <a:xfrm>
                  <a:off x="4350969" y="2701121"/>
                  <a:ext cx="2060847" cy="7278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&gt;5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EDBAEE2C-79BC-1145-BA48-2676B0DA2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969" y="2701121"/>
                  <a:ext cx="2060847" cy="72787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ADE861EC-F366-B142-AEA2-CF6A0C3AE776}"/>
                    </a:ext>
                  </a:extLst>
                </p:cNvPr>
                <p:cNvSpPr/>
                <p:nvPr/>
              </p:nvSpPr>
              <p:spPr>
                <a:xfrm>
                  <a:off x="2909783" y="3910057"/>
                  <a:ext cx="2060847" cy="727879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EDD127DB-0B66-5F44-8883-F59DF8793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783" y="3910057"/>
                  <a:ext cx="2060847" cy="72787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32FB0ED-32A7-4649-AB24-BB901408F3C0}"/>
                    </a:ext>
                  </a:extLst>
                </p:cNvPr>
                <p:cNvSpPr/>
                <p:nvPr/>
              </p:nvSpPr>
              <p:spPr>
                <a:xfrm>
                  <a:off x="5796001" y="3879761"/>
                  <a:ext cx="2060847" cy="7278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&gt;6</m:t>
                      </m:r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26FD3A8A-8564-D146-B5B8-FC7BBD425D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001" y="3879761"/>
                  <a:ext cx="2060847" cy="72787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D2FDFE8-3265-3E4C-8D16-981CDE231E3F}"/>
                    </a:ext>
                  </a:extLst>
                </p:cNvPr>
                <p:cNvSpPr/>
                <p:nvPr/>
              </p:nvSpPr>
              <p:spPr>
                <a:xfrm>
                  <a:off x="4593326" y="5197327"/>
                  <a:ext cx="2060847" cy="727879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97E6F7A5-FF24-6343-88FA-F9438DB9AF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326" y="5197327"/>
                  <a:ext cx="2060847" cy="72787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DB049E90-BBC9-284D-95C5-7FFE76380425}"/>
                    </a:ext>
                  </a:extLst>
                </p:cNvPr>
                <p:cNvSpPr/>
                <p:nvPr/>
              </p:nvSpPr>
              <p:spPr>
                <a:xfrm>
                  <a:off x="7149240" y="5199916"/>
                  <a:ext cx="2060847" cy="727879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ECC497C2-325B-2347-BE0E-CB3432F97B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40" y="5199916"/>
                  <a:ext cx="2060847" cy="72787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D42A3D5-7F6C-2B4B-8CD3-E9891FC2D3B7}"/>
                </a:ext>
              </a:extLst>
            </p:cNvPr>
            <p:cNvCxnSpPr/>
            <p:nvPr/>
          </p:nvCxnSpPr>
          <p:spPr>
            <a:xfrm flipH="1">
              <a:off x="4395022" y="3525398"/>
              <a:ext cx="396607" cy="35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4AFA77-CCF0-CF4F-B411-36937E74AE24}"/>
                </a:ext>
              </a:extLst>
            </p:cNvPr>
            <p:cNvCxnSpPr/>
            <p:nvPr/>
          </p:nvCxnSpPr>
          <p:spPr>
            <a:xfrm flipH="1">
              <a:off x="5806310" y="4740450"/>
              <a:ext cx="396607" cy="35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82081BB-F0B1-5D4A-8D0B-B21534029796}"/>
                </a:ext>
              </a:extLst>
            </p:cNvPr>
            <p:cNvCxnSpPr>
              <a:cxnSpLocks/>
            </p:cNvCxnSpPr>
            <p:nvPr/>
          </p:nvCxnSpPr>
          <p:spPr>
            <a:xfrm>
              <a:off x="5891834" y="3501923"/>
              <a:ext cx="408331" cy="354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42751C-B173-3A43-92F5-ED2F7F8C258A}"/>
                </a:ext>
              </a:extLst>
            </p:cNvPr>
            <p:cNvCxnSpPr>
              <a:cxnSpLocks/>
            </p:cNvCxnSpPr>
            <p:nvPr/>
          </p:nvCxnSpPr>
          <p:spPr>
            <a:xfrm>
              <a:off x="7448517" y="4704037"/>
              <a:ext cx="408331" cy="354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ECC9FF-217C-034E-B08D-1C0737637AED}"/>
                </a:ext>
              </a:extLst>
            </p:cNvPr>
            <p:cNvSpPr txBox="1"/>
            <p:nvPr/>
          </p:nvSpPr>
          <p:spPr>
            <a:xfrm>
              <a:off x="4054207" y="3525398"/>
              <a:ext cx="737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EA813D-70A0-D249-811C-C4EE522162D9}"/>
                </a:ext>
              </a:extLst>
            </p:cNvPr>
            <p:cNvSpPr txBox="1"/>
            <p:nvPr/>
          </p:nvSpPr>
          <p:spPr>
            <a:xfrm>
              <a:off x="6213226" y="3525398"/>
              <a:ext cx="737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95088B-CBBC-C741-90BF-AC6997E4F387}"/>
                </a:ext>
              </a:extLst>
            </p:cNvPr>
            <p:cNvSpPr txBox="1"/>
            <p:nvPr/>
          </p:nvSpPr>
          <p:spPr>
            <a:xfrm>
              <a:off x="5523123" y="4727330"/>
              <a:ext cx="737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8480AD-4942-E541-8376-E4F37D5D9EAF}"/>
                </a:ext>
              </a:extLst>
            </p:cNvPr>
            <p:cNvSpPr txBox="1"/>
            <p:nvPr/>
          </p:nvSpPr>
          <p:spPr>
            <a:xfrm>
              <a:off x="7156973" y="4746052"/>
              <a:ext cx="7374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573D6-78D1-DC4C-9A86-E26450090C6D}"/>
                  </a:ext>
                </a:extLst>
              </p:cNvPr>
              <p:cNvSpPr txBox="1"/>
              <p:nvPr/>
            </p:nvSpPr>
            <p:spPr>
              <a:xfrm>
                <a:off x="7786354" y="5231448"/>
                <a:ext cx="3668620" cy="3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573D6-78D1-DC4C-9A86-E2645009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354" y="5231448"/>
                <a:ext cx="3668620" cy="378180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85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594</Words>
  <Application>Microsoft Macintosh PowerPoint</Application>
  <PresentationFormat>Widescreen</PresentationFormat>
  <Paragraphs>167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GRN Prediction Presentation</vt:lpstr>
      <vt:lpstr>Overview</vt:lpstr>
      <vt:lpstr>Motivation</vt:lpstr>
      <vt:lpstr>Problem Definition</vt:lpstr>
      <vt:lpstr>Problem Definition</vt:lpstr>
      <vt:lpstr>Problem Definition</vt:lpstr>
      <vt:lpstr>Problem Definition</vt:lpstr>
      <vt:lpstr>Problem Definition</vt:lpstr>
      <vt:lpstr>GRN edge prediction methods: Reg. Forest</vt:lpstr>
      <vt:lpstr>Regression Tree</vt:lpstr>
      <vt:lpstr>Regression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 Prediction Presentation</dc:title>
  <dc:creator>Istanto, Dave Deandre</dc:creator>
  <cp:lastModifiedBy>Istanto, Dave Deandre</cp:lastModifiedBy>
  <cp:revision>21</cp:revision>
  <dcterms:created xsi:type="dcterms:W3CDTF">2019-12-15T23:19:37Z</dcterms:created>
  <dcterms:modified xsi:type="dcterms:W3CDTF">2019-12-16T22:13:47Z</dcterms:modified>
</cp:coreProperties>
</file>