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94660"/>
  </p:normalViewPr>
  <p:slideViewPr>
    <p:cSldViewPr>
      <p:cViewPr varScale="1">
        <p:scale>
          <a:sx n="69" d="100"/>
          <a:sy n="69" d="100"/>
        </p:scale>
        <p:origin x="-15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94D27A-2F31-4CFB-AD7E-E092F0906B58}" type="datetimeFigureOut">
              <a:rPr lang="en-US" smtClean="0"/>
              <a:t>12/10/2013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DA8FAF8-2427-4B00-94B5-A7B02D209E60}" type="slidenum">
              <a:rPr lang="en-US" smtClean="0"/>
              <a:t>‹#›</a:t>
            </a:fld>
            <a:endParaRPr lang="en-US" dirty="0"/>
          </a:p>
        </p:txBody>
      </p:sp>
    </p:spTree>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DA8FAF8-2427-4B00-94B5-A7B02D209E60}" type="slidenum">
              <a:rPr lang="en-US" smtClean="0"/>
              <a:t>‹#›</a:t>
            </a:fld>
            <a:endParaRPr lang="en-US" dirty="0"/>
          </a:p>
        </p:txBody>
      </p:sp>
    </p:spTree>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DA8FAF8-2427-4B00-94B5-A7B02D209E60}" type="slidenum">
              <a:rPr lang="en-US" smtClean="0"/>
              <a:t>‹#›</a:t>
            </a:fld>
            <a:endParaRPr lang="en-US" dirty="0"/>
          </a:p>
        </p:txBody>
      </p:sp>
    </p:spTree>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DA8FAF8-2427-4B00-94B5-A7B02D209E60}"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DA8FAF8-2427-4B00-94B5-A7B02D209E60}"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DA8FAF8-2427-4B00-94B5-A7B02D209E60}"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DA8FAF8-2427-4B00-94B5-A7B02D209E6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DA8FAF8-2427-4B00-94B5-A7B02D209E60}"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94D27A-2F31-4CFB-AD7E-E092F0906B58}" type="datetimeFigureOut">
              <a:rPr lang="en-US" smtClean="0"/>
              <a:t>12/10/2013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DA8FAF8-2427-4B00-94B5-A7B02D209E60}" type="slidenum">
              <a:rPr lang="en-US" smtClean="0"/>
              <a:t>‹#›</a:t>
            </a:fld>
            <a:endParaRPr lang="en-US" dirty="0"/>
          </a:p>
        </p:txBody>
      </p:sp>
    </p:spTree>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894D27A-2F31-4CFB-AD7E-E092F0906B58}" type="datetimeFigureOut">
              <a:rPr lang="en-US" smtClean="0"/>
              <a:t>12/10/2013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DA8FAF8-2427-4B00-94B5-A7B02D209E6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94D27A-2F31-4CFB-AD7E-E092F0906B58}" type="datetimeFigureOut">
              <a:rPr lang="en-US" smtClean="0"/>
              <a:t>12/10/2013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DA8FAF8-2427-4B00-94B5-A7B02D209E60}"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894D27A-2F31-4CFB-AD7E-E092F0906B58}" type="datetimeFigureOut">
              <a:rPr lang="en-US" smtClean="0"/>
              <a:t>12/10/2013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DA8FAF8-2427-4B00-94B5-A7B02D209E6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dir="u"/>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Research Project</a:t>
            </a:r>
            <a:endParaRPr lang="en-US" dirty="0"/>
          </a:p>
        </p:txBody>
      </p:sp>
      <p:sp>
        <p:nvSpPr>
          <p:cNvPr id="3" name="Subtitle 2"/>
          <p:cNvSpPr>
            <a:spLocks noGrp="1"/>
          </p:cNvSpPr>
          <p:nvPr>
            <p:ph type="subTitle" idx="1"/>
          </p:nvPr>
        </p:nvSpPr>
        <p:spPr/>
        <p:txBody>
          <a:bodyPr/>
          <a:lstStyle/>
          <a:p>
            <a:r>
              <a:rPr lang="en-US" dirty="0" smtClean="0"/>
              <a:t>By: David Mann Jr.</a:t>
            </a:r>
            <a:endParaRPr lang="en-US" dirty="0"/>
          </a:p>
        </p:txBody>
      </p:sp>
    </p:spTree>
    <p:extLst>
      <p:ext uri="{BB962C8B-B14F-4D97-AF65-F5344CB8AC3E}">
        <p14:creationId xmlns:p14="http://schemas.microsoft.com/office/powerpoint/2010/main" val="12336714"/>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After the HTML text you see above has been downloaded, the order of display of different components and rendering speeds are decided by the layout engine. This varies between the engines, hence the difference in when the user starts to see the page.</a:t>
            </a:r>
            <a:br>
              <a:rPr lang="en-US" sz="1800" dirty="0"/>
            </a:br>
            <a:endParaRPr lang="en-US" sz="1800" dirty="0"/>
          </a:p>
          <a:p>
            <a:r>
              <a:rPr lang="en-US" sz="1800" dirty="0"/>
              <a:t>This engine also results in the difference in how different images, SVG files  and visual elements are handled. For example, IE has limited/no SVG  support, while Opera has the best support for interactive SVGs</a:t>
            </a:r>
            <a:r>
              <a:rPr lang="en-US" sz="1800" dirty="0" smtClean="0"/>
              <a:t>.</a:t>
            </a:r>
          </a:p>
          <a:p>
            <a:endParaRPr lang="en-US" sz="1800" dirty="0"/>
          </a:p>
          <a:p>
            <a:r>
              <a:rPr lang="en-US" sz="1800" dirty="0"/>
              <a:t>The apparent differences in HTML5 support are also handled by this part of  the browser. That is the reason this same HTML above shows up differently in older browsers like IE8.</a:t>
            </a:r>
          </a:p>
          <a:p>
            <a:endParaRPr lang="en-US" dirty="0"/>
          </a:p>
        </p:txBody>
      </p:sp>
      <p:sp>
        <p:nvSpPr>
          <p:cNvPr id="3" name="Title 2"/>
          <p:cNvSpPr>
            <a:spLocks noGrp="1"/>
          </p:cNvSpPr>
          <p:nvPr>
            <p:ph type="title"/>
          </p:nvPr>
        </p:nvSpPr>
        <p:spPr/>
        <p:txBody>
          <a:bodyPr>
            <a:normAutofit fontScale="90000"/>
          </a:bodyPr>
          <a:lstStyle/>
          <a:p>
            <a:pPr algn="ctr"/>
            <a:r>
              <a:rPr lang="en-US" dirty="0" smtClean="0"/>
              <a:t>Why does </a:t>
            </a:r>
            <a:r>
              <a:rPr lang="en-US" dirty="0" smtClean="0"/>
              <a:t>a </a:t>
            </a:r>
            <a:r>
              <a:rPr lang="en-US" dirty="0" smtClean="0"/>
              <a:t>Layout engine affect speed?</a:t>
            </a:r>
            <a:endParaRPr lang="en-US" dirty="0"/>
          </a:p>
        </p:txBody>
      </p:sp>
    </p:spTree>
    <p:extLst>
      <p:ext uri="{BB962C8B-B14F-4D97-AF65-F5344CB8AC3E}">
        <p14:creationId xmlns:p14="http://schemas.microsoft.com/office/powerpoint/2010/main" val="461851995"/>
      </p:ext>
    </p:extLst>
  </p:cSld>
  <p:clrMapOvr>
    <a:masterClrMapping/>
  </p:clrMapOvr>
  <p:transition spd="slow">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t>When the user interacts with the page, (e.g. presses a button, types some text in the search bar etc.), the JavaScript engine processes the request, and fills the search information back into the text box</a:t>
            </a:r>
            <a:r>
              <a:rPr lang="en-US" sz="1600" dirty="0" smtClean="0"/>
              <a:t>.</a:t>
            </a:r>
          </a:p>
          <a:p>
            <a:endParaRPr lang="en-US" sz="1600" dirty="0"/>
          </a:p>
          <a:p>
            <a:r>
              <a:rPr lang="en-US" sz="1600" dirty="0"/>
              <a:t>All AJAX calls, jQuery, DOM manipulation </a:t>
            </a:r>
            <a:r>
              <a:rPr lang="en-US" sz="1600" dirty="0" smtClean="0"/>
              <a:t>etc. </a:t>
            </a:r>
            <a:r>
              <a:rPr lang="en-US" sz="1600" dirty="0"/>
              <a:t>done in programs are also handled by this part of the browser</a:t>
            </a:r>
            <a:r>
              <a:rPr lang="en-US" sz="1600" dirty="0" smtClean="0"/>
              <a:t>.</a:t>
            </a:r>
            <a:r>
              <a:rPr lang="en-US" sz="1600" dirty="0"/>
              <a:t/>
            </a:r>
            <a:br>
              <a:rPr lang="en-US" sz="1600" dirty="0"/>
            </a:br>
            <a:endParaRPr lang="en-US" sz="1600" dirty="0"/>
          </a:p>
          <a:p>
            <a:r>
              <a:rPr lang="en-US" sz="1600" dirty="0"/>
              <a:t>The way the JavaScript is handled by each of these engines is different. Due to the </a:t>
            </a:r>
            <a:r>
              <a:rPr lang="en-US" sz="1600" dirty="0" smtClean="0"/>
              <a:t>JavaScript </a:t>
            </a:r>
            <a:r>
              <a:rPr lang="en-US" sz="1600" dirty="0"/>
              <a:t>compiler and handling of JSON data. Hence the difference in speed</a:t>
            </a:r>
            <a:r>
              <a:rPr lang="en-US" sz="1600" dirty="0" smtClean="0"/>
              <a:t>.</a:t>
            </a:r>
          </a:p>
          <a:p>
            <a:pPr marL="109728" indent="0">
              <a:buNone/>
            </a:pPr>
            <a:endParaRPr lang="en-US" sz="1600" dirty="0"/>
          </a:p>
          <a:p>
            <a:r>
              <a:rPr lang="en-US" sz="1600" dirty="0"/>
              <a:t>For example, Apple reserves the Nitro </a:t>
            </a:r>
            <a:r>
              <a:rPr lang="en-US" sz="1600" dirty="0" smtClean="0"/>
              <a:t>JavaScript </a:t>
            </a:r>
            <a:r>
              <a:rPr lang="en-US" sz="1600" dirty="0"/>
              <a:t>engine for Safari alone, and other developers are forced to use a different, slower engine. This is the reason why Safari will always be the fastest browser in iOS.</a:t>
            </a:r>
          </a:p>
          <a:p>
            <a:endParaRPr lang="en-US" sz="1600" dirty="0"/>
          </a:p>
        </p:txBody>
      </p:sp>
      <p:sp>
        <p:nvSpPr>
          <p:cNvPr id="3" name="Title 2"/>
          <p:cNvSpPr>
            <a:spLocks noGrp="1"/>
          </p:cNvSpPr>
          <p:nvPr>
            <p:ph type="title"/>
          </p:nvPr>
        </p:nvSpPr>
        <p:spPr/>
        <p:txBody>
          <a:bodyPr>
            <a:normAutofit fontScale="90000"/>
          </a:bodyPr>
          <a:lstStyle/>
          <a:p>
            <a:pPr algn="ctr"/>
            <a:r>
              <a:rPr lang="en-US" dirty="0" smtClean="0"/>
              <a:t>Why does a JavaScript engine affects speed?</a:t>
            </a:r>
            <a:endParaRPr lang="en-US" dirty="0"/>
          </a:p>
        </p:txBody>
      </p:sp>
    </p:spTree>
    <p:extLst>
      <p:ext uri="{BB962C8B-B14F-4D97-AF65-F5344CB8AC3E}">
        <p14:creationId xmlns:p14="http://schemas.microsoft.com/office/powerpoint/2010/main" val="1538686248"/>
      </p:ext>
    </p:extLst>
  </p:cSld>
  <p:clrMapOvr>
    <a:masterClrMapping/>
  </p:clrMapOvr>
  <p:transition spd="slow">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pPr marL="109728" indent="0">
              <a:buNone/>
            </a:pPr>
            <a:r>
              <a:rPr lang="en-US" sz="1600" dirty="0" smtClean="0"/>
              <a:t>1.Chrome</a:t>
            </a:r>
            <a:r>
              <a:rPr lang="en-US" sz="1600" dirty="0"/>
              <a:t>: 42.63</a:t>
            </a:r>
            <a:r>
              <a:rPr lang="en-US" sz="1600" dirty="0" smtClean="0"/>
              <a:t>%</a:t>
            </a:r>
          </a:p>
          <a:p>
            <a:pPr marL="109728" indent="0">
              <a:buNone/>
            </a:pPr>
            <a:r>
              <a:rPr lang="en-US" sz="1600" dirty="0" smtClean="0"/>
              <a:t>2.IE</a:t>
            </a:r>
            <a:r>
              <a:rPr lang="en-US" sz="1600" dirty="0"/>
              <a:t>: 25.54</a:t>
            </a:r>
            <a:r>
              <a:rPr lang="en-US" sz="1600" dirty="0" smtClean="0"/>
              <a:t>%</a:t>
            </a:r>
          </a:p>
          <a:p>
            <a:pPr marL="109728" indent="0">
              <a:buNone/>
            </a:pPr>
            <a:r>
              <a:rPr lang="en-US" sz="1600" dirty="0" smtClean="0"/>
              <a:t>3.Firefox</a:t>
            </a:r>
            <a:r>
              <a:rPr lang="en-US" sz="1600" dirty="0"/>
              <a:t>: 19.97</a:t>
            </a:r>
            <a:r>
              <a:rPr lang="en-US" sz="1600" dirty="0" smtClean="0"/>
              <a:t>%</a:t>
            </a:r>
          </a:p>
          <a:p>
            <a:pPr marL="109728" indent="0">
              <a:buNone/>
            </a:pPr>
            <a:r>
              <a:rPr lang="en-US" sz="1600" dirty="0" smtClean="0"/>
              <a:t>4.Safari</a:t>
            </a:r>
            <a:r>
              <a:rPr lang="en-US" sz="1600" dirty="0"/>
              <a:t>: 8.4</a:t>
            </a:r>
            <a:r>
              <a:rPr lang="en-US" sz="1600" dirty="0" smtClean="0"/>
              <a:t>%</a:t>
            </a:r>
          </a:p>
          <a:p>
            <a:pPr marL="109728" indent="0">
              <a:buNone/>
            </a:pPr>
            <a:r>
              <a:rPr lang="en-US" sz="1600" dirty="0" smtClean="0"/>
              <a:t>5.Opera</a:t>
            </a:r>
            <a:r>
              <a:rPr lang="en-US" sz="1600" dirty="0"/>
              <a:t>: 1.03</a:t>
            </a:r>
            <a:r>
              <a:rPr lang="en-US" sz="1600" dirty="0" smtClean="0"/>
              <a:t>%</a:t>
            </a:r>
          </a:p>
          <a:p>
            <a:pPr marL="109728" indent="0" algn="ctr">
              <a:buNone/>
            </a:pPr>
            <a:endParaRPr lang="en-US" sz="1600" dirty="0" smtClean="0"/>
          </a:p>
          <a:p>
            <a:pPr marL="109728" indent="0" algn="ctr">
              <a:buNone/>
            </a:pPr>
            <a:endParaRPr lang="en-US" sz="2400" dirty="0" smtClean="0"/>
          </a:p>
          <a:p>
            <a:pPr marL="109728" indent="0" algn="ctr">
              <a:buNone/>
            </a:pPr>
            <a:endParaRPr lang="en-US" sz="2400" dirty="0"/>
          </a:p>
          <a:p>
            <a:pPr marL="109728" indent="0" algn="ctr">
              <a:buNone/>
            </a:pPr>
            <a:r>
              <a:rPr lang="en-US" sz="2400" dirty="0" smtClean="0"/>
              <a:t>Top 5 Browsers for High Speed:</a:t>
            </a:r>
          </a:p>
          <a:p>
            <a:pPr marL="109728" indent="0">
              <a:buNone/>
            </a:pPr>
            <a:r>
              <a:rPr lang="en-US" sz="1600" dirty="0" smtClean="0"/>
              <a:t>1.Chrome</a:t>
            </a:r>
          </a:p>
          <a:p>
            <a:pPr marL="109728" indent="0">
              <a:buNone/>
            </a:pPr>
            <a:r>
              <a:rPr lang="en-US" sz="1600" dirty="0" smtClean="0"/>
              <a:t>2.Mozilla Firefox</a:t>
            </a:r>
          </a:p>
          <a:p>
            <a:pPr marL="109728" indent="0">
              <a:buNone/>
            </a:pPr>
            <a:r>
              <a:rPr lang="en-US" sz="1600" dirty="0" smtClean="0"/>
              <a:t>3.Safari</a:t>
            </a:r>
          </a:p>
          <a:p>
            <a:pPr marL="109728" indent="0">
              <a:buNone/>
            </a:pPr>
            <a:r>
              <a:rPr lang="en-US" sz="1600" dirty="0" smtClean="0"/>
              <a:t>4.Opera</a:t>
            </a:r>
          </a:p>
          <a:p>
            <a:pPr marL="109728" indent="0">
              <a:buNone/>
            </a:pPr>
            <a:r>
              <a:rPr lang="en-US" sz="1600" dirty="0" smtClean="0"/>
              <a:t>5.Internet Explorer</a:t>
            </a:r>
          </a:p>
          <a:p>
            <a:pPr marL="109728" indent="0" algn="ctr">
              <a:buNone/>
            </a:pPr>
            <a:endParaRPr lang="en-US" sz="1600" dirty="0"/>
          </a:p>
        </p:txBody>
      </p:sp>
      <p:sp>
        <p:nvSpPr>
          <p:cNvPr id="3" name="Title 2"/>
          <p:cNvSpPr>
            <a:spLocks noGrp="1"/>
          </p:cNvSpPr>
          <p:nvPr>
            <p:ph type="title"/>
          </p:nvPr>
        </p:nvSpPr>
        <p:spPr>
          <a:xfrm>
            <a:off x="381000" y="304800"/>
            <a:ext cx="8229600" cy="1143000"/>
          </a:xfrm>
        </p:spPr>
        <p:txBody>
          <a:bodyPr>
            <a:normAutofit/>
          </a:bodyPr>
          <a:lstStyle/>
          <a:p>
            <a:pPr algn="ctr"/>
            <a:r>
              <a:rPr lang="en-US" sz="2400" dirty="0" smtClean="0"/>
              <a:t>The Top Five Browsers: By the percentage internet users use each browser</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258455"/>
            <a:ext cx="4689044" cy="2743200"/>
          </a:xfrm>
          <a:prstGeom prst="rect">
            <a:avLst/>
          </a:prstGeom>
        </p:spPr>
      </p:pic>
    </p:spTree>
    <p:extLst>
      <p:ext uri="{BB962C8B-B14F-4D97-AF65-F5344CB8AC3E}">
        <p14:creationId xmlns:p14="http://schemas.microsoft.com/office/powerpoint/2010/main" val="2603647993"/>
      </p:ext>
    </p:extLst>
  </p:cSld>
  <p:clrMapOvr>
    <a:masterClrMapping/>
  </p:clrMapOvr>
  <p:transition spd="slow">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057400"/>
            <a:ext cx="5819775" cy="459089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itle 2"/>
          <p:cNvSpPr>
            <a:spLocks noGrp="1"/>
          </p:cNvSpPr>
          <p:nvPr>
            <p:ph type="title"/>
          </p:nvPr>
        </p:nvSpPr>
        <p:spPr/>
        <p:txBody>
          <a:bodyPr>
            <a:normAutofit fontScale="90000"/>
          </a:bodyPr>
          <a:lstStyle/>
          <a:p>
            <a:pPr algn="ctr"/>
            <a:r>
              <a:rPr lang="en-US" dirty="0" smtClean="0"/>
              <a:t>Which Browsers are better than others?</a:t>
            </a:r>
            <a:endParaRPr lang="en-US" dirty="0"/>
          </a:p>
        </p:txBody>
      </p:sp>
      <p:sp>
        <p:nvSpPr>
          <p:cNvPr id="5" name="TextBox 4"/>
          <p:cNvSpPr txBox="1"/>
          <p:nvPr/>
        </p:nvSpPr>
        <p:spPr>
          <a:xfrm>
            <a:off x="1600200" y="1593273"/>
            <a:ext cx="5943600" cy="369332"/>
          </a:xfrm>
          <a:prstGeom prst="rect">
            <a:avLst/>
          </a:prstGeom>
          <a:noFill/>
        </p:spPr>
        <p:txBody>
          <a:bodyPr wrap="square" rtlCol="0">
            <a:spAutoFit/>
          </a:bodyPr>
          <a:lstStyle/>
          <a:p>
            <a:pPr algn="ctr"/>
            <a:r>
              <a:rPr lang="en-US" dirty="0" smtClean="0"/>
              <a:t>Kraken 1.1 Benchmark Test: Lowe the Better </a:t>
            </a:r>
            <a:endParaRPr lang="en-US" dirty="0"/>
          </a:p>
        </p:txBody>
      </p:sp>
    </p:spTree>
    <p:extLst>
      <p:ext uri="{BB962C8B-B14F-4D97-AF65-F5344CB8AC3E}">
        <p14:creationId xmlns:p14="http://schemas.microsoft.com/office/powerpoint/2010/main" val="2016542063"/>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19200"/>
            <a:ext cx="6857999" cy="54755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Title 2"/>
          <p:cNvSpPr>
            <a:spLocks noGrp="1"/>
          </p:cNvSpPr>
          <p:nvPr>
            <p:ph type="title"/>
          </p:nvPr>
        </p:nvSpPr>
        <p:spPr>
          <a:xfrm>
            <a:off x="457200" y="152400"/>
            <a:ext cx="8229600" cy="1143000"/>
          </a:xfrm>
        </p:spPr>
        <p:txBody>
          <a:bodyPr>
            <a:noAutofit/>
          </a:bodyPr>
          <a:lstStyle/>
          <a:p>
            <a:pPr algn="ctr"/>
            <a:r>
              <a:rPr lang="en-US" sz="3200" dirty="0" smtClean="0"/>
              <a:t>JavaScript V8 Benchmark Suite: Higher the Better</a:t>
            </a:r>
            <a:endParaRPr lang="en-US" sz="3200" dirty="0"/>
          </a:p>
        </p:txBody>
      </p:sp>
    </p:spTree>
    <p:extLst>
      <p:ext uri="{BB962C8B-B14F-4D97-AF65-F5344CB8AC3E}">
        <p14:creationId xmlns:p14="http://schemas.microsoft.com/office/powerpoint/2010/main" val="3239449934"/>
      </p:ext>
    </p:extLst>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dirty="0" smtClean="0"/>
              <a:t>What is RSS:</a:t>
            </a:r>
            <a:endParaRPr lang="en-US" sz="1600" dirty="0"/>
          </a:p>
          <a:p>
            <a:pPr marL="109728" indent="0" algn="ctr">
              <a:buNone/>
            </a:pPr>
            <a:r>
              <a:rPr lang="en-US" sz="1600" dirty="0"/>
              <a:t>RSS (Rich Site Summary) is a format for delivering regularly changing web content. Many news-related sites, weblogs and other online publishers syndicate their content as an RSS Feed to </a:t>
            </a:r>
            <a:r>
              <a:rPr lang="en-US" sz="1600" dirty="0" smtClean="0"/>
              <a:t>whoever </a:t>
            </a:r>
            <a:r>
              <a:rPr lang="en-US" sz="1600" dirty="0"/>
              <a:t>wants it. </a:t>
            </a:r>
            <a:endParaRPr lang="en-US" sz="1600" dirty="0" smtClean="0"/>
          </a:p>
          <a:p>
            <a:pPr marL="109728" indent="0" algn="ctr">
              <a:buNone/>
            </a:pPr>
            <a:endParaRPr lang="en-US" sz="1600" dirty="0" smtClean="0"/>
          </a:p>
          <a:p>
            <a:pPr marL="109728" indent="0" algn="ctr">
              <a:buNone/>
            </a:pPr>
            <a:r>
              <a:rPr lang="en-US" dirty="0"/>
              <a:t>Why use RSS</a:t>
            </a:r>
            <a:r>
              <a:rPr lang="en-US" dirty="0" smtClean="0"/>
              <a:t>:</a:t>
            </a:r>
          </a:p>
          <a:p>
            <a:pPr marL="109728" indent="0" algn="ctr">
              <a:buNone/>
            </a:pPr>
            <a:r>
              <a:rPr lang="en-US" sz="1700" dirty="0"/>
              <a:t>RSS solves a problem for people who regularly use the web. It allows you to easily stay informed by retrieving the latest content from the sites you are interested in. You save time by not needing to visit each site individually. You ensure your privacy, by not needing to join each site's email newsletter. The number </a:t>
            </a:r>
            <a:r>
              <a:rPr lang="en-US" sz="1700" dirty="0" smtClean="0"/>
              <a:t>of sites offering RSS feeds is </a:t>
            </a:r>
            <a:r>
              <a:rPr lang="en-US" sz="1700" dirty="0"/>
              <a:t>growing rapidly and includes big names </a:t>
            </a:r>
            <a:r>
              <a:rPr lang="en-US" sz="1700" dirty="0" smtClean="0"/>
              <a:t>like Yahoo News.</a:t>
            </a:r>
            <a:endParaRPr lang="en-US" sz="1700" dirty="0"/>
          </a:p>
        </p:txBody>
      </p:sp>
      <p:sp>
        <p:nvSpPr>
          <p:cNvPr id="3" name="Title 2"/>
          <p:cNvSpPr>
            <a:spLocks noGrp="1"/>
          </p:cNvSpPr>
          <p:nvPr>
            <p:ph type="title"/>
          </p:nvPr>
        </p:nvSpPr>
        <p:spPr/>
        <p:txBody>
          <a:bodyPr/>
          <a:lstStyle/>
          <a:p>
            <a:pPr algn="ctr"/>
            <a:r>
              <a:rPr lang="en-US" dirty="0" smtClean="0"/>
              <a:t>Features of the Internet</a:t>
            </a:r>
            <a:endParaRPr lang="en-US" dirty="0"/>
          </a:p>
        </p:txBody>
      </p:sp>
      <p:pic>
        <p:nvPicPr>
          <p:cNvPr id="2050" name="Picture 2" descr="http://jennifergrayeb.com/wp-content/uploads/2013/09/r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5181600"/>
            <a:ext cx="3886200" cy="153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70522"/>
      </p:ext>
    </p:extLst>
  </p:cSld>
  <p:clrMapOvr>
    <a:masterClrMapping/>
  </p:clrMapOvr>
  <p:transition spd="slow">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a:t>Generally speaking, streamed data can be any information/data that is delivered from a server to a host where the data represents information that must be delivered in real time. This could be video, audio, graphics, slide shows, web tours, combinations of these, or any other real time application</a:t>
            </a:r>
            <a:r>
              <a:rPr lang="en-US" sz="1600" dirty="0" smtClean="0"/>
              <a:t>.</a:t>
            </a:r>
          </a:p>
          <a:p>
            <a:endParaRPr lang="en-US" sz="1600" dirty="0"/>
          </a:p>
          <a:p>
            <a:r>
              <a:rPr lang="en-US" sz="1600" dirty="0"/>
              <a:t>Streaming can probably best be looked at from an educator's perspective as no more than a broadcast, whether live (synchronous, or stored (asynchronous</a:t>
            </a:r>
            <a:r>
              <a:rPr lang="en-US" sz="1600" dirty="0" smtClean="0"/>
              <a:t>).</a:t>
            </a:r>
          </a:p>
          <a:p>
            <a:endParaRPr lang="en-US" sz="1600" dirty="0"/>
          </a:p>
          <a:p>
            <a:r>
              <a:rPr lang="en-US" sz="1600" dirty="0"/>
              <a:t>One benefit that streaming provides is the enabling of a broadcast from nearly any location that is served by the Texas A&amp;M Network, or any capable device with an IP address, and then delivering that broadcast to anyone, anywhere, at anytime, depending upon course requirements and student needs, of course.</a:t>
            </a:r>
          </a:p>
          <a:p>
            <a:pPr marL="109728" indent="0">
              <a:buNone/>
            </a:pPr>
            <a:endParaRPr lang="en-US" sz="1600" dirty="0"/>
          </a:p>
        </p:txBody>
      </p:sp>
      <p:sp>
        <p:nvSpPr>
          <p:cNvPr id="3" name="Title 2"/>
          <p:cNvSpPr>
            <a:spLocks noGrp="1"/>
          </p:cNvSpPr>
          <p:nvPr>
            <p:ph type="title"/>
          </p:nvPr>
        </p:nvSpPr>
        <p:spPr/>
        <p:txBody>
          <a:bodyPr/>
          <a:lstStyle/>
          <a:p>
            <a:pPr algn="ctr"/>
            <a:r>
              <a:rPr lang="en-US" dirty="0" smtClean="0"/>
              <a:t>Streaming</a:t>
            </a:r>
            <a:endParaRPr lang="en-US" dirty="0"/>
          </a:p>
        </p:txBody>
      </p:sp>
      <p:pic>
        <p:nvPicPr>
          <p:cNvPr id="3074" name="Picture 2" descr="http://www.parliament.bm/uploadedImages/Content/Side_Content/Icon%20for%20Stream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50292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24233"/>
      </p:ext>
    </p:extLst>
  </p:cSld>
  <p:clrMapOvr>
    <a:masterClrMapping/>
  </p:clrMapOvr>
  <p:transition spd="slow">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219200"/>
            <a:ext cx="4342634" cy="5375882"/>
          </a:xfrm>
        </p:spPr>
      </p:pic>
      <p:sp>
        <p:nvSpPr>
          <p:cNvPr id="3" name="Title 2"/>
          <p:cNvSpPr>
            <a:spLocks noGrp="1"/>
          </p:cNvSpPr>
          <p:nvPr>
            <p:ph type="title"/>
          </p:nvPr>
        </p:nvSpPr>
        <p:spPr>
          <a:xfrm>
            <a:off x="457200" y="152400"/>
            <a:ext cx="8229600" cy="1143000"/>
          </a:xfrm>
        </p:spPr>
        <p:txBody>
          <a:bodyPr/>
          <a:lstStyle/>
          <a:p>
            <a:pPr algn="ctr"/>
            <a:r>
              <a:rPr lang="en-US" dirty="0" smtClean="0"/>
              <a:t>Teen Social Networking</a:t>
            </a:r>
            <a:endParaRPr lang="en-US" dirty="0"/>
          </a:p>
        </p:txBody>
      </p:sp>
      <p:sp>
        <p:nvSpPr>
          <p:cNvPr id="5" name="TextBox 4"/>
          <p:cNvSpPr txBox="1"/>
          <p:nvPr/>
        </p:nvSpPr>
        <p:spPr>
          <a:xfrm>
            <a:off x="152400" y="1295400"/>
            <a:ext cx="2133600" cy="1754326"/>
          </a:xfrm>
          <a:prstGeom prst="rect">
            <a:avLst/>
          </a:prstGeom>
          <a:noFill/>
        </p:spPr>
        <p:txBody>
          <a:bodyPr wrap="square" rtlCol="0">
            <a:spAutoFit/>
          </a:bodyPr>
          <a:lstStyle/>
          <a:p>
            <a:pPr algn="ctr"/>
            <a:r>
              <a:rPr lang="en-US" dirty="0" smtClean="0"/>
              <a:t>Growth between quarter one and three of 2013 in percentage. By teens age 16 through 19.</a:t>
            </a:r>
            <a:endParaRPr lang="en-US" dirty="0"/>
          </a:p>
        </p:txBody>
      </p:sp>
      <p:sp>
        <p:nvSpPr>
          <p:cNvPr id="6" name="TextBox 5"/>
          <p:cNvSpPr txBox="1"/>
          <p:nvPr/>
        </p:nvSpPr>
        <p:spPr>
          <a:xfrm>
            <a:off x="6781800" y="3049726"/>
            <a:ext cx="2286000" cy="923330"/>
          </a:xfrm>
          <a:prstGeom prst="rect">
            <a:avLst/>
          </a:prstGeom>
          <a:noFill/>
        </p:spPr>
        <p:txBody>
          <a:bodyPr wrap="square" rtlCol="0">
            <a:spAutoFit/>
          </a:bodyPr>
          <a:lstStyle/>
          <a:p>
            <a:r>
              <a:rPr lang="en-US" dirty="0" smtClean="0"/>
              <a:t>Right now, Facebook is losing teen’s interest!</a:t>
            </a:r>
            <a:endParaRPr lang="en-US" dirty="0"/>
          </a:p>
        </p:txBody>
      </p:sp>
    </p:spTree>
    <p:extLst>
      <p:ext uri="{BB962C8B-B14F-4D97-AF65-F5344CB8AC3E}">
        <p14:creationId xmlns:p14="http://schemas.microsoft.com/office/powerpoint/2010/main" val="2756258092"/>
      </p:ext>
    </p:extLst>
  </p:cSld>
  <p:clrMapOvr>
    <a:masterClrMapping/>
  </p:clrMapOvr>
  <p:transition spd="slow">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lnSpcReduction="10000"/>
          </a:bodyPr>
          <a:lstStyle/>
          <a:p>
            <a:r>
              <a:rPr lang="en-US" sz="1600" dirty="0"/>
              <a:t>A remote computer is </a:t>
            </a:r>
            <a:r>
              <a:rPr lang="en-US" sz="1600" dirty="0" smtClean="0"/>
              <a:t>a computer to </a:t>
            </a:r>
            <a:r>
              <a:rPr lang="en-US" sz="1600" dirty="0"/>
              <a:t>which a user does not have physical access, but which he or she can access or manipulate via some kind </a:t>
            </a:r>
            <a:r>
              <a:rPr lang="en-US" sz="1600" dirty="0" smtClean="0"/>
              <a:t>of</a:t>
            </a:r>
            <a:r>
              <a:rPr lang="en-US" sz="1600" dirty="0"/>
              <a:t> </a:t>
            </a:r>
            <a:r>
              <a:rPr lang="en-US" sz="1600" dirty="0" smtClean="0"/>
              <a:t>network.</a:t>
            </a:r>
          </a:p>
          <a:p>
            <a:r>
              <a:rPr lang="en-US" sz="1600" dirty="0" smtClean="0"/>
              <a:t>Remote </a:t>
            </a:r>
            <a:r>
              <a:rPr lang="en-US" sz="1600" dirty="0"/>
              <a:t>desktop software allows a person to control a computer from another computer; this allows the user to change anything on the linear computer, and access all of the file contents</a:t>
            </a:r>
            <a:r>
              <a:rPr lang="en-US" sz="1600" dirty="0" smtClean="0"/>
              <a:t>.</a:t>
            </a:r>
          </a:p>
          <a:p>
            <a:endParaRPr lang="en-US" sz="1600" dirty="0" smtClean="0"/>
          </a:p>
          <a:p>
            <a:pPr algn="ctr"/>
            <a:r>
              <a:rPr lang="en-US" sz="2000" dirty="0" smtClean="0"/>
              <a:t>Popular Remote Access Programs</a:t>
            </a:r>
          </a:p>
          <a:p>
            <a:pPr marL="452628" indent="-342900" algn="ctr">
              <a:buAutoNum type="arabicPeriod"/>
            </a:pPr>
            <a:r>
              <a:rPr lang="en-US" sz="1600" dirty="0" smtClean="0"/>
              <a:t>Top VNC Free Software</a:t>
            </a:r>
          </a:p>
          <a:p>
            <a:pPr marL="452628" indent="-342900" algn="ctr">
              <a:buAutoNum type="arabicPeriod"/>
            </a:pPr>
            <a:r>
              <a:rPr lang="en-US" sz="1600" dirty="0" smtClean="0"/>
              <a:t>Symantec</a:t>
            </a:r>
          </a:p>
          <a:p>
            <a:pPr marL="452628" indent="-342900" algn="ctr">
              <a:buAutoNum type="arabicPeriod"/>
            </a:pPr>
            <a:r>
              <a:rPr lang="en-US" sz="1600" dirty="0" smtClean="0"/>
              <a:t>GoToMyPC</a:t>
            </a:r>
            <a:endParaRPr lang="en-US" sz="1600" dirty="0" smtClean="0"/>
          </a:p>
          <a:p>
            <a:pPr marL="452628" indent="-342900" algn="ctr">
              <a:buAutoNum type="arabicPeriod"/>
            </a:pPr>
            <a:r>
              <a:rPr lang="en-US" sz="1600" dirty="0" smtClean="0"/>
              <a:t>Log Mein </a:t>
            </a:r>
            <a:r>
              <a:rPr lang="en-US" sz="1600" dirty="0" smtClean="0"/>
              <a:t>Free and Pro</a:t>
            </a:r>
          </a:p>
          <a:p>
            <a:pPr marL="452628" indent="-342900" algn="ctr">
              <a:buAutoNum type="arabicPeriod"/>
            </a:pPr>
            <a:r>
              <a:rPr lang="en-US" sz="1600" dirty="0" smtClean="0"/>
              <a:t>Laplink Gold 2008</a:t>
            </a:r>
          </a:p>
          <a:p>
            <a:pPr marL="109728" indent="0" algn="ctr">
              <a:buNone/>
            </a:pPr>
            <a:endParaRPr lang="en-US" sz="2000" dirty="0" smtClean="0"/>
          </a:p>
          <a:p>
            <a:pPr marL="109728" indent="0" algn="ctr">
              <a:buNone/>
            </a:pPr>
            <a:r>
              <a:rPr lang="en-US" sz="2000" dirty="0" smtClean="0"/>
              <a:t>My Personal Choice:</a:t>
            </a:r>
          </a:p>
          <a:p>
            <a:pPr marL="109728" indent="0" algn="ctr">
              <a:buNone/>
            </a:pPr>
            <a:r>
              <a:rPr lang="en-US" sz="1600" dirty="0" smtClean="0"/>
              <a:t>Teamviewer</a:t>
            </a:r>
            <a:endParaRPr lang="en-US" sz="1600" dirty="0"/>
          </a:p>
          <a:p>
            <a:pPr marL="109728" indent="0">
              <a:buNone/>
            </a:pPr>
            <a:endParaRPr lang="en-US" dirty="0"/>
          </a:p>
        </p:txBody>
      </p:sp>
      <p:sp>
        <p:nvSpPr>
          <p:cNvPr id="3" name="Title 2"/>
          <p:cNvSpPr>
            <a:spLocks noGrp="1"/>
          </p:cNvSpPr>
          <p:nvPr>
            <p:ph type="title"/>
          </p:nvPr>
        </p:nvSpPr>
        <p:spPr/>
        <p:txBody>
          <a:bodyPr/>
          <a:lstStyle/>
          <a:p>
            <a:pPr algn="ctr"/>
            <a:r>
              <a:rPr lang="en-US" dirty="0" smtClean="0"/>
              <a:t>Remote Computer Access</a:t>
            </a:r>
            <a:endParaRPr lang="en-US" dirty="0"/>
          </a:p>
        </p:txBody>
      </p:sp>
      <p:pic>
        <p:nvPicPr>
          <p:cNvPr id="4098" name="Picture 2" descr="http://logonoid.com/images/teamview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36" y="5181600"/>
            <a:ext cx="6452755" cy="179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01519"/>
      </p:ext>
    </p:extLst>
  </p:cSld>
  <p:clrMapOvr>
    <a:masterClrMapping/>
  </p:clrMapOvr>
  <p:transition spd="slow">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sz="2400" dirty="0" smtClean="0"/>
              <a:t>What is E-Mail:</a:t>
            </a:r>
          </a:p>
          <a:p>
            <a:pPr marL="109728" indent="0" algn="ctr">
              <a:buNone/>
            </a:pPr>
            <a:r>
              <a:rPr lang="en-US" sz="1800" dirty="0" smtClean="0"/>
              <a:t>Messages </a:t>
            </a:r>
            <a:r>
              <a:rPr lang="en-US" sz="1800" dirty="0"/>
              <a:t>distributed by electronic means from one computer user to one or more recipients via a </a:t>
            </a:r>
            <a:r>
              <a:rPr lang="en-US" sz="1800" dirty="0" smtClean="0"/>
              <a:t>network.</a:t>
            </a:r>
          </a:p>
          <a:p>
            <a:pPr marL="109728" indent="0" algn="ctr">
              <a:buNone/>
            </a:pPr>
            <a:endParaRPr lang="en-US" sz="1800" dirty="0"/>
          </a:p>
          <a:p>
            <a:pPr marL="109728" indent="0" algn="ctr">
              <a:buNone/>
            </a:pPr>
            <a:r>
              <a:rPr lang="en-US" sz="1800" dirty="0" smtClean="0"/>
              <a:t>Top Free E-Mail Providers:</a:t>
            </a:r>
          </a:p>
          <a:p>
            <a:pPr marL="452628" indent="-342900" algn="ctr">
              <a:buAutoNum type="arabicPeriod"/>
            </a:pPr>
            <a:r>
              <a:rPr lang="en-US" sz="1800" dirty="0" smtClean="0"/>
              <a:t>G-Mail</a:t>
            </a:r>
          </a:p>
          <a:p>
            <a:pPr marL="452628" indent="-342900" algn="ctr">
              <a:buAutoNum type="arabicPeriod"/>
            </a:pPr>
            <a:r>
              <a:rPr lang="en-US" sz="1800" dirty="0" smtClean="0"/>
              <a:t>Hotmail</a:t>
            </a:r>
          </a:p>
          <a:p>
            <a:pPr marL="452628" indent="-342900" algn="ctr">
              <a:buAutoNum type="arabicPeriod"/>
            </a:pPr>
            <a:r>
              <a:rPr lang="en-US" sz="1800" dirty="0" smtClean="0"/>
              <a:t>Yahoo</a:t>
            </a:r>
          </a:p>
          <a:p>
            <a:pPr marL="452628" indent="-342900" algn="ctr">
              <a:buAutoNum type="arabicPeriod"/>
            </a:pPr>
            <a:r>
              <a:rPr lang="en-US" sz="1800" dirty="0" smtClean="0"/>
              <a:t>AOL</a:t>
            </a:r>
          </a:p>
          <a:p>
            <a:pPr marL="452628" indent="-342900" algn="ctr">
              <a:buAutoNum type="arabicPeriod"/>
            </a:pPr>
            <a:r>
              <a:rPr lang="en-US" sz="1800" dirty="0" smtClean="0"/>
              <a:t>MSN</a:t>
            </a:r>
            <a:endParaRPr lang="en-US" sz="1800" dirty="0"/>
          </a:p>
        </p:txBody>
      </p:sp>
      <p:sp>
        <p:nvSpPr>
          <p:cNvPr id="3" name="Title 2"/>
          <p:cNvSpPr>
            <a:spLocks noGrp="1"/>
          </p:cNvSpPr>
          <p:nvPr>
            <p:ph type="title"/>
          </p:nvPr>
        </p:nvSpPr>
        <p:spPr/>
        <p:txBody>
          <a:bodyPr/>
          <a:lstStyle/>
          <a:p>
            <a:pPr algn="ctr"/>
            <a:r>
              <a:rPr lang="en-US" dirty="0" smtClean="0"/>
              <a:t>E-Mail</a:t>
            </a:r>
            <a:endParaRPr lang="en-US" dirty="0"/>
          </a:p>
        </p:txBody>
      </p:sp>
      <p:pic>
        <p:nvPicPr>
          <p:cNvPr id="5122" name="Picture 2" descr="http://paysimple.com/blog/wp-content/uploads/2013/07/gmail-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836" y="3276600"/>
            <a:ext cx="2895600" cy="12807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digitaltrends.com/wp-content/uploads/2013/02/yahoo-voices-hacked-450-000-passwords-posted-online-7169a7e88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819400"/>
            <a:ext cx="2513006" cy="141257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digitaltrends.com/wp-content/uploads/2011/09/msn-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4876800"/>
            <a:ext cx="4022848"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366065"/>
      </p:ext>
    </p:extLst>
  </p:cSld>
  <p:clrMapOvr>
    <a:masterClrMapping/>
  </p:clrMapOvr>
  <p:transition spd="slow">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normAutofit/>
          </a:bodyPr>
          <a:lstStyle/>
          <a:p>
            <a:pPr marL="109728" indent="0" algn="ctr">
              <a:buNone/>
            </a:pPr>
            <a:r>
              <a:rPr lang="en-US" sz="1200" dirty="0" smtClean="0"/>
              <a:t>The Birth of ARPAnet:</a:t>
            </a:r>
          </a:p>
          <a:p>
            <a:pPr algn="ctr">
              <a:buFont typeface="Arial" panose="020B0604020202020204" pitchFamily="34" charset="0"/>
              <a:buChar char="•"/>
            </a:pPr>
            <a:r>
              <a:rPr lang="en-US" sz="1050" dirty="0" smtClean="0"/>
              <a:t>In </a:t>
            </a:r>
            <a:r>
              <a:rPr lang="en-US" sz="1050" dirty="0"/>
              <a:t>1965, </a:t>
            </a:r>
            <a:r>
              <a:rPr lang="en-US" sz="1050" dirty="0" smtClean="0"/>
              <a:t>a M.I.T</a:t>
            </a:r>
            <a:r>
              <a:rPr lang="en-US" sz="1050" dirty="0"/>
              <a:t>. scientist developed a way of sending information from one computer to another that he called “packet switching.” Packet switching breaks data down into blocks, or packets, before sending it to its destination. That way, each packet can take its own route from place to place. </a:t>
            </a:r>
            <a:endParaRPr lang="en-US" sz="1050" dirty="0" smtClean="0"/>
          </a:p>
          <a:p>
            <a:pPr algn="ctr">
              <a:buFont typeface="Arial" panose="020B0604020202020204" pitchFamily="34" charset="0"/>
              <a:buChar char="•"/>
            </a:pPr>
            <a:r>
              <a:rPr lang="en-US" sz="1050" dirty="0" smtClean="0"/>
              <a:t>Without </a:t>
            </a:r>
            <a:r>
              <a:rPr lang="en-US" sz="1050" dirty="0"/>
              <a:t>packet switching, the government’s computer network—now known as the ARPAnet—would have been just as vulnerable to enemy attacks as the phone </a:t>
            </a:r>
            <a:r>
              <a:rPr lang="en-US" sz="1050" dirty="0" smtClean="0"/>
              <a:t>system</a:t>
            </a:r>
          </a:p>
          <a:p>
            <a:pPr marL="109728" indent="0" algn="ctr">
              <a:buNone/>
            </a:pPr>
            <a:r>
              <a:rPr lang="en-US" sz="1200" dirty="0"/>
              <a:t>The Network Grows:</a:t>
            </a:r>
          </a:p>
          <a:p>
            <a:pPr algn="ctr">
              <a:buFont typeface="Arial" panose="020B0604020202020204" pitchFamily="34" charset="0"/>
              <a:buChar char="•"/>
            </a:pPr>
            <a:r>
              <a:rPr lang="en-US" sz="1050" dirty="0"/>
              <a:t>By the end of the 1970s, a computer scientist named Vinton Cerf had begun to solve this problem by developing a way for all of the computers on all of the world’s mini-networks to communicate with one another. He called his invention “Transmission Control Protocol,” or TCP. (Later, he added an additional protocol, known as “Internet Protocol.” The acronym we use to refer to these today is TCP/IP.) </a:t>
            </a:r>
            <a:endParaRPr lang="en-US" sz="1050" dirty="0" smtClean="0"/>
          </a:p>
          <a:p>
            <a:pPr marL="109728" indent="0" algn="ctr">
              <a:buNone/>
            </a:pPr>
            <a:r>
              <a:rPr lang="en-US" sz="1200" dirty="0"/>
              <a:t>The World Wide Web:</a:t>
            </a:r>
          </a:p>
          <a:p>
            <a:pPr algn="ctr">
              <a:buFont typeface="Arial" panose="020B0604020202020204" pitchFamily="34" charset="0"/>
              <a:buChar char="•"/>
            </a:pPr>
            <a:r>
              <a:rPr lang="en-US" sz="1050" dirty="0"/>
              <a:t>Cerf’s protocol transformed the Internet into a worldwide network. Throughout </a:t>
            </a:r>
            <a:r>
              <a:rPr lang="en-US" sz="1050" dirty="0" smtClean="0"/>
              <a:t>the 1980s, </a:t>
            </a:r>
            <a:r>
              <a:rPr lang="en-US" sz="1050" dirty="0"/>
              <a:t>researchers and scientists used it to send files and data from one computer to another. </a:t>
            </a:r>
            <a:endParaRPr lang="en-US" sz="1050" dirty="0" smtClean="0"/>
          </a:p>
          <a:p>
            <a:pPr algn="ctr">
              <a:buFont typeface="Arial" panose="020B0604020202020204" pitchFamily="34" charset="0"/>
              <a:buChar char="•"/>
            </a:pPr>
            <a:r>
              <a:rPr lang="en-US" sz="1050" dirty="0" smtClean="0"/>
              <a:t>However</a:t>
            </a:r>
            <a:r>
              <a:rPr lang="en-US" sz="1050" dirty="0"/>
              <a:t>, in 1991 the Internet changed again. That year, a computer programmer in Switzerland named Tim Berners-Lee introduced the World Wide Web: an Internet that was not simply a way to send files from one place to another but was itself a “web” of information that anyone on the Internet could retrieve. Berners-Lee created the Internet that we know today.</a:t>
            </a:r>
          </a:p>
        </p:txBody>
      </p:sp>
      <p:sp>
        <p:nvSpPr>
          <p:cNvPr id="3" name="Title 2"/>
          <p:cNvSpPr>
            <a:spLocks noGrp="1"/>
          </p:cNvSpPr>
          <p:nvPr>
            <p:ph type="title"/>
          </p:nvPr>
        </p:nvSpPr>
        <p:spPr>
          <a:xfrm>
            <a:off x="457200" y="0"/>
            <a:ext cx="8229600" cy="1143000"/>
          </a:xfrm>
        </p:spPr>
        <p:txBody>
          <a:bodyPr/>
          <a:lstStyle/>
          <a:p>
            <a:pPr algn="ctr"/>
            <a:r>
              <a:rPr lang="en-US" dirty="0" smtClean="0"/>
              <a:t>Invention of the Internet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4419599"/>
            <a:ext cx="3507486" cy="2336863"/>
          </a:xfrm>
          <a:prstGeom prst="rect">
            <a:avLst/>
          </a:prstGeom>
        </p:spPr>
      </p:pic>
    </p:spTree>
    <p:extLst>
      <p:ext uri="{BB962C8B-B14F-4D97-AF65-F5344CB8AC3E}">
        <p14:creationId xmlns:p14="http://schemas.microsoft.com/office/powerpoint/2010/main" val="3104391235"/>
      </p:ext>
    </p:extLst>
  </p:cSld>
  <p:clrMapOvr>
    <a:masterClrMapping/>
  </p:clrMapOvr>
  <p:transition spd="slow">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700" dirty="0"/>
              <a:t>Virtual computing allows computer users remote access to software applications and processes when they need it. Users gain access via the Internet through a wireless or network server. For a fee, users can boost their computers' capabilities, size, performance, processes and/or software applications whenever they need it. This real-time technology offers</a:t>
            </a:r>
            <a:r>
              <a:rPr lang="en-US" sz="1700" dirty="0" smtClean="0"/>
              <a:t>:</a:t>
            </a:r>
          </a:p>
          <a:p>
            <a:endParaRPr lang="en-US" sz="1700" dirty="0"/>
          </a:p>
          <a:p>
            <a:r>
              <a:rPr lang="en-US" sz="1700" dirty="0"/>
              <a:t>Operating and utility systems</a:t>
            </a:r>
          </a:p>
          <a:p>
            <a:r>
              <a:rPr lang="en-US" sz="1700" dirty="0"/>
              <a:t>Storage</a:t>
            </a:r>
          </a:p>
          <a:p>
            <a:r>
              <a:rPr lang="en-US" sz="1700" dirty="0"/>
              <a:t>Memory</a:t>
            </a:r>
          </a:p>
          <a:p>
            <a:r>
              <a:rPr lang="en-US" sz="1700" dirty="0"/>
              <a:t>Software</a:t>
            </a:r>
          </a:p>
          <a:p>
            <a:r>
              <a:rPr lang="en-US" sz="1700" dirty="0"/>
              <a:t>Allocation and reassignment of input/output and other processes</a:t>
            </a:r>
          </a:p>
          <a:p>
            <a:r>
              <a:rPr lang="en-US" sz="1700" dirty="0"/>
              <a:t>Data backup</a:t>
            </a:r>
          </a:p>
          <a:p>
            <a:r>
              <a:rPr lang="en-US" sz="1700" dirty="0"/>
              <a:t>Automated problem solving and troubleshooting</a:t>
            </a:r>
          </a:p>
          <a:p>
            <a:r>
              <a:rPr lang="en-US" sz="1700" dirty="0"/>
              <a:t>Tools for monitoring and managing systems</a:t>
            </a:r>
          </a:p>
          <a:p>
            <a:endParaRPr lang="en-US" dirty="0"/>
          </a:p>
        </p:txBody>
      </p:sp>
      <p:sp>
        <p:nvSpPr>
          <p:cNvPr id="3" name="Title 2"/>
          <p:cNvSpPr>
            <a:spLocks noGrp="1"/>
          </p:cNvSpPr>
          <p:nvPr>
            <p:ph type="title"/>
          </p:nvPr>
        </p:nvSpPr>
        <p:spPr/>
        <p:txBody>
          <a:bodyPr/>
          <a:lstStyle/>
          <a:p>
            <a:pPr algn="ctr"/>
            <a:r>
              <a:rPr lang="en-US" dirty="0" smtClean="0"/>
              <a:t>Virtual Computing</a:t>
            </a:r>
            <a:endParaRPr lang="en-US" dirty="0"/>
          </a:p>
        </p:txBody>
      </p:sp>
    </p:spTree>
    <p:extLst>
      <p:ext uri="{BB962C8B-B14F-4D97-AF65-F5344CB8AC3E}">
        <p14:creationId xmlns:p14="http://schemas.microsoft.com/office/powerpoint/2010/main" val="1948701493"/>
      </p:ext>
    </p:extLst>
  </p:cSld>
  <p:clrMapOvr>
    <a:masterClrMapping/>
  </p:clrMapOvr>
  <p:transition spd="slow">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a:bodyPr>
          <a:lstStyle/>
          <a:p>
            <a:r>
              <a:rPr lang="en-US" sz="2000" dirty="0"/>
              <a:t>In a cloud computing system, there's a significant workload shift. Local computers no longer have to do all the heavy lifting when it comes to running applications</a:t>
            </a:r>
            <a:r>
              <a:rPr lang="en-US" sz="2000" dirty="0" smtClean="0"/>
              <a:t>.</a:t>
            </a:r>
          </a:p>
          <a:p>
            <a:r>
              <a:rPr lang="en-US" sz="2000" dirty="0" smtClean="0"/>
              <a:t> Hardware </a:t>
            </a:r>
            <a:r>
              <a:rPr lang="en-US" sz="2000" dirty="0"/>
              <a:t>and software demands on the user's side decrease. The only thing the user's computer needs to be able to run is the cloud computing system's interface </a:t>
            </a:r>
            <a:r>
              <a:rPr lang="en-US" sz="2000" dirty="0" smtClean="0"/>
              <a:t>software.</a:t>
            </a:r>
          </a:p>
          <a:p>
            <a:endParaRPr lang="en-US" sz="2000" dirty="0" smtClean="0"/>
          </a:p>
          <a:p>
            <a:r>
              <a:rPr lang="en-US" sz="2000" dirty="0" smtClean="0"/>
              <a:t>If you use web based E-mail, you already have experience with Cloud Computing</a:t>
            </a:r>
            <a:endParaRPr lang="en-US" sz="2000" dirty="0"/>
          </a:p>
          <a:p>
            <a:r>
              <a:rPr lang="en-US" sz="2000" dirty="0" smtClean="0"/>
              <a:t>Instead </a:t>
            </a:r>
            <a:r>
              <a:rPr lang="en-US" sz="2000" dirty="0"/>
              <a:t>of running an e-mail program on your computer, you log in to </a:t>
            </a:r>
            <a:r>
              <a:rPr lang="en-US" sz="2000" dirty="0" smtClean="0"/>
              <a:t>a</a:t>
            </a:r>
            <a:r>
              <a:rPr lang="en-US" sz="2000" dirty="0"/>
              <a:t> </a:t>
            </a:r>
            <a:r>
              <a:rPr lang="en-US" sz="2000" dirty="0" smtClean="0"/>
              <a:t>web e-mail </a:t>
            </a:r>
            <a:r>
              <a:rPr lang="en-US" sz="2000" dirty="0"/>
              <a:t>account remotely. </a:t>
            </a:r>
            <a:endParaRPr lang="en-US" sz="2000" dirty="0" smtClean="0"/>
          </a:p>
          <a:p>
            <a:r>
              <a:rPr lang="en-US" sz="2000" dirty="0" smtClean="0"/>
              <a:t>The </a:t>
            </a:r>
            <a:r>
              <a:rPr lang="en-US" sz="2000" dirty="0"/>
              <a:t>software and storage for your account doesn't exist on your </a:t>
            </a:r>
            <a:r>
              <a:rPr lang="en-US" sz="2000" dirty="0" smtClean="0"/>
              <a:t>computer, it's </a:t>
            </a:r>
            <a:r>
              <a:rPr lang="en-US" sz="2000" dirty="0"/>
              <a:t>on the service's computer cloud.</a:t>
            </a:r>
          </a:p>
          <a:p>
            <a:endParaRPr lang="en-US" dirty="0"/>
          </a:p>
        </p:txBody>
      </p:sp>
      <p:sp>
        <p:nvSpPr>
          <p:cNvPr id="3" name="Title 2"/>
          <p:cNvSpPr>
            <a:spLocks noGrp="1"/>
          </p:cNvSpPr>
          <p:nvPr>
            <p:ph type="title"/>
          </p:nvPr>
        </p:nvSpPr>
        <p:spPr/>
        <p:txBody>
          <a:bodyPr/>
          <a:lstStyle/>
          <a:p>
            <a:pPr algn="ctr"/>
            <a:r>
              <a:rPr lang="en-US" dirty="0" smtClean="0"/>
              <a:t>Cloud Computing</a:t>
            </a:r>
            <a:endParaRPr lang="en-US" dirty="0"/>
          </a:p>
        </p:txBody>
      </p:sp>
    </p:spTree>
    <p:extLst>
      <p:ext uri="{BB962C8B-B14F-4D97-AF65-F5344CB8AC3E}">
        <p14:creationId xmlns:p14="http://schemas.microsoft.com/office/powerpoint/2010/main" val="3385825541"/>
      </p:ext>
    </p:extLst>
  </p:cSld>
  <p:clrMapOvr>
    <a:masterClrMapping/>
  </p:clrMapOvr>
  <p:transition spd="slow">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09728" indent="0">
              <a:buNone/>
            </a:pPr>
            <a:r>
              <a:rPr lang="en-US" sz="1200" b="1" dirty="0"/>
              <a:t>Malware:</a:t>
            </a:r>
            <a:r>
              <a:rPr lang="en-US" sz="1200" dirty="0"/>
              <a:t> Any “malicious software” designed to secretly access your computer.</a:t>
            </a:r>
            <a:br>
              <a:rPr lang="en-US" sz="1200" dirty="0"/>
            </a:br>
            <a:r>
              <a:rPr lang="en-US" sz="1200" dirty="0"/>
              <a:t> </a:t>
            </a:r>
            <a:br>
              <a:rPr lang="en-US" sz="1200" dirty="0"/>
            </a:br>
            <a:r>
              <a:rPr lang="en-US" sz="1200" b="1" dirty="0"/>
              <a:t>Virus:</a:t>
            </a:r>
            <a:r>
              <a:rPr lang="en-US" sz="1200" dirty="0"/>
              <a:t> Malware that copies itself and infects your computer and files.</a:t>
            </a:r>
            <a:br>
              <a:rPr lang="en-US" sz="1200" dirty="0"/>
            </a:br>
            <a:r>
              <a:rPr lang="en-US" sz="1200" dirty="0"/>
              <a:t> </a:t>
            </a:r>
            <a:br>
              <a:rPr lang="en-US" sz="1200" dirty="0"/>
            </a:br>
            <a:r>
              <a:rPr lang="en-US" sz="1200" b="1" dirty="0"/>
              <a:t>Worm:</a:t>
            </a:r>
            <a:r>
              <a:rPr lang="en-US" sz="1200" dirty="0"/>
              <a:t> Malware that self-replicates and sends itself to other computers in your network.</a:t>
            </a:r>
            <a:br>
              <a:rPr lang="en-US" sz="1200" dirty="0"/>
            </a:br>
            <a:r>
              <a:rPr lang="en-US" sz="1200" dirty="0"/>
              <a:t> </a:t>
            </a:r>
            <a:br>
              <a:rPr lang="en-US" sz="1200" dirty="0"/>
            </a:br>
            <a:r>
              <a:rPr lang="en-US" sz="1200" b="1" dirty="0"/>
              <a:t>Trojan horse:</a:t>
            </a:r>
            <a:r>
              <a:rPr lang="en-US" sz="1200" dirty="0"/>
              <a:t> Software that pretends to be useful but is really malware.</a:t>
            </a:r>
            <a:br>
              <a:rPr lang="en-US" sz="1200" dirty="0"/>
            </a:br>
            <a:r>
              <a:rPr lang="en-US" sz="1200" dirty="0"/>
              <a:t> </a:t>
            </a:r>
            <a:br>
              <a:rPr lang="en-US" sz="1200" dirty="0"/>
            </a:br>
            <a:r>
              <a:rPr lang="en-US" sz="1200" b="1" dirty="0"/>
              <a:t>Hacking:</a:t>
            </a:r>
            <a:r>
              <a:rPr lang="en-US" sz="1200" dirty="0"/>
              <a:t> When someone breaks into a computer or network.</a:t>
            </a:r>
            <a:br>
              <a:rPr lang="en-US" sz="1200" dirty="0"/>
            </a:br>
            <a:r>
              <a:rPr lang="en-US" sz="1200" dirty="0"/>
              <a:t> </a:t>
            </a:r>
            <a:br>
              <a:rPr lang="en-US" sz="1200" dirty="0"/>
            </a:br>
            <a:r>
              <a:rPr lang="en-US" sz="1200" b="1" dirty="0"/>
              <a:t>Phishing: </a:t>
            </a:r>
            <a:r>
              <a:rPr lang="en-US" sz="1200" dirty="0"/>
              <a:t>When cybercriminals try to get sensitive information from you, like credit card numbers and passwords. Some specific techniques include </a:t>
            </a:r>
            <a:r>
              <a:rPr lang="en-US" sz="1200" b="1" dirty="0"/>
              <a:t>spear phishing</a:t>
            </a:r>
            <a:r>
              <a:rPr lang="en-US" sz="1200" dirty="0"/>
              <a:t> (targets specific people or departments), </a:t>
            </a:r>
            <a:r>
              <a:rPr lang="en-US" sz="1200" b="1" dirty="0"/>
              <a:t>whale phishing</a:t>
            </a:r>
            <a:r>
              <a:rPr lang="en-US" sz="1200" dirty="0"/>
              <a:t>(targets important people like CEOs), and </a:t>
            </a:r>
            <a:r>
              <a:rPr lang="en-US" sz="1200" b="1" dirty="0"/>
              <a:t>SMiShing</a:t>
            </a:r>
            <a:r>
              <a:rPr lang="en-US" sz="1200" dirty="0"/>
              <a:t> (phishing via text messages).</a:t>
            </a:r>
            <a:br>
              <a:rPr lang="en-US" sz="1200" dirty="0"/>
            </a:br>
            <a:r>
              <a:rPr lang="en-US" sz="1200" dirty="0"/>
              <a:t> </a:t>
            </a:r>
            <a:br>
              <a:rPr lang="en-US" sz="1200" dirty="0"/>
            </a:br>
            <a:r>
              <a:rPr lang="en-US" sz="1200" b="1" dirty="0"/>
              <a:t>Spoofing:</a:t>
            </a:r>
            <a:r>
              <a:rPr lang="en-US" sz="1200" dirty="0"/>
              <a:t> When cybercriminals try to get into your computer by masquerading as trusted source. Examples include email spoofing, IP spoofing and address bar spoofing.</a:t>
            </a:r>
            <a:br>
              <a:rPr lang="en-US" sz="1200" dirty="0"/>
            </a:br>
            <a:r>
              <a:rPr lang="en-US" sz="1200" dirty="0"/>
              <a:t> </a:t>
            </a:r>
            <a:br>
              <a:rPr lang="en-US" sz="1200" dirty="0"/>
            </a:br>
            <a:r>
              <a:rPr lang="en-US" sz="1200" b="1" dirty="0"/>
              <a:t>Pharming:</a:t>
            </a:r>
            <a:r>
              <a:rPr lang="en-US" sz="1200" dirty="0"/>
              <a:t> When website traffic is redirected to a bogus website, usually an ecommerce or banking site.</a:t>
            </a:r>
            <a:br>
              <a:rPr lang="en-US" sz="1200" dirty="0"/>
            </a:br>
            <a:r>
              <a:rPr lang="en-US" sz="1200" dirty="0"/>
              <a:t> </a:t>
            </a:r>
            <a:br>
              <a:rPr lang="en-US" sz="1200" dirty="0"/>
            </a:br>
            <a:r>
              <a:rPr lang="en-US" sz="1200" b="1" dirty="0"/>
              <a:t>Phreaking:</a:t>
            </a:r>
            <a:r>
              <a:rPr lang="en-US" sz="1200" dirty="0"/>
              <a:t> When phone networks are hacked into in order to make free calls or have calls charged to a different account.</a:t>
            </a:r>
          </a:p>
        </p:txBody>
      </p:sp>
      <p:sp>
        <p:nvSpPr>
          <p:cNvPr id="3" name="Title 2"/>
          <p:cNvSpPr>
            <a:spLocks noGrp="1"/>
          </p:cNvSpPr>
          <p:nvPr>
            <p:ph type="title"/>
          </p:nvPr>
        </p:nvSpPr>
        <p:spPr/>
        <p:txBody>
          <a:bodyPr/>
          <a:lstStyle/>
          <a:p>
            <a:pPr algn="ctr"/>
            <a:r>
              <a:rPr lang="en-US" dirty="0" smtClean="0"/>
              <a:t>Types of Cybercrime</a:t>
            </a:r>
            <a:endParaRPr lang="en-US" dirty="0"/>
          </a:p>
        </p:txBody>
      </p:sp>
      <p:pic>
        <p:nvPicPr>
          <p:cNvPr id="6146" name="Picture 2" descr="http://www.informationsecuritybuzz.com/securitybuzz/wp-content/uploads/is1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447800"/>
            <a:ext cx="173000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163598"/>
      </p:ext>
    </p:extLst>
  </p:cSld>
  <p:clrMapOvr>
    <a:masterClrMapping/>
  </p:clrMapOvr>
  <p:transition spd="slow">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a:t>Here’s how they do it</a:t>
            </a:r>
            <a:r>
              <a:rPr lang="en-US" sz="3000" dirty="0" smtClean="0"/>
              <a:t>:</a:t>
            </a:r>
            <a:endParaRPr lang="en-US" sz="3000" dirty="0"/>
          </a:p>
          <a:p>
            <a:r>
              <a:rPr lang="en-US" sz="1800" dirty="0"/>
              <a:t>Spyware travels over the Internet and infects your computer.</a:t>
            </a:r>
          </a:p>
          <a:p>
            <a:r>
              <a:rPr lang="en-US" sz="1200" dirty="0"/>
              <a:t>You can encounter spyware and other forms of </a:t>
            </a:r>
            <a:r>
              <a:rPr lang="en-US" sz="1200" dirty="0" smtClean="0"/>
              <a:t>malware</a:t>
            </a:r>
            <a:r>
              <a:rPr lang="en-US" sz="1200" dirty="0"/>
              <a:t> in many ways, including:</a:t>
            </a:r>
          </a:p>
          <a:p>
            <a:r>
              <a:rPr lang="en-US" sz="1200" dirty="0"/>
              <a:t>Downloading files or software</a:t>
            </a:r>
          </a:p>
          <a:p>
            <a:r>
              <a:rPr lang="en-US" sz="1200" dirty="0"/>
              <a:t>Opening email attachments or clicking on pop-ups</a:t>
            </a:r>
          </a:p>
          <a:p>
            <a:r>
              <a:rPr lang="en-US" sz="1200" dirty="0"/>
              <a:t>Visiting devious Web </a:t>
            </a:r>
            <a:r>
              <a:rPr lang="en-US" sz="1200" dirty="0" smtClean="0"/>
              <a:t>sites</a:t>
            </a:r>
          </a:p>
          <a:p>
            <a:pPr marL="109728" indent="0">
              <a:buNone/>
            </a:pPr>
            <a:endParaRPr lang="en-US" sz="1200" dirty="0"/>
          </a:p>
          <a:p>
            <a:pPr marL="109728" indent="0">
              <a:buNone/>
            </a:pPr>
            <a:endParaRPr lang="en-US" sz="1200" dirty="0"/>
          </a:p>
          <a:p>
            <a:r>
              <a:rPr lang="en-US" sz="1800" dirty="0"/>
              <a:t>Operating silently, spyware collects your information.</a:t>
            </a:r>
          </a:p>
          <a:p>
            <a:r>
              <a:rPr lang="en-US" sz="1200" dirty="0"/>
              <a:t>Without your knowledge, spyware runs in the background while it records your Internet browsing habits and keystrokes, monitors the programs you use and collects your personal information, which can lead </a:t>
            </a:r>
            <a:r>
              <a:rPr lang="en-US" sz="1200" dirty="0" smtClean="0"/>
              <a:t>to</a:t>
            </a:r>
            <a:r>
              <a:rPr lang="en-US" sz="1200" dirty="0"/>
              <a:t> </a:t>
            </a:r>
            <a:r>
              <a:rPr lang="en-US" sz="1200" dirty="0" smtClean="0"/>
              <a:t>credit card fraud</a:t>
            </a:r>
            <a:r>
              <a:rPr lang="en-US" sz="1200" dirty="0"/>
              <a:t> and online identity theft.</a:t>
            </a:r>
          </a:p>
          <a:p>
            <a:pPr marL="109728" indent="0">
              <a:buNone/>
            </a:pPr>
            <a:endParaRPr lang="en-US" dirty="0"/>
          </a:p>
        </p:txBody>
      </p:sp>
      <p:sp>
        <p:nvSpPr>
          <p:cNvPr id="3" name="Title 2"/>
          <p:cNvSpPr>
            <a:spLocks noGrp="1"/>
          </p:cNvSpPr>
          <p:nvPr>
            <p:ph type="title"/>
          </p:nvPr>
        </p:nvSpPr>
        <p:spPr/>
        <p:txBody>
          <a:bodyPr/>
          <a:lstStyle/>
          <a:p>
            <a:pPr algn="ctr"/>
            <a:r>
              <a:rPr lang="en-US" dirty="0" smtClean="0"/>
              <a:t>Identity Theft on the Internet</a:t>
            </a:r>
            <a:endParaRPr lang="en-US" dirty="0"/>
          </a:p>
        </p:txBody>
      </p:sp>
      <p:pic>
        <p:nvPicPr>
          <p:cNvPr id="7170" name="Picture 2" descr="http://www.ago.state.ms.us/wp-content/uploads/2013/08/Cyber-Crime-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583544"/>
            <a:ext cx="32004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532816"/>
      </p:ext>
    </p:extLst>
  </p:cSld>
  <p:clrMapOvr>
    <a:masterClrMapping/>
  </p:clrMapOvr>
  <p:transition spd="slow">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3800" dirty="0"/>
              <a:t>Spyware uses your Internet connection to transmit your information to identity thieves.</a:t>
            </a:r>
          </a:p>
          <a:p>
            <a:r>
              <a:rPr lang="en-US" sz="2200" dirty="0"/>
              <a:t>While your computer is connected to the Internet, spyware quietly transmits your personal information, which can include:</a:t>
            </a:r>
          </a:p>
          <a:p>
            <a:r>
              <a:rPr lang="en-US" sz="1900" dirty="0"/>
              <a:t>Credit card numbers</a:t>
            </a:r>
          </a:p>
          <a:p>
            <a:r>
              <a:rPr lang="en-US" sz="1900" dirty="0"/>
              <a:t>Bank account numbers</a:t>
            </a:r>
          </a:p>
          <a:p>
            <a:r>
              <a:rPr lang="en-US" sz="1900" dirty="0"/>
              <a:t>Social Security numbers</a:t>
            </a:r>
          </a:p>
          <a:p>
            <a:r>
              <a:rPr lang="en-US" sz="1900" dirty="0"/>
              <a:t>Usernames and passwords</a:t>
            </a:r>
          </a:p>
          <a:p>
            <a:r>
              <a:rPr lang="en-US" sz="1900" dirty="0"/>
              <a:t>Address books, including email addresses</a:t>
            </a:r>
          </a:p>
          <a:p>
            <a:r>
              <a:rPr lang="en-US" sz="3800" dirty="0"/>
              <a:t>Spyware villains use your information for illicit or illegal activities.</a:t>
            </a:r>
          </a:p>
          <a:p>
            <a:r>
              <a:rPr lang="en-US" sz="2200" dirty="0"/>
              <a:t>The villain who placed spyware on your computer receives your information and can now:</a:t>
            </a:r>
          </a:p>
          <a:p>
            <a:r>
              <a:rPr lang="en-US" sz="1900" dirty="0"/>
              <a:t>Steal money and open credit card and bank accounts in your name</a:t>
            </a:r>
          </a:p>
          <a:p>
            <a:r>
              <a:rPr lang="en-US" sz="1900" dirty="0"/>
              <a:t>Sell it to other parties who will use it for illicit or illegal purposes</a:t>
            </a:r>
          </a:p>
          <a:p>
            <a:r>
              <a:rPr lang="en-US" sz="1900" dirty="0"/>
              <a:t>Pummel your PC </a:t>
            </a:r>
            <a:r>
              <a:rPr lang="en-US" sz="1900" dirty="0" smtClean="0"/>
              <a:t>with pop ups, spam and </a:t>
            </a:r>
            <a:r>
              <a:rPr lang="en-US" sz="1900" dirty="0"/>
              <a:t>unwanted messages as well as direct you to Web sites you never intended to </a:t>
            </a:r>
            <a:r>
              <a:rPr lang="en-US" sz="1900" dirty="0" smtClean="0"/>
              <a:t>visit.</a:t>
            </a:r>
            <a:endParaRPr lang="en-US" sz="1900" dirty="0"/>
          </a:p>
          <a:p>
            <a:pPr marL="109728" indent="0">
              <a:buNone/>
            </a:pPr>
            <a:endParaRPr lang="en-US" dirty="0"/>
          </a:p>
        </p:txBody>
      </p:sp>
      <p:sp>
        <p:nvSpPr>
          <p:cNvPr id="3" name="Title 2"/>
          <p:cNvSpPr>
            <a:spLocks noGrp="1"/>
          </p:cNvSpPr>
          <p:nvPr>
            <p:ph type="title"/>
          </p:nvPr>
        </p:nvSpPr>
        <p:spPr/>
        <p:txBody>
          <a:bodyPr/>
          <a:lstStyle/>
          <a:p>
            <a:pPr algn="ctr"/>
            <a:r>
              <a:rPr lang="en-US" dirty="0" smtClean="0"/>
              <a:t>Identity Theft: Part 2</a:t>
            </a:r>
            <a:endParaRPr lang="en-US" dirty="0"/>
          </a:p>
        </p:txBody>
      </p:sp>
    </p:spTree>
    <p:extLst>
      <p:ext uri="{BB962C8B-B14F-4D97-AF65-F5344CB8AC3E}">
        <p14:creationId xmlns:p14="http://schemas.microsoft.com/office/powerpoint/2010/main" val="4063526456"/>
      </p:ext>
    </p:ext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867400"/>
          </a:xfrm>
        </p:spPr>
        <p:txBody>
          <a:bodyPr>
            <a:normAutofit fontScale="92500" lnSpcReduction="10000"/>
          </a:bodyPr>
          <a:lstStyle/>
          <a:p>
            <a:pPr algn="ctr"/>
            <a:r>
              <a:rPr lang="en-US" sz="2000" dirty="0"/>
              <a:t>Works Cited </a:t>
            </a:r>
          </a:p>
          <a:p>
            <a:r>
              <a:rPr lang="en-US" sz="2000" dirty="0"/>
              <a:t>Curley, Nina. "6 Surprising Facts about the Future of the Internet." </a:t>
            </a:r>
            <a:r>
              <a:rPr lang="en-US" sz="2000" i="1" dirty="0"/>
              <a:t>Wamda</a:t>
            </a:r>
            <a:r>
              <a:rPr lang="en-US" sz="2000" dirty="0"/>
              <a:t>. N.p., 11 Nov. 2013. Web. 09 Dec. 2013. </a:t>
            </a:r>
          </a:p>
          <a:p>
            <a:r>
              <a:rPr lang="en-US" sz="2000" dirty="0"/>
              <a:t>Dragon13304. "Best Web Browsers." </a:t>
            </a:r>
            <a:r>
              <a:rPr lang="en-US" sz="2000" i="1" dirty="0"/>
              <a:t>- Top Ten List</a:t>
            </a:r>
            <a:r>
              <a:rPr lang="en-US" sz="2000" dirty="0"/>
              <a:t>. The Top Tens, n.d. Web. 09 Dec. 2013. </a:t>
            </a:r>
          </a:p>
          <a:p>
            <a:r>
              <a:rPr lang="en-US" sz="2000" dirty="0"/>
              <a:t>"Internet Fraud." </a:t>
            </a:r>
            <a:r>
              <a:rPr lang="en-US" sz="2000" i="1" dirty="0"/>
              <a:t>FBI</a:t>
            </a:r>
            <a:r>
              <a:rPr lang="en-US" sz="2000" dirty="0"/>
              <a:t>. FBI, 17 Mar. 2010. Web. 09 Dec. 2013. </a:t>
            </a:r>
          </a:p>
          <a:p>
            <a:r>
              <a:rPr lang="en-US" sz="2000" dirty="0"/>
              <a:t>"The Invention of the Internet." </a:t>
            </a:r>
            <a:r>
              <a:rPr lang="en-US" sz="2000" i="1" dirty="0"/>
              <a:t>History.com</a:t>
            </a:r>
            <a:r>
              <a:rPr lang="en-US" sz="2000" dirty="0"/>
              <a:t>. A&amp;E Television Networks, 2013. Web. 08 Dec. 2013. </a:t>
            </a:r>
          </a:p>
          <a:p>
            <a:r>
              <a:rPr lang="en-US" sz="2000" dirty="0"/>
              <a:t>"Knowledgebase." </a:t>
            </a:r>
            <a:r>
              <a:rPr lang="en-US" sz="2000" i="1" dirty="0"/>
              <a:t>Top 5 Web Browsers Worldwide June 2013</a:t>
            </a:r>
            <a:r>
              <a:rPr lang="en-US" sz="2000" dirty="0"/>
              <a:t>. Parachat, 2013. Web. 09 Dec. 2013. </a:t>
            </a:r>
          </a:p>
          <a:p>
            <a:r>
              <a:rPr lang="en-US" sz="2000" dirty="0"/>
              <a:t>McKenna, Patti. "How Virtual Computing Works." </a:t>
            </a:r>
            <a:r>
              <a:rPr lang="en-US" sz="2000" i="1" dirty="0"/>
              <a:t>HowStuffWorks</a:t>
            </a:r>
            <a:r>
              <a:rPr lang="en-US" sz="2000" dirty="0"/>
              <a:t>. N.p., 2013. Web. 09 Dec. 2013. </a:t>
            </a:r>
          </a:p>
          <a:p>
            <a:r>
              <a:rPr lang="en-US" sz="2000" dirty="0"/>
              <a:t>Olson, Parmy. "Here's Where Teens Are Going Instead Of Facebook." </a:t>
            </a:r>
            <a:r>
              <a:rPr lang="en-US" sz="2000" i="1" dirty="0"/>
              <a:t>Forbes</a:t>
            </a:r>
            <a:r>
              <a:rPr lang="en-US" sz="2000" dirty="0"/>
              <a:t>. Forbes Magazine, 12 Nov. 2013. Web. 08 Dec. 2013. </a:t>
            </a:r>
          </a:p>
          <a:p>
            <a:r>
              <a:rPr lang="en-US" sz="2000" dirty="0"/>
              <a:t>"Online Identity Theft." </a:t>
            </a:r>
            <a:r>
              <a:rPr lang="en-US" sz="2000" i="1" dirty="0"/>
              <a:t>Online Identity Theft</a:t>
            </a:r>
            <a:r>
              <a:rPr lang="en-US" sz="2000" dirty="0"/>
              <a:t>. Webroot, 2013. Web. 09 Dec. 2013. </a:t>
            </a:r>
          </a:p>
          <a:p>
            <a:r>
              <a:rPr lang="en-US" sz="2000" dirty="0"/>
              <a:t>Prabhu, Amar. "Web Browsers: What Makes One Web Browser Faster than Another?" </a:t>
            </a:r>
            <a:r>
              <a:rPr lang="en-US" sz="2000" i="1" dirty="0"/>
              <a:t>Quora</a:t>
            </a:r>
            <a:r>
              <a:rPr lang="en-US" sz="2000" dirty="0"/>
              <a:t>. N.p., 8 Mar. 2013. Web. 09 Dec. 2013. </a:t>
            </a:r>
          </a:p>
          <a:p>
            <a:endParaRPr lang="en-US" dirty="0"/>
          </a:p>
        </p:txBody>
      </p:sp>
    </p:spTree>
    <p:extLst>
      <p:ext uri="{BB962C8B-B14F-4D97-AF65-F5344CB8AC3E}">
        <p14:creationId xmlns:p14="http://schemas.microsoft.com/office/powerpoint/2010/main" val="1265710958"/>
      </p:ext>
    </p:extLst>
  </p:cSld>
  <p:clrMapOvr>
    <a:masterClrMapping/>
  </p:clrMapOvr>
  <p:transition spd="slow">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702491"/>
          </a:xfrm>
        </p:spPr>
        <p:txBody>
          <a:bodyPr>
            <a:normAutofit fontScale="62500" lnSpcReduction="20000"/>
          </a:bodyPr>
          <a:lstStyle/>
          <a:p>
            <a:r>
              <a:rPr lang="en-US" sz="2500" dirty="0"/>
              <a:t>Stern, JOANNA. "Teens Are Leaving Facebook And This Is Where They Are Going." </a:t>
            </a:r>
            <a:r>
              <a:rPr lang="en-US" sz="2500" i="1" dirty="0"/>
              <a:t>ABC News</a:t>
            </a:r>
            <a:r>
              <a:rPr lang="en-US" sz="2500" dirty="0"/>
              <a:t>. ABC News Network, 31 Oct. 2013. Web. 09 Dec. 2013. </a:t>
            </a:r>
          </a:p>
          <a:p>
            <a:r>
              <a:rPr lang="en-US" sz="2500" dirty="0"/>
              <a:t>Strickland, Jonathan. "How Cloud Computing Works." </a:t>
            </a:r>
            <a:r>
              <a:rPr lang="en-US" sz="2500" i="1" dirty="0"/>
              <a:t>HowStuffWorks</a:t>
            </a:r>
            <a:r>
              <a:rPr lang="en-US" sz="2500" dirty="0"/>
              <a:t>. N.p., 2013. Web. 08 Dec. 2013. </a:t>
            </a:r>
          </a:p>
          <a:p>
            <a:r>
              <a:rPr lang="en-US" sz="2500" dirty="0"/>
              <a:t>Strickland, Jonathan. "What Is the Future of the Internet?" </a:t>
            </a:r>
            <a:r>
              <a:rPr lang="en-US" sz="2500" i="1" dirty="0"/>
              <a:t>HowStuffWorks</a:t>
            </a:r>
            <a:r>
              <a:rPr lang="en-US" sz="2500" dirty="0"/>
              <a:t>. How Stuff Works, 2013. Web. 09 Dec. 2013. </a:t>
            </a:r>
          </a:p>
          <a:p>
            <a:r>
              <a:rPr lang="en-US" sz="2500" dirty="0"/>
              <a:t>"Tech Ease." </a:t>
            </a:r>
            <a:r>
              <a:rPr lang="en-US" sz="2500" i="1" dirty="0"/>
              <a:t>What Is a Web Browser? » Internet » Windows »</a:t>
            </a:r>
            <a:r>
              <a:rPr lang="en-US" sz="2500" dirty="0"/>
              <a:t>. Tech Ease, 2011. Web. 09 Dec. 2013. </a:t>
            </a:r>
          </a:p>
          <a:p>
            <a:r>
              <a:rPr lang="en-US" sz="2500" dirty="0"/>
              <a:t>"Top 15 Most Popular Social Networking Sites | December 2013." </a:t>
            </a:r>
            <a:r>
              <a:rPr lang="en-US" sz="2500" i="1" dirty="0"/>
              <a:t>Top 15 Most Popular Social Networking Sites</a:t>
            </a:r>
            <a:r>
              <a:rPr lang="en-US" sz="2500" dirty="0"/>
              <a:t>. Ebizmba, 2013. Web. 06 Dec. 2013. </a:t>
            </a:r>
          </a:p>
          <a:p>
            <a:r>
              <a:rPr lang="en-US" sz="2500" dirty="0"/>
              <a:t>Vaughan-Nichols, Steven J. "Which of the Big Five Web Browsers Is the Best? (Review)." </a:t>
            </a:r>
            <a:r>
              <a:rPr lang="en-US" sz="2500" i="1" dirty="0"/>
              <a:t>ZDNet</a:t>
            </a:r>
            <a:r>
              <a:rPr lang="en-US" sz="2500" dirty="0"/>
              <a:t>. N.p., 7 Nov. 2011. Web. 09 Dec. 2013. </a:t>
            </a:r>
          </a:p>
          <a:p>
            <a:r>
              <a:rPr lang="en-US" sz="2500" dirty="0"/>
              <a:t>"What Are Ports and Protocols ?" </a:t>
            </a:r>
            <a:r>
              <a:rPr lang="en-US" sz="2500" i="1" dirty="0"/>
              <a:t>:: SG FAQ</a:t>
            </a:r>
            <a:r>
              <a:rPr lang="en-US" sz="2500" dirty="0"/>
              <a:t>. Speed Guide, 2013. Web. 09 Dec. 2013. </a:t>
            </a:r>
          </a:p>
          <a:p>
            <a:r>
              <a:rPr lang="en-US" sz="2500" dirty="0"/>
              <a:t>"What Is RSS? RSS Explained." </a:t>
            </a:r>
            <a:r>
              <a:rPr lang="en-US" sz="2500" i="1" dirty="0"/>
              <a:t>What Is RSS? RSS Explained</a:t>
            </a:r>
            <a:r>
              <a:rPr lang="en-US" sz="2500" dirty="0"/>
              <a:t>. Whatisrss, n.d. Web. 09 Dec. 2013. </a:t>
            </a:r>
          </a:p>
          <a:p>
            <a:r>
              <a:rPr lang="en-US" sz="2500" dirty="0"/>
              <a:t>"What Is Streaming?" </a:t>
            </a:r>
            <a:r>
              <a:rPr lang="en-US" sz="2500" i="1" dirty="0"/>
              <a:t>— Internet Media Services</a:t>
            </a:r>
            <a:r>
              <a:rPr lang="en-US" sz="2500" dirty="0"/>
              <a:t>. Texas A&amp;M University, 2013. Web. 09 Dec. 2013. </a:t>
            </a:r>
          </a:p>
          <a:p>
            <a:r>
              <a:rPr lang="en-US" sz="2500" dirty="0"/>
              <a:t>"Worm, Virus, Malware, Phishing, Spoofing, Hacking, Phreaking, Spyware ... What's What? Cybercrime Lingo - Deciphered!" </a:t>
            </a:r>
            <a:r>
              <a:rPr lang="en-US" sz="2500" i="1" dirty="0"/>
              <a:t>Leapfrog Extraordinary IT Services</a:t>
            </a:r>
            <a:r>
              <a:rPr lang="en-US" sz="2500" dirty="0"/>
              <a:t>. N.p., Jan. 2011. Web. 09 Dec. 2013. </a:t>
            </a:r>
          </a:p>
          <a:p>
            <a:r>
              <a:rPr lang="en-US" sz="2500" dirty="0"/>
              <a:t>Zukerman, Erez. "The Top 6 Popular Free Email Providers Online Other Than Gmail &amp; Yahoo." </a:t>
            </a:r>
            <a:r>
              <a:rPr lang="en-US" sz="2500" i="1" dirty="0"/>
              <a:t>MakeUseOf</a:t>
            </a:r>
            <a:r>
              <a:rPr lang="en-US" sz="2500" dirty="0"/>
              <a:t>. N.p., 1 Dec. 2011. Web. 09 Dec. 2013. </a:t>
            </a:r>
          </a:p>
          <a:p>
            <a:endParaRPr lang="en-US" dirty="0"/>
          </a:p>
        </p:txBody>
      </p:sp>
      <p:sp>
        <p:nvSpPr>
          <p:cNvPr id="5" name="Rectangle 4"/>
          <p:cNvSpPr/>
          <p:nvPr/>
        </p:nvSpPr>
        <p:spPr>
          <a:xfrm>
            <a:off x="3657600" y="387927"/>
            <a:ext cx="1604927" cy="369332"/>
          </a:xfrm>
          <a:prstGeom prst="rect">
            <a:avLst/>
          </a:prstGeom>
        </p:spPr>
        <p:txBody>
          <a:bodyPr wrap="none">
            <a:spAutoFit/>
          </a:bodyPr>
          <a:lstStyle/>
          <a:p>
            <a:pPr algn="ctr"/>
            <a:r>
              <a:rPr lang="en-US" dirty="0"/>
              <a:t>Works Cited </a:t>
            </a:r>
          </a:p>
        </p:txBody>
      </p:sp>
    </p:spTree>
    <p:extLst>
      <p:ext uri="{BB962C8B-B14F-4D97-AF65-F5344CB8AC3E}">
        <p14:creationId xmlns:p14="http://schemas.microsoft.com/office/powerpoint/2010/main" val="2961304717"/>
      </p:ext>
    </p:extLst>
  </p:cSld>
  <p:clrMapOvr>
    <a:masterClrMapping/>
  </p:clrMapOvr>
  <p:transition spd="slow">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800" dirty="0" smtClean="0"/>
              <a:t>Speed:</a:t>
            </a:r>
            <a:endParaRPr lang="en-US" sz="1200" dirty="0" smtClean="0"/>
          </a:p>
          <a:p>
            <a:r>
              <a:rPr lang="en-US" sz="1200" dirty="0" smtClean="0"/>
              <a:t>One </a:t>
            </a:r>
            <a:r>
              <a:rPr lang="en-US" sz="1200" dirty="0"/>
              <a:t>thing that seems certain is that data transmission speeds will increase globally. </a:t>
            </a:r>
            <a:r>
              <a:rPr lang="en-US" sz="1200" dirty="0" smtClean="0"/>
              <a:t>According </a:t>
            </a:r>
            <a:r>
              <a:rPr lang="en-US" sz="1200" dirty="0"/>
              <a:t>to Akamai Technologies, which publishes a quarterly state of the Internet report, the average global data transmission speed in late 2009 was 1.7 megabits per </a:t>
            </a:r>
            <a:r>
              <a:rPr lang="en-US" sz="1200" dirty="0" smtClean="0"/>
              <a:t>second. </a:t>
            </a:r>
          </a:p>
          <a:p>
            <a:endParaRPr lang="en-US" sz="1200" dirty="0" smtClean="0"/>
          </a:p>
          <a:p>
            <a:r>
              <a:rPr lang="en-US" sz="1200" dirty="0" smtClean="0"/>
              <a:t>Compare </a:t>
            </a:r>
            <a:r>
              <a:rPr lang="en-US" sz="1200" dirty="0"/>
              <a:t>that to the record for data transmission speed set by Bell Labs: 100 petabits per </a:t>
            </a:r>
            <a:r>
              <a:rPr lang="en-US" sz="1200" dirty="0" smtClean="0"/>
              <a:t>second. That's </a:t>
            </a:r>
            <a:r>
              <a:rPr lang="en-US" sz="1200" dirty="0"/>
              <a:t>equivalent to 100 billion megabits per second. At that speed, you could transmit 400 DVDs worth of data every second</a:t>
            </a:r>
            <a:r>
              <a:rPr lang="en-US" sz="1200" dirty="0" smtClean="0"/>
              <a:t>.</a:t>
            </a:r>
          </a:p>
          <a:p>
            <a:endParaRPr lang="en-US" sz="1200" dirty="0"/>
          </a:p>
          <a:p>
            <a:r>
              <a:rPr lang="en-US" sz="1200" dirty="0" smtClean="0"/>
              <a:t>Eventually</a:t>
            </a:r>
            <a:r>
              <a:rPr lang="en-US" sz="1200" dirty="0"/>
              <a:t>, the average consumer will be able to download a high-definition movie in a second or play cloud-based video games without a hint of </a:t>
            </a:r>
            <a:r>
              <a:rPr lang="en-US" sz="1200" dirty="0" smtClean="0"/>
              <a:t>lag</a:t>
            </a:r>
            <a:r>
              <a:rPr lang="en-US" sz="1200" dirty="0"/>
              <a:t>.</a:t>
            </a:r>
          </a:p>
        </p:txBody>
      </p:sp>
      <p:sp>
        <p:nvSpPr>
          <p:cNvPr id="3" name="Title 2"/>
          <p:cNvSpPr>
            <a:spLocks noGrp="1"/>
          </p:cNvSpPr>
          <p:nvPr>
            <p:ph type="title"/>
          </p:nvPr>
        </p:nvSpPr>
        <p:spPr/>
        <p:txBody>
          <a:bodyPr>
            <a:normAutofit/>
          </a:bodyPr>
          <a:lstStyle/>
          <a:p>
            <a:pPr algn="ctr"/>
            <a:r>
              <a:rPr lang="en-US" dirty="0" smtClean="0"/>
              <a:t>Future of the Internet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941618"/>
            <a:ext cx="5562600" cy="2781300"/>
          </a:xfrm>
          <a:prstGeom prst="rect">
            <a:avLst/>
          </a:prstGeom>
        </p:spPr>
      </p:pic>
    </p:spTree>
    <p:extLst>
      <p:ext uri="{BB962C8B-B14F-4D97-AF65-F5344CB8AC3E}">
        <p14:creationId xmlns:p14="http://schemas.microsoft.com/office/powerpoint/2010/main" val="429439298"/>
      </p:ext>
    </p:extLst>
  </p:cSld>
  <p:clrMapOvr>
    <a:masterClrMapping/>
  </p:clrMapOvr>
  <p:transition spd="slow">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1. News media is killing old media</a:t>
            </a:r>
          </a:p>
          <a:p>
            <a:pPr marL="109728" indent="0" algn="ctr">
              <a:buNone/>
            </a:pPr>
            <a:endParaRPr lang="en-US" dirty="0"/>
          </a:p>
        </p:txBody>
      </p:sp>
      <p:sp>
        <p:nvSpPr>
          <p:cNvPr id="3" name="Title 2"/>
          <p:cNvSpPr>
            <a:spLocks noGrp="1"/>
          </p:cNvSpPr>
          <p:nvPr>
            <p:ph type="title"/>
          </p:nvPr>
        </p:nvSpPr>
        <p:spPr/>
        <p:txBody>
          <a:bodyPr>
            <a:normAutofit fontScale="90000"/>
          </a:bodyPr>
          <a:lstStyle/>
          <a:p>
            <a:pPr algn="ctr"/>
            <a:r>
              <a:rPr lang="en-US" dirty="0"/>
              <a:t>4</a:t>
            </a:r>
            <a:r>
              <a:rPr lang="en-US" dirty="0" smtClean="0"/>
              <a:t> Surprising Facts about the future of the internet.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0140"/>
            <a:ext cx="6287655" cy="46109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3452936104"/>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00200"/>
            <a:ext cx="6867909" cy="50825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itle 2"/>
          <p:cNvSpPr>
            <a:spLocks noGrp="1"/>
          </p:cNvSpPr>
          <p:nvPr>
            <p:ph type="title"/>
          </p:nvPr>
        </p:nvSpPr>
        <p:spPr/>
        <p:txBody>
          <a:bodyPr>
            <a:noAutofit/>
          </a:bodyPr>
          <a:lstStyle/>
          <a:p>
            <a:pPr algn="ctr"/>
            <a:r>
              <a:rPr lang="en-US" sz="2400" dirty="0" smtClean="0"/>
              <a:t>2. Smartphone users are spending more of their time texting and social networking (combined), than talking or browsing the web.</a:t>
            </a:r>
            <a:endParaRPr lang="en-US" sz="2400" dirty="0"/>
          </a:p>
        </p:txBody>
      </p:sp>
    </p:spTree>
    <p:extLst>
      <p:ext uri="{BB962C8B-B14F-4D97-AF65-F5344CB8AC3E}">
        <p14:creationId xmlns:p14="http://schemas.microsoft.com/office/powerpoint/2010/main" val="2809169306"/>
      </p:ext>
    </p:extLst>
  </p:cSld>
  <p:clrMapOvr>
    <a:masterClrMapping/>
  </p:clrMapOvr>
  <p:transition spd="slow">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7901172" cy="5376862"/>
          </a:xfrm>
          <a:prstGeom prst="rect">
            <a:avLst/>
          </a:prstGeom>
          <a:ln w="889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normAutofit/>
          </a:bodyPr>
          <a:lstStyle/>
          <a:p>
            <a:pPr algn="ctr"/>
            <a:r>
              <a:rPr lang="en-US" sz="2400" dirty="0" smtClean="0"/>
              <a:t>3. iOS is driving the overwhelming majority of e-commerce website traffic.</a:t>
            </a:r>
            <a:endParaRPr lang="en-US" sz="2400" dirty="0"/>
          </a:p>
        </p:txBody>
      </p:sp>
    </p:spTree>
    <p:extLst>
      <p:ext uri="{BB962C8B-B14F-4D97-AF65-F5344CB8AC3E}">
        <p14:creationId xmlns:p14="http://schemas.microsoft.com/office/powerpoint/2010/main" val="4070896553"/>
      </p:ext>
    </p:extLst>
  </p:cSld>
  <p:clrMapOvr>
    <a:masterClrMapping/>
  </p:clrMapOvr>
  <p:transition spd="slow">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7315200" cy="5352586"/>
          </a:xfrm>
          <a:prstGeom prst="rect">
            <a:avLst/>
          </a:prstGeom>
          <a:ln>
            <a:noFill/>
          </a:ln>
          <a:effectLst>
            <a:softEdge rad="112500"/>
          </a:effectLst>
        </p:spPr>
      </p:pic>
      <p:sp>
        <p:nvSpPr>
          <p:cNvPr id="3" name="Title 2"/>
          <p:cNvSpPr>
            <a:spLocks noGrp="1"/>
          </p:cNvSpPr>
          <p:nvPr>
            <p:ph type="title"/>
          </p:nvPr>
        </p:nvSpPr>
        <p:spPr/>
        <p:txBody>
          <a:bodyPr>
            <a:normAutofit/>
          </a:bodyPr>
          <a:lstStyle/>
          <a:p>
            <a:pPr algn="ctr"/>
            <a:r>
              <a:rPr lang="en-US" sz="2800" dirty="0" smtClean="0"/>
              <a:t>4. Digital video revenue is dominated by on demand services.</a:t>
            </a:r>
            <a:endParaRPr lang="en-US" sz="2800" dirty="0"/>
          </a:p>
        </p:txBody>
      </p:sp>
    </p:spTree>
    <p:extLst>
      <p:ext uri="{BB962C8B-B14F-4D97-AF65-F5344CB8AC3E}">
        <p14:creationId xmlns:p14="http://schemas.microsoft.com/office/powerpoint/2010/main" val="2703416149"/>
      </p:ext>
    </p:extLst>
  </p:cSld>
  <p:clrMapOvr>
    <a:masterClrMapping/>
  </p:clrMapOvr>
  <p:transition spd="slow">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200" dirty="0"/>
              <a:t>Basically a port is an access channel and a protocol is a standardized way </a:t>
            </a:r>
            <a:r>
              <a:rPr lang="en-US" sz="1200" dirty="0" smtClean="0"/>
              <a:t>for computers to </a:t>
            </a:r>
            <a:r>
              <a:rPr lang="en-US" sz="1200" dirty="0"/>
              <a:t>exchange information</a:t>
            </a:r>
            <a:r>
              <a:rPr lang="en-US" sz="1200" dirty="0" smtClean="0"/>
              <a:t>.</a:t>
            </a:r>
          </a:p>
          <a:p>
            <a:r>
              <a:rPr lang="en-US" sz="1200" dirty="0" smtClean="0"/>
              <a:t>We have them because computers </a:t>
            </a:r>
            <a:r>
              <a:rPr lang="en-US" sz="1200" dirty="0"/>
              <a:t>in a network must send and receive data to communicate. Data </a:t>
            </a:r>
            <a:r>
              <a:rPr lang="en-US" sz="1200" dirty="0" smtClean="0"/>
              <a:t>on the internet is </a:t>
            </a:r>
            <a:r>
              <a:rPr lang="en-US" sz="1200" dirty="0"/>
              <a:t>sent and received by software that automatically organizes such data to be transferred into </a:t>
            </a:r>
            <a:r>
              <a:rPr lang="en-US" sz="1200" dirty="0" smtClean="0"/>
              <a:t>packets. </a:t>
            </a:r>
          </a:p>
          <a:p>
            <a:r>
              <a:rPr lang="en-US" sz="1200" dirty="0" smtClean="0"/>
              <a:t>These </a:t>
            </a:r>
            <a:r>
              <a:rPr lang="en-US" sz="1200" dirty="0"/>
              <a:t>packets are made in a standardized way (a protocol) so other computers can recognize them as data and decode them</a:t>
            </a:r>
            <a:r>
              <a:rPr lang="en-US" sz="1200" dirty="0" smtClean="0"/>
              <a:t>.</a:t>
            </a:r>
          </a:p>
          <a:p>
            <a:r>
              <a:rPr lang="en-US" sz="1200" dirty="0"/>
              <a:t>Network clients use different ports or channels (that are given standardized numbers)to transfer this data. </a:t>
            </a:r>
            <a:endParaRPr lang="en-US" sz="1200" dirty="0" smtClean="0"/>
          </a:p>
          <a:p>
            <a:r>
              <a:rPr lang="en-US" sz="1200" dirty="0" smtClean="0"/>
              <a:t>Generally </a:t>
            </a:r>
            <a:r>
              <a:rPr lang="en-US" sz="1200" dirty="0"/>
              <a:t>one port is used to send data and another to receive it, so packets don't collide. </a:t>
            </a:r>
            <a:r>
              <a:rPr lang="en-US" sz="1200" dirty="0" smtClean="0"/>
              <a:t>The port number (and </a:t>
            </a:r>
            <a:r>
              <a:rPr lang="en-US" sz="1200" dirty="0"/>
              <a:t>the destination IP address) is included as part of the header each packet is given. </a:t>
            </a:r>
            <a:endParaRPr lang="en-US" sz="1200" dirty="0" smtClean="0"/>
          </a:p>
          <a:p>
            <a:r>
              <a:rPr lang="en-US" sz="1200" dirty="0" smtClean="0"/>
              <a:t>Ports </a:t>
            </a:r>
            <a:r>
              <a:rPr lang="en-US" sz="1200" dirty="0"/>
              <a:t>range from 1 to 65535 </a:t>
            </a:r>
            <a:r>
              <a:rPr lang="en-US" sz="1200" dirty="0" smtClean="0"/>
              <a:t>for TCP and </a:t>
            </a:r>
            <a:r>
              <a:rPr lang="en-US" sz="1200" dirty="0"/>
              <a:t>UDP</a:t>
            </a:r>
            <a:r>
              <a:rPr lang="en-US" sz="1200" dirty="0" smtClean="0"/>
              <a:t>.</a:t>
            </a:r>
          </a:p>
          <a:p>
            <a:endParaRPr lang="en-US" sz="1200" dirty="0" smtClean="0"/>
          </a:p>
          <a:p>
            <a:pPr marL="109728" indent="0" algn="ctr">
              <a:buNone/>
            </a:pPr>
            <a:r>
              <a:rPr lang="en-US" sz="1800" dirty="0" smtClean="0"/>
              <a:t>The Three ranges of Port Numbers:</a:t>
            </a:r>
          </a:p>
          <a:p>
            <a:pPr marL="338328" indent="-228600" algn="ctr">
              <a:buAutoNum type="arabicPeriod"/>
            </a:pPr>
            <a:r>
              <a:rPr lang="en-US" sz="1200" dirty="0" smtClean="0"/>
              <a:t>The Well Known ports: 0 to 1023	</a:t>
            </a:r>
          </a:p>
          <a:p>
            <a:pPr marL="338328" indent="-228600" algn="ctr">
              <a:buAutoNum type="arabicPeriod"/>
            </a:pPr>
            <a:r>
              <a:rPr lang="en-US" sz="1200" dirty="0" smtClean="0"/>
              <a:t>The Registered ports: 1024 to 49151</a:t>
            </a:r>
          </a:p>
          <a:p>
            <a:pPr marL="338328" indent="-228600" algn="ctr">
              <a:buAutoNum type="arabicPeriod"/>
            </a:pPr>
            <a:r>
              <a:rPr lang="en-US" sz="1200" dirty="0" smtClean="0"/>
              <a:t>The Dynamic and/or Private ports: 49152 to 65535</a:t>
            </a:r>
            <a:r>
              <a:rPr lang="en-US" sz="1200" dirty="0"/>
              <a:t/>
            </a:r>
            <a:br>
              <a:rPr lang="en-US" sz="1200" dirty="0"/>
            </a:br>
            <a:endParaRPr lang="en-US" sz="1200" dirty="0"/>
          </a:p>
        </p:txBody>
      </p:sp>
      <p:sp>
        <p:nvSpPr>
          <p:cNvPr id="3" name="Title 2"/>
          <p:cNvSpPr>
            <a:spLocks noGrp="1"/>
          </p:cNvSpPr>
          <p:nvPr>
            <p:ph type="title"/>
          </p:nvPr>
        </p:nvSpPr>
        <p:spPr/>
        <p:txBody>
          <a:bodyPr/>
          <a:lstStyle/>
          <a:p>
            <a:r>
              <a:rPr lang="en-US" dirty="0" smtClean="0"/>
              <a:t>Ports and Protocols</a:t>
            </a:r>
            <a:endParaRPr lang="en-US" dirty="0"/>
          </a:p>
        </p:txBody>
      </p:sp>
    </p:spTree>
    <p:extLst>
      <p:ext uri="{BB962C8B-B14F-4D97-AF65-F5344CB8AC3E}">
        <p14:creationId xmlns:p14="http://schemas.microsoft.com/office/powerpoint/2010/main" val="2670559521"/>
      </p:ext>
    </p:extLst>
  </p:cSld>
  <p:clrMapOvr>
    <a:masterClrMapping/>
  </p:clrMapOvr>
  <p:transition spd="slow">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200" dirty="0"/>
              <a:t>A web browser is the software used to download and display web pages on your computer. </a:t>
            </a:r>
            <a:endParaRPr lang="en-US" sz="1200" dirty="0" smtClean="0"/>
          </a:p>
          <a:p>
            <a:r>
              <a:rPr lang="en-US" sz="1200" dirty="0" smtClean="0"/>
              <a:t>A </a:t>
            </a:r>
            <a:r>
              <a:rPr lang="en-US" sz="1200" dirty="0"/>
              <a:t>web browser can communicate with a web server using the http protocol to download the pages you request, usually by clicking on a hyperlink. </a:t>
            </a:r>
            <a:endParaRPr lang="en-US" sz="1200" dirty="0" smtClean="0"/>
          </a:p>
          <a:p>
            <a:r>
              <a:rPr lang="en-US" sz="1200" dirty="0" smtClean="0"/>
              <a:t>A </a:t>
            </a:r>
            <a:r>
              <a:rPr lang="en-US" sz="1200" dirty="0"/>
              <a:t>browser can translate HTML, the language used to create web pages, into the content you see displayed in the browser window. </a:t>
            </a:r>
            <a:endParaRPr lang="en-US" sz="1200" dirty="0" smtClean="0"/>
          </a:p>
          <a:p>
            <a:pPr marL="109728" indent="0">
              <a:buNone/>
            </a:pPr>
            <a:endParaRPr lang="en-US" sz="1200" dirty="0"/>
          </a:p>
        </p:txBody>
      </p:sp>
      <p:sp>
        <p:nvSpPr>
          <p:cNvPr id="3" name="Title 2"/>
          <p:cNvSpPr>
            <a:spLocks noGrp="1"/>
          </p:cNvSpPr>
          <p:nvPr>
            <p:ph type="title"/>
          </p:nvPr>
        </p:nvSpPr>
        <p:spPr/>
        <p:txBody>
          <a:bodyPr/>
          <a:lstStyle/>
          <a:p>
            <a:pPr algn="ctr"/>
            <a:r>
              <a:rPr lang="en-US" dirty="0" smtClean="0"/>
              <a:t>Web Browsers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895600"/>
            <a:ext cx="1828800" cy="153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614467"/>
            <a:ext cx="1529003" cy="1687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2672482"/>
            <a:ext cx="19812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s://lh3.ggpht.com/7O3H3V0fEBumwJlqDLD03t1fmwl8fH9YoBsPwB2UQ_aiBilM7OAOe2gkFB3wrojJqbM=w3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4395928"/>
            <a:ext cx="24193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iki.videolan.org/images/Firefox-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2374" y="4838121"/>
            <a:ext cx="2026626" cy="194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614280"/>
      </p:ext>
    </p:extLst>
  </p:cSld>
  <p:clrMapOvr>
    <a:masterClrMapping/>
  </p:clrMapOvr>
  <p:transition spd="slow">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ysClr val="windowText" lastClr="000000"/>
      </a:dk1>
      <a:lt1>
        <a:srgbClr val="606060"/>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558</TotalTime>
  <Words>1997</Words>
  <Application>Microsoft Office PowerPoint</Application>
  <PresentationFormat>On-screen Show (4:3)</PresentationFormat>
  <Paragraphs>173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Internet Research Project</vt:lpstr>
      <vt:lpstr>Invention of the Internet</vt:lpstr>
      <vt:lpstr>Future of the Internet</vt:lpstr>
      <vt:lpstr>4 Surprising Facts about the future of the internet.</vt:lpstr>
      <vt:lpstr>2. Smartphone users are spending more of their time texting and social networking (combined), than talking or browsing the web.</vt:lpstr>
      <vt:lpstr>3. iOS is driving the overwhelming majority of e-commerce website traffic.</vt:lpstr>
      <vt:lpstr>4. Digital video revenue is dominated by on demand services.</vt:lpstr>
      <vt:lpstr>Ports and Protocols</vt:lpstr>
      <vt:lpstr>Web Browsers</vt:lpstr>
      <vt:lpstr>Why does a Layout engine affect speed?</vt:lpstr>
      <vt:lpstr>Why does a JavaScript engine affects speed?</vt:lpstr>
      <vt:lpstr>The Top Five Browsers: By the percentage internet users use each browser</vt:lpstr>
      <vt:lpstr>Which Browsers are better than others?</vt:lpstr>
      <vt:lpstr>JavaScript V8 Benchmark Suite: Higher the Better</vt:lpstr>
      <vt:lpstr>Features of the Internet</vt:lpstr>
      <vt:lpstr>Streaming</vt:lpstr>
      <vt:lpstr>Teen Social Networking</vt:lpstr>
      <vt:lpstr>Remote Computer Access</vt:lpstr>
      <vt:lpstr>E-Mail</vt:lpstr>
      <vt:lpstr>Virtual Computing</vt:lpstr>
      <vt:lpstr>Cloud Computing</vt:lpstr>
      <vt:lpstr>Types of Cybercrime</vt:lpstr>
      <vt:lpstr>Identity Theft on the Internet</vt:lpstr>
      <vt:lpstr>Identity Theft: Part 2</vt:lpstr>
      <vt:lpstr>PowerPoint Presentation</vt:lpstr>
      <vt:lpstr>PowerPoint Presentation</vt:lpstr>
    </vt:vector>
  </TitlesOfParts>
  <Company>CT State Deptartment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Research Project</dc:title>
  <dc:creator>David D.M. Mann</dc:creator>
  <cp:lastModifiedBy>Dave Lockjaw</cp:lastModifiedBy>
  <cp:revision>40</cp:revision>
  <dcterms:created xsi:type="dcterms:W3CDTF">2013-12-09T14:43:18Z</dcterms:created>
  <dcterms:modified xsi:type="dcterms:W3CDTF">2013-12-10T12:26:15Z</dcterms:modified>
</cp:coreProperties>
</file>