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7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 autoAdjust="0"/>
    <p:restoredTop sz="94660"/>
  </p:normalViewPr>
  <p:slideViewPr>
    <p:cSldViewPr snapToGrid="0">
      <p:cViewPr>
        <p:scale>
          <a:sx n="81" d="100"/>
          <a:sy n="81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4D61-6CA4-4B34-9404-0854DF1A9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142" y="788961"/>
            <a:ext cx="10223715" cy="2281238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2A457-DB50-4BF4-9CD1-7154485A9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142" y="3429000"/>
            <a:ext cx="10223715" cy="13620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FFFCD7-E848-4709-9D7C-4AA0C98FF6F9}"/>
              </a:ext>
            </a:extLst>
          </p:cNvPr>
          <p:cNvSpPr/>
          <p:nvPr userDrawn="1"/>
        </p:nvSpPr>
        <p:spPr>
          <a:xfrm>
            <a:off x="0" y="5653488"/>
            <a:ext cx="12192000" cy="1228725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7F82B7-A8C4-4820-92A1-F7B0FE863A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7" y="6015174"/>
            <a:ext cx="1649665" cy="5053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F502E6-0387-4608-9044-157719EB23DF}"/>
              </a:ext>
            </a:extLst>
          </p:cNvPr>
          <p:cNvSpPr txBox="1"/>
          <p:nvPr userDrawn="1"/>
        </p:nvSpPr>
        <p:spPr>
          <a:xfrm>
            <a:off x="8009467" y="6037018"/>
            <a:ext cx="389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</a:rPr>
              <a:t>OWASP FOUNDATION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D9323-0C47-4AB4-B5D5-7A4170AEBB14}"/>
              </a:ext>
            </a:extLst>
          </p:cNvPr>
          <p:cNvSpPr txBox="1"/>
          <p:nvPr userDrawn="1"/>
        </p:nvSpPr>
        <p:spPr>
          <a:xfrm>
            <a:off x="2014393" y="6298628"/>
            <a:ext cx="4043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408720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3A27-377A-4135-A5DA-407981DF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2D9E-F335-42AE-8A5D-14DA2A7CF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412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7B2D3-4B47-45B6-91CC-25984082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D12CD7-F62F-4C58-B585-1EE798303CA6}"/>
              </a:ext>
            </a:extLst>
          </p:cNvPr>
          <p:cNvGrpSpPr/>
          <p:nvPr userDrawn="1"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42564B-4C7A-483A-A668-F20830BD6E92}"/>
                </a:ext>
              </a:extLst>
            </p:cNvPr>
            <p:cNvSpPr/>
            <p:nvPr userDrawn="1"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57F1D6-B80A-4336-ACAC-9394888C91E0}"/>
                </a:ext>
              </a:extLst>
            </p:cNvPr>
            <p:cNvSpPr txBox="1"/>
            <p:nvPr userDrawn="1"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baseline="0" dirty="0">
                  <a:solidFill>
                    <a:schemeClr val="bg1"/>
                  </a:solidFill>
                </a:rPr>
                <a:t>OWASP FOUNDATION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AB8A96F-4549-4136-B871-1E9875F5DBD7}"/>
              </a:ext>
            </a:extLst>
          </p:cNvPr>
          <p:cNvSpPr txBox="1"/>
          <p:nvPr userDrawn="1"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owasp.org</a:t>
            </a:r>
          </a:p>
        </p:txBody>
      </p:sp>
    </p:spTree>
    <p:extLst>
      <p:ext uri="{BB962C8B-B14F-4D97-AF65-F5344CB8AC3E}">
        <p14:creationId xmlns:p14="http://schemas.microsoft.com/office/powerpoint/2010/main" val="301947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3A27-377A-4135-A5DA-407981DF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2D9E-F335-42AE-8A5D-14DA2A7CF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7B2D3-4B47-45B6-91CC-25984082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D12CD7-F62F-4C58-B585-1EE798303CA6}"/>
              </a:ext>
            </a:extLst>
          </p:cNvPr>
          <p:cNvGrpSpPr/>
          <p:nvPr userDrawn="1"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42564B-4C7A-483A-A668-F20830BD6E92}"/>
                </a:ext>
              </a:extLst>
            </p:cNvPr>
            <p:cNvSpPr/>
            <p:nvPr userDrawn="1"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57F1D6-B80A-4336-ACAC-9394888C91E0}"/>
                </a:ext>
              </a:extLst>
            </p:cNvPr>
            <p:cNvSpPr txBox="1"/>
            <p:nvPr userDrawn="1"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baseline="0" dirty="0">
                  <a:solidFill>
                    <a:schemeClr val="bg1"/>
                  </a:solidFill>
                </a:rPr>
                <a:t>OWASP FOUNDATION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1BAD327-69D5-4FA4-AC0A-FAA34D332664}"/>
              </a:ext>
            </a:extLst>
          </p:cNvPr>
          <p:cNvSpPr txBox="1"/>
          <p:nvPr userDrawn="1"/>
        </p:nvSpPr>
        <p:spPr>
          <a:xfrm>
            <a:off x="8358809" y="3428999"/>
            <a:ext cx="2994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“Sample call out quote design for highlighting a particular point in your bullets”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76F457E5-1AE9-4227-8F29-03F23B322298}"/>
              </a:ext>
            </a:extLst>
          </p:cNvPr>
          <p:cNvSpPr/>
          <p:nvPr userDrawn="1"/>
        </p:nvSpPr>
        <p:spPr>
          <a:xfrm>
            <a:off x="8001000" y="3428999"/>
            <a:ext cx="149087" cy="2166731"/>
          </a:xfrm>
          <a:prstGeom prst="snip2DiagRect">
            <a:avLst>
              <a:gd name="adj1" fmla="val 50000"/>
              <a:gd name="adj2" fmla="val 4630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1D3F8D-CB46-4681-8BC3-1C2EA092A60A}"/>
              </a:ext>
            </a:extLst>
          </p:cNvPr>
          <p:cNvSpPr txBox="1"/>
          <p:nvPr userDrawn="1"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owasp.org</a:t>
            </a:r>
          </a:p>
        </p:txBody>
      </p:sp>
    </p:spTree>
    <p:extLst>
      <p:ext uri="{BB962C8B-B14F-4D97-AF65-F5344CB8AC3E}">
        <p14:creationId xmlns:p14="http://schemas.microsoft.com/office/powerpoint/2010/main" val="243530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D1A5176-211A-4FEB-912F-775F52466A6D}"/>
              </a:ext>
            </a:extLst>
          </p:cNvPr>
          <p:cNvGrpSpPr/>
          <p:nvPr userDrawn="1"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B5C7AA-81A5-482F-A56C-83B50A218DFE}"/>
                </a:ext>
              </a:extLst>
            </p:cNvPr>
            <p:cNvSpPr/>
            <p:nvPr userDrawn="1"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86B665-28BF-4954-ADDA-8F4B12F95640}"/>
                </a:ext>
              </a:extLst>
            </p:cNvPr>
            <p:cNvSpPr txBox="1"/>
            <p:nvPr userDrawn="1"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baseline="0" dirty="0">
                  <a:solidFill>
                    <a:schemeClr val="bg1"/>
                  </a:solidFill>
                </a:rPr>
                <a:t>OWASP FOUNDATION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5F84AD-67D6-4C74-8017-543FD39F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C5A9-8924-4015-96CE-EA6A7505B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616F1-48AA-4BB8-B512-FCE36B13D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AFC87-4037-47AF-8E07-F7B37B86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019BB9-01D0-4EDC-A0C9-048C2B93AC96}"/>
              </a:ext>
            </a:extLst>
          </p:cNvPr>
          <p:cNvSpPr txBox="1"/>
          <p:nvPr userDrawn="1"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owasp.org</a:t>
            </a:r>
          </a:p>
        </p:txBody>
      </p:sp>
    </p:spTree>
    <p:extLst>
      <p:ext uri="{BB962C8B-B14F-4D97-AF65-F5344CB8AC3E}">
        <p14:creationId xmlns:p14="http://schemas.microsoft.com/office/powerpoint/2010/main" val="187554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1EE7855-AF2B-436F-BBAF-EF2E8E5CA468}"/>
              </a:ext>
            </a:extLst>
          </p:cNvPr>
          <p:cNvGrpSpPr/>
          <p:nvPr userDrawn="1"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ACF2D7-CD04-4EA5-93A1-19D0F3BB2B8A}"/>
                </a:ext>
              </a:extLst>
            </p:cNvPr>
            <p:cNvSpPr/>
            <p:nvPr userDrawn="1"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0691C1-16E9-4E12-B013-2CE3C0F28E0C}"/>
                </a:ext>
              </a:extLst>
            </p:cNvPr>
            <p:cNvSpPr txBox="1"/>
            <p:nvPr userDrawn="1"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baseline="0" dirty="0">
                  <a:solidFill>
                    <a:schemeClr val="bg1"/>
                  </a:solidFill>
                </a:rPr>
                <a:t>OWASP FOUNDATION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7AEC69-331C-4D16-89DD-9EA885D5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A7F5A-D813-4693-92C1-F3A128A3A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1D7BD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5DF3F-0D19-4EB5-9C0B-E2E371E0A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B7B3C-51AB-4DB8-A97C-51C97B2DE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1D7BD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B998F-F3DB-42C3-B49E-11FAD11F2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B9901-DEF2-4FCB-AB6C-4F5EE2BB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A5E2DF-4146-4790-A91C-BD2115AFBF46}"/>
              </a:ext>
            </a:extLst>
          </p:cNvPr>
          <p:cNvSpPr txBox="1"/>
          <p:nvPr userDrawn="1"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owasp.org</a:t>
            </a:r>
          </a:p>
        </p:txBody>
      </p:sp>
    </p:spTree>
    <p:extLst>
      <p:ext uri="{BB962C8B-B14F-4D97-AF65-F5344CB8AC3E}">
        <p14:creationId xmlns:p14="http://schemas.microsoft.com/office/powerpoint/2010/main" val="269144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E4ED14A-5533-422B-A97A-068C4F20A953}"/>
              </a:ext>
            </a:extLst>
          </p:cNvPr>
          <p:cNvGrpSpPr/>
          <p:nvPr userDrawn="1"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B2F269-560C-4DF5-8B82-21CB0B09254B}"/>
                </a:ext>
              </a:extLst>
            </p:cNvPr>
            <p:cNvSpPr/>
            <p:nvPr userDrawn="1"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C0FAFF-8C07-453C-8AF2-C1829374FA09}"/>
                </a:ext>
              </a:extLst>
            </p:cNvPr>
            <p:cNvSpPr txBox="1"/>
            <p:nvPr userDrawn="1"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baseline="0" dirty="0">
                  <a:solidFill>
                    <a:schemeClr val="bg1"/>
                  </a:solidFill>
                </a:rPr>
                <a:t>OWASP FOUNDATION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86E0D-3EEB-4C7C-8C2B-FD3201DB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1659D-D9E1-4AD1-B784-F657A461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A17DC-2016-4448-AD1C-33A6D4791032}"/>
              </a:ext>
            </a:extLst>
          </p:cNvPr>
          <p:cNvSpPr txBox="1"/>
          <p:nvPr userDrawn="1"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owasp.org</a:t>
            </a:r>
          </a:p>
        </p:txBody>
      </p:sp>
    </p:spTree>
    <p:extLst>
      <p:ext uri="{BB962C8B-B14F-4D97-AF65-F5344CB8AC3E}">
        <p14:creationId xmlns:p14="http://schemas.microsoft.com/office/powerpoint/2010/main" val="197972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5A1A63E-AD0A-4545-B3D6-21A0FB5A7D3C}"/>
              </a:ext>
            </a:extLst>
          </p:cNvPr>
          <p:cNvGrpSpPr/>
          <p:nvPr userDrawn="1"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DA4B9A-C02A-4D5D-8BA5-5B3D9F6EF45D}"/>
                </a:ext>
              </a:extLst>
            </p:cNvPr>
            <p:cNvSpPr/>
            <p:nvPr userDrawn="1"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3C1633-BB1C-4D2C-90ED-157CD4B96558}"/>
                </a:ext>
              </a:extLst>
            </p:cNvPr>
            <p:cNvSpPr txBox="1"/>
            <p:nvPr userDrawn="1"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baseline="0" dirty="0">
                  <a:solidFill>
                    <a:schemeClr val="bg1"/>
                  </a:solidFill>
                </a:rPr>
                <a:t>OWASP FOUNDATION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3F2F8-5454-47D9-B83D-8C628696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EB6CD-7E89-4A23-B63A-31D4343F9EAC}"/>
              </a:ext>
            </a:extLst>
          </p:cNvPr>
          <p:cNvSpPr txBox="1"/>
          <p:nvPr userDrawn="1"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owasp.org</a:t>
            </a:r>
          </a:p>
        </p:txBody>
      </p:sp>
    </p:spTree>
    <p:extLst>
      <p:ext uri="{BB962C8B-B14F-4D97-AF65-F5344CB8AC3E}">
        <p14:creationId xmlns:p14="http://schemas.microsoft.com/office/powerpoint/2010/main" val="256062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DA4B9A-C02A-4D5D-8BA5-5B3D9F6EF4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oogle Shape;86;p11">
            <a:extLst>
              <a:ext uri="{FF2B5EF4-FFF2-40B4-BE49-F238E27FC236}">
                <a16:creationId xmlns:a16="http://schemas.microsoft.com/office/drawing/2014/main" id="{C6918D93-B818-4199-9961-5E1406161AF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25986" y="2213562"/>
            <a:ext cx="7940024" cy="243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7;p11">
            <a:extLst>
              <a:ext uri="{FF2B5EF4-FFF2-40B4-BE49-F238E27FC236}">
                <a16:creationId xmlns:a16="http://schemas.microsoft.com/office/drawing/2014/main" id="{D9821A14-3574-4580-A32B-6AE6EC48BDD9}"/>
              </a:ext>
            </a:extLst>
          </p:cNvPr>
          <p:cNvSpPr txBox="1"/>
          <p:nvPr userDrawn="1"/>
        </p:nvSpPr>
        <p:spPr>
          <a:xfrm>
            <a:off x="9726175" y="3819150"/>
            <a:ext cx="8229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TM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12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21FBB09-3D18-417A-9469-93337AA8D779}"/>
              </a:ext>
            </a:extLst>
          </p:cNvPr>
          <p:cNvGrpSpPr/>
          <p:nvPr userDrawn="1"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B4AB6C-CFC2-490F-A0E4-258A52E113CB}"/>
                </a:ext>
              </a:extLst>
            </p:cNvPr>
            <p:cNvSpPr/>
            <p:nvPr userDrawn="1"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478930-E444-46B5-8892-43299CC235EA}"/>
                </a:ext>
              </a:extLst>
            </p:cNvPr>
            <p:cNvSpPr txBox="1"/>
            <p:nvPr userDrawn="1"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baseline="0" dirty="0">
                  <a:solidFill>
                    <a:schemeClr val="bg1"/>
                  </a:solidFill>
                </a:rPr>
                <a:t>OWASP FOUNDATION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6C9CC7-08C9-464F-8BB7-1B57A6B4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F6DE1-3120-4E4D-A0B4-EED505EAC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EB45B-D7FC-4F35-BFD2-24A52608D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3DFAE-807B-46A8-8B09-912FB33F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874ECA5-7111-45D8-9F9E-96FBB78EE3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675FD0-ECF2-4E6E-B9F5-18EFBC2CCAD7}"/>
              </a:ext>
            </a:extLst>
          </p:cNvPr>
          <p:cNvSpPr txBox="1"/>
          <p:nvPr userDrawn="1"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owasp.org</a:t>
            </a:r>
          </a:p>
        </p:txBody>
      </p:sp>
    </p:spTree>
    <p:extLst>
      <p:ext uri="{BB962C8B-B14F-4D97-AF65-F5344CB8AC3E}">
        <p14:creationId xmlns:p14="http://schemas.microsoft.com/office/powerpoint/2010/main" val="339954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45BFF-DCE9-41BA-B315-3D785FE3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BE14B-47B5-4068-A445-9946739AF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FD23-B4B2-4AC3-A5AF-F2FDB537F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ECA5-7111-45D8-9F9E-96FBB78E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6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committee-chapter/" TargetMode="External"/><Relationship Id="rId2" Type="http://schemas.openxmlformats.org/officeDocument/2006/relationships/hyperlink" Target="mailto:chapter-committee@owasp.org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wasp.org/www-policy/operational/brand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wasp.org/www-policy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9DF5-4464-4005-8AE7-C72A750F2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Meeting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2D2D3-5495-4BAA-B678-A9F39DA7E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Organizer Timeline</a:t>
            </a:r>
          </a:p>
        </p:txBody>
      </p:sp>
    </p:spTree>
    <p:extLst>
      <p:ext uri="{BB962C8B-B14F-4D97-AF65-F5344CB8AC3E}">
        <p14:creationId xmlns:p14="http://schemas.microsoft.com/office/powerpoint/2010/main" val="321083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730A6B-570C-2D43-BC6E-3C745BDAF9E6}"/>
              </a:ext>
            </a:extLst>
          </p:cNvPr>
          <p:cNvSpPr txBox="1"/>
          <p:nvPr/>
        </p:nvSpPr>
        <p:spPr>
          <a:xfrm>
            <a:off x="181304" y="266135"/>
            <a:ext cx="11485179" cy="616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Meeting Organizer Timeline</a:t>
            </a:r>
            <a:endParaRPr lang="en-US" sz="13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meetup event for 10-100 people can be organized in just a few weeks. Here’s a suggested timeline to help make it easy to plan.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3-4 weeks before:</a:t>
            </a:r>
            <a:endParaRPr lang="en-US" sz="13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Getting started, find a place to host the chapter meeting. Tech companies are often willing to host meetups in their offices after hours for free; bars or restaurants with meeting areas are also good choices. Make sure they have necessary equipment needed.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Pick a date and time. Weekday evenings, excluding Friday, are popular.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Reach out to people who may be interested in speaking at your chapter meeting. If you don’t know who might speak, try: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300" dirty="0">
                <a:ea typeface="Calibri" panose="020F0502020204030204" pitchFamily="34" charset="0"/>
                <a:cs typeface="Times New Roman" panose="02020603050405020304" pitchFamily="18" charset="0"/>
              </a:rPr>
              <a:t>Contact </a:t>
            </a:r>
            <a:r>
              <a:rPr lang="en-US" sz="1300" dirty="0"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OWASP Chapter Committee  </a:t>
            </a:r>
            <a:r>
              <a:rPr lang="en-US" sz="1300" dirty="0">
                <a:ea typeface="Calibri" panose="020F0502020204030204" pitchFamily="34" charset="0"/>
                <a:cs typeface="Times New Roman" panose="02020603050405020304" pitchFamily="18" charset="0"/>
              </a:rPr>
              <a:t>visit their </a:t>
            </a:r>
            <a:r>
              <a:rPr lang="en-US" sz="1300" dirty="0"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page</a:t>
            </a:r>
            <a:r>
              <a:rPr lang="en-US" sz="1300" dirty="0">
                <a:ea typeface="Calibri" panose="020F0502020204030204" pitchFamily="34" charset="0"/>
                <a:cs typeface="Times New Roman" panose="02020603050405020304" pitchFamily="18" charset="0"/>
              </a:rPr>
              <a:t> and OWASP Speakers Bureau.</a:t>
            </a:r>
            <a:endParaRPr lang="en-US" sz="13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Ask the OWASP community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People who are active in online forums relevant to the meetup subject area.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People who work at companies that use the technology or product.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Having your first meeting be a working group, where people bring their projects, collaborate, and ask questions.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Post on OWASP chapter page, Meetup.com, secondary social media accounts to promote.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Meetup Group provide by Foundation is GDRP compliant, API compatible with OWASP chapter page, has registration, and RSVPs capabilities along with other tools. Include information like: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topics the group will cover?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Who is speaking at the first meeting, with details about their talk?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Location, date and time information, and agenda.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Any expectations about what people should know before coming?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Once the meeting is created and posted, begin working on outreach.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Invite other local groups and their networks.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Provide the Foundation to tweet through the # amplify slack channel.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One week before:</a:t>
            </a:r>
            <a:endParaRPr lang="en-US" sz="13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Check-in with speakers provide the </a:t>
            </a:r>
            <a:r>
              <a:rPr lang="en-US" sz="13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OWASP templated slides</a:t>
            </a: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for their presentation. Follow-up to make sure the content is ready; offer help if needed.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Post more information to the attendees through the OWASP chapter page or Meetup group.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4200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414BC6-D38C-8CB2-DB09-79C87A5043F9}"/>
              </a:ext>
            </a:extLst>
          </p:cNvPr>
          <p:cNvSpPr txBox="1"/>
          <p:nvPr/>
        </p:nvSpPr>
        <p:spPr>
          <a:xfrm>
            <a:off x="472966" y="378373"/>
            <a:ext cx="11406351" cy="380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2-3 days before: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 out a reminder Tweet, Facebook post, or email through Meetup to registrants.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Think about and produce any necessary signage for the space. This may include directions to the check-in area, bathrooms, or food. It doesn’t have to be fancy a sheet of paper with an arrow will do.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 of: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you’re tracking attendance, print a list of the people who have registered or RSVPed so you can check them in. Check Meetup tools for the checklist as part of their apps.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sure you have the registration materials you need—do you need name tags? If you’re in an office, will people need to be chaperoned?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food and drink, if needed. (</a:t>
            </a:r>
            <a:r>
              <a:rPr lang="en-US" sz="13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Expense policy</a:t>
            </a: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in the space early to check on setup and connectivity.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wireless information is clearly posted in a place that is easy to see and will not move.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Post-Event follow-up (within one week):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 people for coming, and your speakers for presenting.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Gather feedback on the content quality and suggestions for the next topics in the group.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a date for the next meeting.</a:t>
            </a:r>
          </a:p>
        </p:txBody>
      </p:sp>
    </p:spTree>
    <p:extLst>
      <p:ext uri="{BB962C8B-B14F-4D97-AF65-F5344CB8AC3E}">
        <p14:creationId xmlns:p14="http://schemas.microsoft.com/office/powerpoint/2010/main" val="27254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WASP_Template_r5" id="{58161B39-C493-4E0F-808C-4968E121CBE6}" vid="{EE41198F-AB81-46D0-AFBB-CFB1D92D447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D50674ECA7045A28F7B790FC42FAC" ma:contentTypeVersion="10" ma:contentTypeDescription="Create a new document." ma:contentTypeScope="" ma:versionID="9fc3d38febf0044a190ca423e50be55d">
  <xsd:schema xmlns:xsd="http://www.w3.org/2001/XMLSchema" xmlns:xs="http://www.w3.org/2001/XMLSchema" xmlns:p="http://schemas.microsoft.com/office/2006/metadata/properties" xmlns:ns3="79fb6c79-f7ce-4a9d-9eb5-30b2e6d22ebb" xmlns:ns4="ede0ff5e-3a8b-4573-b07d-4be366e2cfe1" targetNamespace="http://schemas.microsoft.com/office/2006/metadata/properties" ma:root="true" ma:fieldsID="3532540ad30727fcf8b6c4834a2d3431" ns3:_="" ns4:_="">
    <xsd:import namespace="79fb6c79-f7ce-4a9d-9eb5-30b2e6d22ebb"/>
    <xsd:import namespace="ede0ff5e-3a8b-4573-b07d-4be366e2cf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fb6c79-f7ce-4a9d-9eb5-30b2e6d22e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e0ff5e-3a8b-4573-b07d-4be366e2cfe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43BA48-5E48-45B5-A344-FB1D06B020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fb6c79-f7ce-4a9d-9eb5-30b2e6d22ebb"/>
    <ds:schemaRef ds:uri="ede0ff5e-3a8b-4573-b07d-4be366e2cf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1EE3A9-61CD-46CC-B19E-C362B79E58A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C11F70B-B54A-4371-95E2-B2A50CCB20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OWASP_Generic_Template_r1</Template>
  <TotalTime>45</TotalTime>
  <Words>569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 New</vt:lpstr>
      <vt:lpstr>Symbol</vt:lpstr>
      <vt:lpstr>Office Theme</vt:lpstr>
      <vt:lpstr>Chapter Meeting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Meeting </dc:title>
  <dc:creator>Lisa Jones</dc:creator>
  <cp:lastModifiedBy>Lisa Jones</cp:lastModifiedBy>
  <cp:revision>1</cp:revision>
  <dcterms:created xsi:type="dcterms:W3CDTF">2022-12-06T17:27:06Z</dcterms:created>
  <dcterms:modified xsi:type="dcterms:W3CDTF">2022-12-06T18:12:41Z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0x010100F57D50674ECA7045A28F7B790FC42FAC</vt:lpwstr>
  </property>
</Properties>
</file>