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95" r:id="rId2"/>
    <p:sldId id="386" r:id="rId3"/>
    <p:sldId id="397" r:id="rId4"/>
    <p:sldId id="399" r:id="rId5"/>
    <p:sldId id="393" r:id="rId6"/>
  </p:sldIdLst>
  <p:sldSz cx="12192000" cy="6858000"/>
  <p:notesSz cx="6858000" cy="9144000"/>
  <p:embeddedFontLst>
    <p:embeddedFont>
      <p:font typeface="MetricHPE" panose="020B0503030202060203" pitchFamily="34" charset="77"/>
      <p:regular r:id="rId9"/>
      <p:bold r:id="rId10"/>
      <p:italic r:id="rId11"/>
      <p:boldItalic r:id="rId12"/>
    </p:embeddedFont>
    <p:embeddedFont>
      <p:font typeface="MetricHPE Black" panose="020B0503030202060203" pitchFamily="34" charset="77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4" orient="horz" pos="3840">
          <p15:clr>
            <a:srgbClr val="A4A3A4"/>
          </p15:clr>
        </p15:guide>
        <p15:guide id="5" pos="3840">
          <p15:clr>
            <a:srgbClr val="A4A3A4"/>
          </p15:clr>
        </p15:guide>
        <p15:guide id="6" pos="384">
          <p15:clr>
            <a:srgbClr val="A4A3A4"/>
          </p15:clr>
        </p15:guide>
        <p15:guide id="7" pos="7296">
          <p15:clr>
            <a:srgbClr val="A4A3A4"/>
          </p15:clr>
        </p15:guide>
        <p15:guide id="8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7" autoAdjust="0"/>
    <p:restoredTop sz="87200" autoAdjust="0"/>
  </p:normalViewPr>
  <p:slideViewPr>
    <p:cSldViewPr snapToGrid="0">
      <p:cViewPr varScale="1">
        <p:scale>
          <a:sx n="194" d="100"/>
          <a:sy n="194" d="100"/>
        </p:scale>
        <p:origin x="2208" y="192"/>
      </p:cViewPr>
      <p:guideLst>
        <p:guide orient="horz" pos="2160"/>
        <p:guide orient="horz" pos="3840"/>
        <p:guide pos="3840"/>
        <p:guide pos="384"/>
        <p:guide pos="7296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8/5/25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14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5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96867C9-FAEA-4AB9-9E4F-5E469CDF0D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B97CBB38-1E71-4985-B7D1-ACBC191C50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  <p:extLst>
      <p:ext uri="{BB962C8B-B14F-4D97-AF65-F5344CB8AC3E}">
        <p14:creationId xmlns:p14="http://schemas.microsoft.com/office/powerpoint/2010/main" val="296974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>
              <a:buClrTx/>
              <a:defRPr>
                <a:latin typeface="MetricHPE" panose="020B0503030202060203" pitchFamily="34" charset="0"/>
              </a:defRPr>
            </a:lvl4pPr>
            <a:lvl5pPr>
              <a:buClrTx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818B02-6D3B-4B21-898C-712990E97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8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1C4460-9D51-48F8-87F8-88E0DE4E454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19415EC-B287-40A3-A91D-E9356CAD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9B5C71F-50B9-4243-83A7-A7AFAEF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16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CB607F37-173B-4A34-95FA-297523FEF6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567728E-6D0A-492B-89E6-39E224462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64B2CD-8FCB-4B30-B00B-A402E5693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9"/>
                </a:buBlip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85" r:id="rId8"/>
    <p:sldLayoutId id="2147483686" r:id="rId9"/>
    <p:sldLayoutId id="2147483666" r:id="rId10"/>
    <p:sldLayoutId id="2147483687" r:id="rId11"/>
    <p:sldLayoutId id="2147483650" r:id="rId12"/>
    <p:sldLayoutId id="2147483668" r:id="rId13"/>
    <p:sldLayoutId id="2147483669" r:id="rId14"/>
    <p:sldLayoutId id="2147483654" r:id="rId15"/>
    <p:sldLayoutId id="2147483679" r:id="rId16"/>
    <p:sldLayoutId id="2147483655" r:id="rId17"/>
    <p:sldLayoutId id="2147483652" r:id="rId18"/>
    <p:sldLayoutId id="2147483653" r:id="rId19"/>
    <p:sldLayoutId id="2147483670" r:id="rId20"/>
    <p:sldLayoutId id="2147483671" r:id="rId21"/>
    <p:sldLayoutId id="2147483672" r:id="rId22"/>
    <p:sldLayoutId id="2147483673" r:id="rId23"/>
    <p:sldLayoutId id="2147483656" r:id="rId24"/>
    <p:sldLayoutId id="2147483657" r:id="rId25"/>
    <p:sldLayoutId id="2147483697" r:id="rId26"/>
    <p:sldLayoutId id="2147483676" r:id="rId27"/>
    <p:sldLayoutId id="2147483677" r:id="rId28"/>
    <p:sldLayoutId id="2147483678" r:id="rId29"/>
    <p:sldLayoutId id="2147483649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24.png"/><Relationship Id="rId7" Type="http://schemas.openxmlformats.org/officeDocument/2006/relationships/image" Target="../media/image10.emf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8.png"/><Relationship Id="rId23" Type="http://schemas.openxmlformats.org/officeDocument/2006/relationships/image" Target="../media/image26.emf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emf"/><Relationship Id="rId9" Type="http://schemas.openxmlformats.org/officeDocument/2006/relationships/image" Target="../media/image12.emf"/><Relationship Id="rId14" Type="http://schemas.openxmlformats.org/officeDocument/2006/relationships/image" Target="../media/image17.png"/><Relationship Id="rId22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C916-3399-E210-9C46-B233B920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HEALTHCARE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E071B-3A19-964C-E3BB-88DCD1C6E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Powered by HPE Private Cloud 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5FD10-6C6F-A056-C16D-8C3CA2373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Z" dirty="0"/>
              <a:t>Dave McMahon / August 2025</a:t>
            </a:r>
          </a:p>
        </p:txBody>
      </p:sp>
    </p:spTree>
    <p:extLst>
      <p:ext uri="{BB962C8B-B14F-4D97-AF65-F5344CB8AC3E}">
        <p14:creationId xmlns:p14="http://schemas.microsoft.com/office/powerpoint/2010/main" val="23864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1FECA9-BD7D-E908-500C-BD6611C4C7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8201" y="3922678"/>
            <a:ext cx="11525249" cy="1042275"/>
          </a:xfrm>
          <a:ln w="25400">
            <a:noFill/>
          </a:ln>
        </p:spPr>
        <p:txBody>
          <a:bodyPr anchor="ctr"/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CZ" sz="2400" i="1" dirty="0"/>
              <a:t>How can we leverage HPE Private Cloud AI to improve the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CZ" sz="2400" i="1" dirty="0"/>
              <a:t>healthcare experience for patients and healthcare providers alike?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9FB59-8B90-253E-23BE-1BB41B68FA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BB60A-C69E-F9A6-CE60-0F87A12E849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4E1093-415D-F3C4-2F93-60FB6650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HeALTHCARE PROVIDER CHALLENGES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7F9A2B-E063-6B53-8743-762E6798EF17}"/>
              </a:ext>
            </a:extLst>
          </p:cNvPr>
          <p:cNvSpPr/>
          <p:nvPr/>
        </p:nvSpPr>
        <p:spPr bwMode="ltGray">
          <a:xfrm>
            <a:off x="338201" y="2513506"/>
            <a:ext cx="2793304" cy="5761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900" i="1" dirty="0">
                <a:solidFill>
                  <a:schemeClr val="tx1"/>
                </a:solidFill>
              </a:rPr>
              <a:t>Resource Constraints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6C5F3-DB62-4F19-F781-A4A3AF9E6DDD}"/>
              </a:ext>
            </a:extLst>
          </p:cNvPr>
          <p:cNvSpPr/>
          <p:nvPr/>
        </p:nvSpPr>
        <p:spPr bwMode="ltGray">
          <a:xfrm>
            <a:off x="3256766" y="2513506"/>
            <a:ext cx="2793304" cy="5761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900" i="1" dirty="0">
                <a:solidFill>
                  <a:schemeClr val="tx1"/>
                </a:solidFill>
              </a:rPr>
              <a:t>Expertise Shortage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B41774-46AE-D40A-515D-AF5CDB2D07E6}"/>
              </a:ext>
            </a:extLst>
          </p:cNvPr>
          <p:cNvSpPr/>
          <p:nvPr/>
        </p:nvSpPr>
        <p:spPr bwMode="ltGray">
          <a:xfrm>
            <a:off x="6175331" y="2513506"/>
            <a:ext cx="2793304" cy="5761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900" i="1" dirty="0">
                <a:solidFill>
                  <a:schemeClr val="tx1"/>
                </a:solidFill>
              </a:rPr>
              <a:t>Slow Tech Adoption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F845E-952D-5B42-9769-6C8118129BEB}"/>
              </a:ext>
            </a:extLst>
          </p:cNvPr>
          <p:cNvSpPr/>
          <p:nvPr/>
        </p:nvSpPr>
        <p:spPr bwMode="ltGray">
          <a:xfrm>
            <a:off x="9093896" y="2513506"/>
            <a:ext cx="2793304" cy="5761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900" i="1" dirty="0">
                <a:solidFill>
                  <a:schemeClr val="tx1"/>
                </a:solidFill>
              </a:rPr>
              <a:t>Emerging Challenges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020AF19-6A6E-8172-936C-F97EAC566DCF}"/>
              </a:ext>
            </a:extLst>
          </p:cNvPr>
          <p:cNvSpPr/>
          <p:nvPr/>
        </p:nvSpPr>
        <p:spPr>
          <a:xfrm rot="16200000">
            <a:off x="5931525" y="-2470547"/>
            <a:ext cx="366192" cy="11795677"/>
          </a:xfrm>
          <a:prstGeom prst="lef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521E1C-9A12-DEA0-09E6-A0D7F48AA3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402" y="1626681"/>
            <a:ext cx="1367243" cy="978065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CFFB0CCE-5164-1B30-5479-52DCF095C8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27495" y="1771226"/>
            <a:ext cx="688975" cy="688975"/>
            <a:chOff x="5664" y="2885"/>
            <a:chExt cx="434" cy="434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4F84E70B-CF9D-EE2C-8DD2-FD9E405D09E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64" y="2885"/>
              <a:ext cx="434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2D30023-1ED4-34FF-2122-5CC4B3FD9A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4" y="2895"/>
              <a:ext cx="410" cy="414"/>
            </a:xfrm>
            <a:custGeom>
              <a:avLst/>
              <a:gdLst>
                <a:gd name="T0" fmla="*/ 122 w 170"/>
                <a:gd name="T1" fmla="*/ 0 h 172"/>
                <a:gd name="T2" fmla="*/ 48 w 170"/>
                <a:gd name="T3" fmla="*/ 0 h 172"/>
                <a:gd name="T4" fmla="*/ 0 w 170"/>
                <a:gd name="T5" fmla="*/ 48 h 172"/>
                <a:gd name="T6" fmla="*/ 5 w 170"/>
                <a:gd name="T7" fmla="*/ 122 h 172"/>
                <a:gd name="T8" fmla="*/ 55 w 170"/>
                <a:gd name="T9" fmla="*/ 172 h 172"/>
                <a:gd name="T10" fmla="*/ 97 w 170"/>
                <a:gd name="T11" fmla="*/ 135 h 172"/>
                <a:gd name="T12" fmla="*/ 164 w 170"/>
                <a:gd name="T13" fmla="*/ 124 h 172"/>
                <a:gd name="T14" fmla="*/ 170 w 170"/>
                <a:gd name="T15" fmla="*/ 48 h 172"/>
                <a:gd name="T16" fmla="*/ 122 w 170"/>
                <a:gd name="T17" fmla="*/ 0 h 172"/>
                <a:gd name="T18" fmla="*/ 120 w 170"/>
                <a:gd name="T19" fmla="*/ 0 h 172"/>
                <a:gd name="T20" fmla="*/ 125 w 170"/>
                <a:gd name="T21" fmla="*/ 5 h 172"/>
                <a:gd name="T22" fmla="*/ 120 w 170"/>
                <a:gd name="T23" fmla="*/ 10 h 172"/>
                <a:gd name="T24" fmla="*/ 115 w 170"/>
                <a:gd name="T25" fmla="*/ 5 h 172"/>
                <a:gd name="T26" fmla="*/ 120 w 170"/>
                <a:gd name="T27" fmla="*/ 0 h 172"/>
                <a:gd name="T28" fmla="*/ 50 w 170"/>
                <a:gd name="T29" fmla="*/ 0 h 172"/>
                <a:gd name="T30" fmla="*/ 55 w 170"/>
                <a:gd name="T31" fmla="*/ 5 h 172"/>
                <a:gd name="T32" fmla="*/ 50 w 170"/>
                <a:gd name="T33" fmla="*/ 10 h 172"/>
                <a:gd name="T34" fmla="*/ 45 w 170"/>
                <a:gd name="T35" fmla="*/ 5 h 172"/>
                <a:gd name="T36" fmla="*/ 50 w 170"/>
                <a:gd name="T37" fmla="*/ 0 h 172"/>
                <a:gd name="T38" fmla="*/ 52 w 170"/>
                <a:gd name="T39" fmla="*/ 10 h 172"/>
                <a:gd name="T40" fmla="*/ 118 w 170"/>
                <a:gd name="T41" fmla="*/ 10 h 172"/>
                <a:gd name="T42" fmla="*/ 159 w 170"/>
                <a:gd name="T43" fmla="*/ 52 h 172"/>
                <a:gd name="T44" fmla="*/ 155 w 170"/>
                <a:gd name="T45" fmla="*/ 116 h 172"/>
                <a:gd name="T46" fmla="*/ 93 w 170"/>
                <a:gd name="T47" fmla="*/ 125 h 172"/>
                <a:gd name="T48" fmla="*/ 55 w 170"/>
                <a:gd name="T49" fmla="*/ 158 h 172"/>
                <a:gd name="T50" fmla="*/ 15 w 170"/>
                <a:gd name="T51" fmla="*/ 118 h 172"/>
                <a:gd name="T52" fmla="*/ 10 w 170"/>
                <a:gd name="T53" fmla="*/ 52 h 172"/>
                <a:gd name="T54" fmla="*/ 52 w 170"/>
                <a:gd name="T55" fmla="*/ 10 h 172"/>
                <a:gd name="T56" fmla="*/ 0 w 170"/>
                <a:gd name="T57" fmla="*/ 50 h 172"/>
                <a:gd name="T58" fmla="*/ 5 w 170"/>
                <a:gd name="T59" fmla="*/ 45 h 172"/>
                <a:gd name="T60" fmla="*/ 10 w 170"/>
                <a:gd name="T61" fmla="*/ 50 h 172"/>
                <a:gd name="T62" fmla="*/ 5 w 170"/>
                <a:gd name="T63" fmla="*/ 55 h 172"/>
                <a:gd name="T64" fmla="*/ 0 w 170"/>
                <a:gd name="T65" fmla="*/ 50 h 172"/>
                <a:gd name="T66" fmla="*/ 10 w 170"/>
                <a:gd name="T67" fmla="*/ 125 h 172"/>
                <a:gd name="T68" fmla="*/ 5 w 170"/>
                <a:gd name="T69" fmla="*/ 120 h 172"/>
                <a:gd name="T70" fmla="*/ 10 w 170"/>
                <a:gd name="T71" fmla="*/ 115 h 172"/>
                <a:gd name="T72" fmla="*/ 15 w 170"/>
                <a:gd name="T73" fmla="*/ 120 h 172"/>
                <a:gd name="T74" fmla="*/ 10 w 170"/>
                <a:gd name="T75" fmla="*/ 125 h 172"/>
                <a:gd name="T76" fmla="*/ 55 w 170"/>
                <a:gd name="T77" fmla="*/ 170 h 172"/>
                <a:gd name="T78" fmla="*/ 50 w 170"/>
                <a:gd name="T79" fmla="*/ 165 h 172"/>
                <a:gd name="T80" fmla="*/ 55 w 170"/>
                <a:gd name="T81" fmla="*/ 160 h 172"/>
                <a:gd name="T82" fmla="*/ 60 w 170"/>
                <a:gd name="T83" fmla="*/ 165 h 172"/>
                <a:gd name="T84" fmla="*/ 55 w 170"/>
                <a:gd name="T85" fmla="*/ 170 h 172"/>
                <a:gd name="T86" fmla="*/ 95 w 170"/>
                <a:gd name="T87" fmla="*/ 135 h 172"/>
                <a:gd name="T88" fmla="*/ 90 w 170"/>
                <a:gd name="T89" fmla="*/ 130 h 172"/>
                <a:gd name="T90" fmla="*/ 95 w 170"/>
                <a:gd name="T91" fmla="*/ 125 h 172"/>
                <a:gd name="T92" fmla="*/ 100 w 170"/>
                <a:gd name="T93" fmla="*/ 130 h 172"/>
                <a:gd name="T94" fmla="*/ 95 w 170"/>
                <a:gd name="T95" fmla="*/ 135 h 172"/>
                <a:gd name="T96" fmla="*/ 160 w 170"/>
                <a:gd name="T97" fmla="*/ 125 h 172"/>
                <a:gd name="T98" fmla="*/ 155 w 170"/>
                <a:gd name="T99" fmla="*/ 120 h 172"/>
                <a:gd name="T100" fmla="*/ 160 w 170"/>
                <a:gd name="T101" fmla="*/ 115 h 172"/>
                <a:gd name="T102" fmla="*/ 165 w 170"/>
                <a:gd name="T103" fmla="*/ 120 h 172"/>
                <a:gd name="T104" fmla="*/ 160 w 170"/>
                <a:gd name="T105" fmla="*/ 125 h 172"/>
                <a:gd name="T106" fmla="*/ 165 w 170"/>
                <a:gd name="T107" fmla="*/ 55 h 172"/>
                <a:gd name="T108" fmla="*/ 160 w 170"/>
                <a:gd name="T109" fmla="*/ 50 h 172"/>
                <a:gd name="T110" fmla="*/ 165 w 170"/>
                <a:gd name="T111" fmla="*/ 45 h 172"/>
                <a:gd name="T112" fmla="*/ 170 w 170"/>
                <a:gd name="T113" fmla="*/ 50 h 172"/>
                <a:gd name="T114" fmla="*/ 165 w 170"/>
                <a:gd name="T115" fmla="*/ 55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0" h="172">
                  <a:moveTo>
                    <a:pt x="122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5" y="122"/>
                    <a:pt x="5" y="122"/>
                    <a:pt x="5" y="122"/>
                  </a:cubicBezTo>
                  <a:cubicBezTo>
                    <a:pt x="55" y="172"/>
                    <a:pt x="55" y="172"/>
                    <a:pt x="55" y="172"/>
                  </a:cubicBezTo>
                  <a:cubicBezTo>
                    <a:pt x="97" y="135"/>
                    <a:pt x="97" y="135"/>
                    <a:pt x="97" y="135"/>
                  </a:cubicBezTo>
                  <a:cubicBezTo>
                    <a:pt x="164" y="124"/>
                    <a:pt x="164" y="124"/>
                    <a:pt x="164" y="124"/>
                  </a:cubicBezTo>
                  <a:cubicBezTo>
                    <a:pt x="170" y="48"/>
                    <a:pt x="170" y="48"/>
                    <a:pt x="170" y="48"/>
                  </a:cubicBezTo>
                  <a:lnTo>
                    <a:pt x="122" y="0"/>
                  </a:lnTo>
                  <a:close/>
                  <a:moveTo>
                    <a:pt x="120" y="0"/>
                  </a:moveTo>
                  <a:cubicBezTo>
                    <a:pt x="123" y="0"/>
                    <a:pt x="125" y="3"/>
                    <a:pt x="125" y="5"/>
                  </a:cubicBezTo>
                  <a:cubicBezTo>
                    <a:pt x="125" y="8"/>
                    <a:pt x="123" y="10"/>
                    <a:pt x="120" y="10"/>
                  </a:cubicBezTo>
                  <a:cubicBezTo>
                    <a:pt x="117" y="10"/>
                    <a:pt x="115" y="8"/>
                    <a:pt x="115" y="5"/>
                  </a:cubicBezTo>
                  <a:cubicBezTo>
                    <a:pt x="115" y="3"/>
                    <a:pt x="117" y="0"/>
                    <a:pt x="120" y="0"/>
                  </a:cubicBezTo>
                  <a:close/>
                  <a:moveTo>
                    <a:pt x="50" y="0"/>
                  </a:moveTo>
                  <a:cubicBezTo>
                    <a:pt x="53" y="0"/>
                    <a:pt x="55" y="3"/>
                    <a:pt x="55" y="5"/>
                  </a:cubicBezTo>
                  <a:cubicBezTo>
                    <a:pt x="55" y="8"/>
                    <a:pt x="53" y="10"/>
                    <a:pt x="50" y="10"/>
                  </a:cubicBezTo>
                  <a:cubicBezTo>
                    <a:pt x="47" y="10"/>
                    <a:pt x="45" y="8"/>
                    <a:pt x="45" y="5"/>
                  </a:cubicBezTo>
                  <a:cubicBezTo>
                    <a:pt x="45" y="3"/>
                    <a:pt x="47" y="0"/>
                    <a:pt x="50" y="0"/>
                  </a:cubicBezTo>
                  <a:close/>
                  <a:moveTo>
                    <a:pt x="52" y="10"/>
                  </a:moveTo>
                  <a:cubicBezTo>
                    <a:pt x="118" y="10"/>
                    <a:pt x="118" y="10"/>
                    <a:pt x="118" y="10"/>
                  </a:cubicBezTo>
                  <a:cubicBezTo>
                    <a:pt x="159" y="52"/>
                    <a:pt x="159" y="52"/>
                    <a:pt x="159" y="52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93" y="125"/>
                    <a:pt x="93" y="125"/>
                    <a:pt x="93" y="125"/>
                  </a:cubicBezTo>
                  <a:cubicBezTo>
                    <a:pt x="55" y="158"/>
                    <a:pt x="55" y="158"/>
                    <a:pt x="55" y="158"/>
                  </a:cubicBezTo>
                  <a:cubicBezTo>
                    <a:pt x="15" y="118"/>
                    <a:pt x="15" y="118"/>
                    <a:pt x="15" y="118"/>
                  </a:cubicBezTo>
                  <a:cubicBezTo>
                    <a:pt x="10" y="52"/>
                    <a:pt x="10" y="52"/>
                    <a:pt x="10" y="52"/>
                  </a:cubicBezTo>
                  <a:lnTo>
                    <a:pt x="52" y="10"/>
                  </a:lnTo>
                  <a:close/>
                  <a:moveTo>
                    <a:pt x="0" y="50"/>
                  </a:moveTo>
                  <a:cubicBezTo>
                    <a:pt x="0" y="47"/>
                    <a:pt x="3" y="45"/>
                    <a:pt x="5" y="45"/>
                  </a:cubicBezTo>
                  <a:cubicBezTo>
                    <a:pt x="8" y="45"/>
                    <a:pt x="10" y="47"/>
                    <a:pt x="10" y="50"/>
                  </a:cubicBezTo>
                  <a:cubicBezTo>
                    <a:pt x="10" y="53"/>
                    <a:pt x="8" y="55"/>
                    <a:pt x="5" y="55"/>
                  </a:cubicBezTo>
                  <a:cubicBezTo>
                    <a:pt x="3" y="55"/>
                    <a:pt x="0" y="53"/>
                    <a:pt x="0" y="50"/>
                  </a:cubicBezTo>
                  <a:close/>
                  <a:moveTo>
                    <a:pt x="10" y="125"/>
                  </a:moveTo>
                  <a:cubicBezTo>
                    <a:pt x="8" y="125"/>
                    <a:pt x="5" y="123"/>
                    <a:pt x="5" y="120"/>
                  </a:cubicBezTo>
                  <a:cubicBezTo>
                    <a:pt x="5" y="117"/>
                    <a:pt x="8" y="115"/>
                    <a:pt x="10" y="115"/>
                  </a:cubicBezTo>
                  <a:cubicBezTo>
                    <a:pt x="13" y="115"/>
                    <a:pt x="15" y="117"/>
                    <a:pt x="15" y="120"/>
                  </a:cubicBezTo>
                  <a:cubicBezTo>
                    <a:pt x="15" y="123"/>
                    <a:pt x="13" y="125"/>
                    <a:pt x="10" y="125"/>
                  </a:cubicBezTo>
                  <a:close/>
                  <a:moveTo>
                    <a:pt x="55" y="170"/>
                  </a:moveTo>
                  <a:cubicBezTo>
                    <a:pt x="52" y="170"/>
                    <a:pt x="50" y="167"/>
                    <a:pt x="50" y="165"/>
                  </a:cubicBezTo>
                  <a:cubicBezTo>
                    <a:pt x="50" y="162"/>
                    <a:pt x="52" y="160"/>
                    <a:pt x="55" y="160"/>
                  </a:cubicBezTo>
                  <a:cubicBezTo>
                    <a:pt x="58" y="160"/>
                    <a:pt x="60" y="162"/>
                    <a:pt x="60" y="165"/>
                  </a:cubicBezTo>
                  <a:cubicBezTo>
                    <a:pt x="60" y="167"/>
                    <a:pt x="58" y="170"/>
                    <a:pt x="55" y="170"/>
                  </a:cubicBezTo>
                  <a:close/>
                  <a:moveTo>
                    <a:pt x="95" y="135"/>
                  </a:moveTo>
                  <a:cubicBezTo>
                    <a:pt x="92" y="135"/>
                    <a:pt x="90" y="133"/>
                    <a:pt x="90" y="130"/>
                  </a:cubicBezTo>
                  <a:cubicBezTo>
                    <a:pt x="90" y="127"/>
                    <a:pt x="92" y="125"/>
                    <a:pt x="95" y="125"/>
                  </a:cubicBezTo>
                  <a:cubicBezTo>
                    <a:pt x="98" y="125"/>
                    <a:pt x="100" y="127"/>
                    <a:pt x="100" y="130"/>
                  </a:cubicBezTo>
                  <a:cubicBezTo>
                    <a:pt x="100" y="133"/>
                    <a:pt x="98" y="135"/>
                    <a:pt x="95" y="135"/>
                  </a:cubicBezTo>
                  <a:close/>
                  <a:moveTo>
                    <a:pt x="160" y="125"/>
                  </a:moveTo>
                  <a:cubicBezTo>
                    <a:pt x="157" y="125"/>
                    <a:pt x="155" y="123"/>
                    <a:pt x="155" y="120"/>
                  </a:cubicBezTo>
                  <a:cubicBezTo>
                    <a:pt x="155" y="117"/>
                    <a:pt x="157" y="115"/>
                    <a:pt x="160" y="115"/>
                  </a:cubicBezTo>
                  <a:cubicBezTo>
                    <a:pt x="162" y="115"/>
                    <a:pt x="165" y="117"/>
                    <a:pt x="165" y="120"/>
                  </a:cubicBezTo>
                  <a:cubicBezTo>
                    <a:pt x="165" y="123"/>
                    <a:pt x="162" y="125"/>
                    <a:pt x="160" y="125"/>
                  </a:cubicBezTo>
                  <a:close/>
                  <a:moveTo>
                    <a:pt x="165" y="55"/>
                  </a:moveTo>
                  <a:cubicBezTo>
                    <a:pt x="162" y="55"/>
                    <a:pt x="160" y="53"/>
                    <a:pt x="160" y="50"/>
                  </a:cubicBezTo>
                  <a:cubicBezTo>
                    <a:pt x="160" y="47"/>
                    <a:pt x="162" y="45"/>
                    <a:pt x="165" y="45"/>
                  </a:cubicBezTo>
                  <a:cubicBezTo>
                    <a:pt x="167" y="45"/>
                    <a:pt x="170" y="47"/>
                    <a:pt x="170" y="50"/>
                  </a:cubicBezTo>
                  <a:cubicBezTo>
                    <a:pt x="170" y="53"/>
                    <a:pt x="167" y="55"/>
                    <a:pt x="165" y="55"/>
                  </a:cubicBezTo>
                  <a:close/>
                </a:path>
              </a:pathLst>
            </a:custGeom>
            <a:solidFill>
              <a:srgbClr val="FF8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C6D7CA4B-D7EB-EDD4-8024-A48FE31142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3" y="2912"/>
              <a:ext cx="376" cy="371"/>
            </a:xfrm>
            <a:custGeom>
              <a:avLst/>
              <a:gdLst>
                <a:gd name="T0" fmla="*/ 147 w 156"/>
                <a:gd name="T1" fmla="*/ 113 h 154"/>
                <a:gd name="T2" fmla="*/ 150 w 156"/>
                <a:gd name="T3" fmla="*/ 108 h 154"/>
                <a:gd name="T4" fmla="*/ 126 w 156"/>
                <a:gd name="T5" fmla="*/ 82 h 154"/>
                <a:gd name="T6" fmla="*/ 156 w 156"/>
                <a:gd name="T7" fmla="*/ 48 h 154"/>
                <a:gd name="T8" fmla="*/ 152 w 156"/>
                <a:gd name="T9" fmla="*/ 45 h 154"/>
                <a:gd name="T10" fmla="*/ 122 w 156"/>
                <a:gd name="T11" fmla="*/ 79 h 154"/>
                <a:gd name="T12" fmla="*/ 80 w 156"/>
                <a:gd name="T13" fmla="*/ 35 h 154"/>
                <a:gd name="T14" fmla="*/ 111 w 156"/>
                <a:gd name="T15" fmla="*/ 3 h 154"/>
                <a:gd name="T16" fmla="*/ 107 w 156"/>
                <a:gd name="T17" fmla="*/ 0 h 154"/>
                <a:gd name="T18" fmla="*/ 77 w 156"/>
                <a:gd name="T19" fmla="*/ 31 h 154"/>
                <a:gd name="T20" fmla="*/ 47 w 156"/>
                <a:gd name="T21" fmla="*/ 0 h 154"/>
                <a:gd name="T22" fmla="*/ 42 w 156"/>
                <a:gd name="T23" fmla="*/ 3 h 154"/>
                <a:gd name="T24" fmla="*/ 40 w 156"/>
                <a:gd name="T25" fmla="*/ 3 h 154"/>
                <a:gd name="T26" fmla="*/ 42 w 156"/>
                <a:gd name="T27" fmla="*/ 60 h 154"/>
                <a:gd name="T28" fmla="*/ 2 w 156"/>
                <a:gd name="T29" fmla="*/ 43 h 154"/>
                <a:gd name="T30" fmla="*/ 2 w 156"/>
                <a:gd name="T31" fmla="*/ 43 h 154"/>
                <a:gd name="T32" fmla="*/ 0 w 156"/>
                <a:gd name="T33" fmla="*/ 47 h 154"/>
                <a:gd name="T34" fmla="*/ 42 w 156"/>
                <a:gd name="T35" fmla="*/ 66 h 154"/>
                <a:gd name="T36" fmla="*/ 42 w 156"/>
                <a:gd name="T37" fmla="*/ 68 h 154"/>
                <a:gd name="T38" fmla="*/ 3 w 156"/>
                <a:gd name="T39" fmla="*/ 108 h 154"/>
                <a:gd name="T40" fmla="*/ 7 w 156"/>
                <a:gd name="T41" fmla="*/ 113 h 154"/>
                <a:gd name="T42" fmla="*/ 6 w 156"/>
                <a:gd name="T43" fmla="*/ 116 h 154"/>
                <a:gd name="T44" fmla="*/ 43 w 156"/>
                <a:gd name="T45" fmla="*/ 120 h 154"/>
                <a:gd name="T46" fmla="*/ 44 w 156"/>
                <a:gd name="T47" fmla="*/ 154 h 154"/>
                <a:gd name="T48" fmla="*/ 47 w 156"/>
                <a:gd name="T49" fmla="*/ 153 h 154"/>
                <a:gd name="T50" fmla="*/ 49 w 156"/>
                <a:gd name="T51" fmla="*/ 153 h 154"/>
                <a:gd name="T52" fmla="*/ 48 w 156"/>
                <a:gd name="T53" fmla="*/ 121 h 154"/>
                <a:gd name="T54" fmla="*/ 82 w 156"/>
                <a:gd name="T55" fmla="*/ 125 h 154"/>
                <a:gd name="T56" fmla="*/ 82 w 156"/>
                <a:gd name="T57" fmla="*/ 123 h 154"/>
                <a:gd name="T58" fmla="*/ 83 w 156"/>
                <a:gd name="T59" fmla="*/ 120 h 154"/>
                <a:gd name="T60" fmla="*/ 48 w 156"/>
                <a:gd name="T61" fmla="*/ 116 h 154"/>
                <a:gd name="T62" fmla="*/ 47 w 156"/>
                <a:gd name="T63" fmla="*/ 70 h 154"/>
                <a:gd name="T64" fmla="*/ 48 w 156"/>
                <a:gd name="T65" fmla="*/ 69 h 154"/>
                <a:gd name="T66" fmla="*/ 107 w 156"/>
                <a:gd name="T67" fmla="*/ 96 h 154"/>
                <a:gd name="T68" fmla="*/ 88 w 156"/>
                <a:gd name="T69" fmla="*/ 118 h 154"/>
                <a:gd name="T70" fmla="*/ 92 w 156"/>
                <a:gd name="T71" fmla="*/ 121 h 154"/>
                <a:gd name="T72" fmla="*/ 112 w 156"/>
                <a:gd name="T73" fmla="*/ 98 h 154"/>
                <a:gd name="T74" fmla="*/ 147 w 156"/>
                <a:gd name="T75" fmla="*/ 113 h 154"/>
                <a:gd name="T76" fmla="*/ 147 w 156"/>
                <a:gd name="T77" fmla="*/ 113 h 154"/>
                <a:gd name="T78" fmla="*/ 8 w 156"/>
                <a:gd name="T79" fmla="*/ 111 h 154"/>
                <a:gd name="T80" fmla="*/ 42 w 156"/>
                <a:gd name="T81" fmla="*/ 75 h 154"/>
                <a:gd name="T82" fmla="*/ 43 w 156"/>
                <a:gd name="T83" fmla="*/ 115 h 154"/>
                <a:gd name="T84" fmla="*/ 8 w 156"/>
                <a:gd name="T85" fmla="*/ 111 h 154"/>
                <a:gd name="T86" fmla="*/ 47 w 156"/>
                <a:gd name="T87" fmla="*/ 63 h 154"/>
                <a:gd name="T88" fmla="*/ 47 w 156"/>
                <a:gd name="T89" fmla="*/ 63 h 154"/>
                <a:gd name="T90" fmla="*/ 45 w 156"/>
                <a:gd name="T91" fmla="*/ 5 h 154"/>
                <a:gd name="T92" fmla="*/ 73 w 156"/>
                <a:gd name="T93" fmla="*/ 35 h 154"/>
                <a:gd name="T94" fmla="*/ 47 w 156"/>
                <a:gd name="T95" fmla="*/ 63 h 154"/>
                <a:gd name="T96" fmla="*/ 111 w 156"/>
                <a:gd name="T97" fmla="*/ 92 h 154"/>
                <a:gd name="T98" fmla="*/ 52 w 156"/>
                <a:gd name="T99" fmla="*/ 65 h 154"/>
                <a:gd name="T100" fmla="*/ 77 w 156"/>
                <a:gd name="T101" fmla="*/ 38 h 154"/>
                <a:gd name="T102" fmla="*/ 119 w 156"/>
                <a:gd name="T103" fmla="*/ 82 h 154"/>
                <a:gd name="T104" fmla="*/ 111 w 156"/>
                <a:gd name="T105" fmla="*/ 92 h 154"/>
                <a:gd name="T106" fmla="*/ 116 w 156"/>
                <a:gd name="T107" fmla="*/ 94 h 154"/>
                <a:gd name="T108" fmla="*/ 122 w 156"/>
                <a:gd name="T109" fmla="*/ 86 h 154"/>
                <a:gd name="T110" fmla="*/ 141 w 156"/>
                <a:gd name="T111" fmla="*/ 105 h 154"/>
                <a:gd name="T112" fmla="*/ 116 w 156"/>
                <a:gd name="T113" fmla="*/ 9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6" h="154">
                  <a:moveTo>
                    <a:pt x="147" y="113"/>
                  </a:moveTo>
                  <a:cubicBezTo>
                    <a:pt x="147" y="111"/>
                    <a:pt x="148" y="109"/>
                    <a:pt x="150" y="108"/>
                  </a:cubicBezTo>
                  <a:cubicBezTo>
                    <a:pt x="126" y="82"/>
                    <a:pt x="126" y="82"/>
                    <a:pt x="126" y="82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48"/>
                    <a:pt x="152" y="46"/>
                    <a:pt x="152" y="45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09" y="3"/>
                    <a:pt x="108" y="1"/>
                    <a:pt x="107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2"/>
                    <a:pt x="44" y="3"/>
                    <a:pt x="42" y="3"/>
                  </a:cubicBezTo>
                  <a:cubicBezTo>
                    <a:pt x="41" y="3"/>
                    <a:pt x="40" y="3"/>
                    <a:pt x="40" y="3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2" y="45"/>
                    <a:pt x="1" y="46"/>
                    <a:pt x="0" y="47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6" y="109"/>
                    <a:pt x="7" y="111"/>
                    <a:pt x="7" y="113"/>
                  </a:cubicBezTo>
                  <a:cubicBezTo>
                    <a:pt x="7" y="114"/>
                    <a:pt x="7" y="115"/>
                    <a:pt x="6" y="116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5" y="153"/>
                    <a:pt x="46" y="153"/>
                    <a:pt x="47" y="153"/>
                  </a:cubicBezTo>
                  <a:cubicBezTo>
                    <a:pt x="48" y="153"/>
                    <a:pt x="49" y="153"/>
                    <a:pt x="49" y="153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82" y="125"/>
                    <a:pt x="82" y="125"/>
                    <a:pt x="82" y="125"/>
                  </a:cubicBezTo>
                  <a:cubicBezTo>
                    <a:pt x="82" y="124"/>
                    <a:pt x="82" y="124"/>
                    <a:pt x="82" y="123"/>
                  </a:cubicBezTo>
                  <a:cubicBezTo>
                    <a:pt x="82" y="122"/>
                    <a:pt x="82" y="121"/>
                    <a:pt x="83" y="120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88" y="118"/>
                    <a:pt x="88" y="118"/>
                    <a:pt x="88" y="118"/>
                  </a:cubicBezTo>
                  <a:cubicBezTo>
                    <a:pt x="90" y="118"/>
                    <a:pt x="91" y="120"/>
                    <a:pt x="92" y="121"/>
                  </a:cubicBezTo>
                  <a:cubicBezTo>
                    <a:pt x="112" y="98"/>
                    <a:pt x="112" y="98"/>
                    <a:pt x="112" y="98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3"/>
                    <a:pt x="147" y="113"/>
                    <a:pt x="147" y="113"/>
                  </a:cubicBezTo>
                  <a:close/>
                  <a:moveTo>
                    <a:pt x="8" y="111"/>
                  </a:moveTo>
                  <a:cubicBezTo>
                    <a:pt x="42" y="75"/>
                    <a:pt x="42" y="75"/>
                    <a:pt x="42" y="75"/>
                  </a:cubicBezTo>
                  <a:cubicBezTo>
                    <a:pt x="43" y="115"/>
                    <a:pt x="43" y="115"/>
                    <a:pt x="43" y="115"/>
                  </a:cubicBezTo>
                  <a:lnTo>
                    <a:pt x="8" y="111"/>
                  </a:lnTo>
                  <a:close/>
                  <a:moveTo>
                    <a:pt x="47" y="63"/>
                  </a:moveTo>
                  <a:cubicBezTo>
                    <a:pt x="47" y="63"/>
                    <a:pt x="47" y="63"/>
                    <a:pt x="47" y="63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73" y="35"/>
                    <a:pt x="73" y="35"/>
                    <a:pt x="73" y="35"/>
                  </a:cubicBezTo>
                  <a:lnTo>
                    <a:pt x="47" y="63"/>
                  </a:lnTo>
                  <a:close/>
                  <a:moveTo>
                    <a:pt x="111" y="92"/>
                  </a:moveTo>
                  <a:cubicBezTo>
                    <a:pt x="52" y="65"/>
                    <a:pt x="52" y="65"/>
                    <a:pt x="52" y="65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19" y="82"/>
                    <a:pt x="119" y="82"/>
                    <a:pt x="119" y="82"/>
                  </a:cubicBezTo>
                  <a:lnTo>
                    <a:pt x="111" y="92"/>
                  </a:lnTo>
                  <a:close/>
                  <a:moveTo>
                    <a:pt x="116" y="94"/>
                  </a:moveTo>
                  <a:cubicBezTo>
                    <a:pt x="122" y="86"/>
                    <a:pt x="122" y="86"/>
                    <a:pt x="122" y="86"/>
                  </a:cubicBezTo>
                  <a:cubicBezTo>
                    <a:pt x="141" y="105"/>
                    <a:pt x="141" y="105"/>
                    <a:pt x="141" y="105"/>
                  </a:cubicBezTo>
                  <a:lnTo>
                    <a:pt x="116" y="94"/>
                  </a:lnTo>
                  <a:close/>
                </a:path>
              </a:pathLst>
            </a:custGeom>
            <a:solidFill>
              <a:srgbClr val="C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3A15714-6B9B-DF40-10EB-1EB226582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2" y="2883"/>
              <a:ext cx="434" cy="434"/>
            </a:xfrm>
            <a:custGeom>
              <a:avLst/>
              <a:gdLst>
                <a:gd name="T0" fmla="*/ 15 w 180"/>
                <a:gd name="T1" fmla="*/ 55 h 180"/>
                <a:gd name="T2" fmla="*/ 5 w 180"/>
                <a:gd name="T3" fmla="*/ 55 h 180"/>
                <a:gd name="T4" fmla="*/ 10 w 180"/>
                <a:gd name="T5" fmla="*/ 45 h 180"/>
                <a:gd name="T6" fmla="*/ 10 w 180"/>
                <a:gd name="T7" fmla="*/ 65 h 180"/>
                <a:gd name="T8" fmla="*/ 10 w 180"/>
                <a:gd name="T9" fmla="*/ 45 h 180"/>
                <a:gd name="T10" fmla="*/ 60 w 180"/>
                <a:gd name="T11" fmla="*/ 10 h 180"/>
                <a:gd name="T12" fmla="*/ 50 w 180"/>
                <a:gd name="T13" fmla="*/ 10 h 180"/>
                <a:gd name="T14" fmla="*/ 55 w 180"/>
                <a:gd name="T15" fmla="*/ 0 h 180"/>
                <a:gd name="T16" fmla="*/ 55 w 180"/>
                <a:gd name="T17" fmla="*/ 20 h 180"/>
                <a:gd name="T18" fmla="*/ 55 w 180"/>
                <a:gd name="T19" fmla="*/ 0 h 180"/>
                <a:gd name="T20" fmla="*/ 130 w 180"/>
                <a:gd name="T21" fmla="*/ 10 h 180"/>
                <a:gd name="T22" fmla="*/ 120 w 180"/>
                <a:gd name="T23" fmla="*/ 10 h 180"/>
                <a:gd name="T24" fmla="*/ 125 w 180"/>
                <a:gd name="T25" fmla="*/ 0 h 180"/>
                <a:gd name="T26" fmla="*/ 125 w 180"/>
                <a:gd name="T27" fmla="*/ 20 h 180"/>
                <a:gd name="T28" fmla="*/ 125 w 180"/>
                <a:gd name="T29" fmla="*/ 0 h 180"/>
                <a:gd name="T30" fmla="*/ 175 w 180"/>
                <a:gd name="T31" fmla="*/ 55 h 180"/>
                <a:gd name="T32" fmla="*/ 165 w 180"/>
                <a:gd name="T33" fmla="*/ 55 h 180"/>
                <a:gd name="T34" fmla="*/ 170 w 180"/>
                <a:gd name="T35" fmla="*/ 45 h 180"/>
                <a:gd name="T36" fmla="*/ 170 w 180"/>
                <a:gd name="T37" fmla="*/ 65 h 180"/>
                <a:gd name="T38" fmla="*/ 170 w 180"/>
                <a:gd name="T39" fmla="*/ 45 h 180"/>
                <a:gd name="T40" fmla="*/ 170 w 180"/>
                <a:gd name="T41" fmla="*/ 125 h 180"/>
                <a:gd name="T42" fmla="*/ 160 w 180"/>
                <a:gd name="T43" fmla="*/ 125 h 180"/>
                <a:gd name="T44" fmla="*/ 165 w 180"/>
                <a:gd name="T45" fmla="*/ 115 h 180"/>
                <a:gd name="T46" fmla="*/ 165 w 180"/>
                <a:gd name="T47" fmla="*/ 135 h 180"/>
                <a:gd name="T48" fmla="*/ 165 w 180"/>
                <a:gd name="T49" fmla="*/ 115 h 180"/>
                <a:gd name="T50" fmla="*/ 105 w 180"/>
                <a:gd name="T51" fmla="*/ 135 h 180"/>
                <a:gd name="T52" fmla="*/ 95 w 180"/>
                <a:gd name="T53" fmla="*/ 135 h 180"/>
                <a:gd name="T54" fmla="*/ 100 w 180"/>
                <a:gd name="T55" fmla="*/ 125 h 180"/>
                <a:gd name="T56" fmla="*/ 100 w 180"/>
                <a:gd name="T57" fmla="*/ 145 h 180"/>
                <a:gd name="T58" fmla="*/ 100 w 180"/>
                <a:gd name="T59" fmla="*/ 125 h 180"/>
                <a:gd name="T60" fmla="*/ 65 w 180"/>
                <a:gd name="T61" fmla="*/ 170 h 180"/>
                <a:gd name="T62" fmla="*/ 55 w 180"/>
                <a:gd name="T63" fmla="*/ 170 h 180"/>
                <a:gd name="T64" fmla="*/ 60 w 180"/>
                <a:gd name="T65" fmla="*/ 160 h 180"/>
                <a:gd name="T66" fmla="*/ 60 w 180"/>
                <a:gd name="T67" fmla="*/ 180 h 180"/>
                <a:gd name="T68" fmla="*/ 60 w 180"/>
                <a:gd name="T69" fmla="*/ 160 h 180"/>
                <a:gd name="T70" fmla="*/ 20 w 180"/>
                <a:gd name="T71" fmla="*/ 125 h 180"/>
                <a:gd name="T72" fmla="*/ 10 w 180"/>
                <a:gd name="T73" fmla="*/ 125 h 180"/>
                <a:gd name="T74" fmla="*/ 15 w 180"/>
                <a:gd name="T75" fmla="*/ 115 h 180"/>
                <a:gd name="T76" fmla="*/ 15 w 180"/>
                <a:gd name="T77" fmla="*/ 135 h 180"/>
                <a:gd name="T78" fmla="*/ 15 w 180"/>
                <a:gd name="T79" fmla="*/ 11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0" h="180">
                  <a:moveTo>
                    <a:pt x="10" y="50"/>
                  </a:moveTo>
                  <a:cubicBezTo>
                    <a:pt x="13" y="50"/>
                    <a:pt x="15" y="52"/>
                    <a:pt x="15" y="55"/>
                  </a:cubicBezTo>
                  <a:cubicBezTo>
                    <a:pt x="15" y="58"/>
                    <a:pt x="13" y="60"/>
                    <a:pt x="10" y="60"/>
                  </a:cubicBezTo>
                  <a:cubicBezTo>
                    <a:pt x="8" y="60"/>
                    <a:pt x="5" y="58"/>
                    <a:pt x="5" y="55"/>
                  </a:cubicBezTo>
                  <a:cubicBezTo>
                    <a:pt x="5" y="52"/>
                    <a:pt x="8" y="50"/>
                    <a:pt x="10" y="50"/>
                  </a:cubicBezTo>
                  <a:moveTo>
                    <a:pt x="10" y="45"/>
                  </a:moveTo>
                  <a:cubicBezTo>
                    <a:pt x="5" y="45"/>
                    <a:pt x="0" y="50"/>
                    <a:pt x="0" y="55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6" y="65"/>
                    <a:pt x="20" y="61"/>
                    <a:pt x="20" y="55"/>
                  </a:cubicBezTo>
                  <a:cubicBezTo>
                    <a:pt x="20" y="50"/>
                    <a:pt x="16" y="45"/>
                    <a:pt x="10" y="45"/>
                  </a:cubicBezTo>
                  <a:close/>
                  <a:moveTo>
                    <a:pt x="55" y="5"/>
                  </a:moveTo>
                  <a:cubicBezTo>
                    <a:pt x="58" y="5"/>
                    <a:pt x="60" y="8"/>
                    <a:pt x="60" y="10"/>
                  </a:cubicBezTo>
                  <a:cubicBezTo>
                    <a:pt x="60" y="13"/>
                    <a:pt x="58" y="15"/>
                    <a:pt x="55" y="15"/>
                  </a:cubicBezTo>
                  <a:cubicBezTo>
                    <a:pt x="52" y="15"/>
                    <a:pt x="50" y="13"/>
                    <a:pt x="50" y="10"/>
                  </a:cubicBezTo>
                  <a:cubicBezTo>
                    <a:pt x="50" y="8"/>
                    <a:pt x="52" y="5"/>
                    <a:pt x="55" y="5"/>
                  </a:cubicBezTo>
                  <a:moveTo>
                    <a:pt x="55" y="0"/>
                  </a:moveTo>
                  <a:cubicBezTo>
                    <a:pt x="50" y="0"/>
                    <a:pt x="45" y="5"/>
                    <a:pt x="45" y="10"/>
                  </a:cubicBezTo>
                  <a:cubicBezTo>
                    <a:pt x="45" y="16"/>
                    <a:pt x="50" y="20"/>
                    <a:pt x="55" y="20"/>
                  </a:cubicBezTo>
                  <a:cubicBezTo>
                    <a:pt x="61" y="20"/>
                    <a:pt x="65" y="16"/>
                    <a:pt x="65" y="10"/>
                  </a:cubicBezTo>
                  <a:cubicBezTo>
                    <a:pt x="65" y="5"/>
                    <a:pt x="61" y="0"/>
                    <a:pt x="55" y="0"/>
                  </a:cubicBezTo>
                  <a:close/>
                  <a:moveTo>
                    <a:pt x="125" y="5"/>
                  </a:moveTo>
                  <a:cubicBezTo>
                    <a:pt x="128" y="5"/>
                    <a:pt x="130" y="8"/>
                    <a:pt x="130" y="10"/>
                  </a:cubicBezTo>
                  <a:cubicBezTo>
                    <a:pt x="130" y="13"/>
                    <a:pt x="128" y="15"/>
                    <a:pt x="125" y="15"/>
                  </a:cubicBezTo>
                  <a:cubicBezTo>
                    <a:pt x="122" y="15"/>
                    <a:pt x="120" y="13"/>
                    <a:pt x="120" y="10"/>
                  </a:cubicBezTo>
                  <a:cubicBezTo>
                    <a:pt x="120" y="8"/>
                    <a:pt x="122" y="5"/>
                    <a:pt x="125" y="5"/>
                  </a:cubicBezTo>
                  <a:moveTo>
                    <a:pt x="125" y="0"/>
                  </a:moveTo>
                  <a:cubicBezTo>
                    <a:pt x="119" y="0"/>
                    <a:pt x="115" y="5"/>
                    <a:pt x="115" y="10"/>
                  </a:cubicBezTo>
                  <a:cubicBezTo>
                    <a:pt x="115" y="16"/>
                    <a:pt x="119" y="20"/>
                    <a:pt x="125" y="20"/>
                  </a:cubicBezTo>
                  <a:cubicBezTo>
                    <a:pt x="130" y="20"/>
                    <a:pt x="135" y="16"/>
                    <a:pt x="135" y="10"/>
                  </a:cubicBezTo>
                  <a:cubicBezTo>
                    <a:pt x="135" y="5"/>
                    <a:pt x="130" y="0"/>
                    <a:pt x="125" y="0"/>
                  </a:cubicBezTo>
                  <a:close/>
                  <a:moveTo>
                    <a:pt x="170" y="50"/>
                  </a:moveTo>
                  <a:cubicBezTo>
                    <a:pt x="172" y="50"/>
                    <a:pt x="175" y="52"/>
                    <a:pt x="175" y="55"/>
                  </a:cubicBezTo>
                  <a:cubicBezTo>
                    <a:pt x="175" y="58"/>
                    <a:pt x="172" y="60"/>
                    <a:pt x="170" y="60"/>
                  </a:cubicBezTo>
                  <a:cubicBezTo>
                    <a:pt x="167" y="60"/>
                    <a:pt x="165" y="58"/>
                    <a:pt x="165" y="55"/>
                  </a:cubicBezTo>
                  <a:cubicBezTo>
                    <a:pt x="165" y="52"/>
                    <a:pt x="167" y="50"/>
                    <a:pt x="170" y="50"/>
                  </a:cubicBezTo>
                  <a:moveTo>
                    <a:pt x="170" y="45"/>
                  </a:moveTo>
                  <a:cubicBezTo>
                    <a:pt x="164" y="45"/>
                    <a:pt x="160" y="50"/>
                    <a:pt x="160" y="55"/>
                  </a:cubicBezTo>
                  <a:cubicBezTo>
                    <a:pt x="160" y="61"/>
                    <a:pt x="164" y="65"/>
                    <a:pt x="170" y="65"/>
                  </a:cubicBezTo>
                  <a:cubicBezTo>
                    <a:pt x="175" y="65"/>
                    <a:pt x="180" y="61"/>
                    <a:pt x="180" y="55"/>
                  </a:cubicBezTo>
                  <a:cubicBezTo>
                    <a:pt x="180" y="50"/>
                    <a:pt x="175" y="45"/>
                    <a:pt x="170" y="45"/>
                  </a:cubicBezTo>
                  <a:close/>
                  <a:moveTo>
                    <a:pt x="165" y="120"/>
                  </a:moveTo>
                  <a:cubicBezTo>
                    <a:pt x="167" y="120"/>
                    <a:pt x="170" y="122"/>
                    <a:pt x="170" y="125"/>
                  </a:cubicBezTo>
                  <a:cubicBezTo>
                    <a:pt x="170" y="128"/>
                    <a:pt x="167" y="130"/>
                    <a:pt x="165" y="130"/>
                  </a:cubicBezTo>
                  <a:cubicBezTo>
                    <a:pt x="162" y="130"/>
                    <a:pt x="160" y="128"/>
                    <a:pt x="160" y="125"/>
                  </a:cubicBezTo>
                  <a:cubicBezTo>
                    <a:pt x="160" y="122"/>
                    <a:pt x="162" y="120"/>
                    <a:pt x="165" y="120"/>
                  </a:cubicBezTo>
                  <a:moveTo>
                    <a:pt x="165" y="115"/>
                  </a:moveTo>
                  <a:cubicBezTo>
                    <a:pt x="159" y="115"/>
                    <a:pt x="155" y="119"/>
                    <a:pt x="155" y="125"/>
                  </a:cubicBezTo>
                  <a:cubicBezTo>
                    <a:pt x="155" y="130"/>
                    <a:pt x="159" y="135"/>
                    <a:pt x="165" y="135"/>
                  </a:cubicBezTo>
                  <a:cubicBezTo>
                    <a:pt x="170" y="135"/>
                    <a:pt x="175" y="130"/>
                    <a:pt x="175" y="125"/>
                  </a:cubicBezTo>
                  <a:cubicBezTo>
                    <a:pt x="175" y="119"/>
                    <a:pt x="170" y="115"/>
                    <a:pt x="165" y="115"/>
                  </a:cubicBezTo>
                  <a:close/>
                  <a:moveTo>
                    <a:pt x="100" y="130"/>
                  </a:moveTo>
                  <a:cubicBezTo>
                    <a:pt x="103" y="130"/>
                    <a:pt x="105" y="132"/>
                    <a:pt x="105" y="135"/>
                  </a:cubicBezTo>
                  <a:cubicBezTo>
                    <a:pt x="105" y="138"/>
                    <a:pt x="103" y="140"/>
                    <a:pt x="100" y="140"/>
                  </a:cubicBezTo>
                  <a:cubicBezTo>
                    <a:pt x="97" y="140"/>
                    <a:pt x="95" y="138"/>
                    <a:pt x="95" y="135"/>
                  </a:cubicBezTo>
                  <a:cubicBezTo>
                    <a:pt x="95" y="132"/>
                    <a:pt x="97" y="130"/>
                    <a:pt x="100" y="130"/>
                  </a:cubicBezTo>
                  <a:moveTo>
                    <a:pt x="100" y="125"/>
                  </a:moveTo>
                  <a:cubicBezTo>
                    <a:pt x="94" y="125"/>
                    <a:pt x="90" y="129"/>
                    <a:pt x="90" y="135"/>
                  </a:cubicBezTo>
                  <a:cubicBezTo>
                    <a:pt x="90" y="140"/>
                    <a:pt x="94" y="145"/>
                    <a:pt x="100" y="145"/>
                  </a:cubicBezTo>
                  <a:cubicBezTo>
                    <a:pt x="105" y="145"/>
                    <a:pt x="110" y="140"/>
                    <a:pt x="110" y="135"/>
                  </a:cubicBezTo>
                  <a:cubicBezTo>
                    <a:pt x="110" y="129"/>
                    <a:pt x="105" y="125"/>
                    <a:pt x="100" y="125"/>
                  </a:cubicBezTo>
                  <a:close/>
                  <a:moveTo>
                    <a:pt x="60" y="165"/>
                  </a:moveTo>
                  <a:cubicBezTo>
                    <a:pt x="63" y="165"/>
                    <a:pt x="65" y="167"/>
                    <a:pt x="65" y="170"/>
                  </a:cubicBezTo>
                  <a:cubicBezTo>
                    <a:pt x="65" y="172"/>
                    <a:pt x="63" y="175"/>
                    <a:pt x="60" y="175"/>
                  </a:cubicBezTo>
                  <a:cubicBezTo>
                    <a:pt x="57" y="175"/>
                    <a:pt x="55" y="172"/>
                    <a:pt x="55" y="170"/>
                  </a:cubicBezTo>
                  <a:cubicBezTo>
                    <a:pt x="55" y="167"/>
                    <a:pt x="57" y="165"/>
                    <a:pt x="60" y="165"/>
                  </a:cubicBezTo>
                  <a:moveTo>
                    <a:pt x="60" y="160"/>
                  </a:moveTo>
                  <a:cubicBezTo>
                    <a:pt x="55" y="160"/>
                    <a:pt x="50" y="164"/>
                    <a:pt x="50" y="170"/>
                  </a:cubicBezTo>
                  <a:cubicBezTo>
                    <a:pt x="50" y="175"/>
                    <a:pt x="55" y="180"/>
                    <a:pt x="60" y="180"/>
                  </a:cubicBezTo>
                  <a:cubicBezTo>
                    <a:pt x="66" y="180"/>
                    <a:pt x="70" y="175"/>
                    <a:pt x="70" y="170"/>
                  </a:cubicBezTo>
                  <a:cubicBezTo>
                    <a:pt x="70" y="164"/>
                    <a:pt x="66" y="160"/>
                    <a:pt x="60" y="160"/>
                  </a:cubicBezTo>
                  <a:close/>
                  <a:moveTo>
                    <a:pt x="15" y="120"/>
                  </a:moveTo>
                  <a:cubicBezTo>
                    <a:pt x="18" y="120"/>
                    <a:pt x="20" y="122"/>
                    <a:pt x="20" y="125"/>
                  </a:cubicBezTo>
                  <a:cubicBezTo>
                    <a:pt x="20" y="128"/>
                    <a:pt x="18" y="130"/>
                    <a:pt x="15" y="130"/>
                  </a:cubicBezTo>
                  <a:cubicBezTo>
                    <a:pt x="13" y="130"/>
                    <a:pt x="10" y="128"/>
                    <a:pt x="10" y="125"/>
                  </a:cubicBezTo>
                  <a:cubicBezTo>
                    <a:pt x="10" y="122"/>
                    <a:pt x="13" y="120"/>
                    <a:pt x="15" y="120"/>
                  </a:cubicBezTo>
                  <a:moveTo>
                    <a:pt x="15" y="115"/>
                  </a:moveTo>
                  <a:cubicBezTo>
                    <a:pt x="10" y="115"/>
                    <a:pt x="5" y="119"/>
                    <a:pt x="5" y="125"/>
                  </a:cubicBezTo>
                  <a:cubicBezTo>
                    <a:pt x="5" y="130"/>
                    <a:pt x="10" y="135"/>
                    <a:pt x="15" y="135"/>
                  </a:cubicBezTo>
                  <a:cubicBezTo>
                    <a:pt x="21" y="135"/>
                    <a:pt x="25" y="130"/>
                    <a:pt x="25" y="125"/>
                  </a:cubicBezTo>
                  <a:cubicBezTo>
                    <a:pt x="25" y="119"/>
                    <a:pt x="21" y="115"/>
                    <a:pt x="15" y="115"/>
                  </a:cubicBezTo>
                  <a:close/>
                </a:path>
              </a:pathLst>
            </a:custGeom>
            <a:solidFill>
              <a:srgbClr val="C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471-564D-4BC7-3C54-5ABEBD2548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45" y="1925213"/>
            <a:ext cx="1362415" cy="381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B241C8C-DB02-CD17-CC3B-6B230E82B3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212" y="1806274"/>
            <a:ext cx="1248672" cy="6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0CDFF-A6EF-3EBA-2991-232177DD8AB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49932-3081-D252-6838-532EAFE8B4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949DA1-F20F-4B10-072E-BD93BC81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Healthcare-AI</a:t>
            </a:r>
            <a:r>
              <a:rPr lang="en-CZ" dirty="0"/>
              <a:t>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09FB94-9015-6C68-8A4F-D85011450844}"/>
              </a:ext>
            </a:extLst>
          </p:cNvPr>
          <p:cNvSpPr/>
          <p:nvPr/>
        </p:nvSpPr>
        <p:spPr bwMode="ltGray">
          <a:xfrm>
            <a:off x="1051189" y="1504813"/>
            <a:ext cx="2219092" cy="3226216"/>
          </a:xfrm>
          <a:prstGeom prst="rect">
            <a:avLst/>
          </a:prstGeom>
          <a:solidFill>
            <a:schemeClr val="bg1"/>
          </a:solidFill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dirty="0">
                <a:solidFill>
                  <a:schemeClr val="tx1"/>
                </a:solidFill>
              </a:rPr>
              <a:t>Speech-to-text transcription for both patients (problem description) and medical practitioners (dictate diagnosis)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468F62-2868-3A1D-DC31-616334806C27}"/>
              </a:ext>
            </a:extLst>
          </p:cNvPr>
          <p:cNvSpPr/>
          <p:nvPr/>
        </p:nvSpPr>
        <p:spPr bwMode="ltGray">
          <a:xfrm>
            <a:off x="3698489" y="1504813"/>
            <a:ext cx="2219092" cy="3226216"/>
          </a:xfrm>
          <a:prstGeom prst="rect">
            <a:avLst/>
          </a:prstGeom>
          <a:noFill/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dirty="0">
                <a:solidFill>
                  <a:schemeClr val="tx1"/>
                </a:solidFill>
              </a:rPr>
              <a:t>Multi-lingual text-to-text translation service for just about any language to instantly remove language barrier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1C8DCE-A904-66EB-5BAE-76E105B0248A}"/>
              </a:ext>
            </a:extLst>
          </p:cNvPr>
          <p:cNvSpPr/>
          <p:nvPr/>
        </p:nvSpPr>
        <p:spPr bwMode="ltGray">
          <a:xfrm>
            <a:off x="6274669" y="1504813"/>
            <a:ext cx="2219092" cy="3226216"/>
          </a:xfrm>
          <a:prstGeom prst="rect">
            <a:avLst/>
          </a:prstGeom>
          <a:noFill/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dirty="0">
                <a:solidFill>
                  <a:schemeClr val="tx1"/>
                </a:solidFill>
              </a:rPr>
              <a:t>Triage notes &amp; X-Ray submitted to medical reasoning model to perform 1st level diagnosis and treatment recommendation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E2679E-66CA-E047-0704-8481E1BE1E34}"/>
              </a:ext>
            </a:extLst>
          </p:cNvPr>
          <p:cNvSpPr/>
          <p:nvPr/>
        </p:nvSpPr>
        <p:spPr bwMode="ltGray">
          <a:xfrm>
            <a:off x="1051189" y="4951745"/>
            <a:ext cx="2219092" cy="40144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b="1" dirty="0">
                <a:solidFill>
                  <a:schemeClr val="tx1"/>
                </a:solidFill>
              </a:rPr>
              <a:t>Streamline manual processes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1B242-A1E9-C50D-7D73-84EEF8E5A0A5}"/>
              </a:ext>
            </a:extLst>
          </p:cNvPr>
          <p:cNvSpPr/>
          <p:nvPr/>
        </p:nvSpPr>
        <p:spPr bwMode="ltGray">
          <a:xfrm>
            <a:off x="3698489" y="4951745"/>
            <a:ext cx="2219092" cy="40144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b="1" dirty="0">
                <a:solidFill>
                  <a:schemeClr val="tx1"/>
                </a:solidFill>
              </a:rPr>
              <a:t>Remove language barriers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E7E584-DC9D-CA06-6806-14FD187B52BF}"/>
              </a:ext>
            </a:extLst>
          </p:cNvPr>
          <p:cNvSpPr/>
          <p:nvPr/>
        </p:nvSpPr>
        <p:spPr bwMode="ltGray">
          <a:xfrm>
            <a:off x="6274669" y="4951745"/>
            <a:ext cx="2219092" cy="40144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b="1" dirty="0">
                <a:solidFill>
                  <a:schemeClr val="tx1"/>
                </a:solidFill>
              </a:rPr>
              <a:t>Augment medical expertise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2F67A-4E91-97D9-FD0C-9C0B8ED5B5B9}"/>
              </a:ext>
            </a:extLst>
          </p:cNvPr>
          <p:cNvSpPr/>
          <p:nvPr/>
        </p:nvSpPr>
        <p:spPr bwMode="ltGray">
          <a:xfrm>
            <a:off x="8865469" y="1504813"/>
            <a:ext cx="2219092" cy="3226216"/>
          </a:xfrm>
          <a:prstGeom prst="rect">
            <a:avLst/>
          </a:prstGeom>
          <a:noFill/>
          <a:ln w="190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dirty="0">
                <a:solidFill>
                  <a:schemeClr val="tx1"/>
                </a:solidFill>
              </a:rPr>
              <a:t>Automated record keeping reduces administration overhead for medical experts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CCC228-0BE3-11C2-49F3-939FC79152E2}"/>
              </a:ext>
            </a:extLst>
          </p:cNvPr>
          <p:cNvSpPr/>
          <p:nvPr/>
        </p:nvSpPr>
        <p:spPr bwMode="ltGray">
          <a:xfrm>
            <a:off x="8865469" y="4951745"/>
            <a:ext cx="2219092" cy="40144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b="1" dirty="0">
                <a:solidFill>
                  <a:schemeClr val="tx1"/>
                </a:solidFill>
              </a:rPr>
              <a:t>Optimise time of medical experts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14EE3-DC0A-E3A9-31F4-EACACFDD51AD}"/>
              </a:ext>
            </a:extLst>
          </p:cNvPr>
          <p:cNvSpPr txBox="1"/>
          <p:nvPr/>
        </p:nvSpPr>
        <p:spPr>
          <a:xfrm>
            <a:off x="2404748" y="5791272"/>
            <a:ext cx="7402823" cy="942822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CZ" sz="1800" i="1" dirty="0"/>
              <a:t>Improve healthcare experience for both patients and healthcare providers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CZ" i="1" dirty="0"/>
              <a:t>All data &amp; processing performed on premise with full data sovereignty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CZ" i="1" dirty="0"/>
              <a:t>Built on cost-effective, turnkey appliance</a:t>
            </a:r>
            <a:r>
              <a:rPr lang="en-CZ" sz="1800" i="1" dirty="0"/>
              <a:t> with predictable outlay</a:t>
            </a:r>
            <a:endParaRPr lang="en-CZ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D908C4E-6662-964B-49F8-E920E982EDB6}"/>
              </a:ext>
            </a:extLst>
          </p:cNvPr>
          <p:cNvSpPr/>
          <p:nvPr/>
        </p:nvSpPr>
        <p:spPr>
          <a:xfrm rot="16200000">
            <a:off x="5971522" y="292073"/>
            <a:ext cx="294640" cy="10358156"/>
          </a:xfrm>
          <a:prstGeom prst="leftBrac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5831E-1C78-CB80-5D96-DA8E7C409B70}"/>
              </a:ext>
            </a:extLst>
          </p:cNvPr>
          <p:cNvSpPr txBox="1"/>
          <p:nvPr/>
        </p:nvSpPr>
        <p:spPr>
          <a:xfrm>
            <a:off x="1590532" y="1291480"/>
            <a:ext cx="1135247" cy="433965"/>
          </a:xfrm>
          <a:prstGeom prst="rect">
            <a:avLst/>
          </a:prstGeom>
          <a:solidFill>
            <a:schemeClr val="bg1"/>
          </a:solidFill>
          <a:ln w="19050">
            <a:solidFill>
              <a:srgbClr val="01A982"/>
            </a:solidFill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CZ" i="1" dirty="0"/>
              <a:t>Transcribe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DBDAA8-BCBE-D86B-71C8-1BDF84D5B6D3}"/>
              </a:ext>
            </a:extLst>
          </p:cNvPr>
          <p:cNvSpPr txBox="1"/>
          <p:nvPr/>
        </p:nvSpPr>
        <p:spPr>
          <a:xfrm>
            <a:off x="4294112" y="1291480"/>
            <a:ext cx="1027845" cy="433965"/>
          </a:xfrm>
          <a:prstGeom prst="rect">
            <a:avLst/>
          </a:prstGeom>
          <a:solidFill>
            <a:schemeClr val="bg1"/>
          </a:solidFill>
          <a:ln w="19050">
            <a:solidFill>
              <a:srgbClr val="01A982"/>
            </a:solidFill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CZ" i="1" dirty="0"/>
              <a:t>Translate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749D0-1270-5BA8-29E7-B79E05247D76}"/>
              </a:ext>
            </a:extLst>
          </p:cNvPr>
          <p:cNvSpPr txBox="1"/>
          <p:nvPr/>
        </p:nvSpPr>
        <p:spPr>
          <a:xfrm>
            <a:off x="6523364" y="1319180"/>
            <a:ext cx="1733167" cy="378565"/>
          </a:xfrm>
          <a:prstGeom prst="rect">
            <a:avLst/>
          </a:prstGeom>
          <a:solidFill>
            <a:schemeClr val="bg1"/>
          </a:solidFill>
          <a:ln w="19050">
            <a:solidFill>
              <a:srgbClr val="01A982"/>
            </a:solidFill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CZ" sz="1400" i="1" dirty="0"/>
              <a:t>Treat (AI-Augmented)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2C54C5-2CF8-5677-DA4A-B301604D79D2}"/>
              </a:ext>
            </a:extLst>
          </p:cNvPr>
          <p:cNvSpPr txBox="1"/>
          <p:nvPr/>
        </p:nvSpPr>
        <p:spPr>
          <a:xfrm>
            <a:off x="9630209" y="1291480"/>
            <a:ext cx="689612" cy="433965"/>
          </a:xfrm>
          <a:prstGeom prst="rect">
            <a:avLst/>
          </a:prstGeom>
          <a:solidFill>
            <a:schemeClr val="bg1"/>
          </a:solidFill>
          <a:ln w="19050">
            <a:solidFill>
              <a:srgbClr val="01A982"/>
            </a:solidFill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CZ" i="1" dirty="0"/>
              <a:t>Track</a:t>
            </a:r>
          </a:p>
        </p:txBody>
      </p:sp>
    </p:spTree>
    <p:extLst>
      <p:ext uri="{BB962C8B-B14F-4D97-AF65-F5344CB8AC3E}">
        <p14:creationId xmlns:p14="http://schemas.microsoft.com/office/powerpoint/2010/main" val="271110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9" grpId="0" animBg="1"/>
      <p:bldP spid="13" grpId="0" animBg="1"/>
      <p:bldP spid="18" grpId="0"/>
      <p:bldP spid="19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1289-31ED-B28F-E4DA-54307429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HEALTHCARE</a:t>
            </a:r>
            <a:r>
              <a:rPr lang="en-CZ" dirty="0"/>
              <a:t>-ai demonstration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31025-FCCC-FA0D-0EE9-DDE0273D0D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7A19F-EEDB-191D-48C4-BA9B1ABF05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0" name="Rectangle 5179">
            <a:extLst>
              <a:ext uri="{FF2B5EF4-FFF2-40B4-BE49-F238E27FC236}">
                <a16:creationId xmlns:a16="http://schemas.microsoft.com/office/drawing/2014/main" id="{823BFE51-CA1D-7ED8-EFD9-F81CBDF043C0}"/>
              </a:ext>
            </a:extLst>
          </p:cNvPr>
          <p:cNvSpPr/>
          <p:nvPr/>
        </p:nvSpPr>
        <p:spPr bwMode="ltGray">
          <a:xfrm>
            <a:off x="849091" y="3342322"/>
            <a:ext cx="9840678" cy="686722"/>
          </a:xfrm>
          <a:prstGeom prst="rect">
            <a:avLst/>
          </a:prstGeom>
          <a:solidFill>
            <a:schemeClr val="accent1">
              <a:alpha val="33881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91440" bIns="91440" rtlCol="0" anchor="t"/>
          <a:lstStyle/>
          <a:p>
            <a:pPr algn="ctr"/>
            <a:r>
              <a:rPr lang="en-CZ" sz="1000" dirty="0">
                <a:solidFill>
                  <a:schemeClr val="bg1"/>
                </a:solidFill>
              </a:rPr>
              <a:t>Web Frontend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E4A81-4788-8133-DC3F-A657575B08E9}"/>
              </a:ext>
            </a:extLst>
          </p:cNvPr>
          <p:cNvSpPr/>
          <p:nvPr/>
        </p:nvSpPr>
        <p:spPr bwMode="ltGray">
          <a:xfrm>
            <a:off x="9264554" y="5316053"/>
            <a:ext cx="1242309" cy="460524"/>
          </a:xfrm>
          <a:prstGeom prst="rect">
            <a:avLst/>
          </a:prstGeom>
          <a:solidFill>
            <a:schemeClr val="bg1"/>
          </a:solidFill>
          <a:ln w="12700">
            <a:solidFill>
              <a:srgbClr val="01A98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82057-4D3A-A56D-4F86-8D660C7B4A27}"/>
              </a:ext>
            </a:extLst>
          </p:cNvPr>
          <p:cNvSpPr/>
          <p:nvPr/>
        </p:nvSpPr>
        <p:spPr bwMode="ltGray">
          <a:xfrm>
            <a:off x="9264554" y="4664918"/>
            <a:ext cx="1242309" cy="460524"/>
          </a:xfrm>
          <a:prstGeom prst="rect">
            <a:avLst/>
          </a:prstGeom>
          <a:solidFill>
            <a:schemeClr val="bg1"/>
          </a:solidFill>
          <a:ln w="12700">
            <a:solidFill>
              <a:srgbClr val="01A98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2683A-FC44-638B-2C52-7A3EDA748F5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CONFIDENTIAL | AUTHORIZED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A512F-14F4-B5ED-7C7D-9AEA0ACE02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BAAF46-FA3B-E359-44C3-5B80EC99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triage-ai powered by hpe private cloud ai - ARCHITECTURE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378EE6C-0E48-39BF-9635-6886A231D6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20" y="1535865"/>
            <a:ext cx="255848" cy="8330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A8AC080-273C-F253-7696-10D9F16291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77" y="1544061"/>
            <a:ext cx="241287" cy="833065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475523-171C-1E42-A39D-4302B9125A0C}"/>
              </a:ext>
            </a:extLst>
          </p:cNvPr>
          <p:cNvCxnSpPr>
            <a:cxnSpLocks/>
          </p:cNvCxnSpPr>
          <p:nvPr/>
        </p:nvCxnSpPr>
        <p:spPr>
          <a:xfrm>
            <a:off x="1558123" y="2010762"/>
            <a:ext cx="808005" cy="0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933BD74-0175-A712-D608-6BC5E8E82C97}"/>
              </a:ext>
            </a:extLst>
          </p:cNvPr>
          <p:cNvSpPr/>
          <p:nvPr/>
        </p:nvSpPr>
        <p:spPr bwMode="ltGray">
          <a:xfrm>
            <a:off x="1063986" y="1139867"/>
            <a:ext cx="1774278" cy="2567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dirty="0">
                <a:solidFill>
                  <a:schemeClr val="tx1"/>
                </a:solidFill>
              </a:rPr>
              <a:t>1. Patient Translation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AA1731-E647-F819-6E4D-945F1914FF88}"/>
              </a:ext>
            </a:extLst>
          </p:cNvPr>
          <p:cNvCxnSpPr>
            <a:cxnSpLocks/>
          </p:cNvCxnSpPr>
          <p:nvPr/>
        </p:nvCxnSpPr>
        <p:spPr>
          <a:xfrm>
            <a:off x="1998482" y="2010762"/>
            <a:ext cx="0" cy="1453407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6477C4A-EDBC-D1CD-412D-F5228E4D6668}"/>
              </a:ext>
            </a:extLst>
          </p:cNvPr>
          <p:cNvSpPr/>
          <p:nvPr/>
        </p:nvSpPr>
        <p:spPr bwMode="ltGray">
          <a:xfrm>
            <a:off x="1377327" y="3556080"/>
            <a:ext cx="1242309" cy="301658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bg1"/>
                </a:solidFill>
              </a:rPr>
              <a:t>TranslateAI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5DB189B-A831-0724-8883-CF4A310625D4}"/>
              </a:ext>
            </a:extLst>
          </p:cNvPr>
          <p:cNvSpPr/>
          <p:nvPr/>
        </p:nvSpPr>
        <p:spPr bwMode="ltGray">
          <a:xfrm>
            <a:off x="1377327" y="4305050"/>
            <a:ext cx="1242309" cy="301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     NLLB</a:t>
            </a:r>
          </a:p>
        </p:txBody>
      </p:sp>
      <p:pic>
        <p:nvPicPr>
          <p:cNvPr id="62" name="Picture 4" descr="Meta logo and the history of the business | LogoMyWay">
            <a:extLst>
              <a:ext uri="{FF2B5EF4-FFF2-40B4-BE49-F238E27FC236}">
                <a16:creationId xmlns:a16="http://schemas.microsoft.com/office/drawing/2014/main" id="{AA52E1CE-D4DF-7A3F-2461-A170F1732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988" y="4339336"/>
            <a:ext cx="258183" cy="2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12E3E76-8545-CEE0-1DBB-EB9296C0BD80}"/>
              </a:ext>
            </a:extLst>
          </p:cNvPr>
          <p:cNvSpPr/>
          <p:nvPr/>
        </p:nvSpPr>
        <p:spPr bwMode="ltGray">
          <a:xfrm>
            <a:off x="3789700" y="1139867"/>
            <a:ext cx="1774278" cy="2567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dirty="0">
                <a:solidFill>
                  <a:schemeClr val="tx1"/>
                </a:solidFill>
              </a:rPr>
              <a:t>2. Transcribe &amp; Diagnose</a:t>
            </a:r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ECB3C197-C6A7-C9CA-3590-02290686DE6F}"/>
              </a:ext>
            </a:extLst>
          </p:cNvPr>
          <p:cNvSpPr/>
          <p:nvPr/>
        </p:nvSpPr>
        <p:spPr bwMode="ltGray">
          <a:xfrm>
            <a:off x="4064893" y="3556080"/>
            <a:ext cx="1242309" cy="301658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bg1"/>
                </a:solidFill>
              </a:rPr>
              <a:t>TriageAI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A357921-C726-1379-F42F-FCCB5B5143A7}"/>
              </a:ext>
            </a:extLst>
          </p:cNvPr>
          <p:cNvSpPr/>
          <p:nvPr/>
        </p:nvSpPr>
        <p:spPr bwMode="ltGray">
          <a:xfrm>
            <a:off x="6752459" y="3556080"/>
            <a:ext cx="1242309" cy="301658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bg1"/>
                </a:solidFill>
              </a:rPr>
              <a:t>XrayAI</a:t>
            </a:r>
          </a:p>
        </p:txBody>
      </p:sp>
      <p:cxnSp>
        <p:nvCxnSpPr>
          <p:cNvPr id="3083" name="Straight Arrow Connector 3082">
            <a:extLst>
              <a:ext uri="{FF2B5EF4-FFF2-40B4-BE49-F238E27FC236}">
                <a16:creationId xmlns:a16="http://schemas.microsoft.com/office/drawing/2014/main" id="{D96F43DB-D47B-16C4-0E98-4B5AFC50E938}"/>
              </a:ext>
            </a:extLst>
          </p:cNvPr>
          <p:cNvCxnSpPr>
            <a:cxnSpLocks/>
          </p:cNvCxnSpPr>
          <p:nvPr/>
        </p:nvCxnSpPr>
        <p:spPr>
          <a:xfrm>
            <a:off x="4247015" y="2010762"/>
            <a:ext cx="808005" cy="0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4" name="Straight Connector 3083">
            <a:extLst>
              <a:ext uri="{FF2B5EF4-FFF2-40B4-BE49-F238E27FC236}">
                <a16:creationId xmlns:a16="http://schemas.microsoft.com/office/drawing/2014/main" id="{F35DC80A-3E3E-0200-ED07-677697762F2A}"/>
              </a:ext>
            </a:extLst>
          </p:cNvPr>
          <p:cNvCxnSpPr>
            <a:cxnSpLocks/>
          </p:cNvCxnSpPr>
          <p:nvPr/>
        </p:nvCxnSpPr>
        <p:spPr>
          <a:xfrm>
            <a:off x="4676839" y="2041117"/>
            <a:ext cx="0" cy="1423052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5FBDB53C-5579-027E-99B8-73FF8BFF91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30" y="1508525"/>
            <a:ext cx="376383" cy="383565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E3D566B6-6572-02D1-B3AA-4273F1C51E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606" y="1544061"/>
            <a:ext cx="241287" cy="833065"/>
          </a:xfrm>
          <a:prstGeom prst="rect">
            <a:avLst/>
          </a:prstGeom>
        </p:spPr>
      </p:pic>
      <p:pic>
        <p:nvPicPr>
          <p:cNvPr id="3089" name="Picture 3088">
            <a:extLst>
              <a:ext uri="{FF2B5EF4-FFF2-40B4-BE49-F238E27FC236}">
                <a16:creationId xmlns:a16="http://schemas.microsoft.com/office/drawing/2014/main" id="{AA34AC75-0F1F-9C09-C4D0-8F47EE08BE0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36" y="1700307"/>
            <a:ext cx="437024" cy="609855"/>
          </a:xfrm>
          <a:prstGeom prst="rect">
            <a:avLst/>
          </a:prstGeom>
        </p:spPr>
      </p:pic>
      <p:pic>
        <p:nvPicPr>
          <p:cNvPr id="3090" name="Picture 3089">
            <a:extLst>
              <a:ext uri="{FF2B5EF4-FFF2-40B4-BE49-F238E27FC236}">
                <a16:creationId xmlns:a16="http://schemas.microsoft.com/office/drawing/2014/main" id="{4DDABD15-E387-DFFB-8354-E7223941133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006" y="1705021"/>
            <a:ext cx="488798" cy="609855"/>
          </a:xfrm>
          <a:prstGeom prst="rect">
            <a:avLst/>
          </a:prstGeom>
        </p:spPr>
      </p:pic>
      <p:cxnSp>
        <p:nvCxnSpPr>
          <p:cNvPr id="3091" name="Straight Arrow Connector 3090">
            <a:extLst>
              <a:ext uri="{FF2B5EF4-FFF2-40B4-BE49-F238E27FC236}">
                <a16:creationId xmlns:a16="http://schemas.microsoft.com/office/drawing/2014/main" id="{A6FD5263-37EF-A60B-32A2-5AC2F81EB892}"/>
              </a:ext>
            </a:extLst>
          </p:cNvPr>
          <p:cNvCxnSpPr>
            <a:cxnSpLocks/>
          </p:cNvCxnSpPr>
          <p:nvPr/>
        </p:nvCxnSpPr>
        <p:spPr>
          <a:xfrm>
            <a:off x="6944933" y="2010762"/>
            <a:ext cx="808005" cy="0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27E0D7C2-74C5-42B1-780B-59F540EF592D}"/>
              </a:ext>
            </a:extLst>
          </p:cNvPr>
          <p:cNvCxnSpPr>
            <a:cxnSpLocks/>
          </p:cNvCxnSpPr>
          <p:nvPr/>
        </p:nvCxnSpPr>
        <p:spPr>
          <a:xfrm>
            <a:off x="7374757" y="2041117"/>
            <a:ext cx="0" cy="1423052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93" name="Picture 3092">
            <a:extLst>
              <a:ext uri="{FF2B5EF4-FFF2-40B4-BE49-F238E27FC236}">
                <a16:creationId xmlns:a16="http://schemas.microsoft.com/office/drawing/2014/main" id="{A637FA12-5181-4424-85BB-240ABEF179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73" y="1700307"/>
            <a:ext cx="437024" cy="609855"/>
          </a:xfrm>
          <a:prstGeom prst="rect">
            <a:avLst/>
          </a:prstGeom>
        </p:spPr>
      </p:pic>
      <p:sp>
        <p:nvSpPr>
          <p:cNvPr id="3094" name="Rectangle 3093">
            <a:extLst>
              <a:ext uri="{FF2B5EF4-FFF2-40B4-BE49-F238E27FC236}">
                <a16:creationId xmlns:a16="http://schemas.microsoft.com/office/drawing/2014/main" id="{8ED17D55-4755-8E79-0679-82D0DEC75D2F}"/>
              </a:ext>
            </a:extLst>
          </p:cNvPr>
          <p:cNvSpPr/>
          <p:nvPr/>
        </p:nvSpPr>
        <p:spPr bwMode="ltGray">
          <a:xfrm>
            <a:off x="6486474" y="1139867"/>
            <a:ext cx="1774278" cy="2567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dirty="0">
                <a:solidFill>
                  <a:schemeClr val="tx1"/>
                </a:solidFill>
              </a:rPr>
              <a:t>3. XRay &amp; Diagnose</a:t>
            </a:r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439D9E85-B7E6-D062-E371-93B8B4472049}"/>
              </a:ext>
            </a:extLst>
          </p:cNvPr>
          <p:cNvSpPr/>
          <p:nvPr/>
        </p:nvSpPr>
        <p:spPr bwMode="ltGray">
          <a:xfrm>
            <a:off x="3191782" y="4305050"/>
            <a:ext cx="1242309" cy="301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     Whisper </a:t>
            </a:r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05DE1A9D-B80C-5F07-C914-1BB8C9E542B7}"/>
              </a:ext>
            </a:extLst>
          </p:cNvPr>
          <p:cNvSpPr/>
          <p:nvPr/>
        </p:nvSpPr>
        <p:spPr bwMode="ltGray">
          <a:xfrm>
            <a:off x="5062799" y="4305050"/>
            <a:ext cx="1242309" cy="301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MedReason</a:t>
            </a:r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E5BB5A43-E607-B58E-F414-D6DE2D2A95B7}"/>
              </a:ext>
            </a:extLst>
          </p:cNvPr>
          <p:cNvSpPr/>
          <p:nvPr/>
        </p:nvSpPr>
        <p:spPr bwMode="ltGray">
          <a:xfrm>
            <a:off x="6752459" y="4305050"/>
            <a:ext cx="1242309" cy="301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MedGemma</a:t>
            </a:r>
          </a:p>
        </p:txBody>
      </p:sp>
      <p:pic>
        <p:nvPicPr>
          <p:cNvPr id="61" name="Picture 20" descr="OpenAI Whisper">
            <a:extLst>
              <a:ext uri="{FF2B5EF4-FFF2-40B4-BE49-F238E27FC236}">
                <a16:creationId xmlns:a16="http://schemas.microsoft.com/office/drawing/2014/main" id="{AA363EF2-4283-9219-75B8-9ADD99D04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34" y="4329909"/>
            <a:ext cx="248518" cy="2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7F81A1A4-98D6-942B-3C59-DBCB0A0C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033" y="4339336"/>
            <a:ext cx="248518" cy="24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3" name="Picture 3102">
            <a:extLst>
              <a:ext uri="{FF2B5EF4-FFF2-40B4-BE49-F238E27FC236}">
                <a16:creationId xmlns:a16="http://schemas.microsoft.com/office/drawing/2014/main" id="{352FE5E6-5B87-7806-92FC-7E390A7202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3950" y="4326970"/>
            <a:ext cx="255252" cy="279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179F7-4664-5771-8CA1-74A205B0A1BA}"/>
              </a:ext>
            </a:extLst>
          </p:cNvPr>
          <p:cNvSpPr/>
          <p:nvPr/>
        </p:nvSpPr>
        <p:spPr bwMode="ltGray">
          <a:xfrm>
            <a:off x="9259989" y="3556080"/>
            <a:ext cx="1242309" cy="301658"/>
          </a:xfrm>
          <a:prstGeom prst="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43988-4E53-3B61-C45C-C36D83A157E3}"/>
              </a:ext>
            </a:extLst>
          </p:cNvPr>
          <p:cNvSpPr/>
          <p:nvPr/>
        </p:nvSpPr>
        <p:spPr bwMode="ltGray">
          <a:xfrm>
            <a:off x="8994004" y="1139867"/>
            <a:ext cx="1774278" cy="25679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200" dirty="0">
                <a:solidFill>
                  <a:schemeClr val="tx1"/>
                </a:solidFill>
              </a:rPr>
              <a:t>4. Record &amp; Observe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778DC2-F0A3-643C-E3CE-D85C6AF657F5}"/>
              </a:ext>
            </a:extLst>
          </p:cNvPr>
          <p:cNvCxnSpPr>
            <a:cxnSpLocks/>
          </p:cNvCxnSpPr>
          <p:nvPr/>
        </p:nvCxnSpPr>
        <p:spPr>
          <a:xfrm>
            <a:off x="9451319" y="2010762"/>
            <a:ext cx="808005" cy="0"/>
          </a:xfrm>
          <a:prstGeom prst="straightConnector1">
            <a:avLst/>
          </a:prstGeom>
          <a:ln w="19050">
            <a:solidFill>
              <a:schemeClr val="accent5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40534E-7B94-A8F7-1EBA-26714E0B1D05}"/>
              </a:ext>
            </a:extLst>
          </p:cNvPr>
          <p:cNvCxnSpPr>
            <a:cxnSpLocks/>
          </p:cNvCxnSpPr>
          <p:nvPr/>
        </p:nvCxnSpPr>
        <p:spPr>
          <a:xfrm>
            <a:off x="9881143" y="2041117"/>
            <a:ext cx="0" cy="1423052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ED2359E0-8633-DA13-022D-A4B66593D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277" y="4766014"/>
            <a:ext cx="1213732" cy="31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esto logo landscape transparent PNG - StickPNG">
            <a:extLst>
              <a:ext uri="{FF2B5EF4-FFF2-40B4-BE49-F238E27FC236}">
                <a16:creationId xmlns:a16="http://schemas.microsoft.com/office/drawing/2014/main" id="{58ED28EE-BFEA-AF0C-5C44-D76C98059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531" y="5333034"/>
            <a:ext cx="1038357" cy="4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07FA8C-233B-DE4D-2C50-6252B7767C63}"/>
              </a:ext>
            </a:extLst>
          </p:cNvPr>
          <p:cNvCxnSpPr>
            <a:cxnSpLocks/>
          </p:cNvCxnSpPr>
          <p:nvPr/>
        </p:nvCxnSpPr>
        <p:spPr>
          <a:xfrm>
            <a:off x="1998482" y="3914300"/>
            <a:ext cx="0" cy="333134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13F40C-9511-DF24-5ECF-98F9AC9B40B5}"/>
              </a:ext>
            </a:extLst>
          </p:cNvPr>
          <p:cNvCxnSpPr>
            <a:cxnSpLocks/>
          </p:cNvCxnSpPr>
          <p:nvPr/>
        </p:nvCxnSpPr>
        <p:spPr>
          <a:xfrm>
            <a:off x="7365330" y="3914300"/>
            <a:ext cx="0" cy="333134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>
            <a:extLst>
              <a:ext uri="{FF2B5EF4-FFF2-40B4-BE49-F238E27FC236}">
                <a16:creationId xmlns:a16="http://schemas.microsoft.com/office/drawing/2014/main" id="{ECE0BA84-1CCC-3275-0E62-249E57A675D8}"/>
              </a:ext>
            </a:extLst>
          </p:cNvPr>
          <p:cNvSpPr/>
          <p:nvPr/>
        </p:nvSpPr>
        <p:spPr>
          <a:xfrm rot="5400000">
            <a:off x="4549763" y="3011488"/>
            <a:ext cx="252015" cy="2130279"/>
          </a:xfrm>
          <a:prstGeom prst="leftBrac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Z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3ACFBC65-BDAF-40C9-14E0-C0067960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182" y="5339530"/>
            <a:ext cx="557018" cy="28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a 24">
            <a:extLst>
              <a:ext uri="{FF2B5EF4-FFF2-40B4-BE49-F238E27FC236}">
                <a16:creationId xmlns:a16="http://schemas.microsoft.com/office/drawing/2014/main" id="{45EEED7A-7DB6-7EDA-FAAC-B458709E80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24672" y="5346490"/>
            <a:ext cx="288427" cy="36053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47C28B-B1F1-724D-1029-34952C02A66F}"/>
              </a:ext>
            </a:extLst>
          </p:cNvPr>
          <p:cNvCxnSpPr>
            <a:cxnSpLocks/>
          </p:cNvCxnSpPr>
          <p:nvPr/>
        </p:nvCxnSpPr>
        <p:spPr>
          <a:xfrm flipH="1">
            <a:off x="10576874" y="5538569"/>
            <a:ext cx="210784" cy="0"/>
          </a:xfrm>
          <a:prstGeom prst="line">
            <a:avLst/>
          </a:prstGeom>
          <a:ln w="19050">
            <a:solidFill>
              <a:srgbClr val="01A98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8EAF59-572A-0760-7D6D-A428AAD37EC6}"/>
              </a:ext>
            </a:extLst>
          </p:cNvPr>
          <p:cNvCxnSpPr>
            <a:cxnSpLocks/>
          </p:cNvCxnSpPr>
          <p:nvPr/>
        </p:nvCxnSpPr>
        <p:spPr>
          <a:xfrm>
            <a:off x="9881143" y="3942581"/>
            <a:ext cx="0" cy="692408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65BAAD-AD78-E157-643A-EBEA89DD486F}"/>
              </a:ext>
            </a:extLst>
          </p:cNvPr>
          <p:cNvCxnSpPr>
            <a:cxnSpLocks/>
          </p:cNvCxnSpPr>
          <p:nvPr/>
        </p:nvCxnSpPr>
        <p:spPr>
          <a:xfrm>
            <a:off x="5740910" y="4664918"/>
            <a:ext cx="0" cy="408878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EC71B7-B733-7F2C-AE3E-3D51EC7B04B5}"/>
              </a:ext>
            </a:extLst>
          </p:cNvPr>
          <p:cNvCxnSpPr>
            <a:cxnSpLocks/>
          </p:cNvCxnSpPr>
          <p:nvPr/>
        </p:nvCxnSpPr>
        <p:spPr>
          <a:xfrm>
            <a:off x="7355889" y="4737738"/>
            <a:ext cx="0" cy="336058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805A40-8B77-2AF7-F219-3B721DCF0120}"/>
              </a:ext>
            </a:extLst>
          </p:cNvPr>
          <p:cNvCxnSpPr>
            <a:cxnSpLocks/>
          </p:cNvCxnSpPr>
          <p:nvPr/>
        </p:nvCxnSpPr>
        <p:spPr>
          <a:xfrm>
            <a:off x="5740910" y="5083223"/>
            <a:ext cx="2960030" cy="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7C399C-E372-ACD5-DD8B-6A357AC4FA80}"/>
              </a:ext>
            </a:extLst>
          </p:cNvPr>
          <p:cNvCxnSpPr>
            <a:cxnSpLocks/>
          </p:cNvCxnSpPr>
          <p:nvPr/>
        </p:nvCxnSpPr>
        <p:spPr>
          <a:xfrm>
            <a:off x="8694495" y="5119325"/>
            <a:ext cx="0" cy="419244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01371F-1766-E15B-8F73-BA9CF78671F0}"/>
              </a:ext>
            </a:extLst>
          </p:cNvPr>
          <p:cNvCxnSpPr>
            <a:cxnSpLocks/>
          </p:cNvCxnSpPr>
          <p:nvPr/>
        </p:nvCxnSpPr>
        <p:spPr>
          <a:xfrm flipH="1">
            <a:off x="8700940" y="5538569"/>
            <a:ext cx="395926" cy="0"/>
          </a:xfrm>
          <a:prstGeom prst="line">
            <a:avLst/>
          </a:prstGeom>
          <a:ln w="19050">
            <a:solidFill>
              <a:schemeClr val="accent5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378385-7819-DE82-712B-CAAFA4B7C355}"/>
              </a:ext>
            </a:extLst>
          </p:cNvPr>
          <p:cNvSpPr txBox="1"/>
          <p:nvPr/>
        </p:nvSpPr>
        <p:spPr>
          <a:xfrm>
            <a:off x="6521312" y="4884654"/>
            <a:ext cx="1704602" cy="35086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GB" sz="1200" dirty="0"/>
              <a:t> diagnosis r</a:t>
            </a:r>
            <a:r>
              <a:rPr lang="en-CZ" sz="1200" dirty="0"/>
              <a:t>esults store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FC9EDE-B0F1-97E0-9605-86D2B7A8900B}"/>
              </a:ext>
            </a:extLst>
          </p:cNvPr>
          <p:cNvSpPr txBox="1"/>
          <p:nvPr/>
        </p:nvSpPr>
        <p:spPr>
          <a:xfrm>
            <a:off x="1407601" y="2483078"/>
            <a:ext cx="1192955" cy="32316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GB" sz="1000" i="1" dirty="0"/>
              <a:t>secure https request</a:t>
            </a:r>
            <a:endParaRPr lang="en-CZ" sz="1000" i="1" dirty="0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EA10F1-8632-305D-0EC3-C1974DE68FF3}"/>
              </a:ext>
            </a:extLst>
          </p:cNvPr>
          <p:cNvSpPr txBox="1"/>
          <p:nvPr/>
        </p:nvSpPr>
        <p:spPr>
          <a:xfrm>
            <a:off x="4081305" y="2483078"/>
            <a:ext cx="1192955" cy="32316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GB" sz="1000" i="1" dirty="0"/>
              <a:t>secure https request</a:t>
            </a:r>
            <a:endParaRPr lang="en-CZ" sz="1000" i="1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47104F-999F-218E-9FC9-1CFF90E5E247}"/>
              </a:ext>
            </a:extLst>
          </p:cNvPr>
          <p:cNvSpPr txBox="1"/>
          <p:nvPr/>
        </p:nvSpPr>
        <p:spPr>
          <a:xfrm>
            <a:off x="6784541" y="2483078"/>
            <a:ext cx="1192955" cy="32316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GB" sz="1000" i="1" dirty="0"/>
              <a:t>secure https request</a:t>
            </a:r>
            <a:endParaRPr lang="en-CZ" sz="1000" i="1" dirty="0" err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95F97-BCAA-EF2D-C544-0991F0A512D9}"/>
              </a:ext>
            </a:extLst>
          </p:cNvPr>
          <p:cNvSpPr txBox="1"/>
          <p:nvPr/>
        </p:nvSpPr>
        <p:spPr>
          <a:xfrm>
            <a:off x="9222203" y="2483078"/>
            <a:ext cx="1322798" cy="32316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GB" sz="1000" i="1" dirty="0"/>
              <a:t>hosted web application</a:t>
            </a:r>
            <a:endParaRPr lang="en-CZ" sz="1000" i="1" dirty="0" err="1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DA8117-1A4D-3368-D661-7141C1D18DDA}"/>
              </a:ext>
            </a:extLst>
          </p:cNvPr>
          <p:cNvCxnSpPr>
            <a:cxnSpLocks/>
          </p:cNvCxnSpPr>
          <p:nvPr/>
        </p:nvCxnSpPr>
        <p:spPr>
          <a:xfrm>
            <a:off x="9881143" y="5152814"/>
            <a:ext cx="0" cy="128075"/>
          </a:xfrm>
          <a:prstGeom prst="line">
            <a:avLst/>
          </a:prstGeom>
          <a:ln w="19050">
            <a:solidFill>
              <a:srgbClr val="01A98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C1EEE5-9A0F-BFE2-6269-494E8E8B7D69}"/>
              </a:ext>
            </a:extLst>
          </p:cNvPr>
          <p:cNvCxnSpPr>
            <a:cxnSpLocks/>
          </p:cNvCxnSpPr>
          <p:nvPr/>
        </p:nvCxnSpPr>
        <p:spPr>
          <a:xfrm>
            <a:off x="2020376" y="4076627"/>
            <a:ext cx="1316534" cy="0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488D258-160E-9700-D4A0-ECD453778666}"/>
              </a:ext>
            </a:extLst>
          </p:cNvPr>
          <p:cNvCxnSpPr>
            <a:cxnSpLocks/>
          </p:cNvCxnSpPr>
          <p:nvPr/>
        </p:nvCxnSpPr>
        <p:spPr>
          <a:xfrm>
            <a:off x="3336910" y="4087915"/>
            <a:ext cx="0" cy="128075"/>
          </a:xfrm>
          <a:prstGeom prst="line">
            <a:avLst/>
          </a:prstGeom>
          <a:ln w="190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5" name="Rectangle 5124">
            <a:extLst>
              <a:ext uri="{FF2B5EF4-FFF2-40B4-BE49-F238E27FC236}">
                <a16:creationId xmlns:a16="http://schemas.microsoft.com/office/drawing/2014/main" id="{5A6DD2D8-139C-08C2-0C0E-14AB770025E5}"/>
              </a:ext>
            </a:extLst>
          </p:cNvPr>
          <p:cNvSpPr/>
          <p:nvPr/>
        </p:nvSpPr>
        <p:spPr bwMode="ltGray">
          <a:xfrm>
            <a:off x="1377195" y="5001985"/>
            <a:ext cx="1242309" cy="301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     KServe</a:t>
            </a:r>
          </a:p>
        </p:txBody>
      </p:sp>
      <p:sp>
        <p:nvSpPr>
          <p:cNvPr id="5126" name="Rectangle 5125">
            <a:extLst>
              <a:ext uri="{FF2B5EF4-FFF2-40B4-BE49-F238E27FC236}">
                <a16:creationId xmlns:a16="http://schemas.microsoft.com/office/drawing/2014/main" id="{F15AA157-4290-447F-EEEB-6ACC580E003F}"/>
              </a:ext>
            </a:extLst>
          </p:cNvPr>
          <p:cNvSpPr/>
          <p:nvPr/>
        </p:nvSpPr>
        <p:spPr bwMode="ltGray">
          <a:xfrm>
            <a:off x="4092301" y="4990408"/>
            <a:ext cx="1242309" cy="301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     MLIS</a:t>
            </a:r>
          </a:p>
        </p:txBody>
      </p:sp>
      <p:pic>
        <p:nvPicPr>
          <p:cNvPr id="5127" name="Picture 4">
            <a:extLst>
              <a:ext uri="{FF2B5EF4-FFF2-40B4-BE49-F238E27FC236}">
                <a16:creationId xmlns:a16="http://schemas.microsoft.com/office/drawing/2014/main" id="{C4D5BD01-40D7-8BE0-CCE7-710BD147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3" y="5056250"/>
            <a:ext cx="395922" cy="16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16" descr="KServe · GitHub">
            <a:extLst>
              <a:ext uri="{FF2B5EF4-FFF2-40B4-BE49-F238E27FC236}">
                <a16:creationId xmlns:a16="http://schemas.microsoft.com/office/drawing/2014/main" id="{20A7C59E-FCC0-F45C-3059-FE3564E9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05" y="5022081"/>
            <a:ext cx="264186" cy="26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070DD3E5-8F78-FD9E-ABC3-84FAE0ED796F}"/>
              </a:ext>
            </a:extLst>
          </p:cNvPr>
          <p:cNvCxnSpPr>
            <a:cxnSpLocks/>
          </p:cNvCxnSpPr>
          <p:nvPr/>
        </p:nvCxnSpPr>
        <p:spPr>
          <a:xfrm>
            <a:off x="3823606" y="4680306"/>
            <a:ext cx="0" cy="147188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0" name="Straight Connector 5139">
            <a:extLst>
              <a:ext uri="{FF2B5EF4-FFF2-40B4-BE49-F238E27FC236}">
                <a16:creationId xmlns:a16="http://schemas.microsoft.com/office/drawing/2014/main" id="{23AAA3E3-0233-4F0E-9D95-001B3AB819FA}"/>
              </a:ext>
            </a:extLst>
          </p:cNvPr>
          <p:cNvCxnSpPr>
            <a:cxnSpLocks/>
          </p:cNvCxnSpPr>
          <p:nvPr/>
        </p:nvCxnSpPr>
        <p:spPr>
          <a:xfrm>
            <a:off x="5563978" y="4680306"/>
            <a:ext cx="0" cy="147188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1" name="Straight Connector 5140">
            <a:extLst>
              <a:ext uri="{FF2B5EF4-FFF2-40B4-BE49-F238E27FC236}">
                <a16:creationId xmlns:a16="http://schemas.microsoft.com/office/drawing/2014/main" id="{027C358D-26CC-8ED7-2B3F-C8F3DA65A749}"/>
              </a:ext>
            </a:extLst>
          </p:cNvPr>
          <p:cNvCxnSpPr>
            <a:cxnSpLocks/>
          </p:cNvCxnSpPr>
          <p:nvPr/>
        </p:nvCxnSpPr>
        <p:spPr>
          <a:xfrm>
            <a:off x="7009537" y="4680306"/>
            <a:ext cx="0" cy="147188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2" name="Straight Connector 5141">
            <a:extLst>
              <a:ext uri="{FF2B5EF4-FFF2-40B4-BE49-F238E27FC236}">
                <a16:creationId xmlns:a16="http://schemas.microsoft.com/office/drawing/2014/main" id="{2F395286-E409-A6A4-7AAE-10010272318D}"/>
              </a:ext>
            </a:extLst>
          </p:cNvPr>
          <p:cNvCxnSpPr>
            <a:cxnSpLocks/>
          </p:cNvCxnSpPr>
          <p:nvPr/>
        </p:nvCxnSpPr>
        <p:spPr>
          <a:xfrm>
            <a:off x="3823606" y="4827494"/>
            <a:ext cx="3201317" cy="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4" name="Straight Connector 5143">
            <a:extLst>
              <a:ext uri="{FF2B5EF4-FFF2-40B4-BE49-F238E27FC236}">
                <a16:creationId xmlns:a16="http://schemas.microsoft.com/office/drawing/2014/main" id="{BCF5902E-9D89-F440-F091-68EAFF1F3A94}"/>
              </a:ext>
            </a:extLst>
          </p:cNvPr>
          <p:cNvCxnSpPr>
            <a:cxnSpLocks/>
          </p:cNvCxnSpPr>
          <p:nvPr/>
        </p:nvCxnSpPr>
        <p:spPr>
          <a:xfrm>
            <a:off x="4750431" y="4843220"/>
            <a:ext cx="0" cy="147188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47" name="Picture 8" descr="huggingface/brand-assets at main">
            <a:extLst>
              <a:ext uri="{FF2B5EF4-FFF2-40B4-BE49-F238E27FC236}">
                <a16:creationId xmlns:a16="http://schemas.microsoft.com/office/drawing/2014/main" id="{7C04E7FA-E4C1-057B-52B6-991410D6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070" y="6248423"/>
            <a:ext cx="1488501" cy="39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8" name="Rectangle 5147">
            <a:extLst>
              <a:ext uri="{FF2B5EF4-FFF2-40B4-BE49-F238E27FC236}">
                <a16:creationId xmlns:a16="http://schemas.microsoft.com/office/drawing/2014/main" id="{A8DC4FD0-51A6-2E5E-120F-B32343512203}"/>
              </a:ext>
            </a:extLst>
          </p:cNvPr>
          <p:cNvSpPr/>
          <p:nvPr/>
        </p:nvSpPr>
        <p:spPr bwMode="ltGray">
          <a:xfrm>
            <a:off x="1377195" y="5611725"/>
            <a:ext cx="1242309" cy="30165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CZ" sz="1400" dirty="0">
                <a:solidFill>
                  <a:schemeClr val="tx1"/>
                </a:solidFill>
              </a:rPr>
              <a:t>           Jupyter</a:t>
            </a:r>
          </a:p>
        </p:txBody>
      </p:sp>
      <p:cxnSp>
        <p:nvCxnSpPr>
          <p:cNvPr id="5149" name="Straight Connector 5148">
            <a:extLst>
              <a:ext uri="{FF2B5EF4-FFF2-40B4-BE49-F238E27FC236}">
                <a16:creationId xmlns:a16="http://schemas.microsoft.com/office/drawing/2014/main" id="{7EA20655-9396-390E-0C83-1593E12A2121}"/>
              </a:ext>
            </a:extLst>
          </p:cNvPr>
          <p:cNvCxnSpPr>
            <a:cxnSpLocks/>
          </p:cNvCxnSpPr>
          <p:nvPr/>
        </p:nvCxnSpPr>
        <p:spPr>
          <a:xfrm>
            <a:off x="2010328" y="5337525"/>
            <a:ext cx="0" cy="241794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1" name="Straight Connector 5150">
            <a:extLst>
              <a:ext uri="{FF2B5EF4-FFF2-40B4-BE49-F238E27FC236}">
                <a16:creationId xmlns:a16="http://schemas.microsoft.com/office/drawing/2014/main" id="{817D73DC-040E-B1B5-E584-A1F793C183E0}"/>
              </a:ext>
            </a:extLst>
          </p:cNvPr>
          <p:cNvCxnSpPr>
            <a:cxnSpLocks/>
          </p:cNvCxnSpPr>
          <p:nvPr/>
        </p:nvCxnSpPr>
        <p:spPr>
          <a:xfrm>
            <a:off x="2010328" y="4680306"/>
            <a:ext cx="0" cy="241794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2" name="Picture 10">
            <a:extLst>
              <a:ext uri="{FF2B5EF4-FFF2-40B4-BE49-F238E27FC236}">
                <a16:creationId xmlns:a16="http://schemas.microsoft.com/office/drawing/2014/main" id="{6B677BFB-41C5-0058-691F-5C185A6B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78" y="5632506"/>
            <a:ext cx="224314" cy="26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53" name="Straight Connector 5152">
            <a:extLst>
              <a:ext uri="{FF2B5EF4-FFF2-40B4-BE49-F238E27FC236}">
                <a16:creationId xmlns:a16="http://schemas.microsoft.com/office/drawing/2014/main" id="{C74012B0-AC85-F94C-8F97-5F8983F69E01}"/>
              </a:ext>
            </a:extLst>
          </p:cNvPr>
          <p:cNvCxnSpPr>
            <a:cxnSpLocks/>
          </p:cNvCxnSpPr>
          <p:nvPr/>
        </p:nvCxnSpPr>
        <p:spPr>
          <a:xfrm>
            <a:off x="4750431" y="5336226"/>
            <a:ext cx="0" cy="688056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6" name="Straight Connector 5155">
            <a:extLst>
              <a:ext uri="{FF2B5EF4-FFF2-40B4-BE49-F238E27FC236}">
                <a16:creationId xmlns:a16="http://schemas.microsoft.com/office/drawing/2014/main" id="{2EC95F6A-9A3F-6A0D-BD1A-222405D16443}"/>
              </a:ext>
            </a:extLst>
          </p:cNvPr>
          <p:cNvCxnSpPr>
            <a:cxnSpLocks/>
          </p:cNvCxnSpPr>
          <p:nvPr/>
        </p:nvCxnSpPr>
        <p:spPr>
          <a:xfrm>
            <a:off x="3711388" y="6024282"/>
            <a:ext cx="1039043" cy="0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9" name="Straight Connector 5158">
            <a:extLst>
              <a:ext uri="{FF2B5EF4-FFF2-40B4-BE49-F238E27FC236}">
                <a16:creationId xmlns:a16="http://schemas.microsoft.com/office/drawing/2014/main" id="{0C3A9044-134A-AA36-332E-E822FE0650C9}"/>
              </a:ext>
            </a:extLst>
          </p:cNvPr>
          <p:cNvCxnSpPr>
            <a:cxnSpLocks/>
          </p:cNvCxnSpPr>
          <p:nvPr/>
        </p:nvCxnSpPr>
        <p:spPr>
          <a:xfrm>
            <a:off x="3716327" y="6024282"/>
            <a:ext cx="0" cy="224141"/>
          </a:xfrm>
          <a:prstGeom prst="line">
            <a:avLst/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6" name="Straight Connector 5165">
            <a:extLst>
              <a:ext uri="{FF2B5EF4-FFF2-40B4-BE49-F238E27FC236}">
                <a16:creationId xmlns:a16="http://schemas.microsoft.com/office/drawing/2014/main" id="{32923843-F890-D25B-A0CE-04BFEEF48174}"/>
              </a:ext>
            </a:extLst>
          </p:cNvPr>
          <p:cNvCxnSpPr>
            <a:cxnSpLocks/>
          </p:cNvCxnSpPr>
          <p:nvPr/>
        </p:nvCxnSpPr>
        <p:spPr>
          <a:xfrm>
            <a:off x="2020376" y="6024282"/>
            <a:ext cx="1039043" cy="0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7" name="Straight Connector 5166">
            <a:extLst>
              <a:ext uri="{FF2B5EF4-FFF2-40B4-BE49-F238E27FC236}">
                <a16:creationId xmlns:a16="http://schemas.microsoft.com/office/drawing/2014/main" id="{6A338107-E570-8248-B181-DDBEA767B328}"/>
              </a:ext>
            </a:extLst>
          </p:cNvPr>
          <p:cNvCxnSpPr>
            <a:cxnSpLocks/>
          </p:cNvCxnSpPr>
          <p:nvPr/>
        </p:nvCxnSpPr>
        <p:spPr>
          <a:xfrm>
            <a:off x="3054548" y="6024282"/>
            <a:ext cx="0" cy="224141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8" name="Straight Connector 5167">
            <a:extLst>
              <a:ext uri="{FF2B5EF4-FFF2-40B4-BE49-F238E27FC236}">
                <a16:creationId xmlns:a16="http://schemas.microsoft.com/office/drawing/2014/main" id="{FD7837BD-7C8A-4690-3274-FB4DE38043AA}"/>
              </a:ext>
            </a:extLst>
          </p:cNvPr>
          <p:cNvCxnSpPr>
            <a:cxnSpLocks/>
          </p:cNvCxnSpPr>
          <p:nvPr/>
        </p:nvCxnSpPr>
        <p:spPr>
          <a:xfrm>
            <a:off x="2026924" y="5950688"/>
            <a:ext cx="0" cy="73594"/>
          </a:xfrm>
          <a:prstGeom prst="line">
            <a:avLst/>
          </a:prstGeom>
          <a:ln w="1905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5" name="TextBox 5174">
            <a:extLst>
              <a:ext uri="{FF2B5EF4-FFF2-40B4-BE49-F238E27FC236}">
                <a16:creationId xmlns:a16="http://schemas.microsoft.com/office/drawing/2014/main" id="{24826A26-8E84-83BC-072B-ADDB67A51557}"/>
              </a:ext>
            </a:extLst>
          </p:cNvPr>
          <p:cNvSpPr txBox="1"/>
          <p:nvPr/>
        </p:nvSpPr>
        <p:spPr>
          <a:xfrm>
            <a:off x="5912619" y="5477167"/>
            <a:ext cx="2412840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CZ" dirty="0">
                <a:solidFill>
                  <a:schemeClr val="bg1"/>
                </a:solidFill>
              </a:rPr>
              <a:t>HPE PRIVATE CLOUD AI</a:t>
            </a:r>
          </a:p>
        </p:txBody>
      </p:sp>
      <p:pic>
        <p:nvPicPr>
          <p:cNvPr id="5177" name="Picture 5176">
            <a:extLst>
              <a:ext uri="{FF2B5EF4-FFF2-40B4-BE49-F238E27FC236}">
                <a16:creationId xmlns:a16="http://schemas.microsoft.com/office/drawing/2014/main" id="{30DF1F77-CD05-EFC0-1AB8-2D5A7535085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485" y="1749980"/>
            <a:ext cx="795594" cy="609856"/>
          </a:xfrm>
          <a:prstGeom prst="rect">
            <a:avLst/>
          </a:prstGeom>
        </p:spPr>
      </p:pic>
      <p:pic>
        <p:nvPicPr>
          <p:cNvPr id="5178" name="Picture 5177">
            <a:extLst>
              <a:ext uri="{FF2B5EF4-FFF2-40B4-BE49-F238E27FC236}">
                <a16:creationId xmlns:a16="http://schemas.microsoft.com/office/drawing/2014/main" id="{A03FFD4C-D8CD-1243-AAD3-1280FC9CC9E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841" y="1804553"/>
            <a:ext cx="404900" cy="401362"/>
          </a:xfrm>
          <a:prstGeom prst="rect">
            <a:avLst/>
          </a:prstGeom>
        </p:spPr>
      </p:pic>
      <p:sp>
        <p:nvSpPr>
          <p:cNvPr id="5181" name="Rectangle 5180">
            <a:extLst>
              <a:ext uri="{FF2B5EF4-FFF2-40B4-BE49-F238E27FC236}">
                <a16:creationId xmlns:a16="http://schemas.microsoft.com/office/drawing/2014/main" id="{EF1A128B-F436-A37F-09A7-EBAE30457F00}"/>
              </a:ext>
            </a:extLst>
          </p:cNvPr>
          <p:cNvSpPr/>
          <p:nvPr/>
        </p:nvSpPr>
        <p:spPr bwMode="ltGray">
          <a:xfrm>
            <a:off x="753963" y="3139978"/>
            <a:ext cx="10060710" cy="3091185"/>
          </a:xfrm>
          <a:prstGeom prst="rect">
            <a:avLst/>
          </a:prstGeom>
          <a:solidFill>
            <a:srgbClr val="01A982">
              <a:alpha val="33881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91440" bIns="91440" rtlCol="0" anchor="t"/>
          <a:lstStyle/>
          <a:p>
            <a:pPr algn="ctr"/>
            <a:endParaRPr lang="en-CZ" sz="1000" dirty="0">
              <a:solidFill>
                <a:schemeClr val="bg1"/>
              </a:solidFill>
            </a:endParaRPr>
          </a:p>
        </p:txBody>
      </p:sp>
      <p:sp>
        <p:nvSpPr>
          <p:cNvPr id="5182" name="TextBox 5181">
            <a:extLst>
              <a:ext uri="{FF2B5EF4-FFF2-40B4-BE49-F238E27FC236}">
                <a16:creationId xmlns:a16="http://schemas.microsoft.com/office/drawing/2014/main" id="{A7DB11BA-25BB-D666-9260-0322ADF95D22}"/>
              </a:ext>
            </a:extLst>
          </p:cNvPr>
          <p:cNvSpPr txBox="1"/>
          <p:nvPr/>
        </p:nvSpPr>
        <p:spPr>
          <a:xfrm>
            <a:off x="5827290" y="5619186"/>
            <a:ext cx="2151551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CZ" b="1" dirty="0">
                <a:solidFill>
                  <a:schemeClr val="bg1"/>
                </a:solidFill>
              </a:rPr>
              <a:t>HPE Private Cloud AI</a:t>
            </a:r>
          </a:p>
        </p:txBody>
      </p:sp>
    </p:spTree>
    <p:extLst>
      <p:ext uri="{BB962C8B-B14F-4D97-AF65-F5344CB8AC3E}">
        <p14:creationId xmlns:p14="http://schemas.microsoft.com/office/powerpoint/2010/main" val="95267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16" grpId="0" animBg="1"/>
      <p:bldP spid="15" grpId="0" animBg="1"/>
      <p:bldP spid="53" grpId="0"/>
      <p:bldP spid="56" grpId="0" animBg="1"/>
      <p:bldP spid="59" grpId="0" animBg="1"/>
      <p:bldP spid="3079" grpId="0"/>
      <p:bldP spid="3080" grpId="0" animBg="1"/>
      <p:bldP spid="3081" grpId="0" animBg="1"/>
      <p:bldP spid="3094" grpId="0"/>
      <p:bldP spid="3095" grpId="0" animBg="1"/>
      <p:bldP spid="3097" grpId="0" animBg="1"/>
      <p:bldP spid="3099" grpId="0" animBg="1"/>
      <p:bldP spid="6" grpId="0" animBg="1"/>
      <p:bldP spid="7" grpId="0"/>
      <p:bldP spid="21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5125" grpId="0" animBg="1"/>
      <p:bldP spid="5126" grpId="0" animBg="1"/>
      <p:bldP spid="5148" grpId="0" animBg="1"/>
      <p:bldP spid="5181" grpId="0" animBg="1"/>
      <p:bldP spid="5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E01CEC0A-754E-4C29-9093-6C5C4E8C7284}" vid="{C4F1D16E-1AE6-4310-A166-1D00B7EABDC5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131388</TotalTime>
  <Words>252</Words>
  <Application>Microsoft Macintosh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MetricHPE</vt:lpstr>
      <vt:lpstr>MetricHPE Black</vt:lpstr>
      <vt:lpstr>HPE_Standard_Metric_16x9_080117</vt:lpstr>
      <vt:lpstr>HEALTHCARE ai</vt:lpstr>
      <vt:lpstr>HeALTHCARE PROVIDER CHALLENGES</vt:lpstr>
      <vt:lpstr>Healthcare-AI overview</vt:lpstr>
      <vt:lpstr>HEALTHCARE-ai demonstration</vt:lpstr>
      <vt:lpstr>triage-ai powered by hpe private cloud ai - ARCHITECTURE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guidelines for PowerPoint presentations</dc:title>
  <dc:creator>Slipek, Jaroslaw</dc:creator>
  <cp:lastModifiedBy>McMahon, David</cp:lastModifiedBy>
  <cp:revision>206</cp:revision>
  <dcterms:created xsi:type="dcterms:W3CDTF">2020-02-24T09:38:32Z</dcterms:created>
  <dcterms:modified xsi:type="dcterms:W3CDTF">2025-08-05T08:27:21Z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</Properties>
</file>