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1" r:id="rId1"/>
  </p:sldMasterIdLst>
  <p:notesMasterIdLst>
    <p:notesMasterId r:id="rId55"/>
  </p:notesMasterIdLst>
  <p:sldIdLst>
    <p:sldId id="256" r:id="rId2"/>
    <p:sldId id="268" r:id="rId3"/>
    <p:sldId id="305" r:id="rId4"/>
    <p:sldId id="260" r:id="rId5"/>
    <p:sldId id="258" r:id="rId6"/>
    <p:sldId id="270" r:id="rId7"/>
    <p:sldId id="271" r:id="rId8"/>
    <p:sldId id="259" r:id="rId9"/>
    <p:sldId id="262" r:id="rId10"/>
    <p:sldId id="301" r:id="rId11"/>
    <p:sldId id="263" r:id="rId12"/>
    <p:sldId id="267" r:id="rId13"/>
    <p:sldId id="264" r:id="rId14"/>
    <p:sldId id="265" r:id="rId15"/>
    <p:sldId id="283" r:id="rId16"/>
    <p:sldId id="272" r:id="rId17"/>
    <p:sldId id="286" r:id="rId18"/>
    <p:sldId id="284" r:id="rId19"/>
    <p:sldId id="285" r:id="rId20"/>
    <p:sldId id="287" r:id="rId21"/>
    <p:sldId id="288" r:id="rId22"/>
    <p:sldId id="289" r:id="rId23"/>
    <p:sldId id="290" r:id="rId24"/>
    <p:sldId id="274" r:id="rId25"/>
    <p:sldId id="292" r:id="rId26"/>
    <p:sldId id="293" r:id="rId27"/>
    <p:sldId id="294" r:id="rId28"/>
    <p:sldId id="295" r:id="rId29"/>
    <p:sldId id="273" r:id="rId30"/>
    <p:sldId id="296" r:id="rId31"/>
    <p:sldId id="276" r:id="rId32"/>
    <p:sldId id="297" r:id="rId33"/>
    <p:sldId id="298" r:id="rId34"/>
    <p:sldId id="277" r:id="rId35"/>
    <p:sldId id="299" r:id="rId36"/>
    <p:sldId id="278" r:id="rId37"/>
    <p:sldId id="279" r:id="rId38"/>
    <p:sldId id="300" r:id="rId39"/>
    <p:sldId id="280" r:id="rId40"/>
    <p:sldId id="303" r:id="rId41"/>
    <p:sldId id="304" r:id="rId42"/>
    <p:sldId id="281" r:id="rId43"/>
    <p:sldId id="306" r:id="rId44"/>
    <p:sldId id="307" r:id="rId45"/>
    <p:sldId id="308" r:id="rId46"/>
    <p:sldId id="309" r:id="rId47"/>
    <p:sldId id="310" r:id="rId48"/>
    <p:sldId id="311" r:id="rId49"/>
    <p:sldId id="313" r:id="rId50"/>
    <p:sldId id="312" r:id="rId51"/>
    <p:sldId id="314" r:id="rId52"/>
    <p:sldId id="302" r:id="rId53"/>
    <p:sldId id="26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847B11-2ED0-45C1-892D-C0549D8672E0}" v="2" dt="2019-09-17T21:25:46.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81" d="100"/>
          <a:sy n="81" d="100"/>
        </p:scale>
        <p:origin x="749" y="62"/>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man, Dave" userId="S::dnewman@vertivco.com::c07fb059-3f3e-40a6-ab78-ab10e1a5e457" providerId="AD" clId="Web-{FB5A0B3A-C7E3-828B-CA4B-A44F023720FD}"/>
    <pc:docChg chg="modSld">
      <pc:chgData name="Newman, Dave" userId="S::dnewman@vertivco.com::c07fb059-3f3e-40a6-ab78-ab10e1a5e457" providerId="AD" clId="Web-{FB5A0B3A-C7E3-828B-CA4B-A44F023720FD}" dt="2019-09-09T17:08:25.973" v="14" actId="20577"/>
      <pc:docMkLst>
        <pc:docMk/>
      </pc:docMkLst>
      <pc:sldChg chg="modSp">
        <pc:chgData name="Newman, Dave" userId="S::dnewman@vertivco.com::c07fb059-3f3e-40a6-ab78-ab10e1a5e457" providerId="AD" clId="Web-{FB5A0B3A-C7E3-828B-CA4B-A44F023720FD}" dt="2019-09-09T17:08:25.973" v="13" actId="20577"/>
        <pc:sldMkLst>
          <pc:docMk/>
          <pc:sldMk cId="3151202059" sldId="259"/>
        </pc:sldMkLst>
        <pc:spChg chg="mod">
          <ac:chgData name="Newman, Dave" userId="S::dnewman@vertivco.com::c07fb059-3f3e-40a6-ab78-ab10e1a5e457" providerId="AD" clId="Web-{FB5A0B3A-C7E3-828B-CA4B-A44F023720FD}" dt="2019-09-09T17:08:25.973" v="13" actId="20577"/>
          <ac:spMkLst>
            <pc:docMk/>
            <pc:sldMk cId="3151202059" sldId="259"/>
            <ac:spMk id="3" creationId="{5357CCAA-A636-4FAA-97E1-1604EE20BB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99BD3-599B-4C3D-BADB-F0A9A3674E9F}" type="datetimeFigureOut">
              <a:rPr lang="en-US" smtClean="0"/>
              <a:t>9/25/2019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3733F-12EE-40A1-99ED-8E7DACB96FC2}" type="slidenum">
              <a:rPr lang="en-US" smtClean="0"/>
              <a:t>‹#›</a:t>
            </a:fld>
            <a:endParaRPr lang="en-US"/>
          </a:p>
        </p:txBody>
      </p:sp>
    </p:spTree>
    <p:extLst>
      <p:ext uri="{BB962C8B-B14F-4D97-AF65-F5344CB8AC3E}">
        <p14:creationId xmlns:p14="http://schemas.microsoft.com/office/powerpoint/2010/main" val="408176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33733F-12EE-40A1-99ED-8E7DACB96FC2}" type="slidenum">
              <a:rPr lang="en-US" smtClean="0"/>
              <a:t>9</a:t>
            </a:fld>
            <a:endParaRPr lang="en-US"/>
          </a:p>
        </p:txBody>
      </p:sp>
    </p:spTree>
    <p:extLst>
      <p:ext uri="{BB962C8B-B14F-4D97-AF65-F5344CB8AC3E}">
        <p14:creationId xmlns:p14="http://schemas.microsoft.com/office/powerpoint/2010/main" val="230262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33733F-12EE-40A1-99ED-8E7DACB96FC2}" type="slidenum">
              <a:rPr lang="en-US" smtClean="0"/>
              <a:t>10</a:t>
            </a:fld>
            <a:endParaRPr lang="en-US"/>
          </a:p>
        </p:txBody>
      </p:sp>
    </p:spTree>
    <p:extLst>
      <p:ext uri="{BB962C8B-B14F-4D97-AF65-F5344CB8AC3E}">
        <p14:creationId xmlns:p14="http://schemas.microsoft.com/office/powerpoint/2010/main" val="105951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 / presenter Ken Hill (</a:t>
            </a:r>
            <a:r>
              <a:rPr lang="en-US" dirty="0" err="1"/>
              <a:t>flipthetrain</a:t>
            </a:r>
            <a:r>
              <a:rPr lang="en-US" dirty="0"/>
              <a:t>), 2019 Nebraska.Code()</a:t>
            </a:r>
          </a:p>
        </p:txBody>
      </p:sp>
      <p:sp>
        <p:nvSpPr>
          <p:cNvPr id="4" name="Slide Number Placeholder 3"/>
          <p:cNvSpPr>
            <a:spLocks noGrp="1"/>
          </p:cNvSpPr>
          <p:nvPr>
            <p:ph type="sldNum" sz="quarter" idx="5"/>
          </p:nvPr>
        </p:nvSpPr>
        <p:spPr/>
        <p:txBody>
          <a:bodyPr/>
          <a:lstStyle/>
          <a:p>
            <a:fld id="{F433733F-12EE-40A1-99ED-8E7DACB96FC2}" type="slidenum">
              <a:rPr lang="en-US" smtClean="0"/>
              <a:t>33</a:t>
            </a:fld>
            <a:endParaRPr lang="en-US"/>
          </a:p>
        </p:txBody>
      </p:sp>
    </p:spTree>
    <p:extLst>
      <p:ext uri="{BB962C8B-B14F-4D97-AF65-F5344CB8AC3E}">
        <p14:creationId xmlns:p14="http://schemas.microsoft.com/office/powerpoint/2010/main" val="151929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721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37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3257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1196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833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2260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388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337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411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294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55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64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411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048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9/25/2019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1853993"/>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81C-0EF9-4FA0-8DA5-D00D7911660F}"/>
              </a:ext>
            </a:extLst>
          </p:cNvPr>
          <p:cNvSpPr>
            <a:spLocks noGrp="1"/>
          </p:cNvSpPr>
          <p:nvPr>
            <p:ph type="ctrTitle"/>
          </p:nvPr>
        </p:nvSpPr>
        <p:spPr>
          <a:xfrm>
            <a:off x="1524000" y="2197915"/>
            <a:ext cx="9144000" cy="1312047"/>
          </a:xfrm>
        </p:spPr>
        <p:txBody>
          <a:bodyPr>
            <a:normAutofit/>
          </a:bodyPr>
          <a:lstStyle/>
          <a:p>
            <a:r>
              <a:rPr lang="en-US" dirty="0"/>
              <a:t>Writing Maintainable Code</a:t>
            </a:r>
          </a:p>
        </p:txBody>
      </p:sp>
      <p:sp>
        <p:nvSpPr>
          <p:cNvPr id="3" name="Subtitle 2">
            <a:extLst>
              <a:ext uri="{FF2B5EF4-FFF2-40B4-BE49-F238E27FC236}">
                <a16:creationId xmlns:a16="http://schemas.microsoft.com/office/drawing/2014/main" id="{1B276679-C859-4705-943B-5E863554751F}"/>
              </a:ext>
            </a:extLst>
          </p:cNvPr>
          <p:cNvSpPr>
            <a:spLocks noGrp="1"/>
          </p:cNvSpPr>
          <p:nvPr>
            <p:ph type="subTitle" idx="1"/>
          </p:nvPr>
        </p:nvSpPr>
        <p:spPr>
          <a:xfrm>
            <a:off x="1524000" y="3695944"/>
            <a:ext cx="9144000" cy="1389749"/>
          </a:xfrm>
        </p:spPr>
        <p:txBody>
          <a:bodyPr>
            <a:normAutofit/>
          </a:bodyPr>
          <a:lstStyle/>
          <a:p>
            <a:r>
              <a:rPr lang="en-US" sz="3600" dirty="0"/>
              <a:t>A Crash Course</a:t>
            </a:r>
          </a:p>
          <a:p>
            <a:endParaRPr lang="en-US" sz="2000" dirty="0"/>
          </a:p>
          <a:p>
            <a:r>
              <a:rPr lang="en-US" sz="2000" dirty="0"/>
              <a:t>Guidelines for making your (future) life easier</a:t>
            </a:r>
          </a:p>
        </p:txBody>
      </p:sp>
    </p:spTree>
    <p:extLst>
      <p:ext uri="{BB962C8B-B14F-4D97-AF65-F5344CB8AC3E}">
        <p14:creationId xmlns:p14="http://schemas.microsoft.com/office/powerpoint/2010/main" val="386243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994D-C748-4974-8EBA-F5E7F0BBF73B}"/>
              </a:ext>
            </a:extLst>
          </p:cNvPr>
          <p:cNvSpPr>
            <a:spLocks noGrp="1"/>
          </p:cNvSpPr>
          <p:nvPr>
            <p:ph type="title"/>
          </p:nvPr>
        </p:nvSpPr>
        <p:spPr/>
        <p:txBody>
          <a:bodyPr/>
          <a:lstStyle/>
          <a:p>
            <a:pPr algn="ctr"/>
            <a:r>
              <a:rPr lang="en-US" dirty="0"/>
              <a:t>Software Improvement Group (SIG)</a:t>
            </a:r>
            <a:br>
              <a:rPr lang="en-US" dirty="0"/>
            </a:br>
            <a:endParaRPr lang="en-US" dirty="0"/>
          </a:p>
        </p:txBody>
      </p:sp>
      <p:sp>
        <p:nvSpPr>
          <p:cNvPr id="3" name="Content Placeholder 2">
            <a:extLst>
              <a:ext uri="{FF2B5EF4-FFF2-40B4-BE49-F238E27FC236}">
                <a16:creationId xmlns:a16="http://schemas.microsoft.com/office/drawing/2014/main" id="{1D6F5EE7-2795-4F49-99A0-00FF323C79D5}"/>
              </a:ext>
            </a:extLst>
          </p:cNvPr>
          <p:cNvSpPr>
            <a:spLocks noGrp="1"/>
          </p:cNvSpPr>
          <p:nvPr>
            <p:ph sz="quarter" idx="13"/>
          </p:nvPr>
        </p:nvSpPr>
        <p:spPr>
          <a:xfrm>
            <a:off x="913774" y="1624614"/>
            <a:ext cx="10363826" cy="4166585"/>
          </a:xfrm>
        </p:spPr>
        <p:txBody>
          <a:bodyPr>
            <a:normAutofit lnSpcReduction="10000"/>
          </a:bodyPr>
          <a:lstStyle/>
          <a:p>
            <a:r>
              <a:rPr lang="en-US" dirty="0"/>
              <a:t>The first 8 guidelines are measurable code quality metrics derived from the </a:t>
            </a:r>
            <a:r>
              <a:rPr lang="en-US" b="1" i="1" dirty="0"/>
              <a:t>SIG/TUViT1 Evaluation Criteria for Trusted Product Maintainability</a:t>
            </a:r>
          </a:p>
          <a:p>
            <a:r>
              <a:rPr lang="en-US" dirty="0"/>
              <a:t>The remaining 2 are process guidelines (regarding clean code and automation) considered to be the most critical and under the software developer’s direct control</a:t>
            </a:r>
          </a:p>
          <a:p>
            <a:r>
              <a:rPr lang="en-US" dirty="0"/>
              <a:t>SIG is a software management consulting company that has been measuring software quality and advising about it since 2000</a:t>
            </a:r>
          </a:p>
          <a:p>
            <a:r>
              <a:rPr lang="en-US" dirty="0"/>
              <a:t>As of 2015, SIG has analyzed 7.1 billion lines of code, and 72.7 million new lines of code are uploaded to SIG weekly</a:t>
            </a:r>
          </a:p>
          <a:p>
            <a:endParaRPr lang="en-US" dirty="0"/>
          </a:p>
        </p:txBody>
      </p:sp>
    </p:spTree>
    <p:extLst>
      <p:ext uri="{BB962C8B-B14F-4D97-AF65-F5344CB8AC3E}">
        <p14:creationId xmlns:p14="http://schemas.microsoft.com/office/powerpoint/2010/main" val="308852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55F8-9BE1-4600-A613-51954414A6EC}"/>
              </a:ext>
            </a:extLst>
          </p:cNvPr>
          <p:cNvSpPr>
            <a:spLocks noGrp="1"/>
          </p:cNvSpPr>
          <p:nvPr>
            <p:ph type="title"/>
          </p:nvPr>
        </p:nvSpPr>
        <p:spPr/>
        <p:txBody>
          <a:bodyPr/>
          <a:lstStyle/>
          <a:p>
            <a:pPr algn="ctr"/>
            <a:r>
              <a:rPr lang="en-US" i="1" dirty="0"/>
              <a:t>Write Short Units of Code</a:t>
            </a:r>
          </a:p>
        </p:txBody>
      </p:sp>
      <p:sp>
        <p:nvSpPr>
          <p:cNvPr id="3" name="Content Placeholder 2">
            <a:extLst>
              <a:ext uri="{FF2B5EF4-FFF2-40B4-BE49-F238E27FC236}">
                <a16:creationId xmlns:a16="http://schemas.microsoft.com/office/drawing/2014/main" id="{CE164445-B72C-4D9D-8351-BB3146797E36}"/>
              </a:ext>
            </a:extLst>
          </p:cNvPr>
          <p:cNvSpPr>
            <a:spLocks noGrp="1"/>
          </p:cNvSpPr>
          <p:nvPr>
            <p:ph sz="quarter" idx="13"/>
          </p:nvPr>
        </p:nvSpPr>
        <p:spPr>
          <a:xfrm>
            <a:off x="913774" y="1921080"/>
            <a:ext cx="10363826" cy="3870120"/>
          </a:xfrm>
        </p:spPr>
        <p:txBody>
          <a:bodyPr/>
          <a:lstStyle/>
          <a:p>
            <a:r>
              <a:rPr lang="en-US" dirty="0"/>
              <a:t>Limit the length of code units (methods/functions) to 15 lines of code</a:t>
            </a:r>
          </a:p>
          <a:p>
            <a:pPr lvl="1"/>
            <a:r>
              <a:rPr lang="en-US" dirty="0"/>
              <a:t>Every line that is not empty and does not contain only a comment counts as a line of code</a:t>
            </a:r>
          </a:p>
          <a:p>
            <a:pPr lvl="2"/>
            <a:r>
              <a:rPr lang="en-US" sz="2400" dirty="0"/>
              <a:t>Some authors start at the line containing the first opening brace</a:t>
            </a:r>
          </a:p>
          <a:p>
            <a:pPr lvl="2"/>
            <a:r>
              <a:rPr lang="en-US" sz="2400" dirty="0"/>
              <a:t>Personally, I use separate lines for the opening and closing braces. To me, this hardly counts as a line of code – so I willfully violate this guideline all the time</a:t>
            </a:r>
          </a:p>
          <a:p>
            <a:pPr lvl="2"/>
            <a:r>
              <a:rPr lang="en-US" sz="2400" dirty="0"/>
              <a:t>This also applies to function calls – you can count the opening and closing braces or not</a:t>
            </a:r>
          </a:p>
        </p:txBody>
      </p:sp>
    </p:spTree>
    <p:extLst>
      <p:ext uri="{BB962C8B-B14F-4D97-AF65-F5344CB8AC3E}">
        <p14:creationId xmlns:p14="http://schemas.microsoft.com/office/powerpoint/2010/main" val="325473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EBF1-7DB1-4316-AA34-7C101614C36E}"/>
              </a:ext>
            </a:extLst>
          </p:cNvPr>
          <p:cNvSpPr>
            <a:spLocks noGrp="1"/>
          </p:cNvSpPr>
          <p:nvPr>
            <p:ph type="title"/>
          </p:nvPr>
        </p:nvSpPr>
        <p:spPr/>
        <p:txBody>
          <a:bodyPr>
            <a:normAutofit/>
          </a:bodyPr>
          <a:lstStyle/>
          <a:p>
            <a:pPr algn="ctr"/>
            <a:r>
              <a:rPr lang="en-US" sz="2800" i="1" dirty="0"/>
              <a:t>Minimum thresholds for a 4-star unit size rating </a:t>
            </a:r>
            <a:br>
              <a:rPr lang="en-US" sz="2800" i="1" dirty="0"/>
            </a:br>
            <a:r>
              <a:rPr lang="en-US" sz="2800" i="1" dirty="0"/>
              <a:t>(2015 version of the SIG/</a:t>
            </a:r>
            <a:r>
              <a:rPr lang="en-US" sz="2800" i="1" dirty="0" err="1"/>
              <a:t>TUViT</a:t>
            </a:r>
            <a:r>
              <a:rPr lang="en-US" sz="2800" i="1" dirty="0"/>
              <a:t> Evaluation Criteria)</a:t>
            </a:r>
          </a:p>
        </p:txBody>
      </p:sp>
      <p:sp>
        <p:nvSpPr>
          <p:cNvPr id="5" name="Text Placeholder 4">
            <a:extLst>
              <a:ext uri="{FF2B5EF4-FFF2-40B4-BE49-F238E27FC236}">
                <a16:creationId xmlns:a16="http://schemas.microsoft.com/office/drawing/2014/main" id="{DA2D3FD3-5901-4197-B260-110FE267F0B1}"/>
              </a:ext>
            </a:extLst>
          </p:cNvPr>
          <p:cNvSpPr>
            <a:spLocks noGrp="1"/>
          </p:cNvSpPr>
          <p:nvPr>
            <p:ph type="body" idx="1"/>
          </p:nvPr>
        </p:nvSpPr>
        <p:spPr>
          <a:xfrm>
            <a:off x="839788" y="1681163"/>
            <a:ext cx="5157787" cy="1325562"/>
          </a:xfrm>
        </p:spPr>
        <p:txBody>
          <a:bodyPr anchor="b"/>
          <a:lstStyle/>
          <a:p>
            <a:r>
              <a:rPr lang="en-US" dirty="0"/>
              <a:t>Lines of code in methods with …</a:t>
            </a:r>
          </a:p>
          <a:p>
            <a:endParaRPr lang="en-US" dirty="0"/>
          </a:p>
        </p:txBody>
      </p:sp>
      <p:sp>
        <p:nvSpPr>
          <p:cNvPr id="3" name="Content Placeholder 2">
            <a:extLst>
              <a:ext uri="{FF2B5EF4-FFF2-40B4-BE49-F238E27FC236}">
                <a16:creationId xmlns:a16="http://schemas.microsoft.com/office/drawing/2014/main" id="{0C690BAF-B02C-4A6B-8C9D-922D61F647E2}"/>
              </a:ext>
            </a:extLst>
          </p:cNvPr>
          <p:cNvSpPr>
            <a:spLocks noGrp="1"/>
          </p:cNvSpPr>
          <p:nvPr>
            <p:ph sz="half" idx="2"/>
          </p:nvPr>
        </p:nvSpPr>
        <p:spPr>
          <a:xfrm>
            <a:off x="839788" y="2823099"/>
            <a:ext cx="5157787" cy="3366564"/>
          </a:xfrm>
        </p:spPr>
        <p:txBody>
          <a:bodyPr>
            <a:normAutofit/>
          </a:bodyPr>
          <a:lstStyle/>
          <a:p>
            <a:pPr marL="0" indent="0">
              <a:buNone/>
            </a:pPr>
            <a:endParaRPr lang="en-US" dirty="0"/>
          </a:p>
          <a:p>
            <a:pPr marL="0" indent="0">
              <a:buNone/>
            </a:pPr>
            <a:r>
              <a:rPr lang="en-US" dirty="0"/>
              <a:t>… more than 60 lines of code</a:t>
            </a:r>
          </a:p>
          <a:p>
            <a:pPr marL="0" indent="0">
              <a:buNone/>
            </a:pPr>
            <a:r>
              <a:rPr lang="en-US" dirty="0"/>
              <a:t>… more than 30 lines of code</a:t>
            </a:r>
          </a:p>
          <a:p>
            <a:pPr marL="0" indent="0">
              <a:buNone/>
            </a:pPr>
            <a:r>
              <a:rPr lang="en-US" dirty="0"/>
              <a:t>… more than 15 lines of code</a:t>
            </a:r>
          </a:p>
          <a:p>
            <a:pPr marL="0" indent="0">
              <a:buNone/>
            </a:pPr>
            <a:r>
              <a:rPr lang="en-US" dirty="0"/>
              <a:t>… at most 15 lines of code</a:t>
            </a:r>
          </a:p>
        </p:txBody>
      </p:sp>
      <p:sp>
        <p:nvSpPr>
          <p:cNvPr id="6" name="Text Placeholder 5">
            <a:extLst>
              <a:ext uri="{FF2B5EF4-FFF2-40B4-BE49-F238E27FC236}">
                <a16:creationId xmlns:a16="http://schemas.microsoft.com/office/drawing/2014/main" id="{1185E59E-C2F0-4E1D-BD75-0CFCD5FCBA5A}"/>
              </a:ext>
            </a:extLst>
          </p:cNvPr>
          <p:cNvSpPr>
            <a:spLocks noGrp="1"/>
          </p:cNvSpPr>
          <p:nvPr>
            <p:ph type="body" sz="quarter" idx="3"/>
          </p:nvPr>
        </p:nvSpPr>
        <p:spPr>
          <a:xfrm>
            <a:off x="6346825" y="1690688"/>
            <a:ext cx="5183188" cy="1325562"/>
          </a:xfrm>
        </p:spPr>
        <p:txBody>
          <a:bodyPr anchor="ctr"/>
          <a:lstStyle/>
          <a:p>
            <a:r>
              <a:rPr lang="en-US" dirty="0"/>
              <a:t>Percentage allowed for 4 stars for unit size</a:t>
            </a:r>
          </a:p>
        </p:txBody>
      </p:sp>
      <p:sp>
        <p:nvSpPr>
          <p:cNvPr id="4" name="Content Placeholder 3">
            <a:extLst>
              <a:ext uri="{FF2B5EF4-FFF2-40B4-BE49-F238E27FC236}">
                <a16:creationId xmlns:a16="http://schemas.microsoft.com/office/drawing/2014/main" id="{65C7613A-F59F-49EC-A7BC-1FE3875B44BB}"/>
              </a:ext>
            </a:extLst>
          </p:cNvPr>
          <p:cNvSpPr>
            <a:spLocks noGrp="1"/>
          </p:cNvSpPr>
          <p:nvPr>
            <p:ph sz="quarter" idx="4"/>
          </p:nvPr>
        </p:nvSpPr>
        <p:spPr>
          <a:xfrm>
            <a:off x="6172200" y="2823097"/>
            <a:ext cx="5183188" cy="3366565"/>
          </a:xfrm>
        </p:spPr>
        <p:txBody>
          <a:bodyPr>
            <a:normAutofit/>
          </a:bodyPr>
          <a:lstStyle/>
          <a:p>
            <a:pPr marL="0" indent="0">
              <a:buNone/>
            </a:pPr>
            <a:endParaRPr lang="en-US" dirty="0"/>
          </a:p>
          <a:p>
            <a:pPr marL="0" indent="0">
              <a:buNone/>
            </a:pPr>
            <a:r>
              <a:rPr lang="en-US" dirty="0"/>
              <a:t>At most 6.9%</a:t>
            </a:r>
          </a:p>
          <a:p>
            <a:pPr marL="0" indent="0">
              <a:buNone/>
            </a:pPr>
            <a:r>
              <a:rPr lang="en-US" dirty="0"/>
              <a:t>At most 22.3%</a:t>
            </a:r>
          </a:p>
          <a:p>
            <a:pPr marL="0" indent="0">
              <a:buNone/>
            </a:pPr>
            <a:r>
              <a:rPr lang="en-US" dirty="0"/>
              <a:t>At most 43.7%</a:t>
            </a:r>
          </a:p>
          <a:p>
            <a:pPr marL="0" indent="0">
              <a:buNone/>
            </a:pPr>
            <a:r>
              <a:rPr lang="en-US" dirty="0"/>
              <a:t>At least 56.3%</a:t>
            </a:r>
          </a:p>
        </p:txBody>
      </p:sp>
    </p:spTree>
    <p:extLst>
      <p:ext uri="{BB962C8B-B14F-4D97-AF65-F5344CB8AC3E}">
        <p14:creationId xmlns:p14="http://schemas.microsoft.com/office/powerpoint/2010/main" val="4192789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7B54-CD81-4B08-8E03-3B263F44FDE5}"/>
              </a:ext>
            </a:extLst>
          </p:cNvPr>
          <p:cNvSpPr>
            <a:spLocks noGrp="1"/>
          </p:cNvSpPr>
          <p:nvPr>
            <p:ph type="title"/>
          </p:nvPr>
        </p:nvSpPr>
        <p:spPr/>
        <p:txBody>
          <a:bodyPr/>
          <a:lstStyle/>
          <a:p>
            <a:r>
              <a:rPr lang="en-US" dirty="0"/>
              <a:t>Why so short?</a:t>
            </a:r>
          </a:p>
        </p:txBody>
      </p:sp>
      <p:sp>
        <p:nvSpPr>
          <p:cNvPr id="3" name="Content Placeholder 2">
            <a:extLst>
              <a:ext uri="{FF2B5EF4-FFF2-40B4-BE49-F238E27FC236}">
                <a16:creationId xmlns:a16="http://schemas.microsoft.com/office/drawing/2014/main" id="{DF0CFFBB-A873-4F0F-9B3B-6FE2BD55A0EC}"/>
              </a:ext>
            </a:extLst>
          </p:cNvPr>
          <p:cNvSpPr>
            <a:spLocks noGrp="1"/>
          </p:cNvSpPr>
          <p:nvPr>
            <p:ph sz="quarter" idx="13"/>
          </p:nvPr>
        </p:nvSpPr>
        <p:spPr/>
        <p:txBody>
          <a:bodyPr/>
          <a:lstStyle/>
          <a:p>
            <a:r>
              <a:rPr lang="en-US" dirty="0"/>
              <a:t>Short units are easy to test</a:t>
            </a:r>
          </a:p>
          <a:p>
            <a:r>
              <a:rPr lang="en-US" dirty="0"/>
              <a:t>Short units are easy to analyze and understand</a:t>
            </a:r>
          </a:p>
          <a:p>
            <a:r>
              <a:rPr lang="en-US" dirty="0"/>
              <a:t>Short units are easy(</a:t>
            </a:r>
            <a:r>
              <a:rPr lang="en-US" dirty="0" err="1"/>
              <a:t>er</a:t>
            </a:r>
            <a:r>
              <a:rPr lang="en-US" dirty="0"/>
              <a:t>) to reuse</a:t>
            </a:r>
          </a:p>
          <a:p>
            <a:endParaRPr lang="en-US" dirty="0"/>
          </a:p>
        </p:txBody>
      </p:sp>
    </p:spTree>
    <p:extLst>
      <p:ext uri="{BB962C8B-B14F-4D97-AF65-F5344CB8AC3E}">
        <p14:creationId xmlns:p14="http://schemas.microsoft.com/office/powerpoint/2010/main" val="5153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46C1-FBD8-4596-8E28-87D05CA23911}"/>
              </a:ext>
            </a:extLst>
          </p:cNvPr>
          <p:cNvSpPr>
            <a:spLocks noGrp="1"/>
          </p:cNvSpPr>
          <p:nvPr>
            <p:ph type="title"/>
          </p:nvPr>
        </p:nvSpPr>
        <p:spPr/>
        <p:txBody>
          <a:bodyPr/>
          <a:lstStyle/>
          <a:p>
            <a:pPr algn="ctr"/>
            <a:r>
              <a:rPr lang="en-US" i="1" dirty="0"/>
              <a:t>Write Simple Units of Code</a:t>
            </a:r>
            <a:br>
              <a:rPr lang="en-US" i="1" dirty="0"/>
            </a:br>
            <a:r>
              <a:rPr lang="en-US" sz="3600" i="1" dirty="0"/>
              <a:t>(Manage Complexity)</a:t>
            </a:r>
          </a:p>
        </p:txBody>
      </p:sp>
      <p:sp>
        <p:nvSpPr>
          <p:cNvPr id="3" name="Content Placeholder 2">
            <a:extLst>
              <a:ext uri="{FF2B5EF4-FFF2-40B4-BE49-F238E27FC236}">
                <a16:creationId xmlns:a16="http://schemas.microsoft.com/office/drawing/2014/main" id="{E83A5A2B-83F2-47BC-AE85-55FB72DBE3E4}"/>
              </a:ext>
            </a:extLst>
          </p:cNvPr>
          <p:cNvSpPr>
            <a:spLocks noGrp="1"/>
          </p:cNvSpPr>
          <p:nvPr>
            <p:ph sz="quarter" idx="13"/>
          </p:nvPr>
        </p:nvSpPr>
        <p:spPr/>
        <p:txBody>
          <a:bodyPr/>
          <a:lstStyle/>
          <a:p>
            <a:r>
              <a:rPr lang="en-US" dirty="0"/>
              <a:t>To manage complexity, you have to be able to measure it</a:t>
            </a:r>
          </a:p>
          <a:p>
            <a:r>
              <a:rPr lang="en-US" dirty="0"/>
              <a:t>There are four key software structural complexity metrics:</a:t>
            </a:r>
          </a:p>
          <a:p>
            <a:endParaRPr lang="en-US" dirty="0"/>
          </a:p>
          <a:p>
            <a:pPr lvl="1"/>
            <a:r>
              <a:rPr lang="en-US" sz="2800" dirty="0"/>
              <a:t>Cyclomatic complexity</a:t>
            </a:r>
          </a:p>
          <a:p>
            <a:pPr lvl="1"/>
            <a:r>
              <a:rPr lang="en-US" sz="2800" dirty="0"/>
              <a:t>Depth of decision nesting</a:t>
            </a:r>
          </a:p>
          <a:p>
            <a:pPr lvl="1"/>
            <a:r>
              <a:rPr lang="en-US" sz="2800" dirty="0"/>
              <a:t>Number of parameters / size of interface</a:t>
            </a:r>
          </a:p>
          <a:p>
            <a:pPr lvl="1"/>
            <a:r>
              <a:rPr lang="en-US" sz="2800" dirty="0"/>
              <a:t>Fan out</a:t>
            </a:r>
          </a:p>
          <a:p>
            <a:pPr marL="0" indent="0">
              <a:buNone/>
            </a:pPr>
            <a:endParaRPr lang="en-US" sz="3200" dirty="0"/>
          </a:p>
        </p:txBody>
      </p:sp>
    </p:spTree>
    <p:extLst>
      <p:ext uri="{BB962C8B-B14F-4D97-AF65-F5344CB8AC3E}">
        <p14:creationId xmlns:p14="http://schemas.microsoft.com/office/powerpoint/2010/main" val="292647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9D69-69AA-4FC5-AB6A-DDEFD2672212}"/>
              </a:ext>
            </a:extLst>
          </p:cNvPr>
          <p:cNvSpPr>
            <a:spLocks noGrp="1"/>
          </p:cNvSpPr>
          <p:nvPr>
            <p:ph type="title"/>
          </p:nvPr>
        </p:nvSpPr>
        <p:spPr/>
        <p:txBody>
          <a:bodyPr/>
          <a:lstStyle/>
          <a:p>
            <a:pPr algn="ctr"/>
            <a:r>
              <a:rPr lang="en-US" i="1" dirty="0"/>
              <a:t>Write Simple Units of Code</a:t>
            </a:r>
            <a:br>
              <a:rPr lang="en-US" i="1" dirty="0"/>
            </a:br>
            <a:r>
              <a:rPr lang="en-US" sz="3600" i="1" dirty="0"/>
              <a:t>(Cyclomatic Complexity)</a:t>
            </a:r>
            <a:endParaRPr lang="en-US" dirty="0"/>
          </a:p>
        </p:txBody>
      </p:sp>
      <p:sp>
        <p:nvSpPr>
          <p:cNvPr id="3" name="Content Placeholder 2">
            <a:extLst>
              <a:ext uri="{FF2B5EF4-FFF2-40B4-BE49-F238E27FC236}">
                <a16:creationId xmlns:a16="http://schemas.microsoft.com/office/drawing/2014/main" id="{515F07B0-9BF2-4D9B-8979-8975ECD73749}"/>
              </a:ext>
            </a:extLst>
          </p:cNvPr>
          <p:cNvSpPr>
            <a:spLocks noGrp="1"/>
          </p:cNvSpPr>
          <p:nvPr>
            <p:ph sz="quarter" idx="13"/>
          </p:nvPr>
        </p:nvSpPr>
        <p:spPr/>
        <p:txBody>
          <a:bodyPr>
            <a:normAutofit lnSpcReduction="10000"/>
          </a:bodyPr>
          <a:lstStyle/>
          <a:p>
            <a:r>
              <a:rPr lang="en-US" dirty="0"/>
              <a:t>Cyclomatic Complexity is the number of branch points plus 1</a:t>
            </a:r>
          </a:p>
          <a:p>
            <a:r>
              <a:rPr lang="en-US" dirty="0"/>
              <a:t>Every decision point is a branch point</a:t>
            </a:r>
          </a:p>
          <a:p>
            <a:pPr lvl="2" fontAlgn="base"/>
            <a:r>
              <a:rPr lang="en-US" dirty="0"/>
              <a:t>if, elseif (else doesn’t count)</a:t>
            </a:r>
          </a:p>
          <a:p>
            <a:pPr lvl="2" fontAlgn="base"/>
            <a:r>
              <a:rPr lang="en-US" dirty="0"/>
              <a:t>select/switch (1 for each case, but there are exceptions)</a:t>
            </a:r>
          </a:p>
          <a:p>
            <a:pPr lvl="2" fontAlgn="base"/>
            <a:r>
              <a:rPr lang="en-US" dirty="0"/>
              <a:t>for</a:t>
            </a:r>
          </a:p>
          <a:p>
            <a:pPr lvl="2" fontAlgn="base"/>
            <a:r>
              <a:rPr lang="en-US" dirty="0"/>
              <a:t>do</a:t>
            </a:r>
          </a:p>
          <a:p>
            <a:pPr lvl="2" fontAlgn="base"/>
            <a:r>
              <a:rPr lang="en-US" dirty="0"/>
              <a:t>while</a:t>
            </a:r>
          </a:p>
          <a:p>
            <a:pPr lvl="2" fontAlgn="base"/>
            <a:r>
              <a:rPr lang="en-US" dirty="0"/>
              <a:t>catch</a:t>
            </a:r>
          </a:p>
          <a:p>
            <a:pPr lvl="2" fontAlgn="base"/>
            <a:r>
              <a:rPr lang="en-US" dirty="0"/>
              <a:t>? (ternary)</a:t>
            </a:r>
          </a:p>
          <a:p>
            <a:pPr lvl="2" fontAlgn="base"/>
            <a:r>
              <a:rPr lang="en-US" dirty="0"/>
              <a:t>Null conditional (?.) and null coalescing (??) operators (C# 6)</a:t>
            </a:r>
          </a:p>
          <a:p>
            <a:endParaRPr lang="en-US" dirty="0"/>
          </a:p>
        </p:txBody>
      </p:sp>
    </p:spTree>
    <p:extLst>
      <p:ext uri="{BB962C8B-B14F-4D97-AF65-F5344CB8AC3E}">
        <p14:creationId xmlns:p14="http://schemas.microsoft.com/office/powerpoint/2010/main" val="410448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BC87-D22B-4700-96D9-23B849C37B68}"/>
              </a:ext>
            </a:extLst>
          </p:cNvPr>
          <p:cNvSpPr>
            <a:spLocks noGrp="1"/>
          </p:cNvSpPr>
          <p:nvPr>
            <p:ph type="title"/>
          </p:nvPr>
        </p:nvSpPr>
        <p:spPr/>
        <p:txBody>
          <a:bodyPr/>
          <a:lstStyle/>
          <a:p>
            <a:pPr algn="ctr"/>
            <a:r>
              <a:rPr lang="en-US" i="1" dirty="0"/>
              <a:t>Write Simple Units of Code</a:t>
            </a:r>
            <a:br>
              <a:rPr lang="en-US" i="1" dirty="0"/>
            </a:br>
            <a:r>
              <a:rPr lang="en-US" sz="3600" i="1" dirty="0"/>
              <a:t>(Cyclomatic Complexity)</a:t>
            </a:r>
            <a:endParaRPr lang="en-US" sz="3600" dirty="0"/>
          </a:p>
        </p:txBody>
      </p:sp>
      <p:sp>
        <p:nvSpPr>
          <p:cNvPr id="3" name="Content Placeholder 2">
            <a:extLst>
              <a:ext uri="{FF2B5EF4-FFF2-40B4-BE49-F238E27FC236}">
                <a16:creationId xmlns:a16="http://schemas.microsoft.com/office/drawing/2014/main" id="{8DC06487-1CB9-49B5-8318-590746DF31D4}"/>
              </a:ext>
            </a:extLst>
          </p:cNvPr>
          <p:cNvSpPr>
            <a:spLocks noGrp="1"/>
          </p:cNvSpPr>
          <p:nvPr>
            <p:ph sz="quarter" idx="13"/>
          </p:nvPr>
        </p:nvSpPr>
        <p:spPr/>
        <p:txBody>
          <a:bodyPr/>
          <a:lstStyle/>
          <a:p>
            <a:pPr marL="0" indent="0">
              <a:buNone/>
            </a:pPr>
            <a:r>
              <a:rPr lang="en-US" sz="3200" dirty="0"/>
              <a:t>Limit the number of branch points per unit to 4</a:t>
            </a:r>
          </a:p>
          <a:p>
            <a:pPr marL="0" indent="0">
              <a:buNone/>
            </a:pPr>
            <a:endParaRPr lang="en-US" sz="3200" dirty="0"/>
          </a:p>
          <a:p>
            <a:pPr marL="0" indent="0">
              <a:buNone/>
            </a:pPr>
            <a:r>
              <a:rPr lang="en-US" sz="3200" dirty="0"/>
              <a:t>Do this by splitting complex units into simpler ones (refactor!)</a:t>
            </a:r>
          </a:p>
          <a:p>
            <a:pPr marL="0" indent="0">
              <a:buNone/>
            </a:pPr>
            <a:endParaRPr lang="en-US" sz="3200" dirty="0"/>
          </a:p>
          <a:p>
            <a:pPr marL="0" indent="0">
              <a:buNone/>
            </a:pPr>
            <a:r>
              <a:rPr lang="en-US" sz="3200" dirty="0"/>
              <a:t>This improves maintainability because it makes units easier to modify and test</a:t>
            </a:r>
          </a:p>
          <a:p>
            <a:endParaRPr lang="en-US" dirty="0"/>
          </a:p>
        </p:txBody>
      </p:sp>
    </p:spTree>
    <p:extLst>
      <p:ext uri="{BB962C8B-B14F-4D97-AF65-F5344CB8AC3E}">
        <p14:creationId xmlns:p14="http://schemas.microsoft.com/office/powerpoint/2010/main" val="41297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E88B-CC51-4289-96EB-64AB6879BE39}"/>
              </a:ext>
            </a:extLst>
          </p:cNvPr>
          <p:cNvSpPr>
            <a:spLocks noGrp="1"/>
          </p:cNvSpPr>
          <p:nvPr>
            <p:ph type="title"/>
          </p:nvPr>
        </p:nvSpPr>
        <p:spPr/>
        <p:txBody>
          <a:bodyPr/>
          <a:lstStyle/>
          <a:p>
            <a:pPr algn="ctr"/>
            <a:r>
              <a:rPr lang="en-US" i="1" dirty="0"/>
              <a:t>Write Simple Units of Code</a:t>
            </a:r>
            <a:br>
              <a:rPr lang="en-US" i="1" dirty="0"/>
            </a:br>
            <a:r>
              <a:rPr lang="en-US" sz="3600" i="1" dirty="0"/>
              <a:t>(Cyclomatic Complexity)</a:t>
            </a:r>
            <a:endParaRPr lang="en-US" dirty="0"/>
          </a:p>
        </p:txBody>
      </p:sp>
      <p:sp>
        <p:nvSpPr>
          <p:cNvPr id="3" name="Content Placeholder 2">
            <a:extLst>
              <a:ext uri="{FF2B5EF4-FFF2-40B4-BE49-F238E27FC236}">
                <a16:creationId xmlns:a16="http://schemas.microsoft.com/office/drawing/2014/main" id="{FBE36272-438E-4098-938E-484D67BCD6C7}"/>
              </a:ext>
            </a:extLst>
          </p:cNvPr>
          <p:cNvSpPr>
            <a:spLocks noGrp="1"/>
          </p:cNvSpPr>
          <p:nvPr>
            <p:ph sz="quarter" idx="13"/>
          </p:nvPr>
        </p:nvSpPr>
        <p:spPr/>
        <p:txBody>
          <a:bodyPr/>
          <a:lstStyle/>
          <a:p>
            <a:pPr marL="0" indent="0" fontAlgn="base">
              <a:buNone/>
            </a:pPr>
            <a:endParaRPr lang="en-US" dirty="0"/>
          </a:p>
          <a:p>
            <a:pPr marL="0" indent="0" fontAlgn="base">
              <a:buNone/>
            </a:pPr>
            <a:r>
              <a:rPr lang="en-US" dirty="0">
                <a:solidFill>
                  <a:srgbClr val="00B050"/>
                </a:solidFill>
                <a:highlight>
                  <a:srgbClr val="000000"/>
                </a:highlight>
              </a:rPr>
              <a:t>1-4 – great</a:t>
            </a:r>
            <a:r>
              <a:rPr lang="en-US" dirty="0">
                <a:highlight>
                  <a:srgbClr val="000000"/>
                </a:highlight>
              </a:rPr>
              <a:t> </a:t>
            </a:r>
          </a:p>
          <a:p>
            <a:pPr marL="0" indent="0" fontAlgn="base">
              <a:buNone/>
            </a:pPr>
            <a:r>
              <a:rPr lang="en-US" dirty="0">
                <a:solidFill>
                  <a:srgbClr val="00B050"/>
                </a:solidFill>
              </a:rPr>
              <a:t>5-9 – ok</a:t>
            </a:r>
          </a:p>
          <a:p>
            <a:pPr marL="0" indent="0" fontAlgn="base">
              <a:buNone/>
            </a:pPr>
            <a:r>
              <a:rPr lang="en-US" dirty="0">
                <a:solidFill>
                  <a:srgbClr val="FFFF00"/>
                </a:solidFill>
              </a:rPr>
              <a:t>10-14 – warning (justified?) </a:t>
            </a:r>
          </a:p>
          <a:p>
            <a:pPr marL="0" indent="0" fontAlgn="base">
              <a:buNone/>
            </a:pPr>
            <a:r>
              <a:rPr lang="en-US" dirty="0">
                <a:solidFill>
                  <a:srgbClr val="FF0000"/>
                </a:solidFill>
              </a:rPr>
              <a:t>15+ - really bad (fix it)</a:t>
            </a:r>
            <a:r>
              <a:rPr lang="en-US" dirty="0"/>
              <a:t> </a:t>
            </a:r>
          </a:p>
          <a:p>
            <a:endParaRPr lang="en-US" dirty="0"/>
          </a:p>
        </p:txBody>
      </p:sp>
    </p:spTree>
    <p:extLst>
      <p:ext uri="{BB962C8B-B14F-4D97-AF65-F5344CB8AC3E}">
        <p14:creationId xmlns:p14="http://schemas.microsoft.com/office/powerpoint/2010/main" val="74871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46C1-FBD8-4596-8E28-87D05CA23911}"/>
              </a:ext>
            </a:extLst>
          </p:cNvPr>
          <p:cNvSpPr>
            <a:spLocks noGrp="1"/>
          </p:cNvSpPr>
          <p:nvPr>
            <p:ph type="title"/>
          </p:nvPr>
        </p:nvSpPr>
        <p:spPr>
          <a:xfrm>
            <a:off x="837887" y="404019"/>
            <a:ext cx="10515600" cy="1325563"/>
          </a:xfrm>
        </p:spPr>
        <p:txBody>
          <a:bodyPr/>
          <a:lstStyle/>
          <a:p>
            <a:pPr algn="ctr"/>
            <a:r>
              <a:rPr lang="en-US" i="1" dirty="0"/>
              <a:t>Write Simple Units of Code</a:t>
            </a:r>
            <a:br>
              <a:rPr lang="en-US" i="1" dirty="0"/>
            </a:br>
            <a:r>
              <a:rPr lang="en-US" sz="3600" i="1" dirty="0"/>
              <a:t>(</a:t>
            </a:r>
            <a:r>
              <a:rPr lang="en-US" sz="3600" dirty="0"/>
              <a:t>Depth of decision nesting</a:t>
            </a:r>
            <a:r>
              <a:rPr lang="en-US" sz="3600" i="1" dirty="0"/>
              <a:t>)</a:t>
            </a:r>
          </a:p>
        </p:txBody>
      </p:sp>
      <p:sp>
        <p:nvSpPr>
          <p:cNvPr id="3" name="Content Placeholder 2">
            <a:extLst>
              <a:ext uri="{FF2B5EF4-FFF2-40B4-BE49-F238E27FC236}">
                <a16:creationId xmlns:a16="http://schemas.microsoft.com/office/drawing/2014/main" id="{E83A5A2B-83F2-47BC-AE85-55FB72DBE3E4}"/>
              </a:ext>
            </a:extLst>
          </p:cNvPr>
          <p:cNvSpPr>
            <a:spLocks noGrp="1"/>
          </p:cNvSpPr>
          <p:nvPr>
            <p:ph sz="quarter" idx="13"/>
          </p:nvPr>
        </p:nvSpPr>
        <p:spPr/>
        <p:txBody>
          <a:bodyPr/>
          <a:lstStyle/>
          <a:p>
            <a:r>
              <a:rPr lang="en-US" sz="3200" dirty="0"/>
              <a:t>Determined by counting curly braces, indents, etc.</a:t>
            </a:r>
          </a:p>
          <a:p>
            <a:r>
              <a:rPr lang="en-US" sz="3200" dirty="0"/>
              <a:t>No more than 4 is best</a:t>
            </a:r>
          </a:p>
          <a:p>
            <a:r>
              <a:rPr lang="en-US" sz="3200" dirty="0"/>
              <a:t>Related to size of the code unit</a:t>
            </a:r>
          </a:p>
          <a:p>
            <a:r>
              <a:rPr lang="en-US" sz="3200" dirty="0"/>
              <a:t>Mitigate this by inverting logic or using helper methods</a:t>
            </a:r>
          </a:p>
        </p:txBody>
      </p:sp>
    </p:spTree>
    <p:extLst>
      <p:ext uri="{BB962C8B-B14F-4D97-AF65-F5344CB8AC3E}">
        <p14:creationId xmlns:p14="http://schemas.microsoft.com/office/powerpoint/2010/main" val="271789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46C1-FBD8-4596-8E28-87D05CA23911}"/>
              </a:ext>
            </a:extLst>
          </p:cNvPr>
          <p:cNvSpPr>
            <a:spLocks noGrp="1"/>
          </p:cNvSpPr>
          <p:nvPr>
            <p:ph type="title"/>
          </p:nvPr>
        </p:nvSpPr>
        <p:spPr>
          <a:xfrm>
            <a:off x="837887" y="404019"/>
            <a:ext cx="10515600" cy="1325563"/>
          </a:xfrm>
        </p:spPr>
        <p:txBody>
          <a:bodyPr/>
          <a:lstStyle/>
          <a:p>
            <a:pPr algn="ctr"/>
            <a:r>
              <a:rPr lang="en-US" i="1" dirty="0"/>
              <a:t>Write Simple Units of Code</a:t>
            </a:r>
            <a:br>
              <a:rPr lang="en-US" i="1" dirty="0"/>
            </a:br>
            <a:r>
              <a:rPr lang="en-US" sz="2800" i="1" dirty="0"/>
              <a:t>Eliminate unnecessary nesting by…</a:t>
            </a:r>
          </a:p>
        </p:txBody>
      </p:sp>
      <p:pic>
        <p:nvPicPr>
          <p:cNvPr id="4" name="Content Placeholder 3">
            <a:extLst>
              <a:ext uri="{FF2B5EF4-FFF2-40B4-BE49-F238E27FC236}">
                <a16:creationId xmlns:a16="http://schemas.microsoft.com/office/drawing/2014/main" id="{7F42689F-1D26-4C3A-A520-03595AE09503}"/>
              </a:ext>
            </a:extLst>
          </p:cNvPr>
          <p:cNvPicPr>
            <a:picLocks noGrp="1" noChangeAspect="1"/>
          </p:cNvPicPr>
          <p:nvPr>
            <p:ph sz="quarter" idx="13"/>
          </p:nvPr>
        </p:nvPicPr>
        <p:blipFill>
          <a:blip r:embed="rId2"/>
          <a:stretch>
            <a:fillRect/>
          </a:stretch>
        </p:blipFill>
        <p:spPr>
          <a:xfrm>
            <a:off x="2057400" y="1847850"/>
            <a:ext cx="8124825" cy="4606131"/>
          </a:xfrm>
          <a:prstGeom prst="rect">
            <a:avLst/>
          </a:prstGeom>
        </p:spPr>
      </p:pic>
    </p:spTree>
    <p:extLst>
      <p:ext uri="{BB962C8B-B14F-4D97-AF65-F5344CB8AC3E}">
        <p14:creationId xmlns:p14="http://schemas.microsoft.com/office/powerpoint/2010/main" val="237625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9BEC-20D2-490E-AC58-6CD6F487748B}"/>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9398525E-596A-45AD-A475-212F1D9447D7}"/>
              </a:ext>
            </a:extLst>
          </p:cNvPr>
          <p:cNvSpPr>
            <a:spLocks noGrp="1"/>
          </p:cNvSpPr>
          <p:nvPr>
            <p:ph sz="quarter" idx="13"/>
          </p:nvPr>
        </p:nvSpPr>
        <p:spPr/>
        <p:txBody>
          <a:bodyPr>
            <a:normAutofit lnSpcReduction="10000"/>
          </a:bodyPr>
          <a:lstStyle/>
          <a:p>
            <a:pPr marL="0" indent="0">
              <a:buNone/>
            </a:pPr>
            <a:r>
              <a:rPr lang="en-US" sz="3600" dirty="0"/>
              <a:t>Dave Newman</a:t>
            </a:r>
          </a:p>
          <a:p>
            <a:r>
              <a:rPr lang="en-US" dirty="0"/>
              <a:t>I currently work for </a:t>
            </a:r>
            <a:r>
              <a:rPr lang="en-US" dirty="0" err="1"/>
              <a:t>Vertiv</a:t>
            </a:r>
            <a:r>
              <a:rPr lang="en-US" dirty="0"/>
              <a:t> Corp dba Geist </a:t>
            </a:r>
          </a:p>
          <a:p>
            <a:pPr lvl="1"/>
            <a:r>
              <a:rPr lang="en-US" dirty="0"/>
              <a:t>We build rack Power Distribution Units (</a:t>
            </a:r>
            <a:r>
              <a:rPr lang="en-US" dirty="0" err="1"/>
              <a:t>rPDUs</a:t>
            </a:r>
            <a:r>
              <a:rPr lang="en-US" dirty="0"/>
              <a:t>)</a:t>
            </a:r>
          </a:p>
          <a:p>
            <a:pPr lvl="2"/>
            <a:r>
              <a:rPr lang="en-US" dirty="0"/>
              <a:t>Basically, industrial power strips used in data centers</a:t>
            </a:r>
          </a:p>
          <a:p>
            <a:r>
              <a:rPr lang="en-US" dirty="0"/>
              <a:t>30+ years creating software, mostly for internal use</a:t>
            </a:r>
          </a:p>
          <a:p>
            <a:r>
              <a:rPr lang="en-US" dirty="0"/>
              <a:t>I am passionate about software quality</a:t>
            </a:r>
          </a:p>
          <a:p>
            <a:pPr lvl="1"/>
            <a:r>
              <a:rPr lang="en-US" dirty="0"/>
              <a:t>Why – because frankly, most software stinks</a:t>
            </a:r>
          </a:p>
          <a:p>
            <a:pPr lvl="1"/>
            <a:r>
              <a:rPr lang="en-US" dirty="0"/>
              <a:t>…including most of the code I’ve written during my career</a:t>
            </a:r>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10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46C1-FBD8-4596-8E28-87D05CA23911}"/>
              </a:ext>
            </a:extLst>
          </p:cNvPr>
          <p:cNvSpPr>
            <a:spLocks noGrp="1"/>
          </p:cNvSpPr>
          <p:nvPr>
            <p:ph type="title"/>
          </p:nvPr>
        </p:nvSpPr>
        <p:spPr>
          <a:xfrm>
            <a:off x="837887" y="404019"/>
            <a:ext cx="10515600" cy="1325563"/>
          </a:xfrm>
        </p:spPr>
        <p:txBody>
          <a:bodyPr/>
          <a:lstStyle/>
          <a:p>
            <a:pPr algn="ctr"/>
            <a:r>
              <a:rPr lang="en-US" i="1" dirty="0"/>
              <a:t>Write Simple Units of Code</a:t>
            </a:r>
            <a:br>
              <a:rPr lang="en-US" i="1" dirty="0"/>
            </a:br>
            <a:r>
              <a:rPr lang="en-US" sz="2800" i="1" dirty="0"/>
              <a:t>inverting logic to reduce nesting – or…</a:t>
            </a:r>
          </a:p>
        </p:txBody>
      </p:sp>
      <p:pic>
        <p:nvPicPr>
          <p:cNvPr id="7" name="Content Placeholder 6">
            <a:extLst>
              <a:ext uri="{FF2B5EF4-FFF2-40B4-BE49-F238E27FC236}">
                <a16:creationId xmlns:a16="http://schemas.microsoft.com/office/drawing/2014/main" id="{527F4A12-6877-4BE7-955E-2B8BF1C4C439}"/>
              </a:ext>
            </a:extLst>
          </p:cNvPr>
          <p:cNvPicPr>
            <a:picLocks noGrp="1" noChangeAspect="1"/>
          </p:cNvPicPr>
          <p:nvPr>
            <p:ph sz="quarter" idx="13"/>
          </p:nvPr>
        </p:nvPicPr>
        <p:blipFill>
          <a:blip r:embed="rId2"/>
          <a:stretch>
            <a:fillRect/>
          </a:stretch>
        </p:blipFill>
        <p:spPr>
          <a:xfrm>
            <a:off x="1899821" y="1970843"/>
            <a:ext cx="8256233" cy="4234648"/>
          </a:xfrm>
          <a:prstGeom prst="rect">
            <a:avLst/>
          </a:prstGeom>
        </p:spPr>
      </p:pic>
    </p:spTree>
    <p:extLst>
      <p:ext uri="{BB962C8B-B14F-4D97-AF65-F5344CB8AC3E}">
        <p14:creationId xmlns:p14="http://schemas.microsoft.com/office/powerpoint/2010/main" val="2168115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46C1-FBD8-4596-8E28-87D05CA23911}"/>
              </a:ext>
            </a:extLst>
          </p:cNvPr>
          <p:cNvSpPr>
            <a:spLocks noGrp="1"/>
          </p:cNvSpPr>
          <p:nvPr>
            <p:ph type="title"/>
          </p:nvPr>
        </p:nvSpPr>
        <p:spPr>
          <a:xfrm>
            <a:off x="837887" y="404019"/>
            <a:ext cx="10515600" cy="1325563"/>
          </a:xfrm>
        </p:spPr>
        <p:txBody>
          <a:bodyPr/>
          <a:lstStyle/>
          <a:p>
            <a:pPr algn="ctr"/>
            <a:r>
              <a:rPr lang="en-US" i="1" dirty="0"/>
              <a:t>Write Simple Units of Code</a:t>
            </a:r>
            <a:br>
              <a:rPr lang="en-US" i="1" dirty="0"/>
            </a:br>
            <a:r>
              <a:rPr lang="en-US" sz="2800" i="1" dirty="0"/>
              <a:t>using helper methods.</a:t>
            </a:r>
          </a:p>
        </p:txBody>
      </p:sp>
      <p:pic>
        <p:nvPicPr>
          <p:cNvPr id="8" name="Content Placeholder 7">
            <a:extLst>
              <a:ext uri="{FF2B5EF4-FFF2-40B4-BE49-F238E27FC236}">
                <a16:creationId xmlns:a16="http://schemas.microsoft.com/office/drawing/2014/main" id="{B43AED2E-0D1F-40DE-98CB-DF84BF525199}"/>
              </a:ext>
            </a:extLst>
          </p:cNvPr>
          <p:cNvPicPr>
            <a:picLocks noGrp="1" noChangeAspect="1"/>
          </p:cNvPicPr>
          <p:nvPr>
            <p:ph sz="quarter" idx="13"/>
          </p:nvPr>
        </p:nvPicPr>
        <p:blipFill>
          <a:blip r:embed="rId2"/>
          <a:stretch>
            <a:fillRect/>
          </a:stretch>
        </p:blipFill>
        <p:spPr>
          <a:xfrm>
            <a:off x="1815704" y="2366963"/>
            <a:ext cx="8560592" cy="3424237"/>
          </a:xfrm>
          <a:prstGeom prst="rect">
            <a:avLst/>
          </a:prstGeom>
        </p:spPr>
      </p:pic>
    </p:spTree>
    <p:extLst>
      <p:ext uri="{BB962C8B-B14F-4D97-AF65-F5344CB8AC3E}">
        <p14:creationId xmlns:p14="http://schemas.microsoft.com/office/powerpoint/2010/main" val="2803192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B6A7652-DEEB-4AE1-B011-A6BD9A317C1D}"/>
              </a:ext>
            </a:extLst>
          </p:cNvPr>
          <p:cNvSpPr txBox="1">
            <a:spLocks/>
          </p:cNvSpPr>
          <p:nvPr/>
        </p:nvSpPr>
        <p:spPr>
          <a:xfrm>
            <a:off x="990287" y="5564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i="1" dirty="0"/>
              <a:t>Write Simple Units of Code</a:t>
            </a:r>
            <a:br>
              <a:rPr lang="en-US" i="1" dirty="0"/>
            </a:br>
            <a:r>
              <a:rPr lang="en-US" sz="2800" i="1" dirty="0"/>
              <a:t>Original method using Guard clauses – no nesting!</a:t>
            </a:r>
          </a:p>
        </p:txBody>
      </p:sp>
      <p:sp>
        <p:nvSpPr>
          <p:cNvPr id="4" name="Content Placeholder 3">
            <a:extLst>
              <a:ext uri="{FF2B5EF4-FFF2-40B4-BE49-F238E27FC236}">
                <a16:creationId xmlns:a16="http://schemas.microsoft.com/office/drawing/2014/main" id="{D4140F3E-69CE-465A-B0A8-58E1969FA068}"/>
              </a:ext>
            </a:extLst>
          </p:cNvPr>
          <p:cNvSpPr>
            <a:spLocks noGrp="1"/>
          </p:cNvSpPr>
          <p:nvPr>
            <p:ph sz="quarter" idx="13"/>
          </p:nvPr>
        </p:nvSpPr>
        <p:spPr/>
        <p:txBody>
          <a:bodyPr/>
          <a:lstStyle/>
          <a:p>
            <a:endParaRPr lang="en-US" dirty="0"/>
          </a:p>
        </p:txBody>
      </p:sp>
      <p:pic>
        <p:nvPicPr>
          <p:cNvPr id="5" name="Picture 4">
            <a:extLst>
              <a:ext uri="{FF2B5EF4-FFF2-40B4-BE49-F238E27FC236}">
                <a16:creationId xmlns:a16="http://schemas.microsoft.com/office/drawing/2014/main" id="{5D8DE6F0-729E-4E67-9FBE-85E36E5E7C20}"/>
              </a:ext>
            </a:extLst>
          </p:cNvPr>
          <p:cNvPicPr>
            <a:picLocks noChangeAspect="1"/>
          </p:cNvPicPr>
          <p:nvPr/>
        </p:nvPicPr>
        <p:blipFill>
          <a:blip r:embed="rId2"/>
          <a:stretch>
            <a:fillRect/>
          </a:stretch>
        </p:blipFill>
        <p:spPr>
          <a:xfrm>
            <a:off x="1709737" y="3000652"/>
            <a:ext cx="8772525" cy="2485748"/>
          </a:xfrm>
          <a:prstGeom prst="rect">
            <a:avLst/>
          </a:prstGeom>
        </p:spPr>
      </p:pic>
    </p:spTree>
    <p:extLst>
      <p:ext uri="{BB962C8B-B14F-4D97-AF65-F5344CB8AC3E}">
        <p14:creationId xmlns:p14="http://schemas.microsoft.com/office/powerpoint/2010/main" val="403920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46C1-FBD8-4596-8E28-87D05CA23911}"/>
              </a:ext>
            </a:extLst>
          </p:cNvPr>
          <p:cNvSpPr>
            <a:spLocks noGrp="1"/>
          </p:cNvSpPr>
          <p:nvPr>
            <p:ph type="title"/>
          </p:nvPr>
        </p:nvSpPr>
        <p:spPr>
          <a:xfrm>
            <a:off x="837887" y="404019"/>
            <a:ext cx="10515600" cy="1325563"/>
          </a:xfrm>
        </p:spPr>
        <p:txBody>
          <a:bodyPr/>
          <a:lstStyle/>
          <a:p>
            <a:pPr algn="ctr"/>
            <a:r>
              <a:rPr lang="en-US" i="1" dirty="0"/>
              <a:t>Write Simple Units of Code</a:t>
            </a:r>
            <a:br>
              <a:rPr lang="en-US" i="1" dirty="0"/>
            </a:br>
            <a:r>
              <a:rPr lang="en-US" sz="3600" i="1" dirty="0"/>
              <a:t>(</a:t>
            </a:r>
            <a:r>
              <a:rPr lang="en-US" sz="3600" dirty="0"/>
              <a:t>Depth of decision nesting</a:t>
            </a:r>
            <a:r>
              <a:rPr lang="en-US" sz="3600" i="1" dirty="0"/>
              <a:t>)</a:t>
            </a:r>
          </a:p>
        </p:txBody>
      </p:sp>
      <p:sp>
        <p:nvSpPr>
          <p:cNvPr id="3" name="Content Placeholder 2">
            <a:extLst>
              <a:ext uri="{FF2B5EF4-FFF2-40B4-BE49-F238E27FC236}">
                <a16:creationId xmlns:a16="http://schemas.microsoft.com/office/drawing/2014/main" id="{E83A5A2B-83F2-47BC-AE85-55FB72DBE3E4}"/>
              </a:ext>
            </a:extLst>
          </p:cNvPr>
          <p:cNvSpPr>
            <a:spLocks noGrp="1"/>
          </p:cNvSpPr>
          <p:nvPr>
            <p:ph sz="quarter" idx="13"/>
          </p:nvPr>
        </p:nvSpPr>
        <p:spPr/>
        <p:txBody>
          <a:bodyPr/>
          <a:lstStyle/>
          <a:p>
            <a:pPr marL="0" indent="0" fontAlgn="base">
              <a:buNone/>
            </a:pPr>
            <a:endParaRPr lang="en-US" dirty="0"/>
          </a:p>
          <a:p>
            <a:pPr marL="0" indent="0" fontAlgn="base">
              <a:buNone/>
            </a:pPr>
            <a:endParaRPr lang="en-US" dirty="0"/>
          </a:p>
          <a:p>
            <a:pPr marL="0" indent="0" fontAlgn="base">
              <a:buNone/>
            </a:pPr>
            <a:r>
              <a:rPr lang="en-US" dirty="0">
                <a:solidFill>
                  <a:srgbClr val="00B050"/>
                </a:solidFill>
              </a:rPr>
              <a:t>1-4 – green</a:t>
            </a:r>
            <a:r>
              <a:rPr lang="en-US" dirty="0"/>
              <a:t> </a:t>
            </a:r>
          </a:p>
          <a:p>
            <a:pPr marL="0" indent="0" fontAlgn="base">
              <a:buNone/>
            </a:pPr>
            <a:r>
              <a:rPr lang="en-US" dirty="0">
                <a:solidFill>
                  <a:srgbClr val="FFFF00"/>
                </a:solidFill>
              </a:rPr>
              <a:t>5-6 – yellow (justified?)</a:t>
            </a:r>
            <a:r>
              <a:rPr lang="en-US" dirty="0"/>
              <a:t> </a:t>
            </a:r>
          </a:p>
          <a:p>
            <a:pPr marL="0" indent="0" fontAlgn="base">
              <a:buNone/>
            </a:pPr>
            <a:r>
              <a:rPr lang="en-US" dirty="0">
                <a:solidFill>
                  <a:srgbClr val="FF0000"/>
                </a:solidFill>
              </a:rPr>
              <a:t>7+ - red (fix it)</a:t>
            </a:r>
            <a:r>
              <a:rPr lang="en-US" dirty="0"/>
              <a:t> </a:t>
            </a:r>
          </a:p>
          <a:p>
            <a:pPr marL="0" indent="0" algn="ctr">
              <a:buNone/>
            </a:pPr>
            <a:endParaRPr lang="en-US" sz="3200" dirty="0"/>
          </a:p>
        </p:txBody>
      </p:sp>
    </p:spTree>
    <p:extLst>
      <p:ext uri="{BB962C8B-B14F-4D97-AF65-F5344CB8AC3E}">
        <p14:creationId xmlns:p14="http://schemas.microsoft.com/office/powerpoint/2010/main" val="3989561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C1FCA-DC3B-4E58-98CE-07CED77ACEBC}"/>
              </a:ext>
            </a:extLst>
          </p:cNvPr>
          <p:cNvSpPr>
            <a:spLocks noGrp="1"/>
          </p:cNvSpPr>
          <p:nvPr>
            <p:ph type="title"/>
          </p:nvPr>
        </p:nvSpPr>
        <p:spPr/>
        <p:txBody>
          <a:bodyPr/>
          <a:lstStyle/>
          <a:p>
            <a:pPr algn="ctr"/>
            <a:r>
              <a:rPr lang="en-US" dirty="0"/>
              <a:t>Write Simple Units of Code</a:t>
            </a:r>
            <a:br>
              <a:rPr lang="en-US" dirty="0"/>
            </a:br>
            <a:r>
              <a:rPr lang="en-US" sz="3600" dirty="0"/>
              <a:t>(Limit number of Parameters)</a:t>
            </a:r>
          </a:p>
        </p:txBody>
      </p:sp>
      <p:sp>
        <p:nvSpPr>
          <p:cNvPr id="3" name="Content Placeholder 2">
            <a:extLst>
              <a:ext uri="{FF2B5EF4-FFF2-40B4-BE49-F238E27FC236}">
                <a16:creationId xmlns:a16="http://schemas.microsoft.com/office/drawing/2014/main" id="{7AC6B009-EAA9-4461-B092-5F9DFBAF24CA}"/>
              </a:ext>
            </a:extLst>
          </p:cNvPr>
          <p:cNvSpPr>
            <a:spLocks noGrp="1"/>
          </p:cNvSpPr>
          <p:nvPr>
            <p:ph sz="quarter" idx="13"/>
          </p:nvPr>
        </p:nvSpPr>
        <p:spPr/>
        <p:txBody>
          <a:bodyPr/>
          <a:lstStyle/>
          <a:p>
            <a:r>
              <a:rPr lang="en-US" dirty="0"/>
              <a:t>Limit the number of parameters per unit to at most 4</a:t>
            </a:r>
          </a:p>
          <a:p>
            <a:r>
              <a:rPr lang="en-US" dirty="0"/>
              <a:t>Do this by extracting parameters into objects</a:t>
            </a:r>
          </a:p>
          <a:p>
            <a:r>
              <a:rPr lang="en-US" dirty="0"/>
              <a:t>This improves maintainability because keeping the number of parameters low makes units easier to understand and reuse</a:t>
            </a:r>
          </a:p>
          <a:p>
            <a:r>
              <a:rPr lang="en-US" dirty="0"/>
              <a:t>Large interfaces are usually not the main problem; rather, they are a code smell that indicates a deeper maintainability problem</a:t>
            </a:r>
          </a:p>
        </p:txBody>
      </p:sp>
    </p:spTree>
    <p:extLst>
      <p:ext uri="{BB962C8B-B14F-4D97-AF65-F5344CB8AC3E}">
        <p14:creationId xmlns:p14="http://schemas.microsoft.com/office/powerpoint/2010/main" val="34627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3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3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3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3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BF8-EA7E-462A-B1BD-808078F55EA3}"/>
              </a:ext>
            </a:extLst>
          </p:cNvPr>
          <p:cNvSpPr>
            <a:spLocks noGrp="1"/>
          </p:cNvSpPr>
          <p:nvPr>
            <p:ph type="title"/>
          </p:nvPr>
        </p:nvSpPr>
        <p:spPr/>
        <p:txBody>
          <a:bodyPr>
            <a:noAutofit/>
          </a:bodyPr>
          <a:lstStyle/>
          <a:p>
            <a:pPr algn="ctr"/>
            <a:r>
              <a:rPr lang="en-US" sz="3200" i="1" dirty="0"/>
              <a:t>Minimum thresholds for a 4-star unit size rating </a:t>
            </a:r>
            <a:br>
              <a:rPr lang="en-US" sz="3200" i="1" dirty="0"/>
            </a:br>
            <a:r>
              <a:rPr lang="en-US" sz="3200" i="1" dirty="0"/>
              <a:t>(2015 version of the SIG/ </a:t>
            </a:r>
            <a:r>
              <a:rPr lang="en-US" sz="3200" i="1" dirty="0" err="1"/>
              <a:t>TUViT</a:t>
            </a:r>
            <a:r>
              <a:rPr lang="en-US" sz="3200" i="1" dirty="0"/>
              <a:t> Evaluation Criteria)</a:t>
            </a:r>
            <a:endParaRPr lang="en-US" sz="3200" dirty="0"/>
          </a:p>
        </p:txBody>
      </p:sp>
      <p:sp>
        <p:nvSpPr>
          <p:cNvPr id="3" name="Text Placeholder 2">
            <a:extLst>
              <a:ext uri="{FF2B5EF4-FFF2-40B4-BE49-F238E27FC236}">
                <a16:creationId xmlns:a16="http://schemas.microsoft.com/office/drawing/2014/main" id="{127C3581-644B-4D4D-9716-B2C2FD8F7A4F}"/>
              </a:ext>
            </a:extLst>
          </p:cNvPr>
          <p:cNvSpPr>
            <a:spLocks noGrp="1"/>
          </p:cNvSpPr>
          <p:nvPr>
            <p:ph type="body" idx="1"/>
          </p:nvPr>
        </p:nvSpPr>
        <p:spPr>
          <a:xfrm>
            <a:off x="839788" y="1681162"/>
            <a:ext cx="5157787" cy="1186323"/>
          </a:xfrm>
        </p:spPr>
        <p:txBody>
          <a:bodyPr anchor="ctr">
            <a:normAutofit/>
          </a:bodyPr>
          <a:lstStyle/>
          <a:p>
            <a:r>
              <a:rPr lang="en-US" dirty="0"/>
              <a:t>Lines of code in methods with …</a:t>
            </a:r>
          </a:p>
        </p:txBody>
      </p:sp>
      <p:sp>
        <p:nvSpPr>
          <p:cNvPr id="4" name="Content Placeholder 3">
            <a:extLst>
              <a:ext uri="{FF2B5EF4-FFF2-40B4-BE49-F238E27FC236}">
                <a16:creationId xmlns:a16="http://schemas.microsoft.com/office/drawing/2014/main" id="{C8FE649F-633C-4855-A5BC-B36EFDD85897}"/>
              </a:ext>
            </a:extLst>
          </p:cNvPr>
          <p:cNvSpPr>
            <a:spLocks noGrp="1"/>
          </p:cNvSpPr>
          <p:nvPr>
            <p:ph sz="half" idx="2"/>
          </p:nvPr>
        </p:nvSpPr>
        <p:spPr>
          <a:xfrm>
            <a:off x="839788" y="3071673"/>
            <a:ext cx="5157787" cy="3117989"/>
          </a:xfrm>
        </p:spPr>
        <p:txBody>
          <a:bodyPr>
            <a:normAutofit/>
          </a:bodyPr>
          <a:lstStyle/>
          <a:p>
            <a:r>
              <a:rPr lang="en-US" dirty="0"/>
              <a:t>… more than seven parameters</a:t>
            </a:r>
          </a:p>
          <a:p>
            <a:r>
              <a:rPr lang="en-US" dirty="0"/>
              <a:t> … five or more parameters</a:t>
            </a:r>
          </a:p>
          <a:p>
            <a:r>
              <a:rPr lang="en-US" dirty="0"/>
              <a:t>… three or more parameters</a:t>
            </a:r>
          </a:p>
          <a:p>
            <a:r>
              <a:rPr lang="en-US" dirty="0"/>
              <a:t>… at most two parameters</a:t>
            </a:r>
          </a:p>
        </p:txBody>
      </p:sp>
      <p:sp>
        <p:nvSpPr>
          <p:cNvPr id="6" name="Text Placeholder 5">
            <a:extLst>
              <a:ext uri="{FF2B5EF4-FFF2-40B4-BE49-F238E27FC236}">
                <a16:creationId xmlns:a16="http://schemas.microsoft.com/office/drawing/2014/main" id="{C82F7587-D277-4F35-AF8A-0DE618F40FD3}"/>
              </a:ext>
            </a:extLst>
          </p:cNvPr>
          <p:cNvSpPr>
            <a:spLocks noGrp="1"/>
          </p:cNvSpPr>
          <p:nvPr>
            <p:ph type="body" sz="quarter" idx="3"/>
          </p:nvPr>
        </p:nvSpPr>
        <p:spPr>
          <a:xfrm>
            <a:off x="6172200" y="1681163"/>
            <a:ext cx="5183188" cy="1186324"/>
          </a:xfrm>
        </p:spPr>
        <p:txBody>
          <a:bodyPr anchor="ctr">
            <a:normAutofit/>
          </a:bodyPr>
          <a:lstStyle/>
          <a:p>
            <a:r>
              <a:rPr lang="en-US" dirty="0"/>
              <a:t>Percentage allowed for 4 stars for unit interfacing</a:t>
            </a:r>
          </a:p>
        </p:txBody>
      </p:sp>
      <p:sp>
        <p:nvSpPr>
          <p:cNvPr id="5" name="Content Placeholder 4">
            <a:extLst>
              <a:ext uri="{FF2B5EF4-FFF2-40B4-BE49-F238E27FC236}">
                <a16:creationId xmlns:a16="http://schemas.microsoft.com/office/drawing/2014/main" id="{7AC92221-7945-43E2-B401-BF733C02ECF9}"/>
              </a:ext>
            </a:extLst>
          </p:cNvPr>
          <p:cNvSpPr>
            <a:spLocks noGrp="1"/>
          </p:cNvSpPr>
          <p:nvPr>
            <p:ph sz="quarter" idx="4"/>
          </p:nvPr>
        </p:nvSpPr>
        <p:spPr>
          <a:xfrm>
            <a:off x="6172200" y="3071673"/>
            <a:ext cx="5183188" cy="3117990"/>
          </a:xfrm>
        </p:spPr>
        <p:txBody>
          <a:bodyPr>
            <a:normAutofit/>
          </a:bodyPr>
          <a:lstStyle/>
          <a:p>
            <a:r>
              <a:rPr lang="en-US" dirty="0"/>
              <a:t>At most 0.7%</a:t>
            </a:r>
          </a:p>
          <a:p>
            <a:r>
              <a:rPr lang="en-US" dirty="0"/>
              <a:t>At most 2.7%</a:t>
            </a:r>
          </a:p>
          <a:p>
            <a:r>
              <a:rPr lang="en-US" dirty="0"/>
              <a:t>At most 13.8%</a:t>
            </a:r>
          </a:p>
          <a:p>
            <a:r>
              <a:rPr lang="en-US" dirty="0"/>
              <a:t>At least 86.2%</a:t>
            </a:r>
          </a:p>
        </p:txBody>
      </p:sp>
    </p:spTree>
    <p:extLst>
      <p:ext uri="{BB962C8B-B14F-4D97-AF65-F5344CB8AC3E}">
        <p14:creationId xmlns:p14="http://schemas.microsoft.com/office/powerpoint/2010/main" val="38159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46C1-FBD8-4596-8E28-87D05CA23911}"/>
              </a:ext>
            </a:extLst>
          </p:cNvPr>
          <p:cNvSpPr>
            <a:spLocks noGrp="1"/>
          </p:cNvSpPr>
          <p:nvPr>
            <p:ph type="title"/>
          </p:nvPr>
        </p:nvSpPr>
        <p:spPr>
          <a:xfrm>
            <a:off x="837887" y="404019"/>
            <a:ext cx="10515600" cy="1325563"/>
          </a:xfrm>
        </p:spPr>
        <p:txBody>
          <a:bodyPr/>
          <a:lstStyle/>
          <a:p>
            <a:pPr algn="ctr"/>
            <a:r>
              <a:rPr lang="en-US" i="1" dirty="0"/>
              <a:t>Write Simple Units of Code</a:t>
            </a:r>
            <a:br>
              <a:rPr lang="en-US" i="1" dirty="0"/>
            </a:br>
            <a:r>
              <a:rPr lang="en-US" sz="3600" i="1" dirty="0"/>
              <a:t>(</a:t>
            </a:r>
            <a:r>
              <a:rPr lang="en-US" sz="3600" dirty="0"/>
              <a:t>Limit number of Parameters</a:t>
            </a:r>
            <a:r>
              <a:rPr lang="en-US" sz="3600" i="1" dirty="0"/>
              <a:t>)</a:t>
            </a:r>
          </a:p>
        </p:txBody>
      </p:sp>
      <p:sp>
        <p:nvSpPr>
          <p:cNvPr id="3" name="Content Placeholder 2">
            <a:extLst>
              <a:ext uri="{FF2B5EF4-FFF2-40B4-BE49-F238E27FC236}">
                <a16:creationId xmlns:a16="http://schemas.microsoft.com/office/drawing/2014/main" id="{E83A5A2B-83F2-47BC-AE85-55FB72DBE3E4}"/>
              </a:ext>
            </a:extLst>
          </p:cNvPr>
          <p:cNvSpPr>
            <a:spLocks noGrp="1"/>
          </p:cNvSpPr>
          <p:nvPr>
            <p:ph sz="quarter" idx="13"/>
          </p:nvPr>
        </p:nvSpPr>
        <p:spPr/>
        <p:txBody>
          <a:bodyPr/>
          <a:lstStyle/>
          <a:p>
            <a:pPr marL="0" indent="0" fontAlgn="base">
              <a:buNone/>
            </a:pPr>
            <a:endParaRPr lang="en-US" dirty="0"/>
          </a:p>
          <a:p>
            <a:pPr marL="0" indent="0" fontAlgn="base">
              <a:buNone/>
            </a:pPr>
            <a:endParaRPr lang="en-US" dirty="0"/>
          </a:p>
          <a:p>
            <a:pPr marL="0" indent="0" fontAlgn="base">
              <a:buNone/>
            </a:pPr>
            <a:r>
              <a:rPr lang="en-US" dirty="0">
                <a:solidFill>
                  <a:srgbClr val="00B050"/>
                </a:solidFill>
              </a:rPr>
              <a:t>1-4 – green</a:t>
            </a:r>
            <a:r>
              <a:rPr lang="en-US" dirty="0"/>
              <a:t> </a:t>
            </a:r>
          </a:p>
          <a:p>
            <a:pPr marL="0" indent="0" fontAlgn="base">
              <a:buNone/>
            </a:pPr>
            <a:r>
              <a:rPr lang="en-US" dirty="0">
                <a:solidFill>
                  <a:srgbClr val="FFFF00"/>
                </a:solidFill>
              </a:rPr>
              <a:t>5-6 – yellow (justified?)</a:t>
            </a:r>
            <a:r>
              <a:rPr lang="en-US" dirty="0"/>
              <a:t> </a:t>
            </a:r>
          </a:p>
          <a:p>
            <a:pPr marL="0" indent="0" fontAlgn="base">
              <a:buNone/>
            </a:pPr>
            <a:r>
              <a:rPr lang="en-US" dirty="0">
                <a:solidFill>
                  <a:srgbClr val="FF0000"/>
                </a:solidFill>
              </a:rPr>
              <a:t>7+ - red (fix it)</a:t>
            </a:r>
            <a:r>
              <a:rPr lang="en-US" dirty="0"/>
              <a:t> </a:t>
            </a:r>
          </a:p>
          <a:p>
            <a:pPr marL="0" indent="0" algn="ctr">
              <a:buNone/>
            </a:pPr>
            <a:endParaRPr lang="en-US" sz="3200" dirty="0"/>
          </a:p>
        </p:txBody>
      </p:sp>
    </p:spTree>
    <p:extLst>
      <p:ext uri="{BB962C8B-B14F-4D97-AF65-F5344CB8AC3E}">
        <p14:creationId xmlns:p14="http://schemas.microsoft.com/office/powerpoint/2010/main" val="1055051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214C-0A90-4F85-8033-14F763D286B0}"/>
              </a:ext>
            </a:extLst>
          </p:cNvPr>
          <p:cNvSpPr>
            <a:spLocks noGrp="1"/>
          </p:cNvSpPr>
          <p:nvPr>
            <p:ph type="title"/>
          </p:nvPr>
        </p:nvSpPr>
        <p:spPr/>
        <p:txBody>
          <a:bodyPr/>
          <a:lstStyle/>
          <a:p>
            <a:pPr algn="ctr"/>
            <a:r>
              <a:rPr lang="en-US" i="1" dirty="0"/>
              <a:t>Write Simple Units of Code</a:t>
            </a:r>
            <a:br>
              <a:rPr lang="en-US" i="1" dirty="0"/>
            </a:br>
            <a:r>
              <a:rPr lang="en-US" sz="3600" i="1" dirty="0"/>
              <a:t>(</a:t>
            </a:r>
            <a:r>
              <a:rPr lang="en-US" sz="3600" dirty="0"/>
              <a:t>Fan out</a:t>
            </a:r>
            <a:r>
              <a:rPr lang="en-US" sz="3600" i="1" dirty="0"/>
              <a:t>)</a:t>
            </a:r>
            <a:endParaRPr lang="en-US" sz="3600" dirty="0"/>
          </a:p>
        </p:txBody>
      </p:sp>
      <p:sp>
        <p:nvSpPr>
          <p:cNvPr id="3" name="Content Placeholder 2">
            <a:extLst>
              <a:ext uri="{FF2B5EF4-FFF2-40B4-BE49-F238E27FC236}">
                <a16:creationId xmlns:a16="http://schemas.microsoft.com/office/drawing/2014/main" id="{C0BB283F-F02D-4CE8-B584-FA29A4B15BA7}"/>
              </a:ext>
            </a:extLst>
          </p:cNvPr>
          <p:cNvSpPr>
            <a:spLocks noGrp="1"/>
          </p:cNvSpPr>
          <p:nvPr>
            <p:ph sz="quarter" idx="13"/>
          </p:nvPr>
        </p:nvSpPr>
        <p:spPr/>
        <p:txBody>
          <a:bodyPr/>
          <a:lstStyle/>
          <a:p>
            <a:r>
              <a:rPr lang="en-US" dirty="0"/>
              <a:t>Fan out is a measure of how many methods are called per unit</a:t>
            </a:r>
          </a:p>
          <a:p>
            <a:r>
              <a:rPr lang="en-US" dirty="0"/>
              <a:t>Often due to “Necessary complexity”</a:t>
            </a:r>
          </a:p>
          <a:p>
            <a:pPr lvl="1"/>
            <a:r>
              <a:rPr lang="en-US" dirty="0"/>
              <a:t>Necessary complexity is inherent in the problem space</a:t>
            </a:r>
          </a:p>
          <a:p>
            <a:r>
              <a:rPr lang="en-US" dirty="0"/>
              <a:t>Refactoring helps manage this type of complexity</a:t>
            </a:r>
          </a:p>
          <a:p>
            <a:r>
              <a:rPr lang="en-US" dirty="0"/>
              <a:t>Design patterns can also be a huge help!</a:t>
            </a:r>
          </a:p>
        </p:txBody>
      </p:sp>
      <p:sp>
        <p:nvSpPr>
          <p:cNvPr id="5" name="Rectangle 4">
            <a:extLst>
              <a:ext uri="{FF2B5EF4-FFF2-40B4-BE49-F238E27FC236}">
                <a16:creationId xmlns:a16="http://schemas.microsoft.com/office/drawing/2014/main" id="{CFEF8946-EF62-4840-836A-C4FB6B0412FB}"/>
              </a:ext>
            </a:extLst>
          </p:cNvPr>
          <p:cNvSpPr/>
          <p:nvPr/>
        </p:nvSpPr>
        <p:spPr>
          <a:xfrm>
            <a:off x="3200463" y="3244334"/>
            <a:ext cx="255198" cy="369332"/>
          </a:xfrm>
          <a:prstGeom prst="rect">
            <a:avLst/>
          </a:prstGeom>
        </p:spPr>
        <p:txBody>
          <a:bodyPr wrap="none">
            <a:spAutoFit/>
          </a:bodyPr>
          <a:lstStyle/>
          <a:p>
            <a:r>
              <a:rPr lang="en-US" dirty="0">
                <a:latin typeface="Tahoma" panose="020B0604030504040204" pitchFamily="34" charset="0"/>
                <a:ea typeface="Calibri" panose="020F0502020204030204" pitchFamily="34" charset="0"/>
              </a:rPr>
              <a:t>.</a:t>
            </a:r>
            <a:endParaRPr lang="en-US" dirty="0"/>
          </a:p>
        </p:txBody>
      </p:sp>
    </p:spTree>
    <p:extLst>
      <p:ext uri="{BB962C8B-B14F-4D97-AF65-F5344CB8AC3E}">
        <p14:creationId xmlns:p14="http://schemas.microsoft.com/office/powerpoint/2010/main" val="159394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214C-0A90-4F85-8033-14F763D286B0}"/>
              </a:ext>
            </a:extLst>
          </p:cNvPr>
          <p:cNvSpPr>
            <a:spLocks noGrp="1"/>
          </p:cNvSpPr>
          <p:nvPr>
            <p:ph type="title"/>
          </p:nvPr>
        </p:nvSpPr>
        <p:spPr/>
        <p:txBody>
          <a:bodyPr/>
          <a:lstStyle/>
          <a:p>
            <a:pPr algn="ctr"/>
            <a:r>
              <a:rPr lang="en-US" i="1" dirty="0"/>
              <a:t>Write Simple Units of Code</a:t>
            </a:r>
            <a:br>
              <a:rPr lang="en-US" i="1" dirty="0"/>
            </a:br>
            <a:r>
              <a:rPr lang="en-US" sz="3600" i="1" dirty="0"/>
              <a:t>(</a:t>
            </a:r>
            <a:r>
              <a:rPr lang="en-US" sz="3600" dirty="0"/>
              <a:t>Fan out</a:t>
            </a:r>
            <a:r>
              <a:rPr lang="en-US" sz="3600" i="1" dirty="0"/>
              <a:t>)</a:t>
            </a:r>
            <a:endParaRPr lang="en-US" sz="3600" dirty="0"/>
          </a:p>
        </p:txBody>
      </p:sp>
      <p:sp>
        <p:nvSpPr>
          <p:cNvPr id="3" name="Content Placeholder 2">
            <a:extLst>
              <a:ext uri="{FF2B5EF4-FFF2-40B4-BE49-F238E27FC236}">
                <a16:creationId xmlns:a16="http://schemas.microsoft.com/office/drawing/2014/main" id="{C0BB283F-F02D-4CE8-B584-FA29A4B15BA7}"/>
              </a:ext>
            </a:extLst>
          </p:cNvPr>
          <p:cNvSpPr>
            <a:spLocks noGrp="1"/>
          </p:cNvSpPr>
          <p:nvPr>
            <p:ph sz="quarter" idx="13"/>
          </p:nvPr>
        </p:nvSpPr>
        <p:spPr/>
        <p:txBody>
          <a:bodyPr/>
          <a:lstStyle/>
          <a:p>
            <a:pPr marL="0" indent="0" fontAlgn="base">
              <a:buNone/>
            </a:pPr>
            <a:endParaRPr lang="en-US" dirty="0"/>
          </a:p>
          <a:p>
            <a:pPr marL="0" indent="0" fontAlgn="base">
              <a:buNone/>
            </a:pPr>
            <a:r>
              <a:rPr lang="en-US" dirty="0">
                <a:solidFill>
                  <a:srgbClr val="00B050"/>
                </a:solidFill>
              </a:rPr>
              <a:t>1-6 – green </a:t>
            </a:r>
          </a:p>
          <a:p>
            <a:pPr marL="0" indent="0" fontAlgn="base">
              <a:buNone/>
            </a:pPr>
            <a:r>
              <a:rPr lang="en-US" dirty="0">
                <a:solidFill>
                  <a:srgbClr val="FFFF00"/>
                </a:solidFill>
              </a:rPr>
              <a:t>7-9 – yellow (justified?) </a:t>
            </a:r>
          </a:p>
          <a:p>
            <a:pPr marL="0" indent="0" fontAlgn="base">
              <a:buNone/>
            </a:pPr>
            <a:r>
              <a:rPr lang="en-US" dirty="0">
                <a:solidFill>
                  <a:srgbClr val="FF0000"/>
                </a:solidFill>
              </a:rPr>
              <a:t>10+ - red (fix it) </a:t>
            </a:r>
          </a:p>
          <a:p>
            <a:endParaRPr lang="en-US" dirty="0"/>
          </a:p>
          <a:p>
            <a:endParaRPr lang="en-US" dirty="0"/>
          </a:p>
        </p:txBody>
      </p:sp>
    </p:spTree>
    <p:extLst>
      <p:ext uri="{BB962C8B-B14F-4D97-AF65-F5344CB8AC3E}">
        <p14:creationId xmlns:p14="http://schemas.microsoft.com/office/powerpoint/2010/main" val="279918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16FA-A04A-44FD-BB93-58DBD0C10C15}"/>
              </a:ext>
            </a:extLst>
          </p:cNvPr>
          <p:cNvSpPr>
            <a:spLocks noGrp="1"/>
          </p:cNvSpPr>
          <p:nvPr>
            <p:ph type="title"/>
          </p:nvPr>
        </p:nvSpPr>
        <p:spPr/>
        <p:txBody>
          <a:bodyPr/>
          <a:lstStyle/>
          <a:p>
            <a:pPr algn="ctr"/>
            <a:r>
              <a:rPr lang="en-US" dirty="0"/>
              <a:t>Write Code Once</a:t>
            </a:r>
          </a:p>
        </p:txBody>
      </p:sp>
      <p:sp>
        <p:nvSpPr>
          <p:cNvPr id="3" name="Content Placeholder 2">
            <a:extLst>
              <a:ext uri="{FF2B5EF4-FFF2-40B4-BE49-F238E27FC236}">
                <a16:creationId xmlns:a16="http://schemas.microsoft.com/office/drawing/2014/main" id="{111673D4-5F8A-4095-94EE-7F47B3CC6067}"/>
              </a:ext>
            </a:extLst>
          </p:cNvPr>
          <p:cNvSpPr>
            <a:spLocks noGrp="1"/>
          </p:cNvSpPr>
          <p:nvPr>
            <p:ph sz="quarter" idx="13"/>
          </p:nvPr>
        </p:nvSpPr>
        <p:spPr/>
        <p:txBody>
          <a:bodyPr/>
          <a:lstStyle/>
          <a:p>
            <a:r>
              <a:rPr lang="en-US" dirty="0"/>
              <a:t>This is the Don’t Repeat Yourself (DRY) principle restated</a:t>
            </a:r>
          </a:p>
          <a:p>
            <a:r>
              <a:rPr lang="en-US" dirty="0"/>
              <a:t>According to SIG, a </a:t>
            </a:r>
            <a:r>
              <a:rPr lang="en-US" i="1" dirty="0"/>
              <a:t>duplicate </a:t>
            </a:r>
            <a:r>
              <a:rPr lang="en-US" dirty="0"/>
              <a:t>or </a:t>
            </a:r>
            <a:r>
              <a:rPr lang="en-US" i="1" dirty="0"/>
              <a:t>code clone i</a:t>
            </a:r>
            <a:r>
              <a:rPr lang="en-US" dirty="0"/>
              <a:t>s an identical piece of code at least six lines long, excluding whitespace and comments</a:t>
            </a:r>
          </a:p>
          <a:p>
            <a:r>
              <a:rPr lang="en-US" dirty="0"/>
              <a:t>Use refactoring techniques such as Extract Superclass to help identify and eliminate duplicated code</a:t>
            </a:r>
          </a:p>
          <a:p>
            <a:r>
              <a:rPr lang="en-US" dirty="0"/>
              <a:t>Violating this is especially egregious when entire modules are duplicated (a good segue to the next category)…</a:t>
            </a:r>
          </a:p>
        </p:txBody>
      </p:sp>
    </p:spTree>
    <p:extLst>
      <p:ext uri="{BB962C8B-B14F-4D97-AF65-F5344CB8AC3E}">
        <p14:creationId xmlns:p14="http://schemas.microsoft.com/office/powerpoint/2010/main" val="415073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304F3C-7184-4DC9-A2A6-5822AA2339B5}"/>
              </a:ext>
            </a:extLst>
          </p:cNvPr>
          <p:cNvPicPr>
            <a:picLocks noChangeAspect="1"/>
          </p:cNvPicPr>
          <p:nvPr/>
        </p:nvPicPr>
        <p:blipFill>
          <a:blip r:embed="rId2"/>
          <a:stretch>
            <a:fillRect/>
          </a:stretch>
        </p:blipFill>
        <p:spPr>
          <a:xfrm>
            <a:off x="0" y="154748"/>
            <a:ext cx="12192000" cy="6548504"/>
          </a:xfrm>
          <a:prstGeom prst="rect">
            <a:avLst/>
          </a:prstGeom>
        </p:spPr>
      </p:pic>
    </p:spTree>
    <p:extLst>
      <p:ext uri="{BB962C8B-B14F-4D97-AF65-F5344CB8AC3E}">
        <p14:creationId xmlns:p14="http://schemas.microsoft.com/office/powerpoint/2010/main" val="1399262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16FA-A04A-44FD-BB93-58DBD0C10C15}"/>
              </a:ext>
            </a:extLst>
          </p:cNvPr>
          <p:cNvSpPr>
            <a:spLocks noGrp="1"/>
          </p:cNvSpPr>
          <p:nvPr>
            <p:ph type="title"/>
          </p:nvPr>
        </p:nvSpPr>
        <p:spPr/>
        <p:txBody>
          <a:bodyPr/>
          <a:lstStyle/>
          <a:p>
            <a:pPr algn="ctr"/>
            <a:r>
              <a:rPr lang="en-US" dirty="0"/>
              <a:t>Write Code Once</a:t>
            </a:r>
          </a:p>
        </p:txBody>
      </p:sp>
      <p:sp>
        <p:nvSpPr>
          <p:cNvPr id="3" name="Content Placeholder 2">
            <a:extLst>
              <a:ext uri="{FF2B5EF4-FFF2-40B4-BE49-F238E27FC236}">
                <a16:creationId xmlns:a16="http://schemas.microsoft.com/office/drawing/2014/main" id="{111673D4-5F8A-4095-94EE-7F47B3CC6067}"/>
              </a:ext>
            </a:extLst>
          </p:cNvPr>
          <p:cNvSpPr>
            <a:spLocks noGrp="1"/>
          </p:cNvSpPr>
          <p:nvPr>
            <p:ph sz="quarter" idx="13"/>
          </p:nvPr>
        </p:nvSpPr>
        <p:spPr/>
        <p:txBody>
          <a:bodyPr/>
          <a:lstStyle/>
          <a:p>
            <a:r>
              <a:rPr lang="en-US" dirty="0"/>
              <a:t>HOWEVER…</a:t>
            </a:r>
          </a:p>
          <a:p>
            <a:r>
              <a:rPr lang="en-US" dirty="0"/>
              <a:t>Introducing too many parameters or variables, or jumping through some other set of hoops…</a:t>
            </a:r>
          </a:p>
          <a:p>
            <a:pPr lvl="1"/>
            <a:r>
              <a:rPr lang="en-US" dirty="0"/>
              <a:t>…in an attempt to reuse code…</a:t>
            </a:r>
          </a:p>
          <a:p>
            <a:pPr lvl="1"/>
            <a:r>
              <a:rPr lang="en-US" dirty="0"/>
              <a:t>…just so you can say you followed the DRY principle…</a:t>
            </a:r>
          </a:p>
          <a:p>
            <a:pPr lvl="1"/>
            <a:r>
              <a:rPr lang="en-US" dirty="0"/>
              <a:t>…is missing the point.</a:t>
            </a:r>
          </a:p>
        </p:txBody>
      </p:sp>
    </p:spTree>
    <p:extLst>
      <p:ext uri="{BB962C8B-B14F-4D97-AF65-F5344CB8AC3E}">
        <p14:creationId xmlns:p14="http://schemas.microsoft.com/office/powerpoint/2010/main" val="25328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F314-2C5D-4362-BD5E-38A9C30BD21E}"/>
              </a:ext>
            </a:extLst>
          </p:cNvPr>
          <p:cNvSpPr>
            <a:spLocks noGrp="1"/>
          </p:cNvSpPr>
          <p:nvPr>
            <p:ph type="title"/>
          </p:nvPr>
        </p:nvSpPr>
        <p:spPr/>
        <p:txBody>
          <a:bodyPr/>
          <a:lstStyle/>
          <a:p>
            <a:pPr algn="ctr"/>
            <a:r>
              <a:rPr lang="en-US" dirty="0"/>
              <a:t>Writing Maintainable Code</a:t>
            </a:r>
          </a:p>
        </p:txBody>
      </p:sp>
      <p:sp>
        <p:nvSpPr>
          <p:cNvPr id="3" name="Content Placeholder 2">
            <a:extLst>
              <a:ext uri="{FF2B5EF4-FFF2-40B4-BE49-F238E27FC236}">
                <a16:creationId xmlns:a16="http://schemas.microsoft.com/office/drawing/2014/main" id="{F525F2AA-ED5C-4D1A-99F2-E5B84C7F8068}"/>
              </a:ext>
            </a:extLst>
          </p:cNvPr>
          <p:cNvSpPr>
            <a:spLocks noGrp="1"/>
          </p:cNvSpPr>
          <p:nvPr>
            <p:ph sz="quarter" idx="13"/>
          </p:nvPr>
        </p:nvSpPr>
        <p:spPr/>
        <p:txBody>
          <a:bodyPr/>
          <a:lstStyle/>
          <a:p>
            <a:r>
              <a:rPr lang="en-US" dirty="0"/>
              <a:t>Previous topics are concerned with unit guidelines (methods and constructors)</a:t>
            </a:r>
          </a:p>
          <a:p>
            <a:r>
              <a:rPr lang="en-US" dirty="0"/>
              <a:t>The next 5 topics are concerned with module level guidelines</a:t>
            </a:r>
          </a:p>
          <a:p>
            <a:pPr lvl="1"/>
            <a:r>
              <a:rPr lang="en-US" dirty="0"/>
              <a:t>A module is called a class in C# and other OOP languages</a:t>
            </a:r>
          </a:p>
          <a:p>
            <a:r>
              <a:rPr lang="en-US" dirty="0"/>
              <a:t>Many of these principles align with the SOLID principles of OO design, but the focus is on maintainability</a:t>
            </a:r>
          </a:p>
          <a:p>
            <a:r>
              <a:rPr lang="en-US" dirty="0"/>
              <a:t>Generalities that can be applied to any design paradigm</a:t>
            </a:r>
          </a:p>
          <a:p>
            <a:endParaRPr lang="en-US" dirty="0"/>
          </a:p>
          <a:p>
            <a:endParaRPr lang="en-US" dirty="0"/>
          </a:p>
        </p:txBody>
      </p:sp>
    </p:spTree>
    <p:extLst>
      <p:ext uri="{BB962C8B-B14F-4D97-AF65-F5344CB8AC3E}">
        <p14:creationId xmlns:p14="http://schemas.microsoft.com/office/powerpoint/2010/main" val="329821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876F-DC80-4E94-8BA9-BE2B2E14C057}"/>
              </a:ext>
            </a:extLst>
          </p:cNvPr>
          <p:cNvSpPr>
            <a:spLocks noGrp="1"/>
          </p:cNvSpPr>
          <p:nvPr>
            <p:ph type="title"/>
          </p:nvPr>
        </p:nvSpPr>
        <p:spPr/>
        <p:txBody>
          <a:bodyPr/>
          <a:lstStyle/>
          <a:p>
            <a:pPr algn="ctr"/>
            <a:r>
              <a:rPr lang="en-US" dirty="0"/>
              <a:t>Separate Concerns in Modules</a:t>
            </a:r>
          </a:p>
        </p:txBody>
      </p:sp>
      <p:sp>
        <p:nvSpPr>
          <p:cNvPr id="3" name="Content Placeholder 2">
            <a:extLst>
              <a:ext uri="{FF2B5EF4-FFF2-40B4-BE49-F238E27FC236}">
                <a16:creationId xmlns:a16="http://schemas.microsoft.com/office/drawing/2014/main" id="{486E205C-054E-4323-8399-13B7CA4E46F8}"/>
              </a:ext>
            </a:extLst>
          </p:cNvPr>
          <p:cNvSpPr>
            <a:spLocks noGrp="1"/>
          </p:cNvSpPr>
          <p:nvPr>
            <p:ph sz="quarter" idx="13"/>
          </p:nvPr>
        </p:nvSpPr>
        <p:spPr/>
        <p:txBody>
          <a:bodyPr/>
          <a:lstStyle/>
          <a:p>
            <a:r>
              <a:rPr lang="en-US" dirty="0"/>
              <a:t>Avoid large modules</a:t>
            </a:r>
          </a:p>
          <a:p>
            <a:r>
              <a:rPr lang="en-US" dirty="0"/>
              <a:t>Assign responsibilities to separate modules</a:t>
            </a:r>
          </a:p>
          <a:p>
            <a:r>
              <a:rPr lang="en-US" dirty="0"/>
              <a:t>Hide implementation details behind interfaces (design by contract)</a:t>
            </a:r>
          </a:p>
          <a:p>
            <a:pPr lvl="1"/>
            <a:r>
              <a:rPr lang="en-US" dirty="0"/>
              <a:t>Abstraction gives you permission to ignore the implementation details</a:t>
            </a:r>
          </a:p>
          <a:p>
            <a:pPr lvl="1"/>
            <a:r>
              <a:rPr lang="en-US" dirty="0"/>
              <a:t>Encapsulation hides those details</a:t>
            </a:r>
          </a:p>
          <a:p>
            <a:pPr lvl="1"/>
            <a:r>
              <a:rPr lang="en-US" dirty="0"/>
              <a:t>Design by contract enforces encapsulation</a:t>
            </a:r>
          </a:p>
        </p:txBody>
      </p:sp>
    </p:spTree>
    <p:extLst>
      <p:ext uri="{BB962C8B-B14F-4D97-AF65-F5344CB8AC3E}">
        <p14:creationId xmlns:p14="http://schemas.microsoft.com/office/powerpoint/2010/main" val="17665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CAE5-7AD3-49A4-8693-0F6B536B83B9}"/>
              </a:ext>
            </a:extLst>
          </p:cNvPr>
          <p:cNvSpPr>
            <a:spLocks noGrp="1"/>
          </p:cNvSpPr>
          <p:nvPr>
            <p:ph type="title"/>
          </p:nvPr>
        </p:nvSpPr>
        <p:spPr>
          <a:xfrm>
            <a:off x="1066801" y="150794"/>
            <a:ext cx="10360501" cy="639763"/>
          </a:xfrm>
        </p:spPr>
        <p:txBody>
          <a:bodyPr>
            <a:normAutofit fontScale="90000"/>
          </a:bodyPr>
          <a:lstStyle/>
          <a:p>
            <a:r>
              <a:rPr lang="en-US" dirty="0"/>
              <a:t>Generic Architecture for Software Change</a:t>
            </a:r>
          </a:p>
        </p:txBody>
      </p:sp>
      <p:sp>
        <p:nvSpPr>
          <p:cNvPr id="3" name="Content Placeholder 2">
            <a:extLst>
              <a:ext uri="{FF2B5EF4-FFF2-40B4-BE49-F238E27FC236}">
                <a16:creationId xmlns:a16="http://schemas.microsoft.com/office/drawing/2014/main" id="{84DB65CB-4266-422F-AEAE-4809ACBE0734}"/>
              </a:ext>
            </a:extLst>
          </p:cNvPr>
          <p:cNvSpPr>
            <a:spLocks noGrp="1"/>
          </p:cNvSpPr>
          <p:nvPr>
            <p:ph idx="1"/>
          </p:nvPr>
        </p:nvSpPr>
        <p:spPr>
          <a:xfrm>
            <a:off x="1167370" y="1592973"/>
            <a:ext cx="2371605" cy="4462272"/>
          </a:xfrm>
        </p:spPr>
        <p:txBody>
          <a:bodyPr/>
          <a:lstStyle/>
          <a:p>
            <a:r>
              <a:rPr lang="en-US" u="sng" dirty="0"/>
              <a:t>Contracts</a:t>
            </a:r>
          </a:p>
          <a:p>
            <a:r>
              <a:rPr lang="en-US" dirty="0"/>
              <a:t>Hosts</a:t>
            </a:r>
          </a:p>
          <a:p>
            <a:r>
              <a:rPr lang="en-US" dirty="0"/>
              <a:t>Models</a:t>
            </a:r>
          </a:p>
          <a:p>
            <a:r>
              <a:rPr lang="en-US" u="sng" dirty="0"/>
              <a:t>Managers</a:t>
            </a:r>
          </a:p>
          <a:p>
            <a:r>
              <a:rPr lang="en-US" u="sng" dirty="0"/>
              <a:t>Engines</a:t>
            </a:r>
          </a:p>
          <a:p>
            <a:r>
              <a:rPr lang="en-US" u="sng" dirty="0"/>
              <a:t>Services</a:t>
            </a:r>
          </a:p>
          <a:p>
            <a:r>
              <a:rPr lang="en-US" dirty="0"/>
              <a:t>Tests</a:t>
            </a:r>
          </a:p>
        </p:txBody>
      </p:sp>
      <p:cxnSp>
        <p:nvCxnSpPr>
          <p:cNvPr id="30" name="Straight Arrow Connector 29">
            <a:extLst>
              <a:ext uri="{FF2B5EF4-FFF2-40B4-BE49-F238E27FC236}">
                <a16:creationId xmlns:a16="http://schemas.microsoft.com/office/drawing/2014/main" id="{FC6C6BDC-EFCA-406B-84B5-51345C952813}"/>
              </a:ext>
            </a:extLst>
          </p:cNvPr>
          <p:cNvCxnSpPr>
            <a:cxnSpLocks/>
          </p:cNvCxnSpPr>
          <p:nvPr/>
        </p:nvCxnSpPr>
        <p:spPr>
          <a:xfrm>
            <a:off x="3858735" y="6093954"/>
            <a:ext cx="838200" cy="0"/>
          </a:xfrm>
          <a:prstGeom prst="straightConnector1">
            <a:avLst/>
          </a:prstGeom>
          <a:ln w="825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4C7476E-26CC-47C5-803C-D0A5128B21C3}"/>
              </a:ext>
            </a:extLst>
          </p:cNvPr>
          <p:cNvSpPr txBox="1"/>
          <p:nvPr/>
        </p:nvSpPr>
        <p:spPr>
          <a:xfrm>
            <a:off x="4792540" y="5832344"/>
            <a:ext cx="2105671" cy="523220"/>
          </a:xfrm>
          <a:prstGeom prst="rect">
            <a:avLst/>
          </a:prstGeom>
          <a:noFill/>
        </p:spPr>
        <p:txBody>
          <a:bodyPr wrap="square" rtlCol="0">
            <a:spAutoFit/>
          </a:bodyPr>
          <a:lstStyle/>
          <a:p>
            <a:r>
              <a:rPr lang="en-US" sz="2800" dirty="0"/>
              <a:t>Dependency</a:t>
            </a:r>
          </a:p>
        </p:txBody>
      </p:sp>
      <p:cxnSp>
        <p:nvCxnSpPr>
          <p:cNvPr id="66" name="Straight Arrow Connector 65">
            <a:extLst>
              <a:ext uri="{FF2B5EF4-FFF2-40B4-BE49-F238E27FC236}">
                <a16:creationId xmlns:a16="http://schemas.microsoft.com/office/drawing/2014/main" id="{92A977B9-5CFC-4620-AD87-589EB90910FC}"/>
              </a:ext>
            </a:extLst>
          </p:cNvPr>
          <p:cNvCxnSpPr>
            <a:cxnSpLocks/>
          </p:cNvCxnSpPr>
          <p:nvPr/>
        </p:nvCxnSpPr>
        <p:spPr>
          <a:xfrm>
            <a:off x="7901384" y="6200455"/>
            <a:ext cx="838200" cy="0"/>
          </a:xfrm>
          <a:prstGeom prst="straightConnector1">
            <a:avLst/>
          </a:prstGeom>
          <a:ln w="8255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AD55A59-6282-473D-99E0-37DE7412D62D}"/>
              </a:ext>
            </a:extLst>
          </p:cNvPr>
          <p:cNvSpPr txBox="1"/>
          <p:nvPr/>
        </p:nvSpPr>
        <p:spPr>
          <a:xfrm>
            <a:off x="8921543" y="5905835"/>
            <a:ext cx="2599454" cy="523220"/>
          </a:xfrm>
          <a:prstGeom prst="rect">
            <a:avLst/>
          </a:prstGeom>
          <a:noFill/>
        </p:spPr>
        <p:txBody>
          <a:bodyPr wrap="square" rtlCol="0">
            <a:spAutoFit/>
          </a:bodyPr>
          <a:lstStyle/>
          <a:p>
            <a:r>
              <a:rPr lang="en-US" sz="2800" dirty="0"/>
              <a:t>Communication</a:t>
            </a:r>
          </a:p>
        </p:txBody>
      </p:sp>
      <p:grpSp>
        <p:nvGrpSpPr>
          <p:cNvPr id="111" name="Group 110">
            <a:extLst>
              <a:ext uri="{FF2B5EF4-FFF2-40B4-BE49-F238E27FC236}">
                <a16:creationId xmlns:a16="http://schemas.microsoft.com/office/drawing/2014/main" id="{07388158-87E6-4949-8CEB-115781470A20}"/>
              </a:ext>
            </a:extLst>
          </p:cNvPr>
          <p:cNvGrpSpPr/>
          <p:nvPr/>
        </p:nvGrpSpPr>
        <p:grpSpPr>
          <a:xfrm>
            <a:off x="3178709" y="1660608"/>
            <a:ext cx="4206114" cy="4060391"/>
            <a:chOff x="3231042" y="1066800"/>
            <a:chExt cx="4206114" cy="4060391"/>
          </a:xfrm>
        </p:grpSpPr>
        <p:grpSp>
          <p:nvGrpSpPr>
            <p:cNvPr id="38" name="Group 37">
              <a:extLst>
                <a:ext uri="{FF2B5EF4-FFF2-40B4-BE49-F238E27FC236}">
                  <a16:creationId xmlns:a16="http://schemas.microsoft.com/office/drawing/2014/main" id="{211C7EA5-DFBE-4C7C-8B3A-9A5A74A1C66B}"/>
                </a:ext>
              </a:extLst>
            </p:cNvPr>
            <p:cNvGrpSpPr/>
            <p:nvPr/>
          </p:nvGrpSpPr>
          <p:grpSpPr>
            <a:xfrm>
              <a:off x="3231042" y="1066800"/>
              <a:ext cx="4206114" cy="3384318"/>
              <a:chOff x="5561012" y="1295400"/>
              <a:chExt cx="4191000" cy="3543916"/>
            </a:xfrm>
          </p:grpSpPr>
          <p:grpSp>
            <p:nvGrpSpPr>
              <p:cNvPr id="14" name="Group 13">
                <a:extLst>
                  <a:ext uri="{FF2B5EF4-FFF2-40B4-BE49-F238E27FC236}">
                    <a16:creationId xmlns:a16="http://schemas.microsoft.com/office/drawing/2014/main" id="{8962E154-E9A1-4F1A-AF79-3461CF4D7F5B}"/>
                  </a:ext>
                </a:extLst>
              </p:cNvPr>
              <p:cNvGrpSpPr/>
              <p:nvPr/>
            </p:nvGrpSpPr>
            <p:grpSpPr>
              <a:xfrm>
                <a:off x="5561012" y="1295400"/>
                <a:ext cx="4191000" cy="3543916"/>
                <a:chOff x="5103812" y="961538"/>
                <a:chExt cx="4191000" cy="3543916"/>
              </a:xfrm>
            </p:grpSpPr>
            <p:sp>
              <p:nvSpPr>
                <p:cNvPr id="8" name="Hexagon 7">
                  <a:extLst>
                    <a:ext uri="{FF2B5EF4-FFF2-40B4-BE49-F238E27FC236}">
                      <a16:creationId xmlns:a16="http://schemas.microsoft.com/office/drawing/2014/main" id="{83B3121E-6FF1-49FA-9E61-038242FE6F5E}"/>
                    </a:ext>
                  </a:extLst>
                </p:cNvPr>
                <p:cNvSpPr/>
                <p:nvPr/>
              </p:nvSpPr>
              <p:spPr>
                <a:xfrm>
                  <a:off x="6399212" y="2408237"/>
                  <a:ext cx="1600200" cy="1371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Contracts</a:t>
                  </a:r>
                </a:p>
              </p:txBody>
            </p:sp>
            <p:sp>
              <p:nvSpPr>
                <p:cNvPr id="9" name="Hexagon 8">
                  <a:extLst>
                    <a:ext uri="{FF2B5EF4-FFF2-40B4-BE49-F238E27FC236}">
                      <a16:creationId xmlns:a16="http://schemas.microsoft.com/office/drawing/2014/main" id="{116678B3-CDFD-4768-99DF-874962E980E1}"/>
                    </a:ext>
                  </a:extLst>
                </p:cNvPr>
                <p:cNvSpPr/>
                <p:nvPr/>
              </p:nvSpPr>
              <p:spPr>
                <a:xfrm>
                  <a:off x="5103812" y="1676400"/>
                  <a:ext cx="1600200" cy="1371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Hosts</a:t>
                  </a:r>
                </a:p>
              </p:txBody>
            </p:sp>
            <p:sp>
              <p:nvSpPr>
                <p:cNvPr id="10" name="Hexagon 9">
                  <a:extLst>
                    <a:ext uri="{FF2B5EF4-FFF2-40B4-BE49-F238E27FC236}">
                      <a16:creationId xmlns:a16="http://schemas.microsoft.com/office/drawing/2014/main" id="{D4F1BD76-29B4-4FEB-ADF9-F0C8888DE438}"/>
                    </a:ext>
                  </a:extLst>
                </p:cNvPr>
                <p:cNvSpPr/>
                <p:nvPr/>
              </p:nvSpPr>
              <p:spPr>
                <a:xfrm>
                  <a:off x="7694612" y="1682620"/>
                  <a:ext cx="1600200" cy="1371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Managers</a:t>
                  </a:r>
                </a:p>
              </p:txBody>
            </p:sp>
            <p:sp>
              <p:nvSpPr>
                <p:cNvPr id="11" name="Hexagon 10">
                  <a:extLst>
                    <a:ext uri="{FF2B5EF4-FFF2-40B4-BE49-F238E27FC236}">
                      <a16:creationId xmlns:a16="http://schemas.microsoft.com/office/drawing/2014/main" id="{382C6D2B-644F-4448-A5B9-4B025DAE7762}"/>
                    </a:ext>
                  </a:extLst>
                </p:cNvPr>
                <p:cNvSpPr/>
                <p:nvPr/>
              </p:nvSpPr>
              <p:spPr>
                <a:xfrm>
                  <a:off x="5103812" y="3133854"/>
                  <a:ext cx="1600200" cy="1371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Engines</a:t>
                  </a:r>
                </a:p>
              </p:txBody>
            </p:sp>
            <p:sp>
              <p:nvSpPr>
                <p:cNvPr id="12" name="Hexagon 11">
                  <a:extLst>
                    <a:ext uri="{FF2B5EF4-FFF2-40B4-BE49-F238E27FC236}">
                      <a16:creationId xmlns:a16="http://schemas.microsoft.com/office/drawing/2014/main" id="{145E52D8-81B1-4083-B516-BCFA3D9EBF37}"/>
                    </a:ext>
                  </a:extLst>
                </p:cNvPr>
                <p:cNvSpPr/>
                <p:nvPr/>
              </p:nvSpPr>
              <p:spPr>
                <a:xfrm>
                  <a:off x="7694612" y="3117981"/>
                  <a:ext cx="1600200" cy="1371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Services</a:t>
                  </a:r>
                </a:p>
              </p:txBody>
            </p:sp>
            <p:sp>
              <p:nvSpPr>
                <p:cNvPr id="13" name="Hexagon 12">
                  <a:extLst>
                    <a:ext uri="{FF2B5EF4-FFF2-40B4-BE49-F238E27FC236}">
                      <a16:creationId xmlns:a16="http://schemas.microsoft.com/office/drawing/2014/main" id="{4A93F9C5-8184-43BC-AFDC-CD1D0D9604F0}"/>
                    </a:ext>
                  </a:extLst>
                </p:cNvPr>
                <p:cNvSpPr/>
                <p:nvPr/>
              </p:nvSpPr>
              <p:spPr>
                <a:xfrm>
                  <a:off x="6399212" y="961538"/>
                  <a:ext cx="1600200" cy="1371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grpSp>
          <p:cxnSp>
            <p:nvCxnSpPr>
              <p:cNvPr id="16" name="Straight Arrow Connector 15">
                <a:extLst>
                  <a:ext uri="{FF2B5EF4-FFF2-40B4-BE49-F238E27FC236}">
                    <a16:creationId xmlns:a16="http://schemas.microsoft.com/office/drawing/2014/main" id="{C3712293-3E09-4784-9C55-211D4D29DB24}"/>
                  </a:ext>
                </a:extLst>
              </p:cNvPr>
              <p:cNvCxnSpPr>
                <a:cxnSpLocks/>
              </p:cNvCxnSpPr>
              <p:nvPr/>
            </p:nvCxnSpPr>
            <p:spPr>
              <a:xfrm>
                <a:off x="6704012" y="2895601"/>
                <a:ext cx="790757" cy="385532"/>
              </a:xfrm>
              <a:prstGeom prst="straightConnector1">
                <a:avLst/>
              </a:prstGeom>
              <a:ln w="825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277C1A0-A0B9-4834-AA90-6C008FADBA88}"/>
                  </a:ext>
                </a:extLst>
              </p:cNvPr>
              <p:cNvCxnSpPr>
                <a:cxnSpLocks/>
              </p:cNvCxnSpPr>
              <p:nvPr/>
            </p:nvCxnSpPr>
            <p:spPr>
              <a:xfrm flipH="1">
                <a:off x="7609743" y="2239980"/>
                <a:ext cx="53413" cy="1041154"/>
              </a:xfrm>
              <a:prstGeom prst="straightConnector1">
                <a:avLst/>
              </a:prstGeom>
              <a:ln w="825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E01C0A-89D8-4D90-91D7-35BD6607CEEB}"/>
                  </a:ext>
                </a:extLst>
              </p:cNvPr>
              <p:cNvCxnSpPr>
                <a:cxnSpLocks/>
              </p:cNvCxnSpPr>
              <p:nvPr/>
            </p:nvCxnSpPr>
            <p:spPr>
              <a:xfrm flipH="1">
                <a:off x="7744132" y="2895601"/>
                <a:ext cx="1131582" cy="377948"/>
              </a:xfrm>
              <a:prstGeom prst="straightConnector1">
                <a:avLst/>
              </a:prstGeom>
              <a:ln w="825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2082BE9-5168-49CE-9C48-5B18BB1BE6A8}"/>
                  </a:ext>
                </a:extLst>
              </p:cNvPr>
              <p:cNvCxnSpPr>
                <a:cxnSpLocks/>
              </p:cNvCxnSpPr>
              <p:nvPr/>
            </p:nvCxnSpPr>
            <p:spPr>
              <a:xfrm flipV="1">
                <a:off x="6551612" y="3624565"/>
                <a:ext cx="906096" cy="404189"/>
              </a:xfrm>
              <a:prstGeom prst="straightConnector1">
                <a:avLst/>
              </a:prstGeom>
              <a:ln w="825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5C0256E-EEEF-4D16-8B1C-7370B542E814}"/>
                  </a:ext>
                </a:extLst>
              </p:cNvPr>
              <p:cNvCxnSpPr>
                <a:cxnSpLocks/>
              </p:cNvCxnSpPr>
              <p:nvPr/>
            </p:nvCxnSpPr>
            <p:spPr>
              <a:xfrm flipH="1" flipV="1">
                <a:off x="7732712" y="3610462"/>
                <a:ext cx="1028700" cy="418291"/>
              </a:xfrm>
              <a:prstGeom prst="straightConnector1">
                <a:avLst/>
              </a:prstGeom>
              <a:ln w="825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07" name="Hexagon 106">
              <a:extLst>
                <a:ext uri="{FF2B5EF4-FFF2-40B4-BE49-F238E27FC236}">
                  <a16:creationId xmlns:a16="http://schemas.microsoft.com/office/drawing/2014/main" id="{1B1000D1-CE4F-4362-BC33-46AB0C8D1F9D}"/>
                </a:ext>
              </a:extLst>
            </p:cNvPr>
            <p:cNvSpPr/>
            <p:nvPr/>
          </p:nvSpPr>
          <p:spPr>
            <a:xfrm>
              <a:off x="4537781" y="3817360"/>
              <a:ext cx="1605971" cy="1309831"/>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a:t>
              </a:r>
            </a:p>
          </p:txBody>
        </p:sp>
        <p:cxnSp>
          <p:nvCxnSpPr>
            <p:cNvPr id="108" name="Straight Arrow Connector 107">
              <a:extLst>
                <a:ext uri="{FF2B5EF4-FFF2-40B4-BE49-F238E27FC236}">
                  <a16:creationId xmlns:a16="http://schemas.microsoft.com/office/drawing/2014/main" id="{136D6200-E1B6-4F24-9AAB-901E43786C56}"/>
                </a:ext>
              </a:extLst>
            </p:cNvPr>
            <p:cNvCxnSpPr>
              <a:cxnSpLocks/>
            </p:cNvCxnSpPr>
            <p:nvPr/>
          </p:nvCxnSpPr>
          <p:spPr>
            <a:xfrm flipV="1">
              <a:off x="5283694" y="3349535"/>
              <a:ext cx="3834" cy="949149"/>
            </a:xfrm>
            <a:prstGeom prst="straightConnector1">
              <a:avLst/>
            </a:prstGeom>
            <a:ln w="825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4798D058-26CA-408B-A630-345C45AF23BE}"/>
              </a:ext>
            </a:extLst>
          </p:cNvPr>
          <p:cNvGrpSpPr/>
          <p:nvPr/>
        </p:nvGrpSpPr>
        <p:grpSpPr>
          <a:xfrm>
            <a:off x="7543801" y="1758692"/>
            <a:ext cx="4264765" cy="4053353"/>
            <a:chOff x="7637571" y="1481527"/>
            <a:chExt cx="4264765" cy="4053353"/>
          </a:xfrm>
        </p:grpSpPr>
        <p:sp>
          <p:nvSpPr>
            <p:cNvPr id="131" name="Rectangle 130">
              <a:extLst>
                <a:ext uri="{FF2B5EF4-FFF2-40B4-BE49-F238E27FC236}">
                  <a16:creationId xmlns:a16="http://schemas.microsoft.com/office/drawing/2014/main" id="{890738B3-6A3F-4E1B-B812-3C595158D929}"/>
                </a:ext>
              </a:extLst>
            </p:cNvPr>
            <p:cNvSpPr/>
            <p:nvPr/>
          </p:nvSpPr>
          <p:spPr>
            <a:xfrm>
              <a:off x="8980528" y="3836720"/>
              <a:ext cx="2870991" cy="1029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Hosts</a:t>
              </a:r>
            </a:p>
          </p:txBody>
        </p:sp>
        <p:sp>
          <p:nvSpPr>
            <p:cNvPr id="133" name="Rectangle 132">
              <a:extLst>
                <a:ext uri="{FF2B5EF4-FFF2-40B4-BE49-F238E27FC236}">
                  <a16:creationId xmlns:a16="http://schemas.microsoft.com/office/drawing/2014/main" id="{B0F70A02-4651-46FC-85DE-92851A36DAA8}"/>
                </a:ext>
              </a:extLst>
            </p:cNvPr>
            <p:cNvSpPr/>
            <p:nvPr/>
          </p:nvSpPr>
          <p:spPr>
            <a:xfrm>
              <a:off x="7637571" y="1481537"/>
              <a:ext cx="609600" cy="3379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scene3d>
                <a:camera prst="orthographicFront">
                  <a:rot lat="0" lon="5400000" rev="0"/>
                </a:camera>
                <a:lightRig rig="threePt" dir="t"/>
              </a:scene3d>
              <a:flatTx/>
            </a:bodyPr>
            <a:lstStyle/>
            <a:p>
              <a:pPr algn="ctr"/>
              <a:r>
                <a:rPr lang="en-US" sz="2000" u="sng" dirty="0"/>
                <a:t>Contracts</a:t>
              </a:r>
            </a:p>
          </p:txBody>
        </p:sp>
        <p:sp>
          <p:nvSpPr>
            <p:cNvPr id="134" name="Rectangle 133">
              <a:extLst>
                <a:ext uri="{FF2B5EF4-FFF2-40B4-BE49-F238E27FC236}">
                  <a16:creationId xmlns:a16="http://schemas.microsoft.com/office/drawing/2014/main" id="{EBDA4D15-6B8E-455F-B970-9B1AB7DEF87D}"/>
                </a:ext>
              </a:extLst>
            </p:cNvPr>
            <p:cNvSpPr/>
            <p:nvPr/>
          </p:nvSpPr>
          <p:spPr>
            <a:xfrm>
              <a:off x="8977669" y="2535968"/>
              <a:ext cx="2870990" cy="1221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t>Managers</a:t>
              </a:r>
            </a:p>
          </p:txBody>
        </p:sp>
        <p:sp>
          <p:nvSpPr>
            <p:cNvPr id="135" name="Rectangle 134">
              <a:extLst>
                <a:ext uri="{FF2B5EF4-FFF2-40B4-BE49-F238E27FC236}">
                  <a16:creationId xmlns:a16="http://schemas.microsoft.com/office/drawing/2014/main" id="{3BCAA525-BFD6-49E3-9955-16CEC0438144}"/>
                </a:ext>
              </a:extLst>
            </p:cNvPr>
            <p:cNvSpPr/>
            <p:nvPr/>
          </p:nvSpPr>
          <p:spPr>
            <a:xfrm>
              <a:off x="8977669" y="1481527"/>
              <a:ext cx="1411517" cy="974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t>Engines</a:t>
              </a:r>
            </a:p>
          </p:txBody>
        </p:sp>
        <p:sp>
          <p:nvSpPr>
            <p:cNvPr id="136" name="Rectangle 135">
              <a:extLst>
                <a:ext uri="{FF2B5EF4-FFF2-40B4-BE49-F238E27FC236}">
                  <a16:creationId xmlns:a16="http://schemas.microsoft.com/office/drawing/2014/main" id="{2B31D606-D703-480B-BAB0-057E0622F856}"/>
                </a:ext>
              </a:extLst>
            </p:cNvPr>
            <p:cNvSpPr/>
            <p:nvPr/>
          </p:nvSpPr>
          <p:spPr>
            <a:xfrm>
              <a:off x="10440002" y="1482313"/>
              <a:ext cx="1411517" cy="974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t>Services</a:t>
              </a:r>
            </a:p>
          </p:txBody>
        </p:sp>
        <p:sp>
          <p:nvSpPr>
            <p:cNvPr id="137" name="Rectangle 136">
              <a:extLst>
                <a:ext uri="{FF2B5EF4-FFF2-40B4-BE49-F238E27FC236}">
                  <a16:creationId xmlns:a16="http://schemas.microsoft.com/office/drawing/2014/main" id="{44063A10-019D-4E72-9909-394CDEE32703}"/>
                </a:ext>
              </a:extLst>
            </p:cNvPr>
            <p:cNvSpPr/>
            <p:nvPr/>
          </p:nvSpPr>
          <p:spPr>
            <a:xfrm>
              <a:off x="8328042" y="1481538"/>
              <a:ext cx="609600" cy="3384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scene3d>
                <a:camera prst="orthographicFront">
                  <a:rot lat="0" lon="5400000" rev="0"/>
                </a:camera>
                <a:lightRig rig="threePt" dir="t"/>
              </a:scene3d>
              <a:flatTx/>
            </a:bodyPr>
            <a:lstStyle/>
            <a:p>
              <a:pPr algn="ctr"/>
              <a:r>
                <a:rPr lang="en-US" sz="2000" dirty="0"/>
                <a:t>Models</a:t>
              </a:r>
            </a:p>
          </p:txBody>
        </p:sp>
        <p:cxnSp>
          <p:nvCxnSpPr>
            <p:cNvPr id="138" name="Straight Arrow Connector 137">
              <a:extLst>
                <a:ext uri="{FF2B5EF4-FFF2-40B4-BE49-F238E27FC236}">
                  <a16:creationId xmlns:a16="http://schemas.microsoft.com/office/drawing/2014/main" id="{90D31089-5679-4482-9F27-8950C646B2BE}"/>
                </a:ext>
              </a:extLst>
            </p:cNvPr>
            <p:cNvCxnSpPr>
              <a:cxnSpLocks/>
            </p:cNvCxnSpPr>
            <p:nvPr/>
          </p:nvCxnSpPr>
          <p:spPr>
            <a:xfrm flipH="1" flipV="1">
              <a:off x="10388297" y="3370827"/>
              <a:ext cx="889" cy="843747"/>
            </a:xfrm>
            <a:prstGeom prst="straightConnector1">
              <a:avLst/>
            </a:prstGeom>
            <a:ln w="8255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2A11A51-2B96-46A6-94AD-5F5941102C09}"/>
                </a:ext>
              </a:extLst>
            </p:cNvPr>
            <p:cNvCxnSpPr>
              <a:cxnSpLocks/>
            </p:cNvCxnSpPr>
            <p:nvPr/>
          </p:nvCxnSpPr>
          <p:spPr>
            <a:xfrm flipV="1">
              <a:off x="9233409" y="2157189"/>
              <a:ext cx="0" cy="1029136"/>
            </a:xfrm>
            <a:prstGeom prst="straightConnector1">
              <a:avLst/>
            </a:prstGeom>
            <a:ln w="8255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95E55D1-D3B5-46CC-98EB-2EB4A594E77E}"/>
                </a:ext>
              </a:extLst>
            </p:cNvPr>
            <p:cNvCxnSpPr>
              <a:cxnSpLocks/>
            </p:cNvCxnSpPr>
            <p:nvPr/>
          </p:nvCxnSpPr>
          <p:spPr>
            <a:xfrm flipV="1">
              <a:off x="11519409" y="2193292"/>
              <a:ext cx="0" cy="1029136"/>
            </a:xfrm>
            <a:prstGeom prst="straightConnector1">
              <a:avLst/>
            </a:prstGeom>
            <a:ln w="8255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D74A094E-5899-49BC-B0F0-C0C5FF7E8A3C}"/>
                </a:ext>
              </a:extLst>
            </p:cNvPr>
            <p:cNvCxnSpPr>
              <a:cxnSpLocks/>
            </p:cNvCxnSpPr>
            <p:nvPr/>
          </p:nvCxnSpPr>
          <p:spPr>
            <a:xfrm>
              <a:off x="9703386" y="2312720"/>
              <a:ext cx="1371600" cy="0"/>
            </a:xfrm>
            <a:prstGeom prst="straightConnector1">
              <a:avLst/>
            </a:prstGeom>
            <a:ln w="825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FD27654-830C-4F9C-A7B4-CDB22B58B687}"/>
                </a:ext>
              </a:extLst>
            </p:cNvPr>
            <p:cNvCxnSpPr>
              <a:cxnSpLocks/>
            </p:cNvCxnSpPr>
            <p:nvPr/>
          </p:nvCxnSpPr>
          <p:spPr>
            <a:xfrm flipH="1">
              <a:off x="8577624" y="1626920"/>
              <a:ext cx="720035" cy="0"/>
            </a:xfrm>
            <a:prstGeom prst="straightConnector1">
              <a:avLst/>
            </a:prstGeom>
            <a:ln w="8255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BFA3D4F-6B00-4069-AFC7-D56B9E8B5DE4}"/>
                </a:ext>
              </a:extLst>
            </p:cNvPr>
            <p:cNvCxnSpPr>
              <a:cxnSpLocks/>
            </p:cNvCxnSpPr>
            <p:nvPr/>
          </p:nvCxnSpPr>
          <p:spPr>
            <a:xfrm flipH="1">
              <a:off x="8577625" y="1855520"/>
              <a:ext cx="2103584" cy="0"/>
            </a:xfrm>
            <a:prstGeom prst="straightConnector1">
              <a:avLst/>
            </a:prstGeom>
            <a:ln w="8255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8ACFDF3-4D12-4E48-A82A-670F036C9F3F}"/>
                </a:ext>
              </a:extLst>
            </p:cNvPr>
            <p:cNvCxnSpPr>
              <a:cxnSpLocks/>
            </p:cNvCxnSpPr>
            <p:nvPr/>
          </p:nvCxnSpPr>
          <p:spPr>
            <a:xfrm flipH="1" flipV="1">
              <a:off x="8776209" y="3443693"/>
              <a:ext cx="1066800" cy="23327"/>
            </a:xfrm>
            <a:prstGeom prst="straightConnector1">
              <a:avLst/>
            </a:prstGeom>
            <a:ln w="8255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704134DB-305C-430D-96FA-DAC32131301D}"/>
                </a:ext>
              </a:extLst>
            </p:cNvPr>
            <p:cNvSpPr/>
            <p:nvPr/>
          </p:nvSpPr>
          <p:spPr>
            <a:xfrm>
              <a:off x="7637572" y="4932622"/>
              <a:ext cx="4264764" cy="60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scene3d>
                <a:camera prst="orthographicFront">
                  <a:rot lat="0" lon="5400000" rev="0"/>
                </a:camera>
                <a:lightRig rig="threePt" dir="t"/>
              </a:scene3d>
              <a:flatTx/>
            </a:bodyPr>
            <a:lstStyle/>
            <a:p>
              <a:pPr algn="ctr"/>
              <a:r>
                <a:rPr lang="en-US" sz="2000" dirty="0"/>
                <a:t>Tests</a:t>
              </a:r>
            </a:p>
          </p:txBody>
        </p:sp>
      </p:grpSp>
      <p:sp>
        <p:nvSpPr>
          <p:cNvPr id="153" name="Title 1">
            <a:extLst>
              <a:ext uri="{FF2B5EF4-FFF2-40B4-BE49-F238E27FC236}">
                <a16:creationId xmlns:a16="http://schemas.microsoft.com/office/drawing/2014/main" id="{441484C7-4F63-4E45-867C-4792FF441AD5}"/>
              </a:ext>
            </a:extLst>
          </p:cNvPr>
          <p:cNvSpPr txBox="1">
            <a:spLocks/>
          </p:cNvSpPr>
          <p:nvPr/>
        </p:nvSpPr>
        <p:spPr>
          <a:xfrm>
            <a:off x="2209801" y="730519"/>
            <a:ext cx="9217501" cy="6397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Independent, Clean, Evolutionary Architecture</a:t>
            </a:r>
          </a:p>
        </p:txBody>
      </p:sp>
    </p:spTree>
    <p:extLst>
      <p:ext uri="{BB962C8B-B14F-4D97-AF65-F5344CB8AC3E}">
        <p14:creationId xmlns:p14="http://schemas.microsoft.com/office/powerpoint/2010/main" val="312212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E75B-E935-45A2-A5AE-259E153F5C38}"/>
              </a:ext>
            </a:extLst>
          </p:cNvPr>
          <p:cNvSpPr>
            <a:spLocks noGrp="1"/>
          </p:cNvSpPr>
          <p:nvPr>
            <p:ph type="title"/>
          </p:nvPr>
        </p:nvSpPr>
        <p:spPr/>
        <p:txBody>
          <a:bodyPr/>
          <a:lstStyle/>
          <a:p>
            <a:pPr algn="ctr"/>
            <a:r>
              <a:rPr lang="en-US" dirty="0"/>
              <a:t>Couple Architecture Components Loosely</a:t>
            </a:r>
          </a:p>
        </p:txBody>
      </p:sp>
      <p:sp>
        <p:nvSpPr>
          <p:cNvPr id="3" name="Content Placeholder 2">
            <a:extLst>
              <a:ext uri="{FF2B5EF4-FFF2-40B4-BE49-F238E27FC236}">
                <a16:creationId xmlns:a16="http://schemas.microsoft.com/office/drawing/2014/main" id="{B8EDE6FC-5D44-43A2-856F-74FC3D48EAE9}"/>
              </a:ext>
            </a:extLst>
          </p:cNvPr>
          <p:cNvSpPr>
            <a:spLocks noGrp="1"/>
          </p:cNvSpPr>
          <p:nvPr>
            <p:ph sz="quarter" idx="13"/>
          </p:nvPr>
        </p:nvSpPr>
        <p:spPr/>
        <p:txBody>
          <a:bodyPr/>
          <a:lstStyle/>
          <a:p>
            <a:pPr marL="0" indent="0">
              <a:buNone/>
            </a:pPr>
            <a:r>
              <a:rPr lang="en-US" dirty="0"/>
              <a:t>Coupling means that two parts of a system are somehow connected when changes are needed</a:t>
            </a:r>
          </a:p>
          <a:p>
            <a:pPr marL="0" indent="0">
              <a:buNone/>
            </a:pPr>
            <a:r>
              <a:rPr lang="en-US" dirty="0"/>
              <a:t>Coupling may be direct calls, but classes could also be connected via a configuration file, database structure, or even assumptions they make (in terms of business logic)</a:t>
            </a:r>
          </a:p>
        </p:txBody>
      </p:sp>
    </p:spTree>
    <p:extLst>
      <p:ext uri="{BB962C8B-B14F-4D97-AF65-F5344CB8AC3E}">
        <p14:creationId xmlns:p14="http://schemas.microsoft.com/office/powerpoint/2010/main" val="212419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E75B-E935-45A2-A5AE-259E153F5C38}"/>
              </a:ext>
            </a:extLst>
          </p:cNvPr>
          <p:cNvSpPr>
            <a:spLocks noGrp="1"/>
          </p:cNvSpPr>
          <p:nvPr>
            <p:ph type="title"/>
          </p:nvPr>
        </p:nvSpPr>
        <p:spPr/>
        <p:txBody>
          <a:bodyPr/>
          <a:lstStyle/>
          <a:p>
            <a:pPr algn="ctr"/>
            <a:r>
              <a:rPr lang="en-US" dirty="0"/>
              <a:t>Couple Architecture Components Loosely</a:t>
            </a:r>
          </a:p>
        </p:txBody>
      </p:sp>
      <p:sp>
        <p:nvSpPr>
          <p:cNvPr id="3" name="Content Placeholder 2">
            <a:extLst>
              <a:ext uri="{FF2B5EF4-FFF2-40B4-BE49-F238E27FC236}">
                <a16:creationId xmlns:a16="http://schemas.microsoft.com/office/drawing/2014/main" id="{B8EDE6FC-5D44-43A2-856F-74FC3D48EAE9}"/>
              </a:ext>
            </a:extLst>
          </p:cNvPr>
          <p:cNvSpPr>
            <a:spLocks noGrp="1"/>
          </p:cNvSpPr>
          <p:nvPr>
            <p:ph sz="quarter" idx="13"/>
          </p:nvPr>
        </p:nvSpPr>
        <p:spPr/>
        <p:txBody>
          <a:bodyPr>
            <a:normAutofit/>
          </a:bodyPr>
          <a:lstStyle/>
          <a:p>
            <a:r>
              <a:rPr lang="en-US" dirty="0"/>
              <a:t>Minimize the amount of code (or logic) within modules that is exposed to access by modules in other components</a:t>
            </a:r>
          </a:p>
          <a:p>
            <a:pPr lvl="1"/>
            <a:r>
              <a:rPr lang="en-US" dirty="0"/>
              <a:t>Independent components enable isolated maintenance</a:t>
            </a:r>
          </a:p>
          <a:p>
            <a:pPr lvl="1"/>
            <a:r>
              <a:rPr lang="en-US" dirty="0"/>
              <a:t>Fewer dependencies makes for simpler tests and better test coverage</a:t>
            </a:r>
          </a:p>
          <a:p>
            <a:r>
              <a:rPr lang="en-US" dirty="0"/>
              <a:t>Internal calls are OK</a:t>
            </a:r>
          </a:p>
          <a:p>
            <a:r>
              <a:rPr lang="en-US" dirty="0"/>
              <a:t>Outgoing calls are also OK as they delegate concerns to other components</a:t>
            </a:r>
          </a:p>
          <a:p>
            <a:pPr lvl="2"/>
            <a:r>
              <a:rPr lang="en-US" dirty="0"/>
              <a:t>Note – these calls are incoming calls to other components…</a:t>
            </a:r>
          </a:p>
        </p:txBody>
      </p:sp>
    </p:spTree>
    <p:extLst>
      <p:ext uri="{BB962C8B-B14F-4D97-AF65-F5344CB8AC3E}">
        <p14:creationId xmlns:p14="http://schemas.microsoft.com/office/powerpoint/2010/main" val="413868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20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F029-CB80-460B-AFD6-90103BA60B75}"/>
              </a:ext>
            </a:extLst>
          </p:cNvPr>
          <p:cNvSpPr>
            <a:spLocks noGrp="1"/>
          </p:cNvSpPr>
          <p:nvPr>
            <p:ph type="title"/>
          </p:nvPr>
        </p:nvSpPr>
        <p:spPr/>
        <p:txBody>
          <a:bodyPr/>
          <a:lstStyle/>
          <a:p>
            <a:pPr algn="ctr"/>
            <a:r>
              <a:rPr lang="en-US" dirty="0"/>
              <a:t>Keep Architecture Components Balanced</a:t>
            </a:r>
          </a:p>
        </p:txBody>
      </p:sp>
      <p:sp>
        <p:nvSpPr>
          <p:cNvPr id="3" name="Content Placeholder 2">
            <a:extLst>
              <a:ext uri="{FF2B5EF4-FFF2-40B4-BE49-F238E27FC236}">
                <a16:creationId xmlns:a16="http://schemas.microsoft.com/office/drawing/2014/main" id="{2454A17A-EABE-414D-A7A6-270E1E57A94D}"/>
              </a:ext>
            </a:extLst>
          </p:cNvPr>
          <p:cNvSpPr>
            <a:spLocks noGrp="1"/>
          </p:cNvSpPr>
          <p:nvPr>
            <p:ph sz="quarter" idx="13"/>
          </p:nvPr>
        </p:nvSpPr>
        <p:spPr/>
        <p:txBody>
          <a:bodyPr>
            <a:normAutofit lnSpcReduction="10000"/>
          </a:bodyPr>
          <a:lstStyle/>
          <a:p>
            <a:r>
              <a:rPr lang="en-US" dirty="0"/>
              <a:t>Balance the number and relative size of top-level components</a:t>
            </a:r>
          </a:p>
          <a:p>
            <a:r>
              <a:rPr lang="en-US" dirty="0"/>
              <a:t>Do this by organizing code in such a way that the number of components is between 6 and 12 (close to 9) and are of approximately equal size</a:t>
            </a:r>
          </a:p>
          <a:p>
            <a:r>
              <a:rPr lang="en-US" dirty="0"/>
              <a:t>This helps in locating code and allows for isolated maintenance</a:t>
            </a:r>
          </a:p>
          <a:p>
            <a:r>
              <a:rPr lang="en-US" dirty="0"/>
              <a:t>Yikes!</a:t>
            </a:r>
          </a:p>
          <a:p>
            <a:r>
              <a:rPr lang="en-US" dirty="0"/>
              <a:t>Before you run for the door…</a:t>
            </a:r>
          </a:p>
          <a:p>
            <a:pPr lvl="1"/>
            <a:r>
              <a:rPr lang="en-US" dirty="0"/>
              <a:t>…this is an indicator of good design, not a goal in itself</a:t>
            </a:r>
          </a:p>
        </p:txBody>
      </p:sp>
    </p:spTree>
    <p:extLst>
      <p:ext uri="{BB962C8B-B14F-4D97-AF65-F5344CB8AC3E}">
        <p14:creationId xmlns:p14="http://schemas.microsoft.com/office/powerpoint/2010/main" val="173242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2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par>
                          <p:cTn id="11" fill="hold">
                            <p:stCondLst>
                              <p:cond delay="4500"/>
                            </p:stCondLst>
                            <p:childTnLst>
                              <p:par>
                                <p:cTn id="12" presetID="10" presetClass="entr" presetSubtype="0" fill="hold" nodeType="afterEffect">
                                  <p:stCondLst>
                                    <p:cond delay="25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childTnLst>
                          </p:cTn>
                        </p:par>
                        <p:par>
                          <p:cTn id="15" fill="hold">
                            <p:stCondLst>
                              <p:cond delay="9000"/>
                            </p:stCondLst>
                            <p:childTnLst>
                              <p:par>
                                <p:cTn id="16" presetID="26" presetClass="entr" presetSubtype="0" fill="hold" nodeType="afterEffect">
                                  <p:stCondLst>
                                    <p:cond delay="200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80">
                                          <p:stCondLst>
                                            <p:cond delay="0"/>
                                          </p:stCondLst>
                                        </p:cTn>
                                        <p:tgtEl>
                                          <p:spTgt spid="3">
                                            <p:txEl>
                                              <p:pRg st="3" end="3"/>
                                            </p:txEl>
                                          </p:spTgt>
                                        </p:tgtEl>
                                      </p:cBhvr>
                                    </p:animEffect>
                                    <p:anim calcmode="lin" valueType="num">
                                      <p:cBhvr>
                                        <p:cTn id="1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xEl>
                                              <p:pRg st="3" end="3"/>
                                            </p:txEl>
                                          </p:spTgt>
                                        </p:tgtEl>
                                      </p:cBhvr>
                                      <p:to x="100000" y="60000"/>
                                    </p:animScale>
                                    <p:animScale>
                                      <p:cBhvr>
                                        <p:cTn id="25" dur="166" decel="50000">
                                          <p:stCondLst>
                                            <p:cond delay="676"/>
                                          </p:stCondLst>
                                        </p:cTn>
                                        <p:tgtEl>
                                          <p:spTgt spid="3">
                                            <p:txEl>
                                              <p:pRg st="3" end="3"/>
                                            </p:txEl>
                                          </p:spTgt>
                                        </p:tgtEl>
                                      </p:cBhvr>
                                      <p:to x="100000" y="100000"/>
                                    </p:animScale>
                                    <p:animScale>
                                      <p:cBhvr>
                                        <p:cTn id="26" dur="26">
                                          <p:stCondLst>
                                            <p:cond delay="1312"/>
                                          </p:stCondLst>
                                        </p:cTn>
                                        <p:tgtEl>
                                          <p:spTgt spid="3">
                                            <p:txEl>
                                              <p:pRg st="3" end="3"/>
                                            </p:txEl>
                                          </p:spTgt>
                                        </p:tgtEl>
                                      </p:cBhvr>
                                      <p:to x="100000" y="80000"/>
                                    </p:animScale>
                                    <p:animScale>
                                      <p:cBhvr>
                                        <p:cTn id="27" dur="166" decel="50000">
                                          <p:stCondLst>
                                            <p:cond delay="1338"/>
                                          </p:stCondLst>
                                        </p:cTn>
                                        <p:tgtEl>
                                          <p:spTgt spid="3">
                                            <p:txEl>
                                              <p:pRg st="3" end="3"/>
                                            </p:txEl>
                                          </p:spTgt>
                                        </p:tgtEl>
                                      </p:cBhvr>
                                      <p:to x="100000" y="100000"/>
                                    </p:animScale>
                                    <p:animScale>
                                      <p:cBhvr>
                                        <p:cTn id="28" dur="26">
                                          <p:stCondLst>
                                            <p:cond delay="1642"/>
                                          </p:stCondLst>
                                        </p:cTn>
                                        <p:tgtEl>
                                          <p:spTgt spid="3">
                                            <p:txEl>
                                              <p:pRg st="3" end="3"/>
                                            </p:txEl>
                                          </p:spTgt>
                                        </p:tgtEl>
                                      </p:cBhvr>
                                      <p:to x="100000" y="90000"/>
                                    </p:animScale>
                                    <p:animScale>
                                      <p:cBhvr>
                                        <p:cTn id="29" dur="166" decel="50000">
                                          <p:stCondLst>
                                            <p:cond delay="1668"/>
                                          </p:stCondLst>
                                        </p:cTn>
                                        <p:tgtEl>
                                          <p:spTgt spid="3">
                                            <p:txEl>
                                              <p:pRg st="3" end="3"/>
                                            </p:txEl>
                                          </p:spTgt>
                                        </p:tgtEl>
                                      </p:cBhvr>
                                      <p:to x="100000" y="100000"/>
                                    </p:animScale>
                                    <p:animScale>
                                      <p:cBhvr>
                                        <p:cTn id="30" dur="26">
                                          <p:stCondLst>
                                            <p:cond delay="1808"/>
                                          </p:stCondLst>
                                        </p:cTn>
                                        <p:tgtEl>
                                          <p:spTgt spid="3">
                                            <p:txEl>
                                              <p:pRg st="3" end="3"/>
                                            </p:txEl>
                                          </p:spTgt>
                                        </p:tgtEl>
                                      </p:cBhvr>
                                      <p:to x="100000" y="95000"/>
                                    </p:animScale>
                                    <p:animScale>
                                      <p:cBhvr>
                                        <p:cTn id="31" dur="166" decel="50000">
                                          <p:stCondLst>
                                            <p:cond delay="1834"/>
                                          </p:stCondLst>
                                        </p:cTn>
                                        <p:tgtEl>
                                          <p:spTgt spid="3">
                                            <p:txEl>
                                              <p:pRg st="3" end="3"/>
                                            </p:txEl>
                                          </p:spTgt>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par>
                          <p:cTn id="36" fill="hold">
                            <p:stCondLst>
                              <p:cond delay="0"/>
                            </p:stCondLst>
                            <p:childTnLst>
                              <p:par>
                                <p:cTn id="37" presetID="53" presetClass="entr" presetSubtype="16" fill="hold" nodeType="afterEffect">
                                  <p:stCondLst>
                                    <p:cond delay="250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p:cTn id="39" dur="1750" fill="hold"/>
                                        <p:tgtEl>
                                          <p:spTgt spid="3">
                                            <p:txEl>
                                              <p:pRg st="5" end="5"/>
                                            </p:txEl>
                                          </p:spTgt>
                                        </p:tgtEl>
                                        <p:attrNameLst>
                                          <p:attrName>ppt_w</p:attrName>
                                        </p:attrNameLst>
                                      </p:cBhvr>
                                      <p:tavLst>
                                        <p:tav tm="0">
                                          <p:val>
                                            <p:fltVal val="0"/>
                                          </p:val>
                                        </p:tav>
                                        <p:tav tm="100000">
                                          <p:val>
                                            <p:strVal val="#ppt_w"/>
                                          </p:val>
                                        </p:tav>
                                      </p:tavLst>
                                    </p:anim>
                                    <p:anim calcmode="lin" valueType="num">
                                      <p:cBhvr>
                                        <p:cTn id="40" dur="175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1" dur="1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0B3E-882B-4A6F-B464-50BF1D4EEA73}"/>
              </a:ext>
            </a:extLst>
          </p:cNvPr>
          <p:cNvSpPr>
            <a:spLocks noGrp="1"/>
          </p:cNvSpPr>
          <p:nvPr>
            <p:ph type="title"/>
          </p:nvPr>
        </p:nvSpPr>
        <p:spPr/>
        <p:txBody>
          <a:bodyPr/>
          <a:lstStyle/>
          <a:p>
            <a:pPr algn="ctr"/>
            <a:r>
              <a:rPr lang="en-US" dirty="0"/>
              <a:t>Keep Your Codebase Small</a:t>
            </a:r>
          </a:p>
        </p:txBody>
      </p:sp>
      <p:sp>
        <p:nvSpPr>
          <p:cNvPr id="3" name="Content Placeholder 2">
            <a:extLst>
              <a:ext uri="{FF2B5EF4-FFF2-40B4-BE49-F238E27FC236}">
                <a16:creationId xmlns:a16="http://schemas.microsoft.com/office/drawing/2014/main" id="{B53F86AF-60CB-4914-AA86-76DC2E45463A}"/>
              </a:ext>
            </a:extLst>
          </p:cNvPr>
          <p:cNvSpPr>
            <a:spLocks noGrp="1"/>
          </p:cNvSpPr>
          <p:nvPr>
            <p:ph sz="quarter" idx="13"/>
          </p:nvPr>
        </p:nvSpPr>
        <p:spPr/>
        <p:txBody>
          <a:bodyPr/>
          <a:lstStyle/>
          <a:p>
            <a:r>
              <a:rPr lang="en-US" dirty="0"/>
              <a:t>Keep your codebase as small as feasible</a:t>
            </a:r>
          </a:p>
          <a:p>
            <a:r>
              <a:rPr lang="en-US" dirty="0"/>
              <a:t>Avoid codebase growth, actively reduce system size</a:t>
            </a:r>
          </a:p>
          <a:p>
            <a:r>
              <a:rPr lang="en-US" dirty="0"/>
              <a:t>This improves maintainability because having a small product, project, and team is a success factor</a:t>
            </a:r>
          </a:p>
          <a:p>
            <a:r>
              <a:rPr lang="en-US" dirty="0"/>
              <a:t>Thanks, SIG…</a:t>
            </a:r>
          </a:p>
        </p:txBody>
      </p:sp>
    </p:spTree>
    <p:extLst>
      <p:ext uri="{BB962C8B-B14F-4D97-AF65-F5344CB8AC3E}">
        <p14:creationId xmlns:p14="http://schemas.microsoft.com/office/powerpoint/2010/main" val="191578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30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0B3E-882B-4A6F-B464-50BF1D4EEA73}"/>
              </a:ext>
            </a:extLst>
          </p:cNvPr>
          <p:cNvSpPr>
            <a:spLocks noGrp="1"/>
          </p:cNvSpPr>
          <p:nvPr>
            <p:ph type="title"/>
          </p:nvPr>
        </p:nvSpPr>
        <p:spPr/>
        <p:txBody>
          <a:bodyPr/>
          <a:lstStyle/>
          <a:p>
            <a:pPr algn="ctr"/>
            <a:r>
              <a:rPr lang="en-US" dirty="0"/>
              <a:t>Keep Your Codebase Small</a:t>
            </a:r>
          </a:p>
        </p:txBody>
      </p:sp>
      <p:sp>
        <p:nvSpPr>
          <p:cNvPr id="3" name="Content Placeholder 2">
            <a:extLst>
              <a:ext uri="{FF2B5EF4-FFF2-40B4-BE49-F238E27FC236}">
                <a16:creationId xmlns:a16="http://schemas.microsoft.com/office/drawing/2014/main" id="{B53F86AF-60CB-4914-AA86-76DC2E45463A}"/>
              </a:ext>
            </a:extLst>
          </p:cNvPr>
          <p:cNvSpPr>
            <a:spLocks noGrp="1"/>
          </p:cNvSpPr>
          <p:nvPr>
            <p:ph sz="quarter" idx="13"/>
          </p:nvPr>
        </p:nvSpPr>
        <p:spPr/>
        <p:txBody>
          <a:bodyPr/>
          <a:lstStyle/>
          <a:p>
            <a:r>
              <a:rPr lang="en-US" dirty="0"/>
              <a:t>Do not copy and paste code</a:t>
            </a:r>
          </a:p>
          <a:p>
            <a:r>
              <a:rPr lang="en-US" dirty="0"/>
              <a:t>Refactor existing code</a:t>
            </a:r>
          </a:p>
          <a:p>
            <a:r>
              <a:rPr lang="en-US" dirty="0"/>
              <a:t>Use third-party libraries and frameworks</a:t>
            </a:r>
          </a:p>
          <a:p>
            <a:r>
              <a:rPr lang="en-US" dirty="0"/>
              <a:t>Split up a large system</a:t>
            </a:r>
          </a:p>
          <a:p>
            <a:pPr lvl="1"/>
            <a:r>
              <a:rPr lang="en-US" dirty="0"/>
              <a:t>Move the complexity up to DevOps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76961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nodeType="afterEffect">
                                  <p:stCondLst>
                                    <p:cond delay="32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6250"/>
                            </p:stCondLst>
                            <p:childTnLst>
                              <p:par>
                                <p:cTn id="14" presetID="1" presetClass="entr" presetSubtype="0" fill="hold" nodeType="afterEffect">
                                  <p:stCondLst>
                                    <p:cond delay="3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p:cTn id="20" dur="1750" fill="hold"/>
                                        <p:tgtEl>
                                          <p:spTgt spid="3">
                                            <p:txEl>
                                              <p:pRg st="4" end="4"/>
                                            </p:txEl>
                                          </p:spTgt>
                                        </p:tgtEl>
                                        <p:attrNameLst>
                                          <p:attrName>ppt_w</p:attrName>
                                        </p:attrNameLst>
                                      </p:cBhvr>
                                      <p:tavLst>
                                        <p:tav tm="0">
                                          <p:val>
                                            <p:fltVal val="0"/>
                                          </p:val>
                                        </p:tav>
                                        <p:tav tm="100000">
                                          <p:val>
                                            <p:strVal val="#ppt_w"/>
                                          </p:val>
                                        </p:tav>
                                      </p:tavLst>
                                    </p:anim>
                                    <p:anim calcmode="lin" valueType="num">
                                      <p:cBhvr>
                                        <p:cTn id="21" dur="175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2" dur="1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9DDB-3EED-4608-9CD0-E922EC2DC64C}"/>
              </a:ext>
            </a:extLst>
          </p:cNvPr>
          <p:cNvSpPr>
            <a:spLocks noGrp="1"/>
          </p:cNvSpPr>
          <p:nvPr>
            <p:ph type="title"/>
          </p:nvPr>
        </p:nvSpPr>
        <p:spPr/>
        <p:txBody>
          <a:bodyPr/>
          <a:lstStyle/>
          <a:p>
            <a:pPr algn="ctr"/>
            <a:r>
              <a:rPr lang="en-US" dirty="0"/>
              <a:t>Automate Tests</a:t>
            </a:r>
          </a:p>
        </p:txBody>
      </p:sp>
      <p:sp>
        <p:nvSpPr>
          <p:cNvPr id="3" name="Content Placeholder 2">
            <a:extLst>
              <a:ext uri="{FF2B5EF4-FFF2-40B4-BE49-F238E27FC236}">
                <a16:creationId xmlns:a16="http://schemas.microsoft.com/office/drawing/2014/main" id="{401FBCBC-9269-4998-845F-3987098E3241}"/>
              </a:ext>
            </a:extLst>
          </p:cNvPr>
          <p:cNvSpPr>
            <a:spLocks noGrp="1"/>
          </p:cNvSpPr>
          <p:nvPr>
            <p:ph sz="quarter" idx="13"/>
          </p:nvPr>
        </p:nvSpPr>
        <p:spPr/>
        <p:txBody>
          <a:bodyPr/>
          <a:lstStyle/>
          <a:p>
            <a:r>
              <a:rPr lang="en-US" dirty="0"/>
              <a:t>Automate tests for your codebase by writing automated tests using a test framework</a:t>
            </a:r>
          </a:p>
          <a:p>
            <a:r>
              <a:rPr lang="en-US" dirty="0"/>
              <a:t>This improves maintainability because automated testing makes development predictable and less risky</a:t>
            </a:r>
          </a:p>
        </p:txBody>
      </p:sp>
    </p:spTree>
    <p:extLst>
      <p:ext uri="{BB962C8B-B14F-4D97-AF65-F5344CB8AC3E}">
        <p14:creationId xmlns:p14="http://schemas.microsoft.com/office/powerpoint/2010/main" val="178621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5A08-E2A8-4935-9A56-B50362901F3A}"/>
              </a:ext>
            </a:extLst>
          </p:cNvPr>
          <p:cNvSpPr>
            <a:spLocks noGrp="1"/>
          </p:cNvSpPr>
          <p:nvPr>
            <p:ph type="title"/>
          </p:nvPr>
        </p:nvSpPr>
        <p:spPr/>
        <p:txBody>
          <a:bodyPr/>
          <a:lstStyle/>
          <a:p>
            <a:r>
              <a:rPr lang="en-US" dirty="0"/>
              <a:t>Why is maintainability important?</a:t>
            </a:r>
          </a:p>
        </p:txBody>
      </p:sp>
      <p:sp>
        <p:nvSpPr>
          <p:cNvPr id="3" name="Content Placeholder 2">
            <a:extLst>
              <a:ext uri="{FF2B5EF4-FFF2-40B4-BE49-F238E27FC236}">
                <a16:creationId xmlns:a16="http://schemas.microsoft.com/office/drawing/2014/main" id="{499AFFC1-2E43-4872-A80D-B3790CEEDC4C}"/>
              </a:ext>
            </a:extLst>
          </p:cNvPr>
          <p:cNvSpPr>
            <a:spLocks noGrp="1"/>
          </p:cNvSpPr>
          <p:nvPr>
            <p:ph sz="quarter" idx="13"/>
          </p:nvPr>
        </p:nvSpPr>
        <p:spPr>
          <a:xfrm>
            <a:off x="913774" y="1786856"/>
            <a:ext cx="10363826" cy="4004344"/>
          </a:xfrm>
        </p:spPr>
        <p:txBody>
          <a:bodyPr>
            <a:normAutofit/>
          </a:bodyPr>
          <a:lstStyle/>
          <a:p>
            <a:r>
              <a:rPr lang="en-US" dirty="0"/>
              <a:t>Maintainability has significant business impact</a:t>
            </a:r>
          </a:p>
          <a:p>
            <a:pPr lvl="1"/>
            <a:r>
              <a:rPr lang="en-US" dirty="0"/>
              <a:t>60-80% of software cost is consumed by maintenance activities, whereas writing new code accounts for only about 20% of the total cost</a:t>
            </a:r>
          </a:p>
          <a:p>
            <a:r>
              <a:rPr lang="en-US" dirty="0"/>
              <a:t>Maintainability is an enabler for other quality characteristics</a:t>
            </a:r>
          </a:p>
          <a:p>
            <a:pPr lvl="1"/>
            <a:r>
              <a:rPr lang="en-US" dirty="0"/>
              <a:t>When your code base is well defined and easily understood, good things happen</a:t>
            </a:r>
          </a:p>
          <a:p>
            <a:pPr lvl="2"/>
            <a:r>
              <a:rPr lang="en-US" dirty="0"/>
              <a:t>Modifications are easier to make</a:t>
            </a:r>
          </a:p>
          <a:p>
            <a:pPr lvl="2"/>
            <a:r>
              <a:rPr lang="en-US" dirty="0"/>
              <a:t>Dependencies and Side effects are minimized</a:t>
            </a:r>
          </a:p>
          <a:p>
            <a:r>
              <a:rPr lang="en-US" dirty="0"/>
              <a:t>Maintainable code is overall more stable than gnarly, tangled spaghetti code</a:t>
            </a:r>
          </a:p>
        </p:txBody>
      </p:sp>
    </p:spTree>
    <p:extLst>
      <p:ext uri="{BB962C8B-B14F-4D97-AF65-F5344CB8AC3E}">
        <p14:creationId xmlns:p14="http://schemas.microsoft.com/office/powerpoint/2010/main" val="26975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2717-7F9F-428E-A998-E2A81C9841D3}"/>
              </a:ext>
            </a:extLst>
          </p:cNvPr>
          <p:cNvSpPr>
            <a:spLocks noGrp="1"/>
          </p:cNvSpPr>
          <p:nvPr>
            <p:ph type="title"/>
          </p:nvPr>
        </p:nvSpPr>
        <p:spPr/>
        <p:txBody>
          <a:bodyPr/>
          <a:lstStyle/>
          <a:p>
            <a:pPr algn="ctr"/>
            <a:r>
              <a:rPr lang="en-US" dirty="0"/>
              <a:t>Automate Tests</a:t>
            </a:r>
          </a:p>
        </p:txBody>
      </p:sp>
      <p:sp>
        <p:nvSpPr>
          <p:cNvPr id="3" name="Content Placeholder 2">
            <a:extLst>
              <a:ext uri="{FF2B5EF4-FFF2-40B4-BE49-F238E27FC236}">
                <a16:creationId xmlns:a16="http://schemas.microsoft.com/office/drawing/2014/main" id="{320F091C-767D-4CAA-905D-C1869BBC99C8}"/>
              </a:ext>
            </a:extLst>
          </p:cNvPr>
          <p:cNvSpPr>
            <a:spLocks noGrp="1"/>
          </p:cNvSpPr>
          <p:nvPr>
            <p:ph sz="quarter" idx="13"/>
          </p:nvPr>
        </p:nvSpPr>
        <p:spPr/>
        <p:txBody>
          <a:bodyPr/>
          <a:lstStyle/>
          <a:p>
            <a:r>
              <a:rPr lang="en-US" dirty="0"/>
              <a:t>Automated testing makes testing repeatable</a:t>
            </a:r>
          </a:p>
          <a:p>
            <a:r>
              <a:rPr lang="en-US" dirty="0"/>
              <a:t>Automated testing makes development efficient</a:t>
            </a:r>
          </a:p>
          <a:p>
            <a:r>
              <a:rPr lang="en-US" dirty="0"/>
              <a:t>Automated testing makes code predictable</a:t>
            </a:r>
          </a:p>
          <a:p>
            <a:r>
              <a:rPr lang="en-US" dirty="0"/>
              <a:t>Tests document the code that is tested</a:t>
            </a:r>
          </a:p>
          <a:p>
            <a:r>
              <a:rPr lang="en-US" dirty="0"/>
              <a:t>Writing tests makes you write better code</a:t>
            </a:r>
          </a:p>
        </p:txBody>
      </p:sp>
    </p:spTree>
    <p:extLst>
      <p:ext uri="{BB962C8B-B14F-4D97-AF65-F5344CB8AC3E}">
        <p14:creationId xmlns:p14="http://schemas.microsoft.com/office/powerpoint/2010/main" val="173382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645E-C48F-401B-BA82-9C2F2135292F}"/>
              </a:ext>
            </a:extLst>
          </p:cNvPr>
          <p:cNvSpPr>
            <a:spLocks noGrp="1"/>
          </p:cNvSpPr>
          <p:nvPr>
            <p:ph type="title"/>
          </p:nvPr>
        </p:nvSpPr>
        <p:spPr/>
        <p:txBody>
          <a:bodyPr/>
          <a:lstStyle/>
          <a:p>
            <a:pPr algn="ctr"/>
            <a:r>
              <a:rPr lang="en-US" dirty="0"/>
              <a:t>Automate Build and Deployment</a:t>
            </a:r>
          </a:p>
        </p:txBody>
      </p:sp>
      <p:sp>
        <p:nvSpPr>
          <p:cNvPr id="3" name="Content Placeholder 2">
            <a:extLst>
              <a:ext uri="{FF2B5EF4-FFF2-40B4-BE49-F238E27FC236}">
                <a16:creationId xmlns:a16="http://schemas.microsoft.com/office/drawing/2014/main" id="{B1045F28-262D-469D-86B4-6C02F127FBB5}"/>
              </a:ext>
            </a:extLst>
          </p:cNvPr>
          <p:cNvSpPr>
            <a:spLocks noGrp="1"/>
          </p:cNvSpPr>
          <p:nvPr>
            <p:ph sz="quarter" idx="13"/>
          </p:nvPr>
        </p:nvSpPr>
        <p:spPr/>
        <p:txBody>
          <a:bodyPr/>
          <a:lstStyle/>
          <a:p>
            <a:r>
              <a:rPr lang="en-US" dirty="0"/>
              <a:t>OK, this one is mine – it should have been included but wasn’t</a:t>
            </a:r>
          </a:p>
          <a:p>
            <a:r>
              <a:rPr lang="en-US" dirty="0"/>
              <a:t>Automated build and deployment is stable, predictable and repeatable</a:t>
            </a:r>
          </a:p>
          <a:p>
            <a:r>
              <a:rPr lang="en-US" dirty="0"/>
              <a:t>The time spent maintaining build and deployment scripts is trivial compared to the time spent chasing vagaries in compute environments</a:t>
            </a:r>
          </a:p>
        </p:txBody>
      </p:sp>
    </p:spTree>
    <p:extLst>
      <p:ext uri="{BB962C8B-B14F-4D97-AF65-F5344CB8AC3E}">
        <p14:creationId xmlns:p14="http://schemas.microsoft.com/office/powerpoint/2010/main" val="311348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3B01-AD9F-40D6-B3AB-A59D57B3E6E5}"/>
              </a:ext>
            </a:extLst>
          </p:cNvPr>
          <p:cNvSpPr>
            <a:spLocks noGrp="1"/>
          </p:cNvSpPr>
          <p:nvPr>
            <p:ph type="title"/>
          </p:nvPr>
        </p:nvSpPr>
        <p:spPr/>
        <p:txBody>
          <a:bodyPr>
            <a:normAutofit/>
          </a:bodyPr>
          <a:lstStyle/>
          <a:p>
            <a:pPr algn="ctr"/>
            <a:r>
              <a:rPr lang="en-US" dirty="0"/>
              <a:t>Write Clean Code</a:t>
            </a:r>
            <a:br>
              <a:rPr lang="en-US" dirty="0"/>
            </a:br>
            <a:r>
              <a:rPr lang="en-US" sz="2200" dirty="0"/>
              <a:t>Writing clean code is what you must do in order to call yourself a professional.</a:t>
            </a:r>
            <a:br>
              <a:rPr lang="en-US" sz="2200" dirty="0"/>
            </a:br>
            <a:r>
              <a:rPr lang="en-US" sz="2200" dirty="0"/>
              <a:t>—Robert C. Martin</a:t>
            </a:r>
          </a:p>
        </p:txBody>
      </p:sp>
      <p:sp>
        <p:nvSpPr>
          <p:cNvPr id="3" name="Content Placeholder 2">
            <a:extLst>
              <a:ext uri="{FF2B5EF4-FFF2-40B4-BE49-F238E27FC236}">
                <a16:creationId xmlns:a16="http://schemas.microsoft.com/office/drawing/2014/main" id="{5F0BEEA8-7DB3-4872-B842-50ADE1CCADA7}"/>
              </a:ext>
            </a:extLst>
          </p:cNvPr>
          <p:cNvSpPr>
            <a:spLocks noGrp="1"/>
          </p:cNvSpPr>
          <p:nvPr>
            <p:ph sz="quarter" idx="13"/>
          </p:nvPr>
        </p:nvSpPr>
        <p:spPr/>
        <p:txBody>
          <a:bodyPr/>
          <a:lstStyle/>
          <a:p>
            <a:r>
              <a:rPr lang="en-US" dirty="0"/>
              <a:t>Clean code is maintainable code</a:t>
            </a:r>
          </a:p>
          <a:p>
            <a:r>
              <a:rPr lang="en-US" dirty="0"/>
              <a:t>In this context, writing clean code means not leaving code smells behind after development work</a:t>
            </a:r>
          </a:p>
          <a:p>
            <a:r>
              <a:rPr lang="en-US" dirty="0"/>
              <a:t>Apply the Boy Scout rule to your software development work</a:t>
            </a:r>
          </a:p>
          <a:p>
            <a:pPr lvl="1"/>
            <a:r>
              <a:rPr lang="en-US" dirty="0"/>
              <a:t>Leave the code (campground) cleaner than you found it</a:t>
            </a:r>
          </a:p>
        </p:txBody>
      </p:sp>
    </p:spTree>
    <p:extLst>
      <p:ext uri="{BB962C8B-B14F-4D97-AF65-F5344CB8AC3E}">
        <p14:creationId xmlns:p14="http://schemas.microsoft.com/office/powerpoint/2010/main" val="163307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6A50-2374-4A07-A5CC-5D8DDA1CFD12}"/>
              </a:ext>
            </a:extLst>
          </p:cNvPr>
          <p:cNvSpPr>
            <a:spLocks noGrp="1"/>
          </p:cNvSpPr>
          <p:nvPr>
            <p:ph type="title"/>
          </p:nvPr>
        </p:nvSpPr>
        <p:spPr/>
        <p:txBody>
          <a:bodyPr/>
          <a:lstStyle/>
          <a:p>
            <a:pPr algn="ctr"/>
            <a:r>
              <a:rPr lang="en-US" dirty="0"/>
              <a:t>SIG’s Seven</a:t>
            </a:r>
            <a:br>
              <a:rPr lang="en-US" dirty="0"/>
            </a:br>
            <a:r>
              <a:rPr lang="en-US" sz="3600" dirty="0"/>
              <a:t>developer “Boy Scout rules”</a:t>
            </a:r>
          </a:p>
        </p:txBody>
      </p:sp>
      <p:sp>
        <p:nvSpPr>
          <p:cNvPr id="3" name="Content Placeholder 2">
            <a:extLst>
              <a:ext uri="{FF2B5EF4-FFF2-40B4-BE49-F238E27FC236}">
                <a16:creationId xmlns:a16="http://schemas.microsoft.com/office/drawing/2014/main" id="{E94EA58B-3F16-4085-ADE8-EAE94EAFF875}"/>
              </a:ext>
            </a:extLst>
          </p:cNvPr>
          <p:cNvSpPr>
            <a:spLocks noGrp="1"/>
          </p:cNvSpPr>
          <p:nvPr>
            <p:ph sz="quarter" idx="13"/>
          </p:nvPr>
        </p:nvSpPr>
        <p:spPr>
          <a:xfrm>
            <a:off x="913774" y="1899822"/>
            <a:ext cx="10363826" cy="3891378"/>
          </a:xfrm>
        </p:spPr>
        <p:txBody>
          <a:bodyPr/>
          <a:lstStyle/>
          <a:p>
            <a:pPr marL="514350" indent="-514350">
              <a:buFont typeface="+mj-lt"/>
              <a:buAutoNum type="arabicPeriod"/>
            </a:pPr>
            <a:r>
              <a:rPr lang="en-US" dirty="0"/>
              <a:t>Leave no unit-level code smells behind</a:t>
            </a:r>
          </a:p>
          <a:p>
            <a:pPr marL="514350" indent="-514350">
              <a:buFont typeface="+mj-lt"/>
              <a:buAutoNum type="arabicPeriod"/>
            </a:pPr>
            <a:r>
              <a:rPr lang="en-US" dirty="0"/>
              <a:t>Leave no bad comments behind</a:t>
            </a:r>
          </a:p>
          <a:p>
            <a:pPr marL="514350" indent="-514350">
              <a:buFont typeface="+mj-lt"/>
              <a:buAutoNum type="arabicPeriod"/>
            </a:pPr>
            <a:r>
              <a:rPr lang="en-US" dirty="0"/>
              <a:t>Leave no code in comments behind</a:t>
            </a:r>
          </a:p>
          <a:p>
            <a:pPr marL="514350" indent="-514350">
              <a:buFont typeface="+mj-lt"/>
              <a:buAutoNum type="arabicPeriod"/>
            </a:pPr>
            <a:r>
              <a:rPr lang="en-US" dirty="0"/>
              <a:t>Leave no dead code behind</a:t>
            </a:r>
          </a:p>
          <a:p>
            <a:pPr marL="514350" indent="-514350">
              <a:buFont typeface="+mj-lt"/>
              <a:buAutoNum type="arabicPeriod"/>
            </a:pPr>
            <a:r>
              <a:rPr lang="en-US" dirty="0"/>
              <a:t>Leave no long identifier names behind</a:t>
            </a:r>
          </a:p>
          <a:p>
            <a:pPr marL="514350" indent="-514350">
              <a:buFont typeface="+mj-lt"/>
              <a:buAutoNum type="arabicPeriod"/>
            </a:pPr>
            <a:r>
              <a:rPr lang="en-US" dirty="0"/>
              <a:t>Leave no magic constants behind</a:t>
            </a:r>
          </a:p>
          <a:p>
            <a:pPr marL="514350" indent="-514350">
              <a:buFont typeface="+mj-lt"/>
              <a:buAutoNum type="arabicPeriod"/>
            </a:pPr>
            <a:r>
              <a:rPr lang="en-US" dirty="0"/>
              <a:t>Leave no badly handled exceptions behind</a:t>
            </a:r>
          </a:p>
        </p:txBody>
      </p:sp>
    </p:spTree>
    <p:extLst>
      <p:ext uri="{BB962C8B-B14F-4D97-AF65-F5344CB8AC3E}">
        <p14:creationId xmlns:p14="http://schemas.microsoft.com/office/powerpoint/2010/main" val="2673217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705A-81B7-4CAC-8F17-2356C308103E}"/>
              </a:ext>
            </a:extLst>
          </p:cNvPr>
          <p:cNvSpPr>
            <a:spLocks noGrp="1"/>
          </p:cNvSpPr>
          <p:nvPr>
            <p:ph type="title"/>
          </p:nvPr>
        </p:nvSpPr>
        <p:spPr/>
        <p:txBody>
          <a:bodyPr anchor="ctr"/>
          <a:lstStyle/>
          <a:p>
            <a:pPr algn="ctr"/>
            <a:r>
              <a:rPr lang="en-US" dirty="0"/>
              <a:t>Leave no unit-level code smells behind</a:t>
            </a:r>
          </a:p>
        </p:txBody>
      </p:sp>
      <p:sp>
        <p:nvSpPr>
          <p:cNvPr id="3" name="Content Placeholder 2">
            <a:extLst>
              <a:ext uri="{FF2B5EF4-FFF2-40B4-BE49-F238E27FC236}">
                <a16:creationId xmlns:a16="http://schemas.microsoft.com/office/drawing/2014/main" id="{8F286EA3-FD87-4F3B-86AF-46804E56B860}"/>
              </a:ext>
            </a:extLst>
          </p:cNvPr>
          <p:cNvSpPr>
            <a:spLocks noGrp="1"/>
          </p:cNvSpPr>
          <p:nvPr>
            <p:ph sz="quarter" idx="13"/>
          </p:nvPr>
        </p:nvSpPr>
        <p:spPr/>
        <p:txBody>
          <a:bodyPr>
            <a:normAutofit/>
          </a:bodyPr>
          <a:lstStyle/>
          <a:p>
            <a:r>
              <a:rPr lang="en-US" dirty="0"/>
              <a:t>Three guidelines deal with smells at the unit level -- long units, complex units, and units with large interfaces</a:t>
            </a:r>
          </a:p>
          <a:p>
            <a:r>
              <a:rPr lang="en-US" dirty="0"/>
              <a:t>For modern programming languages, there is really no good reason why any of these guidelines should be violated when you are writing new code</a:t>
            </a:r>
          </a:p>
          <a:p>
            <a:r>
              <a:rPr lang="en-US" dirty="0"/>
              <a:t>To follow this rule is to refactor “smelly” code as soon as possible but certainly before the code is committed to the version control system</a:t>
            </a:r>
          </a:p>
        </p:txBody>
      </p:sp>
    </p:spTree>
    <p:extLst>
      <p:ext uri="{BB962C8B-B14F-4D97-AF65-F5344CB8AC3E}">
        <p14:creationId xmlns:p14="http://schemas.microsoft.com/office/powerpoint/2010/main" val="28730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4395-0DF2-442C-BD78-B9CB741FFFD1}"/>
              </a:ext>
            </a:extLst>
          </p:cNvPr>
          <p:cNvSpPr>
            <a:spLocks noGrp="1"/>
          </p:cNvSpPr>
          <p:nvPr>
            <p:ph type="title"/>
          </p:nvPr>
        </p:nvSpPr>
        <p:spPr/>
        <p:txBody>
          <a:bodyPr/>
          <a:lstStyle/>
          <a:p>
            <a:pPr algn="ctr"/>
            <a:r>
              <a:rPr lang="en-US" dirty="0"/>
              <a:t>Leave no bad comments behind</a:t>
            </a:r>
          </a:p>
        </p:txBody>
      </p:sp>
      <p:sp>
        <p:nvSpPr>
          <p:cNvPr id="3" name="Content Placeholder 2">
            <a:extLst>
              <a:ext uri="{FF2B5EF4-FFF2-40B4-BE49-F238E27FC236}">
                <a16:creationId xmlns:a16="http://schemas.microsoft.com/office/drawing/2014/main" id="{FCB9ED0E-9180-4DA7-8355-65E7A14A9A5F}"/>
              </a:ext>
            </a:extLst>
          </p:cNvPr>
          <p:cNvSpPr>
            <a:spLocks noGrp="1"/>
          </p:cNvSpPr>
          <p:nvPr>
            <p:ph sz="quarter" idx="13"/>
          </p:nvPr>
        </p:nvSpPr>
        <p:spPr/>
        <p:txBody>
          <a:bodyPr/>
          <a:lstStyle/>
          <a:p>
            <a:r>
              <a:rPr lang="en-US" dirty="0"/>
              <a:t>Comments should explain why, not what or how</a:t>
            </a:r>
          </a:p>
          <a:p>
            <a:r>
              <a:rPr lang="en-US" dirty="0"/>
              <a:t>No end-of-line comments!</a:t>
            </a:r>
          </a:p>
          <a:p>
            <a:r>
              <a:rPr lang="en-US" dirty="0"/>
              <a:t>Comments are valuable in only a small number of cases</a:t>
            </a:r>
          </a:p>
          <a:p>
            <a:r>
              <a:rPr lang="en-US" dirty="0"/>
              <a:t>Always avoid dogmatic boilerplate comments</a:t>
            </a:r>
          </a:p>
        </p:txBody>
      </p:sp>
    </p:spTree>
    <p:extLst>
      <p:ext uri="{BB962C8B-B14F-4D97-AF65-F5344CB8AC3E}">
        <p14:creationId xmlns:p14="http://schemas.microsoft.com/office/powerpoint/2010/main" val="206013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CDE2-0400-489B-BC2D-B2FF483E1DD3}"/>
              </a:ext>
            </a:extLst>
          </p:cNvPr>
          <p:cNvSpPr>
            <a:spLocks noGrp="1"/>
          </p:cNvSpPr>
          <p:nvPr>
            <p:ph type="title"/>
          </p:nvPr>
        </p:nvSpPr>
        <p:spPr/>
        <p:txBody>
          <a:bodyPr>
            <a:normAutofit/>
          </a:bodyPr>
          <a:lstStyle/>
          <a:p>
            <a:pPr marL="514350" indent="-514350" algn="ctr"/>
            <a:r>
              <a:rPr lang="en-US" dirty="0"/>
              <a:t>Leave no code in comments behind</a:t>
            </a:r>
          </a:p>
        </p:txBody>
      </p:sp>
      <p:sp>
        <p:nvSpPr>
          <p:cNvPr id="3" name="Content Placeholder 2">
            <a:extLst>
              <a:ext uri="{FF2B5EF4-FFF2-40B4-BE49-F238E27FC236}">
                <a16:creationId xmlns:a16="http://schemas.microsoft.com/office/drawing/2014/main" id="{47BEBC71-62E5-4EEE-9232-77004B1F4387}"/>
              </a:ext>
            </a:extLst>
          </p:cNvPr>
          <p:cNvSpPr>
            <a:spLocks noGrp="1"/>
          </p:cNvSpPr>
          <p:nvPr>
            <p:ph sz="quarter" idx="13"/>
          </p:nvPr>
        </p:nvSpPr>
        <p:spPr/>
        <p:txBody>
          <a:bodyPr/>
          <a:lstStyle/>
          <a:p>
            <a:r>
              <a:rPr lang="en-US" dirty="0"/>
              <a:t>See previous rule</a:t>
            </a:r>
          </a:p>
          <a:p>
            <a:r>
              <a:rPr lang="en-US" dirty="0"/>
              <a:t>You can always get to deleted code in your source repository</a:t>
            </a:r>
          </a:p>
          <a:p>
            <a:endParaRPr lang="en-US" dirty="0"/>
          </a:p>
        </p:txBody>
      </p:sp>
    </p:spTree>
    <p:extLst>
      <p:ext uri="{BB962C8B-B14F-4D97-AF65-F5344CB8AC3E}">
        <p14:creationId xmlns:p14="http://schemas.microsoft.com/office/powerpoint/2010/main" val="278324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E483-288B-495D-87FA-E18BB286C54F}"/>
              </a:ext>
            </a:extLst>
          </p:cNvPr>
          <p:cNvSpPr>
            <a:spLocks noGrp="1"/>
          </p:cNvSpPr>
          <p:nvPr>
            <p:ph type="title"/>
          </p:nvPr>
        </p:nvSpPr>
        <p:spPr/>
        <p:txBody>
          <a:bodyPr/>
          <a:lstStyle/>
          <a:p>
            <a:pPr algn="ctr"/>
            <a:r>
              <a:rPr lang="en-US" dirty="0"/>
              <a:t>Leave no dead code behind</a:t>
            </a:r>
          </a:p>
        </p:txBody>
      </p:sp>
      <p:sp>
        <p:nvSpPr>
          <p:cNvPr id="3" name="Content Placeholder 2">
            <a:extLst>
              <a:ext uri="{FF2B5EF4-FFF2-40B4-BE49-F238E27FC236}">
                <a16:creationId xmlns:a16="http://schemas.microsoft.com/office/drawing/2014/main" id="{EE503364-7518-4651-B131-32ED0D31B007}"/>
              </a:ext>
            </a:extLst>
          </p:cNvPr>
          <p:cNvSpPr>
            <a:spLocks noGrp="1"/>
          </p:cNvSpPr>
          <p:nvPr>
            <p:ph sz="quarter" idx="13"/>
          </p:nvPr>
        </p:nvSpPr>
        <p:spPr/>
        <p:txBody>
          <a:bodyPr/>
          <a:lstStyle/>
          <a:p>
            <a:r>
              <a:rPr lang="en-US" dirty="0"/>
              <a:t>Dead code comes in 2 flavors</a:t>
            </a:r>
          </a:p>
          <a:p>
            <a:pPr lvl="1"/>
            <a:r>
              <a:rPr lang="en-US" dirty="0"/>
              <a:t>Code that executes but the output or result is never used</a:t>
            </a:r>
          </a:p>
          <a:p>
            <a:pPr lvl="1"/>
            <a:r>
              <a:rPr lang="en-US" dirty="0"/>
              <a:t>Code that is never executed</a:t>
            </a:r>
          </a:p>
        </p:txBody>
      </p:sp>
    </p:spTree>
    <p:extLst>
      <p:ext uri="{BB962C8B-B14F-4D97-AF65-F5344CB8AC3E}">
        <p14:creationId xmlns:p14="http://schemas.microsoft.com/office/powerpoint/2010/main" val="336088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4177-2A0E-4EC8-B5EA-ED60DC2241C1}"/>
              </a:ext>
            </a:extLst>
          </p:cNvPr>
          <p:cNvSpPr>
            <a:spLocks noGrp="1"/>
          </p:cNvSpPr>
          <p:nvPr>
            <p:ph type="title"/>
          </p:nvPr>
        </p:nvSpPr>
        <p:spPr/>
        <p:txBody>
          <a:bodyPr/>
          <a:lstStyle/>
          <a:p>
            <a:pPr algn="ctr"/>
            <a:r>
              <a:rPr lang="en-US" dirty="0"/>
              <a:t>Leave no long identifier names behind</a:t>
            </a:r>
          </a:p>
        </p:txBody>
      </p:sp>
      <p:sp>
        <p:nvSpPr>
          <p:cNvPr id="3" name="Content Placeholder 2">
            <a:extLst>
              <a:ext uri="{FF2B5EF4-FFF2-40B4-BE49-F238E27FC236}">
                <a16:creationId xmlns:a16="http://schemas.microsoft.com/office/drawing/2014/main" id="{21A2518C-4C65-4369-A974-E4D05275A6B0}"/>
              </a:ext>
            </a:extLst>
          </p:cNvPr>
          <p:cNvSpPr>
            <a:spLocks noGrp="1"/>
          </p:cNvSpPr>
          <p:nvPr>
            <p:ph sz="quarter" idx="13"/>
          </p:nvPr>
        </p:nvSpPr>
        <p:spPr/>
        <p:txBody>
          <a:bodyPr>
            <a:normAutofit/>
          </a:bodyPr>
          <a:lstStyle/>
          <a:p>
            <a:r>
              <a:rPr lang="en-US" dirty="0"/>
              <a:t>Identifier names that are too short are just as bad</a:t>
            </a:r>
          </a:p>
          <a:p>
            <a:r>
              <a:rPr lang="en-US" dirty="0"/>
              <a:t>Omit words that are obvious given a variable’s or parameter’s type</a:t>
            </a:r>
          </a:p>
          <a:p>
            <a:r>
              <a:rPr lang="en-US" dirty="0"/>
              <a:t>Omit any additional extraneous words that don’t disambiguate the name</a:t>
            </a:r>
          </a:p>
          <a:p>
            <a:pPr lvl="1"/>
            <a:r>
              <a:rPr lang="en-US" dirty="0"/>
              <a:t>When in doubt, leave it out</a:t>
            </a:r>
          </a:p>
          <a:p>
            <a:r>
              <a:rPr lang="en-US" dirty="0"/>
              <a:t>Avoid words that really don’t mean much of anything</a:t>
            </a:r>
          </a:p>
          <a:p>
            <a:pPr lvl="1"/>
            <a:r>
              <a:rPr lang="en-US" dirty="0"/>
              <a:t>Server, Manager, Value, Object…</a:t>
            </a:r>
          </a:p>
          <a:p>
            <a:endParaRPr lang="en-US" dirty="0"/>
          </a:p>
        </p:txBody>
      </p:sp>
    </p:spTree>
    <p:extLst>
      <p:ext uri="{BB962C8B-B14F-4D97-AF65-F5344CB8AC3E}">
        <p14:creationId xmlns:p14="http://schemas.microsoft.com/office/powerpoint/2010/main" val="31270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1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4177-2A0E-4EC8-B5EA-ED60DC2241C1}"/>
              </a:ext>
            </a:extLst>
          </p:cNvPr>
          <p:cNvSpPr>
            <a:spLocks noGrp="1"/>
          </p:cNvSpPr>
          <p:nvPr>
            <p:ph type="title"/>
          </p:nvPr>
        </p:nvSpPr>
        <p:spPr/>
        <p:txBody>
          <a:bodyPr/>
          <a:lstStyle/>
          <a:p>
            <a:pPr algn="ctr"/>
            <a:r>
              <a:rPr lang="en-US" dirty="0"/>
              <a:t>Leave no long identifier names behind</a:t>
            </a:r>
          </a:p>
        </p:txBody>
      </p:sp>
      <p:sp>
        <p:nvSpPr>
          <p:cNvPr id="3" name="Content Placeholder 2">
            <a:extLst>
              <a:ext uri="{FF2B5EF4-FFF2-40B4-BE49-F238E27FC236}">
                <a16:creationId xmlns:a16="http://schemas.microsoft.com/office/drawing/2014/main" id="{21A2518C-4C65-4369-A974-E4D05275A6B0}"/>
              </a:ext>
            </a:extLst>
          </p:cNvPr>
          <p:cNvSpPr>
            <a:spLocks noGrp="1"/>
          </p:cNvSpPr>
          <p:nvPr>
            <p:ph sz="quarter" idx="13"/>
          </p:nvPr>
        </p:nvSpPr>
        <p:spPr/>
        <p:txBody>
          <a:bodyPr>
            <a:normAutofit/>
          </a:bodyPr>
          <a:lstStyle/>
          <a:p>
            <a:r>
              <a:rPr lang="en-US" sz="2400" dirty="0"/>
              <a:t>Don’t use words you know from the surrounding context</a:t>
            </a:r>
          </a:p>
          <a:p>
            <a:pPr lvl="1"/>
            <a:r>
              <a:rPr lang="en-US" dirty="0"/>
              <a:t>A method or field occurs in the context of a class. A variable occurs in the context of a method. Take that context for granted and don’t repeat it</a:t>
            </a:r>
          </a:p>
          <a:p>
            <a:pPr lvl="1"/>
            <a:r>
              <a:rPr lang="en-US" dirty="0"/>
              <a:t>This means that the more deeply nested a name is, the more surrounding context it has</a:t>
            </a:r>
          </a:p>
          <a:p>
            <a:pPr lvl="2"/>
            <a:r>
              <a:rPr lang="en-US" dirty="0"/>
              <a:t>That in turn means it usually has a shorter name</a:t>
            </a:r>
          </a:p>
          <a:p>
            <a:pPr lvl="2"/>
            <a:r>
              <a:rPr lang="en-US" dirty="0"/>
              <a:t>The effect is that identifiers with more restricted (shorter) scopes have shorter names</a:t>
            </a:r>
          </a:p>
          <a:p>
            <a:pPr lvl="2"/>
            <a:r>
              <a:rPr lang="en-US" dirty="0" err="1"/>
              <a:t>MacAddress.GetNext</a:t>
            </a:r>
            <a:r>
              <a:rPr lang="en-US" dirty="0"/>
              <a:t>() is better than </a:t>
            </a:r>
            <a:r>
              <a:rPr lang="en-US" dirty="0" err="1"/>
              <a:t>MacAddress.GetNextMacAddress</a:t>
            </a:r>
            <a:r>
              <a:rPr lang="en-US" dirty="0"/>
              <a:t>()</a:t>
            </a:r>
          </a:p>
          <a:p>
            <a:endParaRPr lang="en-US" dirty="0"/>
          </a:p>
          <a:p>
            <a:endParaRPr lang="en-US" dirty="0"/>
          </a:p>
        </p:txBody>
      </p:sp>
    </p:spTree>
    <p:extLst>
      <p:ext uri="{BB962C8B-B14F-4D97-AF65-F5344CB8AC3E}">
        <p14:creationId xmlns:p14="http://schemas.microsoft.com/office/powerpoint/2010/main" val="7572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CD14-4FF4-42BF-A7FD-57026AFF5224}"/>
              </a:ext>
            </a:extLst>
          </p:cNvPr>
          <p:cNvSpPr>
            <a:spLocks noGrp="1"/>
          </p:cNvSpPr>
          <p:nvPr>
            <p:ph type="title"/>
          </p:nvPr>
        </p:nvSpPr>
        <p:spPr>
          <a:xfrm>
            <a:off x="838200" y="631825"/>
            <a:ext cx="10515600" cy="1325563"/>
          </a:xfrm>
        </p:spPr>
        <p:txBody>
          <a:bodyPr>
            <a:normAutofit/>
          </a:bodyPr>
          <a:lstStyle/>
          <a:p>
            <a:r>
              <a:rPr lang="en-US" dirty="0"/>
              <a:t>Software Maintenance</a:t>
            </a:r>
          </a:p>
        </p:txBody>
      </p:sp>
      <p:sp>
        <p:nvSpPr>
          <p:cNvPr id="3" name="Content Placeholder 2">
            <a:extLst>
              <a:ext uri="{FF2B5EF4-FFF2-40B4-BE49-F238E27FC236}">
                <a16:creationId xmlns:a16="http://schemas.microsoft.com/office/drawing/2014/main" id="{038969EC-33C4-4DC2-8795-000524828D5A}"/>
              </a:ext>
            </a:extLst>
          </p:cNvPr>
          <p:cNvSpPr>
            <a:spLocks noGrp="1"/>
          </p:cNvSpPr>
          <p:nvPr>
            <p:ph sz="quarter" idx="13"/>
          </p:nvPr>
        </p:nvSpPr>
        <p:spPr>
          <a:xfrm>
            <a:off x="838200" y="2057400"/>
            <a:ext cx="10515600" cy="3871762"/>
          </a:xfrm>
        </p:spPr>
        <p:txBody>
          <a:bodyPr>
            <a:normAutofit/>
          </a:bodyPr>
          <a:lstStyle/>
          <a:p>
            <a:r>
              <a:rPr lang="en-US" dirty="0"/>
              <a:t>Corrective maintenance (fixing bugs)</a:t>
            </a:r>
          </a:p>
          <a:p>
            <a:r>
              <a:rPr lang="en-US" dirty="0"/>
              <a:t>Adaptive maintenance (modifying for changes in environment)</a:t>
            </a:r>
          </a:p>
          <a:p>
            <a:r>
              <a:rPr lang="en-US" dirty="0"/>
              <a:t>Perfective maintenance (meeting changes in requirements)</a:t>
            </a:r>
          </a:p>
          <a:p>
            <a:r>
              <a:rPr lang="en-US" dirty="0"/>
              <a:t>Preventive maintenance (increasing quality / preventing future bugs)</a:t>
            </a:r>
          </a:p>
          <a:p>
            <a:endParaRPr lang="en-US" dirty="0"/>
          </a:p>
          <a:p>
            <a:r>
              <a:rPr lang="en-US" dirty="0"/>
              <a:t>All these are directly affected by how you write the code in the first place </a:t>
            </a:r>
          </a:p>
          <a:p>
            <a:pPr marL="457200" lvl="1" indent="0">
              <a:buNone/>
            </a:pPr>
            <a:r>
              <a:rPr lang="en-US" sz="2800" dirty="0"/>
              <a:t>=&gt; </a:t>
            </a:r>
            <a:r>
              <a:rPr lang="en-US" sz="2800" b="1" dirty="0"/>
              <a:t>maintainability</a:t>
            </a:r>
          </a:p>
        </p:txBody>
      </p:sp>
    </p:spTree>
    <p:extLst>
      <p:ext uri="{BB962C8B-B14F-4D97-AF65-F5344CB8AC3E}">
        <p14:creationId xmlns:p14="http://schemas.microsoft.com/office/powerpoint/2010/main" val="386876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30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E4CF-40BC-4E39-8AE7-FF48FEFB8F64}"/>
              </a:ext>
            </a:extLst>
          </p:cNvPr>
          <p:cNvSpPr>
            <a:spLocks noGrp="1"/>
          </p:cNvSpPr>
          <p:nvPr>
            <p:ph type="title"/>
          </p:nvPr>
        </p:nvSpPr>
        <p:spPr/>
        <p:txBody>
          <a:bodyPr/>
          <a:lstStyle/>
          <a:p>
            <a:pPr algn="ctr"/>
            <a:r>
              <a:rPr lang="en-US" dirty="0"/>
              <a:t>Leave no magic constants behind</a:t>
            </a:r>
          </a:p>
        </p:txBody>
      </p:sp>
      <p:sp>
        <p:nvSpPr>
          <p:cNvPr id="3" name="Content Placeholder 2">
            <a:extLst>
              <a:ext uri="{FF2B5EF4-FFF2-40B4-BE49-F238E27FC236}">
                <a16:creationId xmlns:a16="http://schemas.microsoft.com/office/drawing/2014/main" id="{32F38E9F-5763-42A5-A7BD-0A8887183003}"/>
              </a:ext>
            </a:extLst>
          </p:cNvPr>
          <p:cNvSpPr>
            <a:spLocks noGrp="1"/>
          </p:cNvSpPr>
          <p:nvPr>
            <p:ph sz="quarter" idx="13"/>
          </p:nvPr>
        </p:nvSpPr>
        <p:spPr/>
        <p:txBody>
          <a:bodyPr/>
          <a:lstStyle/>
          <a:p>
            <a:r>
              <a:rPr lang="en-US" dirty="0"/>
              <a:t>NO absolute values</a:t>
            </a:r>
          </a:p>
          <a:p>
            <a:r>
              <a:rPr lang="en-US" dirty="0"/>
              <a:t>Avoid string constants</a:t>
            </a:r>
          </a:p>
        </p:txBody>
      </p:sp>
    </p:spTree>
    <p:extLst>
      <p:ext uri="{BB962C8B-B14F-4D97-AF65-F5344CB8AC3E}">
        <p14:creationId xmlns:p14="http://schemas.microsoft.com/office/powerpoint/2010/main" val="4032777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CBE3-AD02-4C46-AB13-A6E46C74CF58}"/>
              </a:ext>
            </a:extLst>
          </p:cNvPr>
          <p:cNvSpPr>
            <a:spLocks noGrp="1"/>
          </p:cNvSpPr>
          <p:nvPr>
            <p:ph type="title"/>
          </p:nvPr>
        </p:nvSpPr>
        <p:spPr/>
        <p:txBody>
          <a:bodyPr/>
          <a:lstStyle/>
          <a:p>
            <a:pPr algn="ctr"/>
            <a:r>
              <a:rPr lang="en-US" dirty="0"/>
              <a:t>Leave no badly handled exceptions behind</a:t>
            </a:r>
          </a:p>
        </p:txBody>
      </p:sp>
      <p:sp>
        <p:nvSpPr>
          <p:cNvPr id="3" name="Content Placeholder 2">
            <a:extLst>
              <a:ext uri="{FF2B5EF4-FFF2-40B4-BE49-F238E27FC236}">
                <a16:creationId xmlns:a16="http://schemas.microsoft.com/office/drawing/2014/main" id="{B5DEBB34-9425-4A10-A34B-79D425995274}"/>
              </a:ext>
            </a:extLst>
          </p:cNvPr>
          <p:cNvSpPr>
            <a:spLocks noGrp="1"/>
          </p:cNvSpPr>
          <p:nvPr>
            <p:ph sz="quarter" idx="13"/>
          </p:nvPr>
        </p:nvSpPr>
        <p:spPr/>
        <p:txBody>
          <a:bodyPr/>
          <a:lstStyle/>
          <a:p>
            <a:r>
              <a:rPr lang="en-US" dirty="0"/>
              <a:t>Never catch an exception and eat it without a comment as to why you are doing so</a:t>
            </a:r>
          </a:p>
          <a:p>
            <a:pPr lvl="1"/>
            <a:r>
              <a:rPr lang="en-US" dirty="0"/>
              <a:t>Good use of a comment?</a:t>
            </a:r>
          </a:p>
          <a:p>
            <a:r>
              <a:rPr lang="en-US" dirty="0"/>
              <a:t>Throw where the exception occurs</a:t>
            </a:r>
          </a:p>
          <a:p>
            <a:r>
              <a:rPr lang="en-US" dirty="0"/>
              <a:t>Let exceptions bubble up to the highest possible level in your code</a:t>
            </a:r>
          </a:p>
          <a:p>
            <a:r>
              <a:rPr lang="en-US" dirty="0"/>
              <a:t>Catch where execution cannot continue without handling the exception</a:t>
            </a:r>
          </a:p>
          <a:p>
            <a:endParaRPr lang="en-US" dirty="0"/>
          </a:p>
        </p:txBody>
      </p:sp>
    </p:spTree>
    <p:extLst>
      <p:ext uri="{BB962C8B-B14F-4D97-AF65-F5344CB8AC3E}">
        <p14:creationId xmlns:p14="http://schemas.microsoft.com/office/powerpoint/2010/main" val="299257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C133-05B4-4B17-AB9D-F2C281714E75}"/>
              </a:ext>
            </a:extLst>
          </p:cNvPr>
          <p:cNvSpPr>
            <a:spLocks noGrp="1"/>
          </p:cNvSpPr>
          <p:nvPr>
            <p:ph type="title"/>
          </p:nvPr>
        </p:nvSpPr>
        <p:spPr/>
        <p:txBody>
          <a:bodyPr/>
          <a:lstStyle/>
          <a:p>
            <a:pPr algn="ctr"/>
            <a:r>
              <a:rPr lang="en-US" dirty="0"/>
              <a:t>Credits and Sources</a:t>
            </a:r>
          </a:p>
        </p:txBody>
      </p:sp>
      <p:sp>
        <p:nvSpPr>
          <p:cNvPr id="3" name="Content Placeholder 2">
            <a:extLst>
              <a:ext uri="{FF2B5EF4-FFF2-40B4-BE49-F238E27FC236}">
                <a16:creationId xmlns:a16="http://schemas.microsoft.com/office/drawing/2014/main" id="{2AB30B2B-3E26-4A6E-8373-C7CB00D61A92}"/>
              </a:ext>
            </a:extLst>
          </p:cNvPr>
          <p:cNvSpPr>
            <a:spLocks noGrp="1"/>
          </p:cNvSpPr>
          <p:nvPr>
            <p:ph sz="quarter" idx="13"/>
          </p:nvPr>
        </p:nvSpPr>
        <p:spPr>
          <a:xfrm>
            <a:off x="913774" y="1690688"/>
            <a:ext cx="10363826" cy="4100511"/>
          </a:xfrm>
        </p:spPr>
        <p:txBody>
          <a:bodyPr/>
          <a:lstStyle/>
          <a:p>
            <a:r>
              <a:rPr lang="en-US" dirty="0"/>
              <a:t>Building Maintainable Software</a:t>
            </a:r>
          </a:p>
          <a:p>
            <a:pPr lvl="1"/>
            <a:r>
              <a:rPr lang="en-US" i="1" dirty="0"/>
              <a:t>Ten Guidelines for Future-Proof Code</a:t>
            </a:r>
          </a:p>
          <a:p>
            <a:pPr lvl="2"/>
            <a:r>
              <a:rPr lang="en-US" i="1" dirty="0"/>
              <a:t>Joost Visser, et al, Software Improvement Group (SIG) – 2015 </a:t>
            </a:r>
            <a:r>
              <a:rPr lang="en-US" i="1" dirty="0" err="1"/>
              <a:t>Oreilly</a:t>
            </a:r>
            <a:endParaRPr lang="en-US" i="1" dirty="0"/>
          </a:p>
          <a:p>
            <a:r>
              <a:rPr lang="en-US" dirty="0"/>
              <a:t>Guard Clauses</a:t>
            </a:r>
          </a:p>
          <a:p>
            <a:pPr lvl="2"/>
            <a:r>
              <a:rPr lang="en-US" dirty="0"/>
              <a:t>https://github.com/ardalis/GuardClauses</a:t>
            </a:r>
          </a:p>
          <a:p>
            <a:r>
              <a:rPr lang="en-US" dirty="0"/>
              <a:t>Software Design online course</a:t>
            </a:r>
          </a:p>
          <a:p>
            <a:pPr lvl="2"/>
            <a:r>
              <a:rPr lang="en-US" dirty="0"/>
              <a:t>Steve </a:t>
            </a:r>
            <a:r>
              <a:rPr lang="en-US" dirty="0" err="1"/>
              <a:t>Tockey</a:t>
            </a:r>
            <a:r>
              <a:rPr lang="en-US" dirty="0"/>
              <a:t>, </a:t>
            </a:r>
            <a:r>
              <a:rPr lang="en-US" dirty="0" err="1"/>
              <a:t>Construx</a:t>
            </a:r>
            <a:endParaRPr lang="en-US" dirty="0"/>
          </a:p>
          <a:p>
            <a:r>
              <a:rPr lang="en-US" dirty="0"/>
              <a:t>Generic Architecture for Software Change</a:t>
            </a:r>
          </a:p>
          <a:p>
            <a:pPr lvl="2"/>
            <a:r>
              <a:rPr lang="en-US" dirty="0"/>
              <a:t>Ken Hill, Nebraska.Code() 2019</a:t>
            </a:r>
          </a:p>
        </p:txBody>
      </p:sp>
    </p:spTree>
    <p:extLst>
      <p:ext uri="{BB962C8B-B14F-4D97-AF65-F5344CB8AC3E}">
        <p14:creationId xmlns:p14="http://schemas.microsoft.com/office/powerpoint/2010/main" val="1299915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6645-E799-4305-ADB7-77D90A7AE4E7}"/>
              </a:ext>
            </a:extLst>
          </p:cNvPr>
          <p:cNvSpPr>
            <a:spLocks noGrp="1"/>
          </p:cNvSpPr>
          <p:nvPr>
            <p:ph type="title"/>
          </p:nvPr>
        </p:nvSpPr>
        <p:spPr/>
        <p:txBody>
          <a:bodyPr anchor="ctr"/>
          <a:lstStyle/>
          <a:p>
            <a:r>
              <a:rPr lang="en-US" dirty="0"/>
              <a:t>Thank you - write better code!</a:t>
            </a:r>
          </a:p>
        </p:txBody>
      </p:sp>
      <p:sp>
        <p:nvSpPr>
          <p:cNvPr id="3" name="Text Placeholder 2">
            <a:extLst>
              <a:ext uri="{FF2B5EF4-FFF2-40B4-BE49-F238E27FC236}">
                <a16:creationId xmlns:a16="http://schemas.microsoft.com/office/drawing/2014/main" id="{5E0ED2DE-B3A9-46A1-9191-184369A88AAE}"/>
              </a:ext>
            </a:extLst>
          </p:cNvPr>
          <p:cNvSpPr>
            <a:spLocks noGrp="1"/>
          </p:cNvSpPr>
          <p:nvPr>
            <p:ph type="body" sz="half" idx="2"/>
          </p:nvPr>
        </p:nvSpPr>
        <p:spPr>
          <a:xfrm>
            <a:off x="913775" y="4006392"/>
            <a:ext cx="10364452" cy="1796587"/>
          </a:xfrm>
        </p:spPr>
        <p:txBody>
          <a:bodyPr anchor="ctr">
            <a:normAutofit/>
          </a:bodyPr>
          <a:lstStyle/>
          <a:p>
            <a:r>
              <a:rPr lang="en-US" sz="2800" dirty="0"/>
              <a:t>@DaveN59</a:t>
            </a:r>
          </a:p>
          <a:p>
            <a:r>
              <a:rPr lang="en-US" sz="2800" dirty="0"/>
              <a:t>DaveN3092@gmail.com</a:t>
            </a:r>
          </a:p>
          <a:p>
            <a:r>
              <a:rPr lang="en-US" sz="2800" dirty="0"/>
              <a:t>https://github.com/DaveN59/Writing-Maintainable-Code</a:t>
            </a:r>
          </a:p>
        </p:txBody>
      </p:sp>
    </p:spTree>
    <p:extLst>
      <p:ext uri="{BB962C8B-B14F-4D97-AF65-F5344CB8AC3E}">
        <p14:creationId xmlns:p14="http://schemas.microsoft.com/office/powerpoint/2010/main" val="258337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CD14-4FF4-42BF-A7FD-57026AFF5224}"/>
              </a:ext>
            </a:extLst>
          </p:cNvPr>
          <p:cNvSpPr>
            <a:spLocks noGrp="1"/>
          </p:cNvSpPr>
          <p:nvPr>
            <p:ph type="title"/>
          </p:nvPr>
        </p:nvSpPr>
        <p:spPr>
          <a:xfrm>
            <a:off x="838200" y="631825"/>
            <a:ext cx="10515600" cy="1325563"/>
          </a:xfrm>
        </p:spPr>
        <p:txBody>
          <a:bodyPr>
            <a:normAutofit/>
          </a:bodyPr>
          <a:lstStyle/>
          <a:p>
            <a:r>
              <a:rPr lang="en-US" dirty="0"/>
              <a:t>Writing maintainable code is (not) hard!</a:t>
            </a:r>
          </a:p>
        </p:txBody>
      </p:sp>
      <p:sp>
        <p:nvSpPr>
          <p:cNvPr id="3" name="Content Placeholder 2">
            <a:extLst>
              <a:ext uri="{FF2B5EF4-FFF2-40B4-BE49-F238E27FC236}">
                <a16:creationId xmlns:a16="http://schemas.microsoft.com/office/drawing/2014/main" id="{038969EC-33C4-4DC2-8795-000524828D5A}"/>
              </a:ext>
            </a:extLst>
          </p:cNvPr>
          <p:cNvSpPr>
            <a:spLocks noGrp="1"/>
          </p:cNvSpPr>
          <p:nvPr>
            <p:ph sz="quarter" idx="13"/>
          </p:nvPr>
        </p:nvSpPr>
        <p:spPr>
          <a:xfrm>
            <a:off x="838200" y="2057400"/>
            <a:ext cx="10515600" cy="3689059"/>
          </a:xfrm>
        </p:spPr>
        <p:txBody>
          <a:bodyPr>
            <a:normAutofit/>
          </a:bodyPr>
          <a:lstStyle/>
          <a:p>
            <a:endParaRPr lang="en-US" sz="3200" dirty="0"/>
          </a:p>
          <a:p>
            <a:r>
              <a:rPr lang="en-US" sz="4000" dirty="0"/>
              <a:t>Follow simple guidelines</a:t>
            </a:r>
          </a:p>
          <a:p>
            <a:pPr lvl="1"/>
            <a:r>
              <a:rPr lang="en-US" sz="3200" dirty="0"/>
              <a:t>Simple guidelines are easier to follow than complicated rules or rituals</a:t>
            </a:r>
          </a:p>
          <a:p>
            <a:pPr lvl="1"/>
            <a:r>
              <a:rPr lang="en-US" sz="3200" dirty="0"/>
              <a:t>Simple rules are easier to remember</a:t>
            </a:r>
          </a:p>
          <a:p>
            <a:pPr lvl="1"/>
            <a:r>
              <a:rPr lang="en-US" sz="3200" dirty="0"/>
              <a:t>Simple logic is easier to debug</a:t>
            </a:r>
          </a:p>
        </p:txBody>
      </p:sp>
    </p:spTree>
    <p:extLst>
      <p:ext uri="{BB962C8B-B14F-4D97-AF65-F5344CB8AC3E}">
        <p14:creationId xmlns:p14="http://schemas.microsoft.com/office/powerpoint/2010/main" val="959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CD14-4FF4-42BF-A7FD-57026AFF5224}"/>
              </a:ext>
            </a:extLst>
          </p:cNvPr>
          <p:cNvSpPr>
            <a:spLocks noGrp="1"/>
          </p:cNvSpPr>
          <p:nvPr>
            <p:ph type="title"/>
          </p:nvPr>
        </p:nvSpPr>
        <p:spPr>
          <a:xfrm>
            <a:off x="838200" y="631825"/>
            <a:ext cx="10515600" cy="1325563"/>
          </a:xfrm>
        </p:spPr>
        <p:txBody>
          <a:bodyPr>
            <a:normAutofit/>
          </a:bodyPr>
          <a:lstStyle/>
          <a:p>
            <a:r>
              <a:rPr lang="en-US" dirty="0"/>
              <a:t>Writing maintainable code is (not) hard!</a:t>
            </a:r>
          </a:p>
        </p:txBody>
      </p:sp>
      <p:sp>
        <p:nvSpPr>
          <p:cNvPr id="3" name="Content Placeholder 2">
            <a:extLst>
              <a:ext uri="{FF2B5EF4-FFF2-40B4-BE49-F238E27FC236}">
                <a16:creationId xmlns:a16="http://schemas.microsoft.com/office/drawing/2014/main" id="{038969EC-33C4-4DC2-8795-000524828D5A}"/>
              </a:ext>
            </a:extLst>
          </p:cNvPr>
          <p:cNvSpPr>
            <a:spLocks noGrp="1"/>
          </p:cNvSpPr>
          <p:nvPr>
            <p:ph sz="quarter" idx="13"/>
          </p:nvPr>
        </p:nvSpPr>
        <p:spPr>
          <a:xfrm>
            <a:off x="838200" y="2057400"/>
            <a:ext cx="10515600" cy="3871762"/>
          </a:xfrm>
        </p:spPr>
        <p:txBody>
          <a:bodyPr>
            <a:normAutofit/>
          </a:bodyPr>
          <a:lstStyle/>
          <a:p>
            <a:endParaRPr lang="en-US" sz="4000" dirty="0"/>
          </a:p>
          <a:p>
            <a:r>
              <a:rPr lang="en-US" sz="4000" dirty="0"/>
              <a:t>Write maintainable code from the start</a:t>
            </a:r>
          </a:p>
          <a:p>
            <a:pPr lvl="1"/>
            <a:r>
              <a:rPr lang="en-US" sz="3200" dirty="0"/>
              <a:t>Maintainability is </a:t>
            </a:r>
            <a:r>
              <a:rPr lang="en-US" sz="3200" b="1" dirty="0"/>
              <a:t>not</a:t>
            </a:r>
            <a:r>
              <a:rPr lang="en-US" sz="3200" dirty="0"/>
              <a:t> an afterthought</a:t>
            </a:r>
          </a:p>
          <a:p>
            <a:pPr lvl="1"/>
            <a:r>
              <a:rPr lang="en-US" sz="3200" dirty="0"/>
              <a:t>Every contribution counts</a:t>
            </a:r>
          </a:p>
          <a:p>
            <a:pPr lvl="1"/>
            <a:r>
              <a:rPr lang="en-US" sz="3200" dirty="0"/>
              <a:t>More experienced developers should set the bar for less experienced developers</a:t>
            </a:r>
          </a:p>
          <a:p>
            <a:pPr marL="457200" lvl="1" indent="0">
              <a:buNone/>
            </a:pPr>
            <a:endParaRPr lang="en-US" sz="2800" b="1" dirty="0"/>
          </a:p>
        </p:txBody>
      </p:sp>
    </p:spTree>
    <p:extLst>
      <p:ext uri="{BB962C8B-B14F-4D97-AF65-F5344CB8AC3E}">
        <p14:creationId xmlns:p14="http://schemas.microsoft.com/office/powerpoint/2010/main" val="161525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64CB-87A3-4046-B688-5779250B3A57}"/>
              </a:ext>
            </a:extLst>
          </p:cNvPr>
          <p:cNvSpPr>
            <a:spLocks noGrp="1"/>
          </p:cNvSpPr>
          <p:nvPr>
            <p:ph type="title"/>
          </p:nvPr>
        </p:nvSpPr>
        <p:spPr>
          <a:xfrm>
            <a:off x="1445418" y="609600"/>
            <a:ext cx="9302752" cy="2992904"/>
          </a:xfrm>
        </p:spPr>
        <p:txBody>
          <a:bodyPr/>
          <a:lstStyle/>
          <a:p>
            <a:r>
              <a:rPr lang="en-US" dirty="0"/>
              <a:t>Debugging code is twice as hard as writing the code in the first place. Therefore, if you write the code as cleverly as possible you are, by definition, not smart enough to debug it.</a:t>
            </a:r>
          </a:p>
        </p:txBody>
      </p:sp>
      <p:sp>
        <p:nvSpPr>
          <p:cNvPr id="3" name="Text Placeholder 2">
            <a:extLst>
              <a:ext uri="{FF2B5EF4-FFF2-40B4-BE49-F238E27FC236}">
                <a16:creationId xmlns:a16="http://schemas.microsoft.com/office/drawing/2014/main" id="{5357CCAA-A636-4FAA-97E1-1604EE20BB1E}"/>
              </a:ext>
            </a:extLst>
          </p:cNvPr>
          <p:cNvSpPr>
            <a:spLocks noGrp="1"/>
          </p:cNvSpPr>
          <p:nvPr>
            <p:ph type="body" sz="half" idx="13"/>
          </p:nvPr>
        </p:nvSpPr>
        <p:spPr>
          <a:xfrm>
            <a:off x="1719850" y="3087149"/>
            <a:ext cx="8752299" cy="341851"/>
          </a:xfrm>
        </p:spPr>
        <p:txBody>
          <a:bodyPr/>
          <a:lstStyle/>
          <a:p>
            <a:r>
              <a:rPr lang="en-US" dirty="0"/>
              <a:t>Brian Kernighan, co-Creator of the c language</a:t>
            </a:r>
          </a:p>
        </p:txBody>
      </p:sp>
      <p:sp>
        <p:nvSpPr>
          <p:cNvPr id="4" name="Text Placeholder 3">
            <a:extLst>
              <a:ext uri="{FF2B5EF4-FFF2-40B4-BE49-F238E27FC236}">
                <a16:creationId xmlns:a16="http://schemas.microsoft.com/office/drawing/2014/main" id="{2E3B3657-AE8E-4956-A7DC-02D1C906F4F8}"/>
              </a:ext>
            </a:extLst>
          </p:cNvPr>
          <p:cNvSpPr>
            <a:spLocks noGrp="1"/>
          </p:cNvSpPr>
          <p:nvPr>
            <p:ph type="body" sz="half" idx="2"/>
          </p:nvPr>
        </p:nvSpPr>
        <p:spPr>
          <a:xfrm>
            <a:off x="913774" y="3602504"/>
            <a:ext cx="10364452" cy="2191345"/>
          </a:xfrm>
        </p:spPr>
        <p:txBody>
          <a:bodyPr>
            <a:normAutofit/>
          </a:bodyPr>
          <a:lstStyle/>
          <a:p>
            <a:r>
              <a:rPr lang="en-US" sz="2800" dirty="0"/>
              <a:t>Some speakers and authors use the violent psychopath scenario, whereby you should write the code as if the next person to debug it will be a violent psychopath – who knows where you live…</a:t>
            </a:r>
          </a:p>
          <a:p>
            <a:r>
              <a:rPr lang="en-US" sz="2800" dirty="0"/>
              <a:t>…and it might be you.</a:t>
            </a:r>
          </a:p>
        </p:txBody>
      </p:sp>
    </p:spTree>
    <p:extLst>
      <p:ext uri="{BB962C8B-B14F-4D97-AF65-F5344CB8AC3E}">
        <p14:creationId xmlns:p14="http://schemas.microsoft.com/office/powerpoint/2010/main" val="315120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630D-3226-42F9-B46E-B1238033D883}"/>
              </a:ext>
            </a:extLst>
          </p:cNvPr>
          <p:cNvSpPr>
            <a:spLocks noGrp="1"/>
          </p:cNvSpPr>
          <p:nvPr>
            <p:ph type="title"/>
          </p:nvPr>
        </p:nvSpPr>
        <p:spPr/>
        <p:txBody>
          <a:bodyPr/>
          <a:lstStyle/>
          <a:p>
            <a:pPr algn="ctr"/>
            <a:r>
              <a:rPr lang="en-US" dirty="0"/>
              <a:t>What makes software maintainable?</a:t>
            </a:r>
            <a:br>
              <a:rPr lang="en-US" dirty="0"/>
            </a:br>
            <a:r>
              <a:rPr lang="en-US" sz="2400" dirty="0"/>
              <a:t>   simple guidelines that are easy to remember and practice</a:t>
            </a:r>
          </a:p>
        </p:txBody>
      </p:sp>
      <p:sp>
        <p:nvSpPr>
          <p:cNvPr id="3" name="Content Placeholder 2">
            <a:extLst>
              <a:ext uri="{FF2B5EF4-FFF2-40B4-BE49-F238E27FC236}">
                <a16:creationId xmlns:a16="http://schemas.microsoft.com/office/drawing/2014/main" id="{DB37372D-17D8-4196-9D05-E22599863567}"/>
              </a:ext>
            </a:extLst>
          </p:cNvPr>
          <p:cNvSpPr>
            <a:spLocks noGrp="1"/>
          </p:cNvSpPr>
          <p:nvPr>
            <p:ph sz="quarter" idx="13"/>
          </p:nvPr>
        </p:nvSpPr>
        <p:spPr>
          <a:xfrm>
            <a:off x="913774" y="1837189"/>
            <a:ext cx="10363826" cy="4479721"/>
          </a:xfrm>
        </p:spPr>
        <p:txBody>
          <a:bodyPr>
            <a:noAutofit/>
          </a:bodyPr>
          <a:lstStyle/>
          <a:p>
            <a:r>
              <a:rPr lang="en-US" sz="2400" i="1" dirty="0"/>
              <a:t>Write short units of code</a:t>
            </a:r>
          </a:p>
          <a:p>
            <a:r>
              <a:rPr lang="en-US" sz="2400" i="1" dirty="0"/>
              <a:t>Write simple units of code</a:t>
            </a:r>
          </a:p>
          <a:p>
            <a:r>
              <a:rPr lang="en-US" sz="2400" i="1" dirty="0"/>
              <a:t>Write code once</a:t>
            </a:r>
          </a:p>
          <a:p>
            <a:r>
              <a:rPr lang="en-US" sz="2400" i="1" dirty="0"/>
              <a:t>Separate concerns in modules</a:t>
            </a:r>
          </a:p>
          <a:p>
            <a:r>
              <a:rPr lang="en-US" sz="2400" i="1" dirty="0"/>
              <a:t>Couple architecture components loosely</a:t>
            </a:r>
          </a:p>
          <a:p>
            <a:r>
              <a:rPr lang="en-US" sz="2400" i="1" dirty="0"/>
              <a:t>Keep architecture components balanced</a:t>
            </a:r>
          </a:p>
          <a:p>
            <a:r>
              <a:rPr lang="en-US" sz="2400" i="1" dirty="0"/>
              <a:t>Keep your codebase small</a:t>
            </a:r>
          </a:p>
          <a:p>
            <a:r>
              <a:rPr lang="en-US" sz="2400" i="1" dirty="0"/>
              <a:t>Automate tests</a:t>
            </a:r>
          </a:p>
          <a:p>
            <a:r>
              <a:rPr lang="en-US" sz="2400" i="1" dirty="0"/>
              <a:t>Write clean code</a:t>
            </a:r>
            <a:endParaRPr lang="en-US" sz="2400" dirty="0"/>
          </a:p>
        </p:txBody>
      </p:sp>
    </p:spTree>
    <p:extLst>
      <p:ext uri="{BB962C8B-B14F-4D97-AF65-F5344CB8AC3E}">
        <p14:creationId xmlns:p14="http://schemas.microsoft.com/office/powerpoint/2010/main" val="1333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1466</TotalTime>
  <Words>2266</Words>
  <Application>Microsoft Office PowerPoint</Application>
  <PresentationFormat>Widescreen</PresentationFormat>
  <Paragraphs>325</Paragraphs>
  <Slides>53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Tahoma</vt:lpstr>
      <vt:lpstr>Office Theme</vt:lpstr>
      <vt:lpstr>Writing Maintainable Code</vt:lpstr>
      <vt:lpstr>About me</vt:lpstr>
      <vt:lpstr>PowerPoint Presentation</vt:lpstr>
      <vt:lpstr>Why is maintainability important?</vt:lpstr>
      <vt:lpstr>Software Maintenance</vt:lpstr>
      <vt:lpstr>Writing maintainable code is (not) hard!</vt:lpstr>
      <vt:lpstr>Writing maintainable code is (not) hard!</vt:lpstr>
      <vt:lpstr>Debugging code is twice as hard as writing the code in the first place. Therefore, if you write the code as cleverly as possible you are, by definition, not smart enough to debug it.</vt:lpstr>
      <vt:lpstr>What makes software maintainable?    simple guidelines that are easy to remember and practice</vt:lpstr>
      <vt:lpstr>Software Improvement Group (SIG) </vt:lpstr>
      <vt:lpstr>Write Short Units of Code</vt:lpstr>
      <vt:lpstr>Minimum thresholds for a 4-star unit size rating  (2015 version of the SIG/TUViT Evaluation Criteria)</vt:lpstr>
      <vt:lpstr>Why so short?</vt:lpstr>
      <vt:lpstr>Write Simple Units of Code (Manage Complexity)</vt:lpstr>
      <vt:lpstr>Write Simple Units of Code (Cyclomatic Complexity)</vt:lpstr>
      <vt:lpstr>Write Simple Units of Code (Cyclomatic Complexity)</vt:lpstr>
      <vt:lpstr>Write Simple Units of Code (Cyclomatic Complexity)</vt:lpstr>
      <vt:lpstr>Write Simple Units of Code (Depth of decision nesting)</vt:lpstr>
      <vt:lpstr>Write Simple Units of Code Eliminate unnecessary nesting by…</vt:lpstr>
      <vt:lpstr>Write Simple Units of Code inverting logic to reduce nesting – or…</vt:lpstr>
      <vt:lpstr>Write Simple Units of Code using helper methods.</vt:lpstr>
      <vt:lpstr>PowerPoint Presentation</vt:lpstr>
      <vt:lpstr>Write Simple Units of Code (Depth of decision nesting)</vt:lpstr>
      <vt:lpstr>Write Simple Units of Code (Limit number of Parameters)</vt:lpstr>
      <vt:lpstr>Minimum thresholds for a 4-star unit size rating  (2015 version of the SIG/ TUViT Evaluation Criteria)</vt:lpstr>
      <vt:lpstr>Write Simple Units of Code (Limit number of Parameters)</vt:lpstr>
      <vt:lpstr>Write Simple Units of Code (Fan out)</vt:lpstr>
      <vt:lpstr>Write Simple Units of Code (Fan out)</vt:lpstr>
      <vt:lpstr>Write Code Once</vt:lpstr>
      <vt:lpstr>Write Code Once</vt:lpstr>
      <vt:lpstr>Writing Maintainable Code</vt:lpstr>
      <vt:lpstr>Separate Concerns in Modules</vt:lpstr>
      <vt:lpstr>Generic Architecture for Software Change</vt:lpstr>
      <vt:lpstr>Couple Architecture Components Loosely</vt:lpstr>
      <vt:lpstr>Couple Architecture Components Loosely</vt:lpstr>
      <vt:lpstr>Keep Architecture Components Balanced</vt:lpstr>
      <vt:lpstr>Keep Your Codebase Small</vt:lpstr>
      <vt:lpstr>Keep Your Codebase Small</vt:lpstr>
      <vt:lpstr>Automate Tests</vt:lpstr>
      <vt:lpstr>Automate Tests</vt:lpstr>
      <vt:lpstr>Automate Build and Deployment</vt:lpstr>
      <vt:lpstr>Write Clean Code Writing clean code is what you must do in order to call yourself a professional. —Robert C. Martin</vt:lpstr>
      <vt:lpstr>SIG’s Seven developer “Boy Scout rules”</vt:lpstr>
      <vt:lpstr>Leave no unit-level code smells behind</vt:lpstr>
      <vt:lpstr>Leave no bad comments behind</vt:lpstr>
      <vt:lpstr>Leave no code in comments behind</vt:lpstr>
      <vt:lpstr>Leave no dead code behind</vt:lpstr>
      <vt:lpstr>Leave no long identifier names behind</vt:lpstr>
      <vt:lpstr>Leave no long identifier names behind</vt:lpstr>
      <vt:lpstr>Leave no magic constants behind</vt:lpstr>
      <vt:lpstr>Leave no badly handled exceptions behind</vt:lpstr>
      <vt:lpstr>Credits and Sources</vt:lpstr>
      <vt:lpstr>Thank you - write better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Maintainable Software</dc:title>
  <dc:creator>Newman, Dave</dc:creator>
  <cp:lastModifiedBy>Newman, Dave</cp:lastModifiedBy>
  <cp:revision>80</cp:revision>
  <dcterms:created xsi:type="dcterms:W3CDTF">2019-09-17T21:32:40Z</dcterms:created>
  <dcterms:modified xsi:type="dcterms:W3CDTF">2019-09-26T00:07:57Z</dcterms:modified>
</cp:coreProperties>
</file>