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
  </p:notesMasterIdLst>
  <p:sldIdLst>
    <p:sldId id="256" r:id="rId2"/>
    <p:sldId id="262" r:id="rId3"/>
    <p:sldId id="258" r:id="rId4"/>
  </p:sldIdLst>
  <p:sldSz cx="9144000" cy="5143500" type="screen16x9"/>
  <p:notesSz cx="6858000" cy="9144000"/>
  <p:embeddedFontLst>
    <p:embeddedFont>
      <p:font typeface="Roboto" panose="02000000000000000000" pitchFamily="2"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732"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Praise Ebiringa" userId="7082ed98adbf5fba" providerId="LiveId" clId="{215B0AA4-12CA-4046-BA70-D6188E7734A1}"/>
    <pc:docChg chg="custSel delSld modSld">
      <pc:chgData name="David Praise Ebiringa" userId="7082ed98adbf5fba" providerId="LiveId" clId="{215B0AA4-12CA-4046-BA70-D6188E7734A1}" dt="2023-12-16T18:43:14.754" v="6212" actId="14100"/>
      <pc:docMkLst>
        <pc:docMk/>
      </pc:docMkLst>
      <pc:sldChg chg="modSp mod">
        <pc:chgData name="David Praise Ebiringa" userId="7082ed98adbf5fba" providerId="LiveId" clId="{215B0AA4-12CA-4046-BA70-D6188E7734A1}" dt="2023-12-16T17:24:35.945" v="272" actId="122"/>
        <pc:sldMkLst>
          <pc:docMk/>
          <pc:sldMk cId="0" sldId="256"/>
        </pc:sldMkLst>
        <pc:spChg chg="mod">
          <ac:chgData name="David Praise Ebiringa" userId="7082ed98adbf5fba" providerId="LiveId" clId="{215B0AA4-12CA-4046-BA70-D6188E7734A1}" dt="2023-12-16T17:24:35.945" v="272" actId="122"/>
          <ac:spMkLst>
            <pc:docMk/>
            <pc:sldMk cId="0" sldId="256"/>
            <ac:spMk id="67" creationId="{00000000-0000-0000-0000-000000000000}"/>
          </ac:spMkLst>
        </pc:spChg>
        <pc:spChg chg="mod">
          <ac:chgData name="David Praise Ebiringa" userId="7082ed98adbf5fba" providerId="LiveId" clId="{215B0AA4-12CA-4046-BA70-D6188E7734A1}" dt="2023-12-16T17:21:15.293" v="77" actId="20577"/>
          <ac:spMkLst>
            <pc:docMk/>
            <pc:sldMk cId="0" sldId="256"/>
            <ac:spMk id="68" creationId="{00000000-0000-0000-0000-000000000000}"/>
          </ac:spMkLst>
        </pc:spChg>
      </pc:sldChg>
      <pc:sldChg chg="modSp mod">
        <pc:chgData name="David Praise Ebiringa" userId="7082ed98adbf5fba" providerId="LiveId" clId="{215B0AA4-12CA-4046-BA70-D6188E7734A1}" dt="2023-12-16T18:40:19.562" v="6209" actId="123"/>
        <pc:sldMkLst>
          <pc:docMk/>
          <pc:sldMk cId="0" sldId="258"/>
        </pc:sldMkLst>
        <pc:spChg chg="mod">
          <ac:chgData name="David Praise Ebiringa" userId="7082ed98adbf5fba" providerId="LiveId" clId="{215B0AA4-12CA-4046-BA70-D6188E7734A1}" dt="2023-12-16T18:40:15.685" v="6208" actId="123"/>
          <ac:spMkLst>
            <pc:docMk/>
            <pc:sldMk cId="0" sldId="258"/>
            <ac:spMk id="81" creationId="{00000000-0000-0000-0000-000000000000}"/>
          </ac:spMkLst>
        </pc:spChg>
        <pc:spChg chg="mod">
          <ac:chgData name="David Praise Ebiringa" userId="7082ed98adbf5fba" providerId="LiveId" clId="{215B0AA4-12CA-4046-BA70-D6188E7734A1}" dt="2023-12-16T18:40:19.562" v="6209" actId="123"/>
          <ac:spMkLst>
            <pc:docMk/>
            <pc:sldMk cId="0" sldId="258"/>
            <ac:spMk id="82" creationId="{00000000-0000-0000-0000-000000000000}"/>
          </ac:spMkLst>
        </pc:spChg>
      </pc:sldChg>
      <pc:sldChg chg="addSp delSp modSp mod">
        <pc:chgData name="David Praise Ebiringa" userId="7082ed98adbf5fba" providerId="LiveId" clId="{215B0AA4-12CA-4046-BA70-D6188E7734A1}" dt="2023-12-16T18:43:14.754" v="6212" actId="14100"/>
        <pc:sldMkLst>
          <pc:docMk/>
          <pc:sldMk cId="2570159533" sldId="262"/>
        </pc:sldMkLst>
        <pc:spChg chg="mod">
          <ac:chgData name="David Praise Ebiringa" userId="7082ed98adbf5fba" providerId="LiveId" clId="{215B0AA4-12CA-4046-BA70-D6188E7734A1}" dt="2023-12-16T17:28:38.739" v="284" actId="1076"/>
          <ac:spMkLst>
            <pc:docMk/>
            <pc:sldMk cId="2570159533" sldId="262"/>
            <ac:spMk id="5" creationId="{A363EFCA-E25C-9317-CC2E-278BC192238F}"/>
          </ac:spMkLst>
        </pc:spChg>
        <pc:picChg chg="add del mod">
          <ac:chgData name="David Praise Ebiringa" userId="7082ed98adbf5fba" providerId="LiveId" clId="{215B0AA4-12CA-4046-BA70-D6188E7734A1}" dt="2023-12-16T18:42:51.770" v="6210" actId="21"/>
          <ac:picMkLst>
            <pc:docMk/>
            <pc:sldMk cId="2570159533" sldId="262"/>
            <ac:picMk id="3" creationId="{A0E145E9-CF50-2AD1-704F-DA788D15B397}"/>
          </ac:picMkLst>
        </pc:picChg>
        <pc:picChg chg="del">
          <ac:chgData name="David Praise Ebiringa" userId="7082ed98adbf5fba" providerId="LiveId" clId="{215B0AA4-12CA-4046-BA70-D6188E7734A1}" dt="2023-12-16T17:24:44.890" v="273" actId="21"/>
          <ac:picMkLst>
            <pc:docMk/>
            <pc:sldMk cId="2570159533" sldId="262"/>
            <ac:picMk id="4" creationId="{0E527390-9503-8419-5784-181F3EBF6D3B}"/>
          </ac:picMkLst>
        </pc:picChg>
        <pc:picChg chg="add mod">
          <ac:chgData name="David Praise Ebiringa" userId="7082ed98adbf5fba" providerId="LiveId" clId="{215B0AA4-12CA-4046-BA70-D6188E7734A1}" dt="2023-12-16T18:43:14.754" v="6212" actId="14100"/>
          <ac:picMkLst>
            <pc:docMk/>
            <pc:sldMk cId="2570159533" sldId="262"/>
            <ac:picMk id="7" creationId="{C6B0A010-CA9D-2AC7-B6A2-0D0A11EC01E3}"/>
          </ac:picMkLst>
        </pc:picChg>
      </pc:sldChg>
      <pc:sldChg chg="del">
        <pc:chgData name="David Praise Ebiringa" userId="7082ed98adbf5fba" providerId="LiveId" clId="{215B0AA4-12CA-4046-BA70-D6188E7734A1}" dt="2023-12-16T16:55:57.301" v="0" actId="2696"/>
        <pc:sldMkLst>
          <pc:docMk/>
          <pc:sldMk cId="83236265" sldId="263"/>
        </pc:sldMkLst>
      </pc:sldChg>
      <pc:sldChg chg="del">
        <pc:chgData name="David Praise Ebiringa" userId="7082ed98adbf5fba" providerId="LiveId" clId="{215B0AA4-12CA-4046-BA70-D6188E7734A1}" dt="2023-12-16T16:56:00.104" v="1" actId="2696"/>
        <pc:sldMkLst>
          <pc:docMk/>
          <pc:sldMk cId="3254815168"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r>
              <a:rPr lang="en" sz="4600" dirty="0"/>
              <a:t>Job Interview Presentation</a:t>
            </a:r>
            <a:endParaRPr sz="3400" dirty="0"/>
          </a:p>
          <a:p>
            <a:pPr marL="0" lvl="0" indent="0" algn="ctr" rtl="0">
              <a:spcBef>
                <a:spcPts val="0"/>
              </a:spcBef>
              <a:spcAft>
                <a:spcPts val="0"/>
              </a:spcAft>
              <a:buNone/>
            </a:pPr>
            <a:endParaRPr sz="3400" dirty="0"/>
          </a:p>
          <a:p>
            <a:pPr marL="0" lvl="0" indent="0" algn="ctr" rtl="0">
              <a:spcBef>
                <a:spcPts val="0"/>
              </a:spcBef>
              <a:spcAft>
                <a:spcPts val="0"/>
              </a:spcAft>
              <a:buNone/>
            </a:pPr>
            <a:r>
              <a:rPr lang="en" sz="2400" dirty="0"/>
              <a:t>Does Education Impact Hardship?</a:t>
            </a:r>
            <a:endParaRPr sz="3400" dirty="0"/>
          </a:p>
        </p:txBody>
      </p:sp>
      <p:sp>
        <p:nvSpPr>
          <p:cNvPr id="68" name="Google Shape;68;p13"/>
          <p:cNvSpPr txBox="1">
            <a:spLocks noGrp="1"/>
          </p:cNvSpPr>
          <p:nvPr>
            <p:ph type="subTitle" idx="1"/>
          </p:nvPr>
        </p:nvSpPr>
        <p:spPr>
          <a:xfrm>
            <a:off x="304125" y="3032825"/>
            <a:ext cx="82221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By David-Praise Ebiringa</a:t>
            </a:r>
            <a:endParaRPr sz="2400" dirty="0"/>
          </a:p>
          <a:p>
            <a:pPr marL="0" lvl="0" indent="0" algn="ctr" rtl="0">
              <a:spcBef>
                <a:spcPts val="0"/>
              </a:spcBef>
              <a:spcAft>
                <a:spcPts val="0"/>
              </a:spcAft>
              <a:buNone/>
            </a:pPr>
            <a:endParaRPr sz="2400" dirty="0"/>
          </a:p>
        </p:txBody>
      </p:sp>
      <p:sp>
        <p:nvSpPr>
          <p:cNvPr id="69" name="Google Shape;69;p13"/>
          <p:cNvSpPr txBox="1"/>
          <p:nvPr/>
        </p:nvSpPr>
        <p:spPr>
          <a:xfrm>
            <a:off x="5712625" y="4611475"/>
            <a:ext cx="27042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lt1"/>
                </a:solidFill>
                <a:latin typeface="Roboto"/>
                <a:ea typeface="Roboto"/>
                <a:cs typeface="Roboto"/>
                <a:sym typeface="Roboto"/>
              </a:rPr>
              <a:t>        December, 2023</a:t>
            </a:r>
            <a:endParaRPr sz="1800" dirty="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63EFCA-E25C-9317-CC2E-278BC192238F}"/>
              </a:ext>
            </a:extLst>
          </p:cNvPr>
          <p:cNvSpPr txBox="1"/>
          <p:nvPr/>
        </p:nvSpPr>
        <p:spPr>
          <a:xfrm>
            <a:off x="9942862" y="2670511"/>
            <a:ext cx="1806315" cy="1408078"/>
          </a:xfrm>
          <a:prstGeom prst="rect">
            <a:avLst/>
          </a:prstGeom>
          <a:noFill/>
        </p:spPr>
        <p:txBody>
          <a:bodyPr wrap="square" rtlCol="0">
            <a:spAutoFit/>
          </a:bodyPr>
          <a:lstStyle/>
          <a:p>
            <a:endParaRPr lang="en-US" sz="900" dirty="0">
              <a:solidFill>
                <a:schemeClr val="bg2"/>
              </a:solidFill>
            </a:endParaRPr>
          </a:p>
          <a:p>
            <a:r>
              <a:rPr lang="en-US" sz="850" dirty="0">
                <a:solidFill>
                  <a:schemeClr val="bg2"/>
                </a:solidFill>
              </a:rPr>
              <a:t>*The unemployment rate is stratified into three ranges by color:</a:t>
            </a:r>
          </a:p>
          <a:p>
            <a:r>
              <a:rPr lang="en-US" sz="850" dirty="0">
                <a:solidFill>
                  <a:schemeClr val="bg2"/>
                </a:solidFill>
              </a:rPr>
              <a:t>Green – Low</a:t>
            </a:r>
          </a:p>
          <a:p>
            <a:r>
              <a:rPr lang="en-US" sz="850" dirty="0">
                <a:solidFill>
                  <a:schemeClr val="bg2"/>
                </a:solidFill>
              </a:rPr>
              <a:t>Yellow – Middle</a:t>
            </a:r>
          </a:p>
          <a:p>
            <a:r>
              <a:rPr lang="en-US" sz="850" dirty="0">
                <a:solidFill>
                  <a:schemeClr val="bg2"/>
                </a:solidFill>
              </a:rPr>
              <a:t>Red     -  High</a:t>
            </a:r>
          </a:p>
          <a:p>
            <a:endParaRPr lang="en-US" sz="850" dirty="0">
              <a:solidFill>
                <a:schemeClr val="bg2"/>
              </a:solidFill>
            </a:endParaRPr>
          </a:p>
          <a:p>
            <a:r>
              <a:rPr lang="en-US" sz="850" dirty="0">
                <a:solidFill>
                  <a:schemeClr val="bg2"/>
                </a:solidFill>
              </a:rPr>
              <a:t>* The sizes of the bubble plots indicate the arrest percentages.</a:t>
            </a:r>
          </a:p>
        </p:txBody>
      </p:sp>
      <p:pic>
        <p:nvPicPr>
          <p:cNvPr id="7" name="Picture 6">
            <a:extLst>
              <a:ext uri="{FF2B5EF4-FFF2-40B4-BE49-F238E27FC236}">
                <a16:creationId xmlns:a16="http://schemas.microsoft.com/office/drawing/2014/main" id="{C6B0A010-CA9D-2AC7-B6A2-0D0A11EC01E3}"/>
              </a:ext>
            </a:extLst>
          </p:cNvPr>
          <p:cNvPicPr>
            <a:picLocks noChangeAspect="1"/>
          </p:cNvPicPr>
          <p:nvPr/>
        </p:nvPicPr>
        <p:blipFill>
          <a:blip r:embed="rId2"/>
          <a:stretch>
            <a:fillRect/>
          </a:stretch>
        </p:blipFill>
        <p:spPr>
          <a:xfrm>
            <a:off x="263303" y="139575"/>
            <a:ext cx="8621905" cy="4864350"/>
          </a:xfrm>
          <a:prstGeom prst="rect">
            <a:avLst/>
          </a:prstGeom>
        </p:spPr>
      </p:pic>
    </p:spTree>
    <p:extLst>
      <p:ext uri="{BB962C8B-B14F-4D97-AF65-F5344CB8AC3E}">
        <p14:creationId xmlns:p14="http://schemas.microsoft.com/office/powerpoint/2010/main" val="257015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Insights/Recommendation</a:t>
            </a:r>
            <a:endParaRPr dirty="0"/>
          </a:p>
        </p:txBody>
      </p:sp>
      <p:sp>
        <p:nvSpPr>
          <p:cNvPr id="81" name="Google Shape;81;p15"/>
          <p:cNvSpPr txBox="1">
            <a:spLocks noGrp="1"/>
          </p:cNvSpPr>
          <p:nvPr>
            <p:ph type="body" idx="1"/>
          </p:nvPr>
        </p:nvSpPr>
        <p:spPr>
          <a:xfrm>
            <a:off x="471900" y="1919074"/>
            <a:ext cx="4164900" cy="3032487"/>
          </a:xfrm>
          <a:prstGeom prst="rect">
            <a:avLst/>
          </a:prstGeom>
        </p:spPr>
        <p:txBody>
          <a:bodyPr spcFirstLastPara="1" wrap="square" lIns="91425" tIns="91425" rIns="91425" bIns="91425" anchor="t" anchorCtr="0">
            <a:noAutofit/>
          </a:bodyPr>
          <a:lstStyle/>
          <a:p>
            <a:pPr marL="457200" lvl="0" indent="-317500" algn="just" rtl="0">
              <a:spcBef>
                <a:spcPts val="0"/>
              </a:spcBef>
              <a:spcAft>
                <a:spcPts val="0"/>
              </a:spcAft>
              <a:buSzPts val="1400"/>
              <a:buChar char="❖"/>
            </a:pPr>
            <a:r>
              <a:rPr lang="en" sz="800" dirty="0"/>
              <a:t>The map shows the community areas in Chicago colorized by the percentage of persons aged 25 years and older without a High School diploma in each specific area along with the respective hardship index score (in circles) for that location. </a:t>
            </a:r>
          </a:p>
          <a:p>
            <a:pPr marL="457200" lvl="0" indent="-317500" algn="just" rtl="0">
              <a:spcBef>
                <a:spcPts val="0"/>
              </a:spcBef>
              <a:spcAft>
                <a:spcPts val="0"/>
              </a:spcAft>
              <a:buSzPts val="1400"/>
              <a:buChar char="❖"/>
            </a:pPr>
            <a:endParaRPr lang="en" sz="800" dirty="0"/>
          </a:p>
          <a:p>
            <a:pPr marL="457200" lvl="0" indent="-317500" algn="just" rtl="0">
              <a:spcBef>
                <a:spcPts val="0"/>
              </a:spcBef>
              <a:spcAft>
                <a:spcPts val="0"/>
              </a:spcAft>
              <a:buSzPts val="1400"/>
              <a:buChar char="❖"/>
            </a:pPr>
            <a:r>
              <a:rPr lang="en" sz="800" dirty="0"/>
              <a:t>The aim is to determine if community areas that have more people aged 25 years and above with no High School degree will be more likely to have higher hardship index scores.</a:t>
            </a:r>
          </a:p>
          <a:p>
            <a:pPr marL="457200" lvl="0" indent="-317500" algn="just" rtl="0">
              <a:spcBef>
                <a:spcPts val="0"/>
              </a:spcBef>
              <a:spcAft>
                <a:spcPts val="0"/>
              </a:spcAft>
              <a:buSzPts val="1400"/>
              <a:buChar char="❖"/>
            </a:pPr>
            <a:endParaRPr lang="en" sz="800" dirty="0"/>
          </a:p>
          <a:p>
            <a:pPr marL="457200" lvl="0" indent="-317500" algn="just" rtl="0">
              <a:spcBef>
                <a:spcPts val="0"/>
              </a:spcBef>
              <a:spcAft>
                <a:spcPts val="0"/>
              </a:spcAft>
              <a:buSzPts val="1400"/>
              <a:buChar char="❖"/>
            </a:pPr>
            <a:r>
              <a:rPr lang="en" sz="800" dirty="0"/>
              <a:t>The hardship index score is a composite score reflecting hardship in the community. Higher Values indicate greater hardship. Highlighted on the map are three locations that have a high percentage of people aged 25 or older, without a High School diploma as well as high values as their hardship index scores. </a:t>
            </a:r>
          </a:p>
          <a:p>
            <a:pPr marL="139700" lvl="0" indent="0" algn="just" rtl="0">
              <a:spcBef>
                <a:spcPts val="0"/>
              </a:spcBef>
              <a:spcAft>
                <a:spcPts val="0"/>
              </a:spcAft>
              <a:buSzPts val="1400"/>
              <a:buNone/>
            </a:pPr>
            <a:endParaRPr sz="900" dirty="0"/>
          </a:p>
          <a:p>
            <a:pPr algn="just">
              <a:buFont typeface="Roboto"/>
              <a:buChar char="❖"/>
            </a:pPr>
            <a:r>
              <a:rPr lang="en" sz="800" dirty="0"/>
              <a:t>Although outliers exist, locations that have high illiteracy rates among their adults tend to have higher hardship index scores. This suggests that education is one of the significant factors that contribute to the hardship index score.</a:t>
            </a:r>
          </a:p>
          <a:p>
            <a:pPr marL="457200" lvl="0" indent="-317500" algn="l" rtl="0">
              <a:spcBef>
                <a:spcPts val="0"/>
              </a:spcBef>
              <a:spcAft>
                <a:spcPts val="0"/>
              </a:spcAft>
              <a:buSzPts val="1400"/>
              <a:buChar char="❖"/>
            </a:pPr>
            <a:endParaRPr dirty="0"/>
          </a:p>
        </p:txBody>
      </p:sp>
      <p:sp>
        <p:nvSpPr>
          <p:cNvPr id="82" name="Google Shape;82;p15"/>
          <p:cNvSpPr txBox="1">
            <a:spLocks noGrp="1"/>
          </p:cNvSpPr>
          <p:nvPr>
            <p:ph type="body" idx="2"/>
          </p:nvPr>
        </p:nvSpPr>
        <p:spPr>
          <a:xfrm>
            <a:off x="4694100" y="1919075"/>
            <a:ext cx="3999900" cy="3113725"/>
          </a:xfrm>
          <a:prstGeom prst="rect">
            <a:avLst/>
          </a:prstGeom>
        </p:spPr>
        <p:txBody>
          <a:bodyPr spcFirstLastPara="1" wrap="square" lIns="91425" tIns="91425" rIns="91425" bIns="91425" anchor="t" anchorCtr="0">
            <a:noAutofit/>
          </a:bodyPr>
          <a:lstStyle/>
          <a:p>
            <a:pPr algn="just">
              <a:buFont typeface="Roboto"/>
              <a:buChar char="❖"/>
            </a:pPr>
            <a:r>
              <a:rPr lang="en" sz="800" dirty="0"/>
              <a:t>Some possible explanations as to why this is the case may include:  conditions like the lack of qualified teachers, inadequate teaching materials, or in some cases the lack of high schools in these communities. Also, people who come from low-income families tend to prioritize making money to earn a living and support their families, over getting an education.</a:t>
            </a:r>
          </a:p>
          <a:p>
            <a:pPr marL="139700" lvl="0" indent="0" algn="just" rtl="0">
              <a:spcBef>
                <a:spcPts val="0"/>
              </a:spcBef>
              <a:spcAft>
                <a:spcPts val="0"/>
              </a:spcAft>
              <a:buSzPts val="1400"/>
              <a:buNone/>
            </a:pPr>
            <a:endParaRPr lang="en" sz="800" dirty="0"/>
          </a:p>
          <a:p>
            <a:pPr marL="457200" lvl="0" indent="-317500" algn="just" rtl="0">
              <a:spcBef>
                <a:spcPts val="0"/>
              </a:spcBef>
              <a:spcAft>
                <a:spcPts val="0"/>
              </a:spcAft>
              <a:buSzPts val="1400"/>
              <a:buChar char="❖"/>
            </a:pPr>
            <a:r>
              <a:rPr lang="en" sz="800" dirty="0"/>
              <a:t>With this new information, the Mozilla Foundation can then design policy interventions geared toward providing people with access to education starting with the areas where the number of High School graduates is very low.</a:t>
            </a:r>
          </a:p>
          <a:p>
            <a:pPr marL="139700" lvl="0" indent="0" algn="just" rtl="0">
              <a:spcBef>
                <a:spcPts val="0"/>
              </a:spcBef>
              <a:spcAft>
                <a:spcPts val="0"/>
              </a:spcAft>
              <a:buSzPts val="1400"/>
              <a:buNone/>
            </a:pPr>
            <a:endParaRPr lang="en" sz="800" dirty="0"/>
          </a:p>
          <a:p>
            <a:pPr marL="457200" lvl="0" indent="-317500" algn="just" rtl="0">
              <a:spcBef>
                <a:spcPts val="0"/>
              </a:spcBef>
              <a:spcAft>
                <a:spcPts val="0"/>
              </a:spcAft>
              <a:buSzPts val="1400"/>
              <a:buChar char="❖"/>
            </a:pPr>
            <a:r>
              <a:rPr lang="en" sz="800" dirty="0"/>
              <a:t>My recommendation is that the funds obtained from grants be used to implement projects that can support adult learning in these communities.  In addition, resources should go into establishing high schools in community areas that don’t have enough and staffing them with highly qualified teachers who are motivated to make an impact in these communities. Lastly, weekly to monthly workshops where adults can be taught vocational skills can help them generate income for themselves to avoid being under extreme financial pressures so that they can focus on their education.</a:t>
            </a:r>
            <a:endParaRPr sz="800" dirty="0"/>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416</Words>
  <Application>Microsoft Office PowerPoint</Application>
  <PresentationFormat>On-screen Show (16:9)</PresentationFormat>
  <Paragraphs>29</Paragraphs>
  <Slides>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Roboto</vt:lpstr>
      <vt:lpstr>Arial</vt:lpstr>
      <vt:lpstr>Material</vt:lpstr>
      <vt:lpstr>    Job Interview Presentation  Does Education Impact Hardship?</vt:lpstr>
      <vt:lpstr>PowerPoint Presentation</vt:lpstr>
      <vt:lpstr>Insights/Recommendation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CHICAGO CRIME CASE STUDY  Part Two  Techniques: Scatter Plots, Trend Line, LOD, Geocoding</dc:title>
  <dc:creator>David Praise Ebiringa</dc:creator>
  <cp:lastModifiedBy>David Praise Ebiringa</cp:lastModifiedBy>
  <cp:revision>2</cp:revision>
  <dcterms:modified xsi:type="dcterms:W3CDTF">2023-12-16T18:43:20Z</dcterms:modified>
</cp:coreProperties>
</file>